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41.xml" ContentType="application/vnd.openxmlformats-officedocument.presentationml.slide+xml"/>
  <Override PartName="/ppt/slides/slide22.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21.xml" ContentType="application/vnd.openxmlformats-officedocument.presentationml.slide+xml"/>
  <Override PartName="/ppt/slides/slide25.xml" ContentType="application/vnd.openxmlformats-officedocument.presentationml.slide+xml"/>
  <Override PartName="/ppt/slides/slide38.xml" ContentType="application/vnd.openxmlformats-officedocument.presentationml.slide+xml"/>
  <Override PartName="/ppt/slides/slide24.xml" ContentType="application/vnd.openxmlformats-officedocument.presentationml.slide+xml"/>
  <Override PartName="/ppt/slides/slide40.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37.xml" ContentType="application/vnd.openxmlformats-officedocument.presentationml.slide+xml"/>
  <Override PartName="/ppt/slides/slide39.xml" ContentType="application/vnd.openxmlformats-officedocument.presentationml.slide+xml"/>
  <Override PartName="/ppt/slides/slide35.xml" ContentType="application/vnd.openxmlformats-officedocument.presentationml.slide+xml"/>
  <Override PartName="/ppt/slides/slide26.xml" ContentType="application/vnd.openxmlformats-officedocument.presentationml.slide+xml"/>
  <Override PartName="/ppt/slides/slide36.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27.xml" ContentType="application/vnd.openxmlformats-officedocument.presentationml.slide+xml"/>
  <Override PartName="/ppt/slides/slide31.xml" ContentType="application/vnd.openxmlformats-officedocument.presentationml.slide+xml"/>
  <Override PartName="/ppt/slides/slide34.xml" ContentType="application/vnd.openxmlformats-officedocument.presentationml.slide+xml"/>
  <Override PartName="/ppt/slides/slide30.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Masters/slideMaster1.xml" ContentType="application/vnd.openxmlformats-officedocument.presentationml.slideMaster+xml"/>
  <Override PartName="/ppt/notesSlides/notesSlide5.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slideLayouts/slideLayout12.xml" ContentType="application/vnd.openxmlformats-officedocument.presentationml.slideLayout+xml"/>
  <Override PartName="/ppt/notesSlides/notesSlide29.xml" ContentType="application/vnd.openxmlformats-officedocument.presentationml.notesSlide+xml"/>
  <Override PartName="/ppt/notesSlides/notesSlide6.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4.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30.xml" ContentType="application/vnd.openxmlformats-officedocument.presentationml.notesSlide+xml"/>
  <Override PartName="/ppt/notesSlides/notesSlide28.xml" ContentType="application/vnd.openxmlformats-officedocument.presentationml.notesSlide+xml"/>
  <Override PartName="/ppt/notesSlides/notesSlide31.xml" ContentType="application/vnd.openxmlformats-officedocument.presentationml.notesSlide+xml"/>
  <Override PartName="/ppt/notesSlides/notesSlide43.xml" ContentType="application/vnd.openxmlformats-officedocument.presentationml.notesSlid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42.xml" ContentType="application/vnd.openxmlformats-officedocument.presentationml.notesSlide+xml"/>
  <Override PartName="/ppt/slideLayouts/slideLayout7.xml" ContentType="application/vnd.openxmlformats-officedocument.presentationml.slideLayout+xml"/>
  <Override PartName="/ppt/notesSlides/notesSlide41.xml" ContentType="application/vnd.openxmlformats-officedocument.presentationml.notesSlide+xml"/>
  <Override PartName="/ppt/notesSlides/notesSlide44.xml" ContentType="application/vnd.openxmlformats-officedocument.presentationml.notesSlide+xml"/>
  <Override PartName="/ppt/slideLayouts/slideLayout4.xml" ContentType="application/vnd.openxmlformats-officedocument.presentationml.slideLayout+xml"/>
  <Override PartName="/ppt/notesSlides/notesSlide45.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notesSlides/notesSlide47.xml" ContentType="application/vnd.openxmlformats-officedocument.presentationml.notesSlide+xml"/>
  <Override PartName="/ppt/notesSlides/notesSlide46.xml" ContentType="application/vnd.openxmlformats-officedocument.presentationml.notesSlide+xml"/>
  <Override PartName="/ppt/slideLayouts/slideLayout11.xml" ContentType="application/vnd.openxmlformats-officedocument.presentationml.slideLayout+xml"/>
  <Override PartName="/ppt/notesSlides/notesSlide40.xml" ContentType="application/vnd.openxmlformats-officedocument.presentationml.notesSlide+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notesSlides/notesSlide33.xml" ContentType="application/vnd.openxmlformats-officedocument.presentationml.notesSlide+xml"/>
  <Override PartName="/ppt/notesSlides/notesSlide32.xml" ContentType="application/vnd.openxmlformats-officedocument.presentationml.notesSlide+xml"/>
  <Override PartName="/ppt/notesSlides/notesSlide35.xml" ContentType="application/vnd.openxmlformats-officedocument.presentationml.notesSlide+xml"/>
  <Override PartName="/ppt/notesSlides/notesSlide34.xml" ContentType="application/vnd.openxmlformats-officedocument.presentationml.notesSlide+xml"/>
  <Override PartName="/ppt/notesSlides/notesSlide37.xml" ContentType="application/vnd.openxmlformats-officedocument.presentationml.notesSlide+xml"/>
  <Override PartName="/ppt/slideLayouts/slideLayout8.xml" ContentType="application/vnd.openxmlformats-officedocument.presentationml.slideLayout+xml"/>
  <Override PartName="/ppt/notesSlides/notesSlide39.xml" ContentType="application/vnd.openxmlformats-officedocument.presentationml.notesSlide+xml"/>
  <Override PartName="/ppt/notesSlides/notesSlide36.xml" ContentType="application/vnd.openxmlformats-officedocument.presentationml.notesSlide+xml"/>
  <Override PartName="/ppt/notesSlides/notesSlide38.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commentAuthors.xml" ContentType="application/vnd.openxmlformats-officedocument.presentationml.commentAuthors+xml"/>
  <Override PartName="/ppt/theme/theme2.xml" ContentType="application/vnd.openxmlformats-officedocument.theme+xml"/>
  <Override PartName="/ppt/handoutMasters/handoutMaster1.xml" ContentType="application/vnd.openxmlformats-officedocument.presentationml.handoutMaster+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49"/>
  </p:notesMasterIdLst>
  <p:handoutMasterIdLst>
    <p:handoutMasterId r:id="rId50"/>
  </p:handoutMasterIdLst>
  <p:sldIdLst>
    <p:sldId id="1192" r:id="rId2"/>
    <p:sldId id="1267" r:id="rId3"/>
    <p:sldId id="1294" r:id="rId4"/>
    <p:sldId id="1295" r:id="rId5"/>
    <p:sldId id="1296" r:id="rId6"/>
    <p:sldId id="1297" r:id="rId7"/>
    <p:sldId id="1298" r:id="rId8"/>
    <p:sldId id="1299" r:id="rId9"/>
    <p:sldId id="1344" r:id="rId10"/>
    <p:sldId id="1300" r:id="rId11"/>
    <p:sldId id="1301" r:id="rId12"/>
    <p:sldId id="1302" r:id="rId13"/>
    <p:sldId id="1303" r:id="rId14"/>
    <p:sldId id="1304" r:id="rId15"/>
    <p:sldId id="1305" r:id="rId16"/>
    <p:sldId id="1306" r:id="rId17"/>
    <p:sldId id="1307" r:id="rId18"/>
    <p:sldId id="1308" r:id="rId19"/>
    <p:sldId id="1346" r:id="rId20"/>
    <p:sldId id="1349" r:id="rId21"/>
    <p:sldId id="1309" r:id="rId22"/>
    <p:sldId id="1310" r:id="rId23"/>
    <p:sldId id="1311" r:id="rId24"/>
    <p:sldId id="1312" r:id="rId25"/>
    <p:sldId id="1314" r:id="rId26"/>
    <p:sldId id="1315" r:id="rId27"/>
    <p:sldId id="1316" r:id="rId28"/>
    <p:sldId id="1317" r:id="rId29"/>
    <p:sldId id="1318" r:id="rId30"/>
    <p:sldId id="1319" r:id="rId31"/>
    <p:sldId id="1320" r:id="rId32"/>
    <p:sldId id="1321" r:id="rId33"/>
    <p:sldId id="1322" r:id="rId34"/>
    <p:sldId id="1323" r:id="rId35"/>
    <p:sldId id="1324" r:id="rId36"/>
    <p:sldId id="1325" r:id="rId37"/>
    <p:sldId id="1326" r:id="rId38"/>
    <p:sldId id="1327" r:id="rId39"/>
    <p:sldId id="1328" r:id="rId40"/>
    <p:sldId id="1329" r:id="rId41"/>
    <p:sldId id="1330" r:id="rId42"/>
    <p:sldId id="1331" r:id="rId43"/>
    <p:sldId id="1332" r:id="rId44"/>
    <p:sldId id="1333" r:id="rId45"/>
    <p:sldId id="1334" r:id="rId46"/>
    <p:sldId id="1335" r:id="rId47"/>
    <p:sldId id="1339" r:id="rId48"/>
  </p:sldIdLst>
  <p:sldSz cx="9144000" cy="6858000" type="screen4x3"/>
  <p:notesSz cx="6858000" cy="9296400"/>
  <p:defaultTextStyle>
    <a:defPPr>
      <a:defRPr lang="en-US"/>
    </a:defPPr>
    <a:lvl1pPr algn="ctr" rtl="0" fontAlgn="base">
      <a:spcBef>
        <a:spcPct val="50000"/>
      </a:spcBef>
      <a:spcAft>
        <a:spcPct val="30000"/>
      </a:spcAft>
      <a:buClr>
        <a:schemeClr val="tx1"/>
      </a:buClr>
      <a:defRPr sz="1400" kern="1200">
        <a:solidFill>
          <a:schemeClr val="bg1"/>
        </a:solidFill>
        <a:latin typeface="Arial" charset="0"/>
        <a:ea typeface="+mn-ea"/>
        <a:cs typeface="+mn-cs"/>
      </a:defRPr>
    </a:lvl1pPr>
    <a:lvl2pPr marL="457200" algn="ctr" rtl="0" fontAlgn="base">
      <a:spcBef>
        <a:spcPct val="50000"/>
      </a:spcBef>
      <a:spcAft>
        <a:spcPct val="30000"/>
      </a:spcAft>
      <a:buClr>
        <a:schemeClr val="tx1"/>
      </a:buClr>
      <a:defRPr sz="1400" kern="1200">
        <a:solidFill>
          <a:schemeClr val="bg1"/>
        </a:solidFill>
        <a:latin typeface="Arial" charset="0"/>
        <a:ea typeface="+mn-ea"/>
        <a:cs typeface="+mn-cs"/>
      </a:defRPr>
    </a:lvl2pPr>
    <a:lvl3pPr marL="914400" algn="ctr" rtl="0" fontAlgn="base">
      <a:spcBef>
        <a:spcPct val="50000"/>
      </a:spcBef>
      <a:spcAft>
        <a:spcPct val="30000"/>
      </a:spcAft>
      <a:buClr>
        <a:schemeClr val="tx1"/>
      </a:buClr>
      <a:defRPr sz="1400" kern="1200">
        <a:solidFill>
          <a:schemeClr val="bg1"/>
        </a:solidFill>
        <a:latin typeface="Arial" charset="0"/>
        <a:ea typeface="+mn-ea"/>
        <a:cs typeface="+mn-cs"/>
      </a:defRPr>
    </a:lvl3pPr>
    <a:lvl4pPr marL="1371600" algn="ctr" rtl="0" fontAlgn="base">
      <a:spcBef>
        <a:spcPct val="50000"/>
      </a:spcBef>
      <a:spcAft>
        <a:spcPct val="30000"/>
      </a:spcAft>
      <a:buClr>
        <a:schemeClr val="tx1"/>
      </a:buClr>
      <a:defRPr sz="1400" kern="1200">
        <a:solidFill>
          <a:schemeClr val="bg1"/>
        </a:solidFill>
        <a:latin typeface="Arial" charset="0"/>
        <a:ea typeface="+mn-ea"/>
        <a:cs typeface="+mn-cs"/>
      </a:defRPr>
    </a:lvl4pPr>
    <a:lvl5pPr marL="1828800" algn="ctr" rtl="0" fontAlgn="base">
      <a:spcBef>
        <a:spcPct val="50000"/>
      </a:spcBef>
      <a:spcAft>
        <a:spcPct val="30000"/>
      </a:spcAft>
      <a:buClr>
        <a:schemeClr val="tx1"/>
      </a:buClr>
      <a:defRPr sz="1400" kern="1200">
        <a:solidFill>
          <a:schemeClr val="bg1"/>
        </a:solidFill>
        <a:latin typeface="Arial" charset="0"/>
        <a:ea typeface="+mn-ea"/>
        <a:cs typeface="+mn-cs"/>
      </a:defRPr>
    </a:lvl5pPr>
    <a:lvl6pPr marL="2286000" algn="l" defTabSz="914400" rtl="0" eaLnBrk="1" latinLnBrk="0" hangingPunct="1">
      <a:defRPr sz="1400" kern="1200">
        <a:solidFill>
          <a:schemeClr val="bg1"/>
        </a:solidFill>
        <a:latin typeface="Arial" charset="0"/>
        <a:ea typeface="+mn-ea"/>
        <a:cs typeface="+mn-cs"/>
      </a:defRPr>
    </a:lvl6pPr>
    <a:lvl7pPr marL="2743200" algn="l" defTabSz="914400" rtl="0" eaLnBrk="1" latinLnBrk="0" hangingPunct="1">
      <a:defRPr sz="1400" kern="1200">
        <a:solidFill>
          <a:schemeClr val="bg1"/>
        </a:solidFill>
        <a:latin typeface="Arial" charset="0"/>
        <a:ea typeface="+mn-ea"/>
        <a:cs typeface="+mn-cs"/>
      </a:defRPr>
    </a:lvl7pPr>
    <a:lvl8pPr marL="3200400" algn="l" defTabSz="914400" rtl="0" eaLnBrk="1" latinLnBrk="0" hangingPunct="1">
      <a:defRPr sz="1400" kern="1200">
        <a:solidFill>
          <a:schemeClr val="bg1"/>
        </a:solidFill>
        <a:latin typeface="Arial" charset="0"/>
        <a:ea typeface="+mn-ea"/>
        <a:cs typeface="+mn-cs"/>
      </a:defRPr>
    </a:lvl8pPr>
    <a:lvl9pPr marL="3657600" algn="l" defTabSz="914400" rtl="0" eaLnBrk="1" latinLnBrk="0" hangingPunct="1">
      <a:defRPr sz="1400" kern="1200">
        <a:solidFill>
          <a:schemeClr val="bg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m Rhoades" initials="TR" lastIdx="21"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0033CC"/>
    <a:srgbClr val="000099"/>
    <a:srgbClr val="000066"/>
    <a:srgbClr val="993300"/>
    <a:srgbClr val="003399"/>
    <a:srgbClr val="FF6600"/>
    <a:srgbClr val="777777"/>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71" autoAdjust="0"/>
    <p:restoredTop sz="69941" autoAdjust="0"/>
  </p:normalViewPr>
  <p:slideViewPr>
    <p:cSldViewPr snapToGrid="0">
      <p:cViewPr>
        <p:scale>
          <a:sx n="70" d="100"/>
          <a:sy n="70" d="100"/>
        </p:scale>
        <p:origin x="-1800" y="-576"/>
      </p:cViewPr>
      <p:guideLst>
        <p:guide orient="horz" pos="2160"/>
        <p:guide pos="288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40" d="100"/>
          <a:sy n="140" d="100"/>
        </p:scale>
        <p:origin x="-312" y="3138"/>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8" Type="http://schemas.openxmlformats.org/officeDocument/2006/relationships/customXml" Target="../customXml/item3.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ustomXml" Target="../customXml/item1.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customXml" Target="../customXml/item2.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b="1">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b="1">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b="1">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b="1">
                <a:solidFill>
                  <a:schemeClr val="tx1"/>
                </a:solidFill>
                <a:latin typeface="Times New Roman" pitchFamily="18" charset="0"/>
              </a:defRPr>
            </a:lvl1pPr>
          </a:lstStyle>
          <a:p>
            <a:pPr>
              <a:defRPr/>
            </a:pPr>
            <a:fld id="{84B9D4CC-FBE7-40E8-A41F-E59CA7CB1668}" type="slidenum">
              <a:rPr lang="en-US" altLang="en-US"/>
              <a:pPr>
                <a:defRPr/>
              </a:pPr>
              <a:t>‹#›</a:t>
            </a:fld>
            <a:endParaRPr lang="en-US" altLang="en-US"/>
          </a:p>
        </p:txBody>
      </p:sp>
    </p:spTree>
    <p:extLst>
      <p:ext uri="{BB962C8B-B14F-4D97-AF65-F5344CB8AC3E}">
        <p14:creationId xmlns:p14="http://schemas.microsoft.com/office/powerpoint/2010/main" val="5240456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a:solidFill>
                  <a:schemeClr val="tx1"/>
                </a:solidFill>
                <a:latin typeface="Arial" charset="0"/>
              </a:defRPr>
            </a:lvl1pPr>
          </a:lstStyle>
          <a:p>
            <a:pPr>
              <a:defRPr/>
            </a:pPr>
            <a:r>
              <a:rPr lang="en-US" altLang="en-US"/>
              <a:t>	</a:t>
            </a:r>
            <a:endParaRPr lang="en-US"/>
          </a:p>
        </p:txBody>
      </p:sp>
      <p:sp>
        <p:nvSpPr>
          <p:cNvPr id="50181" name="ModuleNumber" hidden="1"/>
          <p:cNvSpPr>
            <a:spLocks noChangeArrowheads="1"/>
          </p:cNvSpPr>
          <p:nvPr/>
        </p:nvSpPr>
        <p:spPr bwMode="auto">
          <a:xfrm>
            <a:off x="4157663" y="320675"/>
            <a:ext cx="2551112" cy="15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p>
            <a:pPr algn="r" defTabSz="942975" eaLnBrk="0" hangingPunct="0">
              <a:lnSpc>
                <a:spcPts val="1875"/>
              </a:lnSpc>
              <a:spcBef>
                <a:spcPts val="625"/>
              </a:spcBef>
              <a:spcAft>
                <a:spcPct val="0"/>
              </a:spcAft>
              <a:buClrTx/>
              <a:buFont typeface="Wingdings" pitchFamily="2" charset="2"/>
              <a:buNone/>
            </a:pPr>
            <a:r>
              <a:rPr lang="en-US" sz="1100" i="1">
                <a:solidFill>
                  <a:srgbClr val="000000"/>
                </a:solidFill>
                <a:latin typeface="Times New Roman" pitchFamily="18" charset="0"/>
                <a:cs typeface="Times New Roman" pitchFamily="18" charset="0"/>
              </a:rPr>
              <a:t>Introduction, 2.</a:t>
            </a:r>
            <a:fld id="{54EE34BA-7B61-471C-B061-93EF27B22284}" type="slidenum">
              <a:rPr lang="en-US" sz="110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pPr>
              <a:t>‹#›</a:t>
            </a:fld>
            <a:endParaRPr lang="en-US" sz="1100" i="1">
              <a:solidFill>
                <a:srgbClr val="000000"/>
              </a:solidFill>
              <a:latin typeface="Times New Roman" pitchFamily="18" charset="0"/>
              <a:cs typeface="Times New Roman" pitchFamily="18" charset="0"/>
            </a:endParaRPr>
          </a:p>
        </p:txBody>
      </p:sp>
      <p:sp>
        <p:nvSpPr>
          <p:cNvPr id="50182" name="Line 18"/>
          <p:cNvSpPr>
            <a:spLocks noChangeShapeType="1"/>
          </p:cNvSpPr>
          <p:nvPr/>
        </p:nvSpPr>
        <p:spPr bwMode="auto">
          <a:xfrm>
            <a:off x="406400" y="8905875"/>
            <a:ext cx="6069013"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48"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a:solidFill>
                  <a:schemeClr val="tx1"/>
                </a:solidFill>
                <a:latin typeface="Arial" charset="0"/>
              </a:defRPr>
            </a:lvl1pPr>
          </a:lstStyle>
          <a:p>
            <a:pPr>
              <a:defRPr/>
            </a:pPr>
            <a:r>
              <a:rPr lang="en-US" altLang="en-US"/>
              <a:t>	Introduction to Claim Intake - </a:t>
            </a:r>
            <a:fld id="{71C36B99-8228-4DDF-8C6C-7B1873FBEFC7}" type="slidenum">
              <a:rPr lang="en-US" altLang="en-US"/>
              <a:pPr>
                <a:defRPr/>
              </a:pPr>
              <a:t>‹#›</a:t>
            </a:fld>
            <a:endParaRPr lang="en-US" altLang="en-US"/>
          </a:p>
        </p:txBody>
      </p:sp>
    </p:spTree>
    <p:extLst>
      <p:ext uri="{BB962C8B-B14F-4D97-AF65-F5344CB8AC3E}">
        <p14:creationId xmlns:p14="http://schemas.microsoft.com/office/powerpoint/2010/main" val="4144107297"/>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|EON~001|</a:t>
            </a:r>
            <a:endParaRPr lang="en-US" sz="100">
              <a:solidFill>
                <a:srgbClr val="FFFFFF"/>
              </a:solidFill>
              <a:latin typeface="Arial"/>
            </a:endParaRPr>
          </a:p>
        </p:txBody>
      </p:sp>
      <p:sp>
        <p:nvSpPr>
          <p:cNvPr id="512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12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Introduction to Claim Intake - </a:t>
            </a:r>
            <a:fld id="{06B77431-8187-4BB6-8726-09D9524CAF23}" type="slidenum">
              <a:rPr lang="en-US" altLang="en-US" sz="1200" smtClean="0">
                <a:solidFill>
                  <a:schemeClr val="tx1"/>
                </a:solidFill>
              </a:rPr>
              <a:pPr eaLnBrk="1" hangingPunct="1"/>
              <a:t>1</a:t>
            </a:fld>
            <a:endParaRPr lang="en-US" altLang="en-US" sz="1200" smtClean="0">
              <a:solidFill>
                <a:schemeClr val="tx1"/>
              </a:solidFill>
            </a:endParaRPr>
          </a:p>
        </p:txBody>
      </p:sp>
      <p:sp>
        <p:nvSpPr>
          <p:cNvPr id="51204" name="Rectangle 2"/>
          <p:cNvSpPr>
            <a:spLocks noGrp="1" noRot="1" noChangeAspect="1" noChangeArrowheads="1" noTextEdit="1"/>
          </p:cNvSpPr>
          <p:nvPr>
            <p:ph type="sldImg"/>
          </p:nvPr>
        </p:nvSpPr>
        <p:spPr>
          <a:xfrm>
            <a:off x="715963" y="630238"/>
            <a:ext cx="5430837" cy="4073525"/>
          </a:xfrm>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|EON~010|</a:t>
            </a:r>
            <a:endParaRPr lang="en-US" sz="100">
              <a:solidFill>
                <a:srgbClr val="FFFFFF"/>
              </a:solidFill>
              <a:latin typeface="Arial"/>
            </a:endParaRPr>
          </a:p>
        </p:txBody>
      </p:sp>
      <p:sp>
        <p:nvSpPr>
          <p:cNvPr id="593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93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Introduction to Claim Intake - </a:t>
            </a:r>
            <a:fld id="{A7199FB9-6A27-41A0-8745-F0BDF9B483E9}" type="slidenum">
              <a:rPr lang="en-US" altLang="en-US" sz="1200" smtClean="0">
                <a:solidFill>
                  <a:schemeClr val="tx1"/>
                </a:solidFill>
              </a:rPr>
              <a:pPr eaLnBrk="1" hangingPunct="1"/>
              <a:t>10</a:t>
            </a:fld>
            <a:endParaRPr lang="en-US" altLang="en-US" sz="1200" smtClean="0">
              <a:solidFill>
                <a:schemeClr val="tx1"/>
              </a:solidFill>
            </a:endParaRPr>
          </a:p>
        </p:txBody>
      </p:sp>
      <p:sp>
        <p:nvSpPr>
          <p:cNvPr id="59396" name="Rectangle 2"/>
          <p:cNvSpPr>
            <a:spLocks noGrp="1" noRot="1" noChangeAspect="1" noChangeArrowheads="1" noTextEdit="1"/>
          </p:cNvSpPr>
          <p:nvPr>
            <p:ph type="sldImg"/>
          </p:nvPr>
        </p:nvSpPr>
        <p:spPr>
          <a:xfrm>
            <a:off x="715963" y="630238"/>
            <a:ext cx="5432425" cy="4073525"/>
          </a:xfrm>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Each</a:t>
            </a:r>
            <a:r>
              <a:rPr lang="en-US" baseline="0" dirty="0" smtClean="0"/>
              <a:t> claim in ClaimCenter (no matter if submitted in the NCW, online via a portal, or imported) must eventually have four required pieces of data:</a:t>
            </a:r>
            <a:r>
              <a:rPr lang="en-US" sz="1000" b="0" i="0" kern="1200" dirty="0" smtClean="0">
                <a:solidFill>
                  <a:schemeClr val="tx1"/>
                </a:solidFill>
                <a:effectLst/>
                <a:latin typeface="Arial" charset="0"/>
                <a:ea typeface="+mn-ea"/>
                <a:cs typeface="+mn-cs"/>
              </a:rPr>
              <a:t> </a:t>
            </a:r>
            <a:br>
              <a:rPr lang="en-US" sz="1000" b="0" i="0" kern="1200" dirty="0" smtClean="0">
                <a:solidFill>
                  <a:schemeClr val="tx1"/>
                </a:solidFill>
                <a:effectLst/>
                <a:latin typeface="Arial" charset="0"/>
                <a:ea typeface="+mn-ea"/>
                <a:cs typeface="+mn-cs"/>
              </a:rPr>
            </a:br>
            <a:r>
              <a:rPr lang="en-US" sz="1000" b="0" i="0" kern="1200" dirty="0" smtClean="0">
                <a:solidFill>
                  <a:schemeClr val="tx1"/>
                </a:solidFill>
                <a:effectLst/>
                <a:latin typeface="Arial" charset="0"/>
                <a:ea typeface="+mn-ea"/>
                <a:cs typeface="+mn-cs"/>
              </a:rPr>
              <a:t>1) policy </a:t>
            </a:r>
            <a:br>
              <a:rPr lang="en-US" sz="1000" b="0" i="0" kern="1200" dirty="0" smtClean="0">
                <a:solidFill>
                  <a:schemeClr val="tx1"/>
                </a:solidFill>
                <a:effectLst/>
                <a:latin typeface="Arial" charset="0"/>
                <a:ea typeface="+mn-ea"/>
                <a:cs typeface="+mn-cs"/>
              </a:rPr>
            </a:br>
            <a:r>
              <a:rPr lang="en-US" sz="1000" b="0" i="0" kern="1200" dirty="0" smtClean="0">
                <a:solidFill>
                  <a:schemeClr val="tx1"/>
                </a:solidFill>
                <a:effectLst/>
                <a:latin typeface="Arial" charset="0"/>
                <a:ea typeface="+mn-ea"/>
                <a:cs typeface="+mn-cs"/>
              </a:rPr>
              <a:t>2) parties</a:t>
            </a:r>
            <a:r>
              <a:rPr lang="en-US" sz="1000" b="0" i="0" kern="1200" baseline="0" dirty="0" smtClean="0">
                <a:solidFill>
                  <a:schemeClr val="tx1"/>
                </a:solidFill>
                <a:effectLst/>
                <a:latin typeface="Arial" charset="0"/>
                <a:ea typeface="+mn-ea"/>
                <a:cs typeface="+mn-cs"/>
              </a:rPr>
              <a:t> involved (reporter and/or claimant) </a:t>
            </a:r>
            <a:br>
              <a:rPr lang="en-US" sz="1000" b="0" i="0" kern="1200" baseline="0" dirty="0" smtClean="0">
                <a:solidFill>
                  <a:schemeClr val="tx1"/>
                </a:solidFill>
                <a:effectLst/>
                <a:latin typeface="Arial" charset="0"/>
                <a:ea typeface="+mn-ea"/>
                <a:cs typeface="+mn-cs"/>
              </a:rPr>
            </a:br>
            <a:r>
              <a:rPr lang="en-US" sz="1000" b="0" i="0" kern="1200" dirty="0" smtClean="0">
                <a:solidFill>
                  <a:schemeClr val="tx1"/>
                </a:solidFill>
                <a:effectLst/>
                <a:latin typeface="Arial" charset="0"/>
                <a:ea typeface="+mn-ea"/>
                <a:cs typeface="+mn-cs"/>
              </a:rPr>
              <a:t>3) loss event information (the “when, where and cause”) </a:t>
            </a:r>
            <a:br>
              <a:rPr lang="en-US" sz="1000" b="0" i="0" kern="1200" dirty="0" smtClean="0">
                <a:solidFill>
                  <a:schemeClr val="tx1"/>
                </a:solidFill>
                <a:effectLst/>
                <a:latin typeface="Arial" charset="0"/>
                <a:ea typeface="+mn-ea"/>
                <a:cs typeface="+mn-cs"/>
              </a:rPr>
            </a:br>
            <a:r>
              <a:rPr lang="en-US" sz="1000" b="0" i="0" kern="1200" dirty="0" smtClean="0">
                <a:solidFill>
                  <a:schemeClr val="tx1"/>
                </a:solidFill>
                <a:effectLst/>
                <a:latin typeface="Arial" charset="0"/>
                <a:ea typeface="+mn-ea"/>
                <a:cs typeface="+mn-cs"/>
              </a:rPr>
              <a:t>4) incident</a:t>
            </a:r>
            <a:r>
              <a:rPr lang="en-US" sz="1000" b="0" i="0" kern="1200" baseline="0" dirty="0" smtClean="0">
                <a:solidFill>
                  <a:schemeClr val="tx1"/>
                </a:solidFill>
                <a:effectLst/>
                <a:latin typeface="Arial" charset="0"/>
                <a:ea typeface="+mn-ea"/>
                <a:cs typeface="+mn-cs"/>
              </a:rPr>
              <a:t> (what was lost/damaged/injured?)</a:t>
            </a:r>
            <a:r>
              <a:rPr lang="en-US" dirty="0" smtClean="0"/>
              <a:t/>
            </a:r>
            <a:br>
              <a:rPr lang="en-US" dirty="0" smtClean="0"/>
            </a:br>
            <a:r>
              <a:rPr lang="en-US" dirty="0" smtClean="0"/>
              <a:t/>
            </a:r>
            <a:br>
              <a:rPr lang="en-US" dirty="0" smtClean="0"/>
            </a:br>
            <a:r>
              <a:rPr lang="en-US" dirty="0" smtClean="0"/>
              <a:t>In the base application, the claim may be linked to an "unverified policy". This is a policy which is not imported from an external policy administration system, but rather is created at the moment by the user entering the claim. In practice, most implementations of ClaimCenter require the user to retrieve a "verified" policy from an external system.</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|EON~011|</a:t>
            </a:r>
            <a:endParaRPr lang="en-US" sz="100">
              <a:solidFill>
                <a:srgbClr val="FFFFFF"/>
              </a:solidFill>
              <a:latin typeface="Arial"/>
            </a:endParaRPr>
          </a:p>
        </p:txBody>
      </p:sp>
      <p:sp>
        <p:nvSpPr>
          <p:cNvPr id="604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04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Introduction to Claim Intake - </a:t>
            </a:r>
            <a:fld id="{AAE1D44F-8BE9-4C8B-818A-5908A27D12FB}" type="slidenum">
              <a:rPr lang="en-US" altLang="en-US" sz="1200" smtClean="0">
                <a:solidFill>
                  <a:schemeClr val="tx1"/>
                </a:solidFill>
              </a:rPr>
              <a:pPr eaLnBrk="1" hangingPunct="1"/>
              <a:t>11</a:t>
            </a:fld>
            <a:endParaRPr lang="en-US" altLang="en-US" sz="1200" smtClean="0">
              <a:solidFill>
                <a:schemeClr val="tx1"/>
              </a:solidFill>
            </a:endParaRPr>
          </a:p>
        </p:txBody>
      </p:sp>
      <p:sp>
        <p:nvSpPr>
          <p:cNvPr id="60420" name="Rectangle 2"/>
          <p:cNvSpPr>
            <a:spLocks noGrp="1" noRot="1" noChangeAspect="1" noChangeArrowheads="1" noTextEdit="1"/>
          </p:cNvSpPr>
          <p:nvPr>
            <p:ph type="sldImg"/>
          </p:nvPr>
        </p:nvSpPr>
        <p:spPr>
          <a:xfrm>
            <a:off x="715963" y="630238"/>
            <a:ext cx="5432425" cy="4073525"/>
          </a:xfrm>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Recall the following definitions:</a:t>
            </a:r>
          </a:p>
          <a:p>
            <a:pPr lvl="1" eaLnBrk="1" hangingPunct="1"/>
            <a:r>
              <a:rPr lang="en-US" smtClean="0"/>
              <a:t>The insured is the person covered by the policy.</a:t>
            </a:r>
          </a:p>
          <a:p>
            <a:pPr lvl="1" eaLnBrk="1" hangingPunct="1"/>
            <a:r>
              <a:rPr lang="en-US" smtClean="0"/>
              <a:t>A claimant is a person requesting compensation for a loss.</a:t>
            </a:r>
          </a:p>
          <a:p>
            <a:pPr lvl="1" eaLnBrk="1" hangingPunct="1"/>
            <a:r>
              <a:rPr lang="en-US" smtClean="0"/>
              <a:t>A reporter is a person who identifies that a loss has occurred.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|EON~012|</a:t>
            </a:r>
            <a:endParaRPr lang="en-US" sz="100">
              <a:solidFill>
                <a:srgbClr val="FFFFFF"/>
              </a:solidFill>
              <a:latin typeface="Arial"/>
            </a:endParaRPr>
          </a:p>
        </p:txBody>
      </p:sp>
      <p:sp>
        <p:nvSpPr>
          <p:cNvPr id="614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14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Introduction to Claim Intake - </a:t>
            </a:r>
            <a:fld id="{94125901-1006-484F-A815-3F70AF150395}" type="slidenum">
              <a:rPr lang="en-US" altLang="en-US" sz="1200" smtClean="0">
                <a:solidFill>
                  <a:schemeClr val="tx1"/>
                </a:solidFill>
              </a:rPr>
              <a:pPr eaLnBrk="1" hangingPunct="1"/>
              <a:t>12</a:t>
            </a:fld>
            <a:endParaRPr lang="en-US" altLang="en-US" sz="1200" smtClean="0">
              <a:solidFill>
                <a:schemeClr val="tx1"/>
              </a:solidFill>
            </a:endParaRPr>
          </a:p>
        </p:txBody>
      </p:sp>
      <p:sp>
        <p:nvSpPr>
          <p:cNvPr id="61444" name="Rectangle 2"/>
          <p:cNvSpPr>
            <a:spLocks noGrp="1" noRot="1" noChangeAspect="1" noChangeArrowheads="1" noTextEdit="1"/>
          </p:cNvSpPr>
          <p:nvPr>
            <p:ph type="sldImg"/>
          </p:nvPr>
        </p:nvSpPr>
        <p:spPr>
          <a:xfrm>
            <a:off x="715963" y="630238"/>
            <a:ext cx="5432425" cy="4073525"/>
          </a:xfrm>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loss details are the most line-of-business-dependent set of information. For example, an auto claim potentially requires information about the vehicles involved, the road conditions, the visibility, and any associated police reports. A workers' comp claim potentially requires information about the date the injury was reported to the employer, the nature of the injury, the diagnosis of the physician, and the work location where the injury occurred.</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|EON~013|</a:t>
            </a:r>
            <a:endParaRPr lang="en-US" sz="100">
              <a:solidFill>
                <a:srgbClr val="FFFFFF"/>
              </a:solidFill>
              <a:latin typeface="Arial"/>
            </a:endParaRPr>
          </a:p>
        </p:txBody>
      </p:sp>
      <p:sp>
        <p:nvSpPr>
          <p:cNvPr id="624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24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Introduction to Claim Intake - </a:t>
            </a:r>
            <a:fld id="{B8B34B24-08B5-4CAA-B85E-D036945BBF37}" type="slidenum">
              <a:rPr lang="en-US" altLang="en-US" sz="1200" smtClean="0">
                <a:solidFill>
                  <a:schemeClr val="tx1"/>
                </a:solidFill>
              </a:rPr>
              <a:pPr eaLnBrk="1" hangingPunct="1"/>
              <a:t>13</a:t>
            </a:fld>
            <a:endParaRPr lang="en-US" altLang="en-US" sz="1200" smtClean="0">
              <a:solidFill>
                <a:schemeClr val="tx1"/>
              </a:solidFill>
            </a:endParaRPr>
          </a:p>
        </p:txBody>
      </p:sp>
      <p:sp>
        <p:nvSpPr>
          <p:cNvPr id="62468" name="Rectangle 2"/>
          <p:cNvSpPr>
            <a:spLocks noGrp="1" noRot="1" noChangeAspect="1" noChangeArrowheads="1" noTextEdit="1"/>
          </p:cNvSpPr>
          <p:nvPr>
            <p:ph type="sldImg"/>
          </p:nvPr>
        </p:nvSpPr>
        <p:spPr>
          <a:xfrm>
            <a:off x="715963" y="630238"/>
            <a:ext cx="5432425" cy="4073525"/>
          </a:xfrm>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For property coverages, the incidents are typically listed on the claim. Information about these items can be copied over from the policy, though the user may still have to specify which items are relevant to the claim. For liability coverages, the incidents must typically be entered entirely by the user.</a:t>
            </a:r>
          </a:p>
          <a:p>
            <a:pPr eaLnBrk="1" hangingPunct="1"/>
            <a:r>
              <a:rPr lang="en-US" smtClean="0"/>
              <a:t>Other examples of incidents are baggage, a trip, and living expenses. In these cases, it isn't as clear that the incident actually represents the damaged item, but it is still a collection of information about damage.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|EON~014|</a:t>
            </a:r>
            <a:endParaRPr lang="en-US" sz="100">
              <a:solidFill>
                <a:srgbClr val="FFFFFF"/>
              </a:solidFill>
              <a:latin typeface="Arial"/>
            </a:endParaRPr>
          </a:p>
        </p:txBody>
      </p:sp>
      <p:sp>
        <p:nvSpPr>
          <p:cNvPr id="634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34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Introduction to Claim Intake - </a:t>
            </a:r>
            <a:fld id="{ABDC539F-46AE-4E12-9383-4E015671B2AC}" type="slidenum">
              <a:rPr lang="en-US" altLang="en-US" sz="1200" smtClean="0">
                <a:solidFill>
                  <a:schemeClr val="tx1"/>
                </a:solidFill>
              </a:rPr>
              <a:pPr eaLnBrk="1" hangingPunct="1"/>
              <a:t>14</a:t>
            </a:fld>
            <a:endParaRPr lang="en-US" altLang="en-US" sz="1200" smtClean="0">
              <a:solidFill>
                <a:schemeClr val="tx1"/>
              </a:solidFill>
            </a:endParaRPr>
          </a:p>
        </p:txBody>
      </p:sp>
      <p:sp>
        <p:nvSpPr>
          <p:cNvPr id="63492" name="Rectangle 2"/>
          <p:cNvSpPr>
            <a:spLocks noGrp="1" noRot="1" noChangeAspect="1" noChangeArrowheads="1" noTextEdit="1"/>
          </p:cNvSpPr>
          <p:nvPr>
            <p:ph type="sldImg"/>
          </p:nvPr>
        </p:nvSpPr>
        <p:spPr>
          <a:xfrm>
            <a:off x="715963" y="630238"/>
            <a:ext cx="5432425" cy="4073525"/>
          </a:xfrm>
          <a:ln/>
        </p:spPr>
      </p:sp>
      <p:sp>
        <p:nvSpPr>
          <p:cNvPr id="63493" name="Rectangle 3"/>
          <p:cNvSpPr>
            <a:spLocks noGrp="1" noChangeArrowheads="1"/>
          </p:cNvSpPr>
          <p:nvPr>
            <p:ph type="body" idx="1"/>
          </p:nvPr>
        </p:nvSpPr>
        <p:spPr>
          <a:xfrm>
            <a:off x="406400" y="4849813"/>
            <a:ext cx="6069013" cy="3836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|EON~015|</a:t>
            </a:r>
            <a:endParaRPr lang="en-US" sz="100">
              <a:solidFill>
                <a:srgbClr val="FFFFFF"/>
              </a:solidFill>
              <a:latin typeface="Arial"/>
            </a:endParaRPr>
          </a:p>
        </p:txBody>
      </p:sp>
      <p:sp>
        <p:nvSpPr>
          <p:cNvPr id="645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45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Introduction to Claim Intake - </a:t>
            </a:r>
            <a:fld id="{BB1CC9B5-C4B7-43A4-8AF5-7DB911B766AA}" type="slidenum">
              <a:rPr lang="en-US" altLang="en-US" sz="1200" smtClean="0">
                <a:solidFill>
                  <a:schemeClr val="tx1"/>
                </a:solidFill>
              </a:rPr>
              <a:pPr eaLnBrk="1" hangingPunct="1"/>
              <a:t>15</a:t>
            </a:fld>
            <a:endParaRPr lang="en-US" altLang="en-US" sz="1200" smtClean="0">
              <a:solidFill>
                <a:schemeClr val="tx1"/>
              </a:solidFill>
            </a:endParaRPr>
          </a:p>
        </p:txBody>
      </p:sp>
      <p:sp>
        <p:nvSpPr>
          <p:cNvPr id="64516" name="Rectangle 2"/>
          <p:cNvSpPr>
            <a:spLocks noGrp="1" noRot="1" noChangeAspect="1" noChangeArrowheads="1" noTextEdit="1"/>
          </p:cNvSpPr>
          <p:nvPr>
            <p:ph type="sldImg"/>
          </p:nvPr>
        </p:nvSpPr>
        <p:spPr>
          <a:xfrm>
            <a:off x="715963" y="630238"/>
            <a:ext cx="5432425" cy="4073525"/>
          </a:xfrm>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All wizards in ClaimCenter are completely configurable. The configuration options include:</a:t>
            </a:r>
          </a:p>
          <a:p>
            <a:pPr lvl="1" eaLnBrk="1" hangingPunct="1"/>
            <a:r>
              <a:rPr lang="en-US" dirty="0" smtClean="0"/>
              <a:t>Modifying existing screens so that information is captured in a different way</a:t>
            </a:r>
          </a:p>
          <a:p>
            <a:pPr lvl="1" eaLnBrk="1" hangingPunct="1"/>
            <a:r>
              <a:rPr lang="en-US" dirty="0" smtClean="0"/>
              <a:t>Deleting screens that gather information irrelevant to a given carrier’s business</a:t>
            </a:r>
          </a:p>
          <a:p>
            <a:pPr lvl="1" eaLnBrk="1" hangingPunct="1"/>
            <a:r>
              <a:rPr lang="en-US" dirty="0" smtClean="0"/>
              <a:t>Adding screens that gather information relevant to a given carrier's business that are not present in the base application</a:t>
            </a:r>
          </a:p>
          <a:p>
            <a:pPr lvl="1" eaLnBrk="1" hangingPunct="1"/>
            <a:r>
              <a:rPr lang="en-US" dirty="0" smtClean="0"/>
              <a:t>Modifying the order in which the steps appear</a:t>
            </a:r>
          </a:p>
          <a:p>
            <a:pPr lvl="1" eaLnBrk="1" hangingPunct="1"/>
            <a:r>
              <a:rPr lang="en-US" dirty="0" smtClean="0"/>
              <a:t>Modifying the availability of steps</a:t>
            </a:r>
          </a:p>
          <a:p>
            <a:pPr lvl="1" eaLnBrk="1" hangingPunct="1"/>
            <a:r>
              <a:rPr lang="en-US" dirty="0" smtClean="0"/>
              <a:t>Modifying the validation requirements to go from one step to the next</a:t>
            </a:r>
          </a:p>
          <a:p>
            <a:pPr eaLnBrk="1" hangingPunct="1"/>
            <a:r>
              <a:rPr lang="en-US" dirty="0" smtClean="0"/>
              <a:t>The new claim wizard itself is discussed in detail in the "New Claim Wizard" lesson.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|EON~016|</a:t>
            </a:r>
            <a:endParaRPr lang="en-US" sz="100">
              <a:solidFill>
                <a:srgbClr val="FFFFFF"/>
              </a:solidFill>
              <a:latin typeface="Arial"/>
            </a:endParaRPr>
          </a:p>
        </p:txBody>
      </p:sp>
      <p:sp>
        <p:nvSpPr>
          <p:cNvPr id="655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55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Introduction to Claim Intake - </a:t>
            </a:r>
            <a:fld id="{83B6E1B5-C4AE-4FEF-8093-EB9BEBCD8B86}" type="slidenum">
              <a:rPr lang="en-US" altLang="en-US" sz="1200" smtClean="0">
                <a:solidFill>
                  <a:schemeClr val="tx1"/>
                </a:solidFill>
              </a:rPr>
              <a:pPr eaLnBrk="1" hangingPunct="1"/>
              <a:t>16</a:t>
            </a:fld>
            <a:endParaRPr lang="en-US" altLang="en-US" sz="1200" smtClean="0">
              <a:solidFill>
                <a:schemeClr val="tx1"/>
              </a:solidFill>
            </a:endParaRPr>
          </a:p>
        </p:txBody>
      </p:sp>
      <p:sp>
        <p:nvSpPr>
          <p:cNvPr id="65540" name="Rectangle 2"/>
          <p:cNvSpPr>
            <a:spLocks noGrp="1" noRot="1" noChangeAspect="1" noChangeArrowheads="1" noTextEdit="1"/>
          </p:cNvSpPr>
          <p:nvPr>
            <p:ph type="sldImg"/>
          </p:nvPr>
        </p:nvSpPr>
        <p:spPr>
          <a:xfrm>
            <a:off x="715963" y="630238"/>
            <a:ext cx="5432425" cy="4073525"/>
          </a:xfrm>
          <a:ln/>
        </p:spPr>
      </p:sp>
      <p:sp>
        <p:nvSpPr>
          <p:cNvPr id="655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a:t>
            </a:r>
            <a:r>
              <a:rPr lang="en-US" baseline="0" dirty="0" smtClean="0"/>
              <a:t> sample screens shown are for a personal auto claim. The wizard differs greatly for other lines of business (Workers’ Compensation, Commercial Auto, Homeowners, Commercial Property, Travel, etc.)</a:t>
            </a:r>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|EON~017|</a:t>
            </a:r>
            <a:endParaRPr lang="en-US" sz="100">
              <a:solidFill>
                <a:srgbClr val="FFFFFF"/>
              </a:solidFill>
              <a:latin typeface="Arial"/>
            </a:endParaRPr>
          </a:p>
        </p:txBody>
      </p:sp>
      <p:sp>
        <p:nvSpPr>
          <p:cNvPr id="665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65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Introduction to Claim Intake - </a:t>
            </a:r>
            <a:fld id="{8A506BB8-5030-4D29-94FA-E008360B628D}" type="slidenum">
              <a:rPr lang="en-US" altLang="en-US" sz="1200" smtClean="0">
                <a:solidFill>
                  <a:schemeClr val="tx1"/>
                </a:solidFill>
              </a:rPr>
              <a:pPr eaLnBrk="1" hangingPunct="1"/>
              <a:t>17</a:t>
            </a:fld>
            <a:endParaRPr lang="en-US" altLang="en-US" sz="1200" smtClean="0">
              <a:solidFill>
                <a:schemeClr val="tx1"/>
              </a:solidFill>
            </a:endParaRPr>
          </a:p>
        </p:txBody>
      </p:sp>
      <p:sp>
        <p:nvSpPr>
          <p:cNvPr id="66564" name="Rectangle 2"/>
          <p:cNvSpPr>
            <a:spLocks noGrp="1" noRot="1" noChangeAspect="1" noChangeArrowheads="1" noTextEdit="1"/>
          </p:cNvSpPr>
          <p:nvPr>
            <p:ph type="sldImg"/>
          </p:nvPr>
        </p:nvSpPr>
        <p:spPr>
          <a:xfrm>
            <a:off x="715963" y="630238"/>
            <a:ext cx="5432425" cy="4073525"/>
          </a:xfrm>
          <a:ln/>
        </p:spPr>
      </p:sp>
      <p:sp>
        <p:nvSpPr>
          <p:cNvPr id="66565" name="Rectangle 3"/>
          <p:cNvSpPr>
            <a:spLocks noGrp="1" noChangeArrowheads="1"/>
          </p:cNvSpPr>
          <p:nvPr>
            <p:ph type="body" idx="1"/>
          </p:nvPr>
        </p:nvSpPr>
        <p:spPr>
          <a:xfrm>
            <a:off x="406400" y="4849813"/>
            <a:ext cx="6069013" cy="3836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 claim could be created in an external FNOL application and then imported into ClaimCenter.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|EON~018|</a:t>
            </a:r>
            <a:endParaRPr lang="en-US" sz="100">
              <a:solidFill>
                <a:srgbClr val="FFFFFF"/>
              </a:solidFill>
              <a:latin typeface="Arial"/>
            </a:endParaRPr>
          </a:p>
        </p:txBody>
      </p:sp>
      <p:sp>
        <p:nvSpPr>
          <p:cNvPr id="675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75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Introduction to Claim Intake - </a:t>
            </a:r>
            <a:fld id="{7B672890-9BF3-4863-8B1F-C1B9314885E2}" type="slidenum">
              <a:rPr lang="en-US" altLang="en-US" sz="1200" smtClean="0">
                <a:solidFill>
                  <a:schemeClr val="tx1"/>
                </a:solidFill>
              </a:rPr>
              <a:pPr eaLnBrk="1" hangingPunct="1"/>
              <a:t>18</a:t>
            </a:fld>
            <a:endParaRPr lang="en-US" altLang="en-US" sz="1200" smtClean="0">
              <a:solidFill>
                <a:schemeClr val="tx1"/>
              </a:solidFill>
            </a:endParaRPr>
          </a:p>
        </p:txBody>
      </p:sp>
      <p:sp>
        <p:nvSpPr>
          <p:cNvPr id="67588" name="Rectangle 2"/>
          <p:cNvSpPr>
            <a:spLocks noGrp="1" noRot="1" noChangeAspect="1" noChangeArrowheads="1" noTextEdit="1"/>
          </p:cNvSpPr>
          <p:nvPr>
            <p:ph type="sldImg"/>
          </p:nvPr>
        </p:nvSpPr>
        <p:spPr>
          <a:xfrm>
            <a:off x="715963" y="630238"/>
            <a:ext cx="5432425" cy="4073525"/>
          </a:xfrm>
          <a:ln/>
        </p:spPr>
      </p:sp>
      <p:sp>
        <p:nvSpPr>
          <p:cNvPr id="675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Information exchange:</a:t>
            </a:r>
          </a:p>
          <a:p>
            <a:pPr lvl="1" eaLnBrk="1" hangingPunct="1"/>
            <a:r>
              <a:rPr lang="en-US" dirty="0" smtClean="0"/>
              <a:t>ClaimCenter does not send any information</a:t>
            </a:r>
          </a:p>
          <a:p>
            <a:pPr lvl="1" eaLnBrk="1" hangingPunct="1"/>
            <a:r>
              <a:rPr lang="en-US" dirty="0" smtClean="0"/>
              <a:t>ClaimCenter receives FNOL Reports</a:t>
            </a:r>
          </a:p>
          <a:p>
            <a:pPr eaLnBrk="1" hangingPunct="1"/>
            <a:r>
              <a:rPr lang="en-US" dirty="0" smtClean="0"/>
              <a:t>The effort around planning and configuring this integration point is typically minimal. The integration occurs in one direction and the information itself is relatively uncomplicated, inherently structured, and tends to follow at least some accepted industry practices.</a:t>
            </a:r>
          </a:p>
          <a:p>
            <a:pPr eaLnBrk="1" hangingPunct="1"/>
            <a:r>
              <a:rPr lang="en-US" dirty="0" smtClean="0"/>
              <a:t>A given instance of ClaimCenter may be integrated with one or more first notice applications.</a:t>
            </a:r>
          </a:p>
          <a:p>
            <a:pPr eaLnBrk="1" hangingPunct="1"/>
            <a:r>
              <a:rPr lang="en-US" dirty="0" smtClean="0"/>
              <a:t>A given FNOL application could be hosted by the carrier. There are also FNOL application providers used by small carriers who cannot afford the infrastructure (such as customer-facing portal) or the round-the-clock access on their own.</a:t>
            </a:r>
          </a:p>
          <a:p>
            <a:pPr eaLnBrk="1" hangingPunct="1"/>
            <a:r>
              <a:rPr lang="en-US" dirty="0" smtClean="0"/>
              <a:t>FNOL applications are generally specific to auto, property, and personal or selected commercial lines. For WC (Workers’ Compensation), FNOL applications are not used. Instead, FROI (First Report of Injury) forms are filled out on paper or electronically submitted (but not via the mechanism described above). So the concept of an application for “first notice” does not apply to WC.</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|EON~019|</a:t>
            </a:r>
            <a:endParaRPr lang="en-US" sz="100">
              <a:solidFill>
                <a:srgbClr val="FFFFFF"/>
              </a:solidFill>
              <a:latin typeface="Arial"/>
            </a:endParaRPr>
          </a:p>
        </p:txBody>
      </p:sp>
      <p:sp>
        <p:nvSpPr>
          <p:cNvPr id="634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34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Introduction to Claim Intake - </a:t>
            </a:r>
            <a:fld id="{ABDC539F-46AE-4E12-9383-4E015671B2AC}" type="slidenum">
              <a:rPr lang="en-US" altLang="en-US" sz="1200" smtClean="0">
                <a:solidFill>
                  <a:schemeClr val="tx1"/>
                </a:solidFill>
              </a:rPr>
              <a:pPr eaLnBrk="1" hangingPunct="1"/>
              <a:t>19</a:t>
            </a:fld>
            <a:endParaRPr lang="en-US" altLang="en-US" sz="1200" smtClean="0">
              <a:solidFill>
                <a:schemeClr val="tx1"/>
              </a:solidFill>
            </a:endParaRPr>
          </a:p>
        </p:txBody>
      </p:sp>
      <p:sp>
        <p:nvSpPr>
          <p:cNvPr id="63492" name="Rectangle 2"/>
          <p:cNvSpPr>
            <a:spLocks noGrp="1" noRot="1" noChangeAspect="1" noChangeArrowheads="1" noTextEdit="1"/>
          </p:cNvSpPr>
          <p:nvPr>
            <p:ph type="sldImg"/>
          </p:nvPr>
        </p:nvSpPr>
        <p:spPr>
          <a:xfrm>
            <a:off x="715963" y="630238"/>
            <a:ext cx="5432425" cy="4073525"/>
          </a:xfrm>
          <a:ln/>
        </p:spPr>
      </p:sp>
      <p:sp>
        <p:nvSpPr>
          <p:cNvPr id="63493" name="Rectangle 3"/>
          <p:cNvSpPr>
            <a:spLocks noGrp="1" noChangeArrowheads="1"/>
          </p:cNvSpPr>
          <p:nvPr>
            <p:ph type="body" idx="1"/>
          </p:nvPr>
        </p:nvSpPr>
        <p:spPr>
          <a:xfrm>
            <a:off x="406400" y="4849813"/>
            <a:ext cx="6069013" cy="3836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 claim could be created and submitted directly in ClaimCenter by</a:t>
            </a:r>
            <a:r>
              <a:rPr lang="en-US" baseline="0" dirty="0" smtClean="0"/>
              <a:t> a policyholder (the consumer) in a portal such as Guidewire Claim Portal for Policyholders. This is most common for the personal auto or homeowners lines of business. </a:t>
            </a:r>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|EON~002|</a:t>
            </a:r>
            <a:endParaRPr lang="en-US" sz="100">
              <a:solidFill>
                <a:srgbClr val="FFFFFF"/>
              </a:solidFill>
              <a:latin typeface="Arial"/>
            </a:endParaRPr>
          </a:p>
        </p:txBody>
      </p:sp>
      <p:sp>
        <p:nvSpPr>
          <p:cNvPr id="522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22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Introduction to Claim Intake - </a:t>
            </a:r>
            <a:fld id="{9F27A3FE-88B1-4942-8957-0739097B7DF5}" type="slidenum">
              <a:rPr lang="en-US" altLang="en-US" sz="1200" smtClean="0">
                <a:solidFill>
                  <a:schemeClr val="tx1"/>
                </a:solidFill>
              </a:rPr>
              <a:pPr eaLnBrk="1" hangingPunct="1"/>
              <a:t>2</a:t>
            </a:fld>
            <a:endParaRPr lang="en-US" altLang="en-US" sz="1200" smtClean="0">
              <a:solidFill>
                <a:schemeClr val="tx1"/>
              </a:solidFill>
            </a:endParaRPr>
          </a:p>
        </p:txBody>
      </p:sp>
      <p:sp>
        <p:nvSpPr>
          <p:cNvPr id="52228" name="Rectangle 2"/>
          <p:cNvSpPr>
            <a:spLocks noGrp="1" noRot="1" noChangeAspect="1" noChangeArrowheads="1" noTextEdit="1"/>
          </p:cNvSpPr>
          <p:nvPr>
            <p:ph type="sldImg"/>
          </p:nvPr>
        </p:nvSpPr>
        <p:spPr>
          <a:xfrm>
            <a:off x="715963" y="630238"/>
            <a:ext cx="5432425" cy="4073525"/>
          </a:xfrm>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|EON~020|</a:t>
            </a:r>
            <a:endParaRPr lang="en-US" sz="100">
              <a:solidFill>
                <a:srgbClr val="FFFFFF"/>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portal submission of a</a:t>
            </a:r>
            <a:r>
              <a:rPr lang="en-US" baseline="0" dirty="0" smtClean="0"/>
              <a:t> claim is actually functionally very similar to using the New Claim Wizard, except that it must conform to a variety of web and other form factors such as mobile devices and tablets. In addition, the user of a portal may be able to:</a:t>
            </a:r>
          </a:p>
          <a:p>
            <a:endParaRPr lang="en-US" baseline="0" dirty="0" smtClean="0"/>
          </a:p>
          <a:p>
            <a:pPr marL="171450" indent="-171450">
              <a:buFontTx/>
              <a:buChar char="-"/>
            </a:pPr>
            <a:r>
              <a:rPr lang="en-US" baseline="0" dirty="0" smtClean="0"/>
              <a:t>Upload pictures of a damaged vehicle or piece of property during the portal submission</a:t>
            </a:r>
          </a:p>
          <a:p>
            <a:pPr marL="171450" indent="-171450">
              <a:buFontTx/>
              <a:buChar char="-"/>
            </a:pPr>
            <a:r>
              <a:rPr lang="en-US" baseline="0" dirty="0" smtClean="0"/>
              <a:t>Save their work and submit the claim over a period of time rather than in a single “sitting” over the phone</a:t>
            </a:r>
          </a:p>
          <a:p>
            <a:pPr marL="171450" indent="-171450">
              <a:buFontTx/>
              <a:buChar char="-"/>
            </a:pPr>
            <a:r>
              <a:rPr lang="en-US" baseline="0" dirty="0" smtClean="0"/>
              <a:t>Receive more personalized information and/or updates regarding the claim after it has been submitted</a:t>
            </a:r>
          </a:p>
          <a:p>
            <a:pPr marL="171450" indent="-171450">
              <a:buFontTx/>
              <a:buChar char="-"/>
            </a:pPr>
            <a:endParaRPr lang="en-US" baseline="0" dirty="0" smtClean="0"/>
          </a:p>
          <a:p>
            <a:pPr marL="0" indent="0">
              <a:buFontTx/>
              <a:buNone/>
            </a:pPr>
            <a:r>
              <a:rPr lang="en-US" baseline="0" dirty="0" smtClean="0"/>
              <a:t>As stated previously, portal applications are most common for personal lines of business (such as personal auto or homeowners).</a:t>
            </a:r>
            <a:r>
              <a:rPr lang="en-US" dirty="0" smtClean="0"/>
              <a:t/>
            </a:r>
            <a:br>
              <a:rPr lang="en-US" dirty="0" smtClean="0"/>
            </a:br>
            <a:endParaRPr lang="en-US" dirty="0" smtClean="0"/>
          </a:p>
        </p:txBody>
      </p:sp>
      <p:sp>
        <p:nvSpPr>
          <p:cNvPr id="4" name="Header Placeholder 3"/>
          <p:cNvSpPr>
            <a:spLocks noGrp="1"/>
          </p:cNvSpPr>
          <p:nvPr>
            <p:ph type="hdr" sz="quarter" idx="10"/>
          </p:nvPr>
        </p:nvSpPr>
        <p:spPr/>
        <p:txBody>
          <a:bodyPr/>
          <a:lstStyle/>
          <a:p>
            <a:pPr>
              <a:defRPr/>
            </a:pPr>
            <a:r>
              <a:rPr lang="en-US" altLang="en-US" smtClean="0"/>
              <a:t>	</a:t>
            </a:r>
            <a:endParaRPr lang="en-US"/>
          </a:p>
        </p:txBody>
      </p:sp>
      <p:sp>
        <p:nvSpPr>
          <p:cNvPr id="5" name="Slide Number Placeholder 4"/>
          <p:cNvSpPr>
            <a:spLocks noGrp="1"/>
          </p:cNvSpPr>
          <p:nvPr>
            <p:ph type="sldNum" sz="quarter" idx="11"/>
          </p:nvPr>
        </p:nvSpPr>
        <p:spPr/>
        <p:txBody>
          <a:bodyPr/>
          <a:lstStyle/>
          <a:p>
            <a:pPr>
              <a:defRPr/>
            </a:pPr>
            <a:r>
              <a:rPr lang="en-US" altLang="en-US" smtClean="0"/>
              <a:t>	Introduction to Claim Intake - </a:t>
            </a:r>
            <a:fld id="{71C36B99-8228-4DDF-8C6C-7B1873FBEFC7}" type="slidenum">
              <a:rPr lang="en-US" altLang="en-US" smtClean="0"/>
              <a:pPr>
                <a:defRPr/>
              </a:pPr>
              <a:t>20</a:t>
            </a:fld>
            <a:endParaRPr lang="en-US" altLang="en-US"/>
          </a:p>
        </p:txBody>
      </p:sp>
    </p:spTree>
    <p:extLst>
      <p:ext uri="{BB962C8B-B14F-4D97-AF65-F5344CB8AC3E}">
        <p14:creationId xmlns:p14="http://schemas.microsoft.com/office/powerpoint/2010/main" val="5233635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|EON~021|</a:t>
            </a:r>
            <a:endParaRPr lang="en-US" sz="100">
              <a:solidFill>
                <a:srgbClr val="FFFFFF"/>
              </a:solidFill>
              <a:latin typeface="Arial"/>
            </a:endParaRPr>
          </a:p>
        </p:txBody>
      </p:sp>
      <p:sp>
        <p:nvSpPr>
          <p:cNvPr id="686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86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Introduction to Claim Intake - </a:t>
            </a:r>
            <a:fld id="{0D109F9C-BFBF-43A7-82C8-A2144FAC774B}" type="slidenum">
              <a:rPr lang="en-US" altLang="en-US" sz="1200" smtClean="0">
                <a:solidFill>
                  <a:schemeClr val="tx1"/>
                </a:solidFill>
              </a:rPr>
              <a:pPr eaLnBrk="1" hangingPunct="1"/>
              <a:t>21</a:t>
            </a:fld>
            <a:endParaRPr lang="en-US" altLang="en-US" sz="1200" smtClean="0">
              <a:solidFill>
                <a:schemeClr val="tx1"/>
              </a:solidFill>
            </a:endParaRPr>
          </a:p>
        </p:txBody>
      </p:sp>
      <p:sp>
        <p:nvSpPr>
          <p:cNvPr id="68612" name="Rectangle 2"/>
          <p:cNvSpPr>
            <a:spLocks noGrp="1" noRot="1" noChangeAspect="1" noChangeArrowheads="1" noTextEdit="1"/>
          </p:cNvSpPr>
          <p:nvPr>
            <p:ph type="sldImg"/>
          </p:nvPr>
        </p:nvSpPr>
        <p:spPr>
          <a:xfrm>
            <a:off x="715963" y="630238"/>
            <a:ext cx="5432425" cy="4073525"/>
          </a:xfrm>
          <a:ln/>
        </p:spPr>
      </p:sp>
      <p:sp>
        <p:nvSpPr>
          <p:cNvPr id="686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|EON~022|</a:t>
            </a:r>
            <a:endParaRPr lang="en-US" sz="100">
              <a:solidFill>
                <a:srgbClr val="FFFFFF"/>
              </a:solidFill>
              <a:latin typeface="Arial"/>
            </a:endParaRPr>
          </a:p>
        </p:txBody>
      </p:sp>
      <p:sp>
        <p:nvSpPr>
          <p:cNvPr id="696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96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Introduction to Claim Intake - </a:t>
            </a:r>
            <a:fld id="{6C3E6217-C50F-4406-8ADB-2EEB33F794A1}" type="slidenum">
              <a:rPr lang="en-US" altLang="en-US" sz="1200" smtClean="0">
                <a:solidFill>
                  <a:schemeClr val="tx1"/>
                </a:solidFill>
              </a:rPr>
              <a:pPr eaLnBrk="1" hangingPunct="1"/>
              <a:t>22</a:t>
            </a:fld>
            <a:endParaRPr lang="en-US" altLang="en-US" sz="1200" smtClean="0">
              <a:solidFill>
                <a:schemeClr val="tx1"/>
              </a:solidFill>
            </a:endParaRPr>
          </a:p>
        </p:txBody>
      </p:sp>
      <p:sp>
        <p:nvSpPr>
          <p:cNvPr id="69636" name="Rectangle 2"/>
          <p:cNvSpPr>
            <a:spLocks noGrp="1" noRot="1" noChangeAspect="1" noChangeArrowheads="1" noTextEdit="1"/>
          </p:cNvSpPr>
          <p:nvPr>
            <p:ph type="sldImg"/>
          </p:nvPr>
        </p:nvSpPr>
        <p:spPr>
          <a:xfrm>
            <a:off x="715963" y="630238"/>
            <a:ext cx="5432425" cy="4073525"/>
          </a:xfrm>
          <a:ln/>
        </p:spPr>
      </p:sp>
      <p:sp>
        <p:nvSpPr>
          <p:cNvPr id="69637" name="Rectangle 3"/>
          <p:cNvSpPr>
            <a:spLocks noGrp="1" noChangeArrowheads="1"/>
          </p:cNvSpPr>
          <p:nvPr>
            <p:ph type="body" idx="1"/>
          </p:nvPr>
        </p:nvSpPr>
        <p:spPr>
          <a:xfrm>
            <a:off x="406400" y="4849813"/>
            <a:ext cx="6069013" cy="3836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Once the claim has been created in the NCW, thru the portal or imported, it enters the automated claim setup process. There are three primary things that occur during claim setup. First, the claim is segmented. Segmentation is the process of determining the strategy for how the claim should be processed. (For example, is the claim straight-forward or is it complex and will it require adjusters with special expertise.) Then, the claim is assigned. Assignment is the act of determining who is responsible for the claim. The user creating the claim can specify who it should be assigned to, or the assignment could be determined using automated rules. Finally, a series of activities known as the "</a:t>
            </a:r>
            <a:r>
              <a:rPr lang="en-US" dirty="0" err="1" smtClean="0"/>
              <a:t>workplan</a:t>
            </a:r>
            <a:r>
              <a:rPr lang="en-US" dirty="0" smtClean="0"/>
              <a:t>" are created and assigned. These activities identify the work that must be done to process the claim and who must do it.</a:t>
            </a:r>
          </a:p>
          <a:p>
            <a:r>
              <a:rPr lang="en-US" dirty="0" smtClean="0"/>
              <a:t>Claim setup is run only when the NCW completes, or when you call the </a:t>
            </a:r>
            <a:r>
              <a:rPr lang="en-US" dirty="0" err="1" smtClean="0"/>
              <a:t>addFNOL</a:t>
            </a:r>
            <a:r>
              <a:rPr lang="en-US" dirty="0" smtClean="0"/>
              <a:t>() method from the web services API,</a:t>
            </a:r>
            <a:r>
              <a:rPr lang="en-US" baseline="0" dirty="0" smtClean="0"/>
              <a:t> or when using the “Edge” API for the Guidewire Claim Portal.</a:t>
            </a:r>
            <a:r>
              <a:rPr lang="en-US" dirty="0" smtClean="0"/>
              <a:t> You cannot invoke setup from rules.</a:t>
            </a:r>
          </a:p>
          <a:p>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|EON~023|</a:t>
            </a:r>
            <a:endParaRPr lang="en-US" sz="100">
              <a:solidFill>
                <a:srgbClr val="FFFFFF"/>
              </a:solidFill>
              <a:latin typeface="Arial"/>
            </a:endParaRPr>
          </a:p>
        </p:txBody>
      </p:sp>
      <p:sp>
        <p:nvSpPr>
          <p:cNvPr id="706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706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Introduction to Claim Intake - </a:t>
            </a:r>
            <a:fld id="{D43F7DB3-7312-4DF1-8FA8-872A60ED9192}" type="slidenum">
              <a:rPr lang="en-US" altLang="en-US" sz="1200" smtClean="0">
                <a:solidFill>
                  <a:schemeClr val="tx1"/>
                </a:solidFill>
              </a:rPr>
              <a:pPr eaLnBrk="1" hangingPunct="1"/>
              <a:t>23</a:t>
            </a:fld>
            <a:endParaRPr lang="en-US" altLang="en-US" sz="1200" smtClean="0">
              <a:solidFill>
                <a:schemeClr val="tx1"/>
              </a:solidFill>
            </a:endParaRPr>
          </a:p>
        </p:txBody>
      </p:sp>
      <p:sp>
        <p:nvSpPr>
          <p:cNvPr id="70660" name="Rectangle 2"/>
          <p:cNvSpPr>
            <a:spLocks noGrp="1" noRot="1" noChangeAspect="1" noChangeArrowheads="1" noTextEdit="1"/>
          </p:cNvSpPr>
          <p:nvPr>
            <p:ph type="sldImg"/>
          </p:nvPr>
        </p:nvSpPr>
        <p:spPr>
          <a:xfrm>
            <a:off x="715963" y="630238"/>
            <a:ext cx="5432425" cy="4073525"/>
          </a:xfrm>
          <a:ln/>
        </p:spPr>
      </p:sp>
      <p:sp>
        <p:nvSpPr>
          <p:cNvPr id="706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|EON~024|</a:t>
            </a:r>
            <a:endParaRPr lang="en-US" sz="100">
              <a:solidFill>
                <a:srgbClr val="FFFFFF"/>
              </a:solidFill>
              <a:latin typeface="Arial"/>
            </a:endParaRPr>
          </a:p>
        </p:txBody>
      </p:sp>
      <p:sp>
        <p:nvSpPr>
          <p:cNvPr id="716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716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Introduction to Claim Intake - </a:t>
            </a:r>
            <a:fld id="{D2B79F02-D197-4652-96F6-769ED84CE528}" type="slidenum">
              <a:rPr lang="en-US" altLang="en-US" sz="1200" smtClean="0">
                <a:solidFill>
                  <a:schemeClr val="tx1"/>
                </a:solidFill>
              </a:rPr>
              <a:pPr eaLnBrk="1" hangingPunct="1"/>
              <a:t>24</a:t>
            </a:fld>
            <a:endParaRPr lang="en-US" altLang="en-US" sz="1200" smtClean="0">
              <a:solidFill>
                <a:schemeClr val="tx1"/>
              </a:solidFill>
            </a:endParaRPr>
          </a:p>
        </p:txBody>
      </p:sp>
      <p:sp>
        <p:nvSpPr>
          <p:cNvPr id="71684" name="Rectangle 2"/>
          <p:cNvSpPr>
            <a:spLocks noGrp="1" noRot="1" noChangeAspect="1" noChangeArrowheads="1" noTextEdit="1"/>
          </p:cNvSpPr>
          <p:nvPr>
            <p:ph type="sldImg"/>
          </p:nvPr>
        </p:nvSpPr>
        <p:spPr>
          <a:xfrm>
            <a:off x="715963" y="630238"/>
            <a:ext cx="5432425" cy="4073525"/>
          </a:xfrm>
          <a:ln/>
        </p:spPr>
      </p:sp>
      <p:sp>
        <p:nvSpPr>
          <p:cNvPr id="716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For claims associated to an auto policy, there are situations where one or more exposures can be anticipated. For example, if the loss cause is collision, a collision exposure could be created. If a rental car was required, then a rental reimbursement exposure could be created. </a:t>
            </a:r>
          </a:p>
          <a:p>
            <a:pPr eaLnBrk="1" hangingPunct="1"/>
            <a:r>
              <a:rPr lang="en-US" dirty="0" smtClean="0"/>
              <a:t>For claims associated to workers' comp policies, there is a relatively narrow range of possible exposure scenarios. Therefore, workers' comp exposures are often created automatically during the </a:t>
            </a:r>
            <a:r>
              <a:rPr lang="en-US" dirty="0" err="1" smtClean="0"/>
              <a:t>presetup</a:t>
            </a:r>
            <a:r>
              <a:rPr lang="en-US" dirty="0" smtClean="0"/>
              <a:t> portion of claim setup. The example in the slide above is from a workers' comp policy. A “Medical</a:t>
            </a:r>
            <a:r>
              <a:rPr lang="en-US" baseline="0" dirty="0" smtClean="0"/>
              <a:t> Details” exposure is created to handle medical costs associated with the worker’s injury.</a:t>
            </a:r>
            <a:endParaRPr lang="en-US" dirty="0" smtClean="0"/>
          </a:p>
          <a:p>
            <a:pPr eaLnBrk="1" hangingPunct="1"/>
            <a:r>
              <a:rPr lang="en-US" dirty="0" smtClean="0"/>
              <a:t>Theoretically, any sort of work can be done during </a:t>
            </a:r>
            <a:r>
              <a:rPr lang="en-US" dirty="0" err="1" smtClean="0"/>
              <a:t>presetup</a:t>
            </a:r>
            <a:r>
              <a:rPr lang="en-US" dirty="0" smtClean="0"/>
              <a:t>.</a:t>
            </a:r>
          </a:p>
          <a:p>
            <a:pPr eaLnBrk="1" hangingPunct="1"/>
            <a:r>
              <a:rPr lang="en-US" dirty="0" smtClean="0"/>
              <a:t>Exposures are discussed in detail in the "Exposures" lesson</a:t>
            </a:r>
            <a:r>
              <a:rPr lang="en-US" baseline="0" dirty="0" smtClean="0"/>
              <a:t> (Personal/Commercial lines), “Medical Details Exposures” and “Time Loss Exposures” lessons (Workers’ Compensation). </a:t>
            </a:r>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|EON~025|</a:t>
            </a:r>
            <a:endParaRPr lang="en-US" sz="100">
              <a:solidFill>
                <a:srgbClr val="FFFFFF"/>
              </a:solidFill>
              <a:latin typeface="Arial"/>
            </a:endParaRPr>
          </a:p>
        </p:txBody>
      </p:sp>
      <p:sp>
        <p:nvSpPr>
          <p:cNvPr id="7373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7373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Introduction to Claim Intake - </a:t>
            </a:r>
            <a:fld id="{A780CC4E-9D2D-4542-AFA4-845B7330FFEB}" type="slidenum">
              <a:rPr lang="en-US" altLang="en-US" sz="1200" smtClean="0">
                <a:solidFill>
                  <a:schemeClr val="tx1"/>
                </a:solidFill>
              </a:rPr>
              <a:pPr eaLnBrk="1" hangingPunct="1"/>
              <a:t>25</a:t>
            </a:fld>
            <a:endParaRPr lang="en-US" altLang="en-US" sz="1200" smtClean="0">
              <a:solidFill>
                <a:schemeClr val="tx1"/>
              </a:solidFill>
            </a:endParaRPr>
          </a:p>
        </p:txBody>
      </p:sp>
      <p:sp>
        <p:nvSpPr>
          <p:cNvPr id="73732" name="Rectangle 2"/>
          <p:cNvSpPr>
            <a:spLocks noGrp="1" noRot="1" noChangeAspect="1" noChangeArrowheads="1" noTextEdit="1"/>
          </p:cNvSpPr>
          <p:nvPr>
            <p:ph type="sldImg"/>
          </p:nvPr>
        </p:nvSpPr>
        <p:spPr>
          <a:xfrm>
            <a:off x="715963" y="630238"/>
            <a:ext cx="5432425" cy="4073525"/>
          </a:xfrm>
          <a:ln/>
        </p:spPr>
      </p:sp>
      <p:sp>
        <p:nvSpPr>
          <p:cNvPr id="737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 claim's segment can be thought of as a label which classifies the general strategy for processing the claim. This strategy could include how the claim is assigned, how reserves are created, and/or the types of activities that are created. Segmentation rules are analogous to a person who looks at a claim and simply affixes a color-coded sticker to it where each color denotes the strategy (as in green means low complexity, blue means normal complexity, and red means high complexity).</a:t>
            </a:r>
          </a:p>
          <a:p>
            <a:pPr eaLnBrk="1" hangingPunct="1"/>
            <a:endParaRPr lang="en-US" dirty="0"/>
          </a:p>
          <a:p>
            <a:pPr eaLnBrk="1" hangingPunct="1"/>
            <a:r>
              <a:rPr lang="en-US" dirty="0" smtClean="0"/>
              <a:t>A claim involving windshield damage alone is “low complexity” due to the often rapid processing and small dollar amounts involved in paying out the claim (these claims can be closed in a matter of hours).</a:t>
            </a:r>
          </a:p>
          <a:p>
            <a:pPr eaLnBrk="1" hangingPunct="1"/>
            <a:endParaRPr lang="en-US" dirty="0"/>
          </a:p>
          <a:p>
            <a:pPr eaLnBrk="1" hangingPunct="1"/>
            <a:r>
              <a:rPr lang="en-US" dirty="0" smtClean="0"/>
              <a:t>A claim involving a fatality is “high complexity” due to the multiple coverages involved with fatalities (death benefits, burial, etc.), and potential for settlements and/or litigation as well as additional paperwork (death certificates, metro reports, etc.).</a:t>
            </a:r>
          </a:p>
          <a:p>
            <a:pPr eaLnBrk="1" hangingPunct="1"/>
            <a:endParaRPr lang="en-US" dirty="0"/>
          </a:p>
          <a:p>
            <a:pPr eaLnBrk="1" hangingPunct="1"/>
            <a:r>
              <a:rPr lang="en-US" dirty="0" smtClean="0"/>
              <a:t>Both of these business scenarios are included and enabled in the base application’s segmentation rules.</a:t>
            </a:r>
          </a:p>
          <a:p>
            <a:pPr algn="ctr" eaLnBrk="1" hangingPunct="1"/>
            <a:r>
              <a:rPr lang="en-US" dirty="0" smtClean="0"/>
              <a:t>(continued)</a:t>
            </a:r>
          </a:p>
          <a:p>
            <a:pPr eaLnBrk="1" hangingPunct="1"/>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|EON~026|</a:t>
            </a:r>
            <a:endParaRPr lang="en-US" sz="100">
              <a:solidFill>
                <a:srgbClr val="FFFFFF"/>
              </a:solidFill>
              <a:latin typeface="Arial"/>
            </a:endParaRPr>
          </a:p>
        </p:txBody>
      </p:sp>
      <p:sp>
        <p:nvSpPr>
          <p:cNvPr id="7475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7475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Introduction to Claim Intake - </a:t>
            </a:r>
            <a:fld id="{8268054A-34B3-43C7-9A91-1C12DE7A434B}" type="slidenum">
              <a:rPr lang="en-US" altLang="en-US" sz="1200" smtClean="0">
                <a:solidFill>
                  <a:schemeClr val="tx1"/>
                </a:solidFill>
              </a:rPr>
              <a:pPr eaLnBrk="1" hangingPunct="1"/>
              <a:t>26</a:t>
            </a:fld>
            <a:endParaRPr lang="en-US" altLang="en-US" sz="1200" smtClean="0">
              <a:solidFill>
                <a:schemeClr val="tx1"/>
              </a:solidFill>
            </a:endParaRPr>
          </a:p>
        </p:txBody>
      </p:sp>
      <p:sp>
        <p:nvSpPr>
          <p:cNvPr id="74756" name="Rectangle 2"/>
          <p:cNvSpPr>
            <a:spLocks noGrp="1" noChangeArrowheads="1"/>
          </p:cNvSpPr>
          <p:nvPr>
            <p:ph type="body" idx="1"/>
          </p:nvPr>
        </p:nvSpPr>
        <p:spPr>
          <a:xfrm>
            <a:off x="406400" y="620713"/>
            <a:ext cx="6069013" cy="81137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base application, the available values for segment are:</a:t>
            </a:r>
          </a:p>
          <a:p>
            <a:pPr lvl="1" eaLnBrk="1" hangingPunct="1"/>
            <a:r>
              <a:rPr lang="en-US" dirty="0" smtClean="0"/>
              <a:t>Auto - glass </a:t>
            </a:r>
          </a:p>
          <a:p>
            <a:pPr lvl="1" eaLnBrk="1" hangingPunct="1"/>
            <a:r>
              <a:rPr lang="en-US" dirty="0" smtClean="0"/>
              <a:t>Auto - high complexity </a:t>
            </a:r>
          </a:p>
          <a:p>
            <a:pPr lvl="1" eaLnBrk="1" hangingPunct="1"/>
            <a:r>
              <a:rPr lang="en-US" dirty="0" smtClean="0"/>
              <a:t>Auto - low complexity </a:t>
            </a:r>
          </a:p>
          <a:p>
            <a:pPr lvl="1" eaLnBrk="1" hangingPunct="1"/>
            <a:r>
              <a:rPr lang="en-US" dirty="0" smtClean="0"/>
              <a:t>Auto - mid complexity </a:t>
            </a:r>
          </a:p>
          <a:p>
            <a:pPr lvl="1" eaLnBrk="1" hangingPunct="1"/>
            <a:r>
              <a:rPr lang="en-US" dirty="0" smtClean="0"/>
              <a:t>Contents - high complexity </a:t>
            </a:r>
          </a:p>
          <a:p>
            <a:pPr lvl="1" eaLnBrk="1" hangingPunct="1"/>
            <a:r>
              <a:rPr lang="en-US" dirty="0" smtClean="0"/>
              <a:t>Contents - low complexity </a:t>
            </a:r>
          </a:p>
          <a:p>
            <a:pPr lvl="1" eaLnBrk="1" hangingPunct="1"/>
            <a:r>
              <a:rPr lang="en-US" dirty="0" smtClean="0"/>
              <a:t>Injury - high complexity </a:t>
            </a:r>
          </a:p>
          <a:p>
            <a:pPr lvl="1" eaLnBrk="1" hangingPunct="1"/>
            <a:r>
              <a:rPr lang="en-US" dirty="0" smtClean="0"/>
              <a:t>Injury - low complexity </a:t>
            </a:r>
          </a:p>
          <a:p>
            <a:pPr lvl="1" eaLnBrk="1" hangingPunct="1"/>
            <a:r>
              <a:rPr lang="en-US" dirty="0" smtClean="0"/>
              <a:t>Injury - mid complexity </a:t>
            </a:r>
          </a:p>
          <a:p>
            <a:pPr lvl="1" eaLnBrk="1" hangingPunct="1"/>
            <a:r>
              <a:rPr lang="en-US" dirty="0" smtClean="0"/>
              <a:t>Liability - high complexity </a:t>
            </a:r>
          </a:p>
          <a:p>
            <a:pPr lvl="1" eaLnBrk="1" hangingPunct="1"/>
            <a:r>
              <a:rPr lang="en-US" dirty="0" smtClean="0"/>
              <a:t>Liability - low complexity </a:t>
            </a:r>
          </a:p>
          <a:p>
            <a:pPr lvl="1" eaLnBrk="1" hangingPunct="1"/>
            <a:r>
              <a:rPr lang="en-US" dirty="0" smtClean="0"/>
              <a:t>Liability - mid complexity </a:t>
            </a:r>
          </a:p>
          <a:p>
            <a:pPr lvl="1" eaLnBrk="1" hangingPunct="1"/>
            <a:r>
              <a:rPr lang="en-US" dirty="0" smtClean="0"/>
              <a:t>Property - high complexity </a:t>
            </a:r>
          </a:p>
          <a:p>
            <a:pPr lvl="1" eaLnBrk="1" hangingPunct="1"/>
            <a:r>
              <a:rPr lang="en-US" dirty="0" smtClean="0"/>
              <a:t>Property - low complexity </a:t>
            </a:r>
          </a:p>
          <a:p>
            <a:pPr lvl="1" eaLnBrk="1" hangingPunct="1"/>
            <a:r>
              <a:rPr lang="en-US" dirty="0" smtClean="0"/>
              <a:t>Property - mid complexity </a:t>
            </a:r>
          </a:p>
          <a:p>
            <a:pPr lvl="1" eaLnBrk="1" hangingPunct="1"/>
            <a:r>
              <a:rPr lang="en-US" dirty="0" smtClean="0"/>
              <a:t>Travel - high complexity </a:t>
            </a:r>
          </a:p>
          <a:p>
            <a:pPr lvl="1" eaLnBrk="1" hangingPunct="1"/>
            <a:r>
              <a:rPr lang="en-US" dirty="0" smtClean="0"/>
              <a:t>Travel - low complexity </a:t>
            </a:r>
          </a:p>
          <a:p>
            <a:pPr lvl="1" eaLnBrk="1" hangingPunct="1"/>
            <a:r>
              <a:rPr lang="en-US" dirty="0" smtClean="0"/>
              <a:t>Travel - mid complexity </a:t>
            </a:r>
          </a:p>
          <a:p>
            <a:pPr lvl="1" eaLnBrk="1" hangingPunct="1"/>
            <a:r>
              <a:rPr lang="en-US" dirty="0" smtClean="0"/>
              <a:t>Unknown </a:t>
            </a:r>
          </a:p>
          <a:p>
            <a:pPr lvl="1" eaLnBrk="1" hangingPunct="1"/>
            <a:r>
              <a:rPr lang="en-US" dirty="0" smtClean="0"/>
              <a:t>Workers' Comp - employer's liability </a:t>
            </a:r>
          </a:p>
          <a:p>
            <a:pPr lvl="1" eaLnBrk="1" hangingPunct="1"/>
            <a:r>
              <a:rPr lang="en-US" dirty="0" smtClean="0"/>
              <a:t>Workers' Comp - lost time </a:t>
            </a:r>
          </a:p>
          <a:p>
            <a:pPr lvl="1" eaLnBrk="1" hangingPunct="1"/>
            <a:r>
              <a:rPr lang="en-US" dirty="0" smtClean="0"/>
              <a:t>Workers' Comp - med only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|EON~027|</a:t>
            </a:r>
            <a:endParaRPr lang="en-US" sz="100">
              <a:solidFill>
                <a:srgbClr val="FFFFFF"/>
              </a:solidFill>
              <a:latin typeface="Arial"/>
            </a:endParaRPr>
          </a:p>
        </p:txBody>
      </p:sp>
      <p:sp>
        <p:nvSpPr>
          <p:cNvPr id="757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757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Introduction to Claim Intake - </a:t>
            </a:r>
            <a:fld id="{5A14FCB9-0562-403D-B1B7-76310A087ED1}" type="slidenum">
              <a:rPr lang="en-US" altLang="en-US" sz="1200" smtClean="0">
                <a:solidFill>
                  <a:schemeClr val="tx1"/>
                </a:solidFill>
              </a:rPr>
              <a:pPr eaLnBrk="1" hangingPunct="1"/>
              <a:t>27</a:t>
            </a:fld>
            <a:endParaRPr lang="en-US" altLang="en-US" sz="1200" smtClean="0">
              <a:solidFill>
                <a:schemeClr val="tx1"/>
              </a:solidFill>
            </a:endParaRPr>
          </a:p>
        </p:txBody>
      </p:sp>
      <p:sp>
        <p:nvSpPr>
          <p:cNvPr id="75780" name="Rectangle 2"/>
          <p:cNvSpPr>
            <a:spLocks noGrp="1" noRot="1" noChangeAspect="1" noChangeArrowheads="1" noTextEdit="1"/>
          </p:cNvSpPr>
          <p:nvPr>
            <p:ph type="sldImg"/>
          </p:nvPr>
        </p:nvSpPr>
        <p:spPr>
          <a:xfrm>
            <a:off x="715963" y="630238"/>
            <a:ext cx="5432425" cy="4073525"/>
          </a:xfrm>
          <a:ln/>
        </p:spPr>
      </p:sp>
      <p:sp>
        <p:nvSpPr>
          <p:cNvPr id="757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slide shows an example of a claim a claim segmentation rule. The rule states "for claims where the loss type is auto, there is only one vehicle involved, and there were no injuries, then the claim segment should be set to "Auto - low complexity".</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|EON~028|</a:t>
            </a:r>
            <a:endParaRPr lang="en-US" sz="100">
              <a:solidFill>
                <a:srgbClr val="FFFFFF"/>
              </a:solidFill>
              <a:latin typeface="Arial"/>
            </a:endParaRPr>
          </a:p>
        </p:txBody>
      </p:sp>
      <p:sp>
        <p:nvSpPr>
          <p:cNvPr id="768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768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Introduction to Claim Intake - </a:t>
            </a:r>
            <a:fld id="{4F77FAA3-373A-4FF1-A7D1-0DFD845D8195}" type="slidenum">
              <a:rPr lang="en-US" altLang="en-US" sz="1200" smtClean="0">
                <a:solidFill>
                  <a:schemeClr val="tx1"/>
                </a:solidFill>
              </a:rPr>
              <a:pPr eaLnBrk="1" hangingPunct="1"/>
              <a:t>28</a:t>
            </a:fld>
            <a:endParaRPr lang="en-US" altLang="en-US" sz="1200" smtClean="0">
              <a:solidFill>
                <a:schemeClr val="tx1"/>
              </a:solidFill>
            </a:endParaRPr>
          </a:p>
        </p:txBody>
      </p:sp>
      <p:sp>
        <p:nvSpPr>
          <p:cNvPr id="76804" name="Rectangle 2"/>
          <p:cNvSpPr>
            <a:spLocks noGrp="1" noRot="1" noChangeAspect="1" noChangeArrowheads="1" noTextEdit="1"/>
          </p:cNvSpPr>
          <p:nvPr>
            <p:ph type="sldImg"/>
          </p:nvPr>
        </p:nvSpPr>
        <p:spPr>
          <a:xfrm>
            <a:off x="715963" y="630238"/>
            <a:ext cx="5432425" cy="4073525"/>
          </a:xfrm>
          <a:ln/>
        </p:spPr>
      </p:sp>
      <p:sp>
        <p:nvSpPr>
          <p:cNvPr id="768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Assignment rules are used to determine the group and user to which a claim is assigned. Assignment rules can make use of the object's segment or strategy value, either by itself or in conjunction with other information (such as the insured's location). Assignment rules can also be written without any reference to the claim's segment. </a:t>
            </a:r>
            <a:r>
              <a:rPr lang="en-US" sz="1000" b="0" i="0" kern="1200" smtClean="0">
                <a:solidFill>
                  <a:schemeClr val="tx1"/>
                </a:solidFill>
                <a:effectLst/>
                <a:latin typeface="Arial" charset="0"/>
                <a:ea typeface="+mn-ea"/>
                <a:cs typeface="+mn-cs"/>
              </a:rPr>
              <a:t>Rules can also use the complexity of the claim and the current workload of the group's users to select the best user.</a:t>
            </a:r>
            <a:endParaRPr lang="en-US" dirty="0" smtClean="0"/>
          </a:p>
          <a:p>
            <a:pPr eaLnBrk="1" hangingPunct="1"/>
            <a:endParaRPr lang="en-US"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|EON~029|</a:t>
            </a:r>
            <a:endParaRPr lang="en-US" sz="100">
              <a:solidFill>
                <a:srgbClr val="FFFFFF"/>
              </a:solidFill>
              <a:latin typeface="Arial"/>
            </a:endParaRPr>
          </a:p>
        </p:txBody>
      </p:sp>
      <p:sp>
        <p:nvSpPr>
          <p:cNvPr id="778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778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Introduction to Claim Intake - </a:t>
            </a:r>
            <a:fld id="{A3AB9ABC-75B5-42ED-BD03-DFD5644D4B56}" type="slidenum">
              <a:rPr lang="en-US" altLang="en-US" sz="1200" smtClean="0">
                <a:solidFill>
                  <a:schemeClr val="tx1"/>
                </a:solidFill>
              </a:rPr>
              <a:pPr eaLnBrk="1" hangingPunct="1"/>
              <a:t>29</a:t>
            </a:fld>
            <a:endParaRPr lang="en-US" altLang="en-US" sz="1200" smtClean="0">
              <a:solidFill>
                <a:schemeClr val="tx1"/>
              </a:solidFill>
            </a:endParaRPr>
          </a:p>
        </p:txBody>
      </p:sp>
      <p:sp>
        <p:nvSpPr>
          <p:cNvPr id="77828" name="Rectangle 2"/>
          <p:cNvSpPr>
            <a:spLocks noGrp="1" noRot="1" noChangeAspect="1" noChangeArrowheads="1" noTextEdit="1"/>
          </p:cNvSpPr>
          <p:nvPr>
            <p:ph type="sldImg"/>
          </p:nvPr>
        </p:nvSpPr>
        <p:spPr>
          <a:xfrm>
            <a:off x="715963" y="630238"/>
            <a:ext cx="5432425" cy="4073525"/>
          </a:xfrm>
          <a:ln/>
        </p:spPr>
      </p:sp>
      <p:sp>
        <p:nvSpPr>
          <p:cNvPr id="77829" name="Rectangle 3"/>
          <p:cNvSpPr>
            <a:spLocks noGrp="1" noChangeArrowheads="1"/>
          </p:cNvSpPr>
          <p:nvPr>
            <p:ph type="body" idx="1"/>
          </p:nvPr>
        </p:nvSpPr>
        <p:spPr>
          <a:xfrm>
            <a:off x="406400" y="4899025"/>
            <a:ext cx="6069013" cy="3917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slide shows an example of a claim assignment rule. The rule states "If the claim segment is Auto – low complexity, then assign the claim to a group which is in the same region, and then select a user from that group using round robin assignment." The associated policy has a primary insured who lives in the western region. Therefore, the claim has been assigned to the “Auto1 - </a:t>
            </a:r>
            <a:r>
              <a:rPr lang="en-US" dirty="0" err="1" smtClean="0"/>
              <a:t>TeamC</a:t>
            </a:r>
            <a:r>
              <a:rPr lang="en-US" dirty="0" smtClean="0"/>
              <a:t>" group, which is a group that exists in the Western Region and which is made up of auto adjusters who handle normal auto claims. The type of group can be seen on the Administration tab Group Detail Page (if logging in using “Super User” (su)).</a:t>
            </a:r>
          </a:p>
          <a:p>
            <a:pPr eaLnBrk="1" hangingPunct="1"/>
            <a:endParaRPr lang="en-US" dirty="0" smtClean="0"/>
          </a:p>
          <a:p>
            <a:pPr eaLnBrk="1" hangingPunct="1"/>
            <a:r>
              <a:rPr lang="en-US" dirty="0" smtClean="0"/>
              <a:t>Round robin assignment assigns objects to users within a group in a cyclical fashion. The first object goes to the first user, the second object to the second user, and so on. When every user has been assigned an object, the cycle repeats again with the first user. In the example above, Faith Thomson</a:t>
            </a:r>
            <a:r>
              <a:rPr lang="en-US" baseline="0" dirty="0" smtClean="0"/>
              <a:t> </a:t>
            </a:r>
            <a:r>
              <a:rPr lang="en-US" dirty="0" smtClean="0"/>
              <a:t>is a user in the </a:t>
            </a:r>
            <a:r>
              <a:rPr lang="en-US" dirty="0" err="1" smtClean="0"/>
              <a:t>AutoC</a:t>
            </a:r>
            <a:r>
              <a:rPr lang="en-US" dirty="0" smtClean="0"/>
              <a:t> - </a:t>
            </a:r>
            <a:r>
              <a:rPr lang="en-US" dirty="0" err="1" smtClean="0"/>
              <a:t>TeamA</a:t>
            </a:r>
            <a:r>
              <a:rPr lang="en-US" dirty="0" smtClean="0"/>
              <a:t> group. She is the next user in the round robin cycle when the assignment rules run for this claim. Therefore, the claim is assigned to her.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|EON~003|</a:t>
            </a:r>
            <a:endParaRPr lang="en-US" sz="100">
              <a:solidFill>
                <a:srgbClr val="FFFFFF"/>
              </a:solidFill>
              <a:latin typeface="Arial"/>
            </a:endParaRPr>
          </a:p>
        </p:txBody>
      </p:sp>
      <p:sp>
        <p:nvSpPr>
          <p:cNvPr id="532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32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Introduction to Claim Intake - </a:t>
            </a:r>
            <a:fld id="{E36927C7-DC9E-4131-9AE5-67DCA7AB2F3C}" type="slidenum">
              <a:rPr lang="en-US" altLang="en-US" sz="1200" smtClean="0">
                <a:solidFill>
                  <a:schemeClr val="tx1"/>
                </a:solidFill>
              </a:rPr>
              <a:pPr eaLnBrk="1" hangingPunct="1"/>
              <a:t>3</a:t>
            </a:fld>
            <a:endParaRPr lang="en-US" altLang="en-US" sz="1200" smtClean="0">
              <a:solidFill>
                <a:schemeClr val="tx1"/>
              </a:solidFill>
            </a:endParaRPr>
          </a:p>
        </p:txBody>
      </p:sp>
      <p:sp>
        <p:nvSpPr>
          <p:cNvPr id="53252" name="Rectangle 2"/>
          <p:cNvSpPr>
            <a:spLocks noGrp="1" noRot="1" noChangeAspect="1" noChangeArrowheads="1" noTextEdit="1"/>
          </p:cNvSpPr>
          <p:nvPr>
            <p:ph type="sldImg"/>
          </p:nvPr>
        </p:nvSpPr>
        <p:spPr>
          <a:xfrm>
            <a:off x="715963" y="630238"/>
            <a:ext cx="5432425" cy="4073525"/>
          </a:xfrm>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|EON~030|</a:t>
            </a:r>
            <a:endParaRPr lang="en-US" sz="100">
              <a:solidFill>
                <a:srgbClr val="FFFFFF"/>
              </a:solidFill>
              <a:latin typeface="Arial"/>
            </a:endParaRPr>
          </a:p>
        </p:txBody>
      </p:sp>
      <p:sp>
        <p:nvSpPr>
          <p:cNvPr id="788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788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Introduction to Claim Intake - </a:t>
            </a:r>
            <a:fld id="{E8F77C4E-B152-4F2E-B815-935E505E2A65}" type="slidenum">
              <a:rPr lang="en-US" altLang="en-US" sz="1200" smtClean="0">
                <a:solidFill>
                  <a:schemeClr val="tx1"/>
                </a:solidFill>
              </a:rPr>
              <a:pPr eaLnBrk="1" hangingPunct="1"/>
              <a:t>30</a:t>
            </a:fld>
            <a:endParaRPr lang="en-US" altLang="en-US" sz="1200" smtClean="0">
              <a:solidFill>
                <a:schemeClr val="tx1"/>
              </a:solidFill>
            </a:endParaRPr>
          </a:p>
        </p:txBody>
      </p:sp>
      <p:sp>
        <p:nvSpPr>
          <p:cNvPr id="78852" name="Rectangle 2"/>
          <p:cNvSpPr>
            <a:spLocks noGrp="1" noRot="1" noChangeAspect="1" noChangeArrowheads="1" noTextEdit="1"/>
          </p:cNvSpPr>
          <p:nvPr>
            <p:ph type="sldImg"/>
          </p:nvPr>
        </p:nvSpPr>
        <p:spPr>
          <a:xfrm>
            <a:off x="715963" y="630238"/>
            <a:ext cx="5432425" cy="4073525"/>
          </a:xfrm>
          <a:ln/>
        </p:spPr>
      </p:sp>
      <p:sp>
        <p:nvSpPr>
          <p:cNvPr id="788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primary purpose of segmentation is to categorize a claim or exposure with regards to the strategy for processing the claim. This categorization is a simple field value. It may or may not be used by assignment rules, and it may or may not be used in other aspects of claim processing. (For example, certain line items might be written to the claim's history based on its segment, such as details to changes in the parties involved if and only if the claim has a segment of "complex").</a:t>
            </a:r>
          </a:p>
          <a:p>
            <a:pPr eaLnBrk="1" hangingPunct="1"/>
            <a:r>
              <a:rPr lang="en-US" smtClean="0"/>
              <a:t>The primary purpose of assignment is to determine the owner of an assignable object, which includes activities and matters. The assignment is two foreign keys, one pointing to an existing group and one pointing to an existing user. Assignment may or may not be based on segment.</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|EON~031|</a:t>
            </a:r>
            <a:endParaRPr lang="en-US" sz="100">
              <a:solidFill>
                <a:srgbClr val="FFFFFF"/>
              </a:solidFill>
              <a:latin typeface="Arial"/>
            </a:endParaRPr>
          </a:p>
        </p:txBody>
      </p:sp>
      <p:sp>
        <p:nvSpPr>
          <p:cNvPr id="798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798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Introduction to Claim Intake - </a:t>
            </a:r>
            <a:fld id="{2B8A995D-186E-4255-98A1-7E10E9B44B05}" type="slidenum">
              <a:rPr lang="en-US" altLang="en-US" sz="1200" smtClean="0">
                <a:solidFill>
                  <a:schemeClr val="tx1"/>
                </a:solidFill>
              </a:rPr>
              <a:pPr eaLnBrk="1" hangingPunct="1"/>
              <a:t>31</a:t>
            </a:fld>
            <a:endParaRPr lang="en-US" altLang="en-US" sz="1200" smtClean="0">
              <a:solidFill>
                <a:schemeClr val="tx1"/>
              </a:solidFill>
            </a:endParaRPr>
          </a:p>
        </p:txBody>
      </p:sp>
      <p:sp>
        <p:nvSpPr>
          <p:cNvPr id="79876" name="Rectangle 2"/>
          <p:cNvSpPr>
            <a:spLocks noGrp="1" noRot="1" noChangeAspect="1" noChangeArrowheads="1" noTextEdit="1"/>
          </p:cNvSpPr>
          <p:nvPr>
            <p:ph type="sldImg"/>
          </p:nvPr>
        </p:nvSpPr>
        <p:spPr>
          <a:xfrm>
            <a:off x="715963" y="630238"/>
            <a:ext cx="5432425" cy="4073525"/>
          </a:xfrm>
          <a:ln/>
        </p:spPr>
      </p:sp>
      <p:sp>
        <p:nvSpPr>
          <p:cNvPr id="798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a:t>
            </a:r>
            <a:r>
              <a:rPr lang="en-US" dirty="0" err="1" smtClean="0"/>
              <a:t>workplan</a:t>
            </a:r>
            <a:r>
              <a:rPr lang="en-US" dirty="0" smtClean="0"/>
              <a:t> itself is simply the set of activities associated to a claim and its exposures. It specifies the work that must be done to process the claim and who must do it.</a:t>
            </a:r>
          </a:p>
          <a:p>
            <a:pPr eaLnBrk="1" hangingPunct="1"/>
            <a:r>
              <a:rPr lang="en-US" dirty="0" smtClean="0"/>
              <a:t>Activities are assigned using a set of assignment rules. These rules contain logic that identify an owner based on attributes of the activity. For example, a "Contact insured" activity might always get assigned to the owner of the claim. An "Inspect property for mudslide damage" might be assigned to a property inspector who is in the same region as the property which suffered the loss.</a:t>
            </a:r>
          </a:p>
          <a:p>
            <a:pPr eaLnBrk="1" hangingPunct="1"/>
            <a:r>
              <a:rPr lang="en-US" dirty="0" smtClean="0"/>
              <a:t>Activity creation is not unique to the claim setup process. Activities can also be created automatically when certain events occur. (For example, when the fault rating changes from "no fault" to "other driver at fault", business rules could automatically create an activity to determine if subrogation is appropriate. Subrogation is the act of getting money from the third party or the third party's carrier when the third party is at fault.) Activities can also be created manually by a user. (For example, a user may have a question about the extent of a seldom-encountered coverage, and he or she could create an activity asking a more experienced adjuster to review the policy and the claim.)</a:t>
            </a:r>
          </a:p>
          <a:p>
            <a:pPr eaLnBrk="1" hangingPunct="1"/>
            <a:endParaRPr lang="en-US"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|EON~032|</a:t>
            </a:r>
            <a:endParaRPr lang="en-US" sz="100">
              <a:solidFill>
                <a:srgbClr val="FFFFFF"/>
              </a:solidFill>
              <a:latin typeface="Arial"/>
            </a:endParaRPr>
          </a:p>
        </p:txBody>
      </p:sp>
      <p:sp>
        <p:nvSpPr>
          <p:cNvPr id="808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808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Introduction to Claim Intake - </a:t>
            </a:r>
            <a:fld id="{6A59C3DB-AA78-4939-B5B7-7199043803FA}" type="slidenum">
              <a:rPr lang="en-US" altLang="en-US" sz="1200" smtClean="0">
                <a:solidFill>
                  <a:schemeClr val="tx1"/>
                </a:solidFill>
              </a:rPr>
              <a:pPr eaLnBrk="1" hangingPunct="1"/>
              <a:t>32</a:t>
            </a:fld>
            <a:endParaRPr lang="en-US" altLang="en-US" sz="1200" smtClean="0">
              <a:solidFill>
                <a:schemeClr val="tx1"/>
              </a:solidFill>
            </a:endParaRPr>
          </a:p>
        </p:txBody>
      </p:sp>
      <p:sp>
        <p:nvSpPr>
          <p:cNvPr id="80900" name="Rectangle 2"/>
          <p:cNvSpPr>
            <a:spLocks noGrp="1" noRot="1" noChangeAspect="1" noChangeArrowheads="1" noTextEdit="1"/>
          </p:cNvSpPr>
          <p:nvPr>
            <p:ph type="sldImg"/>
          </p:nvPr>
        </p:nvSpPr>
        <p:spPr>
          <a:xfrm>
            <a:off x="715963" y="630238"/>
            <a:ext cx="5432425" cy="4073525"/>
          </a:xfrm>
          <a:ln/>
        </p:spPr>
      </p:sp>
      <p:sp>
        <p:nvSpPr>
          <p:cNvPr id="809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slide shows an example of a claim </a:t>
            </a:r>
            <a:r>
              <a:rPr lang="en-US" dirty="0" err="1" smtClean="0"/>
              <a:t>workplan</a:t>
            </a:r>
            <a:r>
              <a:rPr lang="en-US" dirty="0" smtClean="0"/>
              <a:t> rule. The rule states "Always create two</a:t>
            </a:r>
            <a:r>
              <a:rPr lang="en-US" baseline="0" dirty="0" smtClean="0"/>
              <a:t> </a:t>
            </a:r>
            <a:r>
              <a:rPr lang="en-US" dirty="0" smtClean="0"/>
              <a:t>activities - an initial contact activity, and a 30 day review activity." The two activities are automatically associated to the claim. Note that the rule only creates the activities. It does not assign them.</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|EON~033|</a:t>
            </a:r>
            <a:endParaRPr lang="en-US" sz="100">
              <a:solidFill>
                <a:srgbClr val="FFFFFF"/>
              </a:solidFill>
              <a:latin typeface="Arial"/>
            </a:endParaRPr>
          </a:p>
        </p:txBody>
      </p:sp>
      <p:sp>
        <p:nvSpPr>
          <p:cNvPr id="819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819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Introduction to Claim Intake - </a:t>
            </a:r>
            <a:fld id="{1F363BCA-59BC-4600-A9BE-569AC774BCEF}" type="slidenum">
              <a:rPr lang="en-US" altLang="en-US" sz="1200" smtClean="0">
                <a:solidFill>
                  <a:schemeClr val="tx1"/>
                </a:solidFill>
              </a:rPr>
              <a:pPr eaLnBrk="1" hangingPunct="1"/>
              <a:t>33</a:t>
            </a:fld>
            <a:endParaRPr lang="en-US" altLang="en-US" sz="1200" smtClean="0">
              <a:solidFill>
                <a:schemeClr val="tx1"/>
              </a:solidFill>
            </a:endParaRPr>
          </a:p>
        </p:txBody>
      </p:sp>
      <p:sp>
        <p:nvSpPr>
          <p:cNvPr id="81924" name="Rectangle 2"/>
          <p:cNvSpPr>
            <a:spLocks noGrp="1" noRot="1" noChangeAspect="1" noChangeArrowheads="1" noTextEdit="1"/>
          </p:cNvSpPr>
          <p:nvPr>
            <p:ph type="sldImg"/>
          </p:nvPr>
        </p:nvSpPr>
        <p:spPr>
          <a:xfrm>
            <a:off x="715963" y="630238"/>
            <a:ext cx="5432425" cy="4073525"/>
          </a:xfrm>
          <a:ln/>
        </p:spPr>
      </p:sp>
      <p:sp>
        <p:nvSpPr>
          <p:cNvPr id="819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Similar to claim assignment rules, activity assignment rules assign activities. The slide shows an example of an activity assignment rule. The rule states "Assign all initial contact activities and 30 day diary activities to the user who owns the claim."</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|EON~034|</a:t>
            </a:r>
            <a:endParaRPr lang="en-US" sz="100">
              <a:solidFill>
                <a:srgbClr val="FFFFFF"/>
              </a:solidFill>
              <a:latin typeface="Arial"/>
            </a:endParaRPr>
          </a:p>
        </p:txBody>
      </p:sp>
      <p:sp>
        <p:nvSpPr>
          <p:cNvPr id="829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829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Introduction to Claim Intake - </a:t>
            </a:r>
            <a:fld id="{24809219-81D0-4F4A-AA5F-3EF6952FE1AF}" type="slidenum">
              <a:rPr lang="en-US" altLang="en-US" sz="1200" smtClean="0">
                <a:solidFill>
                  <a:schemeClr val="tx1"/>
                </a:solidFill>
              </a:rPr>
              <a:pPr eaLnBrk="1" hangingPunct="1"/>
              <a:t>34</a:t>
            </a:fld>
            <a:endParaRPr lang="en-US" altLang="en-US" sz="1200" smtClean="0">
              <a:solidFill>
                <a:schemeClr val="tx1"/>
              </a:solidFill>
            </a:endParaRPr>
          </a:p>
        </p:txBody>
      </p:sp>
      <p:sp>
        <p:nvSpPr>
          <p:cNvPr id="82948" name="Rectangle 2"/>
          <p:cNvSpPr>
            <a:spLocks noGrp="1" noRot="1" noChangeAspect="1" noChangeArrowheads="1" noTextEdit="1"/>
          </p:cNvSpPr>
          <p:nvPr>
            <p:ph type="sldImg"/>
          </p:nvPr>
        </p:nvSpPr>
        <p:spPr>
          <a:xfrm>
            <a:off x="715963" y="630238"/>
            <a:ext cx="5432425" cy="4073525"/>
          </a:xfrm>
          <a:ln/>
        </p:spPr>
      </p:sp>
      <p:sp>
        <p:nvSpPr>
          <p:cNvPr id="829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To summarize:</a:t>
            </a:r>
          </a:p>
          <a:p>
            <a:pPr lvl="1" eaLnBrk="1" hangingPunct="1"/>
            <a:r>
              <a:rPr lang="en-US" smtClean="0"/>
              <a:t>Segmentation rules segment, or determine the strategy for, the claim. The result of these rules is a segment value being assigned to the claim.</a:t>
            </a:r>
          </a:p>
          <a:p>
            <a:pPr lvl="1" eaLnBrk="1" hangingPunct="1"/>
            <a:r>
              <a:rPr lang="en-US" smtClean="0"/>
              <a:t>Claim assignment rules assign the claim to a group and a user in that group.</a:t>
            </a:r>
          </a:p>
          <a:p>
            <a:pPr lvl="1" eaLnBrk="1" hangingPunct="1"/>
            <a:r>
              <a:rPr lang="en-US" smtClean="0"/>
              <a:t>Workplan rules create a series of activities for the claim known as the workplan, and assign those activities to appropriate users.</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|EON~035|</a:t>
            </a:r>
            <a:endParaRPr lang="en-US" sz="100">
              <a:solidFill>
                <a:srgbClr val="FFFFFF"/>
              </a:solidFill>
              <a:latin typeface="Arial"/>
            </a:endParaRPr>
          </a:p>
        </p:txBody>
      </p:sp>
      <p:sp>
        <p:nvSpPr>
          <p:cNvPr id="839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839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Introduction to Claim Intake - </a:t>
            </a:r>
            <a:fld id="{98CB5851-2389-4C39-863B-C0A09340D0BB}" type="slidenum">
              <a:rPr lang="en-US" altLang="en-US" sz="1200" smtClean="0">
                <a:solidFill>
                  <a:schemeClr val="tx1"/>
                </a:solidFill>
              </a:rPr>
              <a:pPr eaLnBrk="1" hangingPunct="1"/>
              <a:t>35</a:t>
            </a:fld>
            <a:endParaRPr lang="en-US" altLang="en-US" sz="1200" smtClean="0">
              <a:solidFill>
                <a:schemeClr val="tx1"/>
              </a:solidFill>
            </a:endParaRPr>
          </a:p>
        </p:txBody>
      </p:sp>
      <p:sp>
        <p:nvSpPr>
          <p:cNvPr id="83972" name="Rectangle 2"/>
          <p:cNvSpPr>
            <a:spLocks noGrp="1" noRot="1" noChangeAspect="1" noChangeArrowheads="1" noTextEdit="1"/>
          </p:cNvSpPr>
          <p:nvPr>
            <p:ph type="sldImg"/>
          </p:nvPr>
        </p:nvSpPr>
        <p:spPr>
          <a:xfrm>
            <a:off x="715963" y="630238"/>
            <a:ext cx="5432425" cy="4073525"/>
          </a:xfrm>
          <a:ln/>
        </p:spPr>
      </p:sp>
      <p:sp>
        <p:nvSpPr>
          <p:cNvPr id="839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|EON~036|</a:t>
            </a:r>
            <a:endParaRPr lang="en-US" sz="100">
              <a:solidFill>
                <a:srgbClr val="FFFFFF"/>
              </a:solidFill>
              <a:latin typeface="Arial"/>
            </a:endParaRPr>
          </a:p>
        </p:txBody>
      </p:sp>
      <p:sp>
        <p:nvSpPr>
          <p:cNvPr id="849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849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Introduction to Claim Intake - </a:t>
            </a:r>
            <a:fld id="{B9D1DA31-3CDC-483D-B23A-88941DD1942E}" type="slidenum">
              <a:rPr lang="en-US" altLang="en-US" sz="1200" smtClean="0">
                <a:solidFill>
                  <a:schemeClr val="tx1"/>
                </a:solidFill>
              </a:rPr>
              <a:pPr eaLnBrk="1" hangingPunct="1"/>
              <a:t>36</a:t>
            </a:fld>
            <a:endParaRPr lang="en-US" altLang="en-US" sz="1200" smtClean="0">
              <a:solidFill>
                <a:schemeClr val="tx1"/>
              </a:solidFill>
            </a:endParaRPr>
          </a:p>
        </p:txBody>
      </p:sp>
      <p:sp>
        <p:nvSpPr>
          <p:cNvPr id="84996" name="Rectangle 2"/>
          <p:cNvSpPr>
            <a:spLocks noGrp="1" noRot="1" noChangeAspect="1" noChangeArrowheads="1" noTextEdit="1"/>
          </p:cNvSpPr>
          <p:nvPr>
            <p:ph type="sldImg"/>
          </p:nvPr>
        </p:nvSpPr>
        <p:spPr>
          <a:xfrm>
            <a:off x="715963" y="630238"/>
            <a:ext cx="5432425" cy="4073525"/>
          </a:xfrm>
          <a:ln/>
        </p:spPr>
      </p:sp>
      <p:sp>
        <p:nvSpPr>
          <p:cNvPr id="84997" name="Rectangle 3"/>
          <p:cNvSpPr>
            <a:spLocks noGrp="1" noChangeArrowheads="1"/>
          </p:cNvSpPr>
          <p:nvPr>
            <p:ph type="body" idx="1"/>
          </p:nvPr>
        </p:nvSpPr>
        <p:spPr>
          <a:xfrm>
            <a:off x="406400" y="4849813"/>
            <a:ext cx="6069013" cy="3836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After claim setup has been completed, validation rules are executed to verify that the claim meets the minimum set of requirements to exist in the system as a claim other users can view and modify. If any of the validation rules fail, then:</a:t>
            </a:r>
          </a:p>
          <a:p>
            <a:pPr lvl="1" eaLnBrk="1" hangingPunct="1"/>
            <a:r>
              <a:rPr lang="en-US" dirty="0" smtClean="0"/>
              <a:t>If the claim was created in the new claim wizard</a:t>
            </a:r>
            <a:r>
              <a:rPr lang="en-US" baseline="0" dirty="0" smtClean="0"/>
              <a:t> or portal,</a:t>
            </a:r>
            <a:r>
              <a:rPr lang="en-US" dirty="0" smtClean="0"/>
              <a:t> the user must either cancel the claim or fix the errors and re-save the claim.</a:t>
            </a:r>
          </a:p>
          <a:p>
            <a:pPr lvl="1" eaLnBrk="1" hangingPunct="1"/>
            <a:r>
              <a:rPr lang="en-US" dirty="0" smtClean="0"/>
              <a:t>If the claim was imported, then the import of that claim fails. An error might be returned to the FNOL application and/or logged so that a system administrator could investigate the issue as needed.</a:t>
            </a:r>
          </a:p>
          <a:p>
            <a:pPr eaLnBrk="1" hangingPunct="1"/>
            <a:r>
              <a:rPr lang="en-US" dirty="0" smtClean="0"/>
              <a:t>When validation occurs successfully, the claim intake process is done.</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|EON~037|</a:t>
            </a:r>
            <a:endParaRPr lang="en-US" sz="100">
              <a:solidFill>
                <a:srgbClr val="FFFFFF"/>
              </a:solidFill>
              <a:latin typeface="Arial"/>
            </a:endParaRPr>
          </a:p>
        </p:txBody>
      </p:sp>
      <p:sp>
        <p:nvSpPr>
          <p:cNvPr id="860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860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Introduction to Claim Intake - </a:t>
            </a:r>
            <a:fld id="{D2791FE0-A936-48F8-87D4-4216AC68823E}" type="slidenum">
              <a:rPr lang="en-US" altLang="en-US" sz="1200" smtClean="0">
                <a:solidFill>
                  <a:schemeClr val="tx1"/>
                </a:solidFill>
              </a:rPr>
              <a:pPr eaLnBrk="1" hangingPunct="1"/>
              <a:t>37</a:t>
            </a:fld>
            <a:endParaRPr lang="en-US" altLang="en-US" sz="1200" smtClean="0">
              <a:solidFill>
                <a:schemeClr val="tx1"/>
              </a:solidFill>
            </a:endParaRPr>
          </a:p>
        </p:txBody>
      </p:sp>
      <p:sp>
        <p:nvSpPr>
          <p:cNvPr id="86020" name="Rectangle 2"/>
          <p:cNvSpPr>
            <a:spLocks noGrp="1" noRot="1" noChangeAspect="1" noChangeArrowheads="1" noTextEdit="1"/>
          </p:cNvSpPr>
          <p:nvPr>
            <p:ph type="sldImg"/>
          </p:nvPr>
        </p:nvSpPr>
        <p:spPr>
          <a:xfrm>
            <a:off x="715963" y="630238"/>
            <a:ext cx="5432425" cy="4073525"/>
          </a:xfrm>
          <a:ln/>
        </p:spPr>
      </p:sp>
      <p:sp>
        <p:nvSpPr>
          <p:cNvPr id="860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There are three validation levels common to nearly every carrier ("load save", "new loss completion" and "ability to pay"). The intermediate levels vary from carrier to carrier. The</a:t>
            </a:r>
            <a:r>
              <a:rPr lang="en-US" baseline="0" dirty="0" smtClean="0"/>
              <a:t> pieces of information required at each level shown here are for illustrative purposes only and may not represent what ClaimCenter requires on each new claim. In addition, the validation logic at each level is configurable.</a:t>
            </a:r>
            <a:endParaRPr lang="en-US" dirty="0" smtClean="0"/>
          </a:p>
          <a:p>
            <a:pPr eaLnBrk="1" hangingPunct="1"/>
            <a:r>
              <a:rPr lang="en-US" dirty="0" smtClean="0"/>
              <a:t>In the base application, there are five levels of maturity:</a:t>
            </a:r>
          </a:p>
          <a:p>
            <a:pPr lvl="1" eaLnBrk="1" hangingPunct="1"/>
            <a:r>
              <a:rPr lang="en-US" dirty="0" smtClean="0"/>
              <a:t>Load save - This is the level a claim must be at in order to be imported from an external system </a:t>
            </a:r>
            <a:r>
              <a:rPr lang="en-US" i="0" dirty="0" smtClean="0"/>
              <a:t>or</a:t>
            </a:r>
            <a:r>
              <a:rPr lang="en-US" i="0" baseline="0" dirty="0" smtClean="0"/>
              <a:t> partially entered thru a portal</a:t>
            </a:r>
            <a:r>
              <a:rPr lang="en-US" i="0" dirty="0" smtClean="0"/>
              <a:t>. </a:t>
            </a:r>
            <a:r>
              <a:rPr lang="en-US" dirty="0" smtClean="0"/>
              <a:t>A claim at this stage has not yet been touched by a user via ClaimCenter. (New claims created within ClaimCenter must also meet all conditions set at this level.)</a:t>
            </a:r>
          </a:p>
          <a:p>
            <a:pPr lvl="1" eaLnBrk="1" hangingPunct="1"/>
            <a:r>
              <a:rPr lang="en-US" dirty="0" smtClean="0"/>
              <a:t>New loss completion - This is the level a claim must be at to be saved (or modified by a user if the claim is imported).</a:t>
            </a:r>
          </a:p>
          <a:p>
            <a:pPr lvl="1" eaLnBrk="1" hangingPunct="1"/>
            <a:r>
              <a:rPr lang="en-US" dirty="0" smtClean="0"/>
              <a:t>Valid for ISO - This level is used to signify that the claim has the minimal information needed for filing with ISO.</a:t>
            </a:r>
          </a:p>
          <a:p>
            <a:pPr lvl="1" eaLnBrk="1" hangingPunct="1"/>
            <a:r>
              <a:rPr lang="en-US" dirty="0" smtClean="0"/>
              <a:t>Send to external (systems) - This level is used to signify that the claim has the minimal information needed to send information about it to external systems within the carrier, such as a policy administration system which is trying to assess policy renewal rates.</a:t>
            </a:r>
          </a:p>
          <a:p>
            <a:pPr lvl="1" eaLnBrk="1" hangingPunct="1"/>
            <a:r>
              <a:rPr lang="en-US" dirty="0" smtClean="0"/>
              <a:t>Ability to pay - This is the level a claim must be at in order to have payments written against it.</a:t>
            </a:r>
          </a:p>
          <a:p>
            <a:pPr eaLnBrk="1" hangingPunct="1"/>
            <a:r>
              <a:rPr lang="en-US" dirty="0" smtClean="0"/>
              <a:t>The Valid for ISO and Send to external (systems) levels are configurable. The other three levels are internal levels required by ClaimCenter and cannot be modified. You can also add additional levels not found in the base application.</a:t>
            </a:r>
          </a:p>
          <a:p>
            <a:pPr eaLnBrk="1" hangingPunct="1"/>
            <a:endParaRPr lang="en-US" dirty="0" smtClean="0"/>
          </a:p>
          <a:p>
            <a:pPr eaLnBrk="1" hangingPunct="1"/>
            <a:endParaRPr lang="en-US"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|EON~038|</a:t>
            </a:r>
            <a:endParaRPr lang="en-US" sz="100">
              <a:solidFill>
                <a:srgbClr val="FFFFFF"/>
              </a:solidFill>
              <a:latin typeface="Arial"/>
            </a:endParaRPr>
          </a:p>
        </p:txBody>
      </p:sp>
      <p:sp>
        <p:nvSpPr>
          <p:cNvPr id="870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870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Introduction to Claim Intake - </a:t>
            </a:r>
            <a:fld id="{896E3990-F7AA-4346-B315-A35942EEA3A0}" type="slidenum">
              <a:rPr lang="en-US" altLang="en-US" sz="1200" smtClean="0">
                <a:solidFill>
                  <a:schemeClr val="tx1"/>
                </a:solidFill>
              </a:rPr>
              <a:pPr eaLnBrk="1" hangingPunct="1"/>
              <a:t>38</a:t>
            </a:fld>
            <a:endParaRPr lang="en-US" altLang="en-US" sz="1200" smtClean="0">
              <a:solidFill>
                <a:schemeClr val="tx1"/>
              </a:solidFill>
            </a:endParaRPr>
          </a:p>
        </p:txBody>
      </p:sp>
      <p:sp>
        <p:nvSpPr>
          <p:cNvPr id="87044" name="Rectangle 2"/>
          <p:cNvSpPr>
            <a:spLocks noGrp="1" noRot="1" noChangeAspect="1" noChangeArrowheads="1" noTextEdit="1"/>
          </p:cNvSpPr>
          <p:nvPr>
            <p:ph type="sldImg"/>
          </p:nvPr>
        </p:nvSpPr>
        <p:spPr>
          <a:xfrm>
            <a:off x="715963" y="630238"/>
            <a:ext cx="5432425" cy="4073525"/>
          </a:xfrm>
          <a:ln/>
        </p:spPr>
      </p:sp>
      <p:sp>
        <p:nvSpPr>
          <p:cNvPr id="870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Claims created through the new claim wizard must meet all conditions at the "new loss completion" level and any level below it. In the base application, the only level below it is "load save".</a:t>
            </a:r>
          </a:p>
          <a:p>
            <a:pPr eaLnBrk="1" hangingPunct="1"/>
            <a:endParaRPr lang="en-US" smtClean="0"/>
          </a:p>
          <a:p>
            <a:pPr eaLnBrk="1" hangingPunct="1"/>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|EON~039|</a:t>
            </a:r>
            <a:endParaRPr lang="en-US" sz="100">
              <a:solidFill>
                <a:srgbClr val="FFFFFF"/>
              </a:solidFill>
              <a:latin typeface="Arial"/>
            </a:endParaRPr>
          </a:p>
        </p:txBody>
      </p:sp>
      <p:sp>
        <p:nvSpPr>
          <p:cNvPr id="880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880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Introduction to Claim Intake - </a:t>
            </a:r>
            <a:fld id="{29274419-C9C5-41FF-BA47-6A72D5F1F435}" type="slidenum">
              <a:rPr lang="en-US" altLang="en-US" sz="1200" smtClean="0">
                <a:solidFill>
                  <a:schemeClr val="tx1"/>
                </a:solidFill>
              </a:rPr>
              <a:pPr eaLnBrk="1" hangingPunct="1"/>
              <a:t>39</a:t>
            </a:fld>
            <a:endParaRPr lang="en-US" altLang="en-US" sz="1200" smtClean="0">
              <a:solidFill>
                <a:schemeClr val="tx1"/>
              </a:solidFill>
            </a:endParaRPr>
          </a:p>
        </p:txBody>
      </p:sp>
      <p:sp>
        <p:nvSpPr>
          <p:cNvPr id="88068" name="Rectangle 2"/>
          <p:cNvSpPr>
            <a:spLocks noGrp="1" noRot="1" noChangeAspect="1" noChangeArrowheads="1" noTextEdit="1"/>
          </p:cNvSpPr>
          <p:nvPr>
            <p:ph type="sldImg"/>
          </p:nvPr>
        </p:nvSpPr>
        <p:spPr>
          <a:xfrm>
            <a:off x="715963" y="630238"/>
            <a:ext cx="5432425" cy="4073525"/>
          </a:xfrm>
          <a:ln/>
        </p:spPr>
      </p:sp>
      <p:sp>
        <p:nvSpPr>
          <p:cNvPr id="880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When a claim created through the new claim wizard meets all conditions at and below the "new loss completion" level, then the "New Claim Saved" screen is displayed to the user. The information on this screen can be configured, but in the base application it displayed the claim number, the user and group to whom the claim was assigned, and links for likely next steps.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|EON~004|</a:t>
            </a:r>
            <a:endParaRPr lang="en-US" sz="100">
              <a:solidFill>
                <a:srgbClr val="FFFFFF"/>
              </a:solidFill>
              <a:latin typeface="Arial"/>
            </a:endParaRPr>
          </a:p>
        </p:txBody>
      </p:sp>
      <p:sp>
        <p:nvSpPr>
          <p:cNvPr id="542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42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Introduction to Claim Intake - </a:t>
            </a:r>
            <a:fld id="{5FF1C78E-76AD-4702-B154-49B835148DA7}" type="slidenum">
              <a:rPr lang="en-US" altLang="en-US" sz="1200" smtClean="0">
                <a:solidFill>
                  <a:schemeClr val="tx1"/>
                </a:solidFill>
              </a:rPr>
              <a:pPr eaLnBrk="1" hangingPunct="1"/>
              <a:t>4</a:t>
            </a:fld>
            <a:endParaRPr lang="en-US" altLang="en-US" sz="1200" smtClean="0">
              <a:solidFill>
                <a:schemeClr val="tx1"/>
              </a:solidFill>
            </a:endParaRPr>
          </a:p>
        </p:txBody>
      </p:sp>
      <p:sp>
        <p:nvSpPr>
          <p:cNvPr id="54276" name="Rectangle 2"/>
          <p:cNvSpPr>
            <a:spLocks noGrp="1" noRot="1" noChangeAspect="1" noChangeArrowheads="1" noTextEdit="1"/>
          </p:cNvSpPr>
          <p:nvPr>
            <p:ph type="sldImg"/>
          </p:nvPr>
        </p:nvSpPr>
        <p:spPr>
          <a:xfrm>
            <a:off x="715963" y="630238"/>
            <a:ext cx="5432425" cy="4073525"/>
          </a:xfrm>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FNOL event is significant because:</a:t>
            </a:r>
          </a:p>
          <a:p>
            <a:pPr lvl="1" eaLnBrk="1" hangingPunct="1"/>
            <a:r>
              <a:rPr lang="en-US" dirty="0" smtClean="0"/>
              <a:t>It is the point in time at which the claim is created and assigned to an adjuster.</a:t>
            </a:r>
          </a:p>
          <a:p>
            <a:pPr lvl="1" eaLnBrk="1" hangingPunct="1"/>
            <a:r>
              <a:rPr lang="en-US" dirty="0" smtClean="0"/>
              <a:t>It is the point in time which determines when other events must occur. (For example, the business process may require that all coverages in question be verified within 30 days of the FNOL.)</a:t>
            </a:r>
          </a:p>
          <a:p>
            <a:pPr lvl="1" eaLnBrk="1" hangingPunct="1"/>
            <a:r>
              <a:rPr lang="en-US" dirty="0" smtClean="0"/>
              <a:t>It is the first major opportunity to control costs with regards to reducing leakage. (For example, if the FNOL process is sufficiently robust, then an auto claim which is a total loss can be assessed rapidly, and costs associated to storing the car can be reduced or eliminated.)</a:t>
            </a:r>
          </a:p>
          <a:p>
            <a:pPr lvl="1" eaLnBrk="1" hangingPunct="1"/>
            <a:r>
              <a:rPr lang="en-US" dirty="0" smtClean="0"/>
              <a:t>It is the first major opportunity to control costs with regards to business efficiency. (For example, if the FNOL process is sufficiently robust, then general information can be collected by first-tier CSRs, which frees the more expert-level adjusters to spend their time focusing exclusively on the aspects of claim processing that require their expertise.)</a:t>
            </a:r>
          </a:p>
          <a:p>
            <a:pPr lvl="1" eaLnBrk="1" hangingPunct="1"/>
            <a:r>
              <a:rPr lang="en-US" dirty="0" smtClean="0"/>
              <a:t>It can set the tone for the entire claim process. If the insured feels that the carrier is concerned about the loss, it can expedite processing of the claim and minimize the chance of later legal action.</a:t>
            </a:r>
          </a:p>
          <a:p>
            <a:pPr algn="ctr" eaLnBrk="1" hangingPunct="1"/>
            <a:r>
              <a:rPr lang="en-US" dirty="0" smtClean="0"/>
              <a:t>(continued)</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|EON~040|</a:t>
            </a:r>
            <a:endParaRPr lang="en-US" sz="100">
              <a:solidFill>
                <a:srgbClr val="FFFFFF"/>
              </a:solidFill>
              <a:latin typeface="Arial"/>
            </a:endParaRPr>
          </a:p>
        </p:txBody>
      </p:sp>
      <p:sp>
        <p:nvSpPr>
          <p:cNvPr id="890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890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Introduction to Claim Intake - </a:t>
            </a:r>
            <a:fld id="{B705AF94-F3AD-419A-BCD4-F2BF94428584}" type="slidenum">
              <a:rPr lang="en-US" altLang="en-US" sz="1200" smtClean="0">
                <a:solidFill>
                  <a:schemeClr val="tx1"/>
                </a:solidFill>
              </a:rPr>
              <a:pPr eaLnBrk="1" hangingPunct="1"/>
              <a:t>40</a:t>
            </a:fld>
            <a:endParaRPr lang="en-US" altLang="en-US" sz="1200" smtClean="0">
              <a:solidFill>
                <a:schemeClr val="tx1"/>
              </a:solidFill>
            </a:endParaRPr>
          </a:p>
        </p:txBody>
      </p:sp>
      <p:sp>
        <p:nvSpPr>
          <p:cNvPr id="89092" name="Rectangle 2"/>
          <p:cNvSpPr>
            <a:spLocks noGrp="1" noRot="1" noChangeAspect="1" noChangeArrowheads="1" noTextEdit="1"/>
          </p:cNvSpPr>
          <p:nvPr>
            <p:ph type="sldImg"/>
          </p:nvPr>
        </p:nvSpPr>
        <p:spPr>
          <a:xfrm>
            <a:off x="715963" y="630238"/>
            <a:ext cx="5432425" cy="4073525"/>
          </a:xfrm>
          <a:ln/>
        </p:spPr>
      </p:sp>
      <p:sp>
        <p:nvSpPr>
          <p:cNvPr id="890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10000"/>
              </a:spcBef>
              <a:spcAft>
                <a:spcPct val="0"/>
              </a:spcAft>
              <a:buClrTx/>
              <a:buSzTx/>
              <a:buFontTx/>
              <a:buNone/>
              <a:tabLst/>
              <a:defRPr/>
            </a:pPr>
            <a:r>
              <a:rPr lang="en-US" dirty="0" smtClean="0"/>
              <a:t>The Edge API handles</a:t>
            </a:r>
            <a:r>
              <a:rPr lang="en-US" baseline="0" dirty="0" smtClean="0"/>
              <a:t> the integration between ClaimCenter and the portal.</a:t>
            </a:r>
            <a:r>
              <a:rPr lang="en-US" dirty="0" smtClean="0"/>
              <a:t> When a claim is</a:t>
            </a:r>
            <a:r>
              <a:rPr lang="en-US" baseline="0" dirty="0" smtClean="0"/>
              <a:t> “saved for later” by the policyholder, the claim is actually saved in ClaimCenter at “load save” validation level.</a:t>
            </a:r>
            <a:endParaRPr lang="en-US" dirty="0" smtClean="0"/>
          </a:p>
          <a:p>
            <a:pPr eaLnBrk="1" hangingPunct="1"/>
            <a:endParaRPr lang="en-US" dirty="0" smtClean="0"/>
          </a:p>
          <a:p>
            <a:pPr eaLnBrk="1" hangingPunct="1"/>
            <a:r>
              <a:rPr lang="en-US" dirty="0" smtClean="0"/>
              <a:t>If an imported claim satisfies all conditions at the "load save" level and does not satisfy all conditions at the "new loss completion" level, then an activity is typically generated to review the imported FNOL. This activity is assigned to an "FNOL queue". Users can retrieve the activity from the queue, review the FNOL, and make the changes needed to get it to meet the "new loss completion" level. </a:t>
            </a:r>
          </a:p>
          <a:p>
            <a:pPr eaLnBrk="1" hangingPunct="1"/>
            <a:endParaRPr lang="en-US" dirty="0" smtClean="0"/>
          </a:p>
          <a:p>
            <a:pPr eaLnBrk="1" hangingPunct="1"/>
            <a:r>
              <a:rPr lang="en-US" dirty="0" smtClean="0"/>
              <a:t>This process is</a:t>
            </a:r>
            <a:r>
              <a:rPr lang="en-US" baseline="0" dirty="0" smtClean="0"/>
              <a:t> available for portal claims that are not at “new loss completion”. Keep in mind that i</a:t>
            </a:r>
            <a:r>
              <a:rPr lang="en-US" dirty="0" smtClean="0"/>
              <a:t>f a claim saved on a portal application is incomplete and not submitted, it’s information can be retrieved. That way an adjuster or CSR may find the claim if a policyholder begins filing a claim on a portal and continues</a:t>
            </a:r>
            <a:r>
              <a:rPr lang="en-US" baseline="0" dirty="0" smtClean="0"/>
              <a:t> if they call in to a call center, or another party calls in to complete the claim. However, a portal claim is only saved at “load save” and cannot be saved lower than this level.</a:t>
            </a:r>
            <a:endParaRPr lang="en-US" dirty="0" smtClean="0">
              <a:solidFill>
                <a:srgbClr val="C00000"/>
              </a:solidFill>
              <a:latin typeface="Calibri" pitchFamily="34" charset="0"/>
              <a:cs typeface="Calibri" pitchFamily="34" charset="0"/>
            </a:endParaRPr>
          </a:p>
          <a:p>
            <a:pPr eaLnBrk="1" hangingPunct="1"/>
            <a:endParaRPr lang="en-US" dirty="0" smtClean="0"/>
          </a:p>
          <a:p>
            <a:pPr eaLnBrk="1" hangingPunct="1"/>
            <a:endParaRPr lang="en-US" dirty="0"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|EON~041|</a:t>
            </a:r>
            <a:endParaRPr lang="en-US" sz="100">
              <a:solidFill>
                <a:srgbClr val="FFFFFF"/>
              </a:solidFill>
              <a:latin typeface="Arial"/>
            </a:endParaRPr>
          </a:p>
        </p:txBody>
      </p:sp>
      <p:sp>
        <p:nvSpPr>
          <p:cNvPr id="901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901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Introduction to Claim Intake - </a:t>
            </a:r>
            <a:fld id="{458D8CAF-C0B0-45E2-9B2C-B43D4D63D160}" type="slidenum">
              <a:rPr lang="en-US" altLang="en-US" sz="1200" smtClean="0">
                <a:solidFill>
                  <a:schemeClr val="tx1"/>
                </a:solidFill>
              </a:rPr>
              <a:pPr eaLnBrk="1" hangingPunct="1"/>
              <a:t>41</a:t>
            </a:fld>
            <a:endParaRPr lang="en-US" altLang="en-US" sz="1200" smtClean="0">
              <a:solidFill>
                <a:schemeClr val="tx1"/>
              </a:solidFill>
            </a:endParaRPr>
          </a:p>
        </p:txBody>
      </p:sp>
      <p:sp>
        <p:nvSpPr>
          <p:cNvPr id="90116" name="Rectangle 2"/>
          <p:cNvSpPr>
            <a:spLocks noGrp="1" noRot="1" noChangeAspect="1" noChangeArrowheads="1" noTextEdit="1"/>
          </p:cNvSpPr>
          <p:nvPr>
            <p:ph type="sldImg"/>
          </p:nvPr>
        </p:nvSpPr>
        <p:spPr>
          <a:xfrm>
            <a:off x="715963" y="630238"/>
            <a:ext cx="5432425" cy="4073525"/>
          </a:xfrm>
          <a:ln/>
        </p:spPr>
      </p:sp>
      <p:sp>
        <p:nvSpPr>
          <p:cNvPr id="901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Some carriers use FNOL applications that are robust enough such that all imported FNOLs can be considered complete. These carriers do not need to use FNOL queues.</a:t>
            </a:r>
          </a:p>
          <a:p>
            <a:pPr eaLnBrk="1" hangingPunct="1"/>
            <a:r>
              <a:rPr lang="en-US" dirty="0" smtClean="0"/>
              <a:t>Other carriers use FNOL applications that cannot, on their own, ensure that an imported FNOL is complete. These carriers must use a business process where an activity indicates an FNOL needs review and a user reviews the FNOL and provides the information required to bring to a level of completeness with regards to the intake process. FNOL review is not always assigned to a given user. Instead, the FNOL activities are put into a queue where multiple users can access them and take ownership of them. </a:t>
            </a:r>
          </a:p>
          <a:p>
            <a:pPr eaLnBrk="1" hangingPunct="1"/>
            <a:endParaRPr lang="en-US" dirty="0" smtClean="0"/>
          </a:p>
          <a:p>
            <a:pPr eaLnBrk="1" hangingPunct="1"/>
            <a:r>
              <a:rPr lang="en-US" dirty="0" smtClean="0"/>
              <a:t>This process</a:t>
            </a:r>
            <a:r>
              <a:rPr lang="en-US" baseline="0" dirty="0" smtClean="0"/>
              <a:t> is used for incomplete portal claims that may come in to ClaimCenter as well. </a:t>
            </a:r>
          </a:p>
          <a:p>
            <a:pPr eaLnBrk="1" hangingPunct="1"/>
            <a:endParaRPr lang="en-US" dirty="0" smtClean="0"/>
          </a:p>
          <a:p>
            <a:pPr eaLnBrk="1" hangingPunct="1"/>
            <a:r>
              <a:rPr lang="en-US" dirty="0" smtClean="0"/>
              <a:t>If a user has access to an FNOL queue, then he or she can view it by:</a:t>
            </a:r>
          </a:p>
          <a:p>
            <a:pPr marL="490538" lvl="1" indent="-209550" eaLnBrk="1" hangingPunct="1">
              <a:buFontTx/>
              <a:buAutoNum type="arabicPeriod"/>
            </a:pPr>
            <a:r>
              <a:rPr lang="en-US" dirty="0" smtClean="0"/>
              <a:t>Clicking the Queues page link on the Desktop.</a:t>
            </a:r>
          </a:p>
          <a:p>
            <a:pPr marL="490538" lvl="1" indent="-209550" eaLnBrk="1" hangingPunct="1">
              <a:buFontTx/>
              <a:buAutoNum type="arabicPeriod"/>
            </a:pPr>
            <a:r>
              <a:rPr lang="en-US" dirty="0" smtClean="0"/>
              <a:t>Selecting the FNOL queue from the dropdown at the top of the list.</a:t>
            </a:r>
          </a:p>
          <a:p>
            <a:pPr eaLnBrk="1" hangingPunct="1"/>
            <a:r>
              <a:rPr lang="en-US" dirty="0" smtClean="0"/>
              <a:t>The base application does not contain any logic to create and assign FNOL activities. However, once the logic for processing imported FNOLs has been determined (such as who is responsible for them), this is a relatively simple configuration to make to the application.</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|EON~042|</a:t>
            </a:r>
            <a:endParaRPr lang="en-US" sz="100">
              <a:solidFill>
                <a:srgbClr val="FFFFFF"/>
              </a:solidFill>
              <a:latin typeface="Arial"/>
            </a:endParaRPr>
          </a:p>
        </p:txBody>
      </p:sp>
      <p:sp>
        <p:nvSpPr>
          <p:cNvPr id="911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911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Introduction to Claim Intake - </a:t>
            </a:r>
            <a:fld id="{B1EC9A5F-371B-41F1-ADB0-106185A1755F}" type="slidenum">
              <a:rPr lang="en-US" altLang="en-US" sz="1200" smtClean="0">
                <a:solidFill>
                  <a:schemeClr val="tx1"/>
                </a:solidFill>
              </a:rPr>
              <a:pPr eaLnBrk="1" hangingPunct="1"/>
              <a:t>42</a:t>
            </a:fld>
            <a:endParaRPr lang="en-US" altLang="en-US" sz="1200" smtClean="0">
              <a:solidFill>
                <a:schemeClr val="tx1"/>
              </a:solidFill>
            </a:endParaRPr>
          </a:p>
        </p:txBody>
      </p:sp>
      <p:sp>
        <p:nvSpPr>
          <p:cNvPr id="91140" name="Rectangle 2"/>
          <p:cNvSpPr>
            <a:spLocks noGrp="1" noRot="1" noChangeAspect="1" noChangeArrowheads="1" noTextEdit="1"/>
          </p:cNvSpPr>
          <p:nvPr>
            <p:ph type="sldImg"/>
          </p:nvPr>
        </p:nvSpPr>
        <p:spPr>
          <a:xfrm>
            <a:off x="715963" y="630238"/>
            <a:ext cx="5432425" cy="4073525"/>
          </a:xfrm>
          <a:ln/>
        </p:spPr>
      </p:sp>
      <p:sp>
        <p:nvSpPr>
          <p:cNvPr id="911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During its life cycle, a claim moves through several validation levels. A claim at the "load save” level has been imported into ClaimCenter but does not have the minimal information required for the claim to have the setup rules run against it. A claim at the “New loss completion” level does have the minimal information required for claim setup. Consequently, a user who is responsible for an imported FNOL must determine what changes (if any) are required to move the claim to "new loss completion".</a:t>
            </a:r>
          </a:p>
          <a:p>
            <a:pPr eaLnBrk="1" hangingPunct="1"/>
            <a:r>
              <a:rPr lang="en-US" dirty="0" smtClean="0"/>
              <a:t>A user can use one of the menu items in the Claim Actions menu to determine this. If the user selects Actions &gt; Validate Claim Only &gt; New loss completion, then ClaimCenter will run the validation rules for a claim at the new loss completion level. This is shown in the screenshot below (which is visible if you view PowerPoint in Notes view (View &gt; Notes Page)). If the claim is at or beyond that level, then ClaimCenter will report that validation was successful (no validation errors) and the Review FNOL activity can be closed. If the claim is not at the new loss completion level, ClaimCenter will identify the ways in which the claim must be modified to advance it to the new loss completion level.</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2134" y="6941861"/>
            <a:ext cx="4682107" cy="1357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|EON~043|</a:t>
            </a:r>
            <a:endParaRPr lang="en-US" sz="100">
              <a:solidFill>
                <a:srgbClr val="FFFFFF"/>
              </a:solidFill>
              <a:latin typeface="Arial"/>
            </a:endParaRPr>
          </a:p>
        </p:txBody>
      </p:sp>
      <p:sp>
        <p:nvSpPr>
          <p:cNvPr id="921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921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Introduction to Claim Intake - </a:t>
            </a:r>
            <a:fld id="{DFF9B3FD-54EC-4619-8CDE-D2F1641D3865}" type="slidenum">
              <a:rPr lang="en-US" altLang="en-US" sz="1200" smtClean="0">
                <a:solidFill>
                  <a:schemeClr val="tx1"/>
                </a:solidFill>
              </a:rPr>
              <a:pPr eaLnBrk="1" hangingPunct="1"/>
              <a:t>43</a:t>
            </a:fld>
            <a:endParaRPr lang="en-US" altLang="en-US" sz="1200" smtClean="0">
              <a:solidFill>
                <a:schemeClr val="tx1"/>
              </a:solidFill>
            </a:endParaRPr>
          </a:p>
        </p:txBody>
      </p:sp>
      <p:sp>
        <p:nvSpPr>
          <p:cNvPr id="92164" name="Rectangle 2"/>
          <p:cNvSpPr>
            <a:spLocks noGrp="1" noRot="1" noChangeAspect="1" noChangeArrowheads="1" noTextEdit="1"/>
          </p:cNvSpPr>
          <p:nvPr>
            <p:ph type="sldImg"/>
          </p:nvPr>
        </p:nvSpPr>
        <p:spPr>
          <a:xfrm>
            <a:off x="715963" y="630238"/>
            <a:ext cx="5432425" cy="4073525"/>
          </a:xfrm>
          <a:ln/>
        </p:spPr>
      </p:sp>
      <p:sp>
        <p:nvSpPr>
          <p:cNvPr id="921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An imported claim fails validation if it does not meet all conditions at the "load save" level. In the example above, if the claim is imported but does not have a valid policy number, it will fail validation.</a:t>
            </a:r>
          </a:p>
          <a:p>
            <a:pPr eaLnBrk="1" hangingPunct="1"/>
            <a:endParaRPr lang="en-US" dirty="0" smtClean="0"/>
          </a:p>
          <a:p>
            <a:pPr eaLnBrk="1" hangingPunct="1"/>
            <a:r>
              <a:rPr lang="en-US" dirty="0" smtClean="0"/>
              <a:t>By default, “saved</a:t>
            </a:r>
            <a:r>
              <a:rPr lang="en-US" baseline="0" dirty="0" smtClean="0"/>
              <a:t> but not submitted”</a:t>
            </a:r>
            <a:r>
              <a:rPr lang="en-US" dirty="0" smtClean="0"/>
              <a:t> claims</a:t>
            </a:r>
            <a:r>
              <a:rPr lang="en-US" baseline="0" dirty="0" smtClean="0"/>
              <a:t> from a portal are at load save. That way, a claim must meet certain minimum validation in the portal in order to be saved by a policyholder (i.e. a valid policy number and loss date).</a:t>
            </a:r>
            <a:endParaRPr lang="en-US" dirty="0" smtClean="0"/>
          </a:p>
          <a:p>
            <a:pPr eaLnBrk="1" hangingPunct="1"/>
            <a:endParaRPr lang="en-US" dirty="0" smtClean="0"/>
          </a:p>
          <a:p>
            <a:pPr eaLnBrk="1" hangingPunct="1"/>
            <a:r>
              <a:rPr lang="en-US" dirty="0" smtClean="0"/>
              <a:t>A new claim wizard claim fails validation if it does not meet all conditions at and below the "new loss completion" level. In the example above, if the claim is created in the new claim wizard but does not have a valid policy number and specifies the insured is at fault without a fault rating, then it will fail validation.</a:t>
            </a:r>
          </a:p>
          <a:p>
            <a:pPr eaLnBrk="1" hangingPunct="1"/>
            <a:endParaRPr lang="en-US" dirty="0"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|EON~044|</a:t>
            </a:r>
            <a:endParaRPr lang="en-US" sz="100">
              <a:solidFill>
                <a:srgbClr val="FFFFFF"/>
              </a:solidFill>
              <a:latin typeface="Arial"/>
            </a:endParaRPr>
          </a:p>
        </p:txBody>
      </p:sp>
      <p:sp>
        <p:nvSpPr>
          <p:cNvPr id="931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931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Introduction to Claim Intake - </a:t>
            </a:r>
            <a:fld id="{9C8099CE-07E6-4818-A68B-C91B1A767E90}" type="slidenum">
              <a:rPr lang="en-US" altLang="en-US" sz="1200" smtClean="0">
                <a:solidFill>
                  <a:schemeClr val="tx1"/>
                </a:solidFill>
              </a:rPr>
              <a:pPr eaLnBrk="1" hangingPunct="1"/>
              <a:t>44</a:t>
            </a:fld>
            <a:endParaRPr lang="en-US" altLang="en-US" sz="1200" smtClean="0">
              <a:solidFill>
                <a:schemeClr val="tx1"/>
              </a:solidFill>
            </a:endParaRPr>
          </a:p>
        </p:txBody>
      </p:sp>
      <p:sp>
        <p:nvSpPr>
          <p:cNvPr id="93188" name="Rectangle 2"/>
          <p:cNvSpPr>
            <a:spLocks noGrp="1" noRot="1" noChangeAspect="1" noChangeArrowheads="1" noTextEdit="1"/>
          </p:cNvSpPr>
          <p:nvPr>
            <p:ph type="sldImg"/>
          </p:nvPr>
        </p:nvSpPr>
        <p:spPr>
          <a:xfrm>
            <a:off x="715963" y="630238"/>
            <a:ext cx="5432425" cy="4073525"/>
          </a:xfrm>
          <a:ln/>
        </p:spPr>
      </p:sp>
      <p:sp>
        <p:nvSpPr>
          <p:cNvPr id="931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ClaimCenter contains a set of rules that define the data that must be present within a claim in order for it to be considered a valid "load save" or "new loss" claim. These rules are run at the end of the import process and the end of the new claim wizard. Each rule can produce one of two possible results:</a:t>
            </a:r>
          </a:p>
          <a:p>
            <a:pPr lvl="1" eaLnBrk="1" hangingPunct="1"/>
            <a:r>
              <a:rPr lang="en-US" smtClean="0"/>
              <a:t>The rule could warn the user of a certain situation. The situation does not need to be attended to immediately, but at some point in the future it will prevent the claim from moving forward within its life cycle. Validation warnings appear in the Validation Results screen with a yellow yield sign icon.</a:t>
            </a:r>
          </a:p>
          <a:p>
            <a:pPr lvl="1" eaLnBrk="1" hangingPunct="1"/>
            <a:r>
              <a:rPr lang="en-US" smtClean="0"/>
              <a:t>The rule could throw an error. If an error is thrown, the claim cannot be saved until the error is fixed. Validation errors appear in the Validation Results screen with a red arrow icon.</a:t>
            </a:r>
          </a:p>
          <a:p>
            <a:pPr lvl="1" eaLnBrk="1" hangingPunct="1"/>
            <a:r>
              <a:rPr lang="en-US" smtClean="0"/>
              <a:t>If a claim has no warnings or errors, then the claim is immediately saved and the Validation Results screen is not displayed.</a:t>
            </a:r>
          </a:p>
          <a:p>
            <a:pPr eaLnBrk="1" hangingPunct="1"/>
            <a:r>
              <a:rPr lang="en-US" smtClean="0"/>
              <a:t>If a claim has only warnings, then the user only needs to click the Finish button a second time. Upon the second click, the claim is saved. The Validation Results screen remains visible until the user clicks the Clear button. (You do not need to clear the validation results to save the claim or vice versa.)</a:t>
            </a:r>
          </a:p>
          <a:p>
            <a:pPr eaLnBrk="1" hangingPunct="1"/>
            <a:r>
              <a:rPr lang="en-US" smtClean="0"/>
              <a:t>If a claim has errors (or warnings and errors), then the claim cannot be saved. The issues causing the errors must be attended to, or the new claim must be canceled.</a:t>
            </a:r>
          </a:p>
          <a:p>
            <a:pPr eaLnBrk="1" hangingPunct="1"/>
            <a:r>
              <a:rPr lang="en-US" smtClean="0"/>
              <a:t>In some cases, the "Error on..." label in the validation results is a link. Clicking the link displays the page with the error.</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|EON~045|</a:t>
            </a:r>
            <a:endParaRPr lang="en-US" sz="100">
              <a:solidFill>
                <a:srgbClr val="FFFFFF"/>
              </a:solidFill>
              <a:latin typeface="Arial"/>
            </a:endParaRPr>
          </a:p>
        </p:txBody>
      </p:sp>
      <p:sp>
        <p:nvSpPr>
          <p:cNvPr id="942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942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Introduction to Claim Intake - </a:t>
            </a:r>
            <a:fld id="{5F567CB0-D102-42FB-8401-3CD8A0C402E4}" type="slidenum">
              <a:rPr lang="en-US" altLang="en-US" sz="1200" smtClean="0">
                <a:solidFill>
                  <a:schemeClr val="tx1"/>
                </a:solidFill>
              </a:rPr>
              <a:pPr eaLnBrk="1" hangingPunct="1"/>
              <a:t>45</a:t>
            </a:fld>
            <a:endParaRPr lang="en-US" altLang="en-US" sz="1200" smtClean="0">
              <a:solidFill>
                <a:schemeClr val="tx1"/>
              </a:solidFill>
            </a:endParaRPr>
          </a:p>
        </p:txBody>
      </p:sp>
      <p:sp>
        <p:nvSpPr>
          <p:cNvPr id="94212" name="Rectangle 2"/>
          <p:cNvSpPr>
            <a:spLocks noGrp="1" noRot="1" noChangeAspect="1" noChangeArrowheads="1" noTextEdit="1"/>
          </p:cNvSpPr>
          <p:nvPr>
            <p:ph type="sldImg"/>
          </p:nvPr>
        </p:nvSpPr>
        <p:spPr>
          <a:xfrm>
            <a:off x="715963" y="630238"/>
            <a:ext cx="5432425" cy="4073525"/>
          </a:xfrm>
          <a:ln/>
        </p:spPr>
      </p:sp>
      <p:sp>
        <p:nvSpPr>
          <p:cNvPr id="942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|EON~046|</a:t>
            </a:r>
            <a:endParaRPr lang="en-US" sz="100">
              <a:solidFill>
                <a:srgbClr val="FFFFFF"/>
              </a:solidFill>
              <a:latin typeface="Arial"/>
            </a:endParaRPr>
          </a:p>
        </p:txBody>
      </p:sp>
      <p:sp>
        <p:nvSpPr>
          <p:cNvPr id="952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952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Introduction to Claim Intake - </a:t>
            </a:r>
            <a:fld id="{3839D859-1FBE-4FBE-818C-84195FA919ED}" type="slidenum">
              <a:rPr lang="en-US" altLang="en-US" sz="1200" smtClean="0">
                <a:solidFill>
                  <a:schemeClr val="tx1"/>
                </a:solidFill>
              </a:rPr>
              <a:pPr eaLnBrk="1" hangingPunct="1"/>
              <a:t>46</a:t>
            </a:fld>
            <a:endParaRPr lang="en-US" altLang="en-US" sz="1200" smtClean="0">
              <a:solidFill>
                <a:schemeClr val="tx1"/>
              </a:solidFill>
            </a:endParaRPr>
          </a:p>
        </p:txBody>
      </p:sp>
      <p:sp>
        <p:nvSpPr>
          <p:cNvPr id="95236" name="Rectangle 2"/>
          <p:cNvSpPr>
            <a:spLocks noGrp="1" noRot="1" noChangeAspect="1" noChangeArrowheads="1" noTextEdit="1"/>
          </p:cNvSpPr>
          <p:nvPr>
            <p:ph type="sldImg"/>
          </p:nvPr>
        </p:nvSpPr>
        <p:spPr>
          <a:xfrm>
            <a:off x="715963" y="630238"/>
            <a:ext cx="5432425" cy="4073525"/>
          </a:xfrm>
          <a:ln/>
        </p:spPr>
      </p:sp>
      <p:sp>
        <p:nvSpPr>
          <p:cNvPr id="952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smtClean="0"/>
              <a:t>Answers</a:t>
            </a:r>
          </a:p>
          <a:p>
            <a:pPr eaLnBrk="1" hangingPunct="1"/>
            <a:r>
              <a:rPr lang="en-US" dirty="0" smtClean="0"/>
              <a:t>1. This typically depends on the size of the carrier. For larger carriers, the intake process may be managed by a CSR, who is responsible for identifying the minimal amount of information for a claim and seeing that it is assigned to an adjuster. For smaller carriers, the intake process may be managed by an adjuster.</a:t>
            </a:r>
          </a:p>
          <a:p>
            <a:pPr marL="0" marR="0" indent="0" algn="l" defTabSz="914400" rtl="0" eaLnBrk="1" fontAlgn="base" latinLnBrk="0" hangingPunct="1">
              <a:lnSpc>
                <a:spcPct val="100000"/>
              </a:lnSpc>
              <a:spcBef>
                <a:spcPct val="10000"/>
              </a:spcBef>
              <a:spcAft>
                <a:spcPct val="0"/>
              </a:spcAft>
              <a:buClrTx/>
              <a:buSzTx/>
              <a:buFontTx/>
              <a:buNone/>
              <a:tabLst/>
              <a:defRPr/>
            </a:pPr>
            <a:r>
              <a:rPr lang="en-US" dirty="0" smtClean="0"/>
              <a:t>2. The policy, the parties involved, loss event</a:t>
            </a:r>
            <a:r>
              <a:rPr lang="en-US" baseline="0" dirty="0" smtClean="0"/>
              <a:t>, and incidents. </a:t>
            </a:r>
            <a:r>
              <a:rPr lang="en-US" i="1" baseline="0" dirty="0" smtClean="0"/>
              <a:t>Loss event </a:t>
            </a:r>
            <a:r>
              <a:rPr lang="en-US" baseline="0" dirty="0" smtClean="0"/>
              <a:t>information would be </a:t>
            </a:r>
            <a:r>
              <a:rPr lang="en-US" dirty="0" smtClean="0"/>
              <a:t>details such as where, when (loss date), who was at fault,</a:t>
            </a:r>
            <a:r>
              <a:rPr lang="en-US" baseline="0" dirty="0" smtClean="0"/>
              <a:t> etc.</a:t>
            </a:r>
          </a:p>
          <a:p>
            <a:pPr eaLnBrk="1" hangingPunct="1"/>
            <a:r>
              <a:rPr lang="en-US" dirty="0" smtClean="0"/>
              <a:t>3. ClaimCenter receives the claim data from the FNOL application but does not typically send any information to the FNOL application.</a:t>
            </a:r>
          </a:p>
          <a:p>
            <a:pPr eaLnBrk="1" hangingPunct="1"/>
            <a:r>
              <a:rPr lang="en-US" dirty="0" smtClean="0"/>
              <a:t>4. The claim is segmented and assigned and the claim's </a:t>
            </a:r>
            <a:r>
              <a:rPr lang="en-US" dirty="0" err="1" smtClean="0"/>
              <a:t>workplan</a:t>
            </a:r>
            <a:r>
              <a:rPr lang="en-US" dirty="0" smtClean="0"/>
              <a:t> activities are created and assigned.</a:t>
            </a:r>
          </a:p>
          <a:p>
            <a:pPr eaLnBrk="1" hangingPunct="1"/>
            <a:r>
              <a:rPr lang="en-US" dirty="0" smtClean="0"/>
              <a:t>5. For both a) and b), validation fails and the user must fix the errors or cancel the new claim.</a:t>
            </a:r>
          </a:p>
          <a:p>
            <a:pPr eaLnBrk="1" hangingPunct="1"/>
            <a:r>
              <a:rPr lang="en-US" dirty="0" smtClean="0"/>
              <a:t>6. a) The import fails. b) The import succeeds, but an activity is typically generated so that a user will review the claim and bring it up to the new loss level.</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|EON~047|</a:t>
            </a:r>
            <a:endParaRPr lang="en-US" sz="100">
              <a:solidFill>
                <a:srgbClr val="FFFFFF"/>
              </a:solidFill>
              <a:latin typeface="Arial"/>
            </a:endParaRPr>
          </a:p>
        </p:txBody>
      </p:sp>
      <p:sp>
        <p:nvSpPr>
          <p:cNvPr id="100354" name="Copyright"/>
          <p:cNvSpPr>
            <a:spLocks noGrp="1" noChangeArrowheads="1"/>
          </p:cNvSpPr>
          <p:nvPr>
            <p:ph type="sldNum" sz="quarter" idx="5"/>
          </p:nvPr>
        </p:nvSpPr>
        <p:spPr/>
        <p:txBody>
          <a:bodyPr/>
          <a:lstStyle/>
          <a:p>
            <a:pPr>
              <a:defRPr/>
            </a:pPr>
            <a:r>
              <a:rPr lang="en-US" altLang="en-US" dirty="0" smtClean="0"/>
              <a:t>	Introduction to Claim Intake - </a:t>
            </a:r>
            <a:fld id="{211C349A-83C9-44D0-A356-DBEB3FC715FC}" type="slidenum">
              <a:rPr lang="en-US" altLang="en-US" smtClean="0"/>
              <a:pPr>
                <a:defRPr/>
              </a:pPr>
              <a:t>47</a:t>
            </a:fld>
            <a:endParaRPr lang="en-US" altLang="en-US" dirty="0" smtClean="0"/>
          </a:p>
        </p:txBody>
      </p:sp>
      <p:sp>
        <p:nvSpPr>
          <p:cNvPr id="100355"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|EON~005|</a:t>
            </a:r>
            <a:endParaRPr lang="en-US" sz="100">
              <a:solidFill>
                <a:srgbClr val="FFFFFF"/>
              </a:solidFill>
              <a:latin typeface="Arial"/>
            </a:endParaRPr>
          </a:p>
        </p:txBody>
      </p:sp>
      <p:sp>
        <p:nvSpPr>
          <p:cNvPr id="552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52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Introduction to Claim Intake - </a:t>
            </a:r>
            <a:fld id="{ACF0B6BC-F4D9-4671-AEF9-C44F15210976}" type="slidenum">
              <a:rPr lang="en-US" altLang="en-US" sz="1200" smtClean="0">
                <a:solidFill>
                  <a:schemeClr val="tx1"/>
                </a:solidFill>
              </a:rPr>
              <a:pPr eaLnBrk="1" hangingPunct="1"/>
              <a:t>5</a:t>
            </a:fld>
            <a:endParaRPr lang="en-US" altLang="en-US" sz="1200" smtClean="0">
              <a:solidFill>
                <a:schemeClr val="tx1"/>
              </a:solidFill>
            </a:endParaRPr>
          </a:p>
        </p:txBody>
      </p:sp>
      <p:sp>
        <p:nvSpPr>
          <p:cNvPr id="55300" name="Rectangle 2"/>
          <p:cNvSpPr>
            <a:spLocks noGrp="1" noChangeArrowheads="1"/>
          </p:cNvSpPr>
          <p:nvPr>
            <p:ph type="body" idx="1"/>
          </p:nvPr>
        </p:nvSpPr>
        <p:spPr>
          <a:xfrm>
            <a:off x="406400" y="622300"/>
            <a:ext cx="6069013" cy="8112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Across the industry, the term "FNOL" has more than one use. It can be used to mean:</a:t>
            </a:r>
          </a:p>
          <a:p>
            <a:pPr lvl="1" eaLnBrk="1" hangingPunct="1"/>
            <a:r>
              <a:rPr lang="en-US" dirty="0" smtClean="0"/>
              <a:t>The event during which the carrier is first notified of a loss</a:t>
            </a:r>
          </a:p>
          <a:p>
            <a:pPr lvl="1" eaLnBrk="1" hangingPunct="1"/>
            <a:r>
              <a:rPr lang="en-US" dirty="0" smtClean="0"/>
              <a:t>The form used to capture information about the loss</a:t>
            </a:r>
          </a:p>
          <a:p>
            <a:pPr lvl="1" eaLnBrk="1" hangingPunct="1"/>
            <a:r>
              <a:rPr lang="en-US" dirty="0" smtClean="0"/>
              <a:t>The set of information imported into a claims processing system from which a claim is initially generated</a:t>
            </a:r>
          </a:p>
          <a:p>
            <a:pPr eaLnBrk="1" hangingPunct="1"/>
            <a:r>
              <a:rPr lang="en-US" dirty="0" smtClean="0"/>
              <a:t>This course uses the term "FNOL" to refer to the event</a:t>
            </a:r>
            <a:r>
              <a:rPr lang="en-US" baseline="0" dirty="0" smtClean="0"/>
              <a:t> for most lines of business (other than Workers’ Compensation).</a:t>
            </a:r>
            <a:endParaRPr lang="en-US" dirty="0" smtClean="0"/>
          </a:p>
          <a:p>
            <a:pPr eaLnBrk="1" hangingPunct="1"/>
            <a:r>
              <a:rPr lang="en-US" dirty="0" smtClean="0"/>
              <a:t>For simplicity, this course uses the term FNOL to refer to the first notice of loss</a:t>
            </a:r>
            <a:r>
              <a:rPr lang="en-US" baseline="0" dirty="0" smtClean="0"/>
              <a:t> </a:t>
            </a:r>
            <a:r>
              <a:rPr lang="en-US" dirty="0" smtClean="0"/>
              <a:t>for all types of claims,</a:t>
            </a:r>
            <a:r>
              <a:rPr lang="en-US" baseline="0" dirty="0" smtClean="0"/>
              <a:t> except Workers’ Compensation (where the acronym FROI (First Report of Injury) is used).</a:t>
            </a:r>
            <a:endParaRPr lang="en-US" dirty="0" smtClean="0"/>
          </a:p>
          <a:p>
            <a:pPr eaLnBrk="1" hangingPunct="1"/>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|EON~006|</a:t>
            </a:r>
            <a:endParaRPr lang="en-US" sz="100">
              <a:solidFill>
                <a:srgbClr val="FFFFFF"/>
              </a:solidFill>
              <a:latin typeface="Arial"/>
            </a:endParaRPr>
          </a:p>
        </p:txBody>
      </p:sp>
      <p:sp>
        <p:nvSpPr>
          <p:cNvPr id="563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63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Introduction to Claim Intake - </a:t>
            </a:r>
            <a:fld id="{7B10AA61-83A3-40CA-B372-10B833C0438D}" type="slidenum">
              <a:rPr lang="en-US" altLang="en-US" sz="1200" smtClean="0">
                <a:solidFill>
                  <a:schemeClr val="tx1"/>
                </a:solidFill>
              </a:rPr>
              <a:pPr eaLnBrk="1" hangingPunct="1"/>
              <a:t>6</a:t>
            </a:fld>
            <a:endParaRPr lang="en-US" altLang="en-US" sz="1200" smtClean="0">
              <a:solidFill>
                <a:schemeClr val="tx1"/>
              </a:solidFill>
            </a:endParaRPr>
          </a:p>
        </p:txBody>
      </p:sp>
      <p:sp>
        <p:nvSpPr>
          <p:cNvPr id="56324" name="Rectangle 2"/>
          <p:cNvSpPr>
            <a:spLocks noGrp="1" noRot="1" noChangeAspect="1" noChangeArrowheads="1" noTextEdit="1"/>
          </p:cNvSpPr>
          <p:nvPr>
            <p:ph type="sldImg"/>
          </p:nvPr>
        </p:nvSpPr>
        <p:spPr>
          <a:xfrm>
            <a:off x="715963" y="630238"/>
            <a:ext cx="5432425" cy="4073525"/>
          </a:xfrm>
          <a:ln/>
        </p:spPr>
      </p:sp>
      <p:sp>
        <p:nvSpPr>
          <p:cNvPr id="56325" name="Rectangle 3"/>
          <p:cNvSpPr>
            <a:spLocks noGrp="1" noChangeArrowheads="1"/>
          </p:cNvSpPr>
          <p:nvPr>
            <p:ph type="body" idx="1"/>
          </p:nvPr>
        </p:nvSpPr>
        <p:spPr>
          <a:xfrm>
            <a:off x="406400" y="4849813"/>
            <a:ext cx="6069013" cy="3836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claim intake process is represented above with seven</a:t>
            </a:r>
            <a:r>
              <a:rPr lang="en-US" baseline="0" dirty="0" smtClean="0"/>
              <a:t> </a:t>
            </a:r>
            <a:r>
              <a:rPr lang="en-US" dirty="0" smtClean="0"/>
              <a:t>broad steps. Keep in mind that this is a high-level summary. Some steps may occur in a manner different than what the diagram suggests. There may be additional steps depending on the specific line of business, whether the claim is entered by a customer service representative or an adjuster, and/or whether special issues such as fraud or recovery are relevant.</a:t>
            </a:r>
          </a:p>
          <a:p>
            <a:pPr eaLnBrk="1" hangingPunct="1"/>
            <a:r>
              <a:rPr lang="en-US" dirty="0" smtClean="0"/>
              <a:t>There are three ways that a claim can come into existence in ClaimCenter:</a:t>
            </a:r>
            <a:br>
              <a:rPr lang="en-US" dirty="0" smtClean="0"/>
            </a:br>
            <a:r>
              <a:rPr lang="en-US" dirty="0" smtClean="0"/>
              <a:t>1.</a:t>
            </a:r>
            <a:r>
              <a:rPr lang="en-US" baseline="0" dirty="0" smtClean="0"/>
              <a:t> </a:t>
            </a:r>
            <a:r>
              <a:rPr lang="en-US" dirty="0" smtClean="0"/>
              <a:t>A claim can be created manually when a "reporter" contacts the carrier (usually by phone) and reports the loss. This could be across a number of channels, including in-person, telephone, or fax. A ClaimCenter user takes the information and creates a claim from it using the new claim wizard.</a:t>
            </a:r>
          </a:p>
          <a:p>
            <a:pPr eaLnBrk="1" hangingPunct="1"/>
            <a:r>
              <a:rPr lang="en-US" dirty="0" smtClean="0"/>
              <a:t>2.</a:t>
            </a:r>
            <a:r>
              <a:rPr lang="en-US" baseline="0" dirty="0" smtClean="0"/>
              <a:t> A personal auto or homeowners claim can be created using a customer portal such as </a:t>
            </a:r>
            <a:r>
              <a:rPr lang="en-US" b="1" baseline="0" dirty="0" smtClean="0"/>
              <a:t>Guidewire Claim Portal for Policyholders</a:t>
            </a:r>
            <a:r>
              <a:rPr lang="en-US" baseline="0" dirty="0" smtClean="0"/>
              <a:t>. The difference is the claim is submitted into ClaimCenter by the policyholder directly from a mobile app or web portal, and no user intervention is needed in ClaimCenter to initially create the claim.</a:t>
            </a:r>
            <a:endParaRPr lang="en-US" dirty="0" smtClean="0"/>
          </a:p>
          <a:p>
            <a:pPr eaLnBrk="1" hangingPunct="1"/>
            <a:r>
              <a:rPr lang="en-US" dirty="0" smtClean="0"/>
              <a:t>3. Alternately, the claim could be created in an external FNOL application and then imported into ClaimCenter. This is different than the portal because</a:t>
            </a:r>
            <a:r>
              <a:rPr lang="en-US" baseline="0" dirty="0" smtClean="0"/>
              <a:t> import is a “two step” process – first the claim is saved in a FNOL application, then the claim is imported in to ClaimCenter.</a:t>
            </a:r>
            <a:endParaRPr lang="en-US" dirty="0" smtClean="0"/>
          </a:p>
          <a:p>
            <a:pPr eaLnBrk="1" hangingPunct="1"/>
            <a:r>
              <a:rPr lang="en-US" dirty="0" smtClean="0"/>
              <a:t>Once the claim has been created or imported, it enters the automated claim setup process. There are three primary things that occur during claim setup. First, the claim is segmented. Segmentation is the process of determining the strategy for how the claim should be processed. (For example, is the claim straight-forward or is it complex and will it require adjusters with special expertise.) Then, the claim is assigned. Assignment is the act if determining who is responsible for the claim. The user creating the claim can specify who it should be assigned to, or the assignment could be determined using automated rules. Finally, a series of activities known as the "</a:t>
            </a:r>
            <a:r>
              <a:rPr lang="en-US" dirty="0" err="1" smtClean="0"/>
              <a:t>workplan</a:t>
            </a:r>
            <a:r>
              <a:rPr lang="en-US" dirty="0" smtClean="0"/>
              <a:t>" are created and assigned. These activities identify the work that must be done to process the claim and who must do it.</a:t>
            </a:r>
          </a:p>
          <a:p>
            <a:pPr algn="ctr" eaLnBrk="1" hangingPunct="1"/>
            <a:r>
              <a:rPr lang="en-US" dirty="0" smtClean="0"/>
              <a:t>(continued)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|EON~007|</a:t>
            </a:r>
            <a:endParaRPr lang="en-US" sz="100">
              <a:solidFill>
                <a:srgbClr val="FFFFFF"/>
              </a:solidFill>
              <a:latin typeface="Arial"/>
            </a:endParaRPr>
          </a:p>
        </p:txBody>
      </p:sp>
      <p:sp>
        <p:nvSpPr>
          <p:cNvPr id="573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73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Introduction to Claim Intake - </a:t>
            </a:r>
            <a:fld id="{5C680F0F-C566-47A6-89CA-9BCC15BE9D8B}" type="slidenum">
              <a:rPr lang="en-US" altLang="en-US" sz="1200" smtClean="0">
                <a:solidFill>
                  <a:schemeClr val="tx1"/>
                </a:solidFill>
              </a:rPr>
              <a:pPr eaLnBrk="1" hangingPunct="1"/>
              <a:t>7</a:t>
            </a:fld>
            <a:endParaRPr lang="en-US" altLang="en-US" sz="1200" smtClean="0">
              <a:solidFill>
                <a:schemeClr val="tx1"/>
              </a:solidFill>
            </a:endParaRPr>
          </a:p>
        </p:txBody>
      </p:sp>
      <p:sp>
        <p:nvSpPr>
          <p:cNvPr id="57348" name="Rectangle 2"/>
          <p:cNvSpPr>
            <a:spLocks noGrp="1" noChangeArrowheads="1"/>
          </p:cNvSpPr>
          <p:nvPr>
            <p:ph type="body" idx="1"/>
          </p:nvPr>
        </p:nvSpPr>
        <p:spPr>
          <a:xfrm>
            <a:off x="406400" y="622300"/>
            <a:ext cx="6069013" cy="8112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After claim setup has been completed, validation rules are executed to verify that the claim meets the minimum set of requirements to exist in the system as a claim other users can view and modify. If any of the validation rules fail, then:</a:t>
            </a:r>
          </a:p>
          <a:p>
            <a:pPr lvl="1" eaLnBrk="1" hangingPunct="1"/>
            <a:r>
              <a:rPr lang="en-US" dirty="0" smtClean="0"/>
              <a:t>If the claim was created in the new claim wizard</a:t>
            </a:r>
            <a:r>
              <a:rPr lang="en-US" baseline="0" dirty="0" smtClean="0"/>
              <a:t> or portal,</a:t>
            </a:r>
            <a:r>
              <a:rPr lang="en-US" dirty="0" smtClean="0"/>
              <a:t> the user must either cancel the claim or fix the errors and re-save the claim.</a:t>
            </a:r>
          </a:p>
          <a:p>
            <a:pPr lvl="1" eaLnBrk="1" hangingPunct="1">
              <a:buFontTx/>
              <a:buChar char="•"/>
            </a:pPr>
            <a:r>
              <a:rPr lang="en-US" dirty="0" smtClean="0"/>
              <a:t>If the claim was imported, then the import of that claim fails. An error might be returned to the FNOL application and/or logged so that a system administrator could investigate the issue as needed.</a:t>
            </a:r>
          </a:p>
          <a:p>
            <a:pPr eaLnBrk="1" hangingPunct="1"/>
            <a:r>
              <a:rPr lang="en-US" dirty="0" smtClean="0"/>
              <a:t>When validation occurs successfully, the claim intake process is done.</a:t>
            </a:r>
          </a:p>
          <a:p>
            <a:pPr eaLnBrk="1" hangingPunct="1"/>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|EON~008|</a:t>
            </a:r>
            <a:endParaRPr lang="en-US" sz="100">
              <a:solidFill>
                <a:srgbClr val="FFFFFF"/>
              </a:solidFill>
              <a:latin typeface="Arial"/>
            </a:endParaRPr>
          </a:p>
        </p:txBody>
      </p:sp>
      <p:sp>
        <p:nvSpPr>
          <p:cNvPr id="583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83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Introduction to Claim Intake - </a:t>
            </a:r>
            <a:fld id="{E839A5A8-C6DC-4986-BCD3-E82F550E7284}" type="slidenum">
              <a:rPr lang="en-US" altLang="en-US" sz="1200" smtClean="0">
                <a:solidFill>
                  <a:schemeClr val="tx1"/>
                </a:solidFill>
              </a:rPr>
              <a:pPr eaLnBrk="1" hangingPunct="1"/>
              <a:t>8</a:t>
            </a:fld>
            <a:endParaRPr lang="en-US" altLang="en-US" sz="1200" smtClean="0">
              <a:solidFill>
                <a:schemeClr val="tx1"/>
              </a:solidFill>
            </a:endParaRPr>
          </a:p>
        </p:txBody>
      </p:sp>
      <p:sp>
        <p:nvSpPr>
          <p:cNvPr id="58372" name="Rectangle 2"/>
          <p:cNvSpPr>
            <a:spLocks noGrp="1" noRot="1" noChangeAspect="1" noChangeArrowheads="1" noTextEdit="1"/>
          </p:cNvSpPr>
          <p:nvPr>
            <p:ph type="sldImg"/>
          </p:nvPr>
        </p:nvSpPr>
        <p:spPr>
          <a:xfrm>
            <a:off x="715963" y="630238"/>
            <a:ext cx="5432425" cy="4073525"/>
          </a:xfrm>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two</a:t>
            </a:r>
            <a:r>
              <a:rPr lang="en-US" baseline="0" dirty="0" smtClean="0"/>
              <a:t> scenarios described assume the carrier will control the intake process. The portal intake process for personal lines is described on the next slide to account for policyholder submission of personal auto or homeowners claims.</a:t>
            </a:r>
            <a:endParaRPr lang="en-US" dirty="0" smtClean="0"/>
          </a:p>
          <a:p>
            <a:pPr eaLnBrk="1" hangingPunct="1"/>
            <a:endParaRPr lang="en-US" dirty="0" smtClean="0"/>
          </a:p>
          <a:p>
            <a:pPr eaLnBrk="1" hangingPunct="1"/>
            <a:r>
              <a:rPr lang="en-US" dirty="0" smtClean="0"/>
              <a:t>When the intake process is managed by a CSR, the following are typically true:</a:t>
            </a:r>
          </a:p>
          <a:p>
            <a:pPr lvl="1" eaLnBrk="1" hangingPunct="1"/>
            <a:r>
              <a:rPr lang="en-US" dirty="0" smtClean="0"/>
              <a:t>Exposures are either created automatically during the claim setup process, or manually by adjusters after the intake process. They are not created by the CSR while the claim is initially being created.</a:t>
            </a:r>
          </a:p>
          <a:p>
            <a:pPr eaLnBrk="1" hangingPunct="1"/>
            <a:r>
              <a:rPr lang="en-US" dirty="0" smtClean="0"/>
              <a:t>When the intake process is managed by an adjuster, the following are typically true:</a:t>
            </a:r>
          </a:p>
          <a:p>
            <a:pPr lvl="1" eaLnBrk="1" hangingPunct="1"/>
            <a:r>
              <a:rPr lang="en-US" dirty="0" smtClean="0"/>
              <a:t>Exposures may be created manually by the adjuster during initial claim creation. This could cause initial reserves to be set during claim setup. It also may mean that the assignment strategy for the claim has the claim assigned to one user and the exposures to other users.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|EON~009|</a:t>
            </a:r>
            <a:endParaRPr lang="en-US" sz="100">
              <a:solidFill>
                <a:srgbClr val="FFFFFF"/>
              </a:solidFill>
              <a:latin typeface="Arial"/>
            </a:endParaRPr>
          </a:p>
        </p:txBody>
      </p:sp>
      <p:sp>
        <p:nvSpPr>
          <p:cNvPr id="583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83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Introduction to Claim Intake - </a:t>
            </a:r>
            <a:fld id="{E839A5A8-C6DC-4986-BCD3-E82F550E7284}" type="slidenum">
              <a:rPr lang="en-US" altLang="en-US" sz="1200" smtClean="0">
                <a:solidFill>
                  <a:schemeClr val="tx1"/>
                </a:solidFill>
              </a:rPr>
              <a:pPr eaLnBrk="1" hangingPunct="1"/>
              <a:t>9</a:t>
            </a:fld>
            <a:endParaRPr lang="en-US" altLang="en-US" sz="1200" smtClean="0">
              <a:solidFill>
                <a:schemeClr val="tx1"/>
              </a:solidFill>
            </a:endParaRPr>
          </a:p>
        </p:txBody>
      </p:sp>
      <p:sp>
        <p:nvSpPr>
          <p:cNvPr id="58372" name="Rectangle 2"/>
          <p:cNvSpPr>
            <a:spLocks noGrp="1" noRot="1" noChangeAspect="1" noChangeArrowheads="1" noTextEdit="1"/>
          </p:cNvSpPr>
          <p:nvPr>
            <p:ph type="sldImg"/>
          </p:nvPr>
        </p:nvSpPr>
        <p:spPr>
          <a:xfrm>
            <a:off x="715963" y="630238"/>
            <a:ext cx="5432425" cy="4073525"/>
          </a:xfrm>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addition to the traditional</a:t>
            </a:r>
            <a:r>
              <a:rPr lang="en-US" baseline="0" dirty="0" smtClean="0"/>
              <a:t> method of a CSR or adjuster handling the claim submission process from a phone conversation with the policyholder, a carrier may deploy a portal application to allow policyholders to submit claims on their own from their mobile devices, phones or personal computers.</a:t>
            </a:r>
            <a:endParaRPr lang="en-US" dirty="0" smtClean="0"/>
          </a:p>
          <a:p>
            <a:pPr eaLnBrk="1" hangingPunct="1"/>
            <a:endParaRPr lang="en-US" dirty="0" smtClean="0"/>
          </a:p>
          <a:p>
            <a:pPr eaLnBrk="1" hangingPunct="1"/>
            <a:r>
              <a:rPr lang="en-US" dirty="0" smtClean="0"/>
              <a:t>When the intake process is</a:t>
            </a:r>
            <a:r>
              <a:rPr lang="en-US" baseline="0" dirty="0" smtClean="0"/>
              <a:t> via</a:t>
            </a:r>
            <a:r>
              <a:rPr lang="en-US" dirty="0" smtClean="0"/>
              <a:t> a policyholder submitting a claim on a portal application:</a:t>
            </a:r>
          </a:p>
          <a:p>
            <a:pPr lvl="1" eaLnBrk="1" hangingPunct="1"/>
            <a:r>
              <a:rPr lang="en-US" dirty="0" smtClean="0"/>
              <a:t>Exposures are either created automatically during the claim setup process, or manually by adjusters after the intake process. They are not created by the policyholder in the portal application while the claim is initially being created. In fact, many integrations with portal systems do not</a:t>
            </a:r>
            <a:r>
              <a:rPr lang="en-US" baseline="0" dirty="0" smtClean="0"/>
              <a:t> save any data in the portal app but in the claim system itself.</a:t>
            </a:r>
          </a:p>
          <a:p>
            <a:pPr lvl="1" eaLnBrk="1" hangingPunct="1"/>
            <a:r>
              <a:rPr lang="en-US" baseline="0" dirty="0" smtClean="0"/>
              <a:t>The process around handling of an incomplete “draft” claim that a policyholder starts on the portal but abandons ensures that if the policyholder calls in or the carrier wishes to retrieve this “draft” claim, the information can be retrieved. More on this is described later in this lesson. </a:t>
            </a:r>
            <a:endParaRPr lang="en-US" dirty="0" smtClean="0"/>
          </a:p>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130705170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4109002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1976281763"/>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301444013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7001258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54767237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123471237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54764338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341282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56015937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56640206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21526146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eaLnBrk="0" hangingPunct="0"/>
              <a:endParaRPr lang="en-US" sz="1600">
                <a:solidFill>
                  <a:srgbClr val="000000"/>
                </a:solidFill>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nSpc>
                <a:spcPts val="1800"/>
              </a:lnSpc>
              <a:spcBef>
                <a:spcPts val="600"/>
              </a:spcBef>
              <a:buFont typeface="Wingdings" pitchFamily="2" charset="2"/>
              <a:buNone/>
              <a:defRPr/>
            </a:pPr>
            <a:fld id="{63D0E5CB-3D5E-4469-80E6-5054B718F8C7}" type="slidenum">
              <a:rPr lang="en-US" sz="1200" smtClean="0">
                <a:solidFill>
                  <a:srgbClr val="B2B2B2"/>
                </a:solidFill>
                <a:latin typeface="Calibri" pitchFamily="34" charset="0"/>
                <a:cs typeface="Calibri" pitchFamily="34" charset="0"/>
              </a:rPr>
              <a:pPr>
                <a:lnSpc>
                  <a:spcPts val="1800"/>
                </a:lnSpc>
                <a:spcBef>
                  <a:spcPts val="600"/>
                </a:spcBef>
                <a:buFont typeface="Wingdings" pitchFamily="2" charset="2"/>
                <a:buNone/>
                <a:defRPr/>
              </a:pPr>
              <a:t>‹#›</a:t>
            </a:fld>
            <a:r>
              <a:rPr lang="en-US" sz="1800" i="1" smtClean="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spcBef>
                <a:spcPts val="600"/>
              </a:spcBef>
              <a:buClr>
                <a:schemeClr val="tx2"/>
              </a:buClr>
              <a:buFont typeface="Arial" charset="0"/>
              <a:buNone/>
              <a:defRPr/>
            </a:pPr>
            <a:r>
              <a:rPr lang="en-US" sz="600" smtClean="0">
                <a:solidFill>
                  <a:srgbClr val="B2B2B2"/>
                </a:solidFill>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777"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8" r:id="rId12"/>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wmf"/></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4.w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9.wmf"/></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|EOS~001|</a:t>
            </a:r>
            <a:endParaRPr lang="en-US" sz="100" dirty="0" err="1" smtClean="0">
              <a:solidFill>
                <a:srgbClr val="FFFFFF"/>
              </a:solidFill>
              <a:latin typeface="Arial"/>
              <a:cs typeface="Calibri" pitchFamily="34" charset="0"/>
            </a:endParaRPr>
          </a:p>
        </p:txBody>
      </p:sp>
      <p:sp>
        <p:nvSpPr>
          <p:cNvPr id="4098" name="Rectangle 2"/>
          <p:cNvSpPr>
            <a:spLocks noGrp="1" noChangeArrowheads="1"/>
          </p:cNvSpPr>
          <p:nvPr>
            <p:ph type="ctrTitle"/>
          </p:nvPr>
        </p:nvSpPr>
        <p:spPr>
          <a:xfrm>
            <a:off x="458788" y="2957513"/>
            <a:ext cx="8348662" cy="457200"/>
          </a:xfrm>
        </p:spPr>
        <p:txBody>
          <a:bodyPr/>
          <a:lstStyle/>
          <a:p>
            <a:pPr eaLnBrk="1" hangingPunct="1"/>
            <a:r>
              <a:rPr lang="en-US" dirty="0" smtClean="0"/>
              <a:t>Introduction to Claim Intake</a:t>
            </a:r>
          </a:p>
        </p:txBody>
      </p:sp>
      <p:sp>
        <p:nvSpPr>
          <p:cNvPr id="4099" name="Text Placeholder 4"/>
          <p:cNvSpPr>
            <a:spLocks noGrp="1"/>
          </p:cNvSpPr>
          <p:nvPr>
            <p:ph type="body" sz="quarter" idx="10"/>
          </p:nvPr>
        </p:nvSpPr>
        <p:spPr>
          <a:xfrm>
            <a:off x="5718175" y="6167438"/>
            <a:ext cx="3089275" cy="273050"/>
          </a:xfrm>
        </p:spPr>
        <p:txBody>
          <a:bodyPr/>
          <a:lstStyle/>
          <a:p>
            <a:r>
              <a:rPr lang="en-US" dirty="0" smtClean="0"/>
              <a:t> 6 January 2015</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|EOS~010|</a:t>
            </a:r>
            <a:endParaRPr lang="en-US" sz="100" dirty="0" err="1" smtClean="0">
              <a:solidFill>
                <a:srgbClr val="FFFFFF"/>
              </a:solidFill>
              <a:latin typeface="Arial"/>
              <a:cs typeface="Calibri" pitchFamily="34" charset="0"/>
            </a:endParaRPr>
          </a:p>
        </p:txBody>
      </p:sp>
      <p:sp>
        <p:nvSpPr>
          <p:cNvPr id="12290" name="Rectangle 2"/>
          <p:cNvSpPr>
            <a:spLocks noGrp="1" noChangeArrowheads="1"/>
          </p:cNvSpPr>
          <p:nvPr>
            <p:ph type="title"/>
          </p:nvPr>
        </p:nvSpPr>
        <p:spPr/>
        <p:txBody>
          <a:bodyPr/>
          <a:lstStyle/>
          <a:p>
            <a:pPr eaLnBrk="1" hangingPunct="1"/>
            <a:r>
              <a:rPr lang="en-US" dirty="0" smtClean="0"/>
              <a:t>Required data: the policy</a:t>
            </a:r>
          </a:p>
        </p:txBody>
      </p:sp>
      <p:sp>
        <p:nvSpPr>
          <p:cNvPr id="12291" name="Rectangle 3"/>
          <p:cNvSpPr>
            <a:spLocks noGrp="1" noChangeArrowheads="1"/>
          </p:cNvSpPr>
          <p:nvPr>
            <p:ph idx="1"/>
          </p:nvPr>
        </p:nvSpPr>
        <p:spPr>
          <a:xfrm>
            <a:off x="396875" y="1063625"/>
            <a:ext cx="4773613" cy="5326063"/>
          </a:xfrm>
        </p:spPr>
        <p:txBody>
          <a:bodyPr/>
          <a:lstStyle/>
          <a:p>
            <a:pPr>
              <a:buFont typeface="Arial" charset="0"/>
              <a:buChar char="•"/>
            </a:pPr>
            <a:r>
              <a:rPr lang="en-US" smtClean="0"/>
              <a:t>Determines claim type (such as auto for an auto policy)</a:t>
            </a:r>
          </a:p>
          <a:p>
            <a:pPr>
              <a:buFont typeface="Arial" charset="0"/>
              <a:buChar char="•"/>
            </a:pPr>
            <a:r>
              <a:rPr lang="en-US" smtClean="0"/>
              <a:t>Provides information about insured and what is covered</a:t>
            </a:r>
          </a:p>
          <a:p>
            <a:pPr>
              <a:buFont typeface="Arial" charset="0"/>
              <a:buChar char="•"/>
            </a:pPr>
            <a:r>
              <a:rPr lang="en-US" smtClean="0"/>
              <a:t>Used to verify that loss is covered and whether any deductibles or limits restrict extent of coverage</a:t>
            </a:r>
          </a:p>
        </p:txBody>
      </p:sp>
      <p:sp>
        <p:nvSpPr>
          <p:cNvPr id="12292" name="Line 4"/>
          <p:cNvSpPr>
            <a:spLocks noChangeShapeType="1"/>
          </p:cNvSpPr>
          <p:nvPr/>
        </p:nvSpPr>
        <p:spPr bwMode="auto">
          <a:xfrm flipH="1">
            <a:off x="5656263" y="3886200"/>
            <a:ext cx="6556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293" name="Line 5"/>
          <p:cNvSpPr>
            <a:spLocks noChangeShapeType="1"/>
          </p:cNvSpPr>
          <p:nvPr/>
        </p:nvSpPr>
        <p:spPr bwMode="auto">
          <a:xfrm flipH="1">
            <a:off x="5656263" y="2800350"/>
            <a:ext cx="6556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2294" name="Group 6"/>
          <p:cNvGrpSpPr>
            <a:grpSpLocks/>
          </p:cNvGrpSpPr>
          <p:nvPr/>
        </p:nvGrpSpPr>
        <p:grpSpPr bwMode="auto">
          <a:xfrm>
            <a:off x="5453063" y="1030288"/>
            <a:ext cx="1622425" cy="1193800"/>
            <a:chOff x="2083" y="1606"/>
            <a:chExt cx="1489" cy="1097"/>
          </a:xfrm>
        </p:grpSpPr>
        <p:sp>
          <p:nvSpPr>
            <p:cNvPr id="12382" name="Rectangle 7"/>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2383" name="Freeform 8"/>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2384" name="Freeform 9"/>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2385" name="Freeform 10"/>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2386" name="Freeform 11"/>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2387" name="Rectangle 12"/>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2388" name="Rectangle 13"/>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389" name="AutoShape 14"/>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2390" name="Freeform 15"/>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2391" name="Freeform 16"/>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2392" name="Rectangle 17"/>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393" name="Rectangle 18"/>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394" name="Rectangle 19"/>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2395" name="Group 20"/>
            <p:cNvGrpSpPr>
              <a:grpSpLocks/>
            </p:cNvGrpSpPr>
            <p:nvPr/>
          </p:nvGrpSpPr>
          <p:grpSpPr bwMode="auto">
            <a:xfrm>
              <a:off x="2221" y="1871"/>
              <a:ext cx="518" cy="782"/>
              <a:chOff x="2400" y="1656"/>
              <a:chExt cx="752" cy="1136"/>
            </a:xfrm>
          </p:grpSpPr>
          <p:sp>
            <p:nvSpPr>
              <p:cNvPr id="12408" name="Freeform 21"/>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2409" name="Freeform 22"/>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2410" name="Freeform 23"/>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2411" name="Freeform 24"/>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2412" name="Freeform 25"/>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2413" name="Line 26"/>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414" name="Line 27"/>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2396" name="Group 28"/>
            <p:cNvGrpSpPr>
              <a:grpSpLocks/>
            </p:cNvGrpSpPr>
            <p:nvPr/>
          </p:nvGrpSpPr>
          <p:grpSpPr bwMode="auto">
            <a:xfrm rot="-6511945">
              <a:off x="2834" y="1842"/>
              <a:ext cx="518" cy="783"/>
              <a:chOff x="2400" y="1656"/>
              <a:chExt cx="752" cy="1136"/>
            </a:xfrm>
          </p:grpSpPr>
          <p:sp>
            <p:nvSpPr>
              <p:cNvPr id="12401" name="Freeform 2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2402" name="Freeform 3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2403" name="Freeform 3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2404" name="Freeform 3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2405" name="Freeform 3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2406" name="Line 3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407" name="Line 3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2397" name="Freeform 36"/>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12398" name="Freeform 37"/>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12399" name="Rectangle 38"/>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400" name="Rectangle 39"/>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12295" name="Line 40"/>
          <p:cNvSpPr>
            <a:spLocks noChangeShapeType="1"/>
          </p:cNvSpPr>
          <p:nvPr/>
        </p:nvSpPr>
        <p:spPr bwMode="auto">
          <a:xfrm flipH="1">
            <a:off x="5656263" y="5891213"/>
            <a:ext cx="6556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296" name="Line 41"/>
          <p:cNvSpPr>
            <a:spLocks noChangeShapeType="1"/>
          </p:cNvSpPr>
          <p:nvPr/>
        </p:nvSpPr>
        <p:spPr bwMode="auto">
          <a:xfrm flipH="1">
            <a:off x="5656263" y="4856163"/>
            <a:ext cx="123825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2297" name="Group 42"/>
          <p:cNvGrpSpPr>
            <a:grpSpLocks/>
          </p:cNvGrpSpPr>
          <p:nvPr/>
        </p:nvGrpSpPr>
        <p:grpSpPr bwMode="auto">
          <a:xfrm>
            <a:off x="6311900" y="2349500"/>
            <a:ext cx="800100" cy="901700"/>
            <a:chOff x="2324" y="435"/>
            <a:chExt cx="933" cy="1052"/>
          </a:xfrm>
        </p:grpSpPr>
        <p:sp>
          <p:nvSpPr>
            <p:cNvPr id="12373" name="AutoShape 43"/>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2374" name="Freeform 44"/>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a:tailEnd/>
            </a:ln>
          </p:spPr>
          <p:txBody>
            <a:bodyPr lIns="0" tIns="0" rIns="0" bIns="0" anchor="ctr">
              <a:spAutoFit/>
            </a:bodyPr>
            <a:lstStyle/>
            <a:p>
              <a:endParaRPr lang="en-US"/>
            </a:p>
          </p:txBody>
        </p:sp>
        <p:sp>
          <p:nvSpPr>
            <p:cNvPr id="12375" name="Freeform 45"/>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sp>
          <p:nvSpPr>
            <p:cNvPr id="12376" name="Freeform 46"/>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12377" name="Group 47"/>
            <p:cNvGrpSpPr>
              <a:grpSpLocks/>
            </p:cNvGrpSpPr>
            <p:nvPr/>
          </p:nvGrpSpPr>
          <p:grpSpPr bwMode="auto">
            <a:xfrm>
              <a:off x="2889" y="957"/>
              <a:ext cx="348" cy="510"/>
              <a:chOff x="2784" y="3210"/>
              <a:chExt cx="523" cy="772"/>
            </a:xfrm>
          </p:grpSpPr>
          <p:sp>
            <p:nvSpPr>
              <p:cNvPr id="12378" name="AutoShape 48"/>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2379" name="AutoShape 49"/>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2380" name="AutoShape 50"/>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2381" name="Oval 51"/>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2298" name="Line 52"/>
          <p:cNvSpPr>
            <a:spLocks noChangeShapeType="1"/>
          </p:cNvSpPr>
          <p:nvPr/>
        </p:nvSpPr>
        <p:spPr bwMode="auto">
          <a:xfrm flipV="1">
            <a:off x="5656263" y="2251075"/>
            <a:ext cx="0" cy="364331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2299" name="Group 53"/>
          <p:cNvGrpSpPr>
            <a:grpSpLocks/>
          </p:cNvGrpSpPr>
          <p:nvPr/>
        </p:nvGrpSpPr>
        <p:grpSpPr bwMode="auto">
          <a:xfrm>
            <a:off x="6316663" y="4406900"/>
            <a:ext cx="1165225" cy="896938"/>
            <a:chOff x="3359" y="2306"/>
            <a:chExt cx="734" cy="565"/>
          </a:xfrm>
        </p:grpSpPr>
        <p:sp>
          <p:nvSpPr>
            <p:cNvPr id="12349" name="Freeform 54"/>
            <p:cNvSpPr>
              <a:spLocks/>
            </p:cNvSpPr>
            <p:nvPr/>
          </p:nvSpPr>
          <p:spPr bwMode="auto">
            <a:xfrm>
              <a:off x="3467" y="2487"/>
              <a:ext cx="488" cy="228"/>
            </a:xfrm>
            <a:custGeom>
              <a:avLst/>
              <a:gdLst>
                <a:gd name="T0" fmla="*/ 0 w 2097"/>
                <a:gd name="T1" fmla="*/ 0 h 980"/>
                <a:gd name="T2" fmla="*/ 0 w 2097"/>
                <a:gd name="T3" fmla="*/ 0 h 980"/>
                <a:gd name="T4" fmla="*/ 0 w 2097"/>
                <a:gd name="T5" fmla="*/ 0 h 980"/>
                <a:gd name="T6" fmla="*/ 0 w 2097"/>
                <a:gd name="T7" fmla="*/ 0 h 980"/>
                <a:gd name="T8" fmla="*/ 0 w 2097"/>
                <a:gd name="T9" fmla="*/ 0 h 980"/>
                <a:gd name="T10" fmla="*/ 0 w 2097"/>
                <a:gd name="T11" fmla="*/ 0 h 980"/>
                <a:gd name="T12" fmla="*/ 0 w 2097"/>
                <a:gd name="T13" fmla="*/ 0 h 980"/>
                <a:gd name="T14" fmla="*/ 0 w 2097"/>
                <a:gd name="T15" fmla="*/ 0 h 980"/>
                <a:gd name="T16" fmla="*/ 0 60000 65536"/>
                <a:gd name="T17" fmla="*/ 0 60000 65536"/>
                <a:gd name="T18" fmla="*/ 0 60000 65536"/>
                <a:gd name="T19" fmla="*/ 0 60000 65536"/>
                <a:gd name="T20" fmla="*/ 0 60000 65536"/>
                <a:gd name="T21" fmla="*/ 0 60000 65536"/>
                <a:gd name="T22" fmla="*/ 0 60000 65536"/>
                <a:gd name="T23" fmla="*/ 0 60000 65536"/>
                <a:gd name="T24" fmla="*/ 0 w 2097"/>
                <a:gd name="T25" fmla="*/ 0 h 980"/>
                <a:gd name="T26" fmla="*/ 2097 w 2097"/>
                <a:gd name="T27" fmla="*/ 980 h 9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97" h="980">
                  <a:moveTo>
                    <a:pt x="23" y="495"/>
                  </a:moveTo>
                  <a:lnTo>
                    <a:pt x="0" y="317"/>
                  </a:lnTo>
                  <a:lnTo>
                    <a:pt x="2056" y="0"/>
                  </a:lnTo>
                  <a:lnTo>
                    <a:pt x="2097" y="174"/>
                  </a:lnTo>
                  <a:lnTo>
                    <a:pt x="1760" y="763"/>
                  </a:lnTo>
                  <a:lnTo>
                    <a:pt x="1191" y="980"/>
                  </a:lnTo>
                  <a:lnTo>
                    <a:pt x="458" y="906"/>
                  </a:lnTo>
                  <a:lnTo>
                    <a:pt x="23" y="49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50" name="Rectangle 55"/>
            <p:cNvSpPr>
              <a:spLocks noChangeArrowheads="1"/>
            </p:cNvSpPr>
            <p:nvPr/>
          </p:nvSpPr>
          <p:spPr bwMode="auto">
            <a:xfrm>
              <a:off x="3462" y="2407"/>
              <a:ext cx="631" cy="464"/>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2351" name="Rectangle 56"/>
            <p:cNvSpPr>
              <a:spLocks noChangeArrowheads="1"/>
            </p:cNvSpPr>
            <p:nvPr/>
          </p:nvSpPr>
          <p:spPr bwMode="auto">
            <a:xfrm>
              <a:off x="3750" y="2407"/>
              <a:ext cx="343" cy="105"/>
            </a:xfrm>
            <a:prstGeom prst="rect">
              <a:avLst/>
            </a:prstGeom>
            <a:solidFill>
              <a:srgbClr val="808080"/>
            </a:solidFill>
            <a:ln w="12700" algn="ctr">
              <a:solidFill>
                <a:schemeClr val="bg1"/>
              </a:solidFill>
              <a:miter lim="800000"/>
              <a:headEnd/>
              <a:tailEnd/>
            </a:ln>
          </p:spPr>
          <p:txBody>
            <a:bodyPr wrap="none" lIns="0" tIns="0" rIns="0" bIns="0" anchor="ctr">
              <a:spAutoFit/>
            </a:bodyPr>
            <a:lstStyle/>
            <a:p>
              <a:endParaRPr lang="en-US"/>
            </a:p>
          </p:txBody>
        </p:sp>
        <p:sp>
          <p:nvSpPr>
            <p:cNvPr id="12352" name="Rectangle 57"/>
            <p:cNvSpPr>
              <a:spLocks noChangeArrowheads="1"/>
            </p:cNvSpPr>
            <p:nvPr/>
          </p:nvSpPr>
          <p:spPr bwMode="auto">
            <a:xfrm>
              <a:off x="3757" y="2531"/>
              <a:ext cx="26" cy="222"/>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353" name="Rectangle 58"/>
            <p:cNvSpPr>
              <a:spLocks noChangeArrowheads="1"/>
            </p:cNvSpPr>
            <p:nvPr/>
          </p:nvSpPr>
          <p:spPr bwMode="auto">
            <a:xfrm>
              <a:off x="3591" y="2408"/>
              <a:ext cx="12" cy="109"/>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354" name="Rectangle 59"/>
            <p:cNvSpPr>
              <a:spLocks noChangeArrowheads="1"/>
            </p:cNvSpPr>
            <p:nvPr/>
          </p:nvSpPr>
          <p:spPr bwMode="auto">
            <a:xfrm rot="5400000">
              <a:off x="3863" y="2591"/>
              <a:ext cx="11" cy="108"/>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355" name="Rectangle 60"/>
            <p:cNvSpPr>
              <a:spLocks noChangeArrowheads="1"/>
            </p:cNvSpPr>
            <p:nvPr/>
          </p:nvSpPr>
          <p:spPr bwMode="auto">
            <a:xfrm rot="5400000">
              <a:off x="4003" y="2591"/>
              <a:ext cx="11" cy="10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356" name="Rectangle 61"/>
            <p:cNvSpPr>
              <a:spLocks noChangeArrowheads="1"/>
            </p:cNvSpPr>
            <p:nvPr/>
          </p:nvSpPr>
          <p:spPr bwMode="auto">
            <a:xfrm>
              <a:off x="3591" y="2582"/>
              <a:ext cx="12" cy="10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357" name="Rectangle 62"/>
            <p:cNvSpPr>
              <a:spLocks noChangeArrowheads="1"/>
            </p:cNvSpPr>
            <p:nvPr/>
          </p:nvSpPr>
          <p:spPr bwMode="auto">
            <a:xfrm>
              <a:off x="3591" y="2754"/>
              <a:ext cx="12" cy="108"/>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358" name="Rectangle 63"/>
            <p:cNvSpPr>
              <a:spLocks noChangeArrowheads="1"/>
            </p:cNvSpPr>
            <p:nvPr/>
          </p:nvSpPr>
          <p:spPr bwMode="auto">
            <a:xfrm>
              <a:off x="3750" y="2766"/>
              <a:ext cx="343" cy="105"/>
            </a:xfrm>
            <a:prstGeom prst="rect">
              <a:avLst/>
            </a:prstGeom>
            <a:solidFill>
              <a:srgbClr val="808080"/>
            </a:solidFill>
            <a:ln w="12700" algn="ctr">
              <a:solidFill>
                <a:schemeClr val="bg1"/>
              </a:solidFill>
              <a:miter lim="800000"/>
              <a:headEnd/>
              <a:tailEnd/>
            </a:ln>
          </p:spPr>
          <p:txBody>
            <a:bodyPr wrap="none" lIns="0" tIns="0" rIns="0" bIns="0" anchor="ctr">
              <a:spAutoFit/>
            </a:bodyPr>
            <a:lstStyle/>
            <a:p>
              <a:endParaRPr lang="en-US"/>
            </a:p>
          </p:txBody>
        </p:sp>
        <p:grpSp>
          <p:nvGrpSpPr>
            <p:cNvPr id="12359" name="Group 64"/>
            <p:cNvGrpSpPr>
              <a:grpSpLocks/>
            </p:cNvGrpSpPr>
            <p:nvPr/>
          </p:nvGrpSpPr>
          <p:grpSpPr bwMode="auto">
            <a:xfrm>
              <a:off x="3359" y="2306"/>
              <a:ext cx="350" cy="350"/>
              <a:chOff x="3359" y="2306"/>
              <a:chExt cx="350" cy="350"/>
            </a:xfrm>
          </p:grpSpPr>
          <p:sp>
            <p:nvSpPr>
              <p:cNvPr id="12360" name="Freeform 65"/>
              <p:cNvSpPr>
                <a:spLocks/>
              </p:cNvSpPr>
              <p:nvPr/>
            </p:nvSpPr>
            <p:spPr bwMode="auto">
              <a:xfrm>
                <a:off x="3359" y="2306"/>
                <a:ext cx="350" cy="350"/>
              </a:xfrm>
              <a:custGeom>
                <a:avLst/>
                <a:gdLst>
                  <a:gd name="T0" fmla="*/ 0 w 1944"/>
                  <a:gd name="T1" fmla="*/ 0 h 1942"/>
                  <a:gd name="T2" fmla="*/ 0 w 1944"/>
                  <a:gd name="T3" fmla="*/ 0 h 1942"/>
                  <a:gd name="T4" fmla="*/ 0 w 1944"/>
                  <a:gd name="T5" fmla="*/ 0 h 1942"/>
                  <a:gd name="T6" fmla="*/ 0 w 1944"/>
                  <a:gd name="T7" fmla="*/ 0 h 1942"/>
                  <a:gd name="T8" fmla="*/ 0 w 1944"/>
                  <a:gd name="T9" fmla="*/ 0 h 1942"/>
                  <a:gd name="T10" fmla="*/ 0 w 1944"/>
                  <a:gd name="T11" fmla="*/ 0 h 1942"/>
                  <a:gd name="T12" fmla="*/ 0 w 1944"/>
                  <a:gd name="T13" fmla="*/ 0 h 1942"/>
                  <a:gd name="T14" fmla="*/ 0 w 1944"/>
                  <a:gd name="T15" fmla="*/ 0 h 1942"/>
                  <a:gd name="T16" fmla="*/ 0 w 1944"/>
                  <a:gd name="T17" fmla="*/ 0 h 1942"/>
                  <a:gd name="T18" fmla="*/ 0 w 1944"/>
                  <a:gd name="T19" fmla="*/ 0 h 1942"/>
                  <a:gd name="T20" fmla="*/ 0 w 1944"/>
                  <a:gd name="T21" fmla="*/ 0 h 1942"/>
                  <a:gd name="T22" fmla="*/ 0 w 1944"/>
                  <a:gd name="T23" fmla="*/ 0 h 1942"/>
                  <a:gd name="T24" fmla="*/ 0 w 1944"/>
                  <a:gd name="T25" fmla="*/ 0 h 1942"/>
                  <a:gd name="T26" fmla="*/ 0 w 1944"/>
                  <a:gd name="T27" fmla="*/ 0 h 1942"/>
                  <a:gd name="T28" fmla="*/ 0 w 1944"/>
                  <a:gd name="T29" fmla="*/ 0 h 1942"/>
                  <a:gd name="T30" fmla="*/ 0 w 1944"/>
                  <a:gd name="T31" fmla="*/ 0 h 1942"/>
                  <a:gd name="T32" fmla="*/ 0 w 1944"/>
                  <a:gd name="T33" fmla="*/ 0 h 1942"/>
                  <a:gd name="T34" fmla="*/ 0 w 1944"/>
                  <a:gd name="T35" fmla="*/ 0 h 1942"/>
                  <a:gd name="T36" fmla="*/ 0 w 1944"/>
                  <a:gd name="T37" fmla="*/ 0 h 1942"/>
                  <a:gd name="T38" fmla="*/ 0 w 1944"/>
                  <a:gd name="T39" fmla="*/ 0 h 1942"/>
                  <a:gd name="T40" fmla="*/ 0 w 1944"/>
                  <a:gd name="T41" fmla="*/ 0 h 1942"/>
                  <a:gd name="T42" fmla="*/ 0 w 1944"/>
                  <a:gd name="T43" fmla="*/ 0 h 1942"/>
                  <a:gd name="T44" fmla="*/ 0 w 1944"/>
                  <a:gd name="T45" fmla="*/ 0 h 1942"/>
                  <a:gd name="T46" fmla="*/ 0 w 1944"/>
                  <a:gd name="T47" fmla="*/ 0 h 1942"/>
                  <a:gd name="T48" fmla="*/ 0 w 1944"/>
                  <a:gd name="T49" fmla="*/ 0 h 1942"/>
                  <a:gd name="T50" fmla="*/ 0 w 1944"/>
                  <a:gd name="T51" fmla="*/ 0 h 1942"/>
                  <a:gd name="T52" fmla="*/ 0 w 1944"/>
                  <a:gd name="T53" fmla="*/ 0 h 1942"/>
                  <a:gd name="T54" fmla="*/ 0 w 1944"/>
                  <a:gd name="T55" fmla="*/ 0 h 1942"/>
                  <a:gd name="T56" fmla="*/ 0 w 1944"/>
                  <a:gd name="T57" fmla="*/ 0 h 1942"/>
                  <a:gd name="T58" fmla="*/ 0 w 1944"/>
                  <a:gd name="T59" fmla="*/ 0 h 1942"/>
                  <a:gd name="T60" fmla="*/ 0 w 1944"/>
                  <a:gd name="T61" fmla="*/ 0 h 1942"/>
                  <a:gd name="T62" fmla="*/ 0 w 1944"/>
                  <a:gd name="T63" fmla="*/ 0 h 194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944"/>
                  <a:gd name="T97" fmla="*/ 0 h 1942"/>
                  <a:gd name="T98" fmla="*/ 1944 w 1944"/>
                  <a:gd name="T99" fmla="*/ 1942 h 194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944" h="1942">
                    <a:moveTo>
                      <a:pt x="972" y="1942"/>
                    </a:moveTo>
                    <a:lnTo>
                      <a:pt x="1072" y="1936"/>
                    </a:lnTo>
                    <a:lnTo>
                      <a:pt x="1168" y="1922"/>
                    </a:lnTo>
                    <a:lnTo>
                      <a:pt x="1262" y="1899"/>
                    </a:lnTo>
                    <a:lnTo>
                      <a:pt x="1350" y="1866"/>
                    </a:lnTo>
                    <a:lnTo>
                      <a:pt x="1436" y="1825"/>
                    </a:lnTo>
                    <a:lnTo>
                      <a:pt x="1516" y="1776"/>
                    </a:lnTo>
                    <a:lnTo>
                      <a:pt x="1590" y="1721"/>
                    </a:lnTo>
                    <a:lnTo>
                      <a:pt x="1659" y="1658"/>
                    </a:lnTo>
                    <a:lnTo>
                      <a:pt x="1721" y="1588"/>
                    </a:lnTo>
                    <a:lnTo>
                      <a:pt x="1778" y="1514"/>
                    </a:lnTo>
                    <a:lnTo>
                      <a:pt x="1827" y="1433"/>
                    </a:lnTo>
                    <a:lnTo>
                      <a:pt x="1868" y="1349"/>
                    </a:lnTo>
                    <a:lnTo>
                      <a:pt x="1901" y="1259"/>
                    </a:lnTo>
                    <a:lnTo>
                      <a:pt x="1925" y="1165"/>
                    </a:lnTo>
                    <a:lnTo>
                      <a:pt x="1938" y="1070"/>
                    </a:lnTo>
                    <a:lnTo>
                      <a:pt x="1944" y="970"/>
                    </a:lnTo>
                    <a:lnTo>
                      <a:pt x="1938" y="870"/>
                    </a:lnTo>
                    <a:lnTo>
                      <a:pt x="1925" y="774"/>
                    </a:lnTo>
                    <a:lnTo>
                      <a:pt x="1901" y="680"/>
                    </a:lnTo>
                    <a:lnTo>
                      <a:pt x="1868" y="592"/>
                    </a:lnTo>
                    <a:lnTo>
                      <a:pt x="1827" y="508"/>
                    </a:lnTo>
                    <a:lnTo>
                      <a:pt x="1778" y="428"/>
                    </a:lnTo>
                    <a:lnTo>
                      <a:pt x="1721" y="352"/>
                    </a:lnTo>
                    <a:lnTo>
                      <a:pt x="1659" y="283"/>
                    </a:lnTo>
                    <a:lnTo>
                      <a:pt x="1590" y="221"/>
                    </a:lnTo>
                    <a:lnTo>
                      <a:pt x="1516" y="166"/>
                    </a:lnTo>
                    <a:lnTo>
                      <a:pt x="1436" y="117"/>
                    </a:lnTo>
                    <a:lnTo>
                      <a:pt x="1350" y="76"/>
                    </a:lnTo>
                    <a:lnTo>
                      <a:pt x="1262" y="43"/>
                    </a:lnTo>
                    <a:lnTo>
                      <a:pt x="1168" y="19"/>
                    </a:lnTo>
                    <a:lnTo>
                      <a:pt x="1072" y="5"/>
                    </a:lnTo>
                    <a:lnTo>
                      <a:pt x="972" y="0"/>
                    </a:lnTo>
                    <a:lnTo>
                      <a:pt x="872" y="5"/>
                    </a:lnTo>
                    <a:lnTo>
                      <a:pt x="777" y="19"/>
                    </a:lnTo>
                    <a:lnTo>
                      <a:pt x="683" y="43"/>
                    </a:lnTo>
                    <a:lnTo>
                      <a:pt x="593" y="76"/>
                    </a:lnTo>
                    <a:lnTo>
                      <a:pt x="509" y="117"/>
                    </a:lnTo>
                    <a:lnTo>
                      <a:pt x="428" y="166"/>
                    </a:lnTo>
                    <a:lnTo>
                      <a:pt x="354" y="221"/>
                    </a:lnTo>
                    <a:lnTo>
                      <a:pt x="284" y="283"/>
                    </a:lnTo>
                    <a:lnTo>
                      <a:pt x="221" y="352"/>
                    </a:lnTo>
                    <a:lnTo>
                      <a:pt x="166" y="428"/>
                    </a:lnTo>
                    <a:lnTo>
                      <a:pt x="117" y="508"/>
                    </a:lnTo>
                    <a:lnTo>
                      <a:pt x="76" y="592"/>
                    </a:lnTo>
                    <a:lnTo>
                      <a:pt x="43" y="680"/>
                    </a:lnTo>
                    <a:lnTo>
                      <a:pt x="20" y="774"/>
                    </a:lnTo>
                    <a:lnTo>
                      <a:pt x="6" y="870"/>
                    </a:lnTo>
                    <a:lnTo>
                      <a:pt x="0" y="970"/>
                    </a:lnTo>
                    <a:lnTo>
                      <a:pt x="6" y="1070"/>
                    </a:lnTo>
                    <a:lnTo>
                      <a:pt x="20" y="1165"/>
                    </a:lnTo>
                    <a:lnTo>
                      <a:pt x="43" y="1259"/>
                    </a:lnTo>
                    <a:lnTo>
                      <a:pt x="76" y="1349"/>
                    </a:lnTo>
                    <a:lnTo>
                      <a:pt x="117" y="1433"/>
                    </a:lnTo>
                    <a:lnTo>
                      <a:pt x="166" y="1514"/>
                    </a:lnTo>
                    <a:lnTo>
                      <a:pt x="221" y="1588"/>
                    </a:lnTo>
                    <a:lnTo>
                      <a:pt x="284" y="1658"/>
                    </a:lnTo>
                    <a:lnTo>
                      <a:pt x="354" y="1721"/>
                    </a:lnTo>
                    <a:lnTo>
                      <a:pt x="428" y="1776"/>
                    </a:lnTo>
                    <a:lnTo>
                      <a:pt x="509" y="1825"/>
                    </a:lnTo>
                    <a:lnTo>
                      <a:pt x="593" y="1866"/>
                    </a:lnTo>
                    <a:lnTo>
                      <a:pt x="683" y="1899"/>
                    </a:lnTo>
                    <a:lnTo>
                      <a:pt x="777" y="1922"/>
                    </a:lnTo>
                    <a:lnTo>
                      <a:pt x="872" y="1936"/>
                    </a:lnTo>
                    <a:lnTo>
                      <a:pt x="972" y="1942"/>
                    </a:lnTo>
                    <a:close/>
                  </a:path>
                </a:pathLst>
              </a:custGeom>
              <a:solidFill>
                <a:srgbClr val="C0C0C0"/>
              </a:solidFill>
              <a:ln w="9525">
                <a:solidFill>
                  <a:schemeClr val="bg1"/>
                </a:solidFill>
                <a:round/>
                <a:headEnd/>
                <a:tailEnd/>
              </a:ln>
            </p:spPr>
            <p:txBody>
              <a:bodyPr/>
              <a:lstStyle/>
              <a:p>
                <a:endParaRPr lang="en-US"/>
              </a:p>
            </p:txBody>
          </p:sp>
          <p:sp>
            <p:nvSpPr>
              <p:cNvPr id="12361" name="Freeform 66"/>
              <p:cNvSpPr>
                <a:spLocks/>
              </p:cNvSpPr>
              <p:nvPr/>
            </p:nvSpPr>
            <p:spPr bwMode="auto">
              <a:xfrm>
                <a:off x="3505" y="2323"/>
                <a:ext cx="96" cy="224"/>
              </a:xfrm>
              <a:custGeom>
                <a:avLst/>
                <a:gdLst>
                  <a:gd name="T0" fmla="*/ 0 w 534"/>
                  <a:gd name="T1" fmla="*/ 0 h 1243"/>
                  <a:gd name="T2" fmla="*/ 0 w 534"/>
                  <a:gd name="T3" fmla="*/ 0 h 1243"/>
                  <a:gd name="T4" fmla="*/ 0 w 534"/>
                  <a:gd name="T5" fmla="*/ 0 h 1243"/>
                  <a:gd name="T6" fmla="*/ 0 w 534"/>
                  <a:gd name="T7" fmla="*/ 0 h 1243"/>
                  <a:gd name="T8" fmla="*/ 0 w 534"/>
                  <a:gd name="T9" fmla="*/ 0 h 1243"/>
                  <a:gd name="T10" fmla="*/ 0 w 534"/>
                  <a:gd name="T11" fmla="*/ 0 h 1243"/>
                  <a:gd name="T12" fmla="*/ 0 w 534"/>
                  <a:gd name="T13" fmla="*/ 0 h 1243"/>
                  <a:gd name="T14" fmla="*/ 0 w 534"/>
                  <a:gd name="T15" fmla="*/ 0 h 1243"/>
                  <a:gd name="T16" fmla="*/ 0 w 534"/>
                  <a:gd name="T17" fmla="*/ 0 h 1243"/>
                  <a:gd name="T18" fmla="*/ 0 w 534"/>
                  <a:gd name="T19" fmla="*/ 0 h 1243"/>
                  <a:gd name="T20" fmla="*/ 0 w 534"/>
                  <a:gd name="T21" fmla="*/ 0 h 1243"/>
                  <a:gd name="T22" fmla="*/ 0 w 534"/>
                  <a:gd name="T23" fmla="*/ 0 h 1243"/>
                  <a:gd name="T24" fmla="*/ 0 w 534"/>
                  <a:gd name="T25" fmla="*/ 0 h 1243"/>
                  <a:gd name="T26" fmla="*/ 0 w 534"/>
                  <a:gd name="T27" fmla="*/ 0 h 1243"/>
                  <a:gd name="T28" fmla="*/ 0 w 534"/>
                  <a:gd name="T29" fmla="*/ 0 h 1243"/>
                  <a:gd name="T30" fmla="*/ 0 w 534"/>
                  <a:gd name="T31" fmla="*/ 0 h 1243"/>
                  <a:gd name="T32" fmla="*/ 0 w 534"/>
                  <a:gd name="T33" fmla="*/ 0 h 1243"/>
                  <a:gd name="T34" fmla="*/ 0 w 534"/>
                  <a:gd name="T35" fmla="*/ 0 h 1243"/>
                  <a:gd name="T36" fmla="*/ 0 w 534"/>
                  <a:gd name="T37" fmla="*/ 0 h 1243"/>
                  <a:gd name="T38" fmla="*/ 0 w 534"/>
                  <a:gd name="T39" fmla="*/ 0 h 1243"/>
                  <a:gd name="T40" fmla="*/ 0 w 534"/>
                  <a:gd name="T41" fmla="*/ 0 h 1243"/>
                  <a:gd name="T42" fmla="*/ 0 w 534"/>
                  <a:gd name="T43" fmla="*/ 0 h 1243"/>
                  <a:gd name="T44" fmla="*/ 0 w 534"/>
                  <a:gd name="T45" fmla="*/ 0 h 1243"/>
                  <a:gd name="T46" fmla="*/ 0 w 534"/>
                  <a:gd name="T47" fmla="*/ 0 h 1243"/>
                  <a:gd name="T48" fmla="*/ 0 w 534"/>
                  <a:gd name="T49" fmla="*/ 0 h 1243"/>
                  <a:gd name="T50" fmla="*/ 0 w 534"/>
                  <a:gd name="T51" fmla="*/ 0 h 1243"/>
                  <a:gd name="T52" fmla="*/ 0 w 534"/>
                  <a:gd name="T53" fmla="*/ 0 h 1243"/>
                  <a:gd name="T54" fmla="*/ 0 w 534"/>
                  <a:gd name="T55" fmla="*/ 0 h 1243"/>
                  <a:gd name="T56" fmla="*/ 0 w 534"/>
                  <a:gd name="T57" fmla="*/ 0 h 1243"/>
                  <a:gd name="T58" fmla="*/ 0 w 534"/>
                  <a:gd name="T59" fmla="*/ 0 h 1243"/>
                  <a:gd name="T60" fmla="*/ 0 w 534"/>
                  <a:gd name="T61" fmla="*/ 0 h 1243"/>
                  <a:gd name="T62" fmla="*/ 0 w 534"/>
                  <a:gd name="T63" fmla="*/ 0 h 1243"/>
                  <a:gd name="T64" fmla="*/ 0 w 534"/>
                  <a:gd name="T65" fmla="*/ 0 h 1243"/>
                  <a:gd name="T66" fmla="*/ 0 w 534"/>
                  <a:gd name="T67" fmla="*/ 0 h 1243"/>
                  <a:gd name="T68" fmla="*/ 0 w 534"/>
                  <a:gd name="T69" fmla="*/ 0 h 1243"/>
                  <a:gd name="T70" fmla="*/ 0 w 534"/>
                  <a:gd name="T71" fmla="*/ 0 h 1243"/>
                  <a:gd name="T72" fmla="*/ 0 w 534"/>
                  <a:gd name="T73" fmla="*/ 0 h 1243"/>
                  <a:gd name="T74" fmla="*/ 0 w 534"/>
                  <a:gd name="T75" fmla="*/ 0 h 1243"/>
                  <a:gd name="T76" fmla="*/ 0 w 534"/>
                  <a:gd name="T77" fmla="*/ 0 h 1243"/>
                  <a:gd name="T78" fmla="*/ 0 w 534"/>
                  <a:gd name="T79" fmla="*/ 0 h 1243"/>
                  <a:gd name="T80" fmla="*/ 0 w 534"/>
                  <a:gd name="T81" fmla="*/ 0 h 1243"/>
                  <a:gd name="T82" fmla="*/ 0 w 534"/>
                  <a:gd name="T83" fmla="*/ 0 h 1243"/>
                  <a:gd name="T84" fmla="*/ 0 w 534"/>
                  <a:gd name="T85" fmla="*/ 0 h 1243"/>
                  <a:gd name="T86" fmla="*/ 0 w 534"/>
                  <a:gd name="T87" fmla="*/ 0 h 1243"/>
                  <a:gd name="T88" fmla="*/ 0 w 534"/>
                  <a:gd name="T89" fmla="*/ 0 h 1243"/>
                  <a:gd name="T90" fmla="*/ 0 w 534"/>
                  <a:gd name="T91" fmla="*/ 0 h 1243"/>
                  <a:gd name="T92" fmla="*/ 0 w 534"/>
                  <a:gd name="T93" fmla="*/ 0 h 1243"/>
                  <a:gd name="T94" fmla="*/ 0 w 534"/>
                  <a:gd name="T95" fmla="*/ 0 h 1243"/>
                  <a:gd name="T96" fmla="*/ 0 w 534"/>
                  <a:gd name="T97" fmla="*/ 0 h 1243"/>
                  <a:gd name="T98" fmla="*/ 0 w 534"/>
                  <a:gd name="T99" fmla="*/ 0 h 1243"/>
                  <a:gd name="T100" fmla="*/ 0 w 534"/>
                  <a:gd name="T101" fmla="*/ 0 h 1243"/>
                  <a:gd name="T102" fmla="*/ 0 w 534"/>
                  <a:gd name="T103" fmla="*/ 0 h 1243"/>
                  <a:gd name="T104" fmla="*/ 0 w 534"/>
                  <a:gd name="T105" fmla="*/ 0 h 1243"/>
                  <a:gd name="T106" fmla="*/ 0 w 534"/>
                  <a:gd name="T107" fmla="*/ 0 h 1243"/>
                  <a:gd name="T108" fmla="*/ 0 w 534"/>
                  <a:gd name="T109" fmla="*/ 0 h 1243"/>
                  <a:gd name="T110" fmla="*/ 0 w 534"/>
                  <a:gd name="T111" fmla="*/ 0 h 1243"/>
                  <a:gd name="T112" fmla="*/ 0 w 534"/>
                  <a:gd name="T113" fmla="*/ 0 h 124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534"/>
                  <a:gd name="T172" fmla="*/ 0 h 1243"/>
                  <a:gd name="T173" fmla="*/ 534 w 534"/>
                  <a:gd name="T174" fmla="*/ 1243 h 124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534" h="1243">
                    <a:moveTo>
                      <a:pt x="534" y="1243"/>
                    </a:moveTo>
                    <a:lnTo>
                      <a:pt x="530" y="1227"/>
                    </a:lnTo>
                    <a:lnTo>
                      <a:pt x="518" y="1188"/>
                    </a:lnTo>
                    <a:lnTo>
                      <a:pt x="500" y="1147"/>
                    </a:lnTo>
                    <a:lnTo>
                      <a:pt x="483" y="1119"/>
                    </a:lnTo>
                    <a:lnTo>
                      <a:pt x="264" y="914"/>
                    </a:lnTo>
                    <a:lnTo>
                      <a:pt x="266" y="906"/>
                    </a:lnTo>
                    <a:lnTo>
                      <a:pt x="266" y="900"/>
                    </a:lnTo>
                    <a:lnTo>
                      <a:pt x="266" y="894"/>
                    </a:lnTo>
                    <a:lnTo>
                      <a:pt x="264" y="887"/>
                    </a:lnTo>
                    <a:lnTo>
                      <a:pt x="260" y="871"/>
                    </a:lnTo>
                    <a:lnTo>
                      <a:pt x="256" y="857"/>
                    </a:lnTo>
                    <a:lnTo>
                      <a:pt x="248" y="844"/>
                    </a:lnTo>
                    <a:lnTo>
                      <a:pt x="240" y="830"/>
                    </a:lnTo>
                    <a:lnTo>
                      <a:pt x="229" y="820"/>
                    </a:lnTo>
                    <a:lnTo>
                      <a:pt x="217" y="810"/>
                    </a:lnTo>
                    <a:lnTo>
                      <a:pt x="205" y="803"/>
                    </a:lnTo>
                    <a:lnTo>
                      <a:pt x="191" y="797"/>
                    </a:lnTo>
                    <a:lnTo>
                      <a:pt x="111" y="110"/>
                    </a:lnTo>
                    <a:lnTo>
                      <a:pt x="107" y="96"/>
                    </a:lnTo>
                    <a:lnTo>
                      <a:pt x="98" y="79"/>
                    </a:lnTo>
                    <a:lnTo>
                      <a:pt x="86" y="61"/>
                    </a:lnTo>
                    <a:lnTo>
                      <a:pt x="74" y="44"/>
                    </a:lnTo>
                    <a:lnTo>
                      <a:pt x="60" y="26"/>
                    </a:lnTo>
                    <a:lnTo>
                      <a:pt x="51" y="12"/>
                    </a:lnTo>
                    <a:lnTo>
                      <a:pt x="43" y="4"/>
                    </a:lnTo>
                    <a:lnTo>
                      <a:pt x="39" y="0"/>
                    </a:lnTo>
                    <a:lnTo>
                      <a:pt x="33" y="16"/>
                    </a:lnTo>
                    <a:lnTo>
                      <a:pt x="17" y="51"/>
                    </a:lnTo>
                    <a:lnTo>
                      <a:pt x="4" y="92"/>
                    </a:lnTo>
                    <a:lnTo>
                      <a:pt x="0" y="124"/>
                    </a:lnTo>
                    <a:lnTo>
                      <a:pt x="80" y="818"/>
                    </a:lnTo>
                    <a:lnTo>
                      <a:pt x="62" y="838"/>
                    </a:lnTo>
                    <a:lnTo>
                      <a:pt x="51" y="861"/>
                    </a:lnTo>
                    <a:lnTo>
                      <a:pt x="43" y="887"/>
                    </a:lnTo>
                    <a:lnTo>
                      <a:pt x="43" y="916"/>
                    </a:lnTo>
                    <a:lnTo>
                      <a:pt x="49" y="937"/>
                    </a:lnTo>
                    <a:lnTo>
                      <a:pt x="56" y="957"/>
                    </a:lnTo>
                    <a:lnTo>
                      <a:pt x="70" y="975"/>
                    </a:lnTo>
                    <a:lnTo>
                      <a:pt x="86" y="990"/>
                    </a:lnTo>
                    <a:lnTo>
                      <a:pt x="103" y="1000"/>
                    </a:lnTo>
                    <a:lnTo>
                      <a:pt x="123" y="1008"/>
                    </a:lnTo>
                    <a:lnTo>
                      <a:pt x="146" y="1012"/>
                    </a:lnTo>
                    <a:lnTo>
                      <a:pt x="168" y="1012"/>
                    </a:lnTo>
                    <a:lnTo>
                      <a:pt x="176" y="1010"/>
                    </a:lnTo>
                    <a:lnTo>
                      <a:pt x="182" y="1008"/>
                    </a:lnTo>
                    <a:lnTo>
                      <a:pt x="189" y="1006"/>
                    </a:lnTo>
                    <a:lnTo>
                      <a:pt x="195" y="1004"/>
                    </a:lnTo>
                    <a:lnTo>
                      <a:pt x="407" y="1202"/>
                    </a:lnTo>
                    <a:lnTo>
                      <a:pt x="418" y="1209"/>
                    </a:lnTo>
                    <a:lnTo>
                      <a:pt x="436" y="1217"/>
                    </a:lnTo>
                    <a:lnTo>
                      <a:pt x="457" y="1223"/>
                    </a:lnTo>
                    <a:lnTo>
                      <a:pt x="479" y="1231"/>
                    </a:lnTo>
                    <a:lnTo>
                      <a:pt x="500" y="1235"/>
                    </a:lnTo>
                    <a:lnTo>
                      <a:pt x="518" y="1239"/>
                    </a:lnTo>
                    <a:lnTo>
                      <a:pt x="530" y="1243"/>
                    </a:lnTo>
                    <a:lnTo>
                      <a:pt x="534" y="1243"/>
                    </a:lnTo>
                    <a:close/>
                  </a:path>
                </a:pathLst>
              </a:custGeom>
              <a:solidFill>
                <a:schemeClr val="tx1"/>
              </a:solidFill>
              <a:ln w="9525">
                <a:solidFill>
                  <a:schemeClr val="bg1"/>
                </a:solidFill>
                <a:round/>
                <a:headEnd/>
                <a:tailEnd/>
              </a:ln>
            </p:spPr>
            <p:txBody>
              <a:bodyPr/>
              <a:lstStyle/>
              <a:p>
                <a:endParaRPr lang="en-US"/>
              </a:p>
            </p:txBody>
          </p:sp>
          <p:sp>
            <p:nvSpPr>
              <p:cNvPr id="12362" name="Freeform 67"/>
              <p:cNvSpPr>
                <a:spLocks/>
              </p:cNvSpPr>
              <p:nvPr/>
            </p:nvSpPr>
            <p:spPr bwMode="auto">
              <a:xfrm>
                <a:off x="3450" y="2344"/>
                <a:ext cx="31" cy="30"/>
              </a:xfrm>
              <a:custGeom>
                <a:avLst/>
                <a:gdLst>
                  <a:gd name="T0" fmla="*/ 0 w 172"/>
                  <a:gd name="T1" fmla="*/ 0 h 170"/>
                  <a:gd name="T2" fmla="*/ 0 w 172"/>
                  <a:gd name="T3" fmla="*/ 0 h 170"/>
                  <a:gd name="T4" fmla="*/ 0 w 172"/>
                  <a:gd name="T5" fmla="*/ 0 h 170"/>
                  <a:gd name="T6" fmla="*/ 0 w 172"/>
                  <a:gd name="T7" fmla="*/ 0 h 170"/>
                  <a:gd name="T8" fmla="*/ 0 w 172"/>
                  <a:gd name="T9" fmla="*/ 0 h 170"/>
                  <a:gd name="T10" fmla="*/ 0 w 172"/>
                  <a:gd name="T11" fmla="*/ 0 h 170"/>
                  <a:gd name="T12" fmla="*/ 0 w 172"/>
                  <a:gd name="T13" fmla="*/ 0 h 170"/>
                  <a:gd name="T14" fmla="*/ 0 w 172"/>
                  <a:gd name="T15" fmla="*/ 0 h 170"/>
                  <a:gd name="T16" fmla="*/ 0 w 172"/>
                  <a:gd name="T17" fmla="*/ 0 h 170"/>
                  <a:gd name="T18" fmla="*/ 0 w 172"/>
                  <a:gd name="T19" fmla="*/ 0 h 170"/>
                  <a:gd name="T20" fmla="*/ 0 w 172"/>
                  <a:gd name="T21" fmla="*/ 0 h 170"/>
                  <a:gd name="T22" fmla="*/ 0 w 172"/>
                  <a:gd name="T23" fmla="*/ 0 h 170"/>
                  <a:gd name="T24" fmla="*/ 0 w 172"/>
                  <a:gd name="T25" fmla="*/ 0 h 170"/>
                  <a:gd name="T26" fmla="*/ 0 w 172"/>
                  <a:gd name="T27" fmla="*/ 0 h 170"/>
                  <a:gd name="T28" fmla="*/ 0 w 172"/>
                  <a:gd name="T29" fmla="*/ 0 h 170"/>
                  <a:gd name="T30" fmla="*/ 0 w 172"/>
                  <a:gd name="T31" fmla="*/ 0 h 170"/>
                  <a:gd name="T32" fmla="*/ 0 w 172"/>
                  <a:gd name="T33" fmla="*/ 0 h 170"/>
                  <a:gd name="T34" fmla="*/ 0 w 172"/>
                  <a:gd name="T35" fmla="*/ 0 h 170"/>
                  <a:gd name="T36" fmla="*/ 0 w 172"/>
                  <a:gd name="T37" fmla="*/ 0 h 170"/>
                  <a:gd name="T38" fmla="*/ 0 w 172"/>
                  <a:gd name="T39" fmla="*/ 0 h 170"/>
                  <a:gd name="T40" fmla="*/ 0 w 172"/>
                  <a:gd name="T41" fmla="*/ 0 h 170"/>
                  <a:gd name="T42" fmla="*/ 0 w 172"/>
                  <a:gd name="T43" fmla="*/ 0 h 170"/>
                  <a:gd name="T44" fmla="*/ 0 w 172"/>
                  <a:gd name="T45" fmla="*/ 0 h 170"/>
                  <a:gd name="T46" fmla="*/ 0 w 172"/>
                  <a:gd name="T47" fmla="*/ 0 h 170"/>
                  <a:gd name="T48" fmla="*/ 0 w 172"/>
                  <a:gd name="T49" fmla="*/ 0 h 17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2"/>
                  <a:gd name="T76" fmla="*/ 0 h 170"/>
                  <a:gd name="T77" fmla="*/ 172 w 172"/>
                  <a:gd name="T78" fmla="*/ 170 h 17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2" h="170">
                    <a:moveTo>
                      <a:pt x="129" y="158"/>
                    </a:moveTo>
                    <a:lnTo>
                      <a:pt x="154" y="137"/>
                    </a:lnTo>
                    <a:lnTo>
                      <a:pt x="168" y="107"/>
                    </a:lnTo>
                    <a:lnTo>
                      <a:pt x="172" y="74"/>
                    </a:lnTo>
                    <a:lnTo>
                      <a:pt x="160" y="43"/>
                    </a:lnTo>
                    <a:lnTo>
                      <a:pt x="150" y="29"/>
                    </a:lnTo>
                    <a:lnTo>
                      <a:pt x="139" y="17"/>
                    </a:lnTo>
                    <a:lnTo>
                      <a:pt x="123" y="10"/>
                    </a:lnTo>
                    <a:lnTo>
                      <a:pt x="107" y="4"/>
                    </a:lnTo>
                    <a:lnTo>
                      <a:pt x="92" y="0"/>
                    </a:lnTo>
                    <a:lnTo>
                      <a:pt x="76" y="0"/>
                    </a:lnTo>
                    <a:lnTo>
                      <a:pt x="58" y="4"/>
                    </a:lnTo>
                    <a:lnTo>
                      <a:pt x="43" y="12"/>
                    </a:lnTo>
                    <a:lnTo>
                      <a:pt x="17" y="33"/>
                    </a:lnTo>
                    <a:lnTo>
                      <a:pt x="4" y="62"/>
                    </a:lnTo>
                    <a:lnTo>
                      <a:pt x="0" y="96"/>
                    </a:lnTo>
                    <a:lnTo>
                      <a:pt x="11" y="127"/>
                    </a:lnTo>
                    <a:lnTo>
                      <a:pt x="21" y="141"/>
                    </a:lnTo>
                    <a:lnTo>
                      <a:pt x="33" y="152"/>
                    </a:lnTo>
                    <a:lnTo>
                      <a:pt x="49" y="160"/>
                    </a:lnTo>
                    <a:lnTo>
                      <a:pt x="64" y="166"/>
                    </a:lnTo>
                    <a:lnTo>
                      <a:pt x="80" y="170"/>
                    </a:lnTo>
                    <a:lnTo>
                      <a:pt x="96" y="170"/>
                    </a:lnTo>
                    <a:lnTo>
                      <a:pt x="113" y="166"/>
                    </a:lnTo>
                    <a:lnTo>
                      <a:pt x="129" y="15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63" name="Freeform 68"/>
              <p:cNvSpPr>
                <a:spLocks/>
              </p:cNvSpPr>
              <p:nvPr/>
            </p:nvSpPr>
            <p:spPr bwMode="auto">
              <a:xfrm>
                <a:off x="3399" y="2393"/>
                <a:ext cx="31" cy="30"/>
              </a:xfrm>
              <a:custGeom>
                <a:avLst/>
                <a:gdLst>
                  <a:gd name="T0" fmla="*/ 0 w 172"/>
                  <a:gd name="T1" fmla="*/ 0 h 172"/>
                  <a:gd name="T2" fmla="*/ 0 w 172"/>
                  <a:gd name="T3" fmla="*/ 0 h 172"/>
                  <a:gd name="T4" fmla="*/ 0 w 172"/>
                  <a:gd name="T5" fmla="*/ 0 h 172"/>
                  <a:gd name="T6" fmla="*/ 0 w 172"/>
                  <a:gd name="T7" fmla="*/ 0 h 172"/>
                  <a:gd name="T8" fmla="*/ 0 w 172"/>
                  <a:gd name="T9" fmla="*/ 0 h 172"/>
                  <a:gd name="T10" fmla="*/ 0 w 172"/>
                  <a:gd name="T11" fmla="*/ 0 h 172"/>
                  <a:gd name="T12" fmla="*/ 0 w 172"/>
                  <a:gd name="T13" fmla="*/ 0 h 172"/>
                  <a:gd name="T14" fmla="*/ 0 w 172"/>
                  <a:gd name="T15" fmla="*/ 0 h 172"/>
                  <a:gd name="T16" fmla="*/ 0 w 172"/>
                  <a:gd name="T17" fmla="*/ 0 h 172"/>
                  <a:gd name="T18" fmla="*/ 0 w 172"/>
                  <a:gd name="T19" fmla="*/ 0 h 172"/>
                  <a:gd name="T20" fmla="*/ 0 w 172"/>
                  <a:gd name="T21" fmla="*/ 0 h 172"/>
                  <a:gd name="T22" fmla="*/ 0 w 172"/>
                  <a:gd name="T23" fmla="*/ 0 h 172"/>
                  <a:gd name="T24" fmla="*/ 0 w 172"/>
                  <a:gd name="T25" fmla="*/ 0 h 172"/>
                  <a:gd name="T26" fmla="*/ 0 w 172"/>
                  <a:gd name="T27" fmla="*/ 0 h 172"/>
                  <a:gd name="T28" fmla="*/ 0 w 172"/>
                  <a:gd name="T29" fmla="*/ 0 h 172"/>
                  <a:gd name="T30" fmla="*/ 0 w 172"/>
                  <a:gd name="T31" fmla="*/ 0 h 172"/>
                  <a:gd name="T32" fmla="*/ 0 w 172"/>
                  <a:gd name="T33" fmla="*/ 0 h 172"/>
                  <a:gd name="T34" fmla="*/ 0 w 172"/>
                  <a:gd name="T35" fmla="*/ 0 h 172"/>
                  <a:gd name="T36" fmla="*/ 0 w 172"/>
                  <a:gd name="T37" fmla="*/ 0 h 172"/>
                  <a:gd name="T38" fmla="*/ 0 w 172"/>
                  <a:gd name="T39" fmla="*/ 0 h 172"/>
                  <a:gd name="T40" fmla="*/ 0 w 172"/>
                  <a:gd name="T41" fmla="*/ 0 h 172"/>
                  <a:gd name="T42" fmla="*/ 0 w 172"/>
                  <a:gd name="T43" fmla="*/ 0 h 172"/>
                  <a:gd name="T44" fmla="*/ 0 w 172"/>
                  <a:gd name="T45" fmla="*/ 0 h 172"/>
                  <a:gd name="T46" fmla="*/ 0 w 172"/>
                  <a:gd name="T47" fmla="*/ 0 h 172"/>
                  <a:gd name="T48" fmla="*/ 0 w 172"/>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2"/>
                  <a:gd name="T76" fmla="*/ 0 h 172"/>
                  <a:gd name="T77" fmla="*/ 172 w 172"/>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2" h="172">
                    <a:moveTo>
                      <a:pt x="160" y="129"/>
                    </a:moveTo>
                    <a:lnTo>
                      <a:pt x="172" y="96"/>
                    </a:lnTo>
                    <a:lnTo>
                      <a:pt x="168" y="64"/>
                    </a:lnTo>
                    <a:lnTo>
                      <a:pt x="155" y="33"/>
                    </a:lnTo>
                    <a:lnTo>
                      <a:pt x="129" y="11"/>
                    </a:lnTo>
                    <a:lnTo>
                      <a:pt x="114" y="4"/>
                    </a:lnTo>
                    <a:lnTo>
                      <a:pt x="96" y="0"/>
                    </a:lnTo>
                    <a:lnTo>
                      <a:pt x="80" y="0"/>
                    </a:lnTo>
                    <a:lnTo>
                      <a:pt x="65" y="4"/>
                    </a:lnTo>
                    <a:lnTo>
                      <a:pt x="49" y="10"/>
                    </a:lnTo>
                    <a:lnTo>
                      <a:pt x="33" y="17"/>
                    </a:lnTo>
                    <a:lnTo>
                      <a:pt x="22" y="29"/>
                    </a:lnTo>
                    <a:lnTo>
                      <a:pt x="12" y="43"/>
                    </a:lnTo>
                    <a:lnTo>
                      <a:pt x="0" y="76"/>
                    </a:lnTo>
                    <a:lnTo>
                      <a:pt x="4" y="107"/>
                    </a:lnTo>
                    <a:lnTo>
                      <a:pt x="18" y="139"/>
                    </a:lnTo>
                    <a:lnTo>
                      <a:pt x="43" y="160"/>
                    </a:lnTo>
                    <a:lnTo>
                      <a:pt x="59" y="168"/>
                    </a:lnTo>
                    <a:lnTo>
                      <a:pt x="76" y="172"/>
                    </a:lnTo>
                    <a:lnTo>
                      <a:pt x="92" y="172"/>
                    </a:lnTo>
                    <a:lnTo>
                      <a:pt x="108" y="168"/>
                    </a:lnTo>
                    <a:lnTo>
                      <a:pt x="123" y="162"/>
                    </a:lnTo>
                    <a:lnTo>
                      <a:pt x="139" y="154"/>
                    </a:lnTo>
                    <a:lnTo>
                      <a:pt x="151" y="143"/>
                    </a:lnTo>
                    <a:lnTo>
                      <a:pt x="160" y="1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64" name="Freeform 69"/>
              <p:cNvSpPr>
                <a:spLocks/>
              </p:cNvSpPr>
              <p:nvPr/>
            </p:nvSpPr>
            <p:spPr bwMode="auto">
              <a:xfrm>
                <a:off x="3379" y="2461"/>
                <a:ext cx="30" cy="31"/>
              </a:xfrm>
              <a:custGeom>
                <a:avLst/>
                <a:gdLst>
                  <a:gd name="T0" fmla="*/ 0 w 172"/>
                  <a:gd name="T1" fmla="*/ 0 h 170"/>
                  <a:gd name="T2" fmla="*/ 0 w 172"/>
                  <a:gd name="T3" fmla="*/ 0 h 170"/>
                  <a:gd name="T4" fmla="*/ 0 w 172"/>
                  <a:gd name="T5" fmla="*/ 0 h 170"/>
                  <a:gd name="T6" fmla="*/ 0 w 172"/>
                  <a:gd name="T7" fmla="*/ 0 h 170"/>
                  <a:gd name="T8" fmla="*/ 0 w 172"/>
                  <a:gd name="T9" fmla="*/ 0 h 170"/>
                  <a:gd name="T10" fmla="*/ 0 w 172"/>
                  <a:gd name="T11" fmla="*/ 0 h 170"/>
                  <a:gd name="T12" fmla="*/ 0 w 172"/>
                  <a:gd name="T13" fmla="*/ 0 h 170"/>
                  <a:gd name="T14" fmla="*/ 0 w 172"/>
                  <a:gd name="T15" fmla="*/ 0 h 170"/>
                  <a:gd name="T16" fmla="*/ 0 w 172"/>
                  <a:gd name="T17" fmla="*/ 0 h 170"/>
                  <a:gd name="T18" fmla="*/ 0 w 172"/>
                  <a:gd name="T19" fmla="*/ 0 h 170"/>
                  <a:gd name="T20" fmla="*/ 0 w 172"/>
                  <a:gd name="T21" fmla="*/ 0 h 170"/>
                  <a:gd name="T22" fmla="*/ 0 w 172"/>
                  <a:gd name="T23" fmla="*/ 0 h 170"/>
                  <a:gd name="T24" fmla="*/ 0 w 172"/>
                  <a:gd name="T25" fmla="*/ 0 h 170"/>
                  <a:gd name="T26" fmla="*/ 0 w 172"/>
                  <a:gd name="T27" fmla="*/ 0 h 170"/>
                  <a:gd name="T28" fmla="*/ 0 w 172"/>
                  <a:gd name="T29" fmla="*/ 0 h 170"/>
                  <a:gd name="T30" fmla="*/ 0 w 172"/>
                  <a:gd name="T31" fmla="*/ 0 h 170"/>
                  <a:gd name="T32" fmla="*/ 0 w 172"/>
                  <a:gd name="T33" fmla="*/ 0 h 170"/>
                  <a:gd name="T34" fmla="*/ 0 w 172"/>
                  <a:gd name="T35" fmla="*/ 0 h 170"/>
                  <a:gd name="T36" fmla="*/ 0 w 172"/>
                  <a:gd name="T37" fmla="*/ 0 h 170"/>
                  <a:gd name="T38" fmla="*/ 0 w 172"/>
                  <a:gd name="T39" fmla="*/ 0 h 170"/>
                  <a:gd name="T40" fmla="*/ 0 w 172"/>
                  <a:gd name="T41" fmla="*/ 0 h 170"/>
                  <a:gd name="T42" fmla="*/ 0 w 172"/>
                  <a:gd name="T43" fmla="*/ 0 h 170"/>
                  <a:gd name="T44" fmla="*/ 0 w 172"/>
                  <a:gd name="T45" fmla="*/ 0 h 170"/>
                  <a:gd name="T46" fmla="*/ 0 w 172"/>
                  <a:gd name="T47" fmla="*/ 0 h 170"/>
                  <a:gd name="T48" fmla="*/ 0 w 172"/>
                  <a:gd name="T49" fmla="*/ 0 h 170"/>
                  <a:gd name="T50" fmla="*/ 0 w 172"/>
                  <a:gd name="T51" fmla="*/ 0 h 170"/>
                  <a:gd name="T52" fmla="*/ 0 w 172"/>
                  <a:gd name="T53" fmla="*/ 0 h 170"/>
                  <a:gd name="T54" fmla="*/ 0 w 172"/>
                  <a:gd name="T55" fmla="*/ 0 h 170"/>
                  <a:gd name="T56" fmla="*/ 0 w 172"/>
                  <a:gd name="T57" fmla="*/ 0 h 170"/>
                  <a:gd name="T58" fmla="*/ 0 w 172"/>
                  <a:gd name="T59" fmla="*/ 0 h 170"/>
                  <a:gd name="T60" fmla="*/ 0 w 172"/>
                  <a:gd name="T61" fmla="*/ 0 h 170"/>
                  <a:gd name="T62" fmla="*/ 0 w 172"/>
                  <a:gd name="T63" fmla="*/ 0 h 170"/>
                  <a:gd name="T64" fmla="*/ 0 w 172"/>
                  <a:gd name="T65" fmla="*/ 0 h 17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2"/>
                  <a:gd name="T100" fmla="*/ 0 h 170"/>
                  <a:gd name="T101" fmla="*/ 172 w 172"/>
                  <a:gd name="T102" fmla="*/ 170 h 17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2" h="170">
                    <a:moveTo>
                      <a:pt x="172" y="84"/>
                    </a:moveTo>
                    <a:lnTo>
                      <a:pt x="170" y="67"/>
                    </a:lnTo>
                    <a:lnTo>
                      <a:pt x="166" y="51"/>
                    </a:lnTo>
                    <a:lnTo>
                      <a:pt x="156" y="37"/>
                    </a:lnTo>
                    <a:lnTo>
                      <a:pt x="146" y="24"/>
                    </a:lnTo>
                    <a:lnTo>
                      <a:pt x="133" y="14"/>
                    </a:lnTo>
                    <a:lnTo>
                      <a:pt x="119" y="6"/>
                    </a:lnTo>
                    <a:lnTo>
                      <a:pt x="103" y="2"/>
                    </a:lnTo>
                    <a:lnTo>
                      <a:pt x="86" y="0"/>
                    </a:lnTo>
                    <a:lnTo>
                      <a:pt x="68" y="2"/>
                    </a:lnTo>
                    <a:lnTo>
                      <a:pt x="52" y="6"/>
                    </a:lnTo>
                    <a:lnTo>
                      <a:pt x="39" y="14"/>
                    </a:lnTo>
                    <a:lnTo>
                      <a:pt x="25" y="24"/>
                    </a:lnTo>
                    <a:lnTo>
                      <a:pt x="15" y="37"/>
                    </a:lnTo>
                    <a:lnTo>
                      <a:pt x="7" y="51"/>
                    </a:lnTo>
                    <a:lnTo>
                      <a:pt x="2" y="67"/>
                    </a:lnTo>
                    <a:lnTo>
                      <a:pt x="0" y="84"/>
                    </a:lnTo>
                    <a:lnTo>
                      <a:pt x="2" y="102"/>
                    </a:lnTo>
                    <a:lnTo>
                      <a:pt x="7" y="118"/>
                    </a:lnTo>
                    <a:lnTo>
                      <a:pt x="15" y="133"/>
                    </a:lnTo>
                    <a:lnTo>
                      <a:pt x="25" y="145"/>
                    </a:lnTo>
                    <a:lnTo>
                      <a:pt x="39" y="157"/>
                    </a:lnTo>
                    <a:lnTo>
                      <a:pt x="52" y="165"/>
                    </a:lnTo>
                    <a:lnTo>
                      <a:pt x="68" y="168"/>
                    </a:lnTo>
                    <a:lnTo>
                      <a:pt x="86" y="170"/>
                    </a:lnTo>
                    <a:lnTo>
                      <a:pt x="103" y="168"/>
                    </a:lnTo>
                    <a:lnTo>
                      <a:pt x="119" y="165"/>
                    </a:lnTo>
                    <a:lnTo>
                      <a:pt x="133" y="157"/>
                    </a:lnTo>
                    <a:lnTo>
                      <a:pt x="146" y="145"/>
                    </a:lnTo>
                    <a:lnTo>
                      <a:pt x="156" y="133"/>
                    </a:lnTo>
                    <a:lnTo>
                      <a:pt x="166" y="118"/>
                    </a:lnTo>
                    <a:lnTo>
                      <a:pt x="170" y="102"/>
                    </a:lnTo>
                    <a:lnTo>
                      <a:pt x="172" y="8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65" name="Freeform 70"/>
              <p:cNvSpPr>
                <a:spLocks/>
              </p:cNvSpPr>
              <p:nvPr/>
            </p:nvSpPr>
            <p:spPr bwMode="auto">
              <a:xfrm>
                <a:off x="3395" y="2530"/>
                <a:ext cx="31" cy="31"/>
              </a:xfrm>
              <a:custGeom>
                <a:avLst/>
                <a:gdLst>
                  <a:gd name="T0" fmla="*/ 0 w 171"/>
                  <a:gd name="T1" fmla="*/ 0 h 170"/>
                  <a:gd name="T2" fmla="*/ 0 w 171"/>
                  <a:gd name="T3" fmla="*/ 0 h 170"/>
                  <a:gd name="T4" fmla="*/ 0 w 171"/>
                  <a:gd name="T5" fmla="*/ 0 h 170"/>
                  <a:gd name="T6" fmla="*/ 0 w 171"/>
                  <a:gd name="T7" fmla="*/ 0 h 170"/>
                  <a:gd name="T8" fmla="*/ 0 w 171"/>
                  <a:gd name="T9" fmla="*/ 0 h 170"/>
                  <a:gd name="T10" fmla="*/ 0 w 171"/>
                  <a:gd name="T11" fmla="*/ 0 h 170"/>
                  <a:gd name="T12" fmla="*/ 0 w 171"/>
                  <a:gd name="T13" fmla="*/ 0 h 170"/>
                  <a:gd name="T14" fmla="*/ 0 w 171"/>
                  <a:gd name="T15" fmla="*/ 0 h 170"/>
                  <a:gd name="T16" fmla="*/ 0 w 171"/>
                  <a:gd name="T17" fmla="*/ 0 h 170"/>
                  <a:gd name="T18" fmla="*/ 0 w 171"/>
                  <a:gd name="T19" fmla="*/ 0 h 170"/>
                  <a:gd name="T20" fmla="*/ 0 w 171"/>
                  <a:gd name="T21" fmla="*/ 0 h 170"/>
                  <a:gd name="T22" fmla="*/ 0 w 171"/>
                  <a:gd name="T23" fmla="*/ 0 h 170"/>
                  <a:gd name="T24" fmla="*/ 0 w 171"/>
                  <a:gd name="T25" fmla="*/ 0 h 170"/>
                  <a:gd name="T26" fmla="*/ 0 w 171"/>
                  <a:gd name="T27" fmla="*/ 0 h 170"/>
                  <a:gd name="T28" fmla="*/ 0 w 171"/>
                  <a:gd name="T29" fmla="*/ 0 h 170"/>
                  <a:gd name="T30" fmla="*/ 0 w 171"/>
                  <a:gd name="T31" fmla="*/ 0 h 170"/>
                  <a:gd name="T32" fmla="*/ 0 w 171"/>
                  <a:gd name="T33" fmla="*/ 0 h 170"/>
                  <a:gd name="T34" fmla="*/ 0 w 171"/>
                  <a:gd name="T35" fmla="*/ 0 h 170"/>
                  <a:gd name="T36" fmla="*/ 0 w 171"/>
                  <a:gd name="T37" fmla="*/ 0 h 170"/>
                  <a:gd name="T38" fmla="*/ 0 w 171"/>
                  <a:gd name="T39" fmla="*/ 0 h 170"/>
                  <a:gd name="T40" fmla="*/ 0 w 171"/>
                  <a:gd name="T41" fmla="*/ 0 h 170"/>
                  <a:gd name="T42" fmla="*/ 0 w 171"/>
                  <a:gd name="T43" fmla="*/ 0 h 170"/>
                  <a:gd name="T44" fmla="*/ 0 w 171"/>
                  <a:gd name="T45" fmla="*/ 0 h 170"/>
                  <a:gd name="T46" fmla="*/ 0 w 171"/>
                  <a:gd name="T47" fmla="*/ 0 h 170"/>
                  <a:gd name="T48" fmla="*/ 0 w 171"/>
                  <a:gd name="T49" fmla="*/ 0 h 17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1"/>
                  <a:gd name="T76" fmla="*/ 0 h 170"/>
                  <a:gd name="T77" fmla="*/ 171 w 171"/>
                  <a:gd name="T78" fmla="*/ 170 h 17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1" h="170">
                    <a:moveTo>
                      <a:pt x="159" y="43"/>
                    </a:moveTo>
                    <a:lnTo>
                      <a:pt x="149" y="29"/>
                    </a:lnTo>
                    <a:lnTo>
                      <a:pt x="137" y="17"/>
                    </a:lnTo>
                    <a:lnTo>
                      <a:pt x="122" y="9"/>
                    </a:lnTo>
                    <a:lnTo>
                      <a:pt x="106" y="4"/>
                    </a:lnTo>
                    <a:lnTo>
                      <a:pt x="90" y="0"/>
                    </a:lnTo>
                    <a:lnTo>
                      <a:pt x="75" y="0"/>
                    </a:lnTo>
                    <a:lnTo>
                      <a:pt x="57" y="4"/>
                    </a:lnTo>
                    <a:lnTo>
                      <a:pt x="42" y="11"/>
                    </a:lnTo>
                    <a:lnTo>
                      <a:pt x="16" y="33"/>
                    </a:lnTo>
                    <a:lnTo>
                      <a:pt x="2" y="62"/>
                    </a:lnTo>
                    <a:lnTo>
                      <a:pt x="0" y="96"/>
                    </a:lnTo>
                    <a:lnTo>
                      <a:pt x="10" y="127"/>
                    </a:lnTo>
                    <a:lnTo>
                      <a:pt x="20" y="140"/>
                    </a:lnTo>
                    <a:lnTo>
                      <a:pt x="34" y="152"/>
                    </a:lnTo>
                    <a:lnTo>
                      <a:pt x="47" y="162"/>
                    </a:lnTo>
                    <a:lnTo>
                      <a:pt x="63" y="168"/>
                    </a:lnTo>
                    <a:lnTo>
                      <a:pt x="79" y="170"/>
                    </a:lnTo>
                    <a:lnTo>
                      <a:pt x="96" y="170"/>
                    </a:lnTo>
                    <a:lnTo>
                      <a:pt x="112" y="168"/>
                    </a:lnTo>
                    <a:lnTo>
                      <a:pt x="128" y="160"/>
                    </a:lnTo>
                    <a:lnTo>
                      <a:pt x="153" y="137"/>
                    </a:lnTo>
                    <a:lnTo>
                      <a:pt x="167" y="107"/>
                    </a:lnTo>
                    <a:lnTo>
                      <a:pt x="171" y="74"/>
                    </a:lnTo>
                    <a:lnTo>
                      <a:pt x="159" y="4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66" name="Freeform 71"/>
              <p:cNvSpPr>
                <a:spLocks/>
              </p:cNvSpPr>
              <p:nvPr/>
            </p:nvSpPr>
            <p:spPr bwMode="auto">
              <a:xfrm>
                <a:off x="3445" y="2582"/>
                <a:ext cx="30" cy="31"/>
              </a:xfrm>
              <a:custGeom>
                <a:avLst/>
                <a:gdLst>
                  <a:gd name="T0" fmla="*/ 0 w 171"/>
                  <a:gd name="T1" fmla="*/ 0 h 172"/>
                  <a:gd name="T2" fmla="*/ 0 w 171"/>
                  <a:gd name="T3" fmla="*/ 0 h 172"/>
                  <a:gd name="T4" fmla="*/ 0 w 171"/>
                  <a:gd name="T5" fmla="*/ 0 h 172"/>
                  <a:gd name="T6" fmla="*/ 0 w 171"/>
                  <a:gd name="T7" fmla="*/ 0 h 172"/>
                  <a:gd name="T8" fmla="*/ 0 w 171"/>
                  <a:gd name="T9" fmla="*/ 0 h 172"/>
                  <a:gd name="T10" fmla="*/ 0 w 171"/>
                  <a:gd name="T11" fmla="*/ 0 h 172"/>
                  <a:gd name="T12" fmla="*/ 0 w 171"/>
                  <a:gd name="T13" fmla="*/ 0 h 172"/>
                  <a:gd name="T14" fmla="*/ 0 w 171"/>
                  <a:gd name="T15" fmla="*/ 0 h 172"/>
                  <a:gd name="T16" fmla="*/ 0 w 171"/>
                  <a:gd name="T17" fmla="*/ 0 h 172"/>
                  <a:gd name="T18" fmla="*/ 0 w 171"/>
                  <a:gd name="T19" fmla="*/ 0 h 172"/>
                  <a:gd name="T20" fmla="*/ 0 w 171"/>
                  <a:gd name="T21" fmla="*/ 0 h 172"/>
                  <a:gd name="T22" fmla="*/ 0 w 171"/>
                  <a:gd name="T23" fmla="*/ 0 h 172"/>
                  <a:gd name="T24" fmla="*/ 0 w 171"/>
                  <a:gd name="T25" fmla="*/ 0 h 172"/>
                  <a:gd name="T26" fmla="*/ 0 w 171"/>
                  <a:gd name="T27" fmla="*/ 0 h 172"/>
                  <a:gd name="T28" fmla="*/ 0 w 171"/>
                  <a:gd name="T29" fmla="*/ 0 h 172"/>
                  <a:gd name="T30" fmla="*/ 0 w 171"/>
                  <a:gd name="T31" fmla="*/ 0 h 172"/>
                  <a:gd name="T32" fmla="*/ 0 w 171"/>
                  <a:gd name="T33" fmla="*/ 0 h 172"/>
                  <a:gd name="T34" fmla="*/ 0 w 171"/>
                  <a:gd name="T35" fmla="*/ 0 h 172"/>
                  <a:gd name="T36" fmla="*/ 0 w 171"/>
                  <a:gd name="T37" fmla="*/ 0 h 172"/>
                  <a:gd name="T38" fmla="*/ 0 w 171"/>
                  <a:gd name="T39" fmla="*/ 0 h 172"/>
                  <a:gd name="T40" fmla="*/ 0 w 171"/>
                  <a:gd name="T41" fmla="*/ 0 h 172"/>
                  <a:gd name="T42" fmla="*/ 0 w 171"/>
                  <a:gd name="T43" fmla="*/ 0 h 172"/>
                  <a:gd name="T44" fmla="*/ 0 w 171"/>
                  <a:gd name="T45" fmla="*/ 0 h 172"/>
                  <a:gd name="T46" fmla="*/ 0 w 171"/>
                  <a:gd name="T47" fmla="*/ 0 h 172"/>
                  <a:gd name="T48" fmla="*/ 0 w 171"/>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1"/>
                  <a:gd name="T76" fmla="*/ 0 h 172"/>
                  <a:gd name="T77" fmla="*/ 171 w 171"/>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1" h="172">
                    <a:moveTo>
                      <a:pt x="129" y="12"/>
                    </a:moveTo>
                    <a:lnTo>
                      <a:pt x="114" y="4"/>
                    </a:lnTo>
                    <a:lnTo>
                      <a:pt x="96" y="0"/>
                    </a:lnTo>
                    <a:lnTo>
                      <a:pt x="81" y="0"/>
                    </a:lnTo>
                    <a:lnTo>
                      <a:pt x="65" y="4"/>
                    </a:lnTo>
                    <a:lnTo>
                      <a:pt x="49" y="10"/>
                    </a:lnTo>
                    <a:lnTo>
                      <a:pt x="34" y="18"/>
                    </a:lnTo>
                    <a:lnTo>
                      <a:pt x="22" y="30"/>
                    </a:lnTo>
                    <a:lnTo>
                      <a:pt x="12" y="43"/>
                    </a:lnTo>
                    <a:lnTo>
                      <a:pt x="0" y="77"/>
                    </a:lnTo>
                    <a:lnTo>
                      <a:pt x="4" y="108"/>
                    </a:lnTo>
                    <a:lnTo>
                      <a:pt x="18" y="139"/>
                    </a:lnTo>
                    <a:lnTo>
                      <a:pt x="43" y="161"/>
                    </a:lnTo>
                    <a:lnTo>
                      <a:pt x="59" y="168"/>
                    </a:lnTo>
                    <a:lnTo>
                      <a:pt x="75" y="172"/>
                    </a:lnTo>
                    <a:lnTo>
                      <a:pt x="92" y="172"/>
                    </a:lnTo>
                    <a:lnTo>
                      <a:pt x="108" y="168"/>
                    </a:lnTo>
                    <a:lnTo>
                      <a:pt x="124" y="163"/>
                    </a:lnTo>
                    <a:lnTo>
                      <a:pt x="137" y="155"/>
                    </a:lnTo>
                    <a:lnTo>
                      <a:pt x="151" y="143"/>
                    </a:lnTo>
                    <a:lnTo>
                      <a:pt x="161" y="129"/>
                    </a:lnTo>
                    <a:lnTo>
                      <a:pt x="171" y="96"/>
                    </a:lnTo>
                    <a:lnTo>
                      <a:pt x="169" y="65"/>
                    </a:lnTo>
                    <a:lnTo>
                      <a:pt x="155" y="34"/>
                    </a:lnTo>
                    <a:lnTo>
                      <a:pt x="129" y="1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67" name="Freeform 72"/>
              <p:cNvSpPr>
                <a:spLocks/>
              </p:cNvSpPr>
              <p:nvPr/>
            </p:nvSpPr>
            <p:spPr bwMode="auto">
              <a:xfrm>
                <a:off x="3512" y="2602"/>
                <a:ext cx="32" cy="30"/>
              </a:xfrm>
              <a:custGeom>
                <a:avLst/>
                <a:gdLst>
                  <a:gd name="T0" fmla="*/ 0 w 170"/>
                  <a:gd name="T1" fmla="*/ 0 h 170"/>
                  <a:gd name="T2" fmla="*/ 0 w 170"/>
                  <a:gd name="T3" fmla="*/ 0 h 170"/>
                  <a:gd name="T4" fmla="*/ 0 w 170"/>
                  <a:gd name="T5" fmla="*/ 0 h 170"/>
                  <a:gd name="T6" fmla="*/ 0 w 170"/>
                  <a:gd name="T7" fmla="*/ 0 h 170"/>
                  <a:gd name="T8" fmla="*/ 0 w 170"/>
                  <a:gd name="T9" fmla="*/ 0 h 170"/>
                  <a:gd name="T10" fmla="*/ 0 w 170"/>
                  <a:gd name="T11" fmla="*/ 0 h 170"/>
                  <a:gd name="T12" fmla="*/ 0 w 170"/>
                  <a:gd name="T13" fmla="*/ 0 h 170"/>
                  <a:gd name="T14" fmla="*/ 0 w 170"/>
                  <a:gd name="T15" fmla="*/ 0 h 170"/>
                  <a:gd name="T16" fmla="*/ 0 w 170"/>
                  <a:gd name="T17" fmla="*/ 0 h 170"/>
                  <a:gd name="T18" fmla="*/ 0 w 170"/>
                  <a:gd name="T19" fmla="*/ 0 h 170"/>
                  <a:gd name="T20" fmla="*/ 0 w 170"/>
                  <a:gd name="T21" fmla="*/ 0 h 170"/>
                  <a:gd name="T22" fmla="*/ 0 w 170"/>
                  <a:gd name="T23" fmla="*/ 0 h 170"/>
                  <a:gd name="T24" fmla="*/ 0 w 170"/>
                  <a:gd name="T25" fmla="*/ 0 h 170"/>
                  <a:gd name="T26" fmla="*/ 0 w 170"/>
                  <a:gd name="T27" fmla="*/ 0 h 170"/>
                  <a:gd name="T28" fmla="*/ 0 w 170"/>
                  <a:gd name="T29" fmla="*/ 0 h 170"/>
                  <a:gd name="T30" fmla="*/ 0 w 170"/>
                  <a:gd name="T31" fmla="*/ 0 h 170"/>
                  <a:gd name="T32" fmla="*/ 0 w 170"/>
                  <a:gd name="T33" fmla="*/ 0 h 170"/>
                  <a:gd name="T34" fmla="*/ 0 w 170"/>
                  <a:gd name="T35" fmla="*/ 0 h 170"/>
                  <a:gd name="T36" fmla="*/ 0 w 170"/>
                  <a:gd name="T37" fmla="*/ 0 h 170"/>
                  <a:gd name="T38" fmla="*/ 0 w 170"/>
                  <a:gd name="T39" fmla="*/ 0 h 170"/>
                  <a:gd name="T40" fmla="*/ 0 w 170"/>
                  <a:gd name="T41" fmla="*/ 0 h 170"/>
                  <a:gd name="T42" fmla="*/ 0 w 170"/>
                  <a:gd name="T43" fmla="*/ 0 h 170"/>
                  <a:gd name="T44" fmla="*/ 0 w 170"/>
                  <a:gd name="T45" fmla="*/ 0 h 170"/>
                  <a:gd name="T46" fmla="*/ 0 w 170"/>
                  <a:gd name="T47" fmla="*/ 0 h 170"/>
                  <a:gd name="T48" fmla="*/ 0 w 170"/>
                  <a:gd name="T49" fmla="*/ 0 h 170"/>
                  <a:gd name="T50" fmla="*/ 0 w 170"/>
                  <a:gd name="T51" fmla="*/ 0 h 170"/>
                  <a:gd name="T52" fmla="*/ 0 w 170"/>
                  <a:gd name="T53" fmla="*/ 0 h 170"/>
                  <a:gd name="T54" fmla="*/ 0 w 170"/>
                  <a:gd name="T55" fmla="*/ 0 h 170"/>
                  <a:gd name="T56" fmla="*/ 0 w 170"/>
                  <a:gd name="T57" fmla="*/ 0 h 170"/>
                  <a:gd name="T58" fmla="*/ 0 w 170"/>
                  <a:gd name="T59" fmla="*/ 0 h 170"/>
                  <a:gd name="T60" fmla="*/ 0 w 170"/>
                  <a:gd name="T61" fmla="*/ 0 h 170"/>
                  <a:gd name="T62" fmla="*/ 0 w 170"/>
                  <a:gd name="T63" fmla="*/ 0 h 170"/>
                  <a:gd name="T64" fmla="*/ 0 w 170"/>
                  <a:gd name="T65" fmla="*/ 0 h 17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0"/>
                  <a:gd name="T100" fmla="*/ 0 h 170"/>
                  <a:gd name="T101" fmla="*/ 170 w 170"/>
                  <a:gd name="T102" fmla="*/ 170 h 17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0" h="170">
                    <a:moveTo>
                      <a:pt x="84" y="0"/>
                    </a:moveTo>
                    <a:lnTo>
                      <a:pt x="66" y="2"/>
                    </a:lnTo>
                    <a:lnTo>
                      <a:pt x="51" y="6"/>
                    </a:lnTo>
                    <a:lnTo>
                      <a:pt x="37" y="15"/>
                    </a:lnTo>
                    <a:lnTo>
                      <a:pt x="25" y="25"/>
                    </a:lnTo>
                    <a:lnTo>
                      <a:pt x="14" y="39"/>
                    </a:lnTo>
                    <a:lnTo>
                      <a:pt x="6" y="53"/>
                    </a:lnTo>
                    <a:lnTo>
                      <a:pt x="2" y="68"/>
                    </a:lnTo>
                    <a:lnTo>
                      <a:pt x="0" y="86"/>
                    </a:lnTo>
                    <a:lnTo>
                      <a:pt x="2" y="103"/>
                    </a:lnTo>
                    <a:lnTo>
                      <a:pt x="6" y="119"/>
                    </a:lnTo>
                    <a:lnTo>
                      <a:pt x="14" y="133"/>
                    </a:lnTo>
                    <a:lnTo>
                      <a:pt x="25" y="145"/>
                    </a:lnTo>
                    <a:lnTo>
                      <a:pt x="37" y="156"/>
                    </a:lnTo>
                    <a:lnTo>
                      <a:pt x="51" y="164"/>
                    </a:lnTo>
                    <a:lnTo>
                      <a:pt x="66" y="168"/>
                    </a:lnTo>
                    <a:lnTo>
                      <a:pt x="84" y="170"/>
                    </a:lnTo>
                    <a:lnTo>
                      <a:pt x="102" y="168"/>
                    </a:lnTo>
                    <a:lnTo>
                      <a:pt x="117" y="164"/>
                    </a:lnTo>
                    <a:lnTo>
                      <a:pt x="131" y="156"/>
                    </a:lnTo>
                    <a:lnTo>
                      <a:pt x="145" y="145"/>
                    </a:lnTo>
                    <a:lnTo>
                      <a:pt x="154" y="133"/>
                    </a:lnTo>
                    <a:lnTo>
                      <a:pt x="164" y="119"/>
                    </a:lnTo>
                    <a:lnTo>
                      <a:pt x="168" y="103"/>
                    </a:lnTo>
                    <a:lnTo>
                      <a:pt x="170" y="86"/>
                    </a:lnTo>
                    <a:lnTo>
                      <a:pt x="168" y="68"/>
                    </a:lnTo>
                    <a:lnTo>
                      <a:pt x="164" y="53"/>
                    </a:lnTo>
                    <a:lnTo>
                      <a:pt x="154" y="39"/>
                    </a:lnTo>
                    <a:lnTo>
                      <a:pt x="145" y="25"/>
                    </a:lnTo>
                    <a:lnTo>
                      <a:pt x="131" y="15"/>
                    </a:lnTo>
                    <a:lnTo>
                      <a:pt x="117" y="6"/>
                    </a:lnTo>
                    <a:lnTo>
                      <a:pt x="102" y="2"/>
                    </a:lnTo>
                    <a:lnTo>
                      <a:pt x="84"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68" name="Freeform 73"/>
              <p:cNvSpPr>
                <a:spLocks/>
              </p:cNvSpPr>
              <p:nvPr/>
            </p:nvSpPr>
            <p:spPr bwMode="auto">
              <a:xfrm>
                <a:off x="3582" y="2585"/>
                <a:ext cx="30" cy="31"/>
              </a:xfrm>
              <a:custGeom>
                <a:avLst/>
                <a:gdLst>
                  <a:gd name="T0" fmla="*/ 0 w 170"/>
                  <a:gd name="T1" fmla="*/ 0 h 172"/>
                  <a:gd name="T2" fmla="*/ 0 w 170"/>
                  <a:gd name="T3" fmla="*/ 0 h 172"/>
                  <a:gd name="T4" fmla="*/ 0 w 170"/>
                  <a:gd name="T5" fmla="*/ 0 h 172"/>
                  <a:gd name="T6" fmla="*/ 0 w 170"/>
                  <a:gd name="T7" fmla="*/ 0 h 172"/>
                  <a:gd name="T8" fmla="*/ 0 w 170"/>
                  <a:gd name="T9" fmla="*/ 0 h 172"/>
                  <a:gd name="T10" fmla="*/ 0 w 170"/>
                  <a:gd name="T11" fmla="*/ 0 h 172"/>
                  <a:gd name="T12" fmla="*/ 0 w 170"/>
                  <a:gd name="T13" fmla="*/ 0 h 172"/>
                  <a:gd name="T14" fmla="*/ 0 w 170"/>
                  <a:gd name="T15" fmla="*/ 0 h 172"/>
                  <a:gd name="T16" fmla="*/ 0 w 170"/>
                  <a:gd name="T17" fmla="*/ 0 h 172"/>
                  <a:gd name="T18" fmla="*/ 0 w 170"/>
                  <a:gd name="T19" fmla="*/ 0 h 172"/>
                  <a:gd name="T20" fmla="*/ 0 w 170"/>
                  <a:gd name="T21" fmla="*/ 0 h 172"/>
                  <a:gd name="T22" fmla="*/ 0 w 170"/>
                  <a:gd name="T23" fmla="*/ 0 h 172"/>
                  <a:gd name="T24" fmla="*/ 0 w 170"/>
                  <a:gd name="T25" fmla="*/ 0 h 172"/>
                  <a:gd name="T26" fmla="*/ 0 w 170"/>
                  <a:gd name="T27" fmla="*/ 0 h 172"/>
                  <a:gd name="T28" fmla="*/ 0 w 170"/>
                  <a:gd name="T29" fmla="*/ 0 h 172"/>
                  <a:gd name="T30" fmla="*/ 0 w 170"/>
                  <a:gd name="T31" fmla="*/ 0 h 172"/>
                  <a:gd name="T32" fmla="*/ 0 w 170"/>
                  <a:gd name="T33" fmla="*/ 0 h 172"/>
                  <a:gd name="T34" fmla="*/ 0 w 170"/>
                  <a:gd name="T35" fmla="*/ 0 h 172"/>
                  <a:gd name="T36" fmla="*/ 0 w 170"/>
                  <a:gd name="T37" fmla="*/ 0 h 172"/>
                  <a:gd name="T38" fmla="*/ 0 w 170"/>
                  <a:gd name="T39" fmla="*/ 0 h 172"/>
                  <a:gd name="T40" fmla="*/ 0 w 170"/>
                  <a:gd name="T41" fmla="*/ 0 h 172"/>
                  <a:gd name="T42" fmla="*/ 0 w 170"/>
                  <a:gd name="T43" fmla="*/ 0 h 172"/>
                  <a:gd name="T44" fmla="*/ 0 w 170"/>
                  <a:gd name="T45" fmla="*/ 0 h 172"/>
                  <a:gd name="T46" fmla="*/ 0 w 170"/>
                  <a:gd name="T47" fmla="*/ 0 h 172"/>
                  <a:gd name="T48" fmla="*/ 0 w 170"/>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0"/>
                  <a:gd name="T76" fmla="*/ 0 h 172"/>
                  <a:gd name="T77" fmla="*/ 170 w 170"/>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0" h="172">
                    <a:moveTo>
                      <a:pt x="43" y="12"/>
                    </a:moveTo>
                    <a:lnTo>
                      <a:pt x="18" y="33"/>
                    </a:lnTo>
                    <a:lnTo>
                      <a:pt x="4" y="64"/>
                    </a:lnTo>
                    <a:lnTo>
                      <a:pt x="0" y="96"/>
                    </a:lnTo>
                    <a:lnTo>
                      <a:pt x="12" y="129"/>
                    </a:lnTo>
                    <a:lnTo>
                      <a:pt x="22" y="143"/>
                    </a:lnTo>
                    <a:lnTo>
                      <a:pt x="33" y="154"/>
                    </a:lnTo>
                    <a:lnTo>
                      <a:pt x="47" y="162"/>
                    </a:lnTo>
                    <a:lnTo>
                      <a:pt x="63" y="168"/>
                    </a:lnTo>
                    <a:lnTo>
                      <a:pt x="78" y="172"/>
                    </a:lnTo>
                    <a:lnTo>
                      <a:pt x="96" y="172"/>
                    </a:lnTo>
                    <a:lnTo>
                      <a:pt x="112" y="168"/>
                    </a:lnTo>
                    <a:lnTo>
                      <a:pt x="127" y="160"/>
                    </a:lnTo>
                    <a:lnTo>
                      <a:pt x="153" y="139"/>
                    </a:lnTo>
                    <a:lnTo>
                      <a:pt x="166" y="107"/>
                    </a:lnTo>
                    <a:lnTo>
                      <a:pt x="170" y="76"/>
                    </a:lnTo>
                    <a:lnTo>
                      <a:pt x="159" y="43"/>
                    </a:lnTo>
                    <a:lnTo>
                      <a:pt x="149" y="29"/>
                    </a:lnTo>
                    <a:lnTo>
                      <a:pt x="137" y="17"/>
                    </a:lnTo>
                    <a:lnTo>
                      <a:pt x="123" y="10"/>
                    </a:lnTo>
                    <a:lnTo>
                      <a:pt x="108" y="4"/>
                    </a:lnTo>
                    <a:lnTo>
                      <a:pt x="92" y="0"/>
                    </a:lnTo>
                    <a:lnTo>
                      <a:pt x="75" y="0"/>
                    </a:lnTo>
                    <a:lnTo>
                      <a:pt x="59" y="4"/>
                    </a:lnTo>
                    <a:lnTo>
                      <a:pt x="43" y="1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69" name="Freeform 74"/>
              <p:cNvSpPr>
                <a:spLocks/>
              </p:cNvSpPr>
              <p:nvPr/>
            </p:nvSpPr>
            <p:spPr bwMode="auto">
              <a:xfrm>
                <a:off x="3633" y="2535"/>
                <a:ext cx="30" cy="32"/>
              </a:xfrm>
              <a:custGeom>
                <a:avLst/>
                <a:gdLst>
                  <a:gd name="T0" fmla="*/ 0 w 170"/>
                  <a:gd name="T1" fmla="*/ 0 h 172"/>
                  <a:gd name="T2" fmla="*/ 0 w 170"/>
                  <a:gd name="T3" fmla="*/ 0 h 172"/>
                  <a:gd name="T4" fmla="*/ 0 w 170"/>
                  <a:gd name="T5" fmla="*/ 0 h 172"/>
                  <a:gd name="T6" fmla="*/ 0 w 170"/>
                  <a:gd name="T7" fmla="*/ 0 h 172"/>
                  <a:gd name="T8" fmla="*/ 0 w 170"/>
                  <a:gd name="T9" fmla="*/ 0 h 172"/>
                  <a:gd name="T10" fmla="*/ 0 w 170"/>
                  <a:gd name="T11" fmla="*/ 0 h 172"/>
                  <a:gd name="T12" fmla="*/ 0 w 170"/>
                  <a:gd name="T13" fmla="*/ 0 h 172"/>
                  <a:gd name="T14" fmla="*/ 0 w 170"/>
                  <a:gd name="T15" fmla="*/ 0 h 172"/>
                  <a:gd name="T16" fmla="*/ 0 w 170"/>
                  <a:gd name="T17" fmla="*/ 0 h 172"/>
                  <a:gd name="T18" fmla="*/ 0 w 170"/>
                  <a:gd name="T19" fmla="*/ 0 h 172"/>
                  <a:gd name="T20" fmla="*/ 0 w 170"/>
                  <a:gd name="T21" fmla="*/ 0 h 172"/>
                  <a:gd name="T22" fmla="*/ 0 w 170"/>
                  <a:gd name="T23" fmla="*/ 0 h 172"/>
                  <a:gd name="T24" fmla="*/ 0 w 170"/>
                  <a:gd name="T25" fmla="*/ 0 h 172"/>
                  <a:gd name="T26" fmla="*/ 0 w 170"/>
                  <a:gd name="T27" fmla="*/ 0 h 172"/>
                  <a:gd name="T28" fmla="*/ 0 w 170"/>
                  <a:gd name="T29" fmla="*/ 0 h 172"/>
                  <a:gd name="T30" fmla="*/ 0 w 170"/>
                  <a:gd name="T31" fmla="*/ 0 h 172"/>
                  <a:gd name="T32" fmla="*/ 0 w 170"/>
                  <a:gd name="T33" fmla="*/ 0 h 172"/>
                  <a:gd name="T34" fmla="*/ 0 w 170"/>
                  <a:gd name="T35" fmla="*/ 0 h 172"/>
                  <a:gd name="T36" fmla="*/ 0 w 170"/>
                  <a:gd name="T37" fmla="*/ 0 h 172"/>
                  <a:gd name="T38" fmla="*/ 0 w 170"/>
                  <a:gd name="T39" fmla="*/ 0 h 172"/>
                  <a:gd name="T40" fmla="*/ 0 w 170"/>
                  <a:gd name="T41" fmla="*/ 0 h 172"/>
                  <a:gd name="T42" fmla="*/ 0 w 170"/>
                  <a:gd name="T43" fmla="*/ 0 h 172"/>
                  <a:gd name="T44" fmla="*/ 0 w 170"/>
                  <a:gd name="T45" fmla="*/ 0 h 172"/>
                  <a:gd name="T46" fmla="*/ 0 w 170"/>
                  <a:gd name="T47" fmla="*/ 0 h 172"/>
                  <a:gd name="T48" fmla="*/ 0 w 170"/>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0"/>
                  <a:gd name="T76" fmla="*/ 0 h 172"/>
                  <a:gd name="T77" fmla="*/ 170 w 170"/>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0" h="172">
                    <a:moveTo>
                      <a:pt x="12" y="43"/>
                    </a:moveTo>
                    <a:lnTo>
                      <a:pt x="0" y="76"/>
                    </a:lnTo>
                    <a:lnTo>
                      <a:pt x="4" y="108"/>
                    </a:lnTo>
                    <a:lnTo>
                      <a:pt x="17" y="139"/>
                    </a:lnTo>
                    <a:lnTo>
                      <a:pt x="43" y="160"/>
                    </a:lnTo>
                    <a:lnTo>
                      <a:pt x="58" y="168"/>
                    </a:lnTo>
                    <a:lnTo>
                      <a:pt x="74" y="172"/>
                    </a:lnTo>
                    <a:lnTo>
                      <a:pt x="92" y="172"/>
                    </a:lnTo>
                    <a:lnTo>
                      <a:pt x="107" y="168"/>
                    </a:lnTo>
                    <a:lnTo>
                      <a:pt x="123" y="162"/>
                    </a:lnTo>
                    <a:lnTo>
                      <a:pt x="137" y="154"/>
                    </a:lnTo>
                    <a:lnTo>
                      <a:pt x="150" y="143"/>
                    </a:lnTo>
                    <a:lnTo>
                      <a:pt x="160" y="129"/>
                    </a:lnTo>
                    <a:lnTo>
                      <a:pt x="170" y="96"/>
                    </a:lnTo>
                    <a:lnTo>
                      <a:pt x="168" y="65"/>
                    </a:lnTo>
                    <a:lnTo>
                      <a:pt x="154" y="33"/>
                    </a:lnTo>
                    <a:lnTo>
                      <a:pt x="129" y="12"/>
                    </a:lnTo>
                    <a:lnTo>
                      <a:pt x="113" y="4"/>
                    </a:lnTo>
                    <a:lnTo>
                      <a:pt x="96" y="0"/>
                    </a:lnTo>
                    <a:lnTo>
                      <a:pt x="80" y="0"/>
                    </a:lnTo>
                    <a:lnTo>
                      <a:pt x="64" y="4"/>
                    </a:lnTo>
                    <a:lnTo>
                      <a:pt x="49" y="10"/>
                    </a:lnTo>
                    <a:lnTo>
                      <a:pt x="33" y="18"/>
                    </a:lnTo>
                    <a:lnTo>
                      <a:pt x="21" y="29"/>
                    </a:lnTo>
                    <a:lnTo>
                      <a:pt x="12" y="4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70" name="Freeform 75"/>
              <p:cNvSpPr>
                <a:spLocks/>
              </p:cNvSpPr>
              <p:nvPr/>
            </p:nvSpPr>
            <p:spPr bwMode="auto">
              <a:xfrm>
                <a:off x="3653" y="2468"/>
                <a:ext cx="31" cy="31"/>
              </a:xfrm>
              <a:custGeom>
                <a:avLst/>
                <a:gdLst>
                  <a:gd name="T0" fmla="*/ 0 w 170"/>
                  <a:gd name="T1" fmla="*/ 0 h 173"/>
                  <a:gd name="T2" fmla="*/ 0 w 170"/>
                  <a:gd name="T3" fmla="*/ 0 h 173"/>
                  <a:gd name="T4" fmla="*/ 0 w 170"/>
                  <a:gd name="T5" fmla="*/ 0 h 173"/>
                  <a:gd name="T6" fmla="*/ 0 w 170"/>
                  <a:gd name="T7" fmla="*/ 0 h 173"/>
                  <a:gd name="T8" fmla="*/ 0 w 170"/>
                  <a:gd name="T9" fmla="*/ 0 h 173"/>
                  <a:gd name="T10" fmla="*/ 0 w 170"/>
                  <a:gd name="T11" fmla="*/ 0 h 173"/>
                  <a:gd name="T12" fmla="*/ 0 w 170"/>
                  <a:gd name="T13" fmla="*/ 0 h 173"/>
                  <a:gd name="T14" fmla="*/ 0 w 170"/>
                  <a:gd name="T15" fmla="*/ 0 h 173"/>
                  <a:gd name="T16" fmla="*/ 0 w 170"/>
                  <a:gd name="T17" fmla="*/ 0 h 173"/>
                  <a:gd name="T18" fmla="*/ 0 w 170"/>
                  <a:gd name="T19" fmla="*/ 0 h 173"/>
                  <a:gd name="T20" fmla="*/ 0 w 170"/>
                  <a:gd name="T21" fmla="*/ 0 h 173"/>
                  <a:gd name="T22" fmla="*/ 0 w 170"/>
                  <a:gd name="T23" fmla="*/ 0 h 173"/>
                  <a:gd name="T24" fmla="*/ 0 w 170"/>
                  <a:gd name="T25" fmla="*/ 0 h 173"/>
                  <a:gd name="T26" fmla="*/ 0 w 170"/>
                  <a:gd name="T27" fmla="*/ 0 h 173"/>
                  <a:gd name="T28" fmla="*/ 0 w 170"/>
                  <a:gd name="T29" fmla="*/ 0 h 173"/>
                  <a:gd name="T30" fmla="*/ 0 w 170"/>
                  <a:gd name="T31" fmla="*/ 0 h 173"/>
                  <a:gd name="T32" fmla="*/ 0 w 170"/>
                  <a:gd name="T33" fmla="*/ 0 h 173"/>
                  <a:gd name="T34" fmla="*/ 0 w 170"/>
                  <a:gd name="T35" fmla="*/ 0 h 173"/>
                  <a:gd name="T36" fmla="*/ 0 w 170"/>
                  <a:gd name="T37" fmla="*/ 0 h 173"/>
                  <a:gd name="T38" fmla="*/ 0 w 170"/>
                  <a:gd name="T39" fmla="*/ 0 h 173"/>
                  <a:gd name="T40" fmla="*/ 0 w 170"/>
                  <a:gd name="T41" fmla="*/ 0 h 173"/>
                  <a:gd name="T42" fmla="*/ 0 w 170"/>
                  <a:gd name="T43" fmla="*/ 0 h 173"/>
                  <a:gd name="T44" fmla="*/ 0 w 170"/>
                  <a:gd name="T45" fmla="*/ 0 h 173"/>
                  <a:gd name="T46" fmla="*/ 0 w 170"/>
                  <a:gd name="T47" fmla="*/ 0 h 173"/>
                  <a:gd name="T48" fmla="*/ 0 w 170"/>
                  <a:gd name="T49" fmla="*/ 0 h 173"/>
                  <a:gd name="T50" fmla="*/ 0 w 170"/>
                  <a:gd name="T51" fmla="*/ 0 h 173"/>
                  <a:gd name="T52" fmla="*/ 0 w 170"/>
                  <a:gd name="T53" fmla="*/ 0 h 173"/>
                  <a:gd name="T54" fmla="*/ 0 w 170"/>
                  <a:gd name="T55" fmla="*/ 0 h 173"/>
                  <a:gd name="T56" fmla="*/ 0 w 170"/>
                  <a:gd name="T57" fmla="*/ 0 h 173"/>
                  <a:gd name="T58" fmla="*/ 0 w 170"/>
                  <a:gd name="T59" fmla="*/ 0 h 173"/>
                  <a:gd name="T60" fmla="*/ 0 w 170"/>
                  <a:gd name="T61" fmla="*/ 0 h 173"/>
                  <a:gd name="T62" fmla="*/ 0 w 170"/>
                  <a:gd name="T63" fmla="*/ 0 h 173"/>
                  <a:gd name="T64" fmla="*/ 0 w 170"/>
                  <a:gd name="T65" fmla="*/ 0 h 17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0"/>
                  <a:gd name="T100" fmla="*/ 0 h 173"/>
                  <a:gd name="T101" fmla="*/ 170 w 170"/>
                  <a:gd name="T102" fmla="*/ 173 h 17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0" h="173">
                    <a:moveTo>
                      <a:pt x="0" y="87"/>
                    </a:moveTo>
                    <a:lnTo>
                      <a:pt x="2" y="104"/>
                    </a:lnTo>
                    <a:lnTo>
                      <a:pt x="6" y="120"/>
                    </a:lnTo>
                    <a:lnTo>
                      <a:pt x="14" y="133"/>
                    </a:lnTo>
                    <a:lnTo>
                      <a:pt x="26" y="147"/>
                    </a:lnTo>
                    <a:lnTo>
                      <a:pt x="37" y="157"/>
                    </a:lnTo>
                    <a:lnTo>
                      <a:pt x="53" y="165"/>
                    </a:lnTo>
                    <a:lnTo>
                      <a:pt x="69" y="171"/>
                    </a:lnTo>
                    <a:lnTo>
                      <a:pt x="86" y="173"/>
                    </a:lnTo>
                    <a:lnTo>
                      <a:pt x="104" y="171"/>
                    </a:lnTo>
                    <a:lnTo>
                      <a:pt x="120" y="165"/>
                    </a:lnTo>
                    <a:lnTo>
                      <a:pt x="133" y="157"/>
                    </a:lnTo>
                    <a:lnTo>
                      <a:pt x="147" y="147"/>
                    </a:lnTo>
                    <a:lnTo>
                      <a:pt x="157" y="133"/>
                    </a:lnTo>
                    <a:lnTo>
                      <a:pt x="165" y="120"/>
                    </a:lnTo>
                    <a:lnTo>
                      <a:pt x="169" y="104"/>
                    </a:lnTo>
                    <a:lnTo>
                      <a:pt x="170" y="87"/>
                    </a:lnTo>
                    <a:lnTo>
                      <a:pt x="169" y="69"/>
                    </a:lnTo>
                    <a:lnTo>
                      <a:pt x="165" y="53"/>
                    </a:lnTo>
                    <a:lnTo>
                      <a:pt x="157" y="40"/>
                    </a:lnTo>
                    <a:lnTo>
                      <a:pt x="147" y="26"/>
                    </a:lnTo>
                    <a:lnTo>
                      <a:pt x="133" y="16"/>
                    </a:lnTo>
                    <a:lnTo>
                      <a:pt x="120" y="6"/>
                    </a:lnTo>
                    <a:lnTo>
                      <a:pt x="104" y="2"/>
                    </a:lnTo>
                    <a:lnTo>
                      <a:pt x="86" y="0"/>
                    </a:lnTo>
                    <a:lnTo>
                      <a:pt x="69" y="2"/>
                    </a:lnTo>
                    <a:lnTo>
                      <a:pt x="53" y="6"/>
                    </a:lnTo>
                    <a:lnTo>
                      <a:pt x="37" y="16"/>
                    </a:lnTo>
                    <a:lnTo>
                      <a:pt x="26" y="26"/>
                    </a:lnTo>
                    <a:lnTo>
                      <a:pt x="14" y="40"/>
                    </a:lnTo>
                    <a:lnTo>
                      <a:pt x="6" y="53"/>
                    </a:lnTo>
                    <a:lnTo>
                      <a:pt x="2" y="69"/>
                    </a:lnTo>
                    <a:lnTo>
                      <a:pt x="0" y="8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71" name="Freeform 76"/>
              <p:cNvSpPr>
                <a:spLocks/>
              </p:cNvSpPr>
              <p:nvPr/>
            </p:nvSpPr>
            <p:spPr bwMode="auto">
              <a:xfrm>
                <a:off x="3636" y="2398"/>
                <a:ext cx="31" cy="31"/>
              </a:xfrm>
              <a:custGeom>
                <a:avLst/>
                <a:gdLst>
                  <a:gd name="T0" fmla="*/ 0 w 173"/>
                  <a:gd name="T1" fmla="*/ 0 h 172"/>
                  <a:gd name="T2" fmla="*/ 0 w 173"/>
                  <a:gd name="T3" fmla="*/ 0 h 172"/>
                  <a:gd name="T4" fmla="*/ 0 w 173"/>
                  <a:gd name="T5" fmla="*/ 0 h 172"/>
                  <a:gd name="T6" fmla="*/ 0 w 173"/>
                  <a:gd name="T7" fmla="*/ 0 h 172"/>
                  <a:gd name="T8" fmla="*/ 0 w 173"/>
                  <a:gd name="T9" fmla="*/ 0 h 172"/>
                  <a:gd name="T10" fmla="*/ 0 w 173"/>
                  <a:gd name="T11" fmla="*/ 0 h 172"/>
                  <a:gd name="T12" fmla="*/ 0 w 173"/>
                  <a:gd name="T13" fmla="*/ 0 h 172"/>
                  <a:gd name="T14" fmla="*/ 0 w 173"/>
                  <a:gd name="T15" fmla="*/ 0 h 172"/>
                  <a:gd name="T16" fmla="*/ 0 w 173"/>
                  <a:gd name="T17" fmla="*/ 0 h 172"/>
                  <a:gd name="T18" fmla="*/ 0 w 173"/>
                  <a:gd name="T19" fmla="*/ 0 h 172"/>
                  <a:gd name="T20" fmla="*/ 0 w 173"/>
                  <a:gd name="T21" fmla="*/ 0 h 172"/>
                  <a:gd name="T22" fmla="*/ 0 w 173"/>
                  <a:gd name="T23" fmla="*/ 0 h 172"/>
                  <a:gd name="T24" fmla="*/ 0 w 173"/>
                  <a:gd name="T25" fmla="*/ 0 h 172"/>
                  <a:gd name="T26" fmla="*/ 0 w 173"/>
                  <a:gd name="T27" fmla="*/ 0 h 172"/>
                  <a:gd name="T28" fmla="*/ 0 w 173"/>
                  <a:gd name="T29" fmla="*/ 0 h 172"/>
                  <a:gd name="T30" fmla="*/ 0 w 173"/>
                  <a:gd name="T31" fmla="*/ 0 h 172"/>
                  <a:gd name="T32" fmla="*/ 0 w 173"/>
                  <a:gd name="T33" fmla="*/ 0 h 172"/>
                  <a:gd name="T34" fmla="*/ 0 w 173"/>
                  <a:gd name="T35" fmla="*/ 0 h 172"/>
                  <a:gd name="T36" fmla="*/ 0 w 173"/>
                  <a:gd name="T37" fmla="*/ 0 h 172"/>
                  <a:gd name="T38" fmla="*/ 0 w 173"/>
                  <a:gd name="T39" fmla="*/ 0 h 172"/>
                  <a:gd name="T40" fmla="*/ 0 w 173"/>
                  <a:gd name="T41" fmla="*/ 0 h 172"/>
                  <a:gd name="T42" fmla="*/ 0 w 173"/>
                  <a:gd name="T43" fmla="*/ 0 h 172"/>
                  <a:gd name="T44" fmla="*/ 0 w 173"/>
                  <a:gd name="T45" fmla="*/ 0 h 172"/>
                  <a:gd name="T46" fmla="*/ 0 w 173"/>
                  <a:gd name="T47" fmla="*/ 0 h 172"/>
                  <a:gd name="T48" fmla="*/ 0 w 173"/>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3"/>
                  <a:gd name="T76" fmla="*/ 0 h 172"/>
                  <a:gd name="T77" fmla="*/ 173 w 173"/>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3" h="172">
                    <a:moveTo>
                      <a:pt x="12" y="129"/>
                    </a:moveTo>
                    <a:lnTo>
                      <a:pt x="22" y="143"/>
                    </a:lnTo>
                    <a:lnTo>
                      <a:pt x="34" y="155"/>
                    </a:lnTo>
                    <a:lnTo>
                      <a:pt x="49" y="162"/>
                    </a:lnTo>
                    <a:lnTo>
                      <a:pt x="65" y="168"/>
                    </a:lnTo>
                    <a:lnTo>
                      <a:pt x="81" y="172"/>
                    </a:lnTo>
                    <a:lnTo>
                      <a:pt x="96" y="172"/>
                    </a:lnTo>
                    <a:lnTo>
                      <a:pt x="114" y="168"/>
                    </a:lnTo>
                    <a:lnTo>
                      <a:pt x="129" y="160"/>
                    </a:lnTo>
                    <a:lnTo>
                      <a:pt x="155" y="139"/>
                    </a:lnTo>
                    <a:lnTo>
                      <a:pt x="169" y="108"/>
                    </a:lnTo>
                    <a:lnTo>
                      <a:pt x="173" y="76"/>
                    </a:lnTo>
                    <a:lnTo>
                      <a:pt x="161" y="43"/>
                    </a:lnTo>
                    <a:lnTo>
                      <a:pt x="151" y="29"/>
                    </a:lnTo>
                    <a:lnTo>
                      <a:pt x="139" y="18"/>
                    </a:lnTo>
                    <a:lnTo>
                      <a:pt x="124" y="10"/>
                    </a:lnTo>
                    <a:lnTo>
                      <a:pt x="108" y="4"/>
                    </a:lnTo>
                    <a:lnTo>
                      <a:pt x="92" y="0"/>
                    </a:lnTo>
                    <a:lnTo>
                      <a:pt x="77" y="0"/>
                    </a:lnTo>
                    <a:lnTo>
                      <a:pt x="59" y="4"/>
                    </a:lnTo>
                    <a:lnTo>
                      <a:pt x="43" y="12"/>
                    </a:lnTo>
                    <a:lnTo>
                      <a:pt x="18" y="33"/>
                    </a:lnTo>
                    <a:lnTo>
                      <a:pt x="4" y="65"/>
                    </a:lnTo>
                    <a:lnTo>
                      <a:pt x="0" y="96"/>
                    </a:lnTo>
                    <a:lnTo>
                      <a:pt x="12" y="1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72" name="Freeform 77"/>
              <p:cNvSpPr>
                <a:spLocks/>
              </p:cNvSpPr>
              <p:nvPr/>
            </p:nvSpPr>
            <p:spPr bwMode="auto">
              <a:xfrm>
                <a:off x="3587" y="2347"/>
                <a:ext cx="31" cy="31"/>
              </a:xfrm>
              <a:custGeom>
                <a:avLst/>
                <a:gdLst>
                  <a:gd name="T0" fmla="*/ 0 w 172"/>
                  <a:gd name="T1" fmla="*/ 0 h 173"/>
                  <a:gd name="T2" fmla="*/ 0 w 172"/>
                  <a:gd name="T3" fmla="*/ 0 h 173"/>
                  <a:gd name="T4" fmla="*/ 0 w 172"/>
                  <a:gd name="T5" fmla="*/ 0 h 173"/>
                  <a:gd name="T6" fmla="*/ 0 w 172"/>
                  <a:gd name="T7" fmla="*/ 0 h 173"/>
                  <a:gd name="T8" fmla="*/ 0 w 172"/>
                  <a:gd name="T9" fmla="*/ 0 h 173"/>
                  <a:gd name="T10" fmla="*/ 0 w 172"/>
                  <a:gd name="T11" fmla="*/ 0 h 173"/>
                  <a:gd name="T12" fmla="*/ 0 w 172"/>
                  <a:gd name="T13" fmla="*/ 0 h 173"/>
                  <a:gd name="T14" fmla="*/ 0 w 172"/>
                  <a:gd name="T15" fmla="*/ 0 h 173"/>
                  <a:gd name="T16" fmla="*/ 0 w 172"/>
                  <a:gd name="T17" fmla="*/ 0 h 173"/>
                  <a:gd name="T18" fmla="*/ 0 w 172"/>
                  <a:gd name="T19" fmla="*/ 0 h 173"/>
                  <a:gd name="T20" fmla="*/ 0 w 172"/>
                  <a:gd name="T21" fmla="*/ 0 h 173"/>
                  <a:gd name="T22" fmla="*/ 0 w 172"/>
                  <a:gd name="T23" fmla="*/ 0 h 173"/>
                  <a:gd name="T24" fmla="*/ 0 w 172"/>
                  <a:gd name="T25" fmla="*/ 0 h 173"/>
                  <a:gd name="T26" fmla="*/ 0 w 172"/>
                  <a:gd name="T27" fmla="*/ 0 h 173"/>
                  <a:gd name="T28" fmla="*/ 0 w 172"/>
                  <a:gd name="T29" fmla="*/ 0 h 173"/>
                  <a:gd name="T30" fmla="*/ 0 w 172"/>
                  <a:gd name="T31" fmla="*/ 0 h 173"/>
                  <a:gd name="T32" fmla="*/ 0 w 172"/>
                  <a:gd name="T33" fmla="*/ 0 h 173"/>
                  <a:gd name="T34" fmla="*/ 0 w 172"/>
                  <a:gd name="T35" fmla="*/ 0 h 173"/>
                  <a:gd name="T36" fmla="*/ 0 w 172"/>
                  <a:gd name="T37" fmla="*/ 0 h 173"/>
                  <a:gd name="T38" fmla="*/ 0 w 172"/>
                  <a:gd name="T39" fmla="*/ 0 h 173"/>
                  <a:gd name="T40" fmla="*/ 0 w 172"/>
                  <a:gd name="T41" fmla="*/ 0 h 173"/>
                  <a:gd name="T42" fmla="*/ 0 w 172"/>
                  <a:gd name="T43" fmla="*/ 0 h 173"/>
                  <a:gd name="T44" fmla="*/ 0 w 172"/>
                  <a:gd name="T45" fmla="*/ 0 h 173"/>
                  <a:gd name="T46" fmla="*/ 0 w 172"/>
                  <a:gd name="T47" fmla="*/ 0 h 173"/>
                  <a:gd name="T48" fmla="*/ 0 w 172"/>
                  <a:gd name="T49" fmla="*/ 0 h 17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2"/>
                  <a:gd name="T76" fmla="*/ 0 h 173"/>
                  <a:gd name="T77" fmla="*/ 172 w 172"/>
                  <a:gd name="T78" fmla="*/ 173 h 17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2" h="173">
                    <a:moveTo>
                      <a:pt x="43" y="161"/>
                    </a:moveTo>
                    <a:lnTo>
                      <a:pt x="58" y="169"/>
                    </a:lnTo>
                    <a:lnTo>
                      <a:pt x="76" y="173"/>
                    </a:lnTo>
                    <a:lnTo>
                      <a:pt x="91" y="173"/>
                    </a:lnTo>
                    <a:lnTo>
                      <a:pt x="107" y="169"/>
                    </a:lnTo>
                    <a:lnTo>
                      <a:pt x="123" y="163"/>
                    </a:lnTo>
                    <a:lnTo>
                      <a:pt x="138" y="155"/>
                    </a:lnTo>
                    <a:lnTo>
                      <a:pt x="150" y="143"/>
                    </a:lnTo>
                    <a:lnTo>
                      <a:pt x="160" y="130"/>
                    </a:lnTo>
                    <a:lnTo>
                      <a:pt x="172" y="96"/>
                    </a:lnTo>
                    <a:lnTo>
                      <a:pt x="168" y="65"/>
                    </a:lnTo>
                    <a:lnTo>
                      <a:pt x="154" y="34"/>
                    </a:lnTo>
                    <a:lnTo>
                      <a:pt x="129" y="12"/>
                    </a:lnTo>
                    <a:lnTo>
                      <a:pt x="113" y="4"/>
                    </a:lnTo>
                    <a:lnTo>
                      <a:pt x="95" y="0"/>
                    </a:lnTo>
                    <a:lnTo>
                      <a:pt x="80" y="0"/>
                    </a:lnTo>
                    <a:lnTo>
                      <a:pt x="64" y="4"/>
                    </a:lnTo>
                    <a:lnTo>
                      <a:pt x="48" y="10"/>
                    </a:lnTo>
                    <a:lnTo>
                      <a:pt x="33" y="18"/>
                    </a:lnTo>
                    <a:lnTo>
                      <a:pt x="21" y="30"/>
                    </a:lnTo>
                    <a:lnTo>
                      <a:pt x="11" y="43"/>
                    </a:lnTo>
                    <a:lnTo>
                      <a:pt x="0" y="77"/>
                    </a:lnTo>
                    <a:lnTo>
                      <a:pt x="3" y="108"/>
                    </a:lnTo>
                    <a:lnTo>
                      <a:pt x="17" y="139"/>
                    </a:lnTo>
                    <a:lnTo>
                      <a:pt x="43" y="16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12300" name="Group 78"/>
          <p:cNvGrpSpPr>
            <a:grpSpLocks/>
          </p:cNvGrpSpPr>
          <p:nvPr/>
        </p:nvGrpSpPr>
        <p:grpSpPr bwMode="auto">
          <a:xfrm>
            <a:off x="6310313" y="3455988"/>
            <a:ext cx="1612900" cy="860425"/>
            <a:chOff x="3355" y="1707"/>
            <a:chExt cx="1016" cy="542"/>
          </a:xfrm>
        </p:grpSpPr>
        <p:sp>
          <p:nvSpPr>
            <p:cNvPr id="12331" name="AutoShape 79"/>
            <p:cNvSpPr>
              <a:spLocks noChangeArrowheads="1"/>
            </p:cNvSpPr>
            <p:nvPr/>
          </p:nvSpPr>
          <p:spPr bwMode="auto">
            <a:xfrm>
              <a:off x="3355" y="1707"/>
              <a:ext cx="495" cy="495"/>
            </a:xfrm>
            <a:prstGeom prst="smileyFace">
              <a:avLst>
                <a:gd name="adj" fmla="val -4653"/>
              </a:avLst>
            </a:prstGeom>
            <a:solidFill>
              <a:srgbClr val="C0C0C0"/>
            </a:solidFill>
            <a:ln w="12700">
              <a:solidFill>
                <a:srgbClr val="000000"/>
              </a:solidFill>
              <a:round/>
              <a:headEnd/>
              <a:tailEnd/>
            </a:ln>
          </p:spPr>
          <p:txBody>
            <a:bodyPr wrap="none" anchor="ctr"/>
            <a:lstStyle/>
            <a:p>
              <a:endParaRPr lang="en-US"/>
            </a:p>
          </p:txBody>
        </p:sp>
        <p:grpSp>
          <p:nvGrpSpPr>
            <p:cNvPr id="12332" name="Group 80"/>
            <p:cNvGrpSpPr>
              <a:grpSpLocks/>
            </p:cNvGrpSpPr>
            <p:nvPr/>
          </p:nvGrpSpPr>
          <p:grpSpPr bwMode="auto">
            <a:xfrm>
              <a:off x="3778" y="1712"/>
              <a:ext cx="593" cy="537"/>
              <a:chOff x="2780" y="1585"/>
              <a:chExt cx="668" cy="605"/>
            </a:xfrm>
          </p:grpSpPr>
          <p:sp>
            <p:nvSpPr>
              <p:cNvPr id="12345" name="AutoShape 81"/>
              <p:cNvSpPr>
                <a:spLocks noChangeArrowheads="1"/>
              </p:cNvSpPr>
              <p:nvPr/>
            </p:nvSpPr>
            <p:spPr bwMode="auto">
              <a:xfrm>
                <a:off x="2780" y="1585"/>
                <a:ext cx="558" cy="558"/>
              </a:xfrm>
              <a:prstGeom prst="smileyFace">
                <a:avLst>
                  <a:gd name="adj" fmla="val 602"/>
                </a:avLst>
              </a:prstGeom>
              <a:solidFill>
                <a:srgbClr val="C0C0C0"/>
              </a:solidFill>
              <a:ln w="12700">
                <a:solidFill>
                  <a:srgbClr val="000000"/>
                </a:solidFill>
                <a:round/>
                <a:headEnd/>
                <a:tailEnd/>
              </a:ln>
            </p:spPr>
            <p:txBody>
              <a:bodyPr wrap="none" anchor="ctr"/>
              <a:lstStyle/>
              <a:p>
                <a:endParaRPr lang="en-US"/>
              </a:p>
            </p:txBody>
          </p:sp>
          <p:grpSp>
            <p:nvGrpSpPr>
              <p:cNvPr id="12346" name="Group 82"/>
              <p:cNvGrpSpPr>
                <a:grpSpLocks/>
              </p:cNvGrpSpPr>
              <p:nvPr/>
            </p:nvGrpSpPr>
            <p:grpSpPr bwMode="auto">
              <a:xfrm flipH="1">
                <a:off x="3089" y="1738"/>
                <a:ext cx="359" cy="452"/>
                <a:chOff x="4325" y="1984"/>
                <a:chExt cx="359" cy="452"/>
              </a:xfrm>
            </p:grpSpPr>
            <p:sp>
              <p:nvSpPr>
                <p:cNvPr id="12347" name="Freeform 83"/>
                <p:cNvSpPr>
                  <a:spLocks/>
                </p:cNvSpPr>
                <p:nvPr/>
              </p:nvSpPr>
              <p:spPr bwMode="auto">
                <a:xfrm>
                  <a:off x="4325" y="1984"/>
                  <a:ext cx="359" cy="452"/>
                </a:xfrm>
                <a:custGeom>
                  <a:avLst/>
                  <a:gdLst>
                    <a:gd name="T0" fmla="*/ 5 w 717"/>
                    <a:gd name="T1" fmla="*/ 4 h 906"/>
                    <a:gd name="T2" fmla="*/ 4 w 717"/>
                    <a:gd name="T3" fmla="*/ 5 h 906"/>
                    <a:gd name="T4" fmla="*/ 3 w 717"/>
                    <a:gd name="T5" fmla="*/ 3 h 906"/>
                    <a:gd name="T6" fmla="*/ 3 w 717"/>
                    <a:gd name="T7" fmla="*/ 2 h 906"/>
                    <a:gd name="T8" fmla="*/ 2 w 717"/>
                    <a:gd name="T9" fmla="*/ 1 h 906"/>
                    <a:gd name="T10" fmla="*/ 2 w 717"/>
                    <a:gd name="T11" fmla="*/ 1 h 906"/>
                    <a:gd name="T12" fmla="*/ 1 w 717"/>
                    <a:gd name="T13" fmla="*/ 0 h 906"/>
                    <a:gd name="T14" fmla="*/ 1 w 717"/>
                    <a:gd name="T15" fmla="*/ 0 h 906"/>
                    <a:gd name="T16" fmla="*/ 1 w 717"/>
                    <a:gd name="T17" fmla="*/ 0 h 906"/>
                    <a:gd name="T18" fmla="*/ 1 w 717"/>
                    <a:gd name="T19" fmla="*/ 0 h 906"/>
                    <a:gd name="T20" fmla="*/ 1 w 717"/>
                    <a:gd name="T21" fmla="*/ 0 h 906"/>
                    <a:gd name="T22" fmla="*/ 1 w 717"/>
                    <a:gd name="T23" fmla="*/ 0 h 906"/>
                    <a:gd name="T24" fmla="*/ 0 w 717"/>
                    <a:gd name="T25" fmla="*/ 0 h 906"/>
                    <a:gd name="T26" fmla="*/ 0 w 717"/>
                    <a:gd name="T27" fmla="*/ 0 h 906"/>
                    <a:gd name="T28" fmla="*/ 1 w 717"/>
                    <a:gd name="T29" fmla="*/ 0 h 906"/>
                    <a:gd name="T30" fmla="*/ 1 w 717"/>
                    <a:gd name="T31" fmla="*/ 1 h 906"/>
                    <a:gd name="T32" fmla="*/ 1 w 717"/>
                    <a:gd name="T33" fmla="*/ 1 h 906"/>
                    <a:gd name="T34" fmla="*/ 1 w 717"/>
                    <a:gd name="T35" fmla="*/ 1 h 906"/>
                    <a:gd name="T36" fmla="*/ 1 w 717"/>
                    <a:gd name="T37" fmla="*/ 1 h 906"/>
                    <a:gd name="T38" fmla="*/ 1 w 717"/>
                    <a:gd name="T39" fmla="*/ 1 h 906"/>
                    <a:gd name="T40" fmla="*/ 1 w 717"/>
                    <a:gd name="T41" fmla="*/ 2 h 906"/>
                    <a:gd name="T42" fmla="*/ 1 w 717"/>
                    <a:gd name="T43" fmla="*/ 2 h 906"/>
                    <a:gd name="T44" fmla="*/ 1 w 717"/>
                    <a:gd name="T45" fmla="*/ 2 h 906"/>
                    <a:gd name="T46" fmla="*/ 1 w 717"/>
                    <a:gd name="T47" fmla="*/ 2 h 906"/>
                    <a:gd name="T48" fmla="*/ 1 w 717"/>
                    <a:gd name="T49" fmla="*/ 3 h 906"/>
                    <a:gd name="T50" fmla="*/ 2 w 717"/>
                    <a:gd name="T51" fmla="*/ 3 h 906"/>
                    <a:gd name="T52" fmla="*/ 2 w 717"/>
                    <a:gd name="T53" fmla="*/ 4 h 906"/>
                    <a:gd name="T54" fmla="*/ 2 w 717"/>
                    <a:gd name="T55" fmla="*/ 4 h 906"/>
                    <a:gd name="T56" fmla="*/ 2 w 717"/>
                    <a:gd name="T57" fmla="*/ 4 h 906"/>
                    <a:gd name="T58" fmla="*/ 3 w 717"/>
                    <a:gd name="T59" fmla="*/ 5 h 906"/>
                    <a:gd name="T60" fmla="*/ 3 w 717"/>
                    <a:gd name="T61" fmla="*/ 5 h 906"/>
                    <a:gd name="T62" fmla="*/ 4 w 717"/>
                    <a:gd name="T63" fmla="*/ 6 h 906"/>
                    <a:gd name="T64" fmla="*/ 4 w 717"/>
                    <a:gd name="T65" fmla="*/ 6 h 906"/>
                    <a:gd name="T66" fmla="*/ 5 w 717"/>
                    <a:gd name="T67" fmla="*/ 7 h 906"/>
                    <a:gd name="T68" fmla="*/ 5 w 717"/>
                    <a:gd name="T69" fmla="*/ 7 h 906"/>
                    <a:gd name="T70" fmla="*/ 6 w 717"/>
                    <a:gd name="T71" fmla="*/ 6 h 906"/>
                    <a:gd name="T72" fmla="*/ 5 w 717"/>
                    <a:gd name="T73" fmla="*/ 4 h 90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17"/>
                    <a:gd name="T112" fmla="*/ 0 h 906"/>
                    <a:gd name="T113" fmla="*/ 717 w 717"/>
                    <a:gd name="T114" fmla="*/ 906 h 90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17" h="906">
                      <a:moveTo>
                        <a:pt x="568" y="604"/>
                      </a:moveTo>
                      <a:lnTo>
                        <a:pt x="488" y="663"/>
                      </a:lnTo>
                      <a:lnTo>
                        <a:pt x="302" y="411"/>
                      </a:lnTo>
                      <a:lnTo>
                        <a:pt x="362" y="367"/>
                      </a:lnTo>
                      <a:lnTo>
                        <a:pt x="189" y="133"/>
                      </a:lnTo>
                      <a:lnTo>
                        <a:pt x="148" y="164"/>
                      </a:lnTo>
                      <a:lnTo>
                        <a:pt x="33" y="7"/>
                      </a:lnTo>
                      <a:lnTo>
                        <a:pt x="27" y="3"/>
                      </a:lnTo>
                      <a:lnTo>
                        <a:pt x="21" y="0"/>
                      </a:lnTo>
                      <a:lnTo>
                        <a:pt x="14" y="0"/>
                      </a:lnTo>
                      <a:lnTo>
                        <a:pt x="7" y="4"/>
                      </a:lnTo>
                      <a:lnTo>
                        <a:pt x="3" y="10"/>
                      </a:lnTo>
                      <a:lnTo>
                        <a:pt x="0" y="15"/>
                      </a:lnTo>
                      <a:lnTo>
                        <a:pt x="0" y="22"/>
                      </a:lnTo>
                      <a:lnTo>
                        <a:pt x="4" y="29"/>
                      </a:lnTo>
                      <a:lnTo>
                        <a:pt x="119" y="185"/>
                      </a:lnTo>
                      <a:lnTo>
                        <a:pt x="71" y="220"/>
                      </a:lnTo>
                      <a:lnTo>
                        <a:pt x="71" y="229"/>
                      </a:lnTo>
                      <a:lnTo>
                        <a:pt x="71" y="234"/>
                      </a:lnTo>
                      <a:lnTo>
                        <a:pt x="72" y="248"/>
                      </a:lnTo>
                      <a:lnTo>
                        <a:pt x="74" y="270"/>
                      </a:lnTo>
                      <a:lnTo>
                        <a:pt x="79" y="299"/>
                      </a:lnTo>
                      <a:lnTo>
                        <a:pt x="86" y="335"/>
                      </a:lnTo>
                      <a:lnTo>
                        <a:pt x="96" y="375"/>
                      </a:lnTo>
                      <a:lnTo>
                        <a:pt x="112" y="420"/>
                      </a:lnTo>
                      <a:lnTo>
                        <a:pt x="133" y="468"/>
                      </a:lnTo>
                      <a:lnTo>
                        <a:pt x="158" y="520"/>
                      </a:lnTo>
                      <a:lnTo>
                        <a:pt x="192" y="575"/>
                      </a:lnTo>
                      <a:lnTo>
                        <a:pt x="232" y="631"/>
                      </a:lnTo>
                      <a:lnTo>
                        <a:pt x="280" y="687"/>
                      </a:lnTo>
                      <a:lnTo>
                        <a:pt x="338" y="742"/>
                      </a:lnTo>
                      <a:lnTo>
                        <a:pt x="405" y="798"/>
                      </a:lnTo>
                      <a:lnTo>
                        <a:pt x="482" y="851"/>
                      </a:lnTo>
                      <a:lnTo>
                        <a:pt x="571" y="901"/>
                      </a:lnTo>
                      <a:lnTo>
                        <a:pt x="580" y="906"/>
                      </a:lnTo>
                      <a:lnTo>
                        <a:pt x="717" y="806"/>
                      </a:lnTo>
                      <a:lnTo>
                        <a:pt x="568" y="6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8" name="Freeform 84"/>
                <p:cNvSpPr>
                  <a:spLocks/>
                </p:cNvSpPr>
                <p:nvPr/>
              </p:nvSpPr>
              <p:spPr bwMode="auto">
                <a:xfrm>
                  <a:off x="4378" y="2075"/>
                  <a:ext cx="281" cy="341"/>
                </a:xfrm>
                <a:custGeom>
                  <a:avLst/>
                  <a:gdLst>
                    <a:gd name="T0" fmla="*/ 4 w 562"/>
                    <a:gd name="T1" fmla="*/ 6 h 682"/>
                    <a:gd name="T2" fmla="*/ 3 w 562"/>
                    <a:gd name="T3" fmla="*/ 5 h 682"/>
                    <a:gd name="T4" fmla="*/ 3 w 562"/>
                    <a:gd name="T5" fmla="*/ 5 h 682"/>
                    <a:gd name="T6" fmla="*/ 3 w 562"/>
                    <a:gd name="T7" fmla="*/ 5 h 682"/>
                    <a:gd name="T8" fmla="*/ 2 w 562"/>
                    <a:gd name="T9" fmla="*/ 4 h 682"/>
                    <a:gd name="T10" fmla="*/ 2 w 562"/>
                    <a:gd name="T11" fmla="*/ 4 h 682"/>
                    <a:gd name="T12" fmla="*/ 1 w 562"/>
                    <a:gd name="T13" fmla="*/ 3 h 682"/>
                    <a:gd name="T14" fmla="*/ 1 w 562"/>
                    <a:gd name="T15" fmla="*/ 3 h 682"/>
                    <a:gd name="T16" fmla="*/ 1 w 562"/>
                    <a:gd name="T17" fmla="*/ 3 h 682"/>
                    <a:gd name="T18" fmla="*/ 1 w 562"/>
                    <a:gd name="T19" fmla="*/ 3 h 682"/>
                    <a:gd name="T20" fmla="*/ 1 w 562"/>
                    <a:gd name="T21" fmla="*/ 2 h 682"/>
                    <a:gd name="T22" fmla="*/ 1 w 562"/>
                    <a:gd name="T23" fmla="*/ 2 h 682"/>
                    <a:gd name="T24" fmla="*/ 1 w 562"/>
                    <a:gd name="T25" fmla="*/ 2 h 682"/>
                    <a:gd name="T26" fmla="*/ 1 w 562"/>
                    <a:gd name="T27" fmla="*/ 1 h 682"/>
                    <a:gd name="T28" fmla="*/ 1 w 562"/>
                    <a:gd name="T29" fmla="*/ 1 h 682"/>
                    <a:gd name="T30" fmla="*/ 1 w 562"/>
                    <a:gd name="T31" fmla="*/ 1 h 682"/>
                    <a:gd name="T32" fmla="*/ 0 w 562"/>
                    <a:gd name="T33" fmla="*/ 1 h 682"/>
                    <a:gd name="T34" fmla="*/ 1 w 562"/>
                    <a:gd name="T35" fmla="*/ 0 h 682"/>
                    <a:gd name="T36" fmla="*/ 2 w 562"/>
                    <a:gd name="T37" fmla="*/ 2 h 682"/>
                    <a:gd name="T38" fmla="*/ 1 w 562"/>
                    <a:gd name="T39" fmla="*/ 2 h 682"/>
                    <a:gd name="T40" fmla="*/ 3 w 562"/>
                    <a:gd name="T41" fmla="*/ 5 h 682"/>
                    <a:gd name="T42" fmla="*/ 4 w 562"/>
                    <a:gd name="T43" fmla="*/ 4 h 682"/>
                    <a:gd name="T44" fmla="*/ 5 w 562"/>
                    <a:gd name="T45" fmla="*/ 5 h 682"/>
                    <a:gd name="T46" fmla="*/ 4 w 562"/>
                    <a:gd name="T47" fmla="*/ 6 h 6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62"/>
                    <a:gd name="T73" fmla="*/ 0 h 682"/>
                    <a:gd name="T74" fmla="*/ 562 w 562"/>
                    <a:gd name="T75" fmla="*/ 682 h 68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62" h="682">
                      <a:moveTo>
                        <a:pt x="472" y="682"/>
                      </a:moveTo>
                      <a:lnTo>
                        <a:pt x="394" y="637"/>
                      </a:lnTo>
                      <a:lnTo>
                        <a:pt x="328" y="591"/>
                      </a:lnTo>
                      <a:lnTo>
                        <a:pt x="268" y="544"/>
                      </a:lnTo>
                      <a:lnTo>
                        <a:pt x="216" y="496"/>
                      </a:lnTo>
                      <a:lnTo>
                        <a:pt x="171" y="446"/>
                      </a:lnTo>
                      <a:lnTo>
                        <a:pt x="133" y="398"/>
                      </a:lnTo>
                      <a:lnTo>
                        <a:pt x="101" y="351"/>
                      </a:lnTo>
                      <a:lnTo>
                        <a:pt x="75" y="305"/>
                      </a:lnTo>
                      <a:lnTo>
                        <a:pt x="53" y="260"/>
                      </a:lnTo>
                      <a:lnTo>
                        <a:pt x="37" y="218"/>
                      </a:lnTo>
                      <a:lnTo>
                        <a:pt x="23" y="180"/>
                      </a:lnTo>
                      <a:lnTo>
                        <a:pt x="14" y="146"/>
                      </a:lnTo>
                      <a:lnTo>
                        <a:pt x="8" y="116"/>
                      </a:lnTo>
                      <a:lnTo>
                        <a:pt x="4" y="90"/>
                      </a:lnTo>
                      <a:lnTo>
                        <a:pt x="1" y="70"/>
                      </a:lnTo>
                      <a:lnTo>
                        <a:pt x="0" y="56"/>
                      </a:lnTo>
                      <a:lnTo>
                        <a:pt x="76" y="0"/>
                      </a:lnTo>
                      <a:lnTo>
                        <a:pt x="205" y="178"/>
                      </a:lnTo>
                      <a:lnTo>
                        <a:pt x="147" y="222"/>
                      </a:lnTo>
                      <a:lnTo>
                        <a:pt x="374" y="532"/>
                      </a:lnTo>
                      <a:lnTo>
                        <a:pt x="456" y="472"/>
                      </a:lnTo>
                      <a:lnTo>
                        <a:pt x="562" y="616"/>
                      </a:lnTo>
                      <a:lnTo>
                        <a:pt x="472" y="68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12333" name="AutoShape 85"/>
            <p:cNvSpPr>
              <a:spLocks noChangeAspect="1" noChangeArrowheads="1" noTextEdit="1"/>
            </p:cNvSpPr>
            <p:nvPr/>
          </p:nvSpPr>
          <p:spPr bwMode="auto">
            <a:xfrm>
              <a:off x="3391" y="1749"/>
              <a:ext cx="16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334" name="Freeform 86"/>
            <p:cNvSpPr>
              <a:spLocks/>
            </p:cNvSpPr>
            <p:nvPr/>
          </p:nvSpPr>
          <p:spPr bwMode="auto">
            <a:xfrm>
              <a:off x="3392" y="1750"/>
              <a:ext cx="165" cy="190"/>
            </a:xfrm>
            <a:custGeom>
              <a:avLst/>
              <a:gdLst>
                <a:gd name="T0" fmla="*/ 0 w 990"/>
                <a:gd name="T1" fmla="*/ 0 h 1143"/>
                <a:gd name="T2" fmla="*/ 0 w 990"/>
                <a:gd name="T3" fmla="*/ 0 h 1143"/>
                <a:gd name="T4" fmla="*/ 0 w 990"/>
                <a:gd name="T5" fmla="*/ 0 h 1143"/>
                <a:gd name="T6" fmla="*/ 0 w 990"/>
                <a:gd name="T7" fmla="*/ 0 h 1143"/>
                <a:gd name="T8" fmla="*/ 0 w 990"/>
                <a:gd name="T9" fmla="*/ 0 h 1143"/>
                <a:gd name="T10" fmla="*/ 0 w 990"/>
                <a:gd name="T11" fmla="*/ 0 h 1143"/>
                <a:gd name="T12" fmla="*/ 0 w 990"/>
                <a:gd name="T13" fmla="*/ 0 h 1143"/>
                <a:gd name="T14" fmla="*/ 0 w 990"/>
                <a:gd name="T15" fmla="*/ 0 h 1143"/>
                <a:gd name="T16" fmla="*/ 0 w 990"/>
                <a:gd name="T17" fmla="*/ 0 h 1143"/>
                <a:gd name="T18" fmla="*/ 0 w 990"/>
                <a:gd name="T19" fmla="*/ 0 h 1143"/>
                <a:gd name="T20" fmla="*/ 0 w 990"/>
                <a:gd name="T21" fmla="*/ 0 h 1143"/>
                <a:gd name="T22" fmla="*/ 0 w 990"/>
                <a:gd name="T23" fmla="*/ 0 h 1143"/>
                <a:gd name="T24" fmla="*/ 0 w 990"/>
                <a:gd name="T25" fmla="*/ 0 h 1143"/>
                <a:gd name="T26" fmla="*/ 0 w 990"/>
                <a:gd name="T27" fmla="*/ 0 h 1143"/>
                <a:gd name="T28" fmla="*/ 0 w 990"/>
                <a:gd name="T29" fmla="*/ 0 h 1143"/>
                <a:gd name="T30" fmla="*/ 0 w 990"/>
                <a:gd name="T31" fmla="*/ 0 h 1143"/>
                <a:gd name="T32" fmla="*/ 0 w 990"/>
                <a:gd name="T33" fmla="*/ 0 h 1143"/>
                <a:gd name="T34" fmla="*/ 0 w 990"/>
                <a:gd name="T35" fmla="*/ 0 h 1143"/>
                <a:gd name="T36" fmla="*/ 0 w 990"/>
                <a:gd name="T37" fmla="*/ 0 h 1143"/>
                <a:gd name="T38" fmla="*/ 0 w 990"/>
                <a:gd name="T39" fmla="*/ 0 h 1143"/>
                <a:gd name="T40" fmla="*/ 0 w 990"/>
                <a:gd name="T41" fmla="*/ 0 h 1143"/>
                <a:gd name="T42" fmla="*/ 0 w 990"/>
                <a:gd name="T43" fmla="*/ 0 h 1143"/>
                <a:gd name="T44" fmla="*/ 0 w 990"/>
                <a:gd name="T45" fmla="*/ 0 h 1143"/>
                <a:gd name="T46" fmla="*/ 0 w 990"/>
                <a:gd name="T47" fmla="*/ 0 h 1143"/>
                <a:gd name="T48" fmla="*/ 0 w 990"/>
                <a:gd name="T49" fmla="*/ 0 h 1143"/>
                <a:gd name="T50" fmla="*/ 0 w 990"/>
                <a:gd name="T51" fmla="*/ 0 h 1143"/>
                <a:gd name="T52" fmla="*/ 0 w 990"/>
                <a:gd name="T53" fmla="*/ 0 h 1143"/>
                <a:gd name="T54" fmla="*/ 0 w 990"/>
                <a:gd name="T55" fmla="*/ 0 h 1143"/>
                <a:gd name="T56" fmla="*/ 0 w 990"/>
                <a:gd name="T57" fmla="*/ 0 h 1143"/>
                <a:gd name="T58" fmla="*/ 0 w 990"/>
                <a:gd name="T59" fmla="*/ 0 h 1143"/>
                <a:gd name="T60" fmla="*/ 0 w 990"/>
                <a:gd name="T61" fmla="*/ 0 h 1143"/>
                <a:gd name="T62" fmla="*/ 0 w 990"/>
                <a:gd name="T63" fmla="*/ 0 h 1143"/>
                <a:gd name="T64" fmla="*/ 0 w 990"/>
                <a:gd name="T65" fmla="*/ 0 h 1143"/>
                <a:gd name="T66" fmla="*/ 0 w 990"/>
                <a:gd name="T67" fmla="*/ 0 h 1143"/>
                <a:gd name="T68" fmla="*/ 0 w 990"/>
                <a:gd name="T69" fmla="*/ 0 h 1143"/>
                <a:gd name="T70" fmla="*/ 0 w 990"/>
                <a:gd name="T71" fmla="*/ 0 h 1143"/>
                <a:gd name="T72" fmla="*/ 0 w 990"/>
                <a:gd name="T73" fmla="*/ 0 h 1143"/>
                <a:gd name="T74" fmla="*/ 0 w 990"/>
                <a:gd name="T75" fmla="*/ 0 h 1143"/>
                <a:gd name="T76" fmla="*/ 0 w 990"/>
                <a:gd name="T77" fmla="*/ 0 h 1143"/>
                <a:gd name="T78" fmla="*/ 0 w 990"/>
                <a:gd name="T79" fmla="*/ 0 h 1143"/>
                <a:gd name="T80" fmla="*/ 0 w 990"/>
                <a:gd name="T81" fmla="*/ 0 h 1143"/>
                <a:gd name="T82" fmla="*/ 0 w 990"/>
                <a:gd name="T83" fmla="*/ 0 h 1143"/>
                <a:gd name="T84" fmla="*/ 0 w 990"/>
                <a:gd name="T85" fmla="*/ 0 h 1143"/>
                <a:gd name="T86" fmla="*/ 0 w 990"/>
                <a:gd name="T87" fmla="*/ 0 h 1143"/>
                <a:gd name="T88" fmla="*/ 0 w 990"/>
                <a:gd name="T89" fmla="*/ 0 h 1143"/>
                <a:gd name="T90" fmla="*/ 0 w 990"/>
                <a:gd name="T91" fmla="*/ 0 h 114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990"/>
                <a:gd name="T139" fmla="*/ 0 h 1143"/>
                <a:gd name="T140" fmla="*/ 990 w 990"/>
                <a:gd name="T141" fmla="*/ 1143 h 114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990" h="1143">
                  <a:moveTo>
                    <a:pt x="244" y="1143"/>
                  </a:moveTo>
                  <a:lnTo>
                    <a:pt x="260" y="1143"/>
                  </a:lnTo>
                  <a:lnTo>
                    <a:pt x="275" y="1141"/>
                  </a:lnTo>
                  <a:lnTo>
                    <a:pt x="290" y="1139"/>
                  </a:lnTo>
                  <a:lnTo>
                    <a:pt x="306" y="1136"/>
                  </a:lnTo>
                  <a:lnTo>
                    <a:pt x="322" y="1132"/>
                  </a:lnTo>
                  <a:lnTo>
                    <a:pt x="337" y="1127"/>
                  </a:lnTo>
                  <a:lnTo>
                    <a:pt x="351" y="1122"/>
                  </a:lnTo>
                  <a:lnTo>
                    <a:pt x="365" y="1117"/>
                  </a:lnTo>
                  <a:lnTo>
                    <a:pt x="366" y="1117"/>
                  </a:lnTo>
                  <a:lnTo>
                    <a:pt x="367" y="1117"/>
                  </a:lnTo>
                  <a:lnTo>
                    <a:pt x="368" y="1119"/>
                  </a:lnTo>
                  <a:lnTo>
                    <a:pt x="369" y="1120"/>
                  </a:lnTo>
                  <a:lnTo>
                    <a:pt x="375" y="1120"/>
                  </a:lnTo>
                  <a:lnTo>
                    <a:pt x="382" y="1120"/>
                  </a:lnTo>
                  <a:lnTo>
                    <a:pt x="387" y="1118"/>
                  </a:lnTo>
                  <a:lnTo>
                    <a:pt x="393" y="1114"/>
                  </a:lnTo>
                  <a:lnTo>
                    <a:pt x="420" y="1059"/>
                  </a:lnTo>
                  <a:lnTo>
                    <a:pt x="448" y="1004"/>
                  </a:lnTo>
                  <a:lnTo>
                    <a:pt x="476" y="950"/>
                  </a:lnTo>
                  <a:lnTo>
                    <a:pt x="507" y="896"/>
                  </a:lnTo>
                  <a:lnTo>
                    <a:pt x="538" y="844"/>
                  </a:lnTo>
                  <a:lnTo>
                    <a:pt x="571" y="792"/>
                  </a:lnTo>
                  <a:lnTo>
                    <a:pt x="605" y="741"/>
                  </a:lnTo>
                  <a:lnTo>
                    <a:pt x="641" y="690"/>
                  </a:lnTo>
                  <a:lnTo>
                    <a:pt x="678" y="642"/>
                  </a:lnTo>
                  <a:lnTo>
                    <a:pt x="716" y="593"/>
                  </a:lnTo>
                  <a:lnTo>
                    <a:pt x="757" y="546"/>
                  </a:lnTo>
                  <a:lnTo>
                    <a:pt x="800" y="499"/>
                  </a:lnTo>
                  <a:lnTo>
                    <a:pt x="844" y="454"/>
                  </a:lnTo>
                  <a:lnTo>
                    <a:pt x="891" y="410"/>
                  </a:lnTo>
                  <a:lnTo>
                    <a:pt x="939" y="366"/>
                  </a:lnTo>
                  <a:lnTo>
                    <a:pt x="990" y="324"/>
                  </a:lnTo>
                  <a:lnTo>
                    <a:pt x="988" y="294"/>
                  </a:lnTo>
                  <a:lnTo>
                    <a:pt x="983" y="262"/>
                  </a:lnTo>
                  <a:lnTo>
                    <a:pt x="975" y="233"/>
                  </a:lnTo>
                  <a:lnTo>
                    <a:pt x="966" y="202"/>
                  </a:lnTo>
                  <a:lnTo>
                    <a:pt x="954" y="174"/>
                  </a:lnTo>
                  <a:lnTo>
                    <a:pt x="942" y="145"/>
                  </a:lnTo>
                  <a:lnTo>
                    <a:pt x="928" y="119"/>
                  </a:lnTo>
                  <a:lnTo>
                    <a:pt x="913" y="96"/>
                  </a:lnTo>
                  <a:lnTo>
                    <a:pt x="895" y="78"/>
                  </a:lnTo>
                  <a:lnTo>
                    <a:pt x="877" y="63"/>
                  </a:lnTo>
                  <a:lnTo>
                    <a:pt x="857" y="49"/>
                  </a:lnTo>
                  <a:lnTo>
                    <a:pt x="837" y="38"/>
                  </a:lnTo>
                  <a:lnTo>
                    <a:pt x="815" y="28"/>
                  </a:lnTo>
                  <a:lnTo>
                    <a:pt x="794" y="19"/>
                  </a:lnTo>
                  <a:lnTo>
                    <a:pt x="773" y="12"/>
                  </a:lnTo>
                  <a:lnTo>
                    <a:pt x="750" y="4"/>
                  </a:lnTo>
                  <a:lnTo>
                    <a:pt x="733" y="1"/>
                  </a:lnTo>
                  <a:lnTo>
                    <a:pt x="714" y="0"/>
                  </a:lnTo>
                  <a:lnTo>
                    <a:pt x="696" y="0"/>
                  </a:lnTo>
                  <a:lnTo>
                    <a:pt x="677" y="2"/>
                  </a:lnTo>
                  <a:lnTo>
                    <a:pt x="658" y="6"/>
                  </a:lnTo>
                  <a:lnTo>
                    <a:pt x="641" y="12"/>
                  </a:lnTo>
                  <a:lnTo>
                    <a:pt x="624" y="20"/>
                  </a:lnTo>
                  <a:lnTo>
                    <a:pt x="610" y="29"/>
                  </a:lnTo>
                  <a:lnTo>
                    <a:pt x="587" y="53"/>
                  </a:lnTo>
                  <a:lnTo>
                    <a:pt x="563" y="77"/>
                  </a:lnTo>
                  <a:lnTo>
                    <a:pt x="539" y="100"/>
                  </a:lnTo>
                  <a:lnTo>
                    <a:pt x="516" y="125"/>
                  </a:lnTo>
                  <a:lnTo>
                    <a:pt x="493" y="150"/>
                  </a:lnTo>
                  <a:lnTo>
                    <a:pt x="472" y="175"/>
                  </a:lnTo>
                  <a:lnTo>
                    <a:pt x="453" y="201"/>
                  </a:lnTo>
                  <a:lnTo>
                    <a:pt x="436" y="226"/>
                  </a:lnTo>
                  <a:lnTo>
                    <a:pt x="426" y="242"/>
                  </a:lnTo>
                  <a:lnTo>
                    <a:pt x="412" y="254"/>
                  </a:lnTo>
                  <a:lnTo>
                    <a:pt x="396" y="264"/>
                  </a:lnTo>
                  <a:lnTo>
                    <a:pt x="379" y="273"/>
                  </a:lnTo>
                  <a:lnTo>
                    <a:pt x="362" y="281"/>
                  </a:lnTo>
                  <a:lnTo>
                    <a:pt x="346" y="290"/>
                  </a:lnTo>
                  <a:lnTo>
                    <a:pt x="330" y="302"/>
                  </a:lnTo>
                  <a:lnTo>
                    <a:pt x="317" y="315"/>
                  </a:lnTo>
                  <a:lnTo>
                    <a:pt x="313" y="318"/>
                  </a:lnTo>
                  <a:lnTo>
                    <a:pt x="307" y="323"/>
                  </a:lnTo>
                  <a:lnTo>
                    <a:pt x="304" y="326"/>
                  </a:lnTo>
                  <a:lnTo>
                    <a:pt x="299" y="331"/>
                  </a:lnTo>
                  <a:lnTo>
                    <a:pt x="295" y="335"/>
                  </a:lnTo>
                  <a:lnTo>
                    <a:pt x="290" y="340"/>
                  </a:lnTo>
                  <a:lnTo>
                    <a:pt x="286" y="343"/>
                  </a:lnTo>
                  <a:lnTo>
                    <a:pt x="281" y="348"/>
                  </a:lnTo>
                  <a:lnTo>
                    <a:pt x="255" y="380"/>
                  </a:lnTo>
                  <a:lnTo>
                    <a:pt x="231" y="410"/>
                  </a:lnTo>
                  <a:lnTo>
                    <a:pt x="207" y="441"/>
                  </a:lnTo>
                  <a:lnTo>
                    <a:pt x="186" y="472"/>
                  </a:lnTo>
                  <a:lnTo>
                    <a:pt x="165" y="504"/>
                  </a:lnTo>
                  <a:lnTo>
                    <a:pt x="147" y="538"/>
                  </a:lnTo>
                  <a:lnTo>
                    <a:pt x="131" y="573"/>
                  </a:lnTo>
                  <a:lnTo>
                    <a:pt x="119" y="611"/>
                  </a:lnTo>
                  <a:lnTo>
                    <a:pt x="121" y="616"/>
                  </a:lnTo>
                  <a:lnTo>
                    <a:pt x="122" y="619"/>
                  </a:lnTo>
                  <a:lnTo>
                    <a:pt x="125" y="624"/>
                  </a:lnTo>
                  <a:lnTo>
                    <a:pt x="126" y="628"/>
                  </a:lnTo>
                  <a:lnTo>
                    <a:pt x="126" y="629"/>
                  </a:lnTo>
                  <a:lnTo>
                    <a:pt x="126" y="630"/>
                  </a:lnTo>
                  <a:lnTo>
                    <a:pt x="125" y="632"/>
                  </a:lnTo>
                  <a:lnTo>
                    <a:pt x="118" y="635"/>
                  </a:lnTo>
                  <a:lnTo>
                    <a:pt x="104" y="656"/>
                  </a:lnTo>
                  <a:lnTo>
                    <a:pt x="91" y="679"/>
                  </a:lnTo>
                  <a:lnTo>
                    <a:pt x="77" y="703"/>
                  </a:lnTo>
                  <a:lnTo>
                    <a:pt x="65" y="727"/>
                  </a:lnTo>
                  <a:lnTo>
                    <a:pt x="54" y="751"/>
                  </a:lnTo>
                  <a:lnTo>
                    <a:pt x="41" y="776"/>
                  </a:lnTo>
                  <a:lnTo>
                    <a:pt x="29" y="801"/>
                  </a:lnTo>
                  <a:lnTo>
                    <a:pt x="18" y="826"/>
                  </a:lnTo>
                  <a:lnTo>
                    <a:pt x="11" y="845"/>
                  </a:lnTo>
                  <a:lnTo>
                    <a:pt x="4" y="865"/>
                  </a:lnTo>
                  <a:lnTo>
                    <a:pt x="0" y="884"/>
                  </a:lnTo>
                  <a:lnTo>
                    <a:pt x="2" y="902"/>
                  </a:lnTo>
                  <a:lnTo>
                    <a:pt x="3" y="903"/>
                  </a:lnTo>
                  <a:lnTo>
                    <a:pt x="4" y="904"/>
                  </a:lnTo>
                  <a:lnTo>
                    <a:pt x="5" y="906"/>
                  </a:lnTo>
                  <a:lnTo>
                    <a:pt x="6" y="907"/>
                  </a:lnTo>
                  <a:lnTo>
                    <a:pt x="8" y="927"/>
                  </a:lnTo>
                  <a:lnTo>
                    <a:pt x="11" y="946"/>
                  </a:lnTo>
                  <a:lnTo>
                    <a:pt x="15" y="965"/>
                  </a:lnTo>
                  <a:lnTo>
                    <a:pt x="21" y="983"/>
                  </a:lnTo>
                  <a:lnTo>
                    <a:pt x="28" y="1001"/>
                  </a:lnTo>
                  <a:lnTo>
                    <a:pt x="36" y="1019"/>
                  </a:lnTo>
                  <a:lnTo>
                    <a:pt x="44" y="1036"/>
                  </a:lnTo>
                  <a:lnTo>
                    <a:pt x="53" y="1052"/>
                  </a:lnTo>
                  <a:lnTo>
                    <a:pt x="65" y="1069"/>
                  </a:lnTo>
                  <a:lnTo>
                    <a:pt x="80" y="1085"/>
                  </a:lnTo>
                  <a:lnTo>
                    <a:pt x="95" y="1097"/>
                  </a:lnTo>
                  <a:lnTo>
                    <a:pt x="112" y="1109"/>
                  </a:lnTo>
                  <a:lnTo>
                    <a:pt x="130" y="1118"/>
                  </a:lnTo>
                  <a:lnTo>
                    <a:pt x="149" y="1126"/>
                  </a:lnTo>
                  <a:lnTo>
                    <a:pt x="170" y="1132"/>
                  </a:lnTo>
                  <a:lnTo>
                    <a:pt x="191" y="1138"/>
                  </a:lnTo>
                  <a:lnTo>
                    <a:pt x="198" y="1139"/>
                  </a:lnTo>
                  <a:lnTo>
                    <a:pt x="205" y="1140"/>
                  </a:lnTo>
                  <a:lnTo>
                    <a:pt x="211" y="1141"/>
                  </a:lnTo>
                  <a:lnTo>
                    <a:pt x="218" y="1141"/>
                  </a:lnTo>
                  <a:lnTo>
                    <a:pt x="224" y="1141"/>
                  </a:lnTo>
                  <a:lnTo>
                    <a:pt x="231" y="1141"/>
                  </a:lnTo>
                  <a:lnTo>
                    <a:pt x="237" y="1141"/>
                  </a:lnTo>
                  <a:lnTo>
                    <a:pt x="244" y="11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35" name="Freeform 87"/>
            <p:cNvSpPr>
              <a:spLocks/>
            </p:cNvSpPr>
            <p:nvPr/>
          </p:nvSpPr>
          <p:spPr bwMode="auto">
            <a:xfrm>
              <a:off x="3398" y="1755"/>
              <a:ext cx="153" cy="180"/>
            </a:xfrm>
            <a:custGeom>
              <a:avLst/>
              <a:gdLst>
                <a:gd name="T0" fmla="*/ 0 w 920"/>
                <a:gd name="T1" fmla="*/ 0 h 1082"/>
                <a:gd name="T2" fmla="*/ 0 w 920"/>
                <a:gd name="T3" fmla="*/ 0 h 1082"/>
                <a:gd name="T4" fmla="*/ 0 w 920"/>
                <a:gd name="T5" fmla="*/ 0 h 1082"/>
                <a:gd name="T6" fmla="*/ 0 w 920"/>
                <a:gd name="T7" fmla="*/ 0 h 1082"/>
                <a:gd name="T8" fmla="*/ 0 w 920"/>
                <a:gd name="T9" fmla="*/ 0 h 1082"/>
                <a:gd name="T10" fmla="*/ 0 w 920"/>
                <a:gd name="T11" fmla="*/ 0 h 1082"/>
                <a:gd name="T12" fmla="*/ 0 w 920"/>
                <a:gd name="T13" fmla="*/ 0 h 1082"/>
                <a:gd name="T14" fmla="*/ 0 w 920"/>
                <a:gd name="T15" fmla="*/ 0 h 1082"/>
                <a:gd name="T16" fmla="*/ 0 w 920"/>
                <a:gd name="T17" fmla="*/ 0 h 1082"/>
                <a:gd name="T18" fmla="*/ 0 w 920"/>
                <a:gd name="T19" fmla="*/ 0 h 1082"/>
                <a:gd name="T20" fmla="*/ 0 w 920"/>
                <a:gd name="T21" fmla="*/ 0 h 1082"/>
                <a:gd name="T22" fmla="*/ 0 w 920"/>
                <a:gd name="T23" fmla="*/ 0 h 1082"/>
                <a:gd name="T24" fmla="*/ 0 w 920"/>
                <a:gd name="T25" fmla="*/ 0 h 1082"/>
                <a:gd name="T26" fmla="*/ 0 w 920"/>
                <a:gd name="T27" fmla="*/ 0 h 1082"/>
                <a:gd name="T28" fmla="*/ 0 w 920"/>
                <a:gd name="T29" fmla="*/ 0 h 1082"/>
                <a:gd name="T30" fmla="*/ 0 w 920"/>
                <a:gd name="T31" fmla="*/ 0 h 1082"/>
                <a:gd name="T32" fmla="*/ 0 w 920"/>
                <a:gd name="T33" fmla="*/ 0 h 1082"/>
                <a:gd name="T34" fmla="*/ 0 w 920"/>
                <a:gd name="T35" fmla="*/ 0 h 1082"/>
                <a:gd name="T36" fmla="*/ 0 w 920"/>
                <a:gd name="T37" fmla="*/ 0 h 1082"/>
                <a:gd name="T38" fmla="*/ 0 w 920"/>
                <a:gd name="T39" fmla="*/ 0 h 1082"/>
                <a:gd name="T40" fmla="*/ 0 w 920"/>
                <a:gd name="T41" fmla="*/ 0 h 1082"/>
                <a:gd name="T42" fmla="*/ 0 w 920"/>
                <a:gd name="T43" fmla="*/ 0 h 1082"/>
                <a:gd name="T44" fmla="*/ 0 w 920"/>
                <a:gd name="T45" fmla="*/ 0 h 1082"/>
                <a:gd name="T46" fmla="*/ 0 w 920"/>
                <a:gd name="T47" fmla="*/ 0 h 1082"/>
                <a:gd name="T48" fmla="*/ 0 w 920"/>
                <a:gd name="T49" fmla="*/ 0 h 1082"/>
                <a:gd name="T50" fmla="*/ 0 w 920"/>
                <a:gd name="T51" fmla="*/ 0 h 1082"/>
                <a:gd name="T52" fmla="*/ 0 w 920"/>
                <a:gd name="T53" fmla="*/ 0 h 1082"/>
                <a:gd name="T54" fmla="*/ 0 w 920"/>
                <a:gd name="T55" fmla="*/ 0 h 1082"/>
                <a:gd name="T56" fmla="*/ 0 w 920"/>
                <a:gd name="T57" fmla="*/ 0 h 1082"/>
                <a:gd name="T58" fmla="*/ 0 w 920"/>
                <a:gd name="T59" fmla="*/ 0 h 1082"/>
                <a:gd name="T60" fmla="*/ 0 w 920"/>
                <a:gd name="T61" fmla="*/ 0 h 1082"/>
                <a:gd name="T62" fmla="*/ 0 w 920"/>
                <a:gd name="T63" fmla="*/ 0 h 1082"/>
                <a:gd name="T64" fmla="*/ 0 w 920"/>
                <a:gd name="T65" fmla="*/ 0 h 1082"/>
                <a:gd name="T66" fmla="*/ 0 w 920"/>
                <a:gd name="T67" fmla="*/ 0 h 1082"/>
                <a:gd name="T68" fmla="*/ 0 w 920"/>
                <a:gd name="T69" fmla="*/ 0 h 1082"/>
                <a:gd name="T70" fmla="*/ 0 w 920"/>
                <a:gd name="T71" fmla="*/ 0 h 1082"/>
                <a:gd name="T72" fmla="*/ 0 w 920"/>
                <a:gd name="T73" fmla="*/ 0 h 1082"/>
                <a:gd name="T74" fmla="*/ 0 w 920"/>
                <a:gd name="T75" fmla="*/ 0 h 1082"/>
                <a:gd name="T76" fmla="*/ 0 w 920"/>
                <a:gd name="T77" fmla="*/ 0 h 1082"/>
                <a:gd name="T78" fmla="*/ 0 w 920"/>
                <a:gd name="T79" fmla="*/ 0 h 1082"/>
                <a:gd name="T80" fmla="*/ 0 w 920"/>
                <a:gd name="T81" fmla="*/ 0 h 1082"/>
                <a:gd name="T82" fmla="*/ 0 w 920"/>
                <a:gd name="T83" fmla="*/ 0 h 1082"/>
                <a:gd name="T84" fmla="*/ 0 w 920"/>
                <a:gd name="T85" fmla="*/ 0 h 1082"/>
                <a:gd name="T86" fmla="*/ 0 w 920"/>
                <a:gd name="T87" fmla="*/ 0 h 1082"/>
                <a:gd name="T88" fmla="*/ 0 w 920"/>
                <a:gd name="T89" fmla="*/ 0 h 1082"/>
                <a:gd name="T90" fmla="*/ 0 w 920"/>
                <a:gd name="T91" fmla="*/ 0 h 1082"/>
                <a:gd name="T92" fmla="*/ 0 w 920"/>
                <a:gd name="T93" fmla="*/ 0 h 1082"/>
                <a:gd name="T94" fmla="*/ 0 w 920"/>
                <a:gd name="T95" fmla="*/ 0 h 1082"/>
                <a:gd name="T96" fmla="*/ 0 w 920"/>
                <a:gd name="T97" fmla="*/ 0 h 1082"/>
                <a:gd name="T98" fmla="*/ 0 w 920"/>
                <a:gd name="T99" fmla="*/ 0 h 1082"/>
                <a:gd name="T100" fmla="*/ 0 w 920"/>
                <a:gd name="T101" fmla="*/ 0 h 1082"/>
                <a:gd name="T102" fmla="*/ 0 w 920"/>
                <a:gd name="T103" fmla="*/ 0 h 1082"/>
                <a:gd name="T104" fmla="*/ 0 w 920"/>
                <a:gd name="T105" fmla="*/ 0 h 1082"/>
                <a:gd name="T106" fmla="*/ 0 w 920"/>
                <a:gd name="T107" fmla="*/ 0 h 1082"/>
                <a:gd name="T108" fmla="*/ 0 w 920"/>
                <a:gd name="T109" fmla="*/ 0 h 1082"/>
                <a:gd name="T110" fmla="*/ 0 w 920"/>
                <a:gd name="T111" fmla="*/ 0 h 1082"/>
                <a:gd name="T112" fmla="*/ 0 w 920"/>
                <a:gd name="T113" fmla="*/ 0 h 1082"/>
                <a:gd name="T114" fmla="*/ 0 w 920"/>
                <a:gd name="T115" fmla="*/ 0 h 1082"/>
                <a:gd name="T116" fmla="*/ 0 w 920"/>
                <a:gd name="T117" fmla="*/ 0 h 1082"/>
                <a:gd name="T118" fmla="*/ 0 w 920"/>
                <a:gd name="T119" fmla="*/ 0 h 108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20"/>
                <a:gd name="T181" fmla="*/ 0 h 1082"/>
                <a:gd name="T182" fmla="*/ 920 w 920"/>
                <a:gd name="T183" fmla="*/ 1082 h 108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20" h="1082">
                  <a:moveTo>
                    <a:pt x="214" y="1082"/>
                  </a:moveTo>
                  <a:lnTo>
                    <a:pt x="225" y="1082"/>
                  </a:lnTo>
                  <a:lnTo>
                    <a:pt x="235" y="1080"/>
                  </a:lnTo>
                  <a:lnTo>
                    <a:pt x="246" y="1078"/>
                  </a:lnTo>
                  <a:lnTo>
                    <a:pt x="258" y="1075"/>
                  </a:lnTo>
                  <a:lnTo>
                    <a:pt x="268" y="1072"/>
                  </a:lnTo>
                  <a:lnTo>
                    <a:pt x="279" y="1069"/>
                  </a:lnTo>
                  <a:lnTo>
                    <a:pt x="289" y="1065"/>
                  </a:lnTo>
                  <a:lnTo>
                    <a:pt x="301" y="1063"/>
                  </a:lnTo>
                  <a:lnTo>
                    <a:pt x="307" y="1061"/>
                  </a:lnTo>
                  <a:lnTo>
                    <a:pt x="314" y="1061"/>
                  </a:lnTo>
                  <a:lnTo>
                    <a:pt x="320" y="1061"/>
                  </a:lnTo>
                  <a:lnTo>
                    <a:pt x="326" y="1059"/>
                  </a:lnTo>
                  <a:lnTo>
                    <a:pt x="339" y="1029"/>
                  </a:lnTo>
                  <a:lnTo>
                    <a:pt x="353" y="1001"/>
                  </a:lnTo>
                  <a:lnTo>
                    <a:pt x="368" y="974"/>
                  </a:lnTo>
                  <a:lnTo>
                    <a:pt x="384" y="946"/>
                  </a:lnTo>
                  <a:lnTo>
                    <a:pt x="400" y="922"/>
                  </a:lnTo>
                  <a:lnTo>
                    <a:pt x="417" y="896"/>
                  </a:lnTo>
                  <a:lnTo>
                    <a:pt x="432" y="870"/>
                  </a:lnTo>
                  <a:lnTo>
                    <a:pt x="448" y="844"/>
                  </a:lnTo>
                  <a:lnTo>
                    <a:pt x="456" y="829"/>
                  </a:lnTo>
                  <a:lnTo>
                    <a:pt x="464" y="815"/>
                  </a:lnTo>
                  <a:lnTo>
                    <a:pt x="473" y="801"/>
                  </a:lnTo>
                  <a:lnTo>
                    <a:pt x="481" y="787"/>
                  </a:lnTo>
                  <a:lnTo>
                    <a:pt x="498" y="761"/>
                  </a:lnTo>
                  <a:lnTo>
                    <a:pt x="513" y="735"/>
                  </a:lnTo>
                  <a:lnTo>
                    <a:pt x="530" y="710"/>
                  </a:lnTo>
                  <a:lnTo>
                    <a:pt x="548" y="685"/>
                  </a:lnTo>
                  <a:lnTo>
                    <a:pt x="565" y="660"/>
                  </a:lnTo>
                  <a:lnTo>
                    <a:pt x="583" y="636"/>
                  </a:lnTo>
                  <a:lnTo>
                    <a:pt x="601" y="612"/>
                  </a:lnTo>
                  <a:lnTo>
                    <a:pt x="620" y="587"/>
                  </a:lnTo>
                  <a:lnTo>
                    <a:pt x="640" y="563"/>
                  </a:lnTo>
                  <a:lnTo>
                    <a:pt x="660" y="539"/>
                  </a:lnTo>
                  <a:lnTo>
                    <a:pt x="679" y="515"/>
                  </a:lnTo>
                  <a:lnTo>
                    <a:pt x="700" y="491"/>
                  </a:lnTo>
                  <a:lnTo>
                    <a:pt x="722" y="467"/>
                  </a:lnTo>
                  <a:lnTo>
                    <a:pt x="743" y="442"/>
                  </a:lnTo>
                  <a:lnTo>
                    <a:pt x="766" y="418"/>
                  </a:lnTo>
                  <a:lnTo>
                    <a:pt x="788" y="394"/>
                  </a:lnTo>
                  <a:lnTo>
                    <a:pt x="802" y="382"/>
                  </a:lnTo>
                  <a:lnTo>
                    <a:pt x="814" y="372"/>
                  </a:lnTo>
                  <a:lnTo>
                    <a:pt x="827" y="361"/>
                  </a:lnTo>
                  <a:lnTo>
                    <a:pt x="840" y="350"/>
                  </a:lnTo>
                  <a:lnTo>
                    <a:pt x="851" y="338"/>
                  </a:lnTo>
                  <a:lnTo>
                    <a:pt x="864" y="328"/>
                  </a:lnTo>
                  <a:lnTo>
                    <a:pt x="876" y="317"/>
                  </a:lnTo>
                  <a:lnTo>
                    <a:pt x="888" y="307"/>
                  </a:lnTo>
                  <a:lnTo>
                    <a:pt x="890" y="304"/>
                  </a:lnTo>
                  <a:lnTo>
                    <a:pt x="892" y="302"/>
                  </a:lnTo>
                  <a:lnTo>
                    <a:pt x="894" y="301"/>
                  </a:lnTo>
                  <a:lnTo>
                    <a:pt x="897" y="300"/>
                  </a:lnTo>
                  <a:lnTo>
                    <a:pt x="898" y="299"/>
                  </a:lnTo>
                  <a:lnTo>
                    <a:pt x="899" y="298"/>
                  </a:lnTo>
                  <a:lnTo>
                    <a:pt x="900" y="295"/>
                  </a:lnTo>
                  <a:lnTo>
                    <a:pt x="901" y="294"/>
                  </a:lnTo>
                  <a:lnTo>
                    <a:pt x="915" y="284"/>
                  </a:lnTo>
                  <a:lnTo>
                    <a:pt x="916" y="283"/>
                  </a:lnTo>
                  <a:lnTo>
                    <a:pt x="918" y="282"/>
                  </a:lnTo>
                  <a:lnTo>
                    <a:pt x="919" y="281"/>
                  </a:lnTo>
                  <a:lnTo>
                    <a:pt x="920" y="278"/>
                  </a:lnTo>
                  <a:lnTo>
                    <a:pt x="908" y="245"/>
                  </a:lnTo>
                  <a:lnTo>
                    <a:pt x="898" y="212"/>
                  </a:lnTo>
                  <a:lnTo>
                    <a:pt x="886" y="179"/>
                  </a:lnTo>
                  <a:lnTo>
                    <a:pt x="875" y="145"/>
                  </a:lnTo>
                  <a:lnTo>
                    <a:pt x="862" y="114"/>
                  </a:lnTo>
                  <a:lnTo>
                    <a:pt x="845" y="85"/>
                  </a:lnTo>
                  <a:lnTo>
                    <a:pt x="824" y="59"/>
                  </a:lnTo>
                  <a:lnTo>
                    <a:pt x="799" y="36"/>
                  </a:lnTo>
                  <a:lnTo>
                    <a:pt x="780" y="27"/>
                  </a:lnTo>
                  <a:lnTo>
                    <a:pt x="760" y="21"/>
                  </a:lnTo>
                  <a:lnTo>
                    <a:pt x="740" y="15"/>
                  </a:lnTo>
                  <a:lnTo>
                    <a:pt x="719" y="10"/>
                  </a:lnTo>
                  <a:lnTo>
                    <a:pt x="696" y="7"/>
                  </a:lnTo>
                  <a:lnTo>
                    <a:pt x="675" y="4"/>
                  </a:lnTo>
                  <a:lnTo>
                    <a:pt x="652" y="2"/>
                  </a:lnTo>
                  <a:lnTo>
                    <a:pt x="631" y="0"/>
                  </a:lnTo>
                  <a:lnTo>
                    <a:pt x="617" y="11"/>
                  </a:lnTo>
                  <a:lnTo>
                    <a:pt x="602" y="24"/>
                  </a:lnTo>
                  <a:lnTo>
                    <a:pt x="587" y="37"/>
                  </a:lnTo>
                  <a:lnTo>
                    <a:pt x="571" y="52"/>
                  </a:lnTo>
                  <a:lnTo>
                    <a:pt x="555" y="67"/>
                  </a:lnTo>
                  <a:lnTo>
                    <a:pt x="539" y="82"/>
                  </a:lnTo>
                  <a:lnTo>
                    <a:pt x="524" y="96"/>
                  </a:lnTo>
                  <a:lnTo>
                    <a:pt x="510" y="109"/>
                  </a:lnTo>
                  <a:lnTo>
                    <a:pt x="498" y="123"/>
                  </a:lnTo>
                  <a:lnTo>
                    <a:pt x="485" y="138"/>
                  </a:lnTo>
                  <a:lnTo>
                    <a:pt x="474" y="153"/>
                  </a:lnTo>
                  <a:lnTo>
                    <a:pt x="463" y="166"/>
                  </a:lnTo>
                  <a:lnTo>
                    <a:pt x="453" y="181"/>
                  </a:lnTo>
                  <a:lnTo>
                    <a:pt x="444" y="196"/>
                  </a:lnTo>
                  <a:lnTo>
                    <a:pt x="435" y="212"/>
                  </a:lnTo>
                  <a:lnTo>
                    <a:pt x="428" y="227"/>
                  </a:lnTo>
                  <a:lnTo>
                    <a:pt x="547" y="314"/>
                  </a:lnTo>
                  <a:lnTo>
                    <a:pt x="559" y="324"/>
                  </a:lnTo>
                  <a:lnTo>
                    <a:pt x="571" y="331"/>
                  </a:lnTo>
                  <a:lnTo>
                    <a:pt x="582" y="340"/>
                  </a:lnTo>
                  <a:lnTo>
                    <a:pt x="593" y="348"/>
                  </a:lnTo>
                  <a:lnTo>
                    <a:pt x="605" y="357"/>
                  </a:lnTo>
                  <a:lnTo>
                    <a:pt x="616" y="366"/>
                  </a:lnTo>
                  <a:lnTo>
                    <a:pt x="627" y="377"/>
                  </a:lnTo>
                  <a:lnTo>
                    <a:pt x="639" y="387"/>
                  </a:lnTo>
                  <a:lnTo>
                    <a:pt x="645" y="395"/>
                  </a:lnTo>
                  <a:lnTo>
                    <a:pt x="651" y="403"/>
                  </a:lnTo>
                  <a:lnTo>
                    <a:pt x="658" y="411"/>
                  </a:lnTo>
                  <a:lnTo>
                    <a:pt x="664" y="417"/>
                  </a:lnTo>
                  <a:lnTo>
                    <a:pt x="670" y="425"/>
                  </a:lnTo>
                  <a:lnTo>
                    <a:pt x="677" y="433"/>
                  </a:lnTo>
                  <a:lnTo>
                    <a:pt x="682" y="440"/>
                  </a:lnTo>
                  <a:lnTo>
                    <a:pt x="688" y="448"/>
                  </a:lnTo>
                  <a:lnTo>
                    <a:pt x="685" y="459"/>
                  </a:lnTo>
                  <a:lnTo>
                    <a:pt x="684" y="460"/>
                  </a:lnTo>
                  <a:lnTo>
                    <a:pt x="681" y="461"/>
                  </a:lnTo>
                  <a:lnTo>
                    <a:pt x="680" y="464"/>
                  </a:lnTo>
                  <a:lnTo>
                    <a:pt x="678" y="465"/>
                  </a:lnTo>
                  <a:lnTo>
                    <a:pt x="670" y="474"/>
                  </a:lnTo>
                  <a:lnTo>
                    <a:pt x="662" y="468"/>
                  </a:lnTo>
                  <a:lnTo>
                    <a:pt x="655" y="463"/>
                  </a:lnTo>
                  <a:lnTo>
                    <a:pt x="650" y="457"/>
                  </a:lnTo>
                  <a:lnTo>
                    <a:pt x="645" y="449"/>
                  </a:lnTo>
                  <a:lnTo>
                    <a:pt x="631" y="433"/>
                  </a:lnTo>
                  <a:lnTo>
                    <a:pt x="617" y="418"/>
                  </a:lnTo>
                  <a:lnTo>
                    <a:pt x="602" y="405"/>
                  </a:lnTo>
                  <a:lnTo>
                    <a:pt x="588" y="391"/>
                  </a:lnTo>
                  <a:lnTo>
                    <a:pt x="572" y="379"/>
                  </a:lnTo>
                  <a:lnTo>
                    <a:pt x="557" y="366"/>
                  </a:lnTo>
                  <a:lnTo>
                    <a:pt x="542" y="354"/>
                  </a:lnTo>
                  <a:lnTo>
                    <a:pt x="526" y="342"/>
                  </a:lnTo>
                  <a:lnTo>
                    <a:pt x="510" y="330"/>
                  </a:lnTo>
                  <a:lnTo>
                    <a:pt x="494" y="320"/>
                  </a:lnTo>
                  <a:lnTo>
                    <a:pt x="479" y="309"/>
                  </a:lnTo>
                  <a:lnTo>
                    <a:pt x="463" y="298"/>
                  </a:lnTo>
                  <a:lnTo>
                    <a:pt x="447" y="287"/>
                  </a:lnTo>
                  <a:lnTo>
                    <a:pt x="431" y="277"/>
                  </a:lnTo>
                  <a:lnTo>
                    <a:pt x="415" y="266"/>
                  </a:lnTo>
                  <a:lnTo>
                    <a:pt x="400" y="256"/>
                  </a:lnTo>
                  <a:lnTo>
                    <a:pt x="399" y="256"/>
                  </a:lnTo>
                  <a:lnTo>
                    <a:pt x="397" y="256"/>
                  </a:lnTo>
                  <a:lnTo>
                    <a:pt x="396" y="256"/>
                  </a:lnTo>
                  <a:lnTo>
                    <a:pt x="381" y="261"/>
                  </a:lnTo>
                  <a:lnTo>
                    <a:pt x="365" y="269"/>
                  </a:lnTo>
                  <a:lnTo>
                    <a:pt x="349" y="277"/>
                  </a:lnTo>
                  <a:lnTo>
                    <a:pt x="334" y="286"/>
                  </a:lnTo>
                  <a:lnTo>
                    <a:pt x="320" y="296"/>
                  </a:lnTo>
                  <a:lnTo>
                    <a:pt x="306" y="308"/>
                  </a:lnTo>
                  <a:lnTo>
                    <a:pt x="293" y="319"/>
                  </a:lnTo>
                  <a:lnTo>
                    <a:pt x="279" y="331"/>
                  </a:lnTo>
                  <a:lnTo>
                    <a:pt x="267" y="345"/>
                  </a:lnTo>
                  <a:lnTo>
                    <a:pt x="254" y="359"/>
                  </a:lnTo>
                  <a:lnTo>
                    <a:pt x="242" y="372"/>
                  </a:lnTo>
                  <a:lnTo>
                    <a:pt x="231" y="386"/>
                  </a:lnTo>
                  <a:lnTo>
                    <a:pt x="219" y="399"/>
                  </a:lnTo>
                  <a:lnTo>
                    <a:pt x="209" y="414"/>
                  </a:lnTo>
                  <a:lnTo>
                    <a:pt x="198" y="428"/>
                  </a:lnTo>
                  <a:lnTo>
                    <a:pt x="188" y="441"/>
                  </a:lnTo>
                  <a:lnTo>
                    <a:pt x="179" y="458"/>
                  </a:lnTo>
                  <a:lnTo>
                    <a:pt x="166" y="476"/>
                  </a:lnTo>
                  <a:lnTo>
                    <a:pt x="154" y="494"/>
                  </a:lnTo>
                  <a:lnTo>
                    <a:pt x="142" y="512"/>
                  </a:lnTo>
                  <a:lnTo>
                    <a:pt x="132" y="530"/>
                  </a:lnTo>
                  <a:lnTo>
                    <a:pt x="125" y="550"/>
                  </a:lnTo>
                  <a:lnTo>
                    <a:pt x="122" y="569"/>
                  </a:lnTo>
                  <a:lnTo>
                    <a:pt x="126" y="588"/>
                  </a:lnTo>
                  <a:lnTo>
                    <a:pt x="130" y="595"/>
                  </a:lnTo>
                  <a:lnTo>
                    <a:pt x="136" y="600"/>
                  </a:lnTo>
                  <a:lnTo>
                    <a:pt x="142" y="607"/>
                  </a:lnTo>
                  <a:lnTo>
                    <a:pt x="147" y="613"/>
                  </a:lnTo>
                  <a:lnTo>
                    <a:pt x="153" y="619"/>
                  </a:lnTo>
                  <a:lnTo>
                    <a:pt x="159" y="624"/>
                  </a:lnTo>
                  <a:lnTo>
                    <a:pt x="164" y="631"/>
                  </a:lnTo>
                  <a:lnTo>
                    <a:pt x="169" y="637"/>
                  </a:lnTo>
                  <a:lnTo>
                    <a:pt x="183" y="650"/>
                  </a:lnTo>
                  <a:lnTo>
                    <a:pt x="198" y="664"/>
                  </a:lnTo>
                  <a:lnTo>
                    <a:pt x="213" y="676"/>
                  </a:lnTo>
                  <a:lnTo>
                    <a:pt x="226" y="690"/>
                  </a:lnTo>
                  <a:lnTo>
                    <a:pt x="240" y="702"/>
                  </a:lnTo>
                  <a:lnTo>
                    <a:pt x="254" y="715"/>
                  </a:lnTo>
                  <a:lnTo>
                    <a:pt x="268" y="726"/>
                  </a:lnTo>
                  <a:lnTo>
                    <a:pt x="282" y="737"/>
                  </a:lnTo>
                  <a:lnTo>
                    <a:pt x="297" y="749"/>
                  </a:lnTo>
                  <a:lnTo>
                    <a:pt x="312" y="759"/>
                  </a:lnTo>
                  <a:lnTo>
                    <a:pt x="326" y="769"/>
                  </a:lnTo>
                  <a:lnTo>
                    <a:pt x="342" y="778"/>
                  </a:lnTo>
                  <a:lnTo>
                    <a:pt x="359" y="787"/>
                  </a:lnTo>
                  <a:lnTo>
                    <a:pt x="376" y="795"/>
                  </a:lnTo>
                  <a:lnTo>
                    <a:pt x="394" y="803"/>
                  </a:lnTo>
                  <a:lnTo>
                    <a:pt x="412" y="810"/>
                  </a:lnTo>
                  <a:lnTo>
                    <a:pt x="414" y="812"/>
                  </a:lnTo>
                  <a:lnTo>
                    <a:pt x="418" y="814"/>
                  </a:lnTo>
                  <a:lnTo>
                    <a:pt x="419" y="818"/>
                  </a:lnTo>
                  <a:lnTo>
                    <a:pt x="419" y="822"/>
                  </a:lnTo>
                  <a:lnTo>
                    <a:pt x="415" y="828"/>
                  </a:lnTo>
                  <a:lnTo>
                    <a:pt x="411" y="832"/>
                  </a:lnTo>
                  <a:lnTo>
                    <a:pt x="405" y="837"/>
                  </a:lnTo>
                  <a:lnTo>
                    <a:pt x="400" y="840"/>
                  </a:lnTo>
                  <a:lnTo>
                    <a:pt x="386" y="836"/>
                  </a:lnTo>
                  <a:lnTo>
                    <a:pt x="373" y="831"/>
                  </a:lnTo>
                  <a:lnTo>
                    <a:pt x="360" y="825"/>
                  </a:lnTo>
                  <a:lnTo>
                    <a:pt x="348" y="819"/>
                  </a:lnTo>
                  <a:lnTo>
                    <a:pt x="335" y="813"/>
                  </a:lnTo>
                  <a:lnTo>
                    <a:pt x="324" y="806"/>
                  </a:lnTo>
                  <a:lnTo>
                    <a:pt x="313" y="799"/>
                  </a:lnTo>
                  <a:lnTo>
                    <a:pt x="303" y="792"/>
                  </a:lnTo>
                  <a:lnTo>
                    <a:pt x="292" y="785"/>
                  </a:lnTo>
                  <a:lnTo>
                    <a:pt x="281" y="777"/>
                  </a:lnTo>
                  <a:lnTo>
                    <a:pt x="270" y="769"/>
                  </a:lnTo>
                  <a:lnTo>
                    <a:pt x="260" y="761"/>
                  </a:lnTo>
                  <a:lnTo>
                    <a:pt x="250" y="753"/>
                  </a:lnTo>
                  <a:lnTo>
                    <a:pt x="240" y="744"/>
                  </a:lnTo>
                  <a:lnTo>
                    <a:pt x="228" y="736"/>
                  </a:lnTo>
                  <a:lnTo>
                    <a:pt x="218" y="728"/>
                  </a:lnTo>
                  <a:lnTo>
                    <a:pt x="216" y="727"/>
                  </a:lnTo>
                  <a:lnTo>
                    <a:pt x="214" y="726"/>
                  </a:lnTo>
                  <a:lnTo>
                    <a:pt x="213" y="726"/>
                  </a:lnTo>
                  <a:lnTo>
                    <a:pt x="210" y="725"/>
                  </a:lnTo>
                  <a:lnTo>
                    <a:pt x="111" y="628"/>
                  </a:lnTo>
                  <a:lnTo>
                    <a:pt x="98" y="647"/>
                  </a:lnTo>
                  <a:lnTo>
                    <a:pt x="84" y="666"/>
                  </a:lnTo>
                  <a:lnTo>
                    <a:pt x="73" y="686"/>
                  </a:lnTo>
                  <a:lnTo>
                    <a:pt x="62" y="708"/>
                  </a:lnTo>
                  <a:lnTo>
                    <a:pt x="50" y="729"/>
                  </a:lnTo>
                  <a:lnTo>
                    <a:pt x="40" y="752"/>
                  </a:lnTo>
                  <a:lnTo>
                    <a:pt x="30" y="775"/>
                  </a:lnTo>
                  <a:lnTo>
                    <a:pt x="20" y="798"/>
                  </a:lnTo>
                  <a:lnTo>
                    <a:pt x="0" y="855"/>
                  </a:lnTo>
                  <a:lnTo>
                    <a:pt x="4" y="877"/>
                  </a:lnTo>
                  <a:lnTo>
                    <a:pt x="10" y="901"/>
                  </a:lnTo>
                  <a:lnTo>
                    <a:pt x="14" y="925"/>
                  </a:lnTo>
                  <a:lnTo>
                    <a:pt x="21" y="949"/>
                  </a:lnTo>
                  <a:lnTo>
                    <a:pt x="29" y="972"/>
                  </a:lnTo>
                  <a:lnTo>
                    <a:pt x="39" y="994"/>
                  </a:lnTo>
                  <a:lnTo>
                    <a:pt x="52" y="1013"/>
                  </a:lnTo>
                  <a:lnTo>
                    <a:pt x="67" y="1030"/>
                  </a:lnTo>
                  <a:lnTo>
                    <a:pt x="82" y="1043"/>
                  </a:lnTo>
                  <a:lnTo>
                    <a:pt x="98" y="1053"/>
                  </a:lnTo>
                  <a:lnTo>
                    <a:pt x="116" y="1062"/>
                  </a:lnTo>
                  <a:lnTo>
                    <a:pt x="135" y="1070"/>
                  </a:lnTo>
                  <a:lnTo>
                    <a:pt x="154" y="1075"/>
                  </a:lnTo>
                  <a:lnTo>
                    <a:pt x="174" y="1079"/>
                  </a:lnTo>
                  <a:lnTo>
                    <a:pt x="195" y="1081"/>
                  </a:lnTo>
                  <a:lnTo>
                    <a:pt x="214" y="108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36" name="Freeform 88"/>
            <p:cNvSpPr>
              <a:spLocks/>
            </p:cNvSpPr>
            <p:nvPr/>
          </p:nvSpPr>
          <p:spPr bwMode="auto">
            <a:xfrm>
              <a:off x="3426" y="1843"/>
              <a:ext cx="8" cy="11"/>
            </a:xfrm>
            <a:custGeom>
              <a:avLst/>
              <a:gdLst>
                <a:gd name="T0" fmla="*/ 0 w 46"/>
                <a:gd name="T1" fmla="*/ 0 h 65"/>
                <a:gd name="T2" fmla="*/ 0 w 46"/>
                <a:gd name="T3" fmla="*/ 0 h 65"/>
                <a:gd name="T4" fmla="*/ 0 w 46"/>
                <a:gd name="T5" fmla="*/ 0 h 65"/>
                <a:gd name="T6" fmla="*/ 0 w 46"/>
                <a:gd name="T7" fmla="*/ 0 h 65"/>
                <a:gd name="T8" fmla="*/ 0 w 46"/>
                <a:gd name="T9" fmla="*/ 0 h 65"/>
                <a:gd name="T10" fmla="*/ 0 w 46"/>
                <a:gd name="T11" fmla="*/ 0 h 65"/>
                <a:gd name="T12" fmla="*/ 0 w 46"/>
                <a:gd name="T13" fmla="*/ 0 h 65"/>
                <a:gd name="T14" fmla="*/ 0 w 46"/>
                <a:gd name="T15" fmla="*/ 0 h 65"/>
                <a:gd name="T16" fmla="*/ 0 w 46"/>
                <a:gd name="T17" fmla="*/ 0 h 65"/>
                <a:gd name="T18" fmla="*/ 0 w 46"/>
                <a:gd name="T19" fmla="*/ 0 h 65"/>
                <a:gd name="T20" fmla="*/ 0 w 46"/>
                <a:gd name="T21" fmla="*/ 0 h 65"/>
                <a:gd name="T22" fmla="*/ 0 w 46"/>
                <a:gd name="T23" fmla="*/ 0 h 65"/>
                <a:gd name="T24" fmla="*/ 0 w 46"/>
                <a:gd name="T25" fmla="*/ 0 h 65"/>
                <a:gd name="T26" fmla="*/ 0 w 46"/>
                <a:gd name="T27" fmla="*/ 0 h 65"/>
                <a:gd name="T28" fmla="*/ 0 w 46"/>
                <a:gd name="T29" fmla="*/ 0 h 65"/>
                <a:gd name="T30" fmla="*/ 0 w 46"/>
                <a:gd name="T31" fmla="*/ 0 h 65"/>
                <a:gd name="T32" fmla="*/ 0 w 46"/>
                <a:gd name="T33" fmla="*/ 0 h 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5"/>
                <a:gd name="T53" fmla="*/ 46 w 46"/>
                <a:gd name="T54" fmla="*/ 65 h 6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5">
                  <a:moveTo>
                    <a:pt x="23" y="0"/>
                  </a:moveTo>
                  <a:lnTo>
                    <a:pt x="32" y="3"/>
                  </a:lnTo>
                  <a:lnTo>
                    <a:pt x="39" y="9"/>
                  </a:lnTo>
                  <a:lnTo>
                    <a:pt x="44" y="20"/>
                  </a:lnTo>
                  <a:lnTo>
                    <a:pt x="46" y="32"/>
                  </a:lnTo>
                  <a:lnTo>
                    <a:pt x="44" y="44"/>
                  </a:lnTo>
                  <a:lnTo>
                    <a:pt x="39" y="55"/>
                  </a:lnTo>
                  <a:lnTo>
                    <a:pt x="32" y="63"/>
                  </a:lnTo>
                  <a:lnTo>
                    <a:pt x="23" y="65"/>
                  </a:lnTo>
                  <a:lnTo>
                    <a:pt x="14" y="63"/>
                  </a:lnTo>
                  <a:lnTo>
                    <a:pt x="6" y="55"/>
                  </a:lnTo>
                  <a:lnTo>
                    <a:pt x="2" y="44"/>
                  </a:lnTo>
                  <a:lnTo>
                    <a:pt x="0" y="32"/>
                  </a:lnTo>
                  <a:lnTo>
                    <a:pt x="2" y="20"/>
                  </a:lnTo>
                  <a:lnTo>
                    <a:pt x="6" y="9"/>
                  </a:lnTo>
                  <a:lnTo>
                    <a:pt x="14" y="3"/>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37" name="Freeform 89"/>
            <p:cNvSpPr>
              <a:spLocks/>
            </p:cNvSpPr>
            <p:nvPr/>
          </p:nvSpPr>
          <p:spPr bwMode="auto">
            <a:xfrm>
              <a:off x="3441" y="1856"/>
              <a:ext cx="7" cy="11"/>
            </a:xfrm>
            <a:custGeom>
              <a:avLst/>
              <a:gdLst>
                <a:gd name="T0" fmla="*/ 0 w 46"/>
                <a:gd name="T1" fmla="*/ 0 h 64"/>
                <a:gd name="T2" fmla="*/ 0 w 46"/>
                <a:gd name="T3" fmla="*/ 0 h 64"/>
                <a:gd name="T4" fmla="*/ 0 w 46"/>
                <a:gd name="T5" fmla="*/ 0 h 64"/>
                <a:gd name="T6" fmla="*/ 0 w 46"/>
                <a:gd name="T7" fmla="*/ 0 h 64"/>
                <a:gd name="T8" fmla="*/ 0 w 46"/>
                <a:gd name="T9" fmla="*/ 0 h 64"/>
                <a:gd name="T10" fmla="*/ 0 w 46"/>
                <a:gd name="T11" fmla="*/ 0 h 64"/>
                <a:gd name="T12" fmla="*/ 0 w 46"/>
                <a:gd name="T13" fmla="*/ 0 h 64"/>
                <a:gd name="T14" fmla="*/ 0 w 46"/>
                <a:gd name="T15" fmla="*/ 0 h 64"/>
                <a:gd name="T16" fmla="*/ 0 w 46"/>
                <a:gd name="T17" fmla="*/ 0 h 64"/>
                <a:gd name="T18" fmla="*/ 0 w 46"/>
                <a:gd name="T19" fmla="*/ 0 h 64"/>
                <a:gd name="T20" fmla="*/ 0 w 46"/>
                <a:gd name="T21" fmla="*/ 0 h 64"/>
                <a:gd name="T22" fmla="*/ 0 w 46"/>
                <a:gd name="T23" fmla="*/ 0 h 64"/>
                <a:gd name="T24" fmla="*/ 0 w 46"/>
                <a:gd name="T25" fmla="*/ 0 h 64"/>
                <a:gd name="T26" fmla="*/ 0 w 46"/>
                <a:gd name="T27" fmla="*/ 0 h 64"/>
                <a:gd name="T28" fmla="*/ 0 w 46"/>
                <a:gd name="T29" fmla="*/ 0 h 64"/>
                <a:gd name="T30" fmla="*/ 0 w 46"/>
                <a:gd name="T31" fmla="*/ 0 h 64"/>
                <a:gd name="T32" fmla="*/ 0 w 46"/>
                <a:gd name="T33" fmla="*/ 0 h 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4"/>
                <a:gd name="T53" fmla="*/ 46 w 46"/>
                <a:gd name="T54" fmla="*/ 64 h 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4">
                  <a:moveTo>
                    <a:pt x="22" y="0"/>
                  </a:moveTo>
                  <a:lnTo>
                    <a:pt x="31" y="2"/>
                  </a:lnTo>
                  <a:lnTo>
                    <a:pt x="39" y="9"/>
                  </a:lnTo>
                  <a:lnTo>
                    <a:pt x="44" y="19"/>
                  </a:lnTo>
                  <a:lnTo>
                    <a:pt x="46" y="32"/>
                  </a:lnTo>
                  <a:lnTo>
                    <a:pt x="44" y="44"/>
                  </a:lnTo>
                  <a:lnTo>
                    <a:pt x="39" y="54"/>
                  </a:lnTo>
                  <a:lnTo>
                    <a:pt x="31" y="62"/>
                  </a:lnTo>
                  <a:lnTo>
                    <a:pt x="22" y="64"/>
                  </a:lnTo>
                  <a:lnTo>
                    <a:pt x="13" y="62"/>
                  </a:lnTo>
                  <a:lnTo>
                    <a:pt x="6" y="54"/>
                  </a:lnTo>
                  <a:lnTo>
                    <a:pt x="2" y="44"/>
                  </a:lnTo>
                  <a:lnTo>
                    <a:pt x="0" y="32"/>
                  </a:lnTo>
                  <a:lnTo>
                    <a:pt x="2" y="19"/>
                  </a:lnTo>
                  <a:lnTo>
                    <a:pt x="6" y="9"/>
                  </a:lnTo>
                  <a:lnTo>
                    <a:pt x="13" y="2"/>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38" name="Freeform 90"/>
            <p:cNvSpPr>
              <a:spLocks/>
            </p:cNvSpPr>
            <p:nvPr/>
          </p:nvSpPr>
          <p:spPr bwMode="auto">
            <a:xfrm>
              <a:off x="3454" y="1868"/>
              <a:ext cx="8" cy="11"/>
            </a:xfrm>
            <a:custGeom>
              <a:avLst/>
              <a:gdLst>
                <a:gd name="T0" fmla="*/ 0 w 46"/>
                <a:gd name="T1" fmla="*/ 0 h 66"/>
                <a:gd name="T2" fmla="*/ 0 w 46"/>
                <a:gd name="T3" fmla="*/ 0 h 66"/>
                <a:gd name="T4" fmla="*/ 0 w 46"/>
                <a:gd name="T5" fmla="*/ 0 h 66"/>
                <a:gd name="T6" fmla="*/ 0 w 46"/>
                <a:gd name="T7" fmla="*/ 0 h 66"/>
                <a:gd name="T8" fmla="*/ 0 w 46"/>
                <a:gd name="T9" fmla="*/ 0 h 66"/>
                <a:gd name="T10" fmla="*/ 0 w 46"/>
                <a:gd name="T11" fmla="*/ 0 h 66"/>
                <a:gd name="T12" fmla="*/ 0 w 46"/>
                <a:gd name="T13" fmla="*/ 0 h 66"/>
                <a:gd name="T14" fmla="*/ 0 w 46"/>
                <a:gd name="T15" fmla="*/ 0 h 66"/>
                <a:gd name="T16" fmla="*/ 0 w 46"/>
                <a:gd name="T17" fmla="*/ 0 h 66"/>
                <a:gd name="T18" fmla="*/ 0 w 46"/>
                <a:gd name="T19" fmla="*/ 0 h 66"/>
                <a:gd name="T20" fmla="*/ 0 w 46"/>
                <a:gd name="T21" fmla="*/ 0 h 66"/>
                <a:gd name="T22" fmla="*/ 0 w 46"/>
                <a:gd name="T23" fmla="*/ 0 h 66"/>
                <a:gd name="T24" fmla="*/ 0 w 46"/>
                <a:gd name="T25" fmla="*/ 0 h 66"/>
                <a:gd name="T26" fmla="*/ 0 w 46"/>
                <a:gd name="T27" fmla="*/ 0 h 66"/>
                <a:gd name="T28" fmla="*/ 0 w 46"/>
                <a:gd name="T29" fmla="*/ 0 h 66"/>
                <a:gd name="T30" fmla="*/ 0 w 46"/>
                <a:gd name="T31" fmla="*/ 0 h 66"/>
                <a:gd name="T32" fmla="*/ 0 w 46"/>
                <a:gd name="T33" fmla="*/ 0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6"/>
                <a:gd name="T53" fmla="*/ 46 w 46"/>
                <a:gd name="T54" fmla="*/ 66 h 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6">
                  <a:moveTo>
                    <a:pt x="23" y="0"/>
                  </a:moveTo>
                  <a:lnTo>
                    <a:pt x="32" y="2"/>
                  </a:lnTo>
                  <a:lnTo>
                    <a:pt x="39" y="9"/>
                  </a:lnTo>
                  <a:lnTo>
                    <a:pt x="44" y="21"/>
                  </a:lnTo>
                  <a:lnTo>
                    <a:pt x="46" y="33"/>
                  </a:lnTo>
                  <a:lnTo>
                    <a:pt x="44" y="45"/>
                  </a:lnTo>
                  <a:lnTo>
                    <a:pt x="39" y="56"/>
                  </a:lnTo>
                  <a:lnTo>
                    <a:pt x="32" y="64"/>
                  </a:lnTo>
                  <a:lnTo>
                    <a:pt x="23" y="66"/>
                  </a:lnTo>
                  <a:lnTo>
                    <a:pt x="14" y="64"/>
                  </a:lnTo>
                  <a:lnTo>
                    <a:pt x="6" y="56"/>
                  </a:lnTo>
                  <a:lnTo>
                    <a:pt x="2" y="45"/>
                  </a:lnTo>
                  <a:lnTo>
                    <a:pt x="0" y="33"/>
                  </a:lnTo>
                  <a:lnTo>
                    <a:pt x="2" y="21"/>
                  </a:lnTo>
                  <a:lnTo>
                    <a:pt x="6" y="9"/>
                  </a:lnTo>
                  <a:lnTo>
                    <a:pt x="14" y="2"/>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39" name="Freeform 91"/>
            <p:cNvSpPr>
              <a:spLocks/>
            </p:cNvSpPr>
            <p:nvPr/>
          </p:nvSpPr>
          <p:spPr bwMode="auto">
            <a:xfrm>
              <a:off x="3439" y="1825"/>
              <a:ext cx="8" cy="11"/>
            </a:xfrm>
            <a:custGeom>
              <a:avLst/>
              <a:gdLst>
                <a:gd name="T0" fmla="*/ 0 w 46"/>
                <a:gd name="T1" fmla="*/ 0 h 65"/>
                <a:gd name="T2" fmla="*/ 0 w 46"/>
                <a:gd name="T3" fmla="*/ 0 h 65"/>
                <a:gd name="T4" fmla="*/ 0 w 46"/>
                <a:gd name="T5" fmla="*/ 0 h 65"/>
                <a:gd name="T6" fmla="*/ 0 w 46"/>
                <a:gd name="T7" fmla="*/ 0 h 65"/>
                <a:gd name="T8" fmla="*/ 0 w 46"/>
                <a:gd name="T9" fmla="*/ 0 h 65"/>
                <a:gd name="T10" fmla="*/ 0 w 46"/>
                <a:gd name="T11" fmla="*/ 0 h 65"/>
                <a:gd name="T12" fmla="*/ 0 w 46"/>
                <a:gd name="T13" fmla="*/ 0 h 65"/>
                <a:gd name="T14" fmla="*/ 0 w 46"/>
                <a:gd name="T15" fmla="*/ 0 h 65"/>
                <a:gd name="T16" fmla="*/ 0 w 46"/>
                <a:gd name="T17" fmla="*/ 0 h 65"/>
                <a:gd name="T18" fmla="*/ 0 w 46"/>
                <a:gd name="T19" fmla="*/ 0 h 65"/>
                <a:gd name="T20" fmla="*/ 0 w 46"/>
                <a:gd name="T21" fmla="*/ 0 h 65"/>
                <a:gd name="T22" fmla="*/ 0 w 46"/>
                <a:gd name="T23" fmla="*/ 0 h 65"/>
                <a:gd name="T24" fmla="*/ 0 w 46"/>
                <a:gd name="T25" fmla="*/ 0 h 65"/>
                <a:gd name="T26" fmla="*/ 0 w 46"/>
                <a:gd name="T27" fmla="*/ 0 h 65"/>
                <a:gd name="T28" fmla="*/ 0 w 46"/>
                <a:gd name="T29" fmla="*/ 0 h 65"/>
                <a:gd name="T30" fmla="*/ 0 w 46"/>
                <a:gd name="T31" fmla="*/ 0 h 65"/>
                <a:gd name="T32" fmla="*/ 0 w 46"/>
                <a:gd name="T33" fmla="*/ 0 h 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5"/>
                <a:gd name="T53" fmla="*/ 46 w 46"/>
                <a:gd name="T54" fmla="*/ 65 h 6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5">
                  <a:moveTo>
                    <a:pt x="23" y="0"/>
                  </a:moveTo>
                  <a:lnTo>
                    <a:pt x="32" y="2"/>
                  </a:lnTo>
                  <a:lnTo>
                    <a:pt x="39" y="9"/>
                  </a:lnTo>
                  <a:lnTo>
                    <a:pt x="44" y="20"/>
                  </a:lnTo>
                  <a:lnTo>
                    <a:pt x="46" y="33"/>
                  </a:lnTo>
                  <a:lnTo>
                    <a:pt x="44" y="45"/>
                  </a:lnTo>
                  <a:lnTo>
                    <a:pt x="39" y="55"/>
                  </a:lnTo>
                  <a:lnTo>
                    <a:pt x="32" y="63"/>
                  </a:lnTo>
                  <a:lnTo>
                    <a:pt x="23" y="65"/>
                  </a:lnTo>
                  <a:lnTo>
                    <a:pt x="14" y="63"/>
                  </a:lnTo>
                  <a:lnTo>
                    <a:pt x="6" y="55"/>
                  </a:lnTo>
                  <a:lnTo>
                    <a:pt x="2" y="45"/>
                  </a:lnTo>
                  <a:lnTo>
                    <a:pt x="0" y="33"/>
                  </a:lnTo>
                  <a:lnTo>
                    <a:pt x="2" y="20"/>
                  </a:lnTo>
                  <a:lnTo>
                    <a:pt x="6" y="9"/>
                  </a:lnTo>
                  <a:lnTo>
                    <a:pt x="14" y="2"/>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0" name="Freeform 92"/>
            <p:cNvSpPr>
              <a:spLocks/>
            </p:cNvSpPr>
            <p:nvPr/>
          </p:nvSpPr>
          <p:spPr bwMode="auto">
            <a:xfrm>
              <a:off x="3453" y="1838"/>
              <a:ext cx="7" cy="11"/>
            </a:xfrm>
            <a:custGeom>
              <a:avLst/>
              <a:gdLst>
                <a:gd name="T0" fmla="*/ 0 w 46"/>
                <a:gd name="T1" fmla="*/ 0 h 63"/>
                <a:gd name="T2" fmla="*/ 0 w 46"/>
                <a:gd name="T3" fmla="*/ 0 h 63"/>
                <a:gd name="T4" fmla="*/ 0 w 46"/>
                <a:gd name="T5" fmla="*/ 0 h 63"/>
                <a:gd name="T6" fmla="*/ 0 w 46"/>
                <a:gd name="T7" fmla="*/ 0 h 63"/>
                <a:gd name="T8" fmla="*/ 0 w 46"/>
                <a:gd name="T9" fmla="*/ 0 h 63"/>
                <a:gd name="T10" fmla="*/ 0 w 46"/>
                <a:gd name="T11" fmla="*/ 0 h 63"/>
                <a:gd name="T12" fmla="*/ 0 w 46"/>
                <a:gd name="T13" fmla="*/ 0 h 63"/>
                <a:gd name="T14" fmla="*/ 0 w 46"/>
                <a:gd name="T15" fmla="*/ 0 h 63"/>
                <a:gd name="T16" fmla="*/ 0 w 46"/>
                <a:gd name="T17" fmla="*/ 0 h 63"/>
                <a:gd name="T18" fmla="*/ 0 w 46"/>
                <a:gd name="T19" fmla="*/ 0 h 63"/>
                <a:gd name="T20" fmla="*/ 0 w 46"/>
                <a:gd name="T21" fmla="*/ 0 h 63"/>
                <a:gd name="T22" fmla="*/ 0 w 46"/>
                <a:gd name="T23" fmla="*/ 0 h 63"/>
                <a:gd name="T24" fmla="*/ 0 w 46"/>
                <a:gd name="T25" fmla="*/ 0 h 63"/>
                <a:gd name="T26" fmla="*/ 0 w 46"/>
                <a:gd name="T27" fmla="*/ 0 h 63"/>
                <a:gd name="T28" fmla="*/ 0 w 46"/>
                <a:gd name="T29" fmla="*/ 0 h 63"/>
                <a:gd name="T30" fmla="*/ 0 w 46"/>
                <a:gd name="T31" fmla="*/ 0 h 63"/>
                <a:gd name="T32" fmla="*/ 0 w 46"/>
                <a:gd name="T33" fmla="*/ 0 h 6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3"/>
                <a:gd name="T53" fmla="*/ 46 w 46"/>
                <a:gd name="T54" fmla="*/ 63 h 6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3">
                  <a:moveTo>
                    <a:pt x="22" y="0"/>
                  </a:moveTo>
                  <a:lnTo>
                    <a:pt x="31" y="2"/>
                  </a:lnTo>
                  <a:lnTo>
                    <a:pt x="39" y="9"/>
                  </a:lnTo>
                  <a:lnTo>
                    <a:pt x="43" y="20"/>
                  </a:lnTo>
                  <a:lnTo>
                    <a:pt x="46" y="33"/>
                  </a:lnTo>
                  <a:lnTo>
                    <a:pt x="43" y="44"/>
                  </a:lnTo>
                  <a:lnTo>
                    <a:pt x="39" y="54"/>
                  </a:lnTo>
                  <a:lnTo>
                    <a:pt x="31" y="61"/>
                  </a:lnTo>
                  <a:lnTo>
                    <a:pt x="22" y="63"/>
                  </a:lnTo>
                  <a:lnTo>
                    <a:pt x="13" y="61"/>
                  </a:lnTo>
                  <a:lnTo>
                    <a:pt x="6" y="54"/>
                  </a:lnTo>
                  <a:lnTo>
                    <a:pt x="2" y="44"/>
                  </a:lnTo>
                  <a:lnTo>
                    <a:pt x="0" y="33"/>
                  </a:lnTo>
                  <a:lnTo>
                    <a:pt x="2" y="20"/>
                  </a:lnTo>
                  <a:lnTo>
                    <a:pt x="6" y="9"/>
                  </a:lnTo>
                  <a:lnTo>
                    <a:pt x="13" y="2"/>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1" name="Freeform 93"/>
            <p:cNvSpPr>
              <a:spLocks/>
            </p:cNvSpPr>
            <p:nvPr/>
          </p:nvSpPr>
          <p:spPr bwMode="auto">
            <a:xfrm>
              <a:off x="3468" y="1850"/>
              <a:ext cx="7" cy="10"/>
            </a:xfrm>
            <a:custGeom>
              <a:avLst/>
              <a:gdLst>
                <a:gd name="T0" fmla="*/ 0 w 45"/>
                <a:gd name="T1" fmla="*/ 0 h 64"/>
                <a:gd name="T2" fmla="*/ 0 w 45"/>
                <a:gd name="T3" fmla="*/ 0 h 64"/>
                <a:gd name="T4" fmla="*/ 0 w 45"/>
                <a:gd name="T5" fmla="*/ 0 h 64"/>
                <a:gd name="T6" fmla="*/ 0 w 45"/>
                <a:gd name="T7" fmla="*/ 0 h 64"/>
                <a:gd name="T8" fmla="*/ 0 w 45"/>
                <a:gd name="T9" fmla="*/ 0 h 64"/>
                <a:gd name="T10" fmla="*/ 0 w 45"/>
                <a:gd name="T11" fmla="*/ 0 h 64"/>
                <a:gd name="T12" fmla="*/ 0 w 45"/>
                <a:gd name="T13" fmla="*/ 0 h 64"/>
                <a:gd name="T14" fmla="*/ 0 w 45"/>
                <a:gd name="T15" fmla="*/ 0 h 64"/>
                <a:gd name="T16" fmla="*/ 0 w 45"/>
                <a:gd name="T17" fmla="*/ 0 h 64"/>
                <a:gd name="T18" fmla="*/ 0 w 45"/>
                <a:gd name="T19" fmla="*/ 0 h 64"/>
                <a:gd name="T20" fmla="*/ 0 w 45"/>
                <a:gd name="T21" fmla="*/ 0 h 64"/>
                <a:gd name="T22" fmla="*/ 0 w 45"/>
                <a:gd name="T23" fmla="*/ 0 h 64"/>
                <a:gd name="T24" fmla="*/ 0 w 45"/>
                <a:gd name="T25" fmla="*/ 0 h 64"/>
                <a:gd name="T26" fmla="*/ 0 w 45"/>
                <a:gd name="T27" fmla="*/ 0 h 64"/>
                <a:gd name="T28" fmla="*/ 0 w 45"/>
                <a:gd name="T29" fmla="*/ 0 h 64"/>
                <a:gd name="T30" fmla="*/ 0 w 45"/>
                <a:gd name="T31" fmla="*/ 0 h 64"/>
                <a:gd name="T32" fmla="*/ 0 w 45"/>
                <a:gd name="T33" fmla="*/ 0 h 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
                <a:gd name="T52" fmla="*/ 0 h 64"/>
                <a:gd name="T53" fmla="*/ 45 w 45"/>
                <a:gd name="T54" fmla="*/ 64 h 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 h="64">
                  <a:moveTo>
                    <a:pt x="23" y="0"/>
                  </a:moveTo>
                  <a:lnTo>
                    <a:pt x="31" y="2"/>
                  </a:lnTo>
                  <a:lnTo>
                    <a:pt x="38" y="9"/>
                  </a:lnTo>
                  <a:lnTo>
                    <a:pt x="43" y="19"/>
                  </a:lnTo>
                  <a:lnTo>
                    <a:pt x="45" y="31"/>
                  </a:lnTo>
                  <a:lnTo>
                    <a:pt x="43" y="44"/>
                  </a:lnTo>
                  <a:lnTo>
                    <a:pt x="38" y="54"/>
                  </a:lnTo>
                  <a:lnTo>
                    <a:pt x="31" y="62"/>
                  </a:lnTo>
                  <a:lnTo>
                    <a:pt x="23" y="64"/>
                  </a:lnTo>
                  <a:lnTo>
                    <a:pt x="14" y="62"/>
                  </a:lnTo>
                  <a:lnTo>
                    <a:pt x="7" y="54"/>
                  </a:lnTo>
                  <a:lnTo>
                    <a:pt x="2" y="44"/>
                  </a:lnTo>
                  <a:lnTo>
                    <a:pt x="0" y="31"/>
                  </a:lnTo>
                  <a:lnTo>
                    <a:pt x="2" y="19"/>
                  </a:lnTo>
                  <a:lnTo>
                    <a:pt x="7" y="9"/>
                  </a:lnTo>
                  <a:lnTo>
                    <a:pt x="14" y="2"/>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2" name="Freeform 94"/>
            <p:cNvSpPr>
              <a:spLocks/>
            </p:cNvSpPr>
            <p:nvPr/>
          </p:nvSpPr>
          <p:spPr bwMode="auto">
            <a:xfrm>
              <a:off x="3453" y="1813"/>
              <a:ext cx="8" cy="11"/>
            </a:xfrm>
            <a:custGeom>
              <a:avLst/>
              <a:gdLst>
                <a:gd name="T0" fmla="*/ 0 w 46"/>
                <a:gd name="T1" fmla="*/ 0 h 66"/>
                <a:gd name="T2" fmla="*/ 0 w 46"/>
                <a:gd name="T3" fmla="*/ 0 h 66"/>
                <a:gd name="T4" fmla="*/ 0 w 46"/>
                <a:gd name="T5" fmla="*/ 0 h 66"/>
                <a:gd name="T6" fmla="*/ 0 w 46"/>
                <a:gd name="T7" fmla="*/ 0 h 66"/>
                <a:gd name="T8" fmla="*/ 0 w 46"/>
                <a:gd name="T9" fmla="*/ 0 h 66"/>
                <a:gd name="T10" fmla="*/ 0 w 46"/>
                <a:gd name="T11" fmla="*/ 0 h 66"/>
                <a:gd name="T12" fmla="*/ 0 w 46"/>
                <a:gd name="T13" fmla="*/ 0 h 66"/>
                <a:gd name="T14" fmla="*/ 0 w 46"/>
                <a:gd name="T15" fmla="*/ 0 h 66"/>
                <a:gd name="T16" fmla="*/ 0 w 46"/>
                <a:gd name="T17" fmla="*/ 0 h 66"/>
                <a:gd name="T18" fmla="*/ 0 w 46"/>
                <a:gd name="T19" fmla="*/ 0 h 66"/>
                <a:gd name="T20" fmla="*/ 0 w 46"/>
                <a:gd name="T21" fmla="*/ 0 h 66"/>
                <a:gd name="T22" fmla="*/ 0 w 46"/>
                <a:gd name="T23" fmla="*/ 0 h 66"/>
                <a:gd name="T24" fmla="*/ 0 w 46"/>
                <a:gd name="T25" fmla="*/ 0 h 66"/>
                <a:gd name="T26" fmla="*/ 0 w 46"/>
                <a:gd name="T27" fmla="*/ 0 h 66"/>
                <a:gd name="T28" fmla="*/ 0 w 46"/>
                <a:gd name="T29" fmla="*/ 0 h 66"/>
                <a:gd name="T30" fmla="*/ 0 w 46"/>
                <a:gd name="T31" fmla="*/ 0 h 66"/>
                <a:gd name="T32" fmla="*/ 0 w 46"/>
                <a:gd name="T33" fmla="*/ 0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6"/>
                <a:gd name="T53" fmla="*/ 46 w 46"/>
                <a:gd name="T54" fmla="*/ 66 h 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6">
                  <a:moveTo>
                    <a:pt x="24" y="0"/>
                  </a:moveTo>
                  <a:lnTo>
                    <a:pt x="33" y="2"/>
                  </a:lnTo>
                  <a:lnTo>
                    <a:pt x="39" y="9"/>
                  </a:lnTo>
                  <a:lnTo>
                    <a:pt x="44" y="20"/>
                  </a:lnTo>
                  <a:lnTo>
                    <a:pt x="46" y="33"/>
                  </a:lnTo>
                  <a:lnTo>
                    <a:pt x="44" y="45"/>
                  </a:lnTo>
                  <a:lnTo>
                    <a:pt x="39" y="56"/>
                  </a:lnTo>
                  <a:lnTo>
                    <a:pt x="33" y="63"/>
                  </a:lnTo>
                  <a:lnTo>
                    <a:pt x="24" y="66"/>
                  </a:lnTo>
                  <a:lnTo>
                    <a:pt x="15" y="63"/>
                  </a:lnTo>
                  <a:lnTo>
                    <a:pt x="7" y="56"/>
                  </a:lnTo>
                  <a:lnTo>
                    <a:pt x="2" y="45"/>
                  </a:lnTo>
                  <a:lnTo>
                    <a:pt x="0" y="33"/>
                  </a:lnTo>
                  <a:lnTo>
                    <a:pt x="2" y="20"/>
                  </a:lnTo>
                  <a:lnTo>
                    <a:pt x="7" y="9"/>
                  </a:lnTo>
                  <a:lnTo>
                    <a:pt x="15" y="2"/>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3" name="Freeform 95"/>
            <p:cNvSpPr>
              <a:spLocks/>
            </p:cNvSpPr>
            <p:nvPr/>
          </p:nvSpPr>
          <p:spPr bwMode="auto">
            <a:xfrm>
              <a:off x="3468" y="1822"/>
              <a:ext cx="7" cy="11"/>
            </a:xfrm>
            <a:custGeom>
              <a:avLst/>
              <a:gdLst>
                <a:gd name="T0" fmla="*/ 0 w 44"/>
                <a:gd name="T1" fmla="*/ 0 h 65"/>
                <a:gd name="T2" fmla="*/ 0 w 44"/>
                <a:gd name="T3" fmla="*/ 0 h 65"/>
                <a:gd name="T4" fmla="*/ 0 w 44"/>
                <a:gd name="T5" fmla="*/ 0 h 65"/>
                <a:gd name="T6" fmla="*/ 0 w 44"/>
                <a:gd name="T7" fmla="*/ 0 h 65"/>
                <a:gd name="T8" fmla="*/ 0 w 44"/>
                <a:gd name="T9" fmla="*/ 0 h 65"/>
                <a:gd name="T10" fmla="*/ 0 w 44"/>
                <a:gd name="T11" fmla="*/ 0 h 65"/>
                <a:gd name="T12" fmla="*/ 0 w 44"/>
                <a:gd name="T13" fmla="*/ 0 h 65"/>
                <a:gd name="T14" fmla="*/ 0 w 44"/>
                <a:gd name="T15" fmla="*/ 0 h 65"/>
                <a:gd name="T16" fmla="*/ 0 w 44"/>
                <a:gd name="T17" fmla="*/ 0 h 65"/>
                <a:gd name="T18" fmla="*/ 0 w 44"/>
                <a:gd name="T19" fmla="*/ 0 h 65"/>
                <a:gd name="T20" fmla="*/ 0 w 44"/>
                <a:gd name="T21" fmla="*/ 0 h 65"/>
                <a:gd name="T22" fmla="*/ 0 w 44"/>
                <a:gd name="T23" fmla="*/ 0 h 65"/>
                <a:gd name="T24" fmla="*/ 0 w 44"/>
                <a:gd name="T25" fmla="*/ 0 h 65"/>
                <a:gd name="T26" fmla="*/ 0 w 44"/>
                <a:gd name="T27" fmla="*/ 0 h 65"/>
                <a:gd name="T28" fmla="*/ 0 w 44"/>
                <a:gd name="T29" fmla="*/ 0 h 65"/>
                <a:gd name="T30" fmla="*/ 0 w 44"/>
                <a:gd name="T31" fmla="*/ 0 h 65"/>
                <a:gd name="T32" fmla="*/ 0 w 44"/>
                <a:gd name="T33" fmla="*/ 0 h 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4"/>
                <a:gd name="T52" fmla="*/ 0 h 65"/>
                <a:gd name="T53" fmla="*/ 44 w 44"/>
                <a:gd name="T54" fmla="*/ 65 h 6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4" h="65">
                  <a:moveTo>
                    <a:pt x="22" y="0"/>
                  </a:moveTo>
                  <a:lnTo>
                    <a:pt x="31" y="2"/>
                  </a:lnTo>
                  <a:lnTo>
                    <a:pt x="38" y="9"/>
                  </a:lnTo>
                  <a:lnTo>
                    <a:pt x="43" y="20"/>
                  </a:lnTo>
                  <a:lnTo>
                    <a:pt x="44" y="33"/>
                  </a:lnTo>
                  <a:lnTo>
                    <a:pt x="43" y="45"/>
                  </a:lnTo>
                  <a:lnTo>
                    <a:pt x="38" y="55"/>
                  </a:lnTo>
                  <a:lnTo>
                    <a:pt x="31" y="63"/>
                  </a:lnTo>
                  <a:lnTo>
                    <a:pt x="22" y="65"/>
                  </a:lnTo>
                  <a:lnTo>
                    <a:pt x="13" y="63"/>
                  </a:lnTo>
                  <a:lnTo>
                    <a:pt x="7" y="55"/>
                  </a:lnTo>
                  <a:lnTo>
                    <a:pt x="2" y="45"/>
                  </a:lnTo>
                  <a:lnTo>
                    <a:pt x="0" y="33"/>
                  </a:lnTo>
                  <a:lnTo>
                    <a:pt x="2" y="20"/>
                  </a:lnTo>
                  <a:lnTo>
                    <a:pt x="7" y="9"/>
                  </a:lnTo>
                  <a:lnTo>
                    <a:pt x="13" y="2"/>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4" name="Freeform 96"/>
            <p:cNvSpPr>
              <a:spLocks/>
            </p:cNvSpPr>
            <p:nvPr/>
          </p:nvSpPr>
          <p:spPr bwMode="auto">
            <a:xfrm>
              <a:off x="3481" y="1837"/>
              <a:ext cx="8" cy="11"/>
            </a:xfrm>
            <a:custGeom>
              <a:avLst/>
              <a:gdLst>
                <a:gd name="T0" fmla="*/ 0 w 45"/>
                <a:gd name="T1" fmla="*/ 0 h 65"/>
                <a:gd name="T2" fmla="*/ 0 w 45"/>
                <a:gd name="T3" fmla="*/ 0 h 65"/>
                <a:gd name="T4" fmla="*/ 0 w 45"/>
                <a:gd name="T5" fmla="*/ 0 h 65"/>
                <a:gd name="T6" fmla="*/ 0 w 45"/>
                <a:gd name="T7" fmla="*/ 0 h 65"/>
                <a:gd name="T8" fmla="*/ 0 w 45"/>
                <a:gd name="T9" fmla="*/ 0 h 65"/>
                <a:gd name="T10" fmla="*/ 0 w 45"/>
                <a:gd name="T11" fmla="*/ 0 h 65"/>
                <a:gd name="T12" fmla="*/ 0 w 45"/>
                <a:gd name="T13" fmla="*/ 0 h 65"/>
                <a:gd name="T14" fmla="*/ 0 w 45"/>
                <a:gd name="T15" fmla="*/ 0 h 65"/>
                <a:gd name="T16" fmla="*/ 0 w 45"/>
                <a:gd name="T17" fmla="*/ 0 h 65"/>
                <a:gd name="T18" fmla="*/ 0 w 45"/>
                <a:gd name="T19" fmla="*/ 0 h 65"/>
                <a:gd name="T20" fmla="*/ 0 w 45"/>
                <a:gd name="T21" fmla="*/ 0 h 65"/>
                <a:gd name="T22" fmla="*/ 0 w 45"/>
                <a:gd name="T23" fmla="*/ 0 h 65"/>
                <a:gd name="T24" fmla="*/ 0 w 45"/>
                <a:gd name="T25" fmla="*/ 0 h 65"/>
                <a:gd name="T26" fmla="*/ 0 w 45"/>
                <a:gd name="T27" fmla="*/ 0 h 65"/>
                <a:gd name="T28" fmla="*/ 0 w 45"/>
                <a:gd name="T29" fmla="*/ 0 h 65"/>
                <a:gd name="T30" fmla="*/ 0 w 45"/>
                <a:gd name="T31" fmla="*/ 0 h 65"/>
                <a:gd name="T32" fmla="*/ 0 w 45"/>
                <a:gd name="T33" fmla="*/ 0 h 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
                <a:gd name="T52" fmla="*/ 0 h 65"/>
                <a:gd name="T53" fmla="*/ 45 w 45"/>
                <a:gd name="T54" fmla="*/ 65 h 6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 h="65">
                  <a:moveTo>
                    <a:pt x="22" y="0"/>
                  </a:moveTo>
                  <a:lnTo>
                    <a:pt x="31" y="2"/>
                  </a:lnTo>
                  <a:lnTo>
                    <a:pt x="38" y="9"/>
                  </a:lnTo>
                  <a:lnTo>
                    <a:pt x="43" y="20"/>
                  </a:lnTo>
                  <a:lnTo>
                    <a:pt x="45" y="33"/>
                  </a:lnTo>
                  <a:lnTo>
                    <a:pt x="43" y="45"/>
                  </a:lnTo>
                  <a:lnTo>
                    <a:pt x="38" y="55"/>
                  </a:lnTo>
                  <a:lnTo>
                    <a:pt x="31" y="62"/>
                  </a:lnTo>
                  <a:lnTo>
                    <a:pt x="22" y="65"/>
                  </a:lnTo>
                  <a:lnTo>
                    <a:pt x="13" y="62"/>
                  </a:lnTo>
                  <a:lnTo>
                    <a:pt x="7" y="55"/>
                  </a:lnTo>
                  <a:lnTo>
                    <a:pt x="2" y="45"/>
                  </a:lnTo>
                  <a:lnTo>
                    <a:pt x="0" y="33"/>
                  </a:lnTo>
                  <a:lnTo>
                    <a:pt x="2" y="20"/>
                  </a:lnTo>
                  <a:lnTo>
                    <a:pt x="7" y="9"/>
                  </a:lnTo>
                  <a:lnTo>
                    <a:pt x="13" y="2"/>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2301" name="Group 97"/>
          <p:cNvGrpSpPr>
            <a:grpSpLocks/>
          </p:cNvGrpSpPr>
          <p:nvPr/>
        </p:nvGrpSpPr>
        <p:grpSpPr bwMode="auto">
          <a:xfrm>
            <a:off x="6238875" y="5453063"/>
            <a:ext cx="1228725" cy="841375"/>
            <a:chOff x="3730" y="3435"/>
            <a:chExt cx="774" cy="530"/>
          </a:xfrm>
        </p:grpSpPr>
        <p:sp>
          <p:nvSpPr>
            <p:cNvPr id="12311" name="Freeform 98"/>
            <p:cNvSpPr>
              <a:spLocks/>
            </p:cNvSpPr>
            <p:nvPr/>
          </p:nvSpPr>
          <p:spPr bwMode="auto">
            <a:xfrm>
              <a:off x="4301" y="3764"/>
              <a:ext cx="89" cy="141"/>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2" name="Freeform 99"/>
            <p:cNvSpPr>
              <a:spLocks/>
            </p:cNvSpPr>
            <p:nvPr/>
          </p:nvSpPr>
          <p:spPr bwMode="auto">
            <a:xfrm>
              <a:off x="4170" y="3664"/>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3" name="AutoShape 100"/>
            <p:cNvSpPr>
              <a:spLocks noChangeArrowheads="1"/>
            </p:cNvSpPr>
            <p:nvPr/>
          </p:nvSpPr>
          <p:spPr bwMode="auto">
            <a:xfrm>
              <a:off x="3730" y="3435"/>
              <a:ext cx="774" cy="530"/>
            </a:xfrm>
            <a:prstGeom prst="roundRect">
              <a:avLst>
                <a:gd name="adj" fmla="val 16667"/>
              </a:avLst>
            </a:prstGeom>
            <a:solidFill>
              <a:srgbClr val="C0C0C0"/>
            </a:solidFill>
            <a:ln w="28575" algn="ctr">
              <a:solidFill>
                <a:srgbClr val="C0C0C0"/>
              </a:solidFill>
              <a:round/>
              <a:headEnd/>
              <a:tailEnd/>
            </a:ln>
          </p:spPr>
          <p:txBody>
            <a:bodyPr lIns="0" tIns="0" rIns="0" bIns="0" anchor="ctr">
              <a:spAutoFit/>
            </a:bodyPr>
            <a:lstStyle/>
            <a:p>
              <a:endParaRPr lang="en-US"/>
            </a:p>
          </p:txBody>
        </p:sp>
        <p:sp>
          <p:nvSpPr>
            <p:cNvPr id="12314" name="AutoShape 101"/>
            <p:cNvSpPr>
              <a:spLocks noChangeArrowheads="1"/>
            </p:cNvSpPr>
            <p:nvPr/>
          </p:nvSpPr>
          <p:spPr bwMode="auto">
            <a:xfrm>
              <a:off x="3750" y="3455"/>
              <a:ext cx="735" cy="491"/>
            </a:xfrm>
            <a:prstGeom prst="roundRect">
              <a:avLst>
                <a:gd name="adj" fmla="val 16667"/>
              </a:avLst>
            </a:prstGeom>
            <a:solidFill>
              <a:srgbClr val="FFFFFF"/>
            </a:solidFill>
            <a:ln w="28575" algn="ctr">
              <a:solidFill>
                <a:srgbClr val="C0C0C0"/>
              </a:solidFill>
              <a:round/>
              <a:headEnd/>
              <a:tailEnd/>
            </a:ln>
          </p:spPr>
          <p:txBody>
            <a:bodyPr lIns="0" tIns="0" rIns="0" bIns="0" anchor="ctr">
              <a:spAutoFit/>
            </a:bodyPr>
            <a:lstStyle/>
            <a:p>
              <a:endParaRPr lang="en-US"/>
            </a:p>
          </p:txBody>
        </p:sp>
        <p:sp>
          <p:nvSpPr>
            <p:cNvPr id="12315" name="Freeform 102"/>
            <p:cNvSpPr>
              <a:spLocks/>
            </p:cNvSpPr>
            <p:nvPr/>
          </p:nvSpPr>
          <p:spPr bwMode="auto">
            <a:xfrm>
              <a:off x="3745" y="3499"/>
              <a:ext cx="744" cy="343"/>
            </a:xfrm>
            <a:custGeom>
              <a:avLst/>
              <a:gdLst>
                <a:gd name="T0" fmla="*/ 5 w 1140"/>
                <a:gd name="T1" fmla="*/ 25 h 526"/>
                <a:gd name="T2" fmla="*/ 1 w 1140"/>
                <a:gd name="T3" fmla="*/ 23 h 526"/>
                <a:gd name="T4" fmla="*/ 0 w 1140"/>
                <a:gd name="T5" fmla="*/ 19 h 526"/>
                <a:gd name="T6" fmla="*/ 2 w 1140"/>
                <a:gd name="T7" fmla="*/ 14 h 526"/>
                <a:gd name="T8" fmla="*/ 6 w 1140"/>
                <a:gd name="T9" fmla="*/ 11 h 526"/>
                <a:gd name="T10" fmla="*/ 10 w 1140"/>
                <a:gd name="T11" fmla="*/ 9 h 526"/>
                <a:gd name="T12" fmla="*/ 12 w 1140"/>
                <a:gd name="T13" fmla="*/ 5 h 526"/>
                <a:gd name="T14" fmla="*/ 12 w 1140"/>
                <a:gd name="T15" fmla="*/ 3 h 526"/>
                <a:gd name="T16" fmla="*/ 13 w 1140"/>
                <a:gd name="T17" fmla="*/ 2 h 526"/>
                <a:gd name="T18" fmla="*/ 14 w 1140"/>
                <a:gd name="T19" fmla="*/ 1 h 526"/>
                <a:gd name="T20" fmla="*/ 16 w 1140"/>
                <a:gd name="T21" fmla="*/ 1 h 526"/>
                <a:gd name="T22" fmla="*/ 20 w 1140"/>
                <a:gd name="T23" fmla="*/ 1 h 526"/>
                <a:gd name="T24" fmla="*/ 25 w 1140"/>
                <a:gd name="T25" fmla="*/ 1 h 526"/>
                <a:gd name="T26" fmla="*/ 29 w 1140"/>
                <a:gd name="T27" fmla="*/ 0 h 526"/>
                <a:gd name="T28" fmla="*/ 33 w 1140"/>
                <a:gd name="T29" fmla="*/ 0 h 526"/>
                <a:gd name="T30" fmla="*/ 35 w 1140"/>
                <a:gd name="T31" fmla="*/ 1 h 526"/>
                <a:gd name="T32" fmla="*/ 36 w 1140"/>
                <a:gd name="T33" fmla="*/ 1 h 526"/>
                <a:gd name="T34" fmla="*/ 39 w 1140"/>
                <a:gd name="T35" fmla="*/ 10 h 526"/>
                <a:gd name="T36" fmla="*/ 41 w 1140"/>
                <a:gd name="T37" fmla="*/ 10 h 526"/>
                <a:gd name="T38" fmla="*/ 44 w 1140"/>
                <a:gd name="T39" fmla="*/ 9 h 526"/>
                <a:gd name="T40" fmla="*/ 45 w 1140"/>
                <a:gd name="T41" fmla="*/ 13 h 526"/>
                <a:gd name="T42" fmla="*/ 47 w 1140"/>
                <a:gd name="T43" fmla="*/ 9 h 526"/>
                <a:gd name="T44" fmla="*/ 48 w 1140"/>
                <a:gd name="T45" fmla="*/ 13 h 526"/>
                <a:gd name="T46" fmla="*/ 50 w 1140"/>
                <a:gd name="T47" fmla="*/ 9 h 526"/>
                <a:gd name="T48" fmla="*/ 50 w 1140"/>
                <a:gd name="T49" fmla="*/ 13 h 526"/>
                <a:gd name="T50" fmla="*/ 54 w 1140"/>
                <a:gd name="T51" fmla="*/ 10 h 526"/>
                <a:gd name="T52" fmla="*/ 55 w 1140"/>
                <a:gd name="T53" fmla="*/ 13 h 526"/>
                <a:gd name="T54" fmla="*/ 57 w 1140"/>
                <a:gd name="T55" fmla="*/ 16 h 526"/>
                <a:gd name="T56" fmla="*/ 57 w 1140"/>
                <a:gd name="T57" fmla="*/ 22 h 526"/>
                <a:gd name="T58" fmla="*/ 55 w 1140"/>
                <a:gd name="T59" fmla="*/ 26 h 526"/>
                <a:gd name="T60" fmla="*/ 52 w 1140"/>
                <a:gd name="T61" fmla="*/ 26 h 526"/>
                <a:gd name="T62" fmla="*/ 51 w 1140"/>
                <a:gd name="T63" fmla="*/ 19 h 526"/>
                <a:gd name="T64" fmla="*/ 50 w 1140"/>
                <a:gd name="T65" fmla="*/ 18 h 526"/>
                <a:gd name="T66" fmla="*/ 50 w 1140"/>
                <a:gd name="T67" fmla="*/ 18 h 526"/>
                <a:gd name="T68" fmla="*/ 47 w 1140"/>
                <a:gd name="T69" fmla="*/ 17 h 526"/>
                <a:gd name="T70" fmla="*/ 46 w 1140"/>
                <a:gd name="T71" fmla="*/ 17 h 526"/>
                <a:gd name="T72" fmla="*/ 44 w 1140"/>
                <a:gd name="T73" fmla="*/ 18 h 526"/>
                <a:gd name="T74" fmla="*/ 43 w 1140"/>
                <a:gd name="T75" fmla="*/ 19 h 526"/>
                <a:gd name="T76" fmla="*/ 43 w 1140"/>
                <a:gd name="T77" fmla="*/ 22 h 526"/>
                <a:gd name="T78" fmla="*/ 42 w 1140"/>
                <a:gd name="T79" fmla="*/ 23 h 526"/>
                <a:gd name="T80" fmla="*/ 42 w 1140"/>
                <a:gd name="T81" fmla="*/ 26 h 526"/>
                <a:gd name="T82" fmla="*/ 18 w 1140"/>
                <a:gd name="T83" fmla="*/ 26 h 526"/>
                <a:gd name="T84" fmla="*/ 18 w 1140"/>
                <a:gd name="T85" fmla="*/ 24 h 526"/>
                <a:gd name="T86" fmla="*/ 16 w 1140"/>
                <a:gd name="T87" fmla="*/ 22 h 526"/>
                <a:gd name="T88" fmla="*/ 14 w 1140"/>
                <a:gd name="T89" fmla="*/ 20 h 526"/>
                <a:gd name="T90" fmla="*/ 12 w 1140"/>
                <a:gd name="T91" fmla="*/ 20 h 526"/>
                <a:gd name="T92" fmla="*/ 9 w 1140"/>
                <a:gd name="T93" fmla="*/ 20 h 526"/>
                <a:gd name="T94" fmla="*/ 7 w 1140"/>
                <a:gd name="T95" fmla="*/ 20 h 526"/>
                <a:gd name="T96" fmla="*/ 5 w 1140"/>
                <a:gd name="T97" fmla="*/ 23 h 526"/>
                <a:gd name="T98" fmla="*/ 5 w 1140"/>
                <a:gd name="T99" fmla="*/ 25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rgbClr val="C0C0C0"/>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2316" name="Freeform 103"/>
            <p:cNvSpPr>
              <a:spLocks/>
            </p:cNvSpPr>
            <p:nvPr/>
          </p:nvSpPr>
          <p:spPr bwMode="auto">
            <a:xfrm>
              <a:off x="3920" y="3536"/>
              <a:ext cx="123" cy="133"/>
            </a:xfrm>
            <a:custGeom>
              <a:avLst/>
              <a:gdLst>
                <a:gd name="T0" fmla="*/ 0 w 189"/>
                <a:gd name="T1" fmla="*/ 10 h 204"/>
                <a:gd name="T2" fmla="*/ 1 w 189"/>
                <a:gd name="T3" fmla="*/ 3 h 204"/>
                <a:gd name="T4" fmla="*/ 1 w 189"/>
                <a:gd name="T5" fmla="*/ 2 h 204"/>
                <a:gd name="T6" fmla="*/ 2 w 189"/>
                <a:gd name="T7" fmla="*/ 1 h 204"/>
                <a:gd name="T8" fmla="*/ 3 w 189"/>
                <a:gd name="T9" fmla="*/ 1 h 204"/>
                <a:gd name="T10" fmla="*/ 5 w 189"/>
                <a:gd name="T11" fmla="*/ 1 h 204"/>
                <a:gd name="T12" fmla="*/ 9 w 189"/>
                <a:gd name="T13" fmla="*/ 0 h 204"/>
                <a:gd name="T14" fmla="*/ 9 w 189"/>
                <a:gd name="T15" fmla="*/ 10 h 204"/>
                <a:gd name="T16" fmla="*/ 0 w 189"/>
                <a:gd name="T17" fmla="*/ 10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2317" name="Freeform 104"/>
            <p:cNvSpPr>
              <a:spLocks/>
            </p:cNvSpPr>
            <p:nvPr/>
          </p:nvSpPr>
          <p:spPr bwMode="auto">
            <a:xfrm>
              <a:off x="4065" y="3533"/>
              <a:ext cx="164" cy="139"/>
            </a:xfrm>
            <a:custGeom>
              <a:avLst/>
              <a:gdLst>
                <a:gd name="T0" fmla="*/ 1 w 252"/>
                <a:gd name="T1" fmla="*/ 10 h 213"/>
                <a:gd name="T2" fmla="*/ 0 w 252"/>
                <a:gd name="T3" fmla="*/ 0 h 213"/>
                <a:gd name="T4" fmla="*/ 10 w 252"/>
                <a:gd name="T5" fmla="*/ 0 h 213"/>
                <a:gd name="T6" fmla="*/ 13 w 252"/>
                <a:gd name="T7" fmla="*/ 8 h 213"/>
                <a:gd name="T8" fmla="*/ 10 w 252"/>
                <a:gd name="T9" fmla="*/ 10 h 213"/>
                <a:gd name="T10" fmla="*/ 5 w 252"/>
                <a:gd name="T11" fmla="*/ 10 h 213"/>
                <a:gd name="T12" fmla="*/ 1 w 252"/>
                <a:gd name="T13" fmla="*/ 10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2318" name="Freeform 105"/>
            <p:cNvSpPr>
              <a:spLocks/>
            </p:cNvSpPr>
            <p:nvPr/>
          </p:nvSpPr>
          <p:spPr bwMode="auto">
            <a:xfrm>
              <a:off x="4173" y="3596"/>
              <a:ext cx="46" cy="65"/>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9" name="Freeform 106"/>
            <p:cNvSpPr>
              <a:spLocks/>
            </p:cNvSpPr>
            <p:nvPr/>
          </p:nvSpPr>
          <p:spPr bwMode="auto">
            <a:xfrm>
              <a:off x="4175" y="3645"/>
              <a:ext cx="9" cy="6"/>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20" name="Freeform 107"/>
            <p:cNvSpPr>
              <a:spLocks/>
            </p:cNvSpPr>
            <p:nvPr/>
          </p:nvSpPr>
          <p:spPr bwMode="auto">
            <a:xfrm>
              <a:off x="4180" y="3614"/>
              <a:ext cx="34" cy="24"/>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21" name="Freeform 108"/>
            <p:cNvSpPr>
              <a:spLocks/>
            </p:cNvSpPr>
            <p:nvPr/>
          </p:nvSpPr>
          <p:spPr bwMode="auto">
            <a:xfrm>
              <a:off x="4055" y="3629"/>
              <a:ext cx="200" cy="189"/>
            </a:xfrm>
            <a:custGeom>
              <a:avLst/>
              <a:gdLst>
                <a:gd name="T0" fmla="*/ 0 w 306"/>
                <a:gd name="T1" fmla="*/ 3 h 290"/>
                <a:gd name="T2" fmla="*/ 1 w 306"/>
                <a:gd name="T3" fmla="*/ 14 h 290"/>
                <a:gd name="T4" fmla="*/ 14 w 306"/>
                <a:gd name="T5" fmla="*/ 14 h 290"/>
                <a:gd name="T6" fmla="*/ 15 w 306"/>
                <a:gd name="T7" fmla="*/ 14 h 290"/>
                <a:gd name="T8" fmla="*/ 16 w 306"/>
                <a:gd name="T9" fmla="*/ 12 h 290"/>
                <a:gd name="T10" fmla="*/ 15 w 306"/>
                <a:gd name="T11" fmla="*/ 2 h 290"/>
                <a:gd name="T12" fmla="*/ 14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2322" name="Freeform 109"/>
            <p:cNvSpPr>
              <a:spLocks/>
            </p:cNvSpPr>
            <p:nvPr/>
          </p:nvSpPr>
          <p:spPr bwMode="auto">
            <a:xfrm rot="1661969">
              <a:off x="4310" y="3449"/>
              <a:ext cx="134" cy="104"/>
            </a:xfrm>
            <a:custGeom>
              <a:avLst/>
              <a:gdLst>
                <a:gd name="T0" fmla="*/ 0 w 530"/>
                <a:gd name="T1" fmla="*/ 0 h 342"/>
                <a:gd name="T2" fmla="*/ 0 w 530"/>
                <a:gd name="T3" fmla="*/ 0 h 342"/>
                <a:gd name="T4" fmla="*/ 0 w 530"/>
                <a:gd name="T5" fmla="*/ 0 h 342"/>
                <a:gd name="T6" fmla="*/ 0 w 530"/>
                <a:gd name="T7" fmla="*/ 0 h 342"/>
                <a:gd name="T8" fmla="*/ 0 w 530"/>
                <a:gd name="T9" fmla="*/ 0 h 342"/>
                <a:gd name="T10" fmla="*/ 0 w 530"/>
                <a:gd name="T11" fmla="*/ 0 h 342"/>
                <a:gd name="T12" fmla="*/ 0 w 530"/>
                <a:gd name="T13" fmla="*/ 0 h 342"/>
                <a:gd name="T14" fmla="*/ 0 w 530"/>
                <a:gd name="T15" fmla="*/ 0 h 342"/>
                <a:gd name="T16" fmla="*/ 0 w 530"/>
                <a:gd name="T17" fmla="*/ 0 h 342"/>
                <a:gd name="T18" fmla="*/ 0 w 530"/>
                <a:gd name="T19" fmla="*/ 0 h 342"/>
                <a:gd name="T20" fmla="*/ 0 w 530"/>
                <a:gd name="T21" fmla="*/ 0 h 342"/>
                <a:gd name="T22" fmla="*/ 0 w 530"/>
                <a:gd name="T23" fmla="*/ 0 h 342"/>
                <a:gd name="T24" fmla="*/ 0 w 530"/>
                <a:gd name="T25" fmla="*/ 0 h 342"/>
                <a:gd name="T26" fmla="*/ 0 w 530"/>
                <a:gd name="T27" fmla="*/ 0 h 342"/>
                <a:gd name="T28" fmla="*/ 0 w 530"/>
                <a:gd name="T29" fmla="*/ 0 h 342"/>
                <a:gd name="T30" fmla="*/ 0 w 530"/>
                <a:gd name="T31" fmla="*/ 0 h 342"/>
                <a:gd name="T32" fmla="*/ 0 w 530"/>
                <a:gd name="T33" fmla="*/ 0 h 342"/>
                <a:gd name="T34" fmla="*/ 0 w 530"/>
                <a:gd name="T35" fmla="*/ 0 h 342"/>
                <a:gd name="T36" fmla="*/ 0 w 530"/>
                <a:gd name="T37" fmla="*/ 0 h 342"/>
                <a:gd name="T38" fmla="*/ 0 w 530"/>
                <a:gd name="T39" fmla="*/ 0 h 342"/>
                <a:gd name="T40" fmla="*/ 0 w 530"/>
                <a:gd name="T41" fmla="*/ 0 h 342"/>
                <a:gd name="T42" fmla="*/ 0 w 530"/>
                <a:gd name="T43" fmla="*/ 0 h 342"/>
                <a:gd name="T44" fmla="*/ 0 w 530"/>
                <a:gd name="T45" fmla="*/ 0 h 342"/>
                <a:gd name="T46" fmla="*/ 0 w 530"/>
                <a:gd name="T47" fmla="*/ 0 h 342"/>
                <a:gd name="T48" fmla="*/ 0 w 530"/>
                <a:gd name="T49" fmla="*/ 0 h 342"/>
                <a:gd name="T50" fmla="*/ 0 w 530"/>
                <a:gd name="T51" fmla="*/ 0 h 342"/>
                <a:gd name="T52" fmla="*/ 0 w 530"/>
                <a:gd name="T53" fmla="*/ 0 h 342"/>
                <a:gd name="T54" fmla="*/ 0 w 530"/>
                <a:gd name="T55" fmla="*/ 0 h 342"/>
                <a:gd name="T56" fmla="*/ 0 w 530"/>
                <a:gd name="T57" fmla="*/ 0 h 342"/>
                <a:gd name="T58" fmla="*/ 0 w 530"/>
                <a:gd name="T59" fmla="*/ 0 h 342"/>
                <a:gd name="T60" fmla="*/ 0 w 530"/>
                <a:gd name="T61" fmla="*/ 0 h 342"/>
                <a:gd name="T62" fmla="*/ 0 w 530"/>
                <a:gd name="T63" fmla="*/ 0 h 342"/>
                <a:gd name="T64" fmla="*/ 0 w 530"/>
                <a:gd name="T65" fmla="*/ 0 h 342"/>
                <a:gd name="T66" fmla="*/ 0 w 530"/>
                <a:gd name="T67" fmla="*/ 0 h 342"/>
                <a:gd name="T68" fmla="*/ 0 w 530"/>
                <a:gd name="T69" fmla="*/ 0 h 342"/>
                <a:gd name="T70" fmla="*/ 0 w 530"/>
                <a:gd name="T71" fmla="*/ 0 h 342"/>
                <a:gd name="T72" fmla="*/ 0 w 530"/>
                <a:gd name="T73" fmla="*/ 0 h 342"/>
                <a:gd name="T74" fmla="*/ 0 w 530"/>
                <a:gd name="T75" fmla="*/ 0 h 342"/>
                <a:gd name="T76" fmla="*/ 0 w 530"/>
                <a:gd name="T77" fmla="*/ 0 h 342"/>
                <a:gd name="T78" fmla="*/ 0 w 530"/>
                <a:gd name="T79" fmla="*/ 0 h 342"/>
                <a:gd name="T80" fmla="*/ 0 w 530"/>
                <a:gd name="T81" fmla="*/ 0 h 342"/>
                <a:gd name="T82" fmla="*/ 0 w 530"/>
                <a:gd name="T83" fmla="*/ 0 h 342"/>
                <a:gd name="T84" fmla="*/ 0 w 530"/>
                <a:gd name="T85" fmla="*/ 0 h 342"/>
                <a:gd name="T86" fmla="*/ 0 w 530"/>
                <a:gd name="T87" fmla="*/ 0 h 342"/>
                <a:gd name="T88" fmla="*/ 0 w 530"/>
                <a:gd name="T89" fmla="*/ 0 h 342"/>
                <a:gd name="T90" fmla="*/ 0 w 530"/>
                <a:gd name="T91" fmla="*/ 0 h 342"/>
                <a:gd name="T92" fmla="*/ 0 w 530"/>
                <a:gd name="T93" fmla="*/ 0 h 342"/>
                <a:gd name="T94" fmla="*/ 0 w 530"/>
                <a:gd name="T95" fmla="*/ 0 h 342"/>
                <a:gd name="T96" fmla="*/ 0 w 530"/>
                <a:gd name="T97" fmla="*/ 0 h 342"/>
                <a:gd name="T98" fmla="*/ 0 w 530"/>
                <a:gd name="T99" fmla="*/ 0 h 342"/>
                <a:gd name="T100" fmla="*/ 0 w 530"/>
                <a:gd name="T101" fmla="*/ 0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rgbClr val="777777"/>
            </a:solidFill>
            <a:ln w="12700" cmpd="sng">
              <a:solidFill>
                <a:schemeClr val="bg1"/>
              </a:solidFill>
              <a:round/>
              <a:headEnd/>
              <a:tailEnd/>
            </a:ln>
          </p:spPr>
          <p:txBody>
            <a:bodyPr/>
            <a:lstStyle/>
            <a:p>
              <a:endParaRPr lang="en-US"/>
            </a:p>
          </p:txBody>
        </p:sp>
        <p:sp>
          <p:nvSpPr>
            <p:cNvPr id="12323" name="Line 110"/>
            <p:cNvSpPr>
              <a:spLocks noChangeShapeType="1"/>
            </p:cNvSpPr>
            <p:nvPr/>
          </p:nvSpPr>
          <p:spPr bwMode="auto">
            <a:xfrm flipH="1" flipV="1">
              <a:off x="4362" y="3544"/>
              <a:ext cx="5" cy="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324" name="Line 111"/>
            <p:cNvSpPr>
              <a:spLocks noChangeShapeType="1"/>
            </p:cNvSpPr>
            <p:nvPr/>
          </p:nvSpPr>
          <p:spPr bwMode="auto">
            <a:xfrm flipV="1">
              <a:off x="4383" y="3544"/>
              <a:ext cx="22" cy="7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325" name="Oval 112"/>
            <p:cNvSpPr>
              <a:spLocks noChangeArrowheads="1"/>
            </p:cNvSpPr>
            <p:nvPr/>
          </p:nvSpPr>
          <p:spPr bwMode="auto">
            <a:xfrm>
              <a:off x="3838" y="3785"/>
              <a:ext cx="106" cy="104"/>
            </a:xfrm>
            <a:prstGeom prst="ellipse">
              <a:avLst/>
            </a:prstGeom>
            <a:solidFill>
              <a:srgbClr val="C0C0C0"/>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12326" name="Freeform 113"/>
            <p:cNvSpPr>
              <a:spLocks/>
            </p:cNvSpPr>
            <p:nvPr/>
          </p:nvSpPr>
          <p:spPr bwMode="auto">
            <a:xfrm>
              <a:off x="3827" y="3773"/>
              <a:ext cx="128" cy="129"/>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27" name="Freeform 114"/>
            <p:cNvSpPr>
              <a:spLocks/>
            </p:cNvSpPr>
            <p:nvPr/>
          </p:nvSpPr>
          <p:spPr bwMode="auto">
            <a:xfrm>
              <a:off x="3854" y="3880"/>
              <a:ext cx="25" cy="15"/>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28" name="Oval 115"/>
            <p:cNvSpPr>
              <a:spLocks noChangeArrowheads="1"/>
            </p:cNvSpPr>
            <p:nvPr/>
          </p:nvSpPr>
          <p:spPr bwMode="auto">
            <a:xfrm>
              <a:off x="4308" y="3744"/>
              <a:ext cx="82" cy="141"/>
            </a:xfrm>
            <a:prstGeom prst="ellipse">
              <a:avLst/>
            </a:prstGeom>
            <a:solidFill>
              <a:srgbClr val="C0C0C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12329" name="Freeform 116"/>
            <p:cNvSpPr>
              <a:spLocks/>
            </p:cNvSpPr>
            <p:nvPr/>
          </p:nvSpPr>
          <p:spPr bwMode="auto">
            <a:xfrm>
              <a:off x="4300" y="3734"/>
              <a:ext cx="102" cy="162"/>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30" name="Freeform 117"/>
            <p:cNvSpPr>
              <a:spLocks/>
            </p:cNvSpPr>
            <p:nvPr/>
          </p:nvSpPr>
          <p:spPr bwMode="auto">
            <a:xfrm>
              <a:off x="4315" y="3865"/>
              <a:ext cx="22" cy="19"/>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2302" name="Group 118"/>
          <p:cNvGrpSpPr>
            <a:grpSpLocks/>
          </p:cNvGrpSpPr>
          <p:nvPr/>
        </p:nvGrpSpPr>
        <p:grpSpPr bwMode="auto">
          <a:xfrm>
            <a:off x="7529513" y="5451475"/>
            <a:ext cx="1228725" cy="841375"/>
            <a:chOff x="4543" y="3434"/>
            <a:chExt cx="774" cy="530"/>
          </a:xfrm>
        </p:grpSpPr>
        <p:sp>
          <p:nvSpPr>
            <p:cNvPr id="12303" name="AutoShape 119"/>
            <p:cNvSpPr>
              <a:spLocks noChangeArrowheads="1"/>
            </p:cNvSpPr>
            <p:nvPr/>
          </p:nvSpPr>
          <p:spPr bwMode="auto">
            <a:xfrm>
              <a:off x="4543" y="3434"/>
              <a:ext cx="774" cy="530"/>
            </a:xfrm>
            <a:prstGeom prst="roundRect">
              <a:avLst>
                <a:gd name="adj" fmla="val 16667"/>
              </a:avLst>
            </a:prstGeom>
            <a:solidFill>
              <a:srgbClr val="C0C0C0"/>
            </a:solidFill>
            <a:ln w="28575" algn="ctr">
              <a:solidFill>
                <a:srgbClr val="C0C0C0"/>
              </a:solidFill>
              <a:round/>
              <a:headEnd/>
              <a:tailEnd/>
            </a:ln>
          </p:spPr>
          <p:txBody>
            <a:bodyPr lIns="0" tIns="0" rIns="0" bIns="0" anchor="ctr">
              <a:spAutoFit/>
            </a:bodyPr>
            <a:lstStyle/>
            <a:p>
              <a:endParaRPr lang="en-US"/>
            </a:p>
          </p:txBody>
        </p:sp>
        <p:sp>
          <p:nvSpPr>
            <p:cNvPr id="12304" name="AutoShape 120"/>
            <p:cNvSpPr>
              <a:spLocks noChangeArrowheads="1"/>
            </p:cNvSpPr>
            <p:nvPr/>
          </p:nvSpPr>
          <p:spPr bwMode="auto">
            <a:xfrm>
              <a:off x="4563" y="3454"/>
              <a:ext cx="735" cy="491"/>
            </a:xfrm>
            <a:prstGeom prst="roundRect">
              <a:avLst>
                <a:gd name="adj" fmla="val 16667"/>
              </a:avLst>
            </a:prstGeom>
            <a:solidFill>
              <a:srgbClr val="FFFFFF"/>
            </a:solidFill>
            <a:ln w="28575" algn="ctr">
              <a:solidFill>
                <a:srgbClr val="C0C0C0"/>
              </a:solidFill>
              <a:round/>
              <a:headEnd/>
              <a:tailEnd/>
            </a:ln>
          </p:spPr>
          <p:txBody>
            <a:bodyPr lIns="0" tIns="0" rIns="0" bIns="0" anchor="ctr">
              <a:spAutoFit/>
            </a:bodyPr>
            <a:lstStyle/>
            <a:p>
              <a:endParaRPr lang="en-US"/>
            </a:p>
          </p:txBody>
        </p:sp>
        <p:grpSp>
          <p:nvGrpSpPr>
            <p:cNvPr id="12305" name="Group 121"/>
            <p:cNvGrpSpPr>
              <a:grpSpLocks/>
            </p:cNvGrpSpPr>
            <p:nvPr/>
          </p:nvGrpSpPr>
          <p:grpSpPr bwMode="auto">
            <a:xfrm>
              <a:off x="4722" y="3448"/>
              <a:ext cx="403" cy="511"/>
              <a:chOff x="2900" y="2726"/>
              <a:chExt cx="505" cy="642"/>
            </a:xfrm>
          </p:grpSpPr>
          <p:sp>
            <p:nvSpPr>
              <p:cNvPr id="12306" name="Oval 122"/>
              <p:cNvSpPr>
                <a:spLocks noChangeArrowheads="1"/>
              </p:cNvSpPr>
              <p:nvPr/>
            </p:nvSpPr>
            <p:spPr bwMode="auto">
              <a:xfrm>
                <a:off x="3036" y="2726"/>
                <a:ext cx="251" cy="274"/>
              </a:xfrm>
              <a:prstGeom prst="ellipse">
                <a:avLst/>
              </a:prstGeom>
              <a:solidFill>
                <a:srgbClr val="C0C0C0"/>
              </a:solidFill>
              <a:ln w="12700" algn="ctr">
                <a:solidFill>
                  <a:schemeClr val="bg1"/>
                </a:solidFill>
                <a:round/>
                <a:headEnd/>
                <a:tailEnd/>
              </a:ln>
            </p:spPr>
            <p:txBody>
              <a:bodyPr lIns="0" tIns="0" rIns="0" bIns="0" anchor="ctr">
                <a:spAutoFit/>
              </a:bodyPr>
              <a:lstStyle/>
              <a:p>
                <a:endParaRPr lang="en-US"/>
              </a:p>
            </p:txBody>
          </p:sp>
          <p:sp>
            <p:nvSpPr>
              <p:cNvPr id="12307" name="Freeform 123"/>
              <p:cNvSpPr>
                <a:spLocks/>
              </p:cNvSpPr>
              <p:nvPr/>
            </p:nvSpPr>
            <p:spPr bwMode="auto">
              <a:xfrm>
                <a:off x="2931" y="2996"/>
                <a:ext cx="474" cy="372"/>
              </a:xfrm>
              <a:custGeom>
                <a:avLst/>
                <a:gdLst>
                  <a:gd name="T0" fmla="*/ 201 w 474"/>
                  <a:gd name="T1" fmla="*/ 0 h 372"/>
                  <a:gd name="T2" fmla="*/ 86 w 474"/>
                  <a:gd name="T3" fmla="*/ 21 h 372"/>
                  <a:gd name="T4" fmla="*/ 12 w 474"/>
                  <a:gd name="T5" fmla="*/ 61 h 372"/>
                  <a:gd name="T6" fmla="*/ 0 w 474"/>
                  <a:gd name="T7" fmla="*/ 188 h 372"/>
                  <a:gd name="T8" fmla="*/ 6 w 474"/>
                  <a:gd name="T9" fmla="*/ 275 h 372"/>
                  <a:gd name="T10" fmla="*/ 110 w 474"/>
                  <a:gd name="T11" fmla="*/ 310 h 372"/>
                  <a:gd name="T12" fmla="*/ 104 w 474"/>
                  <a:gd name="T13" fmla="*/ 372 h 372"/>
                  <a:gd name="T14" fmla="*/ 385 w 474"/>
                  <a:gd name="T15" fmla="*/ 357 h 372"/>
                  <a:gd name="T16" fmla="*/ 390 w 474"/>
                  <a:gd name="T17" fmla="*/ 280 h 372"/>
                  <a:gd name="T18" fmla="*/ 474 w 474"/>
                  <a:gd name="T19" fmla="*/ 211 h 372"/>
                  <a:gd name="T20" fmla="*/ 465 w 474"/>
                  <a:gd name="T21" fmla="*/ 67 h 372"/>
                  <a:gd name="T22" fmla="*/ 438 w 474"/>
                  <a:gd name="T23" fmla="*/ 16 h 372"/>
                  <a:gd name="T24" fmla="*/ 201 w 474"/>
                  <a:gd name="T25" fmla="*/ 0 h 3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4"/>
                  <a:gd name="T40" fmla="*/ 0 h 372"/>
                  <a:gd name="T41" fmla="*/ 474 w 474"/>
                  <a:gd name="T42" fmla="*/ 372 h 3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4" h="372">
                    <a:moveTo>
                      <a:pt x="201" y="0"/>
                    </a:moveTo>
                    <a:lnTo>
                      <a:pt x="86" y="21"/>
                    </a:lnTo>
                    <a:lnTo>
                      <a:pt x="12" y="61"/>
                    </a:lnTo>
                    <a:lnTo>
                      <a:pt x="0" y="188"/>
                    </a:lnTo>
                    <a:lnTo>
                      <a:pt x="6" y="275"/>
                    </a:lnTo>
                    <a:lnTo>
                      <a:pt x="110" y="310"/>
                    </a:lnTo>
                    <a:lnTo>
                      <a:pt x="104" y="372"/>
                    </a:lnTo>
                    <a:lnTo>
                      <a:pt x="385" y="357"/>
                    </a:lnTo>
                    <a:lnTo>
                      <a:pt x="390" y="280"/>
                    </a:lnTo>
                    <a:lnTo>
                      <a:pt x="474" y="211"/>
                    </a:lnTo>
                    <a:lnTo>
                      <a:pt x="465" y="67"/>
                    </a:lnTo>
                    <a:lnTo>
                      <a:pt x="438" y="16"/>
                    </a:lnTo>
                    <a:lnTo>
                      <a:pt x="201" y="0"/>
                    </a:lnTo>
                    <a:close/>
                  </a:path>
                </a:pathLst>
              </a:custGeom>
              <a:solidFill>
                <a:srgbClr val="C0C0C0"/>
              </a:solidFill>
              <a:ln w="12700" cap="flat" cmpd="sng">
                <a:solidFill>
                  <a:schemeClr val="bg1"/>
                </a:solidFill>
                <a:prstDash val="solid"/>
                <a:round/>
                <a:headEnd/>
                <a:tailEnd/>
              </a:ln>
            </p:spPr>
            <p:txBody>
              <a:bodyPr lIns="0" tIns="0" rIns="0" bIns="0" anchor="ctr">
                <a:spAutoFit/>
              </a:bodyPr>
              <a:lstStyle/>
              <a:p>
                <a:endParaRPr lang="en-US"/>
              </a:p>
            </p:txBody>
          </p:sp>
          <p:sp>
            <p:nvSpPr>
              <p:cNvPr id="12308" name="Freeform 124"/>
              <p:cNvSpPr>
                <a:spLocks/>
              </p:cNvSpPr>
              <p:nvPr/>
            </p:nvSpPr>
            <p:spPr bwMode="auto">
              <a:xfrm>
                <a:off x="2900" y="3068"/>
                <a:ext cx="409" cy="264"/>
              </a:xfrm>
              <a:custGeom>
                <a:avLst/>
                <a:gdLst>
                  <a:gd name="T0" fmla="*/ 2 w 559"/>
                  <a:gd name="T1" fmla="*/ 1 h 434"/>
                  <a:gd name="T2" fmla="*/ 24 w 559"/>
                  <a:gd name="T3" fmla="*/ 0 h 434"/>
                  <a:gd name="T4" fmla="*/ 23 w 559"/>
                  <a:gd name="T5" fmla="*/ 6 h 434"/>
                  <a:gd name="T6" fmla="*/ 43 w 559"/>
                  <a:gd name="T7" fmla="*/ 4 h 434"/>
                  <a:gd name="T8" fmla="*/ 56 w 559"/>
                  <a:gd name="T9" fmla="*/ 5 h 434"/>
                  <a:gd name="T10" fmla="*/ 63 w 559"/>
                  <a:gd name="T11" fmla="*/ 9 h 434"/>
                  <a:gd name="T12" fmla="*/ 59 w 559"/>
                  <a:gd name="T13" fmla="*/ 12 h 434"/>
                  <a:gd name="T14" fmla="*/ 43 w 559"/>
                  <a:gd name="T15" fmla="*/ 13 h 434"/>
                  <a:gd name="T16" fmla="*/ 26 w 559"/>
                  <a:gd name="T17" fmla="*/ 13 h 434"/>
                  <a:gd name="T18" fmla="*/ 10 w 559"/>
                  <a:gd name="T19" fmla="*/ 13 h 434"/>
                  <a:gd name="T20" fmla="*/ 1 w 559"/>
                  <a:gd name="T21" fmla="*/ 10 h 434"/>
                  <a:gd name="T22" fmla="*/ 0 w 559"/>
                  <a:gd name="T23" fmla="*/ 4 h 434"/>
                  <a:gd name="T24" fmla="*/ 2 w 559"/>
                  <a:gd name="T25" fmla="*/ 1 h 4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9"/>
                  <a:gd name="T40" fmla="*/ 0 h 434"/>
                  <a:gd name="T41" fmla="*/ 559 w 559"/>
                  <a:gd name="T42" fmla="*/ 434 h 4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9" h="434">
                    <a:moveTo>
                      <a:pt x="17" y="8"/>
                    </a:moveTo>
                    <a:lnTo>
                      <a:pt x="217" y="0"/>
                    </a:lnTo>
                    <a:lnTo>
                      <a:pt x="200" y="192"/>
                    </a:lnTo>
                    <a:lnTo>
                      <a:pt x="384" y="142"/>
                    </a:lnTo>
                    <a:lnTo>
                      <a:pt x="501" y="184"/>
                    </a:lnTo>
                    <a:lnTo>
                      <a:pt x="559" y="292"/>
                    </a:lnTo>
                    <a:lnTo>
                      <a:pt x="517" y="392"/>
                    </a:lnTo>
                    <a:lnTo>
                      <a:pt x="384" y="434"/>
                    </a:lnTo>
                    <a:lnTo>
                      <a:pt x="234" y="434"/>
                    </a:lnTo>
                    <a:lnTo>
                      <a:pt x="92" y="409"/>
                    </a:lnTo>
                    <a:lnTo>
                      <a:pt x="8" y="317"/>
                    </a:lnTo>
                    <a:lnTo>
                      <a:pt x="0" y="150"/>
                    </a:lnTo>
                    <a:lnTo>
                      <a:pt x="17" y="8"/>
                    </a:lnTo>
                    <a:close/>
                  </a:path>
                </a:pathLst>
              </a:custGeom>
              <a:solidFill>
                <a:srgbClr val="777777"/>
              </a:solidFill>
              <a:ln w="6350" cap="flat" cmpd="sng">
                <a:solidFill>
                  <a:schemeClr val="bg1"/>
                </a:solidFill>
                <a:prstDash val="solid"/>
                <a:round/>
                <a:headEnd/>
                <a:tailEnd/>
              </a:ln>
            </p:spPr>
            <p:txBody>
              <a:bodyPr wrap="none" lIns="0" tIns="0" rIns="0" bIns="0" anchor="ctr">
                <a:spAutoFit/>
              </a:bodyPr>
              <a:lstStyle/>
              <a:p>
                <a:endParaRPr lang="en-US"/>
              </a:p>
            </p:txBody>
          </p:sp>
          <p:sp>
            <p:nvSpPr>
              <p:cNvPr id="12309" name="Freeform 125"/>
              <p:cNvSpPr>
                <a:spLocks/>
              </p:cNvSpPr>
              <p:nvPr/>
            </p:nvSpPr>
            <p:spPr bwMode="auto">
              <a:xfrm>
                <a:off x="3022" y="2996"/>
                <a:ext cx="219" cy="331"/>
              </a:xfrm>
              <a:custGeom>
                <a:avLst/>
                <a:gdLst>
                  <a:gd name="T0" fmla="*/ 28 w 300"/>
                  <a:gd name="T1" fmla="*/ 0 h 543"/>
                  <a:gd name="T2" fmla="*/ 0 w 300"/>
                  <a:gd name="T3" fmla="*/ 17 h 543"/>
                  <a:gd name="T4" fmla="*/ 20 w 300"/>
                  <a:gd name="T5" fmla="*/ 17 h 543"/>
                  <a:gd name="T6" fmla="*/ 33 w 300"/>
                  <a:gd name="T7" fmla="*/ 1 h 543"/>
                  <a:gd name="T8" fmla="*/ 0 60000 65536"/>
                  <a:gd name="T9" fmla="*/ 0 60000 65536"/>
                  <a:gd name="T10" fmla="*/ 0 60000 65536"/>
                  <a:gd name="T11" fmla="*/ 0 60000 65536"/>
                  <a:gd name="T12" fmla="*/ 0 w 300"/>
                  <a:gd name="T13" fmla="*/ 0 h 543"/>
                  <a:gd name="T14" fmla="*/ 300 w 300"/>
                  <a:gd name="T15" fmla="*/ 543 h 543"/>
                </a:gdLst>
                <a:ahLst/>
                <a:cxnLst>
                  <a:cxn ang="T8">
                    <a:pos x="T0" y="T1"/>
                  </a:cxn>
                  <a:cxn ang="T9">
                    <a:pos x="T2" y="T3"/>
                  </a:cxn>
                  <a:cxn ang="T10">
                    <a:pos x="T4" y="T5"/>
                  </a:cxn>
                  <a:cxn ang="T11">
                    <a:pos x="T6" y="T7"/>
                  </a:cxn>
                </a:cxnLst>
                <a:rect l="T12" t="T13" r="T14" b="T15"/>
                <a:pathLst>
                  <a:path w="300" h="543">
                    <a:moveTo>
                      <a:pt x="250" y="0"/>
                    </a:moveTo>
                    <a:lnTo>
                      <a:pt x="0" y="543"/>
                    </a:lnTo>
                    <a:lnTo>
                      <a:pt x="192" y="543"/>
                    </a:lnTo>
                    <a:lnTo>
                      <a:pt x="300" y="17"/>
                    </a:lnTo>
                  </a:path>
                </a:pathLst>
              </a:custGeom>
              <a:solidFill>
                <a:srgbClr val="777777"/>
              </a:solidFill>
              <a:ln w="6350" cap="flat" cmpd="sng">
                <a:solidFill>
                  <a:schemeClr val="bg1"/>
                </a:solidFill>
                <a:prstDash val="solid"/>
                <a:round/>
                <a:headEnd/>
                <a:tailEnd/>
              </a:ln>
            </p:spPr>
            <p:txBody>
              <a:bodyPr wrap="none" lIns="0" tIns="0" rIns="0" bIns="0" anchor="ctr">
                <a:spAutoFit/>
              </a:bodyPr>
              <a:lstStyle/>
              <a:p>
                <a:endParaRPr lang="en-US"/>
              </a:p>
            </p:txBody>
          </p:sp>
          <p:sp>
            <p:nvSpPr>
              <p:cNvPr id="12310" name="Line 126"/>
              <p:cNvSpPr>
                <a:spLocks noChangeShapeType="1"/>
              </p:cNvSpPr>
              <p:nvPr/>
            </p:nvSpPr>
            <p:spPr bwMode="auto">
              <a:xfrm flipV="1">
                <a:off x="3321" y="3093"/>
                <a:ext cx="13" cy="17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1"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|EOS~011|</a:t>
            </a:r>
            <a:endParaRPr lang="en-US" sz="100" dirty="0" err="1" smtClean="0">
              <a:solidFill>
                <a:srgbClr val="FFFFFF"/>
              </a:solidFill>
              <a:latin typeface="Arial"/>
              <a:cs typeface="Calibri" pitchFamily="34" charset="0"/>
            </a:endParaRPr>
          </a:p>
        </p:txBody>
      </p:sp>
      <p:sp>
        <p:nvSpPr>
          <p:cNvPr id="13314" name="Rectangle 2"/>
          <p:cNvSpPr>
            <a:spLocks noGrp="1" noChangeArrowheads="1"/>
          </p:cNvSpPr>
          <p:nvPr>
            <p:ph type="title"/>
          </p:nvPr>
        </p:nvSpPr>
        <p:spPr/>
        <p:txBody>
          <a:bodyPr/>
          <a:lstStyle/>
          <a:p>
            <a:pPr eaLnBrk="1" hangingPunct="1"/>
            <a:r>
              <a:rPr lang="en-US" dirty="0" smtClean="0"/>
              <a:t>Required data: parties involved</a:t>
            </a:r>
          </a:p>
        </p:txBody>
      </p:sp>
      <p:sp>
        <p:nvSpPr>
          <p:cNvPr id="13315" name="Rectangle 3"/>
          <p:cNvSpPr>
            <a:spLocks noGrp="1" noChangeArrowheads="1"/>
          </p:cNvSpPr>
          <p:nvPr>
            <p:ph idx="1"/>
          </p:nvPr>
        </p:nvSpPr>
        <p:spPr>
          <a:xfrm>
            <a:off x="396875" y="1023938"/>
            <a:ext cx="4192588" cy="5302250"/>
          </a:xfrm>
        </p:spPr>
        <p:txBody>
          <a:bodyPr/>
          <a:lstStyle/>
          <a:p>
            <a:pPr>
              <a:buFont typeface="Arial" charset="0"/>
              <a:buChar char="•"/>
            </a:pPr>
            <a:r>
              <a:rPr lang="en-US" smtClean="0"/>
              <a:t>During intake, certain parties must be specified, such as:</a:t>
            </a:r>
          </a:p>
          <a:p>
            <a:pPr lvl="1"/>
            <a:r>
              <a:rPr lang="en-US" smtClean="0"/>
              <a:t>The insured</a:t>
            </a:r>
          </a:p>
          <a:p>
            <a:pPr lvl="1"/>
            <a:r>
              <a:rPr lang="en-US" smtClean="0"/>
              <a:t>The reporter (who may or may not be the insured and may or may not be a claimant)</a:t>
            </a:r>
          </a:p>
          <a:p>
            <a:pPr>
              <a:buFont typeface="Arial" charset="0"/>
              <a:buChar char="•"/>
            </a:pPr>
            <a:endParaRPr lang="en-US" smtClean="0"/>
          </a:p>
        </p:txBody>
      </p:sp>
      <p:sp>
        <p:nvSpPr>
          <p:cNvPr id="13316" name="Line 4"/>
          <p:cNvSpPr>
            <a:spLocks noChangeShapeType="1"/>
          </p:cNvSpPr>
          <p:nvPr/>
        </p:nvSpPr>
        <p:spPr bwMode="auto">
          <a:xfrm flipH="1">
            <a:off x="5656263" y="3886200"/>
            <a:ext cx="6556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17" name="Line 5"/>
          <p:cNvSpPr>
            <a:spLocks noChangeShapeType="1"/>
          </p:cNvSpPr>
          <p:nvPr/>
        </p:nvSpPr>
        <p:spPr bwMode="auto">
          <a:xfrm flipH="1">
            <a:off x="5656263" y="2800350"/>
            <a:ext cx="6556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3318" name="Group 6"/>
          <p:cNvGrpSpPr>
            <a:grpSpLocks/>
          </p:cNvGrpSpPr>
          <p:nvPr/>
        </p:nvGrpSpPr>
        <p:grpSpPr bwMode="auto">
          <a:xfrm>
            <a:off x="5453063" y="1030288"/>
            <a:ext cx="1622425" cy="1193800"/>
            <a:chOff x="2083" y="1606"/>
            <a:chExt cx="1489" cy="1097"/>
          </a:xfrm>
        </p:grpSpPr>
        <p:sp>
          <p:nvSpPr>
            <p:cNvPr id="13396" name="Rectangle 7"/>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3397" name="Freeform 8"/>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3398" name="Freeform 9"/>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3399" name="Freeform 10"/>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3400" name="Freeform 11"/>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3401" name="Rectangle 12"/>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3402" name="Rectangle 13"/>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403" name="AutoShape 14"/>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3404" name="Freeform 15"/>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3405" name="Freeform 16"/>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3406" name="Rectangle 17"/>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407" name="Rectangle 18"/>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408" name="Rectangle 19"/>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3409" name="Group 20"/>
            <p:cNvGrpSpPr>
              <a:grpSpLocks/>
            </p:cNvGrpSpPr>
            <p:nvPr/>
          </p:nvGrpSpPr>
          <p:grpSpPr bwMode="auto">
            <a:xfrm>
              <a:off x="2221" y="1871"/>
              <a:ext cx="518" cy="782"/>
              <a:chOff x="2400" y="1656"/>
              <a:chExt cx="752" cy="1136"/>
            </a:xfrm>
          </p:grpSpPr>
          <p:sp>
            <p:nvSpPr>
              <p:cNvPr id="13422" name="Freeform 21"/>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3423" name="Freeform 22"/>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3424" name="Freeform 23"/>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3425" name="Freeform 24"/>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3426" name="Freeform 25"/>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3427" name="Line 26"/>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428" name="Line 27"/>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3410" name="Group 28"/>
            <p:cNvGrpSpPr>
              <a:grpSpLocks/>
            </p:cNvGrpSpPr>
            <p:nvPr/>
          </p:nvGrpSpPr>
          <p:grpSpPr bwMode="auto">
            <a:xfrm rot="-6511945">
              <a:off x="2834" y="1842"/>
              <a:ext cx="518" cy="783"/>
              <a:chOff x="2400" y="1656"/>
              <a:chExt cx="752" cy="1136"/>
            </a:xfrm>
          </p:grpSpPr>
          <p:sp>
            <p:nvSpPr>
              <p:cNvPr id="13415" name="Freeform 2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3416" name="Freeform 3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3417" name="Freeform 3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3418" name="Freeform 3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3419" name="Freeform 3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3420" name="Line 3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421" name="Line 3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3411" name="Freeform 36"/>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13412" name="Freeform 37"/>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13413" name="Rectangle 38"/>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414" name="Rectangle 39"/>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13319" name="Line 40"/>
          <p:cNvSpPr>
            <a:spLocks noChangeShapeType="1"/>
          </p:cNvSpPr>
          <p:nvPr/>
        </p:nvSpPr>
        <p:spPr bwMode="auto">
          <a:xfrm flipH="1">
            <a:off x="5656263" y="5891213"/>
            <a:ext cx="6556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20" name="Line 41"/>
          <p:cNvSpPr>
            <a:spLocks noChangeShapeType="1"/>
          </p:cNvSpPr>
          <p:nvPr/>
        </p:nvSpPr>
        <p:spPr bwMode="auto">
          <a:xfrm flipH="1">
            <a:off x="5656263" y="4856163"/>
            <a:ext cx="11049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21" name="Line 42"/>
          <p:cNvSpPr>
            <a:spLocks noChangeShapeType="1"/>
          </p:cNvSpPr>
          <p:nvPr/>
        </p:nvSpPr>
        <p:spPr bwMode="auto">
          <a:xfrm flipV="1">
            <a:off x="5656263" y="2251075"/>
            <a:ext cx="0" cy="364331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3322" name="Group 43"/>
          <p:cNvGrpSpPr>
            <a:grpSpLocks/>
          </p:cNvGrpSpPr>
          <p:nvPr/>
        </p:nvGrpSpPr>
        <p:grpSpPr bwMode="auto">
          <a:xfrm>
            <a:off x="6316663" y="4406900"/>
            <a:ext cx="1165225" cy="896938"/>
            <a:chOff x="3359" y="2306"/>
            <a:chExt cx="734" cy="565"/>
          </a:xfrm>
        </p:grpSpPr>
        <p:sp>
          <p:nvSpPr>
            <p:cNvPr id="13372" name="Freeform 44"/>
            <p:cNvSpPr>
              <a:spLocks/>
            </p:cNvSpPr>
            <p:nvPr/>
          </p:nvSpPr>
          <p:spPr bwMode="auto">
            <a:xfrm>
              <a:off x="3467" y="2487"/>
              <a:ext cx="488" cy="228"/>
            </a:xfrm>
            <a:custGeom>
              <a:avLst/>
              <a:gdLst>
                <a:gd name="T0" fmla="*/ 0 w 2097"/>
                <a:gd name="T1" fmla="*/ 0 h 980"/>
                <a:gd name="T2" fmla="*/ 0 w 2097"/>
                <a:gd name="T3" fmla="*/ 0 h 980"/>
                <a:gd name="T4" fmla="*/ 0 w 2097"/>
                <a:gd name="T5" fmla="*/ 0 h 980"/>
                <a:gd name="T6" fmla="*/ 0 w 2097"/>
                <a:gd name="T7" fmla="*/ 0 h 980"/>
                <a:gd name="T8" fmla="*/ 0 w 2097"/>
                <a:gd name="T9" fmla="*/ 0 h 980"/>
                <a:gd name="T10" fmla="*/ 0 w 2097"/>
                <a:gd name="T11" fmla="*/ 0 h 980"/>
                <a:gd name="T12" fmla="*/ 0 w 2097"/>
                <a:gd name="T13" fmla="*/ 0 h 980"/>
                <a:gd name="T14" fmla="*/ 0 w 2097"/>
                <a:gd name="T15" fmla="*/ 0 h 980"/>
                <a:gd name="T16" fmla="*/ 0 60000 65536"/>
                <a:gd name="T17" fmla="*/ 0 60000 65536"/>
                <a:gd name="T18" fmla="*/ 0 60000 65536"/>
                <a:gd name="T19" fmla="*/ 0 60000 65536"/>
                <a:gd name="T20" fmla="*/ 0 60000 65536"/>
                <a:gd name="T21" fmla="*/ 0 60000 65536"/>
                <a:gd name="T22" fmla="*/ 0 60000 65536"/>
                <a:gd name="T23" fmla="*/ 0 60000 65536"/>
                <a:gd name="T24" fmla="*/ 0 w 2097"/>
                <a:gd name="T25" fmla="*/ 0 h 980"/>
                <a:gd name="T26" fmla="*/ 2097 w 2097"/>
                <a:gd name="T27" fmla="*/ 980 h 9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97" h="980">
                  <a:moveTo>
                    <a:pt x="23" y="495"/>
                  </a:moveTo>
                  <a:lnTo>
                    <a:pt x="0" y="317"/>
                  </a:lnTo>
                  <a:lnTo>
                    <a:pt x="2056" y="0"/>
                  </a:lnTo>
                  <a:lnTo>
                    <a:pt x="2097" y="174"/>
                  </a:lnTo>
                  <a:lnTo>
                    <a:pt x="1760" y="763"/>
                  </a:lnTo>
                  <a:lnTo>
                    <a:pt x="1191" y="980"/>
                  </a:lnTo>
                  <a:lnTo>
                    <a:pt x="458" y="906"/>
                  </a:lnTo>
                  <a:lnTo>
                    <a:pt x="23" y="49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73" name="Rectangle 45"/>
            <p:cNvSpPr>
              <a:spLocks noChangeArrowheads="1"/>
            </p:cNvSpPr>
            <p:nvPr/>
          </p:nvSpPr>
          <p:spPr bwMode="auto">
            <a:xfrm>
              <a:off x="3462" y="2407"/>
              <a:ext cx="631" cy="464"/>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3374" name="Rectangle 46"/>
            <p:cNvSpPr>
              <a:spLocks noChangeArrowheads="1"/>
            </p:cNvSpPr>
            <p:nvPr/>
          </p:nvSpPr>
          <p:spPr bwMode="auto">
            <a:xfrm>
              <a:off x="3750" y="2407"/>
              <a:ext cx="343" cy="105"/>
            </a:xfrm>
            <a:prstGeom prst="rect">
              <a:avLst/>
            </a:prstGeom>
            <a:solidFill>
              <a:srgbClr val="808080"/>
            </a:solidFill>
            <a:ln w="12700" algn="ctr">
              <a:solidFill>
                <a:schemeClr val="bg1"/>
              </a:solidFill>
              <a:miter lim="800000"/>
              <a:headEnd/>
              <a:tailEnd/>
            </a:ln>
          </p:spPr>
          <p:txBody>
            <a:bodyPr wrap="none" lIns="0" tIns="0" rIns="0" bIns="0" anchor="ctr">
              <a:spAutoFit/>
            </a:bodyPr>
            <a:lstStyle/>
            <a:p>
              <a:endParaRPr lang="en-US"/>
            </a:p>
          </p:txBody>
        </p:sp>
        <p:sp>
          <p:nvSpPr>
            <p:cNvPr id="13375" name="Rectangle 47"/>
            <p:cNvSpPr>
              <a:spLocks noChangeArrowheads="1"/>
            </p:cNvSpPr>
            <p:nvPr/>
          </p:nvSpPr>
          <p:spPr bwMode="auto">
            <a:xfrm>
              <a:off x="3757" y="2531"/>
              <a:ext cx="26" cy="222"/>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376" name="Rectangle 48"/>
            <p:cNvSpPr>
              <a:spLocks noChangeArrowheads="1"/>
            </p:cNvSpPr>
            <p:nvPr/>
          </p:nvSpPr>
          <p:spPr bwMode="auto">
            <a:xfrm>
              <a:off x="3591" y="2408"/>
              <a:ext cx="12" cy="109"/>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377" name="Rectangle 49"/>
            <p:cNvSpPr>
              <a:spLocks noChangeArrowheads="1"/>
            </p:cNvSpPr>
            <p:nvPr/>
          </p:nvSpPr>
          <p:spPr bwMode="auto">
            <a:xfrm rot="5400000">
              <a:off x="3863" y="2591"/>
              <a:ext cx="11" cy="108"/>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378" name="Rectangle 50"/>
            <p:cNvSpPr>
              <a:spLocks noChangeArrowheads="1"/>
            </p:cNvSpPr>
            <p:nvPr/>
          </p:nvSpPr>
          <p:spPr bwMode="auto">
            <a:xfrm rot="5400000">
              <a:off x="4003" y="2591"/>
              <a:ext cx="11" cy="10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379" name="Rectangle 51"/>
            <p:cNvSpPr>
              <a:spLocks noChangeArrowheads="1"/>
            </p:cNvSpPr>
            <p:nvPr/>
          </p:nvSpPr>
          <p:spPr bwMode="auto">
            <a:xfrm>
              <a:off x="3591" y="2582"/>
              <a:ext cx="12" cy="10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380" name="Rectangle 52"/>
            <p:cNvSpPr>
              <a:spLocks noChangeArrowheads="1"/>
            </p:cNvSpPr>
            <p:nvPr/>
          </p:nvSpPr>
          <p:spPr bwMode="auto">
            <a:xfrm>
              <a:off x="3591" y="2754"/>
              <a:ext cx="12" cy="108"/>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381" name="Rectangle 53"/>
            <p:cNvSpPr>
              <a:spLocks noChangeArrowheads="1"/>
            </p:cNvSpPr>
            <p:nvPr/>
          </p:nvSpPr>
          <p:spPr bwMode="auto">
            <a:xfrm>
              <a:off x="3750" y="2766"/>
              <a:ext cx="343" cy="105"/>
            </a:xfrm>
            <a:prstGeom prst="rect">
              <a:avLst/>
            </a:prstGeom>
            <a:solidFill>
              <a:srgbClr val="808080"/>
            </a:solidFill>
            <a:ln w="12700" algn="ctr">
              <a:solidFill>
                <a:schemeClr val="bg1"/>
              </a:solidFill>
              <a:miter lim="800000"/>
              <a:headEnd/>
              <a:tailEnd/>
            </a:ln>
          </p:spPr>
          <p:txBody>
            <a:bodyPr wrap="none" lIns="0" tIns="0" rIns="0" bIns="0" anchor="ctr">
              <a:spAutoFit/>
            </a:bodyPr>
            <a:lstStyle/>
            <a:p>
              <a:endParaRPr lang="en-US"/>
            </a:p>
          </p:txBody>
        </p:sp>
        <p:grpSp>
          <p:nvGrpSpPr>
            <p:cNvPr id="13382" name="Group 54"/>
            <p:cNvGrpSpPr>
              <a:grpSpLocks/>
            </p:cNvGrpSpPr>
            <p:nvPr/>
          </p:nvGrpSpPr>
          <p:grpSpPr bwMode="auto">
            <a:xfrm>
              <a:off x="3359" y="2306"/>
              <a:ext cx="350" cy="350"/>
              <a:chOff x="3359" y="2306"/>
              <a:chExt cx="350" cy="350"/>
            </a:xfrm>
          </p:grpSpPr>
          <p:sp>
            <p:nvSpPr>
              <p:cNvPr id="13383" name="Freeform 55"/>
              <p:cNvSpPr>
                <a:spLocks/>
              </p:cNvSpPr>
              <p:nvPr/>
            </p:nvSpPr>
            <p:spPr bwMode="auto">
              <a:xfrm>
                <a:off x="3359" y="2306"/>
                <a:ext cx="350" cy="350"/>
              </a:xfrm>
              <a:custGeom>
                <a:avLst/>
                <a:gdLst>
                  <a:gd name="T0" fmla="*/ 0 w 1944"/>
                  <a:gd name="T1" fmla="*/ 0 h 1942"/>
                  <a:gd name="T2" fmla="*/ 0 w 1944"/>
                  <a:gd name="T3" fmla="*/ 0 h 1942"/>
                  <a:gd name="T4" fmla="*/ 0 w 1944"/>
                  <a:gd name="T5" fmla="*/ 0 h 1942"/>
                  <a:gd name="T6" fmla="*/ 0 w 1944"/>
                  <a:gd name="T7" fmla="*/ 0 h 1942"/>
                  <a:gd name="T8" fmla="*/ 0 w 1944"/>
                  <a:gd name="T9" fmla="*/ 0 h 1942"/>
                  <a:gd name="T10" fmla="*/ 0 w 1944"/>
                  <a:gd name="T11" fmla="*/ 0 h 1942"/>
                  <a:gd name="T12" fmla="*/ 0 w 1944"/>
                  <a:gd name="T13" fmla="*/ 0 h 1942"/>
                  <a:gd name="T14" fmla="*/ 0 w 1944"/>
                  <a:gd name="T15" fmla="*/ 0 h 1942"/>
                  <a:gd name="T16" fmla="*/ 0 w 1944"/>
                  <a:gd name="T17" fmla="*/ 0 h 1942"/>
                  <a:gd name="T18" fmla="*/ 0 w 1944"/>
                  <a:gd name="T19" fmla="*/ 0 h 1942"/>
                  <a:gd name="T20" fmla="*/ 0 w 1944"/>
                  <a:gd name="T21" fmla="*/ 0 h 1942"/>
                  <a:gd name="T22" fmla="*/ 0 w 1944"/>
                  <a:gd name="T23" fmla="*/ 0 h 1942"/>
                  <a:gd name="T24" fmla="*/ 0 w 1944"/>
                  <a:gd name="T25" fmla="*/ 0 h 1942"/>
                  <a:gd name="T26" fmla="*/ 0 w 1944"/>
                  <a:gd name="T27" fmla="*/ 0 h 1942"/>
                  <a:gd name="T28" fmla="*/ 0 w 1944"/>
                  <a:gd name="T29" fmla="*/ 0 h 1942"/>
                  <a:gd name="T30" fmla="*/ 0 w 1944"/>
                  <a:gd name="T31" fmla="*/ 0 h 1942"/>
                  <a:gd name="T32" fmla="*/ 0 w 1944"/>
                  <a:gd name="T33" fmla="*/ 0 h 1942"/>
                  <a:gd name="T34" fmla="*/ 0 w 1944"/>
                  <a:gd name="T35" fmla="*/ 0 h 1942"/>
                  <a:gd name="T36" fmla="*/ 0 w 1944"/>
                  <a:gd name="T37" fmla="*/ 0 h 1942"/>
                  <a:gd name="T38" fmla="*/ 0 w 1944"/>
                  <a:gd name="T39" fmla="*/ 0 h 1942"/>
                  <a:gd name="T40" fmla="*/ 0 w 1944"/>
                  <a:gd name="T41" fmla="*/ 0 h 1942"/>
                  <a:gd name="T42" fmla="*/ 0 w 1944"/>
                  <a:gd name="T43" fmla="*/ 0 h 1942"/>
                  <a:gd name="T44" fmla="*/ 0 w 1944"/>
                  <a:gd name="T45" fmla="*/ 0 h 1942"/>
                  <a:gd name="T46" fmla="*/ 0 w 1944"/>
                  <a:gd name="T47" fmla="*/ 0 h 1942"/>
                  <a:gd name="T48" fmla="*/ 0 w 1944"/>
                  <a:gd name="T49" fmla="*/ 0 h 1942"/>
                  <a:gd name="T50" fmla="*/ 0 w 1944"/>
                  <a:gd name="T51" fmla="*/ 0 h 1942"/>
                  <a:gd name="T52" fmla="*/ 0 w 1944"/>
                  <a:gd name="T53" fmla="*/ 0 h 1942"/>
                  <a:gd name="T54" fmla="*/ 0 w 1944"/>
                  <a:gd name="T55" fmla="*/ 0 h 1942"/>
                  <a:gd name="T56" fmla="*/ 0 w 1944"/>
                  <a:gd name="T57" fmla="*/ 0 h 1942"/>
                  <a:gd name="T58" fmla="*/ 0 w 1944"/>
                  <a:gd name="T59" fmla="*/ 0 h 1942"/>
                  <a:gd name="T60" fmla="*/ 0 w 1944"/>
                  <a:gd name="T61" fmla="*/ 0 h 1942"/>
                  <a:gd name="T62" fmla="*/ 0 w 1944"/>
                  <a:gd name="T63" fmla="*/ 0 h 194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944"/>
                  <a:gd name="T97" fmla="*/ 0 h 1942"/>
                  <a:gd name="T98" fmla="*/ 1944 w 1944"/>
                  <a:gd name="T99" fmla="*/ 1942 h 194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944" h="1942">
                    <a:moveTo>
                      <a:pt x="972" y="1942"/>
                    </a:moveTo>
                    <a:lnTo>
                      <a:pt x="1072" y="1936"/>
                    </a:lnTo>
                    <a:lnTo>
                      <a:pt x="1168" y="1922"/>
                    </a:lnTo>
                    <a:lnTo>
                      <a:pt x="1262" y="1899"/>
                    </a:lnTo>
                    <a:lnTo>
                      <a:pt x="1350" y="1866"/>
                    </a:lnTo>
                    <a:lnTo>
                      <a:pt x="1436" y="1825"/>
                    </a:lnTo>
                    <a:lnTo>
                      <a:pt x="1516" y="1776"/>
                    </a:lnTo>
                    <a:lnTo>
                      <a:pt x="1590" y="1721"/>
                    </a:lnTo>
                    <a:lnTo>
                      <a:pt x="1659" y="1658"/>
                    </a:lnTo>
                    <a:lnTo>
                      <a:pt x="1721" y="1588"/>
                    </a:lnTo>
                    <a:lnTo>
                      <a:pt x="1778" y="1514"/>
                    </a:lnTo>
                    <a:lnTo>
                      <a:pt x="1827" y="1433"/>
                    </a:lnTo>
                    <a:lnTo>
                      <a:pt x="1868" y="1349"/>
                    </a:lnTo>
                    <a:lnTo>
                      <a:pt x="1901" y="1259"/>
                    </a:lnTo>
                    <a:lnTo>
                      <a:pt x="1925" y="1165"/>
                    </a:lnTo>
                    <a:lnTo>
                      <a:pt x="1938" y="1070"/>
                    </a:lnTo>
                    <a:lnTo>
                      <a:pt x="1944" y="970"/>
                    </a:lnTo>
                    <a:lnTo>
                      <a:pt x="1938" y="870"/>
                    </a:lnTo>
                    <a:lnTo>
                      <a:pt x="1925" y="774"/>
                    </a:lnTo>
                    <a:lnTo>
                      <a:pt x="1901" y="680"/>
                    </a:lnTo>
                    <a:lnTo>
                      <a:pt x="1868" y="592"/>
                    </a:lnTo>
                    <a:lnTo>
                      <a:pt x="1827" y="508"/>
                    </a:lnTo>
                    <a:lnTo>
                      <a:pt x="1778" y="428"/>
                    </a:lnTo>
                    <a:lnTo>
                      <a:pt x="1721" y="352"/>
                    </a:lnTo>
                    <a:lnTo>
                      <a:pt x="1659" y="283"/>
                    </a:lnTo>
                    <a:lnTo>
                      <a:pt x="1590" y="221"/>
                    </a:lnTo>
                    <a:lnTo>
                      <a:pt x="1516" y="166"/>
                    </a:lnTo>
                    <a:lnTo>
                      <a:pt x="1436" y="117"/>
                    </a:lnTo>
                    <a:lnTo>
                      <a:pt x="1350" y="76"/>
                    </a:lnTo>
                    <a:lnTo>
                      <a:pt x="1262" y="43"/>
                    </a:lnTo>
                    <a:lnTo>
                      <a:pt x="1168" y="19"/>
                    </a:lnTo>
                    <a:lnTo>
                      <a:pt x="1072" y="5"/>
                    </a:lnTo>
                    <a:lnTo>
                      <a:pt x="972" y="0"/>
                    </a:lnTo>
                    <a:lnTo>
                      <a:pt x="872" y="5"/>
                    </a:lnTo>
                    <a:lnTo>
                      <a:pt x="777" y="19"/>
                    </a:lnTo>
                    <a:lnTo>
                      <a:pt x="683" y="43"/>
                    </a:lnTo>
                    <a:lnTo>
                      <a:pt x="593" y="76"/>
                    </a:lnTo>
                    <a:lnTo>
                      <a:pt x="509" y="117"/>
                    </a:lnTo>
                    <a:lnTo>
                      <a:pt x="428" y="166"/>
                    </a:lnTo>
                    <a:lnTo>
                      <a:pt x="354" y="221"/>
                    </a:lnTo>
                    <a:lnTo>
                      <a:pt x="284" y="283"/>
                    </a:lnTo>
                    <a:lnTo>
                      <a:pt x="221" y="352"/>
                    </a:lnTo>
                    <a:lnTo>
                      <a:pt x="166" y="428"/>
                    </a:lnTo>
                    <a:lnTo>
                      <a:pt x="117" y="508"/>
                    </a:lnTo>
                    <a:lnTo>
                      <a:pt x="76" y="592"/>
                    </a:lnTo>
                    <a:lnTo>
                      <a:pt x="43" y="680"/>
                    </a:lnTo>
                    <a:lnTo>
                      <a:pt x="20" y="774"/>
                    </a:lnTo>
                    <a:lnTo>
                      <a:pt x="6" y="870"/>
                    </a:lnTo>
                    <a:lnTo>
                      <a:pt x="0" y="970"/>
                    </a:lnTo>
                    <a:lnTo>
                      <a:pt x="6" y="1070"/>
                    </a:lnTo>
                    <a:lnTo>
                      <a:pt x="20" y="1165"/>
                    </a:lnTo>
                    <a:lnTo>
                      <a:pt x="43" y="1259"/>
                    </a:lnTo>
                    <a:lnTo>
                      <a:pt x="76" y="1349"/>
                    </a:lnTo>
                    <a:lnTo>
                      <a:pt x="117" y="1433"/>
                    </a:lnTo>
                    <a:lnTo>
                      <a:pt x="166" y="1514"/>
                    </a:lnTo>
                    <a:lnTo>
                      <a:pt x="221" y="1588"/>
                    </a:lnTo>
                    <a:lnTo>
                      <a:pt x="284" y="1658"/>
                    </a:lnTo>
                    <a:lnTo>
                      <a:pt x="354" y="1721"/>
                    </a:lnTo>
                    <a:lnTo>
                      <a:pt x="428" y="1776"/>
                    </a:lnTo>
                    <a:lnTo>
                      <a:pt x="509" y="1825"/>
                    </a:lnTo>
                    <a:lnTo>
                      <a:pt x="593" y="1866"/>
                    </a:lnTo>
                    <a:lnTo>
                      <a:pt x="683" y="1899"/>
                    </a:lnTo>
                    <a:lnTo>
                      <a:pt x="777" y="1922"/>
                    </a:lnTo>
                    <a:lnTo>
                      <a:pt x="872" y="1936"/>
                    </a:lnTo>
                    <a:lnTo>
                      <a:pt x="972" y="1942"/>
                    </a:lnTo>
                    <a:close/>
                  </a:path>
                </a:pathLst>
              </a:custGeom>
              <a:solidFill>
                <a:srgbClr val="C0C0C0"/>
              </a:solidFill>
              <a:ln w="9525">
                <a:solidFill>
                  <a:schemeClr val="bg1"/>
                </a:solidFill>
                <a:round/>
                <a:headEnd/>
                <a:tailEnd/>
              </a:ln>
            </p:spPr>
            <p:txBody>
              <a:bodyPr/>
              <a:lstStyle/>
              <a:p>
                <a:endParaRPr lang="en-US"/>
              </a:p>
            </p:txBody>
          </p:sp>
          <p:sp>
            <p:nvSpPr>
              <p:cNvPr id="13384" name="Freeform 56"/>
              <p:cNvSpPr>
                <a:spLocks/>
              </p:cNvSpPr>
              <p:nvPr/>
            </p:nvSpPr>
            <p:spPr bwMode="auto">
              <a:xfrm>
                <a:off x="3505" y="2323"/>
                <a:ext cx="96" cy="224"/>
              </a:xfrm>
              <a:custGeom>
                <a:avLst/>
                <a:gdLst>
                  <a:gd name="T0" fmla="*/ 0 w 534"/>
                  <a:gd name="T1" fmla="*/ 0 h 1243"/>
                  <a:gd name="T2" fmla="*/ 0 w 534"/>
                  <a:gd name="T3" fmla="*/ 0 h 1243"/>
                  <a:gd name="T4" fmla="*/ 0 w 534"/>
                  <a:gd name="T5" fmla="*/ 0 h 1243"/>
                  <a:gd name="T6" fmla="*/ 0 w 534"/>
                  <a:gd name="T7" fmla="*/ 0 h 1243"/>
                  <a:gd name="T8" fmla="*/ 0 w 534"/>
                  <a:gd name="T9" fmla="*/ 0 h 1243"/>
                  <a:gd name="T10" fmla="*/ 0 w 534"/>
                  <a:gd name="T11" fmla="*/ 0 h 1243"/>
                  <a:gd name="T12" fmla="*/ 0 w 534"/>
                  <a:gd name="T13" fmla="*/ 0 h 1243"/>
                  <a:gd name="T14" fmla="*/ 0 w 534"/>
                  <a:gd name="T15" fmla="*/ 0 h 1243"/>
                  <a:gd name="T16" fmla="*/ 0 w 534"/>
                  <a:gd name="T17" fmla="*/ 0 h 1243"/>
                  <a:gd name="T18" fmla="*/ 0 w 534"/>
                  <a:gd name="T19" fmla="*/ 0 h 1243"/>
                  <a:gd name="T20" fmla="*/ 0 w 534"/>
                  <a:gd name="T21" fmla="*/ 0 h 1243"/>
                  <a:gd name="T22" fmla="*/ 0 w 534"/>
                  <a:gd name="T23" fmla="*/ 0 h 1243"/>
                  <a:gd name="T24" fmla="*/ 0 w 534"/>
                  <a:gd name="T25" fmla="*/ 0 h 1243"/>
                  <a:gd name="T26" fmla="*/ 0 w 534"/>
                  <a:gd name="T27" fmla="*/ 0 h 1243"/>
                  <a:gd name="T28" fmla="*/ 0 w 534"/>
                  <a:gd name="T29" fmla="*/ 0 h 1243"/>
                  <a:gd name="T30" fmla="*/ 0 w 534"/>
                  <a:gd name="T31" fmla="*/ 0 h 1243"/>
                  <a:gd name="T32" fmla="*/ 0 w 534"/>
                  <a:gd name="T33" fmla="*/ 0 h 1243"/>
                  <a:gd name="T34" fmla="*/ 0 w 534"/>
                  <a:gd name="T35" fmla="*/ 0 h 1243"/>
                  <a:gd name="T36" fmla="*/ 0 w 534"/>
                  <a:gd name="T37" fmla="*/ 0 h 1243"/>
                  <a:gd name="T38" fmla="*/ 0 w 534"/>
                  <a:gd name="T39" fmla="*/ 0 h 1243"/>
                  <a:gd name="T40" fmla="*/ 0 w 534"/>
                  <a:gd name="T41" fmla="*/ 0 h 1243"/>
                  <a:gd name="T42" fmla="*/ 0 w 534"/>
                  <a:gd name="T43" fmla="*/ 0 h 1243"/>
                  <a:gd name="T44" fmla="*/ 0 w 534"/>
                  <a:gd name="T45" fmla="*/ 0 h 1243"/>
                  <a:gd name="T46" fmla="*/ 0 w 534"/>
                  <a:gd name="T47" fmla="*/ 0 h 1243"/>
                  <a:gd name="T48" fmla="*/ 0 w 534"/>
                  <a:gd name="T49" fmla="*/ 0 h 1243"/>
                  <a:gd name="T50" fmla="*/ 0 w 534"/>
                  <a:gd name="T51" fmla="*/ 0 h 1243"/>
                  <a:gd name="T52" fmla="*/ 0 w 534"/>
                  <a:gd name="T53" fmla="*/ 0 h 1243"/>
                  <a:gd name="T54" fmla="*/ 0 w 534"/>
                  <a:gd name="T55" fmla="*/ 0 h 1243"/>
                  <a:gd name="T56" fmla="*/ 0 w 534"/>
                  <a:gd name="T57" fmla="*/ 0 h 1243"/>
                  <a:gd name="T58" fmla="*/ 0 w 534"/>
                  <a:gd name="T59" fmla="*/ 0 h 1243"/>
                  <a:gd name="T60" fmla="*/ 0 w 534"/>
                  <a:gd name="T61" fmla="*/ 0 h 1243"/>
                  <a:gd name="T62" fmla="*/ 0 w 534"/>
                  <a:gd name="T63" fmla="*/ 0 h 1243"/>
                  <a:gd name="T64" fmla="*/ 0 w 534"/>
                  <a:gd name="T65" fmla="*/ 0 h 1243"/>
                  <a:gd name="T66" fmla="*/ 0 w 534"/>
                  <a:gd name="T67" fmla="*/ 0 h 1243"/>
                  <a:gd name="T68" fmla="*/ 0 w 534"/>
                  <a:gd name="T69" fmla="*/ 0 h 1243"/>
                  <a:gd name="T70" fmla="*/ 0 w 534"/>
                  <a:gd name="T71" fmla="*/ 0 h 1243"/>
                  <a:gd name="T72" fmla="*/ 0 w 534"/>
                  <a:gd name="T73" fmla="*/ 0 h 1243"/>
                  <a:gd name="T74" fmla="*/ 0 w 534"/>
                  <a:gd name="T75" fmla="*/ 0 h 1243"/>
                  <a:gd name="T76" fmla="*/ 0 w 534"/>
                  <a:gd name="T77" fmla="*/ 0 h 1243"/>
                  <a:gd name="T78" fmla="*/ 0 w 534"/>
                  <a:gd name="T79" fmla="*/ 0 h 1243"/>
                  <a:gd name="T80" fmla="*/ 0 w 534"/>
                  <a:gd name="T81" fmla="*/ 0 h 1243"/>
                  <a:gd name="T82" fmla="*/ 0 w 534"/>
                  <a:gd name="T83" fmla="*/ 0 h 1243"/>
                  <a:gd name="T84" fmla="*/ 0 w 534"/>
                  <a:gd name="T85" fmla="*/ 0 h 1243"/>
                  <a:gd name="T86" fmla="*/ 0 w 534"/>
                  <a:gd name="T87" fmla="*/ 0 h 1243"/>
                  <a:gd name="T88" fmla="*/ 0 w 534"/>
                  <a:gd name="T89" fmla="*/ 0 h 1243"/>
                  <a:gd name="T90" fmla="*/ 0 w 534"/>
                  <a:gd name="T91" fmla="*/ 0 h 1243"/>
                  <a:gd name="T92" fmla="*/ 0 w 534"/>
                  <a:gd name="T93" fmla="*/ 0 h 1243"/>
                  <a:gd name="T94" fmla="*/ 0 w 534"/>
                  <a:gd name="T95" fmla="*/ 0 h 1243"/>
                  <a:gd name="T96" fmla="*/ 0 w 534"/>
                  <a:gd name="T97" fmla="*/ 0 h 1243"/>
                  <a:gd name="T98" fmla="*/ 0 w 534"/>
                  <a:gd name="T99" fmla="*/ 0 h 1243"/>
                  <a:gd name="T100" fmla="*/ 0 w 534"/>
                  <a:gd name="T101" fmla="*/ 0 h 1243"/>
                  <a:gd name="T102" fmla="*/ 0 w 534"/>
                  <a:gd name="T103" fmla="*/ 0 h 1243"/>
                  <a:gd name="T104" fmla="*/ 0 w 534"/>
                  <a:gd name="T105" fmla="*/ 0 h 1243"/>
                  <a:gd name="T106" fmla="*/ 0 w 534"/>
                  <a:gd name="T107" fmla="*/ 0 h 1243"/>
                  <a:gd name="T108" fmla="*/ 0 w 534"/>
                  <a:gd name="T109" fmla="*/ 0 h 1243"/>
                  <a:gd name="T110" fmla="*/ 0 w 534"/>
                  <a:gd name="T111" fmla="*/ 0 h 1243"/>
                  <a:gd name="T112" fmla="*/ 0 w 534"/>
                  <a:gd name="T113" fmla="*/ 0 h 124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534"/>
                  <a:gd name="T172" fmla="*/ 0 h 1243"/>
                  <a:gd name="T173" fmla="*/ 534 w 534"/>
                  <a:gd name="T174" fmla="*/ 1243 h 124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534" h="1243">
                    <a:moveTo>
                      <a:pt x="534" y="1243"/>
                    </a:moveTo>
                    <a:lnTo>
                      <a:pt x="530" y="1227"/>
                    </a:lnTo>
                    <a:lnTo>
                      <a:pt x="518" y="1188"/>
                    </a:lnTo>
                    <a:lnTo>
                      <a:pt x="500" y="1147"/>
                    </a:lnTo>
                    <a:lnTo>
                      <a:pt x="483" y="1119"/>
                    </a:lnTo>
                    <a:lnTo>
                      <a:pt x="264" y="914"/>
                    </a:lnTo>
                    <a:lnTo>
                      <a:pt x="266" y="906"/>
                    </a:lnTo>
                    <a:lnTo>
                      <a:pt x="266" y="900"/>
                    </a:lnTo>
                    <a:lnTo>
                      <a:pt x="266" y="894"/>
                    </a:lnTo>
                    <a:lnTo>
                      <a:pt x="264" y="887"/>
                    </a:lnTo>
                    <a:lnTo>
                      <a:pt x="260" y="871"/>
                    </a:lnTo>
                    <a:lnTo>
                      <a:pt x="256" y="857"/>
                    </a:lnTo>
                    <a:lnTo>
                      <a:pt x="248" y="844"/>
                    </a:lnTo>
                    <a:lnTo>
                      <a:pt x="240" y="830"/>
                    </a:lnTo>
                    <a:lnTo>
                      <a:pt x="229" y="820"/>
                    </a:lnTo>
                    <a:lnTo>
                      <a:pt x="217" y="810"/>
                    </a:lnTo>
                    <a:lnTo>
                      <a:pt x="205" y="803"/>
                    </a:lnTo>
                    <a:lnTo>
                      <a:pt x="191" y="797"/>
                    </a:lnTo>
                    <a:lnTo>
                      <a:pt x="111" y="110"/>
                    </a:lnTo>
                    <a:lnTo>
                      <a:pt x="107" y="96"/>
                    </a:lnTo>
                    <a:lnTo>
                      <a:pt x="98" y="79"/>
                    </a:lnTo>
                    <a:lnTo>
                      <a:pt x="86" y="61"/>
                    </a:lnTo>
                    <a:lnTo>
                      <a:pt x="74" y="44"/>
                    </a:lnTo>
                    <a:lnTo>
                      <a:pt x="60" y="26"/>
                    </a:lnTo>
                    <a:lnTo>
                      <a:pt x="51" y="12"/>
                    </a:lnTo>
                    <a:lnTo>
                      <a:pt x="43" y="4"/>
                    </a:lnTo>
                    <a:lnTo>
                      <a:pt x="39" y="0"/>
                    </a:lnTo>
                    <a:lnTo>
                      <a:pt x="33" y="16"/>
                    </a:lnTo>
                    <a:lnTo>
                      <a:pt x="17" y="51"/>
                    </a:lnTo>
                    <a:lnTo>
                      <a:pt x="4" y="92"/>
                    </a:lnTo>
                    <a:lnTo>
                      <a:pt x="0" y="124"/>
                    </a:lnTo>
                    <a:lnTo>
                      <a:pt x="80" y="818"/>
                    </a:lnTo>
                    <a:lnTo>
                      <a:pt x="62" y="838"/>
                    </a:lnTo>
                    <a:lnTo>
                      <a:pt x="51" y="861"/>
                    </a:lnTo>
                    <a:lnTo>
                      <a:pt x="43" y="887"/>
                    </a:lnTo>
                    <a:lnTo>
                      <a:pt x="43" y="916"/>
                    </a:lnTo>
                    <a:lnTo>
                      <a:pt x="49" y="937"/>
                    </a:lnTo>
                    <a:lnTo>
                      <a:pt x="56" y="957"/>
                    </a:lnTo>
                    <a:lnTo>
                      <a:pt x="70" y="975"/>
                    </a:lnTo>
                    <a:lnTo>
                      <a:pt x="86" y="990"/>
                    </a:lnTo>
                    <a:lnTo>
                      <a:pt x="103" y="1000"/>
                    </a:lnTo>
                    <a:lnTo>
                      <a:pt x="123" y="1008"/>
                    </a:lnTo>
                    <a:lnTo>
                      <a:pt x="146" y="1012"/>
                    </a:lnTo>
                    <a:lnTo>
                      <a:pt x="168" y="1012"/>
                    </a:lnTo>
                    <a:lnTo>
                      <a:pt x="176" y="1010"/>
                    </a:lnTo>
                    <a:lnTo>
                      <a:pt x="182" y="1008"/>
                    </a:lnTo>
                    <a:lnTo>
                      <a:pt x="189" y="1006"/>
                    </a:lnTo>
                    <a:lnTo>
                      <a:pt x="195" y="1004"/>
                    </a:lnTo>
                    <a:lnTo>
                      <a:pt x="407" y="1202"/>
                    </a:lnTo>
                    <a:lnTo>
                      <a:pt x="418" y="1209"/>
                    </a:lnTo>
                    <a:lnTo>
                      <a:pt x="436" y="1217"/>
                    </a:lnTo>
                    <a:lnTo>
                      <a:pt x="457" y="1223"/>
                    </a:lnTo>
                    <a:lnTo>
                      <a:pt x="479" y="1231"/>
                    </a:lnTo>
                    <a:lnTo>
                      <a:pt x="500" y="1235"/>
                    </a:lnTo>
                    <a:lnTo>
                      <a:pt x="518" y="1239"/>
                    </a:lnTo>
                    <a:lnTo>
                      <a:pt x="530" y="1243"/>
                    </a:lnTo>
                    <a:lnTo>
                      <a:pt x="534" y="1243"/>
                    </a:lnTo>
                    <a:close/>
                  </a:path>
                </a:pathLst>
              </a:custGeom>
              <a:solidFill>
                <a:schemeClr val="tx1"/>
              </a:solidFill>
              <a:ln w="9525">
                <a:solidFill>
                  <a:schemeClr val="bg1"/>
                </a:solidFill>
                <a:round/>
                <a:headEnd/>
                <a:tailEnd/>
              </a:ln>
            </p:spPr>
            <p:txBody>
              <a:bodyPr/>
              <a:lstStyle/>
              <a:p>
                <a:endParaRPr lang="en-US"/>
              </a:p>
            </p:txBody>
          </p:sp>
          <p:sp>
            <p:nvSpPr>
              <p:cNvPr id="13385" name="Freeform 57"/>
              <p:cNvSpPr>
                <a:spLocks/>
              </p:cNvSpPr>
              <p:nvPr/>
            </p:nvSpPr>
            <p:spPr bwMode="auto">
              <a:xfrm>
                <a:off x="3450" y="2344"/>
                <a:ext cx="31" cy="30"/>
              </a:xfrm>
              <a:custGeom>
                <a:avLst/>
                <a:gdLst>
                  <a:gd name="T0" fmla="*/ 0 w 172"/>
                  <a:gd name="T1" fmla="*/ 0 h 170"/>
                  <a:gd name="T2" fmla="*/ 0 w 172"/>
                  <a:gd name="T3" fmla="*/ 0 h 170"/>
                  <a:gd name="T4" fmla="*/ 0 w 172"/>
                  <a:gd name="T5" fmla="*/ 0 h 170"/>
                  <a:gd name="T6" fmla="*/ 0 w 172"/>
                  <a:gd name="T7" fmla="*/ 0 h 170"/>
                  <a:gd name="T8" fmla="*/ 0 w 172"/>
                  <a:gd name="T9" fmla="*/ 0 h 170"/>
                  <a:gd name="T10" fmla="*/ 0 w 172"/>
                  <a:gd name="T11" fmla="*/ 0 h 170"/>
                  <a:gd name="T12" fmla="*/ 0 w 172"/>
                  <a:gd name="T13" fmla="*/ 0 h 170"/>
                  <a:gd name="T14" fmla="*/ 0 w 172"/>
                  <a:gd name="T15" fmla="*/ 0 h 170"/>
                  <a:gd name="T16" fmla="*/ 0 w 172"/>
                  <a:gd name="T17" fmla="*/ 0 h 170"/>
                  <a:gd name="T18" fmla="*/ 0 w 172"/>
                  <a:gd name="T19" fmla="*/ 0 h 170"/>
                  <a:gd name="T20" fmla="*/ 0 w 172"/>
                  <a:gd name="T21" fmla="*/ 0 h 170"/>
                  <a:gd name="T22" fmla="*/ 0 w 172"/>
                  <a:gd name="T23" fmla="*/ 0 h 170"/>
                  <a:gd name="T24" fmla="*/ 0 w 172"/>
                  <a:gd name="T25" fmla="*/ 0 h 170"/>
                  <a:gd name="T26" fmla="*/ 0 w 172"/>
                  <a:gd name="T27" fmla="*/ 0 h 170"/>
                  <a:gd name="T28" fmla="*/ 0 w 172"/>
                  <a:gd name="T29" fmla="*/ 0 h 170"/>
                  <a:gd name="T30" fmla="*/ 0 w 172"/>
                  <a:gd name="T31" fmla="*/ 0 h 170"/>
                  <a:gd name="T32" fmla="*/ 0 w 172"/>
                  <a:gd name="T33" fmla="*/ 0 h 170"/>
                  <a:gd name="T34" fmla="*/ 0 w 172"/>
                  <a:gd name="T35" fmla="*/ 0 h 170"/>
                  <a:gd name="T36" fmla="*/ 0 w 172"/>
                  <a:gd name="T37" fmla="*/ 0 h 170"/>
                  <a:gd name="T38" fmla="*/ 0 w 172"/>
                  <a:gd name="T39" fmla="*/ 0 h 170"/>
                  <a:gd name="T40" fmla="*/ 0 w 172"/>
                  <a:gd name="T41" fmla="*/ 0 h 170"/>
                  <a:gd name="T42" fmla="*/ 0 w 172"/>
                  <a:gd name="T43" fmla="*/ 0 h 170"/>
                  <a:gd name="T44" fmla="*/ 0 w 172"/>
                  <a:gd name="T45" fmla="*/ 0 h 170"/>
                  <a:gd name="T46" fmla="*/ 0 w 172"/>
                  <a:gd name="T47" fmla="*/ 0 h 170"/>
                  <a:gd name="T48" fmla="*/ 0 w 172"/>
                  <a:gd name="T49" fmla="*/ 0 h 17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2"/>
                  <a:gd name="T76" fmla="*/ 0 h 170"/>
                  <a:gd name="T77" fmla="*/ 172 w 172"/>
                  <a:gd name="T78" fmla="*/ 170 h 17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2" h="170">
                    <a:moveTo>
                      <a:pt x="129" y="158"/>
                    </a:moveTo>
                    <a:lnTo>
                      <a:pt x="154" y="137"/>
                    </a:lnTo>
                    <a:lnTo>
                      <a:pt x="168" y="107"/>
                    </a:lnTo>
                    <a:lnTo>
                      <a:pt x="172" y="74"/>
                    </a:lnTo>
                    <a:lnTo>
                      <a:pt x="160" y="43"/>
                    </a:lnTo>
                    <a:lnTo>
                      <a:pt x="150" y="29"/>
                    </a:lnTo>
                    <a:lnTo>
                      <a:pt x="139" y="17"/>
                    </a:lnTo>
                    <a:lnTo>
                      <a:pt x="123" y="10"/>
                    </a:lnTo>
                    <a:lnTo>
                      <a:pt x="107" y="4"/>
                    </a:lnTo>
                    <a:lnTo>
                      <a:pt x="92" y="0"/>
                    </a:lnTo>
                    <a:lnTo>
                      <a:pt x="76" y="0"/>
                    </a:lnTo>
                    <a:lnTo>
                      <a:pt x="58" y="4"/>
                    </a:lnTo>
                    <a:lnTo>
                      <a:pt x="43" y="12"/>
                    </a:lnTo>
                    <a:lnTo>
                      <a:pt x="17" y="33"/>
                    </a:lnTo>
                    <a:lnTo>
                      <a:pt x="4" y="62"/>
                    </a:lnTo>
                    <a:lnTo>
                      <a:pt x="0" y="96"/>
                    </a:lnTo>
                    <a:lnTo>
                      <a:pt x="11" y="127"/>
                    </a:lnTo>
                    <a:lnTo>
                      <a:pt x="21" y="141"/>
                    </a:lnTo>
                    <a:lnTo>
                      <a:pt x="33" y="152"/>
                    </a:lnTo>
                    <a:lnTo>
                      <a:pt x="49" y="160"/>
                    </a:lnTo>
                    <a:lnTo>
                      <a:pt x="64" y="166"/>
                    </a:lnTo>
                    <a:lnTo>
                      <a:pt x="80" y="170"/>
                    </a:lnTo>
                    <a:lnTo>
                      <a:pt x="96" y="170"/>
                    </a:lnTo>
                    <a:lnTo>
                      <a:pt x="113" y="166"/>
                    </a:lnTo>
                    <a:lnTo>
                      <a:pt x="129" y="15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86" name="Freeform 58"/>
              <p:cNvSpPr>
                <a:spLocks/>
              </p:cNvSpPr>
              <p:nvPr/>
            </p:nvSpPr>
            <p:spPr bwMode="auto">
              <a:xfrm>
                <a:off x="3399" y="2393"/>
                <a:ext cx="31" cy="30"/>
              </a:xfrm>
              <a:custGeom>
                <a:avLst/>
                <a:gdLst>
                  <a:gd name="T0" fmla="*/ 0 w 172"/>
                  <a:gd name="T1" fmla="*/ 0 h 172"/>
                  <a:gd name="T2" fmla="*/ 0 w 172"/>
                  <a:gd name="T3" fmla="*/ 0 h 172"/>
                  <a:gd name="T4" fmla="*/ 0 w 172"/>
                  <a:gd name="T5" fmla="*/ 0 h 172"/>
                  <a:gd name="T6" fmla="*/ 0 w 172"/>
                  <a:gd name="T7" fmla="*/ 0 h 172"/>
                  <a:gd name="T8" fmla="*/ 0 w 172"/>
                  <a:gd name="T9" fmla="*/ 0 h 172"/>
                  <a:gd name="T10" fmla="*/ 0 w 172"/>
                  <a:gd name="T11" fmla="*/ 0 h 172"/>
                  <a:gd name="T12" fmla="*/ 0 w 172"/>
                  <a:gd name="T13" fmla="*/ 0 h 172"/>
                  <a:gd name="T14" fmla="*/ 0 w 172"/>
                  <a:gd name="T15" fmla="*/ 0 h 172"/>
                  <a:gd name="T16" fmla="*/ 0 w 172"/>
                  <a:gd name="T17" fmla="*/ 0 h 172"/>
                  <a:gd name="T18" fmla="*/ 0 w 172"/>
                  <a:gd name="T19" fmla="*/ 0 h 172"/>
                  <a:gd name="T20" fmla="*/ 0 w 172"/>
                  <a:gd name="T21" fmla="*/ 0 h 172"/>
                  <a:gd name="T22" fmla="*/ 0 w 172"/>
                  <a:gd name="T23" fmla="*/ 0 h 172"/>
                  <a:gd name="T24" fmla="*/ 0 w 172"/>
                  <a:gd name="T25" fmla="*/ 0 h 172"/>
                  <a:gd name="T26" fmla="*/ 0 w 172"/>
                  <a:gd name="T27" fmla="*/ 0 h 172"/>
                  <a:gd name="T28" fmla="*/ 0 w 172"/>
                  <a:gd name="T29" fmla="*/ 0 h 172"/>
                  <a:gd name="T30" fmla="*/ 0 w 172"/>
                  <a:gd name="T31" fmla="*/ 0 h 172"/>
                  <a:gd name="T32" fmla="*/ 0 w 172"/>
                  <a:gd name="T33" fmla="*/ 0 h 172"/>
                  <a:gd name="T34" fmla="*/ 0 w 172"/>
                  <a:gd name="T35" fmla="*/ 0 h 172"/>
                  <a:gd name="T36" fmla="*/ 0 w 172"/>
                  <a:gd name="T37" fmla="*/ 0 h 172"/>
                  <a:gd name="T38" fmla="*/ 0 w 172"/>
                  <a:gd name="T39" fmla="*/ 0 h 172"/>
                  <a:gd name="T40" fmla="*/ 0 w 172"/>
                  <a:gd name="T41" fmla="*/ 0 h 172"/>
                  <a:gd name="T42" fmla="*/ 0 w 172"/>
                  <a:gd name="T43" fmla="*/ 0 h 172"/>
                  <a:gd name="T44" fmla="*/ 0 w 172"/>
                  <a:gd name="T45" fmla="*/ 0 h 172"/>
                  <a:gd name="T46" fmla="*/ 0 w 172"/>
                  <a:gd name="T47" fmla="*/ 0 h 172"/>
                  <a:gd name="T48" fmla="*/ 0 w 172"/>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2"/>
                  <a:gd name="T76" fmla="*/ 0 h 172"/>
                  <a:gd name="T77" fmla="*/ 172 w 172"/>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2" h="172">
                    <a:moveTo>
                      <a:pt x="160" y="129"/>
                    </a:moveTo>
                    <a:lnTo>
                      <a:pt x="172" y="96"/>
                    </a:lnTo>
                    <a:lnTo>
                      <a:pt x="168" y="64"/>
                    </a:lnTo>
                    <a:lnTo>
                      <a:pt x="155" y="33"/>
                    </a:lnTo>
                    <a:lnTo>
                      <a:pt x="129" y="11"/>
                    </a:lnTo>
                    <a:lnTo>
                      <a:pt x="114" y="4"/>
                    </a:lnTo>
                    <a:lnTo>
                      <a:pt x="96" y="0"/>
                    </a:lnTo>
                    <a:lnTo>
                      <a:pt x="80" y="0"/>
                    </a:lnTo>
                    <a:lnTo>
                      <a:pt x="65" y="4"/>
                    </a:lnTo>
                    <a:lnTo>
                      <a:pt x="49" y="10"/>
                    </a:lnTo>
                    <a:lnTo>
                      <a:pt x="33" y="17"/>
                    </a:lnTo>
                    <a:lnTo>
                      <a:pt x="22" y="29"/>
                    </a:lnTo>
                    <a:lnTo>
                      <a:pt x="12" y="43"/>
                    </a:lnTo>
                    <a:lnTo>
                      <a:pt x="0" y="76"/>
                    </a:lnTo>
                    <a:lnTo>
                      <a:pt x="4" y="107"/>
                    </a:lnTo>
                    <a:lnTo>
                      <a:pt x="18" y="139"/>
                    </a:lnTo>
                    <a:lnTo>
                      <a:pt x="43" y="160"/>
                    </a:lnTo>
                    <a:lnTo>
                      <a:pt x="59" y="168"/>
                    </a:lnTo>
                    <a:lnTo>
                      <a:pt x="76" y="172"/>
                    </a:lnTo>
                    <a:lnTo>
                      <a:pt x="92" y="172"/>
                    </a:lnTo>
                    <a:lnTo>
                      <a:pt x="108" y="168"/>
                    </a:lnTo>
                    <a:lnTo>
                      <a:pt x="123" y="162"/>
                    </a:lnTo>
                    <a:lnTo>
                      <a:pt x="139" y="154"/>
                    </a:lnTo>
                    <a:lnTo>
                      <a:pt x="151" y="143"/>
                    </a:lnTo>
                    <a:lnTo>
                      <a:pt x="160" y="1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87" name="Freeform 59"/>
              <p:cNvSpPr>
                <a:spLocks/>
              </p:cNvSpPr>
              <p:nvPr/>
            </p:nvSpPr>
            <p:spPr bwMode="auto">
              <a:xfrm>
                <a:off x="3379" y="2461"/>
                <a:ext cx="30" cy="31"/>
              </a:xfrm>
              <a:custGeom>
                <a:avLst/>
                <a:gdLst>
                  <a:gd name="T0" fmla="*/ 0 w 172"/>
                  <a:gd name="T1" fmla="*/ 0 h 170"/>
                  <a:gd name="T2" fmla="*/ 0 w 172"/>
                  <a:gd name="T3" fmla="*/ 0 h 170"/>
                  <a:gd name="T4" fmla="*/ 0 w 172"/>
                  <a:gd name="T5" fmla="*/ 0 h 170"/>
                  <a:gd name="T6" fmla="*/ 0 w 172"/>
                  <a:gd name="T7" fmla="*/ 0 h 170"/>
                  <a:gd name="T8" fmla="*/ 0 w 172"/>
                  <a:gd name="T9" fmla="*/ 0 h 170"/>
                  <a:gd name="T10" fmla="*/ 0 w 172"/>
                  <a:gd name="T11" fmla="*/ 0 h 170"/>
                  <a:gd name="T12" fmla="*/ 0 w 172"/>
                  <a:gd name="T13" fmla="*/ 0 h 170"/>
                  <a:gd name="T14" fmla="*/ 0 w 172"/>
                  <a:gd name="T15" fmla="*/ 0 h 170"/>
                  <a:gd name="T16" fmla="*/ 0 w 172"/>
                  <a:gd name="T17" fmla="*/ 0 h 170"/>
                  <a:gd name="T18" fmla="*/ 0 w 172"/>
                  <a:gd name="T19" fmla="*/ 0 h 170"/>
                  <a:gd name="T20" fmla="*/ 0 w 172"/>
                  <a:gd name="T21" fmla="*/ 0 h 170"/>
                  <a:gd name="T22" fmla="*/ 0 w 172"/>
                  <a:gd name="T23" fmla="*/ 0 h 170"/>
                  <a:gd name="T24" fmla="*/ 0 w 172"/>
                  <a:gd name="T25" fmla="*/ 0 h 170"/>
                  <a:gd name="T26" fmla="*/ 0 w 172"/>
                  <a:gd name="T27" fmla="*/ 0 h 170"/>
                  <a:gd name="T28" fmla="*/ 0 w 172"/>
                  <a:gd name="T29" fmla="*/ 0 h 170"/>
                  <a:gd name="T30" fmla="*/ 0 w 172"/>
                  <a:gd name="T31" fmla="*/ 0 h 170"/>
                  <a:gd name="T32" fmla="*/ 0 w 172"/>
                  <a:gd name="T33" fmla="*/ 0 h 170"/>
                  <a:gd name="T34" fmla="*/ 0 w 172"/>
                  <a:gd name="T35" fmla="*/ 0 h 170"/>
                  <a:gd name="T36" fmla="*/ 0 w 172"/>
                  <a:gd name="T37" fmla="*/ 0 h 170"/>
                  <a:gd name="T38" fmla="*/ 0 w 172"/>
                  <a:gd name="T39" fmla="*/ 0 h 170"/>
                  <a:gd name="T40" fmla="*/ 0 w 172"/>
                  <a:gd name="T41" fmla="*/ 0 h 170"/>
                  <a:gd name="T42" fmla="*/ 0 w 172"/>
                  <a:gd name="T43" fmla="*/ 0 h 170"/>
                  <a:gd name="T44" fmla="*/ 0 w 172"/>
                  <a:gd name="T45" fmla="*/ 0 h 170"/>
                  <a:gd name="T46" fmla="*/ 0 w 172"/>
                  <a:gd name="T47" fmla="*/ 0 h 170"/>
                  <a:gd name="T48" fmla="*/ 0 w 172"/>
                  <a:gd name="T49" fmla="*/ 0 h 170"/>
                  <a:gd name="T50" fmla="*/ 0 w 172"/>
                  <a:gd name="T51" fmla="*/ 0 h 170"/>
                  <a:gd name="T52" fmla="*/ 0 w 172"/>
                  <a:gd name="T53" fmla="*/ 0 h 170"/>
                  <a:gd name="T54" fmla="*/ 0 w 172"/>
                  <a:gd name="T55" fmla="*/ 0 h 170"/>
                  <a:gd name="T56" fmla="*/ 0 w 172"/>
                  <a:gd name="T57" fmla="*/ 0 h 170"/>
                  <a:gd name="T58" fmla="*/ 0 w 172"/>
                  <a:gd name="T59" fmla="*/ 0 h 170"/>
                  <a:gd name="T60" fmla="*/ 0 w 172"/>
                  <a:gd name="T61" fmla="*/ 0 h 170"/>
                  <a:gd name="T62" fmla="*/ 0 w 172"/>
                  <a:gd name="T63" fmla="*/ 0 h 170"/>
                  <a:gd name="T64" fmla="*/ 0 w 172"/>
                  <a:gd name="T65" fmla="*/ 0 h 17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2"/>
                  <a:gd name="T100" fmla="*/ 0 h 170"/>
                  <a:gd name="T101" fmla="*/ 172 w 172"/>
                  <a:gd name="T102" fmla="*/ 170 h 17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2" h="170">
                    <a:moveTo>
                      <a:pt x="172" y="84"/>
                    </a:moveTo>
                    <a:lnTo>
                      <a:pt x="170" y="67"/>
                    </a:lnTo>
                    <a:lnTo>
                      <a:pt x="166" y="51"/>
                    </a:lnTo>
                    <a:lnTo>
                      <a:pt x="156" y="37"/>
                    </a:lnTo>
                    <a:lnTo>
                      <a:pt x="146" y="24"/>
                    </a:lnTo>
                    <a:lnTo>
                      <a:pt x="133" y="14"/>
                    </a:lnTo>
                    <a:lnTo>
                      <a:pt x="119" y="6"/>
                    </a:lnTo>
                    <a:lnTo>
                      <a:pt x="103" y="2"/>
                    </a:lnTo>
                    <a:lnTo>
                      <a:pt x="86" y="0"/>
                    </a:lnTo>
                    <a:lnTo>
                      <a:pt x="68" y="2"/>
                    </a:lnTo>
                    <a:lnTo>
                      <a:pt x="52" y="6"/>
                    </a:lnTo>
                    <a:lnTo>
                      <a:pt x="39" y="14"/>
                    </a:lnTo>
                    <a:lnTo>
                      <a:pt x="25" y="24"/>
                    </a:lnTo>
                    <a:lnTo>
                      <a:pt x="15" y="37"/>
                    </a:lnTo>
                    <a:lnTo>
                      <a:pt x="7" y="51"/>
                    </a:lnTo>
                    <a:lnTo>
                      <a:pt x="2" y="67"/>
                    </a:lnTo>
                    <a:lnTo>
                      <a:pt x="0" y="84"/>
                    </a:lnTo>
                    <a:lnTo>
                      <a:pt x="2" y="102"/>
                    </a:lnTo>
                    <a:lnTo>
                      <a:pt x="7" y="118"/>
                    </a:lnTo>
                    <a:lnTo>
                      <a:pt x="15" y="133"/>
                    </a:lnTo>
                    <a:lnTo>
                      <a:pt x="25" y="145"/>
                    </a:lnTo>
                    <a:lnTo>
                      <a:pt x="39" y="157"/>
                    </a:lnTo>
                    <a:lnTo>
                      <a:pt x="52" y="165"/>
                    </a:lnTo>
                    <a:lnTo>
                      <a:pt x="68" y="168"/>
                    </a:lnTo>
                    <a:lnTo>
                      <a:pt x="86" y="170"/>
                    </a:lnTo>
                    <a:lnTo>
                      <a:pt x="103" y="168"/>
                    </a:lnTo>
                    <a:lnTo>
                      <a:pt x="119" y="165"/>
                    </a:lnTo>
                    <a:lnTo>
                      <a:pt x="133" y="157"/>
                    </a:lnTo>
                    <a:lnTo>
                      <a:pt x="146" y="145"/>
                    </a:lnTo>
                    <a:lnTo>
                      <a:pt x="156" y="133"/>
                    </a:lnTo>
                    <a:lnTo>
                      <a:pt x="166" y="118"/>
                    </a:lnTo>
                    <a:lnTo>
                      <a:pt x="170" y="102"/>
                    </a:lnTo>
                    <a:lnTo>
                      <a:pt x="172" y="8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88" name="Freeform 60"/>
              <p:cNvSpPr>
                <a:spLocks/>
              </p:cNvSpPr>
              <p:nvPr/>
            </p:nvSpPr>
            <p:spPr bwMode="auto">
              <a:xfrm>
                <a:off x="3395" y="2530"/>
                <a:ext cx="31" cy="31"/>
              </a:xfrm>
              <a:custGeom>
                <a:avLst/>
                <a:gdLst>
                  <a:gd name="T0" fmla="*/ 0 w 171"/>
                  <a:gd name="T1" fmla="*/ 0 h 170"/>
                  <a:gd name="T2" fmla="*/ 0 w 171"/>
                  <a:gd name="T3" fmla="*/ 0 h 170"/>
                  <a:gd name="T4" fmla="*/ 0 w 171"/>
                  <a:gd name="T5" fmla="*/ 0 h 170"/>
                  <a:gd name="T6" fmla="*/ 0 w 171"/>
                  <a:gd name="T7" fmla="*/ 0 h 170"/>
                  <a:gd name="T8" fmla="*/ 0 w 171"/>
                  <a:gd name="T9" fmla="*/ 0 h 170"/>
                  <a:gd name="T10" fmla="*/ 0 w 171"/>
                  <a:gd name="T11" fmla="*/ 0 h 170"/>
                  <a:gd name="T12" fmla="*/ 0 w 171"/>
                  <a:gd name="T13" fmla="*/ 0 h 170"/>
                  <a:gd name="T14" fmla="*/ 0 w 171"/>
                  <a:gd name="T15" fmla="*/ 0 h 170"/>
                  <a:gd name="T16" fmla="*/ 0 w 171"/>
                  <a:gd name="T17" fmla="*/ 0 h 170"/>
                  <a:gd name="T18" fmla="*/ 0 w 171"/>
                  <a:gd name="T19" fmla="*/ 0 h 170"/>
                  <a:gd name="T20" fmla="*/ 0 w 171"/>
                  <a:gd name="T21" fmla="*/ 0 h 170"/>
                  <a:gd name="T22" fmla="*/ 0 w 171"/>
                  <a:gd name="T23" fmla="*/ 0 h 170"/>
                  <a:gd name="T24" fmla="*/ 0 w 171"/>
                  <a:gd name="T25" fmla="*/ 0 h 170"/>
                  <a:gd name="T26" fmla="*/ 0 w 171"/>
                  <a:gd name="T27" fmla="*/ 0 h 170"/>
                  <a:gd name="T28" fmla="*/ 0 w 171"/>
                  <a:gd name="T29" fmla="*/ 0 h 170"/>
                  <a:gd name="T30" fmla="*/ 0 w 171"/>
                  <a:gd name="T31" fmla="*/ 0 h 170"/>
                  <a:gd name="T32" fmla="*/ 0 w 171"/>
                  <a:gd name="T33" fmla="*/ 0 h 170"/>
                  <a:gd name="T34" fmla="*/ 0 w 171"/>
                  <a:gd name="T35" fmla="*/ 0 h 170"/>
                  <a:gd name="T36" fmla="*/ 0 w 171"/>
                  <a:gd name="T37" fmla="*/ 0 h 170"/>
                  <a:gd name="T38" fmla="*/ 0 w 171"/>
                  <a:gd name="T39" fmla="*/ 0 h 170"/>
                  <a:gd name="T40" fmla="*/ 0 w 171"/>
                  <a:gd name="T41" fmla="*/ 0 h 170"/>
                  <a:gd name="T42" fmla="*/ 0 w 171"/>
                  <a:gd name="T43" fmla="*/ 0 h 170"/>
                  <a:gd name="T44" fmla="*/ 0 w 171"/>
                  <a:gd name="T45" fmla="*/ 0 h 170"/>
                  <a:gd name="T46" fmla="*/ 0 w 171"/>
                  <a:gd name="T47" fmla="*/ 0 h 170"/>
                  <a:gd name="T48" fmla="*/ 0 w 171"/>
                  <a:gd name="T49" fmla="*/ 0 h 17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1"/>
                  <a:gd name="T76" fmla="*/ 0 h 170"/>
                  <a:gd name="T77" fmla="*/ 171 w 171"/>
                  <a:gd name="T78" fmla="*/ 170 h 17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1" h="170">
                    <a:moveTo>
                      <a:pt x="159" y="43"/>
                    </a:moveTo>
                    <a:lnTo>
                      <a:pt x="149" y="29"/>
                    </a:lnTo>
                    <a:lnTo>
                      <a:pt x="137" y="17"/>
                    </a:lnTo>
                    <a:lnTo>
                      <a:pt x="122" y="9"/>
                    </a:lnTo>
                    <a:lnTo>
                      <a:pt x="106" y="4"/>
                    </a:lnTo>
                    <a:lnTo>
                      <a:pt x="90" y="0"/>
                    </a:lnTo>
                    <a:lnTo>
                      <a:pt x="75" y="0"/>
                    </a:lnTo>
                    <a:lnTo>
                      <a:pt x="57" y="4"/>
                    </a:lnTo>
                    <a:lnTo>
                      <a:pt x="42" y="11"/>
                    </a:lnTo>
                    <a:lnTo>
                      <a:pt x="16" y="33"/>
                    </a:lnTo>
                    <a:lnTo>
                      <a:pt x="2" y="62"/>
                    </a:lnTo>
                    <a:lnTo>
                      <a:pt x="0" y="96"/>
                    </a:lnTo>
                    <a:lnTo>
                      <a:pt x="10" y="127"/>
                    </a:lnTo>
                    <a:lnTo>
                      <a:pt x="20" y="140"/>
                    </a:lnTo>
                    <a:lnTo>
                      <a:pt x="34" y="152"/>
                    </a:lnTo>
                    <a:lnTo>
                      <a:pt x="47" y="162"/>
                    </a:lnTo>
                    <a:lnTo>
                      <a:pt x="63" y="168"/>
                    </a:lnTo>
                    <a:lnTo>
                      <a:pt x="79" y="170"/>
                    </a:lnTo>
                    <a:lnTo>
                      <a:pt x="96" y="170"/>
                    </a:lnTo>
                    <a:lnTo>
                      <a:pt x="112" y="168"/>
                    </a:lnTo>
                    <a:lnTo>
                      <a:pt x="128" y="160"/>
                    </a:lnTo>
                    <a:lnTo>
                      <a:pt x="153" y="137"/>
                    </a:lnTo>
                    <a:lnTo>
                      <a:pt x="167" y="107"/>
                    </a:lnTo>
                    <a:lnTo>
                      <a:pt x="171" y="74"/>
                    </a:lnTo>
                    <a:lnTo>
                      <a:pt x="159" y="4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89" name="Freeform 61"/>
              <p:cNvSpPr>
                <a:spLocks/>
              </p:cNvSpPr>
              <p:nvPr/>
            </p:nvSpPr>
            <p:spPr bwMode="auto">
              <a:xfrm>
                <a:off x="3445" y="2582"/>
                <a:ext cx="30" cy="31"/>
              </a:xfrm>
              <a:custGeom>
                <a:avLst/>
                <a:gdLst>
                  <a:gd name="T0" fmla="*/ 0 w 171"/>
                  <a:gd name="T1" fmla="*/ 0 h 172"/>
                  <a:gd name="T2" fmla="*/ 0 w 171"/>
                  <a:gd name="T3" fmla="*/ 0 h 172"/>
                  <a:gd name="T4" fmla="*/ 0 w 171"/>
                  <a:gd name="T5" fmla="*/ 0 h 172"/>
                  <a:gd name="T6" fmla="*/ 0 w 171"/>
                  <a:gd name="T7" fmla="*/ 0 h 172"/>
                  <a:gd name="T8" fmla="*/ 0 w 171"/>
                  <a:gd name="T9" fmla="*/ 0 h 172"/>
                  <a:gd name="T10" fmla="*/ 0 w 171"/>
                  <a:gd name="T11" fmla="*/ 0 h 172"/>
                  <a:gd name="T12" fmla="*/ 0 w 171"/>
                  <a:gd name="T13" fmla="*/ 0 h 172"/>
                  <a:gd name="T14" fmla="*/ 0 w 171"/>
                  <a:gd name="T15" fmla="*/ 0 h 172"/>
                  <a:gd name="T16" fmla="*/ 0 w 171"/>
                  <a:gd name="T17" fmla="*/ 0 h 172"/>
                  <a:gd name="T18" fmla="*/ 0 w 171"/>
                  <a:gd name="T19" fmla="*/ 0 h 172"/>
                  <a:gd name="T20" fmla="*/ 0 w 171"/>
                  <a:gd name="T21" fmla="*/ 0 h 172"/>
                  <a:gd name="T22" fmla="*/ 0 w 171"/>
                  <a:gd name="T23" fmla="*/ 0 h 172"/>
                  <a:gd name="T24" fmla="*/ 0 w 171"/>
                  <a:gd name="T25" fmla="*/ 0 h 172"/>
                  <a:gd name="T26" fmla="*/ 0 w 171"/>
                  <a:gd name="T27" fmla="*/ 0 h 172"/>
                  <a:gd name="T28" fmla="*/ 0 w 171"/>
                  <a:gd name="T29" fmla="*/ 0 h 172"/>
                  <a:gd name="T30" fmla="*/ 0 w 171"/>
                  <a:gd name="T31" fmla="*/ 0 h 172"/>
                  <a:gd name="T32" fmla="*/ 0 w 171"/>
                  <a:gd name="T33" fmla="*/ 0 h 172"/>
                  <a:gd name="T34" fmla="*/ 0 w 171"/>
                  <a:gd name="T35" fmla="*/ 0 h 172"/>
                  <a:gd name="T36" fmla="*/ 0 w 171"/>
                  <a:gd name="T37" fmla="*/ 0 h 172"/>
                  <a:gd name="T38" fmla="*/ 0 w 171"/>
                  <a:gd name="T39" fmla="*/ 0 h 172"/>
                  <a:gd name="T40" fmla="*/ 0 w 171"/>
                  <a:gd name="T41" fmla="*/ 0 h 172"/>
                  <a:gd name="T42" fmla="*/ 0 w 171"/>
                  <a:gd name="T43" fmla="*/ 0 h 172"/>
                  <a:gd name="T44" fmla="*/ 0 w 171"/>
                  <a:gd name="T45" fmla="*/ 0 h 172"/>
                  <a:gd name="T46" fmla="*/ 0 w 171"/>
                  <a:gd name="T47" fmla="*/ 0 h 172"/>
                  <a:gd name="T48" fmla="*/ 0 w 171"/>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1"/>
                  <a:gd name="T76" fmla="*/ 0 h 172"/>
                  <a:gd name="T77" fmla="*/ 171 w 171"/>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1" h="172">
                    <a:moveTo>
                      <a:pt x="129" y="12"/>
                    </a:moveTo>
                    <a:lnTo>
                      <a:pt x="114" y="4"/>
                    </a:lnTo>
                    <a:lnTo>
                      <a:pt x="96" y="0"/>
                    </a:lnTo>
                    <a:lnTo>
                      <a:pt x="81" y="0"/>
                    </a:lnTo>
                    <a:lnTo>
                      <a:pt x="65" y="4"/>
                    </a:lnTo>
                    <a:lnTo>
                      <a:pt x="49" y="10"/>
                    </a:lnTo>
                    <a:lnTo>
                      <a:pt x="34" y="18"/>
                    </a:lnTo>
                    <a:lnTo>
                      <a:pt x="22" y="30"/>
                    </a:lnTo>
                    <a:lnTo>
                      <a:pt x="12" y="43"/>
                    </a:lnTo>
                    <a:lnTo>
                      <a:pt x="0" y="77"/>
                    </a:lnTo>
                    <a:lnTo>
                      <a:pt x="4" y="108"/>
                    </a:lnTo>
                    <a:lnTo>
                      <a:pt x="18" y="139"/>
                    </a:lnTo>
                    <a:lnTo>
                      <a:pt x="43" y="161"/>
                    </a:lnTo>
                    <a:lnTo>
                      <a:pt x="59" y="168"/>
                    </a:lnTo>
                    <a:lnTo>
                      <a:pt x="75" y="172"/>
                    </a:lnTo>
                    <a:lnTo>
                      <a:pt x="92" y="172"/>
                    </a:lnTo>
                    <a:lnTo>
                      <a:pt x="108" y="168"/>
                    </a:lnTo>
                    <a:lnTo>
                      <a:pt x="124" y="163"/>
                    </a:lnTo>
                    <a:lnTo>
                      <a:pt x="137" y="155"/>
                    </a:lnTo>
                    <a:lnTo>
                      <a:pt x="151" y="143"/>
                    </a:lnTo>
                    <a:lnTo>
                      <a:pt x="161" y="129"/>
                    </a:lnTo>
                    <a:lnTo>
                      <a:pt x="171" y="96"/>
                    </a:lnTo>
                    <a:lnTo>
                      <a:pt x="169" y="65"/>
                    </a:lnTo>
                    <a:lnTo>
                      <a:pt x="155" y="34"/>
                    </a:lnTo>
                    <a:lnTo>
                      <a:pt x="129" y="1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90" name="Freeform 62"/>
              <p:cNvSpPr>
                <a:spLocks/>
              </p:cNvSpPr>
              <p:nvPr/>
            </p:nvSpPr>
            <p:spPr bwMode="auto">
              <a:xfrm>
                <a:off x="3512" y="2602"/>
                <a:ext cx="32" cy="30"/>
              </a:xfrm>
              <a:custGeom>
                <a:avLst/>
                <a:gdLst>
                  <a:gd name="T0" fmla="*/ 0 w 170"/>
                  <a:gd name="T1" fmla="*/ 0 h 170"/>
                  <a:gd name="T2" fmla="*/ 0 w 170"/>
                  <a:gd name="T3" fmla="*/ 0 h 170"/>
                  <a:gd name="T4" fmla="*/ 0 w 170"/>
                  <a:gd name="T5" fmla="*/ 0 h 170"/>
                  <a:gd name="T6" fmla="*/ 0 w 170"/>
                  <a:gd name="T7" fmla="*/ 0 h 170"/>
                  <a:gd name="T8" fmla="*/ 0 w 170"/>
                  <a:gd name="T9" fmla="*/ 0 h 170"/>
                  <a:gd name="T10" fmla="*/ 0 w 170"/>
                  <a:gd name="T11" fmla="*/ 0 h 170"/>
                  <a:gd name="T12" fmla="*/ 0 w 170"/>
                  <a:gd name="T13" fmla="*/ 0 h 170"/>
                  <a:gd name="T14" fmla="*/ 0 w 170"/>
                  <a:gd name="T15" fmla="*/ 0 h 170"/>
                  <a:gd name="T16" fmla="*/ 0 w 170"/>
                  <a:gd name="T17" fmla="*/ 0 h 170"/>
                  <a:gd name="T18" fmla="*/ 0 w 170"/>
                  <a:gd name="T19" fmla="*/ 0 h 170"/>
                  <a:gd name="T20" fmla="*/ 0 w 170"/>
                  <a:gd name="T21" fmla="*/ 0 h 170"/>
                  <a:gd name="T22" fmla="*/ 0 w 170"/>
                  <a:gd name="T23" fmla="*/ 0 h 170"/>
                  <a:gd name="T24" fmla="*/ 0 w 170"/>
                  <a:gd name="T25" fmla="*/ 0 h 170"/>
                  <a:gd name="T26" fmla="*/ 0 w 170"/>
                  <a:gd name="T27" fmla="*/ 0 h 170"/>
                  <a:gd name="T28" fmla="*/ 0 w 170"/>
                  <a:gd name="T29" fmla="*/ 0 h 170"/>
                  <a:gd name="T30" fmla="*/ 0 w 170"/>
                  <a:gd name="T31" fmla="*/ 0 h 170"/>
                  <a:gd name="T32" fmla="*/ 0 w 170"/>
                  <a:gd name="T33" fmla="*/ 0 h 170"/>
                  <a:gd name="T34" fmla="*/ 0 w 170"/>
                  <a:gd name="T35" fmla="*/ 0 h 170"/>
                  <a:gd name="T36" fmla="*/ 0 w 170"/>
                  <a:gd name="T37" fmla="*/ 0 h 170"/>
                  <a:gd name="T38" fmla="*/ 0 w 170"/>
                  <a:gd name="T39" fmla="*/ 0 h 170"/>
                  <a:gd name="T40" fmla="*/ 0 w 170"/>
                  <a:gd name="T41" fmla="*/ 0 h 170"/>
                  <a:gd name="T42" fmla="*/ 0 w 170"/>
                  <a:gd name="T43" fmla="*/ 0 h 170"/>
                  <a:gd name="T44" fmla="*/ 0 w 170"/>
                  <a:gd name="T45" fmla="*/ 0 h 170"/>
                  <a:gd name="T46" fmla="*/ 0 w 170"/>
                  <a:gd name="T47" fmla="*/ 0 h 170"/>
                  <a:gd name="T48" fmla="*/ 0 w 170"/>
                  <a:gd name="T49" fmla="*/ 0 h 170"/>
                  <a:gd name="T50" fmla="*/ 0 w 170"/>
                  <a:gd name="T51" fmla="*/ 0 h 170"/>
                  <a:gd name="T52" fmla="*/ 0 w 170"/>
                  <a:gd name="T53" fmla="*/ 0 h 170"/>
                  <a:gd name="T54" fmla="*/ 0 w 170"/>
                  <a:gd name="T55" fmla="*/ 0 h 170"/>
                  <a:gd name="T56" fmla="*/ 0 w 170"/>
                  <a:gd name="T57" fmla="*/ 0 h 170"/>
                  <a:gd name="T58" fmla="*/ 0 w 170"/>
                  <a:gd name="T59" fmla="*/ 0 h 170"/>
                  <a:gd name="T60" fmla="*/ 0 w 170"/>
                  <a:gd name="T61" fmla="*/ 0 h 170"/>
                  <a:gd name="T62" fmla="*/ 0 w 170"/>
                  <a:gd name="T63" fmla="*/ 0 h 170"/>
                  <a:gd name="T64" fmla="*/ 0 w 170"/>
                  <a:gd name="T65" fmla="*/ 0 h 17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0"/>
                  <a:gd name="T100" fmla="*/ 0 h 170"/>
                  <a:gd name="T101" fmla="*/ 170 w 170"/>
                  <a:gd name="T102" fmla="*/ 170 h 17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0" h="170">
                    <a:moveTo>
                      <a:pt x="84" y="0"/>
                    </a:moveTo>
                    <a:lnTo>
                      <a:pt x="66" y="2"/>
                    </a:lnTo>
                    <a:lnTo>
                      <a:pt x="51" y="6"/>
                    </a:lnTo>
                    <a:lnTo>
                      <a:pt x="37" y="15"/>
                    </a:lnTo>
                    <a:lnTo>
                      <a:pt x="25" y="25"/>
                    </a:lnTo>
                    <a:lnTo>
                      <a:pt x="14" y="39"/>
                    </a:lnTo>
                    <a:lnTo>
                      <a:pt x="6" y="53"/>
                    </a:lnTo>
                    <a:lnTo>
                      <a:pt x="2" y="68"/>
                    </a:lnTo>
                    <a:lnTo>
                      <a:pt x="0" y="86"/>
                    </a:lnTo>
                    <a:lnTo>
                      <a:pt x="2" y="103"/>
                    </a:lnTo>
                    <a:lnTo>
                      <a:pt x="6" y="119"/>
                    </a:lnTo>
                    <a:lnTo>
                      <a:pt x="14" y="133"/>
                    </a:lnTo>
                    <a:lnTo>
                      <a:pt x="25" y="145"/>
                    </a:lnTo>
                    <a:lnTo>
                      <a:pt x="37" y="156"/>
                    </a:lnTo>
                    <a:lnTo>
                      <a:pt x="51" y="164"/>
                    </a:lnTo>
                    <a:lnTo>
                      <a:pt x="66" y="168"/>
                    </a:lnTo>
                    <a:lnTo>
                      <a:pt x="84" y="170"/>
                    </a:lnTo>
                    <a:lnTo>
                      <a:pt x="102" y="168"/>
                    </a:lnTo>
                    <a:lnTo>
                      <a:pt x="117" y="164"/>
                    </a:lnTo>
                    <a:lnTo>
                      <a:pt x="131" y="156"/>
                    </a:lnTo>
                    <a:lnTo>
                      <a:pt x="145" y="145"/>
                    </a:lnTo>
                    <a:lnTo>
                      <a:pt x="154" y="133"/>
                    </a:lnTo>
                    <a:lnTo>
                      <a:pt x="164" y="119"/>
                    </a:lnTo>
                    <a:lnTo>
                      <a:pt x="168" y="103"/>
                    </a:lnTo>
                    <a:lnTo>
                      <a:pt x="170" y="86"/>
                    </a:lnTo>
                    <a:lnTo>
                      <a:pt x="168" y="68"/>
                    </a:lnTo>
                    <a:lnTo>
                      <a:pt x="164" y="53"/>
                    </a:lnTo>
                    <a:lnTo>
                      <a:pt x="154" y="39"/>
                    </a:lnTo>
                    <a:lnTo>
                      <a:pt x="145" y="25"/>
                    </a:lnTo>
                    <a:lnTo>
                      <a:pt x="131" y="15"/>
                    </a:lnTo>
                    <a:lnTo>
                      <a:pt x="117" y="6"/>
                    </a:lnTo>
                    <a:lnTo>
                      <a:pt x="102" y="2"/>
                    </a:lnTo>
                    <a:lnTo>
                      <a:pt x="84"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91" name="Freeform 63"/>
              <p:cNvSpPr>
                <a:spLocks/>
              </p:cNvSpPr>
              <p:nvPr/>
            </p:nvSpPr>
            <p:spPr bwMode="auto">
              <a:xfrm>
                <a:off x="3582" y="2585"/>
                <a:ext cx="30" cy="31"/>
              </a:xfrm>
              <a:custGeom>
                <a:avLst/>
                <a:gdLst>
                  <a:gd name="T0" fmla="*/ 0 w 170"/>
                  <a:gd name="T1" fmla="*/ 0 h 172"/>
                  <a:gd name="T2" fmla="*/ 0 w 170"/>
                  <a:gd name="T3" fmla="*/ 0 h 172"/>
                  <a:gd name="T4" fmla="*/ 0 w 170"/>
                  <a:gd name="T5" fmla="*/ 0 h 172"/>
                  <a:gd name="T6" fmla="*/ 0 w 170"/>
                  <a:gd name="T7" fmla="*/ 0 h 172"/>
                  <a:gd name="T8" fmla="*/ 0 w 170"/>
                  <a:gd name="T9" fmla="*/ 0 h 172"/>
                  <a:gd name="T10" fmla="*/ 0 w 170"/>
                  <a:gd name="T11" fmla="*/ 0 h 172"/>
                  <a:gd name="T12" fmla="*/ 0 w 170"/>
                  <a:gd name="T13" fmla="*/ 0 h 172"/>
                  <a:gd name="T14" fmla="*/ 0 w 170"/>
                  <a:gd name="T15" fmla="*/ 0 h 172"/>
                  <a:gd name="T16" fmla="*/ 0 w 170"/>
                  <a:gd name="T17" fmla="*/ 0 h 172"/>
                  <a:gd name="T18" fmla="*/ 0 w 170"/>
                  <a:gd name="T19" fmla="*/ 0 h 172"/>
                  <a:gd name="T20" fmla="*/ 0 w 170"/>
                  <a:gd name="T21" fmla="*/ 0 h 172"/>
                  <a:gd name="T22" fmla="*/ 0 w 170"/>
                  <a:gd name="T23" fmla="*/ 0 h 172"/>
                  <a:gd name="T24" fmla="*/ 0 w 170"/>
                  <a:gd name="T25" fmla="*/ 0 h 172"/>
                  <a:gd name="T26" fmla="*/ 0 w 170"/>
                  <a:gd name="T27" fmla="*/ 0 h 172"/>
                  <a:gd name="T28" fmla="*/ 0 w 170"/>
                  <a:gd name="T29" fmla="*/ 0 h 172"/>
                  <a:gd name="T30" fmla="*/ 0 w 170"/>
                  <a:gd name="T31" fmla="*/ 0 h 172"/>
                  <a:gd name="T32" fmla="*/ 0 w 170"/>
                  <a:gd name="T33" fmla="*/ 0 h 172"/>
                  <a:gd name="T34" fmla="*/ 0 w 170"/>
                  <a:gd name="T35" fmla="*/ 0 h 172"/>
                  <a:gd name="T36" fmla="*/ 0 w 170"/>
                  <a:gd name="T37" fmla="*/ 0 h 172"/>
                  <a:gd name="T38" fmla="*/ 0 w 170"/>
                  <a:gd name="T39" fmla="*/ 0 h 172"/>
                  <a:gd name="T40" fmla="*/ 0 w 170"/>
                  <a:gd name="T41" fmla="*/ 0 h 172"/>
                  <a:gd name="T42" fmla="*/ 0 w 170"/>
                  <a:gd name="T43" fmla="*/ 0 h 172"/>
                  <a:gd name="T44" fmla="*/ 0 w 170"/>
                  <a:gd name="T45" fmla="*/ 0 h 172"/>
                  <a:gd name="T46" fmla="*/ 0 w 170"/>
                  <a:gd name="T47" fmla="*/ 0 h 172"/>
                  <a:gd name="T48" fmla="*/ 0 w 170"/>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0"/>
                  <a:gd name="T76" fmla="*/ 0 h 172"/>
                  <a:gd name="T77" fmla="*/ 170 w 170"/>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0" h="172">
                    <a:moveTo>
                      <a:pt x="43" y="12"/>
                    </a:moveTo>
                    <a:lnTo>
                      <a:pt x="18" y="33"/>
                    </a:lnTo>
                    <a:lnTo>
                      <a:pt x="4" y="64"/>
                    </a:lnTo>
                    <a:lnTo>
                      <a:pt x="0" y="96"/>
                    </a:lnTo>
                    <a:lnTo>
                      <a:pt x="12" y="129"/>
                    </a:lnTo>
                    <a:lnTo>
                      <a:pt x="22" y="143"/>
                    </a:lnTo>
                    <a:lnTo>
                      <a:pt x="33" y="154"/>
                    </a:lnTo>
                    <a:lnTo>
                      <a:pt x="47" y="162"/>
                    </a:lnTo>
                    <a:lnTo>
                      <a:pt x="63" y="168"/>
                    </a:lnTo>
                    <a:lnTo>
                      <a:pt x="78" y="172"/>
                    </a:lnTo>
                    <a:lnTo>
                      <a:pt x="96" y="172"/>
                    </a:lnTo>
                    <a:lnTo>
                      <a:pt x="112" y="168"/>
                    </a:lnTo>
                    <a:lnTo>
                      <a:pt x="127" y="160"/>
                    </a:lnTo>
                    <a:lnTo>
                      <a:pt x="153" y="139"/>
                    </a:lnTo>
                    <a:lnTo>
                      <a:pt x="166" y="107"/>
                    </a:lnTo>
                    <a:lnTo>
                      <a:pt x="170" y="76"/>
                    </a:lnTo>
                    <a:lnTo>
                      <a:pt x="159" y="43"/>
                    </a:lnTo>
                    <a:lnTo>
                      <a:pt x="149" y="29"/>
                    </a:lnTo>
                    <a:lnTo>
                      <a:pt x="137" y="17"/>
                    </a:lnTo>
                    <a:lnTo>
                      <a:pt x="123" y="10"/>
                    </a:lnTo>
                    <a:lnTo>
                      <a:pt x="108" y="4"/>
                    </a:lnTo>
                    <a:lnTo>
                      <a:pt x="92" y="0"/>
                    </a:lnTo>
                    <a:lnTo>
                      <a:pt x="75" y="0"/>
                    </a:lnTo>
                    <a:lnTo>
                      <a:pt x="59" y="4"/>
                    </a:lnTo>
                    <a:lnTo>
                      <a:pt x="43" y="1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92" name="Freeform 64"/>
              <p:cNvSpPr>
                <a:spLocks/>
              </p:cNvSpPr>
              <p:nvPr/>
            </p:nvSpPr>
            <p:spPr bwMode="auto">
              <a:xfrm>
                <a:off x="3633" y="2535"/>
                <a:ext cx="30" cy="32"/>
              </a:xfrm>
              <a:custGeom>
                <a:avLst/>
                <a:gdLst>
                  <a:gd name="T0" fmla="*/ 0 w 170"/>
                  <a:gd name="T1" fmla="*/ 0 h 172"/>
                  <a:gd name="T2" fmla="*/ 0 w 170"/>
                  <a:gd name="T3" fmla="*/ 0 h 172"/>
                  <a:gd name="T4" fmla="*/ 0 w 170"/>
                  <a:gd name="T5" fmla="*/ 0 h 172"/>
                  <a:gd name="T6" fmla="*/ 0 w 170"/>
                  <a:gd name="T7" fmla="*/ 0 h 172"/>
                  <a:gd name="T8" fmla="*/ 0 w 170"/>
                  <a:gd name="T9" fmla="*/ 0 h 172"/>
                  <a:gd name="T10" fmla="*/ 0 w 170"/>
                  <a:gd name="T11" fmla="*/ 0 h 172"/>
                  <a:gd name="T12" fmla="*/ 0 w 170"/>
                  <a:gd name="T13" fmla="*/ 0 h 172"/>
                  <a:gd name="T14" fmla="*/ 0 w 170"/>
                  <a:gd name="T15" fmla="*/ 0 h 172"/>
                  <a:gd name="T16" fmla="*/ 0 w 170"/>
                  <a:gd name="T17" fmla="*/ 0 h 172"/>
                  <a:gd name="T18" fmla="*/ 0 w 170"/>
                  <a:gd name="T19" fmla="*/ 0 h 172"/>
                  <a:gd name="T20" fmla="*/ 0 w 170"/>
                  <a:gd name="T21" fmla="*/ 0 h 172"/>
                  <a:gd name="T22" fmla="*/ 0 w 170"/>
                  <a:gd name="T23" fmla="*/ 0 h 172"/>
                  <a:gd name="T24" fmla="*/ 0 w 170"/>
                  <a:gd name="T25" fmla="*/ 0 h 172"/>
                  <a:gd name="T26" fmla="*/ 0 w 170"/>
                  <a:gd name="T27" fmla="*/ 0 h 172"/>
                  <a:gd name="T28" fmla="*/ 0 w 170"/>
                  <a:gd name="T29" fmla="*/ 0 h 172"/>
                  <a:gd name="T30" fmla="*/ 0 w 170"/>
                  <a:gd name="T31" fmla="*/ 0 h 172"/>
                  <a:gd name="T32" fmla="*/ 0 w 170"/>
                  <a:gd name="T33" fmla="*/ 0 h 172"/>
                  <a:gd name="T34" fmla="*/ 0 w 170"/>
                  <a:gd name="T35" fmla="*/ 0 h 172"/>
                  <a:gd name="T36" fmla="*/ 0 w 170"/>
                  <a:gd name="T37" fmla="*/ 0 h 172"/>
                  <a:gd name="T38" fmla="*/ 0 w 170"/>
                  <a:gd name="T39" fmla="*/ 0 h 172"/>
                  <a:gd name="T40" fmla="*/ 0 w 170"/>
                  <a:gd name="T41" fmla="*/ 0 h 172"/>
                  <a:gd name="T42" fmla="*/ 0 w 170"/>
                  <a:gd name="T43" fmla="*/ 0 h 172"/>
                  <a:gd name="T44" fmla="*/ 0 w 170"/>
                  <a:gd name="T45" fmla="*/ 0 h 172"/>
                  <a:gd name="T46" fmla="*/ 0 w 170"/>
                  <a:gd name="T47" fmla="*/ 0 h 172"/>
                  <a:gd name="T48" fmla="*/ 0 w 170"/>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0"/>
                  <a:gd name="T76" fmla="*/ 0 h 172"/>
                  <a:gd name="T77" fmla="*/ 170 w 170"/>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0" h="172">
                    <a:moveTo>
                      <a:pt x="12" y="43"/>
                    </a:moveTo>
                    <a:lnTo>
                      <a:pt x="0" y="76"/>
                    </a:lnTo>
                    <a:lnTo>
                      <a:pt x="4" y="108"/>
                    </a:lnTo>
                    <a:lnTo>
                      <a:pt x="17" y="139"/>
                    </a:lnTo>
                    <a:lnTo>
                      <a:pt x="43" y="160"/>
                    </a:lnTo>
                    <a:lnTo>
                      <a:pt x="58" y="168"/>
                    </a:lnTo>
                    <a:lnTo>
                      <a:pt x="74" y="172"/>
                    </a:lnTo>
                    <a:lnTo>
                      <a:pt x="92" y="172"/>
                    </a:lnTo>
                    <a:lnTo>
                      <a:pt x="107" y="168"/>
                    </a:lnTo>
                    <a:lnTo>
                      <a:pt x="123" y="162"/>
                    </a:lnTo>
                    <a:lnTo>
                      <a:pt x="137" y="154"/>
                    </a:lnTo>
                    <a:lnTo>
                      <a:pt x="150" y="143"/>
                    </a:lnTo>
                    <a:lnTo>
                      <a:pt x="160" y="129"/>
                    </a:lnTo>
                    <a:lnTo>
                      <a:pt x="170" y="96"/>
                    </a:lnTo>
                    <a:lnTo>
                      <a:pt x="168" y="65"/>
                    </a:lnTo>
                    <a:lnTo>
                      <a:pt x="154" y="33"/>
                    </a:lnTo>
                    <a:lnTo>
                      <a:pt x="129" y="12"/>
                    </a:lnTo>
                    <a:lnTo>
                      <a:pt x="113" y="4"/>
                    </a:lnTo>
                    <a:lnTo>
                      <a:pt x="96" y="0"/>
                    </a:lnTo>
                    <a:lnTo>
                      <a:pt x="80" y="0"/>
                    </a:lnTo>
                    <a:lnTo>
                      <a:pt x="64" y="4"/>
                    </a:lnTo>
                    <a:lnTo>
                      <a:pt x="49" y="10"/>
                    </a:lnTo>
                    <a:lnTo>
                      <a:pt x="33" y="18"/>
                    </a:lnTo>
                    <a:lnTo>
                      <a:pt x="21" y="29"/>
                    </a:lnTo>
                    <a:lnTo>
                      <a:pt x="12" y="4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93" name="Freeform 65"/>
              <p:cNvSpPr>
                <a:spLocks/>
              </p:cNvSpPr>
              <p:nvPr/>
            </p:nvSpPr>
            <p:spPr bwMode="auto">
              <a:xfrm>
                <a:off x="3653" y="2468"/>
                <a:ext cx="31" cy="31"/>
              </a:xfrm>
              <a:custGeom>
                <a:avLst/>
                <a:gdLst>
                  <a:gd name="T0" fmla="*/ 0 w 170"/>
                  <a:gd name="T1" fmla="*/ 0 h 173"/>
                  <a:gd name="T2" fmla="*/ 0 w 170"/>
                  <a:gd name="T3" fmla="*/ 0 h 173"/>
                  <a:gd name="T4" fmla="*/ 0 w 170"/>
                  <a:gd name="T5" fmla="*/ 0 h 173"/>
                  <a:gd name="T6" fmla="*/ 0 w 170"/>
                  <a:gd name="T7" fmla="*/ 0 h 173"/>
                  <a:gd name="T8" fmla="*/ 0 w 170"/>
                  <a:gd name="T9" fmla="*/ 0 h 173"/>
                  <a:gd name="T10" fmla="*/ 0 w 170"/>
                  <a:gd name="T11" fmla="*/ 0 h 173"/>
                  <a:gd name="T12" fmla="*/ 0 w 170"/>
                  <a:gd name="T13" fmla="*/ 0 h 173"/>
                  <a:gd name="T14" fmla="*/ 0 w 170"/>
                  <a:gd name="T15" fmla="*/ 0 h 173"/>
                  <a:gd name="T16" fmla="*/ 0 w 170"/>
                  <a:gd name="T17" fmla="*/ 0 h 173"/>
                  <a:gd name="T18" fmla="*/ 0 w 170"/>
                  <a:gd name="T19" fmla="*/ 0 h 173"/>
                  <a:gd name="T20" fmla="*/ 0 w 170"/>
                  <a:gd name="T21" fmla="*/ 0 h 173"/>
                  <a:gd name="T22" fmla="*/ 0 w 170"/>
                  <a:gd name="T23" fmla="*/ 0 h 173"/>
                  <a:gd name="T24" fmla="*/ 0 w 170"/>
                  <a:gd name="T25" fmla="*/ 0 h 173"/>
                  <a:gd name="T26" fmla="*/ 0 w 170"/>
                  <a:gd name="T27" fmla="*/ 0 h 173"/>
                  <a:gd name="T28" fmla="*/ 0 w 170"/>
                  <a:gd name="T29" fmla="*/ 0 h 173"/>
                  <a:gd name="T30" fmla="*/ 0 w 170"/>
                  <a:gd name="T31" fmla="*/ 0 h 173"/>
                  <a:gd name="T32" fmla="*/ 0 w 170"/>
                  <a:gd name="T33" fmla="*/ 0 h 173"/>
                  <a:gd name="T34" fmla="*/ 0 w 170"/>
                  <a:gd name="T35" fmla="*/ 0 h 173"/>
                  <a:gd name="T36" fmla="*/ 0 w 170"/>
                  <a:gd name="T37" fmla="*/ 0 h 173"/>
                  <a:gd name="T38" fmla="*/ 0 w 170"/>
                  <a:gd name="T39" fmla="*/ 0 h 173"/>
                  <a:gd name="T40" fmla="*/ 0 w 170"/>
                  <a:gd name="T41" fmla="*/ 0 h 173"/>
                  <a:gd name="T42" fmla="*/ 0 w 170"/>
                  <a:gd name="T43" fmla="*/ 0 h 173"/>
                  <a:gd name="T44" fmla="*/ 0 w 170"/>
                  <a:gd name="T45" fmla="*/ 0 h 173"/>
                  <a:gd name="T46" fmla="*/ 0 w 170"/>
                  <a:gd name="T47" fmla="*/ 0 h 173"/>
                  <a:gd name="T48" fmla="*/ 0 w 170"/>
                  <a:gd name="T49" fmla="*/ 0 h 173"/>
                  <a:gd name="T50" fmla="*/ 0 w 170"/>
                  <a:gd name="T51" fmla="*/ 0 h 173"/>
                  <a:gd name="T52" fmla="*/ 0 w 170"/>
                  <a:gd name="T53" fmla="*/ 0 h 173"/>
                  <a:gd name="T54" fmla="*/ 0 w 170"/>
                  <a:gd name="T55" fmla="*/ 0 h 173"/>
                  <a:gd name="T56" fmla="*/ 0 w 170"/>
                  <a:gd name="T57" fmla="*/ 0 h 173"/>
                  <a:gd name="T58" fmla="*/ 0 w 170"/>
                  <a:gd name="T59" fmla="*/ 0 h 173"/>
                  <a:gd name="T60" fmla="*/ 0 w 170"/>
                  <a:gd name="T61" fmla="*/ 0 h 173"/>
                  <a:gd name="T62" fmla="*/ 0 w 170"/>
                  <a:gd name="T63" fmla="*/ 0 h 173"/>
                  <a:gd name="T64" fmla="*/ 0 w 170"/>
                  <a:gd name="T65" fmla="*/ 0 h 17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0"/>
                  <a:gd name="T100" fmla="*/ 0 h 173"/>
                  <a:gd name="T101" fmla="*/ 170 w 170"/>
                  <a:gd name="T102" fmla="*/ 173 h 17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0" h="173">
                    <a:moveTo>
                      <a:pt x="0" y="87"/>
                    </a:moveTo>
                    <a:lnTo>
                      <a:pt x="2" y="104"/>
                    </a:lnTo>
                    <a:lnTo>
                      <a:pt x="6" y="120"/>
                    </a:lnTo>
                    <a:lnTo>
                      <a:pt x="14" y="133"/>
                    </a:lnTo>
                    <a:lnTo>
                      <a:pt x="26" y="147"/>
                    </a:lnTo>
                    <a:lnTo>
                      <a:pt x="37" y="157"/>
                    </a:lnTo>
                    <a:lnTo>
                      <a:pt x="53" y="165"/>
                    </a:lnTo>
                    <a:lnTo>
                      <a:pt x="69" y="171"/>
                    </a:lnTo>
                    <a:lnTo>
                      <a:pt x="86" y="173"/>
                    </a:lnTo>
                    <a:lnTo>
                      <a:pt x="104" y="171"/>
                    </a:lnTo>
                    <a:lnTo>
                      <a:pt x="120" y="165"/>
                    </a:lnTo>
                    <a:lnTo>
                      <a:pt x="133" y="157"/>
                    </a:lnTo>
                    <a:lnTo>
                      <a:pt x="147" y="147"/>
                    </a:lnTo>
                    <a:lnTo>
                      <a:pt x="157" y="133"/>
                    </a:lnTo>
                    <a:lnTo>
                      <a:pt x="165" y="120"/>
                    </a:lnTo>
                    <a:lnTo>
                      <a:pt x="169" y="104"/>
                    </a:lnTo>
                    <a:lnTo>
                      <a:pt x="170" y="87"/>
                    </a:lnTo>
                    <a:lnTo>
                      <a:pt x="169" y="69"/>
                    </a:lnTo>
                    <a:lnTo>
                      <a:pt x="165" y="53"/>
                    </a:lnTo>
                    <a:lnTo>
                      <a:pt x="157" y="40"/>
                    </a:lnTo>
                    <a:lnTo>
                      <a:pt x="147" y="26"/>
                    </a:lnTo>
                    <a:lnTo>
                      <a:pt x="133" y="16"/>
                    </a:lnTo>
                    <a:lnTo>
                      <a:pt x="120" y="6"/>
                    </a:lnTo>
                    <a:lnTo>
                      <a:pt x="104" y="2"/>
                    </a:lnTo>
                    <a:lnTo>
                      <a:pt x="86" y="0"/>
                    </a:lnTo>
                    <a:lnTo>
                      <a:pt x="69" y="2"/>
                    </a:lnTo>
                    <a:lnTo>
                      <a:pt x="53" y="6"/>
                    </a:lnTo>
                    <a:lnTo>
                      <a:pt x="37" y="16"/>
                    </a:lnTo>
                    <a:lnTo>
                      <a:pt x="26" y="26"/>
                    </a:lnTo>
                    <a:lnTo>
                      <a:pt x="14" y="40"/>
                    </a:lnTo>
                    <a:lnTo>
                      <a:pt x="6" y="53"/>
                    </a:lnTo>
                    <a:lnTo>
                      <a:pt x="2" y="69"/>
                    </a:lnTo>
                    <a:lnTo>
                      <a:pt x="0" y="8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94" name="Freeform 66"/>
              <p:cNvSpPr>
                <a:spLocks/>
              </p:cNvSpPr>
              <p:nvPr/>
            </p:nvSpPr>
            <p:spPr bwMode="auto">
              <a:xfrm>
                <a:off x="3636" y="2398"/>
                <a:ext cx="31" cy="31"/>
              </a:xfrm>
              <a:custGeom>
                <a:avLst/>
                <a:gdLst>
                  <a:gd name="T0" fmla="*/ 0 w 173"/>
                  <a:gd name="T1" fmla="*/ 0 h 172"/>
                  <a:gd name="T2" fmla="*/ 0 w 173"/>
                  <a:gd name="T3" fmla="*/ 0 h 172"/>
                  <a:gd name="T4" fmla="*/ 0 w 173"/>
                  <a:gd name="T5" fmla="*/ 0 h 172"/>
                  <a:gd name="T6" fmla="*/ 0 w 173"/>
                  <a:gd name="T7" fmla="*/ 0 h 172"/>
                  <a:gd name="T8" fmla="*/ 0 w 173"/>
                  <a:gd name="T9" fmla="*/ 0 h 172"/>
                  <a:gd name="T10" fmla="*/ 0 w 173"/>
                  <a:gd name="T11" fmla="*/ 0 h 172"/>
                  <a:gd name="T12" fmla="*/ 0 w 173"/>
                  <a:gd name="T13" fmla="*/ 0 h 172"/>
                  <a:gd name="T14" fmla="*/ 0 w 173"/>
                  <a:gd name="T15" fmla="*/ 0 h 172"/>
                  <a:gd name="T16" fmla="*/ 0 w 173"/>
                  <a:gd name="T17" fmla="*/ 0 h 172"/>
                  <a:gd name="T18" fmla="*/ 0 w 173"/>
                  <a:gd name="T19" fmla="*/ 0 h 172"/>
                  <a:gd name="T20" fmla="*/ 0 w 173"/>
                  <a:gd name="T21" fmla="*/ 0 h 172"/>
                  <a:gd name="T22" fmla="*/ 0 w 173"/>
                  <a:gd name="T23" fmla="*/ 0 h 172"/>
                  <a:gd name="T24" fmla="*/ 0 w 173"/>
                  <a:gd name="T25" fmla="*/ 0 h 172"/>
                  <a:gd name="T26" fmla="*/ 0 w 173"/>
                  <a:gd name="T27" fmla="*/ 0 h 172"/>
                  <a:gd name="T28" fmla="*/ 0 w 173"/>
                  <a:gd name="T29" fmla="*/ 0 h 172"/>
                  <a:gd name="T30" fmla="*/ 0 w 173"/>
                  <a:gd name="T31" fmla="*/ 0 h 172"/>
                  <a:gd name="T32" fmla="*/ 0 w 173"/>
                  <a:gd name="T33" fmla="*/ 0 h 172"/>
                  <a:gd name="T34" fmla="*/ 0 w 173"/>
                  <a:gd name="T35" fmla="*/ 0 h 172"/>
                  <a:gd name="T36" fmla="*/ 0 w 173"/>
                  <a:gd name="T37" fmla="*/ 0 h 172"/>
                  <a:gd name="T38" fmla="*/ 0 w 173"/>
                  <a:gd name="T39" fmla="*/ 0 h 172"/>
                  <a:gd name="T40" fmla="*/ 0 w 173"/>
                  <a:gd name="T41" fmla="*/ 0 h 172"/>
                  <a:gd name="T42" fmla="*/ 0 w 173"/>
                  <a:gd name="T43" fmla="*/ 0 h 172"/>
                  <a:gd name="T44" fmla="*/ 0 w 173"/>
                  <a:gd name="T45" fmla="*/ 0 h 172"/>
                  <a:gd name="T46" fmla="*/ 0 w 173"/>
                  <a:gd name="T47" fmla="*/ 0 h 172"/>
                  <a:gd name="T48" fmla="*/ 0 w 173"/>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3"/>
                  <a:gd name="T76" fmla="*/ 0 h 172"/>
                  <a:gd name="T77" fmla="*/ 173 w 173"/>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3" h="172">
                    <a:moveTo>
                      <a:pt x="12" y="129"/>
                    </a:moveTo>
                    <a:lnTo>
                      <a:pt x="22" y="143"/>
                    </a:lnTo>
                    <a:lnTo>
                      <a:pt x="34" y="155"/>
                    </a:lnTo>
                    <a:lnTo>
                      <a:pt x="49" y="162"/>
                    </a:lnTo>
                    <a:lnTo>
                      <a:pt x="65" y="168"/>
                    </a:lnTo>
                    <a:lnTo>
                      <a:pt x="81" y="172"/>
                    </a:lnTo>
                    <a:lnTo>
                      <a:pt x="96" y="172"/>
                    </a:lnTo>
                    <a:lnTo>
                      <a:pt x="114" y="168"/>
                    </a:lnTo>
                    <a:lnTo>
                      <a:pt x="129" y="160"/>
                    </a:lnTo>
                    <a:lnTo>
                      <a:pt x="155" y="139"/>
                    </a:lnTo>
                    <a:lnTo>
                      <a:pt x="169" y="108"/>
                    </a:lnTo>
                    <a:lnTo>
                      <a:pt x="173" y="76"/>
                    </a:lnTo>
                    <a:lnTo>
                      <a:pt x="161" y="43"/>
                    </a:lnTo>
                    <a:lnTo>
                      <a:pt x="151" y="29"/>
                    </a:lnTo>
                    <a:lnTo>
                      <a:pt x="139" y="18"/>
                    </a:lnTo>
                    <a:lnTo>
                      <a:pt x="124" y="10"/>
                    </a:lnTo>
                    <a:lnTo>
                      <a:pt x="108" y="4"/>
                    </a:lnTo>
                    <a:lnTo>
                      <a:pt x="92" y="0"/>
                    </a:lnTo>
                    <a:lnTo>
                      <a:pt x="77" y="0"/>
                    </a:lnTo>
                    <a:lnTo>
                      <a:pt x="59" y="4"/>
                    </a:lnTo>
                    <a:lnTo>
                      <a:pt x="43" y="12"/>
                    </a:lnTo>
                    <a:lnTo>
                      <a:pt x="18" y="33"/>
                    </a:lnTo>
                    <a:lnTo>
                      <a:pt x="4" y="65"/>
                    </a:lnTo>
                    <a:lnTo>
                      <a:pt x="0" y="96"/>
                    </a:lnTo>
                    <a:lnTo>
                      <a:pt x="12" y="1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95" name="Freeform 67"/>
              <p:cNvSpPr>
                <a:spLocks/>
              </p:cNvSpPr>
              <p:nvPr/>
            </p:nvSpPr>
            <p:spPr bwMode="auto">
              <a:xfrm>
                <a:off x="3587" y="2347"/>
                <a:ext cx="31" cy="31"/>
              </a:xfrm>
              <a:custGeom>
                <a:avLst/>
                <a:gdLst>
                  <a:gd name="T0" fmla="*/ 0 w 172"/>
                  <a:gd name="T1" fmla="*/ 0 h 173"/>
                  <a:gd name="T2" fmla="*/ 0 w 172"/>
                  <a:gd name="T3" fmla="*/ 0 h 173"/>
                  <a:gd name="T4" fmla="*/ 0 w 172"/>
                  <a:gd name="T5" fmla="*/ 0 h 173"/>
                  <a:gd name="T6" fmla="*/ 0 w 172"/>
                  <a:gd name="T7" fmla="*/ 0 h 173"/>
                  <a:gd name="T8" fmla="*/ 0 w 172"/>
                  <a:gd name="T9" fmla="*/ 0 h 173"/>
                  <a:gd name="T10" fmla="*/ 0 w 172"/>
                  <a:gd name="T11" fmla="*/ 0 h 173"/>
                  <a:gd name="T12" fmla="*/ 0 w 172"/>
                  <a:gd name="T13" fmla="*/ 0 h 173"/>
                  <a:gd name="T14" fmla="*/ 0 w 172"/>
                  <a:gd name="T15" fmla="*/ 0 h 173"/>
                  <a:gd name="T16" fmla="*/ 0 w 172"/>
                  <a:gd name="T17" fmla="*/ 0 h 173"/>
                  <a:gd name="T18" fmla="*/ 0 w 172"/>
                  <a:gd name="T19" fmla="*/ 0 h 173"/>
                  <a:gd name="T20" fmla="*/ 0 w 172"/>
                  <a:gd name="T21" fmla="*/ 0 h 173"/>
                  <a:gd name="T22" fmla="*/ 0 w 172"/>
                  <a:gd name="T23" fmla="*/ 0 h 173"/>
                  <a:gd name="T24" fmla="*/ 0 w 172"/>
                  <a:gd name="T25" fmla="*/ 0 h 173"/>
                  <a:gd name="T26" fmla="*/ 0 w 172"/>
                  <a:gd name="T27" fmla="*/ 0 h 173"/>
                  <a:gd name="T28" fmla="*/ 0 w 172"/>
                  <a:gd name="T29" fmla="*/ 0 h 173"/>
                  <a:gd name="T30" fmla="*/ 0 w 172"/>
                  <a:gd name="T31" fmla="*/ 0 h 173"/>
                  <a:gd name="T32" fmla="*/ 0 w 172"/>
                  <a:gd name="T33" fmla="*/ 0 h 173"/>
                  <a:gd name="T34" fmla="*/ 0 w 172"/>
                  <a:gd name="T35" fmla="*/ 0 h 173"/>
                  <a:gd name="T36" fmla="*/ 0 w 172"/>
                  <a:gd name="T37" fmla="*/ 0 h 173"/>
                  <a:gd name="T38" fmla="*/ 0 w 172"/>
                  <a:gd name="T39" fmla="*/ 0 h 173"/>
                  <a:gd name="T40" fmla="*/ 0 w 172"/>
                  <a:gd name="T41" fmla="*/ 0 h 173"/>
                  <a:gd name="T42" fmla="*/ 0 w 172"/>
                  <a:gd name="T43" fmla="*/ 0 h 173"/>
                  <a:gd name="T44" fmla="*/ 0 w 172"/>
                  <a:gd name="T45" fmla="*/ 0 h 173"/>
                  <a:gd name="T46" fmla="*/ 0 w 172"/>
                  <a:gd name="T47" fmla="*/ 0 h 173"/>
                  <a:gd name="T48" fmla="*/ 0 w 172"/>
                  <a:gd name="T49" fmla="*/ 0 h 17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2"/>
                  <a:gd name="T76" fmla="*/ 0 h 173"/>
                  <a:gd name="T77" fmla="*/ 172 w 172"/>
                  <a:gd name="T78" fmla="*/ 173 h 17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2" h="173">
                    <a:moveTo>
                      <a:pt x="43" y="161"/>
                    </a:moveTo>
                    <a:lnTo>
                      <a:pt x="58" y="169"/>
                    </a:lnTo>
                    <a:lnTo>
                      <a:pt x="76" y="173"/>
                    </a:lnTo>
                    <a:lnTo>
                      <a:pt x="91" y="173"/>
                    </a:lnTo>
                    <a:lnTo>
                      <a:pt x="107" y="169"/>
                    </a:lnTo>
                    <a:lnTo>
                      <a:pt x="123" y="163"/>
                    </a:lnTo>
                    <a:lnTo>
                      <a:pt x="138" y="155"/>
                    </a:lnTo>
                    <a:lnTo>
                      <a:pt x="150" y="143"/>
                    </a:lnTo>
                    <a:lnTo>
                      <a:pt x="160" y="130"/>
                    </a:lnTo>
                    <a:lnTo>
                      <a:pt x="172" y="96"/>
                    </a:lnTo>
                    <a:lnTo>
                      <a:pt x="168" y="65"/>
                    </a:lnTo>
                    <a:lnTo>
                      <a:pt x="154" y="34"/>
                    </a:lnTo>
                    <a:lnTo>
                      <a:pt x="129" y="12"/>
                    </a:lnTo>
                    <a:lnTo>
                      <a:pt x="113" y="4"/>
                    </a:lnTo>
                    <a:lnTo>
                      <a:pt x="95" y="0"/>
                    </a:lnTo>
                    <a:lnTo>
                      <a:pt x="80" y="0"/>
                    </a:lnTo>
                    <a:lnTo>
                      <a:pt x="64" y="4"/>
                    </a:lnTo>
                    <a:lnTo>
                      <a:pt x="48" y="10"/>
                    </a:lnTo>
                    <a:lnTo>
                      <a:pt x="33" y="18"/>
                    </a:lnTo>
                    <a:lnTo>
                      <a:pt x="21" y="30"/>
                    </a:lnTo>
                    <a:lnTo>
                      <a:pt x="11" y="43"/>
                    </a:lnTo>
                    <a:lnTo>
                      <a:pt x="0" y="77"/>
                    </a:lnTo>
                    <a:lnTo>
                      <a:pt x="3" y="108"/>
                    </a:lnTo>
                    <a:lnTo>
                      <a:pt x="17" y="139"/>
                    </a:lnTo>
                    <a:lnTo>
                      <a:pt x="43" y="16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13323" name="Group 68"/>
          <p:cNvGrpSpPr>
            <a:grpSpLocks/>
          </p:cNvGrpSpPr>
          <p:nvPr/>
        </p:nvGrpSpPr>
        <p:grpSpPr bwMode="auto">
          <a:xfrm>
            <a:off x="6238875" y="5453063"/>
            <a:ext cx="1228725" cy="841375"/>
            <a:chOff x="3730" y="3435"/>
            <a:chExt cx="774" cy="530"/>
          </a:xfrm>
        </p:grpSpPr>
        <p:sp>
          <p:nvSpPr>
            <p:cNvPr id="13352" name="Freeform 69"/>
            <p:cNvSpPr>
              <a:spLocks/>
            </p:cNvSpPr>
            <p:nvPr/>
          </p:nvSpPr>
          <p:spPr bwMode="auto">
            <a:xfrm>
              <a:off x="4301" y="3764"/>
              <a:ext cx="89" cy="141"/>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53" name="Freeform 70"/>
            <p:cNvSpPr>
              <a:spLocks/>
            </p:cNvSpPr>
            <p:nvPr/>
          </p:nvSpPr>
          <p:spPr bwMode="auto">
            <a:xfrm>
              <a:off x="4170" y="3664"/>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54" name="AutoShape 71"/>
            <p:cNvSpPr>
              <a:spLocks noChangeArrowheads="1"/>
            </p:cNvSpPr>
            <p:nvPr/>
          </p:nvSpPr>
          <p:spPr bwMode="auto">
            <a:xfrm>
              <a:off x="3730" y="3435"/>
              <a:ext cx="774" cy="530"/>
            </a:xfrm>
            <a:prstGeom prst="roundRect">
              <a:avLst>
                <a:gd name="adj" fmla="val 16667"/>
              </a:avLst>
            </a:prstGeom>
            <a:solidFill>
              <a:srgbClr val="C0C0C0"/>
            </a:solidFill>
            <a:ln w="28575" algn="ctr">
              <a:solidFill>
                <a:srgbClr val="C0C0C0"/>
              </a:solidFill>
              <a:round/>
              <a:headEnd/>
              <a:tailEnd/>
            </a:ln>
          </p:spPr>
          <p:txBody>
            <a:bodyPr lIns="0" tIns="0" rIns="0" bIns="0" anchor="ctr">
              <a:spAutoFit/>
            </a:bodyPr>
            <a:lstStyle/>
            <a:p>
              <a:endParaRPr lang="en-US"/>
            </a:p>
          </p:txBody>
        </p:sp>
        <p:sp>
          <p:nvSpPr>
            <p:cNvPr id="13355" name="AutoShape 72"/>
            <p:cNvSpPr>
              <a:spLocks noChangeArrowheads="1"/>
            </p:cNvSpPr>
            <p:nvPr/>
          </p:nvSpPr>
          <p:spPr bwMode="auto">
            <a:xfrm>
              <a:off x="3750" y="3455"/>
              <a:ext cx="735" cy="491"/>
            </a:xfrm>
            <a:prstGeom prst="roundRect">
              <a:avLst>
                <a:gd name="adj" fmla="val 16667"/>
              </a:avLst>
            </a:prstGeom>
            <a:solidFill>
              <a:srgbClr val="FFFFFF"/>
            </a:solidFill>
            <a:ln w="28575" algn="ctr">
              <a:solidFill>
                <a:srgbClr val="C0C0C0"/>
              </a:solidFill>
              <a:round/>
              <a:headEnd/>
              <a:tailEnd/>
            </a:ln>
          </p:spPr>
          <p:txBody>
            <a:bodyPr lIns="0" tIns="0" rIns="0" bIns="0" anchor="ctr">
              <a:spAutoFit/>
            </a:bodyPr>
            <a:lstStyle/>
            <a:p>
              <a:endParaRPr lang="en-US"/>
            </a:p>
          </p:txBody>
        </p:sp>
        <p:sp>
          <p:nvSpPr>
            <p:cNvPr id="13356" name="Freeform 73"/>
            <p:cNvSpPr>
              <a:spLocks/>
            </p:cNvSpPr>
            <p:nvPr/>
          </p:nvSpPr>
          <p:spPr bwMode="auto">
            <a:xfrm>
              <a:off x="3745" y="3499"/>
              <a:ext cx="744" cy="343"/>
            </a:xfrm>
            <a:custGeom>
              <a:avLst/>
              <a:gdLst>
                <a:gd name="T0" fmla="*/ 5 w 1140"/>
                <a:gd name="T1" fmla="*/ 25 h 526"/>
                <a:gd name="T2" fmla="*/ 1 w 1140"/>
                <a:gd name="T3" fmla="*/ 23 h 526"/>
                <a:gd name="T4" fmla="*/ 0 w 1140"/>
                <a:gd name="T5" fmla="*/ 19 h 526"/>
                <a:gd name="T6" fmla="*/ 2 w 1140"/>
                <a:gd name="T7" fmla="*/ 14 h 526"/>
                <a:gd name="T8" fmla="*/ 6 w 1140"/>
                <a:gd name="T9" fmla="*/ 11 h 526"/>
                <a:gd name="T10" fmla="*/ 10 w 1140"/>
                <a:gd name="T11" fmla="*/ 9 h 526"/>
                <a:gd name="T12" fmla="*/ 12 w 1140"/>
                <a:gd name="T13" fmla="*/ 5 h 526"/>
                <a:gd name="T14" fmla="*/ 12 w 1140"/>
                <a:gd name="T15" fmla="*/ 3 h 526"/>
                <a:gd name="T16" fmla="*/ 13 w 1140"/>
                <a:gd name="T17" fmla="*/ 2 h 526"/>
                <a:gd name="T18" fmla="*/ 14 w 1140"/>
                <a:gd name="T19" fmla="*/ 1 h 526"/>
                <a:gd name="T20" fmla="*/ 16 w 1140"/>
                <a:gd name="T21" fmla="*/ 1 h 526"/>
                <a:gd name="T22" fmla="*/ 20 w 1140"/>
                <a:gd name="T23" fmla="*/ 1 h 526"/>
                <a:gd name="T24" fmla="*/ 25 w 1140"/>
                <a:gd name="T25" fmla="*/ 1 h 526"/>
                <a:gd name="T26" fmla="*/ 29 w 1140"/>
                <a:gd name="T27" fmla="*/ 0 h 526"/>
                <a:gd name="T28" fmla="*/ 33 w 1140"/>
                <a:gd name="T29" fmla="*/ 0 h 526"/>
                <a:gd name="T30" fmla="*/ 35 w 1140"/>
                <a:gd name="T31" fmla="*/ 1 h 526"/>
                <a:gd name="T32" fmla="*/ 36 w 1140"/>
                <a:gd name="T33" fmla="*/ 1 h 526"/>
                <a:gd name="T34" fmla="*/ 39 w 1140"/>
                <a:gd name="T35" fmla="*/ 10 h 526"/>
                <a:gd name="T36" fmla="*/ 41 w 1140"/>
                <a:gd name="T37" fmla="*/ 10 h 526"/>
                <a:gd name="T38" fmla="*/ 44 w 1140"/>
                <a:gd name="T39" fmla="*/ 9 h 526"/>
                <a:gd name="T40" fmla="*/ 45 w 1140"/>
                <a:gd name="T41" fmla="*/ 13 h 526"/>
                <a:gd name="T42" fmla="*/ 47 w 1140"/>
                <a:gd name="T43" fmla="*/ 9 h 526"/>
                <a:gd name="T44" fmla="*/ 48 w 1140"/>
                <a:gd name="T45" fmla="*/ 13 h 526"/>
                <a:gd name="T46" fmla="*/ 50 w 1140"/>
                <a:gd name="T47" fmla="*/ 9 h 526"/>
                <a:gd name="T48" fmla="*/ 50 w 1140"/>
                <a:gd name="T49" fmla="*/ 13 h 526"/>
                <a:gd name="T50" fmla="*/ 54 w 1140"/>
                <a:gd name="T51" fmla="*/ 10 h 526"/>
                <a:gd name="T52" fmla="*/ 55 w 1140"/>
                <a:gd name="T53" fmla="*/ 13 h 526"/>
                <a:gd name="T54" fmla="*/ 57 w 1140"/>
                <a:gd name="T55" fmla="*/ 16 h 526"/>
                <a:gd name="T56" fmla="*/ 57 w 1140"/>
                <a:gd name="T57" fmla="*/ 22 h 526"/>
                <a:gd name="T58" fmla="*/ 55 w 1140"/>
                <a:gd name="T59" fmla="*/ 26 h 526"/>
                <a:gd name="T60" fmla="*/ 52 w 1140"/>
                <a:gd name="T61" fmla="*/ 26 h 526"/>
                <a:gd name="T62" fmla="*/ 51 w 1140"/>
                <a:gd name="T63" fmla="*/ 19 h 526"/>
                <a:gd name="T64" fmla="*/ 50 w 1140"/>
                <a:gd name="T65" fmla="*/ 18 h 526"/>
                <a:gd name="T66" fmla="*/ 50 w 1140"/>
                <a:gd name="T67" fmla="*/ 18 h 526"/>
                <a:gd name="T68" fmla="*/ 47 w 1140"/>
                <a:gd name="T69" fmla="*/ 17 h 526"/>
                <a:gd name="T70" fmla="*/ 46 w 1140"/>
                <a:gd name="T71" fmla="*/ 17 h 526"/>
                <a:gd name="T72" fmla="*/ 44 w 1140"/>
                <a:gd name="T73" fmla="*/ 18 h 526"/>
                <a:gd name="T74" fmla="*/ 43 w 1140"/>
                <a:gd name="T75" fmla="*/ 19 h 526"/>
                <a:gd name="T76" fmla="*/ 43 w 1140"/>
                <a:gd name="T77" fmla="*/ 22 h 526"/>
                <a:gd name="T78" fmla="*/ 42 w 1140"/>
                <a:gd name="T79" fmla="*/ 23 h 526"/>
                <a:gd name="T80" fmla="*/ 42 w 1140"/>
                <a:gd name="T81" fmla="*/ 26 h 526"/>
                <a:gd name="T82" fmla="*/ 18 w 1140"/>
                <a:gd name="T83" fmla="*/ 26 h 526"/>
                <a:gd name="T84" fmla="*/ 18 w 1140"/>
                <a:gd name="T85" fmla="*/ 24 h 526"/>
                <a:gd name="T86" fmla="*/ 16 w 1140"/>
                <a:gd name="T87" fmla="*/ 22 h 526"/>
                <a:gd name="T88" fmla="*/ 14 w 1140"/>
                <a:gd name="T89" fmla="*/ 20 h 526"/>
                <a:gd name="T90" fmla="*/ 12 w 1140"/>
                <a:gd name="T91" fmla="*/ 20 h 526"/>
                <a:gd name="T92" fmla="*/ 9 w 1140"/>
                <a:gd name="T93" fmla="*/ 20 h 526"/>
                <a:gd name="T94" fmla="*/ 7 w 1140"/>
                <a:gd name="T95" fmla="*/ 20 h 526"/>
                <a:gd name="T96" fmla="*/ 5 w 1140"/>
                <a:gd name="T97" fmla="*/ 23 h 526"/>
                <a:gd name="T98" fmla="*/ 5 w 1140"/>
                <a:gd name="T99" fmla="*/ 25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rgbClr val="C0C0C0"/>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3357" name="Freeform 74"/>
            <p:cNvSpPr>
              <a:spLocks/>
            </p:cNvSpPr>
            <p:nvPr/>
          </p:nvSpPr>
          <p:spPr bwMode="auto">
            <a:xfrm>
              <a:off x="3920" y="3536"/>
              <a:ext cx="123" cy="133"/>
            </a:xfrm>
            <a:custGeom>
              <a:avLst/>
              <a:gdLst>
                <a:gd name="T0" fmla="*/ 0 w 189"/>
                <a:gd name="T1" fmla="*/ 10 h 204"/>
                <a:gd name="T2" fmla="*/ 1 w 189"/>
                <a:gd name="T3" fmla="*/ 3 h 204"/>
                <a:gd name="T4" fmla="*/ 1 w 189"/>
                <a:gd name="T5" fmla="*/ 2 h 204"/>
                <a:gd name="T6" fmla="*/ 2 w 189"/>
                <a:gd name="T7" fmla="*/ 1 h 204"/>
                <a:gd name="T8" fmla="*/ 3 w 189"/>
                <a:gd name="T9" fmla="*/ 1 h 204"/>
                <a:gd name="T10" fmla="*/ 5 w 189"/>
                <a:gd name="T11" fmla="*/ 1 h 204"/>
                <a:gd name="T12" fmla="*/ 9 w 189"/>
                <a:gd name="T13" fmla="*/ 0 h 204"/>
                <a:gd name="T14" fmla="*/ 9 w 189"/>
                <a:gd name="T15" fmla="*/ 10 h 204"/>
                <a:gd name="T16" fmla="*/ 0 w 189"/>
                <a:gd name="T17" fmla="*/ 10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3358" name="Freeform 75"/>
            <p:cNvSpPr>
              <a:spLocks/>
            </p:cNvSpPr>
            <p:nvPr/>
          </p:nvSpPr>
          <p:spPr bwMode="auto">
            <a:xfrm>
              <a:off x="4065" y="3533"/>
              <a:ext cx="164" cy="139"/>
            </a:xfrm>
            <a:custGeom>
              <a:avLst/>
              <a:gdLst>
                <a:gd name="T0" fmla="*/ 1 w 252"/>
                <a:gd name="T1" fmla="*/ 10 h 213"/>
                <a:gd name="T2" fmla="*/ 0 w 252"/>
                <a:gd name="T3" fmla="*/ 0 h 213"/>
                <a:gd name="T4" fmla="*/ 10 w 252"/>
                <a:gd name="T5" fmla="*/ 0 h 213"/>
                <a:gd name="T6" fmla="*/ 13 w 252"/>
                <a:gd name="T7" fmla="*/ 8 h 213"/>
                <a:gd name="T8" fmla="*/ 10 w 252"/>
                <a:gd name="T9" fmla="*/ 10 h 213"/>
                <a:gd name="T10" fmla="*/ 5 w 252"/>
                <a:gd name="T11" fmla="*/ 10 h 213"/>
                <a:gd name="T12" fmla="*/ 1 w 252"/>
                <a:gd name="T13" fmla="*/ 10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3359" name="Freeform 76"/>
            <p:cNvSpPr>
              <a:spLocks/>
            </p:cNvSpPr>
            <p:nvPr/>
          </p:nvSpPr>
          <p:spPr bwMode="auto">
            <a:xfrm>
              <a:off x="4173" y="3596"/>
              <a:ext cx="46" cy="65"/>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0" name="Freeform 77"/>
            <p:cNvSpPr>
              <a:spLocks/>
            </p:cNvSpPr>
            <p:nvPr/>
          </p:nvSpPr>
          <p:spPr bwMode="auto">
            <a:xfrm>
              <a:off x="4175" y="3645"/>
              <a:ext cx="9" cy="6"/>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1" name="Freeform 78"/>
            <p:cNvSpPr>
              <a:spLocks/>
            </p:cNvSpPr>
            <p:nvPr/>
          </p:nvSpPr>
          <p:spPr bwMode="auto">
            <a:xfrm>
              <a:off x="4180" y="3614"/>
              <a:ext cx="34" cy="24"/>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2" name="Freeform 79"/>
            <p:cNvSpPr>
              <a:spLocks/>
            </p:cNvSpPr>
            <p:nvPr/>
          </p:nvSpPr>
          <p:spPr bwMode="auto">
            <a:xfrm>
              <a:off x="4055" y="3629"/>
              <a:ext cx="200" cy="189"/>
            </a:xfrm>
            <a:custGeom>
              <a:avLst/>
              <a:gdLst>
                <a:gd name="T0" fmla="*/ 0 w 306"/>
                <a:gd name="T1" fmla="*/ 3 h 290"/>
                <a:gd name="T2" fmla="*/ 1 w 306"/>
                <a:gd name="T3" fmla="*/ 14 h 290"/>
                <a:gd name="T4" fmla="*/ 14 w 306"/>
                <a:gd name="T5" fmla="*/ 14 h 290"/>
                <a:gd name="T6" fmla="*/ 15 w 306"/>
                <a:gd name="T7" fmla="*/ 14 h 290"/>
                <a:gd name="T8" fmla="*/ 16 w 306"/>
                <a:gd name="T9" fmla="*/ 12 h 290"/>
                <a:gd name="T10" fmla="*/ 15 w 306"/>
                <a:gd name="T11" fmla="*/ 2 h 290"/>
                <a:gd name="T12" fmla="*/ 14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3363" name="Freeform 80"/>
            <p:cNvSpPr>
              <a:spLocks/>
            </p:cNvSpPr>
            <p:nvPr/>
          </p:nvSpPr>
          <p:spPr bwMode="auto">
            <a:xfrm rot="1661969">
              <a:off x="4310" y="3449"/>
              <a:ext cx="134" cy="104"/>
            </a:xfrm>
            <a:custGeom>
              <a:avLst/>
              <a:gdLst>
                <a:gd name="T0" fmla="*/ 0 w 530"/>
                <a:gd name="T1" fmla="*/ 0 h 342"/>
                <a:gd name="T2" fmla="*/ 0 w 530"/>
                <a:gd name="T3" fmla="*/ 0 h 342"/>
                <a:gd name="T4" fmla="*/ 0 w 530"/>
                <a:gd name="T5" fmla="*/ 0 h 342"/>
                <a:gd name="T6" fmla="*/ 0 w 530"/>
                <a:gd name="T7" fmla="*/ 0 h 342"/>
                <a:gd name="T8" fmla="*/ 0 w 530"/>
                <a:gd name="T9" fmla="*/ 0 h 342"/>
                <a:gd name="T10" fmla="*/ 0 w 530"/>
                <a:gd name="T11" fmla="*/ 0 h 342"/>
                <a:gd name="T12" fmla="*/ 0 w 530"/>
                <a:gd name="T13" fmla="*/ 0 h 342"/>
                <a:gd name="T14" fmla="*/ 0 w 530"/>
                <a:gd name="T15" fmla="*/ 0 h 342"/>
                <a:gd name="T16" fmla="*/ 0 w 530"/>
                <a:gd name="T17" fmla="*/ 0 h 342"/>
                <a:gd name="T18" fmla="*/ 0 w 530"/>
                <a:gd name="T19" fmla="*/ 0 h 342"/>
                <a:gd name="T20" fmla="*/ 0 w 530"/>
                <a:gd name="T21" fmla="*/ 0 h 342"/>
                <a:gd name="T22" fmla="*/ 0 w 530"/>
                <a:gd name="T23" fmla="*/ 0 h 342"/>
                <a:gd name="T24" fmla="*/ 0 w 530"/>
                <a:gd name="T25" fmla="*/ 0 h 342"/>
                <a:gd name="T26" fmla="*/ 0 w 530"/>
                <a:gd name="T27" fmla="*/ 0 h 342"/>
                <a:gd name="T28" fmla="*/ 0 w 530"/>
                <a:gd name="T29" fmla="*/ 0 h 342"/>
                <a:gd name="T30" fmla="*/ 0 w 530"/>
                <a:gd name="T31" fmla="*/ 0 h 342"/>
                <a:gd name="T32" fmla="*/ 0 w 530"/>
                <a:gd name="T33" fmla="*/ 0 h 342"/>
                <a:gd name="T34" fmla="*/ 0 w 530"/>
                <a:gd name="T35" fmla="*/ 0 h 342"/>
                <a:gd name="T36" fmla="*/ 0 w 530"/>
                <a:gd name="T37" fmla="*/ 0 h 342"/>
                <a:gd name="T38" fmla="*/ 0 w 530"/>
                <a:gd name="T39" fmla="*/ 0 h 342"/>
                <a:gd name="T40" fmla="*/ 0 w 530"/>
                <a:gd name="T41" fmla="*/ 0 h 342"/>
                <a:gd name="T42" fmla="*/ 0 w 530"/>
                <a:gd name="T43" fmla="*/ 0 h 342"/>
                <a:gd name="T44" fmla="*/ 0 w 530"/>
                <a:gd name="T45" fmla="*/ 0 h 342"/>
                <a:gd name="T46" fmla="*/ 0 w 530"/>
                <a:gd name="T47" fmla="*/ 0 h 342"/>
                <a:gd name="T48" fmla="*/ 0 w 530"/>
                <a:gd name="T49" fmla="*/ 0 h 342"/>
                <a:gd name="T50" fmla="*/ 0 w 530"/>
                <a:gd name="T51" fmla="*/ 0 h 342"/>
                <a:gd name="T52" fmla="*/ 0 w 530"/>
                <a:gd name="T53" fmla="*/ 0 h 342"/>
                <a:gd name="T54" fmla="*/ 0 w 530"/>
                <a:gd name="T55" fmla="*/ 0 h 342"/>
                <a:gd name="T56" fmla="*/ 0 w 530"/>
                <a:gd name="T57" fmla="*/ 0 h 342"/>
                <a:gd name="T58" fmla="*/ 0 w 530"/>
                <a:gd name="T59" fmla="*/ 0 h 342"/>
                <a:gd name="T60" fmla="*/ 0 w 530"/>
                <a:gd name="T61" fmla="*/ 0 h 342"/>
                <a:gd name="T62" fmla="*/ 0 w 530"/>
                <a:gd name="T63" fmla="*/ 0 h 342"/>
                <a:gd name="T64" fmla="*/ 0 w 530"/>
                <a:gd name="T65" fmla="*/ 0 h 342"/>
                <a:gd name="T66" fmla="*/ 0 w 530"/>
                <a:gd name="T67" fmla="*/ 0 h 342"/>
                <a:gd name="T68" fmla="*/ 0 w 530"/>
                <a:gd name="T69" fmla="*/ 0 h 342"/>
                <a:gd name="T70" fmla="*/ 0 w 530"/>
                <a:gd name="T71" fmla="*/ 0 h 342"/>
                <a:gd name="T72" fmla="*/ 0 w 530"/>
                <a:gd name="T73" fmla="*/ 0 h 342"/>
                <a:gd name="T74" fmla="*/ 0 w 530"/>
                <a:gd name="T75" fmla="*/ 0 h 342"/>
                <a:gd name="T76" fmla="*/ 0 w 530"/>
                <a:gd name="T77" fmla="*/ 0 h 342"/>
                <a:gd name="T78" fmla="*/ 0 w 530"/>
                <a:gd name="T79" fmla="*/ 0 h 342"/>
                <a:gd name="T80" fmla="*/ 0 w 530"/>
                <a:gd name="T81" fmla="*/ 0 h 342"/>
                <a:gd name="T82" fmla="*/ 0 w 530"/>
                <a:gd name="T83" fmla="*/ 0 h 342"/>
                <a:gd name="T84" fmla="*/ 0 w 530"/>
                <a:gd name="T85" fmla="*/ 0 h 342"/>
                <a:gd name="T86" fmla="*/ 0 w 530"/>
                <a:gd name="T87" fmla="*/ 0 h 342"/>
                <a:gd name="T88" fmla="*/ 0 w 530"/>
                <a:gd name="T89" fmla="*/ 0 h 342"/>
                <a:gd name="T90" fmla="*/ 0 w 530"/>
                <a:gd name="T91" fmla="*/ 0 h 342"/>
                <a:gd name="T92" fmla="*/ 0 w 530"/>
                <a:gd name="T93" fmla="*/ 0 h 342"/>
                <a:gd name="T94" fmla="*/ 0 w 530"/>
                <a:gd name="T95" fmla="*/ 0 h 342"/>
                <a:gd name="T96" fmla="*/ 0 w 530"/>
                <a:gd name="T97" fmla="*/ 0 h 342"/>
                <a:gd name="T98" fmla="*/ 0 w 530"/>
                <a:gd name="T99" fmla="*/ 0 h 342"/>
                <a:gd name="T100" fmla="*/ 0 w 530"/>
                <a:gd name="T101" fmla="*/ 0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rgbClr val="777777"/>
            </a:solidFill>
            <a:ln w="12700" cmpd="sng">
              <a:solidFill>
                <a:schemeClr val="bg1"/>
              </a:solidFill>
              <a:round/>
              <a:headEnd/>
              <a:tailEnd/>
            </a:ln>
          </p:spPr>
          <p:txBody>
            <a:bodyPr/>
            <a:lstStyle/>
            <a:p>
              <a:endParaRPr lang="en-US"/>
            </a:p>
          </p:txBody>
        </p:sp>
        <p:sp>
          <p:nvSpPr>
            <p:cNvPr id="13364" name="Line 81"/>
            <p:cNvSpPr>
              <a:spLocks noChangeShapeType="1"/>
            </p:cNvSpPr>
            <p:nvPr/>
          </p:nvSpPr>
          <p:spPr bwMode="auto">
            <a:xfrm flipH="1" flipV="1">
              <a:off x="4362" y="3544"/>
              <a:ext cx="5" cy="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65" name="Line 82"/>
            <p:cNvSpPr>
              <a:spLocks noChangeShapeType="1"/>
            </p:cNvSpPr>
            <p:nvPr/>
          </p:nvSpPr>
          <p:spPr bwMode="auto">
            <a:xfrm flipV="1">
              <a:off x="4383" y="3544"/>
              <a:ext cx="22" cy="7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66" name="Oval 83"/>
            <p:cNvSpPr>
              <a:spLocks noChangeArrowheads="1"/>
            </p:cNvSpPr>
            <p:nvPr/>
          </p:nvSpPr>
          <p:spPr bwMode="auto">
            <a:xfrm>
              <a:off x="3838" y="3785"/>
              <a:ext cx="106" cy="104"/>
            </a:xfrm>
            <a:prstGeom prst="ellipse">
              <a:avLst/>
            </a:prstGeom>
            <a:solidFill>
              <a:srgbClr val="C0C0C0"/>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13367" name="Freeform 84"/>
            <p:cNvSpPr>
              <a:spLocks/>
            </p:cNvSpPr>
            <p:nvPr/>
          </p:nvSpPr>
          <p:spPr bwMode="auto">
            <a:xfrm>
              <a:off x="3827" y="3773"/>
              <a:ext cx="128" cy="129"/>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8" name="Freeform 85"/>
            <p:cNvSpPr>
              <a:spLocks/>
            </p:cNvSpPr>
            <p:nvPr/>
          </p:nvSpPr>
          <p:spPr bwMode="auto">
            <a:xfrm>
              <a:off x="3854" y="3880"/>
              <a:ext cx="25" cy="15"/>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9" name="Oval 86"/>
            <p:cNvSpPr>
              <a:spLocks noChangeArrowheads="1"/>
            </p:cNvSpPr>
            <p:nvPr/>
          </p:nvSpPr>
          <p:spPr bwMode="auto">
            <a:xfrm>
              <a:off x="4308" y="3744"/>
              <a:ext cx="82" cy="141"/>
            </a:xfrm>
            <a:prstGeom prst="ellipse">
              <a:avLst/>
            </a:prstGeom>
            <a:solidFill>
              <a:srgbClr val="C0C0C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13370" name="Freeform 87"/>
            <p:cNvSpPr>
              <a:spLocks/>
            </p:cNvSpPr>
            <p:nvPr/>
          </p:nvSpPr>
          <p:spPr bwMode="auto">
            <a:xfrm>
              <a:off x="4300" y="3734"/>
              <a:ext cx="102" cy="162"/>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71" name="Freeform 88"/>
            <p:cNvSpPr>
              <a:spLocks/>
            </p:cNvSpPr>
            <p:nvPr/>
          </p:nvSpPr>
          <p:spPr bwMode="auto">
            <a:xfrm>
              <a:off x="4315" y="3865"/>
              <a:ext cx="22" cy="19"/>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3324" name="Group 89"/>
          <p:cNvGrpSpPr>
            <a:grpSpLocks/>
          </p:cNvGrpSpPr>
          <p:nvPr/>
        </p:nvGrpSpPr>
        <p:grpSpPr bwMode="auto">
          <a:xfrm>
            <a:off x="7529513" y="5451475"/>
            <a:ext cx="1228725" cy="841375"/>
            <a:chOff x="4543" y="3434"/>
            <a:chExt cx="774" cy="530"/>
          </a:xfrm>
        </p:grpSpPr>
        <p:sp>
          <p:nvSpPr>
            <p:cNvPr id="13344" name="AutoShape 90"/>
            <p:cNvSpPr>
              <a:spLocks noChangeArrowheads="1"/>
            </p:cNvSpPr>
            <p:nvPr/>
          </p:nvSpPr>
          <p:spPr bwMode="auto">
            <a:xfrm>
              <a:off x="4543" y="3434"/>
              <a:ext cx="774" cy="530"/>
            </a:xfrm>
            <a:prstGeom prst="roundRect">
              <a:avLst>
                <a:gd name="adj" fmla="val 16667"/>
              </a:avLst>
            </a:prstGeom>
            <a:solidFill>
              <a:srgbClr val="C0C0C0"/>
            </a:solidFill>
            <a:ln w="28575" algn="ctr">
              <a:solidFill>
                <a:srgbClr val="C0C0C0"/>
              </a:solidFill>
              <a:round/>
              <a:headEnd/>
              <a:tailEnd/>
            </a:ln>
          </p:spPr>
          <p:txBody>
            <a:bodyPr lIns="0" tIns="0" rIns="0" bIns="0" anchor="ctr">
              <a:spAutoFit/>
            </a:bodyPr>
            <a:lstStyle/>
            <a:p>
              <a:endParaRPr lang="en-US"/>
            </a:p>
          </p:txBody>
        </p:sp>
        <p:sp>
          <p:nvSpPr>
            <p:cNvPr id="13345" name="AutoShape 91"/>
            <p:cNvSpPr>
              <a:spLocks noChangeArrowheads="1"/>
            </p:cNvSpPr>
            <p:nvPr/>
          </p:nvSpPr>
          <p:spPr bwMode="auto">
            <a:xfrm>
              <a:off x="4563" y="3454"/>
              <a:ext cx="735" cy="491"/>
            </a:xfrm>
            <a:prstGeom prst="roundRect">
              <a:avLst>
                <a:gd name="adj" fmla="val 16667"/>
              </a:avLst>
            </a:prstGeom>
            <a:solidFill>
              <a:srgbClr val="FFFFFF"/>
            </a:solidFill>
            <a:ln w="28575" algn="ctr">
              <a:solidFill>
                <a:srgbClr val="C0C0C0"/>
              </a:solidFill>
              <a:round/>
              <a:headEnd/>
              <a:tailEnd/>
            </a:ln>
          </p:spPr>
          <p:txBody>
            <a:bodyPr lIns="0" tIns="0" rIns="0" bIns="0" anchor="ctr">
              <a:spAutoFit/>
            </a:bodyPr>
            <a:lstStyle/>
            <a:p>
              <a:endParaRPr lang="en-US"/>
            </a:p>
          </p:txBody>
        </p:sp>
        <p:grpSp>
          <p:nvGrpSpPr>
            <p:cNvPr id="13346" name="Group 92"/>
            <p:cNvGrpSpPr>
              <a:grpSpLocks/>
            </p:cNvGrpSpPr>
            <p:nvPr/>
          </p:nvGrpSpPr>
          <p:grpSpPr bwMode="auto">
            <a:xfrm>
              <a:off x="4722" y="3448"/>
              <a:ext cx="403" cy="511"/>
              <a:chOff x="2900" y="2726"/>
              <a:chExt cx="505" cy="642"/>
            </a:xfrm>
          </p:grpSpPr>
          <p:sp>
            <p:nvSpPr>
              <p:cNvPr id="13347" name="Oval 93"/>
              <p:cNvSpPr>
                <a:spLocks noChangeArrowheads="1"/>
              </p:cNvSpPr>
              <p:nvPr/>
            </p:nvSpPr>
            <p:spPr bwMode="auto">
              <a:xfrm>
                <a:off x="3036" y="2726"/>
                <a:ext cx="251" cy="274"/>
              </a:xfrm>
              <a:prstGeom prst="ellipse">
                <a:avLst/>
              </a:prstGeom>
              <a:solidFill>
                <a:srgbClr val="C0C0C0"/>
              </a:solidFill>
              <a:ln w="12700" algn="ctr">
                <a:solidFill>
                  <a:schemeClr val="bg1"/>
                </a:solidFill>
                <a:round/>
                <a:headEnd/>
                <a:tailEnd/>
              </a:ln>
            </p:spPr>
            <p:txBody>
              <a:bodyPr lIns="0" tIns="0" rIns="0" bIns="0" anchor="ctr">
                <a:spAutoFit/>
              </a:bodyPr>
              <a:lstStyle/>
              <a:p>
                <a:endParaRPr lang="en-US"/>
              </a:p>
            </p:txBody>
          </p:sp>
          <p:sp>
            <p:nvSpPr>
              <p:cNvPr id="13348" name="Freeform 94"/>
              <p:cNvSpPr>
                <a:spLocks/>
              </p:cNvSpPr>
              <p:nvPr/>
            </p:nvSpPr>
            <p:spPr bwMode="auto">
              <a:xfrm>
                <a:off x="2931" y="2996"/>
                <a:ext cx="474" cy="372"/>
              </a:xfrm>
              <a:custGeom>
                <a:avLst/>
                <a:gdLst>
                  <a:gd name="T0" fmla="*/ 201 w 474"/>
                  <a:gd name="T1" fmla="*/ 0 h 372"/>
                  <a:gd name="T2" fmla="*/ 86 w 474"/>
                  <a:gd name="T3" fmla="*/ 21 h 372"/>
                  <a:gd name="T4" fmla="*/ 12 w 474"/>
                  <a:gd name="T5" fmla="*/ 61 h 372"/>
                  <a:gd name="T6" fmla="*/ 0 w 474"/>
                  <a:gd name="T7" fmla="*/ 188 h 372"/>
                  <a:gd name="T8" fmla="*/ 6 w 474"/>
                  <a:gd name="T9" fmla="*/ 275 h 372"/>
                  <a:gd name="T10" fmla="*/ 110 w 474"/>
                  <a:gd name="T11" fmla="*/ 310 h 372"/>
                  <a:gd name="T12" fmla="*/ 104 w 474"/>
                  <a:gd name="T13" fmla="*/ 372 h 372"/>
                  <a:gd name="T14" fmla="*/ 385 w 474"/>
                  <a:gd name="T15" fmla="*/ 357 h 372"/>
                  <a:gd name="T16" fmla="*/ 390 w 474"/>
                  <a:gd name="T17" fmla="*/ 280 h 372"/>
                  <a:gd name="T18" fmla="*/ 474 w 474"/>
                  <a:gd name="T19" fmla="*/ 211 h 372"/>
                  <a:gd name="T20" fmla="*/ 465 w 474"/>
                  <a:gd name="T21" fmla="*/ 67 h 372"/>
                  <a:gd name="T22" fmla="*/ 438 w 474"/>
                  <a:gd name="T23" fmla="*/ 16 h 372"/>
                  <a:gd name="T24" fmla="*/ 201 w 474"/>
                  <a:gd name="T25" fmla="*/ 0 h 3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4"/>
                  <a:gd name="T40" fmla="*/ 0 h 372"/>
                  <a:gd name="T41" fmla="*/ 474 w 474"/>
                  <a:gd name="T42" fmla="*/ 372 h 3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4" h="372">
                    <a:moveTo>
                      <a:pt x="201" y="0"/>
                    </a:moveTo>
                    <a:lnTo>
                      <a:pt x="86" y="21"/>
                    </a:lnTo>
                    <a:lnTo>
                      <a:pt x="12" y="61"/>
                    </a:lnTo>
                    <a:lnTo>
                      <a:pt x="0" y="188"/>
                    </a:lnTo>
                    <a:lnTo>
                      <a:pt x="6" y="275"/>
                    </a:lnTo>
                    <a:lnTo>
                      <a:pt x="110" y="310"/>
                    </a:lnTo>
                    <a:lnTo>
                      <a:pt x="104" y="372"/>
                    </a:lnTo>
                    <a:lnTo>
                      <a:pt x="385" y="357"/>
                    </a:lnTo>
                    <a:lnTo>
                      <a:pt x="390" y="280"/>
                    </a:lnTo>
                    <a:lnTo>
                      <a:pt x="474" y="211"/>
                    </a:lnTo>
                    <a:lnTo>
                      <a:pt x="465" y="67"/>
                    </a:lnTo>
                    <a:lnTo>
                      <a:pt x="438" y="16"/>
                    </a:lnTo>
                    <a:lnTo>
                      <a:pt x="201" y="0"/>
                    </a:lnTo>
                    <a:close/>
                  </a:path>
                </a:pathLst>
              </a:custGeom>
              <a:solidFill>
                <a:srgbClr val="C0C0C0"/>
              </a:solidFill>
              <a:ln w="12700" cap="flat" cmpd="sng">
                <a:solidFill>
                  <a:schemeClr val="bg1"/>
                </a:solidFill>
                <a:prstDash val="solid"/>
                <a:round/>
                <a:headEnd/>
                <a:tailEnd/>
              </a:ln>
            </p:spPr>
            <p:txBody>
              <a:bodyPr lIns="0" tIns="0" rIns="0" bIns="0" anchor="ctr">
                <a:spAutoFit/>
              </a:bodyPr>
              <a:lstStyle/>
              <a:p>
                <a:endParaRPr lang="en-US"/>
              </a:p>
            </p:txBody>
          </p:sp>
          <p:sp>
            <p:nvSpPr>
              <p:cNvPr id="13349" name="Freeform 95"/>
              <p:cNvSpPr>
                <a:spLocks/>
              </p:cNvSpPr>
              <p:nvPr/>
            </p:nvSpPr>
            <p:spPr bwMode="auto">
              <a:xfrm>
                <a:off x="2900" y="3068"/>
                <a:ext cx="409" cy="264"/>
              </a:xfrm>
              <a:custGeom>
                <a:avLst/>
                <a:gdLst>
                  <a:gd name="T0" fmla="*/ 2 w 559"/>
                  <a:gd name="T1" fmla="*/ 1 h 434"/>
                  <a:gd name="T2" fmla="*/ 24 w 559"/>
                  <a:gd name="T3" fmla="*/ 0 h 434"/>
                  <a:gd name="T4" fmla="*/ 23 w 559"/>
                  <a:gd name="T5" fmla="*/ 6 h 434"/>
                  <a:gd name="T6" fmla="*/ 43 w 559"/>
                  <a:gd name="T7" fmla="*/ 4 h 434"/>
                  <a:gd name="T8" fmla="*/ 56 w 559"/>
                  <a:gd name="T9" fmla="*/ 5 h 434"/>
                  <a:gd name="T10" fmla="*/ 63 w 559"/>
                  <a:gd name="T11" fmla="*/ 9 h 434"/>
                  <a:gd name="T12" fmla="*/ 59 w 559"/>
                  <a:gd name="T13" fmla="*/ 12 h 434"/>
                  <a:gd name="T14" fmla="*/ 43 w 559"/>
                  <a:gd name="T15" fmla="*/ 13 h 434"/>
                  <a:gd name="T16" fmla="*/ 26 w 559"/>
                  <a:gd name="T17" fmla="*/ 13 h 434"/>
                  <a:gd name="T18" fmla="*/ 10 w 559"/>
                  <a:gd name="T19" fmla="*/ 13 h 434"/>
                  <a:gd name="T20" fmla="*/ 1 w 559"/>
                  <a:gd name="T21" fmla="*/ 10 h 434"/>
                  <a:gd name="T22" fmla="*/ 0 w 559"/>
                  <a:gd name="T23" fmla="*/ 4 h 434"/>
                  <a:gd name="T24" fmla="*/ 2 w 559"/>
                  <a:gd name="T25" fmla="*/ 1 h 4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9"/>
                  <a:gd name="T40" fmla="*/ 0 h 434"/>
                  <a:gd name="T41" fmla="*/ 559 w 559"/>
                  <a:gd name="T42" fmla="*/ 434 h 4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9" h="434">
                    <a:moveTo>
                      <a:pt x="17" y="8"/>
                    </a:moveTo>
                    <a:lnTo>
                      <a:pt x="217" y="0"/>
                    </a:lnTo>
                    <a:lnTo>
                      <a:pt x="200" y="192"/>
                    </a:lnTo>
                    <a:lnTo>
                      <a:pt x="384" y="142"/>
                    </a:lnTo>
                    <a:lnTo>
                      <a:pt x="501" y="184"/>
                    </a:lnTo>
                    <a:lnTo>
                      <a:pt x="559" y="292"/>
                    </a:lnTo>
                    <a:lnTo>
                      <a:pt x="517" y="392"/>
                    </a:lnTo>
                    <a:lnTo>
                      <a:pt x="384" y="434"/>
                    </a:lnTo>
                    <a:lnTo>
                      <a:pt x="234" y="434"/>
                    </a:lnTo>
                    <a:lnTo>
                      <a:pt x="92" y="409"/>
                    </a:lnTo>
                    <a:lnTo>
                      <a:pt x="8" y="317"/>
                    </a:lnTo>
                    <a:lnTo>
                      <a:pt x="0" y="150"/>
                    </a:lnTo>
                    <a:lnTo>
                      <a:pt x="17" y="8"/>
                    </a:lnTo>
                    <a:close/>
                  </a:path>
                </a:pathLst>
              </a:custGeom>
              <a:solidFill>
                <a:srgbClr val="777777"/>
              </a:solidFill>
              <a:ln w="6350" cap="flat" cmpd="sng">
                <a:solidFill>
                  <a:schemeClr val="bg1"/>
                </a:solidFill>
                <a:prstDash val="solid"/>
                <a:round/>
                <a:headEnd/>
                <a:tailEnd/>
              </a:ln>
            </p:spPr>
            <p:txBody>
              <a:bodyPr wrap="none" lIns="0" tIns="0" rIns="0" bIns="0" anchor="ctr">
                <a:spAutoFit/>
              </a:bodyPr>
              <a:lstStyle/>
              <a:p>
                <a:endParaRPr lang="en-US"/>
              </a:p>
            </p:txBody>
          </p:sp>
          <p:sp>
            <p:nvSpPr>
              <p:cNvPr id="13350" name="Freeform 96"/>
              <p:cNvSpPr>
                <a:spLocks/>
              </p:cNvSpPr>
              <p:nvPr/>
            </p:nvSpPr>
            <p:spPr bwMode="auto">
              <a:xfrm>
                <a:off x="3022" y="2996"/>
                <a:ext cx="219" cy="331"/>
              </a:xfrm>
              <a:custGeom>
                <a:avLst/>
                <a:gdLst>
                  <a:gd name="T0" fmla="*/ 28 w 300"/>
                  <a:gd name="T1" fmla="*/ 0 h 543"/>
                  <a:gd name="T2" fmla="*/ 0 w 300"/>
                  <a:gd name="T3" fmla="*/ 17 h 543"/>
                  <a:gd name="T4" fmla="*/ 20 w 300"/>
                  <a:gd name="T5" fmla="*/ 17 h 543"/>
                  <a:gd name="T6" fmla="*/ 33 w 300"/>
                  <a:gd name="T7" fmla="*/ 1 h 543"/>
                  <a:gd name="T8" fmla="*/ 0 60000 65536"/>
                  <a:gd name="T9" fmla="*/ 0 60000 65536"/>
                  <a:gd name="T10" fmla="*/ 0 60000 65536"/>
                  <a:gd name="T11" fmla="*/ 0 60000 65536"/>
                  <a:gd name="T12" fmla="*/ 0 w 300"/>
                  <a:gd name="T13" fmla="*/ 0 h 543"/>
                  <a:gd name="T14" fmla="*/ 300 w 300"/>
                  <a:gd name="T15" fmla="*/ 543 h 543"/>
                </a:gdLst>
                <a:ahLst/>
                <a:cxnLst>
                  <a:cxn ang="T8">
                    <a:pos x="T0" y="T1"/>
                  </a:cxn>
                  <a:cxn ang="T9">
                    <a:pos x="T2" y="T3"/>
                  </a:cxn>
                  <a:cxn ang="T10">
                    <a:pos x="T4" y="T5"/>
                  </a:cxn>
                  <a:cxn ang="T11">
                    <a:pos x="T6" y="T7"/>
                  </a:cxn>
                </a:cxnLst>
                <a:rect l="T12" t="T13" r="T14" b="T15"/>
                <a:pathLst>
                  <a:path w="300" h="543">
                    <a:moveTo>
                      <a:pt x="250" y="0"/>
                    </a:moveTo>
                    <a:lnTo>
                      <a:pt x="0" y="543"/>
                    </a:lnTo>
                    <a:lnTo>
                      <a:pt x="192" y="543"/>
                    </a:lnTo>
                    <a:lnTo>
                      <a:pt x="300" y="17"/>
                    </a:lnTo>
                  </a:path>
                </a:pathLst>
              </a:custGeom>
              <a:solidFill>
                <a:srgbClr val="777777"/>
              </a:solidFill>
              <a:ln w="6350" cap="flat" cmpd="sng">
                <a:solidFill>
                  <a:schemeClr val="bg1"/>
                </a:solidFill>
                <a:prstDash val="solid"/>
                <a:round/>
                <a:headEnd/>
                <a:tailEnd/>
              </a:ln>
            </p:spPr>
            <p:txBody>
              <a:bodyPr wrap="none" lIns="0" tIns="0" rIns="0" bIns="0" anchor="ctr">
                <a:spAutoFit/>
              </a:bodyPr>
              <a:lstStyle/>
              <a:p>
                <a:endParaRPr lang="en-US"/>
              </a:p>
            </p:txBody>
          </p:sp>
          <p:sp>
            <p:nvSpPr>
              <p:cNvPr id="13351" name="Line 97"/>
              <p:cNvSpPr>
                <a:spLocks noChangeShapeType="1"/>
              </p:cNvSpPr>
              <p:nvPr/>
            </p:nvSpPr>
            <p:spPr bwMode="auto">
              <a:xfrm flipV="1">
                <a:off x="3321" y="3093"/>
                <a:ext cx="13" cy="17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grpSp>
        <p:nvGrpSpPr>
          <p:cNvPr id="13325" name="Group 98"/>
          <p:cNvGrpSpPr>
            <a:grpSpLocks/>
          </p:cNvGrpSpPr>
          <p:nvPr/>
        </p:nvGrpSpPr>
        <p:grpSpPr bwMode="auto">
          <a:xfrm>
            <a:off x="6310313" y="3455988"/>
            <a:ext cx="1612900" cy="860425"/>
            <a:chOff x="3751" y="1947"/>
            <a:chExt cx="1145" cy="611"/>
          </a:xfrm>
        </p:grpSpPr>
        <p:grpSp>
          <p:nvGrpSpPr>
            <p:cNvPr id="13336" name="Group 99"/>
            <p:cNvGrpSpPr>
              <a:grpSpLocks/>
            </p:cNvGrpSpPr>
            <p:nvPr/>
          </p:nvGrpSpPr>
          <p:grpSpPr bwMode="auto">
            <a:xfrm>
              <a:off x="3751" y="1947"/>
              <a:ext cx="558" cy="558"/>
              <a:chOff x="1350" y="686"/>
              <a:chExt cx="1132" cy="1132"/>
            </a:xfrm>
          </p:grpSpPr>
          <p:sp>
            <p:nvSpPr>
              <p:cNvPr id="13342" name="AutoShape 100"/>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3343" name="Picture 101"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337" name="Group 102"/>
            <p:cNvGrpSpPr>
              <a:grpSpLocks/>
            </p:cNvGrpSpPr>
            <p:nvPr/>
          </p:nvGrpSpPr>
          <p:grpSpPr bwMode="auto">
            <a:xfrm>
              <a:off x="4228" y="1953"/>
              <a:ext cx="668" cy="605"/>
              <a:chOff x="2780" y="1585"/>
              <a:chExt cx="668" cy="605"/>
            </a:xfrm>
          </p:grpSpPr>
          <p:sp>
            <p:nvSpPr>
              <p:cNvPr id="13338" name="AutoShape 103"/>
              <p:cNvSpPr>
                <a:spLocks noChangeArrowheads="1"/>
              </p:cNvSpPr>
              <p:nvPr/>
            </p:nvSpPr>
            <p:spPr bwMode="auto">
              <a:xfrm>
                <a:off x="2780" y="1585"/>
                <a:ext cx="558" cy="558"/>
              </a:xfrm>
              <a:prstGeom prst="smileyFace">
                <a:avLst>
                  <a:gd name="adj" fmla="val 602"/>
                </a:avLst>
              </a:prstGeom>
              <a:solidFill>
                <a:srgbClr val="FFCC99"/>
              </a:solidFill>
              <a:ln w="12700">
                <a:solidFill>
                  <a:srgbClr val="000000"/>
                </a:solidFill>
                <a:round/>
                <a:headEnd/>
                <a:tailEnd/>
              </a:ln>
            </p:spPr>
            <p:txBody>
              <a:bodyPr wrap="none" anchor="ctr"/>
              <a:lstStyle/>
              <a:p>
                <a:endParaRPr lang="en-US"/>
              </a:p>
            </p:txBody>
          </p:sp>
          <p:grpSp>
            <p:nvGrpSpPr>
              <p:cNvPr id="13339" name="Group 104"/>
              <p:cNvGrpSpPr>
                <a:grpSpLocks/>
              </p:cNvGrpSpPr>
              <p:nvPr/>
            </p:nvGrpSpPr>
            <p:grpSpPr bwMode="auto">
              <a:xfrm flipH="1">
                <a:off x="3089" y="1738"/>
                <a:ext cx="359" cy="452"/>
                <a:chOff x="4325" y="1984"/>
                <a:chExt cx="359" cy="452"/>
              </a:xfrm>
            </p:grpSpPr>
            <p:sp>
              <p:nvSpPr>
                <p:cNvPr id="13340" name="Freeform 105"/>
                <p:cNvSpPr>
                  <a:spLocks/>
                </p:cNvSpPr>
                <p:nvPr/>
              </p:nvSpPr>
              <p:spPr bwMode="auto">
                <a:xfrm>
                  <a:off x="4325" y="1984"/>
                  <a:ext cx="359" cy="452"/>
                </a:xfrm>
                <a:custGeom>
                  <a:avLst/>
                  <a:gdLst>
                    <a:gd name="T0" fmla="*/ 5 w 717"/>
                    <a:gd name="T1" fmla="*/ 4 h 906"/>
                    <a:gd name="T2" fmla="*/ 4 w 717"/>
                    <a:gd name="T3" fmla="*/ 5 h 906"/>
                    <a:gd name="T4" fmla="*/ 3 w 717"/>
                    <a:gd name="T5" fmla="*/ 3 h 906"/>
                    <a:gd name="T6" fmla="*/ 3 w 717"/>
                    <a:gd name="T7" fmla="*/ 2 h 906"/>
                    <a:gd name="T8" fmla="*/ 2 w 717"/>
                    <a:gd name="T9" fmla="*/ 1 h 906"/>
                    <a:gd name="T10" fmla="*/ 2 w 717"/>
                    <a:gd name="T11" fmla="*/ 1 h 906"/>
                    <a:gd name="T12" fmla="*/ 1 w 717"/>
                    <a:gd name="T13" fmla="*/ 0 h 906"/>
                    <a:gd name="T14" fmla="*/ 1 w 717"/>
                    <a:gd name="T15" fmla="*/ 0 h 906"/>
                    <a:gd name="T16" fmla="*/ 1 w 717"/>
                    <a:gd name="T17" fmla="*/ 0 h 906"/>
                    <a:gd name="T18" fmla="*/ 1 w 717"/>
                    <a:gd name="T19" fmla="*/ 0 h 906"/>
                    <a:gd name="T20" fmla="*/ 1 w 717"/>
                    <a:gd name="T21" fmla="*/ 0 h 906"/>
                    <a:gd name="T22" fmla="*/ 1 w 717"/>
                    <a:gd name="T23" fmla="*/ 0 h 906"/>
                    <a:gd name="T24" fmla="*/ 0 w 717"/>
                    <a:gd name="T25" fmla="*/ 0 h 906"/>
                    <a:gd name="T26" fmla="*/ 0 w 717"/>
                    <a:gd name="T27" fmla="*/ 0 h 906"/>
                    <a:gd name="T28" fmla="*/ 1 w 717"/>
                    <a:gd name="T29" fmla="*/ 0 h 906"/>
                    <a:gd name="T30" fmla="*/ 1 w 717"/>
                    <a:gd name="T31" fmla="*/ 1 h 906"/>
                    <a:gd name="T32" fmla="*/ 1 w 717"/>
                    <a:gd name="T33" fmla="*/ 1 h 906"/>
                    <a:gd name="T34" fmla="*/ 1 w 717"/>
                    <a:gd name="T35" fmla="*/ 1 h 906"/>
                    <a:gd name="T36" fmla="*/ 1 w 717"/>
                    <a:gd name="T37" fmla="*/ 1 h 906"/>
                    <a:gd name="T38" fmla="*/ 1 w 717"/>
                    <a:gd name="T39" fmla="*/ 1 h 906"/>
                    <a:gd name="T40" fmla="*/ 1 w 717"/>
                    <a:gd name="T41" fmla="*/ 2 h 906"/>
                    <a:gd name="T42" fmla="*/ 1 w 717"/>
                    <a:gd name="T43" fmla="*/ 2 h 906"/>
                    <a:gd name="T44" fmla="*/ 1 w 717"/>
                    <a:gd name="T45" fmla="*/ 2 h 906"/>
                    <a:gd name="T46" fmla="*/ 1 w 717"/>
                    <a:gd name="T47" fmla="*/ 2 h 906"/>
                    <a:gd name="T48" fmla="*/ 1 w 717"/>
                    <a:gd name="T49" fmla="*/ 3 h 906"/>
                    <a:gd name="T50" fmla="*/ 2 w 717"/>
                    <a:gd name="T51" fmla="*/ 3 h 906"/>
                    <a:gd name="T52" fmla="*/ 2 w 717"/>
                    <a:gd name="T53" fmla="*/ 4 h 906"/>
                    <a:gd name="T54" fmla="*/ 2 w 717"/>
                    <a:gd name="T55" fmla="*/ 4 h 906"/>
                    <a:gd name="T56" fmla="*/ 2 w 717"/>
                    <a:gd name="T57" fmla="*/ 4 h 906"/>
                    <a:gd name="T58" fmla="*/ 3 w 717"/>
                    <a:gd name="T59" fmla="*/ 5 h 906"/>
                    <a:gd name="T60" fmla="*/ 3 w 717"/>
                    <a:gd name="T61" fmla="*/ 5 h 906"/>
                    <a:gd name="T62" fmla="*/ 4 w 717"/>
                    <a:gd name="T63" fmla="*/ 6 h 906"/>
                    <a:gd name="T64" fmla="*/ 4 w 717"/>
                    <a:gd name="T65" fmla="*/ 6 h 906"/>
                    <a:gd name="T66" fmla="*/ 5 w 717"/>
                    <a:gd name="T67" fmla="*/ 7 h 906"/>
                    <a:gd name="T68" fmla="*/ 5 w 717"/>
                    <a:gd name="T69" fmla="*/ 7 h 906"/>
                    <a:gd name="T70" fmla="*/ 6 w 717"/>
                    <a:gd name="T71" fmla="*/ 6 h 906"/>
                    <a:gd name="T72" fmla="*/ 5 w 717"/>
                    <a:gd name="T73" fmla="*/ 4 h 90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17"/>
                    <a:gd name="T112" fmla="*/ 0 h 906"/>
                    <a:gd name="T113" fmla="*/ 717 w 717"/>
                    <a:gd name="T114" fmla="*/ 906 h 90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17" h="906">
                      <a:moveTo>
                        <a:pt x="568" y="604"/>
                      </a:moveTo>
                      <a:lnTo>
                        <a:pt x="488" y="663"/>
                      </a:lnTo>
                      <a:lnTo>
                        <a:pt x="302" y="411"/>
                      </a:lnTo>
                      <a:lnTo>
                        <a:pt x="362" y="367"/>
                      </a:lnTo>
                      <a:lnTo>
                        <a:pt x="189" y="133"/>
                      </a:lnTo>
                      <a:lnTo>
                        <a:pt x="148" y="164"/>
                      </a:lnTo>
                      <a:lnTo>
                        <a:pt x="33" y="7"/>
                      </a:lnTo>
                      <a:lnTo>
                        <a:pt x="27" y="3"/>
                      </a:lnTo>
                      <a:lnTo>
                        <a:pt x="21" y="0"/>
                      </a:lnTo>
                      <a:lnTo>
                        <a:pt x="14" y="0"/>
                      </a:lnTo>
                      <a:lnTo>
                        <a:pt x="7" y="4"/>
                      </a:lnTo>
                      <a:lnTo>
                        <a:pt x="3" y="10"/>
                      </a:lnTo>
                      <a:lnTo>
                        <a:pt x="0" y="15"/>
                      </a:lnTo>
                      <a:lnTo>
                        <a:pt x="0" y="22"/>
                      </a:lnTo>
                      <a:lnTo>
                        <a:pt x="4" y="29"/>
                      </a:lnTo>
                      <a:lnTo>
                        <a:pt x="119" y="185"/>
                      </a:lnTo>
                      <a:lnTo>
                        <a:pt x="71" y="220"/>
                      </a:lnTo>
                      <a:lnTo>
                        <a:pt x="71" y="229"/>
                      </a:lnTo>
                      <a:lnTo>
                        <a:pt x="71" y="234"/>
                      </a:lnTo>
                      <a:lnTo>
                        <a:pt x="72" y="248"/>
                      </a:lnTo>
                      <a:lnTo>
                        <a:pt x="74" y="270"/>
                      </a:lnTo>
                      <a:lnTo>
                        <a:pt x="79" y="299"/>
                      </a:lnTo>
                      <a:lnTo>
                        <a:pt x="86" y="335"/>
                      </a:lnTo>
                      <a:lnTo>
                        <a:pt x="96" y="375"/>
                      </a:lnTo>
                      <a:lnTo>
                        <a:pt x="112" y="420"/>
                      </a:lnTo>
                      <a:lnTo>
                        <a:pt x="133" y="468"/>
                      </a:lnTo>
                      <a:lnTo>
                        <a:pt x="158" y="520"/>
                      </a:lnTo>
                      <a:lnTo>
                        <a:pt x="192" y="575"/>
                      </a:lnTo>
                      <a:lnTo>
                        <a:pt x="232" y="631"/>
                      </a:lnTo>
                      <a:lnTo>
                        <a:pt x="280" y="687"/>
                      </a:lnTo>
                      <a:lnTo>
                        <a:pt x="338" y="742"/>
                      </a:lnTo>
                      <a:lnTo>
                        <a:pt x="405" y="798"/>
                      </a:lnTo>
                      <a:lnTo>
                        <a:pt x="482" y="851"/>
                      </a:lnTo>
                      <a:lnTo>
                        <a:pt x="571" y="901"/>
                      </a:lnTo>
                      <a:lnTo>
                        <a:pt x="580" y="906"/>
                      </a:lnTo>
                      <a:lnTo>
                        <a:pt x="717" y="806"/>
                      </a:lnTo>
                      <a:lnTo>
                        <a:pt x="568" y="6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41" name="Freeform 106"/>
                <p:cNvSpPr>
                  <a:spLocks/>
                </p:cNvSpPr>
                <p:nvPr/>
              </p:nvSpPr>
              <p:spPr bwMode="auto">
                <a:xfrm>
                  <a:off x="4378" y="2075"/>
                  <a:ext cx="281" cy="341"/>
                </a:xfrm>
                <a:custGeom>
                  <a:avLst/>
                  <a:gdLst>
                    <a:gd name="T0" fmla="*/ 4 w 562"/>
                    <a:gd name="T1" fmla="*/ 6 h 682"/>
                    <a:gd name="T2" fmla="*/ 3 w 562"/>
                    <a:gd name="T3" fmla="*/ 5 h 682"/>
                    <a:gd name="T4" fmla="*/ 3 w 562"/>
                    <a:gd name="T5" fmla="*/ 5 h 682"/>
                    <a:gd name="T6" fmla="*/ 3 w 562"/>
                    <a:gd name="T7" fmla="*/ 5 h 682"/>
                    <a:gd name="T8" fmla="*/ 2 w 562"/>
                    <a:gd name="T9" fmla="*/ 4 h 682"/>
                    <a:gd name="T10" fmla="*/ 2 w 562"/>
                    <a:gd name="T11" fmla="*/ 4 h 682"/>
                    <a:gd name="T12" fmla="*/ 1 w 562"/>
                    <a:gd name="T13" fmla="*/ 3 h 682"/>
                    <a:gd name="T14" fmla="*/ 1 w 562"/>
                    <a:gd name="T15" fmla="*/ 3 h 682"/>
                    <a:gd name="T16" fmla="*/ 1 w 562"/>
                    <a:gd name="T17" fmla="*/ 3 h 682"/>
                    <a:gd name="T18" fmla="*/ 1 w 562"/>
                    <a:gd name="T19" fmla="*/ 3 h 682"/>
                    <a:gd name="T20" fmla="*/ 1 w 562"/>
                    <a:gd name="T21" fmla="*/ 2 h 682"/>
                    <a:gd name="T22" fmla="*/ 1 w 562"/>
                    <a:gd name="T23" fmla="*/ 2 h 682"/>
                    <a:gd name="T24" fmla="*/ 1 w 562"/>
                    <a:gd name="T25" fmla="*/ 2 h 682"/>
                    <a:gd name="T26" fmla="*/ 1 w 562"/>
                    <a:gd name="T27" fmla="*/ 1 h 682"/>
                    <a:gd name="T28" fmla="*/ 1 w 562"/>
                    <a:gd name="T29" fmla="*/ 1 h 682"/>
                    <a:gd name="T30" fmla="*/ 1 w 562"/>
                    <a:gd name="T31" fmla="*/ 1 h 682"/>
                    <a:gd name="T32" fmla="*/ 0 w 562"/>
                    <a:gd name="T33" fmla="*/ 1 h 682"/>
                    <a:gd name="T34" fmla="*/ 1 w 562"/>
                    <a:gd name="T35" fmla="*/ 0 h 682"/>
                    <a:gd name="T36" fmla="*/ 2 w 562"/>
                    <a:gd name="T37" fmla="*/ 2 h 682"/>
                    <a:gd name="T38" fmla="*/ 1 w 562"/>
                    <a:gd name="T39" fmla="*/ 2 h 682"/>
                    <a:gd name="T40" fmla="*/ 3 w 562"/>
                    <a:gd name="T41" fmla="*/ 5 h 682"/>
                    <a:gd name="T42" fmla="*/ 4 w 562"/>
                    <a:gd name="T43" fmla="*/ 4 h 682"/>
                    <a:gd name="T44" fmla="*/ 5 w 562"/>
                    <a:gd name="T45" fmla="*/ 5 h 682"/>
                    <a:gd name="T46" fmla="*/ 4 w 562"/>
                    <a:gd name="T47" fmla="*/ 6 h 6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62"/>
                    <a:gd name="T73" fmla="*/ 0 h 682"/>
                    <a:gd name="T74" fmla="*/ 562 w 562"/>
                    <a:gd name="T75" fmla="*/ 682 h 68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62" h="682">
                      <a:moveTo>
                        <a:pt x="472" y="682"/>
                      </a:moveTo>
                      <a:lnTo>
                        <a:pt x="394" y="637"/>
                      </a:lnTo>
                      <a:lnTo>
                        <a:pt x="328" y="591"/>
                      </a:lnTo>
                      <a:lnTo>
                        <a:pt x="268" y="544"/>
                      </a:lnTo>
                      <a:lnTo>
                        <a:pt x="216" y="496"/>
                      </a:lnTo>
                      <a:lnTo>
                        <a:pt x="171" y="446"/>
                      </a:lnTo>
                      <a:lnTo>
                        <a:pt x="133" y="398"/>
                      </a:lnTo>
                      <a:lnTo>
                        <a:pt x="101" y="351"/>
                      </a:lnTo>
                      <a:lnTo>
                        <a:pt x="75" y="305"/>
                      </a:lnTo>
                      <a:lnTo>
                        <a:pt x="53" y="260"/>
                      </a:lnTo>
                      <a:lnTo>
                        <a:pt x="37" y="218"/>
                      </a:lnTo>
                      <a:lnTo>
                        <a:pt x="23" y="180"/>
                      </a:lnTo>
                      <a:lnTo>
                        <a:pt x="14" y="146"/>
                      </a:lnTo>
                      <a:lnTo>
                        <a:pt x="8" y="116"/>
                      </a:lnTo>
                      <a:lnTo>
                        <a:pt x="4" y="90"/>
                      </a:lnTo>
                      <a:lnTo>
                        <a:pt x="1" y="70"/>
                      </a:lnTo>
                      <a:lnTo>
                        <a:pt x="0" y="56"/>
                      </a:lnTo>
                      <a:lnTo>
                        <a:pt x="76" y="0"/>
                      </a:lnTo>
                      <a:lnTo>
                        <a:pt x="205" y="178"/>
                      </a:lnTo>
                      <a:lnTo>
                        <a:pt x="147" y="222"/>
                      </a:lnTo>
                      <a:lnTo>
                        <a:pt x="374" y="532"/>
                      </a:lnTo>
                      <a:lnTo>
                        <a:pt x="456" y="472"/>
                      </a:lnTo>
                      <a:lnTo>
                        <a:pt x="562" y="616"/>
                      </a:lnTo>
                      <a:lnTo>
                        <a:pt x="472" y="682"/>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grpSp>
        <p:nvGrpSpPr>
          <p:cNvPr id="13326" name="Group 107"/>
          <p:cNvGrpSpPr>
            <a:grpSpLocks/>
          </p:cNvGrpSpPr>
          <p:nvPr/>
        </p:nvGrpSpPr>
        <p:grpSpPr bwMode="auto">
          <a:xfrm>
            <a:off x="6311900" y="2341563"/>
            <a:ext cx="800100" cy="901700"/>
            <a:chOff x="932" y="1226"/>
            <a:chExt cx="504" cy="568"/>
          </a:xfrm>
        </p:grpSpPr>
        <p:sp>
          <p:nvSpPr>
            <p:cNvPr id="13327" name="AutoShape 108"/>
            <p:cNvSpPr>
              <a:spLocks noChangeArrowheads="1"/>
            </p:cNvSpPr>
            <p:nvPr/>
          </p:nvSpPr>
          <p:spPr bwMode="auto">
            <a:xfrm rot="-5400000">
              <a:off x="900" y="1258"/>
              <a:ext cx="568" cy="504"/>
            </a:xfrm>
            <a:prstGeom prst="foldedCorner">
              <a:avLst>
                <a:gd name="adj" fmla="val 20287"/>
              </a:avLst>
            </a:pr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3328" name="Group 109"/>
            <p:cNvGrpSpPr>
              <a:grpSpLocks/>
            </p:cNvGrpSpPr>
            <p:nvPr/>
          </p:nvGrpSpPr>
          <p:grpSpPr bwMode="auto">
            <a:xfrm>
              <a:off x="1237" y="1506"/>
              <a:ext cx="188" cy="277"/>
              <a:chOff x="2784" y="3210"/>
              <a:chExt cx="523" cy="772"/>
            </a:xfrm>
          </p:grpSpPr>
          <p:sp>
            <p:nvSpPr>
              <p:cNvPr id="13332" name="AutoShape 110"/>
              <p:cNvSpPr>
                <a:spLocks noChangeArrowheads="1"/>
              </p:cNvSpPr>
              <p:nvPr/>
            </p:nvSpPr>
            <p:spPr bwMode="auto">
              <a:xfrm rot="16736225" flipH="1">
                <a:off x="2714" y="3670"/>
                <a:ext cx="487" cy="138"/>
              </a:xfrm>
              <a:prstGeom prst="parallelogram">
                <a:avLst>
                  <a:gd name="adj" fmla="val 88225"/>
                </a:avLst>
              </a:prstGeom>
              <a:solidFill>
                <a:srgbClr val="80808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3333" name="AutoShape 111"/>
              <p:cNvSpPr>
                <a:spLocks noChangeArrowheads="1"/>
              </p:cNvSpPr>
              <p:nvPr/>
            </p:nvSpPr>
            <p:spPr bwMode="auto">
              <a:xfrm rot="4863775">
                <a:off x="2853" y="3662"/>
                <a:ext cx="501" cy="128"/>
              </a:xfrm>
              <a:prstGeom prst="parallelogram">
                <a:avLst>
                  <a:gd name="adj" fmla="val 97852"/>
                </a:avLst>
              </a:prstGeom>
              <a:solidFill>
                <a:srgbClr val="80808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3334" name="AutoShape 112"/>
              <p:cNvSpPr>
                <a:spLocks noChangeArrowheads="1"/>
              </p:cNvSpPr>
              <p:nvPr/>
            </p:nvSpPr>
            <p:spPr bwMode="auto">
              <a:xfrm>
                <a:off x="2784" y="3210"/>
                <a:ext cx="523" cy="523"/>
              </a:xfrm>
              <a:prstGeom prst="star16">
                <a:avLst>
                  <a:gd name="adj" fmla="val 37500"/>
                </a:avLst>
              </a:prstGeom>
              <a:solidFill>
                <a:srgbClr val="80808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3335" name="Oval 113"/>
              <p:cNvSpPr>
                <a:spLocks noChangeArrowheads="1"/>
              </p:cNvSpPr>
              <p:nvPr/>
            </p:nvSpPr>
            <p:spPr bwMode="auto">
              <a:xfrm>
                <a:off x="2880" y="3307"/>
                <a:ext cx="320" cy="320"/>
              </a:xfrm>
              <a:prstGeom prst="ellipse">
                <a:avLst/>
              </a:prstGeom>
              <a:solidFill>
                <a:srgbClr val="C0C0C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sp>
          <p:nvSpPr>
            <p:cNvPr id="13329" name="Freeform 114"/>
            <p:cNvSpPr>
              <a:spLocks/>
            </p:cNvSpPr>
            <p:nvPr/>
          </p:nvSpPr>
          <p:spPr bwMode="auto">
            <a:xfrm>
              <a:off x="996" y="1254"/>
              <a:ext cx="123" cy="15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a:tailEnd/>
            </a:ln>
          </p:spPr>
          <p:txBody>
            <a:bodyPr lIns="0" tIns="0" rIns="0" bIns="0" anchor="ctr">
              <a:spAutoFit/>
            </a:bodyPr>
            <a:lstStyle/>
            <a:p>
              <a:endParaRPr lang="en-US"/>
            </a:p>
          </p:txBody>
        </p:sp>
        <p:sp>
          <p:nvSpPr>
            <p:cNvPr id="13330" name="Freeform 115"/>
            <p:cNvSpPr>
              <a:spLocks/>
            </p:cNvSpPr>
            <p:nvPr/>
          </p:nvSpPr>
          <p:spPr bwMode="auto">
            <a:xfrm>
              <a:off x="996" y="1433"/>
              <a:ext cx="123" cy="15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sp>
          <p:nvSpPr>
            <p:cNvPr id="13331" name="Freeform 116"/>
            <p:cNvSpPr>
              <a:spLocks/>
            </p:cNvSpPr>
            <p:nvPr/>
          </p:nvSpPr>
          <p:spPr bwMode="auto">
            <a:xfrm>
              <a:off x="996" y="1612"/>
              <a:ext cx="123" cy="15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|EOS~012|</a:t>
            </a:r>
            <a:endParaRPr lang="en-US" sz="100" dirty="0" err="1" smtClean="0">
              <a:solidFill>
                <a:srgbClr val="FFFFFF"/>
              </a:solidFill>
              <a:latin typeface="Arial"/>
              <a:cs typeface="Calibri" pitchFamily="34" charset="0"/>
            </a:endParaRPr>
          </a:p>
        </p:txBody>
      </p:sp>
      <p:sp>
        <p:nvSpPr>
          <p:cNvPr id="14338" name="Rectangle 2"/>
          <p:cNvSpPr>
            <a:spLocks noGrp="1" noChangeArrowheads="1"/>
          </p:cNvSpPr>
          <p:nvPr>
            <p:ph type="title"/>
          </p:nvPr>
        </p:nvSpPr>
        <p:spPr/>
        <p:txBody>
          <a:bodyPr/>
          <a:lstStyle/>
          <a:p>
            <a:pPr eaLnBrk="1" hangingPunct="1"/>
            <a:r>
              <a:rPr lang="en-US" dirty="0" smtClean="0"/>
              <a:t>Required data: loss event</a:t>
            </a:r>
          </a:p>
        </p:txBody>
      </p:sp>
      <p:sp>
        <p:nvSpPr>
          <p:cNvPr id="14339" name="Rectangle 82"/>
          <p:cNvSpPr>
            <a:spLocks noGrp="1" noChangeArrowheads="1"/>
          </p:cNvSpPr>
          <p:nvPr>
            <p:ph idx="1"/>
          </p:nvPr>
        </p:nvSpPr>
        <p:spPr>
          <a:xfrm>
            <a:off x="396875" y="1008063"/>
            <a:ext cx="4414838" cy="5349875"/>
          </a:xfrm>
        </p:spPr>
        <p:txBody>
          <a:bodyPr/>
          <a:lstStyle/>
          <a:p>
            <a:pPr>
              <a:buFont typeface="Arial" charset="0"/>
              <a:buChar char="•"/>
            </a:pPr>
            <a:r>
              <a:rPr lang="en-US" smtClean="0"/>
              <a:t>Typically some minimal amount of information about how the loss occurred, such as:</a:t>
            </a:r>
          </a:p>
          <a:p>
            <a:pPr lvl="1"/>
            <a:r>
              <a:rPr lang="en-US" smtClean="0"/>
              <a:t>Date and time of loss</a:t>
            </a:r>
          </a:p>
          <a:p>
            <a:pPr lvl="1"/>
            <a:r>
              <a:rPr lang="en-US" smtClean="0"/>
              <a:t>Location of loss</a:t>
            </a:r>
          </a:p>
          <a:p>
            <a:pPr lvl="1"/>
            <a:r>
              <a:rPr lang="en-US" smtClean="0"/>
              <a:t>Cause of loss (such as theft, vandalism, collision with another car)</a:t>
            </a:r>
          </a:p>
          <a:p>
            <a:pPr>
              <a:buFont typeface="Arial" charset="0"/>
              <a:buChar char="•"/>
            </a:pPr>
            <a:endParaRPr lang="en-US" smtClean="0"/>
          </a:p>
        </p:txBody>
      </p:sp>
      <p:sp>
        <p:nvSpPr>
          <p:cNvPr id="14340" name="Line 3"/>
          <p:cNvSpPr>
            <a:spLocks noChangeShapeType="1"/>
          </p:cNvSpPr>
          <p:nvPr/>
        </p:nvSpPr>
        <p:spPr bwMode="auto">
          <a:xfrm flipH="1">
            <a:off x="5656263" y="3886200"/>
            <a:ext cx="6556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41" name="Line 4"/>
          <p:cNvSpPr>
            <a:spLocks noChangeShapeType="1"/>
          </p:cNvSpPr>
          <p:nvPr/>
        </p:nvSpPr>
        <p:spPr bwMode="auto">
          <a:xfrm flipH="1">
            <a:off x="5656263" y="2800350"/>
            <a:ext cx="6556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4342" name="Group 5"/>
          <p:cNvGrpSpPr>
            <a:grpSpLocks/>
          </p:cNvGrpSpPr>
          <p:nvPr/>
        </p:nvGrpSpPr>
        <p:grpSpPr bwMode="auto">
          <a:xfrm>
            <a:off x="5453063" y="1030288"/>
            <a:ext cx="1622425" cy="1193800"/>
            <a:chOff x="2083" y="1606"/>
            <a:chExt cx="1489" cy="1097"/>
          </a:xfrm>
        </p:grpSpPr>
        <p:sp>
          <p:nvSpPr>
            <p:cNvPr id="14431" name="Rectangle 6"/>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4432" name="Freeform 7"/>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4433" name="Freeform 8"/>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4434" name="Freeform 9"/>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4435" name="Freeform 10"/>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4436" name="Rectangle 11"/>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4437" name="Rectangle 12"/>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438" name="AutoShape 13"/>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4439" name="Freeform 14"/>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4440" name="Freeform 15"/>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4441" name="Rectangle 16"/>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442" name="Rectangle 17"/>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443" name="Rectangle 18"/>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4444" name="Group 19"/>
            <p:cNvGrpSpPr>
              <a:grpSpLocks/>
            </p:cNvGrpSpPr>
            <p:nvPr/>
          </p:nvGrpSpPr>
          <p:grpSpPr bwMode="auto">
            <a:xfrm>
              <a:off x="2221" y="1871"/>
              <a:ext cx="518" cy="782"/>
              <a:chOff x="2400" y="1656"/>
              <a:chExt cx="752" cy="1136"/>
            </a:xfrm>
          </p:grpSpPr>
          <p:sp>
            <p:nvSpPr>
              <p:cNvPr id="14457" name="Freeform 20"/>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4458" name="Freeform 21"/>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4459" name="Freeform 22"/>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4460" name="Freeform 23"/>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4461" name="Freeform 24"/>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4462" name="Line 25"/>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463" name="Line 26"/>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4445" name="Group 27"/>
            <p:cNvGrpSpPr>
              <a:grpSpLocks/>
            </p:cNvGrpSpPr>
            <p:nvPr/>
          </p:nvGrpSpPr>
          <p:grpSpPr bwMode="auto">
            <a:xfrm rot="-6511945">
              <a:off x="2834" y="1842"/>
              <a:ext cx="518" cy="783"/>
              <a:chOff x="2400" y="1656"/>
              <a:chExt cx="752" cy="1136"/>
            </a:xfrm>
          </p:grpSpPr>
          <p:sp>
            <p:nvSpPr>
              <p:cNvPr id="14450" name="Freeform 2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4451" name="Freeform 2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4452" name="Freeform 3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4453" name="Freeform 3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4454" name="Freeform 3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4455" name="Line 3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456" name="Line 3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4446" name="Freeform 35"/>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14447" name="Freeform 36"/>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14448" name="Rectangle 37"/>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449" name="Rectangle 38"/>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14343" name="Line 39"/>
          <p:cNvSpPr>
            <a:spLocks noChangeShapeType="1"/>
          </p:cNvSpPr>
          <p:nvPr/>
        </p:nvSpPr>
        <p:spPr bwMode="auto">
          <a:xfrm flipH="1">
            <a:off x="5656263" y="5891213"/>
            <a:ext cx="6556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44" name="Line 40"/>
          <p:cNvSpPr>
            <a:spLocks noChangeShapeType="1"/>
          </p:cNvSpPr>
          <p:nvPr/>
        </p:nvSpPr>
        <p:spPr bwMode="auto">
          <a:xfrm flipH="1">
            <a:off x="5656263" y="4856163"/>
            <a:ext cx="107156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45" name="Line 41"/>
          <p:cNvSpPr>
            <a:spLocks noChangeShapeType="1"/>
          </p:cNvSpPr>
          <p:nvPr/>
        </p:nvSpPr>
        <p:spPr bwMode="auto">
          <a:xfrm flipV="1">
            <a:off x="5656263" y="2251075"/>
            <a:ext cx="0" cy="364331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4346" name="Group 42"/>
          <p:cNvGrpSpPr>
            <a:grpSpLocks/>
          </p:cNvGrpSpPr>
          <p:nvPr/>
        </p:nvGrpSpPr>
        <p:grpSpPr bwMode="auto">
          <a:xfrm>
            <a:off x="6238875" y="5453063"/>
            <a:ext cx="1228725" cy="841375"/>
            <a:chOff x="3730" y="3435"/>
            <a:chExt cx="774" cy="530"/>
          </a:xfrm>
        </p:grpSpPr>
        <p:sp>
          <p:nvSpPr>
            <p:cNvPr id="14411" name="Freeform 43"/>
            <p:cNvSpPr>
              <a:spLocks/>
            </p:cNvSpPr>
            <p:nvPr/>
          </p:nvSpPr>
          <p:spPr bwMode="auto">
            <a:xfrm>
              <a:off x="4301" y="3764"/>
              <a:ext cx="89" cy="141"/>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12" name="Freeform 44"/>
            <p:cNvSpPr>
              <a:spLocks/>
            </p:cNvSpPr>
            <p:nvPr/>
          </p:nvSpPr>
          <p:spPr bwMode="auto">
            <a:xfrm>
              <a:off x="4170" y="3664"/>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13" name="AutoShape 45"/>
            <p:cNvSpPr>
              <a:spLocks noChangeArrowheads="1"/>
            </p:cNvSpPr>
            <p:nvPr/>
          </p:nvSpPr>
          <p:spPr bwMode="auto">
            <a:xfrm>
              <a:off x="3730" y="3435"/>
              <a:ext cx="774" cy="530"/>
            </a:xfrm>
            <a:prstGeom prst="roundRect">
              <a:avLst>
                <a:gd name="adj" fmla="val 16667"/>
              </a:avLst>
            </a:prstGeom>
            <a:solidFill>
              <a:srgbClr val="C0C0C0"/>
            </a:solidFill>
            <a:ln w="28575" algn="ctr">
              <a:solidFill>
                <a:srgbClr val="C0C0C0"/>
              </a:solidFill>
              <a:round/>
              <a:headEnd/>
              <a:tailEnd/>
            </a:ln>
          </p:spPr>
          <p:txBody>
            <a:bodyPr lIns="0" tIns="0" rIns="0" bIns="0" anchor="ctr">
              <a:spAutoFit/>
            </a:bodyPr>
            <a:lstStyle/>
            <a:p>
              <a:endParaRPr lang="en-US"/>
            </a:p>
          </p:txBody>
        </p:sp>
        <p:sp>
          <p:nvSpPr>
            <p:cNvPr id="14414" name="AutoShape 46"/>
            <p:cNvSpPr>
              <a:spLocks noChangeArrowheads="1"/>
            </p:cNvSpPr>
            <p:nvPr/>
          </p:nvSpPr>
          <p:spPr bwMode="auto">
            <a:xfrm>
              <a:off x="3750" y="3455"/>
              <a:ext cx="735" cy="491"/>
            </a:xfrm>
            <a:prstGeom prst="roundRect">
              <a:avLst>
                <a:gd name="adj" fmla="val 16667"/>
              </a:avLst>
            </a:prstGeom>
            <a:solidFill>
              <a:srgbClr val="FFFFFF"/>
            </a:solidFill>
            <a:ln w="28575" algn="ctr">
              <a:solidFill>
                <a:srgbClr val="C0C0C0"/>
              </a:solidFill>
              <a:round/>
              <a:headEnd/>
              <a:tailEnd/>
            </a:ln>
          </p:spPr>
          <p:txBody>
            <a:bodyPr lIns="0" tIns="0" rIns="0" bIns="0" anchor="ctr">
              <a:spAutoFit/>
            </a:bodyPr>
            <a:lstStyle/>
            <a:p>
              <a:endParaRPr lang="en-US"/>
            </a:p>
          </p:txBody>
        </p:sp>
        <p:sp>
          <p:nvSpPr>
            <p:cNvPr id="14415" name="Freeform 47"/>
            <p:cNvSpPr>
              <a:spLocks/>
            </p:cNvSpPr>
            <p:nvPr/>
          </p:nvSpPr>
          <p:spPr bwMode="auto">
            <a:xfrm>
              <a:off x="3745" y="3499"/>
              <a:ext cx="744" cy="343"/>
            </a:xfrm>
            <a:custGeom>
              <a:avLst/>
              <a:gdLst>
                <a:gd name="T0" fmla="*/ 5 w 1140"/>
                <a:gd name="T1" fmla="*/ 25 h 526"/>
                <a:gd name="T2" fmla="*/ 1 w 1140"/>
                <a:gd name="T3" fmla="*/ 23 h 526"/>
                <a:gd name="T4" fmla="*/ 0 w 1140"/>
                <a:gd name="T5" fmla="*/ 19 h 526"/>
                <a:gd name="T6" fmla="*/ 2 w 1140"/>
                <a:gd name="T7" fmla="*/ 14 h 526"/>
                <a:gd name="T8" fmla="*/ 6 w 1140"/>
                <a:gd name="T9" fmla="*/ 11 h 526"/>
                <a:gd name="T10" fmla="*/ 10 w 1140"/>
                <a:gd name="T11" fmla="*/ 9 h 526"/>
                <a:gd name="T12" fmla="*/ 12 w 1140"/>
                <a:gd name="T13" fmla="*/ 5 h 526"/>
                <a:gd name="T14" fmla="*/ 12 w 1140"/>
                <a:gd name="T15" fmla="*/ 3 h 526"/>
                <a:gd name="T16" fmla="*/ 13 w 1140"/>
                <a:gd name="T17" fmla="*/ 2 h 526"/>
                <a:gd name="T18" fmla="*/ 14 w 1140"/>
                <a:gd name="T19" fmla="*/ 1 h 526"/>
                <a:gd name="T20" fmla="*/ 16 w 1140"/>
                <a:gd name="T21" fmla="*/ 1 h 526"/>
                <a:gd name="T22" fmla="*/ 20 w 1140"/>
                <a:gd name="T23" fmla="*/ 1 h 526"/>
                <a:gd name="T24" fmla="*/ 25 w 1140"/>
                <a:gd name="T25" fmla="*/ 1 h 526"/>
                <a:gd name="T26" fmla="*/ 29 w 1140"/>
                <a:gd name="T27" fmla="*/ 0 h 526"/>
                <a:gd name="T28" fmla="*/ 33 w 1140"/>
                <a:gd name="T29" fmla="*/ 0 h 526"/>
                <a:gd name="T30" fmla="*/ 35 w 1140"/>
                <a:gd name="T31" fmla="*/ 1 h 526"/>
                <a:gd name="T32" fmla="*/ 36 w 1140"/>
                <a:gd name="T33" fmla="*/ 1 h 526"/>
                <a:gd name="T34" fmla="*/ 39 w 1140"/>
                <a:gd name="T35" fmla="*/ 10 h 526"/>
                <a:gd name="T36" fmla="*/ 41 w 1140"/>
                <a:gd name="T37" fmla="*/ 10 h 526"/>
                <a:gd name="T38" fmla="*/ 44 w 1140"/>
                <a:gd name="T39" fmla="*/ 9 h 526"/>
                <a:gd name="T40" fmla="*/ 45 w 1140"/>
                <a:gd name="T41" fmla="*/ 13 h 526"/>
                <a:gd name="T42" fmla="*/ 47 w 1140"/>
                <a:gd name="T43" fmla="*/ 9 h 526"/>
                <a:gd name="T44" fmla="*/ 48 w 1140"/>
                <a:gd name="T45" fmla="*/ 13 h 526"/>
                <a:gd name="T46" fmla="*/ 50 w 1140"/>
                <a:gd name="T47" fmla="*/ 9 h 526"/>
                <a:gd name="T48" fmla="*/ 50 w 1140"/>
                <a:gd name="T49" fmla="*/ 13 h 526"/>
                <a:gd name="T50" fmla="*/ 54 w 1140"/>
                <a:gd name="T51" fmla="*/ 10 h 526"/>
                <a:gd name="T52" fmla="*/ 55 w 1140"/>
                <a:gd name="T53" fmla="*/ 13 h 526"/>
                <a:gd name="T54" fmla="*/ 57 w 1140"/>
                <a:gd name="T55" fmla="*/ 16 h 526"/>
                <a:gd name="T56" fmla="*/ 57 w 1140"/>
                <a:gd name="T57" fmla="*/ 22 h 526"/>
                <a:gd name="T58" fmla="*/ 55 w 1140"/>
                <a:gd name="T59" fmla="*/ 26 h 526"/>
                <a:gd name="T60" fmla="*/ 52 w 1140"/>
                <a:gd name="T61" fmla="*/ 26 h 526"/>
                <a:gd name="T62" fmla="*/ 51 w 1140"/>
                <a:gd name="T63" fmla="*/ 19 h 526"/>
                <a:gd name="T64" fmla="*/ 50 w 1140"/>
                <a:gd name="T65" fmla="*/ 18 h 526"/>
                <a:gd name="T66" fmla="*/ 50 w 1140"/>
                <a:gd name="T67" fmla="*/ 18 h 526"/>
                <a:gd name="T68" fmla="*/ 47 w 1140"/>
                <a:gd name="T69" fmla="*/ 17 h 526"/>
                <a:gd name="T70" fmla="*/ 46 w 1140"/>
                <a:gd name="T71" fmla="*/ 17 h 526"/>
                <a:gd name="T72" fmla="*/ 44 w 1140"/>
                <a:gd name="T73" fmla="*/ 18 h 526"/>
                <a:gd name="T74" fmla="*/ 43 w 1140"/>
                <a:gd name="T75" fmla="*/ 19 h 526"/>
                <a:gd name="T76" fmla="*/ 43 w 1140"/>
                <a:gd name="T77" fmla="*/ 22 h 526"/>
                <a:gd name="T78" fmla="*/ 42 w 1140"/>
                <a:gd name="T79" fmla="*/ 23 h 526"/>
                <a:gd name="T80" fmla="*/ 42 w 1140"/>
                <a:gd name="T81" fmla="*/ 26 h 526"/>
                <a:gd name="T82" fmla="*/ 18 w 1140"/>
                <a:gd name="T83" fmla="*/ 26 h 526"/>
                <a:gd name="T84" fmla="*/ 18 w 1140"/>
                <a:gd name="T85" fmla="*/ 24 h 526"/>
                <a:gd name="T86" fmla="*/ 16 w 1140"/>
                <a:gd name="T87" fmla="*/ 22 h 526"/>
                <a:gd name="T88" fmla="*/ 14 w 1140"/>
                <a:gd name="T89" fmla="*/ 20 h 526"/>
                <a:gd name="T90" fmla="*/ 12 w 1140"/>
                <a:gd name="T91" fmla="*/ 20 h 526"/>
                <a:gd name="T92" fmla="*/ 9 w 1140"/>
                <a:gd name="T93" fmla="*/ 20 h 526"/>
                <a:gd name="T94" fmla="*/ 7 w 1140"/>
                <a:gd name="T95" fmla="*/ 20 h 526"/>
                <a:gd name="T96" fmla="*/ 5 w 1140"/>
                <a:gd name="T97" fmla="*/ 23 h 526"/>
                <a:gd name="T98" fmla="*/ 5 w 1140"/>
                <a:gd name="T99" fmla="*/ 25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rgbClr val="C0C0C0"/>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4416" name="Freeform 48"/>
            <p:cNvSpPr>
              <a:spLocks/>
            </p:cNvSpPr>
            <p:nvPr/>
          </p:nvSpPr>
          <p:spPr bwMode="auto">
            <a:xfrm>
              <a:off x="3920" y="3536"/>
              <a:ext cx="123" cy="133"/>
            </a:xfrm>
            <a:custGeom>
              <a:avLst/>
              <a:gdLst>
                <a:gd name="T0" fmla="*/ 0 w 189"/>
                <a:gd name="T1" fmla="*/ 10 h 204"/>
                <a:gd name="T2" fmla="*/ 1 w 189"/>
                <a:gd name="T3" fmla="*/ 3 h 204"/>
                <a:gd name="T4" fmla="*/ 1 w 189"/>
                <a:gd name="T5" fmla="*/ 2 h 204"/>
                <a:gd name="T6" fmla="*/ 2 w 189"/>
                <a:gd name="T7" fmla="*/ 1 h 204"/>
                <a:gd name="T8" fmla="*/ 3 w 189"/>
                <a:gd name="T9" fmla="*/ 1 h 204"/>
                <a:gd name="T10" fmla="*/ 5 w 189"/>
                <a:gd name="T11" fmla="*/ 1 h 204"/>
                <a:gd name="T12" fmla="*/ 9 w 189"/>
                <a:gd name="T13" fmla="*/ 0 h 204"/>
                <a:gd name="T14" fmla="*/ 9 w 189"/>
                <a:gd name="T15" fmla="*/ 10 h 204"/>
                <a:gd name="T16" fmla="*/ 0 w 189"/>
                <a:gd name="T17" fmla="*/ 10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4417" name="Freeform 49"/>
            <p:cNvSpPr>
              <a:spLocks/>
            </p:cNvSpPr>
            <p:nvPr/>
          </p:nvSpPr>
          <p:spPr bwMode="auto">
            <a:xfrm>
              <a:off x="4065" y="3533"/>
              <a:ext cx="164" cy="139"/>
            </a:xfrm>
            <a:custGeom>
              <a:avLst/>
              <a:gdLst>
                <a:gd name="T0" fmla="*/ 1 w 252"/>
                <a:gd name="T1" fmla="*/ 10 h 213"/>
                <a:gd name="T2" fmla="*/ 0 w 252"/>
                <a:gd name="T3" fmla="*/ 0 h 213"/>
                <a:gd name="T4" fmla="*/ 10 w 252"/>
                <a:gd name="T5" fmla="*/ 0 h 213"/>
                <a:gd name="T6" fmla="*/ 13 w 252"/>
                <a:gd name="T7" fmla="*/ 8 h 213"/>
                <a:gd name="T8" fmla="*/ 10 w 252"/>
                <a:gd name="T9" fmla="*/ 10 h 213"/>
                <a:gd name="T10" fmla="*/ 5 w 252"/>
                <a:gd name="T11" fmla="*/ 10 h 213"/>
                <a:gd name="T12" fmla="*/ 1 w 252"/>
                <a:gd name="T13" fmla="*/ 10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4418" name="Freeform 50"/>
            <p:cNvSpPr>
              <a:spLocks/>
            </p:cNvSpPr>
            <p:nvPr/>
          </p:nvSpPr>
          <p:spPr bwMode="auto">
            <a:xfrm>
              <a:off x="4173" y="3596"/>
              <a:ext cx="46" cy="65"/>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19" name="Freeform 51"/>
            <p:cNvSpPr>
              <a:spLocks/>
            </p:cNvSpPr>
            <p:nvPr/>
          </p:nvSpPr>
          <p:spPr bwMode="auto">
            <a:xfrm>
              <a:off x="4175" y="3645"/>
              <a:ext cx="9" cy="6"/>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20" name="Freeform 52"/>
            <p:cNvSpPr>
              <a:spLocks/>
            </p:cNvSpPr>
            <p:nvPr/>
          </p:nvSpPr>
          <p:spPr bwMode="auto">
            <a:xfrm>
              <a:off x="4180" y="3614"/>
              <a:ext cx="34" cy="24"/>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21" name="Freeform 53"/>
            <p:cNvSpPr>
              <a:spLocks/>
            </p:cNvSpPr>
            <p:nvPr/>
          </p:nvSpPr>
          <p:spPr bwMode="auto">
            <a:xfrm>
              <a:off x="4055" y="3629"/>
              <a:ext cx="200" cy="189"/>
            </a:xfrm>
            <a:custGeom>
              <a:avLst/>
              <a:gdLst>
                <a:gd name="T0" fmla="*/ 0 w 306"/>
                <a:gd name="T1" fmla="*/ 3 h 290"/>
                <a:gd name="T2" fmla="*/ 1 w 306"/>
                <a:gd name="T3" fmla="*/ 14 h 290"/>
                <a:gd name="T4" fmla="*/ 14 w 306"/>
                <a:gd name="T5" fmla="*/ 14 h 290"/>
                <a:gd name="T6" fmla="*/ 15 w 306"/>
                <a:gd name="T7" fmla="*/ 14 h 290"/>
                <a:gd name="T8" fmla="*/ 16 w 306"/>
                <a:gd name="T9" fmla="*/ 12 h 290"/>
                <a:gd name="T10" fmla="*/ 15 w 306"/>
                <a:gd name="T11" fmla="*/ 2 h 290"/>
                <a:gd name="T12" fmla="*/ 14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4422" name="Freeform 54"/>
            <p:cNvSpPr>
              <a:spLocks/>
            </p:cNvSpPr>
            <p:nvPr/>
          </p:nvSpPr>
          <p:spPr bwMode="auto">
            <a:xfrm rot="1661969">
              <a:off x="4310" y="3449"/>
              <a:ext cx="134" cy="104"/>
            </a:xfrm>
            <a:custGeom>
              <a:avLst/>
              <a:gdLst>
                <a:gd name="T0" fmla="*/ 0 w 530"/>
                <a:gd name="T1" fmla="*/ 0 h 342"/>
                <a:gd name="T2" fmla="*/ 0 w 530"/>
                <a:gd name="T3" fmla="*/ 0 h 342"/>
                <a:gd name="T4" fmla="*/ 0 w 530"/>
                <a:gd name="T5" fmla="*/ 0 h 342"/>
                <a:gd name="T6" fmla="*/ 0 w 530"/>
                <a:gd name="T7" fmla="*/ 0 h 342"/>
                <a:gd name="T8" fmla="*/ 0 w 530"/>
                <a:gd name="T9" fmla="*/ 0 h 342"/>
                <a:gd name="T10" fmla="*/ 0 w 530"/>
                <a:gd name="T11" fmla="*/ 0 h 342"/>
                <a:gd name="T12" fmla="*/ 0 w 530"/>
                <a:gd name="T13" fmla="*/ 0 h 342"/>
                <a:gd name="T14" fmla="*/ 0 w 530"/>
                <a:gd name="T15" fmla="*/ 0 h 342"/>
                <a:gd name="T16" fmla="*/ 0 w 530"/>
                <a:gd name="T17" fmla="*/ 0 h 342"/>
                <a:gd name="T18" fmla="*/ 0 w 530"/>
                <a:gd name="T19" fmla="*/ 0 h 342"/>
                <a:gd name="T20" fmla="*/ 0 w 530"/>
                <a:gd name="T21" fmla="*/ 0 h 342"/>
                <a:gd name="T22" fmla="*/ 0 w 530"/>
                <a:gd name="T23" fmla="*/ 0 h 342"/>
                <a:gd name="T24" fmla="*/ 0 w 530"/>
                <a:gd name="T25" fmla="*/ 0 h 342"/>
                <a:gd name="T26" fmla="*/ 0 w 530"/>
                <a:gd name="T27" fmla="*/ 0 h 342"/>
                <a:gd name="T28" fmla="*/ 0 w 530"/>
                <a:gd name="T29" fmla="*/ 0 h 342"/>
                <a:gd name="T30" fmla="*/ 0 w 530"/>
                <a:gd name="T31" fmla="*/ 0 h 342"/>
                <a:gd name="T32" fmla="*/ 0 w 530"/>
                <a:gd name="T33" fmla="*/ 0 h 342"/>
                <a:gd name="T34" fmla="*/ 0 w 530"/>
                <a:gd name="T35" fmla="*/ 0 h 342"/>
                <a:gd name="T36" fmla="*/ 0 w 530"/>
                <a:gd name="T37" fmla="*/ 0 h 342"/>
                <a:gd name="T38" fmla="*/ 0 w 530"/>
                <a:gd name="T39" fmla="*/ 0 h 342"/>
                <a:gd name="T40" fmla="*/ 0 w 530"/>
                <a:gd name="T41" fmla="*/ 0 h 342"/>
                <a:gd name="T42" fmla="*/ 0 w 530"/>
                <a:gd name="T43" fmla="*/ 0 h 342"/>
                <a:gd name="T44" fmla="*/ 0 w 530"/>
                <a:gd name="T45" fmla="*/ 0 h 342"/>
                <a:gd name="T46" fmla="*/ 0 w 530"/>
                <a:gd name="T47" fmla="*/ 0 h 342"/>
                <a:gd name="T48" fmla="*/ 0 w 530"/>
                <a:gd name="T49" fmla="*/ 0 h 342"/>
                <a:gd name="T50" fmla="*/ 0 w 530"/>
                <a:gd name="T51" fmla="*/ 0 h 342"/>
                <a:gd name="T52" fmla="*/ 0 w 530"/>
                <a:gd name="T53" fmla="*/ 0 h 342"/>
                <a:gd name="T54" fmla="*/ 0 w 530"/>
                <a:gd name="T55" fmla="*/ 0 h 342"/>
                <a:gd name="T56" fmla="*/ 0 w 530"/>
                <a:gd name="T57" fmla="*/ 0 h 342"/>
                <a:gd name="T58" fmla="*/ 0 w 530"/>
                <a:gd name="T59" fmla="*/ 0 h 342"/>
                <a:gd name="T60" fmla="*/ 0 w 530"/>
                <a:gd name="T61" fmla="*/ 0 h 342"/>
                <a:gd name="T62" fmla="*/ 0 w 530"/>
                <a:gd name="T63" fmla="*/ 0 h 342"/>
                <a:gd name="T64" fmla="*/ 0 w 530"/>
                <a:gd name="T65" fmla="*/ 0 h 342"/>
                <a:gd name="T66" fmla="*/ 0 w 530"/>
                <a:gd name="T67" fmla="*/ 0 h 342"/>
                <a:gd name="T68" fmla="*/ 0 w 530"/>
                <a:gd name="T69" fmla="*/ 0 h 342"/>
                <a:gd name="T70" fmla="*/ 0 w 530"/>
                <a:gd name="T71" fmla="*/ 0 h 342"/>
                <a:gd name="T72" fmla="*/ 0 w 530"/>
                <a:gd name="T73" fmla="*/ 0 h 342"/>
                <a:gd name="T74" fmla="*/ 0 w 530"/>
                <a:gd name="T75" fmla="*/ 0 h 342"/>
                <a:gd name="T76" fmla="*/ 0 w 530"/>
                <a:gd name="T77" fmla="*/ 0 h 342"/>
                <a:gd name="T78" fmla="*/ 0 w 530"/>
                <a:gd name="T79" fmla="*/ 0 h 342"/>
                <a:gd name="T80" fmla="*/ 0 w 530"/>
                <a:gd name="T81" fmla="*/ 0 h 342"/>
                <a:gd name="T82" fmla="*/ 0 w 530"/>
                <a:gd name="T83" fmla="*/ 0 h 342"/>
                <a:gd name="T84" fmla="*/ 0 w 530"/>
                <a:gd name="T85" fmla="*/ 0 h 342"/>
                <a:gd name="T86" fmla="*/ 0 w 530"/>
                <a:gd name="T87" fmla="*/ 0 h 342"/>
                <a:gd name="T88" fmla="*/ 0 w 530"/>
                <a:gd name="T89" fmla="*/ 0 h 342"/>
                <a:gd name="T90" fmla="*/ 0 w 530"/>
                <a:gd name="T91" fmla="*/ 0 h 342"/>
                <a:gd name="T92" fmla="*/ 0 w 530"/>
                <a:gd name="T93" fmla="*/ 0 h 342"/>
                <a:gd name="T94" fmla="*/ 0 w 530"/>
                <a:gd name="T95" fmla="*/ 0 h 342"/>
                <a:gd name="T96" fmla="*/ 0 w 530"/>
                <a:gd name="T97" fmla="*/ 0 h 342"/>
                <a:gd name="T98" fmla="*/ 0 w 530"/>
                <a:gd name="T99" fmla="*/ 0 h 342"/>
                <a:gd name="T100" fmla="*/ 0 w 530"/>
                <a:gd name="T101" fmla="*/ 0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rgbClr val="777777"/>
            </a:solidFill>
            <a:ln w="12700" cmpd="sng">
              <a:solidFill>
                <a:schemeClr val="bg1"/>
              </a:solidFill>
              <a:round/>
              <a:headEnd/>
              <a:tailEnd/>
            </a:ln>
          </p:spPr>
          <p:txBody>
            <a:bodyPr/>
            <a:lstStyle/>
            <a:p>
              <a:endParaRPr lang="en-US"/>
            </a:p>
          </p:txBody>
        </p:sp>
        <p:sp>
          <p:nvSpPr>
            <p:cNvPr id="14423" name="Line 55"/>
            <p:cNvSpPr>
              <a:spLocks noChangeShapeType="1"/>
            </p:cNvSpPr>
            <p:nvPr/>
          </p:nvSpPr>
          <p:spPr bwMode="auto">
            <a:xfrm flipH="1" flipV="1">
              <a:off x="4362" y="3544"/>
              <a:ext cx="5" cy="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424" name="Line 56"/>
            <p:cNvSpPr>
              <a:spLocks noChangeShapeType="1"/>
            </p:cNvSpPr>
            <p:nvPr/>
          </p:nvSpPr>
          <p:spPr bwMode="auto">
            <a:xfrm flipV="1">
              <a:off x="4383" y="3544"/>
              <a:ext cx="22" cy="7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425" name="Oval 57"/>
            <p:cNvSpPr>
              <a:spLocks noChangeArrowheads="1"/>
            </p:cNvSpPr>
            <p:nvPr/>
          </p:nvSpPr>
          <p:spPr bwMode="auto">
            <a:xfrm>
              <a:off x="3838" y="3785"/>
              <a:ext cx="106" cy="104"/>
            </a:xfrm>
            <a:prstGeom prst="ellipse">
              <a:avLst/>
            </a:prstGeom>
            <a:solidFill>
              <a:srgbClr val="C0C0C0"/>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14426" name="Freeform 58"/>
            <p:cNvSpPr>
              <a:spLocks/>
            </p:cNvSpPr>
            <p:nvPr/>
          </p:nvSpPr>
          <p:spPr bwMode="auto">
            <a:xfrm>
              <a:off x="3827" y="3773"/>
              <a:ext cx="128" cy="129"/>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27" name="Freeform 59"/>
            <p:cNvSpPr>
              <a:spLocks/>
            </p:cNvSpPr>
            <p:nvPr/>
          </p:nvSpPr>
          <p:spPr bwMode="auto">
            <a:xfrm>
              <a:off x="3854" y="3880"/>
              <a:ext cx="25" cy="15"/>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28" name="Oval 60"/>
            <p:cNvSpPr>
              <a:spLocks noChangeArrowheads="1"/>
            </p:cNvSpPr>
            <p:nvPr/>
          </p:nvSpPr>
          <p:spPr bwMode="auto">
            <a:xfrm>
              <a:off x="4308" y="3744"/>
              <a:ext cx="82" cy="141"/>
            </a:xfrm>
            <a:prstGeom prst="ellipse">
              <a:avLst/>
            </a:prstGeom>
            <a:solidFill>
              <a:srgbClr val="C0C0C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14429" name="Freeform 61"/>
            <p:cNvSpPr>
              <a:spLocks/>
            </p:cNvSpPr>
            <p:nvPr/>
          </p:nvSpPr>
          <p:spPr bwMode="auto">
            <a:xfrm>
              <a:off x="4300" y="3734"/>
              <a:ext cx="102" cy="162"/>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30" name="Freeform 62"/>
            <p:cNvSpPr>
              <a:spLocks/>
            </p:cNvSpPr>
            <p:nvPr/>
          </p:nvSpPr>
          <p:spPr bwMode="auto">
            <a:xfrm>
              <a:off x="4315" y="3865"/>
              <a:ext cx="22" cy="19"/>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4347" name="Group 63"/>
          <p:cNvGrpSpPr>
            <a:grpSpLocks/>
          </p:cNvGrpSpPr>
          <p:nvPr/>
        </p:nvGrpSpPr>
        <p:grpSpPr bwMode="auto">
          <a:xfrm>
            <a:off x="7529513" y="5451475"/>
            <a:ext cx="1228725" cy="841375"/>
            <a:chOff x="4543" y="3434"/>
            <a:chExt cx="774" cy="530"/>
          </a:xfrm>
        </p:grpSpPr>
        <p:sp>
          <p:nvSpPr>
            <p:cNvPr id="14403" name="AutoShape 64"/>
            <p:cNvSpPr>
              <a:spLocks noChangeArrowheads="1"/>
            </p:cNvSpPr>
            <p:nvPr/>
          </p:nvSpPr>
          <p:spPr bwMode="auto">
            <a:xfrm>
              <a:off x="4543" y="3434"/>
              <a:ext cx="774" cy="530"/>
            </a:xfrm>
            <a:prstGeom prst="roundRect">
              <a:avLst>
                <a:gd name="adj" fmla="val 16667"/>
              </a:avLst>
            </a:prstGeom>
            <a:solidFill>
              <a:srgbClr val="C0C0C0"/>
            </a:solidFill>
            <a:ln w="28575" algn="ctr">
              <a:solidFill>
                <a:srgbClr val="C0C0C0"/>
              </a:solidFill>
              <a:round/>
              <a:headEnd/>
              <a:tailEnd/>
            </a:ln>
          </p:spPr>
          <p:txBody>
            <a:bodyPr lIns="0" tIns="0" rIns="0" bIns="0" anchor="ctr">
              <a:spAutoFit/>
            </a:bodyPr>
            <a:lstStyle/>
            <a:p>
              <a:endParaRPr lang="en-US"/>
            </a:p>
          </p:txBody>
        </p:sp>
        <p:sp>
          <p:nvSpPr>
            <p:cNvPr id="14404" name="AutoShape 65"/>
            <p:cNvSpPr>
              <a:spLocks noChangeArrowheads="1"/>
            </p:cNvSpPr>
            <p:nvPr/>
          </p:nvSpPr>
          <p:spPr bwMode="auto">
            <a:xfrm>
              <a:off x="4563" y="3454"/>
              <a:ext cx="735" cy="491"/>
            </a:xfrm>
            <a:prstGeom prst="roundRect">
              <a:avLst>
                <a:gd name="adj" fmla="val 16667"/>
              </a:avLst>
            </a:prstGeom>
            <a:solidFill>
              <a:srgbClr val="FFFFFF"/>
            </a:solidFill>
            <a:ln w="28575" algn="ctr">
              <a:solidFill>
                <a:srgbClr val="C0C0C0"/>
              </a:solidFill>
              <a:round/>
              <a:headEnd/>
              <a:tailEnd/>
            </a:ln>
          </p:spPr>
          <p:txBody>
            <a:bodyPr lIns="0" tIns="0" rIns="0" bIns="0" anchor="ctr">
              <a:spAutoFit/>
            </a:bodyPr>
            <a:lstStyle/>
            <a:p>
              <a:endParaRPr lang="en-US"/>
            </a:p>
          </p:txBody>
        </p:sp>
        <p:grpSp>
          <p:nvGrpSpPr>
            <p:cNvPr id="14405" name="Group 66"/>
            <p:cNvGrpSpPr>
              <a:grpSpLocks/>
            </p:cNvGrpSpPr>
            <p:nvPr/>
          </p:nvGrpSpPr>
          <p:grpSpPr bwMode="auto">
            <a:xfrm>
              <a:off x="4722" y="3448"/>
              <a:ext cx="403" cy="511"/>
              <a:chOff x="2900" y="2726"/>
              <a:chExt cx="505" cy="642"/>
            </a:xfrm>
          </p:grpSpPr>
          <p:sp>
            <p:nvSpPr>
              <p:cNvPr id="14406" name="Oval 67"/>
              <p:cNvSpPr>
                <a:spLocks noChangeArrowheads="1"/>
              </p:cNvSpPr>
              <p:nvPr/>
            </p:nvSpPr>
            <p:spPr bwMode="auto">
              <a:xfrm>
                <a:off x="3036" y="2726"/>
                <a:ext cx="251" cy="274"/>
              </a:xfrm>
              <a:prstGeom prst="ellipse">
                <a:avLst/>
              </a:prstGeom>
              <a:solidFill>
                <a:srgbClr val="C0C0C0"/>
              </a:solidFill>
              <a:ln w="12700" algn="ctr">
                <a:solidFill>
                  <a:schemeClr val="bg1"/>
                </a:solidFill>
                <a:round/>
                <a:headEnd/>
                <a:tailEnd/>
              </a:ln>
            </p:spPr>
            <p:txBody>
              <a:bodyPr lIns="0" tIns="0" rIns="0" bIns="0" anchor="ctr">
                <a:spAutoFit/>
              </a:bodyPr>
              <a:lstStyle/>
              <a:p>
                <a:endParaRPr lang="en-US"/>
              </a:p>
            </p:txBody>
          </p:sp>
          <p:sp>
            <p:nvSpPr>
              <p:cNvPr id="14407" name="Freeform 68"/>
              <p:cNvSpPr>
                <a:spLocks/>
              </p:cNvSpPr>
              <p:nvPr/>
            </p:nvSpPr>
            <p:spPr bwMode="auto">
              <a:xfrm>
                <a:off x="2931" y="2996"/>
                <a:ext cx="474" cy="372"/>
              </a:xfrm>
              <a:custGeom>
                <a:avLst/>
                <a:gdLst>
                  <a:gd name="T0" fmla="*/ 201 w 474"/>
                  <a:gd name="T1" fmla="*/ 0 h 372"/>
                  <a:gd name="T2" fmla="*/ 86 w 474"/>
                  <a:gd name="T3" fmla="*/ 21 h 372"/>
                  <a:gd name="T4" fmla="*/ 12 w 474"/>
                  <a:gd name="T5" fmla="*/ 61 h 372"/>
                  <a:gd name="T6" fmla="*/ 0 w 474"/>
                  <a:gd name="T7" fmla="*/ 188 h 372"/>
                  <a:gd name="T8" fmla="*/ 6 w 474"/>
                  <a:gd name="T9" fmla="*/ 275 h 372"/>
                  <a:gd name="T10" fmla="*/ 110 w 474"/>
                  <a:gd name="T11" fmla="*/ 310 h 372"/>
                  <a:gd name="T12" fmla="*/ 104 w 474"/>
                  <a:gd name="T13" fmla="*/ 372 h 372"/>
                  <a:gd name="T14" fmla="*/ 385 w 474"/>
                  <a:gd name="T15" fmla="*/ 357 h 372"/>
                  <a:gd name="T16" fmla="*/ 390 w 474"/>
                  <a:gd name="T17" fmla="*/ 280 h 372"/>
                  <a:gd name="T18" fmla="*/ 474 w 474"/>
                  <a:gd name="T19" fmla="*/ 211 h 372"/>
                  <a:gd name="T20" fmla="*/ 465 w 474"/>
                  <a:gd name="T21" fmla="*/ 67 h 372"/>
                  <a:gd name="T22" fmla="*/ 438 w 474"/>
                  <a:gd name="T23" fmla="*/ 16 h 372"/>
                  <a:gd name="T24" fmla="*/ 201 w 474"/>
                  <a:gd name="T25" fmla="*/ 0 h 3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4"/>
                  <a:gd name="T40" fmla="*/ 0 h 372"/>
                  <a:gd name="T41" fmla="*/ 474 w 474"/>
                  <a:gd name="T42" fmla="*/ 372 h 3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4" h="372">
                    <a:moveTo>
                      <a:pt x="201" y="0"/>
                    </a:moveTo>
                    <a:lnTo>
                      <a:pt x="86" y="21"/>
                    </a:lnTo>
                    <a:lnTo>
                      <a:pt x="12" y="61"/>
                    </a:lnTo>
                    <a:lnTo>
                      <a:pt x="0" y="188"/>
                    </a:lnTo>
                    <a:lnTo>
                      <a:pt x="6" y="275"/>
                    </a:lnTo>
                    <a:lnTo>
                      <a:pt x="110" y="310"/>
                    </a:lnTo>
                    <a:lnTo>
                      <a:pt x="104" y="372"/>
                    </a:lnTo>
                    <a:lnTo>
                      <a:pt x="385" y="357"/>
                    </a:lnTo>
                    <a:lnTo>
                      <a:pt x="390" y="280"/>
                    </a:lnTo>
                    <a:lnTo>
                      <a:pt x="474" y="211"/>
                    </a:lnTo>
                    <a:lnTo>
                      <a:pt x="465" y="67"/>
                    </a:lnTo>
                    <a:lnTo>
                      <a:pt x="438" y="16"/>
                    </a:lnTo>
                    <a:lnTo>
                      <a:pt x="201" y="0"/>
                    </a:lnTo>
                    <a:close/>
                  </a:path>
                </a:pathLst>
              </a:custGeom>
              <a:solidFill>
                <a:srgbClr val="C0C0C0"/>
              </a:solidFill>
              <a:ln w="12700" cap="flat" cmpd="sng">
                <a:solidFill>
                  <a:schemeClr val="bg1"/>
                </a:solidFill>
                <a:prstDash val="solid"/>
                <a:round/>
                <a:headEnd/>
                <a:tailEnd/>
              </a:ln>
            </p:spPr>
            <p:txBody>
              <a:bodyPr lIns="0" tIns="0" rIns="0" bIns="0" anchor="ctr">
                <a:spAutoFit/>
              </a:bodyPr>
              <a:lstStyle/>
              <a:p>
                <a:endParaRPr lang="en-US"/>
              </a:p>
            </p:txBody>
          </p:sp>
          <p:sp>
            <p:nvSpPr>
              <p:cNvPr id="14408" name="Freeform 69"/>
              <p:cNvSpPr>
                <a:spLocks/>
              </p:cNvSpPr>
              <p:nvPr/>
            </p:nvSpPr>
            <p:spPr bwMode="auto">
              <a:xfrm>
                <a:off x="2900" y="3068"/>
                <a:ext cx="409" cy="264"/>
              </a:xfrm>
              <a:custGeom>
                <a:avLst/>
                <a:gdLst>
                  <a:gd name="T0" fmla="*/ 2 w 559"/>
                  <a:gd name="T1" fmla="*/ 1 h 434"/>
                  <a:gd name="T2" fmla="*/ 24 w 559"/>
                  <a:gd name="T3" fmla="*/ 0 h 434"/>
                  <a:gd name="T4" fmla="*/ 23 w 559"/>
                  <a:gd name="T5" fmla="*/ 6 h 434"/>
                  <a:gd name="T6" fmla="*/ 43 w 559"/>
                  <a:gd name="T7" fmla="*/ 4 h 434"/>
                  <a:gd name="T8" fmla="*/ 56 w 559"/>
                  <a:gd name="T9" fmla="*/ 5 h 434"/>
                  <a:gd name="T10" fmla="*/ 63 w 559"/>
                  <a:gd name="T11" fmla="*/ 9 h 434"/>
                  <a:gd name="T12" fmla="*/ 59 w 559"/>
                  <a:gd name="T13" fmla="*/ 12 h 434"/>
                  <a:gd name="T14" fmla="*/ 43 w 559"/>
                  <a:gd name="T15" fmla="*/ 13 h 434"/>
                  <a:gd name="T16" fmla="*/ 26 w 559"/>
                  <a:gd name="T17" fmla="*/ 13 h 434"/>
                  <a:gd name="T18" fmla="*/ 10 w 559"/>
                  <a:gd name="T19" fmla="*/ 13 h 434"/>
                  <a:gd name="T20" fmla="*/ 1 w 559"/>
                  <a:gd name="T21" fmla="*/ 10 h 434"/>
                  <a:gd name="T22" fmla="*/ 0 w 559"/>
                  <a:gd name="T23" fmla="*/ 4 h 434"/>
                  <a:gd name="T24" fmla="*/ 2 w 559"/>
                  <a:gd name="T25" fmla="*/ 1 h 4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9"/>
                  <a:gd name="T40" fmla="*/ 0 h 434"/>
                  <a:gd name="T41" fmla="*/ 559 w 559"/>
                  <a:gd name="T42" fmla="*/ 434 h 4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9" h="434">
                    <a:moveTo>
                      <a:pt x="17" y="8"/>
                    </a:moveTo>
                    <a:lnTo>
                      <a:pt x="217" y="0"/>
                    </a:lnTo>
                    <a:lnTo>
                      <a:pt x="200" y="192"/>
                    </a:lnTo>
                    <a:lnTo>
                      <a:pt x="384" y="142"/>
                    </a:lnTo>
                    <a:lnTo>
                      <a:pt x="501" y="184"/>
                    </a:lnTo>
                    <a:lnTo>
                      <a:pt x="559" y="292"/>
                    </a:lnTo>
                    <a:lnTo>
                      <a:pt x="517" y="392"/>
                    </a:lnTo>
                    <a:lnTo>
                      <a:pt x="384" y="434"/>
                    </a:lnTo>
                    <a:lnTo>
                      <a:pt x="234" y="434"/>
                    </a:lnTo>
                    <a:lnTo>
                      <a:pt x="92" y="409"/>
                    </a:lnTo>
                    <a:lnTo>
                      <a:pt x="8" y="317"/>
                    </a:lnTo>
                    <a:lnTo>
                      <a:pt x="0" y="150"/>
                    </a:lnTo>
                    <a:lnTo>
                      <a:pt x="17" y="8"/>
                    </a:lnTo>
                    <a:close/>
                  </a:path>
                </a:pathLst>
              </a:custGeom>
              <a:solidFill>
                <a:srgbClr val="777777"/>
              </a:solidFill>
              <a:ln w="6350" cap="flat" cmpd="sng">
                <a:solidFill>
                  <a:schemeClr val="bg1"/>
                </a:solidFill>
                <a:prstDash val="solid"/>
                <a:round/>
                <a:headEnd/>
                <a:tailEnd/>
              </a:ln>
            </p:spPr>
            <p:txBody>
              <a:bodyPr wrap="none" lIns="0" tIns="0" rIns="0" bIns="0" anchor="ctr">
                <a:spAutoFit/>
              </a:bodyPr>
              <a:lstStyle/>
              <a:p>
                <a:endParaRPr lang="en-US"/>
              </a:p>
            </p:txBody>
          </p:sp>
          <p:sp>
            <p:nvSpPr>
              <p:cNvPr id="14409" name="Freeform 70"/>
              <p:cNvSpPr>
                <a:spLocks/>
              </p:cNvSpPr>
              <p:nvPr/>
            </p:nvSpPr>
            <p:spPr bwMode="auto">
              <a:xfrm>
                <a:off x="3022" y="2996"/>
                <a:ext cx="219" cy="331"/>
              </a:xfrm>
              <a:custGeom>
                <a:avLst/>
                <a:gdLst>
                  <a:gd name="T0" fmla="*/ 28 w 300"/>
                  <a:gd name="T1" fmla="*/ 0 h 543"/>
                  <a:gd name="T2" fmla="*/ 0 w 300"/>
                  <a:gd name="T3" fmla="*/ 17 h 543"/>
                  <a:gd name="T4" fmla="*/ 20 w 300"/>
                  <a:gd name="T5" fmla="*/ 17 h 543"/>
                  <a:gd name="T6" fmla="*/ 33 w 300"/>
                  <a:gd name="T7" fmla="*/ 1 h 543"/>
                  <a:gd name="T8" fmla="*/ 0 60000 65536"/>
                  <a:gd name="T9" fmla="*/ 0 60000 65536"/>
                  <a:gd name="T10" fmla="*/ 0 60000 65536"/>
                  <a:gd name="T11" fmla="*/ 0 60000 65536"/>
                  <a:gd name="T12" fmla="*/ 0 w 300"/>
                  <a:gd name="T13" fmla="*/ 0 h 543"/>
                  <a:gd name="T14" fmla="*/ 300 w 300"/>
                  <a:gd name="T15" fmla="*/ 543 h 543"/>
                </a:gdLst>
                <a:ahLst/>
                <a:cxnLst>
                  <a:cxn ang="T8">
                    <a:pos x="T0" y="T1"/>
                  </a:cxn>
                  <a:cxn ang="T9">
                    <a:pos x="T2" y="T3"/>
                  </a:cxn>
                  <a:cxn ang="T10">
                    <a:pos x="T4" y="T5"/>
                  </a:cxn>
                  <a:cxn ang="T11">
                    <a:pos x="T6" y="T7"/>
                  </a:cxn>
                </a:cxnLst>
                <a:rect l="T12" t="T13" r="T14" b="T15"/>
                <a:pathLst>
                  <a:path w="300" h="543">
                    <a:moveTo>
                      <a:pt x="250" y="0"/>
                    </a:moveTo>
                    <a:lnTo>
                      <a:pt x="0" y="543"/>
                    </a:lnTo>
                    <a:lnTo>
                      <a:pt x="192" y="543"/>
                    </a:lnTo>
                    <a:lnTo>
                      <a:pt x="300" y="17"/>
                    </a:lnTo>
                  </a:path>
                </a:pathLst>
              </a:custGeom>
              <a:solidFill>
                <a:srgbClr val="777777"/>
              </a:solidFill>
              <a:ln w="6350" cap="flat" cmpd="sng">
                <a:solidFill>
                  <a:schemeClr val="bg1"/>
                </a:solidFill>
                <a:prstDash val="solid"/>
                <a:round/>
                <a:headEnd/>
                <a:tailEnd/>
              </a:ln>
            </p:spPr>
            <p:txBody>
              <a:bodyPr wrap="none" lIns="0" tIns="0" rIns="0" bIns="0" anchor="ctr">
                <a:spAutoFit/>
              </a:bodyPr>
              <a:lstStyle/>
              <a:p>
                <a:endParaRPr lang="en-US"/>
              </a:p>
            </p:txBody>
          </p:sp>
          <p:sp>
            <p:nvSpPr>
              <p:cNvPr id="14410" name="Line 71"/>
              <p:cNvSpPr>
                <a:spLocks noChangeShapeType="1"/>
              </p:cNvSpPr>
              <p:nvPr/>
            </p:nvSpPr>
            <p:spPr bwMode="auto">
              <a:xfrm flipV="1">
                <a:off x="3321" y="3093"/>
                <a:ext cx="13" cy="17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grpSp>
        <p:nvGrpSpPr>
          <p:cNvPr id="14348" name="Group 72"/>
          <p:cNvGrpSpPr>
            <a:grpSpLocks/>
          </p:cNvGrpSpPr>
          <p:nvPr/>
        </p:nvGrpSpPr>
        <p:grpSpPr bwMode="auto">
          <a:xfrm>
            <a:off x="6311900" y="2341563"/>
            <a:ext cx="800100" cy="901700"/>
            <a:chOff x="932" y="1226"/>
            <a:chExt cx="504" cy="568"/>
          </a:xfrm>
        </p:grpSpPr>
        <p:sp>
          <p:nvSpPr>
            <p:cNvPr id="14394" name="AutoShape 73"/>
            <p:cNvSpPr>
              <a:spLocks noChangeArrowheads="1"/>
            </p:cNvSpPr>
            <p:nvPr/>
          </p:nvSpPr>
          <p:spPr bwMode="auto">
            <a:xfrm rot="-5400000">
              <a:off x="900" y="1258"/>
              <a:ext cx="568" cy="504"/>
            </a:xfrm>
            <a:prstGeom prst="foldedCorner">
              <a:avLst>
                <a:gd name="adj" fmla="val 20287"/>
              </a:avLst>
            </a:pr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4395" name="Group 74"/>
            <p:cNvGrpSpPr>
              <a:grpSpLocks/>
            </p:cNvGrpSpPr>
            <p:nvPr/>
          </p:nvGrpSpPr>
          <p:grpSpPr bwMode="auto">
            <a:xfrm>
              <a:off x="1237" y="1506"/>
              <a:ext cx="188" cy="277"/>
              <a:chOff x="2784" y="3210"/>
              <a:chExt cx="523" cy="772"/>
            </a:xfrm>
          </p:grpSpPr>
          <p:sp>
            <p:nvSpPr>
              <p:cNvPr id="14399" name="AutoShape 75"/>
              <p:cNvSpPr>
                <a:spLocks noChangeArrowheads="1"/>
              </p:cNvSpPr>
              <p:nvPr/>
            </p:nvSpPr>
            <p:spPr bwMode="auto">
              <a:xfrm rot="16736225" flipH="1">
                <a:off x="2714" y="3670"/>
                <a:ext cx="487" cy="138"/>
              </a:xfrm>
              <a:prstGeom prst="parallelogram">
                <a:avLst>
                  <a:gd name="adj" fmla="val 88225"/>
                </a:avLst>
              </a:prstGeom>
              <a:solidFill>
                <a:srgbClr val="80808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4400" name="AutoShape 76"/>
              <p:cNvSpPr>
                <a:spLocks noChangeArrowheads="1"/>
              </p:cNvSpPr>
              <p:nvPr/>
            </p:nvSpPr>
            <p:spPr bwMode="auto">
              <a:xfrm rot="4863775">
                <a:off x="2853" y="3662"/>
                <a:ext cx="501" cy="128"/>
              </a:xfrm>
              <a:prstGeom prst="parallelogram">
                <a:avLst>
                  <a:gd name="adj" fmla="val 97852"/>
                </a:avLst>
              </a:prstGeom>
              <a:solidFill>
                <a:srgbClr val="80808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4401" name="AutoShape 77"/>
              <p:cNvSpPr>
                <a:spLocks noChangeArrowheads="1"/>
              </p:cNvSpPr>
              <p:nvPr/>
            </p:nvSpPr>
            <p:spPr bwMode="auto">
              <a:xfrm>
                <a:off x="2784" y="3210"/>
                <a:ext cx="523" cy="523"/>
              </a:xfrm>
              <a:prstGeom prst="star16">
                <a:avLst>
                  <a:gd name="adj" fmla="val 37500"/>
                </a:avLst>
              </a:prstGeom>
              <a:solidFill>
                <a:srgbClr val="80808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4402" name="Oval 78"/>
              <p:cNvSpPr>
                <a:spLocks noChangeArrowheads="1"/>
              </p:cNvSpPr>
              <p:nvPr/>
            </p:nvSpPr>
            <p:spPr bwMode="auto">
              <a:xfrm>
                <a:off x="2880" y="3307"/>
                <a:ext cx="320" cy="320"/>
              </a:xfrm>
              <a:prstGeom prst="ellipse">
                <a:avLst/>
              </a:prstGeom>
              <a:solidFill>
                <a:srgbClr val="C0C0C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sp>
          <p:nvSpPr>
            <p:cNvPr id="14396" name="Freeform 79"/>
            <p:cNvSpPr>
              <a:spLocks/>
            </p:cNvSpPr>
            <p:nvPr/>
          </p:nvSpPr>
          <p:spPr bwMode="auto">
            <a:xfrm>
              <a:off x="996" y="1254"/>
              <a:ext cx="123" cy="15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a:tailEnd/>
            </a:ln>
          </p:spPr>
          <p:txBody>
            <a:bodyPr lIns="0" tIns="0" rIns="0" bIns="0" anchor="ctr">
              <a:spAutoFit/>
            </a:bodyPr>
            <a:lstStyle/>
            <a:p>
              <a:endParaRPr lang="en-US"/>
            </a:p>
          </p:txBody>
        </p:sp>
        <p:sp>
          <p:nvSpPr>
            <p:cNvPr id="14397" name="Freeform 80"/>
            <p:cNvSpPr>
              <a:spLocks/>
            </p:cNvSpPr>
            <p:nvPr/>
          </p:nvSpPr>
          <p:spPr bwMode="auto">
            <a:xfrm>
              <a:off x="996" y="1433"/>
              <a:ext cx="123" cy="15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sp>
          <p:nvSpPr>
            <p:cNvPr id="14398" name="Freeform 81"/>
            <p:cNvSpPr>
              <a:spLocks/>
            </p:cNvSpPr>
            <p:nvPr/>
          </p:nvSpPr>
          <p:spPr bwMode="auto">
            <a:xfrm>
              <a:off x="996" y="1612"/>
              <a:ext cx="123" cy="15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grpSp>
        <p:nvGrpSpPr>
          <p:cNvPr id="14349" name="Group 83"/>
          <p:cNvGrpSpPr>
            <a:grpSpLocks/>
          </p:cNvGrpSpPr>
          <p:nvPr/>
        </p:nvGrpSpPr>
        <p:grpSpPr bwMode="auto">
          <a:xfrm>
            <a:off x="6316663" y="4406900"/>
            <a:ext cx="1165225" cy="896938"/>
            <a:chOff x="3359" y="2306"/>
            <a:chExt cx="734" cy="565"/>
          </a:xfrm>
        </p:grpSpPr>
        <p:grpSp>
          <p:nvGrpSpPr>
            <p:cNvPr id="14369" name="Group 84"/>
            <p:cNvGrpSpPr>
              <a:grpSpLocks/>
            </p:cNvGrpSpPr>
            <p:nvPr/>
          </p:nvGrpSpPr>
          <p:grpSpPr bwMode="auto">
            <a:xfrm>
              <a:off x="3462" y="2407"/>
              <a:ext cx="631" cy="464"/>
              <a:chOff x="3462" y="2407"/>
              <a:chExt cx="631" cy="464"/>
            </a:xfrm>
          </p:grpSpPr>
          <p:sp>
            <p:nvSpPr>
              <p:cNvPr id="14384" name="Freeform 85"/>
              <p:cNvSpPr>
                <a:spLocks/>
              </p:cNvSpPr>
              <p:nvPr/>
            </p:nvSpPr>
            <p:spPr bwMode="auto">
              <a:xfrm>
                <a:off x="3467" y="2487"/>
                <a:ext cx="488" cy="228"/>
              </a:xfrm>
              <a:custGeom>
                <a:avLst/>
                <a:gdLst>
                  <a:gd name="T0" fmla="*/ 0 w 2097"/>
                  <a:gd name="T1" fmla="*/ 0 h 980"/>
                  <a:gd name="T2" fmla="*/ 0 w 2097"/>
                  <a:gd name="T3" fmla="*/ 0 h 980"/>
                  <a:gd name="T4" fmla="*/ 0 w 2097"/>
                  <a:gd name="T5" fmla="*/ 0 h 980"/>
                  <a:gd name="T6" fmla="*/ 0 w 2097"/>
                  <a:gd name="T7" fmla="*/ 0 h 980"/>
                  <a:gd name="T8" fmla="*/ 0 w 2097"/>
                  <a:gd name="T9" fmla="*/ 0 h 980"/>
                  <a:gd name="T10" fmla="*/ 0 w 2097"/>
                  <a:gd name="T11" fmla="*/ 0 h 980"/>
                  <a:gd name="T12" fmla="*/ 0 w 2097"/>
                  <a:gd name="T13" fmla="*/ 0 h 980"/>
                  <a:gd name="T14" fmla="*/ 0 w 2097"/>
                  <a:gd name="T15" fmla="*/ 0 h 980"/>
                  <a:gd name="T16" fmla="*/ 0 60000 65536"/>
                  <a:gd name="T17" fmla="*/ 0 60000 65536"/>
                  <a:gd name="T18" fmla="*/ 0 60000 65536"/>
                  <a:gd name="T19" fmla="*/ 0 60000 65536"/>
                  <a:gd name="T20" fmla="*/ 0 60000 65536"/>
                  <a:gd name="T21" fmla="*/ 0 60000 65536"/>
                  <a:gd name="T22" fmla="*/ 0 60000 65536"/>
                  <a:gd name="T23" fmla="*/ 0 60000 65536"/>
                  <a:gd name="T24" fmla="*/ 0 w 2097"/>
                  <a:gd name="T25" fmla="*/ 0 h 980"/>
                  <a:gd name="T26" fmla="*/ 2097 w 2097"/>
                  <a:gd name="T27" fmla="*/ 980 h 9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97" h="980">
                    <a:moveTo>
                      <a:pt x="23" y="495"/>
                    </a:moveTo>
                    <a:lnTo>
                      <a:pt x="0" y="317"/>
                    </a:lnTo>
                    <a:lnTo>
                      <a:pt x="2056" y="0"/>
                    </a:lnTo>
                    <a:lnTo>
                      <a:pt x="2097" y="174"/>
                    </a:lnTo>
                    <a:lnTo>
                      <a:pt x="1760" y="763"/>
                    </a:lnTo>
                    <a:lnTo>
                      <a:pt x="1191" y="980"/>
                    </a:lnTo>
                    <a:lnTo>
                      <a:pt x="458" y="906"/>
                    </a:lnTo>
                    <a:lnTo>
                      <a:pt x="23" y="49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85" name="Rectangle 86"/>
              <p:cNvSpPr>
                <a:spLocks noChangeArrowheads="1"/>
              </p:cNvSpPr>
              <p:nvPr/>
            </p:nvSpPr>
            <p:spPr bwMode="auto">
              <a:xfrm>
                <a:off x="3462" y="2407"/>
                <a:ext cx="631" cy="464"/>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4386" name="Rectangle 87"/>
              <p:cNvSpPr>
                <a:spLocks noChangeArrowheads="1"/>
              </p:cNvSpPr>
              <p:nvPr/>
            </p:nvSpPr>
            <p:spPr bwMode="auto">
              <a:xfrm>
                <a:off x="3750" y="2407"/>
                <a:ext cx="343" cy="105"/>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4387" name="Rectangle 88"/>
              <p:cNvSpPr>
                <a:spLocks noChangeArrowheads="1"/>
              </p:cNvSpPr>
              <p:nvPr/>
            </p:nvSpPr>
            <p:spPr bwMode="auto">
              <a:xfrm>
                <a:off x="3757" y="2531"/>
                <a:ext cx="26" cy="222"/>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388" name="Rectangle 89"/>
              <p:cNvSpPr>
                <a:spLocks noChangeArrowheads="1"/>
              </p:cNvSpPr>
              <p:nvPr/>
            </p:nvSpPr>
            <p:spPr bwMode="auto">
              <a:xfrm>
                <a:off x="3591" y="2408"/>
                <a:ext cx="12" cy="109"/>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389" name="Rectangle 90"/>
              <p:cNvSpPr>
                <a:spLocks noChangeArrowheads="1"/>
              </p:cNvSpPr>
              <p:nvPr/>
            </p:nvSpPr>
            <p:spPr bwMode="auto">
              <a:xfrm rot="5400000">
                <a:off x="3863" y="2591"/>
                <a:ext cx="11" cy="108"/>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390" name="Rectangle 91"/>
              <p:cNvSpPr>
                <a:spLocks noChangeArrowheads="1"/>
              </p:cNvSpPr>
              <p:nvPr/>
            </p:nvSpPr>
            <p:spPr bwMode="auto">
              <a:xfrm rot="5400000">
                <a:off x="4003" y="2591"/>
                <a:ext cx="11" cy="10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391" name="Rectangle 92"/>
              <p:cNvSpPr>
                <a:spLocks noChangeArrowheads="1"/>
              </p:cNvSpPr>
              <p:nvPr/>
            </p:nvSpPr>
            <p:spPr bwMode="auto">
              <a:xfrm>
                <a:off x="3591" y="2582"/>
                <a:ext cx="12" cy="10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392" name="Rectangle 93"/>
              <p:cNvSpPr>
                <a:spLocks noChangeArrowheads="1"/>
              </p:cNvSpPr>
              <p:nvPr/>
            </p:nvSpPr>
            <p:spPr bwMode="auto">
              <a:xfrm>
                <a:off x="3591" y="2754"/>
                <a:ext cx="12" cy="108"/>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393" name="Rectangle 94"/>
              <p:cNvSpPr>
                <a:spLocks noChangeArrowheads="1"/>
              </p:cNvSpPr>
              <p:nvPr/>
            </p:nvSpPr>
            <p:spPr bwMode="auto">
              <a:xfrm>
                <a:off x="3750" y="2766"/>
                <a:ext cx="343" cy="105"/>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grpSp>
        <p:grpSp>
          <p:nvGrpSpPr>
            <p:cNvPr id="14370" name="Group 95"/>
            <p:cNvGrpSpPr>
              <a:grpSpLocks/>
            </p:cNvGrpSpPr>
            <p:nvPr/>
          </p:nvGrpSpPr>
          <p:grpSpPr bwMode="auto">
            <a:xfrm>
              <a:off x="3359" y="2306"/>
              <a:ext cx="350" cy="350"/>
              <a:chOff x="2215" y="2016"/>
              <a:chExt cx="753" cy="752"/>
            </a:xfrm>
          </p:grpSpPr>
          <p:sp>
            <p:nvSpPr>
              <p:cNvPr id="14371" name="Freeform 96"/>
              <p:cNvSpPr>
                <a:spLocks/>
              </p:cNvSpPr>
              <p:nvPr/>
            </p:nvSpPr>
            <p:spPr bwMode="auto">
              <a:xfrm>
                <a:off x="2215" y="2016"/>
                <a:ext cx="753" cy="752"/>
              </a:xfrm>
              <a:custGeom>
                <a:avLst/>
                <a:gdLst>
                  <a:gd name="T0" fmla="*/ 1 w 1944"/>
                  <a:gd name="T1" fmla="*/ 3 h 1942"/>
                  <a:gd name="T2" fmla="*/ 2 w 1944"/>
                  <a:gd name="T3" fmla="*/ 3 h 1942"/>
                  <a:gd name="T4" fmla="*/ 2 w 1944"/>
                  <a:gd name="T5" fmla="*/ 2 h 1942"/>
                  <a:gd name="T6" fmla="*/ 2 w 1944"/>
                  <a:gd name="T7" fmla="*/ 2 h 1942"/>
                  <a:gd name="T8" fmla="*/ 2 w 1944"/>
                  <a:gd name="T9" fmla="*/ 2 h 1942"/>
                  <a:gd name="T10" fmla="*/ 2 w 1944"/>
                  <a:gd name="T11" fmla="*/ 2 h 1942"/>
                  <a:gd name="T12" fmla="*/ 3 w 1944"/>
                  <a:gd name="T13" fmla="*/ 2 h 1942"/>
                  <a:gd name="T14" fmla="*/ 3 w 1944"/>
                  <a:gd name="T15" fmla="*/ 1 h 1942"/>
                  <a:gd name="T16" fmla="*/ 3 w 1944"/>
                  <a:gd name="T17" fmla="*/ 1 h 1942"/>
                  <a:gd name="T18" fmla="*/ 3 w 1944"/>
                  <a:gd name="T19" fmla="*/ 1 h 1942"/>
                  <a:gd name="T20" fmla="*/ 2 w 1944"/>
                  <a:gd name="T21" fmla="*/ 1 h 1942"/>
                  <a:gd name="T22" fmla="*/ 2 w 1944"/>
                  <a:gd name="T23" fmla="*/ 0 h 1942"/>
                  <a:gd name="T24" fmla="*/ 2 w 1944"/>
                  <a:gd name="T25" fmla="*/ 0 h 1942"/>
                  <a:gd name="T26" fmla="*/ 2 w 1944"/>
                  <a:gd name="T27" fmla="*/ 0 h 1942"/>
                  <a:gd name="T28" fmla="*/ 2 w 1944"/>
                  <a:gd name="T29" fmla="*/ 0 h 1942"/>
                  <a:gd name="T30" fmla="*/ 1 w 1944"/>
                  <a:gd name="T31" fmla="*/ 0 h 1942"/>
                  <a:gd name="T32" fmla="*/ 1 w 1944"/>
                  <a:gd name="T33" fmla="*/ 0 h 1942"/>
                  <a:gd name="T34" fmla="*/ 1 w 1944"/>
                  <a:gd name="T35" fmla="*/ 0 h 1942"/>
                  <a:gd name="T36" fmla="*/ 1 w 1944"/>
                  <a:gd name="T37" fmla="*/ 0 h 1942"/>
                  <a:gd name="T38" fmla="*/ 0 w 1944"/>
                  <a:gd name="T39" fmla="*/ 0 h 1942"/>
                  <a:gd name="T40" fmla="*/ 0 w 1944"/>
                  <a:gd name="T41" fmla="*/ 0 h 1942"/>
                  <a:gd name="T42" fmla="*/ 0 w 1944"/>
                  <a:gd name="T43" fmla="*/ 1 h 1942"/>
                  <a:gd name="T44" fmla="*/ 0 w 1944"/>
                  <a:gd name="T45" fmla="*/ 1 h 1942"/>
                  <a:gd name="T46" fmla="*/ 0 w 1944"/>
                  <a:gd name="T47" fmla="*/ 1 h 1942"/>
                  <a:gd name="T48" fmla="*/ 0 w 1944"/>
                  <a:gd name="T49" fmla="*/ 1 h 1942"/>
                  <a:gd name="T50" fmla="*/ 0 w 1944"/>
                  <a:gd name="T51" fmla="*/ 2 h 1942"/>
                  <a:gd name="T52" fmla="*/ 0 w 1944"/>
                  <a:gd name="T53" fmla="*/ 2 h 1942"/>
                  <a:gd name="T54" fmla="*/ 0 w 1944"/>
                  <a:gd name="T55" fmla="*/ 2 h 1942"/>
                  <a:gd name="T56" fmla="*/ 0 w 1944"/>
                  <a:gd name="T57" fmla="*/ 2 h 1942"/>
                  <a:gd name="T58" fmla="*/ 1 w 1944"/>
                  <a:gd name="T59" fmla="*/ 2 h 1942"/>
                  <a:gd name="T60" fmla="*/ 1 w 1944"/>
                  <a:gd name="T61" fmla="*/ 3 h 1942"/>
                  <a:gd name="T62" fmla="*/ 1 w 1944"/>
                  <a:gd name="T63" fmla="*/ 3 h 194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944"/>
                  <a:gd name="T97" fmla="*/ 0 h 1942"/>
                  <a:gd name="T98" fmla="*/ 1944 w 1944"/>
                  <a:gd name="T99" fmla="*/ 1942 h 194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944" h="1942">
                    <a:moveTo>
                      <a:pt x="972" y="1942"/>
                    </a:moveTo>
                    <a:lnTo>
                      <a:pt x="1072" y="1936"/>
                    </a:lnTo>
                    <a:lnTo>
                      <a:pt x="1168" y="1922"/>
                    </a:lnTo>
                    <a:lnTo>
                      <a:pt x="1262" y="1899"/>
                    </a:lnTo>
                    <a:lnTo>
                      <a:pt x="1350" y="1866"/>
                    </a:lnTo>
                    <a:lnTo>
                      <a:pt x="1436" y="1825"/>
                    </a:lnTo>
                    <a:lnTo>
                      <a:pt x="1516" y="1776"/>
                    </a:lnTo>
                    <a:lnTo>
                      <a:pt x="1590" y="1721"/>
                    </a:lnTo>
                    <a:lnTo>
                      <a:pt x="1659" y="1658"/>
                    </a:lnTo>
                    <a:lnTo>
                      <a:pt x="1721" y="1588"/>
                    </a:lnTo>
                    <a:lnTo>
                      <a:pt x="1778" y="1514"/>
                    </a:lnTo>
                    <a:lnTo>
                      <a:pt x="1827" y="1433"/>
                    </a:lnTo>
                    <a:lnTo>
                      <a:pt x="1868" y="1349"/>
                    </a:lnTo>
                    <a:lnTo>
                      <a:pt x="1901" y="1259"/>
                    </a:lnTo>
                    <a:lnTo>
                      <a:pt x="1925" y="1165"/>
                    </a:lnTo>
                    <a:lnTo>
                      <a:pt x="1938" y="1070"/>
                    </a:lnTo>
                    <a:lnTo>
                      <a:pt x="1944" y="970"/>
                    </a:lnTo>
                    <a:lnTo>
                      <a:pt x="1938" y="870"/>
                    </a:lnTo>
                    <a:lnTo>
                      <a:pt x="1925" y="774"/>
                    </a:lnTo>
                    <a:lnTo>
                      <a:pt x="1901" y="680"/>
                    </a:lnTo>
                    <a:lnTo>
                      <a:pt x="1868" y="592"/>
                    </a:lnTo>
                    <a:lnTo>
                      <a:pt x="1827" y="508"/>
                    </a:lnTo>
                    <a:lnTo>
                      <a:pt x="1778" y="428"/>
                    </a:lnTo>
                    <a:lnTo>
                      <a:pt x="1721" y="352"/>
                    </a:lnTo>
                    <a:lnTo>
                      <a:pt x="1659" y="283"/>
                    </a:lnTo>
                    <a:lnTo>
                      <a:pt x="1590" y="221"/>
                    </a:lnTo>
                    <a:lnTo>
                      <a:pt x="1516" y="166"/>
                    </a:lnTo>
                    <a:lnTo>
                      <a:pt x="1436" y="117"/>
                    </a:lnTo>
                    <a:lnTo>
                      <a:pt x="1350" y="76"/>
                    </a:lnTo>
                    <a:lnTo>
                      <a:pt x="1262" y="43"/>
                    </a:lnTo>
                    <a:lnTo>
                      <a:pt x="1168" y="19"/>
                    </a:lnTo>
                    <a:lnTo>
                      <a:pt x="1072" y="5"/>
                    </a:lnTo>
                    <a:lnTo>
                      <a:pt x="972" y="0"/>
                    </a:lnTo>
                    <a:lnTo>
                      <a:pt x="872" y="5"/>
                    </a:lnTo>
                    <a:lnTo>
                      <a:pt x="777" y="19"/>
                    </a:lnTo>
                    <a:lnTo>
                      <a:pt x="683" y="43"/>
                    </a:lnTo>
                    <a:lnTo>
                      <a:pt x="593" y="76"/>
                    </a:lnTo>
                    <a:lnTo>
                      <a:pt x="509" y="117"/>
                    </a:lnTo>
                    <a:lnTo>
                      <a:pt x="428" y="166"/>
                    </a:lnTo>
                    <a:lnTo>
                      <a:pt x="354" y="221"/>
                    </a:lnTo>
                    <a:lnTo>
                      <a:pt x="284" y="283"/>
                    </a:lnTo>
                    <a:lnTo>
                      <a:pt x="221" y="352"/>
                    </a:lnTo>
                    <a:lnTo>
                      <a:pt x="166" y="428"/>
                    </a:lnTo>
                    <a:lnTo>
                      <a:pt x="117" y="508"/>
                    </a:lnTo>
                    <a:lnTo>
                      <a:pt x="76" y="592"/>
                    </a:lnTo>
                    <a:lnTo>
                      <a:pt x="43" y="680"/>
                    </a:lnTo>
                    <a:lnTo>
                      <a:pt x="20" y="774"/>
                    </a:lnTo>
                    <a:lnTo>
                      <a:pt x="6" y="870"/>
                    </a:lnTo>
                    <a:lnTo>
                      <a:pt x="0" y="970"/>
                    </a:lnTo>
                    <a:lnTo>
                      <a:pt x="6" y="1070"/>
                    </a:lnTo>
                    <a:lnTo>
                      <a:pt x="20" y="1165"/>
                    </a:lnTo>
                    <a:lnTo>
                      <a:pt x="43" y="1259"/>
                    </a:lnTo>
                    <a:lnTo>
                      <a:pt x="76" y="1349"/>
                    </a:lnTo>
                    <a:lnTo>
                      <a:pt x="117" y="1433"/>
                    </a:lnTo>
                    <a:lnTo>
                      <a:pt x="166" y="1514"/>
                    </a:lnTo>
                    <a:lnTo>
                      <a:pt x="221" y="1588"/>
                    </a:lnTo>
                    <a:lnTo>
                      <a:pt x="284" y="1658"/>
                    </a:lnTo>
                    <a:lnTo>
                      <a:pt x="354" y="1721"/>
                    </a:lnTo>
                    <a:lnTo>
                      <a:pt x="428" y="1776"/>
                    </a:lnTo>
                    <a:lnTo>
                      <a:pt x="509" y="1825"/>
                    </a:lnTo>
                    <a:lnTo>
                      <a:pt x="593" y="1866"/>
                    </a:lnTo>
                    <a:lnTo>
                      <a:pt x="683" y="1899"/>
                    </a:lnTo>
                    <a:lnTo>
                      <a:pt x="777" y="1922"/>
                    </a:lnTo>
                    <a:lnTo>
                      <a:pt x="872" y="1936"/>
                    </a:lnTo>
                    <a:lnTo>
                      <a:pt x="972" y="1942"/>
                    </a:lnTo>
                    <a:close/>
                  </a:path>
                </a:pathLst>
              </a:custGeom>
              <a:solidFill>
                <a:srgbClr val="009900"/>
              </a:solidFill>
              <a:ln w="9525">
                <a:solidFill>
                  <a:schemeClr val="bg1"/>
                </a:solidFill>
                <a:round/>
                <a:headEnd/>
                <a:tailEnd/>
              </a:ln>
            </p:spPr>
            <p:txBody>
              <a:bodyPr/>
              <a:lstStyle/>
              <a:p>
                <a:endParaRPr lang="en-US"/>
              </a:p>
            </p:txBody>
          </p:sp>
          <p:sp>
            <p:nvSpPr>
              <p:cNvPr id="14372" name="Freeform 97"/>
              <p:cNvSpPr>
                <a:spLocks/>
              </p:cNvSpPr>
              <p:nvPr/>
            </p:nvSpPr>
            <p:spPr bwMode="auto">
              <a:xfrm>
                <a:off x="2530" y="2052"/>
                <a:ext cx="206" cy="481"/>
              </a:xfrm>
              <a:custGeom>
                <a:avLst/>
                <a:gdLst>
                  <a:gd name="T0" fmla="*/ 1 w 534"/>
                  <a:gd name="T1" fmla="*/ 2 h 1243"/>
                  <a:gd name="T2" fmla="*/ 1 w 534"/>
                  <a:gd name="T3" fmla="*/ 2 h 1243"/>
                  <a:gd name="T4" fmla="*/ 1 w 534"/>
                  <a:gd name="T5" fmla="*/ 2 h 1243"/>
                  <a:gd name="T6" fmla="*/ 1 w 534"/>
                  <a:gd name="T7" fmla="*/ 2 h 1243"/>
                  <a:gd name="T8" fmla="*/ 1 w 534"/>
                  <a:gd name="T9" fmla="*/ 2 h 1243"/>
                  <a:gd name="T10" fmla="*/ 0 w 534"/>
                  <a:gd name="T11" fmla="*/ 1 h 1243"/>
                  <a:gd name="T12" fmla="*/ 0 w 534"/>
                  <a:gd name="T13" fmla="*/ 1 h 1243"/>
                  <a:gd name="T14" fmla="*/ 0 w 534"/>
                  <a:gd name="T15" fmla="*/ 1 h 1243"/>
                  <a:gd name="T16" fmla="*/ 0 w 534"/>
                  <a:gd name="T17" fmla="*/ 1 h 1243"/>
                  <a:gd name="T18" fmla="*/ 0 w 534"/>
                  <a:gd name="T19" fmla="*/ 1 h 1243"/>
                  <a:gd name="T20" fmla="*/ 0 w 534"/>
                  <a:gd name="T21" fmla="*/ 1 h 1243"/>
                  <a:gd name="T22" fmla="*/ 0 w 534"/>
                  <a:gd name="T23" fmla="*/ 1 h 1243"/>
                  <a:gd name="T24" fmla="*/ 0 w 534"/>
                  <a:gd name="T25" fmla="*/ 1 h 1243"/>
                  <a:gd name="T26" fmla="*/ 0 w 534"/>
                  <a:gd name="T27" fmla="*/ 1 h 1243"/>
                  <a:gd name="T28" fmla="*/ 0 w 534"/>
                  <a:gd name="T29" fmla="*/ 1 h 1243"/>
                  <a:gd name="T30" fmla="*/ 0 w 534"/>
                  <a:gd name="T31" fmla="*/ 1 h 1243"/>
                  <a:gd name="T32" fmla="*/ 0 w 534"/>
                  <a:gd name="T33" fmla="*/ 1 h 1243"/>
                  <a:gd name="T34" fmla="*/ 0 w 534"/>
                  <a:gd name="T35" fmla="*/ 1 h 1243"/>
                  <a:gd name="T36" fmla="*/ 0 w 534"/>
                  <a:gd name="T37" fmla="*/ 0 h 1243"/>
                  <a:gd name="T38" fmla="*/ 0 w 534"/>
                  <a:gd name="T39" fmla="*/ 0 h 1243"/>
                  <a:gd name="T40" fmla="*/ 0 w 534"/>
                  <a:gd name="T41" fmla="*/ 0 h 1243"/>
                  <a:gd name="T42" fmla="*/ 0 w 534"/>
                  <a:gd name="T43" fmla="*/ 0 h 1243"/>
                  <a:gd name="T44" fmla="*/ 0 w 534"/>
                  <a:gd name="T45" fmla="*/ 0 h 1243"/>
                  <a:gd name="T46" fmla="*/ 0 w 534"/>
                  <a:gd name="T47" fmla="*/ 0 h 1243"/>
                  <a:gd name="T48" fmla="*/ 0 w 534"/>
                  <a:gd name="T49" fmla="*/ 0 h 1243"/>
                  <a:gd name="T50" fmla="*/ 0 w 534"/>
                  <a:gd name="T51" fmla="*/ 0 h 1243"/>
                  <a:gd name="T52" fmla="*/ 0 w 534"/>
                  <a:gd name="T53" fmla="*/ 0 h 1243"/>
                  <a:gd name="T54" fmla="*/ 0 w 534"/>
                  <a:gd name="T55" fmla="*/ 0 h 1243"/>
                  <a:gd name="T56" fmla="*/ 0 w 534"/>
                  <a:gd name="T57" fmla="*/ 0 h 1243"/>
                  <a:gd name="T58" fmla="*/ 0 w 534"/>
                  <a:gd name="T59" fmla="*/ 0 h 1243"/>
                  <a:gd name="T60" fmla="*/ 0 w 534"/>
                  <a:gd name="T61" fmla="*/ 0 h 1243"/>
                  <a:gd name="T62" fmla="*/ 0 w 534"/>
                  <a:gd name="T63" fmla="*/ 1 h 1243"/>
                  <a:gd name="T64" fmla="*/ 0 w 534"/>
                  <a:gd name="T65" fmla="*/ 1 h 1243"/>
                  <a:gd name="T66" fmla="*/ 0 w 534"/>
                  <a:gd name="T67" fmla="*/ 1 h 1243"/>
                  <a:gd name="T68" fmla="*/ 0 w 534"/>
                  <a:gd name="T69" fmla="*/ 1 h 1243"/>
                  <a:gd name="T70" fmla="*/ 0 w 534"/>
                  <a:gd name="T71" fmla="*/ 1 h 1243"/>
                  <a:gd name="T72" fmla="*/ 0 w 534"/>
                  <a:gd name="T73" fmla="*/ 1 h 1243"/>
                  <a:gd name="T74" fmla="*/ 0 w 534"/>
                  <a:gd name="T75" fmla="*/ 1 h 1243"/>
                  <a:gd name="T76" fmla="*/ 0 w 534"/>
                  <a:gd name="T77" fmla="*/ 1 h 1243"/>
                  <a:gd name="T78" fmla="*/ 0 w 534"/>
                  <a:gd name="T79" fmla="*/ 1 h 1243"/>
                  <a:gd name="T80" fmla="*/ 0 w 534"/>
                  <a:gd name="T81" fmla="*/ 1 h 1243"/>
                  <a:gd name="T82" fmla="*/ 0 w 534"/>
                  <a:gd name="T83" fmla="*/ 1 h 1243"/>
                  <a:gd name="T84" fmla="*/ 0 w 534"/>
                  <a:gd name="T85" fmla="*/ 1 h 1243"/>
                  <a:gd name="T86" fmla="*/ 0 w 534"/>
                  <a:gd name="T87" fmla="*/ 1 h 1243"/>
                  <a:gd name="T88" fmla="*/ 0 w 534"/>
                  <a:gd name="T89" fmla="*/ 1 h 1243"/>
                  <a:gd name="T90" fmla="*/ 0 w 534"/>
                  <a:gd name="T91" fmla="*/ 1 h 1243"/>
                  <a:gd name="T92" fmla="*/ 0 w 534"/>
                  <a:gd name="T93" fmla="*/ 1 h 1243"/>
                  <a:gd name="T94" fmla="*/ 0 w 534"/>
                  <a:gd name="T95" fmla="*/ 1 h 1243"/>
                  <a:gd name="T96" fmla="*/ 0 w 534"/>
                  <a:gd name="T97" fmla="*/ 2 h 1243"/>
                  <a:gd name="T98" fmla="*/ 0 w 534"/>
                  <a:gd name="T99" fmla="*/ 2 h 1243"/>
                  <a:gd name="T100" fmla="*/ 1 w 534"/>
                  <a:gd name="T101" fmla="*/ 2 h 1243"/>
                  <a:gd name="T102" fmla="*/ 1 w 534"/>
                  <a:gd name="T103" fmla="*/ 2 h 1243"/>
                  <a:gd name="T104" fmla="*/ 1 w 534"/>
                  <a:gd name="T105" fmla="*/ 2 h 1243"/>
                  <a:gd name="T106" fmla="*/ 1 w 534"/>
                  <a:gd name="T107" fmla="*/ 2 h 1243"/>
                  <a:gd name="T108" fmla="*/ 1 w 534"/>
                  <a:gd name="T109" fmla="*/ 2 h 1243"/>
                  <a:gd name="T110" fmla="*/ 1 w 534"/>
                  <a:gd name="T111" fmla="*/ 2 h 1243"/>
                  <a:gd name="T112" fmla="*/ 1 w 534"/>
                  <a:gd name="T113" fmla="*/ 2 h 124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534"/>
                  <a:gd name="T172" fmla="*/ 0 h 1243"/>
                  <a:gd name="T173" fmla="*/ 534 w 534"/>
                  <a:gd name="T174" fmla="*/ 1243 h 124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534" h="1243">
                    <a:moveTo>
                      <a:pt x="534" y="1243"/>
                    </a:moveTo>
                    <a:lnTo>
                      <a:pt x="530" y="1227"/>
                    </a:lnTo>
                    <a:lnTo>
                      <a:pt x="518" y="1188"/>
                    </a:lnTo>
                    <a:lnTo>
                      <a:pt x="500" y="1147"/>
                    </a:lnTo>
                    <a:lnTo>
                      <a:pt x="483" y="1119"/>
                    </a:lnTo>
                    <a:lnTo>
                      <a:pt x="264" y="914"/>
                    </a:lnTo>
                    <a:lnTo>
                      <a:pt x="266" y="906"/>
                    </a:lnTo>
                    <a:lnTo>
                      <a:pt x="266" y="900"/>
                    </a:lnTo>
                    <a:lnTo>
                      <a:pt x="266" y="894"/>
                    </a:lnTo>
                    <a:lnTo>
                      <a:pt x="264" y="887"/>
                    </a:lnTo>
                    <a:lnTo>
                      <a:pt x="260" y="871"/>
                    </a:lnTo>
                    <a:lnTo>
                      <a:pt x="256" y="857"/>
                    </a:lnTo>
                    <a:lnTo>
                      <a:pt x="248" y="844"/>
                    </a:lnTo>
                    <a:lnTo>
                      <a:pt x="240" y="830"/>
                    </a:lnTo>
                    <a:lnTo>
                      <a:pt x="229" y="820"/>
                    </a:lnTo>
                    <a:lnTo>
                      <a:pt x="217" y="810"/>
                    </a:lnTo>
                    <a:lnTo>
                      <a:pt x="205" y="803"/>
                    </a:lnTo>
                    <a:lnTo>
                      <a:pt x="191" y="797"/>
                    </a:lnTo>
                    <a:lnTo>
                      <a:pt x="111" y="110"/>
                    </a:lnTo>
                    <a:lnTo>
                      <a:pt x="107" y="96"/>
                    </a:lnTo>
                    <a:lnTo>
                      <a:pt x="98" y="79"/>
                    </a:lnTo>
                    <a:lnTo>
                      <a:pt x="86" y="61"/>
                    </a:lnTo>
                    <a:lnTo>
                      <a:pt x="74" y="44"/>
                    </a:lnTo>
                    <a:lnTo>
                      <a:pt x="60" y="26"/>
                    </a:lnTo>
                    <a:lnTo>
                      <a:pt x="51" y="12"/>
                    </a:lnTo>
                    <a:lnTo>
                      <a:pt x="43" y="4"/>
                    </a:lnTo>
                    <a:lnTo>
                      <a:pt x="39" y="0"/>
                    </a:lnTo>
                    <a:lnTo>
                      <a:pt x="33" y="16"/>
                    </a:lnTo>
                    <a:lnTo>
                      <a:pt x="17" y="51"/>
                    </a:lnTo>
                    <a:lnTo>
                      <a:pt x="4" y="92"/>
                    </a:lnTo>
                    <a:lnTo>
                      <a:pt x="0" y="124"/>
                    </a:lnTo>
                    <a:lnTo>
                      <a:pt x="80" y="818"/>
                    </a:lnTo>
                    <a:lnTo>
                      <a:pt x="62" y="838"/>
                    </a:lnTo>
                    <a:lnTo>
                      <a:pt x="51" y="861"/>
                    </a:lnTo>
                    <a:lnTo>
                      <a:pt x="43" y="887"/>
                    </a:lnTo>
                    <a:lnTo>
                      <a:pt x="43" y="916"/>
                    </a:lnTo>
                    <a:lnTo>
                      <a:pt x="49" y="937"/>
                    </a:lnTo>
                    <a:lnTo>
                      <a:pt x="56" y="957"/>
                    </a:lnTo>
                    <a:lnTo>
                      <a:pt x="70" y="975"/>
                    </a:lnTo>
                    <a:lnTo>
                      <a:pt x="86" y="990"/>
                    </a:lnTo>
                    <a:lnTo>
                      <a:pt x="103" y="1000"/>
                    </a:lnTo>
                    <a:lnTo>
                      <a:pt x="123" y="1008"/>
                    </a:lnTo>
                    <a:lnTo>
                      <a:pt x="146" y="1012"/>
                    </a:lnTo>
                    <a:lnTo>
                      <a:pt x="168" y="1012"/>
                    </a:lnTo>
                    <a:lnTo>
                      <a:pt x="176" y="1010"/>
                    </a:lnTo>
                    <a:lnTo>
                      <a:pt x="182" y="1008"/>
                    </a:lnTo>
                    <a:lnTo>
                      <a:pt x="189" y="1006"/>
                    </a:lnTo>
                    <a:lnTo>
                      <a:pt x="195" y="1004"/>
                    </a:lnTo>
                    <a:lnTo>
                      <a:pt x="407" y="1202"/>
                    </a:lnTo>
                    <a:lnTo>
                      <a:pt x="418" y="1209"/>
                    </a:lnTo>
                    <a:lnTo>
                      <a:pt x="436" y="1217"/>
                    </a:lnTo>
                    <a:lnTo>
                      <a:pt x="457" y="1223"/>
                    </a:lnTo>
                    <a:lnTo>
                      <a:pt x="479" y="1231"/>
                    </a:lnTo>
                    <a:lnTo>
                      <a:pt x="500" y="1235"/>
                    </a:lnTo>
                    <a:lnTo>
                      <a:pt x="518" y="1239"/>
                    </a:lnTo>
                    <a:lnTo>
                      <a:pt x="530" y="1243"/>
                    </a:lnTo>
                    <a:lnTo>
                      <a:pt x="534" y="1243"/>
                    </a:lnTo>
                    <a:close/>
                  </a:path>
                </a:pathLst>
              </a:custGeom>
              <a:solidFill>
                <a:schemeClr val="tx1"/>
              </a:solidFill>
              <a:ln w="9525">
                <a:solidFill>
                  <a:schemeClr val="bg1"/>
                </a:solidFill>
                <a:round/>
                <a:headEnd/>
                <a:tailEnd/>
              </a:ln>
            </p:spPr>
            <p:txBody>
              <a:bodyPr/>
              <a:lstStyle/>
              <a:p>
                <a:endParaRPr lang="en-US"/>
              </a:p>
            </p:txBody>
          </p:sp>
          <p:sp>
            <p:nvSpPr>
              <p:cNvPr id="14373" name="Freeform 98"/>
              <p:cNvSpPr>
                <a:spLocks/>
              </p:cNvSpPr>
              <p:nvPr/>
            </p:nvSpPr>
            <p:spPr bwMode="auto">
              <a:xfrm>
                <a:off x="2410" y="2097"/>
                <a:ext cx="67" cy="66"/>
              </a:xfrm>
              <a:custGeom>
                <a:avLst/>
                <a:gdLst>
                  <a:gd name="T0" fmla="*/ 0 w 172"/>
                  <a:gd name="T1" fmla="*/ 0 h 170"/>
                  <a:gd name="T2" fmla="*/ 0 w 172"/>
                  <a:gd name="T3" fmla="*/ 0 h 170"/>
                  <a:gd name="T4" fmla="*/ 0 w 172"/>
                  <a:gd name="T5" fmla="*/ 0 h 170"/>
                  <a:gd name="T6" fmla="*/ 0 w 172"/>
                  <a:gd name="T7" fmla="*/ 0 h 170"/>
                  <a:gd name="T8" fmla="*/ 0 w 172"/>
                  <a:gd name="T9" fmla="*/ 0 h 170"/>
                  <a:gd name="T10" fmla="*/ 0 w 172"/>
                  <a:gd name="T11" fmla="*/ 0 h 170"/>
                  <a:gd name="T12" fmla="*/ 0 w 172"/>
                  <a:gd name="T13" fmla="*/ 0 h 170"/>
                  <a:gd name="T14" fmla="*/ 0 w 172"/>
                  <a:gd name="T15" fmla="*/ 0 h 170"/>
                  <a:gd name="T16" fmla="*/ 0 w 172"/>
                  <a:gd name="T17" fmla="*/ 0 h 170"/>
                  <a:gd name="T18" fmla="*/ 0 w 172"/>
                  <a:gd name="T19" fmla="*/ 0 h 170"/>
                  <a:gd name="T20" fmla="*/ 0 w 172"/>
                  <a:gd name="T21" fmla="*/ 0 h 170"/>
                  <a:gd name="T22" fmla="*/ 0 w 172"/>
                  <a:gd name="T23" fmla="*/ 0 h 170"/>
                  <a:gd name="T24" fmla="*/ 0 w 172"/>
                  <a:gd name="T25" fmla="*/ 0 h 170"/>
                  <a:gd name="T26" fmla="*/ 0 w 172"/>
                  <a:gd name="T27" fmla="*/ 0 h 170"/>
                  <a:gd name="T28" fmla="*/ 0 w 172"/>
                  <a:gd name="T29" fmla="*/ 0 h 170"/>
                  <a:gd name="T30" fmla="*/ 0 w 172"/>
                  <a:gd name="T31" fmla="*/ 0 h 170"/>
                  <a:gd name="T32" fmla="*/ 0 w 172"/>
                  <a:gd name="T33" fmla="*/ 0 h 170"/>
                  <a:gd name="T34" fmla="*/ 0 w 172"/>
                  <a:gd name="T35" fmla="*/ 0 h 170"/>
                  <a:gd name="T36" fmla="*/ 0 w 172"/>
                  <a:gd name="T37" fmla="*/ 0 h 170"/>
                  <a:gd name="T38" fmla="*/ 0 w 172"/>
                  <a:gd name="T39" fmla="*/ 0 h 170"/>
                  <a:gd name="T40" fmla="*/ 0 w 172"/>
                  <a:gd name="T41" fmla="*/ 0 h 170"/>
                  <a:gd name="T42" fmla="*/ 0 w 172"/>
                  <a:gd name="T43" fmla="*/ 0 h 170"/>
                  <a:gd name="T44" fmla="*/ 0 w 172"/>
                  <a:gd name="T45" fmla="*/ 0 h 170"/>
                  <a:gd name="T46" fmla="*/ 0 w 172"/>
                  <a:gd name="T47" fmla="*/ 0 h 170"/>
                  <a:gd name="T48" fmla="*/ 0 w 172"/>
                  <a:gd name="T49" fmla="*/ 0 h 17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2"/>
                  <a:gd name="T76" fmla="*/ 0 h 170"/>
                  <a:gd name="T77" fmla="*/ 172 w 172"/>
                  <a:gd name="T78" fmla="*/ 170 h 17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2" h="170">
                    <a:moveTo>
                      <a:pt x="129" y="158"/>
                    </a:moveTo>
                    <a:lnTo>
                      <a:pt x="154" y="137"/>
                    </a:lnTo>
                    <a:lnTo>
                      <a:pt x="168" y="107"/>
                    </a:lnTo>
                    <a:lnTo>
                      <a:pt x="172" y="74"/>
                    </a:lnTo>
                    <a:lnTo>
                      <a:pt x="160" y="43"/>
                    </a:lnTo>
                    <a:lnTo>
                      <a:pt x="150" y="29"/>
                    </a:lnTo>
                    <a:lnTo>
                      <a:pt x="139" y="17"/>
                    </a:lnTo>
                    <a:lnTo>
                      <a:pt x="123" y="10"/>
                    </a:lnTo>
                    <a:lnTo>
                      <a:pt x="107" y="4"/>
                    </a:lnTo>
                    <a:lnTo>
                      <a:pt x="92" y="0"/>
                    </a:lnTo>
                    <a:lnTo>
                      <a:pt x="76" y="0"/>
                    </a:lnTo>
                    <a:lnTo>
                      <a:pt x="58" y="4"/>
                    </a:lnTo>
                    <a:lnTo>
                      <a:pt x="43" y="12"/>
                    </a:lnTo>
                    <a:lnTo>
                      <a:pt x="17" y="33"/>
                    </a:lnTo>
                    <a:lnTo>
                      <a:pt x="4" y="62"/>
                    </a:lnTo>
                    <a:lnTo>
                      <a:pt x="0" y="96"/>
                    </a:lnTo>
                    <a:lnTo>
                      <a:pt x="11" y="127"/>
                    </a:lnTo>
                    <a:lnTo>
                      <a:pt x="21" y="141"/>
                    </a:lnTo>
                    <a:lnTo>
                      <a:pt x="33" y="152"/>
                    </a:lnTo>
                    <a:lnTo>
                      <a:pt x="49" y="160"/>
                    </a:lnTo>
                    <a:lnTo>
                      <a:pt x="64" y="166"/>
                    </a:lnTo>
                    <a:lnTo>
                      <a:pt x="80" y="170"/>
                    </a:lnTo>
                    <a:lnTo>
                      <a:pt x="96" y="170"/>
                    </a:lnTo>
                    <a:lnTo>
                      <a:pt x="113" y="166"/>
                    </a:lnTo>
                    <a:lnTo>
                      <a:pt x="129" y="15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74" name="Freeform 99"/>
              <p:cNvSpPr>
                <a:spLocks/>
              </p:cNvSpPr>
              <p:nvPr/>
            </p:nvSpPr>
            <p:spPr bwMode="auto">
              <a:xfrm>
                <a:off x="2300" y="2202"/>
                <a:ext cx="67" cy="66"/>
              </a:xfrm>
              <a:custGeom>
                <a:avLst/>
                <a:gdLst>
                  <a:gd name="T0" fmla="*/ 0 w 172"/>
                  <a:gd name="T1" fmla="*/ 0 h 172"/>
                  <a:gd name="T2" fmla="*/ 0 w 172"/>
                  <a:gd name="T3" fmla="*/ 0 h 172"/>
                  <a:gd name="T4" fmla="*/ 0 w 172"/>
                  <a:gd name="T5" fmla="*/ 0 h 172"/>
                  <a:gd name="T6" fmla="*/ 0 w 172"/>
                  <a:gd name="T7" fmla="*/ 0 h 172"/>
                  <a:gd name="T8" fmla="*/ 0 w 172"/>
                  <a:gd name="T9" fmla="*/ 0 h 172"/>
                  <a:gd name="T10" fmla="*/ 0 w 172"/>
                  <a:gd name="T11" fmla="*/ 0 h 172"/>
                  <a:gd name="T12" fmla="*/ 0 w 172"/>
                  <a:gd name="T13" fmla="*/ 0 h 172"/>
                  <a:gd name="T14" fmla="*/ 0 w 172"/>
                  <a:gd name="T15" fmla="*/ 0 h 172"/>
                  <a:gd name="T16" fmla="*/ 0 w 172"/>
                  <a:gd name="T17" fmla="*/ 0 h 172"/>
                  <a:gd name="T18" fmla="*/ 0 w 172"/>
                  <a:gd name="T19" fmla="*/ 0 h 172"/>
                  <a:gd name="T20" fmla="*/ 0 w 172"/>
                  <a:gd name="T21" fmla="*/ 0 h 172"/>
                  <a:gd name="T22" fmla="*/ 0 w 172"/>
                  <a:gd name="T23" fmla="*/ 0 h 172"/>
                  <a:gd name="T24" fmla="*/ 0 w 172"/>
                  <a:gd name="T25" fmla="*/ 0 h 172"/>
                  <a:gd name="T26" fmla="*/ 0 w 172"/>
                  <a:gd name="T27" fmla="*/ 0 h 172"/>
                  <a:gd name="T28" fmla="*/ 0 w 172"/>
                  <a:gd name="T29" fmla="*/ 0 h 172"/>
                  <a:gd name="T30" fmla="*/ 0 w 172"/>
                  <a:gd name="T31" fmla="*/ 0 h 172"/>
                  <a:gd name="T32" fmla="*/ 0 w 172"/>
                  <a:gd name="T33" fmla="*/ 0 h 172"/>
                  <a:gd name="T34" fmla="*/ 0 w 172"/>
                  <a:gd name="T35" fmla="*/ 0 h 172"/>
                  <a:gd name="T36" fmla="*/ 0 w 172"/>
                  <a:gd name="T37" fmla="*/ 0 h 172"/>
                  <a:gd name="T38" fmla="*/ 0 w 172"/>
                  <a:gd name="T39" fmla="*/ 0 h 172"/>
                  <a:gd name="T40" fmla="*/ 0 w 172"/>
                  <a:gd name="T41" fmla="*/ 0 h 172"/>
                  <a:gd name="T42" fmla="*/ 0 w 172"/>
                  <a:gd name="T43" fmla="*/ 0 h 172"/>
                  <a:gd name="T44" fmla="*/ 0 w 172"/>
                  <a:gd name="T45" fmla="*/ 0 h 172"/>
                  <a:gd name="T46" fmla="*/ 0 w 172"/>
                  <a:gd name="T47" fmla="*/ 0 h 172"/>
                  <a:gd name="T48" fmla="*/ 0 w 172"/>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2"/>
                  <a:gd name="T76" fmla="*/ 0 h 172"/>
                  <a:gd name="T77" fmla="*/ 172 w 172"/>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2" h="172">
                    <a:moveTo>
                      <a:pt x="160" y="129"/>
                    </a:moveTo>
                    <a:lnTo>
                      <a:pt x="172" y="96"/>
                    </a:lnTo>
                    <a:lnTo>
                      <a:pt x="168" y="64"/>
                    </a:lnTo>
                    <a:lnTo>
                      <a:pt x="155" y="33"/>
                    </a:lnTo>
                    <a:lnTo>
                      <a:pt x="129" y="11"/>
                    </a:lnTo>
                    <a:lnTo>
                      <a:pt x="114" y="4"/>
                    </a:lnTo>
                    <a:lnTo>
                      <a:pt x="96" y="0"/>
                    </a:lnTo>
                    <a:lnTo>
                      <a:pt x="80" y="0"/>
                    </a:lnTo>
                    <a:lnTo>
                      <a:pt x="65" y="4"/>
                    </a:lnTo>
                    <a:lnTo>
                      <a:pt x="49" y="10"/>
                    </a:lnTo>
                    <a:lnTo>
                      <a:pt x="33" y="17"/>
                    </a:lnTo>
                    <a:lnTo>
                      <a:pt x="22" y="29"/>
                    </a:lnTo>
                    <a:lnTo>
                      <a:pt x="12" y="43"/>
                    </a:lnTo>
                    <a:lnTo>
                      <a:pt x="0" y="76"/>
                    </a:lnTo>
                    <a:lnTo>
                      <a:pt x="4" y="107"/>
                    </a:lnTo>
                    <a:lnTo>
                      <a:pt x="18" y="139"/>
                    </a:lnTo>
                    <a:lnTo>
                      <a:pt x="43" y="160"/>
                    </a:lnTo>
                    <a:lnTo>
                      <a:pt x="59" y="168"/>
                    </a:lnTo>
                    <a:lnTo>
                      <a:pt x="76" y="172"/>
                    </a:lnTo>
                    <a:lnTo>
                      <a:pt x="92" y="172"/>
                    </a:lnTo>
                    <a:lnTo>
                      <a:pt x="108" y="168"/>
                    </a:lnTo>
                    <a:lnTo>
                      <a:pt x="123" y="162"/>
                    </a:lnTo>
                    <a:lnTo>
                      <a:pt x="139" y="154"/>
                    </a:lnTo>
                    <a:lnTo>
                      <a:pt x="151" y="143"/>
                    </a:lnTo>
                    <a:lnTo>
                      <a:pt x="160" y="1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75" name="Freeform 100"/>
              <p:cNvSpPr>
                <a:spLocks/>
              </p:cNvSpPr>
              <p:nvPr/>
            </p:nvSpPr>
            <p:spPr bwMode="auto">
              <a:xfrm>
                <a:off x="2257" y="2349"/>
                <a:ext cx="66" cy="66"/>
              </a:xfrm>
              <a:custGeom>
                <a:avLst/>
                <a:gdLst>
                  <a:gd name="T0" fmla="*/ 0 w 172"/>
                  <a:gd name="T1" fmla="*/ 0 h 170"/>
                  <a:gd name="T2" fmla="*/ 0 w 172"/>
                  <a:gd name="T3" fmla="*/ 0 h 170"/>
                  <a:gd name="T4" fmla="*/ 0 w 172"/>
                  <a:gd name="T5" fmla="*/ 0 h 170"/>
                  <a:gd name="T6" fmla="*/ 0 w 172"/>
                  <a:gd name="T7" fmla="*/ 0 h 170"/>
                  <a:gd name="T8" fmla="*/ 0 w 172"/>
                  <a:gd name="T9" fmla="*/ 0 h 170"/>
                  <a:gd name="T10" fmla="*/ 0 w 172"/>
                  <a:gd name="T11" fmla="*/ 0 h 170"/>
                  <a:gd name="T12" fmla="*/ 0 w 172"/>
                  <a:gd name="T13" fmla="*/ 0 h 170"/>
                  <a:gd name="T14" fmla="*/ 0 w 172"/>
                  <a:gd name="T15" fmla="*/ 0 h 170"/>
                  <a:gd name="T16" fmla="*/ 0 w 172"/>
                  <a:gd name="T17" fmla="*/ 0 h 170"/>
                  <a:gd name="T18" fmla="*/ 0 w 172"/>
                  <a:gd name="T19" fmla="*/ 0 h 170"/>
                  <a:gd name="T20" fmla="*/ 0 w 172"/>
                  <a:gd name="T21" fmla="*/ 0 h 170"/>
                  <a:gd name="T22" fmla="*/ 0 w 172"/>
                  <a:gd name="T23" fmla="*/ 0 h 170"/>
                  <a:gd name="T24" fmla="*/ 0 w 172"/>
                  <a:gd name="T25" fmla="*/ 0 h 170"/>
                  <a:gd name="T26" fmla="*/ 0 w 172"/>
                  <a:gd name="T27" fmla="*/ 0 h 170"/>
                  <a:gd name="T28" fmla="*/ 0 w 172"/>
                  <a:gd name="T29" fmla="*/ 0 h 170"/>
                  <a:gd name="T30" fmla="*/ 0 w 172"/>
                  <a:gd name="T31" fmla="*/ 0 h 170"/>
                  <a:gd name="T32" fmla="*/ 0 w 172"/>
                  <a:gd name="T33" fmla="*/ 0 h 170"/>
                  <a:gd name="T34" fmla="*/ 0 w 172"/>
                  <a:gd name="T35" fmla="*/ 0 h 170"/>
                  <a:gd name="T36" fmla="*/ 0 w 172"/>
                  <a:gd name="T37" fmla="*/ 0 h 170"/>
                  <a:gd name="T38" fmla="*/ 0 w 172"/>
                  <a:gd name="T39" fmla="*/ 0 h 170"/>
                  <a:gd name="T40" fmla="*/ 0 w 172"/>
                  <a:gd name="T41" fmla="*/ 0 h 170"/>
                  <a:gd name="T42" fmla="*/ 0 w 172"/>
                  <a:gd name="T43" fmla="*/ 0 h 170"/>
                  <a:gd name="T44" fmla="*/ 0 w 172"/>
                  <a:gd name="T45" fmla="*/ 0 h 170"/>
                  <a:gd name="T46" fmla="*/ 0 w 172"/>
                  <a:gd name="T47" fmla="*/ 0 h 170"/>
                  <a:gd name="T48" fmla="*/ 0 w 172"/>
                  <a:gd name="T49" fmla="*/ 0 h 170"/>
                  <a:gd name="T50" fmla="*/ 0 w 172"/>
                  <a:gd name="T51" fmla="*/ 0 h 170"/>
                  <a:gd name="T52" fmla="*/ 0 w 172"/>
                  <a:gd name="T53" fmla="*/ 0 h 170"/>
                  <a:gd name="T54" fmla="*/ 0 w 172"/>
                  <a:gd name="T55" fmla="*/ 0 h 170"/>
                  <a:gd name="T56" fmla="*/ 0 w 172"/>
                  <a:gd name="T57" fmla="*/ 0 h 170"/>
                  <a:gd name="T58" fmla="*/ 0 w 172"/>
                  <a:gd name="T59" fmla="*/ 0 h 170"/>
                  <a:gd name="T60" fmla="*/ 0 w 172"/>
                  <a:gd name="T61" fmla="*/ 0 h 170"/>
                  <a:gd name="T62" fmla="*/ 0 w 172"/>
                  <a:gd name="T63" fmla="*/ 0 h 170"/>
                  <a:gd name="T64" fmla="*/ 0 w 172"/>
                  <a:gd name="T65" fmla="*/ 0 h 17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2"/>
                  <a:gd name="T100" fmla="*/ 0 h 170"/>
                  <a:gd name="T101" fmla="*/ 172 w 172"/>
                  <a:gd name="T102" fmla="*/ 170 h 17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2" h="170">
                    <a:moveTo>
                      <a:pt x="172" y="84"/>
                    </a:moveTo>
                    <a:lnTo>
                      <a:pt x="170" y="67"/>
                    </a:lnTo>
                    <a:lnTo>
                      <a:pt x="166" y="51"/>
                    </a:lnTo>
                    <a:lnTo>
                      <a:pt x="156" y="37"/>
                    </a:lnTo>
                    <a:lnTo>
                      <a:pt x="146" y="24"/>
                    </a:lnTo>
                    <a:lnTo>
                      <a:pt x="133" y="14"/>
                    </a:lnTo>
                    <a:lnTo>
                      <a:pt x="119" y="6"/>
                    </a:lnTo>
                    <a:lnTo>
                      <a:pt x="103" y="2"/>
                    </a:lnTo>
                    <a:lnTo>
                      <a:pt x="86" y="0"/>
                    </a:lnTo>
                    <a:lnTo>
                      <a:pt x="68" y="2"/>
                    </a:lnTo>
                    <a:lnTo>
                      <a:pt x="52" y="6"/>
                    </a:lnTo>
                    <a:lnTo>
                      <a:pt x="39" y="14"/>
                    </a:lnTo>
                    <a:lnTo>
                      <a:pt x="25" y="24"/>
                    </a:lnTo>
                    <a:lnTo>
                      <a:pt x="15" y="37"/>
                    </a:lnTo>
                    <a:lnTo>
                      <a:pt x="7" y="51"/>
                    </a:lnTo>
                    <a:lnTo>
                      <a:pt x="2" y="67"/>
                    </a:lnTo>
                    <a:lnTo>
                      <a:pt x="0" y="84"/>
                    </a:lnTo>
                    <a:lnTo>
                      <a:pt x="2" y="102"/>
                    </a:lnTo>
                    <a:lnTo>
                      <a:pt x="7" y="118"/>
                    </a:lnTo>
                    <a:lnTo>
                      <a:pt x="15" y="133"/>
                    </a:lnTo>
                    <a:lnTo>
                      <a:pt x="25" y="145"/>
                    </a:lnTo>
                    <a:lnTo>
                      <a:pt x="39" y="157"/>
                    </a:lnTo>
                    <a:lnTo>
                      <a:pt x="52" y="165"/>
                    </a:lnTo>
                    <a:lnTo>
                      <a:pt x="68" y="168"/>
                    </a:lnTo>
                    <a:lnTo>
                      <a:pt x="86" y="170"/>
                    </a:lnTo>
                    <a:lnTo>
                      <a:pt x="103" y="168"/>
                    </a:lnTo>
                    <a:lnTo>
                      <a:pt x="119" y="165"/>
                    </a:lnTo>
                    <a:lnTo>
                      <a:pt x="133" y="157"/>
                    </a:lnTo>
                    <a:lnTo>
                      <a:pt x="146" y="145"/>
                    </a:lnTo>
                    <a:lnTo>
                      <a:pt x="156" y="133"/>
                    </a:lnTo>
                    <a:lnTo>
                      <a:pt x="166" y="118"/>
                    </a:lnTo>
                    <a:lnTo>
                      <a:pt x="170" y="102"/>
                    </a:lnTo>
                    <a:lnTo>
                      <a:pt x="172" y="8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76" name="Freeform 101"/>
              <p:cNvSpPr>
                <a:spLocks/>
              </p:cNvSpPr>
              <p:nvPr/>
            </p:nvSpPr>
            <p:spPr bwMode="auto">
              <a:xfrm>
                <a:off x="2293" y="2498"/>
                <a:ext cx="66" cy="66"/>
              </a:xfrm>
              <a:custGeom>
                <a:avLst/>
                <a:gdLst>
                  <a:gd name="T0" fmla="*/ 0 w 171"/>
                  <a:gd name="T1" fmla="*/ 0 h 170"/>
                  <a:gd name="T2" fmla="*/ 0 w 171"/>
                  <a:gd name="T3" fmla="*/ 0 h 170"/>
                  <a:gd name="T4" fmla="*/ 0 w 171"/>
                  <a:gd name="T5" fmla="*/ 0 h 170"/>
                  <a:gd name="T6" fmla="*/ 0 w 171"/>
                  <a:gd name="T7" fmla="*/ 0 h 170"/>
                  <a:gd name="T8" fmla="*/ 0 w 171"/>
                  <a:gd name="T9" fmla="*/ 0 h 170"/>
                  <a:gd name="T10" fmla="*/ 0 w 171"/>
                  <a:gd name="T11" fmla="*/ 0 h 170"/>
                  <a:gd name="T12" fmla="*/ 0 w 171"/>
                  <a:gd name="T13" fmla="*/ 0 h 170"/>
                  <a:gd name="T14" fmla="*/ 0 w 171"/>
                  <a:gd name="T15" fmla="*/ 0 h 170"/>
                  <a:gd name="T16" fmla="*/ 0 w 171"/>
                  <a:gd name="T17" fmla="*/ 0 h 170"/>
                  <a:gd name="T18" fmla="*/ 0 w 171"/>
                  <a:gd name="T19" fmla="*/ 0 h 170"/>
                  <a:gd name="T20" fmla="*/ 0 w 171"/>
                  <a:gd name="T21" fmla="*/ 0 h 170"/>
                  <a:gd name="T22" fmla="*/ 0 w 171"/>
                  <a:gd name="T23" fmla="*/ 0 h 170"/>
                  <a:gd name="T24" fmla="*/ 0 w 171"/>
                  <a:gd name="T25" fmla="*/ 0 h 170"/>
                  <a:gd name="T26" fmla="*/ 0 w 171"/>
                  <a:gd name="T27" fmla="*/ 0 h 170"/>
                  <a:gd name="T28" fmla="*/ 0 w 171"/>
                  <a:gd name="T29" fmla="*/ 0 h 170"/>
                  <a:gd name="T30" fmla="*/ 0 w 171"/>
                  <a:gd name="T31" fmla="*/ 0 h 170"/>
                  <a:gd name="T32" fmla="*/ 0 w 171"/>
                  <a:gd name="T33" fmla="*/ 0 h 170"/>
                  <a:gd name="T34" fmla="*/ 0 w 171"/>
                  <a:gd name="T35" fmla="*/ 0 h 170"/>
                  <a:gd name="T36" fmla="*/ 0 w 171"/>
                  <a:gd name="T37" fmla="*/ 0 h 170"/>
                  <a:gd name="T38" fmla="*/ 0 w 171"/>
                  <a:gd name="T39" fmla="*/ 0 h 170"/>
                  <a:gd name="T40" fmla="*/ 0 w 171"/>
                  <a:gd name="T41" fmla="*/ 0 h 170"/>
                  <a:gd name="T42" fmla="*/ 0 w 171"/>
                  <a:gd name="T43" fmla="*/ 0 h 170"/>
                  <a:gd name="T44" fmla="*/ 0 w 171"/>
                  <a:gd name="T45" fmla="*/ 0 h 170"/>
                  <a:gd name="T46" fmla="*/ 0 w 171"/>
                  <a:gd name="T47" fmla="*/ 0 h 170"/>
                  <a:gd name="T48" fmla="*/ 0 w 171"/>
                  <a:gd name="T49" fmla="*/ 0 h 17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1"/>
                  <a:gd name="T76" fmla="*/ 0 h 170"/>
                  <a:gd name="T77" fmla="*/ 171 w 171"/>
                  <a:gd name="T78" fmla="*/ 170 h 17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1" h="170">
                    <a:moveTo>
                      <a:pt x="159" y="43"/>
                    </a:moveTo>
                    <a:lnTo>
                      <a:pt x="149" y="29"/>
                    </a:lnTo>
                    <a:lnTo>
                      <a:pt x="137" y="17"/>
                    </a:lnTo>
                    <a:lnTo>
                      <a:pt x="122" y="9"/>
                    </a:lnTo>
                    <a:lnTo>
                      <a:pt x="106" y="4"/>
                    </a:lnTo>
                    <a:lnTo>
                      <a:pt x="90" y="0"/>
                    </a:lnTo>
                    <a:lnTo>
                      <a:pt x="75" y="0"/>
                    </a:lnTo>
                    <a:lnTo>
                      <a:pt x="57" y="4"/>
                    </a:lnTo>
                    <a:lnTo>
                      <a:pt x="42" y="11"/>
                    </a:lnTo>
                    <a:lnTo>
                      <a:pt x="16" y="33"/>
                    </a:lnTo>
                    <a:lnTo>
                      <a:pt x="2" y="62"/>
                    </a:lnTo>
                    <a:lnTo>
                      <a:pt x="0" y="96"/>
                    </a:lnTo>
                    <a:lnTo>
                      <a:pt x="10" y="127"/>
                    </a:lnTo>
                    <a:lnTo>
                      <a:pt x="20" y="140"/>
                    </a:lnTo>
                    <a:lnTo>
                      <a:pt x="34" y="152"/>
                    </a:lnTo>
                    <a:lnTo>
                      <a:pt x="47" y="162"/>
                    </a:lnTo>
                    <a:lnTo>
                      <a:pt x="63" y="168"/>
                    </a:lnTo>
                    <a:lnTo>
                      <a:pt x="79" y="170"/>
                    </a:lnTo>
                    <a:lnTo>
                      <a:pt x="96" y="170"/>
                    </a:lnTo>
                    <a:lnTo>
                      <a:pt x="112" y="168"/>
                    </a:lnTo>
                    <a:lnTo>
                      <a:pt x="128" y="160"/>
                    </a:lnTo>
                    <a:lnTo>
                      <a:pt x="153" y="137"/>
                    </a:lnTo>
                    <a:lnTo>
                      <a:pt x="167" y="107"/>
                    </a:lnTo>
                    <a:lnTo>
                      <a:pt x="171" y="74"/>
                    </a:lnTo>
                    <a:lnTo>
                      <a:pt x="159" y="4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77" name="Freeform 102"/>
              <p:cNvSpPr>
                <a:spLocks/>
              </p:cNvSpPr>
              <p:nvPr/>
            </p:nvSpPr>
            <p:spPr bwMode="auto">
              <a:xfrm>
                <a:off x="2399" y="2608"/>
                <a:ext cx="65" cy="67"/>
              </a:xfrm>
              <a:custGeom>
                <a:avLst/>
                <a:gdLst>
                  <a:gd name="T0" fmla="*/ 0 w 171"/>
                  <a:gd name="T1" fmla="*/ 0 h 172"/>
                  <a:gd name="T2" fmla="*/ 0 w 171"/>
                  <a:gd name="T3" fmla="*/ 0 h 172"/>
                  <a:gd name="T4" fmla="*/ 0 w 171"/>
                  <a:gd name="T5" fmla="*/ 0 h 172"/>
                  <a:gd name="T6" fmla="*/ 0 w 171"/>
                  <a:gd name="T7" fmla="*/ 0 h 172"/>
                  <a:gd name="T8" fmla="*/ 0 w 171"/>
                  <a:gd name="T9" fmla="*/ 0 h 172"/>
                  <a:gd name="T10" fmla="*/ 0 w 171"/>
                  <a:gd name="T11" fmla="*/ 0 h 172"/>
                  <a:gd name="T12" fmla="*/ 0 w 171"/>
                  <a:gd name="T13" fmla="*/ 0 h 172"/>
                  <a:gd name="T14" fmla="*/ 0 w 171"/>
                  <a:gd name="T15" fmla="*/ 0 h 172"/>
                  <a:gd name="T16" fmla="*/ 0 w 171"/>
                  <a:gd name="T17" fmla="*/ 0 h 172"/>
                  <a:gd name="T18" fmla="*/ 0 w 171"/>
                  <a:gd name="T19" fmla="*/ 0 h 172"/>
                  <a:gd name="T20" fmla="*/ 0 w 171"/>
                  <a:gd name="T21" fmla="*/ 0 h 172"/>
                  <a:gd name="T22" fmla="*/ 0 w 171"/>
                  <a:gd name="T23" fmla="*/ 0 h 172"/>
                  <a:gd name="T24" fmla="*/ 0 w 171"/>
                  <a:gd name="T25" fmla="*/ 0 h 172"/>
                  <a:gd name="T26" fmla="*/ 0 w 171"/>
                  <a:gd name="T27" fmla="*/ 0 h 172"/>
                  <a:gd name="T28" fmla="*/ 0 w 171"/>
                  <a:gd name="T29" fmla="*/ 0 h 172"/>
                  <a:gd name="T30" fmla="*/ 0 w 171"/>
                  <a:gd name="T31" fmla="*/ 0 h 172"/>
                  <a:gd name="T32" fmla="*/ 0 w 171"/>
                  <a:gd name="T33" fmla="*/ 0 h 172"/>
                  <a:gd name="T34" fmla="*/ 0 w 171"/>
                  <a:gd name="T35" fmla="*/ 0 h 172"/>
                  <a:gd name="T36" fmla="*/ 0 w 171"/>
                  <a:gd name="T37" fmla="*/ 0 h 172"/>
                  <a:gd name="T38" fmla="*/ 0 w 171"/>
                  <a:gd name="T39" fmla="*/ 0 h 172"/>
                  <a:gd name="T40" fmla="*/ 0 w 171"/>
                  <a:gd name="T41" fmla="*/ 0 h 172"/>
                  <a:gd name="T42" fmla="*/ 0 w 171"/>
                  <a:gd name="T43" fmla="*/ 0 h 172"/>
                  <a:gd name="T44" fmla="*/ 0 w 171"/>
                  <a:gd name="T45" fmla="*/ 0 h 172"/>
                  <a:gd name="T46" fmla="*/ 0 w 171"/>
                  <a:gd name="T47" fmla="*/ 0 h 172"/>
                  <a:gd name="T48" fmla="*/ 0 w 171"/>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1"/>
                  <a:gd name="T76" fmla="*/ 0 h 172"/>
                  <a:gd name="T77" fmla="*/ 171 w 171"/>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1" h="172">
                    <a:moveTo>
                      <a:pt x="129" y="12"/>
                    </a:moveTo>
                    <a:lnTo>
                      <a:pt x="114" y="4"/>
                    </a:lnTo>
                    <a:lnTo>
                      <a:pt x="96" y="0"/>
                    </a:lnTo>
                    <a:lnTo>
                      <a:pt x="81" y="0"/>
                    </a:lnTo>
                    <a:lnTo>
                      <a:pt x="65" y="4"/>
                    </a:lnTo>
                    <a:lnTo>
                      <a:pt x="49" y="10"/>
                    </a:lnTo>
                    <a:lnTo>
                      <a:pt x="34" y="18"/>
                    </a:lnTo>
                    <a:lnTo>
                      <a:pt x="22" y="30"/>
                    </a:lnTo>
                    <a:lnTo>
                      <a:pt x="12" y="43"/>
                    </a:lnTo>
                    <a:lnTo>
                      <a:pt x="0" y="77"/>
                    </a:lnTo>
                    <a:lnTo>
                      <a:pt x="4" y="108"/>
                    </a:lnTo>
                    <a:lnTo>
                      <a:pt x="18" y="139"/>
                    </a:lnTo>
                    <a:lnTo>
                      <a:pt x="43" y="161"/>
                    </a:lnTo>
                    <a:lnTo>
                      <a:pt x="59" y="168"/>
                    </a:lnTo>
                    <a:lnTo>
                      <a:pt x="75" y="172"/>
                    </a:lnTo>
                    <a:lnTo>
                      <a:pt x="92" y="172"/>
                    </a:lnTo>
                    <a:lnTo>
                      <a:pt x="108" y="168"/>
                    </a:lnTo>
                    <a:lnTo>
                      <a:pt x="124" y="163"/>
                    </a:lnTo>
                    <a:lnTo>
                      <a:pt x="137" y="155"/>
                    </a:lnTo>
                    <a:lnTo>
                      <a:pt x="151" y="143"/>
                    </a:lnTo>
                    <a:lnTo>
                      <a:pt x="161" y="129"/>
                    </a:lnTo>
                    <a:lnTo>
                      <a:pt x="171" y="96"/>
                    </a:lnTo>
                    <a:lnTo>
                      <a:pt x="169" y="65"/>
                    </a:lnTo>
                    <a:lnTo>
                      <a:pt x="155" y="34"/>
                    </a:lnTo>
                    <a:lnTo>
                      <a:pt x="129" y="1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78" name="Freeform 103"/>
              <p:cNvSpPr>
                <a:spLocks/>
              </p:cNvSpPr>
              <p:nvPr/>
            </p:nvSpPr>
            <p:spPr bwMode="auto">
              <a:xfrm>
                <a:off x="2545" y="2651"/>
                <a:ext cx="67" cy="66"/>
              </a:xfrm>
              <a:custGeom>
                <a:avLst/>
                <a:gdLst>
                  <a:gd name="T0" fmla="*/ 0 w 170"/>
                  <a:gd name="T1" fmla="*/ 0 h 170"/>
                  <a:gd name="T2" fmla="*/ 0 w 170"/>
                  <a:gd name="T3" fmla="*/ 0 h 170"/>
                  <a:gd name="T4" fmla="*/ 0 w 170"/>
                  <a:gd name="T5" fmla="*/ 0 h 170"/>
                  <a:gd name="T6" fmla="*/ 0 w 170"/>
                  <a:gd name="T7" fmla="*/ 0 h 170"/>
                  <a:gd name="T8" fmla="*/ 0 w 170"/>
                  <a:gd name="T9" fmla="*/ 0 h 170"/>
                  <a:gd name="T10" fmla="*/ 0 w 170"/>
                  <a:gd name="T11" fmla="*/ 0 h 170"/>
                  <a:gd name="T12" fmla="*/ 0 w 170"/>
                  <a:gd name="T13" fmla="*/ 0 h 170"/>
                  <a:gd name="T14" fmla="*/ 0 w 170"/>
                  <a:gd name="T15" fmla="*/ 0 h 170"/>
                  <a:gd name="T16" fmla="*/ 0 w 170"/>
                  <a:gd name="T17" fmla="*/ 0 h 170"/>
                  <a:gd name="T18" fmla="*/ 0 w 170"/>
                  <a:gd name="T19" fmla="*/ 0 h 170"/>
                  <a:gd name="T20" fmla="*/ 0 w 170"/>
                  <a:gd name="T21" fmla="*/ 0 h 170"/>
                  <a:gd name="T22" fmla="*/ 0 w 170"/>
                  <a:gd name="T23" fmla="*/ 0 h 170"/>
                  <a:gd name="T24" fmla="*/ 0 w 170"/>
                  <a:gd name="T25" fmla="*/ 0 h 170"/>
                  <a:gd name="T26" fmla="*/ 0 w 170"/>
                  <a:gd name="T27" fmla="*/ 0 h 170"/>
                  <a:gd name="T28" fmla="*/ 0 w 170"/>
                  <a:gd name="T29" fmla="*/ 0 h 170"/>
                  <a:gd name="T30" fmla="*/ 0 w 170"/>
                  <a:gd name="T31" fmla="*/ 0 h 170"/>
                  <a:gd name="T32" fmla="*/ 0 w 170"/>
                  <a:gd name="T33" fmla="*/ 0 h 170"/>
                  <a:gd name="T34" fmla="*/ 0 w 170"/>
                  <a:gd name="T35" fmla="*/ 0 h 170"/>
                  <a:gd name="T36" fmla="*/ 0 w 170"/>
                  <a:gd name="T37" fmla="*/ 0 h 170"/>
                  <a:gd name="T38" fmla="*/ 0 w 170"/>
                  <a:gd name="T39" fmla="*/ 0 h 170"/>
                  <a:gd name="T40" fmla="*/ 0 w 170"/>
                  <a:gd name="T41" fmla="*/ 0 h 170"/>
                  <a:gd name="T42" fmla="*/ 0 w 170"/>
                  <a:gd name="T43" fmla="*/ 0 h 170"/>
                  <a:gd name="T44" fmla="*/ 0 w 170"/>
                  <a:gd name="T45" fmla="*/ 0 h 170"/>
                  <a:gd name="T46" fmla="*/ 0 w 170"/>
                  <a:gd name="T47" fmla="*/ 0 h 170"/>
                  <a:gd name="T48" fmla="*/ 0 w 170"/>
                  <a:gd name="T49" fmla="*/ 0 h 170"/>
                  <a:gd name="T50" fmla="*/ 0 w 170"/>
                  <a:gd name="T51" fmla="*/ 0 h 170"/>
                  <a:gd name="T52" fmla="*/ 0 w 170"/>
                  <a:gd name="T53" fmla="*/ 0 h 170"/>
                  <a:gd name="T54" fmla="*/ 0 w 170"/>
                  <a:gd name="T55" fmla="*/ 0 h 170"/>
                  <a:gd name="T56" fmla="*/ 0 w 170"/>
                  <a:gd name="T57" fmla="*/ 0 h 170"/>
                  <a:gd name="T58" fmla="*/ 0 w 170"/>
                  <a:gd name="T59" fmla="*/ 0 h 170"/>
                  <a:gd name="T60" fmla="*/ 0 w 170"/>
                  <a:gd name="T61" fmla="*/ 0 h 170"/>
                  <a:gd name="T62" fmla="*/ 0 w 170"/>
                  <a:gd name="T63" fmla="*/ 0 h 170"/>
                  <a:gd name="T64" fmla="*/ 0 w 170"/>
                  <a:gd name="T65" fmla="*/ 0 h 17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0"/>
                  <a:gd name="T100" fmla="*/ 0 h 170"/>
                  <a:gd name="T101" fmla="*/ 170 w 170"/>
                  <a:gd name="T102" fmla="*/ 170 h 17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0" h="170">
                    <a:moveTo>
                      <a:pt x="84" y="0"/>
                    </a:moveTo>
                    <a:lnTo>
                      <a:pt x="66" y="2"/>
                    </a:lnTo>
                    <a:lnTo>
                      <a:pt x="51" y="6"/>
                    </a:lnTo>
                    <a:lnTo>
                      <a:pt x="37" y="15"/>
                    </a:lnTo>
                    <a:lnTo>
                      <a:pt x="25" y="25"/>
                    </a:lnTo>
                    <a:lnTo>
                      <a:pt x="14" y="39"/>
                    </a:lnTo>
                    <a:lnTo>
                      <a:pt x="6" y="53"/>
                    </a:lnTo>
                    <a:lnTo>
                      <a:pt x="2" y="68"/>
                    </a:lnTo>
                    <a:lnTo>
                      <a:pt x="0" y="86"/>
                    </a:lnTo>
                    <a:lnTo>
                      <a:pt x="2" y="103"/>
                    </a:lnTo>
                    <a:lnTo>
                      <a:pt x="6" y="119"/>
                    </a:lnTo>
                    <a:lnTo>
                      <a:pt x="14" y="133"/>
                    </a:lnTo>
                    <a:lnTo>
                      <a:pt x="25" y="145"/>
                    </a:lnTo>
                    <a:lnTo>
                      <a:pt x="37" y="156"/>
                    </a:lnTo>
                    <a:lnTo>
                      <a:pt x="51" y="164"/>
                    </a:lnTo>
                    <a:lnTo>
                      <a:pt x="66" y="168"/>
                    </a:lnTo>
                    <a:lnTo>
                      <a:pt x="84" y="170"/>
                    </a:lnTo>
                    <a:lnTo>
                      <a:pt x="102" y="168"/>
                    </a:lnTo>
                    <a:lnTo>
                      <a:pt x="117" y="164"/>
                    </a:lnTo>
                    <a:lnTo>
                      <a:pt x="131" y="156"/>
                    </a:lnTo>
                    <a:lnTo>
                      <a:pt x="145" y="145"/>
                    </a:lnTo>
                    <a:lnTo>
                      <a:pt x="154" y="133"/>
                    </a:lnTo>
                    <a:lnTo>
                      <a:pt x="164" y="119"/>
                    </a:lnTo>
                    <a:lnTo>
                      <a:pt x="168" y="103"/>
                    </a:lnTo>
                    <a:lnTo>
                      <a:pt x="170" y="86"/>
                    </a:lnTo>
                    <a:lnTo>
                      <a:pt x="168" y="68"/>
                    </a:lnTo>
                    <a:lnTo>
                      <a:pt x="164" y="53"/>
                    </a:lnTo>
                    <a:lnTo>
                      <a:pt x="154" y="39"/>
                    </a:lnTo>
                    <a:lnTo>
                      <a:pt x="145" y="25"/>
                    </a:lnTo>
                    <a:lnTo>
                      <a:pt x="131" y="15"/>
                    </a:lnTo>
                    <a:lnTo>
                      <a:pt x="117" y="6"/>
                    </a:lnTo>
                    <a:lnTo>
                      <a:pt x="102" y="2"/>
                    </a:lnTo>
                    <a:lnTo>
                      <a:pt x="84"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79" name="Freeform 104"/>
              <p:cNvSpPr>
                <a:spLocks/>
              </p:cNvSpPr>
              <p:nvPr/>
            </p:nvSpPr>
            <p:spPr bwMode="auto">
              <a:xfrm>
                <a:off x="2694" y="2615"/>
                <a:ext cx="66" cy="66"/>
              </a:xfrm>
              <a:custGeom>
                <a:avLst/>
                <a:gdLst>
                  <a:gd name="T0" fmla="*/ 0 w 170"/>
                  <a:gd name="T1" fmla="*/ 0 h 172"/>
                  <a:gd name="T2" fmla="*/ 0 w 170"/>
                  <a:gd name="T3" fmla="*/ 0 h 172"/>
                  <a:gd name="T4" fmla="*/ 0 w 170"/>
                  <a:gd name="T5" fmla="*/ 0 h 172"/>
                  <a:gd name="T6" fmla="*/ 0 w 170"/>
                  <a:gd name="T7" fmla="*/ 0 h 172"/>
                  <a:gd name="T8" fmla="*/ 0 w 170"/>
                  <a:gd name="T9" fmla="*/ 0 h 172"/>
                  <a:gd name="T10" fmla="*/ 0 w 170"/>
                  <a:gd name="T11" fmla="*/ 0 h 172"/>
                  <a:gd name="T12" fmla="*/ 0 w 170"/>
                  <a:gd name="T13" fmla="*/ 0 h 172"/>
                  <a:gd name="T14" fmla="*/ 0 w 170"/>
                  <a:gd name="T15" fmla="*/ 0 h 172"/>
                  <a:gd name="T16" fmla="*/ 0 w 170"/>
                  <a:gd name="T17" fmla="*/ 0 h 172"/>
                  <a:gd name="T18" fmla="*/ 0 w 170"/>
                  <a:gd name="T19" fmla="*/ 0 h 172"/>
                  <a:gd name="T20" fmla="*/ 0 w 170"/>
                  <a:gd name="T21" fmla="*/ 0 h 172"/>
                  <a:gd name="T22" fmla="*/ 0 w 170"/>
                  <a:gd name="T23" fmla="*/ 0 h 172"/>
                  <a:gd name="T24" fmla="*/ 0 w 170"/>
                  <a:gd name="T25" fmla="*/ 0 h 172"/>
                  <a:gd name="T26" fmla="*/ 0 w 170"/>
                  <a:gd name="T27" fmla="*/ 0 h 172"/>
                  <a:gd name="T28" fmla="*/ 0 w 170"/>
                  <a:gd name="T29" fmla="*/ 0 h 172"/>
                  <a:gd name="T30" fmla="*/ 0 w 170"/>
                  <a:gd name="T31" fmla="*/ 0 h 172"/>
                  <a:gd name="T32" fmla="*/ 0 w 170"/>
                  <a:gd name="T33" fmla="*/ 0 h 172"/>
                  <a:gd name="T34" fmla="*/ 0 w 170"/>
                  <a:gd name="T35" fmla="*/ 0 h 172"/>
                  <a:gd name="T36" fmla="*/ 0 w 170"/>
                  <a:gd name="T37" fmla="*/ 0 h 172"/>
                  <a:gd name="T38" fmla="*/ 0 w 170"/>
                  <a:gd name="T39" fmla="*/ 0 h 172"/>
                  <a:gd name="T40" fmla="*/ 0 w 170"/>
                  <a:gd name="T41" fmla="*/ 0 h 172"/>
                  <a:gd name="T42" fmla="*/ 0 w 170"/>
                  <a:gd name="T43" fmla="*/ 0 h 172"/>
                  <a:gd name="T44" fmla="*/ 0 w 170"/>
                  <a:gd name="T45" fmla="*/ 0 h 172"/>
                  <a:gd name="T46" fmla="*/ 0 w 170"/>
                  <a:gd name="T47" fmla="*/ 0 h 172"/>
                  <a:gd name="T48" fmla="*/ 0 w 170"/>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0"/>
                  <a:gd name="T76" fmla="*/ 0 h 172"/>
                  <a:gd name="T77" fmla="*/ 170 w 170"/>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0" h="172">
                    <a:moveTo>
                      <a:pt x="43" y="12"/>
                    </a:moveTo>
                    <a:lnTo>
                      <a:pt x="18" y="33"/>
                    </a:lnTo>
                    <a:lnTo>
                      <a:pt x="4" y="64"/>
                    </a:lnTo>
                    <a:lnTo>
                      <a:pt x="0" y="96"/>
                    </a:lnTo>
                    <a:lnTo>
                      <a:pt x="12" y="129"/>
                    </a:lnTo>
                    <a:lnTo>
                      <a:pt x="22" y="143"/>
                    </a:lnTo>
                    <a:lnTo>
                      <a:pt x="33" y="154"/>
                    </a:lnTo>
                    <a:lnTo>
                      <a:pt x="47" y="162"/>
                    </a:lnTo>
                    <a:lnTo>
                      <a:pt x="63" y="168"/>
                    </a:lnTo>
                    <a:lnTo>
                      <a:pt x="78" y="172"/>
                    </a:lnTo>
                    <a:lnTo>
                      <a:pt x="96" y="172"/>
                    </a:lnTo>
                    <a:lnTo>
                      <a:pt x="112" y="168"/>
                    </a:lnTo>
                    <a:lnTo>
                      <a:pt x="127" y="160"/>
                    </a:lnTo>
                    <a:lnTo>
                      <a:pt x="153" y="139"/>
                    </a:lnTo>
                    <a:lnTo>
                      <a:pt x="166" y="107"/>
                    </a:lnTo>
                    <a:lnTo>
                      <a:pt x="170" y="76"/>
                    </a:lnTo>
                    <a:lnTo>
                      <a:pt x="159" y="43"/>
                    </a:lnTo>
                    <a:lnTo>
                      <a:pt x="149" y="29"/>
                    </a:lnTo>
                    <a:lnTo>
                      <a:pt x="137" y="17"/>
                    </a:lnTo>
                    <a:lnTo>
                      <a:pt x="123" y="10"/>
                    </a:lnTo>
                    <a:lnTo>
                      <a:pt x="108" y="4"/>
                    </a:lnTo>
                    <a:lnTo>
                      <a:pt x="92" y="0"/>
                    </a:lnTo>
                    <a:lnTo>
                      <a:pt x="75" y="0"/>
                    </a:lnTo>
                    <a:lnTo>
                      <a:pt x="59" y="4"/>
                    </a:lnTo>
                    <a:lnTo>
                      <a:pt x="43" y="1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80" name="Freeform 105"/>
              <p:cNvSpPr>
                <a:spLocks/>
              </p:cNvSpPr>
              <p:nvPr/>
            </p:nvSpPr>
            <p:spPr bwMode="auto">
              <a:xfrm>
                <a:off x="2805" y="2509"/>
                <a:ext cx="65" cy="68"/>
              </a:xfrm>
              <a:custGeom>
                <a:avLst/>
                <a:gdLst>
                  <a:gd name="T0" fmla="*/ 0 w 170"/>
                  <a:gd name="T1" fmla="*/ 0 h 172"/>
                  <a:gd name="T2" fmla="*/ 0 w 170"/>
                  <a:gd name="T3" fmla="*/ 0 h 172"/>
                  <a:gd name="T4" fmla="*/ 0 w 170"/>
                  <a:gd name="T5" fmla="*/ 0 h 172"/>
                  <a:gd name="T6" fmla="*/ 0 w 170"/>
                  <a:gd name="T7" fmla="*/ 0 h 172"/>
                  <a:gd name="T8" fmla="*/ 0 w 170"/>
                  <a:gd name="T9" fmla="*/ 0 h 172"/>
                  <a:gd name="T10" fmla="*/ 0 w 170"/>
                  <a:gd name="T11" fmla="*/ 0 h 172"/>
                  <a:gd name="T12" fmla="*/ 0 w 170"/>
                  <a:gd name="T13" fmla="*/ 0 h 172"/>
                  <a:gd name="T14" fmla="*/ 0 w 170"/>
                  <a:gd name="T15" fmla="*/ 0 h 172"/>
                  <a:gd name="T16" fmla="*/ 0 w 170"/>
                  <a:gd name="T17" fmla="*/ 0 h 172"/>
                  <a:gd name="T18" fmla="*/ 0 w 170"/>
                  <a:gd name="T19" fmla="*/ 0 h 172"/>
                  <a:gd name="T20" fmla="*/ 0 w 170"/>
                  <a:gd name="T21" fmla="*/ 0 h 172"/>
                  <a:gd name="T22" fmla="*/ 0 w 170"/>
                  <a:gd name="T23" fmla="*/ 0 h 172"/>
                  <a:gd name="T24" fmla="*/ 0 w 170"/>
                  <a:gd name="T25" fmla="*/ 0 h 172"/>
                  <a:gd name="T26" fmla="*/ 0 w 170"/>
                  <a:gd name="T27" fmla="*/ 0 h 172"/>
                  <a:gd name="T28" fmla="*/ 0 w 170"/>
                  <a:gd name="T29" fmla="*/ 0 h 172"/>
                  <a:gd name="T30" fmla="*/ 0 w 170"/>
                  <a:gd name="T31" fmla="*/ 0 h 172"/>
                  <a:gd name="T32" fmla="*/ 0 w 170"/>
                  <a:gd name="T33" fmla="*/ 0 h 172"/>
                  <a:gd name="T34" fmla="*/ 0 w 170"/>
                  <a:gd name="T35" fmla="*/ 0 h 172"/>
                  <a:gd name="T36" fmla="*/ 0 w 170"/>
                  <a:gd name="T37" fmla="*/ 0 h 172"/>
                  <a:gd name="T38" fmla="*/ 0 w 170"/>
                  <a:gd name="T39" fmla="*/ 0 h 172"/>
                  <a:gd name="T40" fmla="*/ 0 w 170"/>
                  <a:gd name="T41" fmla="*/ 0 h 172"/>
                  <a:gd name="T42" fmla="*/ 0 w 170"/>
                  <a:gd name="T43" fmla="*/ 0 h 172"/>
                  <a:gd name="T44" fmla="*/ 0 w 170"/>
                  <a:gd name="T45" fmla="*/ 0 h 172"/>
                  <a:gd name="T46" fmla="*/ 0 w 170"/>
                  <a:gd name="T47" fmla="*/ 0 h 172"/>
                  <a:gd name="T48" fmla="*/ 0 w 170"/>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0"/>
                  <a:gd name="T76" fmla="*/ 0 h 172"/>
                  <a:gd name="T77" fmla="*/ 170 w 170"/>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0" h="172">
                    <a:moveTo>
                      <a:pt x="12" y="43"/>
                    </a:moveTo>
                    <a:lnTo>
                      <a:pt x="0" y="76"/>
                    </a:lnTo>
                    <a:lnTo>
                      <a:pt x="4" y="108"/>
                    </a:lnTo>
                    <a:lnTo>
                      <a:pt x="17" y="139"/>
                    </a:lnTo>
                    <a:lnTo>
                      <a:pt x="43" y="160"/>
                    </a:lnTo>
                    <a:lnTo>
                      <a:pt x="58" y="168"/>
                    </a:lnTo>
                    <a:lnTo>
                      <a:pt x="74" y="172"/>
                    </a:lnTo>
                    <a:lnTo>
                      <a:pt x="92" y="172"/>
                    </a:lnTo>
                    <a:lnTo>
                      <a:pt x="107" y="168"/>
                    </a:lnTo>
                    <a:lnTo>
                      <a:pt x="123" y="162"/>
                    </a:lnTo>
                    <a:lnTo>
                      <a:pt x="137" y="154"/>
                    </a:lnTo>
                    <a:lnTo>
                      <a:pt x="150" y="143"/>
                    </a:lnTo>
                    <a:lnTo>
                      <a:pt x="160" y="129"/>
                    </a:lnTo>
                    <a:lnTo>
                      <a:pt x="170" y="96"/>
                    </a:lnTo>
                    <a:lnTo>
                      <a:pt x="168" y="65"/>
                    </a:lnTo>
                    <a:lnTo>
                      <a:pt x="154" y="33"/>
                    </a:lnTo>
                    <a:lnTo>
                      <a:pt x="129" y="12"/>
                    </a:lnTo>
                    <a:lnTo>
                      <a:pt x="113" y="4"/>
                    </a:lnTo>
                    <a:lnTo>
                      <a:pt x="96" y="0"/>
                    </a:lnTo>
                    <a:lnTo>
                      <a:pt x="80" y="0"/>
                    </a:lnTo>
                    <a:lnTo>
                      <a:pt x="64" y="4"/>
                    </a:lnTo>
                    <a:lnTo>
                      <a:pt x="49" y="10"/>
                    </a:lnTo>
                    <a:lnTo>
                      <a:pt x="33" y="18"/>
                    </a:lnTo>
                    <a:lnTo>
                      <a:pt x="21" y="29"/>
                    </a:lnTo>
                    <a:lnTo>
                      <a:pt x="12" y="4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81" name="Freeform 106"/>
              <p:cNvSpPr>
                <a:spLocks/>
              </p:cNvSpPr>
              <p:nvPr/>
            </p:nvSpPr>
            <p:spPr bwMode="auto">
              <a:xfrm>
                <a:off x="2848" y="2363"/>
                <a:ext cx="66" cy="67"/>
              </a:xfrm>
              <a:custGeom>
                <a:avLst/>
                <a:gdLst>
                  <a:gd name="T0" fmla="*/ 0 w 170"/>
                  <a:gd name="T1" fmla="*/ 0 h 173"/>
                  <a:gd name="T2" fmla="*/ 0 w 170"/>
                  <a:gd name="T3" fmla="*/ 0 h 173"/>
                  <a:gd name="T4" fmla="*/ 0 w 170"/>
                  <a:gd name="T5" fmla="*/ 0 h 173"/>
                  <a:gd name="T6" fmla="*/ 0 w 170"/>
                  <a:gd name="T7" fmla="*/ 0 h 173"/>
                  <a:gd name="T8" fmla="*/ 0 w 170"/>
                  <a:gd name="T9" fmla="*/ 0 h 173"/>
                  <a:gd name="T10" fmla="*/ 0 w 170"/>
                  <a:gd name="T11" fmla="*/ 0 h 173"/>
                  <a:gd name="T12" fmla="*/ 0 w 170"/>
                  <a:gd name="T13" fmla="*/ 0 h 173"/>
                  <a:gd name="T14" fmla="*/ 0 w 170"/>
                  <a:gd name="T15" fmla="*/ 0 h 173"/>
                  <a:gd name="T16" fmla="*/ 0 w 170"/>
                  <a:gd name="T17" fmla="*/ 0 h 173"/>
                  <a:gd name="T18" fmla="*/ 0 w 170"/>
                  <a:gd name="T19" fmla="*/ 0 h 173"/>
                  <a:gd name="T20" fmla="*/ 0 w 170"/>
                  <a:gd name="T21" fmla="*/ 0 h 173"/>
                  <a:gd name="T22" fmla="*/ 0 w 170"/>
                  <a:gd name="T23" fmla="*/ 0 h 173"/>
                  <a:gd name="T24" fmla="*/ 0 w 170"/>
                  <a:gd name="T25" fmla="*/ 0 h 173"/>
                  <a:gd name="T26" fmla="*/ 0 w 170"/>
                  <a:gd name="T27" fmla="*/ 0 h 173"/>
                  <a:gd name="T28" fmla="*/ 0 w 170"/>
                  <a:gd name="T29" fmla="*/ 0 h 173"/>
                  <a:gd name="T30" fmla="*/ 0 w 170"/>
                  <a:gd name="T31" fmla="*/ 0 h 173"/>
                  <a:gd name="T32" fmla="*/ 0 w 170"/>
                  <a:gd name="T33" fmla="*/ 0 h 173"/>
                  <a:gd name="T34" fmla="*/ 0 w 170"/>
                  <a:gd name="T35" fmla="*/ 0 h 173"/>
                  <a:gd name="T36" fmla="*/ 0 w 170"/>
                  <a:gd name="T37" fmla="*/ 0 h 173"/>
                  <a:gd name="T38" fmla="*/ 0 w 170"/>
                  <a:gd name="T39" fmla="*/ 0 h 173"/>
                  <a:gd name="T40" fmla="*/ 0 w 170"/>
                  <a:gd name="T41" fmla="*/ 0 h 173"/>
                  <a:gd name="T42" fmla="*/ 0 w 170"/>
                  <a:gd name="T43" fmla="*/ 0 h 173"/>
                  <a:gd name="T44" fmla="*/ 0 w 170"/>
                  <a:gd name="T45" fmla="*/ 0 h 173"/>
                  <a:gd name="T46" fmla="*/ 0 w 170"/>
                  <a:gd name="T47" fmla="*/ 0 h 173"/>
                  <a:gd name="T48" fmla="*/ 0 w 170"/>
                  <a:gd name="T49" fmla="*/ 0 h 173"/>
                  <a:gd name="T50" fmla="*/ 0 w 170"/>
                  <a:gd name="T51" fmla="*/ 0 h 173"/>
                  <a:gd name="T52" fmla="*/ 0 w 170"/>
                  <a:gd name="T53" fmla="*/ 0 h 173"/>
                  <a:gd name="T54" fmla="*/ 0 w 170"/>
                  <a:gd name="T55" fmla="*/ 0 h 173"/>
                  <a:gd name="T56" fmla="*/ 0 w 170"/>
                  <a:gd name="T57" fmla="*/ 0 h 173"/>
                  <a:gd name="T58" fmla="*/ 0 w 170"/>
                  <a:gd name="T59" fmla="*/ 0 h 173"/>
                  <a:gd name="T60" fmla="*/ 0 w 170"/>
                  <a:gd name="T61" fmla="*/ 0 h 173"/>
                  <a:gd name="T62" fmla="*/ 0 w 170"/>
                  <a:gd name="T63" fmla="*/ 0 h 173"/>
                  <a:gd name="T64" fmla="*/ 0 w 170"/>
                  <a:gd name="T65" fmla="*/ 0 h 17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0"/>
                  <a:gd name="T100" fmla="*/ 0 h 173"/>
                  <a:gd name="T101" fmla="*/ 170 w 170"/>
                  <a:gd name="T102" fmla="*/ 173 h 17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0" h="173">
                    <a:moveTo>
                      <a:pt x="0" y="87"/>
                    </a:moveTo>
                    <a:lnTo>
                      <a:pt x="2" y="104"/>
                    </a:lnTo>
                    <a:lnTo>
                      <a:pt x="6" y="120"/>
                    </a:lnTo>
                    <a:lnTo>
                      <a:pt x="14" y="133"/>
                    </a:lnTo>
                    <a:lnTo>
                      <a:pt x="26" y="147"/>
                    </a:lnTo>
                    <a:lnTo>
                      <a:pt x="37" y="157"/>
                    </a:lnTo>
                    <a:lnTo>
                      <a:pt x="53" y="165"/>
                    </a:lnTo>
                    <a:lnTo>
                      <a:pt x="69" y="171"/>
                    </a:lnTo>
                    <a:lnTo>
                      <a:pt x="86" y="173"/>
                    </a:lnTo>
                    <a:lnTo>
                      <a:pt x="104" y="171"/>
                    </a:lnTo>
                    <a:lnTo>
                      <a:pt x="120" y="165"/>
                    </a:lnTo>
                    <a:lnTo>
                      <a:pt x="133" y="157"/>
                    </a:lnTo>
                    <a:lnTo>
                      <a:pt x="147" y="147"/>
                    </a:lnTo>
                    <a:lnTo>
                      <a:pt x="157" y="133"/>
                    </a:lnTo>
                    <a:lnTo>
                      <a:pt x="165" y="120"/>
                    </a:lnTo>
                    <a:lnTo>
                      <a:pt x="169" y="104"/>
                    </a:lnTo>
                    <a:lnTo>
                      <a:pt x="170" y="87"/>
                    </a:lnTo>
                    <a:lnTo>
                      <a:pt x="169" y="69"/>
                    </a:lnTo>
                    <a:lnTo>
                      <a:pt x="165" y="53"/>
                    </a:lnTo>
                    <a:lnTo>
                      <a:pt x="157" y="40"/>
                    </a:lnTo>
                    <a:lnTo>
                      <a:pt x="147" y="26"/>
                    </a:lnTo>
                    <a:lnTo>
                      <a:pt x="133" y="16"/>
                    </a:lnTo>
                    <a:lnTo>
                      <a:pt x="120" y="6"/>
                    </a:lnTo>
                    <a:lnTo>
                      <a:pt x="104" y="2"/>
                    </a:lnTo>
                    <a:lnTo>
                      <a:pt x="86" y="0"/>
                    </a:lnTo>
                    <a:lnTo>
                      <a:pt x="69" y="2"/>
                    </a:lnTo>
                    <a:lnTo>
                      <a:pt x="53" y="6"/>
                    </a:lnTo>
                    <a:lnTo>
                      <a:pt x="37" y="16"/>
                    </a:lnTo>
                    <a:lnTo>
                      <a:pt x="26" y="26"/>
                    </a:lnTo>
                    <a:lnTo>
                      <a:pt x="14" y="40"/>
                    </a:lnTo>
                    <a:lnTo>
                      <a:pt x="6" y="53"/>
                    </a:lnTo>
                    <a:lnTo>
                      <a:pt x="2" y="69"/>
                    </a:lnTo>
                    <a:lnTo>
                      <a:pt x="0" y="8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82" name="Freeform 107"/>
              <p:cNvSpPr>
                <a:spLocks/>
              </p:cNvSpPr>
              <p:nvPr/>
            </p:nvSpPr>
            <p:spPr bwMode="auto">
              <a:xfrm>
                <a:off x="2812" y="2214"/>
                <a:ext cx="66" cy="67"/>
              </a:xfrm>
              <a:custGeom>
                <a:avLst/>
                <a:gdLst>
                  <a:gd name="T0" fmla="*/ 0 w 173"/>
                  <a:gd name="T1" fmla="*/ 0 h 172"/>
                  <a:gd name="T2" fmla="*/ 0 w 173"/>
                  <a:gd name="T3" fmla="*/ 0 h 172"/>
                  <a:gd name="T4" fmla="*/ 0 w 173"/>
                  <a:gd name="T5" fmla="*/ 0 h 172"/>
                  <a:gd name="T6" fmla="*/ 0 w 173"/>
                  <a:gd name="T7" fmla="*/ 0 h 172"/>
                  <a:gd name="T8" fmla="*/ 0 w 173"/>
                  <a:gd name="T9" fmla="*/ 0 h 172"/>
                  <a:gd name="T10" fmla="*/ 0 w 173"/>
                  <a:gd name="T11" fmla="*/ 0 h 172"/>
                  <a:gd name="T12" fmla="*/ 0 w 173"/>
                  <a:gd name="T13" fmla="*/ 0 h 172"/>
                  <a:gd name="T14" fmla="*/ 0 w 173"/>
                  <a:gd name="T15" fmla="*/ 0 h 172"/>
                  <a:gd name="T16" fmla="*/ 0 w 173"/>
                  <a:gd name="T17" fmla="*/ 0 h 172"/>
                  <a:gd name="T18" fmla="*/ 0 w 173"/>
                  <a:gd name="T19" fmla="*/ 0 h 172"/>
                  <a:gd name="T20" fmla="*/ 0 w 173"/>
                  <a:gd name="T21" fmla="*/ 0 h 172"/>
                  <a:gd name="T22" fmla="*/ 0 w 173"/>
                  <a:gd name="T23" fmla="*/ 0 h 172"/>
                  <a:gd name="T24" fmla="*/ 0 w 173"/>
                  <a:gd name="T25" fmla="*/ 0 h 172"/>
                  <a:gd name="T26" fmla="*/ 0 w 173"/>
                  <a:gd name="T27" fmla="*/ 0 h 172"/>
                  <a:gd name="T28" fmla="*/ 0 w 173"/>
                  <a:gd name="T29" fmla="*/ 0 h 172"/>
                  <a:gd name="T30" fmla="*/ 0 w 173"/>
                  <a:gd name="T31" fmla="*/ 0 h 172"/>
                  <a:gd name="T32" fmla="*/ 0 w 173"/>
                  <a:gd name="T33" fmla="*/ 0 h 172"/>
                  <a:gd name="T34" fmla="*/ 0 w 173"/>
                  <a:gd name="T35" fmla="*/ 0 h 172"/>
                  <a:gd name="T36" fmla="*/ 0 w 173"/>
                  <a:gd name="T37" fmla="*/ 0 h 172"/>
                  <a:gd name="T38" fmla="*/ 0 w 173"/>
                  <a:gd name="T39" fmla="*/ 0 h 172"/>
                  <a:gd name="T40" fmla="*/ 0 w 173"/>
                  <a:gd name="T41" fmla="*/ 0 h 172"/>
                  <a:gd name="T42" fmla="*/ 0 w 173"/>
                  <a:gd name="T43" fmla="*/ 0 h 172"/>
                  <a:gd name="T44" fmla="*/ 0 w 173"/>
                  <a:gd name="T45" fmla="*/ 0 h 172"/>
                  <a:gd name="T46" fmla="*/ 0 w 173"/>
                  <a:gd name="T47" fmla="*/ 0 h 172"/>
                  <a:gd name="T48" fmla="*/ 0 w 173"/>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3"/>
                  <a:gd name="T76" fmla="*/ 0 h 172"/>
                  <a:gd name="T77" fmla="*/ 173 w 173"/>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3" h="172">
                    <a:moveTo>
                      <a:pt x="12" y="129"/>
                    </a:moveTo>
                    <a:lnTo>
                      <a:pt x="22" y="143"/>
                    </a:lnTo>
                    <a:lnTo>
                      <a:pt x="34" y="155"/>
                    </a:lnTo>
                    <a:lnTo>
                      <a:pt x="49" y="162"/>
                    </a:lnTo>
                    <a:lnTo>
                      <a:pt x="65" y="168"/>
                    </a:lnTo>
                    <a:lnTo>
                      <a:pt x="81" y="172"/>
                    </a:lnTo>
                    <a:lnTo>
                      <a:pt x="96" y="172"/>
                    </a:lnTo>
                    <a:lnTo>
                      <a:pt x="114" y="168"/>
                    </a:lnTo>
                    <a:lnTo>
                      <a:pt x="129" y="160"/>
                    </a:lnTo>
                    <a:lnTo>
                      <a:pt x="155" y="139"/>
                    </a:lnTo>
                    <a:lnTo>
                      <a:pt x="169" y="108"/>
                    </a:lnTo>
                    <a:lnTo>
                      <a:pt x="173" y="76"/>
                    </a:lnTo>
                    <a:lnTo>
                      <a:pt x="161" y="43"/>
                    </a:lnTo>
                    <a:lnTo>
                      <a:pt x="151" y="29"/>
                    </a:lnTo>
                    <a:lnTo>
                      <a:pt x="139" y="18"/>
                    </a:lnTo>
                    <a:lnTo>
                      <a:pt x="124" y="10"/>
                    </a:lnTo>
                    <a:lnTo>
                      <a:pt x="108" y="4"/>
                    </a:lnTo>
                    <a:lnTo>
                      <a:pt x="92" y="0"/>
                    </a:lnTo>
                    <a:lnTo>
                      <a:pt x="77" y="0"/>
                    </a:lnTo>
                    <a:lnTo>
                      <a:pt x="59" y="4"/>
                    </a:lnTo>
                    <a:lnTo>
                      <a:pt x="43" y="12"/>
                    </a:lnTo>
                    <a:lnTo>
                      <a:pt x="18" y="33"/>
                    </a:lnTo>
                    <a:lnTo>
                      <a:pt x="4" y="65"/>
                    </a:lnTo>
                    <a:lnTo>
                      <a:pt x="0" y="96"/>
                    </a:lnTo>
                    <a:lnTo>
                      <a:pt x="12" y="1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83" name="Freeform 108"/>
              <p:cNvSpPr>
                <a:spLocks/>
              </p:cNvSpPr>
              <p:nvPr/>
            </p:nvSpPr>
            <p:spPr bwMode="auto">
              <a:xfrm>
                <a:off x="2706" y="2104"/>
                <a:ext cx="67" cy="66"/>
              </a:xfrm>
              <a:custGeom>
                <a:avLst/>
                <a:gdLst>
                  <a:gd name="T0" fmla="*/ 0 w 172"/>
                  <a:gd name="T1" fmla="*/ 0 h 173"/>
                  <a:gd name="T2" fmla="*/ 0 w 172"/>
                  <a:gd name="T3" fmla="*/ 0 h 173"/>
                  <a:gd name="T4" fmla="*/ 0 w 172"/>
                  <a:gd name="T5" fmla="*/ 0 h 173"/>
                  <a:gd name="T6" fmla="*/ 0 w 172"/>
                  <a:gd name="T7" fmla="*/ 0 h 173"/>
                  <a:gd name="T8" fmla="*/ 0 w 172"/>
                  <a:gd name="T9" fmla="*/ 0 h 173"/>
                  <a:gd name="T10" fmla="*/ 0 w 172"/>
                  <a:gd name="T11" fmla="*/ 0 h 173"/>
                  <a:gd name="T12" fmla="*/ 0 w 172"/>
                  <a:gd name="T13" fmla="*/ 0 h 173"/>
                  <a:gd name="T14" fmla="*/ 0 w 172"/>
                  <a:gd name="T15" fmla="*/ 0 h 173"/>
                  <a:gd name="T16" fmla="*/ 0 w 172"/>
                  <a:gd name="T17" fmla="*/ 0 h 173"/>
                  <a:gd name="T18" fmla="*/ 0 w 172"/>
                  <a:gd name="T19" fmla="*/ 0 h 173"/>
                  <a:gd name="T20" fmla="*/ 0 w 172"/>
                  <a:gd name="T21" fmla="*/ 0 h 173"/>
                  <a:gd name="T22" fmla="*/ 0 w 172"/>
                  <a:gd name="T23" fmla="*/ 0 h 173"/>
                  <a:gd name="T24" fmla="*/ 0 w 172"/>
                  <a:gd name="T25" fmla="*/ 0 h 173"/>
                  <a:gd name="T26" fmla="*/ 0 w 172"/>
                  <a:gd name="T27" fmla="*/ 0 h 173"/>
                  <a:gd name="T28" fmla="*/ 0 w 172"/>
                  <a:gd name="T29" fmla="*/ 0 h 173"/>
                  <a:gd name="T30" fmla="*/ 0 w 172"/>
                  <a:gd name="T31" fmla="*/ 0 h 173"/>
                  <a:gd name="T32" fmla="*/ 0 w 172"/>
                  <a:gd name="T33" fmla="*/ 0 h 173"/>
                  <a:gd name="T34" fmla="*/ 0 w 172"/>
                  <a:gd name="T35" fmla="*/ 0 h 173"/>
                  <a:gd name="T36" fmla="*/ 0 w 172"/>
                  <a:gd name="T37" fmla="*/ 0 h 173"/>
                  <a:gd name="T38" fmla="*/ 0 w 172"/>
                  <a:gd name="T39" fmla="*/ 0 h 173"/>
                  <a:gd name="T40" fmla="*/ 0 w 172"/>
                  <a:gd name="T41" fmla="*/ 0 h 173"/>
                  <a:gd name="T42" fmla="*/ 0 w 172"/>
                  <a:gd name="T43" fmla="*/ 0 h 173"/>
                  <a:gd name="T44" fmla="*/ 0 w 172"/>
                  <a:gd name="T45" fmla="*/ 0 h 173"/>
                  <a:gd name="T46" fmla="*/ 0 w 172"/>
                  <a:gd name="T47" fmla="*/ 0 h 173"/>
                  <a:gd name="T48" fmla="*/ 0 w 172"/>
                  <a:gd name="T49" fmla="*/ 0 h 17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2"/>
                  <a:gd name="T76" fmla="*/ 0 h 173"/>
                  <a:gd name="T77" fmla="*/ 172 w 172"/>
                  <a:gd name="T78" fmla="*/ 173 h 17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2" h="173">
                    <a:moveTo>
                      <a:pt x="43" y="161"/>
                    </a:moveTo>
                    <a:lnTo>
                      <a:pt x="58" y="169"/>
                    </a:lnTo>
                    <a:lnTo>
                      <a:pt x="76" y="173"/>
                    </a:lnTo>
                    <a:lnTo>
                      <a:pt x="91" y="173"/>
                    </a:lnTo>
                    <a:lnTo>
                      <a:pt x="107" y="169"/>
                    </a:lnTo>
                    <a:lnTo>
                      <a:pt x="123" y="163"/>
                    </a:lnTo>
                    <a:lnTo>
                      <a:pt x="138" y="155"/>
                    </a:lnTo>
                    <a:lnTo>
                      <a:pt x="150" y="143"/>
                    </a:lnTo>
                    <a:lnTo>
                      <a:pt x="160" y="130"/>
                    </a:lnTo>
                    <a:lnTo>
                      <a:pt x="172" y="96"/>
                    </a:lnTo>
                    <a:lnTo>
                      <a:pt x="168" y="65"/>
                    </a:lnTo>
                    <a:lnTo>
                      <a:pt x="154" y="34"/>
                    </a:lnTo>
                    <a:lnTo>
                      <a:pt x="129" y="12"/>
                    </a:lnTo>
                    <a:lnTo>
                      <a:pt x="113" y="4"/>
                    </a:lnTo>
                    <a:lnTo>
                      <a:pt x="95" y="0"/>
                    </a:lnTo>
                    <a:lnTo>
                      <a:pt x="80" y="0"/>
                    </a:lnTo>
                    <a:lnTo>
                      <a:pt x="64" y="4"/>
                    </a:lnTo>
                    <a:lnTo>
                      <a:pt x="48" y="10"/>
                    </a:lnTo>
                    <a:lnTo>
                      <a:pt x="33" y="18"/>
                    </a:lnTo>
                    <a:lnTo>
                      <a:pt x="21" y="30"/>
                    </a:lnTo>
                    <a:lnTo>
                      <a:pt x="11" y="43"/>
                    </a:lnTo>
                    <a:lnTo>
                      <a:pt x="0" y="77"/>
                    </a:lnTo>
                    <a:lnTo>
                      <a:pt x="3" y="108"/>
                    </a:lnTo>
                    <a:lnTo>
                      <a:pt x="17" y="139"/>
                    </a:lnTo>
                    <a:lnTo>
                      <a:pt x="43" y="16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14350" name="Group 109"/>
          <p:cNvGrpSpPr>
            <a:grpSpLocks/>
          </p:cNvGrpSpPr>
          <p:nvPr/>
        </p:nvGrpSpPr>
        <p:grpSpPr bwMode="auto">
          <a:xfrm>
            <a:off x="6310313" y="3455988"/>
            <a:ext cx="1612900" cy="860425"/>
            <a:chOff x="3355" y="1707"/>
            <a:chExt cx="1016" cy="542"/>
          </a:xfrm>
        </p:grpSpPr>
        <p:sp>
          <p:nvSpPr>
            <p:cNvPr id="14351" name="AutoShape 110"/>
            <p:cNvSpPr>
              <a:spLocks noChangeArrowheads="1"/>
            </p:cNvSpPr>
            <p:nvPr/>
          </p:nvSpPr>
          <p:spPr bwMode="auto">
            <a:xfrm>
              <a:off x="3355" y="1707"/>
              <a:ext cx="495" cy="495"/>
            </a:xfrm>
            <a:prstGeom prst="smileyFace">
              <a:avLst>
                <a:gd name="adj" fmla="val -4653"/>
              </a:avLst>
            </a:prstGeom>
            <a:solidFill>
              <a:srgbClr val="C0C0C0"/>
            </a:solidFill>
            <a:ln w="12700">
              <a:solidFill>
                <a:srgbClr val="000000"/>
              </a:solidFill>
              <a:round/>
              <a:headEnd/>
              <a:tailEnd/>
            </a:ln>
          </p:spPr>
          <p:txBody>
            <a:bodyPr wrap="none" anchor="ctr"/>
            <a:lstStyle/>
            <a:p>
              <a:endParaRPr lang="en-US"/>
            </a:p>
          </p:txBody>
        </p:sp>
        <p:grpSp>
          <p:nvGrpSpPr>
            <p:cNvPr id="14352" name="Group 111"/>
            <p:cNvGrpSpPr>
              <a:grpSpLocks/>
            </p:cNvGrpSpPr>
            <p:nvPr/>
          </p:nvGrpSpPr>
          <p:grpSpPr bwMode="auto">
            <a:xfrm>
              <a:off x="3778" y="1712"/>
              <a:ext cx="593" cy="537"/>
              <a:chOff x="2780" y="1585"/>
              <a:chExt cx="668" cy="605"/>
            </a:xfrm>
          </p:grpSpPr>
          <p:sp>
            <p:nvSpPr>
              <p:cNvPr id="14365" name="AutoShape 112"/>
              <p:cNvSpPr>
                <a:spLocks noChangeArrowheads="1"/>
              </p:cNvSpPr>
              <p:nvPr/>
            </p:nvSpPr>
            <p:spPr bwMode="auto">
              <a:xfrm>
                <a:off x="2780" y="1585"/>
                <a:ext cx="558" cy="558"/>
              </a:xfrm>
              <a:prstGeom prst="smileyFace">
                <a:avLst>
                  <a:gd name="adj" fmla="val 602"/>
                </a:avLst>
              </a:prstGeom>
              <a:solidFill>
                <a:srgbClr val="C0C0C0"/>
              </a:solidFill>
              <a:ln w="12700">
                <a:solidFill>
                  <a:srgbClr val="000000"/>
                </a:solidFill>
                <a:round/>
                <a:headEnd/>
                <a:tailEnd/>
              </a:ln>
            </p:spPr>
            <p:txBody>
              <a:bodyPr wrap="none" anchor="ctr"/>
              <a:lstStyle/>
              <a:p>
                <a:endParaRPr lang="en-US"/>
              </a:p>
            </p:txBody>
          </p:sp>
          <p:grpSp>
            <p:nvGrpSpPr>
              <p:cNvPr id="14366" name="Group 113"/>
              <p:cNvGrpSpPr>
                <a:grpSpLocks/>
              </p:cNvGrpSpPr>
              <p:nvPr/>
            </p:nvGrpSpPr>
            <p:grpSpPr bwMode="auto">
              <a:xfrm flipH="1">
                <a:off x="3089" y="1738"/>
                <a:ext cx="359" cy="452"/>
                <a:chOff x="4325" y="1984"/>
                <a:chExt cx="359" cy="452"/>
              </a:xfrm>
            </p:grpSpPr>
            <p:sp>
              <p:nvSpPr>
                <p:cNvPr id="14367" name="Freeform 114"/>
                <p:cNvSpPr>
                  <a:spLocks/>
                </p:cNvSpPr>
                <p:nvPr/>
              </p:nvSpPr>
              <p:spPr bwMode="auto">
                <a:xfrm>
                  <a:off x="4325" y="1984"/>
                  <a:ext cx="359" cy="452"/>
                </a:xfrm>
                <a:custGeom>
                  <a:avLst/>
                  <a:gdLst>
                    <a:gd name="T0" fmla="*/ 5 w 717"/>
                    <a:gd name="T1" fmla="*/ 4 h 906"/>
                    <a:gd name="T2" fmla="*/ 4 w 717"/>
                    <a:gd name="T3" fmla="*/ 5 h 906"/>
                    <a:gd name="T4" fmla="*/ 3 w 717"/>
                    <a:gd name="T5" fmla="*/ 3 h 906"/>
                    <a:gd name="T6" fmla="*/ 3 w 717"/>
                    <a:gd name="T7" fmla="*/ 2 h 906"/>
                    <a:gd name="T8" fmla="*/ 2 w 717"/>
                    <a:gd name="T9" fmla="*/ 1 h 906"/>
                    <a:gd name="T10" fmla="*/ 2 w 717"/>
                    <a:gd name="T11" fmla="*/ 1 h 906"/>
                    <a:gd name="T12" fmla="*/ 1 w 717"/>
                    <a:gd name="T13" fmla="*/ 0 h 906"/>
                    <a:gd name="T14" fmla="*/ 1 w 717"/>
                    <a:gd name="T15" fmla="*/ 0 h 906"/>
                    <a:gd name="T16" fmla="*/ 1 w 717"/>
                    <a:gd name="T17" fmla="*/ 0 h 906"/>
                    <a:gd name="T18" fmla="*/ 1 w 717"/>
                    <a:gd name="T19" fmla="*/ 0 h 906"/>
                    <a:gd name="T20" fmla="*/ 1 w 717"/>
                    <a:gd name="T21" fmla="*/ 0 h 906"/>
                    <a:gd name="T22" fmla="*/ 1 w 717"/>
                    <a:gd name="T23" fmla="*/ 0 h 906"/>
                    <a:gd name="T24" fmla="*/ 0 w 717"/>
                    <a:gd name="T25" fmla="*/ 0 h 906"/>
                    <a:gd name="T26" fmla="*/ 0 w 717"/>
                    <a:gd name="T27" fmla="*/ 0 h 906"/>
                    <a:gd name="T28" fmla="*/ 1 w 717"/>
                    <a:gd name="T29" fmla="*/ 0 h 906"/>
                    <a:gd name="T30" fmla="*/ 1 w 717"/>
                    <a:gd name="T31" fmla="*/ 1 h 906"/>
                    <a:gd name="T32" fmla="*/ 1 w 717"/>
                    <a:gd name="T33" fmla="*/ 1 h 906"/>
                    <a:gd name="T34" fmla="*/ 1 w 717"/>
                    <a:gd name="T35" fmla="*/ 1 h 906"/>
                    <a:gd name="T36" fmla="*/ 1 w 717"/>
                    <a:gd name="T37" fmla="*/ 1 h 906"/>
                    <a:gd name="T38" fmla="*/ 1 w 717"/>
                    <a:gd name="T39" fmla="*/ 1 h 906"/>
                    <a:gd name="T40" fmla="*/ 1 w 717"/>
                    <a:gd name="T41" fmla="*/ 2 h 906"/>
                    <a:gd name="T42" fmla="*/ 1 w 717"/>
                    <a:gd name="T43" fmla="*/ 2 h 906"/>
                    <a:gd name="T44" fmla="*/ 1 w 717"/>
                    <a:gd name="T45" fmla="*/ 2 h 906"/>
                    <a:gd name="T46" fmla="*/ 1 w 717"/>
                    <a:gd name="T47" fmla="*/ 2 h 906"/>
                    <a:gd name="T48" fmla="*/ 1 w 717"/>
                    <a:gd name="T49" fmla="*/ 3 h 906"/>
                    <a:gd name="T50" fmla="*/ 2 w 717"/>
                    <a:gd name="T51" fmla="*/ 3 h 906"/>
                    <a:gd name="T52" fmla="*/ 2 w 717"/>
                    <a:gd name="T53" fmla="*/ 4 h 906"/>
                    <a:gd name="T54" fmla="*/ 2 w 717"/>
                    <a:gd name="T55" fmla="*/ 4 h 906"/>
                    <a:gd name="T56" fmla="*/ 2 w 717"/>
                    <a:gd name="T57" fmla="*/ 4 h 906"/>
                    <a:gd name="T58" fmla="*/ 3 w 717"/>
                    <a:gd name="T59" fmla="*/ 5 h 906"/>
                    <a:gd name="T60" fmla="*/ 3 w 717"/>
                    <a:gd name="T61" fmla="*/ 5 h 906"/>
                    <a:gd name="T62" fmla="*/ 4 w 717"/>
                    <a:gd name="T63" fmla="*/ 6 h 906"/>
                    <a:gd name="T64" fmla="*/ 4 w 717"/>
                    <a:gd name="T65" fmla="*/ 6 h 906"/>
                    <a:gd name="T66" fmla="*/ 5 w 717"/>
                    <a:gd name="T67" fmla="*/ 7 h 906"/>
                    <a:gd name="T68" fmla="*/ 5 w 717"/>
                    <a:gd name="T69" fmla="*/ 7 h 906"/>
                    <a:gd name="T70" fmla="*/ 6 w 717"/>
                    <a:gd name="T71" fmla="*/ 6 h 906"/>
                    <a:gd name="T72" fmla="*/ 5 w 717"/>
                    <a:gd name="T73" fmla="*/ 4 h 90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17"/>
                    <a:gd name="T112" fmla="*/ 0 h 906"/>
                    <a:gd name="T113" fmla="*/ 717 w 717"/>
                    <a:gd name="T114" fmla="*/ 906 h 90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17" h="906">
                      <a:moveTo>
                        <a:pt x="568" y="604"/>
                      </a:moveTo>
                      <a:lnTo>
                        <a:pt x="488" y="663"/>
                      </a:lnTo>
                      <a:lnTo>
                        <a:pt x="302" y="411"/>
                      </a:lnTo>
                      <a:lnTo>
                        <a:pt x="362" y="367"/>
                      </a:lnTo>
                      <a:lnTo>
                        <a:pt x="189" y="133"/>
                      </a:lnTo>
                      <a:lnTo>
                        <a:pt x="148" y="164"/>
                      </a:lnTo>
                      <a:lnTo>
                        <a:pt x="33" y="7"/>
                      </a:lnTo>
                      <a:lnTo>
                        <a:pt x="27" y="3"/>
                      </a:lnTo>
                      <a:lnTo>
                        <a:pt x="21" y="0"/>
                      </a:lnTo>
                      <a:lnTo>
                        <a:pt x="14" y="0"/>
                      </a:lnTo>
                      <a:lnTo>
                        <a:pt x="7" y="4"/>
                      </a:lnTo>
                      <a:lnTo>
                        <a:pt x="3" y="10"/>
                      </a:lnTo>
                      <a:lnTo>
                        <a:pt x="0" y="15"/>
                      </a:lnTo>
                      <a:lnTo>
                        <a:pt x="0" y="22"/>
                      </a:lnTo>
                      <a:lnTo>
                        <a:pt x="4" y="29"/>
                      </a:lnTo>
                      <a:lnTo>
                        <a:pt x="119" y="185"/>
                      </a:lnTo>
                      <a:lnTo>
                        <a:pt x="71" y="220"/>
                      </a:lnTo>
                      <a:lnTo>
                        <a:pt x="71" y="229"/>
                      </a:lnTo>
                      <a:lnTo>
                        <a:pt x="71" y="234"/>
                      </a:lnTo>
                      <a:lnTo>
                        <a:pt x="72" y="248"/>
                      </a:lnTo>
                      <a:lnTo>
                        <a:pt x="74" y="270"/>
                      </a:lnTo>
                      <a:lnTo>
                        <a:pt x="79" y="299"/>
                      </a:lnTo>
                      <a:lnTo>
                        <a:pt x="86" y="335"/>
                      </a:lnTo>
                      <a:lnTo>
                        <a:pt x="96" y="375"/>
                      </a:lnTo>
                      <a:lnTo>
                        <a:pt x="112" y="420"/>
                      </a:lnTo>
                      <a:lnTo>
                        <a:pt x="133" y="468"/>
                      </a:lnTo>
                      <a:lnTo>
                        <a:pt x="158" y="520"/>
                      </a:lnTo>
                      <a:lnTo>
                        <a:pt x="192" y="575"/>
                      </a:lnTo>
                      <a:lnTo>
                        <a:pt x="232" y="631"/>
                      </a:lnTo>
                      <a:lnTo>
                        <a:pt x="280" y="687"/>
                      </a:lnTo>
                      <a:lnTo>
                        <a:pt x="338" y="742"/>
                      </a:lnTo>
                      <a:lnTo>
                        <a:pt x="405" y="798"/>
                      </a:lnTo>
                      <a:lnTo>
                        <a:pt x="482" y="851"/>
                      </a:lnTo>
                      <a:lnTo>
                        <a:pt x="571" y="901"/>
                      </a:lnTo>
                      <a:lnTo>
                        <a:pt x="580" y="906"/>
                      </a:lnTo>
                      <a:lnTo>
                        <a:pt x="717" y="806"/>
                      </a:lnTo>
                      <a:lnTo>
                        <a:pt x="568" y="6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68" name="Freeform 115"/>
                <p:cNvSpPr>
                  <a:spLocks/>
                </p:cNvSpPr>
                <p:nvPr/>
              </p:nvSpPr>
              <p:spPr bwMode="auto">
                <a:xfrm>
                  <a:off x="4378" y="2075"/>
                  <a:ext cx="281" cy="341"/>
                </a:xfrm>
                <a:custGeom>
                  <a:avLst/>
                  <a:gdLst>
                    <a:gd name="T0" fmla="*/ 4 w 562"/>
                    <a:gd name="T1" fmla="*/ 6 h 682"/>
                    <a:gd name="T2" fmla="*/ 3 w 562"/>
                    <a:gd name="T3" fmla="*/ 5 h 682"/>
                    <a:gd name="T4" fmla="*/ 3 w 562"/>
                    <a:gd name="T5" fmla="*/ 5 h 682"/>
                    <a:gd name="T6" fmla="*/ 3 w 562"/>
                    <a:gd name="T7" fmla="*/ 5 h 682"/>
                    <a:gd name="T8" fmla="*/ 2 w 562"/>
                    <a:gd name="T9" fmla="*/ 4 h 682"/>
                    <a:gd name="T10" fmla="*/ 2 w 562"/>
                    <a:gd name="T11" fmla="*/ 4 h 682"/>
                    <a:gd name="T12" fmla="*/ 1 w 562"/>
                    <a:gd name="T13" fmla="*/ 3 h 682"/>
                    <a:gd name="T14" fmla="*/ 1 w 562"/>
                    <a:gd name="T15" fmla="*/ 3 h 682"/>
                    <a:gd name="T16" fmla="*/ 1 w 562"/>
                    <a:gd name="T17" fmla="*/ 3 h 682"/>
                    <a:gd name="T18" fmla="*/ 1 w 562"/>
                    <a:gd name="T19" fmla="*/ 3 h 682"/>
                    <a:gd name="T20" fmla="*/ 1 w 562"/>
                    <a:gd name="T21" fmla="*/ 2 h 682"/>
                    <a:gd name="T22" fmla="*/ 1 w 562"/>
                    <a:gd name="T23" fmla="*/ 2 h 682"/>
                    <a:gd name="T24" fmla="*/ 1 w 562"/>
                    <a:gd name="T25" fmla="*/ 2 h 682"/>
                    <a:gd name="T26" fmla="*/ 1 w 562"/>
                    <a:gd name="T27" fmla="*/ 1 h 682"/>
                    <a:gd name="T28" fmla="*/ 1 w 562"/>
                    <a:gd name="T29" fmla="*/ 1 h 682"/>
                    <a:gd name="T30" fmla="*/ 1 w 562"/>
                    <a:gd name="T31" fmla="*/ 1 h 682"/>
                    <a:gd name="T32" fmla="*/ 0 w 562"/>
                    <a:gd name="T33" fmla="*/ 1 h 682"/>
                    <a:gd name="T34" fmla="*/ 1 w 562"/>
                    <a:gd name="T35" fmla="*/ 0 h 682"/>
                    <a:gd name="T36" fmla="*/ 2 w 562"/>
                    <a:gd name="T37" fmla="*/ 2 h 682"/>
                    <a:gd name="T38" fmla="*/ 1 w 562"/>
                    <a:gd name="T39" fmla="*/ 2 h 682"/>
                    <a:gd name="T40" fmla="*/ 3 w 562"/>
                    <a:gd name="T41" fmla="*/ 5 h 682"/>
                    <a:gd name="T42" fmla="*/ 4 w 562"/>
                    <a:gd name="T43" fmla="*/ 4 h 682"/>
                    <a:gd name="T44" fmla="*/ 5 w 562"/>
                    <a:gd name="T45" fmla="*/ 5 h 682"/>
                    <a:gd name="T46" fmla="*/ 4 w 562"/>
                    <a:gd name="T47" fmla="*/ 6 h 6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62"/>
                    <a:gd name="T73" fmla="*/ 0 h 682"/>
                    <a:gd name="T74" fmla="*/ 562 w 562"/>
                    <a:gd name="T75" fmla="*/ 682 h 68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62" h="682">
                      <a:moveTo>
                        <a:pt x="472" y="682"/>
                      </a:moveTo>
                      <a:lnTo>
                        <a:pt x="394" y="637"/>
                      </a:lnTo>
                      <a:lnTo>
                        <a:pt x="328" y="591"/>
                      </a:lnTo>
                      <a:lnTo>
                        <a:pt x="268" y="544"/>
                      </a:lnTo>
                      <a:lnTo>
                        <a:pt x="216" y="496"/>
                      </a:lnTo>
                      <a:lnTo>
                        <a:pt x="171" y="446"/>
                      </a:lnTo>
                      <a:lnTo>
                        <a:pt x="133" y="398"/>
                      </a:lnTo>
                      <a:lnTo>
                        <a:pt x="101" y="351"/>
                      </a:lnTo>
                      <a:lnTo>
                        <a:pt x="75" y="305"/>
                      </a:lnTo>
                      <a:lnTo>
                        <a:pt x="53" y="260"/>
                      </a:lnTo>
                      <a:lnTo>
                        <a:pt x="37" y="218"/>
                      </a:lnTo>
                      <a:lnTo>
                        <a:pt x="23" y="180"/>
                      </a:lnTo>
                      <a:lnTo>
                        <a:pt x="14" y="146"/>
                      </a:lnTo>
                      <a:lnTo>
                        <a:pt x="8" y="116"/>
                      </a:lnTo>
                      <a:lnTo>
                        <a:pt x="4" y="90"/>
                      </a:lnTo>
                      <a:lnTo>
                        <a:pt x="1" y="70"/>
                      </a:lnTo>
                      <a:lnTo>
                        <a:pt x="0" y="56"/>
                      </a:lnTo>
                      <a:lnTo>
                        <a:pt x="76" y="0"/>
                      </a:lnTo>
                      <a:lnTo>
                        <a:pt x="205" y="178"/>
                      </a:lnTo>
                      <a:lnTo>
                        <a:pt x="147" y="222"/>
                      </a:lnTo>
                      <a:lnTo>
                        <a:pt x="374" y="532"/>
                      </a:lnTo>
                      <a:lnTo>
                        <a:pt x="456" y="472"/>
                      </a:lnTo>
                      <a:lnTo>
                        <a:pt x="562" y="616"/>
                      </a:lnTo>
                      <a:lnTo>
                        <a:pt x="472" y="68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14353" name="AutoShape 116"/>
            <p:cNvSpPr>
              <a:spLocks noChangeAspect="1" noChangeArrowheads="1" noTextEdit="1"/>
            </p:cNvSpPr>
            <p:nvPr/>
          </p:nvSpPr>
          <p:spPr bwMode="auto">
            <a:xfrm>
              <a:off x="3391" y="1749"/>
              <a:ext cx="16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354" name="Freeform 117"/>
            <p:cNvSpPr>
              <a:spLocks/>
            </p:cNvSpPr>
            <p:nvPr/>
          </p:nvSpPr>
          <p:spPr bwMode="auto">
            <a:xfrm>
              <a:off x="3392" y="1750"/>
              <a:ext cx="165" cy="190"/>
            </a:xfrm>
            <a:custGeom>
              <a:avLst/>
              <a:gdLst>
                <a:gd name="T0" fmla="*/ 0 w 990"/>
                <a:gd name="T1" fmla="*/ 0 h 1143"/>
                <a:gd name="T2" fmla="*/ 0 w 990"/>
                <a:gd name="T3" fmla="*/ 0 h 1143"/>
                <a:gd name="T4" fmla="*/ 0 w 990"/>
                <a:gd name="T5" fmla="*/ 0 h 1143"/>
                <a:gd name="T6" fmla="*/ 0 w 990"/>
                <a:gd name="T7" fmla="*/ 0 h 1143"/>
                <a:gd name="T8" fmla="*/ 0 w 990"/>
                <a:gd name="T9" fmla="*/ 0 h 1143"/>
                <a:gd name="T10" fmla="*/ 0 w 990"/>
                <a:gd name="T11" fmla="*/ 0 h 1143"/>
                <a:gd name="T12" fmla="*/ 0 w 990"/>
                <a:gd name="T13" fmla="*/ 0 h 1143"/>
                <a:gd name="T14" fmla="*/ 0 w 990"/>
                <a:gd name="T15" fmla="*/ 0 h 1143"/>
                <a:gd name="T16" fmla="*/ 0 w 990"/>
                <a:gd name="T17" fmla="*/ 0 h 1143"/>
                <a:gd name="T18" fmla="*/ 0 w 990"/>
                <a:gd name="T19" fmla="*/ 0 h 1143"/>
                <a:gd name="T20" fmla="*/ 0 w 990"/>
                <a:gd name="T21" fmla="*/ 0 h 1143"/>
                <a:gd name="T22" fmla="*/ 0 w 990"/>
                <a:gd name="T23" fmla="*/ 0 h 1143"/>
                <a:gd name="T24" fmla="*/ 0 w 990"/>
                <a:gd name="T25" fmla="*/ 0 h 1143"/>
                <a:gd name="T26" fmla="*/ 0 w 990"/>
                <a:gd name="T27" fmla="*/ 0 h 1143"/>
                <a:gd name="T28" fmla="*/ 0 w 990"/>
                <a:gd name="T29" fmla="*/ 0 h 1143"/>
                <a:gd name="T30" fmla="*/ 0 w 990"/>
                <a:gd name="T31" fmla="*/ 0 h 1143"/>
                <a:gd name="T32" fmla="*/ 0 w 990"/>
                <a:gd name="T33" fmla="*/ 0 h 1143"/>
                <a:gd name="T34" fmla="*/ 0 w 990"/>
                <a:gd name="T35" fmla="*/ 0 h 1143"/>
                <a:gd name="T36" fmla="*/ 0 w 990"/>
                <a:gd name="T37" fmla="*/ 0 h 1143"/>
                <a:gd name="T38" fmla="*/ 0 w 990"/>
                <a:gd name="T39" fmla="*/ 0 h 1143"/>
                <a:gd name="T40" fmla="*/ 0 w 990"/>
                <a:gd name="T41" fmla="*/ 0 h 1143"/>
                <a:gd name="T42" fmla="*/ 0 w 990"/>
                <a:gd name="T43" fmla="*/ 0 h 1143"/>
                <a:gd name="T44" fmla="*/ 0 w 990"/>
                <a:gd name="T45" fmla="*/ 0 h 1143"/>
                <a:gd name="T46" fmla="*/ 0 w 990"/>
                <a:gd name="T47" fmla="*/ 0 h 1143"/>
                <a:gd name="T48" fmla="*/ 0 w 990"/>
                <a:gd name="T49" fmla="*/ 0 h 1143"/>
                <a:gd name="T50" fmla="*/ 0 w 990"/>
                <a:gd name="T51" fmla="*/ 0 h 1143"/>
                <a:gd name="T52" fmla="*/ 0 w 990"/>
                <a:gd name="T53" fmla="*/ 0 h 1143"/>
                <a:gd name="T54" fmla="*/ 0 w 990"/>
                <a:gd name="T55" fmla="*/ 0 h 1143"/>
                <a:gd name="T56" fmla="*/ 0 w 990"/>
                <a:gd name="T57" fmla="*/ 0 h 1143"/>
                <a:gd name="T58" fmla="*/ 0 w 990"/>
                <a:gd name="T59" fmla="*/ 0 h 1143"/>
                <a:gd name="T60" fmla="*/ 0 w 990"/>
                <a:gd name="T61" fmla="*/ 0 h 1143"/>
                <a:gd name="T62" fmla="*/ 0 w 990"/>
                <a:gd name="T63" fmla="*/ 0 h 1143"/>
                <a:gd name="T64" fmla="*/ 0 w 990"/>
                <a:gd name="T65" fmla="*/ 0 h 1143"/>
                <a:gd name="T66" fmla="*/ 0 w 990"/>
                <a:gd name="T67" fmla="*/ 0 h 1143"/>
                <a:gd name="T68" fmla="*/ 0 w 990"/>
                <a:gd name="T69" fmla="*/ 0 h 1143"/>
                <a:gd name="T70" fmla="*/ 0 w 990"/>
                <a:gd name="T71" fmla="*/ 0 h 1143"/>
                <a:gd name="T72" fmla="*/ 0 w 990"/>
                <a:gd name="T73" fmla="*/ 0 h 1143"/>
                <a:gd name="T74" fmla="*/ 0 w 990"/>
                <a:gd name="T75" fmla="*/ 0 h 1143"/>
                <a:gd name="T76" fmla="*/ 0 w 990"/>
                <a:gd name="T77" fmla="*/ 0 h 1143"/>
                <a:gd name="T78" fmla="*/ 0 w 990"/>
                <a:gd name="T79" fmla="*/ 0 h 1143"/>
                <a:gd name="T80" fmla="*/ 0 w 990"/>
                <a:gd name="T81" fmla="*/ 0 h 1143"/>
                <a:gd name="T82" fmla="*/ 0 w 990"/>
                <a:gd name="T83" fmla="*/ 0 h 1143"/>
                <a:gd name="T84" fmla="*/ 0 w 990"/>
                <a:gd name="T85" fmla="*/ 0 h 1143"/>
                <a:gd name="T86" fmla="*/ 0 w 990"/>
                <a:gd name="T87" fmla="*/ 0 h 1143"/>
                <a:gd name="T88" fmla="*/ 0 w 990"/>
                <a:gd name="T89" fmla="*/ 0 h 1143"/>
                <a:gd name="T90" fmla="*/ 0 w 990"/>
                <a:gd name="T91" fmla="*/ 0 h 114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990"/>
                <a:gd name="T139" fmla="*/ 0 h 1143"/>
                <a:gd name="T140" fmla="*/ 990 w 990"/>
                <a:gd name="T141" fmla="*/ 1143 h 114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990" h="1143">
                  <a:moveTo>
                    <a:pt x="244" y="1143"/>
                  </a:moveTo>
                  <a:lnTo>
                    <a:pt x="260" y="1143"/>
                  </a:lnTo>
                  <a:lnTo>
                    <a:pt x="275" y="1141"/>
                  </a:lnTo>
                  <a:lnTo>
                    <a:pt x="290" y="1139"/>
                  </a:lnTo>
                  <a:lnTo>
                    <a:pt x="306" y="1136"/>
                  </a:lnTo>
                  <a:lnTo>
                    <a:pt x="322" y="1132"/>
                  </a:lnTo>
                  <a:lnTo>
                    <a:pt x="337" y="1127"/>
                  </a:lnTo>
                  <a:lnTo>
                    <a:pt x="351" y="1122"/>
                  </a:lnTo>
                  <a:lnTo>
                    <a:pt x="365" y="1117"/>
                  </a:lnTo>
                  <a:lnTo>
                    <a:pt x="366" y="1117"/>
                  </a:lnTo>
                  <a:lnTo>
                    <a:pt x="367" y="1117"/>
                  </a:lnTo>
                  <a:lnTo>
                    <a:pt x="368" y="1119"/>
                  </a:lnTo>
                  <a:lnTo>
                    <a:pt x="369" y="1120"/>
                  </a:lnTo>
                  <a:lnTo>
                    <a:pt x="375" y="1120"/>
                  </a:lnTo>
                  <a:lnTo>
                    <a:pt x="382" y="1120"/>
                  </a:lnTo>
                  <a:lnTo>
                    <a:pt x="387" y="1118"/>
                  </a:lnTo>
                  <a:lnTo>
                    <a:pt x="393" y="1114"/>
                  </a:lnTo>
                  <a:lnTo>
                    <a:pt x="420" y="1059"/>
                  </a:lnTo>
                  <a:lnTo>
                    <a:pt x="448" y="1004"/>
                  </a:lnTo>
                  <a:lnTo>
                    <a:pt x="476" y="950"/>
                  </a:lnTo>
                  <a:lnTo>
                    <a:pt x="507" y="896"/>
                  </a:lnTo>
                  <a:lnTo>
                    <a:pt x="538" y="844"/>
                  </a:lnTo>
                  <a:lnTo>
                    <a:pt x="571" y="792"/>
                  </a:lnTo>
                  <a:lnTo>
                    <a:pt x="605" y="741"/>
                  </a:lnTo>
                  <a:lnTo>
                    <a:pt x="641" y="690"/>
                  </a:lnTo>
                  <a:lnTo>
                    <a:pt x="678" y="642"/>
                  </a:lnTo>
                  <a:lnTo>
                    <a:pt x="716" y="593"/>
                  </a:lnTo>
                  <a:lnTo>
                    <a:pt x="757" y="546"/>
                  </a:lnTo>
                  <a:lnTo>
                    <a:pt x="800" y="499"/>
                  </a:lnTo>
                  <a:lnTo>
                    <a:pt x="844" y="454"/>
                  </a:lnTo>
                  <a:lnTo>
                    <a:pt x="891" y="410"/>
                  </a:lnTo>
                  <a:lnTo>
                    <a:pt x="939" y="366"/>
                  </a:lnTo>
                  <a:lnTo>
                    <a:pt x="990" y="324"/>
                  </a:lnTo>
                  <a:lnTo>
                    <a:pt x="988" y="294"/>
                  </a:lnTo>
                  <a:lnTo>
                    <a:pt x="983" y="262"/>
                  </a:lnTo>
                  <a:lnTo>
                    <a:pt x="975" y="233"/>
                  </a:lnTo>
                  <a:lnTo>
                    <a:pt x="966" y="202"/>
                  </a:lnTo>
                  <a:lnTo>
                    <a:pt x="954" y="174"/>
                  </a:lnTo>
                  <a:lnTo>
                    <a:pt x="942" y="145"/>
                  </a:lnTo>
                  <a:lnTo>
                    <a:pt x="928" y="119"/>
                  </a:lnTo>
                  <a:lnTo>
                    <a:pt x="913" y="96"/>
                  </a:lnTo>
                  <a:lnTo>
                    <a:pt x="895" y="78"/>
                  </a:lnTo>
                  <a:lnTo>
                    <a:pt x="877" y="63"/>
                  </a:lnTo>
                  <a:lnTo>
                    <a:pt x="857" y="49"/>
                  </a:lnTo>
                  <a:lnTo>
                    <a:pt x="837" y="38"/>
                  </a:lnTo>
                  <a:lnTo>
                    <a:pt x="815" y="28"/>
                  </a:lnTo>
                  <a:lnTo>
                    <a:pt x="794" y="19"/>
                  </a:lnTo>
                  <a:lnTo>
                    <a:pt x="773" y="12"/>
                  </a:lnTo>
                  <a:lnTo>
                    <a:pt x="750" y="4"/>
                  </a:lnTo>
                  <a:lnTo>
                    <a:pt x="733" y="1"/>
                  </a:lnTo>
                  <a:lnTo>
                    <a:pt x="714" y="0"/>
                  </a:lnTo>
                  <a:lnTo>
                    <a:pt x="696" y="0"/>
                  </a:lnTo>
                  <a:lnTo>
                    <a:pt x="677" y="2"/>
                  </a:lnTo>
                  <a:lnTo>
                    <a:pt x="658" y="6"/>
                  </a:lnTo>
                  <a:lnTo>
                    <a:pt x="641" y="12"/>
                  </a:lnTo>
                  <a:lnTo>
                    <a:pt x="624" y="20"/>
                  </a:lnTo>
                  <a:lnTo>
                    <a:pt x="610" y="29"/>
                  </a:lnTo>
                  <a:lnTo>
                    <a:pt x="587" y="53"/>
                  </a:lnTo>
                  <a:lnTo>
                    <a:pt x="563" y="77"/>
                  </a:lnTo>
                  <a:lnTo>
                    <a:pt x="539" y="100"/>
                  </a:lnTo>
                  <a:lnTo>
                    <a:pt x="516" y="125"/>
                  </a:lnTo>
                  <a:lnTo>
                    <a:pt x="493" y="150"/>
                  </a:lnTo>
                  <a:lnTo>
                    <a:pt x="472" y="175"/>
                  </a:lnTo>
                  <a:lnTo>
                    <a:pt x="453" y="201"/>
                  </a:lnTo>
                  <a:lnTo>
                    <a:pt x="436" y="226"/>
                  </a:lnTo>
                  <a:lnTo>
                    <a:pt x="426" y="242"/>
                  </a:lnTo>
                  <a:lnTo>
                    <a:pt x="412" y="254"/>
                  </a:lnTo>
                  <a:lnTo>
                    <a:pt x="396" y="264"/>
                  </a:lnTo>
                  <a:lnTo>
                    <a:pt x="379" y="273"/>
                  </a:lnTo>
                  <a:lnTo>
                    <a:pt x="362" y="281"/>
                  </a:lnTo>
                  <a:lnTo>
                    <a:pt x="346" y="290"/>
                  </a:lnTo>
                  <a:lnTo>
                    <a:pt x="330" y="302"/>
                  </a:lnTo>
                  <a:lnTo>
                    <a:pt x="317" y="315"/>
                  </a:lnTo>
                  <a:lnTo>
                    <a:pt x="313" y="318"/>
                  </a:lnTo>
                  <a:lnTo>
                    <a:pt x="307" y="323"/>
                  </a:lnTo>
                  <a:lnTo>
                    <a:pt x="304" y="326"/>
                  </a:lnTo>
                  <a:lnTo>
                    <a:pt x="299" y="331"/>
                  </a:lnTo>
                  <a:lnTo>
                    <a:pt x="295" y="335"/>
                  </a:lnTo>
                  <a:lnTo>
                    <a:pt x="290" y="340"/>
                  </a:lnTo>
                  <a:lnTo>
                    <a:pt x="286" y="343"/>
                  </a:lnTo>
                  <a:lnTo>
                    <a:pt x="281" y="348"/>
                  </a:lnTo>
                  <a:lnTo>
                    <a:pt x="255" y="380"/>
                  </a:lnTo>
                  <a:lnTo>
                    <a:pt x="231" y="410"/>
                  </a:lnTo>
                  <a:lnTo>
                    <a:pt x="207" y="441"/>
                  </a:lnTo>
                  <a:lnTo>
                    <a:pt x="186" y="472"/>
                  </a:lnTo>
                  <a:lnTo>
                    <a:pt x="165" y="504"/>
                  </a:lnTo>
                  <a:lnTo>
                    <a:pt x="147" y="538"/>
                  </a:lnTo>
                  <a:lnTo>
                    <a:pt x="131" y="573"/>
                  </a:lnTo>
                  <a:lnTo>
                    <a:pt x="119" y="611"/>
                  </a:lnTo>
                  <a:lnTo>
                    <a:pt x="121" y="616"/>
                  </a:lnTo>
                  <a:lnTo>
                    <a:pt x="122" y="619"/>
                  </a:lnTo>
                  <a:lnTo>
                    <a:pt x="125" y="624"/>
                  </a:lnTo>
                  <a:lnTo>
                    <a:pt x="126" y="628"/>
                  </a:lnTo>
                  <a:lnTo>
                    <a:pt x="126" y="629"/>
                  </a:lnTo>
                  <a:lnTo>
                    <a:pt x="126" y="630"/>
                  </a:lnTo>
                  <a:lnTo>
                    <a:pt x="125" y="632"/>
                  </a:lnTo>
                  <a:lnTo>
                    <a:pt x="118" y="635"/>
                  </a:lnTo>
                  <a:lnTo>
                    <a:pt x="104" y="656"/>
                  </a:lnTo>
                  <a:lnTo>
                    <a:pt x="91" y="679"/>
                  </a:lnTo>
                  <a:lnTo>
                    <a:pt x="77" y="703"/>
                  </a:lnTo>
                  <a:lnTo>
                    <a:pt x="65" y="727"/>
                  </a:lnTo>
                  <a:lnTo>
                    <a:pt x="54" y="751"/>
                  </a:lnTo>
                  <a:lnTo>
                    <a:pt x="41" y="776"/>
                  </a:lnTo>
                  <a:lnTo>
                    <a:pt x="29" y="801"/>
                  </a:lnTo>
                  <a:lnTo>
                    <a:pt x="18" y="826"/>
                  </a:lnTo>
                  <a:lnTo>
                    <a:pt x="11" y="845"/>
                  </a:lnTo>
                  <a:lnTo>
                    <a:pt x="4" y="865"/>
                  </a:lnTo>
                  <a:lnTo>
                    <a:pt x="0" y="884"/>
                  </a:lnTo>
                  <a:lnTo>
                    <a:pt x="2" y="902"/>
                  </a:lnTo>
                  <a:lnTo>
                    <a:pt x="3" y="903"/>
                  </a:lnTo>
                  <a:lnTo>
                    <a:pt x="4" y="904"/>
                  </a:lnTo>
                  <a:lnTo>
                    <a:pt x="5" y="906"/>
                  </a:lnTo>
                  <a:lnTo>
                    <a:pt x="6" y="907"/>
                  </a:lnTo>
                  <a:lnTo>
                    <a:pt x="8" y="927"/>
                  </a:lnTo>
                  <a:lnTo>
                    <a:pt x="11" y="946"/>
                  </a:lnTo>
                  <a:lnTo>
                    <a:pt x="15" y="965"/>
                  </a:lnTo>
                  <a:lnTo>
                    <a:pt x="21" y="983"/>
                  </a:lnTo>
                  <a:lnTo>
                    <a:pt x="28" y="1001"/>
                  </a:lnTo>
                  <a:lnTo>
                    <a:pt x="36" y="1019"/>
                  </a:lnTo>
                  <a:lnTo>
                    <a:pt x="44" y="1036"/>
                  </a:lnTo>
                  <a:lnTo>
                    <a:pt x="53" y="1052"/>
                  </a:lnTo>
                  <a:lnTo>
                    <a:pt x="65" y="1069"/>
                  </a:lnTo>
                  <a:lnTo>
                    <a:pt x="80" y="1085"/>
                  </a:lnTo>
                  <a:lnTo>
                    <a:pt x="95" y="1097"/>
                  </a:lnTo>
                  <a:lnTo>
                    <a:pt x="112" y="1109"/>
                  </a:lnTo>
                  <a:lnTo>
                    <a:pt x="130" y="1118"/>
                  </a:lnTo>
                  <a:lnTo>
                    <a:pt x="149" y="1126"/>
                  </a:lnTo>
                  <a:lnTo>
                    <a:pt x="170" y="1132"/>
                  </a:lnTo>
                  <a:lnTo>
                    <a:pt x="191" y="1138"/>
                  </a:lnTo>
                  <a:lnTo>
                    <a:pt x="198" y="1139"/>
                  </a:lnTo>
                  <a:lnTo>
                    <a:pt x="205" y="1140"/>
                  </a:lnTo>
                  <a:lnTo>
                    <a:pt x="211" y="1141"/>
                  </a:lnTo>
                  <a:lnTo>
                    <a:pt x="218" y="1141"/>
                  </a:lnTo>
                  <a:lnTo>
                    <a:pt x="224" y="1141"/>
                  </a:lnTo>
                  <a:lnTo>
                    <a:pt x="231" y="1141"/>
                  </a:lnTo>
                  <a:lnTo>
                    <a:pt x="237" y="1141"/>
                  </a:lnTo>
                  <a:lnTo>
                    <a:pt x="244" y="11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55" name="Freeform 118"/>
            <p:cNvSpPr>
              <a:spLocks/>
            </p:cNvSpPr>
            <p:nvPr/>
          </p:nvSpPr>
          <p:spPr bwMode="auto">
            <a:xfrm>
              <a:off x="3398" y="1755"/>
              <a:ext cx="153" cy="180"/>
            </a:xfrm>
            <a:custGeom>
              <a:avLst/>
              <a:gdLst>
                <a:gd name="T0" fmla="*/ 0 w 920"/>
                <a:gd name="T1" fmla="*/ 0 h 1082"/>
                <a:gd name="T2" fmla="*/ 0 w 920"/>
                <a:gd name="T3" fmla="*/ 0 h 1082"/>
                <a:gd name="T4" fmla="*/ 0 w 920"/>
                <a:gd name="T5" fmla="*/ 0 h 1082"/>
                <a:gd name="T6" fmla="*/ 0 w 920"/>
                <a:gd name="T7" fmla="*/ 0 h 1082"/>
                <a:gd name="T8" fmla="*/ 0 w 920"/>
                <a:gd name="T9" fmla="*/ 0 h 1082"/>
                <a:gd name="T10" fmla="*/ 0 w 920"/>
                <a:gd name="T11" fmla="*/ 0 h 1082"/>
                <a:gd name="T12" fmla="*/ 0 w 920"/>
                <a:gd name="T13" fmla="*/ 0 h 1082"/>
                <a:gd name="T14" fmla="*/ 0 w 920"/>
                <a:gd name="T15" fmla="*/ 0 h 1082"/>
                <a:gd name="T16" fmla="*/ 0 w 920"/>
                <a:gd name="T17" fmla="*/ 0 h 1082"/>
                <a:gd name="T18" fmla="*/ 0 w 920"/>
                <a:gd name="T19" fmla="*/ 0 h 1082"/>
                <a:gd name="T20" fmla="*/ 0 w 920"/>
                <a:gd name="T21" fmla="*/ 0 h 1082"/>
                <a:gd name="T22" fmla="*/ 0 w 920"/>
                <a:gd name="T23" fmla="*/ 0 h 1082"/>
                <a:gd name="T24" fmla="*/ 0 w 920"/>
                <a:gd name="T25" fmla="*/ 0 h 1082"/>
                <a:gd name="T26" fmla="*/ 0 w 920"/>
                <a:gd name="T27" fmla="*/ 0 h 1082"/>
                <a:gd name="T28" fmla="*/ 0 w 920"/>
                <a:gd name="T29" fmla="*/ 0 h 1082"/>
                <a:gd name="T30" fmla="*/ 0 w 920"/>
                <a:gd name="T31" fmla="*/ 0 h 1082"/>
                <a:gd name="T32" fmla="*/ 0 w 920"/>
                <a:gd name="T33" fmla="*/ 0 h 1082"/>
                <a:gd name="T34" fmla="*/ 0 w 920"/>
                <a:gd name="T35" fmla="*/ 0 h 1082"/>
                <a:gd name="T36" fmla="*/ 0 w 920"/>
                <a:gd name="T37" fmla="*/ 0 h 1082"/>
                <a:gd name="T38" fmla="*/ 0 w 920"/>
                <a:gd name="T39" fmla="*/ 0 h 1082"/>
                <a:gd name="T40" fmla="*/ 0 w 920"/>
                <a:gd name="T41" fmla="*/ 0 h 1082"/>
                <a:gd name="T42" fmla="*/ 0 w 920"/>
                <a:gd name="T43" fmla="*/ 0 h 1082"/>
                <a:gd name="T44" fmla="*/ 0 w 920"/>
                <a:gd name="T45" fmla="*/ 0 h 1082"/>
                <a:gd name="T46" fmla="*/ 0 w 920"/>
                <a:gd name="T47" fmla="*/ 0 h 1082"/>
                <a:gd name="T48" fmla="*/ 0 w 920"/>
                <a:gd name="T49" fmla="*/ 0 h 1082"/>
                <a:gd name="T50" fmla="*/ 0 w 920"/>
                <a:gd name="T51" fmla="*/ 0 h 1082"/>
                <a:gd name="T52" fmla="*/ 0 w 920"/>
                <a:gd name="T53" fmla="*/ 0 h 1082"/>
                <a:gd name="T54" fmla="*/ 0 w 920"/>
                <a:gd name="T55" fmla="*/ 0 h 1082"/>
                <a:gd name="T56" fmla="*/ 0 w 920"/>
                <a:gd name="T57" fmla="*/ 0 h 1082"/>
                <a:gd name="T58" fmla="*/ 0 w 920"/>
                <a:gd name="T59" fmla="*/ 0 h 1082"/>
                <a:gd name="T60" fmla="*/ 0 w 920"/>
                <a:gd name="T61" fmla="*/ 0 h 1082"/>
                <a:gd name="T62" fmla="*/ 0 w 920"/>
                <a:gd name="T63" fmla="*/ 0 h 1082"/>
                <a:gd name="T64" fmla="*/ 0 w 920"/>
                <a:gd name="T65" fmla="*/ 0 h 1082"/>
                <a:gd name="T66" fmla="*/ 0 w 920"/>
                <a:gd name="T67" fmla="*/ 0 h 1082"/>
                <a:gd name="T68" fmla="*/ 0 w 920"/>
                <a:gd name="T69" fmla="*/ 0 h 1082"/>
                <a:gd name="T70" fmla="*/ 0 w 920"/>
                <a:gd name="T71" fmla="*/ 0 h 1082"/>
                <a:gd name="T72" fmla="*/ 0 w 920"/>
                <a:gd name="T73" fmla="*/ 0 h 1082"/>
                <a:gd name="T74" fmla="*/ 0 w 920"/>
                <a:gd name="T75" fmla="*/ 0 h 1082"/>
                <a:gd name="T76" fmla="*/ 0 w 920"/>
                <a:gd name="T77" fmla="*/ 0 h 1082"/>
                <a:gd name="T78" fmla="*/ 0 w 920"/>
                <a:gd name="T79" fmla="*/ 0 h 1082"/>
                <a:gd name="T80" fmla="*/ 0 w 920"/>
                <a:gd name="T81" fmla="*/ 0 h 1082"/>
                <a:gd name="T82" fmla="*/ 0 w 920"/>
                <a:gd name="T83" fmla="*/ 0 h 1082"/>
                <a:gd name="T84" fmla="*/ 0 w 920"/>
                <a:gd name="T85" fmla="*/ 0 h 1082"/>
                <a:gd name="T86" fmla="*/ 0 w 920"/>
                <a:gd name="T87" fmla="*/ 0 h 1082"/>
                <a:gd name="T88" fmla="*/ 0 w 920"/>
                <a:gd name="T89" fmla="*/ 0 h 1082"/>
                <a:gd name="T90" fmla="*/ 0 w 920"/>
                <a:gd name="T91" fmla="*/ 0 h 1082"/>
                <a:gd name="T92" fmla="*/ 0 w 920"/>
                <a:gd name="T93" fmla="*/ 0 h 1082"/>
                <a:gd name="T94" fmla="*/ 0 w 920"/>
                <a:gd name="T95" fmla="*/ 0 h 1082"/>
                <a:gd name="T96" fmla="*/ 0 w 920"/>
                <a:gd name="T97" fmla="*/ 0 h 1082"/>
                <a:gd name="T98" fmla="*/ 0 w 920"/>
                <a:gd name="T99" fmla="*/ 0 h 1082"/>
                <a:gd name="T100" fmla="*/ 0 w 920"/>
                <a:gd name="T101" fmla="*/ 0 h 1082"/>
                <a:gd name="T102" fmla="*/ 0 w 920"/>
                <a:gd name="T103" fmla="*/ 0 h 1082"/>
                <a:gd name="T104" fmla="*/ 0 w 920"/>
                <a:gd name="T105" fmla="*/ 0 h 1082"/>
                <a:gd name="T106" fmla="*/ 0 w 920"/>
                <a:gd name="T107" fmla="*/ 0 h 1082"/>
                <a:gd name="T108" fmla="*/ 0 w 920"/>
                <a:gd name="T109" fmla="*/ 0 h 1082"/>
                <a:gd name="T110" fmla="*/ 0 w 920"/>
                <a:gd name="T111" fmla="*/ 0 h 1082"/>
                <a:gd name="T112" fmla="*/ 0 w 920"/>
                <a:gd name="T113" fmla="*/ 0 h 1082"/>
                <a:gd name="T114" fmla="*/ 0 w 920"/>
                <a:gd name="T115" fmla="*/ 0 h 1082"/>
                <a:gd name="T116" fmla="*/ 0 w 920"/>
                <a:gd name="T117" fmla="*/ 0 h 1082"/>
                <a:gd name="T118" fmla="*/ 0 w 920"/>
                <a:gd name="T119" fmla="*/ 0 h 108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20"/>
                <a:gd name="T181" fmla="*/ 0 h 1082"/>
                <a:gd name="T182" fmla="*/ 920 w 920"/>
                <a:gd name="T183" fmla="*/ 1082 h 108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20" h="1082">
                  <a:moveTo>
                    <a:pt x="214" y="1082"/>
                  </a:moveTo>
                  <a:lnTo>
                    <a:pt x="225" y="1082"/>
                  </a:lnTo>
                  <a:lnTo>
                    <a:pt x="235" y="1080"/>
                  </a:lnTo>
                  <a:lnTo>
                    <a:pt x="246" y="1078"/>
                  </a:lnTo>
                  <a:lnTo>
                    <a:pt x="258" y="1075"/>
                  </a:lnTo>
                  <a:lnTo>
                    <a:pt x="268" y="1072"/>
                  </a:lnTo>
                  <a:lnTo>
                    <a:pt x="279" y="1069"/>
                  </a:lnTo>
                  <a:lnTo>
                    <a:pt x="289" y="1065"/>
                  </a:lnTo>
                  <a:lnTo>
                    <a:pt x="301" y="1063"/>
                  </a:lnTo>
                  <a:lnTo>
                    <a:pt x="307" y="1061"/>
                  </a:lnTo>
                  <a:lnTo>
                    <a:pt x="314" y="1061"/>
                  </a:lnTo>
                  <a:lnTo>
                    <a:pt x="320" y="1061"/>
                  </a:lnTo>
                  <a:lnTo>
                    <a:pt x="326" y="1059"/>
                  </a:lnTo>
                  <a:lnTo>
                    <a:pt x="339" y="1029"/>
                  </a:lnTo>
                  <a:lnTo>
                    <a:pt x="353" y="1001"/>
                  </a:lnTo>
                  <a:lnTo>
                    <a:pt x="368" y="974"/>
                  </a:lnTo>
                  <a:lnTo>
                    <a:pt x="384" y="946"/>
                  </a:lnTo>
                  <a:lnTo>
                    <a:pt x="400" y="922"/>
                  </a:lnTo>
                  <a:lnTo>
                    <a:pt x="417" y="896"/>
                  </a:lnTo>
                  <a:lnTo>
                    <a:pt x="432" y="870"/>
                  </a:lnTo>
                  <a:lnTo>
                    <a:pt x="448" y="844"/>
                  </a:lnTo>
                  <a:lnTo>
                    <a:pt x="456" y="829"/>
                  </a:lnTo>
                  <a:lnTo>
                    <a:pt x="464" y="815"/>
                  </a:lnTo>
                  <a:lnTo>
                    <a:pt x="473" y="801"/>
                  </a:lnTo>
                  <a:lnTo>
                    <a:pt x="481" y="787"/>
                  </a:lnTo>
                  <a:lnTo>
                    <a:pt x="498" y="761"/>
                  </a:lnTo>
                  <a:lnTo>
                    <a:pt x="513" y="735"/>
                  </a:lnTo>
                  <a:lnTo>
                    <a:pt x="530" y="710"/>
                  </a:lnTo>
                  <a:lnTo>
                    <a:pt x="548" y="685"/>
                  </a:lnTo>
                  <a:lnTo>
                    <a:pt x="565" y="660"/>
                  </a:lnTo>
                  <a:lnTo>
                    <a:pt x="583" y="636"/>
                  </a:lnTo>
                  <a:lnTo>
                    <a:pt x="601" y="612"/>
                  </a:lnTo>
                  <a:lnTo>
                    <a:pt x="620" y="587"/>
                  </a:lnTo>
                  <a:lnTo>
                    <a:pt x="640" y="563"/>
                  </a:lnTo>
                  <a:lnTo>
                    <a:pt x="660" y="539"/>
                  </a:lnTo>
                  <a:lnTo>
                    <a:pt x="679" y="515"/>
                  </a:lnTo>
                  <a:lnTo>
                    <a:pt x="700" y="491"/>
                  </a:lnTo>
                  <a:lnTo>
                    <a:pt x="722" y="467"/>
                  </a:lnTo>
                  <a:lnTo>
                    <a:pt x="743" y="442"/>
                  </a:lnTo>
                  <a:lnTo>
                    <a:pt x="766" y="418"/>
                  </a:lnTo>
                  <a:lnTo>
                    <a:pt x="788" y="394"/>
                  </a:lnTo>
                  <a:lnTo>
                    <a:pt x="802" y="382"/>
                  </a:lnTo>
                  <a:lnTo>
                    <a:pt x="814" y="372"/>
                  </a:lnTo>
                  <a:lnTo>
                    <a:pt x="827" y="361"/>
                  </a:lnTo>
                  <a:lnTo>
                    <a:pt x="840" y="350"/>
                  </a:lnTo>
                  <a:lnTo>
                    <a:pt x="851" y="338"/>
                  </a:lnTo>
                  <a:lnTo>
                    <a:pt x="864" y="328"/>
                  </a:lnTo>
                  <a:lnTo>
                    <a:pt x="876" y="317"/>
                  </a:lnTo>
                  <a:lnTo>
                    <a:pt x="888" y="307"/>
                  </a:lnTo>
                  <a:lnTo>
                    <a:pt x="890" y="304"/>
                  </a:lnTo>
                  <a:lnTo>
                    <a:pt x="892" y="302"/>
                  </a:lnTo>
                  <a:lnTo>
                    <a:pt x="894" y="301"/>
                  </a:lnTo>
                  <a:lnTo>
                    <a:pt x="897" y="300"/>
                  </a:lnTo>
                  <a:lnTo>
                    <a:pt x="898" y="299"/>
                  </a:lnTo>
                  <a:lnTo>
                    <a:pt x="899" y="298"/>
                  </a:lnTo>
                  <a:lnTo>
                    <a:pt x="900" y="295"/>
                  </a:lnTo>
                  <a:lnTo>
                    <a:pt x="901" y="294"/>
                  </a:lnTo>
                  <a:lnTo>
                    <a:pt x="915" y="284"/>
                  </a:lnTo>
                  <a:lnTo>
                    <a:pt x="916" y="283"/>
                  </a:lnTo>
                  <a:lnTo>
                    <a:pt x="918" y="282"/>
                  </a:lnTo>
                  <a:lnTo>
                    <a:pt x="919" y="281"/>
                  </a:lnTo>
                  <a:lnTo>
                    <a:pt x="920" y="278"/>
                  </a:lnTo>
                  <a:lnTo>
                    <a:pt x="908" y="245"/>
                  </a:lnTo>
                  <a:lnTo>
                    <a:pt x="898" y="212"/>
                  </a:lnTo>
                  <a:lnTo>
                    <a:pt x="886" y="179"/>
                  </a:lnTo>
                  <a:lnTo>
                    <a:pt x="875" y="145"/>
                  </a:lnTo>
                  <a:lnTo>
                    <a:pt x="862" y="114"/>
                  </a:lnTo>
                  <a:lnTo>
                    <a:pt x="845" y="85"/>
                  </a:lnTo>
                  <a:lnTo>
                    <a:pt x="824" y="59"/>
                  </a:lnTo>
                  <a:lnTo>
                    <a:pt x="799" y="36"/>
                  </a:lnTo>
                  <a:lnTo>
                    <a:pt x="780" y="27"/>
                  </a:lnTo>
                  <a:lnTo>
                    <a:pt x="760" y="21"/>
                  </a:lnTo>
                  <a:lnTo>
                    <a:pt x="740" y="15"/>
                  </a:lnTo>
                  <a:lnTo>
                    <a:pt x="719" y="10"/>
                  </a:lnTo>
                  <a:lnTo>
                    <a:pt x="696" y="7"/>
                  </a:lnTo>
                  <a:lnTo>
                    <a:pt x="675" y="4"/>
                  </a:lnTo>
                  <a:lnTo>
                    <a:pt x="652" y="2"/>
                  </a:lnTo>
                  <a:lnTo>
                    <a:pt x="631" y="0"/>
                  </a:lnTo>
                  <a:lnTo>
                    <a:pt x="617" y="11"/>
                  </a:lnTo>
                  <a:lnTo>
                    <a:pt x="602" y="24"/>
                  </a:lnTo>
                  <a:lnTo>
                    <a:pt x="587" y="37"/>
                  </a:lnTo>
                  <a:lnTo>
                    <a:pt x="571" y="52"/>
                  </a:lnTo>
                  <a:lnTo>
                    <a:pt x="555" y="67"/>
                  </a:lnTo>
                  <a:lnTo>
                    <a:pt x="539" y="82"/>
                  </a:lnTo>
                  <a:lnTo>
                    <a:pt x="524" y="96"/>
                  </a:lnTo>
                  <a:lnTo>
                    <a:pt x="510" y="109"/>
                  </a:lnTo>
                  <a:lnTo>
                    <a:pt x="498" y="123"/>
                  </a:lnTo>
                  <a:lnTo>
                    <a:pt x="485" y="138"/>
                  </a:lnTo>
                  <a:lnTo>
                    <a:pt x="474" y="153"/>
                  </a:lnTo>
                  <a:lnTo>
                    <a:pt x="463" y="166"/>
                  </a:lnTo>
                  <a:lnTo>
                    <a:pt x="453" y="181"/>
                  </a:lnTo>
                  <a:lnTo>
                    <a:pt x="444" y="196"/>
                  </a:lnTo>
                  <a:lnTo>
                    <a:pt x="435" y="212"/>
                  </a:lnTo>
                  <a:lnTo>
                    <a:pt x="428" y="227"/>
                  </a:lnTo>
                  <a:lnTo>
                    <a:pt x="547" y="314"/>
                  </a:lnTo>
                  <a:lnTo>
                    <a:pt x="559" y="324"/>
                  </a:lnTo>
                  <a:lnTo>
                    <a:pt x="571" y="331"/>
                  </a:lnTo>
                  <a:lnTo>
                    <a:pt x="582" y="340"/>
                  </a:lnTo>
                  <a:lnTo>
                    <a:pt x="593" y="348"/>
                  </a:lnTo>
                  <a:lnTo>
                    <a:pt x="605" y="357"/>
                  </a:lnTo>
                  <a:lnTo>
                    <a:pt x="616" y="366"/>
                  </a:lnTo>
                  <a:lnTo>
                    <a:pt x="627" y="377"/>
                  </a:lnTo>
                  <a:lnTo>
                    <a:pt x="639" y="387"/>
                  </a:lnTo>
                  <a:lnTo>
                    <a:pt x="645" y="395"/>
                  </a:lnTo>
                  <a:lnTo>
                    <a:pt x="651" y="403"/>
                  </a:lnTo>
                  <a:lnTo>
                    <a:pt x="658" y="411"/>
                  </a:lnTo>
                  <a:lnTo>
                    <a:pt x="664" y="417"/>
                  </a:lnTo>
                  <a:lnTo>
                    <a:pt x="670" y="425"/>
                  </a:lnTo>
                  <a:lnTo>
                    <a:pt x="677" y="433"/>
                  </a:lnTo>
                  <a:lnTo>
                    <a:pt x="682" y="440"/>
                  </a:lnTo>
                  <a:lnTo>
                    <a:pt x="688" y="448"/>
                  </a:lnTo>
                  <a:lnTo>
                    <a:pt x="685" y="459"/>
                  </a:lnTo>
                  <a:lnTo>
                    <a:pt x="684" y="460"/>
                  </a:lnTo>
                  <a:lnTo>
                    <a:pt x="681" y="461"/>
                  </a:lnTo>
                  <a:lnTo>
                    <a:pt x="680" y="464"/>
                  </a:lnTo>
                  <a:lnTo>
                    <a:pt x="678" y="465"/>
                  </a:lnTo>
                  <a:lnTo>
                    <a:pt x="670" y="474"/>
                  </a:lnTo>
                  <a:lnTo>
                    <a:pt x="662" y="468"/>
                  </a:lnTo>
                  <a:lnTo>
                    <a:pt x="655" y="463"/>
                  </a:lnTo>
                  <a:lnTo>
                    <a:pt x="650" y="457"/>
                  </a:lnTo>
                  <a:lnTo>
                    <a:pt x="645" y="449"/>
                  </a:lnTo>
                  <a:lnTo>
                    <a:pt x="631" y="433"/>
                  </a:lnTo>
                  <a:lnTo>
                    <a:pt x="617" y="418"/>
                  </a:lnTo>
                  <a:lnTo>
                    <a:pt x="602" y="405"/>
                  </a:lnTo>
                  <a:lnTo>
                    <a:pt x="588" y="391"/>
                  </a:lnTo>
                  <a:lnTo>
                    <a:pt x="572" y="379"/>
                  </a:lnTo>
                  <a:lnTo>
                    <a:pt x="557" y="366"/>
                  </a:lnTo>
                  <a:lnTo>
                    <a:pt x="542" y="354"/>
                  </a:lnTo>
                  <a:lnTo>
                    <a:pt x="526" y="342"/>
                  </a:lnTo>
                  <a:lnTo>
                    <a:pt x="510" y="330"/>
                  </a:lnTo>
                  <a:lnTo>
                    <a:pt x="494" y="320"/>
                  </a:lnTo>
                  <a:lnTo>
                    <a:pt x="479" y="309"/>
                  </a:lnTo>
                  <a:lnTo>
                    <a:pt x="463" y="298"/>
                  </a:lnTo>
                  <a:lnTo>
                    <a:pt x="447" y="287"/>
                  </a:lnTo>
                  <a:lnTo>
                    <a:pt x="431" y="277"/>
                  </a:lnTo>
                  <a:lnTo>
                    <a:pt x="415" y="266"/>
                  </a:lnTo>
                  <a:lnTo>
                    <a:pt x="400" y="256"/>
                  </a:lnTo>
                  <a:lnTo>
                    <a:pt x="399" y="256"/>
                  </a:lnTo>
                  <a:lnTo>
                    <a:pt x="397" y="256"/>
                  </a:lnTo>
                  <a:lnTo>
                    <a:pt x="396" y="256"/>
                  </a:lnTo>
                  <a:lnTo>
                    <a:pt x="381" y="261"/>
                  </a:lnTo>
                  <a:lnTo>
                    <a:pt x="365" y="269"/>
                  </a:lnTo>
                  <a:lnTo>
                    <a:pt x="349" y="277"/>
                  </a:lnTo>
                  <a:lnTo>
                    <a:pt x="334" y="286"/>
                  </a:lnTo>
                  <a:lnTo>
                    <a:pt x="320" y="296"/>
                  </a:lnTo>
                  <a:lnTo>
                    <a:pt x="306" y="308"/>
                  </a:lnTo>
                  <a:lnTo>
                    <a:pt x="293" y="319"/>
                  </a:lnTo>
                  <a:lnTo>
                    <a:pt x="279" y="331"/>
                  </a:lnTo>
                  <a:lnTo>
                    <a:pt x="267" y="345"/>
                  </a:lnTo>
                  <a:lnTo>
                    <a:pt x="254" y="359"/>
                  </a:lnTo>
                  <a:lnTo>
                    <a:pt x="242" y="372"/>
                  </a:lnTo>
                  <a:lnTo>
                    <a:pt x="231" y="386"/>
                  </a:lnTo>
                  <a:lnTo>
                    <a:pt x="219" y="399"/>
                  </a:lnTo>
                  <a:lnTo>
                    <a:pt x="209" y="414"/>
                  </a:lnTo>
                  <a:lnTo>
                    <a:pt x="198" y="428"/>
                  </a:lnTo>
                  <a:lnTo>
                    <a:pt x="188" y="441"/>
                  </a:lnTo>
                  <a:lnTo>
                    <a:pt x="179" y="458"/>
                  </a:lnTo>
                  <a:lnTo>
                    <a:pt x="166" y="476"/>
                  </a:lnTo>
                  <a:lnTo>
                    <a:pt x="154" y="494"/>
                  </a:lnTo>
                  <a:lnTo>
                    <a:pt x="142" y="512"/>
                  </a:lnTo>
                  <a:lnTo>
                    <a:pt x="132" y="530"/>
                  </a:lnTo>
                  <a:lnTo>
                    <a:pt x="125" y="550"/>
                  </a:lnTo>
                  <a:lnTo>
                    <a:pt x="122" y="569"/>
                  </a:lnTo>
                  <a:lnTo>
                    <a:pt x="126" y="588"/>
                  </a:lnTo>
                  <a:lnTo>
                    <a:pt x="130" y="595"/>
                  </a:lnTo>
                  <a:lnTo>
                    <a:pt x="136" y="600"/>
                  </a:lnTo>
                  <a:lnTo>
                    <a:pt x="142" y="607"/>
                  </a:lnTo>
                  <a:lnTo>
                    <a:pt x="147" y="613"/>
                  </a:lnTo>
                  <a:lnTo>
                    <a:pt x="153" y="619"/>
                  </a:lnTo>
                  <a:lnTo>
                    <a:pt x="159" y="624"/>
                  </a:lnTo>
                  <a:lnTo>
                    <a:pt x="164" y="631"/>
                  </a:lnTo>
                  <a:lnTo>
                    <a:pt x="169" y="637"/>
                  </a:lnTo>
                  <a:lnTo>
                    <a:pt x="183" y="650"/>
                  </a:lnTo>
                  <a:lnTo>
                    <a:pt x="198" y="664"/>
                  </a:lnTo>
                  <a:lnTo>
                    <a:pt x="213" y="676"/>
                  </a:lnTo>
                  <a:lnTo>
                    <a:pt x="226" y="690"/>
                  </a:lnTo>
                  <a:lnTo>
                    <a:pt x="240" y="702"/>
                  </a:lnTo>
                  <a:lnTo>
                    <a:pt x="254" y="715"/>
                  </a:lnTo>
                  <a:lnTo>
                    <a:pt x="268" y="726"/>
                  </a:lnTo>
                  <a:lnTo>
                    <a:pt x="282" y="737"/>
                  </a:lnTo>
                  <a:lnTo>
                    <a:pt x="297" y="749"/>
                  </a:lnTo>
                  <a:lnTo>
                    <a:pt x="312" y="759"/>
                  </a:lnTo>
                  <a:lnTo>
                    <a:pt x="326" y="769"/>
                  </a:lnTo>
                  <a:lnTo>
                    <a:pt x="342" y="778"/>
                  </a:lnTo>
                  <a:lnTo>
                    <a:pt x="359" y="787"/>
                  </a:lnTo>
                  <a:lnTo>
                    <a:pt x="376" y="795"/>
                  </a:lnTo>
                  <a:lnTo>
                    <a:pt x="394" y="803"/>
                  </a:lnTo>
                  <a:lnTo>
                    <a:pt x="412" y="810"/>
                  </a:lnTo>
                  <a:lnTo>
                    <a:pt x="414" y="812"/>
                  </a:lnTo>
                  <a:lnTo>
                    <a:pt x="418" y="814"/>
                  </a:lnTo>
                  <a:lnTo>
                    <a:pt x="419" y="818"/>
                  </a:lnTo>
                  <a:lnTo>
                    <a:pt x="419" y="822"/>
                  </a:lnTo>
                  <a:lnTo>
                    <a:pt x="415" y="828"/>
                  </a:lnTo>
                  <a:lnTo>
                    <a:pt x="411" y="832"/>
                  </a:lnTo>
                  <a:lnTo>
                    <a:pt x="405" y="837"/>
                  </a:lnTo>
                  <a:lnTo>
                    <a:pt x="400" y="840"/>
                  </a:lnTo>
                  <a:lnTo>
                    <a:pt x="386" y="836"/>
                  </a:lnTo>
                  <a:lnTo>
                    <a:pt x="373" y="831"/>
                  </a:lnTo>
                  <a:lnTo>
                    <a:pt x="360" y="825"/>
                  </a:lnTo>
                  <a:lnTo>
                    <a:pt x="348" y="819"/>
                  </a:lnTo>
                  <a:lnTo>
                    <a:pt x="335" y="813"/>
                  </a:lnTo>
                  <a:lnTo>
                    <a:pt x="324" y="806"/>
                  </a:lnTo>
                  <a:lnTo>
                    <a:pt x="313" y="799"/>
                  </a:lnTo>
                  <a:lnTo>
                    <a:pt x="303" y="792"/>
                  </a:lnTo>
                  <a:lnTo>
                    <a:pt x="292" y="785"/>
                  </a:lnTo>
                  <a:lnTo>
                    <a:pt x="281" y="777"/>
                  </a:lnTo>
                  <a:lnTo>
                    <a:pt x="270" y="769"/>
                  </a:lnTo>
                  <a:lnTo>
                    <a:pt x="260" y="761"/>
                  </a:lnTo>
                  <a:lnTo>
                    <a:pt x="250" y="753"/>
                  </a:lnTo>
                  <a:lnTo>
                    <a:pt x="240" y="744"/>
                  </a:lnTo>
                  <a:lnTo>
                    <a:pt x="228" y="736"/>
                  </a:lnTo>
                  <a:lnTo>
                    <a:pt x="218" y="728"/>
                  </a:lnTo>
                  <a:lnTo>
                    <a:pt x="216" y="727"/>
                  </a:lnTo>
                  <a:lnTo>
                    <a:pt x="214" y="726"/>
                  </a:lnTo>
                  <a:lnTo>
                    <a:pt x="213" y="726"/>
                  </a:lnTo>
                  <a:lnTo>
                    <a:pt x="210" y="725"/>
                  </a:lnTo>
                  <a:lnTo>
                    <a:pt x="111" y="628"/>
                  </a:lnTo>
                  <a:lnTo>
                    <a:pt x="98" y="647"/>
                  </a:lnTo>
                  <a:lnTo>
                    <a:pt x="84" y="666"/>
                  </a:lnTo>
                  <a:lnTo>
                    <a:pt x="73" y="686"/>
                  </a:lnTo>
                  <a:lnTo>
                    <a:pt x="62" y="708"/>
                  </a:lnTo>
                  <a:lnTo>
                    <a:pt x="50" y="729"/>
                  </a:lnTo>
                  <a:lnTo>
                    <a:pt x="40" y="752"/>
                  </a:lnTo>
                  <a:lnTo>
                    <a:pt x="30" y="775"/>
                  </a:lnTo>
                  <a:lnTo>
                    <a:pt x="20" y="798"/>
                  </a:lnTo>
                  <a:lnTo>
                    <a:pt x="0" y="855"/>
                  </a:lnTo>
                  <a:lnTo>
                    <a:pt x="4" y="877"/>
                  </a:lnTo>
                  <a:lnTo>
                    <a:pt x="10" y="901"/>
                  </a:lnTo>
                  <a:lnTo>
                    <a:pt x="14" y="925"/>
                  </a:lnTo>
                  <a:lnTo>
                    <a:pt x="21" y="949"/>
                  </a:lnTo>
                  <a:lnTo>
                    <a:pt x="29" y="972"/>
                  </a:lnTo>
                  <a:lnTo>
                    <a:pt x="39" y="994"/>
                  </a:lnTo>
                  <a:lnTo>
                    <a:pt x="52" y="1013"/>
                  </a:lnTo>
                  <a:lnTo>
                    <a:pt x="67" y="1030"/>
                  </a:lnTo>
                  <a:lnTo>
                    <a:pt x="82" y="1043"/>
                  </a:lnTo>
                  <a:lnTo>
                    <a:pt x="98" y="1053"/>
                  </a:lnTo>
                  <a:lnTo>
                    <a:pt x="116" y="1062"/>
                  </a:lnTo>
                  <a:lnTo>
                    <a:pt x="135" y="1070"/>
                  </a:lnTo>
                  <a:lnTo>
                    <a:pt x="154" y="1075"/>
                  </a:lnTo>
                  <a:lnTo>
                    <a:pt x="174" y="1079"/>
                  </a:lnTo>
                  <a:lnTo>
                    <a:pt x="195" y="1081"/>
                  </a:lnTo>
                  <a:lnTo>
                    <a:pt x="214" y="108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56" name="Freeform 119"/>
            <p:cNvSpPr>
              <a:spLocks/>
            </p:cNvSpPr>
            <p:nvPr/>
          </p:nvSpPr>
          <p:spPr bwMode="auto">
            <a:xfrm>
              <a:off x="3426" y="1843"/>
              <a:ext cx="8" cy="11"/>
            </a:xfrm>
            <a:custGeom>
              <a:avLst/>
              <a:gdLst>
                <a:gd name="T0" fmla="*/ 0 w 46"/>
                <a:gd name="T1" fmla="*/ 0 h 65"/>
                <a:gd name="T2" fmla="*/ 0 w 46"/>
                <a:gd name="T3" fmla="*/ 0 h 65"/>
                <a:gd name="T4" fmla="*/ 0 w 46"/>
                <a:gd name="T5" fmla="*/ 0 h 65"/>
                <a:gd name="T6" fmla="*/ 0 w 46"/>
                <a:gd name="T7" fmla="*/ 0 h 65"/>
                <a:gd name="T8" fmla="*/ 0 w 46"/>
                <a:gd name="T9" fmla="*/ 0 h 65"/>
                <a:gd name="T10" fmla="*/ 0 w 46"/>
                <a:gd name="T11" fmla="*/ 0 h 65"/>
                <a:gd name="T12" fmla="*/ 0 w 46"/>
                <a:gd name="T13" fmla="*/ 0 h 65"/>
                <a:gd name="T14" fmla="*/ 0 w 46"/>
                <a:gd name="T15" fmla="*/ 0 h 65"/>
                <a:gd name="T16" fmla="*/ 0 w 46"/>
                <a:gd name="T17" fmla="*/ 0 h 65"/>
                <a:gd name="T18" fmla="*/ 0 w 46"/>
                <a:gd name="T19" fmla="*/ 0 h 65"/>
                <a:gd name="T20" fmla="*/ 0 w 46"/>
                <a:gd name="T21" fmla="*/ 0 h 65"/>
                <a:gd name="T22" fmla="*/ 0 w 46"/>
                <a:gd name="T23" fmla="*/ 0 h 65"/>
                <a:gd name="T24" fmla="*/ 0 w 46"/>
                <a:gd name="T25" fmla="*/ 0 h 65"/>
                <a:gd name="T26" fmla="*/ 0 w 46"/>
                <a:gd name="T27" fmla="*/ 0 h 65"/>
                <a:gd name="T28" fmla="*/ 0 w 46"/>
                <a:gd name="T29" fmla="*/ 0 h 65"/>
                <a:gd name="T30" fmla="*/ 0 w 46"/>
                <a:gd name="T31" fmla="*/ 0 h 65"/>
                <a:gd name="T32" fmla="*/ 0 w 46"/>
                <a:gd name="T33" fmla="*/ 0 h 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5"/>
                <a:gd name="T53" fmla="*/ 46 w 46"/>
                <a:gd name="T54" fmla="*/ 65 h 6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5">
                  <a:moveTo>
                    <a:pt x="23" y="0"/>
                  </a:moveTo>
                  <a:lnTo>
                    <a:pt x="32" y="3"/>
                  </a:lnTo>
                  <a:lnTo>
                    <a:pt x="39" y="9"/>
                  </a:lnTo>
                  <a:lnTo>
                    <a:pt x="44" y="20"/>
                  </a:lnTo>
                  <a:lnTo>
                    <a:pt x="46" y="32"/>
                  </a:lnTo>
                  <a:lnTo>
                    <a:pt x="44" y="44"/>
                  </a:lnTo>
                  <a:lnTo>
                    <a:pt x="39" y="55"/>
                  </a:lnTo>
                  <a:lnTo>
                    <a:pt x="32" y="63"/>
                  </a:lnTo>
                  <a:lnTo>
                    <a:pt x="23" y="65"/>
                  </a:lnTo>
                  <a:lnTo>
                    <a:pt x="14" y="63"/>
                  </a:lnTo>
                  <a:lnTo>
                    <a:pt x="6" y="55"/>
                  </a:lnTo>
                  <a:lnTo>
                    <a:pt x="2" y="44"/>
                  </a:lnTo>
                  <a:lnTo>
                    <a:pt x="0" y="32"/>
                  </a:lnTo>
                  <a:lnTo>
                    <a:pt x="2" y="20"/>
                  </a:lnTo>
                  <a:lnTo>
                    <a:pt x="6" y="9"/>
                  </a:lnTo>
                  <a:lnTo>
                    <a:pt x="14" y="3"/>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57" name="Freeform 120"/>
            <p:cNvSpPr>
              <a:spLocks/>
            </p:cNvSpPr>
            <p:nvPr/>
          </p:nvSpPr>
          <p:spPr bwMode="auto">
            <a:xfrm>
              <a:off x="3441" y="1856"/>
              <a:ext cx="7" cy="11"/>
            </a:xfrm>
            <a:custGeom>
              <a:avLst/>
              <a:gdLst>
                <a:gd name="T0" fmla="*/ 0 w 46"/>
                <a:gd name="T1" fmla="*/ 0 h 64"/>
                <a:gd name="T2" fmla="*/ 0 w 46"/>
                <a:gd name="T3" fmla="*/ 0 h 64"/>
                <a:gd name="T4" fmla="*/ 0 w 46"/>
                <a:gd name="T5" fmla="*/ 0 h 64"/>
                <a:gd name="T6" fmla="*/ 0 w 46"/>
                <a:gd name="T7" fmla="*/ 0 h 64"/>
                <a:gd name="T8" fmla="*/ 0 w 46"/>
                <a:gd name="T9" fmla="*/ 0 h 64"/>
                <a:gd name="T10" fmla="*/ 0 w 46"/>
                <a:gd name="T11" fmla="*/ 0 h 64"/>
                <a:gd name="T12" fmla="*/ 0 w 46"/>
                <a:gd name="T13" fmla="*/ 0 h 64"/>
                <a:gd name="T14" fmla="*/ 0 w 46"/>
                <a:gd name="T15" fmla="*/ 0 h 64"/>
                <a:gd name="T16" fmla="*/ 0 w 46"/>
                <a:gd name="T17" fmla="*/ 0 h 64"/>
                <a:gd name="T18" fmla="*/ 0 w 46"/>
                <a:gd name="T19" fmla="*/ 0 h 64"/>
                <a:gd name="T20" fmla="*/ 0 w 46"/>
                <a:gd name="T21" fmla="*/ 0 h 64"/>
                <a:gd name="T22" fmla="*/ 0 w 46"/>
                <a:gd name="T23" fmla="*/ 0 h 64"/>
                <a:gd name="T24" fmla="*/ 0 w 46"/>
                <a:gd name="T25" fmla="*/ 0 h 64"/>
                <a:gd name="T26" fmla="*/ 0 w 46"/>
                <a:gd name="T27" fmla="*/ 0 h 64"/>
                <a:gd name="T28" fmla="*/ 0 w 46"/>
                <a:gd name="T29" fmla="*/ 0 h 64"/>
                <a:gd name="T30" fmla="*/ 0 w 46"/>
                <a:gd name="T31" fmla="*/ 0 h 64"/>
                <a:gd name="T32" fmla="*/ 0 w 46"/>
                <a:gd name="T33" fmla="*/ 0 h 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4"/>
                <a:gd name="T53" fmla="*/ 46 w 46"/>
                <a:gd name="T54" fmla="*/ 64 h 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4">
                  <a:moveTo>
                    <a:pt x="22" y="0"/>
                  </a:moveTo>
                  <a:lnTo>
                    <a:pt x="31" y="2"/>
                  </a:lnTo>
                  <a:lnTo>
                    <a:pt x="39" y="9"/>
                  </a:lnTo>
                  <a:lnTo>
                    <a:pt x="44" y="19"/>
                  </a:lnTo>
                  <a:lnTo>
                    <a:pt x="46" y="32"/>
                  </a:lnTo>
                  <a:lnTo>
                    <a:pt x="44" y="44"/>
                  </a:lnTo>
                  <a:lnTo>
                    <a:pt x="39" y="54"/>
                  </a:lnTo>
                  <a:lnTo>
                    <a:pt x="31" y="62"/>
                  </a:lnTo>
                  <a:lnTo>
                    <a:pt x="22" y="64"/>
                  </a:lnTo>
                  <a:lnTo>
                    <a:pt x="13" y="62"/>
                  </a:lnTo>
                  <a:lnTo>
                    <a:pt x="6" y="54"/>
                  </a:lnTo>
                  <a:lnTo>
                    <a:pt x="2" y="44"/>
                  </a:lnTo>
                  <a:lnTo>
                    <a:pt x="0" y="32"/>
                  </a:lnTo>
                  <a:lnTo>
                    <a:pt x="2" y="19"/>
                  </a:lnTo>
                  <a:lnTo>
                    <a:pt x="6" y="9"/>
                  </a:lnTo>
                  <a:lnTo>
                    <a:pt x="13" y="2"/>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58" name="Freeform 121"/>
            <p:cNvSpPr>
              <a:spLocks/>
            </p:cNvSpPr>
            <p:nvPr/>
          </p:nvSpPr>
          <p:spPr bwMode="auto">
            <a:xfrm>
              <a:off x="3454" y="1868"/>
              <a:ext cx="8" cy="11"/>
            </a:xfrm>
            <a:custGeom>
              <a:avLst/>
              <a:gdLst>
                <a:gd name="T0" fmla="*/ 0 w 46"/>
                <a:gd name="T1" fmla="*/ 0 h 66"/>
                <a:gd name="T2" fmla="*/ 0 w 46"/>
                <a:gd name="T3" fmla="*/ 0 h 66"/>
                <a:gd name="T4" fmla="*/ 0 w 46"/>
                <a:gd name="T5" fmla="*/ 0 h 66"/>
                <a:gd name="T6" fmla="*/ 0 w 46"/>
                <a:gd name="T7" fmla="*/ 0 h 66"/>
                <a:gd name="T8" fmla="*/ 0 w 46"/>
                <a:gd name="T9" fmla="*/ 0 h 66"/>
                <a:gd name="T10" fmla="*/ 0 w 46"/>
                <a:gd name="T11" fmla="*/ 0 h 66"/>
                <a:gd name="T12" fmla="*/ 0 w 46"/>
                <a:gd name="T13" fmla="*/ 0 h 66"/>
                <a:gd name="T14" fmla="*/ 0 w 46"/>
                <a:gd name="T15" fmla="*/ 0 h 66"/>
                <a:gd name="T16" fmla="*/ 0 w 46"/>
                <a:gd name="T17" fmla="*/ 0 h 66"/>
                <a:gd name="T18" fmla="*/ 0 w 46"/>
                <a:gd name="T19" fmla="*/ 0 h 66"/>
                <a:gd name="T20" fmla="*/ 0 w 46"/>
                <a:gd name="T21" fmla="*/ 0 h 66"/>
                <a:gd name="T22" fmla="*/ 0 w 46"/>
                <a:gd name="T23" fmla="*/ 0 h 66"/>
                <a:gd name="T24" fmla="*/ 0 w 46"/>
                <a:gd name="T25" fmla="*/ 0 h 66"/>
                <a:gd name="T26" fmla="*/ 0 w 46"/>
                <a:gd name="T27" fmla="*/ 0 h 66"/>
                <a:gd name="T28" fmla="*/ 0 w 46"/>
                <a:gd name="T29" fmla="*/ 0 h 66"/>
                <a:gd name="T30" fmla="*/ 0 w 46"/>
                <a:gd name="T31" fmla="*/ 0 h 66"/>
                <a:gd name="T32" fmla="*/ 0 w 46"/>
                <a:gd name="T33" fmla="*/ 0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6"/>
                <a:gd name="T53" fmla="*/ 46 w 46"/>
                <a:gd name="T54" fmla="*/ 66 h 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6">
                  <a:moveTo>
                    <a:pt x="23" y="0"/>
                  </a:moveTo>
                  <a:lnTo>
                    <a:pt x="32" y="2"/>
                  </a:lnTo>
                  <a:lnTo>
                    <a:pt x="39" y="9"/>
                  </a:lnTo>
                  <a:lnTo>
                    <a:pt x="44" y="21"/>
                  </a:lnTo>
                  <a:lnTo>
                    <a:pt x="46" y="33"/>
                  </a:lnTo>
                  <a:lnTo>
                    <a:pt x="44" y="45"/>
                  </a:lnTo>
                  <a:lnTo>
                    <a:pt x="39" y="56"/>
                  </a:lnTo>
                  <a:lnTo>
                    <a:pt x="32" y="64"/>
                  </a:lnTo>
                  <a:lnTo>
                    <a:pt x="23" y="66"/>
                  </a:lnTo>
                  <a:lnTo>
                    <a:pt x="14" y="64"/>
                  </a:lnTo>
                  <a:lnTo>
                    <a:pt x="6" y="56"/>
                  </a:lnTo>
                  <a:lnTo>
                    <a:pt x="2" y="45"/>
                  </a:lnTo>
                  <a:lnTo>
                    <a:pt x="0" y="33"/>
                  </a:lnTo>
                  <a:lnTo>
                    <a:pt x="2" y="21"/>
                  </a:lnTo>
                  <a:lnTo>
                    <a:pt x="6" y="9"/>
                  </a:lnTo>
                  <a:lnTo>
                    <a:pt x="14" y="2"/>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59" name="Freeform 122"/>
            <p:cNvSpPr>
              <a:spLocks/>
            </p:cNvSpPr>
            <p:nvPr/>
          </p:nvSpPr>
          <p:spPr bwMode="auto">
            <a:xfrm>
              <a:off x="3439" y="1825"/>
              <a:ext cx="8" cy="11"/>
            </a:xfrm>
            <a:custGeom>
              <a:avLst/>
              <a:gdLst>
                <a:gd name="T0" fmla="*/ 0 w 46"/>
                <a:gd name="T1" fmla="*/ 0 h 65"/>
                <a:gd name="T2" fmla="*/ 0 w 46"/>
                <a:gd name="T3" fmla="*/ 0 h 65"/>
                <a:gd name="T4" fmla="*/ 0 w 46"/>
                <a:gd name="T5" fmla="*/ 0 h 65"/>
                <a:gd name="T6" fmla="*/ 0 w 46"/>
                <a:gd name="T7" fmla="*/ 0 h 65"/>
                <a:gd name="T8" fmla="*/ 0 w 46"/>
                <a:gd name="T9" fmla="*/ 0 h 65"/>
                <a:gd name="T10" fmla="*/ 0 w 46"/>
                <a:gd name="T11" fmla="*/ 0 h 65"/>
                <a:gd name="T12" fmla="*/ 0 w 46"/>
                <a:gd name="T13" fmla="*/ 0 h 65"/>
                <a:gd name="T14" fmla="*/ 0 w 46"/>
                <a:gd name="T15" fmla="*/ 0 h 65"/>
                <a:gd name="T16" fmla="*/ 0 w 46"/>
                <a:gd name="T17" fmla="*/ 0 h 65"/>
                <a:gd name="T18" fmla="*/ 0 w 46"/>
                <a:gd name="T19" fmla="*/ 0 h 65"/>
                <a:gd name="T20" fmla="*/ 0 w 46"/>
                <a:gd name="T21" fmla="*/ 0 h 65"/>
                <a:gd name="T22" fmla="*/ 0 w 46"/>
                <a:gd name="T23" fmla="*/ 0 h 65"/>
                <a:gd name="T24" fmla="*/ 0 w 46"/>
                <a:gd name="T25" fmla="*/ 0 h 65"/>
                <a:gd name="T26" fmla="*/ 0 w 46"/>
                <a:gd name="T27" fmla="*/ 0 h 65"/>
                <a:gd name="T28" fmla="*/ 0 w 46"/>
                <a:gd name="T29" fmla="*/ 0 h 65"/>
                <a:gd name="T30" fmla="*/ 0 w 46"/>
                <a:gd name="T31" fmla="*/ 0 h 65"/>
                <a:gd name="T32" fmla="*/ 0 w 46"/>
                <a:gd name="T33" fmla="*/ 0 h 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5"/>
                <a:gd name="T53" fmla="*/ 46 w 46"/>
                <a:gd name="T54" fmla="*/ 65 h 6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5">
                  <a:moveTo>
                    <a:pt x="23" y="0"/>
                  </a:moveTo>
                  <a:lnTo>
                    <a:pt x="32" y="2"/>
                  </a:lnTo>
                  <a:lnTo>
                    <a:pt x="39" y="9"/>
                  </a:lnTo>
                  <a:lnTo>
                    <a:pt x="44" y="20"/>
                  </a:lnTo>
                  <a:lnTo>
                    <a:pt x="46" y="33"/>
                  </a:lnTo>
                  <a:lnTo>
                    <a:pt x="44" y="45"/>
                  </a:lnTo>
                  <a:lnTo>
                    <a:pt x="39" y="55"/>
                  </a:lnTo>
                  <a:lnTo>
                    <a:pt x="32" y="63"/>
                  </a:lnTo>
                  <a:lnTo>
                    <a:pt x="23" y="65"/>
                  </a:lnTo>
                  <a:lnTo>
                    <a:pt x="14" y="63"/>
                  </a:lnTo>
                  <a:lnTo>
                    <a:pt x="6" y="55"/>
                  </a:lnTo>
                  <a:lnTo>
                    <a:pt x="2" y="45"/>
                  </a:lnTo>
                  <a:lnTo>
                    <a:pt x="0" y="33"/>
                  </a:lnTo>
                  <a:lnTo>
                    <a:pt x="2" y="20"/>
                  </a:lnTo>
                  <a:lnTo>
                    <a:pt x="6" y="9"/>
                  </a:lnTo>
                  <a:lnTo>
                    <a:pt x="14" y="2"/>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60" name="Freeform 123"/>
            <p:cNvSpPr>
              <a:spLocks/>
            </p:cNvSpPr>
            <p:nvPr/>
          </p:nvSpPr>
          <p:spPr bwMode="auto">
            <a:xfrm>
              <a:off x="3453" y="1838"/>
              <a:ext cx="7" cy="11"/>
            </a:xfrm>
            <a:custGeom>
              <a:avLst/>
              <a:gdLst>
                <a:gd name="T0" fmla="*/ 0 w 46"/>
                <a:gd name="T1" fmla="*/ 0 h 63"/>
                <a:gd name="T2" fmla="*/ 0 w 46"/>
                <a:gd name="T3" fmla="*/ 0 h 63"/>
                <a:gd name="T4" fmla="*/ 0 w 46"/>
                <a:gd name="T5" fmla="*/ 0 h 63"/>
                <a:gd name="T6" fmla="*/ 0 w 46"/>
                <a:gd name="T7" fmla="*/ 0 h 63"/>
                <a:gd name="T8" fmla="*/ 0 w 46"/>
                <a:gd name="T9" fmla="*/ 0 h 63"/>
                <a:gd name="T10" fmla="*/ 0 w 46"/>
                <a:gd name="T11" fmla="*/ 0 h 63"/>
                <a:gd name="T12" fmla="*/ 0 w 46"/>
                <a:gd name="T13" fmla="*/ 0 h 63"/>
                <a:gd name="T14" fmla="*/ 0 w 46"/>
                <a:gd name="T15" fmla="*/ 0 h 63"/>
                <a:gd name="T16" fmla="*/ 0 w 46"/>
                <a:gd name="T17" fmla="*/ 0 h 63"/>
                <a:gd name="T18" fmla="*/ 0 w 46"/>
                <a:gd name="T19" fmla="*/ 0 h 63"/>
                <a:gd name="T20" fmla="*/ 0 w 46"/>
                <a:gd name="T21" fmla="*/ 0 h 63"/>
                <a:gd name="T22" fmla="*/ 0 w 46"/>
                <a:gd name="T23" fmla="*/ 0 h 63"/>
                <a:gd name="T24" fmla="*/ 0 w 46"/>
                <a:gd name="T25" fmla="*/ 0 h 63"/>
                <a:gd name="T26" fmla="*/ 0 w 46"/>
                <a:gd name="T27" fmla="*/ 0 h 63"/>
                <a:gd name="T28" fmla="*/ 0 w 46"/>
                <a:gd name="T29" fmla="*/ 0 h 63"/>
                <a:gd name="T30" fmla="*/ 0 w 46"/>
                <a:gd name="T31" fmla="*/ 0 h 63"/>
                <a:gd name="T32" fmla="*/ 0 w 46"/>
                <a:gd name="T33" fmla="*/ 0 h 6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3"/>
                <a:gd name="T53" fmla="*/ 46 w 46"/>
                <a:gd name="T54" fmla="*/ 63 h 6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3">
                  <a:moveTo>
                    <a:pt x="22" y="0"/>
                  </a:moveTo>
                  <a:lnTo>
                    <a:pt x="31" y="2"/>
                  </a:lnTo>
                  <a:lnTo>
                    <a:pt x="39" y="9"/>
                  </a:lnTo>
                  <a:lnTo>
                    <a:pt x="43" y="20"/>
                  </a:lnTo>
                  <a:lnTo>
                    <a:pt x="46" y="33"/>
                  </a:lnTo>
                  <a:lnTo>
                    <a:pt x="43" y="44"/>
                  </a:lnTo>
                  <a:lnTo>
                    <a:pt x="39" y="54"/>
                  </a:lnTo>
                  <a:lnTo>
                    <a:pt x="31" y="61"/>
                  </a:lnTo>
                  <a:lnTo>
                    <a:pt x="22" y="63"/>
                  </a:lnTo>
                  <a:lnTo>
                    <a:pt x="13" y="61"/>
                  </a:lnTo>
                  <a:lnTo>
                    <a:pt x="6" y="54"/>
                  </a:lnTo>
                  <a:lnTo>
                    <a:pt x="2" y="44"/>
                  </a:lnTo>
                  <a:lnTo>
                    <a:pt x="0" y="33"/>
                  </a:lnTo>
                  <a:lnTo>
                    <a:pt x="2" y="20"/>
                  </a:lnTo>
                  <a:lnTo>
                    <a:pt x="6" y="9"/>
                  </a:lnTo>
                  <a:lnTo>
                    <a:pt x="13" y="2"/>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61" name="Freeform 124"/>
            <p:cNvSpPr>
              <a:spLocks/>
            </p:cNvSpPr>
            <p:nvPr/>
          </p:nvSpPr>
          <p:spPr bwMode="auto">
            <a:xfrm>
              <a:off x="3468" y="1850"/>
              <a:ext cx="7" cy="10"/>
            </a:xfrm>
            <a:custGeom>
              <a:avLst/>
              <a:gdLst>
                <a:gd name="T0" fmla="*/ 0 w 45"/>
                <a:gd name="T1" fmla="*/ 0 h 64"/>
                <a:gd name="T2" fmla="*/ 0 w 45"/>
                <a:gd name="T3" fmla="*/ 0 h 64"/>
                <a:gd name="T4" fmla="*/ 0 w 45"/>
                <a:gd name="T5" fmla="*/ 0 h 64"/>
                <a:gd name="T6" fmla="*/ 0 w 45"/>
                <a:gd name="T7" fmla="*/ 0 h 64"/>
                <a:gd name="T8" fmla="*/ 0 w 45"/>
                <a:gd name="T9" fmla="*/ 0 h 64"/>
                <a:gd name="T10" fmla="*/ 0 w 45"/>
                <a:gd name="T11" fmla="*/ 0 h 64"/>
                <a:gd name="T12" fmla="*/ 0 w 45"/>
                <a:gd name="T13" fmla="*/ 0 h 64"/>
                <a:gd name="T14" fmla="*/ 0 w 45"/>
                <a:gd name="T15" fmla="*/ 0 h 64"/>
                <a:gd name="T16" fmla="*/ 0 w 45"/>
                <a:gd name="T17" fmla="*/ 0 h 64"/>
                <a:gd name="T18" fmla="*/ 0 w 45"/>
                <a:gd name="T19" fmla="*/ 0 h 64"/>
                <a:gd name="T20" fmla="*/ 0 w 45"/>
                <a:gd name="T21" fmla="*/ 0 h 64"/>
                <a:gd name="T22" fmla="*/ 0 w 45"/>
                <a:gd name="T23" fmla="*/ 0 h 64"/>
                <a:gd name="T24" fmla="*/ 0 w 45"/>
                <a:gd name="T25" fmla="*/ 0 h 64"/>
                <a:gd name="T26" fmla="*/ 0 w 45"/>
                <a:gd name="T27" fmla="*/ 0 h 64"/>
                <a:gd name="T28" fmla="*/ 0 w 45"/>
                <a:gd name="T29" fmla="*/ 0 h 64"/>
                <a:gd name="T30" fmla="*/ 0 w 45"/>
                <a:gd name="T31" fmla="*/ 0 h 64"/>
                <a:gd name="T32" fmla="*/ 0 w 45"/>
                <a:gd name="T33" fmla="*/ 0 h 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
                <a:gd name="T52" fmla="*/ 0 h 64"/>
                <a:gd name="T53" fmla="*/ 45 w 45"/>
                <a:gd name="T54" fmla="*/ 64 h 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 h="64">
                  <a:moveTo>
                    <a:pt x="23" y="0"/>
                  </a:moveTo>
                  <a:lnTo>
                    <a:pt x="31" y="2"/>
                  </a:lnTo>
                  <a:lnTo>
                    <a:pt x="38" y="9"/>
                  </a:lnTo>
                  <a:lnTo>
                    <a:pt x="43" y="19"/>
                  </a:lnTo>
                  <a:lnTo>
                    <a:pt x="45" y="31"/>
                  </a:lnTo>
                  <a:lnTo>
                    <a:pt x="43" y="44"/>
                  </a:lnTo>
                  <a:lnTo>
                    <a:pt x="38" y="54"/>
                  </a:lnTo>
                  <a:lnTo>
                    <a:pt x="31" y="62"/>
                  </a:lnTo>
                  <a:lnTo>
                    <a:pt x="23" y="64"/>
                  </a:lnTo>
                  <a:lnTo>
                    <a:pt x="14" y="62"/>
                  </a:lnTo>
                  <a:lnTo>
                    <a:pt x="7" y="54"/>
                  </a:lnTo>
                  <a:lnTo>
                    <a:pt x="2" y="44"/>
                  </a:lnTo>
                  <a:lnTo>
                    <a:pt x="0" y="31"/>
                  </a:lnTo>
                  <a:lnTo>
                    <a:pt x="2" y="19"/>
                  </a:lnTo>
                  <a:lnTo>
                    <a:pt x="7" y="9"/>
                  </a:lnTo>
                  <a:lnTo>
                    <a:pt x="14" y="2"/>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62" name="Freeform 125"/>
            <p:cNvSpPr>
              <a:spLocks/>
            </p:cNvSpPr>
            <p:nvPr/>
          </p:nvSpPr>
          <p:spPr bwMode="auto">
            <a:xfrm>
              <a:off x="3453" y="1813"/>
              <a:ext cx="8" cy="11"/>
            </a:xfrm>
            <a:custGeom>
              <a:avLst/>
              <a:gdLst>
                <a:gd name="T0" fmla="*/ 0 w 46"/>
                <a:gd name="T1" fmla="*/ 0 h 66"/>
                <a:gd name="T2" fmla="*/ 0 w 46"/>
                <a:gd name="T3" fmla="*/ 0 h 66"/>
                <a:gd name="T4" fmla="*/ 0 w 46"/>
                <a:gd name="T5" fmla="*/ 0 h 66"/>
                <a:gd name="T6" fmla="*/ 0 w 46"/>
                <a:gd name="T7" fmla="*/ 0 h 66"/>
                <a:gd name="T8" fmla="*/ 0 w 46"/>
                <a:gd name="T9" fmla="*/ 0 h 66"/>
                <a:gd name="T10" fmla="*/ 0 w 46"/>
                <a:gd name="T11" fmla="*/ 0 h 66"/>
                <a:gd name="T12" fmla="*/ 0 w 46"/>
                <a:gd name="T13" fmla="*/ 0 h 66"/>
                <a:gd name="T14" fmla="*/ 0 w 46"/>
                <a:gd name="T15" fmla="*/ 0 h 66"/>
                <a:gd name="T16" fmla="*/ 0 w 46"/>
                <a:gd name="T17" fmla="*/ 0 h 66"/>
                <a:gd name="T18" fmla="*/ 0 w 46"/>
                <a:gd name="T19" fmla="*/ 0 h 66"/>
                <a:gd name="T20" fmla="*/ 0 w 46"/>
                <a:gd name="T21" fmla="*/ 0 h 66"/>
                <a:gd name="T22" fmla="*/ 0 w 46"/>
                <a:gd name="T23" fmla="*/ 0 h 66"/>
                <a:gd name="T24" fmla="*/ 0 w 46"/>
                <a:gd name="T25" fmla="*/ 0 h 66"/>
                <a:gd name="T26" fmla="*/ 0 w 46"/>
                <a:gd name="T27" fmla="*/ 0 h 66"/>
                <a:gd name="T28" fmla="*/ 0 w 46"/>
                <a:gd name="T29" fmla="*/ 0 h 66"/>
                <a:gd name="T30" fmla="*/ 0 w 46"/>
                <a:gd name="T31" fmla="*/ 0 h 66"/>
                <a:gd name="T32" fmla="*/ 0 w 46"/>
                <a:gd name="T33" fmla="*/ 0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6"/>
                <a:gd name="T53" fmla="*/ 46 w 46"/>
                <a:gd name="T54" fmla="*/ 66 h 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6">
                  <a:moveTo>
                    <a:pt x="24" y="0"/>
                  </a:moveTo>
                  <a:lnTo>
                    <a:pt x="33" y="2"/>
                  </a:lnTo>
                  <a:lnTo>
                    <a:pt x="39" y="9"/>
                  </a:lnTo>
                  <a:lnTo>
                    <a:pt x="44" y="20"/>
                  </a:lnTo>
                  <a:lnTo>
                    <a:pt x="46" y="33"/>
                  </a:lnTo>
                  <a:lnTo>
                    <a:pt x="44" y="45"/>
                  </a:lnTo>
                  <a:lnTo>
                    <a:pt x="39" y="56"/>
                  </a:lnTo>
                  <a:lnTo>
                    <a:pt x="33" y="63"/>
                  </a:lnTo>
                  <a:lnTo>
                    <a:pt x="24" y="66"/>
                  </a:lnTo>
                  <a:lnTo>
                    <a:pt x="15" y="63"/>
                  </a:lnTo>
                  <a:lnTo>
                    <a:pt x="7" y="56"/>
                  </a:lnTo>
                  <a:lnTo>
                    <a:pt x="2" y="45"/>
                  </a:lnTo>
                  <a:lnTo>
                    <a:pt x="0" y="33"/>
                  </a:lnTo>
                  <a:lnTo>
                    <a:pt x="2" y="20"/>
                  </a:lnTo>
                  <a:lnTo>
                    <a:pt x="7" y="9"/>
                  </a:lnTo>
                  <a:lnTo>
                    <a:pt x="15" y="2"/>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63" name="Freeform 126"/>
            <p:cNvSpPr>
              <a:spLocks/>
            </p:cNvSpPr>
            <p:nvPr/>
          </p:nvSpPr>
          <p:spPr bwMode="auto">
            <a:xfrm>
              <a:off x="3468" y="1822"/>
              <a:ext cx="7" cy="11"/>
            </a:xfrm>
            <a:custGeom>
              <a:avLst/>
              <a:gdLst>
                <a:gd name="T0" fmla="*/ 0 w 44"/>
                <a:gd name="T1" fmla="*/ 0 h 65"/>
                <a:gd name="T2" fmla="*/ 0 w 44"/>
                <a:gd name="T3" fmla="*/ 0 h 65"/>
                <a:gd name="T4" fmla="*/ 0 w 44"/>
                <a:gd name="T5" fmla="*/ 0 h 65"/>
                <a:gd name="T6" fmla="*/ 0 w 44"/>
                <a:gd name="T7" fmla="*/ 0 h 65"/>
                <a:gd name="T8" fmla="*/ 0 w 44"/>
                <a:gd name="T9" fmla="*/ 0 h 65"/>
                <a:gd name="T10" fmla="*/ 0 w 44"/>
                <a:gd name="T11" fmla="*/ 0 h 65"/>
                <a:gd name="T12" fmla="*/ 0 w 44"/>
                <a:gd name="T13" fmla="*/ 0 h 65"/>
                <a:gd name="T14" fmla="*/ 0 w 44"/>
                <a:gd name="T15" fmla="*/ 0 h 65"/>
                <a:gd name="T16" fmla="*/ 0 w 44"/>
                <a:gd name="T17" fmla="*/ 0 h 65"/>
                <a:gd name="T18" fmla="*/ 0 w 44"/>
                <a:gd name="T19" fmla="*/ 0 h 65"/>
                <a:gd name="T20" fmla="*/ 0 w 44"/>
                <a:gd name="T21" fmla="*/ 0 h 65"/>
                <a:gd name="T22" fmla="*/ 0 w 44"/>
                <a:gd name="T23" fmla="*/ 0 h 65"/>
                <a:gd name="T24" fmla="*/ 0 w 44"/>
                <a:gd name="T25" fmla="*/ 0 h 65"/>
                <a:gd name="T26" fmla="*/ 0 w 44"/>
                <a:gd name="T27" fmla="*/ 0 h 65"/>
                <a:gd name="T28" fmla="*/ 0 w 44"/>
                <a:gd name="T29" fmla="*/ 0 h 65"/>
                <a:gd name="T30" fmla="*/ 0 w 44"/>
                <a:gd name="T31" fmla="*/ 0 h 65"/>
                <a:gd name="T32" fmla="*/ 0 w 44"/>
                <a:gd name="T33" fmla="*/ 0 h 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4"/>
                <a:gd name="T52" fmla="*/ 0 h 65"/>
                <a:gd name="T53" fmla="*/ 44 w 44"/>
                <a:gd name="T54" fmla="*/ 65 h 6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4" h="65">
                  <a:moveTo>
                    <a:pt x="22" y="0"/>
                  </a:moveTo>
                  <a:lnTo>
                    <a:pt x="31" y="2"/>
                  </a:lnTo>
                  <a:lnTo>
                    <a:pt x="38" y="9"/>
                  </a:lnTo>
                  <a:lnTo>
                    <a:pt x="43" y="20"/>
                  </a:lnTo>
                  <a:lnTo>
                    <a:pt x="44" y="33"/>
                  </a:lnTo>
                  <a:lnTo>
                    <a:pt x="43" y="45"/>
                  </a:lnTo>
                  <a:lnTo>
                    <a:pt x="38" y="55"/>
                  </a:lnTo>
                  <a:lnTo>
                    <a:pt x="31" y="63"/>
                  </a:lnTo>
                  <a:lnTo>
                    <a:pt x="22" y="65"/>
                  </a:lnTo>
                  <a:lnTo>
                    <a:pt x="13" y="63"/>
                  </a:lnTo>
                  <a:lnTo>
                    <a:pt x="7" y="55"/>
                  </a:lnTo>
                  <a:lnTo>
                    <a:pt x="2" y="45"/>
                  </a:lnTo>
                  <a:lnTo>
                    <a:pt x="0" y="33"/>
                  </a:lnTo>
                  <a:lnTo>
                    <a:pt x="2" y="20"/>
                  </a:lnTo>
                  <a:lnTo>
                    <a:pt x="7" y="9"/>
                  </a:lnTo>
                  <a:lnTo>
                    <a:pt x="13" y="2"/>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64" name="Freeform 127"/>
            <p:cNvSpPr>
              <a:spLocks/>
            </p:cNvSpPr>
            <p:nvPr/>
          </p:nvSpPr>
          <p:spPr bwMode="auto">
            <a:xfrm>
              <a:off x="3481" y="1837"/>
              <a:ext cx="8" cy="11"/>
            </a:xfrm>
            <a:custGeom>
              <a:avLst/>
              <a:gdLst>
                <a:gd name="T0" fmla="*/ 0 w 45"/>
                <a:gd name="T1" fmla="*/ 0 h 65"/>
                <a:gd name="T2" fmla="*/ 0 w 45"/>
                <a:gd name="T3" fmla="*/ 0 h 65"/>
                <a:gd name="T4" fmla="*/ 0 w 45"/>
                <a:gd name="T5" fmla="*/ 0 h 65"/>
                <a:gd name="T6" fmla="*/ 0 w 45"/>
                <a:gd name="T7" fmla="*/ 0 h 65"/>
                <a:gd name="T8" fmla="*/ 0 w 45"/>
                <a:gd name="T9" fmla="*/ 0 h 65"/>
                <a:gd name="T10" fmla="*/ 0 w 45"/>
                <a:gd name="T11" fmla="*/ 0 h 65"/>
                <a:gd name="T12" fmla="*/ 0 w 45"/>
                <a:gd name="T13" fmla="*/ 0 h 65"/>
                <a:gd name="T14" fmla="*/ 0 w 45"/>
                <a:gd name="T15" fmla="*/ 0 h 65"/>
                <a:gd name="T16" fmla="*/ 0 w 45"/>
                <a:gd name="T17" fmla="*/ 0 h 65"/>
                <a:gd name="T18" fmla="*/ 0 w 45"/>
                <a:gd name="T19" fmla="*/ 0 h 65"/>
                <a:gd name="T20" fmla="*/ 0 w 45"/>
                <a:gd name="T21" fmla="*/ 0 h 65"/>
                <a:gd name="T22" fmla="*/ 0 w 45"/>
                <a:gd name="T23" fmla="*/ 0 h 65"/>
                <a:gd name="T24" fmla="*/ 0 w 45"/>
                <a:gd name="T25" fmla="*/ 0 h 65"/>
                <a:gd name="T26" fmla="*/ 0 w 45"/>
                <a:gd name="T27" fmla="*/ 0 h 65"/>
                <a:gd name="T28" fmla="*/ 0 w 45"/>
                <a:gd name="T29" fmla="*/ 0 h 65"/>
                <a:gd name="T30" fmla="*/ 0 w 45"/>
                <a:gd name="T31" fmla="*/ 0 h 65"/>
                <a:gd name="T32" fmla="*/ 0 w 45"/>
                <a:gd name="T33" fmla="*/ 0 h 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
                <a:gd name="T52" fmla="*/ 0 h 65"/>
                <a:gd name="T53" fmla="*/ 45 w 45"/>
                <a:gd name="T54" fmla="*/ 65 h 6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 h="65">
                  <a:moveTo>
                    <a:pt x="22" y="0"/>
                  </a:moveTo>
                  <a:lnTo>
                    <a:pt x="31" y="2"/>
                  </a:lnTo>
                  <a:lnTo>
                    <a:pt x="38" y="9"/>
                  </a:lnTo>
                  <a:lnTo>
                    <a:pt x="43" y="20"/>
                  </a:lnTo>
                  <a:lnTo>
                    <a:pt x="45" y="33"/>
                  </a:lnTo>
                  <a:lnTo>
                    <a:pt x="43" y="45"/>
                  </a:lnTo>
                  <a:lnTo>
                    <a:pt x="38" y="55"/>
                  </a:lnTo>
                  <a:lnTo>
                    <a:pt x="31" y="62"/>
                  </a:lnTo>
                  <a:lnTo>
                    <a:pt x="22" y="65"/>
                  </a:lnTo>
                  <a:lnTo>
                    <a:pt x="13" y="62"/>
                  </a:lnTo>
                  <a:lnTo>
                    <a:pt x="7" y="55"/>
                  </a:lnTo>
                  <a:lnTo>
                    <a:pt x="2" y="45"/>
                  </a:lnTo>
                  <a:lnTo>
                    <a:pt x="0" y="33"/>
                  </a:lnTo>
                  <a:lnTo>
                    <a:pt x="2" y="20"/>
                  </a:lnTo>
                  <a:lnTo>
                    <a:pt x="7" y="9"/>
                  </a:lnTo>
                  <a:lnTo>
                    <a:pt x="13" y="2"/>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|EOS~013|</a:t>
            </a:r>
            <a:endParaRPr lang="en-US" sz="100" dirty="0" err="1" smtClean="0">
              <a:solidFill>
                <a:srgbClr val="FFFFFF"/>
              </a:solidFill>
              <a:latin typeface="Arial"/>
              <a:cs typeface="Calibri" pitchFamily="34" charset="0"/>
            </a:endParaRPr>
          </a:p>
        </p:txBody>
      </p:sp>
      <p:sp>
        <p:nvSpPr>
          <p:cNvPr id="15362" name="Rectangle 2"/>
          <p:cNvSpPr>
            <a:spLocks noGrp="1" noChangeArrowheads="1"/>
          </p:cNvSpPr>
          <p:nvPr>
            <p:ph type="title"/>
          </p:nvPr>
        </p:nvSpPr>
        <p:spPr/>
        <p:txBody>
          <a:bodyPr/>
          <a:lstStyle/>
          <a:p>
            <a:pPr eaLnBrk="1" hangingPunct="1"/>
            <a:r>
              <a:rPr lang="en-US" dirty="0" smtClean="0"/>
              <a:t>Required data: incident(s)</a:t>
            </a:r>
          </a:p>
        </p:txBody>
      </p:sp>
      <p:sp>
        <p:nvSpPr>
          <p:cNvPr id="15363" name="Rectangle 52"/>
          <p:cNvSpPr>
            <a:spLocks noGrp="1" noChangeArrowheads="1"/>
          </p:cNvSpPr>
          <p:nvPr>
            <p:ph idx="1"/>
          </p:nvPr>
        </p:nvSpPr>
        <p:spPr>
          <a:xfrm>
            <a:off x="396875" y="1011238"/>
            <a:ext cx="4414838" cy="5346700"/>
          </a:xfrm>
        </p:spPr>
        <p:txBody>
          <a:bodyPr/>
          <a:lstStyle/>
          <a:p>
            <a:pPr>
              <a:buFont typeface="Arial" charset="0"/>
              <a:buChar char="•"/>
            </a:pPr>
            <a:r>
              <a:rPr lang="en-US" dirty="0" smtClean="0"/>
              <a:t>Recall that an </a:t>
            </a:r>
            <a:r>
              <a:rPr lang="en-US" b="1" dirty="0" smtClean="0"/>
              <a:t>incident</a:t>
            </a:r>
            <a:r>
              <a:rPr lang="en-US" dirty="0" smtClean="0"/>
              <a:t> entity is a collection of information about damage. It typically represents an item that was lost or damaged.</a:t>
            </a:r>
          </a:p>
          <a:p>
            <a:pPr>
              <a:buFont typeface="Arial" charset="0"/>
              <a:buChar char="•"/>
            </a:pPr>
            <a:r>
              <a:rPr lang="en-US" dirty="0" smtClean="0"/>
              <a:t>Typically, incidents are identified during intake, such as:</a:t>
            </a:r>
          </a:p>
          <a:p>
            <a:pPr lvl="1"/>
            <a:r>
              <a:rPr lang="en-US" dirty="0" smtClean="0"/>
              <a:t>A damaged or stolen auto</a:t>
            </a:r>
          </a:p>
          <a:p>
            <a:pPr lvl="1"/>
            <a:r>
              <a:rPr lang="en-US" dirty="0" smtClean="0"/>
              <a:t>A damaged building</a:t>
            </a:r>
          </a:p>
          <a:p>
            <a:pPr lvl="1"/>
            <a:r>
              <a:rPr lang="en-US" dirty="0" smtClean="0"/>
              <a:t>An injured person</a:t>
            </a:r>
          </a:p>
          <a:p>
            <a:pPr>
              <a:buFont typeface="Arial" charset="0"/>
              <a:buChar char="•"/>
            </a:pPr>
            <a:endParaRPr lang="en-US" dirty="0" smtClean="0"/>
          </a:p>
        </p:txBody>
      </p:sp>
      <p:sp>
        <p:nvSpPr>
          <p:cNvPr id="15364" name="Line 3"/>
          <p:cNvSpPr>
            <a:spLocks noChangeShapeType="1"/>
          </p:cNvSpPr>
          <p:nvPr/>
        </p:nvSpPr>
        <p:spPr bwMode="auto">
          <a:xfrm flipH="1">
            <a:off x="5656263" y="3886200"/>
            <a:ext cx="6556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365" name="Line 4"/>
          <p:cNvSpPr>
            <a:spLocks noChangeShapeType="1"/>
          </p:cNvSpPr>
          <p:nvPr/>
        </p:nvSpPr>
        <p:spPr bwMode="auto">
          <a:xfrm flipH="1">
            <a:off x="5656263" y="2800350"/>
            <a:ext cx="6556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5366" name="Group 5"/>
          <p:cNvGrpSpPr>
            <a:grpSpLocks/>
          </p:cNvGrpSpPr>
          <p:nvPr/>
        </p:nvGrpSpPr>
        <p:grpSpPr bwMode="auto">
          <a:xfrm>
            <a:off x="5453063" y="1030288"/>
            <a:ext cx="1622425" cy="1193800"/>
            <a:chOff x="2083" y="1606"/>
            <a:chExt cx="1489" cy="1097"/>
          </a:xfrm>
        </p:grpSpPr>
        <p:sp>
          <p:nvSpPr>
            <p:cNvPr id="15455" name="Rectangle 6"/>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5456" name="Freeform 7"/>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5457" name="Freeform 8"/>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5458" name="Freeform 9"/>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5459" name="Freeform 10"/>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5460" name="Rectangle 11"/>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5461" name="Rectangle 12"/>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5462" name="AutoShape 13"/>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5463" name="Freeform 14"/>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5464" name="Freeform 15"/>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5465" name="Rectangle 16"/>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5466" name="Rectangle 17"/>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5467" name="Rectangle 18"/>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5468" name="Group 19"/>
            <p:cNvGrpSpPr>
              <a:grpSpLocks/>
            </p:cNvGrpSpPr>
            <p:nvPr/>
          </p:nvGrpSpPr>
          <p:grpSpPr bwMode="auto">
            <a:xfrm>
              <a:off x="2221" y="1871"/>
              <a:ext cx="518" cy="782"/>
              <a:chOff x="2400" y="1656"/>
              <a:chExt cx="752" cy="1136"/>
            </a:xfrm>
          </p:grpSpPr>
          <p:sp>
            <p:nvSpPr>
              <p:cNvPr id="15481" name="Freeform 20"/>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5482" name="Freeform 21"/>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5483" name="Freeform 22"/>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5484" name="Freeform 23"/>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5485" name="Freeform 24"/>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5486" name="Line 25"/>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87" name="Line 26"/>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5469" name="Group 27"/>
            <p:cNvGrpSpPr>
              <a:grpSpLocks/>
            </p:cNvGrpSpPr>
            <p:nvPr/>
          </p:nvGrpSpPr>
          <p:grpSpPr bwMode="auto">
            <a:xfrm rot="-6511945">
              <a:off x="2834" y="1842"/>
              <a:ext cx="518" cy="783"/>
              <a:chOff x="2400" y="1656"/>
              <a:chExt cx="752" cy="1136"/>
            </a:xfrm>
          </p:grpSpPr>
          <p:sp>
            <p:nvSpPr>
              <p:cNvPr id="15474" name="Freeform 2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5475" name="Freeform 2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5476" name="Freeform 3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5477" name="Freeform 3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5478" name="Freeform 3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5479" name="Line 3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480" name="Line 3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5470" name="Freeform 35"/>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15471" name="Freeform 36"/>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15472" name="Rectangle 37"/>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5473" name="Rectangle 38"/>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15367" name="Line 39"/>
          <p:cNvSpPr>
            <a:spLocks noChangeShapeType="1"/>
          </p:cNvSpPr>
          <p:nvPr/>
        </p:nvSpPr>
        <p:spPr bwMode="auto">
          <a:xfrm flipH="1">
            <a:off x="5656263" y="5891213"/>
            <a:ext cx="6556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368" name="Line 40"/>
          <p:cNvSpPr>
            <a:spLocks noChangeShapeType="1"/>
          </p:cNvSpPr>
          <p:nvPr/>
        </p:nvSpPr>
        <p:spPr bwMode="auto">
          <a:xfrm flipH="1">
            <a:off x="5656263" y="4856163"/>
            <a:ext cx="107156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69" name="Line 41"/>
          <p:cNvSpPr>
            <a:spLocks noChangeShapeType="1"/>
          </p:cNvSpPr>
          <p:nvPr/>
        </p:nvSpPr>
        <p:spPr bwMode="auto">
          <a:xfrm flipV="1">
            <a:off x="5656263" y="2251075"/>
            <a:ext cx="0" cy="364331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5370" name="Group 42"/>
          <p:cNvGrpSpPr>
            <a:grpSpLocks/>
          </p:cNvGrpSpPr>
          <p:nvPr/>
        </p:nvGrpSpPr>
        <p:grpSpPr bwMode="auto">
          <a:xfrm>
            <a:off x="6311900" y="2341563"/>
            <a:ext cx="800100" cy="901700"/>
            <a:chOff x="932" y="1226"/>
            <a:chExt cx="504" cy="568"/>
          </a:xfrm>
        </p:grpSpPr>
        <p:sp>
          <p:nvSpPr>
            <p:cNvPr id="15446" name="AutoShape 43"/>
            <p:cNvSpPr>
              <a:spLocks noChangeArrowheads="1"/>
            </p:cNvSpPr>
            <p:nvPr/>
          </p:nvSpPr>
          <p:spPr bwMode="auto">
            <a:xfrm rot="-5400000">
              <a:off x="900" y="1258"/>
              <a:ext cx="568" cy="504"/>
            </a:xfrm>
            <a:prstGeom prst="foldedCorner">
              <a:avLst>
                <a:gd name="adj" fmla="val 20287"/>
              </a:avLst>
            </a:pr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5447" name="Group 44"/>
            <p:cNvGrpSpPr>
              <a:grpSpLocks/>
            </p:cNvGrpSpPr>
            <p:nvPr/>
          </p:nvGrpSpPr>
          <p:grpSpPr bwMode="auto">
            <a:xfrm>
              <a:off x="1237" y="1506"/>
              <a:ext cx="188" cy="277"/>
              <a:chOff x="2784" y="3210"/>
              <a:chExt cx="523" cy="772"/>
            </a:xfrm>
          </p:grpSpPr>
          <p:sp>
            <p:nvSpPr>
              <p:cNvPr id="15451" name="AutoShape 45"/>
              <p:cNvSpPr>
                <a:spLocks noChangeArrowheads="1"/>
              </p:cNvSpPr>
              <p:nvPr/>
            </p:nvSpPr>
            <p:spPr bwMode="auto">
              <a:xfrm rot="16736225" flipH="1">
                <a:off x="2714" y="3670"/>
                <a:ext cx="487" cy="138"/>
              </a:xfrm>
              <a:prstGeom prst="parallelogram">
                <a:avLst>
                  <a:gd name="adj" fmla="val 88225"/>
                </a:avLst>
              </a:prstGeom>
              <a:solidFill>
                <a:srgbClr val="80808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5452" name="AutoShape 46"/>
              <p:cNvSpPr>
                <a:spLocks noChangeArrowheads="1"/>
              </p:cNvSpPr>
              <p:nvPr/>
            </p:nvSpPr>
            <p:spPr bwMode="auto">
              <a:xfrm rot="4863775">
                <a:off x="2853" y="3662"/>
                <a:ext cx="501" cy="128"/>
              </a:xfrm>
              <a:prstGeom prst="parallelogram">
                <a:avLst>
                  <a:gd name="adj" fmla="val 97852"/>
                </a:avLst>
              </a:prstGeom>
              <a:solidFill>
                <a:srgbClr val="80808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5453" name="AutoShape 47"/>
              <p:cNvSpPr>
                <a:spLocks noChangeArrowheads="1"/>
              </p:cNvSpPr>
              <p:nvPr/>
            </p:nvSpPr>
            <p:spPr bwMode="auto">
              <a:xfrm>
                <a:off x="2784" y="3210"/>
                <a:ext cx="523" cy="523"/>
              </a:xfrm>
              <a:prstGeom prst="star16">
                <a:avLst>
                  <a:gd name="adj" fmla="val 37500"/>
                </a:avLst>
              </a:prstGeom>
              <a:solidFill>
                <a:srgbClr val="80808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5454" name="Oval 48"/>
              <p:cNvSpPr>
                <a:spLocks noChangeArrowheads="1"/>
              </p:cNvSpPr>
              <p:nvPr/>
            </p:nvSpPr>
            <p:spPr bwMode="auto">
              <a:xfrm>
                <a:off x="2880" y="3307"/>
                <a:ext cx="320" cy="320"/>
              </a:xfrm>
              <a:prstGeom prst="ellipse">
                <a:avLst/>
              </a:prstGeom>
              <a:solidFill>
                <a:srgbClr val="C0C0C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sp>
          <p:nvSpPr>
            <p:cNvPr id="15448" name="Freeform 49"/>
            <p:cNvSpPr>
              <a:spLocks/>
            </p:cNvSpPr>
            <p:nvPr/>
          </p:nvSpPr>
          <p:spPr bwMode="auto">
            <a:xfrm>
              <a:off x="996" y="1254"/>
              <a:ext cx="123" cy="15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a:tailEnd/>
            </a:ln>
          </p:spPr>
          <p:txBody>
            <a:bodyPr lIns="0" tIns="0" rIns="0" bIns="0" anchor="ctr">
              <a:spAutoFit/>
            </a:bodyPr>
            <a:lstStyle/>
            <a:p>
              <a:endParaRPr lang="en-US"/>
            </a:p>
          </p:txBody>
        </p:sp>
        <p:sp>
          <p:nvSpPr>
            <p:cNvPr id="15449" name="Freeform 50"/>
            <p:cNvSpPr>
              <a:spLocks/>
            </p:cNvSpPr>
            <p:nvPr/>
          </p:nvSpPr>
          <p:spPr bwMode="auto">
            <a:xfrm>
              <a:off x="996" y="1433"/>
              <a:ext cx="123" cy="15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sp>
          <p:nvSpPr>
            <p:cNvPr id="15450" name="Freeform 51"/>
            <p:cNvSpPr>
              <a:spLocks/>
            </p:cNvSpPr>
            <p:nvPr/>
          </p:nvSpPr>
          <p:spPr bwMode="auto">
            <a:xfrm>
              <a:off x="996" y="1612"/>
              <a:ext cx="123" cy="15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grpSp>
        <p:nvGrpSpPr>
          <p:cNvPr id="15371" name="Group 53"/>
          <p:cNvGrpSpPr>
            <a:grpSpLocks/>
          </p:cNvGrpSpPr>
          <p:nvPr/>
        </p:nvGrpSpPr>
        <p:grpSpPr bwMode="auto">
          <a:xfrm>
            <a:off x="6310313" y="3455988"/>
            <a:ext cx="1612900" cy="860425"/>
            <a:chOff x="3355" y="1707"/>
            <a:chExt cx="1016" cy="542"/>
          </a:xfrm>
        </p:grpSpPr>
        <p:sp>
          <p:nvSpPr>
            <p:cNvPr id="15428" name="AutoShape 54"/>
            <p:cNvSpPr>
              <a:spLocks noChangeArrowheads="1"/>
            </p:cNvSpPr>
            <p:nvPr/>
          </p:nvSpPr>
          <p:spPr bwMode="auto">
            <a:xfrm>
              <a:off x="3355" y="1707"/>
              <a:ext cx="495" cy="495"/>
            </a:xfrm>
            <a:prstGeom prst="smileyFace">
              <a:avLst>
                <a:gd name="adj" fmla="val -4653"/>
              </a:avLst>
            </a:prstGeom>
            <a:solidFill>
              <a:srgbClr val="C0C0C0"/>
            </a:solidFill>
            <a:ln w="12700">
              <a:solidFill>
                <a:srgbClr val="000000"/>
              </a:solidFill>
              <a:round/>
              <a:headEnd/>
              <a:tailEnd/>
            </a:ln>
          </p:spPr>
          <p:txBody>
            <a:bodyPr wrap="none" anchor="ctr"/>
            <a:lstStyle/>
            <a:p>
              <a:endParaRPr lang="en-US"/>
            </a:p>
          </p:txBody>
        </p:sp>
        <p:grpSp>
          <p:nvGrpSpPr>
            <p:cNvPr id="15429" name="Group 55"/>
            <p:cNvGrpSpPr>
              <a:grpSpLocks/>
            </p:cNvGrpSpPr>
            <p:nvPr/>
          </p:nvGrpSpPr>
          <p:grpSpPr bwMode="auto">
            <a:xfrm>
              <a:off x="3778" y="1712"/>
              <a:ext cx="593" cy="537"/>
              <a:chOff x="2780" y="1585"/>
              <a:chExt cx="668" cy="605"/>
            </a:xfrm>
          </p:grpSpPr>
          <p:sp>
            <p:nvSpPr>
              <p:cNvPr id="15442" name="AutoShape 56"/>
              <p:cNvSpPr>
                <a:spLocks noChangeArrowheads="1"/>
              </p:cNvSpPr>
              <p:nvPr/>
            </p:nvSpPr>
            <p:spPr bwMode="auto">
              <a:xfrm>
                <a:off x="2780" y="1585"/>
                <a:ext cx="558" cy="558"/>
              </a:xfrm>
              <a:prstGeom prst="smileyFace">
                <a:avLst>
                  <a:gd name="adj" fmla="val 602"/>
                </a:avLst>
              </a:prstGeom>
              <a:solidFill>
                <a:srgbClr val="C0C0C0"/>
              </a:solidFill>
              <a:ln w="12700">
                <a:solidFill>
                  <a:srgbClr val="000000"/>
                </a:solidFill>
                <a:round/>
                <a:headEnd/>
                <a:tailEnd/>
              </a:ln>
            </p:spPr>
            <p:txBody>
              <a:bodyPr wrap="none" anchor="ctr"/>
              <a:lstStyle/>
              <a:p>
                <a:endParaRPr lang="en-US"/>
              </a:p>
            </p:txBody>
          </p:sp>
          <p:grpSp>
            <p:nvGrpSpPr>
              <p:cNvPr id="15443" name="Group 57"/>
              <p:cNvGrpSpPr>
                <a:grpSpLocks/>
              </p:cNvGrpSpPr>
              <p:nvPr/>
            </p:nvGrpSpPr>
            <p:grpSpPr bwMode="auto">
              <a:xfrm flipH="1">
                <a:off x="3089" y="1738"/>
                <a:ext cx="359" cy="452"/>
                <a:chOff x="4325" y="1984"/>
                <a:chExt cx="359" cy="452"/>
              </a:xfrm>
            </p:grpSpPr>
            <p:sp>
              <p:nvSpPr>
                <p:cNvPr id="15444" name="Freeform 58"/>
                <p:cNvSpPr>
                  <a:spLocks/>
                </p:cNvSpPr>
                <p:nvPr/>
              </p:nvSpPr>
              <p:spPr bwMode="auto">
                <a:xfrm>
                  <a:off x="4325" y="1984"/>
                  <a:ext cx="359" cy="452"/>
                </a:xfrm>
                <a:custGeom>
                  <a:avLst/>
                  <a:gdLst>
                    <a:gd name="T0" fmla="*/ 5 w 717"/>
                    <a:gd name="T1" fmla="*/ 4 h 906"/>
                    <a:gd name="T2" fmla="*/ 4 w 717"/>
                    <a:gd name="T3" fmla="*/ 5 h 906"/>
                    <a:gd name="T4" fmla="*/ 3 w 717"/>
                    <a:gd name="T5" fmla="*/ 3 h 906"/>
                    <a:gd name="T6" fmla="*/ 3 w 717"/>
                    <a:gd name="T7" fmla="*/ 2 h 906"/>
                    <a:gd name="T8" fmla="*/ 2 w 717"/>
                    <a:gd name="T9" fmla="*/ 1 h 906"/>
                    <a:gd name="T10" fmla="*/ 2 w 717"/>
                    <a:gd name="T11" fmla="*/ 1 h 906"/>
                    <a:gd name="T12" fmla="*/ 1 w 717"/>
                    <a:gd name="T13" fmla="*/ 0 h 906"/>
                    <a:gd name="T14" fmla="*/ 1 w 717"/>
                    <a:gd name="T15" fmla="*/ 0 h 906"/>
                    <a:gd name="T16" fmla="*/ 1 w 717"/>
                    <a:gd name="T17" fmla="*/ 0 h 906"/>
                    <a:gd name="T18" fmla="*/ 1 w 717"/>
                    <a:gd name="T19" fmla="*/ 0 h 906"/>
                    <a:gd name="T20" fmla="*/ 1 w 717"/>
                    <a:gd name="T21" fmla="*/ 0 h 906"/>
                    <a:gd name="T22" fmla="*/ 1 w 717"/>
                    <a:gd name="T23" fmla="*/ 0 h 906"/>
                    <a:gd name="T24" fmla="*/ 0 w 717"/>
                    <a:gd name="T25" fmla="*/ 0 h 906"/>
                    <a:gd name="T26" fmla="*/ 0 w 717"/>
                    <a:gd name="T27" fmla="*/ 0 h 906"/>
                    <a:gd name="T28" fmla="*/ 1 w 717"/>
                    <a:gd name="T29" fmla="*/ 0 h 906"/>
                    <a:gd name="T30" fmla="*/ 1 w 717"/>
                    <a:gd name="T31" fmla="*/ 1 h 906"/>
                    <a:gd name="T32" fmla="*/ 1 w 717"/>
                    <a:gd name="T33" fmla="*/ 1 h 906"/>
                    <a:gd name="T34" fmla="*/ 1 w 717"/>
                    <a:gd name="T35" fmla="*/ 1 h 906"/>
                    <a:gd name="T36" fmla="*/ 1 w 717"/>
                    <a:gd name="T37" fmla="*/ 1 h 906"/>
                    <a:gd name="T38" fmla="*/ 1 w 717"/>
                    <a:gd name="T39" fmla="*/ 1 h 906"/>
                    <a:gd name="T40" fmla="*/ 1 w 717"/>
                    <a:gd name="T41" fmla="*/ 2 h 906"/>
                    <a:gd name="T42" fmla="*/ 1 w 717"/>
                    <a:gd name="T43" fmla="*/ 2 h 906"/>
                    <a:gd name="T44" fmla="*/ 1 w 717"/>
                    <a:gd name="T45" fmla="*/ 2 h 906"/>
                    <a:gd name="T46" fmla="*/ 1 w 717"/>
                    <a:gd name="T47" fmla="*/ 2 h 906"/>
                    <a:gd name="T48" fmla="*/ 1 w 717"/>
                    <a:gd name="T49" fmla="*/ 3 h 906"/>
                    <a:gd name="T50" fmla="*/ 2 w 717"/>
                    <a:gd name="T51" fmla="*/ 3 h 906"/>
                    <a:gd name="T52" fmla="*/ 2 w 717"/>
                    <a:gd name="T53" fmla="*/ 4 h 906"/>
                    <a:gd name="T54" fmla="*/ 2 w 717"/>
                    <a:gd name="T55" fmla="*/ 4 h 906"/>
                    <a:gd name="T56" fmla="*/ 2 w 717"/>
                    <a:gd name="T57" fmla="*/ 4 h 906"/>
                    <a:gd name="T58" fmla="*/ 3 w 717"/>
                    <a:gd name="T59" fmla="*/ 5 h 906"/>
                    <a:gd name="T60" fmla="*/ 3 w 717"/>
                    <a:gd name="T61" fmla="*/ 5 h 906"/>
                    <a:gd name="T62" fmla="*/ 4 w 717"/>
                    <a:gd name="T63" fmla="*/ 6 h 906"/>
                    <a:gd name="T64" fmla="*/ 4 w 717"/>
                    <a:gd name="T65" fmla="*/ 6 h 906"/>
                    <a:gd name="T66" fmla="*/ 5 w 717"/>
                    <a:gd name="T67" fmla="*/ 7 h 906"/>
                    <a:gd name="T68" fmla="*/ 5 w 717"/>
                    <a:gd name="T69" fmla="*/ 7 h 906"/>
                    <a:gd name="T70" fmla="*/ 6 w 717"/>
                    <a:gd name="T71" fmla="*/ 6 h 906"/>
                    <a:gd name="T72" fmla="*/ 5 w 717"/>
                    <a:gd name="T73" fmla="*/ 4 h 90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17"/>
                    <a:gd name="T112" fmla="*/ 0 h 906"/>
                    <a:gd name="T113" fmla="*/ 717 w 717"/>
                    <a:gd name="T114" fmla="*/ 906 h 90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17" h="906">
                      <a:moveTo>
                        <a:pt x="568" y="604"/>
                      </a:moveTo>
                      <a:lnTo>
                        <a:pt x="488" y="663"/>
                      </a:lnTo>
                      <a:lnTo>
                        <a:pt x="302" y="411"/>
                      </a:lnTo>
                      <a:lnTo>
                        <a:pt x="362" y="367"/>
                      </a:lnTo>
                      <a:lnTo>
                        <a:pt x="189" y="133"/>
                      </a:lnTo>
                      <a:lnTo>
                        <a:pt x="148" y="164"/>
                      </a:lnTo>
                      <a:lnTo>
                        <a:pt x="33" y="7"/>
                      </a:lnTo>
                      <a:lnTo>
                        <a:pt x="27" y="3"/>
                      </a:lnTo>
                      <a:lnTo>
                        <a:pt x="21" y="0"/>
                      </a:lnTo>
                      <a:lnTo>
                        <a:pt x="14" y="0"/>
                      </a:lnTo>
                      <a:lnTo>
                        <a:pt x="7" y="4"/>
                      </a:lnTo>
                      <a:lnTo>
                        <a:pt x="3" y="10"/>
                      </a:lnTo>
                      <a:lnTo>
                        <a:pt x="0" y="15"/>
                      </a:lnTo>
                      <a:lnTo>
                        <a:pt x="0" y="22"/>
                      </a:lnTo>
                      <a:lnTo>
                        <a:pt x="4" y="29"/>
                      </a:lnTo>
                      <a:lnTo>
                        <a:pt x="119" y="185"/>
                      </a:lnTo>
                      <a:lnTo>
                        <a:pt x="71" y="220"/>
                      </a:lnTo>
                      <a:lnTo>
                        <a:pt x="71" y="229"/>
                      </a:lnTo>
                      <a:lnTo>
                        <a:pt x="71" y="234"/>
                      </a:lnTo>
                      <a:lnTo>
                        <a:pt x="72" y="248"/>
                      </a:lnTo>
                      <a:lnTo>
                        <a:pt x="74" y="270"/>
                      </a:lnTo>
                      <a:lnTo>
                        <a:pt x="79" y="299"/>
                      </a:lnTo>
                      <a:lnTo>
                        <a:pt x="86" y="335"/>
                      </a:lnTo>
                      <a:lnTo>
                        <a:pt x="96" y="375"/>
                      </a:lnTo>
                      <a:lnTo>
                        <a:pt x="112" y="420"/>
                      </a:lnTo>
                      <a:lnTo>
                        <a:pt x="133" y="468"/>
                      </a:lnTo>
                      <a:lnTo>
                        <a:pt x="158" y="520"/>
                      </a:lnTo>
                      <a:lnTo>
                        <a:pt x="192" y="575"/>
                      </a:lnTo>
                      <a:lnTo>
                        <a:pt x="232" y="631"/>
                      </a:lnTo>
                      <a:lnTo>
                        <a:pt x="280" y="687"/>
                      </a:lnTo>
                      <a:lnTo>
                        <a:pt x="338" y="742"/>
                      </a:lnTo>
                      <a:lnTo>
                        <a:pt x="405" y="798"/>
                      </a:lnTo>
                      <a:lnTo>
                        <a:pt x="482" y="851"/>
                      </a:lnTo>
                      <a:lnTo>
                        <a:pt x="571" y="901"/>
                      </a:lnTo>
                      <a:lnTo>
                        <a:pt x="580" y="906"/>
                      </a:lnTo>
                      <a:lnTo>
                        <a:pt x="717" y="806"/>
                      </a:lnTo>
                      <a:lnTo>
                        <a:pt x="568" y="6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45" name="Freeform 59"/>
                <p:cNvSpPr>
                  <a:spLocks/>
                </p:cNvSpPr>
                <p:nvPr/>
              </p:nvSpPr>
              <p:spPr bwMode="auto">
                <a:xfrm>
                  <a:off x="4378" y="2075"/>
                  <a:ext cx="281" cy="341"/>
                </a:xfrm>
                <a:custGeom>
                  <a:avLst/>
                  <a:gdLst>
                    <a:gd name="T0" fmla="*/ 4 w 562"/>
                    <a:gd name="T1" fmla="*/ 6 h 682"/>
                    <a:gd name="T2" fmla="*/ 3 w 562"/>
                    <a:gd name="T3" fmla="*/ 5 h 682"/>
                    <a:gd name="T4" fmla="*/ 3 w 562"/>
                    <a:gd name="T5" fmla="*/ 5 h 682"/>
                    <a:gd name="T6" fmla="*/ 3 w 562"/>
                    <a:gd name="T7" fmla="*/ 5 h 682"/>
                    <a:gd name="T8" fmla="*/ 2 w 562"/>
                    <a:gd name="T9" fmla="*/ 4 h 682"/>
                    <a:gd name="T10" fmla="*/ 2 w 562"/>
                    <a:gd name="T11" fmla="*/ 4 h 682"/>
                    <a:gd name="T12" fmla="*/ 1 w 562"/>
                    <a:gd name="T13" fmla="*/ 3 h 682"/>
                    <a:gd name="T14" fmla="*/ 1 w 562"/>
                    <a:gd name="T15" fmla="*/ 3 h 682"/>
                    <a:gd name="T16" fmla="*/ 1 w 562"/>
                    <a:gd name="T17" fmla="*/ 3 h 682"/>
                    <a:gd name="T18" fmla="*/ 1 w 562"/>
                    <a:gd name="T19" fmla="*/ 3 h 682"/>
                    <a:gd name="T20" fmla="*/ 1 w 562"/>
                    <a:gd name="T21" fmla="*/ 2 h 682"/>
                    <a:gd name="T22" fmla="*/ 1 w 562"/>
                    <a:gd name="T23" fmla="*/ 2 h 682"/>
                    <a:gd name="T24" fmla="*/ 1 w 562"/>
                    <a:gd name="T25" fmla="*/ 2 h 682"/>
                    <a:gd name="T26" fmla="*/ 1 w 562"/>
                    <a:gd name="T27" fmla="*/ 1 h 682"/>
                    <a:gd name="T28" fmla="*/ 1 w 562"/>
                    <a:gd name="T29" fmla="*/ 1 h 682"/>
                    <a:gd name="T30" fmla="*/ 1 w 562"/>
                    <a:gd name="T31" fmla="*/ 1 h 682"/>
                    <a:gd name="T32" fmla="*/ 0 w 562"/>
                    <a:gd name="T33" fmla="*/ 1 h 682"/>
                    <a:gd name="T34" fmla="*/ 1 w 562"/>
                    <a:gd name="T35" fmla="*/ 0 h 682"/>
                    <a:gd name="T36" fmla="*/ 2 w 562"/>
                    <a:gd name="T37" fmla="*/ 2 h 682"/>
                    <a:gd name="T38" fmla="*/ 1 w 562"/>
                    <a:gd name="T39" fmla="*/ 2 h 682"/>
                    <a:gd name="T40" fmla="*/ 3 w 562"/>
                    <a:gd name="T41" fmla="*/ 5 h 682"/>
                    <a:gd name="T42" fmla="*/ 4 w 562"/>
                    <a:gd name="T43" fmla="*/ 4 h 682"/>
                    <a:gd name="T44" fmla="*/ 5 w 562"/>
                    <a:gd name="T45" fmla="*/ 5 h 682"/>
                    <a:gd name="T46" fmla="*/ 4 w 562"/>
                    <a:gd name="T47" fmla="*/ 6 h 6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62"/>
                    <a:gd name="T73" fmla="*/ 0 h 682"/>
                    <a:gd name="T74" fmla="*/ 562 w 562"/>
                    <a:gd name="T75" fmla="*/ 682 h 68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62" h="682">
                      <a:moveTo>
                        <a:pt x="472" y="682"/>
                      </a:moveTo>
                      <a:lnTo>
                        <a:pt x="394" y="637"/>
                      </a:lnTo>
                      <a:lnTo>
                        <a:pt x="328" y="591"/>
                      </a:lnTo>
                      <a:lnTo>
                        <a:pt x="268" y="544"/>
                      </a:lnTo>
                      <a:lnTo>
                        <a:pt x="216" y="496"/>
                      </a:lnTo>
                      <a:lnTo>
                        <a:pt x="171" y="446"/>
                      </a:lnTo>
                      <a:lnTo>
                        <a:pt x="133" y="398"/>
                      </a:lnTo>
                      <a:lnTo>
                        <a:pt x="101" y="351"/>
                      </a:lnTo>
                      <a:lnTo>
                        <a:pt x="75" y="305"/>
                      </a:lnTo>
                      <a:lnTo>
                        <a:pt x="53" y="260"/>
                      </a:lnTo>
                      <a:lnTo>
                        <a:pt x="37" y="218"/>
                      </a:lnTo>
                      <a:lnTo>
                        <a:pt x="23" y="180"/>
                      </a:lnTo>
                      <a:lnTo>
                        <a:pt x="14" y="146"/>
                      </a:lnTo>
                      <a:lnTo>
                        <a:pt x="8" y="116"/>
                      </a:lnTo>
                      <a:lnTo>
                        <a:pt x="4" y="90"/>
                      </a:lnTo>
                      <a:lnTo>
                        <a:pt x="1" y="70"/>
                      </a:lnTo>
                      <a:lnTo>
                        <a:pt x="0" y="56"/>
                      </a:lnTo>
                      <a:lnTo>
                        <a:pt x="76" y="0"/>
                      </a:lnTo>
                      <a:lnTo>
                        <a:pt x="205" y="178"/>
                      </a:lnTo>
                      <a:lnTo>
                        <a:pt x="147" y="222"/>
                      </a:lnTo>
                      <a:lnTo>
                        <a:pt x="374" y="532"/>
                      </a:lnTo>
                      <a:lnTo>
                        <a:pt x="456" y="472"/>
                      </a:lnTo>
                      <a:lnTo>
                        <a:pt x="562" y="616"/>
                      </a:lnTo>
                      <a:lnTo>
                        <a:pt x="472" y="68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15430" name="AutoShape 60"/>
            <p:cNvSpPr>
              <a:spLocks noChangeAspect="1" noChangeArrowheads="1" noTextEdit="1"/>
            </p:cNvSpPr>
            <p:nvPr/>
          </p:nvSpPr>
          <p:spPr bwMode="auto">
            <a:xfrm>
              <a:off x="3391" y="1749"/>
              <a:ext cx="16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431" name="Freeform 61"/>
            <p:cNvSpPr>
              <a:spLocks/>
            </p:cNvSpPr>
            <p:nvPr/>
          </p:nvSpPr>
          <p:spPr bwMode="auto">
            <a:xfrm>
              <a:off x="3392" y="1750"/>
              <a:ext cx="165" cy="190"/>
            </a:xfrm>
            <a:custGeom>
              <a:avLst/>
              <a:gdLst>
                <a:gd name="T0" fmla="*/ 0 w 990"/>
                <a:gd name="T1" fmla="*/ 0 h 1143"/>
                <a:gd name="T2" fmla="*/ 0 w 990"/>
                <a:gd name="T3" fmla="*/ 0 h 1143"/>
                <a:gd name="T4" fmla="*/ 0 w 990"/>
                <a:gd name="T5" fmla="*/ 0 h 1143"/>
                <a:gd name="T6" fmla="*/ 0 w 990"/>
                <a:gd name="T7" fmla="*/ 0 h 1143"/>
                <a:gd name="T8" fmla="*/ 0 w 990"/>
                <a:gd name="T9" fmla="*/ 0 h 1143"/>
                <a:gd name="T10" fmla="*/ 0 w 990"/>
                <a:gd name="T11" fmla="*/ 0 h 1143"/>
                <a:gd name="T12" fmla="*/ 0 w 990"/>
                <a:gd name="T13" fmla="*/ 0 h 1143"/>
                <a:gd name="T14" fmla="*/ 0 w 990"/>
                <a:gd name="T15" fmla="*/ 0 h 1143"/>
                <a:gd name="T16" fmla="*/ 0 w 990"/>
                <a:gd name="T17" fmla="*/ 0 h 1143"/>
                <a:gd name="T18" fmla="*/ 0 w 990"/>
                <a:gd name="T19" fmla="*/ 0 h 1143"/>
                <a:gd name="T20" fmla="*/ 0 w 990"/>
                <a:gd name="T21" fmla="*/ 0 h 1143"/>
                <a:gd name="T22" fmla="*/ 0 w 990"/>
                <a:gd name="T23" fmla="*/ 0 h 1143"/>
                <a:gd name="T24" fmla="*/ 0 w 990"/>
                <a:gd name="T25" fmla="*/ 0 h 1143"/>
                <a:gd name="T26" fmla="*/ 0 w 990"/>
                <a:gd name="T27" fmla="*/ 0 h 1143"/>
                <a:gd name="T28" fmla="*/ 0 w 990"/>
                <a:gd name="T29" fmla="*/ 0 h 1143"/>
                <a:gd name="T30" fmla="*/ 0 w 990"/>
                <a:gd name="T31" fmla="*/ 0 h 1143"/>
                <a:gd name="T32" fmla="*/ 0 w 990"/>
                <a:gd name="T33" fmla="*/ 0 h 1143"/>
                <a:gd name="T34" fmla="*/ 0 w 990"/>
                <a:gd name="T35" fmla="*/ 0 h 1143"/>
                <a:gd name="T36" fmla="*/ 0 w 990"/>
                <a:gd name="T37" fmla="*/ 0 h 1143"/>
                <a:gd name="T38" fmla="*/ 0 w 990"/>
                <a:gd name="T39" fmla="*/ 0 h 1143"/>
                <a:gd name="T40" fmla="*/ 0 w 990"/>
                <a:gd name="T41" fmla="*/ 0 h 1143"/>
                <a:gd name="T42" fmla="*/ 0 w 990"/>
                <a:gd name="T43" fmla="*/ 0 h 1143"/>
                <a:gd name="T44" fmla="*/ 0 w 990"/>
                <a:gd name="T45" fmla="*/ 0 h 1143"/>
                <a:gd name="T46" fmla="*/ 0 w 990"/>
                <a:gd name="T47" fmla="*/ 0 h 1143"/>
                <a:gd name="T48" fmla="*/ 0 w 990"/>
                <a:gd name="T49" fmla="*/ 0 h 1143"/>
                <a:gd name="T50" fmla="*/ 0 w 990"/>
                <a:gd name="T51" fmla="*/ 0 h 1143"/>
                <a:gd name="T52" fmla="*/ 0 w 990"/>
                <a:gd name="T53" fmla="*/ 0 h 1143"/>
                <a:gd name="T54" fmla="*/ 0 w 990"/>
                <a:gd name="T55" fmla="*/ 0 h 1143"/>
                <a:gd name="T56" fmla="*/ 0 w 990"/>
                <a:gd name="T57" fmla="*/ 0 h 1143"/>
                <a:gd name="T58" fmla="*/ 0 w 990"/>
                <a:gd name="T59" fmla="*/ 0 h 1143"/>
                <a:gd name="T60" fmla="*/ 0 w 990"/>
                <a:gd name="T61" fmla="*/ 0 h 1143"/>
                <a:gd name="T62" fmla="*/ 0 w 990"/>
                <a:gd name="T63" fmla="*/ 0 h 1143"/>
                <a:gd name="T64" fmla="*/ 0 w 990"/>
                <a:gd name="T65" fmla="*/ 0 h 1143"/>
                <a:gd name="T66" fmla="*/ 0 w 990"/>
                <a:gd name="T67" fmla="*/ 0 h 1143"/>
                <a:gd name="T68" fmla="*/ 0 w 990"/>
                <a:gd name="T69" fmla="*/ 0 h 1143"/>
                <a:gd name="T70" fmla="*/ 0 w 990"/>
                <a:gd name="T71" fmla="*/ 0 h 1143"/>
                <a:gd name="T72" fmla="*/ 0 w 990"/>
                <a:gd name="T73" fmla="*/ 0 h 1143"/>
                <a:gd name="T74" fmla="*/ 0 w 990"/>
                <a:gd name="T75" fmla="*/ 0 h 1143"/>
                <a:gd name="T76" fmla="*/ 0 w 990"/>
                <a:gd name="T77" fmla="*/ 0 h 1143"/>
                <a:gd name="T78" fmla="*/ 0 w 990"/>
                <a:gd name="T79" fmla="*/ 0 h 1143"/>
                <a:gd name="T80" fmla="*/ 0 w 990"/>
                <a:gd name="T81" fmla="*/ 0 h 1143"/>
                <a:gd name="T82" fmla="*/ 0 w 990"/>
                <a:gd name="T83" fmla="*/ 0 h 1143"/>
                <a:gd name="T84" fmla="*/ 0 w 990"/>
                <a:gd name="T85" fmla="*/ 0 h 1143"/>
                <a:gd name="T86" fmla="*/ 0 w 990"/>
                <a:gd name="T87" fmla="*/ 0 h 1143"/>
                <a:gd name="T88" fmla="*/ 0 w 990"/>
                <a:gd name="T89" fmla="*/ 0 h 1143"/>
                <a:gd name="T90" fmla="*/ 0 w 990"/>
                <a:gd name="T91" fmla="*/ 0 h 114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990"/>
                <a:gd name="T139" fmla="*/ 0 h 1143"/>
                <a:gd name="T140" fmla="*/ 990 w 990"/>
                <a:gd name="T141" fmla="*/ 1143 h 114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990" h="1143">
                  <a:moveTo>
                    <a:pt x="244" y="1143"/>
                  </a:moveTo>
                  <a:lnTo>
                    <a:pt x="260" y="1143"/>
                  </a:lnTo>
                  <a:lnTo>
                    <a:pt x="275" y="1141"/>
                  </a:lnTo>
                  <a:lnTo>
                    <a:pt x="290" y="1139"/>
                  </a:lnTo>
                  <a:lnTo>
                    <a:pt x="306" y="1136"/>
                  </a:lnTo>
                  <a:lnTo>
                    <a:pt x="322" y="1132"/>
                  </a:lnTo>
                  <a:lnTo>
                    <a:pt x="337" y="1127"/>
                  </a:lnTo>
                  <a:lnTo>
                    <a:pt x="351" y="1122"/>
                  </a:lnTo>
                  <a:lnTo>
                    <a:pt x="365" y="1117"/>
                  </a:lnTo>
                  <a:lnTo>
                    <a:pt x="366" y="1117"/>
                  </a:lnTo>
                  <a:lnTo>
                    <a:pt x="367" y="1117"/>
                  </a:lnTo>
                  <a:lnTo>
                    <a:pt x="368" y="1119"/>
                  </a:lnTo>
                  <a:lnTo>
                    <a:pt x="369" y="1120"/>
                  </a:lnTo>
                  <a:lnTo>
                    <a:pt x="375" y="1120"/>
                  </a:lnTo>
                  <a:lnTo>
                    <a:pt x="382" y="1120"/>
                  </a:lnTo>
                  <a:lnTo>
                    <a:pt x="387" y="1118"/>
                  </a:lnTo>
                  <a:lnTo>
                    <a:pt x="393" y="1114"/>
                  </a:lnTo>
                  <a:lnTo>
                    <a:pt x="420" y="1059"/>
                  </a:lnTo>
                  <a:lnTo>
                    <a:pt x="448" y="1004"/>
                  </a:lnTo>
                  <a:lnTo>
                    <a:pt x="476" y="950"/>
                  </a:lnTo>
                  <a:lnTo>
                    <a:pt x="507" y="896"/>
                  </a:lnTo>
                  <a:lnTo>
                    <a:pt x="538" y="844"/>
                  </a:lnTo>
                  <a:lnTo>
                    <a:pt x="571" y="792"/>
                  </a:lnTo>
                  <a:lnTo>
                    <a:pt x="605" y="741"/>
                  </a:lnTo>
                  <a:lnTo>
                    <a:pt x="641" y="690"/>
                  </a:lnTo>
                  <a:lnTo>
                    <a:pt x="678" y="642"/>
                  </a:lnTo>
                  <a:lnTo>
                    <a:pt x="716" y="593"/>
                  </a:lnTo>
                  <a:lnTo>
                    <a:pt x="757" y="546"/>
                  </a:lnTo>
                  <a:lnTo>
                    <a:pt x="800" y="499"/>
                  </a:lnTo>
                  <a:lnTo>
                    <a:pt x="844" y="454"/>
                  </a:lnTo>
                  <a:lnTo>
                    <a:pt x="891" y="410"/>
                  </a:lnTo>
                  <a:lnTo>
                    <a:pt x="939" y="366"/>
                  </a:lnTo>
                  <a:lnTo>
                    <a:pt x="990" y="324"/>
                  </a:lnTo>
                  <a:lnTo>
                    <a:pt x="988" y="294"/>
                  </a:lnTo>
                  <a:lnTo>
                    <a:pt x="983" y="262"/>
                  </a:lnTo>
                  <a:lnTo>
                    <a:pt x="975" y="233"/>
                  </a:lnTo>
                  <a:lnTo>
                    <a:pt x="966" y="202"/>
                  </a:lnTo>
                  <a:lnTo>
                    <a:pt x="954" y="174"/>
                  </a:lnTo>
                  <a:lnTo>
                    <a:pt x="942" y="145"/>
                  </a:lnTo>
                  <a:lnTo>
                    <a:pt x="928" y="119"/>
                  </a:lnTo>
                  <a:lnTo>
                    <a:pt x="913" y="96"/>
                  </a:lnTo>
                  <a:lnTo>
                    <a:pt x="895" y="78"/>
                  </a:lnTo>
                  <a:lnTo>
                    <a:pt x="877" y="63"/>
                  </a:lnTo>
                  <a:lnTo>
                    <a:pt x="857" y="49"/>
                  </a:lnTo>
                  <a:lnTo>
                    <a:pt x="837" y="38"/>
                  </a:lnTo>
                  <a:lnTo>
                    <a:pt x="815" y="28"/>
                  </a:lnTo>
                  <a:lnTo>
                    <a:pt x="794" y="19"/>
                  </a:lnTo>
                  <a:lnTo>
                    <a:pt x="773" y="12"/>
                  </a:lnTo>
                  <a:lnTo>
                    <a:pt x="750" y="4"/>
                  </a:lnTo>
                  <a:lnTo>
                    <a:pt x="733" y="1"/>
                  </a:lnTo>
                  <a:lnTo>
                    <a:pt x="714" y="0"/>
                  </a:lnTo>
                  <a:lnTo>
                    <a:pt x="696" y="0"/>
                  </a:lnTo>
                  <a:lnTo>
                    <a:pt x="677" y="2"/>
                  </a:lnTo>
                  <a:lnTo>
                    <a:pt x="658" y="6"/>
                  </a:lnTo>
                  <a:lnTo>
                    <a:pt x="641" y="12"/>
                  </a:lnTo>
                  <a:lnTo>
                    <a:pt x="624" y="20"/>
                  </a:lnTo>
                  <a:lnTo>
                    <a:pt x="610" y="29"/>
                  </a:lnTo>
                  <a:lnTo>
                    <a:pt x="587" y="53"/>
                  </a:lnTo>
                  <a:lnTo>
                    <a:pt x="563" y="77"/>
                  </a:lnTo>
                  <a:lnTo>
                    <a:pt x="539" y="100"/>
                  </a:lnTo>
                  <a:lnTo>
                    <a:pt x="516" y="125"/>
                  </a:lnTo>
                  <a:lnTo>
                    <a:pt x="493" y="150"/>
                  </a:lnTo>
                  <a:lnTo>
                    <a:pt x="472" y="175"/>
                  </a:lnTo>
                  <a:lnTo>
                    <a:pt x="453" y="201"/>
                  </a:lnTo>
                  <a:lnTo>
                    <a:pt x="436" y="226"/>
                  </a:lnTo>
                  <a:lnTo>
                    <a:pt x="426" y="242"/>
                  </a:lnTo>
                  <a:lnTo>
                    <a:pt x="412" y="254"/>
                  </a:lnTo>
                  <a:lnTo>
                    <a:pt x="396" y="264"/>
                  </a:lnTo>
                  <a:lnTo>
                    <a:pt x="379" y="273"/>
                  </a:lnTo>
                  <a:lnTo>
                    <a:pt x="362" y="281"/>
                  </a:lnTo>
                  <a:lnTo>
                    <a:pt x="346" y="290"/>
                  </a:lnTo>
                  <a:lnTo>
                    <a:pt x="330" y="302"/>
                  </a:lnTo>
                  <a:lnTo>
                    <a:pt x="317" y="315"/>
                  </a:lnTo>
                  <a:lnTo>
                    <a:pt x="313" y="318"/>
                  </a:lnTo>
                  <a:lnTo>
                    <a:pt x="307" y="323"/>
                  </a:lnTo>
                  <a:lnTo>
                    <a:pt x="304" y="326"/>
                  </a:lnTo>
                  <a:lnTo>
                    <a:pt x="299" y="331"/>
                  </a:lnTo>
                  <a:lnTo>
                    <a:pt x="295" y="335"/>
                  </a:lnTo>
                  <a:lnTo>
                    <a:pt x="290" y="340"/>
                  </a:lnTo>
                  <a:lnTo>
                    <a:pt x="286" y="343"/>
                  </a:lnTo>
                  <a:lnTo>
                    <a:pt x="281" y="348"/>
                  </a:lnTo>
                  <a:lnTo>
                    <a:pt x="255" y="380"/>
                  </a:lnTo>
                  <a:lnTo>
                    <a:pt x="231" y="410"/>
                  </a:lnTo>
                  <a:lnTo>
                    <a:pt x="207" y="441"/>
                  </a:lnTo>
                  <a:lnTo>
                    <a:pt x="186" y="472"/>
                  </a:lnTo>
                  <a:lnTo>
                    <a:pt x="165" y="504"/>
                  </a:lnTo>
                  <a:lnTo>
                    <a:pt x="147" y="538"/>
                  </a:lnTo>
                  <a:lnTo>
                    <a:pt x="131" y="573"/>
                  </a:lnTo>
                  <a:lnTo>
                    <a:pt x="119" y="611"/>
                  </a:lnTo>
                  <a:lnTo>
                    <a:pt x="121" y="616"/>
                  </a:lnTo>
                  <a:lnTo>
                    <a:pt x="122" y="619"/>
                  </a:lnTo>
                  <a:lnTo>
                    <a:pt x="125" y="624"/>
                  </a:lnTo>
                  <a:lnTo>
                    <a:pt x="126" y="628"/>
                  </a:lnTo>
                  <a:lnTo>
                    <a:pt x="126" y="629"/>
                  </a:lnTo>
                  <a:lnTo>
                    <a:pt x="126" y="630"/>
                  </a:lnTo>
                  <a:lnTo>
                    <a:pt x="125" y="632"/>
                  </a:lnTo>
                  <a:lnTo>
                    <a:pt x="118" y="635"/>
                  </a:lnTo>
                  <a:lnTo>
                    <a:pt x="104" y="656"/>
                  </a:lnTo>
                  <a:lnTo>
                    <a:pt x="91" y="679"/>
                  </a:lnTo>
                  <a:lnTo>
                    <a:pt x="77" y="703"/>
                  </a:lnTo>
                  <a:lnTo>
                    <a:pt x="65" y="727"/>
                  </a:lnTo>
                  <a:lnTo>
                    <a:pt x="54" y="751"/>
                  </a:lnTo>
                  <a:lnTo>
                    <a:pt x="41" y="776"/>
                  </a:lnTo>
                  <a:lnTo>
                    <a:pt x="29" y="801"/>
                  </a:lnTo>
                  <a:lnTo>
                    <a:pt x="18" y="826"/>
                  </a:lnTo>
                  <a:lnTo>
                    <a:pt x="11" y="845"/>
                  </a:lnTo>
                  <a:lnTo>
                    <a:pt x="4" y="865"/>
                  </a:lnTo>
                  <a:lnTo>
                    <a:pt x="0" y="884"/>
                  </a:lnTo>
                  <a:lnTo>
                    <a:pt x="2" y="902"/>
                  </a:lnTo>
                  <a:lnTo>
                    <a:pt x="3" y="903"/>
                  </a:lnTo>
                  <a:lnTo>
                    <a:pt x="4" y="904"/>
                  </a:lnTo>
                  <a:lnTo>
                    <a:pt x="5" y="906"/>
                  </a:lnTo>
                  <a:lnTo>
                    <a:pt x="6" y="907"/>
                  </a:lnTo>
                  <a:lnTo>
                    <a:pt x="8" y="927"/>
                  </a:lnTo>
                  <a:lnTo>
                    <a:pt x="11" y="946"/>
                  </a:lnTo>
                  <a:lnTo>
                    <a:pt x="15" y="965"/>
                  </a:lnTo>
                  <a:lnTo>
                    <a:pt x="21" y="983"/>
                  </a:lnTo>
                  <a:lnTo>
                    <a:pt x="28" y="1001"/>
                  </a:lnTo>
                  <a:lnTo>
                    <a:pt x="36" y="1019"/>
                  </a:lnTo>
                  <a:lnTo>
                    <a:pt x="44" y="1036"/>
                  </a:lnTo>
                  <a:lnTo>
                    <a:pt x="53" y="1052"/>
                  </a:lnTo>
                  <a:lnTo>
                    <a:pt x="65" y="1069"/>
                  </a:lnTo>
                  <a:lnTo>
                    <a:pt x="80" y="1085"/>
                  </a:lnTo>
                  <a:lnTo>
                    <a:pt x="95" y="1097"/>
                  </a:lnTo>
                  <a:lnTo>
                    <a:pt x="112" y="1109"/>
                  </a:lnTo>
                  <a:lnTo>
                    <a:pt x="130" y="1118"/>
                  </a:lnTo>
                  <a:lnTo>
                    <a:pt x="149" y="1126"/>
                  </a:lnTo>
                  <a:lnTo>
                    <a:pt x="170" y="1132"/>
                  </a:lnTo>
                  <a:lnTo>
                    <a:pt x="191" y="1138"/>
                  </a:lnTo>
                  <a:lnTo>
                    <a:pt x="198" y="1139"/>
                  </a:lnTo>
                  <a:lnTo>
                    <a:pt x="205" y="1140"/>
                  </a:lnTo>
                  <a:lnTo>
                    <a:pt x="211" y="1141"/>
                  </a:lnTo>
                  <a:lnTo>
                    <a:pt x="218" y="1141"/>
                  </a:lnTo>
                  <a:lnTo>
                    <a:pt x="224" y="1141"/>
                  </a:lnTo>
                  <a:lnTo>
                    <a:pt x="231" y="1141"/>
                  </a:lnTo>
                  <a:lnTo>
                    <a:pt x="237" y="1141"/>
                  </a:lnTo>
                  <a:lnTo>
                    <a:pt x="244" y="11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32" name="Freeform 62"/>
            <p:cNvSpPr>
              <a:spLocks/>
            </p:cNvSpPr>
            <p:nvPr/>
          </p:nvSpPr>
          <p:spPr bwMode="auto">
            <a:xfrm>
              <a:off x="3398" y="1755"/>
              <a:ext cx="153" cy="180"/>
            </a:xfrm>
            <a:custGeom>
              <a:avLst/>
              <a:gdLst>
                <a:gd name="T0" fmla="*/ 0 w 920"/>
                <a:gd name="T1" fmla="*/ 0 h 1082"/>
                <a:gd name="T2" fmla="*/ 0 w 920"/>
                <a:gd name="T3" fmla="*/ 0 h 1082"/>
                <a:gd name="T4" fmla="*/ 0 w 920"/>
                <a:gd name="T5" fmla="*/ 0 h 1082"/>
                <a:gd name="T6" fmla="*/ 0 w 920"/>
                <a:gd name="T7" fmla="*/ 0 h 1082"/>
                <a:gd name="T8" fmla="*/ 0 w 920"/>
                <a:gd name="T9" fmla="*/ 0 h 1082"/>
                <a:gd name="T10" fmla="*/ 0 w 920"/>
                <a:gd name="T11" fmla="*/ 0 h 1082"/>
                <a:gd name="T12" fmla="*/ 0 w 920"/>
                <a:gd name="T13" fmla="*/ 0 h 1082"/>
                <a:gd name="T14" fmla="*/ 0 w 920"/>
                <a:gd name="T15" fmla="*/ 0 h 1082"/>
                <a:gd name="T16" fmla="*/ 0 w 920"/>
                <a:gd name="T17" fmla="*/ 0 h 1082"/>
                <a:gd name="T18" fmla="*/ 0 w 920"/>
                <a:gd name="T19" fmla="*/ 0 h 1082"/>
                <a:gd name="T20" fmla="*/ 0 w 920"/>
                <a:gd name="T21" fmla="*/ 0 h 1082"/>
                <a:gd name="T22" fmla="*/ 0 w 920"/>
                <a:gd name="T23" fmla="*/ 0 h 1082"/>
                <a:gd name="T24" fmla="*/ 0 w 920"/>
                <a:gd name="T25" fmla="*/ 0 h 1082"/>
                <a:gd name="T26" fmla="*/ 0 w 920"/>
                <a:gd name="T27" fmla="*/ 0 h 1082"/>
                <a:gd name="T28" fmla="*/ 0 w 920"/>
                <a:gd name="T29" fmla="*/ 0 h 1082"/>
                <a:gd name="T30" fmla="*/ 0 w 920"/>
                <a:gd name="T31" fmla="*/ 0 h 1082"/>
                <a:gd name="T32" fmla="*/ 0 w 920"/>
                <a:gd name="T33" fmla="*/ 0 h 1082"/>
                <a:gd name="T34" fmla="*/ 0 w 920"/>
                <a:gd name="T35" fmla="*/ 0 h 1082"/>
                <a:gd name="T36" fmla="*/ 0 w 920"/>
                <a:gd name="T37" fmla="*/ 0 h 1082"/>
                <a:gd name="T38" fmla="*/ 0 w 920"/>
                <a:gd name="T39" fmla="*/ 0 h 1082"/>
                <a:gd name="T40" fmla="*/ 0 w 920"/>
                <a:gd name="T41" fmla="*/ 0 h 1082"/>
                <a:gd name="T42" fmla="*/ 0 w 920"/>
                <a:gd name="T43" fmla="*/ 0 h 1082"/>
                <a:gd name="T44" fmla="*/ 0 w 920"/>
                <a:gd name="T45" fmla="*/ 0 h 1082"/>
                <a:gd name="T46" fmla="*/ 0 w 920"/>
                <a:gd name="T47" fmla="*/ 0 h 1082"/>
                <a:gd name="T48" fmla="*/ 0 w 920"/>
                <a:gd name="T49" fmla="*/ 0 h 1082"/>
                <a:gd name="T50" fmla="*/ 0 w 920"/>
                <a:gd name="T51" fmla="*/ 0 h 1082"/>
                <a:gd name="T52" fmla="*/ 0 w 920"/>
                <a:gd name="T53" fmla="*/ 0 h 1082"/>
                <a:gd name="T54" fmla="*/ 0 w 920"/>
                <a:gd name="T55" fmla="*/ 0 h 1082"/>
                <a:gd name="T56" fmla="*/ 0 w 920"/>
                <a:gd name="T57" fmla="*/ 0 h 1082"/>
                <a:gd name="T58" fmla="*/ 0 w 920"/>
                <a:gd name="T59" fmla="*/ 0 h 1082"/>
                <a:gd name="T60" fmla="*/ 0 w 920"/>
                <a:gd name="T61" fmla="*/ 0 h 1082"/>
                <a:gd name="T62" fmla="*/ 0 w 920"/>
                <a:gd name="T63" fmla="*/ 0 h 1082"/>
                <a:gd name="T64" fmla="*/ 0 w 920"/>
                <a:gd name="T65" fmla="*/ 0 h 1082"/>
                <a:gd name="T66" fmla="*/ 0 w 920"/>
                <a:gd name="T67" fmla="*/ 0 h 1082"/>
                <a:gd name="T68" fmla="*/ 0 w 920"/>
                <a:gd name="T69" fmla="*/ 0 h 1082"/>
                <a:gd name="T70" fmla="*/ 0 w 920"/>
                <a:gd name="T71" fmla="*/ 0 h 1082"/>
                <a:gd name="T72" fmla="*/ 0 w 920"/>
                <a:gd name="T73" fmla="*/ 0 h 1082"/>
                <a:gd name="T74" fmla="*/ 0 w 920"/>
                <a:gd name="T75" fmla="*/ 0 h 1082"/>
                <a:gd name="T76" fmla="*/ 0 w 920"/>
                <a:gd name="T77" fmla="*/ 0 h 1082"/>
                <a:gd name="T78" fmla="*/ 0 w 920"/>
                <a:gd name="T79" fmla="*/ 0 h 1082"/>
                <a:gd name="T80" fmla="*/ 0 w 920"/>
                <a:gd name="T81" fmla="*/ 0 h 1082"/>
                <a:gd name="T82" fmla="*/ 0 w 920"/>
                <a:gd name="T83" fmla="*/ 0 h 1082"/>
                <a:gd name="T84" fmla="*/ 0 w 920"/>
                <a:gd name="T85" fmla="*/ 0 h 1082"/>
                <a:gd name="T86" fmla="*/ 0 w 920"/>
                <a:gd name="T87" fmla="*/ 0 h 1082"/>
                <a:gd name="T88" fmla="*/ 0 w 920"/>
                <a:gd name="T89" fmla="*/ 0 h 1082"/>
                <a:gd name="T90" fmla="*/ 0 w 920"/>
                <a:gd name="T91" fmla="*/ 0 h 1082"/>
                <a:gd name="T92" fmla="*/ 0 w 920"/>
                <a:gd name="T93" fmla="*/ 0 h 1082"/>
                <a:gd name="T94" fmla="*/ 0 w 920"/>
                <a:gd name="T95" fmla="*/ 0 h 1082"/>
                <a:gd name="T96" fmla="*/ 0 w 920"/>
                <a:gd name="T97" fmla="*/ 0 h 1082"/>
                <a:gd name="T98" fmla="*/ 0 w 920"/>
                <a:gd name="T99" fmla="*/ 0 h 1082"/>
                <a:gd name="T100" fmla="*/ 0 w 920"/>
                <a:gd name="T101" fmla="*/ 0 h 1082"/>
                <a:gd name="T102" fmla="*/ 0 w 920"/>
                <a:gd name="T103" fmla="*/ 0 h 1082"/>
                <a:gd name="T104" fmla="*/ 0 w 920"/>
                <a:gd name="T105" fmla="*/ 0 h 1082"/>
                <a:gd name="T106" fmla="*/ 0 w 920"/>
                <a:gd name="T107" fmla="*/ 0 h 1082"/>
                <a:gd name="T108" fmla="*/ 0 w 920"/>
                <a:gd name="T109" fmla="*/ 0 h 1082"/>
                <a:gd name="T110" fmla="*/ 0 w 920"/>
                <a:gd name="T111" fmla="*/ 0 h 1082"/>
                <a:gd name="T112" fmla="*/ 0 w 920"/>
                <a:gd name="T113" fmla="*/ 0 h 1082"/>
                <a:gd name="T114" fmla="*/ 0 w 920"/>
                <a:gd name="T115" fmla="*/ 0 h 1082"/>
                <a:gd name="T116" fmla="*/ 0 w 920"/>
                <a:gd name="T117" fmla="*/ 0 h 1082"/>
                <a:gd name="T118" fmla="*/ 0 w 920"/>
                <a:gd name="T119" fmla="*/ 0 h 108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20"/>
                <a:gd name="T181" fmla="*/ 0 h 1082"/>
                <a:gd name="T182" fmla="*/ 920 w 920"/>
                <a:gd name="T183" fmla="*/ 1082 h 108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20" h="1082">
                  <a:moveTo>
                    <a:pt x="214" y="1082"/>
                  </a:moveTo>
                  <a:lnTo>
                    <a:pt x="225" y="1082"/>
                  </a:lnTo>
                  <a:lnTo>
                    <a:pt x="235" y="1080"/>
                  </a:lnTo>
                  <a:lnTo>
                    <a:pt x="246" y="1078"/>
                  </a:lnTo>
                  <a:lnTo>
                    <a:pt x="258" y="1075"/>
                  </a:lnTo>
                  <a:lnTo>
                    <a:pt x="268" y="1072"/>
                  </a:lnTo>
                  <a:lnTo>
                    <a:pt x="279" y="1069"/>
                  </a:lnTo>
                  <a:lnTo>
                    <a:pt x="289" y="1065"/>
                  </a:lnTo>
                  <a:lnTo>
                    <a:pt x="301" y="1063"/>
                  </a:lnTo>
                  <a:lnTo>
                    <a:pt x="307" y="1061"/>
                  </a:lnTo>
                  <a:lnTo>
                    <a:pt x="314" y="1061"/>
                  </a:lnTo>
                  <a:lnTo>
                    <a:pt x="320" y="1061"/>
                  </a:lnTo>
                  <a:lnTo>
                    <a:pt x="326" y="1059"/>
                  </a:lnTo>
                  <a:lnTo>
                    <a:pt x="339" y="1029"/>
                  </a:lnTo>
                  <a:lnTo>
                    <a:pt x="353" y="1001"/>
                  </a:lnTo>
                  <a:lnTo>
                    <a:pt x="368" y="974"/>
                  </a:lnTo>
                  <a:lnTo>
                    <a:pt x="384" y="946"/>
                  </a:lnTo>
                  <a:lnTo>
                    <a:pt x="400" y="922"/>
                  </a:lnTo>
                  <a:lnTo>
                    <a:pt x="417" y="896"/>
                  </a:lnTo>
                  <a:lnTo>
                    <a:pt x="432" y="870"/>
                  </a:lnTo>
                  <a:lnTo>
                    <a:pt x="448" y="844"/>
                  </a:lnTo>
                  <a:lnTo>
                    <a:pt x="456" y="829"/>
                  </a:lnTo>
                  <a:lnTo>
                    <a:pt x="464" y="815"/>
                  </a:lnTo>
                  <a:lnTo>
                    <a:pt x="473" y="801"/>
                  </a:lnTo>
                  <a:lnTo>
                    <a:pt x="481" y="787"/>
                  </a:lnTo>
                  <a:lnTo>
                    <a:pt x="498" y="761"/>
                  </a:lnTo>
                  <a:lnTo>
                    <a:pt x="513" y="735"/>
                  </a:lnTo>
                  <a:lnTo>
                    <a:pt x="530" y="710"/>
                  </a:lnTo>
                  <a:lnTo>
                    <a:pt x="548" y="685"/>
                  </a:lnTo>
                  <a:lnTo>
                    <a:pt x="565" y="660"/>
                  </a:lnTo>
                  <a:lnTo>
                    <a:pt x="583" y="636"/>
                  </a:lnTo>
                  <a:lnTo>
                    <a:pt x="601" y="612"/>
                  </a:lnTo>
                  <a:lnTo>
                    <a:pt x="620" y="587"/>
                  </a:lnTo>
                  <a:lnTo>
                    <a:pt x="640" y="563"/>
                  </a:lnTo>
                  <a:lnTo>
                    <a:pt x="660" y="539"/>
                  </a:lnTo>
                  <a:lnTo>
                    <a:pt x="679" y="515"/>
                  </a:lnTo>
                  <a:lnTo>
                    <a:pt x="700" y="491"/>
                  </a:lnTo>
                  <a:lnTo>
                    <a:pt x="722" y="467"/>
                  </a:lnTo>
                  <a:lnTo>
                    <a:pt x="743" y="442"/>
                  </a:lnTo>
                  <a:lnTo>
                    <a:pt x="766" y="418"/>
                  </a:lnTo>
                  <a:lnTo>
                    <a:pt x="788" y="394"/>
                  </a:lnTo>
                  <a:lnTo>
                    <a:pt x="802" y="382"/>
                  </a:lnTo>
                  <a:lnTo>
                    <a:pt x="814" y="372"/>
                  </a:lnTo>
                  <a:lnTo>
                    <a:pt x="827" y="361"/>
                  </a:lnTo>
                  <a:lnTo>
                    <a:pt x="840" y="350"/>
                  </a:lnTo>
                  <a:lnTo>
                    <a:pt x="851" y="338"/>
                  </a:lnTo>
                  <a:lnTo>
                    <a:pt x="864" y="328"/>
                  </a:lnTo>
                  <a:lnTo>
                    <a:pt x="876" y="317"/>
                  </a:lnTo>
                  <a:lnTo>
                    <a:pt x="888" y="307"/>
                  </a:lnTo>
                  <a:lnTo>
                    <a:pt x="890" y="304"/>
                  </a:lnTo>
                  <a:lnTo>
                    <a:pt x="892" y="302"/>
                  </a:lnTo>
                  <a:lnTo>
                    <a:pt x="894" y="301"/>
                  </a:lnTo>
                  <a:lnTo>
                    <a:pt x="897" y="300"/>
                  </a:lnTo>
                  <a:lnTo>
                    <a:pt x="898" y="299"/>
                  </a:lnTo>
                  <a:lnTo>
                    <a:pt x="899" y="298"/>
                  </a:lnTo>
                  <a:lnTo>
                    <a:pt x="900" y="295"/>
                  </a:lnTo>
                  <a:lnTo>
                    <a:pt x="901" y="294"/>
                  </a:lnTo>
                  <a:lnTo>
                    <a:pt x="915" y="284"/>
                  </a:lnTo>
                  <a:lnTo>
                    <a:pt x="916" y="283"/>
                  </a:lnTo>
                  <a:lnTo>
                    <a:pt x="918" y="282"/>
                  </a:lnTo>
                  <a:lnTo>
                    <a:pt x="919" y="281"/>
                  </a:lnTo>
                  <a:lnTo>
                    <a:pt x="920" y="278"/>
                  </a:lnTo>
                  <a:lnTo>
                    <a:pt x="908" y="245"/>
                  </a:lnTo>
                  <a:lnTo>
                    <a:pt x="898" y="212"/>
                  </a:lnTo>
                  <a:lnTo>
                    <a:pt x="886" y="179"/>
                  </a:lnTo>
                  <a:lnTo>
                    <a:pt x="875" y="145"/>
                  </a:lnTo>
                  <a:lnTo>
                    <a:pt x="862" y="114"/>
                  </a:lnTo>
                  <a:lnTo>
                    <a:pt x="845" y="85"/>
                  </a:lnTo>
                  <a:lnTo>
                    <a:pt x="824" y="59"/>
                  </a:lnTo>
                  <a:lnTo>
                    <a:pt x="799" y="36"/>
                  </a:lnTo>
                  <a:lnTo>
                    <a:pt x="780" y="27"/>
                  </a:lnTo>
                  <a:lnTo>
                    <a:pt x="760" y="21"/>
                  </a:lnTo>
                  <a:lnTo>
                    <a:pt x="740" y="15"/>
                  </a:lnTo>
                  <a:lnTo>
                    <a:pt x="719" y="10"/>
                  </a:lnTo>
                  <a:lnTo>
                    <a:pt x="696" y="7"/>
                  </a:lnTo>
                  <a:lnTo>
                    <a:pt x="675" y="4"/>
                  </a:lnTo>
                  <a:lnTo>
                    <a:pt x="652" y="2"/>
                  </a:lnTo>
                  <a:lnTo>
                    <a:pt x="631" y="0"/>
                  </a:lnTo>
                  <a:lnTo>
                    <a:pt x="617" y="11"/>
                  </a:lnTo>
                  <a:lnTo>
                    <a:pt x="602" y="24"/>
                  </a:lnTo>
                  <a:lnTo>
                    <a:pt x="587" y="37"/>
                  </a:lnTo>
                  <a:lnTo>
                    <a:pt x="571" y="52"/>
                  </a:lnTo>
                  <a:lnTo>
                    <a:pt x="555" y="67"/>
                  </a:lnTo>
                  <a:lnTo>
                    <a:pt x="539" y="82"/>
                  </a:lnTo>
                  <a:lnTo>
                    <a:pt x="524" y="96"/>
                  </a:lnTo>
                  <a:lnTo>
                    <a:pt x="510" y="109"/>
                  </a:lnTo>
                  <a:lnTo>
                    <a:pt x="498" y="123"/>
                  </a:lnTo>
                  <a:lnTo>
                    <a:pt x="485" y="138"/>
                  </a:lnTo>
                  <a:lnTo>
                    <a:pt x="474" y="153"/>
                  </a:lnTo>
                  <a:lnTo>
                    <a:pt x="463" y="166"/>
                  </a:lnTo>
                  <a:lnTo>
                    <a:pt x="453" y="181"/>
                  </a:lnTo>
                  <a:lnTo>
                    <a:pt x="444" y="196"/>
                  </a:lnTo>
                  <a:lnTo>
                    <a:pt x="435" y="212"/>
                  </a:lnTo>
                  <a:lnTo>
                    <a:pt x="428" y="227"/>
                  </a:lnTo>
                  <a:lnTo>
                    <a:pt x="547" y="314"/>
                  </a:lnTo>
                  <a:lnTo>
                    <a:pt x="559" y="324"/>
                  </a:lnTo>
                  <a:lnTo>
                    <a:pt x="571" y="331"/>
                  </a:lnTo>
                  <a:lnTo>
                    <a:pt x="582" y="340"/>
                  </a:lnTo>
                  <a:lnTo>
                    <a:pt x="593" y="348"/>
                  </a:lnTo>
                  <a:lnTo>
                    <a:pt x="605" y="357"/>
                  </a:lnTo>
                  <a:lnTo>
                    <a:pt x="616" y="366"/>
                  </a:lnTo>
                  <a:lnTo>
                    <a:pt x="627" y="377"/>
                  </a:lnTo>
                  <a:lnTo>
                    <a:pt x="639" y="387"/>
                  </a:lnTo>
                  <a:lnTo>
                    <a:pt x="645" y="395"/>
                  </a:lnTo>
                  <a:lnTo>
                    <a:pt x="651" y="403"/>
                  </a:lnTo>
                  <a:lnTo>
                    <a:pt x="658" y="411"/>
                  </a:lnTo>
                  <a:lnTo>
                    <a:pt x="664" y="417"/>
                  </a:lnTo>
                  <a:lnTo>
                    <a:pt x="670" y="425"/>
                  </a:lnTo>
                  <a:lnTo>
                    <a:pt x="677" y="433"/>
                  </a:lnTo>
                  <a:lnTo>
                    <a:pt x="682" y="440"/>
                  </a:lnTo>
                  <a:lnTo>
                    <a:pt x="688" y="448"/>
                  </a:lnTo>
                  <a:lnTo>
                    <a:pt x="685" y="459"/>
                  </a:lnTo>
                  <a:lnTo>
                    <a:pt x="684" y="460"/>
                  </a:lnTo>
                  <a:lnTo>
                    <a:pt x="681" y="461"/>
                  </a:lnTo>
                  <a:lnTo>
                    <a:pt x="680" y="464"/>
                  </a:lnTo>
                  <a:lnTo>
                    <a:pt x="678" y="465"/>
                  </a:lnTo>
                  <a:lnTo>
                    <a:pt x="670" y="474"/>
                  </a:lnTo>
                  <a:lnTo>
                    <a:pt x="662" y="468"/>
                  </a:lnTo>
                  <a:lnTo>
                    <a:pt x="655" y="463"/>
                  </a:lnTo>
                  <a:lnTo>
                    <a:pt x="650" y="457"/>
                  </a:lnTo>
                  <a:lnTo>
                    <a:pt x="645" y="449"/>
                  </a:lnTo>
                  <a:lnTo>
                    <a:pt x="631" y="433"/>
                  </a:lnTo>
                  <a:lnTo>
                    <a:pt x="617" y="418"/>
                  </a:lnTo>
                  <a:lnTo>
                    <a:pt x="602" y="405"/>
                  </a:lnTo>
                  <a:lnTo>
                    <a:pt x="588" y="391"/>
                  </a:lnTo>
                  <a:lnTo>
                    <a:pt x="572" y="379"/>
                  </a:lnTo>
                  <a:lnTo>
                    <a:pt x="557" y="366"/>
                  </a:lnTo>
                  <a:lnTo>
                    <a:pt x="542" y="354"/>
                  </a:lnTo>
                  <a:lnTo>
                    <a:pt x="526" y="342"/>
                  </a:lnTo>
                  <a:lnTo>
                    <a:pt x="510" y="330"/>
                  </a:lnTo>
                  <a:lnTo>
                    <a:pt x="494" y="320"/>
                  </a:lnTo>
                  <a:lnTo>
                    <a:pt x="479" y="309"/>
                  </a:lnTo>
                  <a:lnTo>
                    <a:pt x="463" y="298"/>
                  </a:lnTo>
                  <a:lnTo>
                    <a:pt x="447" y="287"/>
                  </a:lnTo>
                  <a:lnTo>
                    <a:pt x="431" y="277"/>
                  </a:lnTo>
                  <a:lnTo>
                    <a:pt x="415" y="266"/>
                  </a:lnTo>
                  <a:lnTo>
                    <a:pt x="400" y="256"/>
                  </a:lnTo>
                  <a:lnTo>
                    <a:pt x="399" y="256"/>
                  </a:lnTo>
                  <a:lnTo>
                    <a:pt x="397" y="256"/>
                  </a:lnTo>
                  <a:lnTo>
                    <a:pt x="396" y="256"/>
                  </a:lnTo>
                  <a:lnTo>
                    <a:pt x="381" y="261"/>
                  </a:lnTo>
                  <a:lnTo>
                    <a:pt x="365" y="269"/>
                  </a:lnTo>
                  <a:lnTo>
                    <a:pt x="349" y="277"/>
                  </a:lnTo>
                  <a:lnTo>
                    <a:pt x="334" y="286"/>
                  </a:lnTo>
                  <a:lnTo>
                    <a:pt x="320" y="296"/>
                  </a:lnTo>
                  <a:lnTo>
                    <a:pt x="306" y="308"/>
                  </a:lnTo>
                  <a:lnTo>
                    <a:pt x="293" y="319"/>
                  </a:lnTo>
                  <a:lnTo>
                    <a:pt x="279" y="331"/>
                  </a:lnTo>
                  <a:lnTo>
                    <a:pt x="267" y="345"/>
                  </a:lnTo>
                  <a:lnTo>
                    <a:pt x="254" y="359"/>
                  </a:lnTo>
                  <a:lnTo>
                    <a:pt x="242" y="372"/>
                  </a:lnTo>
                  <a:lnTo>
                    <a:pt x="231" y="386"/>
                  </a:lnTo>
                  <a:lnTo>
                    <a:pt x="219" y="399"/>
                  </a:lnTo>
                  <a:lnTo>
                    <a:pt x="209" y="414"/>
                  </a:lnTo>
                  <a:lnTo>
                    <a:pt x="198" y="428"/>
                  </a:lnTo>
                  <a:lnTo>
                    <a:pt x="188" y="441"/>
                  </a:lnTo>
                  <a:lnTo>
                    <a:pt x="179" y="458"/>
                  </a:lnTo>
                  <a:lnTo>
                    <a:pt x="166" y="476"/>
                  </a:lnTo>
                  <a:lnTo>
                    <a:pt x="154" y="494"/>
                  </a:lnTo>
                  <a:lnTo>
                    <a:pt x="142" y="512"/>
                  </a:lnTo>
                  <a:lnTo>
                    <a:pt x="132" y="530"/>
                  </a:lnTo>
                  <a:lnTo>
                    <a:pt x="125" y="550"/>
                  </a:lnTo>
                  <a:lnTo>
                    <a:pt x="122" y="569"/>
                  </a:lnTo>
                  <a:lnTo>
                    <a:pt x="126" y="588"/>
                  </a:lnTo>
                  <a:lnTo>
                    <a:pt x="130" y="595"/>
                  </a:lnTo>
                  <a:lnTo>
                    <a:pt x="136" y="600"/>
                  </a:lnTo>
                  <a:lnTo>
                    <a:pt x="142" y="607"/>
                  </a:lnTo>
                  <a:lnTo>
                    <a:pt x="147" y="613"/>
                  </a:lnTo>
                  <a:lnTo>
                    <a:pt x="153" y="619"/>
                  </a:lnTo>
                  <a:lnTo>
                    <a:pt x="159" y="624"/>
                  </a:lnTo>
                  <a:lnTo>
                    <a:pt x="164" y="631"/>
                  </a:lnTo>
                  <a:lnTo>
                    <a:pt x="169" y="637"/>
                  </a:lnTo>
                  <a:lnTo>
                    <a:pt x="183" y="650"/>
                  </a:lnTo>
                  <a:lnTo>
                    <a:pt x="198" y="664"/>
                  </a:lnTo>
                  <a:lnTo>
                    <a:pt x="213" y="676"/>
                  </a:lnTo>
                  <a:lnTo>
                    <a:pt x="226" y="690"/>
                  </a:lnTo>
                  <a:lnTo>
                    <a:pt x="240" y="702"/>
                  </a:lnTo>
                  <a:lnTo>
                    <a:pt x="254" y="715"/>
                  </a:lnTo>
                  <a:lnTo>
                    <a:pt x="268" y="726"/>
                  </a:lnTo>
                  <a:lnTo>
                    <a:pt x="282" y="737"/>
                  </a:lnTo>
                  <a:lnTo>
                    <a:pt x="297" y="749"/>
                  </a:lnTo>
                  <a:lnTo>
                    <a:pt x="312" y="759"/>
                  </a:lnTo>
                  <a:lnTo>
                    <a:pt x="326" y="769"/>
                  </a:lnTo>
                  <a:lnTo>
                    <a:pt x="342" y="778"/>
                  </a:lnTo>
                  <a:lnTo>
                    <a:pt x="359" y="787"/>
                  </a:lnTo>
                  <a:lnTo>
                    <a:pt x="376" y="795"/>
                  </a:lnTo>
                  <a:lnTo>
                    <a:pt x="394" y="803"/>
                  </a:lnTo>
                  <a:lnTo>
                    <a:pt x="412" y="810"/>
                  </a:lnTo>
                  <a:lnTo>
                    <a:pt x="414" y="812"/>
                  </a:lnTo>
                  <a:lnTo>
                    <a:pt x="418" y="814"/>
                  </a:lnTo>
                  <a:lnTo>
                    <a:pt x="419" y="818"/>
                  </a:lnTo>
                  <a:lnTo>
                    <a:pt x="419" y="822"/>
                  </a:lnTo>
                  <a:lnTo>
                    <a:pt x="415" y="828"/>
                  </a:lnTo>
                  <a:lnTo>
                    <a:pt x="411" y="832"/>
                  </a:lnTo>
                  <a:lnTo>
                    <a:pt x="405" y="837"/>
                  </a:lnTo>
                  <a:lnTo>
                    <a:pt x="400" y="840"/>
                  </a:lnTo>
                  <a:lnTo>
                    <a:pt x="386" y="836"/>
                  </a:lnTo>
                  <a:lnTo>
                    <a:pt x="373" y="831"/>
                  </a:lnTo>
                  <a:lnTo>
                    <a:pt x="360" y="825"/>
                  </a:lnTo>
                  <a:lnTo>
                    <a:pt x="348" y="819"/>
                  </a:lnTo>
                  <a:lnTo>
                    <a:pt x="335" y="813"/>
                  </a:lnTo>
                  <a:lnTo>
                    <a:pt x="324" y="806"/>
                  </a:lnTo>
                  <a:lnTo>
                    <a:pt x="313" y="799"/>
                  </a:lnTo>
                  <a:lnTo>
                    <a:pt x="303" y="792"/>
                  </a:lnTo>
                  <a:lnTo>
                    <a:pt x="292" y="785"/>
                  </a:lnTo>
                  <a:lnTo>
                    <a:pt x="281" y="777"/>
                  </a:lnTo>
                  <a:lnTo>
                    <a:pt x="270" y="769"/>
                  </a:lnTo>
                  <a:lnTo>
                    <a:pt x="260" y="761"/>
                  </a:lnTo>
                  <a:lnTo>
                    <a:pt x="250" y="753"/>
                  </a:lnTo>
                  <a:lnTo>
                    <a:pt x="240" y="744"/>
                  </a:lnTo>
                  <a:lnTo>
                    <a:pt x="228" y="736"/>
                  </a:lnTo>
                  <a:lnTo>
                    <a:pt x="218" y="728"/>
                  </a:lnTo>
                  <a:lnTo>
                    <a:pt x="216" y="727"/>
                  </a:lnTo>
                  <a:lnTo>
                    <a:pt x="214" y="726"/>
                  </a:lnTo>
                  <a:lnTo>
                    <a:pt x="213" y="726"/>
                  </a:lnTo>
                  <a:lnTo>
                    <a:pt x="210" y="725"/>
                  </a:lnTo>
                  <a:lnTo>
                    <a:pt x="111" y="628"/>
                  </a:lnTo>
                  <a:lnTo>
                    <a:pt x="98" y="647"/>
                  </a:lnTo>
                  <a:lnTo>
                    <a:pt x="84" y="666"/>
                  </a:lnTo>
                  <a:lnTo>
                    <a:pt x="73" y="686"/>
                  </a:lnTo>
                  <a:lnTo>
                    <a:pt x="62" y="708"/>
                  </a:lnTo>
                  <a:lnTo>
                    <a:pt x="50" y="729"/>
                  </a:lnTo>
                  <a:lnTo>
                    <a:pt x="40" y="752"/>
                  </a:lnTo>
                  <a:lnTo>
                    <a:pt x="30" y="775"/>
                  </a:lnTo>
                  <a:lnTo>
                    <a:pt x="20" y="798"/>
                  </a:lnTo>
                  <a:lnTo>
                    <a:pt x="0" y="855"/>
                  </a:lnTo>
                  <a:lnTo>
                    <a:pt x="4" y="877"/>
                  </a:lnTo>
                  <a:lnTo>
                    <a:pt x="10" y="901"/>
                  </a:lnTo>
                  <a:lnTo>
                    <a:pt x="14" y="925"/>
                  </a:lnTo>
                  <a:lnTo>
                    <a:pt x="21" y="949"/>
                  </a:lnTo>
                  <a:lnTo>
                    <a:pt x="29" y="972"/>
                  </a:lnTo>
                  <a:lnTo>
                    <a:pt x="39" y="994"/>
                  </a:lnTo>
                  <a:lnTo>
                    <a:pt x="52" y="1013"/>
                  </a:lnTo>
                  <a:lnTo>
                    <a:pt x="67" y="1030"/>
                  </a:lnTo>
                  <a:lnTo>
                    <a:pt x="82" y="1043"/>
                  </a:lnTo>
                  <a:lnTo>
                    <a:pt x="98" y="1053"/>
                  </a:lnTo>
                  <a:lnTo>
                    <a:pt x="116" y="1062"/>
                  </a:lnTo>
                  <a:lnTo>
                    <a:pt x="135" y="1070"/>
                  </a:lnTo>
                  <a:lnTo>
                    <a:pt x="154" y="1075"/>
                  </a:lnTo>
                  <a:lnTo>
                    <a:pt x="174" y="1079"/>
                  </a:lnTo>
                  <a:lnTo>
                    <a:pt x="195" y="1081"/>
                  </a:lnTo>
                  <a:lnTo>
                    <a:pt x="214" y="108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33" name="Freeform 63"/>
            <p:cNvSpPr>
              <a:spLocks/>
            </p:cNvSpPr>
            <p:nvPr/>
          </p:nvSpPr>
          <p:spPr bwMode="auto">
            <a:xfrm>
              <a:off x="3426" y="1843"/>
              <a:ext cx="8" cy="11"/>
            </a:xfrm>
            <a:custGeom>
              <a:avLst/>
              <a:gdLst>
                <a:gd name="T0" fmla="*/ 0 w 46"/>
                <a:gd name="T1" fmla="*/ 0 h 65"/>
                <a:gd name="T2" fmla="*/ 0 w 46"/>
                <a:gd name="T3" fmla="*/ 0 h 65"/>
                <a:gd name="T4" fmla="*/ 0 w 46"/>
                <a:gd name="T5" fmla="*/ 0 h 65"/>
                <a:gd name="T6" fmla="*/ 0 w 46"/>
                <a:gd name="T7" fmla="*/ 0 h 65"/>
                <a:gd name="T8" fmla="*/ 0 w 46"/>
                <a:gd name="T9" fmla="*/ 0 h 65"/>
                <a:gd name="T10" fmla="*/ 0 w 46"/>
                <a:gd name="T11" fmla="*/ 0 h 65"/>
                <a:gd name="T12" fmla="*/ 0 w 46"/>
                <a:gd name="T13" fmla="*/ 0 h 65"/>
                <a:gd name="T14" fmla="*/ 0 w 46"/>
                <a:gd name="T15" fmla="*/ 0 h 65"/>
                <a:gd name="T16" fmla="*/ 0 w 46"/>
                <a:gd name="T17" fmla="*/ 0 h 65"/>
                <a:gd name="T18" fmla="*/ 0 w 46"/>
                <a:gd name="T19" fmla="*/ 0 h 65"/>
                <a:gd name="T20" fmla="*/ 0 w 46"/>
                <a:gd name="T21" fmla="*/ 0 h 65"/>
                <a:gd name="T22" fmla="*/ 0 w 46"/>
                <a:gd name="T23" fmla="*/ 0 h 65"/>
                <a:gd name="T24" fmla="*/ 0 w 46"/>
                <a:gd name="T25" fmla="*/ 0 h 65"/>
                <a:gd name="T26" fmla="*/ 0 w 46"/>
                <a:gd name="T27" fmla="*/ 0 h 65"/>
                <a:gd name="T28" fmla="*/ 0 w 46"/>
                <a:gd name="T29" fmla="*/ 0 h 65"/>
                <a:gd name="T30" fmla="*/ 0 w 46"/>
                <a:gd name="T31" fmla="*/ 0 h 65"/>
                <a:gd name="T32" fmla="*/ 0 w 46"/>
                <a:gd name="T33" fmla="*/ 0 h 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5"/>
                <a:gd name="T53" fmla="*/ 46 w 46"/>
                <a:gd name="T54" fmla="*/ 65 h 6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5">
                  <a:moveTo>
                    <a:pt x="23" y="0"/>
                  </a:moveTo>
                  <a:lnTo>
                    <a:pt x="32" y="3"/>
                  </a:lnTo>
                  <a:lnTo>
                    <a:pt x="39" y="9"/>
                  </a:lnTo>
                  <a:lnTo>
                    <a:pt x="44" y="20"/>
                  </a:lnTo>
                  <a:lnTo>
                    <a:pt x="46" y="32"/>
                  </a:lnTo>
                  <a:lnTo>
                    <a:pt x="44" y="44"/>
                  </a:lnTo>
                  <a:lnTo>
                    <a:pt x="39" y="55"/>
                  </a:lnTo>
                  <a:lnTo>
                    <a:pt x="32" y="63"/>
                  </a:lnTo>
                  <a:lnTo>
                    <a:pt x="23" y="65"/>
                  </a:lnTo>
                  <a:lnTo>
                    <a:pt x="14" y="63"/>
                  </a:lnTo>
                  <a:lnTo>
                    <a:pt x="6" y="55"/>
                  </a:lnTo>
                  <a:lnTo>
                    <a:pt x="2" y="44"/>
                  </a:lnTo>
                  <a:lnTo>
                    <a:pt x="0" y="32"/>
                  </a:lnTo>
                  <a:lnTo>
                    <a:pt x="2" y="20"/>
                  </a:lnTo>
                  <a:lnTo>
                    <a:pt x="6" y="9"/>
                  </a:lnTo>
                  <a:lnTo>
                    <a:pt x="14" y="3"/>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34" name="Freeform 64"/>
            <p:cNvSpPr>
              <a:spLocks/>
            </p:cNvSpPr>
            <p:nvPr/>
          </p:nvSpPr>
          <p:spPr bwMode="auto">
            <a:xfrm>
              <a:off x="3441" y="1856"/>
              <a:ext cx="7" cy="11"/>
            </a:xfrm>
            <a:custGeom>
              <a:avLst/>
              <a:gdLst>
                <a:gd name="T0" fmla="*/ 0 w 46"/>
                <a:gd name="T1" fmla="*/ 0 h 64"/>
                <a:gd name="T2" fmla="*/ 0 w 46"/>
                <a:gd name="T3" fmla="*/ 0 h 64"/>
                <a:gd name="T4" fmla="*/ 0 w 46"/>
                <a:gd name="T5" fmla="*/ 0 h 64"/>
                <a:gd name="T6" fmla="*/ 0 w 46"/>
                <a:gd name="T7" fmla="*/ 0 h 64"/>
                <a:gd name="T8" fmla="*/ 0 w 46"/>
                <a:gd name="T9" fmla="*/ 0 h 64"/>
                <a:gd name="T10" fmla="*/ 0 w 46"/>
                <a:gd name="T11" fmla="*/ 0 h 64"/>
                <a:gd name="T12" fmla="*/ 0 w 46"/>
                <a:gd name="T13" fmla="*/ 0 h 64"/>
                <a:gd name="T14" fmla="*/ 0 w 46"/>
                <a:gd name="T15" fmla="*/ 0 h 64"/>
                <a:gd name="T16" fmla="*/ 0 w 46"/>
                <a:gd name="T17" fmla="*/ 0 h 64"/>
                <a:gd name="T18" fmla="*/ 0 w 46"/>
                <a:gd name="T19" fmla="*/ 0 h 64"/>
                <a:gd name="T20" fmla="*/ 0 w 46"/>
                <a:gd name="T21" fmla="*/ 0 h 64"/>
                <a:gd name="T22" fmla="*/ 0 w 46"/>
                <a:gd name="T23" fmla="*/ 0 h 64"/>
                <a:gd name="T24" fmla="*/ 0 w 46"/>
                <a:gd name="T25" fmla="*/ 0 h 64"/>
                <a:gd name="T26" fmla="*/ 0 w 46"/>
                <a:gd name="T27" fmla="*/ 0 h 64"/>
                <a:gd name="T28" fmla="*/ 0 w 46"/>
                <a:gd name="T29" fmla="*/ 0 h 64"/>
                <a:gd name="T30" fmla="*/ 0 w 46"/>
                <a:gd name="T31" fmla="*/ 0 h 64"/>
                <a:gd name="T32" fmla="*/ 0 w 46"/>
                <a:gd name="T33" fmla="*/ 0 h 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4"/>
                <a:gd name="T53" fmla="*/ 46 w 46"/>
                <a:gd name="T54" fmla="*/ 64 h 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4">
                  <a:moveTo>
                    <a:pt x="22" y="0"/>
                  </a:moveTo>
                  <a:lnTo>
                    <a:pt x="31" y="2"/>
                  </a:lnTo>
                  <a:lnTo>
                    <a:pt x="39" y="9"/>
                  </a:lnTo>
                  <a:lnTo>
                    <a:pt x="44" y="19"/>
                  </a:lnTo>
                  <a:lnTo>
                    <a:pt x="46" y="32"/>
                  </a:lnTo>
                  <a:lnTo>
                    <a:pt x="44" y="44"/>
                  </a:lnTo>
                  <a:lnTo>
                    <a:pt x="39" y="54"/>
                  </a:lnTo>
                  <a:lnTo>
                    <a:pt x="31" y="62"/>
                  </a:lnTo>
                  <a:lnTo>
                    <a:pt x="22" y="64"/>
                  </a:lnTo>
                  <a:lnTo>
                    <a:pt x="13" y="62"/>
                  </a:lnTo>
                  <a:lnTo>
                    <a:pt x="6" y="54"/>
                  </a:lnTo>
                  <a:lnTo>
                    <a:pt x="2" y="44"/>
                  </a:lnTo>
                  <a:lnTo>
                    <a:pt x="0" y="32"/>
                  </a:lnTo>
                  <a:lnTo>
                    <a:pt x="2" y="19"/>
                  </a:lnTo>
                  <a:lnTo>
                    <a:pt x="6" y="9"/>
                  </a:lnTo>
                  <a:lnTo>
                    <a:pt x="13" y="2"/>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35" name="Freeform 65"/>
            <p:cNvSpPr>
              <a:spLocks/>
            </p:cNvSpPr>
            <p:nvPr/>
          </p:nvSpPr>
          <p:spPr bwMode="auto">
            <a:xfrm>
              <a:off x="3454" y="1868"/>
              <a:ext cx="8" cy="11"/>
            </a:xfrm>
            <a:custGeom>
              <a:avLst/>
              <a:gdLst>
                <a:gd name="T0" fmla="*/ 0 w 46"/>
                <a:gd name="T1" fmla="*/ 0 h 66"/>
                <a:gd name="T2" fmla="*/ 0 w 46"/>
                <a:gd name="T3" fmla="*/ 0 h 66"/>
                <a:gd name="T4" fmla="*/ 0 w 46"/>
                <a:gd name="T5" fmla="*/ 0 h 66"/>
                <a:gd name="T6" fmla="*/ 0 w 46"/>
                <a:gd name="T7" fmla="*/ 0 h 66"/>
                <a:gd name="T8" fmla="*/ 0 w 46"/>
                <a:gd name="T9" fmla="*/ 0 h 66"/>
                <a:gd name="T10" fmla="*/ 0 w 46"/>
                <a:gd name="T11" fmla="*/ 0 h 66"/>
                <a:gd name="T12" fmla="*/ 0 w 46"/>
                <a:gd name="T13" fmla="*/ 0 h 66"/>
                <a:gd name="T14" fmla="*/ 0 w 46"/>
                <a:gd name="T15" fmla="*/ 0 h 66"/>
                <a:gd name="T16" fmla="*/ 0 w 46"/>
                <a:gd name="T17" fmla="*/ 0 h 66"/>
                <a:gd name="T18" fmla="*/ 0 w 46"/>
                <a:gd name="T19" fmla="*/ 0 h 66"/>
                <a:gd name="T20" fmla="*/ 0 w 46"/>
                <a:gd name="T21" fmla="*/ 0 h 66"/>
                <a:gd name="T22" fmla="*/ 0 w 46"/>
                <a:gd name="T23" fmla="*/ 0 h 66"/>
                <a:gd name="T24" fmla="*/ 0 w 46"/>
                <a:gd name="T25" fmla="*/ 0 h 66"/>
                <a:gd name="T26" fmla="*/ 0 w 46"/>
                <a:gd name="T27" fmla="*/ 0 h 66"/>
                <a:gd name="T28" fmla="*/ 0 w 46"/>
                <a:gd name="T29" fmla="*/ 0 h 66"/>
                <a:gd name="T30" fmla="*/ 0 w 46"/>
                <a:gd name="T31" fmla="*/ 0 h 66"/>
                <a:gd name="T32" fmla="*/ 0 w 46"/>
                <a:gd name="T33" fmla="*/ 0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6"/>
                <a:gd name="T53" fmla="*/ 46 w 46"/>
                <a:gd name="T54" fmla="*/ 66 h 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6">
                  <a:moveTo>
                    <a:pt x="23" y="0"/>
                  </a:moveTo>
                  <a:lnTo>
                    <a:pt x="32" y="2"/>
                  </a:lnTo>
                  <a:lnTo>
                    <a:pt x="39" y="9"/>
                  </a:lnTo>
                  <a:lnTo>
                    <a:pt x="44" y="21"/>
                  </a:lnTo>
                  <a:lnTo>
                    <a:pt x="46" y="33"/>
                  </a:lnTo>
                  <a:lnTo>
                    <a:pt x="44" y="45"/>
                  </a:lnTo>
                  <a:lnTo>
                    <a:pt x="39" y="56"/>
                  </a:lnTo>
                  <a:lnTo>
                    <a:pt x="32" y="64"/>
                  </a:lnTo>
                  <a:lnTo>
                    <a:pt x="23" y="66"/>
                  </a:lnTo>
                  <a:lnTo>
                    <a:pt x="14" y="64"/>
                  </a:lnTo>
                  <a:lnTo>
                    <a:pt x="6" y="56"/>
                  </a:lnTo>
                  <a:lnTo>
                    <a:pt x="2" y="45"/>
                  </a:lnTo>
                  <a:lnTo>
                    <a:pt x="0" y="33"/>
                  </a:lnTo>
                  <a:lnTo>
                    <a:pt x="2" y="21"/>
                  </a:lnTo>
                  <a:lnTo>
                    <a:pt x="6" y="9"/>
                  </a:lnTo>
                  <a:lnTo>
                    <a:pt x="14" y="2"/>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36" name="Freeform 66"/>
            <p:cNvSpPr>
              <a:spLocks/>
            </p:cNvSpPr>
            <p:nvPr/>
          </p:nvSpPr>
          <p:spPr bwMode="auto">
            <a:xfrm>
              <a:off x="3439" y="1825"/>
              <a:ext cx="8" cy="11"/>
            </a:xfrm>
            <a:custGeom>
              <a:avLst/>
              <a:gdLst>
                <a:gd name="T0" fmla="*/ 0 w 46"/>
                <a:gd name="T1" fmla="*/ 0 h 65"/>
                <a:gd name="T2" fmla="*/ 0 w 46"/>
                <a:gd name="T3" fmla="*/ 0 h 65"/>
                <a:gd name="T4" fmla="*/ 0 w 46"/>
                <a:gd name="T5" fmla="*/ 0 h 65"/>
                <a:gd name="T6" fmla="*/ 0 w 46"/>
                <a:gd name="T7" fmla="*/ 0 h 65"/>
                <a:gd name="T8" fmla="*/ 0 w 46"/>
                <a:gd name="T9" fmla="*/ 0 h 65"/>
                <a:gd name="T10" fmla="*/ 0 w 46"/>
                <a:gd name="T11" fmla="*/ 0 h 65"/>
                <a:gd name="T12" fmla="*/ 0 w 46"/>
                <a:gd name="T13" fmla="*/ 0 h 65"/>
                <a:gd name="T14" fmla="*/ 0 w 46"/>
                <a:gd name="T15" fmla="*/ 0 h 65"/>
                <a:gd name="T16" fmla="*/ 0 w 46"/>
                <a:gd name="T17" fmla="*/ 0 h 65"/>
                <a:gd name="T18" fmla="*/ 0 w 46"/>
                <a:gd name="T19" fmla="*/ 0 h 65"/>
                <a:gd name="T20" fmla="*/ 0 w 46"/>
                <a:gd name="T21" fmla="*/ 0 h 65"/>
                <a:gd name="T22" fmla="*/ 0 w 46"/>
                <a:gd name="T23" fmla="*/ 0 h 65"/>
                <a:gd name="T24" fmla="*/ 0 w 46"/>
                <a:gd name="T25" fmla="*/ 0 h 65"/>
                <a:gd name="T26" fmla="*/ 0 w 46"/>
                <a:gd name="T27" fmla="*/ 0 h 65"/>
                <a:gd name="T28" fmla="*/ 0 w 46"/>
                <a:gd name="T29" fmla="*/ 0 h 65"/>
                <a:gd name="T30" fmla="*/ 0 w 46"/>
                <a:gd name="T31" fmla="*/ 0 h 65"/>
                <a:gd name="T32" fmla="*/ 0 w 46"/>
                <a:gd name="T33" fmla="*/ 0 h 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5"/>
                <a:gd name="T53" fmla="*/ 46 w 46"/>
                <a:gd name="T54" fmla="*/ 65 h 6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5">
                  <a:moveTo>
                    <a:pt x="23" y="0"/>
                  </a:moveTo>
                  <a:lnTo>
                    <a:pt x="32" y="2"/>
                  </a:lnTo>
                  <a:lnTo>
                    <a:pt x="39" y="9"/>
                  </a:lnTo>
                  <a:lnTo>
                    <a:pt x="44" y="20"/>
                  </a:lnTo>
                  <a:lnTo>
                    <a:pt x="46" y="33"/>
                  </a:lnTo>
                  <a:lnTo>
                    <a:pt x="44" y="45"/>
                  </a:lnTo>
                  <a:lnTo>
                    <a:pt x="39" y="55"/>
                  </a:lnTo>
                  <a:lnTo>
                    <a:pt x="32" y="63"/>
                  </a:lnTo>
                  <a:lnTo>
                    <a:pt x="23" y="65"/>
                  </a:lnTo>
                  <a:lnTo>
                    <a:pt x="14" y="63"/>
                  </a:lnTo>
                  <a:lnTo>
                    <a:pt x="6" y="55"/>
                  </a:lnTo>
                  <a:lnTo>
                    <a:pt x="2" y="45"/>
                  </a:lnTo>
                  <a:lnTo>
                    <a:pt x="0" y="33"/>
                  </a:lnTo>
                  <a:lnTo>
                    <a:pt x="2" y="20"/>
                  </a:lnTo>
                  <a:lnTo>
                    <a:pt x="6" y="9"/>
                  </a:lnTo>
                  <a:lnTo>
                    <a:pt x="14" y="2"/>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37" name="Freeform 67"/>
            <p:cNvSpPr>
              <a:spLocks/>
            </p:cNvSpPr>
            <p:nvPr/>
          </p:nvSpPr>
          <p:spPr bwMode="auto">
            <a:xfrm>
              <a:off x="3453" y="1838"/>
              <a:ext cx="7" cy="11"/>
            </a:xfrm>
            <a:custGeom>
              <a:avLst/>
              <a:gdLst>
                <a:gd name="T0" fmla="*/ 0 w 46"/>
                <a:gd name="T1" fmla="*/ 0 h 63"/>
                <a:gd name="T2" fmla="*/ 0 w 46"/>
                <a:gd name="T3" fmla="*/ 0 h 63"/>
                <a:gd name="T4" fmla="*/ 0 w 46"/>
                <a:gd name="T5" fmla="*/ 0 h 63"/>
                <a:gd name="T6" fmla="*/ 0 w 46"/>
                <a:gd name="T7" fmla="*/ 0 h 63"/>
                <a:gd name="T8" fmla="*/ 0 w 46"/>
                <a:gd name="T9" fmla="*/ 0 h 63"/>
                <a:gd name="T10" fmla="*/ 0 w 46"/>
                <a:gd name="T11" fmla="*/ 0 h 63"/>
                <a:gd name="T12" fmla="*/ 0 w 46"/>
                <a:gd name="T13" fmla="*/ 0 h 63"/>
                <a:gd name="T14" fmla="*/ 0 w 46"/>
                <a:gd name="T15" fmla="*/ 0 h 63"/>
                <a:gd name="T16" fmla="*/ 0 w 46"/>
                <a:gd name="T17" fmla="*/ 0 h 63"/>
                <a:gd name="T18" fmla="*/ 0 w 46"/>
                <a:gd name="T19" fmla="*/ 0 h 63"/>
                <a:gd name="T20" fmla="*/ 0 w 46"/>
                <a:gd name="T21" fmla="*/ 0 h 63"/>
                <a:gd name="T22" fmla="*/ 0 w 46"/>
                <a:gd name="T23" fmla="*/ 0 h 63"/>
                <a:gd name="T24" fmla="*/ 0 w 46"/>
                <a:gd name="T25" fmla="*/ 0 h 63"/>
                <a:gd name="T26" fmla="*/ 0 w 46"/>
                <a:gd name="T27" fmla="*/ 0 h 63"/>
                <a:gd name="T28" fmla="*/ 0 w 46"/>
                <a:gd name="T29" fmla="*/ 0 h 63"/>
                <a:gd name="T30" fmla="*/ 0 w 46"/>
                <a:gd name="T31" fmla="*/ 0 h 63"/>
                <a:gd name="T32" fmla="*/ 0 w 46"/>
                <a:gd name="T33" fmla="*/ 0 h 6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3"/>
                <a:gd name="T53" fmla="*/ 46 w 46"/>
                <a:gd name="T54" fmla="*/ 63 h 6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3">
                  <a:moveTo>
                    <a:pt x="22" y="0"/>
                  </a:moveTo>
                  <a:lnTo>
                    <a:pt x="31" y="2"/>
                  </a:lnTo>
                  <a:lnTo>
                    <a:pt x="39" y="9"/>
                  </a:lnTo>
                  <a:lnTo>
                    <a:pt x="43" y="20"/>
                  </a:lnTo>
                  <a:lnTo>
                    <a:pt x="46" y="33"/>
                  </a:lnTo>
                  <a:lnTo>
                    <a:pt x="43" y="44"/>
                  </a:lnTo>
                  <a:lnTo>
                    <a:pt x="39" y="54"/>
                  </a:lnTo>
                  <a:lnTo>
                    <a:pt x="31" y="61"/>
                  </a:lnTo>
                  <a:lnTo>
                    <a:pt x="22" y="63"/>
                  </a:lnTo>
                  <a:lnTo>
                    <a:pt x="13" y="61"/>
                  </a:lnTo>
                  <a:lnTo>
                    <a:pt x="6" y="54"/>
                  </a:lnTo>
                  <a:lnTo>
                    <a:pt x="2" y="44"/>
                  </a:lnTo>
                  <a:lnTo>
                    <a:pt x="0" y="33"/>
                  </a:lnTo>
                  <a:lnTo>
                    <a:pt x="2" y="20"/>
                  </a:lnTo>
                  <a:lnTo>
                    <a:pt x="6" y="9"/>
                  </a:lnTo>
                  <a:lnTo>
                    <a:pt x="13" y="2"/>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38" name="Freeform 68"/>
            <p:cNvSpPr>
              <a:spLocks/>
            </p:cNvSpPr>
            <p:nvPr/>
          </p:nvSpPr>
          <p:spPr bwMode="auto">
            <a:xfrm>
              <a:off x="3468" y="1850"/>
              <a:ext cx="7" cy="10"/>
            </a:xfrm>
            <a:custGeom>
              <a:avLst/>
              <a:gdLst>
                <a:gd name="T0" fmla="*/ 0 w 45"/>
                <a:gd name="T1" fmla="*/ 0 h 64"/>
                <a:gd name="T2" fmla="*/ 0 w 45"/>
                <a:gd name="T3" fmla="*/ 0 h 64"/>
                <a:gd name="T4" fmla="*/ 0 w 45"/>
                <a:gd name="T5" fmla="*/ 0 h 64"/>
                <a:gd name="T6" fmla="*/ 0 w 45"/>
                <a:gd name="T7" fmla="*/ 0 h 64"/>
                <a:gd name="T8" fmla="*/ 0 w 45"/>
                <a:gd name="T9" fmla="*/ 0 h 64"/>
                <a:gd name="T10" fmla="*/ 0 w 45"/>
                <a:gd name="T11" fmla="*/ 0 h 64"/>
                <a:gd name="T12" fmla="*/ 0 w 45"/>
                <a:gd name="T13" fmla="*/ 0 h 64"/>
                <a:gd name="T14" fmla="*/ 0 w 45"/>
                <a:gd name="T15" fmla="*/ 0 h 64"/>
                <a:gd name="T16" fmla="*/ 0 w 45"/>
                <a:gd name="T17" fmla="*/ 0 h 64"/>
                <a:gd name="T18" fmla="*/ 0 w 45"/>
                <a:gd name="T19" fmla="*/ 0 h 64"/>
                <a:gd name="T20" fmla="*/ 0 w 45"/>
                <a:gd name="T21" fmla="*/ 0 h 64"/>
                <a:gd name="T22" fmla="*/ 0 w 45"/>
                <a:gd name="T23" fmla="*/ 0 h 64"/>
                <a:gd name="T24" fmla="*/ 0 w 45"/>
                <a:gd name="T25" fmla="*/ 0 h 64"/>
                <a:gd name="T26" fmla="*/ 0 w 45"/>
                <a:gd name="T27" fmla="*/ 0 h 64"/>
                <a:gd name="T28" fmla="*/ 0 w 45"/>
                <a:gd name="T29" fmla="*/ 0 h 64"/>
                <a:gd name="T30" fmla="*/ 0 w 45"/>
                <a:gd name="T31" fmla="*/ 0 h 64"/>
                <a:gd name="T32" fmla="*/ 0 w 45"/>
                <a:gd name="T33" fmla="*/ 0 h 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
                <a:gd name="T52" fmla="*/ 0 h 64"/>
                <a:gd name="T53" fmla="*/ 45 w 45"/>
                <a:gd name="T54" fmla="*/ 64 h 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 h="64">
                  <a:moveTo>
                    <a:pt x="23" y="0"/>
                  </a:moveTo>
                  <a:lnTo>
                    <a:pt x="31" y="2"/>
                  </a:lnTo>
                  <a:lnTo>
                    <a:pt x="38" y="9"/>
                  </a:lnTo>
                  <a:lnTo>
                    <a:pt x="43" y="19"/>
                  </a:lnTo>
                  <a:lnTo>
                    <a:pt x="45" y="31"/>
                  </a:lnTo>
                  <a:lnTo>
                    <a:pt x="43" y="44"/>
                  </a:lnTo>
                  <a:lnTo>
                    <a:pt x="38" y="54"/>
                  </a:lnTo>
                  <a:lnTo>
                    <a:pt x="31" y="62"/>
                  </a:lnTo>
                  <a:lnTo>
                    <a:pt x="23" y="64"/>
                  </a:lnTo>
                  <a:lnTo>
                    <a:pt x="14" y="62"/>
                  </a:lnTo>
                  <a:lnTo>
                    <a:pt x="7" y="54"/>
                  </a:lnTo>
                  <a:lnTo>
                    <a:pt x="2" y="44"/>
                  </a:lnTo>
                  <a:lnTo>
                    <a:pt x="0" y="31"/>
                  </a:lnTo>
                  <a:lnTo>
                    <a:pt x="2" y="19"/>
                  </a:lnTo>
                  <a:lnTo>
                    <a:pt x="7" y="9"/>
                  </a:lnTo>
                  <a:lnTo>
                    <a:pt x="14" y="2"/>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39" name="Freeform 69"/>
            <p:cNvSpPr>
              <a:spLocks/>
            </p:cNvSpPr>
            <p:nvPr/>
          </p:nvSpPr>
          <p:spPr bwMode="auto">
            <a:xfrm>
              <a:off x="3453" y="1813"/>
              <a:ext cx="8" cy="11"/>
            </a:xfrm>
            <a:custGeom>
              <a:avLst/>
              <a:gdLst>
                <a:gd name="T0" fmla="*/ 0 w 46"/>
                <a:gd name="T1" fmla="*/ 0 h 66"/>
                <a:gd name="T2" fmla="*/ 0 w 46"/>
                <a:gd name="T3" fmla="*/ 0 h 66"/>
                <a:gd name="T4" fmla="*/ 0 w 46"/>
                <a:gd name="T5" fmla="*/ 0 h 66"/>
                <a:gd name="T6" fmla="*/ 0 w 46"/>
                <a:gd name="T7" fmla="*/ 0 h 66"/>
                <a:gd name="T8" fmla="*/ 0 w 46"/>
                <a:gd name="T9" fmla="*/ 0 h 66"/>
                <a:gd name="T10" fmla="*/ 0 w 46"/>
                <a:gd name="T11" fmla="*/ 0 h 66"/>
                <a:gd name="T12" fmla="*/ 0 w 46"/>
                <a:gd name="T13" fmla="*/ 0 h 66"/>
                <a:gd name="T14" fmla="*/ 0 w 46"/>
                <a:gd name="T15" fmla="*/ 0 h 66"/>
                <a:gd name="T16" fmla="*/ 0 w 46"/>
                <a:gd name="T17" fmla="*/ 0 h 66"/>
                <a:gd name="T18" fmla="*/ 0 w 46"/>
                <a:gd name="T19" fmla="*/ 0 h 66"/>
                <a:gd name="T20" fmla="*/ 0 w 46"/>
                <a:gd name="T21" fmla="*/ 0 h 66"/>
                <a:gd name="T22" fmla="*/ 0 w 46"/>
                <a:gd name="T23" fmla="*/ 0 h 66"/>
                <a:gd name="T24" fmla="*/ 0 w 46"/>
                <a:gd name="T25" fmla="*/ 0 h 66"/>
                <a:gd name="T26" fmla="*/ 0 w 46"/>
                <a:gd name="T27" fmla="*/ 0 h 66"/>
                <a:gd name="T28" fmla="*/ 0 w 46"/>
                <a:gd name="T29" fmla="*/ 0 h 66"/>
                <a:gd name="T30" fmla="*/ 0 w 46"/>
                <a:gd name="T31" fmla="*/ 0 h 66"/>
                <a:gd name="T32" fmla="*/ 0 w 46"/>
                <a:gd name="T33" fmla="*/ 0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6"/>
                <a:gd name="T53" fmla="*/ 46 w 46"/>
                <a:gd name="T54" fmla="*/ 66 h 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6">
                  <a:moveTo>
                    <a:pt x="24" y="0"/>
                  </a:moveTo>
                  <a:lnTo>
                    <a:pt x="33" y="2"/>
                  </a:lnTo>
                  <a:lnTo>
                    <a:pt x="39" y="9"/>
                  </a:lnTo>
                  <a:lnTo>
                    <a:pt x="44" y="20"/>
                  </a:lnTo>
                  <a:lnTo>
                    <a:pt x="46" y="33"/>
                  </a:lnTo>
                  <a:lnTo>
                    <a:pt x="44" y="45"/>
                  </a:lnTo>
                  <a:lnTo>
                    <a:pt x="39" y="56"/>
                  </a:lnTo>
                  <a:lnTo>
                    <a:pt x="33" y="63"/>
                  </a:lnTo>
                  <a:lnTo>
                    <a:pt x="24" y="66"/>
                  </a:lnTo>
                  <a:lnTo>
                    <a:pt x="15" y="63"/>
                  </a:lnTo>
                  <a:lnTo>
                    <a:pt x="7" y="56"/>
                  </a:lnTo>
                  <a:lnTo>
                    <a:pt x="2" y="45"/>
                  </a:lnTo>
                  <a:lnTo>
                    <a:pt x="0" y="33"/>
                  </a:lnTo>
                  <a:lnTo>
                    <a:pt x="2" y="20"/>
                  </a:lnTo>
                  <a:lnTo>
                    <a:pt x="7" y="9"/>
                  </a:lnTo>
                  <a:lnTo>
                    <a:pt x="15" y="2"/>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40" name="Freeform 70"/>
            <p:cNvSpPr>
              <a:spLocks/>
            </p:cNvSpPr>
            <p:nvPr/>
          </p:nvSpPr>
          <p:spPr bwMode="auto">
            <a:xfrm>
              <a:off x="3468" y="1822"/>
              <a:ext cx="7" cy="11"/>
            </a:xfrm>
            <a:custGeom>
              <a:avLst/>
              <a:gdLst>
                <a:gd name="T0" fmla="*/ 0 w 44"/>
                <a:gd name="T1" fmla="*/ 0 h 65"/>
                <a:gd name="T2" fmla="*/ 0 w 44"/>
                <a:gd name="T3" fmla="*/ 0 h 65"/>
                <a:gd name="T4" fmla="*/ 0 w 44"/>
                <a:gd name="T5" fmla="*/ 0 h 65"/>
                <a:gd name="T6" fmla="*/ 0 w 44"/>
                <a:gd name="T7" fmla="*/ 0 h 65"/>
                <a:gd name="T8" fmla="*/ 0 w 44"/>
                <a:gd name="T9" fmla="*/ 0 h 65"/>
                <a:gd name="T10" fmla="*/ 0 w 44"/>
                <a:gd name="T11" fmla="*/ 0 h 65"/>
                <a:gd name="T12" fmla="*/ 0 w 44"/>
                <a:gd name="T13" fmla="*/ 0 h 65"/>
                <a:gd name="T14" fmla="*/ 0 w 44"/>
                <a:gd name="T15" fmla="*/ 0 h 65"/>
                <a:gd name="T16" fmla="*/ 0 w 44"/>
                <a:gd name="T17" fmla="*/ 0 h 65"/>
                <a:gd name="T18" fmla="*/ 0 w 44"/>
                <a:gd name="T19" fmla="*/ 0 h 65"/>
                <a:gd name="T20" fmla="*/ 0 w 44"/>
                <a:gd name="T21" fmla="*/ 0 h 65"/>
                <a:gd name="T22" fmla="*/ 0 w 44"/>
                <a:gd name="T23" fmla="*/ 0 h 65"/>
                <a:gd name="T24" fmla="*/ 0 w 44"/>
                <a:gd name="T25" fmla="*/ 0 h 65"/>
                <a:gd name="T26" fmla="*/ 0 w 44"/>
                <a:gd name="T27" fmla="*/ 0 h 65"/>
                <a:gd name="T28" fmla="*/ 0 w 44"/>
                <a:gd name="T29" fmla="*/ 0 h 65"/>
                <a:gd name="T30" fmla="*/ 0 w 44"/>
                <a:gd name="T31" fmla="*/ 0 h 65"/>
                <a:gd name="T32" fmla="*/ 0 w 44"/>
                <a:gd name="T33" fmla="*/ 0 h 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4"/>
                <a:gd name="T52" fmla="*/ 0 h 65"/>
                <a:gd name="T53" fmla="*/ 44 w 44"/>
                <a:gd name="T54" fmla="*/ 65 h 6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4" h="65">
                  <a:moveTo>
                    <a:pt x="22" y="0"/>
                  </a:moveTo>
                  <a:lnTo>
                    <a:pt x="31" y="2"/>
                  </a:lnTo>
                  <a:lnTo>
                    <a:pt x="38" y="9"/>
                  </a:lnTo>
                  <a:lnTo>
                    <a:pt x="43" y="20"/>
                  </a:lnTo>
                  <a:lnTo>
                    <a:pt x="44" y="33"/>
                  </a:lnTo>
                  <a:lnTo>
                    <a:pt x="43" y="45"/>
                  </a:lnTo>
                  <a:lnTo>
                    <a:pt x="38" y="55"/>
                  </a:lnTo>
                  <a:lnTo>
                    <a:pt x="31" y="63"/>
                  </a:lnTo>
                  <a:lnTo>
                    <a:pt x="22" y="65"/>
                  </a:lnTo>
                  <a:lnTo>
                    <a:pt x="13" y="63"/>
                  </a:lnTo>
                  <a:lnTo>
                    <a:pt x="7" y="55"/>
                  </a:lnTo>
                  <a:lnTo>
                    <a:pt x="2" y="45"/>
                  </a:lnTo>
                  <a:lnTo>
                    <a:pt x="0" y="33"/>
                  </a:lnTo>
                  <a:lnTo>
                    <a:pt x="2" y="20"/>
                  </a:lnTo>
                  <a:lnTo>
                    <a:pt x="7" y="9"/>
                  </a:lnTo>
                  <a:lnTo>
                    <a:pt x="13" y="2"/>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41" name="Freeform 71"/>
            <p:cNvSpPr>
              <a:spLocks/>
            </p:cNvSpPr>
            <p:nvPr/>
          </p:nvSpPr>
          <p:spPr bwMode="auto">
            <a:xfrm>
              <a:off x="3481" y="1837"/>
              <a:ext cx="8" cy="11"/>
            </a:xfrm>
            <a:custGeom>
              <a:avLst/>
              <a:gdLst>
                <a:gd name="T0" fmla="*/ 0 w 45"/>
                <a:gd name="T1" fmla="*/ 0 h 65"/>
                <a:gd name="T2" fmla="*/ 0 w 45"/>
                <a:gd name="T3" fmla="*/ 0 h 65"/>
                <a:gd name="T4" fmla="*/ 0 w 45"/>
                <a:gd name="T5" fmla="*/ 0 h 65"/>
                <a:gd name="T6" fmla="*/ 0 w 45"/>
                <a:gd name="T7" fmla="*/ 0 h 65"/>
                <a:gd name="T8" fmla="*/ 0 w 45"/>
                <a:gd name="T9" fmla="*/ 0 h 65"/>
                <a:gd name="T10" fmla="*/ 0 w 45"/>
                <a:gd name="T11" fmla="*/ 0 h 65"/>
                <a:gd name="T12" fmla="*/ 0 w 45"/>
                <a:gd name="T13" fmla="*/ 0 h 65"/>
                <a:gd name="T14" fmla="*/ 0 w 45"/>
                <a:gd name="T15" fmla="*/ 0 h 65"/>
                <a:gd name="T16" fmla="*/ 0 w 45"/>
                <a:gd name="T17" fmla="*/ 0 h 65"/>
                <a:gd name="T18" fmla="*/ 0 w 45"/>
                <a:gd name="T19" fmla="*/ 0 h 65"/>
                <a:gd name="T20" fmla="*/ 0 w 45"/>
                <a:gd name="T21" fmla="*/ 0 h 65"/>
                <a:gd name="T22" fmla="*/ 0 w 45"/>
                <a:gd name="T23" fmla="*/ 0 h 65"/>
                <a:gd name="T24" fmla="*/ 0 w 45"/>
                <a:gd name="T25" fmla="*/ 0 h 65"/>
                <a:gd name="T26" fmla="*/ 0 w 45"/>
                <a:gd name="T27" fmla="*/ 0 h 65"/>
                <a:gd name="T28" fmla="*/ 0 w 45"/>
                <a:gd name="T29" fmla="*/ 0 h 65"/>
                <a:gd name="T30" fmla="*/ 0 w 45"/>
                <a:gd name="T31" fmla="*/ 0 h 65"/>
                <a:gd name="T32" fmla="*/ 0 w 45"/>
                <a:gd name="T33" fmla="*/ 0 h 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
                <a:gd name="T52" fmla="*/ 0 h 65"/>
                <a:gd name="T53" fmla="*/ 45 w 45"/>
                <a:gd name="T54" fmla="*/ 65 h 6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 h="65">
                  <a:moveTo>
                    <a:pt x="22" y="0"/>
                  </a:moveTo>
                  <a:lnTo>
                    <a:pt x="31" y="2"/>
                  </a:lnTo>
                  <a:lnTo>
                    <a:pt x="38" y="9"/>
                  </a:lnTo>
                  <a:lnTo>
                    <a:pt x="43" y="20"/>
                  </a:lnTo>
                  <a:lnTo>
                    <a:pt x="45" y="33"/>
                  </a:lnTo>
                  <a:lnTo>
                    <a:pt x="43" y="45"/>
                  </a:lnTo>
                  <a:lnTo>
                    <a:pt x="38" y="55"/>
                  </a:lnTo>
                  <a:lnTo>
                    <a:pt x="31" y="62"/>
                  </a:lnTo>
                  <a:lnTo>
                    <a:pt x="22" y="65"/>
                  </a:lnTo>
                  <a:lnTo>
                    <a:pt x="13" y="62"/>
                  </a:lnTo>
                  <a:lnTo>
                    <a:pt x="7" y="55"/>
                  </a:lnTo>
                  <a:lnTo>
                    <a:pt x="2" y="45"/>
                  </a:lnTo>
                  <a:lnTo>
                    <a:pt x="0" y="33"/>
                  </a:lnTo>
                  <a:lnTo>
                    <a:pt x="2" y="20"/>
                  </a:lnTo>
                  <a:lnTo>
                    <a:pt x="7" y="9"/>
                  </a:lnTo>
                  <a:lnTo>
                    <a:pt x="13" y="2"/>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5372" name="Group 72"/>
          <p:cNvGrpSpPr>
            <a:grpSpLocks/>
          </p:cNvGrpSpPr>
          <p:nvPr/>
        </p:nvGrpSpPr>
        <p:grpSpPr bwMode="auto">
          <a:xfrm>
            <a:off x="6316663" y="4406900"/>
            <a:ext cx="1165225" cy="896938"/>
            <a:chOff x="3359" y="2306"/>
            <a:chExt cx="734" cy="565"/>
          </a:xfrm>
        </p:grpSpPr>
        <p:sp>
          <p:nvSpPr>
            <p:cNvPr id="15404" name="Freeform 73"/>
            <p:cNvSpPr>
              <a:spLocks/>
            </p:cNvSpPr>
            <p:nvPr/>
          </p:nvSpPr>
          <p:spPr bwMode="auto">
            <a:xfrm>
              <a:off x="3467" y="2487"/>
              <a:ext cx="488" cy="228"/>
            </a:xfrm>
            <a:custGeom>
              <a:avLst/>
              <a:gdLst>
                <a:gd name="T0" fmla="*/ 0 w 2097"/>
                <a:gd name="T1" fmla="*/ 0 h 980"/>
                <a:gd name="T2" fmla="*/ 0 w 2097"/>
                <a:gd name="T3" fmla="*/ 0 h 980"/>
                <a:gd name="T4" fmla="*/ 0 w 2097"/>
                <a:gd name="T5" fmla="*/ 0 h 980"/>
                <a:gd name="T6" fmla="*/ 0 w 2097"/>
                <a:gd name="T7" fmla="*/ 0 h 980"/>
                <a:gd name="T8" fmla="*/ 0 w 2097"/>
                <a:gd name="T9" fmla="*/ 0 h 980"/>
                <a:gd name="T10" fmla="*/ 0 w 2097"/>
                <a:gd name="T11" fmla="*/ 0 h 980"/>
                <a:gd name="T12" fmla="*/ 0 w 2097"/>
                <a:gd name="T13" fmla="*/ 0 h 980"/>
                <a:gd name="T14" fmla="*/ 0 w 2097"/>
                <a:gd name="T15" fmla="*/ 0 h 980"/>
                <a:gd name="T16" fmla="*/ 0 60000 65536"/>
                <a:gd name="T17" fmla="*/ 0 60000 65536"/>
                <a:gd name="T18" fmla="*/ 0 60000 65536"/>
                <a:gd name="T19" fmla="*/ 0 60000 65536"/>
                <a:gd name="T20" fmla="*/ 0 60000 65536"/>
                <a:gd name="T21" fmla="*/ 0 60000 65536"/>
                <a:gd name="T22" fmla="*/ 0 60000 65536"/>
                <a:gd name="T23" fmla="*/ 0 60000 65536"/>
                <a:gd name="T24" fmla="*/ 0 w 2097"/>
                <a:gd name="T25" fmla="*/ 0 h 980"/>
                <a:gd name="T26" fmla="*/ 2097 w 2097"/>
                <a:gd name="T27" fmla="*/ 980 h 9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97" h="980">
                  <a:moveTo>
                    <a:pt x="23" y="495"/>
                  </a:moveTo>
                  <a:lnTo>
                    <a:pt x="0" y="317"/>
                  </a:lnTo>
                  <a:lnTo>
                    <a:pt x="2056" y="0"/>
                  </a:lnTo>
                  <a:lnTo>
                    <a:pt x="2097" y="174"/>
                  </a:lnTo>
                  <a:lnTo>
                    <a:pt x="1760" y="763"/>
                  </a:lnTo>
                  <a:lnTo>
                    <a:pt x="1191" y="980"/>
                  </a:lnTo>
                  <a:lnTo>
                    <a:pt x="458" y="906"/>
                  </a:lnTo>
                  <a:lnTo>
                    <a:pt x="23" y="49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05" name="Rectangle 74"/>
            <p:cNvSpPr>
              <a:spLocks noChangeArrowheads="1"/>
            </p:cNvSpPr>
            <p:nvPr/>
          </p:nvSpPr>
          <p:spPr bwMode="auto">
            <a:xfrm>
              <a:off x="3462" y="2407"/>
              <a:ext cx="631" cy="464"/>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5406" name="Rectangle 75"/>
            <p:cNvSpPr>
              <a:spLocks noChangeArrowheads="1"/>
            </p:cNvSpPr>
            <p:nvPr/>
          </p:nvSpPr>
          <p:spPr bwMode="auto">
            <a:xfrm>
              <a:off x="3750" y="2407"/>
              <a:ext cx="343" cy="105"/>
            </a:xfrm>
            <a:prstGeom prst="rect">
              <a:avLst/>
            </a:prstGeom>
            <a:solidFill>
              <a:srgbClr val="808080"/>
            </a:solidFill>
            <a:ln w="12700" algn="ctr">
              <a:solidFill>
                <a:schemeClr val="bg1"/>
              </a:solidFill>
              <a:miter lim="800000"/>
              <a:headEnd/>
              <a:tailEnd/>
            </a:ln>
          </p:spPr>
          <p:txBody>
            <a:bodyPr wrap="none" lIns="0" tIns="0" rIns="0" bIns="0" anchor="ctr">
              <a:spAutoFit/>
            </a:bodyPr>
            <a:lstStyle/>
            <a:p>
              <a:endParaRPr lang="en-US"/>
            </a:p>
          </p:txBody>
        </p:sp>
        <p:sp>
          <p:nvSpPr>
            <p:cNvPr id="15407" name="Rectangle 76"/>
            <p:cNvSpPr>
              <a:spLocks noChangeArrowheads="1"/>
            </p:cNvSpPr>
            <p:nvPr/>
          </p:nvSpPr>
          <p:spPr bwMode="auto">
            <a:xfrm>
              <a:off x="3757" y="2531"/>
              <a:ext cx="26" cy="222"/>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5408" name="Rectangle 77"/>
            <p:cNvSpPr>
              <a:spLocks noChangeArrowheads="1"/>
            </p:cNvSpPr>
            <p:nvPr/>
          </p:nvSpPr>
          <p:spPr bwMode="auto">
            <a:xfrm>
              <a:off x="3591" y="2408"/>
              <a:ext cx="12" cy="109"/>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5409" name="Rectangle 78"/>
            <p:cNvSpPr>
              <a:spLocks noChangeArrowheads="1"/>
            </p:cNvSpPr>
            <p:nvPr/>
          </p:nvSpPr>
          <p:spPr bwMode="auto">
            <a:xfrm rot="5400000">
              <a:off x="3863" y="2591"/>
              <a:ext cx="11" cy="108"/>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5410" name="Rectangle 79"/>
            <p:cNvSpPr>
              <a:spLocks noChangeArrowheads="1"/>
            </p:cNvSpPr>
            <p:nvPr/>
          </p:nvSpPr>
          <p:spPr bwMode="auto">
            <a:xfrm rot="5400000">
              <a:off x="4003" y="2591"/>
              <a:ext cx="11" cy="10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5411" name="Rectangle 80"/>
            <p:cNvSpPr>
              <a:spLocks noChangeArrowheads="1"/>
            </p:cNvSpPr>
            <p:nvPr/>
          </p:nvSpPr>
          <p:spPr bwMode="auto">
            <a:xfrm>
              <a:off x="3591" y="2582"/>
              <a:ext cx="12" cy="10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5412" name="Rectangle 81"/>
            <p:cNvSpPr>
              <a:spLocks noChangeArrowheads="1"/>
            </p:cNvSpPr>
            <p:nvPr/>
          </p:nvSpPr>
          <p:spPr bwMode="auto">
            <a:xfrm>
              <a:off x="3591" y="2754"/>
              <a:ext cx="12" cy="108"/>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5413" name="Rectangle 82"/>
            <p:cNvSpPr>
              <a:spLocks noChangeArrowheads="1"/>
            </p:cNvSpPr>
            <p:nvPr/>
          </p:nvSpPr>
          <p:spPr bwMode="auto">
            <a:xfrm>
              <a:off x="3750" y="2766"/>
              <a:ext cx="343" cy="105"/>
            </a:xfrm>
            <a:prstGeom prst="rect">
              <a:avLst/>
            </a:prstGeom>
            <a:solidFill>
              <a:srgbClr val="808080"/>
            </a:solidFill>
            <a:ln w="12700" algn="ctr">
              <a:solidFill>
                <a:schemeClr val="bg1"/>
              </a:solidFill>
              <a:miter lim="800000"/>
              <a:headEnd/>
              <a:tailEnd/>
            </a:ln>
          </p:spPr>
          <p:txBody>
            <a:bodyPr wrap="none" lIns="0" tIns="0" rIns="0" bIns="0" anchor="ctr">
              <a:spAutoFit/>
            </a:bodyPr>
            <a:lstStyle/>
            <a:p>
              <a:endParaRPr lang="en-US"/>
            </a:p>
          </p:txBody>
        </p:sp>
        <p:grpSp>
          <p:nvGrpSpPr>
            <p:cNvPr id="15414" name="Group 83"/>
            <p:cNvGrpSpPr>
              <a:grpSpLocks/>
            </p:cNvGrpSpPr>
            <p:nvPr/>
          </p:nvGrpSpPr>
          <p:grpSpPr bwMode="auto">
            <a:xfrm>
              <a:off x="3359" y="2306"/>
              <a:ext cx="350" cy="350"/>
              <a:chOff x="3359" y="2306"/>
              <a:chExt cx="350" cy="350"/>
            </a:xfrm>
          </p:grpSpPr>
          <p:sp>
            <p:nvSpPr>
              <p:cNvPr id="15415" name="Freeform 84"/>
              <p:cNvSpPr>
                <a:spLocks/>
              </p:cNvSpPr>
              <p:nvPr/>
            </p:nvSpPr>
            <p:spPr bwMode="auto">
              <a:xfrm>
                <a:off x="3359" y="2306"/>
                <a:ext cx="350" cy="350"/>
              </a:xfrm>
              <a:custGeom>
                <a:avLst/>
                <a:gdLst>
                  <a:gd name="T0" fmla="*/ 0 w 1944"/>
                  <a:gd name="T1" fmla="*/ 0 h 1942"/>
                  <a:gd name="T2" fmla="*/ 0 w 1944"/>
                  <a:gd name="T3" fmla="*/ 0 h 1942"/>
                  <a:gd name="T4" fmla="*/ 0 w 1944"/>
                  <a:gd name="T5" fmla="*/ 0 h 1942"/>
                  <a:gd name="T6" fmla="*/ 0 w 1944"/>
                  <a:gd name="T7" fmla="*/ 0 h 1942"/>
                  <a:gd name="T8" fmla="*/ 0 w 1944"/>
                  <a:gd name="T9" fmla="*/ 0 h 1942"/>
                  <a:gd name="T10" fmla="*/ 0 w 1944"/>
                  <a:gd name="T11" fmla="*/ 0 h 1942"/>
                  <a:gd name="T12" fmla="*/ 0 w 1944"/>
                  <a:gd name="T13" fmla="*/ 0 h 1942"/>
                  <a:gd name="T14" fmla="*/ 0 w 1944"/>
                  <a:gd name="T15" fmla="*/ 0 h 1942"/>
                  <a:gd name="T16" fmla="*/ 0 w 1944"/>
                  <a:gd name="T17" fmla="*/ 0 h 1942"/>
                  <a:gd name="T18" fmla="*/ 0 w 1944"/>
                  <a:gd name="T19" fmla="*/ 0 h 1942"/>
                  <a:gd name="T20" fmla="*/ 0 w 1944"/>
                  <a:gd name="T21" fmla="*/ 0 h 1942"/>
                  <a:gd name="T22" fmla="*/ 0 w 1944"/>
                  <a:gd name="T23" fmla="*/ 0 h 1942"/>
                  <a:gd name="T24" fmla="*/ 0 w 1944"/>
                  <a:gd name="T25" fmla="*/ 0 h 1942"/>
                  <a:gd name="T26" fmla="*/ 0 w 1944"/>
                  <a:gd name="T27" fmla="*/ 0 h 1942"/>
                  <a:gd name="T28" fmla="*/ 0 w 1944"/>
                  <a:gd name="T29" fmla="*/ 0 h 1942"/>
                  <a:gd name="T30" fmla="*/ 0 w 1944"/>
                  <a:gd name="T31" fmla="*/ 0 h 1942"/>
                  <a:gd name="T32" fmla="*/ 0 w 1944"/>
                  <a:gd name="T33" fmla="*/ 0 h 1942"/>
                  <a:gd name="T34" fmla="*/ 0 w 1944"/>
                  <a:gd name="T35" fmla="*/ 0 h 1942"/>
                  <a:gd name="T36" fmla="*/ 0 w 1944"/>
                  <a:gd name="T37" fmla="*/ 0 h 1942"/>
                  <a:gd name="T38" fmla="*/ 0 w 1944"/>
                  <a:gd name="T39" fmla="*/ 0 h 1942"/>
                  <a:gd name="T40" fmla="*/ 0 w 1944"/>
                  <a:gd name="T41" fmla="*/ 0 h 1942"/>
                  <a:gd name="T42" fmla="*/ 0 w 1944"/>
                  <a:gd name="T43" fmla="*/ 0 h 1942"/>
                  <a:gd name="T44" fmla="*/ 0 w 1944"/>
                  <a:gd name="T45" fmla="*/ 0 h 1942"/>
                  <a:gd name="T46" fmla="*/ 0 w 1944"/>
                  <a:gd name="T47" fmla="*/ 0 h 1942"/>
                  <a:gd name="T48" fmla="*/ 0 w 1944"/>
                  <a:gd name="T49" fmla="*/ 0 h 1942"/>
                  <a:gd name="T50" fmla="*/ 0 w 1944"/>
                  <a:gd name="T51" fmla="*/ 0 h 1942"/>
                  <a:gd name="T52" fmla="*/ 0 w 1944"/>
                  <a:gd name="T53" fmla="*/ 0 h 1942"/>
                  <a:gd name="T54" fmla="*/ 0 w 1944"/>
                  <a:gd name="T55" fmla="*/ 0 h 1942"/>
                  <a:gd name="T56" fmla="*/ 0 w 1944"/>
                  <a:gd name="T57" fmla="*/ 0 h 1942"/>
                  <a:gd name="T58" fmla="*/ 0 w 1944"/>
                  <a:gd name="T59" fmla="*/ 0 h 1942"/>
                  <a:gd name="T60" fmla="*/ 0 w 1944"/>
                  <a:gd name="T61" fmla="*/ 0 h 1942"/>
                  <a:gd name="T62" fmla="*/ 0 w 1944"/>
                  <a:gd name="T63" fmla="*/ 0 h 194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944"/>
                  <a:gd name="T97" fmla="*/ 0 h 1942"/>
                  <a:gd name="T98" fmla="*/ 1944 w 1944"/>
                  <a:gd name="T99" fmla="*/ 1942 h 194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944" h="1942">
                    <a:moveTo>
                      <a:pt x="972" y="1942"/>
                    </a:moveTo>
                    <a:lnTo>
                      <a:pt x="1072" y="1936"/>
                    </a:lnTo>
                    <a:lnTo>
                      <a:pt x="1168" y="1922"/>
                    </a:lnTo>
                    <a:lnTo>
                      <a:pt x="1262" y="1899"/>
                    </a:lnTo>
                    <a:lnTo>
                      <a:pt x="1350" y="1866"/>
                    </a:lnTo>
                    <a:lnTo>
                      <a:pt x="1436" y="1825"/>
                    </a:lnTo>
                    <a:lnTo>
                      <a:pt x="1516" y="1776"/>
                    </a:lnTo>
                    <a:lnTo>
                      <a:pt x="1590" y="1721"/>
                    </a:lnTo>
                    <a:lnTo>
                      <a:pt x="1659" y="1658"/>
                    </a:lnTo>
                    <a:lnTo>
                      <a:pt x="1721" y="1588"/>
                    </a:lnTo>
                    <a:lnTo>
                      <a:pt x="1778" y="1514"/>
                    </a:lnTo>
                    <a:lnTo>
                      <a:pt x="1827" y="1433"/>
                    </a:lnTo>
                    <a:lnTo>
                      <a:pt x="1868" y="1349"/>
                    </a:lnTo>
                    <a:lnTo>
                      <a:pt x="1901" y="1259"/>
                    </a:lnTo>
                    <a:lnTo>
                      <a:pt x="1925" y="1165"/>
                    </a:lnTo>
                    <a:lnTo>
                      <a:pt x="1938" y="1070"/>
                    </a:lnTo>
                    <a:lnTo>
                      <a:pt x="1944" y="970"/>
                    </a:lnTo>
                    <a:lnTo>
                      <a:pt x="1938" y="870"/>
                    </a:lnTo>
                    <a:lnTo>
                      <a:pt x="1925" y="774"/>
                    </a:lnTo>
                    <a:lnTo>
                      <a:pt x="1901" y="680"/>
                    </a:lnTo>
                    <a:lnTo>
                      <a:pt x="1868" y="592"/>
                    </a:lnTo>
                    <a:lnTo>
                      <a:pt x="1827" y="508"/>
                    </a:lnTo>
                    <a:lnTo>
                      <a:pt x="1778" y="428"/>
                    </a:lnTo>
                    <a:lnTo>
                      <a:pt x="1721" y="352"/>
                    </a:lnTo>
                    <a:lnTo>
                      <a:pt x="1659" y="283"/>
                    </a:lnTo>
                    <a:lnTo>
                      <a:pt x="1590" y="221"/>
                    </a:lnTo>
                    <a:lnTo>
                      <a:pt x="1516" y="166"/>
                    </a:lnTo>
                    <a:lnTo>
                      <a:pt x="1436" y="117"/>
                    </a:lnTo>
                    <a:lnTo>
                      <a:pt x="1350" y="76"/>
                    </a:lnTo>
                    <a:lnTo>
                      <a:pt x="1262" y="43"/>
                    </a:lnTo>
                    <a:lnTo>
                      <a:pt x="1168" y="19"/>
                    </a:lnTo>
                    <a:lnTo>
                      <a:pt x="1072" y="5"/>
                    </a:lnTo>
                    <a:lnTo>
                      <a:pt x="972" y="0"/>
                    </a:lnTo>
                    <a:lnTo>
                      <a:pt x="872" y="5"/>
                    </a:lnTo>
                    <a:lnTo>
                      <a:pt x="777" y="19"/>
                    </a:lnTo>
                    <a:lnTo>
                      <a:pt x="683" y="43"/>
                    </a:lnTo>
                    <a:lnTo>
                      <a:pt x="593" y="76"/>
                    </a:lnTo>
                    <a:lnTo>
                      <a:pt x="509" y="117"/>
                    </a:lnTo>
                    <a:lnTo>
                      <a:pt x="428" y="166"/>
                    </a:lnTo>
                    <a:lnTo>
                      <a:pt x="354" y="221"/>
                    </a:lnTo>
                    <a:lnTo>
                      <a:pt x="284" y="283"/>
                    </a:lnTo>
                    <a:lnTo>
                      <a:pt x="221" y="352"/>
                    </a:lnTo>
                    <a:lnTo>
                      <a:pt x="166" y="428"/>
                    </a:lnTo>
                    <a:lnTo>
                      <a:pt x="117" y="508"/>
                    </a:lnTo>
                    <a:lnTo>
                      <a:pt x="76" y="592"/>
                    </a:lnTo>
                    <a:lnTo>
                      <a:pt x="43" y="680"/>
                    </a:lnTo>
                    <a:lnTo>
                      <a:pt x="20" y="774"/>
                    </a:lnTo>
                    <a:lnTo>
                      <a:pt x="6" y="870"/>
                    </a:lnTo>
                    <a:lnTo>
                      <a:pt x="0" y="970"/>
                    </a:lnTo>
                    <a:lnTo>
                      <a:pt x="6" y="1070"/>
                    </a:lnTo>
                    <a:lnTo>
                      <a:pt x="20" y="1165"/>
                    </a:lnTo>
                    <a:lnTo>
                      <a:pt x="43" y="1259"/>
                    </a:lnTo>
                    <a:lnTo>
                      <a:pt x="76" y="1349"/>
                    </a:lnTo>
                    <a:lnTo>
                      <a:pt x="117" y="1433"/>
                    </a:lnTo>
                    <a:lnTo>
                      <a:pt x="166" y="1514"/>
                    </a:lnTo>
                    <a:lnTo>
                      <a:pt x="221" y="1588"/>
                    </a:lnTo>
                    <a:lnTo>
                      <a:pt x="284" y="1658"/>
                    </a:lnTo>
                    <a:lnTo>
                      <a:pt x="354" y="1721"/>
                    </a:lnTo>
                    <a:lnTo>
                      <a:pt x="428" y="1776"/>
                    </a:lnTo>
                    <a:lnTo>
                      <a:pt x="509" y="1825"/>
                    </a:lnTo>
                    <a:lnTo>
                      <a:pt x="593" y="1866"/>
                    </a:lnTo>
                    <a:lnTo>
                      <a:pt x="683" y="1899"/>
                    </a:lnTo>
                    <a:lnTo>
                      <a:pt x="777" y="1922"/>
                    </a:lnTo>
                    <a:lnTo>
                      <a:pt x="872" y="1936"/>
                    </a:lnTo>
                    <a:lnTo>
                      <a:pt x="972" y="1942"/>
                    </a:lnTo>
                    <a:close/>
                  </a:path>
                </a:pathLst>
              </a:custGeom>
              <a:solidFill>
                <a:srgbClr val="C0C0C0"/>
              </a:solidFill>
              <a:ln w="9525">
                <a:solidFill>
                  <a:schemeClr val="bg1"/>
                </a:solidFill>
                <a:round/>
                <a:headEnd/>
                <a:tailEnd/>
              </a:ln>
            </p:spPr>
            <p:txBody>
              <a:bodyPr/>
              <a:lstStyle/>
              <a:p>
                <a:endParaRPr lang="en-US"/>
              </a:p>
            </p:txBody>
          </p:sp>
          <p:sp>
            <p:nvSpPr>
              <p:cNvPr id="15416" name="Freeform 85"/>
              <p:cNvSpPr>
                <a:spLocks/>
              </p:cNvSpPr>
              <p:nvPr/>
            </p:nvSpPr>
            <p:spPr bwMode="auto">
              <a:xfrm>
                <a:off x="3505" y="2323"/>
                <a:ext cx="96" cy="224"/>
              </a:xfrm>
              <a:custGeom>
                <a:avLst/>
                <a:gdLst>
                  <a:gd name="T0" fmla="*/ 0 w 534"/>
                  <a:gd name="T1" fmla="*/ 0 h 1243"/>
                  <a:gd name="T2" fmla="*/ 0 w 534"/>
                  <a:gd name="T3" fmla="*/ 0 h 1243"/>
                  <a:gd name="T4" fmla="*/ 0 w 534"/>
                  <a:gd name="T5" fmla="*/ 0 h 1243"/>
                  <a:gd name="T6" fmla="*/ 0 w 534"/>
                  <a:gd name="T7" fmla="*/ 0 h 1243"/>
                  <a:gd name="T8" fmla="*/ 0 w 534"/>
                  <a:gd name="T9" fmla="*/ 0 h 1243"/>
                  <a:gd name="T10" fmla="*/ 0 w 534"/>
                  <a:gd name="T11" fmla="*/ 0 h 1243"/>
                  <a:gd name="T12" fmla="*/ 0 w 534"/>
                  <a:gd name="T13" fmla="*/ 0 h 1243"/>
                  <a:gd name="T14" fmla="*/ 0 w 534"/>
                  <a:gd name="T15" fmla="*/ 0 h 1243"/>
                  <a:gd name="T16" fmla="*/ 0 w 534"/>
                  <a:gd name="T17" fmla="*/ 0 h 1243"/>
                  <a:gd name="T18" fmla="*/ 0 w 534"/>
                  <a:gd name="T19" fmla="*/ 0 h 1243"/>
                  <a:gd name="T20" fmla="*/ 0 w 534"/>
                  <a:gd name="T21" fmla="*/ 0 h 1243"/>
                  <a:gd name="T22" fmla="*/ 0 w 534"/>
                  <a:gd name="T23" fmla="*/ 0 h 1243"/>
                  <a:gd name="T24" fmla="*/ 0 w 534"/>
                  <a:gd name="T25" fmla="*/ 0 h 1243"/>
                  <a:gd name="T26" fmla="*/ 0 w 534"/>
                  <a:gd name="T27" fmla="*/ 0 h 1243"/>
                  <a:gd name="T28" fmla="*/ 0 w 534"/>
                  <a:gd name="T29" fmla="*/ 0 h 1243"/>
                  <a:gd name="T30" fmla="*/ 0 w 534"/>
                  <a:gd name="T31" fmla="*/ 0 h 1243"/>
                  <a:gd name="T32" fmla="*/ 0 w 534"/>
                  <a:gd name="T33" fmla="*/ 0 h 1243"/>
                  <a:gd name="T34" fmla="*/ 0 w 534"/>
                  <a:gd name="T35" fmla="*/ 0 h 1243"/>
                  <a:gd name="T36" fmla="*/ 0 w 534"/>
                  <a:gd name="T37" fmla="*/ 0 h 1243"/>
                  <a:gd name="T38" fmla="*/ 0 w 534"/>
                  <a:gd name="T39" fmla="*/ 0 h 1243"/>
                  <a:gd name="T40" fmla="*/ 0 w 534"/>
                  <a:gd name="T41" fmla="*/ 0 h 1243"/>
                  <a:gd name="T42" fmla="*/ 0 w 534"/>
                  <a:gd name="T43" fmla="*/ 0 h 1243"/>
                  <a:gd name="T44" fmla="*/ 0 w 534"/>
                  <a:gd name="T45" fmla="*/ 0 h 1243"/>
                  <a:gd name="T46" fmla="*/ 0 w 534"/>
                  <a:gd name="T47" fmla="*/ 0 h 1243"/>
                  <a:gd name="T48" fmla="*/ 0 w 534"/>
                  <a:gd name="T49" fmla="*/ 0 h 1243"/>
                  <a:gd name="T50" fmla="*/ 0 w 534"/>
                  <a:gd name="T51" fmla="*/ 0 h 1243"/>
                  <a:gd name="T52" fmla="*/ 0 w 534"/>
                  <a:gd name="T53" fmla="*/ 0 h 1243"/>
                  <a:gd name="T54" fmla="*/ 0 w 534"/>
                  <a:gd name="T55" fmla="*/ 0 h 1243"/>
                  <a:gd name="T56" fmla="*/ 0 w 534"/>
                  <a:gd name="T57" fmla="*/ 0 h 1243"/>
                  <a:gd name="T58" fmla="*/ 0 w 534"/>
                  <a:gd name="T59" fmla="*/ 0 h 1243"/>
                  <a:gd name="T60" fmla="*/ 0 w 534"/>
                  <a:gd name="T61" fmla="*/ 0 h 1243"/>
                  <a:gd name="T62" fmla="*/ 0 w 534"/>
                  <a:gd name="T63" fmla="*/ 0 h 1243"/>
                  <a:gd name="T64" fmla="*/ 0 w 534"/>
                  <a:gd name="T65" fmla="*/ 0 h 1243"/>
                  <a:gd name="T66" fmla="*/ 0 w 534"/>
                  <a:gd name="T67" fmla="*/ 0 h 1243"/>
                  <a:gd name="T68" fmla="*/ 0 w 534"/>
                  <a:gd name="T69" fmla="*/ 0 h 1243"/>
                  <a:gd name="T70" fmla="*/ 0 w 534"/>
                  <a:gd name="T71" fmla="*/ 0 h 1243"/>
                  <a:gd name="T72" fmla="*/ 0 w 534"/>
                  <a:gd name="T73" fmla="*/ 0 h 1243"/>
                  <a:gd name="T74" fmla="*/ 0 w 534"/>
                  <a:gd name="T75" fmla="*/ 0 h 1243"/>
                  <a:gd name="T76" fmla="*/ 0 w 534"/>
                  <a:gd name="T77" fmla="*/ 0 h 1243"/>
                  <a:gd name="T78" fmla="*/ 0 w 534"/>
                  <a:gd name="T79" fmla="*/ 0 h 1243"/>
                  <a:gd name="T80" fmla="*/ 0 w 534"/>
                  <a:gd name="T81" fmla="*/ 0 h 1243"/>
                  <a:gd name="T82" fmla="*/ 0 w 534"/>
                  <a:gd name="T83" fmla="*/ 0 h 1243"/>
                  <a:gd name="T84" fmla="*/ 0 w 534"/>
                  <a:gd name="T85" fmla="*/ 0 h 1243"/>
                  <a:gd name="T86" fmla="*/ 0 w 534"/>
                  <a:gd name="T87" fmla="*/ 0 h 1243"/>
                  <a:gd name="T88" fmla="*/ 0 w 534"/>
                  <a:gd name="T89" fmla="*/ 0 h 1243"/>
                  <a:gd name="T90" fmla="*/ 0 w 534"/>
                  <a:gd name="T91" fmla="*/ 0 h 1243"/>
                  <a:gd name="T92" fmla="*/ 0 w 534"/>
                  <a:gd name="T93" fmla="*/ 0 h 1243"/>
                  <a:gd name="T94" fmla="*/ 0 w 534"/>
                  <a:gd name="T95" fmla="*/ 0 h 1243"/>
                  <a:gd name="T96" fmla="*/ 0 w 534"/>
                  <a:gd name="T97" fmla="*/ 0 h 1243"/>
                  <a:gd name="T98" fmla="*/ 0 w 534"/>
                  <a:gd name="T99" fmla="*/ 0 h 1243"/>
                  <a:gd name="T100" fmla="*/ 0 w 534"/>
                  <a:gd name="T101" fmla="*/ 0 h 1243"/>
                  <a:gd name="T102" fmla="*/ 0 w 534"/>
                  <a:gd name="T103" fmla="*/ 0 h 1243"/>
                  <a:gd name="T104" fmla="*/ 0 w 534"/>
                  <a:gd name="T105" fmla="*/ 0 h 1243"/>
                  <a:gd name="T106" fmla="*/ 0 w 534"/>
                  <a:gd name="T107" fmla="*/ 0 h 1243"/>
                  <a:gd name="T108" fmla="*/ 0 w 534"/>
                  <a:gd name="T109" fmla="*/ 0 h 1243"/>
                  <a:gd name="T110" fmla="*/ 0 w 534"/>
                  <a:gd name="T111" fmla="*/ 0 h 1243"/>
                  <a:gd name="T112" fmla="*/ 0 w 534"/>
                  <a:gd name="T113" fmla="*/ 0 h 124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534"/>
                  <a:gd name="T172" fmla="*/ 0 h 1243"/>
                  <a:gd name="T173" fmla="*/ 534 w 534"/>
                  <a:gd name="T174" fmla="*/ 1243 h 124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534" h="1243">
                    <a:moveTo>
                      <a:pt x="534" y="1243"/>
                    </a:moveTo>
                    <a:lnTo>
                      <a:pt x="530" y="1227"/>
                    </a:lnTo>
                    <a:lnTo>
                      <a:pt x="518" y="1188"/>
                    </a:lnTo>
                    <a:lnTo>
                      <a:pt x="500" y="1147"/>
                    </a:lnTo>
                    <a:lnTo>
                      <a:pt x="483" y="1119"/>
                    </a:lnTo>
                    <a:lnTo>
                      <a:pt x="264" y="914"/>
                    </a:lnTo>
                    <a:lnTo>
                      <a:pt x="266" y="906"/>
                    </a:lnTo>
                    <a:lnTo>
                      <a:pt x="266" y="900"/>
                    </a:lnTo>
                    <a:lnTo>
                      <a:pt x="266" y="894"/>
                    </a:lnTo>
                    <a:lnTo>
                      <a:pt x="264" y="887"/>
                    </a:lnTo>
                    <a:lnTo>
                      <a:pt x="260" y="871"/>
                    </a:lnTo>
                    <a:lnTo>
                      <a:pt x="256" y="857"/>
                    </a:lnTo>
                    <a:lnTo>
                      <a:pt x="248" y="844"/>
                    </a:lnTo>
                    <a:lnTo>
                      <a:pt x="240" y="830"/>
                    </a:lnTo>
                    <a:lnTo>
                      <a:pt x="229" y="820"/>
                    </a:lnTo>
                    <a:lnTo>
                      <a:pt x="217" y="810"/>
                    </a:lnTo>
                    <a:lnTo>
                      <a:pt x="205" y="803"/>
                    </a:lnTo>
                    <a:lnTo>
                      <a:pt x="191" y="797"/>
                    </a:lnTo>
                    <a:lnTo>
                      <a:pt x="111" y="110"/>
                    </a:lnTo>
                    <a:lnTo>
                      <a:pt x="107" y="96"/>
                    </a:lnTo>
                    <a:lnTo>
                      <a:pt x="98" y="79"/>
                    </a:lnTo>
                    <a:lnTo>
                      <a:pt x="86" y="61"/>
                    </a:lnTo>
                    <a:lnTo>
                      <a:pt x="74" y="44"/>
                    </a:lnTo>
                    <a:lnTo>
                      <a:pt x="60" y="26"/>
                    </a:lnTo>
                    <a:lnTo>
                      <a:pt x="51" y="12"/>
                    </a:lnTo>
                    <a:lnTo>
                      <a:pt x="43" y="4"/>
                    </a:lnTo>
                    <a:lnTo>
                      <a:pt x="39" y="0"/>
                    </a:lnTo>
                    <a:lnTo>
                      <a:pt x="33" y="16"/>
                    </a:lnTo>
                    <a:lnTo>
                      <a:pt x="17" y="51"/>
                    </a:lnTo>
                    <a:lnTo>
                      <a:pt x="4" y="92"/>
                    </a:lnTo>
                    <a:lnTo>
                      <a:pt x="0" y="124"/>
                    </a:lnTo>
                    <a:lnTo>
                      <a:pt x="80" y="818"/>
                    </a:lnTo>
                    <a:lnTo>
                      <a:pt x="62" y="838"/>
                    </a:lnTo>
                    <a:lnTo>
                      <a:pt x="51" y="861"/>
                    </a:lnTo>
                    <a:lnTo>
                      <a:pt x="43" y="887"/>
                    </a:lnTo>
                    <a:lnTo>
                      <a:pt x="43" y="916"/>
                    </a:lnTo>
                    <a:lnTo>
                      <a:pt x="49" y="937"/>
                    </a:lnTo>
                    <a:lnTo>
                      <a:pt x="56" y="957"/>
                    </a:lnTo>
                    <a:lnTo>
                      <a:pt x="70" y="975"/>
                    </a:lnTo>
                    <a:lnTo>
                      <a:pt x="86" y="990"/>
                    </a:lnTo>
                    <a:lnTo>
                      <a:pt x="103" y="1000"/>
                    </a:lnTo>
                    <a:lnTo>
                      <a:pt x="123" y="1008"/>
                    </a:lnTo>
                    <a:lnTo>
                      <a:pt x="146" y="1012"/>
                    </a:lnTo>
                    <a:lnTo>
                      <a:pt x="168" y="1012"/>
                    </a:lnTo>
                    <a:lnTo>
                      <a:pt x="176" y="1010"/>
                    </a:lnTo>
                    <a:lnTo>
                      <a:pt x="182" y="1008"/>
                    </a:lnTo>
                    <a:lnTo>
                      <a:pt x="189" y="1006"/>
                    </a:lnTo>
                    <a:lnTo>
                      <a:pt x="195" y="1004"/>
                    </a:lnTo>
                    <a:lnTo>
                      <a:pt x="407" y="1202"/>
                    </a:lnTo>
                    <a:lnTo>
                      <a:pt x="418" y="1209"/>
                    </a:lnTo>
                    <a:lnTo>
                      <a:pt x="436" y="1217"/>
                    </a:lnTo>
                    <a:lnTo>
                      <a:pt x="457" y="1223"/>
                    </a:lnTo>
                    <a:lnTo>
                      <a:pt x="479" y="1231"/>
                    </a:lnTo>
                    <a:lnTo>
                      <a:pt x="500" y="1235"/>
                    </a:lnTo>
                    <a:lnTo>
                      <a:pt x="518" y="1239"/>
                    </a:lnTo>
                    <a:lnTo>
                      <a:pt x="530" y="1243"/>
                    </a:lnTo>
                    <a:lnTo>
                      <a:pt x="534" y="1243"/>
                    </a:lnTo>
                    <a:close/>
                  </a:path>
                </a:pathLst>
              </a:custGeom>
              <a:solidFill>
                <a:schemeClr val="tx1"/>
              </a:solidFill>
              <a:ln w="9525">
                <a:solidFill>
                  <a:schemeClr val="bg1"/>
                </a:solidFill>
                <a:round/>
                <a:headEnd/>
                <a:tailEnd/>
              </a:ln>
            </p:spPr>
            <p:txBody>
              <a:bodyPr/>
              <a:lstStyle/>
              <a:p>
                <a:endParaRPr lang="en-US"/>
              </a:p>
            </p:txBody>
          </p:sp>
          <p:sp>
            <p:nvSpPr>
              <p:cNvPr id="15417" name="Freeform 86"/>
              <p:cNvSpPr>
                <a:spLocks/>
              </p:cNvSpPr>
              <p:nvPr/>
            </p:nvSpPr>
            <p:spPr bwMode="auto">
              <a:xfrm>
                <a:off x="3450" y="2344"/>
                <a:ext cx="31" cy="30"/>
              </a:xfrm>
              <a:custGeom>
                <a:avLst/>
                <a:gdLst>
                  <a:gd name="T0" fmla="*/ 0 w 172"/>
                  <a:gd name="T1" fmla="*/ 0 h 170"/>
                  <a:gd name="T2" fmla="*/ 0 w 172"/>
                  <a:gd name="T3" fmla="*/ 0 h 170"/>
                  <a:gd name="T4" fmla="*/ 0 w 172"/>
                  <a:gd name="T5" fmla="*/ 0 h 170"/>
                  <a:gd name="T6" fmla="*/ 0 w 172"/>
                  <a:gd name="T7" fmla="*/ 0 h 170"/>
                  <a:gd name="T8" fmla="*/ 0 w 172"/>
                  <a:gd name="T9" fmla="*/ 0 h 170"/>
                  <a:gd name="T10" fmla="*/ 0 w 172"/>
                  <a:gd name="T11" fmla="*/ 0 h 170"/>
                  <a:gd name="T12" fmla="*/ 0 w 172"/>
                  <a:gd name="T13" fmla="*/ 0 h 170"/>
                  <a:gd name="T14" fmla="*/ 0 w 172"/>
                  <a:gd name="T15" fmla="*/ 0 h 170"/>
                  <a:gd name="T16" fmla="*/ 0 w 172"/>
                  <a:gd name="T17" fmla="*/ 0 h 170"/>
                  <a:gd name="T18" fmla="*/ 0 w 172"/>
                  <a:gd name="T19" fmla="*/ 0 h 170"/>
                  <a:gd name="T20" fmla="*/ 0 w 172"/>
                  <a:gd name="T21" fmla="*/ 0 h 170"/>
                  <a:gd name="T22" fmla="*/ 0 w 172"/>
                  <a:gd name="T23" fmla="*/ 0 h 170"/>
                  <a:gd name="T24" fmla="*/ 0 w 172"/>
                  <a:gd name="T25" fmla="*/ 0 h 170"/>
                  <a:gd name="T26" fmla="*/ 0 w 172"/>
                  <a:gd name="T27" fmla="*/ 0 h 170"/>
                  <a:gd name="T28" fmla="*/ 0 w 172"/>
                  <a:gd name="T29" fmla="*/ 0 h 170"/>
                  <a:gd name="T30" fmla="*/ 0 w 172"/>
                  <a:gd name="T31" fmla="*/ 0 h 170"/>
                  <a:gd name="T32" fmla="*/ 0 w 172"/>
                  <a:gd name="T33" fmla="*/ 0 h 170"/>
                  <a:gd name="T34" fmla="*/ 0 w 172"/>
                  <a:gd name="T35" fmla="*/ 0 h 170"/>
                  <a:gd name="T36" fmla="*/ 0 w 172"/>
                  <a:gd name="T37" fmla="*/ 0 h 170"/>
                  <a:gd name="T38" fmla="*/ 0 w 172"/>
                  <a:gd name="T39" fmla="*/ 0 h 170"/>
                  <a:gd name="T40" fmla="*/ 0 w 172"/>
                  <a:gd name="T41" fmla="*/ 0 h 170"/>
                  <a:gd name="T42" fmla="*/ 0 w 172"/>
                  <a:gd name="T43" fmla="*/ 0 h 170"/>
                  <a:gd name="T44" fmla="*/ 0 w 172"/>
                  <a:gd name="T45" fmla="*/ 0 h 170"/>
                  <a:gd name="T46" fmla="*/ 0 w 172"/>
                  <a:gd name="T47" fmla="*/ 0 h 170"/>
                  <a:gd name="T48" fmla="*/ 0 w 172"/>
                  <a:gd name="T49" fmla="*/ 0 h 17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2"/>
                  <a:gd name="T76" fmla="*/ 0 h 170"/>
                  <a:gd name="T77" fmla="*/ 172 w 172"/>
                  <a:gd name="T78" fmla="*/ 170 h 17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2" h="170">
                    <a:moveTo>
                      <a:pt x="129" y="158"/>
                    </a:moveTo>
                    <a:lnTo>
                      <a:pt x="154" y="137"/>
                    </a:lnTo>
                    <a:lnTo>
                      <a:pt x="168" y="107"/>
                    </a:lnTo>
                    <a:lnTo>
                      <a:pt x="172" y="74"/>
                    </a:lnTo>
                    <a:lnTo>
                      <a:pt x="160" y="43"/>
                    </a:lnTo>
                    <a:lnTo>
                      <a:pt x="150" y="29"/>
                    </a:lnTo>
                    <a:lnTo>
                      <a:pt x="139" y="17"/>
                    </a:lnTo>
                    <a:lnTo>
                      <a:pt x="123" y="10"/>
                    </a:lnTo>
                    <a:lnTo>
                      <a:pt x="107" y="4"/>
                    </a:lnTo>
                    <a:lnTo>
                      <a:pt x="92" y="0"/>
                    </a:lnTo>
                    <a:lnTo>
                      <a:pt x="76" y="0"/>
                    </a:lnTo>
                    <a:lnTo>
                      <a:pt x="58" y="4"/>
                    </a:lnTo>
                    <a:lnTo>
                      <a:pt x="43" y="12"/>
                    </a:lnTo>
                    <a:lnTo>
                      <a:pt x="17" y="33"/>
                    </a:lnTo>
                    <a:lnTo>
                      <a:pt x="4" y="62"/>
                    </a:lnTo>
                    <a:lnTo>
                      <a:pt x="0" y="96"/>
                    </a:lnTo>
                    <a:lnTo>
                      <a:pt x="11" y="127"/>
                    </a:lnTo>
                    <a:lnTo>
                      <a:pt x="21" y="141"/>
                    </a:lnTo>
                    <a:lnTo>
                      <a:pt x="33" y="152"/>
                    </a:lnTo>
                    <a:lnTo>
                      <a:pt x="49" y="160"/>
                    </a:lnTo>
                    <a:lnTo>
                      <a:pt x="64" y="166"/>
                    </a:lnTo>
                    <a:lnTo>
                      <a:pt x="80" y="170"/>
                    </a:lnTo>
                    <a:lnTo>
                      <a:pt x="96" y="170"/>
                    </a:lnTo>
                    <a:lnTo>
                      <a:pt x="113" y="166"/>
                    </a:lnTo>
                    <a:lnTo>
                      <a:pt x="129" y="15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18" name="Freeform 87"/>
              <p:cNvSpPr>
                <a:spLocks/>
              </p:cNvSpPr>
              <p:nvPr/>
            </p:nvSpPr>
            <p:spPr bwMode="auto">
              <a:xfrm>
                <a:off x="3399" y="2393"/>
                <a:ext cx="31" cy="30"/>
              </a:xfrm>
              <a:custGeom>
                <a:avLst/>
                <a:gdLst>
                  <a:gd name="T0" fmla="*/ 0 w 172"/>
                  <a:gd name="T1" fmla="*/ 0 h 172"/>
                  <a:gd name="T2" fmla="*/ 0 w 172"/>
                  <a:gd name="T3" fmla="*/ 0 h 172"/>
                  <a:gd name="T4" fmla="*/ 0 w 172"/>
                  <a:gd name="T5" fmla="*/ 0 h 172"/>
                  <a:gd name="T6" fmla="*/ 0 w 172"/>
                  <a:gd name="T7" fmla="*/ 0 h 172"/>
                  <a:gd name="T8" fmla="*/ 0 w 172"/>
                  <a:gd name="T9" fmla="*/ 0 h 172"/>
                  <a:gd name="T10" fmla="*/ 0 w 172"/>
                  <a:gd name="T11" fmla="*/ 0 h 172"/>
                  <a:gd name="T12" fmla="*/ 0 w 172"/>
                  <a:gd name="T13" fmla="*/ 0 h 172"/>
                  <a:gd name="T14" fmla="*/ 0 w 172"/>
                  <a:gd name="T15" fmla="*/ 0 h 172"/>
                  <a:gd name="T16" fmla="*/ 0 w 172"/>
                  <a:gd name="T17" fmla="*/ 0 h 172"/>
                  <a:gd name="T18" fmla="*/ 0 w 172"/>
                  <a:gd name="T19" fmla="*/ 0 h 172"/>
                  <a:gd name="T20" fmla="*/ 0 w 172"/>
                  <a:gd name="T21" fmla="*/ 0 h 172"/>
                  <a:gd name="T22" fmla="*/ 0 w 172"/>
                  <a:gd name="T23" fmla="*/ 0 h 172"/>
                  <a:gd name="T24" fmla="*/ 0 w 172"/>
                  <a:gd name="T25" fmla="*/ 0 h 172"/>
                  <a:gd name="T26" fmla="*/ 0 w 172"/>
                  <a:gd name="T27" fmla="*/ 0 h 172"/>
                  <a:gd name="T28" fmla="*/ 0 w 172"/>
                  <a:gd name="T29" fmla="*/ 0 h 172"/>
                  <a:gd name="T30" fmla="*/ 0 w 172"/>
                  <a:gd name="T31" fmla="*/ 0 h 172"/>
                  <a:gd name="T32" fmla="*/ 0 w 172"/>
                  <a:gd name="T33" fmla="*/ 0 h 172"/>
                  <a:gd name="T34" fmla="*/ 0 w 172"/>
                  <a:gd name="T35" fmla="*/ 0 h 172"/>
                  <a:gd name="T36" fmla="*/ 0 w 172"/>
                  <a:gd name="T37" fmla="*/ 0 h 172"/>
                  <a:gd name="T38" fmla="*/ 0 w 172"/>
                  <a:gd name="T39" fmla="*/ 0 h 172"/>
                  <a:gd name="T40" fmla="*/ 0 w 172"/>
                  <a:gd name="T41" fmla="*/ 0 h 172"/>
                  <a:gd name="T42" fmla="*/ 0 w 172"/>
                  <a:gd name="T43" fmla="*/ 0 h 172"/>
                  <a:gd name="T44" fmla="*/ 0 w 172"/>
                  <a:gd name="T45" fmla="*/ 0 h 172"/>
                  <a:gd name="T46" fmla="*/ 0 w 172"/>
                  <a:gd name="T47" fmla="*/ 0 h 172"/>
                  <a:gd name="T48" fmla="*/ 0 w 172"/>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2"/>
                  <a:gd name="T76" fmla="*/ 0 h 172"/>
                  <a:gd name="T77" fmla="*/ 172 w 172"/>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2" h="172">
                    <a:moveTo>
                      <a:pt x="160" y="129"/>
                    </a:moveTo>
                    <a:lnTo>
                      <a:pt x="172" y="96"/>
                    </a:lnTo>
                    <a:lnTo>
                      <a:pt x="168" y="64"/>
                    </a:lnTo>
                    <a:lnTo>
                      <a:pt x="155" y="33"/>
                    </a:lnTo>
                    <a:lnTo>
                      <a:pt x="129" y="11"/>
                    </a:lnTo>
                    <a:lnTo>
                      <a:pt x="114" y="4"/>
                    </a:lnTo>
                    <a:lnTo>
                      <a:pt x="96" y="0"/>
                    </a:lnTo>
                    <a:lnTo>
                      <a:pt x="80" y="0"/>
                    </a:lnTo>
                    <a:lnTo>
                      <a:pt x="65" y="4"/>
                    </a:lnTo>
                    <a:lnTo>
                      <a:pt x="49" y="10"/>
                    </a:lnTo>
                    <a:lnTo>
                      <a:pt x="33" y="17"/>
                    </a:lnTo>
                    <a:lnTo>
                      <a:pt x="22" y="29"/>
                    </a:lnTo>
                    <a:lnTo>
                      <a:pt x="12" y="43"/>
                    </a:lnTo>
                    <a:lnTo>
                      <a:pt x="0" y="76"/>
                    </a:lnTo>
                    <a:lnTo>
                      <a:pt x="4" y="107"/>
                    </a:lnTo>
                    <a:lnTo>
                      <a:pt x="18" y="139"/>
                    </a:lnTo>
                    <a:lnTo>
                      <a:pt x="43" y="160"/>
                    </a:lnTo>
                    <a:lnTo>
                      <a:pt x="59" y="168"/>
                    </a:lnTo>
                    <a:lnTo>
                      <a:pt x="76" y="172"/>
                    </a:lnTo>
                    <a:lnTo>
                      <a:pt x="92" y="172"/>
                    </a:lnTo>
                    <a:lnTo>
                      <a:pt x="108" y="168"/>
                    </a:lnTo>
                    <a:lnTo>
                      <a:pt x="123" y="162"/>
                    </a:lnTo>
                    <a:lnTo>
                      <a:pt x="139" y="154"/>
                    </a:lnTo>
                    <a:lnTo>
                      <a:pt x="151" y="143"/>
                    </a:lnTo>
                    <a:lnTo>
                      <a:pt x="160" y="1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19" name="Freeform 88"/>
              <p:cNvSpPr>
                <a:spLocks/>
              </p:cNvSpPr>
              <p:nvPr/>
            </p:nvSpPr>
            <p:spPr bwMode="auto">
              <a:xfrm>
                <a:off x="3379" y="2461"/>
                <a:ext cx="30" cy="31"/>
              </a:xfrm>
              <a:custGeom>
                <a:avLst/>
                <a:gdLst>
                  <a:gd name="T0" fmla="*/ 0 w 172"/>
                  <a:gd name="T1" fmla="*/ 0 h 170"/>
                  <a:gd name="T2" fmla="*/ 0 w 172"/>
                  <a:gd name="T3" fmla="*/ 0 h 170"/>
                  <a:gd name="T4" fmla="*/ 0 w 172"/>
                  <a:gd name="T5" fmla="*/ 0 h 170"/>
                  <a:gd name="T6" fmla="*/ 0 w 172"/>
                  <a:gd name="T7" fmla="*/ 0 h 170"/>
                  <a:gd name="T8" fmla="*/ 0 w 172"/>
                  <a:gd name="T9" fmla="*/ 0 h 170"/>
                  <a:gd name="T10" fmla="*/ 0 w 172"/>
                  <a:gd name="T11" fmla="*/ 0 h 170"/>
                  <a:gd name="T12" fmla="*/ 0 w 172"/>
                  <a:gd name="T13" fmla="*/ 0 h 170"/>
                  <a:gd name="T14" fmla="*/ 0 w 172"/>
                  <a:gd name="T15" fmla="*/ 0 h 170"/>
                  <a:gd name="T16" fmla="*/ 0 w 172"/>
                  <a:gd name="T17" fmla="*/ 0 h 170"/>
                  <a:gd name="T18" fmla="*/ 0 w 172"/>
                  <a:gd name="T19" fmla="*/ 0 h 170"/>
                  <a:gd name="T20" fmla="*/ 0 w 172"/>
                  <a:gd name="T21" fmla="*/ 0 h 170"/>
                  <a:gd name="T22" fmla="*/ 0 w 172"/>
                  <a:gd name="T23" fmla="*/ 0 h 170"/>
                  <a:gd name="T24" fmla="*/ 0 w 172"/>
                  <a:gd name="T25" fmla="*/ 0 h 170"/>
                  <a:gd name="T26" fmla="*/ 0 w 172"/>
                  <a:gd name="T27" fmla="*/ 0 h 170"/>
                  <a:gd name="T28" fmla="*/ 0 w 172"/>
                  <a:gd name="T29" fmla="*/ 0 h 170"/>
                  <a:gd name="T30" fmla="*/ 0 w 172"/>
                  <a:gd name="T31" fmla="*/ 0 h 170"/>
                  <a:gd name="T32" fmla="*/ 0 w 172"/>
                  <a:gd name="T33" fmla="*/ 0 h 170"/>
                  <a:gd name="T34" fmla="*/ 0 w 172"/>
                  <a:gd name="T35" fmla="*/ 0 h 170"/>
                  <a:gd name="T36" fmla="*/ 0 w 172"/>
                  <a:gd name="T37" fmla="*/ 0 h 170"/>
                  <a:gd name="T38" fmla="*/ 0 w 172"/>
                  <a:gd name="T39" fmla="*/ 0 h 170"/>
                  <a:gd name="T40" fmla="*/ 0 w 172"/>
                  <a:gd name="T41" fmla="*/ 0 h 170"/>
                  <a:gd name="T42" fmla="*/ 0 w 172"/>
                  <a:gd name="T43" fmla="*/ 0 h 170"/>
                  <a:gd name="T44" fmla="*/ 0 w 172"/>
                  <a:gd name="T45" fmla="*/ 0 h 170"/>
                  <a:gd name="T46" fmla="*/ 0 w 172"/>
                  <a:gd name="T47" fmla="*/ 0 h 170"/>
                  <a:gd name="T48" fmla="*/ 0 w 172"/>
                  <a:gd name="T49" fmla="*/ 0 h 170"/>
                  <a:gd name="T50" fmla="*/ 0 w 172"/>
                  <a:gd name="T51" fmla="*/ 0 h 170"/>
                  <a:gd name="T52" fmla="*/ 0 w 172"/>
                  <a:gd name="T53" fmla="*/ 0 h 170"/>
                  <a:gd name="T54" fmla="*/ 0 w 172"/>
                  <a:gd name="T55" fmla="*/ 0 h 170"/>
                  <a:gd name="T56" fmla="*/ 0 w 172"/>
                  <a:gd name="T57" fmla="*/ 0 h 170"/>
                  <a:gd name="T58" fmla="*/ 0 w 172"/>
                  <a:gd name="T59" fmla="*/ 0 h 170"/>
                  <a:gd name="T60" fmla="*/ 0 w 172"/>
                  <a:gd name="T61" fmla="*/ 0 h 170"/>
                  <a:gd name="T62" fmla="*/ 0 w 172"/>
                  <a:gd name="T63" fmla="*/ 0 h 170"/>
                  <a:gd name="T64" fmla="*/ 0 w 172"/>
                  <a:gd name="T65" fmla="*/ 0 h 17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2"/>
                  <a:gd name="T100" fmla="*/ 0 h 170"/>
                  <a:gd name="T101" fmla="*/ 172 w 172"/>
                  <a:gd name="T102" fmla="*/ 170 h 17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2" h="170">
                    <a:moveTo>
                      <a:pt x="172" y="84"/>
                    </a:moveTo>
                    <a:lnTo>
                      <a:pt x="170" y="67"/>
                    </a:lnTo>
                    <a:lnTo>
                      <a:pt x="166" y="51"/>
                    </a:lnTo>
                    <a:lnTo>
                      <a:pt x="156" y="37"/>
                    </a:lnTo>
                    <a:lnTo>
                      <a:pt x="146" y="24"/>
                    </a:lnTo>
                    <a:lnTo>
                      <a:pt x="133" y="14"/>
                    </a:lnTo>
                    <a:lnTo>
                      <a:pt x="119" y="6"/>
                    </a:lnTo>
                    <a:lnTo>
                      <a:pt x="103" y="2"/>
                    </a:lnTo>
                    <a:lnTo>
                      <a:pt x="86" y="0"/>
                    </a:lnTo>
                    <a:lnTo>
                      <a:pt x="68" y="2"/>
                    </a:lnTo>
                    <a:lnTo>
                      <a:pt x="52" y="6"/>
                    </a:lnTo>
                    <a:lnTo>
                      <a:pt x="39" y="14"/>
                    </a:lnTo>
                    <a:lnTo>
                      <a:pt x="25" y="24"/>
                    </a:lnTo>
                    <a:lnTo>
                      <a:pt x="15" y="37"/>
                    </a:lnTo>
                    <a:lnTo>
                      <a:pt x="7" y="51"/>
                    </a:lnTo>
                    <a:lnTo>
                      <a:pt x="2" y="67"/>
                    </a:lnTo>
                    <a:lnTo>
                      <a:pt x="0" y="84"/>
                    </a:lnTo>
                    <a:lnTo>
                      <a:pt x="2" y="102"/>
                    </a:lnTo>
                    <a:lnTo>
                      <a:pt x="7" y="118"/>
                    </a:lnTo>
                    <a:lnTo>
                      <a:pt x="15" y="133"/>
                    </a:lnTo>
                    <a:lnTo>
                      <a:pt x="25" y="145"/>
                    </a:lnTo>
                    <a:lnTo>
                      <a:pt x="39" y="157"/>
                    </a:lnTo>
                    <a:lnTo>
                      <a:pt x="52" y="165"/>
                    </a:lnTo>
                    <a:lnTo>
                      <a:pt x="68" y="168"/>
                    </a:lnTo>
                    <a:lnTo>
                      <a:pt x="86" y="170"/>
                    </a:lnTo>
                    <a:lnTo>
                      <a:pt x="103" y="168"/>
                    </a:lnTo>
                    <a:lnTo>
                      <a:pt x="119" y="165"/>
                    </a:lnTo>
                    <a:lnTo>
                      <a:pt x="133" y="157"/>
                    </a:lnTo>
                    <a:lnTo>
                      <a:pt x="146" y="145"/>
                    </a:lnTo>
                    <a:lnTo>
                      <a:pt x="156" y="133"/>
                    </a:lnTo>
                    <a:lnTo>
                      <a:pt x="166" y="118"/>
                    </a:lnTo>
                    <a:lnTo>
                      <a:pt x="170" y="102"/>
                    </a:lnTo>
                    <a:lnTo>
                      <a:pt x="172" y="8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0" name="Freeform 89"/>
              <p:cNvSpPr>
                <a:spLocks/>
              </p:cNvSpPr>
              <p:nvPr/>
            </p:nvSpPr>
            <p:spPr bwMode="auto">
              <a:xfrm>
                <a:off x="3395" y="2530"/>
                <a:ext cx="31" cy="31"/>
              </a:xfrm>
              <a:custGeom>
                <a:avLst/>
                <a:gdLst>
                  <a:gd name="T0" fmla="*/ 0 w 171"/>
                  <a:gd name="T1" fmla="*/ 0 h 170"/>
                  <a:gd name="T2" fmla="*/ 0 w 171"/>
                  <a:gd name="T3" fmla="*/ 0 h 170"/>
                  <a:gd name="T4" fmla="*/ 0 w 171"/>
                  <a:gd name="T5" fmla="*/ 0 h 170"/>
                  <a:gd name="T6" fmla="*/ 0 w 171"/>
                  <a:gd name="T7" fmla="*/ 0 h 170"/>
                  <a:gd name="T8" fmla="*/ 0 w 171"/>
                  <a:gd name="T9" fmla="*/ 0 h 170"/>
                  <a:gd name="T10" fmla="*/ 0 w 171"/>
                  <a:gd name="T11" fmla="*/ 0 h 170"/>
                  <a:gd name="T12" fmla="*/ 0 w 171"/>
                  <a:gd name="T13" fmla="*/ 0 h 170"/>
                  <a:gd name="T14" fmla="*/ 0 w 171"/>
                  <a:gd name="T15" fmla="*/ 0 h 170"/>
                  <a:gd name="T16" fmla="*/ 0 w 171"/>
                  <a:gd name="T17" fmla="*/ 0 h 170"/>
                  <a:gd name="T18" fmla="*/ 0 w 171"/>
                  <a:gd name="T19" fmla="*/ 0 h 170"/>
                  <a:gd name="T20" fmla="*/ 0 w 171"/>
                  <a:gd name="T21" fmla="*/ 0 h 170"/>
                  <a:gd name="T22" fmla="*/ 0 w 171"/>
                  <a:gd name="T23" fmla="*/ 0 h 170"/>
                  <a:gd name="T24" fmla="*/ 0 w 171"/>
                  <a:gd name="T25" fmla="*/ 0 h 170"/>
                  <a:gd name="T26" fmla="*/ 0 w 171"/>
                  <a:gd name="T27" fmla="*/ 0 h 170"/>
                  <a:gd name="T28" fmla="*/ 0 w 171"/>
                  <a:gd name="T29" fmla="*/ 0 h 170"/>
                  <a:gd name="T30" fmla="*/ 0 w 171"/>
                  <a:gd name="T31" fmla="*/ 0 h 170"/>
                  <a:gd name="T32" fmla="*/ 0 w 171"/>
                  <a:gd name="T33" fmla="*/ 0 h 170"/>
                  <a:gd name="T34" fmla="*/ 0 w 171"/>
                  <a:gd name="T35" fmla="*/ 0 h 170"/>
                  <a:gd name="T36" fmla="*/ 0 w 171"/>
                  <a:gd name="T37" fmla="*/ 0 h 170"/>
                  <a:gd name="T38" fmla="*/ 0 w 171"/>
                  <a:gd name="T39" fmla="*/ 0 h 170"/>
                  <a:gd name="T40" fmla="*/ 0 w 171"/>
                  <a:gd name="T41" fmla="*/ 0 h 170"/>
                  <a:gd name="T42" fmla="*/ 0 w 171"/>
                  <a:gd name="T43" fmla="*/ 0 h 170"/>
                  <a:gd name="T44" fmla="*/ 0 w 171"/>
                  <a:gd name="T45" fmla="*/ 0 h 170"/>
                  <a:gd name="T46" fmla="*/ 0 w 171"/>
                  <a:gd name="T47" fmla="*/ 0 h 170"/>
                  <a:gd name="T48" fmla="*/ 0 w 171"/>
                  <a:gd name="T49" fmla="*/ 0 h 17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1"/>
                  <a:gd name="T76" fmla="*/ 0 h 170"/>
                  <a:gd name="T77" fmla="*/ 171 w 171"/>
                  <a:gd name="T78" fmla="*/ 170 h 17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1" h="170">
                    <a:moveTo>
                      <a:pt x="159" y="43"/>
                    </a:moveTo>
                    <a:lnTo>
                      <a:pt x="149" y="29"/>
                    </a:lnTo>
                    <a:lnTo>
                      <a:pt x="137" y="17"/>
                    </a:lnTo>
                    <a:lnTo>
                      <a:pt x="122" y="9"/>
                    </a:lnTo>
                    <a:lnTo>
                      <a:pt x="106" y="4"/>
                    </a:lnTo>
                    <a:lnTo>
                      <a:pt x="90" y="0"/>
                    </a:lnTo>
                    <a:lnTo>
                      <a:pt x="75" y="0"/>
                    </a:lnTo>
                    <a:lnTo>
                      <a:pt x="57" y="4"/>
                    </a:lnTo>
                    <a:lnTo>
                      <a:pt x="42" y="11"/>
                    </a:lnTo>
                    <a:lnTo>
                      <a:pt x="16" y="33"/>
                    </a:lnTo>
                    <a:lnTo>
                      <a:pt x="2" y="62"/>
                    </a:lnTo>
                    <a:lnTo>
                      <a:pt x="0" y="96"/>
                    </a:lnTo>
                    <a:lnTo>
                      <a:pt x="10" y="127"/>
                    </a:lnTo>
                    <a:lnTo>
                      <a:pt x="20" y="140"/>
                    </a:lnTo>
                    <a:lnTo>
                      <a:pt x="34" y="152"/>
                    </a:lnTo>
                    <a:lnTo>
                      <a:pt x="47" y="162"/>
                    </a:lnTo>
                    <a:lnTo>
                      <a:pt x="63" y="168"/>
                    </a:lnTo>
                    <a:lnTo>
                      <a:pt x="79" y="170"/>
                    </a:lnTo>
                    <a:lnTo>
                      <a:pt x="96" y="170"/>
                    </a:lnTo>
                    <a:lnTo>
                      <a:pt x="112" y="168"/>
                    </a:lnTo>
                    <a:lnTo>
                      <a:pt x="128" y="160"/>
                    </a:lnTo>
                    <a:lnTo>
                      <a:pt x="153" y="137"/>
                    </a:lnTo>
                    <a:lnTo>
                      <a:pt x="167" y="107"/>
                    </a:lnTo>
                    <a:lnTo>
                      <a:pt x="171" y="74"/>
                    </a:lnTo>
                    <a:lnTo>
                      <a:pt x="159" y="4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1" name="Freeform 90"/>
              <p:cNvSpPr>
                <a:spLocks/>
              </p:cNvSpPr>
              <p:nvPr/>
            </p:nvSpPr>
            <p:spPr bwMode="auto">
              <a:xfrm>
                <a:off x="3445" y="2582"/>
                <a:ext cx="30" cy="31"/>
              </a:xfrm>
              <a:custGeom>
                <a:avLst/>
                <a:gdLst>
                  <a:gd name="T0" fmla="*/ 0 w 171"/>
                  <a:gd name="T1" fmla="*/ 0 h 172"/>
                  <a:gd name="T2" fmla="*/ 0 w 171"/>
                  <a:gd name="T3" fmla="*/ 0 h 172"/>
                  <a:gd name="T4" fmla="*/ 0 w 171"/>
                  <a:gd name="T5" fmla="*/ 0 h 172"/>
                  <a:gd name="T6" fmla="*/ 0 w 171"/>
                  <a:gd name="T7" fmla="*/ 0 h 172"/>
                  <a:gd name="T8" fmla="*/ 0 w 171"/>
                  <a:gd name="T9" fmla="*/ 0 h 172"/>
                  <a:gd name="T10" fmla="*/ 0 w 171"/>
                  <a:gd name="T11" fmla="*/ 0 h 172"/>
                  <a:gd name="T12" fmla="*/ 0 w 171"/>
                  <a:gd name="T13" fmla="*/ 0 h 172"/>
                  <a:gd name="T14" fmla="*/ 0 w 171"/>
                  <a:gd name="T15" fmla="*/ 0 h 172"/>
                  <a:gd name="T16" fmla="*/ 0 w 171"/>
                  <a:gd name="T17" fmla="*/ 0 h 172"/>
                  <a:gd name="T18" fmla="*/ 0 w 171"/>
                  <a:gd name="T19" fmla="*/ 0 h 172"/>
                  <a:gd name="T20" fmla="*/ 0 w 171"/>
                  <a:gd name="T21" fmla="*/ 0 h 172"/>
                  <a:gd name="T22" fmla="*/ 0 w 171"/>
                  <a:gd name="T23" fmla="*/ 0 h 172"/>
                  <a:gd name="T24" fmla="*/ 0 w 171"/>
                  <a:gd name="T25" fmla="*/ 0 h 172"/>
                  <a:gd name="T26" fmla="*/ 0 w 171"/>
                  <a:gd name="T27" fmla="*/ 0 h 172"/>
                  <a:gd name="T28" fmla="*/ 0 w 171"/>
                  <a:gd name="T29" fmla="*/ 0 h 172"/>
                  <a:gd name="T30" fmla="*/ 0 w 171"/>
                  <a:gd name="T31" fmla="*/ 0 h 172"/>
                  <a:gd name="T32" fmla="*/ 0 w 171"/>
                  <a:gd name="T33" fmla="*/ 0 h 172"/>
                  <a:gd name="T34" fmla="*/ 0 w 171"/>
                  <a:gd name="T35" fmla="*/ 0 h 172"/>
                  <a:gd name="T36" fmla="*/ 0 w 171"/>
                  <a:gd name="T37" fmla="*/ 0 h 172"/>
                  <a:gd name="T38" fmla="*/ 0 w 171"/>
                  <a:gd name="T39" fmla="*/ 0 h 172"/>
                  <a:gd name="T40" fmla="*/ 0 w 171"/>
                  <a:gd name="T41" fmla="*/ 0 h 172"/>
                  <a:gd name="T42" fmla="*/ 0 w 171"/>
                  <a:gd name="T43" fmla="*/ 0 h 172"/>
                  <a:gd name="T44" fmla="*/ 0 w 171"/>
                  <a:gd name="T45" fmla="*/ 0 h 172"/>
                  <a:gd name="T46" fmla="*/ 0 w 171"/>
                  <a:gd name="T47" fmla="*/ 0 h 172"/>
                  <a:gd name="T48" fmla="*/ 0 w 171"/>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1"/>
                  <a:gd name="T76" fmla="*/ 0 h 172"/>
                  <a:gd name="T77" fmla="*/ 171 w 171"/>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1" h="172">
                    <a:moveTo>
                      <a:pt x="129" y="12"/>
                    </a:moveTo>
                    <a:lnTo>
                      <a:pt x="114" y="4"/>
                    </a:lnTo>
                    <a:lnTo>
                      <a:pt x="96" y="0"/>
                    </a:lnTo>
                    <a:lnTo>
                      <a:pt x="81" y="0"/>
                    </a:lnTo>
                    <a:lnTo>
                      <a:pt x="65" y="4"/>
                    </a:lnTo>
                    <a:lnTo>
                      <a:pt x="49" y="10"/>
                    </a:lnTo>
                    <a:lnTo>
                      <a:pt x="34" y="18"/>
                    </a:lnTo>
                    <a:lnTo>
                      <a:pt x="22" y="30"/>
                    </a:lnTo>
                    <a:lnTo>
                      <a:pt x="12" y="43"/>
                    </a:lnTo>
                    <a:lnTo>
                      <a:pt x="0" y="77"/>
                    </a:lnTo>
                    <a:lnTo>
                      <a:pt x="4" y="108"/>
                    </a:lnTo>
                    <a:lnTo>
                      <a:pt x="18" y="139"/>
                    </a:lnTo>
                    <a:lnTo>
                      <a:pt x="43" y="161"/>
                    </a:lnTo>
                    <a:lnTo>
                      <a:pt x="59" y="168"/>
                    </a:lnTo>
                    <a:lnTo>
                      <a:pt x="75" y="172"/>
                    </a:lnTo>
                    <a:lnTo>
                      <a:pt x="92" y="172"/>
                    </a:lnTo>
                    <a:lnTo>
                      <a:pt x="108" y="168"/>
                    </a:lnTo>
                    <a:lnTo>
                      <a:pt x="124" y="163"/>
                    </a:lnTo>
                    <a:lnTo>
                      <a:pt x="137" y="155"/>
                    </a:lnTo>
                    <a:lnTo>
                      <a:pt x="151" y="143"/>
                    </a:lnTo>
                    <a:lnTo>
                      <a:pt x="161" y="129"/>
                    </a:lnTo>
                    <a:lnTo>
                      <a:pt x="171" y="96"/>
                    </a:lnTo>
                    <a:lnTo>
                      <a:pt x="169" y="65"/>
                    </a:lnTo>
                    <a:lnTo>
                      <a:pt x="155" y="34"/>
                    </a:lnTo>
                    <a:lnTo>
                      <a:pt x="129" y="1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2" name="Freeform 91"/>
              <p:cNvSpPr>
                <a:spLocks/>
              </p:cNvSpPr>
              <p:nvPr/>
            </p:nvSpPr>
            <p:spPr bwMode="auto">
              <a:xfrm>
                <a:off x="3512" y="2602"/>
                <a:ext cx="32" cy="30"/>
              </a:xfrm>
              <a:custGeom>
                <a:avLst/>
                <a:gdLst>
                  <a:gd name="T0" fmla="*/ 0 w 170"/>
                  <a:gd name="T1" fmla="*/ 0 h 170"/>
                  <a:gd name="T2" fmla="*/ 0 w 170"/>
                  <a:gd name="T3" fmla="*/ 0 h 170"/>
                  <a:gd name="T4" fmla="*/ 0 w 170"/>
                  <a:gd name="T5" fmla="*/ 0 h 170"/>
                  <a:gd name="T6" fmla="*/ 0 w 170"/>
                  <a:gd name="T7" fmla="*/ 0 h 170"/>
                  <a:gd name="T8" fmla="*/ 0 w 170"/>
                  <a:gd name="T9" fmla="*/ 0 h 170"/>
                  <a:gd name="T10" fmla="*/ 0 w 170"/>
                  <a:gd name="T11" fmla="*/ 0 h 170"/>
                  <a:gd name="T12" fmla="*/ 0 w 170"/>
                  <a:gd name="T13" fmla="*/ 0 h 170"/>
                  <a:gd name="T14" fmla="*/ 0 w 170"/>
                  <a:gd name="T15" fmla="*/ 0 h 170"/>
                  <a:gd name="T16" fmla="*/ 0 w 170"/>
                  <a:gd name="T17" fmla="*/ 0 h 170"/>
                  <a:gd name="T18" fmla="*/ 0 w 170"/>
                  <a:gd name="T19" fmla="*/ 0 h 170"/>
                  <a:gd name="T20" fmla="*/ 0 w 170"/>
                  <a:gd name="T21" fmla="*/ 0 h 170"/>
                  <a:gd name="T22" fmla="*/ 0 w 170"/>
                  <a:gd name="T23" fmla="*/ 0 h 170"/>
                  <a:gd name="T24" fmla="*/ 0 w 170"/>
                  <a:gd name="T25" fmla="*/ 0 h 170"/>
                  <a:gd name="T26" fmla="*/ 0 w 170"/>
                  <a:gd name="T27" fmla="*/ 0 h 170"/>
                  <a:gd name="T28" fmla="*/ 0 w 170"/>
                  <a:gd name="T29" fmla="*/ 0 h 170"/>
                  <a:gd name="T30" fmla="*/ 0 w 170"/>
                  <a:gd name="T31" fmla="*/ 0 h 170"/>
                  <a:gd name="T32" fmla="*/ 0 w 170"/>
                  <a:gd name="T33" fmla="*/ 0 h 170"/>
                  <a:gd name="T34" fmla="*/ 0 w 170"/>
                  <a:gd name="T35" fmla="*/ 0 h 170"/>
                  <a:gd name="T36" fmla="*/ 0 w 170"/>
                  <a:gd name="T37" fmla="*/ 0 h 170"/>
                  <a:gd name="T38" fmla="*/ 0 w 170"/>
                  <a:gd name="T39" fmla="*/ 0 h 170"/>
                  <a:gd name="T40" fmla="*/ 0 w 170"/>
                  <a:gd name="T41" fmla="*/ 0 h 170"/>
                  <a:gd name="T42" fmla="*/ 0 w 170"/>
                  <a:gd name="T43" fmla="*/ 0 h 170"/>
                  <a:gd name="T44" fmla="*/ 0 w 170"/>
                  <a:gd name="T45" fmla="*/ 0 h 170"/>
                  <a:gd name="T46" fmla="*/ 0 w 170"/>
                  <a:gd name="T47" fmla="*/ 0 h 170"/>
                  <a:gd name="T48" fmla="*/ 0 w 170"/>
                  <a:gd name="T49" fmla="*/ 0 h 170"/>
                  <a:gd name="T50" fmla="*/ 0 w 170"/>
                  <a:gd name="T51" fmla="*/ 0 h 170"/>
                  <a:gd name="T52" fmla="*/ 0 w 170"/>
                  <a:gd name="T53" fmla="*/ 0 h 170"/>
                  <a:gd name="T54" fmla="*/ 0 w 170"/>
                  <a:gd name="T55" fmla="*/ 0 h 170"/>
                  <a:gd name="T56" fmla="*/ 0 w 170"/>
                  <a:gd name="T57" fmla="*/ 0 h 170"/>
                  <a:gd name="T58" fmla="*/ 0 w 170"/>
                  <a:gd name="T59" fmla="*/ 0 h 170"/>
                  <a:gd name="T60" fmla="*/ 0 w 170"/>
                  <a:gd name="T61" fmla="*/ 0 h 170"/>
                  <a:gd name="T62" fmla="*/ 0 w 170"/>
                  <a:gd name="T63" fmla="*/ 0 h 170"/>
                  <a:gd name="T64" fmla="*/ 0 w 170"/>
                  <a:gd name="T65" fmla="*/ 0 h 17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0"/>
                  <a:gd name="T100" fmla="*/ 0 h 170"/>
                  <a:gd name="T101" fmla="*/ 170 w 170"/>
                  <a:gd name="T102" fmla="*/ 170 h 17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0" h="170">
                    <a:moveTo>
                      <a:pt x="84" y="0"/>
                    </a:moveTo>
                    <a:lnTo>
                      <a:pt x="66" y="2"/>
                    </a:lnTo>
                    <a:lnTo>
                      <a:pt x="51" y="6"/>
                    </a:lnTo>
                    <a:lnTo>
                      <a:pt x="37" y="15"/>
                    </a:lnTo>
                    <a:lnTo>
                      <a:pt x="25" y="25"/>
                    </a:lnTo>
                    <a:lnTo>
                      <a:pt x="14" y="39"/>
                    </a:lnTo>
                    <a:lnTo>
                      <a:pt x="6" y="53"/>
                    </a:lnTo>
                    <a:lnTo>
                      <a:pt x="2" y="68"/>
                    </a:lnTo>
                    <a:lnTo>
                      <a:pt x="0" y="86"/>
                    </a:lnTo>
                    <a:lnTo>
                      <a:pt x="2" y="103"/>
                    </a:lnTo>
                    <a:lnTo>
                      <a:pt x="6" y="119"/>
                    </a:lnTo>
                    <a:lnTo>
                      <a:pt x="14" y="133"/>
                    </a:lnTo>
                    <a:lnTo>
                      <a:pt x="25" y="145"/>
                    </a:lnTo>
                    <a:lnTo>
                      <a:pt x="37" y="156"/>
                    </a:lnTo>
                    <a:lnTo>
                      <a:pt x="51" y="164"/>
                    </a:lnTo>
                    <a:lnTo>
                      <a:pt x="66" y="168"/>
                    </a:lnTo>
                    <a:lnTo>
                      <a:pt x="84" y="170"/>
                    </a:lnTo>
                    <a:lnTo>
                      <a:pt x="102" y="168"/>
                    </a:lnTo>
                    <a:lnTo>
                      <a:pt x="117" y="164"/>
                    </a:lnTo>
                    <a:lnTo>
                      <a:pt x="131" y="156"/>
                    </a:lnTo>
                    <a:lnTo>
                      <a:pt x="145" y="145"/>
                    </a:lnTo>
                    <a:lnTo>
                      <a:pt x="154" y="133"/>
                    </a:lnTo>
                    <a:lnTo>
                      <a:pt x="164" y="119"/>
                    </a:lnTo>
                    <a:lnTo>
                      <a:pt x="168" y="103"/>
                    </a:lnTo>
                    <a:lnTo>
                      <a:pt x="170" y="86"/>
                    </a:lnTo>
                    <a:lnTo>
                      <a:pt x="168" y="68"/>
                    </a:lnTo>
                    <a:lnTo>
                      <a:pt x="164" y="53"/>
                    </a:lnTo>
                    <a:lnTo>
                      <a:pt x="154" y="39"/>
                    </a:lnTo>
                    <a:lnTo>
                      <a:pt x="145" y="25"/>
                    </a:lnTo>
                    <a:lnTo>
                      <a:pt x="131" y="15"/>
                    </a:lnTo>
                    <a:lnTo>
                      <a:pt x="117" y="6"/>
                    </a:lnTo>
                    <a:lnTo>
                      <a:pt x="102" y="2"/>
                    </a:lnTo>
                    <a:lnTo>
                      <a:pt x="84"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3" name="Freeform 92"/>
              <p:cNvSpPr>
                <a:spLocks/>
              </p:cNvSpPr>
              <p:nvPr/>
            </p:nvSpPr>
            <p:spPr bwMode="auto">
              <a:xfrm>
                <a:off x="3582" y="2585"/>
                <a:ext cx="30" cy="31"/>
              </a:xfrm>
              <a:custGeom>
                <a:avLst/>
                <a:gdLst>
                  <a:gd name="T0" fmla="*/ 0 w 170"/>
                  <a:gd name="T1" fmla="*/ 0 h 172"/>
                  <a:gd name="T2" fmla="*/ 0 w 170"/>
                  <a:gd name="T3" fmla="*/ 0 h 172"/>
                  <a:gd name="T4" fmla="*/ 0 w 170"/>
                  <a:gd name="T5" fmla="*/ 0 h 172"/>
                  <a:gd name="T6" fmla="*/ 0 w 170"/>
                  <a:gd name="T7" fmla="*/ 0 h 172"/>
                  <a:gd name="T8" fmla="*/ 0 w 170"/>
                  <a:gd name="T9" fmla="*/ 0 h 172"/>
                  <a:gd name="T10" fmla="*/ 0 w 170"/>
                  <a:gd name="T11" fmla="*/ 0 h 172"/>
                  <a:gd name="T12" fmla="*/ 0 w 170"/>
                  <a:gd name="T13" fmla="*/ 0 h 172"/>
                  <a:gd name="T14" fmla="*/ 0 w 170"/>
                  <a:gd name="T15" fmla="*/ 0 h 172"/>
                  <a:gd name="T16" fmla="*/ 0 w 170"/>
                  <a:gd name="T17" fmla="*/ 0 h 172"/>
                  <a:gd name="T18" fmla="*/ 0 w 170"/>
                  <a:gd name="T19" fmla="*/ 0 h 172"/>
                  <a:gd name="T20" fmla="*/ 0 w 170"/>
                  <a:gd name="T21" fmla="*/ 0 h 172"/>
                  <a:gd name="T22" fmla="*/ 0 w 170"/>
                  <a:gd name="T23" fmla="*/ 0 h 172"/>
                  <a:gd name="T24" fmla="*/ 0 w 170"/>
                  <a:gd name="T25" fmla="*/ 0 h 172"/>
                  <a:gd name="T26" fmla="*/ 0 w 170"/>
                  <a:gd name="T27" fmla="*/ 0 h 172"/>
                  <a:gd name="T28" fmla="*/ 0 w 170"/>
                  <a:gd name="T29" fmla="*/ 0 h 172"/>
                  <a:gd name="T30" fmla="*/ 0 w 170"/>
                  <a:gd name="T31" fmla="*/ 0 h 172"/>
                  <a:gd name="T32" fmla="*/ 0 w 170"/>
                  <a:gd name="T33" fmla="*/ 0 h 172"/>
                  <a:gd name="T34" fmla="*/ 0 w 170"/>
                  <a:gd name="T35" fmla="*/ 0 h 172"/>
                  <a:gd name="T36" fmla="*/ 0 w 170"/>
                  <a:gd name="T37" fmla="*/ 0 h 172"/>
                  <a:gd name="T38" fmla="*/ 0 w 170"/>
                  <a:gd name="T39" fmla="*/ 0 h 172"/>
                  <a:gd name="T40" fmla="*/ 0 w 170"/>
                  <a:gd name="T41" fmla="*/ 0 h 172"/>
                  <a:gd name="T42" fmla="*/ 0 w 170"/>
                  <a:gd name="T43" fmla="*/ 0 h 172"/>
                  <a:gd name="T44" fmla="*/ 0 w 170"/>
                  <a:gd name="T45" fmla="*/ 0 h 172"/>
                  <a:gd name="T46" fmla="*/ 0 w 170"/>
                  <a:gd name="T47" fmla="*/ 0 h 172"/>
                  <a:gd name="T48" fmla="*/ 0 w 170"/>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0"/>
                  <a:gd name="T76" fmla="*/ 0 h 172"/>
                  <a:gd name="T77" fmla="*/ 170 w 170"/>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0" h="172">
                    <a:moveTo>
                      <a:pt x="43" y="12"/>
                    </a:moveTo>
                    <a:lnTo>
                      <a:pt x="18" y="33"/>
                    </a:lnTo>
                    <a:lnTo>
                      <a:pt x="4" y="64"/>
                    </a:lnTo>
                    <a:lnTo>
                      <a:pt x="0" y="96"/>
                    </a:lnTo>
                    <a:lnTo>
                      <a:pt x="12" y="129"/>
                    </a:lnTo>
                    <a:lnTo>
                      <a:pt x="22" y="143"/>
                    </a:lnTo>
                    <a:lnTo>
                      <a:pt x="33" y="154"/>
                    </a:lnTo>
                    <a:lnTo>
                      <a:pt x="47" y="162"/>
                    </a:lnTo>
                    <a:lnTo>
                      <a:pt x="63" y="168"/>
                    </a:lnTo>
                    <a:lnTo>
                      <a:pt x="78" y="172"/>
                    </a:lnTo>
                    <a:lnTo>
                      <a:pt x="96" y="172"/>
                    </a:lnTo>
                    <a:lnTo>
                      <a:pt x="112" y="168"/>
                    </a:lnTo>
                    <a:lnTo>
                      <a:pt x="127" y="160"/>
                    </a:lnTo>
                    <a:lnTo>
                      <a:pt x="153" y="139"/>
                    </a:lnTo>
                    <a:lnTo>
                      <a:pt x="166" y="107"/>
                    </a:lnTo>
                    <a:lnTo>
                      <a:pt x="170" y="76"/>
                    </a:lnTo>
                    <a:lnTo>
                      <a:pt x="159" y="43"/>
                    </a:lnTo>
                    <a:lnTo>
                      <a:pt x="149" y="29"/>
                    </a:lnTo>
                    <a:lnTo>
                      <a:pt x="137" y="17"/>
                    </a:lnTo>
                    <a:lnTo>
                      <a:pt x="123" y="10"/>
                    </a:lnTo>
                    <a:lnTo>
                      <a:pt x="108" y="4"/>
                    </a:lnTo>
                    <a:lnTo>
                      <a:pt x="92" y="0"/>
                    </a:lnTo>
                    <a:lnTo>
                      <a:pt x="75" y="0"/>
                    </a:lnTo>
                    <a:lnTo>
                      <a:pt x="59" y="4"/>
                    </a:lnTo>
                    <a:lnTo>
                      <a:pt x="43" y="1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4" name="Freeform 93"/>
              <p:cNvSpPr>
                <a:spLocks/>
              </p:cNvSpPr>
              <p:nvPr/>
            </p:nvSpPr>
            <p:spPr bwMode="auto">
              <a:xfrm>
                <a:off x="3633" y="2535"/>
                <a:ext cx="30" cy="32"/>
              </a:xfrm>
              <a:custGeom>
                <a:avLst/>
                <a:gdLst>
                  <a:gd name="T0" fmla="*/ 0 w 170"/>
                  <a:gd name="T1" fmla="*/ 0 h 172"/>
                  <a:gd name="T2" fmla="*/ 0 w 170"/>
                  <a:gd name="T3" fmla="*/ 0 h 172"/>
                  <a:gd name="T4" fmla="*/ 0 w 170"/>
                  <a:gd name="T5" fmla="*/ 0 h 172"/>
                  <a:gd name="T6" fmla="*/ 0 w 170"/>
                  <a:gd name="T7" fmla="*/ 0 h 172"/>
                  <a:gd name="T8" fmla="*/ 0 w 170"/>
                  <a:gd name="T9" fmla="*/ 0 h 172"/>
                  <a:gd name="T10" fmla="*/ 0 w 170"/>
                  <a:gd name="T11" fmla="*/ 0 h 172"/>
                  <a:gd name="T12" fmla="*/ 0 w 170"/>
                  <a:gd name="T13" fmla="*/ 0 h 172"/>
                  <a:gd name="T14" fmla="*/ 0 w 170"/>
                  <a:gd name="T15" fmla="*/ 0 h 172"/>
                  <a:gd name="T16" fmla="*/ 0 w 170"/>
                  <a:gd name="T17" fmla="*/ 0 h 172"/>
                  <a:gd name="T18" fmla="*/ 0 w 170"/>
                  <a:gd name="T19" fmla="*/ 0 h 172"/>
                  <a:gd name="T20" fmla="*/ 0 w 170"/>
                  <a:gd name="T21" fmla="*/ 0 h 172"/>
                  <a:gd name="T22" fmla="*/ 0 w 170"/>
                  <a:gd name="T23" fmla="*/ 0 h 172"/>
                  <a:gd name="T24" fmla="*/ 0 w 170"/>
                  <a:gd name="T25" fmla="*/ 0 h 172"/>
                  <a:gd name="T26" fmla="*/ 0 w 170"/>
                  <a:gd name="T27" fmla="*/ 0 h 172"/>
                  <a:gd name="T28" fmla="*/ 0 w 170"/>
                  <a:gd name="T29" fmla="*/ 0 h 172"/>
                  <a:gd name="T30" fmla="*/ 0 w 170"/>
                  <a:gd name="T31" fmla="*/ 0 h 172"/>
                  <a:gd name="T32" fmla="*/ 0 w 170"/>
                  <a:gd name="T33" fmla="*/ 0 h 172"/>
                  <a:gd name="T34" fmla="*/ 0 w 170"/>
                  <a:gd name="T35" fmla="*/ 0 h 172"/>
                  <a:gd name="T36" fmla="*/ 0 w 170"/>
                  <a:gd name="T37" fmla="*/ 0 h 172"/>
                  <a:gd name="T38" fmla="*/ 0 w 170"/>
                  <a:gd name="T39" fmla="*/ 0 h 172"/>
                  <a:gd name="T40" fmla="*/ 0 w 170"/>
                  <a:gd name="T41" fmla="*/ 0 h 172"/>
                  <a:gd name="T42" fmla="*/ 0 w 170"/>
                  <a:gd name="T43" fmla="*/ 0 h 172"/>
                  <a:gd name="T44" fmla="*/ 0 w 170"/>
                  <a:gd name="T45" fmla="*/ 0 h 172"/>
                  <a:gd name="T46" fmla="*/ 0 w 170"/>
                  <a:gd name="T47" fmla="*/ 0 h 172"/>
                  <a:gd name="T48" fmla="*/ 0 w 170"/>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0"/>
                  <a:gd name="T76" fmla="*/ 0 h 172"/>
                  <a:gd name="T77" fmla="*/ 170 w 170"/>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0" h="172">
                    <a:moveTo>
                      <a:pt x="12" y="43"/>
                    </a:moveTo>
                    <a:lnTo>
                      <a:pt x="0" y="76"/>
                    </a:lnTo>
                    <a:lnTo>
                      <a:pt x="4" y="108"/>
                    </a:lnTo>
                    <a:lnTo>
                      <a:pt x="17" y="139"/>
                    </a:lnTo>
                    <a:lnTo>
                      <a:pt x="43" y="160"/>
                    </a:lnTo>
                    <a:lnTo>
                      <a:pt x="58" y="168"/>
                    </a:lnTo>
                    <a:lnTo>
                      <a:pt x="74" y="172"/>
                    </a:lnTo>
                    <a:lnTo>
                      <a:pt x="92" y="172"/>
                    </a:lnTo>
                    <a:lnTo>
                      <a:pt x="107" y="168"/>
                    </a:lnTo>
                    <a:lnTo>
                      <a:pt x="123" y="162"/>
                    </a:lnTo>
                    <a:lnTo>
                      <a:pt x="137" y="154"/>
                    </a:lnTo>
                    <a:lnTo>
                      <a:pt x="150" y="143"/>
                    </a:lnTo>
                    <a:lnTo>
                      <a:pt x="160" y="129"/>
                    </a:lnTo>
                    <a:lnTo>
                      <a:pt x="170" y="96"/>
                    </a:lnTo>
                    <a:lnTo>
                      <a:pt x="168" y="65"/>
                    </a:lnTo>
                    <a:lnTo>
                      <a:pt x="154" y="33"/>
                    </a:lnTo>
                    <a:lnTo>
                      <a:pt x="129" y="12"/>
                    </a:lnTo>
                    <a:lnTo>
                      <a:pt x="113" y="4"/>
                    </a:lnTo>
                    <a:lnTo>
                      <a:pt x="96" y="0"/>
                    </a:lnTo>
                    <a:lnTo>
                      <a:pt x="80" y="0"/>
                    </a:lnTo>
                    <a:lnTo>
                      <a:pt x="64" y="4"/>
                    </a:lnTo>
                    <a:lnTo>
                      <a:pt x="49" y="10"/>
                    </a:lnTo>
                    <a:lnTo>
                      <a:pt x="33" y="18"/>
                    </a:lnTo>
                    <a:lnTo>
                      <a:pt x="21" y="29"/>
                    </a:lnTo>
                    <a:lnTo>
                      <a:pt x="12" y="4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5" name="Freeform 94"/>
              <p:cNvSpPr>
                <a:spLocks/>
              </p:cNvSpPr>
              <p:nvPr/>
            </p:nvSpPr>
            <p:spPr bwMode="auto">
              <a:xfrm>
                <a:off x="3653" y="2468"/>
                <a:ext cx="31" cy="31"/>
              </a:xfrm>
              <a:custGeom>
                <a:avLst/>
                <a:gdLst>
                  <a:gd name="T0" fmla="*/ 0 w 170"/>
                  <a:gd name="T1" fmla="*/ 0 h 173"/>
                  <a:gd name="T2" fmla="*/ 0 w 170"/>
                  <a:gd name="T3" fmla="*/ 0 h 173"/>
                  <a:gd name="T4" fmla="*/ 0 w 170"/>
                  <a:gd name="T5" fmla="*/ 0 h 173"/>
                  <a:gd name="T6" fmla="*/ 0 w 170"/>
                  <a:gd name="T7" fmla="*/ 0 h 173"/>
                  <a:gd name="T8" fmla="*/ 0 w 170"/>
                  <a:gd name="T9" fmla="*/ 0 h 173"/>
                  <a:gd name="T10" fmla="*/ 0 w 170"/>
                  <a:gd name="T11" fmla="*/ 0 h 173"/>
                  <a:gd name="T12" fmla="*/ 0 w 170"/>
                  <a:gd name="T13" fmla="*/ 0 h 173"/>
                  <a:gd name="T14" fmla="*/ 0 w 170"/>
                  <a:gd name="T15" fmla="*/ 0 h 173"/>
                  <a:gd name="T16" fmla="*/ 0 w 170"/>
                  <a:gd name="T17" fmla="*/ 0 h 173"/>
                  <a:gd name="T18" fmla="*/ 0 w 170"/>
                  <a:gd name="T19" fmla="*/ 0 h 173"/>
                  <a:gd name="T20" fmla="*/ 0 w 170"/>
                  <a:gd name="T21" fmla="*/ 0 h 173"/>
                  <a:gd name="T22" fmla="*/ 0 w 170"/>
                  <a:gd name="T23" fmla="*/ 0 h 173"/>
                  <a:gd name="T24" fmla="*/ 0 w 170"/>
                  <a:gd name="T25" fmla="*/ 0 h 173"/>
                  <a:gd name="T26" fmla="*/ 0 w 170"/>
                  <a:gd name="T27" fmla="*/ 0 h 173"/>
                  <a:gd name="T28" fmla="*/ 0 w 170"/>
                  <a:gd name="T29" fmla="*/ 0 h 173"/>
                  <a:gd name="T30" fmla="*/ 0 w 170"/>
                  <a:gd name="T31" fmla="*/ 0 h 173"/>
                  <a:gd name="T32" fmla="*/ 0 w 170"/>
                  <a:gd name="T33" fmla="*/ 0 h 173"/>
                  <a:gd name="T34" fmla="*/ 0 w 170"/>
                  <a:gd name="T35" fmla="*/ 0 h 173"/>
                  <a:gd name="T36" fmla="*/ 0 w 170"/>
                  <a:gd name="T37" fmla="*/ 0 h 173"/>
                  <a:gd name="T38" fmla="*/ 0 w 170"/>
                  <a:gd name="T39" fmla="*/ 0 h 173"/>
                  <a:gd name="T40" fmla="*/ 0 w 170"/>
                  <a:gd name="T41" fmla="*/ 0 h 173"/>
                  <a:gd name="T42" fmla="*/ 0 w 170"/>
                  <a:gd name="T43" fmla="*/ 0 h 173"/>
                  <a:gd name="T44" fmla="*/ 0 w 170"/>
                  <a:gd name="T45" fmla="*/ 0 h 173"/>
                  <a:gd name="T46" fmla="*/ 0 w 170"/>
                  <a:gd name="T47" fmla="*/ 0 h 173"/>
                  <a:gd name="T48" fmla="*/ 0 w 170"/>
                  <a:gd name="T49" fmla="*/ 0 h 173"/>
                  <a:gd name="T50" fmla="*/ 0 w 170"/>
                  <a:gd name="T51" fmla="*/ 0 h 173"/>
                  <a:gd name="T52" fmla="*/ 0 w 170"/>
                  <a:gd name="T53" fmla="*/ 0 h 173"/>
                  <a:gd name="T54" fmla="*/ 0 w 170"/>
                  <a:gd name="T55" fmla="*/ 0 h 173"/>
                  <a:gd name="T56" fmla="*/ 0 w 170"/>
                  <a:gd name="T57" fmla="*/ 0 h 173"/>
                  <a:gd name="T58" fmla="*/ 0 w 170"/>
                  <a:gd name="T59" fmla="*/ 0 h 173"/>
                  <a:gd name="T60" fmla="*/ 0 w 170"/>
                  <a:gd name="T61" fmla="*/ 0 h 173"/>
                  <a:gd name="T62" fmla="*/ 0 w 170"/>
                  <a:gd name="T63" fmla="*/ 0 h 173"/>
                  <a:gd name="T64" fmla="*/ 0 w 170"/>
                  <a:gd name="T65" fmla="*/ 0 h 17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0"/>
                  <a:gd name="T100" fmla="*/ 0 h 173"/>
                  <a:gd name="T101" fmla="*/ 170 w 170"/>
                  <a:gd name="T102" fmla="*/ 173 h 17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0" h="173">
                    <a:moveTo>
                      <a:pt x="0" y="87"/>
                    </a:moveTo>
                    <a:lnTo>
                      <a:pt x="2" y="104"/>
                    </a:lnTo>
                    <a:lnTo>
                      <a:pt x="6" y="120"/>
                    </a:lnTo>
                    <a:lnTo>
                      <a:pt x="14" y="133"/>
                    </a:lnTo>
                    <a:lnTo>
                      <a:pt x="26" y="147"/>
                    </a:lnTo>
                    <a:lnTo>
                      <a:pt x="37" y="157"/>
                    </a:lnTo>
                    <a:lnTo>
                      <a:pt x="53" y="165"/>
                    </a:lnTo>
                    <a:lnTo>
                      <a:pt x="69" y="171"/>
                    </a:lnTo>
                    <a:lnTo>
                      <a:pt x="86" y="173"/>
                    </a:lnTo>
                    <a:lnTo>
                      <a:pt x="104" y="171"/>
                    </a:lnTo>
                    <a:lnTo>
                      <a:pt x="120" y="165"/>
                    </a:lnTo>
                    <a:lnTo>
                      <a:pt x="133" y="157"/>
                    </a:lnTo>
                    <a:lnTo>
                      <a:pt x="147" y="147"/>
                    </a:lnTo>
                    <a:lnTo>
                      <a:pt x="157" y="133"/>
                    </a:lnTo>
                    <a:lnTo>
                      <a:pt x="165" y="120"/>
                    </a:lnTo>
                    <a:lnTo>
                      <a:pt x="169" y="104"/>
                    </a:lnTo>
                    <a:lnTo>
                      <a:pt x="170" y="87"/>
                    </a:lnTo>
                    <a:lnTo>
                      <a:pt x="169" y="69"/>
                    </a:lnTo>
                    <a:lnTo>
                      <a:pt x="165" y="53"/>
                    </a:lnTo>
                    <a:lnTo>
                      <a:pt x="157" y="40"/>
                    </a:lnTo>
                    <a:lnTo>
                      <a:pt x="147" y="26"/>
                    </a:lnTo>
                    <a:lnTo>
                      <a:pt x="133" y="16"/>
                    </a:lnTo>
                    <a:lnTo>
                      <a:pt x="120" y="6"/>
                    </a:lnTo>
                    <a:lnTo>
                      <a:pt x="104" y="2"/>
                    </a:lnTo>
                    <a:lnTo>
                      <a:pt x="86" y="0"/>
                    </a:lnTo>
                    <a:lnTo>
                      <a:pt x="69" y="2"/>
                    </a:lnTo>
                    <a:lnTo>
                      <a:pt x="53" y="6"/>
                    </a:lnTo>
                    <a:lnTo>
                      <a:pt x="37" y="16"/>
                    </a:lnTo>
                    <a:lnTo>
                      <a:pt x="26" y="26"/>
                    </a:lnTo>
                    <a:lnTo>
                      <a:pt x="14" y="40"/>
                    </a:lnTo>
                    <a:lnTo>
                      <a:pt x="6" y="53"/>
                    </a:lnTo>
                    <a:lnTo>
                      <a:pt x="2" y="69"/>
                    </a:lnTo>
                    <a:lnTo>
                      <a:pt x="0" y="8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6" name="Freeform 95"/>
              <p:cNvSpPr>
                <a:spLocks/>
              </p:cNvSpPr>
              <p:nvPr/>
            </p:nvSpPr>
            <p:spPr bwMode="auto">
              <a:xfrm>
                <a:off x="3636" y="2398"/>
                <a:ext cx="31" cy="31"/>
              </a:xfrm>
              <a:custGeom>
                <a:avLst/>
                <a:gdLst>
                  <a:gd name="T0" fmla="*/ 0 w 173"/>
                  <a:gd name="T1" fmla="*/ 0 h 172"/>
                  <a:gd name="T2" fmla="*/ 0 w 173"/>
                  <a:gd name="T3" fmla="*/ 0 h 172"/>
                  <a:gd name="T4" fmla="*/ 0 w 173"/>
                  <a:gd name="T5" fmla="*/ 0 h 172"/>
                  <a:gd name="T6" fmla="*/ 0 w 173"/>
                  <a:gd name="T7" fmla="*/ 0 h 172"/>
                  <a:gd name="T8" fmla="*/ 0 w 173"/>
                  <a:gd name="T9" fmla="*/ 0 h 172"/>
                  <a:gd name="T10" fmla="*/ 0 w 173"/>
                  <a:gd name="T11" fmla="*/ 0 h 172"/>
                  <a:gd name="T12" fmla="*/ 0 w 173"/>
                  <a:gd name="T13" fmla="*/ 0 h 172"/>
                  <a:gd name="T14" fmla="*/ 0 w 173"/>
                  <a:gd name="T15" fmla="*/ 0 h 172"/>
                  <a:gd name="T16" fmla="*/ 0 w 173"/>
                  <a:gd name="T17" fmla="*/ 0 h 172"/>
                  <a:gd name="T18" fmla="*/ 0 w 173"/>
                  <a:gd name="T19" fmla="*/ 0 h 172"/>
                  <a:gd name="T20" fmla="*/ 0 w 173"/>
                  <a:gd name="T21" fmla="*/ 0 h 172"/>
                  <a:gd name="T22" fmla="*/ 0 w 173"/>
                  <a:gd name="T23" fmla="*/ 0 h 172"/>
                  <a:gd name="T24" fmla="*/ 0 w 173"/>
                  <a:gd name="T25" fmla="*/ 0 h 172"/>
                  <a:gd name="T26" fmla="*/ 0 w 173"/>
                  <a:gd name="T27" fmla="*/ 0 h 172"/>
                  <a:gd name="T28" fmla="*/ 0 w 173"/>
                  <a:gd name="T29" fmla="*/ 0 h 172"/>
                  <a:gd name="T30" fmla="*/ 0 w 173"/>
                  <a:gd name="T31" fmla="*/ 0 h 172"/>
                  <a:gd name="T32" fmla="*/ 0 w 173"/>
                  <a:gd name="T33" fmla="*/ 0 h 172"/>
                  <a:gd name="T34" fmla="*/ 0 w 173"/>
                  <a:gd name="T35" fmla="*/ 0 h 172"/>
                  <a:gd name="T36" fmla="*/ 0 w 173"/>
                  <a:gd name="T37" fmla="*/ 0 h 172"/>
                  <a:gd name="T38" fmla="*/ 0 w 173"/>
                  <a:gd name="T39" fmla="*/ 0 h 172"/>
                  <a:gd name="T40" fmla="*/ 0 w 173"/>
                  <a:gd name="T41" fmla="*/ 0 h 172"/>
                  <a:gd name="T42" fmla="*/ 0 w 173"/>
                  <a:gd name="T43" fmla="*/ 0 h 172"/>
                  <a:gd name="T44" fmla="*/ 0 w 173"/>
                  <a:gd name="T45" fmla="*/ 0 h 172"/>
                  <a:gd name="T46" fmla="*/ 0 w 173"/>
                  <a:gd name="T47" fmla="*/ 0 h 172"/>
                  <a:gd name="T48" fmla="*/ 0 w 173"/>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3"/>
                  <a:gd name="T76" fmla="*/ 0 h 172"/>
                  <a:gd name="T77" fmla="*/ 173 w 173"/>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3" h="172">
                    <a:moveTo>
                      <a:pt x="12" y="129"/>
                    </a:moveTo>
                    <a:lnTo>
                      <a:pt x="22" y="143"/>
                    </a:lnTo>
                    <a:lnTo>
                      <a:pt x="34" y="155"/>
                    </a:lnTo>
                    <a:lnTo>
                      <a:pt x="49" y="162"/>
                    </a:lnTo>
                    <a:lnTo>
                      <a:pt x="65" y="168"/>
                    </a:lnTo>
                    <a:lnTo>
                      <a:pt x="81" y="172"/>
                    </a:lnTo>
                    <a:lnTo>
                      <a:pt x="96" y="172"/>
                    </a:lnTo>
                    <a:lnTo>
                      <a:pt x="114" y="168"/>
                    </a:lnTo>
                    <a:lnTo>
                      <a:pt x="129" y="160"/>
                    </a:lnTo>
                    <a:lnTo>
                      <a:pt x="155" y="139"/>
                    </a:lnTo>
                    <a:lnTo>
                      <a:pt x="169" y="108"/>
                    </a:lnTo>
                    <a:lnTo>
                      <a:pt x="173" y="76"/>
                    </a:lnTo>
                    <a:lnTo>
                      <a:pt x="161" y="43"/>
                    </a:lnTo>
                    <a:lnTo>
                      <a:pt x="151" y="29"/>
                    </a:lnTo>
                    <a:lnTo>
                      <a:pt x="139" y="18"/>
                    </a:lnTo>
                    <a:lnTo>
                      <a:pt x="124" y="10"/>
                    </a:lnTo>
                    <a:lnTo>
                      <a:pt x="108" y="4"/>
                    </a:lnTo>
                    <a:lnTo>
                      <a:pt x="92" y="0"/>
                    </a:lnTo>
                    <a:lnTo>
                      <a:pt x="77" y="0"/>
                    </a:lnTo>
                    <a:lnTo>
                      <a:pt x="59" y="4"/>
                    </a:lnTo>
                    <a:lnTo>
                      <a:pt x="43" y="12"/>
                    </a:lnTo>
                    <a:lnTo>
                      <a:pt x="18" y="33"/>
                    </a:lnTo>
                    <a:lnTo>
                      <a:pt x="4" y="65"/>
                    </a:lnTo>
                    <a:lnTo>
                      <a:pt x="0" y="96"/>
                    </a:lnTo>
                    <a:lnTo>
                      <a:pt x="12" y="1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7" name="Freeform 96"/>
              <p:cNvSpPr>
                <a:spLocks/>
              </p:cNvSpPr>
              <p:nvPr/>
            </p:nvSpPr>
            <p:spPr bwMode="auto">
              <a:xfrm>
                <a:off x="3587" y="2347"/>
                <a:ext cx="31" cy="31"/>
              </a:xfrm>
              <a:custGeom>
                <a:avLst/>
                <a:gdLst>
                  <a:gd name="T0" fmla="*/ 0 w 172"/>
                  <a:gd name="T1" fmla="*/ 0 h 173"/>
                  <a:gd name="T2" fmla="*/ 0 w 172"/>
                  <a:gd name="T3" fmla="*/ 0 h 173"/>
                  <a:gd name="T4" fmla="*/ 0 w 172"/>
                  <a:gd name="T5" fmla="*/ 0 h 173"/>
                  <a:gd name="T6" fmla="*/ 0 w 172"/>
                  <a:gd name="T7" fmla="*/ 0 h 173"/>
                  <a:gd name="T8" fmla="*/ 0 w 172"/>
                  <a:gd name="T9" fmla="*/ 0 h 173"/>
                  <a:gd name="T10" fmla="*/ 0 w 172"/>
                  <a:gd name="T11" fmla="*/ 0 h 173"/>
                  <a:gd name="T12" fmla="*/ 0 w 172"/>
                  <a:gd name="T13" fmla="*/ 0 h 173"/>
                  <a:gd name="T14" fmla="*/ 0 w 172"/>
                  <a:gd name="T15" fmla="*/ 0 h 173"/>
                  <a:gd name="T16" fmla="*/ 0 w 172"/>
                  <a:gd name="T17" fmla="*/ 0 h 173"/>
                  <a:gd name="T18" fmla="*/ 0 w 172"/>
                  <a:gd name="T19" fmla="*/ 0 h 173"/>
                  <a:gd name="T20" fmla="*/ 0 w 172"/>
                  <a:gd name="T21" fmla="*/ 0 h 173"/>
                  <a:gd name="T22" fmla="*/ 0 w 172"/>
                  <a:gd name="T23" fmla="*/ 0 h 173"/>
                  <a:gd name="T24" fmla="*/ 0 w 172"/>
                  <a:gd name="T25" fmla="*/ 0 h 173"/>
                  <a:gd name="T26" fmla="*/ 0 w 172"/>
                  <a:gd name="T27" fmla="*/ 0 h 173"/>
                  <a:gd name="T28" fmla="*/ 0 w 172"/>
                  <a:gd name="T29" fmla="*/ 0 h 173"/>
                  <a:gd name="T30" fmla="*/ 0 w 172"/>
                  <a:gd name="T31" fmla="*/ 0 h 173"/>
                  <a:gd name="T32" fmla="*/ 0 w 172"/>
                  <a:gd name="T33" fmla="*/ 0 h 173"/>
                  <a:gd name="T34" fmla="*/ 0 w 172"/>
                  <a:gd name="T35" fmla="*/ 0 h 173"/>
                  <a:gd name="T36" fmla="*/ 0 w 172"/>
                  <a:gd name="T37" fmla="*/ 0 h 173"/>
                  <a:gd name="T38" fmla="*/ 0 w 172"/>
                  <a:gd name="T39" fmla="*/ 0 h 173"/>
                  <a:gd name="T40" fmla="*/ 0 w 172"/>
                  <a:gd name="T41" fmla="*/ 0 h 173"/>
                  <a:gd name="T42" fmla="*/ 0 w 172"/>
                  <a:gd name="T43" fmla="*/ 0 h 173"/>
                  <a:gd name="T44" fmla="*/ 0 w 172"/>
                  <a:gd name="T45" fmla="*/ 0 h 173"/>
                  <a:gd name="T46" fmla="*/ 0 w 172"/>
                  <a:gd name="T47" fmla="*/ 0 h 173"/>
                  <a:gd name="T48" fmla="*/ 0 w 172"/>
                  <a:gd name="T49" fmla="*/ 0 h 17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2"/>
                  <a:gd name="T76" fmla="*/ 0 h 173"/>
                  <a:gd name="T77" fmla="*/ 172 w 172"/>
                  <a:gd name="T78" fmla="*/ 173 h 17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2" h="173">
                    <a:moveTo>
                      <a:pt x="43" y="161"/>
                    </a:moveTo>
                    <a:lnTo>
                      <a:pt x="58" y="169"/>
                    </a:lnTo>
                    <a:lnTo>
                      <a:pt x="76" y="173"/>
                    </a:lnTo>
                    <a:lnTo>
                      <a:pt x="91" y="173"/>
                    </a:lnTo>
                    <a:lnTo>
                      <a:pt x="107" y="169"/>
                    </a:lnTo>
                    <a:lnTo>
                      <a:pt x="123" y="163"/>
                    </a:lnTo>
                    <a:lnTo>
                      <a:pt x="138" y="155"/>
                    </a:lnTo>
                    <a:lnTo>
                      <a:pt x="150" y="143"/>
                    </a:lnTo>
                    <a:lnTo>
                      <a:pt x="160" y="130"/>
                    </a:lnTo>
                    <a:lnTo>
                      <a:pt x="172" y="96"/>
                    </a:lnTo>
                    <a:lnTo>
                      <a:pt x="168" y="65"/>
                    </a:lnTo>
                    <a:lnTo>
                      <a:pt x="154" y="34"/>
                    </a:lnTo>
                    <a:lnTo>
                      <a:pt x="129" y="12"/>
                    </a:lnTo>
                    <a:lnTo>
                      <a:pt x="113" y="4"/>
                    </a:lnTo>
                    <a:lnTo>
                      <a:pt x="95" y="0"/>
                    </a:lnTo>
                    <a:lnTo>
                      <a:pt x="80" y="0"/>
                    </a:lnTo>
                    <a:lnTo>
                      <a:pt x="64" y="4"/>
                    </a:lnTo>
                    <a:lnTo>
                      <a:pt x="48" y="10"/>
                    </a:lnTo>
                    <a:lnTo>
                      <a:pt x="33" y="18"/>
                    </a:lnTo>
                    <a:lnTo>
                      <a:pt x="21" y="30"/>
                    </a:lnTo>
                    <a:lnTo>
                      <a:pt x="11" y="43"/>
                    </a:lnTo>
                    <a:lnTo>
                      <a:pt x="0" y="77"/>
                    </a:lnTo>
                    <a:lnTo>
                      <a:pt x="3" y="108"/>
                    </a:lnTo>
                    <a:lnTo>
                      <a:pt x="17" y="139"/>
                    </a:lnTo>
                    <a:lnTo>
                      <a:pt x="43" y="16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15373" name="Group 97"/>
          <p:cNvGrpSpPr>
            <a:grpSpLocks/>
          </p:cNvGrpSpPr>
          <p:nvPr/>
        </p:nvGrpSpPr>
        <p:grpSpPr bwMode="auto">
          <a:xfrm>
            <a:off x="6238875" y="5453063"/>
            <a:ext cx="1228725" cy="841375"/>
            <a:chOff x="463" y="1743"/>
            <a:chExt cx="1186" cy="813"/>
          </a:xfrm>
        </p:grpSpPr>
        <p:sp>
          <p:nvSpPr>
            <p:cNvPr id="15384" name="Freeform 98"/>
            <p:cNvSpPr>
              <a:spLocks/>
            </p:cNvSpPr>
            <p:nvPr/>
          </p:nvSpPr>
          <p:spPr bwMode="auto">
            <a:xfrm>
              <a:off x="1338" y="2248"/>
              <a:ext cx="137" cy="216"/>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85" name="Freeform 99"/>
            <p:cNvSpPr>
              <a:spLocks/>
            </p:cNvSpPr>
            <p:nvPr/>
          </p:nvSpPr>
          <p:spPr bwMode="auto">
            <a:xfrm>
              <a:off x="1137" y="209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86" name="AutoShape 100"/>
            <p:cNvSpPr>
              <a:spLocks noChangeArrowheads="1"/>
            </p:cNvSpPr>
            <p:nvPr/>
          </p:nvSpPr>
          <p:spPr bwMode="auto">
            <a:xfrm>
              <a:off x="463" y="1743"/>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15387" name="AutoShape 101"/>
            <p:cNvSpPr>
              <a:spLocks noChangeArrowheads="1"/>
            </p:cNvSpPr>
            <p:nvPr/>
          </p:nvSpPr>
          <p:spPr bwMode="auto">
            <a:xfrm>
              <a:off x="493" y="1773"/>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15388" name="Freeform 102"/>
            <p:cNvSpPr>
              <a:spLocks/>
            </p:cNvSpPr>
            <p:nvPr/>
          </p:nvSpPr>
          <p:spPr bwMode="auto">
            <a:xfrm>
              <a:off x="486" y="1841"/>
              <a:ext cx="1140" cy="526"/>
            </a:xfrm>
            <a:custGeom>
              <a:avLst/>
              <a:gdLst>
                <a:gd name="T0" fmla="*/ 90 w 1140"/>
                <a:gd name="T1" fmla="*/ 501 h 526"/>
                <a:gd name="T2" fmla="*/ 19 w 1140"/>
                <a:gd name="T3" fmla="*/ 463 h 526"/>
                <a:gd name="T4" fmla="*/ 0 w 1140"/>
                <a:gd name="T5" fmla="*/ 379 h 526"/>
                <a:gd name="T6" fmla="*/ 33 w 1140"/>
                <a:gd name="T7" fmla="*/ 286 h 526"/>
                <a:gd name="T8" fmla="*/ 121 w 1140"/>
                <a:gd name="T9" fmla="*/ 219 h 526"/>
                <a:gd name="T10" fmla="*/ 213 w 1140"/>
                <a:gd name="T11" fmla="*/ 187 h 526"/>
                <a:gd name="T12" fmla="*/ 231 w 1140"/>
                <a:gd name="T13" fmla="*/ 85 h 526"/>
                <a:gd name="T14" fmla="*/ 244 w 1140"/>
                <a:gd name="T15" fmla="*/ 55 h 526"/>
                <a:gd name="T16" fmla="*/ 261 w 1140"/>
                <a:gd name="T17" fmla="*/ 36 h 526"/>
                <a:gd name="T18" fmla="*/ 289 w 1140"/>
                <a:gd name="T19" fmla="*/ 21 h 526"/>
                <a:gd name="T20" fmla="*/ 321 w 1140"/>
                <a:gd name="T21" fmla="*/ 12 h 526"/>
                <a:gd name="T22" fmla="*/ 402 w 1140"/>
                <a:gd name="T23" fmla="*/ 6 h 526"/>
                <a:gd name="T24" fmla="*/ 492 w 1140"/>
                <a:gd name="T25" fmla="*/ 3 h 526"/>
                <a:gd name="T26" fmla="*/ 579 w 1140"/>
                <a:gd name="T27" fmla="*/ 0 h 526"/>
                <a:gd name="T28" fmla="*/ 652 w 1140"/>
                <a:gd name="T29" fmla="*/ 0 h 526"/>
                <a:gd name="T30" fmla="*/ 685 w 1140"/>
                <a:gd name="T31" fmla="*/ 7 h 526"/>
                <a:gd name="T32" fmla="*/ 720 w 1140"/>
                <a:gd name="T33" fmla="*/ 22 h 526"/>
                <a:gd name="T34" fmla="*/ 774 w 1140"/>
                <a:gd name="T35" fmla="*/ 192 h 526"/>
                <a:gd name="T36" fmla="*/ 822 w 1140"/>
                <a:gd name="T37" fmla="*/ 204 h 526"/>
                <a:gd name="T38" fmla="*/ 873 w 1140"/>
                <a:gd name="T39" fmla="*/ 181 h 526"/>
                <a:gd name="T40" fmla="*/ 886 w 1140"/>
                <a:gd name="T41" fmla="*/ 256 h 526"/>
                <a:gd name="T42" fmla="*/ 928 w 1140"/>
                <a:gd name="T43" fmla="*/ 180 h 526"/>
                <a:gd name="T44" fmla="*/ 946 w 1140"/>
                <a:gd name="T45" fmla="*/ 252 h 526"/>
                <a:gd name="T46" fmla="*/ 988 w 1140"/>
                <a:gd name="T47" fmla="*/ 187 h 526"/>
                <a:gd name="T48" fmla="*/ 1000 w 1140"/>
                <a:gd name="T49" fmla="*/ 252 h 526"/>
                <a:gd name="T50" fmla="*/ 1056 w 1140"/>
                <a:gd name="T51" fmla="*/ 195 h 526"/>
                <a:gd name="T52" fmla="*/ 1077 w 1140"/>
                <a:gd name="T53" fmla="*/ 262 h 526"/>
                <a:gd name="T54" fmla="*/ 1140 w 1140"/>
                <a:gd name="T55" fmla="*/ 327 h 526"/>
                <a:gd name="T56" fmla="*/ 1134 w 1140"/>
                <a:gd name="T57" fmla="*/ 429 h 526"/>
                <a:gd name="T58" fmla="*/ 1078 w 1140"/>
                <a:gd name="T59" fmla="*/ 513 h 526"/>
                <a:gd name="T60" fmla="*/ 1021 w 1140"/>
                <a:gd name="T61" fmla="*/ 519 h 526"/>
                <a:gd name="T62" fmla="*/ 1008 w 1140"/>
                <a:gd name="T63" fmla="*/ 384 h 526"/>
                <a:gd name="T64" fmla="*/ 996 w 1140"/>
                <a:gd name="T65" fmla="*/ 364 h 526"/>
                <a:gd name="T66" fmla="*/ 982 w 1140"/>
                <a:gd name="T67" fmla="*/ 351 h 526"/>
                <a:gd name="T68" fmla="*/ 937 w 1140"/>
                <a:gd name="T69" fmla="*/ 336 h 526"/>
                <a:gd name="T70" fmla="*/ 901 w 1140"/>
                <a:gd name="T71" fmla="*/ 340 h 526"/>
                <a:gd name="T72" fmla="*/ 882 w 1140"/>
                <a:gd name="T73" fmla="*/ 352 h 526"/>
                <a:gd name="T74" fmla="*/ 858 w 1140"/>
                <a:gd name="T75" fmla="*/ 381 h 526"/>
                <a:gd name="T76" fmla="*/ 847 w 1140"/>
                <a:gd name="T77" fmla="*/ 418 h 526"/>
                <a:gd name="T78" fmla="*/ 841 w 1140"/>
                <a:gd name="T79" fmla="*/ 463 h 526"/>
                <a:gd name="T80" fmla="*/ 843 w 1140"/>
                <a:gd name="T81" fmla="*/ 523 h 526"/>
                <a:gd name="T82" fmla="*/ 354 w 1140"/>
                <a:gd name="T83" fmla="*/ 526 h 526"/>
                <a:gd name="T84" fmla="*/ 346 w 1140"/>
                <a:gd name="T85" fmla="*/ 477 h 526"/>
                <a:gd name="T86" fmla="*/ 324 w 1140"/>
                <a:gd name="T87" fmla="*/ 430 h 526"/>
                <a:gd name="T88" fmla="*/ 289 w 1140"/>
                <a:gd name="T89" fmla="*/ 405 h 526"/>
                <a:gd name="T90" fmla="*/ 238 w 1140"/>
                <a:gd name="T91" fmla="*/ 388 h 526"/>
                <a:gd name="T92" fmla="*/ 184 w 1140"/>
                <a:gd name="T93" fmla="*/ 391 h 526"/>
                <a:gd name="T94" fmla="*/ 136 w 1140"/>
                <a:gd name="T95" fmla="*/ 412 h 526"/>
                <a:gd name="T96" fmla="*/ 100 w 1140"/>
                <a:gd name="T97" fmla="*/ 456 h 526"/>
                <a:gd name="T98" fmla="*/ 90 w 1140"/>
                <a:gd name="T99" fmla="*/ 50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5389" name="Freeform 103"/>
            <p:cNvSpPr>
              <a:spLocks/>
            </p:cNvSpPr>
            <p:nvPr/>
          </p:nvSpPr>
          <p:spPr bwMode="auto">
            <a:xfrm>
              <a:off x="754" y="1898"/>
              <a:ext cx="189" cy="204"/>
            </a:xfrm>
            <a:custGeom>
              <a:avLst/>
              <a:gdLst>
                <a:gd name="T0" fmla="*/ 0 w 189"/>
                <a:gd name="T1" fmla="*/ 195 h 204"/>
                <a:gd name="T2" fmla="*/ 15 w 189"/>
                <a:gd name="T3" fmla="*/ 69 h 204"/>
                <a:gd name="T4" fmla="*/ 29 w 189"/>
                <a:gd name="T5" fmla="*/ 45 h 204"/>
                <a:gd name="T6" fmla="*/ 41 w 189"/>
                <a:gd name="T7" fmla="*/ 30 h 204"/>
                <a:gd name="T8" fmla="*/ 63 w 189"/>
                <a:gd name="T9" fmla="*/ 16 h 204"/>
                <a:gd name="T10" fmla="*/ 89 w 189"/>
                <a:gd name="T11" fmla="*/ 9 h 204"/>
                <a:gd name="T12" fmla="*/ 189 w 189"/>
                <a:gd name="T13" fmla="*/ 0 h 204"/>
                <a:gd name="T14" fmla="*/ 189 w 189"/>
                <a:gd name="T15" fmla="*/ 204 h 204"/>
                <a:gd name="T16" fmla="*/ 0 w 189"/>
                <a:gd name="T17" fmla="*/ 195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5390" name="Freeform 104"/>
            <p:cNvSpPr>
              <a:spLocks/>
            </p:cNvSpPr>
            <p:nvPr/>
          </p:nvSpPr>
          <p:spPr bwMode="auto">
            <a:xfrm>
              <a:off x="976" y="1893"/>
              <a:ext cx="252" cy="213"/>
            </a:xfrm>
            <a:custGeom>
              <a:avLst/>
              <a:gdLst>
                <a:gd name="T0" fmla="*/ 3 w 252"/>
                <a:gd name="T1" fmla="*/ 207 h 213"/>
                <a:gd name="T2" fmla="*/ 0 w 252"/>
                <a:gd name="T3" fmla="*/ 0 h 213"/>
                <a:gd name="T4" fmla="*/ 210 w 252"/>
                <a:gd name="T5" fmla="*/ 0 h 213"/>
                <a:gd name="T6" fmla="*/ 252 w 252"/>
                <a:gd name="T7" fmla="*/ 149 h 213"/>
                <a:gd name="T8" fmla="*/ 215 w 252"/>
                <a:gd name="T9" fmla="*/ 191 h 213"/>
                <a:gd name="T10" fmla="*/ 99 w 252"/>
                <a:gd name="T11" fmla="*/ 213 h 213"/>
                <a:gd name="T12" fmla="*/ 3 w 252"/>
                <a:gd name="T13" fmla="*/ 207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5391" name="Freeform 105"/>
            <p:cNvSpPr>
              <a:spLocks/>
            </p:cNvSpPr>
            <p:nvPr/>
          </p:nvSpPr>
          <p:spPr bwMode="auto">
            <a:xfrm>
              <a:off x="1142" y="1990"/>
              <a:ext cx="71" cy="99"/>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92" name="Freeform 106"/>
            <p:cNvSpPr>
              <a:spLocks/>
            </p:cNvSpPr>
            <p:nvPr/>
          </p:nvSpPr>
          <p:spPr bwMode="auto">
            <a:xfrm>
              <a:off x="1145" y="206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93" name="Freeform 107"/>
            <p:cNvSpPr>
              <a:spLocks/>
            </p:cNvSpPr>
            <p:nvPr/>
          </p:nvSpPr>
          <p:spPr bwMode="auto">
            <a:xfrm>
              <a:off x="1153" y="2018"/>
              <a:ext cx="51" cy="36"/>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94" name="Freeform 108"/>
            <p:cNvSpPr>
              <a:spLocks/>
            </p:cNvSpPr>
            <p:nvPr/>
          </p:nvSpPr>
          <p:spPr bwMode="auto">
            <a:xfrm>
              <a:off x="961" y="2040"/>
              <a:ext cx="306" cy="290"/>
            </a:xfrm>
            <a:custGeom>
              <a:avLst/>
              <a:gdLst>
                <a:gd name="T0" fmla="*/ 0 w 306"/>
                <a:gd name="T1" fmla="*/ 71 h 290"/>
                <a:gd name="T2" fmla="*/ 3 w 306"/>
                <a:gd name="T3" fmla="*/ 290 h 290"/>
                <a:gd name="T4" fmla="*/ 279 w 306"/>
                <a:gd name="T5" fmla="*/ 287 h 290"/>
                <a:gd name="T6" fmla="*/ 299 w 306"/>
                <a:gd name="T7" fmla="*/ 272 h 290"/>
                <a:gd name="T8" fmla="*/ 306 w 306"/>
                <a:gd name="T9" fmla="*/ 248 h 290"/>
                <a:gd name="T10" fmla="*/ 299 w 306"/>
                <a:gd name="T11" fmla="*/ 48 h 290"/>
                <a:gd name="T12" fmla="*/ 284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5395" name="Freeform 109"/>
            <p:cNvSpPr>
              <a:spLocks/>
            </p:cNvSpPr>
            <p:nvPr/>
          </p:nvSpPr>
          <p:spPr bwMode="auto">
            <a:xfrm rot="1661969">
              <a:off x="1352" y="1764"/>
              <a:ext cx="205" cy="160"/>
            </a:xfrm>
            <a:custGeom>
              <a:avLst/>
              <a:gdLst>
                <a:gd name="T0" fmla="*/ 0 w 530"/>
                <a:gd name="T1" fmla="*/ 1 h 342"/>
                <a:gd name="T2" fmla="*/ 0 w 530"/>
                <a:gd name="T3" fmla="*/ 1 h 342"/>
                <a:gd name="T4" fmla="*/ 0 w 530"/>
                <a:gd name="T5" fmla="*/ 1 h 342"/>
                <a:gd name="T6" fmla="*/ 0 w 530"/>
                <a:gd name="T7" fmla="*/ 1 h 342"/>
                <a:gd name="T8" fmla="*/ 0 w 530"/>
                <a:gd name="T9" fmla="*/ 1 h 342"/>
                <a:gd name="T10" fmla="*/ 0 w 530"/>
                <a:gd name="T11" fmla="*/ 1 h 342"/>
                <a:gd name="T12" fmla="*/ 0 w 530"/>
                <a:gd name="T13" fmla="*/ 1 h 342"/>
                <a:gd name="T14" fmla="*/ 0 w 530"/>
                <a:gd name="T15" fmla="*/ 1 h 342"/>
                <a:gd name="T16" fmla="*/ 0 w 530"/>
                <a:gd name="T17" fmla="*/ 1 h 342"/>
                <a:gd name="T18" fmla="*/ 0 w 530"/>
                <a:gd name="T19" fmla="*/ 1 h 342"/>
                <a:gd name="T20" fmla="*/ 0 w 530"/>
                <a:gd name="T21" fmla="*/ 1 h 342"/>
                <a:gd name="T22" fmla="*/ 0 w 530"/>
                <a:gd name="T23" fmla="*/ 1 h 342"/>
                <a:gd name="T24" fmla="*/ 0 w 530"/>
                <a:gd name="T25" fmla="*/ 1 h 342"/>
                <a:gd name="T26" fmla="*/ 0 w 530"/>
                <a:gd name="T27" fmla="*/ 1 h 342"/>
                <a:gd name="T28" fmla="*/ 0 w 530"/>
                <a:gd name="T29" fmla="*/ 1 h 342"/>
                <a:gd name="T30" fmla="*/ 0 w 530"/>
                <a:gd name="T31" fmla="*/ 1 h 342"/>
                <a:gd name="T32" fmla="*/ 0 w 530"/>
                <a:gd name="T33" fmla="*/ 1 h 342"/>
                <a:gd name="T34" fmla="*/ 0 w 530"/>
                <a:gd name="T35" fmla="*/ 1 h 342"/>
                <a:gd name="T36" fmla="*/ 0 w 530"/>
                <a:gd name="T37" fmla="*/ 1 h 342"/>
                <a:gd name="T38" fmla="*/ 0 w 530"/>
                <a:gd name="T39" fmla="*/ 1 h 342"/>
                <a:gd name="T40" fmla="*/ 0 w 530"/>
                <a:gd name="T41" fmla="*/ 1 h 342"/>
                <a:gd name="T42" fmla="*/ 0 w 530"/>
                <a:gd name="T43" fmla="*/ 1 h 342"/>
                <a:gd name="T44" fmla="*/ 0 w 530"/>
                <a:gd name="T45" fmla="*/ 1 h 342"/>
                <a:gd name="T46" fmla="*/ 0 w 530"/>
                <a:gd name="T47" fmla="*/ 1 h 342"/>
                <a:gd name="T48" fmla="*/ 0 w 530"/>
                <a:gd name="T49" fmla="*/ 1 h 342"/>
                <a:gd name="T50" fmla="*/ 1 w 530"/>
                <a:gd name="T51" fmla="*/ 1 h 342"/>
                <a:gd name="T52" fmla="*/ 1 w 530"/>
                <a:gd name="T53" fmla="*/ 1 h 342"/>
                <a:gd name="T54" fmla="*/ 1 w 530"/>
                <a:gd name="T55" fmla="*/ 1 h 342"/>
                <a:gd name="T56" fmla="*/ 1 w 530"/>
                <a:gd name="T57" fmla="*/ 1 h 342"/>
                <a:gd name="T58" fmla="*/ 1 w 530"/>
                <a:gd name="T59" fmla="*/ 0 h 342"/>
                <a:gd name="T60" fmla="*/ 1 w 530"/>
                <a:gd name="T61" fmla="*/ 0 h 342"/>
                <a:gd name="T62" fmla="*/ 1 w 530"/>
                <a:gd name="T63" fmla="*/ 0 h 342"/>
                <a:gd name="T64" fmla="*/ 1 w 530"/>
                <a:gd name="T65" fmla="*/ 0 h 342"/>
                <a:gd name="T66" fmla="*/ 1 w 530"/>
                <a:gd name="T67" fmla="*/ 0 h 342"/>
                <a:gd name="T68" fmla="*/ 1 w 530"/>
                <a:gd name="T69" fmla="*/ 0 h 342"/>
                <a:gd name="T70" fmla="*/ 1 w 530"/>
                <a:gd name="T71" fmla="*/ 0 h 342"/>
                <a:gd name="T72" fmla="*/ 0 w 530"/>
                <a:gd name="T73" fmla="*/ 0 h 342"/>
                <a:gd name="T74" fmla="*/ 0 w 530"/>
                <a:gd name="T75" fmla="*/ 0 h 342"/>
                <a:gd name="T76" fmla="*/ 0 w 530"/>
                <a:gd name="T77" fmla="*/ 0 h 342"/>
                <a:gd name="T78" fmla="*/ 0 w 530"/>
                <a:gd name="T79" fmla="*/ 0 h 342"/>
                <a:gd name="T80" fmla="*/ 0 w 530"/>
                <a:gd name="T81" fmla="*/ 0 h 342"/>
                <a:gd name="T82" fmla="*/ 0 w 530"/>
                <a:gd name="T83" fmla="*/ 0 h 342"/>
                <a:gd name="T84" fmla="*/ 0 w 530"/>
                <a:gd name="T85" fmla="*/ 0 h 342"/>
                <a:gd name="T86" fmla="*/ 0 w 530"/>
                <a:gd name="T87" fmla="*/ 0 h 342"/>
                <a:gd name="T88" fmla="*/ 0 w 530"/>
                <a:gd name="T89" fmla="*/ 0 h 342"/>
                <a:gd name="T90" fmla="*/ 0 w 530"/>
                <a:gd name="T91" fmla="*/ 0 h 342"/>
                <a:gd name="T92" fmla="*/ 0 w 530"/>
                <a:gd name="T93" fmla="*/ 0 h 342"/>
                <a:gd name="T94" fmla="*/ 0 w 530"/>
                <a:gd name="T95" fmla="*/ 0 h 342"/>
                <a:gd name="T96" fmla="*/ 0 w 530"/>
                <a:gd name="T97" fmla="*/ 0 h 342"/>
                <a:gd name="T98" fmla="*/ 0 w 530"/>
                <a:gd name="T99" fmla="*/ 1 h 342"/>
                <a:gd name="T100" fmla="*/ 0 w 530"/>
                <a:gd name="T101" fmla="*/ 1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cmpd="sng">
              <a:solidFill>
                <a:schemeClr val="bg1"/>
              </a:solidFill>
              <a:round/>
              <a:headEnd/>
              <a:tailEnd/>
            </a:ln>
          </p:spPr>
          <p:txBody>
            <a:bodyPr/>
            <a:lstStyle/>
            <a:p>
              <a:endParaRPr lang="en-US"/>
            </a:p>
          </p:txBody>
        </p:sp>
        <p:sp>
          <p:nvSpPr>
            <p:cNvPr id="15396" name="Line 110"/>
            <p:cNvSpPr>
              <a:spLocks noChangeShapeType="1"/>
            </p:cNvSpPr>
            <p:nvPr/>
          </p:nvSpPr>
          <p:spPr bwMode="auto">
            <a:xfrm flipH="1" flipV="1">
              <a:off x="1431" y="1910"/>
              <a:ext cx="8" cy="11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397" name="Line 111"/>
            <p:cNvSpPr>
              <a:spLocks noChangeShapeType="1"/>
            </p:cNvSpPr>
            <p:nvPr/>
          </p:nvSpPr>
          <p:spPr bwMode="auto">
            <a:xfrm flipV="1">
              <a:off x="1464" y="1910"/>
              <a:ext cx="34" cy="11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398" name="Oval 112"/>
            <p:cNvSpPr>
              <a:spLocks noChangeArrowheads="1"/>
            </p:cNvSpPr>
            <p:nvPr/>
          </p:nvSpPr>
          <p:spPr bwMode="auto">
            <a:xfrm>
              <a:off x="629" y="2280"/>
              <a:ext cx="162" cy="15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15399" name="Freeform 113"/>
            <p:cNvSpPr>
              <a:spLocks/>
            </p:cNvSpPr>
            <p:nvPr/>
          </p:nvSpPr>
          <p:spPr bwMode="auto">
            <a:xfrm>
              <a:off x="611" y="2261"/>
              <a:ext cx="197" cy="198"/>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00" name="Freeform 114"/>
            <p:cNvSpPr>
              <a:spLocks/>
            </p:cNvSpPr>
            <p:nvPr/>
          </p:nvSpPr>
          <p:spPr bwMode="auto">
            <a:xfrm>
              <a:off x="653" y="2425"/>
              <a:ext cx="38" cy="24"/>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01" name="Oval 115"/>
            <p:cNvSpPr>
              <a:spLocks noChangeArrowheads="1"/>
            </p:cNvSpPr>
            <p:nvPr/>
          </p:nvSpPr>
          <p:spPr bwMode="auto">
            <a:xfrm>
              <a:off x="1349" y="2217"/>
              <a:ext cx="126" cy="216"/>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15402" name="Freeform 116"/>
            <p:cNvSpPr>
              <a:spLocks/>
            </p:cNvSpPr>
            <p:nvPr/>
          </p:nvSpPr>
          <p:spPr bwMode="auto">
            <a:xfrm>
              <a:off x="1336" y="2201"/>
              <a:ext cx="156" cy="249"/>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03" name="Freeform 117"/>
            <p:cNvSpPr>
              <a:spLocks/>
            </p:cNvSpPr>
            <p:nvPr/>
          </p:nvSpPr>
          <p:spPr bwMode="auto">
            <a:xfrm>
              <a:off x="1360" y="2402"/>
              <a:ext cx="33" cy="30"/>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5374" name="Group 118"/>
          <p:cNvGrpSpPr>
            <a:grpSpLocks/>
          </p:cNvGrpSpPr>
          <p:nvPr/>
        </p:nvGrpSpPr>
        <p:grpSpPr bwMode="auto">
          <a:xfrm>
            <a:off x="7529513" y="5451475"/>
            <a:ext cx="1228725" cy="841375"/>
            <a:chOff x="1808" y="2634"/>
            <a:chExt cx="1186" cy="813"/>
          </a:xfrm>
        </p:grpSpPr>
        <p:grpSp>
          <p:nvGrpSpPr>
            <p:cNvPr id="15375" name="Group 119"/>
            <p:cNvGrpSpPr>
              <a:grpSpLocks/>
            </p:cNvGrpSpPr>
            <p:nvPr/>
          </p:nvGrpSpPr>
          <p:grpSpPr bwMode="auto">
            <a:xfrm>
              <a:off x="1808" y="2634"/>
              <a:ext cx="1186" cy="813"/>
              <a:chOff x="1732" y="3507"/>
              <a:chExt cx="1186" cy="813"/>
            </a:xfrm>
          </p:grpSpPr>
          <p:sp>
            <p:nvSpPr>
              <p:cNvPr id="15382" name="AutoShape 120"/>
              <p:cNvSpPr>
                <a:spLocks noChangeArrowheads="1"/>
              </p:cNvSpPr>
              <p:nvPr/>
            </p:nvSpPr>
            <p:spPr bwMode="auto">
              <a:xfrm>
                <a:off x="1732" y="3507"/>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15383" name="AutoShape 121"/>
              <p:cNvSpPr>
                <a:spLocks noChangeArrowheads="1"/>
              </p:cNvSpPr>
              <p:nvPr/>
            </p:nvSpPr>
            <p:spPr bwMode="auto">
              <a:xfrm>
                <a:off x="1762" y="3537"/>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grpSp>
        <p:grpSp>
          <p:nvGrpSpPr>
            <p:cNvPr id="15376" name="Group 122"/>
            <p:cNvGrpSpPr>
              <a:grpSpLocks/>
            </p:cNvGrpSpPr>
            <p:nvPr/>
          </p:nvGrpSpPr>
          <p:grpSpPr bwMode="auto">
            <a:xfrm>
              <a:off x="2083" y="2655"/>
              <a:ext cx="617" cy="784"/>
              <a:chOff x="2900" y="2726"/>
              <a:chExt cx="505" cy="642"/>
            </a:xfrm>
          </p:grpSpPr>
          <p:sp>
            <p:nvSpPr>
              <p:cNvPr id="15377" name="Oval 123"/>
              <p:cNvSpPr>
                <a:spLocks noChangeArrowheads="1"/>
              </p:cNvSpPr>
              <p:nvPr/>
            </p:nvSpPr>
            <p:spPr bwMode="auto">
              <a:xfrm>
                <a:off x="3036" y="2726"/>
                <a:ext cx="251" cy="274"/>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15378" name="Freeform 124"/>
              <p:cNvSpPr>
                <a:spLocks/>
              </p:cNvSpPr>
              <p:nvPr/>
            </p:nvSpPr>
            <p:spPr bwMode="auto">
              <a:xfrm>
                <a:off x="2931" y="2996"/>
                <a:ext cx="474" cy="372"/>
              </a:xfrm>
              <a:custGeom>
                <a:avLst/>
                <a:gdLst>
                  <a:gd name="T0" fmla="*/ 201 w 474"/>
                  <a:gd name="T1" fmla="*/ 0 h 372"/>
                  <a:gd name="T2" fmla="*/ 86 w 474"/>
                  <a:gd name="T3" fmla="*/ 21 h 372"/>
                  <a:gd name="T4" fmla="*/ 12 w 474"/>
                  <a:gd name="T5" fmla="*/ 61 h 372"/>
                  <a:gd name="T6" fmla="*/ 0 w 474"/>
                  <a:gd name="T7" fmla="*/ 188 h 372"/>
                  <a:gd name="T8" fmla="*/ 6 w 474"/>
                  <a:gd name="T9" fmla="*/ 275 h 372"/>
                  <a:gd name="T10" fmla="*/ 110 w 474"/>
                  <a:gd name="T11" fmla="*/ 310 h 372"/>
                  <a:gd name="T12" fmla="*/ 104 w 474"/>
                  <a:gd name="T13" fmla="*/ 372 h 372"/>
                  <a:gd name="T14" fmla="*/ 385 w 474"/>
                  <a:gd name="T15" fmla="*/ 357 h 372"/>
                  <a:gd name="T16" fmla="*/ 390 w 474"/>
                  <a:gd name="T17" fmla="*/ 280 h 372"/>
                  <a:gd name="T18" fmla="*/ 474 w 474"/>
                  <a:gd name="T19" fmla="*/ 211 h 372"/>
                  <a:gd name="T20" fmla="*/ 465 w 474"/>
                  <a:gd name="T21" fmla="*/ 67 h 372"/>
                  <a:gd name="T22" fmla="*/ 438 w 474"/>
                  <a:gd name="T23" fmla="*/ 16 h 372"/>
                  <a:gd name="T24" fmla="*/ 201 w 474"/>
                  <a:gd name="T25" fmla="*/ 0 h 3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4"/>
                  <a:gd name="T40" fmla="*/ 0 h 372"/>
                  <a:gd name="T41" fmla="*/ 474 w 474"/>
                  <a:gd name="T42" fmla="*/ 372 h 3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4" h="372">
                    <a:moveTo>
                      <a:pt x="201" y="0"/>
                    </a:moveTo>
                    <a:lnTo>
                      <a:pt x="86" y="21"/>
                    </a:lnTo>
                    <a:lnTo>
                      <a:pt x="12" y="61"/>
                    </a:lnTo>
                    <a:lnTo>
                      <a:pt x="0" y="188"/>
                    </a:lnTo>
                    <a:lnTo>
                      <a:pt x="6" y="275"/>
                    </a:lnTo>
                    <a:lnTo>
                      <a:pt x="110" y="310"/>
                    </a:lnTo>
                    <a:lnTo>
                      <a:pt x="104" y="372"/>
                    </a:lnTo>
                    <a:lnTo>
                      <a:pt x="385" y="357"/>
                    </a:lnTo>
                    <a:lnTo>
                      <a:pt x="390" y="280"/>
                    </a:lnTo>
                    <a:lnTo>
                      <a:pt x="474" y="211"/>
                    </a:lnTo>
                    <a:lnTo>
                      <a:pt x="465" y="67"/>
                    </a:lnTo>
                    <a:lnTo>
                      <a:pt x="438" y="16"/>
                    </a:lnTo>
                    <a:lnTo>
                      <a:pt x="201" y="0"/>
                    </a:lnTo>
                    <a:close/>
                  </a:path>
                </a:pathLst>
              </a:custGeom>
              <a:solidFill>
                <a:schemeClr val="folHlink"/>
              </a:solidFill>
              <a:ln w="12700" cap="flat" cmpd="sng">
                <a:solidFill>
                  <a:schemeClr val="bg1"/>
                </a:solidFill>
                <a:prstDash val="solid"/>
                <a:round/>
                <a:headEnd/>
                <a:tailEnd/>
              </a:ln>
            </p:spPr>
            <p:txBody>
              <a:bodyPr lIns="0" tIns="0" rIns="0" bIns="0" anchor="ctr">
                <a:spAutoFit/>
              </a:bodyPr>
              <a:lstStyle/>
              <a:p>
                <a:endParaRPr lang="en-US"/>
              </a:p>
            </p:txBody>
          </p:sp>
          <p:sp>
            <p:nvSpPr>
              <p:cNvPr id="15379" name="Freeform 125"/>
              <p:cNvSpPr>
                <a:spLocks/>
              </p:cNvSpPr>
              <p:nvPr/>
            </p:nvSpPr>
            <p:spPr bwMode="auto">
              <a:xfrm>
                <a:off x="2900" y="3068"/>
                <a:ext cx="409" cy="264"/>
              </a:xfrm>
              <a:custGeom>
                <a:avLst/>
                <a:gdLst>
                  <a:gd name="T0" fmla="*/ 2 w 559"/>
                  <a:gd name="T1" fmla="*/ 1 h 434"/>
                  <a:gd name="T2" fmla="*/ 24 w 559"/>
                  <a:gd name="T3" fmla="*/ 0 h 434"/>
                  <a:gd name="T4" fmla="*/ 23 w 559"/>
                  <a:gd name="T5" fmla="*/ 6 h 434"/>
                  <a:gd name="T6" fmla="*/ 43 w 559"/>
                  <a:gd name="T7" fmla="*/ 4 h 434"/>
                  <a:gd name="T8" fmla="*/ 56 w 559"/>
                  <a:gd name="T9" fmla="*/ 5 h 434"/>
                  <a:gd name="T10" fmla="*/ 63 w 559"/>
                  <a:gd name="T11" fmla="*/ 9 h 434"/>
                  <a:gd name="T12" fmla="*/ 59 w 559"/>
                  <a:gd name="T13" fmla="*/ 12 h 434"/>
                  <a:gd name="T14" fmla="*/ 43 w 559"/>
                  <a:gd name="T15" fmla="*/ 13 h 434"/>
                  <a:gd name="T16" fmla="*/ 26 w 559"/>
                  <a:gd name="T17" fmla="*/ 13 h 434"/>
                  <a:gd name="T18" fmla="*/ 10 w 559"/>
                  <a:gd name="T19" fmla="*/ 13 h 434"/>
                  <a:gd name="T20" fmla="*/ 1 w 559"/>
                  <a:gd name="T21" fmla="*/ 10 h 434"/>
                  <a:gd name="T22" fmla="*/ 0 w 559"/>
                  <a:gd name="T23" fmla="*/ 4 h 434"/>
                  <a:gd name="T24" fmla="*/ 2 w 559"/>
                  <a:gd name="T25" fmla="*/ 1 h 4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9"/>
                  <a:gd name="T40" fmla="*/ 0 h 434"/>
                  <a:gd name="T41" fmla="*/ 559 w 559"/>
                  <a:gd name="T42" fmla="*/ 434 h 4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9" h="434">
                    <a:moveTo>
                      <a:pt x="17" y="8"/>
                    </a:moveTo>
                    <a:lnTo>
                      <a:pt x="217" y="0"/>
                    </a:lnTo>
                    <a:lnTo>
                      <a:pt x="200" y="192"/>
                    </a:lnTo>
                    <a:lnTo>
                      <a:pt x="384" y="142"/>
                    </a:lnTo>
                    <a:lnTo>
                      <a:pt x="501" y="184"/>
                    </a:lnTo>
                    <a:lnTo>
                      <a:pt x="559" y="292"/>
                    </a:lnTo>
                    <a:lnTo>
                      <a:pt x="517" y="392"/>
                    </a:lnTo>
                    <a:lnTo>
                      <a:pt x="384" y="434"/>
                    </a:lnTo>
                    <a:lnTo>
                      <a:pt x="234" y="434"/>
                    </a:lnTo>
                    <a:lnTo>
                      <a:pt x="92" y="409"/>
                    </a:lnTo>
                    <a:lnTo>
                      <a:pt x="8" y="317"/>
                    </a:lnTo>
                    <a:lnTo>
                      <a:pt x="0" y="150"/>
                    </a:lnTo>
                    <a:lnTo>
                      <a:pt x="17" y="8"/>
                    </a:lnTo>
                    <a:close/>
                  </a:path>
                </a:pathLst>
              </a:custGeom>
              <a:solidFill>
                <a:schemeClr val="hlink"/>
              </a:solidFill>
              <a:ln w="6350" cap="flat" cmpd="sng">
                <a:solidFill>
                  <a:schemeClr val="bg1"/>
                </a:solidFill>
                <a:prstDash val="solid"/>
                <a:round/>
                <a:headEnd/>
                <a:tailEnd/>
              </a:ln>
            </p:spPr>
            <p:txBody>
              <a:bodyPr wrap="none" lIns="0" tIns="0" rIns="0" bIns="0" anchor="ctr">
                <a:spAutoFit/>
              </a:bodyPr>
              <a:lstStyle/>
              <a:p>
                <a:endParaRPr lang="en-US"/>
              </a:p>
            </p:txBody>
          </p:sp>
          <p:sp>
            <p:nvSpPr>
              <p:cNvPr id="15380" name="Freeform 126"/>
              <p:cNvSpPr>
                <a:spLocks/>
              </p:cNvSpPr>
              <p:nvPr/>
            </p:nvSpPr>
            <p:spPr bwMode="auto">
              <a:xfrm>
                <a:off x="3022" y="2996"/>
                <a:ext cx="219" cy="331"/>
              </a:xfrm>
              <a:custGeom>
                <a:avLst/>
                <a:gdLst>
                  <a:gd name="T0" fmla="*/ 28 w 300"/>
                  <a:gd name="T1" fmla="*/ 0 h 543"/>
                  <a:gd name="T2" fmla="*/ 0 w 300"/>
                  <a:gd name="T3" fmla="*/ 17 h 543"/>
                  <a:gd name="T4" fmla="*/ 20 w 300"/>
                  <a:gd name="T5" fmla="*/ 17 h 543"/>
                  <a:gd name="T6" fmla="*/ 33 w 300"/>
                  <a:gd name="T7" fmla="*/ 1 h 543"/>
                  <a:gd name="T8" fmla="*/ 0 60000 65536"/>
                  <a:gd name="T9" fmla="*/ 0 60000 65536"/>
                  <a:gd name="T10" fmla="*/ 0 60000 65536"/>
                  <a:gd name="T11" fmla="*/ 0 60000 65536"/>
                  <a:gd name="T12" fmla="*/ 0 w 300"/>
                  <a:gd name="T13" fmla="*/ 0 h 543"/>
                  <a:gd name="T14" fmla="*/ 300 w 300"/>
                  <a:gd name="T15" fmla="*/ 543 h 543"/>
                </a:gdLst>
                <a:ahLst/>
                <a:cxnLst>
                  <a:cxn ang="T8">
                    <a:pos x="T0" y="T1"/>
                  </a:cxn>
                  <a:cxn ang="T9">
                    <a:pos x="T2" y="T3"/>
                  </a:cxn>
                  <a:cxn ang="T10">
                    <a:pos x="T4" y="T5"/>
                  </a:cxn>
                  <a:cxn ang="T11">
                    <a:pos x="T6" y="T7"/>
                  </a:cxn>
                </a:cxnLst>
                <a:rect l="T12" t="T13" r="T14" b="T15"/>
                <a:pathLst>
                  <a:path w="300" h="543">
                    <a:moveTo>
                      <a:pt x="250" y="0"/>
                    </a:moveTo>
                    <a:lnTo>
                      <a:pt x="0" y="543"/>
                    </a:lnTo>
                    <a:lnTo>
                      <a:pt x="192" y="543"/>
                    </a:lnTo>
                    <a:lnTo>
                      <a:pt x="300" y="17"/>
                    </a:lnTo>
                  </a:path>
                </a:pathLst>
              </a:custGeom>
              <a:solidFill>
                <a:schemeClr val="hlink"/>
              </a:solidFill>
              <a:ln w="6350" cap="flat" cmpd="sng">
                <a:solidFill>
                  <a:schemeClr val="bg1"/>
                </a:solidFill>
                <a:prstDash val="solid"/>
                <a:round/>
                <a:headEnd/>
                <a:tailEnd/>
              </a:ln>
            </p:spPr>
            <p:txBody>
              <a:bodyPr wrap="none" lIns="0" tIns="0" rIns="0" bIns="0" anchor="ctr">
                <a:spAutoFit/>
              </a:bodyPr>
              <a:lstStyle/>
              <a:p>
                <a:endParaRPr lang="en-US"/>
              </a:p>
            </p:txBody>
          </p:sp>
          <p:sp>
            <p:nvSpPr>
              <p:cNvPr id="15381" name="Line 127"/>
              <p:cNvSpPr>
                <a:spLocks noChangeShapeType="1"/>
              </p:cNvSpPr>
              <p:nvPr/>
            </p:nvSpPr>
            <p:spPr bwMode="auto">
              <a:xfrm flipV="1">
                <a:off x="3321" y="3093"/>
                <a:ext cx="13" cy="17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|EOS~014|</a:t>
            </a:r>
            <a:endParaRPr lang="en-US" sz="100" dirty="0" err="1" smtClean="0">
              <a:solidFill>
                <a:srgbClr val="FFFFFF"/>
              </a:solidFill>
              <a:latin typeface="Arial"/>
              <a:cs typeface="Calibri" pitchFamily="34" charset="0"/>
            </a:endParaRPr>
          </a:p>
        </p:txBody>
      </p:sp>
      <p:sp>
        <p:nvSpPr>
          <p:cNvPr id="16391" name="Rectangle 15"/>
          <p:cNvSpPr>
            <a:spLocks noGrp="1" noChangeArrowheads="1"/>
          </p:cNvSpPr>
          <p:nvPr>
            <p:ph type="title"/>
          </p:nvPr>
        </p:nvSpPr>
        <p:spPr/>
        <p:txBody>
          <a:bodyPr/>
          <a:lstStyle/>
          <a:p>
            <a:pPr eaLnBrk="1" hangingPunct="1"/>
            <a:r>
              <a:rPr lang="en-US" smtClean="0"/>
              <a:t>The intake process: manually entered claims</a:t>
            </a:r>
          </a:p>
        </p:txBody>
      </p:sp>
      <p:grpSp>
        <p:nvGrpSpPr>
          <p:cNvPr id="35" name="Group 2"/>
          <p:cNvGrpSpPr>
            <a:grpSpLocks/>
          </p:cNvGrpSpPr>
          <p:nvPr/>
        </p:nvGrpSpPr>
        <p:grpSpPr bwMode="auto">
          <a:xfrm>
            <a:off x="439738" y="5409669"/>
            <a:ext cx="2516187" cy="1119188"/>
            <a:chOff x="249" y="3010"/>
            <a:chExt cx="1585" cy="705"/>
          </a:xfrm>
        </p:grpSpPr>
        <p:sp>
          <p:nvSpPr>
            <p:cNvPr id="36" name="Rectangle 3"/>
            <p:cNvSpPr>
              <a:spLocks noChangeArrowheads="1"/>
            </p:cNvSpPr>
            <p:nvPr/>
          </p:nvSpPr>
          <p:spPr bwMode="auto">
            <a:xfrm>
              <a:off x="249" y="3010"/>
              <a:ext cx="1585"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37" name="Text Box 4"/>
            <p:cNvSpPr txBox="1">
              <a:spLocks noChangeArrowheads="1"/>
            </p:cNvSpPr>
            <p:nvPr/>
          </p:nvSpPr>
          <p:spPr bwMode="auto">
            <a:xfrm>
              <a:off x="307" y="3046"/>
              <a:ext cx="1468"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dirty="0"/>
                <a:t>Claim is entered in external</a:t>
              </a:r>
              <a:br>
                <a:rPr lang="en-US" sz="2200" b="1" dirty="0"/>
              </a:br>
              <a:r>
                <a:rPr lang="en-US" sz="2200" b="1" dirty="0"/>
                <a:t>FNOL application</a:t>
              </a:r>
            </a:p>
          </p:txBody>
        </p:sp>
      </p:grpSp>
      <p:sp>
        <p:nvSpPr>
          <p:cNvPr id="38" name="Rectangle 5"/>
          <p:cNvSpPr>
            <a:spLocks noChangeArrowheads="1"/>
          </p:cNvSpPr>
          <p:nvPr/>
        </p:nvSpPr>
        <p:spPr bwMode="auto">
          <a:xfrm>
            <a:off x="1622425" y="3379257"/>
            <a:ext cx="5299075" cy="1343025"/>
          </a:xfrm>
          <a:prstGeom prst="rect">
            <a:avLst/>
          </a:prstGeom>
          <a:noFill/>
          <a:ln w="28575"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39" name="Group 6"/>
          <p:cNvGrpSpPr>
            <a:grpSpLocks/>
          </p:cNvGrpSpPr>
          <p:nvPr/>
        </p:nvGrpSpPr>
        <p:grpSpPr bwMode="auto">
          <a:xfrm>
            <a:off x="1752600" y="3469744"/>
            <a:ext cx="1531938" cy="1119188"/>
            <a:chOff x="2336" y="1536"/>
            <a:chExt cx="965" cy="705"/>
          </a:xfrm>
        </p:grpSpPr>
        <p:sp>
          <p:nvSpPr>
            <p:cNvPr id="40" name="Rectangle 7"/>
            <p:cNvSpPr>
              <a:spLocks noChangeArrowheads="1"/>
            </p:cNvSpPr>
            <p:nvPr/>
          </p:nvSpPr>
          <p:spPr bwMode="auto">
            <a:xfrm>
              <a:off x="2342" y="1536"/>
              <a:ext cx="952"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41" name="Text Box 8"/>
            <p:cNvSpPr txBox="1">
              <a:spLocks noChangeArrowheads="1"/>
            </p:cNvSpPr>
            <p:nvPr/>
          </p:nvSpPr>
          <p:spPr bwMode="auto">
            <a:xfrm>
              <a:off x="2336" y="1677"/>
              <a:ext cx="96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Segment</a:t>
              </a:r>
              <a:br>
                <a:rPr lang="en-US" sz="2200" b="1"/>
              </a:br>
              <a:r>
                <a:rPr lang="en-US" sz="2200" b="1"/>
                <a:t>claim</a:t>
              </a:r>
            </a:p>
          </p:txBody>
        </p:sp>
      </p:grpSp>
      <p:grpSp>
        <p:nvGrpSpPr>
          <p:cNvPr id="42" name="Group 9"/>
          <p:cNvGrpSpPr>
            <a:grpSpLocks/>
          </p:cNvGrpSpPr>
          <p:nvPr/>
        </p:nvGrpSpPr>
        <p:grpSpPr bwMode="auto">
          <a:xfrm>
            <a:off x="3536950" y="3474507"/>
            <a:ext cx="1531938" cy="1119187"/>
            <a:chOff x="3460" y="1539"/>
            <a:chExt cx="965" cy="705"/>
          </a:xfrm>
        </p:grpSpPr>
        <p:sp>
          <p:nvSpPr>
            <p:cNvPr id="43" name="Rectangle 10"/>
            <p:cNvSpPr>
              <a:spLocks noChangeArrowheads="1"/>
            </p:cNvSpPr>
            <p:nvPr/>
          </p:nvSpPr>
          <p:spPr bwMode="auto">
            <a:xfrm>
              <a:off x="3466" y="1539"/>
              <a:ext cx="952"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44" name="Text Box 11"/>
            <p:cNvSpPr txBox="1">
              <a:spLocks noChangeArrowheads="1"/>
            </p:cNvSpPr>
            <p:nvPr/>
          </p:nvSpPr>
          <p:spPr bwMode="auto">
            <a:xfrm>
              <a:off x="3460" y="1677"/>
              <a:ext cx="96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Assign</a:t>
              </a:r>
              <a:br>
                <a:rPr lang="en-US" sz="2200" b="1"/>
              </a:br>
              <a:r>
                <a:rPr lang="en-US" sz="2200" b="1"/>
                <a:t>claim</a:t>
              </a:r>
            </a:p>
          </p:txBody>
        </p:sp>
      </p:grpSp>
      <p:grpSp>
        <p:nvGrpSpPr>
          <p:cNvPr id="45" name="Group 12"/>
          <p:cNvGrpSpPr>
            <a:grpSpLocks/>
          </p:cNvGrpSpPr>
          <p:nvPr/>
        </p:nvGrpSpPr>
        <p:grpSpPr bwMode="auto">
          <a:xfrm>
            <a:off x="5322888" y="3477682"/>
            <a:ext cx="1531937" cy="1119187"/>
            <a:chOff x="2007" y="3322"/>
            <a:chExt cx="965" cy="705"/>
          </a:xfrm>
        </p:grpSpPr>
        <p:sp>
          <p:nvSpPr>
            <p:cNvPr id="46" name="Rectangle 13"/>
            <p:cNvSpPr>
              <a:spLocks noChangeArrowheads="1"/>
            </p:cNvSpPr>
            <p:nvPr/>
          </p:nvSpPr>
          <p:spPr bwMode="auto">
            <a:xfrm>
              <a:off x="2013" y="3322"/>
              <a:ext cx="952"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47" name="Text Box 14"/>
            <p:cNvSpPr txBox="1">
              <a:spLocks noChangeArrowheads="1"/>
            </p:cNvSpPr>
            <p:nvPr/>
          </p:nvSpPr>
          <p:spPr bwMode="auto">
            <a:xfrm>
              <a:off x="2007" y="3358"/>
              <a:ext cx="965"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Create and assign activities</a:t>
              </a:r>
            </a:p>
          </p:txBody>
        </p:sp>
      </p:grpSp>
      <p:sp>
        <p:nvSpPr>
          <p:cNvPr id="48" name="Text Box 16"/>
          <p:cNvSpPr txBox="1">
            <a:spLocks noChangeArrowheads="1"/>
          </p:cNvSpPr>
          <p:nvPr/>
        </p:nvSpPr>
        <p:spPr bwMode="auto">
          <a:xfrm>
            <a:off x="2271713" y="2991907"/>
            <a:ext cx="39925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Automated Claim Setup</a:t>
            </a:r>
          </a:p>
        </p:txBody>
      </p:sp>
      <p:sp>
        <p:nvSpPr>
          <p:cNvPr id="49" name="Line 17"/>
          <p:cNvSpPr>
            <a:spLocks noChangeShapeType="1"/>
          </p:cNvSpPr>
          <p:nvPr/>
        </p:nvSpPr>
        <p:spPr bwMode="auto">
          <a:xfrm>
            <a:off x="1073709" y="2687108"/>
            <a:ext cx="0" cy="78263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50" name="Line 18"/>
          <p:cNvSpPr>
            <a:spLocks noChangeShapeType="1"/>
          </p:cNvSpPr>
          <p:nvPr/>
        </p:nvSpPr>
        <p:spPr bwMode="auto">
          <a:xfrm flipV="1">
            <a:off x="1046413" y="3469546"/>
            <a:ext cx="572529"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51" name="Line 19"/>
          <p:cNvSpPr>
            <a:spLocks noChangeShapeType="1"/>
          </p:cNvSpPr>
          <p:nvPr/>
        </p:nvSpPr>
        <p:spPr bwMode="auto">
          <a:xfrm>
            <a:off x="3255963" y="4061882"/>
            <a:ext cx="280987"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2" name="Line 20"/>
          <p:cNvSpPr>
            <a:spLocks noChangeShapeType="1"/>
          </p:cNvSpPr>
          <p:nvPr/>
        </p:nvSpPr>
        <p:spPr bwMode="auto">
          <a:xfrm>
            <a:off x="5068888" y="4061882"/>
            <a:ext cx="280987"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53" name="Group 21"/>
          <p:cNvGrpSpPr>
            <a:grpSpLocks/>
          </p:cNvGrpSpPr>
          <p:nvPr/>
        </p:nvGrpSpPr>
        <p:grpSpPr bwMode="auto">
          <a:xfrm>
            <a:off x="7364413" y="3491969"/>
            <a:ext cx="1531937" cy="1119188"/>
            <a:chOff x="3460" y="1539"/>
            <a:chExt cx="965" cy="705"/>
          </a:xfrm>
        </p:grpSpPr>
        <p:sp>
          <p:nvSpPr>
            <p:cNvPr id="54" name="Rectangle 22"/>
            <p:cNvSpPr>
              <a:spLocks noChangeArrowheads="1"/>
            </p:cNvSpPr>
            <p:nvPr/>
          </p:nvSpPr>
          <p:spPr bwMode="auto">
            <a:xfrm>
              <a:off x="3466" y="1539"/>
              <a:ext cx="952"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55" name="Text Box 23"/>
            <p:cNvSpPr txBox="1">
              <a:spLocks noChangeArrowheads="1"/>
            </p:cNvSpPr>
            <p:nvPr/>
          </p:nvSpPr>
          <p:spPr bwMode="auto">
            <a:xfrm>
              <a:off x="3460" y="1677"/>
              <a:ext cx="96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Validate</a:t>
              </a:r>
              <a:br>
                <a:rPr lang="en-US" sz="2200" b="1"/>
              </a:br>
              <a:r>
                <a:rPr lang="en-US" sz="2200" b="1"/>
                <a:t>claim</a:t>
              </a:r>
            </a:p>
          </p:txBody>
        </p:sp>
      </p:grpSp>
      <p:sp>
        <p:nvSpPr>
          <p:cNvPr id="56" name="Line 26"/>
          <p:cNvSpPr>
            <a:spLocks noChangeShapeType="1"/>
          </p:cNvSpPr>
          <p:nvPr/>
        </p:nvSpPr>
        <p:spPr bwMode="auto">
          <a:xfrm>
            <a:off x="6940550" y="4072994"/>
            <a:ext cx="43338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57" name="Group 27"/>
          <p:cNvGrpSpPr>
            <a:grpSpLocks/>
          </p:cNvGrpSpPr>
          <p:nvPr/>
        </p:nvGrpSpPr>
        <p:grpSpPr bwMode="auto">
          <a:xfrm>
            <a:off x="558989" y="1974320"/>
            <a:ext cx="2410536" cy="1017587"/>
            <a:chOff x="249" y="3045"/>
            <a:chExt cx="1585" cy="705"/>
          </a:xfrm>
        </p:grpSpPr>
        <p:sp>
          <p:nvSpPr>
            <p:cNvPr id="58" name="Rectangle 28"/>
            <p:cNvSpPr>
              <a:spLocks noChangeArrowheads="1"/>
            </p:cNvSpPr>
            <p:nvPr/>
          </p:nvSpPr>
          <p:spPr bwMode="auto">
            <a:xfrm>
              <a:off x="249" y="3045"/>
              <a:ext cx="1585" cy="705"/>
            </a:xfrm>
            <a:prstGeom prst="rect">
              <a:avLst/>
            </a:prstGeom>
            <a:solidFill>
              <a:srgbClr val="FFFFFF"/>
            </a:solidFill>
            <a:ln w="28575" algn="ctr">
              <a:solidFill>
                <a:srgbClr val="FF0000"/>
              </a:solidFill>
              <a:miter lim="800000"/>
              <a:headEnd/>
              <a:tailEnd/>
            </a:ln>
          </p:spPr>
          <p:txBody>
            <a:bodyPr lIns="0" tIns="0" rIns="0" bIns="0" anchor="ctr">
              <a:spAutoFit/>
            </a:bodyPr>
            <a:lstStyle/>
            <a:p>
              <a:endParaRPr lang="en-US"/>
            </a:p>
          </p:txBody>
        </p:sp>
        <p:sp>
          <p:nvSpPr>
            <p:cNvPr id="59" name="Text Box 29"/>
            <p:cNvSpPr txBox="1">
              <a:spLocks noChangeArrowheads="1"/>
            </p:cNvSpPr>
            <p:nvPr/>
          </p:nvSpPr>
          <p:spPr bwMode="auto">
            <a:xfrm>
              <a:off x="307" y="3046"/>
              <a:ext cx="1468" cy="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dirty="0">
                  <a:solidFill>
                    <a:srgbClr val="FF0000"/>
                  </a:solidFill>
                </a:rPr>
                <a:t>Claim is entered in New Claim </a:t>
              </a:r>
              <a:r>
                <a:rPr lang="en-US" sz="2200" b="1" dirty="0" smtClean="0">
                  <a:solidFill>
                    <a:srgbClr val="FF0000"/>
                  </a:solidFill>
                </a:rPr>
                <a:t>Wizard</a:t>
              </a:r>
              <a:endParaRPr lang="en-US" sz="2200" b="1" dirty="0">
                <a:solidFill>
                  <a:srgbClr val="FF0000"/>
                </a:solidFill>
              </a:endParaRPr>
            </a:p>
          </p:txBody>
        </p:sp>
      </p:grpSp>
      <p:grpSp>
        <p:nvGrpSpPr>
          <p:cNvPr id="60" name="Group 30"/>
          <p:cNvGrpSpPr>
            <a:grpSpLocks/>
          </p:cNvGrpSpPr>
          <p:nvPr/>
        </p:nvGrpSpPr>
        <p:grpSpPr bwMode="auto">
          <a:xfrm flipV="1">
            <a:off x="673100" y="4390494"/>
            <a:ext cx="957263" cy="1004888"/>
            <a:chOff x="502" y="1391"/>
            <a:chExt cx="603" cy="633"/>
          </a:xfrm>
        </p:grpSpPr>
        <p:sp>
          <p:nvSpPr>
            <p:cNvPr id="61" name="Line 31"/>
            <p:cNvSpPr>
              <a:spLocks noChangeShapeType="1"/>
            </p:cNvSpPr>
            <p:nvPr/>
          </p:nvSpPr>
          <p:spPr bwMode="auto">
            <a:xfrm>
              <a:off x="506" y="1391"/>
              <a:ext cx="0" cy="63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62" name="Line 32"/>
            <p:cNvSpPr>
              <a:spLocks noChangeShapeType="1"/>
            </p:cNvSpPr>
            <p:nvPr/>
          </p:nvSpPr>
          <p:spPr bwMode="auto">
            <a:xfrm flipV="1">
              <a:off x="502" y="2015"/>
              <a:ext cx="60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63" name="Text Box 13"/>
          <p:cNvSpPr txBox="1">
            <a:spLocks noChangeArrowheads="1"/>
          </p:cNvSpPr>
          <p:nvPr/>
        </p:nvSpPr>
        <p:spPr bwMode="auto">
          <a:xfrm>
            <a:off x="312934" y="4013707"/>
            <a:ext cx="1047039" cy="338554"/>
          </a:xfrm>
          <a:prstGeom prst="rect">
            <a:avLst/>
          </a:prstGeom>
          <a:noFill/>
          <a:ln>
            <a:noFill/>
          </a:ln>
          <a:extLst/>
        </p:spPr>
        <p:txBody>
          <a:bodyPr wrap="square"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200" b="1" dirty="0"/>
              <a:t>import</a:t>
            </a:r>
          </a:p>
        </p:txBody>
      </p:sp>
      <p:pic>
        <p:nvPicPr>
          <p:cNvPr id="6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382" y="3252719"/>
            <a:ext cx="596653" cy="334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65" name="Group 27"/>
          <p:cNvGrpSpPr>
            <a:grpSpLocks/>
          </p:cNvGrpSpPr>
          <p:nvPr/>
        </p:nvGrpSpPr>
        <p:grpSpPr bwMode="auto">
          <a:xfrm>
            <a:off x="232402" y="763668"/>
            <a:ext cx="2465387" cy="711993"/>
            <a:chOff x="249" y="3026"/>
            <a:chExt cx="1553" cy="669"/>
          </a:xfrm>
        </p:grpSpPr>
        <p:sp>
          <p:nvSpPr>
            <p:cNvPr id="66" name="Rectangle 28"/>
            <p:cNvSpPr>
              <a:spLocks noChangeArrowheads="1"/>
            </p:cNvSpPr>
            <p:nvPr/>
          </p:nvSpPr>
          <p:spPr bwMode="auto">
            <a:xfrm>
              <a:off x="249" y="3026"/>
              <a:ext cx="1553" cy="669"/>
            </a:xfrm>
            <a:prstGeom prst="rect">
              <a:avLst/>
            </a:prstGeom>
            <a:solidFill>
              <a:srgbClr val="FFFFFF"/>
            </a:solidFill>
            <a:ln w="28575" algn="ctr">
              <a:solidFill>
                <a:schemeClr val="bg1"/>
              </a:solidFill>
              <a:miter lim="800000"/>
              <a:headEnd/>
              <a:tailEnd/>
            </a:ln>
          </p:spPr>
          <p:txBody>
            <a:bodyPr wrap="square" lIns="0" tIns="0" rIns="0" bIns="0" anchor="ctr">
              <a:spAutoFit/>
            </a:bodyPr>
            <a:lstStyle/>
            <a:p>
              <a:endParaRPr lang="en-US"/>
            </a:p>
          </p:txBody>
        </p:sp>
        <p:sp>
          <p:nvSpPr>
            <p:cNvPr id="67" name="Text Box 29"/>
            <p:cNvSpPr txBox="1">
              <a:spLocks noChangeArrowheads="1"/>
            </p:cNvSpPr>
            <p:nvPr/>
          </p:nvSpPr>
          <p:spPr bwMode="auto">
            <a:xfrm>
              <a:off x="307" y="3046"/>
              <a:ext cx="1468" cy="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dirty="0"/>
                <a:t>Claim is entered in </a:t>
              </a:r>
              <a:r>
                <a:rPr lang="en-US" sz="2200" b="1" dirty="0" smtClean="0"/>
                <a:t>Portal</a:t>
              </a:r>
              <a:endParaRPr lang="en-US" sz="2200" b="1" dirty="0"/>
            </a:p>
          </p:txBody>
        </p:sp>
      </p:grpSp>
      <p:sp>
        <p:nvSpPr>
          <p:cNvPr id="68" name="Line 18"/>
          <p:cNvSpPr>
            <a:spLocks noChangeShapeType="1"/>
          </p:cNvSpPr>
          <p:nvPr/>
        </p:nvSpPr>
        <p:spPr bwMode="auto">
          <a:xfrm>
            <a:off x="326345" y="3679533"/>
            <a:ext cx="129794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69" name="Line 17"/>
          <p:cNvSpPr>
            <a:spLocks noChangeShapeType="1"/>
          </p:cNvSpPr>
          <p:nvPr/>
        </p:nvSpPr>
        <p:spPr bwMode="auto">
          <a:xfrm>
            <a:off x="324478" y="1475660"/>
            <a:ext cx="0" cy="2217921"/>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70" name="Picture 69" descr="C:\Users\trhoades\AppData\Local\Microsoft\Windows\Temporary Internet Files\Content.Outlook\0O55X4KS\submit-my-claim-BT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084" y="1594513"/>
            <a:ext cx="1378230" cy="251375"/>
          </a:xfrm>
          <a:prstGeom prst="rect">
            <a:avLst/>
          </a:prstGeom>
          <a:noFill/>
          <a:ln w="41275">
            <a:solidFill>
              <a:schemeClr val="tx1"/>
            </a:solidFill>
          </a:ln>
          <a:effectLst/>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|EOS~015|</a:t>
            </a:r>
            <a:endParaRPr lang="en-US" sz="100" dirty="0" err="1" smtClean="0">
              <a:solidFill>
                <a:srgbClr val="FFFFFF"/>
              </a:solidFill>
              <a:latin typeface="Arial"/>
              <a:cs typeface="Calibri" pitchFamily="34" charset="0"/>
            </a:endParaRPr>
          </a:p>
        </p:txBody>
      </p:sp>
      <p:sp>
        <p:nvSpPr>
          <p:cNvPr id="17410" name="Rectangle 2"/>
          <p:cNvSpPr>
            <a:spLocks noGrp="1" noChangeArrowheads="1"/>
          </p:cNvSpPr>
          <p:nvPr>
            <p:ph type="title"/>
          </p:nvPr>
        </p:nvSpPr>
        <p:spPr/>
        <p:txBody>
          <a:bodyPr/>
          <a:lstStyle/>
          <a:p>
            <a:pPr eaLnBrk="1" hangingPunct="1"/>
            <a:r>
              <a:rPr lang="en-US" dirty="0" smtClean="0"/>
              <a:t>The new claim wizard (NCW)</a:t>
            </a:r>
          </a:p>
        </p:txBody>
      </p:sp>
      <p:sp>
        <p:nvSpPr>
          <p:cNvPr id="17411" name="Rectangle 3"/>
          <p:cNvSpPr>
            <a:spLocks noGrp="1" noChangeArrowheads="1"/>
          </p:cNvSpPr>
          <p:nvPr>
            <p:ph idx="1"/>
          </p:nvPr>
        </p:nvSpPr>
        <p:spPr>
          <a:xfrm>
            <a:off x="519113" y="3833813"/>
            <a:ext cx="8061325" cy="2509837"/>
          </a:xfrm>
        </p:spPr>
        <p:txBody>
          <a:bodyPr/>
          <a:lstStyle/>
          <a:p>
            <a:pPr>
              <a:buFont typeface="Arial" charset="0"/>
              <a:buChar char="•"/>
            </a:pPr>
            <a:r>
              <a:rPr lang="en-US" smtClean="0"/>
              <a:t>A series of screens that guide</a:t>
            </a:r>
            <a:br>
              <a:rPr lang="en-US" smtClean="0"/>
            </a:br>
            <a:r>
              <a:rPr lang="en-US" smtClean="0"/>
              <a:t>users through manual creation</a:t>
            </a:r>
            <a:br>
              <a:rPr lang="en-US" smtClean="0"/>
            </a:br>
            <a:r>
              <a:rPr lang="en-US" smtClean="0"/>
              <a:t>of new claims</a:t>
            </a:r>
          </a:p>
          <a:p>
            <a:pPr lvl="1"/>
            <a:r>
              <a:rPr lang="en-US" smtClean="0"/>
              <a:t>Incorporates multiple lines of business</a:t>
            </a:r>
          </a:p>
          <a:p>
            <a:pPr lvl="1"/>
            <a:r>
              <a:rPr lang="en-US" smtClean="0"/>
              <a:t>Screens and flow are completely configurable</a:t>
            </a:r>
          </a:p>
        </p:txBody>
      </p:sp>
      <p:grpSp>
        <p:nvGrpSpPr>
          <p:cNvPr id="17412" name="Group 4"/>
          <p:cNvGrpSpPr>
            <a:grpSpLocks/>
          </p:cNvGrpSpPr>
          <p:nvPr/>
        </p:nvGrpSpPr>
        <p:grpSpPr bwMode="auto">
          <a:xfrm>
            <a:off x="6016625" y="661988"/>
            <a:ext cx="1636713" cy="1204912"/>
            <a:chOff x="2083" y="1606"/>
            <a:chExt cx="1489" cy="1097"/>
          </a:xfrm>
        </p:grpSpPr>
        <p:sp>
          <p:nvSpPr>
            <p:cNvPr id="17513" name="Rectangle 5"/>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7514" name="Freeform 6"/>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7515" name="Freeform 7"/>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7516" name="Freeform 8"/>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7517" name="Freeform 9"/>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7518" name="Rectangle 10"/>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7519" name="Rectangle 11"/>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520" name="AutoShape 12"/>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7521" name="Freeform 13"/>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7522" name="Freeform 14"/>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7523" name="Rectangle 15"/>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524" name="Rectangle 16"/>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525" name="Rectangle 17"/>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7526" name="Group 18"/>
            <p:cNvGrpSpPr>
              <a:grpSpLocks/>
            </p:cNvGrpSpPr>
            <p:nvPr/>
          </p:nvGrpSpPr>
          <p:grpSpPr bwMode="auto">
            <a:xfrm>
              <a:off x="2221" y="1871"/>
              <a:ext cx="518" cy="782"/>
              <a:chOff x="2400" y="1656"/>
              <a:chExt cx="752" cy="1136"/>
            </a:xfrm>
          </p:grpSpPr>
          <p:sp>
            <p:nvSpPr>
              <p:cNvPr id="17539" name="Freeform 1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7540" name="Freeform 2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7541" name="Freeform 2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7542" name="Freeform 2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7543" name="Freeform 2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7544" name="Line 2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545" name="Line 2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7527" name="Group 26"/>
            <p:cNvGrpSpPr>
              <a:grpSpLocks/>
            </p:cNvGrpSpPr>
            <p:nvPr/>
          </p:nvGrpSpPr>
          <p:grpSpPr bwMode="auto">
            <a:xfrm rot="-6511945">
              <a:off x="2834" y="1842"/>
              <a:ext cx="518" cy="783"/>
              <a:chOff x="2400" y="1656"/>
              <a:chExt cx="752" cy="1136"/>
            </a:xfrm>
          </p:grpSpPr>
          <p:sp>
            <p:nvSpPr>
              <p:cNvPr id="17532" name="Freeform 2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7533" name="Freeform 2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7534" name="Freeform 2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7535" name="Freeform 3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7536" name="Freeform 3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7537" name="Line 3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538" name="Line 3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7528" name="Freeform 34"/>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7529" name="Freeform 35"/>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7530" name="Rectangle 36"/>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531" name="Rectangle 37"/>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17413" name="AutoShape 49"/>
          <p:cNvSpPr>
            <a:spLocks noChangeArrowheads="1"/>
          </p:cNvSpPr>
          <p:nvPr/>
        </p:nvSpPr>
        <p:spPr bwMode="auto">
          <a:xfrm rot="2186541">
            <a:off x="7312025" y="292100"/>
            <a:ext cx="722313" cy="722313"/>
          </a:xfrm>
          <a:prstGeom prst="star4">
            <a:avLst>
              <a:gd name="adj" fmla="val 14102"/>
            </a:avLst>
          </a:prstGeom>
          <a:solidFill>
            <a:schemeClr val="folHlink"/>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nvGrpSpPr>
          <p:cNvPr id="17414" name="Group 50"/>
          <p:cNvGrpSpPr>
            <a:grpSpLocks/>
          </p:cNvGrpSpPr>
          <p:nvPr/>
        </p:nvGrpSpPr>
        <p:grpSpPr bwMode="auto">
          <a:xfrm>
            <a:off x="6011863" y="2046288"/>
            <a:ext cx="1649412" cy="1217612"/>
            <a:chOff x="1760" y="442"/>
            <a:chExt cx="1054" cy="777"/>
          </a:xfrm>
        </p:grpSpPr>
        <p:sp>
          <p:nvSpPr>
            <p:cNvPr id="17479" name="Rectangle 51"/>
            <p:cNvSpPr>
              <a:spLocks noChangeArrowheads="1"/>
            </p:cNvSpPr>
            <p:nvPr/>
          </p:nvSpPr>
          <p:spPr bwMode="auto">
            <a:xfrm>
              <a:off x="1760" y="442"/>
              <a:ext cx="1054" cy="77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7480" name="AutoShape 52"/>
            <p:cNvSpPr>
              <a:spLocks noChangeArrowheads="1"/>
            </p:cNvSpPr>
            <p:nvPr/>
          </p:nvSpPr>
          <p:spPr bwMode="auto">
            <a:xfrm rot="2681173">
              <a:off x="1969" y="624"/>
              <a:ext cx="399" cy="409"/>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7481" name="Freeform 53"/>
            <p:cNvSpPr>
              <a:spLocks/>
            </p:cNvSpPr>
            <p:nvPr/>
          </p:nvSpPr>
          <p:spPr bwMode="auto">
            <a:xfrm>
              <a:off x="2021" y="743"/>
              <a:ext cx="19" cy="19"/>
            </a:xfrm>
            <a:custGeom>
              <a:avLst/>
              <a:gdLst>
                <a:gd name="T0" fmla="*/ 0 w 75"/>
                <a:gd name="T1" fmla="*/ 0 h 76"/>
                <a:gd name="T2" fmla="*/ 0 w 75"/>
                <a:gd name="T3" fmla="*/ 0 h 76"/>
                <a:gd name="T4" fmla="*/ 0 w 75"/>
                <a:gd name="T5" fmla="*/ 0 h 76"/>
                <a:gd name="T6" fmla="*/ 0 w 75"/>
                <a:gd name="T7" fmla="*/ 0 h 76"/>
                <a:gd name="T8" fmla="*/ 0 w 75"/>
                <a:gd name="T9" fmla="*/ 0 h 76"/>
                <a:gd name="T10" fmla="*/ 0 w 75"/>
                <a:gd name="T11" fmla="*/ 0 h 76"/>
                <a:gd name="T12" fmla="*/ 0 w 75"/>
                <a:gd name="T13" fmla="*/ 0 h 76"/>
                <a:gd name="T14" fmla="*/ 0 w 75"/>
                <a:gd name="T15" fmla="*/ 0 h 76"/>
                <a:gd name="T16" fmla="*/ 0 w 75"/>
                <a:gd name="T17" fmla="*/ 0 h 76"/>
                <a:gd name="T18" fmla="*/ 0 w 75"/>
                <a:gd name="T19" fmla="*/ 0 h 76"/>
                <a:gd name="T20" fmla="*/ 0 w 75"/>
                <a:gd name="T21" fmla="*/ 0 h 76"/>
                <a:gd name="T22" fmla="*/ 0 w 75"/>
                <a:gd name="T23" fmla="*/ 0 h 76"/>
                <a:gd name="T24" fmla="*/ 0 w 75"/>
                <a:gd name="T25" fmla="*/ 0 h 76"/>
                <a:gd name="T26" fmla="*/ 0 w 75"/>
                <a:gd name="T27" fmla="*/ 0 h 76"/>
                <a:gd name="T28" fmla="*/ 0 w 75"/>
                <a:gd name="T29" fmla="*/ 0 h 76"/>
                <a:gd name="T30" fmla="*/ 0 w 75"/>
                <a:gd name="T31" fmla="*/ 0 h 76"/>
                <a:gd name="T32" fmla="*/ 0 w 75"/>
                <a:gd name="T33" fmla="*/ 0 h 7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5"/>
                <a:gd name="T52" fmla="*/ 0 h 76"/>
                <a:gd name="T53" fmla="*/ 75 w 75"/>
                <a:gd name="T54" fmla="*/ 76 h 7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5" h="76">
                  <a:moveTo>
                    <a:pt x="37" y="76"/>
                  </a:moveTo>
                  <a:lnTo>
                    <a:pt x="52" y="74"/>
                  </a:lnTo>
                  <a:lnTo>
                    <a:pt x="65" y="65"/>
                  </a:lnTo>
                  <a:lnTo>
                    <a:pt x="72" y="53"/>
                  </a:lnTo>
                  <a:lnTo>
                    <a:pt x="75" y="38"/>
                  </a:lnTo>
                  <a:lnTo>
                    <a:pt x="72" y="23"/>
                  </a:lnTo>
                  <a:lnTo>
                    <a:pt x="65" y="12"/>
                  </a:lnTo>
                  <a:lnTo>
                    <a:pt x="52" y="3"/>
                  </a:lnTo>
                  <a:lnTo>
                    <a:pt x="37" y="0"/>
                  </a:lnTo>
                  <a:lnTo>
                    <a:pt x="23" y="3"/>
                  </a:lnTo>
                  <a:lnTo>
                    <a:pt x="11" y="12"/>
                  </a:lnTo>
                  <a:lnTo>
                    <a:pt x="3" y="23"/>
                  </a:lnTo>
                  <a:lnTo>
                    <a:pt x="0" y="38"/>
                  </a:lnTo>
                  <a:lnTo>
                    <a:pt x="3" y="53"/>
                  </a:lnTo>
                  <a:lnTo>
                    <a:pt x="11" y="65"/>
                  </a:lnTo>
                  <a:lnTo>
                    <a:pt x="23" y="74"/>
                  </a:lnTo>
                  <a:lnTo>
                    <a:pt x="37" y="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82" name="Freeform 54"/>
            <p:cNvSpPr>
              <a:spLocks/>
            </p:cNvSpPr>
            <p:nvPr/>
          </p:nvSpPr>
          <p:spPr bwMode="auto">
            <a:xfrm>
              <a:off x="2054" y="743"/>
              <a:ext cx="20" cy="20"/>
            </a:xfrm>
            <a:custGeom>
              <a:avLst/>
              <a:gdLst>
                <a:gd name="T0" fmla="*/ 0 w 77"/>
                <a:gd name="T1" fmla="*/ 0 h 76"/>
                <a:gd name="T2" fmla="*/ 0 w 77"/>
                <a:gd name="T3" fmla="*/ 0 h 76"/>
                <a:gd name="T4" fmla="*/ 0 w 77"/>
                <a:gd name="T5" fmla="*/ 0 h 76"/>
                <a:gd name="T6" fmla="*/ 0 w 77"/>
                <a:gd name="T7" fmla="*/ 0 h 76"/>
                <a:gd name="T8" fmla="*/ 0 w 77"/>
                <a:gd name="T9" fmla="*/ 0 h 76"/>
                <a:gd name="T10" fmla="*/ 0 w 77"/>
                <a:gd name="T11" fmla="*/ 0 h 76"/>
                <a:gd name="T12" fmla="*/ 0 w 77"/>
                <a:gd name="T13" fmla="*/ 0 h 76"/>
                <a:gd name="T14" fmla="*/ 0 w 77"/>
                <a:gd name="T15" fmla="*/ 0 h 76"/>
                <a:gd name="T16" fmla="*/ 0 w 77"/>
                <a:gd name="T17" fmla="*/ 0 h 76"/>
                <a:gd name="T18" fmla="*/ 0 w 77"/>
                <a:gd name="T19" fmla="*/ 0 h 76"/>
                <a:gd name="T20" fmla="*/ 0 w 77"/>
                <a:gd name="T21" fmla="*/ 0 h 76"/>
                <a:gd name="T22" fmla="*/ 0 w 77"/>
                <a:gd name="T23" fmla="*/ 0 h 76"/>
                <a:gd name="T24" fmla="*/ 0 w 77"/>
                <a:gd name="T25" fmla="*/ 0 h 76"/>
                <a:gd name="T26" fmla="*/ 0 w 77"/>
                <a:gd name="T27" fmla="*/ 0 h 76"/>
                <a:gd name="T28" fmla="*/ 0 w 77"/>
                <a:gd name="T29" fmla="*/ 0 h 76"/>
                <a:gd name="T30" fmla="*/ 0 w 77"/>
                <a:gd name="T31" fmla="*/ 0 h 76"/>
                <a:gd name="T32" fmla="*/ 0 w 77"/>
                <a:gd name="T33" fmla="*/ 0 h 7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7"/>
                <a:gd name="T52" fmla="*/ 0 h 76"/>
                <a:gd name="T53" fmla="*/ 77 w 77"/>
                <a:gd name="T54" fmla="*/ 76 h 7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7" h="76">
                  <a:moveTo>
                    <a:pt x="38" y="76"/>
                  </a:moveTo>
                  <a:lnTo>
                    <a:pt x="54" y="73"/>
                  </a:lnTo>
                  <a:lnTo>
                    <a:pt x="65" y="65"/>
                  </a:lnTo>
                  <a:lnTo>
                    <a:pt x="74" y="53"/>
                  </a:lnTo>
                  <a:lnTo>
                    <a:pt x="77" y="39"/>
                  </a:lnTo>
                  <a:lnTo>
                    <a:pt x="74" y="23"/>
                  </a:lnTo>
                  <a:lnTo>
                    <a:pt x="65" y="11"/>
                  </a:lnTo>
                  <a:lnTo>
                    <a:pt x="54" y="3"/>
                  </a:lnTo>
                  <a:lnTo>
                    <a:pt x="38" y="0"/>
                  </a:lnTo>
                  <a:lnTo>
                    <a:pt x="24" y="3"/>
                  </a:lnTo>
                  <a:lnTo>
                    <a:pt x="12" y="11"/>
                  </a:lnTo>
                  <a:lnTo>
                    <a:pt x="3" y="23"/>
                  </a:lnTo>
                  <a:lnTo>
                    <a:pt x="0" y="39"/>
                  </a:lnTo>
                  <a:lnTo>
                    <a:pt x="3" y="53"/>
                  </a:lnTo>
                  <a:lnTo>
                    <a:pt x="12" y="65"/>
                  </a:lnTo>
                  <a:lnTo>
                    <a:pt x="24" y="73"/>
                  </a:lnTo>
                  <a:lnTo>
                    <a:pt x="38" y="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83" name="Freeform 55"/>
            <p:cNvSpPr>
              <a:spLocks/>
            </p:cNvSpPr>
            <p:nvPr/>
          </p:nvSpPr>
          <p:spPr bwMode="auto">
            <a:xfrm>
              <a:off x="2109" y="787"/>
              <a:ext cx="19" cy="19"/>
            </a:xfrm>
            <a:custGeom>
              <a:avLst/>
              <a:gdLst>
                <a:gd name="T0" fmla="*/ 0 w 74"/>
                <a:gd name="T1" fmla="*/ 0 h 75"/>
                <a:gd name="T2" fmla="*/ 0 w 74"/>
                <a:gd name="T3" fmla="*/ 0 h 75"/>
                <a:gd name="T4" fmla="*/ 0 w 74"/>
                <a:gd name="T5" fmla="*/ 0 h 75"/>
                <a:gd name="T6" fmla="*/ 0 w 74"/>
                <a:gd name="T7" fmla="*/ 0 h 75"/>
                <a:gd name="T8" fmla="*/ 0 w 74"/>
                <a:gd name="T9" fmla="*/ 0 h 75"/>
                <a:gd name="T10" fmla="*/ 0 w 74"/>
                <a:gd name="T11" fmla="*/ 0 h 75"/>
                <a:gd name="T12" fmla="*/ 0 w 74"/>
                <a:gd name="T13" fmla="*/ 0 h 75"/>
                <a:gd name="T14" fmla="*/ 0 w 74"/>
                <a:gd name="T15" fmla="*/ 0 h 75"/>
                <a:gd name="T16" fmla="*/ 0 w 74"/>
                <a:gd name="T17" fmla="*/ 0 h 75"/>
                <a:gd name="T18" fmla="*/ 0 w 74"/>
                <a:gd name="T19" fmla="*/ 0 h 75"/>
                <a:gd name="T20" fmla="*/ 0 w 74"/>
                <a:gd name="T21" fmla="*/ 0 h 75"/>
                <a:gd name="T22" fmla="*/ 0 w 74"/>
                <a:gd name="T23" fmla="*/ 0 h 75"/>
                <a:gd name="T24" fmla="*/ 0 w 74"/>
                <a:gd name="T25" fmla="*/ 0 h 75"/>
                <a:gd name="T26" fmla="*/ 0 w 74"/>
                <a:gd name="T27" fmla="*/ 0 h 75"/>
                <a:gd name="T28" fmla="*/ 0 w 74"/>
                <a:gd name="T29" fmla="*/ 0 h 75"/>
                <a:gd name="T30" fmla="*/ 0 w 74"/>
                <a:gd name="T31" fmla="*/ 0 h 75"/>
                <a:gd name="T32" fmla="*/ 0 w 74"/>
                <a:gd name="T33" fmla="*/ 0 h 75"/>
                <a:gd name="T34" fmla="*/ 0 w 74"/>
                <a:gd name="T35" fmla="*/ 0 h 75"/>
                <a:gd name="T36" fmla="*/ 0 w 74"/>
                <a:gd name="T37" fmla="*/ 0 h 75"/>
                <a:gd name="T38" fmla="*/ 0 w 74"/>
                <a:gd name="T39" fmla="*/ 0 h 75"/>
                <a:gd name="T40" fmla="*/ 0 w 74"/>
                <a:gd name="T41" fmla="*/ 0 h 75"/>
                <a:gd name="T42" fmla="*/ 0 w 74"/>
                <a:gd name="T43" fmla="*/ 0 h 75"/>
                <a:gd name="T44" fmla="*/ 0 w 74"/>
                <a:gd name="T45" fmla="*/ 0 h 75"/>
                <a:gd name="T46" fmla="*/ 0 w 74"/>
                <a:gd name="T47" fmla="*/ 0 h 75"/>
                <a:gd name="T48" fmla="*/ 0 w 74"/>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4"/>
                <a:gd name="T76" fmla="*/ 0 h 75"/>
                <a:gd name="T77" fmla="*/ 74 w 74"/>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4" h="75">
                  <a:moveTo>
                    <a:pt x="56" y="71"/>
                  </a:moveTo>
                  <a:lnTo>
                    <a:pt x="67" y="61"/>
                  </a:lnTo>
                  <a:lnTo>
                    <a:pt x="74" y="47"/>
                  </a:lnTo>
                  <a:lnTo>
                    <a:pt x="74" y="34"/>
                  </a:lnTo>
                  <a:lnTo>
                    <a:pt x="70" y="19"/>
                  </a:lnTo>
                  <a:lnTo>
                    <a:pt x="66" y="13"/>
                  </a:lnTo>
                  <a:lnTo>
                    <a:pt x="60" y="8"/>
                  </a:lnTo>
                  <a:lnTo>
                    <a:pt x="54" y="3"/>
                  </a:lnTo>
                  <a:lnTo>
                    <a:pt x="47" y="0"/>
                  </a:lnTo>
                  <a:lnTo>
                    <a:pt x="40" y="0"/>
                  </a:lnTo>
                  <a:lnTo>
                    <a:pt x="33" y="0"/>
                  </a:lnTo>
                  <a:lnTo>
                    <a:pt x="25" y="2"/>
                  </a:lnTo>
                  <a:lnTo>
                    <a:pt x="18" y="5"/>
                  </a:lnTo>
                  <a:lnTo>
                    <a:pt x="7" y="15"/>
                  </a:lnTo>
                  <a:lnTo>
                    <a:pt x="1" y="28"/>
                  </a:lnTo>
                  <a:lnTo>
                    <a:pt x="0" y="42"/>
                  </a:lnTo>
                  <a:lnTo>
                    <a:pt x="5" y="57"/>
                  </a:lnTo>
                  <a:lnTo>
                    <a:pt x="10" y="62"/>
                  </a:lnTo>
                  <a:lnTo>
                    <a:pt x="15" y="68"/>
                  </a:lnTo>
                  <a:lnTo>
                    <a:pt x="21" y="73"/>
                  </a:lnTo>
                  <a:lnTo>
                    <a:pt x="28" y="74"/>
                  </a:lnTo>
                  <a:lnTo>
                    <a:pt x="34" y="75"/>
                  </a:lnTo>
                  <a:lnTo>
                    <a:pt x="41" y="75"/>
                  </a:lnTo>
                  <a:lnTo>
                    <a:pt x="49" y="74"/>
                  </a:lnTo>
                  <a:lnTo>
                    <a:pt x="56" y="7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84" name="Freeform 56"/>
            <p:cNvSpPr>
              <a:spLocks/>
            </p:cNvSpPr>
            <p:nvPr/>
          </p:nvSpPr>
          <p:spPr bwMode="auto">
            <a:xfrm>
              <a:off x="2081" y="761"/>
              <a:ext cx="19" cy="19"/>
            </a:xfrm>
            <a:custGeom>
              <a:avLst/>
              <a:gdLst>
                <a:gd name="T0" fmla="*/ 0 w 75"/>
                <a:gd name="T1" fmla="*/ 0 h 77"/>
                <a:gd name="T2" fmla="*/ 0 w 75"/>
                <a:gd name="T3" fmla="*/ 0 h 77"/>
                <a:gd name="T4" fmla="*/ 0 w 75"/>
                <a:gd name="T5" fmla="*/ 0 h 77"/>
                <a:gd name="T6" fmla="*/ 0 w 75"/>
                <a:gd name="T7" fmla="*/ 0 h 77"/>
                <a:gd name="T8" fmla="*/ 0 w 75"/>
                <a:gd name="T9" fmla="*/ 0 h 77"/>
                <a:gd name="T10" fmla="*/ 0 w 75"/>
                <a:gd name="T11" fmla="*/ 0 h 77"/>
                <a:gd name="T12" fmla="*/ 0 w 75"/>
                <a:gd name="T13" fmla="*/ 0 h 77"/>
                <a:gd name="T14" fmla="*/ 0 w 75"/>
                <a:gd name="T15" fmla="*/ 0 h 77"/>
                <a:gd name="T16" fmla="*/ 0 w 75"/>
                <a:gd name="T17" fmla="*/ 0 h 77"/>
                <a:gd name="T18" fmla="*/ 0 w 75"/>
                <a:gd name="T19" fmla="*/ 0 h 77"/>
                <a:gd name="T20" fmla="*/ 0 w 75"/>
                <a:gd name="T21" fmla="*/ 0 h 77"/>
                <a:gd name="T22" fmla="*/ 0 w 75"/>
                <a:gd name="T23" fmla="*/ 0 h 77"/>
                <a:gd name="T24" fmla="*/ 0 w 75"/>
                <a:gd name="T25" fmla="*/ 0 h 77"/>
                <a:gd name="T26" fmla="*/ 0 w 75"/>
                <a:gd name="T27" fmla="*/ 0 h 77"/>
                <a:gd name="T28" fmla="*/ 0 w 75"/>
                <a:gd name="T29" fmla="*/ 0 h 77"/>
                <a:gd name="T30" fmla="*/ 0 w 75"/>
                <a:gd name="T31" fmla="*/ 0 h 77"/>
                <a:gd name="T32" fmla="*/ 0 w 75"/>
                <a:gd name="T33" fmla="*/ 0 h 77"/>
                <a:gd name="T34" fmla="*/ 0 w 75"/>
                <a:gd name="T35" fmla="*/ 0 h 77"/>
                <a:gd name="T36" fmla="*/ 0 w 75"/>
                <a:gd name="T37" fmla="*/ 0 h 77"/>
                <a:gd name="T38" fmla="*/ 0 w 75"/>
                <a:gd name="T39" fmla="*/ 0 h 77"/>
                <a:gd name="T40" fmla="*/ 0 w 75"/>
                <a:gd name="T41" fmla="*/ 0 h 77"/>
                <a:gd name="T42" fmla="*/ 0 w 75"/>
                <a:gd name="T43" fmla="*/ 0 h 77"/>
                <a:gd name="T44" fmla="*/ 0 w 75"/>
                <a:gd name="T45" fmla="*/ 0 h 77"/>
                <a:gd name="T46" fmla="*/ 0 w 75"/>
                <a:gd name="T47" fmla="*/ 0 h 77"/>
                <a:gd name="T48" fmla="*/ 0 w 75"/>
                <a:gd name="T49" fmla="*/ 0 h 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5"/>
                <a:gd name="T76" fmla="*/ 0 h 77"/>
                <a:gd name="T77" fmla="*/ 75 w 75"/>
                <a:gd name="T78" fmla="*/ 77 h 7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5" h="77">
                  <a:moveTo>
                    <a:pt x="64" y="64"/>
                  </a:moveTo>
                  <a:lnTo>
                    <a:pt x="72" y="51"/>
                  </a:lnTo>
                  <a:lnTo>
                    <a:pt x="75" y="36"/>
                  </a:lnTo>
                  <a:lnTo>
                    <a:pt x="72" y="23"/>
                  </a:lnTo>
                  <a:lnTo>
                    <a:pt x="63" y="10"/>
                  </a:lnTo>
                  <a:lnTo>
                    <a:pt x="57" y="6"/>
                  </a:lnTo>
                  <a:lnTo>
                    <a:pt x="50" y="3"/>
                  </a:lnTo>
                  <a:lnTo>
                    <a:pt x="43" y="0"/>
                  </a:lnTo>
                  <a:lnTo>
                    <a:pt x="36" y="0"/>
                  </a:lnTo>
                  <a:lnTo>
                    <a:pt x="28" y="2"/>
                  </a:lnTo>
                  <a:lnTo>
                    <a:pt x="21" y="4"/>
                  </a:lnTo>
                  <a:lnTo>
                    <a:pt x="15" y="7"/>
                  </a:lnTo>
                  <a:lnTo>
                    <a:pt x="10" y="13"/>
                  </a:lnTo>
                  <a:lnTo>
                    <a:pt x="1" y="26"/>
                  </a:lnTo>
                  <a:lnTo>
                    <a:pt x="0" y="39"/>
                  </a:lnTo>
                  <a:lnTo>
                    <a:pt x="3" y="53"/>
                  </a:lnTo>
                  <a:lnTo>
                    <a:pt x="11" y="66"/>
                  </a:lnTo>
                  <a:lnTo>
                    <a:pt x="17" y="71"/>
                  </a:lnTo>
                  <a:lnTo>
                    <a:pt x="24" y="74"/>
                  </a:lnTo>
                  <a:lnTo>
                    <a:pt x="31" y="77"/>
                  </a:lnTo>
                  <a:lnTo>
                    <a:pt x="39" y="77"/>
                  </a:lnTo>
                  <a:lnTo>
                    <a:pt x="46" y="75"/>
                  </a:lnTo>
                  <a:lnTo>
                    <a:pt x="53" y="72"/>
                  </a:lnTo>
                  <a:lnTo>
                    <a:pt x="59" y="69"/>
                  </a:lnTo>
                  <a:lnTo>
                    <a:pt x="64" y="6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7485" name="Group 57"/>
            <p:cNvGrpSpPr>
              <a:grpSpLocks/>
            </p:cNvGrpSpPr>
            <p:nvPr/>
          </p:nvGrpSpPr>
          <p:grpSpPr bwMode="auto">
            <a:xfrm>
              <a:off x="1779" y="671"/>
              <a:ext cx="234" cy="219"/>
              <a:chOff x="3323" y="2342"/>
              <a:chExt cx="463" cy="432"/>
            </a:xfrm>
          </p:grpSpPr>
          <p:sp>
            <p:nvSpPr>
              <p:cNvPr id="17509" name="Freeform 58"/>
              <p:cNvSpPr>
                <a:spLocks/>
              </p:cNvSpPr>
              <p:nvPr/>
            </p:nvSpPr>
            <p:spPr bwMode="auto">
              <a:xfrm>
                <a:off x="3323" y="2342"/>
                <a:ext cx="463" cy="432"/>
              </a:xfrm>
              <a:custGeom>
                <a:avLst/>
                <a:gdLst>
                  <a:gd name="T0" fmla="*/ 8 w 926"/>
                  <a:gd name="T1" fmla="*/ 2 h 865"/>
                  <a:gd name="T2" fmla="*/ 6 w 926"/>
                  <a:gd name="T3" fmla="*/ 0 h 865"/>
                  <a:gd name="T4" fmla="*/ 0 w 926"/>
                  <a:gd name="T5" fmla="*/ 4 h 865"/>
                  <a:gd name="T6" fmla="*/ 3 w 926"/>
                  <a:gd name="T7" fmla="*/ 6 h 865"/>
                  <a:gd name="T8" fmla="*/ 8 w 926"/>
                  <a:gd name="T9" fmla="*/ 2 h 865"/>
                  <a:gd name="T10" fmla="*/ 0 60000 65536"/>
                  <a:gd name="T11" fmla="*/ 0 60000 65536"/>
                  <a:gd name="T12" fmla="*/ 0 60000 65536"/>
                  <a:gd name="T13" fmla="*/ 0 60000 65536"/>
                  <a:gd name="T14" fmla="*/ 0 60000 65536"/>
                  <a:gd name="T15" fmla="*/ 0 w 926"/>
                  <a:gd name="T16" fmla="*/ 0 h 865"/>
                  <a:gd name="T17" fmla="*/ 926 w 926"/>
                  <a:gd name="T18" fmla="*/ 865 h 865"/>
                </a:gdLst>
                <a:ahLst/>
                <a:cxnLst>
                  <a:cxn ang="T10">
                    <a:pos x="T0" y="T1"/>
                  </a:cxn>
                  <a:cxn ang="T11">
                    <a:pos x="T2" y="T3"/>
                  </a:cxn>
                  <a:cxn ang="T12">
                    <a:pos x="T4" y="T5"/>
                  </a:cxn>
                  <a:cxn ang="T13">
                    <a:pos x="T6" y="T7"/>
                  </a:cxn>
                  <a:cxn ang="T14">
                    <a:pos x="T8" y="T9"/>
                  </a:cxn>
                </a:cxnLst>
                <a:rect l="T15" t="T16" r="T17" b="T18"/>
                <a:pathLst>
                  <a:path w="926" h="865">
                    <a:moveTo>
                      <a:pt x="926" y="321"/>
                    </a:moveTo>
                    <a:lnTo>
                      <a:pt x="663" y="0"/>
                    </a:lnTo>
                    <a:lnTo>
                      <a:pt x="0" y="543"/>
                    </a:lnTo>
                    <a:lnTo>
                      <a:pt x="264" y="865"/>
                    </a:lnTo>
                    <a:lnTo>
                      <a:pt x="926" y="321"/>
                    </a:lnTo>
                    <a:close/>
                  </a:path>
                </a:pathLst>
              </a:custGeom>
              <a:solidFill>
                <a:srgbClr val="FF0000"/>
              </a:solidFill>
              <a:ln w="12700" cmpd="sng">
                <a:solidFill>
                  <a:schemeClr val="bg1"/>
                </a:solidFill>
                <a:round/>
                <a:headEnd/>
                <a:tailEnd/>
              </a:ln>
            </p:spPr>
            <p:txBody>
              <a:bodyPr/>
              <a:lstStyle/>
              <a:p>
                <a:endParaRPr lang="en-US"/>
              </a:p>
            </p:txBody>
          </p:sp>
          <p:sp>
            <p:nvSpPr>
              <p:cNvPr id="17510" name="Freeform 59"/>
              <p:cNvSpPr>
                <a:spLocks/>
              </p:cNvSpPr>
              <p:nvPr/>
            </p:nvSpPr>
            <p:spPr bwMode="auto">
              <a:xfrm>
                <a:off x="3416" y="2609"/>
                <a:ext cx="60" cy="59"/>
              </a:xfrm>
              <a:custGeom>
                <a:avLst/>
                <a:gdLst>
                  <a:gd name="T0" fmla="*/ 0 w 121"/>
                  <a:gd name="T1" fmla="*/ 0 h 120"/>
                  <a:gd name="T2" fmla="*/ 0 w 121"/>
                  <a:gd name="T3" fmla="*/ 0 h 120"/>
                  <a:gd name="T4" fmla="*/ 0 w 121"/>
                  <a:gd name="T5" fmla="*/ 0 h 120"/>
                  <a:gd name="T6" fmla="*/ 0 w 121"/>
                  <a:gd name="T7" fmla="*/ 0 h 120"/>
                  <a:gd name="T8" fmla="*/ 0 w 121"/>
                  <a:gd name="T9" fmla="*/ 0 h 120"/>
                  <a:gd name="T10" fmla="*/ 0 w 121"/>
                  <a:gd name="T11" fmla="*/ 0 h 120"/>
                  <a:gd name="T12" fmla="*/ 0 w 121"/>
                  <a:gd name="T13" fmla="*/ 0 h 120"/>
                  <a:gd name="T14" fmla="*/ 0 w 121"/>
                  <a:gd name="T15" fmla="*/ 0 h 120"/>
                  <a:gd name="T16" fmla="*/ 0 w 121"/>
                  <a:gd name="T17" fmla="*/ 0 h 120"/>
                  <a:gd name="T18" fmla="*/ 0 w 121"/>
                  <a:gd name="T19" fmla="*/ 0 h 120"/>
                  <a:gd name="T20" fmla="*/ 0 w 121"/>
                  <a:gd name="T21" fmla="*/ 0 h 120"/>
                  <a:gd name="T22" fmla="*/ 0 w 121"/>
                  <a:gd name="T23" fmla="*/ 0 h 120"/>
                  <a:gd name="T24" fmla="*/ 0 w 121"/>
                  <a:gd name="T25" fmla="*/ 0 h 120"/>
                  <a:gd name="T26" fmla="*/ 0 w 121"/>
                  <a:gd name="T27" fmla="*/ 0 h 120"/>
                  <a:gd name="T28" fmla="*/ 0 w 121"/>
                  <a:gd name="T29" fmla="*/ 0 h 120"/>
                  <a:gd name="T30" fmla="*/ 0 w 121"/>
                  <a:gd name="T31" fmla="*/ 0 h 120"/>
                  <a:gd name="T32" fmla="*/ 0 w 121"/>
                  <a:gd name="T33" fmla="*/ 0 h 120"/>
                  <a:gd name="T34" fmla="*/ 0 w 121"/>
                  <a:gd name="T35" fmla="*/ 0 h 120"/>
                  <a:gd name="T36" fmla="*/ 0 w 121"/>
                  <a:gd name="T37" fmla="*/ 0 h 120"/>
                  <a:gd name="T38" fmla="*/ 0 w 121"/>
                  <a:gd name="T39" fmla="*/ 0 h 120"/>
                  <a:gd name="T40" fmla="*/ 0 w 121"/>
                  <a:gd name="T41" fmla="*/ 0 h 120"/>
                  <a:gd name="T42" fmla="*/ 0 w 121"/>
                  <a:gd name="T43" fmla="*/ 0 h 120"/>
                  <a:gd name="T44" fmla="*/ 0 w 121"/>
                  <a:gd name="T45" fmla="*/ 0 h 120"/>
                  <a:gd name="T46" fmla="*/ 0 w 121"/>
                  <a:gd name="T47" fmla="*/ 0 h 120"/>
                  <a:gd name="T48" fmla="*/ 0 w 121"/>
                  <a:gd name="T49" fmla="*/ 0 h 120"/>
                  <a:gd name="T50" fmla="*/ 0 w 121"/>
                  <a:gd name="T51" fmla="*/ 0 h 120"/>
                  <a:gd name="T52" fmla="*/ 0 w 121"/>
                  <a:gd name="T53" fmla="*/ 0 h 120"/>
                  <a:gd name="T54" fmla="*/ 0 w 121"/>
                  <a:gd name="T55" fmla="*/ 0 h 120"/>
                  <a:gd name="T56" fmla="*/ 0 w 121"/>
                  <a:gd name="T57" fmla="*/ 0 h 120"/>
                  <a:gd name="T58" fmla="*/ 0 w 121"/>
                  <a:gd name="T59" fmla="*/ 0 h 120"/>
                  <a:gd name="T60" fmla="*/ 0 w 121"/>
                  <a:gd name="T61" fmla="*/ 0 h 120"/>
                  <a:gd name="T62" fmla="*/ 0 w 121"/>
                  <a:gd name="T63" fmla="*/ 0 h 120"/>
                  <a:gd name="T64" fmla="*/ 0 w 121"/>
                  <a:gd name="T65" fmla="*/ 0 h 12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1"/>
                  <a:gd name="T100" fmla="*/ 0 h 120"/>
                  <a:gd name="T101" fmla="*/ 121 w 121"/>
                  <a:gd name="T102" fmla="*/ 120 h 12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1" h="120">
                    <a:moveTo>
                      <a:pt x="60" y="120"/>
                    </a:moveTo>
                    <a:lnTo>
                      <a:pt x="72" y="119"/>
                    </a:lnTo>
                    <a:lnTo>
                      <a:pt x="83" y="116"/>
                    </a:lnTo>
                    <a:lnTo>
                      <a:pt x="93" y="110"/>
                    </a:lnTo>
                    <a:lnTo>
                      <a:pt x="104" y="103"/>
                    </a:lnTo>
                    <a:lnTo>
                      <a:pt x="111" y="94"/>
                    </a:lnTo>
                    <a:lnTo>
                      <a:pt x="117" y="84"/>
                    </a:lnTo>
                    <a:lnTo>
                      <a:pt x="119" y="72"/>
                    </a:lnTo>
                    <a:lnTo>
                      <a:pt x="121" y="59"/>
                    </a:lnTo>
                    <a:lnTo>
                      <a:pt x="119" y="48"/>
                    </a:lnTo>
                    <a:lnTo>
                      <a:pt x="117" y="36"/>
                    </a:lnTo>
                    <a:lnTo>
                      <a:pt x="111" y="26"/>
                    </a:lnTo>
                    <a:lnTo>
                      <a:pt x="104" y="18"/>
                    </a:lnTo>
                    <a:lnTo>
                      <a:pt x="93" y="10"/>
                    </a:lnTo>
                    <a:lnTo>
                      <a:pt x="83" y="5"/>
                    </a:lnTo>
                    <a:lnTo>
                      <a:pt x="72" y="2"/>
                    </a:lnTo>
                    <a:lnTo>
                      <a:pt x="60" y="0"/>
                    </a:lnTo>
                    <a:lnTo>
                      <a:pt x="49" y="2"/>
                    </a:lnTo>
                    <a:lnTo>
                      <a:pt x="37" y="5"/>
                    </a:lnTo>
                    <a:lnTo>
                      <a:pt x="27" y="10"/>
                    </a:lnTo>
                    <a:lnTo>
                      <a:pt x="17" y="18"/>
                    </a:lnTo>
                    <a:lnTo>
                      <a:pt x="10" y="26"/>
                    </a:lnTo>
                    <a:lnTo>
                      <a:pt x="4" y="36"/>
                    </a:lnTo>
                    <a:lnTo>
                      <a:pt x="1" y="48"/>
                    </a:lnTo>
                    <a:lnTo>
                      <a:pt x="0" y="59"/>
                    </a:lnTo>
                    <a:lnTo>
                      <a:pt x="1" y="72"/>
                    </a:lnTo>
                    <a:lnTo>
                      <a:pt x="4" y="84"/>
                    </a:lnTo>
                    <a:lnTo>
                      <a:pt x="10" y="94"/>
                    </a:lnTo>
                    <a:lnTo>
                      <a:pt x="17" y="103"/>
                    </a:lnTo>
                    <a:lnTo>
                      <a:pt x="27" y="110"/>
                    </a:lnTo>
                    <a:lnTo>
                      <a:pt x="37" y="116"/>
                    </a:lnTo>
                    <a:lnTo>
                      <a:pt x="49" y="119"/>
                    </a:lnTo>
                    <a:lnTo>
                      <a:pt x="60" y="1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11" name="Freeform 60"/>
              <p:cNvSpPr>
                <a:spLocks/>
              </p:cNvSpPr>
              <p:nvPr/>
            </p:nvSpPr>
            <p:spPr bwMode="auto">
              <a:xfrm>
                <a:off x="3520" y="2527"/>
                <a:ext cx="60" cy="60"/>
              </a:xfrm>
              <a:custGeom>
                <a:avLst/>
                <a:gdLst>
                  <a:gd name="T0" fmla="*/ 0 w 121"/>
                  <a:gd name="T1" fmla="*/ 1 h 120"/>
                  <a:gd name="T2" fmla="*/ 0 w 121"/>
                  <a:gd name="T3" fmla="*/ 1 h 120"/>
                  <a:gd name="T4" fmla="*/ 0 w 121"/>
                  <a:gd name="T5" fmla="*/ 1 h 120"/>
                  <a:gd name="T6" fmla="*/ 0 w 121"/>
                  <a:gd name="T7" fmla="*/ 1 h 120"/>
                  <a:gd name="T8" fmla="*/ 0 w 121"/>
                  <a:gd name="T9" fmla="*/ 1 h 120"/>
                  <a:gd name="T10" fmla="*/ 0 w 121"/>
                  <a:gd name="T11" fmla="*/ 1 h 120"/>
                  <a:gd name="T12" fmla="*/ 0 w 121"/>
                  <a:gd name="T13" fmla="*/ 1 h 120"/>
                  <a:gd name="T14" fmla="*/ 0 w 121"/>
                  <a:gd name="T15" fmla="*/ 1 h 120"/>
                  <a:gd name="T16" fmla="*/ 0 w 121"/>
                  <a:gd name="T17" fmla="*/ 1 h 120"/>
                  <a:gd name="T18" fmla="*/ 0 w 121"/>
                  <a:gd name="T19" fmla="*/ 1 h 120"/>
                  <a:gd name="T20" fmla="*/ 0 w 121"/>
                  <a:gd name="T21" fmla="*/ 1 h 120"/>
                  <a:gd name="T22" fmla="*/ 0 w 121"/>
                  <a:gd name="T23" fmla="*/ 1 h 120"/>
                  <a:gd name="T24" fmla="*/ 0 w 121"/>
                  <a:gd name="T25" fmla="*/ 1 h 120"/>
                  <a:gd name="T26" fmla="*/ 0 w 121"/>
                  <a:gd name="T27" fmla="*/ 1 h 120"/>
                  <a:gd name="T28" fmla="*/ 0 w 121"/>
                  <a:gd name="T29" fmla="*/ 1 h 120"/>
                  <a:gd name="T30" fmla="*/ 0 w 121"/>
                  <a:gd name="T31" fmla="*/ 1 h 120"/>
                  <a:gd name="T32" fmla="*/ 0 w 121"/>
                  <a:gd name="T33" fmla="*/ 0 h 120"/>
                  <a:gd name="T34" fmla="*/ 0 w 121"/>
                  <a:gd name="T35" fmla="*/ 1 h 120"/>
                  <a:gd name="T36" fmla="*/ 0 w 121"/>
                  <a:gd name="T37" fmla="*/ 1 h 120"/>
                  <a:gd name="T38" fmla="*/ 0 w 121"/>
                  <a:gd name="T39" fmla="*/ 1 h 120"/>
                  <a:gd name="T40" fmla="*/ 0 w 121"/>
                  <a:gd name="T41" fmla="*/ 1 h 120"/>
                  <a:gd name="T42" fmla="*/ 0 w 121"/>
                  <a:gd name="T43" fmla="*/ 1 h 120"/>
                  <a:gd name="T44" fmla="*/ 0 w 121"/>
                  <a:gd name="T45" fmla="*/ 1 h 120"/>
                  <a:gd name="T46" fmla="*/ 0 w 121"/>
                  <a:gd name="T47" fmla="*/ 1 h 120"/>
                  <a:gd name="T48" fmla="*/ 0 w 121"/>
                  <a:gd name="T49" fmla="*/ 1 h 120"/>
                  <a:gd name="T50" fmla="*/ 0 w 121"/>
                  <a:gd name="T51" fmla="*/ 1 h 120"/>
                  <a:gd name="T52" fmla="*/ 0 w 121"/>
                  <a:gd name="T53" fmla="*/ 1 h 120"/>
                  <a:gd name="T54" fmla="*/ 0 w 121"/>
                  <a:gd name="T55" fmla="*/ 1 h 120"/>
                  <a:gd name="T56" fmla="*/ 0 w 121"/>
                  <a:gd name="T57" fmla="*/ 1 h 120"/>
                  <a:gd name="T58" fmla="*/ 0 w 121"/>
                  <a:gd name="T59" fmla="*/ 1 h 120"/>
                  <a:gd name="T60" fmla="*/ 0 w 121"/>
                  <a:gd name="T61" fmla="*/ 1 h 120"/>
                  <a:gd name="T62" fmla="*/ 0 w 121"/>
                  <a:gd name="T63" fmla="*/ 1 h 120"/>
                  <a:gd name="T64" fmla="*/ 0 w 121"/>
                  <a:gd name="T65" fmla="*/ 1 h 12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1"/>
                  <a:gd name="T100" fmla="*/ 0 h 120"/>
                  <a:gd name="T101" fmla="*/ 121 w 121"/>
                  <a:gd name="T102" fmla="*/ 120 h 12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1" h="120">
                    <a:moveTo>
                      <a:pt x="61" y="120"/>
                    </a:moveTo>
                    <a:lnTo>
                      <a:pt x="72" y="119"/>
                    </a:lnTo>
                    <a:lnTo>
                      <a:pt x="84" y="116"/>
                    </a:lnTo>
                    <a:lnTo>
                      <a:pt x="94" y="110"/>
                    </a:lnTo>
                    <a:lnTo>
                      <a:pt x="104" y="103"/>
                    </a:lnTo>
                    <a:lnTo>
                      <a:pt x="111" y="94"/>
                    </a:lnTo>
                    <a:lnTo>
                      <a:pt x="117" y="84"/>
                    </a:lnTo>
                    <a:lnTo>
                      <a:pt x="120" y="73"/>
                    </a:lnTo>
                    <a:lnTo>
                      <a:pt x="121" y="61"/>
                    </a:lnTo>
                    <a:lnTo>
                      <a:pt x="120" y="49"/>
                    </a:lnTo>
                    <a:lnTo>
                      <a:pt x="117" y="38"/>
                    </a:lnTo>
                    <a:lnTo>
                      <a:pt x="111" y="28"/>
                    </a:lnTo>
                    <a:lnTo>
                      <a:pt x="104" y="18"/>
                    </a:lnTo>
                    <a:lnTo>
                      <a:pt x="94" y="11"/>
                    </a:lnTo>
                    <a:lnTo>
                      <a:pt x="84" y="5"/>
                    </a:lnTo>
                    <a:lnTo>
                      <a:pt x="72" y="2"/>
                    </a:lnTo>
                    <a:lnTo>
                      <a:pt x="61" y="0"/>
                    </a:lnTo>
                    <a:lnTo>
                      <a:pt x="49" y="2"/>
                    </a:lnTo>
                    <a:lnTo>
                      <a:pt x="38" y="5"/>
                    </a:lnTo>
                    <a:lnTo>
                      <a:pt x="28" y="11"/>
                    </a:lnTo>
                    <a:lnTo>
                      <a:pt x="18" y="18"/>
                    </a:lnTo>
                    <a:lnTo>
                      <a:pt x="10" y="28"/>
                    </a:lnTo>
                    <a:lnTo>
                      <a:pt x="5" y="38"/>
                    </a:lnTo>
                    <a:lnTo>
                      <a:pt x="2" y="49"/>
                    </a:lnTo>
                    <a:lnTo>
                      <a:pt x="0" y="61"/>
                    </a:lnTo>
                    <a:lnTo>
                      <a:pt x="2" y="73"/>
                    </a:lnTo>
                    <a:lnTo>
                      <a:pt x="5" y="84"/>
                    </a:lnTo>
                    <a:lnTo>
                      <a:pt x="10" y="94"/>
                    </a:lnTo>
                    <a:lnTo>
                      <a:pt x="18" y="103"/>
                    </a:lnTo>
                    <a:lnTo>
                      <a:pt x="28" y="110"/>
                    </a:lnTo>
                    <a:lnTo>
                      <a:pt x="38" y="116"/>
                    </a:lnTo>
                    <a:lnTo>
                      <a:pt x="49" y="119"/>
                    </a:lnTo>
                    <a:lnTo>
                      <a:pt x="61" y="1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12" name="Freeform 61"/>
              <p:cNvSpPr>
                <a:spLocks/>
              </p:cNvSpPr>
              <p:nvPr/>
            </p:nvSpPr>
            <p:spPr bwMode="auto">
              <a:xfrm>
                <a:off x="3618" y="2449"/>
                <a:ext cx="59" cy="61"/>
              </a:xfrm>
              <a:custGeom>
                <a:avLst/>
                <a:gdLst>
                  <a:gd name="T0" fmla="*/ 0 w 120"/>
                  <a:gd name="T1" fmla="*/ 1 h 121"/>
                  <a:gd name="T2" fmla="*/ 0 w 120"/>
                  <a:gd name="T3" fmla="*/ 1 h 121"/>
                  <a:gd name="T4" fmla="*/ 0 w 120"/>
                  <a:gd name="T5" fmla="*/ 1 h 121"/>
                  <a:gd name="T6" fmla="*/ 0 w 120"/>
                  <a:gd name="T7" fmla="*/ 1 h 121"/>
                  <a:gd name="T8" fmla="*/ 0 w 120"/>
                  <a:gd name="T9" fmla="*/ 1 h 121"/>
                  <a:gd name="T10" fmla="*/ 0 w 120"/>
                  <a:gd name="T11" fmla="*/ 1 h 121"/>
                  <a:gd name="T12" fmla="*/ 0 w 120"/>
                  <a:gd name="T13" fmla="*/ 1 h 121"/>
                  <a:gd name="T14" fmla="*/ 0 w 120"/>
                  <a:gd name="T15" fmla="*/ 1 h 121"/>
                  <a:gd name="T16" fmla="*/ 0 w 120"/>
                  <a:gd name="T17" fmla="*/ 1 h 121"/>
                  <a:gd name="T18" fmla="*/ 0 w 120"/>
                  <a:gd name="T19" fmla="*/ 1 h 121"/>
                  <a:gd name="T20" fmla="*/ 0 w 120"/>
                  <a:gd name="T21" fmla="*/ 1 h 121"/>
                  <a:gd name="T22" fmla="*/ 0 w 120"/>
                  <a:gd name="T23" fmla="*/ 1 h 121"/>
                  <a:gd name="T24" fmla="*/ 0 w 120"/>
                  <a:gd name="T25" fmla="*/ 1 h 121"/>
                  <a:gd name="T26" fmla="*/ 0 w 120"/>
                  <a:gd name="T27" fmla="*/ 1 h 121"/>
                  <a:gd name="T28" fmla="*/ 0 w 120"/>
                  <a:gd name="T29" fmla="*/ 1 h 121"/>
                  <a:gd name="T30" fmla="*/ 0 w 120"/>
                  <a:gd name="T31" fmla="*/ 1 h 121"/>
                  <a:gd name="T32" fmla="*/ 0 w 120"/>
                  <a:gd name="T33" fmla="*/ 0 h 121"/>
                  <a:gd name="T34" fmla="*/ 0 w 120"/>
                  <a:gd name="T35" fmla="*/ 1 h 121"/>
                  <a:gd name="T36" fmla="*/ 0 w 120"/>
                  <a:gd name="T37" fmla="*/ 1 h 121"/>
                  <a:gd name="T38" fmla="*/ 0 w 120"/>
                  <a:gd name="T39" fmla="*/ 1 h 121"/>
                  <a:gd name="T40" fmla="*/ 0 w 120"/>
                  <a:gd name="T41" fmla="*/ 1 h 121"/>
                  <a:gd name="T42" fmla="*/ 0 w 120"/>
                  <a:gd name="T43" fmla="*/ 1 h 121"/>
                  <a:gd name="T44" fmla="*/ 0 w 120"/>
                  <a:gd name="T45" fmla="*/ 1 h 121"/>
                  <a:gd name="T46" fmla="*/ 0 w 120"/>
                  <a:gd name="T47" fmla="*/ 1 h 121"/>
                  <a:gd name="T48" fmla="*/ 0 w 120"/>
                  <a:gd name="T49" fmla="*/ 1 h 121"/>
                  <a:gd name="T50" fmla="*/ 0 w 120"/>
                  <a:gd name="T51" fmla="*/ 1 h 121"/>
                  <a:gd name="T52" fmla="*/ 0 w 120"/>
                  <a:gd name="T53" fmla="*/ 1 h 121"/>
                  <a:gd name="T54" fmla="*/ 0 w 120"/>
                  <a:gd name="T55" fmla="*/ 1 h 121"/>
                  <a:gd name="T56" fmla="*/ 0 w 120"/>
                  <a:gd name="T57" fmla="*/ 1 h 121"/>
                  <a:gd name="T58" fmla="*/ 0 w 120"/>
                  <a:gd name="T59" fmla="*/ 1 h 121"/>
                  <a:gd name="T60" fmla="*/ 0 w 120"/>
                  <a:gd name="T61" fmla="*/ 1 h 121"/>
                  <a:gd name="T62" fmla="*/ 0 w 120"/>
                  <a:gd name="T63" fmla="*/ 1 h 121"/>
                  <a:gd name="T64" fmla="*/ 0 w 120"/>
                  <a:gd name="T65" fmla="*/ 1 h 1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0"/>
                  <a:gd name="T100" fmla="*/ 0 h 121"/>
                  <a:gd name="T101" fmla="*/ 120 w 120"/>
                  <a:gd name="T102" fmla="*/ 121 h 12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0" h="121">
                    <a:moveTo>
                      <a:pt x="61" y="121"/>
                    </a:moveTo>
                    <a:lnTo>
                      <a:pt x="72" y="119"/>
                    </a:lnTo>
                    <a:lnTo>
                      <a:pt x="84" y="117"/>
                    </a:lnTo>
                    <a:lnTo>
                      <a:pt x="94" y="111"/>
                    </a:lnTo>
                    <a:lnTo>
                      <a:pt x="102" y="104"/>
                    </a:lnTo>
                    <a:lnTo>
                      <a:pt x="110" y="93"/>
                    </a:lnTo>
                    <a:lnTo>
                      <a:pt x="115" y="83"/>
                    </a:lnTo>
                    <a:lnTo>
                      <a:pt x="118" y="72"/>
                    </a:lnTo>
                    <a:lnTo>
                      <a:pt x="120" y="60"/>
                    </a:lnTo>
                    <a:lnTo>
                      <a:pt x="118" y="49"/>
                    </a:lnTo>
                    <a:lnTo>
                      <a:pt x="115" y="37"/>
                    </a:lnTo>
                    <a:lnTo>
                      <a:pt x="110" y="27"/>
                    </a:lnTo>
                    <a:lnTo>
                      <a:pt x="102" y="17"/>
                    </a:lnTo>
                    <a:lnTo>
                      <a:pt x="94" y="10"/>
                    </a:lnTo>
                    <a:lnTo>
                      <a:pt x="84" y="4"/>
                    </a:lnTo>
                    <a:lnTo>
                      <a:pt x="72" y="1"/>
                    </a:lnTo>
                    <a:lnTo>
                      <a:pt x="61" y="0"/>
                    </a:lnTo>
                    <a:lnTo>
                      <a:pt x="49" y="1"/>
                    </a:lnTo>
                    <a:lnTo>
                      <a:pt x="38" y="4"/>
                    </a:lnTo>
                    <a:lnTo>
                      <a:pt x="28" y="10"/>
                    </a:lnTo>
                    <a:lnTo>
                      <a:pt x="17" y="17"/>
                    </a:lnTo>
                    <a:lnTo>
                      <a:pt x="10" y="27"/>
                    </a:lnTo>
                    <a:lnTo>
                      <a:pt x="5" y="37"/>
                    </a:lnTo>
                    <a:lnTo>
                      <a:pt x="2" y="49"/>
                    </a:lnTo>
                    <a:lnTo>
                      <a:pt x="0" y="60"/>
                    </a:lnTo>
                    <a:lnTo>
                      <a:pt x="2" y="72"/>
                    </a:lnTo>
                    <a:lnTo>
                      <a:pt x="5" y="83"/>
                    </a:lnTo>
                    <a:lnTo>
                      <a:pt x="10" y="93"/>
                    </a:lnTo>
                    <a:lnTo>
                      <a:pt x="17" y="104"/>
                    </a:lnTo>
                    <a:lnTo>
                      <a:pt x="28" y="111"/>
                    </a:lnTo>
                    <a:lnTo>
                      <a:pt x="38" y="117"/>
                    </a:lnTo>
                    <a:lnTo>
                      <a:pt x="49" y="119"/>
                    </a:lnTo>
                    <a:lnTo>
                      <a:pt x="61" y="1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7486" name="Freeform 62"/>
            <p:cNvSpPr>
              <a:spLocks/>
            </p:cNvSpPr>
            <p:nvPr/>
          </p:nvSpPr>
          <p:spPr bwMode="auto">
            <a:xfrm>
              <a:off x="2137" y="664"/>
              <a:ext cx="19" cy="19"/>
            </a:xfrm>
            <a:custGeom>
              <a:avLst/>
              <a:gdLst>
                <a:gd name="T0" fmla="*/ 0 w 74"/>
                <a:gd name="T1" fmla="*/ 0 h 75"/>
                <a:gd name="T2" fmla="*/ 0 w 74"/>
                <a:gd name="T3" fmla="*/ 0 h 75"/>
                <a:gd name="T4" fmla="*/ 0 w 74"/>
                <a:gd name="T5" fmla="*/ 0 h 75"/>
                <a:gd name="T6" fmla="*/ 0 w 74"/>
                <a:gd name="T7" fmla="*/ 0 h 75"/>
                <a:gd name="T8" fmla="*/ 0 w 74"/>
                <a:gd name="T9" fmla="*/ 0 h 75"/>
                <a:gd name="T10" fmla="*/ 0 w 74"/>
                <a:gd name="T11" fmla="*/ 0 h 75"/>
                <a:gd name="T12" fmla="*/ 0 w 74"/>
                <a:gd name="T13" fmla="*/ 0 h 75"/>
                <a:gd name="T14" fmla="*/ 0 w 74"/>
                <a:gd name="T15" fmla="*/ 0 h 75"/>
                <a:gd name="T16" fmla="*/ 0 w 74"/>
                <a:gd name="T17" fmla="*/ 0 h 75"/>
                <a:gd name="T18" fmla="*/ 0 w 74"/>
                <a:gd name="T19" fmla="*/ 0 h 75"/>
                <a:gd name="T20" fmla="*/ 0 w 74"/>
                <a:gd name="T21" fmla="*/ 0 h 75"/>
                <a:gd name="T22" fmla="*/ 0 w 74"/>
                <a:gd name="T23" fmla="*/ 0 h 75"/>
                <a:gd name="T24" fmla="*/ 0 w 74"/>
                <a:gd name="T25" fmla="*/ 0 h 75"/>
                <a:gd name="T26" fmla="*/ 0 w 74"/>
                <a:gd name="T27" fmla="*/ 0 h 75"/>
                <a:gd name="T28" fmla="*/ 0 w 74"/>
                <a:gd name="T29" fmla="*/ 0 h 75"/>
                <a:gd name="T30" fmla="*/ 0 w 74"/>
                <a:gd name="T31" fmla="*/ 0 h 75"/>
                <a:gd name="T32" fmla="*/ 0 w 74"/>
                <a:gd name="T33" fmla="*/ 0 h 75"/>
                <a:gd name="T34" fmla="*/ 0 w 74"/>
                <a:gd name="T35" fmla="*/ 0 h 75"/>
                <a:gd name="T36" fmla="*/ 0 w 74"/>
                <a:gd name="T37" fmla="*/ 0 h 75"/>
                <a:gd name="T38" fmla="*/ 0 w 74"/>
                <a:gd name="T39" fmla="*/ 0 h 75"/>
                <a:gd name="T40" fmla="*/ 0 w 74"/>
                <a:gd name="T41" fmla="*/ 0 h 75"/>
                <a:gd name="T42" fmla="*/ 0 w 74"/>
                <a:gd name="T43" fmla="*/ 0 h 75"/>
                <a:gd name="T44" fmla="*/ 0 w 74"/>
                <a:gd name="T45" fmla="*/ 0 h 75"/>
                <a:gd name="T46" fmla="*/ 0 w 74"/>
                <a:gd name="T47" fmla="*/ 0 h 75"/>
                <a:gd name="T48" fmla="*/ 0 w 74"/>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4"/>
                <a:gd name="T76" fmla="*/ 0 h 75"/>
                <a:gd name="T77" fmla="*/ 74 w 74"/>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4" h="75">
                  <a:moveTo>
                    <a:pt x="56" y="71"/>
                  </a:moveTo>
                  <a:lnTo>
                    <a:pt x="67" y="61"/>
                  </a:lnTo>
                  <a:lnTo>
                    <a:pt x="74" y="47"/>
                  </a:lnTo>
                  <a:lnTo>
                    <a:pt x="74" y="34"/>
                  </a:lnTo>
                  <a:lnTo>
                    <a:pt x="70" y="19"/>
                  </a:lnTo>
                  <a:lnTo>
                    <a:pt x="66" y="13"/>
                  </a:lnTo>
                  <a:lnTo>
                    <a:pt x="60" y="8"/>
                  </a:lnTo>
                  <a:lnTo>
                    <a:pt x="54" y="3"/>
                  </a:lnTo>
                  <a:lnTo>
                    <a:pt x="47" y="0"/>
                  </a:lnTo>
                  <a:lnTo>
                    <a:pt x="40" y="0"/>
                  </a:lnTo>
                  <a:lnTo>
                    <a:pt x="33" y="0"/>
                  </a:lnTo>
                  <a:lnTo>
                    <a:pt x="25" y="2"/>
                  </a:lnTo>
                  <a:lnTo>
                    <a:pt x="18" y="5"/>
                  </a:lnTo>
                  <a:lnTo>
                    <a:pt x="7" y="15"/>
                  </a:lnTo>
                  <a:lnTo>
                    <a:pt x="1" y="28"/>
                  </a:lnTo>
                  <a:lnTo>
                    <a:pt x="0" y="42"/>
                  </a:lnTo>
                  <a:lnTo>
                    <a:pt x="5" y="57"/>
                  </a:lnTo>
                  <a:lnTo>
                    <a:pt x="10" y="62"/>
                  </a:lnTo>
                  <a:lnTo>
                    <a:pt x="15" y="68"/>
                  </a:lnTo>
                  <a:lnTo>
                    <a:pt x="21" y="73"/>
                  </a:lnTo>
                  <a:lnTo>
                    <a:pt x="28" y="74"/>
                  </a:lnTo>
                  <a:lnTo>
                    <a:pt x="34" y="75"/>
                  </a:lnTo>
                  <a:lnTo>
                    <a:pt x="41" y="75"/>
                  </a:lnTo>
                  <a:lnTo>
                    <a:pt x="49" y="74"/>
                  </a:lnTo>
                  <a:lnTo>
                    <a:pt x="56" y="7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87" name="Freeform 63"/>
            <p:cNvSpPr>
              <a:spLocks/>
            </p:cNvSpPr>
            <p:nvPr/>
          </p:nvSpPr>
          <p:spPr bwMode="auto">
            <a:xfrm>
              <a:off x="2137" y="629"/>
              <a:ext cx="19" cy="19"/>
            </a:xfrm>
            <a:custGeom>
              <a:avLst/>
              <a:gdLst>
                <a:gd name="T0" fmla="*/ 0 w 76"/>
                <a:gd name="T1" fmla="*/ 0 h 75"/>
                <a:gd name="T2" fmla="*/ 0 w 76"/>
                <a:gd name="T3" fmla="*/ 0 h 75"/>
                <a:gd name="T4" fmla="*/ 0 w 76"/>
                <a:gd name="T5" fmla="*/ 0 h 75"/>
                <a:gd name="T6" fmla="*/ 0 w 76"/>
                <a:gd name="T7" fmla="*/ 0 h 75"/>
                <a:gd name="T8" fmla="*/ 0 w 76"/>
                <a:gd name="T9" fmla="*/ 0 h 75"/>
                <a:gd name="T10" fmla="*/ 0 w 76"/>
                <a:gd name="T11" fmla="*/ 0 h 75"/>
                <a:gd name="T12" fmla="*/ 0 w 76"/>
                <a:gd name="T13" fmla="*/ 0 h 75"/>
                <a:gd name="T14" fmla="*/ 0 w 76"/>
                <a:gd name="T15" fmla="*/ 0 h 75"/>
                <a:gd name="T16" fmla="*/ 0 w 76"/>
                <a:gd name="T17" fmla="*/ 0 h 75"/>
                <a:gd name="T18" fmla="*/ 0 w 76"/>
                <a:gd name="T19" fmla="*/ 0 h 75"/>
                <a:gd name="T20" fmla="*/ 0 w 76"/>
                <a:gd name="T21" fmla="*/ 0 h 75"/>
                <a:gd name="T22" fmla="*/ 0 w 76"/>
                <a:gd name="T23" fmla="*/ 0 h 75"/>
                <a:gd name="T24" fmla="*/ 0 w 76"/>
                <a:gd name="T25" fmla="*/ 0 h 75"/>
                <a:gd name="T26" fmla="*/ 0 w 76"/>
                <a:gd name="T27" fmla="*/ 0 h 75"/>
                <a:gd name="T28" fmla="*/ 0 w 76"/>
                <a:gd name="T29" fmla="*/ 0 h 75"/>
                <a:gd name="T30" fmla="*/ 0 w 76"/>
                <a:gd name="T31" fmla="*/ 0 h 75"/>
                <a:gd name="T32" fmla="*/ 0 w 76"/>
                <a:gd name="T33" fmla="*/ 0 h 75"/>
                <a:gd name="T34" fmla="*/ 0 w 76"/>
                <a:gd name="T35" fmla="*/ 0 h 75"/>
                <a:gd name="T36" fmla="*/ 0 w 76"/>
                <a:gd name="T37" fmla="*/ 0 h 75"/>
                <a:gd name="T38" fmla="*/ 0 w 76"/>
                <a:gd name="T39" fmla="*/ 0 h 75"/>
                <a:gd name="T40" fmla="*/ 0 w 76"/>
                <a:gd name="T41" fmla="*/ 0 h 75"/>
                <a:gd name="T42" fmla="*/ 0 w 76"/>
                <a:gd name="T43" fmla="*/ 0 h 75"/>
                <a:gd name="T44" fmla="*/ 0 w 76"/>
                <a:gd name="T45" fmla="*/ 0 h 75"/>
                <a:gd name="T46" fmla="*/ 0 w 76"/>
                <a:gd name="T47" fmla="*/ 0 h 75"/>
                <a:gd name="T48" fmla="*/ 0 w 76"/>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6"/>
                <a:gd name="T76" fmla="*/ 0 h 75"/>
                <a:gd name="T77" fmla="*/ 76 w 76"/>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6" h="75">
                  <a:moveTo>
                    <a:pt x="66" y="63"/>
                  </a:moveTo>
                  <a:lnTo>
                    <a:pt x="74" y="50"/>
                  </a:lnTo>
                  <a:lnTo>
                    <a:pt x="76" y="36"/>
                  </a:lnTo>
                  <a:lnTo>
                    <a:pt x="72" y="21"/>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88" name="Freeform 64"/>
            <p:cNvSpPr>
              <a:spLocks/>
            </p:cNvSpPr>
            <p:nvPr/>
          </p:nvSpPr>
          <p:spPr bwMode="auto">
            <a:xfrm>
              <a:off x="2137" y="594"/>
              <a:ext cx="19" cy="19"/>
            </a:xfrm>
            <a:custGeom>
              <a:avLst/>
              <a:gdLst>
                <a:gd name="T0" fmla="*/ 0 w 76"/>
                <a:gd name="T1" fmla="*/ 0 h 75"/>
                <a:gd name="T2" fmla="*/ 0 w 76"/>
                <a:gd name="T3" fmla="*/ 0 h 75"/>
                <a:gd name="T4" fmla="*/ 0 w 76"/>
                <a:gd name="T5" fmla="*/ 0 h 75"/>
                <a:gd name="T6" fmla="*/ 0 w 76"/>
                <a:gd name="T7" fmla="*/ 0 h 75"/>
                <a:gd name="T8" fmla="*/ 0 w 76"/>
                <a:gd name="T9" fmla="*/ 0 h 75"/>
                <a:gd name="T10" fmla="*/ 0 w 76"/>
                <a:gd name="T11" fmla="*/ 0 h 75"/>
                <a:gd name="T12" fmla="*/ 0 w 76"/>
                <a:gd name="T13" fmla="*/ 0 h 75"/>
                <a:gd name="T14" fmla="*/ 0 w 76"/>
                <a:gd name="T15" fmla="*/ 0 h 75"/>
                <a:gd name="T16" fmla="*/ 0 w 76"/>
                <a:gd name="T17" fmla="*/ 0 h 75"/>
                <a:gd name="T18" fmla="*/ 0 w 76"/>
                <a:gd name="T19" fmla="*/ 0 h 75"/>
                <a:gd name="T20" fmla="*/ 0 w 76"/>
                <a:gd name="T21" fmla="*/ 0 h 75"/>
                <a:gd name="T22" fmla="*/ 0 w 76"/>
                <a:gd name="T23" fmla="*/ 0 h 75"/>
                <a:gd name="T24" fmla="*/ 0 w 76"/>
                <a:gd name="T25" fmla="*/ 0 h 75"/>
                <a:gd name="T26" fmla="*/ 0 w 76"/>
                <a:gd name="T27" fmla="*/ 0 h 75"/>
                <a:gd name="T28" fmla="*/ 0 w 76"/>
                <a:gd name="T29" fmla="*/ 0 h 75"/>
                <a:gd name="T30" fmla="*/ 0 w 76"/>
                <a:gd name="T31" fmla="*/ 0 h 75"/>
                <a:gd name="T32" fmla="*/ 0 w 76"/>
                <a:gd name="T33" fmla="*/ 0 h 75"/>
                <a:gd name="T34" fmla="*/ 0 w 76"/>
                <a:gd name="T35" fmla="*/ 0 h 75"/>
                <a:gd name="T36" fmla="*/ 0 w 76"/>
                <a:gd name="T37" fmla="*/ 0 h 75"/>
                <a:gd name="T38" fmla="*/ 0 w 76"/>
                <a:gd name="T39" fmla="*/ 0 h 75"/>
                <a:gd name="T40" fmla="*/ 0 w 76"/>
                <a:gd name="T41" fmla="*/ 0 h 75"/>
                <a:gd name="T42" fmla="*/ 0 w 76"/>
                <a:gd name="T43" fmla="*/ 0 h 75"/>
                <a:gd name="T44" fmla="*/ 0 w 76"/>
                <a:gd name="T45" fmla="*/ 0 h 75"/>
                <a:gd name="T46" fmla="*/ 0 w 76"/>
                <a:gd name="T47" fmla="*/ 0 h 75"/>
                <a:gd name="T48" fmla="*/ 0 w 76"/>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6"/>
                <a:gd name="T76" fmla="*/ 0 h 75"/>
                <a:gd name="T77" fmla="*/ 76 w 76"/>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6" h="75">
                  <a:moveTo>
                    <a:pt x="66" y="63"/>
                  </a:moveTo>
                  <a:lnTo>
                    <a:pt x="74" y="50"/>
                  </a:lnTo>
                  <a:lnTo>
                    <a:pt x="76" y="36"/>
                  </a:lnTo>
                  <a:lnTo>
                    <a:pt x="72" y="21"/>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89" name="Freeform 65"/>
            <p:cNvSpPr>
              <a:spLocks/>
            </p:cNvSpPr>
            <p:nvPr/>
          </p:nvSpPr>
          <p:spPr bwMode="auto">
            <a:xfrm>
              <a:off x="2137" y="559"/>
              <a:ext cx="19" cy="18"/>
            </a:xfrm>
            <a:custGeom>
              <a:avLst/>
              <a:gdLst>
                <a:gd name="T0" fmla="*/ 0 w 76"/>
                <a:gd name="T1" fmla="*/ 0 h 75"/>
                <a:gd name="T2" fmla="*/ 0 w 76"/>
                <a:gd name="T3" fmla="*/ 0 h 75"/>
                <a:gd name="T4" fmla="*/ 0 w 76"/>
                <a:gd name="T5" fmla="*/ 0 h 75"/>
                <a:gd name="T6" fmla="*/ 0 w 76"/>
                <a:gd name="T7" fmla="*/ 0 h 75"/>
                <a:gd name="T8" fmla="*/ 0 w 76"/>
                <a:gd name="T9" fmla="*/ 0 h 75"/>
                <a:gd name="T10" fmla="*/ 0 w 76"/>
                <a:gd name="T11" fmla="*/ 0 h 75"/>
                <a:gd name="T12" fmla="*/ 0 w 76"/>
                <a:gd name="T13" fmla="*/ 0 h 75"/>
                <a:gd name="T14" fmla="*/ 0 w 76"/>
                <a:gd name="T15" fmla="*/ 0 h 75"/>
                <a:gd name="T16" fmla="*/ 0 w 76"/>
                <a:gd name="T17" fmla="*/ 0 h 75"/>
                <a:gd name="T18" fmla="*/ 0 w 76"/>
                <a:gd name="T19" fmla="*/ 0 h 75"/>
                <a:gd name="T20" fmla="*/ 0 w 76"/>
                <a:gd name="T21" fmla="*/ 0 h 75"/>
                <a:gd name="T22" fmla="*/ 0 w 76"/>
                <a:gd name="T23" fmla="*/ 0 h 75"/>
                <a:gd name="T24" fmla="*/ 0 w 76"/>
                <a:gd name="T25" fmla="*/ 0 h 75"/>
                <a:gd name="T26" fmla="*/ 0 w 76"/>
                <a:gd name="T27" fmla="*/ 0 h 75"/>
                <a:gd name="T28" fmla="*/ 0 w 76"/>
                <a:gd name="T29" fmla="*/ 0 h 75"/>
                <a:gd name="T30" fmla="*/ 0 w 76"/>
                <a:gd name="T31" fmla="*/ 0 h 75"/>
                <a:gd name="T32" fmla="*/ 0 w 76"/>
                <a:gd name="T33" fmla="*/ 0 h 75"/>
                <a:gd name="T34" fmla="*/ 0 w 76"/>
                <a:gd name="T35" fmla="*/ 0 h 75"/>
                <a:gd name="T36" fmla="*/ 0 w 76"/>
                <a:gd name="T37" fmla="*/ 0 h 75"/>
                <a:gd name="T38" fmla="*/ 0 w 76"/>
                <a:gd name="T39" fmla="*/ 0 h 75"/>
                <a:gd name="T40" fmla="*/ 0 w 76"/>
                <a:gd name="T41" fmla="*/ 0 h 75"/>
                <a:gd name="T42" fmla="*/ 0 w 76"/>
                <a:gd name="T43" fmla="*/ 0 h 75"/>
                <a:gd name="T44" fmla="*/ 0 w 76"/>
                <a:gd name="T45" fmla="*/ 0 h 75"/>
                <a:gd name="T46" fmla="*/ 0 w 76"/>
                <a:gd name="T47" fmla="*/ 0 h 75"/>
                <a:gd name="T48" fmla="*/ 0 w 76"/>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6"/>
                <a:gd name="T76" fmla="*/ 0 h 75"/>
                <a:gd name="T77" fmla="*/ 76 w 76"/>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6" h="75">
                  <a:moveTo>
                    <a:pt x="66" y="63"/>
                  </a:moveTo>
                  <a:lnTo>
                    <a:pt x="74" y="50"/>
                  </a:lnTo>
                  <a:lnTo>
                    <a:pt x="76" y="36"/>
                  </a:lnTo>
                  <a:lnTo>
                    <a:pt x="72" y="23"/>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90" name="Freeform 66"/>
            <p:cNvSpPr>
              <a:spLocks/>
            </p:cNvSpPr>
            <p:nvPr/>
          </p:nvSpPr>
          <p:spPr bwMode="auto">
            <a:xfrm>
              <a:off x="2137" y="523"/>
              <a:ext cx="19" cy="20"/>
            </a:xfrm>
            <a:custGeom>
              <a:avLst/>
              <a:gdLst>
                <a:gd name="T0" fmla="*/ 0 w 76"/>
                <a:gd name="T1" fmla="*/ 0 h 75"/>
                <a:gd name="T2" fmla="*/ 0 w 76"/>
                <a:gd name="T3" fmla="*/ 0 h 75"/>
                <a:gd name="T4" fmla="*/ 0 w 76"/>
                <a:gd name="T5" fmla="*/ 0 h 75"/>
                <a:gd name="T6" fmla="*/ 0 w 76"/>
                <a:gd name="T7" fmla="*/ 0 h 75"/>
                <a:gd name="T8" fmla="*/ 0 w 76"/>
                <a:gd name="T9" fmla="*/ 0 h 75"/>
                <a:gd name="T10" fmla="*/ 0 w 76"/>
                <a:gd name="T11" fmla="*/ 0 h 75"/>
                <a:gd name="T12" fmla="*/ 0 w 76"/>
                <a:gd name="T13" fmla="*/ 0 h 75"/>
                <a:gd name="T14" fmla="*/ 0 w 76"/>
                <a:gd name="T15" fmla="*/ 0 h 75"/>
                <a:gd name="T16" fmla="*/ 0 w 76"/>
                <a:gd name="T17" fmla="*/ 0 h 75"/>
                <a:gd name="T18" fmla="*/ 0 w 76"/>
                <a:gd name="T19" fmla="*/ 0 h 75"/>
                <a:gd name="T20" fmla="*/ 0 w 76"/>
                <a:gd name="T21" fmla="*/ 0 h 75"/>
                <a:gd name="T22" fmla="*/ 0 w 76"/>
                <a:gd name="T23" fmla="*/ 0 h 75"/>
                <a:gd name="T24" fmla="*/ 0 w 76"/>
                <a:gd name="T25" fmla="*/ 0 h 75"/>
                <a:gd name="T26" fmla="*/ 0 w 76"/>
                <a:gd name="T27" fmla="*/ 0 h 75"/>
                <a:gd name="T28" fmla="*/ 0 w 76"/>
                <a:gd name="T29" fmla="*/ 0 h 75"/>
                <a:gd name="T30" fmla="*/ 0 w 76"/>
                <a:gd name="T31" fmla="*/ 0 h 75"/>
                <a:gd name="T32" fmla="*/ 0 w 76"/>
                <a:gd name="T33" fmla="*/ 0 h 75"/>
                <a:gd name="T34" fmla="*/ 0 w 76"/>
                <a:gd name="T35" fmla="*/ 0 h 75"/>
                <a:gd name="T36" fmla="*/ 0 w 76"/>
                <a:gd name="T37" fmla="*/ 0 h 75"/>
                <a:gd name="T38" fmla="*/ 0 w 76"/>
                <a:gd name="T39" fmla="*/ 0 h 75"/>
                <a:gd name="T40" fmla="*/ 0 w 76"/>
                <a:gd name="T41" fmla="*/ 0 h 75"/>
                <a:gd name="T42" fmla="*/ 0 w 76"/>
                <a:gd name="T43" fmla="*/ 0 h 75"/>
                <a:gd name="T44" fmla="*/ 0 w 76"/>
                <a:gd name="T45" fmla="*/ 0 h 75"/>
                <a:gd name="T46" fmla="*/ 0 w 76"/>
                <a:gd name="T47" fmla="*/ 0 h 75"/>
                <a:gd name="T48" fmla="*/ 0 w 76"/>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6"/>
                <a:gd name="T76" fmla="*/ 0 h 75"/>
                <a:gd name="T77" fmla="*/ 76 w 76"/>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6" h="75">
                  <a:moveTo>
                    <a:pt x="66" y="63"/>
                  </a:moveTo>
                  <a:lnTo>
                    <a:pt x="74" y="50"/>
                  </a:lnTo>
                  <a:lnTo>
                    <a:pt x="76" y="36"/>
                  </a:lnTo>
                  <a:lnTo>
                    <a:pt x="72" y="23"/>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91" name="Freeform 67"/>
            <p:cNvSpPr>
              <a:spLocks/>
            </p:cNvSpPr>
            <p:nvPr/>
          </p:nvSpPr>
          <p:spPr bwMode="auto">
            <a:xfrm>
              <a:off x="2137" y="805"/>
              <a:ext cx="19" cy="19"/>
            </a:xfrm>
            <a:custGeom>
              <a:avLst/>
              <a:gdLst>
                <a:gd name="T0" fmla="*/ 0 w 74"/>
                <a:gd name="T1" fmla="*/ 0 h 75"/>
                <a:gd name="T2" fmla="*/ 0 w 74"/>
                <a:gd name="T3" fmla="*/ 0 h 75"/>
                <a:gd name="T4" fmla="*/ 0 w 74"/>
                <a:gd name="T5" fmla="*/ 0 h 75"/>
                <a:gd name="T6" fmla="*/ 0 w 74"/>
                <a:gd name="T7" fmla="*/ 0 h 75"/>
                <a:gd name="T8" fmla="*/ 0 w 74"/>
                <a:gd name="T9" fmla="*/ 0 h 75"/>
                <a:gd name="T10" fmla="*/ 0 w 74"/>
                <a:gd name="T11" fmla="*/ 0 h 75"/>
                <a:gd name="T12" fmla="*/ 0 w 74"/>
                <a:gd name="T13" fmla="*/ 0 h 75"/>
                <a:gd name="T14" fmla="*/ 0 w 74"/>
                <a:gd name="T15" fmla="*/ 0 h 75"/>
                <a:gd name="T16" fmla="*/ 0 w 74"/>
                <a:gd name="T17" fmla="*/ 0 h 75"/>
                <a:gd name="T18" fmla="*/ 0 w 74"/>
                <a:gd name="T19" fmla="*/ 0 h 75"/>
                <a:gd name="T20" fmla="*/ 0 w 74"/>
                <a:gd name="T21" fmla="*/ 0 h 75"/>
                <a:gd name="T22" fmla="*/ 0 w 74"/>
                <a:gd name="T23" fmla="*/ 0 h 75"/>
                <a:gd name="T24" fmla="*/ 0 w 74"/>
                <a:gd name="T25" fmla="*/ 0 h 75"/>
                <a:gd name="T26" fmla="*/ 0 w 74"/>
                <a:gd name="T27" fmla="*/ 0 h 75"/>
                <a:gd name="T28" fmla="*/ 0 w 74"/>
                <a:gd name="T29" fmla="*/ 0 h 75"/>
                <a:gd name="T30" fmla="*/ 0 w 74"/>
                <a:gd name="T31" fmla="*/ 0 h 75"/>
                <a:gd name="T32" fmla="*/ 0 w 74"/>
                <a:gd name="T33" fmla="*/ 0 h 75"/>
                <a:gd name="T34" fmla="*/ 0 w 74"/>
                <a:gd name="T35" fmla="*/ 0 h 75"/>
                <a:gd name="T36" fmla="*/ 0 w 74"/>
                <a:gd name="T37" fmla="*/ 0 h 75"/>
                <a:gd name="T38" fmla="*/ 0 w 74"/>
                <a:gd name="T39" fmla="*/ 0 h 75"/>
                <a:gd name="T40" fmla="*/ 0 w 74"/>
                <a:gd name="T41" fmla="*/ 0 h 75"/>
                <a:gd name="T42" fmla="*/ 0 w 74"/>
                <a:gd name="T43" fmla="*/ 0 h 75"/>
                <a:gd name="T44" fmla="*/ 0 w 74"/>
                <a:gd name="T45" fmla="*/ 0 h 75"/>
                <a:gd name="T46" fmla="*/ 0 w 74"/>
                <a:gd name="T47" fmla="*/ 0 h 75"/>
                <a:gd name="T48" fmla="*/ 0 w 74"/>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4"/>
                <a:gd name="T76" fmla="*/ 0 h 75"/>
                <a:gd name="T77" fmla="*/ 74 w 74"/>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4" h="75">
                  <a:moveTo>
                    <a:pt x="56" y="71"/>
                  </a:moveTo>
                  <a:lnTo>
                    <a:pt x="67" y="61"/>
                  </a:lnTo>
                  <a:lnTo>
                    <a:pt x="74" y="47"/>
                  </a:lnTo>
                  <a:lnTo>
                    <a:pt x="74" y="34"/>
                  </a:lnTo>
                  <a:lnTo>
                    <a:pt x="70" y="19"/>
                  </a:lnTo>
                  <a:lnTo>
                    <a:pt x="66" y="13"/>
                  </a:lnTo>
                  <a:lnTo>
                    <a:pt x="60" y="8"/>
                  </a:lnTo>
                  <a:lnTo>
                    <a:pt x="54" y="3"/>
                  </a:lnTo>
                  <a:lnTo>
                    <a:pt x="47" y="0"/>
                  </a:lnTo>
                  <a:lnTo>
                    <a:pt x="40" y="0"/>
                  </a:lnTo>
                  <a:lnTo>
                    <a:pt x="33" y="0"/>
                  </a:lnTo>
                  <a:lnTo>
                    <a:pt x="25" y="2"/>
                  </a:lnTo>
                  <a:lnTo>
                    <a:pt x="18" y="5"/>
                  </a:lnTo>
                  <a:lnTo>
                    <a:pt x="7" y="15"/>
                  </a:lnTo>
                  <a:lnTo>
                    <a:pt x="1" y="28"/>
                  </a:lnTo>
                  <a:lnTo>
                    <a:pt x="0" y="42"/>
                  </a:lnTo>
                  <a:lnTo>
                    <a:pt x="5" y="57"/>
                  </a:lnTo>
                  <a:lnTo>
                    <a:pt x="10" y="62"/>
                  </a:lnTo>
                  <a:lnTo>
                    <a:pt x="15" y="68"/>
                  </a:lnTo>
                  <a:lnTo>
                    <a:pt x="21" y="73"/>
                  </a:lnTo>
                  <a:lnTo>
                    <a:pt x="28" y="74"/>
                  </a:lnTo>
                  <a:lnTo>
                    <a:pt x="34" y="75"/>
                  </a:lnTo>
                  <a:lnTo>
                    <a:pt x="41" y="75"/>
                  </a:lnTo>
                  <a:lnTo>
                    <a:pt x="49" y="74"/>
                  </a:lnTo>
                  <a:lnTo>
                    <a:pt x="56" y="7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92" name="Freeform 68"/>
            <p:cNvSpPr>
              <a:spLocks/>
            </p:cNvSpPr>
            <p:nvPr/>
          </p:nvSpPr>
          <p:spPr bwMode="auto">
            <a:xfrm>
              <a:off x="2137" y="769"/>
              <a:ext cx="19" cy="19"/>
            </a:xfrm>
            <a:custGeom>
              <a:avLst/>
              <a:gdLst>
                <a:gd name="T0" fmla="*/ 0 w 76"/>
                <a:gd name="T1" fmla="*/ 0 h 75"/>
                <a:gd name="T2" fmla="*/ 0 w 76"/>
                <a:gd name="T3" fmla="*/ 0 h 75"/>
                <a:gd name="T4" fmla="*/ 0 w 76"/>
                <a:gd name="T5" fmla="*/ 0 h 75"/>
                <a:gd name="T6" fmla="*/ 0 w 76"/>
                <a:gd name="T7" fmla="*/ 0 h 75"/>
                <a:gd name="T8" fmla="*/ 0 w 76"/>
                <a:gd name="T9" fmla="*/ 0 h 75"/>
                <a:gd name="T10" fmla="*/ 0 w 76"/>
                <a:gd name="T11" fmla="*/ 0 h 75"/>
                <a:gd name="T12" fmla="*/ 0 w 76"/>
                <a:gd name="T13" fmla="*/ 0 h 75"/>
                <a:gd name="T14" fmla="*/ 0 w 76"/>
                <a:gd name="T15" fmla="*/ 0 h 75"/>
                <a:gd name="T16" fmla="*/ 0 w 76"/>
                <a:gd name="T17" fmla="*/ 0 h 75"/>
                <a:gd name="T18" fmla="*/ 0 w 76"/>
                <a:gd name="T19" fmla="*/ 0 h 75"/>
                <a:gd name="T20" fmla="*/ 0 w 76"/>
                <a:gd name="T21" fmla="*/ 0 h 75"/>
                <a:gd name="T22" fmla="*/ 0 w 76"/>
                <a:gd name="T23" fmla="*/ 0 h 75"/>
                <a:gd name="T24" fmla="*/ 0 w 76"/>
                <a:gd name="T25" fmla="*/ 0 h 75"/>
                <a:gd name="T26" fmla="*/ 0 w 76"/>
                <a:gd name="T27" fmla="*/ 0 h 75"/>
                <a:gd name="T28" fmla="*/ 0 w 76"/>
                <a:gd name="T29" fmla="*/ 0 h 75"/>
                <a:gd name="T30" fmla="*/ 0 w 76"/>
                <a:gd name="T31" fmla="*/ 0 h 75"/>
                <a:gd name="T32" fmla="*/ 0 w 76"/>
                <a:gd name="T33" fmla="*/ 0 h 75"/>
                <a:gd name="T34" fmla="*/ 0 w 76"/>
                <a:gd name="T35" fmla="*/ 0 h 75"/>
                <a:gd name="T36" fmla="*/ 0 w 76"/>
                <a:gd name="T37" fmla="*/ 0 h 75"/>
                <a:gd name="T38" fmla="*/ 0 w 76"/>
                <a:gd name="T39" fmla="*/ 0 h 75"/>
                <a:gd name="T40" fmla="*/ 0 w 76"/>
                <a:gd name="T41" fmla="*/ 0 h 75"/>
                <a:gd name="T42" fmla="*/ 0 w 76"/>
                <a:gd name="T43" fmla="*/ 0 h 75"/>
                <a:gd name="T44" fmla="*/ 0 w 76"/>
                <a:gd name="T45" fmla="*/ 0 h 75"/>
                <a:gd name="T46" fmla="*/ 0 w 76"/>
                <a:gd name="T47" fmla="*/ 0 h 75"/>
                <a:gd name="T48" fmla="*/ 0 w 76"/>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6"/>
                <a:gd name="T76" fmla="*/ 0 h 75"/>
                <a:gd name="T77" fmla="*/ 76 w 76"/>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6" h="75">
                  <a:moveTo>
                    <a:pt x="66" y="63"/>
                  </a:moveTo>
                  <a:lnTo>
                    <a:pt x="74" y="50"/>
                  </a:lnTo>
                  <a:lnTo>
                    <a:pt x="76" y="36"/>
                  </a:lnTo>
                  <a:lnTo>
                    <a:pt x="72" y="21"/>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93" name="Freeform 69"/>
            <p:cNvSpPr>
              <a:spLocks/>
            </p:cNvSpPr>
            <p:nvPr/>
          </p:nvSpPr>
          <p:spPr bwMode="auto">
            <a:xfrm>
              <a:off x="2137" y="734"/>
              <a:ext cx="19" cy="19"/>
            </a:xfrm>
            <a:custGeom>
              <a:avLst/>
              <a:gdLst>
                <a:gd name="T0" fmla="*/ 0 w 76"/>
                <a:gd name="T1" fmla="*/ 0 h 75"/>
                <a:gd name="T2" fmla="*/ 0 w 76"/>
                <a:gd name="T3" fmla="*/ 0 h 75"/>
                <a:gd name="T4" fmla="*/ 0 w 76"/>
                <a:gd name="T5" fmla="*/ 0 h 75"/>
                <a:gd name="T6" fmla="*/ 0 w 76"/>
                <a:gd name="T7" fmla="*/ 0 h 75"/>
                <a:gd name="T8" fmla="*/ 0 w 76"/>
                <a:gd name="T9" fmla="*/ 0 h 75"/>
                <a:gd name="T10" fmla="*/ 0 w 76"/>
                <a:gd name="T11" fmla="*/ 0 h 75"/>
                <a:gd name="T12" fmla="*/ 0 w 76"/>
                <a:gd name="T13" fmla="*/ 0 h 75"/>
                <a:gd name="T14" fmla="*/ 0 w 76"/>
                <a:gd name="T15" fmla="*/ 0 h 75"/>
                <a:gd name="T16" fmla="*/ 0 w 76"/>
                <a:gd name="T17" fmla="*/ 0 h 75"/>
                <a:gd name="T18" fmla="*/ 0 w 76"/>
                <a:gd name="T19" fmla="*/ 0 h 75"/>
                <a:gd name="T20" fmla="*/ 0 w 76"/>
                <a:gd name="T21" fmla="*/ 0 h 75"/>
                <a:gd name="T22" fmla="*/ 0 w 76"/>
                <a:gd name="T23" fmla="*/ 0 h 75"/>
                <a:gd name="T24" fmla="*/ 0 w 76"/>
                <a:gd name="T25" fmla="*/ 0 h 75"/>
                <a:gd name="T26" fmla="*/ 0 w 76"/>
                <a:gd name="T27" fmla="*/ 0 h 75"/>
                <a:gd name="T28" fmla="*/ 0 w 76"/>
                <a:gd name="T29" fmla="*/ 0 h 75"/>
                <a:gd name="T30" fmla="*/ 0 w 76"/>
                <a:gd name="T31" fmla="*/ 0 h 75"/>
                <a:gd name="T32" fmla="*/ 0 w 76"/>
                <a:gd name="T33" fmla="*/ 0 h 75"/>
                <a:gd name="T34" fmla="*/ 0 w 76"/>
                <a:gd name="T35" fmla="*/ 0 h 75"/>
                <a:gd name="T36" fmla="*/ 0 w 76"/>
                <a:gd name="T37" fmla="*/ 0 h 75"/>
                <a:gd name="T38" fmla="*/ 0 w 76"/>
                <a:gd name="T39" fmla="*/ 0 h 75"/>
                <a:gd name="T40" fmla="*/ 0 w 76"/>
                <a:gd name="T41" fmla="*/ 0 h 75"/>
                <a:gd name="T42" fmla="*/ 0 w 76"/>
                <a:gd name="T43" fmla="*/ 0 h 75"/>
                <a:gd name="T44" fmla="*/ 0 w 76"/>
                <a:gd name="T45" fmla="*/ 0 h 75"/>
                <a:gd name="T46" fmla="*/ 0 w 76"/>
                <a:gd name="T47" fmla="*/ 0 h 75"/>
                <a:gd name="T48" fmla="*/ 0 w 76"/>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6"/>
                <a:gd name="T76" fmla="*/ 0 h 75"/>
                <a:gd name="T77" fmla="*/ 76 w 76"/>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6" h="75">
                  <a:moveTo>
                    <a:pt x="66" y="63"/>
                  </a:moveTo>
                  <a:lnTo>
                    <a:pt x="74" y="50"/>
                  </a:lnTo>
                  <a:lnTo>
                    <a:pt x="76" y="36"/>
                  </a:lnTo>
                  <a:lnTo>
                    <a:pt x="72" y="21"/>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94" name="Freeform 70"/>
            <p:cNvSpPr>
              <a:spLocks/>
            </p:cNvSpPr>
            <p:nvPr/>
          </p:nvSpPr>
          <p:spPr bwMode="auto">
            <a:xfrm>
              <a:off x="2137" y="699"/>
              <a:ext cx="19" cy="19"/>
            </a:xfrm>
            <a:custGeom>
              <a:avLst/>
              <a:gdLst>
                <a:gd name="T0" fmla="*/ 0 w 76"/>
                <a:gd name="T1" fmla="*/ 0 h 75"/>
                <a:gd name="T2" fmla="*/ 0 w 76"/>
                <a:gd name="T3" fmla="*/ 0 h 75"/>
                <a:gd name="T4" fmla="*/ 0 w 76"/>
                <a:gd name="T5" fmla="*/ 0 h 75"/>
                <a:gd name="T6" fmla="*/ 0 w 76"/>
                <a:gd name="T7" fmla="*/ 0 h 75"/>
                <a:gd name="T8" fmla="*/ 0 w 76"/>
                <a:gd name="T9" fmla="*/ 0 h 75"/>
                <a:gd name="T10" fmla="*/ 0 w 76"/>
                <a:gd name="T11" fmla="*/ 0 h 75"/>
                <a:gd name="T12" fmla="*/ 0 w 76"/>
                <a:gd name="T13" fmla="*/ 0 h 75"/>
                <a:gd name="T14" fmla="*/ 0 w 76"/>
                <a:gd name="T15" fmla="*/ 0 h 75"/>
                <a:gd name="T16" fmla="*/ 0 w 76"/>
                <a:gd name="T17" fmla="*/ 0 h 75"/>
                <a:gd name="T18" fmla="*/ 0 w 76"/>
                <a:gd name="T19" fmla="*/ 0 h 75"/>
                <a:gd name="T20" fmla="*/ 0 w 76"/>
                <a:gd name="T21" fmla="*/ 0 h 75"/>
                <a:gd name="T22" fmla="*/ 0 w 76"/>
                <a:gd name="T23" fmla="*/ 0 h 75"/>
                <a:gd name="T24" fmla="*/ 0 w 76"/>
                <a:gd name="T25" fmla="*/ 0 h 75"/>
                <a:gd name="T26" fmla="*/ 0 w 76"/>
                <a:gd name="T27" fmla="*/ 0 h 75"/>
                <a:gd name="T28" fmla="*/ 0 w 76"/>
                <a:gd name="T29" fmla="*/ 0 h 75"/>
                <a:gd name="T30" fmla="*/ 0 w 76"/>
                <a:gd name="T31" fmla="*/ 0 h 75"/>
                <a:gd name="T32" fmla="*/ 0 w 76"/>
                <a:gd name="T33" fmla="*/ 0 h 75"/>
                <a:gd name="T34" fmla="*/ 0 w 76"/>
                <a:gd name="T35" fmla="*/ 0 h 75"/>
                <a:gd name="T36" fmla="*/ 0 w 76"/>
                <a:gd name="T37" fmla="*/ 0 h 75"/>
                <a:gd name="T38" fmla="*/ 0 w 76"/>
                <a:gd name="T39" fmla="*/ 0 h 75"/>
                <a:gd name="T40" fmla="*/ 0 w 76"/>
                <a:gd name="T41" fmla="*/ 0 h 75"/>
                <a:gd name="T42" fmla="*/ 0 w 76"/>
                <a:gd name="T43" fmla="*/ 0 h 75"/>
                <a:gd name="T44" fmla="*/ 0 w 76"/>
                <a:gd name="T45" fmla="*/ 0 h 75"/>
                <a:gd name="T46" fmla="*/ 0 w 76"/>
                <a:gd name="T47" fmla="*/ 0 h 75"/>
                <a:gd name="T48" fmla="*/ 0 w 76"/>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6"/>
                <a:gd name="T76" fmla="*/ 0 h 75"/>
                <a:gd name="T77" fmla="*/ 76 w 76"/>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6" h="75">
                  <a:moveTo>
                    <a:pt x="66" y="63"/>
                  </a:moveTo>
                  <a:lnTo>
                    <a:pt x="74" y="50"/>
                  </a:lnTo>
                  <a:lnTo>
                    <a:pt x="76" y="36"/>
                  </a:lnTo>
                  <a:lnTo>
                    <a:pt x="72" y="23"/>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95" name="Freeform 71"/>
            <p:cNvSpPr>
              <a:spLocks/>
            </p:cNvSpPr>
            <p:nvPr/>
          </p:nvSpPr>
          <p:spPr bwMode="auto">
            <a:xfrm>
              <a:off x="2149" y="806"/>
              <a:ext cx="214" cy="367"/>
            </a:xfrm>
            <a:custGeom>
              <a:avLst/>
              <a:gdLst>
                <a:gd name="T0" fmla="*/ 3 w 423"/>
                <a:gd name="T1" fmla="*/ 1 h 726"/>
                <a:gd name="T2" fmla="*/ 2 w 423"/>
                <a:gd name="T3" fmla="*/ 1 h 726"/>
                <a:gd name="T4" fmla="*/ 1 w 423"/>
                <a:gd name="T5" fmla="*/ 0 h 726"/>
                <a:gd name="T6" fmla="*/ 0 w 423"/>
                <a:gd name="T7" fmla="*/ 2 h 726"/>
                <a:gd name="T8" fmla="*/ 1 w 423"/>
                <a:gd name="T9" fmla="*/ 4 h 726"/>
                <a:gd name="T10" fmla="*/ 2 w 423"/>
                <a:gd name="T11" fmla="*/ 5 h 726"/>
                <a:gd name="T12" fmla="*/ 1 w 423"/>
                <a:gd name="T13" fmla="*/ 5 h 726"/>
                <a:gd name="T14" fmla="*/ 2 w 423"/>
                <a:gd name="T15" fmla="*/ 6 h 726"/>
                <a:gd name="T16" fmla="*/ 3 w 423"/>
                <a:gd name="T17" fmla="*/ 6 h 726"/>
                <a:gd name="T18" fmla="*/ 4 w 423"/>
                <a:gd name="T19" fmla="*/ 6 h 726"/>
                <a:gd name="T20" fmla="*/ 4 w 423"/>
                <a:gd name="T21" fmla="*/ 4 h 726"/>
                <a:gd name="T22" fmla="*/ 3 w 423"/>
                <a:gd name="T23" fmla="*/ 4 h 726"/>
                <a:gd name="T24" fmla="*/ 3 w 423"/>
                <a:gd name="T25" fmla="*/ 3 h 726"/>
                <a:gd name="T26" fmla="*/ 3 w 423"/>
                <a:gd name="T27" fmla="*/ 2 h 726"/>
                <a:gd name="T28" fmla="*/ 3 w 423"/>
                <a:gd name="T29" fmla="*/ 2 h 726"/>
                <a:gd name="T30" fmla="*/ 3 w 423"/>
                <a:gd name="T31" fmla="*/ 1 h 72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23"/>
                <a:gd name="T49" fmla="*/ 0 h 726"/>
                <a:gd name="T50" fmla="*/ 423 w 423"/>
                <a:gd name="T51" fmla="*/ 726 h 72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23" h="726">
                  <a:moveTo>
                    <a:pt x="333" y="111"/>
                  </a:moveTo>
                  <a:lnTo>
                    <a:pt x="219" y="18"/>
                  </a:lnTo>
                  <a:lnTo>
                    <a:pt x="45" y="0"/>
                  </a:lnTo>
                  <a:lnTo>
                    <a:pt x="0" y="249"/>
                  </a:lnTo>
                  <a:lnTo>
                    <a:pt x="36" y="405"/>
                  </a:lnTo>
                  <a:lnTo>
                    <a:pt x="141" y="507"/>
                  </a:lnTo>
                  <a:lnTo>
                    <a:pt x="117" y="540"/>
                  </a:lnTo>
                  <a:lnTo>
                    <a:pt x="144" y="693"/>
                  </a:lnTo>
                  <a:lnTo>
                    <a:pt x="327" y="726"/>
                  </a:lnTo>
                  <a:lnTo>
                    <a:pt x="423" y="639"/>
                  </a:lnTo>
                  <a:lnTo>
                    <a:pt x="396" y="474"/>
                  </a:lnTo>
                  <a:lnTo>
                    <a:pt x="300" y="423"/>
                  </a:lnTo>
                  <a:lnTo>
                    <a:pt x="309" y="255"/>
                  </a:lnTo>
                  <a:lnTo>
                    <a:pt x="270" y="207"/>
                  </a:lnTo>
                  <a:lnTo>
                    <a:pt x="315" y="168"/>
                  </a:lnTo>
                  <a:lnTo>
                    <a:pt x="333" y="111"/>
                  </a:lnTo>
                  <a:close/>
                </a:path>
              </a:pathLst>
            </a:custGeom>
            <a:solidFill>
              <a:schemeClr val="tx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7496" name="Freeform 72"/>
            <p:cNvSpPr>
              <a:spLocks/>
            </p:cNvSpPr>
            <p:nvPr/>
          </p:nvSpPr>
          <p:spPr bwMode="auto">
            <a:xfrm flipH="1">
              <a:off x="2549" y="807"/>
              <a:ext cx="213" cy="367"/>
            </a:xfrm>
            <a:custGeom>
              <a:avLst/>
              <a:gdLst>
                <a:gd name="T0" fmla="*/ 3 w 423"/>
                <a:gd name="T1" fmla="*/ 1 h 726"/>
                <a:gd name="T2" fmla="*/ 2 w 423"/>
                <a:gd name="T3" fmla="*/ 1 h 726"/>
                <a:gd name="T4" fmla="*/ 1 w 423"/>
                <a:gd name="T5" fmla="*/ 0 h 726"/>
                <a:gd name="T6" fmla="*/ 0 w 423"/>
                <a:gd name="T7" fmla="*/ 2 h 726"/>
                <a:gd name="T8" fmla="*/ 1 w 423"/>
                <a:gd name="T9" fmla="*/ 4 h 726"/>
                <a:gd name="T10" fmla="*/ 2 w 423"/>
                <a:gd name="T11" fmla="*/ 5 h 726"/>
                <a:gd name="T12" fmla="*/ 1 w 423"/>
                <a:gd name="T13" fmla="*/ 5 h 726"/>
                <a:gd name="T14" fmla="*/ 2 w 423"/>
                <a:gd name="T15" fmla="*/ 6 h 726"/>
                <a:gd name="T16" fmla="*/ 3 w 423"/>
                <a:gd name="T17" fmla="*/ 6 h 726"/>
                <a:gd name="T18" fmla="*/ 4 w 423"/>
                <a:gd name="T19" fmla="*/ 6 h 726"/>
                <a:gd name="T20" fmla="*/ 4 w 423"/>
                <a:gd name="T21" fmla="*/ 4 h 726"/>
                <a:gd name="T22" fmla="*/ 3 w 423"/>
                <a:gd name="T23" fmla="*/ 4 h 726"/>
                <a:gd name="T24" fmla="*/ 3 w 423"/>
                <a:gd name="T25" fmla="*/ 3 h 726"/>
                <a:gd name="T26" fmla="*/ 3 w 423"/>
                <a:gd name="T27" fmla="*/ 2 h 726"/>
                <a:gd name="T28" fmla="*/ 3 w 423"/>
                <a:gd name="T29" fmla="*/ 2 h 726"/>
                <a:gd name="T30" fmla="*/ 3 w 423"/>
                <a:gd name="T31" fmla="*/ 1 h 72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23"/>
                <a:gd name="T49" fmla="*/ 0 h 726"/>
                <a:gd name="T50" fmla="*/ 423 w 423"/>
                <a:gd name="T51" fmla="*/ 726 h 72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23" h="726">
                  <a:moveTo>
                    <a:pt x="333" y="111"/>
                  </a:moveTo>
                  <a:lnTo>
                    <a:pt x="219" y="18"/>
                  </a:lnTo>
                  <a:lnTo>
                    <a:pt x="45" y="0"/>
                  </a:lnTo>
                  <a:lnTo>
                    <a:pt x="0" y="249"/>
                  </a:lnTo>
                  <a:lnTo>
                    <a:pt x="36" y="405"/>
                  </a:lnTo>
                  <a:lnTo>
                    <a:pt x="141" y="507"/>
                  </a:lnTo>
                  <a:lnTo>
                    <a:pt x="117" y="540"/>
                  </a:lnTo>
                  <a:lnTo>
                    <a:pt x="144" y="693"/>
                  </a:lnTo>
                  <a:lnTo>
                    <a:pt x="327" y="726"/>
                  </a:lnTo>
                  <a:lnTo>
                    <a:pt x="423" y="639"/>
                  </a:lnTo>
                  <a:lnTo>
                    <a:pt x="396" y="474"/>
                  </a:lnTo>
                  <a:lnTo>
                    <a:pt x="300" y="423"/>
                  </a:lnTo>
                  <a:lnTo>
                    <a:pt x="309" y="255"/>
                  </a:lnTo>
                  <a:lnTo>
                    <a:pt x="270" y="207"/>
                  </a:lnTo>
                  <a:lnTo>
                    <a:pt x="315" y="168"/>
                  </a:lnTo>
                  <a:lnTo>
                    <a:pt x="333" y="111"/>
                  </a:lnTo>
                  <a:close/>
                </a:path>
              </a:pathLst>
            </a:custGeom>
            <a:solidFill>
              <a:schemeClr val="tx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7497" name="Freeform 73"/>
            <p:cNvSpPr>
              <a:spLocks/>
            </p:cNvSpPr>
            <p:nvPr/>
          </p:nvSpPr>
          <p:spPr bwMode="auto">
            <a:xfrm>
              <a:off x="2163" y="681"/>
              <a:ext cx="593" cy="376"/>
            </a:xfrm>
            <a:custGeom>
              <a:avLst/>
              <a:gdLst>
                <a:gd name="T0" fmla="*/ 7 w 1176"/>
                <a:gd name="T1" fmla="*/ 6 h 744"/>
                <a:gd name="T2" fmla="*/ 3 w 1176"/>
                <a:gd name="T3" fmla="*/ 7 h 744"/>
                <a:gd name="T4" fmla="*/ 3 w 1176"/>
                <a:gd name="T5" fmla="*/ 4 h 744"/>
                <a:gd name="T6" fmla="*/ 3 w 1176"/>
                <a:gd name="T7" fmla="*/ 3 h 744"/>
                <a:gd name="T8" fmla="*/ 0 w 1176"/>
                <a:gd name="T9" fmla="*/ 2 h 744"/>
                <a:gd name="T10" fmla="*/ 1 w 1176"/>
                <a:gd name="T11" fmla="*/ 2 h 744"/>
                <a:gd name="T12" fmla="*/ 2 w 1176"/>
                <a:gd name="T13" fmla="*/ 1 h 744"/>
                <a:gd name="T14" fmla="*/ 4 w 1176"/>
                <a:gd name="T15" fmla="*/ 1 h 744"/>
                <a:gd name="T16" fmla="*/ 6 w 1176"/>
                <a:gd name="T17" fmla="*/ 0 h 744"/>
                <a:gd name="T18" fmla="*/ 7 w 1176"/>
                <a:gd name="T19" fmla="*/ 1 h 744"/>
                <a:gd name="T20" fmla="*/ 9 w 1176"/>
                <a:gd name="T21" fmla="*/ 1 h 744"/>
                <a:gd name="T22" fmla="*/ 10 w 1176"/>
                <a:gd name="T23" fmla="*/ 2 h 744"/>
                <a:gd name="T24" fmla="*/ 7 w 1176"/>
                <a:gd name="T25" fmla="*/ 3 h 744"/>
                <a:gd name="T26" fmla="*/ 7 w 1176"/>
                <a:gd name="T27" fmla="*/ 4 h 744"/>
                <a:gd name="T28" fmla="*/ 7 w 1176"/>
                <a:gd name="T29" fmla="*/ 6 h 74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76"/>
                <a:gd name="T46" fmla="*/ 0 h 744"/>
                <a:gd name="T47" fmla="*/ 1176 w 1176"/>
                <a:gd name="T48" fmla="*/ 744 h 74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76" h="744">
                  <a:moveTo>
                    <a:pt x="789" y="720"/>
                  </a:moveTo>
                  <a:lnTo>
                    <a:pt x="378" y="744"/>
                  </a:lnTo>
                  <a:lnTo>
                    <a:pt x="345" y="471"/>
                  </a:lnTo>
                  <a:lnTo>
                    <a:pt x="303" y="360"/>
                  </a:lnTo>
                  <a:lnTo>
                    <a:pt x="0" y="249"/>
                  </a:lnTo>
                  <a:lnTo>
                    <a:pt x="15" y="153"/>
                  </a:lnTo>
                  <a:lnTo>
                    <a:pt x="213" y="48"/>
                  </a:lnTo>
                  <a:lnTo>
                    <a:pt x="402" y="6"/>
                  </a:lnTo>
                  <a:lnTo>
                    <a:pt x="654" y="0"/>
                  </a:lnTo>
                  <a:lnTo>
                    <a:pt x="873" y="21"/>
                  </a:lnTo>
                  <a:lnTo>
                    <a:pt x="1056" y="102"/>
                  </a:lnTo>
                  <a:lnTo>
                    <a:pt x="1176" y="234"/>
                  </a:lnTo>
                  <a:lnTo>
                    <a:pt x="855" y="360"/>
                  </a:lnTo>
                  <a:lnTo>
                    <a:pt x="795" y="483"/>
                  </a:lnTo>
                  <a:lnTo>
                    <a:pt x="789" y="72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7498" name="Oval 74"/>
            <p:cNvSpPr>
              <a:spLocks noChangeArrowheads="1"/>
            </p:cNvSpPr>
            <p:nvPr/>
          </p:nvSpPr>
          <p:spPr bwMode="auto">
            <a:xfrm>
              <a:off x="2336" y="478"/>
              <a:ext cx="221" cy="242"/>
            </a:xfrm>
            <a:prstGeom prst="ellipse">
              <a:avLst/>
            </a:prstGeom>
            <a:solidFill>
              <a:schemeClr val="tx2"/>
            </a:solidFill>
            <a:ln w="12700" algn="ctr">
              <a:solidFill>
                <a:schemeClr val="bg1"/>
              </a:solidFill>
              <a:round/>
              <a:headEnd/>
              <a:tailEnd/>
            </a:ln>
          </p:spPr>
          <p:txBody>
            <a:bodyPr lIns="0" tIns="0" rIns="0" bIns="0" anchor="ctr">
              <a:spAutoFit/>
            </a:bodyPr>
            <a:lstStyle/>
            <a:p>
              <a:endParaRPr lang="en-US"/>
            </a:p>
          </p:txBody>
        </p:sp>
        <p:sp>
          <p:nvSpPr>
            <p:cNvPr id="17499" name="Rectangle 75"/>
            <p:cNvSpPr>
              <a:spLocks noChangeArrowheads="1"/>
            </p:cNvSpPr>
            <p:nvPr/>
          </p:nvSpPr>
          <p:spPr bwMode="auto">
            <a:xfrm>
              <a:off x="2355" y="1031"/>
              <a:ext cx="206" cy="18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7500" name="Freeform 76"/>
            <p:cNvSpPr>
              <a:spLocks/>
            </p:cNvSpPr>
            <p:nvPr/>
          </p:nvSpPr>
          <p:spPr bwMode="auto">
            <a:xfrm>
              <a:off x="2327" y="681"/>
              <a:ext cx="240" cy="470"/>
            </a:xfrm>
            <a:custGeom>
              <a:avLst/>
              <a:gdLst>
                <a:gd name="T0" fmla="*/ 1 w 476"/>
                <a:gd name="T1" fmla="*/ 5 h 988"/>
                <a:gd name="T2" fmla="*/ 1 w 476"/>
                <a:gd name="T3" fmla="*/ 3 h 988"/>
                <a:gd name="T4" fmla="*/ 1 w 476"/>
                <a:gd name="T5" fmla="*/ 2 h 988"/>
                <a:gd name="T6" fmla="*/ 0 w 476"/>
                <a:gd name="T7" fmla="*/ 1 h 988"/>
                <a:gd name="T8" fmla="*/ 1 w 476"/>
                <a:gd name="T9" fmla="*/ 0 h 988"/>
                <a:gd name="T10" fmla="*/ 1 w 476"/>
                <a:gd name="T11" fmla="*/ 0 h 988"/>
                <a:gd name="T12" fmla="*/ 1 w 476"/>
                <a:gd name="T13" fmla="*/ 1 h 988"/>
                <a:gd name="T14" fmla="*/ 4 w 476"/>
                <a:gd name="T15" fmla="*/ 1 h 988"/>
                <a:gd name="T16" fmla="*/ 4 w 476"/>
                <a:gd name="T17" fmla="*/ 0 h 988"/>
                <a:gd name="T18" fmla="*/ 4 w 476"/>
                <a:gd name="T19" fmla="*/ 0 h 988"/>
                <a:gd name="T20" fmla="*/ 4 w 476"/>
                <a:gd name="T21" fmla="*/ 1 h 988"/>
                <a:gd name="T22" fmla="*/ 4 w 476"/>
                <a:gd name="T23" fmla="*/ 2 h 988"/>
                <a:gd name="T24" fmla="*/ 4 w 476"/>
                <a:gd name="T25" fmla="*/ 2 h 988"/>
                <a:gd name="T26" fmla="*/ 4 w 476"/>
                <a:gd name="T27" fmla="*/ 5 h 988"/>
                <a:gd name="T28" fmla="*/ 1 w 476"/>
                <a:gd name="T29" fmla="*/ 5 h 98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76"/>
                <a:gd name="T46" fmla="*/ 0 h 988"/>
                <a:gd name="T47" fmla="*/ 476 w 476"/>
                <a:gd name="T48" fmla="*/ 988 h 98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76" h="988">
                  <a:moveTo>
                    <a:pt x="64" y="988"/>
                  </a:moveTo>
                  <a:lnTo>
                    <a:pt x="52" y="488"/>
                  </a:lnTo>
                  <a:lnTo>
                    <a:pt x="28" y="448"/>
                  </a:lnTo>
                  <a:lnTo>
                    <a:pt x="0" y="208"/>
                  </a:lnTo>
                  <a:lnTo>
                    <a:pt x="20" y="8"/>
                  </a:lnTo>
                  <a:lnTo>
                    <a:pt x="68" y="8"/>
                  </a:lnTo>
                  <a:lnTo>
                    <a:pt x="72" y="256"/>
                  </a:lnTo>
                  <a:lnTo>
                    <a:pt x="392" y="248"/>
                  </a:lnTo>
                  <a:lnTo>
                    <a:pt x="392" y="12"/>
                  </a:lnTo>
                  <a:lnTo>
                    <a:pt x="440" y="0"/>
                  </a:lnTo>
                  <a:lnTo>
                    <a:pt x="464" y="184"/>
                  </a:lnTo>
                  <a:lnTo>
                    <a:pt x="464" y="404"/>
                  </a:lnTo>
                  <a:lnTo>
                    <a:pt x="440" y="460"/>
                  </a:lnTo>
                  <a:lnTo>
                    <a:pt x="476" y="980"/>
                  </a:lnTo>
                  <a:lnTo>
                    <a:pt x="64" y="988"/>
                  </a:lnTo>
                  <a:close/>
                </a:path>
              </a:pathLst>
            </a:custGeom>
            <a:solidFill>
              <a:schemeClr val="bg1"/>
            </a:solidFill>
            <a:ln w="12700" cap="flat" cmpd="sng">
              <a:solidFill>
                <a:schemeClr val="bg1"/>
              </a:solidFill>
              <a:prstDash val="solid"/>
              <a:round/>
              <a:headEnd/>
              <a:tailEnd/>
            </a:ln>
          </p:spPr>
          <p:txBody>
            <a:bodyPr lIns="0" tIns="0" rIns="0" bIns="0" anchor="ctr">
              <a:spAutoFit/>
            </a:bodyPr>
            <a:lstStyle/>
            <a:p>
              <a:endParaRPr lang="en-US"/>
            </a:p>
          </p:txBody>
        </p:sp>
        <p:sp>
          <p:nvSpPr>
            <p:cNvPr id="17501" name="Line 77"/>
            <p:cNvSpPr>
              <a:spLocks noChangeShapeType="1"/>
            </p:cNvSpPr>
            <p:nvPr/>
          </p:nvSpPr>
          <p:spPr bwMode="auto">
            <a:xfrm flipV="1">
              <a:off x="2458" y="1082"/>
              <a:ext cx="0" cy="1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502" name="Freeform 78"/>
            <p:cNvSpPr>
              <a:spLocks/>
            </p:cNvSpPr>
            <p:nvPr/>
          </p:nvSpPr>
          <p:spPr bwMode="auto">
            <a:xfrm>
              <a:off x="2137" y="486"/>
              <a:ext cx="19" cy="20"/>
            </a:xfrm>
            <a:custGeom>
              <a:avLst/>
              <a:gdLst>
                <a:gd name="T0" fmla="*/ 0 w 76"/>
                <a:gd name="T1" fmla="*/ 0 h 75"/>
                <a:gd name="T2" fmla="*/ 0 w 76"/>
                <a:gd name="T3" fmla="*/ 0 h 75"/>
                <a:gd name="T4" fmla="*/ 0 w 76"/>
                <a:gd name="T5" fmla="*/ 0 h 75"/>
                <a:gd name="T6" fmla="*/ 0 w 76"/>
                <a:gd name="T7" fmla="*/ 0 h 75"/>
                <a:gd name="T8" fmla="*/ 0 w 76"/>
                <a:gd name="T9" fmla="*/ 0 h 75"/>
                <a:gd name="T10" fmla="*/ 0 w 76"/>
                <a:gd name="T11" fmla="*/ 0 h 75"/>
                <a:gd name="T12" fmla="*/ 0 w 76"/>
                <a:gd name="T13" fmla="*/ 0 h 75"/>
                <a:gd name="T14" fmla="*/ 0 w 76"/>
                <a:gd name="T15" fmla="*/ 0 h 75"/>
                <a:gd name="T16" fmla="*/ 0 w 76"/>
                <a:gd name="T17" fmla="*/ 0 h 75"/>
                <a:gd name="T18" fmla="*/ 0 w 76"/>
                <a:gd name="T19" fmla="*/ 0 h 75"/>
                <a:gd name="T20" fmla="*/ 0 w 76"/>
                <a:gd name="T21" fmla="*/ 0 h 75"/>
                <a:gd name="T22" fmla="*/ 0 w 76"/>
                <a:gd name="T23" fmla="*/ 0 h 75"/>
                <a:gd name="T24" fmla="*/ 0 w 76"/>
                <a:gd name="T25" fmla="*/ 0 h 75"/>
                <a:gd name="T26" fmla="*/ 0 w 76"/>
                <a:gd name="T27" fmla="*/ 0 h 75"/>
                <a:gd name="T28" fmla="*/ 0 w 76"/>
                <a:gd name="T29" fmla="*/ 0 h 75"/>
                <a:gd name="T30" fmla="*/ 0 w 76"/>
                <a:gd name="T31" fmla="*/ 0 h 75"/>
                <a:gd name="T32" fmla="*/ 0 w 76"/>
                <a:gd name="T33" fmla="*/ 0 h 75"/>
                <a:gd name="T34" fmla="*/ 0 w 76"/>
                <a:gd name="T35" fmla="*/ 0 h 75"/>
                <a:gd name="T36" fmla="*/ 0 w 76"/>
                <a:gd name="T37" fmla="*/ 0 h 75"/>
                <a:gd name="T38" fmla="*/ 0 w 76"/>
                <a:gd name="T39" fmla="*/ 0 h 75"/>
                <a:gd name="T40" fmla="*/ 0 w 76"/>
                <a:gd name="T41" fmla="*/ 0 h 75"/>
                <a:gd name="T42" fmla="*/ 0 w 76"/>
                <a:gd name="T43" fmla="*/ 0 h 75"/>
                <a:gd name="T44" fmla="*/ 0 w 76"/>
                <a:gd name="T45" fmla="*/ 0 h 75"/>
                <a:gd name="T46" fmla="*/ 0 w 76"/>
                <a:gd name="T47" fmla="*/ 0 h 75"/>
                <a:gd name="T48" fmla="*/ 0 w 76"/>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6"/>
                <a:gd name="T76" fmla="*/ 0 h 75"/>
                <a:gd name="T77" fmla="*/ 76 w 76"/>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6" h="75">
                  <a:moveTo>
                    <a:pt x="66" y="63"/>
                  </a:moveTo>
                  <a:lnTo>
                    <a:pt x="74" y="50"/>
                  </a:lnTo>
                  <a:lnTo>
                    <a:pt x="76" y="36"/>
                  </a:lnTo>
                  <a:lnTo>
                    <a:pt x="72" y="21"/>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03" name="Freeform 79"/>
            <p:cNvSpPr>
              <a:spLocks/>
            </p:cNvSpPr>
            <p:nvPr/>
          </p:nvSpPr>
          <p:spPr bwMode="auto">
            <a:xfrm>
              <a:off x="2137" y="452"/>
              <a:ext cx="19" cy="18"/>
            </a:xfrm>
            <a:custGeom>
              <a:avLst/>
              <a:gdLst>
                <a:gd name="T0" fmla="*/ 0 w 76"/>
                <a:gd name="T1" fmla="*/ 0 h 75"/>
                <a:gd name="T2" fmla="*/ 0 w 76"/>
                <a:gd name="T3" fmla="*/ 0 h 75"/>
                <a:gd name="T4" fmla="*/ 0 w 76"/>
                <a:gd name="T5" fmla="*/ 0 h 75"/>
                <a:gd name="T6" fmla="*/ 0 w 76"/>
                <a:gd name="T7" fmla="*/ 0 h 75"/>
                <a:gd name="T8" fmla="*/ 0 w 76"/>
                <a:gd name="T9" fmla="*/ 0 h 75"/>
                <a:gd name="T10" fmla="*/ 0 w 76"/>
                <a:gd name="T11" fmla="*/ 0 h 75"/>
                <a:gd name="T12" fmla="*/ 0 w 76"/>
                <a:gd name="T13" fmla="*/ 0 h 75"/>
                <a:gd name="T14" fmla="*/ 0 w 76"/>
                <a:gd name="T15" fmla="*/ 0 h 75"/>
                <a:gd name="T16" fmla="*/ 0 w 76"/>
                <a:gd name="T17" fmla="*/ 0 h 75"/>
                <a:gd name="T18" fmla="*/ 0 w 76"/>
                <a:gd name="T19" fmla="*/ 0 h 75"/>
                <a:gd name="T20" fmla="*/ 0 w 76"/>
                <a:gd name="T21" fmla="*/ 0 h 75"/>
                <a:gd name="T22" fmla="*/ 0 w 76"/>
                <a:gd name="T23" fmla="*/ 0 h 75"/>
                <a:gd name="T24" fmla="*/ 0 w 76"/>
                <a:gd name="T25" fmla="*/ 0 h 75"/>
                <a:gd name="T26" fmla="*/ 0 w 76"/>
                <a:gd name="T27" fmla="*/ 0 h 75"/>
                <a:gd name="T28" fmla="*/ 0 w 76"/>
                <a:gd name="T29" fmla="*/ 0 h 75"/>
                <a:gd name="T30" fmla="*/ 0 w 76"/>
                <a:gd name="T31" fmla="*/ 0 h 75"/>
                <a:gd name="T32" fmla="*/ 0 w 76"/>
                <a:gd name="T33" fmla="*/ 0 h 75"/>
                <a:gd name="T34" fmla="*/ 0 w 76"/>
                <a:gd name="T35" fmla="*/ 0 h 75"/>
                <a:gd name="T36" fmla="*/ 0 w 76"/>
                <a:gd name="T37" fmla="*/ 0 h 75"/>
                <a:gd name="T38" fmla="*/ 0 w 76"/>
                <a:gd name="T39" fmla="*/ 0 h 75"/>
                <a:gd name="T40" fmla="*/ 0 w 76"/>
                <a:gd name="T41" fmla="*/ 0 h 75"/>
                <a:gd name="T42" fmla="*/ 0 w 76"/>
                <a:gd name="T43" fmla="*/ 0 h 75"/>
                <a:gd name="T44" fmla="*/ 0 w 76"/>
                <a:gd name="T45" fmla="*/ 0 h 75"/>
                <a:gd name="T46" fmla="*/ 0 w 76"/>
                <a:gd name="T47" fmla="*/ 0 h 75"/>
                <a:gd name="T48" fmla="*/ 0 w 76"/>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6"/>
                <a:gd name="T76" fmla="*/ 0 h 75"/>
                <a:gd name="T77" fmla="*/ 76 w 76"/>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6" h="75">
                  <a:moveTo>
                    <a:pt x="66" y="63"/>
                  </a:moveTo>
                  <a:lnTo>
                    <a:pt x="74" y="50"/>
                  </a:lnTo>
                  <a:lnTo>
                    <a:pt x="76" y="36"/>
                  </a:lnTo>
                  <a:lnTo>
                    <a:pt x="72" y="23"/>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04" name="Freeform 80"/>
            <p:cNvSpPr>
              <a:spLocks/>
            </p:cNvSpPr>
            <p:nvPr/>
          </p:nvSpPr>
          <p:spPr bwMode="auto">
            <a:xfrm>
              <a:off x="2293" y="450"/>
              <a:ext cx="303" cy="116"/>
            </a:xfrm>
            <a:custGeom>
              <a:avLst/>
              <a:gdLst>
                <a:gd name="T0" fmla="*/ 0 w 600"/>
                <a:gd name="T1" fmla="*/ 2 h 230"/>
                <a:gd name="T2" fmla="*/ 5 w 600"/>
                <a:gd name="T3" fmla="*/ 2 h 230"/>
                <a:gd name="T4" fmla="*/ 5 w 600"/>
                <a:gd name="T5" fmla="*/ 2 h 230"/>
                <a:gd name="T6" fmla="*/ 5 w 600"/>
                <a:gd name="T7" fmla="*/ 2 h 230"/>
                <a:gd name="T8" fmla="*/ 5 w 600"/>
                <a:gd name="T9" fmla="*/ 2 h 230"/>
                <a:gd name="T10" fmla="*/ 4 w 600"/>
                <a:gd name="T11" fmla="*/ 1 h 230"/>
                <a:gd name="T12" fmla="*/ 4 w 600"/>
                <a:gd name="T13" fmla="*/ 1 h 230"/>
                <a:gd name="T14" fmla="*/ 4 w 600"/>
                <a:gd name="T15" fmla="*/ 1 h 230"/>
                <a:gd name="T16" fmla="*/ 3 w 600"/>
                <a:gd name="T17" fmla="*/ 1 h 230"/>
                <a:gd name="T18" fmla="*/ 3 w 600"/>
                <a:gd name="T19" fmla="*/ 0 h 230"/>
                <a:gd name="T20" fmla="*/ 3 w 600"/>
                <a:gd name="T21" fmla="*/ 0 h 230"/>
                <a:gd name="T22" fmla="*/ 3 w 600"/>
                <a:gd name="T23" fmla="*/ 0 h 230"/>
                <a:gd name="T24" fmla="*/ 2 w 600"/>
                <a:gd name="T25" fmla="*/ 1 h 230"/>
                <a:gd name="T26" fmla="*/ 2 w 600"/>
                <a:gd name="T27" fmla="*/ 1 h 230"/>
                <a:gd name="T28" fmla="*/ 2 w 600"/>
                <a:gd name="T29" fmla="*/ 1 h 230"/>
                <a:gd name="T30" fmla="*/ 1 w 600"/>
                <a:gd name="T31" fmla="*/ 1 h 230"/>
                <a:gd name="T32" fmla="*/ 1 w 600"/>
                <a:gd name="T33" fmla="*/ 1 h 230"/>
                <a:gd name="T34" fmla="*/ 1 w 600"/>
                <a:gd name="T35" fmla="*/ 2 h 230"/>
                <a:gd name="T36" fmla="*/ 1 w 600"/>
                <a:gd name="T37" fmla="*/ 2 h 230"/>
                <a:gd name="T38" fmla="*/ 1 w 600"/>
                <a:gd name="T39" fmla="*/ 2 h 230"/>
                <a:gd name="T40" fmla="*/ 1 w 600"/>
                <a:gd name="T41" fmla="*/ 2 h 230"/>
                <a:gd name="T42" fmla="*/ 0 w 600"/>
                <a:gd name="T43" fmla="*/ 2 h 2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00"/>
                <a:gd name="T67" fmla="*/ 0 h 230"/>
                <a:gd name="T68" fmla="*/ 600 w 600"/>
                <a:gd name="T69" fmla="*/ 230 h 23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00" h="230">
                  <a:moveTo>
                    <a:pt x="0" y="230"/>
                  </a:moveTo>
                  <a:lnTo>
                    <a:pt x="600" y="230"/>
                  </a:lnTo>
                  <a:lnTo>
                    <a:pt x="572" y="202"/>
                  </a:lnTo>
                  <a:lnTo>
                    <a:pt x="538" y="186"/>
                  </a:lnTo>
                  <a:lnTo>
                    <a:pt x="508" y="180"/>
                  </a:lnTo>
                  <a:lnTo>
                    <a:pt x="500" y="122"/>
                  </a:lnTo>
                  <a:lnTo>
                    <a:pt x="476" y="72"/>
                  </a:lnTo>
                  <a:lnTo>
                    <a:pt x="424" y="30"/>
                  </a:lnTo>
                  <a:lnTo>
                    <a:pt x="376" y="10"/>
                  </a:lnTo>
                  <a:lnTo>
                    <a:pt x="326" y="0"/>
                  </a:lnTo>
                  <a:lnTo>
                    <a:pt x="298" y="0"/>
                  </a:lnTo>
                  <a:lnTo>
                    <a:pt x="260" y="0"/>
                  </a:lnTo>
                  <a:lnTo>
                    <a:pt x="208" y="12"/>
                  </a:lnTo>
                  <a:lnTo>
                    <a:pt x="174" y="32"/>
                  </a:lnTo>
                  <a:lnTo>
                    <a:pt x="140" y="54"/>
                  </a:lnTo>
                  <a:lnTo>
                    <a:pt x="114" y="90"/>
                  </a:lnTo>
                  <a:lnTo>
                    <a:pt x="98" y="118"/>
                  </a:lnTo>
                  <a:lnTo>
                    <a:pt x="92" y="152"/>
                  </a:lnTo>
                  <a:lnTo>
                    <a:pt x="90" y="180"/>
                  </a:lnTo>
                  <a:lnTo>
                    <a:pt x="46" y="190"/>
                  </a:lnTo>
                  <a:lnTo>
                    <a:pt x="16" y="212"/>
                  </a:lnTo>
                  <a:lnTo>
                    <a:pt x="0" y="23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7505" name="Freeform 81"/>
            <p:cNvSpPr>
              <a:spLocks/>
            </p:cNvSpPr>
            <p:nvPr/>
          </p:nvSpPr>
          <p:spPr bwMode="auto">
            <a:xfrm>
              <a:off x="2464" y="461"/>
              <a:ext cx="68" cy="84"/>
            </a:xfrm>
            <a:custGeom>
              <a:avLst/>
              <a:gdLst>
                <a:gd name="T0" fmla="*/ 0 w 347"/>
                <a:gd name="T1" fmla="*/ 0 h 433"/>
                <a:gd name="T2" fmla="*/ 0 w 347"/>
                <a:gd name="T3" fmla="*/ 0 h 433"/>
                <a:gd name="T4" fmla="*/ 0 w 347"/>
                <a:gd name="T5" fmla="*/ 0 h 433"/>
                <a:gd name="T6" fmla="*/ 0 w 347"/>
                <a:gd name="T7" fmla="*/ 0 h 433"/>
                <a:gd name="T8" fmla="*/ 0 w 347"/>
                <a:gd name="T9" fmla="*/ 0 h 433"/>
                <a:gd name="T10" fmla="*/ 0 w 347"/>
                <a:gd name="T11" fmla="*/ 0 h 433"/>
                <a:gd name="T12" fmla="*/ 0 w 347"/>
                <a:gd name="T13" fmla="*/ 0 h 433"/>
                <a:gd name="T14" fmla="*/ 0 w 347"/>
                <a:gd name="T15" fmla="*/ 0 h 433"/>
                <a:gd name="T16" fmla="*/ 0 w 347"/>
                <a:gd name="T17" fmla="*/ 0 h 433"/>
                <a:gd name="T18" fmla="*/ 0 w 347"/>
                <a:gd name="T19" fmla="*/ 0 h 433"/>
                <a:gd name="T20" fmla="*/ 0 w 347"/>
                <a:gd name="T21" fmla="*/ 0 h 433"/>
                <a:gd name="T22" fmla="*/ 0 w 347"/>
                <a:gd name="T23" fmla="*/ 0 h 433"/>
                <a:gd name="T24" fmla="*/ 0 w 347"/>
                <a:gd name="T25" fmla="*/ 0 h 433"/>
                <a:gd name="T26" fmla="*/ 0 w 347"/>
                <a:gd name="T27" fmla="*/ 0 h 433"/>
                <a:gd name="T28" fmla="*/ 0 w 347"/>
                <a:gd name="T29" fmla="*/ 0 h 433"/>
                <a:gd name="T30" fmla="*/ 0 w 347"/>
                <a:gd name="T31" fmla="*/ 0 h 433"/>
                <a:gd name="T32" fmla="*/ 0 w 347"/>
                <a:gd name="T33" fmla="*/ 0 h 433"/>
                <a:gd name="T34" fmla="*/ 0 w 347"/>
                <a:gd name="T35" fmla="*/ 0 h 433"/>
                <a:gd name="T36" fmla="*/ 0 w 347"/>
                <a:gd name="T37" fmla="*/ 0 h 433"/>
                <a:gd name="T38" fmla="*/ 0 w 347"/>
                <a:gd name="T39" fmla="*/ 0 h 433"/>
                <a:gd name="T40" fmla="*/ 0 w 347"/>
                <a:gd name="T41" fmla="*/ 0 h 433"/>
                <a:gd name="T42" fmla="*/ 0 w 347"/>
                <a:gd name="T43" fmla="*/ 0 h 433"/>
                <a:gd name="T44" fmla="*/ 0 w 347"/>
                <a:gd name="T45" fmla="*/ 0 h 433"/>
                <a:gd name="T46" fmla="*/ 0 w 347"/>
                <a:gd name="T47" fmla="*/ 0 h 433"/>
                <a:gd name="T48" fmla="*/ 0 w 347"/>
                <a:gd name="T49" fmla="*/ 0 h 433"/>
                <a:gd name="T50" fmla="*/ 0 w 347"/>
                <a:gd name="T51" fmla="*/ 0 h 433"/>
                <a:gd name="T52" fmla="*/ 0 w 347"/>
                <a:gd name="T53" fmla="*/ 0 h 433"/>
                <a:gd name="T54" fmla="*/ 0 w 347"/>
                <a:gd name="T55" fmla="*/ 0 h 433"/>
                <a:gd name="T56" fmla="*/ 0 w 347"/>
                <a:gd name="T57" fmla="*/ 0 h 433"/>
                <a:gd name="T58" fmla="*/ 0 w 347"/>
                <a:gd name="T59" fmla="*/ 0 h 433"/>
                <a:gd name="T60" fmla="*/ 0 w 347"/>
                <a:gd name="T61" fmla="*/ 0 h 433"/>
                <a:gd name="T62" fmla="*/ 0 w 347"/>
                <a:gd name="T63" fmla="*/ 0 h 433"/>
                <a:gd name="T64" fmla="*/ 0 w 347"/>
                <a:gd name="T65" fmla="*/ 0 h 433"/>
                <a:gd name="T66" fmla="*/ 0 w 347"/>
                <a:gd name="T67" fmla="*/ 0 h 433"/>
                <a:gd name="T68" fmla="*/ 0 w 347"/>
                <a:gd name="T69" fmla="*/ 0 h 433"/>
                <a:gd name="T70" fmla="*/ 0 w 347"/>
                <a:gd name="T71" fmla="*/ 0 h 433"/>
                <a:gd name="T72" fmla="*/ 0 w 347"/>
                <a:gd name="T73" fmla="*/ 0 h 433"/>
                <a:gd name="T74" fmla="*/ 0 w 347"/>
                <a:gd name="T75" fmla="*/ 0 h 433"/>
                <a:gd name="T76" fmla="*/ 0 w 347"/>
                <a:gd name="T77" fmla="*/ 0 h 433"/>
                <a:gd name="T78" fmla="*/ 0 w 347"/>
                <a:gd name="T79" fmla="*/ 0 h 433"/>
                <a:gd name="T80" fmla="*/ 0 w 347"/>
                <a:gd name="T81" fmla="*/ 0 h 433"/>
                <a:gd name="T82" fmla="*/ 0 w 347"/>
                <a:gd name="T83" fmla="*/ 0 h 433"/>
                <a:gd name="T84" fmla="*/ 0 w 347"/>
                <a:gd name="T85" fmla="*/ 0 h 433"/>
                <a:gd name="T86" fmla="*/ 0 w 347"/>
                <a:gd name="T87" fmla="*/ 0 h 433"/>
                <a:gd name="T88" fmla="*/ 0 w 347"/>
                <a:gd name="T89" fmla="*/ 0 h 433"/>
                <a:gd name="T90" fmla="*/ 0 w 347"/>
                <a:gd name="T91" fmla="*/ 0 h 433"/>
                <a:gd name="T92" fmla="*/ 0 w 347"/>
                <a:gd name="T93" fmla="*/ 0 h 433"/>
                <a:gd name="T94" fmla="*/ 0 w 347"/>
                <a:gd name="T95" fmla="*/ 0 h 433"/>
                <a:gd name="T96" fmla="*/ 0 w 347"/>
                <a:gd name="T97" fmla="*/ 0 h 433"/>
                <a:gd name="T98" fmla="*/ 0 w 347"/>
                <a:gd name="T99" fmla="*/ 0 h 433"/>
                <a:gd name="T100" fmla="*/ 0 w 347"/>
                <a:gd name="T101" fmla="*/ 0 h 43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47"/>
                <a:gd name="T154" fmla="*/ 0 h 433"/>
                <a:gd name="T155" fmla="*/ 347 w 347"/>
                <a:gd name="T156" fmla="*/ 433 h 43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47" h="433">
                  <a:moveTo>
                    <a:pt x="24" y="0"/>
                  </a:moveTo>
                  <a:lnTo>
                    <a:pt x="24" y="0"/>
                  </a:lnTo>
                  <a:lnTo>
                    <a:pt x="16" y="0"/>
                  </a:lnTo>
                  <a:lnTo>
                    <a:pt x="8" y="3"/>
                  </a:lnTo>
                  <a:lnTo>
                    <a:pt x="3" y="7"/>
                  </a:lnTo>
                  <a:lnTo>
                    <a:pt x="0" y="14"/>
                  </a:lnTo>
                  <a:lnTo>
                    <a:pt x="0" y="23"/>
                  </a:lnTo>
                  <a:lnTo>
                    <a:pt x="1" y="30"/>
                  </a:lnTo>
                  <a:lnTo>
                    <a:pt x="7" y="36"/>
                  </a:lnTo>
                  <a:lnTo>
                    <a:pt x="14" y="40"/>
                  </a:lnTo>
                  <a:lnTo>
                    <a:pt x="18" y="42"/>
                  </a:lnTo>
                  <a:lnTo>
                    <a:pt x="29" y="45"/>
                  </a:lnTo>
                  <a:lnTo>
                    <a:pt x="42" y="51"/>
                  </a:lnTo>
                  <a:lnTo>
                    <a:pt x="59" y="58"/>
                  </a:lnTo>
                  <a:lnTo>
                    <a:pt x="79" y="68"/>
                  </a:lnTo>
                  <a:lnTo>
                    <a:pt x="101" y="81"/>
                  </a:lnTo>
                  <a:lnTo>
                    <a:pt x="125" y="97"/>
                  </a:lnTo>
                  <a:lnTo>
                    <a:pt x="150" y="115"/>
                  </a:lnTo>
                  <a:lnTo>
                    <a:pt x="174" y="138"/>
                  </a:lnTo>
                  <a:lnTo>
                    <a:pt x="200" y="164"/>
                  </a:lnTo>
                  <a:lnTo>
                    <a:pt x="223" y="195"/>
                  </a:lnTo>
                  <a:lnTo>
                    <a:pt x="246" y="229"/>
                  </a:lnTo>
                  <a:lnTo>
                    <a:pt x="266" y="268"/>
                  </a:lnTo>
                  <a:lnTo>
                    <a:pt x="284" y="313"/>
                  </a:lnTo>
                  <a:lnTo>
                    <a:pt x="296" y="360"/>
                  </a:lnTo>
                  <a:lnTo>
                    <a:pt x="307" y="415"/>
                  </a:lnTo>
                  <a:lnTo>
                    <a:pt x="309" y="422"/>
                  </a:lnTo>
                  <a:lnTo>
                    <a:pt x="314" y="428"/>
                  </a:lnTo>
                  <a:lnTo>
                    <a:pt x="321" y="433"/>
                  </a:lnTo>
                  <a:lnTo>
                    <a:pt x="330" y="433"/>
                  </a:lnTo>
                  <a:lnTo>
                    <a:pt x="337" y="430"/>
                  </a:lnTo>
                  <a:lnTo>
                    <a:pt x="343" y="425"/>
                  </a:lnTo>
                  <a:lnTo>
                    <a:pt x="347" y="418"/>
                  </a:lnTo>
                  <a:lnTo>
                    <a:pt x="347" y="409"/>
                  </a:lnTo>
                  <a:lnTo>
                    <a:pt x="337" y="350"/>
                  </a:lnTo>
                  <a:lnTo>
                    <a:pt x="321" y="297"/>
                  </a:lnTo>
                  <a:lnTo>
                    <a:pt x="302" y="248"/>
                  </a:lnTo>
                  <a:lnTo>
                    <a:pt x="279" y="206"/>
                  </a:lnTo>
                  <a:lnTo>
                    <a:pt x="255" y="167"/>
                  </a:lnTo>
                  <a:lnTo>
                    <a:pt x="227" y="134"/>
                  </a:lnTo>
                  <a:lnTo>
                    <a:pt x="199" y="105"/>
                  </a:lnTo>
                  <a:lnTo>
                    <a:pt x="171" y="81"/>
                  </a:lnTo>
                  <a:lnTo>
                    <a:pt x="144" y="61"/>
                  </a:lnTo>
                  <a:lnTo>
                    <a:pt x="116" y="43"/>
                  </a:lnTo>
                  <a:lnTo>
                    <a:pt x="92" y="29"/>
                  </a:lnTo>
                  <a:lnTo>
                    <a:pt x="70" y="17"/>
                  </a:lnTo>
                  <a:lnTo>
                    <a:pt x="52" y="10"/>
                  </a:lnTo>
                  <a:lnTo>
                    <a:pt x="37" y="4"/>
                  </a:lnTo>
                  <a:lnTo>
                    <a:pt x="29" y="2"/>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06" name="Freeform 82"/>
            <p:cNvSpPr>
              <a:spLocks/>
            </p:cNvSpPr>
            <p:nvPr/>
          </p:nvSpPr>
          <p:spPr bwMode="auto">
            <a:xfrm>
              <a:off x="2351" y="461"/>
              <a:ext cx="69" cy="84"/>
            </a:xfrm>
            <a:custGeom>
              <a:avLst/>
              <a:gdLst>
                <a:gd name="T0" fmla="*/ 0 w 350"/>
                <a:gd name="T1" fmla="*/ 0 h 433"/>
                <a:gd name="T2" fmla="*/ 0 w 350"/>
                <a:gd name="T3" fmla="*/ 0 h 433"/>
                <a:gd name="T4" fmla="*/ 0 w 350"/>
                <a:gd name="T5" fmla="*/ 0 h 433"/>
                <a:gd name="T6" fmla="*/ 0 w 350"/>
                <a:gd name="T7" fmla="*/ 0 h 433"/>
                <a:gd name="T8" fmla="*/ 0 w 350"/>
                <a:gd name="T9" fmla="*/ 0 h 433"/>
                <a:gd name="T10" fmla="*/ 0 w 350"/>
                <a:gd name="T11" fmla="*/ 0 h 433"/>
                <a:gd name="T12" fmla="*/ 0 w 350"/>
                <a:gd name="T13" fmla="*/ 0 h 433"/>
                <a:gd name="T14" fmla="*/ 0 w 350"/>
                <a:gd name="T15" fmla="*/ 0 h 433"/>
                <a:gd name="T16" fmla="*/ 0 w 350"/>
                <a:gd name="T17" fmla="*/ 0 h 433"/>
                <a:gd name="T18" fmla="*/ 0 w 350"/>
                <a:gd name="T19" fmla="*/ 0 h 433"/>
                <a:gd name="T20" fmla="*/ 0 w 350"/>
                <a:gd name="T21" fmla="*/ 0 h 433"/>
                <a:gd name="T22" fmla="*/ 0 w 350"/>
                <a:gd name="T23" fmla="*/ 0 h 433"/>
                <a:gd name="T24" fmla="*/ 0 w 350"/>
                <a:gd name="T25" fmla="*/ 0 h 433"/>
                <a:gd name="T26" fmla="*/ 0 w 350"/>
                <a:gd name="T27" fmla="*/ 0 h 433"/>
                <a:gd name="T28" fmla="*/ 0 w 350"/>
                <a:gd name="T29" fmla="*/ 0 h 433"/>
                <a:gd name="T30" fmla="*/ 0 w 350"/>
                <a:gd name="T31" fmla="*/ 0 h 433"/>
                <a:gd name="T32" fmla="*/ 0 w 350"/>
                <a:gd name="T33" fmla="*/ 0 h 433"/>
                <a:gd name="T34" fmla="*/ 0 w 350"/>
                <a:gd name="T35" fmla="*/ 0 h 433"/>
                <a:gd name="T36" fmla="*/ 0 w 350"/>
                <a:gd name="T37" fmla="*/ 0 h 433"/>
                <a:gd name="T38" fmla="*/ 0 w 350"/>
                <a:gd name="T39" fmla="*/ 0 h 433"/>
                <a:gd name="T40" fmla="*/ 0 w 350"/>
                <a:gd name="T41" fmla="*/ 0 h 433"/>
                <a:gd name="T42" fmla="*/ 0 w 350"/>
                <a:gd name="T43" fmla="*/ 0 h 433"/>
                <a:gd name="T44" fmla="*/ 0 w 350"/>
                <a:gd name="T45" fmla="*/ 0 h 433"/>
                <a:gd name="T46" fmla="*/ 0 w 350"/>
                <a:gd name="T47" fmla="*/ 0 h 433"/>
                <a:gd name="T48" fmla="*/ 0 w 350"/>
                <a:gd name="T49" fmla="*/ 0 h 433"/>
                <a:gd name="T50" fmla="*/ 0 w 350"/>
                <a:gd name="T51" fmla="*/ 0 h 433"/>
                <a:gd name="T52" fmla="*/ 0 w 350"/>
                <a:gd name="T53" fmla="*/ 0 h 433"/>
                <a:gd name="T54" fmla="*/ 0 w 350"/>
                <a:gd name="T55" fmla="*/ 0 h 433"/>
                <a:gd name="T56" fmla="*/ 0 w 350"/>
                <a:gd name="T57" fmla="*/ 0 h 433"/>
                <a:gd name="T58" fmla="*/ 0 w 350"/>
                <a:gd name="T59" fmla="*/ 0 h 433"/>
                <a:gd name="T60" fmla="*/ 0 w 350"/>
                <a:gd name="T61" fmla="*/ 0 h 433"/>
                <a:gd name="T62" fmla="*/ 0 w 350"/>
                <a:gd name="T63" fmla="*/ 0 h 433"/>
                <a:gd name="T64" fmla="*/ 0 w 350"/>
                <a:gd name="T65" fmla="*/ 0 h 433"/>
                <a:gd name="T66" fmla="*/ 0 w 350"/>
                <a:gd name="T67" fmla="*/ 0 h 433"/>
                <a:gd name="T68" fmla="*/ 0 w 350"/>
                <a:gd name="T69" fmla="*/ 0 h 433"/>
                <a:gd name="T70" fmla="*/ 0 w 350"/>
                <a:gd name="T71" fmla="*/ 0 h 433"/>
                <a:gd name="T72" fmla="*/ 0 w 350"/>
                <a:gd name="T73" fmla="*/ 0 h 433"/>
                <a:gd name="T74" fmla="*/ 0 w 350"/>
                <a:gd name="T75" fmla="*/ 0 h 433"/>
                <a:gd name="T76" fmla="*/ 0 w 350"/>
                <a:gd name="T77" fmla="*/ 0 h 433"/>
                <a:gd name="T78" fmla="*/ 0 w 350"/>
                <a:gd name="T79" fmla="*/ 0 h 433"/>
                <a:gd name="T80" fmla="*/ 0 w 350"/>
                <a:gd name="T81" fmla="*/ 0 h 433"/>
                <a:gd name="T82" fmla="*/ 0 w 350"/>
                <a:gd name="T83" fmla="*/ 0 h 433"/>
                <a:gd name="T84" fmla="*/ 0 w 350"/>
                <a:gd name="T85" fmla="*/ 0 h 433"/>
                <a:gd name="T86" fmla="*/ 0 w 350"/>
                <a:gd name="T87" fmla="*/ 0 h 433"/>
                <a:gd name="T88" fmla="*/ 0 w 350"/>
                <a:gd name="T89" fmla="*/ 0 h 433"/>
                <a:gd name="T90" fmla="*/ 0 w 350"/>
                <a:gd name="T91" fmla="*/ 0 h 433"/>
                <a:gd name="T92" fmla="*/ 0 w 350"/>
                <a:gd name="T93" fmla="*/ 0 h 433"/>
                <a:gd name="T94" fmla="*/ 0 w 350"/>
                <a:gd name="T95" fmla="*/ 0 h 433"/>
                <a:gd name="T96" fmla="*/ 0 w 350"/>
                <a:gd name="T97" fmla="*/ 0 h 433"/>
                <a:gd name="T98" fmla="*/ 0 w 350"/>
                <a:gd name="T99" fmla="*/ 0 h 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50"/>
                <a:gd name="T151" fmla="*/ 0 h 433"/>
                <a:gd name="T152" fmla="*/ 350 w 350"/>
                <a:gd name="T153" fmla="*/ 433 h 433"/>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50" h="433">
                  <a:moveTo>
                    <a:pt x="336" y="40"/>
                  </a:moveTo>
                  <a:lnTo>
                    <a:pt x="343" y="36"/>
                  </a:lnTo>
                  <a:lnTo>
                    <a:pt x="349" y="30"/>
                  </a:lnTo>
                  <a:lnTo>
                    <a:pt x="350" y="23"/>
                  </a:lnTo>
                  <a:lnTo>
                    <a:pt x="350" y="14"/>
                  </a:lnTo>
                  <a:lnTo>
                    <a:pt x="346" y="7"/>
                  </a:lnTo>
                  <a:lnTo>
                    <a:pt x="340" y="3"/>
                  </a:lnTo>
                  <a:lnTo>
                    <a:pt x="333" y="0"/>
                  </a:lnTo>
                  <a:lnTo>
                    <a:pt x="326" y="0"/>
                  </a:lnTo>
                  <a:lnTo>
                    <a:pt x="322" y="2"/>
                  </a:lnTo>
                  <a:lnTo>
                    <a:pt x="313" y="4"/>
                  </a:lnTo>
                  <a:lnTo>
                    <a:pt x="299" y="10"/>
                  </a:lnTo>
                  <a:lnTo>
                    <a:pt x="280" y="17"/>
                  </a:lnTo>
                  <a:lnTo>
                    <a:pt x="258" y="29"/>
                  </a:lnTo>
                  <a:lnTo>
                    <a:pt x="234" y="43"/>
                  </a:lnTo>
                  <a:lnTo>
                    <a:pt x="206" y="61"/>
                  </a:lnTo>
                  <a:lnTo>
                    <a:pt x="179" y="81"/>
                  </a:lnTo>
                  <a:lnTo>
                    <a:pt x="150" y="105"/>
                  </a:lnTo>
                  <a:lnTo>
                    <a:pt x="121" y="134"/>
                  </a:lnTo>
                  <a:lnTo>
                    <a:pt x="94" y="167"/>
                  </a:lnTo>
                  <a:lnTo>
                    <a:pt x="70" y="206"/>
                  </a:lnTo>
                  <a:lnTo>
                    <a:pt x="46" y="248"/>
                  </a:lnTo>
                  <a:lnTo>
                    <a:pt x="26" y="297"/>
                  </a:lnTo>
                  <a:lnTo>
                    <a:pt x="10" y="350"/>
                  </a:lnTo>
                  <a:lnTo>
                    <a:pt x="0" y="409"/>
                  </a:lnTo>
                  <a:lnTo>
                    <a:pt x="0" y="418"/>
                  </a:lnTo>
                  <a:lnTo>
                    <a:pt x="5" y="425"/>
                  </a:lnTo>
                  <a:lnTo>
                    <a:pt x="10" y="430"/>
                  </a:lnTo>
                  <a:lnTo>
                    <a:pt x="19" y="433"/>
                  </a:lnTo>
                  <a:lnTo>
                    <a:pt x="26" y="433"/>
                  </a:lnTo>
                  <a:lnTo>
                    <a:pt x="34" y="428"/>
                  </a:lnTo>
                  <a:lnTo>
                    <a:pt x="39" y="422"/>
                  </a:lnTo>
                  <a:lnTo>
                    <a:pt x="42" y="415"/>
                  </a:lnTo>
                  <a:lnTo>
                    <a:pt x="51" y="360"/>
                  </a:lnTo>
                  <a:lnTo>
                    <a:pt x="65" y="313"/>
                  </a:lnTo>
                  <a:lnTo>
                    <a:pt x="83" y="268"/>
                  </a:lnTo>
                  <a:lnTo>
                    <a:pt x="103" y="229"/>
                  </a:lnTo>
                  <a:lnTo>
                    <a:pt x="124" y="195"/>
                  </a:lnTo>
                  <a:lnTo>
                    <a:pt x="149" y="164"/>
                  </a:lnTo>
                  <a:lnTo>
                    <a:pt x="175" y="138"/>
                  </a:lnTo>
                  <a:lnTo>
                    <a:pt x="199" y="115"/>
                  </a:lnTo>
                  <a:lnTo>
                    <a:pt x="225" y="97"/>
                  </a:lnTo>
                  <a:lnTo>
                    <a:pt x="248" y="81"/>
                  </a:lnTo>
                  <a:lnTo>
                    <a:pt x="271" y="68"/>
                  </a:lnTo>
                  <a:lnTo>
                    <a:pt x="291" y="58"/>
                  </a:lnTo>
                  <a:lnTo>
                    <a:pt x="309" y="51"/>
                  </a:lnTo>
                  <a:lnTo>
                    <a:pt x="322" y="45"/>
                  </a:lnTo>
                  <a:lnTo>
                    <a:pt x="332" y="42"/>
                  </a:lnTo>
                  <a:lnTo>
                    <a:pt x="336"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07" name="Freeform 83"/>
            <p:cNvSpPr>
              <a:spLocks/>
            </p:cNvSpPr>
            <p:nvPr/>
          </p:nvSpPr>
          <p:spPr bwMode="auto">
            <a:xfrm>
              <a:off x="2406" y="461"/>
              <a:ext cx="30" cy="83"/>
            </a:xfrm>
            <a:custGeom>
              <a:avLst/>
              <a:gdLst>
                <a:gd name="T0" fmla="*/ 0 w 148"/>
                <a:gd name="T1" fmla="*/ 0 h 420"/>
                <a:gd name="T2" fmla="*/ 0 w 148"/>
                <a:gd name="T3" fmla="*/ 0 h 420"/>
                <a:gd name="T4" fmla="*/ 0 w 148"/>
                <a:gd name="T5" fmla="*/ 0 h 420"/>
                <a:gd name="T6" fmla="*/ 0 w 148"/>
                <a:gd name="T7" fmla="*/ 0 h 420"/>
                <a:gd name="T8" fmla="*/ 0 w 148"/>
                <a:gd name="T9" fmla="*/ 0 h 420"/>
                <a:gd name="T10" fmla="*/ 0 w 148"/>
                <a:gd name="T11" fmla="*/ 0 h 420"/>
                <a:gd name="T12" fmla="*/ 0 w 148"/>
                <a:gd name="T13" fmla="*/ 0 h 420"/>
                <a:gd name="T14" fmla="*/ 0 w 148"/>
                <a:gd name="T15" fmla="*/ 0 h 420"/>
                <a:gd name="T16" fmla="*/ 0 w 148"/>
                <a:gd name="T17" fmla="*/ 0 h 420"/>
                <a:gd name="T18" fmla="*/ 0 w 148"/>
                <a:gd name="T19" fmla="*/ 0 h 420"/>
                <a:gd name="T20" fmla="*/ 0 w 148"/>
                <a:gd name="T21" fmla="*/ 0 h 420"/>
                <a:gd name="T22" fmla="*/ 0 w 148"/>
                <a:gd name="T23" fmla="*/ 0 h 420"/>
                <a:gd name="T24" fmla="*/ 0 w 148"/>
                <a:gd name="T25" fmla="*/ 0 h 420"/>
                <a:gd name="T26" fmla="*/ 0 w 148"/>
                <a:gd name="T27" fmla="*/ 0 h 420"/>
                <a:gd name="T28" fmla="*/ 0 w 148"/>
                <a:gd name="T29" fmla="*/ 0 h 420"/>
                <a:gd name="T30" fmla="*/ 0 w 148"/>
                <a:gd name="T31" fmla="*/ 0 h 420"/>
                <a:gd name="T32" fmla="*/ 0 w 148"/>
                <a:gd name="T33" fmla="*/ 0 h 420"/>
                <a:gd name="T34" fmla="*/ 0 w 148"/>
                <a:gd name="T35" fmla="*/ 0 h 420"/>
                <a:gd name="T36" fmla="*/ 0 w 148"/>
                <a:gd name="T37" fmla="*/ 0 h 420"/>
                <a:gd name="T38" fmla="*/ 0 w 148"/>
                <a:gd name="T39" fmla="*/ 0 h 420"/>
                <a:gd name="T40" fmla="*/ 0 w 148"/>
                <a:gd name="T41" fmla="*/ 0 h 420"/>
                <a:gd name="T42" fmla="*/ 0 w 148"/>
                <a:gd name="T43" fmla="*/ 0 h 420"/>
                <a:gd name="T44" fmla="*/ 0 w 148"/>
                <a:gd name="T45" fmla="*/ 0 h 420"/>
                <a:gd name="T46" fmla="*/ 0 w 148"/>
                <a:gd name="T47" fmla="*/ 0 h 420"/>
                <a:gd name="T48" fmla="*/ 0 w 148"/>
                <a:gd name="T49" fmla="*/ 0 h 420"/>
                <a:gd name="T50" fmla="*/ 0 w 148"/>
                <a:gd name="T51" fmla="*/ 0 h 420"/>
                <a:gd name="T52" fmla="*/ 0 w 148"/>
                <a:gd name="T53" fmla="*/ 0 h 420"/>
                <a:gd name="T54" fmla="*/ 0 w 148"/>
                <a:gd name="T55" fmla="*/ 0 h 420"/>
                <a:gd name="T56" fmla="*/ 0 w 148"/>
                <a:gd name="T57" fmla="*/ 0 h 420"/>
                <a:gd name="T58" fmla="*/ 0 w 148"/>
                <a:gd name="T59" fmla="*/ 0 h 420"/>
                <a:gd name="T60" fmla="*/ 0 w 148"/>
                <a:gd name="T61" fmla="*/ 0 h 420"/>
                <a:gd name="T62" fmla="*/ 0 w 148"/>
                <a:gd name="T63" fmla="*/ 0 h 420"/>
                <a:gd name="T64" fmla="*/ 0 w 148"/>
                <a:gd name="T65" fmla="*/ 0 h 420"/>
                <a:gd name="T66" fmla="*/ 0 w 148"/>
                <a:gd name="T67" fmla="*/ 0 h 420"/>
                <a:gd name="T68" fmla="*/ 0 w 148"/>
                <a:gd name="T69" fmla="*/ 0 h 42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48"/>
                <a:gd name="T106" fmla="*/ 0 h 420"/>
                <a:gd name="T107" fmla="*/ 148 w 148"/>
                <a:gd name="T108" fmla="*/ 420 h 42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48" h="420">
                  <a:moveTo>
                    <a:pt x="142" y="7"/>
                  </a:moveTo>
                  <a:lnTo>
                    <a:pt x="137" y="2"/>
                  </a:lnTo>
                  <a:lnTo>
                    <a:pt x="128" y="0"/>
                  </a:lnTo>
                  <a:lnTo>
                    <a:pt x="121" y="1"/>
                  </a:lnTo>
                  <a:lnTo>
                    <a:pt x="114" y="5"/>
                  </a:lnTo>
                  <a:lnTo>
                    <a:pt x="106" y="12"/>
                  </a:lnTo>
                  <a:lnTo>
                    <a:pt x="92" y="30"/>
                  </a:lnTo>
                  <a:lnTo>
                    <a:pt x="72" y="59"/>
                  </a:lnTo>
                  <a:lnTo>
                    <a:pt x="50" y="100"/>
                  </a:lnTo>
                  <a:lnTo>
                    <a:pt x="29" y="155"/>
                  </a:lnTo>
                  <a:lnTo>
                    <a:pt x="11" y="223"/>
                  </a:lnTo>
                  <a:lnTo>
                    <a:pt x="1" y="305"/>
                  </a:lnTo>
                  <a:lnTo>
                    <a:pt x="0" y="402"/>
                  </a:lnTo>
                  <a:lnTo>
                    <a:pt x="1" y="410"/>
                  </a:lnTo>
                  <a:lnTo>
                    <a:pt x="7" y="416"/>
                  </a:lnTo>
                  <a:lnTo>
                    <a:pt x="13" y="420"/>
                  </a:lnTo>
                  <a:lnTo>
                    <a:pt x="21" y="420"/>
                  </a:lnTo>
                  <a:lnTo>
                    <a:pt x="30" y="419"/>
                  </a:lnTo>
                  <a:lnTo>
                    <a:pt x="36" y="413"/>
                  </a:lnTo>
                  <a:lnTo>
                    <a:pt x="40" y="407"/>
                  </a:lnTo>
                  <a:lnTo>
                    <a:pt x="42" y="399"/>
                  </a:lnTo>
                  <a:lnTo>
                    <a:pt x="43" y="309"/>
                  </a:lnTo>
                  <a:lnTo>
                    <a:pt x="52" y="234"/>
                  </a:lnTo>
                  <a:lnTo>
                    <a:pt x="67" y="171"/>
                  </a:lnTo>
                  <a:lnTo>
                    <a:pt x="88" y="121"/>
                  </a:lnTo>
                  <a:lnTo>
                    <a:pt x="106" y="83"/>
                  </a:lnTo>
                  <a:lnTo>
                    <a:pt x="124" y="56"/>
                  </a:lnTo>
                  <a:lnTo>
                    <a:pt x="137" y="41"/>
                  </a:lnTo>
                  <a:lnTo>
                    <a:pt x="141" y="36"/>
                  </a:lnTo>
                  <a:lnTo>
                    <a:pt x="145" y="28"/>
                  </a:lnTo>
                  <a:lnTo>
                    <a:pt x="148" y="21"/>
                  </a:lnTo>
                  <a:lnTo>
                    <a:pt x="147" y="12"/>
                  </a:lnTo>
                  <a:lnTo>
                    <a:pt x="142"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08" name="Freeform 84"/>
            <p:cNvSpPr>
              <a:spLocks/>
            </p:cNvSpPr>
            <p:nvPr/>
          </p:nvSpPr>
          <p:spPr bwMode="auto">
            <a:xfrm>
              <a:off x="2444" y="461"/>
              <a:ext cx="30" cy="84"/>
            </a:xfrm>
            <a:custGeom>
              <a:avLst/>
              <a:gdLst>
                <a:gd name="T0" fmla="*/ 0 w 152"/>
                <a:gd name="T1" fmla="*/ 0 h 427"/>
                <a:gd name="T2" fmla="*/ 0 w 152"/>
                <a:gd name="T3" fmla="*/ 0 h 427"/>
                <a:gd name="T4" fmla="*/ 0 w 152"/>
                <a:gd name="T5" fmla="*/ 0 h 427"/>
                <a:gd name="T6" fmla="*/ 0 w 152"/>
                <a:gd name="T7" fmla="*/ 0 h 427"/>
                <a:gd name="T8" fmla="*/ 0 w 152"/>
                <a:gd name="T9" fmla="*/ 0 h 427"/>
                <a:gd name="T10" fmla="*/ 0 w 152"/>
                <a:gd name="T11" fmla="*/ 0 h 427"/>
                <a:gd name="T12" fmla="*/ 0 w 152"/>
                <a:gd name="T13" fmla="*/ 0 h 427"/>
                <a:gd name="T14" fmla="*/ 0 w 152"/>
                <a:gd name="T15" fmla="*/ 0 h 427"/>
                <a:gd name="T16" fmla="*/ 0 w 152"/>
                <a:gd name="T17" fmla="*/ 0 h 427"/>
                <a:gd name="T18" fmla="*/ 0 w 152"/>
                <a:gd name="T19" fmla="*/ 0 h 427"/>
                <a:gd name="T20" fmla="*/ 0 w 152"/>
                <a:gd name="T21" fmla="*/ 0 h 427"/>
                <a:gd name="T22" fmla="*/ 0 w 152"/>
                <a:gd name="T23" fmla="*/ 0 h 427"/>
                <a:gd name="T24" fmla="*/ 0 w 152"/>
                <a:gd name="T25" fmla="*/ 0 h 427"/>
                <a:gd name="T26" fmla="*/ 0 w 152"/>
                <a:gd name="T27" fmla="*/ 0 h 427"/>
                <a:gd name="T28" fmla="*/ 0 w 152"/>
                <a:gd name="T29" fmla="*/ 0 h 427"/>
                <a:gd name="T30" fmla="*/ 0 w 152"/>
                <a:gd name="T31" fmla="*/ 0 h 427"/>
                <a:gd name="T32" fmla="*/ 0 w 152"/>
                <a:gd name="T33" fmla="*/ 0 h 427"/>
                <a:gd name="T34" fmla="*/ 0 w 152"/>
                <a:gd name="T35" fmla="*/ 0 h 427"/>
                <a:gd name="T36" fmla="*/ 0 w 152"/>
                <a:gd name="T37" fmla="*/ 0 h 427"/>
                <a:gd name="T38" fmla="*/ 0 w 152"/>
                <a:gd name="T39" fmla="*/ 0 h 427"/>
                <a:gd name="T40" fmla="*/ 0 w 152"/>
                <a:gd name="T41" fmla="*/ 0 h 427"/>
                <a:gd name="T42" fmla="*/ 0 w 152"/>
                <a:gd name="T43" fmla="*/ 0 h 427"/>
                <a:gd name="T44" fmla="*/ 0 w 152"/>
                <a:gd name="T45" fmla="*/ 0 h 427"/>
                <a:gd name="T46" fmla="*/ 0 w 152"/>
                <a:gd name="T47" fmla="*/ 0 h 427"/>
                <a:gd name="T48" fmla="*/ 0 w 152"/>
                <a:gd name="T49" fmla="*/ 0 h 427"/>
                <a:gd name="T50" fmla="*/ 0 w 152"/>
                <a:gd name="T51" fmla="*/ 0 h 427"/>
                <a:gd name="T52" fmla="*/ 0 w 152"/>
                <a:gd name="T53" fmla="*/ 0 h 427"/>
                <a:gd name="T54" fmla="*/ 0 w 152"/>
                <a:gd name="T55" fmla="*/ 0 h 427"/>
                <a:gd name="T56" fmla="*/ 0 w 152"/>
                <a:gd name="T57" fmla="*/ 0 h 427"/>
                <a:gd name="T58" fmla="*/ 0 w 152"/>
                <a:gd name="T59" fmla="*/ 0 h 427"/>
                <a:gd name="T60" fmla="*/ 0 w 152"/>
                <a:gd name="T61" fmla="*/ 0 h 427"/>
                <a:gd name="T62" fmla="*/ 0 w 152"/>
                <a:gd name="T63" fmla="*/ 0 h 427"/>
                <a:gd name="T64" fmla="*/ 0 w 152"/>
                <a:gd name="T65" fmla="*/ 0 h 427"/>
                <a:gd name="T66" fmla="*/ 0 w 152"/>
                <a:gd name="T67" fmla="*/ 0 h 42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2"/>
                <a:gd name="T103" fmla="*/ 0 h 427"/>
                <a:gd name="T104" fmla="*/ 152 w 152"/>
                <a:gd name="T105" fmla="*/ 427 h 42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2" h="427">
                  <a:moveTo>
                    <a:pt x="33" y="4"/>
                  </a:moveTo>
                  <a:lnTo>
                    <a:pt x="26" y="0"/>
                  </a:lnTo>
                  <a:lnTo>
                    <a:pt x="19" y="0"/>
                  </a:lnTo>
                  <a:lnTo>
                    <a:pt x="10" y="1"/>
                  </a:lnTo>
                  <a:lnTo>
                    <a:pt x="5" y="7"/>
                  </a:lnTo>
                  <a:lnTo>
                    <a:pt x="0" y="14"/>
                  </a:lnTo>
                  <a:lnTo>
                    <a:pt x="0" y="22"/>
                  </a:lnTo>
                  <a:lnTo>
                    <a:pt x="2" y="30"/>
                  </a:lnTo>
                  <a:lnTo>
                    <a:pt x="8" y="36"/>
                  </a:lnTo>
                  <a:lnTo>
                    <a:pt x="15" y="43"/>
                  </a:lnTo>
                  <a:lnTo>
                    <a:pt x="29" y="59"/>
                  </a:lnTo>
                  <a:lnTo>
                    <a:pt x="49" y="86"/>
                  </a:lnTo>
                  <a:lnTo>
                    <a:pt x="71" y="125"/>
                  </a:lnTo>
                  <a:lnTo>
                    <a:pt x="90" y="176"/>
                  </a:lnTo>
                  <a:lnTo>
                    <a:pt x="104" y="238"/>
                  </a:lnTo>
                  <a:lnTo>
                    <a:pt x="111" y="314"/>
                  </a:lnTo>
                  <a:lnTo>
                    <a:pt x="105" y="404"/>
                  </a:lnTo>
                  <a:lnTo>
                    <a:pt x="105" y="412"/>
                  </a:lnTo>
                  <a:lnTo>
                    <a:pt x="110" y="419"/>
                  </a:lnTo>
                  <a:lnTo>
                    <a:pt x="116" y="424"/>
                  </a:lnTo>
                  <a:lnTo>
                    <a:pt x="123" y="427"/>
                  </a:lnTo>
                  <a:lnTo>
                    <a:pt x="131" y="427"/>
                  </a:lnTo>
                  <a:lnTo>
                    <a:pt x="139" y="422"/>
                  </a:lnTo>
                  <a:lnTo>
                    <a:pt x="143" y="417"/>
                  </a:lnTo>
                  <a:lnTo>
                    <a:pt x="146" y="409"/>
                  </a:lnTo>
                  <a:lnTo>
                    <a:pt x="152" y="311"/>
                  </a:lnTo>
                  <a:lnTo>
                    <a:pt x="144" y="228"/>
                  </a:lnTo>
                  <a:lnTo>
                    <a:pt x="129" y="159"/>
                  </a:lnTo>
                  <a:lnTo>
                    <a:pt x="105" y="102"/>
                  </a:lnTo>
                  <a:lnTo>
                    <a:pt x="81" y="60"/>
                  </a:lnTo>
                  <a:lnTo>
                    <a:pt x="59" y="30"/>
                  </a:lnTo>
                  <a:lnTo>
                    <a:pt x="42" y="11"/>
                  </a:lnTo>
                  <a:lnTo>
                    <a:pt x="33"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7415" name="AutoShape 85"/>
          <p:cNvSpPr>
            <a:spLocks noChangeArrowheads="1"/>
          </p:cNvSpPr>
          <p:nvPr/>
        </p:nvSpPr>
        <p:spPr bwMode="auto">
          <a:xfrm rot="2186541">
            <a:off x="7319963" y="1711325"/>
            <a:ext cx="722312" cy="723900"/>
          </a:xfrm>
          <a:prstGeom prst="star4">
            <a:avLst>
              <a:gd name="adj" fmla="val 14102"/>
            </a:avLst>
          </a:prstGeom>
          <a:solidFill>
            <a:schemeClr val="folHlink"/>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nvGrpSpPr>
          <p:cNvPr id="17416" name="Group 86"/>
          <p:cNvGrpSpPr>
            <a:grpSpLocks/>
          </p:cNvGrpSpPr>
          <p:nvPr/>
        </p:nvGrpSpPr>
        <p:grpSpPr bwMode="auto">
          <a:xfrm>
            <a:off x="6013450" y="3360738"/>
            <a:ext cx="1658938" cy="1222375"/>
            <a:chOff x="4254" y="451"/>
            <a:chExt cx="1058" cy="779"/>
          </a:xfrm>
        </p:grpSpPr>
        <p:sp>
          <p:nvSpPr>
            <p:cNvPr id="17464" name="Rectangle 87"/>
            <p:cNvSpPr>
              <a:spLocks noChangeArrowheads="1"/>
            </p:cNvSpPr>
            <p:nvPr/>
          </p:nvSpPr>
          <p:spPr bwMode="auto">
            <a:xfrm>
              <a:off x="4254" y="451"/>
              <a:ext cx="1058" cy="779"/>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7465" name="Rectangle 88"/>
            <p:cNvSpPr>
              <a:spLocks noChangeArrowheads="1"/>
            </p:cNvSpPr>
            <p:nvPr/>
          </p:nvSpPr>
          <p:spPr bwMode="auto">
            <a:xfrm>
              <a:off x="4254" y="1018"/>
              <a:ext cx="1058" cy="212"/>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17466" name="Freeform 89"/>
            <p:cNvSpPr>
              <a:spLocks/>
            </p:cNvSpPr>
            <p:nvPr/>
          </p:nvSpPr>
          <p:spPr bwMode="auto">
            <a:xfrm>
              <a:off x="4665" y="523"/>
              <a:ext cx="602" cy="659"/>
            </a:xfrm>
            <a:custGeom>
              <a:avLst/>
              <a:gdLst>
                <a:gd name="T0" fmla="*/ 7 w 1196"/>
                <a:gd name="T1" fmla="*/ 0 h 1311"/>
                <a:gd name="T2" fmla="*/ 7 w 1196"/>
                <a:gd name="T3" fmla="*/ 0 h 1311"/>
                <a:gd name="T4" fmla="*/ 6 w 1196"/>
                <a:gd name="T5" fmla="*/ 1 h 1311"/>
                <a:gd name="T6" fmla="*/ 6 w 1196"/>
                <a:gd name="T7" fmla="*/ 1 h 1311"/>
                <a:gd name="T8" fmla="*/ 4 w 1196"/>
                <a:gd name="T9" fmla="*/ 2 h 1311"/>
                <a:gd name="T10" fmla="*/ 4 w 1196"/>
                <a:gd name="T11" fmla="*/ 2 h 1311"/>
                <a:gd name="T12" fmla="*/ 3 w 1196"/>
                <a:gd name="T13" fmla="*/ 3 h 1311"/>
                <a:gd name="T14" fmla="*/ 0 w 1196"/>
                <a:gd name="T15" fmla="*/ 5 h 1311"/>
                <a:gd name="T16" fmla="*/ 1 w 1196"/>
                <a:gd name="T17" fmla="*/ 5 h 1311"/>
                <a:gd name="T18" fmla="*/ 1 w 1196"/>
                <a:gd name="T19" fmla="*/ 5 h 1311"/>
                <a:gd name="T20" fmla="*/ 1 w 1196"/>
                <a:gd name="T21" fmla="*/ 5 h 1311"/>
                <a:gd name="T22" fmla="*/ 1 w 1196"/>
                <a:gd name="T23" fmla="*/ 5 h 1311"/>
                <a:gd name="T24" fmla="*/ 1 w 1196"/>
                <a:gd name="T25" fmla="*/ 9 h 1311"/>
                <a:gd name="T26" fmla="*/ 5 w 1196"/>
                <a:gd name="T27" fmla="*/ 11 h 1311"/>
                <a:gd name="T28" fmla="*/ 5 w 1196"/>
                <a:gd name="T29" fmla="*/ 11 h 1311"/>
                <a:gd name="T30" fmla="*/ 7 w 1196"/>
                <a:gd name="T31" fmla="*/ 10 h 1311"/>
                <a:gd name="T32" fmla="*/ 7 w 1196"/>
                <a:gd name="T33" fmla="*/ 10 h 1311"/>
                <a:gd name="T34" fmla="*/ 9 w 1196"/>
                <a:gd name="T35" fmla="*/ 9 h 1311"/>
                <a:gd name="T36" fmla="*/ 9 w 1196"/>
                <a:gd name="T37" fmla="*/ 9 h 1311"/>
                <a:gd name="T38" fmla="*/ 10 w 1196"/>
                <a:gd name="T39" fmla="*/ 8 h 1311"/>
                <a:gd name="T40" fmla="*/ 10 w 1196"/>
                <a:gd name="T41" fmla="*/ 8 h 1311"/>
                <a:gd name="T42" fmla="*/ 10 w 1196"/>
                <a:gd name="T43" fmla="*/ 4 h 1311"/>
                <a:gd name="T44" fmla="*/ 10 w 1196"/>
                <a:gd name="T45" fmla="*/ 4 h 1311"/>
                <a:gd name="T46" fmla="*/ 10 w 1196"/>
                <a:gd name="T47" fmla="*/ 4 h 1311"/>
                <a:gd name="T48" fmla="*/ 10 w 1196"/>
                <a:gd name="T49" fmla="*/ 4 h 1311"/>
                <a:gd name="T50" fmla="*/ 7 w 1196"/>
                <a:gd name="T51" fmla="*/ 0 h 131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96"/>
                <a:gd name="T79" fmla="*/ 0 h 1311"/>
                <a:gd name="T80" fmla="*/ 1196 w 1196"/>
                <a:gd name="T81" fmla="*/ 1311 h 131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96" h="1311">
                  <a:moveTo>
                    <a:pt x="854" y="0"/>
                  </a:moveTo>
                  <a:lnTo>
                    <a:pt x="854" y="0"/>
                  </a:lnTo>
                  <a:lnTo>
                    <a:pt x="707" y="85"/>
                  </a:lnTo>
                  <a:lnTo>
                    <a:pt x="444" y="236"/>
                  </a:lnTo>
                  <a:lnTo>
                    <a:pt x="313" y="313"/>
                  </a:lnTo>
                  <a:lnTo>
                    <a:pt x="0" y="554"/>
                  </a:lnTo>
                  <a:lnTo>
                    <a:pt x="24" y="599"/>
                  </a:lnTo>
                  <a:lnTo>
                    <a:pt x="45" y="592"/>
                  </a:lnTo>
                  <a:lnTo>
                    <a:pt x="45" y="1131"/>
                  </a:lnTo>
                  <a:lnTo>
                    <a:pt x="617" y="1311"/>
                  </a:lnTo>
                  <a:lnTo>
                    <a:pt x="813" y="1199"/>
                  </a:lnTo>
                  <a:lnTo>
                    <a:pt x="1063" y="1055"/>
                  </a:lnTo>
                  <a:lnTo>
                    <a:pt x="1158" y="998"/>
                  </a:lnTo>
                  <a:lnTo>
                    <a:pt x="1158" y="504"/>
                  </a:lnTo>
                  <a:lnTo>
                    <a:pt x="1174" y="495"/>
                  </a:lnTo>
                  <a:lnTo>
                    <a:pt x="1196" y="466"/>
                  </a:lnTo>
                  <a:lnTo>
                    <a:pt x="85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67" name="Freeform 90"/>
            <p:cNvSpPr>
              <a:spLocks/>
            </p:cNvSpPr>
            <p:nvPr/>
          </p:nvSpPr>
          <p:spPr bwMode="auto">
            <a:xfrm>
              <a:off x="4698" y="811"/>
              <a:ext cx="277" cy="360"/>
            </a:xfrm>
            <a:custGeom>
              <a:avLst/>
              <a:gdLst>
                <a:gd name="T0" fmla="*/ 5 w 550"/>
                <a:gd name="T1" fmla="*/ 6 h 717"/>
                <a:gd name="T2" fmla="*/ 0 w 550"/>
                <a:gd name="T3" fmla="*/ 5 h 717"/>
                <a:gd name="T4" fmla="*/ 0 w 550"/>
                <a:gd name="T5" fmla="*/ 0 h 717"/>
                <a:gd name="T6" fmla="*/ 5 w 550"/>
                <a:gd name="T7" fmla="*/ 2 h 717"/>
                <a:gd name="T8" fmla="*/ 5 w 550"/>
                <a:gd name="T9" fmla="*/ 6 h 717"/>
                <a:gd name="T10" fmla="*/ 0 60000 65536"/>
                <a:gd name="T11" fmla="*/ 0 60000 65536"/>
                <a:gd name="T12" fmla="*/ 0 60000 65536"/>
                <a:gd name="T13" fmla="*/ 0 60000 65536"/>
                <a:gd name="T14" fmla="*/ 0 60000 65536"/>
                <a:gd name="T15" fmla="*/ 0 w 550"/>
                <a:gd name="T16" fmla="*/ 0 h 717"/>
                <a:gd name="T17" fmla="*/ 550 w 550"/>
                <a:gd name="T18" fmla="*/ 717 h 717"/>
              </a:gdLst>
              <a:ahLst/>
              <a:cxnLst>
                <a:cxn ang="T10">
                  <a:pos x="T0" y="T1"/>
                </a:cxn>
                <a:cxn ang="T11">
                  <a:pos x="T2" y="T3"/>
                </a:cxn>
                <a:cxn ang="T12">
                  <a:pos x="T4" y="T5"/>
                </a:cxn>
                <a:cxn ang="T13">
                  <a:pos x="T6" y="T7"/>
                </a:cxn>
                <a:cxn ang="T14">
                  <a:pos x="T8" y="T9"/>
                </a:cxn>
              </a:cxnLst>
              <a:rect l="T15" t="T16" r="T17" b="T18"/>
              <a:pathLst>
                <a:path w="550" h="717">
                  <a:moveTo>
                    <a:pt x="550" y="717"/>
                  </a:moveTo>
                  <a:lnTo>
                    <a:pt x="0" y="543"/>
                  </a:lnTo>
                  <a:lnTo>
                    <a:pt x="0" y="0"/>
                  </a:lnTo>
                  <a:lnTo>
                    <a:pt x="550" y="174"/>
                  </a:lnTo>
                  <a:lnTo>
                    <a:pt x="550" y="71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68" name="Freeform 91"/>
            <p:cNvSpPr>
              <a:spLocks/>
            </p:cNvSpPr>
            <p:nvPr/>
          </p:nvSpPr>
          <p:spPr bwMode="auto">
            <a:xfrm>
              <a:off x="4978" y="743"/>
              <a:ext cx="263" cy="428"/>
            </a:xfrm>
            <a:custGeom>
              <a:avLst/>
              <a:gdLst>
                <a:gd name="T0" fmla="*/ 0 w 523"/>
                <a:gd name="T1" fmla="*/ 3 h 852"/>
                <a:gd name="T2" fmla="*/ 5 w 523"/>
                <a:gd name="T3" fmla="*/ 0 h 852"/>
                <a:gd name="T4" fmla="*/ 5 w 523"/>
                <a:gd name="T5" fmla="*/ 5 h 852"/>
                <a:gd name="T6" fmla="*/ 0 w 523"/>
                <a:gd name="T7" fmla="*/ 7 h 852"/>
                <a:gd name="T8" fmla="*/ 0 w 523"/>
                <a:gd name="T9" fmla="*/ 3 h 852"/>
                <a:gd name="T10" fmla="*/ 0 60000 65536"/>
                <a:gd name="T11" fmla="*/ 0 60000 65536"/>
                <a:gd name="T12" fmla="*/ 0 60000 65536"/>
                <a:gd name="T13" fmla="*/ 0 60000 65536"/>
                <a:gd name="T14" fmla="*/ 0 60000 65536"/>
                <a:gd name="T15" fmla="*/ 0 w 523"/>
                <a:gd name="T16" fmla="*/ 0 h 852"/>
                <a:gd name="T17" fmla="*/ 523 w 523"/>
                <a:gd name="T18" fmla="*/ 852 h 852"/>
              </a:gdLst>
              <a:ahLst/>
              <a:cxnLst>
                <a:cxn ang="T10">
                  <a:pos x="T0" y="T1"/>
                </a:cxn>
                <a:cxn ang="T11">
                  <a:pos x="T2" y="T3"/>
                </a:cxn>
                <a:cxn ang="T12">
                  <a:pos x="T4" y="T5"/>
                </a:cxn>
                <a:cxn ang="T13">
                  <a:pos x="T6" y="T7"/>
                </a:cxn>
                <a:cxn ang="T14">
                  <a:pos x="T8" y="T9"/>
                </a:cxn>
              </a:cxnLst>
              <a:rect l="T15" t="T16" r="T17" b="T18"/>
              <a:pathLst>
                <a:path w="523" h="852">
                  <a:moveTo>
                    <a:pt x="0" y="302"/>
                  </a:moveTo>
                  <a:lnTo>
                    <a:pt x="523" y="0"/>
                  </a:lnTo>
                  <a:lnTo>
                    <a:pt x="523" y="550"/>
                  </a:lnTo>
                  <a:lnTo>
                    <a:pt x="0" y="852"/>
                  </a:lnTo>
                  <a:lnTo>
                    <a:pt x="0" y="30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69" name="Freeform 92"/>
            <p:cNvSpPr>
              <a:spLocks/>
            </p:cNvSpPr>
            <p:nvPr/>
          </p:nvSpPr>
          <p:spPr bwMode="auto">
            <a:xfrm>
              <a:off x="4683" y="699"/>
              <a:ext cx="153" cy="113"/>
            </a:xfrm>
            <a:custGeom>
              <a:avLst/>
              <a:gdLst>
                <a:gd name="T0" fmla="*/ 3 w 304"/>
                <a:gd name="T1" fmla="*/ 1 h 223"/>
                <a:gd name="T2" fmla="*/ 1 w 304"/>
                <a:gd name="T3" fmla="*/ 2 h 223"/>
                <a:gd name="T4" fmla="*/ 0 w 304"/>
                <a:gd name="T5" fmla="*/ 2 h 223"/>
                <a:gd name="T6" fmla="*/ 0 w 304"/>
                <a:gd name="T7" fmla="*/ 2 h 223"/>
                <a:gd name="T8" fmla="*/ 3 w 304"/>
                <a:gd name="T9" fmla="*/ 0 h 223"/>
                <a:gd name="T10" fmla="*/ 3 w 304"/>
                <a:gd name="T11" fmla="*/ 1 h 223"/>
                <a:gd name="T12" fmla="*/ 0 60000 65536"/>
                <a:gd name="T13" fmla="*/ 0 60000 65536"/>
                <a:gd name="T14" fmla="*/ 0 60000 65536"/>
                <a:gd name="T15" fmla="*/ 0 60000 65536"/>
                <a:gd name="T16" fmla="*/ 0 60000 65536"/>
                <a:gd name="T17" fmla="*/ 0 60000 65536"/>
                <a:gd name="T18" fmla="*/ 0 w 304"/>
                <a:gd name="T19" fmla="*/ 0 h 223"/>
                <a:gd name="T20" fmla="*/ 304 w 304"/>
                <a:gd name="T21" fmla="*/ 223 h 223"/>
              </a:gdLst>
              <a:ahLst/>
              <a:cxnLst>
                <a:cxn ang="T12">
                  <a:pos x="T0" y="T1"/>
                </a:cxn>
                <a:cxn ang="T13">
                  <a:pos x="T2" y="T3"/>
                </a:cxn>
                <a:cxn ang="T14">
                  <a:pos x="T4" y="T5"/>
                </a:cxn>
                <a:cxn ang="T15">
                  <a:pos x="T6" y="T7"/>
                </a:cxn>
                <a:cxn ang="T16">
                  <a:pos x="T8" y="T9"/>
                </a:cxn>
                <a:cxn ang="T17">
                  <a:pos x="T10" y="T11"/>
                </a:cxn>
              </a:cxnLst>
              <a:rect l="T18" t="T19" r="T20" b="T21"/>
              <a:pathLst>
                <a:path w="304" h="223">
                  <a:moveTo>
                    <a:pt x="304" y="18"/>
                  </a:moveTo>
                  <a:lnTo>
                    <a:pt x="29" y="214"/>
                  </a:lnTo>
                  <a:lnTo>
                    <a:pt x="0" y="223"/>
                  </a:lnTo>
                  <a:lnTo>
                    <a:pt x="0" y="208"/>
                  </a:lnTo>
                  <a:lnTo>
                    <a:pt x="295" y="0"/>
                  </a:lnTo>
                  <a:lnTo>
                    <a:pt x="304" y="18"/>
                  </a:lnTo>
                  <a:close/>
                </a:path>
              </a:pathLst>
            </a:custGeom>
            <a:solidFill>
              <a:srgbClr val="31190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70" name="Freeform 93"/>
            <p:cNvSpPr>
              <a:spLocks/>
            </p:cNvSpPr>
            <p:nvPr/>
          </p:nvSpPr>
          <p:spPr bwMode="auto">
            <a:xfrm>
              <a:off x="4698" y="705"/>
              <a:ext cx="277" cy="187"/>
            </a:xfrm>
            <a:custGeom>
              <a:avLst/>
              <a:gdLst>
                <a:gd name="T0" fmla="*/ 0 w 550"/>
                <a:gd name="T1" fmla="*/ 2 h 370"/>
                <a:gd name="T2" fmla="*/ 3 w 550"/>
                <a:gd name="T3" fmla="*/ 0 h 370"/>
                <a:gd name="T4" fmla="*/ 5 w 550"/>
                <a:gd name="T5" fmla="*/ 3 h 370"/>
                <a:gd name="T6" fmla="*/ 0 w 550"/>
                <a:gd name="T7" fmla="*/ 2 h 370"/>
                <a:gd name="T8" fmla="*/ 0 60000 65536"/>
                <a:gd name="T9" fmla="*/ 0 60000 65536"/>
                <a:gd name="T10" fmla="*/ 0 60000 65536"/>
                <a:gd name="T11" fmla="*/ 0 60000 65536"/>
                <a:gd name="T12" fmla="*/ 0 w 550"/>
                <a:gd name="T13" fmla="*/ 0 h 370"/>
                <a:gd name="T14" fmla="*/ 550 w 550"/>
                <a:gd name="T15" fmla="*/ 370 h 370"/>
              </a:gdLst>
              <a:ahLst/>
              <a:cxnLst>
                <a:cxn ang="T8">
                  <a:pos x="T0" y="T1"/>
                </a:cxn>
                <a:cxn ang="T9">
                  <a:pos x="T2" y="T3"/>
                </a:cxn>
                <a:cxn ang="T10">
                  <a:pos x="T4" y="T5"/>
                </a:cxn>
                <a:cxn ang="T11">
                  <a:pos x="T6" y="T7"/>
                </a:cxn>
              </a:cxnLst>
              <a:rect l="T12" t="T13" r="T14" b="T15"/>
              <a:pathLst>
                <a:path w="550" h="370">
                  <a:moveTo>
                    <a:pt x="0" y="196"/>
                  </a:moveTo>
                  <a:lnTo>
                    <a:pt x="275" y="0"/>
                  </a:lnTo>
                  <a:lnTo>
                    <a:pt x="550" y="370"/>
                  </a:lnTo>
                  <a:lnTo>
                    <a:pt x="0" y="19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71" name="Freeform 94"/>
            <p:cNvSpPr>
              <a:spLocks/>
            </p:cNvSpPr>
            <p:nvPr/>
          </p:nvSpPr>
          <p:spPr bwMode="auto">
            <a:xfrm>
              <a:off x="4829" y="537"/>
              <a:ext cx="426" cy="379"/>
            </a:xfrm>
            <a:custGeom>
              <a:avLst/>
              <a:gdLst>
                <a:gd name="T0" fmla="*/ 7 w 846"/>
                <a:gd name="T1" fmla="*/ 4 h 753"/>
                <a:gd name="T2" fmla="*/ 5 w 846"/>
                <a:gd name="T3" fmla="*/ 0 h 753"/>
                <a:gd name="T4" fmla="*/ 0 w 846"/>
                <a:gd name="T5" fmla="*/ 3 h 753"/>
                <a:gd name="T6" fmla="*/ 0 w 846"/>
                <a:gd name="T7" fmla="*/ 3 h 753"/>
                <a:gd name="T8" fmla="*/ 3 w 846"/>
                <a:gd name="T9" fmla="*/ 6 h 753"/>
                <a:gd name="T10" fmla="*/ 7 w 846"/>
                <a:gd name="T11" fmla="*/ 4 h 753"/>
                <a:gd name="T12" fmla="*/ 7 w 846"/>
                <a:gd name="T13" fmla="*/ 4 h 753"/>
                <a:gd name="T14" fmla="*/ 0 60000 65536"/>
                <a:gd name="T15" fmla="*/ 0 60000 65536"/>
                <a:gd name="T16" fmla="*/ 0 60000 65536"/>
                <a:gd name="T17" fmla="*/ 0 60000 65536"/>
                <a:gd name="T18" fmla="*/ 0 60000 65536"/>
                <a:gd name="T19" fmla="*/ 0 60000 65536"/>
                <a:gd name="T20" fmla="*/ 0 60000 65536"/>
                <a:gd name="T21" fmla="*/ 0 w 846"/>
                <a:gd name="T22" fmla="*/ 0 h 753"/>
                <a:gd name="T23" fmla="*/ 846 w 846"/>
                <a:gd name="T24" fmla="*/ 753 h 75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46" h="753">
                  <a:moveTo>
                    <a:pt x="846" y="437"/>
                  </a:moveTo>
                  <a:lnTo>
                    <a:pt x="523" y="0"/>
                  </a:lnTo>
                  <a:lnTo>
                    <a:pt x="0" y="302"/>
                  </a:lnTo>
                  <a:lnTo>
                    <a:pt x="0" y="333"/>
                  </a:lnTo>
                  <a:lnTo>
                    <a:pt x="311" y="753"/>
                  </a:lnTo>
                  <a:lnTo>
                    <a:pt x="834" y="451"/>
                  </a:lnTo>
                  <a:lnTo>
                    <a:pt x="846" y="437"/>
                  </a:lnTo>
                  <a:close/>
                </a:path>
              </a:pathLst>
            </a:custGeom>
            <a:solidFill>
              <a:srgbClr val="009900"/>
            </a:solidFill>
            <a:ln w="12700" cap="flat" cmpd="sng">
              <a:solidFill>
                <a:schemeClr val="bg1"/>
              </a:solidFill>
              <a:prstDash val="solid"/>
              <a:round/>
              <a:headEnd type="none" w="med" len="med"/>
              <a:tailEnd type="none" w="med" len="med"/>
            </a:ln>
          </p:spPr>
          <p:txBody>
            <a:bodyPr wrap="none" lIns="0" tIns="0" rIns="0" bIns="0" anchor="ctr">
              <a:spAutoFit/>
            </a:bodyPr>
            <a:lstStyle/>
            <a:p>
              <a:endParaRPr lang="en-US"/>
            </a:p>
          </p:txBody>
        </p:sp>
        <p:sp>
          <p:nvSpPr>
            <p:cNvPr id="17472" name="Freeform 95"/>
            <p:cNvSpPr>
              <a:spLocks/>
            </p:cNvSpPr>
            <p:nvPr/>
          </p:nvSpPr>
          <p:spPr bwMode="auto">
            <a:xfrm>
              <a:off x="4829" y="537"/>
              <a:ext cx="426" cy="372"/>
            </a:xfrm>
            <a:custGeom>
              <a:avLst/>
              <a:gdLst>
                <a:gd name="T0" fmla="*/ 0 w 846"/>
                <a:gd name="T1" fmla="*/ 3 h 739"/>
                <a:gd name="T2" fmla="*/ 5 w 846"/>
                <a:gd name="T3" fmla="*/ 0 h 739"/>
                <a:gd name="T4" fmla="*/ 7 w 846"/>
                <a:gd name="T5" fmla="*/ 4 h 739"/>
                <a:gd name="T6" fmla="*/ 3 w 846"/>
                <a:gd name="T7" fmla="*/ 6 h 739"/>
                <a:gd name="T8" fmla="*/ 0 w 846"/>
                <a:gd name="T9" fmla="*/ 3 h 739"/>
                <a:gd name="T10" fmla="*/ 0 60000 65536"/>
                <a:gd name="T11" fmla="*/ 0 60000 65536"/>
                <a:gd name="T12" fmla="*/ 0 60000 65536"/>
                <a:gd name="T13" fmla="*/ 0 60000 65536"/>
                <a:gd name="T14" fmla="*/ 0 60000 65536"/>
                <a:gd name="T15" fmla="*/ 0 w 846"/>
                <a:gd name="T16" fmla="*/ 0 h 739"/>
                <a:gd name="T17" fmla="*/ 846 w 846"/>
                <a:gd name="T18" fmla="*/ 739 h 739"/>
              </a:gdLst>
              <a:ahLst/>
              <a:cxnLst>
                <a:cxn ang="T10">
                  <a:pos x="T0" y="T1"/>
                </a:cxn>
                <a:cxn ang="T11">
                  <a:pos x="T2" y="T3"/>
                </a:cxn>
                <a:cxn ang="T12">
                  <a:pos x="T4" y="T5"/>
                </a:cxn>
                <a:cxn ang="T13">
                  <a:pos x="T6" y="T7"/>
                </a:cxn>
                <a:cxn ang="T14">
                  <a:pos x="T8" y="T9"/>
                </a:cxn>
              </a:cxnLst>
              <a:rect l="T15" t="T16" r="T17" b="T18"/>
              <a:pathLst>
                <a:path w="846" h="739">
                  <a:moveTo>
                    <a:pt x="0" y="302"/>
                  </a:moveTo>
                  <a:lnTo>
                    <a:pt x="523" y="0"/>
                  </a:lnTo>
                  <a:lnTo>
                    <a:pt x="846" y="437"/>
                  </a:lnTo>
                  <a:lnTo>
                    <a:pt x="323" y="739"/>
                  </a:lnTo>
                  <a:lnTo>
                    <a:pt x="0" y="302"/>
                  </a:lnTo>
                  <a:close/>
                </a:path>
              </a:pathLst>
            </a:custGeom>
            <a:solidFill>
              <a:srgbClr val="009900"/>
            </a:solidFill>
            <a:ln w="12700" cap="flat" cmpd="sng">
              <a:solidFill>
                <a:schemeClr val="bg1"/>
              </a:solidFill>
              <a:prstDash val="solid"/>
              <a:round/>
              <a:headEnd type="none" w="med" len="med"/>
              <a:tailEnd type="none" w="med" len="med"/>
            </a:ln>
          </p:spPr>
          <p:txBody>
            <a:bodyPr wrap="none" lIns="0" tIns="0" rIns="0" bIns="0" anchor="ctr">
              <a:spAutoFit/>
            </a:bodyPr>
            <a:lstStyle/>
            <a:p>
              <a:endParaRPr lang="en-US"/>
            </a:p>
          </p:txBody>
        </p:sp>
        <p:sp>
          <p:nvSpPr>
            <p:cNvPr id="17473" name="Freeform 96"/>
            <p:cNvSpPr>
              <a:spLocks/>
            </p:cNvSpPr>
            <p:nvPr/>
          </p:nvSpPr>
          <p:spPr bwMode="auto">
            <a:xfrm>
              <a:off x="4986" y="757"/>
              <a:ext cx="269" cy="159"/>
            </a:xfrm>
            <a:custGeom>
              <a:avLst/>
              <a:gdLst>
                <a:gd name="T0" fmla="*/ 0 w 535"/>
                <a:gd name="T1" fmla="*/ 3 h 316"/>
                <a:gd name="T2" fmla="*/ 1 w 535"/>
                <a:gd name="T3" fmla="*/ 3 h 316"/>
                <a:gd name="T4" fmla="*/ 5 w 535"/>
                <a:gd name="T5" fmla="*/ 0 h 316"/>
                <a:gd name="T6" fmla="*/ 5 w 535"/>
                <a:gd name="T7" fmla="*/ 1 h 316"/>
                <a:gd name="T8" fmla="*/ 0 w 535"/>
                <a:gd name="T9" fmla="*/ 3 h 316"/>
                <a:gd name="T10" fmla="*/ 0 60000 65536"/>
                <a:gd name="T11" fmla="*/ 0 60000 65536"/>
                <a:gd name="T12" fmla="*/ 0 60000 65536"/>
                <a:gd name="T13" fmla="*/ 0 60000 65536"/>
                <a:gd name="T14" fmla="*/ 0 60000 65536"/>
                <a:gd name="T15" fmla="*/ 0 w 535"/>
                <a:gd name="T16" fmla="*/ 0 h 316"/>
                <a:gd name="T17" fmla="*/ 535 w 535"/>
                <a:gd name="T18" fmla="*/ 316 h 316"/>
              </a:gdLst>
              <a:ahLst/>
              <a:cxnLst>
                <a:cxn ang="T10">
                  <a:pos x="T0" y="T1"/>
                </a:cxn>
                <a:cxn ang="T11">
                  <a:pos x="T2" y="T3"/>
                </a:cxn>
                <a:cxn ang="T12">
                  <a:pos x="T4" y="T5"/>
                </a:cxn>
                <a:cxn ang="T13">
                  <a:pos x="T6" y="T7"/>
                </a:cxn>
                <a:cxn ang="T14">
                  <a:pos x="T8" y="T9"/>
                </a:cxn>
              </a:cxnLst>
              <a:rect l="T15" t="T16" r="T17" b="T18"/>
              <a:pathLst>
                <a:path w="535" h="316">
                  <a:moveTo>
                    <a:pt x="0" y="316"/>
                  </a:moveTo>
                  <a:lnTo>
                    <a:pt x="12" y="302"/>
                  </a:lnTo>
                  <a:lnTo>
                    <a:pt x="535" y="0"/>
                  </a:lnTo>
                  <a:lnTo>
                    <a:pt x="523" y="14"/>
                  </a:lnTo>
                  <a:lnTo>
                    <a:pt x="0" y="316"/>
                  </a:lnTo>
                  <a:close/>
                </a:path>
              </a:pathLst>
            </a:custGeom>
            <a:solidFill>
              <a:srgbClr val="00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74" name="Freeform 97"/>
            <p:cNvSpPr>
              <a:spLocks/>
            </p:cNvSpPr>
            <p:nvPr/>
          </p:nvSpPr>
          <p:spPr bwMode="auto">
            <a:xfrm>
              <a:off x="4679" y="689"/>
              <a:ext cx="150" cy="123"/>
            </a:xfrm>
            <a:custGeom>
              <a:avLst/>
              <a:gdLst>
                <a:gd name="T0" fmla="*/ 3 w 299"/>
                <a:gd name="T1" fmla="*/ 1 h 243"/>
                <a:gd name="T2" fmla="*/ 1 w 299"/>
                <a:gd name="T3" fmla="*/ 2 h 243"/>
                <a:gd name="T4" fmla="*/ 0 w 299"/>
                <a:gd name="T5" fmla="*/ 2 h 243"/>
                <a:gd name="T6" fmla="*/ 3 w 299"/>
                <a:gd name="T7" fmla="*/ 0 h 243"/>
                <a:gd name="T8" fmla="*/ 3 w 299"/>
                <a:gd name="T9" fmla="*/ 1 h 243"/>
                <a:gd name="T10" fmla="*/ 0 60000 65536"/>
                <a:gd name="T11" fmla="*/ 0 60000 65536"/>
                <a:gd name="T12" fmla="*/ 0 60000 65536"/>
                <a:gd name="T13" fmla="*/ 0 60000 65536"/>
                <a:gd name="T14" fmla="*/ 0 60000 65536"/>
                <a:gd name="T15" fmla="*/ 0 w 299"/>
                <a:gd name="T16" fmla="*/ 0 h 243"/>
                <a:gd name="T17" fmla="*/ 299 w 299"/>
                <a:gd name="T18" fmla="*/ 243 h 243"/>
              </a:gdLst>
              <a:ahLst/>
              <a:cxnLst>
                <a:cxn ang="T10">
                  <a:pos x="T0" y="T1"/>
                </a:cxn>
                <a:cxn ang="T11">
                  <a:pos x="T2" y="T3"/>
                </a:cxn>
                <a:cxn ang="T12">
                  <a:pos x="T4" y="T5"/>
                </a:cxn>
                <a:cxn ang="T13">
                  <a:pos x="T6" y="T7"/>
                </a:cxn>
                <a:cxn ang="T14">
                  <a:pos x="T8" y="T9"/>
                </a:cxn>
              </a:cxnLst>
              <a:rect l="T15" t="T16" r="T17" b="T18"/>
              <a:pathLst>
                <a:path w="299" h="243">
                  <a:moveTo>
                    <a:pt x="299" y="31"/>
                  </a:moveTo>
                  <a:lnTo>
                    <a:pt x="9" y="243"/>
                  </a:lnTo>
                  <a:lnTo>
                    <a:pt x="0" y="228"/>
                  </a:lnTo>
                  <a:lnTo>
                    <a:pt x="299" y="0"/>
                  </a:lnTo>
                  <a:lnTo>
                    <a:pt x="299" y="31"/>
                  </a:lnTo>
                  <a:close/>
                </a:path>
              </a:pathLst>
            </a:custGeom>
            <a:solidFill>
              <a:srgbClr val="00990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sp>
          <p:nvSpPr>
            <p:cNvPr id="17475" name="AutoShape 98"/>
            <p:cNvSpPr>
              <a:spLocks noChangeArrowheads="1"/>
            </p:cNvSpPr>
            <p:nvPr/>
          </p:nvSpPr>
          <p:spPr bwMode="auto">
            <a:xfrm rot="938776" flipH="1">
              <a:off x="4750" y="902"/>
              <a:ext cx="142" cy="132"/>
            </a:xfrm>
            <a:prstGeom prst="parallelogram">
              <a:avLst>
                <a:gd name="adj" fmla="val 26894"/>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7476" name="AutoShape 99"/>
            <p:cNvSpPr>
              <a:spLocks noChangeArrowheads="1"/>
            </p:cNvSpPr>
            <p:nvPr/>
          </p:nvSpPr>
          <p:spPr bwMode="auto">
            <a:xfrm rot="-1761107">
              <a:off x="5020" y="906"/>
              <a:ext cx="205" cy="174"/>
            </a:xfrm>
            <a:prstGeom prst="parallelogram">
              <a:avLst>
                <a:gd name="adj" fmla="val 53874"/>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7477" name="AutoShape 100"/>
            <p:cNvSpPr>
              <a:spLocks noChangeArrowheads="1"/>
            </p:cNvSpPr>
            <p:nvPr/>
          </p:nvSpPr>
          <p:spPr bwMode="auto">
            <a:xfrm rot="2681173">
              <a:off x="4500" y="642"/>
              <a:ext cx="399" cy="409"/>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7478" name="AutoShape 101"/>
            <p:cNvSpPr>
              <a:spLocks noChangeArrowheads="1"/>
            </p:cNvSpPr>
            <p:nvPr/>
          </p:nvSpPr>
          <p:spPr bwMode="auto">
            <a:xfrm>
              <a:off x="4270" y="465"/>
              <a:ext cx="449" cy="415"/>
            </a:xfrm>
            <a:prstGeom prst="lightningBolt">
              <a:avLst/>
            </a:prstGeom>
            <a:solidFill>
              <a:schemeClr val="folHlink"/>
            </a:solidFill>
            <a:ln w="12700" algn="ctr">
              <a:solidFill>
                <a:schemeClr val="bg1"/>
              </a:solidFill>
              <a:miter lim="800000"/>
              <a:headEnd/>
              <a:tailEnd/>
            </a:ln>
          </p:spPr>
          <p:txBody>
            <a:bodyPr wrap="none" lIns="0" tIns="0" rIns="0" bIns="0" anchor="ctr">
              <a:spAutoFit/>
            </a:bodyPr>
            <a:lstStyle/>
            <a:p>
              <a:endParaRPr lang="en-US"/>
            </a:p>
          </p:txBody>
        </p:sp>
      </p:grpSp>
      <p:sp>
        <p:nvSpPr>
          <p:cNvPr id="17417" name="Text Box 102"/>
          <p:cNvSpPr txBox="1">
            <a:spLocks noChangeArrowheads="1"/>
          </p:cNvSpPr>
          <p:nvPr/>
        </p:nvSpPr>
        <p:spPr bwMode="auto">
          <a:xfrm>
            <a:off x="7731125" y="828675"/>
            <a:ext cx="8413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new</a:t>
            </a:r>
            <a:br>
              <a:rPr lang="en-US" sz="2000" b="1"/>
            </a:br>
            <a:r>
              <a:rPr lang="en-US" sz="2000" b="1"/>
              <a:t>auto</a:t>
            </a:r>
            <a:br>
              <a:rPr lang="en-US" sz="2000" b="1"/>
            </a:br>
            <a:r>
              <a:rPr lang="en-US" sz="2000" b="1"/>
              <a:t>claim</a:t>
            </a:r>
          </a:p>
        </p:txBody>
      </p:sp>
      <p:sp>
        <p:nvSpPr>
          <p:cNvPr id="17418" name="Text Box 103"/>
          <p:cNvSpPr txBox="1">
            <a:spLocks noChangeArrowheads="1"/>
          </p:cNvSpPr>
          <p:nvPr/>
        </p:nvSpPr>
        <p:spPr bwMode="auto">
          <a:xfrm>
            <a:off x="7731125" y="2168525"/>
            <a:ext cx="8413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new</a:t>
            </a:r>
            <a:br>
              <a:rPr lang="en-US" sz="2000" b="1"/>
            </a:br>
            <a:r>
              <a:rPr lang="en-US" sz="2000" b="1"/>
              <a:t>WC</a:t>
            </a:r>
            <a:br>
              <a:rPr lang="en-US" sz="2000" b="1"/>
            </a:br>
            <a:r>
              <a:rPr lang="en-US" sz="2000" b="1"/>
              <a:t>claim</a:t>
            </a:r>
          </a:p>
        </p:txBody>
      </p:sp>
      <p:sp>
        <p:nvSpPr>
          <p:cNvPr id="17419" name="Text Box 104"/>
          <p:cNvSpPr txBox="1">
            <a:spLocks noChangeArrowheads="1"/>
          </p:cNvSpPr>
          <p:nvPr/>
        </p:nvSpPr>
        <p:spPr bwMode="auto">
          <a:xfrm>
            <a:off x="7754676" y="3558501"/>
            <a:ext cx="1193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dirty="0"/>
              <a:t>new</a:t>
            </a:r>
            <a:br>
              <a:rPr lang="en-US" sz="2000" b="1" dirty="0"/>
            </a:br>
            <a:r>
              <a:rPr lang="en-US" sz="2000" b="1" dirty="0"/>
              <a:t>property</a:t>
            </a:r>
            <a:br>
              <a:rPr lang="en-US" sz="2000" b="1" dirty="0"/>
            </a:br>
            <a:r>
              <a:rPr lang="en-US" sz="2000" b="1" dirty="0"/>
              <a:t>claim</a:t>
            </a:r>
          </a:p>
        </p:txBody>
      </p:sp>
      <p:sp>
        <p:nvSpPr>
          <p:cNvPr id="17420" name="AutoShape 105"/>
          <p:cNvSpPr>
            <a:spLocks noChangeArrowheads="1"/>
          </p:cNvSpPr>
          <p:nvPr/>
        </p:nvSpPr>
        <p:spPr bwMode="auto">
          <a:xfrm rot="2186541">
            <a:off x="7307263" y="3090863"/>
            <a:ext cx="722312" cy="723900"/>
          </a:xfrm>
          <a:prstGeom prst="star4">
            <a:avLst>
              <a:gd name="adj" fmla="val 14102"/>
            </a:avLst>
          </a:prstGeom>
          <a:solidFill>
            <a:schemeClr val="folHlink"/>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nvGrpSpPr>
          <p:cNvPr id="17421" name="Group 106"/>
          <p:cNvGrpSpPr>
            <a:grpSpLocks/>
          </p:cNvGrpSpPr>
          <p:nvPr/>
        </p:nvGrpSpPr>
        <p:grpSpPr bwMode="auto">
          <a:xfrm>
            <a:off x="1882514" y="976121"/>
            <a:ext cx="2992699" cy="2381442"/>
            <a:chOff x="4093" y="2986"/>
            <a:chExt cx="1337" cy="1074"/>
          </a:xfrm>
        </p:grpSpPr>
        <p:sp>
          <p:nvSpPr>
            <p:cNvPr id="17425" name="Rectangle 107"/>
            <p:cNvSpPr>
              <a:spLocks noChangeArrowheads="1"/>
            </p:cNvSpPr>
            <p:nvPr/>
          </p:nvSpPr>
          <p:spPr bwMode="auto">
            <a:xfrm>
              <a:off x="4093" y="2986"/>
              <a:ext cx="1337" cy="1074"/>
            </a:xfrm>
            <a:prstGeom prst="rect">
              <a:avLst/>
            </a:prstGeom>
            <a:solidFill>
              <a:schemeClr val="tx1"/>
            </a:solidFill>
            <a:ln w="19050" algn="ctr">
              <a:solidFill>
                <a:schemeClr val="bg1"/>
              </a:solidFill>
              <a:miter lim="800000"/>
              <a:headEnd/>
              <a:tailEnd/>
            </a:ln>
          </p:spPr>
          <p:txBody>
            <a:bodyPr wrap="square" lIns="0" tIns="0" rIns="0" bIns="0" anchor="ctr">
              <a:spAutoFit/>
            </a:bodyPr>
            <a:lstStyle/>
            <a:p>
              <a:endParaRPr lang="en-US"/>
            </a:p>
          </p:txBody>
        </p:sp>
        <p:grpSp>
          <p:nvGrpSpPr>
            <p:cNvPr id="17426" name="Group 108"/>
            <p:cNvGrpSpPr>
              <a:grpSpLocks/>
            </p:cNvGrpSpPr>
            <p:nvPr/>
          </p:nvGrpSpPr>
          <p:grpSpPr bwMode="auto">
            <a:xfrm>
              <a:off x="4765" y="3473"/>
              <a:ext cx="584" cy="539"/>
              <a:chOff x="2371" y="1333"/>
              <a:chExt cx="1641" cy="1516"/>
            </a:xfrm>
          </p:grpSpPr>
          <p:sp>
            <p:nvSpPr>
              <p:cNvPr id="17454" name="Freeform 109"/>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5" name="Rectangle 110"/>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456" name="Freeform 111"/>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7" name="Freeform 112"/>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8" name="Freeform 113"/>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9" name="Freeform 114"/>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60" name="Freeform 115"/>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61" name="Freeform 116"/>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62" name="Freeform 117"/>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63" name="Freeform 118"/>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7427" name="Group 119"/>
            <p:cNvGrpSpPr>
              <a:grpSpLocks/>
            </p:cNvGrpSpPr>
            <p:nvPr/>
          </p:nvGrpSpPr>
          <p:grpSpPr bwMode="auto">
            <a:xfrm>
              <a:off x="4535" y="3258"/>
              <a:ext cx="584" cy="539"/>
              <a:chOff x="2371" y="1333"/>
              <a:chExt cx="1641" cy="1516"/>
            </a:xfrm>
          </p:grpSpPr>
          <p:sp>
            <p:nvSpPr>
              <p:cNvPr id="17444" name="Freeform 120"/>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5" name="Rectangle 121"/>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446" name="Freeform 122"/>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7" name="Freeform 123"/>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8" name="Freeform 124"/>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9" name="Freeform 125"/>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0" name="Freeform 126"/>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1" name="Freeform 127"/>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2" name="Freeform 128"/>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3" name="Freeform 129"/>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7428" name="Group 130"/>
            <p:cNvGrpSpPr>
              <a:grpSpLocks/>
            </p:cNvGrpSpPr>
            <p:nvPr/>
          </p:nvGrpSpPr>
          <p:grpSpPr bwMode="auto">
            <a:xfrm>
              <a:off x="4304" y="3041"/>
              <a:ext cx="584" cy="539"/>
              <a:chOff x="2371" y="1333"/>
              <a:chExt cx="1641" cy="1516"/>
            </a:xfrm>
          </p:grpSpPr>
          <p:sp>
            <p:nvSpPr>
              <p:cNvPr id="17434" name="Freeform 131"/>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35" name="Rectangle 132"/>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436" name="Freeform 133"/>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37" name="Freeform 134"/>
              <p:cNvSpPr>
                <a:spLocks/>
              </p:cNvSpPr>
              <p:nvPr/>
            </p:nvSpPr>
            <p:spPr bwMode="auto">
              <a:xfrm>
                <a:off x="2415" y="1379"/>
                <a:ext cx="1597" cy="1447"/>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38" name="Freeform 135"/>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39" name="Freeform 136"/>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0" name="Freeform 137"/>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1" name="Freeform 138"/>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2" name="Freeform 139"/>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3" name="Freeform 140"/>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7431" name="Text Box 143"/>
            <p:cNvSpPr txBox="1">
              <a:spLocks noChangeArrowheads="1"/>
            </p:cNvSpPr>
            <p:nvPr/>
          </p:nvSpPr>
          <p:spPr bwMode="auto">
            <a:xfrm>
              <a:off x="4661" y="3155"/>
              <a:ext cx="20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1</a:t>
              </a:r>
            </a:p>
          </p:txBody>
        </p:sp>
        <p:sp>
          <p:nvSpPr>
            <p:cNvPr id="17432" name="Text Box 144"/>
            <p:cNvSpPr txBox="1">
              <a:spLocks noChangeArrowheads="1"/>
            </p:cNvSpPr>
            <p:nvPr/>
          </p:nvSpPr>
          <p:spPr bwMode="auto">
            <a:xfrm>
              <a:off x="4873" y="3388"/>
              <a:ext cx="20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2</a:t>
              </a:r>
            </a:p>
          </p:txBody>
        </p:sp>
        <p:sp>
          <p:nvSpPr>
            <p:cNvPr id="17433" name="Text Box 145"/>
            <p:cNvSpPr txBox="1">
              <a:spLocks noChangeArrowheads="1"/>
            </p:cNvSpPr>
            <p:nvPr/>
          </p:nvSpPr>
          <p:spPr bwMode="auto">
            <a:xfrm>
              <a:off x="5143" y="3590"/>
              <a:ext cx="20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3</a:t>
              </a:r>
            </a:p>
          </p:txBody>
        </p:sp>
      </p:grpSp>
      <p:sp>
        <p:nvSpPr>
          <p:cNvPr id="17422" name="Line 146"/>
          <p:cNvSpPr>
            <a:spLocks noChangeShapeType="1"/>
          </p:cNvSpPr>
          <p:nvPr/>
        </p:nvSpPr>
        <p:spPr bwMode="auto">
          <a:xfrm flipV="1">
            <a:off x="4876800" y="1312863"/>
            <a:ext cx="1125538" cy="863600"/>
          </a:xfrm>
          <a:prstGeom prst="line">
            <a:avLst/>
          </a:prstGeom>
          <a:noFill/>
          <a:ln w="952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23" name="Line 147"/>
          <p:cNvSpPr>
            <a:spLocks noChangeShapeType="1"/>
          </p:cNvSpPr>
          <p:nvPr/>
        </p:nvSpPr>
        <p:spPr bwMode="auto">
          <a:xfrm>
            <a:off x="4878388" y="2193925"/>
            <a:ext cx="1143000" cy="1727200"/>
          </a:xfrm>
          <a:prstGeom prst="line">
            <a:avLst/>
          </a:prstGeom>
          <a:noFill/>
          <a:ln w="952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24" name="Line 148"/>
          <p:cNvSpPr>
            <a:spLocks noChangeShapeType="1"/>
          </p:cNvSpPr>
          <p:nvPr/>
        </p:nvSpPr>
        <p:spPr bwMode="auto">
          <a:xfrm>
            <a:off x="4876800" y="2185988"/>
            <a:ext cx="1150938" cy="465137"/>
          </a:xfrm>
          <a:prstGeom prst="line">
            <a:avLst/>
          </a:prstGeom>
          <a:noFill/>
          <a:ln w="952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|EOS~016|</a:t>
            </a:r>
            <a:endParaRPr lang="en-US" sz="100" dirty="0" err="1" smtClean="0">
              <a:solidFill>
                <a:srgbClr val="FFFFFF"/>
              </a:solidFill>
              <a:latin typeface="Arial"/>
              <a:cs typeface="Calibri" pitchFamily="34" charset="0"/>
            </a:endParaRPr>
          </a:p>
        </p:txBody>
      </p:sp>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057" y="664314"/>
            <a:ext cx="5977050" cy="427142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8434" name="Rectangle 2"/>
          <p:cNvSpPr>
            <a:spLocks noGrp="1" noChangeArrowheads="1"/>
          </p:cNvSpPr>
          <p:nvPr>
            <p:ph type="title"/>
          </p:nvPr>
        </p:nvSpPr>
        <p:spPr/>
        <p:txBody>
          <a:bodyPr/>
          <a:lstStyle/>
          <a:p>
            <a:pPr eaLnBrk="1" hangingPunct="1"/>
            <a:r>
              <a:rPr lang="en-US" smtClean="0"/>
              <a:t>The new claim wizard: sample screens</a:t>
            </a:r>
          </a:p>
        </p:txBody>
      </p:sp>
      <p:pic>
        <p:nvPicPr>
          <p:cNvPr id="2058"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0949" y="1073461"/>
            <a:ext cx="6168438" cy="450016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2057"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53545" y="1463918"/>
            <a:ext cx="6478344" cy="473207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|EOS~017|</a:t>
            </a:r>
            <a:endParaRPr lang="en-US" sz="100" dirty="0" err="1" smtClean="0">
              <a:solidFill>
                <a:srgbClr val="FFFFFF"/>
              </a:solidFill>
              <a:latin typeface="Arial"/>
              <a:cs typeface="Calibri" pitchFamily="34" charset="0"/>
            </a:endParaRPr>
          </a:p>
        </p:txBody>
      </p:sp>
      <p:sp>
        <p:nvSpPr>
          <p:cNvPr id="19464" name="Rectangle 14"/>
          <p:cNvSpPr>
            <a:spLocks noGrp="1" noChangeArrowheads="1"/>
          </p:cNvSpPr>
          <p:nvPr>
            <p:ph type="title"/>
          </p:nvPr>
        </p:nvSpPr>
        <p:spPr/>
        <p:txBody>
          <a:bodyPr/>
          <a:lstStyle/>
          <a:p>
            <a:pPr eaLnBrk="1" hangingPunct="1"/>
            <a:r>
              <a:rPr lang="en-US" smtClean="0"/>
              <a:t>The intake process: imported claims</a:t>
            </a:r>
          </a:p>
        </p:txBody>
      </p:sp>
      <p:grpSp>
        <p:nvGrpSpPr>
          <p:cNvPr id="35" name="Group 2"/>
          <p:cNvGrpSpPr>
            <a:grpSpLocks/>
          </p:cNvGrpSpPr>
          <p:nvPr/>
        </p:nvGrpSpPr>
        <p:grpSpPr bwMode="auto">
          <a:xfrm>
            <a:off x="439738" y="5409669"/>
            <a:ext cx="2516187" cy="1119188"/>
            <a:chOff x="249" y="3010"/>
            <a:chExt cx="1585" cy="705"/>
          </a:xfrm>
        </p:grpSpPr>
        <p:sp>
          <p:nvSpPr>
            <p:cNvPr id="36" name="Rectangle 3"/>
            <p:cNvSpPr>
              <a:spLocks noChangeArrowheads="1"/>
            </p:cNvSpPr>
            <p:nvPr/>
          </p:nvSpPr>
          <p:spPr bwMode="auto">
            <a:xfrm>
              <a:off x="249" y="3010"/>
              <a:ext cx="1585" cy="705"/>
            </a:xfrm>
            <a:prstGeom prst="rect">
              <a:avLst/>
            </a:prstGeom>
            <a:solidFill>
              <a:srgbClr val="FFFFFF"/>
            </a:solidFill>
            <a:ln w="28575" algn="ctr">
              <a:solidFill>
                <a:srgbClr val="FF0000"/>
              </a:solidFill>
              <a:miter lim="800000"/>
              <a:headEnd/>
              <a:tailEnd/>
            </a:ln>
          </p:spPr>
          <p:txBody>
            <a:bodyPr lIns="0" tIns="0" rIns="0" bIns="0" anchor="ctr">
              <a:spAutoFit/>
            </a:bodyPr>
            <a:lstStyle/>
            <a:p>
              <a:endParaRPr lang="en-US"/>
            </a:p>
          </p:txBody>
        </p:sp>
        <p:sp>
          <p:nvSpPr>
            <p:cNvPr id="37" name="Text Box 4"/>
            <p:cNvSpPr txBox="1">
              <a:spLocks noChangeArrowheads="1"/>
            </p:cNvSpPr>
            <p:nvPr/>
          </p:nvSpPr>
          <p:spPr bwMode="auto">
            <a:xfrm>
              <a:off x="307" y="3046"/>
              <a:ext cx="1468"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dirty="0">
                  <a:solidFill>
                    <a:srgbClr val="FF0000"/>
                  </a:solidFill>
                </a:rPr>
                <a:t>Claim is entered in external</a:t>
              </a:r>
              <a:br>
                <a:rPr lang="en-US" sz="2200" b="1" dirty="0">
                  <a:solidFill>
                    <a:srgbClr val="FF0000"/>
                  </a:solidFill>
                </a:rPr>
              </a:br>
              <a:r>
                <a:rPr lang="en-US" sz="2200" b="1" dirty="0">
                  <a:solidFill>
                    <a:srgbClr val="FF0000"/>
                  </a:solidFill>
                </a:rPr>
                <a:t>FNOL application</a:t>
              </a:r>
            </a:p>
          </p:txBody>
        </p:sp>
      </p:grpSp>
      <p:sp>
        <p:nvSpPr>
          <p:cNvPr id="38" name="Rectangle 5"/>
          <p:cNvSpPr>
            <a:spLocks noChangeArrowheads="1"/>
          </p:cNvSpPr>
          <p:nvPr/>
        </p:nvSpPr>
        <p:spPr bwMode="auto">
          <a:xfrm>
            <a:off x="1622425" y="3379257"/>
            <a:ext cx="5299075" cy="1343025"/>
          </a:xfrm>
          <a:prstGeom prst="rect">
            <a:avLst/>
          </a:prstGeom>
          <a:noFill/>
          <a:ln w="28575"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39" name="Group 6"/>
          <p:cNvGrpSpPr>
            <a:grpSpLocks/>
          </p:cNvGrpSpPr>
          <p:nvPr/>
        </p:nvGrpSpPr>
        <p:grpSpPr bwMode="auto">
          <a:xfrm>
            <a:off x="1752600" y="3469744"/>
            <a:ext cx="1531938" cy="1119188"/>
            <a:chOff x="2336" y="1536"/>
            <a:chExt cx="965" cy="705"/>
          </a:xfrm>
        </p:grpSpPr>
        <p:sp>
          <p:nvSpPr>
            <p:cNvPr id="40" name="Rectangle 7"/>
            <p:cNvSpPr>
              <a:spLocks noChangeArrowheads="1"/>
            </p:cNvSpPr>
            <p:nvPr/>
          </p:nvSpPr>
          <p:spPr bwMode="auto">
            <a:xfrm>
              <a:off x="2342" y="1536"/>
              <a:ext cx="952"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41" name="Text Box 8"/>
            <p:cNvSpPr txBox="1">
              <a:spLocks noChangeArrowheads="1"/>
            </p:cNvSpPr>
            <p:nvPr/>
          </p:nvSpPr>
          <p:spPr bwMode="auto">
            <a:xfrm>
              <a:off x="2336" y="1677"/>
              <a:ext cx="96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Segment</a:t>
              </a:r>
              <a:br>
                <a:rPr lang="en-US" sz="2200" b="1"/>
              </a:br>
              <a:r>
                <a:rPr lang="en-US" sz="2200" b="1"/>
                <a:t>claim</a:t>
              </a:r>
            </a:p>
          </p:txBody>
        </p:sp>
      </p:grpSp>
      <p:grpSp>
        <p:nvGrpSpPr>
          <p:cNvPr id="42" name="Group 9"/>
          <p:cNvGrpSpPr>
            <a:grpSpLocks/>
          </p:cNvGrpSpPr>
          <p:nvPr/>
        </p:nvGrpSpPr>
        <p:grpSpPr bwMode="auto">
          <a:xfrm>
            <a:off x="3536950" y="3474507"/>
            <a:ext cx="1531938" cy="1119187"/>
            <a:chOff x="3460" y="1539"/>
            <a:chExt cx="965" cy="705"/>
          </a:xfrm>
        </p:grpSpPr>
        <p:sp>
          <p:nvSpPr>
            <p:cNvPr id="43" name="Rectangle 10"/>
            <p:cNvSpPr>
              <a:spLocks noChangeArrowheads="1"/>
            </p:cNvSpPr>
            <p:nvPr/>
          </p:nvSpPr>
          <p:spPr bwMode="auto">
            <a:xfrm>
              <a:off x="3466" y="1539"/>
              <a:ext cx="952"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44" name="Text Box 11"/>
            <p:cNvSpPr txBox="1">
              <a:spLocks noChangeArrowheads="1"/>
            </p:cNvSpPr>
            <p:nvPr/>
          </p:nvSpPr>
          <p:spPr bwMode="auto">
            <a:xfrm>
              <a:off x="3460" y="1677"/>
              <a:ext cx="96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Assign</a:t>
              </a:r>
              <a:br>
                <a:rPr lang="en-US" sz="2200" b="1"/>
              </a:br>
              <a:r>
                <a:rPr lang="en-US" sz="2200" b="1"/>
                <a:t>claim</a:t>
              </a:r>
            </a:p>
          </p:txBody>
        </p:sp>
      </p:grpSp>
      <p:grpSp>
        <p:nvGrpSpPr>
          <p:cNvPr id="45" name="Group 12"/>
          <p:cNvGrpSpPr>
            <a:grpSpLocks/>
          </p:cNvGrpSpPr>
          <p:nvPr/>
        </p:nvGrpSpPr>
        <p:grpSpPr bwMode="auto">
          <a:xfrm>
            <a:off x="5322888" y="3477682"/>
            <a:ext cx="1531937" cy="1119187"/>
            <a:chOff x="2007" y="3322"/>
            <a:chExt cx="965" cy="705"/>
          </a:xfrm>
        </p:grpSpPr>
        <p:sp>
          <p:nvSpPr>
            <p:cNvPr id="46" name="Rectangle 13"/>
            <p:cNvSpPr>
              <a:spLocks noChangeArrowheads="1"/>
            </p:cNvSpPr>
            <p:nvPr/>
          </p:nvSpPr>
          <p:spPr bwMode="auto">
            <a:xfrm>
              <a:off x="2013" y="3322"/>
              <a:ext cx="952"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47" name="Text Box 14"/>
            <p:cNvSpPr txBox="1">
              <a:spLocks noChangeArrowheads="1"/>
            </p:cNvSpPr>
            <p:nvPr/>
          </p:nvSpPr>
          <p:spPr bwMode="auto">
            <a:xfrm>
              <a:off x="2007" y="3358"/>
              <a:ext cx="965"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Create and assign activities</a:t>
              </a:r>
            </a:p>
          </p:txBody>
        </p:sp>
      </p:grpSp>
      <p:sp>
        <p:nvSpPr>
          <p:cNvPr id="48" name="Text Box 16"/>
          <p:cNvSpPr txBox="1">
            <a:spLocks noChangeArrowheads="1"/>
          </p:cNvSpPr>
          <p:nvPr/>
        </p:nvSpPr>
        <p:spPr bwMode="auto">
          <a:xfrm>
            <a:off x="2271713" y="2991907"/>
            <a:ext cx="39925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Automated Claim Setup</a:t>
            </a:r>
          </a:p>
        </p:txBody>
      </p:sp>
      <p:sp>
        <p:nvSpPr>
          <p:cNvPr id="49" name="Line 17"/>
          <p:cNvSpPr>
            <a:spLocks noChangeShapeType="1"/>
          </p:cNvSpPr>
          <p:nvPr/>
        </p:nvSpPr>
        <p:spPr bwMode="auto">
          <a:xfrm>
            <a:off x="1073709" y="2687108"/>
            <a:ext cx="0" cy="782636"/>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50" name="Line 18"/>
          <p:cNvSpPr>
            <a:spLocks noChangeShapeType="1"/>
          </p:cNvSpPr>
          <p:nvPr/>
        </p:nvSpPr>
        <p:spPr bwMode="auto">
          <a:xfrm flipV="1">
            <a:off x="1046413" y="3469546"/>
            <a:ext cx="572529"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51" name="Line 19"/>
          <p:cNvSpPr>
            <a:spLocks noChangeShapeType="1"/>
          </p:cNvSpPr>
          <p:nvPr/>
        </p:nvSpPr>
        <p:spPr bwMode="auto">
          <a:xfrm>
            <a:off x="3255963" y="4061882"/>
            <a:ext cx="280987"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2" name="Line 20"/>
          <p:cNvSpPr>
            <a:spLocks noChangeShapeType="1"/>
          </p:cNvSpPr>
          <p:nvPr/>
        </p:nvSpPr>
        <p:spPr bwMode="auto">
          <a:xfrm>
            <a:off x="5068888" y="4061882"/>
            <a:ext cx="280987"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53" name="Group 21"/>
          <p:cNvGrpSpPr>
            <a:grpSpLocks/>
          </p:cNvGrpSpPr>
          <p:nvPr/>
        </p:nvGrpSpPr>
        <p:grpSpPr bwMode="auto">
          <a:xfrm>
            <a:off x="7364413" y="3491969"/>
            <a:ext cx="1531937" cy="1119188"/>
            <a:chOff x="3460" y="1539"/>
            <a:chExt cx="965" cy="705"/>
          </a:xfrm>
        </p:grpSpPr>
        <p:sp>
          <p:nvSpPr>
            <p:cNvPr id="54" name="Rectangle 22"/>
            <p:cNvSpPr>
              <a:spLocks noChangeArrowheads="1"/>
            </p:cNvSpPr>
            <p:nvPr/>
          </p:nvSpPr>
          <p:spPr bwMode="auto">
            <a:xfrm>
              <a:off x="3466" y="1539"/>
              <a:ext cx="952"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55" name="Text Box 23"/>
            <p:cNvSpPr txBox="1">
              <a:spLocks noChangeArrowheads="1"/>
            </p:cNvSpPr>
            <p:nvPr/>
          </p:nvSpPr>
          <p:spPr bwMode="auto">
            <a:xfrm>
              <a:off x="3460" y="1677"/>
              <a:ext cx="96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Validate</a:t>
              </a:r>
              <a:br>
                <a:rPr lang="en-US" sz="2200" b="1"/>
              </a:br>
              <a:r>
                <a:rPr lang="en-US" sz="2200" b="1"/>
                <a:t>claim</a:t>
              </a:r>
            </a:p>
          </p:txBody>
        </p:sp>
      </p:grpSp>
      <p:sp>
        <p:nvSpPr>
          <p:cNvPr id="56" name="Line 26"/>
          <p:cNvSpPr>
            <a:spLocks noChangeShapeType="1"/>
          </p:cNvSpPr>
          <p:nvPr/>
        </p:nvSpPr>
        <p:spPr bwMode="auto">
          <a:xfrm>
            <a:off x="6940550" y="4072994"/>
            <a:ext cx="43338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57" name="Group 27"/>
          <p:cNvGrpSpPr>
            <a:grpSpLocks/>
          </p:cNvGrpSpPr>
          <p:nvPr/>
        </p:nvGrpSpPr>
        <p:grpSpPr bwMode="auto">
          <a:xfrm>
            <a:off x="558989" y="1974320"/>
            <a:ext cx="2410536" cy="1017587"/>
            <a:chOff x="249" y="3045"/>
            <a:chExt cx="1585" cy="705"/>
          </a:xfrm>
        </p:grpSpPr>
        <p:sp>
          <p:nvSpPr>
            <p:cNvPr id="58" name="Rectangle 28"/>
            <p:cNvSpPr>
              <a:spLocks noChangeArrowheads="1"/>
            </p:cNvSpPr>
            <p:nvPr/>
          </p:nvSpPr>
          <p:spPr bwMode="auto">
            <a:xfrm>
              <a:off x="249" y="3045"/>
              <a:ext cx="1585"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59" name="Text Box 29"/>
            <p:cNvSpPr txBox="1">
              <a:spLocks noChangeArrowheads="1"/>
            </p:cNvSpPr>
            <p:nvPr/>
          </p:nvSpPr>
          <p:spPr bwMode="auto">
            <a:xfrm>
              <a:off x="307" y="3046"/>
              <a:ext cx="1468"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dirty="0"/>
                <a:t>Claim is entered in New Claim </a:t>
              </a:r>
              <a:r>
                <a:rPr lang="en-US" sz="2200" b="1" dirty="0" smtClean="0"/>
                <a:t>Wizard</a:t>
              </a:r>
              <a:endParaRPr lang="en-US" sz="2200" b="1" dirty="0">
                <a:solidFill>
                  <a:srgbClr val="FF0000"/>
                </a:solidFill>
              </a:endParaRPr>
            </a:p>
          </p:txBody>
        </p:sp>
      </p:grpSp>
      <p:grpSp>
        <p:nvGrpSpPr>
          <p:cNvPr id="60" name="Group 30"/>
          <p:cNvGrpSpPr>
            <a:grpSpLocks/>
          </p:cNvGrpSpPr>
          <p:nvPr/>
        </p:nvGrpSpPr>
        <p:grpSpPr bwMode="auto">
          <a:xfrm flipV="1">
            <a:off x="673100" y="4390494"/>
            <a:ext cx="957263" cy="1004888"/>
            <a:chOff x="502" y="1391"/>
            <a:chExt cx="603" cy="633"/>
          </a:xfrm>
        </p:grpSpPr>
        <p:sp>
          <p:nvSpPr>
            <p:cNvPr id="61" name="Line 31"/>
            <p:cNvSpPr>
              <a:spLocks noChangeShapeType="1"/>
            </p:cNvSpPr>
            <p:nvPr/>
          </p:nvSpPr>
          <p:spPr bwMode="auto">
            <a:xfrm>
              <a:off x="506" y="1391"/>
              <a:ext cx="0" cy="633"/>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62" name="Line 32"/>
            <p:cNvSpPr>
              <a:spLocks noChangeShapeType="1"/>
            </p:cNvSpPr>
            <p:nvPr/>
          </p:nvSpPr>
          <p:spPr bwMode="auto">
            <a:xfrm flipV="1">
              <a:off x="502" y="2015"/>
              <a:ext cx="603"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63" name="Text Box 13"/>
          <p:cNvSpPr txBox="1">
            <a:spLocks noChangeArrowheads="1"/>
          </p:cNvSpPr>
          <p:nvPr/>
        </p:nvSpPr>
        <p:spPr bwMode="auto">
          <a:xfrm>
            <a:off x="312934" y="4013707"/>
            <a:ext cx="1047039" cy="338554"/>
          </a:xfrm>
          <a:prstGeom prst="rect">
            <a:avLst/>
          </a:prstGeom>
          <a:noFill/>
          <a:ln>
            <a:noFill/>
          </a:ln>
          <a:extLst/>
        </p:spPr>
        <p:txBody>
          <a:bodyPr wrap="square"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200" b="1" dirty="0">
                <a:solidFill>
                  <a:srgbClr val="FF0000"/>
                </a:solidFill>
              </a:rPr>
              <a:t>import</a:t>
            </a:r>
          </a:p>
        </p:txBody>
      </p:sp>
      <p:pic>
        <p:nvPicPr>
          <p:cNvPr id="6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382" y="3252719"/>
            <a:ext cx="596653" cy="334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65" name="Group 27"/>
          <p:cNvGrpSpPr>
            <a:grpSpLocks/>
          </p:cNvGrpSpPr>
          <p:nvPr/>
        </p:nvGrpSpPr>
        <p:grpSpPr bwMode="auto">
          <a:xfrm>
            <a:off x="232402" y="763668"/>
            <a:ext cx="2465387" cy="711993"/>
            <a:chOff x="249" y="3026"/>
            <a:chExt cx="1553" cy="669"/>
          </a:xfrm>
        </p:grpSpPr>
        <p:sp>
          <p:nvSpPr>
            <p:cNvPr id="66" name="Rectangle 28"/>
            <p:cNvSpPr>
              <a:spLocks noChangeArrowheads="1"/>
            </p:cNvSpPr>
            <p:nvPr/>
          </p:nvSpPr>
          <p:spPr bwMode="auto">
            <a:xfrm>
              <a:off x="249" y="3026"/>
              <a:ext cx="1553" cy="669"/>
            </a:xfrm>
            <a:prstGeom prst="rect">
              <a:avLst/>
            </a:prstGeom>
            <a:solidFill>
              <a:srgbClr val="FFFFFF"/>
            </a:solidFill>
            <a:ln w="28575" algn="ctr">
              <a:solidFill>
                <a:schemeClr val="bg1"/>
              </a:solidFill>
              <a:miter lim="800000"/>
              <a:headEnd/>
              <a:tailEnd/>
            </a:ln>
          </p:spPr>
          <p:txBody>
            <a:bodyPr wrap="square" lIns="0" tIns="0" rIns="0" bIns="0" anchor="ctr">
              <a:spAutoFit/>
            </a:bodyPr>
            <a:lstStyle/>
            <a:p>
              <a:endParaRPr lang="en-US"/>
            </a:p>
          </p:txBody>
        </p:sp>
        <p:sp>
          <p:nvSpPr>
            <p:cNvPr id="67" name="Text Box 29"/>
            <p:cNvSpPr txBox="1">
              <a:spLocks noChangeArrowheads="1"/>
            </p:cNvSpPr>
            <p:nvPr/>
          </p:nvSpPr>
          <p:spPr bwMode="auto">
            <a:xfrm>
              <a:off x="307" y="3046"/>
              <a:ext cx="1468" cy="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dirty="0"/>
                <a:t>Claim is entered in </a:t>
              </a:r>
              <a:r>
                <a:rPr lang="en-US" sz="2200" b="1" dirty="0" smtClean="0"/>
                <a:t>Portal</a:t>
              </a:r>
              <a:endParaRPr lang="en-US" sz="2200" b="1" dirty="0"/>
            </a:p>
          </p:txBody>
        </p:sp>
      </p:grpSp>
      <p:sp>
        <p:nvSpPr>
          <p:cNvPr id="68" name="Line 18"/>
          <p:cNvSpPr>
            <a:spLocks noChangeShapeType="1"/>
          </p:cNvSpPr>
          <p:nvPr/>
        </p:nvSpPr>
        <p:spPr bwMode="auto">
          <a:xfrm>
            <a:off x="326345" y="3679533"/>
            <a:ext cx="129794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69" name="Line 17"/>
          <p:cNvSpPr>
            <a:spLocks noChangeShapeType="1"/>
          </p:cNvSpPr>
          <p:nvPr/>
        </p:nvSpPr>
        <p:spPr bwMode="auto">
          <a:xfrm>
            <a:off x="324478" y="1475660"/>
            <a:ext cx="0" cy="2217921"/>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70" name="Picture 69" descr="C:\Users\trhoades\AppData\Local\Microsoft\Windows\Temporary Internet Files\Content.Outlook\0O55X4KS\submit-my-claim-BT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084" y="1594513"/>
            <a:ext cx="1378230" cy="251375"/>
          </a:xfrm>
          <a:prstGeom prst="rect">
            <a:avLst/>
          </a:prstGeom>
          <a:noFill/>
          <a:ln w="41275">
            <a:solidFill>
              <a:schemeClr val="tx1"/>
            </a:solidFill>
          </a:ln>
          <a:effectLst/>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|EOS~018|</a:t>
            </a:r>
            <a:endParaRPr lang="en-US" sz="100" dirty="0" err="1" smtClean="0">
              <a:solidFill>
                <a:srgbClr val="FFFFFF"/>
              </a:solidFill>
              <a:latin typeface="Arial"/>
              <a:cs typeface="Calibri" pitchFamily="34" charset="0"/>
            </a:endParaRPr>
          </a:p>
        </p:txBody>
      </p:sp>
      <p:sp>
        <p:nvSpPr>
          <p:cNvPr id="20482" name="Rectangle 2"/>
          <p:cNvSpPr>
            <a:spLocks noChangeArrowheads="1"/>
          </p:cNvSpPr>
          <p:nvPr/>
        </p:nvSpPr>
        <p:spPr bwMode="auto">
          <a:xfrm>
            <a:off x="5537200" y="1312863"/>
            <a:ext cx="2638425" cy="1052512"/>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pic>
        <p:nvPicPr>
          <p:cNvPr id="20483" name="Picture 3" descr="tn00532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80338" y="682625"/>
            <a:ext cx="1255712" cy="126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Rectangle 4"/>
          <p:cNvSpPr>
            <a:spLocks noGrp="1" noChangeArrowheads="1"/>
          </p:cNvSpPr>
          <p:nvPr>
            <p:ph type="title"/>
          </p:nvPr>
        </p:nvSpPr>
        <p:spPr/>
        <p:txBody>
          <a:bodyPr/>
          <a:lstStyle/>
          <a:p>
            <a:pPr eaLnBrk="1" hangingPunct="1"/>
            <a:r>
              <a:rPr lang="en-US" smtClean="0"/>
              <a:t>First notice application integration</a:t>
            </a:r>
          </a:p>
        </p:txBody>
      </p:sp>
      <p:sp>
        <p:nvSpPr>
          <p:cNvPr id="20485" name="Rectangle 5"/>
          <p:cNvSpPr>
            <a:spLocks noGrp="1" noChangeArrowheads="1"/>
          </p:cNvSpPr>
          <p:nvPr>
            <p:ph idx="1"/>
          </p:nvPr>
        </p:nvSpPr>
        <p:spPr>
          <a:xfrm>
            <a:off x="519113" y="2763838"/>
            <a:ext cx="8318500" cy="3625850"/>
          </a:xfrm>
        </p:spPr>
        <p:txBody>
          <a:bodyPr/>
          <a:lstStyle/>
          <a:p>
            <a:pPr>
              <a:buFont typeface="Arial" charset="0"/>
              <a:buChar char="•"/>
            </a:pPr>
            <a:r>
              <a:rPr lang="en-US" dirty="0" smtClean="0"/>
              <a:t>Nearly every instance of ClaimCenter has an integration point to a first notice application</a:t>
            </a:r>
          </a:p>
          <a:p>
            <a:pPr lvl="1"/>
            <a:r>
              <a:rPr lang="en-US" dirty="0" smtClean="0"/>
              <a:t>This application stores First Notice of Loss reports in a standard XML-based file format called ACORD XML</a:t>
            </a:r>
          </a:p>
          <a:p>
            <a:pPr lvl="1"/>
            <a:r>
              <a:rPr lang="en-US" dirty="0" smtClean="0"/>
              <a:t>It could be hosted by the carrier or by a FNOL service provider</a:t>
            </a:r>
          </a:p>
        </p:txBody>
      </p:sp>
      <p:sp>
        <p:nvSpPr>
          <p:cNvPr id="20486" name="Rectangle 6"/>
          <p:cNvSpPr>
            <a:spLocks noChangeArrowheads="1"/>
          </p:cNvSpPr>
          <p:nvPr/>
        </p:nvSpPr>
        <p:spPr bwMode="auto">
          <a:xfrm>
            <a:off x="5384800" y="1160463"/>
            <a:ext cx="2638425" cy="1052512"/>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sp>
        <p:nvSpPr>
          <p:cNvPr id="20487" name="Text Box 7"/>
          <p:cNvSpPr txBox="1">
            <a:spLocks noChangeArrowheads="1"/>
          </p:cNvSpPr>
          <p:nvPr/>
        </p:nvSpPr>
        <p:spPr bwMode="auto">
          <a:xfrm>
            <a:off x="6462713" y="1182688"/>
            <a:ext cx="1611312"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a:spcAft>
                <a:spcPct val="0"/>
              </a:spcAft>
              <a:buClrTx/>
            </a:pPr>
            <a:r>
              <a:rPr lang="en-US" sz="2000" b="1">
                <a:solidFill>
                  <a:schemeClr val="accent1"/>
                </a:solidFill>
                <a:latin typeface="MetaPlusBook-Roman" pitchFamily="34" charset="0"/>
              </a:rPr>
              <a:t>First</a:t>
            </a:r>
            <a:br>
              <a:rPr lang="en-US" sz="2000" b="1">
                <a:solidFill>
                  <a:schemeClr val="accent1"/>
                </a:solidFill>
                <a:latin typeface="MetaPlusBook-Roman" pitchFamily="34" charset="0"/>
              </a:rPr>
            </a:br>
            <a:r>
              <a:rPr lang="en-US" sz="2000" b="1">
                <a:solidFill>
                  <a:schemeClr val="accent1"/>
                </a:solidFill>
                <a:latin typeface="MetaPlusBook-Roman" pitchFamily="34" charset="0"/>
              </a:rPr>
              <a:t>Notice</a:t>
            </a:r>
            <a:br>
              <a:rPr lang="en-US" sz="2000" b="1">
                <a:solidFill>
                  <a:schemeClr val="accent1"/>
                </a:solidFill>
                <a:latin typeface="MetaPlusBook-Roman" pitchFamily="34" charset="0"/>
              </a:rPr>
            </a:br>
            <a:r>
              <a:rPr lang="en-US" sz="2000" b="1">
                <a:solidFill>
                  <a:schemeClr val="accent1"/>
                </a:solidFill>
                <a:latin typeface="MetaPlusBook-Roman" pitchFamily="34" charset="0"/>
              </a:rPr>
              <a:t>Application</a:t>
            </a:r>
          </a:p>
        </p:txBody>
      </p:sp>
      <p:pic>
        <p:nvPicPr>
          <p:cNvPr id="20488" name="Picture 8" descr="MCj0233616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30850" y="1225550"/>
            <a:ext cx="9398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9" name="Line 10"/>
          <p:cNvSpPr>
            <a:spLocks noChangeShapeType="1"/>
          </p:cNvSpPr>
          <p:nvPr/>
        </p:nvSpPr>
        <p:spPr bwMode="auto">
          <a:xfrm flipH="1">
            <a:off x="2968625" y="1879600"/>
            <a:ext cx="2408238" cy="0"/>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490" name="Line 11"/>
          <p:cNvSpPr>
            <a:spLocks noChangeShapeType="1"/>
          </p:cNvSpPr>
          <p:nvPr/>
        </p:nvSpPr>
        <p:spPr bwMode="auto">
          <a:xfrm>
            <a:off x="2971800" y="1535113"/>
            <a:ext cx="1236663"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0491" name="Group 12"/>
          <p:cNvGrpSpPr>
            <a:grpSpLocks/>
          </p:cNvGrpSpPr>
          <p:nvPr/>
        </p:nvGrpSpPr>
        <p:grpSpPr bwMode="auto">
          <a:xfrm flipH="1">
            <a:off x="4140200" y="1300163"/>
            <a:ext cx="115888" cy="461962"/>
            <a:chOff x="3067" y="1854"/>
            <a:chExt cx="584" cy="2335"/>
          </a:xfrm>
        </p:grpSpPr>
        <p:sp>
          <p:nvSpPr>
            <p:cNvPr id="20495" name="Rectangle 13"/>
            <p:cNvSpPr>
              <a:spLocks noChangeArrowheads="1"/>
            </p:cNvSpPr>
            <p:nvPr/>
          </p:nvSpPr>
          <p:spPr bwMode="auto">
            <a:xfrm rot="2645782">
              <a:off x="3067" y="1854"/>
              <a:ext cx="584" cy="2335"/>
            </a:xfrm>
            <a:prstGeom prst="rect">
              <a:avLst/>
            </a:prstGeom>
            <a:solidFill>
              <a:schemeClr val="accent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0496" name="Rectangle 14"/>
            <p:cNvSpPr>
              <a:spLocks noChangeArrowheads="1"/>
            </p:cNvSpPr>
            <p:nvPr/>
          </p:nvSpPr>
          <p:spPr bwMode="auto">
            <a:xfrm rot="18954218" flipH="1">
              <a:off x="3067" y="1854"/>
              <a:ext cx="584" cy="2335"/>
            </a:xfrm>
            <a:prstGeom prst="rect">
              <a:avLst/>
            </a:prstGeom>
            <a:solidFill>
              <a:schemeClr val="accent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sp>
        <p:nvSpPr>
          <p:cNvPr id="20492" name="Text Box 15"/>
          <p:cNvSpPr txBox="1">
            <a:spLocks noChangeArrowheads="1"/>
          </p:cNvSpPr>
          <p:nvPr/>
        </p:nvSpPr>
        <p:spPr bwMode="auto">
          <a:xfrm>
            <a:off x="3235325" y="1871663"/>
            <a:ext cx="20113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dirty="0">
                <a:solidFill>
                  <a:schemeClr val="accent1"/>
                </a:solidFill>
              </a:rPr>
              <a:t>FNOL reports</a:t>
            </a:r>
          </a:p>
        </p:txBody>
      </p:sp>
      <p:pic>
        <p:nvPicPr>
          <p:cNvPr id="20493" name="Picture 16" descr="tn00532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4750" y="447675"/>
            <a:ext cx="1255713" cy="126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4" name="Picture 17" descr="claimcenter.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306513" y="911225"/>
            <a:ext cx="1651000" cy="165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|EOS~019|</a:t>
            </a:r>
            <a:endParaRPr lang="en-US" sz="100" dirty="0" err="1" smtClean="0">
              <a:solidFill>
                <a:srgbClr val="FFFFFF"/>
              </a:solidFill>
              <a:latin typeface="Arial"/>
              <a:cs typeface="Calibri" pitchFamily="34" charset="0"/>
            </a:endParaRPr>
          </a:p>
        </p:txBody>
      </p:sp>
      <p:sp>
        <p:nvSpPr>
          <p:cNvPr id="16391" name="Rectangle 15"/>
          <p:cNvSpPr>
            <a:spLocks noGrp="1" noChangeArrowheads="1"/>
          </p:cNvSpPr>
          <p:nvPr>
            <p:ph type="title"/>
          </p:nvPr>
        </p:nvSpPr>
        <p:spPr/>
        <p:txBody>
          <a:bodyPr/>
          <a:lstStyle/>
          <a:p>
            <a:pPr eaLnBrk="1" hangingPunct="1"/>
            <a:r>
              <a:rPr lang="en-US" dirty="0" smtClean="0"/>
              <a:t>The intake process: portal claims</a:t>
            </a:r>
          </a:p>
        </p:txBody>
      </p:sp>
      <p:grpSp>
        <p:nvGrpSpPr>
          <p:cNvPr id="35" name="Group 2"/>
          <p:cNvGrpSpPr>
            <a:grpSpLocks/>
          </p:cNvGrpSpPr>
          <p:nvPr/>
        </p:nvGrpSpPr>
        <p:grpSpPr bwMode="auto">
          <a:xfrm>
            <a:off x="439738" y="5409669"/>
            <a:ext cx="2516187" cy="1119188"/>
            <a:chOff x="249" y="3010"/>
            <a:chExt cx="1585" cy="705"/>
          </a:xfrm>
        </p:grpSpPr>
        <p:sp>
          <p:nvSpPr>
            <p:cNvPr id="36" name="Rectangle 3"/>
            <p:cNvSpPr>
              <a:spLocks noChangeArrowheads="1"/>
            </p:cNvSpPr>
            <p:nvPr/>
          </p:nvSpPr>
          <p:spPr bwMode="auto">
            <a:xfrm>
              <a:off x="249" y="3010"/>
              <a:ext cx="1585"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37" name="Text Box 4"/>
            <p:cNvSpPr txBox="1">
              <a:spLocks noChangeArrowheads="1"/>
            </p:cNvSpPr>
            <p:nvPr/>
          </p:nvSpPr>
          <p:spPr bwMode="auto">
            <a:xfrm>
              <a:off x="307" y="3046"/>
              <a:ext cx="1468"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dirty="0"/>
                <a:t>Claim is entered in external</a:t>
              </a:r>
              <a:br>
                <a:rPr lang="en-US" sz="2200" b="1" dirty="0"/>
              </a:br>
              <a:r>
                <a:rPr lang="en-US" sz="2200" b="1" dirty="0"/>
                <a:t>FNOL application</a:t>
              </a:r>
            </a:p>
          </p:txBody>
        </p:sp>
      </p:grpSp>
      <p:sp>
        <p:nvSpPr>
          <p:cNvPr id="38" name="Rectangle 5"/>
          <p:cNvSpPr>
            <a:spLocks noChangeArrowheads="1"/>
          </p:cNvSpPr>
          <p:nvPr/>
        </p:nvSpPr>
        <p:spPr bwMode="auto">
          <a:xfrm>
            <a:off x="1622425" y="3379257"/>
            <a:ext cx="5299075" cy="1343025"/>
          </a:xfrm>
          <a:prstGeom prst="rect">
            <a:avLst/>
          </a:prstGeom>
          <a:noFill/>
          <a:ln w="28575"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39" name="Group 6"/>
          <p:cNvGrpSpPr>
            <a:grpSpLocks/>
          </p:cNvGrpSpPr>
          <p:nvPr/>
        </p:nvGrpSpPr>
        <p:grpSpPr bwMode="auto">
          <a:xfrm>
            <a:off x="1752600" y="3469744"/>
            <a:ext cx="1531938" cy="1119188"/>
            <a:chOff x="2336" y="1536"/>
            <a:chExt cx="965" cy="705"/>
          </a:xfrm>
        </p:grpSpPr>
        <p:sp>
          <p:nvSpPr>
            <p:cNvPr id="40" name="Rectangle 7"/>
            <p:cNvSpPr>
              <a:spLocks noChangeArrowheads="1"/>
            </p:cNvSpPr>
            <p:nvPr/>
          </p:nvSpPr>
          <p:spPr bwMode="auto">
            <a:xfrm>
              <a:off x="2342" y="1536"/>
              <a:ext cx="952"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41" name="Text Box 8"/>
            <p:cNvSpPr txBox="1">
              <a:spLocks noChangeArrowheads="1"/>
            </p:cNvSpPr>
            <p:nvPr/>
          </p:nvSpPr>
          <p:spPr bwMode="auto">
            <a:xfrm>
              <a:off x="2336" y="1677"/>
              <a:ext cx="96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Segment</a:t>
              </a:r>
              <a:br>
                <a:rPr lang="en-US" sz="2200" b="1"/>
              </a:br>
              <a:r>
                <a:rPr lang="en-US" sz="2200" b="1"/>
                <a:t>claim</a:t>
              </a:r>
            </a:p>
          </p:txBody>
        </p:sp>
      </p:grpSp>
      <p:grpSp>
        <p:nvGrpSpPr>
          <p:cNvPr id="42" name="Group 9"/>
          <p:cNvGrpSpPr>
            <a:grpSpLocks/>
          </p:cNvGrpSpPr>
          <p:nvPr/>
        </p:nvGrpSpPr>
        <p:grpSpPr bwMode="auto">
          <a:xfrm>
            <a:off x="3536950" y="3474507"/>
            <a:ext cx="1531938" cy="1119187"/>
            <a:chOff x="3460" y="1539"/>
            <a:chExt cx="965" cy="705"/>
          </a:xfrm>
        </p:grpSpPr>
        <p:sp>
          <p:nvSpPr>
            <p:cNvPr id="43" name="Rectangle 10"/>
            <p:cNvSpPr>
              <a:spLocks noChangeArrowheads="1"/>
            </p:cNvSpPr>
            <p:nvPr/>
          </p:nvSpPr>
          <p:spPr bwMode="auto">
            <a:xfrm>
              <a:off x="3466" y="1539"/>
              <a:ext cx="952"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44" name="Text Box 11"/>
            <p:cNvSpPr txBox="1">
              <a:spLocks noChangeArrowheads="1"/>
            </p:cNvSpPr>
            <p:nvPr/>
          </p:nvSpPr>
          <p:spPr bwMode="auto">
            <a:xfrm>
              <a:off x="3460" y="1677"/>
              <a:ext cx="96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Assign</a:t>
              </a:r>
              <a:br>
                <a:rPr lang="en-US" sz="2200" b="1"/>
              </a:br>
              <a:r>
                <a:rPr lang="en-US" sz="2200" b="1"/>
                <a:t>claim</a:t>
              </a:r>
            </a:p>
          </p:txBody>
        </p:sp>
      </p:grpSp>
      <p:grpSp>
        <p:nvGrpSpPr>
          <p:cNvPr id="45" name="Group 12"/>
          <p:cNvGrpSpPr>
            <a:grpSpLocks/>
          </p:cNvGrpSpPr>
          <p:nvPr/>
        </p:nvGrpSpPr>
        <p:grpSpPr bwMode="auto">
          <a:xfrm>
            <a:off x="5322888" y="3477682"/>
            <a:ext cx="1531937" cy="1119187"/>
            <a:chOff x="2007" y="3322"/>
            <a:chExt cx="965" cy="705"/>
          </a:xfrm>
        </p:grpSpPr>
        <p:sp>
          <p:nvSpPr>
            <p:cNvPr id="46" name="Rectangle 13"/>
            <p:cNvSpPr>
              <a:spLocks noChangeArrowheads="1"/>
            </p:cNvSpPr>
            <p:nvPr/>
          </p:nvSpPr>
          <p:spPr bwMode="auto">
            <a:xfrm>
              <a:off x="2013" y="3322"/>
              <a:ext cx="952"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47" name="Text Box 14"/>
            <p:cNvSpPr txBox="1">
              <a:spLocks noChangeArrowheads="1"/>
            </p:cNvSpPr>
            <p:nvPr/>
          </p:nvSpPr>
          <p:spPr bwMode="auto">
            <a:xfrm>
              <a:off x="2007" y="3358"/>
              <a:ext cx="965"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Create and assign activities</a:t>
              </a:r>
            </a:p>
          </p:txBody>
        </p:sp>
      </p:grpSp>
      <p:sp>
        <p:nvSpPr>
          <p:cNvPr id="48" name="Text Box 16"/>
          <p:cNvSpPr txBox="1">
            <a:spLocks noChangeArrowheads="1"/>
          </p:cNvSpPr>
          <p:nvPr/>
        </p:nvSpPr>
        <p:spPr bwMode="auto">
          <a:xfrm>
            <a:off x="2271713" y="2991907"/>
            <a:ext cx="39925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Automated Claim Setup</a:t>
            </a:r>
          </a:p>
        </p:txBody>
      </p:sp>
      <p:sp>
        <p:nvSpPr>
          <p:cNvPr id="49" name="Line 17"/>
          <p:cNvSpPr>
            <a:spLocks noChangeShapeType="1"/>
          </p:cNvSpPr>
          <p:nvPr/>
        </p:nvSpPr>
        <p:spPr bwMode="auto">
          <a:xfrm>
            <a:off x="1073709" y="2687108"/>
            <a:ext cx="0" cy="782636"/>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50" name="Line 18"/>
          <p:cNvSpPr>
            <a:spLocks noChangeShapeType="1"/>
          </p:cNvSpPr>
          <p:nvPr/>
        </p:nvSpPr>
        <p:spPr bwMode="auto">
          <a:xfrm flipV="1">
            <a:off x="1046413" y="3469546"/>
            <a:ext cx="572529"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51" name="Line 19"/>
          <p:cNvSpPr>
            <a:spLocks noChangeShapeType="1"/>
          </p:cNvSpPr>
          <p:nvPr/>
        </p:nvSpPr>
        <p:spPr bwMode="auto">
          <a:xfrm>
            <a:off x="3255963" y="4061882"/>
            <a:ext cx="280987"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2" name="Line 20"/>
          <p:cNvSpPr>
            <a:spLocks noChangeShapeType="1"/>
          </p:cNvSpPr>
          <p:nvPr/>
        </p:nvSpPr>
        <p:spPr bwMode="auto">
          <a:xfrm>
            <a:off x="5068888" y="4061882"/>
            <a:ext cx="280987"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53" name="Group 21"/>
          <p:cNvGrpSpPr>
            <a:grpSpLocks/>
          </p:cNvGrpSpPr>
          <p:nvPr/>
        </p:nvGrpSpPr>
        <p:grpSpPr bwMode="auto">
          <a:xfrm>
            <a:off x="7364413" y="3491969"/>
            <a:ext cx="1531937" cy="1119188"/>
            <a:chOff x="3460" y="1539"/>
            <a:chExt cx="965" cy="705"/>
          </a:xfrm>
        </p:grpSpPr>
        <p:sp>
          <p:nvSpPr>
            <p:cNvPr id="54" name="Rectangle 22"/>
            <p:cNvSpPr>
              <a:spLocks noChangeArrowheads="1"/>
            </p:cNvSpPr>
            <p:nvPr/>
          </p:nvSpPr>
          <p:spPr bwMode="auto">
            <a:xfrm>
              <a:off x="3466" y="1539"/>
              <a:ext cx="952"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55" name="Text Box 23"/>
            <p:cNvSpPr txBox="1">
              <a:spLocks noChangeArrowheads="1"/>
            </p:cNvSpPr>
            <p:nvPr/>
          </p:nvSpPr>
          <p:spPr bwMode="auto">
            <a:xfrm>
              <a:off x="3460" y="1677"/>
              <a:ext cx="96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Validate</a:t>
              </a:r>
              <a:br>
                <a:rPr lang="en-US" sz="2200" b="1"/>
              </a:br>
              <a:r>
                <a:rPr lang="en-US" sz="2200" b="1"/>
                <a:t>claim</a:t>
              </a:r>
            </a:p>
          </p:txBody>
        </p:sp>
      </p:grpSp>
      <p:sp>
        <p:nvSpPr>
          <p:cNvPr id="56" name="Line 26"/>
          <p:cNvSpPr>
            <a:spLocks noChangeShapeType="1"/>
          </p:cNvSpPr>
          <p:nvPr/>
        </p:nvSpPr>
        <p:spPr bwMode="auto">
          <a:xfrm>
            <a:off x="6940550" y="4072994"/>
            <a:ext cx="43338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57" name="Group 27"/>
          <p:cNvGrpSpPr>
            <a:grpSpLocks/>
          </p:cNvGrpSpPr>
          <p:nvPr/>
        </p:nvGrpSpPr>
        <p:grpSpPr bwMode="auto">
          <a:xfrm>
            <a:off x="558989" y="1974320"/>
            <a:ext cx="2410536" cy="1017587"/>
            <a:chOff x="249" y="3045"/>
            <a:chExt cx="1585" cy="705"/>
          </a:xfrm>
        </p:grpSpPr>
        <p:sp>
          <p:nvSpPr>
            <p:cNvPr id="58" name="Rectangle 28"/>
            <p:cNvSpPr>
              <a:spLocks noChangeArrowheads="1"/>
            </p:cNvSpPr>
            <p:nvPr/>
          </p:nvSpPr>
          <p:spPr bwMode="auto">
            <a:xfrm>
              <a:off x="249" y="3045"/>
              <a:ext cx="1585"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59" name="Text Box 29"/>
            <p:cNvSpPr txBox="1">
              <a:spLocks noChangeArrowheads="1"/>
            </p:cNvSpPr>
            <p:nvPr/>
          </p:nvSpPr>
          <p:spPr bwMode="auto">
            <a:xfrm>
              <a:off x="307" y="3046"/>
              <a:ext cx="1468" cy="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dirty="0"/>
                <a:t>Claim is entered in New Claim </a:t>
              </a:r>
              <a:r>
                <a:rPr lang="en-US" sz="2200" b="1" dirty="0" smtClean="0"/>
                <a:t>Wizard</a:t>
              </a:r>
              <a:endParaRPr lang="en-US" sz="2200" b="1" dirty="0"/>
            </a:p>
          </p:txBody>
        </p:sp>
      </p:grpSp>
      <p:grpSp>
        <p:nvGrpSpPr>
          <p:cNvPr id="60" name="Group 30"/>
          <p:cNvGrpSpPr>
            <a:grpSpLocks/>
          </p:cNvGrpSpPr>
          <p:nvPr/>
        </p:nvGrpSpPr>
        <p:grpSpPr bwMode="auto">
          <a:xfrm flipV="1">
            <a:off x="673100" y="4390494"/>
            <a:ext cx="957263" cy="1004888"/>
            <a:chOff x="502" y="1391"/>
            <a:chExt cx="603" cy="633"/>
          </a:xfrm>
        </p:grpSpPr>
        <p:sp>
          <p:nvSpPr>
            <p:cNvPr id="61" name="Line 31"/>
            <p:cNvSpPr>
              <a:spLocks noChangeShapeType="1"/>
            </p:cNvSpPr>
            <p:nvPr/>
          </p:nvSpPr>
          <p:spPr bwMode="auto">
            <a:xfrm>
              <a:off x="506" y="1391"/>
              <a:ext cx="0" cy="63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62" name="Line 32"/>
            <p:cNvSpPr>
              <a:spLocks noChangeShapeType="1"/>
            </p:cNvSpPr>
            <p:nvPr/>
          </p:nvSpPr>
          <p:spPr bwMode="auto">
            <a:xfrm flipV="1">
              <a:off x="502" y="2015"/>
              <a:ext cx="60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63" name="Text Box 13"/>
          <p:cNvSpPr txBox="1">
            <a:spLocks noChangeArrowheads="1"/>
          </p:cNvSpPr>
          <p:nvPr/>
        </p:nvSpPr>
        <p:spPr bwMode="auto">
          <a:xfrm>
            <a:off x="312934" y="4013707"/>
            <a:ext cx="1047039" cy="338554"/>
          </a:xfrm>
          <a:prstGeom prst="rect">
            <a:avLst/>
          </a:prstGeom>
          <a:noFill/>
          <a:ln>
            <a:noFill/>
          </a:ln>
          <a:extLst/>
        </p:spPr>
        <p:txBody>
          <a:bodyPr wrap="square"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200" b="1" dirty="0"/>
              <a:t>import</a:t>
            </a:r>
          </a:p>
        </p:txBody>
      </p:sp>
      <p:pic>
        <p:nvPicPr>
          <p:cNvPr id="6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382" y="3252719"/>
            <a:ext cx="596653" cy="334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65" name="Group 27"/>
          <p:cNvGrpSpPr>
            <a:grpSpLocks/>
          </p:cNvGrpSpPr>
          <p:nvPr/>
        </p:nvGrpSpPr>
        <p:grpSpPr bwMode="auto">
          <a:xfrm>
            <a:off x="232402" y="763668"/>
            <a:ext cx="2465387" cy="711993"/>
            <a:chOff x="249" y="3026"/>
            <a:chExt cx="1553" cy="669"/>
          </a:xfrm>
        </p:grpSpPr>
        <p:sp>
          <p:nvSpPr>
            <p:cNvPr id="66" name="Rectangle 28"/>
            <p:cNvSpPr>
              <a:spLocks noChangeArrowheads="1"/>
            </p:cNvSpPr>
            <p:nvPr/>
          </p:nvSpPr>
          <p:spPr bwMode="auto">
            <a:xfrm>
              <a:off x="249" y="3026"/>
              <a:ext cx="1553" cy="669"/>
            </a:xfrm>
            <a:prstGeom prst="rect">
              <a:avLst/>
            </a:prstGeom>
            <a:solidFill>
              <a:srgbClr val="FFFFFF"/>
            </a:solidFill>
            <a:ln w="28575" algn="ctr">
              <a:solidFill>
                <a:srgbClr val="FF0000"/>
              </a:solidFill>
              <a:miter lim="800000"/>
              <a:headEnd/>
              <a:tailEnd/>
            </a:ln>
          </p:spPr>
          <p:txBody>
            <a:bodyPr wrap="square" lIns="0" tIns="0" rIns="0" bIns="0" anchor="ctr">
              <a:spAutoFit/>
            </a:bodyPr>
            <a:lstStyle/>
            <a:p>
              <a:endParaRPr lang="en-US"/>
            </a:p>
          </p:txBody>
        </p:sp>
        <p:sp>
          <p:nvSpPr>
            <p:cNvPr id="67" name="Text Box 29"/>
            <p:cNvSpPr txBox="1">
              <a:spLocks noChangeArrowheads="1"/>
            </p:cNvSpPr>
            <p:nvPr/>
          </p:nvSpPr>
          <p:spPr bwMode="auto">
            <a:xfrm>
              <a:off x="307" y="3046"/>
              <a:ext cx="1468" cy="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defPPr>
                <a:defRPr lang="en-US"/>
              </a:defPPr>
              <a:lvl1pPr eaLnBrk="1" hangingPunct="1">
                <a:defRPr sz="2200" b="1">
                  <a:solidFill>
                    <a:srgbClr val="FF0000"/>
                  </a:solidFill>
                </a:defRPr>
              </a:lvl1pPr>
              <a:lvl2pPr marL="742950" indent="-285750" eaLnBrk="0" hangingPunct="0"/>
              <a:lvl3pPr marL="1143000" indent="-228600" eaLnBrk="0" hangingPunct="0"/>
              <a:lvl4pPr marL="1600200" indent="-228600" eaLnBrk="0" hangingPunct="0"/>
              <a:lvl5pPr marL="2057400" indent="-228600" eaLnBrk="0" hangingPunct="0"/>
              <a:lvl6pPr marL="2514600" indent="-228600" algn="ctr" eaLnBrk="0" fontAlgn="base" hangingPunct="0">
                <a:spcBef>
                  <a:spcPct val="50000"/>
                </a:spcBef>
                <a:spcAft>
                  <a:spcPct val="30000"/>
                </a:spcAft>
                <a:buClr>
                  <a:schemeClr val="tx1"/>
                </a:buClr>
              </a:lvl6pPr>
              <a:lvl7pPr marL="2971800" indent="-228600" algn="ctr" eaLnBrk="0" fontAlgn="base" hangingPunct="0">
                <a:spcBef>
                  <a:spcPct val="50000"/>
                </a:spcBef>
                <a:spcAft>
                  <a:spcPct val="30000"/>
                </a:spcAft>
                <a:buClr>
                  <a:schemeClr val="tx1"/>
                </a:buClr>
              </a:lvl7pPr>
              <a:lvl8pPr marL="3429000" indent="-228600" algn="ctr" eaLnBrk="0" fontAlgn="base" hangingPunct="0">
                <a:spcBef>
                  <a:spcPct val="50000"/>
                </a:spcBef>
                <a:spcAft>
                  <a:spcPct val="30000"/>
                </a:spcAft>
                <a:buClr>
                  <a:schemeClr val="tx1"/>
                </a:buClr>
              </a:lvl8pPr>
              <a:lvl9pPr marL="3886200" indent="-228600" algn="ctr" eaLnBrk="0" fontAlgn="base" hangingPunct="0">
                <a:spcBef>
                  <a:spcPct val="50000"/>
                </a:spcBef>
                <a:spcAft>
                  <a:spcPct val="30000"/>
                </a:spcAft>
                <a:buClr>
                  <a:schemeClr val="tx1"/>
                </a:buClr>
              </a:lvl9pPr>
            </a:lstStyle>
            <a:p>
              <a:r>
                <a:rPr lang="en-US" dirty="0"/>
                <a:t>Claim is entered in Portal</a:t>
              </a:r>
            </a:p>
          </p:txBody>
        </p:sp>
      </p:grpSp>
      <p:sp>
        <p:nvSpPr>
          <p:cNvPr id="68" name="Line 18"/>
          <p:cNvSpPr>
            <a:spLocks noChangeShapeType="1"/>
          </p:cNvSpPr>
          <p:nvPr/>
        </p:nvSpPr>
        <p:spPr bwMode="auto">
          <a:xfrm>
            <a:off x="326345" y="3679533"/>
            <a:ext cx="1297948"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69" name="Line 17"/>
          <p:cNvSpPr>
            <a:spLocks noChangeShapeType="1"/>
          </p:cNvSpPr>
          <p:nvPr/>
        </p:nvSpPr>
        <p:spPr bwMode="auto">
          <a:xfrm>
            <a:off x="324478" y="1475660"/>
            <a:ext cx="0" cy="2217921"/>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70" name="Picture 69" descr="C:\Users\trhoades\AppData\Local\Microsoft\Windows\Temporary Internet Files\Content.Outlook\0O55X4KS\submit-my-claim-BT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084" y="1594513"/>
            <a:ext cx="1378230" cy="251375"/>
          </a:xfrm>
          <a:prstGeom prst="rect">
            <a:avLst/>
          </a:prstGeom>
          <a:noFill/>
          <a:ln w="41275">
            <a:solidFill>
              <a:schemeClr val="tx1"/>
            </a:solid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406026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|EOS~002|</a:t>
            </a:r>
            <a:endParaRPr lang="en-US" sz="100" dirty="0" err="1" smtClean="0">
              <a:solidFill>
                <a:srgbClr val="FFFFFF"/>
              </a:solidFill>
              <a:latin typeface="Arial"/>
              <a:cs typeface="Calibri" pitchFamily="34" charset="0"/>
            </a:endParaRPr>
          </a:p>
        </p:txBody>
      </p:sp>
      <p:sp>
        <p:nvSpPr>
          <p:cNvPr id="5122" name="Rectangle 2"/>
          <p:cNvSpPr>
            <a:spLocks noGrp="1" noChangeArrowheads="1"/>
          </p:cNvSpPr>
          <p:nvPr>
            <p:ph type="title"/>
          </p:nvPr>
        </p:nvSpPr>
        <p:spPr/>
        <p:txBody>
          <a:bodyPr/>
          <a:lstStyle/>
          <a:p>
            <a:pPr eaLnBrk="1" hangingPunct="1"/>
            <a:r>
              <a:rPr lang="en-US" smtClean="0"/>
              <a:t>Lesson objectives</a:t>
            </a:r>
          </a:p>
        </p:txBody>
      </p:sp>
      <p:sp>
        <p:nvSpPr>
          <p:cNvPr id="5123" name="Rectangle 3"/>
          <p:cNvSpPr>
            <a:spLocks noGrp="1" noChangeArrowheads="1"/>
          </p:cNvSpPr>
          <p:nvPr>
            <p:ph idx="1"/>
          </p:nvPr>
        </p:nvSpPr>
        <p:spPr/>
        <p:txBody>
          <a:bodyPr/>
          <a:lstStyle/>
          <a:p>
            <a:pPr>
              <a:buFont typeface="Wingdings 3" pitchFamily="18" charset="2"/>
              <a:buNone/>
            </a:pPr>
            <a:r>
              <a:rPr lang="en-US" smtClean="0"/>
              <a:t>By the end of this lesson, you should be able to:</a:t>
            </a:r>
          </a:p>
          <a:p>
            <a:pPr lvl="1"/>
            <a:r>
              <a:rPr lang="en-US" smtClean="0"/>
              <a:t>Define the steps of the claim intake process</a:t>
            </a:r>
          </a:p>
          <a:p>
            <a:pPr lvl="1"/>
            <a:r>
              <a:rPr lang="en-US" smtClean="0"/>
              <a:t>Identify the steps of automated claim setup</a:t>
            </a:r>
          </a:p>
          <a:p>
            <a:pPr lvl="1"/>
            <a:r>
              <a:rPr lang="en-US" smtClean="0"/>
              <a:t>Describe how validation is performed for new claims</a:t>
            </a:r>
          </a:p>
          <a:p>
            <a:pPr lvl="1"/>
            <a:endParaRPr lang="en-US" smtClean="0"/>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dirty="0">
                <a:solidFill>
                  <a:srgbClr val="AA3704"/>
                </a:solidFill>
              </a:rPr>
              <a:t>This lesson uses the notes section for additional explanation and information.</a:t>
            </a:r>
            <a:br>
              <a:rPr lang="en-US" dirty="0">
                <a:solidFill>
                  <a:srgbClr val="AA3704"/>
                </a:solidFill>
              </a:rPr>
            </a:br>
            <a:r>
              <a:rPr lang="en-US" dirty="0">
                <a:solidFill>
                  <a:srgbClr val="AA3704"/>
                </a:solidFill>
              </a:rPr>
              <a:t>To view the notes in PowerPoint, choose </a:t>
            </a:r>
            <a:r>
              <a:rPr lang="en-US" dirty="0" err="1">
                <a:solidFill>
                  <a:srgbClr val="AA3704"/>
                </a:solidFill>
              </a:rPr>
              <a:t>View</a:t>
            </a:r>
            <a:r>
              <a:rPr lang="en-US" dirty="0" err="1">
                <a:solidFill>
                  <a:srgbClr val="AA3704"/>
                </a:solidFill>
                <a:sym typeface="Wingdings" pitchFamily="2" charset="2"/>
              </a:rPr>
              <a:t>Normal</a:t>
            </a:r>
            <a:r>
              <a:rPr lang="en-US" dirty="0">
                <a:solidFill>
                  <a:srgbClr val="AA3704"/>
                </a:solidFill>
                <a:sym typeface="Wingdings" pitchFamily="2" charset="2"/>
              </a:rPr>
              <a:t> or </a:t>
            </a:r>
            <a:r>
              <a:rPr lang="en-US" dirty="0" err="1">
                <a:solidFill>
                  <a:srgbClr val="AA3704"/>
                </a:solidFill>
              </a:rPr>
              <a:t>View</a:t>
            </a:r>
            <a:r>
              <a:rPr lang="en-US" dirty="0" err="1">
                <a:solidFill>
                  <a:srgbClr val="AA3704"/>
                </a:solidFill>
                <a:sym typeface="Wingdings" pitchFamily="2" charset="2"/>
              </a:rPr>
              <a:t></a:t>
            </a:r>
            <a:r>
              <a:rPr lang="en-US" dirty="0" err="1">
                <a:solidFill>
                  <a:srgbClr val="AA3704"/>
                </a:solidFill>
              </a:rPr>
              <a:t>Notes</a:t>
            </a:r>
            <a:r>
              <a:rPr lang="en-US" dirty="0">
                <a:solidFill>
                  <a:srgbClr val="AA3704"/>
                </a:solidFill>
              </a:rPr>
              <a:t> Page.</a:t>
            </a:r>
            <a:br>
              <a:rPr lang="en-US" dirty="0">
                <a:solidFill>
                  <a:srgbClr val="AA3704"/>
                </a:solidFill>
              </a:rPr>
            </a:br>
            <a:r>
              <a:rPr lang="en-US" dirty="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dirty="0">
              <a:solidFill>
                <a:srgbClr val="AA3704"/>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|EOS~020|</a:t>
            </a:r>
            <a:endParaRPr lang="en-US" sz="100" dirty="0" err="1" smtClean="0">
              <a:solidFill>
                <a:srgbClr val="FFFFFF"/>
              </a:solidFill>
              <a:latin typeface="Arial"/>
              <a:cs typeface="Calibri" pitchFamily="34" charset="0"/>
            </a:endParaRPr>
          </a:p>
        </p:txBody>
      </p:sp>
      <p:sp>
        <p:nvSpPr>
          <p:cNvPr id="2" name="Title 1"/>
          <p:cNvSpPr>
            <a:spLocks noGrp="1"/>
          </p:cNvSpPr>
          <p:nvPr>
            <p:ph type="title"/>
          </p:nvPr>
        </p:nvSpPr>
        <p:spPr/>
        <p:txBody>
          <a:bodyPr/>
          <a:lstStyle/>
          <a:p>
            <a:r>
              <a:rPr lang="en-US" dirty="0" smtClean="0"/>
              <a:t>Portal integration</a:t>
            </a:r>
            <a:endParaRPr lang="en-US" dirty="0"/>
          </a:p>
        </p:txBody>
      </p:sp>
      <p:pic>
        <p:nvPicPr>
          <p:cNvPr id="4" name="Picture 17" descr="claimcent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06513" y="911225"/>
            <a:ext cx="1651000" cy="165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a:spLocks noChangeArrowheads="1"/>
          </p:cNvSpPr>
          <p:nvPr/>
        </p:nvSpPr>
        <p:spPr bwMode="auto">
          <a:xfrm>
            <a:off x="5537200" y="1312863"/>
            <a:ext cx="2638425" cy="1052512"/>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sp>
        <p:nvSpPr>
          <p:cNvPr id="7" name="Rectangle 6"/>
          <p:cNvSpPr>
            <a:spLocks noChangeArrowheads="1"/>
          </p:cNvSpPr>
          <p:nvPr/>
        </p:nvSpPr>
        <p:spPr bwMode="auto">
          <a:xfrm>
            <a:off x="5384800" y="1160463"/>
            <a:ext cx="2638425" cy="1052512"/>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sp>
        <p:nvSpPr>
          <p:cNvPr id="8" name="Text Box 7"/>
          <p:cNvSpPr txBox="1">
            <a:spLocks noChangeArrowheads="1"/>
          </p:cNvSpPr>
          <p:nvPr/>
        </p:nvSpPr>
        <p:spPr bwMode="auto">
          <a:xfrm>
            <a:off x="6462713" y="1182688"/>
            <a:ext cx="161131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a:spcAft>
                <a:spcPct val="0"/>
              </a:spcAft>
              <a:buClrTx/>
            </a:pPr>
            <a:r>
              <a:rPr lang="en-US" sz="2000" b="1" dirty="0" smtClean="0">
                <a:solidFill>
                  <a:schemeClr val="accent1"/>
                </a:solidFill>
                <a:latin typeface="MetaPlusBook-Roman" pitchFamily="34" charset="0"/>
              </a:rPr>
              <a:t>Claim Portal Application</a:t>
            </a:r>
            <a:endParaRPr lang="en-US" sz="2000" b="1" dirty="0">
              <a:solidFill>
                <a:schemeClr val="accent1"/>
              </a:solidFill>
              <a:latin typeface="MetaPlusBook-Roman" pitchFamily="34" charset="0"/>
            </a:endParaRPr>
          </a:p>
        </p:txBody>
      </p:sp>
      <p:pic>
        <p:nvPicPr>
          <p:cNvPr id="9" name="Picture 8" descr="MCj0233616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30850" y="1225550"/>
            <a:ext cx="9398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Line 10"/>
          <p:cNvSpPr>
            <a:spLocks noChangeShapeType="1"/>
          </p:cNvSpPr>
          <p:nvPr/>
        </p:nvSpPr>
        <p:spPr bwMode="auto">
          <a:xfrm flipH="1">
            <a:off x="2968625" y="1879600"/>
            <a:ext cx="2408238" cy="0"/>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 name="Line 11"/>
          <p:cNvSpPr>
            <a:spLocks noChangeShapeType="1"/>
          </p:cNvSpPr>
          <p:nvPr/>
        </p:nvSpPr>
        <p:spPr bwMode="auto">
          <a:xfrm flipV="1">
            <a:off x="2971801" y="1535111"/>
            <a:ext cx="2405062" cy="0"/>
          </a:xfrm>
          <a:prstGeom prst="line">
            <a:avLst/>
          </a:prstGeom>
          <a:noFill/>
          <a:ln w="28575">
            <a:solidFill>
              <a:schemeClr val="accent1"/>
            </a:solidFill>
            <a:round/>
            <a:headEnd/>
            <a:tailEnd type="triangle"/>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9" name="Text Box 15"/>
          <p:cNvSpPr txBox="1">
            <a:spLocks noChangeArrowheads="1"/>
          </p:cNvSpPr>
          <p:nvPr/>
        </p:nvSpPr>
        <p:spPr bwMode="auto">
          <a:xfrm>
            <a:off x="3168650" y="1553200"/>
            <a:ext cx="20113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dirty="0" smtClean="0">
                <a:solidFill>
                  <a:schemeClr val="accent1"/>
                </a:solidFill>
              </a:rPr>
              <a:t>Claim info</a:t>
            </a:r>
            <a:endParaRPr lang="en-US" sz="1800" b="1" dirty="0">
              <a:solidFill>
                <a:schemeClr val="accent1"/>
              </a:solidFill>
            </a:endParaRPr>
          </a:p>
        </p:txBody>
      </p:sp>
      <p:sp>
        <p:nvSpPr>
          <p:cNvPr id="20" name="Rectangle 5"/>
          <p:cNvSpPr>
            <a:spLocks noGrp="1" noChangeArrowheads="1"/>
          </p:cNvSpPr>
          <p:nvPr>
            <p:ph idx="1"/>
          </p:nvPr>
        </p:nvSpPr>
        <p:spPr>
          <a:xfrm>
            <a:off x="519113" y="2763838"/>
            <a:ext cx="8318500" cy="3625850"/>
          </a:xfrm>
        </p:spPr>
        <p:txBody>
          <a:bodyPr/>
          <a:lstStyle/>
          <a:p>
            <a:pPr>
              <a:buFont typeface="Arial" charset="0"/>
              <a:buChar char="•"/>
            </a:pPr>
            <a:r>
              <a:rPr lang="en-US" sz="2200" dirty="0" smtClean="0"/>
              <a:t>Some instances of ClaimCenter have integration points to policyholder portals</a:t>
            </a:r>
          </a:p>
          <a:p>
            <a:pPr lvl="1"/>
            <a:r>
              <a:rPr lang="en-US" sz="2000" dirty="0" smtClean="0"/>
              <a:t>This could be </a:t>
            </a:r>
            <a:r>
              <a:rPr lang="en-US" sz="2000" b="1" dirty="0" smtClean="0"/>
              <a:t>Guidewire Claim Portal for Policyholders </a:t>
            </a:r>
            <a:r>
              <a:rPr lang="en-US" sz="2000" dirty="0" smtClean="0"/>
              <a:t>or another portal provider</a:t>
            </a:r>
          </a:p>
          <a:p>
            <a:pPr lvl="1"/>
            <a:r>
              <a:rPr lang="en-US" sz="2000" dirty="0" smtClean="0"/>
              <a:t>The primary purpose is to provide a policyholder portal for auto and homeowners customers to submit claims, inquiries, documents, and change contact information. </a:t>
            </a:r>
          </a:p>
          <a:p>
            <a:pPr lvl="1"/>
            <a:r>
              <a:rPr lang="en-US" sz="2000" dirty="0" smtClean="0"/>
              <a:t>Provides customers a more personalized, direct communication channel with their carrier</a:t>
            </a:r>
          </a:p>
          <a:p>
            <a:pPr lvl="1"/>
            <a:r>
              <a:rPr lang="en-US" sz="2000" dirty="0" smtClean="0"/>
              <a:t>Portal applications can also include vendor portal and agent/broker applications</a:t>
            </a:r>
          </a:p>
        </p:txBody>
      </p:sp>
    </p:spTree>
    <p:extLst>
      <p:ext uri="{BB962C8B-B14F-4D97-AF65-F5344CB8AC3E}">
        <p14:creationId xmlns:p14="http://schemas.microsoft.com/office/powerpoint/2010/main" val="286912824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|EOS~021|</a:t>
            </a:r>
            <a:endParaRPr lang="en-US" sz="100" dirty="0" err="1" smtClean="0">
              <a:solidFill>
                <a:srgbClr val="FFFFFF"/>
              </a:solidFill>
              <a:latin typeface="Arial"/>
              <a:cs typeface="Calibri" pitchFamily="34" charset="0"/>
            </a:endParaRPr>
          </a:p>
        </p:txBody>
      </p:sp>
      <p:sp>
        <p:nvSpPr>
          <p:cNvPr id="21506" name="Rectangle 2"/>
          <p:cNvSpPr>
            <a:spLocks noGrp="1" noChangeArrowheads="1"/>
          </p:cNvSpPr>
          <p:nvPr>
            <p:ph type="title"/>
          </p:nvPr>
        </p:nvSpPr>
        <p:spPr/>
        <p:txBody>
          <a:bodyPr/>
          <a:lstStyle/>
          <a:p>
            <a:pPr eaLnBrk="1" hangingPunct="1"/>
            <a:r>
              <a:rPr lang="en-US" smtClean="0"/>
              <a:t>Lesson outline</a:t>
            </a:r>
          </a:p>
        </p:txBody>
      </p:sp>
      <p:sp>
        <p:nvSpPr>
          <p:cNvPr id="21507" name="Rectangle 3"/>
          <p:cNvSpPr>
            <a:spLocks noGrp="1" noChangeArrowheads="1"/>
          </p:cNvSpPr>
          <p:nvPr>
            <p:ph idx="1"/>
          </p:nvPr>
        </p:nvSpPr>
        <p:spPr/>
        <p:txBody>
          <a:bodyPr/>
          <a:lstStyle/>
          <a:p>
            <a:pPr>
              <a:lnSpc>
                <a:spcPct val="150000"/>
              </a:lnSpc>
              <a:buFont typeface="Arial" charset="0"/>
              <a:buChar char="•"/>
            </a:pPr>
            <a:r>
              <a:rPr lang="en-US" sz="2800" smtClean="0">
                <a:solidFill>
                  <a:schemeClr val="hlink"/>
                </a:solidFill>
              </a:rPr>
              <a:t>The claim intake process</a:t>
            </a:r>
          </a:p>
          <a:p>
            <a:pPr>
              <a:lnSpc>
                <a:spcPct val="150000"/>
              </a:lnSpc>
              <a:buFont typeface="Arial" charset="0"/>
              <a:buChar char="•"/>
            </a:pPr>
            <a:r>
              <a:rPr lang="en-US" sz="2800" smtClean="0"/>
              <a:t>Automated claim setup</a:t>
            </a:r>
          </a:p>
          <a:p>
            <a:pPr>
              <a:lnSpc>
                <a:spcPct val="150000"/>
              </a:lnSpc>
              <a:buFont typeface="Arial" charset="0"/>
              <a:buChar char="•"/>
            </a:pPr>
            <a:r>
              <a:rPr lang="en-US" sz="2800" smtClean="0">
                <a:solidFill>
                  <a:srgbClr val="C0C0C0"/>
                </a:solidFill>
              </a:rPr>
              <a:t>New claim validation</a:t>
            </a:r>
          </a:p>
          <a:p>
            <a:pPr>
              <a:buFont typeface="Arial" charset="0"/>
              <a:buChar char="•"/>
            </a:pPr>
            <a:endParaRPr lang="en-US" sz="2800" smtClean="0">
              <a:solidFill>
                <a:srgbClr val="C0C0C0"/>
              </a:solidFill>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|EOS~022|</a:t>
            </a:r>
            <a:endParaRPr lang="en-US" sz="100" dirty="0" err="1" smtClean="0">
              <a:solidFill>
                <a:srgbClr val="FFFFFF"/>
              </a:solidFill>
              <a:latin typeface="Arial"/>
              <a:cs typeface="Calibri" pitchFamily="34" charset="0"/>
            </a:endParaRPr>
          </a:p>
        </p:txBody>
      </p:sp>
      <p:sp>
        <p:nvSpPr>
          <p:cNvPr id="22532" name="Rectangle 6"/>
          <p:cNvSpPr>
            <a:spLocks noGrp="1" noChangeArrowheads="1"/>
          </p:cNvSpPr>
          <p:nvPr>
            <p:ph type="title"/>
          </p:nvPr>
        </p:nvSpPr>
        <p:spPr/>
        <p:txBody>
          <a:bodyPr/>
          <a:lstStyle/>
          <a:p>
            <a:pPr eaLnBrk="1" hangingPunct="1"/>
            <a:r>
              <a:rPr lang="en-US" smtClean="0"/>
              <a:t>The intake process: automated claim setup</a:t>
            </a:r>
          </a:p>
        </p:txBody>
      </p:sp>
      <p:sp>
        <p:nvSpPr>
          <p:cNvPr id="32" name="Rectangle 31"/>
          <p:cNvSpPr txBox="1">
            <a:spLocks noChangeArrowheads="1"/>
          </p:cNvSpPr>
          <p:nvPr/>
        </p:nvSpPr>
        <p:spPr bwMode="auto">
          <a:xfrm>
            <a:off x="3656013" y="4778375"/>
            <a:ext cx="5181600" cy="1323975"/>
          </a:xfrm>
          <a:prstGeom prst="rect">
            <a:avLst/>
          </a:prstGeom>
          <a:noFill/>
          <a:ln w="9525">
            <a:noFill/>
            <a:miter lim="800000"/>
            <a:headEnd/>
            <a:tailEnd/>
          </a:ln>
        </p:spPr>
        <p:txBody>
          <a:bodyPr lIns="0" tIns="0" rIns="0" bIns="0"/>
          <a:lstStyle/>
          <a:p>
            <a:pPr marL="285750" indent="-285750" algn="l" eaLnBrk="0" hangingPunct="0">
              <a:spcBef>
                <a:spcPct val="40000"/>
              </a:spcBef>
              <a:spcAft>
                <a:spcPct val="0"/>
              </a:spcAft>
              <a:buClr>
                <a:srgbClr val="0146AD"/>
              </a:buClr>
              <a:buFont typeface="Wingdings 3" pitchFamily="18" charset="2"/>
              <a:buChar char="}"/>
              <a:defRPr/>
            </a:pPr>
            <a:r>
              <a:rPr lang="en-US" sz="2400" kern="0" dirty="0">
                <a:latin typeface="+mn-lt"/>
              </a:rPr>
              <a:t>Rules triggered by claim </a:t>
            </a:r>
            <a:r>
              <a:rPr lang="en-US" sz="2400" kern="0" dirty="0" smtClean="0">
                <a:latin typeface="+mn-lt"/>
              </a:rPr>
              <a:t>import, portal entry </a:t>
            </a:r>
            <a:r>
              <a:rPr lang="en-US" sz="2400" kern="0" dirty="0">
                <a:latin typeface="+mn-lt"/>
              </a:rPr>
              <a:t>or completion of new claim wizard</a:t>
            </a:r>
          </a:p>
          <a:p>
            <a:pPr marL="285750" indent="-285750" algn="l" eaLnBrk="0" hangingPunct="0">
              <a:spcBef>
                <a:spcPct val="40000"/>
              </a:spcBef>
              <a:spcAft>
                <a:spcPct val="0"/>
              </a:spcAft>
              <a:buClr>
                <a:srgbClr val="0146AD"/>
              </a:buClr>
              <a:buFont typeface="Wingdings 3" pitchFamily="18" charset="2"/>
              <a:buChar char="}"/>
              <a:defRPr/>
            </a:pPr>
            <a:r>
              <a:rPr lang="en-US" sz="2400" kern="0" dirty="0">
                <a:latin typeface="+mn-lt"/>
              </a:rPr>
              <a:t>Prepare claim for adjudication</a:t>
            </a:r>
          </a:p>
        </p:txBody>
      </p:sp>
      <p:grpSp>
        <p:nvGrpSpPr>
          <p:cNvPr id="55" name="Group 2"/>
          <p:cNvGrpSpPr>
            <a:grpSpLocks/>
          </p:cNvGrpSpPr>
          <p:nvPr/>
        </p:nvGrpSpPr>
        <p:grpSpPr bwMode="auto">
          <a:xfrm>
            <a:off x="439738" y="5409669"/>
            <a:ext cx="2516187" cy="1119188"/>
            <a:chOff x="249" y="3010"/>
            <a:chExt cx="1585" cy="705"/>
          </a:xfrm>
        </p:grpSpPr>
        <p:sp>
          <p:nvSpPr>
            <p:cNvPr id="56" name="Rectangle 3"/>
            <p:cNvSpPr>
              <a:spLocks noChangeArrowheads="1"/>
            </p:cNvSpPr>
            <p:nvPr/>
          </p:nvSpPr>
          <p:spPr bwMode="auto">
            <a:xfrm>
              <a:off x="249" y="3010"/>
              <a:ext cx="1585"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57" name="Text Box 4"/>
            <p:cNvSpPr txBox="1">
              <a:spLocks noChangeArrowheads="1"/>
            </p:cNvSpPr>
            <p:nvPr/>
          </p:nvSpPr>
          <p:spPr bwMode="auto">
            <a:xfrm>
              <a:off x="307" y="3046"/>
              <a:ext cx="1468"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dirty="0"/>
                <a:t>Claim is entered in external</a:t>
              </a:r>
              <a:br>
                <a:rPr lang="en-US" sz="2200" b="1" dirty="0"/>
              </a:br>
              <a:r>
                <a:rPr lang="en-US" sz="2200" b="1" dirty="0"/>
                <a:t>FNOL application</a:t>
              </a:r>
            </a:p>
          </p:txBody>
        </p:sp>
      </p:grpSp>
      <p:sp>
        <p:nvSpPr>
          <p:cNvPr id="69" name="Line 17"/>
          <p:cNvSpPr>
            <a:spLocks noChangeShapeType="1"/>
          </p:cNvSpPr>
          <p:nvPr/>
        </p:nvSpPr>
        <p:spPr bwMode="auto">
          <a:xfrm>
            <a:off x="1073709" y="2687108"/>
            <a:ext cx="0" cy="782636"/>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70" name="Line 18"/>
          <p:cNvSpPr>
            <a:spLocks noChangeShapeType="1"/>
          </p:cNvSpPr>
          <p:nvPr/>
        </p:nvSpPr>
        <p:spPr bwMode="auto">
          <a:xfrm flipV="1">
            <a:off x="1046413" y="3469546"/>
            <a:ext cx="572529"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73" name="Group 21"/>
          <p:cNvGrpSpPr>
            <a:grpSpLocks/>
          </p:cNvGrpSpPr>
          <p:nvPr/>
        </p:nvGrpSpPr>
        <p:grpSpPr bwMode="auto">
          <a:xfrm>
            <a:off x="7364413" y="3491969"/>
            <a:ext cx="1531937" cy="1119188"/>
            <a:chOff x="3460" y="1539"/>
            <a:chExt cx="965" cy="705"/>
          </a:xfrm>
        </p:grpSpPr>
        <p:sp>
          <p:nvSpPr>
            <p:cNvPr id="74" name="Rectangle 22"/>
            <p:cNvSpPr>
              <a:spLocks noChangeArrowheads="1"/>
            </p:cNvSpPr>
            <p:nvPr/>
          </p:nvSpPr>
          <p:spPr bwMode="auto">
            <a:xfrm>
              <a:off x="3466" y="1539"/>
              <a:ext cx="952"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75" name="Text Box 23"/>
            <p:cNvSpPr txBox="1">
              <a:spLocks noChangeArrowheads="1"/>
            </p:cNvSpPr>
            <p:nvPr/>
          </p:nvSpPr>
          <p:spPr bwMode="auto">
            <a:xfrm>
              <a:off x="3460" y="1677"/>
              <a:ext cx="96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Validate</a:t>
              </a:r>
              <a:br>
                <a:rPr lang="en-US" sz="2200" b="1"/>
              </a:br>
              <a:r>
                <a:rPr lang="en-US" sz="2200" b="1"/>
                <a:t>claim</a:t>
              </a:r>
            </a:p>
          </p:txBody>
        </p:sp>
      </p:grpSp>
      <p:sp>
        <p:nvSpPr>
          <p:cNvPr id="76" name="Line 26"/>
          <p:cNvSpPr>
            <a:spLocks noChangeShapeType="1"/>
          </p:cNvSpPr>
          <p:nvPr/>
        </p:nvSpPr>
        <p:spPr bwMode="auto">
          <a:xfrm>
            <a:off x="6940550" y="4072994"/>
            <a:ext cx="43338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77" name="Group 27"/>
          <p:cNvGrpSpPr>
            <a:grpSpLocks/>
          </p:cNvGrpSpPr>
          <p:nvPr/>
        </p:nvGrpSpPr>
        <p:grpSpPr bwMode="auto">
          <a:xfrm>
            <a:off x="558989" y="1974320"/>
            <a:ext cx="2410536" cy="1017587"/>
            <a:chOff x="249" y="3045"/>
            <a:chExt cx="1585" cy="705"/>
          </a:xfrm>
        </p:grpSpPr>
        <p:sp>
          <p:nvSpPr>
            <p:cNvPr id="78" name="Rectangle 28"/>
            <p:cNvSpPr>
              <a:spLocks noChangeArrowheads="1"/>
            </p:cNvSpPr>
            <p:nvPr/>
          </p:nvSpPr>
          <p:spPr bwMode="auto">
            <a:xfrm>
              <a:off x="249" y="3045"/>
              <a:ext cx="1585"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79" name="Text Box 29"/>
            <p:cNvSpPr txBox="1">
              <a:spLocks noChangeArrowheads="1"/>
            </p:cNvSpPr>
            <p:nvPr/>
          </p:nvSpPr>
          <p:spPr bwMode="auto">
            <a:xfrm>
              <a:off x="307" y="3046"/>
              <a:ext cx="1468"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dirty="0"/>
                <a:t>Claim is entered in New Claim </a:t>
              </a:r>
              <a:r>
                <a:rPr lang="en-US" sz="2200" b="1" dirty="0" smtClean="0"/>
                <a:t>Wizard</a:t>
              </a:r>
              <a:endParaRPr lang="en-US" sz="2200" b="1" dirty="0">
                <a:solidFill>
                  <a:srgbClr val="FF0000"/>
                </a:solidFill>
              </a:endParaRPr>
            </a:p>
          </p:txBody>
        </p:sp>
      </p:grpSp>
      <p:grpSp>
        <p:nvGrpSpPr>
          <p:cNvPr id="80" name="Group 30"/>
          <p:cNvGrpSpPr>
            <a:grpSpLocks/>
          </p:cNvGrpSpPr>
          <p:nvPr/>
        </p:nvGrpSpPr>
        <p:grpSpPr bwMode="auto">
          <a:xfrm flipV="1">
            <a:off x="673100" y="4390494"/>
            <a:ext cx="957263" cy="1004888"/>
            <a:chOff x="502" y="1391"/>
            <a:chExt cx="603" cy="633"/>
          </a:xfrm>
        </p:grpSpPr>
        <p:sp>
          <p:nvSpPr>
            <p:cNvPr id="81" name="Line 31"/>
            <p:cNvSpPr>
              <a:spLocks noChangeShapeType="1"/>
            </p:cNvSpPr>
            <p:nvPr/>
          </p:nvSpPr>
          <p:spPr bwMode="auto">
            <a:xfrm>
              <a:off x="506" y="1391"/>
              <a:ext cx="0" cy="63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 name="Line 32"/>
            <p:cNvSpPr>
              <a:spLocks noChangeShapeType="1"/>
            </p:cNvSpPr>
            <p:nvPr/>
          </p:nvSpPr>
          <p:spPr bwMode="auto">
            <a:xfrm flipV="1">
              <a:off x="502" y="2015"/>
              <a:ext cx="60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83" name="Text Box 13"/>
          <p:cNvSpPr txBox="1">
            <a:spLocks noChangeArrowheads="1"/>
          </p:cNvSpPr>
          <p:nvPr/>
        </p:nvSpPr>
        <p:spPr bwMode="auto">
          <a:xfrm>
            <a:off x="312934" y="4013707"/>
            <a:ext cx="1047039" cy="338554"/>
          </a:xfrm>
          <a:prstGeom prst="rect">
            <a:avLst/>
          </a:prstGeom>
          <a:noFill/>
          <a:ln>
            <a:noFill/>
          </a:ln>
          <a:extLst/>
        </p:spPr>
        <p:txBody>
          <a:bodyPr wrap="square"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200" b="1" dirty="0"/>
              <a:t>import</a:t>
            </a:r>
          </a:p>
        </p:txBody>
      </p:sp>
      <p:pic>
        <p:nvPicPr>
          <p:cNvPr id="8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382" y="3252719"/>
            <a:ext cx="596653" cy="334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5" name="Group 27"/>
          <p:cNvGrpSpPr>
            <a:grpSpLocks/>
          </p:cNvGrpSpPr>
          <p:nvPr/>
        </p:nvGrpSpPr>
        <p:grpSpPr bwMode="auto">
          <a:xfrm>
            <a:off x="232402" y="763668"/>
            <a:ext cx="2465387" cy="711993"/>
            <a:chOff x="249" y="3026"/>
            <a:chExt cx="1553" cy="669"/>
          </a:xfrm>
        </p:grpSpPr>
        <p:sp>
          <p:nvSpPr>
            <p:cNvPr id="86" name="Rectangle 28"/>
            <p:cNvSpPr>
              <a:spLocks noChangeArrowheads="1"/>
            </p:cNvSpPr>
            <p:nvPr/>
          </p:nvSpPr>
          <p:spPr bwMode="auto">
            <a:xfrm>
              <a:off x="249" y="3026"/>
              <a:ext cx="1553" cy="669"/>
            </a:xfrm>
            <a:prstGeom prst="rect">
              <a:avLst/>
            </a:prstGeom>
            <a:solidFill>
              <a:srgbClr val="FFFFFF"/>
            </a:solidFill>
            <a:ln w="28575" algn="ctr">
              <a:solidFill>
                <a:schemeClr val="bg1"/>
              </a:solidFill>
              <a:miter lim="800000"/>
              <a:headEnd/>
              <a:tailEnd/>
            </a:ln>
          </p:spPr>
          <p:txBody>
            <a:bodyPr wrap="square" lIns="0" tIns="0" rIns="0" bIns="0" anchor="ctr">
              <a:spAutoFit/>
            </a:bodyPr>
            <a:lstStyle/>
            <a:p>
              <a:endParaRPr lang="en-US"/>
            </a:p>
          </p:txBody>
        </p:sp>
        <p:sp>
          <p:nvSpPr>
            <p:cNvPr id="87" name="Text Box 29"/>
            <p:cNvSpPr txBox="1">
              <a:spLocks noChangeArrowheads="1"/>
            </p:cNvSpPr>
            <p:nvPr/>
          </p:nvSpPr>
          <p:spPr bwMode="auto">
            <a:xfrm>
              <a:off x="307" y="3046"/>
              <a:ext cx="1468" cy="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dirty="0"/>
                <a:t>Claim is entered in </a:t>
              </a:r>
              <a:r>
                <a:rPr lang="en-US" sz="2200" b="1" dirty="0" smtClean="0"/>
                <a:t>Portal</a:t>
              </a:r>
              <a:endParaRPr lang="en-US" sz="2200" b="1" dirty="0"/>
            </a:p>
          </p:txBody>
        </p:sp>
      </p:grpSp>
      <p:sp>
        <p:nvSpPr>
          <p:cNvPr id="88" name="Line 18"/>
          <p:cNvSpPr>
            <a:spLocks noChangeShapeType="1"/>
          </p:cNvSpPr>
          <p:nvPr/>
        </p:nvSpPr>
        <p:spPr bwMode="auto">
          <a:xfrm>
            <a:off x="326345" y="3679533"/>
            <a:ext cx="129794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89" name="Line 17"/>
          <p:cNvSpPr>
            <a:spLocks noChangeShapeType="1"/>
          </p:cNvSpPr>
          <p:nvPr/>
        </p:nvSpPr>
        <p:spPr bwMode="auto">
          <a:xfrm>
            <a:off x="324478" y="1475660"/>
            <a:ext cx="0" cy="2217921"/>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90" name="Picture 89" descr="C:\Users\trhoades\AppData\Local\Microsoft\Windows\Temporary Internet Files\Content.Outlook\0O55X4KS\submit-my-claim-BT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084" y="1594513"/>
            <a:ext cx="1378230" cy="251375"/>
          </a:xfrm>
          <a:prstGeom prst="rect">
            <a:avLst/>
          </a:prstGeom>
          <a:noFill/>
          <a:ln w="41275">
            <a:solidFill>
              <a:schemeClr val="tx1"/>
            </a:solidFill>
          </a:ln>
          <a:effectLst/>
          <a:extLst>
            <a:ext uri="{909E8E84-426E-40DD-AFC4-6F175D3DCCD1}">
              <a14:hiddenFill xmlns:a14="http://schemas.microsoft.com/office/drawing/2010/main">
                <a:solidFill>
                  <a:srgbClr val="FFFFFF"/>
                </a:solidFill>
              </a14:hiddenFill>
            </a:ext>
          </a:extLst>
        </p:spPr>
      </p:pic>
      <p:sp>
        <p:nvSpPr>
          <p:cNvPr id="91" name="Rectangle 2"/>
          <p:cNvSpPr>
            <a:spLocks noChangeArrowheads="1"/>
          </p:cNvSpPr>
          <p:nvPr/>
        </p:nvSpPr>
        <p:spPr bwMode="auto">
          <a:xfrm>
            <a:off x="1670667" y="3369135"/>
            <a:ext cx="5299075" cy="1343025"/>
          </a:xfrm>
          <a:prstGeom prst="rect">
            <a:avLst/>
          </a:prstGeom>
          <a:solidFill>
            <a:schemeClr val="tx1"/>
          </a:solidFill>
          <a:ln w="28575" algn="ctr">
            <a:solidFill>
              <a:srgbClr val="FF0000"/>
            </a:solidFill>
            <a:prstDash val="sysDot"/>
            <a:miter lim="800000"/>
            <a:headEnd/>
            <a:tailEnd/>
          </a:ln>
        </p:spPr>
        <p:txBody>
          <a:bodyPr lIns="0" tIns="0" rIns="0" bIns="0" anchor="ctr">
            <a:spAutoFit/>
          </a:bodyPr>
          <a:lstStyle/>
          <a:p>
            <a:endParaRPr lang="en-US"/>
          </a:p>
        </p:txBody>
      </p:sp>
      <p:sp>
        <p:nvSpPr>
          <p:cNvPr id="92" name="Rectangle 21"/>
          <p:cNvSpPr>
            <a:spLocks noChangeArrowheads="1"/>
          </p:cNvSpPr>
          <p:nvPr/>
        </p:nvSpPr>
        <p:spPr bwMode="auto">
          <a:xfrm>
            <a:off x="1780205" y="3459622"/>
            <a:ext cx="1511300" cy="1119188"/>
          </a:xfrm>
          <a:prstGeom prst="rect">
            <a:avLst/>
          </a:prstGeom>
          <a:solidFill>
            <a:srgbClr val="00CC00">
              <a:alpha val="50195"/>
            </a:srgbClr>
          </a:solidFill>
          <a:ln w="28575" algn="ctr">
            <a:solidFill>
              <a:schemeClr val="bg1"/>
            </a:solidFill>
            <a:miter lim="800000"/>
            <a:headEnd/>
            <a:tailEnd/>
          </a:ln>
        </p:spPr>
        <p:txBody>
          <a:bodyPr lIns="0" tIns="0" rIns="0" bIns="0" anchor="ctr">
            <a:spAutoFit/>
          </a:bodyPr>
          <a:lstStyle/>
          <a:p>
            <a:endParaRPr lang="en-US"/>
          </a:p>
        </p:txBody>
      </p:sp>
      <p:sp>
        <p:nvSpPr>
          <p:cNvPr id="93" name="Rectangle 22"/>
          <p:cNvSpPr>
            <a:spLocks noChangeArrowheads="1"/>
          </p:cNvSpPr>
          <p:nvPr/>
        </p:nvSpPr>
        <p:spPr bwMode="auto">
          <a:xfrm>
            <a:off x="3566142" y="3464385"/>
            <a:ext cx="1511300" cy="1119187"/>
          </a:xfrm>
          <a:prstGeom prst="rect">
            <a:avLst/>
          </a:prstGeom>
          <a:solidFill>
            <a:srgbClr val="3399FF">
              <a:alpha val="50195"/>
            </a:srgbClr>
          </a:solidFill>
          <a:ln w="28575" algn="ctr">
            <a:solidFill>
              <a:schemeClr val="bg1"/>
            </a:solidFill>
            <a:miter lim="800000"/>
            <a:headEnd/>
            <a:tailEnd/>
          </a:ln>
        </p:spPr>
        <p:txBody>
          <a:bodyPr lIns="0" tIns="0" rIns="0" bIns="0" anchor="ctr">
            <a:spAutoFit/>
          </a:bodyPr>
          <a:lstStyle/>
          <a:p>
            <a:endParaRPr lang="en-US"/>
          </a:p>
        </p:txBody>
      </p:sp>
      <p:sp>
        <p:nvSpPr>
          <p:cNvPr id="94" name="Rectangle 23"/>
          <p:cNvSpPr>
            <a:spLocks noChangeArrowheads="1"/>
          </p:cNvSpPr>
          <p:nvPr/>
        </p:nvSpPr>
        <p:spPr bwMode="auto">
          <a:xfrm>
            <a:off x="5350492" y="3467560"/>
            <a:ext cx="1511300" cy="1119187"/>
          </a:xfrm>
          <a:prstGeom prst="rect">
            <a:avLst/>
          </a:prstGeom>
          <a:solidFill>
            <a:srgbClr val="9933FF">
              <a:alpha val="50195"/>
            </a:srgbClr>
          </a:solidFill>
          <a:ln w="28575" algn="ctr">
            <a:solidFill>
              <a:schemeClr val="bg1"/>
            </a:solidFill>
            <a:miter lim="800000"/>
            <a:headEnd/>
            <a:tailEnd/>
          </a:ln>
        </p:spPr>
        <p:txBody>
          <a:bodyPr lIns="0" tIns="0" rIns="0" bIns="0" anchor="ctr">
            <a:spAutoFit/>
          </a:bodyPr>
          <a:lstStyle/>
          <a:p>
            <a:endParaRPr lang="en-US"/>
          </a:p>
        </p:txBody>
      </p:sp>
      <p:sp>
        <p:nvSpPr>
          <p:cNvPr id="95" name="Line 24"/>
          <p:cNvSpPr>
            <a:spLocks noChangeShapeType="1"/>
          </p:cNvSpPr>
          <p:nvPr/>
        </p:nvSpPr>
        <p:spPr bwMode="auto">
          <a:xfrm>
            <a:off x="3288330" y="4051760"/>
            <a:ext cx="280987"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6" name="Line 25"/>
          <p:cNvSpPr>
            <a:spLocks noChangeShapeType="1"/>
          </p:cNvSpPr>
          <p:nvPr/>
        </p:nvSpPr>
        <p:spPr bwMode="auto">
          <a:xfrm>
            <a:off x="5074267" y="4051760"/>
            <a:ext cx="28098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7" name="Text Box 26"/>
          <p:cNvSpPr txBox="1">
            <a:spLocks noChangeArrowheads="1"/>
          </p:cNvSpPr>
          <p:nvPr/>
        </p:nvSpPr>
        <p:spPr bwMode="auto">
          <a:xfrm>
            <a:off x="1765917" y="3685047"/>
            <a:ext cx="1531938"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Segment</a:t>
            </a:r>
            <a:br>
              <a:rPr lang="en-US" sz="2200" b="1"/>
            </a:br>
            <a:r>
              <a:rPr lang="en-US" sz="2200" b="1"/>
              <a:t>claim</a:t>
            </a:r>
          </a:p>
        </p:txBody>
      </p:sp>
      <p:sp>
        <p:nvSpPr>
          <p:cNvPr id="98" name="Text Box 27"/>
          <p:cNvSpPr txBox="1">
            <a:spLocks noChangeArrowheads="1"/>
          </p:cNvSpPr>
          <p:nvPr/>
        </p:nvSpPr>
        <p:spPr bwMode="auto">
          <a:xfrm>
            <a:off x="3550267" y="3689810"/>
            <a:ext cx="1531938"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Assign</a:t>
            </a:r>
            <a:br>
              <a:rPr lang="en-US" sz="2200" b="1"/>
            </a:br>
            <a:r>
              <a:rPr lang="en-US" sz="2200" b="1"/>
              <a:t>claim</a:t>
            </a:r>
          </a:p>
        </p:txBody>
      </p:sp>
      <p:sp>
        <p:nvSpPr>
          <p:cNvPr id="99" name="Text Box 28"/>
          <p:cNvSpPr txBox="1">
            <a:spLocks noChangeArrowheads="1"/>
          </p:cNvSpPr>
          <p:nvPr/>
        </p:nvSpPr>
        <p:spPr bwMode="auto">
          <a:xfrm>
            <a:off x="5336205" y="3521535"/>
            <a:ext cx="1531937"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Create and assign activities</a:t>
            </a:r>
          </a:p>
        </p:txBody>
      </p:sp>
      <p:sp>
        <p:nvSpPr>
          <p:cNvPr id="100" name="Text Box 29"/>
          <p:cNvSpPr txBox="1">
            <a:spLocks noChangeArrowheads="1"/>
          </p:cNvSpPr>
          <p:nvPr/>
        </p:nvSpPr>
        <p:spPr bwMode="auto">
          <a:xfrm>
            <a:off x="2285030" y="2978610"/>
            <a:ext cx="39925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solidFill>
                  <a:srgbClr val="FF0000"/>
                </a:solidFill>
              </a:rPr>
              <a:t>Automated Claim Setup</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|EOS~023|</a:t>
            </a:r>
            <a:endParaRPr lang="en-US" sz="100" dirty="0" err="1" smtClean="0">
              <a:solidFill>
                <a:srgbClr val="FFFFFF"/>
              </a:solidFill>
              <a:latin typeface="Arial"/>
              <a:cs typeface="Calibri" pitchFamily="34" charset="0"/>
            </a:endParaRPr>
          </a:p>
        </p:txBody>
      </p:sp>
      <p:sp>
        <p:nvSpPr>
          <p:cNvPr id="23554" name="Rectangle 2"/>
          <p:cNvSpPr>
            <a:spLocks noGrp="1" noChangeArrowheads="1"/>
          </p:cNvSpPr>
          <p:nvPr>
            <p:ph type="title"/>
          </p:nvPr>
        </p:nvSpPr>
        <p:spPr/>
        <p:txBody>
          <a:bodyPr/>
          <a:lstStyle/>
          <a:p>
            <a:pPr eaLnBrk="1" hangingPunct="1"/>
            <a:r>
              <a:rPr lang="en-US" smtClean="0"/>
              <a:t>Automated claim setup</a:t>
            </a:r>
          </a:p>
        </p:txBody>
      </p:sp>
      <p:sp>
        <p:nvSpPr>
          <p:cNvPr id="23555" name="Rectangle 3"/>
          <p:cNvSpPr>
            <a:spLocks noGrp="1" noChangeArrowheads="1"/>
          </p:cNvSpPr>
          <p:nvPr>
            <p:ph idx="1"/>
          </p:nvPr>
        </p:nvSpPr>
        <p:spPr>
          <a:xfrm>
            <a:off x="519113" y="2905125"/>
            <a:ext cx="8318500" cy="3484563"/>
          </a:xfrm>
        </p:spPr>
        <p:txBody>
          <a:bodyPr/>
          <a:lstStyle/>
          <a:p>
            <a:pPr>
              <a:buFont typeface="Arial" charset="0"/>
              <a:buChar char="•"/>
            </a:pPr>
            <a:r>
              <a:rPr lang="en-US" smtClean="0"/>
              <a:t>A series of rules designed to:</a:t>
            </a:r>
          </a:p>
          <a:p>
            <a:pPr lvl="1"/>
            <a:r>
              <a:rPr lang="en-US" smtClean="0"/>
              <a:t>Execute any work required for the claim that can be done automatically (such as generating a list of activities to complete)</a:t>
            </a:r>
          </a:p>
          <a:p>
            <a:pPr lvl="1"/>
            <a:r>
              <a:rPr lang="en-US" smtClean="0"/>
              <a:t>Ensure that the claim is ready for adjudication</a:t>
            </a:r>
          </a:p>
          <a:p>
            <a:pPr lvl="1"/>
            <a:r>
              <a:rPr lang="en-US" smtClean="0"/>
              <a:t>Sometimes referred to as “SAW”</a:t>
            </a:r>
          </a:p>
          <a:p>
            <a:pPr lvl="2"/>
            <a:r>
              <a:rPr lang="en-US" smtClean="0"/>
              <a:t>Segment</a:t>
            </a:r>
          </a:p>
          <a:p>
            <a:pPr lvl="2"/>
            <a:r>
              <a:rPr lang="en-US" smtClean="0"/>
              <a:t>Assign</a:t>
            </a:r>
          </a:p>
          <a:p>
            <a:pPr lvl="2"/>
            <a:r>
              <a:rPr lang="en-US" smtClean="0"/>
              <a:t>Workplan</a:t>
            </a:r>
          </a:p>
        </p:txBody>
      </p:sp>
      <p:sp>
        <p:nvSpPr>
          <p:cNvPr id="23556" name="Rectangle 4"/>
          <p:cNvSpPr>
            <a:spLocks noChangeArrowheads="1"/>
          </p:cNvSpPr>
          <p:nvPr/>
        </p:nvSpPr>
        <p:spPr bwMode="auto">
          <a:xfrm>
            <a:off x="1784350" y="1235075"/>
            <a:ext cx="5691188" cy="1343025"/>
          </a:xfrm>
          <a:prstGeom prst="rect">
            <a:avLst/>
          </a:prstGeom>
          <a:solidFill>
            <a:schemeClr val="tx1"/>
          </a:solidFill>
          <a:ln w="28575" algn="ctr">
            <a:solidFill>
              <a:schemeClr val="bg1"/>
            </a:solidFill>
            <a:prstDash val="sysDot"/>
            <a:miter lim="800000"/>
            <a:headEnd/>
            <a:tailEnd/>
          </a:ln>
        </p:spPr>
        <p:txBody>
          <a:bodyPr lIns="0" tIns="0" rIns="0" bIns="0" anchor="ctr">
            <a:spAutoFit/>
          </a:bodyPr>
          <a:lstStyle/>
          <a:p>
            <a:endParaRPr lang="en-US"/>
          </a:p>
        </p:txBody>
      </p:sp>
      <p:sp>
        <p:nvSpPr>
          <p:cNvPr id="23557" name="Rectangle 5"/>
          <p:cNvSpPr>
            <a:spLocks noChangeArrowheads="1"/>
          </p:cNvSpPr>
          <p:nvPr/>
        </p:nvSpPr>
        <p:spPr bwMode="auto">
          <a:xfrm>
            <a:off x="2093913" y="1325563"/>
            <a:ext cx="1511300" cy="1119187"/>
          </a:xfrm>
          <a:prstGeom prst="rect">
            <a:avLst/>
          </a:prstGeom>
          <a:solidFill>
            <a:srgbClr val="00CC00">
              <a:alpha val="50195"/>
            </a:srgbClr>
          </a:solidFill>
          <a:ln w="28575" algn="ctr">
            <a:solidFill>
              <a:schemeClr val="bg1"/>
            </a:solidFill>
            <a:miter lim="800000"/>
            <a:headEnd/>
            <a:tailEnd/>
          </a:ln>
        </p:spPr>
        <p:txBody>
          <a:bodyPr lIns="0" tIns="0" rIns="0" bIns="0" anchor="ctr">
            <a:spAutoFit/>
          </a:bodyPr>
          <a:lstStyle/>
          <a:p>
            <a:endParaRPr lang="en-US"/>
          </a:p>
        </p:txBody>
      </p:sp>
      <p:sp>
        <p:nvSpPr>
          <p:cNvPr id="23558" name="Rectangle 6"/>
          <p:cNvSpPr>
            <a:spLocks noChangeArrowheads="1"/>
          </p:cNvSpPr>
          <p:nvPr/>
        </p:nvSpPr>
        <p:spPr bwMode="auto">
          <a:xfrm>
            <a:off x="3879850" y="1330325"/>
            <a:ext cx="1511300" cy="1119188"/>
          </a:xfrm>
          <a:prstGeom prst="rect">
            <a:avLst/>
          </a:prstGeom>
          <a:solidFill>
            <a:srgbClr val="3399FF">
              <a:alpha val="50195"/>
            </a:srgbClr>
          </a:solidFill>
          <a:ln w="28575" algn="ctr">
            <a:solidFill>
              <a:schemeClr val="bg1"/>
            </a:solidFill>
            <a:miter lim="800000"/>
            <a:headEnd/>
            <a:tailEnd/>
          </a:ln>
        </p:spPr>
        <p:txBody>
          <a:bodyPr lIns="0" tIns="0" rIns="0" bIns="0" anchor="ctr">
            <a:spAutoFit/>
          </a:bodyPr>
          <a:lstStyle/>
          <a:p>
            <a:endParaRPr lang="en-US"/>
          </a:p>
        </p:txBody>
      </p:sp>
      <p:sp>
        <p:nvSpPr>
          <p:cNvPr id="23559" name="Rectangle 7"/>
          <p:cNvSpPr>
            <a:spLocks noChangeArrowheads="1"/>
          </p:cNvSpPr>
          <p:nvPr/>
        </p:nvSpPr>
        <p:spPr bwMode="auto">
          <a:xfrm>
            <a:off x="5664200" y="1333500"/>
            <a:ext cx="1511300" cy="1119188"/>
          </a:xfrm>
          <a:prstGeom prst="rect">
            <a:avLst/>
          </a:prstGeom>
          <a:solidFill>
            <a:srgbClr val="9933FF">
              <a:alpha val="50195"/>
            </a:srgbClr>
          </a:solidFill>
          <a:ln w="28575" algn="ctr">
            <a:solidFill>
              <a:schemeClr val="bg1"/>
            </a:solidFill>
            <a:miter lim="800000"/>
            <a:headEnd/>
            <a:tailEnd/>
          </a:ln>
        </p:spPr>
        <p:txBody>
          <a:bodyPr lIns="0" tIns="0" rIns="0" bIns="0" anchor="ctr">
            <a:spAutoFit/>
          </a:bodyPr>
          <a:lstStyle/>
          <a:p>
            <a:endParaRPr lang="en-US"/>
          </a:p>
        </p:txBody>
      </p:sp>
      <p:sp>
        <p:nvSpPr>
          <p:cNvPr id="23560" name="Line 8"/>
          <p:cNvSpPr>
            <a:spLocks noChangeShapeType="1"/>
          </p:cNvSpPr>
          <p:nvPr/>
        </p:nvSpPr>
        <p:spPr bwMode="auto">
          <a:xfrm>
            <a:off x="3602038" y="1917700"/>
            <a:ext cx="280987"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61" name="Line 9"/>
          <p:cNvSpPr>
            <a:spLocks noChangeShapeType="1"/>
          </p:cNvSpPr>
          <p:nvPr/>
        </p:nvSpPr>
        <p:spPr bwMode="auto">
          <a:xfrm>
            <a:off x="5387975" y="1917700"/>
            <a:ext cx="28098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62" name="Text Box 10"/>
          <p:cNvSpPr txBox="1">
            <a:spLocks noChangeArrowheads="1"/>
          </p:cNvSpPr>
          <p:nvPr/>
        </p:nvSpPr>
        <p:spPr bwMode="auto">
          <a:xfrm>
            <a:off x="2079625" y="1550988"/>
            <a:ext cx="1531938"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Segment</a:t>
            </a:r>
            <a:br>
              <a:rPr lang="en-US" sz="2200" b="1"/>
            </a:br>
            <a:r>
              <a:rPr lang="en-US" sz="2200" b="1"/>
              <a:t>claim</a:t>
            </a:r>
          </a:p>
        </p:txBody>
      </p:sp>
      <p:sp>
        <p:nvSpPr>
          <p:cNvPr id="23563" name="Text Box 11"/>
          <p:cNvSpPr txBox="1">
            <a:spLocks noChangeArrowheads="1"/>
          </p:cNvSpPr>
          <p:nvPr/>
        </p:nvSpPr>
        <p:spPr bwMode="auto">
          <a:xfrm>
            <a:off x="3863975" y="1555750"/>
            <a:ext cx="1531938"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Assign</a:t>
            </a:r>
            <a:br>
              <a:rPr lang="en-US" sz="2200" b="1"/>
            </a:br>
            <a:r>
              <a:rPr lang="en-US" sz="2200" b="1"/>
              <a:t>claim</a:t>
            </a:r>
          </a:p>
        </p:txBody>
      </p:sp>
      <p:sp>
        <p:nvSpPr>
          <p:cNvPr id="23564" name="Text Box 12"/>
          <p:cNvSpPr txBox="1">
            <a:spLocks noChangeArrowheads="1"/>
          </p:cNvSpPr>
          <p:nvPr/>
        </p:nvSpPr>
        <p:spPr bwMode="auto">
          <a:xfrm>
            <a:off x="5649913" y="1387475"/>
            <a:ext cx="1531937"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Create and assign activities</a:t>
            </a:r>
          </a:p>
        </p:txBody>
      </p:sp>
      <p:sp>
        <p:nvSpPr>
          <p:cNvPr id="23565" name="Text Box 13"/>
          <p:cNvSpPr txBox="1">
            <a:spLocks noChangeArrowheads="1"/>
          </p:cNvSpPr>
          <p:nvPr/>
        </p:nvSpPr>
        <p:spPr bwMode="auto">
          <a:xfrm>
            <a:off x="2598738" y="844550"/>
            <a:ext cx="39925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Automated Claim Setup</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|EOS~024|</a:t>
            </a:r>
            <a:endParaRPr lang="en-US" sz="100" dirty="0" err="1" smtClean="0">
              <a:solidFill>
                <a:srgbClr val="FFFFFF"/>
              </a:solidFill>
              <a:latin typeface="Arial"/>
              <a:cs typeface="Calibri" pitchFamily="34" charset="0"/>
            </a:endParaRPr>
          </a:p>
        </p:txBody>
      </p:sp>
      <p:sp>
        <p:nvSpPr>
          <p:cNvPr id="24578" name="Rectangle 2"/>
          <p:cNvSpPr>
            <a:spLocks noChangeArrowheads="1"/>
          </p:cNvSpPr>
          <p:nvPr/>
        </p:nvSpPr>
        <p:spPr bwMode="auto">
          <a:xfrm>
            <a:off x="1784350" y="1235075"/>
            <a:ext cx="5691188" cy="1343025"/>
          </a:xfrm>
          <a:prstGeom prst="rect">
            <a:avLst/>
          </a:prstGeom>
          <a:solidFill>
            <a:schemeClr val="tx1"/>
          </a:solidFill>
          <a:ln w="28575" algn="ctr">
            <a:solidFill>
              <a:schemeClr val="bg1"/>
            </a:solidFill>
            <a:prstDash val="sysDot"/>
            <a:miter lim="800000"/>
            <a:headEnd/>
            <a:tailEnd/>
          </a:ln>
        </p:spPr>
        <p:txBody>
          <a:bodyPr lIns="0" tIns="0" rIns="0" bIns="0" anchor="ctr">
            <a:spAutoFit/>
          </a:bodyPr>
          <a:lstStyle/>
          <a:p>
            <a:endParaRPr lang="en-US"/>
          </a:p>
        </p:txBody>
      </p:sp>
      <p:sp>
        <p:nvSpPr>
          <p:cNvPr id="24579" name="Text Box 3"/>
          <p:cNvSpPr txBox="1">
            <a:spLocks noChangeArrowheads="1"/>
          </p:cNvSpPr>
          <p:nvPr/>
        </p:nvSpPr>
        <p:spPr bwMode="auto">
          <a:xfrm>
            <a:off x="5649913" y="1387475"/>
            <a:ext cx="1531937"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Create and assign activities</a:t>
            </a:r>
          </a:p>
        </p:txBody>
      </p:sp>
      <p:sp>
        <p:nvSpPr>
          <p:cNvPr id="24580" name="Rectangle 4"/>
          <p:cNvSpPr>
            <a:spLocks noGrp="1" noChangeArrowheads="1"/>
          </p:cNvSpPr>
          <p:nvPr>
            <p:ph type="title"/>
          </p:nvPr>
        </p:nvSpPr>
        <p:spPr/>
        <p:txBody>
          <a:bodyPr/>
          <a:lstStyle/>
          <a:p>
            <a:pPr eaLnBrk="1" hangingPunct="1"/>
            <a:r>
              <a:rPr lang="en-US" smtClean="0"/>
              <a:t>Presetup</a:t>
            </a:r>
          </a:p>
        </p:txBody>
      </p:sp>
      <p:sp>
        <p:nvSpPr>
          <p:cNvPr id="24581" name="Rectangle 5"/>
          <p:cNvSpPr>
            <a:spLocks noGrp="1" noChangeArrowheads="1"/>
          </p:cNvSpPr>
          <p:nvPr>
            <p:ph idx="1"/>
          </p:nvPr>
        </p:nvSpPr>
        <p:spPr>
          <a:xfrm>
            <a:off x="728663" y="5281613"/>
            <a:ext cx="7766050" cy="1052512"/>
          </a:xfrm>
        </p:spPr>
        <p:txBody>
          <a:bodyPr/>
          <a:lstStyle/>
          <a:p>
            <a:pPr>
              <a:buFont typeface="Arial" charset="0"/>
              <a:buChar char="•"/>
            </a:pPr>
            <a:r>
              <a:rPr lang="en-US" smtClean="0"/>
              <a:t>Presetup executes rules needed to run before segmentation, such as the automatic creation of exposures</a:t>
            </a:r>
          </a:p>
        </p:txBody>
      </p:sp>
      <p:sp>
        <p:nvSpPr>
          <p:cNvPr id="24582" name="Rectangle 6"/>
          <p:cNvSpPr>
            <a:spLocks noChangeArrowheads="1"/>
          </p:cNvSpPr>
          <p:nvPr/>
        </p:nvSpPr>
        <p:spPr bwMode="auto">
          <a:xfrm>
            <a:off x="2093913" y="1325563"/>
            <a:ext cx="1511300" cy="1119187"/>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4583" name="Rectangle 7"/>
          <p:cNvSpPr>
            <a:spLocks noChangeArrowheads="1"/>
          </p:cNvSpPr>
          <p:nvPr/>
        </p:nvSpPr>
        <p:spPr bwMode="auto">
          <a:xfrm>
            <a:off x="3879850" y="1330325"/>
            <a:ext cx="1511300" cy="1119188"/>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4584" name="Rectangle 8"/>
          <p:cNvSpPr>
            <a:spLocks noChangeArrowheads="1"/>
          </p:cNvSpPr>
          <p:nvPr/>
        </p:nvSpPr>
        <p:spPr bwMode="auto">
          <a:xfrm>
            <a:off x="5664200" y="1333500"/>
            <a:ext cx="1511300" cy="1119188"/>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4585" name="Line 9"/>
          <p:cNvSpPr>
            <a:spLocks noChangeShapeType="1"/>
          </p:cNvSpPr>
          <p:nvPr/>
        </p:nvSpPr>
        <p:spPr bwMode="auto">
          <a:xfrm>
            <a:off x="3602038" y="1917700"/>
            <a:ext cx="280987"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586" name="Line 10"/>
          <p:cNvSpPr>
            <a:spLocks noChangeShapeType="1"/>
          </p:cNvSpPr>
          <p:nvPr/>
        </p:nvSpPr>
        <p:spPr bwMode="auto">
          <a:xfrm>
            <a:off x="5387975" y="1917700"/>
            <a:ext cx="28098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587" name="Text Box 11"/>
          <p:cNvSpPr txBox="1">
            <a:spLocks noChangeArrowheads="1"/>
          </p:cNvSpPr>
          <p:nvPr/>
        </p:nvSpPr>
        <p:spPr bwMode="auto">
          <a:xfrm>
            <a:off x="2079625" y="1550988"/>
            <a:ext cx="1531938"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Segment</a:t>
            </a:r>
            <a:br>
              <a:rPr lang="en-US" sz="2200" b="1"/>
            </a:br>
            <a:r>
              <a:rPr lang="en-US" sz="2200" b="1"/>
              <a:t>claim</a:t>
            </a:r>
          </a:p>
        </p:txBody>
      </p:sp>
      <p:sp>
        <p:nvSpPr>
          <p:cNvPr id="24588" name="Text Box 12"/>
          <p:cNvSpPr txBox="1">
            <a:spLocks noChangeArrowheads="1"/>
          </p:cNvSpPr>
          <p:nvPr/>
        </p:nvSpPr>
        <p:spPr bwMode="auto">
          <a:xfrm>
            <a:off x="3863975" y="1555750"/>
            <a:ext cx="1531938"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Assign</a:t>
            </a:r>
            <a:br>
              <a:rPr lang="en-US" sz="2200" b="1"/>
            </a:br>
            <a:r>
              <a:rPr lang="en-US" sz="2200" b="1"/>
              <a:t>claim</a:t>
            </a:r>
          </a:p>
        </p:txBody>
      </p:sp>
      <p:sp>
        <p:nvSpPr>
          <p:cNvPr id="24589" name="Text Box 13"/>
          <p:cNvSpPr txBox="1">
            <a:spLocks noChangeArrowheads="1"/>
          </p:cNvSpPr>
          <p:nvPr/>
        </p:nvSpPr>
        <p:spPr bwMode="auto">
          <a:xfrm>
            <a:off x="2598738" y="844550"/>
            <a:ext cx="39925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Automated Claim Setup</a:t>
            </a:r>
          </a:p>
        </p:txBody>
      </p:sp>
      <p:sp>
        <p:nvSpPr>
          <p:cNvPr id="24590" name="Rectangle 14"/>
          <p:cNvSpPr>
            <a:spLocks noChangeArrowheads="1"/>
          </p:cNvSpPr>
          <p:nvPr/>
        </p:nvSpPr>
        <p:spPr bwMode="auto">
          <a:xfrm>
            <a:off x="1879600" y="1312863"/>
            <a:ext cx="115888" cy="1125537"/>
          </a:xfrm>
          <a:prstGeom prst="rect">
            <a:avLst/>
          </a:prstGeom>
          <a:solidFill>
            <a:srgbClr val="FF0000">
              <a:alpha val="50195"/>
            </a:srgbClr>
          </a:solidFill>
          <a:ln w="28575" algn="ctr">
            <a:solidFill>
              <a:schemeClr val="bg1"/>
            </a:solidFill>
            <a:miter lim="800000"/>
            <a:headEnd/>
            <a:tailEnd/>
          </a:ln>
        </p:spPr>
        <p:txBody>
          <a:bodyPr lIns="0" tIns="0" rIns="0" bIns="0" anchor="ctr">
            <a:spAutoFit/>
          </a:bodyPr>
          <a:lstStyle/>
          <a:p>
            <a:endParaRPr lang="en-US"/>
          </a:p>
        </p:txBody>
      </p:sp>
      <p:sp>
        <p:nvSpPr>
          <p:cNvPr id="24591" name="Line 15"/>
          <p:cNvSpPr>
            <a:spLocks noChangeShapeType="1"/>
          </p:cNvSpPr>
          <p:nvPr/>
        </p:nvSpPr>
        <p:spPr bwMode="auto">
          <a:xfrm flipV="1">
            <a:off x="5278438" y="3721100"/>
            <a:ext cx="0" cy="61277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592" name="Line 16"/>
          <p:cNvSpPr>
            <a:spLocks noChangeShapeType="1"/>
          </p:cNvSpPr>
          <p:nvPr/>
        </p:nvSpPr>
        <p:spPr bwMode="auto">
          <a:xfrm flipH="1">
            <a:off x="5289550" y="4330700"/>
            <a:ext cx="66516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593" name="Text Box 17"/>
          <p:cNvSpPr txBox="1">
            <a:spLocks noChangeArrowheads="1"/>
          </p:cNvSpPr>
          <p:nvPr/>
        </p:nvSpPr>
        <p:spPr bwMode="auto">
          <a:xfrm>
            <a:off x="6481763" y="2911475"/>
            <a:ext cx="1006475"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t>WC</a:t>
            </a:r>
            <a:br>
              <a:rPr lang="en-US" sz="2400" b="1"/>
            </a:br>
            <a:r>
              <a:rPr lang="en-US" sz="2400" b="1"/>
              <a:t>claim</a:t>
            </a:r>
          </a:p>
        </p:txBody>
      </p:sp>
      <p:sp>
        <p:nvSpPr>
          <p:cNvPr id="24595" name="Text Box 25"/>
          <p:cNvSpPr txBox="1">
            <a:spLocks noChangeArrowheads="1"/>
          </p:cNvSpPr>
          <p:nvPr/>
        </p:nvSpPr>
        <p:spPr bwMode="auto">
          <a:xfrm>
            <a:off x="6700838" y="4178300"/>
            <a:ext cx="1236662"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tabLst>
                <a:tab pos="1379538" algn="l"/>
              </a:tabLst>
              <a:defRPr sz="1400">
                <a:solidFill>
                  <a:schemeClr val="bg1"/>
                </a:solidFill>
                <a:latin typeface="Arial" charset="0"/>
              </a:defRPr>
            </a:lvl1pPr>
            <a:lvl2pPr marL="742950" indent="-285750" eaLnBrk="0" hangingPunct="0">
              <a:tabLst>
                <a:tab pos="1379538" algn="l"/>
              </a:tabLst>
              <a:defRPr sz="1400">
                <a:solidFill>
                  <a:schemeClr val="bg1"/>
                </a:solidFill>
                <a:latin typeface="Arial" charset="0"/>
              </a:defRPr>
            </a:lvl2pPr>
            <a:lvl3pPr marL="1143000" indent="-228600" eaLnBrk="0" hangingPunct="0">
              <a:tabLst>
                <a:tab pos="1379538" algn="l"/>
              </a:tabLst>
              <a:defRPr sz="1400">
                <a:solidFill>
                  <a:schemeClr val="bg1"/>
                </a:solidFill>
                <a:latin typeface="Arial" charset="0"/>
              </a:defRPr>
            </a:lvl3pPr>
            <a:lvl4pPr marL="1600200" indent="-228600" eaLnBrk="0" hangingPunct="0">
              <a:tabLst>
                <a:tab pos="1379538" algn="l"/>
              </a:tabLst>
              <a:defRPr sz="1400">
                <a:solidFill>
                  <a:schemeClr val="bg1"/>
                </a:solidFill>
                <a:latin typeface="Arial" charset="0"/>
              </a:defRPr>
            </a:lvl4pPr>
            <a:lvl5pPr marL="2057400" indent="-228600" eaLnBrk="0" hangingPunct="0">
              <a:tabLst>
                <a:tab pos="1379538" algn="l"/>
              </a:tabLst>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tabLst>
                <a:tab pos="1379538" algn="l"/>
              </a:tabLst>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tabLst>
                <a:tab pos="1379538" algn="l"/>
              </a:tabLst>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tabLst>
                <a:tab pos="1379538" algn="l"/>
              </a:tabLst>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tabLst>
                <a:tab pos="1379538" algn="l"/>
              </a:tabLst>
              <a:defRPr sz="1400">
                <a:solidFill>
                  <a:schemeClr val="bg1"/>
                </a:solidFill>
                <a:latin typeface="Arial" charset="0"/>
              </a:defRPr>
            </a:lvl9pPr>
          </a:lstStyle>
          <a:p>
            <a:pPr algn="l" eaLnBrk="1" hangingPunct="1"/>
            <a:r>
              <a:rPr lang="en-US" sz="2000" b="1" dirty="0" smtClean="0"/>
              <a:t>Medical Details</a:t>
            </a:r>
            <a:endParaRPr lang="en-US" sz="2000" b="1" dirty="0"/>
          </a:p>
        </p:txBody>
      </p:sp>
      <p:grpSp>
        <p:nvGrpSpPr>
          <p:cNvPr id="24596" name="Group 26"/>
          <p:cNvGrpSpPr>
            <a:grpSpLocks/>
          </p:cNvGrpSpPr>
          <p:nvPr/>
        </p:nvGrpSpPr>
        <p:grpSpPr bwMode="auto">
          <a:xfrm>
            <a:off x="5105400" y="2887663"/>
            <a:ext cx="1263650" cy="930275"/>
            <a:chOff x="1760" y="442"/>
            <a:chExt cx="1054" cy="777"/>
          </a:xfrm>
        </p:grpSpPr>
        <p:sp>
          <p:nvSpPr>
            <p:cNvPr id="24599" name="Rectangle 27"/>
            <p:cNvSpPr>
              <a:spLocks noChangeArrowheads="1"/>
            </p:cNvSpPr>
            <p:nvPr/>
          </p:nvSpPr>
          <p:spPr bwMode="auto">
            <a:xfrm>
              <a:off x="1760" y="442"/>
              <a:ext cx="1054" cy="77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4600" name="AutoShape 28"/>
            <p:cNvSpPr>
              <a:spLocks noChangeArrowheads="1"/>
            </p:cNvSpPr>
            <p:nvPr/>
          </p:nvSpPr>
          <p:spPr bwMode="auto">
            <a:xfrm rot="2681173">
              <a:off x="1969" y="624"/>
              <a:ext cx="399" cy="409"/>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4601" name="Freeform 29"/>
            <p:cNvSpPr>
              <a:spLocks/>
            </p:cNvSpPr>
            <p:nvPr/>
          </p:nvSpPr>
          <p:spPr bwMode="auto">
            <a:xfrm>
              <a:off x="2021" y="743"/>
              <a:ext cx="19" cy="19"/>
            </a:xfrm>
            <a:custGeom>
              <a:avLst/>
              <a:gdLst>
                <a:gd name="T0" fmla="*/ 0 w 75"/>
                <a:gd name="T1" fmla="*/ 0 h 76"/>
                <a:gd name="T2" fmla="*/ 0 w 75"/>
                <a:gd name="T3" fmla="*/ 0 h 76"/>
                <a:gd name="T4" fmla="*/ 0 w 75"/>
                <a:gd name="T5" fmla="*/ 0 h 76"/>
                <a:gd name="T6" fmla="*/ 0 w 75"/>
                <a:gd name="T7" fmla="*/ 0 h 76"/>
                <a:gd name="T8" fmla="*/ 0 w 75"/>
                <a:gd name="T9" fmla="*/ 0 h 76"/>
                <a:gd name="T10" fmla="*/ 0 w 75"/>
                <a:gd name="T11" fmla="*/ 0 h 76"/>
                <a:gd name="T12" fmla="*/ 0 w 75"/>
                <a:gd name="T13" fmla="*/ 0 h 76"/>
                <a:gd name="T14" fmla="*/ 0 w 75"/>
                <a:gd name="T15" fmla="*/ 0 h 76"/>
                <a:gd name="T16" fmla="*/ 0 w 75"/>
                <a:gd name="T17" fmla="*/ 0 h 76"/>
                <a:gd name="T18" fmla="*/ 0 w 75"/>
                <a:gd name="T19" fmla="*/ 0 h 76"/>
                <a:gd name="T20" fmla="*/ 0 w 75"/>
                <a:gd name="T21" fmla="*/ 0 h 76"/>
                <a:gd name="T22" fmla="*/ 0 w 75"/>
                <a:gd name="T23" fmla="*/ 0 h 76"/>
                <a:gd name="T24" fmla="*/ 0 w 75"/>
                <a:gd name="T25" fmla="*/ 0 h 76"/>
                <a:gd name="T26" fmla="*/ 0 w 75"/>
                <a:gd name="T27" fmla="*/ 0 h 76"/>
                <a:gd name="T28" fmla="*/ 0 w 75"/>
                <a:gd name="T29" fmla="*/ 0 h 76"/>
                <a:gd name="T30" fmla="*/ 0 w 75"/>
                <a:gd name="T31" fmla="*/ 0 h 76"/>
                <a:gd name="T32" fmla="*/ 0 w 75"/>
                <a:gd name="T33" fmla="*/ 0 h 7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5"/>
                <a:gd name="T52" fmla="*/ 0 h 76"/>
                <a:gd name="T53" fmla="*/ 75 w 75"/>
                <a:gd name="T54" fmla="*/ 76 h 7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5" h="76">
                  <a:moveTo>
                    <a:pt x="37" y="76"/>
                  </a:moveTo>
                  <a:lnTo>
                    <a:pt x="52" y="74"/>
                  </a:lnTo>
                  <a:lnTo>
                    <a:pt x="65" y="65"/>
                  </a:lnTo>
                  <a:lnTo>
                    <a:pt x="72" y="53"/>
                  </a:lnTo>
                  <a:lnTo>
                    <a:pt x="75" y="38"/>
                  </a:lnTo>
                  <a:lnTo>
                    <a:pt x="72" y="23"/>
                  </a:lnTo>
                  <a:lnTo>
                    <a:pt x="65" y="12"/>
                  </a:lnTo>
                  <a:lnTo>
                    <a:pt x="52" y="3"/>
                  </a:lnTo>
                  <a:lnTo>
                    <a:pt x="37" y="0"/>
                  </a:lnTo>
                  <a:lnTo>
                    <a:pt x="23" y="3"/>
                  </a:lnTo>
                  <a:lnTo>
                    <a:pt x="11" y="12"/>
                  </a:lnTo>
                  <a:lnTo>
                    <a:pt x="3" y="23"/>
                  </a:lnTo>
                  <a:lnTo>
                    <a:pt x="0" y="38"/>
                  </a:lnTo>
                  <a:lnTo>
                    <a:pt x="3" y="53"/>
                  </a:lnTo>
                  <a:lnTo>
                    <a:pt x="11" y="65"/>
                  </a:lnTo>
                  <a:lnTo>
                    <a:pt x="23" y="74"/>
                  </a:lnTo>
                  <a:lnTo>
                    <a:pt x="37" y="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02" name="Freeform 30"/>
            <p:cNvSpPr>
              <a:spLocks/>
            </p:cNvSpPr>
            <p:nvPr/>
          </p:nvSpPr>
          <p:spPr bwMode="auto">
            <a:xfrm>
              <a:off x="2054" y="743"/>
              <a:ext cx="20" cy="20"/>
            </a:xfrm>
            <a:custGeom>
              <a:avLst/>
              <a:gdLst>
                <a:gd name="T0" fmla="*/ 0 w 77"/>
                <a:gd name="T1" fmla="*/ 0 h 76"/>
                <a:gd name="T2" fmla="*/ 0 w 77"/>
                <a:gd name="T3" fmla="*/ 0 h 76"/>
                <a:gd name="T4" fmla="*/ 0 w 77"/>
                <a:gd name="T5" fmla="*/ 0 h 76"/>
                <a:gd name="T6" fmla="*/ 0 w 77"/>
                <a:gd name="T7" fmla="*/ 0 h 76"/>
                <a:gd name="T8" fmla="*/ 0 w 77"/>
                <a:gd name="T9" fmla="*/ 0 h 76"/>
                <a:gd name="T10" fmla="*/ 0 w 77"/>
                <a:gd name="T11" fmla="*/ 0 h 76"/>
                <a:gd name="T12" fmla="*/ 0 w 77"/>
                <a:gd name="T13" fmla="*/ 0 h 76"/>
                <a:gd name="T14" fmla="*/ 0 w 77"/>
                <a:gd name="T15" fmla="*/ 0 h 76"/>
                <a:gd name="T16" fmla="*/ 0 w 77"/>
                <a:gd name="T17" fmla="*/ 0 h 76"/>
                <a:gd name="T18" fmla="*/ 0 w 77"/>
                <a:gd name="T19" fmla="*/ 0 h 76"/>
                <a:gd name="T20" fmla="*/ 0 w 77"/>
                <a:gd name="T21" fmla="*/ 0 h 76"/>
                <a:gd name="T22" fmla="*/ 0 w 77"/>
                <a:gd name="T23" fmla="*/ 0 h 76"/>
                <a:gd name="T24" fmla="*/ 0 w 77"/>
                <a:gd name="T25" fmla="*/ 0 h 76"/>
                <a:gd name="T26" fmla="*/ 0 w 77"/>
                <a:gd name="T27" fmla="*/ 0 h 76"/>
                <a:gd name="T28" fmla="*/ 0 w 77"/>
                <a:gd name="T29" fmla="*/ 0 h 76"/>
                <a:gd name="T30" fmla="*/ 0 w 77"/>
                <a:gd name="T31" fmla="*/ 0 h 76"/>
                <a:gd name="T32" fmla="*/ 0 w 77"/>
                <a:gd name="T33" fmla="*/ 0 h 7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7"/>
                <a:gd name="T52" fmla="*/ 0 h 76"/>
                <a:gd name="T53" fmla="*/ 77 w 77"/>
                <a:gd name="T54" fmla="*/ 76 h 7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7" h="76">
                  <a:moveTo>
                    <a:pt x="38" y="76"/>
                  </a:moveTo>
                  <a:lnTo>
                    <a:pt x="54" y="73"/>
                  </a:lnTo>
                  <a:lnTo>
                    <a:pt x="65" y="65"/>
                  </a:lnTo>
                  <a:lnTo>
                    <a:pt x="74" y="53"/>
                  </a:lnTo>
                  <a:lnTo>
                    <a:pt x="77" y="39"/>
                  </a:lnTo>
                  <a:lnTo>
                    <a:pt x="74" y="23"/>
                  </a:lnTo>
                  <a:lnTo>
                    <a:pt x="65" y="11"/>
                  </a:lnTo>
                  <a:lnTo>
                    <a:pt x="54" y="3"/>
                  </a:lnTo>
                  <a:lnTo>
                    <a:pt x="38" y="0"/>
                  </a:lnTo>
                  <a:lnTo>
                    <a:pt x="24" y="3"/>
                  </a:lnTo>
                  <a:lnTo>
                    <a:pt x="12" y="11"/>
                  </a:lnTo>
                  <a:lnTo>
                    <a:pt x="3" y="23"/>
                  </a:lnTo>
                  <a:lnTo>
                    <a:pt x="0" y="39"/>
                  </a:lnTo>
                  <a:lnTo>
                    <a:pt x="3" y="53"/>
                  </a:lnTo>
                  <a:lnTo>
                    <a:pt x="12" y="65"/>
                  </a:lnTo>
                  <a:lnTo>
                    <a:pt x="24" y="73"/>
                  </a:lnTo>
                  <a:lnTo>
                    <a:pt x="38" y="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03" name="Freeform 31"/>
            <p:cNvSpPr>
              <a:spLocks/>
            </p:cNvSpPr>
            <p:nvPr/>
          </p:nvSpPr>
          <p:spPr bwMode="auto">
            <a:xfrm>
              <a:off x="2109" y="787"/>
              <a:ext cx="19" cy="19"/>
            </a:xfrm>
            <a:custGeom>
              <a:avLst/>
              <a:gdLst>
                <a:gd name="T0" fmla="*/ 0 w 74"/>
                <a:gd name="T1" fmla="*/ 0 h 75"/>
                <a:gd name="T2" fmla="*/ 0 w 74"/>
                <a:gd name="T3" fmla="*/ 0 h 75"/>
                <a:gd name="T4" fmla="*/ 0 w 74"/>
                <a:gd name="T5" fmla="*/ 0 h 75"/>
                <a:gd name="T6" fmla="*/ 0 w 74"/>
                <a:gd name="T7" fmla="*/ 0 h 75"/>
                <a:gd name="T8" fmla="*/ 0 w 74"/>
                <a:gd name="T9" fmla="*/ 0 h 75"/>
                <a:gd name="T10" fmla="*/ 0 w 74"/>
                <a:gd name="T11" fmla="*/ 0 h 75"/>
                <a:gd name="T12" fmla="*/ 0 w 74"/>
                <a:gd name="T13" fmla="*/ 0 h 75"/>
                <a:gd name="T14" fmla="*/ 0 w 74"/>
                <a:gd name="T15" fmla="*/ 0 h 75"/>
                <a:gd name="T16" fmla="*/ 0 w 74"/>
                <a:gd name="T17" fmla="*/ 0 h 75"/>
                <a:gd name="T18" fmla="*/ 0 w 74"/>
                <a:gd name="T19" fmla="*/ 0 h 75"/>
                <a:gd name="T20" fmla="*/ 0 w 74"/>
                <a:gd name="T21" fmla="*/ 0 h 75"/>
                <a:gd name="T22" fmla="*/ 0 w 74"/>
                <a:gd name="T23" fmla="*/ 0 h 75"/>
                <a:gd name="T24" fmla="*/ 0 w 74"/>
                <a:gd name="T25" fmla="*/ 0 h 75"/>
                <a:gd name="T26" fmla="*/ 0 w 74"/>
                <a:gd name="T27" fmla="*/ 0 h 75"/>
                <a:gd name="T28" fmla="*/ 0 w 74"/>
                <a:gd name="T29" fmla="*/ 0 h 75"/>
                <a:gd name="T30" fmla="*/ 0 w 74"/>
                <a:gd name="T31" fmla="*/ 0 h 75"/>
                <a:gd name="T32" fmla="*/ 0 w 74"/>
                <a:gd name="T33" fmla="*/ 0 h 75"/>
                <a:gd name="T34" fmla="*/ 0 w 74"/>
                <a:gd name="T35" fmla="*/ 0 h 75"/>
                <a:gd name="T36" fmla="*/ 0 w 74"/>
                <a:gd name="T37" fmla="*/ 0 h 75"/>
                <a:gd name="T38" fmla="*/ 0 w 74"/>
                <a:gd name="T39" fmla="*/ 0 h 75"/>
                <a:gd name="T40" fmla="*/ 0 w 74"/>
                <a:gd name="T41" fmla="*/ 0 h 75"/>
                <a:gd name="T42" fmla="*/ 0 w 74"/>
                <a:gd name="T43" fmla="*/ 0 h 75"/>
                <a:gd name="T44" fmla="*/ 0 w 74"/>
                <a:gd name="T45" fmla="*/ 0 h 75"/>
                <a:gd name="T46" fmla="*/ 0 w 74"/>
                <a:gd name="T47" fmla="*/ 0 h 75"/>
                <a:gd name="T48" fmla="*/ 0 w 74"/>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4"/>
                <a:gd name="T76" fmla="*/ 0 h 75"/>
                <a:gd name="T77" fmla="*/ 74 w 74"/>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4" h="75">
                  <a:moveTo>
                    <a:pt x="56" y="71"/>
                  </a:moveTo>
                  <a:lnTo>
                    <a:pt x="67" y="61"/>
                  </a:lnTo>
                  <a:lnTo>
                    <a:pt x="74" y="47"/>
                  </a:lnTo>
                  <a:lnTo>
                    <a:pt x="74" y="34"/>
                  </a:lnTo>
                  <a:lnTo>
                    <a:pt x="70" y="19"/>
                  </a:lnTo>
                  <a:lnTo>
                    <a:pt x="66" y="13"/>
                  </a:lnTo>
                  <a:lnTo>
                    <a:pt x="60" y="8"/>
                  </a:lnTo>
                  <a:lnTo>
                    <a:pt x="54" y="3"/>
                  </a:lnTo>
                  <a:lnTo>
                    <a:pt x="47" y="0"/>
                  </a:lnTo>
                  <a:lnTo>
                    <a:pt x="40" y="0"/>
                  </a:lnTo>
                  <a:lnTo>
                    <a:pt x="33" y="0"/>
                  </a:lnTo>
                  <a:lnTo>
                    <a:pt x="25" y="2"/>
                  </a:lnTo>
                  <a:lnTo>
                    <a:pt x="18" y="5"/>
                  </a:lnTo>
                  <a:lnTo>
                    <a:pt x="7" y="15"/>
                  </a:lnTo>
                  <a:lnTo>
                    <a:pt x="1" y="28"/>
                  </a:lnTo>
                  <a:lnTo>
                    <a:pt x="0" y="42"/>
                  </a:lnTo>
                  <a:lnTo>
                    <a:pt x="5" y="57"/>
                  </a:lnTo>
                  <a:lnTo>
                    <a:pt x="10" y="62"/>
                  </a:lnTo>
                  <a:lnTo>
                    <a:pt x="15" y="68"/>
                  </a:lnTo>
                  <a:lnTo>
                    <a:pt x="21" y="73"/>
                  </a:lnTo>
                  <a:lnTo>
                    <a:pt x="28" y="74"/>
                  </a:lnTo>
                  <a:lnTo>
                    <a:pt x="34" y="75"/>
                  </a:lnTo>
                  <a:lnTo>
                    <a:pt x="41" y="75"/>
                  </a:lnTo>
                  <a:lnTo>
                    <a:pt x="49" y="74"/>
                  </a:lnTo>
                  <a:lnTo>
                    <a:pt x="56" y="7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04" name="Freeform 32"/>
            <p:cNvSpPr>
              <a:spLocks/>
            </p:cNvSpPr>
            <p:nvPr/>
          </p:nvSpPr>
          <p:spPr bwMode="auto">
            <a:xfrm>
              <a:off x="2081" y="761"/>
              <a:ext cx="19" cy="19"/>
            </a:xfrm>
            <a:custGeom>
              <a:avLst/>
              <a:gdLst>
                <a:gd name="T0" fmla="*/ 0 w 75"/>
                <a:gd name="T1" fmla="*/ 0 h 77"/>
                <a:gd name="T2" fmla="*/ 0 w 75"/>
                <a:gd name="T3" fmla="*/ 0 h 77"/>
                <a:gd name="T4" fmla="*/ 0 w 75"/>
                <a:gd name="T5" fmla="*/ 0 h 77"/>
                <a:gd name="T6" fmla="*/ 0 w 75"/>
                <a:gd name="T7" fmla="*/ 0 h 77"/>
                <a:gd name="T8" fmla="*/ 0 w 75"/>
                <a:gd name="T9" fmla="*/ 0 h 77"/>
                <a:gd name="T10" fmla="*/ 0 w 75"/>
                <a:gd name="T11" fmla="*/ 0 h 77"/>
                <a:gd name="T12" fmla="*/ 0 w 75"/>
                <a:gd name="T13" fmla="*/ 0 h 77"/>
                <a:gd name="T14" fmla="*/ 0 w 75"/>
                <a:gd name="T15" fmla="*/ 0 h 77"/>
                <a:gd name="T16" fmla="*/ 0 w 75"/>
                <a:gd name="T17" fmla="*/ 0 h 77"/>
                <a:gd name="T18" fmla="*/ 0 w 75"/>
                <a:gd name="T19" fmla="*/ 0 h 77"/>
                <a:gd name="T20" fmla="*/ 0 w 75"/>
                <a:gd name="T21" fmla="*/ 0 h 77"/>
                <a:gd name="T22" fmla="*/ 0 w 75"/>
                <a:gd name="T23" fmla="*/ 0 h 77"/>
                <a:gd name="T24" fmla="*/ 0 w 75"/>
                <a:gd name="T25" fmla="*/ 0 h 77"/>
                <a:gd name="T26" fmla="*/ 0 w 75"/>
                <a:gd name="T27" fmla="*/ 0 h 77"/>
                <a:gd name="T28" fmla="*/ 0 w 75"/>
                <a:gd name="T29" fmla="*/ 0 h 77"/>
                <a:gd name="T30" fmla="*/ 0 w 75"/>
                <a:gd name="T31" fmla="*/ 0 h 77"/>
                <a:gd name="T32" fmla="*/ 0 w 75"/>
                <a:gd name="T33" fmla="*/ 0 h 77"/>
                <a:gd name="T34" fmla="*/ 0 w 75"/>
                <a:gd name="T35" fmla="*/ 0 h 77"/>
                <a:gd name="T36" fmla="*/ 0 w 75"/>
                <a:gd name="T37" fmla="*/ 0 h 77"/>
                <a:gd name="T38" fmla="*/ 0 w 75"/>
                <a:gd name="T39" fmla="*/ 0 h 77"/>
                <a:gd name="T40" fmla="*/ 0 w 75"/>
                <a:gd name="T41" fmla="*/ 0 h 77"/>
                <a:gd name="T42" fmla="*/ 0 w 75"/>
                <a:gd name="T43" fmla="*/ 0 h 77"/>
                <a:gd name="T44" fmla="*/ 0 w 75"/>
                <a:gd name="T45" fmla="*/ 0 h 77"/>
                <a:gd name="T46" fmla="*/ 0 w 75"/>
                <a:gd name="T47" fmla="*/ 0 h 77"/>
                <a:gd name="T48" fmla="*/ 0 w 75"/>
                <a:gd name="T49" fmla="*/ 0 h 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5"/>
                <a:gd name="T76" fmla="*/ 0 h 77"/>
                <a:gd name="T77" fmla="*/ 75 w 75"/>
                <a:gd name="T78" fmla="*/ 77 h 7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5" h="77">
                  <a:moveTo>
                    <a:pt x="64" y="64"/>
                  </a:moveTo>
                  <a:lnTo>
                    <a:pt x="72" y="51"/>
                  </a:lnTo>
                  <a:lnTo>
                    <a:pt x="75" y="36"/>
                  </a:lnTo>
                  <a:lnTo>
                    <a:pt x="72" y="23"/>
                  </a:lnTo>
                  <a:lnTo>
                    <a:pt x="63" y="10"/>
                  </a:lnTo>
                  <a:lnTo>
                    <a:pt x="57" y="6"/>
                  </a:lnTo>
                  <a:lnTo>
                    <a:pt x="50" y="3"/>
                  </a:lnTo>
                  <a:lnTo>
                    <a:pt x="43" y="0"/>
                  </a:lnTo>
                  <a:lnTo>
                    <a:pt x="36" y="0"/>
                  </a:lnTo>
                  <a:lnTo>
                    <a:pt x="28" y="2"/>
                  </a:lnTo>
                  <a:lnTo>
                    <a:pt x="21" y="4"/>
                  </a:lnTo>
                  <a:lnTo>
                    <a:pt x="15" y="7"/>
                  </a:lnTo>
                  <a:lnTo>
                    <a:pt x="10" y="13"/>
                  </a:lnTo>
                  <a:lnTo>
                    <a:pt x="1" y="26"/>
                  </a:lnTo>
                  <a:lnTo>
                    <a:pt x="0" y="39"/>
                  </a:lnTo>
                  <a:lnTo>
                    <a:pt x="3" y="53"/>
                  </a:lnTo>
                  <a:lnTo>
                    <a:pt x="11" y="66"/>
                  </a:lnTo>
                  <a:lnTo>
                    <a:pt x="17" y="71"/>
                  </a:lnTo>
                  <a:lnTo>
                    <a:pt x="24" y="74"/>
                  </a:lnTo>
                  <a:lnTo>
                    <a:pt x="31" y="77"/>
                  </a:lnTo>
                  <a:lnTo>
                    <a:pt x="39" y="77"/>
                  </a:lnTo>
                  <a:lnTo>
                    <a:pt x="46" y="75"/>
                  </a:lnTo>
                  <a:lnTo>
                    <a:pt x="53" y="72"/>
                  </a:lnTo>
                  <a:lnTo>
                    <a:pt x="59" y="69"/>
                  </a:lnTo>
                  <a:lnTo>
                    <a:pt x="64" y="6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24605" name="Group 33"/>
            <p:cNvGrpSpPr>
              <a:grpSpLocks/>
            </p:cNvGrpSpPr>
            <p:nvPr/>
          </p:nvGrpSpPr>
          <p:grpSpPr bwMode="auto">
            <a:xfrm>
              <a:off x="1779" y="671"/>
              <a:ext cx="234" cy="219"/>
              <a:chOff x="3323" y="2342"/>
              <a:chExt cx="463" cy="432"/>
            </a:xfrm>
          </p:grpSpPr>
          <p:sp>
            <p:nvSpPr>
              <p:cNvPr id="24629" name="Freeform 34"/>
              <p:cNvSpPr>
                <a:spLocks/>
              </p:cNvSpPr>
              <p:nvPr/>
            </p:nvSpPr>
            <p:spPr bwMode="auto">
              <a:xfrm>
                <a:off x="3323" y="2342"/>
                <a:ext cx="463" cy="432"/>
              </a:xfrm>
              <a:custGeom>
                <a:avLst/>
                <a:gdLst>
                  <a:gd name="T0" fmla="*/ 8 w 926"/>
                  <a:gd name="T1" fmla="*/ 2 h 865"/>
                  <a:gd name="T2" fmla="*/ 6 w 926"/>
                  <a:gd name="T3" fmla="*/ 0 h 865"/>
                  <a:gd name="T4" fmla="*/ 0 w 926"/>
                  <a:gd name="T5" fmla="*/ 4 h 865"/>
                  <a:gd name="T6" fmla="*/ 3 w 926"/>
                  <a:gd name="T7" fmla="*/ 6 h 865"/>
                  <a:gd name="T8" fmla="*/ 8 w 926"/>
                  <a:gd name="T9" fmla="*/ 2 h 865"/>
                  <a:gd name="T10" fmla="*/ 0 60000 65536"/>
                  <a:gd name="T11" fmla="*/ 0 60000 65536"/>
                  <a:gd name="T12" fmla="*/ 0 60000 65536"/>
                  <a:gd name="T13" fmla="*/ 0 60000 65536"/>
                  <a:gd name="T14" fmla="*/ 0 60000 65536"/>
                  <a:gd name="T15" fmla="*/ 0 w 926"/>
                  <a:gd name="T16" fmla="*/ 0 h 865"/>
                  <a:gd name="T17" fmla="*/ 926 w 926"/>
                  <a:gd name="T18" fmla="*/ 865 h 865"/>
                </a:gdLst>
                <a:ahLst/>
                <a:cxnLst>
                  <a:cxn ang="T10">
                    <a:pos x="T0" y="T1"/>
                  </a:cxn>
                  <a:cxn ang="T11">
                    <a:pos x="T2" y="T3"/>
                  </a:cxn>
                  <a:cxn ang="T12">
                    <a:pos x="T4" y="T5"/>
                  </a:cxn>
                  <a:cxn ang="T13">
                    <a:pos x="T6" y="T7"/>
                  </a:cxn>
                  <a:cxn ang="T14">
                    <a:pos x="T8" y="T9"/>
                  </a:cxn>
                </a:cxnLst>
                <a:rect l="T15" t="T16" r="T17" b="T18"/>
                <a:pathLst>
                  <a:path w="926" h="865">
                    <a:moveTo>
                      <a:pt x="926" y="321"/>
                    </a:moveTo>
                    <a:lnTo>
                      <a:pt x="663" y="0"/>
                    </a:lnTo>
                    <a:lnTo>
                      <a:pt x="0" y="543"/>
                    </a:lnTo>
                    <a:lnTo>
                      <a:pt x="264" y="865"/>
                    </a:lnTo>
                    <a:lnTo>
                      <a:pt x="926" y="321"/>
                    </a:lnTo>
                    <a:close/>
                  </a:path>
                </a:pathLst>
              </a:custGeom>
              <a:solidFill>
                <a:srgbClr val="FF0000"/>
              </a:solidFill>
              <a:ln w="12700" cmpd="sng">
                <a:solidFill>
                  <a:schemeClr val="bg1"/>
                </a:solidFill>
                <a:round/>
                <a:headEnd/>
                <a:tailEnd/>
              </a:ln>
            </p:spPr>
            <p:txBody>
              <a:bodyPr/>
              <a:lstStyle/>
              <a:p>
                <a:endParaRPr lang="en-US"/>
              </a:p>
            </p:txBody>
          </p:sp>
          <p:sp>
            <p:nvSpPr>
              <p:cNvPr id="24630" name="Freeform 35"/>
              <p:cNvSpPr>
                <a:spLocks/>
              </p:cNvSpPr>
              <p:nvPr/>
            </p:nvSpPr>
            <p:spPr bwMode="auto">
              <a:xfrm>
                <a:off x="3416" y="2609"/>
                <a:ext cx="60" cy="59"/>
              </a:xfrm>
              <a:custGeom>
                <a:avLst/>
                <a:gdLst>
                  <a:gd name="T0" fmla="*/ 0 w 121"/>
                  <a:gd name="T1" fmla="*/ 0 h 120"/>
                  <a:gd name="T2" fmla="*/ 0 w 121"/>
                  <a:gd name="T3" fmla="*/ 0 h 120"/>
                  <a:gd name="T4" fmla="*/ 0 w 121"/>
                  <a:gd name="T5" fmla="*/ 0 h 120"/>
                  <a:gd name="T6" fmla="*/ 0 w 121"/>
                  <a:gd name="T7" fmla="*/ 0 h 120"/>
                  <a:gd name="T8" fmla="*/ 0 w 121"/>
                  <a:gd name="T9" fmla="*/ 0 h 120"/>
                  <a:gd name="T10" fmla="*/ 0 w 121"/>
                  <a:gd name="T11" fmla="*/ 0 h 120"/>
                  <a:gd name="T12" fmla="*/ 0 w 121"/>
                  <a:gd name="T13" fmla="*/ 0 h 120"/>
                  <a:gd name="T14" fmla="*/ 0 w 121"/>
                  <a:gd name="T15" fmla="*/ 0 h 120"/>
                  <a:gd name="T16" fmla="*/ 0 w 121"/>
                  <a:gd name="T17" fmla="*/ 0 h 120"/>
                  <a:gd name="T18" fmla="*/ 0 w 121"/>
                  <a:gd name="T19" fmla="*/ 0 h 120"/>
                  <a:gd name="T20" fmla="*/ 0 w 121"/>
                  <a:gd name="T21" fmla="*/ 0 h 120"/>
                  <a:gd name="T22" fmla="*/ 0 w 121"/>
                  <a:gd name="T23" fmla="*/ 0 h 120"/>
                  <a:gd name="T24" fmla="*/ 0 w 121"/>
                  <a:gd name="T25" fmla="*/ 0 h 120"/>
                  <a:gd name="T26" fmla="*/ 0 w 121"/>
                  <a:gd name="T27" fmla="*/ 0 h 120"/>
                  <a:gd name="T28" fmla="*/ 0 w 121"/>
                  <a:gd name="T29" fmla="*/ 0 h 120"/>
                  <a:gd name="T30" fmla="*/ 0 w 121"/>
                  <a:gd name="T31" fmla="*/ 0 h 120"/>
                  <a:gd name="T32" fmla="*/ 0 w 121"/>
                  <a:gd name="T33" fmla="*/ 0 h 120"/>
                  <a:gd name="T34" fmla="*/ 0 w 121"/>
                  <a:gd name="T35" fmla="*/ 0 h 120"/>
                  <a:gd name="T36" fmla="*/ 0 w 121"/>
                  <a:gd name="T37" fmla="*/ 0 h 120"/>
                  <a:gd name="T38" fmla="*/ 0 w 121"/>
                  <a:gd name="T39" fmla="*/ 0 h 120"/>
                  <a:gd name="T40" fmla="*/ 0 w 121"/>
                  <a:gd name="T41" fmla="*/ 0 h 120"/>
                  <a:gd name="T42" fmla="*/ 0 w 121"/>
                  <a:gd name="T43" fmla="*/ 0 h 120"/>
                  <a:gd name="T44" fmla="*/ 0 w 121"/>
                  <a:gd name="T45" fmla="*/ 0 h 120"/>
                  <a:gd name="T46" fmla="*/ 0 w 121"/>
                  <a:gd name="T47" fmla="*/ 0 h 120"/>
                  <a:gd name="T48" fmla="*/ 0 w 121"/>
                  <a:gd name="T49" fmla="*/ 0 h 120"/>
                  <a:gd name="T50" fmla="*/ 0 w 121"/>
                  <a:gd name="T51" fmla="*/ 0 h 120"/>
                  <a:gd name="T52" fmla="*/ 0 w 121"/>
                  <a:gd name="T53" fmla="*/ 0 h 120"/>
                  <a:gd name="T54" fmla="*/ 0 w 121"/>
                  <a:gd name="T55" fmla="*/ 0 h 120"/>
                  <a:gd name="T56" fmla="*/ 0 w 121"/>
                  <a:gd name="T57" fmla="*/ 0 h 120"/>
                  <a:gd name="T58" fmla="*/ 0 w 121"/>
                  <a:gd name="T59" fmla="*/ 0 h 120"/>
                  <a:gd name="T60" fmla="*/ 0 w 121"/>
                  <a:gd name="T61" fmla="*/ 0 h 120"/>
                  <a:gd name="T62" fmla="*/ 0 w 121"/>
                  <a:gd name="T63" fmla="*/ 0 h 120"/>
                  <a:gd name="T64" fmla="*/ 0 w 121"/>
                  <a:gd name="T65" fmla="*/ 0 h 12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1"/>
                  <a:gd name="T100" fmla="*/ 0 h 120"/>
                  <a:gd name="T101" fmla="*/ 121 w 121"/>
                  <a:gd name="T102" fmla="*/ 120 h 12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1" h="120">
                    <a:moveTo>
                      <a:pt x="60" y="120"/>
                    </a:moveTo>
                    <a:lnTo>
                      <a:pt x="72" y="119"/>
                    </a:lnTo>
                    <a:lnTo>
                      <a:pt x="83" y="116"/>
                    </a:lnTo>
                    <a:lnTo>
                      <a:pt x="93" y="110"/>
                    </a:lnTo>
                    <a:lnTo>
                      <a:pt x="104" y="103"/>
                    </a:lnTo>
                    <a:lnTo>
                      <a:pt x="111" y="94"/>
                    </a:lnTo>
                    <a:lnTo>
                      <a:pt x="117" y="84"/>
                    </a:lnTo>
                    <a:lnTo>
                      <a:pt x="119" y="72"/>
                    </a:lnTo>
                    <a:lnTo>
                      <a:pt x="121" y="59"/>
                    </a:lnTo>
                    <a:lnTo>
                      <a:pt x="119" y="48"/>
                    </a:lnTo>
                    <a:lnTo>
                      <a:pt x="117" y="36"/>
                    </a:lnTo>
                    <a:lnTo>
                      <a:pt x="111" y="26"/>
                    </a:lnTo>
                    <a:lnTo>
                      <a:pt x="104" y="18"/>
                    </a:lnTo>
                    <a:lnTo>
                      <a:pt x="93" y="10"/>
                    </a:lnTo>
                    <a:lnTo>
                      <a:pt x="83" y="5"/>
                    </a:lnTo>
                    <a:lnTo>
                      <a:pt x="72" y="2"/>
                    </a:lnTo>
                    <a:lnTo>
                      <a:pt x="60" y="0"/>
                    </a:lnTo>
                    <a:lnTo>
                      <a:pt x="49" y="2"/>
                    </a:lnTo>
                    <a:lnTo>
                      <a:pt x="37" y="5"/>
                    </a:lnTo>
                    <a:lnTo>
                      <a:pt x="27" y="10"/>
                    </a:lnTo>
                    <a:lnTo>
                      <a:pt x="17" y="18"/>
                    </a:lnTo>
                    <a:lnTo>
                      <a:pt x="10" y="26"/>
                    </a:lnTo>
                    <a:lnTo>
                      <a:pt x="4" y="36"/>
                    </a:lnTo>
                    <a:lnTo>
                      <a:pt x="1" y="48"/>
                    </a:lnTo>
                    <a:lnTo>
                      <a:pt x="0" y="59"/>
                    </a:lnTo>
                    <a:lnTo>
                      <a:pt x="1" y="72"/>
                    </a:lnTo>
                    <a:lnTo>
                      <a:pt x="4" y="84"/>
                    </a:lnTo>
                    <a:lnTo>
                      <a:pt x="10" y="94"/>
                    </a:lnTo>
                    <a:lnTo>
                      <a:pt x="17" y="103"/>
                    </a:lnTo>
                    <a:lnTo>
                      <a:pt x="27" y="110"/>
                    </a:lnTo>
                    <a:lnTo>
                      <a:pt x="37" y="116"/>
                    </a:lnTo>
                    <a:lnTo>
                      <a:pt x="49" y="119"/>
                    </a:lnTo>
                    <a:lnTo>
                      <a:pt x="60" y="1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31" name="Freeform 36"/>
              <p:cNvSpPr>
                <a:spLocks/>
              </p:cNvSpPr>
              <p:nvPr/>
            </p:nvSpPr>
            <p:spPr bwMode="auto">
              <a:xfrm>
                <a:off x="3520" y="2527"/>
                <a:ext cx="60" cy="60"/>
              </a:xfrm>
              <a:custGeom>
                <a:avLst/>
                <a:gdLst>
                  <a:gd name="T0" fmla="*/ 0 w 121"/>
                  <a:gd name="T1" fmla="*/ 1 h 120"/>
                  <a:gd name="T2" fmla="*/ 0 w 121"/>
                  <a:gd name="T3" fmla="*/ 1 h 120"/>
                  <a:gd name="T4" fmla="*/ 0 w 121"/>
                  <a:gd name="T5" fmla="*/ 1 h 120"/>
                  <a:gd name="T6" fmla="*/ 0 w 121"/>
                  <a:gd name="T7" fmla="*/ 1 h 120"/>
                  <a:gd name="T8" fmla="*/ 0 w 121"/>
                  <a:gd name="T9" fmla="*/ 1 h 120"/>
                  <a:gd name="T10" fmla="*/ 0 w 121"/>
                  <a:gd name="T11" fmla="*/ 1 h 120"/>
                  <a:gd name="T12" fmla="*/ 0 w 121"/>
                  <a:gd name="T13" fmla="*/ 1 h 120"/>
                  <a:gd name="T14" fmla="*/ 0 w 121"/>
                  <a:gd name="T15" fmla="*/ 1 h 120"/>
                  <a:gd name="T16" fmla="*/ 0 w 121"/>
                  <a:gd name="T17" fmla="*/ 1 h 120"/>
                  <a:gd name="T18" fmla="*/ 0 w 121"/>
                  <a:gd name="T19" fmla="*/ 1 h 120"/>
                  <a:gd name="T20" fmla="*/ 0 w 121"/>
                  <a:gd name="T21" fmla="*/ 1 h 120"/>
                  <a:gd name="T22" fmla="*/ 0 w 121"/>
                  <a:gd name="T23" fmla="*/ 1 h 120"/>
                  <a:gd name="T24" fmla="*/ 0 w 121"/>
                  <a:gd name="T25" fmla="*/ 1 h 120"/>
                  <a:gd name="T26" fmla="*/ 0 w 121"/>
                  <a:gd name="T27" fmla="*/ 1 h 120"/>
                  <a:gd name="T28" fmla="*/ 0 w 121"/>
                  <a:gd name="T29" fmla="*/ 1 h 120"/>
                  <a:gd name="T30" fmla="*/ 0 w 121"/>
                  <a:gd name="T31" fmla="*/ 1 h 120"/>
                  <a:gd name="T32" fmla="*/ 0 w 121"/>
                  <a:gd name="T33" fmla="*/ 0 h 120"/>
                  <a:gd name="T34" fmla="*/ 0 w 121"/>
                  <a:gd name="T35" fmla="*/ 1 h 120"/>
                  <a:gd name="T36" fmla="*/ 0 w 121"/>
                  <a:gd name="T37" fmla="*/ 1 h 120"/>
                  <a:gd name="T38" fmla="*/ 0 w 121"/>
                  <a:gd name="T39" fmla="*/ 1 h 120"/>
                  <a:gd name="T40" fmla="*/ 0 w 121"/>
                  <a:gd name="T41" fmla="*/ 1 h 120"/>
                  <a:gd name="T42" fmla="*/ 0 w 121"/>
                  <a:gd name="T43" fmla="*/ 1 h 120"/>
                  <a:gd name="T44" fmla="*/ 0 w 121"/>
                  <a:gd name="T45" fmla="*/ 1 h 120"/>
                  <a:gd name="T46" fmla="*/ 0 w 121"/>
                  <a:gd name="T47" fmla="*/ 1 h 120"/>
                  <a:gd name="T48" fmla="*/ 0 w 121"/>
                  <a:gd name="T49" fmla="*/ 1 h 120"/>
                  <a:gd name="T50" fmla="*/ 0 w 121"/>
                  <a:gd name="T51" fmla="*/ 1 h 120"/>
                  <a:gd name="T52" fmla="*/ 0 w 121"/>
                  <a:gd name="T53" fmla="*/ 1 h 120"/>
                  <a:gd name="T54" fmla="*/ 0 w 121"/>
                  <a:gd name="T55" fmla="*/ 1 h 120"/>
                  <a:gd name="T56" fmla="*/ 0 w 121"/>
                  <a:gd name="T57" fmla="*/ 1 h 120"/>
                  <a:gd name="T58" fmla="*/ 0 w 121"/>
                  <a:gd name="T59" fmla="*/ 1 h 120"/>
                  <a:gd name="T60" fmla="*/ 0 w 121"/>
                  <a:gd name="T61" fmla="*/ 1 h 120"/>
                  <a:gd name="T62" fmla="*/ 0 w 121"/>
                  <a:gd name="T63" fmla="*/ 1 h 120"/>
                  <a:gd name="T64" fmla="*/ 0 w 121"/>
                  <a:gd name="T65" fmla="*/ 1 h 12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1"/>
                  <a:gd name="T100" fmla="*/ 0 h 120"/>
                  <a:gd name="T101" fmla="*/ 121 w 121"/>
                  <a:gd name="T102" fmla="*/ 120 h 12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1" h="120">
                    <a:moveTo>
                      <a:pt x="61" y="120"/>
                    </a:moveTo>
                    <a:lnTo>
                      <a:pt x="72" y="119"/>
                    </a:lnTo>
                    <a:lnTo>
                      <a:pt x="84" y="116"/>
                    </a:lnTo>
                    <a:lnTo>
                      <a:pt x="94" y="110"/>
                    </a:lnTo>
                    <a:lnTo>
                      <a:pt x="104" y="103"/>
                    </a:lnTo>
                    <a:lnTo>
                      <a:pt x="111" y="94"/>
                    </a:lnTo>
                    <a:lnTo>
                      <a:pt x="117" y="84"/>
                    </a:lnTo>
                    <a:lnTo>
                      <a:pt x="120" y="73"/>
                    </a:lnTo>
                    <a:lnTo>
                      <a:pt x="121" y="61"/>
                    </a:lnTo>
                    <a:lnTo>
                      <a:pt x="120" y="49"/>
                    </a:lnTo>
                    <a:lnTo>
                      <a:pt x="117" y="38"/>
                    </a:lnTo>
                    <a:lnTo>
                      <a:pt x="111" y="28"/>
                    </a:lnTo>
                    <a:lnTo>
                      <a:pt x="104" y="18"/>
                    </a:lnTo>
                    <a:lnTo>
                      <a:pt x="94" y="11"/>
                    </a:lnTo>
                    <a:lnTo>
                      <a:pt x="84" y="5"/>
                    </a:lnTo>
                    <a:lnTo>
                      <a:pt x="72" y="2"/>
                    </a:lnTo>
                    <a:lnTo>
                      <a:pt x="61" y="0"/>
                    </a:lnTo>
                    <a:lnTo>
                      <a:pt x="49" y="2"/>
                    </a:lnTo>
                    <a:lnTo>
                      <a:pt x="38" y="5"/>
                    </a:lnTo>
                    <a:lnTo>
                      <a:pt x="28" y="11"/>
                    </a:lnTo>
                    <a:lnTo>
                      <a:pt x="18" y="18"/>
                    </a:lnTo>
                    <a:lnTo>
                      <a:pt x="10" y="28"/>
                    </a:lnTo>
                    <a:lnTo>
                      <a:pt x="5" y="38"/>
                    </a:lnTo>
                    <a:lnTo>
                      <a:pt x="2" y="49"/>
                    </a:lnTo>
                    <a:lnTo>
                      <a:pt x="0" y="61"/>
                    </a:lnTo>
                    <a:lnTo>
                      <a:pt x="2" y="73"/>
                    </a:lnTo>
                    <a:lnTo>
                      <a:pt x="5" y="84"/>
                    </a:lnTo>
                    <a:lnTo>
                      <a:pt x="10" y="94"/>
                    </a:lnTo>
                    <a:lnTo>
                      <a:pt x="18" y="103"/>
                    </a:lnTo>
                    <a:lnTo>
                      <a:pt x="28" y="110"/>
                    </a:lnTo>
                    <a:lnTo>
                      <a:pt x="38" y="116"/>
                    </a:lnTo>
                    <a:lnTo>
                      <a:pt x="49" y="119"/>
                    </a:lnTo>
                    <a:lnTo>
                      <a:pt x="61" y="1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32" name="Freeform 37"/>
              <p:cNvSpPr>
                <a:spLocks/>
              </p:cNvSpPr>
              <p:nvPr/>
            </p:nvSpPr>
            <p:spPr bwMode="auto">
              <a:xfrm>
                <a:off x="3618" y="2449"/>
                <a:ext cx="59" cy="61"/>
              </a:xfrm>
              <a:custGeom>
                <a:avLst/>
                <a:gdLst>
                  <a:gd name="T0" fmla="*/ 0 w 120"/>
                  <a:gd name="T1" fmla="*/ 1 h 121"/>
                  <a:gd name="T2" fmla="*/ 0 w 120"/>
                  <a:gd name="T3" fmla="*/ 1 h 121"/>
                  <a:gd name="T4" fmla="*/ 0 w 120"/>
                  <a:gd name="T5" fmla="*/ 1 h 121"/>
                  <a:gd name="T6" fmla="*/ 0 w 120"/>
                  <a:gd name="T7" fmla="*/ 1 h 121"/>
                  <a:gd name="T8" fmla="*/ 0 w 120"/>
                  <a:gd name="T9" fmla="*/ 1 h 121"/>
                  <a:gd name="T10" fmla="*/ 0 w 120"/>
                  <a:gd name="T11" fmla="*/ 1 h 121"/>
                  <a:gd name="T12" fmla="*/ 0 w 120"/>
                  <a:gd name="T13" fmla="*/ 1 h 121"/>
                  <a:gd name="T14" fmla="*/ 0 w 120"/>
                  <a:gd name="T15" fmla="*/ 1 h 121"/>
                  <a:gd name="T16" fmla="*/ 0 w 120"/>
                  <a:gd name="T17" fmla="*/ 1 h 121"/>
                  <a:gd name="T18" fmla="*/ 0 w 120"/>
                  <a:gd name="T19" fmla="*/ 1 h 121"/>
                  <a:gd name="T20" fmla="*/ 0 w 120"/>
                  <a:gd name="T21" fmla="*/ 1 h 121"/>
                  <a:gd name="T22" fmla="*/ 0 w 120"/>
                  <a:gd name="T23" fmla="*/ 1 h 121"/>
                  <a:gd name="T24" fmla="*/ 0 w 120"/>
                  <a:gd name="T25" fmla="*/ 1 h 121"/>
                  <a:gd name="T26" fmla="*/ 0 w 120"/>
                  <a:gd name="T27" fmla="*/ 1 h 121"/>
                  <a:gd name="T28" fmla="*/ 0 w 120"/>
                  <a:gd name="T29" fmla="*/ 1 h 121"/>
                  <a:gd name="T30" fmla="*/ 0 w 120"/>
                  <a:gd name="T31" fmla="*/ 1 h 121"/>
                  <a:gd name="T32" fmla="*/ 0 w 120"/>
                  <a:gd name="T33" fmla="*/ 0 h 121"/>
                  <a:gd name="T34" fmla="*/ 0 w 120"/>
                  <a:gd name="T35" fmla="*/ 1 h 121"/>
                  <a:gd name="T36" fmla="*/ 0 w 120"/>
                  <a:gd name="T37" fmla="*/ 1 h 121"/>
                  <a:gd name="T38" fmla="*/ 0 w 120"/>
                  <a:gd name="T39" fmla="*/ 1 h 121"/>
                  <a:gd name="T40" fmla="*/ 0 w 120"/>
                  <a:gd name="T41" fmla="*/ 1 h 121"/>
                  <a:gd name="T42" fmla="*/ 0 w 120"/>
                  <a:gd name="T43" fmla="*/ 1 h 121"/>
                  <a:gd name="T44" fmla="*/ 0 w 120"/>
                  <a:gd name="T45" fmla="*/ 1 h 121"/>
                  <a:gd name="T46" fmla="*/ 0 w 120"/>
                  <a:gd name="T47" fmla="*/ 1 h 121"/>
                  <a:gd name="T48" fmla="*/ 0 w 120"/>
                  <a:gd name="T49" fmla="*/ 1 h 121"/>
                  <a:gd name="T50" fmla="*/ 0 w 120"/>
                  <a:gd name="T51" fmla="*/ 1 h 121"/>
                  <a:gd name="T52" fmla="*/ 0 w 120"/>
                  <a:gd name="T53" fmla="*/ 1 h 121"/>
                  <a:gd name="T54" fmla="*/ 0 w 120"/>
                  <a:gd name="T55" fmla="*/ 1 h 121"/>
                  <a:gd name="T56" fmla="*/ 0 w 120"/>
                  <a:gd name="T57" fmla="*/ 1 h 121"/>
                  <a:gd name="T58" fmla="*/ 0 w 120"/>
                  <a:gd name="T59" fmla="*/ 1 h 121"/>
                  <a:gd name="T60" fmla="*/ 0 w 120"/>
                  <a:gd name="T61" fmla="*/ 1 h 121"/>
                  <a:gd name="T62" fmla="*/ 0 w 120"/>
                  <a:gd name="T63" fmla="*/ 1 h 121"/>
                  <a:gd name="T64" fmla="*/ 0 w 120"/>
                  <a:gd name="T65" fmla="*/ 1 h 1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0"/>
                  <a:gd name="T100" fmla="*/ 0 h 121"/>
                  <a:gd name="T101" fmla="*/ 120 w 120"/>
                  <a:gd name="T102" fmla="*/ 121 h 12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0" h="121">
                    <a:moveTo>
                      <a:pt x="61" y="121"/>
                    </a:moveTo>
                    <a:lnTo>
                      <a:pt x="72" y="119"/>
                    </a:lnTo>
                    <a:lnTo>
                      <a:pt x="84" y="117"/>
                    </a:lnTo>
                    <a:lnTo>
                      <a:pt x="94" y="111"/>
                    </a:lnTo>
                    <a:lnTo>
                      <a:pt x="102" y="104"/>
                    </a:lnTo>
                    <a:lnTo>
                      <a:pt x="110" y="93"/>
                    </a:lnTo>
                    <a:lnTo>
                      <a:pt x="115" y="83"/>
                    </a:lnTo>
                    <a:lnTo>
                      <a:pt x="118" y="72"/>
                    </a:lnTo>
                    <a:lnTo>
                      <a:pt x="120" y="60"/>
                    </a:lnTo>
                    <a:lnTo>
                      <a:pt x="118" y="49"/>
                    </a:lnTo>
                    <a:lnTo>
                      <a:pt x="115" y="37"/>
                    </a:lnTo>
                    <a:lnTo>
                      <a:pt x="110" y="27"/>
                    </a:lnTo>
                    <a:lnTo>
                      <a:pt x="102" y="17"/>
                    </a:lnTo>
                    <a:lnTo>
                      <a:pt x="94" y="10"/>
                    </a:lnTo>
                    <a:lnTo>
                      <a:pt x="84" y="4"/>
                    </a:lnTo>
                    <a:lnTo>
                      <a:pt x="72" y="1"/>
                    </a:lnTo>
                    <a:lnTo>
                      <a:pt x="61" y="0"/>
                    </a:lnTo>
                    <a:lnTo>
                      <a:pt x="49" y="1"/>
                    </a:lnTo>
                    <a:lnTo>
                      <a:pt x="38" y="4"/>
                    </a:lnTo>
                    <a:lnTo>
                      <a:pt x="28" y="10"/>
                    </a:lnTo>
                    <a:lnTo>
                      <a:pt x="17" y="17"/>
                    </a:lnTo>
                    <a:lnTo>
                      <a:pt x="10" y="27"/>
                    </a:lnTo>
                    <a:lnTo>
                      <a:pt x="5" y="37"/>
                    </a:lnTo>
                    <a:lnTo>
                      <a:pt x="2" y="49"/>
                    </a:lnTo>
                    <a:lnTo>
                      <a:pt x="0" y="60"/>
                    </a:lnTo>
                    <a:lnTo>
                      <a:pt x="2" y="72"/>
                    </a:lnTo>
                    <a:lnTo>
                      <a:pt x="5" y="83"/>
                    </a:lnTo>
                    <a:lnTo>
                      <a:pt x="10" y="93"/>
                    </a:lnTo>
                    <a:lnTo>
                      <a:pt x="17" y="104"/>
                    </a:lnTo>
                    <a:lnTo>
                      <a:pt x="28" y="111"/>
                    </a:lnTo>
                    <a:lnTo>
                      <a:pt x="38" y="117"/>
                    </a:lnTo>
                    <a:lnTo>
                      <a:pt x="49" y="119"/>
                    </a:lnTo>
                    <a:lnTo>
                      <a:pt x="61" y="1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4606" name="Freeform 38"/>
            <p:cNvSpPr>
              <a:spLocks/>
            </p:cNvSpPr>
            <p:nvPr/>
          </p:nvSpPr>
          <p:spPr bwMode="auto">
            <a:xfrm>
              <a:off x="2137" y="664"/>
              <a:ext cx="19" cy="19"/>
            </a:xfrm>
            <a:custGeom>
              <a:avLst/>
              <a:gdLst>
                <a:gd name="T0" fmla="*/ 0 w 74"/>
                <a:gd name="T1" fmla="*/ 0 h 75"/>
                <a:gd name="T2" fmla="*/ 0 w 74"/>
                <a:gd name="T3" fmla="*/ 0 h 75"/>
                <a:gd name="T4" fmla="*/ 0 w 74"/>
                <a:gd name="T5" fmla="*/ 0 h 75"/>
                <a:gd name="T6" fmla="*/ 0 w 74"/>
                <a:gd name="T7" fmla="*/ 0 h 75"/>
                <a:gd name="T8" fmla="*/ 0 w 74"/>
                <a:gd name="T9" fmla="*/ 0 h 75"/>
                <a:gd name="T10" fmla="*/ 0 w 74"/>
                <a:gd name="T11" fmla="*/ 0 h 75"/>
                <a:gd name="T12" fmla="*/ 0 w 74"/>
                <a:gd name="T13" fmla="*/ 0 h 75"/>
                <a:gd name="T14" fmla="*/ 0 w 74"/>
                <a:gd name="T15" fmla="*/ 0 h 75"/>
                <a:gd name="T16" fmla="*/ 0 w 74"/>
                <a:gd name="T17" fmla="*/ 0 h 75"/>
                <a:gd name="T18" fmla="*/ 0 w 74"/>
                <a:gd name="T19" fmla="*/ 0 h 75"/>
                <a:gd name="T20" fmla="*/ 0 w 74"/>
                <a:gd name="T21" fmla="*/ 0 h 75"/>
                <a:gd name="T22" fmla="*/ 0 w 74"/>
                <a:gd name="T23" fmla="*/ 0 h 75"/>
                <a:gd name="T24" fmla="*/ 0 w 74"/>
                <a:gd name="T25" fmla="*/ 0 h 75"/>
                <a:gd name="T26" fmla="*/ 0 w 74"/>
                <a:gd name="T27" fmla="*/ 0 h 75"/>
                <a:gd name="T28" fmla="*/ 0 w 74"/>
                <a:gd name="T29" fmla="*/ 0 h 75"/>
                <a:gd name="T30" fmla="*/ 0 w 74"/>
                <a:gd name="T31" fmla="*/ 0 h 75"/>
                <a:gd name="T32" fmla="*/ 0 w 74"/>
                <a:gd name="T33" fmla="*/ 0 h 75"/>
                <a:gd name="T34" fmla="*/ 0 w 74"/>
                <a:gd name="T35" fmla="*/ 0 h 75"/>
                <a:gd name="T36" fmla="*/ 0 w 74"/>
                <a:gd name="T37" fmla="*/ 0 h 75"/>
                <a:gd name="T38" fmla="*/ 0 w 74"/>
                <a:gd name="T39" fmla="*/ 0 h 75"/>
                <a:gd name="T40" fmla="*/ 0 w 74"/>
                <a:gd name="T41" fmla="*/ 0 h 75"/>
                <a:gd name="T42" fmla="*/ 0 w 74"/>
                <a:gd name="T43" fmla="*/ 0 h 75"/>
                <a:gd name="T44" fmla="*/ 0 w 74"/>
                <a:gd name="T45" fmla="*/ 0 h 75"/>
                <a:gd name="T46" fmla="*/ 0 w 74"/>
                <a:gd name="T47" fmla="*/ 0 h 75"/>
                <a:gd name="T48" fmla="*/ 0 w 74"/>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4"/>
                <a:gd name="T76" fmla="*/ 0 h 75"/>
                <a:gd name="T77" fmla="*/ 74 w 74"/>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4" h="75">
                  <a:moveTo>
                    <a:pt x="56" y="71"/>
                  </a:moveTo>
                  <a:lnTo>
                    <a:pt x="67" y="61"/>
                  </a:lnTo>
                  <a:lnTo>
                    <a:pt x="74" y="47"/>
                  </a:lnTo>
                  <a:lnTo>
                    <a:pt x="74" y="34"/>
                  </a:lnTo>
                  <a:lnTo>
                    <a:pt x="70" y="19"/>
                  </a:lnTo>
                  <a:lnTo>
                    <a:pt x="66" y="13"/>
                  </a:lnTo>
                  <a:lnTo>
                    <a:pt x="60" y="8"/>
                  </a:lnTo>
                  <a:lnTo>
                    <a:pt x="54" y="3"/>
                  </a:lnTo>
                  <a:lnTo>
                    <a:pt x="47" y="0"/>
                  </a:lnTo>
                  <a:lnTo>
                    <a:pt x="40" y="0"/>
                  </a:lnTo>
                  <a:lnTo>
                    <a:pt x="33" y="0"/>
                  </a:lnTo>
                  <a:lnTo>
                    <a:pt x="25" y="2"/>
                  </a:lnTo>
                  <a:lnTo>
                    <a:pt x="18" y="5"/>
                  </a:lnTo>
                  <a:lnTo>
                    <a:pt x="7" y="15"/>
                  </a:lnTo>
                  <a:lnTo>
                    <a:pt x="1" y="28"/>
                  </a:lnTo>
                  <a:lnTo>
                    <a:pt x="0" y="42"/>
                  </a:lnTo>
                  <a:lnTo>
                    <a:pt x="5" y="57"/>
                  </a:lnTo>
                  <a:lnTo>
                    <a:pt x="10" y="62"/>
                  </a:lnTo>
                  <a:lnTo>
                    <a:pt x="15" y="68"/>
                  </a:lnTo>
                  <a:lnTo>
                    <a:pt x="21" y="73"/>
                  </a:lnTo>
                  <a:lnTo>
                    <a:pt x="28" y="74"/>
                  </a:lnTo>
                  <a:lnTo>
                    <a:pt x="34" y="75"/>
                  </a:lnTo>
                  <a:lnTo>
                    <a:pt x="41" y="75"/>
                  </a:lnTo>
                  <a:lnTo>
                    <a:pt x="49" y="74"/>
                  </a:lnTo>
                  <a:lnTo>
                    <a:pt x="56" y="7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07" name="Freeform 39"/>
            <p:cNvSpPr>
              <a:spLocks/>
            </p:cNvSpPr>
            <p:nvPr/>
          </p:nvSpPr>
          <p:spPr bwMode="auto">
            <a:xfrm>
              <a:off x="2137" y="629"/>
              <a:ext cx="19" cy="19"/>
            </a:xfrm>
            <a:custGeom>
              <a:avLst/>
              <a:gdLst>
                <a:gd name="T0" fmla="*/ 0 w 76"/>
                <a:gd name="T1" fmla="*/ 0 h 75"/>
                <a:gd name="T2" fmla="*/ 0 w 76"/>
                <a:gd name="T3" fmla="*/ 0 h 75"/>
                <a:gd name="T4" fmla="*/ 0 w 76"/>
                <a:gd name="T5" fmla="*/ 0 h 75"/>
                <a:gd name="T6" fmla="*/ 0 w 76"/>
                <a:gd name="T7" fmla="*/ 0 h 75"/>
                <a:gd name="T8" fmla="*/ 0 w 76"/>
                <a:gd name="T9" fmla="*/ 0 h 75"/>
                <a:gd name="T10" fmla="*/ 0 w 76"/>
                <a:gd name="T11" fmla="*/ 0 h 75"/>
                <a:gd name="T12" fmla="*/ 0 w 76"/>
                <a:gd name="T13" fmla="*/ 0 h 75"/>
                <a:gd name="T14" fmla="*/ 0 w 76"/>
                <a:gd name="T15" fmla="*/ 0 h 75"/>
                <a:gd name="T16" fmla="*/ 0 w 76"/>
                <a:gd name="T17" fmla="*/ 0 h 75"/>
                <a:gd name="T18" fmla="*/ 0 w 76"/>
                <a:gd name="T19" fmla="*/ 0 h 75"/>
                <a:gd name="T20" fmla="*/ 0 w 76"/>
                <a:gd name="T21" fmla="*/ 0 h 75"/>
                <a:gd name="T22" fmla="*/ 0 w 76"/>
                <a:gd name="T23" fmla="*/ 0 h 75"/>
                <a:gd name="T24" fmla="*/ 0 w 76"/>
                <a:gd name="T25" fmla="*/ 0 h 75"/>
                <a:gd name="T26" fmla="*/ 0 w 76"/>
                <a:gd name="T27" fmla="*/ 0 h 75"/>
                <a:gd name="T28" fmla="*/ 0 w 76"/>
                <a:gd name="T29" fmla="*/ 0 h 75"/>
                <a:gd name="T30" fmla="*/ 0 w 76"/>
                <a:gd name="T31" fmla="*/ 0 h 75"/>
                <a:gd name="T32" fmla="*/ 0 w 76"/>
                <a:gd name="T33" fmla="*/ 0 h 75"/>
                <a:gd name="T34" fmla="*/ 0 w 76"/>
                <a:gd name="T35" fmla="*/ 0 h 75"/>
                <a:gd name="T36" fmla="*/ 0 w 76"/>
                <a:gd name="T37" fmla="*/ 0 h 75"/>
                <a:gd name="T38" fmla="*/ 0 w 76"/>
                <a:gd name="T39" fmla="*/ 0 h 75"/>
                <a:gd name="T40" fmla="*/ 0 w 76"/>
                <a:gd name="T41" fmla="*/ 0 h 75"/>
                <a:gd name="T42" fmla="*/ 0 w 76"/>
                <a:gd name="T43" fmla="*/ 0 h 75"/>
                <a:gd name="T44" fmla="*/ 0 w 76"/>
                <a:gd name="T45" fmla="*/ 0 h 75"/>
                <a:gd name="T46" fmla="*/ 0 w 76"/>
                <a:gd name="T47" fmla="*/ 0 h 75"/>
                <a:gd name="T48" fmla="*/ 0 w 76"/>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6"/>
                <a:gd name="T76" fmla="*/ 0 h 75"/>
                <a:gd name="T77" fmla="*/ 76 w 76"/>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6" h="75">
                  <a:moveTo>
                    <a:pt x="66" y="63"/>
                  </a:moveTo>
                  <a:lnTo>
                    <a:pt x="74" y="50"/>
                  </a:lnTo>
                  <a:lnTo>
                    <a:pt x="76" y="36"/>
                  </a:lnTo>
                  <a:lnTo>
                    <a:pt x="72" y="21"/>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08" name="Freeform 40"/>
            <p:cNvSpPr>
              <a:spLocks/>
            </p:cNvSpPr>
            <p:nvPr/>
          </p:nvSpPr>
          <p:spPr bwMode="auto">
            <a:xfrm>
              <a:off x="2137" y="594"/>
              <a:ext cx="19" cy="19"/>
            </a:xfrm>
            <a:custGeom>
              <a:avLst/>
              <a:gdLst>
                <a:gd name="T0" fmla="*/ 0 w 76"/>
                <a:gd name="T1" fmla="*/ 0 h 75"/>
                <a:gd name="T2" fmla="*/ 0 w 76"/>
                <a:gd name="T3" fmla="*/ 0 h 75"/>
                <a:gd name="T4" fmla="*/ 0 w 76"/>
                <a:gd name="T5" fmla="*/ 0 h 75"/>
                <a:gd name="T6" fmla="*/ 0 w 76"/>
                <a:gd name="T7" fmla="*/ 0 h 75"/>
                <a:gd name="T8" fmla="*/ 0 w 76"/>
                <a:gd name="T9" fmla="*/ 0 h 75"/>
                <a:gd name="T10" fmla="*/ 0 w 76"/>
                <a:gd name="T11" fmla="*/ 0 h 75"/>
                <a:gd name="T12" fmla="*/ 0 w 76"/>
                <a:gd name="T13" fmla="*/ 0 h 75"/>
                <a:gd name="T14" fmla="*/ 0 w 76"/>
                <a:gd name="T15" fmla="*/ 0 h 75"/>
                <a:gd name="T16" fmla="*/ 0 w 76"/>
                <a:gd name="T17" fmla="*/ 0 h 75"/>
                <a:gd name="T18" fmla="*/ 0 w 76"/>
                <a:gd name="T19" fmla="*/ 0 h 75"/>
                <a:gd name="T20" fmla="*/ 0 w 76"/>
                <a:gd name="T21" fmla="*/ 0 h 75"/>
                <a:gd name="T22" fmla="*/ 0 w 76"/>
                <a:gd name="T23" fmla="*/ 0 h 75"/>
                <a:gd name="T24" fmla="*/ 0 w 76"/>
                <a:gd name="T25" fmla="*/ 0 h 75"/>
                <a:gd name="T26" fmla="*/ 0 w 76"/>
                <a:gd name="T27" fmla="*/ 0 h 75"/>
                <a:gd name="T28" fmla="*/ 0 w 76"/>
                <a:gd name="T29" fmla="*/ 0 h 75"/>
                <a:gd name="T30" fmla="*/ 0 w 76"/>
                <a:gd name="T31" fmla="*/ 0 h 75"/>
                <a:gd name="T32" fmla="*/ 0 w 76"/>
                <a:gd name="T33" fmla="*/ 0 h 75"/>
                <a:gd name="T34" fmla="*/ 0 w 76"/>
                <a:gd name="T35" fmla="*/ 0 h 75"/>
                <a:gd name="T36" fmla="*/ 0 w 76"/>
                <a:gd name="T37" fmla="*/ 0 h 75"/>
                <a:gd name="T38" fmla="*/ 0 w 76"/>
                <a:gd name="T39" fmla="*/ 0 h 75"/>
                <a:gd name="T40" fmla="*/ 0 w 76"/>
                <a:gd name="T41" fmla="*/ 0 h 75"/>
                <a:gd name="T42" fmla="*/ 0 w 76"/>
                <a:gd name="T43" fmla="*/ 0 h 75"/>
                <a:gd name="T44" fmla="*/ 0 w 76"/>
                <a:gd name="T45" fmla="*/ 0 h 75"/>
                <a:gd name="T46" fmla="*/ 0 w 76"/>
                <a:gd name="T47" fmla="*/ 0 h 75"/>
                <a:gd name="T48" fmla="*/ 0 w 76"/>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6"/>
                <a:gd name="T76" fmla="*/ 0 h 75"/>
                <a:gd name="T77" fmla="*/ 76 w 76"/>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6" h="75">
                  <a:moveTo>
                    <a:pt x="66" y="63"/>
                  </a:moveTo>
                  <a:lnTo>
                    <a:pt x="74" y="50"/>
                  </a:lnTo>
                  <a:lnTo>
                    <a:pt x="76" y="36"/>
                  </a:lnTo>
                  <a:lnTo>
                    <a:pt x="72" y="21"/>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09" name="Freeform 41"/>
            <p:cNvSpPr>
              <a:spLocks/>
            </p:cNvSpPr>
            <p:nvPr/>
          </p:nvSpPr>
          <p:spPr bwMode="auto">
            <a:xfrm>
              <a:off x="2137" y="559"/>
              <a:ext cx="19" cy="18"/>
            </a:xfrm>
            <a:custGeom>
              <a:avLst/>
              <a:gdLst>
                <a:gd name="T0" fmla="*/ 0 w 76"/>
                <a:gd name="T1" fmla="*/ 0 h 75"/>
                <a:gd name="T2" fmla="*/ 0 w 76"/>
                <a:gd name="T3" fmla="*/ 0 h 75"/>
                <a:gd name="T4" fmla="*/ 0 w 76"/>
                <a:gd name="T5" fmla="*/ 0 h 75"/>
                <a:gd name="T6" fmla="*/ 0 w 76"/>
                <a:gd name="T7" fmla="*/ 0 h 75"/>
                <a:gd name="T8" fmla="*/ 0 w 76"/>
                <a:gd name="T9" fmla="*/ 0 h 75"/>
                <a:gd name="T10" fmla="*/ 0 w 76"/>
                <a:gd name="T11" fmla="*/ 0 h 75"/>
                <a:gd name="T12" fmla="*/ 0 w 76"/>
                <a:gd name="T13" fmla="*/ 0 h 75"/>
                <a:gd name="T14" fmla="*/ 0 w 76"/>
                <a:gd name="T15" fmla="*/ 0 h 75"/>
                <a:gd name="T16" fmla="*/ 0 w 76"/>
                <a:gd name="T17" fmla="*/ 0 h 75"/>
                <a:gd name="T18" fmla="*/ 0 w 76"/>
                <a:gd name="T19" fmla="*/ 0 h 75"/>
                <a:gd name="T20" fmla="*/ 0 w 76"/>
                <a:gd name="T21" fmla="*/ 0 h 75"/>
                <a:gd name="T22" fmla="*/ 0 w 76"/>
                <a:gd name="T23" fmla="*/ 0 h 75"/>
                <a:gd name="T24" fmla="*/ 0 w 76"/>
                <a:gd name="T25" fmla="*/ 0 h 75"/>
                <a:gd name="T26" fmla="*/ 0 w 76"/>
                <a:gd name="T27" fmla="*/ 0 h 75"/>
                <a:gd name="T28" fmla="*/ 0 w 76"/>
                <a:gd name="T29" fmla="*/ 0 h 75"/>
                <a:gd name="T30" fmla="*/ 0 w 76"/>
                <a:gd name="T31" fmla="*/ 0 h 75"/>
                <a:gd name="T32" fmla="*/ 0 w 76"/>
                <a:gd name="T33" fmla="*/ 0 h 75"/>
                <a:gd name="T34" fmla="*/ 0 w 76"/>
                <a:gd name="T35" fmla="*/ 0 h 75"/>
                <a:gd name="T36" fmla="*/ 0 w 76"/>
                <a:gd name="T37" fmla="*/ 0 h 75"/>
                <a:gd name="T38" fmla="*/ 0 w 76"/>
                <a:gd name="T39" fmla="*/ 0 h 75"/>
                <a:gd name="T40" fmla="*/ 0 w 76"/>
                <a:gd name="T41" fmla="*/ 0 h 75"/>
                <a:gd name="T42" fmla="*/ 0 w 76"/>
                <a:gd name="T43" fmla="*/ 0 h 75"/>
                <a:gd name="T44" fmla="*/ 0 w 76"/>
                <a:gd name="T45" fmla="*/ 0 h 75"/>
                <a:gd name="T46" fmla="*/ 0 w 76"/>
                <a:gd name="T47" fmla="*/ 0 h 75"/>
                <a:gd name="T48" fmla="*/ 0 w 76"/>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6"/>
                <a:gd name="T76" fmla="*/ 0 h 75"/>
                <a:gd name="T77" fmla="*/ 76 w 76"/>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6" h="75">
                  <a:moveTo>
                    <a:pt x="66" y="63"/>
                  </a:moveTo>
                  <a:lnTo>
                    <a:pt x="74" y="50"/>
                  </a:lnTo>
                  <a:lnTo>
                    <a:pt x="76" y="36"/>
                  </a:lnTo>
                  <a:lnTo>
                    <a:pt x="72" y="23"/>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10" name="Freeform 42"/>
            <p:cNvSpPr>
              <a:spLocks/>
            </p:cNvSpPr>
            <p:nvPr/>
          </p:nvSpPr>
          <p:spPr bwMode="auto">
            <a:xfrm>
              <a:off x="2137" y="523"/>
              <a:ext cx="19" cy="20"/>
            </a:xfrm>
            <a:custGeom>
              <a:avLst/>
              <a:gdLst>
                <a:gd name="T0" fmla="*/ 0 w 76"/>
                <a:gd name="T1" fmla="*/ 0 h 75"/>
                <a:gd name="T2" fmla="*/ 0 w 76"/>
                <a:gd name="T3" fmla="*/ 0 h 75"/>
                <a:gd name="T4" fmla="*/ 0 w 76"/>
                <a:gd name="T5" fmla="*/ 0 h 75"/>
                <a:gd name="T6" fmla="*/ 0 w 76"/>
                <a:gd name="T7" fmla="*/ 0 h 75"/>
                <a:gd name="T8" fmla="*/ 0 w 76"/>
                <a:gd name="T9" fmla="*/ 0 h 75"/>
                <a:gd name="T10" fmla="*/ 0 w 76"/>
                <a:gd name="T11" fmla="*/ 0 h 75"/>
                <a:gd name="T12" fmla="*/ 0 w 76"/>
                <a:gd name="T13" fmla="*/ 0 h 75"/>
                <a:gd name="T14" fmla="*/ 0 w 76"/>
                <a:gd name="T15" fmla="*/ 0 h 75"/>
                <a:gd name="T16" fmla="*/ 0 w 76"/>
                <a:gd name="T17" fmla="*/ 0 h 75"/>
                <a:gd name="T18" fmla="*/ 0 w 76"/>
                <a:gd name="T19" fmla="*/ 0 h 75"/>
                <a:gd name="T20" fmla="*/ 0 w 76"/>
                <a:gd name="T21" fmla="*/ 0 h 75"/>
                <a:gd name="T22" fmla="*/ 0 w 76"/>
                <a:gd name="T23" fmla="*/ 0 h 75"/>
                <a:gd name="T24" fmla="*/ 0 w 76"/>
                <a:gd name="T25" fmla="*/ 0 h 75"/>
                <a:gd name="T26" fmla="*/ 0 w 76"/>
                <a:gd name="T27" fmla="*/ 0 h 75"/>
                <a:gd name="T28" fmla="*/ 0 w 76"/>
                <a:gd name="T29" fmla="*/ 0 h 75"/>
                <a:gd name="T30" fmla="*/ 0 w 76"/>
                <a:gd name="T31" fmla="*/ 0 h 75"/>
                <a:gd name="T32" fmla="*/ 0 w 76"/>
                <a:gd name="T33" fmla="*/ 0 h 75"/>
                <a:gd name="T34" fmla="*/ 0 w 76"/>
                <a:gd name="T35" fmla="*/ 0 h 75"/>
                <a:gd name="T36" fmla="*/ 0 w 76"/>
                <a:gd name="T37" fmla="*/ 0 h 75"/>
                <a:gd name="T38" fmla="*/ 0 w 76"/>
                <a:gd name="T39" fmla="*/ 0 h 75"/>
                <a:gd name="T40" fmla="*/ 0 w 76"/>
                <a:gd name="T41" fmla="*/ 0 h 75"/>
                <a:gd name="T42" fmla="*/ 0 w 76"/>
                <a:gd name="T43" fmla="*/ 0 h 75"/>
                <a:gd name="T44" fmla="*/ 0 w 76"/>
                <a:gd name="T45" fmla="*/ 0 h 75"/>
                <a:gd name="T46" fmla="*/ 0 w 76"/>
                <a:gd name="T47" fmla="*/ 0 h 75"/>
                <a:gd name="T48" fmla="*/ 0 w 76"/>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6"/>
                <a:gd name="T76" fmla="*/ 0 h 75"/>
                <a:gd name="T77" fmla="*/ 76 w 76"/>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6" h="75">
                  <a:moveTo>
                    <a:pt x="66" y="63"/>
                  </a:moveTo>
                  <a:lnTo>
                    <a:pt x="74" y="50"/>
                  </a:lnTo>
                  <a:lnTo>
                    <a:pt x="76" y="36"/>
                  </a:lnTo>
                  <a:lnTo>
                    <a:pt x="72" y="23"/>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11" name="Freeform 43"/>
            <p:cNvSpPr>
              <a:spLocks/>
            </p:cNvSpPr>
            <p:nvPr/>
          </p:nvSpPr>
          <p:spPr bwMode="auto">
            <a:xfrm>
              <a:off x="2137" y="805"/>
              <a:ext cx="19" cy="19"/>
            </a:xfrm>
            <a:custGeom>
              <a:avLst/>
              <a:gdLst>
                <a:gd name="T0" fmla="*/ 0 w 74"/>
                <a:gd name="T1" fmla="*/ 0 h 75"/>
                <a:gd name="T2" fmla="*/ 0 w 74"/>
                <a:gd name="T3" fmla="*/ 0 h 75"/>
                <a:gd name="T4" fmla="*/ 0 w 74"/>
                <a:gd name="T5" fmla="*/ 0 h 75"/>
                <a:gd name="T6" fmla="*/ 0 w 74"/>
                <a:gd name="T7" fmla="*/ 0 h 75"/>
                <a:gd name="T8" fmla="*/ 0 w 74"/>
                <a:gd name="T9" fmla="*/ 0 h 75"/>
                <a:gd name="T10" fmla="*/ 0 w 74"/>
                <a:gd name="T11" fmla="*/ 0 h 75"/>
                <a:gd name="T12" fmla="*/ 0 w 74"/>
                <a:gd name="T13" fmla="*/ 0 h 75"/>
                <a:gd name="T14" fmla="*/ 0 w 74"/>
                <a:gd name="T15" fmla="*/ 0 h 75"/>
                <a:gd name="T16" fmla="*/ 0 w 74"/>
                <a:gd name="T17" fmla="*/ 0 h 75"/>
                <a:gd name="T18" fmla="*/ 0 w 74"/>
                <a:gd name="T19" fmla="*/ 0 h 75"/>
                <a:gd name="T20" fmla="*/ 0 w 74"/>
                <a:gd name="T21" fmla="*/ 0 h 75"/>
                <a:gd name="T22" fmla="*/ 0 w 74"/>
                <a:gd name="T23" fmla="*/ 0 h 75"/>
                <a:gd name="T24" fmla="*/ 0 w 74"/>
                <a:gd name="T25" fmla="*/ 0 h 75"/>
                <a:gd name="T26" fmla="*/ 0 w 74"/>
                <a:gd name="T27" fmla="*/ 0 h 75"/>
                <a:gd name="T28" fmla="*/ 0 w 74"/>
                <a:gd name="T29" fmla="*/ 0 h 75"/>
                <a:gd name="T30" fmla="*/ 0 w 74"/>
                <a:gd name="T31" fmla="*/ 0 h 75"/>
                <a:gd name="T32" fmla="*/ 0 w 74"/>
                <a:gd name="T33" fmla="*/ 0 h 75"/>
                <a:gd name="T34" fmla="*/ 0 w 74"/>
                <a:gd name="T35" fmla="*/ 0 h 75"/>
                <a:gd name="T36" fmla="*/ 0 w 74"/>
                <a:gd name="T37" fmla="*/ 0 h 75"/>
                <a:gd name="T38" fmla="*/ 0 w 74"/>
                <a:gd name="T39" fmla="*/ 0 h 75"/>
                <a:gd name="T40" fmla="*/ 0 w 74"/>
                <a:gd name="T41" fmla="*/ 0 h 75"/>
                <a:gd name="T42" fmla="*/ 0 w 74"/>
                <a:gd name="T43" fmla="*/ 0 h 75"/>
                <a:gd name="T44" fmla="*/ 0 w 74"/>
                <a:gd name="T45" fmla="*/ 0 h 75"/>
                <a:gd name="T46" fmla="*/ 0 w 74"/>
                <a:gd name="T47" fmla="*/ 0 h 75"/>
                <a:gd name="T48" fmla="*/ 0 w 74"/>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4"/>
                <a:gd name="T76" fmla="*/ 0 h 75"/>
                <a:gd name="T77" fmla="*/ 74 w 74"/>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4" h="75">
                  <a:moveTo>
                    <a:pt x="56" y="71"/>
                  </a:moveTo>
                  <a:lnTo>
                    <a:pt x="67" y="61"/>
                  </a:lnTo>
                  <a:lnTo>
                    <a:pt x="74" y="47"/>
                  </a:lnTo>
                  <a:lnTo>
                    <a:pt x="74" y="34"/>
                  </a:lnTo>
                  <a:lnTo>
                    <a:pt x="70" y="19"/>
                  </a:lnTo>
                  <a:lnTo>
                    <a:pt x="66" y="13"/>
                  </a:lnTo>
                  <a:lnTo>
                    <a:pt x="60" y="8"/>
                  </a:lnTo>
                  <a:lnTo>
                    <a:pt x="54" y="3"/>
                  </a:lnTo>
                  <a:lnTo>
                    <a:pt x="47" y="0"/>
                  </a:lnTo>
                  <a:lnTo>
                    <a:pt x="40" y="0"/>
                  </a:lnTo>
                  <a:lnTo>
                    <a:pt x="33" y="0"/>
                  </a:lnTo>
                  <a:lnTo>
                    <a:pt x="25" y="2"/>
                  </a:lnTo>
                  <a:lnTo>
                    <a:pt x="18" y="5"/>
                  </a:lnTo>
                  <a:lnTo>
                    <a:pt x="7" y="15"/>
                  </a:lnTo>
                  <a:lnTo>
                    <a:pt x="1" y="28"/>
                  </a:lnTo>
                  <a:lnTo>
                    <a:pt x="0" y="42"/>
                  </a:lnTo>
                  <a:lnTo>
                    <a:pt x="5" y="57"/>
                  </a:lnTo>
                  <a:lnTo>
                    <a:pt x="10" y="62"/>
                  </a:lnTo>
                  <a:lnTo>
                    <a:pt x="15" y="68"/>
                  </a:lnTo>
                  <a:lnTo>
                    <a:pt x="21" y="73"/>
                  </a:lnTo>
                  <a:lnTo>
                    <a:pt x="28" y="74"/>
                  </a:lnTo>
                  <a:lnTo>
                    <a:pt x="34" y="75"/>
                  </a:lnTo>
                  <a:lnTo>
                    <a:pt x="41" y="75"/>
                  </a:lnTo>
                  <a:lnTo>
                    <a:pt x="49" y="74"/>
                  </a:lnTo>
                  <a:lnTo>
                    <a:pt x="56" y="7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12" name="Freeform 44"/>
            <p:cNvSpPr>
              <a:spLocks/>
            </p:cNvSpPr>
            <p:nvPr/>
          </p:nvSpPr>
          <p:spPr bwMode="auto">
            <a:xfrm>
              <a:off x="2137" y="769"/>
              <a:ext cx="19" cy="19"/>
            </a:xfrm>
            <a:custGeom>
              <a:avLst/>
              <a:gdLst>
                <a:gd name="T0" fmla="*/ 0 w 76"/>
                <a:gd name="T1" fmla="*/ 0 h 75"/>
                <a:gd name="T2" fmla="*/ 0 w 76"/>
                <a:gd name="T3" fmla="*/ 0 h 75"/>
                <a:gd name="T4" fmla="*/ 0 w 76"/>
                <a:gd name="T5" fmla="*/ 0 h 75"/>
                <a:gd name="T6" fmla="*/ 0 w 76"/>
                <a:gd name="T7" fmla="*/ 0 h 75"/>
                <a:gd name="T8" fmla="*/ 0 w 76"/>
                <a:gd name="T9" fmla="*/ 0 h 75"/>
                <a:gd name="T10" fmla="*/ 0 w 76"/>
                <a:gd name="T11" fmla="*/ 0 h 75"/>
                <a:gd name="T12" fmla="*/ 0 w 76"/>
                <a:gd name="T13" fmla="*/ 0 h 75"/>
                <a:gd name="T14" fmla="*/ 0 w 76"/>
                <a:gd name="T15" fmla="*/ 0 h 75"/>
                <a:gd name="T16" fmla="*/ 0 w 76"/>
                <a:gd name="T17" fmla="*/ 0 h 75"/>
                <a:gd name="T18" fmla="*/ 0 w 76"/>
                <a:gd name="T19" fmla="*/ 0 h 75"/>
                <a:gd name="T20" fmla="*/ 0 w 76"/>
                <a:gd name="T21" fmla="*/ 0 h 75"/>
                <a:gd name="T22" fmla="*/ 0 w 76"/>
                <a:gd name="T23" fmla="*/ 0 h 75"/>
                <a:gd name="T24" fmla="*/ 0 w 76"/>
                <a:gd name="T25" fmla="*/ 0 h 75"/>
                <a:gd name="T26" fmla="*/ 0 w 76"/>
                <a:gd name="T27" fmla="*/ 0 h 75"/>
                <a:gd name="T28" fmla="*/ 0 w 76"/>
                <a:gd name="T29" fmla="*/ 0 h 75"/>
                <a:gd name="T30" fmla="*/ 0 w 76"/>
                <a:gd name="T31" fmla="*/ 0 h 75"/>
                <a:gd name="T32" fmla="*/ 0 w 76"/>
                <a:gd name="T33" fmla="*/ 0 h 75"/>
                <a:gd name="T34" fmla="*/ 0 w 76"/>
                <a:gd name="T35" fmla="*/ 0 h 75"/>
                <a:gd name="T36" fmla="*/ 0 w 76"/>
                <a:gd name="T37" fmla="*/ 0 h 75"/>
                <a:gd name="T38" fmla="*/ 0 w 76"/>
                <a:gd name="T39" fmla="*/ 0 h 75"/>
                <a:gd name="T40" fmla="*/ 0 w 76"/>
                <a:gd name="T41" fmla="*/ 0 h 75"/>
                <a:gd name="T42" fmla="*/ 0 w 76"/>
                <a:gd name="T43" fmla="*/ 0 h 75"/>
                <a:gd name="T44" fmla="*/ 0 w 76"/>
                <a:gd name="T45" fmla="*/ 0 h 75"/>
                <a:gd name="T46" fmla="*/ 0 w 76"/>
                <a:gd name="T47" fmla="*/ 0 h 75"/>
                <a:gd name="T48" fmla="*/ 0 w 76"/>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6"/>
                <a:gd name="T76" fmla="*/ 0 h 75"/>
                <a:gd name="T77" fmla="*/ 76 w 76"/>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6" h="75">
                  <a:moveTo>
                    <a:pt x="66" y="63"/>
                  </a:moveTo>
                  <a:lnTo>
                    <a:pt x="74" y="50"/>
                  </a:lnTo>
                  <a:lnTo>
                    <a:pt x="76" y="36"/>
                  </a:lnTo>
                  <a:lnTo>
                    <a:pt x="72" y="21"/>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13" name="Freeform 45"/>
            <p:cNvSpPr>
              <a:spLocks/>
            </p:cNvSpPr>
            <p:nvPr/>
          </p:nvSpPr>
          <p:spPr bwMode="auto">
            <a:xfrm>
              <a:off x="2137" y="734"/>
              <a:ext cx="19" cy="19"/>
            </a:xfrm>
            <a:custGeom>
              <a:avLst/>
              <a:gdLst>
                <a:gd name="T0" fmla="*/ 0 w 76"/>
                <a:gd name="T1" fmla="*/ 0 h 75"/>
                <a:gd name="T2" fmla="*/ 0 w 76"/>
                <a:gd name="T3" fmla="*/ 0 h 75"/>
                <a:gd name="T4" fmla="*/ 0 w 76"/>
                <a:gd name="T5" fmla="*/ 0 h 75"/>
                <a:gd name="T6" fmla="*/ 0 w 76"/>
                <a:gd name="T7" fmla="*/ 0 h 75"/>
                <a:gd name="T8" fmla="*/ 0 w 76"/>
                <a:gd name="T9" fmla="*/ 0 h 75"/>
                <a:gd name="T10" fmla="*/ 0 w 76"/>
                <a:gd name="T11" fmla="*/ 0 h 75"/>
                <a:gd name="T12" fmla="*/ 0 w 76"/>
                <a:gd name="T13" fmla="*/ 0 h 75"/>
                <a:gd name="T14" fmla="*/ 0 w 76"/>
                <a:gd name="T15" fmla="*/ 0 h 75"/>
                <a:gd name="T16" fmla="*/ 0 w 76"/>
                <a:gd name="T17" fmla="*/ 0 h 75"/>
                <a:gd name="T18" fmla="*/ 0 w 76"/>
                <a:gd name="T19" fmla="*/ 0 h 75"/>
                <a:gd name="T20" fmla="*/ 0 w 76"/>
                <a:gd name="T21" fmla="*/ 0 h 75"/>
                <a:gd name="T22" fmla="*/ 0 w 76"/>
                <a:gd name="T23" fmla="*/ 0 h 75"/>
                <a:gd name="T24" fmla="*/ 0 w 76"/>
                <a:gd name="T25" fmla="*/ 0 h 75"/>
                <a:gd name="T26" fmla="*/ 0 w 76"/>
                <a:gd name="T27" fmla="*/ 0 h 75"/>
                <a:gd name="T28" fmla="*/ 0 w 76"/>
                <a:gd name="T29" fmla="*/ 0 h 75"/>
                <a:gd name="T30" fmla="*/ 0 w 76"/>
                <a:gd name="T31" fmla="*/ 0 h 75"/>
                <a:gd name="T32" fmla="*/ 0 w 76"/>
                <a:gd name="T33" fmla="*/ 0 h 75"/>
                <a:gd name="T34" fmla="*/ 0 w 76"/>
                <a:gd name="T35" fmla="*/ 0 h 75"/>
                <a:gd name="T36" fmla="*/ 0 w 76"/>
                <a:gd name="T37" fmla="*/ 0 h 75"/>
                <a:gd name="T38" fmla="*/ 0 w 76"/>
                <a:gd name="T39" fmla="*/ 0 h 75"/>
                <a:gd name="T40" fmla="*/ 0 w 76"/>
                <a:gd name="T41" fmla="*/ 0 h 75"/>
                <a:gd name="T42" fmla="*/ 0 w 76"/>
                <a:gd name="T43" fmla="*/ 0 h 75"/>
                <a:gd name="T44" fmla="*/ 0 w 76"/>
                <a:gd name="T45" fmla="*/ 0 h 75"/>
                <a:gd name="T46" fmla="*/ 0 w 76"/>
                <a:gd name="T47" fmla="*/ 0 h 75"/>
                <a:gd name="T48" fmla="*/ 0 w 76"/>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6"/>
                <a:gd name="T76" fmla="*/ 0 h 75"/>
                <a:gd name="T77" fmla="*/ 76 w 76"/>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6" h="75">
                  <a:moveTo>
                    <a:pt x="66" y="63"/>
                  </a:moveTo>
                  <a:lnTo>
                    <a:pt x="74" y="50"/>
                  </a:lnTo>
                  <a:lnTo>
                    <a:pt x="76" y="36"/>
                  </a:lnTo>
                  <a:lnTo>
                    <a:pt x="72" y="21"/>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14" name="Freeform 46"/>
            <p:cNvSpPr>
              <a:spLocks/>
            </p:cNvSpPr>
            <p:nvPr/>
          </p:nvSpPr>
          <p:spPr bwMode="auto">
            <a:xfrm>
              <a:off x="2137" y="699"/>
              <a:ext cx="19" cy="19"/>
            </a:xfrm>
            <a:custGeom>
              <a:avLst/>
              <a:gdLst>
                <a:gd name="T0" fmla="*/ 0 w 76"/>
                <a:gd name="T1" fmla="*/ 0 h 75"/>
                <a:gd name="T2" fmla="*/ 0 w 76"/>
                <a:gd name="T3" fmla="*/ 0 h 75"/>
                <a:gd name="T4" fmla="*/ 0 w 76"/>
                <a:gd name="T5" fmla="*/ 0 h 75"/>
                <a:gd name="T6" fmla="*/ 0 w 76"/>
                <a:gd name="T7" fmla="*/ 0 h 75"/>
                <a:gd name="T8" fmla="*/ 0 w 76"/>
                <a:gd name="T9" fmla="*/ 0 h 75"/>
                <a:gd name="T10" fmla="*/ 0 w 76"/>
                <a:gd name="T11" fmla="*/ 0 h 75"/>
                <a:gd name="T12" fmla="*/ 0 w 76"/>
                <a:gd name="T13" fmla="*/ 0 h 75"/>
                <a:gd name="T14" fmla="*/ 0 w 76"/>
                <a:gd name="T15" fmla="*/ 0 h 75"/>
                <a:gd name="T16" fmla="*/ 0 w 76"/>
                <a:gd name="T17" fmla="*/ 0 h 75"/>
                <a:gd name="T18" fmla="*/ 0 w 76"/>
                <a:gd name="T19" fmla="*/ 0 h 75"/>
                <a:gd name="T20" fmla="*/ 0 w 76"/>
                <a:gd name="T21" fmla="*/ 0 h 75"/>
                <a:gd name="T22" fmla="*/ 0 w 76"/>
                <a:gd name="T23" fmla="*/ 0 h 75"/>
                <a:gd name="T24" fmla="*/ 0 w 76"/>
                <a:gd name="T25" fmla="*/ 0 h 75"/>
                <a:gd name="T26" fmla="*/ 0 w 76"/>
                <a:gd name="T27" fmla="*/ 0 h 75"/>
                <a:gd name="T28" fmla="*/ 0 w 76"/>
                <a:gd name="T29" fmla="*/ 0 h 75"/>
                <a:gd name="T30" fmla="*/ 0 w 76"/>
                <a:gd name="T31" fmla="*/ 0 h 75"/>
                <a:gd name="T32" fmla="*/ 0 w 76"/>
                <a:gd name="T33" fmla="*/ 0 h 75"/>
                <a:gd name="T34" fmla="*/ 0 w 76"/>
                <a:gd name="T35" fmla="*/ 0 h 75"/>
                <a:gd name="T36" fmla="*/ 0 w 76"/>
                <a:gd name="T37" fmla="*/ 0 h 75"/>
                <a:gd name="T38" fmla="*/ 0 w 76"/>
                <a:gd name="T39" fmla="*/ 0 h 75"/>
                <a:gd name="T40" fmla="*/ 0 w 76"/>
                <a:gd name="T41" fmla="*/ 0 h 75"/>
                <a:gd name="T42" fmla="*/ 0 w 76"/>
                <a:gd name="T43" fmla="*/ 0 h 75"/>
                <a:gd name="T44" fmla="*/ 0 w 76"/>
                <a:gd name="T45" fmla="*/ 0 h 75"/>
                <a:gd name="T46" fmla="*/ 0 w 76"/>
                <a:gd name="T47" fmla="*/ 0 h 75"/>
                <a:gd name="T48" fmla="*/ 0 w 76"/>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6"/>
                <a:gd name="T76" fmla="*/ 0 h 75"/>
                <a:gd name="T77" fmla="*/ 76 w 76"/>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6" h="75">
                  <a:moveTo>
                    <a:pt x="66" y="63"/>
                  </a:moveTo>
                  <a:lnTo>
                    <a:pt x="74" y="50"/>
                  </a:lnTo>
                  <a:lnTo>
                    <a:pt x="76" y="36"/>
                  </a:lnTo>
                  <a:lnTo>
                    <a:pt x="72" y="23"/>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15" name="Freeform 47"/>
            <p:cNvSpPr>
              <a:spLocks/>
            </p:cNvSpPr>
            <p:nvPr/>
          </p:nvSpPr>
          <p:spPr bwMode="auto">
            <a:xfrm>
              <a:off x="2149" y="806"/>
              <a:ext cx="214" cy="367"/>
            </a:xfrm>
            <a:custGeom>
              <a:avLst/>
              <a:gdLst>
                <a:gd name="T0" fmla="*/ 3 w 423"/>
                <a:gd name="T1" fmla="*/ 1 h 726"/>
                <a:gd name="T2" fmla="*/ 2 w 423"/>
                <a:gd name="T3" fmla="*/ 1 h 726"/>
                <a:gd name="T4" fmla="*/ 1 w 423"/>
                <a:gd name="T5" fmla="*/ 0 h 726"/>
                <a:gd name="T6" fmla="*/ 0 w 423"/>
                <a:gd name="T7" fmla="*/ 2 h 726"/>
                <a:gd name="T8" fmla="*/ 1 w 423"/>
                <a:gd name="T9" fmla="*/ 4 h 726"/>
                <a:gd name="T10" fmla="*/ 2 w 423"/>
                <a:gd name="T11" fmla="*/ 5 h 726"/>
                <a:gd name="T12" fmla="*/ 1 w 423"/>
                <a:gd name="T13" fmla="*/ 5 h 726"/>
                <a:gd name="T14" fmla="*/ 2 w 423"/>
                <a:gd name="T15" fmla="*/ 6 h 726"/>
                <a:gd name="T16" fmla="*/ 3 w 423"/>
                <a:gd name="T17" fmla="*/ 6 h 726"/>
                <a:gd name="T18" fmla="*/ 4 w 423"/>
                <a:gd name="T19" fmla="*/ 6 h 726"/>
                <a:gd name="T20" fmla="*/ 4 w 423"/>
                <a:gd name="T21" fmla="*/ 4 h 726"/>
                <a:gd name="T22" fmla="*/ 3 w 423"/>
                <a:gd name="T23" fmla="*/ 4 h 726"/>
                <a:gd name="T24" fmla="*/ 3 w 423"/>
                <a:gd name="T25" fmla="*/ 3 h 726"/>
                <a:gd name="T26" fmla="*/ 3 w 423"/>
                <a:gd name="T27" fmla="*/ 2 h 726"/>
                <a:gd name="T28" fmla="*/ 3 w 423"/>
                <a:gd name="T29" fmla="*/ 2 h 726"/>
                <a:gd name="T30" fmla="*/ 3 w 423"/>
                <a:gd name="T31" fmla="*/ 1 h 72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23"/>
                <a:gd name="T49" fmla="*/ 0 h 726"/>
                <a:gd name="T50" fmla="*/ 423 w 423"/>
                <a:gd name="T51" fmla="*/ 726 h 72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23" h="726">
                  <a:moveTo>
                    <a:pt x="333" y="111"/>
                  </a:moveTo>
                  <a:lnTo>
                    <a:pt x="219" y="18"/>
                  </a:lnTo>
                  <a:lnTo>
                    <a:pt x="45" y="0"/>
                  </a:lnTo>
                  <a:lnTo>
                    <a:pt x="0" y="249"/>
                  </a:lnTo>
                  <a:lnTo>
                    <a:pt x="36" y="405"/>
                  </a:lnTo>
                  <a:lnTo>
                    <a:pt x="141" y="507"/>
                  </a:lnTo>
                  <a:lnTo>
                    <a:pt x="117" y="540"/>
                  </a:lnTo>
                  <a:lnTo>
                    <a:pt x="144" y="693"/>
                  </a:lnTo>
                  <a:lnTo>
                    <a:pt x="327" y="726"/>
                  </a:lnTo>
                  <a:lnTo>
                    <a:pt x="423" y="639"/>
                  </a:lnTo>
                  <a:lnTo>
                    <a:pt x="396" y="474"/>
                  </a:lnTo>
                  <a:lnTo>
                    <a:pt x="300" y="423"/>
                  </a:lnTo>
                  <a:lnTo>
                    <a:pt x="309" y="255"/>
                  </a:lnTo>
                  <a:lnTo>
                    <a:pt x="270" y="207"/>
                  </a:lnTo>
                  <a:lnTo>
                    <a:pt x="315" y="168"/>
                  </a:lnTo>
                  <a:lnTo>
                    <a:pt x="333" y="111"/>
                  </a:lnTo>
                  <a:close/>
                </a:path>
              </a:pathLst>
            </a:custGeom>
            <a:solidFill>
              <a:schemeClr val="tx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4616" name="Freeform 48"/>
            <p:cNvSpPr>
              <a:spLocks/>
            </p:cNvSpPr>
            <p:nvPr/>
          </p:nvSpPr>
          <p:spPr bwMode="auto">
            <a:xfrm flipH="1">
              <a:off x="2549" y="807"/>
              <a:ext cx="213" cy="367"/>
            </a:xfrm>
            <a:custGeom>
              <a:avLst/>
              <a:gdLst>
                <a:gd name="T0" fmla="*/ 3 w 423"/>
                <a:gd name="T1" fmla="*/ 1 h 726"/>
                <a:gd name="T2" fmla="*/ 2 w 423"/>
                <a:gd name="T3" fmla="*/ 1 h 726"/>
                <a:gd name="T4" fmla="*/ 1 w 423"/>
                <a:gd name="T5" fmla="*/ 0 h 726"/>
                <a:gd name="T6" fmla="*/ 0 w 423"/>
                <a:gd name="T7" fmla="*/ 2 h 726"/>
                <a:gd name="T8" fmla="*/ 1 w 423"/>
                <a:gd name="T9" fmla="*/ 4 h 726"/>
                <a:gd name="T10" fmla="*/ 2 w 423"/>
                <a:gd name="T11" fmla="*/ 5 h 726"/>
                <a:gd name="T12" fmla="*/ 1 w 423"/>
                <a:gd name="T13" fmla="*/ 5 h 726"/>
                <a:gd name="T14" fmla="*/ 2 w 423"/>
                <a:gd name="T15" fmla="*/ 6 h 726"/>
                <a:gd name="T16" fmla="*/ 3 w 423"/>
                <a:gd name="T17" fmla="*/ 6 h 726"/>
                <a:gd name="T18" fmla="*/ 4 w 423"/>
                <a:gd name="T19" fmla="*/ 6 h 726"/>
                <a:gd name="T20" fmla="*/ 4 w 423"/>
                <a:gd name="T21" fmla="*/ 4 h 726"/>
                <a:gd name="T22" fmla="*/ 3 w 423"/>
                <a:gd name="T23" fmla="*/ 4 h 726"/>
                <a:gd name="T24" fmla="*/ 3 w 423"/>
                <a:gd name="T25" fmla="*/ 3 h 726"/>
                <a:gd name="T26" fmla="*/ 3 w 423"/>
                <a:gd name="T27" fmla="*/ 2 h 726"/>
                <a:gd name="T28" fmla="*/ 3 w 423"/>
                <a:gd name="T29" fmla="*/ 2 h 726"/>
                <a:gd name="T30" fmla="*/ 3 w 423"/>
                <a:gd name="T31" fmla="*/ 1 h 72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23"/>
                <a:gd name="T49" fmla="*/ 0 h 726"/>
                <a:gd name="T50" fmla="*/ 423 w 423"/>
                <a:gd name="T51" fmla="*/ 726 h 72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23" h="726">
                  <a:moveTo>
                    <a:pt x="333" y="111"/>
                  </a:moveTo>
                  <a:lnTo>
                    <a:pt x="219" y="18"/>
                  </a:lnTo>
                  <a:lnTo>
                    <a:pt x="45" y="0"/>
                  </a:lnTo>
                  <a:lnTo>
                    <a:pt x="0" y="249"/>
                  </a:lnTo>
                  <a:lnTo>
                    <a:pt x="36" y="405"/>
                  </a:lnTo>
                  <a:lnTo>
                    <a:pt x="141" y="507"/>
                  </a:lnTo>
                  <a:lnTo>
                    <a:pt x="117" y="540"/>
                  </a:lnTo>
                  <a:lnTo>
                    <a:pt x="144" y="693"/>
                  </a:lnTo>
                  <a:lnTo>
                    <a:pt x="327" y="726"/>
                  </a:lnTo>
                  <a:lnTo>
                    <a:pt x="423" y="639"/>
                  </a:lnTo>
                  <a:lnTo>
                    <a:pt x="396" y="474"/>
                  </a:lnTo>
                  <a:lnTo>
                    <a:pt x="300" y="423"/>
                  </a:lnTo>
                  <a:lnTo>
                    <a:pt x="309" y="255"/>
                  </a:lnTo>
                  <a:lnTo>
                    <a:pt x="270" y="207"/>
                  </a:lnTo>
                  <a:lnTo>
                    <a:pt x="315" y="168"/>
                  </a:lnTo>
                  <a:lnTo>
                    <a:pt x="333" y="111"/>
                  </a:lnTo>
                  <a:close/>
                </a:path>
              </a:pathLst>
            </a:custGeom>
            <a:solidFill>
              <a:schemeClr val="tx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4617" name="Freeform 49"/>
            <p:cNvSpPr>
              <a:spLocks/>
            </p:cNvSpPr>
            <p:nvPr/>
          </p:nvSpPr>
          <p:spPr bwMode="auto">
            <a:xfrm>
              <a:off x="2163" y="681"/>
              <a:ext cx="593" cy="376"/>
            </a:xfrm>
            <a:custGeom>
              <a:avLst/>
              <a:gdLst>
                <a:gd name="T0" fmla="*/ 7 w 1176"/>
                <a:gd name="T1" fmla="*/ 6 h 744"/>
                <a:gd name="T2" fmla="*/ 3 w 1176"/>
                <a:gd name="T3" fmla="*/ 7 h 744"/>
                <a:gd name="T4" fmla="*/ 3 w 1176"/>
                <a:gd name="T5" fmla="*/ 4 h 744"/>
                <a:gd name="T6" fmla="*/ 3 w 1176"/>
                <a:gd name="T7" fmla="*/ 3 h 744"/>
                <a:gd name="T8" fmla="*/ 0 w 1176"/>
                <a:gd name="T9" fmla="*/ 2 h 744"/>
                <a:gd name="T10" fmla="*/ 1 w 1176"/>
                <a:gd name="T11" fmla="*/ 2 h 744"/>
                <a:gd name="T12" fmla="*/ 2 w 1176"/>
                <a:gd name="T13" fmla="*/ 1 h 744"/>
                <a:gd name="T14" fmla="*/ 4 w 1176"/>
                <a:gd name="T15" fmla="*/ 1 h 744"/>
                <a:gd name="T16" fmla="*/ 6 w 1176"/>
                <a:gd name="T17" fmla="*/ 0 h 744"/>
                <a:gd name="T18" fmla="*/ 7 w 1176"/>
                <a:gd name="T19" fmla="*/ 1 h 744"/>
                <a:gd name="T20" fmla="*/ 9 w 1176"/>
                <a:gd name="T21" fmla="*/ 1 h 744"/>
                <a:gd name="T22" fmla="*/ 10 w 1176"/>
                <a:gd name="T23" fmla="*/ 2 h 744"/>
                <a:gd name="T24" fmla="*/ 7 w 1176"/>
                <a:gd name="T25" fmla="*/ 3 h 744"/>
                <a:gd name="T26" fmla="*/ 7 w 1176"/>
                <a:gd name="T27" fmla="*/ 4 h 744"/>
                <a:gd name="T28" fmla="*/ 7 w 1176"/>
                <a:gd name="T29" fmla="*/ 6 h 74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76"/>
                <a:gd name="T46" fmla="*/ 0 h 744"/>
                <a:gd name="T47" fmla="*/ 1176 w 1176"/>
                <a:gd name="T48" fmla="*/ 744 h 74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76" h="744">
                  <a:moveTo>
                    <a:pt x="789" y="720"/>
                  </a:moveTo>
                  <a:lnTo>
                    <a:pt x="378" y="744"/>
                  </a:lnTo>
                  <a:lnTo>
                    <a:pt x="345" y="471"/>
                  </a:lnTo>
                  <a:lnTo>
                    <a:pt x="303" y="360"/>
                  </a:lnTo>
                  <a:lnTo>
                    <a:pt x="0" y="249"/>
                  </a:lnTo>
                  <a:lnTo>
                    <a:pt x="15" y="153"/>
                  </a:lnTo>
                  <a:lnTo>
                    <a:pt x="213" y="48"/>
                  </a:lnTo>
                  <a:lnTo>
                    <a:pt x="402" y="6"/>
                  </a:lnTo>
                  <a:lnTo>
                    <a:pt x="654" y="0"/>
                  </a:lnTo>
                  <a:lnTo>
                    <a:pt x="873" y="21"/>
                  </a:lnTo>
                  <a:lnTo>
                    <a:pt x="1056" y="102"/>
                  </a:lnTo>
                  <a:lnTo>
                    <a:pt x="1176" y="234"/>
                  </a:lnTo>
                  <a:lnTo>
                    <a:pt x="855" y="360"/>
                  </a:lnTo>
                  <a:lnTo>
                    <a:pt x="795" y="483"/>
                  </a:lnTo>
                  <a:lnTo>
                    <a:pt x="789" y="72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4618" name="Oval 50"/>
            <p:cNvSpPr>
              <a:spLocks noChangeArrowheads="1"/>
            </p:cNvSpPr>
            <p:nvPr/>
          </p:nvSpPr>
          <p:spPr bwMode="auto">
            <a:xfrm>
              <a:off x="2336" y="478"/>
              <a:ext cx="221" cy="242"/>
            </a:xfrm>
            <a:prstGeom prst="ellipse">
              <a:avLst/>
            </a:prstGeom>
            <a:solidFill>
              <a:schemeClr val="tx2"/>
            </a:solidFill>
            <a:ln w="12700" algn="ctr">
              <a:solidFill>
                <a:schemeClr val="bg1"/>
              </a:solidFill>
              <a:round/>
              <a:headEnd/>
              <a:tailEnd/>
            </a:ln>
          </p:spPr>
          <p:txBody>
            <a:bodyPr lIns="0" tIns="0" rIns="0" bIns="0" anchor="ctr">
              <a:spAutoFit/>
            </a:bodyPr>
            <a:lstStyle/>
            <a:p>
              <a:endParaRPr lang="en-US"/>
            </a:p>
          </p:txBody>
        </p:sp>
        <p:sp>
          <p:nvSpPr>
            <p:cNvPr id="24619" name="Rectangle 51"/>
            <p:cNvSpPr>
              <a:spLocks noChangeArrowheads="1"/>
            </p:cNvSpPr>
            <p:nvPr/>
          </p:nvSpPr>
          <p:spPr bwMode="auto">
            <a:xfrm>
              <a:off x="2355" y="1031"/>
              <a:ext cx="206" cy="18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4620" name="Freeform 52"/>
            <p:cNvSpPr>
              <a:spLocks/>
            </p:cNvSpPr>
            <p:nvPr/>
          </p:nvSpPr>
          <p:spPr bwMode="auto">
            <a:xfrm>
              <a:off x="2327" y="681"/>
              <a:ext cx="240" cy="470"/>
            </a:xfrm>
            <a:custGeom>
              <a:avLst/>
              <a:gdLst>
                <a:gd name="T0" fmla="*/ 1 w 476"/>
                <a:gd name="T1" fmla="*/ 5 h 988"/>
                <a:gd name="T2" fmla="*/ 1 w 476"/>
                <a:gd name="T3" fmla="*/ 3 h 988"/>
                <a:gd name="T4" fmla="*/ 1 w 476"/>
                <a:gd name="T5" fmla="*/ 2 h 988"/>
                <a:gd name="T6" fmla="*/ 0 w 476"/>
                <a:gd name="T7" fmla="*/ 1 h 988"/>
                <a:gd name="T8" fmla="*/ 1 w 476"/>
                <a:gd name="T9" fmla="*/ 0 h 988"/>
                <a:gd name="T10" fmla="*/ 1 w 476"/>
                <a:gd name="T11" fmla="*/ 0 h 988"/>
                <a:gd name="T12" fmla="*/ 1 w 476"/>
                <a:gd name="T13" fmla="*/ 1 h 988"/>
                <a:gd name="T14" fmla="*/ 4 w 476"/>
                <a:gd name="T15" fmla="*/ 1 h 988"/>
                <a:gd name="T16" fmla="*/ 4 w 476"/>
                <a:gd name="T17" fmla="*/ 0 h 988"/>
                <a:gd name="T18" fmla="*/ 4 w 476"/>
                <a:gd name="T19" fmla="*/ 0 h 988"/>
                <a:gd name="T20" fmla="*/ 4 w 476"/>
                <a:gd name="T21" fmla="*/ 1 h 988"/>
                <a:gd name="T22" fmla="*/ 4 w 476"/>
                <a:gd name="T23" fmla="*/ 2 h 988"/>
                <a:gd name="T24" fmla="*/ 4 w 476"/>
                <a:gd name="T25" fmla="*/ 2 h 988"/>
                <a:gd name="T26" fmla="*/ 4 w 476"/>
                <a:gd name="T27" fmla="*/ 5 h 988"/>
                <a:gd name="T28" fmla="*/ 1 w 476"/>
                <a:gd name="T29" fmla="*/ 5 h 98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76"/>
                <a:gd name="T46" fmla="*/ 0 h 988"/>
                <a:gd name="T47" fmla="*/ 476 w 476"/>
                <a:gd name="T48" fmla="*/ 988 h 98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76" h="988">
                  <a:moveTo>
                    <a:pt x="64" y="988"/>
                  </a:moveTo>
                  <a:lnTo>
                    <a:pt x="52" y="488"/>
                  </a:lnTo>
                  <a:lnTo>
                    <a:pt x="28" y="448"/>
                  </a:lnTo>
                  <a:lnTo>
                    <a:pt x="0" y="208"/>
                  </a:lnTo>
                  <a:lnTo>
                    <a:pt x="20" y="8"/>
                  </a:lnTo>
                  <a:lnTo>
                    <a:pt x="68" y="8"/>
                  </a:lnTo>
                  <a:lnTo>
                    <a:pt x="72" y="256"/>
                  </a:lnTo>
                  <a:lnTo>
                    <a:pt x="392" y="248"/>
                  </a:lnTo>
                  <a:lnTo>
                    <a:pt x="392" y="12"/>
                  </a:lnTo>
                  <a:lnTo>
                    <a:pt x="440" y="0"/>
                  </a:lnTo>
                  <a:lnTo>
                    <a:pt x="464" y="184"/>
                  </a:lnTo>
                  <a:lnTo>
                    <a:pt x="464" y="404"/>
                  </a:lnTo>
                  <a:lnTo>
                    <a:pt x="440" y="460"/>
                  </a:lnTo>
                  <a:lnTo>
                    <a:pt x="476" y="980"/>
                  </a:lnTo>
                  <a:lnTo>
                    <a:pt x="64" y="988"/>
                  </a:lnTo>
                  <a:close/>
                </a:path>
              </a:pathLst>
            </a:custGeom>
            <a:solidFill>
              <a:schemeClr val="bg1"/>
            </a:solidFill>
            <a:ln w="12700" cap="flat" cmpd="sng">
              <a:solidFill>
                <a:schemeClr val="bg1"/>
              </a:solidFill>
              <a:prstDash val="solid"/>
              <a:round/>
              <a:headEnd/>
              <a:tailEnd/>
            </a:ln>
          </p:spPr>
          <p:txBody>
            <a:bodyPr lIns="0" tIns="0" rIns="0" bIns="0" anchor="ctr">
              <a:spAutoFit/>
            </a:bodyPr>
            <a:lstStyle/>
            <a:p>
              <a:endParaRPr lang="en-US"/>
            </a:p>
          </p:txBody>
        </p:sp>
        <p:sp>
          <p:nvSpPr>
            <p:cNvPr id="24621" name="Line 53"/>
            <p:cNvSpPr>
              <a:spLocks noChangeShapeType="1"/>
            </p:cNvSpPr>
            <p:nvPr/>
          </p:nvSpPr>
          <p:spPr bwMode="auto">
            <a:xfrm flipV="1">
              <a:off x="2458" y="1082"/>
              <a:ext cx="0" cy="1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4622" name="Freeform 54"/>
            <p:cNvSpPr>
              <a:spLocks/>
            </p:cNvSpPr>
            <p:nvPr/>
          </p:nvSpPr>
          <p:spPr bwMode="auto">
            <a:xfrm>
              <a:off x="2137" y="486"/>
              <a:ext cx="19" cy="20"/>
            </a:xfrm>
            <a:custGeom>
              <a:avLst/>
              <a:gdLst>
                <a:gd name="T0" fmla="*/ 0 w 76"/>
                <a:gd name="T1" fmla="*/ 0 h 75"/>
                <a:gd name="T2" fmla="*/ 0 w 76"/>
                <a:gd name="T3" fmla="*/ 0 h 75"/>
                <a:gd name="T4" fmla="*/ 0 w 76"/>
                <a:gd name="T5" fmla="*/ 0 h 75"/>
                <a:gd name="T6" fmla="*/ 0 w 76"/>
                <a:gd name="T7" fmla="*/ 0 h 75"/>
                <a:gd name="T8" fmla="*/ 0 w 76"/>
                <a:gd name="T9" fmla="*/ 0 h 75"/>
                <a:gd name="T10" fmla="*/ 0 w 76"/>
                <a:gd name="T11" fmla="*/ 0 h 75"/>
                <a:gd name="T12" fmla="*/ 0 w 76"/>
                <a:gd name="T13" fmla="*/ 0 h 75"/>
                <a:gd name="T14" fmla="*/ 0 w 76"/>
                <a:gd name="T15" fmla="*/ 0 h 75"/>
                <a:gd name="T16" fmla="*/ 0 w 76"/>
                <a:gd name="T17" fmla="*/ 0 h 75"/>
                <a:gd name="T18" fmla="*/ 0 w 76"/>
                <a:gd name="T19" fmla="*/ 0 h 75"/>
                <a:gd name="T20" fmla="*/ 0 w 76"/>
                <a:gd name="T21" fmla="*/ 0 h 75"/>
                <a:gd name="T22" fmla="*/ 0 w 76"/>
                <a:gd name="T23" fmla="*/ 0 h 75"/>
                <a:gd name="T24" fmla="*/ 0 w 76"/>
                <a:gd name="T25" fmla="*/ 0 h 75"/>
                <a:gd name="T26" fmla="*/ 0 w 76"/>
                <a:gd name="T27" fmla="*/ 0 h 75"/>
                <a:gd name="T28" fmla="*/ 0 w 76"/>
                <a:gd name="T29" fmla="*/ 0 h 75"/>
                <a:gd name="T30" fmla="*/ 0 w 76"/>
                <a:gd name="T31" fmla="*/ 0 h 75"/>
                <a:gd name="T32" fmla="*/ 0 w 76"/>
                <a:gd name="T33" fmla="*/ 0 h 75"/>
                <a:gd name="T34" fmla="*/ 0 w 76"/>
                <a:gd name="T35" fmla="*/ 0 h 75"/>
                <a:gd name="T36" fmla="*/ 0 w 76"/>
                <a:gd name="T37" fmla="*/ 0 h 75"/>
                <a:gd name="T38" fmla="*/ 0 w 76"/>
                <a:gd name="T39" fmla="*/ 0 h 75"/>
                <a:gd name="T40" fmla="*/ 0 w 76"/>
                <a:gd name="T41" fmla="*/ 0 h 75"/>
                <a:gd name="T42" fmla="*/ 0 w 76"/>
                <a:gd name="T43" fmla="*/ 0 h 75"/>
                <a:gd name="T44" fmla="*/ 0 w 76"/>
                <a:gd name="T45" fmla="*/ 0 h 75"/>
                <a:gd name="T46" fmla="*/ 0 w 76"/>
                <a:gd name="T47" fmla="*/ 0 h 75"/>
                <a:gd name="T48" fmla="*/ 0 w 76"/>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6"/>
                <a:gd name="T76" fmla="*/ 0 h 75"/>
                <a:gd name="T77" fmla="*/ 76 w 76"/>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6" h="75">
                  <a:moveTo>
                    <a:pt x="66" y="63"/>
                  </a:moveTo>
                  <a:lnTo>
                    <a:pt x="74" y="50"/>
                  </a:lnTo>
                  <a:lnTo>
                    <a:pt x="76" y="36"/>
                  </a:lnTo>
                  <a:lnTo>
                    <a:pt x="72" y="21"/>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23" name="Freeform 55"/>
            <p:cNvSpPr>
              <a:spLocks/>
            </p:cNvSpPr>
            <p:nvPr/>
          </p:nvSpPr>
          <p:spPr bwMode="auto">
            <a:xfrm>
              <a:off x="2137" y="452"/>
              <a:ext cx="19" cy="18"/>
            </a:xfrm>
            <a:custGeom>
              <a:avLst/>
              <a:gdLst>
                <a:gd name="T0" fmla="*/ 0 w 76"/>
                <a:gd name="T1" fmla="*/ 0 h 75"/>
                <a:gd name="T2" fmla="*/ 0 w 76"/>
                <a:gd name="T3" fmla="*/ 0 h 75"/>
                <a:gd name="T4" fmla="*/ 0 w 76"/>
                <a:gd name="T5" fmla="*/ 0 h 75"/>
                <a:gd name="T6" fmla="*/ 0 w 76"/>
                <a:gd name="T7" fmla="*/ 0 h 75"/>
                <a:gd name="T8" fmla="*/ 0 w 76"/>
                <a:gd name="T9" fmla="*/ 0 h 75"/>
                <a:gd name="T10" fmla="*/ 0 w 76"/>
                <a:gd name="T11" fmla="*/ 0 h 75"/>
                <a:gd name="T12" fmla="*/ 0 w 76"/>
                <a:gd name="T13" fmla="*/ 0 h 75"/>
                <a:gd name="T14" fmla="*/ 0 w 76"/>
                <a:gd name="T15" fmla="*/ 0 h 75"/>
                <a:gd name="T16" fmla="*/ 0 w 76"/>
                <a:gd name="T17" fmla="*/ 0 h 75"/>
                <a:gd name="T18" fmla="*/ 0 w 76"/>
                <a:gd name="T19" fmla="*/ 0 h 75"/>
                <a:gd name="T20" fmla="*/ 0 w 76"/>
                <a:gd name="T21" fmla="*/ 0 h 75"/>
                <a:gd name="T22" fmla="*/ 0 w 76"/>
                <a:gd name="T23" fmla="*/ 0 h 75"/>
                <a:gd name="T24" fmla="*/ 0 w 76"/>
                <a:gd name="T25" fmla="*/ 0 h 75"/>
                <a:gd name="T26" fmla="*/ 0 w 76"/>
                <a:gd name="T27" fmla="*/ 0 h 75"/>
                <a:gd name="T28" fmla="*/ 0 w 76"/>
                <a:gd name="T29" fmla="*/ 0 h 75"/>
                <a:gd name="T30" fmla="*/ 0 w 76"/>
                <a:gd name="T31" fmla="*/ 0 h 75"/>
                <a:gd name="T32" fmla="*/ 0 w 76"/>
                <a:gd name="T33" fmla="*/ 0 h 75"/>
                <a:gd name="T34" fmla="*/ 0 w 76"/>
                <a:gd name="T35" fmla="*/ 0 h 75"/>
                <a:gd name="T36" fmla="*/ 0 w 76"/>
                <a:gd name="T37" fmla="*/ 0 h 75"/>
                <a:gd name="T38" fmla="*/ 0 w 76"/>
                <a:gd name="T39" fmla="*/ 0 h 75"/>
                <a:gd name="T40" fmla="*/ 0 w 76"/>
                <a:gd name="T41" fmla="*/ 0 h 75"/>
                <a:gd name="T42" fmla="*/ 0 w 76"/>
                <a:gd name="T43" fmla="*/ 0 h 75"/>
                <a:gd name="T44" fmla="*/ 0 w 76"/>
                <a:gd name="T45" fmla="*/ 0 h 75"/>
                <a:gd name="T46" fmla="*/ 0 w 76"/>
                <a:gd name="T47" fmla="*/ 0 h 75"/>
                <a:gd name="T48" fmla="*/ 0 w 76"/>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6"/>
                <a:gd name="T76" fmla="*/ 0 h 75"/>
                <a:gd name="T77" fmla="*/ 76 w 76"/>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6" h="75">
                  <a:moveTo>
                    <a:pt x="66" y="63"/>
                  </a:moveTo>
                  <a:lnTo>
                    <a:pt x="74" y="50"/>
                  </a:lnTo>
                  <a:lnTo>
                    <a:pt x="76" y="36"/>
                  </a:lnTo>
                  <a:lnTo>
                    <a:pt x="72" y="23"/>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24" name="Freeform 56"/>
            <p:cNvSpPr>
              <a:spLocks/>
            </p:cNvSpPr>
            <p:nvPr/>
          </p:nvSpPr>
          <p:spPr bwMode="auto">
            <a:xfrm>
              <a:off x="2293" y="450"/>
              <a:ext cx="303" cy="116"/>
            </a:xfrm>
            <a:custGeom>
              <a:avLst/>
              <a:gdLst>
                <a:gd name="T0" fmla="*/ 0 w 600"/>
                <a:gd name="T1" fmla="*/ 2 h 230"/>
                <a:gd name="T2" fmla="*/ 5 w 600"/>
                <a:gd name="T3" fmla="*/ 2 h 230"/>
                <a:gd name="T4" fmla="*/ 5 w 600"/>
                <a:gd name="T5" fmla="*/ 2 h 230"/>
                <a:gd name="T6" fmla="*/ 5 w 600"/>
                <a:gd name="T7" fmla="*/ 2 h 230"/>
                <a:gd name="T8" fmla="*/ 5 w 600"/>
                <a:gd name="T9" fmla="*/ 2 h 230"/>
                <a:gd name="T10" fmla="*/ 4 w 600"/>
                <a:gd name="T11" fmla="*/ 1 h 230"/>
                <a:gd name="T12" fmla="*/ 4 w 600"/>
                <a:gd name="T13" fmla="*/ 1 h 230"/>
                <a:gd name="T14" fmla="*/ 4 w 600"/>
                <a:gd name="T15" fmla="*/ 1 h 230"/>
                <a:gd name="T16" fmla="*/ 3 w 600"/>
                <a:gd name="T17" fmla="*/ 1 h 230"/>
                <a:gd name="T18" fmla="*/ 3 w 600"/>
                <a:gd name="T19" fmla="*/ 0 h 230"/>
                <a:gd name="T20" fmla="*/ 3 w 600"/>
                <a:gd name="T21" fmla="*/ 0 h 230"/>
                <a:gd name="T22" fmla="*/ 3 w 600"/>
                <a:gd name="T23" fmla="*/ 0 h 230"/>
                <a:gd name="T24" fmla="*/ 2 w 600"/>
                <a:gd name="T25" fmla="*/ 1 h 230"/>
                <a:gd name="T26" fmla="*/ 2 w 600"/>
                <a:gd name="T27" fmla="*/ 1 h 230"/>
                <a:gd name="T28" fmla="*/ 2 w 600"/>
                <a:gd name="T29" fmla="*/ 1 h 230"/>
                <a:gd name="T30" fmla="*/ 1 w 600"/>
                <a:gd name="T31" fmla="*/ 1 h 230"/>
                <a:gd name="T32" fmla="*/ 1 w 600"/>
                <a:gd name="T33" fmla="*/ 1 h 230"/>
                <a:gd name="T34" fmla="*/ 1 w 600"/>
                <a:gd name="T35" fmla="*/ 2 h 230"/>
                <a:gd name="T36" fmla="*/ 1 w 600"/>
                <a:gd name="T37" fmla="*/ 2 h 230"/>
                <a:gd name="T38" fmla="*/ 1 w 600"/>
                <a:gd name="T39" fmla="*/ 2 h 230"/>
                <a:gd name="T40" fmla="*/ 1 w 600"/>
                <a:gd name="T41" fmla="*/ 2 h 230"/>
                <a:gd name="T42" fmla="*/ 0 w 600"/>
                <a:gd name="T43" fmla="*/ 2 h 2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00"/>
                <a:gd name="T67" fmla="*/ 0 h 230"/>
                <a:gd name="T68" fmla="*/ 600 w 600"/>
                <a:gd name="T69" fmla="*/ 230 h 23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00" h="230">
                  <a:moveTo>
                    <a:pt x="0" y="230"/>
                  </a:moveTo>
                  <a:lnTo>
                    <a:pt x="600" y="230"/>
                  </a:lnTo>
                  <a:lnTo>
                    <a:pt x="572" y="202"/>
                  </a:lnTo>
                  <a:lnTo>
                    <a:pt x="538" y="186"/>
                  </a:lnTo>
                  <a:lnTo>
                    <a:pt x="508" y="180"/>
                  </a:lnTo>
                  <a:lnTo>
                    <a:pt x="500" y="122"/>
                  </a:lnTo>
                  <a:lnTo>
                    <a:pt x="476" y="72"/>
                  </a:lnTo>
                  <a:lnTo>
                    <a:pt x="424" y="30"/>
                  </a:lnTo>
                  <a:lnTo>
                    <a:pt x="376" y="10"/>
                  </a:lnTo>
                  <a:lnTo>
                    <a:pt x="326" y="0"/>
                  </a:lnTo>
                  <a:lnTo>
                    <a:pt x="298" y="0"/>
                  </a:lnTo>
                  <a:lnTo>
                    <a:pt x="260" y="0"/>
                  </a:lnTo>
                  <a:lnTo>
                    <a:pt x="208" y="12"/>
                  </a:lnTo>
                  <a:lnTo>
                    <a:pt x="174" y="32"/>
                  </a:lnTo>
                  <a:lnTo>
                    <a:pt x="140" y="54"/>
                  </a:lnTo>
                  <a:lnTo>
                    <a:pt x="114" y="90"/>
                  </a:lnTo>
                  <a:lnTo>
                    <a:pt x="98" y="118"/>
                  </a:lnTo>
                  <a:lnTo>
                    <a:pt x="92" y="152"/>
                  </a:lnTo>
                  <a:lnTo>
                    <a:pt x="90" y="180"/>
                  </a:lnTo>
                  <a:lnTo>
                    <a:pt x="46" y="190"/>
                  </a:lnTo>
                  <a:lnTo>
                    <a:pt x="16" y="212"/>
                  </a:lnTo>
                  <a:lnTo>
                    <a:pt x="0" y="23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4625" name="Freeform 57"/>
            <p:cNvSpPr>
              <a:spLocks/>
            </p:cNvSpPr>
            <p:nvPr/>
          </p:nvSpPr>
          <p:spPr bwMode="auto">
            <a:xfrm>
              <a:off x="2464" y="461"/>
              <a:ext cx="68" cy="84"/>
            </a:xfrm>
            <a:custGeom>
              <a:avLst/>
              <a:gdLst>
                <a:gd name="T0" fmla="*/ 0 w 347"/>
                <a:gd name="T1" fmla="*/ 0 h 433"/>
                <a:gd name="T2" fmla="*/ 0 w 347"/>
                <a:gd name="T3" fmla="*/ 0 h 433"/>
                <a:gd name="T4" fmla="*/ 0 w 347"/>
                <a:gd name="T5" fmla="*/ 0 h 433"/>
                <a:gd name="T6" fmla="*/ 0 w 347"/>
                <a:gd name="T7" fmla="*/ 0 h 433"/>
                <a:gd name="T8" fmla="*/ 0 w 347"/>
                <a:gd name="T9" fmla="*/ 0 h 433"/>
                <a:gd name="T10" fmla="*/ 0 w 347"/>
                <a:gd name="T11" fmla="*/ 0 h 433"/>
                <a:gd name="T12" fmla="*/ 0 w 347"/>
                <a:gd name="T13" fmla="*/ 0 h 433"/>
                <a:gd name="T14" fmla="*/ 0 w 347"/>
                <a:gd name="T15" fmla="*/ 0 h 433"/>
                <a:gd name="T16" fmla="*/ 0 w 347"/>
                <a:gd name="T17" fmla="*/ 0 h 433"/>
                <a:gd name="T18" fmla="*/ 0 w 347"/>
                <a:gd name="T19" fmla="*/ 0 h 433"/>
                <a:gd name="T20" fmla="*/ 0 w 347"/>
                <a:gd name="T21" fmla="*/ 0 h 433"/>
                <a:gd name="T22" fmla="*/ 0 w 347"/>
                <a:gd name="T23" fmla="*/ 0 h 433"/>
                <a:gd name="T24" fmla="*/ 0 w 347"/>
                <a:gd name="T25" fmla="*/ 0 h 433"/>
                <a:gd name="T26" fmla="*/ 0 w 347"/>
                <a:gd name="T27" fmla="*/ 0 h 433"/>
                <a:gd name="T28" fmla="*/ 0 w 347"/>
                <a:gd name="T29" fmla="*/ 0 h 433"/>
                <a:gd name="T30" fmla="*/ 0 w 347"/>
                <a:gd name="T31" fmla="*/ 0 h 433"/>
                <a:gd name="T32" fmla="*/ 0 w 347"/>
                <a:gd name="T33" fmla="*/ 0 h 433"/>
                <a:gd name="T34" fmla="*/ 0 w 347"/>
                <a:gd name="T35" fmla="*/ 0 h 433"/>
                <a:gd name="T36" fmla="*/ 0 w 347"/>
                <a:gd name="T37" fmla="*/ 0 h 433"/>
                <a:gd name="T38" fmla="*/ 0 w 347"/>
                <a:gd name="T39" fmla="*/ 0 h 433"/>
                <a:gd name="T40" fmla="*/ 0 w 347"/>
                <a:gd name="T41" fmla="*/ 0 h 433"/>
                <a:gd name="T42" fmla="*/ 0 w 347"/>
                <a:gd name="T43" fmla="*/ 0 h 433"/>
                <a:gd name="T44" fmla="*/ 0 w 347"/>
                <a:gd name="T45" fmla="*/ 0 h 433"/>
                <a:gd name="T46" fmla="*/ 0 w 347"/>
                <a:gd name="T47" fmla="*/ 0 h 433"/>
                <a:gd name="T48" fmla="*/ 0 w 347"/>
                <a:gd name="T49" fmla="*/ 0 h 433"/>
                <a:gd name="T50" fmla="*/ 0 w 347"/>
                <a:gd name="T51" fmla="*/ 0 h 433"/>
                <a:gd name="T52" fmla="*/ 0 w 347"/>
                <a:gd name="T53" fmla="*/ 0 h 433"/>
                <a:gd name="T54" fmla="*/ 0 w 347"/>
                <a:gd name="T55" fmla="*/ 0 h 433"/>
                <a:gd name="T56" fmla="*/ 0 w 347"/>
                <a:gd name="T57" fmla="*/ 0 h 433"/>
                <a:gd name="T58" fmla="*/ 0 w 347"/>
                <a:gd name="T59" fmla="*/ 0 h 433"/>
                <a:gd name="T60" fmla="*/ 0 w 347"/>
                <a:gd name="T61" fmla="*/ 0 h 433"/>
                <a:gd name="T62" fmla="*/ 0 w 347"/>
                <a:gd name="T63" fmla="*/ 0 h 433"/>
                <a:gd name="T64" fmla="*/ 0 w 347"/>
                <a:gd name="T65" fmla="*/ 0 h 433"/>
                <a:gd name="T66" fmla="*/ 0 w 347"/>
                <a:gd name="T67" fmla="*/ 0 h 433"/>
                <a:gd name="T68" fmla="*/ 0 w 347"/>
                <a:gd name="T69" fmla="*/ 0 h 433"/>
                <a:gd name="T70" fmla="*/ 0 w 347"/>
                <a:gd name="T71" fmla="*/ 0 h 433"/>
                <a:gd name="T72" fmla="*/ 0 w 347"/>
                <a:gd name="T73" fmla="*/ 0 h 433"/>
                <a:gd name="T74" fmla="*/ 0 w 347"/>
                <a:gd name="T75" fmla="*/ 0 h 433"/>
                <a:gd name="T76" fmla="*/ 0 w 347"/>
                <a:gd name="T77" fmla="*/ 0 h 433"/>
                <a:gd name="T78" fmla="*/ 0 w 347"/>
                <a:gd name="T79" fmla="*/ 0 h 433"/>
                <a:gd name="T80" fmla="*/ 0 w 347"/>
                <a:gd name="T81" fmla="*/ 0 h 433"/>
                <a:gd name="T82" fmla="*/ 0 w 347"/>
                <a:gd name="T83" fmla="*/ 0 h 433"/>
                <a:gd name="T84" fmla="*/ 0 w 347"/>
                <a:gd name="T85" fmla="*/ 0 h 433"/>
                <a:gd name="T86" fmla="*/ 0 w 347"/>
                <a:gd name="T87" fmla="*/ 0 h 433"/>
                <a:gd name="T88" fmla="*/ 0 w 347"/>
                <a:gd name="T89" fmla="*/ 0 h 433"/>
                <a:gd name="T90" fmla="*/ 0 w 347"/>
                <a:gd name="T91" fmla="*/ 0 h 433"/>
                <a:gd name="T92" fmla="*/ 0 w 347"/>
                <a:gd name="T93" fmla="*/ 0 h 433"/>
                <a:gd name="T94" fmla="*/ 0 w 347"/>
                <a:gd name="T95" fmla="*/ 0 h 433"/>
                <a:gd name="T96" fmla="*/ 0 w 347"/>
                <a:gd name="T97" fmla="*/ 0 h 433"/>
                <a:gd name="T98" fmla="*/ 0 w 347"/>
                <a:gd name="T99" fmla="*/ 0 h 433"/>
                <a:gd name="T100" fmla="*/ 0 w 347"/>
                <a:gd name="T101" fmla="*/ 0 h 43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47"/>
                <a:gd name="T154" fmla="*/ 0 h 433"/>
                <a:gd name="T155" fmla="*/ 347 w 347"/>
                <a:gd name="T156" fmla="*/ 433 h 43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47" h="433">
                  <a:moveTo>
                    <a:pt x="24" y="0"/>
                  </a:moveTo>
                  <a:lnTo>
                    <a:pt x="24" y="0"/>
                  </a:lnTo>
                  <a:lnTo>
                    <a:pt x="16" y="0"/>
                  </a:lnTo>
                  <a:lnTo>
                    <a:pt x="8" y="3"/>
                  </a:lnTo>
                  <a:lnTo>
                    <a:pt x="3" y="7"/>
                  </a:lnTo>
                  <a:lnTo>
                    <a:pt x="0" y="14"/>
                  </a:lnTo>
                  <a:lnTo>
                    <a:pt x="0" y="23"/>
                  </a:lnTo>
                  <a:lnTo>
                    <a:pt x="1" y="30"/>
                  </a:lnTo>
                  <a:lnTo>
                    <a:pt x="7" y="36"/>
                  </a:lnTo>
                  <a:lnTo>
                    <a:pt x="14" y="40"/>
                  </a:lnTo>
                  <a:lnTo>
                    <a:pt x="18" y="42"/>
                  </a:lnTo>
                  <a:lnTo>
                    <a:pt x="29" y="45"/>
                  </a:lnTo>
                  <a:lnTo>
                    <a:pt x="42" y="51"/>
                  </a:lnTo>
                  <a:lnTo>
                    <a:pt x="59" y="58"/>
                  </a:lnTo>
                  <a:lnTo>
                    <a:pt x="79" y="68"/>
                  </a:lnTo>
                  <a:lnTo>
                    <a:pt x="101" y="81"/>
                  </a:lnTo>
                  <a:lnTo>
                    <a:pt x="125" y="97"/>
                  </a:lnTo>
                  <a:lnTo>
                    <a:pt x="150" y="115"/>
                  </a:lnTo>
                  <a:lnTo>
                    <a:pt x="174" y="138"/>
                  </a:lnTo>
                  <a:lnTo>
                    <a:pt x="200" y="164"/>
                  </a:lnTo>
                  <a:lnTo>
                    <a:pt x="223" y="195"/>
                  </a:lnTo>
                  <a:lnTo>
                    <a:pt x="246" y="229"/>
                  </a:lnTo>
                  <a:lnTo>
                    <a:pt x="266" y="268"/>
                  </a:lnTo>
                  <a:lnTo>
                    <a:pt x="284" y="313"/>
                  </a:lnTo>
                  <a:lnTo>
                    <a:pt x="296" y="360"/>
                  </a:lnTo>
                  <a:lnTo>
                    <a:pt x="307" y="415"/>
                  </a:lnTo>
                  <a:lnTo>
                    <a:pt x="309" y="422"/>
                  </a:lnTo>
                  <a:lnTo>
                    <a:pt x="314" y="428"/>
                  </a:lnTo>
                  <a:lnTo>
                    <a:pt x="321" y="433"/>
                  </a:lnTo>
                  <a:lnTo>
                    <a:pt x="330" y="433"/>
                  </a:lnTo>
                  <a:lnTo>
                    <a:pt x="337" y="430"/>
                  </a:lnTo>
                  <a:lnTo>
                    <a:pt x="343" y="425"/>
                  </a:lnTo>
                  <a:lnTo>
                    <a:pt x="347" y="418"/>
                  </a:lnTo>
                  <a:lnTo>
                    <a:pt x="347" y="409"/>
                  </a:lnTo>
                  <a:lnTo>
                    <a:pt x="337" y="350"/>
                  </a:lnTo>
                  <a:lnTo>
                    <a:pt x="321" y="297"/>
                  </a:lnTo>
                  <a:lnTo>
                    <a:pt x="302" y="248"/>
                  </a:lnTo>
                  <a:lnTo>
                    <a:pt x="279" y="206"/>
                  </a:lnTo>
                  <a:lnTo>
                    <a:pt x="255" y="167"/>
                  </a:lnTo>
                  <a:lnTo>
                    <a:pt x="227" y="134"/>
                  </a:lnTo>
                  <a:lnTo>
                    <a:pt x="199" y="105"/>
                  </a:lnTo>
                  <a:lnTo>
                    <a:pt x="171" y="81"/>
                  </a:lnTo>
                  <a:lnTo>
                    <a:pt x="144" y="61"/>
                  </a:lnTo>
                  <a:lnTo>
                    <a:pt x="116" y="43"/>
                  </a:lnTo>
                  <a:lnTo>
                    <a:pt x="92" y="29"/>
                  </a:lnTo>
                  <a:lnTo>
                    <a:pt x="70" y="17"/>
                  </a:lnTo>
                  <a:lnTo>
                    <a:pt x="52" y="10"/>
                  </a:lnTo>
                  <a:lnTo>
                    <a:pt x="37" y="4"/>
                  </a:lnTo>
                  <a:lnTo>
                    <a:pt x="29" y="2"/>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26" name="Freeform 58"/>
            <p:cNvSpPr>
              <a:spLocks/>
            </p:cNvSpPr>
            <p:nvPr/>
          </p:nvSpPr>
          <p:spPr bwMode="auto">
            <a:xfrm>
              <a:off x="2351" y="461"/>
              <a:ext cx="69" cy="84"/>
            </a:xfrm>
            <a:custGeom>
              <a:avLst/>
              <a:gdLst>
                <a:gd name="T0" fmla="*/ 0 w 350"/>
                <a:gd name="T1" fmla="*/ 0 h 433"/>
                <a:gd name="T2" fmla="*/ 0 w 350"/>
                <a:gd name="T3" fmla="*/ 0 h 433"/>
                <a:gd name="T4" fmla="*/ 0 w 350"/>
                <a:gd name="T5" fmla="*/ 0 h 433"/>
                <a:gd name="T6" fmla="*/ 0 w 350"/>
                <a:gd name="T7" fmla="*/ 0 h 433"/>
                <a:gd name="T8" fmla="*/ 0 w 350"/>
                <a:gd name="T9" fmla="*/ 0 h 433"/>
                <a:gd name="T10" fmla="*/ 0 w 350"/>
                <a:gd name="T11" fmla="*/ 0 h 433"/>
                <a:gd name="T12" fmla="*/ 0 w 350"/>
                <a:gd name="T13" fmla="*/ 0 h 433"/>
                <a:gd name="T14" fmla="*/ 0 w 350"/>
                <a:gd name="T15" fmla="*/ 0 h 433"/>
                <a:gd name="T16" fmla="*/ 0 w 350"/>
                <a:gd name="T17" fmla="*/ 0 h 433"/>
                <a:gd name="T18" fmla="*/ 0 w 350"/>
                <a:gd name="T19" fmla="*/ 0 h 433"/>
                <a:gd name="T20" fmla="*/ 0 w 350"/>
                <a:gd name="T21" fmla="*/ 0 h 433"/>
                <a:gd name="T22" fmla="*/ 0 w 350"/>
                <a:gd name="T23" fmla="*/ 0 h 433"/>
                <a:gd name="T24" fmla="*/ 0 w 350"/>
                <a:gd name="T25" fmla="*/ 0 h 433"/>
                <a:gd name="T26" fmla="*/ 0 w 350"/>
                <a:gd name="T27" fmla="*/ 0 h 433"/>
                <a:gd name="T28" fmla="*/ 0 w 350"/>
                <a:gd name="T29" fmla="*/ 0 h 433"/>
                <a:gd name="T30" fmla="*/ 0 w 350"/>
                <a:gd name="T31" fmla="*/ 0 h 433"/>
                <a:gd name="T32" fmla="*/ 0 w 350"/>
                <a:gd name="T33" fmla="*/ 0 h 433"/>
                <a:gd name="T34" fmla="*/ 0 w 350"/>
                <a:gd name="T35" fmla="*/ 0 h 433"/>
                <a:gd name="T36" fmla="*/ 0 w 350"/>
                <a:gd name="T37" fmla="*/ 0 h 433"/>
                <a:gd name="T38" fmla="*/ 0 w 350"/>
                <a:gd name="T39" fmla="*/ 0 h 433"/>
                <a:gd name="T40" fmla="*/ 0 w 350"/>
                <a:gd name="T41" fmla="*/ 0 h 433"/>
                <a:gd name="T42" fmla="*/ 0 w 350"/>
                <a:gd name="T43" fmla="*/ 0 h 433"/>
                <a:gd name="T44" fmla="*/ 0 w 350"/>
                <a:gd name="T45" fmla="*/ 0 h 433"/>
                <a:gd name="T46" fmla="*/ 0 w 350"/>
                <a:gd name="T47" fmla="*/ 0 h 433"/>
                <a:gd name="T48" fmla="*/ 0 w 350"/>
                <a:gd name="T49" fmla="*/ 0 h 433"/>
                <a:gd name="T50" fmla="*/ 0 w 350"/>
                <a:gd name="T51" fmla="*/ 0 h 433"/>
                <a:gd name="T52" fmla="*/ 0 w 350"/>
                <a:gd name="T53" fmla="*/ 0 h 433"/>
                <a:gd name="T54" fmla="*/ 0 w 350"/>
                <a:gd name="T55" fmla="*/ 0 h 433"/>
                <a:gd name="T56" fmla="*/ 0 w 350"/>
                <a:gd name="T57" fmla="*/ 0 h 433"/>
                <a:gd name="T58" fmla="*/ 0 w 350"/>
                <a:gd name="T59" fmla="*/ 0 h 433"/>
                <a:gd name="T60" fmla="*/ 0 w 350"/>
                <a:gd name="T61" fmla="*/ 0 h 433"/>
                <a:gd name="T62" fmla="*/ 0 w 350"/>
                <a:gd name="T63" fmla="*/ 0 h 433"/>
                <a:gd name="T64" fmla="*/ 0 w 350"/>
                <a:gd name="T65" fmla="*/ 0 h 433"/>
                <a:gd name="T66" fmla="*/ 0 w 350"/>
                <a:gd name="T67" fmla="*/ 0 h 433"/>
                <a:gd name="T68" fmla="*/ 0 w 350"/>
                <a:gd name="T69" fmla="*/ 0 h 433"/>
                <a:gd name="T70" fmla="*/ 0 w 350"/>
                <a:gd name="T71" fmla="*/ 0 h 433"/>
                <a:gd name="T72" fmla="*/ 0 w 350"/>
                <a:gd name="T73" fmla="*/ 0 h 433"/>
                <a:gd name="T74" fmla="*/ 0 w 350"/>
                <a:gd name="T75" fmla="*/ 0 h 433"/>
                <a:gd name="T76" fmla="*/ 0 w 350"/>
                <a:gd name="T77" fmla="*/ 0 h 433"/>
                <a:gd name="T78" fmla="*/ 0 w 350"/>
                <a:gd name="T79" fmla="*/ 0 h 433"/>
                <a:gd name="T80" fmla="*/ 0 w 350"/>
                <a:gd name="T81" fmla="*/ 0 h 433"/>
                <a:gd name="T82" fmla="*/ 0 w 350"/>
                <a:gd name="T83" fmla="*/ 0 h 433"/>
                <a:gd name="T84" fmla="*/ 0 w 350"/>
                <a:gd name="T85" fmla="*/ 0 h 433"/>
                <a:gd name="T86" fmla="*/ 0 w 350"/>
                <a:gd name="T87" fmla="*/ 0 h 433"/>
                <a:gd name="T88" fmla="*/ 0 w 350"/>
                <a:gd name="T89" fmla="*/ 0 h 433"/>
                <a:gd name="T90" fmla="*/ 0 w 350"/>
                <a:gd name="T91" fmla="*/ 0 h 433"/>
                <a:gd name="T92" fmla="*/ 0 w 350"/>
                <a:gd name="T93" fmla="*/ 0 h 433"/>
                <a:gd name="T94" fmla="*/ 0 w 350"/>
                <a:gd name="T95" fmla="*/ 0 h 433"/>
                <a:gd name="T96" fmla="*/ 0 w 350"/>
                <a:gd name="T97" fmla="*/ 0 h 433"/>
                <a:gd name="T98" fmla="*/ 0 w 350"/>
                <a:gd name="T99" fmla="*/ 0 h 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50"/>
                <a:gd name="T151" fmla="*/ 0 h 433"/>
                <a:gd name="T152" fmla="*/ 350 w 350"/>
                <a:gd name="T153" fmla="*/ 433 h 433"/>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50" h="433">
                  <a:moveTo>
                    <a:pt x="336" y="40"/>
                  </a:moveTo>
                  <a:lnTo>
                    <a:pt x="343" y="36"/>
                  </a:lnTo>
                  <a:lnTo>
                    <a:pt x="349" y="30"/>
                  </a:lnTo>
                  <a:lnTo>
                    <a:pt x="350" y="23"/>
                  </a:lnTo>
                  <a:lnTo>
                    <a:pt x="350" y="14"/>
                  </a:lnTo>
                  <a:lnTo>
                    <a:pt x="346" y="7"/>
                  </a:lnTo>
                  <a:lnTo>
                    <a:pt x="340" y="3"/>
                  </a:lnTo>
                  <a:lnTo>
                    <a:pt x="333" y="0"/>
                  </a:lnTo>
                  <a:lnTo>
                    <a:pt x="326" y="0"/>
                  </a:lnTo>
                  <a:lnTo>
                    <a:pt x="322" y="2"/>
                  </a:lnTo>
                  <a:lnTo>
                    <a:pt x="313" y="4"/>
                  </a:lnTo>
                  <a:lnTo>
                    <a:pt x="299" y="10"/>
                  </a:lnTo>
                  <a:lnTo>
                    <a:pt x="280" y="17"/>
                  </a:lnTo>
                  <a:lnTo>
                    <a:pt x="258" y="29"/>
                  </a:lnTo>
                  <a:lnTo>
                    <a:pt x="234" y="43"/>
                  </a:lnTo>
                  <a:lnTo>
                    <a:pt x="206" y="61"/>
                  </a:lnTo>
                  <a:lnTo>
                    <a:pt x="179" y="81"/>
                  </a:lnTo>
                  <a:lnTo>
                    <a:pt x="150" y="105"/>
                  </a:lnTo>
                  <a:lnTo>
                    <a:pt x="121" y="134"/>
                  </a:lnTo>
                  <a:lnTo>
                    <a:pt x="94" y="167"/>
                  </a:lnTo>
                  <a:lnTo>
                    <a:pt x="70" y="206"/>
                  </a:lnTo>
                  <a:lnTo>
                    <a:pt x="46" y="248"/>
                  </a:lnTo>
                  <a:lnTo>
                    <a:pt x="26" y="297"/>
                  </a:lnTo>
                  <a:lnTo>
                    <a:pt x="10" y="350"/>
                  </a:lnTo>
                  <a:lnTo>
                    <a:pt x="0" y="409"/>
                  </a:lnTo>
                  <a:lnTo>
                    <a:pt x="0" y="418"/>
                  </a:lnTo>
                  <a:lnTo>
                    <a:pt x="5" y="425"/>
                  </a:lnTo>
                  <a:lnTo>
                    <a:pt x="10" y="430"/>
                  </a:lnTo>
                  <a:lnTo>
                    <a:pt x="19" y="433"/>
                  </a:lnTo>
                  <a:lnTo>
                    <a:pt x="26" y="433"/>
                  </a:lnTo>
                  <a:lnTo>
                    <a:pt x="34" y="428"/>
                  </a:lnTo>
                  <a:lnTo>
                    <a:pt x="39" y="422"/>
                  </a:lnTo>
                  <a:lnTo>
                    <a:pt x="42" y="415"/>
                  </a:lnTo>
                  <a:lnTo>
                    <a:pt x="51" y="360"/>
                  </a:lnTo>
                  <a:lnTo>
                    <a:pt x="65" y="313"/>
                  </a:lnTo>
                  <a:lnTo>
                    <a:pt x="83" y="268"/>
                  </a:lnTo>
                  <a:lnTo>
                    <a:pt x="103" y="229"/>
                  </a:lnTo>
                  <a:lnTo>
                    <a:pt x="124" y="195"/>
                  </a:lnTo>
                  <a:lnTo>
                    <a:pt x="149" y="164"/>
                  </a:lnTo>
                  <a:lnTo>
                    <a:pt x="175" y="138"/>
                  </a:lnTo>
                  <a:lnTo>
                    <a:pt x="199" y="115"/>
                  </a:lnTo>
                  <a:lnTo>
                    <a:pt x="225" y="97"/>
                  </a:lnTo>
                  <a:lnTo>
                    <a:pt x="248" y="81"/>
                  </a:lnTo>
                  <a:lnTo>
                    <a:pt x="271" y="68"/>
                  </a:lnTo>
                  <a:lnTo>
                    <a:pt x="291" y="58"/>
                  </a:lnTo>
                  <a:lnTo>
                    <a:pt x="309" y="51"/>
                  </a:lnTo>
                  <a:lnTo>
                    <a:pt x="322" y="45"/>
                  </a:lnTo>
                  <a:lnTo>
                    <a:pt x="332" y="42"/>
                  </a:lnTo>
                  <a:lnTo>
                    <a:pt x="336"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27" name="Freeform 59"/>
            <p:cNvSpPr>
              <a:spLocks/>
            </p:cNvSpPr>
            <p:nvPr/>
          </p:nvSpPr>
          <p:spPr bwMode="auto">
            <a:xfrm>
              <a:off x="2406" y="461"/>
              <a:ext cx="30" cy="83"/>
            </a:xfrm>
            <a:custGeom>
              <a:avLst/>
              <a:gdLst>
                <a:gd name="T0" fmla="*/ 0 w 148"/>
                <a:gd name="T1" fmla="*/ 0 h 420"/>
                <a:gd name="T2" fmla="*/ 0 w 148"/>
                <a:gd name="T3" fmla="*/ 0 h 420"/>
                <a:gd name="T4" fmla="*/ 0 w 148"/>
                <a:gd name="T5" fmla="*/ 0 h 420"/>
                <a:gd name="T6" fmla="*/ 0 w 148"/>
                <a:gd name="T7" fmla="*/ 0 h 420"/>
                <a:gd name="T8" fmla="*/ 0 w 148"/>
                <a:gd name="T9" fmla="*/ 0 h 420"/>
                <a:gd name="T10" fmla="*/ 0 w 148"/>
                <a:gd name="T11" fmla="*/ 0 h 420"/>
                <a:gd name="T12" fmla="*/ 0 w 148"/>
                <a:gd name="T13" fmla="*/ 0 h 420"/>
                <a:gd name="T14" fmla="*/ 0 w 148"/>
                <a:gd name="T15" fmla="*/ 0 h 420"/>
                <a:gd name="T16" fmla="*/ 0 w 148"/>
                <a:gd name="T17" fmla="*/ 0 h 420"/>
                <a:gd name="T18" fmla="*/ 0 w 148"/>
                <a:gd name="T19" fmla="*/ 0 h 420"/>
                <a:gd name="T20" fmla="*/ 0 w 148"/>
                <a:gd name="T21" fmla="*/ 0 h 420"/>
                <a:gd name="T22" fmla="*/ 0 w 148"/>
                <a:gd name="T23" fmla="*/ 0 h 420"/>
                <a:gd name="T24" fmla="*/ 0 w 148"/>
                <a:gd name="T25" fmla="*/ 0 h 420"/>
                <a:gd name="T26" fmla="*/ 0 w 148"/>
                <a:gd name="T27" fmla="*/ 0 h 420"/>
                <a:gd name="T28" fmla="*/ 0 w 148"/>
                <a:gd name="T29" fmla="*/ 0 h 420"/>
                <a:gd name="T30" fmla="*/ 0 w 148"/>
                <a:gd name="T31" fmla="*/ 0 h 420"/>
                <a:gd name="T32" fmla="*/ 0 w 148"/>
                <a:gd name="T33" fmla="*/ 0 h 420"/>
                <a:gd name="T34" fmla="*/ 0 w 148"/>
                <a:gd name="T35" fmla="*/ 0 h 420"/>
                <a:gd name="T36" fmla="*/ 0 w 148"/>
                <a:gd name="T37" fmla="*/ 0 h 420"/>
                <a:gd name="T38" fmla="*/ 0 w 148"/>
                <a:gd name="T39" fmla="*/ 0 h 420"/>
                <a:gd name="T40" fmla="*/ 0 w 148"/>
                <a:gd name="T41" fmla="*/ 0 h 420"/>
                <a:gd name="T42" fmla="*/ 0 w 148"/>
                <a:gd name="T43" fmla="*/ 0 h 420"/>
                <a:gd name="T44" fmla="*/ 0 w 148"/>
                <a:gd name="T45" fmla="*/ 0 h 420"/>
                <a:gd name="T46" fmla="*/ 0 w 148"/>
                <a:gd name="T47" fmla="*/ 0 h 420"/>
                <a:gd name="T48" fmla="*/ 0 w 148"/>
                <a:gd name="T49" fmla="*/ 0 h 420"/>
                <a:gd name="T50" fmla="*/ 0 w 148"/>
                <a:gd name="T51" fmla="*/ 0 h 420"/>
                <a:gd name="T52" fmla="*/ 0 w 148"/>
                <a:gd name="T53" fmla="*/ 0 h 420"/>
                <a:gd name="T54" fmla="*/ 0 w 148"/>
                <a:gd name="T55" fmla="*/ 0 h 420"/>
                <a:gd name="T56" fmla="*/ 0 w 148"/>
                <a:gd name="T57" fmla="*/ 0 h 420"/>
                <a:gd name="T58" fmla="*/ 0 w 148"/>
                <a:gd name="T59" fmla="*/ 0 h 420"/>
                <a:gd name="T60" fmla="*/ 0 w 148"/>
                <a:gd name="T61" fmla="*/ 0 h 420"/>
                <a:gd name="T62" fmla="*/ 0 w 148"/>
                <a:gd name="T63" fmla="*/ 0 h 420"/>
                <a:gd name="T64" fmla="*/ 0 w 148"/>
                <a:gd name="T65" fmla="*/ 0 h 420"/>
                <a:gd name="T66" fmla="*/ 0 w 148"/>
                <a:gd name="T67" fmla="*/ 0 h 420"/>
                <a:gd name="T68" fmla="*/ 0 w 148"/>
                <a:gd name="T69" fmla="*/ 0 h 42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48"/>
                <a:gd name="T106" fmla="*/ 0 h 420"/>
                <a:gd name="T107" fmla="*/ 148 w 148"/>
                <a:gd name="T108" fmla="*/ 420 h 42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48" h="420">
                  <a:moveTo>
                    <a:pt x="142" y="7"/>
                  </a:moveTo>
                  <a:lnTo>
                    <a:pt x="137" y="2"/>
                  </a:lnTo>
                  <a:lnTo>
                    <a:pt x="128" y="0"/>
                  </a:lnTo>
                  <a:lnTo>
                    <a:pt x="121" y="1"/>
                  </a:lnTo>
                  <a:lnTo>
                    <a:pt x="114" y="5"/>
                  </a:lnTo>
                  <a:lnTo>
                    <a:pt x="106" y="12"/>
                  </a:lnTo>
                  <a:lnTo>
                    <a:pt x="92" y="30"/>
                  </a:lnTo>
                  <a:lnTo>
                    <a:pt x="72" y="59"/>
                  </a:lnTo>
                  <a:lnTo>
                    <a:pt x="50" y="100"/>
                  </a:lnTo>
                  <a:lnTo>
                    <a:pt x="29" y="155"/>
                  </a:lnTo>
                  <a:lnTo>
                    <a:pt x="11" y="223"/>
                  </a:lnTo>
                  <a:lnTo>
                    <a:pt x="1" y="305"/>
                  </a:lnTo>
                  <a:lnTo>
                    <a:pt x="0" y="402"/>
                  </a:lnTo>
                  <a:lnTo>
                    <a:pt x="1" y="410"/>
                  </a:lnTo>
                  <a:lnTo>
                    <a:pt x="7" y="416"/>
                  </a:lnTo>
                  <a:lnTo>
                    <a:pt x="13" y="420"/>
                  </a:lnTo>
                  <a:lnTo>
                    <a:pt x="21" y="420"/>
                  </a:lnTo>
                  <a:lnTo>
                    <a:pt x="30" y="419"/>
                  </a:lnTo>
                  <a:lnTo>
                    <a:pt x="36" y="413"/>
                  </a:lnTo>
                  <a:lnTo>
                    <a:pt x="40" y="407"/>
                  </a:lnTo>
                  <a:lnTo>
                    <a:pt x="42" y="399"/>
                  </a:lnTo>
                  <a:lnTo>
                    <a:pt x="43" y="309"/>
                  </a:lnTo>
                  <a:lnTo>
                    <a:pt x="52" y="234"/>
                  </a:lnTo>
                  <a:lnTo>
                    <a:pt x="67" y="171"/>
                  </a:lnTo>
                  <a:lnTo>
                    <a:pt x="88" y="121"/>
                  </a:lnTo>
                  <a:lnTo>
                    <a:pt x="106" y="83"/>
                  </a:lnTo>
                  <a:lnTo>
                    <a:pt x="124" y="56"/>
                  </a:lnTo>
                  <a:lnTo>
                    <a:pt x="137" y="41"/>
                  </a:lnTo>
                  <a:lnTo>
                    <a:pt x="141" y="36"/>
                  </a:lnTo>
                  <a:lnTo>
                    <a:pt x="145" y="28"/>
                  </a:lnTo>
                  <a:lnTo>
                    <a:pt x="148" y="21"/>
                  </a:lnTo>
                  <a:lnTo>
                    <a:pt x="147" y="12"/>
                  </a:lnTo>
                  <a:lnTo>
                    <a:pt x="142"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28" name="Freeform 60"/>
            <p:cNvSpPr>
              <a:spLocks/>
            </p:cNvSpPr>
            <p:nvPr/>
          </p:nvSpPr>
          <p:spPr bwMode="auto">
            <a:xfrm>
              <a:off x="2444" y="461"/>
              <a:ext cx="30" cy="84"/>
            </a:xfrm>
            <a:custGeom>
              <a:avLst/>
              <a:gdLst>
                <a:gd name="T0" fmla="*/ 0 w 152"/>
                <a:gd name="T1" fmla="*/ 0 h 427"/>
                <a:gd name="T2" fmla="*/ 0 w 152"/>
                <a:gd name="T3" fmla="*/ 0 h 427"/>
                <a:gd name="T4" fmla="*/ 0 w 152"/>
                <a:gd name="T5" fmla="*/ 0 h 427"/>
                <a:gd name="T6" fmla="*/ 0 w 152"/>
                <a:gd name="T7" fmla="*/ 0 h 427"/>
                <a:gd name="T8" fmla="*/ 0 w 152"/>
                <a:gd name="T9" fmla="*/ 0 h 427"/>
                <a:gd name="T10" fmla="*/ 0 w 152"/>
                <a:gd name="T11" fmla="*/ 0 h 427"/>
                <a:gd name="T12" fmla="*/ 0 w 152"/>
                <a:gd name="T13" fmla="*/ 0 h 427"/>
                <a:gd name="T14" fmla="*/ 0 w 152"/>
                <a:gd name="T15" fmla="*/ 0 h 427"/>
                <a:gd name="T16" fmla="*/ 0 w 152"/>
                <a:gd name="T17" fmla="*/ 0 h 427"/>
                <a:gd name="T18" fmla="*/ 0 w 152"/>
                <a:gd name="T19" fmla="*/ 0 h 427"/>
                <a:gd name="T20" fmla="*/ 0 w 152"/>
                <a:gd name="T21" fmla="*/ 0 h 427"/>
                <a:gd name="T22" fmla="*/ 0 w 152"/>
                <a:gd name="T23" fmla="*/ 0 h 427"/>
                <a:gd name="T24" fmla="*/ 0 w 152"/>
                <a:gd name="T25" fmla="*/ 0 h 427"/>
                <a:gd name="T26" fmla="*/ 0 w 152"/>
                <a:gd name="T27" fmla="*/ 0 h 427"/>
                <a:gd name="T28" fmla="*/ 0 w 152"/>
                <a:gd name="T29" fmla="*/ 0 h 427"/>
                <a:gd name="T30" fmla="*/ 0 w 152"/>
                <a:gd name="T31" fmla="*/ 0 h 427"/>
                <a:gd name="T32" fmla="*/ 0 w 152"/>
                <a:gd name="T33" fmla="*/ 0 h 427"/>
                <a:gd name="T34" fmla="*/ 0 w 152"/>
                <a:gd name="T35" fmla="*/ 0 h 427"/>
                <a:gd name="T36" fmla="*/ 0 w 152"/>
                <a:gd name="T37" fmla="*/ 0 h 427"/>
                <a:gd name="T38" fmla="*/ 0 w 152"/>
                <a:gd name="T39" fmla="*/ 0 h 427"/>
                <a:gd name="T40" fmla="*/ 0 w 152"/>
                <a:gd name="T41" fmla="*/ 0 h 427"/>
                <a:gd name="T42" fmla="*/ 0 w 152"/>
                <a:gd name="T43" fmla="*/ 0 h 427"/>
                <a:gd name="T44" fmla="*/ 0 w 152"/>
                <a:gd name="T45" fmla="*/ 0 h 427"/>
                <a:gd name="T46" fmla="*/ 0 w 152"/>
                <a:gd name="T47" fmla="*/ 0 h 427"/>
                <a:gd name="T48" fmla="*/ 0 w 152"/>
                <a:gd name="T49" fmla="*/ 0 h 427"/>
                <a:gd name="T50" fmla="*/ 0 w 152"/>
                <a:gd name="T51" fmla="*/ 0 h 427"/>
                <a:gd name="T52" fmla="*/ 0 w 152"/>
                <a:gd name="T53" fmla="*/ 0 h 427"/>
                <a:gd name="T54" fmla="*/ 0 w 152"/>
                <a:gd name="T55" fmla="*/ 0 h 427"/>
                <a:gd name="T56" fmla="*/ 0 w 152"/>
                <a:gd name="T57" fmla="*/ 0 h 427"/>
                <a:gd name="T58" fmla="*/ 0 w 152"/>
                <a:gd name="T59" fmla="*/ 0 h 427"/>
                <a:gd name="T60" fmla="*/ 0 w 152"/>
                <a:gd name="T61" fmla="*/ 0 h 427"/>
                <a:gd name="T62" fmla="*/ 0 w 152"/>
                <a:gd name="T63" fmla="*/ 0 h 427"/>
                <a:gd name="T64" fmla="*/ 0 w 152"/>
                <a:gd name="T65" fmla="*/ 0 h 427"/>
                <a:gd name="T66" fmla="*/ 0 w 152"/>
                <a:gd name="T67" fmla="*/ 0 h 42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2"/>
                <a:gd name="T103" fmla="*/ 0 h 427"/>
                <a:gd name="T104" fmla="*/ 152 w 152"/>
                <a:gd name="T105" fmla="*/ 427 h 42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2" h="427">
                  <a:moveTo>
                    <a:pt x="33" y="4"/>
                  </a:moveTo>
                  <a:lnTo>
                    <a:pt x="26" y="0"/>
                  </a:lnTo>
                  <a:lnTo>
                    <a:pt x="19" y="0"/>
                  </a:lnTo>
                  <a:lnTo>
                    <a:pt x="10" y="1"/>
                  </a:lnTo>
                  <a:lnTo>
                    <a:pt x="5" y="7"/>
                  </a:lnTo>
                  <a:lnTo>
                    <a:pt x="0" y="14"/>
                  </a:lnTo>
                  <a:lnTo>
                    <a:pt x="0" y="22"/>
                  </a:lnTo>
                  <a:lnTo>
                    <a:pt x="2" y="30"/>
                  </a:lnTo>
                  <a:lnTo>
                    <a:pt x="8" y="36"/>
                  </a:lnTo>
                  <a:lnTo>
                    <a:pt x="15" y="43"/>
                  </a:lnTo>
                  <a:lnTo>
                    <a:pt x="29" y="59"/>
                  </a:lnTo>
                  <a:lnTo>
                    <a:pt x="49" y="86"/>
                  </a:lnTo>
                  <a:lnTo>
                    <a:pt x="71" y="125"/>
                  </a:lnTo>
                  <a:lnTo>
                    <a:pt x="90" y="176"/>
                  </a:lnTo>
                  <a:lnTo>
                    <a:pt x="104" y="238"/>
                  </a:lnTo>
                  <a:lnTo>
                    <a:pt x="111" y="314"/>
                  </a:lnTo>
                  <a:lnTo>
                    <a:pt x="105" y="404"/>
                  </a:lnTo>
                  <a:lnTo>
                    <a:pt x="105" y="412"/>
                  </a:lnTo>
                  <a:lnTo>
                    <a:pt x="110" y="419"/>
                  </a:lnTo>
                  <a:lnTo>
                    <a:pt x="116" y="424"/>
                  </a:lnTo>
                  <a:lnTo>
                    <a:pt x="123" y="427"/>
                  </a:lnTo>
                  <a:lnTo>
                    <a:pt x="131" y="427"/>
                  </a:lnTo>
                  <a:lnTo>
                    <a:pt x="139" y="422"/>
                  </a:lnTo>
                  <a:lnTo>
                    <a:pt x="143" y="417"/>
                  </a:lnTo>
                  <a:lnTo>
                    <a:pt x="146" y="409"/>
                  </a:lnTo>
                  <a:lnTo>
                    <a:pt x="152" y="311"/>
                  </a:lnTo>
                  <a:lnTo>
                    <a:pt x="144" y="228"/>
                  </a:lnTo>
                  <a:lnTo>
                    <a:pt x="129" y="159"/>
                  </a:lnTo>
                  <a:lnTo>
                    <a:pt x="105" y="102"/>
                  </a:lnTo>
                  <a:lnTo>
                    <a:pt x="81" y="60"/>
                  </a:lnTo>
                  <a:lnTo>
                    <a:pt x="59" y="30"/>
                  </a:lnTo>
                  <a:lnTo>
                    <a:pt x="42" y="11"/>
                  </a:lnTo>
                  <a:lnTo>
                    <a:pt x="33"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4597" name="Line 61"/>
          <p:cNvSpPr>
            <a:spLocks noChangeShapeType="1"/>
          </p:cNvSpPr>
          <p:nvPr/>
        </p:nvSpPr>
        <p:spPr bwMode="auto">
          <a:xfrm>
            <a:off x="1924050" y="2362200"/>
            <a:ext cx="0" cy="173355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598" name="Line 62"/>
          <p:cNvSpPr>
            <a:spLocks noChangeShapeType="1"/>
          </p:cNvSpPr>
          <p:nvPr/>
        </p:nvSpPr>
        <p:spPr bwMode="auto">
          <a:xfrm>
            <a:off x="1924050" y="4095750"/>
            <a:ext cx="40386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72" name="Group 5"/>
          <p:cNvGrpSpPr>
            <a:grpSpLocks/>
          </p:cNvGrpSpPr>
          <p:nvPr/>
        </p:nvGrpSpPr>
        <p:grpSpPr bwMode="auto">
          <a:xfrm>
            <a:off x="5955819" y="3967351"/>
            <a:ext cx="687388" cy="682625"/>
            <a:chOff x="456" y="2329"/>
            <a:chExt cx="1497" cy="1488"/>
          </a:xfrm>
        </p:grpSpPr>
        <p:sp>
          <p:nvSpPr>
            <p:cNvPr id="73" name="AutoShape 12"/>
            <p:cNvSpPr>
              <a:spLocks noChangeArrowheads="1"/>
            </p:cNvSpPr>
            <p:nvPr/>
          </p:nvSpPr>
          <p:spPr bwMode="auto">
            <a:xfrm>
              <a:off x="456" y="2329"/>
              <a:ext cx="1497" cy="1488"/>
            </a:xfrm>
            <a:prstGeom prst="roundRect">
              <a:avLst>
                <a:gd name="adj" fmla="val 16667"/>
              </a:avLst>
            </a:prstGeom>
            <a:solidFill>
              <a:sysClr val="window" lastClr="FFFFFF"/>
            </a:solidFill>
            <a:ln w="12700" algn="ctr">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2400" b="1" i="0" u="none" strike="noStrike" kern="0" cap="none" spc="0" normalizeH="0" baseline="0" noProof="0">
                <a:ln>
                  <a:noFill/>
                </a:ln>
                <a:solidFill>
                  <a:srgbClr val="FF0000"/>
                </a:solidFill>
                <a:effectLst/>
                <a:uLnTx/>
                <a:uFillTx/>
              </a:endParaRPr>
            </a:p>
          </p:txBody>
        </p:sp>
        <p:grpSp>
          <p:nvGrpSpPr>
            <p:cNvPr id="74" name="Group 6"/>
            <p:cNvGrpSpPr>
              <a:grpSpLocks/>
            </p:cNvGrpSpPr>
            <p:nvPr/>
          </p:nvGrpSpPr>
          <p:grpSpPr bwMode="auto">
            <a:xfrm>
              <a:off x="902" y="2470"/>
              <a:ext cx="973" cy="1238"/>
              <a:chOff x="4047" y="671"/>
              <a:chExt cx="973" cy="1238"/>
            </a:xfrm>
          </p:grpSpPr>
          <p:sp>
            <p:nvSpPr>
              <p:cNvPr id="76" name="Oval 7"/>
              <p:cNvSpPr>
                <a:spLocks noChangeArrowheads="1"/>
              </p:cNvSpPr>
              <p:nvPr/>
            </p:nvSpPr>
            <p:spPr bwMode="auto">
              <a:xfrm>
                <a:off x="4310" y="672"/>
                <a:ext cx="481" cy="529"/>
              </a:xfrm>
              <a:prstGeom prst="ellipse">
                <a:avLst/>
              </a:prstGeom>
              <a:solidFill>
                <a:srgbClr val="000000"/>
              </a:solidFill>
              <a:ln w="2857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2400" b="1" i="0" u="none" strike="noStrike" kern="0" cap="none" spc="0" normalizeH="0" baseline="0" noProof="0">
                  <a:ln>
                    <a:noFill/>
                  </a:ln>
                  <a:solidFill>
                    <a:srgbClr val="FF0000"/>
                  </a:solidFill>
                  <a:effectLst/>
                  <a:uLnTx/>
                  <a:uFillTx/>
                </a:endParaRPr>
              </a:p>
            </p:txBody>
          </p:sp>
          <p:sp>
            <p:nvSpPr>
              <p:cNvPr id="77" name="Freeform 8"/>
              <p:cNvSpPr>
                <a:spLocks/>
              </p:cNvSpPr>
              <p:nvPr/>
            </p:nvSpPr>
            <p:spPr bwMode="auto">
              <a:xfrm>
                <a:off x="4106" y="1194"/>
                <a:ext cx="913" cy="716"/>
              </a:xfrm>
              <a:custGeom>
                <a:avLst/>
                <a:gdLst>
                  <a:gd name="T0" fmla="*/ 387 w 474"/>
                  <a:gd name="T1" fmla="*/ 0 h 372"/>
                  <a:gd name="T2" fmla="*/ 166 w 474"/>
                  <a:gd name="T3" fmla="*/ 40 h 372"/>
                  <a:gd name="T4" fmla="*/ 23 w 474"/>
                  <a:gd name="T5" fmla="*/ 118 h 372"/>
                  <a:gd name="T6" fmla="*/ 0 w 474"/>
                  <a:gd name="T7" fmla="*/ 362 h 372"/>
                  <a:gd name="T8" fmla="*/ 12 w 474"/>
                  <a:gd name="T9" fmla="*/ 530 h 372"/>
                  <a:gd name="T10" fmla="*/ 212 w 474"/>
                  <a:gd name="T11" fmla="*/ 598 h 372"/>
                  <a:gd name="T12" fmla="*/ 200 w 474"/>
                  <a:gd name="T13" fmla="*/ 717 h 372"/>
                  <a:gd name="T14" fmla="*/ 742 w 474"/>
                  <a:gd name="T15" fmla="*/ 688 h 372"/>
                  <a:gd name="T16" fmla="*/ 751 w 474"/>
                  <a:gd name="T17" fmla="*/ 540 h 372"/>
                  <a:gd name="T18" fmla="*/ 913 w 474"/>
                  <a:gd name="T19" fmla="*/ 407 h 372"/>
                  <a:gd name="T20" fmla="*/ 896 w 474"/>
                  <a:gd name="T21" fmla="*/ 129 h 372"/>
                  <a:gd name="T22" fmla="*/ 844 w 474"/>
                  <a:gd name="T23" fmla="*/ 31 h 372"/>
                  <a:gd name="T24" fmla="*/ 387 w 474"/>
                  <a:gd name="T25" fmla="*/ 0 h 3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74" h="372">
                    <a:moveTo>
                      <a:pt x="201" y="0"/>
                    </a:moveTo>
                    <a:lnTo>
                      <a:pt x="86" y="21"/>
                    </a:lnTo>
                    <a:lnTo>
                      <a:pt x="12" y="61"/>
                    </a:lnTo>
                    <a:lnTo>
                      <a:pt x="0" y="188"/>
                    </a:lnTo>
                    <a:lnTo>
                      <a:pt x="6" y="275"/>
                    </a:lnTo>
                    <a:lnTo>
                      <a:pt x="110" y="310"/>
                    </a:lnTo>
                    <a:lnTo>
                      <a:pt x="104" y="372"/>
                    </a:lnTo>
                    <a:lnTo>
                      <a:pt x="385" y="357"/>
                    </a:lnTo>
                    <a:lnTo>
                      <a:pt x="390" y="280"/>
                    </a:lnTo>
                    <a:lnTo>
                      <a:pt x="474" y="211"/>
                    </a:lnTo>
                    <a:lnTo>
                      <a:pt x="465" y="67"/>
                    </a:lnTo>
                    <a:lnTo>
                      <a:pt x="438" y="16"/>
                    </a:lnTo>
                    <a:lnTo>
                      <a:pt x="201" y="0"/>
                    </a:lnTo>
                    <a:close/>
                  </a:path>
                </a:pathLst>
              </a:custGeom>
              <a:solidFill>
                <a:srgbClr val="000000"/>
              </a:solidFill>
              <a:ln w="2857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2400" b="1" i="0" u="none" strike="noStrike" kern="0" cap="none" spc="0" normalizeH="0" baseline="0" noProof="0">
                  <a:ln>
                    <a:noFill/>
                  </a:ln>
                  <a:solidFill>
                    <a:srgbClr val="FF0000"/>
                  </a:solidFill>
                  <a:effectLst/>
                  <a:uLnTx/>
                  <a:uFillTx/>
                </a:endParaRPr>
              </a:p>
            </p:txBody>
          </p:sp>
          <p:sp>
            <p:nvSpPr>
              <p:cNvPr id="78" name="Freeform 9"/>
              <p:cNvSpPr>
                <a:spLocks/>
              </p:cNvSpPr>
              <p:nvPr/>
            </p:nvSpPr>
            <p:spPr bwMode="auto">
              <a:xfrm>
                <a:off x="4047" y="1333"/>
                <a:ext cx="788" cy="512"/>
              </a:xfrm>
              <a:custGeom>
                <a:avLst/>
                <a:gdLst>
                  <a:gd name="T0" fmla="*/ 24 w 559"/>
                  <a:gd name="T1" fmla="*/ 9 h 434"/>
                  <a:gd name="T2" fmla="*/ 306 w 559"/>
                  <a:gd name="T3" fmla="*/ 0 h 434"/>
                  <a:gd name="T4" fmla="*/ 282 w 559"/>
                  <a:gd name="T5" fmla="*/ 226 h 434"/>
                  <a:gd name="T6" fmla="*/ 541 w 559"/>
                  <a:gd name="T7" fmla="*/ 167 h 434"/>
                  <a:gd name="T8" fmla="*/ 706 w 559"/>
                  <a:gd name="T9" fmla="*/ 216 h 434"/>
                  <a:gd name="T10" fmla="*/ 788 w 559"/>
                  <a:gd name="T11" fmla="*/ 343 h 434"/>
                  <a:gd name="T12" fmla="*/ 729 w 559"/>
                  <a:gd name="T13" fmla="*/ 461 h 434"/>
                  <a:gd name="T14" fmla="*/ 541 w 559"/>
                  <a:gd name="T15" fmla="*/ 510 h 434"/>
                  <a:gd name="T16" fmla="*/ 330 w 559"/>
                  <a:gd name="T17" fmla="*/ 510 h 434"/>
                  <a:gd name="T18" fmla="*/ 130 w 559"/>
                  <a:gd name="T19" fmla="*/ 481 h 434"/>
                  <a:gd name="T20" fmla="*/ 11 w 559"/>
                  <a:gd name="T21" fmla="*/ 373 h 434"/>
                  <a:gd name="T22" fmla="*/ 0 w 559"/>
                  <a:gd name="T23" fmla="*/ 176 h 434"/>
                  <a:gd name="T24" fmla="*/ 24 w 559"/>
                  <a:gd name="T25" fmla="*/ 9 h 4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59" h="434">
                    <a:moveTo>
                      <a:pt x="17" y="8"/>
                    </a:moveTo>
                    <a:lnTo>
                      <a:pt x="217" y="0"/>
                    </a:lnTo>
                    <a:lnTo>
                      <a:pt x="200" y="192"/>
                    </a:lnTo>
                    <a:lnTo>
                      <a:pt x="384" y="142"/>
                    </a:lnTo>
                    <a:lnTo>
                      <a:pt x="501" y="184"/>
                    </a:lnTo>
                    <a:lnTo>
                      <a:pt x="559" y="292"/>
                    </a:lnTo>
                    <a:lnTo>
                      <a:pt x="517" y="392"/>
                    </a:lnTo>
                    <a:lnTo>
                      <a:pt x="384" y="434"/>
                    </a:lnTo>
                    <a:lnTo>
                      <a:pt x="234" y="434"/>
                    </a:lnTo>
                    <a:lnTo>
                      <a:pt x="92" y="409"/>
                    </a:lnTo>
                    <a:lnTo>
                      <a:pt x="8" y="317"/>
                    </a:lnTo>
                    <a:lnTo>
                      <a:pt x="0" y="150"/>
                    </a:lnTo>
                    <a:lnTo>
                      <a:pt x="17" y="8"/>
                    </a:lnTo>
                    <a:close/>
                  </a:path>
                </a:pathLst>
              </a:custGeom>
              <a:solidFill>
                <a:sysClr val="window" lastClr="FFFFFF"/>
              </a:solidFill>
              <a:ln w="63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2400" b="1" i="0" u="none" strike="noStrike" kern="0" cap="none" spc="0" normalizeH="0" baseline="0" noProof="0">
                  <a:ln>
                    <a:noFill/>
                  </a:ln>
                  <a:solidFill>
                    <a:srgbClr val="FF0000"/>
                  </a:solidFill>
                  <a:effectLst/>
                  <a:uLnTx/>
                  <a:uFillTx/>
                </a:endParaRPr>
              </a:p>
            </p:txBody>
          </p:sp>
          <p:sp>
            <p:nvSpPr>
              <p:cNvPr id="79" name="Freeform 10"/>
              <p:cNvSpPr>
                <a:spLocks/>
              </p:cNvSpPr>
              <p:nvPr/>
            </p:nvSpPr>
            <p:spPr bwMode="auto">
              <a:xfrm>
                <a:off x="4282" y="1194"/>
                <a:ext cx="422" cy="637"/>
              </a:xfrm>
              <a:custGeom>
                <a:avLst/>
                <a:gdLst>
                  <a:gd name="T0" fmla="*/ 352 w 300"/>
                  <a:gd name="T1" fmla="*/ 0 h 543"/>
                  <a:gd name="T2" fmla="*/ 0 w 300"/>
                  <a:gd name="T3" fmla="*/ 638 h 543"/>
                  <a:gd name="T4" fmla="*/ 270 w 300"/>
                  <a:gd name="T5" fmla="*/ 638 h 543"/>
                  <a:gd name="T6" fmla="*/ 422 w 300"/>
                  <a:gd name="T7" fmla="*/ 20 h 54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0" h="543">
                    <a:moveTo>
                      <a:pt x="250" y="0"/>
                    </a:moveTo>
                    <a:lnTo>
                      <a:pt x="0" y="543"/>
                    </a:lnTo>
                    <a:lnTo>
                      <a:pt x="192" y="543"/>
                    </a:lnTo>
                    <a:lnTo>
                      <a:pt x="300" y="17"/>
                    </a:lnTo>
                  </a:path>
                </a:pathLst>
              </a:custGeom>
              <a:solidFill>
                <a:sysClr val="window" lastClr="FFFFFF"/>
              </a:solidFill>
              <a:ln w="63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2400" b="1" i="0" u="none" strike="noStrike" kern="0" cap="none" spc="0" normalizeH="0" baseline="0" noProof="0">
                  <a:ln>
                    <a:noFill/>
                  </a:ln>
                  <a:solidFill>
                    <a:srgbClr val="FF0000"/>
                  </a:solidFill>
                  <a:effectLst/>
                  <a:uLnTx/>
                  <a:uFillTx/>
                </a:endParaRPr>
              </a:p>
            </p:txBody>
          </p:sp>
          <p:sp>
            <p:nvSpPr>
              <p:cNvPr id="80" name="Line 11"/>
              <p:cNvSpPr>
                <a:spLocks noChangeShapeType="1"/>
              </p:cNvSpPr>
              <p:nvPr/>
            </p:nvSpPr>
            <p:spPr bwMode="auto">
              <a:xfrm flipV="1">
                <a:off x="4856" y="1381"/>
                <a:ext cx="24" cy="34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2400" b="1" i="0" u="none" strike="noStrike" kern="0" cap="none" spc="0" normalizeH="0" baseline="0" noProof="0">
                  <a:ln>
                    <a:noFill/>
                  </a:ln>
                  <a:solidFill>
                    <a:srgbClr val="FF0000"/>
                  </a:solidFill>
                  <a:effectLst/>
                  <a:uLnTx/>
                  <a:uFillTx/>
                </a:endParaRPr>
              </a:p>
            </p:txBody>
          </p:sp>
        </p:grpSp>
        <p:sp>
          <p:nvSpPr>
            <p:cNvPr id="75" name="AutoShape 13"/>
            <p:cNvSpPr>
              <a:spLocks noChangeArrowheads="1"/>
            </p:cNvSpPr>
            <p:nvPr/>
          </p:nvSpPr>
          <p:spPr bwMode="auto">
            <a:xfrm>
              <a:off x="546" y="2447"/>
              <a:ext cx="467" cy="467"/>
            </a:xfrm>
            <a:prstGeom prst="plus">
              <a:avLst>
                <a:gd name="adj" fmla="val 29486"/>
              </a:avLst>
            </a:prstGeom>
            <a:solidFill>
              <a:srgbClr val="FF0000"/>
            </a:solidFill>
            <a:ln w="635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2400" b="1" i="0" u="none" strike="noStrike" kern="0" cap="none" spc="0" normalizeH="0" baseline="0" noProof="0">
                <a:ln>
                  <a:noFill/>
                </a:ln>
                <a:solidFill>
                  <a:srgbClr val="FF0000"/>
                </a:solidFill>
                <a:effectLst/>
                <a:uLnTx/>
                <a:uFillTx/>
              </a:endParaRPr>
            </a:p>
          </p:txBody>
        </p:sp>
      </p:gr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|EOS~025|</a:t>
            </a:r>
            <a:endParaRPr lang="en-US" sz="100" dirty="0" err="1" smtClean="0">
              <a:solidFill>
                <a:srgbClr val="FFFFFF"/>
              </a:solidFill>
              <a:latin typeface="Arial"/>
              <a:cs typeface="Calibri" pitchFamily="34" charset="0"/>
            </a:endParaRPr>
          </a:p>
        </p:txBody>
      </p:sp>
      <p:sp>
        <p:nvSpPr>
          <p:cNvPr id="26626" name="Rectangle 2"/>
          <p:cNvSpPr>
            <a:spLocks noGrp="1" noChangeArrowheads="1"/>
          </p:cNvSpPr>
          <p:nvPr>
            <p:ph type="title"/>
          </p:nvPr>
        </p:nvSpPr>
        <p:spPr/>
        <p:txBody>
          <a:bodyPr/>
          <a:lstStyle/>
          <a:p>
            <a:pPr eaLnBrk="1" hangingPunct="1"/>
            <a:r>
              <a:rPr lang="en-US" smtClean="0"/>
              <a:t>Segmentation rules</a:t>
            </a:r>
          </a:p>
        </p:txBody>
      </p:sp>
      <p:sp>
        <p:nvSpPr>
          <p:cNvPr id="26627" name="Rectangle 63"/>
          <p:cNvSpPr>
            <a:spLocks noGrp="1" noChangeArrowheads="1"/>
          </p:cNvSpPr>
          <p:nvPr>
            <p:ph idx="1"/>
          </p:nvPr>
        </p:nvSpPr>
        <p:spPr>
          <a:xfrm>
            <a:off x="3101975" y="3530600"/>
            <a:ext cx="5764213" cy="2841625"/>
          </a:xfrm>
        </p:spPr>
        <p:txBody>
          <a:bodyPr/>
          <a:lstStyle/>
          <a:p>
            <a:pPr>
              <a:buFont typeface="Arial" charset="0"/>
              <a:buChar char="•"/>
            </a:pPr>
            <a:r>
              <a:rPr lang="en-US" dirty="0" smtClean="0"/>
              <a:t>Assign a segment type value to claim</a:t>
            </a:r>
          </a:p>
          <a:p>
            <a:pPr lvl="1"/>
            <a:r>
              <a:rPr lang="en-US" dirty="0" smtClean="0"/>
              <a:t>Segment type denotes strategy to be used for claim processing, such as:</a:t>
            </a:r>
          </a:p>
          <a:p>
            <a:pPr lvl="2"/>
            <a:r>
              <a:rPr lang="en-US" dirty="0" smtClean="0"/>
              <a:t>"low complexity" for an auto claim involving only windshield damage</a:t>
            </a:r>
          </a:p>
          <a:p>
            <a:pPr lvl="2"/>
            <a:r>
              <a:rPr lang="en-US" dirty="0" smtClean="0"/>
              <a:t>"high complexity" for an auto claim involving a death</a:t>
            </a:r>
          </a:p>
        </p:txBody>
      </p:sp>
      <p:grpSp>
        <p:nvGrpSpPr>
          <p:cNvPr id="26628" name="Group 3"/>
          <p:cNvGrpSpPr>
            <a:grpSpLocks/>
          </p:cNvGrpSpPr>
          <p:nvPr/>
        </p:nvGrpSpPr>
        <p:grpSpPr bwMode="auto">
          <a:xfrm>
            <a:off x="5735638" y="1716088"/>
            <a:ext cx="1871662" cy="1377950"/>
            <a:chOff x="2083" y="1606"/>
            <a:chExt cx="1489" cy="1097"/>
          </a:xfrm>
        </p:grpSpPr>
        <p:sp>
          <p:nvSpPr>
            <p:cNvPr id="26655" name="Rectangle 4"/>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6656" name="Freeform 5"/>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6657" name="Freeform 6"/>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6658" name="Freeform 7"/>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6659" name="Freeform 8"/>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26660" name="Rectangle 9"/>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6661" name="Rectangle 10"/>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662" name="AutoShape 11"/>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6663" name="Freeform 12"/>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664" name="Freeform 13"/>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665" name="Rectangle 14"/>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666" name="Rectangle 15"/>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667" name="Rectangle 16"/>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6668" name="Group 17"/>
            <p:cNvGrpSpPr>
              <a:grpSpLocks/>
            </p:cNvGrpSpPr>
            <p:nvPr/>
          </p:nvGrpSpPr>
          <p:grpSpPr bwMode="auto">
            <a:xfrm>
              <a:off x="2221" y="1871"/>
              <a:ext cx="518" cy="782"/>
              <a:chOff x="2400" y="1656"/>
              <a:chExt cx="752" cy="1136"/>
            </a:xfrm>
          </p:grpSpPr>
          <p:sp>
            <p:nvSpPr>
              <p:cNvPr id="26681" name="Freeform 1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682" name="Freeform 1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683" name="Freeform 2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684" name="Freeform 2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685" name="Freeform 2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26686" name="Line 2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87" name="Line 2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6669" name="Group 25"/>
            <p:cNvGrpSpPr>
              <a:grpSpLocks/>
            </p:cNvGrpSpPr>
            <p:nvPr/>
          </p:nvGrpSpPr>
          <p:grpSpPr bwMode="auto">
            <a:xfrm rot="-6511945">
              <a:off x="2834" y="1842"/>
              <a:ext cx="518" cy="783"/>
              <a:chOff x="2400" y="1656"/>
              <a:chExt cx="752" cy="1136"/>
            </a:xfrm>
          </p:grpSpPr>
          <p:sp>
            <p:nvSpPr>
              <p:cNvPr id="26674" name="Freeform 26"/>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675" name="Freeform 27"/>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676" name="Freeform 28"/>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677" name="Freeform 29"/>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678" name="Freeform 30"/>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679" name="Line 31"/>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80" name="Line 32"/>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6670" name="Freeform 33"/>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26671" name="Freeform 34"/>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672" name="Rectangle 35"/>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673" name="Rectangle 36"/>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26629" name="Text Box 37"/>
          <p:cNvSpPr txBox="1">
            <a:spLocks noChangeArrowheads="1"/>
          </p:cNvSpPr>
          <p:nvPr/>
        </p:nvSpPr>
        <p:spPr bwMode="auto">
          <a:xfrm>
            <a:off x="5392738" y="1371600"/>
            <a:ext cx="25161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dirty="0"/>
              <a:t>Claim 100-00-000027</a:t>
            </a:r>
            <a:endParaRPr lang="en-US" sz="2000" b="1" dirty="0">
              <a:solidFill>
                <a:srgbClr val="FF0000"/>
              </a:solidFill>
            </a:endParaRPr>
          </a:p>
        </p:txBody>
      </p:sp>
      <p:grpSp>
        <p:nvGrpSpPr>
          <p:cNvPr id="26630" name="Group 38"/>
          <p:cNvGrpSpPr>
            <a:grpSpLocks/>
          </p:cNvGrpSpPr>
          <p:nvPr/>
        </p:nvGrpSpPr>
        <p:grpSpPr bwMode="auto">
          <a:xfrm>
            <a:off x="6038850" y="84138"/>
            <a:ext cx="2987675" cy="665162"/>
            <a:chOff x="3874" y="83"/>
            <a:chExt cx="1882" cy="419"/>
          </a:xfrm>
        </p:grpSpPr>
        <p:sp>
          <p:nvSpPr>
            <p:cNvPr id="26649" name="Rectangle 39"/>
            <p:cNvSpPr>
              <a:spLocks noChangeArrowheads="1"/>
            </p:cNvSpPr>
            <p:nvPr/>
          </p:nvSpPr>
          <p:spPr bwMode="auto">
            <a:xfrm>
              <a:off x="3874" y="83"/>
              <a:ext cx="1882" cy="419"/>
            </a:xfrm>
            <a:prstGeom prst="rect">
              <a:avLst/>
            </a:prstGeom>
            <a:solidFill>
              <a:schemeClr val="tx1"/>
            </a:solidFill>
            <a:ln w="28575" algn="ctr">
              <a:solidFill>
                <a:schemeClr val="bg1"/>
              </a:solidFill>
              <a:prstDash val="sysDot"/>
              <a:miter lim="800000"/>
              <a:headEnd/>
              <a:tailEnd/>
            </a:ln>
          </p:spPr>
          <p:txBody>
            <a:bodyPr lIns="0" tIns="0" rIns="0" bIns="0" anchor="ctr">
              <a:spAutoFit/>
            </a:bodyPr>
            <a:lstStyle/>
            <a:p>
              <a:endParaRPr lang="en-US"/>
            </a:p>
          </p:txBody>
        </p:sp>
        <p:sp>
          <p:nvSpPr>
            <p:cNvPr id="26650" name="Rectangle 40"/>
            <p:cNvSpPr>
              <a:spLocks noChangeArrowheads="1"/>
            </p:cNvSpPr>
            <p:nvPr/>
          </p:nvSpPr>
          <p:spPr bwMode="auto">
            <a:xfrm>
              <a:off x="4038" y="111"/>
              <a:ext cx="471" cy="349"/>
            </a:xfrm>
            <a:prstGeom prst="rect">
              <a:avLst/>
            </a:prstGeom>
            <a:solidFill>
              <a:srgbClr val="00CC00">
                <a:alpha val="50195"/>
              </a:srgbClr>
            </a:solidFill>
            <a:ln w="28575" algn="ctr">
              <a:solidFill>
                <a:schemeClr val="bg1"/>
              </a:solidFill>
              <a:miter lim="800000"/>
              <a:headEnd/>
              <a:tailEnd/>
            </a:ln>
          </p:spPr>
          <p:txBody>
            <a:bodyPr lIns="0" tIns="0" rIns="0" bIns="0" anchor="ctr">
              <a:spAutoFit/>
            </a:bodyPr>
            <a:lstStyle/>
            <a:p>
              <a:endParaRPr lang="en-US"/>
            </a:p>
          </p:txBody>
        </p:sp>
        <p:sp>
          <p:nvSpPr>
            <p:cNvPr id="26651" name="Rectangle 41"/>
            <p:cNvSpPr>
              <a:spLocks noChangeArrowheads="1"/>
            </p:cNvSpPr>
            <p:nvPr/>
          </p:nvSpPr>
          <p:spPr bwMode="auto">
            <a:xfrm>
              <a:off x="4595" y="113"/>
              <a:ext cx="471" cy="349"/>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6652" name="Rectangle 42"/>
            <p:cNvSpPr>
              <a:spLocks noChangeArrowheads="1"/>
            </p:cNvSpPr>
            <p:nvPr/>
          </p:nvSpPr>
          <p:spPr bwMode="auto">
            <a:xfrm>
              <a:off x="5151" y="114"/>
              <a:ext cx="471" cy="349"/>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6653" name="Line 43"/>
            <p:cNvSpPr>
              <a:spLocks noChangeShapeType="1"/>
            </p:cNvSpPr>
            <p:nvPr/>
          </p:nvSpPr>
          <p:spPr bwMode="auto">
            <a:xfrm>
              <a:off x="4508" y="296"/>
              <a:ext cx="8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54" name="Line 44"/>
            <p:cNvSpPr>
              <a:spLocks noChangeShapeType="1"/>
            </p:cNvSpPr>
            <p:nvPr/>
          </p:nvSpPr>
          <p:spPr bwMode="auto">
            <a:xfrm>
              <a:off x="5065" y="296"/>
              <a:ext cx="8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26631" name="Group 45"/>
          <p:cNvGrpSpPr>
            <a:grpSpLocks/>
          </p:cNvGrpSpPr>
          <p:nvPr/>
        </p:nvGrpSpPr>
        <p:grpSpPr bwMode="auto">
          <a:xfrm>
            <a:off x="1041400" y="4019550"/>
            <a:ext cx="1436688" cy="1500188"/>
            <a:chOff x="1558" y="1170"/>
            <a:chExt cx="905" cy="945"/>
          </a:xfrm>
        </p:grpSpPr>
        <p:grpSp>
          <p:nvGrpSpPr>
            <p:cNvPr id="26640" name="Group 46"/>
            <p:cNvGrpSpPr>
              <a:grpSpLocks/>
            </p:cNvGrpSpPr>
            <p:nvPr/>
          </p:nvGrpSpPr>
          <p:grpSpPr bwMode="auto">
            <a:xfrm>
              <a:off x="1567" y="1822"/>
              <a:ext cx="896" cy="293"/>
              <a:chOff x="4296" y="2887"/>
              <a:chExt cx="896" cy="293"/>
            </a:xfrm>
          </p:grpSpPr>
          <p:sp>
            <p:nvSpPr>
              <p:cNvPr id="26647" name="Rectangle 47"/>
              <p:cNvSpPr>
                <a:spLocks noChangeArrowheads="1"/>
              </p:cNvSpPr>
              <p:nvPr/>
            </p:nvSpPr>
            <p:spPr bwMode="auto">
              <a:xfrm>
                <a:off x="4336" y="2887"/>
                <a:ext cx="815" cy="293"/>
              </a:xfrm>
              <a:prstGeom prst="rect">
                <a:avLst/>
              </a:prstGeom>
              <a:solidFill>
                <a:srgbClr val="FF0000"/>
              </a:solidFill>
              <a:ln w="12700" algn="ctr">
                <a:solidFill>
                  <a:schemeClr val="bg1"/>
                </a:solidFill>
                <a:miter lim="800000"/>
                <a:headEnd/>
                <a:tailEnd/>
              </a:ln>
            </p:spPr>
            <p:txBody>
              <a:bodyPr wrap="none" lIns="0" tIns="0" rIns="0" bIns="0" anchor="ctr">
                <a:spAutoFit/>
              </a:bodyPr>
              <a:lstStyle/>
              <a:p>
                <a:endParaRPr lang="en-US"/>
              </a:p>
            </p:txBody>
          </p:sp>
          <p:sp>
            <p:nvSpPr>
              <p:cNvPr id="26648" name="Text Box 48"/>
              <p:cNvSpPr txBox="1">
                <a:spLocks noChangeArrowheads="1"/>
              </p:cNvSpPr>
              <p:nvPr/>
            </p:nvSpPr>
            <p:spPr bwMode="auto">
              <a:xfrm>
                <a:off x="4296" y="2918"/>
                <a:ext cx="8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solidFill>
                      <a:schemeClr val="tx1"/>
                    </a:solidFill>
                    <a:latin typeface="Comic Sans MS" pitchFamily="66" charset="0"/>
                  </a:rPr>
                  <a:t>hard</a:t>
                </a:r>
              </a:p>
            </p:txBody>
          </p:sp>
        </p:grpSp>
        <p:grpSp>
          <p:nvGrpSpPr>
            <p:cNvPr id="26641" name="Group 49"/>
            <p:cNvGrpSpPr>
              <a:grpSpLocks/>
            </p:cNvGrpSpPr>
            <p:nvPr/>
          </p:nvGrpSpPr>
          <p:grpSpPr bwMode="auto">
            <a:xfrm>
              <a:off x="1558" y="1170"/>
              <a:ext cx="896" cy="295"/>
              <a:chOff x="1927" y="3246"/>
              <a:chExt cx="896" cy="295"/>
            </a:xfrm>
          </p:grpSpPr>
          <p:sp>
            <p:nvSpPr>
              <p:cNvPr id="26645" name="Rectangle 50"/>
              <p:cNvSpPr>
                <a:spLocks noChangeArrowheads="1"/>
              </p:cNvSpPr>
              <p:nvPr/>
            </p:nvSpPr>
            <p:spPr bwMode="auto">
              <a:xfrm>
                <a:off x="1967" y="3248"/>
                <a:ext cx="815" cy="293"/>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6646" name="Text Box 51"/>
              <p:cNvSpPr txBox="1">
                <a:spLocks noChangeArrowheads="1"/>
              </p:cNvSpPr>
              <p:nvPr/>
            </p:nvSpPr>
            <p:spPr bwMode="auto">
              <a:xfrm>
                <a:off x="1927" y="3246"/>
                <a:ext cx="8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solidFill>
                      <a:schemeClr val="tx1"/>
                    </a:solidFill>
                    <a:latin typeface="Comic Sans MS" pitchFamily="66" charset="0"/>
                  </a:rPr>
                  <a:t>easy</a:t>
                </a:r>
              </a:p>
            </p:txBody>
          </p:sp>
        </p:grpSp>
        <p:grpSp>
          <p:nvGrpSpPr>
            <p:cNvPr id="26642" name="Group 52"/>
            <p:cNvGrpSpPr>
              <a:grpSpLocks/>
            </p:cNvGrpSpPr>
            <p:nvPr/>
          </p:nvGrpSpPr>
          <p:grpSpPr bwMode="auto">
            <a:xfrm>
              <a:off x="1560" y="1500"/>
              <a:ext cx="896" cy="293"/>
              <a:chOff x="1897" y="2696"/>
              <a:chExt cx="896" cy="293"/>
            </a:xfrm>
          </p:grpSpPr>
          <p:sp>
            <p:nvSpPr>
              <p:cNvPr id="26643" name="Rectangle 53"/>
              <p:cNvSpPr>
                <a:spLocks noChangeArrowheads="1"/>
              </p:cNvSpPr>
              <p:nvPr/>
            </p:nvSpPr>
            <p:spPr bwMode="auto">
              <a:xfrm>
                <a:off x="1937" y="2696"/>
                <a:ext cx="815" cy="293"/>
              </a:xfrm>
              <a:prstGeom prst="rect">
                <a:avLst/>
              </a:prstGeom>
              <a:solidFill>
                <a:schemeClr val="accent1"/>
              </a:solidFill>
              <a:ln w="12700" algn="ctr">
                <a:solidFill>
                  <a:schemeClr val="bg1"/>
                </a:solidFill>
                <a:miter lim="800000"/>
                <a:headEnd/>
                <a:tailEnd/>
              </a:ln>
            </p:spPr>
            <p:txBody>
              <a:bodyPr wrap="none" lIns="0" tIns="0" rIns="0" bIns="0" anchor="ctr">
                <a:spAutoFit/>
              </a:bodyPr>
              <a:lstStyle/>
              <a:p>
                <a:endParaRPr lang="en-US"/>
              </a:p>
            </p:txBody>
          </p:sp>
          <p:sp>
            <p:nvSpPr>
              <p:cNvPr id="26644" name="Text Box 54"/>
              <p:cNvSpPr txBox="1">
                <a:spLocks noChangeArrowheads="1"/>
              </p:cNvSpPr>
              <p:nvPr/>
            </p:nvSpPr>
            <p:spPr bwMode="auto">
              <a:xfrm>
                <a:off x="1897" y="2727"/>
                <a:ext cx="8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solidFill>
                      <a:schemeClr val="tx1"/>
                    </a:solidFill>
                    <a:latin typeface="Comic Sans MS" pitchFamily="66" charset="0"/>
                  </a:rPr>
                  <a:t>medium</a:t>
                </a:r>
              </a:p>
            </p:txBody>
          </p:sp>
        </p:grpSp>
      </p:grpSp>
      <p:sp>
        <p:nvSpPr>
          <p:cNvPr id="26632" name="Text Box 55"/>
          <p:cNvSpPr txBox="1">
            <a:spLocks noChangeArrowheads="1"/>
          </p:cNvSpPr>
          <p:nvPr/>
        </p:nvSpPr>
        <p:spPr bwMode="auto">
          <a:xfrm>
            <a:off x="811213" y="1428750"/>
            <a:ext cx="18954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Segmentation</a:t>
            </a:r>
            <a:br>
              <a:rPr lang="en-US" sz="2000" b="1"/>
            </a:br>
            <a:r>
              <a:rPr lang="en-US" sz="2000" b="1"/>
              <a:t>Rules</a:t>
            </a:r>
            <a:endParaRPr lang="en-US" sz="2000" b="1">
              <a:solidFill>
                <a:srgbClr val="FF0000"/>
              </a:solidFill>
            </a:endParaRPr>
          </a:p>
        </p:txBody>
      </p:sp>
      <p:pic>
        <p:nvPicPr>
          <p:cNvPr id="26633" name="Picture 56" descr="icon - rule se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938" y="2017713"/>
            <a:ext cx="1727200"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4" name="Line 57"/>
          <p:cNvSpPr>
            <a:spLocks noChangeShapeType="1"/>
          </p:cNvSpPr>
          <p:nvPr/>
        </p:nvSpPr>
        <p:spPr bwMode="auto">
          <a:xfrm>
            <a:off x="2466975" y="2868613"/>
            <a:ext cx="291465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6635" name="Group 58"/>
          <p:cNvGrpSpPr>
            <a:grpSpLocks/>
          </p:cNvGrpSpPr>
          <p:nvPr/>
        </p:nvGrpSpPr>
        <p:grpSpPr bwMode="auto">
          <a:xfrm rot="1003220">
            <a:off x="5373688" y="2619375"/>
            <a:ext cx="1422400" cy="465138"/>
            <a:chOff x="1897" y="2696"/>
            <a:chExt cx="896" cy="293"/>
          </a:xfrm>
        </p:grpSpPr>
        <p:sp>
          <p:nvSpPr>
            <p:cNvPr id="26638" name="Rectangle 59"/>
            <p:cNvSpPr>
              <a:spLocks noChangeArrowheads="1"/>
            </p:cNvSpPr>
            <p:nvPr/>
          </p:nvSpPr>
          <p:spPr bwMode="auto">
            <a:xfrm>
              <a:off x="1937" y="2696"/>
              <a:ext cx="815" cy="293"/>
            </a:xfrm>
            <a:prstGeom prst="rect">
              <a:avLst/>
            </a:prstGeom>
            <a:solidFill>
              <a:schemeClr val="accent1"/>
            </a:solidFill>
            <a:ln w="12700" algn="ctr">
              <a:solidFill>
                <a:schemeClr val="bg1"/>
              </a:solidFill>
              <a:miter lim="800000"/>
              <a:headEnd/>
              <a:tailEnd/>
            </a:ln>
          </p:spPr>
          <p:txBody>
            <a:bodyPr wrap="none" lIns="0" tIns="0" rIns="0" bIns="0" anchor="ctr">
              <a:spAutoFit/>
            </a:bodyPr>
            <a:lstStyle/>
            <a:p>
              <a:endParaRPr lang="en-US"/>
            </a:p>
          </p:txBody>
        </p:sp>
        <p:sp>
          <p:nvSpPr>
            <p:cNvPr id="26639" name="Text Box 60"/>
            <p:cNvSpPr txBox="1">
              <a:spLocks noChangeArrowheads="1"/>
            </p:cNvSpPr>
            <p:nvPr/>
          </p:nvSpPr>
          <p:spPr bwMode="auto">
            <a:xfrm>
              <a:off x="1897" y="2727"/>
              <a:ext cx="8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solidFill>
                    <a:schemeClr val="tx1"/>
                  </a:solidFill>
                  <a:latin typeface="Comic Sans MS" pitchFamily="66" charset="0"/>
                </a:rPr>
                <a:t>medium</a:t>
              </a:r>
            </a:p>
          </p:txBody>
        </p:sp>
      </p:grpSp>
      <p:sp>
        <p:nvSpPr>
          <p:cNvPr id="26636" name="Text Box 61"/>
          <p:cNvSpPr txBox="1">
            <a:spLocks noChangeArrowheads="1"/>
          </p:cNvSpPr>
          <p:nvPr/>
        </p:nvSpPr>
        <p:spPr bwMode="auto">
          <a:xfrm>
            <a:off x="812800" y="3667125"/>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Segment Types</a:t>
            </a:r>
            <a:endParaRPr lang="en-US" sz="2000" b="1">
              <a:solidFill>
                <a:srgbClr val="FF0000"/>
              </a:solidFill>
            </a:endParaRPr>
          </a:p>
        </p:txBody>
      </p:sp>
      <p:sp>
        <p:nvSpPr>
          <p:cNvPr id="26637" name="Rectangle 62"/>
          <p:cNvSpPr>
            <a:spLocks noChangeArrowheads="1"/>
          </p:cNvSpPr>
          <p:nvPr/>
        </p:nvSpPr>
        <p:spPr bwMode="auto">
          <a:xfrm>
            <a:off x="723900" y="2035175"/>
            <a:ext cx="2071688" cy="3641725"/>
          </a:xfrm>
          <a:prstGeom prst="rect">
            <a:avLst/>
          </a:prstGeom>
          <a:noFill/>
          <a:ln w="28575" algn="ctr">
            <a:solidFill>
              <a:srgbClr val="5151B7"/>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|EOS~026|</a:t>
            </a:r>
            <a:endParaRPr lang="en-US" sz="100" dirty="0" err="1" smtClean="0">
              <a:solidFill>
                <a:srgbClr val="FFFFFF"/>
              </a:solidFill>
              <a:latin typeface="Arial"/>
              <a:cs typeface="Calibri" pitchFamily="34" charset="0"/>
            </a:endParaRPr>
          </a:p>
        </p:txBody>
      </p:sp>
      <p:sp>
        <p:nvSpPr>
          <p:cNvPr id="27650" name="Rectangle 2"/>
          <p:cNvSpPr>
            <a:spLocks noGrp="1" noChangeArrowheads="1"/>
          </p:cNvSpPr>
          <p:nvPr>
            <p:ph type="title"/>
          </p:nvPr>
        </p:nvSpPr>
        <p:spPr/>
        <p:txBody>
          <a:bodyPr/>
          <a:lstStyle/>
          <a:p>
            <a:pPr eaLnBrk="1" hangingPunct="1"/>
            <a:r>
              <a:rPr lang="en-US" smtClean="0">
                <a:solidFill>
                  <a:srgbClr val="9900CC"/>
                </a:solidFill>
              </a:rPr>
              <a:t>(Notes only slide)</a:t>
            </a:r>
          </a:p>
        </p:txBody>
      </p:sp>
      <p:sp>
        <p:nvSpPr>
          <p:cNvPr id="27651" name="Rectangle 3"/>
          <p:cNvSpPr>
            <a:spLocks noGrp="1" noChangeArrowheads="1"/>
          </p:cNvSpPr>
          <p:nvPr>
            <p:ph idx="1"/>
          </p:nvPr>
        </p:nvSpPr>
        <p:spPr/>
        <p:txBody>
          <a:bodyPr/>
          <a:lstStyle/>
          <a:p>
            <a:pPr>
              <a:buFont typeface="Arial" charset="0"/>
              <a:buChar char="•"/>
            </a:pPr>
            <a:endParaRPr lang="en-US" smtClean="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|EOS~027|</a:t>
            </a:r>
            <a:endParaRPr lang="en-US" sz="100" dirty="0" err="1" smtClean="0">
              <a:solidFill>
                <a:srgbClr val="FFFFFF"/>
              </a:solidFill>
              <a:latin typeface="Arial"/>
              <a:cs typeface="Calibri" pitchFamily="34" charset="0"/>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9701" y="2632405"/>
            <a:ext cx="3945320" cy="3914091"/>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8675" name="Rectangle 3"/>
          <p:cNvSpPr>
            <a:spLocks noGrp="1" noChangeArrowheads="1"/>
          </p:cNvSpPr>
          <p:nvPr>
            <p:ph type="title"/>
          </p:nvPr>
        </p:nvSpPr>
        <p:spPr/>
        <p:txBody>
          <a:bodyPr/>
          <a:lstStyle/>
          <a:p>
            <a:pPr eaLnBrk="1" hangingPunct="1"/>
            <a:r>
              <a:rPr lang="en-US" smtClean="0"/>
              <a:t>Segmentation rules: example</a:t>
            </a:r>
          </a:p>
        </p:txBody>
      </p:sp>
      <p:sp>
        <p:nvSpPr>
          <p:cNvPr id="28676" name="AutoShape 4"/>
          <p:cNvSpPr>
            <a:spLocks noChangeArrowheads="1"/>
          </p:cNvSpPr>
          <p:nvPr/>
        </p:nvSpPr>
        <p:spPr bwMode="auto">
          <a:xfrm>
            <a:off x="1999701" y="3672873"/>
            <a:ext cx="3691651" cy="220663"/>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8677" name="Text Box 5"/>
          <p:cNvSpPr txBox="1">
            <a:spLocks noChangeArrowheads="1"/>
          </p:cNvSpPr>
          <p:nvPr/>
        </p:nvSpPr>
        <p:spPr bwMode="auto">
          <a:xfrm>
            <a:off x="800100" y="773476"/>
            <a:ext cx="7673975"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dirty="0">
                <a:solidFill>
                  <a:srgbClr val="FF0000"/>
                </a:solidFill>
              </a:rPr>
              <a:t>if 	loss type is auto AND</a:t>
            </a:r>
            <a:br>
              <a:rPr lang="en-US" sz="2400" b="1" dirty="0">
                <a:solidFill>
                  <a:srgbClr val="FF0000"/>
                </a:solidFill>
              </a:rPr>
            </a:br>
            <a:r>
              <a:rPr lang="en-US" sz="2400" b="1" dirty="0">
                <a:solidFill>
                  <a:srgbClr val="FF0000"/>
                </a:solidFill>
              </a:rPr>
              <a:t>	number of vehicles = 1 AND</a:t>
            </a:r>
            <a:br>
              <a:rPr lang="en-US" sz="2400" b="1" dirty="0">
                <a:solidFill>
                  <a:srgbClr val="FF0000"/>
                </a:solidFill>
              </a:rPr>
            </a:br>
            <a:r>
              <a:rPr lang="en-US" sz="2400" b="1" dirty="0">
                <a:solidFill>
                  <a:srgbClr val="FF0000"/>
                </a:solidFill>
              </a:rPr>
              <a:t>	</a:t>
            </a:r>
            <a:r>
              <a:rPr lang="en-US" sz="2400" b="1" dirty="0" err="1">
                <a:solidFill>
                  <a:srgbClr val="FF0000"/>
                </a:solidFill>
              </a:rPr>
              <a:t>injuryOccurred</a:t>
            </a:r>
            <a:r>
              <a:rPr lang="en-US" sz="2400" b="1" dirty="0">
                <a:solidFill>
                  <a:srgbClr val="FF0000"/>
                </a:solidFill>
              </a:rPr>
              <a:t> = false</a:t>
            </a:r>
          </a:p>
          <a:p>
            <a:pPr algn="l" eaLnBrk="1" hangingPunct="1"/>
            <a:r>
              <a:rPr lang="en-US" sz="2400" b="1" dirty="0">
                <a:solidFill>
                  <a:srgbClr val="FF0000"/>
                </a:solidFill>
              </a:rPr>
              <a:t>then	set segment to "Auto - low complexity"</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|EOS~028|</a:t>
            </a:r>
            <a:endParaRPr lang="en-US" sz="100" dirty="0" err="1" smtClean="0">
              <a:solidFill>
                <a:srgbClr val="FFFFFF"/>
              </a:solidFill>
              <a:latin typeface="Arial"/>
              <a:cs typeface="Calibri" pitchFamily="34" charset="0"/>
            </a:endParaRPr>
          </a:p>
        </p:txBody>
      </p:sp>
      <p:grpSp>
        <p:nvGrpSpPr>
          <p:cNvPr id="29698" name="Group 2"/>
          <p:cNvGrpSpPr>
            <a:grpSpLocks/>
          </p:cNvGrpSpPr>
          <p:nvPr/>
        </p:nvGrpSpPr>
        <p:grpSpPr bwMode="auto">
          <a:xfrm>
            <a:off x="730250" y="2973388"/>
            <a:ext cx="1871663" cy="1377950"/>
            <a:chOff x="2083" y="1606"/>
            <a:chExt cx="1489" cy="1097"/>
          </a:xfrm>
        </p:grpSpPr>
        <p:sp>
          <p:nvSpPr>
            <p:cNvPr id="29829" name="Rectangle 3"/>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9830" name="Freeform 4"/>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9831" name="Freeform 5"/>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9832" name="Freeform 6"/>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9833" name="Freeform 7"/>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29834" name="Rectangle 8"/>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9835" name="Rectangle 9"/>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9836" name="AutoShape 10"/>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9837" name="Freeform 11"/>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9838" name="Freeform 12"/>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9839" name="Rectangle 13"/>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9840" name="Rectangle 14"/>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9841" name="Rectangle 15"/>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9842" name="Group 16"/>
            <p:cNvGrpSpPr>
              <a:grpSpLocks/>
            </p:cNvGrpSpPr>
            <p:nvPr/>
          </p:nvGrpSpPr>
          <p:grpSpPr bwMode="auto">
            <a:xfrm>
              <a:off x="2221" y="1871"/>
              <a:ext cx="518" cy="782"/>
              <a:chOff x="2400" y="1656"/>
              <a:chExt cx="752" cy="1136"/>
            </a:xfrm>
          </p:grpSpPr>
          <p:sp>
            <p:nvSpPr>
              <p:cNvPr id="29855" name="Freeform 1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9856" name="Freeform 1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9857" name="Freeform 1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9858" name="Freeform 2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9859" name="Freeform 2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29860" name="Line 2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861" name="Line 2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9843" name="Group 24"/>
            <p:cNvGrpSpPr>
              <a:grpSpLocks/>
            </p:cNvGrpSpPr>
            <p:nvPr/>
          </p:nvGrpSpPr>
          <p:grpSpPr bwMode="auto">
            <a:xfrm rot="-6511945">
              <a:off x="2834" y="1842"/>
              <a:ext cx="518" cy="783"/>
              <a:chOff x="2400" y="1656"/>
              <a:chExt cx="752" cy="1136"/>
            </a:xfrm>
          </p:grpSpPr>
          <p:sp>
            <p:nvSpPr>
              <p:cNvPr id="29848" name="Freeform 25"/>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9849" name="Freeform 26"/>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9850" name="Freeform 27"/>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9851" name="Freeform 28"/>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9852" name="Freeform 29"/>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9853" name="Line 30"/>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854" name="Line 31"/>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9844" name="Freeform 32"/>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29845" name="Freeform 33"/>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9846" name="Rectangle 34"/>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9847" name="Rectangle 35"/>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29699" name="Text Box 36"/>
          <p:cNvSpPr txBox="1">
            <a:spLocks noChangeArrowheads="1"/>
          </p:cNvSpPr>
          <p:nvPr/>
        </p:nvSpPr>
        <p:spPr bwMode="auto">
          <a:xfrm>
            <a:off x="387350" y="2646363"/>
            <a:ext cx="25161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dirty="0"/>
              <a:t>Claim 100-00-000027</a:t>
            </a:r>
            <a:endParaRPr lang="en-US" sz="2000" b="1" dirty="0">
              <a:solidFill>
                <a:srgbClr val="FF0000"/>
              </a:solidFill>
            </a:endParaRPr>
          </a:p>
        </p:txBody>
      </p:sp>
      <p:grpSp>
        <p:nvGrpSpPr>
          <p:cNvPr id="29700" name="Group 37"/>
          <p:cNvGrpSpPr>
            <a:grpSpLocks/>
          </p:cNvGrpSpPr>
          <p:nvPr/>
        </p:nvGrpSpPr>
        <p:grpSpPr bwMode="auto">
          <a:xfrm rot="1003220">
            <a:off x="368300" y="3876675"/>
            <a:ext cx="1422400" cy="465138"/>
            <a:chOff x="1897" y="2696"/>
            <a:chExt cx="896" cy="293"/>
          </a:xfrm>
        </p:grpSpPr>
        <p:sp>
          <p:nvSpPr>
            <p:cNvPr id="29827" name="Rectangle 38"/>
            <p:cNvSpPr>
              <a:spLocks noChangeArrowheads="1"/>
            </p:cNvSpPr>
            <p:nvPr/>
          </p:nvSpPr>
          <p:spPr bwMode="auto">
            <a:xfrm>
              <a:off x="1937" y="2696"/>
              <a:ext cx="815" cy="293"/>
            </a:xfrm>
            <a:prstGeom prst="rect">
              <a:avLst/>
            </a:prstGeom>
            <a:solidFill>
              <a:schemeClr val="accent1"/>
            </a:solidFill>
            <a:ln w="12700" algn="ctr">
              <a:solidFill>
                <a:schemeClr val="bg1"/>
              </a:solidFill>
              <a:miter lim="800000"/>
              <a:headEnd/>
              <a:tailEnd/>
            </a:ln>
          </p:spPr>
          <p:txBody>
            <a:bodyPr wrap="none" lIns="0" tIns="0" rIns="0" bIns="0" anchor="ctr">
              <a:spAutoFit/>
            </a:bodyPr>
            <a:lstStyle/>
            <a:p>
              <a:endParaRPr lang="en-US"/>
            </a:p>
          </p:txBody>
        </p:sp>
        <p:sp>
          <p:nvSpPr>
            <p:cNvPr id="29828" name="Text Box 39"/>
            <p:cNvSpPr txBox="1">
              <a:spLocks noChangeArrowheads="1"/>
            </p:cNvSpPr>
            <p:nvPr/>
          </p:nvSpPr>
          <p:spPr bwMode="auto">
            <a:xfrm>
              <a:off x="1897" y="2727"/>
              <a:ext cx="8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solidFill>
                    <a:schemeClr val="tx1"/>
                  </a:solidFill>
                  <a:latin typeface="Comic Sans MS" pitchFamily="66" charset="0"/>
                </a:rPr>
                <a:t>medium</a:t>
              </a:r>
            </a:p>
          </p:txBody>
        </p:sp>
      </p:grpSp>
      <p:sp>
        <p:nvSpPr>
          <p:cNvPr id="29701" name="Rectangle 40"/>
          <p:cNvSpPr>
            <a:spLocks noGrp="1" noChangeArrowheads="1"/>
          </p:cNvSpPr>
          <p:nvPr>
            <p:ph type="title"/>
          </p:nvPr>
        </p:nvSpPr>
        <p:spPr/>
        <p:txBody>
          <a:bodyPr/>
          <a:lstStyle/>
          <a:p>
            <a:pPr eaLnBrk="1" hangingPunct="1"/>
            <a:r>
              <a:rPr lang="en-US" smtClean="0"/>
              <a:t>Assignment rules</a:t>
            </a:r>
          </a:p>
        </p:txBody>
      </p:sp>
      <p:grpSp>
        <p:nvGrpSpPr>
          <p:cNvPr id="29702" name="Group 41"/>
          <p:cNvGrpSpPr>
            <a:grpSpLocks/>
          </p:cNvGrpSpPr>
          <p:nvPr/>
        </p:nvGrpSpPr>
        <p:grpSpPr bwMode="auto">
          <a:xfrm>
            <a:off x="4124325" y="1209675"/>
            <a:ext cx="971550" cy="973138"/>
            <a:chOff x="2452" y="533"/>
            <a:chExt cx="808" cy="809"/>
          </a:xfrm>
        </p:grpSpPr>
        <p:sp>
          <p:nvSpPr>
            <p:cNvPr id="29823" name="AutoShape 42"/>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9824" name="AutoShape 43"/>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9825" name="AutoShape 44"/>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9826" name="Rectangle 45"/>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9703" name="Text Box 46"/>
          <p:cNvSpPr txBox="1">
            <a:spLocks noChangeArrowheads="1"/>
          </p:cNvSpPr>
          <p:nvPr/>
        </p:nvSpPr>
        <p:spPr bwMode="auto">
          <a:xfrm>
            <a:off x="3424238" y="2173288"/>
            <a:ext cx="23749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Western </a:t>
            </a:r>
            <a:br>
              <a:rPr lang="en-US" sz="2000" b="1"/>
            </a:br>
            <a:r>
              <a:rPr lang="en-US" sz="2000" b="1"/>
              <a:t>Auto Adjusters</a:t>
            </a:r>
          </a:p>
        </p:txBody>
      </p:sp>
      <p:grpSp>
        <p:nvGrpSpPr>
          <p:cNvPr id="29704" name="Group 47"/>
          <p:cNvGrpSpPr>
            <a:grpSpLocks/>
          </p:cNvGrpSpPr>
          <p:nvPr/>
        </p:nvGrpSpPr>
        <p:grpSpPr bwMode="auto">
          <a:xfrm>
            <a:off x="6002338" y="1174750"/>
            <a:ext cx="2727325" cy="584200"/>
            <a:chOff x="3763" y="399"/>
            <a:chExt cx="1718" cy="368"/>
          </a:xfrm>
        </p:grpSpPr>
        <p:sp>
          <p:nvSpPr>
            <p:cNvPr id="29808" name="Text Box 48"/>
            <p:cNvSpPr txBox="1">
              <a:spLocks noChangeArrowheads="1"/>
            </p:cNvSpPr>
            <p:nvPr/>
          </p:nvSpPr>
          <p:spPr bwMode="auto">
            <a:xfrm>
              <a:off x="4363" y="487"/>
              <a:ext cx="111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Betty Baker</a:t>
              </a:r>
            </a:p>
          </p:txBody>
        </p:sp>
        <p:grpSp>
          <p:nvGrpSpPr>
            <p:cNvPr id="29809" name="Group 49"/>
            <p:cNvGrpSpPr>
              <a:grpSpLocks/>
            </p:cNvGrpSpPr>
            <p:nvPr/>
          </p:nvGrpSpPr>
          <p:grpSpPr bwMode="auto">
            <a:xfrm>
              <a:off x="3763" y="399"/>
              <a:ext cx="546" cy="368"/>
              <a:chOff x="2984" y="3331"/>
              <a:chExt cx="845" cy="569"/>
            </a:xfrm>
          </p:grpSpPr>
          <p:sp>
            <p:nvSpPr>
              <p:cNvPr id="29810" name="AutoShape 50"/>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29811" name="Group 51"/>
              <p:cNvGrpSpPr>
                <a:grpSpLocks/>
              </p:cNvGrpSpPr>
              <p:nvPr/>
            </p:nvGrpSpPr>
            <p:grpSpPr bwMode="auto">
              <a:xfrm>
                <a:off x="3386" y="3487"/>
                <a:ext cx="443" cy="398"/>
                <a:chOff x="4838" y="2218"/>
                <a:chExt cx="395" cy="355"/>
              </a:xfrm>
            </p:grpSpPr>
            <p:sp>
              <p:nvSpPr>
                <p:cNvPr id="29812" name="Freeform 52"/>
                <p:cNvSpPr>
                  <a:spLocks/>
                </p:cNvSpPr>
                <p:nvPr/>
              </p:nvSpPr>
              <p:spPr bwMode="auto">
                <a:xfrm>
                  <a:off x="4888" y="2251"/>
                  <a:ext cx="294" cy="113"/>
                </a:xfrm>
                <a:custGeom>
                  <a:avLst/>
                  <a:gdLst>
                    <a:gd name="T0" fmla="*/ 1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1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13" name="Freeform 53"/>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14" name="Freeform 54"/>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15" name="Freeform 55"/>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16" name="Freeform 56"/>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17" name="Freeform 57"/>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18" name="Freeform 58"/>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19" name="Rectangle 59"/>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820" name="Rectangle 60"/>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821" name="Freeform 61"/>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22" name="Rectangle 62"/>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grpSp>
        <p:nvGrpSpPr>
          <p:cNvPr id="29705" name="Group 63"/>
          <p:cNvGrpSpPr>
            <a:grpSpLocks/>
          </p:cNvGrpSpPr>
          <p:nvPr/>
        </p:nvGrpSpPr>
        <p:grpSpPr bwMode="auto">
          <a:xfrm>
            <a:off x="6002338" y="1785938"/>
            <a:ext cx="2727325" cy="584200"/>
            <a:chOff x="3763" y="399"/>
            <a:chExt cx="1718" cy="368"/>
          </a:xfrm>
        </p:grpSpPr>
        <p:sp>
          <p:nvSpPr>
            <p:cNvPr id="29793" name="Text Box 64"/>
            <p:cNvSpPr txBox="1">
              <a:spLocks noChangeArrowheads="1"/>
            </p:cNvSpPr>
            <p:nvPr/>
          </p:nvSpPr>
          <p:spPr bwMode="auto">
            <a:xfrm>
              <a:off x="4363" y="487"/>
              <a:ext cx="111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Dana Evans</a:t>
              </a:r>
            </a:p>
          </p:txBody>
        </p:sp>
        <p:grpSp>
          <p:nvGrpSpPr>
            <p:cNvPr id="29794" name="Group 65"/>
            <p:cNvGrpSpPr>
              <a:grpSpLocks/>
            </p:cNvGrpSpPr>
            <p:nvPr/>
          </p:nvGrpSpPr>
          <p:grpSpPr bwMode="auto">
            <a:xfrm>
              <a:off x="3763" y="399"/>
              <a:ext cx="546" cy="368"/>
              <a:chOff x="2984" y="3331"/>
              <a:chExt cx="845" cy="569"/>
            </a:xfrm>
          </p:grpSpPr>
          <p:sp>
            <p:nvSpPr>
              <p:cNvPr id="29795" name="AutoShape 66"/>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29796" name="Group 67"/>
              <p:cNvGrpSpPr>
                <a:grpSpLocks/>
              </p:cNvGrpSpPr>
              <p:nvPr/>
            </p:nvGrpSpPr>
            <p:grpSpPr bwMode="auto">
              <a:xfrm>
                <a:off x="3386" y="3487"/>
                <a:ext cx="443" cy="398"/>
                <a:chOff x="4838" y="2218"/>
                <a:chExt cx="395" cy="355"/>
              </a:xfrm>
            </p:grpSpPr>
            <p:sp>
              <p:nvSpPr>
                <p:cNvPr id="29797" name="Freeform 68"/>
                <p:cNvSpPr>
                  <a:spLocks/>
                </p:cNvSpPr>
                <p:nvPr/>
              </p:nvSpPr>
              <p:spPr bwMode="auto">
                <a:xfrm>
                  <a:off x="4888" y="2251"/>
                  <a:ext cx="294" cy="113"/>
                </a:xfrm>
                <a:custGeom>
                  <a:avLst/>
                  <a:gdLst>
                    <a:gd name="T0" fmla="*/ 1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1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98" name="Freeform 69"/>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99" name="Freeform 70"/>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00" name="Freeform 71"/>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01" name="Freeform 72"/>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02" name="Freeform 73"/>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03" name="Freeform 74"/>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04" name="Rectangle 75"/>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805" name="Rectangle 76"/>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806" name="Freeform 77"/>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07" name="Rectangle 78"/>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sp>
        <p:nvSpPr>
          <p:cNvPr id="29706" name="Line 79"/>
          <p:cNvSpPr>
            <a:spLocks noChangeShapeType="1"/>
          </p:cNvSpPr>
          <p:nvPr/>
        </p:nvSpPr>
        <p:spPr bwMode="auto">
          <a:xfrm>
            <a:off x="2632075" y="3694113"/>
            <a:ext cx="66516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707" name="Line 80"/>
          <p:cNvSpPr>
            <a:spLocks noChangeShapeType="1"/>
          </p:cNvSpPr>
          <p:nvPr/>
        </p:nvSpPr>
        <p:spPr bwMode="auto">
          <a:xfrm flipV="1">
            <a:off x="4573588" y="1438275"/>
            <a:ext cx="1425575" cy="2667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708" name="Rectangle 81"/>
          <p:cNvSpPr>
            <a:spLocks noChangeArrowheads="1"/>
          </p:cNvSpPr>
          <p:nvPr/>
        </p:nvSpPr>
        <p:spPr bwMode="auto">
          <a:xfrm>
            <a:off x="6038850" y="84138"/>
            <a:ext cx="2987675" cy="665162"/>
          </a:xfrm>
          <a:prstGeom prst="rect">
            <a:avLst/>
          </a:prstGeom>
          <a:solidFill>
            <a:schemeClr val="tx1"/>
          </a:solidFill>
          <a:ln w="28575" algn="ctr">
            <a:solidFill>
              <a:schemeClr val="bg1"/>
            </a:solidFill>
            <a:prstDash val="sysDot"/>
            <a:miter lim="800000"/>
            <a:headEnd/>
            <a:tailEnd/>
          </a:ln>
        </p:spPr>
        <p:txBody>
          <a:bodyPr lIns="0" tIns="0" rIns="0" bIns="0" anchor="ctr">
            <a:spAutoFit/>
          </a:bodyPr>
          <a:lstStyle/>
          <a:p>
            <a:endParaRPr lang="en-US"/>
          </a:p>
        </p:txBody>
      </p:sp>
      <p:sp>
        <p:nvSpPr>
          <p:cNvPr id="29709" name="Rectangle 82"/>
          <p:cNvSpPr>
            <a:spLocks noChangeArrowheads="1"/>
          </p:cNvSpPr>
          <p:nvPr/>
        </p:nvSpPr>
        <p:spPr bwMode="auto">
          <a:xfrm>
            <a:off x="6299200" y="128588"/>
            <a:ext cx="747713" cy="554037"/>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9710" name="Rectangle 83"/>
          <p:cNvSpPr>
            <a:spLocks noChangeArrowheads="1"/>
          </p:cNvSpPr>
          <p:nvPr/>
        </p:nvSpPr>
        <p:spPr bwMode="auto">
          <a:xfrm>
            <a:off x="7183438" y="131763"/>
            <a:ext cx="747712" cy="554037"/>
          </a:xfrm>
          <a:prstGeom prst="rect">
            <a:avLst/>
          </a:prstGeom>
          <a:solidFill>
            <a:srgbClr val="3399FF">
              <a:alpha val="50195"/>
            </a:srgbClr>
          </a:solidFill>
          <a:ln w="28575" algn="ctr">
            <a:solidFill>
              <a:schemeClr val="bg1"/>
            </a:solidFill>
            <a:miter lim="800000"/>
            <a:headEnd/>
            <a:tailEnd/>
          </a:ln>
        </p:spPr>
        <p:txBody>
          <a:bodyPr lIns="0" tIns="0" rIns="0" bIns="0" anchor="ctr">
            <a:spAutoFit/>
          </a:bodyPr>
          <a:lstStyle/>
          <a:p>
            <a:endParaRPr lang="en-US"/>
          </a:p>
        </p:txBody>
      </p:sp>
      <p:sp>
        <p:nvSpPr>
          <p:cNvPr id="29711" name="Rectangle 84"/>
          <p:cNvSpPr>
            <a:spLocks noChangeArrowheads="1"/>
          </p:cNvSpPr>
          <p:nvPr/>
        </p:nvSpPr>
        <p:spPr bwMode="auto">
          <a:xfrm>
            <a:off x="8066088" y="133350"/>
            <a:ext cx="747712" cy="554038"/>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9712" name="Line 85"/>
          <p:cNvSpPr>
            <a:spLocks noChangeShapeType="1"/>
          </p:cNvSpPr>
          <p:nvPr/>
        </p:nvSpPr>
        <p:spPr bwMode="auto">
          <a:xfrm>
            <a:off x="7045325" y="422275"/>
            <a:ext cx="139700"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713" name="Line 86"/>
          <p:cNvSpPr>
            <a:spLocks noChangeShapeType="1"/>
          </p:cNvSpPr>
          <p:nvPr/>
        </p:nvSpPr>
        <p:spPr bwMode="auto">
          <a:xfrm>
            <a:off x="7929563" y="422275"/>
            <a:ext cx="139700"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714" name="Text Box 87"/>
          <p:cNvSpPr txBox="1">
            <a:spLocks noChangeArrowheads="1"/>
          </p:cNvSpPr>
          <p:nvPr/>
        </p:nvSpPr>
        <p:spPr bwMode="auto">
          <a:xfrm>
            <a:off x="436563" y="4508500"/>
            <a:ext cx="25161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location: California</a:t>
            </a:r>
            <a:endParaRPr lang="en-US" sz="2000" b="1">
              <a:solidFill>
                <a:srgbClr val="FF0000"/>
              </a:solidFill>
            </a:endParaRPr>
          </a:p>
        </p:txBody>
      </p:sp>
      <p:grpSp>
        <p:nvGrpSpPr>
          <p:cNvPr id="29715" name="Group 88"/>
          <p:cNvGrpSpPr>
            <a:grpSpLocks/>
          </p:cNvGrpSpPr>
          <p:nvPr/>
        </p:nvGrpSpPr>
        <p:grpSpPr bwMode="auto">
          <a:xfrm>
            <a:off x="4122738" y="3068638"/>
            <a:ext cx="971550" cy="973137"/>
            <a:chOff x="2452" y="533"/>
            <a:chExt cx="808" cy="809"/>
          </a:xfrm>
        </p:grpSpPr>
        <p:sp>
          <p:nvSpPr>
            <p:cNvPr id="29789" name="AutoShape 89"/>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9790" name="AutoShape 90"/>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9791" name="AutoShape 91"/>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9792" name="Rectangle 92"/>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9716" name="Text Box 93"/>
          <p:cNvSpPr txBox="1">
            <a:spLocks noChangeArrowheads="1"/>
          </p:cNvSpPr>
          <p:nvPr/>
        </p:nvSpPr>
        <p:spPr bwMode="auto">
          <a:xfrm>
            <a:off x="3422650" y="4032250"/>
            <a:ext cx="23749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Western Complex Auto Adjusters</a:t>
            </a:r>
          </a:p>
        </p:txBody>
      </p:sp>
      <p:grpSp>
        <p:nvGrpSpPr>
          <p:cNvPr id="29717" name="Group 94"/>
          <p:cNvGrpSpPr>
            <a:grpSpLocks/>
          </p:cNvGrpSpPr>
          <p:nvPr/>
        </p:nvGrpSpPr>
        <p:grpSpPr bwMode="auto">
          <a:xfrm>
            <a:off x="4086225" y="4929188"/>
            <a:ext cx="971550" cy="973137"/>
            <a:chOff x="2452" y="533"/>
            <a:chExt cx="808" cy="809"/>
          </a:xfrm>
        </p:grpSpPr>
        <p:sp>
          <p:nvSpPr>
            <p:cNvPr id="29785" name="AutoShape 95"/>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9786" name="AutoShape 96"/>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9787" name="AutoShape 97"/>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9788" name="Rectangle 98"/>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9718" name="Text Box 99"/>
          <p:cNvSpPr txBox="1">
            <a:spLocks noChangeArrowheads="1"/>
          </p:cNvSpPr>
          <p:nvPr/>
        </p:nvSpPr>
        <p:spPr bwMode="auto">
          <a:xfrm>
            <a:off x="3386138" y="5892800"/>
            <a:ext cx="23749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Eastern </a:t>
            </a:r>
            <a:br>
              <a:rPr lang="en-US" sz="2000" b="1"/>
            </a:br>
            <a:r>
              <a:rPr lang="en-US" sz="2000" b="1"/>
              <a:t>Auto Adjusters</a:t>
            </a:r>
          </a:p>
        </p:txBody>
      </p:sp>
      <p:grpSp>
        <p:nvGrpSpPr>
          <p:cNvPr id="29719" name="Group 100"/>
          <p:cNvGrpSpPr>
            <a:grpSpLocks/>
          </p:cNvGrpSpPr>
          <p:nvPr/>
        </p:nvGrpSpPr>
        <p:grpSpPr bwMode="auto">
          <a:xfrm>
            <a:off x="6018213" y="2995613"/>
            <a:ext cx="2968625" cy="1195387"/>
            <a:chOff x="3736" y="1964"/>
            <a:chExt cx="1870" cy="753"/>
          </a:xfrm>
        </p:grpSpPr>
        <p:grpSp>
          <p:nvGrpSpPr>
            <p:cNvPr id="29754" name="Group 101"/>
            <p:cNvGrpSpPr>
              <a:grpSpLocks/>
            </p:cNvGrpSpPr>
            <p:nvPr/>
          </p:nvGrpSpPr>
          <p:grpSpPr bwMode="auto">
            <a:xfrm>
              <a:off x="3736" y="1964"/>
              <a:ext cx="1718" cy="368"/>
              <a:chOff x="3763" y="399"/>
              <a:chExt cx="1718" cy="368"/>
            </a:xfrm>
          </p:grpSpPr>
          <p:sp>
            <p:nvSpPr>
              <p:cNvPr id="29770" name="Text Box 102"/>
              <p:cNvSpPr txBox="1">
                <a:spLocks noChangeArrowheads="1"/>
              </p:cNvSpPr>
              <p:nvPr/>
            </p:nvSpPr>
            <p:spPr bwMode="auto">
              <a:xfrm>
                <a:off x="4363" y="487"/>
                <a:ext cx="111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Hank Pym</a:t>
                </a:r>
              </a:p>
            </p:txBody>
          </p:sp>
          <p:grpSp>
            <p:nvGrpSpPr>
              <p:cNvPr id="29771" name="Group 103"/>
              <p:cNvGrpSpPr>
                <a:grpSpLocks/>
              </p:cNvGrpSpPr>
              <p:nvPr/>
            </p:nvGrpSpPr>
            <p:grpSpPr bwMode="auto">
              <a:xfrm>
                <a:off x="3763" y="399"/>
                <a:ext cx="546" cy="368"/>
                <a:chOff x="2984" y="3331"/>
                <a:chExt cx="845" cy="569"/>
              </a:xfrm>
            </p:grpSpPr>
            <p:sp>
              <p:nvSpPr>
                <p:cNvPr id="29772" name="AutoShape 104"/>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29773" name="Group 105"/>
                <p:cNvGrpSpPr>
                  <a:grpSpLocks/>
                </p:cNvGrpSpPr>
                <p:nvPr/>
              </p:nvGrpSpPr>
              <p:grpSpPr bwMode="auto">
                <a:xfrm>
                  <a:off x="3386" y="3487"/>
                  <a:ext cx="443" cy="398"/>
                  <a:chOff x="4838" y="2218"/>
                  <a:chExt cx="395" cy="355"/>
                </a:xfrm>
              </p:grpSpPr>
              <p:sp>
                <p:nvSpPr>
                  <p:cNvPr id="29774" name="Freeform 106"/>
                  <p:cNvSpPr>
                    <a:spLocks/>
                  </p:cNvSpPr>
                  <p:nvPr/>
                </p:nvSpPr>
                <p:spPr bwMode="auto">
                  <a:xfrm>
                    <a:off x="4888" y="2251"/>
                    <a:ext cx="294" cy="113"/>
                  </a:xfrm>
                  <a:custGeom>
                    <a:avLst/>
                    <a:gdLst>
                      <a:gd name="T0" fmla="*/ 1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1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75" name="Freeform 107"/>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76" name="Freeform 108"/>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77" name="Freeform 109"/>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78" name="Freeform 110"/>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79" name="Freeform 111"/>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80" name="Freeform 112"/>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81" name="Rectangle 113"/>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782" name="Rectangle 114"/>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783" name="Freeform 115"/>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84" name="Rectangle 116"/>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sp>
          <p:nvSpPr>
            <p:cNvPr id="29755" name="Text Box 117"/>
            <p:cNvSpPr txBox="1">
              <a:spLocks noChangeArrowheads="1"/>
            </p:cNvSpPr>
            <p:nvPr/>
          </p:nvSpPr>
          <p:spPr bwMode="auto">
            <a:xfrm>
              <a:off x="4336" y="2437"/>
              <a:ext cx="127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Janet Van Dyne</a:t>
              </a:r>
            </a:p>
          </p:txBody>
        </p:sp>
        <p:grpSp>
          <p:nvGrpSpPr>
            <p:cNvPr id="29756" name="Group 118"/>
            <p:cNvGrpSpPr>
              <a:grpSpLocks/>
            </p:cNvGrpSpPr>
            <p:nvPr/>
          </p:nvGrpSpPr>
          <p:grpSpPr bwMode="auto">
            <a:xfrm>
              <a:off x="3736" y="2349"/>
              <a:ext cx="546" cy="368"/>
              <a:chOff x="2984" y="3331"/>
              <a:chExt cx="845" cy="569"/>
            </a:xfrm>
          </p:grpSpPr>
          <p:sp>
            <p:nvSpPr>
              <p:cNvPr id="29757" name="AutoShape 119"/>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29758" name="Group 120"/>
              <p:cNvGrpSpPr>
                <a:grpSpLocks/>
              </p:cNvGrpSpPr>
              <p:nvPr/>
            </p:nvGrpSpPr>
            <p:grpSpPr bwMode="auto">
              <a:xfrm>
                <a:off x="3386" y="3487"/>
                <a:ext cx="443" cy="398"/>
                <a:chOff x="4838" y="2218"/>
                <a:chExt cx="395" cy="355"/>
              </a:xfrm>
            </p:grpSpPr>
            <p:sp>
              <p:nvSpPr>
                <p:cNvPr id="29759" name="Freeform 121"/>
                <p:cNvSpPr>
                  <a:spLocks/>
                </p:cNvSpPr>
                <p:nvPr/>
              </p:nvSpPr>
              <p:spPr bwMode="auto">
                <a:xfrm>
                  <a:off x="4888" y="2251"/>
                  <a:ext cx="294" cy="113"/>
                </a:xfrm>
                <a:custGeom>
                  <a:avLst/>
                  <a:gdLst>
                    <a:gd name="T0" fmla="*/ 1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1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60" name="Freeform 122"/>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61" name="Freeform 123"/>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62" name="Freeform 124"/>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63" name="Freeform 125"/>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64" name="Freeform 126"/>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65" name="Freeform 127"/>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66" name="Rectangle 128"/>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767" name="Rectangle 129"/>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768" name="Freeform 130"/>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69" name="Rectangle 131"/>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grpSp>
        <p:nvGrpSpPr>
          <p:cNvPr id="29720" name="Group 132"/>
          <p:cNvGrpSpPr>
            <a:grpSpLocks/>
          </p:cNvGrpSpPr>
          <p:nvPr/>
        </p:nvGrpSpPr>
        <p:grpSpPr bwMode="auto">
          <a:xfrm>
            <a:off x="6018213" y="4873625"/>
            <a:ext cx="2968625" cy="1195388"/>
            <a:chOff x="3736" y="1964"/>
            <a:chExt cx="1870" cy="753"/>
          </a:xfrm>
        </p:grpSpPr>
        <p:grpSp>
          <p:nvGrpSpPr>
            <p:cNvPr id="29723" name="Group 133"/>
            <p:cNvGrpSpPr>
              <a:grpSpLocks/>
            </p:cNvGrpSpPr>
            <p:nvPr/>
          </p:nvGrpSpPr>
          <p:grpSpPr bwMode="auto">
            <a:xfrm>
              <a:off x="3736" y="1964"/>
              <a:ext cx="1718" cy="368"/>
              <a:chOff x="3763" y="399"/>
              <a:chExt cx="1718" cy="368"/>
            </a:xfrm>
          </p:grpSpPr>
          <p:sp>
            <p:nvSpPr>
              <p:cNvPr id="29739" name="Text Box 134"/>
              <p:cNvSpPr txBox="1">
                <a:spLocks noChangeArrowheads="1"/>
              </p:cNvSpPr>
              <p:nvPr/>
            </p:nvSpPr>
            <p:spPr bwMode="auto">
              <a:xfrm>
                <a:off x="4363" y="487"/>
                <a:ext cx="111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Bruce Banner</a:t>
                </a:r>
              </a:p>
            </p:txBody>
          </p:sp>
          <p:grpSp>
            <p:nvGrpSpPr>
              <p:cNvPr id="29740" name="Group 135"/>
              <p:cNvGrpSpPr>
                <a:grpSpLocks/>
              </p:cNvGrpSpPr>
              <p:nvPr/>
            </p:nvGrpSpPr>
            <p:grpSpPr bwMode="auto">
              <a:xfrm>
                <a:off x="3763" y="399"/>
                <a:ext cx="546" cy="368"/>
                <a:chOff x="2984" y="3331"/>
                <a:chExt cx="845" cy="569"/>
              </a:xfrm>
            </p:grpSpPr>
            <p:sp>
              <p:nvSpPr>
                <p:cNvPr id="29741" name="AutoShape 136"/>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29742" name="Group 137"/>
                <p:cNvGrpSpPr>
                  <a:grpSpLocks/>
                </p:cNvGrpSpPr>
                <p:nvPr/>
              </p:nvGrpSpPr>
              <p:grpSpPr bwMode="auto">
                <a:xfrm>
                  <a:off x="3386" y="3487"/>
                  <a:ext cx="443" cy="398"/>
                  <a:chOff x="4838" y="2218"/>
                  <a:chExt cx="395" cy="355"/>
                </a:xfrm>
              </p:grpSpPr>
              <p:sp>
                <p:nvSpPr>
                  <p:cNvPr id="29743" name="Freeform 138"/>
                  <p:cNvSpPr>
                    <a:spLocks/>
                  </p:cNvSpPr>
                  <p:nvPr/>
                </p:nvSpPr>
                <p:spPr bwMode="auto">
                  <a:xfrm>
                    <a:off x="4888" y="2251"/>
                    <a:ext cx="294" cy="113"/>
                  </a:xfrm>
                  <a:custGeom>
                    <a:avLst/>
                    <a:gdLst>
                      <a:gd name="T0" fmla="*/ 1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1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44" name="Freeform 139"/>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45" name="Freeform 140"/>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46" name="Freeform 141"/>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47" name="Freeform 142"/>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48" name="Freeform 143"/>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49" name="Freeform 144"/>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50" name="Rectangle 145"/>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751" name="Rectangle 146"/>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752" name="Freeform 147"/>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53" name="Rectangle 148"/>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sp>
          <p:nvSpPr>
            <p:cNvPr id="29724" name="Text Box 149"/>
            <p:cNvSpPr txBox="1">
              <a:spLocks noChangeArrowheads="1"/>
            </p:cNvSpPr>
            <p:nvPr/>
          </p:nvSpPr>
          <p:spPr bwMode="auto">
            <a:xfrm>
              <a:off x="4336" y="2437"/>
              <a:ext cx="127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Tony Stark</a:t>
              </a:r>
            </a:p>
          </p:txBody>
        </p:sp>
        <p:grpSp>
          <p:nvGrpSpPr>
            <p:cNvPr id="29725" name="Group 150"/>
            <p:cNvGrpSpPr>
              <a:grpSpLocks/>
            </p:cNvGrpSpPr>
            <p:nvPr/>
          </p:nvGrpSpPr>
          <p:grpSpPr bwMode="auto">
            <a:xfrm>
              <a:off x="3736" y="2349"/>
              <a:ext cx="546" cy="368"/>
              <a:chOff x="2984" y="3331"/>
              <a:chExt cx="845" cy="569"/>
            </a:xfrm>
          </p:grpSpPr>
          <p:sp>
            <p:nvSpPr>
              <p:cNvPr id="29726" name="AutoShape 151"/>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29727" name="Group 152"/>
              <p:cNvGrpSpPr>
                <a:grpSpLocks/>
              </p:cNvGrpSpPr>
              <p:nvPr/>
            </p:nvGrpSpPr>
            <p:grpSpPr bwMode="auto">
              <a:xfrm>
                <a:off x="3386" y="3487"/>
                <a:ext cx="443" cy="398"/>
                <a:chOff x="4838" y="2218"/>
                <a:chExt cx="395" cy="355"/>
              </a:xfrm>
            </p:grpSpPr>
            <p:sp>
              <p:nvSpPr>
                <p:cNvPr id="29728" name="Freeform 153"/>
                <p:cNvSpPr>
                  <a:spLocks/>
                </p:cNvSpPr>
                <p:nvPr/>
              </p:nvSpPr>
              <p:spPr bwMode="auto">
                <a:xfrm>
                  <a:off x="4888" y="2251"/>
                  <a:ext cx="294" cy="113"/>
                </a:xfrm>
                <a:custGeom>
                  <a:avLst/>
                  <a:gdLst>
                    <a:gd name="T0" fmla="*/ 1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1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29" name="Freeform 154"/>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30" name="Freeform 155"/>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31" name="Freeform 156"/>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32" name="Freeform 157"/>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33" name="Freeform 158"/>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34" name="Freeform 159"/>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35" name="Rectangle 160"/>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736" name="Rectangle 161"/>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737" name="Freeform 162"/>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38" name="Rectangle 163"/>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sp>
        <p:nvSpPr>
          <p:cNvPr id="29721" name="Line 164"/>
          <p:cNvSpPr>
            <a:spLocks noChangeShapeType="1"/>
          </p:cNvSpPr>
          <p:nvPr/>
        </p:nvSpPr>
        <p:spPr bwMode="auto">
          <a:xfrm flipV="1">
            <a:off x="3295650" y="1673225"/>
            <a:ext cx="0" cy="20193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722" name="Line 165"/>
          <p:cNvSpPr>
            <a:spLocks noChangeShapeType="1"/>
          </p:cNvSpPr>
          <p:nvPr/>
        </p:nvSpPr>
        <p:spPr bwMode="auto">
          <a:xfrm>
            <a:off x="3295650" y="1690688"/>
            <a:ext cx="1328738"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|EOS~029|</a:t>
            </a:r>
            <a:endParaRPr lang="en-US" sz="100" dirty="0" err="1" smtClean="0">
              <a:solidFill>
                <a:srgbClr val="FFFFFF"/>
              </a:solidFill>
              <a:latin typeface="Arial"/>
              <a:cs typeface="Calibri" pitchFamily="34" charset="0"/>
            </a:endParaRPr>
          </a:p>
        </p:txBody>
      </p:sp>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442" y="2615764"/>
            <a:ext cx="3945320" cy="3914091"/>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0724" name="Rectangle 3"/>
          <p:cNvSpPr>
            <a:spLocks noGrp="1" noChangeArrowheads="1"/>
          </p:cNvSpPr>
          <p:nvPr>
            <p:ph type="title"/>
          </p:nvPr>
        </p:nvSpPr>
        <p:spPr/>
        <p:txBody>
          <a:bodyPr/>
          <a:lstStyle/>
          <a:p>
            <a:pPr eaLnBrk="1" hangingPunct="1"/>
            <a:r>
              <a:rPr lang="en-US" smtClean="0"/>
              <a:t>Assignment rules: example</a:t>
            </a:r>
          </a:p>
        </p:txBody>
      </p:sp>
      <p:sp>
        <p:nvSpPr>
          <p:cNvPr id="30725" name="Text Box 5"/>
          <p:cNvSpPr txBox="1">
            <a:spLocks noChangeArrowheads="1"/>
          </p:cNvSpPr>
          <p:nvPr/>
        </p:nvSpPr>
        <p:spPr bwMode="auto">
          <a:xfrm>
            <a:off x="800100" y="800100"/>
            <a:ext cx="7883525"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solidFill>
                  <a:srgbClr val="FF0000"/>
                </a:solidFill>
              </a:rPr>
              <a:t>if 	segment is “Auto – low complexity”</a:t>
            </a:r>
          </a:p>
          <a:p>
            <a:pPr algn="l" eaLnBrk="1" hangingPunct="1"/>
            <a:r>
              <a:rPr lang="en-US" sz="2400" b="1">
                <a:solidFill>
                  <a:srgbClr val="FF0000"/>
                </a:solidFill>
              </a:rPr>
              <a:t>then	assign to an auto group in relevant region</a:t>
            </a:r>
            <a:br>
              <a:rPr lang="en-US" sz="2400" b="1">
                <a:solidFill>
                  <a:srgbClr val="FF0000"/>
                </a:solidFill>
              </a:rPr>
            </a:br>
            <a:r>
              <a:rPr lang="en-US" sz="2400" b="1">
                <a:solidFill>
                  <a:srgbClr val="FF0000"/>
                </a:solidFill>
              </a:rPr>
              <a:t>	AND</a:t>
            </a:r>
            <a:br>
              <a:rPr lang="en-US" sz="2400" b="1">
                <a:solidFill>
                  <a:srgbClr val="FF0000"/>
                </a:solidFill>
              </a:rPr>
            </a:br>
            <a:r>
              <a:rPr lang="en-US" sz="2400" b="1">
                <a:solidFill>
                  <a:srgbClr val="FF0000"/>
                </a:solidFill>
              </a:rPr>
              <a:t>	assign by round robin to adjuster in that group</a:t>
            </a:r>
          </a:p>
        </p:txBody>
      </p:sp>
      <p:sp>
        <p:nvSpPr>
          <p:cNvPr id="30726" name="AutoShape 9"/>
          <p:cNvSpPr>
            <a:spLocks noChangeArrowheads="1"/>
          </p:cNvSpPr>
          <p:nvPr/>
        </p:nvSpPr>
        <p:spPr bwMode="auto">
          <a:xfrm>
            <a:off x="350874" y="5695950"/>
            <a:ext cx="3201951" cy="61979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6248" y="3391021"/>
            <a:ext cx="5078264" cy="2363576"/>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0727" name="AutoShape 11"/>
          <p:cNvSpPr>
            <a:spLocks noChangeArrowheads="1"/>
          </p:cNvSpPr>
          <p:nvPr/>
        </p:nvSpPr>
        <p:spPr bwMode="auto">
          <a:xfrm>
            <a:off x="6471831" y="4451276"/>
            <a:ext cx="2342560" cy="41910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30728" name="Line 14"/>
          <p:cNvSpPr>
            <a:spLocks noChangeShapeType="1"/>
          </p:cNvSpPr>
          <p:nvPr/>
        </p:nvSpPr>
        <p:spPr bwMode="auto">
          <a:xfrm flipV="1">
            <a:off x="3552826" y="5231219"/>
            <a:ext cx="1008542" cy="702856"/>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|EOS~003|</a:t>
            </a:r>
            <a:endParaRPr lang="en-US" sz="100" dirty="0" err="1" smtClean="0">
              <a:solidFill>
                <a:srgbClr val="FFFFFF"/>
              </a:solidFill>
              <a:latin typeface="Arial"/>
              <a:cs typeface="Calibri" pitchFamily="34" charset="0"/>
            </a:endParaRPr>
          </a:p>
        </p:txBody>
      </p:sp>
      <p:sp>
        <p:nvSpPr>
          <p:cNvPr id="6146" name="Rectangle 2"/>
          <p:cNvSpPr>
            <a:spLocks noGrp="1" noChangeArrowheads="1"/>
          </p:cNvSpPr>
          <p:nvPr>
            <p:ph type="title"/>
          </p:nvPr>
        </p:nvSpPr>
        <p:spPr/>
        <p:txBody>
          <a:bodyPr/>
          <a:lstStyle/>
          <a:p>
            <a:pPr eaLnBrk="1" hangingPunct="1"/>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smtClean="0"/>
              <a:t>The claim intake process</a:t>
            </a:r>
          </a:p>
          <a:p>
            <a:pPr>
              <a:lnSpc>
                <a:spcPct val="150000"/>
              </a:lnSpc>
              <a:buFont typeface="Arial" charset="0"/>
              <a:buChar char="•"/>
            </a:pPr>
            <a:r>
              <a:rPr lang="en-US" sz="2800" smtClean="0">
                <a:solidFill>
                  <a:srgbClr val="C0C0C0"/>
                </a:solidFill>
              </a:rPr>
              <a:t>Automated claim setup</a:t>
            </a:r>
          </a:p>
          <a:p>
            <a:pPr>
              <a:lnSpc>
                <a:spcPct val="150000"/>
              </a:lnSpc>
              <a:buFont typeface="Arial" charset="0"/>
              <a:buChar char="•"/>
            </a:pPr>
            <a:r>
              <a:rPr lang="en-US" sz="2800" smtClean="0">
                <a:solidFill>
                  <a:srgbClr val="C0C0C0"/>
                </a:solidFill>
              </a:rPr>
              <a:t>New claim validation</a:t>
            </a:r>
          </a:p>
          <a:p>
            <a:pPr>
              <a:buFont typeface="Arial" charset="0"/>
              <a:buChar char="•"/>
            </a:pPr>
            <a:endParaRPr lang="en-US" sz="2800" smtClean="0">
              <a:solidFill>
                <a:srgbClr val="C0C0C0"/>
              </a:solidFill>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|EOS~030|</a:t>
            </a:r>
            <a:endParaRPr lang="en-US" sz="100" dirty="0" err="1" smtClean="0">
              <a:solidFill>
                <a:srgbClr val="FFFFFF"/>
              </a:solidFill>
              <a:latin typeface="Arial"/>
              <a:cs typeface="Calibri" pitchFamily="34" charset="0"/>
            </a:endParaRPr>
          </a:p>
        </p:txBody>
      </p:sp>
      <p:sp>
        <p:nvSpPr>
          <p:cNvPr id="31746" name="Rectangle 2"/>
          <p:cNvSpPr>
            <a:spLocks noGrp="1" noChangeArrowheads="1"/>
          </p:cNvSpPr>
          <p:nvPr>
            <p:ph type="title"/>
          </p:nvPr>
        </p:nvSpPr>
        <p:spPr/>
        <p:txBody>
          <a:bodyPr/>
          <a:lstStyle/>
          <a:p>
            <a:pPr eaLnBrk="1" hangingPunct="1"/>
            <a:r>
              <a:rPr lang="en-US" smtClean="0"/>
              <a:t>Contrasting segmentation and assignment</a:t>
            </a:r>
          </a:p>
        </p:txBody>
      </p:sp>
      <p:sp>
        <p:nvSpPr>
          <p:cNvPr id="31747" name="Rectangle 3"/>
          <p:cNvSpPr>
            <a:spLocks noGrp="1" noChangeArrowheads="1"/>
          </p:cNvSpPr>
          <p:nvPr>
            <p:ph idx="1"/>
          </p:nvPr>
        </p:nvSpPr>
        <p:spPr>
          <a:xfrm>
            <a:off x="627063" y="2235200"/>
            <a:ext cx="3881437" cy="3836988"/>
          </a:xfrm>
        </p:spPr>
        <p:txBody>
          <a:bodyPr/>
          <a:lstStyle/>
          <a:p>
            <a:pPr>
              <a:buFont typeface="Wingdings 3" pitchFamily="18" charset="2"/>
              <a:buNone/>
            </a:pPr>
            <a:r>
              <a:rPr lang="en-US" b="1" smtClean="0"/>
              <a:t>Segmentation:</a:t>
            </a:r>
          </a:p>
          <a:p>
            <a:pPr>
              <a:buFont typeface="Arial" charset="0"/>
              <a:buChar char="•"/>
            </a:pPr>
            <a:r>
              <a:rPr lang="en-US" smtClean="0"/>
              <a:t>Determines the strategy for processing the object</a:t>
            </a:r>
          </a:p>
          <a:p>
            <a:pPr>
              <a:buFont typeface="Arial" charset="0"/>
              <a:buChar char="•"/>
            </a:pPr>
            <a:r>
              <a:rPr lang="en-US" smtClean="0"/>
              <a:t>Is done only for claims and exposures</a:t>
            </a:r>
          </a:p>
          <a:p>
            <a:pPr>
              <a:buFont typeface="Arial" charset="0"/>
              <a:buChar char="•"/>
            </a:pPr>
            <a:r>
              <a:rPr lang="en-US" smtClean="0"/>
              <a:t>Sets a single field on the object to a value from a predefined list</a:t>
            </a:r>
          </a:p>
          <a:p>
            <a:pPr>
              <a:buFont typeface="Arial" charset="0"/>
              <a:buChar char="•"/>
            </a:pPr>
            <a:r>
              <a:rPr lang="en-US" smtClean="0"/>
              <a:t>Is only done once for a given object</a:t>
            </a:r>
          </a:p>
        </p:txBody>
      </p:sp>
      <p:sp>
        <p:nvSpPr>
          <p:cNvPr id="31748" name="Rectangle 4"/>
          <p:cNvSpPr>
            <a:spLocks noChangeArrowheads="1"/>
          </p:cNvSpPr>
          <p:nvPr/>
        </p:nvSpPr>
        <p:spPr bwMode="auto">
          <a:xfrm>
            <a:off x="4662488" y="2235200"/>
            <a:ext cx="4481512" cy="396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85750" indent="-285750" algn="l" eaLnBrk="0" hangingPunct="0">
              <a:spcBef>
                <a:spcPct val="40000"/>
              </a:spcBef>
              <a:spcAft>
                <a:spcPct val="0"/>
              </a:spcAft>
              <a:buClr>
                <a:srgbClr val="0146AD"/>
              </a:buClr>
              <a:buFont typeface="Wingdings 3" pitchFamily="18" charset="2"/>
              <a:buNone/>
            </a:pPr>
            <a:r>
              <a:rPr lang="en-US" sz="2400" b="1"/>
              <a:t>Assignment:</a:t>
            </a:r>
          </a:p>
          <a:p>
            <a:pPr marL="285750" indent="-285750" algn="l" eaLnBrk="0" hangingPunct="0">
              <a:spcBef>
                <a:spcPct val="40000"/>
              </a:spcBef>
              <a:spcAft>
                <a:spcPct val="0"/>
              </a:spcAft>
              <a:buClr>
                <a:srgbClr val="0146AD"/>
              </a:buClr>
              <a:buFont typeface="Wingdings 3" pitchFamily="18" charset="2"/>
              <a:buChar char="}"/>
            </a:pPr>
            <a:r>
              <a:rPr lang="en-US" sz="2400"/>
              <a:t>Determines the group and owner of the object</a:t>
            </a:r>
          </a:p>
          <a:p>
            <a:pPr marL="285750" indent="-285750" algn="l" eaLnBrk="0" hangingPunct="0">
              <a:spcBef>
                <a:spcPct val="40000"/>
              </a:spcBef>
              <a:spcAft>
                <a:spcPct val="0"/>
              </a:spcAft>
              <a:buClr>
                <a:srgbClr val="0146AD"/>
              </a:buClr>
              <a:buFont typeface="Wingdings 3" pitchFamily="18" charset="2"/>
              <a:buChar char="}"/>
            </a:pPr>
            <a:r>
              <a:rPr lang="en-US" sz="2400"/>
              <a:t>Is done for claims, exposures, activities, and matters</a:t>
            </a:r>
          </a:p>
          <a:p>
            <a:pPr marL="285750" indent="-285750" algn="l" eaLnBrk="0" hangingPunct="0">
              <a:spcBef>
                <a:spcPct val="40000"/>
              </a:spcBef>
              <a:spcAft>
                <a:spcPct val="0"/>
              </a:spcAft>
              <a:buClr>
                <a:srgbClr val="0146AD"/>
              </a:buClr>
              <a:buFont typeface="Wingdings 3" pitchFamily="18" charset="2"/>
              <a:buChar char="}"/>
            </a:pPr>
            <a:r>
              <a:rPr lang="en-US" sz="2400"/>
              <a:t>Associates object to group and user (chosen from existing groups and users)</a:t>
            </a:r>
          </a:p>
          <a:p>
            <a:pPr marL="285750" indent="-285750" algn="l" eaLnBrk="0" hangingPunct="0">
              <a:spcBef>
                <a:spcPct val="40000"/>
              </a:spcBef>
              <a:spcAft>
                <a:spcPct val="0"/>
              </a:spcAft>
              <a:buClr>
                <a:srgbClr val="0146AD"/>
              </a:buClr>
              <a:buFont typeface="Wingdings 3" pitchFamily="18" charset="2"/>
              <a:buChar char="}"/>
            </a:pPr>
            <a:r>
              <a:rPr lang="en-US" sz="2400"/>
              <a:t>Could occur many times for a given object</a:t>
            </a:r>
          </a:p>
        </p:txBody>
      </p:sp>
      <p:grpSp>
        <p:nvGrpSpPr>
          <p:cNvPr id="31749" name="Group 5"/>
          <p:cNvGrpSpPr>
            <a:grpSpLocks/>
          </p:cNvGrpSpPr>
          <p:nvPr/>
        </p:nvGrpSpPr>
        <p:grpSpPr bwMode="auto">
          <a:xfrm>
            <a:off x="604838" y="1028700"/>
            <a:ext cx="752475" cy="554038"/>
            <a:chOff x="2083" y="1606"/>
            <a:chExt cx="1489" cy="1097"/>
          </a:xfrm>
        </p:grpSpPr>
        <p:sp>
          <p:nvSpPr>
            <p:cNvPr id="31894" name="Rectangle 6"/>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31895" name="Freeform 7"/>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1896" name="Freeform 8"/>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1897" name="Freeform 9"/>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1898" name="Freeform 10"/>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31899" name="Rectangle 11"/>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31900" name="Rectangle 12"/>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1901" name="AutoShape 13"/>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31902" name="Freeform 14"/>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1903" name="Freeform 15"/>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1904" name="Rectangle 16"/>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1905" name="Rectangle 17"/>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1906" name="Rectangle 18"/>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31907" name="Group 19"/>
            <p:cNvGrpSpPr>
              <a:grpSpLocks/>
            </p:cNvGrpSpPr>
            <p:nvPr/>
          </p:nvGrpSpPr>
          <p:grpSpPr bwMode="auto">
            <a:xfrm>
              <a:off x="2221" y="1871"/>
              <a:ext cx="518" cy="782"/>
              <a:chOff x="2400" y="1656"/>
              <a:chExt cx="752" cy="1136"/>
            </a:xfrm>
          </p:grpSpPr>
          <p:sp>
            <p:nvSpPr>
              <p:cNvPr id="31920" name="Freeform 20"/>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1921" name="Freeform 21"/>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1922" name="Freeform 22"/>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1923" name="Freeform 23"/>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1924" name="Freeform 24"/>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31925" name="Line 25"/>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1926" name="Line 26"/>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1908" name="Group 27"/>
            <p:cNvGrpSpPr>
              <a:grpSpLocks/>
            </p:cNvGrpSpPr>
            <p:nvPr/>
          </p:nvGrpSpPr>
          <p:grpSpPr bwMode="auto">
            <a:xfrm rot="-6511945">
              <a:off x="2834" y="1842"/>
              <a:ext cx="518" cy="783"/>
              <a:chOff x="2400" y="1656"/>
              <a:chExt cx="752" cy="1136"/>
            </a:xfrm>
          </p:grpSpPr>
          <p:sp>
            <p:nvSpPr>
              <p:cNvPr id="31913" name="Freeform 2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1914" name="Freeform 2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1915" name="Freeform 3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1916" name="Freeform 3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1917" name="Freeform 3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1918" name="Line 3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1919" name="Line 3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31909" name="Freeform 35"/>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1910" name="Freeform 36"/>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1911" name="Rectangle 37"/>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1912" name="Rectangle 38"/>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31750" name="Group 39"/>
          <p:cNvGrpSpPr>
            <a:grpSpLocks/>
          </p:cNvGrpSpPr>
          <p:nvPr/>
        </p:nvGrpSpPr>
        <p:grpSpPr bwMode="auto">
          <a:xfrm>
            <a:off x="995363" y="1263650"/>
            <a:ext cx="606425" cy="603250"/>
            <a:chOff x="3360" y="800"/>
            <a:chExt cx="620" cy="616"/>
          </a:xfrm>
        </p:grpSpPr>
        <p:sp>
          <p:nvSpPr>
            <p:cNvPr id="31888" name="AutoShape 40"/>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31889" name="Freeform 41"/>
            <p:cNvSpPr>
              <a:spLocks/>
            </p:cNvSpPr>
            <p:nvPr/>
          </p:nvSpPr>
          <p:spPr bwMode="auto">
            <a:xfrm>
              <a:off x="3403" y="830"/>
              <a:ext cx="212" cy="27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31890" name="Group 42"/>
            <p:cNvGrpSpPr>
              <a:grpSpLocks/>
            </p:cNvGrpSpPr>
            <p:nvPr/>
          </p:nvGrpSpPr>
          <p:grpSpPr bwMode="auto">
            <a:xfrm flipH="1">
              <a:off x="3749" y="1171"/>
              <a:ext cx="212" cy="213"/>
              <a:chOff x="1350" y="686"/>
              <a:chExt cx="1132" cy="1132"/>
            </a:xfrm>
          </p:grpSpPr>
          <p:sp>
            <p:nvSpPr>
              <p:cNvPr id="31892" name="AutoShape 43"/>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31893" name="Picture 44"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1891" name="Picture 45"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1751" name="Text Box 46"/>
          <p:cNvSpPr txBox="1">
            <a:spLocks noChangeArrowheads="1"/>
          </p:cNvSpPr>
          <p:nvPr/>
        </p:nvSpPr>
        <p:spPr bwMode="auto">
          <a:xfrm>
            <a:off x="2471738" y="1306513"/>
            <a:ext cx="1422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solidFill>
                  <a:schemeClr val="accent1"/>
                </a:solidFill>
                <a:latin typeface="Comic Sans MS" pitchFamily="66" charset="0"/>
              </a:rPr>
              <a:t>medium</a:t>
            </a:r>
          </a:p>
        </p:txBody>
      </p:sp>
      <p:sp>
        <p:nvSpPr>
          <p:cNvPr id="31752" name="Text Box 47"/>
          <p:cNvSpPr txBox="1">
            <a:spLocks noChangeArrowheads="1"/>
          </p:cNvSpPr>
          <p:nvPr/>
        </p:nvSpPr>
        <p:spPr bwMode="auto">
          <a:xfrm>
            <a:off x="2473325" y="935038"/>
            <a:ext cx="1422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solidFill>
                  <a:srgbClr val="008000"/>
                </a:solidFill>
                <a:latin typeface="Comic Sans MS" pitchFamily="66" charset="0"/>
              </a:rPr>
              <a:t>easy</a:t>
            </a:r>
          </a:p>
        </p:txBody>
      </p:sp>
      <p:sp>
        <p:nvSpPr>
          <p:cNvPr id="31753" name="Text Box 48"/>
          <p:cNvSpPr txBox="1">
            <a:spLocks noChangeArrowheads="1"/>
          </p:cNvSpPr>
          <p:nvPr/>
        </p:nvSpPr>
        <p:spPr bwMode="auto">
          <a:xfrm>
            <a:off x="2473325" y="1679575"/>
            <a:ext cx="1422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solidFill>
                  <a:srgbClr val="FF0000"/>
                </a:solidFill>
                <a:latin typeface="Comic Sans MS" pitchFamily="66" charset="0"/>
              </a:rPr>
              <a:t>hard</a:t>
            </a:r>
          </a:p>
        </p:txBody>
      </p:sp>
      <p:sp>
        <p:nvSpPr>
          <p:cNvPr id="31754" name="Line 49"/>
          <p:cNvSpPr>
            <a:spLocks noChangeShapeType="1"/>
          </p:cNvSpPr>
          <p:nvPr/>
        </p:nvSpPr>
        <p:spPr bwMode="auto">
          <a:xfrm>
            <a:off x="1709738" y="1460500"/>
            <a:ext cx="1009650"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1755" name="Line 50"/>
          <p:cNvSpPr>
            <a:spLocks noChangeShapeType="1"/>
          </p:cNvSpPr>
          <p:nvPr/>
        </p:nvSpPr>
        <p:spPr bwMode="auto">
          <a:xfrm flipV="1">
            <a:off x="2239963" y="1122363"/>
            <a:ext cx="474662" cy="338137"/>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1756" name="Line 51"/>
          <p:cNvSpPr>
            <a:spLocks noChangeShapeType="1"/>
          </p:cNvSpPr>
          <p:nvPr/>
        </p:nvSpPr>
        <p:spPr bwMode="auto">
          <a:xfrm>
            <a:off x="2239963" y="1460500"/>
            <a:ext cx="474662" cy="371475"/>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31757" name="Group 52"/>
          <p:cNvGrpSpPr>
            <a:grpSpLocks/>
          </p:cNvGrpSpPr>
          <p:nvPr/>
        </p:nvGrpSpPr>
        <p:grpSpPr bwMode="auto">
          <a:xfrm>
            <a:off x="4941888" y="879475"/>
            <a:ext cx="1562100" cy="1169988"/>
            <a:chOff x="3113" y="455"/>
            <a:chExt cx="984" cy="737"/>
          </a:xfrm>
        </p:grpSpPr>
        <p:grpSp>
          <p:nvGrpSpPr>
            <p:cNvPr id="31829" name="Group 53"/>
            <p:cNvGrpSpPr>
              <a:grpSpLocks/>
            </p:cNvGrpSpPr>
            <p:nvPr/>
          </p:nvGrpSpPr>
          <p:grpSpPr bwMode="auto">
            <a:xfrm>
              <a:off x="3113" y="455"/>
              <a:ext cx="474" cy="349"/>
              <a:chOff x="2083" y="1606"/>
              <a:chExt cx="1489" cy="1097"/>
            </a:xfrm>
          </p:grpSpPr>
          <p:sp>
            <p:nvSpPr>
              <p:cNvPr id="31855" name="Rectangle 54"/>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31856" name="Freeform 55"/>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1857" name="Freeform 56"/>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1858" name="Freeform 57"/>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1859" name="Freeform 58"/>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31860" name="Rectangle 59"/>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31861" name="Rectangle 60"/>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1862" name="AutoShape 61"/>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31863" name="Freeform 62"/>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1864" name="Freeform 63"/>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1865" name="Rectangle 64"/>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1866" name="Rectangle 65"/>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1867" name="Rectangle 66"/>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31868" name="Group 67"/>
              <p:cNvGrpSpPr>
                <a:grpSpLocks/>
              </p:cNvGrpSpPr>
              <p:nvPr/>
            </p:nvGrpSpPr>
            <p:grpSpPr bwMode="auto">
              <a:xfrm>
                <a:off x="2221" y="1871"/>
                <a:ext cx="518" cy="782"/>
                <a:chOff x="2400" y="1656"/>
                <a:chExt cx="752" cy="1136"/>
              </a:xfrm>
            </p:grpSpPr>
            <p:sp>
              <p:nvSpPr>
                <p:cNvPr id="31881" name="Freeform 6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1882" name="Freeform 6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1883" name="Freeform 7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1884" name="Freeform 7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1885" name="Freeform 7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31886" name="Line 7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1887" name="Line 7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1869" name="Group 75"/>
              <p:cNvGrpSpPr>
                <a:grpSpLocks/>
              </p:cNvGrpSpPr>
              <p:nvPr/>
            </p:nvGrpSpPr>
            <p:grpSpPr bwMode="auto">
              <a:xfrm rot="-6511945">
                <a:off x="2834" y="1842"/>
                <a:ext cx="518" cy="783"/>
                <a:chOff x="2400" y="1656"/>
                <a:chExt cx="752" cy="1136"/>
              </a:xfrm>
            </p:grpSpPr>
            <p:sp>
              <p:nvSpPr>
                <p:cNvPr id="31874" name="Freeform 76"/>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1875" name="Freeform 77"/>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1876" name="Freeform 78"/>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1877" name="Freeform 79"/>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1878" name="Freeform 80"/>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1879" name="Line 81"/>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1880" name="Line 82"/>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31870" name="Freeform 83"/>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1871" name="Freeform 84"/>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1872" name="Rectangle 85"/>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1873" name="Rectangle 86"/>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31830" name="Group 87"/>
            <p:cNvGrpSpPr>
              <a:grpSpLocks/>
            </p:cNvGrpSpPr>
            <p:nvPr/>
          </p:nvGrpSpPr>
          <p:grpSpPr bwMode="auto">
            <a:xfrm>
              <a:off x="3315" y="559"/>
              <a:ext cx="382" cy="380"/>
              <a:chOff x="3360" y="800"/>
              <a:chExt cx="620" cy="616"/>
            </a:xfrm>
          </p:grpSpPr>
          <p:sp>
            <p:nvSpPr>
              <p:cNvPr id="31849" name="AutoShape 88"/>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31850" name="Freeform 89"/>
              <p:cNvSpPr>
                <a:spLocks/>
              </p:cNvSpPr>
              <p:nvPr/>
            </p:nvSpPr>
            <p:spPr bwMode="auto">
              <a:xfrm>
                <a:off x="3403" y="830"/>
                <a:ext cx="212" cy="27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31851" name="Group 90"/>
              <p:cNvGrpSpPr>
                <a:grpSpLocks/>
              </p:cNvGrpSpPr>
              <p:nvPr/>
            </p:nvGrpSpPr>
            <p:grpSpPr bwMode="auto">
              <a:xfrm flipH="1">
                <a:off x="3749" y="1171"/>
                <a:ext cx="212" cy="213"/>
                <a:chOff x="1350" y="686"/>
                <a:chExt cx="1132" cy="1132"/>
              </a:xfrm>
            </p:grpSpPr>
            <p:sp>
              <p:nvSpPr>
                <p:cNvPr id="31853" name="AutoShape 91"/>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31854" name="Picture 92"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1852" name="Picture 93"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1831" name="Group 94"/>
            <p:cNvGrpSpPr>
              <a:grpSpLocks/>
            </p:cNvGrpSpPr>
            <p:nvPr/>
          </p:nvGrpSpPr>
          <p:grpSpPr bwMode="auto">
            <a:xfrm>
              <a:off x="3522" y="612"/>
              <a:ext cx="339" cy="431"/>
              <a:chOff x="2401" y="425"/>
              <a:chExt cx="907" cy="1154"/>
            </a:xfrm>
          </p:grpSpPr>
          <p:sp>
            <p:nvSpPr>
              <p:cNvPr id="31843" name="Rectangle 95"/>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31844" name="Line 96"/>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845" name="Line 97"/>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846" name="Rectangle 98"/>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31847" name="Freeform 99"/>
              <p:cNvSpPr>
                <a:spLocks/>
              </p:cNvSpPr>
              <p:nvPr/>
            </p:nvSpPr>
            <p:spPr bwMode="auto">
              <a:xfrm>
                <a:off x="2643" y="789"/>
                <a:ext cx="309" cy="257"/>
              </a:xfrm>
              <a:custGeom>
                <a:avLst/>
                <a:gdLst>
                  <a:gd name="T0" fmla="*/ 861 w 234"/>
                  <a:gd name="T1" fmla="*/ 0 h 195"/>
                  <a:gd name="T2" fmla="*/ 191 w 234"/>
                  <a:gd name="T3" fmla="*/ 286 h 195"/>
                  <a:gd name="T4" fmla="*/ 0 w 234"/>
                  <a:gd name="T5" fmla="*/ 1348 h 195"/>
                  <a:gd name="T6" fmla="*/ 1262 w 234"/>
                  <a:gd name="T7" fmla="*/ 1348 h 195"/>
                  <a:gd name="T8" fmla="*/ 1639 w 234"/>
                  <a:gd name="T9" fmla="*/ 763 h 195"/>
                  <a:gd name="T10" fmla="*/ 861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31848" name="Line 100"/>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1832" name="Group 101"/>
            <p:cNvGrpSpPr>
              <a:grpSpLocks/>
            </p:cNvGrpSpPr>
            <p:nvPr/>
          </p:nvGrpSpPr>
          <p:grpSpPr bwMode="auto">
            <a:xfrm>
              <a:off x="3704" y="804"/>
              <a:ext cx="393" cy="388"/>
              <a:chOff x="3576" y="3153"/>
              <a:chExt cx="784" cy="775"/>
            </a:xfrm>
          </p:grpSpPr>
          <p:sp>
            <p:nvSpPr>
              <p:cNvPr id="31833" name="Freeform 102"/>
              <p:cNvSpPr>
                <a:spLocks/>
              </p:cNvSpPr>
              <p:nvPr/>
            </p:nvSpPr>
            <p:spPr bwMode="auto">
              <a:xfrm>
                <a:off x="3576" y="3153"/>
                <a:ext cx="771" cy="765"/>
              </a:xfrm>
              <a:custGeom>
                <a:avLst/>
                <a:gdLst>
                  <a:gd name="T0" fmla="*/ 11 w 1542"/>
                  <a:gd name="T1" fmla="*/ 11 h 1531"/>
                  <a:gd name="T2" fmla="*/ 11 w 1542"/>
                  <a:gd name="T3" fmla="*/ 11 h 1531"/>
                  <a:gd name="T4" fmla="*/ 12 w 1542"/>
                  <a:gd name="T5" fmla="*/ 11 h 1531"/>
                  <a:gd name="T6" fmla="*/ 12 w 1542"/>
                  <a:gd name="T7" fmla="*/ 11 h 1531"/>
                  <a:gd name="T8" fmla="*/ 12 w 1542"/>
                  <a:gd name="T9" fmla="*/ 11 h 1531"/>
                  <a:gd name="T10" fmla="*/ 12 w 1542"/>
                  <a:gd name="T11" fmla="*/ 11 h 1531"/>
                  <a:gd name="T12" fmla="*/ 12 w 1542"/>
                  <a:gd name="T13" fmla="*/ 11 h 1531"/>
                  <a:gd name="T14" fmla="*/ 12 w 1542"/>
                  <a:gd name="T15" fmla="*/ 10 h 1531"/>
                  <a:gd name="T16" fmla="*/ 12 w 1542"/>
                  <a:gd name="T17" fmla="*/ 10 h 1531"/>
                  <a:gd name="T18" fmla="*/ 12 w 1542"/>
                  <a:gd name="T19" fmla="*/ 1 h 1531"/>
                  <a:gd name="T20" fmla="*/ 12 w 1542"/>
                  <a:gd name="T21" fmla="*/ 1 h 1531"/>
                  <a:gd name="T22" fmla="*/ 12 w 1542"/>
                  <a:gd name="T23" fmla="*/ 0 h 1531"/>
                  <a:gd name="T24" fmla="*/ 12 w 1542"/>
                  <a:gd name="T25" fmla="*/ 0 h 1531"/>
                  <a:gd name="T26" fmla="*/ 12 w 1542"/>
                  <a:gd name="T27" fmla="*/ 0 h 1531"/>
                  <a:gd name="T28" fmla="*/ 12 w 1542"/>
                  <a:gd name="T29" fmla="*/ 0 h 1531"/>
                  <a:gd name="T30" fmla="*/ 12 w 1542"/>
                  <a:gd name="T31" fmla="*/ 0 h 1531"/>
                  <a:gd name="T32" fmla="*/ 11 w 1542"/>
                  <a:gd name="T33" fmla="*/ 0 h 1531"/>
                  <a:gd name="T34" fmla="*/ 11 w 1542"/>
                  <a:gd name="T35" fmla="*/ 0 h 1531"/>
                  <a:gd name="T36" fmla="*/ 2 w 1542"/>
                  <a:gd name="T37" fmla="*/ 0 h 1531"/>
                  <a:gd name="T38" fmla="*/ 2 w 1542"/>
                  <a:gd name="T39" fmla="*/ 0 h 1531"/>
                  <a:gd name="T40" fmla="*/ 1 w 1542"/>
                  <a:gd name="T41" fmla="*/ 0 h 1531"/>
                  <a:gd name="T42" fmla="*/ 1 w 1542"/>
                  <a:gd name="T43" fmla="*/ 0 h 1531"/>
                  <a:gd name="T44" fmla="*/ 1 w 1542"/>
                  <a:gd name="T45" fmla="*/ 0 h 1531"/>
                  <a:gd name="T46" fmla="*/ 1 w 1542"/>
                  <a:gd name="T47" fmla="*/ 0 h 1531"/>
                  <a:gd name="T48" fmla="*/ 1 w 1542"/>
                  <a:gd name="T49" fmla="*/ 0 h 1531"/>
                  <a:gd name="T50" fmla="*/ 1 w 1542"/>
                  <a:gd name="T51" fmla="*/ 1 h 1531"/>
                  <a:gd name="T52" fmla="*/ 0 w 1542"/>
                  <a:gd name="T53" fmla="*/ 1 h 1531"/>
                  <a:gd name="T54" fmla="*/ 0 w 1542"/>
                  <a:gd name="T55" fmla="*/ 10 h 1531"/>
                  <a:gd name="T56" fmla="*/ 1 w 1542"/>
                  <a:gd name="T57" fmla="*/ 10 h 1531"/>
                  <a:gd name="T58" fmla="*/ 1 w 1542"/>
                  <a:gd name="T59" fmla="*/ 11 h 1531"/>
                  <a:gd name="T60" fmla="*/ 1 w 1542"/>
                  <a:gd name="T61" fmla="*/ 11 h 1531"/>
                  <a:gd name="T62" fmla="*/ 1 w 1542"/>
                  <a:gd name="T63" fmla="*/ 11 h 1531"/>
                  <a:gd name="T64" fmla="*/ 1 w 1542"/>
                  <a:gd name="T65" fmla="*/ 11 h 1531"/>
                  <a:gd name="T66" fmla="*/ 1 w 1542"/>
                  <a:gd name="T67" fmla="*/ 11 h 1531"/>
                  <a:gd name="T68" fmla="*/ 2 w 1542"/>
                  <a:gd name="T69" fmla="*/ 11 h 1531"/>
                  <a:gd name="T70" fmla="*/ 2 w 1542"/>
                  <a:gd name="T71" fmla="*/ 11 h 1531"/>
                  <a:gd name="T72" fmla="*/ 11 w 1542"/>
                  <a:gd name="T73" fmla="*/ 11 h 153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42"/>
                  <a:gd name="T112" fmla="*/ 0 h 1531"/>
                  <a:gd name="T113" fmla="*/ 1542 w 1542"/>
                  <a:gd name="T114" fmla="*/ 1531 h 153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42" h="1531">
                    <a:moveTo>
                      <a:pt x="1367" y="1531"/>
                    </a:moveTo>
                    <a:lnTo>
                      <a:pt x="1401" y="1527"/>
                    </a:lnTo>
                    <a:lnTo>
                      <a:pt x="1436" y="1517"/>
                    </a:lnTo>
                    <a:lnTo>
                      <a:pt x="1465" y="1500"/>
                    </a:lnTo>
                    <a:lnTo>
                      <a:pt x="1491" y="1479"/>
                    </a:lnTo>
                    <a:lnTo>
                      <a:pt x="1511" y="1454"/>
                    </a:lnTo>
                    <a:lnTo>
                      <a:pt x="1528" y="1424"/>
                    </a:lnTo>
                    <a:lnTo>
                      <a:pt x="1539" y="1390"/>
                    </a:lnTo>
                    <a:lnTo>
                      <a:pt x="1542" y="1356"/>
                    </a:lnTo>
                    <a:lnTo>
                      <a:pt x="1542" y="175"/>
                    </a:lnTo>
                    <a:lnTo>
                      <a:pt x="1539" y="141"/>
                    </a:lnTo>
                    <a:lnTo>
                      <a:pt x="1528" y="107"/>
                    </a:lnTo>
                    <a:lnTo>
                      <a:pt x="1511" y="78"/>
                    </a:lnTo>
                    <a:lnTo>
                      <a:pt x="1491" y="52"/>
                    </a:lnTo>
                    <a:lnTo>
                      <a:pt x="1465" y="31"/>
                    </a:lnTo>
                    <a:lnTo>
                      <a:pt x="1436" y="14"/>
                    </a:lnTo>
                    <a:lnTo>
                      <a:pt x="1401" y="4"/>
                    </a:lnTo>
                    <a:lnTo>
                      <a:pt x="1367" y="0"/>
                    </a:lnTo>
                    <a:lnTo>
                      <a:pt x="175" y="0"/>
                    </a:lnTo>
                    <a:lnTo>
                      <a:pt x="141" y="4"/>
                    </a:lnTo>
                    <a:lnTo>
                      <a:pt x="106" y="14"/>
                    </a:lnTo>
                    <a:lnTo>
                      <a:pt x="77" y="31"/>
                    </a:lnTo>
                    <a:lnTo>
                      <a:pt x="51" y="52"/>
                    </a:lnTo>
                    <a:lnTo>
                      <a:pt x="31" y="78"/>
                    </a:lnTo>
                    <a:lnTo>
                      <a:pt x="14" y="107"/>
                    </a:lnTo>
                    <a:lnTo>
                      <a:pt x="3" y="141"/>
                    </a:lnTo>
                    <a:lnTo>
                      <a:pt x="0" y="175"/>
                    </a:lnTo>
                    <a:lnTo>
                      <a:pt x="0" y="1356"/>
                    </a:lnTo>
                    <a:lnTo>
                      <a:pt x="3" y="1390"/>
                    </a:lnTo>
                    <a:lnTo>
                      <a:pt x="14" y="1424"/>
                    </a:lnTo>
                    <a:lnTo>
                      <a:pt x="31" y="1454"/>
                    </a:lnTo>
                    <a:lnTo>
                      <a:pt x="51" y="1479"/>
                    </a:lnTo>
                    <a:lnTo>
                      <a:pt x="77" y="1500"/>
                    </a:lnTo>
                    <a:lnTo>
                      <a:pt x="106" y="1517"/>
                    </a:lnTo>
                    <a:lnTo>
                      <a:pt x="141" y="1527"/>
                    </a:lnTo>
                    <a:lnTo>
                      <a:pt x="175" y="1531"/>
                    </a:lnTo>
                    <a:lnTo>
                      <a:pt x="1367" y="1531"/>
                    </a:lnTo>
                    <a:close/>
                  </a:path>
                </a:pathLst>
              </a:custGeom>
              <a:solidFill>
                <a:srgbClr val="FF9B9E"/>
              </a:solidFill>
              <a:ln w="9525">
                <a:solidFill>
                  <a:schemeClr val="bg1"/>
                </a:solidFill>
                <a:round/>
                <a:headEnd/>
                <a:tailEnd/>
              </a:ln>
            </p:spPr>
            <p:txBody>
              <a:bodyPr/>
              <a:lstStyle/>
              <a:p>
                <a:endParaRPr lang="en-US"/>
              </a:p>
            </p:txBody>
          </p:sp>
          <p:sp>
            <p:nvSpPr>
              <p:cNvPr id="31834" name="Freeform 103"/>
              <p:cNvSpPr>
                <a:spLocks/>
              </p:cNvSpPr>
              <p:nvPr/>
            </p:nvSpPr>
            <p:spPr bwMode="auto">
              <a:xfrm>
                <a:off x="3895" y="3254"/>
                <a:ext cx="271" cy="134"/>
              </a:xfrm>
              <a:custGeom>
                <a:avLst/>
                <a:gdLst>
                  <a:gd name="T0" fmla="*/ 4 w 542"/>
                  <a:gd name="T1" fmla="*/ 2 h 269"/>
                  <a:gd name="T2" fmla="*/ 4 w 542"/>
                  <a:gd name="T3" fmla="*/ 2 h 269"/>
                  <a:gd name="T4" fmla="*/ 4 w 542"/>
                  <a:gd name="T5" fmla="*/ 2 h 269"/>
                  <a:gd name="T6" fmla="*/ 4 w 542"/>
                  <a:gd name="T7" fmla="*/ 2 h 269"/>
                  <a:gd name="T8" fmla="*/ 4 w 542"/>
                  <a:gd name="T9" fmla="*/ 2 h 269"/>
                  <a:gd name="T10" fmla="*/ 5 w 542"/>
                  <a:gd name="T11" fmla="*/ 2 h 269"/>
                  <a:gd name="T12" fmla="*/ 5 w 542"/>
                  <a:gd name="T13" fmla="*/ 1 h 269"/>
                  <a:gd name="T14" fmla="*/ 5 w 542"/>
                  <a:gd name="T15" fmla="*/ 1 h 269"/>
                  <a:gd name="T16" fmla="*/ 5 w 542"/>
                  <a:gd name="T17" fmla="*/ 1 h 269"/>
                  <a:gd name="T18" fmla="*/ 5 w 542"/>
                  <a:gd name="T19" fmla="*/ 1 h 269"/>
                  <a:gd name="T20" fmla="*/ 5 w 542"/>
                  <a:gd name="T21" fmla="*/ 1 h 269"/>
                  <a:gd name="T22" fmla="*/ 5 w 542"/>
                  <a:gd name="T23" fmla="*/ 1 h 269"/>
                  <a:gd name="T24" fmla="*/ 5 w 542"/>
                  <a:gd name="T25" fmla="*/ 1 h 269"/>
                  <a:gd name="T26" fmla="*/ 4 w 542"/>
                  <a:gd name="T27" fmla="*/ 1 h 269"/>
                  <a:gd name="T28" fmla="*/ 1 w 542"/>
                  <a:gd name="T29" fmla="*/ 0 h 269"/>
                  <a:gd name="T30" fmla="*/ 1 w 542"/>
                  <a:gd name="T31" fmla="*/ 0 h 269"/>
                  <a:gd name="T32" fmla="*/ 1 w 542"/>
                  <a:gd name="T33" fmla="*/ 0 h 269"/>
                  <a:gd name="T34" fmla="*/ 1 w 542"/>
                  <a:gd name="T35" fmla="*/ 0 h 269"/>
                  <a:gd name="T36" fmla="*/ 1 w 542"/>
                  <a:gd name="T37" fmla="*/ 0 h 269"/>
                  <a:gd name="T38" fmla="*/ 1 w 542"/>
                  <a:gd name="T39" fmla="*/ 0 h 269"/>
                  <a:gd name="T40" fmla="*/ 1 w 542"/>
                  <a:gd name="T41" fmla="*/ 0 h 269"/>
                  <a:gd name="T42" fmla="*/ 1 w 542"/>
                  <a:gd name="T43" fmla="*/ 0 h 269"/>
                  <a:gd name="T44" fmla="*/ 1 w 542"/>
                  <a:gd name="T45" fmla="*/ 0 h 269"/>
                  <a:gd name="T46" fmla="*/ 1 w 542"/>
                  <a:gd name="T47" fmla="*/ 0 h 269"/>
                  <a:gd name="T48" fmla="*/ 0 w 542"/>
                  <a:gd name="T49" fmla="*/ 0 h 269"/>
                  <a:gd name="T50" fmla="*/ 1 w 542"/>
                  <a:gd name="T51" fmla="*/ 0 h 269"/>
                  <a:gd name="T52" fmla="*/ 1 w 542"/>
                  <a:gd name="T53" fmla="*/ 0 h 269"/>
                  <a:gd name="T54" fmla="*/ 1 w 542"/>
                  <a:gd name="T55" fmla="*/ 0 h 269"/>
                  <a:gd name="T56" fmla="*/ 4 w 542"/>
                  <a:gd name="T57" fmla="*/ 2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68" y="266"/>
                    </a:moveTo>
                    <a:lnTo>
                      <a:pt x="479" y="269"/>
                    </a:lnTo>
                    <a:lnTo>
                      <a:pt x="491" y="269"/>
                    </a:lnTo>
                    <a:lnTo>
                      <a:pt x="501" y="268"/>
                    </a:lnTo>
                    <a:lnTo>
                      <a:pt x="511" y="264"/>
                    </a:lnTo>
                    <a:lnTo>
                      <a:pt x="520" y="259"/>
                    </a:lnTo>
                    <a:lnTo>
                      <a:pt x="527" y="252"/>
                    </a:lnTo>
                    <a:lnTo>
                      <a:pt x="533" y="244"/>
                    </a:lnTo>
                    <a:lnTo>
                      <a:pt x="539" y="233"/>
                    </a:lnTo>
                    <a:lnTo>
                      <a:pt x="542" y="213"/>
                    </a:lnTo>
                    <a:lnTo>
                      <a:pt x="539" y="192"/>
                    </a:lnTo>
                    <a:lnTo>
                      <a:pt x="527" y="175"/>
                    </a:lnTo>
                    <a:lnTo>
                      <a:pt x="508" y="163"/>
                    </a:lnTo>
                    <a:lnTo>
                      <a:pt x="74" y="4"/>
                    </a:lnTo>
                    <a:lnTo>
                      <a:pt x="64" y="0"/>
                    </a:lnTo>
                    <a:lnTo>
                      <a:pt x="53" y="0"/>
                    </a:lnTo>
                    <a:lnTo>
                      <a:pt x="43" y="0"/>
                    </a:lnTo>
                    <a:lnTo>
                      <a:pt x="33" y="4"/>
                    </a:lnTo>
                    <a:lnTo>
                      <a:pt x="22" y="9"/>
                    </a:lnTo>
                    <a:lnTo>
                      <a:pt x="16" y="16"/>
                    </a:lnTo>
                    <a:lnTo>
                      <a:pt x="9" y="24"/>
                    </a:lnTo>
                    <a:lnTo>
                      <a:pt x="4" y="34"/>
                    </a:lnTo>
                    <a:lnTo>
                      <a:pt x="0" y="57"/>
                    </a:lnTo>
                    <a:lnTo>
                      <a:pt x="5" y="77"/>
                    </a:lnTo>
                    <a:lnTo>
                      <a:pt x="17" y="93"/>
                    </a:lnTo>
                    <a:lnTo>
                      <a:pt x="36" y="105"/>
                    </a:lnTo>
                    <a:lnTo>
                      <a:pt x="468"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35" name="Freeform 104"/>
              <p:cNvSpPr>
                <a:spLocks/>
              </p:cNvSpPr>
              <p:nvPr/>
            </p:nvSpPr>
            <p:spPr bwMode="auto">
              <a:xfrm>
                <a:off x="3754" y="3590"/>
                <a:ext cx="271" cy="135"/>
              </a:xfrm>
              <a:custGeom>
                <a:avLst/>
                <a:gdLst>
                  <a:gd name="T0" fmla="*/ 4 w 542"/>
                  <a:gd name="T1" fmla="*/ 3 h 269"/>
                  <a:gd name="T2" fmla="*/ 4 w 542"/>
                  <a:gd name="T3" fmla="*/ 3 h 269"/>
                  <a:gd name="T4" fmla="*/ 4 w 542"/>
                  <a:gd name="T5" fmla="*/ 3 h 269"/>
                  <a:gd name="T6" fmla="*/ 4 w 542"/>
                  <a:gd name="T7" fmla="*/ 3 h 269"/>
                  <a:gd name="T8" fmla="*/ 4 w 542"/>
                  <a:gd name="T9" fmla="*/ 3 h 269"/>
                  <a:gd name="T10" fmla="*/ 5 w 542"/>
                  <a:gd name="T11" fmla="*/ 3 h 269"/>
                  <a:gd name="T12" fmla="*/ 5 w 542"/>
                  <a:gd name="T13" fmla="*/ 2 h 269"/>
                  <a:gd name="T14" fmla="*/ 5 w 542"/>
                  <a:gd name="T15" fmla="*/ 2 h 269"/>
                  <a:gd name="T16" fmla="*/ 5 w 542"/>
                  <a:gd name="T17" fmla="*/ 2 h 269"/>
                  <a:gd name="T18" fmla="*/ 5 w 542"/>
                  <a:gd name="T19" fmla="*/ 2 h 269"/>
                  <a:gd name="T20" fmla="*/ 5 w 542"/>
                  <a:gd name="T21" fmla="*/ 2 h 269"/>
                  <a:gd name="T22" fmla="*/ 5 w 542"/>
                  <a:gd name="T23" fmla="*/ 2 h 269"/>
                  <a:gd name="T24" fmla="*/ 5 w 542"/>
                  <a:gd name="T25" fmla="*/ 2 h 269"/>
                  <a:gd name="T26" fmla="*/ 4 w 542"/>
                  <a:gd name="T27" fmla="*/ 2 h 269"/>
                  <a:gd name="T28" fmla="*/ 1 w 542"/>
                  <a:gd name="T29" fmla="*/ 1 h 269"/>
                  <a:gd name="T30" fmla="*/ 1 w 542"/>
                  <a:gd name="T31" fmla="*/ 0 h 269"/>
                  <a:gd name="T32" fmla="*/ 1 w 542"/>
                  <a:gd name="T33" fmla="*/ 0 h 269"/>
                  <a:gd name="T34" fmla="*/ 1 w 542"/>
                  <a:gd name="T35" fmla="*/ 1 h 269"/>
                  <a:gd name="T36" fmla="*/ 1 w 542"/>
                  <a:gd name="T37" fmla="*/ 1 h 269"/>
                  <a:gd name="T38" fmla="*/ 1 w 542"/>
                  <a:gd name="T39" fmla="*/ 1 h 269"/>
                  <a:gd name="T40" fmla="*/ 1 w 542"/>
                  <a:gd name="T41" fmla="*/ 1 h 269"/>
                  <a:gd name="T42" fmla="*/ 1 w 542"/>
                  <a:gd name="T43" fmla="*/ 1 h 269"/>
                  <a:gd name="T44" fmla="*/ 1 w 542"/>
                  <a:gd name="T45" fmla="*/ 1 h 269"/>
                  <a:gd name="T46" fmla="*/ 1 w 542"/>
                  <a:gd name="T47" fmla="*/ 1 h 269"/>
                  <a:gd name="T48" fmla="*/ 0 w 542"/>
                  <a:gd name="T49" fmla="*/ 1 h 269"/>
                  <a:gd name="T50" fmla="*/ 1 w 542"/>
                  <a:gd name="T51" fmla="*/ 1 h 269"/>
                  <a:gd name="T52" fmla="*/ 1 w 542"/>
                  <a:gd name="T53" fmla="*/ 1 h 269"/>
                  <a:gd name="T54" fmla="*/ 1 w 542"/>
                  <a:gd name="T55" fmla="*/ 1 h 269"/>
                  <a:gd name="T56" fmla="*/ 4 w 542"/>
                  <a:gd name="T57" fmla="*/ 3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70" y="266"/>
                    </a:moveTo>
                    <a:lnTo>
                      <a:pt x="480" y="269"/>
                    </a:lnTo>
                    <a:lnTo>
                      <a:pt x="492" y="269"/>
                    </a:lnTo>
                    <a:lnTo>
                      <a:pt x="503" y="267"/>
                    </a:lnTo>
                    <a:lnTo>
                      <a:pt x="511" y="264"/>
                    </a:lnTo>
                    <a:lnTo>
                      <a:pt x="520" y="259"/>
                    </a:lnTo>
                    <a:lnTo>
                      <a:pt x="528" y="252"/>
                    </a:lnTo>
                    <a:lnTo>
                      <a:pt x="533" y="243"/>
                    </a:lnTo>
                    <a:lnTo>
                      <a:pt x="539" y="233"/>
                    </a:lnTo>
                    <a:lnTo>
                      <a:pt x="542" y="211"/>
                    </a:lnTo>
                    <a:lnTo>
                      <a:pt x="537" y="190"/>
                    </a:lnTo>
                    <a:lnTo>
                      <a:pt x="525" y="175"/>
                    </a:lnTo>
                    <a:lnTo>
                      <a:pt x="506" y="163"/>
                    </a:lnTo>
                    <a:lnTo>
                      <a:pt x="74" y="3"/>
                    </a:lnTo>
                    <a:lnTo>
                      <a:pt x="64" y="0"/>
                    </a:lnTo>
                    <a:lnTo>
                      <a:pt x="53" y="0"/>
                    </a:lnTo>
                    <a:lnTo>
                      <a:pt x="43" y="1"/>
                    </a:lnTo>
                    <a:lnTo>
                      <a:pt x="33" y="5"/>
                    </a:lnTo>
                    <a:lnTo>
                      <a:pt x="22" y="10"/>
                    </a:lnTo>
                    <a:lnTo>
                      <a:pt x="16" y="17"/>
                    </a:lnTo>
                    <a:lnTo>
                      <a:pt x="9" y="25"/>
                    </a:lnTo>
                    <a:lnTo>
                      <a:pt x="4" y="36"/>
                    </a:lnTo>
                    <a:lnTo>
                      <a:pt x="0" y="58"/>
                    </a:lnTo>
                    <a:lnTo>
                      <a:pt x="5" y="77"/>
                    </a:lnTo>
                    <a:lnTo>
                      <a:pt x="17" y="94"/>
                    </a:lnTo>
                    <a:lnTo>
                      <a:pt x="36" y="104"/>
                    </a:lnTo>
                    <a:lnTo>
                      <a:pt x="470"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36" name="Freeform 105"/>
              <p:cNvSpPr>
                <a:spLocks/>
              </p:cNvSpPr>
              <p:nvPr/>
            </p:nvSpPr>
            <p:spPr bwMode="auto">
              <a:xfrm>
                <a:off x="3797" y="3326"/>
                <a:ext cx="325" cy="325"/>
              </a:xfrm>
              <a:custGeom>
                <a:avLst/>
                <a:gdLst>
                  <a:gd name="T0" fmla="*/ 4 w 650"/>
                  <a:gd name="T1" fmla="*/ 5 h 650"/>
                  <a:gd name="T2" fmla="*/ 4 w 650"/>
                  <a:gd name="T3" fmla="*/ 5 h 650"/>
                  <a:gd name="T4" fmla="*/ 4 w 650"/>
                  <a:gd name="T5" fmla="*/ 5 h 650"/>
                  <a:gd name="T6" fmla="*/ 4 w 650"/>
                  <a:gd name="T7" fmla="*/ 5 h 650"/>
                  <a:gd name="T8" fmla="*/ 4 w 650"/>
                  <a:gd name="T9" fmla="*/ 5 h 650"/>
                  <a:gd name="T10" fmla="*/ 5 w 650"/>
                  <a:gd name="T11" fmla="*/ 2 h 650"/>
                  <a:gd name="T12" fmla="*/ 5 w 650"/>
                  <a:gd name="T13" fmla="*/ 2 h 650"/>
                  <a:gd name="T14" fmla="*/ 5 w 650"/>
                  <a:gd name="T15" fmla="*/ 2 h 650"/>
                  <a:gd name="T16" fmla="*/ 5 w 650"/>
                  <a:gd name="T17" fmla="*/ 2 h 650"/>
                  <a:gd name="T18" fmla="*/ 5 w 650"/>
                  <a:gd name="T19" fmla="*/ 2 h 650"/>
                  <a:gd name="T20" fmla="*/ 2 w 650"/>
                  <a:gd name="T21" fmla="*/ 1 h 650"/>
                  <a:gd name="T22" fmla="*/ 2 w 650"/>
                  <a:gd name="T23" fmla="*/ 0 h 650"/>
                  <a:gd name="T24" fmla="*/ 2 w 650"/>
                  <a:gd name="T25" fmla="*/ 1 h 650"/>
                  <a:gd name="T26" fmla="*/ 2 w 650"/>
                  <a:gd name="T27" fmla="*/ 1 h 650"/>
                  <a:gd name="T28" fmla="*/ 2 w 650"/>
                  <a:gd name="T29" fmla="*/ 1 h 650"/>
                  <a:gd name="T30" fmla="*/ 1 w 650"/>
                  <a:gd name="T31" fmla="*/ 4 h 650"/>
                  <a:gd name="T32" fmla="*/ 0 w 650"/>
                  <a:gd name="T33" fmla="*/ 4 h 650"/>
                  <a:gd name="T34" fmla="*/ 1 w 650"/>
                  <a:gd name="T35" fmla="*/ 4 h 650"/>
                  <a:gd name="T36" fmla="*/ 1 w 650"/>
                  <a:gd name="T37" fmla="*/ 4 h 650"/>
                  <a:gd name="T38" fmla="*/ 1 w 650"/>
                  <a:gd name="T39" fmla="*/ 4 h 650"/>
                  <a:gd name="T40" fmla="*/ 4 w 650"/>
                  <a:gd name="T41" fmla="*/ 5 h 6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0"/>
                  <a:gd name="T64" fmla="*/ 0 h 650"/>
                  <a:gd name="T65" fmla="*/ 650 w 650"/>
                  <a:gd name="T66" fmla="*/ 650 h 6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0" h="650">
                    <a:moveTo>
                      <a:pt x="463" y="649"/>
                    </a:moveTo>
                    <a:lnTo>
                      <a:pt x="468" y="650"/>
                    </a:lnTo>
                    <a:lnTo>
                      <a:pt x="473" y="649"/>
                    </a:lnTo>
                    <a:lnTo>
                      <a:pt x="478" y="645"/>
                    </a:lnTo>
                    <a:lnTo>
                      <a:pt x="482" y="640"/>
                    </a:lnTo>
                    <a:lnTo>
                      <a:pt x="650" y="189"/>
                    </a:lnTo>
                    <a:lnTo>
                      <a:pt x="650" y="182"/>
                    </a:lnTo>
                    <a:lnTo>
                      <a:pt x="648" y="177"/>
                    </a:lnTo>
                    <a:lnTo>
                      <a:pt x="644" y="172"/>
                    </a:lnTo>
                    <a:lnTo>
                      <a:pt x="639" y="168"/>
                    </a:lnTo>
                    <a:lnTo>
                      <a:pt x="188" y="2"/>
                    </a:lnTo>
                    <a:lnTo>
                      <a:pt x="181" y="0"/>
                    </a:lnTo>
                    <a:lnTo>
                      <a:pt x="176" y="2"/>
                    </a:lnTo>
                    <a:lnTo>
                      <a:pt x="171" y="5"/>
                    </a:lnTo>
                    <a:lnTo>
                      <a:pt x="169" y="11"/>
                    </a:lnTo>
                    <a:lnTo>
                      <a:pt x="1" y="463"/>
                    </a:lnTo>
                    <a:lnTo>
                      <a:pt x="0" y="470"/>
                    </a:lnTo>
                    <a:lnTo>
                      <a:pt x="1" y="475"/>
                    </a:lnTo>
                    <a:lnTo>
                      <a:pt x="5" y="481"/>
                    </a:lnTo>
                    <a:lnTo>
                      <a:pt x="10" y="482"/>
                    </a:lnTo>
                    <a:lnTo>
                      <a:pt x="463" y="6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37" name="Freeform 106"/>
              <p:cNvSpPr>
                <a:spLocks/>
              </p:cNvSpPr>
              <p:nvPr/>
            </p:nvSpPr>
            <p:spPr bwMode="auto">
              <a:xfrm>
                <a:off x="3659" y="3842"/>
                <a:ext cx="603" cy="86"/>
              </a:xfrm>
              <a:custGeom>
                <a:avLst/>
                <a:gdLst>
                  <a:gd name="T0" fmla="*/ 9 w 1206"/>
                  <a:gd name="T1" fmla="*/ 2 h 172"/>
                  <a:gd name="T2" fmla="*/ 9 w 1206"/>
                  <a:gd name="T3" fmla="*/ 2 h 172"/>
                  <a:gd name="T4" fmla="*/ 10 w 1206"/>
                  <a:gd name="T5" fmla="*/ 2 h 172"/>
                  <a:gd name="T6" fmla="*/ 10 w 1206"/>
                  <a:gd name="T7" fmla="*/ 2 h 172"/>
                  <a:gd name="T8" fmla="*/ 10 w 1206"/>
                  <a:gd name="T9" fmla="*/ 2 h 172"/>
                  <a:gd name="T10" fmla="*/ 10 w 1206"/>
                  <a:gd name="T11" fmla="*/ 2 h 172"/>
                  <a:gd name="T12" fmla="*/ 10 w 1206"/>
                  <a:gd name="T13" fmla="*/ 1 h 172"/>
                  <a:gd name="T14" fmla="*/ 10 w 1206"/>
                  <a:gd name="T15" fmla="*/ 1 h 172"/>
                  <a:gd name="T16" fmla="*/ 10 w 1206"/>
                  <a:gd name="T17" fmla="*/ 1 h 172"/>
                  <a:gd name="T18" fmla="*/ 10 w 1206"/>
                  <a:gd name="T19" fmla="*/ 1 h 172"/>
                  <a:gd name="T20" fmla="*/ 10 w 1206"/>
                  <a:gd name="T21" fmla="*/ 1 h 172"/>
                  <a:gd name="T22" fmla="*/ 10 w 1206"/>
                  <a:gd name="T23" fmla="*/ 1 h 172"/>
                  <a:gd name="T24" fmla="*/ 10 w 1206"/>
                  <a:gd name="T25" fmla="*/ 1 h 172"/>
                  <a:gd name="T26" fmla="*/ 10 w 1206"/>
                  <a:gd name="T27" fmla="*/ 1 h 172"/>
                  <a:gd name="T28" fmla="*/ 10 w 1206"/>
                  <a:gd name="T29" fmla="*/ 1 h 172"/>
                  <a:gd name="T30" fmla="*/ 10 w 1206"/>
                  <a:gd name="T31" fmla="*/ 1 h 172"/>
                  <a:gd name="T32" fmla="*/ 9 w 1206"/>
                  <a:gd name="T33" fmla="*/ 1 h 172"/>
                  <a:gd name="T34" fmla="*/ 9 w 1206"/>
                  <a:gd name="T35" fmla="*/ 0 h 172"/>
                  <a:gd name="T36" fmla="*/ 1 w 1206"/>
                  <a:gd name="T37" fmla="*/ 0 h 172"/>
                  <a:gd name="T38" fmla="*/ 1 w 1206"/>
                  <a:gd name="T39" fmla="*/ 1 h 172"/>
                  <a:gd name="T40" fmla="*/ 1 w 1206"/>
                  <a:gd name="T41" fmla="*/ 1 h 172"/>
                  <a:gd name="T42" fmla="*/ 1 w 1206"/>
                  <a:gd name="T43" fmla="*/ 1 h 172"/>
                  <a:gd name="T44" fmla="*/ 1 w 1206"/>
                  <a:gd name="T45" fmla="*/ 1 h 172"/>
                  <a:gd name="T46" fmla="*/ 1 w 1206"/>
                  <a:gd name="T47" fmla="*/ 1 h 172"/>
                  <a:gd name="T48" fmla="*/ 1 w 1206"/>
                  <a:gd name="T49" fmla="*/ 1 h 172"/>
                  <a:gd name="T50" fmla="*/ 1 w 1206"/>
                  <a:gd name="T51" fmla="*/ 1 h 172"/>
                  <a:gd name="T52" fmla="*/ 0 w 1206"/>
                  <a:gd name="T53" fmla="*/ 1 h 172"/>
                  <a:gd name="T54" fmla="*/ 0 w 1206"/>
                  <a:gd name="T55" fmla="*/ 1 h 172"/>
                  <a:gd name="T56" fmla="*/ 1 w 1206"/>
                  <a:gd name="T57" fmla="*/ 1 h 172"/>
                  <a:gd name="T58" fmla="*/ 1 w 1206"/>
                  <a:gd name="T59" fmla="*/ 1 h 172"/>
                  <a:gd name="T60" fmla="*/ 1 w 1206"/>
                  <a:gd name="T61" fmla="*/ 2 h 172"/>
                  <a:gd name="T62" fmla="*/ 1 w 1206"/>
                  <a:gd name="T63" fmla="*/ 2 h 172"/>
                  <a:gd name="T64" fmla="*/ 1 w 1206"/>
                  <a:gd name="T65" fmla="*/ 2 h 172"/>
                  <a:gd name="T66" fmla="*/ 1 w 1206"/>
                  <a:gd name="T67" fmla="*/ 2 h 172"/>
                  <a:gd name="T68" fmla="*/ 1 w 1206"/>
                  <a:gd name="T69" fmla="*/ 2 h 172"/>
                  <a:gd name="T70" fmla="*/ 1 w 1206"/>
                  <a:gd name="T71" fmla="*/ 2 h 172"/>
                  <a:gd name="T72" fmla="*/ 9 w 1206"/>
                  <a:gd name="T73" fmla="*/ 2 h 17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06"/>
                  <a:gd name="T112" fmla="*/ 0 h 172"/>
                  <a:gd name="T113" fmla="*/ 1206 w 1206"/>
                  <a:gd name="T114" fmla="*/ 172 h 17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06" h="172">
                    <a:moveTo>
                      <a:pt x="1120" y="172"/>
                    </a:moveTo>
                    <a:lnTo>
                      <a:pt x="1138" y="170"/>
                    </a:lnTo>
                    <a:lnTo>
                      <a:pt x="1155" y="165"/>
                    </a:lnTo>
                    <a:lnTo>
                      <a:pt x="1168" y="158"/>
                    </a:lnTo>
                    <a:lnTo>
                      <a:pt x="1182" y="146"/>
                    </a:lnTo>
                    <a:lnTo>
                      <a:pt x="1192" y="134"/>
                    </a:lnTo>
                    <a:lnTo>
                      <a:pt x="1199" y="120"/>
                    </a:lnTo>
                    <a:lnTo>
                      <a:pt x="1204" y="103"/>
                    </a:lnTo>
                    <a:lnTo>
                      <a:pt x="1206" y="86"/>
                    </a:lnTo>
                    <a:lnTo>
                      <a:pt x="1204" y="69"/>
                    </a:lnTo>
                    <a:lnTo>
                      <a:pt x="1199" y="52"/>
                    </a:lnTo>
                    <a:lnTo>
                      <a:pt x="1192" y="38"/>
                    </a:lnTo>
                    <a:lnTo>
                      <a:pt x="1182" y="24"/>
                    </a:lnTo>
                    <a:lnTo>
                      <a:pt x="1168" y="14"/>
                    </a:lnTo>
                    <a:lnTo>
                      <a:pt x="1155" y="7"/>
                    </a:lnTo>
                    <a:lnTo>
                      <a:pt x="1138" y="2"/>
                    </a:lnTo>
                    <a:lnTo>
                      <a:pt x="1120" y="0"/>
                    </a:lnTo>
                    <a:lnTo>
                      <a:pt x="86" y="0"/>
                    </a:lnTo>
                    <a:lnTo>
                      <a:pt x="69" y="2"/>
                    </a:lnTo>
                    <a:lnTo>
                      <a:pt x="52" y="7"/>
                    </a:lnTo>
                    <a:lnTo>
                      <a:pt x="38" y="14"/>
                    </a:lnTo>
                    <a:lnTo>
                      <a:pt x="26" y="24"/>
                    </a:lnTo>
                    <a:lnTo>
                      <a:pt x="14" y="38"/>
                    </a:lnTo>
                    <a:lnTo>
                      <a:pt x="7" y="52"/>
                    </a:lnTo>
                    <a:lnTo>
                      <a:pt x="2" y="69"/>
                    </a:lnTo>
                    <a:lnTo>
                      <a:pt x="0" y="86"/>
                    </a:lnTo>
                    <a:lnTo>
                      <a:pt x="2" y="103"/>
                    </a:lnTo>
                    <a:lnTo>
                      <a:pt x="7" y="120"/>
                    </a:lnTo>
                    <a:lnTo>
                      <a:pt x="14" y="134"/>
                    </a:lnTo>
                    <a:lnTo>
                      <a:pt x="26" y="146"/>
                    </a:lnTo>
                    <a:lnTo>
                      <a:pt x="38" y="158"/>
                    </a:lnTo>
                    <a:lnTo>
                      <a:pt x="52" y="165"/>
                    </a:lnTo>
                    <a:lnTo>
                      <a:pt x="69" y="170"/>
                    </a:lnTo>
                    <a:lnTo>
                      <a:pt x="86" y="172"/>
                    </a:lnTo>
                    <a:lnTo>
                      <a:pt x="1120" y="1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38" name="Freeform 107"/>
              <p:cNvSpPr>
                <a:spLocks/>
              </p:cNvSpPr>
              <p:nvPr/>
            </p:nvSpPr>
            <p:spPr bwMode="auto">
              <a:xfrm>
                <a:off x="4099" y="3511"/>
                <a:ext cx="261" cy="162"/>
              </a:xfrm>
              <a:custGeom>
                <a:avLst/>
                <a:gdLst>
                  <a:gd name="T0" fmla="*/ 4 w 522"/>
                  <a:gd name="T1" fmla="*/ 2 h 324"/>
                  <a:gd name="T2" fmla="*/ 1 w 522"/>
                  <a:gd name="T3" fmla="*/ 0 h 324"/>
                  <a:gd name="T4" fmla="*/ 0 w 522"/>
                  <a:gd name="T5" fmla="*/ 2 h 324"/>
                  <a:gd name="T6" fmla="*/ 4 w 522"/>
                  <a:gd name="T7" fmla="*/ 3 h 324"/>
                  <a:gd name="T8" fmla="*/ 4 w 522"/>
                  <a:gd name="T9" fmla="*/ 2 h 324"/>
                  <a:gd name="T10" fmla="*/ 0 60000 65536"/>
                  <a:gd name="T11" fmla="*/ 0 60000 65536"/>
                  <a:gd name="T12" fmla="*/ 0 60000 65536"/>
                  <a:gd name="T13" fmla="*/ 0 60000 65536"/>
                  <a:gd name="T14" fmla="*/ 0 60000 65536"/>
                  <a:gd name="T15" fmla="*/ 0 w 522"/>
                  <a:gd name="T16" fmla="*/ 0 h 324"/>
                  <a:gd name="T17" fmla="*/ 522 w 522"/>
                  <a:gd name="T18" fmla="*/ 324 h 324"/>
                </a:gdLst>
                <a:ahLst/>
                <a:cxnLst>
                  <a:cxn ang="T10">
                    <a:pos x="T0" y="T1"/>
                  </a:cxn>
                  <a:cxn ang="T11">
                    <a:pos x="T2" y="T3"/>
                  </a:cxn>
                  <a:cxn ang="T12">
                    <a:pos x="T4" y="T5"/>
                  </a:cxn>
                  <a:cxn ang="T13">
                    <a:pos x="T6" y="T7"/>
                  </a:cxn>
                  <a:cxn ang="T14">
                    <a:pos x="T8" y="T9"/>
                  </a:cxn>
                </a:cxnLst>
                <a:rect l="T15" t="T16" r="T17" b="T18"/>
                <a:pathLst>
                  <a:path w="522" h="324">
                    <a:moveTo>
                      <a:pt x="522" y="173"/>
                    </a:moveTo>
                    <a:lnTo>
                      <a:pt x="50" y="0"/>
                    </a:lnTo>
                    <a:lnTo>
                      <a:pt x="0" y="134"/>
                    </a:lnTo>
                    <a:lnTo>
                      <a:pt x="522" y="324"/>
                    </a:lnTo>
                    <a:lnTo>
                      <a:pt x="522" y="1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39" name="Freeform 108"/>
              <p:cNvSpPr>
                <a:spLocks/>
              </p:cNvSpPr>
              <p:nvPr/>
            </p:nvSpPr>
            <p:spPr bwMode="auto">
              <a:xfrm>
                <a:off x="3718" y="3764"/>
                <a:ext cx="481" cy="51"/>
              </a:xfrm>
              <a:custGeom>
                <a:avLst/>
                <a:gdLst>
                  <a:gd name="T0" fmla="*/ 7 w 964"/>
                  <a:gd name="T1" fmla="*/ 1 h 101"/>
                  <a:gd name="T2" fmla="*/ 7 w 964"/>
                  <a:gd name="T3" fmla="*/ 1 h 101"/>
                  <a:gd name="T4" fmla="*/ 7 w 964"/>
                  <a:gd name="T5" fmla="*/ 1 h 101"/>
                  <a:gd name="T6" fmla="*/ 7 w 964"/>
                  <a:gd name="T7" fmla="*/ 1 h 101"/>
                  <a:gd name="T8" fmla="*/ 7 w 964"/>
                  <a:gd name="T9" fmla="*/ 1 h 101"/>
                  <a:gd name="T10" fmla="*/ 7 w 964"/>
                  <a:gd name="T11" fmla="*/ 1 h 101"/>
                  <a:gd name="T12" fmla="*/ 7 w 964"/>
                  <a:gd name="T13" fmla="*/ 1 h 101"/>
                  <a:gd name="T14" fmla="*/ 7 w 964"/>
                  <a:gd name="T15" fmla="*/ 1 h 101"/>
                  <a:gd name="T16" fmla="*/ 7 w 964"/>
                  <a:gd name="T17" fmla="*/ 1 h 101"/>
                  <a:gd name="T18" fmla="*/ 7 w 964"/>
                  <a:gd name="T19" fmla="*/ 1 h 101"/>
                  <a:gd name="T20" fmla="*/ 7 w 964"/>
                  <a:gd name="T21" fmla="*/ 1 h 101"/>
                  <a:gd name="T22" fmla="*/ 7 w 964"/>
                  <a:gd name="T23" fmla="*/ 1 h 101"/>
                  <a:gd name="T24" fmla="*/ 7 w 964"/>
                  <a:gd name="T25" fmla="*/ 1 h 101"/>
                  <a:gd name="T26" fmla="*/ 7 w 964"/>
                  <a:gd name="T27" fmla="*/ 1 h 101"/>
                  <a:gd name="T28" fmla="*/ 7 w 964"/>
                  <a:gd name="T29" fmla="*/ 1 h 101"/>
                  <a:gd name="T30" fmla="*/ 7 w 964"/>
                  <a:gd name="T31" fmla="*/ 1 h 101"/>
                  <a:gd name="T32" fmla="*/ 7 w 964"/>
                  <a:gd name="T33" fmla="*/ 1 h 101"/>
                  <a:gd name="T34" fmla="*/ 7 w 964"/>
                  <a:gd name="T35" fmla="*/ 0 h 101"/>
                  <a:gd name="T36" fmla="*/ 0 w 964"/>
                  <a:gd name="T37" fmla="*/ 0 h 101"/>
                  <a:gd name="T38" fmla="*/ 0 w 964"/>
                  <a:gd name="T39" fmla="*/ 1 h 101"/>
                  <a:gd name="T40" fmla="*/ 0 w 964"/>
                  <a:gd name="T41" fmla="*/ 1 h 101"/>
                  <a:gd name="T42" fmla="*/ 0 w 964"/>
                  <a:gd name="T43" fmla="*/ 1 h 101"/>
                  <a:gd name="T44" fmla="*/ 0 w 964"/>
                  <a:gd name="T45" fmla="*/ 1 h 101"/>
                  <a:gd name="T46" fmla="*/ 0 w 964"/>
                  <a:gd name="T47" fmla="*/ 1 h 101"/>
                  <a:gd name="T48" fmla="*/ 0 w 964"/>
                  <a:gd name="T49" fmla="*/ 1 h 101"/>
                  <a:gd name="T50" fmla="*/ 0 w 964"/>
                  <a:gd name="T51" fmla="*/ 1 h 101"/>
                  <a:gd name="T52" fmla="*/ 0 w 964"/>
                  <a:gd name="T53" fmla="*/ 1 h 101"/>
                  <a:gd name="T54" fmla="*/ 0 w 964"/>
                  <a:gd name="T55" fmla="*/ 1 h 101"/>
                  <a:gd name="T56" fmla="*/ 0 w 964"/>
                  <a:gd name="T57" fmla="*/ 1 h 101"/>
                  <a:gd name="T58" fmla="*/ 0 w 964"/>
                  <a:gd name="T59" fmla="*/ 1 h 101"/>
                  <a:gd name="T60" fmla="*/ 0 w 964"/>
                  <a:gd name="T61" fmla="*/ 1 h 101"/>
                  <a:gd name="T62" fmla="*/ 0 w 964"/>
                  <a:gd name="T63" fmla="*/ 1 h 101"/>
                  <a:gd name="T64" fmla="*/ 0 w 964"/>
                  <a:gd name="T65" fmla="*/ 1 h 101"/>
                  <a:gd name="T66" fmla="*/ 0 w 964"/>
                  <a:gd name="T67" fmla="*/ 1 h 101"/>
                  <a:gd name="T68" fmla="*/ 0 w 964"/>
                  <a:gd name="T69" fmla="*/ 1 h 101"/>
                  <a:gd name="T70" fmla="*/ 0 w 964"/>
                  <a:gd name="T71" fmla="*/ 1 h 101"/>
                  <a:gd name="T72" fmla="*/ 7 w 964"/>
                  <a:gd name="T73" fmla="*/ 1 h 10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64"/>
                  <a:gd name="T112" fmla="*/ 0 h 101"/>
                  <a:gd name="T113" fmla="*/ 964 w 964"/>
                  <a:gd name="T114" fmla="*/ 101 h 10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64" h="101">
                    <a:moveTo>
                      <a:pt x="913" y="101"/>
                    </a:moveTo>
                    <a:lnTo>
                      <a:pt x="923" y="99"/>
                    </a:lnTo>
                    <a:lnTo>
                      <a:pt x="931" y="98"/>
                    </a:lnTo>
                    <a:lnTo>
                      <a:pt x="942" y="93"/>
                    </a:lnTo>
                    <a:lnTo>
                      <a:pt x="949" y="86"/>
                    </a:lnTo>
                    <a:lnTo>
                      <a:pt x="955" y="79"/>
                    </a:lnTo>
                    <a:lnTo>
                      <a:pt x="961" y="70"/>
                    </a:lnTo>
                    <a:lnTo>
                      <a:pt x="962" y="62"/>
                    </a:lnTo>
                    <a:lnTo>
                      <a:pt x="964" y="51"/>
                    </a:lnTo>
                    <a:lnTo>
                      <a:pt x="962" y="41"/>
                    </a:lnTo>
                    <a:lnTo>
                      <a:pt x="961" y="31"/>
                    </a:lnTo>
                    <a:lnTo>
                      <a:pt x="955" y="22"/>
                    </a:lnTo>
                    <a:lnTo>
                      <a:pt x="949" y="15"/>
                    </a:lnTo>
                    <a:lnTo>
                      <a:pt x="942" y="9"/>
                    </a:lnTo>
                    <a:lnTo>
                      <a:pt x="931" y="3"/>
                    </a:lnTo>
                    <a:lnTo>
                      <a:pt x="923" y="2"/>
                    </a:lnTo>
                    <a:lnTo>
                      <a:pt x="913" y="0"/>
                    </a:lnTo>
                    <a:lnTo>
                      <a:pt x="51" y="0"/>
                    </a:lnTo>
                    <a:lnTo>
                      <a:pt x="41" y="2"/>
                    </a:lnTo>
                    <a:lnTo>
                      <a:pt x="31" y="3"/>
                    </a:lnTo>
                    <a:lnTo>
                      <a:pt x="22" y="9"/>
                    </a:lnTo>
                    <a:lnTo>
                      <a:pt x="15" y="15"/>
                    </a:lnTo>
                    <a:lnTo>
                      <a:pt x="9" y="22"/>
                    </a:lnTo>
                    <a:lnTo>
                      <a:pt x="3" y="31"/>
                    </a:lnTo>
                    <a:lnTo>
                      <a:pt x="2" y="41"/>
                    </a:lnTo>
                    <a:lnTo>
                      <a:pt x="0" y="51"/>
                    </a:lnTo>
                    <a:lnTo>
                      <a:pt x="2" y="62"/>
                    </a:lnTo>
                    <a:lnTo>
                      <a:pt x="3" y="70"/>
                    </a:lnTo>
                    <a:lnTo>
                      <a:pt x="9" y="79"/>
                    </a:lnTo>
                    <a:lnTo>
                      <a:pt x="15" y="86"/>
                    </a:lnTo>
                    <a:lnTo>
                      <a:pt x="22" y="93"/>
                    </a:lnTo>
                    <a:lnTo>
                      <a:pt x="31" y="98"/>
                    </a:lnTo>
                    <a:lnTo>
                      <a:pt x="41" y="99"/>
                    </a:lnTo>
                    <a:lnTo>
                      <a:pt x="51" y="101"/>
                    </a:lnTo>
                    <a:lnTo>
                      <a:pt x="913"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40" name="Freeform 109"/>
              <p:cNvSpPr>
                <a:spLocks/>
              </p:cNvSpPr>
              <p:nvPr/>
            </p:nvSpPr>
            <p:spPr bwMode="auto">
              <a:xfrm>
                <a:off x="3649" y="3441"/>
                <a:ext cx="70" cy="53"/>
              </a:xfrm>
              <a:custGeom>
                <a:avLst/>
                <a:gdLst>
                  <a:gd name="T0" fmla="*/ 1 w 140"/>
                  <a:gd name="T1" fmla="*/ 0 h 106"/>
                  <a:gd name="T2" fmla="*/ 0 w 140"/>
                  <a:gd name="T3" fmla="*/ 1 h 106"/>
                  <a:gd name="T4" fmla="*/ 1 w 140"/>
                  <a:gd name="T5" fmla="*/ 1 h 106"/>
                  <a:gd name="T6" fmla="*/ 1 w 140"/>
                  <a:gd name="T7" fmla="*/ 1 h 106"/>
                  <a:gd name="T8" fmla="*/ 1 w 140"/>
                  <a:gd name="T9" fmla="*/ 1 h 106"/>
                  <a:gd name="T10" fmla="*/ 1 w 140"/>
                  <a:gd name="T11" fmla="*/ 1 h 106"/>
                  <a:gd name="T12" fmla="*/ 1 w 140"/>
                  <a:gd name="T13" fmla="*/ 0 h 106"/>
                  <a:gd name="T14" fmla="*/ 0 60000 65536"/>
                  <a:gd name="T15" fmla="*/ 0 60000 65536"/>
                  <a:gd name="T16" fmla="*/ 0 60000 65536"/>
                  <a:gd name="T17" fmla="*/ 0 60000 65536"/>
                  <a:gd name="T18" fmla="*/ 0 60000 65536"/>
                  <a:gd name="T19" fmla="*/ 0 60000 65536"/>
                  <a:gd name="T20" fmla="*/ 0 60000 65536"/>
                  <a:gd name="T21" fmla="*/ 0 w 140"/>
                  <a:gd name="T22" fmla="*/ 0 h 106"/>
                  <a:gd name="T23" fmla="*/ 140 w 140"/>
                  <a:gd name="T24" fmla="*/ 106 h 1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106">
                    <a:moveTo>
                      <a:pt x="140" y="0"/>
                    </a:moveTo>
                    <a:lnTo>
                      <a:pt x="0" y="34"/>
                    </a:lnTo>
                    <a:lnTo>
                      <a:pt x="122" y="106"/>
                    </a:lnTo>
                    <a:lnTo>
                      <a:pt x="125" y="79"/>
                    </a:lnTo>
                    <a:lnTo>
                      <a:pt x="128" y="53"/>
                    </a:lnTo>
                    <a:lnTo>
                      <a:pt x="134" y="26"/>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41" name="Freeform 110"/>
              <p:cNvSpPr>
                <a:spLocks/>
              </p:cNvSpPr>
              <p:nvPr/>
            </p:nvSpPr>
            <p:spPr bwMode="auto">
              <a:xfrm>
                <a:off x="3726" y="3273"/>
                <a:ext cx="75" cy="65"/>
              </a:xfrm>
              <a:custGeom>
                <a:avLst/>
                <a:gdLst>
                  <a:gd name="T0" fmla="*/ 2 w 149"/>
                  <a:gd name="T1" fmla="*/ 1 h 130"/>
                  <a:gd name="T2" fmla="*/ 0 w 149"/>
                  <a:gd name="T3" fmla="*/ 0 h 130"/>
                  <a:gd name="T4" fmla="*/ 1 w 149"/>
                  <a:gd name="T5" fmla="*/ 1 h 130"/>
                  <a:gd name="T6" fmla="*/ 1 w 149"/>
                  <a:gd name="T7" fmla="*/ 1 h 130"/>
                  <a:gd name="T8" fmla="*/ 1 w 149"/>
                  <a:gd name="T9" fmla="*/ 1 h 130"/>
                  <a:gd name="T10" fmla="*/ 1 w 149"/>
                  <a:gd name="T11" fmla="*/ 1 h 130"/>
                  <a:gd name="T12" fmla="*/ 1 w 149"/>
                  <a:gd name="T13" fmla="*/ 1 h 130"/>
                  <a:gd name="T14" fmla="*/ 1 w 149"/>
                  <a:gd name="T15" fmla="*/ 1 h 130"/>
                  <a:gd name="T16" fmla="*/ 2 w 149"/>
                  <a:gd name="T17" fmla="*/ 1 h 130"/>
                  <a:gd name="T18" fmla="*/ 2 w 149"/>
                  <a:gd name="T19" fmla="*/ 1 h 130"/>
                  <a:gd name="T20" fmla="*/ 2 w 149"/>
                  <a:gd name="T21" fmla="*/ 1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9"/>
                  <a:gd name="T34" fmla="*/ 0 h 130"/>
                  <a:gd name="T35" fmla="*/ 149 w 149"/>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9" h="130">
                    <a:moveTo>
                      <a:pt x="149" y="39"/>
                    </a:moveTo>
                    <a:lnTo>
                      <a:pt x="0" y="0"/>
                    </a:lnTo>
                    <a:lnTo>
                      <a:pt x="79" y="130"/>
                    </a:lnTo>
                    <a:lnTo>
                      <a:pt x="88" y="118"/>
                    </a:lnTo>
                    <a:lnTo>
                      <a:pt x="95" y="108"/>
                    </a:lnTo>
                    <a:lnTo>
                      <a:pt x="103" y="96"/>
                    </a:lnTo>
                    <a:lnTo>
                      <a:pt x="112" y="84"/>
                    </a:lnTo>
                    <a:lnTo>
                      <a:pt x="122" y="72"/>
                    </a:lnTo>
                    <a:lnTo>
                      <a:pt x="131" y="61"/>
                    </a:lnTo>
                    <a:lnTo>
                      <a:pt x="139" y="49"/>
                    </a:lnTo>
                    <a:lnTo>
                      <a:pt x="149"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42" name="Freeform 111"/>
              <p:cNvSpPr>
                <a:spLocks/>
              </p:cNvSpPr>
              <p:nvPr/>
            </p:nvSpPr>
            <p:spPr bwMode="auto">
              <a:xfrm>
                <a:off x="3676" y="3361"/>
                <a:ext cx="76" cy="52"/>
              </a:xfrm>
              <a:custGeom>
                <a:avLst/>
                <a:gdLst>
                  <a:gd name="T0" fmla="*/ 1 w 153"/>
                  <a:gd name="T1" fmla="*/ 1 h 104"/>
                  <a:gd name="T2" fmla="*/ 0 w 153"/>
                  <a:gd name="T3" fmla="*/ 0 h 104"/>
                  <a:gd name="T4" fmla="*/ 0 w 153"/>
                  <a:gd name="T5" fmla="*/ 1 h 104"/>
                  <a:gd name="T6" fmla="*/ 0 w 153"/>
                  <a:gd name="T7" fmla="*/ 1 h 104"/>
                  <a:gd name="T8" fmla="*/ 0 w 153"/>
                  <a:gd name="T9" fmla="*/ 1 h 104"/>
                  <a:gd name="T10" fmla="*/ 1 w 153"/>
                  <a:gd name="T11" fmla="*/ 1 h 104"/>
                  <a:gd name="T12" fmla="*/ 1 w 153"/>
                  <a:gd name="T13" fmla="*/ 1 h 104"/>
                  <a:gd name="T14" fmla="*/ 0 60000 65536"/>
                  <a:gd name="T15" fmla="*/ 0 60000 65536"/>
                  <a:gd name="T16" fmla="*/ 0 60000 65536"/>
                  <a:gd name="T17" fmla="*/ 0 60000 65536"/>
                  <a:gd name="T18" fmla="*/ 0 60000 65536"/>
                  <a:gd name="T19" fmla="*/ 0 60000 65536"/>
                  <a:gd name="T20" fmla="*/ 0 60000 65536"/>
                  <a:gd name="T21" fmla="*/ 0 w 153"/>
                  <a:gd name="T22" fmla="*/ 0 h 104"/>
                  <a:gd name="T23" fmla="*/ 153 w 153"/>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 h="104">
                    <a:moveTo>
                      <a:pt x="153" y="1"/>
                    </a:moveTo>
                    <a:lnTo>
                      <a:pt x="0" y="0"/>
                    </a:lnTo>
                    <a:lnTo>
                      <a:pt x="106" y="104"/>
                    </a:lnTo>
                    <a:lnTo>
                      <a:pt x="117" y="77"/>
                    </a:lnTo>
                    <a:lnTo>
                      <a:pt x="127" y="51"/>
                    </a:lnTo>
                    <a:lnTo>
                      <a:pt x="139" y="25"/>
                    </a:lnTo>
                    <a:lnTo>
                      <a:pt x="15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31758" name="Group 112"/>
          <p:cNvGrpSpPr>
            <a:grpSpLocks/>
          </p:cNvGrpSpPr>
          <p:nvPr/>
        </p:nvGrpSpPr>
        <p:grpSpPr bwMode="auto">
          <a:xfrm>
            <a:off x="7348538" y="811213"/>
            <a:ext cx="1227137" cy="742950"/>
            <a:chOff x="4497" y="423"/>
            <a:chExt cx="773" cy="468"/>
          </a:xfrm>
        </p:grpSpPr>
        <p:grpSp>
          <p:nvGrpSpPr>
            <p:cNvPr id="31796" name="Group 113"/>
            <p:cNvGrpSpPr>
              <a:grpSpLocks/>
            </p:cNvGrpSpPr>
            <p:nvPr/>
          </p:nvGrpSpPr>
          <p:grpSpPr bwMode="auto">
            <a:xfrm>
              <a:off x="4497" y="459"/>
              <a:ext cx="380" cy="381"/>
              <a:chOff x="2452" y="533"/>
              <a:chExt cx="808" cy="809"/>
            </a:xfrm>
          </p:grpSpPr>
          <p:sp>
            <p:nvSpPr>
              <p:cNvPr id="31825" name="AutoShape 114"/>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31826" name="AutoShape 115"/>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31827" name="AutoShape 116"/>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31828" name="Rectangle 117"/>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31797" name="Group 118"/>
            <p:cNvGrpSpPr>
              <a:grpSpLocks/>
            </p:cNvGrpSpPr>
            <p:nvPr/>
          </p:nvGrpSpPr>
          <p:grpSpPr bwMode="auto">
            <a:xfrm>
              <a:off x="4914" y="423"/>
              <a:ext cx="356" cy="240"/>
              <a:chOff x="2984" y="3331"/>
              <a:chExt cx="845" cy="569"/>
            </a:xfrm>
          </p:grpSpPr>
          <p:sp>
            <p:nvSpPr>
              <p:cNvPr id="31812" name="AutoShape 119"/>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31813" name="Group 120"/>
              <p:cNvGrpSpPr>
                <a:grpSpLocks/>
              </p:cNvGrpSpPr>
              <p:nvPr/>
            </p:nvGrpSpPr>
            <p:grpSpPr bwMode="auto">
              <a:xfrm>
                <a:off x="3386" y="3487"/>
                <a:ext cx="443" cy="398"/>
                <a:chOff x="4838" y="2218"/>
                <a:chExt cx="395" cy="355"/>
              </a:xfrm>
            </p:grpSpPr>
            <p:sp>
              <p:nvSpPr>
                <p:cNvPr id="31814" name="Freeform 121"/>
                <p:cNvSpPr>
                  <a:spLocks/>
                </p:cNvSpPr>
                <p:nvPr/>
              </p:nvSpPr>
              <p:spPr bwMode="auto">
                <a:xfrm>
                  <a:off x="4888" y="2251"/>
                  <a:ext cx="294" cy="113"/>
                </a:xfrm>
                <a:custGeom>
                  <a:avLst/>
                  <a:gdLst>
                    <a:gd name="T0" fmla="*/ 1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1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15" name="Freeform 122"/>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16" name="Freeform 123"/>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17" name="Freeform 124"/>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18" name="Freeform 125"/>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19" name="Freeform 126"/>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20" name="Freeform 127"/>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21" name="Rectangle 128"/>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822" name="Rectangle 129"/>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823" name="Freeform 130"/>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24" name="Rectangle 131"/>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31798" name="Group 132"/>
            <p:cNvGrpSpPr>
              <a:grpSpLocks/>
            </p:cNvGrpSpPr>
            <p:nvPr/>
          </p:nvGrpSpPr>
          <p:grpSpPr bwMode="auto">
            <a:xfrm>
              <a:off x="4911" y="651"/>
              <a:ext cx="356" cy="240"/>
              <a:chOff x="2984" y="3331"/>
              <a:chExt cx="845" cy="569"/>
            </a:xfrm>
          </p:grpSpPr>
          <p:sp>
            <p:nvSpPr>
              <p:cNvPr id="31799" name="AutoShape 133"/>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31800" name="Group 134"/>
              <p:cNvGrpSpPr>
                <a:grpSpLocks/>
              </p:cNvGrpSpPr>
              <p:nvPr/>
            </p:nvGrpSpPr>
            <p:grpSpPr bwMode="auto">
              <a:xfrm>
                <a:off x="3386" y="3487"/>
                <a:ext cx="443" cy="398"/>
                <a:chOff x="4838" y="2218"/>
                <a:chExt cx="395" cy="355"/>
              </a:xfrm>
            </p:grpSpPr>
            <p:sp>
              <p:nvSpPr>
                <p:cNvPr id="31801" name="Freeform 135"/>
                <p:cNvSpPr>
                  <a:spLocks/>
                </p:cNvSpPr>
                <p:nvPr/>
              </p:nvSpPr>
              <p:spPr bwMode="auto">
                <a:xfrm>
                  <a:off x="4888" y="2251"/>
                  <a:ext cx="294" cy="113"/>
                </a:xfrm>
                <a:custGeom>
                  <a:avLst/>
                  <a:gdLst>
                    <a:gd name="T0" fmla="*/ 1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1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02" name="Freeform 136"/>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03" name="Freeform 137"/>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04" name="Freeform 138"/>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05" name="Freeform 139"/>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06" name="Freeform 140"/>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07" name="Freeform 141"/>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08" name="Rectangle 142"/>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809" name="Rectangle 143"/>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810" name="Freeform 144"/>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11" name="Rectangle 145"/>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grpSp>
        <p:nvGrpSpPr>
          <p:cNvPr id="31759" name="Group 146"/>
          <p:cNvGrpSpPr>
            <a:grpSpLocks/>
          </p:cNvGrpSpPr>
          <p:nvPr/>
        </p:nvGrpSpPr>
        <p:grpSpPr bwMode="auto">
          <a:xfrm>
            <a:off x="7351713" y="1603375"/>
            <a:ext cx="1227137" cy="742950"/>
            <a:chOff x="4497" y="423"/>
            <a:chExt cx="773" cy="468"/>
          </a:xfrm>
        </p:grpSpPr>
        <p:grpSp>
          <p:nvGrpSpPr>
            <p:cNvPr id="31763" name="Group 147"/>
            <p:cNvGrpSpPr>
              <a:grpSpLocks/>
            </p:cNvGrpSpPr>
            <p:nvPr/>
          </p:nvGrpSpPr>
          <p:grpSpPr bwMode="auto">
            <a:xfrm>
              <a:off x="4497" y="459"/>
              <a:ext cx="380" cy="381"/>
              <a:chOff x="2452" y="533"/>
              <a:chExt cx="808" cy="809"/>
            </a:xfrm>
          </p:grpSpPr>
          <p:sp>
            <p:nvSpPr>
              <p:cNvPr id="31792" name="AutoShape 148"/>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31793" name="AutoShape 149"/>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31794" name="AutoShape 150"/>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31795" name="Rectangle 151"/>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31764" name="Group 152"/>
            <p:cNvGrpSpPr>
              <a:grpSpLocks/>
            </p:cNvGrpSpPr>
            <p:nvPr/>
          </p:nvGrpSpPr>
          <p:grpSpPr bwMode="auto">
            <a:xfrm>
              <a:off x="4914" y="423"/>
              <a:ext cx="356" cy="240"/>
              <a:chOff x="2984" y="3331"/>
              <a:chExt cx="845" cy="569"/>
            </a:xfrm>
          </p:grpSpPr>
          <p:sp>
            <p:nvSpPr>
              <p:cNvPr id="31779" name="AutoShape 153"/>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31780" name="Group 154"/>
              <p:cNvGrpSpPr>
                <a:grpSpLocks/>
              </p:cNvGrpSpPr>
              <p:nvPr/>
            </p:nvGrpSpPr>
            <p:grpSpPr bwMode="auto">
              <a:xfrm>
                <a:off x="3386" y="3487"/>
                <a:ext cx="443" cy="398"/>
                <a:chOff x="4838" y="2218"/>
                <a:chExt cx="395" cy="355"/>
              </a:xfrm>
            </p:grpSpPr>
            <p:sp>
              <p:nvSpPr>
                <p:cNvPr id="31781" name="Freeform 155"/>
                <p:cNvSpPr>
                  <a:spLocks/>
                </p:cNvSpPr>
                <p:nvPr/>
              </p:nvSpPr>
              <p:spPr bwMode="auto">
                <a:xfrm>
                  <a:off x="4888" y="2251"/>
                  <a:ext cx="294" cy="113"/>
                </a:xfrm>
                <a:custGeom>
                  <a:avLst/>
                  <a:gdLst>
                    <a:gd name="T0" fmla="*/ 1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1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82" name="Freeform 156"/>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83" name="Freeform 157"/>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84" name="Freeform 158"/>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85" name="Freeform 159"/>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86" name="Freeform 160"/>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87" name="Freeform 161"/>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88" name="Rectangle 162"/>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789" name="Rectangle 163"/>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790" name="Freeform 164"/>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91" name="Rectangle 165"/>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31765" name="Group 166"/>
            <p:cNvGrpSpPr>
              <a:grpSpLocks/>
            </p:cNvGrpSpPr>
            <p:nvPr/>
          </p:nvGrpSpPr>
          <p:grpSpPr bwMode="auto">
            <a:xfrm>
              <a:off x="4911" y="651"/>
              <a:ext cx="356" cy="240"/>
              <a:chOff x="2984" y="3331"/>
              <a:chExt cx="845" cy="569"/>
            </a:xfrm>
          </p:grpSpPr>
          <p:sp>
            <p:nvSpPr>
              <p:cNvPr id="31766" name="AutoShape 167"/>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31767" name="Group 168"/>
              <p:cNvGrpSpPr>
                <a:grpSpLocks/>
              </p:cNvGrpSpPr>
              <p:nvPr/>
            </p:nvGrpSpPr>
            <p:grpSpPr bwMode="auto">
              <a:xfrm>
                <a:off x="3386" y="3487"/>
                <a:ext cx="443" cy="398"/>
                <a:chOff x="4838" y="2218"/>
                <a:chExt cx="395" cy="355"/>
              </a:xfrm>
            </p:grpSpPr>
            <p:sp>
              <p:nvSpPr>
                <p:cNvPr id="31768" name="Freeform 169"/>
                <p:cNvSpPr>
                  <a:spLocks/>
                </p:cNvSpPr>
                <p:nvPr/>
              </p:nvSpPr>
              <p:spPr bwMode="auto">
                <a:xfrm>
                  <a:off x="4888" y="2251"/>
                  <a:ext cx="294" cy="113"/>
                </a:xfrm>
                <a:custGeom>
                  <a:avLst/>
                  <a:gdLst>
                    <a:gd name="T0" fmla="*/ 1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1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69" name="Freeform 170"/>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70" name="Freeform 171"/>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71" name="Freeform 172"/>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72" name="Freeform 173"/>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73" name="Freeform 174"/>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74" name="Freeform 175"/>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75" name="Rectangle 176"/>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776" name="Rectangle 177"/>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777" name="Freeform 178"/>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78" name="Rectangle 179"/>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sp>
        <p:nvSpPr>
          <p:cNvPr id="31760" name="Line 180"/>
          <p:cNvSpPr>
            <a:spLocks noChangeShapeType="1"/>
          </p:cNvSpPr>
          <p:nvPr/>
        </p:nvSpPr>
        <p:spPr bwMode="auto">
          <a:xfrm>
            <a:off x="6469063" y="1528763"/>
            <a:ext cx="62547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1761" name="Line 181"/>
          <p:cNvSpPr>
            <a:spLocks noChangeShapeType="1"/>
          </p:cNvSpPr>
          <p:nvPr/>
        </p:nvSpPr>
        <p:spPr bwMode="auto">
          <a:xfrm flipV="1">
            <a:off x="7094538" y="1173163"/>
            <a:ext cx="542925" cy="3556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1762" name="Line 182"/>
          <p:cNvSpPr>
            <a:spLocks noChangeShapeType="1"/>
          </p:cNvSpPr>
          <p:nvPr/>
        </p:nvSpPr>
        <p:spPr bwMode="auto">
          <a:xfrm>
            <a:off x="7637463" y="1189038"/>
            <a:ext cx="541337" cy="20320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|EOS~031|</a:t>
            </a:r>
            <a:endParaRPr lang="en-US" sz="100" dirty="0" err="1" smtClean="0">
              <a:solidFill>
                <a:srgbClr val="FFFFFF"/>
              </a:solidFill>
              <a:latin typeface="Arial"/>
              <a:cs typeface="Calibri" pitchFamily="34" charset="0"/>
            </a:endParaRPr>
          </a:p>
        </p:txBody>
      </p:sp>
      <p:sp>
        <p:nvSpPr>
          <p:cNvPr id="32770" name="Rectangle 3"/>
          <p:cNvSpPr>
            <a:spLocks noGrp="1" noChangeArrowheads="1"/>
          </p:cNvSpPr>
          <p:nvPr>
            <p:ph type="title"/>
          </p:nvPr>
        </p:nvSpPr>
        <p:spPr/>
        <p:txBody>
          <a:bodyPr/>
          <a:lstStyle/>
          <a:p>
            <a:pPr eaLnBrk="1" hangingPunct="1"/>
            <a:r>
              <a:rPr lang="en-US" smtClean="0"/>
              <a:t>Workplan rules</a:t>
            </a:r>
          </a:p>
        </p:txBody>
      </p:sp>
      <p:sp>
        <p:nvSpPr>
          <p:cNvPr id="32771" name="Rectangle 4"/>
          <p:cNvSpPr>
            <a:spLocks noGrp="1" noChangeArrowheads="1"/>
          </p:cNvSpPr>
          <p:nvPr>
            <p:ph idx="1"/>
          </p:nvPr>
        </p:nvSpPr>
        <p:spPr>
          <a:xfrm>
            <a:off x="519113" y="5164138"/>
            <a:ext cx="8318500" cy="1149350"/>
          </a:xfrm>
        </p:spPr>
        <p:txBody>
          <a:bodyPr/>
          <a:lstStyle/>
          <a:p>
            <a:pPr>
              <a:buFont typeface="Arial" charset="0"/>
              <a:buChar char="•"/>
            </a:pPr>
            <a:r>
              <a:rPr lang="en-US" dirty="0" smtClean="0"/>
              <a:t>The </a:t>
            </a:r>
            <a:r>
              <a:rPr lang="en-US" dirty="0" err="1" smtClean="0"/>
              <a:t>workplan</a:t>
            </a:r>
            <a:r>
              <a:rPr lang="en-US" dirty="0" smtClean="0"/>
              <a:t> is the list of activities associated to a claim</a:t>
            </a:r>
          </a:p>
          <a:p>
            <a:pPr lvl="1"/>
            <a:r>
              <a:rPr lang="en-US" dirty="0" err="1" smtClean="0"/>
              <a:t>Workplan</a:t>
            </a:r>
            <a:r>
              <a:rPr lang="en-US" dirty="0" smtClean="0"/>
              <a:t> rules create activities</a:t>
            </a:r>
          </a:p>
          <a:p>
            <a:pPr lvl="1"/>
            <a:r>
              <a:rPr lang="en-US" dirty="0" smtClean="0"/>
              <a:t>Activity assignment rules assign activities</a:t>
            </a:r>
          </a:p>
        </p:txBody>
      </p:sp>
      <p:sp>
        <p:nvSpPr>
          <p:cNvPr id="32772" name="Rectangle 5"/>
          <p:cNvSpPr>
            <a:spLocks noChangeArrowheads="1"/>
          </p:cNvSpPr>
          <p:nvPr/>
        </p:nvSpPr>
        <p:spPr bwMode="auto">
          <a:xfrm>
            <a:off x="6038850" y="84138"/>
            <a:ext cx="2987675" cy="665162"/>
          </a:xfrm>
          <a:prstGeom prst="rect">
            <a:avLst/>
          </a:prstGeom>
          <a:solidFill>
            <a:schemeClr val="tx1"/>
          </a:solidFill>
          <a:ln w="28575" algn="ctr">
            <a:solidFill>
              <a:schemeClr val="bg1"/>
            </a:solidFill>
            <a:prstDash val="sysDot"/>
            <a:miter lim="800000"/>
            <a:headEnd/>
            <a:tailEnd/>
          </a:ln>
        </p:spPr>
        <p:txBody>
          <a:bodyPr lIns="0" tIns="0" rIns="0" bIns="0" anchor="ctr">
            <a:spAutoFit/>
          </a:bodyPr>
          <a:lstStyle/>
          <a:p>
            <a:endParaRPr lang="en-US"/>
          </a:p>
        </p:txBody>
      </p:sp>
      <p:sp>
        <p:nvSpPr>
          <p:cNvPr id="32773" name="Rectangle 6"/>
          <p:cNvSpPr>
            <a:spLocks noChangeArrowheads="1"/>
          </p:cNvSpPr>
          <p:nvPr/>
        </p:nvSpPr>
        <p:spPr bwMode="auto">
          <a:xfrm>
            <a:off x="6299200" y="128588"/>
            <a:ext cx="747713" cy="554037"/>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2774" name="Rectangle 7"/>
          <p:cNvSpPr>
            <a:spLocks noChangeArrowheads="1"/>
          </p:cNvSpPr>
          <p:nvPr/>
        </p:nvSpPr>
        <p:spPr bwMode="auto">
          <a:xfrm>
            <a:off x="7183438" y="131763"/>
            <a:ext cx="747712" cy="554037"/>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2775" name="Rectangle 8"/>
          <p:cNvSpPr>
            <a:spLocks noChangeArrowheads="1"/>
          </p:cNvSpPr>
          <p:nvPr/>
        </p:nvSpPr>
        <p:spPr bwMode="auto">
          <a:xfrm>
            <a:off x="8066088" y="133350"/>
            <a:ext cx="747712" cy="554038"/>
          </a:xfrm>
          <a:prstGeom prst="rect">
            <a:avLst/>
          </a:prstGeom>
          <a:solidFill>
            <a:srgbClr val="9933FF">
              <a:alpha val="50195"/>
            </a:srgbClr>
          </a:solidFill>
          <a:ln w="28575" algn="ctr">
            <a:solidFill>
              <a:schemeClr val="bg1"/>
            </a:solidFill>
            <a:miter lim="800000"/>
            <a:headEnd/>
            <a:tailEnd/>
          </a:ln>
        </p:spPr>
        <p:txBody>
          <a:bodyPr lIns="0" tIns="0" rIns="0" bIns="0" anchor="ctr">
            <a:spAutoFit/>
          </a:bodyPr>
          <a:lstStyle/>
          <a:p>
            <a:endParaRPr lang="en-US"/>
          </a:p>
        </p:txBody>
      </p:sp>
      <p:sp>
        <p:nvSpPr>
          <p:cNvPr id="32776" name="Line 9"/>
          <p:cNvSpPr>
            <a:spLocks noChangeShapeType="1"/>
          </p:cNvSpPr>
          <p:nvPr/>
        </p:nvSpPr>
        <p:spPr bwMode="auto">
          <a:xfrm>
            <a:off x="7045325" y="422275"/>
            <a:ext cx="139700"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777" name="Line 10"/>
          <p:cNvSpPr>
            <a:spLocks noChangeShapeType="1"/>
          </p:cNvSpPr>
          <p:nvPr/>
        </p:nvSpPr>
        <p:spPr bwMode="auto">
          <a:xfrm>
            <a:off x="7929563" y="422275"/>
            <a:ext cx="139700"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463" y="1368056"/>
            <a:ext cx="8599487" cy="25908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|EOS~032|</a:t>
            </a:r>
            <a:endParaRPr lang="en-US" sz="100" dirty="0" err="1" smtClean="0">
              <a:solidFill>
                <a:srgbClr val="FFFFFF"/>
              </a:solidFill>
              <a:latin typeface="Arial"/>
              <a:cs typeface="Calibri" pitchFamily="34"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339" y="2492004"/>
            <a:ext cx="8484759" cy="2888069"/>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3795" name="Rectangle 2"/>
          <p:cNvSpPr>
            <a:spLocks noGrp="1" noChangeArrowheads="1"/>
          </p:cNvSpPr>
          <p:nvPr>
            <p:ph type="title"/>
          </p:nvPr>
        </p:nvSpPr>
        <p:spPr/>
        <p:txBody>
          <a:bodyPr/>
          <a:lstStyle/>
          <a:p>
            <a:pPr eaLnBrk="1" hangingPunct="1"/>
            <a:r>
              <a:rPr lang="en-US" smtClean="0"/>
              <a:t>Claim workplan rules: example</a:t>
            </a:r>
          </a:p>
        </p:txBody>
      </p:sp>
      <p:sp>
        <p:nvSpPr>
          <p:cNvPr id="33796" name="Text Box 3"/>
          <p:cNvSpPr txBox="1">
            <a:spLocks noChangeArrowheads="1"/>
          </p:cNvSpPr>
          <p:nvPr/>
        </p:nvSpPr>
        <p:spPr bwMode="auto">
          <a:xfrm>
            <a:off x="800100" y="795338"/>
            <a:ext cx="7673975" cy="1403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dirty="0">
                <a:solidFill>
                  <a:srgbClr val="FF0000"/>
                </a:solidFill>
              </a:rPr>
              <a:t>if	(always)</a:t>
            </a:r>
          </a:p>
          <a:p>
            <a:pPr algn="l" eaLnBrk="1" hangingPunct="1"/>
            <a:r>
              <a:rPr lang="en-US" sz="2400" b="1" dirty="0">
                <a:solidFill>
                  <a:srgbClr val="FF0000"/>
                </a:solidFill>
              </a:rPr>
              <a:t>then	</a:t>
            </a:r>
            <a:r>
              <a:rPr lang="en-US" sz="2400" b="1" dirty="0" smtClean="0">
                <a:solidFill>
                  <a:srgbClr val="FF0000"/>
                </a:solidFill>
              </a:rPr>
              <a:t>create </a:t>
            </a:r>
            <a:r>
              <a:rPr lang="en-US" sz="2400" b="1" dirty="0">
                <a:solidFill>
                  <a:srgbClr val="FF0000"/>
                </a:solidFill>
              </a:rPr>
              <a:t>initial contact activity AND</a:t>
            </a:r>
            <a:br>
              <a:rPr lang="en-US" sz="2400" b="1" dirty="0">
                <a:solidFill>
                  <a:srgbClr val="FF0000"/>
                </a:solidFill>
              </a:rPr>
            </a:br>
            <a:r>
              <a:rPr lang="en-US" sz="2400" b="1" dirty="0">
                <a:solidFill>
                  <a:srgbClr val="FF0000"/>
                </a:solidFill>
              </a:rPr>
              <a:t>	create 30 day review activity</a:t>
            </a:r>
          </a:p>
        </p:txBody>
      </p:sp>
      <p:sp>
        <p:nvSpPr>
          <p:cNvPr id="33797" name="AutoShape 11"/>
          <p:cNvSpPr>
            <a:spLocks noChangeArrowheads="1"/>
          </p:cNvSpPr>
          <p:nvPr/>
        </p:nvSpPr>
        <p:spPr bwMode="auto">
          <a:xfrm>
            <a:off x="1482357" y="4189228"/>
            <a:ext cx="5609560" cy="350874"/>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7" name="AutoShape 11"/>
          <p:cNvSpPr>
            <a:spLocks noChangeArrowheads="1"/>
          </p:cNvSpPr>
          <p:nvPr/>
        </p:nvSpPr>
        <p:spPr bwMode="auto">
          <a:xfrm>
            <a:off x="1482357" y="4841358"/>
            <a:ext cx="5609560" cy="350874"/>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|EOS~033|</a:t>
            </a:r>
            <a:endParaRPr lang="en-US" sz="100" dirty="0" err="1" smtClean="0">
              <a:solidFill>
                <a:srgbClr val="FFFFFF"/>
              </a:solidFill>
              <a:latin typeface="Arial"/>
              <a:cs typeface="Calibri" pitchFamily="34" charset="0"/>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339" y="2492004"/>
            <a:ext cx="8484759" cy="2888069"/>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4819" name="Rectangle 3"/>
          <p:cNvSpPr>
            <a:spLocks noGrp="1" noChangeArrowheads="1"/>
          </p:cNvSpPr>
          <p:nvPr>
            <p:ph type="title"/>
          </p:nvPr>
        </p:nvSpPr>
        <p:spPr/>
        <p:txBody>
          <a:bodyPr/>
          <a:lstStyle/>
          <a:p>
            <a:pPr eaLnBrk="1" hangingPunct="1"/>
            <a:r>
              <a:rPr lang="en-US" smtClean="0"/>
              <a:t>Activity assignment rules: example</a:t>
            </a:r>
          </a:p>
        </p:txBody>
      </p:sp>
      <p:sp>
        <p:nvSpPr>
          <p:cNvPr id="34820" name="Text Box 4"/>
          <p:cNvSpPr txBox="1">
            <a:spLocks noChangeArrowheads="1"/>
          </p:cNvSpPr>
          <p:nvPr/>
        </p:nvSpPr>
        <p:spPr bwMode="auto">
          <a:xfrm>
            <a:off x="800100" y="938213"/>
            <a:ext cx="7673975" cy="1403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dirty="0">
                <a:solidFill>
                  <a:srgbClr val="FF0000"/>
                </a:solidFill>
              </a:rPr>
              <a:t>if	</a:t>
            </a:r>
            <a:r>
              <a:rPr lang="en-US" sz="2400" b="1" dirty="0" smtClean="0">
                <a:solidFill>
                  <a:srgbClr val="FF0000"/>
                </a:solidFill>
              </a:rPr>
              <a:t>activity </a:t>
            </a:r>
            <a:r>
              <a:rPr lang="en-US" sz="2400" b="1" dirty="0">
                <a:solidFill>
                  <a:srgbClr val="FF0000"/>
                </a:solidFill>
              </a:rPr>
              <a:t>is initial contact activity OR</a:t>
            </a:r>
            <a:br>
              <a:rPr lang="en-US" sz="2400" b="1" dirty="0">
                <a:solidFill>
                  <a:srgbClr val="FF0000"/>
                </a:solidFill>
              </a:rPr>
            </a:br>
            <a:r>
              <a:rPr lang="en-US" sz="2400" b="1" dirty="0">
                <a:solidFill>
                  <a:srgbClr val="FF0000"/>
                </a:solidFill>
              </a:rPr>
              <a:t>	activity is 30 day review activity</a:t>
            </a:r>
          </a:p>
          <a:p>
            <a:pPr algn="l" eaLnBrk="1" hangingPunct="1"/>
            <a:r>
              <a:rPr lang="en-US" sz="2400" b="1" dirty="0">
                <a:solidFill>
                  <a:srgbClr val="FF0000"/>
                </a:solidFill>
              </a:rPr>
              <a:t>then	assign activity to claim owner</a:t>
            </a:r>
          </a:p>
        </p:txBody>
      </p:sp>
      <p:sp>
        <p:nvSpPr>
          <p:cNvPr id="34821" name="AutoShape 5"/>
          <p:cNvSpPr>
            <a:spLocks noChangeArrowheads="1"/>
          </p:cNvSpPr>
          <p:nvPr/>
        </p:nvSpPr>
        <p:spPr bwMode="auto">
          <a:xfrm>
            <a:off x="7347098" y="4812078"/>
            <a:ext cx="1413000" cy="365975"/>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7" name="AutoShape 5"/>
          <p:cNvSpPr>
            <a:spLocks noChangeArrowheads="1"/>
          </p:cNvSpPr>
          <p:nvPr/>
        </p:nvSpPr>
        <p:spPr bwMode="auto">
          <a:xfrm>
            <a:off x="7347024" y="4167038"/>
            <a:ext cx="1413000" cy="365975"/>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|EOS~034|</a:t>
            </a:r>
            <a:endParaRPr lang="en-US" sz="100" dirty="0" err="1" smtClean="0">
              <a:solidFill>
                <a:srgbClr val="FFFFFF"/>
              </a:solidFill>
              <a:latin typeface="Arial"/>
              <a:cs typeface="Calibri" pitchFamily="34" charset="0"/>
            </a:endParaRPr>
          </a:p>
        </p:txBody>
      </p:sp>
      <p:sp>
        <p:nvSpPr>
          <p:cNvPr id="35842" name="Rectangle 2"/>
          <p:cNvSpPr>
            <a:spLocks noChangeArrowheads="1"/>
          </p:cNvSpPr>
          <p:nvPr/>
        </p:nvSpPr>
        <p:spPr bwMode="auto">
          <a:xfrm>
            <a:off x="471488" y="1250950"/>
            <a:ext cx="1684337" cy="4867275"/>
          </a:xfrm>
          <a:prstGeom prst="rect">
            <a:avLst/>
          </a:prstGeom>
          <a:solidFill>
            <a:schemeClr val="tx1"/>
          </a:solidFill>
          <a:ln w="28575" algn="ctr">
            <a:solidFill>
              <a:schemeClr val="bg1"/>
            </a:solidFill>
            <a:prstDash val="sysDot"/>
            <a:miter lim="800000"/>
            <a:headEnd/>
            <a:tailEnd/>
          </a:ln>
        </p:spPr>
        <p:txBody>
          <a:bodyPr lIns="0" tIns="0" rIns="0" bIns="0" anchor="ctr">
            <a:spAutoFit/>
          </a:bodyPr>
          <a:lstStyle/>
          <a:p>
            <a:endParaRPr lang="en-US"/>
          </a:p>
        </p:txBody>
      </p:sp>
      <p:sp>
        <p:nvSpPr>
          <p:cNvPr id="35843" name="Rectangle 3"/>
          <p:cNvSpPr>
            <a:spLocks noGrp="1" noChangeArrowheads="1"/>
          </p:cNvSpPr>
          <p:nvPr>
            <p:ph type="title"/>
          </p:nvPr>
        </p:nvSpPr>
        <p:spPr/>
        <p:txBody>
          <a:bodyPr/>
          <a:lstStyle/>
          <a:p>
            <a:pPr eaLnBrk="1" hangingPunct="1"/>
            <a:r>
              <a:rPr lang="en-US" smtClean="0"/>
              <a:t>Summary: automated claim setup</a:t>
            </a:r>
          </a:p>
        </p:txBody>
      </p:sp>
      <p:grpSp>
        <p:nvGrpSpPr>
          <p:cNvPr id="2" name="Group 4"/>
          <p:cNvGrpSpPr>
            <a:grpSpLocks/>
          </p:cNvGrpSpPr>
          <p:nvPr/>
        </p:nvGrpSpPr>
        <p:grpSpPr bwMode="auto">
          <a:xfrm>
            <a:off x="555625" y="2460625"/>
            <a:ext cx="8040688" cy="1766888"/>
            <a:chOff x="350" y="1550"/>
            <a:chExt cx="5065" cy="1113"/>
          </a:xfrm>
        </p:grpSpPr>
        <p:grpSp>
          <p:nvGrpSpPr>
            <p:cNvPr id="35938" name="Group 5"/>
            <p:cNvGrpSpPr>
              <a:grpSpLocks/>
            </p:cNvGrpSpPr>
            <p:nvPr/>
          </p:nvGrpSpPr>
          <p:grpSpPr bwMode="auto">
            <a:xfrm>
              <a:off x="350" y="1958"/>
              <a:ext cx="965" cy="705"/>
              <a:chOff x="2434" y="838"/>
              <a:chExt cx="965" cy="705"/>
            </a:xfrm>
          </p:grpSpPr>
          <p:sp>
            <p:nvSpPr>
              <p:cNvPr id="35961" name="Rectangle 6"/>
              <p:cNvSpPr>
                <a:spLocks noChangeArrowheads="1"/>
              </p:cNvSpPr>
              <p:nvPr/>
            </p:nvSpPr>
            <p:spPr bwMode="auto">
              <a:xfrm>
                <a:off x="2444" y="838"/>
                <a:ext cx="952" cy="705"/>
              </a:xfrm>
              <a:prstGeom prst="rect">
                <a:avLst/>
              </a:prstGeom>
              <a:solidFill>
                <a:srgbClr val="3399FF">
                  <a:alpha val="50195"/>
                </a:srgbClr>
              </a:solidFill>
              <a:ln w="28575" algn="ctr">
                <a:solidFill>
                  <a:schemeClr val="bg1"/>
                </a:solidFill>
                <a:miter lim="800000"/>
                <a:headEnd/>
                <a:tailEnd/>
              </a:ln>
            </p:spPr>
            <p:txBody>
              <a:bodyPr lIns="0" tIns="0" rIns="0" bIns="0" anchor="ctr">
                <a:spAutoFit/>
              </a:bodyPr>
              <a:lstStyle/>
              <a:p>
                <a:endParaRPr lang="en-US"/>
              </a:p>
            </p:txBody>
          </p:sp>
          <p:sp>
            <p:nvSpPr>
              <p:cNvPr id="35962" name="Text Box 7"/>
              <p:cNvSpPr txBox="1">
                <a:spLocks noChangeArrowheads="1"/>
              </p:cNvSpPr>
              <p:nvPr/>
            </p:nvSpPr>
            <p:spPr bwMode="auto">
              <a:xfrm>
                <a:off x="2434" y="980"/>
                <a:ext cx="96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Assign</a:t>
                </a:r>
                <a:br>
                  <a:rPr lang="en-US" sz="2200" b="1"/>
                </a:br>
                <a:r>
                  <a:rPr lang="en-US" sz="2200" b="1"/>
                  <a:t>claim</a:t>
                </a:r>
              </a:p>
            </p:txBody>
          </p:sp>
        </p:grpSp>
        <p:sp>
          <p:nvSpPr>
            <p:cNvPr id="35939" name="Line 8"/>
            <p:cNvSpPr>
              <a:spLocks noChangeShapeType="1"/>
            </p:cNvSpPr>
            <p:nvPr/>
          </p:nvSpPr>
          <p:spPr bwMode="auto">
            <a:xfrm>
              <a:off x="2922" y="1572"/>
              <a:ext cx="0" cy="900"/>
            </a:xfrm>
            <a:prstGeom prst="line">
              <a:avLst/>
            </a:prstGeom>
            <a:noFill/>
            <a:ln w="28575">
              <a:solidFill>
                <a:srgbClr val="3399FF"/>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35940" name="Group 9"/>
            <p:cNvGrpSpPr>
              <a:grpSpLocks/>
            </p:cNvGrpSpPr>
            <p:nvPr/>
          </p:nvGrpSpPr>
          <p:grpSpPr bwMode="auto">
            <a:xfrm>
              <a:off x="4315" y="2013"/>
              <a:ext cx="612" cy="613"/>
              <a:chOff x="2452" y="533"/>
              <a:chExt cx="808" cy="809"/>
            </a:xfrm>
          </p:grpSpPr>
          <p:sp>
            <p:nvSpPr>
              <p:cNvPr id="35957" name="AutoShape 10"/>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35958" name="AutoShape 11"/>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35959" name="AutoShape 12"/>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35960" name="Rectangle 13"/>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35941" name="Group 14"/>
            <p:cNvGrpSpPr>
              <a:grpSpLocks/>
            </p:cNvGrpSpPr>
            <p:nvPr/>
          </p:nvGrpSpPr>
          <p:grpSpPr bwMode="auto">
            <a:xfrm>
              <a:off x="4701" y="2168"/>
              <a:ext cx="714" cy="481"/>
              <a:chOff x="2984" y="3331"/>
              <a:chExt cx="845" cy="569"/>
            </a:xfrm>
          </p:grpSpPr>
          <p:sp>
            <p:nvSpPr>
              <p:cNvPr id="35944" name="AutoShape 15"/>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35945" name="Group 16"/>
              <p:cNvGrpSpPr>
                <a:grpSpLocks/>
              </p:cNvGrpSpPr>
              <p:nvPr/>
            </p:nvGrpSpPr>
            <p:grpSpPr bwMode="auto">
              <a:xfrm>
                <a:off x="3386" y="3487"/>
                <a:ext cx="443" cy="398"/>
                <a:chOff x="4838" y="2218"/>
                <a:chExt cx="395" cy="355"/>
              </a:xfrm>
            </p:grpSpPr>
            <p:sp>
              <p:nvSpPr>
                <p:cNvPr id="35946" name="Freeform 17"/>
                <p:cNvSpPr>
                  <a:spLocks/>
                </p:cNvSpPr>
                <p:nvPr/>
              </p:nvSpPr>
              <p:spPr bwMode="auto">
                <a:xfrm>
                  <a:off x="4888" y="2251"/>
                  <a:ext cx="294" cy="113"/>
                </a:xfrm>
                <a:custGeom>
                  <a:avLst/>
                  <a:gdLst>
                    <a:gd name="T0" fmla="*/ 1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1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47" name="Freeform 18"/>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48" name="Freeform 19"/>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49" name="Freeform 20"/>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50" name="Freeform 21"/>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51" name="Freeform 22"/>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52" name="Freeform 23"/>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53" name="Rectangle 24"/>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5954" name="Rectangle 25"/>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5955" name="Freeform 26"/>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56" name="Rectangle 27"/>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35942" name="Line 28"/>
            <p:cNvSpPr>
              <a:spLocks noChangeShapeType="1"/>
            </p:cNvSpPr>
            <p:nvPr/>
          </p:nvSpPr>
          <p:spPr bwMode="auto">
            <a:xfrm>
              <a:off x="2922" y="2458"/>
              <a:ext cx="1801" cy="0"/>
            </a:xfrm>
            <a:prstGeom prst="line">
              <a:avLst/>
            </a:prstGeom>
            <a:noFill/>
            <a:ln w="28575">
              <a:solidFill>
                <a:srgbClr val="3399FF"/>
              </a:solidFill>
              <a:prstDash val="dash"/>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943" name="Line 29"/>
            <p:cNvSpPr>
              <a:spLocks noChangeShapeType="1"/>
            </p:cNvSpPr>
            <p:nvPr/>
          </p:nvSpPr>
          <p:spPr bwMode="auto">
            <a:xfrm>
              <a:off x="817" y="1550"/>
              <a:ext cx="0" cy="408"/>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7" name="Group 30"/>
          <p:cNvGrpSpPr>
            <a:grpSpLocks/>
          </p:cNvGrpSpPr>
          <p:nvPr/>
        </p:nvGrpSpPr>
        <p:grpSpPr bwMode="auto">
          <a:xfrm>
            <a:off x="555625" y="1962150"/>
            <a:ext cx="7459663" cy="4465638"/>
            <a:chOff x="350" y="1236"/>
            <a:chExt cx="4699" cy="2813"/>
          </a:xfrm>
        </p:grpSpPr>
        <p:sp>
          <p:nvSpPr>
            <p:cNvPr id="35893" name="Line 31"/>
            <p:cNvSpPr>
              <a:spLocks noChangeShapeType="1"/>
            </p:cNvSpPr>
            <p:nvPr/>
          </p:nvSpPr>
          <p:spPr bwMode="auto">
            <a:xfrm flipH="1">
              <a:off x="2409" y="3404"/>
              <a:ext cx="472"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35894" name="Group 32"/>
            <p:cNvGrpSpPr>
              <a:grpSpLocks/>
            </p:cNvGrpSpPr>
            <p:nvPr/>
          </p:nvGrpSpPr>
          <p:grpSpPr bwMode="auto">
            <a:xfrm>
              <a:off x="350" y="3082"/>
              <a:ext cx="965" cy="705"/>
              <a:chOff x="3559" y="840"/>
              <a:chExt cx="965" cy="705"/>
            </a:xfrm>
          </p:grpSpPr>
          <p:sp>
            <p:nvSpPr>
              <p:cNvPr id="35936" name="Rectangle 33"/>
              <p:cNvSpPr>
                <a:spLocks noChangeArrowheads="1"/>
              </p:cNvSpPr>
              <p:nvPr/>
            </p:nvSpPr>
            <p:spPr bwMode="auto">
              <a:xfrm>
                <a:off x="3568" y="840"/>
                <a:ext cx="952" cy="705"/>
              </a:xfrm>
              <a:prstGeom prst="rect">
                <a:avLst/>
              </a:prstGeom>
              <a:solidFill>
                <a:srgbClr val="9933FF">
                  <a:alpha val="50195"/>
                </a:srgbClr>
              </a:solidFill>
              <a:ln w="28575" algn="ctr">
                <a:solidFill>
                  <a:schemeClr val="bg1"/>
                </a:solidFill>
                <a:miter lim="800000"/>
                <a:headEnd/>
                <a:tailEnd/>
              </a:ln>
            </p:spPr>
            <p:txBody>
              <a:bodyPr lIns="0" tIns="0" rIns="0" bIns="0" anchor="ctr">
                <a:spAutoFit/>
              </a:bodyPr>
              <a:lstStyle/>
              <a:p>
                <a:endParaRPr lang="en-US"/>
              </a:p>
            </p:txBody>
          </p:sp>
          <p:sp>
            <p:nvSpPr>
              <p:cNvPr id="35937" name="Text Box 34"/>
              <p:cNvSpPr txBox="1">
                <a:spLocks noChangeArrowheads="1"/>
              </p:cNvSpPr>
              <p:nvPr/>
            </p:nvSpPr>
            <p:spPr bwMode="auto">
              <a:xfrm>
                <a:off x="3559" y="874"/>
                <a:ext cx="965"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Create and assign activities</a:t>
                </a:r>
              </a:p>
            </p:txBody>
          </p:sp>
        </p:grpSp>
        <p:grpSp>
          <p:nvGrpSpPr>
            <p:cNvPr id="35895" name="Group 35"/>
            <p:cNvGrpSpPr>
              <a:grpSpLocks/>
            </p:cNvGrpSpPr>
            <p:nvPr/>
          </p:nvGrpSpPr>
          <p:grpSpPr bwMode="auto">
            <a:xfrm>
              <a:off x="2770" y="2987"/>
              <a:ext cx="447" cy="569"/>
              <a:chOff x="1230" y="487"/>
              <a:chExt cx="873" cy="1110"/>
            </a:xfrm>
          </p:grpSpPr>
          <p:sp>
            <p:nvSpPr>
              <p:cNvPr id="35930" name="Rectangle 36"/>
              <p:cNvSpPr>
                <a:spLocks noChangeArrowheads="1"/>
              </p:cNvSpPr>
              <p:nvPr/>
            </p:nvSpPr>
            <p:spPr bwMode="auto">
              <a:xfrm>
                <a:off x="1230" y="647"/>
                <a:ext cx="873" cy="950"/>
              </a:xfrm>
              <a:prstGeom prst="rect">
                <a:avLst/>
              </a:prstGeom>
              <a:solidFill>
                <a:srgbClr val="FFFFCC"/>
              </a:solidFill>
              <a:ln w="19050">
                <a:solidFill>
                  <a:schemeClr val="bg1"/>
                </a:solidFill>
                <a:miter lim="800000"/>
                <a:headEnd/>
                <a:tailEnd/>
              </a:ln>
            </p:spPr>
            <p:txBody>
              <a:bodyPr wrap="none" anchor="ctr"/>
              <a:lstStyle/>
              <a:p>
                <a:endParaRPr lang="en-US"/>
              </a:p>
            </p:txBody>
          </p:sp>
          <p:sp>
            <p:nvSpPr>
              <p:cNvPr id="35931" name="Line 37"/>
              <p:cNvSpPr>
                <a:spLocks noChangeShapeType="1"/>
              </p:cNvSpPr>
              <p:nvPr/>
            </p:nvSpPr>
            <p:spPr bwMode="auto">
              <a:xfrm>
                <a:off x="1404" y="1409"/>
                <a:ext cx="53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932" name="Line 38"/>
              <p:cNvSpPr>
                <a:spLocks noChangeShapeType="1"/>
              </p:cNvSpPr>
              <p:nvPr/>
            </p:nvSpPr>
            <p:spPr bwMode="auto">
              <a:xfrm>
                <a:off x="1399" y="1188"/>
                <a:ext cx="53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933" name="Rectangle 39"/>
              <p:cNvSpPr>
                <a:spLocks noChangeArrowheads="1"/>
              </p:cNvSpPr>
              <p:nvPr/>
            </p:nvSpPr>
            <p:spPr bwMode="auto">
              <a:xfrm rot="2658430">
                <a:off x="1753" y="487"/>
                <a:ext cx="216" cy="487"/>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35934" name="Freeform 40"/>
              <p:cNvSpPr>
                <a:spLocks/>
              </p:cNvSpPr>
              <p:nvPr/>
            </p:nvSpPr>
            <p:spPr bwMode="auto">
              <a:xfrm>
                <a:off x="1463" y="837"/>
                <a:ext cx="297" cy="247"/>
              </a:xfrm>
              <a:custGeom>
                <a:avLst/>
                <a:gdLst>
                  <a:gd name="T0" fmla="*/ 652 w 234"/>
                  <a:gd name="T1" fmla="*/ 0 h 195"/>
                  <a:gd name="T2" fmla="*/ 143 w 234"/>
                  <a:gd name="T3" fmla="*/ 220 h 195"/>
                  <a:gd name="T4" fmla="*/ 0 w 234"/>
                  <a:gd name="T5" fmla="*/ 1021 h 195"/>
                  <a:gd name="T6" fmla="*/ 952 w 234"/>
                  <a:gd name="T7" fmla="*/ 1021 h 195"/>
                  <a:gd name="T8" fmla="*/ 1244 w 234"/>
                  <a:gd name="T9" fmla="*/ 585 h 195"/>
                  <a:gd name="T10" fmla="*/ 652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lIns="0" tIns="0" rIns="0" bIns="0" anchor="ctr">
                <a:spAutoFit/>
              </a:bodyPr>
              <a:lstStyle/>
              <a:p>
                <a:endParaRPr lang="en-US"/>
              </a:p>
            </p:txBody>
          </p:sp>
          <p:sp>
            <p:nvSpPr>
              <p:cNvPr id="35935" name="Line 41"/>
              <p:cNvSpPr>
                <a:spLocks noChangeShapeType="1"/>
              </p:cNvSpPr>
              <p:nvPr/>
            </p:nvSpPr>
            <p:spPr bwMode="auto">
              <a:xfrm flipH="1">
                <a:off x="1521" y="935"/>
                <a:ext cx="141" cy="102"/>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35896" name="Line 42"/>
            <p:cNvSpPr>
              <a:spLocks noChangeShapeType="1"/>
            </p:cNvSpPr>
            <p:nvPr/>
          </p:nvSpPr>
          <p:spPr bwMode="auto">
            <a:xfrm flipV="1">
              <a:off x="3299" y="2524"/>
              <a:ext cx="0" cy="754"/>
            </a:xfrm>
            <a:prstGeom prst="line">
              <a:avLst/>
            </a:prstGeom>
            <a:noFill/>
            <a:ln w="28575">
              <a:solidFill>
                <a:srgbClr val="9933FF"/>
              </a:solidFill>
              <a:prstDash val="dash"/>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897" name="Line 43"/>
            <p:cNvSpPr>
              <a:spLocks noChangeShapeType="1"/>
            </p:cNvSpPr>
            <p:nvPr/>
          </p:nvSpPr>
          <p:spPr bwMode="auto">
            <a:xfrm flipV="1">
              <a:off x="2922" y="2513"/>
              <a:ext cx="0" cy="566"/>
            </a:xfrm>
            <a:prstGeom prst="line">
              <a:avLst/>
            </a:prstGeom>
            <a:noFill/>
            <a:ln w="28575">
              <a:solidFill>
                <a:srgbClr val="9933FF"/>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5898" name="Line 44"/>
            <p:cNvSpPr>
              <a:spLocks noChangeShapeType="1"/>
            </p:cNvSpPr>
            <p:nvPr/>
          </p:nvSpPr>
          <p:spPr bwMode="auto">
            <a:xfrm>
              <a:off x="2409" y="1236"/>
              <a:ext cx="0" cy="2607"/>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899" name="Line 45"/>
            <p:cNvSpPr>
              <a:spLocks noChangeShapeType="1"/>
            </p:cNvSpPr>
            <p:nvPr/>
          </p:nvSpPr>
          <p:spPr bwMode="auto">
            <a:xfrm>
              <a:off x="2409" y="3843"/>
              <a:ext cx="879"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900" name="Line 46"/>
            <p:cNvSpPr>
              <a:spLocks noChangeShapeType="1"/>
            </p:cNvSpPr>
            <p:nvPr/>
          </p:nvSpPr>
          <p:spPr bwMode="auto">
            <a:xfrm>
              <a:off x="2409" y="3613"/>
              <a:ext cx="671"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35901" name="Group 47"/>
            <p:cNvGrpSpPr>
              <a:grpSpLocks/>
            </p:cNvGrpSpPr>
            <p:nvPr/>
          </p:nvGrpSpPr>
          <p:grpSpPr bwMode="auto">
            <a:xfrm>
              <a:off x="2946" y="3188"/>
              <a:ext cx="447" cy="569"/>
              <a:chOff x="1230" y="487"/>
              <a:chExt cx="873" cy="1110"/>
            </a:xfrm>
          </p:grpSpPr>
          <p:sp>
            <p:nvSpPr>
              <p:cNvPr id="35924" name="Rectangle 48"/>
              <p:cNvSpPr>
                <a:spLocks noChangeArrowheads="1"/>
              </p:cNvSpPr>
              <p:nvPr/>
            </p:nvSpPr>
            <p:spPr bwMode="auto">
              <a:xfrm>
                <a:off x="1230" y="647"/>
                <a:ext cx="873" cy="950"/>
              </a:xfrm>
              <a:prstGeom prst="rect">
                <a:avLst/>
              </a:prstGeom>
              <a:solidFill>
                <a:srgbClr val="FFFFCC"/>
              </a:solidFill>
              <a:ln w="19050">
                <a:solidFill>
                  <a:schemeClr val="bg1"/>
                </a:solidFill>
                <a:miter lim="800000"/>
                <a:headEnd/>
                <a:tailEnd/>
              </a:ln>
            </p:spPr>
            <p:txBody>
              <a:bodyPr wrap="none" anchor="ctr"/>
              <a:lstStyle/>
              <a:p>
                <a:endParaRPr lang="en-US"/>
              </a:p>
            </p:txBody>
          </p:sp>
          <p:sp>
            <p:nvSpPr>
              <p:cNvPr id="35925" name="Line 49"/>
              <p:cNvSpPr>
                <a:spLocks noChangeShapeType="1"/>
              </p:cNvSpPr>
              <p:nvPr/>
            </p:nvSpPr>
            <p:spPr bwMode="auto">
              <a:xfrm>
                <a:off x="1404" y="1409"/>
                <a:ext cx="53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926" name="Line 50"/>
              <p:cNvSpPr>
                <a:spLocks noChangeShapeType="1"/>
              </p:cNvSpPr>
              <p:nvPr/>
            </p:nvSpPr>
            <p:spPr bwMode="auto">
              <a:xfrm>
                <a:off x="1399" y="1188"/>
                <a:ext cx="53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927" name="Rectangle 51"/>
              <p:cNvSpPr>
                <a:spLocks noChangeArrowheads="1"/>
              </p:cNvSpPr>
              <p:nvPr/>
            </p:nvSpPr>
            <p:spPr bwMode="auto">
              <a:xfrm rot="2658430">
                <a:off x="1753" y="487"/>
                <a:ext cx="216" cy="487"/>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35928" name="Freeform 52"/>
              <p:cNvSpPr>
                <a:spLocks/>
              </p:cNvSpPr>
              <p:nvPr/>
            </p:nvSpPr>
            <p:spPr bwMode="auto">
              <a:xfrm>
                <a:off x="1463" y="837"/>
                <a:ext cx="297" cy="247"/>
              </a:xfrm>
              <a:custGeom>
                <a:avLst/>
                <a:gdLst>
                  <a:gd name="T0" fmla="*/ 652 w 234"/>
                  <a:gd name="T1" fmla="*/ 0 h 195"/>
                  <a:gd name="T2" fmla="*/ 143 w 234"/>
                  <a:gd name="T3" fmla="*/ 220 h 195"/>
                  <a:gd name="T4" fmla="*/ 0 w 234"/>
                  <a:gd name="T5" fmla="*/ 1021 h 195"/>
                  <a:gd name="T6" fmla="*/ 952 w 234"/>
                  <a:gd name="T7" fmla="*/ 1021 h 195"/>
                  <a:gd name="T8" fmla="*/ 1244 w 234"/>
                  <a:gd name="T9" fmla="*/ 585 h 195"/>
                  <a:gd name="T10" fmla="*/ 652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lIns="0" tIns="0" rIns="0" bIns="0" anchor="ctr">
                <a:spAutoFit/>
              </a:bodyPr>
              <a:lstStyle/>
              <a:p>
                <a:endParaRPr lang="en-US"/>
              </a:p>
            </p:txBody>
          </p:sp>
          <p:sp>
            <p:nvSpPr>
              <p:cNvPr id="35929" name="Line 53"/>
              <p:cNvSpPr>
                <a:spLocks noChangeShapeType="1"/>
              </p:cNvSpPr>
              <p:nvPr/>
            </p:nvSpPr>
            <p:spPr bwMode="auto">
              <a:xfrm flipH="1">
                <a:off x="1521" y="935"/>
                <a:ext cx="141" cy="102"/>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5902" name="Group 54"/>
            <p:cNvGrpSpPr>
              <a:grpSpLocks/>
            </p:cNvGrpSpPr>
            <p:nvPr/>
          </p:nvGrpSpPr>
          <p:grpSpPr bwMode="auto">
            <a:xfrm>
              <a:off x="3122" y="3389"/>
              <a:ext cx="447" cy="569"/>
              <a:chOff x="1230" y="487"/>
              <a:chExt cx="873" cy="1110"/>
            </a:xfrm>
          </p:grpSpPr>
          <p:sp>
            <p:nvSpPr>
              <p:cNvPr id="35918" name="Rectangle 55"/>
              <p:cNvSpPr>
                <a:spLocks noChangeArrowheads="1"/>
              </p:cNvSpPr>
              <p:nvPr/>
            </p:nvSpPr>
            <p:spPr bwMode="auto">
              <a:xfrm>
                <a:off x="1230" y="647"/>
                <a:ext cx="873" cy="950"/>
              </a:xfrm>
              <a:prstGeom prst="rect">
                <a:avLst/>
              </a:prstGeom>
              <a:solidFill>
                <a:srgbClr val="FFFFCC"/>
              </a:solidFill>
              <a:ln w="19050">
                <a:solidFill>
                  <a:schemeClr val="bg1"/>
                </a:solidFill>
                <a:miter lim="800000"/>
                <a:headEnd/>
                <a:tailEnd/>
              </a:ln>
            </p:spPr>
            <p:txBody>
              <a:bodyPr wrap="none" anchor="ctr"/>
              <a:lstStyle/>
              <a:p>
                <a:endParaRPr lang="en-US"/>
              </a:p>
            </p:txBody>
          </p:sp>
          <p:sp>
            <p:nvSpPr>
              <p:cNvPr id="35919" name="Line 56"/>
              <p:cNvSpPr>
                <a:spLocks noChangeShapeType="1"/>
              </p:cNvSpPr>
              <p:nvPr/>
            </p:nvSpPr>
            <p:spPr bwMode="auto">
              <a:xfrm>
                <a:off x="1404" y="1409"/>
                <a:ext cx="53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920" name="Line 57"/>
              <p:cNvSpPr>
                <a:spLocks noChangeShapeType="1"/>
              </p:cNvSpPr>
              <p:nvPr/>
            </p:nvSpPr>
            <p:spPr bwMode="auto">
              <a:xfrm>
                <a:off x="1399" y="1188"/>
                <a:ext cx="53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921" name="Rectangle 58"/>
              <p:cNvSpPr>
                <a:spLocks noChangeArrowheads="1"/>
              </p:cNvSpPr>
              <p:nvPr/>
            </p:nvSpPr>
            <p:spPr bwMode="auto">
              <a:xfrm rot="2658430">
                <a:off x="1753" y="487"/>
                <a:ext cx="216" cy="487"/>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35922" name="Freeform 59"/>
              <p:cNvSpPr>
                <a:spLocks/>
              </p:cNvSpPr>
              <p:nvPr/>
            </p:nvSpPr>
            <p:spPr bwMode="auto">
              <a:xfrm>
                <a:off x="1463" y="837"/>
                <a:ext cx="297" cy="247"/>
              </a:xfrm>
              <a:custGeom>
                <a:avLst/>
                <a:gdLst>
                  <a:gd name="T0" fmla="*/ 652 w 234"/>
                  <a:gd name="T1" fmla="*/ 0 h 195"/>
                  <a:gd name="T2" fmla="*/ 143 w 234"/>
                  <a:gd name="T3" fmla="*/ 220 h 195"/>
                  <a:gd name="T4" fmla="*/ 0 w 234"/>
                  <a:gd name="T5" fmla="*/ 1021 h 195"/>
                  <a:gd name="T6" fmla="*/ 952 w 234"/>
                  <a:gd name="T7" fmla="*/ 1021 h 195"/>
                  <a:gd name="T8" fmla="*/ 1244 w 234"/>
                  <a:gd name="T9" fmla="*/ 585 h 195"/>
                  <a:gd name="T10" fmla="*/ 652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lIns="0" tIns="0" rIns="0" bIns="0" anchor="ctr">
                <a:spAutoFit/>
              </a:bodyPr>
              <a:lstStyle/>
              <a:p>
                <a:endParaRPr lang="en-US"/>
              </a:p>
            </p:txBody>
          </p:sp>
          <p:sp>
            <p:nvSpPr>
              <p:cNvPr id="35923" name="Line 60"/>
              <p:cNvSpPr>
                <a:spLocks noChangeShapeType="1"/>
              </p:cNvSpPr>
              <p:nvPr/>
            </p:nvSpPr>
            <p:spPr bwMode="auto">
              <a:xfrm flipH="1">
                <a:off x="1521" y="935"/>
                <a:ext cx="141" cy="102"/>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5903" name="Group 61"/>
            <p:cNvGrpSpPr>
              <a:grpSpLocks/>
            </p:cNvGrpSpPr>
            <p:nvPr/>
          </p:nvGrpSpPr>
          <p:grpSpPr bwMode="auto">
            <a:xfrm>
              <a:off x="4320" y="3585"/>
              <a:ext cx="384" cy="385"/>
              <a:chOff x="2452" y="533"/>
              <a:chExt cx="808" cy="809"/>
            </a:xfrm>
          </p:grpSpPr>
          <p:sp>
            <p:nvSpPr>
              <p:cNvPr id="35914" name="AutoShape 62"/>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35915" name="AutoShape 63"/>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35916" name="AutoShape 64"/>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35917" name="Rectangle 65"/>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35904" name="Group 66"/>
            <p:cNvGrpSpPr>
              <a:grpSpLocks/>
            </p:cNvGrpSpPr>
            <p:nvPr/>
          </p:nvGrpSpPr>
          <p:grpSpPr bwMode="auto">
            <a:xfrm>
              <a:off x="4636" y="3743"/>
              <a:ext cx="413" cy="306"/>
              <a:chOff x="1621" y="755"/>
              <a:chExt cx="780" cy="578"/>
            </a:xfrm>
          </p:grpSpPr>
          <p:sp>
            <p:nvSpPr>
              <p:cNvPr id="35908" name="AutoShape 67"/>
              <p:cNvSpPr>
                <a:spLocks noChangeArrowheads="1"/>
              </p:cNvSpPr>
              <p:nvPr/>
            </p:nvSpPr>
            <p:spPr bwMode="auto">
              <a:xfrm>
                <a:off x="1621" y="755"/>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35909" name="Group 68"/>
              <p:cNvGrpSpPr>
                <a:grpSpLocks/>
              </p:cNvGrpSpPr>
              <p:nvPr/>
            </p:nvGrpSpPr>
            <p:grpSpPr bwMode="auto">
              <a:xfrm>
                <a:off x="1945" y="1038"/>
                <a:ext cx="456" cy="295"/>
                <a:chOff x="2657" y="3160"/>
                <a:chExt cx="670" cy="433"/>
              </a:xfrm>
            </p:grpSpPr>
            <p:sp>
              <p:nvSpPr>
                <p:cNvPr id="35910" name="Freeform 69"/>
                <p:cNvSpPr>
                  <a:spLocks/>
                </p:cNvSpPr>
                <p:nvPr/>
              </p:nvSpPr>
              <p:spPr bwMode="auto">
                <a:xfrm>
                  <a:off x="2787" y="3160"/>
                  <a:ext cx="249" cy="123"/>
                </a:xfrm>
                <a:custGeom>
                  <a:avLst/>
                  <a:gdLst>
                    <a:gd name="T0" fmla="*/ 2 w 542"/>
                    <a:gd name="T1" fmla="*/ 1 h 269"/>
                    <a:gd name="T2" fmla="*/ 2 w 542"/>
                    <a:gd name="T3" fmla="*/ 1 h 269"/>
                    <a:gd name="T4" fmla="*/ 2 w 542"/>
                    <a:gd name="T5" fmla="*/ 1 h 269"/>
                    <a:gd name="T6" fmla="*/ 2 w 542"/>
                    <a:gd name="T7" fmla="*/ 1 h 269"/>
                    <a:gd name="T8" fmla="*/ 2 w 542"/>
                    <a:gd name="T9" fmla="*/ 1 h 269"/>
                    <a:gd name="T10" fmla="*/ 2 w 542"/>
                    <a:gd name="T11" fmla="*/ 1 h 269"/>
                    <a:gd name="T12" fmla="*/ 2 w 542"/>
                    <a:gd name="T13" fmla="*/ 1 h 269"/>
                    <a:gd name="T14" fmla="*/ 2 w 542"/>
                    <a:gd name="T15" fmla="*/ 1 h 269"/>
                    <a:gd name="T16" fmla="*/ 2 w 542"/>
                    <a:gd name="T17" fmla="*/ 1 h 269"/>
                    <a:gd name="T18" fmla="*/ 2 w 542"/>
                    <a:gd name="T19" fmla="*/ 1 h 269"/>
                    <a:gd name="T20" fmla="*/ 2 w 542"/>
                    <a:gd name="T21" fmla="*/ 1 h 269"/>
                    <a:gd name="T22" fmla="*/ 2 w 542"/>
                    <a:gd name="T23" fmla="*/ 1 h 269"/>
                    <a:gd name="T24" fmla="*/ 2 w 542"/>
                    <a:gd name="T25" fmla="*/ 1 h 269"/>
                    <a:gd name="T26" fmla="*/ 2 w 542"/>
                    <a:gd name="T27" fmla="*/ 0 h 269"/>
                    <a:gd name="T28" fmla="*/ 0 w 542"/>
                    <a:gd name="T29" fmla="*/ 0 h 269"/>
                    <a:gd name="T30" fmla="*/ 0 w 542"/>
                    <a:gd name="T31" fmla="*/ 0 h 269"/>
                    <a:gd name="T32" fmla="*/ 0 w 542"/>
                    <a:gd name="T33" fmla="*/ 0 h 269"/>
                    <a:gd name="T34" fmla="*/ 0 w 542"/>
                    <a:gd name="T35" fmla="*/ 0 h 269"/>
                    <a:gd name="T36" fmla="*/ 0 w 542"/>
                    <a:gd name="T37" fmla="*/ 0 h 269"/>
                    <a:gd name="T38" fmla="*/ 0 w 542"/>
                    <a:gd name="T39" fmla="*/ 0 h 269"/>
                    <a:gd name="T40" fmla="*/ 0 w 542"/>
                    <a:gd name="T41" fmla="*/ 0 h 269"/>
                    <a:gd name="T42" fmla="*/ 0 w 542"/>
                    <a:gd name="T43" fmla="*/ 0 h 269"/>
                    <a:gd name="T44" fmla="*/ 0 w 542"/>
                    <a:gd name="T45" fmla="*/ 0 h 269"/>
                    <a:gd name="T46" fmla="*/ 0 w 542"/>
                    <a:gd name="T47" fmla="*/ 0 h 269"/>
                    <a:gd name="T48" fmla="*/ 0 w 542"/>
                    <a:gd name="T49" fmla="*/ 0 h 269"/>
                    <a:gd name="T50" fmla="*/ 0 w 542"/>
                    <a:gd name="T51" fmla="*/ 0 h 269"/>
                    <a:gd name="T52" fmla="*/ 0 w 542"/>
                    <a:gd name="T53" fmla="*/ 0 h 269"/>
                    <a:gd name="T54" fmla="*/ 0 w 542"/>
                    <a:gd name="T55" fmla="*/ 0 h 269"/>
                    <a:gd name="T56" fmla="*/ 2 w 542"/>
                    <a:gd name="T57" fmla="*/ 1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68" y="266"/>
                      </a:moveTo>
                      <a:lnTo>
                        <a:pt x="479" y="269"/>
                      </a:lnTo>
                      <a:lnTo>
                        <a:pt x="491" y="269"/>
                      </a:lnTo>
                      <a:lnTo>
                        <a:pt x="501" y="268"/>
                      </a:lnTo>
                      <a:lnTo>
                        <a:pt x="511" y="264"/>
                      </a:lnTo>
                      <a:lnTo>
                        <a:pt x="520" y="259"/>
                      </a:lnTo>
                      <a:lnTo>
                        <a:pt x="527" y="252"/>
                      </a:lnTo>
                      <a:lnTo>
                        <a:pt x="533" y="244"/>
                      </a:lnTo>
                      <a:lnTo>
                        <a:pt x="539" y="233"/>
                      </a:lnTo>
                      <a:lnTo>
                        <a:pt x="542" y="213"/>
                      </a:lnTo>
                      <a:lnTo>
                        <a:pt x="539" y="192"/>
                      </a:lnTo>
                      <a:lnTo>
                        <a:pt x="527" y="175"/>
                      </a:lnTo>
                      <a:lnTo>
                        <a:pt x="508" y="163"/>
                      </a:lnTo>
                      <a:lnTo>
                        <a:pt x="74" y="4"/>
                      </a:lnTo>
                      <a:lnTo>
                        <a:pt x="64" y="0"/>
                      </a:lnTo>
                      <a:lnTo>
                        <a:pt x="53" y="0"/>
                      </a:lnTo>
                      <a:lnTo>
                        <a:pt x="43" y="0"/>
                      </a:lnTo>
                      <a:lnTo>
                        <a:pt x="33" y="4"/>
                      </a:lnTo>
                      <a:lnTo>
                        <a:pt x="22" y="9"/>
                      </a:lnTo>
                      <a:lnTo>
                        <a:pt x="16" y="16"/>
                      </a:lnTo>
                      <a:lnTo>
                        <a:pt x="9" y="24"/>
                      </a:lnTo>
                      <a:lnTo>
                        <a:pt x="4" y="34"/>
                      </a:lnTo>
                      <a:lnTo>
                        <a:pt x="0" y="57"/>
                      </a:lnTo>
                      <a:lnTo>
                        <a:pt x="5" y="77"/>
                      </a:lnTo>
                      <a:lnTo>
                        <a:pt x="17" y="93"/>
                      </a:lnTo>
                      <a:lnTo>
                        <a:pt x="36" y="105"/>
                      </a:lnTo>
                      <a:lnTo>
                        <a:pt x="468" y="266"/>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11" name="Freeform 70"/>
                <p:cNvSpPr>
                  <a:spLocks/>
                </p:cNvSpPr>
                <p:nvPr/>
              </p:nvSpPr>
              <p:spPr bwMode="auto">
                <a:xfrm>
                  <a:off x="2657" y="3468"/>
                  <a:ext cx="249" cy="125"/>
                </a:xfrm>
                <a:custGeom>
                  <a:avLst/>
                  <a:gdLst>
                    <a:gd name="T0" fmla="*/ 2 w 542"/>
                    <a:gd name="T1" fmla="*/ 1 h 269"/>
                    <a:gd name="T2" fmla="*/ 2 w 542"/>
                    <a:gd name="T3" fmla="*/ 1 h 269"/>
                    <a:gd name="T4" fmla="*/ 2 w 542"/>
                    <a:gd name="T5" fmla="*/ 1 h 269"/>
                    <a:gd name="T6" fmla="*/ 2 w 542"/>
                    <a:gd name="T7" fmla="*/ 1 h 269"/>
                    <a:gd name="T8" fmla="*/ 2 w 542"/>
                    <a:gd name="T9" fmla="*/ 1 h 269"/>
                    <a:gd name="T10" fmla="*/ 2 w 542"/>
                    <a:gd name="T11" fmla="*/ 1 h 269"/>
                    <a:gd name="T12" fmla="*/ 2 w 542"/>
                    <a:gd name="T13" fmla="*/ 1 h 269"/>
                    <a:gd name="T14" fmla="*/ 2 w 542"/>
                    <a:gd name="T15" fmla="*/ 1 h 269"/>
                    <a:gd name="T16" fmla="*/ 2 w 542"/>
                    <a:gd name="T17" fmla="*/ 1 h 269"/>
                    <a:gd name="T18" fmla="*/ 2 w 542"/>
                    <a:gd name="T19" fmla="*/ 1 h 269"/>
                    <a:gd name="T20" fmla="*/ 2 w 542"/>
                    <a:gd name="T21" fmla="*/ 1 h 269"/>
                    <a:gd name="T22" fmla="*/ 2 w 542"/>
                    <a:gd name="T23" fmla="*/ 1 h 269"/>
                    <a:gd name="T24" fmla="*/ 2 w 542"/>
                    <a:gd name="T25" fmla="*/ 1 h 269"/>
                    <a:gd name="T26" fmla="*/ 2 w 542"/>
                    <a:gd name="T27" fmla="*/ 0 h 269"/>
                    <a:gd name="T28" fmla="*/ 0 w 542"/>
                    <a:gd name="T29" fmla="*/ 0 h 269"/>
                    <a:gd name="T30" fmla="*/ 0 w 542"/>
                    <a:gd name="T31" fmla="*/ 0 h 269"/>
                    <a:gd name="T32" fmla="*/ 0 w 542"/>
                    <a:gd name="T33" fmla="*/ 0 h 269"/>
                    <a:gd name="T34" fmla="*/ 0 w 542"/>
                    <a:gd name="T35" fmla="*/ 0 h 269"/>
                    <a:gd name="T36" fmla="*/ 0 w 542"/>
                    <a:gd name="T37" fmla="*/ 0 h 269"/>
                    <a:gd name="T38" fmla="*/ 0 w 542"/>
                    <a:gd name="T39" fmla="*/ 0 h 269"/>
                    <a:gd name="T40" fmla="*/ 0 w 542"/>
                    <a:gd name="T41" fmla="*/ 0 h 269"/>
                    <a:gd name="T42" fmla="*/ 0 w 542"/>
                    <a:gd name="T43" fmla="*/ 0 h 269"/>
                    <a:gd name="T44" fmla="*/ 0 w 542"/>
                    <a:gd name="T45" fmla="*/ 0 h 269"/>
                    <a:gd name="T46" fmla="*/ 0 w 542"/>
                    <a:gd name="T47" fmla="*/ 0 h 269"/>
                    <a:gd name="T48" fmla="*/ 0 w 542"/>
                    <a:gd name="T49" fmla="*/ 0 h 269"/>
                    <a:gd name="T50" fmla="*/ 0 w 542"/>
                    <a:gd name="T51" fmla="*/ 0 h 269"/>
                    <a:gd name="T52" fmla="*/ 0 w 542"/>
                    <a:gd name="T53" fmla="*/ 0 h 269"/>
                    <a:gd name="T54" fmla="*/ 0 w 542"/>
                    <a:gd name="T55" fmla="*/ 0 h 269"/>
                    <a:gd name="T56" fmla="*/ 2 w 542"/>
                    <a:gd name="T57" fmla="*/ 1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70" y="266"/>
                      </a:moveTo>
                      <a:lnTo>
                        <a:pt x="480" y="269"/>
                      </a:lnTo>
                      <a:lnTo>
                        <a:pt x="492" y="269"/>
                      </a:lnTo>
                      <a:lnTo>
                        <a:pt x="503" y="267"/>
                      </a:lnTo>
                      <a:lnTo>
                        <a:pt x="511" y="264"/>
                      </a:lnTo>
                      <a:lnTo>
                        <a:pt x="520" y="259"/>
                      </a:lnTo>
                      <a:lnTo>
                        <a:pt x="528" y="252"/>
                      </a:lnTo>
                      <a:lnTo>
                        <a:pt x="533" y="243"/>
                      </a:lnTo>
                      <a:lnTo>
                        <a:pt x="539" y="233"/>
                      </a:lnTo>
                      <a:lnTo>
                        <a:pt x="542" y="211"/>
                      </a:lnTo>
                      <a:lnTo>
                        <a:pt x="537" y="190"/>
                      </a:lnTo>
                      <a:lnTo>
                        <a:pt x="525" y="175"/>
                      </a:lnTo>
                      <a:lnTo>
                        <a:pt x="506" y="163"/>
                      </a:lnTo>
                      <a:lnTo>
                        <a:pt x="74" y="3"/>
                      </a:lnTo>
                      <a:lnTo>
                        <a:pt x="64" y="0"/>
                      </a:lnTo>
                      <a:lnTo>
                        <a:pt x="53" y="0"/>
                      </a:lnTo>
                      <a:lnTo>
                        <a:pt x="43" y="1"/>
                      </a:lnTo>
                      <a:lnTo>
                        <a:pt x="33" y="5"/>
                      </a:lnTo>
                      <a:lnTo>
                        <a:pt x="22" y="10"/>
                      </a:lnTo>
                      <a:lnTo>
                        <a:pt x="16" y="17"/>
                      </a:lnTo>
                      <a:lnTo>
                        <a:pt x="9" y="25"/>
                      </a:lnTo>
                      <a:lnTo>
                        <a:pt x="4" y="36"/>
                      </a:lnTo>
                      <a:lnTo>
                        <a:pt x="0" y="58"/>
                      </a:lnTo>
                      <a:lnTo>
                        <a:pt x="5" y="77"/>
                      </a:lnTo>
                      <a:lnTo>
                        <a:pt x="17" y="94"/>
                      </a:lnTo>
                      <a:lnTo>
                        <a:pt x="36" y="104"/>
                      </a:lnTo>
                      <a:lnTo>
                        <a:pt x="470" y="266"/>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12" name="Freeform 71"/>
                <p:cNvSpPr>
                  <a:spLocks/>
                </p:cNvSpPr>
                <p:nvPr/>
              </p:nvSpPr>
              <p:spPr bwMode="auto">
                <a:xfrm>
                  <a:off x="2697" y="3226"/>
                  <a:ext cx="298" cy="299"/>
                </a:xfrm>
                <a:custGeom>
                  <a:avLst/>
                  <a:gdLst>
                    <a:gd name="T0" fmla="*/ 2 w 650"/>
                    <a:gd name="T1" fmla="*/ 3 h 650"/>
                    <a:gd name="T2" fmla="*/ 2 w 650"/>
                    <a:gd name="T3" fmla="*/ 3 h 650"/>
                    <a:gd name="T4" fmla="*/ 2 w 650"/>
                    <a:gd name="T5" fmla="*/ 3 h 650"/>
                    <a:gd name="T6" fmla="*/ 2 w 650"/>
                    <a:gd name="T7" fmla="*/ 3 h 650"/>
                    <a:gd name="T8" fmla="*/ 2 w 650"/>
                    <a:gd name="T9" fmla="*/ 3 h 650"/>
                    <a:gd name="T10" fmla="*/ 3 w 650"/>
                    <a:gd name="T11" fmla="*/ 1 h 650"/>
                    <a:gd name="T12" fmla="*/ 3 w 650"/>
                    <a:gd name="T13" fmla="*/ 1 h 650"/>
                    <a:gd name="T14" fmla="*/ 3 w 650"/>
                    <a:gd name="T15" fmla="*/ 1 h 650"/>
                    <a:gd name="T16" fmla="*/ 3 w 650"/>
                    <a:gd name="T17" fmla="*/ 1 h 650"/>
                    <a:gd name="T18" fmla="*/ 3 w 650"/>
                    <a:gd name="T19" fmla="*/ 0 h 650"/>
                    <a:gd name="T20" fmla="*/ 1 w 650"/>
                    <a:gd name="T21" fmla="*/ 0 h 650"/>
                    <a:gd name="T22" fmla="*/ 1 w 650"/>
                    <a:gd name="T23" fmla="*/ 0 h 650"/>
                    <a:gd name="T24" fmla="*/ 1 w 650"/>
                    <a:gd name="T25" fmla="*/ 0 h 650"/>
                    <a:gd name="T26" fmla="*/ 1 w 650"/>
                    <a:gd name="T27" fmla="*/ 0 h 650"/>
                    <a:gd name="T28" fmla="*/ 0 w 650"/>
                    <a:gd name="T29" fmla="*/ 0 h 650"/>
                    <a:gd name="T30" fmla="*/ 0 w 650"/>
                    <a:gd name="T31" fmla="*/ 2 h 650"/>
                    <a:gd name="T32" fmla="*/ 0 w 650"/>
                    <a:gd name="T33" fmla="*/ 2 h 650"/>
                    <a:gd name="T34" fmla="*/ 0 w 650"/>
                    <a:gd name="T35" fmla="*/ 2 h 650"/>
                    <a:gd name="T36" fmla="*/ 0 w 650"/>
                    <a:gd name="T37" fmla="*/ 2 h 650"/>
                    <a:gd name="T38" fmla="*/ 0 w 650"/>
                    <a:gd name="T39" fmla="*/ 2 h 650"/>
                    <a:gd name="T40" fmla="*/ 2 w 650"/>
                    <a:gd name="T41" fmla="*/ 3 h 6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0"/>
                    <a:gd name="T64" fmla="*/ 0 h 650"/>
                    <a:gd name="T65" fmla="*/ 650 w 650"/>
                    <a:gd name="T66" fmla="*/ 650 h 6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0" h="650">
                      <a:moveTo>
                        <a:pt x="463" y="649"/>
                      </a:moveTo>
                      <a:lnTo>
                        <a:pt x="468" y="650"/>
                      </a:lnTo>
                      <a:lnTo>
                        <a:pt x="473" y="649"/>
                      </a:lnTo>
                      <a:lnTo>
                        <a:pt x="478" y="645"/>
                      </a:lnTo>
                      <a:lnTo>
                        <a:pt x="482" y="640"/>
                      </a:lnTo>
                      <a:lnTo>
                        <a:pt x="650" y="189"/>
                      </a:lnTo>
                      <a:lnTo>
                        <a:pt x="650" y="182"/>
                      </a:lnTo>
                      <a:lnTo>
                        <a:pt x="648" y="177"/>
                      </a:lnTo>
                      <a:lnTo>
                        <a:pt x="644" y="172"/>
                      </a:lnTo>
                      <a:lnTo>
                        <a:pt x="639" y="168"/>
                      </a:lnTo>
                      <a:lnTo>
                        <a:pt x="188" y="2"/>
                      </a:lnTo>
                      <a:lnTo>
                        <a:pt x="181" y="0"/>
                      </a:lnTo>
                      <a:lnTo>
                        <a:pt x="176" y="2"/>
                      </a:lnTo>
                      <a:lnTo>
                        <a:pt x="171" y="5"/>
                      </a:lnTo>
                      <a:lnTo>
                        <a:pt x="169" y="11"/>
                      </a:lnTo>
                      <a:lnTo>
                        <a:pt x="1" y="463"/>
                      </a:lnTo>
                      <a:lnTo>
                        <a:pt x="0" y="470"/>
                      </a:lnTo>
                      <a:lnTo>
                        <a:pt x="1" y="475"/>
                      </a:lnTo>
                      <a:lnTo>
                        <a:pt x="5" y="481"/>
                      </a:lnTo>
                      <a:lnTo>
                        <a:pt x="10" y="482"/>
                      </a:lnTo>
                      <a:lnTo>
                        <a:pt x="463" y="649"/>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13" name="Freeform 72"/>
                <p:cNvSpPr>
                  <a:spLocks/>
                </p:cNvSpPr>
                <p:nvPr/>
              </p:nvSpPr>
              <p:spPr bwMode="auto">
                <a:xfrm>
                  <a:off x="2974" y="3396"/>
                  <a:ext cx="353" cy="180"/>
                </a:xfrm>
                <a:custGeom>
                  <a:avLst/>
                  <a:gdLst>
                    <a:gd name="T0" fmla="*/ 353 w 353"/>
                    <a:gd name="T1" fmla="*/ 120 h 180"/>
                    <a:gd name="T2" fmla="*/ 23 w 353"/>
                    <a:gd name="T3" fmla="*/ 0 h 180"/>
                    <a:gd name="T4" fmla="*/ 0 w 353"/>
                    <a:gd name="T5" fmla="*/ 62 h 180"/>
                    <a:gd name="T6" fmla="*/ 335 w 353"/>
                    <a:gd name="T7" fmla="*/ 180 h 180"/>
                    <a:gd name="T8" fmla="*/ 353 w 353"/>
                    <a:gd name="T9" fmla="*/ 120 h 180"/>
                    <a:gd name="T10" fmla="*/ 0 60000 65536"/>
                    <a:gd name="T11" fmla="*/ 0 60000 65536"/>
                    <a:gd name="T12" fmla="*/ 0 60000 65536"/>
                    <a:gd name="T13" fmla="*/ 0 60000 65536"/>
                    <a:gd name="T14" fmla="*/ 0 60000 65536"/>
                    <a:gd name="T15" fmla="*/ 0 w 353"/>
                    <a:gd name="T16" fmla="*/ 0 h 180"/>
                    <a:gd name="T17" fmla="*/ 353 w 353"/>
                    <a:gd name="T18" fmla="*/ 180 h 180"/>
                  </a:gdLst>
                  <a:ahLst/>
                  <a:cxnLst>
                    <a:cxn ang="T10">
                      <a:pos x="T0" y="T1"/>
                    </a:cxn>
                    <a:cxn ang="T11">
                      <a:pos x="T2" y="T3"/>
                    </a:cxn>
                    <a:cxn ang="T12">
                      <a:pos x="T4" y="T5"/>
                    </a:cxn>
                    <a:cxn ang="T13">
                      <a:pos x="T6" y="T7"/>
                    </a:cxn>
                    <a:cxn ang="T14">
                      <a:pos x="T8" y="T9"/>
                    </a:cxn>
                  </a:cxnLst>
                  <a:rect l="T15" t="T16" r="T17" b="T18"/>
                  <a:pathLst>
                    <a:path w="353" h="180">
                      <a:moveTo>
                        <a:pt x="353" y="120"/>
                      </a:moveTo>
                      <a:lnTo>
                        <a:pt x="23" y="0"/>
                      </a:lnTo>
                      <a:lnTo>
                        <a:pt x="0" y="62"/>
                      </a:lnTo>
                      <a:lnTo>
                        <a:pt x="335" y="180"/>
                      </a:lnTo>
                      <a:lnTo>
                        <a:pt x="353" y="12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35905" name="Line 73"/>
            <p:cNvSpPr>
              <a:spLocks noChangeShapeType="1"/>
            </p:cNvSpPr>
            <p:nvPr/>
          </p:nvSpPr>
          <p:spPr bwMode="auto">
            <a:xfrm>
              <a:off x="2922" y="2521"/>
              <a:ext cx="1822" cy="0"/>
            </a:xfrm>
            <a:prstGeom prst="line">
              <a:avLst/>
            </a:prstGeom>
            <a:noFill/>
            <a:ln w="28575">
              <a:solidFill>
                <a:srgbClr val="9933FF"/>
              </a:solidFill>
              <a:prstDash val="dash"/>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906" name="Line 74"/>
            <p:cNvSpPr>
              <a:spLocks noChangeShapeType="1"/>
            </p:cNvSpPr>
            <p:nvPr/>
          </p:nvSpPr>
          <p:spPr bwMode="auto">
            <a:xfrm>
              <a:off x="3571" y="3833"/>
              <a:ext cx="1089" cy="0"/>
            </a:xfrm>
            <a:prstGeom prst="line">
              <a:avLst/>
            </a:prstGeom>
            <a:noFill/>
            <a:ln w="28575">
              <a:solidFill>
                <a:srgbClr val="9933FF"/>
              </a:solidFill>
              <a:prstDash val="dash"/>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907" name="Line 75"/>
            <p:cNvSpPr>
              <a:spLocks noChangeShapeType="1"/>
            </p:cNvSpPr>
            <p:nvPr/>
          </p:nvSpPr>
          <p:spPr bwMode="auto">
            <a:xfrm>
              <a:off x="818" y="2662"/>
              <a:ext cx="0" cy="408"/>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5846" name="Group 76"/>
          <p:cNvGrpSpPr>
            <a:grpSpLocks/>
          </p:cNvGrpSpPr>
          <p:nvPr/>
        </p:nvGrpSpPr>
        <p:grpSpPr bwMode="auto">
          <a:xfrm>
            <a:off x="8367713" y="34925"/>
            <a:ext cx="741362" cy="792163"/>
            <a:chOff x="3777" y="1768"/>
            <a:chExt cx="467" cy="499"/>
          </a:xfrm>
        </p:grpSpPr>
        <p:sp>
          <p:nvSpPr>
            <p:cNvPr id="35891" name="Rectangle 77"/>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35892" name="AutoShape 78"/>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16" name="Group 79"/>
          <p:cNvGrpSpPr>
            <a:grpSpLocks/>
          </p:cNvGrpSpPr>
          <p:nvPr/>
        </p:nvGrpSpPr>
        <p:grpSpPr bwMode="auto">
          <a:xfrm>
            <a:off x="8367713" y="34925"/>
            <a:ext cx="741362" cy="792163"/>
            <a:chOff x="2967" y="1718"/>
            <a:chExt cx="467" cy="499"/>
          </a:xfrm>
        </p:grpSpPr>
        <p:sp>
          <p:nvSpPr>
            <p:cNvPr id="35889" name="Rectangle 80"/>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35890" name="Rectangle 81"/>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grpSp>
        <p:nvGrpSpPr>
          <p:cNvPr id="35848" name="Group 82"/>
          <p:cNvGrpSpPr>
            <a:grpSpLocks/>
          </p:cNvGrpSpPr>
          <p:nvPr/>
        </p:nvGrpSpPr>
        <p:grpSpPr bwMode="auto">
          <a:xfrm>
            <a:off x="3424238" y="1160463"/>
            <a:ext cx="1871662" cy="1377950"/>
            <a:chOff x="2083" y="1606"/>
            <a:chExt cx="1489" cy="1097"/>
          </a:xfrm>
        </p:grpSpPr>
        <p:sp>
          <p:nvSpPr>
            <p:cNvPr id="35856" name="Rectangle 83"/>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35857" name="Freeform 84"/>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5858" name="Freeform 85"/>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5859" name="Freeform 86"/>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5860" name="Freeform 87"/>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35861" name="Rectangle 88"/>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35862" name="Rectangle 89"/>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5863" name="AutoShape 90"/>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35864" name="Freeform 91"/>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5865" name="Freeform 92"/>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5866" name="Rectangle 93"/>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5867" name="Rectangle 94"/>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5868" name="Rectangle 95"/>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35869" name="Group 96"/>
            <p:cNvGrpSpPr>
              <a:grpSpLocks/>
            </p:cNvGrpSpPr>
            <p:nvPr/>
          </p:nvGrpSpPr>
          <p:grpSpPr bwMode="auto">
            <a:xfrm>
              <a:off x="2221" y="1871"/>
              <a:ext cx="518" cy="782"/>
              <a:chOff x="2400" y="1656"/>
              <a:chExt cx="752" cy="1136"/>
            </a:xfrm>
          </p:grpSpPr>
          <p:sp>
            <p:nvSpPr>
              <p:cNvPr id="35882" name="Freeform 9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5883" name="Freeform 9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5884" name="Freeform 9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5885" name="Freeform 10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5886" name="Freeform 10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35887" name="Line 10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5888" name="Line 10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5870" name="Group 104"/>
            <p:cNvGrpSpPr>
              <a:grpSpLocks/>
            </p:cNvGrpSpPr>
            <p:nvPr/>
          </p:nvGrpSpPr>
          <p:grpSpPr bwMode="auto">
            <a:xfrm rot="-6511945">
              <a:off x="2834" y="1842"/>
              <a:ext cx="518" cy="783"/>
              <a:chOff x="2400" y="1656"/>
              <a:chExt cx="752" cy="1136"/>
            </a:xfrm>
          </p:grpSpPr>
          <p:sp>
            <p:nvSpPr>
              <p:cNvPr id="35875" name="Freeform 105"/>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5876" name="Freeform 106"/>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5877" name="Freeform 107"/>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5878" name="Freeform 108"/>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5879" name="Freeform 109"/>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5880" name="Line 110"/>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881" name="Line 111"/>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35871" name="Freeform 112"/>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35872" name="Freeform 113"/>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5873" name="Rectangle 114"/>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5874" name="Rectangle 115"/>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20" name="Group 116"/>
          <p:cNvGrpSpPr>
            <a:grpSpLocks/>
          </p:cNvGrpSpPr>
          <p:nvPr/>
        </p:nvGrpSpPr>
        <p:grpSpPr bwMode="auto">
          <a:xfrm>
            <a:off x="555625" y="1325563"/>
            <a:ext cx="3946525" cy="1212850"/>
            <a:chOff x="350" y="835"/>
            <a:chExt cx="2486" cy="764"/>
          </a:xfrm>
        </p:grpSpPr>
        <p:sp>
          <p:nvSpPr>
            <p:cNvPr id="35850" name="Rectangle 117"/>
            <p:cNvSpPr>
              <a:spLocks noChangeArrowheads="1"/>
            </p:cNvSpPr>
            <p:nvPr/>
          </p:nvSpPr>
          <p:spPr bwMode="auto">
            <a:xfrm rot="1010832">
              <a:off x="1970" y="1306"/>
              <a:ext cx="815" cy="293"/>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grpSp>
          <p:nvGrpSpPr>
            <p:cNvPr id="35851" name="Group 118"/>
            <p:cNvGrpSpPr>
              <a:grpSpLocks/>
            </p:cNvGrpSpPr>
            <p:nvPr/>
          </p:nvGrpSpPr>
          <p:grpSpPr bwMode="auto">
            <a:xfrm>
              <a:off x="350" y="835"/>
              <a:ext cx="965" cy="705"/>
              <a:chOff x="357" y="835"/>
              <a:chExt cx="965" cy="705"/>
            </a:xfrm>
          </p:grpSpPr>
          <p:sp>
            <p:nvSpPr>
              <p:cNvPr id="35854" name="Rectangle 119"/>
              <p:cNvSpPr>
                <a:spLocks noChangeArrowheads="1"/>
              </p:cNvSpPr>
              <p:nvPr/>
            </p:nvSpPr>
            <p:spPr bwMode="auto">
              <a:xfrm>
                <a:off x="366" y="835"/>
                <a:ext cx="952" cy="705"/>
              </a:xfrm>
              <a:prstGeom prst="rect">
                <a:avLst/>
              </a:prstGeom>
              <a:solidFill>
                <a:srgbClr val="00CC00">
                  <a:alpha val="50195"/>
                </a:srgbClr>
              </a:solidFill>
              <a:ln w="28575" algn="ctr">
                <a:solidFill>
                  <a:schemeClr val="bg1"/>
                </a:solidFill>
                <a:miter lim="800000"/>
                <a:headEnd/>
                <a:tailEnd/>
              </a:ln>
            </p:spPr>
            <p:txBody>
              <a:bodyPr lIns="0" tIns="0" rIns="0" bIns="0" anchor="ctr">
                <a:spAutoFit/>
              </a:bodyPr>
              <a:lstStyle/>
              <a:p>
                <a:endParaRPr lang="en-US"/>
              </a:p>
            </p:txBody>
          </p:sp>
          <p:sp>
            <p:nvSpPr>
              <p:cNvPr id="35855" name="Text Box 120"/>
              <p:cNvSpPr txBox="1">
                <a:spLocks noChangeArrowheads="1"/>
              </p:cNvSpPr>
              <p:nvPr/>
            </p:nvSpPr>
            <p:spPr bwMode="auto">
              <a:xfrm>
                <a:off x="357" y="977"/>
                <a:ext cx="96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Segment</a:t>
                </a:r>
                <a:br>
                  <a:rPr lang="en-US" sz="2200" b="1"/>
                </a:br>
                <a:r>
                  <a:rPr lang="en-US" sz="2200" b="1"/>
                  <a:t>claim</a:t>
                </a:r>
              </a:p>
            </p:txBody>
          </p:sp>
        </p:grpSp>
        <p:sp>
          <p:nvSpPr>
            <p:cNvPr id="35852" name="Line 121"/>
            <p:cNvSpPr>
              <a:spLocks noChangeShapeType="1"/>
            </p:cNvSpPr>
            <p:nvPr/>
          </p:nvSpPr>
          <p:spPr bwMode="auto">
            <a:xfrm>
              <a:off x="1320" y="1382"/>
              <a:ext cx="638" cy="0"/>
            </a:xfrm>
            <a:prstGeom prst="line">
              <a:avLst/>
            </a:prstGeom>
            <a:noFill/>
            <a:ln w="28575">
              <a:solidFill>
                <a:srgbClr val="00CC00"/>
              </a:solidFill>
              <a:prstDash val="dash"/>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853" name="Text Box 122"/>
            <p:cNvSpPr txBox="1">
              <a:spLocks noChangeArrowheads="1"/>
            </p:cNvSpPr>
            <p:nvPr/>
          </p:nvSpPr>
          <p:spPr bwMode="auto">
            <a:xfrm rot="1010832">
              <a:off x="1940" y="1306"/>
              <a:ext cx="8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solidFill>
                    <a:schemeClr val="tx1"/>
                  </a:solidFill>
                  <a:latin typeface="Comic Sans MS" pitchFamily="66" charset="0"/>
                </a:rPr>
                <a:t>easy</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par>
                          <p:cTn id="18" fill="hold" nodeType="afterGroup">
                            <p:stCondLst>
                              <p:cond delay="500"/>
                            </p:stCondLst>
                            <p:childTnLst>
                              <p:par>
                                <p:cTn id="19" presetID="17" presetClass="entr" presetSubtype="10" fill="hold" nodeType="after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p:cTn id="21" dur="500" fill="hold"/>
                                        <p:tgtEl>
                                          <p:spTgt spid="16"/>
                                        </p:tgtEl>
                                        <p:attrNameLst>
                                          <p:attrName>ppt_w</p:attrName>
                                        </p:attrNameLst>
                                      </p:cBhvr>
                                      <p:tavLst>
                                        <p:tav tm="0">
                                          <p:val>
                                            <p:fltVal val="0"/>
                                          </p:val>
                                        </p:tav>
                                        <p:tav tm="100000">
                                          <p:val>
                                            <p:strVal val="#ppt_w"/>
                                          </p:val>
                                        </p:tav>
                                      </p:tavLst>
                                    </p:anim>
                                    <p:anim calcmode="lin" valueType="num">
                                      <p:cBhvr>
                                        <p:cTn id="22" dur="500" fill="hold"/>
                                        <p:tgtEl>
                                          <p:spTgt spid="1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|EOS~035|</a:t>
            </a:r>
            <a:endParaRPr lang="en-US" sz="100" dirty="0" err="1" smtClean="0">
              <a:solidFill>
                <a:srgbClr val="FFFFFF"/>
              </a:solidFill>
              <a:latin typeface="Arial"/>
              <a:cs typeface="Calibri" pitchFamily="34" charset="0"/>
            </a:endParaRPr>
          </a:p>
        </p:txBody>
      </p:sp>
      <p:sp>
        <p:nvSpPr>
          <p:cNvPr id="36866" name="Rectangle 2"/>
          <p:cNvSpPr>
            <a:spLocks noGrp="1" noChangeArrowheads="1"/>
          </p:cNvSpPr>
          <p:nvPr>
            <p:ph type="title"/>
          </p:nvPr>
        </p:nvSpPr>
        <p:spPr/>
        <p:txBody>
          <a:bodyPr/>
          <a:lstStyle/>
          <a:p>
            <a:pPr eaLnBrk="1" hangingPunct="1"/>
            <a:r>
              <a:rPr lang="en-US" smtClean="0"/>
              <a:t>Lesson outline</a:t>
            </a:r>
          </a:p>
        </p:txBody>
      </p:sp>
      <p:sp>
        <p:nvSpPr>
          <p:cNvPr id="36867"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The claim intake process</a:t>
            </a:r>
          </a:p>
          <a:p>
            <a:pPr>
              <a:lnSpc>
                <a:spcPct val="150000"/>
              </a:lnSpc>
              <a:buFont typeface="Arial" charset="0"/>
              <a:buChar char="•"/>
            </a:pPr>
            <a:r>
              <a:rPr lang="en-US" sz="2800" smtClean="0">
                <a:solidFill>
                  <a:srgbClr val="C0C0C0"/>
                </a:solidFill>
              </a:rPr>
              <a:t>Automated claim setup</a:t>
            </a:r>
          </a:p>
          <a:p>
            <a:pPr>
              <a:lnSpc>
                <a:spcPct val="150000"/>
              </a:lnSpc>
              <a:buFont typeface="Arial" charset="0"/>
              <a:buChar char="•"/>
            </a:pPr>
            <a:r>
              <a:rPr lang="en-US" sz="2800" smtClean="0"/>
              <a:t>New claim validation</a:t>
            </a:r>
          </a:p>
          <a:p>
            <a:pPr>
              <a:buFont typeface="Arial" charset="0"/>
              <a:buChar char="•"/>
            </a:pPr>
            <a:endParaRPr lang="en-US" sz="2800" smtClean="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|EOS~036|</a:t>
            </a:r>
            <a:endParaRPr lang="en-US" sz="100" dirty="0" err="1" smtClean="0">
              <a:solidFill>
                <a:srgbClr val="FFFFFF"/>
              </a:solidFill>
              <a:latin typeface="Arial"/>
              <a:cs typeface="Calibri" pitchFamily="34" charset="0"/>
            </a:endParaRPr>
          </a:p>
        </p:txBody>
      </p:sp>
      <p:sp>
        <p:nvSpPr>
          <p:cNvPr id="37895" name="Rectangle 15"/>
          <p:cNvSpPr>
            <a:spLocks noGrp="1" noChangeArrowheads="1"/>
          </p:cNvSpPr>
          <p:nvPr>
            <p:ph type="title"/>
          </p:nvPr>
        </p:nvSpPr>
        <p:spPr/>
        <p:txBody>
          <a:bodyPr/>
          <a:lstStyle/>
          <a:p>
            <a:pPr eaLnBrk="1" hangingPunct="1"/>
            <a:r>
              <a:rPr lang="en-US" smtClean="0"/>
              <a:t>The intake process: claim validation</a:t>
            </a:r>
          </a:p>
        </p:txBody>
      </p:sp>
      <p:grpSp>
        <p:nvGrpSpPr>
          <p:cNvPr id="36" name="Group 2"/>
          <p:cNvGrpSpPr>
            <a:grpSpLocks/>
          </p:cNvGrpSpPr>
          <p:nvPr/>
        </p:nvGrpSpPr>
        <p:grpSpPr bwMode="auto">
          <a:xfrm>
            <a:off x="439738" y="5409669"/>
            <a:ext cx="2516187" cy="1119188"/>
            <a:chOff x="249" y="3010"/>
            <a:chExt cx="1585" cy="705"/>
          </a:xfrm>
        </p:grpSpPr>
        <p:sp>
          <p:nvSpPr>
            <p:cNvPr id="39" name="Rectangle 3"/>
            <p:cNvSpPr>
              <a:spLocks noChangeArrowheads="1"/>
            </p:cNvSpPr>
            <p:nvPr/>
          </p:nvSpPr>
          <p:spPr bwMode="auto">
            <a:xfrm>
              <a:off x="249" y="3010"/>
              <a:ext cx="1585"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40" name="Text Box 4"/>
            <p:cNvSpPr txBox="1">
              <a:spLocks noChangeArrowheads="1"/>
            </p:cNvSpPr>
            <p:nvPr/>
          </p:nvSpPr>
          <p:spPr bwMode="auto">
            <a:xfrm>
              <a:off x="307" y="3046"/>
              <a:ext cx="1468"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dirty="0"/>
                <a:t>Claim is entered in external</a:t>
              </a:r>
              <a:br>
                <a:rPr lang="en-US" sz="2200" b="1" dirty="0"/>
              </a:br>
              <a:r>
                <a:rPr lang="en-US" sz="2200" b="1" dirty="0"/>
                <a:t>FNOL application</a:t>
              </a:r>
            </a:p>
          </p:txBody>
        </p:sp>
      </p:grpSp>
      <p:sp>
        <p:nvSpPr>
          <p:cNvPr id="41" name="Rectangle 5"/>
          <p:cNvSpPr>
            <a:spLocks noChangeArrowheads="1"/>
          </p:cNvSpPr>
          <p:nvPr/>
        </p:nvSpPr>
        <p:spPr bwMode="auto">
          <a:xfrm>
            <a:off x="1622425" y="3379257"/>
            <a:ext cx="5299075" cy="1343025"/>
          </a:xfrm>
          <a:prstGeom prst="rect">
            <a:avLst/>
          </a:prstGeom>
          <a:noFill/>
          <a:ln w="28575"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42" name="Group 6"/>
          <p:cNvGrpSpPr>
            <a:grpSpLocks/>
          </p:cNvGrpSpPr>
          <p:nvPr/>
        </p:nvGrpSpPr>
        <p:grpSpPr bwMode="auto">
          <a:xfrm>
            <a:off x="1752600" y="3469744"/>
            <a:ext cx="1531938" cy="1119188"/>
            <a:chOff x="2336" y="1536"/>
            <a:chExt cx="965" cy="705"/>
          </a:xfrm>
        </p:grpSpPr>
        <p:sp>
          <p:nvSpPr>
            <p:cNvPr id="43" name="Rectangle 7"/>
            <p:cNvSpPr>
              <a:spLocks noChangeArrowheads="1"/>
            </p:cNvSpPr>
            <p:nvPr/>
          </p:nvSpPr>
          <p:spPr bwMode="auto">
            <a:xfrm>
              <a:off x="2342" y="1536"/>
              <a:ext cx="952"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44" name="Text Box 8"/>
            <p:cNvSpPr txBox="1">
              <a:spLocks noChangeArrowheads="1"/>
            </p:cNvSpPr>
            <p:nvPr/>
          </p:nvSpPr>
          <p:spPr bwMode="auto">
            <a:xfrm>
              <a:off x="2336" y="1677"/>
              <a:ext cx="96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Segment</a:t>
              </a:r>
              <a:br>
                <a:rPr lang="en-US" sz="2200" b="1"/>
              </a:br>
              <a:r>
                <a:rPr lang="en-US" sz="2200" b="1"/>
                <a:t>claim</a:t>
              </a:r>
            </a:p>
          </p:txBody>
        </p:sp>
      </p:grpSp>
      <p:grpSp>
        <p:nvGrpSpPr>
          <p:cNvPr id="45" name="Group 9"/>
          <p:cNvGrpSpPr>
            <a:grpSpLocks/>
          </p:cNvGrpSpPr>
          <p:nvPr/>
        </p:nvGrpSpPr>
        <p:grpSpPr bwMode="auto">
          <a:xfrm>
            <a:off x="3536950" y="3474507"/>
            <a:ext cx="1531938" cy="1119187"/>
            <a:chOff x="3460" y="1539"/>
            <a:chExt cx="965" cy="705"/>
          </a:xfrm>
        </p:grpSpPr>
        <p:sp>
          <p:nvSpPr>
            <p:cNvPr id="46" name="Rectangle 10"/>
            <p:cNvSpPr>
              <a:spLocks noChangeArrowheads="1"/>
            </p:cNvSpPr>
            <p:nvPr/>
          </p:nvSpPr>
          <p:spPr bwMode="auto">
            <a:xfrm>
              <a:off x="3466" y="1539"/>
              <a:ext cx="952"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47" name="Text Box 11"/>
            <p:cNvSpPr txBox="1">
              <a:spLocks noChangeArrowheads="1"/>
            </p:cNvSpPr>
            <p:nvPr/>
          </p:nvSpPr>
          <p:spPr bwMode="auto">
            <a:xfrm>
              <a:off x="3460" y="1677"/>
              <a:ext cx="96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Assign</a:t>
              </a:r>
              <a:br>
                <a:rPr lang="en-US" sz="2200" b="1"/>
              </a:br>
              <a:r>
                <a:rPr lang="en-US" sz="2200" b="1"/>
                <a:t>claim</a:t>
              </a:r>
            </a:p>
          </p:txBody>
        </p:sp>
      </p:grpSp>
      <p:grpSp>
        <p:nvGrpSpPr>
          <p:cNvPr id="48" name="Group 12"/>
          <p:cNvGrpSpPr>
            <a:grpSpLocks/>
          </p:cNvGrpSpPr>
          <p:nvPr/>
        </p:nvGrpSpPr>
        <p:grpSpPr bwMode="auto">
          <a:xfrm>
            <a:off x="5322888" y="3477682"/>
            <a:ext cx="1531937" cy="1119187"/>
            <a:chOff x="2007" y="3322"/>
            <a:chExt cx="965" cy="705"/>
          </a:xfrm>
        </p:grpSpPr>
        <p:sp>
          <p:nvSpPr>
            <p:cNvPr id="49" name="Rectangle 13"/>
            <p:cNvSpPr>
              <a:spLocks noChangeArrowheads="1"/>
            </p:cNvSpPr>
            <p:nvPr/>
          </p:nvSpPr>
          <p:spPr bwMode="auto">
            <a:xfrm>
              <a:off x="2013" y="3322"/>
              <a:ext cx="952"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50" name="Text Box 14"/>
            <p:cNvSpPr txBox="1">
              <a:spLocks noChangeArrowheads="1"/>
            </p:cNvSpPr>
            <p:nvPr/>
          </p:nvSpPr>
          <p:spPr bwMode="auto">
            <a:xfrm>
              <a:off x="2007" y="3358"/>
              <a:ext cx="965"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Create and assign activities</a:t>
              </a:r>
            </a:p>
          </p:txBody>
        </p:sp>
      </p:grpSp>
      <p:sp>
        <p:nvSpPr>
          <p:cNvPr id="51" name="Text Box 16"/>
          <p:cNvSpPr txBox="1">
            <a:spLocks noChangeArrowheads="1"/>
          </p:cNvSpPr>
          <p:nvPr/>
        </p:nvSpPr>
        <p:spPr bwMode="auto">
          <a:xfrm>
            <a:off x="2271713" y="2991907"/>
            <a:ext cx="39925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Automated Claim Setup</a:t>
            </a:r>
          </a:p>
        </p:txBody>
      </p:sp>
      <p:sp>
        <p:nvSpPr>
          <p:cNvPr id="52" name="Line 17"/>
          <p:cNvSpPr>
            <a:spLocks noChangeShapeType="1"/>
          </p:cNvSpPr>
          <p:nvPr/>
        </p:nvSpPr>
        <p:spPr bwMode="auto">
          <a:xfrm>
            <a:off x="1073709" y="2687108"/>
            <a:ext cx="0" cy="782636"/>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53" name="Line 18"/>
          <p:cNvSpPr>
            <a:spLocks noChangeShapeType="1"/>
          </p:cNvSpPr>
          <p:nvPr/>
        </p:nvSpPr>
        <p:spPr bwMode="auto">
          <a:xfrm flipV="1">
            <a:off x="1046413" y="3469546"/>
            <a:ext cx="572529"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54" name="Line 19"/>
          <p:cNvSpPr>
            <a:spLocks noChangeShapeType="1"/>
          </p:cNvSpPr>
          <p:nvPr/>
        </p:nvSpPr>
        <p:spPr bwMode="auto">
          <a:xfrm>
            <a:off x="3255963" y="4061882"/>
            <a:ext cx="280987"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5" name="Line 20"/>
          <p:cNvSpPr>
            <a:spLocks noChangeShapeType="1"/>
          </p:cNvSpPr>
          <p:nvPr/>
        </p:nvSpPr>
        <p:spPr bwMode="auto">
          <a:xfrm>
            <a:off x="5068888" y="4061882"/>
            <a:ext cx="280987"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56" name="Group 21"/>
          <p:cNvGrpSpPr>
            <a:grpSpLocks/>
          </p:cNvGrpSpPr>
          <p:nvPr/>
        </p:nvGrpSpPr>
        <p:grpSpPr bwMode="auto">
          <a:xfrm>
            <a:off x="7364413" y="3491969"/>
            <a:ext cx="1531937" cy="1119188"/>
            <a:chOff x="3460" y="1539"/>
            <a:chExt cx="965" cy="705"/>
          </a:xfrm>
        </p:grpSpPr>
        <p:sp>
          <p:nvSpPr>
            <p:cNvPr id="57" name="Rectangle 22"/>
            <p:cNvSpPr>
              <a:spLocks noChangeArrowheads="1"/>
            </p:cNvSpPr>
            <p:nvPr/>
          </p:nvSpPr>
          <p:spPr bwMode="auto">
            <a:xfrm>
              <a:off x="3466" y="1539"/>
              <a:ext cx="952" cy="705"/>
            </a:xfrm>
            <a:prstGeom prst="rect">
              <a:avLst/>
            </a:prstGeom>
            <a:solidFill>
              <a:srgbClr val="FFFFFF"/>
            </a:solidFill>
            <a:ln w="28575" algn="ctr">
              <a:solidFill>
                <a:srgbClr val="FF0000"/>
              </a:solidFill>
              <a:miter lim="800000"/>
              <a:headEnd/>
              <a:tailEnd/>
            </a:ln>
          </p:spPr>
          <p:txBody>
            <a:bodyPr lIns="0" tIns="0" rIns="0" bIns="0" anchor="ctr">
              <a:spAutoFit/>
            </a:bodyPr>
            <a:lstStyle/>
            <a:p>
              <a:endParaRPr lang="en-US"/>
            </a:p>
          </p:txBody>
        </p:sp>
        <p:sp>
          <p:nvSpPr>
            <p:cNvPr id="58" name="Text Box 23"/>
            <p:cNvSpPr txBox="1">
              <a:spLocks noChangeArrowheads="1"/>
            </p:cNvSpPr>
            <p:nvPr/>
          </p:nvSpPr>
          <p:spPr bwMode="auto">
            <a:xfrm>
              <a:off x="3460" y="1677"/>
              <a:ext cx="965"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dirty="0">
                  <a:solidFill>
                    <a:srgbClr val="FF0000"/>
                  </a:solidFill>
                </a:rPr>
                <a:t>Validate</a:t>
              </a:r>
              <a:br>
                <a:rPr lang="en-US" sz="2200" b="1" dirty="0">
                  <a:solidFill>
                    <a:srgbClr val="FF0000"/>
                  </a:solidFill>
                </a:rPr>
              </a:br>
              <a:r>
                <a:rPr lang="en-US" sz="2200" b="1" dirty="0">
                  <a:solidFill>
                    <a:srgbClr val="FF0000"/>
                  </a:solidFill>
                </a:rPr>
                <a:t>claim</a:t>
              </a:r>
            </a:p>
          </p:txBody>
        </p:sp>
      </p:grpSp>
      <p:sp>
        <p:nvSpPr>
          <p:cNvPr id="59" name="Line 26"/>
          <p:cNvSpPr>
            <a:spLocks noChangeShapeType="1"/>
          </p:cNvSpPr>
          <p:nvPr/>
        </p:nvSpPr>
        <p:spPr bwMode="auto">
          <a:xfrm>
            <a:off x="6940550" y="4072994"/>
            <a:ext cx="433388"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60" name="Group 27"/>
          <p:cNvGrpSpPr>
            <a:grpSpLocks/>
          </p:cNvGrpSpPr>
          <p:nvPr/>
        </p:nvGrpSpPr>
        <p:grpSpPr bwMode="auto">
          <a:xfrm>
            <a:off x="558989" y="1974320"/>
            <a:ext cx="2410536" cy="1017587"/>
            <a:chOff x="249" y="3045"/>
            <a:chExt cx="1585" cy="705"/>
          </a:xfrm>
        </p:grpSpPr>
        <p:sp>
          <p:nvSpPr>
            <p:cNvPr id="61" name="Rectangle 28"/>
            <p:cNvSpPr>
              <a:spLocks noChangeArrowheads="1"/>
            </p:cNvSpPr>
            <p:nvPr/>
          </p:nvSpPr>
          <p:spPr bwMode="auto">
            <a:xfrm>
              <a:off x="249" y="3045"/>
              <a:ext cx="1585"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62" name="Text Box 29"/>
            <p:cNvSpPr txBox="1">
              <a:spLocks noChangeArrowheads="1"/>
            </p:cNvSpPr>
            <p:nvPr/>
          </p:nvSpPr>
          <p:spPr bwMode="auto">
            <a:xfrm>
              <a:off x="307" y="3046"/>
              <a:ext cx="1468"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dirty="0"/>
                <a:t>Claim is entered in New Claim </a:t>
              </a:r>
              <a:r>
                <a:rPr lang="en-US" sz="2200" b="1" dirty="0" smtClean="0"/>
                <a:t>Wizard</a:t>
              </a:r>
              <a:endParaRPr lang="en-US" sz="2200" b="1" dirty="0">
                <a:solidFill>
                  <a:srgbClr val="FF0000"/>
                </a:solidFill>
              </a:endParaRPr>
            </a:p>
          </p:txBody>
        </p:sp>
      </p:grpSp>
      <p:grpSp>
        <p:nvGrpSpPr>
          <p:cNvPr id="63" name="Group 30"/>
          <p:cNvGrpSpPr>
            <a:grpSpLocks/>
          </p:cNvGrpSpPr>
          <p:nvPr/>
        </p:nvGrpSpPr>
        <p:grpSpPr bwMode="auto">
          <a:xfrm flipV="1">
            <a:off x="673100" y="4390494"/>
            <a:ext cx="957263" cy="1004888"/>
            <a:chOff x="502" y="1391"/>
            <a:chExt cx="603" cy="633"/>
          </a:xfrm>
        </p:grpSpPr>
        <p:sp>
          <p:nvSpPr>
            <p:cNvPr id="64" name="Line 31"/>
            <p:cNvSpPr>
              <a:spLocks noChangeShapeType="1"/>
            </p:cNvSpPr>
            <p:nvPr/>
          </p:nvSpPr>
          <p:spPr bwMode="auto">
            <a:xfrm>
              <a:off x="506" y="1391"/>
              <a:ext cx="0" cy="63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65" name="Line 32"/>
            <p:cNvSpPr>
              <a:spLocks noChangeShapeType="1"/>
            </p:cNvSpPr>
            <p:nvPr/>
          </p:nvSpPr>
          <p:spPr bwMode="auto">
            <a:xfrm flipV="1">
              <a:off x="502" y="2015"/>
              <a:ext cx="60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66" name="Text Box 13"/>
          <p:cNvSpPr txBox="1">
            <a:spLocks noChangeArrowheads="1"/>
          </p:cNvSpPr>
          <p:nvPr/>
        </p:nvSpPr>
        <p:spPr bwMode="auto">
          <a:xfrm>
            <a:off x="312934" y="4013707"/>
            <a:ext cx="1047039" cy="338554"/>
          </a:xfrm>
          <a:prstGeom prst="rect">
            <a:avLst/>
          </a:prstGeom>
          <a:noFill/>
          <a:ln>
            <a:noFill/>
          </a:ln>
          <a:extLst/>
        </p:spPr>
        <p:txBody>
          <a:bodyPr wrap="square"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200" b="1" dirty="0"/>
              <a:t>import</a:t>
            </a:r>
          </a:p>
        </p:txBody>
      </p:sp>
      <p:pic>
        <p:nvPicPr>
          <p:cNvPr id="6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382" y="3252719"/>
            <a:ext cx="596653" cy="334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68" name="Group 27"/>
          <p:cNvGrpSpPr>
            <a:grpSpLocks/>
          </p:cNvGrpSpPr>
          <p:nvPr/>
        </p:nvGrpSpPr>
        <p:grpSpPr bwMode="auto">
          <a:xfrm>
            <a:off x="232402" y="763668"/>
            <a:ext cx="2465387" cy="711993"/>
            <a:chOff x="249" y="3026"/>
            <a:chExt cx="1553" cy="669"/>
          </a:xfrm>
        </p:grpSpPr>
        <p:sp>
          <p:nvSpPr>
            <p:cNvPr id="69" name="Rectangle 28"/>
            <p:cNvSpPr>
              <a:spLocks noChangeArrowheads="1"/>
            </p:cNvSpPr>
            <p:nvPr/>
          </p:nvSpPr>
          <p:spPr bwMode="auto">
            <a:xfrm>
              <a:off x="249" y="3026"/>
              <a:ext cx="1553" cy="669"/>
            </a:xfrm>
            <a:prstGeom prst="rect">
              <a:avLst/>
            </a:prstGeom>
            <a:solidFill>
              <a:srgbClr val="FFFFFF"/>
            </a:solidFill>
            <a:ln w="28575" algn="ctr">
              <a:solidFill>
                <a:schemeClr val="bg1"/>
              </a:solidFill>
              <a:miter lim="800000"/>
              <a:headEnd/>
              <a:tailEnd/>
            </a:ln>
          </p:spPr>
          <p:txBody>
            <a:bodyPr wrap="square" lIns="0" tIns="0" rIns="0" bIns="0" anchor="ctr">
              <a:spAutoFit/>
            </a:bodyPr>
            <a:lstStyle/>
            <a:p>
              <a:endParaRPr lang="en-US"/>
            </a:p>
          </p:txBody>
        </p:sp>
        <p:sp>
          <p:nvSpPr>
            <p:cNvPr id="70" name="Text Box 29"/>
            <p:cNvSpPr txBox="1">
              <a:spLocks noChangeArrowheads="1"/>
            </p:cNvSpPr>
            <p:nvPr/>
          </p:nvSpPr>
          <p:spPr bwMode="auto">
            <a:xfrm>
              <a:off x="307" y="3046"/>
              <a:ext cx="1468" cy="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dirty="0"/>
                <a:t>Claim is entered in </a:t>
              </a:r>
              <a:r>
                <a:rPr lang="en-US" sz="2200" b="1" dirty="0" smtClean="0"/>
                <a:t>Portal</a:t>
              </a:r>
              <a:endParaRPr lang="en-US" sz="2200" b="1" dirty="0"/>
            </a:p>
          </p:txBody>
        </p:sp>
      </p:grpSp>
      <p:sp>
        <p:nvSpPr>
          <p:cNvPr id="71" name="Line 18"/>
          <p:cNvSpPr>
            <a:spLocks noChangeShapeType="1"/>
          </p:cNvSpPr>
          <p:nvPr/>
        </p:nvSpPr>
        <p:spPr bwMode="auto">
          <a:xfrm>
            <a:off x="326345" y="3679533"/>
            <a:ext cx="129794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72" name="Line 17"/>
          <p:cNvSpPr>
            <a:spLocks noChangeShapeType="1"/>
          </p:cNvSpPr>
          <p:nvPr/>
        </p:nvSpPr>
        <p:spPr bwMode="auto">
          <a:xfrm>
            <a:off x="324478" y="1475660"/>
            <a:ext cx="0" cy="2217921"/>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73" name="Picture 72" descr="C:\Users\trhoades\AppData\Local\Microsoft\Windows\Temporary Internet Files\Content.Outlook\0O55X4KS\submit-my-claim-BT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084" y="1594513"/>
            <a:ext cx="1378230" cy="251375"/>
          </a:xfrm>
          <a:prstGeom prst="rect">
            <a:avLst/>
          </a:prstGeom>
          <a:noFill/>
          <a:ln w="41275">
            <a:solidFill>
              <a:schemeClr val="tx1"/>
            </a:solidFill>
          </a:ln>
          <a:effectLst/>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|EOS~037|</a:t>
            </a:r>
            <a:endParaRPr lang="en-US" sz="100" dirty="0" err="1" smtClean="0">
              <a:solidFill>
                <a:srgbClr val="FFFFFF"/>
              </a:solidFill>
              <a:latin typeface="Arial"/>
              <a:cs typeface="Calibri" pitchFamily="34" charset="0"/>
            </a:endParaRPr>
          </a:p>
        </p:txBody>
      </p:sp>
      <p:sp>
        <p:nvSpPr>
          <p:cNvPr id="38914" name="Rectangle 2"/>
          <p:cNvSpPr>
            <a:spLocks noGrp="1" noChangeArrowheads="1"/>
          </p:cNvSpPr>
          <p:nvPr>
            <p:ph type="title"/>
          </p:nvPr>
        </p:nvSpPr>
        <p:spPr/>
        <p:txBody>
          <a:bodyPr/>
          <a:lstStyle/>
          <a:p>
            <a:pPr eaLnBrk="1" hangingPunct="1"/>
            <a:r>
              <a:rPr lang="en-US" smtClean="0"/>
              <a:t>Ensuring completeness of new claim</a:t>
            </a:r>
          </a:p>
        </p:txBody>
      </p:sp>
      <p:sp>
        <p:nvSpPr>
          <p:cNvPr id="38915" name="Rectangle 3"/>
          <p:cNvSpPr>
            <a:spLocks noGrp="1" noChangeArrowheads="1"/>
          </p:cNvSpPr>
          <p:nvPr>
            <p:ph idx="1"/>
          </p:nvPr>
        </p:nvSpPr>
        <p:spPr>
          <a:xfrm>
            <a:off x="306388" y="814388"/>
            <a:ext cx="2547937" cy="4570413"/>
          </a:xfrm>
        </p:spPr>
        <p:txBody>
          <a:bodyPr/>
          <a:lstStyle/>
          <a:p>
            <a:pPr>
              <a:buFont typeface="Arial" charset="0"/>
              <a:buChar char="•"/>
            </a:pPr>
            <a:r>
              <a:rPr lang="en-US" dirty="0" smtClean="0"/>
              <a:t>ClaimCenter validation levels measure claim maturity</a:t>
            </a:r>
          </a:p>
          <a:p>
            <a:pPr lvl="1"/>
            <a:r>
              <a:rPr lang="en-US" dirty="0" smtClean="0"/>
              <a:t>Also used at end of intake to ensure claim is complete enough to begin adjudication</a:t>
            </a:r>
          </a:p>
          <a:p>
            <a:pPr lvl="1"/>
            <a:r>
              <a:rPr lang="en-US" dirty="0" smtClean="0"/>
              <a:t>Requirements shown here are examples and are configurable</a:t>
            </a:r>
          </a:p>
        </p:txBody>
      </p:sp>
      <p:sp>
        <p:nvSpPr>
          <p:cNvPr id="38916" name="Text Box 4"/>
          <p:cNvSpPr txBox="1">
            <a:spLocks noChangeArrowheads="1"/>
          </p:cNvSpPr>
          <p:nvPr/>
        </p:nvSpPr>
        <p:spPr bwMode="auto">
          <a:xfrm>
            <a:off x="3065463" y="966788"/>
            <a:ext cx="16621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Load</a:t>
            </a:r>
            <a:br>
              <a:rPr lang="en-US" sz="2000" b="1"/>
            </a:br>
            <a:r>
              <a:rPr lang="en-US" sz="2000" b="1"/>
              <a:t>Save</a:t>
            </a:r>
          </a:p>
        </p:txBody>
      </p:sp>
      <p:sp>
        <p:nvSpPr>
          <p:cNvPr id="38917" name="AutoShape 5"/>
          <p:cNvSpPr>
            <a:spLocks noChangeArrowheads="1"/>
          </p:cNvSpPr>
          <p:nvPr/>
        </p:nvSpPr>
        <p:spPr bwMode="auto">
          <a:xfrm>
            <a:off x="3049588" y="750888"/>
            <a:ext cx="1695450" cy="1081087"/>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8918" name="Text Box 6"/>
          <p:cNvSpPr txBox="1">
            <a:spLocks noChangeArrowheads="1"/>
          </p:cNvSpPr>
          <p:nvPr/>
        </p:nvSpPr>
        <p:spPr bwMode="auto">
          <a:xfrm>
            <a:off x="5192713" y="814388"/>
            <a:ext cx="16621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New</a:t>
            </a:r>
            <a:br>
              <a:rPr lang="en-US" sz="2000" b="1"/>
            </a:br>
            <a:r>
              <a:rPr lang="en-US" sz="2000" b="1"/>
              <a:t>Loss</a:t>
            </a:r>
            <a:br>
              <a:rPr lang="en-US" sz="2000" b="1"/>
            </a:br>
            <a:r>
              <a:rPr lang="en-US" sz="2000" b="1"/>
              <a:t>Completion</a:t>
            </a:r>
          </a:p>
        </p:txBody>
      </p:sp>
      <p:sp>
        <p:nvSpPr>
          <p:cNvPr id="38919" name="AutoShape 7"/>
          <p:cNvSpPr>
            <a:spLocks noChangeArrowheads="1"/>
          </p:cNvSpPr>
          <p:nvPr/>
        </p:nvSpPr>
        <p:spPr bwMode="auto">
          <a:xfrm>
            <a:off x="5176838" y="750888"/>
            <a:ext cx="1695450" cy="1081087"/>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8920" name="Text Box 8"/>
          <p:cNvSpPr txBox="1">
            <a:spLocks noChangeArrowheads="1"/>
          </p:cNvSpPr>
          <p:nvPr/>
        </p:nvSpPr>
        <p:spPr bwMode="auto">
          <a:xfrm>
            <a:off x="7321550" y="814388"/>
            <a:ext cx="16621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Intermediate</a:t>
            </a:r>
            <a:br>
              <a:rPr lang="en-US" sz="2000" b="1"/>
            </a:br>
            <a:r>
              <a:rPr lang="en-US" sz="2000" b="1"/>
              <a:t>Levels of</a:t>
            </a:r>
            <a:br>
              <a:rPr lang="en-US" sz="2000" b="1"/>
            </a:br>
            <a:r>
              <a:rPr lang="en-US" sz="2000" b="1"/>
              <a:t>Maturity</a:t>
            </a:r>
          </a:p>
        </p:txBody>
      </p:sp>
      <p:sp>
        <p:nvSpPr>
          <p:cNvPr id="38921" name="AutoShape 9"/>
          <p:cNvSpPr>
            <a:spLocks noChangeArrowheads="1"/>
          </p:cNvSpPr>
          <p:nvPr/>
        </p:nvSpPr>
        <p:spPr bwMode="auto">
          <a:xfrm>
            <a:off x="4759325" y="1101725"/>
            <a:ext cx="433388" cy="347663"/>
          </a:xfrm>
          <a:prstGeom prst="rightArrow">
            <a:avLst>
              <a:gd name="adj1" fmla="val 49769"/>
              <a:gd name="adj2" fmla="val 59818"/>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38922" name="AutoShape 10"/>
          <p:cNvSpPr>
            <a:spLocks noChangeArrowheads="1"/>
          </p:cNvSpPr>
          <p:nvPr/>
        </p:nvSpPr>
        <p:spPr bwMode="auto">
          <a:xfrm>
            <a:off x="6873875" y="1101725"/>
            <a:ext cx="433388" cy="347663"/>
          </a:xfrm>
          <a:prstGeom prst="rightArrow">
            <a:avLst>
              <a:gd name="adj1" fmla="val 49769"/>
              <a:gd name="adj2" fmla="val 59818"/>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38923" name="Text Box 11"/>
          <p:cNvSpPr txBox="1">
            <a:spLocks noChangeArrowheads="1"/>
          </p:cNvSpPr>
          <p:nvPr/>
        </p:nvSpPr>
        <p:spPr bwMode="auto">
          <a:xfrm>
            <a:off x="5573713" y="2132013"/>
            <a:ext cx="12795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Driver of vehicle is specified</a:t>
            </a:r>
          </a:p>
        </p:txBody>
      </p:sp>
      <p:sp>
        <p:nvSpPr>
          <p:cNvPr id="38924" name="Rectangle 12"/>
          <p:cNvSpPr>
            <a:spLocks noChangeArrowheads="1"/>
          </p:cNvSpPr>
          <p:nvPr/>
        </p:nvSpPr>
        <p:spPr bwMode="auto">
          <a:xfrm>
            <a:off x="5167313" y="2151063"/>
            <a:ext cx="284162" cy="28416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8925" name="Text Box 13"/>
          <p:cNvSpPr txBox="1">
            <a:spLocks noChangeArrowheads="1"/>
          </p:cNvSpPr>
          <p:nvPr/>
        </p:nvSpPr>
        <p:spPr bwMode="auto">
          <a:xfrm>
            <a:off x="5583238" y="3241675"/>
            <a:ext cx="1443037"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If insured at fault, fault rating specified</a:t>
            </a:r>
          </a:p>
        </p:txBody>
      </p:sp>
      <p:sp>
        <p:nvSpPr>
          <p:cNvPr id="38926" name="Rectangle 14"/>
          <p:cNvSpPr>
            <a:spLocks noChangeArrowheads="1"/>
          </p:cNvSpPr>
          <p:nvPr/>
        </p:nvSpPr>
        <p:spPr bwMode="auto">
          <a:xfrm>
            <a:off x="5176838" y="3260725"/>
            <a:ext cx="284162" cy="284163"/>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8927" name="Text Box 15"/>
          <p:cNvSpPr txBox="1">
            <a:spLocks noChangeArrowheads="1"/>
          </p:cNvSpPr>
          <p:nvPr/>
        </p:nvSpPr>
        <p:spPr bwMode="auto">
          <a:xfrm>
            <a:off x="3524250" y="2132013"/>
            <a:ext cx="12795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Policy number is valid</a:t>
            </a:r>
          </a:p>
        </p:txBody>
      </p:sp>
      <p:sp>
        <p:nvSpPr>
          <p:cNvPr id="38928" name="Rectangle 16"/>
          <p:cNvSpPr>
            <a:spLocks noChangeArrowheads="1"/>
          </p:cNvSpPr>
          <p:nvPr/>
        </p:nvSpPr>
        <p:spPr bwMode="auto">
          <a:xfrm>
            <a:off x="3117850" y="2151063"/>
            <a:ext cx="284163" cy="28416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8929" name="Text Box 17"/>
          <p:cNvSpPr txBox="1">
            <a:spLocks noChangeArrowheads="1"/>
          </p:cNvSpPr>
          <p:nvPr/>
        </p:nvSpPr>
        <p:spPr bwMode="auto">
          <a:xfrm>
            <a:off x="3524250" y="3241675"/>
            <a:ext cx="12795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Loss date is specified</a:t>
            </a:r>
          </a:p>
        </p:txBody>
      </p:sp>
      <p:sp>
        <p:nvSpPr>
          <p:cNvPr id="38930" name="Rectangle 18"/>
          <p:cNvSpPr>
            <a:spLocks noChangeArrowheads="1"/>
          </p:cNvSpPr>
          <p:nvPr/>
        </p:nvSpPr>
        <p:spPr bwMode="auto">
          <a:xfrm>
            <a:off x="3117850" y="3260725"/>
            <a:ext cx="284163" cy="284163"/>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|EOS~038|</a:t>
            </a:r>
            <a:endParaRPr lang="en-US" sz="100" dirty="0" err="1" smtClean="0">
              <a:solidFill>
                <a:srgbClr val="FFFFFF"/>
              </a:solidFill>
              <a:latin typeface="Arial"/>
              <a:cs typeface="Calibri" pitchFamily="34" charset="0"/>
            </a:endParaRPr>
          </a:p>
        </p:txBody>
      </p:sp>
      <p:sp>
        <p:nvSpPr>
          <p:cNvPr id="39938" name="Rectangle 2"/>
          <p:cNvSpPr>
            <a:spLocks noGrp="1" noChangeArrowheads="1"/>
          </p:cNvSpPr>
          <p:nvPr>
            <p:ph type="title"/>
          </p:nvPr>
        </p:nvSpPr>
        <p:spPr/>
        <p:txBody>
          <a:bodyPr/>
          <a:lstStyle/>
          <a:p>
            <a:pPr eaLnBrk="1" hangingPunct="1"/>
            <a:r>
              <a:rPr lang="en-US" smtClean="0"/>
              <a:t>New claim wizard claims</a:t>
            </a:r>
          </a:p>
        </p:txBody>
      </p:sp>
      <p:sp>
        <p:nvSpPr>
          <p:cNvPr id="39939" name="Rectangle 58"/>
          <p:cNvSpPr>
            <a:spLocks noGrp="1" noChangeArrowheads="1"/>
          </p:cNvSpPr>
          <p:nvPr>
            <p:ph idx="1"/>
          </p:nvPr>
        </p:nvSpPr>
        <p:spPr>
          <a:xfrm>
            <a:off x="447675" y="1776413"/>
            <a:ext cx="2359025" cy="4395787"/>
          </a:xfrm>
        </p:spPr>
        <p:txBody>
          <a:bodyPr/>
          <a:lstStyle/>
          <a:p>
            <a:pPr>
              <a:buFont typeface="Arial" charset="0"/>
              <a:buChar char="•"/>
            </a:pPr>
            <a:r>
              <a:rPr lang="en-US" smtClean="0"/>
              <a:t>New claim wizard claims must meet all conditions at and below "new loss completion"</a:t>
            </a:r>
          </a:p>
          <a:p>
            <a:pPr>
              <a:buFont typeface="Arial" charset="0"/>
              <a:buChar char="•"/>
            </a:pPr>
            <a:endParaRPr lang="en-US" smtClean="0"/>
          </a:p>
        </p:txBody>
      </p:sp>
      <p:sp>
        <p:nvSpPr>
          <p:cNvPr id="39940" name="Text Box 3"/>
          <p:cNvSpPr txBox="1">
            <a:spLocks noChangeArrowheads="1"/>
          </p:cNvSpPr>
          <p:nvPr/>
        </p:nvSpPr>
        <p:spPr bwMode="auto">
          <a:xfrm>
            <a:off x="3065463" y="966788"/>
            <a:ext cx="16621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Load</a:t>
            </a:r>
            <a:br>
              <a:rPr lang="en-US" sz="2000" b="1"/>
            </a:br>
            <a:r>
              <a:rPr lang="en-US" sz="2000" b="1"/>
              <a:t>Save</a:t>
            </a:r>
          </a:p>
        </p:txBody>
      </p:sp>
      <p:sp>
        <p:nvSpPr>
          <p:cNvPr id="39941" name="AutoShape 4"/>
          <p:cNvSpPr>
            <a:spLocks noChangeArrowheads="1"/>
          </p:cNvSpPr>
          <p:nvPr/>
        </p:nvSpPr>
        <p:spPr bwMode="auto">
          <a:xfrm>
            <a:off x="3049588" y="750888"/>
            <a:ext cx="1695450" cy="1081087"/>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9942" name="Text Box 5"/>
          <p:cNvSpPr txBox="1">
            <a:spLocks noChangeArrowheads="1"/>
          </p:cNvSpPr>
          <p:nvPr/>
        </p:nvSpPr>
        <p:spPr bwMode="auto">
          <a:xfrm>
            <a:off x="5192713" y="814388"/>
            <a:ext cx="16621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New</a:t>
            </a:r>
            <a:br>
              <a:rPr lang="en-US" sz="2000" b="1"/>
            </a:br>
            <a:r>
              <a:rPr lang="en-US" sz="2000" b="1"/>
              <a:t>Loss</a:t>
            </a:r>
            <a:br>
              <a:rPr lang="en-US" sz="2000" b="1"/>
            </a:br>
            <a:r>
              <a:rPr lang="en-US" sz="2000" b="1"/>
              <a:t>Completion</a:t>
            </a:r>
          </a:p>
        </p:txBody>
      </p:sp>
      <p:sp>
        <p:nvSpPr>
          <p:cNvPr id="39943" name="AutoShape 6"/>
          <p:cNvSpPr>
            <a:spLocks noChangeArrowheads="1"/>
          </p:cNvSpPr>
          <p:nvPr/>
        </p:nvSpPr>
        <p:spPr bwMode="auto">
          <a:xfrm>
            <a:off x="5176838" y="750888"/>
            <a:ext cx="1695450" cy="1081087"/>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9944" name="Text Box 7"/>
          <p:cNvSpPr txBox="1">
            <a:spLocks noChangeArrowheads="1"/>
          </p:cNvSpPr>
          <p:nvPr/>
        </p:nvSpPr>
        <p:spPr bwMode="auto">
          <a:xfrm>
            <a:off x="7321550" y="814388"/>
            <a:ext cx="16621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Intermediate</a:t>
            </a:r>
            <a:br>
              <a:rPr lang="en-US" sz="2000" b="1"/>
            </a:br>
            <a:r>
              <a:rPr lang="en-US" sz="2000" b="1"/>
              <a:t>Levels of</a:t>
            </a:r>
            <a:br>
              <a:rPr lang="en-US" sz="2000" b="1"/>
            </a:br>
            <a:r>
              <a:rPr lang="en-US" sz="2000" b="1"/>
              <a:t>Maturity</a:t>
            </a:r>
          </a:p>
        </p:txBody>
      </p:sp>
      <p:sp>
        <p:nvSpPr>
          <p:cNvPr id="39945" name="AutoShape 8"/>
          <p:cNvSpPr>
            <a:spLocks noChangeArrowheads="1"/>
          </p:cNvSpPr>
          <p:nvPr/>
        </p:nvSpPr>
        <p:spPr bwMode="auto">
          <a:xfrm>
            <a:off x="4759325" y="1101725"/>
            <a:ext cx="433388" cy="347663"/>
          </a:xfrm>
          <a:prstGeom prst="rightArrow">
            <a:avLst>
              <a:gd name="adj1" fmla="val 49769"/>
              <a:gd name="adj2" fmla="val 59818"/>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39946" name="AutoShape 9"/>
          <p:cNvSpPr>
            <a:spLocks noChangeArrowheads="1"/>
          </p:cNvSpPr>
          <p:nvPr/>
        </p:nvSpPr>
        <p:spPr bwMode="auto">
          <a:xfrm>
            <a:off x="6873875" y="1101725"/>
            <a:ext cx="433388" cy="347663"/>
          </a:xfrm>
          <a:prstGeom prst="rightArrow">
            <a:avLst>
              <a:gd name="adj1" fmla="val 49769"/>
              <a:gd name="adj2" fmla="val 59818"/>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39947" name="Text Box 10"/>
          <p:cNvSpPr txBox="1">
            <a:spLocks noChangeArrowheads="1"/>
          </p:cNvSpPr>
          <p:nvPr/>
        </p:nvSpPr>
        <p:spPr bwMode="auto">
          <a:xfrm>
            <a:off x="5573713" y="2132013"/>
            <a:ext cx="12795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solidFill>
                  <a:srgbClr val="00CC00"/>
                </a:solidFill>
              </a:rPr>
              <a:t>Driver of vehicle is specified</a:t>
            </a:r>
          </a:p>
        </p:txBody>
      </p:sp>
      <p:sp>
        <p:nvSpPr>
          <p:cNvPr id="39948" name="Rectangle 11"/>
          <p:cNvSpPr>
            <a:spLocks noChangeArrowheads="1"/>
          </p:cNvSpPr>
          <p:nvPr/>
        </p:nvSpPr>
        <p:spPr bwMode="auto">
          <a:xfrm>
            <a:off x="5167313" y="2151063"/>
            <a:ext cx="284162" cy="284162"/>
          </a:xfrm>
          <a:prstGeom prst="rect">
            <a:avLst/>
          </a:prstGeom>
          <a:noFill/>
          <a:ln w="28575" algn="ctr">
            <a:solidFill>
              <a:srgbClr val="00CC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9949" name="Text Box 12"/>
          <p:cNvSpPr txBox="1">
            <a:spLocks noChangeArrowheads="1"/>
          </p:cNvSpPr>
          <p:nvPr/>
        </p:nvSpPr>
        <p:spPr bwMode="auto">
          <a:xfrm>
            <a:off x="5583238" y="3241675"/>
            <a:ext cx="1443037"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solidFill>
                  <a:srgbClr val="00CC00"/>
                </a:solidFill>
              </a:rPr>
              <a:t>If insured at fault, fault rating specified</a:t>
            </a:r>
          </a:p>
        </p:txBody>
      </p:sp>
      <p:sp>
        <p:nvSpPr>
          <p:cNvPr id="39950" name="Rectangle 13"/>
          <p:cNvSpPr>
            <a:spLocks noChangeArrowheads="1"/>
          </p:cNvSpPr>
          <p:nvPr/>
        </p:nvSpPr>
        <p:spPr bwMode="auto">
          <a:xfrm>
            <a:off x="5176838" y="3260725"/>
            <a:ext cx="284162" cy="284163"/>
          </a:xfrm>
          <a:prstGeom prst="rect">
            <a:avLst/>
          </a:prstGeom>
          <a:noFill/>
          <a:ln w="28575" algn="ctr">
            <a:solidFill>
              <a:srgbClr val="00CC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9951" name="Text Box 14"/>
          <p:cNvSpPr txBox="1">
            <a:spLocks noChangeArrowheads="1"/>
          </p:cNvSpPr>
          <p:nvPr/>
        </p:nvSpPr>
        <p:spPr bwMode="auto">
          <a:xfrm>
            <a:off x="3524250" y="2132013"/>
            <a:ext cx="12795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solidFill>
                  <a:srgbClr val="00CC00"/>
                </a:solidFill>
              </a:rPr>
              <a:t>Policy number is valid</a:t>
            </a:r>
          </a:p>
        </p:txBody>
      </p:sp>
      <p:sp>
        <p:nvSpPr>
          <p:cNvPr id="39952" name="Rectangle 15"/>
          <p:cNvSpPr>
            <a:spLocks noChangeArrowheads="1"/>
          </p:cNvSpPr>
          <p:nvPr/>
        </p:nvSpPr>
        <p:spPr bwMode="auto">
          <a:xfrm>
            <a:off x="3117850" y="2151063"/>
            <a:ext cx="284163" cy="284162"/>
          </a:xfrm>
          <a:prstGeom prst="rect">
            <a:avLst/>
          </a:prstGeom>
          <a:noFill/>
          <a:ln w="28575" algn="ctr">
            <a:solidFill>
              <a:srgbClr val="00CC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9953" name="Text Box 16"/>
          <p:cNvSpPr txBox="1">
            <a:spLocks noChangeArrowheads="1"/>
          </p:cNvSpPr>
          <p:nvPr/>
        </p:nvSpPr>
        <p:spPr bwMode="auto">
          <a:xfrm>
            <a:off x="3524250" y="3241675"/>
            <a:ext cx="12795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solidFill>
                  <a:srgbClr val="00CC00"/>
                </a:solidFill>
              </a:rPr>
              <a:t>Loss date is specified</a:t>
            </a:r>
          </a:p>
        </p:txBody>
      </p:sp>
      <p:sp>
        <p:nvSpPr>
          <p:cNvPr id="39954" name="Rectangle 17"/>
          <p:cNvSpPr>
            <a:spLocks noChangeArrowheads="1"/>
          </p:cNvSpPr>
          <p:nvPr/>
        </p:nvSpPr>
        <p:spPr bwMode="auto">
          <a:xfrm>
            <a:off x="3117850" y="3260725"/>
            <a:ext cx="284163" cy="284163"/>
          </a:xfrm>
          <a:prstGeom prst="rect">
            <a:avLst/>
          </a:prstGeom>
          <a:noFill/>
          <a:ln w="28575" algn="ctr">
            <a:solidFill>
              <a:srgbClr val="00CC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9955" name="Freeform 18"/>
          <p:cNvSpPr>
            <a:spLocks/>
          </p:cNvSpPr>
          <p:nvPr/>
        </p:nvSpPr>
        <p:spPr bwMode="auto">
          <a:xfrm>
            <a:off x="3119438" y="1973263"/>
            <a:ext cx="354012" cy="392112"/>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00CC00"/>
          </a:soli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lIns="0" tIns="0" rIns="0" bIns="0" anchor="ctr">
            <a:spAutoFit/>
          </a:bodyPr>
          <a:lstStyle/>
          <a:p>
            <a:endParaRPr lang="en-US"/>
          </a:p>
        </p:txBody>
      </p:sp>
      <p:sp>
        <p:nvSpPr>
          <p:cNvPr id="39956" name="Freeform 19"/>
          <p:cNvSpPr>
            <a:spLocks/>
          </p:cNvSpPr>
          <p:nvPr/>
        </p:nvSpPr>
        <p:spPr bwMode="auto">
          <a:xfrm>
            <a:off x="3141663" y="3106738"/>
            <a:ext cx="354012" cy="392112"/>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00CC00"/>
          </a:soli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lIns="0" tIns="0" rIns="0" bIns="0" anchor="ctr">
            <a:spAutoFit/>
          </a:bodyPr>
          <a:lstStyle/>
          <a:p>
            <a:endParaRPr lang="en-US"/>
          </a:p>
        </p:txBody>
      </p:sp>
      <p:sp>
        <p:nvSpPr>
          <p:cNvPr id="39957" name="Freeform 20"/>
          <p:cNvSpPr>
            <a:spLocks/>
          </p:cNvSpPr>
          <p:nvPr/>
        </p:nvSpPr>
        <p:spPr bwMode="auto">
          <a:xfrm>
            <a:off x="5183188" y="1993900"/>
            <a:ext cx="354012" cy="392113"/>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00CC00"/>
          </a:soli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lIns="0" tIns="0" rIns="0" bIns="0" anchor="ctr">
            <a:spAutoFit/>
          </a:bodyPr>
          <a:lstStyle/>
          <a:p>
            <a:endParaRPr lang="en-US"/>
          </a:p>
        </p:txBody>
      </p:sp>
      <p:sp>
        <p:nvSpPr>
          <p:cNvPr id="39958" name="Freeform 21"/>
          <p:cNvSpPr>
            <a:spLocks/>
          </p:cNvSpPr>
          <p:nvPr/>
        </p:nvSpPr>
        <p:spPr bwMode="auto">
          <a:xfrm>
            <a:off x="5187950" y="3095625"/>
            <a:ext cx="354013" cy="392113"/>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00CC00"/>
          </a:soli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lIns="0" tIns="0" rIns="0" bIns="0" anchor="ctr">
            <a:spAutoFit/>
          </a:bodyPr>
          <a:lstStyle/>
          <a:p>
            <a:endParaRPr lang="en-US"/>
          </a:p>
        </p:txBody>
      </p:sp>
      <p:sp>
        <p:nvSpPr>
          <p:cNvPr id="39959" name="AutoShape 22"/>
          <p:cNvSpPr>
            <a:spLocks noChangeArrowheads="1"/>
          </p:cNvSpPr>
          <p:nvPr/>
        </p:nvSpPr>
        <p:spPr bwMode="auto">
          <a:xfrm>
            <a:off x="4297363" y="4776788"/>
            <a:ext cx="1268412" cy="765175"/>
          </a:xfrm>
          <a:prstGeom prst="rightArrow">
            <a:avLst>
              <a:gd name="adj1" fmla="val 49796"/>
              <a:gd name="adj2" fmla="val 46269"/>
            </a:avLst>
          </a:prstGeom>
          <a:gradFill rotWithShape="1">
            <a:gsLst>
              <a:gs pos="0">
                <a:srgbClr val="FFFFFF"/>
              </a:gs>
              <a:gs pos="100000">
                <a:srgbClr val="99FF99"/>
              </a:gs>
            </a:gsLst>
            <a:lin ang="0" scaled="1"/>
          </a:gradFill>
          <a:ln w="28575" algn="ctr">
            <a:solidFill>
              <a:schemeClr val="bg1"/>
            </a:solidFill>
            <a:miter lim="800000"/>
            <a:headEnd/>
            <a:tailEnd/>
          </a:ln>
        </p:spPr>
        <p:txBody>
          <a:bodyPr lIns="0" tIns="0" rIns="0" bIns="0" anchor="ctr">
            <a:spAutoFit/>
          </a:bodyPr>
          <a:lstStyle/>
          <a:p>
            <a:endParaRPr lang="en-US"/>
          </a:p>
        </p:txBody>
      </p:sp>
      <p:sp>
        <p:nvSpPr>
          <p:cNvPr id="39960" name="Rectangle 23"/>
          <p:cNvSpPr>
            <a:spLocks noChangeArrowheads="1"/>
          </p:cNvSpPr>
          <p:nvPr/>
        </p:nvSpPr>
        <p:spPr bwMode="auto">
          <a:xfrm>
            <a:off x="3346450" y="4740275"/>
            <a:ext cx="1119188" cy="82550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39961" name="Group 24"/>
          <p:cNvGrpSpPr>
            <a:grpSpLocks/>
          </p:cNvGrpSpPr>
          <p:nvPr/>
        </p:nvGrpSpPr>
        <p:grpSpPr bwMode="auto">
          <a:xfrm>
            <a:off x="5597525" y="4743450"/>
            <a:ext cx="1119188" cy="825500"/>
            <a:chOff x="2083" y="1606"/>
            <a:chExt cx="1489" cy="1097"/>
          </a:xfrm>
        </p:grpSpPr>
        <p:sp>
          <p:nvSpPr>
            <p:cNvPr id="39962" name="Rectangle 25"/>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39963" name="Freeform 26"/>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9964" name="Freeform 27"/>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9965" name="Freeform 28"/>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9966" name="Freeform 29"/>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39967" name="Rectangle 30"/>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39968" name="Rectangle 31"/>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9969" name="AutoShape 32"/>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39970" name="Freeform 33"/>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9971" name="Freeform 34"/>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9972" name="Rectangle 35"/>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9973" name="Rectangle 36"/>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9974" name="Rectangle 37"/>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39975" name="Group 38"/>
            <p:cNvGrpSpPr>
              <a:grpSpLocks/>
            </p:cNvGrpSpPr>
            <p:nvPr/>
          </p:nvGrpSpPr>
          <p:grpSpPr bwMode="auto">
            <a:xfrm>
              <a:off x="2221" y="1871"/>
              <a:ext cx="518" cy="782"/>
              <a:chOff x="2400" y="1656"/>
              <a:chExt cx="752" cy="1136"/>
            </a:xfrm>
          </p:grpSpPr>
          <p:sp>
            <p:nvSpPr>
              <p:cNvPr id="39988" name="Freeform 3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9989" name="Freeform 4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9990" name="Freeform 4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9991" name="Freeform 4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9992" name="Freeform 4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39993" name="Line 4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9994" name="Line 4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9976" name="Group 46"/>
            <p:cNvGrpSpPr>
              <a:grpSpLocks/>
            </p:cNvGrpSpPr>
            <p:nvPr/>
          </p:nvGrpSpPr>
          <p:grpSpPr bwMode="auto">
            <a:xfrm rot="-6511945">
              <a:off x="2834" y="1842"/>
              <a:ext cx="518" cy="783"/>
              <a:chOff x="2400" y="1656"/>
              <a:chExt cx="752" cy="1136"/>
            </a:xfrm>
          </p:grpSpPr>
          <p:sp>
            <p:nvSpPr>
              <p:cNvPr id="39981" name="Freeform 4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9982" name="Freeform 4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9983" name="Freeform 4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9984" name="Freeform 5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9985" name="Freeform 5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9986" name="Line 5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9987" name="Line 5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39977" name="Freeform 54"/>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9978" name="Freeform 55"/>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9979" name="Rectangle 56"/>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9980" name="Rectangle 57"/>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|EOS~039|</a:t>
            </a:r>
            <a:endParaRPr lang="en-US" sz="100" dirty="0" err="1" smtClean="0">
              <a:solidFill>
                <a:srgbClr val="FFFFFF"/>
              </a:solidFill>
              <a:latin typeface="Arial"/>
              <a:cs typeface="Calibri" pitchFamily="34" charset="0"/>
            </a:endParaRPr>
          </a:p>
        </p:txBody>
      </p:sp>
      <p:sp>
        <p:nvSpPr>
          <p:cNvPr id="40962" name="Rectangle 2"/>
          <p:cNvSpPr>
            <a:spLocks noGrp="1" noChangeArrowheads="1"/>
          </p:cNvSpPr>
          <p:nvPr>
            <p:ph type="title"/>
          </p:nvPr>
        </p:nvSpPr>
        <p:spPr/>
        <p:txBody>
          <a:bodyPr/>
          <a:lstStyle/>
          <a:p>
            <a:pPr eaLnBrk="1" hangingPunct="1"/>
            <a:r>
              <a:rPr lang="en-US" smtClean="0"/>
              <a:t>Wizard claim passing new claim validation</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342" y="818153"/>
            <a:ext cx="4722406" cy="374400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|EOS~004|</a:t>
            </a:r>
            <a:endParaRPr lang="en-US" sz="100" dirty="0" err="1" smtClean="0">
              <a:solidFill>
                <a:srgbClr val="FFFFFF"/>
              </a:solidFill>
              <a:latin typeface="Arial"/>
              <a:cs typeface="Calibri" pitchFamily="34" charset="0"/>
            </a:endParaRPr>
          </a:p>
        </p:txBody>
      </p:sp>
      <p:sp>
        <p:nvSpPr>
          <p:cNvPr id="7170" name="AutoShape 2"/>
          <p:cNvSpPr>
            <a:spLocks noChangeArrowheads="1"/>
          </p:cNvSpPr>
          <p:nvPr/>
        </p:nvSpPr>
        <p:spPr bwMode="auto">
          <a:xfrm>
            <a:off x="4086225" y="803275"/>
            <a:ext cx="2728913" cy="2020888"/>
          </a:xfrm>
          <a:prstGeom prst="wedgeRectCallout">
            <a:avLst>
              <a:gd name="adj1" fmla="val -53315"/>
              <a:gd name="adj2" fmla="val 71759"/>
            </a:avLst>
          </a:prstGeom>
          <a:solidFill>
            <a:srgbClr val="FFFF99"/>
          </a:solidFill>
          <a:ln w="28575" algn="ctr">
            <a:solidFill>
              <a:schemeClr val="bg1"/>
            </a:solidFill>
            <a:miter lim="800000"/>
            <a:headEnd/>
            <a:tailEnd/>
          </a:ln>
        </p:spPr>
        <p:txBody>
          <a:bodyPr lIns="0" tIns="0" rIns="0" bIns="0" anchor="ctr"/>
          <a:lstStyle/>
          <a:p>
            <a:endParaRPr lang="en-US" sz="2400" b="1">
              <a:solidFill>
                <a:srgbClr val="FF0000"/>
              </a:solidFill>
            </a:endParaRPr>
          </a:p>
        </p:txBody>
      </p:sp>
      <p:grpSp>
        <p:nvGrpSpPr>
          <p:cNvPr id="7171" name="Group 3"/>
          <p:cNvGrpSpPr>
            <a:grpSpLocks/>
          </p:cNvGrpSpPr>
          <p:nvPr/>
        </p:nvGrpSpPr>
        <p:grpSpPr bwMode="auto">
          <a:xfrm>
            <a:off x="2347913" y="2516188"/>
            <a:ext cx="1403350" cy="1403350"/>
            <a:chOff x="1350" y="686"/>
            <a:chExt cx="1132" cy="1132"/>
          </a:xfrm>
        </p:grpSpPr>
        <p:sp>
          <p:nvSpPr>
            <p:cNvPr id="7211" name="AutoShape 4"/>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7212" name="Picture 5"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172" name="Group 6"/>
          <p:cNvGrpSpPr>
            <a:grpSpLocks/>
          </p:cNvGrpSpPr>
          <p:nvPr/>
        </p:nvGrpSpPr>
        <p:grpSpPr bwMode="auto">
          <a:xfrm flipH="1">
            <a:off x="3114675" y="2895600"/>
            <a:ext cx="914400" cy="1150938"/>
            <a:chOff x="4325" y="1984"/>
            <a:chExt cx="359" cy="452"/>
          </a:xfrm>
        </p:grpSpPr>
        <p:sp>
          <p:nvSpPr>
            <p:cNvPr id="7209" name="Freeform 7"/>
            <p:cNvSpPr>
              <a:spLocks/>
            </p:cNvSpPr>
            <p:nvPr/>
          </p:nvSpPr>
          <p:spPr bwMode="auto">
            <a:xfrm>
              <a:off x="4325" y="1984"/>
              <a:ext cx="359" cy="452"/>
            </a:xfrm>
            <a:custGeom>
              <a:avLst/>
              <a:gdLst>
                <a:gd name="T0" fmla="*/ 5 w 717"/>
                <a:gd name="T1" fmla="*/ 4 h 906"/>
                <a:gd name="T2" fmla="*/ 4 w 717"/>
                <a:gd name="T3" fmla="*/ 5 h 906"/>
                <a:gd name="T4" fmla="*/ 3 w 717"/>
                <a:gd name="T5" fmla="*/ 3 h 906"/>
                <a:gd name="T6" fmla="*/ 3 w 717"/>
                <a:gd name="T7" fmla="*/ 2 h 906"/>
                <a:gd name="T8" fmla="*/ 2 w 717"/>
                <a:gd name="T9" fmla="*/ 1 h 906"/>
                <a:gd name="T10" fmla="*/ 2 w 717"/>
                <a:gd name="T11" fmla="*/ 1 h 906"/>
                <a:gd name="T12" fmla="*/ 1 w 717"/>
                <a:gd name="T13" fmla="*/ 0 h 906"/>
                <a:gd name="T14" fmla="*/ 1 w 717"/>
                <a:gd name="T15" fmla="*/ 0 h 906"/>
                <a:gd name="T16" fmla="*/ 1 w 717"/>
                <a:gd name="T17" fmla="*/ 0 h 906"/>
                <a:gd name="T18" fmla="*/ 1 w 717"/>
                <a:gd name="T19" fmla="*/ 0 h 906"/>
                <a:gd name="T20" fmla="*/ 1 w 717"/>
                <a:gd name="T21" fmla="*/ 0 h 906"/>
                <a:gd name="T22" fmla="*/ 1 w 717"/>
                <a:gd name="T23" fmla="*/ 0 h 906"/>
                <a:gd name="T24" fmla="*/ 0 w 717"/>
                <a:gd name="T25" fmla="*/ 0 h 906"/>
                <a:gd name="T26" fmla="*/ 0 w 717"/>
                <a:gd name="T27" fmla="*/ 0 h 906"/>
                <a:gd name="T28" fmla="*/ 1 w 717"/>
                <a:gd name="T29" fmla="*/ 0 h 906"/>
                <a:gd name="T30" fmla="*/ 1 w 717"/>
                <a:gd name="T31" fmla="*/ 1 h 906"/>
                <a:gd name="T32" fmla="*/ 1 w 717"/>
                <a:gd name="T33" fmla="*/ 1 h 906"/>
                <a:gd name="T34" fmla="*/ 1 w 717"/>
                <a:gd name="T35" fmla="*/ 1 h 906"/>
                <a:gd name="T36" fmla="*/ 1 w 717"/>
                <a:gd name="T37" fmla="*/ 1 h 906"/>
                <a:gd name="T38" fmla="*/ 1 w 717"/>
                <a:gd name="T39" fmla="*/ 1 h 906"/>
                <a:gd name="T40" fmla="*/ 1 w 717"/>
                <a:gd name="T41" fmla="*/ 2 h 906"/>
                <a:gd name="T42" fmla="*/ 1 w 717"/>
                <a:gd name="T43" fmla="*/ 2 h 906"/>
                <a:gd name="T44" fmla="*/ 1 w 717"/>
                <a:gd name="T45" fmla="*/ 2 h 906"/>
                <a:gd name="T46" fmla="*/ 1 w 717"/>
                <a:gd name="T47" fmla="*/ 2 h 906"/>
                <a:gd name="T48" fmla="*/ 1 w 717"/>
                <a:gd name="T49" fmla="*/ 3 h 906"/>
                <a:gd name="T50" fmla="*/ 2 w 717"/>
                <a:gd name="T51" fmla="*/ 3 h 906"/>
                <a:gd name="T52" fmla="*/ 2 w 717"/>
                <a:gd name="T53" fmla="*/ 4 h 906"/>
                <a:gd name="T54" fmla="*/ 2 w 717"/>
                <a:gd name="T55" fmla="*/ 4 h 906"/>
                <a:gd name="T56" fmla="*/ 2 w 717"/>
                <a:gd name="T57" fmla="*/ 4 h 906"/>
                <a:gd name="T58" fmla="*/ 3 w 717"/>
                <a:gd name="T59" fmla="*/ 5 h 906"/>
                <a:gd name="T60" fmla="*/ 3 w 717"/>
                <a:gd name="T61" fmla="*/ 5 h 906"/>
                <a:gd name="T62" fmla="*/ 4 w 717"/>
                <a:gd name="T63" fmla="*/ 6 h 906"/>
                <a:gd name="T64" fmla="*/ 4 w 717"/>
                <a:gd name="T65" fmla="*/ 6 h 906"/>
                <a:gd name="T66" fmla="*/ 5 w 717"/>
                <a:gd name="T67" fmla="*/ 7 h 906"/>
                <a:gd name="T68" fmla="*/ 5 w 717"/>
                <a:gd name="T69" fmla="*/ 7 h 906"/>
                <a:gd name="T70" fmla="*/ 6 w 717"/>
                <a:gd name="T71" fmla="*/ 6 h 906"/>
                <a:gd name="T72" fmla="*/ 5 w 717"/>
                <a:gd name="T73" fmla="*/ 4 h 90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17"/>
                <a:gd name="T112" fmla="*/ 0 h 906"/>
                <a:gd name="T113" fmla="*/ 717 w 717"/>
                <a:gd name="T114" fmla="*/ 906 h 90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17" h="906">
                  <a:moveTo>
                    <a:pt x="568" y="604"/>
                  </a:moveTo>
                  <a:lnTo>
                    <a:pt x="488" y="663"/>
                  </a:lnTo>
                  <a:lnTo>
                    <a:pt x="302" y="411"/>
                  </a:lnTo>
                  <a:lnTo>
                    <a:pt x="362" y="367"/>
                  </a:lnTo>
                  <a:lnTo>
                    <a:pt x="189" y="133"/>
                  </a:lnTo>
                  <a:lnTo>
                    <a:pt x="148" y="164"/>
                  </a:lnTo>
                  <a:lnTo>
                    <a:pt x="33" y="7"/>
                  </a:lnTo>
                  <a:lnTo>
                    <a:pt x="27" y="3"/>
                  </a:lnTo>
                  <a:lnTo>
                    <a:pt x="21" y="0"/>
                  </a:lnTo>
                  <a:lnTo>
                    <a:pt x="14" y="0"/>
                  </a:lnTo>
                  <a:lnTo>
                    <a:pt x="7" y="4"/>
                  </a:lnTo>
                  <a:lnTo>
                    <a:pt x="3" y="10"/>
                  </a:lnTo>
                  <a:lnTo>
                    <a:pt x="0" y="15"/>
                  </a:lnTo>
                  <a:lnTo>
                    <a:pt x="0" y="22"/>
                  </a:lnTo>
                  <a:lnTo>
                    <a:pt x="4" y="29"/>
                  </a:lnTo>
                  <a:lnTo>
                    <a:pt x="119" y="185"/>
                  </a:lnTo>
                  <a:lnTo>
                    <a:pt x="71" y="220"/>
                  </a:lnTo>
                  <a:lnTo>
                    <a:pt x="71" y="229"/>
                  </a:lnTo>
                  <a:lnTo>
                    <a:pt x="71" y="234"/>
                  </a:lnTo>
                  <a:lnTo>
                    <a:pt x="72" y="248"/>
                  </a:lnTo>
                  <a:lnTo>
                    <a:pt x="74" y="270"/>
                  </a:lnTo>
                  <a:lnTo>
                    <a:pt x="79" y="299"/>
                  </a:lnTo>
                  <a:lnTo>
                    <a:pt x="86" y="335"/>
                  </a:lnTo>
                  <a:lnTo>
                    <a:pt x="96" y="375"/>
                  </a:lnTo>
                  <a:lnTo>
                    <a:pt x="112" y="420"/>
                  </a:lnTo>
                  <a:lnTo>
                    <a:pt x="133" y="468"/>
                  </a:lnTo>
                  <a:lnTo>
                    <a:pt x="158" y="520"/>
                  </a:lnTo>
                  <a:lnTo>
                    <a:pt x="192" y="575"/>
                  </a:lnTo>
                  <a:lnTo>
                    <a:pt x="232" y="631"/>
                  </a:lnTo>
                  <a:lnTo>
                    <a:pt x="280" y="687"/>
                  </a:lnTo>
                  <a:lnTo>
                    <a:pt x="338" y="742"/>
                  </a:lnTo>
                  <a:lnTo>
                    <a:pt x="405" y="798"/>
                  </a:lnTo>
                  <a:lnTo>
                    <a:pt x="482" y="851"/>
                  </a:lnTo>
                  <a:lnTo>
                    <a:pt x="571" y="901"/>
                  </a:lnTo>
                  <a:lnTo>
                    <a:pt x="580" y="906"/>
                  </a:lnTo>
                  <a:lnTo>
                    <a:pt x="717" y="806"/>
                  </a:lnTo>
                  <a:lnTo>
                    <a:pt x="568" y="6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10" name="Freeform 8"/>
            <p:cNvSpPr>
              <a:spLocks/>
            </p:cNvSpPr>
            <p:nvPr/>
          </p:nvSpPr>
          <p:spPr bwMode="auto">
            <a:xfrm>
              <a:off x="4378" y="2075"/>
              <a:ext cx="281" cy="341"/>
            </a:xfrm>
            <a:custGeom>
              <a:avLst/>
              <a:gdLst>
                <a:gd name="T0" fmla="*/ 4 w 562"/>
                <a:gd name="T1" fmla="*/ 6 h 682"/>
                <a:gd name="T2" fmla="*/ 3 w 562"/>
                <a:gd name="T3" fmla="*/ 5 h 682"/>
                <a:gd name="T4" fmla="*/ 3 w 562"/>
                <a:gd name="T5" fmla="*/ 5 h 682"/>
                <a:gd name="T6" fmla="*/ 3 w 562"/>
                <a:gd name="T7" fmla="*/ 5 h 682"/>
                <a:gd name="T8" fmla="*/ 2 w 562"/>
                <a:gd name="T9" fmla="*/ 4 h 682"/>
                <a:gd name="T10" fmla="*/ 2 w 562"/>
                <a:gd name="T11" fmla="*/ 4 h 682"/>
                <a:gd name="T12" fmla="*/ 1 w 562"/>
                <a:gd name="T13" fmla="*/ 3 h 682"/>
                <a:gd name="T14" fmla="*/ 1 w 562"/>
                <a:gd name="T15" fmla="*/ 3 h 682"/>
                <a:gd name="T16" fmla="*/ 1 w 562"/>
                <a:gd name="T17" fmla="*/ 3 h 682"/>
                <a:gd name="T18" fmla="*/ 1 w 562"/>
                <a:gd name="T19" fmla="*/ 3 h 682"/>
                <a:gd name="T20" fmla="*/ 1 w 562"/>
                <a:gd name="T21" fmla="*/ 2 h 682"/>
                <a:gd name="T22" fmla="*/ 1 w 562"/>
                <a:gd name="T23" fmla="*/ 2 h 682"/>
                <a:gd name="T24" fmla="*/ 1 w 562"/>
                <a:gd name="T25" fmla="*/ 2 h 682"/>
                <a:gd name="T26" fmla="*/ 1 w 562"/>
                <a:gd name="T27" fmla="*/ 1 h 682"/>
                <a:gd name="T28" fmla="*/ 1 w 562"/>
                <a:gd name="T29" fmla="*/ 1 h 682"/>
                <a:gd name="T30" fmla="*/ 1 w 562"/>
                <a:gd name="T31" fmla="*/ 1 h 682"/>
                <a:gd name="T32" fmla="*/ 0 w 562"/>
                <a:gd name="T33" fmla="*/ 1 h 682"/>
                <a:gd name="T34" fmla="*/ 1 w 562"/>
                <a:gd name="T35" fmla="*/ 0 h 682"/>
                <a:gd name="T36" fmla="*/ 2 w 562"/>
                <a:gd name="T37" fmla="*/ 2 h 682"/>
                <a:gd name="T38" fmla="*/ 1 w 562"/>
                <a:gd name="T39" fmla="*/ 2 h 682"/>
                <a:gd name="T40" fmla="*/ 3 w 562"/>
                <a:gd name="T41" fmla="*/ 5 h 682"/>
                <a:gd name="T42" fmla="*/ 4 w 562"/>
                <a:gd name="T43" fmla="*/ 4 h 682"/>
                <a:gd name="T44" fmla="*/ 5 w 562"/>
                <a:gd name="T45" fmla="*/ 5 h 682"/>
                <a:gd name="T46" fmla="*/ 4 w 562"/>
                <a:gd name="T47" fmla="*/ 6 h 6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62"/>
                <a:gd name="T73" fmla="*/ 0 h 682"/>
                <a:gd name="T74" fmla="*/ 562 w 562"/>
                <a:gd name="T75" fmla="*/ 682 h 68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62" h="682">
                  <a:moveTo>
                    <a:pt x="472" y="682"/>
                  </a:moveTo>
                  <a:lnTo>
                    <a:pt x="394" y="637"/>
                  </a:lnTo>
                  <a:lnTo>
                    <a:pt x="328" y="591"/>
                  </a:lnTo>
                  <a:lnTo>
                    <a:pt x="268" y="544"/>
                  </a:lnTo>
                  <a:lnTo>
                    <a:pt x="216" y="496"/>
                  </a:lnTo>
                  <a:lnTo>
                    <a:pt x="171" y="446"/>
                  </a:lnTo>
                  <a:lnTo>
                    <a:pt x="133" y="398"/>
                  </a:lnTo>
                  <a:lnTo>
                    <a:pt x="101" y="351"/>
                  </a:lnTo>
                  <a:lnTo>
                    <a:pt x="75" y="305"/>
                  </a:lnTo>
                  <a:lnTo>
                    <a:pt x="53" y="260"/>
                  </a:lnTo>
                  <a:lnTo>
                    <a:pt x="37" y="218"/>
                  </a:lnTo>
                  <a:lnTo>
                    <a:pt x="23" y="180"/>
                  </a:lnTo>
                  <a:lnTo>
                    <a:pt x="14" y="146"/>
                  </a:lnTo>
                  <a:lnTo>
                    <a:pt x="8" y="116"/>
                  </a:lnTo>
                  <a:lnTo>
                    <a:pt x="4" y="90"/>
                  </a:lnTo>
                  <a:lnTo>
                    <a:pt x="1" y="70"/>
                  </a:lnTo>
                  <a:lnTo>
                    <a:pt x="0" y="56"/>
                  </a:lnTo>
                  <a:lnTo>
                    <a:pt x="76" y="0"/>
                  </a:lnTo>
                  <a:lnTo>
                    <a:pt x="205" y="178"/>
                  </a:lnTo>
                  <a:lnTo>
                    <a:pt x="147" y="222"/>
                  </a:lnTo>
                  <a:lnTo>
                    <a:pt x="374" y="532"/>
                  </a:lnTo>
                  <a:lnTo>
                    <a:pt x="456" y="472"/>
                  </a:lnTo>
                  <a:lnTo>
                    <a:pt x="562" y="616"/>
                  </a:lnTo>
                  <a:lnTo>
                    <a:pt x="472" y="682"/>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7173" name="Rectangle 9"/>
          <p:cNvSpPr>
            <a:spLocks noGrp="1" noChangeArrowheads="1"/>
          </p:cNvSpPr>
          <p:nvPr>
            <p:ph type="title"/>
          </p:nvPr>
        </p:nvSpPr>
        <p:spPr/>
        <p:txBody>
          <a:bodyPr/>
          <a:lstStyle/>
          <a:p>
            <a:pPr eaLnBrk="1" hangingPunct="1"/>
            <a:r>
              <a:rPr lang="en-US" dirty="0" smtClean="0"/>
              <a:t>First Notice of Loss (FNOL)</a:t>
            </a:r>
          </a:p>
        </p:txBody>
      </p:sp>
      <p:sp>
        <p:nvSpPr>
          <p:cNvPr id="7174" name="Rectangle 10"/>
          <p:cNvSpPr>
            <a:spLocks noGrp="1" noChangeArrowheads="1"/>
          </p:cNvSpPr>
          <p:nvPr>
            <p:ph idx="1"/>
          </p:nvPr>
        </p:nvSpPr>
        <p:spPr>
          <a:xfrm>
            <a:off x="519113" y="4089666"/>
            <a:ext cx="8318500" cy="2032000"/>
          </a:xfrm>
        </p:spPr>
        <p:txBody>
          <a:bodyPr/>
          <a:lstStyle/>
          <a:p>
            <a:pPr>
              <a:buFont typeface="Arial" charset="0"/>
              <a:buChar char="•"/>
            </a:pPr>
            <a:r>
              <a:rPr lang="en-US" dirty="0" smtClean="0"/>
              <a:t>First Notice of Loss is the event in which the carrier is informed of a potentially covered loss</a:t>
            </a:r>
          </a:p>
          <a:p>
            <a:pPr lvl="1"/>
            <a:r>
              <a:rPr lang="en-US" sz="2000" dirty="0" smtClean="0"/>
              <a:t>For workers' comp claims</a:t>
            </a:r>
            <a:r>
              <a:rPr lang="en-US" sz="2000" dirty="0"/>
              <a:t> </a:t>
            </a:r>
            <a:r>
              <a:rPr lang="en-US" sz="2000" dirty="0" smtClean="0"/>
              <a:t>this is known as First Report of Injury (FROI)</a:t>
            </a:r>
          </a:p>
          <a:p>
            <a:pPr lvl="1"/>
            <a:r>
              <a:rPr lang="en-US" sz="2000" dirty="0" smtClean="0"/>
              <a:t>For personal lines a policyholder portal option may be used for online submission instead of the traditional method of reporting a claim over the phone</a:t>
            </a:r>
          </a:p>
        </p:txBody>
      </p:sp>
      <p:grpSp>
        <p:nvGrpSpPr>
          <p:cNvPr id="7175" name="Group 11"/>
          <p:cNvGrpSpPr>
            <a:grpSpLocks/>
          </p:cNvGrpSpPr>
          <p:nvPr/>
        </p:nvGrpSpPr>
        <p:grpSpPr bwMode="auto">
          <a:xfrm>
            <a:off x="4214813" y="893763"/>
            <a:ext cx="2460625" cy="1812925"/>
            <a:chOff x="2083" y="1606"/>
            <a:chExt cx="1489" cy="1097"/>
          </a:xfrm>
        </p:grpSpPr>
        <p:sp>
          <p:nvSpPr>
            <p:cNvPr id="7176" name="Rectangle 12"/>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7177" name="Freeform 13"/>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7178" name="Freeform 14"/>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7179" name="Freeform 15"/>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7180" name="Freeform 16"/>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7181" name="Rectangle 17"/>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7182" name="Rectangle 18"/>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7183" name="AutoShape 19"/>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7184" name="Freeform 20"/>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185" name="Freeform 21"/>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186" name="Rectangle 22"/>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7187" name="Rectangle 23"/>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7188" name="Rectangle 24"/>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7189" name="Group 25"/>
            <p:cNvGrpSpPr>
              <a:grpSpLocks/>
            </p:cNvGrpSpPr>
            <p:nvPr/>
          </p:nvGrpSpPr>
          <p:grpSpPr bwMode="auto">
            <a:xfrm>
              <a:off x="2221" y="1871"/>
              <a:ext cx="518" cy="782"/>
              <a:chOff x="2400" y="1656"/>
              <a:chExt cx="752" cy="1136"/>
            </a:xfrm>
          </p:grpSpPr>
          <p:sp>
            <p:nvSpPr>
              <p:cNvPr id="7202" name="Freeform 26"/>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203" name="Freeform 27"/>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204" name="Freeform 28"/>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205" name="Freeform 29"/>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206" name="Freeform 30"/>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7207" name="Line 31"/>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208" name="Line 32"/>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7190" name="Group 33"/>
            <p:cNvGrpSpPr>
              <a:grpSpLocks/>
            </p:cNvGrpSpPr>
            <p:nvPr/>
          </p:nvGrpSpPr>
          <p:grpSpPr bwMode="auto">
            <a:xfrm rot="-6511945">
              <a:off x="2834" y="1842"/>
              <a:ext cx="518" cy="783"/>
              <a:chOff x="2400" y="1656"/>
              <a:chExt cx="752" cy="1136"/>
            </a:xfrm>
          </p:grpSpPr>
          <p:sp>
            <p:nvSpPr>
              <p:cNvPr id="7195" name="Freeform 34"/>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196" name="Freeform 35"/>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197" name="Freeform 36"/>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198" name="Freeform 37"/>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199" name="Freeform 38"/>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200" name="Line 39"/>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201" name="Line 40"/>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7191" name="Freeform 41"/>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192" name="Freeform 42"/>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193" name="Rectangle 43"/>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7194" name="Rectangle 44"/>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|EOS~040|</a:t>
            </a:r>
            <a:endParaRPr lang="en-US" sz="100" dirty="0" err="1" smtClean="0">
              <a:solidFill>
                <a:srgbClr val="FFFFFF"/>
              </a:solidFill>
              <a:latin typeface="Arial"/>
              <a:cs typeface="Calibri" pitchFamily="34" charset="0"/>
            </a:endParaRPr>
          </a:p>
        </p:txBody>
      </p:sp>
      <p:sp>
        <p:nvSpPr>
          <p:cNvPr id="41986" name="Rectangle 2"/>
          <p:cNvSpPr>
            <a:spLocks noGrp="1" noChangeArrowheads="1"/>
          </p:cNvSpPr>
          <p:nvPr>
            <p:ph type="title"/>
          </p:nvPr>
        </p:nvSpPr>
        <p:spPr/>
        <p:txBody>
          <a:bodyPr/>
          <a:lstStyle/>
          <a:p>
            <a:pPr eaLnBrk="1" hangingPunct="1"/>
            <a:r>
              <a:rPr lang="en-US" dirty="0" smtClean="0"/>
              <a:t>Imported FNOL or Portal claims</a:t>
            </a:r>
          </a:p>
        </p:txBody>
      </p:sp>
      <p:sp>
        <p:nvSpPr>
          <p:cNvPr id="41987" name="Rectangle 20"/>
          <p:cNvSpPr>
            <a:spLocks noGrp="1" noChangeArrowheads="1"/>
          </p:cNvSpPr>
          <p:nvPr>
            <p:ph idx="1"/>
          </p:nvPr>
        </p:nvSpPr>
        <p:spPr>
          <a:xfrm>
            <a:off x="354013" y="787156"/>
            <a:ext cx="2516187" cy="4664075"/>
          </a:xfrm>
        </p:spPr>
        <p:txBody>
          <a:bodyPr/>
          <a:lstStyle/>
          <a:p>
            <a:pPr>
              <a:buFont typeface="Arial" charset="0"/>
              <a:buChar char="•"/>
            </a:pPr>
            <a:r>
              <a:rPr lang="en-US" dirty="0" smtClean="0"/>
              <a:t>Claims imported from an external application must meet all "load save" conditions</a:t>
            </a:r>
          </a:p>
          <a:p>
            <a:pPr lvl="1"/>
            <a:r>
              <a:rPr lang="en-US" dirty="0" smtClean="0"/>
              <a:t>Those that do not also meet "new loss" typically need user review</a:t>
            </a:r>
          </a:p>
          <a:p>
            <a:pPr lvl="1"/>
            <a:r>
              <a:rPr lang="en-US" dirty="0" smtClean="0"/>
              <a:t>The same process applies to incomplete claims from a portal</a:t>
            </a:r>
          </a:p>
        </p:txBody>
      </p:sp>
      <p:sp>
        <p:nvSpPr>
          <p:cNvPr id="41988" name="Text Box 3"/>
          <p:cNvSpPr txBox="1">
            <a:spLocks noChangeArrowheads="1"/>
          </p:cNvSpPr>
          <p:nvPr/>
        </p:nvSpPr>
        <p:spPr bwMode="auto">
          <a:xfrm>
            <a:off x="3065463" y="966788"/>
            <a:ext cx="16621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Load</a:t>
            </a:r>
            <a:br>
              <a:rPr lang="en-US" sz="2000" b="1"/>
            </a:br>
            <a:r>
              <a:rPr lang="en-US" sz="2000" b="1"/>
              <a:t>Save</a:t>
            </a:r>
          </a:p>
        </p:txBody>
      </p:sp>
      <p:sp>
        <p:nvSpPr>
          <p:cNvPr id="41989" name="AutoShape 4"/>
          <p:cNvSpPr>
            <a:spLocks noChangeArrowheads="1"/>
          </p:cNvSpPr>
          <p:nvPr/>
        </p:nvSpPr>
        <p:spPr bwMode="auto">
          <a:xfrm>
            <a:off x="3049588" y="750888"/>
            <a:ext cx="1695450" cy="1081087"/>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1990" name="Text Box 5"/>
          <p:cNvSpPr txBox="1">
            <a:spLocks noChangeArrowheads="1"/>
          </p:cNvSpPr>
          <p:nvPr/>
        </p:nvSpPr>
        <p:spPr bwMode="auto">
          <a:xfrm>
            <a:off x="5192713" y="814388"/>
            <a:ext cx="16621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New</a:t>
            </a:r>
            <a:br>
              <a:rPr lang="en-US" sz="2000" b="1"/>
            </a:br>
            <a:r>
              <a:rPr lang="en-US" sz="2000" b="1"/>
              <a:t>Loss</a:t>
            </a:r>
            <a:br>
              <a:rPr lang="en-US" sz="2000" b="1"/>
            </a:br>
            <a:r>
              <a:rPr lang="en-US" sz="2000" b="1"/>
              <a:t>Completion</a:t>
            </a:r>
          </a:p>
        </p:txBody>
      </p:sp>
      <p:sp>
        <p:nvSpPr>
          <p:cNvPr id="41991" name="AutoShape 6"/>
          <p:cNvSpPr>
            <a:spLocks noChangeArrowheads="1"/>
          </p:cNvSpPr>
          <p:nvPr/>
        </p:nvSpPr>
        <p:spPr bwMode="auto">
          <a:xfrm>
            <a:off x="5176838" y="750888"/>
            <a:ext cx="1695450" cy="1081087"/>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1992" name="Text Box 7"/>
          <p:cNvSpPr txBox="1">
            <a:spLocks noChangeArrowheads="1"/>
          </p:cNvSpPr>
          <p:nvPr/>
        </p:nvSpPr>
        <p:spPr bwMode="auto">
          <a:xfrm>
            <a:off x="7321550" y="814388"/>
            <a:ext cx="16621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Intermediate</a:t>
            </a:r>
            <a:br>
              <a:rPr lang="en-US" sz="2000" b="1"/>
            </a:br>
            <a:r>
              <a:rPr lang="en-US" sz="2000" b="1"/>
              <a:t>Levels of</a:t>
            </a:r>
            <a:br>
              <a:rPr lang="en-US" sz="2000" b="1"/>
            </a:br>
            <a:r>
              <a:rPr lang="en-US" sz="2000" b="1"/>
              <a:t>Maturity</a:t>
            </a:r>
          </a:p>
        </p:txBody>
      </p:sp>
      <p:sp>
        <p:nvSpPr>
          <p:cNvPr id="41993" name="AutoShape 8"/>
          <p:cNvSpPr>
            <a:spLocks noChangeArrowheads="1"/>
          </p:cNvSpPr>
          <p:nvPr/>
        </p:nvSpPr>
        <p:spPr bwMode="auto">
          <a:xfrm>
            <a:off x="4759325" y="1101725"/>
            <a:ext cx="433388" cy="347663"/>
          </a:xfrm>
          <a:prstGeom prst="rightArrow">
            <a:avLst>
              <a:gd name="adj1" fmla="val 49769"/>
              <a:gd name="adj2" fmla="val 59818"/>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41994" name="AutoShape 9"/>
          <p:cNvSpPr>
            <a:spLocks noChangeArrowheads="1"/>
          </p:cNvSpPr>
          <p:nvPr/>
        </p:nvSpPr>
        <p:spPr bwMode="auto">
          <a:xfrm>
            <a:off x="6873875" y="1101725"/>
            <a:ext cx="433388" cy="347663"/>
          </a:xfrm>
          <a:prstGeom prst="rightArrow">
            <a:avLst>
              <a:gd name="adj1" fmla="val 49769"/>
              <a:gd name="adj2" fmla="val 59818"/>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41995" name="Text Box 10"/>
          <p:cNvSpPr txBox="1">
            <a:spLocks noChangeArrowheads="1"/>
          </p:cNvSpPr>
          <p:nvPr/>
        </p:nvSpPr>
        <p:spPr bwMode="auto">
          <a:xfrm>
            <a:off x="5573713" y="2132013"/>
            <a:ext cx="12795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Driver of vehicle is specified</a:t>
            </a:r>
          </a:p>
        </p:txBody>
      </p:sp>
      <p:sp>
        <p:nvSpPr>
          <p:cNvPr id="41996" name="Rectangle 11"/>
          <p:cNvSpPr>
            <a:spLocks noChangeArrowheads="1"/>
          </p:cNvSpPr>
          <p:nvPr/>
        </p:nvSpPr>
        <p:spPr bwMode="auto">
          <a:xfrm>
            <a:off x="5167313" y="2151063"/>
            <a:ext cx="284162" cy="28416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1997" name="Text Box 12"/>
          <p:cNvSpPr txBox="1">
            <a:spLocks noChangeArrowheads="1"/>
          </p:cNvSpPr>
          <p:nvPr/>
        </p:nvSpPr>
        <p:spPr bwMode="auto">
          <a:xfrm>
            <a:off x="5583238" y="3241675"/>
            <a:ext cx="1443037"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If insured at fault, fault rating specified</a:t>
            </a:r>
          </a:p>
        </p:txBody>
      </p:sp>
      <p:sp>
        <p:nvSpPr>
          <p:cNvPr id="41998" name="Rectangle 13"/>
          <p:cNvSpPr>
            <a:spLocks noChangeArrowheads="1"/>
          </p:cNvSpPr>
          <p:nvPr/>
        </p:nvSpPr>
        <p:spPr bwMode="auto">
          <a:xfrm>
            <a:off x="5176838" y="3260725"/>
            <a:ext cx="284162" cy="284163"/>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1999" name="Text Box 14"/>
          <p:cNvSpPr txBox="1">
            <a:spLocks noChangeArrowheads="1"/>
          </p:cNvSpPr>
          <p:nvPr/>
        </p:nvSpPr>
        <p:spPr bwMode="auto">
          <a:xfrm>
            <a:off x="3524250" y="2132013"/>
            <a:ext cx="12795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solidFill>
                  <a:srgbClr val="00CC00"/>
                </a:solidFill>
              </a:rPr>
              <a:t>Policy number is valid</a:t>
            </a:r>
          </a:p>
        </p:txBody>
      </p:sp>
      <p:sp>
        <p:nvSpPr>
          <p:cNvPr id="42000" name="Rectangle 15"/>
          <p:cNvSpPr>
            <a:spLocks noChangeArrowheads="1"/>
          </p:cNvSpPr>
          <p:nvPr/>
        </p:nvSpPr>
        <p:spPr bwMode="auto">
          <a:xfrm>
            <a:off x="3117850" y="2151063"/>
            <a:ext cx="284163" cy="284162"/>
          </a:xfrm>
          <a:prstGeom prst="rect">
            <a:avLst/>
          </a:prstGeom>
          <a:noFill/>
          <a:ln w="28575" algn="ctr">
            <a:solidFill>
              <a:srgbClr val="00CC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2001" name="Text Box 16"/>
          <p:cNvSpPr txBox="1">
            <a:spLocks noChangeArrowheads="1"/>
          </p:cNvSpPr>
          <p:nvPr/>
        </p:nvSpPr>
        <p:spPr bwMode="auto">
          <a:xfrm>
            <a:off x="3524250" y="3241675"/>
            <a:ext cx="12795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solidFill>
                  <a:srgbClr val="00CC00"/>
                </a:solidFill>
              </a:rPr>
              <a:t>Loss date is specified</a:t>
            </a:r>
          </a:p>
        </p:txBody>
      </p:sp>
      <p:sp>
        <p:nvSpPr>
          <p:cNvPr id="42002" name="Rectangle 17"/>
          <p:cNvSpPr>
            <a:spLocks noChangeArrowheads="1"/>
          </p:cNvSpPr>
          <p:nvPr/>
        </p:nvSpPr>
        <p:spPr bwMode="auto">
          <a:xfrm>
            <a:off x="3117850" y="3260725"/>
            <a:ext cx="284163" cy="284163"/>
          </a:xfrm>
          <a:prstGeom prst="rect">
            <a:avLst/>
          </a:prstGeom>
          <a:noFill/>
          <a:ln w="28575" algn="ctr">
            <a:solidFill>
              <a:srgbClr val="00CC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2003" name="Freeform 18"/>
          <p:cNvSpPr>
            <a:spLocks/>
          </p:cNvSpPr>
          <p:nvPr/>
        </p:nvSpPr>
        <p:spPr bwMode="auto">
          <a:xfrm>
            <a:off x="3119438" y="1973263"/>
            <a:ext cx="354012" cy="392112"/>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00CC00"/>
          </a:soli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lIns="0" tIns="0" rIns="0" bIns="0" anchor="ctr">
            <a:spAutoFit/>
          </a:bodyPr>
          <a:lstStyle/>
          <a:p>
            <a:endParaRPr lang="en-US"/>
          </a:p>
        </p:txBody>
      </p:sp>
      <p:sp>
        <p:nvSpPr>
          <p:cNvPr id="42004" name="Freeform 19"/>
          <p:cNvSpPr>
            <a:spLocks/>
          </p:cNvSpPr>
          <p:nvPr/>
        </p:nvSpPr>
        <p:spPr bwMode="auto">
          <a:xfrm>
            <a:off x="3141663" y="3106738"/>
            <a:ext cx="354012" cy="392112"/>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00CC00"/>
          </a:soli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lIns="0" tIns="0" rIns="0" bIns="0" anchor="ctr">
            <a:spAutoFit/>
          </a:bodyPr>
          <a:lstStyle/>
          <a:p>
            <a:endParaRPr lang="en-US"/>
          </a:p>
        </p:txBody>
      </p:sp>
      <p:sp>
        <p:nvSpPr>
          <p:cNvPr id="42005" name="Line 21"/>
          <p:cNvSpPr>
            <a:spLocks noChangeShapeType="1"/>
          </p:cNvSpPr>
          <p:nvPr/>
        </p:nvSpPr>
        <p:spPr bwMode="auto">
          <a:xfrm flipV="1">
            <a:off x="3922713" y="5360988"/>
            <a:ext cx="0" cy="661987"/>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2006" name="Line 22"/>
          <p:cNvSpPr>
            <a:spLocks noChangeShapeType="1"/>
          </p:cNvSpPr>
          <p:nvPr/>
        </p:nvSpPr>
        <p:spPr bwMode="auto">
          <a:xfrm>
            <a:off x="3914775" y="6030913"/>
            <a:ext cx="66516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42007" name="Group 23"/>
          <p:cNvGrpSpPr>
            <a:grpSpLocks/>
          </p:cNvGrpSpPr>
          <p:nvPr/>
        </p:nvGrpSpPr>
        <p:grpSpPr bwMode="auto">
          <a:xfrm>
            <a:off x="3354388" y="4754563"/>
            <a:ext cx="1119187" cy="825500"/>
            <a:chOff x="2083" y="1606"/>
            <a:chExt cx="1489" cy="1097"/>
          </a:xfrm>
        </p:grpSpPr>
        <p:sp>
          <p:nvSpPr>
            <p:cNvPr id="42041" name="Rectangle 24"/>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42042" name="Freeform 25"/>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42043" name="Freeform 26"/>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42044" name="Freeform 27"/>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42045" name="Freeform 28"/>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42046" name="Rectangle 29"/>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42047" name="Rectangle 30"/>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2048" name="AutoShape 31"/>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42049" name="Freeform 32"/>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2050" name="Freeform 33"/>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2051" name="Rectangle 34"/>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2052" name="Rectangle 35"/>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2053" name="Rectangle 36"/>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42054" name="Group 37"/>
            <p:cNvGrpSpPr>
              <a:grpSpLocks/>
            </p:cNvGrpSpPr>
            <p:nvPr/>
          </p:nvGrpSpPr>
          <p:grpSpPr bwMode="auto">
            <a:xfrm>
              <a:off x="2221" y="1871"/>
              <a:ext cx="518" cy="782"/>
              <a:chOff x="2400" y="1656"/>
              <a:chExt cx="752" cy="1136"/>
            </a:xfrm>
          </p:grpSpPr>
          <p:sp>
            <p:nvSpPr>
              <p:cNvPr id="42067" name="Freeform 3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2068" name="Freeform 3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2069" name="Freeform 4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2070" name="Freeform 4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2071" name="Freeform 4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42072" name="Line 4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2073" name="Line 4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42055" name="Group 45"/>
            <p:cNvGrpSpPr>
              <a:grpSpLocks/>
            </p:cNvGrpSpPr>
            <p:nvPr/>
          </p:nvGrpSpPr>
          <p:grpSpPr bwMode="auto">
            <a:xfrm rot="-6511945">
              <a:off x="2834" y="1842"/>
              <a:ext cx="518" cy="783"/>
              <a:chOff x="2400" y="1656"/>
              <a:chExt cx="752" cy="1136"/>
            </a:xfrm>
          </p:grpSpPr>
          <p:sp>
            <p:nvSpPr>
              <p:cNvPr id="42060" name="Freeform 46"/>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2061" name="Freeform 47"/>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2062" name="Freeform 48"/>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2063" name="Freeform 49"/>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2064" name="Freeform 50"/>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2065" name="Line 51"/>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2066" name="Line 52"/>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42056" name="Freeform 53"/>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2057" name="Freeform 54"/>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2058" name="Rectangle 55"/>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2059" name="Rectangle 56"/>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42008" name="Group 57"/>
          <p:cNvGrpSpPr>
            <a:grpSpLocks/>
          </p:cNvGrpSpPr>
          <p:nvPr/>
        </p:nvGrpSpPr>
        <p:grpSpPr bwMode="auto">
          <a:xfrm>
            <a:off x="4276725" y="5665788"/>
            <a:ext cx="552450" cy="701675"/>
            <a:chOff x="2401" y="425"/>
            <a:chExt cx="907" cy="1154"/>
          </a:xfrm>
        </p:grpSpPr>
        <p:sp>
          <p:nvSpPr>
            <p:cNvPr id="42035" name="Rectangle 58"/>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42036" name="Line 59"/>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37" name="Line 60"/>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38" name="Rectangle 61"/>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42039" name="Freeform 62"/>
            <p:cNvSpPr>
              <a:spLocks/>
            </p:cNvSpPr>
            <p:nvPr/>
          </p:nvSpPr>
          <p:spPr bwMode="auto">
            <a:xfrm>
              <a:off x="2643" y="789"/>
              <a:ext cx="309" cy="257"/>
            </a:xfrm>
            <a:custGeom>
              <a:avLst/>
              <a:gdLst>
                <a:gd name="T0" fmla="*/ 861 w 234"/>
                <a:gd name="T1" fmla="*/ 0 h 195"/>
                <a:gd name="T2" fmla="*/ 191 w 234"/>
                <a:gd name="T3" fmla="*/ 286 h 195"/>
                <a:gd name="T4" fmla="*/ 0 w 234"/>
                <a:gd name="T5" fmla="*/ 1348 h 195"/>
                <a:gd name="T6" fmla="*/ 1262 w 234"/>
                <a:gd name="T7" fmla="*/ 1348 h 195"/>
                <a:gd name="T8" fmla="*/ 1639 w 234"/>
                <a:gd name="T9" fmla="*/ 763 h 195"/>
                <a:gd name="T10" fmla="*/ 861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42040" name="Line 63"/>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42009" name="Group 64"/>
          <p:cNvGrpSpPr>
            <a:grpSpLocks/>
          </p:cNvGrpSpPr>
          <p:nvPr/>
        </p:nvGrpSpPr>
        <p:grpSpPr bwMode="auto">
          <a:xfrm>
            <a:off x="7118350" y="5624513"/>
            <a:ext cx="801688" cy="803275"/>
            <a:chOff x="2440" y="597"/>
            <a:chExt cx="672" cy="673"/>
          </a:xfrm>
        </p:grpSpPr>
        <p:sp>
          <p:nvSpPr>
            <p:cNvPr id="42013" name="Rectangle 65"/>
            <p:cNvSpPr>
              <a:spLocks noChangeArrowheads="1"/>
            </p:cNvSpPr>
            <p:nvPr/>
          </p:nvSpPr>
          <p:spPr bwMode="auto">
            <a:xfrm>
              <a:off x="2440" y="597"/>
              <a:ext cx="672" cy="673"/>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42014" name="Group 66"/>
            <p:cNvGrpSpPr>
              <a:grpSpLocks/>
            </p:cNvGrpSpPr>
            <p:nvPr/>
          </p:nvGrpSpPr>
          <p:grpSpPr bwMode="auto">
            <a:xfrm>
              <a:off x="2473" y="601"/>
              <a:ext cx="323" cy="412"/>
              <a:chOff x="2537" y="2185"/>
              <a:chExt cx="299" cy="381"/>
            </a:xfrm>
          </p:grpSpPr>
          <p:sp>
            <p:nvSpPr>
              <p:cNvPr id="42029" name="Rectangle 67"/>
              <p:cNvSpPr>
                <a:spLocks noChangeArrowheads="1"/>
              </p:cNvSpPr>
              <p:nvPr/>
            </p:nvSpPr>
            <p:spPr bwMode="auto">
              <a:xfrm>
                <a:off x="2537" y="2240"/>
                <a:ext cx="299" cy="326"/>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42030" name="Line 68"/>
              <p:cNvSpPr>
                <a:spLocks noChangeShapeType="1"/>
              </p:cNvSpPr>
              <p:nvPr/>
            </p:nvSpPr>
            <p:spPr bwMode="auto">
              <a:xfrm>
                <a:off x="2597" y="2502"/>
                <a:ext cx="181"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31" name="Line 69"/>
              <p:cNvSpPr>
                <a:spLocks noChangeShapeType="1"/>
              </p:cNvSpPr>
              <p:nvPr/>
            </p:nvSpPr>
            <p:spPr bwMode="auto">
              <a:xfrm>
                <a:off x="2595" y="2426"/>
                <a:ext cx="181"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32" name="Rectangle 70"/>
              <p:cNvSpPr>
                <a:spLocks noChangeArrowheads="1"/>
              </p:cNvSpPr>
              <p:nvPr/>
            </p:nvSpPr>
            <p:spPr bwMode="auto">
              <a:xfrm rot="2658430">
                <a:off x="2716" y="2185"/>
                <a:ext cx="74" cy="167"/>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42033" name="Freeform 71"/>
              <p:cNvSpPr>
                <a:spLocks/>
              </p:cNvSpPr>
              <p:nvPr/>
            </p:nvSpPr>
            <p:spPr bwMode="auto">
              <a:xfrm>
                <a:off x="2617" y="2305"/>
                <a:ext cx="102" cy="85"/>
              </a:xfrm>
              <a:custGeom>
                <a:avLst/>
                <a:gdLst>
                  <a:gd name="T0" fmla="*/ 0 w 234"/>
                  <a:gd name="T1" fmla="*/ 0 h 195"/>
                  <a:gd name="T2" fmla="*/ 0 w 234"/>
                  <a:gd name="T3" fmla="*/ 0 h 195"/>
                  <a:gd name="T4" fmla="*/ 0 w 234"/>
                  <a:gd name="T5" fmla="*/ 0 h 195"/>
                  <a:gd name="T6" fmla="*/ 0 w 234"/>
                  <a:gd name="T7" fmla="*/ 0 h 195"/>
                  <a:gd name="T8" fmla="*/ 0 w 234"/>
                  <a:gd name="T9" fmla="*/ 0 h 195"/>
                  <a:gd name="T10" fmla="*/ 0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42034" name="Line 72"/>
              <p:cNvSpPr>
                <a:spLocks noChangeShapeType="1"/>
              </p:cNvSpPr>
              <p:nvPr/>
            </p:nvSpPr>
            <p:spPr bwMode="auto">
              <a:xfrm flipH="1">
                <a:off x="2637" y="2339"/>
                <a:ext cx="48" cy="35"/>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42015" name="Group 73"/>
            <p:cNvGrpSpPr>
              <a:grpSpLocks/>
            </p:cNvGrpSpPr>
            <p:nvPr/>
          </p:nvGrpSpPr>
          <p:grpSpPr bwMode="auto">
            <a:xfrm>
              <a:off x="2605" y="709"/>
              <a:ext cx="323" cy="412"/>
              <a:chOff x="2633" y="2281"/>
              <a:chExt cx="299" cy="381"/>
            </a:xfrm>
          </p:grpSpPr>
          <p:sp>
            <p:nvSpPr>
              <p:cNvPr id="42023" name="Rectangle 74"/>
              <p:cNvSpPr>
                <a:spLocks noChangeArrowheads="1"/>
              </p:cNvSpPr>
              <p:nvPr/>
            </p:nvSpPr>
            <p:spPr bwMode="auto">
              <a:xfrm>
                <a:off x="2633" y="2336"/>
                <a:ext cx="299" cy="326"/>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42024" name="Line 75"/>
              <p:cNvSpPr>
                <a:spLocks noChangeShapeType="1"/>
              </p:cNvSpPr>
              <p:nvPr/>
            </p:nvSpPr>
            <p:spPr bwMode="auto">
              <a:xfrm>
                <a:off x="2693" y="2598"/>
                <a:ext cx="181"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25" name="Line 76"/>
              <p:cNvSpPr>
                <a:spLocks noChangeShapeType="1"/>
              </p:cNvSpPr>
              <p:nvPr/>
            </p:nvSpPr>
            <p:spPr bwMode="auto">
              <a:xfrm>
                <a:off x="2691" y="2522"/>
                <a:ext cx="181"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26" name="Rectangle 77"/>
              <p:cNvSpPr>
                <a:spLocks noChangeArrowheads="1"/>
              </p:cNvSpPr>
              <p:nvPr/>
            </p:nvSpPr>
            <p:spPr bwMode="auto">
              <a:xfrm rot="2658430">
                <a:off x="2812" y="2281"/>
                <a:ext cx="74" cy="167"/>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42027" name="Freeform 78"/>
              <p:cNvSpPr>
                <a:spLocks/>
              </p:cNvSpPr>
              <p:nvPr/>
            </p:nvSpPr>
            <p:spPr bwMode="auto">
              <a:xfrm>
                <a:off x="2713" y="2401"/>
                <a:ext cx="102" cy="85"/>
              </a:xfrm>
              <a:custGeom>
                <a:avLst/>
                <a:gdLst>
                  <a:gd name="T0" fmla="*/ 0 w 234"/>
                  <a:gd name="T1" fmla="*/ 0 h 195"/>
                  <a:gd name="T2" fmla="*/ 0 w 234"/>
                  <a:gd name="T3" fmla="*/ 0 h 195"/>
                  <a:gd name="T4" fmla="*/ 0 w 234"/>
                  <a:gd name="T5" fmla="*/ 0 h 195"/>
                  <a:gd name="T6" fmla="*/ 0 w 234"/>
                  <a:gd name="T7" fmla="*/ 0 h 195"/>
                  <a:gd name="T8" fmla="*/ 0 w 234"/>
                  <a:gd name="T9" fmla="*/ 0 h 195"/>
                  <a:gd name="T10" fmla="*/ 0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42028" name="Line 79"/>
              <p:cNvSpPr>
                <a:spLocks noChangeShapeType="1"/>
              </p:cNvSpPr>
              <p:nvPr/>
            </p:nvSpPr>
            <p:spPr bwMode="auto">
              <a:xfrm flipH="1">
                <a:off x="2733" y="2435"/>
                <a:ext cx="48" cy="35"/>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42016" name="Group 80"/>
            <p:cNvGrpSpPr>
              <a:grpSpLocks/>
            </p:cNvGrpSpPr>
            <p:nvPr/>
          </p:nvGrpSpPr>
          <p:grpSpPr bwMode="auto">
            <a:xfrm>
              <a:off x="2737" y="817"/>
              <a:ext cx="323" cy="412"/>
              <a:chOff x="2729" y="2377"/>
              <a:chExt cx="299" cy="381"/>
            </a:xfrm>
          </p:grpSpPr>
          <p:sp>
            <p:nvSpPr>
              <p:cNvPr id="42017" name="Rectangle 81"/>
              <p:cNvSpPr>
                <a:spLocks noChangeArrowheads="1"/>
              </p:cNvSpPr>
              <p:nvPr/>
            </p:nvSpPr>
            <p:spPr bwMode="auto">
              <a:xfrm>
                <a:off x="2729" y="2432"/>
                <a:ext cx="299" cy="326"/>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42018" name="Line 82"/>
              <p:cNvSpPr>
                <a:spLocks noChangeShapeType="1"/>
              </p:cNvSpPr>
              <p:nvPr/>
            </p:nvSpPr>
            <p:spPr bwMode="auto">
              <a:xfrm>
                <a:off x="2789" y="2694"/>
                <a:ext cx="181"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19" name="Line 83"/>
              <p:cNvSpPr>
                <a:spLocks noChangeShapeType="1"/>
              </p:cNvSpPr>
              <p:nvPr/>
            </p:nvSpPr>
            <p:spPr bwMode="auto">
              <a:xfrm>
                <a:off x="2787" y="2618"/>
                <a:ext cx="181"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20" name="Rectangle 84"/>
              <p:cNvSpPr>
                <a:spLocks noChangeArrowheads="1"/>
              </p:cNvSpPr>
              <p:nvPr/>
            </p:nvSpPr>
            <p:spPr bwMode="auto">
              <a:xfrm rot="2658430">
                <a:off x="2908" y="2377"/>
                <a:ext cx="74" cy="167"/>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42021" name="Freeform 85"/>
              <p:cNvSpPr>
                <a:spLocks/>
              </p:cNvSpPr>
              <p:nvPr/>
            </p:nvSpPr>
            <p:spPr bwMode="auto">
              <a:xfrm>
                <a:off x="2809" y="2497"/>
                <a:ext cx="102" cy="85"/>
              </a:xfrm>
              <a:custGeom>
                <a:avLst/>
                <a:gdLst>
                  <a:gd name="T0" fmla="*/ 0 w 234"/>
                  <a:gd name="T1" fmla="*/ 0 h 195"/>
                  <a:gd name="T2" fmla="*/ 0 w 234"/>
                  <a:gd name="T3" fmla="*/ 0 h 195"/>
                  <a:gd name="T4" fmla="*/ 0 w 234"/>
                  <a:gd name="T5" fmla="*/ 0 h 195"/>
                  <a:gd name="T6" fmla="*/ 0 w 234"/>
                  <a:gd name="T7" fmla="*/ 0 h 195"/>
                  <a:gd name="T8" fmla="*/ 0 w 234"/>
                  <a:gd name="T9" fmla="*/ 0 h 195"/>
                  <a:gd name="T10" fmla="*/ 0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42022" name="Line 86"/>
              <p:cNvSpPr>
                <a:spLocks noChangeShapeType="1"/>
              </p:cNvSpPr>
              <p:nvPr/>
            </p:nvSpPr>
            <p:spPr bwMode="auto">
              <a:xfrm flipH="1">
                <a:off x="2829" y="2531"/>
                <a:ext cx="48" cy="35"/>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sp>
        <p:nvSpPr>
          <p:cNvPr id="42010" name="Text Box 87"/>
          <p:cNvSpPr txBox="1">
            <a:spLocks noChangeArrowheads="1"/>
          </p:cNvSpPr>
          <p:nvPr/>
        </p:nvSpPr>
        <p:spPr bwMode="auto">
          <a:xfrm>
            <a:off x="8012113" y="5722938"/>
            <a:ext cx="866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FNOL</a:t>
            </a:r>
            <a:br>
              <a:rPr lang="en-US" sz="2000" b="1"/>
            </a:br>
            <a:r>
              <a:rPr lang="en-US" sz="2000" b="1"/>
              <a:t>Queue</a:t>
            </a:r>
          </a:p>
        </p:txBody>
      </p:sp>
      <p:sp>
        <p:nvSpPr>
          <p:cNvPr id="42011" name="Text Box 88"/>
          <p:cNvSpPr txBox="1">
            <a:spLocks noChangeArrowheads="1"/>
          </p:cNvSpPr>
          <p:nvPr/>
        </p:nvSpPr>
        <p:spPr bwMode="auto">
          <a:xfrm>
            <a:off x="4841875" y="5794375"/>
            <a:ext cx="18129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Review</a:t>
            </a:r>
            <a:br>
              <a:rPr lang="en-US" sz="1800" b="1"/>
            </a:br>
            <a:r>
              <a:rPr lang="en-US" sz="1800" b="1"/>
              <a:t>imported FNOL</a:t>
            </a:r>
          </a:p>
        </p:txBody>
      </p:sp>
      <p:sp>
        <p:nvSpPr>
          <p:cNvPr id="42012" name="Line 89"/>
          <p:cNvSpPr>
            <a:spLocks noChangeShapeType="1"/>
          </p:cNvSpPr>
          <p:nvPr/>
        </p:nvSpPr>
        <p:spPr bwMode="auto">
          <a:xfrm>
            <a:off x="6480175" y="6038850"/>
            <a:ext cx="630238"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|EOS~041|</a:t>
            </a:r>
            <a:endParaRPr lang="en-US" sz="100" dirty="0" err="1" smtClean="0">
              <a:solidFill>
                <a:srgbClr val="FFFFFF"/>
              </a:solidFill>
              <a:latin typeface="Arial"/>
              <a:cs typeface="Calibri"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838" y="1652132"/>
            <a:ext cx="8981162" cy="212663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3010" name="Rectangle 2"/>
          <p:cNvSpPr>
            <a:spLocks noGrp="1" noChangeArrowheads="1"/>
          </p:cNvSpPr>
          <p:nvPr>
            <p:ph type="title"/>
          </p:nvPr>
        </p:nvSpPr>
        <p:spPr/>
        <p:txBody>
          <a:bodyPr/>
          <a:lstStyle/>
          <a:p>
            <a:pPr eaLnBrk="1" hangingPunct="1"/>
            <a:r>
              <a:rPr lang="en-US" smtClean="0"/>
              <a:t>Incomplete imported FNOLs</a:t>
            </a:r>
          </a:p>
        </p:txBody>
      </p:sp>
      <p:sp>
        <p:nvSpPr>
          <p:cNvPr id="43011" name="Rectangle 3"/>
          <p:cNvSpPr>
            <a:spLocks noGrp="1" noChangeArrowheads="1"/>
          </p:cNvSpPr>
          <p:nvPr>
            <p:ph idx="1"/>
          </p:nvPr>
        </p:nvSpPr>
        <p:spPr>
          <a:xfrm>
            <a:off x="519113" y="4254500"/>
            <a:ext cx="8318500" cy="2135188"/>
          </a:xfrm>
        </p:spPr>
        <p:txBody>
          <a:bodyPr/>
          <a:lstStyle/>
          <a:p>
            <a:pPr>
              <a:buFont typeface="Arial" charset="0"/>
              <a:buChar char="•"/>
            </a:pPr>
            <a:r>
              <a:rPr lang="en-US" smtClean="0"/>
              <a:t>Imported FNOLs do not necessarily contain sufficient data to be considered done with intake </a:t>
            </a:r>
          </a:p>
          <a:p>
            <a:pPr lvl="1"/>
            <a:r>
              <a:rPr lang="en-US" smtClean="0"/>
              <a:t>For incomplete FNOLs, an activity is created and placed in an FNOL queue</a:t>
            </a:r>
          </a:p>
          <a:p>
            <a:pPr lvl="1"/>
            <a:r>
              <a:rPr lang="en-US" smtClean="0"/>
              <a:t>From the activity, a user can view the FNOL and modify it as needed</a:t>
            </a:r>
          </a:p>
        </p:txBody>
      </p:sp>
      <p:sp>
        <p:nvSpPr>
          <p:cNvPr id="6" name="AutoShape 4"/>
          <p:cNvSpPr>
            <a:spLocks noChangeArrowheads="1"/>
          </p:cNvSpPr>
          <p:nvPr/>
        </p:nvSpPr>
        <p:spPr bwMode="auto">
          <a:xfrm>
            <a:off x="1757139" y="2187742"/>
            <a:ext cx="1709727" cy="245950"/>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|EOS~042|</a:t>
            </a:r>
            <a:endParaRPr lang="en-US" sz="100" dirty="0" err="1" smtClean="0">
              <a:solidFill>
                <a:srgbClr val="FFFFFF"/>
              </a:solidFill>
              <a:latin typeface="Arial"/>
              <a:cs typeface="Calibri" pitchFamily="34" charset="0"/>
            </a:endParaRPr>
          </a:p>
        </p:txBody>
      </p:sp>
      <p:sp>
        <p:nvSpPr>
          <p:cNvPr id="44035" name="Rectangle 3"/>
          <p:cNvSpPr>
            <a:spLocks noGrp="1" noChangeArrowheads="1"/>
          </p:cNvSpPr>
          <p:nvPr>
            <p:ph type="title"/>
          </p:nvPr>
        </p:nvSpPr>
        <p:spPr/>
        <p:txBody>
          <a:bodyPr/>
          <a:lstStyle/>
          <a:p>
            <a:pPr eaLnBrk="1" hangingPunct="1"/>
            <a:r>
              <a:rPr lang="en-US" smtClean="0"/>
              <a:t>Completing incomplete imported FNOLs</a:t>
            </a:r>
          </a:p>
        </p:txBody>
      </p:sp>
      <p:sp>
        <p:nvSpPr>
          <p:cNvPr id="44036" name="Rectangle 4"/>
          <p:cNvSpPr>
            <a:spLocks noGrp="1" noChangeArrowheads="1"/>
          </p:cNvSpPr>
          <p:nvPr>
            <p:ph idx="1"/>
          </p:nvPr>
        </p:nvSpPr>
        <p:spPr>
          <a:xfrm>
            <a:off x="6390173" y="754063"/>
            <a:ext cx="2561856" cy="5692775"/>
          </a:xfrm>
        </p:spPr>
        <p:txBody>
          <a:bodyPr/>
          <a:lstStyle/>
          <a:p>
            <a:pPr>
              <a:buFont typeface="Arial" charset="0"/>
              <a:buChar char="•"/>
            </a:pPr>
            <a:r>
              <a:rPr lang="en-US" dirty="0" smtClean="0"/>
              <a:t>To complete the incomplete FNOL, a user must ensure all required information is present</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371" y="541412"/>
            <a:ext cx="6330489" cy="6263651"/>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|EOS~043|</a:t>
            </a:r>
            <a:endParaRPr lang="en-US" sz="100" dirty="0" err="1" smtClean="0">
              <a:solidFill>
                <a:srgbClr val="FFFFFF"/>
              </a:solidFill>
              <a:latin typeface="Arial"/>
              <a:cs typeface="Calibri" pitchFamily="34" charset="0"/>
            </a:endParaRPr>
          </a:p>
        </p:txBody>
      </p:sp>
      <p:sp>
        <p:nvSpPr>
          <p:cNvPr id="45058" name="Rectangle 2"/>
          <p:cNvSpPr>
            <a:spLocks noGrp="1" noChangeArrowheads="1"/>
          </p:cNvSpPr>
          <p:nvPr>
            <p:ph type="title"/>
          </p:nvPr>
        </p:nvSpPr>
        <p:spPr/>
        <p:txBody>
          <a:bodyPr/>
          <a:lstStyle/>
          <a:p>
            <a:pPr eaLnBrk="1" hangingPunct="1"/>
            <a:r>
              <a:rPr lang="en-US" smtClean="0"/>
              <a:t>Failing new claim validation</a:t>
            </a:r>
          </a:p>
        </p:txBody>
      </p:sp>
      <p:sp>
        <p:nvSpPr>
          <p:cNvPr id="45059" name="Rectangle 20"/>
          <p:cNvSpPr>
            <a:spLocks noGrp="1" noChangeArrowheads="1"/>
          </p:cNvSpPr>
          <p:nvPr>
            <p:ph idx="1"/>
          </p:nvPr>
        </p:nvSpPr>
        <p:spPr>
          <a:xfrm>
            <a:off x="447675" y="757840"/>
            <a:ext cx="2359025" cy="3969736"/>
          </a:xfrm>
        </p:spPr>
        <p:txBody>
          <a:bodyPr/>
          <a:lstStyle/>
          <a:p>
            <a:pPr>
              <a:buFont typeface="Arial" charset="0"/>
              <a:buChar char="•"/>
            </a:pPr>
            <a:r>
              <a:rPr lang="en-US" dirty="0" smtClean="0"/>
              <a:t>For imported FNOLs, claim is not saved</a:t>
            </a:r>
          </a:p>
          <a:p>
            <a:pPr>
              <a:buFont typeface="Arial" charset="0"/>
              <a:buChar char="•"/>
            </a:pPr>
            <a:r>
              <a:rPr lang="en-US" dirty="0" smtClean="0"/>
              <a:t>For wizard claims, user must fix errors or cancel claim</a:t>
            </a:r>
          </a:p>
        </p:txBody>
      </p:sp>
      <p:sp>
        <p:nvSpPr>
          <p:cNvPr id="45060" name="Text Box 3"/>
          <p:cNvSpPr txBox="1">
            <a:spLocks noChangeArrowheads="1"/>
          </p:cNvSpPr>
          <p:nvPr/>
        </p:nvSpPr>
        <p:spPr bwMode="auto">
          <a:xfrm>
            <a:off x="3065463" y="966788"/>
            <a:ext cx="16621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Load</a:t>
            </a:r>
            <a:br>
              <a:rPr lang="en-US" sz="2000" b="1"/>
            </a:br>
            <a:r>
              <a:rPr lang="en-US" sz="2000" b="1"/>
              <a:t>Save</a:t>
            </a:r>
          </a:p>
        </p:txBody>
      </p:sp>
      <p:sp>
        <p:nvSpPr>
          <p:cNvPr id="45061" name="AutoShape 4"/>
          <p:cNvSpPr>
            <a:spLocks noChangeArrowheads="1"/>
          </p:cNvSpPr>
          <p:nvPr/>
        </p:nvSpPr>
        <p:spPr bwMode="auto">
          <a:xfrm>
            <a:off x="3049588" y="750888"/>
            <a:ext cx="1695450" cy="1081087"/>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5062" name="Text Box 5"/>
          <p:cNvSpPr txBox="1">
            <a:spLocks noChangeArrowheads="1"/>
          </p:cNvSpPr>
          <p:nvPr/>
        </p:nvSpPr>
        <p:spPr bwMode="auto">
          <a:xfrm>
            <a:off x="5192713" y="814388"/>
            <a:ext cx="16621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New</a:t>
            </a:r>
            <a:br>
              <a:rPr lang="en-US" sz="2000" b="1"/>
            </a:br>
            <a:r>
              <a:rPr lang="en-US" sz="2000" b="1"/>
              <a:t>Loss</a:t>
            </a:r>
            <a:br>
              <a:rPr lang="en-US" sz="2000" b="1"/>
            </a:br>
            <a:r>
              <a:rPr lang="en-US" sz="2000" b="1"/>
              <a:t>Completion</a:t>
            </a:r>
          </a:p>
        </p:txBody>
      </p:sp>
      <p:sp>
        <p:nvSpPr>
          <p:cNvPr id="45063" name="AutoShape 6"/>
          <p:cNvSpPr>
            <a:spLocks noChangeArrowheads="1"/>
          </p:cNvSpPr>
          <p:nvPr/>
        </p:nvSpPr>
        <p:spPr bwMode="auto">
          <a:xfrm>
            <a:off x="5176838" y="750888"/>
            <a:ext cx="1695450" cy="1081087"/>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5064" name="Text Box 7"/>
          <p:cNvSpPr txBox="1">
            <a:spLocks noChangeArrowheads="1"/>
          </p:cNvSpPr>
          <p:nvPr/>
        </p:nvSpPr>
        <p:spPr bwMode="auto">
          <a:xfrm>
            <a:off x="7321550" y="814388"/>
            <a:ext cx="16621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Intermediate</a:t>
            </a:r>
            <a:br>
              <a:rPr lang="en-US" sz="2000" b="1"/>
            </a:br>
            <a:r>
              <a:rPr lang="en-US" sz="2000" b="1"/>
              <a:t>Levels of</a:t>
            </a:r>
            <a:br>
              <a:rPr lang="en-US" sz="2000" b="1"/>
            </a:br>
            <a:r>
              <a:rPr lang="en-US" sz="2000" b="1"/>
              <a:t>Maturity</a:t>
            </a:r>
          </a:p>
        </p:txBody>
      </p:sp>
      <p:sp>
        <p:nvSpPr>
          <p:cNvPr id="45065" name="AutoShape 8"/>
          <p:cNvSpPr>
            <a:spLocks noChangeArrowheads="1"/>
          </p:cNvSpPr>
          <p:nvPr/>
        </p:nvSpPr>
        <p:spPr bwMode="auto">
          <a:xfrm>
            <a:off x="4759325" y="1101725"/>
            <a:ext cx="433388" cy="347663"/>
          </a:xfrm>
          <a:prstGeom prst="rightArrow">
            <a:avLst>
              <a:gd name="adj1" fmla="val 49769"/>
              <a:gd name="adj2" fmla="val 59818"/>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45066" name="AutoShape 9"/>
          <p:cNvSpPr>
            <a:spLocks noChangeArrowheads="1"/>
          </p:cNvSpPr>
          <p:nvPr/>
        </p:nvSpPr>
        <p:spPr bwMode="auto">
          <a:xfrm>
            <a:off x="6873875" y="1101725"/>
            <a:ext cx="433388" cy="347663"/>
          </a:xfrm>
          <a:prstGeom prst="rightArrow">
            <a:avLst>
              <a:gd name="adj1" fmla="val 49769"/>
              <a:gd name="adj2" fmla="val 59818"/>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45067" name="Text Box 10"/>
          <p:cNvSpPr txBox="1">
            <a:spLocks noChangeArrowheads="1"/>
          </p:cNvSpPr>
          <p:nvPr/>
        </p:nvSpPr>
        <p:spPr bwMode="auto">
          <a:xfrm>
            <a:off x="5573713" y="2132013"/>
            <a:ext cx="12795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solidFill>
                  <a:srgbClr val="00CC00"/>
                </a:solidFill>
              </a:rPr>
              <a:t>Driver of vehicle is specified</a:t>
            </a:r>
          </a:p>
        </p:txBody>
      </p:sp>
      <p:sp>
        <p:nvSpPr>
          <p:cNvPr id="45068" name="Rectangle 11"/>
          <p:cNvSpPr>
            <a:spLocks noChangeArrowheads="1"/>
          </p:cNvSpPr>
          <p:nvPr/>
        </p:nvSpPr>
        <p:spPr bwMode="auto">
          <a:xfrm>
            <a:off x="5167313" y="2151063"/>
            <a:ext cx="284162" cy="284162"/>
          </a:xfrm>
          <a:prstGeom prst="rect">
            <a:avLst/>
          </a:prstGeom>
          <a:noFill/>
          <a:ln w="28575" algn="ctr">
            <a:solidFill>
              <a:srgbClr val="00CC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5069" name="Text Box 12"/>
          <p:cNvSpPr txBox="1">
            <a:spLocks noChangeArrowheads="1"/>
          </p:cNvSpPr>
          <p:nvPr/>
        </p:nvSpPr>
        <p:spPr bwMode="auto">
          <a:xfrm>
            <a:off x="5583238" y="3241675"/>
            <a:ext cx="1443037"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If insured at fault, fault rating specified</a:t>
            </a:r>
          </a:p>
        </p:txBody>
      </p:sp>
      <p:sp>
        <p:nvSpPr>
          <p:cNvPr id="45070" name="Rectangle 13"/>
          <p:cNvSpPr>
            <a:spLocks noChangeArrowheads="1"/>
          </p:cNvSpPr>
          <p:nvPr/>
        </p:nvSpPr>
        <p:spPr bwMode="auto">
          <a:xfrm>
            <a:off x="5176838" y="3260725"/>
            <a:ext cx="284162" cy="284163"/>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5071" name="Text Box 14"/>
          <p:cNvSpPr txBox="1">
            <a:spLocks noChangeArrowheads="1"/>
          </p:cNvSpPr>
          <p:nvPr/>
        </p:nvSpPr>
        <p:spPr bwMode="auto">
          <a:xfrm>
            <a:off x="3524250" y="2132013"/>
            <a:ext cx="12795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Policy number is valid</a:t>
            </a:r>
          </a:p>
        </p:txBody>
      </p:sp>
      <p:sp>
        <p:nvSpPr>
          <p:cNvPr id="45072" name="Rectangle 15"/>
          <p:cNvSpPr>
            <a:spLocks noChangeArrowheads="1"/>
          </p:cNvSpPr>
          <p:nvPr/>
        </p:nvSpPr>
        <p:spPr bwMode="auto">
          <a:xfrm>
            <a:off x="3117850" y="2151063"/>
            <a:ext cx="284163" cy="28416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5073" name="Text Box 16"/>
          <p:cNvSpPr txBox="1">
            <a:spLocks noChangeArrowheads="1"/>
          </p:cNvSpPr>
          <p:nvPr/>
        </p:nvSpPr>
        <p:spPr bwMode="auto">
          <a:xfrm>
            <a:off x="3524250" y="3241675"/>
            <a:ext cx="12795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solidFill>
                  <a:srgbClr val="00CC00"/>
                </a:solidFill>
              </a:rPr>
              <a:t>Loss date is specified</a:t>
            </a:r>
          </a:p>
        </p:txBody>
      </p:sp>
      <p:sp>
        <p:nvSpPr>
          <p:cNvPr id="45074" name="Rectangle 17"/>
          <p:cNvSpPr>
            <a:spLocks noChangeArrowheads="1"/>
          </p:cNvSpPr>
          <p:nvPr/>
        </p:nvSpPr>
        <p:spPr bwMode="auto">
          <a:xfrm>
            <a:off x="3117850" y="3260725"/>
            <a:ext cx="284163" cy="284163"/>
          </a:xfrm>
          <a:prstGeom prst="rect">
            <a:avLst/>
          </a:prstGeom>
          <a:noFill/>
          <a:ln w="28575" algn="ctr">
            <a:solidFill>
              <a:srgbClr val="00CC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5075" name="Freeform 18"/>
          <p:cNvSpPr>
            <a:spLocks/>
          </p:cNvSpPr>
          <p:nvPr/>
        </p:nvSpPr>
        <p:spPr bwMode="auto">
          <a:xfrm>
            <a:off x="3141663" y="3106738"/>
            <a:ext cx="354012" cy="392112"/>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00CC00"/>
          </a:soli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lIns="0" tIns="0" rIns="0" bIns="0" anchor="ctr">
            <a:spAutoFit/>
          </a:bodyPr>
          <a:lstStyle/>
          <a:p>
            <a:endParaRPr lang="en-US"/>
          </a:p>
        </p:txBody>
      </p:sp>
      <p:sp>
        <p:nvSpPr>
          <p:cNvPr id="45076" name="Freeform 19"/>
          <p:cNvSpPr>
            <a:spLocks/>
          </p:cNvSpPr>
          <p:nvPr/>
        </p:nvSpPr>
        <p:spPr bwMode="auto">
          <a:xfrm>
            <a:off x="5183188" y="1993900"/>
            <a:ext cx="354012" cy="392113"/>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00CC00"/>
          </a:soli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lIns="0" tIns="0" rIns="0" bIns="0" anchor="ctr">
            <a:spAutoFit/>
          </a:bodyPr>
          <a:lstStyle/>
          <a:p>
            <a:endParaRPr lang="en-US"/>
          </a:p>
        </p:txBody>
      </p:sp>
      <p:sp>
        <p:nvSpPr>
          <p:cNvPr id="45077" name="AutoShape 21"/>
          <p:cNvSpPr>
            <a:spLocks noChangeArrowheads="1"/>
          </p:cNvSpPr>
          <p:nvPr/>
        </p:nvSpPr>
        <p:spPr bwMode="auto">
          <a:xfrm>
            <a:off x="3430588" y="4764088"/>
            <a:ext cx="801687" cy="801687"/>
          </a:xfrm>
          <a:prstGeom prst="octagon">
            <a:avLst>
              <a:gd name="adj" fmla="val 29287"/>
            </a:avLst>
          </a:prstGeom>
          <a:solidFill>
            <a:srgbClr val="FF0000"/>
          </a:solidFill>
          <a:ln w="28575" algn="ctr">
            <a:solidFill>
              <a:srgbClr val="FF0000"/>
            </a:solidFill>
            <a:miter lim="800000"/>
            <a:headEnd/>
            <a:tailEnd/>
          </a:ln>
        </p:spPr>
        <p:txBody>
          <a:bodyPr lIns="0" tIns="0" rIns="0" bIns="0" anchor="ctr">
            <a:spAutoFit/>
          </a:bodyPr>
          <a:lstStyle/>
          <a:p>
            <a:endParaRPr lang="en-US"/>
          </a:p>
        </p:txBody>
      </p:sp>
      <p:sp>
        <p:nvSpPr>
          <p:cNvPr id="45078" name="AutoShape 22"/>
          <p:cNvSpPr>
            <a:spLocks noChangeArrowheads="1"/>
          </p:cNvSpPr>
          <p:nvPr/>
        </p:nvSpPr>
        <p:spPr bwMode="auto">
          <a:xfrm>
            <a:off x="1900238" y="4792663"/>
            <a:ext cx="1516062" cy="765175"/>
          </a:xfrm>
          <a:prstGeom prst="rightArrow">
            <a:avLst>
              <a:gd name="adj1" fmla="val 49796"/>
              <a:gd name="adj2" fmla="val 55303"/>
            </a:avLst>
          </a:prstGeom>
          <a:gradFill rotWithShape="1">
            <a:gsLst>
              <a:gs pos="0">
                <a:srgbClr val="FFFFFF"/>
              </a:gs>
              <a:gs pos="100000">
                <a:srgbClr val="FF0000"/>
              </a:gs>
            </a:gsLst>
            <a:lin ang="0" scaled="1"/>
          </a:gradFill>
          <a:ln w="28575" algn="ctr">
            <a:solidFill>
              <a:schemeClr val="bg1"/>
            </a:solidFill>
            <a:miter lim="800000"/>
            <a:headEnd/>
            <a:tailEnd/>
          </a:ln>
        </p:spPr>
        <p:txBody>
          <a:bodyPr lIns="0" tIns="0" rIns="0" bIns="0" anchor="ctr">
            <a:spAutoFit/>
          </a:bodyPr>
          <a:lstStyle/>
          <a:p>
            <a:endParaRPr lang="en-US"/>
          </a:p>
        </p:txBody>
      </p:sp>
      <p:grpSp>
        <p:nvGrpSpPr>
          <p:cNvPr id="45079" name="Group 23"/>
          <p:cNvGrpSpPr>
            <a:grpSpLocks/>
          </p:cNvGrpSpPr>
          <p:nvPr/>
        </p:nvGrpSpPr>
        <p:grpSpPr bwMode="auto">
          <a:xfrm>
            <a:off x="795338" y="4727575"/>
            <a:ext cx="1119187" cy="825500"/>
            <a:chOff x="2083" y="1606"/>
            <a:chExt cx="1489" cy="1097"/>
          </a:xfrm>
        </p:grpSpPr>
        <p:sp>
          <p:nvSpPr>
            <p:cNvPr id="45118" name="Rectangle 24"/>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45119" name="Freeform 25"/>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45120" name="Freeform 26"/>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45121" name="Freeform 27"/>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45122" name="Freeform 28"/>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45123" name="Rectangle 29"/>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45124" name="Rectangle 30"/>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5125" name="AutoShape 31"/>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45126" name="Freeform 32"/>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5127" name="Freeform 33"/>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5128" name="Rectangle 34"/>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5129" name="Rectangle 35"/>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5130" name="Rectangle 36"/>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45131" name="Group 37"/>
            <p:cNvGrpSpPr>
              <a:grpSpLocks/>
            </p:cNvGrpSpPr>
            <p:nvPr/>
          </p:nvGrpSpPr>
          <p:grpSpPr bwMode="auto">
            <a:xfrm>
              <a:off x="2221" y="1871"/>
              <a:ext cx="518" cy="782"/>
              <a:chOff x="2400" y="1656"/>
              <a:chExt cx="752" cy="1136"/>
            </a:xfrm>
          </p:grpSpPr>
          <p:sp>
            <p:nvSpPr>
              <p:cNvPr id="45144" name="Freeform 3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5145" name="Freeform 3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5146" name="Freeform 4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5147" name="Freeform 4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5148" name="Freeform 4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45149" name="Line 4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5150" name="Line 4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45132" name="Group 45"/>
            <p:cNvGrpSpPr>
              <a:grpSpLocks/>
            </p:cNvGrpSpPr>
            <p:nvPr/>
          </p:nvGrpSpPr>
          <p:grpSpPr bwMode="auto">
            <a:xfrm rot="-6511945">
              <a:off x="2834" y="1842"/>
              <a:ext cx="518" cy="783"/>
              <a:chOff x="2400" y="1656"/>
              <a:chExt cx="752" cy="1136"/>
            </a:xfrm>
          </p:grpSpPr>
          <p:sp>
            <p:nvSpPr>
              <p:cNvPr id="45137" name="Freeform 46"/>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5138" name="Freeform 47"/>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5139" name="Freeform 48"/>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5140" name="Freeform 49"/>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5141" name="Freeform 50"/>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5142" name="Line 51"/>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5143" name="Line 52"/>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45133" name="Freeform 53"/>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5134" name="Freeform 54"/>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5135" name="Rectangle 55"/>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5136" name="Rectangle 56"/>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45080" name="AutoShape 57"/>
          <p:cNvSpPr>
            <a:spLocks noChangeArrowheads="1"/>
          </p:cNvSpPr>
          <p:nvPr/>
        </p:nvSpPr>
        <p:spPr bwMode="auto">
          <a:xfrm>
            <a:off x="5695950" y="5689600"/>
            <a:ext cx="801688" cy="801688"/>
          </a:xfrm>
          <a:prstGeom prst="octagon">
            <a:avLst>
              <a:gd name="adj" fmla="val 29287"/>
            </a:avLst>
          </a:prstGeom>
          <a:solidFill>
            <a:srgbClr val="FF0000"/>
          </a:solidFill>
          <a:ln w="28575" algn="ctr">
            <a:solidFill>
              <a:srgbClr val="FF0000"/>
            </a:solidFill>
            <a:miter lim="800000"/>
            <a:headEnd/>
            <a:tailEnd/>
          </a:ln>
        </p:spPr>
        <p:txBody>
          <a:bodyPr lIns="0" tIns="0" rIns="0" bIns="0" anchor="ctr">
            <a:spAutoFit/>
          </a:bodyPr>
          <a:lstStyle/>
          <a:p>
            <a:endParaRPr lang="en-US"/>
          </a:p>
        </p:txBody>
      </p:sp>
      <p:sp>
        <p:nvSpPr>
          <p:cNvPr id="45081" name="AutoShape 58"/>
          <p:cNvSpPr>
            <a:spLocks noChangeArrowheads="1"/>
          </p:cNvSpPr>
          <p:nvPr/>
        </p:nvSpPr>
        <p:spPr bwMode="auto">
          <a:xfrm>
            <a:off x="1879600" y="5718175"/>
            <a:ext cx="3800475" cy="765175"/>
          </a:xfrm>
          <a:prstGeom prst="rightArrow">
            <a:avLst>
              <a:gd name="adj1" fmla="val 54361"/>
              <a:gd name="adj2" fmla="val 69098"/>
            </a:avLst>
          </a:prstGeom>
          <a:gradFill rotWithShape="1">
            <a:gsLst>
              <a:gs pos="0">
                <a:srgbClr val="FFFFFF"/>
              </a:gs>
              <a:gs pos="100000">
                <a:srgbClr val="FF0000"/>
              </a:gs>
            </a:gsLst>
            <a:lin ang="0" scaled="1"/>
          </a:gradFill>
          <a:ln w="28575" algn="ctr">
            <a:solidFill>
              <a:schemeClr val="bg1"/>
            </a:solidFill>
            <a:miter lim="800000"/>
            <a:headEnd/>
            <a:tailEnd/>
          </a:ln>
        </p:spPr>
        <p:txBody>
          <a:bodyPr lIns="0" tIns="0" rIns="0" bIns="0" anchor="ctr">
            <a:spAutoFit/>
          </a:bodyPr>
          <a:lstStyle/>
          <a:p>
            <a:endParaRPr lang="en-US"/>
          </a:p>
        </p:txBody>
      </p:sp>
      <p:grpSp>
        <p:nvGrpSpPr>
          <p:cNvPr id="45082" name="Group 59"/>
          <p:cNvGrpSpPr>
            <a:grpSpLocks/>
          </p:cNvGrpSpPr>
          <p:nvPr/>
        </p:nvGrpSpPr>
        <p:grpSpPr bwMode="auto">
          <a:xfrm>
            <a:off x="790575" y="5653088"/>
            <a:ext cx="1119188" cy="825500"/>
            <a:chOff x="2083" y="1606"/>
            <a:chExt cx="1489" cy="1097"/>
          </a:xfrm>
        </p:grpSpPr>
        <p:sp>
          <p:nvSpPr>
            <p:cNvPr id="45085" name="Rectangle 60"/>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45086" name="Freeform 61"/>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45087" name="Freeform 62"/>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45088" name="Freeform 63"/>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45089" name="Freeform 64"/>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45090" name="Rectangle 65"/>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45091" name="Rectangle 66"/>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5092" name="AutoShape 67"/>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45093" name="Freeform 68"/>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5094" name="Freeform 69"/>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5095" name="Rectangle 70"/>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5096" name="Rectangle 71"/>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5097" name="Rectangle 72"/>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45098" name="Group 73"/>
            <p:cNvGrpSpPr>
              <a:grpSpLocks/>
            </p:cNvGrpSpPr>
            <p:nvPr/>
          </p:nvGrpSpPr>
          <p:grpSpPr bwMode="auto">
            <a:xfrm>
              <a:off x="2221" y="1871"/>
              <a:ext cx="518" cy="782"/>
              <a:chOff x="2400" y="1656"/>
              <a:chExt cx="752" cy="1136"/>
            </a:xfrm>
          </p:grpSpPr>
          <p:sp>
            <p:nvSpPr>
              <p:cNvPr id="45111" name="Freeform 74"/>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5112" name="Freeform 75"/>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5113" name="Freeform 76"/>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5114" name="Freeform 77"/>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5115" name="Freeform 78"/>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45116" name="Line 79"/>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5117" name="Line 80"/>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45099" name="Group 81"/>
            <p:cNvGrpSpPr>
              <a:grpSpLocks/>
            </p:cNvGrpSpPr>
            <p:nvPr/>
          </p:nvGrpSpPr>
          <p:grpSpPr bwMode="auto">
            <a:xfrm rot="-6511945">
              <a:off x="2834" y="1842"/>
              <a:ext cx="518" cy="783"/>
              <a:chOff x="2400" y="1656"/>
              <a:chExt cx="752" cy="1136"/>
            </a:xfrm>
          </p:grpSpPr>
          <p:sp>
            <p:nvSpPr>
              <p:cNvPr id="45104" name="Freeform 82"/>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5105" name="Freeform 83"/>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5106" name="Freeform 84"/>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5107" name="Freeform 85"/>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5108" name="Freeform 86"/>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5109" name="Line 87"/>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5110" name="Line 88"/>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45100" name="Freeform 89"/>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5101" name="Freeform 90"/>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5102" name="Rectangle 91"/>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5103" name="Rectangle 92"/>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45083" name="Text Box 93"/>
          <p:cNvSpPr txBox="1">
            <a:spLocks noChangeArrowheads="1"/>
          </p:cNvSpPr>
          <p:nvPr/>
        </p:nvSpPr>
        <p:spPr bwMode="auto">
          <a:xfrm>
            <a:off x="1884363" y="4959350"/>
            <a:ext cx="14065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import</a:t>
            </a:r>
          </a:p>
        </p:txBody>
      </p:sp>
      <p:sp>
        <p:nvSpPr>
          <p:cNvPr id="45084" name="Text Box 94"/>
          <p:cNvSpPr txBox="1">
            <a:spLocks noChangeArrowheads="1"/>
          </p:cNvSpPr>
          <p:nvPr/>
        </p:nvSpPr>
        <p:spPr bwMode="auto">
          <a:xfrm>
            <a:off x="1897063" y="5886450"/>
            <a:ext cx="14065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wizard</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|EOS~044|</a:t>
            </a:r>
            <a:endParaRPr lang="en-US" sz="100" dirty="0" err="1" smtClean="0">
              <a:solidFill>
                <a:srgbClr val="FFFFFF"/>
              </a:solidFill>
              <a:latin typeface="Arial"/>
              <a:cs typeface="Calibri" pitchFamily="34"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985" y="941424"/>
            <a:ext cx="6899053" cy="518725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6083" name="Rectangle 2"/>
          <p:cNvSpPr>
            <a:spLocks noGrp="1" noChangeArrowheads="1"/>
          </p:cNvSpPr>
          <p:nvPr>
            <p:ph type="title"/>
          </p:nvPr>
        </p:nvSpPr>
        <p:spPr/>
        <p:txBody>
          <a:bodyPr/>
          <a:lstStyle/>
          <a:p>
            <a:pPr eaLnBrk="1" hangingPunct="1"/>
            <a:r>
              <a:rPr lang="en-US" smtClean="0"/>
              <a:t>Wizard claim failing new claim validation</a:t>
            </a:r>
          </a:p>
        </p:txBody>
      </p:sp>
      <p:sp>
        <p:nvSpPr>
          <p:cNvPr id="46084" name="AutoShape 4"/>
          <p:cNvSpPr>
            <a:spLocks noChangeArrowheads="1"/>
          </p:cNvSpPr>
          <p:nvPr/>
        </p:nvSpPr>
        <p:spPr bwMode="auto">
          <a:xfrm>
            <a:off x="704574" y="5183369"/>
            <a:ext cx="1315612" cy="309563"/>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46085" name="Line 5"/>
          <p:cNvSpPr>
            <a:spLocks noChangeShapeType="1"/>
          </p:cNvSpPr>
          <p:nvPr/>
        </p:nvSpPr>
        <p:spPr bwMode="auto">
          <a:xfrm>
            <a:off x="2028126" y="5331719"/>
            <a:ext cx="695325"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6086" name="Text Box 6"/>
          <p:cNvSpPr txBox="1">
            <a:spLocks noChangeArrowheads="1"/>
          </p:cNvSpPr>
          <p:nvPr/>
        </p:nvSpPr>
        <p:spPr bwMode="auto">
          <a:xfrm>
            <a:off x="2775839" y="5144394"/>
            <a:ext cx="40608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solidFill>
                  <a:srgbClr val="FF0000"/>
                </a:solidFill>
              </a:rPr>
              <a:t>display screen where error exists</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|EOS~045|</a:t>
            </a:r>
            <a:endParaRPr lang="en-US" sz="100" dirty="0" err="1" smtClean="0">
              <a:solidFill>
                <a:srgbClr val="FFFFFF"/>
              </a:solidFill>
              <a:latin typeface="Arial"/>
              <a:cs typeface="Calibri" pitchFamily="34" charset="0"/>
            </a:endParaRPr>
          </a:p>
        </p:txBody>
      </p:sp>
      <p:sp>
        <p:nvSpPr>
          <p:cNvPr id="47106" name="Rectangle 2"/>
          <p:cNvSpPr>
            <a:spLocks noGrp="1" noChangeArrowheads="1"/>
          </p:cNvSpPr>
          <p:nvPr>
            <p:ph type="title"/>
          </p:nvPr>
        </p:nvSpPr>
        <p:spPr/>
        <p:txBody>
          <a:bodyPr/>
          <a:lstStyle/>
          <a:p>
            <a:pPr eaLnBrk="1" hangingPunct="1"/>
            <a:r>
              <a:rPr lang="en-US" smtClean="0"/>
              <a:t>Lesson objectives review</a:t>
            </a:r>
          </a:p>
        </p:txBody>
      </p:sp>
      <p:sp>
        <p:nvSpPr>
          <p:cNvPr id="47107" name="Rectangle 3"/>
          <p:cNvSpPr>
            <a:spLocks noGrp="1" noChangeArrowheads="1"/>
          </p:cNvSpPr>
          <p:nvPr>
            <p:ph idx="1"/>
          </p:nvPr>
        </p:nvSpPr>
        <p:spPr/>
        <p:txBody>
          <a:bodyPr/>
          <a:lstStyle/>
          <a:p>
            <a:pPr>
              <a:buFont typeface="Wingdings 3" pitchFamily="18" charset="2"/>
              <a:buNone/>
            </a:pPr>
            <a:r>
              <a:rPr lang="en-US" smtClean="0"/>
              <a:t>You should now be able to:</a:t>
            </a:r>
          </a:p>
          <a:p>
            <a:pPr lvl="1"/>
            <a:r>
              <a:rPr lang="en-US" smtClean="0"/>
              <a:t>Define the steps of the claim intake process</a:t>
            </a:r>
          </a:p>
          <a:p>
            <a:pPr lvl="1"/>
            <a:r>
              <a:rPr lang="en-US" smtClean="0"/>
              <a:t>Identify the steps of automated claim setup</a:t>
            </a:r>
          </a:p>
          <a:p>
            <a:pPr lvl="1"/>
            <a:r>
              <a:rPr lang="en-US" smtClean="0"/>
              <a:t>Describe how validation is performed for new claims</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|EOS~046|</a:t>
            </a:r>
            <a:endParaRPr lang="en-US" sz="100" dirty="0" err="1" smtClean="0">
              <a:solidFill>
                <a:srgbClr val="FFFFFF"/>
              </a:solidFill>
              <a:latin typeface="Arial"/>
              <a:cs typeface="Calibri" pitchFamily="34" charset="0"/>
            </a:endParaRPr>
          </a:p>
        </p:txBody>
      </p:sp>
      <p:sp>
        <p:nvSpPr>
          <p:cNvPr id="48130" name="Rectangle 2"/>
          <p:cNvSpPr>
            <a:spLocks noGrp="1" noChangeArrowheads="1"/>
          </p:cNvSpPr>
          <p:nvPr>
            <p:ph type="title"/>
          </p:nvPr>
        </p:nvSpPr>
        <p:spPr/>
        <p:txBody>
          <a:bodyPr/>
          <a:lstStyle/>
          <a:p>
            <a:pPr eaLnBrk="1" hangingPunct="1"/>
            <a:r>
              <a:rPr lang="en-US" smtClean="0"/>
              <a:t>Review questions</a:t>
            </a:r>
          </a:p>
        </p:txBody>
      </p:sp>
      <p:sp>
        <p:nvSpPr>
          <p:cNvPr id="48131" name="Rectangle 3"/>
          <p:cNvSpPr>
            <a:spLocks noGrp="1" noChangeArrowheads="1"/>
          </p:cNvSpPr>
          <p:nvPr>
            <p:ph idx="1"/>
          </p:nvPr>
        </p:nvSpPr>
        <p:spPr>
          <a:xfrm>
            <a:off x="495300" y="962025"/>
            <a:ext cx="8318500" cy="5427663"/>
          </a:xfrm>
        </p:spPr>
        <p:txBody>
          <a:bodyPr/>
          <a:lstStyle/>
          <a:p>
            <a:pPr marL="457200" indent="-457200">
              <a:buFont typeface="Webdings" pitchFamily="18" charset="2"/>
              <a:buAutoNum type="arabicPeriod"/>
            </a:pPr>
            <a:r>
              <a:rPr lang="en-US" dirty="0" smtClean="0"/>
              <a:t>What type of user (at a carrier) manages the intake process?</a:t>
            </a:r>
          </a:p>
          <a:p>
            <a:pPr marL="457200" indent="-457200">
              <a:buFont typeface="Webdings" pitchFamily="18" charset="2"/>
              <a:buAutoNum type="arabicPeriod"/>
            </a:pPr>
            <a:r>
              <a:rPr lang="en-US" dirty="0" smtClean="0"/>
              <a:t>What four things are required on every claim?</a:t>
            </a:r>
          </a:p>
          <a:p>
            <a:pPr marL="457200" indent="-457200">
              <a:buFont typeface="Webdings" pitchFamily="18" charset="2"/>
              <a:buAutoNum type="arabicPeriod"/>
            </a:pPr>
            <a:r>
              <a:rPr lang="en-US" dirty="0" smtClean="0"/>
              <a:t>What information is typically passed to and from ClaimCenter and an FNOL application?</a:t>
            </a:r>
          </a:p>
          <a:p>
            <a:pPr marL="457200" indent="-457200">
              <a:buFont typeface="Webdings" pitchFamily="18" charset="2"/>
              <a:buAutoNum type="arabicPeriod"/>
            </a:pPr>
            <a:r>
              <a:rPr lang="en-US" dirty="0" smtClean="0"/>
              <a:t>What three things are done during the claim setup process?</a:t>
            </a:r>
          </a:p>
          <a:p>
            <a:pPr marL="457200" indent="-457200">
              <a:buFont typeface="Webdings" pitchFamily="18" charset="2"/>
              <a:buAutoNum type="arabicPeriod"/>
            </a:pPr>
            <a:r>
              <a:rPr lang="en-US" dirty="0" smtClean="0"/>
              <a:t>During validation, what happens to a </a:t>
            </a:r>
            <a:r>
              <a:rPr lang="en-US" i="1" dirty="0" smtClean="0"/>
              <a:t>wizard</a:t>
            </a:r>
            <a:r>
              <a:rPr lang="en-US" dirty="0" smtClean="0"/>
              <a:t> claim that:</a:t>
            </a:r>
          </a:p>
          <a:p>
            <a:pPr marL="909638" lvl="1" indent="-457200">
              <a:buSzTx/>
              <a:buFont typeface="Webdings" pitchFamily="18" charset="2"/>
              <a:buAutoNum type="alphaLcParenR"/>
            </a:pPr>
            <a:r>
              <a:rPr lang="en-US" dirty="0" smtClean="0"/>
              <a:t>Does not meet all "load save" conditions?</a:t>
            </a:r>
          </a:p>
          <a:p>
            <a:pPr marL="909638" lvl="1" indent="-457200">
              <a:buSzTx/>
              <a:buFont typeface="Webdings" pitchFamily="18" charset="2"/>
              <a:buAutoNum type="alphaLcParenR"/>
            </a:pPr>
            <a:r>
              <a:rPr lang="en-US" dirty="0" smtClean="0"/>
              <a:t>Does not meet all "new loss" conditions?</a:t>
            </a:r>
          </a:p>
          <a:p>
            <a:pPr marL="457200" indent="-457200">
              <a:buFont typeface="Webdings" pitchFamily="18" charset="2"/>
              <a:buAutoNum type="arabicPeriod"/>
            </a:pPr>
            <a:r>
              <a:rPr lang="en-US" dirty="0" smtClean="0"/>
              <a:t>During validation, what happens to an </a:t>
            </a:r>
            <a:r>
              <a:rPr lang="en-US" i="1" dirty="0" smtClean="0"/>
              <a:t>imported</a:t>
            </a:r>
            <a:r>
              <a:rPr lang="en-US" dirty="0" smtClean="0"/>
              <a:t> claim that:</a:t>
            </a:r>
          </a:p>
          <a:p>
            <a:pPr marL="909638" lvl="1" indent="-457200">
              <a:buSzTx/>
              <a:buFont typeface="Webdings" pitchFamily="18" charset="2"/>
              <a:buAutoNum type="alphaLcParenR"/>
            </a:pPr>
            <a:r>
              <a:rPr lang="en-US" dirty="0" smtClean="0"/>
              <a:t>Does not meet all "load save" conditions?</a:t>
            </a:r>
          </a:p>
          <a:p>
            <a:pPr marL="909638" lvl="1" indent="-457200">
              <a:buSzTx/>
              <a:buFont typeface="Webdings" pitchFamily="18" charset="2"/>
              <a:buAutoNum type="alphaLcParenR"/>
            </a:pPr>
            <a:r>
              <a:rPr lang="en-US" dirty="0" smtClean="0"/>
              <a:t>Does not meet all "new loss" conditions?</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|EOS~047|</a:t>
            </a:r>
            <a:endParaRPr lang="en-US" sz="100" dirty="0" err="1" smtClean="0">
              <a:solidFill>
                <a:srgbClr val="FFFFFF"/>
              </a:solidFill>
              <a:latin typeface="Arial"/>
              <a:cs typeface="Calibri" pitchFamily="34" charset="0"/>
            </a:endParaRPr>
          </a:p>
        </p:txBody>
      </p:sp>
      <p:sp>
        <p:nvSpPr>
          <p:cNvPr id="51202" name="Rectangle 2"/>
          <p:cNvSpPr>
            <a:spLocks noGrp="1" noChangeArrowheads="1"/>
          </p:cNvSpPr>
          <p:nvPr>
            <p:ph type="title"/>
          </p:nvPr>
        </p:nvSpPr>
        <p:spPr/>
        <p:txBody>
          <a:bodyPr/>
          <a:lstStyle/>
          <a:p>
            <a:pPr eaLnBrk="1" hangingPunct="1"/>
            <a:r>
              <a:rPr lang="en-US" smtClean="0"/>
              <a:t>Notices</a:t>
            </a:r>
          </a:p>
        </p:txBody>
      </p:sp>
      <p:sp>
        <p:nvSpPr>
          <p:cNvPr id="51203" name="Rectangle 3"/>
          <p:cNvSpPr>
            <a:spLocks noGrp="1" noChangeArrowheads="1"/>
          </p:cNvSpPr>
          <p:nvPr>
            <p:ph type="body" idx="1"/>
          </p:nvPr>
        </p:nvSpPr>
        <p:spPr/>
        <p:txBody>
          <a:bodyPr/>
          <a:lstStyle/>
          <a:p>
            <a:pPr marL="0" indent="0">
              <a:buFont typeface="Wingdings 3" pitchFamily="18" charset="2"/>
              <a:buNone/>
            </a:pPr>
            <a:r>
              <a:rPr lang="en-US" sz="1600" b="1" dirty="0" smtClean="0"/>
              <a:t>Copyright © 2001-2014 Guidewire Software, Inc. All rights reserved.</a:t>
            </a:r>
          </a:p>
          <a:p>
            <a:pPr marL="0" indent="0">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 Guidewire ExampleCenter, Guidewire Account Manager Portal, Guidewire </a:t>
            </a:r>
            <a:r>
              <a:rPr lang="en-US" sz="1600" dirty="0" smtClean="0"/>
              <a:t>Claim </a:t>
            </a:r>
            <a:r>
              <a:rPr lang="en-US" sz="1600" dirty="0"/>
              <a:t>Portal, Guidewire Policyholder Portal, ClaimCenter, BillingCenter, PolicyCenter, InsuranceSuite, Gosu, </a:t>
            </a:r>
            <a:r>
              <a:rPr lang="en-US" sz="1600" dirty="0" smtClean="0"/>
              <a:t>Deliver </a:t>
            </a:r>
            <a:r>
              <a:rPr lang="en-US" sz="1600" dirty="0"/>
              <a:t>Insurance Your Way, and the Guidewire logo are trademarks, service marks, or registered trademarks of Guidewire Software, Inc. in the United States and/or other countries.</a:t>
            </a:r>
          </a:p>
          <a:p>
            <a:pPr marL="0" indent="0">
              <a:buNone/>
            </a:pPr>
            <a:r>
              <a:rPr lang="en-US" sz="1600" dirty="0"/>
              <a:t>All other trademarks are the property of their respective owners.</a:t>
            </a:r>
          </a:p>
          <a:p>
            <a:pPr marL="0" indent="0">
              <a:buNone/>
            </a:pPr>
            <a:r>
              <a:rPr lang="en-US" sz="1600" b="1" dirty="0"/>
              <a:t>This material is confidential and proprietary to Guidewire and subject to the confidentiality terms in the applicable license agreement and/or separate nondisclosure agreement.</a:t>
            </a:r>
          </a:p>
          <a:p>
            <a:pPr marL="0" indent="0">
              <a:buNone/>
            </a:pPr>
            <a:r>
              <a:rPr lang="en-US" sz="1600" dirty="0"/>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600" dirty="0"/>
              <a:t>Guidewire products are protected by one or more United States patents.</a:t>
            </a:r>
          </a:p>
        </p:txBody>
      </p:sp>
    </p:spTree>
    <p:extLst>
      <p:ext uri="{BB962C8B-B14F-4D97-AF65-F5344CB8AC3E}">
        <p14:creationId xmlns:p14="http://schemas.microsoft.com/office/powerpoint/2010/main" val="330315485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|EOS~005|</a:t>
            </a:r>
            <a:endParaRPr lang="en-US" sz="100" dirty="0" err="1" smtClean="0">
              <a:solidFill>
                <a:srgbClr val="FFFFFF"/>
              </a:solidFill>
              <a:latin typeface="Arial"/>
              <a:cs typeface="Calibri" pitchFamily="34" charset="0"/>
            </a:endParaRPr>
          </a:p>
        </p:txBody>
      </p:sp>
      <p:sp>
        <p:nvSpPr>
          <p:cNvPr id="8194" name="Rectangle 2"/>
          <p:cNvSpPr>
            <a:spLocks noGrp="1" noChangeArrowheads="1"/>
          </p:cNvSpPr>
          <p:nvPr>
            <p:ph type="title"/>
          </p:nvPr>
        </p:nvSpPr>
        <p:spPr/>
        <p:txBody>
          <a:bodyPr/>
          <a:lstStyle/>
          <a:p>
            <a:pPr eaLnBrk="1" hangingPunct="1"/>
            <a:r>
              <a:rPr lang="en-US" smtClean="0">
                <a:solidFill>
                  <a:srgbClr val="9900CC"/>
                </a:solidFill>
              </a:rPr>
              <a:t>(Notes only slide)</a:t>
            </a:r>
          </a:p>
        </p:txBody>
      </p:sp>
      <p:sp>
        <p:nvSpPr>
          <p:cNvPr id="8195" name="Rectangle 3"/>
          <p:cNvSpPr>
            <a:spLocks noGrp="1" noChangeArrowheads="1"/>
          </p:cNvSpPr>
          <p:nvPr>
            <p:ph idx="1"/>
          </p:nvPr>
        </p:nvSpPr>
        <p:spPr/>
        <p:txBody>
          <a:bodyPr/>
          <a:lstStyle/>
          <a:p>
            <a:pPr>
              <a:buFont typeface="Arial" charset="0"/>
              <a:buChar char="•"/>
            </a:pPr>
            <a:endParaRPr lang="en-US" smtClean="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|EOS~006|</a:t>
            </a:r>
            <a:endParaRPr lang="en-US" sz="100" dirty="0" err="1" smtClean="0">
              <a:solidFill>
                <a:srgbClr val="FFFFFF"/>
              </a:solidFill>
              <a:latin typeface="Arial"/>
              <a:cs typeface="Calibri" pitchFamily="34" charset="0"/>
            </a:endParaRPr>
          </a:p>
        </p:txBody>
      </p:sp>
      <p:grpSp>
        <p:nvGrpSpPr>
          <p:cNvPr id="9218" name="Group 2"/>
          <p:cNvGrpSpPr>
            <a:grpSpLocks/>
          </p:cNvGrpSpPr>
          <p:nvPr/>
        </p:nvGrpSpPr>
        <p:grpSpPr bwMode="auto">
          <a:xfrm>
            <a:off x="439738" y="5409669"/>
            <a:ext cx="2516187" cy="1119188"/>
            <a:chOff x="249" y="3010"/>
            <a:chExt cx="1585" cy="705"/>
          </a:xfrm>
        </p:grpSpPr>
        <p:sp>
          <p:nvSpPr>
            <p:cNvPr id="9247" name="Rectangle 3"/>
            <p:cNvSpPr>
              <a:spLocks noChangeArrowheads="1"/>
            </p:cNvSpPr>
            <p:nvPr/>
          </p:nvSpPr>
          <p:spPr bwMode="auto">
            <a:xfrm>
              <a:off x="249" y="3010"/>
              <a:ext cx="1585"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9248" name="Text Box 4"/>
            <p:cNvSpPr txBox="1">
              <a:spLocks noChangeArrowheads="1"/>
            </p:cNvSpPr>
            <p:nvPr/>
          </p:nvSpPr>
          <p:spPr bwMode="auto">
            <a:xfrm>
              <a:off x="307" y="3046"/>
              <a:ext cx="1468"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dirty="0"/>
                <a:t>Claim is entered in external</a:t>
              </a:r>
              <a:br>
                <a:rPr lang="en-US" sz="2200" b="1" dirty="0"/>
              </a:br>
              <a:r>
                <a:rPr lang="en-US" sz="2200" b="1" dirty="0"/>
                <a:t>FNOL application</a:t>
              </a:r>
            </a:p>
          </p:txBody>
        </p:sp>
      </p:grpSp>
      <p:sp>
        <p:nvSpPr>
          <p:cNvPr id="9219" name="Rectangle 5"/>
          <p:cNvSpPr>
            <a:spLocks noChangeArrowheads="1"/>
          </p:cNvSpPr>
          <p:nvPr/>
        </p:nvSpPr>
        <p:spPr bwMode="auto">
          <a:xfrm>
            <a:off x="1622425" y="3379257"/>
            <a:ext cx="5299075" cy="1343025"/>
          </a:xfrm>
          <a:prstGeom prst="rect">
            <a:avLst/>
          </a:prstGeom>
          <a:noFill/>
          <a:ln w="28575"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9220" name="Group 6"/>
          <p:cNvGrpSpPr>
            <a:grpSpLocks/>
          </p:cNvGrpSpPr>
          <p:nvPr/>
        </p:nvGrpSpPr>
        <p:grpSpPr bwMode="auto">
          <a:xfrm>
            <a:off x="1752600" y="3469744"/>
            <a:ext cx="1531938" cy="1119188"/>
            <a:chOff x="2336" y="1536"/>
            <a:chExt cx="965" cy="705"/>
          </a:xfrm>
        </p:grpSpPr>
        <p:sp>
          <p:nvSpPr>
            <p:cNvPr id="9245" name="Rectangle 7"/>
            <p:cNvSpPr>
              <a:spLocks noChangeArrowheads="1"/>
            </p:cNvSpPr>
            <p:nvPr/>
          </p:nvSpPr>
          <p:spPr bwMode="auto">
            <a:xfrm>
              <a:off x="2342" y="1536"/>
              <a:ext cx="952"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9246" name="Text Box 8"/>
            <p:cNvSpPr txBox="1">
              <a:spLocks noChangeArrowheads="1"/>
            </p:cNvSpPr>
            <p:nvPr/>
          </p:nvSpPr>
          <p:spPr bwMode="auto">
            <a:xfrm>
              <a:off x="2336" y="1677"/>
              <a:ext cx="96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Segment</a:t>
              </a:r>
              <a:br>
                <a:rPr lang="en-US" sz="2200" b="1"/>
              </a:br>
              <a:r>
                <a:rPr lang="en-US" sz="2200" b="1"/>
                <a:t>claim</a:t>
              </a:r>
            </a:p>
          </p:txBody>
        </p:sp>
      </p:grpSp>
      <p:grpSp>
        <p:nvGrpSpPr>
          <p:cNvPr id="9221" name="Group 9"/>
          <p:cNvGrpSpPr>
            <a:grpSpLocks/>
          </p:cNvGrpSpPr>
          <p:nvPr/>
        </p:nvGrpSpPr>
        <p:grpSpPr bwMode="auto">
          <a:xfrm>
            <a:off x="3536950" y="3474507"/>
            <a:ext cx="1531938" cy="1119187"/>
            <a:chOff x="3460" y="1539"/>
            <a:chExt cx="965" cy="705"/>
          </a:xfrm>
        </p:grpSpPr>
        <p:sp>
          <p:nvSpPr>
            <p:cNvPr id="9243" name="Rectangle 10"/>
            <p:cNvSpPr>
              <a:spLocks noChangeArrowheads="1"/>
            </p:cNvSpPr>
            <p:nvPr/>
          </p:nvSpPr>
          <p:spPr bwMode="auto">
            <a:xfrm>
              <a:off x="3466" y="1539"/>
              <a:ext cx="952"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9244" name="Text Box 11"/>
            <p:cNvSpPr txBox="1">
              <a:spLocks noChangeArrowheads="1"/>
            </p:cNvSpPr>
            <p:nvPr/>
          </p:nvSpPr>
          <p:spPr bwMode="auto">
            <a:xfrm>
              <a:off x="3460" y="1677"/>
              <a:ext cx="96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Assign</a:t>
              </a:r>
              <a:br>
                <a:rPr lang="en-US" sz="2200" b="1"/>
              </a:br>
              <a:r>
                <a:rPr lang="en-US" sz="2200" b="1"/>
                <a:t>claim</a:t>
              </a:r>
            </a:p>
          </p:txBody>
        </p:sp>
      </p:grpSp>
      <p:grpSp>
        <p:nvGrpSpPr>
          <p:cNvPr id="9222" name="Group 12"/>
          <p:cNvGrpSpPr>
            <a:grpSpLocks/>
          </p:cNvGrpSpPr>
          <p:nvPr/>
        </p:nvGrpSpPr>
        <p:grpSpPr bwMode="auto">
          <a:xfrm>
            <a:off x="5322888" y="3477682"/>
            <a:ext cx="1531937" cy="1119187"/>
            <a:chOff x="2007" y="3322"/>
            <a:chExt cx="965" cy="705"/>
          </a:xfrm>
        </p:grpSpPr>
        <p:sp>
          <p:nvSpPr>
            <p:cNvPr id="9241" name="Rectangle 13"/>
            <p:cNvSpPr>
              <a:spLocks noChangeArrowheads="1"/>
            </p:cNvSpPr>
            <p:nvPr/>
          </p:nvSpPr>
          <p:spPr bwMode="auto">
            <a:xfrm>
              <a:off x="2013" y="3322"/>
              <a:ext cx="952"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9242" name="Text Box 14"/>
            <p:cNvSpPr txBox="1">
              <a:spLocks noChangeArrowheads="1"/>
            </p:cNvSpPr>
            <p:nvPr/>
          </p:nvSpPr>
          <p:spPr bwMode="auto">
            <a:xfrm>
              <a:off x="2007" y="3358"/>
              <a:ext cx="965"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Create and assign activities</a:t>
              </a:r>
            </a:p>
          </p:txBody>
        </p:sp>
      </p:grpSp>
      <p:sp>
        <p:nvSpPr>
          <p:cNvPr id="9223" name="Rectangle 15"/>
          <p:cNvSpPr>
            <a:spLocks noGrp="1" noChangeArrowheads="1"/>
          </p:cNvSpPr>
          <p:nvPr>
            <p:ph type="title"/>
          </p:nvPr>
        </p:nvSpPr>
        <p:spPr/>
        <p:txBody>
          <a:bodyPr/>
          <a:lstStyle/>
          <a:p>
            <a:pPr eaLnBrk="1" hangingPunct="1"/>
            <a:r>
              <a:rPr lang="en-US" smtClean="0"/>
              <a:t>The claim intake process</a:t>
            </a:r>
          </a:p>
        </p:txBody>
      </p:sp>
      <p:sp>
        <p:nvSpPr>
          <p:cNvPr id="9224" name="Text Box 16"/>
          <p:cNvSpPr txBox="1">
            <a:spLocks noChangeArrowheads="1"/>
          </p:cNvSpPr>
          <p:nvPr/>
        </p:nvSpPr>
        <p:spPr bwMode="auto">
          <a:xfrm>
            <a:off x="2271713" y="2991907"/>
            <a:ext cx="39925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Automated Claim Setup</a:t>
            </a:r>
          </a:p>
        </p:txBody>
      </p:sp>
      <p:sp>
        <p:nvSpPr>
          <p:cNvPr id="9225" name="Line 17"/>
          <p:cNvSpPr>
            <a:spLocks noChangeShapeType="1"/>
          </p:cNvSpPr>
          <p:nvPr/>
        </p:nvSpPr>
        <p:spPr bwMode="auto">
          <a:xfrm>
            <a:off x="1073709" y="2687108"/>
            <a:ext cx="0" cy="782636"/>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9226" name="Line 18"/>
          <p:cNvSpPr>
            <a:spLocks noChangeShapeType="1"/>
          </p:cNvSpPr>
          <p:nvPr/>
        </p:nvSpPr>
        <p:spPr bwMode="auto">
          <a:xfrm flipV="1">
            <a:off x="1046413" y="3469546"/>
            <a:ext cx="572529"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9227" name="Line 19"/>
          <p:cNvSpPr>
            <a:spLocks noChangeShapeType="1"/>
          </p:cNvSpPr>
          <p:nvPr/>
        </p:nvSpPr>
        <p:spPr bwMode="auto">
          <a:xfrm>
            <a:off x="3255963" y="4061882"/>
            <a:ext cx="280987"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28" name="Line 20"/>
          <p:cNvSpPr>
            <a:spLocks noChangeShapeType="1"/>
          </p:cNvSpPr>
          <p:nvPr/>
        </p:nvSpPr>
        <p:spPr bwMode="auto">
          <a:xfrm>
            <a:off x="5068888" y="4061882"/>
            <a:ext cx="280987"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9229" name="Group 21"/>
          <p:cNvGrpSpPr>
            <a:grpSpLocks/>
          </p:cNvGrpSpPr>
          <p:nvPr/>
        </p:nvGrpSpPr>
        <p:grpSpPr bwMode="auto">
          <a:xfrm>
            <a:off x="7364413" y="3491969"/>
            <a:ext cx="1531937" cy="1119188"/>
            <a:chOff x="3460" y="1539"/>
            <a:chExt cx="965" cy="705"/>
          </a:xfrm>
        </p:grpSpPr>
        <p:sp>
          <p:nvSpPr>
            <p:cNvPr id="9239" name="Rectangle 22"/>
            <p:cNvSpPr>
              <a:spLocks noChangeArrowheads="1"/>
            </p:cNvSpPr>
            <p:nvPr/>
          </p:nvSpPr>
          <p:spPr bwMode="auto">
            <a:xfrm>
              <a:off x="3466" y="1539"/>
              <a:ext cx="952"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9240" name="Text Box 23"/>
            <p:cNvSpPr txBox="1">
              <a:spLocks noChangeArrowheads="1"/>
            </p:cNvSpPr>
            <p:nvPr/>
          </p:nvSpPr>
          <p:spPr bwMode="auto">
            <a:xfrm>
              <a:off x="3460" y="1677"/>
              <a:ext cx="96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Validate</a:t>
              </a:r>
              <a:br>
                <a:rPr lang="en-US" sz="2200" b="1"/>
              </a:br>
              <a:r>
                <a:rPr lang="en-US" sz="2200" b="1"/>
                <a:t>claim</a:t>
              </a:r>
            </a:p>
          </p:txBody>
        </p:sp>
      </p:grpSp>
      <p:sp>
        <p:nvSpPr>
          <p:cNvPr id="9230" name="Line 26"/>
          <p:cNvSpPr>
            <a:spLocks noChangeShapeType="1"/>
          </p:cNvSpPr>
          <p:nvPr/>
        </p:nvSpPr>
        <p:spPr bwMode="auto">
          <a:xfrm>
            <a:off x="6940550" y="4072994"/>
            <a:ext cx="43338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9231" name="Group 27"/>
          <p:cNvGrpSpPr>
            <a:grpSpLocks/>
          </p:cNvGrpSpPr>
          <p:nvPr/>
        </p:nvGrpSpPr>
        <p:grpSpPr bwMode="auto">
          <a:xfrm>
            <a:off x="558989" y="1974320"/>
            <a:ext cx="2410536" cy="1017587"/>
            <a:chOff x="249" y="3045"/>
            <a:chExt cx="1585" cy="705"/>
          </a:xfrm>
        </p:grpSpPr>
        <p:sp>
          <p:nvSpPr>
            <p:cNvPr id="9237" name="Rectangle 28"/>
            <p:cNvSpPr>
              <a:spLocks noChangeArrowheads="1"/>
            </p:cNvSpPr>
            <p:nvPr/>
          </p:nvSpPr>
          <p:spPr bwMode="auto">
            <a:xfrm>
              <a:off x="249" y="3045"/>
              <a:ext cx="1585"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9238" name="Text Box 29"/>
            <p:cNvSpPr txBox="1">
              <a:spLocks noChangeArrowheads="1"/>
            </p:cNvSpPr>
            <p:nvPr/>
          </p:nvSpPr>
          <p:spPr bwMode="auto">
            <a:xfrm>
              <a:off x="307" y="3046"/>
              <a:ext cx="1468"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dirty="0"/>
                <a:t>Claim is entered in New Claim </a:t>
              </a:r>
              <a:r>
                <a:rPr lang="en-US" sz="2200" b="1" dirty="0" smtClean="0"/>
                <a:t>Wizard</a:t>
              </a:r>
              <a:endParaRPr lang="en-US" sz="2200" b="1" dirty="0">
                <a:solidFill>
                  <a:srgbClr val="FF0000"/>
                </a:solidFill>
              </a:endParaRPr>
            </a:p>
          </p:txBody>
        </p:sp>
      </p:grpSp>
      <p:grpSp>
        <p:nvGrpSpPr>
          <p:cNvPr id="9232" name="Group 30"/>
          <p:cNvGrpSpPr>
            <a:grpSpLocks/>
          </p:cNvGrpSpPr>
          <p:nvPr/>
        </p:nvGrpSpPr>
        <p:grpSpPr bwMode="auto">
          <a:xfrm flipV="1">
            <a:off x="673100" y="4390494"/>
            <a:ext cx="957263" cy="1004888"/>
            <a:chOff x="502" y="1391"/>
            <a:chExt cx="603" cy="633"/>
          </a:xfrm>
        </p:grpSpPr>
        <p:sp>
          <p:nvSpPr>
            <p:cNvPr id="9235" name="Line 31"/>
            <p:cNvSpPr>
              <a:spLocks noChangeShapeType="1"/>
            </p:cNvSpPr>
            <p:nvPr/>
          </p:nvSpPr>
          <p:spPr bwMode="auto">
            <a:xfrm>
              <a:off x="506" y="1391"/>
              <a:ext cx="0" cy="63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36" name="Line 32"/>
            <p:cNvSpPr>
              <a:spLocks noChangeShapeType="1"/>
            </p:cNvSpPr>
            <p:nvPr/>
          </p:nvSpPr>
          <p:spPr bwMode="auto">
            <a:xfrm flipV="1">
              <a:off x="502" y="2015"/>
              <a:ext cx="60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9233" name="Text Box 13"/>
          <p:cNvSpPr txBox="1">
            <a:spLocks noChangeArrowheads="1"/>
          </p:cNvSpPr>
          <p:nvPr/>
        </p:nvSpPr>
        <p:spPr bwMode="auto">
          <a:xfrm>
            <a:off x="312934" y="4013707"/>
            <a:ext cx="1047039" cy="338554"/>
          </a:xfrm>
          <a:prstGeom prst="rect">
            <a:avLst/>
          </a:prstGeom>
          <a:noFill/>
          <a:ln>
            <a:noFill/>
          </a:ln>
          <a:extLst/>
        </p:spPr>
        <p:txBody>
          <a:bodyPr wrap="square"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200" b="1" dirty="0"/>
              <a:t>import</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382" y="3252719"/>
            <a:ext cx="596653" cy="334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6" name="Group 27"/>
          <p:cNvGrpSpPr>
            <a:grpSpLocks/>
          </p:cNvGrpSpPr>
          <p:nvPr/>
        </p:nvGrpSpPr>
        <p:grpSpPr bwMode="auto">
          <a:xfrm>
            <a:off x="232402" y="763668"/>
            <a:ext cx="2465387" cy="711993"/>
            <a:chOff x="249" y="3026"/>
            <a:chExt cx="1553" cy="669"/>
          </a:xfrm>
        </p:grpSpPr>
        <p:sp>
          <p:nvSpPr>
            <p:cNvPr id="37" name="Rectangle 28"/>
            <p:cNvSpPr>
              <a:spLocks noChangeArrowheads="1"/>
            </p:cNvSpPr>
            <p:nvPr/>
          </p:nvSpPr>
          <p:spPr bwMode="auto">
            <a:xfrm>
              <a:off x="249" y="3026"/>
              <a:ext cx="1553" cy="669"/>
            </a:xfrm>
            <a:prstGeom prst="rect">
              <a:avLst/>
            </a:prstGeom>
            <a:solidFill>
              <a:srgbClr val="FFFFFF"/>
            </a:solidFill>
            <a:ln w="28575" algn="ctr">
              <a:solidFill>
                <a:schemeClr val="bg1"/>
              </a:solidFill>
              <a:miter lim="800000"/>
              <a:headEnd/>
              <a:tailEnd/>
            </a:ln>
          </p:spPr>
          <p:txBody>
            <a:bodyPr wrap="square" lIns="0" tIns="0" rIns="0" bIns="0" anchor="ctr">
              <a:spAutoFit/>
            </a:bodyPr>
            <a:lstStyle/>
            <a:p>
              <a:endParaRPr lang="en-US"/>
            </a:p>
          </p:txBody>
        </p:sp>
        <p:sp>
          <p:nvSpPr>
            <p:cNvPr id="38" name="Text Box 29"/>
            <p:cNvSpPr txBox="1">
              <a:spLocks noChangeArrowheads="1"/>
            </p:cNvSpPr>
            <p:nvPr/>
          </p:nvSpPr>
          <p:spPr bwMode="auto">
            <a:xfrm>
              <a:off x="307" y="3046"/>
              <a:ext cx="1468" cy="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dirty="0"/>
                <a:t>Claim is entered in </a:t>
              </a:r>
              <a:r>
                <a:rPr lang="en-US" sz="2200" b="1" dirty="0" smtClean="0"/>
                <a:t>Portal</a:t>
              </a:r>
              <a:endParaRPr lang="en-US" sz="2200" b="1" dirty="0"/>
            </a:p>
          </p:txBody>
        </p:sp>
      </p:grpSp>
      <p:sp>
        <p:nvSpPr>
          <p:cNvPr id="40" name="Line 18"/>
          <p:cNvSpPr>
            <a:spLocks noChangeShapeType="1"/>
          </p:cNvSpPr>
          <p:nvPr/>
        </p:nvSpPr>
        <p:spPr bwMode="auto">
          <a:xfrm>
            <a:off x="326345" y="3679533"/>
            <a:ext cx="129794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41" name="Line 17"/>
          <p:cNvSpPr>
            <a:spLocks noChangeShapeType="1"/>
          </p:cNvSpPr>
          <p:nvPr/>
        </p:nvSpPr>
        <p:spPr bwMode="auto">
          <a:xfrm>
            <a:off x="324478" y="1475660"/>
            <a:ext cx="0" cy="2217921"/>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3" name="Picture 2" descr="C:\Users\trhoades\AppData\Local\Microsoft\Windows\Temporary Internet Files\Content.Outlook\0O55X4KS\submit-my-claim-BT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084" y="1594513"/>
            <a:ext cx="1378230" cy="251375"/>
          </a:xfrm>
          <a:prstGeom prst="rect">
            <a:avLst/>
          </a:prstGeom>
          <a:noFill/>
          <a:ln w="41275">
            <a:solidFill>
              <a:schemeClr val="tx1"/>
            </a:solidFill>
          </a:ln>
          <a:effectLst/>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|EOS~007|</a:t>
            </a:r>
            <a:endParaRPr lang="en-US" sz="100" dirty="0" err="1" smtClean="0">
              <a:solidFill>
                <a:srgbClr val="FFFFFF"/>
              </a:solidFill>
              <a:latin typeface="Arial"/>
              <a:cs typeface="Calibri" pitchFamily="34" charset="0"/>
            </a:endParaRPr>
          </a:p>
        </p:txBody>
      </p:sp>
      <p:sp>
        <p:nvSpPr>
          <p:cNvPr id="10242" name="Rectangle 2"/>
          <p:cNvSpPr>
            <a:spLocks noGrp="1" noChangeArrowheads="1"/>
          </p:cNvSpPr>
          <p:nvPr>
            <p:ph type="title"/>
          </p:nvPr>
        </p:nvSpPr>
        <p:spPr/>
        <p:txBody>
          <a:bodyPr/>
          <a:lstStyle/>
          <a:p>
            <a:pPr eaLnBrk="1" hangingPunct="1"/>
            <a:r>
              <a:rPr lang="en-US" smtClean="0">
                <a:solidFill>
                  <a:srgbClr val="9900CC"/>
                </a:solidFill>
              </a:rPr>
              <a:t>(Notes only slide)</a:t>
            </a:r>
          </a:p>
        </p:txBody>
      </p:sp>
      <p:sp>
        <p:nvSpPr>
          <p:cNvPr id="10243" name="Rectangle 3"/>
          <p:cNvSpPr>
            <a:spLocks noGrp="1" noChangeArrowheads="1"/>
          </p:cNvSpPr>
          <p:nvPr>
            <p:ph idx="1"/>
          </p:nvPr>
        </p:nvSpPr>
        <p:spPr/>
        <p:txBody>
          <a:bodyPr/>
          <a:lstStyle/>
          <a:p>
            <a:pPr>
              <a:buFont typeface="Arial" charset="0"/>
              <a:buChar char="•"/>
            </a:pPr>
            <a:endParaRPr lang="en-US" smtClean="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|EOS~008|</a:t>
            </a:r>
            <a:endParaRPr lang="en-US" sz="100" dirty="0" err="1" smtClean="0">
              <a:solidFill>
                <a:srgbClr val="FFFFFF"/>
              </a:solidFill>
              <a:latin typeface="Arial"/>
              <a:cs typeface="Calibri" pitchFamily="34" charset="0"/>
            </a:endParaRPr>
          </a:p>
        </p:txBody>
      </p:sp>
      <p:grpSp>
        <p:nvGrpSpPr>
          <p:cNvPr id="11266" name="Group 2"/>
          <p:cNvGrpSpPr>
            <a:grpSpLocks/>
          </p:cNvGrpSpPr>
          <p:nvPr/>
        </p:nvGrpSpPr>
        <p:grpSpPr bwMode="auto">
          <a:xfrm>
            <a:off x="1104900" y="1023938"/>
            <a:ext cx="2341563" cy="1931987"/>
            <a:chOff x="3332" y="230"/>
            <a:chExt cx="955" cy="789"/>
          </a:xfrm>
        </p:grpSpPr>
        <p:sp>
          <p:nvSpPr>
            <p:cNvPr id="11386" name="AutoShape 3"/>
            <p:cNvSpPr>
              <a:spLocks noChangeArrowheads="1"/>
            </p:cNvSpPr>
            <p:nvPr/>
          </p:nvSpPr>
          <p:spPr bwMode="auto">
            <a:xfrm>
              <a:off x="3332" y="383"/>
              <a:ext cx="955" cy="636"/>
            </a:xfrm>
            <a:prstGeom prst="cube">
              <a:avLst>
                <a:gd name="adj" fmla="val 18921"/>
              </a:avLst>
            </a:prstGeom>
            <a:solidFill>
              <a:srgbClr val="FFFF99"/>
            </a:solidFill>
            <a:ln w="12700">
              <a:solidFill>
                <a:srgbClr val="777777"/>
              </a:solidFill>
              <a:miter lim="800000"/>
              <a:headEnd/>
              <a:tailEnd/>
            </a:ln>
          </p:spPr>
          <p:txBody>
            <a:bodyPr wrap="none" anchor="ctr"/>
            <a:lstStyle/>
            <a:p>
              <a:endParaRPr lang="en-US"/>
            </a:p>
          </p:txBody>
        </p:sp>
        <p:sp>
          <p:nvSpPr>
            <p:cNvPr id="11387" name="Rectangle 4"/>
            <p:cNvSpPr>
              <a:spLocks noChangeArrowheads="1"/>
            </p:cNvSpPr>
            <p:nvPr/>
          </p:nvSpPr>
          <p:spPr bwMode="auto">
            <a:xfrm>
              <a:off x="3609" y="578"/>
              <a:ext cx="275" cy="441"/>
            </a:xfrm>
            <a:prstGeom prst="rect">
              <a:avLst/>
            </a:prstGeom>
            <a:solidFill>
              <a:srgbClr val="CC9900"/>
            </a:solidFill>
            <a:ln w="12700">
              <a:solidFill>
                <a:srgbClr val="777777"/>
              </a:solidFill>
              <a:miter lim="800000"/>
              <a:headEnd/>
              <a:tailEnd/>
            </a:ln>
          </p:spPr>
          <p:txBody>
            <a:bodyPr wrap="none" anchor="ctr"/>
            <a:lstStyle/>
            <a:p>
              <a:endParaRPr lang="en-US"/>
            </a:p>
          </p:txBody>
        </p:sp>
        <p:sp>
          <p:nvSpPr>
            <p:cNvPr id="11388" name="Rectangle 5"/>
            <p:cNvSpPr>
              <a:spLocks noChangeArrowheads="1"/>
            </p:cNvSpPr>
            <p:nvPr/>
          </p:nvSpPr>
          <p:spPr bwMode="auto">
            <a:xfrm>
              <a:off x="3391" y="578"/>
              <a:ext cx="139" cy="206"/>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1389" name="Rectangle 6"/>
            <p:cNvSpPr>
              <a:spLocks noChangeArrowheads="1"/>
            </p:cNvSpPr>
            <p:nvPr/>
          </p:nvSpPr>
          <p:spPr bwMode="auto">
            <a:xfrm>
              <a:off x="3953" y="578"/>
              <a:ext cx="144" cy="206"/>
            </a:xfrm>
            <a:prstGeom prst="rect">
              <a:avLst/>
            </a:prstGeom>
            <a:solidFill>
              <a:srgbClr val="FFFFCC"/>
            </a:solidFill>
            <a:ln w="12700" algn="ctr">
              <a:solidFill>
                <a:schemeClr val="bg1"/>
              </a:solidFill>
              <a:miter lim="800000"/>
              <a:headEnd/>
              <a:tailEnd/>
            </a:ln>
          </p:spPr>
          <p:txBody>
            <a:bodyPr wrap="none" anchor="ctr"/>
            <a:lstStyle/>
            <a:p>
              <a:endParaRPr lang="en-US"/>
            </a:p>
          </p:txBody>
        </p:sp>
        <p:sp>
          <p:nvSpPr>
            <p:cNvPr id="11390" name="Rectangle 7"/>
            <p:cNvSpPr>
              <a:spLocks noChangeArrowheads="1"/>
            </p:cNvSpPr>
            <p:nvPr/>
          </p:nvSpPr>
          <p:spPr bwMode="auto">
            <a:xfrm>
              <a:off x="3816" y="773"/>
              <a:ext cx="38" cy="91"/>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11391" name="Rectangle 8"/>
            <p:cNvSpPr>
              <a:spLocks noChangeArrowheads="1"/>
            </p:cNvSpPr>
            <p:nvPr/>
          </p:nvSpPr>
          <p:spPr bwMode="auto">
            <a:xfrm>
              <a:off x="3429" y="230"/>
              <a:ext cx="683" cy="267"/>
            </a:xfrm>
            <a:prstGeom prst="rect">
              <a:avLst/>
            </a:prstGeom>
            <a:solidFill>
              <a:srgbClr val="CC9900"/>
            </a:solidFill>
            <a:ln w="12700" algn="ctr">
              <a:solidFill>
                <a:srgbClr val="777777"/>
              </a:solidFill>
              <a:miter lim="800000"/>
              <a:headEnd/>
              <a:tailEnd/>
            </a:ln>
          </p:spPr>
          <p:txBody>
            <a:bodyPr wrap="none" anchor="ctr"/>
            <a:lstStyle/>
            <a:p>
              <a:endParaRPr lang="en-US"/>
            </a:p>
          </p:txBody>
        </p:sp>
        <p:sp>
          <p:nvSpPr>
            <p:cNvPr id="11392" name="Line 9"/>
            <p:cNvSpPr>
              <a:spLocks noChangeShapeType="1"/>
            </p:cNvSpPr>
            <p:nvPr/>
          </p:nvSpPr>
          <p:spPr bwMode="auto">
            <a:xfrm>
              <a:off x="4106" y="290"/>
              <a:ext cx="113" cy="121"/>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93" name="Line 10"/>
            <p:cNvSpPr>
              <a:spLocks noChangeShapeType="1"/>
            </p:cNvSpPr>
            <p:nvPr/>
          </p:nvSpPr>
          <p:spPr bwMode="auto">
            <a:xfrm>
              <a:off x="4115" y="393"/>
              <a:ext cx="60" cy="62"/>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1394" name="Group 11"/>
            <p:cNvGrpSpPr>
              <a:grpSpLocks/>
            </p:cNvGrpSpPr>
            <p:nvPr/>
          </p:nvGrpSpPr>
          <p:grpSpPr bwMode="auto">
            <a:xfrm>
              <a:off x="3459" y="272"/>
              <a:ext cx="607" cy="163"/>
              <a:chOff x="2386" y="998"/>
              <a:chExt cx="529" cy="142"/>
            </a:xfrm>
          </p:grpSpPr>
          <p:sp>
            <p:nvSpPr>
              <p:cNvPr id="11395" name="Line 12"/>
              <p:cNvSpPr>
                <a:spLocks noChangeShapeType="1"/>
              </p:cNvSpPr>
              <p:nvPr/>
            </p:nvSpPr>
            <p:spPr bwMode="invGray">
              <a:xfrm flipH="1">
                <a:off x="2386" y="1002"/>
                <a:ext cx="50" cy="13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96" name="Line 13"/>
              <p:cNvSpPr>
                <a:spLocks noChangeShapeType="1"/>
              </p:cNvSpPr>
              <p:nvPr/>
            </p:nvSpPr>
            <p:spPr bwMode="invGray">
              <a:xfrm>
                <a:off x="2444" y="1002"/>
                <a:ext cx="50" cy="13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97" name="Line 14"/>
              <p:cNvSpPr>
                <a:spLocks noChangeShapeType="1"/>
              </p:cNvSpPr>
              <p:nvPr/>
            </p:nvSpPr>
            <p:spPr bwMode="invGray">
              <a:xfrm>
                <a:off x="2404" y="1084"/>
                <a:ext cx="7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98" name="Line 15"/>
              <p:cNvSpPr>
                <a:spLocks noChangeShapeType="1"/>
              </p:cNvSpPr>
              <p:nvPr/>
            </p:nvSpPr>
            <p:spPr bwMode="invGray">
              <a:xfrm>
                <a:off x="2430" y="1006"/>
                <a:ext cx="1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99" name="Line 16"/>
              <p:cNvSpPr>
                <a:spLocks noChangeShapeType="1"/>
              </p:cNvSpPr>
              <p:nvPr/>
            </p:nvSpPr>
            <p:spPr bwMode="invGray">
              <a:xfrm>
                <a:off x="2825" y="998"/>
                <a:ext cx="0" cy="14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00" name="Line 17"/>
              <p:cNvSpPr>
                <a:spLocks noChangeShapeType="1"/>
              </p:cNvSpPr>
              <p:nvPr/>
            </p:nvSpPr>
            <p:spPr bwMode="invGray">
              <a:xfrm>
                <a:off x="2822" y="1007"/>
                <a:ext cx="9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01" name="Line 18"/>
              <p:cNvSpPr>
                <a:spLocks noChangeShapeType="1"/>
              </p:cNvSpPr>
              <p:nvPr/>
            </p:nvSpPr>
            <p:spPr bwMode="invGray">
              <a:xfrm>
                <a:off x="2822" y="1129"/>
                <a:ext cx="9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02" name="Line 19"/>
              <p:cNvSpPr>
                <a:spLocks noChangeShapeType="1"/>
              </p:cNvSpPr>
              <p:nvPr/>
            </p:nvSpPr>
            <p:spPr bwMode="invGray">
              <a:xfrm>
                <a:off x="2822" y="1065"/>
                <a:ext cx="8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03" name="Line 20"/>
              <p:cNvSpPr>
                <a:spLocks noChangeShapeType="1"/>
              </p:cNvSpPr>
              <p:nvPr/>
            </p:nvSpPr>
            <p:spPr bwMode="invGray">
              <a:xfrm>
                <a:off x="2674" y="1000"/>
                <a:ext cx="45"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04" name="Line 21"/>
              <p:cNvSpPr>
                <a:spLocks noChangeShapeType="1"/>
              </p:cNvSpPr>
              <p:nvPr/>
            </p:nvSpPr>
            <p:spPr bwMode="invGray">
              <a:xfrm flipH="1">
                <a:off x="2721" y="1002"/>
                <a:ext cx="45"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05" name="Line 22"/>
              <p:cNvSpPr>
                <a:spLocks noChangeShapeType="1"/>
              </p:cNvSpPr>
              <p:nvPr/>
            </p:nvSpPr>
            <p:spPr bwMode="invGray">
              <a:xfrm>
                <a:off x="2665" y="1000"/>
                <a:ext cx="0"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06" name="Line 23"/>
              <p:cNvSpPr>
                <a:spLocks noChangeShapeType="1"/>
              </p:cNvSpPr>
              <p:nvPr/>
            </p:nvSpPr>
            <p:spPr bwMode="invGray">
              <a:xfrm>
                <a:off x="2776" y="1000"/>
                <a:ext cx="0"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07" name="Freeform 24"/>
              <p:cNvSpPr>
                <a:spLocks/>
              </p:cNvSpPr>
              <p:nvPr/>
            </p:nvSpPr>
            <p:spPr bwMode="invGray">
              <a:xfrm>
                <a:off x="2520" y="1004"/>
                <a:ext cx="99" cy="67"/>
              </a:xfrm>
              <a:custGeom>
                <a:avLst/>
                <a:gdLst>
                  <a:gd name="T0" fmla="*/ 99 w 99"/>
                  <a:gd name="T1" fmla="*/ 33 h 67"/>
                  <a:gd name="T2" fmla="*/ 93 w 99"/>
                  <a:gd name="T3" fmla="*/ 18 h 67"/>
                  <a:gd name="T4" fmla="*/ 80 w 99"/>
                  <a:gd name="T5" fmla="*/ 7 h 67"/>
                  <a:gd name="T6" fmla="*/ 62 w 99"/>
                  <a:gd name="T7" fmla="*/ 1 h 67"/>
                  <a:gd name="T8" fmla="*/ 44 w 99"/>
                  <a:gd name="T9" fmla="*/ 3 h 67"/>
                  <a:gd name="T10" fmla="*/ 29 w 99"/>
                  <a:gd name="T11" fmla="*/ 7 h 67"/>
                  <a:gd name="T12" fmla="*/ 15 w 99"/>
                  <a:gd name="T13" fmla="*/ 18 h 67"/>
                  <a:gd name="T14" fmla="*/ 3 w 99"/>
                  <a:gd name="T15" fmla="*/ 45 h 67"/>
                  <a:gd name="T16" fmla="*/ 0 w 99"/>
                  <a:gd name="T17" fmla="*/ 67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
                  <a:gd name="T28" fmla="*/ 0 h 67"/>
                  <a:gd name="T29" fmla="*/ 99 w 99"/>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 h="67">
                    <a:moveTo>
                      <a:pt x="99" y="33"/>
                    </a:moveTo>
                    <a:cubicBezTo>
                      <a:pt x="97" y="27"/>
                      <a:pt x="96" y="22"/>
                      <a:pt x="93" y="18"/>
                    </a:cubicBezTo>
                    <a:cubicBezTo>
                      <a:pt x="90" y="14"/>
                      <a:pt x="85" y="10"/>
                      <a:pt x="80" y="7"/>
                    </a:cubicBezTo>
                    <a:cubicBezTo>
                      <a:pt x="75" y="4"/>
                      <a:pt x="68" y="2"/>
                      <a:pt x="62" y="1"/>
                    </a:cubicBezTo>
                    <a:cubicBezTo>
                      <a:pt x="56" y="0"/>
                      <a:pt x="49" y="2"/>
                      <a:pt x="44" y="3"/>
                    </a:cubicBezTo>
                    <a:cubicBezTo>
                      <a:pt x="39" y="4"/>
                      <a:pt x="34" y="5"/>
                      <a:pt x="29" y="7"/>
                    </a:cubicBezTo>
                    <a:cubicBezTo>
                      <a:pt x="24" y="9"/>
                      <a:pt x="19" y="12"/>
                      <a:pt x="15" y="18"/>
                    </a:cubicBezTo>
                    <a:cubicBezTo>
                      <a:pt x="11" y="24"/>
                      <a:pt x="5" y="37"/>
                      <a:pt x="3" y="45"/>
                    </a:cubicBezTo>
                    <a:cubicBezTo>
                      <a:pt x="1" y="53"/>
                      <a:pt x="0" y="62"/>
                      <a:pt x="0" y="67"/>
                    </a:cubicBezTo>
                  </a:path>
                </a:pathLst>
              </a:custGeom>
              <a:noFill/>
              <a:ln w="28575"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408" name="Freeform 25"/>
              <p:cNvSpPr>
                <a:spLocks/>
              </p:cNvSpPr>
              <p:nvPr/>
            </p:nvSpPr>
            <p:spPr bwMode="invGray">
              <a:xfrm flipV="1">
                <a:off x="2521" y="1066"/>
                <a:ext cx="99" cy="67"/>
              </a:xfrm>
              <a:custGeom>
                <a:avLst/>
                <a:gdLst>
                  <a:gd name="T0" fmla="*/ 99 w 99"/>
                  <a:gd name="T1" fmla="*/ 33 h 67"/>
                  <a:gd name="T2" fmla="*/ 93 w 99"/>
                  <a:gd name="T3" fmla="*/ 18 h 67"/>
                  <a:gd name="T4" fmla="*/ 80 w 99"/>
                  <a:gd name="T5" fmla="*/ 7 h 67"/>
                  <a:gd name="T6" fmla="*/ 62 w 99"/>
                  <a:gd name="T7" fmla="*/ 1 h 67"/>
                  <a:gd name="T8" fmla="*/ 44 w 99"/>
                  <a:gd name="T9" fmla="*/ 3 h 67"/>
                  <a:gd name="T10" fmla="*/ 29 w 99"/>
                  <a:gd name="T11" fmla="*/ 7 h 67"/>
                  <a:gd name="T12" fmla="*/ 15 w 99"/>
                  <a:gd name="T13" fmla="*/ 18 h 67"/>
                  <a:gd name="T14" fmla="*/ 3 w 99"/>
                  <a:gd name="T15" fmla="*/ 45 h 67"/>
                  <a:gd name="T16" fmla="*/ 0 w 99"/>
                  <a:gd name="T17" fmla="*/ 67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
                  <a:gd name="T28" fmla="*/ 0 h 67"/>
                  <a:gd name="T29" fmla="*/ 99 w 99"/>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 h="67">
                    <a:moveTo>
                      <a:pt x="99" y="33"/>
                    </a:moveTo>
                    <a:cubicBezTo>
                      <a:pt x="97" y="27"/>
                      <a:pt x="96" y="22"/>
                      <a:pt x="93" y="18"/>
                    </a:cubicBezTo>
                    <a:cubicBezTo>
                      <a:pt x="90" y="14"/>
                      <a:pt x="85" y="10"/>
                      <a:pt x="80" y="7"/>
                    </a:cubicBezTo>
                    <a:cubicBezTo>
                      <a:pt x="75" y="4"/>
                      <a:pt x="68" y="2"/>
                      <a:pt x="62" y="1"/>
                    </a:cubicBezTo>
                    <a:cubicBezTo>
                      <a:pt x="56" y="0"/>
                      <a:pt x="49" y="2"/>
                      <a:pt x="44" y="3"/>
                    </a:cubicBezTo>
                    <a:cubicBezTo>
                      <a:pt x="39" y="4"/>
                      <a:pt x="34" y="5"/>
                      <a:pt x="29" y="7"/>
                    </a:cubicBezTo>
                    <a:cubicBezTo>
                      <a:pt x="24" y="9"/>
                      <a:pt x="19" y="12"/>
                      <a:pt x="15" y="18"/>
                    </a:cubicBezTo>
                    <a:cubicBezTo>
                      <a:pt x="11" y="24"/>
                      <a:pt x="5" y="37"/>
                      <a:pt x="3" y="45"/>
                    </a:cubicBezTo>
                    <a:cubicBezTo>
                      <a:pt x="1" y="53"/>
                      <a:pt x="0" y="62"/>
                      <a:pt x="0" y="67"/>
                    </a:cubicBezTo>
                  </a:path>
                </a:pathLst>
              </a:custGeom>
              <a:noFill/>
              <a:ln w="28575"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
        <p:nvSpPr>
          <p:cNvPr id="11267" name="Rectangle 26"/>
          <p:cNvSpPr>
            <a:spLocks noGrp="1" noChangeArrowheads="1"/>
          </p:cNvSpPr>
          <p:nvPr>
            <p:ph type="title"/>
          </p:nvPr>
        </p:nvSpPr>
        <p:spPr/>
        <p:txBody>
          <a:bodyPr/>
          <a:lstStyle/>
          <a:p>
            <a:pPr eaLnBrk="1" hangingPunct="1"/>
            <a:r>
              <a:rPr lang="en-US" dirty="0" smtClean="0"/>
              <a:t>Who manages the intake process at carriers?</a:t>
            </a:r>
          </a:p>
        </p:txBody>
      </p:sp>
      <p:sp>
        <p:nvSpPr>
          <p:cNvPr id="11268" name="Rectangle 27"/>
          <p:cNvSpPr>
            <a:spLocks noGrp="1" noChangeArrowheads="1"/>
          </p:cNvSpPr>
          <p:nvPr>
            <p:ph idx="1"/>
          </p:nvPr>
        </p:nvSpPr>
        <p:spPr>
          <a:xfrm>
            <a:off x="519113" y="4479925"/>
            <a:ext cx="4064000" cy="1878013"/>
          </a:xfrm>
        </p:spPr>
        <p:txBody>
          <a:bodyPr/>
          <a:lstStyle/>
          <a:p>
            <a:pPr>
              <a:buFont typeface="Arial" charset="0"/>
              <a:buChar char="•"/>
            </a:pPr>
            <a:r>
              <a:rPr lang="en-US" dirty="0" smtClean="0"/>
              <a:t>For larger carriers, intake is typically managed by a customer service representative (CSR)</a:t>
            </a:r>
          </a:p>
        </p:txBody>
      </p:sp>
      <p:sp>
        <p:nvSpPr>
          <p:cNvPr id="11269" name="Rectangle 28"/>
          <p:cNvSpPr>
            <a:spLocks noChangeArrowheads="1"/>
          </p:cNvSpPr>
          <p:nvPr/>
        </p:nvSpPr>
        <p:spPr bwMode="auto">
          <a:xfrm>
            <a:off x="4864100" y="4414838"/>
            <a:ext cx="3914775"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85750" indent="-285750" algn="l" eaLnBrk="0" hangingPunct="0">
              <a:spcBef>
                <a:spcPct val="40000"/>
              </a:spcBef>
              <a:spcAft>
                <a:spcPct val="0"/>
              </a:spcAft>
              <a:buClr>
                <a:srgbClr val="0146AD"/>
              </a:buClr>
              <a:buFont typeface="Wingdings 3" pitchFamily="18" charset="2"/>
              <a:buChar char="}"/>
            </a:pPr>
            <a:r>
              <a:rPr lang="en-US" sz="2400"/>
              <a:t>For smaller carriers, intake is more typically managed by an adjuster</a:t>
            </a:r>
          </a:p>
        </p:txBody>
      </p:sp>
      <p:grpSp>
        <p:nvGrpSpPr>
          <p:cNvPr id="11270" name="Group 29"/>
          <p:cNvGrpSpPr>
            <a:grpSpLocks/>
          </p:cNvGrpSpPr>
          <p:nvPr/>
        </p:nvGrpSpPr>
        <p:grpSpPr bwMode="auto">
          <a:xfrm>
            <a:off x="641350" y="3203575"/>
            <a:ext cx="3025775" cy="982663"/>
            <a:chOff x="429" y="1785"/>
            <a:chExt cx="1906" cy="619"/>
          </a:xfrm>
        </p:grpSpPr>
        <p:grpSp>
          <p:nvGrpSpPr>
            <p:cNvPr id="11345" name="Group 30"/>
            <p:cNvGrpSpPr>
              <a:grpSpLocks/>
            </p:cNvGrpSpPr>
            <p:nvPr/>
          </p:nvGrpSpPr>
          <p:grpSpPr bwMode="auto">
            <a:xfrm>
              <a:off x="1494" y="1785"/>
              <a:ext cx="841" cy="619"/>
              <a:chOff x="2083" y="1606"/>
              <a:chExt cx="1489" cy="1097"/>
            </a:xfrm>
          </p:grpSpPr>
          <p:sp>
            <p:nvSpPr>
              <p:cNvPr id="11353" name="Rectangle 31"/>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1354" name="Freeform 32"/>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1355" name="Freeform 33"/>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1356" name="Freeform 34"/>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1357" name="Freeform 35"/>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1358" name="Rectangle 36"/>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1359" name="Rectangle 37"/>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360" name="AutoShape 38"/>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1361" name="Freeform 39"/>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362" name="Freeform 40"/>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363" name="Rectangle 41"/>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364" name="Rectangle 42"/>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365" name="Rectangle 43"/>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1366" name="Group 44"/>
              <p:cNvGrpSpPr>
                <a:grpSpLocks/>
              </p:cNvGrpSpPr>
              <p:nvPr/>
            </p:nvGrpSpPr>
            <p:grpSpPr bwMode="auto">
              <a:xfrm>
                <a:off x="2221" y="1871"/>
                <a:ext cx="518" cy="782"/>
                <a:chOff x="2400" y="1656"/>
                <a:chExt cx="752" cy="1136"/>
              </a:xfrm>
            </p:grpSpPr>
            <p:sp>
              <p:nvSpPr>
                <p:cNvPr id="11379" name="Freeform 45"/>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380" name="Freeform 46"/>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381" name="Freeform 47"/>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382" name="Freeform 48"/>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383" name="Freeform 49"/>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1384" name="Line 50"/>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85" name="Line 51"/>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1367" name="Group 52"/>
              <p:cNvGrpSpPr>
                <a:grpSpLocks/>
              </p:cNvGrpSpPr>
              <p:nvPr/>
            </p:nvGrpSpPr>
            <p:grpSpPr bwMode="auto">
              <a:xfrm rot="-6511945">
                <a:off x="2834" y="1842"/>
                <a:ext cx="518" cy="783"/>
                <a:chOff x="2400" y="1656"/>
                <a:chExt cx="752" cy="1136"/>
              </a:xfrm>
            </p:grpSpPr>
            <p:sp>
              <p:nvSpPr>
                <p:cNvPr id="11372" name="Freeform 53"/>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373" name="Freeform 54"/>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374" name="Freeform 55"/>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375" name="Freeform 56"/>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376" name="Freeform 57"/>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377" name="Line 58"/>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378" name="Line 59"/>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1368" name="Freeform 60"/>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11369" name="Freeform 61"/>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370" name="Rectangle 62"/>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371" name="Rectangle 63"/>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11346" name="AutoShape 64"/>
            <p:cNvSpPr>
              <a:spLocks noChangeArrowheads="1"/>
            </p:cNvSpPr>
            <p:nvPr/>
          </p:nvSpPr>
          <p:spPr bwMode="auto">
            <a:xfrm>
              <a:off x="927" y="1950"/>
              <a:ext cx="603" cy="288"/>
            </a:xfrm>
            <a:prstGeom prst="rightArrow">
              <a:avLst>
                <a:gd name="adj1" fmla="val 50000"/>
                <a:gd name="adj2" fmla="val 52344"/>
              </a:avLst>
            </a:prstGeom>
            <a:solidFill>
              <a:srgbClr val="FFFF99"/>
            </a:solidFill>
            <a:ln w="19050" algn="ctr">
              <a:solidFill>
                <a:schemeClr val="bg1"/>
              </a:solidFill>
              <a:miter lim="800000"/>
              <a:headEnd/>
              <a:tailEnd/>
            </a:ln>
          </p:spPr>
          <p:txBody>
            <a:bodyPr lIns="0" tIns="0" rIns="0" bIns="0" anchor="ctr">
              <a:spAutoFit/>
            </a:bodyPr>
            <a:lstStyle/>
            <a:p>
              <a:endParaRPr lang="en-US"/>
            </a:p>
          </p:txBody>
        </p:sp>
        <p:grpSp>
          <p:nvGrpSpPr>
            <p:cNvPr id="11347" name="Group 65"/>
            <p:cNvGrpSpPr>
              <a:grpSpLocks/>
            </p:cNvGrpSpPr>
            <p:nvPr/>
          </p:nvGrpSpPr>
          <p:grpSpPr bwMode="auto">
            <a:xfrm>
              <a:off x="429" y="1800"/>
              <a:ext cx="617" cy="588"/>
              <a:chOff x="3917" y="3057"/>
              <a:chExt cx="809" cy="771"/>
            </a:xfrm>
          </p:grpSpPr>
          <p:sp>
            <p:nvSpPr>
              <p:cNvPr id="11348" name="AutoShape 66"/>
              <p:cNvSpPr>
                <a:spLocks noChangeArrowheads="1"/>
              </p:cNvSpPr>
              <p:nvPr/>
            </p:nvSpPr>
            <p:spPr bwMode="auto">
              <a:xfrm>
                <a:off x="3917" y="3066"/>
                <a:ext cx="747" cy="762"/>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1349" name="Oval 67"/>
              <p:cNvSpPr>
                <a:spLocks noChangeArrowheads="1"/>
              </p:cNvSpPr>
              <p:nvPr/>
            </p:nvSpPr>
            <p:spPr bwMode="auto">
              <a:xfrm>
                <a:off x="4227" y="3706"/>
                <a:ext cx="175" cy="95"/>
              </a:xfrm>
              <a:prstGeom prst="ellipse">
                <a:avLst/>
              </a:prstGeom>
              <a:solidFill>
                <a:srgbClr val="FAD461"/>
              </a:solidFill>
              <a:ln w="28575" algn="ctr">
                <a:solidFill>
                  <a:schemeClr val="bg1"/>
                </a:solidFill>
                <a:round/>
                <a:headEnd/>
                <a:tailEnd/>
              </a:ln>
            </p:spPr>
            <p:txBody>
              <a:bodyPr wrap="none" anchor="ctr"/>
              <a:lstStyle/>
              <a:p>
                <a:endParaRPr lang="en-US"/>
              </a:p>
            </p:txBody>
          </p:sp>
          <p:sp>
            <p:nvSpPr>
              <p:cNvPr id="11350" name="Freeform 68"/>
              <p:cNvSpPr>
                <a:spLocks/>
              </p:cNvSpPr>
              <p:nvPr/>
            </p:nvSpPr>
            <p:spPr bwMode="auto">
              <a:xfrm>
                <a:off x="4387" y="3376"/>
                <a:ext cx="270" cy="365"/>
              </a:xfrm>
              <a:custGeom>
                <a:avLst/>
                <a:gdLst>
                  <a:gd name="T0" fmla="*/ 0 w 162"/>
                  <a:gd name="T1" fmla="*/ 8501 h 216"/>
                  <a:gd name="T2" fmla="*/ 2675 w 162"/>
                  <a:gd name="T3" fmla="*/ 7190 h 216"/>
                  <a:gd name="T4" fmla="*/ 5037 w 162"/>
                  <a:gd name="T5" fmla="*/ 3309 h 216"/>
                  <a:gd name="T6" fmla="*/ 5787 w 162"/>
                  <a:gd name="T7" fmla="*/ 0 h 216"/>
                  <a:gd name="T8" fmla="*/ 0 60000 65536"/>
                  <a:gd name="T9" fmla="*/ 0 60000 65536"/>
                  <a:gd name="T10" fmla="*/ 0 60000 65536"/>
                  <a:gd name="T11" fmla="*/ 0 60000 65536"/>
                  <a:gd name="T12" fmla="*/ 0 w 162"/>
                  <a:gd name="T13" fmla="*/ 0 h 216"/>
                  <a:gd name="T14" fmla="*/ 162 w 162"/>
                  <a:gd name="T15" fmla="*/ 216 h 216"/>
                </a:gdLst>
                <a:ahLst/>
                <a:cxnLst>
                  <a:cxn ang="T8">
                    <a:pos x="T0" y="T1"/>
                  </a:cxn>
                  <a:cxn ang="T9">
                    <a:pos x="T2" y="T3"/>
                  </a:cxn>
                  <a:cxn ang="T10">
                    <a:pos x="T4" y="T5"/>
                  </a:cxn>
                  <a:cxn ang="T11">
                    <a:pos x="T6" y="T7"/>
                  </a:cxn>
                </a:cxnLst>
                <a:rect l="T12" t="T13" r="T14" b="T15"/>
                <a:pathLst>
                  <a:path w="162" h="216">
                    <a:moveTo>
                      <a:pt x="0" y="216"/>
                    </a:moveTo>
                    <a:cubicBezTo>
                      <a:pt x="25" y="210"/>
                      <a:pt x="51" y="205"/>
                      <a:pt x="75" y="183"/>
                    </a:cubicBezTo>
                    <a:cubicBezTo>
                      <a:pt x="99" y="161"/>
                      <a:pt x="127" y="114"/>
                      <a:pt x="141" y="84"/>
                    </a:cubicBezTo>
                    <a:cubicBezTo>
                      <a:pt x="155" y="54"/>
                      <a:pt x="159" y="14"/>
                      <a:pt x="162" y="0"/>
                    </a:cubicBezTo>
                  </a:path>
                </a:pathLst>
              </a:custGeom>
              <a:noFill/>
              <a:ln w="28575"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51" name="Freeform 69"/>
              <p:cNvSpPr>
                <a:spLocks/>
              </p:cNvSpPr>
              <p:nvPr/>
            </p:nvSpPr>
            <p:spPr bwMode="auto">
              <a:xfrm>
                <a:off x="3939" y="3057"/>
                <a:ext cx="740" cy="349"/>
              </a:xfrm>
              <a:custGeom>
                <a:avLst/>
                <a:gdLst>
                  <a:gd name="T0" fmla="*/ 0 w 446"/>
                  <a:gd name="T1" fmla="*/ 6690 h 206"/>
                  <a:gd name="T2" fmla="*/ 1045 w 446"/>
                  <a:gd name="T3" fmla="*/ 3073 h 206"/>
                  <a:gd name="T4" fmla="*/ 4991 w 446"/>
                  <a:gd name="T5" fmla="*/ 806 h 206"/>
                  <a:gd name="T6" fmla="*/ 8510 w 446"/>
                  <a:gd name="T7" fmla="*/ 198 h 206"/>
                  <a:gd name="T8" fmla="*/ 12666 w 446"/>
                  <a:gd name="T9" fmla="*/ 2009 h 206"/>
                  <a:gd name="T10" fmla="*/ 15064 w 446"/>
                  <a:gd name="T11" fmla="*/ 5955 h 206"/>
                  <a:gd name="T12" fmla="*/ 14959 w 446"/>
                  <a:gd name="T13" fmla="*/ 8246 h 206"/>
                  <a:gd name="T14" fmla="*/ 0 60000 65536"/>
                  <a:gd name="T15" fmla="*/ 0 60000 65536"/>
                  <a:gd name="T16" fmla="*/ 0 60000 65536"/>
                  <a:gd name="T17" fmla="*/ 0 60000 65536"/>
                  <a:gd name="T18" fmla="*/ 0 60000 65536"/>
                  <a:gd name="T19" fmla="*/ 0 60000 65536"/>
                  <a:gd name="T20" fmla="*/ 0 60000 65536"/>
                  <a:gd name="T21" fmla="*/ 0 w 446"/>
                  <a:gd name="T22" fmla="*/ 0 h 206"/>
                  <a:gd name="T23" fmla="*/ 446 w 446"/>
                  <a:gd name="T24" fmla="*/ 206 h 2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6" h="206">
                    <a:moveTo>
                      <a:pt x="0" y="167"/>
                    </a:moveTo>
                    <a:cubicBezTo>
                      <a:pt x="3" y="134"/>
                      <a:pt x="6" y="102"/>
                      <a:pt x="30" y="77"/>
                    </a:cubicBezTo>
                    <a:cubicBezTo>
                      <a:pt x="54" y="52"/>
                      <a:pt x="108" y="32"/>
                      <a:pt x="144" y="20"/>
                    </a:cubicBezTo>
                    <a:cubicBezTo>
                      <a:pt x="180" y="8"/>
                      <a:pt x="209" y="0"/>
                      <a:pt x="246" y="5"/>
                    </a:cubicBezTo>
                    <a:cubicBezTo>
                      <a:pt x="283" y="10"/>
                      <a:pt x="335" y="26"/>
                      <a:pt x="366" y="50"/>
                    </a:cubicBezTo>
                    <a:cubicBezTo>
                      <a:pt x="397" y="74"/>
                      <a:pt x="424" y="123"/>
                      <a:pt x="435" y="149"/>
                    </a:cubicBezTo>
                    <a:cubicBezTo>
                      <a:pt x="446" y="175"/>
                      <a:pt x="439" y="190"/>
                      <a:pt x="432" y="206"/>
                    </a:cubicBezTo>
                  </a:path>
                </a:pathLst>
              </a:custGeom>
              <a:noFill/>
              <a:ln w="28575"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52" name="Oval 70"/>
              <p:cNvSpPr>
                <a:spLocks noChangeArrowheads="1"/>
              </p:cNvSpPr>
              <p:nvPr/>
            </p:nvSpPr>
            <p:spPr bwMode="auto">
              <a:xfrm>
                <a:off x="4601" y="3274"/>
                <a:ext cx="125" cy="203"/>
              </a:xfrm>
              <a:prstGeom prst="ellipse">
                <a:avLst/>
              </a:prstGeom>
              <a:solidFill>
                <a:srgbClr val="FAD461"/>
              </a:solidFill>
              <a:ln w="28575">
                <a:solidFill>
                  <a:schemeClr val="bg1"/>
                </a:solidFill>
                <a:round/>
                <a:headEnd/>
                <a:tailEnd/>
              </a:ln>
            </p:spPr>
            <p:txBody>
              <a:bodyPr wrap="none" anchor="ctr"/>
              <a:lstStyle/>
              <a:p>
                <a:endParaRPr lang="en-US"/>
              </a:p>
            </p:txBody>
          </p:sp>
        </p:grpSp>
      </p:grpSp>
      <p:grpSp>
        <p:nvGrpSpPr>
          <p:cNvPr id="11271" name="Group 71"/>
          <p:cNvGrpSpPr>
            <a:grpSpLocks/>
          </p:cNvGrpSpPr>
          <p:nvPr/>
        </p:nvGrpSpPr>
        <p:grpSpPr bwMode="auto">
          <a:xfrm>
            <a:off x="6289675" y="1514475"/>
            <a:ext cx="968375" cy="798513"/>
            <a:chOff x="3332" y="230"/>
            <a:chExt cx="955" cy="789"/>
          </a:xfrm>
        </p:grpSpPr>
        <p:sp>
          <p:nvSpPr>
            <p:cNvPr id="11322" name="AutoShape 72"/>
            <p:cNvSpPr>
              <a:spLocks noChangeArrowheads="1"/>
            </p:cNvSpPr>
            <p:nvPr/>
          </p:nvSpPr>
          <p:spPr bwMode="auto">
            <a:xfrm>
              <a:off x="3332" y="383"/>
              <a:ext cx="955" cy="636"/>
            </a:xfrm>
            <a:prstGeom prst="cube">
              <a:avLst>
                <a:gd name="adj" fmla="val 18921"/>
              </a:avLst>
            </a:prstGeom>
            <a:solidFill>
              <a:srgbClr val="FFFF99"/>
            </a:solidFill>
            <a:ln w="12700">
              <a:solidFill>
                <a:srgbClr val="777777"/>
              </a:solidFill>
              <a:miter lim="800000"/>
              <a:headEnd/>
              <a:tailEnd/>
            </a:ln>
          </p:spPr>
          <p:txBody>
            <a:bodyPr wrap="none" anchor="ctr"/>
            <a:lstStyle/>
            <a:p>
              <a:endParaRPr lang="en-US"/>
            </a:p>
          </p:txBody>
        </p:sp>
        <p:sp>
          <p:nvSpPr>
            <p:cNvPr id="11323" name="Rectangle 73"/>
            <p:cNvSpPr>
              <a:spLocks noChangeArrowheads="1"/>
            </p:cNvSpPr>
            <p:nvPr/>
          </p:nvSpPr>
          <p:spPr bwMode="auto">
            <a:xfrm>
              <a:off x="3609" y="578"/>
              <a:ext cx="275" cy="441"/>
            </a:xfrm>
            <a:prstGeom prst="rect">
              <a:avLst/>
            </a:prstGeom>
            <a:solidFill>
              <a:srgbClr val="CC9900"/>
            </a:solidFill>
            <a:ln w="12700">
              <a:solidFill>
                <a:srgbClr val="777777"/>
              </a:solidFill>
              <a:miter lim="800000"/>
              <a:headEnd/>
              <a:tailEnd/>
            </a:ln>
          </p:spPr>
          <p:txBody>
            <a:bodyPr wrap="none" anchor="ctr"/>
            <a:lstStyle/>
            <a:p>
              <a:endParaRPr lang="en-US"/>
            </a:p>
          </p:txBody>
        </p:sp>
        <p:sp>
          <p:nvSpPr>
            <p:cNvPr id="11324" name="Rectangle 74"/>
            <p:cNvSpPr>
              <a:spLocks noChangeArrowheads="1"/>
            </p:cNvSpPr>
            <p:nvPr/>
          </p:nvSpPr>
          <p:spPr bwMode="auto">
            <a:xfrm>
              <a:off x="3391" y="578"/>
              <a:ext cx="139" cy="206"/>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1325" name="Rectangle 75"/>
            <p:cNvSpPr>
              <a:spLocks noChangeArrowheads="1"/>
            </p:cNvSpPr>
            <p:nvPr/>
          </p:nvSpPr>
          <p:spPr bwMode="auto">
            <a:xfrm>
              <a:off x="3953" y="578"/>
              <a:ext cx="144" cy="206"/>
            </a:xfrm>
            <a:prstGeom prst="rect">
              <a:avLst/>
            </a:prstGeom>
            <a:solidFill>
              <a:srgbClr val="FFFFCC"/>
            </a:solidFill>
            <a:ln w="12700" algn="ctr">
              <a:solidFill>
                <a:schemeClr val="bg1"/>
              </a:solidFill>
              <a:miter lim="800000"/>
              <a:headEnd/>
              <a:tailEnd/>
            </a:ln>
          </p:spPr>
          <p:txBody>
            <a:bodyPr wrap="none" anchor="ctr"/>
            <a:lstStyle/>
            <a:p>
              <a:endParaRPr lang="en-US"/>
            </a:p>
          </p:txBody>
        </p:sp>
        <p:sp>
          <p:nvSpPr>
            <p:cNvPr id="11326" name="Rectangle 76"/>
            <p:cNvSpPr>
              <a:spLocks noChangeArrowheads="1"/>
            </p:cNvSpPr>
            <p:nvPr/>
          </p:nvSpPr>
          <p:spPr bwMode="auto">
            <a:xfrm>
              <a:off x="3816" y="773"/>
              <a:ext cx="38" cy="91"/>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11327" name="Rectangle 77"/>
            <p:cNvSpPr>
              <a:spLocks noChangeArrowheads="1"/>
            </p:cNvSpPr>
            <p:nvPr/>
          </p:nvSpPr>
          <p:spPr bwMode="auto">
            <a:xfrm>
              <a:off x="3429" y="230"/>
              <a:ext cx="683" cy="267"/>
            </a:xfrm>
            <a:prstGeom prst="rect">
              <a:avLst/>
            </a:prstGeom>
            <a:solidFill>
              <a:srgbClr val="CC9900"/>
            </a:solidFill>
            <a:ln w="12700" algn="ctr">
              <a:solidFill>
                <a:srgbClr val="777777"/>
              </a:solidFill>
              <a:miter lim="800000"/>
              <a:headEnd/>
              <a:tailEnd/>
            </a:ln>
          </p:spPr>
          <p:txBody>
            <a:bodyPr wrap="none" anchor="ctr"/>
            <a:lstStyle/>
            <a:p>
              <a:endParaRPr lang="en-US"/>
            </a:p>
          </p:txBody>
        </p:sp>
        <p:sp>
          <p:nvSpPr>
            <p:cNvPr id="11328" name="Line 78"/>
            <p:cNvSpPr>
              <a:spLocks noChangeShapeType="1"/>
            </p:cNvSpPr>
            <p:nvPr/>
          </p:nvSpPr>
          <p:spPr bwMode="auto">
            <a:xfrm>
              <a:off x="4106" y="290"/>
              <a:ext cx="113" cy="121"/>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29" name="Line 79"/>
            <p:cNvSpPr>
              <a:spLocks noChangeShapeType="1"/>
            </p:cNvSpPr>
            <p:nvPr/>
          </p:nvSpPr>
          <p:spPr bwMode="auto">
            <a:xfrm>
              <a:off x="4115" y="393"/>
              <a:ext cx="60" cy="62"/>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1330" name="Group 80"/>
            <p:cNvGrpSpPr>
              <a:grpSpLocks/>
            </p:cNvGrpSpPr>
            <p:nvPr/>
          </p:nvGrpSpPr>
          <p:grpSpPr bwMode="auto">
            <a:xfrm>
              <a:off x="3459" y="272"/>
              <a:ext cx="607" cy="163"/>
              <a:chOff x="2386" y="998"/>
              <a:chExt cx="529" cy="142"/>
            </a:xfrm>
          </p:grpSpPr>
          <p:sp>
            <p:nvSpPr>
              <p:cNvPr id="11331" name="Line 81"/>
              <p:cNvSpPr>
                <a:spLocks noChangeShapeType="1"/>
              </p:cNvSpPr>
              <p:nvPr/>
            </p:nvSpPr>
            <p:spPr bwMode="invGray">
              <a:xfrm flipH="1">
                <a:off x="2386" y="1002"/>
                <a:ext cx="50" cy="13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32" name="Line 82"/>
              <p:cNvSpPr>
                <a:spLocks noChangeShapeType="1"/>
              </p:cNvSpPr>
              <p:nvPr/>
            </p:nvSpPr>
            <p:spPr bwMode="invGray">
              <a:xfrm>
                <a:off x="2444" y="1002"/>
                <a:ext cx="50" cy="13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33" name="Line 83"/>
              <p:cNvSpPr>
                <a:spLocks noChangeShapeType="1"/>
              </p:cNvSpPr>
              <p:nvPr/>
            </p:nvSpPr>
            <p:spPr bwMode="invGray">
              <a:xfrm>
                <a:off x="2404" y="1084"/>
                <a:ext cx="7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34" name="Line 84"/>
              <p:cNvSpPr>
                <a:spLocks noChangeShapeType="1"/>
              </p:cNvSpPr>
              <p:nvPr/>
            </p:nvSpPr>
            <p:spPr bwMode="invGray">
              <a:xfrm>
                <a:off x="2430" y="1006"/>
                <a:ext cx="1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35" name="Line 85"/>
              <p:cNvSpPr>
                <a:spLocks noChangeShapeType="1"/>
              </p:cNvSpPr>
              <p:nvPr/>
            </p:nvSpPr>
            <p:spPr bwMode="invGray">
              <a:xfrm>
                <a:off x="2825" y="998"/>
                <a:ext cx="0" cy="14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36" name="Line 86"/>
              <p:cNvSpPr>
                <a:spLocks noChangeShapeType="1"/>
              </p:cNvSpPr>
              <p:nvPr/>
            </p:nvSpPr>
            <p:spPr bwMode="invGray">
              <a:xfrm>
                <a:off x="2822" y="1007"/>
                <a:ext cx="9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37" name="Line 87"/>
              <p:cNvSpPr>
                <a:spLocks noChangeShapeType="1"/>
              </p:cNvSpPr>
              <p:nvPr/>
            </p:nvSpPr>
            <p:spPr bwMode="invGray">
              <a:xfrm>
                <a:off x="2822" y="1129"/>
                <a:ext cx="9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38" name="Line 88"/>
              <p:cNvSpPr>
                <a:spLocks noChangeShapeType="1"/>
              </p:cNvSpPr>
              <p:nvPr/>
            </p:nvSpPr>
            <p:spPr bwMode="invGray">
              <a:xfrm>
                <a:off x="2822" y="1065"/>
                <a:ext cx="8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39" name="Line 89"/>
              <p:cNvSpPr>
                <a:spLocks noChangeShapeType="1"/>
              </p:cNvSpPr>
              <p:nvPr/>
            </p:nvSpPr>
            <p:spPr bwMode="invGray">
              <a:xfrm>
                <a:off x="2674" y="1000"/>
                <a:ext cx="45"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40" name="Line 90"/>
              <p:cNvSpPr>
                <a:spLocks noChangeShapeType="1"/>
              </p:cNvSpPr>
              <p:nvPr/>
            </p:nvSpPr>
            <p:spPr bwMode="invGray">
              <a:xfrm flipH="1">
                <a:off x="2721" y="1002"/>
                <a:ext cx="45"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41" name="Line 91"/>
              <p:cNvSpPr>
                <a:spLocks noChangeShapeType="1"/>
              </p:cNvSpPr>
              <p:nvPr/>
            </p:nvSpPr>
            <p:spPr bwMode="invGray">
              <a:xfrm>
                <a:off x="2665" y="1000"/>
                <a:ext cx="0"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42" name="Line 92"/>
              <p:cNvSpPr>
                <a:spLocks noChangeShapeType="1"/>
              </p:cNvSpPr>
              <p:nvPr/>
            </p:nvSpPr>
            <p:spPr bwMode="invGray">
              <a:xfrm>
                <a:off x="2776" y="1000"/>
                <a:ext cx="0"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43" name="Freeform 93"/>
              <p:cNvSpPr>
                <a:spLocks/>
              </p:cNvSpPr>
              <p:nvPr/>
            </p:nvSpPr>
            <p:spPr bwMode="invGray">
              <a:xfrm>
                <a:off x="2520" y="1004"/>
                <a:ext cx="99" cy="67"/>
              </a:xfrm>
              <a:custGeom>
                <a:avLst/>
                <a:gdLst>
                  <a:gd name="T0" fmla="*/ 99 w 99"/>
                  <a:gd name="T1" fmla="*/ 33 h 67"/>
                  <a:gd name="T2" fmla="*/ 93 w 99"/>
                  <a:gd name="T3" fmla="*/ 18 h 67"/>
                  <a:gd name="T4" fmla="*/ 80 w 99"/>
                  <a:gd name="T5" fmla="*/ 7 h 67"/>
                  <a:gd name="T6" fmla="*/ 62 w 99"/>
                  <a:gd name="T7" fmla="*/ 1 h 67"/>
                  <a:gd name="T8" fmla="*/ 44 w 99"/>
                  <a:gd name="T9" fmla="*/ 3 h 67"/>
                  <a:gd name="T10" fmla="*/ 29 w 99"/>
                  <a:gd name="T11" fmla="*/ 7 h 67"/>
                  <a:gd name="T12" fmla="*/ 15 w 99"/>
                  <a:gd name="T13" fmla="*/ 18 h 67"/>
                  <a:gd name="T14" fmla="*/ 3 w 99"/>
                  <a:gd name="T15" fmla="*/ 45 h 67"/>
                  <a:gd name="T16" fmla="*/ 0 w 99"/>
                  <a:gd name="T17" fmla="*/ 67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
                  <a:gd name="T28" fmla="*/ 0 h 67"/>
                  <a:gd name="T29" fmla="*/ 99 w 99"/>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 h="67">
                    <a:moveTo>
                      <a:pt x="99" y="33"/>
                    </a:moveTo>
                    <a:cubicBezTo>
                      <a:pt x="97" y="27"/>
                      <a:pt x="96" y="22"/>
                      <a:pt x="93" y="18"/>
                    </a:cubicBezTo>
                    <a:cubicBezTo>
                      <a:pt x="90" y="14"/>
                      <a:pt x="85" y="10"/>
                      <a:pt x="80" y="7"/>
                    </a:cubicBezTo>
                    <a:cubicBezTo>
                      <a:pt x="75" y="4"/>
                      <a:pt x="68" y="2"/>
                      <a:pt x="62" y="1"/>
                    </a:cubicBezTo>
                    <a:cubicBezTo>
                      <a:pt x="56" y="0"/>
                      <a:pt x="49" y="2"/>
                      <a:pt x="44" y="3"/>
                    </a:cubicBezTo>
                    <a:cubicBezTo>
                      <a:pt x="39" y="4"/>
                      <a:pt x="34" y="5"/>
                      <a:pt x="29" y="7"/>
                    </a:cubicBezTo>
                    <a:cubicBezTo>
                      <a:pt x="24" y="9"/>
                      <a:pt x="19" y="12"/>
                      <a:pt x="15" y="18"/>
                    </a:cubicBezTo>
                    <a:cubicBezTo>
                      <a:pt x="11" y="24"/>
                      <a:pt x="5" y="37"/>
                      <a:pt x="3" y="45"/>
                    </a:cubicBezTo>
                    <a:cubicBezTo>
                      <a:pt x="1" y="53"/>
                      <a:pt x="0" y="62"/>
                      <a:pt x="0" y="67"/>
                    </a:cubicBezTo>
                  </a:path>
                </a:pathLst>
              </a:custGeom>
              <a:noFill/>
              <a:ln w="28575"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44" name="Freeform 94"/>
              <p:cNvSpPr>
                <a:spLocks/>
              </p:cNvSpPr>
              <p:nvPr/>
            </p:nvSpPr>
            <p:spPr bwMode="invGray">
              <a:xfrm flipV="1">
                <a:off x="2521" y="1066"/>
                <a:ext cx="99" cy="67"/>
              </a:xfrm>
              <a:custGeom>
                <a:avLst/>
                <a:gdLst>
                  <a:gd name="T0" fmla="*/ 99 w 99"/>
                  <a:gd name="T1" fmla="*/ 33 h 67"/>
                  <a:gd name="T2" fmla="*/ 93 w 99"/>
                  <a:gd name="T3" fmla="*/ 18 h 67"/>
                  <a:gd name="T4" fmla="*/ 80 w 99"/>
                  <a:gd name="T5" fmla="*/ 7 h 67"/>
                  <a:gd name="T6" fmla="*/ 62 w 99"/>
                  <a:gd name="T7" fmla="*/ 1 h 67"/>
                  <a:gd name="T8" fmla="*/ 44 w 99"/>
                  <a:gd name="T9" fmla="*/ 3 h 67"/>
                  <a:gd name="T10" fmla="*/ 29 w 99"/>
                  <a:gd name="T11" fmla="*/ 7 h 67"/>
                  <a:gd name="T12" fmla="*/ 15 w 99"/>
                  <a:gd name="T13" fmla="*/ 18 h 67"/>
                  <a:gd name="T14" fmla="*/ 3 w 99"/>
                  <a:gd name="T15" fmla="*/ 45 h 67"/>
                  <a:gd name="T16" fmla="*/ 0 w 99"/>
                  <a:gd name="T17" fmla="*/ 67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
                  <a:gd name="T28" fmla="*/ 0 h 67"/>
                  <a:gd name="T29" fmla="*/ 99 w 99"/>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 h="67">
                    <a:moveTo>
                      <a:pt x="99" y="33"/>
                    </a:moveTo>
                    <a:cubicBezTo>
                      <a:pt x="97" y="27"/>
                      <a:pt x="96" y="22"/>
                      <a:pt x="93" y="18"/>
                    </a:cubicBezTo>
                    <a:cubicBezTo>
                      <a:pt x="90" y="14"/>
                      <a:pt x="85" y="10"/>
                      <a:pt x="80" y="7"/>
                    </a:cubicBezTo>
                    <a:cubicBezTo>
                      <a:pt x="75" y="4"/>
                      <a:pt x="68" y="2"/>
                      <a:pt x="62" y="1"/>
                    </a:cubicBezTo>
                    <a:cubicBezTo>
                      <a:pt x="56" y="0"/>
                      <a:pt x="49" y="2"/>
                      <a:pt x="44" y="3"/>
                    </a:cubicBezTo>
                    <a:cubicBezTo>
                      <a:pt x="39" y="4"/>
                      <a:pt x="34" y="5"/>
                      <a:pt x="29" y="7"/>
                    </a:cubicBezTo>
                    <a:cubicBezTo>
                      <a:pt x="24" y="9"/>
                      <a:pt x="19" y="12"/>
                      <a:pt x="15" y="18"/>
                    </a:cubicBezTo>
                    <a:cubicBezTo>
                      <a:pt x="11" y="24"/>
                      <a:pt x="5" y="37"/>
                      <a:pt x="3" y="45"/>
                    </a:cubicBezTo>
                    <a:cubicBezTo>
                      <a:pt x="1" y="53"/>
                      <a:pt x="0" y="62"/>
                      <a:pt x="0" y="67"/>
                    </a:cubicBezTo>
                  </a:path>
                </a:pathLst>
              </a:custGeom>
              <a:noFill/>
              <a:ln w="28575"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grpSp>
        <p:nvGrpSpPr>
          <p:cNvPr id="11272" name="Group 95"/>
          <p:cNvGrpSpPr>
            <a:grpSpLocks/>
          </p:cNvGrpSpPr>
          <p:nvPr/>
        </p:nvGrpSpPr>
        <p:grpSpPr bwMode="auto">
          <a:xfrm>
            <a:off x="5229225" y="3201988"/>
            <a:ext cx="3038475" cy="982662"/>
            <a:chOff x="3124" y="1720"/>
            <a:chExt cx="1914" cy="619"/>
          </a:xfrm>
        </p:grpSpPr>
        <p:grpSp>
          <p:nvGrpSpPr>
            <p:cNvPr id="11273" name="Group 96"/>
            <p:cNvGrpSpPr>
              <a:grpSpLocks/>
            </p:cNvGrpSpPr>
            <p:nvPr/>
          </p:nvGrpSpPr>
          <p:grpSpPr bwMode="auto">
            <a:xfrm>
              <a:off x="4197" y="1720"/>
              <a:ext cx="841" cy="619"/>
              <a:chOff x="2083" y="1606"/>
              <a:chExt cx="1489" cy="1097"/>
            </a:xfrm>
          </p:grpSpPr>
          <p:sp>
            <p:nvSpPr>
              <p:cNvPr id="11289" name="Rectangle 97"/>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1290" name="Freeform 98"/>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1291" name="Freeform 99"/>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1292" name="Freeform 100"/>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1293" name="Freeform 101"/>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1294" name="Rectangle 102"/>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1295" name="Rectangle 103"/>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296" name="AutoShape 104"/>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1297" name="Freeform 105"/>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298" name="Freeform 106"/>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299" name="Rectangle 107"/>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300" name="Rectangle 108"/>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301" name="Rectangle 109"/>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1302" name="Group 110"/>
              <p:cNvGrpSpPr>
                <a:grpSpLocks/>
              </p:cNvGrpSpPr>
              <p:nvPr/>
            </p:nvGrpSpPr>
            <p:grpSpPr bwMode="auto">
              <a:xfrm>
                <a:off x="2221" y="1871"/>
                <a:ext cx="518" cy="782"/>
                <a:chOff x="2400" y="1656"/>
                <a:chExt cx="752" cy="1136"/>
              </a:xfrm>
            </p:grpSpPr>
            <p:sp>
              <p:nvSpPr>
                <p:cNvPr id="11315" name="Freeform 111"/>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316" name="Freeform 112"/>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317" name="Freeform 113"/>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318" name="Freeform 114"/>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319" name="Freeform 115"/>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1320" name="Line 116"/>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21" name="Line 117"/>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1303" name="Group 118"/>
              <p:cNvGrpSpPr>
                <a:grpSpLocks/>
              </p:cNvGrpSpPr>
              <p:nvPr/>
            </p:nvGrpSpPr>
            <p:grpSpPr bwMode="auto">
              <a:xfrm rot="-6511945">
                <a:off x="2834" y="1842"/>
                <a:ext cx="518" cy="783"/>
                <a:chOff x="2400" y="1656"/>
                <a:chExt cx="752" cy="1136"/>
              </a:xfrm>
            </p:grpSpPr>
            <p:sp>
              <p:nvSpPr>
                <p:cNvPr id="11308" name="Freeform 11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309" name="Freeform 12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310" name="Freeform 12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311" name="Freeform 12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312" name="Freeform 12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313" name="Line 12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314" name="Line 12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1304" name="Freeform 126"/>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11305" name="Freeform 127"/>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306" name="Rectangle 128"/>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307" name="Rectangle 129"/>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11274" name="AutoShape 130"/>
            <p:cNvSpPr>
              <a:spLocks noChangeArrowheads="1"/>
            </p:cNvSpPr>
            <p:nvPr/>
          </p:nvSpPr>
          <p:spPr bwMode="auto">
            <a:xfrm>
              <a:off x="3627" y="1885"/>
              <a:ext cx="603" cy="288"/>
            </a:xfrm>
            <a:prstGeom prst="rightArrow">
              <a:avLst>
                <a:gd name="adj1" fmla="val 50000"/>
                <a:gd name="adj2" fmla="val 52344"/>
              </a:avLst>
            </a:prstGeom>
            <a:solidFill>
              <a:srgbClr val="FFFF99"/>
            </a:solidFill>
            <a:ln w="19050" algn="ctr">
              <a:solidFill>
                <a:schemeClr val="bg1"/>
              </a:solidFill>
              <a:miter lim="800000"/>
              <a:headEnd/>
              <a:tailEnd/>
            </a:ln>
          </p:spPr>
          <p:txBody>
            <a:bodyPr lIns="0" tIns="0" rIns="0" bIns="0" anchor="ctr">
              <a:spAutoFit/>
            </a:bodyPr>
            <a:lstStyle/>
            <a:p>
              <a:endParaRPr lang="en-US"/>
            </a:p>
          </p:txBody>
        </p:sp>
        <p:grpSp>
          <p:nvGrpSpPr>
            <p:cNvPr id="11275" name="Group 131"/>
            <p:cNvGrpSpPr>
              <a:grpSpLocks/>
            </p:cNvGrpSpPr>
            <p:nvPr/>
          </p:nvGrpSpPr>
          <p:grpSpPr bwMode="auto">
            <a:xfrm>
              <a:off x="3124" y="1745"/>
              <a:ext cx="845" cy="569"/>
              <a:chOff x="2984" y="3331"/>
              <a:chExt cx="845" cy="569"/>
            </a:xfrm>
          </p:grpSpPr>
          <p:sp>
            <p:nvSpPr>
              <p:cNvPr id="11276" name="AutoShape 132"/>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1277" name="Group 133"/>
              <p:cNvGrpSpPr>
                <a:grpSpLocks/>
              </p:cNvGrpSpPr>
              <p:nvPr/>
            </p:nvGrpSpPr>
            <p:grpSpPr bwMode="auto">
              <a:xfrm>
                <a:off x="3386" y="3487"/>
                <a:ext cx="443" cy="398"/>
                <a:chOff x="4838" y="2218"/>
                <a:chExt cx="395" cy="355"/>
              </a:xfrm>
            </p:grpSpPr>
            <p:sp>
              <p:nvSpPr>
                <p:cNvPr id="11278" name="Freeform 134"/>
                <p:cNvSpPr>
                  <a:spLocks/>
                </p:cNvSpPr>
                <p:nvPr/>
              </p:nvSpPr>
              <p:spPr bwMode="auto">
                <a:xfrm>
                  <a:off x="4888" y="2251"/>
                  <a:ext cx="294" cy="113"/>
                </a:xfrm>
                <a:custGeom>
                  <a:avLst/>
                  <a:gdLst>
                    <a:gd name="T0" fmla="*/ 1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1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79" name="Freeform 135"/>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80" name="Freeform 136"/>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81" name="Freeform 137"/>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82" name="Freeform 138"/>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83" name="Freeform 139"/>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84" name="Freeform 140"/>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85" name="Rectangle 141"/>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286" name="Rectangle 142"/>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287" name="Freeform 143"/>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88" name="Rectangle 144"/>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|EOS~009|</a:t>
            </a:r>
            <a:endParaRPr lang="en-US" sz="100" dirty="0" err="1" smtClean="0">
              <a:solidFill>
                <a:srgbClr val="FFFFFF"/>
              </a:solidFill>
              <a:latin typeface="Arial"/>
              <a:cs typeface="Calibri" pitchFamily="34" charset="0"/>
            </a:endParaRPr>
          </a:p>
        </p:txBody>
      </p:sp>
      <p:sp>
        <p:nvSpPr>
          <p:cNvPr id="11267" name="Rectangle 26"/>
          <p:cNvSpPr>
            <a:spLocks noGrp="1" noChangeArrowheads="1"/>
          </p:cNvSpPr>
          <p:nvPr>
            <p:ph type="title"/>
          </p:nvPr>
        </p:nvSpPr>
        <p:spPr/>
        <p:txBody>
          <a:bodyPr/>
          <a:lstStyle/>
          <a:p>
            <a:pPr eaLnBrk="1" hangingPunct="1"/>
            <a:r>
              <a:rPr lang="en-US" dirty="0" smtClean="0"/>
              <a:t>Portal Intake Process</a:t>
            </a:r>
          </a:p>
        </p:txBody>
      </p:sp>
      <p:sp>
        <p:nvSpPr>
          <p:cNvPr id="2" name="Content Placeholder 1"/>
          <p:cNvSpPr>
            <a:spLocks noGrp="1"/>
          </p:cNvSpPr>
          <p:nvPr>
            <p:ph idx="1"/>
          </p:nvPr>
        </p:nvSpPr>
        <p:spPr/>
        <p:txBody>
          <a:bodyPr/>
          <a:lstStyle/>
          <a:p>
            <a:r>
              <a:rPr lang="en-US" dirty="0" smtClean="0"/>
              <a:t>If a claim is submitted using a portal application, the submission is handled initially by the policyholder</a:t>
            </a:r>
          </a:p>
          <a:p>
            <a:r>
              <a:rPr lang="en-US" dirty="0" smtClean="0"/>
              <a:t>Portal submission process may occur in stages:</a:t>
            </a:r>
          </a:p>
          <a:p>
            <a:pPr marL="857250" lvl="1" indent="-457200">
              <a:buFont typeface="+mj-lt"/>
              <a:buAutoNum type="arabicPeriod"/>
            </a:pPr>
            <a:r>
              <a:rPr lang="en-US" dirty="0" smtClean="0"/>
              <a:t>Policyholder saves claim for later or  leaves claim in an incomplete state. The draft claim is saved in ClaimCenter.</a:t>
            </a:r>
          </a:p>
          <a:p>
            <a:pPr marL="857250" lvl="1" indent="-457200">
              <a:buFont typeface="+mj-lt"/>
              <a:buAutoNum type="arabicPeriod"/>
            </a:pPr>
            <a:r>
              <a:rPr lang="en-US" dirty="0" smtClean="0"/>
              <a:t>The saved claim is able to be retrieved using the New Claim Wizard if the policyholder calls in and completes the claim  over the phone</a:t>
            </a:r>
          </a:p>
          <a:p>
            <a:r>
              <a:rPr lang="en-US" dirty="0" smtClean="0"/>
              <a:t>Policyholder may include a “note” to the adjuster during claim submission. This “note” appears as an activity on the claim in ClaimCenter.</a:t>
            </a:r>
            <a:endParaRPr lang="en-US" i="1" dirty="0" smtClean="0"/>
          </a:p>
          <a:p>
            <a:endParaRPr lang="en-US" i="1" dirty="0" smtClean="0"/>
          </a:p>
          <a:p>
            <a:endParaRPr lang="en-US" i="1" dirty="0"/>
          </a:p>
        </p:txBody>
      </p:sp>
      <p:grpSp>
        <p:nvGrpSpPr>
          <p:cNvPr id="56" name="Group 95"/>
          <p:cNvGrpSpPr>
            <a:grpSpLocks/>
          </p:cNvGrpSpPr>
          <p:nvPr/>
        </p:nvGrpSpPr>
        <p:grpSpPr bwMode="auto">
          <a:xfrm>
            <a:off x="3026619" y="5303737"/>
            <a:ext cx="3530602" cy="982662"/>
            <a:chOff x="2814" y="1720"/>
            <a:chExt cx="2224" cy="619"/>
          </a:xfrm>
        </p:grpSpPr>
        <p:sp>
          <p:nvSpPr>
            <p:cNvPr id="58" name="AutoShape 130"/>
            <p:cNvSpPr>
              <a:spLocks noChangeArrowheads="1"/>
            </p:cNvSpPr>
            <p:nvPr/>
          </p:nvSpPr>
          <p:spPr bwMode="auto">
            <a:xfrm>
              <a:off x="2814" y="1885"/>
              <a:ext cx="1398" cy="288"/>
            </a:xfrm>
            <a:prstGeom prst="rightArrow">
              <a:avLst>
                <a:gd name="adj1" fmla="val 50000"/>
                <a:gd name="adj2" fmla="val 52344"/>
              </a:avLst>
            </a:prstGeom>
            <a:solidFill>
              <a:srgbClr val="FFFF99"/>
            </a:solidFill>
            <a:ln w="19050" algn="ctr">
              <a:solidFill>
                <a:schemeClr val="bg1"/>
              </a:solidFill>
              <a:miter lim="800000"/>
              <a:headEnd/>
              <a:tailEnd/>
            </a:ln>
          </p:spPr>
          <p:txBody>
            <a:bodyPr wrap="square" lIns="0" tIns="0" rIns="0" bIns="0" anchor="ctr">
              <a:spAutoFit/>
            </a:bodyPr>
            <a:lstStyle/>
            <a:p>
              <a:endParaRPr lang="en-US"/>
            </a:p>
          </p:txBody>
        </p:sp>
        <p:grpSp>
          <p:nvGrpSpPr>
            <p:cNvPr id="57" name="Group 96"/>
            <p:cNvGrpSpPr>
              <a:grpSpLocks/>
            </p:cNvGrpSpPr>
            <p:nvPr/>
          </p:nvGrpSpPr>
          <p:grpSpPr bwMode="auto">
            <a:xfrm>
              <a:off x="4197" y="1720"/>
              <a:ext cx="841" cy="619"/>
              <a:chOff x="2084" y="1606"/>
              <a:chExt cx="1490" cy="1097"/>
            </a:xfrm>
          </p:grpSpPr>
          <p:sp>
            <p:nvSpPr>
              <p:cNvPr id="73" name="Rectangle 97"/>
              <p:cNvSpPr>
                <a:spLocks noChangeArrowheads="1"/>
              </p:cNvSpPr>
              <p:nvPr/>
            </p:nvSpPr>
            <p:spPr bwMode="auto">
              <a:xfrm>
                <a:off x="2084" y="1606"/>
                <a:ext cx="1490"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74" name="Freeform 98"/>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75" name="Freeform 99"/>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76" name="Freeform 100"/>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77" name="Freeform 101"/>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78" name="Rectangle 102"/>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79" name="Rectangle 103"/>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80" name="AutoShape 104"/>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81" name="Freeform 105"/>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82" name="Freeform 106"/>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83" name="Rectangle 107"/>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84" name="Rectangle 108"/>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85" name="Rectangle 109"/>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86" name="Group 110"/>
              <p:cNvGrpSpPr>
                <a:grpSpLocks/>
              </p:cNvGrpSpPr>
              <p:nvPr/>
            </p:nvGrpSpPr>
            <p:grpSpPr bwMode="auto">
              <a:xfrm>
                <a:off x="2221" y="1871"/>
                <a:ext cx="518" cy="782"/>
                <a:chOff x="2400" y="1656"/>
                <a:chExt cx="752" cy="1136"/>
              </a:xfrm>
            </p:grpSpPr>
            <p:sp>
              <p:nvSpPr>
                <p:cNvPr id="99" name="Freeform 111"/>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0" name="Freeform 112"/>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1" name="Freeform 113"/>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2" name="Freeform 114"/>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3" name="Freeform 115"/>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04" name="Line 116"/>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5" name="Line 117"/>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87" name="Group 118"/>
              <p:cNvGrpSpPr>
                <a:grpSpLocks/>
              </p:cNvGrpSpPr>
              <p:nvPr/>
            </p:nvGrpSpPr>
            <p:grpSpPr bwMode="auto">
              <a:xfrm rot="-6511945">
                <a:off x="2834" y="1842"/>
                <a:ext cx="518" cy="783"/>
                <a:chOff x="2400" y="1656"/>
                <a:chExt cx="752" cy="1136"/>
              </a:xfrm>
            </p:grpSpPr>
            <p:sp>
              <p:nvSpPr>
                <p:cNvPr id="92" name="Freeform 11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93" name="Freeform 12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94" name="Freeform 12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95" name="Freeform 12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96" name="Freeform 12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97" name="Line 12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8" name="Line 12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88" name="Freeform 126"/>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89" name="Freeform 127"/>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90" name="Rectangle 128"/>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91" name="Rectangle 129"/>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grpSp>
        <p:nvGrpSpPr>
          <p:cNvPr id="106" name="Group 23"/>
          <p:cNvGrpSpPr>
            <a:grpSpLocks/>
          </p:cNvGrpSpPr>
          <p:nvPr/>
        </p:nvGrpSpPr>
        <p:grpSpPr bwMode="auto">
          <a:xfrm>
            <a:off x="2186253" y="5330028"/>
            <a:ext cx="896937" cy="896937"/>
            <a:chOff x="1350" y="686"/>
            <a:chExt cx="1132" cy="1132"/>
          </a:xfrm>
        </p:grpSpPr>
        <p:sp>
          <p:nvSpPr>
            <p:cNvPr id="107" name="AutoShape 24"/>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08" name="Picture 25"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5" name="Picture 121" descr="iPad_v1.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34291" y="5247062"/>
            <a:ext cx="786494" cy="54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 name="Picture 12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2042035">
            <a:off x="3852129" y="5556247"/>
            <a:ext cx="326225" cy="622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2820826"/>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552D58B9F7294897B380DE69948B13" ma:contentTypeVersion="8" ma:contentTypeDescription="Create a new document." ma:contentTypeScope="" ma:versionID="048e195d36c257044299a9a680fd45f2">
  <xsd:schema xmlns:xsd="http://www.w3.org/2001/XMLSchema" xmlns:xs="http://www.w3.org/2001/XMLSchema" xmlns:p="http://schemas.microsoft.com/office/2006/metadata/properties" xmlns:ns2="c856eeb5-80f6-4042-a17b-f7bb2df89857" xmlns:ns3="cb5d11a5-97db-4cbf-be38-21d195c5a38e" targetNamespace="http://schemas.microsoft.com/office/2006/metadata/properties" ma:root="true" ma:fieldsID="7232608a52db831086fe9a19d3731f02" ns2:_="" ns3:_="">
    <xsd:import namespace="c856eeb5-80f6-4042-a17b-f7bb2df89857"/>
    <xsd:import namespace="cb5d11a5-97db-4cbf-be38-21d195c5a38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56eeb5-80f6-4042-a17b-f7bb2df898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b5d11a5-97db-4cbf-be38-21d195c5a38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B79D2EC-1B50-48E6-8B23-CA14F99CC095}"/>
</file>

<file path=customXml/itemProps2.xml><?xml version="1.0" encoding="utf-8"?>
<ds:datastoreItem xmlns:ds="http://schemas.openxmlformats.org/officeDocument/2006/customXml" ds:itemID="{76E0585D-6323-4092-B96A-9B616871273D}"/>
</file>

<file path=customXml/itemProps3.xml><?xml version="1.0" encoding="utf-8"?>
<ds:datastoreItem xmlns:ds="http://schemas.openxmlformats.org/officeDocument/2006/customXml" ds:itemID="{E505B196-5538-4808-A6EE-E5016F301292}"/>
</file>

<file path=docProps/app.xml><?xml version="1.0" encoding="utf-8"?>
<Properties xmlns="http://schemas.openxmlformats.org/officeDocument/2006/extended-properties" xmlns:vt="http://schemas.openxmlformats.org/officeDocument/2006/docPropsVTypes">
  <Template/>
  <TotalTime>14154</TotalTime>
  <Words>7390</Words>
  <Application>Microsoft Office PowerPoint</Application>
  <PresentationFormat>On-screen Show (4:3)</PresentationFormat>
  <Paragraphs>657</Paragraphs>
  <Slides>47</Slides>
  <Notes>47</Notes>
  <HiddenSlides>3</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1_test-template</vt:lpstr>
      <vt:lpstr>Introduction to Claim Intake</vt:lpstr>
      <vt:lpstr>Lesson objectives</vt:lpstr>
      <vt:lpstr>Lesson outline</vt:lpstr>
      <vt:lpstr>First Notice of Loss (FNOL)</vt:lpstr>
      <vt:lpstr>(Notes only slide)</vt:lpstr>
      <vt:lpstr>The claim intake process</vt:lpstr>
      <vt:lpstr>(Notes only slide)</vt:lpstr>
      <vt:lpstr>Who manages the intake process at carriers?</vt:lpstr>
      <vt:lpstr>Portal Intake Process</vt:lpstr>
      <vt:lpstr>Required data: the policy</vt:lpstr>
      <vt:lpstr>Required data: parties involved</vt:lpstr>
      <vt:lpstr>Required data: loss event</vt:lpstr>
      <vt:lpstr>Required data: incident(s)</vt:lpstr>
      <vt:lpstr>The intake process: manually entered claims</vt:lpstr>
      <vt:lpstr>The new claim wizard (NCW)</vt:lpstr>
      <vt:lpstr>The new claim wizard: sample screens</vt:lpstr>
      <vt:lpstr>The intake process: imported claims</vt:lpstr>
      <vt:lpstr>First notice application integration</vt:lpstr>
      <vt:lpstr>The intake process: portal claims</vt:lpstr>
      <vt:lpstr>Portal integration</vt:lpstr>
      <vt:lpstr>Lesson outline</vt:lpstr>
      <vt:lpstr>The intake process: automated claim setup</vt:lpstr>
      <vt:lpstr>Automated claim setup</vt:lpstr>
      <vt:lpstr>Presetup</vt:lpstr>
      <vt:lpstr>Segmentation rules</vt:lpstr>
      <vt:lpstr>(Notes only slide)</vt:lpstr>
      <vt:lpstr>Segmentation rules: example</vt:lpstr>
      <vt:lpstr>Assignment rules</vt:lpstr>
      <vt:lpstr>Assignment rules: example</vt:lpstr>
      <vt:lpstr>Contrasting segmentation and assignment</vt:lpstr>
      <vt:lpstr>Workplan rules</vt:lpstr>
      <vt:lpstr>Claim workplan rules: example</vt:lpstr>
      <vt:lpstr>Activity assignment rules: example</vt:lpstr>
      <vt:lpstr>Summary: automated claim setup</vt:lpstr>
      <vt:lpstr>Lesson outline</vt:lpstr>
      <vt:lpstr>The intake process: claim validation</vt:lpstr>
      <vt:lpstr>Ensuring completeness of new claim</vt:lpstr>
      <vt:lpstr>New claim wizard claims</vt:lpstr>
      <vt:lpstr>Wizard claim passing new claim validation</vt:lpstr>
      <vt:lpstr>Imported FNOL or Portal claims</vt:lpstr>
      <vt:lpstr>Incomplete imported FNOLs</vt:lpstr>
      <vt:lpstr>Completing incomplete imported FNOLs</vt:lpstr>
      <vt:lpstr>Failing new claim validation</vt:lpstr>
      <vt:lpstr>Wizard claim failing new claim validation</vt:lpstr>
      <vt:lpstr>Lesson objectives review</vt:lpstr>
      <vt:lpstr>Review questions</vt:lpstr>
      <vt:lpstr>Notices</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Claim Intake</dc:title>
  <dc:creator>Tom Rhoades</dc:creator>
  <dc:description>1050</dc:description>
  <cp:lastModifiedBy>Guidewire Education</cp:lastModifiedBy>
  <cp:revision>1991</cp:revision>
  <cp:lastPrinted>2013-09-06T17:43:05Z</cp:lastPrinted>
  <dcterms:created xsi:type="dcterms:W3CDTF">2007-08-02T20:13:16Z</dcterms:created>
  <dcterms:modified xsi:type="dcterms:W3CDTF">2015-01-12T23:28:14Z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y fmtid="{D5CDD505-2E9C-101B-9397-08002B2CF9AE}" pid="4" name="_MarkAsFinal">
    <vt:bool>true</vt:bool>
  </property>
  <property fmtid="{D5CDD505-2E9C-101B-9397-08002B2CF9AE}" pid="5" name="ContentTypeId">
    <vt:lpwstr>0x01010057552D58B9F7294897B380DE69948B13</vt:lpwstr>
  </property>
</Properties>
</file>