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42.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7.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4.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4"/>
  </p:notesMasterIdLst>
  <p:handoutMasterIdLst>
    <p:handoutMasterId r:id="rId55"/>
  </p:handoutMasterIdLst>
  <p:sldIdLst>
    <p:sldId id="1329" r:id="rId2"/>
    <p:sldId id="1330" r:id="rId3"/>
    <p:sldId id="1331" r:id="rId4"/>
    <p:sldId id="1332" r:id="rId5"/>
    <p:sldId id="1333" r:id="rId6"/>
    <p:sldId id="1334" r:id="rId7"/>
    <p:sldId id="1335" r:id="rId8"/>
    <p:sldId id="1336" r:id="rId9"/>
    <p:sldId id="1380" r:id="rId10"/>
    <p:sldId id="1379" r:id="rId11"/>
    <p:sldId id="1378" r:id="rId12"/>
    <p:sldId id="1337" r:id="rId13"/>
    <p:sldId id="1338" r:id="rId14"/>
    <p:sldId id="1339" r:id="rId15"/>
    <p:sldId id="1341" r:id="rId16"/>
    <p:sldId id="1342" r:id="rId17"/>
    <p:sldId id="1343" r:id="rId18"/>
    <p:sldId id="1344" r:id="rId19"/>
    <p:sldId id="1345" r:id="rId20"/>
    <p:sldId id="1346" r:id="rId21"/>
    <p:sldId id="1347" r:id="rId22"/>
    <p:sldId id="1349" r:id="rId23"/>
    <p:sldId id="1350" r:id="rId24"/>
    <p:sldId id="1351" r:id="rId25"/>
    <p:sldId id="1352" r:id="rId26"/>
    <p:sldId id="1353" r:id="rId27"/>
    <p:sldId id="1354" r:id="rId28"/>
    <p:sldId id="1355" r:id="rId29"/>
    <p:sldId id="1356" r:id="rId30"/>
    <p:sldId id="1357" r:id="rId31"/>
    <p:sldId id="1358" r:id="rId32"/>
    <p:sldId id="1359" r:id="rId33"/>
    <p:sldId id="1360" r:id="rId34"/>
    <p:sldId id="1361" r:id="rId35"/>
    <p:sldId id="1362" r:id="rId36"/>
    <p:sldId id="1363" r:id="rId37"/>
    <p:sldId id="1364" r:id="rId38"/>
    <p:sldId id="1365" r:id="rId39"/>
    <p:sldId id="1366" r:id="rId40"/>
    <p:sldId id="1383" r:id="rId41"/>
    <p:sldId id="1381" r:id="rId42"/>
    <p:sldId id="1367" r:id="rId43"/>
    <p:sldId id="1368" r:id="rId44"/>
    <p:sldId id="1369" r:id="rId45"/>
    <p:sldId id="1370" r:id="rId46"/>
    <p:sldId id="1372" r:id="rId47"/>
    <p:sldId id="1373" r:id="rId48"/>
    <p:sldId id="1374" r:id="rId49"/>
    <p:sldId id="1382" r:id="rId50"/>
    <p:sldId id="1375" r:id="rId51"/>
    <p:sldId id="1376" r:id="rId52"/>
    <p:sldId id="1377" r:id="rId53"/>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pitchFamily="34"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pitchFamily="34"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pitchFamily="34"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pitchFamily="34"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pitchFamily="34" charset="0"/>
        <a:ea typeface="+mn-ea"/>
        <a:cs typeface="+mn-cs"/>
      </a:defRPr>
    </a:lvl5pPr>
    <a:lvl6pPr marL="2286000" algn="l" defTabSz="914400" rtl="0" eaLnBrk="1" latinLnBrk="0" hangingPunct="1">
      <a:defRPr sz="1400" kern="1200">
        <a:solidFill>
          <a:schemeClr val="bg1"/>
        </a:solidFill>
        <a:latin typeface="Arial" pitchFamily="34" charset="0"/>
        <a:ea typeface="+mn-ea"/>
        <a:cs typeface="+mn-cs"/>
      </a:defRPr>
    </a:lvl6pPr>
    <a:lvl7pPr marL="2743200" algn="l" defTabSz="914400" rtl="0" eaLnBrk="1" latinLnBrk="0" hangingPunct="1">
      <a:defRPr sz="1400" kern="1200">
        <a:solidFill>
          <a:schemeClr val="bg1"/>
        </a:solidFill>
        <a:latin typeface="Arial" pitchFamily="34" charset="0"/>
        <a:ea typeface="+mn-ea"/>
        <a:cs typeface="+mn-cs"/>
      </a:defRPr>
    </a:lvl7pPr>
    <a:lvl8pPr marL="3200400" algn="l" defTabSz="914400" rtl="0" eaLnBrk="1" latinLnBrk="0" hangingPunct="1">
      <a:defRPr sz="1400" kern="1200">
        <a:solidFill>
          <a:schemeClr val="bg1"/>
        </a:solidFill>
        <a:latin typeface="Arial" pitchFamily="34" charset="0"/>
        <a:ea typeface="+mn-ea"/>
        <a:cs typeface="+mn-cs"/>
      </a:defRPr>
    </a:lvl8pPr>
    <a:lvl9pPr marL="3657600" algn="l" defTabSz="914400" rtl="0" eaLnBrk="1" latinLnBrk="0" hangingPunct="1">
      <a:defRPr sz="1400" kern="1200">
        <a:solidFill>
          <a:schemeClr val="bg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9" clrIdx="0"/>
  <p:cmAuthor id="1" name="trhoades" initials="T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6600"/>
    <a:srgbClr val="000099"/>
    <a:srgbClr val="000066"/>
    <a:srgbClr val="993300"/>
    <a:srgbClr val="003399"/>
    <a:srgbClr val="FF6600"/>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561" autoAdjust="0"/>
    <p:restoredTop sz="67622" autoAdjust="0"/>
  </p:normalViewPr>
  <p:slideViewPr>
    <p:cSldViewPr snapToGrid="0">
      <p:cViewPr>
        <p:scale>
          <a:sx n="60" d="100"/>
          <a:sy n="60" d="100"/>
        </p:scale>
        <p:origin x="-2364" y="-40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552"/>
    </p:cViewPr>
  </p:sorterViewPr>
  <p:notesViewPr>
    <p:cSldViewPr snapToGrid="0">
      <p:cViewPr>
        <p:scale>
          <a:sx n="140" d="100"/>
          <a:sy n="140" d="100"/>
        </p:scale>
        <p:origin x="-1896" y="24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89A0BC1E-6573-4583-9E29-9D1DDE933E3F}" type="slidenum">
              <a:rPr lang="en-US" altLang="en-US"/>
              <a:pPr>
                <a:defRPr/>
              </a:pPr>
              <a:t>‹#›</a:t>
            </a:fld>
            <a:endParaRPr lang="en-US" altLang="en-US"/>
          </a:p>
        </p:txBody>
      </p:sp>
    </p:spTree>
    <p:extLst>
      <p:ext uri="{BB962C8B-B14F-4D97-AF65-F5344CB8AC3E}">
        <p14:creationId xmlns:p14="http://schemas.microsoft.com/office/powerpoint/2010/main" val="1670735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8087C041-F15E-4F8E-B650-0097D26F3723}"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latin typeface="Arial" charset="0"/>
            </a:endParaRPr>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Contacts - </a:t>
            </a:r>
            <a:fld id="{E7C66B2F-6EDE-41C2-98D2-D39A07C65A75}" type="slidenum">
              <a:rPr lang="en-US" altLang="en-US"/>
              <a:pPr>
                <a:defRPr/>
              </a:pPr>
              <a:t>‹#›</a:t>
            </a:fld>
            <a:endParaRPr lang="en-US" altLang="en-US"/>
          </a:p>
        </p:txBody>
      </p:sp>
    </p:spTree>
    <p:extLst>
      <p:ext uri="{BB962C8B-B14F-4D97-AF65-F5344CB8AC3E}">
        <p14:creationId xmlns:p14="http://schemas.microsoft.com/office/powerpoint/2010/main" val="424280654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C6198F73-AC99-4307-B457-DDACB1B6AF90}" type="slidenum">
              <a:rPr lang="en-US" altLang="en-US" sz="1200" smtClean="0">
                <a:solidFill>
                  <a:schemeClr val="tx1"/>
                </a:solidFill>
              </a:rPr>
              <a:pPr eaLnBrk="1" hangingPunct="1"/>
              <a:t>1</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0837"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Contacts - </a:t>
            </a:r>
            <a:fld id="{3AD8E039-0A9E-45D4-9558-B6194917E8C1}"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Any search conducted at a given level returns contacts whose subtype is at or below that level. For example:</a:t>
            </a:r>
          </a:p>
          <a:p>
            <a:pPr lvl="1" eaLnBrk="1" hangingPunct="1"/>
            <a:r>
              <a:rPr lang="en-US" smtClean="0"/>
              <a:t>A search for ABPersons returns ABPersons, ABPersonVendors, ABAttorneys, and ABDoctors.</a:t>
            </a:r>
          </a:p>
          <a:p>
            <a:pPr lvl="1" eaLnBrk="1" hangingPunct="1"/>
            <a:r>
              <a:rPr lang="en-US" smtClean="0"/>
              <a:t>A search for ABPersonVendors returns ABPersonVendors, ABAttorneys, and ABDoctors.</a:t>
            </a:r>
          </a:p>
          <a:p>
            <a:pPr lvl="1" eaLnBrk="1" hangingPunct="1"/>
            <a:r>
              <a:rPr lang="en-US" smtClean="0"/>
              <a:t>A search for ABAttorneys returns only ABAttorneys.</a:t>
            </a:r>
          </a:p>
          <a:p>
            <a:pPr lvl="1"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Contact tags provide more flexibility for categorizing contacts than subtypes do. Subtypes are limited in several ways:</a:t>
            </a:r>
          </a:p>
          <a:p>
            <a:pPr lvl="1"/>
            <a:r>
              <a:rPr lang="en-US" dirty="0" smtClean="0"/>
              <a:t>A contact can only be of one subtype. Therefore, it is hard to reflect that a given contact may have multiple roles with the company (such as a doctor who is both a claim party and a vendor, and could also possibly be a client).</a:t>
            </a:r>
          </a:p>
          <a:p>
            <a:pPr lvl="1"/>
            <a:r>
              <a:rPr lang="en-US" dirty="0" smtClean="0"/>
              <a:t>Once created, a contact's subtype is fixed.</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Contacts - </a:t>
            </a:r>
            <a:fld id="{93BF295A-72B0-4793-87A7-AABB405A43A1}"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604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588B76F8-6C55-4A19-A2B4-C5665BE1B65A}"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Most carriers with claims processing systems have a contact management application, which is often referred to in the industry as the "address book".</a:t>
            </a:r>
          </a:p>
          <a:p>
            <a:pPr eaLnBrk="1" hangingPunct="1"/>
            <a:r>
              <a:rPr lang="en-US" dirty="0" smtClean="0">
                <a:latin typeface="Arial" pitchFamily="34" charset="0"/>
              </a:rPr>
              <a:t>ClaimCenter comes with a separate contact management application called ContactManager. ClaimCenter and ContactManager are integrated, and most of the functionality belonging to ContactManager appears seamlessly in ClaimCenter. The ContactManager application functionality is typically referenced within ClaimCenter using the term "Address Book".</a:t>
            </a:r>
          </a:p>
          <a:p>
            <a:pPr eaLnBrk="1" hangingPunct="1"/>
            <a:r>
              <a:rPr lang="en-US" dirty="0" smtClean="0">
                <a:latin typeface="Arial" pitchFamily="34" charset="0"/>
              </a:rPr>
              <a:t>This course uses the term "Address Book" to reference functionality found in ContactManager.</a:t>
            </a:r>
          </a:p>
          <a:p>
            <a:pPr eaLnBrk="1" hangingPunct="1"/>
            <a:endParaRPr lang="en-US"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latin typeface="Arial" pitchFamily="34" charset="0"/>
              </a:rPr>
              <a:t>The topic of how </a:t>
            </a:r>
            <a:r>
              <a:rPr lang="en-US" baseline="0" dirty="0" smtClean="0">
                <a:latin typeface="Arial" pitchFamily="34" charset="0"/>
              </a:rPr>
              <a:t>vendor contacts are shared, managed and edited is discussed in detail in the Shared Contacts lesson that follows this lesson. </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baseline="0"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latin typeface="Arial" pitchFamily="34" charset="0"/>
              </a:rPr>
              <a:t>PC-CM (PolicyCenter</a:t>
            </a:r>
            <a:r>
              <a:rPr lang="en-US" baseline="0" dirty="0" smtClean="0">
                <a:latin typeface="Arial" pitchFamily="34" charset="0"/>
              </a:rPr>
              <a:t> – ContactManager) </a:t>
            </a:r>
            <a:r>
              <a:rPr lang="en-US" dirty="0" smtClean="0">
                <a:latin typeface="Arial" pitchFamily="34" charset="0"/>
              </a:rPr>
              <a:t>integration is not covered in this training course. This course only covers CC-CM integration. PC-CM integration is covered in the ContactManager Configuration course.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FE2125DA-567A-4243-87D3-3834C831F734}"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ClaimCenter contact may exist only in ClaimCenter (and not in Address Book). This is typical when the contact is not expected to be used for any other claim (such as a witness or a third-party claimant), which is typically true for a contact which is not a vendor or a venue. There is no need for contact information to be shared across multiple claims, so the contact is not stored in the address book. This is also known</a:t>
            </a:r>
            <a:r>
              <a:rPr lang="en-US" baseline="0" dirty="0" smtClean="0">
                <a:latin typeface="Arial" pitchFamily="34" charset="0"/>
              </a:rPr>
              <a:t> as a “local” contact (local to ClaimCenter). </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E9B2A67B-E9EE-401D-AEDE-7822023F93A7}"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ClaimCenter contact may also exist in the address book. This is typical when the contact is used or is expected to be used for multiple claims. This is typically true for person vendors such as doctors, company vendors such as hospitals, or venues such as courts. Theoretically, it could also include a policy holder with a large number of potential claims, such as a large business with a workers' comp policy. Because there is a need for contact information to be shared across multiple claims, the contact is stored in the address book. (In the diagram above, the "AB" after the Address Book Matt Sawyer stands for "address book".)</a:t>
            </a:r>
          </a:p>
          <a:p>
            <a:pPr eaLnBrk="1" hangingPunct="1"/>
            <a:endParaRPr lang="en-US"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ContactManager is often referred to by the two-letter abbreviation AB, which stands for Address Book.</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D53067C7-B16A-44CE-97EC-2EAE17ED83F2}"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77828"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When two objects (contacts) are linked, modifications to one of the objects are generally replicated to the other linked objects. For example, a change made to the contact in ClaimCenter is copied to the address book (and may require approval). A change made to the contact in the address book is immediately copied to all instances of the contact in ClaimCenter. </a:t>
            </a:r>
          </a:p>
          <a:p>
            <a:pPr eaLnBrk="1" hangingPunct="1"/>
            <a:r>
              <a:rPr lang="en-US" dirty="0" smtClean="0">
                <a:latin typeface="Arial" pitchFamily="34" charset="0"/>
              </a:rPr>
              <a:t>These behaviors depend on user permissions. Contact changes or additions made in ClaimCenter by an adjuster user are not immediately replicated because they are placed in a “pending approval” state. But the object is still linked and awaiting approval.</a:t>
            </a:r>
          </a:p>
          <a:p>
            <a:pPr eaLnBrk="1" hangingPunct="1"/>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B880194E-F18A-4C5D-8369-F743CD75BDD5}"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Adjusters execute their work within </a:t>
            </a:r>
            <a:r>
              <a:rPr lang="en-US" dirty="0" err="1" smtClean="0">
                <a:latin typeface="Arial" pitchFamily="34" charset="0"/>
              </a:rPr>
              <a:t>ClaimCenter</a:t>
            </a:r>
            <a:r>
              <a:rPr lang="en-US" dirty="0" smtClean="0">
                <a:latin typeface="Arial" pitchFamily="34" charset="0"/>
              </a:rPr>
              <a:t>. They typically create contacts in ClaimCenter (which are either local</a:t>
            </a:r>
            <a:r>
              <a:rPr lang="en-US" baseline="0" dirty="0" smtClean="0">
                <a:latin typeface="Arial" pitchFamily="34" charset="0"/>
              </a:rPr>
              <a:t> </a:t>
            </a:r>
            <a:r>
              <a:rPr lang="en-US" dirty="0" smtClean="0">
                <a:latin typeface="Arial" pitchFamily="34" charset="0"/>
              </a:rPr>
              <a:t>contacts or</a:t>
            </a:r>
            <a:r>
              <a:rPr lang="en-US" baseline="0" dirty="0" smtClean="0">
                <a:latin typeface="Arial" pitchFamily="34" charset="0"/>
              </a:rPr>
              <a:t> shared</a:t>
            </a:r>
            <a:r>
              <a:rPr lang="en-US" dirty="0" smtClean="0">
                <a:latin typeface="Arial" pitchFamily="34" charset="0"/>
              </a:rPr>
              <a:t> contacts that are created from existing Address Book contacts). Adjusters can also link a ClaimCenter contact to an Address Book contact if a ClaimCenter contact is unlinked but identical to an existing Address Book contact, or if they supply the required information for a new contact to exist in the Address</a:t>
            </a:r>
            <a:r>
              <a:rPr lang="en-US" baseline="0" dirty="0" smtClean="0">
                <a:latin typeface="Arial" pitchFamily="34" charset="0"/>
              </a:rPr>
              <a:t> Book, such as Tax IDs, Addresses, Phone Numbers and other information</a:t>
            </a:r>
            <a:r>
              <a:rPr lang="en-US" dirty="0" smtClean="0">
                <a:latin typeface="Arial" pitchFamily="34" charset="0"/>
              </a:rPr>
              <a:t>.</a:t>
            </a:r>
            <a:r>
              <a:rPr lang="en-US" baseline="0" dirty="0" smtClean="0">
                <a:latin typeface="Arial" pitchFamily="34" charset="0"/>
              </a:rPr>
              <a:t> More on this will be discussed later.</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Vendor managers execute their work within Address Book. They create contacts in Address Book which can be used across multiple ClaimCenter claims. Their changes and edits to contacts are automatically synced to ClaimCenter users.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72B9334B-91B0-4980-BC67-7E1145904B01}"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Within ClaimCenter, contacts </a:t>
            </a:r>
            <a:r>
              <a:rPr lang="en-US" dirty="0" smtClean="0">
                <a:latin typeface="Arial" pitchFamily="34" charset="0"/>
              </a:rPr>
              <a:t>only exist </a:t>
            </a:r>
            <a:r>
              <a:rPr lang="en-US" dirty="0" smtClean="0">
                <a:latin typeface="Arial" pitchFamily="34" charset="0"/>
              </a:rPr>
              <a:t>when associated to </a:t>
            </a:r>
            <a:r>
              <a:rPr lang="en-US" dirty="0" smtClean="0">
                <a:latin typeface="Arial" pitchFamily="34" charset="0"/>
              </a:rPr>
              <a:t>a</a:t>
            </a:r>
            <a:r>
              <a:rPr lang="en-US" baseline="0" dirty="0" smtClean="0">
                <a:latin typeface="Arial" pitchFamily="34" charset="0"/>
              </a:rPr>
              <a:t> </a:t>
            </a:r>
            <a:r>
              <a:rPr lang="en-US" dirty="0" smtClean="0">
                <a:latin typeface="Arial" pitchFamily="34" charset="0"/>
              </a:rPr>
              <a:t>claim </a:t>
            </a:r>
            <a:r>
              <a:rPr lang="en-US" dirty="0" smtClean="0">
                <a:latin typeface="Arial" pitchFamily="34" charset="0"/>
              </a:rPr>
              <a:t>(i.e. a </a:t>
            </a:r>
            <a:r>
              <a:rPr lang="en-US" dirty="0" smtClean="0">
                <a:latin typeface="Arial" pitchFamily="34" charset="0"/>
              </a:rPr>
              <a:t>passenger, </a:t>
            </a:r>
            <a:r>
              <a:rPr lang="en-US" dirty="0" smtClean="0">
                <a:latin typeface="Arial" pitchFamily="34" charset="0"/>
              </a:rPr>
              <a:t>injured</a:t>
            </a:r>
            <a:r>
              <a:rPr lang="en-US" baseline="0" dirty="0" smtClean="0">
                <a:latin typeface="Arial" pitchFamily="34" charset="0"/>
              </a:rPr>
              <a:t> </a:t>
            </a:r>
            <a:r>
              <a:rPr lang="en-US" baseline="0" dirty="0" smtClean="0">
                <a:latin typeface="Arial" pitchFamily="34" charset="0"/>
              </a:rPr>
              <a:t>party or vendor).</a:t>
            </a:r>
            <a:r>
              <a:rPr lang="en-US" dirty="0" smtClean="0">
                <a:latin typeface="Arial" pitchFamily="34" charset="0"/>
              </a:rPr>
              <a:t> Consequently</a:t>
            </a:r>
            <a:r>
              <a:rPr lang="en-US" dirty="0" smtClean="0">
                <a:latin typeface="Arial" pitchFamily="34" charset="0"/>
              </a:rPr>
              <a:t>, you can only create a contact from a </a:t>
            </a:r>
            <a:r>
              <a:rPr lang="en-US" dirty="0" smtClean="0">
                <a:latin typeface="Arial" pitchFamily="34" charset="0"/>
              </a:rPr>
              <a:t>claim,</a:t>
            </a:r>
            <a:r>
              <a:rPr lang="en-US" baseline="0" dirty="0" smtClean="0">
                <a:latin typeface="Arial" pitchFamily="34" charset="0"/>
              </a:rPr>
              <a:t> and not independently of a claim in ClaimCenter.</a:t>
            </a:r>
            <a:r>
              <a:rPr lang="en-US" dirty="0" smtClean="0">
                <a:latin typeface="Arial" pitchFamily="34" charset="0"/>
              </a:rPr>
              <a:t> There </a:t>
            </a:r>
            <a:r>
              <a:rPr lang="en-US" dirty="0" smtClean="0">
                <a:latin typeface="Arial" pitchFamily="34" charset="0"/>
              </a:rPr>
              <a:t>are </a:t>
            </a:r>
            <a:r>
              <a:rPr lang="en-US" dirty="0" smtClean="0">
                <a:latin typeface="Arial" pitchFamily="34" charset="0"/>
              </a:rPr>
              <a:t>two </a:t>
            </a:r>
            <a:r>
              <a:rPr lang="en-US" dirty="0" smtClean="0">
                <a:latin typeface="Arial" pitchFamily="34" charset="0"/>
              </a:rPr>
              <a:t>approaches for adding a contact to a claim:</a:t>
            </a:r>
          </a:p>
          <a:p>
            <a:pPr marL="457200" lvl="1" indent="-228600" eaLnBrk="1" hangingPunct="1">
              <a:buFont typeface="+mj-lt"/>
              <a:buAutoNum type="arabicPeriod"/>
            </a:pPr>
            <a:r>
              <a:rPr lang="en-US" dirty="0" smtClean="0">
                <a:latin typeface="Arial" pitchFamily="34" charset="0"/>
              </a:rPr>
              <a:t>You can add </a:t>
            </a:r>
            <a:r>
              <a:rPr lang="en-US" dirty="0" smtClean="0">
                <a:latin typeface="Arial" pitchFamily="34" charset="0"/>
              </a:rPr>
              <a:t>a non-vendor “New </a:t>
            </a:r>
            <a:r>
              <a:rPr lang="en-US" dirty="0" smtClean="0">
                <a:latin typeface="Arial" pitchFamily="34" charset="0"/>
              </a:rPr>
              <a:t>Contact” in “Parties Involved”. In this case, the contact is a local contact who exists only in ClaimCenter. The minimal information for a contact must be specified at the time you add the contact to the claim.</a:t>
            </a:r>
          </a:p>
          <a:p>
            <a:pPr marL="457200" lvl="1" indent="-228600" eaLnBrk="1" hangingPunct="1">
              <a:buFont typeface="+mj-lt"/>
              <a:buAutoNum type="arabicPeriod"/>
            </a:pPr>
            <a:r>
              <a:rPr lang="en-US" dirty="0" smtClean="0">
                <a:latin typeface="Arial" pitchFamily="34" charset="0"/>
              </a:rPr>
              <a:t>You </a:t>
            </a:r>
            <a:r>
              <a:rPr lang="en-US" dirty="0" smtClean="0">
                <a:latin typeface="Arial" pitchFamily="34" charset="0"/>
              </a:rPr>
              <a:t>can add an </a:t>
            </a:r>
            <a:r>
              <a:rPr lang="en-US" dirty="0" smtClean="0">
                <a:latin typeface="Arial" pitchFamily="34" charset="0"/>
              </a:rPr>
              <a:t>“Existing Contact” </a:t>
            </a:r>
            <a:r>
              <a:rPr lang="en-US" dirty="0" smtClean="0">
                <a:latin typeface="Arial" pitchFamily="34" charset="0"/>
              </a:rPr>
              <a:t>in “Parties Involved</a:t>
            </a:r>
            <a:r>
              <a:rPr lang="en-US" dirty="0" smtClean="0">
                <a:latin typeface="Arial" pitchFamily="34" charset="0"/>
              </a:rPr>
              <a:t>”. This will “pull” a vendor contact from the</a:t>
            </a:r>
            <a:r>
              <a:rPr lang="en-US" baseline="0" dirty="0" smtClean="0">
                <a:latin typeface="Arial" pitchFamily="34" charset="0"/>
              </a:rPr>
              <a:t> Address Book into ClaimCenter.</a:t>
            </a:r>
            <a:r>
              <a:rPr lang="en-US" dirty="0" smtClean="0">
                <a:latin typeface="Arial" pitchFamily="34" charset="0"/>
              </a:rPr>
              <a:t> </a:t>
            </a:r>
            <a:r>
              <a:rPr lang="en-US" dirty="0" smtClean="0">
                <a:latin typeface="Arial" pitchFamily="34" charset="0"/>
              </a:rPr>
              <a:t>In this case, you search for and identify an Address Book </a:t>
            </a:r>
            <a:r>
              <a:rPr lang="en-US" dirty="0" smtClean="0">
                <a:latin typeface="Arial" pitchFamily="34" charset="0"/>
              </a:rPr>
              <a:t>contact to add to the</a:t>
            </a:r>
            <a:r>
              <a:rPr lang="en-US" baseline="0" dirty="0" smtClean="0">
                <a:latin typeface="Arial" pitchFamily="34" charset="0"/>
              </a:rPr>
              <a:t> claim</a:t>
            </a:r>
            <a:r>
              <a:rPr lang="en-US" dirty="0" smtClean="0">
                <a:latin typeface="Arial" pitchFamily="34" charset="0"/>
              </a:rPr>
              <a:t>. </a:t>
            </a:r>
            <a:r>
              <a:rPr lang="en-US" dirty="0" smtClean="0">
                <a:latin typeface="Arial" pitchFamily="34" charset="0"/>
              </a:rPr>
              <a:t>A new object is still created in ClaimCenter, but the information for that object is copied from Address Book. The objects are automatically linked</a:t>
            </a:r>
            <a:r>
              <a:rPr lang="en-US" dirty="0" smtClean="0">
                <a:latin typeface="Arial" pitchFamily="34" charset="0"/>
              </a:rPr>
              <a:t>.</a:t>
            </a:r>
          </a:p>
          <a:p>
            <a:pPr marL="228600" lvl="1" indent="0" eaLnBrk="1" hangingPunct="1">
              <a:buNone/>
            </a:pPr>
            <a:endParaRPr lang="en-US" dirty="0" smtClean="0">
              <a:latin typeface="Arial" pitchFamily="34" charset="0"/>
            </a:endParaRPr>
          </a:p>
          <a:p>
            <a:pPr marL="0" lvl="0" indent="-114300" eaLnBrk="1" hangingPunct="1">
              <a:buNone/>
            </a:pPr>
            <a:r>
              <a:rPr lang="en-US" dirty="0" smtClean="0">
                <a:latin typeface="Arial" pitchFamily="34" charset="0"/>
              </a:rPr>
              <a:t>NOTE:</a:t>
            </a:r>
            <a:r>
              <a:rPr lang="en-US" baseline="0" dirty="0" smtClean="0">
                <a:latin typeface="Arial" pitchFamily="34" charset="0"/>
              </a:rPr>
              <a:t> Contacts may also be added to a claim by adding a new vendor on a Service Request, or by choosing an existing vendor on a Service Request. This process is discussed in the subsequent “Shared Contacts” lesson.</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1B2284AD-18C0-4F33-A385-B1430D87E7D8}"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Changes made in Address Book are automatically</a:t>
            </a:r>
            <a:r>
              <a:rPr lang="en-US" baseline="0" dirty="0" smtClean="0">
                <a:latin typeface="Arial" pitchFamily="34" charset="0"/>
              </a:rPr>
              <a:t> synced</a:t>
            </a:r>
            <a:r>
              <a:rPr lang="en-US" dirty="0" smtClean="0">
                <a:latin typeface="Arial" pitchFamily="34" charset="0"/>
              </a:rPr>
              <a:t> to the ClaimCenter object. In the example,</a:t>
            </a:r>
            <a:r>
              <a:rPr lang="en-US" baseline="0" dirty="0" smtClean="0">
                <a:latin typeface="Arial" pitchFamily="34" charset="0"/>
              </a:rPr>
              <a:t> the phone number is changed in ContactManager and synced immediately to contacts on claims:</a:t>
            </a:r>
            <a:br>
              <a:rPr lang="en-US" baseline="0" dirty="0" smtClean="0">
                <a:latin typeface="Arial" pitchFamily="34" charset="0"/>
              </a:rPr>
            </a:br>
            <a:r>
              <a:rPr lang="en-US" baseline="0" dirty="0" smtClean="0">
                <a:latin typeface="Arial" pitchFamily="34" charset="0"/>
              </a:rPr>
              <a:t/>
            </a:r>
            <a:br>
              <a:rPr lang="en-US" baseline="0" dirty="0" smtClean="0">
                <a:latin typeface="Arial" pitchFamily="34" charset="0"/>
              </a:rPr>
            </a:br>
            <a:r>
              <a:rPr lang="en-US" baseline="0" dirty="0" smtClean="0">
                <a:latin typeface="Arial" pitchFamily="34" charset="0"/>
              </a:rPr>
              <a:t>1. </a:t>
            </a:r>
            <a:r>
              <a:rPr lang="en-US" sz="1000" b="0" i="0" kern="1200" dirty="0" smtClean="0">
                <a:solidFill>
                  <a:schemeClr val="tx1"/>
                </a:solidFill>
                <a:effectLst/>
                <a:latin typeface="Arial" charset="0"/>
                <a:ea typeface="+mn-ea"/>
                <a:cs typeface="+mn-cs"/>
              </a:rPr>
              <a:t>Both contacts have</a:t>
            </a:r>
            <a:r>
              <a:rPr lang="en-US" sz="1000" b="0" i="0" kern="1200" baseline="0" dirty="0" smtClean="0">
                <a:solidFill>
                  <a:schemeClr val="tx1"/>
                </a:solidFill>
                <a:effectLst/>
                <a:latin typeface="Arial" charset="0"/>
                <a:ea typeface="+mn-ea"/>
                <a:cs typeface="+mn-cs"/>
              </a:rPr>
              <a:t> same phone number</a:t>
            </a:r>
            <a:r>
              <a:rPr lang="en-US" dirty="0" smtClean="0"/>
              <a:t/>
            </a:r>
            <a:br>
              <a:rPr lang="en-US" dirty="0" smtClean="0"/>
            </a:br>
            <a:r>
              <a:rPr lang="en-US" dirty="0" smtClean="0"/>
              <a:t>2. </a:t>
            </a:r>
            <a:r>
              <a:rPr lang="en-US" sz="1000" b="0" i="0" kern="1200" dirty="0" smtClean="0">
                <a:solidFill>
                  <a:schemeClr val="tx1"/>
                </a:solidFill>
                <a:effectLst/>
                <a:latin typeface="Arial" charset="0"/>
                <a:ea typeface="+mn-ea"/>
                <a:cs typeface="+mn-cs"/>
              </a:rPr>
              <a:t>Change is applied to AB copy of Dr. Matt Sawyer so both contacts now out of sync (temporarily)</a:t>
            </a:r>
            <a:r>
              <a:rPr lang="en-US" dirty="0" smtClean="0"/>
              <a:t/>
            </a:r>
            <a:br>
              <a:rPr lang="en-US" dirty="0" smtClean="0"/>
            </a:br>
            <a:r>
              <a:rPr lang="en-US" dirty="0" smtClean="0"/>
              <a:t>3. </a:t>
            </a:r>
            <a:r>
              <a:rPr lang="en-US" sz="1000" b="0" i="0" kern="1200" dirty="0" smtClean="0">
                <a:solidFill>
                  <a:schemeClr val="tx1"/>
                </a:solidFill>
                <a:effectLst/>
                <a:latin typeface="Arial" charset="0"/>
                <a:ea typeface="+mn-ea"/>
                <a:cs typeface="+mn-cs"/>
              </a:rPr>
              <a:t>Changes are pushed immediately</a:t>
            </a:r>
            <a:r>
              <a:rPr lang="en-US" sz="1000" b="0" i="0" kern="1200" baseline="0" dirty="0" smtClean="0">
                <a:solidFill>
                  <a:schemeClr val="tx1"/>
                </a:solidFill>
                <a:effectLst/>
                <a:latin typeface="Arial" charset="0"/>
                <a:ea typeface="+mn-ea"/>
                <a:cs typeface="+mn-cs"/>
              </a:rPr>
              <a:t> from AB </a:t>
            </a:r>
            <a:r>
              <a:rPr lang="en-US" sz="1000" b="0" i="0" kern="1200" dirty="0" smtClean="0">
                <a:solidFill>
                  <a:schemeClr val="tx1"/>
                </a:solidFill>
                <a:effectLst/>
                <a:latin typeface="Arial" charset="0"/>
                <a:ea typeface="+mn-ea"/>
                <a:cs typeface="+mn-cs"/>
              </a:rPr>
              <a:t>and now both</a:t>
            </a:r>
            <a:r>
              <a:rPr lang="en-US" sz="1000" b="0" i="0" kern="1200" baseline="0" dirty="0" smtClean="0">
                <a:solidFill>
                  <a:schemeClr val="tx1"/>
                </a:solidFill>
                <a:effectLst/>
                <a:latin typeface="Arial" charset="0"/>
                <a:ea typeface="+mn-ea"/>
                <a:cs typeface="+mn-cs"/>
              </a:rPr>
              <a:t> copies</a:t>
            </a:r>
            <a:r>
              <a:rPr lang="en-US" sz="1000" b="0" i="0" kern="1200" dirty="0" smtClean="0">
                <a:solidFill>
                  <a:schemeClr val="tx1"/>
                </a:solidFill>
                <a:effectLst/>
                <a:latin typeface="Arial" charset="0"/>
                <a:ea typeface="+mn-ea"/>
                <a:cs typeface="+mn-cs"/>
              </a:rPr>
              <a:t> are in sync again</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
            </a:r>
            <a:br>
              <a:rPr lang="en-US" sz="1000" b="0" i="0" kern="1200" dirty="0" smtClean="0">
                <a:solidFill>
                  <a:schemeClr val="tx1"/>
                </a:solidFill>
                <a:effectLst/>
                <a:latin typeface="Arial" charset="0"/>
                <a:ea typeface="+mn-ea"/>
                <a:cs typeface="+mn-cs"/>
              </a:rPr>
            </a:br>
            <a:r>
              <a:rPr lang="en-US" dirty="0" smtClean="0">
                <a:latin typeface="Arial" pitchFamily="34" charset="0"/>
              </a:rPr>
              <a:t>The</a:t>
            </a:r>
            <a:r>
              <a:rPr lang="en-US" baseline="0" dirty="0" smtClean="0">
                <a:latin typeface="Arial" pitchFamily="34" charset="0"/>
              </a:rPr>
              <a:t> details of synced and shared contacts are explained further in the “Shared Contacts” lesson. </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EB8A5C94-B2EF-4236-92D7-C0BB17B2E1B6}"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Within Guidewire ContactManager (which is also sometimes referred to as Address Book), contacts can exist without a relationship to anything else. The typical approach for adding a contact within ContactManager</a:t>
            </a:r>
            <a:r>
              <a:rPr lang="en-US" baseline="0" dirty="0" smtClean="0">
                <a:latin typeface="Arial" pitchFamily="34" charset="0"/>
              </a:rPr>
              <a:t> </a:t>
            </a:r>
            <a:r>
              <a:rPr lang="en-US" dirty="0" smtClean="0">
                <a:latin typeface="Arial" pitchFamily="34" charset="0"/>
              </a:rPr>
              <a:t>is to open</a:t>
            </a:r>
            <a:r>
              <a:rPr lang="en-US" baseline="0" dirty="0" smtClean="0">
                <a:latin typeface="Arial" pitchFamily="34" charset="0"/>
              </a:rPr>
              <a:t> ContactManager </a:t>
            </a:r>
            <a:r>
              <a:rPr lang="en-US" dirty="0" smtClean="0">
                <a:latin typeface="Arial" pitchFamily="34" charset="0"/>
              </a:rPr>
              <a:t>directly and create a new contact. This functionality is typically reserved for a small number of individuals who are responsible for maintaining the contact information for shared</a:t>
            </a:r>
            <a:r>
              <a:rPr lang="en-US" baseline="0" dirty="0" smtClean="0">
                <a:latin typeface="Arial" pitchFamily="34" charset="0"/>
              </a:rPr>
              <a:t> </a:t>
            </a:r>
            <a:r>
              <a:rPr lang="en-US" dirty="0" smtClean="0">
                <a:latin typeface="Arial" pitchFamily="34" charset="0"/>
              </a:rPr>
              <a:t>contacts.</a:t>
            </a:r>
          </a:p>
          <a:p>
            <a:pPr eaLnBrk="1" hangingPunct="1"/>
            <a:r>
              <a:rPr lang="en-US" dirty="0" smtClean="0">
                <a:latin typeface="Arial" pitchFamily="34" charset="0"/>
              </a:rPr>
              <a:t>There is one other situation in which a contact can be created in Address Book. If you attempt to link a ClaimCenter contact to Address Book, ClaimCenter searches for a matching object. If it cannot find one and if the user executing the linking </a:t>
            </a:r>
            <a:r>
              <a:rPr lang="en-US" i="1" dirty="0" smtClean="0">
                <a:latin typeface="Arial" pitchFamily="34" charset="0"/>
              </a:rPr>
              <a:t>has sufficient permissions</a:t>
            </a:r>
            <a:r>
              <a:rPr lang="en-US" dirty="0" smtClean="0">
                <a:latin typeface="Arial" pitchFamily="34" charset="0"/>
              </a:rPr>
              <a:t>, then an object is created in Address Book and linked to the </a:t>
            </a:r>
            <a:r>
              <a:rPr lang="en-US" dirty="0" err="1" smtClean="0">
                <a:latin typeface="Arial" pitchFamily="34" charset="0"/>
              </a:rPr>
              <a:t>ClaimCenter</a:t>
            </a:r>
            <a:r>
              <a:rPr lang="en-US" dirty="0" smtClean="0">
                <a:latin typeface="Arial" pitchFamily="34" charset="0"/>
              </a:rPr>
              <a:t>.</a:t>
            </a:r>
            <a:r>
              <a:rPr lang="en-US" baseline="0" dirty="0" smtClean="0">
                <a:latin typeface="Arial" pitchFamily="34" charset="0"/>
              </a:rPr>
              <a:t> If a user does not have permission (typically true for vendor contact addition) then ContactManager has additional checks / approval before adding the new contact. The “Shared Contacts” lesson discusses the behavior in more detail. </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D85BEF49-D99A-4629-B204-A3A2CA9B024E}" type="slidenum">
              <a:rPr lang="en-US" altLang="en-US" sz="1200" smtClean="0">
                <a:solidFill>
                  <a:schemeClr val="tx1"/>
                </a:solidFill>
              </a:rPr>
              <a:pPr eaLnBrk="1" hangingPunct="1"/>
              <a:t>2</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8F337AE2-6821-4F5C-9AC4-DE7DEAC9FF59}"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Information exchange</a:t>
            </a:r>
          </a:p>
          <a:p>
            <a:pPr lvl="1" eaLnBrk="1" hangingPunct="1"/>
            <a:r>
              <a:rPr lang="en-US" dirty="0" err="1" smtClean="0">
                <a:latin typeface="Arial" pitchFamily="34" charset="0"/>
              </a:rPr>
              <a:t>ClaimCenter</a:t>
            </a:r>
            <a:r>
              <a:rPr lang="en-US" dirty="0" smtClean="0">
                <a:latin typeface="Arial" pitchFamily="34" charset="0"/>
              </a:rPr>
              <a:t> typically sends search criteria</a:t>
            </a:r>
          </a:p>
          <a:p>
            <a:pPr lvl="1" eaLnBrk="1" hangingPunct="1"/>
            <a:r>
              <a:rPr lang="en-US" dirty="0" err="1" smtClean="0">
                <a:latin typeface="Arial" pitchFamily="34" charset="0"/>
              </a:rPr>
              <a:t>ClaimCenter</a:t>
            </a:r>
            <a:r>
              <a:rPr lang="en-US" dirty="0" smtClean="0">
                <a:latin typeface="Arial" pitchFamily="34" charset="0"/>
              </a:rPr>
              <a:t> receives information about contacts, which could be the objects matching search criteria, but it could also be data about a linked contact which needs to be synced</a:t>
            </a:r>
          </a:p>
          <a:p>
            <a:pPr eaLnBrk="1" hangingPunct="1"/>
            <a:r>
              <a:rPr lang="en-US" dirty="0" smtClean="0">
                <a:latin typeface="Arial" pitchFamily="34" charset="0"/>
              </a:rPr>
              <a:t>Although </a:t>
            </a:r>
            <a:r>
              <a:rPr lang="en-US" dirty="0" err="1" smtClean="0">
                <a:latin typeface="Arial" pitchFamily="34" charset="0"/>
              </a:rPr>
              <a:t>ContactManager</a:t>
            </a:r>
            <a:r>
              <a:rPr lang="en-US" dirty="0" smtClean="0">
                <a:latin typeface="Arial" pitchFamily="34" charset="0"/>
              </a:rPr>
              <a:t> is used for nearly every implementation of </a:t>
            </a:r>
            <a:r>
              <a:rPr lang="en-US" dirty="0" err="1" smtClean="0">
                <a:latin typeface="Arial" pitchFamily="34" charset="0"/>
              </a:rPr>
              <a:t>ClaimCenter</a:t>
            </a:r>
            <a:r>
              <a:rPr lang="en-US" dirty="0" smtClean="0">
                <a:latin typeface="Arial" pitchFamily="34" charset="0"/>
              </a:rPr>
              <a:t>, this is not a requirement. </a:t>
            </a:r>
            <a:r>
              <a:rPr lang="en-US" dirty="0" err="1" smtClean="0">
                <a:latin typeface="Arial" pitchFamily="34" charset="0"/>
              </a:rPr>
              <a:t>ClaimCenter</a:t>
            </a:r>
            <a:r>
              <a:rPr lang="en-US" dirty="0" smtClean="0">
                <a:latin typeface="Arial" pitchFamily="34" charset="0"/>
              </a:rPr>
              <a:t> can be integrated to any external address book application.</a:t>
            </a:r>
          </a:p>
          <a:p>
            <a:pPr eaLnBrk="1" hangingPunct="1"/>
            <a:r>
              <a:rPr lang="en-US" dirty="0" smtClean="0">
                <a:latin typeface="Arial" pitchFamily="34" charset="0"/>
              </a:rPr>
              <a:t>ClaimCenter can also send information about new contacts to be created or edited in the address book,</a:t>
            </a:r>
            <a:r>
              <a:rPr lang="en-US" baseline="0" dirty="0" smtClean="0">
                <a:latin typeface="Arial" pitchFamily="34" charset="0"/>
              </a:rPr>
              <a:t> and an example of this (for an auto claim) includes vendors created during creation of service requests. For adjusters, these additions and changes are usually pending approval by a vendor manager in the address book. Likewise, contacts and vendors can be managed and edited in ContactManager. While</a:t>
            </a:r>
            <a:r>
              <a:rPr lang="en-US" dirty="0" smtClean="0">
                <a:latin typeface="Arial" pitchFamily="34" charset="0"/>
              </a:rPr>
              <a:t> service requests are likely not to be used on other kinds of claims (such as workers’ compensation), contact creation can occur within ClaimCenter on other types of claims by adding vendors from the “Parties Involved” screen.</a:t>
            </a:r>
          </a:p>
          <a:p>
            <a:pPr eaLnBrk="1" hangingPunct="1"/>
            <a:r>
              <a:rPr lang="en-US" dirty="0" smtClean="0">
                <a:latin typeface="Arial" pitchFamily="34" charset="0"/>
              </a:rPr>
              <a:t>The data models for contacts do not have to be identical in both systems. But the fields shared across the two systems (such as first and last name, phone number, and so on) do need to be identical.</a:t>
            </a:r>
          </a:p>
          <a:p>
            <a:pPr eaLnBrk="1" hangingPunct="1"/>
            <a:r>
              <a:rPr lang="en-US" dirty="0" smtClean="0">
                <a:latin typeface="Arial" pitchFamily="34" charset="0"/>
              </a:rPr>
              <a:t>The effort around planning and configuring this integration point is typically minimal. </a:t>
            </a:r>
            <a:r>
              <a:rPr lang="en-US" dirty="0" err="1" smtClean="0">
                <a:latin typeface="Arial" pitchFamily="34" charset="0"/>
              </a:rPr>
              <a:t>ContactManager</a:t>
            </a:r>
            <a:r>
              <a:rPr lang="en-US" dirty="0" smtClean="0">
                <a:latin typeface="Arial" pitchFamily="34" charset="0"/>
              </a:rPr>
              <a:t> was designed for easy integration with </a:t>
            </a:r>
            <a:r>
              <a:rPr lang="en-US" dirty="0" err="1" smtClean="0">
                <a:latin typeface="Arial" pitchFamily="34" charset="0"/>
              </a:rPr>
              <a:t>ClaimCenter</a:t>
            </a:r>
            <a:r>
              <a:rPr lang="en-US" dirty="0" smtClean="0">
                <a:latin typeface="Arial" pitchFamily="34" charset="0"/>
              </a:rPr>
              <a:t>.</a:t>
            </a:r>
          </a:p>
          <a:p>
            <a:pPr eaLnBrk="1" hangingPunct="1"/>
            <a:r>
              <a:rPr lang="en-US" dirty="0" smtClean="0">
                <a:latin typeface="Arial" pitchFamily="34" charset="0"/>
              </a:rPr>
              <a:t>A given instance of </a:t>
            </a:r>
            <a:r>
              <a:rPr lang="en-US" dirty="0" err="1" smtClean="0">
                <a:latin typeface="Arial" pitchFamily="34" charset="0"/>
              </a:rPr>
              <a:t>ClaimCenter</a:t>
            </a:r>
            <a:r>
              <a:rPr lang="en-US" dirty="0" smtClean="0">
                <a:latin typeface="Arial" pitchFamily="34" charset="0"/>
              </a:rPr>
              <a:t> is typically integrated with a single address book application.</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079B7CB1-A16C-4128-952A-EA007B8075B9}"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Whenever a contact is associated to a claim, the contact must have one or more roles on the claim. Each role identifies a relationship between the contact and the claim. Each role can be “related to” the claim or one of its parts. This relationship designates if the contact has this role for the entire claim, for the policy, for a specific exposure, for</a:t>
            </a:r>
            <a:r>
              <a:rPr lang="en-US" baseline="0" dirty="0" smtClean="0">
                <a:latin typeface="Arial" pitchFamily="34" charset="0"/>
              </a:rPr>
              <a:t> a service, </a:t>
            </a:r>
            <a:r>
              <a:rPr lang="en-US" dirty="0" smtClean="0">
                <a:latin typeface="Arial" pitchFamily="34" charset="0"/>
              </a:rPr>
              <a:t>or for a specific incident.</a:t>
            </a:r>
          </a:p>
          <a:p>
            <a:pPr eaLnBrk="1" hangingPunct="1"/>
            <a:r>
              <a:rPr lang="en-US" dirty="0" smtClean="0">
                <a:latin typeface="Arial" pitchFamily="34" charset="0"/>
              </a:rPr>
              <a:t>Keep in mind that every contact object in ClaimCenter is unique. It is possible for a single person or vendor to be a contact on multiple claims. (In the example above, Matt Sawyer is a doctor (vendor) for the auto claim and the workers' comp claim.) In this case, there are two unique objects corresponding to the same person. Fields within one object may have the same values as or different values than the corresponding fields in the other object. For example, Matt Sawyer's address may be the same in both contact objects, but his "okay to contact" field may be different. (It could be okay to contact him for the workers' comp claim but not okay to contact him for the auto claim.)</a:t>
            </a:r>
          </a:p>
          <a:p>
            <a:pPr eaLnBrk="1" hangingPunct="1"/>
            <a:r>
              <a:rPr lang="en-US" dirty="0" smtClean="0">
                <a:latin typeface="Arial" pitchFamily="34" charset="0"/>
              </a:rPr>
              <a:t>Note that the “insured” on the WC (Workers’ Comp)</a:t>
            </a:r>
            <a:r>
              <a:rPr lang="en-US" baseline="0" dirty="0" smtClean="0">
                <a:latin typeface="Arial" pitchFamily="34" charset="0"/>
              </a:rPr>
              <a:t> claim is a business (</a:t>
            </a:r>
            <a:r>
              <a:rPr lang="en-US" baseline="0" dirty="0" err="1" smtClean="0">
                <a:latin typeface="Arial" pitchFamily="34" charset="0"/>
              </a:rPr>
              <a:t>OmniTech</a:t>
            </a:r>
            <a:r>
              <a:rPr lang="en-US" baseline="0" dirty="0" smtClean="0">
                <a:latin typeface="Arial" pitchFamily="34" charset="0"/>
              </a:rPr>
              <a:t>). WC insurance is commercial insurance, meaning the policyholder is an employer that is often (depending on the law) required</a:t>
            </a:r>
            <a:r>
              <a:rPr lang="en-US" dirty="0" smtClean="0">
                <a:latin typeface="Arial" pitchFamily="34" charset="0"/>
              </a:rPr>
              <a:t> </a:t>
            </a:r>
            <a:r>
              <a:rPr lang="en-US" baseline="0" dirty="0" smtClean="0">
                <a:latin typeface="Arial" pitchFamily="34" charset="0"/>
              </a:rPr>
              <a:t>to hold a WC policy to indemnify workers for lost wages and/or medical bills resulting from injuries sustained during the course of employment. This is different than personal auto insurance, in which the “insured” is an individual.</a:t>
            </a:r>
            <a:endParaRPr lang="en-US"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F72F2E5B-8E15-48FD-A05F-1308C11E57D6}"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5BC84AFE-3982-4433-AA5B-1313E6E895FB}"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As already stated,</a:t>
            </a:r>
            <a:r>
              <a:rPr lang="en-US" baseline="0" dirty="0" smtClean="0">
                <a:latin typeface="Arial" pitchFamily="34" charset="0"/>
              </a:rPr>
              <a:t> </a:t>
            </a:r>
            <a:r>
              <a:rPr lang="en-US" dirty="0" err="1" smtClean="0">
                <a:latin typeface="Arial" pitchFamily="34" charset="0"/>
              </a:rPr>
              <a:t>ClaimCenter</a:t>
            </a:r>
            <a:r>
              <a:rPr lang="en-US" dirty="0" smtClean="0">
                <a:latin typeface="Arial" pitchFamily="34" charset="0"/>
              </a:rPr>
              <a:t> comes with a separate contact management application called </a:t>
            </a:r>
            <a:r>
              <a:rPr lang="en-US" dirty="0" err="1" smtClean="0">
                <a:latin typeface="Arial" pitchFamily="34" charset="0"/>
              </a:rPr>
              <a:t>ContactManager</a:t>
            </a:r>
            <a:r>
              <a:rPr lang="en-US" dirty="0" smtClean="0">
                <a:latin typeface="Arial" pitchFamily="34" charset="0"/>
              </a:rPr>
              <a:t>. </a:t>
            </a:r>
          </a:p>
          <a:p>
            <a:pPr eaLnBrk="1" hangingPunct="1"/>
            <a:endParaRPr lang="en-US" dirty="0" smtClean="0">
              <a:latin typeface="Arial" pitchFamily="34" charset="0"/>
            </a:endParaRPr>
          </a:p>
          <a:p>
            <a:pPr eaLnBrk="1" hangingPunct="1"/>
            <a:r>
              <a:rPr lang="en-US" dirty="0" smtClean="0">
                <a:latin typeface="Arial" pitchFamily="34" charset="0"/>
              </a:rPr>
              <a:t>The process of logging on to ContactManager is identical to that of ClaimCenter. To log in to an application, end users must open their web browser and access the system through the appropriate URL (Universal Resource Locator, also more commonly known as a "web address"). The URL is:</a:t>
            </a:r>
          </a:p>
          <a:p>
            <a:pPr eaLnBrk="1" hangingPunct="1"/>
            <a:r>
              <a:rPr lang="en-US" dirty="0" smtClean="0">
                <a:latin typeface="Arial" pitchFamily="34" charset="0"/>
              </a:rPr>
              <a:t>http://</a:t>
            </a:r>
            <a:r>
              <a:rPr lang="en-US" i="1" dirty="0" smtClean="0">
                <a:latin typeface="Arial" pitchFamily="34" charset="0"/>
              </a:rPr>
              <a:t>machine</a:t>
            </a:r>
            <a:r>
              <a:rPr lang="en-US" dirty="0" smtClean="0">
                <a:latin typeface="Arial" pitchFamily="34" charset="0"/>
              </a:rPr>
              <a:t>:</a:t>
            </a:r>
            <a:r>
              <a:rPr lang="en-US" i="1" dirty="0" smtClean="0">
                <a:latin typeface="Arial" pitchFamily="34" charset="0"/>
              </a:rPr>
              <a:t>port#</a:t>
            </a:r>
            <a:r>
              <a:rPr lang="en-US" dirty="0" smtClean="0">
                <a:latin typeface="Arial" pitchFamily="34" charset="0"/>
              </a:rPr>
              <a:t>/</a:t>
            </a:r>
            <a:r>
              <a:rPr lang="en-US" i="1" dirty="0" smtClean="0">
                <a:latin typeface="Arial" pitchFamily="34" charset="0"/>
              </a:rPr>
              <a:t>instanceName</a:t>
            </a:r>
            <a:r>
              <a:rPr lang="en-US" dirty="0" smtClean="0">
                <a:latin typeface="Arial" pitchFamily="34" charset="0"/>
              </a:rPr>
              <a:t>/ContactManager.do, where:</a:t>
            </a:r>
          </a:p>
          <a:p>
            <a:pPr lvl="1" eaLnBrk="1" hangingPunct="1"/>
            <a:r>
              <a:rPr lang="en-US" i="1" dirty="0" smtClean="0">
                <a:latin typeface="Arial" pitchFamily="34" charset="0"/>
              </a:rPr>
              <a:t>machine</a:t>
            </a:r>
            <a:r>
              <a:rPr lang="en-US" dirty="0" smtClean="0">
                <a:latin typeface="Arial" pitchFamily="34" charset="0"/>
              </a:rPr>
              <a:t> is the name of the host machine, and</a:t>
            </a:r>
          </a:p>
          <a:p>
            <a:pPr lvl="1" eaLnBrk="1" hangingPunct="1"/>
            <a:r>
              <a:rPr lang="en-US" i="1" dirty="0" smtClean="0">
                <a:latin typeface="Arial" pitchFamily="34" charset="0"/>
              </a:rPr>
              <a:t>port#</a:t>
            </a:r>
            <a:r>
              <a:rPr lang="en-US" dirty="0" smtClean="0">
                <a:latin typeface="Arial" pitchFamily="34" charset="0"/>
              </a:rPr>
              <a:t> is the port which the browser should use to access the application, and</a:t>
            </a:r>
          </a:p>
          <a:p>
            <a:pPr lvl="1" eaLnBrk="1" hangingPunct="1"/>
            <a:r>
              <a:rPr lang="en-US" i="1" dirty="0" err="1" smtClean="0">
                <a:latin typeface="Arial" pitchFamily="34" charset="0"/>
              </a:rPr>
              <a:t>instanceName</a:t>
            </a:r>
            <a:r>
              <a:rPr lang="en-US" dirty="0" smtClean="0">
                <a:latin typeface="Arial" pitchFamily="34" charset="0"/>
              </a:rPr>
              <a:t> is the name of the instance of ContactManager (typically "</a:t>
            </a:r>
            <a:r>
              <a:rPr lang="en-US" dirty="0" err="1" smtClean="0">
                <a:latin typeface="Arial" pitchFamily="34" charset="0"/>
              </a:rPr>
              <a:t>ab</a:t>
            </a:r>
            <a:r>
              <a:rPr lang="en-US" dirty="0" smtClean="0">
                <a:latin typeface="Arial" pitchFamily="34" charset="0"/>
              </a:rPr>
              <a:t>", for address book).</a:t>
            </a:r>
          </a:p>
          <a:p>
            <a:pPr eaLnBrk="1" hangingPunct="1"/>
            <a:r>
              <a:rPr lang="en-US" dirty="0" smtClean="0">
                <a:latin typeface="Arial" pitchFamily="34" charset="0"/>
              </a:rPr>
              <a:t>Typically, the only types of business users who have access directly to the ContactManager application are vendor managers.</a:t>
            </a:r>
          </a:p>
          <a:p>
            <a:pPr eaLnBrk="1" hangingPunct="1"/>
            <a:endParaRPr lang="en-US"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access ContactManager</a:t>
            </a:r>
            <a:r>
              <a:rPr lang="en-US" baseline="0" dirty="0" smtClean="0"/>
              <a:t> from a link in ClaimCenter, which by default provides a URL to the ContactManager application in a new browser popup window. This is available in the base application in the Address Book tab in ClaimCenter, or when searching for a Contact to add in the “Parties Involved” screen. </a:t>
            </a:r>
          </a:p>
          <a:p>
            <a:endParaRPr lang="en-US" baseline="0" dirty="0" smtClean="0"/>
          </a:p>
          <a:p>
            <a:r>
              <a:rPr lang="en-US" baseline="0" dirty="0" smtClean="0"/>
              <a:t>Non-claim related Contacts are wholly edited and managed in ContactManager, not ClaimCenter. Any editing of contacts without a claim context must be done in the Address Book. Hence the easy link to ContactManager.</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24</a:t>
            </a:fld>
            <a:endParaRPr lang="en-US" altLang="en-US"/>
          </a:p>
        </p:txBody>
      </p:sp>
    </p:spTree>
    <p:extLst>
      <p:ext uri="{BB962C8B-B14F-4D97-AF65-F5344CB8AC3E}">
        <p14:creationId xmlns:p14="http://schemas.microsoft.com/office/powerpoint/2010/main" val="275750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A4BC51AC-926D-4C66-92E3-B35E2B3E783D}"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latin typeface="Arial" pitchFamily="34" charset="0"/>
              </a:rPr>
              <a:t>The </a:t>
            </a:r>
            <a:r>
              <a:rPr lang="en-US" dirty="0" err="1" smtClean="0">
                <a:latin typeface="Arial" pitchFamily="34" charset="0"/>
              </a:rPr>
              <a:t>ContactManager</a:t>
            </a:r>
            <a:r>
              <a:rPr lang="en-US" dirty="0" smtClean="0">
                <a:latin typeface="Arial" pitchFamily="34" charset="0"/>
              </a:rPr>
              <a:t> user interface is relatively simple compared to </a:t>
            </a:r>
            <a:r>
              <a:rPr lang="en-US" dirty="0" err="1" smtClean="0">
                <a:latin typeface="Arial" pitchFamily="34" charset="0"/>
              </a:rPr>
              <a:t>ClaimCenter</a:t>
            </a:r>
            <a:r>
              <a:rPr lang="en-US" dirty="0" smtClean="0">
                <a:latin typeface="Arial" pitchFamily="34" charset="0"/>
              </a:rPr>
              <a:t>.</a:t>
            </a:r>
            <a:r>
              <a:rPr lang="en-US" baseline="0" dirty="0" smtClean="0">
                <a:latin typeface="Arial" pitchFamily="34" charset="0"/>
              </a:rPr>
              <a:t> The three components are illustrated in the figure. </a:t>
            </a:r>
          </a:p>
          <a:p>
            <a:pPr marL="0" marR="0" indent="0" algn="l" defTabSz="914400" rtl="0" eaLnBrk="1" fontAlgn="base" latinLnBrk="0" hangingPunct="1">
              <a:lnSpc>
                <a:spcPct val="100000"/>
              </a:lnSpc>
              <a:spcBef>
                <a:spcPct val="10000"/>
              </a:spcBef>
              <a:spcAft>
                <a:spcPct val="0"/>
              </a:spcAft>
              <a:buClrTx/>
              <a:buSzTx/>
              <a:buFontTx/>
              <a:buNone/>
              <a:tabLst/>
              <a:defRPr/>
            </a:pPr>
            <a:r>
              <a:rPr lang="en-US" baseline="0" dirty="0" err="1" smtClean="0">
                <a:latin typeface="Arial" pitchFamily="34" charset="0"/>
              </a:rPr>
              <a:t>ContactManager</a:t>
            </a:r>
            <a:r>
              <a:rPr lang="en-US" baseline="0" dirty="0" smtClean="0">
                <a:latin typeface="Arial" pitchFamily="34" charset="0"/>
              </a:rPr>
              <a:t> is used to </a:t>
            </a:r>
            <a:r>
              <a:rPr lang="en-US" dirty="0" smtClean="0">
                <a:latin typeface="Arial" pitchFamily="34" charset="0"/>
              </a:rPr>
              <a:t>create contacts, searching for contacts, view</a:t>
            </a:r>
            <a:r>
              <a:rPr lang="en-US" baseline="0" dirty="0" smtClean="0">
                <a:latin typeface="Arial" pitchFamily="34" charset="0"/>
              </a:rPr>
              <a:t> contacts, and modify contacts. </a:t>
            </a:r>
            <a:endParaRPr lang="en-US" dirty="0" smtClean="0">
              <a:latin typeface="Arial" pitchFamily="34" charset="0"/>
            </a:endParaRPr>
          </a:p>
          <a:p>
            <a:pPr eaLnBrk="1" hangingPunct="1"/>
            <a:endParaRPr lang="en-US" baseline="0" dirty="0" smtClean="0">
              <a:latin typeface="Arial" pitchFamily="34" charset="0"/>
            </a:endParaRPr>
          </a:p>
          <a:p>
            <a:pPr eaLnBrk="1" hangingPunct="1"/>
            <a:r>
              <a:rPr lang="en-US" baseline="0" dirty="0" smtClean="0">
                <a:latin typeface="Arial" pitchFamily="34" charset="0"/>
              </a:rPr>
              <a:t>You may also use the “Merge Contacts” menu link to identify two potentially duplicate contacts. If duplicates, you may merge the two Contacts’ data together into one correct contact.</a:t>
            </a:r>
          </a:p>
          <a:p>
            <a:pPr eaLnBrk="1" hangingPunct="1"/>
            <a:r>
              <a:rPr lang="en-US" baseline="0" dirty="0" smtClean="0">
                <a:latin typeface="Arial" pitchFamily="34" charset="0"/>
              </a:rPr>
              <a:t>Adjusters, CSRs, and other users without permissions may create or edit vendor contacts in ClaimCenter pending approval. Note the “Pending Changes” menu link which is used to approve these changes.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F02F6F76-8215-449F-81B7-03514C712651}"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New contacts in ContactManager are created using the appropriate menu action from the Contacts tab's navigation bar. The menus and fields are self-explanatory, and all of the functionality used to create contacts (such as required fields, dropdowns, validation, and so on) are also used in ClaimCenter and have already been discussed in this course.</a:t>
            </a:r>
          </a:p>
          <a:p>
            <a:pPr eaLnBrk="1" hangingPunct="1"/>
            <a:r>
              <a:rPr lang="en-US" dirty="0" smtClean="0">
                <a:latin typeface="Arial" pitchFamily="34" charset="0"/>
              </a:rPr>
              <a:t>Recall that there are three primary subtypes in the contact subtype hierarchy: person, place, and company. They correspond to the three page actions on the Contacts tab.</a:t>
            </a:r>
          </a:p>
          <a:p>
            <a:pPr eaLnBrk="1" hangingPunct="1"/>
            <a:r>
              <a:rPr lang="en-US" dirty="0" smtClean="0">
                <a:latin typeface="Arial" pitchFamily="34" charset="0"/>
              </a:rPr>
              <a:t>In both ContactManager and ClaimCenter, there is a Related Contacts tab (which is visible if you view PowerPoint in Notes view (View &gt; Notes Page)). </a:t>
            </a:r>
          </a:p>
          <a:p>
            <a:pPr eaLnBrk="1" hangingPunct="1"/>
            <a:endParaRPr lang="en-US" dirty="0" smtClean="0">
              <a:latin typeface="Arial" pitchFamily="34" charset="0"/>
            </a:endParaRPr>
          </a:p>
          <a:p>
            <a:pPr eaLnBrk="1" hangingPunct="1"/>
            <a:r>
              <a:rPr lang="en-US" dirty="0" smtClean="0">
                <a:latin typeface="Arial" pitchFamily="34" charset="0"/>
              </a:rPr>
              <a:t>This tab is used to specify that this contact has a relationship to some other contact (such as Bruce Banner is an employee of Victory Memorial Hospital). The other contact automatically gets the inverse relationship. (In other words, Victory Memorial Hospital becomes linked to Bruce Banner with the relationship of employer.) This is a structured way of establishing when someone is to be contacted through someone else.</a:t>
            </a:r>
          </a:p>
          <a:p>
            <a:pPr eaLnBrk="1" hangingPunct="1"/>
            <a:endParaRPr lang="en-US" dirty="0" smtClean="0">
              <a:latin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27" y="7209806"/>
            <a:ext cx="3990975" cy="1552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87664A0B-971D-4CB3-9491-2E9E49D666DC}"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3AEE8485-A22B-4859-A5B5-E7E1C9C35FEA}"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During the New Claim wizard, you can add contacts to a claim at multiple points, including the Basic Information step and the Parties Involved step.</a:t>
            </a:r>
          </a:p>
          <a:p>
            <a:pPr lvl="1" eaLnBrk="1" hangingPunct="1"/>
            <a:r>
              <a:rPr lang="en-US" dirty="0" smtClean="0">
                <a:latin typeface="Arial" pitchFamily="34" charset="0"/>
              </a:rPr>
              <a:t>In some places, such as the Basic Information step, a given contact has a pre-defined role. For example, the contact specified in the Reported By section has the role "reporter". The contact specified in the Main Contact section has the role "main contact".</a:t>
            </a:r>
          </a:p>
          <a:p>
            <a:pPr lvl="1" eaLnBrk="1" hangingPunct="1"/>
            <a:r>
              <a:rPr lang="en-US" dirty="0" smtClean="0">
                <a:latin typeface="Arial" pitchFamily="34" charset="0"/>
              </a:rPr>
              <a:t>In some places, such as the (optional)</a:t>
            </a:r>
            <a:r>
              <a:rPr lang="en-US" baseline="0" dirty="0" smtClean="0">
                <a:latin typeface="Arial" pitchFamily="34" charset="0"/>
              </a:rPr>
              <a:t> </a:t>
            </a:r>
            <a:r>
              <a:rPr lang="en-US" dirty="0" smtClean="0">
                <a:latin typeface="Arial" pitchFamily="34" charset="0"/>
              </a:rPr>
              <a:t>Parties Involved step, a given contact can have any role. For example, a contact added here could be "insured", "witness", "doctor" and so on.</a:t>
            </a:r>
          </a:p>
          <a:p>
            <a:pPr lvl="1" eaLnBrk="1" hangingPunct="1"/>
            <a:endParaRPr lang="en-US" dirty="0" smtClean="0">
              <a:latin typeface="Arial" pitchFamily="34" charset="0"/>
            </a:endParaRPr>
          </a:p>
          <a:p>
            <a:pPr marL="0" lvl="0" indent="-114300" eaLnBrk="1" hangingPunct="1">
              <a:buNone/>
            </a:pPr>
            <a:r>
              <a:rPr lang="en-US" dirty="0" smtClean="0">
                <a:latin typeface="Arial" pitchFamily="34" charset="0"/>
              </a:rPr>
              <a:t>You may also create contacts in the New Claim Wizard when adding service requests to a claim. This topic is covered in the “</a:t>
            </a:r>
            <a:r>
              <a:rPr lang="en-US" baseline="0" dirty="0" smtClean="0">
                <a:latin typeface="Arial" pitchFamily="34" charset="0"/>
              </a:rPr>
              <a:t>Vendor Service Requests” lesson.</a:t>
            </a:r>
            <a:endParaRPr lang="en-US" dirty="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To create a new local contact in ClaimCenter (as opposed to using</a:t>
            </a:r>
            <a:r>
              <a:rPr lang="en-US" baseline="0" dirty="0" smtClean="0">
                <a:latin typeface="Arial" pitchFamily="34" charset="0"/>
              </a:rPr>
              <a:t> a contact </a:t>
            </a:r>
            <a:r>
              <a:rPr lang="en-US" dirty="0" smtClean="0">
                <a:latin typeface="Arial" pitchFamily="34" charset="0"/>
              </a:rPr>
              <a:t>from Address Book):</a:t>
            </a:r>
          </a:p>
          <a:p>
            <a:pPr marL="490538" lvl="1" indent="-209550" eaLnBrk="1" hangingPunct="1">
              <a:buFontTx/>
              <a:buAutoNum type="arabicPeriod"/>
            </a:pPr>
            <a:r>
              <a:rPr lang="en-US" dirty="0" smtClean="0">
                <a:latin typeface="Arial" pitchFamily="34" charset="0"/>
              </a:rPr>
              <a:t>Navigate to the Parties Involved &gt; Contacts screen.</a:t>
            </a:r>
          </a:p>
          <a:p>
            <a:pPr marL="490538" lvl="1" indent="-209550" eaLnBrk="1" hangingPunct="1">
              <a:buFontTx/>
              <a:buAutoNum type="arabicPeriod"/>
            </a:pPr>
            <a:r>
              <a:rPr lang="en-US" dirty="0" smtClean="0">
                <a:latin typeface="Arial" pitchFamily="34" charset="0"/>
              </a:rPr>
              <a:t>Click New Contact and choose the appropriate choice from the sub-menus (Person, Vendor, Company,</a:t>
            </a:r>
            <a:r>
              <a:rPr lang="en-US" baseline="0" dirty="0" smtClean="0">
                <a:latin typeface="Arial" pitchFamily="34" charset="0"/>
              </a:rPr>
              <a:t> Legal). </a:t>
            </a:r>
            <a:endParaRPr lang="en-US" dirty="0" smtClean="0">
              <a:latin typeface="Arial" pitchFamily="34" charset="0"/>
            </a:endParaRPr>
          </a:p>
          <a:p>
            <a:pPr marL="490538" lvl="1" indent="-209550" eaLnBrk="1" hangingPunct="1">
              <a:buFontTx/>
              <a:buAutoNum type="arabicPeriod"/>
            </a:pPr>
            <a:r>
              <a:rPr lang="en-US" dirty="0" smtClean="0">
                <a:latin typeface="Arial" pitchFamily="34" charset="0"/>
              </a:rPr>
              <a:t>On the Basics card, enter the contact information.</a:t>
            </a:r>
          </a:p>
          <a:p>
            <a:pPr marL="490538" lvl="1" indent="-209550" eaLnBrk="1" hangingPunct="1">
              <a:buFontTx/>
              <a:buAutoNum type="arabicPeriod"/>
            </a:pPr>
            <a:r>
              <a:rPr lang="en-US" dirty="0" smtClean="0">
                <a:latin typeface="Arial" pitchFamily="34" charset="0"/>
              </a:rPr>
              <a:t>You may wish to check</a:t>
            </a:r>
            <a:r>
              <a:rPr lang="en-US" baseline="0" dirty="0" smtClean="0">
                <a:latin typeface="Arial" pitchFamily="34" charset="0"/>
              </a:rPr>
              <a:t> the Address Book (ContactManager) for matches before creating new Contacts using the “Check for Duplicates” button. While the Address Book primarily stores vendor Contacts, you may check for duplicates of any kind (Persons, Vendors, Companies, Legal) that may exist. Checking for duplicates is only available upon Contact creation. In ContactManager, you may find existing duplicates using the “Merge Contacts” tool previously mentioned. This “Check for Duplicates” mechanism is a separate tool, and is in ClaimCenter only.</a:t>
            </a:r>
            <a:r>
              <a:rPr lang="en-US" dirty="0" smtClean="0">
                <a:latin typeface="Arial" pitchFamily="34" charset="0"/>
              </a:rPr>
              <a:t> The purpose is to identify existing contacts in ContactManager and copy the full and complete contact details into ClaimCenter instead of someone entering duplicate data.</a:t>
            </a:r>
            <a:endParaRPr lang="en-US" baseline="0" dirty="0" smtClean="0">
              <a:latin typeface="Arial" pitchFamily="34" charset="0"/>
            </a:endParaRPr>
          </a:p>
          <a:p>
            <a:pPr marL="0" lvl="0" indent="0" eaLnBrk="1" hangingPunct="1">
              <a:buFontTx/>
              <a:buNone/>
            </a:pPr>
            <a:endParaRPr lang="en-US" baseline="0" dirty="0" smtClean="0">
              <a:latin typeface="Arial" pitchFamily="34" charset="0"/>
            </a:endParaRPr>
          </a:p>
          <a:p>
            <a:pPr marL="0" lvl="0" indent="0" eaLnBrk="1" hangingPunct="1">
              <a:buFontTx/>
              <a:buNone/>
            </a:pPr>
            <a:r>
              <a:rPr lang="en-US" b="1" baseline="0" dirty="0" smtClean="0">
                <a:latin typeface="Arial" pitchFamily="34" charset="0"/>
              </a:rPr>
              <a:t>Person contact duplicates are matched using a combination of: </a:t>
            </a:r>
            <a:r>
              <a:rPr lang="en-US" b="0" baseline="0" dirty="0" smtClean="0">
                <a:latin typeface="Arial" pitchFamily="34" charset="0"/>
              </a:rPr>
              <a:t>L</a:t>
            </a:r>
            <a:r>
              <a:rPr lang="en-US" baseline="0" dirty="0" smtClean="0">
                <a:latin typeface="Arial" pitchFamily="34" charset="0"/>
              </a:rPr>
              <a:t>ast name and one of address, phone, Tax ID (Social Security Number), Date of Birth or Driver’s License information.</a:t>
            </a:r>
          </a:p>
          <a:p>
            <a:pPr marL="0" lvl="0" indent="0" eaLnBrk="1" hangingPunct="1">
              <a:buFontTx/>
              <a:buNone/>
            </a:pPr>
            <a:r>
              <a:rPr lang="en-US" b="1" baseline="0" dirty="0" smtClean="0">
                <a:latin typeface="Arial" pitchFamily="34" charset="0"/>
              </a:rPr>
              <a:t>Company or vendor contact duplicates are matched using a combination of: </a:t>
            </a:r>
            <a:r>
              <a:rPr lang="en-US" b="0" baseline="0" dirty="0" smtClean="0">
                <a:latin typeface="Arial" pitchFamily="34" charset="0"/>
              </a:rPr>
              <a:t>N</a:t>
            </a:r>
            <a:r>
              <a:rPr lang="en-US" baseline="0" dirty="0" smtClean="0">
                <a:latin typeface="Arial" pitchFamily="34" charset="0"/>
              </a:rPr>
              <a:t>ame and Tax ID.</a:t>
            </a:r>
          </a:p>
          <a:p>
            <a:pPr marL="0" lvl="0" indent="0" eaLnBrk="1" hangingPunct="1">
              <a:buFontTx/>
              <a:buNone/>
            </a:pPr>
            <a:endParaRPr lang="en-US" dirty="0">
              <a:latin typeface="Arial" pitchFamily="34" charset="0"/>
            </a:endParaRPr>
          </a:p>
          <a:p>
            <a:pPr marL="0" lvl="0" indent="0" eaLnBrk="1" hangingPunct="1">
              <a:buFontTx/>
              <a:buNone/>
            </a:pPr>
            <a:r>
              <a:rPr lang="en-US" dirty="0" smtClean="0">
                <a:latin typeface="Arial" pitchFamily="34" charset="0"/>
              </a:rPr>
              <a:t>The duplicate finding/matching is very similar to the behavior involved in linking a ClaimCenter local contact to CM. This is discussed in the next lesson (Shared Contacts).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29</a:t>
            </a:fld>
            <a:endParaRPr lang="en-US" altLang="en-US"/>
          </a:p>
        </p:txBody>
      </p:sp>
    </p:spTree>
    <p:extLst>
      <p:ext uri="{BB962C8B-B14F-4D97-AF65-F5344CB8AC3E}">
        <p14:creationId xmlns:p14="http://schemas.microsoft.com/office/powerpoint/2010/main" val="9511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7967614D-C50B-4F4F-B7DD-0E26A640221D}" type="slidenum">
              <a:rPr lang="en-US" altLang="en-US" sz="1200" smtClean="0">
                <a:solidFill>
                  <a:schemeClr val="tx1"/>
                </a:solidFill>
              </a:rPr>
              <a:pPr eaLnBrk="1" hangingPunct="1"/>
              <a:t>3</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988" lvl="1" indent="0" eaLnBrk="1" hangingPunct="1">
              <a:buFontTx/>
              <a:buNone/>
            </a:pPr>
            <a:r>
              <a:rPr lang="en-US" dirty="0" smtClean="0">
                <a:latin typeface="Arial" pitchFamily="34" charset="0"/>
              </a:rPr>
              <a:t>4. You must add at least one role to the contact. To add a role, click the Add button in the Roles list view. Complete the information in the new row.</a:t>
            </a:r>
          </a:p>
          <a:p>
            <a:pPr marL="280988" lvl="1" indent="0" eaLnBrk="1" hangingPunct="1">
              <a:buFontTx/>
              <a:buNone/>
            </a:pPr>
            <a:r>
              <a:rPr lang="en-US" dirty="0" smtClean="0">
                <a:latin typeface="Arial" pitchFamily="34" charset="0"/>
              </a:rPr>
              <a:t>5. When the information about the contact is complete, click Update. This returns you to the Contacts list.</a:t>
            </a:r>
          </a:p>
          <a:p>
            <a:pPr marL="280988" lvl="1" indent="0" eaLnBrk="1" hangingPunct="1">
              <a:buFontTx/>
              <a:buNone/>
            </a:pPr>
            <a:r>
              <a:rPr lang="en-US" dirty="0" smtClean="0">
                <a:latin typeface="Arial" pitchFamily="34" charset="0"/>
              </a:rPr>
              <a:t>6.</a:t>
            </a:r>
            <a:r>
              <a:rPr lang="en-US" baseline="0" dirty="0" smtClean="0">
                <a:latin typeface="Arial" pitchFamily="34" charset="0"/>
              </a:rPr>
              <a:t> </a:t>
            </a:r>
            <a:r>
              <a:rPr lang="en-US" dirty="0" smtClean="0">
                <a:latin typeface="Arial" pitchFamily="34" charset="0"/>
              </a:rPr>
              <a:t>In the base application user interface, the statement</a:t>
            </a:r>
            <a:r>
              <a:rPr lang="en-US" baseline="0" dirty="0" smtClean="0">
                <a:latin typeface="Arial" pitchFamily="34" charset="0"/>
              </a:rPr>
              <a:t> </a:t>
            </a:r>
            <a:r>
              <a:rPr lang="en-US" dirty="0" smtClean="0">
                <a:latin typeface="Arial" pitchFamily="34" charset="0"/>
              </a:rPr>
              <a:t>"not linked to the</a:t>
            </a:r>
            <a:r>
              <a:rPr lang="en-US" baseline="0" dirty="0" smtClean="0">
                <a:latin typeface="Arial" pitchFamily="34" charset="0"/>
              </a:rPr>
              <a:t> Address Book</a:t>
            </a:r>
            <a:r>
              <a:rPr lang="en-US" dirty="0" smtClean="0">
                <a:latin typeface="Arial" pitchFamily="34" charset="0"/>
              </a:rPr>
              <a:t>" is used to denote a</a:t>
            </a:r>
            <a:r>
              <a:rPr lang="en-US" baseline="0" dirty="0" smtClean="0">
                <a:latin typeface="Arial" pitchFamily="34" charset="0"/>
              </a:rPr>
              <a:t> local ClaimCenter contact.</a:t>
            </a:r>
          </a:p>
          <a:p>
            <a:pPr marL="280988" lvl="1" indent="0" eaLnBrk="1" hangingPunct="1">
              <a:buFontTx/>
              <a:buNone/>
            </a:pPr>
            <a:endParaRPr lang="en-US" baseline="0" dirty="0" smtClean="0">
              <a:latin typeface="Arial" pitchFamily="34" charset="0"/>
            </a:endParaRPr>
          </a:p>
          <a:p>
            <a:pPr marL="0" lvl="0" indent="-61912" eaLnBrk="1" hangingPunct="1">
              <a:buFontTx/>
              <a:buNone/>
            </a:pPr>
            <a:r>
              <a:rPr lang="en-US" baseline="0" dirty="0" smtClean="0">
                <a:latin typeface="Arial" pitchFamily="34" charset="0"/>
              </a:rPr>
              <a:t>In this case, there is no need to link this particular contact (a Witness) to the </a:t>
            </a:r>
            <a:r>
              <a:rPr lang="en-US" baseline="0" dirty="0" err="1" smtClean="0">
                <a:latin typeface="Arial" pitchFamily="34" charset="0"/>
              </a:rPr>
              <a:t>AddressBook</a:t>
            </a:r>
            <a:r>
              <a:rPr lang="en-US" baseline="0" dirty="0" smtClean="0">
                <a:latin typeface="Arial" pitchFamily="34" charset="0"/>
              </a:rPr>
              <a:t>.</a:t>
            </a:r>
            <a:endParaRPr lang="en-US" dirty="0" smtClean="0">
              <a:latin typeface="Arial" pitchFamily="34" charset="0"/>
            </a:endParaRP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30</a:t>
            </a:fld>
            <a:endParaRPr lang="en-US" altLang="en-US"/>
          </a:p>
        </p:txBody>
      </p:sp>
    </p:spTree>
    <p:extLst>
      <p:ext uri="{BB962C8B-B14F-4D97-AF65-F5344CB8AC3E}">
        <p14:creationId xmlns:p14="http://schemas.microsoft.com/office/powerpoint/2010/main" val="4023883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F8923DE5-D8BA-4E4D-BA95-12BE81AE8CA3}"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Recall that a contact may have more than one role and that each role is held in relation to the entire claim or to a specific exposure, incident, or policy.</a:t>
            </a:r>
          </a:p>
          <a:p>
            <a:pPr eaLnBrk="1" hangingPunct="1"/>
            <a:r>
              <a:rPr lang="en-US" dirty="0" smtClean="0">
                <a:latin typeface="Arial" pitchFamily="34" charset="0"/>
              </a:rPr>
              <a:t>The default relationship for each role is the entire claim, which appears in the Related To dropdown as the claim number.</a:t>
            </a:r>
          </a:p>
          <a:p>
            <a:pPr eaLnBrk="1" hangingPunct="1"/>
            <a:r>
              <a:rPr lang="en-US" dirty="0" smtClean="0">
                <a:latin typeface="Arial" pitchFamily="34" charset="0"/>
              </a:rPr>
              <a:t>In the example above, Helen Nixon:</a:t>
            </a:r>
          </a:p>
          <a:p>
            <a:pPr lvl="1" eaLnBrk="1" hangingPunct="1"/>
            <a:r>
              <a:rPr lang="en-US" dirty="0" smtClean="0">
                <a:latin typeface="Arial" pitchFamily="34" charset="0"/>
              </a:rPr>
              <a:t>Has the role of witness for the entire claim.</a:t>
            </a:r>
          </a:p>
          <a:p>
            <a:pPr lvl="1" eaLnBrk="1" hangingPunct="1"/>
            <a:r>
              <a:rPr lang="en-US" dirty="0" smtClean="0">
                <a:latin typeface="Arial" pitchFamily="34" charset="0"/>
              </a:rPr>
              <a:t>Has the role of passenger only for the 2003 BMW 355i incident.</a:t>
            </a:r>
          </a:p>
          <a:p>
            <a:pPr eaLnBrk="1" hangingPunct="1"/>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buFont typeface="+mj-lt"/>
              <a:buAutoNum type="arabicPeriod"/>
            </a:pPr>
            <a:r>
              <a:rPr lang="en-US" dirty="0" smtClean="0">
                <a:latin typeface="Arial" pitchFamily="34" charset="0"/>
              </a:rPr>
              <a:t>Navigate to the Contacts screen,</a:t>
            </a:r>
            <a:r>
              <a:rPr lang="en-US" baseline="0" dirty="0" smtClean="0">
                <a:latin typeface="Arial" pitchFamily="34" charset="0"/>
              </a:rPr>
              <a:t> which appears in the Parties Involved screen. </a:t>
            </a:r>
          </a:p>
          <a:p>
            <a:pPr marL="228600" indent="-228600" eaLnBrk="1" hangingPunct="1">
              <a:buFont typeface="+mj-lt"/>
              <a:buAutoNum type="arabicPeriod"/>
            </a:pPr>
            <a:r>
              <a:rPr lang="en-US" dirty="0" smtClean="0">
                <a:latin typeface="Arial" pitchFamily="34" charset="0"/>
              </a:rPr>
              <a:t>Click Add Existing Contact and specify</a:t>
            </a:r>
            <a:r>
              <a:rPr lang="en-US" baseline="0" dirty="0" smtClean="0">
                <a:latin typeface="Arial" pitchFamily="34" charset="0"/>
              </a:rPr>
              <a:t> search criteria</a:t>
            </a:r>
            <a:r>
              <a:rPr lang="en-US" dirty="0" smtClean="0">
                <a:latin typeface="Arial" pitchFamily="34" charset="0"/>
              </a:rPr>
              <a:t>. </a:t>
            </a:r>
          </a:p>
          <a:p>
            <a:pPr marL="228600" indent="-228600" eaLnBrk="1" hangingPunct="1">
              <a:buFont typeface="+mj-lt"/>
              <a:buAutoNum type="arabicPeriod"/>
            </a:pPr>
            <a:r>
              <a:rPr lang="en-US" dirty="0" smtClean="0">
                <a:latin typeface="Arial" pitchFamily="34" charset="0"/>
              </a:rPr>
              <a:t>Click Search</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32</a:t>
            </a:fld>
            <a:endParaRPr lang="en-US" altLang="en-US"/>
          </a:p>
        </p:txBody>
      </p:sp>
    </p:spTree>
    <p:extLst>
      <p:ext uri="{BB962C8B-B14F-4D97-AF65-F5344CB8AC3E}">
        <p14:creationId xmlns:p14="http://schemas.microsoft.com/office/powerpoint/2010/main" val="585841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BB0E401C-4904-4045-8616-B4615C85FE7C}"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63" lvl="0" indent="0" eaLnBrk="1" hangingPunct="1">
              <a:buFont typeface="+mj-lt"/>
              <a:buNone/>
            </a:pPr>
            <a:r>
              <a:rPr lang="en-US" dirty="0" smtClean="0">
                <a:latin typeface="Arial" pitchFamily="34" charset="0"/>
              </a:rPr>
              <a:t>Continued:</a:t>
            </a:r>
          </a:p>
          <a:p>
            <a:pPr marL="347663" lvl="1" indent="0" eaLnBrk="1" hangingPunct="1">
              <a:buFont typeface="+mj-lt"/>
              <a:buNone/>
            </a:pPr>
            <a:endParaRPr lang="en-US" dirty="0" smtClean="0">
              <a:latin typeface="Arial" pitchFamily="34" charset="0"/>
            </a:endParaRPr>
          </a:p>
          <a:p>
            <a:pPr marL="347663" lvl="1" indent="0" eaLnBrk="1" hangingPunct="1">
              <a:buFont typeface="+mj-lt"/>
              <a:buNone/>
            </a:pPr>
            <a:r>
              <a:rPr lang="en-US" dirty="0" smtClean="0">
                <a:latin typeface="Arial" pitchFamily="34" charset="0"/>
              </a:rPr>
              <a:t>4. Click the Select button corresponding to the desired contact, which creates a copy of the contact in </a:t>
            </a:r>
            <a:r>
              <a:rPr lang="en-US" dirty="0" err="1" smtClean="0">
                <a:latin typeface="Arial" pitchFamily="34" charset="0"/>
              </a:rPr>
              <a:t>ClaimCenter</a:t>
            </a:r>
            <a:r>
              <a:rPr lang="en-US" dirty="0" smtClean="0">
                <a:latin typeface="Arial" pitchFamily="34" charset="0"/>
              </a:rPr>
              <a:t>.</a:t>
            </a:r>
          </a:p>
          <a:p>
            <a:pPr marL="347663" lvl="1" indent="0" eaLnBrk="1" hangingPunct="1">
              <a:buFont typeface="+mj-lt"/>
              <a:buNone/>
            </a:pPr>
            <a:r>
              <a:rPr lang="en-US" dirty="0" smtClean="0">
                <a:latin typeface="Arial" pitchFamily="34" charset="0"/>
              </a:rPr>
              <a:t>5. Add</a:t>
            </a:r>
            <a:r>
              <a:rPr lang="en-US" baseline="0" dirty="0" smtClean="0">
                <a:latin typeface="Arial" pitchFamily="34" charset="0"/>
              </a:rPr>
              <a:t> a role for the selected contact – in this example, the role is a Repair Shop </a:t>
            </a:r>
          </a:p>
          <a:p>
            <a:pPr marL="347663" lvl="1" indent="0" eaLnBrk="1" hangingPunct="1">
              <a:buFont typeface="+mj-lt"/>
              <a:buNone/>
            </a:pPr>
            <a:r>
              <a:rPr lang="en-US" dirty="0" smtClean="0">
                <a:latin typeface="Arial" pitchFamily="34" charset="0"/>
              </a:rPr>
              <a:t>6. Click Update. This returns you to the Contacts list,</a:t>
            </a:r>
            <a:r>
              <a:rPr lang="en-US" baseline="0" dirty="0" smtClean="0">
                <a:latin typeface="Arial" pitchFamily="34" charset="0"/>
              </a:rPr>
              <a:t> and t</a:t>
            </a:r>
            <a:r>
              <a:rPr lang="en-US" dirty="0" smtClean="0">
                <a:latin typeface="Arial" pitchFamily="34" charset="0"/>
              </a:rPr>
              <a:t>he new contact appears in the list of contacts. </a:t>
            </a:r>
          </a:p>
          <a:p>
            <a:pPr eaLnBrk="1" hangingPunct="1"/>
            <a:endParaRPr lang="en-US" dirty="0" smtClean="0">
              <a:latin typeface="Arial" pitchFamily="34"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dirty="0" smtClean="0">
                <a:latin typeface="Arial" pitchFamily="34" charset="0"/>
              </a:rPr>
              <a:t>NOTE: If you were to add a “local” vendor or company in ClaimCenter, it will become shared with the</a:t>
            </a:r>
            <a:r>
              <a:rPr lang="en-US" baseline="0" dirty="0" smtClean="0">
                <a:latin typeface="Arial" pitchFamily="34" charset="0"/>
              </a:rPr>
              <a:t> AB because the vendor addition will be pushed to ContactManager pending approval. Addition of a vendor requires including the name of the vendor and a Tax ID.</a:t>
            </a:r>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5ACC863B-7A20-4AFC-8377-CF44CB6D1D38}"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When you</a:t>
            </a:r>
            <a:r>
              <a:rPr lang="en-US" baseline="0" dirty="0" smtClean="0">
                <a:latin typeface="Arial" pitchFamily="34" charset="0"/>
              </a:rPr>
              <a:t> select a contact</a:t>
            </a:r>
            <a:r>
              <a:rPr lang="en-US" dirty="0" smtClean="0">
                <a:latin typeface="Arial" pitchFamily="34" charset="0"/>
              </a:rPr>
              <a:t>, you can find the </a:t>
            </a:r>
            <a:r>
              <a:rPr lang="en-US" i="1" dirty="0" smtClean="0">
                <a:latin typeface="Arial" pitchFamily="34" charset="0"/>
              </a:rPr>
              <a:t>Transfer roles from other contacts… </a:t>
            </a:r>
            <a:r>
              <a:rPr lang="en-US" dirty="0" smtClean="0">
                <a:latin typeface="Arial" pitchFamily="34" charset="0"/>
              </a:rPr>
              <a:t>button on the Basics card for that contact. </a:t>
            </a:r>
          </a:p>
          <a:p>
            <a:r>
              <a:rPr lang="en-US" dirty="0" smtClean="0">
                <a:latin typeface="Arial" pitchFamily="34" charset="0"/>
              </a:rPr>
              <a:t>This button takes you to a popup where you can decide what other contact(s)’ roles to transfer to this contact. </a:t>
            </a:r>
          </a:p>
          <a:p>
            <a:r>
              <a:rPr lang="en-US" dirty="0" smtClean="0">
                <a:latin typeface="Arial" pitchFamily="34" charset="0"/>
              </a:rPr>
              <a:t>This contact remains on the claim and inherits all roles of the other selected contacts. The other selected contacts are then removed from the claim.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AutoNum type="arabicPeriod"/>
              <a:defRPr/>
            </a:pPr>
            <a:r>
              <a:rPr lang="en-US" dirty="0" smtClean="0"/>
              <a:t>Select the checkboxes for one or more other contacts by checking the checkboxes. These contacts will be removed from the claim, and their roles added to the surviving contact. </a:t>
            </a:r>
          </a:p>
          <a:p>
            <a:pPr marL="228600" indent="-228600">
              <a:buFont typeface="+mj-lt"/>
              <a:buAutoNum type="arabicPeriod"/>
              <a:defRPr/>
            </a:pPr>
            <a:r>
              <a:rPr lang="en-US" dirty="0" smtClean="0"/>
              <a:t>Click Select. The contacts selected in step 1 are moves to a “to be removed” list view, and all roles from these contacts are added to the new list of roles for the surviving contact.</a:t>
            </a:r>
          </a:p>
          <a:p>
            <a:pPr marL="228600" indent="-228600">
              <a:buFont typeface="+mj-lt"/>
              <a:buNone/>
              <a:defRPr/>
            </a:pPr>
            <a:r>
              <a:rPr lang="en-US" dirty="0" smtClean="0"/>
              <a:t>Note that the title of this screen highlights the name of the surviving contact.</a:t>
            </a:r>
          </a:p>
          <a:p>
            <a:pPr>
              <a:defRPr/>
            </a:pPr>
            <a:endParaRPr lang="en-US" dirty="0" smtClean="0"/>
          </a:p>
          <a:p>
            <a:pPr>
              <a:defRPr/>
            </a:pPr>
            <a:endParaRPr lang="en-US" dirty="0"/>
          </a:p>
        </p:txBody>
      </p:sp>
      <p:sp>
        <p:nvSpPr>
          <p:cNvPr id="962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62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FA087534-DF10-419E-A9DD-0B443A666ED4}" type="slidenum">
              <a:rPr lang="en-US" altLang="en-US" sz="1200" smtClean="0">
                <a:solidFill>
                  <a:schemeClr val="tx1"/>
                </a:solidFill>
              </a:rPr>
              <a:pPr eaLnBrk="1" hangingPunct="1"/>
              <a:t>35</a:t>
            </a:fld>
            <a:endParaRPr lang="en-US" altLang="en-US" sz="1200" smtClean="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72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DF1A3049-2820-4F02-BAB4-EE965527DEB5}" type="slidenum">
              <a:rPr lang="en-US" altLang="en-US" sz="1200" smtClean="0">
                <a:solidFill>
                  <a:schemeClr val="tx1"/>
                </a:solidFill>
              </a:rPr>
              <a:pPr eaLnBrk="1" hangingPunct="1"/>
              <a:t>36</a:t>
            </a:fld>
            <a:endParaRPr lang="en-US" altLang="en-US" sz="1200" smtClean="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1105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05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E3BD80B3-4296-484F-A1C3-9F33D72086F9}"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110596" name="Rectangle 2"/>
          <p:cNvSpPr>
            <a:spLocks noGrp="1" noRot="1" noChangeAspect="1" noChangeArrowheads="1" noTextEdit="1"/>
          </p:cNvSpPr>
          <p:nvPr>
            <p:ph type="sldImg"/>
          </p:nvPr>
        </p:nvSpPr>
        <p:spPr>
          <a:xfrm>
            <a:off x="715963" y="630238"/>
            <a:ext cx="5432425" cy="4073525"/>
          </a:xfrm>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1116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16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A7E6EBD5-E771-413C-9391-B90BA4BAF8F6}"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combination</a:t>
            </a:r>
            <a:r>
              <a:rPr lang="en-US" baseline="0" dirty="0" smtClean="0">
                <a:latin typeface="Arial" pitchFamily="34" charset="0"/>
              </a:rPr>
              <a:t> of the approaches described may be employed. You may wish to perform a narrow search to locate only auto repair shops starting with the name “Mighty Auto”, in San Mateo, California, 94403, with a minimum score of 20, that provide auto glass services.</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This section pertains to searching</a:t>
            </a:r>
            <a:r>
              <a:rPr lang="en-US" baseline="0" dirty="0" smtClean="0">
                <a:latin typeface="Arial" pitchFamily="34" charset="0"/>
              </a:rPr>
              <a:t> the Address Book in either ClaimCenter or ContactManager. Searching for claims is a separate process and you may search for claims using “Search by Contact” but the scope of that search is all Claim Contacts, not the Address Book.</a:t>
            </a:r>
            <a:br>
              <a:rPr lang="en-US" baseline="0" dirty="0" smtClean="0">
                <a:latin typeface="Arial" pitchFamily="34" charset="0"/>
              </a:rPr>
            </a:br>
            <a:r>
              <a:rPr lang="en-US" baseline="0" dirty="0" smtClean="0">
                <a:latin typeface="Arial" pitchFamily="34" charset="0"/>
              </a:rPr>
              <a:t/>
            </a:r>
            <a:br>
              <a:rPr lang="en-US" baseline="0" dirty="0" smtClean="0">
                <a:latin typeface="Arial" pitchFamily="34" charset="0"/>
              </a:rPr>
            </a:br>
            <a:r>
              <a:rPr lang="en-US" baseline="0" dirty="0" smtClean="0">
                <a:latin typeface="Arial" pitchFamily="34" charset="0"/>
              </a:rPr>
              <a:t>Searching using “Search by Contact” is a free-text search on all claims using the capabilities of Apache </a:t>
            </a:r>
            <a:r>
              <a:rPr lang="en-US" baseline="0" dirty="0" err="1" smtClean="0">
                <a:latin typeface="Arial" pitchFamily="34" charset="0"/>
              </a:rPr>
              <a:t>Solr</a:t>
            </a:r>
            <a:r>
              <a:rPr lang="en-US" baseline="0" dirty="0" smtClean="0">
                <a:latin typeface="Arial" pitchFamily="34" charset="0"/>
              </a:rPr>
              <a:t> for inexact matching on names of parties involved in a claim. For more information on this, consult the “Free-Text Search” lesson in the “ClaimCenter 7.0-8.0 New Configuration Features” training course.</a:t>
            </a:r>
          </a:p>
          <a:p>
            <a:pPr eaLnBrk="1" hangingPunct="1"/>
            <a:endParaRPr lang="en-US" dirty="0">
              <a:latin typeface="Arial" pitchFamily="34" charset="0"/>
            </a:endParaRPr>
          </a:p>
          <a:p>
            <a:pPr eaLnBrk="1" hangingPunct="1"/>
            <a:r>
              <a:rPr lang="en-US" dirty="0" smtClean="0">
                <a:latin typeface="Arial" pitchFamily="34" charset="0"/>
              </a:rPr>
              <a:t>At the very minimum, all searches require either a name OR a city and state OR zip (postal) code. An error will warn the user of the minimum search requirements.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|EON~039|</a:t>
            </a:r>
            <a:endParaRPr lang="en-US" sz="100">
              <a:solidFill>
                <a:srgbClr val="FFFFFF"/>
              </a:solidFill>
              <a:latin typeface="Arial"/>
            </a:endParaRPr>
          </a:p>
        </p:txBody>
      </p:sp>
      <p:sp>
        <p:nvSpPr>
          <p:cNvPr id="1126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26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E1DD413A-9AF0-41F4-B0DE-93FB2CF405AD}"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112644" name="Rectangle 2"/>
          <p:cNvSpPr>
            <a:spLocks noGrp="1" noRot="1" noChangeAspect="1" noChangeArrowheads="1" noTextEdit="1"/>
          </p:cNvSpPr>
          <p:nvPr>
            <p:ph type="sldImg"/>
          </p:nvPr>
        </p:nvSpPr>
        <p:spPr>
          <a:xfrm>
            <a:off x="681038" y="612775"/>
            <a:ext cx="5432425" cy="4073525"/>
          </a:xfrm>
          <a:ln/>
        </p:spPr>
      </p:sp>
      <p:sp>
        <p:nvSpPr>
          <p:cNvPr id="112645" name="Rectangle 3"/>
          <p:cNvSpPr>
            <a:spLocks noGrp="1" noChangeArrowheads="1"/>
          </p:cNvSpPr>
          <p:nvPr>
            <p:ph type="body" idx="1"/>
          </p:nvPr>
        </p:nvSpPr>
        <p:spPr>
          <a:xfrm>
            <a:off x="406401" y="4899025"/>
            <a:ext cx="5718354"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Note that you are searching the Address Book for contacts without being within the context of a claim. For example, you may want to know the mailing address for an auto repair shop or doctor’s office even though you are not currently working on any claim associated to that contact. Address Book searches are conducted from the Address Book tab in ClaimCenter. All</a:t>
            </a:r>
            <a:r>
              <a:rPr lang="en-US" baseline="0" dirty="0" smtClean="0">
                <a:latin typeface="Arial" pitchFamily="34" charset="0"/>
              </a:rPr>
              <a:t> information about the contact is available including any claims the contact is associated with (Claims card). </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In the example, the search criteria is a fragment of the name,</a:t>
            </a:r>
            <a:r>
              <a:rPr lang="en-US" baseline="0" dirty="0" smtClean="0">
                <a:latin typeface="Arial" pitchFamily="34" charset="0"/>
              </a:rPr>
              <a:t> type of contact, and limited to specific services provided</a:t>
            </a:r>
            <a:r>
              <a:rPr lang="en-US" dirty="0" smtClean="0">
                <a:latin typeface="Arial" pitchFamily="34" charset="0"/>
              </a:rPr>
              <a:t>. Name uses a "starts with" query to identify contacts matching the entered values. This is most common when the adjuster or claimant have already identified the service provider</a:t>
            </a:r>
            <a:r>
              <a:rPr lang="en-US" baseline="0" dirty="0" smtClean="0">
                <a:latin typeface="Arial" pitchFamily="34" charset="0"/>
              </a:rPr>
              <a:t>. </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You are not required to perform</a:t>
            </a:r>
            <a:r>
              <a:rPr lang="en-US" baseline="0" dirty="0" smtClean="0">
                <a:latin typeface="Arial" pitchFamily="34" charset="0"/>
              </a:rPr>
              <a:t> such a specific search. Simplistic searches using a fragment of a name are allowed (i.e. just entering “Miller” in the “Name/Last Name” field). However, you cannot just search for a “type” alone.</a:t>
            </a:r>
            <a:r>
              <a:rPr lang="en-US" dirty="0" smtClean="0">
                <a:latin typeface="Arial" pitchFamily="34" charset="0"/>
              </a:rPr>
              <a:t> If you only specify a contact type, you will not be able to perform the search </a:t>
            </a:r>
            <a:r>
              <a:rPr lang="en-US" dirty="0">
                <a:latin typeface="Arial" pitchFamily="34" charset="0"/>
              </a:rPr>
              <a:t>(example </a:t>
            </a:r>
            <a:r>
              <a:rPr lang="en-US" dirty="0" smtClean="0">
                <a:latin typeface="Arial" pitchFamily="34" charset="0"/>
              </a:rPr>
              <a:t>visible </a:t>
            </a:r>
            <a:r>
              <a:rPr lang="en-US" dirty="0">
                <a:latin typeface="Arial" pitchFamily="34" charset="0"/>
              </a:rPr>
              <a:t>if you view PowerPoint in Notes view (View &gt; Notes Page</a:t>
            </a:r>
            <a:r>
              <a:rPr lang="en-US" dirty="0" smtClean="0">
                <a:latin typeface="Arial" pitchFamily="34" charset="0"/>
              </a:rPr>
              <a:t>)):</a:t>
            </a:r>
            <a:endParaRPr lang="en-US" dirty="0">
              <a:latin typeface="Arial" pitchFamily="34" charset="0"/>
            </a:endParaRPr>
          </a:p>
          <a:p>
            <a:pPr eaLnBrk="1" hangingPunct="1"/>
            <a:endParaRPr lang="en-US" dirty="0">
              <a:latin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8117626"/>
            <a:ext cx="2052749" cy="7709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1AF8BC5C-6982-4F68-A302-7D9D3E1053E0}" type="slidenum">
              <a:rPr lang="en-US" altLang="en-US" sz="1200" smtClean="0">
                <a:solidFill>
                  <a:schemeClr val="tx1"/>
                </a:solidFill>
              </a:rPr>
              <a:pPr eaLnBrk="1" hangingPunct="1"/>
              <a:t>4</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 is an event in which one or more (potentially) covered losses occurred.</a:t>
            </a:r>
          </a:p>
          <a:p>
            <a:pPr eaLnBrk="1" hangingPunct="1"/>
            <a:r>
              <a:rPr lang="en-US" dirty="0" smtClean="0">
                <a:latin typeface="Arial" pitchFamily="34" charset="0"/>
              </a:rPr>
              <a:t>A contact is a person or organization who has a relationship to a claim, such as:</a:t>
            </a:r>
          </a:p>
          <a:p>
            <a:pPr lvl="1" eaLnBrk="1" hangingPunct="1"/>
            <a:r>
              <a:rPr lang="en-US" dirty="0" smtClean="0">
                <a:latin typeface="Arial" pitchFamily="34" charset="0"/>
              </a:rPr>
              <a:t>A claimant requesting compensation for a loss.</a:t>
            </a:r>
          </a:p>
          <a:p>
            <a:pPr lvl="1" eaLnBrk="1" hangingPunct="1"/>
            <a:r>
              <a:rPr lang="en-US" dirty="0" smtClean="0">
                <a:latin typeface="Arial" pitchFamily="34" charset="0"/>
              </a:rPr>
              <a:t>The reporter of the claim.</a:t>
            </a:r>
          </a:p>
          <a:p>
            <a:pPr lvl="1" eaLnBrk="1" hangingPunct="1"/>
            <a:r>
              <a:rPr lang="en-US" dirty="0" smtClean="0">
                <a:latin typeface="Arial" pitchFamily="34" charset="0"/>
              </a:rPr>
              <a:t>A doctor treating an injury.</a:t>
            </a:r>
          </a:p>
          <a:p>
            <a:pPr lvl="1" eaLnBrk="1" hangingPunct="1"/>
            <a:r>
              <a:rPr lang="en-US" dirty="0" smtClean="0">
                <a:latin typeface="Arial" pitchFamily="34" charset="0"/>
              </a:rPr>
              <a:t>A vendor providing services to claimants.</a:t>
            </a:r>
          </a:p>
          <a:p>
            <a:pPr eaLnBrk="1" hangingPunct="1"/>
            <a:r>
              <a:rPr lang="en-US" dirty="0" smtClean="0">
                <a:latin typeface="Arial" pitchFamily="34" charset="0"/>
              </a:rPr>
              <a:t>An incident is an item that was lost or damaged, such as a vehicle, a property, or a person suffering one or more injuries.</a:t>
            </a:r>
          </a:p>
          <a:p>
            <a:pPr eaLnBrk="1" hangingPunct="1"/>
            <a:r>
              <a:rPr lang="en-US" dirty="0" smtClean="0">
                <a:latin typeface="Arial" pitchFamily="34" charset="0"/>
              </a:rPr>
              <a:t>An exposure is a set of data used to track a potential payment from one coverage to one claimant.</a:t>
            </a:r>
          </a:p>
          <a:p>
            <a:pPr lvl="1" eaLnBrk="1" hangingPunct="1"/>
            <a:r>
              <a:rPr lang="en-US" dirty="0" smtClean="0">
                <a:latin typeface="Arial" pitchFamily="34" charset="0"/>
              </a:rPr>
              <a:t>A reserve line is an amount of money set aside for expected payments related to a given exposure.</a:t>
            </a:r>
          </a:p>
          <a:p>
            <a:pPr lvl="1" eaLnBrk="1" hangingPunct="1"/>
            <a:r>
              <a:rPr lang="en-US" dirty="0" smtClean="0">
                <a:latin typeface="Arial" pitchFamily="34" charset="0"/>
              </a:rPr>
              <a:t>A check is a single transfer of money tracked by an exposure to one or more individuals or organizations.</a:t>
            </a:r>
          </a:p>
          <a:p>
            <a:pPr eaLnBrk="1" hangingPunct="1"/>
            <a:r>
              <a:rPr lang="en-US" dirty="0" smtClean="0">
                <a:latin typeface="Arial" pitchFamily="34" charset="0"/>
              </a:rPr>
              <a:t>An activity is a task required to process a claim. The set of activities associated to a given claim is often referred to as the claim's "</a:t>
            </a:r>
            <a:r>
              <a:rPr lang="en-US" dirty="0" err="1" smtClean="0">
                <a:latin typeface="Arial" pitchFamily="34" charset="0"/>
              </a:rPr>
              <a:t>workplan</a:t>
            </a:r>
            <a:r>
              <a:rPr lang="en-US" dirty="0" smtClean="0">
                <a:latin typeface="Arial" pitchFamily="34" charset="0"/>
              </a:rPr>
              <a:t>".</a:t>
            </a:r>
          </a:p>
          <a:p>
            <a:pPr eaLnBrk="1" hangingPunct="1"/>
            <a:r>
              <a:rPr lang="en-US" dirty="0" smtClean="0">
                <a:latin typeface="Arial" pitchFamily="34" charset="0"/>
              </a:rPr>
              <a:t>A document is an electronic file or physical piece of paper which contains information relevant to the claim.</a:t>
            </a:r>
          </a:p>
          <a:p>
            <a:pPr eaLnBrk="1" hangingPunct="1"/>
            <a:r>
              <a:rPr lang="en-US" dirty="0" smtClean="0">
                <a:latin typeface="Arial" pitchFamily="34" charset="0"/>
              </a:rPr>
              <a:t>A note is a text entry which details the events, courses of actions, and/or thinking of a user during the processing of a claim.</a:t>
            </a:r>
          </a:p>
          <a:p>
            <a:pPr eaLnBrk="1" hangingPunct="1"/>
            <a:r>
              <a:rPr lang="en-US" dirty="0" smtClean="0">
                <a:latin typeface="Arial" pitchFamily="34" charset="0"/>
              </a:rPr>
              <a:t>A matter is a set of data pertaining to a single (potential) lawsuit.</a:t>
            </a:r>
          </a:p>
          <a:p>
            <a:pPr eaLnBrk="1" hangingPunct="1"/>
            <a:r>
              <a:rPr lang="en-US" dirty="0" smtClean="0">
                <a:latin typeface="Arial" pitchFamily="34" charset="0"/>
              </a:rPr>
              <a:t>A service request is a mechanism to track vendor progress,</a:t>
            </a:r>
            <a:r>
              <a:rPr lang="en-US" baseline="0" dirty="0" smtClean="0">
                <a:latin typeface="Arial" pitchFamily="34" charset="0"/>
              </a:rPr>
              <a:t> receive quotes from vendors, and provide a list of services and vendors that provide those services.</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Any search of the Address Book in ClaimCenter may also “Include Pending Creates”. Generally,</a:t>
            </a:r>
            <a:r>
              <a:rPr lang="en-US" baseline="0" dirty="0" smtClean="0">
                <a:latin typeface="Arial" pitchFamily="34" charset="0"/>
              </a:rPr>
              <a:t> adjusters and CSRs (who do not have </a:t>
            </a:r>
            <a:r>
              <a:rPr lang="en-US" dirty="0" err="1" smtClean="0">
                <a:latin typeface="Arial" pitchFamily="34" charset="0"/>
              </a:rPr>
              <a:t>abedit</a:t>
            </a:r>
            <a:r>
              <a:rPr lang="en-US" dirty="0" smtClean="0">
                <a:latin typeface="Arial" pitchFamily="34" charset="0"/>
              </a:rPr>
              <a:t>/</a:t>
            </a:r>
            <a:r>
              <a:rPr lang="en-US" dirty="0" err="1" smtClean="0">
                <a:latin typeface="Arial" pitchFamily="34" charset="0"/>
              </a:rPr>
              <a:t>abcreate</a:t>
            </a:r>
            <a:r>
              <a:rPr lang="en-US" dirty="0" smtClean="0">
                <a:latin typeface="Arial" pitchFamily="34" charset="0"/>
              </a:rPr>
              <a:t> permissions) can create vendor contacts in ClaimCenter, but these contacts are automatically set</a:t>
            </a:r>
            <a:r>
              <a:rPr lang="en-US" baseline="0" dirty="0" smtClean="0">
                <a:latin typeface="Arial" pitchFamily="34" charset="0"/>
              </a:rPr>
              <a:t> to</a:t>
            </a:r>
            <a:r>
              <a:rPr lang="en-US" dirty="0" smtClean="0">
                <a:latin typeface="Arial" pitchFamily="34" charset="0"/>
              </a:rPr>
              <a:t> “pending</a:t>
            </a:r>
            <a:r>
              <a:rPr lang="en-US" baseline="0" dirty="0" smtClean="0">
                <a:latin typeface="Arial" pitchFamily="34" charset="0"/>
              </a:rPr>
              <a:t> approval”</a:t>
            </a:r>
            <a:r>
              <a:rPr lang="en-US" dirty="0" smtClean="0">
                <a:latin typeface="Arial" pitchFamily="34" charset="0"/>
              </a:rPr>
              <a:t>. When these users do this, their changes are sent to ContactManager for approval and review by a user with the proper permissions. </a:t>
            </a:r>
          </a:p>
          <a:p>
            <a:endParaRPr lang="en-US" dirty="0" smtClean="0">
              <a:latin typeface="Arial" pitchFamily="34" charset="0"/>
            </a:endParaRPr>
          </a:p>
          <a:p>
            <a:r>
              <a:rPr lang="en-US" dirty="0" smtClean="0">
                <a:latin typeface="Arial" pitchFamily="34" charset="0"/>
              </a:rPr>
              <a:t>Note that you may search for </a:t>
            </a:r>
            <a:r>
              <a:rPr lang="en-US" i="1" dirty="0" smtClean="0">
                <a:latin typeface="Arial" pitchFamily="34" charset="0"/>
              </a:rPr>
              <a:t>any</a:t>
            </a:r>
            <a:r>
              <a:rPr lang="en-US" b="1" i="1" baseline="0" dirty="0" smtClean="0">
                <a:latin typeface="Arial" pitchFamily="34" charset="0"/>
              </a:rPr>
              <a:t> </a:t>
            </a:r>
            <a:r>
              <a:rPr lang="en-US" b="0" i="0" baseline="0" dirty="0" smtClean="0">
                <a:latin typeface="Arial" pitchFamily="34" charset="0"/>
              </a:rPr>
              <a:t>type of contact. While only vendors may be in a “pending” state, you do not have to limit your search to “Doctor”, “Auto Repair Shop”, “Medical Care Organization” or any specific type of vendor contact when using “Include Pending Creates”. This gives the user the flexibility in search if the user is not sure if the vendor is new, or what specific type the vendor is.</a:t>
            </a:r>
          </a:p>
          <a:p>
            <a:endParaRPr lang="en-US" dirty="0" smtClean="0">
              <a:latin typeface="Arial" pitchFamily="34" charset="0"/>
            </a:endParaRPr>
          </a:p>
          <a:p>
            <a:r>
              <a:rPr lang="en-US" dirty="0" smtClean="0">
                <a:latin typeface="Arial" pitchFamily="34" charset="0"/>
              </a:rPr>
              <a:t>The process of approving or rejecting</a:t>
            </a:r>
            <a:r>
              <a:rPr lang="en-US" baseline="0" dirty="0" smtClean="0">
                <a:latin typeface="Arial" pitchFamily="34" charset="0"/>
              </a:rPr>
              <a:t> vendor contacts is discussed in the “Shared Contacts” lesson of this course. </a:t>
            </a:r>
            <a:endParaRPr lang="en-US" dirty="0" smtClean="0">
              <a:latin typeface="Arial" pitchFamily="34" charset="0"/>
            </a:endParaRPr>
          </a:p>
          <a:p>
            <a:endParaRPr lang="en-US" dirty="0" smtClean="0">
              <a:latin typeface="Arial" pitchFamily="34" charset="0"/>
            </a:endParaRPr>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smtClean="0">
                <a:latin typeface="Arial" pitchFamily="34" charset="0"/>
              </a:rPr>
              <a:t>The </a:t>
            </a:r>
            <a:r>
              <a:rPr lang="en-US" dirty="0" smtClean="0"/>
              <a:t>Searching “Pending Creates” flag</a:t>
            </a:r>
            <a:r>
              <a:rPr lang="en-US" baseline="0" dirty="0" smtClean="0"/>
              <a:t> </a:t>
            </a:r>
            <a:r>
              <a:rPr lang="en-US" dirty="0" smtClean="0"/>
              <a:t>is also available in ContactManager.</a:t>
            </a: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40</a:t>
            </a:fld>
            <a:endParaRPr lang="en-US" altLang="en-US"/>
          </a:p>
        </p:txBody>
      </p:sp>
    </p:spTree>
    <p:extLst>
      <p:ext uri="{BB962C8B-B14F-4D97-AF65-F5344CB8AC3E}">
        <p14:creationId xmlns:p14="http://schemas.microsoft.com/office/powerpoint/2010/main" val="3012118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also possible to search by the first few digits of a zip code. Entering 123 will find contacts in 12345, 12344, 12343, 12342 and so on. Likewise, searching on the first three (English) characters of postal codes (in other countries) may be performed as well. Entering M2N (a Canadian FSA in North York, Ontario) will find contacts in M2N 7K1, M2N 9C3, M2N 3H3, and so on. A FSA is known as a “Forward Sortation Area” in Canada.</a:t>
            </a: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Contacts - </a:t>
            </a:r>
            <a:fld id="{E7C66B2F-6EDE-41C2-98D2-D39A07C65A75}" type="slidenum">
              <a:rPr lang="en-US" altLang="en-US" smtClean="0"/>
              <a:pPr>
                <a:defRPr/>
              </a:pPr>
              <a:t>41</a:t>
            </a:fld>
            <a:endParaRPr lang="en-US" altLang="en-US"/>
          </a:p>
        </p:txBody>
      </p:sp>
    </p:spTree>
    <p:extLst>
      <p:ext uri="{BB962C8B-B14F-4D97-AF65-F5344CB8AC3E}">
        <p14:creationId xmlns:p14="http://schemas.microsoft.com/office/powerpoint/2010/main" val="4127084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|EON~041|</a:t>
            </a:r>
            <a:endParaRPr lang="en-US" sz="100">
              <a:solidFill>
                <a:srgbClr val="FFFFFF"/>
              </a:solidFill>
              <a:latin typeface="Arial"/>
            </a:endParaRPr>
          </a:p>
        </p:txBody>
      </p:sp>
      <p:sp>
        <p:nvSpPr>
          <p:cNvPr id="1136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36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97C8AAED-0E32-4FCB-9579-EE0168A22C74}" type="slidenum">
              <a:rPr lang="en-US" altLang="en-US" sz="1200" smtClean="0">
                <a:solidFill>
                  <a:schemeClr val="tx1"/>
                </a:solidFill>
              </a:rPr>
              <a:pPr eaLnBrk="1" hangingPunct="1"/>
              <a:t>42</a:t>
            </a:fld>
            <a:endParaRPr lang="en-US" altLang="en-US" sz="1200" smtClean="0">
              <a:solidFill>
                <a:schemeClr val="tx1"/>
              </a:solidFill>
            </a:endParaRPr>
          </a:p>
        </p:txBody>
      </p:sp>
      <p:sp>
        <p:nvSpPr>
          <p:cNvPr id="113668" name="Rectangle 2"/>
          <p:cNvSpPr>
            <a:spLocks noGrp="1" noRot="1" noChangeAspect="1" noChangeArrowheads="1" noTextEdit="1"/>
          </p:cNvSpPr>
          <p:nvPr>
            <p:ph type="sldImg"/>
          </p:nvPr>
        </p:nvSpPr>
        <p:spPr>
          <a:xfrm>
            <a:off x="715963" y="630238"/>
            <a:ext cx="5432425" cy="4073525"/>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There are two common proximity criteria:</a:t>
            </a:r>
          </a:p>
          <a:p>
            <a:pPr lvl="1" eaLnBrk="1" hangingPunct="1"/>
            <a:r>
              <a:rPr lang="en-US" dirty="0" smtClean="0">
                <a:latin typeface="Arial" pitchFamily="34" charset="0"/>
              </a:rPr>
              <a:t>Find all contacts within a given distance of a given location (such as find all auto shops within 15 miles of the loss location)</a:t>
            </a:r>
          </a:p>
          <a:p>
            <a:pPr lvl="1" eaLnBrk="1" hangingPunct="1"/>
            <a:r>
              <a:rPr lang="en-US" dirty="0" smtClean="0">
                <a:latin typeface="Arial" pitchFamily="34" charset="0"/>
              </a:rPr>
              <a:t>Find the top X closest contacts to a given location (such as find the five auto shops closest to the loss location)</a:t>
            </a:r>
          </a:p>
          <a:p>
            <a:pPr eaLnBrk="1" hangingPunct="1"/>
            <a:r>
              <a:rPr lang="en-US" dirty="0" smtClean="0">
                <a:latin typeface="Arial" pitchFamily="34" charset="0"/>
              </a:rPr>
              <a:t>Proximity searches are accomplished using geocoding. Geocoding assigns geographic coordinates to locations and uses them to find contacts within a given proximity. Geocoding requires integration with a geocoding system, which is typically provided by a vendor. Proximity</a:t>
            </a:r>
            <a:r>
              <a:rPr lang="en-US" baseline="0" dirty="0" smtClean="0">
                <a:latin typeface="Arial" pitchFamily="34" charset="0"/>
              </a:rPr>
              <a:t> searches can also be performed in Kilometers (such as in Canada) as a search radius unit</a:t>
            </a:r>
            <a:r>
              <a:rPr lang="en-US" dirty="0" smtClean="0">
                <a:latin typeface="Arial" pitchFamily="34" charset="0"/>
              </a:rPr>
              <a:t> (which </a:t>
            </a:r>
            <a:r>
              <a:rPr lang="en-US" dirty="0">
                <a:latin typeface="Arial" pitchFamily="34" charset="0"/>
              </a:rPr>
              <a:t>is visible if you view PowerPoint in Notes view (View &gt; Notes Page)). </a:t>
            </a:r>
          </a:p>
          <a:p>
            <a:pPr eaLnBrk="1" hangingPunct="1"/>
            <a:endParaRPr lang="en-US" dirty="0" smtClean="0">
              <a:latin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019" y="6547938"/>
            <a:ext cx="2956892" cy="22685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|EON~042|</a:t>
            </a:r>
            <a:endParaRPr lang="en-US" sz="100">
              <a:solidFill>
                <a:srgbClr val="FFFFFF"/>
              </a:solidFill>
              <a:latin typeface="Arial"/>
            </a:endParaRPr>
          </a:p>
        </p:txBody>
      </p:sp>
      <p:sp>
        <p:nvSpPr>
          <p:cNvPr id="1146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46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E45B6736-1F29-4660-BD6C-E20B0C69F9B7}" type="slidenum">
              <a:rPr lang="en-US" altLang="en-US" sz="1200" smtClean="0">
                <a:solidFill>
                  <a:schemeClr val="tx1"/>
                </a:solidFill>
              </a:rPr>
              <a:pPr eaLnBrk="1" hangingPunct="1"/>
              <a:t>43</a:t>
            </a:fld>
            <a:endParaRPr lang="en-US" altLang="en-US" sz="1200" smtClean="0">
              <a:solidFill>
                <a:schemeClr val="tx1"/>
              </a:solidFill>
            </a:endParaRPr>
          </a:p>
        </p:txBody>
      </p:sp>
      <p:sp>
        <p:nvSpPr>
          <p:cNvPr id="114692" name="Rectangle 2"/>
          <p:cNvSpPr>
            <a:spLocks noGrp="1" noRot="1" noChangeAspect="1" noChangeArrowheads="1" noTextEdit="1"/>
          </p:cNvSpPr>
          <p:nvPr>
            <p:ph type="sldImg"/>
          </p:nvPr>
        </p:nvSpPr>
        <p:spPr>
          <a:xfrm>
            <a:off x="715963" y="630238"/>
            <a:ext cx="5432425" cy="4073525"/>
          </a:xfrm>
          <a:ln/>
        </p:spPr>
      </p:sp>
      <p:sp>
        <p:nvSpPr>
          <p:cNvPr id="1146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Information exchange</a:t>
            </a:r>
          </a:p>
          <a:p>
            <a:pPr lvl="1" eaLnBrk="1" hangingPunct="1"/>
            <a:r>
              <a:rPr lang="en-US" dirty="0" smtClean="0">
                <a:latin typeface="Arial" pitchFamily="34" charset="0"/>
              </a:rPr>
              <a:t>ClaimCenter sends the address</a:t>
            </a:r>
          </a:p>
          <a:p>
            <a:pPr lvl="1" eaLnBrk="1" hangingPunct="1"/>
            <a:r>
              <a:rPr lang="en-US" dirty="0" smtClean="0">
                <a:latin typeface="Arial" pitchFamily="34" charset="0"/>
              </a:rPr>
              <a:t>ClaimCenter receives coordinates, which it can use to do proximity calculations, or exchange city/state and zip code information</a:t>
            </a:r>
          </a:p>
          <a:p>
            <a:pPr eaLnBrk="1" hangingPunct="1"/>
            <a:r>
              <a:rPr lang="en-US" dirty="0" smtClean="0">
                <a:latin typeface="Arial" pitchFamily="34" charset="0"/>
              </a:rPr>
              <a:t>Geocoding services can be used to provide a list of valid zip codes for a given city and state, or a list of valid cities for a given zip code.</a:t>
            </a:r>
          </a:p>
          <a:p>
            <a:pPr eaLnBrk="1" hangingPunct="1"/>
            <a:r>
              <a:rPr lang="en-US" dirty="0" smtClean="0">
                <a:latin typeface="Arial" pitchFamily="34" charset="0"/>
              </a:rPr>
              <a:t>The amount and nature of the information provided from the geocoding service varies from provider to provider, and as a result there can be other uses for geocoding. For example:</a:t>
            </a:r>
          </a:p>
          <a:p>
            <a:pPr lvl="1" eaLnBrk="1" hangingPunct="1"/>
            <a:r>
              <a:rPr lang="en-US" dirty="0" smtClean="0">
                <a:latin typeface="Arial" pitchFamily="34" charset="0"/>
              </a:rPr>
              <a:t>Geocoding can be used with some services to provide the zip code for a given city and state, or to provide the city and state for a given zip code.</a:t>
            </a:r>
          </a:p>
          <a:p>
            <a:pPr lvl="1" eaLnBrk="1" hangingPunct="1"/>
            <a:r>
              <a:rPr lang="en-US" dirty="0" smtClean="0">
                <a:latin typeface="Arial" pitchFamily="34" charset="0"/>
              </a:rPr>
              <a:t>Geocoding can retrieve proximate distances (the direct distance between two points) and/or driving distances (which are typically longer as this does not connect two points directly but rather through a route of streets).</a:t>
            </a:r>
          </a:p>
          <a:p>
            <a:pPr lvl="1" eaLnBrk="1" hangingPunct="1"/>
            <a:r>
              <a:rPr lang="en-US" dirty="0" smtClean="0">
                <a:latin typeface="Arial" pitchFamily="34" charset="0"/>
              </a:rPr>
              <a:t>Geocoding can retrieve driving directions.</a:t>
            </a:r>
          </a:p>
          <a:p>
            <a:pPr eaLnBrk="1" hangingPunct="1"/>
            <a:r>
              <a:rPr lang="en-US" dirty="0" smtClean="0">
                <a:latin typeface="Arial" pitchFamily="34" charset="0"/>
              </a:rPr>
              <a:t>The effort around planning and configuring this integration point is typically minimal. Geocoding services exist to provide this type of service, and therefore they typically expend effort to make the integration straight-forward.</a:t>
            </a:r>
          </a:p>
          <a:p>
            <a:pPr eaLnBrk="1" hangingPunct="1"/>
            <a:r>
              <a:rPr lang="en-US" dirty="0" smtClean="0">
                <a:latin typeface="Arial" pitchFamily="34" charset="0"/>
              </a:rPr>
              <a:t>A given instance of ClaimCenter is typically integrated with a single geocoding service.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|EON~043|</a:t>
            </a:r>
            <a:endParaRPr lang="en-US" sz="100">
              <a:solidFill>
                <a:srgbClr val="FFFFFF"/>
              </a:solidFill>
              <a:latin typeface="Arial"/>
            </a:endParaRPr>
          </a:p>
        </p:txBody>
      </p:sp>
      <p:sp>
        <p:nvSpPr>
          <p:cNvPr id="1157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57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03766CBB-8223-4824-9C95-16FBDB5AE4D4}" type="slidenum">
              <a:rPr lang="en-US" altLang="en-US" sz="1200" smtClean="0">
                <a:solidFill>
                  <a:schemeClr val="tx1"/>
                </a:solidFill>
              </a:rPr>
              <a:pPr eaLnBrk="1" hangingPunct="1"/>
              <a:t>44</a:t>
            </a:fld>
            <a:endParaRPr lang="en-US" altLang="en-US" sz="1200" smtClean="0">
              <a:solidFill>
                <a:schemeClr val="tx1"/>
              </a:solidFill>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dirty="0" smtClean="0"/>
              <a:t>Service Providers are contacts such as Auto Repair Shops, Lawyers or Doctors. </a:t>
            </a:r>
            <a:r>
              <a:rPr lang="en-US" dirty="0" smtClean="0">
                <a:latin typeface="Arial" pitchFamily="34" charset="0"/>
              </a:rPr>
              <a:t>Reviews are edited</a:t>
            </a:r>
            <a:r>
              <a:rPr lang="en-US" baseline="0" dirty="0" smtClean="0">
                <a:latin typeface="Arial" pitchFamily="34" charset="0"/>
              </a:rPr>
              <a:t> and managed in ClaimCenter, not ContactManager. </a:t>
            </a:r>
          </a:p>
          <a:p>
            <a:pPr eaLnBrk="1" hangingPunct="1"/>
            <a:endParaRPr lang="en-US" baseline="0" dirty="0" smtClean="0">
              <a:latin typeface="Arial" pitchFamily="34" charset="0"/>
            </a:endParaRPr>
          </a:p>
          <a:p>
            <a:pPr eaLnBrk="1" hangingPunct="1"/>
            <a:r>
              <a:rPr lang="en-US" baseline="0" dirty="0" smtClean="0">
                <a:latin typeface="Arial" pitchFamily="34" charset="0"/>
              </a:rPr>
              <a:t>NOTE: Service provider reviews are not the same as service metrics. Metrics are measurements of the time it takes (in days) for a vendor to respond to a service request, or the time it takes for a vendor to complete work on a service. This lesson discusses service provider reviews, and the “Vendor Service Requests” lesson discusses metrics.</a:t>
            </a:r>
            <a:endParaRPr lang="en-US" dirty="0"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|EON~044|</a:t>
            </a:r>
            <a:endParaRPr lang="en-US" sz="100">
              <a:solidFill>
                <a:srgbClr val="FFFFFF"/>
              </a:solidFill>
              <a:latin typeface="Arial"/>
            </a:endParaRPr>
          </a:p>
        </p:txBody>
      </p:sp>
      <p:sp>
        <p:nvSpPr>
          <p:cNvPr id="1167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67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BD0C6A07-A6DE-4DF1-ABB5-2FBF08DFDE1A}" type="slidenum">
              <a:rPr lang="en-US" altLang="en-US" sz="1200" smtClean="0">
                <a:solidFill>
                  <a:schemeClr val="tx1"/>
                </a:solidFill>
              </a:rPr>
              <a:pPr eaLnBrk="1" hangingPunct="1"/>
              <a:t>45</a:t>
            </a:fld>
            <a:endParaRPr lang="en-US" altLang="en-US" sz="1200" smtClean="0">
              <a:solidFill>
                <a:schemeClr val="tx1"/>
              </a:solidFill>
            </a:endParaRPr>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During</a:t>
            </a:r>
            <a:r>
              <a:rPr lang="en-US" baseline="0" dirty="0" smtClean="0">
                <a:latin typeface="Arial" pitchFamily="34" charset="0"/>
              </a:rPr>
              <a:t> Service Request creation, the CSR or Adjuster may search for vendors to provide particular services (and use the same search shown here), and then filter or limit the results by scores or by preferred vendors. Service Requests are discussed in the “Vendor Service Requests” lesson.</a:t>
            </a:r>
          </a:p>
          <a:p>
            <a:pPr eaLnBrk="1" hangingPunct="1"/>
            <a:endParaRPr lang="en-US" baseline="0" dirty="0" smtClean="0">
              <a:latin typeface="Arial" pitchFamily="34" charset="0"/>
            </a:endParaRPr>
          </a:p>
          <a:p>
            <a:pPr eaLnBrk="1" hangingPunct="1"/>
            <a:r>
              <a:rPr lang="en-US" baseline="0" dirty="0" smtClean="0">
                <a:latin typeface="Arial" pitchFamily="34" charset="0"/>
              </a:rPr>
              <a:t>Not shown is the requirement to search on a zip code or combination of city and state. Therefore you would need to supply this (like any search of the address book). However this does provide a way to combine a geographic search with preferred status and/or review scores.</a:t>
            </a:r>
            <a:endParaRPr lang="en-US" dirty="0"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|EON~045|</a:t>
            </a:r>
            <a:endParaRPr lang="en-US" sz="100">
              <a:solidFill>
                <a:srgbClr val="FFFFFF"/>
              </a:solidFill>
              <a:latin typeface="Arial"/>
            </a:endParaRPr>
          </a:p>
        </p:txBody>
      </p:sp>
      <p:sp>
        <p:nvSpPr>
          <p:cNvPr id="1187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87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5F965F90-D230-4AA6-B82F-93957BD5157D}" type="slidenum">
              <a:rPr lang="en-US" altLang="en-US" sz="1200" smtClean="0">
                <a:solidFill>
                  <a:schemeClr val="tx1"/>
                </a:solidFill>
              </a:rPr>
              <a:pPr eaLnBrk="1" hangingPunct="1"/>
              <a:t>46</a:t>
            </a:fld>
            <a:endParaRPr lang="en-US" altLang="en-US" sz="1200" smtClean="0">
              <a:solidFill>
                <a:schemeClr val="tx1"/>
              </a:solidFill>
            </a:endParaRPr>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base application, a single review type is provided for Auto Repair Shop. It is possible to configure other review types for Doctors or Lawyers. These review types could re-use some of the same categories and questions, or could be entirely different.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|EON~046|</a:t>
            </a:r>
            <a:endParaRPr lang="en-US" sz="100">
              <a:solidFill>
                <a:srgbClr val="FFFFFF"/>
              </a:solidFill>
              <a:latin typeface="Arial"/>
            </a:endParaRPr>
          </a:p>
        </p:txBody>
      </p:sp>
      <p:sp>
        <p:nvSpPr>
          <p:cNvPr id="1198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98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39891C7F-807B-4306-A640-768B2963E371}" type="slidenum">
              <a:rPr lang="en-US" altLang="en-US" sz="1200" smtClean="0">
                <a:solidFill>
                  <a:schemeClr val="tx1"/>
                </a:solidFill>
              </a:rPr>
              <a:pPr eaLnBrk="1" hangingPunct="1"/>
              <a:t>47</a:t>
            </a:fld>
            <a:endParaRPr lang="en-US" altLang="en-US" sz="1200" smtClean="0">
              <a:solidFill>
                <a:schemeClr val="tx1"/>
              </a:solidFill>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Each Review Type contains one or more Categories.</a:t>
            </a:r>
          </a:p>
          <a:p>
            <a:pPr eaLnBrk="1" hangingPunct="1"/>
            <a:r>
              <a:rPr lang="en-US" dirty="0" smtClean="0">
                <a:latin typeface="Arial" pitchFamily="34" charset="0"/>
              </a:rPr>
              <a:t>Categories are used for grouping sets of similar questions.</a:t>
            </a:r>
          </a:p>
          <a:p>
            <a:pPr eaLnBrk="1" hangingPunct="1"/>
            <a:r>
              <a:rPr lang="en-US" dirty="0" smtClean="0">
                <a:latin typeface="Arial" pitchFamily="34" charset="0"/>
              </a:rPr>
              <a:t>Each answer is associated with a score.</a:t>
            </a:r>
          </a:p>
          <a:p>
            <a:pPr eaLnBrk="1" hangingPunct="1"/>
            <a:r>
              <a:rPr lang="en-US" dirty="0" smtClean="0">
                <a:latin typeface="Arial" pitchFamily="34" charset="0"/>
              </a:rPr>
              <a:t>The score for each question answered is used to compute the Category Scores.</a:t>
            </a:r>
          </a:p>
          <a:p>
            <a:pPr eaLnBrk="1" hangingPunct="1"/>
            <a:r>
              <a:rPr lang="en-US" dirty="0" smtClean="0">
                <a:latin typeface="Arial" pitchFamily="34" charset="0"/>
              </a:rPr>
              <a:t>In the base application, if a question is not answered, it’s not used in the calculation.</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|EON~047|</a:t>
            </a:r>
            <a:endParaRPr lang="en-US" sz="100">
              <a:solidFill>
                <a:srgbClr val="FFFFFF"/>
              </a:solidFill>
              <a:latin typeface="Arial"/>
            </a:endParaRPr>
          </a:p>
        </p:txBody>
      </p:sp>
      <p:sp>
        <p:nvSpPr>
          <p:cNvPr id="1208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208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64DFA62B-DC88-4727-B9D4-EE922E9EB82B}" type="slidenum">
              <a:rPr lang="en-US" altLang="en-US" sz="1200" smtClean="0">
                <a:solidFill>
                  <a:schemeClr val="tx1"/>
                </a:solidFill>
              </a:rPr>
              <a:pPr eaLnBrk="1" hangingPunct="1"/>
              <a:t>48</a:t>
            </a:fld>
            <a:endParaRPr lang="en-US" altLang="en-US" sz="1200" smtClean="0">
              <a:solidFill>
                <a:schemeClr val="tx1"/>
              </a:solidFill>
            </a:endParaRPr>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Notice that the Accuracy of Quote section was not answered and thus not included in the final score.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|EON~048|</a:t>
            </a:r>
            <a:endParaRPr lang="en-US" sz="100">
              <a:solidFill>
                <a:srgbClr val="FFFFFF"/>
              </a:solidFill>
              <a:latin typeface="Arial"/>
            </a:endParaRPr>
          </a:p>
        </p:txBody>
      </p:sp>
      <p:sp>
        <p:nvSpPr>
          <p:cNvPr id="1177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177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980F9ADF-2A98-45C2-BAE6-3B92555EEB1A}" type="slidenum">
              <a:rPr lang="en-US" altLang="en-US" sz="1200" smtClean="0">
                <a:solidFill>
                  <a:schemeClr val="tx1"/>
                </a:solidFill>
              </a:rPr>
              <a:pPr eaLnBrk="1" hangingPunct="1"/>
              <a:t>49</a:t>
            </a:fld>
            <a:endParaRPr lang="en-US" altLang="en-US" sz="1200" smtClean="0">
              <a:solidFill>
                <a:schemeClr val="tx1"/>
              </a:solidFill>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All reviews</a:t>
            </a:r>
            <a:r>
              <a:rPr lang="en-US" baseline="0" dirty="0" smtClean="0">
                <a:latin typeface="Arial" pitchFamily="34" charset="0"/>
              </a:rPr>
              <a:t> for a particular service provider are available when locating the provider in the Address Book Search. Once a review is marked complete, it is read-only. </a:t>
            </a:r>
          </a:p>
          <a:p>
            <a:pPr eaLnBrk="1" hangingPunct="1"/>
            <a:r>
              <a:rPr lang="en-US" baseline="0" dirty="0" smtClean="0">
                <a:latin typeface="Arial" pitchFamily="34" charset="0"/>
              </a:rPr>
              <a:t>For more on the functionality of service provider reviews, and configuring service provider reviews, consult the “ContactManager Configuration for ClaimCenter” training course. </a:t>
            </a: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69CDE010-CFF6-482A-9EA8-E13DE017FD0E}" type="slidenum">
              <a:rPr lang="en-US" altLang="en-US" sz="1200" smtClean="0">
                <a:solidFill>
                  <a:schemeClr val="tx1"/>
                </a:solidFill>
              </a:rPr>
              <a:pPr eaLnBrk="1" hangingPunct="1"/>
              <a:t>5</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During intake, the carrier is informed of a potentially covered loss. For auto and property claims, this is often referred to as First Notice of Loss (FNOL). For workers' comp claims, this is known as First Report or Injury (FROI).</a:t>
            </a:r>
          </a:p>
          <a:p>
            <a:pPr eaLnBrk="1" hangingPunct="1"/>
            <a:r>
              <a:rPr lang="en-US" dirty="0" smtClean="0">
                <a:latin typeface="Arial" pitchFamily="34" charset="0"/>
              </a:rPr>
              <a:t>Adjudication is the process of determining if the carrier is going to pay a claim, and if so, how much.</a:t>
            </a:r>
          </a:p>
          <a:p>
            <a:pPr eaLnBrk="1" hangingPunct="1"/>
            <a:r>
              <a:rPr lang="en-US" dirty="0" smtClean="0">
                <a:latin typeface="Arial" pitchFamily="34" charset="0"/>
              </a:rPr>
              <a:t>Once the loss has been assessed and the payment has been approved, the carrier can provide the payments to the claimants. The payment phase involves creating, approving, and issuing the checks.</a:t>
            </a:r>
          </a:p>
          <a:p>
            <a:pPr eaLnBrk="1" hangingPunct="1"/>
            <a:r>
              <a:rPr lang="en-US" dirty="0" smtClean="0">
                <a:latin typeface="Arial" pitchFamily="34" charset="0"/>
              </a:rPr>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dirty="0" smtClean="0">
                <a:latin typeface="Arial" pitchFamily="34" charset="0"/>
              </a:rPr>
              <a:t>Litigation is an umbrella term for several activities which involve the resolution of disputes.</a:t>
            </a:r>
          </a:p>
          <a:p>
            <a:pPr eaLnBrk="1" hangingPunct="1"/>
            <a:r>
              <a:rPr lang="en-US" dirty="0" smtClean="0">
                <a:latin typeface="Arial" pitchFamily="34" charset="0"/>
              </a:rPr>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dirty="0" smtClean="0">
                <a:latin typeface="Arial" pitchFamily="34" charset="0"/>
              </a:rPr>
              <a:t>If a claim is considered to be suspicious, then it is referred to the special investigations unit. They will investigate the activity and determine the validity of claim. Their investigation runs parallel to the normal claim processing.</a:t>
            </a:r>
          </a:p>
          <a:p>
            <a:pPr eaLnBrk="1" hangingPunct="1"/>
            <a:endParaRPr lang="en-US" dirty="0"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|EON~049|</a:t>
            </a:r>
            <a:endParaRPr lang="en-US" sz="100">
              <a:solidFill>
                <a:srgbClr val="FFFFFF"/>
              </a:solidFill>
              <a:latin typeface="Arial"/>
            </a:endParaRPr>
          </a:p>
        </p:txBody>
      </p:sp>
      <p:sp>
        <p:nvSpPr>
          <p:cNvPr id="1228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228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910AA32A-7CB6-415A-BE7F-C9D649B71204}" type="slidenum">
              <a:rPr lang="en-US" altLang="en-US" sz="1200" smtClean="0">
                <a:solidFill>
                  <a:schemeClr val="tx1"/>
                </a:solidFill>
              </a:rPr>
              <a:pPr eaLnBrk="1" hangingPunct="1"/>
              <a:t>50</a:t>
            </a:fld>
            <a:endParaRPr lang="en-US" altLang="en-US" sz="1200" smtClean="0">
              <a:solidFill>
                <a:schemeClr val="tx1"/>
              </a:solidFill>
            </a:endParaRPr>
          </a:p>
        </p:txBody>
      </p:sp>
      <p:sp>
        <p:nvSpPr>
          <p:cNvPr id="122884" name="Rectangle 2"/>
          <p:cNvSpPr>
            <a:spLocks noGrp="1" noRot="1" noChangeAspect="1" noChangeArrowheads="1" noTextEdit="1"/>
          </p:cNvSpPr>
          <p:nvPr>
            <p:ph type="sldImg"/>
          </p:nvPr>
        </p:nvSpPr>
        <p:spPr>
          <a:xfrm>
            <a:off x="715963" y="630238"/>
            <a:ext cx="5432425" cy="4073525"/>
          </a:xfrm>
          <a:ln/>
        </p:spPr>
      </p:sp>
      <p:sp>
        <p:nvSpPr>
          <p:cNvPr id="122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|EON~050|</a:t>
            </a:r>
            <a:endParaRPr lang="en-US" sz="100">
              <a:solidFill>
                <a:srgbClr val="FFFFFF"/>
              </a:solidFill>
              <a:latin typeface="Arial"/>
            </a:endParaRPr>
          </a:p>
        </p:txBody>
      </p:sp>
      <p:sp>
        <p:nvSpPr>
          <p:cNvPr id="1239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1239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CD845167-2E73-4BB1-AD60-6023F5ED697A}" type="slidenum">
              <a:rPr lang="en-US" altLang="en-US" sz="1200" smtClean="0">
                <a:solidFill>
                  <a:schemeClr val="tx1"/>
                </a:solidFill>
              </a:rPr>
              <a:pPr eaLnBrk="1" hangingPunct="1"/>
              <a:t>51</a:t>
            </a:fld>
            <a:endParaRPr lang="en-US" altLang="en-US" sz="1200" smtClean="0">
              <a:solidFill>
                <a:schemeClr val="tx1"/>
              </a:solidFill>
            </a:endParaRPr>
          </a:p>
        </p:txBody>
      </p:sp>
      <p:sp>
        <p:nvSpPr>
          <p:cNvPr id="123908" name="Rectangle 2"/>
          <p:cNvSpPr>
            <a:spLocks noGrp="1" noRot="1" noChangeAspect="1" noChangeArrowheads="1" noTextEdit="1"/>
          </p:cNvSpPr>
          <p:nvPr>
            <p:ph type="sldImg"/>
          </p:nvPr>
        </p:nvSpPr>
        <p:spPr>
          <a:xfrm>
            <a:off x="715963" y="630238"/>
            <a:ext cx="5432425" cy="4073525"/>
          </a:xfrm>
          <a:ln/>
        </p:spPr>
      </p:sp>
      <p:sp>
        <p:nvSpPr>
          <p:cNvPr id="123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Arial" pitchFamily="34" charset="0"/>
              </a:rPr>
              <a:t>Answers</a:t>
            </a:r>
          </a:p>
          <a:p>
            <a:pPr eaLnBrk="1" hangingPunct="1"/>
            <a:r>
              <a:rPr lang="en-US" dirty="0" smtClean="0">
                <a:latin typeface="Arial" pitchFamily="34" charset="0"/>
              </a:rPr>
              <a:t>1. Four. There would be one contact in Address Book and three in ClaimCenter. Every contact, whether it is linked or not, is a unique and separate object.</a:t>
            </a:r>
          </a:p>
          <a:p>
            <a:pPr eaLnBrk="1" hangingPunct="1"/>
            <a:r>
              <a:rPr lang="en-US" dirty="0" smtClean="0">
                <a:latin typeface="Arial" pitchFamily="34" charset="0"/>
              </a:rPr>
              <a:t>2. It is common to have a contact that exists only in ClaimCenter. This is true for contacts that are relevant to only one claim (such as a witness or passenger). It is uncommon to have a contact exist only in Address Book. The primary purpose for creating a contact in Address Book is to have it associated to multiple claims, and if it is associated to even one claim, then the contact will also exist in ClaimCenter.</a:t>
            </a:r>
          </a:p>
          <a:p>
            <a:pPr eaLnBrk="1" hangingPunct="1"/>
            <a:r>
              <a:rPr lang="en-US" dirty="0" smtClean="0">
                <a:latin typeface="Arial" pitchFamily="34" charset="0"/>
              </a:rPr>
              <a:t>3. A contact role identifies the relationship that the contact has with the claim (such as insured, witness, doctor, and so on). The contact role owner identifies if the contact has that role for the entire claim or for just the policy, a given exposure, or a given incident.</a:t>
            </a:r>
          </a:p>
          <a:p>
            <a:pPr eaLnBrk="1" hangingPunct="1"/>
            <a:r>
              <a:rPr lang="en-US" dirty="0" smtClean="0">
                <a:latin typeface="Arial" pitchFamily="34" charset="0"/>
              </a:rPr>
              <a:t>4. You can tell that a contact is linked and/or in sync by selecting the contact from the Parties Involved - Contacts screen. A label on the Basics</a:t>
            </a:r>
            <a:r>
              <a:rPr lang="en-US" baseline="0" dirty="0" smtClean="0">
                <a:latin typeface="Arial" pitchFamily="34" charset="0"/>
              </a:rPr>
              <a:t> </a:t>
            </a:r>
            <a:r>
              <a:rPr lang="en-US" dirty="0" smtClean="0">
                <a:latin typeface="Arial" pitchFamily="34" charset="0"/>
              </a:rPr>
              <a:t>card identifies the contact's state.</a:t>
            </a:r>
          </a:p>
          <a:p>
            <a:pPr eaLnBrk="1" hangingPunct="1"/>
            <a:r>
              <a:rPr lang="en-US" dirty="0" smtClean="0">
                <a:latin typeface="Arial" pitchFamily="34" charset="0"/>
              </a:rPr>
              <a:t>5. Assuming that the contact is a shared</a:t>
            </a:r>
            <a:r>
              <a:rPr lang="en-US" baseline="0" dirty="0" smtClean="0">
                <a:latin typeface="Arial" pitchFamily="34" charset="0"/>
              </a:rPr>
              <a:t> </a:t>
            </a:r>
            <a:r>
              <a:rPr lang="en-US" dirty="0" smtClean="0">
                <a:latin typeface="Arial" pitchFamily="34" charset="0"/>
              </a:rPr>
              <a:t>contact that</a:t>
            </a:r>
            <a:r>
              <a:rPr lang="en-US" baseline="0" dirty="0" smtClean="0">
                <a:latin typeface="Arial" pitchFamily="34" charset="0"/>
              </a:rPr>
              <a:t> </a:t>
            </a:r>
            <a:r>
              <a:rPr lang="en-US" dirty="0" smtClean="0">
                <a:latin typeface="Arial" pitchFamily="34" charset="0"/>
              </a:rPr>
              <a:t>has linked instances in both ClaimCenter and Address Book, you could view the contact in Address Book (either by finding the contact from a Parties Involved - Contacts screen and clicking the "View in Address Book" button or by searching for it via the Address Book tab), and then view the Claims card, which lists all claims the contact is linked to.</a:t>
            </a:r>
          </a:p>
          <a:p>
            <a:pPr eaLnBrk="1" hangingPunct="1"/>
            <a:endParaRPr lang="en-US" dirty="0"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|EON~051|</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Contacts - </a:t>
            </a:r>
            <a:fld id="{211C349A-83C9-44D0-A356-DBEB3FC715FC}" type="slidenum">
              <a:rPr lang="en-US" altLang="en-US" smtClean="0"/>
              <a:pPr>
                <a:defRPr/>
              </a:pPr>
              <a:t>52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4F2246B8-7074-41B6-B124-9A1A81FF8DD5}" type="slidenum">
              <a:rPr lang="en-US" altLang="en-US" sz="1200" smtClean="0">
                <a:solidFill>
                  <a:schemeClr val="tx1"/>
                </a:solidFill>
              </a:rPr>
              <a:pPr eaLnBrk="1" hangingPunct="1"/>
              <a:t>6</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Theoretically speaking, a given entity type can be used or could be relevant in nearly every part of the claims process. However, some entities tend to be worked on heavily in one part of the process and less so in other parts of the process.</a:t>
            </a:r>
          </a:p>
          <a:p>
            <a:pPr lvl="1" eaLnBrk="1" hangingPunct="1"/>
            <a:r>
              <a:rPr lang="en-US" dirty="0" smtClean="0">
                <a:latin typeface="Arial" pitchFamily="34" charset="0"/>
              </a:rPr>
              <a:t>Incidents are created and often fully detailed during Intake. Services may be added and associated with those incidents, or related to the claim itself.</a:t>
            </a:r>
          </a:p>
          <a:p>
            <a:pPr lvl="1" eaLnBrk="1" hangingPunct="1"/>
            <a:r>
              <a:rPr lang="en-US" dirty="0" smtClean="0">
                <a:latin typeface="Arial" pitchFamily="34" charset="0"/>
              </a:rPr>
              <a:t>Exposures and reserve lines are usually established during Adjudication.</a:t>
            </a:r>
          </a:p>
          <a:p>
            <a:pPr lvl="1" eaLnBrk="1" hangingPunct="1"/>
            <a:r>
              <a:rPr lang="en-US" dirty="0" smtClean="0">
                <a:latin typeface="Arial" pitchFamily="34" charset="0"/>
              </a:rPr>
              <a:t>Checks are exclusive to Payment.</a:t>
            </a:r>
          </a:p>
          <a:p>
            <a:pPr lvl="1" eaLnBrk="1" hangingPunct="1"/>
            <a:r>
              <a:rPr lang="en-US" dirty="0" smtClean="0">
                <a:latin typeface="Arial" pitchFamily="34" charset="0"/>
              </a:rPr>
              <a:t>Matters are exclusive to Litigation.</a:t>
            </a:r>
          </a:p>
          <a:p>
            <a:pPr eaLnBrk="1" hangingPunct="1"/>
            <a:r>
              <a:rPr lang="en-US" dirty="0" smtClean="0">
                <a:latin typeface="Arial" pitchFamily="34" charset="0"/>
              </a:rPr>
              <a:t>There are four primary entities of the claim file which span all phases of claims processing: contacts, activities, documents, and notes.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6377F6FC-9F89-491B-9B76-E093ECEAE80B}" type="slidenum">
              <a:rPr lang="en-US" altLang="en-US" sz="1200" smtClean="0">
                <a:solidFill>
                  <a:schemeClr val="tx1"/>
                </a:solidFill>
              </a:rPr>
              <a:pPr eaLnBrk="1" hangingPunct="1"/>
              <a:t>7</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venue is a location for a scheduled event relevant to claims processing. Typically, venues are places where dispute resolution occurs, such as a courthouse or a conference room used for arbitration.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A08383D0-C5FA-44C5-80AE-6D886718242B}" type="slidenum">
              <a:rPr lang="en-US" altLang="en-US" sz="1200" smtClean="0">
                <a:solidFill>
                  <a:schemeClr val="tx1"/>
                </a:solidFill>
              </a:rPr>
              <a:pPr eaLnBrk="1" hangingPunct="1"/>
              <a:t>8</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Contacts within ClaimCenter are organized into a specific</a:t>
            </a:r>
            <a:r>
              <a:rPr lang="en-US" baseline="0" dirty="0" smtClean="0">
                <a:latin typeface="Arial" pitchFamily="34" charset="0"/>
              </a:rPr>
              <a:t> subtype hierarchy</a:t>
            </a:r>
            <a:r>
              <a:rPr lang="en-US" dirty="0" smtClean="0">
                <a:latin typeface="Arial" pitchFamily="34" charset="0"/>
              </a:rPr>
              <a:t>. The organization of the hierarchy helps to specify and enable certain types of functionality. For example:</a:t>
            </a:r>
          </a:p>
          <a:p>
            <a:pPr lvl="1" eaLnBrk="1" hangingPunct="1"/>
            <a:r>
              <a:rPr lang="en-US" dirty="0" smtClean="0">
                <a:latin typeface="Arial" pitchFamily="34" charset="0"/>
              </a:rPr>
              <a:t>The hierarchy helps to define the sorts of searches users can do. You can easily configure search screens for any node in the hierarchy. The search results will include matching contacts at or below that node. In the example above, a user could do a search for attorneys (which will return just attorneys), or for doctors (which will return just doctors), or for person vendors (which will return both attorneys and doctors, but not law firms or medical care organizations because they are not underneath the "Person Vendor" node of the hierarchy).</a:t>
            </a:r>
          </a:p>
          <a:p>
            <a:pPr lvl="1" eaLnBrk="1" hangingPunct="1"/>
            <a:r>
              <a:rPr lang="en-US" dirty="0" smtClean="0">
                <a:latin typeface="Arial" pitchFamily="34" charset="0"/>
              </a:rPr>
              <a:t>The hierarchy helps to define the criteria for identifying two objects as possible matches. For example, if the matching logic for law firms, medical care organizations, auto towing and auto repair shops is identical (the tax ID for the two objects must match), then this logic can be specified at the Company Vendor level.</a:t>
            </a: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There are three primary subtypes in the contact subtype hierarchy: person, company, and place. Below these three primary subtypes are several “child” subtypes. It is recommended that no</a:t>
            </a:r>
            <a:r>
              <a:rPr lang="en-US" baseline="0" dirty="0" smtClean="0">
                <a:latin typeface="Arial" pitchFamily="34" charset="0"/>
              </a:rPr>
              <a:t> new subtypes should be created. However, customization such as adding properties/fields is acceptable. Instead of creating new subtypes, use other configuration capabilities in ClaimCenter such as adding new contact roles, configuring contact tags (in ContactManager), or configuring the list of vendor services provided (for example, adding services under a category of “Landscaping” (lawn repair, tree repair, gardening, etc.)). That way, a new subtype of vendor such as “Landscaping Vendor” is not needed. Both of these configurations and more are explained in the </a:t>
            </a:r>
            <a:r>
              <a:rPr lang="en-US" b="1" baseline="0" dirty="0" smtClean="0">
                <a:latin typeface="Arial" pitchFamily="34" charset="0"/>
              </a:rPr>
              <a:t>ClaimCenter 8.0 Application Configuration </a:t>
            </a:r>
            <a:r>
              <a:rPr lang="en-US" baseline="0" dirty="0" smtClean="0">
                <a:latin typeface="Arial" pitchFamily="34" charset="0"/>
              </a:rPr>
              <a:t>and </a:t>
            </a:r>
            <a:r>
              <a:rPr lang="en-US" b="1" dirty="0" smtClean="0">
                <a:effectLst/>
              </a:rPr>
              <a:t>ContactManager 8.0 Configuration for ClaimCenter 8.0</a:t>
            </a:r>
            <a:r>
              <a:rPr lang="en-US" b="1" baseline="0" dirty="0" smtClean="0">
                <a:effectLst/>
              </a:rPr>
              <a:t> </a:t>
            </a:r>
            <a:r>
              <a:rPr lang="en-US" baseline="0" dirty="0" smtClean="0">
                <a:latin typeface="Arial" pitchFamily="34" charset="0"/>
              </a:rPr>
              <a:t>training courses, and on the next slide.</a:t>
            </a: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An adjudicator is not a claims adjuster. An adjudicator is a judge or arbitrator as a type of Person. An adjudicator may have a specific adjudicative domain.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Contacts - </a:t>
            </a:r>
            <a:fld id="{E8B38962-2F75-42C7-8158-A507DF115EBA}"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7550" y="630238"/>
            <a:ext cx="5429250"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ABContact</a:t>
            </a:r>
            <a:r>
              <a:rPr lang="en-US" dirty="0" smtClean="0"/>
              <a:t> entity is a subtyped entity in ContactManager. In other words, it is broken down into categories (such as </a:t>
            </a:r>
            <a:r>
              <a:rPr lang="en-US" dirty="0" err="1" smtClean="0"/>
              <a:t>ABPerson</a:t>
            </a:r>
            <a:r>
              <a:rPr lang="en-US" dirty="0" smtClean="0"/>
              <a:t>, </a:t>
            </a:r>
            <a:r>
              <a:rPr lang="en-US" dirty="0" err="1" smtClean="0"/>
              <a:t>ABCompany</a:t>
            </a:r>
            <a:r>
              <a:rPr lang="en-US" dirty="0" smtClean="0"/>
              <a:t>, and </a:t>
            </a:r>
            <a:r>
              <a:rPr lang="en-US" dirty="0" err="1" smtClean="0"/>
              <a:t>ABPlace</a:t>
            </a:r>
            <a:r>
              <a:rPr lang="en-US" dirty="0" smtClean="0"/>
              <a:t>), and those categories can be further broken down into categories (such as </a:t>
            </a:r>
            <a:r>
              <a:rPr lang="en-US" dirty="0" err="1" smtClean="0"/>
              <a:t>ABPerson</a:t>
            </a:r>
            <a:r>
              <a:rPr lang="en-US" dirty="0" smtClean="0"/>
              <a:t> consisting of </a:t>
            </a:r>
            <a:r>
              <a:rPr lang="en-US" dirty="0" err="1" smtClean="0"/>
              <a:t>ABAdjudicator</a:t>
            </a:r>
            <a:r>
              <a:rPr lang="en-US" dirty="0" smtClean="0"/>
              <a:t>, </a:t>
            </a:r>
            <a:r>
              <a:rPr lang="en-US" dirty="0" err="1" smtClean="0"/>
              <a:t>ABPersonVendor</a:t>
            </a:r>
            <a:r>
              <a:rPr lang="en-US" dirty="0" smtClean="0"/>
              <a:t>, and </a:t>
            </a:r>
            <a:r>
              <a:rPr lang="en-US" dirty="0" err="1" smtClean="0"/>
              <a:t>ABPolicyPerson</a:t>
            </a:r>
            <a:r>
              <a:rPr lang="en-US" dirty="0" smtClean="0"/>
              <a:t>). This hierarchical organization helps to model information about contacts. Information common to all contacts can be established at the </a:t>
            </a:r>
            <a:r>
              <a:rPr lang="en-US" dirty="0" err="1" smtClean="0"/>
              <a:t>ABContact</a:t>
            </a:r>
            <a:r>
              <a:rPr lang="en-US" dirty="0" smtClean="0"/>
              <a:t> level (such as Name and Tax ID). This information is automatically inherited by all of its subtypes. Information specific to an </a:t>
            </a:r>
            <a:r>
              <a:rPr lang="en-US" dirty="0" err="1" smtClean="0"/>
              <a:t>ABPerson</a:t>
            </a:r>
            <a:r>
              <a:rPr lang="en-US" dirty="0" smtClean="0"/>
              <a:t> (such as First Name, Gender, and Date of Birth) can be put at the </a:t>
            </a:r>
            <a:r>
              <a:rPr lang="en-US" dirty="0" err="1" smtClean="0"/>
              <a:t>ABPerson</a:t>
            </a:r>
            <a:r>
              <a:rPr lang="en-US" dirty="0" smtClean="0"/>
              <a:t> level. It will be inherited by all of its subtypes, but information on the </a:t>
            </a:r>
            <a:r>
              <a:rPr lang="en-US" dirty="0" err="1" smtClean="0"/>
              <a:t>ABPerson</a:t>
            </a:r>
            <a:r>
              <a:rPr lang="en-US" dirty="0" smtClean="0"/>
              <a:t> subtype is not available to </a:t>
            </a:r>
            <a:r>
              <a:rPr lang="en-US" dirty="0" err="1" smtClean="0"/>
              <a:t>ABCompany</a:t>
            </a:r>
            <a:r>
              <a:rPr lang="en-US" dirty="0" smtClean="0"/>
              <a:t> or </a:t>
            </a:r>
            <a:r>
              <a:rPr lang="en-US" dirty="0" err="1" smtClean="0"/>
              <a:t>ABPlace</a:t>
            </a:r>
            <a:r>
              <a:rPr lang="en-US" dirty="0" smtClean="0"/>
              <a:t>.</a:t>
            </a:r>
          </a:p>
          <a:p>
            <a:pPr eaLnBrk="1" hangingPunct="1"/>
            <a:r>
              <a:rPr lang="en-US" dirty="0" smtClean="0"/>
              <a:t>You can create a contact at any level in the hierarchy except for the top level. (This is represented in the diagram above by a lock.) Thus, a contact could be an </a:t>
            </a:r>
            <a:r>
              <a:rPr lang="en-US" dirty="0" err="1" smtClean="0"/>
              <a:t>ABPerson</a:t>
            </a:r>
            <a:r>
              <a:rPr lang="en-US" dirty="0" smtClean="0"/>
              <a:t>, or an </a:t>
            </a:r>
            <a:r>
              <a:rPr lang="en-US" dirty="0" err="1" smtClean="0"/>
              <a:t>ABPersonVendor</a:t>
            </a:r>
            <a:r>
              <a:rPr lang="en-US" dirty="0" smtClean="0"/>
              <a:t>, or an </a:t>
            </a:r>
            <a:r>
              <a:rPr lang="en-US" dirty="0" err="1" smtClean="0"/>
              <a:t>ABAttorney</a:t>
            </a:r>
            <a:r>
              <a:rPr lang="en-US" dirty="0" smtClean="0"/>
              <a:t>. But it cannot be "just" an </a:t>
            </a:r>
            <a:r>
              <a:rPr lang="en-US" dirty="0" err="1" smtClean="0"/>
              <a:t>ABContact</a:t>
            </a:r>
            <a:r>
              <a:rPr lang="en-US" dirty="0" smtClean="0"/>
              <a:t>.</a:t>
            </a:r>
          </a:p>
          <a:p>
            <a:pPr eaLnBrk="1" hangingPunct="1"/>
            <a:r>
              <a:rPr lang="en-US" dirty="0" smtClean="0"/>
              <a:t>In the </a:t>
            </a:r>
            <a:r>
              <a:rPr lang="en-US" dirty="0" err="1" smtClean="0"/>
              <a:t>ABContact</a:t>
            </a:r>
            <a:r>
              <a:rPr lang="en-US" dirty="0" smtClean="0"/>
              <a:t> hierarchy, an </a:t>
            </a:r>
            <a:r>
              <a:rPr lang="en-US" dirty="0" err="1" smtClean="0"/>
              <a:t>ABPolicyPerson</a:t>
            </a:r>
            <a:r>
              <a:rPr lang="en-US" dirty="0" smtClean="0"/>
              <a:t> is a person who owns a policy issued by the carrier (such as an individual with a personal auto policy). An </a:t>
            </a:r>
            <a:r>
              <a:rPr lang="en-US" dirty="0" err="1" smtClean="0"/>
              <a:t>ABPolicyCompany</a:t>
            </a:r>
            <a:r>
              <a:rPr lang="en-US" dirty="0" smtClean="0"/>
              <a:t> is a company that owns a policy issued by the carrier (such as a construction company with a workers' compensation policy).</a:t>
            </a:r>
          </a:p>
          <a:p>
            <a:pPr eaLnBrk="1" hangingPunct="1"/>
            <a:endParaRPr lang="en-US" dirty="0" smtClean="0"/>
          </a:p>
          <a:p>
            <a:pPr eaLnBrk="1" hangingPunct="1"/>
            <a:r>
              <a:rPr lang="en-US" dirty="0" smtClean="0"/>
              <a:t>There </a:t>
            </a:r>
            <a:r>
              <a:rPr lang="en-US" dirty="0"/>
              <a:t>is one entity that participates in the hierarchy that does not appear in the diagram above: </a:t>
            </a:r>
            <a:r>
              <a:rPr lang="en-US" dirty="0" err="1"/>
              <a:t>ABUserContact</a:t>
            </a:r>
            <a:r>
              <a:rPr lang="en-US" dirty="0"/>
              <a:t>. This type of contact represents a ContactManager user and is used to store his or her contact information (such as home phone numbers). Likewise, on the diagram shown on the previous slide, </a:t>
            </a:r>
            <a:r>
              <a:rPr lang="en-US" dirty="0" err="1"/>
              <a:t>UserContact</a:t>
            </a:r>
            <a:r>
              <a:rPr lang="en-US" dirty="0"/>
              <a:t> is not shown. This type of contact represents a ClaimCenter user and is used to store similar contact information</a:t>
            </a:r>
            <a:r>
              <a:rPr 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83051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457306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923780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30274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640508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945103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3287979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9285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3872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26671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732162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96814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17804E72-1894-4AE1-B337-789A1EBDBA3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Contacts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17 March </a:t>
            </a:r>
            <a:r>
              <a:rPr lang="en-US" dirty="0"/>
              <a:t>2015</a:t>
            </a:r>
            <a:endParaRPr lang="en-US" dirty="0" smtClean="0"/>
          </a:p>
        </p:txBody>
      </p:sp>
    </p:spTree>
    <p:extLst>
      <p:ext uri="{BB962C8B-B14F-4D97-AF65-F5344CB8AC3E}">
        <p14:creationId xmlns:p14="http://schemas.microsoft.com/office/powerpoint/2010/main" val="16874411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pic>
        <p:nvPicPr>
          <p:cNvPr id="1028" name="Picture 4" descr="C:\Users\trhoades\AppData\Local\Temp\SNAGHTML1454da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816" y="1966913"/>
            <a:ext cx="3457575" cy="26289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2" name="Line 6"/>
          <p:cNvSpPr>
            <a:spLocks noChangeShapeType="1"/>
          </p:cNvSpPr>
          <p:nvPr/>
        </p:nvSpPr>
        <p:spPr bwMode="auto">
          <a:xfrm>
            <a:off x="1374775" y="1411288"/>
            <a:ext cx="0" cy="47672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3" name="Rectangle 3"/>
          <p:cNvSpPr>
            <a:spLocks noGrp="1" noChangeArrowheads="1"/>
          </p:cNvSpPr>
          <p:nvPr>
            <p:ph type="title"/>
          </p:nvPr>
        </p:nvSpPr>
        <p:spPr/>
        <p:txBody>
          <a:bodyPr/>
          <a:lstStyle/>
          <a:p>
            <a:pPr eaLnBrk="1" hangingPunct="1"/>
            <a:r>
              <a:rPr lang="en-US" dirty="0" smtClean="0"/>
              <a:t>Search results within subtypes</a:t>
            </a:r>
          </a:p>
        </p:txBody>
      </p:sp>
      <p:sp>
        <p:nvSpPr>
          <p:cNvPr id="10244" name="AutoShape 4"/>
          <p:cNvSpPr>
            <a:spLocks noChangeArrowheads="1"/>
          </p:cNvSpPr>
          <p:nvPr/>
        </p:nvSpPr>
        <p:spPr bwMode="auto">
          <a:xfrm>
            <a:off x="644525" y="2763838"/>
            <a:ext cx="1476375" cy="71120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45" name="Text Box 5"/>
          <p:cNvSpPr txBox="1">
            <a:spLocks noChangeArrowheads="1"/>
          </p:cNvSpPr>
          <p:nvPr/>
        </p:nvSpPr>
        <p:spPr bwMode="auto">
          <a:xfrm>
            <a:off x="722313" y="2814638"/>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br>
              <a:rPr lang="en-US">
                <a:solidFill>
                  <a:schemeClr val="bg1"/>
                </a:solidFill>
              </a:rPr>
            </a:br>
            <a:r>
              <a:rPr lang="en-US">
                <a:solidFill>
                  <a:schemeClr val="bg1"/>
                </a:solidFill>
              </a:rPr>
              <a:t>Vendor</a:t>
            </a:r>
          </a:p>
        </p:txBody>
      </p:sp>
      <p:sp>
        <p:nvSpPr>
          <p:cNvPr id="10246" name="Line 7"/>
          <p:cNvSpPr>
            <a:spLocks noChangeShapeType="1"/>
          </p:cNvSpPr>
          <p:nvPr/>
        </p:nvSpPr>
        <p:spPr bwMode="auto">
          <a:xfrm>
            <a:off x="1377950" y="6165850"/>
            <a:ext cx="377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7" name="Line 9"/>
          <p:cNvSpPr>
            <a:spLocks noChangeShapeType="1"/>
          </p:cNvSpPr>
          <p:nvPr/>
        </p:nvSpPr>
        <p:spPr bwMode="auto">
          <a:xfrm>
            <a:off x="1377950" y="5057775"/>
            <a:ext cx="377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8" name="AutoShape 11"/>
          <p:cNvSpPr>
            <a:spLocks noChangeArrowheads="1"/>
          </p:cNvSpPr>
          <p:nvPr/>
        </p:nvSpPr>
        <p:spPr bwMode="auto">
          <a:xfrm>
            <a:off x="539750" y="1101725"/>
            <a:ext cx="1671638" cy="7112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0249" name="Text Box 12"/>
          <p:cNvSpPr txBox="1">
            <a:spLocks noChangeArrowheads="1"/>
          </p:cNvSpPr>
          <p:nvPr/>
        </p:nvSpPr>
        <p:spPr bwMode="auto">
          <a:xfrm>
            <a:off x="595313" y="1304925"/>
            <a:ext cx="1560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grpSp>
        <p:nvGrpSpPr>
          <p:cNvPr id="10250" name="Group 13"/>
          <p:cNvGrpSpPr>
            <a:grpSpLocks/>
          </p:cNvGrpSpPr>
          <p:nvPr/>
        </p:nvGrpSpPr>
        <p:grpSpPr bwMode="auto">
          <a:xfrm>
            <a:off x="1612900" y="4697413"/>
            <a:ext cx="1671638" cy="711200"/>
            <a:chOff x="2524" y="2022"/>
            <a:chExt cx="1053" cy="448"/>
          </a:xfrm>
        </p:grpSpPr>
        <p:sp>
          <p:nvSpPr>
            <p:cNvPr id="10275"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0276"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ABAttorney</a:t>
              </a:r>
            </a:p>
          </p:txBody>
        </p:sp>
      </p:grpSp>
      <p:grpSp>
        <p:nvGrpSpPr>
          <p:cNvPr id="10251" name="Group 16"/>
          <p:cNvGrpSpPr>
            <a:grpSpLocks/>
          </p:cNvGrpSpPr>
          <p:nvPr/>
        </p:nvGrpSpPr>
        <p:grpSpPr bwMode="auto">
          <a:xfrm>
            <a:off x="1611313" y="5770563"/>
            <a:ext cx="1671637" cy="711200"/>
            <a:chOff x="2524" y="2022"/>
            <a:chExt cx="1053" cy="448"/>
          </a:xfrm>
        </p:grpSpPr>
        <p:sp>
          <p:nvSpPr>
            <p:cNvPr id="10273" name="AutoShape 17"/>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0274" name="Text Box 18"/>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ABDoctor</a:t>
              </a:r>
            </a:p>
          </p:txBody>
        </p:sp>
      </p:grpSp>
      <p:grpSp>
        <p:nvGrpSpPr>
          <p:cNvPr id="10252" name="Group 19"/>
          <p:cNvGrpSpPr>
            <a:grpSpLocks/>
          </p:cNvGrpSpPr>
          <p:nvPr/>
        </p:nvGrpSpPr>
        <p:grpSpPr bwMode="auto">
          <a:xfrm>
            <a:off x="2957513" y="5192713"/>
            <a:ext cx="492125" cy="539750"/>
            <a:chOff x="4508" y="1968"/>
            <a:chExt cx="310" cy="340"/>
          </a:xfrm>
        </p:grpSpPr>
        <p:sp>
          <p:nvSpPr>
            <p:cNvPr id="10269" name="Rectangle 20"/>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0270" name="Oval 21"/>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0271" name="Rectangle 22"/>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0272" name="Oval 23"/>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grpSp>
        <p:nvGrpSpPr>
          <p:cNvPr id="10253" name="Group 24"/>
          <p:cNvGrpSpPr>
            <a:grpSpLocks/>
          </p:cNvGrpSpPr>
          <p:nvPr/>
        </p:nvGrpSpPr>
        <p:grpSpPr bwMode="auto">
          <a:xfrm>
            <a:off x="1905000" y="3235325"/>
            <a:ext cx="492125" cy="539750"/>
            <a:chOff x="4508" y="1968"/>
            <a:chExt cx="310" cy="340"/>
          </a:xfrm>
        </p:grpSpPr>
        <p:sp>
          <p:nvSpPr>
            <p:cNvPr id="10265" name="Rectangle 25"/>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0266" name="Oval 26"/>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0267" name="Rectangle 27"/>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0268" name="Oval 28"/>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grpSp>
        <p:nvGrpSpPr>
          <p:cNvPr id="10254" name="Group 29"/>
          <p:cNvGrpSpPr>
            <a:grpSpLocks/>
          </p:cNvGrpSpPr>
          <p:nvPr/>
        </p:nvGrpSpPr>
        <p:grpSpPr bwMode="auto">
          <a:xfrm>
            <a:off x="1905000" y="1541463"/>
            <a:ext cx="492125" cy="539750"/>
            <a:chOff x="4508" y="1968"/>
            <a:chExt cx="310" cy="340"/>
          </a:xfrm>
        </p:grpSpPr>
        <p:sp>
          <p:nvSpPr>
            <p:cNvPr id="10261" name="Rectangle 30"/>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0262" name="Oval 31"/>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0263" name="Rectangle 32"/>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0264" name="Oval 33"/>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0257" name="Line 36"/>
          <p:cNvSpPr>
            <a:spLocks noChangeShapeType="1"/>
          </p:cNvSpPr>
          <p:nvPr/>
        </p:nvSpPr>
        <p:spPr bwMode="auto">
          <a:xfrm>
            <a:off x="2160588" y="1731963"/>
            <a:ext cx="33464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8" name="Line 37"/>
          <p:cNvSpPr>
            <a:spLocks noChangeShapeType="1"/>
          </p:cNvSpPr>
          <p:nvPr/>
        </p:nvSpPr>
        <p:spPr bwMode="auto">
          <a:xfrm flipV="1">
            <a:off x="2119313" y="3424238"/>
            <a:ext cx="838199" cy="111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9" name="Line 38"/>
          <p:cNvSpPr>
            <a:spLocks noChangeShapeType="1"/>
          </p:cNvSpPr>
          <p:nvPr/>
        </p:nvSpPr>
        <p:spPr bwMode="auto">
          <a:xfrm>
            <a:off x="3173413" y="5334000"/>
            <a:ext cx="2472806"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 name="Group 44"/>
          <p:cNvGrpSpPr/>
          <p:nvPr/>
        </p:nvGrpSpPr>
        <p:grpSpPr>
          <a:xfrm>
            <a:off x="7918450" y="102977"/>
            <a:ext cx="1136650" cy="1066800"/>
            <a:chOff x="6781800" y="1524000"/>
            <a:chExt cx="1136650" cy="1066800"/>
          </a:xfrm>
        </p:grpSpPr>
        <p:pic>
          <p:nvPicPr>
            <p:cNvPr id="4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47"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076" y="1069794"/>
            <a:ext cx="3476625" cy="2686050"/>
          </a:xfrm>
          <a:prstGeom prst="rect">
            <a:avLst/>
          </a:prstGeom>
          <a:noFill/>
          <a:ln w="190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descr="C:\Users\trhoades\AppData\Local\Temp\SNAGHTML1456f7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6219" y="4114800"/>
            <a:ext cx="3409950" cy="24384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986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1266" name="Title 1"/>
          <p:cNvSpPr>
            <a:spLocks noGrp="1"/>
          </p:cNvSpPr>
          <p:nvPr>
            <p:ph type="title"/>
          </p:nvPr>
        </p:nvSpPr>
        <p:spPr/>
        <p:txBody>
          <a:bodyPr/>
          <a:lstStyle/>
          <a:p>
            <a:r>
              <a:rPr lang="en-US" smtClean="0"/>
              <a:t>Contact tags</a:t>
            </a:r>
          </a:p>
        </p:txBody>
      </p:sp>
      <p:sp>
        <p:nvSpPr>
          <p:cNvPr id="11267" name="Content Placeholder 2"/>
          <p:cNvSpPr>
            <a:spLocks noGrp="1"/>
          </p:cNvSpPr>
          <p:nvPr>
            <p:ph idx="1"/>
          </p:nvPr>
        </p:nvSpPr>
        <p:spPr>
          <a:xfrm>
            <a:off x="519113" y="3168650"/>
            <a:ext cx="8318500" cy="3221038"/>
          </a:xfrm>
        </p:spPr>
        <p:txBody>
          <a:bodyPr/>
          <a:lstStyle/>
          <a:p>
            <a:r>
              <a:rPr lang="en-US" b="1" dirty="0" smtClean="0"/>
              <a:t>Contact tags </a:t>
            </a:r>
            <a:r>
              <a:rPr lang="en-US" dirty="0" smtClean="0"/>
              <a:t>are tags that identify one or more broad relationships that a contact has with the carrier</a:t>
            </a:r>
          </a:p>
          <a:p>
            <a:pPr lvl="1"/>
            <a:r>
              <a:rPr lang="en-US" dirty="0" smtClean="0"/>
              <a:t>Contact tags have greater flexibility than subtypes because, unlike subtypes, a contact can have any number of tags</a:t>
            </a:r>
          </a:p>
          <a:p>
            <a:r>
              <a:rPr lang="en-US" dirty="0" smtClean="0"/>
              <a:t>The base application includes three tags</a:t>
            </a:r>
          </a:p>
          <a:p>
            <a:pPr lvl="1"/>
            <a:r>
              <a:rPr lang="en-US" dirty="0" smtClean="0"/>
              <a:t>Client (a policy holder)</a:t>
            </a:r>
          </a:p>
          <a:p>
            <a:pPr lvl="1"/>
            <a:r>
              <a:rPr lang="en-US" dirty="0" smtClean="0"/>
              <a:t>Claim party (a contact involved in a claim)</a:t>
            </a:r>
          </a:p>
          <a:p>
            <a:pPr lvl="1"/>
            <a:r>
              <a:rPr lang="en-US" dirty="0" smtClean="0"/>
              <a:t>Vendor (a contact that provides service for a claim)</a:t>
            </a:r>
          </a:p>
        </p:txBody>
      </p:sp>
      <p:grpSp>
        <p:nvGrpSpPr>
          <p:cNvPr id="11268" name="Group 11"/>
          <p:cNvGrpSpPr>
            <a:grpSpLocks/>
          </p:cNvGrpSpPr>
          <p:nvPr/>
        </p:nvGrpSpPr>
        <p:grpSpPr bwMode="auto">
          <a:xfrm>
            <a:off x="854075" y="1258888"/>
            <a:ext cx="896938" cy="896937"/>
            <a:chOff x="1350" y="686"/>
            <a:chExt cx="1132" cy="1132"/>
          </a:xfrm>
        </p:grpSpPr>
        <p:sp>
          <p:nvSpPr>
            <p:cNvPr id="11310"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11"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9" name="Group 75"/>
          <p:cNvGrpSpPr>
            <a:grpSpLocks/>
          </p:cNvGrpSpPr>
          <p:nvPr/>
        </p:nvGrpSpPr>
        <p:grpSpPr bwMode="auto">
          <a:xfrm>
            <a:off x="6503988" y="1162050"/>
            <a:ext cx="1011237" cy="1001713"/>
            <a:chOff x="3753" y="978"/>
            <a:chExt cx="637" cy="631"/>
          </a:xfrm>
        </p:grpSpPr>
        <p:sp>
          <p:nvSpPr>
            <p:cNvPr id="11304" name="AutoShape 76"/>
            <p:cNvSpPr>
              <a:spLocks noChangeArrowheads="1"/>
            </p:cNvSpPr>
            <p:nvPr/>
          </p:nvSpPr>
          <p:spPr bwMode="auto">
            <a:xfrm>
              <a:off x="3830" y="1049"/>
              <a:ext cx="560" cy="560"/>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1305" name="Freeform 77"/>
            <p:cNvSpPr>
              <a:spLocks/>
            </p:cNvSpPr>
            <p:nvPr/>
          </p:nvSpPr>
          <p:spPr bwMode="auto">
            <a:xfrm>
              <a:off x="3969" y="1118"/>
              <a:ext cx="382" cy="70"/>
            </a:xfrm>
            <a:custGeom>
              <a:avLst/>
              <a:gdLst>
                <a:gd name="T0" fmla="*/ 18 w 381"/>
                <a:gd name="T1" fmla="*/ 0 h 69"/>
                <a:gd name="T2" fmla="*/ 348 w 381"/>
                <a:gd name="T3" fmla="*/ 0 h 69"/>
                <a:gd name="T4" fmla="*/ 402 w 381"/>
                <a:gd name="T5" fmla="*/ 90 h 69"/>
                <a:gd name="T6" fmla="*/ 0 w 381"/>
                <a:gd name="T7" fmla="*/ 90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rgbClr val="D39E54"/>
            </a:solidFill>
            <a:ln w="12700">
              <a:solidFill>
                <a:srgbClr val="000000"/>
              </a:solidFill>
              <a:round/>
              <a:headEnd/>
              <a:tailEnd/>
            </a:ln>
          </p:spPr>
          <p:txBody>
            <a:bodyPr/>
            <a:lstStyle/>
            <a:p>
              <a:endParaRPr lang="en-US"/>
            </a:p>
          </p:txBody>
        </p:sp>
        <p:sp>
          <p:nvSpPr>
            <p:cNvPr id="11306" name="Freeform 78"/>
            <p:cNvSpPr>
              <a:spLocks/>
            </p:cNvSpPr>
            <p:nvPr/>
          </p:nvSpPr>
          <p:spPr bwMode="auto">
            <a:xfrm>
              <a:off x="3753" y="978"/>
              <a:ext cx="276" cy="319"/>
            </a:xfrm>
            <a:custGeom>
              <a:avLst/>
              <a:gdLst>
                <a:gd name="T0" fmla="*/ 0 w 343"/>
                <a:gd name="T1" fmla="*/ 2 h 396"/>
                <a:gd name="T2" fmla="*/ 2 w 343"/>
                <a:gd name="T3" fmla="*/ 2 h 396"/>
                <a:gd name="T4" fmla="*/ 2 w 343"/>
                <a:gd name="T5" fmla="*/ 2 h 396"/>
                <a:gd name="T6" fmla="*/ 2 w 343"/>
                <a:gd name="T7" fmla="*/ 3 h 396"/>
                <a:gd name="T8" fmla="*/ 2 w 343"/>
                <a:gd name="T9" fmla="*/ 3 h 396"/>
                <a:gd name="T10" fmla="*/ 2 w 343"/>
                <a:gd name="T11" fmla="*/ 4 h 396"/>
                <a:gd name="T12" fmla="*/ 2 w 343"/>
                <a:gd name="T13" fmla="*/ 4 h 396"/>
                <a:gd name="T14" fmla="*/ 2 w 343"/>
                <a:gd name="T15" fmla="*/ 4 h 396"/>
                <a:gd name="T16" fmla="*/ 2 w 343"/>
                <a:gd name="T17" fmla="*/ 4 h 396"/>
                <a:gd name="T18" fmla="*/ 2 w 343"/>
                <a:gd name="T19" fmla="*/ 4 h 396"/>
                <a:gd name="T20" fmla="*/ 2 w 343"/>
                <a:gd name="T21" fmla="*/ 4 h 396"/>
                <a:gd name="T22" fmla="*/ 2 w 343"/>
                <a:gd name="T23" fmla="*/ 4 h 396"/>
                <a:gd name="T24" fmla="*/ 3 w 343"/>
                <a:gd name="T25" fmla="*/ 3 h 396"/>
                <a:gd name="T26" fmla="*/ 3 w 343"/>
                <a:gd name="T27" fmla="*/ 3 h 396"/>
                <a:gd name="T28" fmla="*/ 3 w 343"/>
                <a:gd name="T29" fmla="*/ 2 h 396"/>
                <a:gd name="T30" fmla="*/ 3 w 343"/>
                <a:gd name="T31" fmla="*/ 2 h 396"/>
                <a:gd name="T32" fmla="*/ 3 w 343"/>
                <a:gd name="T33" fmla="*/ 2 h 396"/>
                <a:gd name="T34" fmla="*/ 3 w 343"/>
                <a:gd name="T35" fmla="*/ 2 h 396"/>
                <a:gd name="T36" fmla="*/ 3 w 343"/>
                <a:gd name="T37" fmla="*/ 2 h 396"/>
                <a:gd name="T38" fmla="*/ 3 w 343"/>
                <a:gd name="T39" fmla="*/ 2 h 396"/>
                <a:gd name="T40" fmla="*/ 3 w 343"/>
                <a:gd name="T41" fmla="*/ 2 h 396"/>
                <a:gd name="T42" fmla="*/ 2 w 343"/>
                <a:gd name="T43" fmla="*/ 2 h 396"/>
                <a:gd name="T44" fmla="*/ 2 w 343"/>
                <a:gd name="T45" fmla="*/ 2 h 396"/>
                <a:gd name="T46" fmla="*/ 2 w 343"/>
                <a:gd name="T47" fmla="*/ 2 h 396"/>
                <a:gd name="T48" fmla="*/ 2 w 343"/>
                <a:gd name="T49" fmla="*/ 0 h 396"/>
                <a:gd name="T50" fmla="*/ 2 w 343"/>
                <a:gd name="T51" fmla="*/ 2 h 396"/>
                <a:gd name="T52" fmla="*/ 2 w 343"/>
                <a:gd name="T53" fmla="*/ 2 h 396"/>
                <a:gd name="T54" fmla="*/ 2 w 343"/>
                <a:gd name="T55" fmla="*/ 2 h 396"/>
                <a:gd name="T56" fmla="*/ 2 w 343"/>
                <a:gd name="T57" fmla="*/ 2 h 396"/>
                <a:gd name="T58" fmla="*/ 2 w 343"/>
                <a:gd name="T59" fmla="*/ 2 h 396"/>
                <a:gd name="T60" fmla="*/ 2 w 343"/>
                <a:gd name="T61" fmla="*/ 2 h 396"/>
                <a:gd name="T62" fmla="*/ 2 w 343"/>
                <a:gd name="T63" fmla="*/ 2 h 396"/>
                <a:gd name="T64" fmla="*/ 0 w 343"/>
                <a:gd name="T65" fmla="*/ 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D39E54"/>
            </a:solidFill>
            <a:ln w="12700">
              <a:solidFill>
                <a:srgbClr val="000000"/>
              </a:solidFill>
              <a:round/>
              <a:headEnd/>
              <a:tailEnd/>
            </a:ln>
          </p:spPr>
          <p:txBody>
            <a:bodyPr/>
            <a:lstStyle/>
            <a:p>
              <a:endParaRPr lang="en-US"/>
            </a:p>
          </p:txBody>
        </p:sp>
        <p:sp>
          <p:nvSpPr>
            <p:cNvPr id="11307" name="Freeform 79"/>
            <p:cNvSpPr>
              <a:spLocks/>
            </p:cNvSpPr>
            <p:nvPr/>
          </p:nvSpPr>
          <p:spPr bwMode="auto">
            <a:xfrm>
              <a:off x="3844" y="1100"/>
              <a:ext cx="73" cy="96"/>
            </a:xfrm>
            <a:custGeom>
              <a:avLst/>
              <a:gdLst>
                <a:gd name="T0" fmla="*/ 0 w 90"/>
                <a:gd name="T1" fmla="*/ 2 h 118"/>
                <a:gd name="T2" fmla="*/ 2 w 90"/>
                <a:gd name="T3" fmla="*/ 2 h 118"/>
                <a:gd name="T4" fmla="*/ 2 w 90"/>
                <a:gd name="T5" fmla="*/ 2 h 118"/>
                <a:gd name="T6" fmla="*/ 2 w 90"/>
                <a:gd name="T7" fmla="*/ 2 h 118"/>
                <a:gd name="T8" fmla="*/ 2 w 90"/>
                <a:gd name="T9" fmla="*/ 2 h 118"/>
                <a:gd name="T10" fmla="*/ 2 w 90"/>
                <a:gd name="T11" fmla="*/ 2 h 118"/>
                <a:gd name="T12" fmla="*/ 2 w 90"/>
                <a:gd name="T13" fmla="*/ 2 h 118"/>
                <a:gd name="T14" fmla="*/ 2 w 90"/>
                <a:gd name="T15" fmla="*/ 2 h 118"/>
                <a:gd name="T16" fmla="*/ 2 w 90"/>
                <a:gd name="T17" fmla="*/ 2 h 118"/>
                <a:gd name="T18" fmla="*/ 2 w 90"/>
                <a:gd name="T19" fmla="*/ 2 h 118"/>
                <a:gd name="T20" fmla="*/ 2 w 90"/>
                <a:gd name="T21" fmla="*/ 2 h 118"/>
                <a:gd name="T22" fmla="*/ 2 w 90"/>
                <a:gd name="T23" fmla="*/ 2 h 118"/>
                <a:gd name="T24" fmla="*/ 2 w 90"/>
                <a:gd name="T25" fmla="*/ 2 h 118"/>
                <a:gd name="T26" fmla="*/ 2 w 90"/>
                <a:gd name="T27" fmla="*/ 2 h 118"/>
                <a:gd name="T28" fmla="*/ 2 w 90"/>
                <a:gd name="T29" fmla="*/ 2 h 118"/>
                <a:gd name="T30" fmla="*/ 2 w 90"/>
                <a:gd name="T31" fmla="*/ 2 h 118"/>
                <a:gd name="T32" fmla="*/ 2 w 90"/>
                <a:gd name="T33" fmla="*/ 2 h 118"/>
                <a:gd name="T34" fmla="*/ 2 w 90"/>
                <a:gd name="T35" fmla="*/ 2 h 118"/>
                <a:gd name="T36" fmla="*/ 2 w 90"/>
                <a:gd name="T37" fmla="*/ 2 h 118"/>
                <a:gd name="T38" fmla="*/ 2 w 90"/>
                <a:gd name="T39" fmla="*/ 2 h 118"/>
                <a:gd name="T40" fmla="*/ 2 w 90"/>
                <a:gd name="T41" fmla="*/ 2 h 118"/>
                <a:gd name="T42" fmla="*/ 2 w 90"/>
                <a:gd name="T43" fmla="*/ 2 h 118"/>
                <a:gd name="T44" fmla="*/ 2 w 90"/>
                <a:gd name="T45" fmla="*/ 2 h 118"/>
                <a:gd name="T46" fmla="*/ 2 w 90"/>
                <a:gd name="T47" fmla="*/ 2 h 118"/>
                <a:gd name="T48" fmla="*/ 2 w 90"/>
                <a:gd name="T49" fmla="*/ 0 h 118"/>
                <a:gd name="T50" fmla="*/ 2 w 90"/>
                <a:gd name="T51" fmla="*/ 2 h 118"/>
                <a:gd name="T52" fmla="*/ 2 w 90"/>
                <a:gd name="T53" fmla="*/ 2 h 118"/>
                <a:gd name="T54" fmla="*/ 2 w 90"/>
                <a:gd name="T55" fmla="*/ 2 h 118"/>
                <a:gd name="T56" fmla="*/ 2 w 90"/>
                <a:gd name="T57" fmla="*/ 2 h 118"/>
                <a:gd name="T58" fmla="*/ 2 w 90"/>
                <a:gd name="T59" fmla="*/ 2 h 118"/>
                <a:gd name="T60" fmla="*/ 2 w 90"/>
                <a:gd name="T61" fmla="*/ 2 h 118"/>
                <a:gd name="T62" fmla="*/ 2 w 90"/>
                <a:gd name="T63" fmla="*/ 2 h 118"/>
                <a:gd name="T64" fmla="*/ 0 w 90"/>
                <a:gd name="T65" fmla="*/ 2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Freeform 80"/>
            <p:cNvSpPr>
              <a:spLocks/>
            </p:cNvSpPr>
            <p:nvPr/>
          </p:nvSpPr>
          <p:spPr bwMode="auto">
            <a:xfrm>
              <a:off x="3852" y="1108"/>
              <a:ext cx="57" cy="80"/>
            </a:xfrm>
            <a:custGeom>
              <a:avLst/>
              <a:gdLst>
                <a:gd name="T0" fmla="*/ 0 w 70"/>
                <a:gd name="T1" fmla="*/ 2 h 98"/>
                <a:gd name="T2" fmla="*/ 2 w 70"/>
                <a:gd name="T3" fmla="*/ 2 h 98"/>
                <a:gd name="T4" fmla="*/ 2 w 70"/>
                <a:gd name="T5" fmla="*/ 2 h 98"/>
                <a:gd name="T6" fmla="*/ 2 w 70"/>
                <a:gd name="T7" fmla="*/ 2 h 98"/>
                <a:gd name="T8" fmla="*/ 2 w 70"/>
                <a:gd name="T9" fmla="*/ 0 h 98"/>
                <a:gd name="T10" fmla="*/ 2 w 70"/>
                <a:gd name="T11" fmla="*/ 2 h 98"/>
                <a:gd name="T12" fmla="*/ 2 w 70"/>
                <a:gd name="T13" fmla="*/ 2 h 98"/>
                <a:gd name="T14" fmla="*/ 2 w 70"/>
                <a:gd name="T15" fmla="*/ 2 h 98"/>
                <a:gd name="T16" fmla="*/ 2 w 70"/>
                <a:gd name="T17" fmla="*/ 2 h 98"/>
                <a:gd name="T18" fmla="*/ 2 w 70"/>
                <a:gd name="T19" fmla="*/ 2 h 98"/>
                <a:gd name="T20" fmla="*/ 2 w 70"/>
                <a:gd name="T21" fmla="*/ 2 h 98"/>
                <a:gd name="T22" fmla="*/ 2 w 70"/>
                <a:gd name="T23" fmla="*/ 2 h 98"/>
                <a:gd name="T24" fmla="*/ 2 w 70"/>
                <a:gd name="T25" fmla="*/ 2 h 98"/>
                <a:gd name="T26" fmla="*/ 2 w 70"/>
                <a:gd name="T27" fmla="*/ 2 h 98"/>
                <a:gd name="T28" fmla="*/ 2 w 70"/>
                <a:gd name="T29" fmla="*/ 2 h 98"/>
                <a:gd name="T30" fmla="*/ 2 w 70"/>
                <a:gd name="T31" fmla="*/ 2 h 98"/>
                <a:gd name="T32" fmla="*/ 0 w 70"/>
                <a:gd name="T33" fmla="*/ 2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9" name="Freeform 81"/>
            <p:cNvSpPr>
              <a:spLocks/>
            </p:cNvSpPr>
            <p:nvPr/>
          </p:nvSpPr>
          <p:spPr bwMode="auto">
            <a:xfrm>
              <a:off x="3903" y="1044"/>
              <a:ext cx="63" cy="150"/>
            </a:xfrm>
            <a:custGeom>
              <a:avLst/>
              <a:gdLst>
                <a:gd name="T0" fmla="*/ 42 w 63"/>
                <a:gd name="T1" fmla="*/ 150 h 150"/>
                <a:gd name="T2" fmla="*/ 60 w 63"/>
                <a:gd name="T3" fmla="*/ 108 h 150"/>
                <a:gd name="T4" fmla="*/ 63 w 63"/>
                <a:gd name="T5" fmla="*/ 66 h 150"/>
                <a:gd name="T6" fmla="*/ 51 w 63"/>
                <a:gd name="T7" fmla="*/ 36 h 150"/>
                <a:gd name="T8" fmla="*/ 36 w 63"/>
                <a:gd name="T9" fmla="*/ 18 h 150"/>
                <a:gd name="T10" fmla="*/ 18 w 63"/>
                <a:gd name="T11" fmla="*/ 6 h 150"/>
                <a:gd name="T12" fmla="*/ 0 w 63"/>
                <a:gd name="T13" fmla="*/ 0 h 150"/>
                <a:gd name="T14" fmla="*/ 0 60000 65536"/>
                <a:gd name="T15" fmla="*/ 0 60000 65536"/>
                <a:gd name="T16" fmla="*/ 0 60000 65536"/>
                <a:gd name="T17" fmla="*/ 0 60000 65536"/>
                <a:gd name="T18" fmla="*/ 0 60000 65536"/>
                <a:gd name="T19" fmla="*/ 0 60000 65536"/>
                <a:gd name="T20" fmla="*/ 0 60000 65536"/>
                <a:gd name="T21" fmla="*/ 0 w 63"/>
                <a:gd name="T22" fmla="*/ 0 h 150"/>
                <a:gd name="T23" fmla="*/ 63 w 63"/>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50">
                  <a:moveTo>
                    <a:pt x="42" y="150"/>
                  </a:moveTo>
                  <a:lnTo>
                    <a:pt x="60" y="108"/>
                  </a:lnTo>
                  <a:lnTo>
                    <a:pt x="63" y="66"/>
                  </a:lnTo>
                  <a:lnTo>
                    <a:pt x="51" y="36"/>
                  </a:lnTo>
                  <a:lnTo>
                    <a:pt x="36" y="18"/>
                  </a:lnTo>
                  <a:lnTo>
                    <a:pt x="18" y="6"/>
                  </a:lnTo>
                  <a:lnTo>
                    <a:pt x="0"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0" name="Text Box 60"/>
          <p:cNvSpPr txBox="1">
            <a:spLocks noChangeArrowheads="1"/>
          </p:cNvSpPr>
          <p:nvPr/>
        </p:nvSpPr>
        <p:spPr bwMode="auto">
          <a:xfrm>
            <a:off x="174625" y="2179638"/>
            <a:ext cx="23923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accent1"/>
                </a:solidFill>
              </a:rPr>
              <a:t>Jon Wu</a:t>
            </a:r>
            <a:br>
              <a:rPr lang="en-US" sz="1600" dirty="0">
                <a:solidFill>
                  <a:schemeClr val="accent1"/>
                </a:solidFill>
              </a:rPr>
            </a:br>
            <a:r>
              <a:rPr lang="en-US" sz="1600" dirty="0">
                <a:solidFill>
                  <a:schemeClr val="accent1"/>
                </a:solidFill>
              </a:rPr>
              <a:t>(auto policy holder,</a:t>
            </a:r>
            <a:br>
              <a:rPr lang="en-US" sz="1600" dirty="0">
                <a:solidFill>
                  <a:schemeClr val="accent1"/>
                </a:solidFill>
              </a:rPr>
            </a:br>
            <a:r>
              <a:rPr lang="en-US" sz="1600" dirty="0">
                <a:solidFill>
                  <a:schemeClr val="accent1"/>
                </a:solidFill>
              </a:rPr>
              <a:t>involved in accident) </a:t>
            </a:r>
          </a:p>
        </p:txBody>
      </p:sp>
      <p:sp>
        <p:nvSpPr>
          <p:cNvPr id="11271" name="Text Box 60"/>
          <p:cNvSpPr txBox="1">
            <a:spLocks noChangeArrowheads="1"/>
          </p:cNvSpPr>
          <p:nvPr/>
        </p:nvSpPr>
        <p:spPr bwMode="auto">
          <a:xfrm>
            <a:off x="2992438" y="2273300"/>
            <a:ext cx="25860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accent1"/>
                </a:solidFill>
              </a:rPr>
              <a:t>Adam Pohl</a:t>
            </a:r>
            <a:br>
              <a:rPr lang="en-US" sz="1600">
                <a:solidFill>
                  <a:schemeClr val="accent1"/>
                </a:solidFill>
              </a:rPr>
            </a:br>
            <a:r>
              <a:rPr lang="en-US" sz="1600">
                <a:solidFill>
                  <a:schemeClr val="accent1"/>
                </a:solidFill>
              </a:rPr>
              <a:t>(driver of other car) </a:t>
            </a:r>
          </a:p>
        </p:txBody>
      </p:sp>
      <p:sp>
        <p:nvSpPr>
          <p:cNvPr id="11272" name="Text Box 60"/>
          <p:cNvSpPr txBox="1">
            <a:spLocks noChangeArrowheads="1"/>
          </p:cNvSpPr>
          <p:nvPr/>
        </p:nvSpPr>
        <p:spPr bwMode="auto">
          <a:xfrm>
            <a:off x="6076950" y="2179638"/>
            <a:ext cx="19748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accent1"/>
                </a:solidFill>
              </a:rPr>
              <a:t>Kay Ashton</a:t>
            </a:r>
            <a:br>
              <a:rPr lang="en-US" sz="1600">
                <a:solidFill>
                  <a:schemeClr val="accent1"/>
                </a:solidFill>
              </a:rPr>
            </a:br>
            <a:r>
              <a:rPr lang="en-US" sz="1600">
                <a:solidFill>
                  <a:schemeClr val="accent1"/>
                </a:solidFill>
              </a:rPr>
              <a:t>(doctor who treated Jon Wu) </a:t>
            </a:r>
          </a:p>
        </p:txBody>
      </p:sp>
      <p:grpSp>
        <p:nvGrpSpPr>
          <p:cNvPr id="11273" name="Group 25"/>
          <p:cNvGrpSpPr>
            <a:grpSpLocks/>
          </p:cNvGrpSpPr>
          <p:nvPr/>
        </p:nvGrpSpPr>
        <p:grpSpPr bwMode="auto">
          <a:xfrm>
            <a:off x="1881188" y="1738313"/>
            <a:ext cx="1352550" cy="358775"/>
            <a:chOff x="2500093" y="810978"/>
            <a:chExt cx="1351593" cy="358692"/>
          </a:xfrm>
        </p:grpSpPr>
        <p:sp>
          <p:nvSpPr>
            <p:cNvPr id="11302" name="Freeform 24"/>
            <p:cNvSpPr>
              <a:spLocks noChangeArrowheads="1"/>
            </p:cNvSpPr>
            <p:nvPr/>
          </p:nvSpPr>
          <p:spPr bwMode="auto">
            <a:xfrm>
              <a:off x="2514599" y="822960"/>
              <a:ext cx="1227941" cy="346710"/>
            </a:xfrm>
            <a:custGeom>
              <a:avLst/>
              <a:gdLst>
                <a:gd name="T0" fmla="*/ 9993 w 1478280"/>
                <a:gd name="T1" fmla="*/ 3810 h 346710"/>
                <a:gd name="T2" fmla="*/ 52399 w 1478280"/>
                <a:gd name="T3" fmla="*/ 0 h 346710"/>
                <a:gd name="T4" fmla="*/ 52399 w 1478280"/>
                <a:gd name="T5" fmla="*/ 346710 h 346710"/>
                <a:gd name="T6" fmla="*/ 9993 w 1478280"/>
                <a:gd name="T7" fmla="*/ 342900 h 346710"/>
                <a:gd name="T8" fmla="*/ 0 w 1478280"/>
                <a:gd name="T9" fmla="*/ 179070 h 346710"/>
                <a:gd name="T10" fmla="*/ 9993 w 1478280"/>
                <a:gd name="T11" fmla="*/ 3810 h 346710"/>
                <a:gd name="T12" fmla="*/ 0 60000 65536"/>
                <a:gd name="T13" fmla="*/ 0 60000 65536"/>
                <a:gd name="T14" fmla="*/ 0 60000 65536"/>
                <a:gd name="T15" fmla="*/ 0 60000 65536"/>
                <a:gd name="T16" fmla="*/ 0 60000 65536"/>
                <a:gd name="T17" fmla="*/ 0 60000 65536"/>
                <a:gd name="T18" fmla="*/ 0 w 1478280"/>
                <a:gd name="T19" fmla="*/ 0 h 346710"/>
                <a:gd name="T20" fmla="*/ 1478280 w 1478280"/>
                <a:gd name="T21" fmla="*/ 346710 h 346710"/>
              </a:gdLst>
              <a:ahLst/>
              <a:cxnLst>
                <a:cxn ang="T12">
                  <a:pos x="T0" y="T1"/>
                </a:cxn>
                <a:cxn ang="T13">
                  <a:pos x="T2" y="T3"/>
                </a:cxn>
                <a:cxn ang="T14">
                  <a:pos x="T4" y="T5"/>
                </a:cxn>
                <a:cxn ang="T15">
                  <a:pos x="T6" y="T7"/>
                </a:cxn>
                <a:cxn ang="T16">
                  <a:pos x="T8" y="T9"/>
                </a:cxn>
                <a:cxn ang="T17">
                  <a:pos x="T10" y="T11"/>
                </a:cxn>
              </a:cxnLst>
              <a:rect l="T18" t="T19" r="T20" b="T21"/>
              <a:pathLst>
                <a:path w="1478280" h="346710">
                  <a:moveTo>
                    <a:pt x="281940" y="3810"/>
                  </a:moveTo>
                  <a:lnTo>
                    <a:pt x="1478280" y="0"/>
                  </a:lnTo>
                  <a:lnTo>
                    <a:pt x="1478280" y="346710"/>
                  </a:lnTo>
                  <a:lnTo>
                    <a:pt x="281940" y="342900"/>
                  </a:lnTo>
                  <a:lnTo>
                    <a:pt x="0" y="179070"/>
                  </a:lnTo>
                  <a:lnTo>
                    <a:pt x="281940" y="3810"/>
                  </a:lnTo>
                  <a:close/>
                </a:path>
              </a:pathLst>
            </a:custGeom>
            <a:solidFill>
              <a:srgbClr val="FFCC99"/>
            </a:solidFill>
            <a:ln w="12700">
              <a:solidFill>
                <a:schemeClr val="bg1"/>
              </a:solidFill>
              <a:round/>
              <a:headEnd/>
              <a:tailEnd type="triangle" w="med" len="med"/>
            </a:ln>
          </p:spPr>
          <p:txBody>
            <a:bodyPr lIns="0" tIns="0" rIns="0" bIns="0" anchor="ctr"/>
            <a:lstStyle/>
            <a:p>
              <a:endParaRPr lang="en-US"/>
            </a:p>
          </p:txBody>
        </p:sp>
        <p:sp>
          <p:nvSpPr>
            <p:cNvPr id="11303" name="TextBox 22"/>
            <p:cNvSpPr txBox="1">
              <a:spLocks noChangeArrowheads="1"/>
            </p:cNvSpPr>
            <p:nvPr/>
          </p:nvSpPr>
          <p:spPr bwMode="auto">
            <a:xfrm>
              <a:off x="2500093" y="810978"/>
              <a:ext cx="1351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 party</a:t>
              </a:r>
            </a:p>
          </p:txBody>
        </p:sp>
      </p:grpSp>
      <p:grpSp>
        <p:nvGrpSpPr>
          <p:cNvPr id="11274" name="Group 26"/>
          <p:cNvGrpSpPr>
            <a:grpSpLocks/>
          </p:cNvGrpSpPr>
          <p:nvPr/>
        </p:nvGrpSpPr>
        <p:grpSpPr bwMode="auto">
          <a:xfrm>
            <a:off x="7616825" y="1743075"/>
            <a:ext cx="1352550" cy="358775"/>
            <a:chOff x="2500093" y="810978"/>
            <a:chExt cx="1351593" cy="358692"/>
          </a:xfrm>
        </p:grpSpPr>
        <p:sp>
          <p:nvSpPr>
            <p:cNvPr id="11300" name="Freeform 27"/>
            <p:cNvSpPr>
              <a:spLocks noChangeArrowheads="1"/>
            </p:cNvSpPr>
            <p:nvPr/>
          </p:nvSpPr>
          <p:spPr bwMode="auto">
            <a:xfrm>
              <a:off x="2514599" y="822960"/>
              <a:ext cx="1227941" cy="346710"/>
            </a:xfrm>
            <a:custGeom>
              <a:avLst/>
              <a:gdLst>
                <a:gd name="T0" fmla="*/ 9993 w 1478280"/>
                <a:gd name="T1" fmla="*/ 3810 h 346710"/>
                <a:gd name="T2" fmla="*/ 52399 w 1478280"/>
                <a:gd name="T3" fmla="*/ 0 h 346710"/>
                <a:gd name="T4" fmla="*/ 52399 w 1478280"/>
                <a:gd name="T5" fmla="*/ 346710 h 346710"/>
                <a:gd name="T6" fmla="*/ 9993 w 1478280"/>
                <a:gd name="T7" fmla="*/ 342900 h 346710"/>
                <a:gd name="T8" fmla="*/ 0 w 1478280"/>
                <a:gd name="T9" fmla="*/ 179070 h 346710"/>
                <a:gd name="T10" fmla="*/ 9993 w 1478280"/>
                <a:gd name="T11" fmla="*/ 3810 h 346710"/>
                <a:gd name="T12" fmla="*/ 0 60000 65536"/>
                <a:gd name="T13" fmla="*/ 0 60000 65536"/>
                <a:gd name="T14" fmla="*/ 0 60000 65536"/>
                <a:gd name="T15" fmla="*/ 0 60000 65536"/>
                <a:gd name="T16" fmla="*/ 0 60000 65536"/>
                <a:gd name="T17" fmla="*/ 0 60000 65536"/>
                <a:gd name="T18" fmla="*/ 0 w 1478280"/>
                <a:gd name="T19" fmla="*/ 0 h 346710"/>
                <a:gd name="T20" fmla="*/ 1478280 w 1478280"/>
                <a:gd name="T21" fmla="*/ 346710 h 346710"/>
              </a:gdLst>
              <a:ahLst/>
              <a:cxnLst>
                <a:cxn ang="T12">
                  <a:pos x="T0" y="T1"/>
                </a:cxn>
                <a:cxn ang="T13">
                  <a:pos x="T2" y="T3"/>
                </a:cxn>
                <a:cxn ang="T14">
                  <a:pos x="T4" y="T5"/>
                </a:cxn>
                <a:cxn ang="T15">
                  <a:pos x="T6" y="T7"/>
                </a:cxn>
                <a:cxn ang="T16">
                  <a:pos x="T8" y="T9"/>
                </a:cxn>
                <a:cxn ang="T17">
                  <a:pos x="T10" y="T11"/>
                </a:cxn>
              </a:cxnLst>
              <a:rect l="T18" t="T19" r="T20" b="T21"/>
              <a:pathLst>
                <a:path w="1478280" h="346710">
                  <a:moveTo>
                    <a:pt x="281940" y="3810"/>
                  </a:moveTo>
                  <a:lnTo>
                    <a:pt x="1478280" y="0"/>
                  </a:lnTo>
                  <a:lnTo>
                    <a:pt x="1478280" y="346710"/>
                  </a:lnTo>
                  <a:lnTo>
                    <a:pt x="281940" y="342900"/>
                  </a:lnTo>
                  <a:lnTo>
                    <a:pt x="0" y="179070"/>
                  </a:lnTo>
                  <a:lnTo>
                    <a:pt x="281940" y="3810"/>
                  </a:lnTo>
                  <a:close/>
                </a:path>
              </a:pathLst>
            </a:custGeom>
            <a:solidFill>
              <a:srgbClr val="FFCC99"/>
            </a:solidFill>
            <a:ln w="12700">
              <a:solidFill>
                <a:schemeClr val="bg1"/>
              </a:solidFill>
              <a:round/>
              <a:headEnd/>
              <a:tailEnd type="triangle" w="med" len="med"/>
            </a:ln>
          </p:spPr>
          <p:txBody>
            <a:bodyPr lIns="0" tIns="0" rIns="0" bIns="0" anchor="ctr"/>
            <a:lstStyle/>
            <a:p>
              <a:endParaRPr lang="en-US"/>
            </a:p>
          </p:txBody>
        </p:sp>
        <p:sp>
          <p:nvSpPr>
            <p:cNvPr id="11301" name="TextBox 28"/>
            <p:cNvSpPr txBox="1">
              <a:spLocks noChangeArrowheads="1"/>
            </p:cNvSpPr>
            <p:nvPr/>
          </p:nvSpPr>
          <p:spPr bwMode="auto">
            <a:xfrm>
              <a:off x="2500093" y="810978"/>
              <a:ext cx="1351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 party</a:t>
              </a:r>
            </a:p>
          </p:txBody>
        </p:sp>
      </p:grpSp>
      <p:grpSp>
        <p:nvGrpSpPr>
          <p:cNvPr id="11275" name="Group 29"/>
          <p:cNvGrpSpPr>
            <a:grpSpLocks/>
          </p:cNvGrpSpPr>
          <p:nvPr/>
        </p:nvGrpSpPr>
        <p:grpSpPr bwMode="auto">
          <a:xfrm>
            <a:off x="4803775" y="1541463"/>
            <a:ext cx="1352550" cy="358775"/>
            <a:chOff x="2500093" y="810978"/>
            <a:chExt cx="1351593" cy="358692"/>
          </a:xfrm>
        </p:grpSpPr>
        <p:sp>
          <p:nvSpPr>
            <p:cNvPr id="11298" name="Freeform 30"/>
            <p:cNvSpPr>
              <a:spLocks noChangeArrowheads="1"/>
            </p:cNvSpPr>
            <p:nvPr/>
          </p:nvSpPr>
          <p:spPr bwMode="auto">
            <a:xfrm>
              <a:off x="2514599" y="822960"/>
              <a:ext cx="1227941" cy="346710"/>
            </a:xfrm>
            <a:custGeom>
              <a:avLst/>
              <a:gdLst>
                <a:gd name="T0" fmla="*/ 9993 w 1478280"/>
                <a:gd name="T1" fmla="*/ 3810 h 346710"/>
                <a:gd name="T2" fmla="*/ 52399 w 1478280"/>
                <a:gd name="T3" fmla="*/ 0 h 346710"/>
                <a:gd name="T4" fmla="*/ 52399 w 1478280"/>
                <a:gd name="T5" fmla="*/ 346710 h 346710"/>
                <a:gd name="T6" fmla="*/ 9993 w 1478280"/>
                <a:gd name="T7" fmla="*/ 342900 h 346710"/>
                <a:gd name="T8" fmla="*/ 0 w 1478280"/>
                <a:gd name="T9" fmla="*/ 179070 h 346710"/>
                <a:gd name="T10" fmla="*/ 9993 w 1478280"/>
                <a:gd name="T11" fmla="*/ 3810 h 346710"/>
                <a:gd name="T12" fmla="*/ 0 60000 65536"/>
                <a:gd name="T13" fmla="*/ 0 60000 65536"/>
                <a:gd name="T14" fmla="*/ 0 60000 65536"/>
                <a:gd name="T15" fmla="*/ 0 60000 65536"/>
                <a:gd name="T16" fmla="*/ 0 60000 65536"/>
                <a:gd name="T17" fmla="*/ 0 60000 65536"/>
                <a:gd name="T18" fmla="*/ 0 w 1478280"/>
                <a:gd name="T19" fmla="*/ 0 h 346710"/>
                <a:gd name="T20" fmla="*/ 1478280 w 1478280"/>
                <a:gd name="T21" fmla="*/ 346710 h 346710"/>
              </a:gdLst>
              <a:ahLst/>
              <a:cxnLst>
                <a:cxn ang="T12">
                  <a:pos x="T0" y="T1"/>
                </a:cxn>
                <a:cxn ang="T13">
                  <a:pos x="T2" y="T3"/>
                </a:cxn>
                <a:cxn ang="T14">
                  <a:pos x="T4" y="T5"/>
                </a:cxn>
                <a:cxn ang="T15">
                  <a:pos x="T6" y="T7"/>
                </a:cxn>
                <a:cxn ang="T16">
                  <a:pos x="T8" y="T9"/>
                </a:cxn>
                <a:cxn ang="T17">
                  <a:pos x="T10" y="T11"/>
                </a:cxn>
              </a:cxnLst>
              <a:rect l="T18" t="T19" r="T20" b="T21"/>
              <a:pathLst>
                <a:path w="1478280" h="346710">
                  <a:moveTo>
                    <a:pt x="281940" y="3810"/>
                  </a:moveTo>
                  <a:lnTo>
                    <a:pt x="1478280" y="0"/>
                  </a:lnTo>
                  <a:lnTo>
                    <a:pt x="1478280" y="346710"/>
                  </a:lnTo>
                  <a:lnTo>
                    <a:pt x="281940" y="342900"/>
                  </a:lnTo>
                  <a:lnTo>
                    <a:pt x="0" y="179070"/>
                  </a:lnTo>
                  <a:lnTo>
                    <a:pt x="281940" y="3810"/>
                  </a:lnTo>
                  <a:close/>
                </a:path>
              </a:pathLst>
            </a:custGeom>
            <a:solidFill>
              <a:srgbClr val="FFCC99"/>
            </a:solidFill>
            <a:ln w="12700">
              <a:solidFill>
                <a:schemeClr val="bg1"/>
              </a:solidFill>
              <a:round/>
              <a:headEnd/>
              <a:tailEnd type="triangle" w="med" len="med"/>
            </a:ln>
          </p:spPr>
          <p:txBody>
            <a:bodyPr lIns="0" tIns="0" rIns="0" bIns="0" anchor="ctr"/>
            <a:lstStyle/>
            <a:p>
              <a:endParaRPr lang="en-US"/>
            </a:p>
          </p:txBody>
        </p:sp>
        <p:sp>
          <p:nvSpPr>
            <p:cNvPr id="11299" name="TextBox 31"/>
            <p:cNvSpPr txBox="1">
              <a:spLocks noChangeArrowheads="1"/>
            </p:cNvSpPr>
            <p:nvPr/>
          </p:nvSpPr>
          <p:spPr bwMode="auto">
            <a:xfrm>
              <a:off x="2500093" y="810978"/>
              <a:ext cx="1351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 party</a:t>
              </a:r>
            </a:p>
          </p:txBody>
        </p:sp>
      </p:grpSp>
      <p:grpSp>
        <p:nvGrpSpPr>
          <p:cNvPr id="11276" name="Group 47"/>
          <p:cNvGrpSpPr>
            <a:grpSpLocks/>
          </p:cNvGrpSpPr>
          <p:nvPr/>
        </p:nvGrpSpPr>
        <p:grpSpPr bwMode="auto">
          <a:xfrm>
            <a:off x="3752850" y="1252538"/>
            <a:ext cx="1101725" cy="1006475"/>
            <a:chOff x="4826" y="1017"/>
            <a:chExt cx="728" cy="665"/>
          </a:xfrm>
        </p:grpSpPr>
        <p:sp>
          <p:nvSpPr>
            <p:cNvPr id="11293" name="AutoShape 48"/>
            <p:cNvSpPr>
              <a:spLocks noChangeArrowheads="1"/>
            </p:cNvSpPr>
            <p:nvPr/>
          </p:nvSpPr>
          <p:spPr bwMode="auto">
            <a:xfrm>
              <a:off x="4826" y="1017"/>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294" name="Oval 49"/>
            <p:cNvSpPr>
              <a:spLocks noChangeArrowheads="1"/>
            </p:cNvSpPr>
            <p:nvPr/>
          </p:nvSpPr>
          <p:spPr bwMode="auto">
            <a:xfrm>
              <a:off x="5225" y="1353"/>
              <a:ext cx="329" cy="329"/>
            </a:xfrm>
            <a:prstGeom prst="ellipse">
              <a:avLst/>
            </a:prstGeom>
            <a:solidFill>
              <a:srgbClr val="D39E54"/>
            </a:solidFill>
            <a:ln w="12700" algn="ctr">
              <a:solidFill>
                <a:srgbClr val="000000"/>
              </a:solidFill>
              <a:round/>
              <a:headEnd/>
              <a:tailEnd/>
            </a:ln>
          </p:spPr>
          <p:txBody>
            <a:bodyPr/>
            <a:lstStyle/>
            <a:p>
              <a:endParaRPr lang="en-US"/>
            </a:p>
          </p:txBody>
        </p:sp>
        <p:sp>
          <p:nvSpPr>
            <p:cNvPr id="11295" name="Freeform 50"/>
            <p:cNvSpPr>
              <a:spLocks/>
            </p:cNvSpPr>
            <p:nvPr/>
          </p:nvSpPr>
          <p:spPr bwMode="auto">
            <a:xfrm>
              <a:off x="5418" y="1394"/>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296" name="Freeform 51"/>
            <p:cNvSpPr>
              <a:spLocks/>
            </p:cNvSpPr>
            <p:nvPr/>
          </p:nvSpPr>
          <p:spPr bwMode="auto">
            <a:xfrm flipH="1">
              <a:off x="5262" y="1390"/>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1297" name="Freeform 52"/>
            <p:cNvSpPr>
              <a:spLocks/>
            </p:cNvSpPr>
            <p:nvPr/>
          </p:nvSpPr>
          <p:spPr bwMode="auto">
            <a:xfrm>
              <a:off x="5298" y="1570"/>
              <a:ext cx="177" cy="72"/>
            </a:xfrm>
            <a:custGeom>
              <a:avLst/>
              <a:gdLst>
                <a:gd name="T0" fmla="*/ 128 w 177"/>
                <a:gd name="T1" fmla="*/ 5 h 68"/>
                <a:gd name="T2" fmla="*/ 177 w 177"/>
                <a:gd name="T3" fmla="*/ 104 h 68"/>
                <a:gd name="T4" fmla="*/ 159 w 177"/>
                <a:gd name="T5" fmla="*/ 159 h 68"/>
                <a:gd name="T6" fmla="*/ 137 w 177"/>
                <a:gd name="T7" fmla="*/ 195 h 68"/>
                <a:gd name="T8" fmla="*/ 105 w 177"/>
                <a:gd name="T9" fmla="*/ 223 h 68"/>
                <a:gd name="T10" fmla="*/ 60 w 177"/>
                <a:gd name="T11" fmla="*/ 206 h 68"/>
                <a:gd name="T12" fmla="*/ 26 w 177"/>
                <a:gd name="T13" fmla="*/ 178 h 68"/>
                <a:gd name="T14" fmla="*/ 0 w 177"/>
                <a:gd name="T15" fmla="*/ 115 h 68"/>
                <a:gd name="T16" fmla="*/ 53 w 177"/>
                <a:gd name="T17" fmla="*/ 0 h 68"/>
                <a:gd name="T18" fmla="*/ 66 w 177"/>
                <a:gd name="T19" fmla="*/ 7 h 68"/>
                <a:gd name="T20" fmla="*/ 86 w 177"/>
                <a:gd name="T21" fmla="*/ 38 h 68"/>
                <a:gd name="T22" fmla="*/ 105 w 177"/>
                <a:gd name="T23" fmla="*/ 38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nvGrpSpPr>
          <p:cNvPr id="11277" name="Group 38"/>
          <p:cNvGrpSpPr>
            <a:grpSpLocks/>
          </p:cNvGrpSpPr>
          <p:nvPr/>
        </p:nvGrpSpPr>
        <p:grpSpPr bwMode="auto">
          <a:xfrm>
            <a:off x="1881188" y="1335088"/>
            <a:ext cx="1352550" cy="358775"/>
            <a:chOff x="2500093" y="810978"/>
            <a:chExt cx="1351593" cy="358692"/>
          </a:xfrm>
        </p:grpSpPr>
        <p:sp>
          <p:nvSpPr>
            <p:cNvPr id="11291" name="Freeform 39"/>
            <p:cNvSpPr>
              <a:spLocks noChangeArrowheads="1"/>
            </p:cNvSpPr>
            <p:nvPr/>
          </p:nvSpPr>
          <p:spPr bwMode="auto">
            <a:xfrm>
              <a:off x="2514599" y="822960"/>
              <a:ext cx="1227941" cy="346710"/>
            </a:xfrm>
            <a:custGeom>
              <a:avLst/>
              <a:gdLst>
                <a:gd name="T0" fmla="*/ 9993 w 1478280"/>
                <a:gd name="T1" fmla="*/ 3810 h 346710"/>
                <a:gd name="T2" fmla="*/ 52399 w 1478280"/>
                <a:gd name="T3" fmla="*/ 0 h 346710"/>
                <a:gd name="T4" fmla="*/ 52399 w 1478280"/>
                <a:gd name="T5" fmla="*/ 346710 h 346710"/>
                <a:gd name="T6" fmla="*/ 9993 w 1478280"/>
                <a:gd name="T7" fmla="*/ 342900 h 346710"/>
                <a:gd name="T8" fmla="*/ 0 w 1478280"/>
                <a:gd name="T9" fmla="*/ 179070 h 346710"/>
                <a:gd name="T10" fmla="*/ 9993 w 1478280"/>
                <a:gd name="T11" fmla="*/ 3810 h 346710"/>
                <a:gd name="T12" fmla="*/ 0 60000 65536"/>
                <a:gd name="T13" fmla="*/ 0 60000 65536"/>
                <a:gd name="T14" fmla="*/ 0 60000 65536"/>
                <a:gd name="T15" fmla="*/ 0 60000 65536"/>
                <a:gd name="T16" fmla="*/ 0 60000 65536"/>
                <a:gd name="T17" fmla="*/ 0 60000 65536"/>
                <a:gd name="T18" fmla="*/ 0 w 1478280"/>
                <a:gd name="T19" fmla="*/ 0 h 346710"/>
                <a:gd name="T20" fmla="*/ 1478280 w 1478280"/>
                <a:gd name="T21" fmla="*/ 346710 h 346710"/>
              </a:gdLst>
              <a:ahLst/>
              <a:cxnLst>
                <a:cxn ang="T12">
                  <a:pos x="T0" y="T1"/>
                </a:cxn>
                <a:cxn ang="T13">
                  <a:pos x="T2" y="T3"/>
                </a:cxn>
                <a:cxn ang="T14">
                  <a:pos x="T4" y="T5"/>
                </a:cxn>
                <a:cxn ang="T15">
                  <a:pos x="T6" y="T7"/>
                </a:cxn>
                <a:cxn ang="T16">
                  <a:pos x="T8" y="T9"/>
                </a:cxn>
                <a:cxn ang="T17">
                  <a:pos x="T10" y="T11"/>
                </a:cxn>
              </a:cxnLst>
              <a:rect l="T18" t="T19" r="T20" b="T21"/>
              <a:pathLst>
                <a:path w="1478280" h="346710">
                  <a:moveTo>
                    <a:pt x="281940" y="3810"/>
                  </a:moveTo>
                  <a:lnTo>
                    <a:pt x="1478280" y="0"/>
                  </a:lnTo>
                  <a:lnTo>
                    <a:pt x="1478280" y="346710"/>
                  </a:lnTo>
                  <a:lnTo>
                    <a:pt x="281940" y="342900"/>
                  </a:lnTo>
                  <a:lnTo>
                    <a:pt x="0" y="179070"/>
                  </a:lnTo>
                  <a:lnTo>
                    <a:pt x="281940" y="3810"/>
                  </a:lnTo>
                  <a:close/>
                </a:path>
              </a:pathLst>
            </a:custGeom>
            <a:solidFill>
              <a:srgbClr val="FFCC99"/>
            </a:solidFill>
            <a:ln w="12700">
              <a:solidFill>
                <a:schemeClr val="bg1"/>
              </a:solidFill>
              <a:round/>
              <a:headEnd/>
              <a:tailEnd type="triangle" w="med" len="med"/>
            </a:ln>
          </p:spPr>
          <p:txBody>
            <a:bodyPr lIns="0" tIns="0" rIns="0" bIns="0" anchor="ctr"/>
            <a:lstStyle/>
            <a:p>
              <a:endParaRPr lang="en-US"/>
            </a:p>
          </p:txBody>
        </p:sp>
        <p:sp>
          <p:nvSpPr>
            <p:cNvPr id="11292" name="TextBox 40"/>
            <p:cNvSpPr txBox="1">
              <a:spLocks noChangeArrowheads="1"/>
            </p:cNvSpPr>
            <p:nvPr/>
          </p:nvSpPr>
          <p:spPr bwMode="auto">
            <a:xfrm>
              <a:off x="2500093" y="810978"/>
              <a:ext cx="1351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client</a:t>
              </a:r>
            </a:p>
          </p:txBody>
        </p:sp>
      </p:grpSp>
      <p:grpSp>
        <p:nvGrpSpPr>
          <p:cNvPr id="11278" name="Group 41"/>
          <p:cNvGrpSpPr>
            <a:grpSpLocks/>
          </p:cNvGrpSpPr>
          <p:nvPr/>
        </p:nvGrpSpPr>
        <p:grpSpPr bwMode="auto">
          <a:xfrm>
            <a:off x="7616825" y="1349375"/>
            <a:ext cx="1352550" cy="358775"/>
            <a:chOff x="2500093" y="810978"/>
            <a:chExt cx="1351593" cy="358692"/>
          </a:xfrm>
        </p:grpSpPr>
        <p:sp>
          <p:nvSpPr>
            <p:cNvPr id="11289" name="Freeform 42"/>
            <p:cNvSpPr>
              <a:spLocks noChangeArrowheads="1"/>
            </p:cNvSpPr>
            <p:nvPr/>
          </p:nvSpPr>
          <p:spPr bwMode="auto">
            <a:xfrm>
              <a:off x="2514599" y="822960"/>
              <a:ext cx="1227941" cy="346710"/>
            </a:xfrm>
            <a:custGeom>
              <a:avLst/>
              <a:gdLst>
                <a:gd name="T0" fmla="*/ 9993 w 1478280"/>
                <a:gd name="T1" fmla="*/ 3810 h 346710"/>
                <a:gd name="T2" fmla="*/ 52399 w 1478280"/>
                <a:gd name="T3" fmla="*/ 0 h 346710"/>
                <a:gd name="T4" fmla="*/ 52399 w 1478280"/>
                <a:gd name="T5" fmla="*/ 346710 h 346710"/>
                <a:gd name="T6" fmla="*/ 9993 w 1478280"/>
                <a:gd name="T7" fmla="*/ 342900 h 346710"/>
                <a:gd name="T8" fmla="*/ 0 w 1478280"/>
                <a:gd name="T9" fmla="*/ 179070 h 346710"/>
                <a:gd name="T10" fmla="*/ 9993 w 1478280"/>
                <a:gd name="T11" fmla="*/ 3810 h 346710"/>
                <a:gd name="T12" fmla="*/ 0 60000 65536"/>
                <a:gd name="T13" fmla="*/ 0 60000 65536"/>
                <a:gd name="T14" fmla="*/ 0 60000 65536"/>
                <a:gd name="T15" fmla="*/ 0 60000 65536"/>
                <a:gd name="T16" fmla="*/ 0 60000 65536"/>
                <a:gd name="T17" fmla="*/ 0 60000 65536"/>
                <a:gd name="T18" fmla="*/ 0 w 1478280"/>
                <a:gd name="T19" fmla="*/ 0 h 346710"/>
                <a:gd name="T20" fmla="*/ 1478280 w 1478280"/>
                <a:gd name="T21" fmla="*/ 346710 h 346710"/>
              </a:gdLst>
              <a:ahLst/>
              <a:cxnLst>
                <a:cxn ang="T12">
                  <a:pos x="T0" y="T1"/>
                </a:cxn>
                <a:cxn ang="T13">
                  <a:pos x="T2" y="T3"/>
                </a:cxn>
                <a:cxn ang="T14">
                  <a:pos x="T4" y="T5"/>
                </a:cxn>
                <a:cxn ang="T15">
                  <a:pos x="T6" y="T7"/>
                </a:cxn>
                <a:cxn ang="T16">
                  <a:pos x="T8" y="T9"/>
                </a:cxn>
                <a:cxn ang="T17">
                  <a:pos x="T10" y="T11"/>
                </a:cxn>
              </a:cxnLst>
              <a:rect l="T18" t="T19" r="T20" b="T21"/>
              <a:pathLst>
                <a:path w="1478280" h="346710">
                  <a:moveTo>
                    <a:pt x="281940" y="3810"/>
                  </a:moveTo>
                  <a:lnTo>
                    <a:pt x="1478280" y="0"/>
                  </a:lnTo>
                  <a:lnTo>
                    <a:pt x="1478280" y="346710"/>
                  </a:lnTo>
                  <a:lnTo>
                    <a:pt x="281940" y="342900"/>
                  </a:lnTo>
                  <a:lnTo>
                    <a:pt x="0" y="179070"/>
                  </a:lnTo>
                  <a:lnTo>
                    <a:pt x="281940" y="3810"/>
                  </a:lnTo>
                  <a:close/>
                </a:path>
              </a:pathLst>
            </a:custGeom>
            <a:solidFill>
              <a:srgbClr val="FFCC99"/>
            </a:solidFill>
            <a:ln w="12700">
              <a:solidFill>
                <a:schemeClr val="bg1"/>
              </a:solidFill>
              <a:round/>
              <a:headEnd/>
              <a:tailEnd type="triangle" w="med" len="med"/>
            </a:ln>
          </p:spPr>
          <p:txBody>
            <a:bodyPr lIns="0" tIns="0" rIns="0" bIns="0" anchor="ctr"/>
            <a:lstStyle/>
            <a:p>
              <a:endParaRPr lang="en-US"/>
            </a:p>
          </p:txBody>
        </p:sp>
        <p:sp>
          <p:nvSpPr>
            <p:cNvPr id="11290" name="TextBox 43"/>
            <p:cNvSpPr txBox="1">
              <a:spLocks noChangeArrowheads="1"/>
            </p:cNvSpPr>
            <p:nvPr/>
          </p:nvSpPr>
          <p:spPr bwMode="auto">
            <a:xfrm>
              <a:off x="2500093" y="810978"/>
              <a:ext cx="1351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vendor</a:t>
              </a:r>
            </a:p>
          </p:txBody>
        </p:sp>
      </p:grpSp>
      <p:sp>
        <p:nvSpPr>
          <p:cNvPr id="11279" name="Freeform 44"/>
          <p:cNvSpPr>
            <a:spLocks noChangeArrowheads="1"/>
          </p:cNvSpPr>
          <p:nvPr/>
        </p:nvSpPr>
        <p:spPr bwMode="auto">
          <a:xfrm>
            <a:off x="1736725" y="1514475"/>
            <a:ext cx="254000" cy="69850"/>
          </a:xfrm>
          <a:custGeom>
            <a:avLst/>
            <a:gdLst>
              <a:gd name="T0" fmla="*/ 296140129 w 167640"/>
              <a:gd name="T1" fmla="*/ 4041 h 72390"/>
              <a:gd name="T2" fmla="*/ 195184427 w 167640"/>
              <a:gd name="T3" fmla="*/ 2021 h 72390"/>
              <a:gd name="T4" fmla="*/ 161531106 w 167640"/>
              <a:gd name="T5" fmla="*/ 0 h 72390"/>
              <a:gd name="T6" fmla="*/ 100956841 w 167640"/>
              <a:gd name="T7" fmla="*/ 2021 h 72390"/>
              <a:gd name="T8" fmla="*/ 80766729 w 167640"/>
              <a:gd name="T9" fmla="*/ 8085 h 72390"/>
              <a:gd name="T10" fmla="*/ 40382667 w 167640"/>
              <a:gd name="T11" fmla="*/ 16170 h 72390"/>
              <a:gd name="T12" fmla="*/ 20191517 w 167640"/>
              <a:gd name="T13" fmla="*/ 22234 h 72390"/>
              <a:gd name="T14" fmla="*/ 0 w 167640"/>
              <a:gd name="T15" fmla="*/ 38405 h 72390"/>
              <a:gd name="T16" fmla="*/ 0 60000 65536"/>
              <a:gd name="T17" fmla="*/ 0 60000 65536"/>
              <a:gd name="T18" fmla="*/ 0 60000 65536"/>
              <a:gd name="T19" fmla="*/ 0 60000 65536"/>
              <a:gd name="T20" fmla="*/ 0 60000 65536"/>
              <a:gd name="T21" fmla="*/ 0 60000 65536"/>
              <a:gd name="T22" fmla="*/ 0 60000 65536"/>
              <a:gd name="T23" fmla="*/ 0 60000 65536"/>
              <a:gd name="T24" fmla="*/ 0 w 167640"/>
              <a:gd name="T25" fmla="*/ 0 h 72390"/>
              <a:gd name="T26" fmla="*/ 167640 w 167640"/>
              <a:gd name="T27" fmla="*/ 72390 h 72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640" h="72390">
                <a:moveTo>
                  <a:pt x="167640" y="7620"/>
                </a:moveTo>
                <a:cubicBezTo>
                  <a:pt x="148590" y="6350"/>
                  <a:pt x="129488" y="5710"/>
                  <a:pt x="110490" y="3810"/>
                </a:cubicBezTo>
                <a:cubicBezTo>
                  <a:pt x="104046" y="3166"/>
                  <a:pt x="97916" y="0"/>
                  <a:pt x="91440" y="0"/>
                </a:cubicBezTo>
                <a:cubicBezTo>
                  <a:pt x="79940" y="0"/>
                  <a:pt x="68580" y="2540"/>
                  <a:pt x="57150" y="3810"/>
                </a:cubicBezTo>
                <a:cubicBezTo>
                  <a:pt x="53340" y="7620"/>
                  <a:pt x="49973" y="11932"/>
                  <a:pt x="45720" y="15240"/>
                </a:cubicBezTo>
                <a:cubicBezTo>
                  <a:pt x="38491" y="20863"/>
                  <a:pt x="29336" y="24004"/>
                  <a:pt x="22860" y="30480"/>
                </a:cubicBezTo>
                <a:lnTo>
                  <a:pt x="11430" y="41910"/>
                </a:lnTo>
                <a:cubicBezTo>
                  <a:pt x="7029" y="68313"/>
                  <a:pt x="13082" y="59308"/>
                  <a:pt x="0" y="72390"/>
                </a:cubicBezTo>
              </a:path>
            </a:pathLst>
          </a:cu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280" name="Freeform 45"/>
          <p:cNvSpPr>
            <a:spLocks noChangeArrowheads="1"/>
          </p:cNvSpPr>
          <p:nvPr/>
        </p:nvSpPr>
        <p:spPr bwMode="auto">
          <a:xfrm>
            <a:off x="1730375" y="1858963"/>
            <a:ext cx="241300" cy="77787"/>
          </a:xfrm>
          <a:custGeom>
            <a:avLst/>
            <a:gdLst>
              <a:gd name="T0" fmla="*/ 118236539 w 167640"/>
              <a:gd name="T1" fmla="*/ 1356606 h 65814"/>
              <a:gd name="T2" fmla="*/ 88677048 w 167640"/>
              <a:gd name="T3" fmla="*/ 1199529 h 65814"/>
              <a:gd name="T4" fmla="*/ 69867331 w 167640"/>
              <a:gd name="T5" fmla="*/ 963922 h 65814"/>
              <a:gd name="T6" fmla="*/ 61805448 w 167640"/>
              <a:gd name="T7" fmla="*/ 806864 h 65814"/>
              <a:gd name="T8" fmla="*/ 56430859 w 167640"/>
              <a:gd name="T9" fmla="*/ 571257 h 65814"/>
              <a:gd name="T10" fmla="*/ 53743648 w 167640"/>
              <a:gd name="T11" fmla="*/ 335656 h 65814"/>
              <a:gd name="T12" fmla="*/ 45682279 w 167640"/>
              <a:gd name="T13" fmla="*/ 178577 h 65814"/>
              <a:gd name="T14" fmla="*/ 0 w 167640"/>
              <a:gd name="T15" fmla="*/ 21522 h 65814"/>
              <a:gd name="T16" fmla="*/ 0 60000 65536"/>
              <a:gd name="T17" fmla="*/ 0 60000 65536"/>
              <a:gd name="T18" fmla="*/ 0 60000 65536"/>
              <a:gd name="T19" fmla="*/ 0 60000 65536"/>
              <a:gd name="T20" fmla="*/ 0 60000 65536"/>
              <a:gd name="T21" fmla="*/ 0 60000 65536"/>
              <a:gd name="T22" fmla="*/ 0 60000 65536"/>
              <a:gd name="T23" fmla="*/ 0 60000 65536"/>
              <a:gd name="T24" fmla="*/ 0 w 167640"/>
              <a:gd name="T25" fmla="*/ 0 h 65814"/>
              <a:gd name="T26" fmla="*/ 167640 w 167640"/>
              <a:gd name="T27" fmla="*/ 65814 h 658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640" h="65814">
                <a:moveTo>
                  <a:pt x="167640" y="65814"/>
                </a:moveTo>
                <a:cubicBezTo>
                  <a:pt x="153670" y="63274"/>
                  <a:pt x="139614" y="61169"/>
                  <a:pt x="125730" y="58194"/>
                </a:cubicBezTo>
                <a:cubicBezTo>
                  <a:pt x="117181" y="56362"/>
                  <a:pt x="106198" y="50843"/>
                  <a:pt x="99060" y="46764"/>
                </a:cubicBezTo>
                <a:cubicBezTo>
                  <a:pt x="95084" y="44492"/>
                  <a:pt x="91440" y="41684"/>
                  <a:pt x="87630" y="39144"/>
                </a:cubicBezTo>
                <a:cubicBezTo>
                  <a:pt x="85090" y="35334"/>
                  <a:pt x="82058" y="31810"/>
                  <a:pt x="80010" y="27714"/>
                </a:cubicBezTo>
                <a:cubicBezTo>
                  <a:pt x="78214" y="24122"/>
                  <a:pt x="78709" y="19420"/>
                  <a:pt x="76200" y="16284"/>
                </a:cubicBezTo>
                <a:cubicBezTo>
                  <a:pt x="73339" y="12708"/>
                  <a:pt x="69194" y="9844"/>
                  <a:pt x="64770" y="8664"/>
                </a:cubicBezTo>
                <a:cubicBezTo>
                  <a:pt x="32280" y="0"/>
                  <a:pt x="26488" y="1044"/>
                  <a:pt x="0" y="1044"/>
                </a:cubicBezTo>
              </a:path>
            </a:pathLst>
          </a:cu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281" name="Freeform 46"/>
          <p:cNvSpPr>
            <a:spLocks noChangeArrowheads="1"/>
          </p:cNvSpPr>
          <p:nvPr/>
        </p:nvSpPr>
        <p:spPr bwMode="auto">
          <a:xfrm>
            <a:off x="4686300" y="1676400"/>
            <a:ext cx="215900" cy="63500"/>
          </a:xfrm>
          <a:custGeom>
            <a:avLst/>
            <a:gdLst>
              <a:gd name="T0" fmla="*/ 769056385 w 133433"/>
              <a:gd name="T1" fmla="*/ 1218040 h 53340"/>
              <a:gd name="T2" fmla="*/ 615338504 w 133433"/>
              <a:gd name="T3" fmla="*/ 696012 h 53340"/>
              <a:gd name="T4" fmla="*/ 483582282 w 133433"/>
              <a:gd name="T5" fmla="*/ 609031 h 53340"/>
              <a:gd name="T6" fmla="*/ 176153137 w 133433"/>
              <a:gd name="T7" fmla="*/ 348015 h 53340"/>
              <a:gd name="T8" fmla="*/ 88315837 w 133433"/>
              <a:gd name="T9" fmla="*/ 174030 h 53340"/>
              <a:gd name="T10" fmla="*/ 478814 w 133433"/>
              <a:gd name="T11" fmla="*/ 0 h 53340"/>
              <a:gd name="T12" fmla="*/ 0 60000 65536"/>
              <a:gd name="T13" fmla="*/ 0 60000 65536"/>
              <a:gd name="T14" fmla="*/ 0 60000 65536"/>
              <a:gd name="T15" fmla="*/ 0 60000 65536"/>
              <a:gd name="T16" fmla="*/ 0 60000 65536"/>
              <a:gd name="T17" fmla="*/ 0 60000 65536"/>
              <a:gd name="T18" fmla="*/ 0 w 133433"/>
              <a:gd name="T19" fmla="*/ 0 h 53340"/>
              <a:gd name="T20" fmla="*/ 133433 w 133433"/>
              <a:gd name="T21" fmla="*/ 53340 h 53340"/>
            </a:gdLst>
            <a:ahLst/>
            <a:cxnLst>
              <a:cxn ang="T12">
                <a:pos x="T0" y="T1"/>
              </a:cxn>
              <a:cxn ang="T13">
                <a:pos x="T2" y="T3"/>
              </a:cxn>
              <a:cxn ang="T14">
                <a:pos x="T4" y="T5"/>
              </a:cxn>
              <a:cxn ang="T15">
                <a:pos x="T6" y="T7"/>
              </a:cxn>
              <a:cxn ang="T16">
                <a:pos x="T8" y="T9"/>
              </a:cxn>
              <a:cxn ang="T17">
                <a:pos x="T10" y="T11"/>
              </a:cxn>
            </a:cxnLst>
            <a:rect l="T18" t="T19" r="T20" b="T21"/>
            <a:pathLst>
              <a:path w="133433" h="53340">
                <a:moveTo>
                  <a:pt x="133433" y="53340"/>
                </a:moveTo>
                <a:cubicBezTo>
                  <a:pt x="127190" y="47097"/>
                  <a:pt x="114909" y="33738"/>
                  <a:pt x="106763" y="30480"/>
                </a:cubicBezTo>
                <a:cubicBezTo>
                  <a:pt x="99590" y="27611"/>
                  <a:pt x="91523" y="27940"/>
                  <a:pt x="83903" y="26670"/>
                </a:cubicBezTo>
                <a:cubicBezTo>
                  <a:pt x="51329" y="15812"/>
                  <a:pt x="69013" y="20046"/>
                  <a:pt x="30563" y="15240"/>
                </a:cubicBezTo>
                <a:cubicBezTo>
                  <a:pt x="25483" y="12700"/>
                  <a:pt x="20543" y="9857"/>
                  <a:pt x="15323" y="7620"/>
                </a:cubicBezTo>
                <a:cubicBezTo>
                  <a:pt x="0" y="1053"/>
                  <a:pt x="7712" y="7629"/>
                  <a:pt x="83" y="0"/>
                </a:cubicBezTo>
              </a:path>
            </a:pathLst>
          </a:cu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82" name="Freeform 47"/>
          <p:cNvSpPr>
            <a:spLocks noChangeArrowheads="1"/>
          </p:cNvSpPr>
          <p:nvPr/>
        </p:nvSpPr>
        <p:spPr bwMode="auto">
          <a:xfrm>
            <a:off x="7502525" y="1539875"/>
            <a:ext cx="212725" cy="44450"/>
          </a:xfrm>
          <a:custGeom>
            <a:avLst/>
            <a:gdLst>
              <a:gd name="T0" fmla="*/ 979853713 w 129540"/>
              <a:gd name="T1" fmla="*/ 2169 h 46301"/>
              <a:gd name="T2" fmla="*/ 403468495 w 129540"/>
              <a:gd name="T3" fmla="*/ 7806 h 46301"/>
              <a:gd name="T4" fmla="*/ 345832839 w 129540"/>
              <a:gd name="T5" fmla="*/ 13449 h 46301"/>
              <a:gd name="T6" fmla="*/ 86457174 w 129540"/>
              <a:gd name="T7" fmla="*/ 20970 h 46301"/>
              <a:gd name="T8" fmla="*/ 0 w 129540"/>
              <a:gd name="T9" fmla="*/ 22850 h 46301"/>
              <a:gd name="T10" fmla="*/ 0 60000 65536"/>
              <a:gd name="T11" fmla="*/ 0 60000 65536"/>
              <a:gd name="T12" fmla="*/ 0 60000 65536"/>
              <a:gd name="T13" fmla="*/ 0 60000 65536"/>
              <a:gd name="T14" fmla="*/ 0 60000 65536"/>
              <a:gd name="T15" fmla="*/ 0 w 129540"/>
              <a:gd name="T16" fmla="*/ 0 h 46301"/>
              <a:gd name="T17" fmla="*/ 129540 w 129540"/>
              <a:gd name="T18" fmla="*/ 46301 h 46301"/>
            </a:gdLst>
            <a:ahLst/>
            <a:cxnLst>
              <a:cxn ang="T10">
                <a:pos x="T0" y="T1"/>
              </a:cxn>
              <a:cxn ang="T11">
                <a:pos x="T2" y="T3"/>
              </a:cxn>
              <a:cxn ang="T12">
                <a:pos x="T4" y="T5"/>
              </a:cxn>
              <a:cxn ang="T13">
                <a:pos x="T6" y="T7"/>
              </a:cxn>
              <a:cxn ang="T14">
                <a:pos x="T8" y="T9"/>
              </a:cxn>
            </a:cxnLst>
            <a:rect l="T15" t="T16" r="T17" b="T18"/>
            <a:pathLst>
              <a:path w="129540" h="46301">
                <a:moveTo>
                  <a:pt x="129540" y="4391"/>
                </a:moveTo>
                <a:cubicBezTo>
                  <a:pt x="114764" y="5315"/>
                  <a:pt x="72325" y="0"/>
                  <a:pt x="53340" y="15821"/>
                </a:cubicBezTo>
                <a:cubicBezTo>
                  <a:pt x="49822" y="18752"/>
                  <a:pt x="48958" y="24013"/>
                  <a:pt x="45720" y="27251"/>
                </a:cubicBezTo>
                <a:cubicBezTo>
                  <a:pt x="36663" y="36308"/>
                  <a:pt x="22748" y="38718"/>
                  <a:pt x="11430" y="42491"/>
                </a:cubicBezTo>
                <a:lnTo>
                  <a:pt x="0" y="46301"/>
                </a:lnTo>
              </a:path>
            </a:pathLst>
          </a:cu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283" name="Freeform 48"/>
          <p:cNvSpPr>
            <a:spLocks noChangeArrowheads="1"/>
          </p:cNvSpPr>
          <p:nvPr/>
        </p:nvSpPr>
        <p:spPr bwMode="auto">
          <a:xfrm>
            <a:off x="7486650" y="1889125"/>
            <a:ext cx="225425" cy="46038"/>
          </a:xfrm>
          <a:custGeom>
            <a:avLst/>
            <a:gdLst>
              <a:gd name="T0" fmla="*/ 268527465 w 148590"/>
              <a:gd name="T1" fmla="*/ 44324 h 46122"/>
              <a:gd name="T2" fmla="*/ 240986360 w 148590"/>
              <a:gd name="T3" fmla="*/ 40663 h 46122"/>
              <a:gd name="T4" fmla="*/ 179017843 w 148590"/>
              <a:gd name="T5" fmla="*/ 15031 h 46122"/>
              <a:gd name="T6" fmla="*/ 158361572 w 148590"/>
              <a:gd name="T7" fmla="*/ 11372 h 46122"/>
              <a:gd name="T8" fmla="*/ 27541021 w 148590"/>
              <a:gd name="T9" fmla="*/ 4048 h 46122"/>
              <a:gd name="T10" fmla="*/ 0 w 148590"/>
              <a:gd name="T11" fmla="*/ 381 h 46122"/>
              <a:gd name="T12" fmla="*/ 0 60000 65536"/>
              <a:gd name="T13" fmla="*/ 0 60000 65536"/>
              <a:gd name="T14" fmla="*/ 0 60000 65536"/>
              <a:gd name="T15" fmla="*/ 0 60000 65536"/>
              <a:gd name="T16" fmla="*/ 0 60000 65536"/>
              <a:gd name="T17" fmla="*/ 0 60000 65536"/>
              <a:gd name="T18" fmla="*/ 0 w 148590"/>
              <a:gd name="T19" fmla="*/ 0 h 46122"/>
              <a:gd name="T20" fmla="*/ 148590 w 148590"/>
              <a:gd name="T21" fmla="*/ 46122 h 46122"/>
            </a:gdLst>
            <a:ahLst/>
            <a:cxnLst>
              <a:cxn ang="T12">
                <a:pos x="T0" y="T1"/>
              </a:cxn>
              <a:cxn ang="T13">
                <a:pos x="T2" y="T3"/>
              </a:cxn>
              <a:cxn ang="T14">
                <a:pos x="T4" y="T5"/>
              </a:cxn>
              <a:cxn ang="T15">
                <a:pos x="T6" y="T7"/>
              </a:cxn>
              <a:cxn ang="T16">
                <a:pos x="T8" y="T9"/>
              </a:cxn>
              <a:cxn ang="T17">
                <a:pos x="T10" y="T11"/>
              </a:cxn>
            </a:cxnLst>
            <a:rect l="T18" t="T19" r="T20" b="T21"/>
            <a:pathLst>
              <a:path w="148590" h="46122">
                <a:moveTo>
                  <a:pt x="148590" y="46122"/>
                </a:moveTo>
                <a:cubicBezTo>
                  <a:pt x="143510" y="44852"/>
                  <a:pt x="137840" y="45006"/>
                  <a:pt x="133350" y="42312"/>
                </a:cubicBezTo>
                <a:cubicBezTo>
                  <a:pt x="116486" y="32194"/>
                  <a:pt x="114351" y="23288"/>
                  <a:pt x="99060" y="15642"/>
                </a:cubicBezTo>
                <a:cubicBezTo>
                  <a:pt x="95468" y="13846"/>
                  <a:pt x="91492" y="12935"/>
                  <a:pt x="87630" y="11832"/>
                </a:cubicBezTo>
                <a:cubicBezTo>
                  <a:pt x="59372" y="3758"/>
                  <a:pt x="57544" y="7032"/>
                  <a:pt x="15240" y="4212"/>
                </a:cubicBezTo>
                <a:cubicBezTo>
                  <a:pt x="2605" y="0"/>
                  <a:pt x="7826" y="402"/>
                  <a:pt x="0" y="402"/>
                </a:cubicBezTo>
              </a:path>
            </a:pathLst>
          </a:cu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284" name="Oval 49"/>
          <p:cNvSpPr>
            <a:spLocks noChangeArrowheads="1"/>
          </p:cNvSpPr>
          <p:nvPr/>
        </p:nvSpPr>
        <p:spPr bwMode="auto">
          <a:xfrm flipH="1" flipV="1">
            <a:off x="4892675" y="1724025"/>
            <a:ext cx="17463" cy="19050"/>
          </a:xfrm>
          <a:prstGeom prst="ellipse">
            <a:avLst/>
          </a:prstGeom>
          <a:solidFill>
            <a:schemeClr val="bg1"/>
          </a:solidFill>
          <a:ln w="28575">
            <a:solidFill>
              <a:schemeClr val="bg1"/>
            </a:solidFill>
            <a:round/>
            <a:headEnd/>
            <a:tailEnd type="triangle" w="med" len="med"/>
          </a:ln>
        </p:spPr>
        <p:txBody>
          <a:bodyPr lIns="0" tIns="0" rIns="0" bIns="0" anchor="ctr"/>
          <a:lstStyle/>
          <a:p>
            <a:endParaRPr lang="en-US"/>
          </a:p>
        </p:txBody>
      </p:sp>
      <p:sp>
        <p:nvSpPr>
          <p:cNvPr id="11285" name="Oval 50"/>
          <p:cNvSpPr>
            <a:spLocks noChangeArrowheads="1"/>
          </p:cNvSpPr>
          <p:nvPr/>
        </p:nvSpPr>
        <p:spPr bwMode="auto">
          <a:xfrm flipH="1" flipV="1">
            <a:off x="1970088" y="1922463"/>
            <a:ext cx="17462" cy="17462"/>
          </a:xfrm>
          <a:prstGeom prst="ellipse">
            <a:avLst/>
          </a:prstGeom>
          <a:solidFill>
            <a:schemeClr val="bg1"/>
          </a:solidFill>
          <a:ln w="28575">
            <a:solidFill>
              <a:schemeClr val="bg1"/>
            </a:solidFill>
            <a:round/>
            <a:headEnd/>
            <a:tailEnd type="triangle" w="med" len="med"/>
          </a:ln>
        </p:spPr>
        <p:txBody>
          <a:bodyPr lIns="0" tIns="0" rIns="0" bIns="0" anchor="ctr"/>
          <a:lstStyle/>
          <a:p>
            <a:endParaRPr lang="en-US"/>
          </a:p>
        </p:txBody>
      </p:sp>
      <p:sp>
        <p:nvSpPr>
          <p:cNvPr id="11286" name="Oval 51"/>
          <p:cNvSpPr>
            <a:spLocks noChangeArrowheads="1"/>
          </p:cNvSpPr>
          <p:nvPr/>
        </p:nvSpPr>
        <p:spPr bwMode="auto">
          <a:xfrm flipH="1" flipV="1">
            <a:off x="1984375" y="1511300"/>
            <a:ext cx="19050" cy="17463"/>
          </a:xfrm>
          <a:prstGeom prst="ellipse">
            <a:avLst/>
          </a:prstGeom>
          <a:solidFill>
            <a:schemeClr val="bg1"/>
          </a:solidFill>
          <a:ln w="28575">
            <a:solidFill>
              <a:schemeClr val="bg1"/>
            </a:solidFill>
            <a:round/>
            <a:headEnd/>
            <a:tailEnd type="triangle" w="med" len="med"/>
          </a:ln>
        </p:spPr>
        <p:txBody>
          <a:bodyPr lIns="0" tIns="0" rIns="0" bIns="0" anchor="ctr"/>
          <a:lstStyle/>
          <a:p>
            <a:endParaRPr lang="en-US"/>
          </a:p>
        </p:txBody>
      </p:sp>
      <p:sp>
        <p:nvSpPr>
          <p:cNvPr id="11287" name="Oval 52"/>
          <p:cNvSpPr>
            <a:spLocks noChangeArrowheads="1"/>
          </p:cNvSpPr>
          <p:nvPr/>
        </p:nvSpPr>
        <p:spPr bwMode="auto">
          <a:xfrm flipH="1" flipV="1">
            <a:off x="7716838" y="1530350"/>
            <a:ext cx="19050" cy="17463"/>
          </a:xfrm>
          <a:prstGeom prst="ellipse">
            <a:avLst/>
          </a:prstGeom>
          <a:solidFill>
            <a:schemeClr val="bg1"/>
          </a:solidFill>
          <a:ln w="28575">
            <a:solidFill>
              <a:schemeClr val="bg1"/>
            </a:solidFill>
            <a:round/>
            <a:headEnd/>
            <a:tailEnd type="triangle" w="med" len="med"/>
          </a:ln>
        </p:spPr>
        <p:txBody>
          <a:bodyPr lIns="0" tIns="0" rIns="0" bIns="0" anchor="ctr"/>
          <a:lstStyle/>
          <a:p>
            <a:endParaRPr lang="en-US"/>
          </a:p>
        </p:txBody>
      </p:sp>
      <p:sp>
        <p:nvSpPr>
          <p:cNvPr id="11288" name="Oval 53"/>
          <p:cNvSpPr>
            <a:spLocks noChangeArrowheads="1"/>
          </p:cNvSpPr>
          <p:nvPr/>
        </p:nvSpPr>
        <p:spPr bwMode="auto">
          <a:xfrm flipH="1" flipV="1">
            <a:off x="7707313" y="1924050"/>
            <a:ext cx="19050" cy="19050"/>
          </a:xfrm>
          <a:prstGeom prst="ellipse">
            <a:avLst/>
          </a:prstGeom>
          <a:solidFill>
            <a:schemeClr val="bg1"/>
          </a:solidFill>
          <a:ln w="28575">
            <a:solidFill>
              <a:schemeClr val="bg1"/>
            </a:solidFill>
            <a:round/>
            <a:headEnd/>
            <a:tailEnd type="triangle" w="med" len="med"/>
          </a:ln>
        </p:spPr>
        <p:txBody>
          <a:bodyPr lIns="0" tIns="0" rIns="0" bIns="0" anchor="ctr"/>
          <a:lstStyle/>
          <a:p>
            <a:endParaRPr lang="en-US"/>
          </a:p>
        </p:txBody>
      </p:sp>
    </p:spTree>
    <p:extLst>
      <p:ext uri="{BB962C8B-B14F-4D97-AF65-F5344CB8AC3E}">
        <p14:creationId xmlns:p14="http://schemas.microsoft.com/office/powerpoint/2010/main" val="12713040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pPr eaLnBrk="1" hangingPunct="1"/>
            <a:r>
              <a:rPr lang="en-US" smtClean="0"/>
              <a:t>Two applications store contacts</a:t>
            </a:r>
          </a:p>
        </p:txBody>
      </p:sp>
      <p:sp>
        <p:nvSpPr>
          <p:cNvPr id="12291" name="Rectangle 3"/>
          <p:cNvSpPr>
            <a:spLocks noGrp="1" noChangeArrowheads="1"/>
          </p:cNvSpPr>
          <p:nvPr>
            <p:ph idx="1"/>
          </p:nvPr>
        </p:nvSpPr>
        <p:spPr>
          <a:xfrm>
            <a:off x="519113" y="4235450"/>
            <a:ext cx="8318500" cy="2154238"/>
          </a:xfrm>
        </p:spPr>
        <p:txBody>
          <a:bodyPr/>
          <a:lstStyle/>
          <a:p>
            <a:r>
              <a:rPr lang="en-US" dirty="0" smtClean="0"/>
              <a:t>Two applications store contacts</a:t>
            </a:r>
          </a:p>
          <a:p>
            <a:pPr lvl="1"/>
            <a:r>
              <a:rPr lang="en-US" dirty="0" smtClean="0"/>
              <a:t>ClaimCenter stores contact information as it pertains to a given claim</a:t>
            </a:r>
          </a:p>
          <a:p>
            <a:pPr lvl="1"/>
            <a:r>
              <a:rPr lang="en-US" dirty="0" smtClean="0"/>
              <a:t>Address Book stores contacts that are (potentially) relevant to multiple claims</a:t>
            </a:r>
          </a:p>
          <a:p>
            <a:pPr lvl="1"/>
            <a:r>
              <a:rPr lang="en-US" dirty="0"/>
              <a:t>Contacts can be shared across both applications</a:t>
            </a:r>
            <a:endParaRPr lang="en-US" dirty="0" smtClean="0"/>
          </a:p>
        </p:txBody>
      </p:sp>
      <p:sp>
        <p:nvSpPr>
          <p:cNvPr id="12292" name="Text Box 4"/>
          <p:cNvSpPr txBox="1">
            <a:spLocks noChangeArrowheads="1"/>
          </p:cNvSpPr>
          <p:nvPr/>
        </p:nvSpPr>
        <p:spPr bwMode="auto">
          <a:xfrm>
            <a:off x="6858000" y="2641600"/>
            <a:ext cx="1565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dirty="0"/>
              <a:t>contacts relevant to multiple claims</a:t>
            </a:r>
          </a:p>
        </p:txBody>
      </p:sp>
      <p:grpSp>
        <p:nvGrpSpPr>
          <p:cNvPr id="12293" name="Group 5"/>
          <p:cNvGrpSpPr>
            <a:grpSpLocks/>
          </p:cNvGrpSpPr>
          <p:nvPr/>
        </p:nvGrpSpPr>
        <p:grpSpPr bwMode="auto">
          <a:xfrm>
            <a:off x="4837113" y="855663"/>
            <a:ext cx="1912937" cy="3005137"/>
            <a:chOff x="3047" y="539"/>
            <a:chExt cx="1205" cy="1893"/>
          </a:xfrm>
        </p:grpSpPr>
        <p:sp>
          <p:nvSpPr>
            <p:cNvPr id="12334" name="AutoShape 6"/>
            <p:cNvSpPr>
              <a:spLocks noChangeArrowheads="1"/>
            </p:cNvSpPr>
            <p:nvPr/>
          </p:nvSpPr>
          <p:spPr bwMode="auto">
            <a:xfrm>
              <a:off x="3067" y="539"/>
              <a:ext cx="1185" cy="1893"/>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2335" name="AutoShape 7"/>
            <p:cNvSpPr>
              <a:spLocks noChangeArrowheads="1"/>
            </p:cNvSpPr>
            <p:nvPr/>
          </p:nvSpPr>
          <p:spPr bwMode="auto">
            <a:xfrm>
              <a:off x="3296" y="1751"/>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336" name="Text Box 8"/>
            <p:cNvSpPr txBox="1">
              <a:spLocks noChangeArrowheads="1"/>
            </p:cNvSpPr>
            <p:nvPr/>
          </p:nvSpPr>
          <p:spPr bwMode="auto">
            <a:xfrm>
              <a:off x="3047" y="724"/>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Address Book</a:t>
              </a:r>
            </a:p>
          </p:txBody>
        </p:sp>
        <p:grpSp>
          <p:nvGrpSpPr>
            <p:cNvPr id="12337" name="Group 9"/>
            <p:cNvGrpSpPr>
              <a:grpSpLocks/>
            </p:cNvGrpSpPr>
            <p:nvPr/>
          </p:nvGrpSpPr>
          <p:grpSpPr bwMode="auto">
            <a:xfrm>
              <a:off x="3255" y="942"/>
              <a:ext cx="699" cy="611"/>
              <a:chOff x="1305" y="2500"/>
              <a:chExt cx="1138" cy="995"/>
            </a:xfrm>
          </p:grpSpPr>
          <p:sp>
            <p:nvSpPr>
              <p:cNvPr id="12338" name="Freeform 10"/>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11"/>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12"/>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13"/>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14"/>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15"/>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16"/>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Freeform 17"/>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18"/>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19"/>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20"/>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21"/>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22"/>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23"/>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294" name="Text Box 24"/>
          <p:cNvSpPr txBox="1">
            <a:spLocks noChangeArrowheads="1"/>
          </p:cNvSpPr>
          <p:nvPr/>
        </p:nvSpPr>
        <p:spPr bwMode="auto">
          <a:xfrm>
            <a:off x="666750" y="2641600"/>
            <a:ext cx="16129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000" b="1" dirty="0"/>
              <a:t>contacts relevant to</a:t>
            </a:r>
            <a:br>
              <a:rPr lang="en-US" sz="2000" b="1" dirty="0"/>
            </a:br>
            <a:r>
              <a:rPr lang="en-US" sz="2000" b="1" dirty="0"/>
              <a:t>a single claim</a:t>
            </a:r>
          </a:p>
        </p:txBody>
      </p:sp>
      <p:sp>
        <p:nvSpPr>
          <p:cNvPr id="12295" name="AutoShape 25"/>
          <p:cNvSpPr>
            <a:spLocks noChangeArrowheads="1"/>
          </p:cNvSpPr>
          <p:nvPr/>
        </p:nvSpPr>
        <p:spPr bwMode="auto">
          <a:xfrm>
            <a:off x="2395538" y="855663"/>
            <a:ext cx="1881187" cy="30051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grpSp>
        <p:nvGrpSpPr>
          <p:cNvPr id="12296" name="Group 26"/>
          <p:cNvGrpSpPr>
            <a:grpSpLocks/>
          </p:cNvGrpSpPr>
          <p:nvPr/>
        </p:nvGrpSpPr>
        <p:grpSpPr bwMode="auto">
          <a:xfrm>
            <a:off x="2476500" y="2570163"/>
            <a:ext cx="692150" cy="511175"/>
            <a:chOff x="2083" y="1606"/>
            <a:chExt cx="1489" cy="1097"/>
          </a:xfrm>
        </p:grpSpPr>
        <p:sp>
          <p:nvSpPr>
            <p:cNvPr id="12301" name="Rectangle 2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02" name="Freeform 2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3" name="Freeform 2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4" name="Freeform 3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5" name="Freeform 3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06" name="Rectangle 3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07" name="Rectangle 3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08" name="AutoShape 3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09" name="Freeform 3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0" name="Freeform 3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1" name="Rectangle 3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2" name="Rectangle 3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3" name="Rectangle 3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14" name="Group 40"/>
            <p:cNvGrpSpPr>
              <a:grpSpLocks/>
            </p:cNvGrpSpPr>
            <p:nvPr/>
          </p:nvGrpSpPr>
          <p:grpSpPr bwMode="auto">
            <a:xfrm>
              <a:off x="2221" y="1871"/>
              <a:ext cx="518" cy="782"/>
              <a:chOff x="2400" y="1656"/>
              <a:chExt cx="752" cy="1136"/>
            </a:xfrm>
          </p:grpSpPr>
          <p:sp>
            <p:nvSpPr>
              <p:cNvPr id="12327"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28"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9"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30"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31"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332"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3"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15" name="Group 48"/>
            <p:cNvGrpSpPr>
              <a:grpSpLocks/>
            </p:cNvGrpSpPr>
            <p:nvPr/>
          </p:nvGrpSpPr>
          <p:grpSpPr bwMode="auto">
            <a:xfrm rot="-6511945">
              <a:off x="2834" y="1842"/>
              <a:ext cx="518" cy="783"/>
              <a:chOff x="2400" y="1656"/>
              <a:chExt cx="752" cy="1136"/>
            </a:xfrm>
          </p:grpSpPr>
          <p:sp>
            <p:nvSpPr>
              <p:cNvPr id="12320"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21"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2"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3"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4"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5"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6"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16" name="Freeform 5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17" name="Freeform 5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Rectangle 5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9" name="Rectangle 5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7" name="AutoShape 60"/>
          <p:cNvSpPr>
            <a:spLocks noChangeArrowheads="1"/>
          </p:cNvSpPr>
          <p:nvPr/>
        </p:nvSpPr>
        <p:spPr bwMode="auto">
          <a:xfrm>
            <a:off x="2913063" y="2779713"/>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298" name="Line 61"/>
          <p:cNvSpPr>
            <a:spLocks noChangeShapeType="1"/>
          </p:cNvSpPr>
          <p:nvPr/>
        </p:nvSpPr>
        <p:spPr bwMode="auto">
          <a:xfrm flipH="1">
            <a:off x="2638425" y="3217863"/>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9" name="Line 62"/>
          <p:cNvSpPr>
            <a:spLocks noChangeShapeType="1"/>
          </p:cNvSpPr>
          <p:nvPr/>
        </p:nvSpPr>
        <p:spPr bwMode="auto">
          <a:xfrm flipV="1">
            <a:off x="2638425" y="2954338"/>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230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2144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63"/>
          <p:cNvGrpSpPr/>
          <p:nvPr/>
        </p:nvGrpSpPr>
        <p:grpSpPr>
          <a:xfrm>
            <a:off x="6870913" y="1453342"/>
            <a:ext cx="1136650" cy="1066800"/>
            <a:chOff x="6781800" y="1524000"/>
            <a:chExt cx="1136650" cy="1066800"/>
          </a:xfrm>
        </p:grpSpPr>
        <p:pic>
          <p:nvPicPr>
            <p:cNvPr id="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6"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
        <p:nvSpPr>
          <p:cNvPr id="67" name="Line 133"/>
          <p:cNvSpPr>
            <a:spLocks noChangeShapeType="1"/>
          </p:cNvSpPr>
          <p:nvPr/>
        </p:nvSpPr>
        <p:spPr bwMode="auto">
          <a:xfrm>
            <a:off x="4276725" y="1933126"/>
            <a:ext cx="560388" cy="0"/>
          </a:xfrm>
          <a:prstGeom prst="line">
            <a:avLst/>
          </a:prstGeom>
          <a:noFill/>
          <a:ln w="28575">
            <a:solidFill>
              <a:srgbClr val="0070C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8" name="Line 133"/>
          <p:cNvSpPr>
            <a:spLocks noChangeShapeType="1"/>
          </p:cNvSpPr>
          <p:nvPr/>
        </p:nvSpPr>
        <p:spPr bwMode="auto">
          <a:xfrm>
            <a:off x="4276725" y="2026151"/>
            <a:ext cx="592138" cy="0"/>
          </a:xfrm>
          <a:prstGeom prst="line">
            <a:avLst/>
          </a:prstGeom>
          <a:noFill/>
          <a:ln w="28575">
            <a:solidFill>
              <a:srgbClr val="008000"/>
            </a:solidFill>
            <a:round/>
            <a:headEnd type="none" w="med" len="me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4231470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dirty="0" smtClean="0"/>
              <a:t>“Local” contacts</a:t>
            </a:r>
          </a:p>
        </p:txBody>
      </p:sp>
      <p:sp>
        <p:nvSpPr>
          <p:cNvPr id="13315" name="Rectangle 61"/>
          <p:cNvSpPr>
            <a:spLocks noGrp="1" noChangeArrowheads="1"/>
          </p:cNvSpPr>
          <p:nvPr>
            <p:ph idx="1"/>
          </p:nvPr>
        </p:nvSpPr>
        <p:spPr>
          <a:xfrm>
            <a:off x="617538" y="4468813"/>
            <a:ext cx="3379787" cy="1943100"/>
          </a:xfrm>
        </p:spPr>
        <p:txBody>
          <a:bodyPr/>
          <a:lstStyle/>
          <a:p>
            <a:r>
              <a:rPr lang="en-US" dirty="0" smtClean="0"/>
              <a:t>Typically a non-vendor, non-venue contact, such as a passenger, claimant, or a witness</a:t>
            </a:r>
          </a:p>
        </p:txBody>
      </p:sp>
      <p:sp>
        <p:nvSpPr>
          <p:cNvPr id="13316"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3317" name="Group 4"/>
          <p:cNvGrpSpPr>
            <a:grpSpLocks/>
          </p:cNvGrpSpPr>
          <p:nvPr/>
        </p:nvGrpSpPr>
        <p:grpSpPr bwMode="auto">
          <a:xfrm>
            <a:off x="5975350" y="1212850"/>
            <a:ext cx="1109663" cy="969963"/>
            <a:chOff x="1305" y="2500"/>
            <a:chExt cx="1138" cy="995"/>
          </a:xfrm>
        </p:grpSpPr>
        <p:sp>
          <p:nvSpPr>
            <p:cNvPr id="13360"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18" name="Group 19"/>
          <p:cNvGrpSpPr>
            <a:grpSpLocks/>
          </p:cNvGrpSpPr>
          <p:nvPr/>
        </p:nvGrpSpPr>
        <p:grpSpPr bwMode="auto">
          <a:xfrm>
            <a:off x="2476500" y="2447925"/>
            <a:ext cx="692150" cy="511175"/>
            <a:chOff x="2083" y="1606"/>
            <a:chExt cx="1489" cy="1097"/>
          </a:xfrm>
        </p:grpSpPr>
        <p:sp>
          <p:nvSpPr>
            <p:cNvPr id="13327"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28"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29"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0"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1"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332"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33"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4"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35"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6"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7"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8"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9"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40" name="Group 33"/>
            <p:cNvGrpSpPr>
              <a:grpSpLocks/>
            </p:cNvGrpSpPr>
            <p:nvPr/>
          </p:nvGrpSpPr>
          <p:grpSpPr bwMode="auto">
            <a:xfrm>
              <a:off x="2221" y="1871"/>
              <a:ext cx="518" cy="782"/>
              <a:chOff x="2400" y="1656"/>
              <a:chExt cx="752" cy="1136"/>
            </a:xfrm>
          </p:grpSpPr>
          <p:sp>
            <p:nvSpPr>
              <p:cNvPr id="13353"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4"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5"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6"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358"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9"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41" name="Group 41"/>
            <p:cNvGrpSpPr>
              <a:grpSpLocks/>
            </p:cNvGrpSpPr>
            <p:nvPr/>
          </p:nvGrpSpPr>
          <p:grpSpPr bwMode="auto">
            <a:xfrm rot="-6511945">
              <a:off x="2834" y="1842"/>
              <a:ext cx="518" cy="783"/>
              <a:chOff x="2400" y="1656"/>
              <a:chExt cx="752" cy="1136"/>
            </a:xfrm>
          </p:grpSpPr>
          <p:sp>
            <p:nvSpPr>
              <p:cNvPr id="13346"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7"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8"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9"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0"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1"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2"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42"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343"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4"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3320"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1"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Text Box 56"/>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smtClean="0"/>
              <a:t>000-00-002001</a:t>
            </a:r>
            <a:endParaRPr lang="en-US" sz="1800" b="1" dirty="0"/>
          </a:p>
        </p:txBody>
      </p:sp>
      <p:sp>
        <p:nvSpPr>
          <p:cNvPr id="13323" name="Text Box 57"/>
          <p:cNvSpPr txBox="1">
            <a:spLocks noChangeArrowheads="1"/>
          </p:cNvSpPr>
          <p:nvPr/>
        </p:nvSpPr>
        <p:spPr bwMode="auto">
          <a:xfrm>
            <a:off x="681038" y="3162300"/>
            <a:ext cx="1900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smtClean="0"/>
              <a:t>Stanley Poole</a:t>
            </a:r>
            <a:r>
              <a:rPr lang="en-US" sz="1800" b="1" dirty="0"/>
              <a:t/>
            </a:r>
            <a:br>
              <a:rPr lang="en-US" sz="1800" b="1" dirty="0"/>
            </a:br>
            <a:r>
              <a:rPr lang="en-US" sz="1800" b="1" dirty="0"/>
              <a:t>(witness)</a:t>
            </a:r>
          </a:p>
        </p:txBody>
      </p:sp>
      <p:sp>
        <p:nvSpPr>
          <p:cNvPr id="13324" name="Rectangle 58"/>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5" name="Rectangle 59"/>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26"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 name="Group 61"/>
          <p:cNvGrpSpPr/>
          <p:nvPr/>
        </p:nvGrpSpPr>
        <p:grpSpPr>
          <a:xfrm>
            <a:off x="7033332" y="2129858"/>
            <a:ext cx="1136650" cy="1066800"/>
            <a:chOff x="6781800" y="1524000"/>
            <a:chExt cx="1136650" cy="1066800"/>
          </a:xfrm>
        </p:grpSpPr>
        <p:pic>
          <p:nvPicPr>
            <p:cNvPr id="6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4"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28992991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dirty="0" smtClean="0"/>
              <a:t>“Shared” contacts</a:t>
            </a:r>
          </a:p>
        </p:txBody>
      </p:sp>
      <p:sp>
        <p:nvSpPr>
          <p:cNvPr id="14339"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4340" name="Group 4"/>
          <p:cNvGrpSpPr>
            <a:grpSpLocks/>
          </p:cNvGrpSpPr>
          <p:nvPr/>
        </p:nvGrpSpPr>
        <p:grpSpPr bwMode="auto">
          <a:xfrm>
            <a:off x="5975350" y="1212850"/>
            <a:ext cx="1109663" cy="969963"/>
            <a:chOff x="1305" y="2500"/>
            <a:chExt cx="1138" cy="995"/>
          </a:xfrm>
        </p:grpSpPr>
        <p:sp>
          <p:nvSpPr>
            <p:cNvPr id="14469"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0"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1"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2"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3"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4"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5"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6"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7"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8"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9"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0"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1"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2"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1" name="Group 19"/>
          <p:cNvGrpSpPr>
            <a:grpSpLocks/>
          </p:cNvGrpSpPr>
          <p:nvPr/>
        </p:nvGrpSpPr>
        <p:grpSpPr bwMode="auto">
          <a:xfrm>
            <a:off x="2476500" y="2447925"/>
            <a:ext cx="692150" cy="511175"/>
            <a:chOff x="2083" y="1606"/>
            <a:chExt cx="1489" cy="1097"/>
          </a:xfrm>
        </p:grpSpPr>
        <p:sp>
          <p:nvSpPr>
            <p:cNvPr id="14436"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7"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8"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9"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40"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41"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42"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44"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5"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6"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7"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8"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9" name="Group 33"/>
            <p:cNvGrpSpPr>
              <a:grpSpLocks/>
            </p:cNvGrpSpPr>
            <p:nvPr/>
          </p:nvGrpSpPr>
          <p:grpSpPr bwMode="auto">
            <a:xfrm>
              <a:off x="2221" y="1871"/>
              <a:ext cx="518" cy="782"/>
              <a:chOff x="2400" y="1656"/>
              <a:chExt cx="752" cy="1136"/>
            </a:xfrm>
          </p:grpSpPr>
          <p:sp>
            <p:nvSpPr>
              <p:cNvPr id="14462"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63"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4"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5"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6"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7"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8"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50" name="Group 41"/>
            <p:cNvGrpSpPr>
              <a:grpSpLocks/>
            </p:cNvGrpSpPr>
            <p:nvPr/>
          </p:nvGrpSpPr>
          <p:grpSpPr bwMode="auto">
            <a:xfrm rot="-6511945">
              <a:off x="2834" y="1842"/>
              <a:ext cx="518" cy="783"/>
              <a:chOff x="2400" y="1656"/>
              <a:chExt cx="752" cy="1136"/>
            </a:xfrm>
          </p:grpSpPr>
          <p:sp>
            <p:nvSpPr>
              <p:cNvPr id="14455"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6"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7"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61"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51"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52"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4"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2"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43"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5" name="Group 56"/>
          <p:cNvGrpSpPr>
            <a:grpSpLocks/>
          </p:cNvGrpSpPr>
          <p:nvPr/>
        </p:nvGrpSpPr>
        <p:grpSpPr bwMode="auto">
          <a:xfrm>
            <a:off x="2471738" y="3832225"/>
            <a:ext cx="692150" cy="511175"/>
            <a:chOff x="2083" y="1606"/>
            <a:chExt cx="1489" cy="1097"/>
          </a:xfrm>
        </p:grpSpPr>
        <p:sp>
          <p:nvSpPr>
            <p:cNvPr id="14403" name="Rectangle 5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04" name="Freeform 5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5" name="Freeform 5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6" name="Freeform 6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7" name="Freeform 6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08" name="Rectangle 6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09" name="Rectangle 6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0" name="AutoShape 6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11" name="Freeform 6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2" name="Freeform 6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3" name="Rectangle 6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4" name="Rectangle 6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5" name="Rectangle 6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16" name="Group 70"/>
            <p:cNvGrpSpPr>
              <a:grpSpLocks/>
            </p:cNvGrpSpPr>
            <p:nvPr/>
          </p:nvGrpSpPr>
          <p:grpSpPr bwMode="auto">
            <a:xfrm>
              <a:off x="2221" y="1871"/>
              <a:ext cx="518" cy="782"/>
              <a:chOff x="2400" y="1656"/>
              <a:chExt cx="752" cy="1136"/>
            </a:xfrm>
          </p:grpSpPr>
          <p:sp>
            <p:nvSpPr>
              <p:cNvPr id="14429" name="Freeform 7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30" name="Freeform 7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1" name="Freeform 7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2" name="Freeform 7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3" name="Freeform 7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34" name="Line 7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5" name="Line 7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17" name="Group 78"/>
            <p:cNvGrpSpPr>
              <a:grpSpLocks/>
            </p:cNvGrpSpPr>
            <p:nvPr/>
          </p:nvGrpSpPr>
          <p:grpSpPr bwMode="auto">
            <a:xfrm rot="-6511945">
              <a:off x="2834" y="1842"/>
              <a:ext cx="518" cy="783"/>
              <a:chOff x="2400" y="1656"/>
              <a:chExt cx="752" cy="1136"/>
            </a:xfrm>
          </p:grpSpPr>
          <p:sp>
            <p:nvSpPr>
              <p:cNvPr id="14422"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23"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4"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5"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6"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7"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8"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18" name="Freeform 8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19" name="Freeform 8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20" name="Rectangle 8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21" name="Rectangle 8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6" name="AutoShape 90"/>
          <p:cNvSpPr>
            <a:spLocks noChangeArrowheads="1"/>
          </p:cNvSpPr>
          <p:nvPr/>
        </p:nvSpPr>
        <p:spPr bwMode="auto">
          <a:xfrm>
            <a:off x="2908300" y="40417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47" name="Line 91"/>
          <p:cNvSpPr>
            <a:spLocks noChangeShapeType="1"/>
          </p:cNvSpPr>
          <p:nvPr/>
        </p:nvSpPr>
        <p:spPr bwMode="auto">
          <a:xfrm flipH="1">
            <a:off x="2633663" y="4479925"/>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8" name="Line 92"/>
          <p:cNvSpPr>
            <a:spLocks noChangeShapeType="1"/>
          </p:cNvSpPr>
          <p:nvPr/>
        </p:nvSpPr>
        <p:spPr bwMode="auto">
          <a:xfrm flipV="1">
            <a:off x="2633663" y="42164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9" name="Group 93"/>
          <p:cNvGrpSpPr>
            <a:grpSpLocks/>
          </p:cNvGrpSpPr>
          <p:nvPr/>
        </p:nvGrpSpPr>
        <p:grpSpPr bwMode="auto">
          <a:xfrm>
            <a:off x="2449513" y="5145088"/>
            <a:ext cx="692150" cy="511175"/>
            <a:chOff x="2083" y="1606"/>
            <a:chExt cx="1489" cy="1097"/>
          </a:xfrm>
        </p:grpSpPr>
        <p:sp>
          <p:nvSpPr>
            <p:cNvPr id="14370" name="Rectangle 9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71" name="Freeform 9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2" name="Freeform 9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3" name="Freeform 9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4" name="Freeform 9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375" name="Rectangle 9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76" name="Rectangle 10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77" name="AutoShape 10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378" name="Freeform 10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79" name="Freeform 10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80" name="Rectangle 10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1" name="Rectangle 10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2" name="Rectangle 10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383" name="Group 107"/>
            <p:cNvGrpSpPr>
              <a:grpSpLocks/>
            </p:cNvGrpSpPr>
            <p:nvPr/>
          </p:nvGrpSpPr>
          <p:grpSpPr bwMode="auto">
            <a:xfrm>
              <a:off x="2221" y="1871"/>
              <a:ext cx="518" cy="782"/>
              <a:chOff x="2400" y="1656"/>
              <a:chExt cx="752" cy="1136"/>
            </a:xfrm>
          </p:grpSpPr>
          <p:sp>
            <p:nvSpPr>
              <p:cNvPr id="14396" name="Freeform 10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97" name="Freeform 10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8" name="Freeform 11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9" name="Freeform 11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00" name="Freeform 11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01" name="Line 11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2" name="Line 11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84" name="Group 115"/>
            <p:cNvGrpSpPr>
              <a:grpSpLocks/>
            </p:cNvGrpSpPr>
            <p:nvPr/>
          </p:nvGrpSpPr>
          <p:grpSpPr bwMode="auto">
            <a:xfrm rot="-6511945">
              <a:off x="2834" y="1842"/>
              <a:ext cx="518" cy="783"/>
              <a:chOff x="2400" y="1656"/>
              <a:chExt cx="752" cy="1136"/>
            </a:xfrm>
          </p:grpSpPr>
          <p:sp>
            <p:nvSpPr>
              <p:cNvPr id="14389" name="Freeform 11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90" name="Freeform 11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1" name="Freeform 11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2" name="Freeform 11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3" name="Freeform 12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4" name="Line 12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5" name="Line 12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85" name="Freeform 12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386" name="Freeform 12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87" name="Rectangle 12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12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50" name="AutoShape 127"/>
          <p:cNvSpPr>
            <a:spLocks noChangeArrowheads="1"/>
          </p:cNvSpPr>
          <p:nvPr/>
        </p:nvSpPr>
        <p:spPr bwMode="auto">
          <a:xfrm>
            <a:off x="2886075" y="53546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51" name="Line 128"/>
          <p:cNvSpPr>
            <a:spLocks noChangeShapeType="1"/>
          </p:cNvSpPr>
          <p:nvPr/>
        </p:nvSpPr>
        <p:spPr bwMode="auto">
          <a:xfrm flipH="1">
            <a:off x="2611438" y="5792788"/>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2" name="Line 129"/>
          <p:cNvSpPr>
            <a:spLocks noChangeShapeType="1"/>
          </p:cNvSpPr>
          <p:nvPr/>
        </p:nvSpPr>
        <p:spPr bwMode="auto">
          <a:xfrm flipV="1">
            <a:off x="2611438" y="5529263"/>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3" name="Text Box 130"/>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000-00-002006</a:t>
            </a:r>
          </a:p>
        </p:txBody>
      </p:sp>
      <p:sp>
        <p:nvSpPr>
          <p:cNvPr id="14354" name="Text Box 131"/>
          <p:cNvSpPr txBox="1">
            <a:spLocks noChangeArrowheads="1"/>
          </p:cNvSpPr>
          <p:nvPr/>
        </p:nvSpPr>
        <p:spPr bwMode="auto">
          <a:xfrm>
            <a:off x="492125" y="3813175"/>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036-22-934712</a:t>
            </a:r>
          </a:p>
        </p:txBody>
      </p:sp>
      <p:sp>
        <p:nvSpPr>
          <p:cNvPr id="14355" name="Text Box 132"/>
          <p:cNvSpPr txBox="1">
            <a:spLocks noChangeArrowheads="1"/>
          </p:cNvSpPr>
          <p:nvPr/>
        </p:nvSpPr>
        <p:spPr bwMode="auto">
          <a:xfrm>
            <a:off x="492125" y="5202238"/>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908-00-230166</a:t>
            </a:r>
          </a:p>
        </p:txBody>
      </p:sp>
      <p:sp>
        <p:nvSpPr>
          <p:cNvPr id="14356" name="Text Box 133"/>
          <p:cNvSpPr txBox="1">
            <a:spLocks noChangeArrowheads="1"/>
          </p:cNvSpPr>
          <p:nvPr/>
        </p:nvSpPr>
        <p:spPr bwMode="auto">
          <a:xfrm>
            <a:off x="868363" y="3162300"/>
            <a:ext cx="2273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(1)</a:t>
            </a:r>
          </a:p>
        </p:txBody>
      </p:sp>
      <p:sp>
        <p:nvSpPr>
          <p:cNvPr id="14357" name="Text Box 134"/>
          <p:cNvSpPr txBox="1">
            <a:spLocks noChangeArrowheads="1"/>
          </p:cNvSpPr>
          <p:nvPr/>
        </p:nvSpPr>
        <p:spPr bwMode="auto">
          <a:xfrm>
            <a:off x="868363" y="4545013"/>
            <a:ext cx="2060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(2)</a:t>
            </a:r>
          </a:p>
        </p:txBody>
      </p:sp>
      <p:sp>
        <p:nvSpPr>
          <p:cNvPr id="14358" name="Text Box 135"/>
          <p:cNvSpPr txBox="1">
            <a:spLocks noChangeArrowheads="1"/>
          </p:cNvSpPr>
          <p:nvPr/>
        </p:nvSpPr>
        <p:spPr bwMode="auto">
          <a:xfrm>
            <a:off x="868363" y="5865813"/>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(3)</a:t>
            </a:r>
          </a:p>
        </p:txBody>
      </p:sp>
      <p:sp>
        <p:nvSpPr>
          <p:cNvPr id="14359" name="Rectangle 136"/>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60" name="Rectangle 137"/>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61" name="AutoShape 138"/>
          <p:cNvSpPr>
            <a:spLocks noChangeArrowheads="1"/>
          </p:cNvSpPr>
          <p:nvPr/>
        </p:nvSpPr>
        <p:spPr bwMode="auto">
          <a:xfrm>
            <a:off x="5518150" y="39703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62" name="Line 139"/>
          <p:cNvSpPr>
            <a:spLocks noChangeShapeType="1"/>
          </p:cNvSpPr>
          <p:nvPr/>
        </p:nvSpPr>
        <p:spPr bwMode="auto">
          <a:xfrm>
            <a:off x="3886200" y="3148013"/>
            <a:ext cx="213995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3" name="Line 140"/>
          <p:cNvSpPr>
            <a:spLocks noChangeShapeType="1"/>
          </p:cNvSpPr>
          <p:nvPr/>
        </p:nvSpPr>
        <p:spPr bwMode="auto">
          <a:xfrm>
            <a:off x="6019800" y="3148013"/>
            <a:ext cx="0" cy="8255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141"/>
          <p:cNvSpPr>
            <a:spLocks noChangeShapeType="1"/>
          </p:cNvSpPr>
          <p:nvPr/>
        </p:nvSpPr>
        <p:spPr bwMode="auto">
          <a:xfrm flipV="1">
            <a:off x="6013450" y="4953000"/>
            <a:ext cx="0" cy="931863"/>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142"/>
          <p:cNvSpPr>
            <a:spLocks noChangeShapeType="1"/>
          </p:cNvSpPr>
          <p:nvPr/>
        </p:nvSpPr>
        <p:spPr bwMode="auto">
          <a:xfrm>
            <a:off x="3863975" y="5886450"/>
            <a:ext cx="215900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6" name="Line 143"/>
          <p:cNvSpPr>
            <a:spLocks noChangeShapeType="1"/>
          </p:cNvSpPr>
          <p:nvPr/>
        </p:nvSpPr>
        <p:spPr bwMode="auto">
          <a:xfrm>
            <a:off x="3886200" y="4554538"/>
            <a:ext cx="1649413"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Text Box 144"/>
          <p:cNvSpPr txBox="1">
            <a:spLocks noChangeArrowheads="1"/>
          </p:cNvSpPr>
          <p:nvPr/>
        </p:nvSpPr>
        <p:spPr bwMode="auto">
          <a:xfrm>
            <a:off x="6562725" y="4349750"/>
            <a:ext cx="2411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Dr. Matt Sawyer (AB)</a:t>
            </a:r>
          </a:p>
        </p:txBody>
      </p:sp>
      <p:sp>
        <p:nvSpPr>
          <p:cNvPr id="14368" name="Rectangle 146"/>
          <p:cNvSpPr>
            <a:spLocks noChangeArrowheads="1"/>
          </p:cNvSpPr>
          <p:nvPr/>
        </p:nvSpPr>
        <p:spPr bwMode="auto">
          <a:xfrm>
            <a:off x="6070600" y="5302250"/>
            <a:ext cx="27717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Typically a vendor (or venue)</a:t>
            </a:r>
          </a:p>
        </p:txBody>
      </p:sp>
      <p:pic>
        <p:nvPicPr>
          <p:cNvPr id="14369"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p:cNvGrpSpPr/>
          <p:nvPr/>
        </p:nvGrpSpPr>
        <p:grpSpPr>
          <a:xfrm>
            <a:off x="7033332" y="2129858"/>
            <a:ext cx="1136650" cy="1066800"/>
            <a:chOff x="6781800" y="1524000"/>
            <a:chExt cx="1136650" cy="1066800"/>
          </a:xfrm>
        </p:grpSpPr>
        <p:pic>
          <p:nvPicPr>
            <p:cNvPr id="15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52"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39173367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endParaRPr lang="en-US" smtClean="0"/>
          </a:p>
        </p:txBody>
      </p:sp>
    </p:spTree>
    <p:extLst>
      <p:ext uri="{BB962C8B-B14F-4D97-AF65-F5344CB8AC3E}">
        <p14:creationId xmlns:p14="http://schemas.microsoft.com/office/powerpoint/2010/main" val="26857965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0239"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7414" name="Rectangle 19"/>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76" name="Group 3"/>
          <p:cNvGrpSpPr>
            <a:grpSpLocks/>
          </p:cNvGrpSpPr>
          <p:nvPr/>
        </p:nvGrpSpPr>
        <p:grpSpPr bwMode="auto">
          <a:xfrm>
            <a:off x="226609" y="853639"/>
            <a:ext cx="1062038" cy="987780"/>
            <a:chOff x="3917" y="3057"/>
            <a:chExt cx="809" cy="771"/>
          </a:xfrm>
        </p:grpSpPr>
        <p:sp>
          <p:nvSpPr>
            <p:cNvPr id="77" name="AutoShape 4"/>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pPr algn="ctr">
                <a:spcBef>
                  <a:spcPct val="50000"/>
                </a:spcBef>
                <a:spcAft>
                  <a:spcPct val="30000"/>
                </a:spcAft>
                <a:buClr>
                  <a:schemeClr val="tx1"/>
                </a:buClr>
              </a:pPr>
              <a:endParaRPr lang="en-US"/>
            </a:p>
          </p:txBody>
        </p:sp>
        <p:sp>
          <p:nvSpPr>
            <p:cNvPr id="78" name="Oval 5"/>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pPr algn="ctr">
                <a:spcBef>
                  <a:spcPct val="50000"/>
                </a:spcBef>
                <a:spcAft>
                  <a:spcPct val="30000"/>
                </a:spcAft>
                <a:buClr>
                  <a:schemeClr val="tx1"/>
                </a:buClr>
              </a:pPr>
              <a:endParaRPr lang="en-US"/>
            </a:p>
          </p:txBody>
        </p:sp>
        <p:sp>
          <p:nvSpPr>
            <p:cNvPr id="79" name="Freeform 6"/>
            <p:cNvSpPr>
              <a:spLocks/>
            </p:cNvSpPr>
            <p:nvPr/>
          </p:nvSpPr>
          <p:spPr bwMode="auto">
            <a:xfrm>
              <a:off x="4387" y="3376"/>
              <a:ext cx="270" cy="365"/>
            </a:xfrm>
            <a:custGeom>
              <a:avLst/>
              <a:gdLst>
                <a:gd name="T0" fmla="*/ 0 w 162"/>
                <a:gd name="T1" fmla="*/ 2147483647 h 216"/>
                <a:gd name="T2" fmla="*/ 2147483647 w 162"/>
                <a:gd name="T3" fmla="*/ 2147483647 h 216"/>
                <a:gd name="T4" fmla="*/ 2147483647 w 162"/>
                <a:gd name="T5" fmla="*/ 2147483647 h 216"/>
                <a:gd name="T6" fmla="*/ 214748364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Freeform 7"/>
            <p:cNvSpPr>
              <a:spLocks/>
            </p:cNvSpPr>
            <p:nvPr/>
          </p:nvSpPr>
          <p:spPr bwMode="auto">
            <a:xfrm>
              <a:off x="3939" y="3057"/>
              <a:ext cx="740" cy="349"/>
            </a:xfrm>
            <a:custGeom>
              <a:avLst/>
              <a:gdLst>
                <a:gd name="T0" fmla="*/ 0 w 446"/>
                <a:gd name="T1" fmla="*/ 2147483647 h 206"/>
                <a:gd name="T2" fmla="*/ 904243438 w 446"/>
                <a:gd name="T3" fmla="*/ 2147483647 h 206"/>
                <a:gd name="T4" fmla="*/ 2147483647 w 446"/>
                <a:gd name="T5" fmla="*/ 1225384145 h 206"/>
                <a:gd name="T6" fmla="*/ 2147483647 w 446"/>
                <a:gd name="T7" fmla="*/ 300808269 h 206"/>
                <a:gd name="T8" fmla="*/ 2147483647 w 446"/>
                <a:gd name="T9" fmla="*/ 2147483647 h 206"/>
                <a:gd name="T10" fmla="*/ 2147483647 w 446"/>
                <a:gd name="T11" fmla="*/ 2147483647 h 206"/>
                <a:gd name="T12" fmla="*/ 2147483647 w 446"/>
                <a:gd name="T13" fmla="*/ 2147483647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 name="Oval 8"/>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pPr algn="ctr">
                <a:spcBef>
                  <a:spcPct val="50000"/>
                </a:spcBef>
                <a:spcAft>
                  <a:spcPct val="30000"/>
                </a:spcAft>
                <a:buClr>
                  <a:schemeClr val="tx1"/>
                </a:buClr>
              </a:pPr>
              <a:endParaRPr lang="en-US"/>
            </a:p>
          </p:txBody>
        </p:sp>
      </p:grpSp>
      <p:sp>
        <p:nvSpPr>
          <p:cNvPr id="17410" name="Rectangle 2"/>
          <p:cNvSpPr>
            <a:spLocks noGrp="1" noChangeArrowheads="1"/>
          </p:cNvSpPr>
          <p:nvPr>
            <p:ph type="title"/>
          </p:nvPr>
        </p:nvSpPr>
        <p:spPr/>
        <p:txBody>
          <a:bodyPr/>
          <a:lstStyle/>
          <a:p>
            <a:pPr eaLnBrk="1" hangingPunct="1"/>
            <a:r>
              <a:rPr lang="en-US" dirty="0" smtClean="0"/>
              <a:t>Types of users that work with contacts</a:t>
            </a:r>
          </a:p>
        </p:txBody>
      </p:sp>
      <p:sp>
        <p:nvSpPr>
          <p:cNvPr id="17411" name="Rectangle 52"/>
          <p:cNvSpPr>
            <a:spLocks noGrp="1" noChangeArrowheads="1"/>
          </p:cNvSpPr>
          <p:nvPr>
            <p:ph idx="1"/>
          </p:nvPr>
        </p:nvSpPr>
        <p:spPr>
          <a:xfrm>
            <a:off x="598488" y="3071813"/>
            <a:ext cx="3440112" cy="3062287"/>
          </a:xfrm>
        </p:spPr>
        <p:txBody>
          <a:bodyPr/>
          <a:lstStyle/>
          <a:p>
            <a:pPr>
              <a:buFont typeface="Wingdings 3" pitchFamily="18" charset="2"/>
              <a:buNone/>
            </a:pPr>
            <a:endParaRPr lang="en-US" sz="2000" dirty="0" smtClean="0"/>
          </a:p>
          <a:p>
            <a:pPr>
              <a:buFont typeface="Wingdings 3" pitchFamily="18" charset="2"/>
              <a:buNone/>
            </a:pPr>
            <a:endParaRPr lang="en-US" sz="2000" dirty="0" smtClean="0"/>
          </a:p>
          <a:p>
            <a:pPr>
              <a:buFont typeface="Wingdings 3" pitchFamily="18" charset="2"/>
              <a:buNone/>
            </a:pPr>
            <a:r>
              <a:rPr lang="en-US" sz="2000" dirty="0" smtClean="0"/>
              <a:t>CSRs, Adjusters, and Supervisors...</a:t>
            </a:r>
          </a:p>
          <a:p>
            <a:r>
              <a:rPr lang="en-US" sz="2000" dirty="0" smtClean="0"/>
              <a:t>Work in </a:t>
            </a:r>
            <a:r>
              <a:rPr lang="en-US" sz="2000" dirty="0" err="1" smtClean="0"/>
              <a:t>ClaimCenter</a:t>
            </a:r>
            <a:endParaRPr lang="en-US" sz="2000" dirty="0" smtClean="0"/>
          </a:p>
          <a:p>
            <a:r>
              <a:rPr lang="en-US" sz="2000" dirty="0" smtClean="0"/>
              <a:t>Create “local" contacts</a:t>
            </a:r>
          </a:p>
          <a:p>
            <a:r>
              <a:rPr lang="en-US" sz="2000" dirty="0" smtClean="0"/>
              <a:t>Create “shared" contacts from AB contacts or in ClaimCenter</a:t>
            </a:r>
          </a:p>
        </p:txBody>
      </p:sp>
      <p:sp>
        <p:nvSpPr>
          <p:cNvPr id="17412" name="Text Box 3"/>
          <p:cNvSpPr txBox="1">
            <a:spLocks noChangeArrowheads="1"/>
          </p:cNvSpPr>
          <p:nvPr/>
        </p:nvSpPr>
        <p:spPr bwMode="auto">
          <a:xfrm>
            <a:off x="7107238" y="1164992"/>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sp>
        <p:nvSpPr>
          <p:cNvPr id="17415" name="Rectangle 20"/>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8" name="Rectangle 53"/>
          <p:cNvSpPr>
            <a:spLocks noChangeArrowheads="1"/>
          </p:cNvSpPr>
          <p:nvPr/>
        </p:nvSpPr>
        <p:spPr bwMode="auto">
          <a:xfrm>
            <a:off x="5434013" y="3281363"/>
            <a:ext cx="3440112"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endParaRPr lang="en-US" sz="2000" dirty="0" smtClean="0"/>
          </a:p>
          <a:p>
            <a:pPr marL="285750" indent="-285750" algn="l" eaLnBrk="0" hangingPunct="0">
              <a:spcBef>
                <a:spcPct val="40000"/>
              </a:spcBef>
              <a:spcAft>
                <a:spcPct val="0"/>
              </a:spcAft>
              <a:buClr>
                <a:srgbClr val="0146AD"/>
              </a:buClr>
              <a:buFont typeface="Wingdings 3" pitchFamily="18" charset="2"/>
              <a:buNone/>
            </a:pPr>
            <a:endParaRPr lang="en-US" sz="2000" dirty="0"/>
          </a:p>
          <a:p>
            <a:pPr marL="285750" indent="-285750" algn="l" eaLnBrk="0" hangingPunct="0">
              <a:spcBef>
                <a:spcPct val="40000"/>
              </a:spcBef>
              <a:spcAft>
                <a:spcPct val="0"/>
              </a:spcAft>
              <a:buClr>
                <a:srgbClr val="0146AD"/>
              </a:buClr>
              <a:buFont typeface="Wingdings 3" pitchFamily="18" charset="2"/>
              <a:buNone/>
            </a:pPr>
            <a:r>
              <a:rPr lang="en-US" sz="2000" dirty="0" smtClean="0"/>
              <a:t>Vendor </a:t>
            </a:r>
            <a:r>
              <a:rPr lang="en-US" sz="2000" dirty="0"/>
              <a:t>managers...</a:t>
            </a:r>
          </a:p>
          <a:p>
            <a:pPr marL="285750" indent="-285750" algn="l" eaLnBrk="0" hangingPunct="0">
              <a:spcBef>
                <a:spcPct val="40000"/>
              </a:spcBef>
              <a:spcAft>
                <a:spcPct val="0"/>
              </a:spcAft>
              <a:buClr>
                <a:srgbClr val="0146AD"/>
              </a:buClr>
              <a:buSzPct val="90000"/>
              <a:buFont typeface="Arial" pitchFamily="34" charset="0"/>
              <a:buChar char="•"/>
            </a:pPr>
            <a:r>
              <a:rPr lang="en-US" sz="2000" dirty="0"/>
              <a:t>Work in Address </a:t>
            </a:r>
            <a:r>
              <a:rPr lang="en-US" sz="2000" dirty="0" smtClean="0"/>
              <a:t>Book (“AB”)</a:t>
            </a:r>
            <a:endParaRPr lang="en-US" sz="2000" dirty="0"/>
          </a:p>
          <a:p>
            <a:pPr marL="285750" indent="-285750" algn="l" eaLnBrk="0" hangingPunct="0">
              <a:spcBef>
                <a:spcPct val="40000"/>
              </a:spcBef>
              <a:spcAft>
                <a:spcPct val="0"/>
              </a:spcAft>
              <a:buClr>
                <a:srgbClr val="0146AD"/>
              </a:buClr>
              <a:buSzPct val="90000"/>
              <a:buFont typeface="Arial" pitchFamily="34" charset="0"/>
              <a:buChar char="•"/>
            </a:pPr>
            <a:r>
              <a:rPr lang="en-US" sz="2000" dirty="0"/>
              <a:t>Create and edit reusable address book </a:t>
            </a:r>
            <a:r>
              <a:rPr lang="en-US" sz="2000" dirty="0" smtClean="0"/>
              <a:t>contacts (mostly vendors)</a:t>
            </a:r>
            <a:endParaRPr lang="en-US" sz="2000" dirty="0"/>
          </a:p>
        </p:txBody>
      </p:sp>
      <p:grpSp>
        <p:nvGrpSpPr>
          <p:cNvPr id="57" name="Group 56"/>
          <p:cNvGrpSpPr/>
          <p:nvPr/>
        </p:nvGrpSpPr>
        <p:grpSpPr>
          <a:xfrm>
            <a:off x="7033332" y="2129858"/>
            <a:ext cx="1136650" cy="1066800"/>
            <a:chOff x="6781800" y="1524000"/>
            <a:chExt cx="1136650" cy="1066800"/>
          </a:xfrm>
        </p:grpSpPr>
        <p:pic>
          <p:nvPicPr>
            <p:cNvPr id="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59"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17417" name="Group 36"/>
          <p:cNvGrpSpPr>
            <a:grpSpLocks/>
          </p:cNvGrpSpPr>
          <p:nvPr/>
        </p:nvGrpSpPr>
        <p:grpSpPr bwMode="auto">
          <a:xfrm>
            <a:off x="7551738" y="1479797"/>
            <a:ext cx="1557337" cy="1096962"/>
            <a:chOff x="3415" y="2139"/>
            <a:chExt cx="1032" cy="726"/>
          </a:xfrm>
        </p:grpSpPr>
        <p:sp>
          <p:nvSpPr>
            <p:cNvPr id="17420" name="AutoShape 37"/>
            <p:cNvSpPr>
              <a:spLocks noChangeArrowheads="1"/>
            </p:cNvSpPr>
            <p:nvPr/>
          </p:nvSpPr>
          <p:spPr bwMode="auto">
            <a:xfrm>
              <a:off x="3415" y="2139"/>
              <a:ext cx="679" cy="69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21" name="Group 38"/>
            <p:cNvGrpSpPr>
              <a:grpSpLocks/>
            </p:cNvGrpSpPr>
            <p:nvPr/>
          </p:nvGrpSpPr>
          <p:grpSpPr bwMode="auto">
            <a:xfrm>
              <a:off x="3867" y="2375"/>
              <a:ext cx="580" cy="490"/>
              <a:chOff x="3381" y="3062"/>
              <a:chExt cx="648" cy="547"/>
            </a:xfrm>
          </p:grpSpPr>
          <p:sp>
            <p:nvSpPr>
              <p:cNvPr id="17422" name="Freeform 39"/>
              <p:cNvSpPr>
                <a:spLocks/>
              </p:cNvSpPr>
              <p:nvPr/>
            </p:nvSpPr>
            <p:spPr bwMode="auto">
              <a:xfrm>
                <a:off x="3381" y="3062"/>
                <a:ext cx="648" cy="547"/>
              </a:xfrm>
              <a:custGeom>
                <a:avLst/>
                <a:gdLst>
                  <a:gd name="T0" fmla="*/ 1 w 1055"/>
                  <a:gd name="T1" fmla="*/ 1 h 891"/>
                  <a:gd name="T2" fmla="*/ 1 w 1055"/>
                  <a:gd name="T3" fmla="*/ 1 h 891"/>
                  <a:gd name="T4" fmla="*/ 1 w 1055"/>
                  <a:gd name="T5" fmla="*/ 1 h 891"/>
                  <a:gd name="T6" fmla="*/ 1 w 1055"/>
                  <a:gd name="T7" fmla="*/ 1 h 891"/>
                  <a:gd name="T8" fmla="*/ 1 w 1055"/>
                  <a:gd name="T9" fmla="*/ 1 h 891"/>
                  <a:gd name="T10" fmla="*/ 1 w 1055"/>
                  <a:gd name="T11" fmla="*/ 1 h 891"/>
                  <a:gd name="T12" fmla="*/ 1 w 1055"/>
                  <a:gd name="T13" fmla="*/ 1 h 891"/>
                  <a:gd name="T14" fmla="*/ 1 w 1055"/>
                  <a:gd name="T15" fmla="*/ 1 h 891"/>
                  <a:gd name="T16" fmla="*/ 1 w 1055"/>
                  <a:gd name="T17" fmla="*/ 1 h 891"/>
                  <a:gd name="T18" fmla="*/ 1 w 1055"/>
                  <a:gd name="T19" fmla="*/ 1 h 891"/>
                  <a:gd name="T20" fmla="*/ 1 w 1055"/>
                  <a:gd name="T21" fmla="*/ 1 h 891"/>
                  <a:gd name="T22" fmla="*/ 1 w 1055"/>
                  <a:gd name="T23" fmla="*/ 1 h 891"/>
                  <a:gd name="T24" fmla="*/ 1 w 1055"/>
                  <a:gd name="T25" fmla="*/ 1 h 891"/>
                  <a:gd name="T26" fmla="*/ 1 w 1055"/>
                  <a:gd name="T27" fmla="*/ 1 h 891"/>
                  <a:gd name="T28" fmla="*/ 1 w 1055"/>
                  <a:gd name="T29" fmla="*/ 1 h 891"/>
                  <a:gd name="T30" fmla="*/ 1 w 1055"/>
                  <a:gd name="T31" fmla="*/ 1 h 891"/>
                  <a:gd name="T32" fmla="*/ 1 w 1055"/>
                  <a:gd name="T33" fmla="*/ 0 h 891"/>
                  <a:gd name="T34" fmla="*/ 1 w 1055"/>
                  <a:gd name="T35" fmla="*/ 1 h 891"/>
                  <a:gd name="T36" fmla="*/ 1 w 1055"/>
                  <a:gd name="T37" fmla="*/ 1 h 891"/>
                  <a:gd name="T38" fmla="*/ 1 w 1055"/>
                  <a:gd name="T39" fmla="*/ 1 h 891"/>
                  <a:gd name="T40" fmla="*/ 1 w 1055"/>
                  <a:gd name="T41" fmla="*/ 1 h 891"/>
                  <a:gd name="T42" fmla="*/ 1 w 1055"/>
                  <a:gd name="T43" fmla="*/ 1 h 891"/>
                  <a:gd name="T44" fmla="*/ 1 w 1055"/>
                  <a:gd name="T45" fmla="*/ 1 h 891"/>
                  <a:gd name="T46" fmla="*/ 1 w 1055"/>
                  <a:gd name="T47" fmla="*/ 1 h 891"/>
                  <a:gd name="T48" fmla="*/ 1 w 1055"/>
                  <a:gd name="T49" fmla="*/ 1 h 891"/>
                  <a:gd name="T50" fmla="*/ 0 w 1055"/>
                  <a:gd name="T51" fmla="*/ 1 h 891"/>
                  <a:gd name="T52" fmla="*/ 1 w 1055"/>
                  <a:gd name="T53" fmla="*/ 1 h 891"/>
                  <a:gd name="T54" fmla="*/ 1 w 1055"/>
                  <a:gd name="T55" fmla="*/ 1 h 891"/>
                  <a:gd name="T56" fmla="*/ 1 w 1055"/>
                  <a:gd name="T57" fmla="*/ 1 h 891"/>
                  <a:gd name="T58" fmla="*/ 1 w 1055"/>
                  <a:gd name="T59" fmla="*/ 1 h 891"/>
                  <a:gd name="T60" fmla="*/ 1 w 1055"/>
                  <a:gd name="T61" fmla="*/ 1 h 891"/>
                  <a:gd name="T62" fmla="*/ 1 w 1055"/>
                  <a:gd name="T63" fmla="*/ 1 h 891"/>
                  <a:gd name="T64" fmla="*/ 1 w 1055"/>
                  <a:gd name="T65" fmla="*/ 1 h 891"/>
                  <a:gd name="T66" fmla="*/ 1 w 1055"/>
                  <a:gd name="T67" fmla="*/ 1 h 891"/>
                  <a:gd name="T68" fmla="*/ 1 w 1055"/>
                  <a:gd name="T69" fmla="*/ 1 h 891"/>
                  <a:gd name="T70" fmla="*/ 1 w 1055"/>
                  <a:gd name="T71" fmla="*/ 1 h 891"/>
                  <a:gd name="T72" fmla="*/ 1 w 1055"/>
                  <a:gd name="T73" fmla="*/ 1 h 891"/>
                  <a:gd name="T74" fmla="*/ 1 w 1055"/>
                  <a:gd name="T75" fmla="*/ 1 h 891"/>
                  <a:gd name="T76" fmla="*/ 1 w 1055"/>
                  <a:gd name="T77" fmla="*/ 1 h 891"/>
                  <a:gd name="T78" fmla="*/ 1 w 1055"/>
                  <a:gd name="T79" fmla="*/ 1 h 891"/>
                  <a:gd name="T80" fmla="*/ 1 w 1055"/>
                  <a:gd name="T81" fmla="*/ 1 h 891"/>
                  <a:gd name="T82" fmla="*/ 1 w 1055"/>
                  <a:gd name="T83" fmla="*/ 1 h 891"/>
                  <a:gd name="T84" fmla="*/ 1 w 1055"/>
                  <a:gd name="T85" fmla="*/ 1 h 891"/>
                  <a:gd name="T86" fmla="*/ 1 w 1055"/>
                  <a:gd name="T87" fmla="*/ 1 h 891"/>
                  <a:gd name="T88" fmla="*/ 1 w 1055"/>
                  <a:gd name="T89" fmla="*/ 1 h 891"/>
                  <a:gd name="T90" fmla="*/ 1 w 1055"/>
                  <a:gd name="T91" fmla="*/ 1 h 891"/>
                  <a:gd name="T92" fmla="*/ 1 w 1055"/>
                  <a:gd name="T93" fmla="*/ 1 h 891"/>
                  <a:gd name="T94" fmla="*/ 1 w 1055"/>
                  <a:gd name="T95" fmla="*/ 1 h 891"/>
                  <a:gd name="T96" fmla="*/ 1 w 1055"/>
                  <a:gd name="T97" fmla="*/ 1 h 891"/>
                  <a:gd name="T98" fmla="*/ 1 w 1055"/>
                  <a:gd name="T99" fmla="*/ 1 h 891"/>
                  <a:gd name="T100" fmla="*/ 1 w 1055"/>
                  <a:gd name="T101" fmla="*/ 1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40"/>
              <p:cNvSpPr>
                <a:spLocks/>
              </p:cNvSpPr>
              <p:nvPr/>
            </p:nvSpPr>
            <p:spPr bwMode="auto">
              <a:xfrm>
                <a:off x="3874" y="3202"/>
                <a:ext cx="93" cy="130"/>
              </a:xfrm>
              <a:custGeom>
                <a:avLst/>
                <a:gdLst>
                  <a:gd name="T0" fmla="*/ 1 w 151"/>
                  <a:gd name="T1" fmla="*/ 1 h 211"/>
                  <a:gd name="T2" fmla="*/ 1 w 151"/>
                  <a:gd name="T3" fmla="*/ 1 h 211"/>
                  <a:gd name="T4" fmla="*/ 1 w 151"/>
                  <a:gd name="T5" fmla="*/ 1 h 211"/>
                  <a:gd name="T6" fmla="*/ 1 w 151"/>
                  <a:gd name="T7" fmla="*/ 1 h 211"/>
                  <a:gd name="T8" fmla="*/ 1 w 151"/>
                  <a:gd name="T9" fmla="*/ 1 h 211"/>
                  <a:gd name="T10" fmla="*/ 1 w 151"/>
                  <a:gd name="T11" fmla="*/ 1 h 211"/>
                  <a:gd name="T12" fmla="*/ 1 w 151"/>
                  <a:gd name="T13" fmla="*/ 1 h 211"/>
                  <a:gd name="T14" fmla="*/ 1 w 151"/>
                  <a:gd name="T15" fmla="*/ 1 h 211"/>
                  <a:gd name="T16" fmla="*/ 1 w 151"/>
                  <a:gd name="T17" fmla="*/ 1 h 211"/>
                  <a:gd name="T18" fmla="*/ 1 w 151"/>
                  <a:gd name="T19" fmla="*/ 1 h 211"/>
                  <a:gd name="T20" fmla="*/ 1 w 151"/>
                  <a:gd name="T21" fmla="*/ 1 h 211"/>
                  <a:gd name="T22" fmla="*/ 1 w 151"/>
                  <a:gd name="T23" fmla="*/ 1 h 211"/>
                  <a:gd name="T24" fmla="*/ 1 w 151"/>
                  <a:gd name="T25" fmla="*/ 1 h 211"/>
                  <a:gd name="T26" fmla="*/ 1 w 151"/>
                  <a:gd name="T27" fmla="*/ 1 h 211"/>
                  <a:gd name="T28" fmla="*/ 1 w 151"/>
                  <a:gd name="T29" fmla="*/ 1 h 211"/>
                  <a:gd name="T30" fmla="*/ 1 w 151"/>
                  <a:gd name="T31" fmla="*/ 1 h 211"/>
                  <a:gd name="T32" fmla="*/ 1 w 151"/>
                  <a:gd name="T33" fmla="*/ 1 h 211"/>
                  <a:gd name="T34" fmla="*/ 1 w 151"/>
                  <a:gd name="T35" fmla="*/ 1 h 211"/>
                  <a:gd name="T36" fmla="*/ 1 w 151"/>
                  <a:gd name="T37" fmla="*/ 1 h 211"/>
                  <a:gd name="T38" fmla="*/ 1 w 151"/>
                  <a:gd name="T39" fmla="*/ 1 h 211"/>
                  <a:gd name="T40" fmla="*/ 1 w 151"/>
                  <a:gd name="T41" fmla="*/ 1 h 211"/>
                  <a:gd name="T42" fmla="*/ 1 w 151"/>
                  <a:gd name="T43" fmla="*/ 1 h 211"/>
                  <a:gd name="T44" fmla="*/ 1 w 151"/>
                  <a:gd name="T45" fmla="*/ 1 h 211"/>
                  <a:gd name="T46" fmla="*/ 1 w 151"/>
                  <a:gd name="T47" fmla="*/ 1 h 211"/>
                  <a:gd name="T48" fmla="*/ 1 w 151"/>
                  <a:gd name="T49" fmla="*/ 1 h 211"/>
                  <a:gd name="T50" fmla="*/ 1 w 151"/>
                  <a:gd name="T51" fmla="*/ 1 h 211"/>
                  <a:gd name="T52" fmla="*/ 1 w 151"/>
                  <a:gd name="T53" fmla="*/ 1 h 211"/>
                  <a:gd name="T54" fmla="*/ 1 w 151"/>
                  <a:gd name="T55" fmla="*/ 1 h 211"/>
                  <a:gd name="T56" fmla="*/ 1 w 151"/>
                  <a:gd name="T57" fmla="*/ 1 h 211"/>
                  <a:gd name="T58" fmla="*/ 1 w 151"/>
                  <a:gd name="T59" fmla="*/ 1 h 211"/>
                  <a:gd name="T60" fmla="*/ 1 w 151"/>
                  <a:gd name="T61" fmla="*/ 1 h 211"/>
                  <a:gd name="T62" fmla="*/ 1 w 151"/>
                  <a:gd name="T63" fmla="*/ 1 h 211"/>
                  <a:gd name="T64" fmla="*/ 1 w 151"/>
                  <a:gd name="T65" fmla="*/ 1 h 211"/>
                  <a:gd name="T66" fmla="*/ 1 w 151"/>
                  <a:gd name="T67" fmla="*/ 1 h 211"/>
                  <a:gd name="T68" fmla="*/ 1 w 151"/>
                  <a:gd name="T69" fmla="*/ 1 h 211"/>
                  <a:gd name="T70" fmla="*/ 1 w 151"/>
                  <a:gd name="T71" fmla="*/ 1 h 211"/>
                  <a:gd name="T72" fmla="*/ 0 w 151"/>
                  <a:gd name="T73" fmla="*/ 1 h 211"/>
                  <a:gd name="T74" fmla="*/ 1 w 151"/>
                  <a:gd name="T75" fmla="*/ 1 h 211"/>
                  <a:gd name="T76" fmla="*/ 1 w 151"/>
                  <a:gd name="T77" fmla="*/ 1 h 211"/>
                  <a:gd name="T78" fmla="*/ 1 w 151"/>
                  <a:gd name="T79" fmla="*/ 1 h 211"/>
                  <a:gd name="T80" fmla="*/ 1 w 151"/>
                  <a:gd name="T81" fmla="*/ 1 h 211"/>
                  <a:gd name="T82" fmla="*/ 1 w 151"/>
                  <a:gd name="T83" fmla="*/ 1 h 211"/>
                  <a:gd name="T84" fmla="*/ 1 w 151"/>
                  <a:gd name="T85" fmla="*/ 1 h 211"/>
                  <a:gd name="T86" fmla="*/ 1 w 151"/>
                  <a:gd name="T87" fmla="*/ 1 h 211"/>
                  <a:gd name="T88" fmla="*/ 1 w 151"/>
                  <a:gd name="T89" fmla="*/ 0 h 211"/>
                  <a:gd name="T90" fmla="*/ 1 w 151"/>
                  <a:gd name="T91" fmla="*/ 1 h 211"/>
                  <a:gd name="T92" fmla="*/ 1 w 151"/>
                  <a:gd name="T93" fmla="*/ 1 h 211"/>
                  <a:gd name="T94" fmla="*/ 1 w 151"/>
                  <a:gd name="T95" fmla="*/ 1 h 211"/>
                  <a:gd name="T96" fmla="*/ 1 w 151"/>
                  <a:gd name="T97" fmla="*/ 1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chemeClr val="tx1"/>
              </a:solidFill>
              <a:ln w="9525">
                <a:solidFill>
                  <a:srgbClr val="CC9900"/>
                </a:solidFill>
                <a:round/>
                <a:headEnd/>
                <a:tailEnd/>
              </a:ln>
            </p:spPr>
            <p:txBody>
              <a:bodyPr/>
              <a:lstStyle/>
              <a:p>
                <a:endParaRPr lang="en-US"/>
              </a:p>
            </p:txBody>
          </p:sp>
          <p:sp>
            <p:nvSpPr>
              <p:cNvPr id="17424" name="Freeform 41"/>
              <p:cNvSpPr>
                <a:spLocks/>
              </p:cNvSpPr>
              <p:nvPr/>
            </p:nvSpPr>
            <p:spPr bwMode="auto">
              <a:xfrm>
                <a:off x="3943" y="3234"/>
                <a:ext cx="36" cy="40"/>
              </a:xfrm>
              <a:custGeom>
                <a:avLst/>
                <a:gdLst>
                  <a:gd name="T0" fmla="*/ 1 w 58"/>
                  <a:gd name="T1" fmla="*/ 0 h 65"/>
                  <a:gd name="T2" fmla="*/ 1 w 58"/>
                  <a:gd name="T3" fmla="*/ 1 h 65"/>
                  <a:gd name="T4" fmla="*/ 1 w 58"/>
                  <a:gd name="T5" fmla="*/ 1 h 65"/>
                  <a:gd name="T6" fmla="*/ 1 w 58"/>
                  <a:gd name="T7" fmla="*/ 1 h 65"/>
                  <a:gd name="T8" fmla="*/ 1 w 58"/>
                  <a:gd name="T9" fmla="*/ 1 h 65"/>
                  <a:gd name="T10" fmla="*/ 1 w 58"/>
                  <a:gd name="T11" fmla="*/ 1 h 65"/>
                  <a:gd name="T12" fmla="*/ 1 w 58"/>
                  <a:gd name="T13" fmla="*/ 1 h 65"/>
                  <a:gd name="T14" fmla="*/ 1 w 58"/>
                  <a:gd name="T15" fmla="*/ 1 h 65"/>
                  <a:gd name="T16" fmla="*/ 1 w 58"/>
                  <a:gd name="T17" fmla="*/ 1 h 65"/>
                  <a:gd name="T18" fmla="*/ 1 w 58"/>
                  <a:gd name="T19" fmla="*/ 1 h 65"/>
                  <a:gd name="T20" fmla="*/ 1 w 58"/>
                  <a:gd name="T21" fmla="*/ 1 h 65"/>
                  <a:gd name="T22" fmla="*/ 1 w 58"/>
                  <a:gd name="T23" fmla="*/ 1 h 65"/>
                  <a:gd name="T24" fmla="*/ 1 w 58"/>
                  <a:gd name="T25" fmla="*/ 1 h 65"/>
                  <a:gd name="T26" fmla="*/ 1 w 58"/>
                  <a:gd name="T27" fmla="*/ 1 h 65"/>
                  <a:gd name="T28" fmla="*/ 1 w 58"/>
                  <a:gd name="T29" fmla="*/ 1 h 65"/>
                  <a:gd name="T30" fmla="*/ 1 w 58"/>
                  <a:gd name="T31" fmla="*/ 1 h 65"/>
                  <a:gd name="T32" fmla="*/ 0 w 58"/>
                  <a:gd name="T33" fmla="*/ 1 h 65"/>
                  <a:gd name="T34" fmla="*/ 1 w 58"/>
                  <a:gd name="T35" fmla="*/ 1 h 65"/>
                  <a:gd name="T36" fmla="*/ 1 w 58"/>
                  <a:gd name="T37" fmla="*/ 1 h 65"/>
                  <a:gd name="T38" fmla="*/ 1 w 58"/>
                  <a:gd name="T39" fmla="*/ 1 h 65"/>
                  <a:gd name="T40" fmla="*/ 1 w 58"/>
                  <a:gd name="T41" fmla="*/ 1 h 65"/>
                  <a:gd name="T42" fmla="*/ 1 w 58"/>
                  <a:gd name="T43" fmla="*/ 1 h 65"/>
                  <a:gd name="T44" fmla="*/ 1 w 58"/>
                  <a:gd name="T45" fmla="*/ 1 h 65"/>
                  <a:gd name="T46" fmla="*/ 1 w 58"/>
                  <a:gd name="T47" fmla="*/ 1 h 65"/>
                  <a:gd name="T48" fmla="*/ 1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42"/>
              <p:cNvSpPr>
                <a:spLocks/>
              </p:cNvSpPr>
              <p:nvPr/>
            </p:nvSpPr>
            <p:spPr bwMode="auto">
              <a:xfrm>
                <a:off x="3900" y="3345"/>
                <a:ext cx="21" cy="15"/>
              </a:xfrm>
              <a:custGeom>
                <a:avLst/>
                <a:gdLst>
                  <a:gd name="T0" fmla="*/ 1 w 34"/>
                  <a:gd name="T1" fmla="*/ 1 h 24"/>
                  <a:gd name="T2" fmla="*/ 1 w 34"/>
                  <a:gd name="T3" fmla="*/ 1 h 24"/>
                  <a:gd name="T4" fmla="*/ 1 w 34"/>
                  <a:gd name="T5" fmla="*/ 1 h 24"/>
                  <a:gd name="T6" fmla="*/ 1 w 34"/>
                  <a:gd name="T7" fmla="*/ 1 h 24"/>
                  <a:gd name="T8" fmla="*/ 1 w 34"/>
                  <a:gd name="T9" fmla="*/ 1 h 24"/>
                  <a:gd name="T10" fmla="*/ 1 w 34"/>
                  <a:gd name="T11" fmla="*/ 1 h 24"/>
                  <a:gd name="T12" fmla="*/ 1 w 34"/>
                  <a:gd name="T13" fmla="*/ 1 h 24"/>
                  <a:gd name="T14" fmla="*/ 1 w 34"/>
                  <a:gd name="T15" fmla="*/ 1 h 24"/>
                  <a:gd name="T16" fmla="*/ 0 w 34"/>
                  <a:gd name="T17" fmla="*/ 0 h 24"/>
                  <a:gd name="T18" fmla="*/ 1 w 34"/>
                  <a:gd name="T19" fmla="*/ 1 h 24"/>
                  <a:gd name="T20" fmla="*/ 1 w 34"/>
                  <a:gd name="T21" fmla="*/ 1 h 24"/>
                  <a:gd name="T22" fmla="*/ 1 w 34"/>
                  <a:gd name="T23" fmla="*/ 1 h 24"/>
                  <a:gd name="T24" fmla="*/ 1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6" name="Freeform 43"/>
              <p:cNvSpPr>
                <a:spLocks/>
              </p:cNvSpPr>
              <p:nvPr/>
            </p:nvSpPr>
            <p:spPr bwMode="auto">
              <a:xfrm>
                <a:off x="3403" y="3073"/>
                <a:ext cx="548" cy="446"/>
              </a:xfrm>
              <a:custGeom>
                <a:avLst/>
                <a:gdLst>
                  <a:gd name="T0" fmla="*/ 1 w 892"/>
                  <a:gd name="T1" fmla="*/ 1 h 726"/>
                  <a:gd name="T2" fmla="*/ 1 w 892"/>
                  <a:gd name="T3" fmla="*/ 1 h 726"/>
                  <a:gd name="T4" fmla="*/ 1 w 892"/>
                  <a:gd name="T5" fmla="*/ 1 h 726"/>
                  <a:gd name="T6" fmla="*/ 1 w 892"/>
                  <a:gd name="T7" fmla="*/ 1 h 726"/>
                  <a:gd name="T8" fmla="*/ 1 w 892"/>
                  <a:gd name="T9" fmla="*/ 1 h 726"/>
                  <a:gd name="T10" fmla="*/ 1 w 892"/>
                  <a:gd name="T11" fmla="*/ 1 h 726"/>
                  <a:gd name="T12" fmla="*/ 1 w 892"/>
                  <a:gd name="T13" fmla="*/ 0 h 726"/>
                  <a:gd name="T14" fmla="*/ 1 w 892"/>
                  <a:gd name="T15" fmla="*/ 1 h 726"/>
                  <a:gd name="T16" fmla="*/ 1 w 892"/>
                  <a:gd name="T17" fmla="*/ 1 h 726"/>
                  <a:gd name="T18" fmla="*/ 1 w 892"/>
                  <a:gd name="T19" fmla="*/ 1 h 726"/>
                  <a:gd name="T20" fmla="*/ 1 w 892"/>
                  <a:gd name="T21" fmla="*/ 1 h 726"/>
                  <a:gd name="T22" fmla="*/ 1 w 892"/>
                  <a:gd name="T23" fmla="*/ 1 h 726"/>
                  <a:gd name="T24" fmla="*/ 1 w 892"/>
                  <a:gd name="T25" fmla="*/ 1 h 726"/>
                  <a:gd name="T26" fmla="*/ 1 w 892"/>
                  <a:gd name="T27" fmla="*/ 1 h 726"/>
                  <a:gd name="T28" fmla="*/ 1 w 892"/>
                  <a:gd name="T29" fmla="*/ 1 h 726"/>
                  <a:gd name="T30" fmla="*/ 1 w 892"/>
                  <a:gd name="T31" fmla="*/ 1 h 726"/>
                  <a:gd name="T32" fmla="*/ 1 w 892"/>
                  <a:gd name="T33" fmla="*/ 1 h 726"/>
                  <a:gd name="T34" fmla="*/ 1 w 892"/>
                  <a:gd name="T35" fmla="*/ 1 h 726"/>
                  <a:gd name="T36" fmla="*/ 1 w 892"/>
                  <a:gd name="T37" fmla="*/ 1 h 726"/>
                  <a:gd name="T38" fmla="*/ 1 w 892"/>
                  <a:gd name="T39" fmla="*/ 1 h 726"/>
                  <a:gd name="T40" fmla="*/ 1 w 892"/>
                  <a:gd name="T41" fmla="*/ 1 h 726"/>
                  <a:gd name="T42" fmla="*/ 1 w 892"/>
                  <a:gd name="T43" fmla="*/ 1 h 726"/>
                  <a:gd name="T44" fmla="*/ 1 w 892"/>
                  <a:gd name="T45" fmla="*/ 1 h 726"/>
                  <a:gd name="T46" fmla="*/ 1 w 892"/>
                  <a:gd name="T47" fmla="*/ 1 h 726"/>
                  <a:gd name="T48" fmla="*/ 1 w 892"/>
                  <a:gd name="T49" fmla="*/ 1 h 726"/>
                  <a:gd name="T50" fmla="*/ 1 w 892"/>
                  <a:gd name="T51" fmla="*/ 1 h 726"/>
                  <a:gd name="T52" fmla="*/ 1 w 892"/>
                  <a:gd name="T53" fmla="*/ 1 h 726"/>
                  <a:gd name="T54" fmla="*/ 1 w 892"/>
                  <a:gd name="T55" fmla="*/ 1 h 726"/>
                  <a:gd name="T56" fmla="*/ 1 w 892"/>
                  <a:gd name="T57" fmla="*/ 1 h 726"/>
                  <a:gd name="T58" fmla="*/ 1 w 892"/>
                  <a:gd name="T59" fmla="*/ 1 h 726"/>
                  <a:gd name="T60" fmla="*/ 1 w 892"/>
                  <a:gd name="T61" fmla="*/ 1 h 726"/>
                  <a:gd name="T62" fmla="*/ 1 w 892"/>
                  <a:gd name="T63" fmla="*/ 1 h 726"/>
                  <a:gd name="T64" fmla="*/ 1 w 892"/>
                  <a:gd name="T65" fmla="*/ 1 h 726"/>
                  <a:gd name="T66" fmla="*/ 1 w 892"/>
                  <a:gd name="T67" fmla="*/ 1 h 726"/>
                  <a:gd name="T68" fmla="*/ 1 w 892"/>
                  <a:gd name="T69" fmla="*/ 1 h 726"/>
                  <a:gd name="T70" fmla="*/ 1 w 892"/>
                  <a:gd name="T71" fmla="*/ 1 h 726"/>
                  <a:gd name="T72" fmla="*/ 1 w 892"/>
                  <a:gd name="T73" fmla="*/ 1 h 726"/>
                  <a:gd name="T74" fmla="*/ 1 w 892"/>
                  <a:gd name="T75" fmla="*/ 1 h 726"/>
                  <a:gd name="T76" fmla="*/ 1 w 892"/>
                  <a:gd name="T77" fmla="*/ 1 h 726"/>
                  <a:gd name="T78" fmla="*/ 1 w 892"/>
                  <a:gd name="T79" fmla="*/ 1 h 726"/>
                  <a:gd name="T80" fmla="*/ 1 w 892"/>
                  <a:gd name="T81" fmla="*/ 1 h 726"/>
                  <a:gd name="T82" fmla="*/ 1 w 892"/>
                  <a:gd name="T83" fmla="*/ 1 h 726"/>
                  <a:gd name="T84" fmla="*/ 1 w 892"/>
                  <a:gd name="T85" fmla="*/ 1 h 726"/>
                  <a:gd name="T86" fmla="*/ 1 w 892"/>
                  <a:gd name="T87" fmla="*/ 1 h 726"/>
                  <a:gd name="T88" fmla="*/ 1 w 892"/>
                  <a:gd name="T89" fmla="*/ 1 h 726"/>
                  <a:gd name="T90" fmla="*/ 1 w 892"/>
                  <a:gd name="T91" fmla="*/ 1 h 726"/>
                  <a:gd name="T92" fmla="*/ 1 w 892"/>
                  <a:gd name="T93" fmla="*/ 1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CC9900"/>
              </a:solidFill>
              <a:ln w="9525">
                <a:solidFill>
                  <a:srgbClr val="CC9900"/>
                </a:solidFill>
                <a:round/>
                <a:headEnd/>
                <a:tailEnd/>
              </a:ln>
            </p:spPr>
            <p:txBody>
              <a:bodyPr/>
              <a:lstStyle/>
              <a:p>
                <a:endParaRPr lang="en-US"/>
              </a:p>
            </p:txBody>
          </p:sp>
          <p:sp>
            <p:nvSpPr>
              <p:cNvPr id="17427" name="Freeform 44"/>
              <p:cNvSpPr>
                <a:spLocks/>
              </p:cNvSpPr>
              <p:nvPr/>
            </p:nvSpPr>
            <p:spPr bwMode="auto">
              <a:xfrm>
                <a:off x="3400" y="3379"/>
                <a:ext cx="468" cy="189"/>
              </a:xfrm>
              <a:custGeom>
                <a:avLst/>
                <a:gdLst>
                  <a:gd name="T0" fmla="*/ 1 w 762"/>
                  <a:gd name="T1" fmla="*/ 1 h 308"/>
                  <a:gd name="T2" fmla="*/ 1 w 762"/>
                  <a:gd name="T3" fmla="*/ 1 h 308"/>
                  <a:gd name="T4" fmla="*/ 1 w 762"/>
                  <a:gd name="T5" fmla="*/ 1 h 308"/>
                  <a:gd name="T6" fmla="*/ 1 w 762"/>
                  <a:gd name="T7" fmla="*/ 1 h 308"/>
                  <a:gd name="T8" fmla="*/ 1 w 762"/>
                  <a:gd name="T9" fmla="*/ 1 h 308"/>
                  <a:gd name="T10" fmla="*/ 1 w 762"/>
                  <a:gd name="T11" fmla="*/ 1 h 308"/>
                  <a:gd name="T12" fmla="*/ 1 w 762"/>
                  <a:gd name="T13" fmla="*/ 1 h 308"/>
                  <a:gd name="T14" fmla="*/ 1 w 762"/>
                  <a:gd name="T15" fmla="*/ 1 h 308"/>
                  <a:gd name="T16" fmla="*/ 1 w 762"/>
                  <a:gd name="T17" fmla="*/ 1 h 308"/>
                  <a:gd name="T18" fmla="*/ 1 w 762"/>
                  <a:gd name="T19" fmla="*/ 1 h 308"/>
                  <a:gd name="T20" fmla="*/ 1 w 762"/>
                  <a:gd name="T21" fmla="*/ 1 h 308"/>
                  <a:gd name="T22" fmla="*/ 1 w 762"/>
                  <a:gd name="T23" fmla="*/ 1 h 308"/>
                  <a:gd name="T24" fmla="*/ 1 w 762"/>
                  <a:gd name="T25" fmla="*/ 1 h 308"/>
                  <a:gd name="T26" fmla="*/ 1 w 762"/>
                  <a:gd name="T27" fmla="*/ 1 h 308"/>
                  <a:gd name="T28" fmla="*/ 1 w 762"/>
                  <a:gd name="T29" fmla="*/ 1 h 308"/>
                  <a:gd name="T30" fmla="*/ 1 w 762"/>
                  <a:gd name="T31" fmla="*/ 0 h 308"/>
                  <a:gd name="T32" fmla="*/ 1 w 762"/>
                  <a:gd name="T33" fmla="*/ 1 h 308"/>
                  <a:gd name="T34" fmla="*/ 1 w 762"/>
                  <a:gd name="T35" fmla="*/ 1 h 308"/>
                  <a:gd name="T36" fmla="*/ 1 w 762"/>
                  <a:gd name="T37" fmla="*/ 1 h 308"/>
                  <a:gd name="T38" fmla="*/ 1 w 762"/>
                  <a:gd name="T39" fmla="*/ 1 h 308"/>
                  <a:gd name="T40" fmla="*/ 1 w 762"/>
                  <a:gd name="T41" fmla="*/ 1 h 308"/>
                  <a:gd name="T42" fmla="*/ 1 w 762"/>
                  <a:gd name="T43" fmla="*/ 1 h 308"/>
                  <a:gd name="T44" fmla="*/ 1 w 762"/>
                  <a:gd name="T45" fmla="*/ 1 h 308"/>
                  <a:gd name="T46" fmla="*/ 1 w 762"/>
                  <a:gd name="T47" fmla="*/ 1 h 308"/>
                  <a:gd name="T48" fmla="*/ 1 w 762"/>
                  <a:gd name="T49" fmla="*/ 1 h 308"/>
                  <a:gd name="T50" fmla="*/ 1 w 762"/>
                  <a:gd name="T51" fmla="*/ 1 h 308"/>
                  <a:gd name="T52" fmla="*/ 1 w 762"/>
                  <a:gd name="T53" fmla="*/ 1 h 308"/>
                  <a:gd name="T54" fmla="*/ 1 w 762"/>
                  <a:gd name="T55" fmla="*/ 1 h 308"/>
                  <a:gd name="T56" fmla="*/ 1 w 762"/>
                  <a:gd name="T57" fmla="*/ 1 h 308"/>
                  <a:gd name="T58" fmla="*/ 1 w 762"/>
                  <a:gd name="T59" fmla="*/ 1 h 308"/>
                  <a:gd name="T60" fmla="*/ 1 w 762"/>
                  <a:gd name="T61" fmla="*/ 1 h 308"/>
                  <a:gd name="T62" fmla="*/ 1 w 762"/>
                  <a:gd name="T63" fmla="*/ 1 h 308"/>
                  <a:gd name="T64" fmla="*/ 1 w 762"/>
                  <a:gd name="T65" fmla="*/ 1 h 308"/>
                  <a:gd name="T66" fmla="*/ 1 w 762"/>
                  <a:gd name="T67" fmla="*/ 1 h 308"/>
                  <a:gd name="T68" fmla="*/ 1 w 762"/>
                  <a:gd name="T69" fmla="*/ 1 h 308"/>
                  <a:gd name="T70" fmla="*/ 1 w 762"/>
                  <a:gd name="T71" fmla="*/ 1 h 308"/>
                  <a:gd name="T72" fmla="*/ 1 w 762"/>
                  <a:gd name="T73" fmla="*/ 1 h 308"/>
                  <a:gd name="T74" fmla="*/ 1 w 762"/>
                  <a:gd name="T75" fmla="*/ 1 h 308"/>
                  <a:gd name="T76" fmla="*/ 1 w 762"/>
                  <a:gd name="T77" fmla="*/ 1 h 308"/>
                  <a:gd name="T78" fmla="*/ 1 w 762"/>
                  <a:gd name="T79" fmla="*/ 1 h 308"/>
                  <a:gd name="T80" fmla="*/ 1 w 762"/>
                  <a:gd name="T81" fmla="*/ 1 h 308"/>
                  <a:gd name="T82" fmla="*/ 1 w 762"/>
                  <a:gd name="T83" fmla="*/ 1 h 308"/>
                  <a:gd name="T84" fmla="*/ 1 w 762"/>
                  <a:gd name="T85" fmla="*/ 1 h 308"/>
                  <a:gd name="T86" fmla="*/ 1 w 762"/>
                  <a:gd name="T87" fmla="*/ 1 h 308"/>
                  <a:gd name="T88" fmla="*/ 1 w 762"/>
                  <a:gd name="T89" fmla="*/ 1 h 308"/>
                  <a:gd name="T90" fmla="*/ 1 w 762"/>
                  <a:gd name="T91" fmla="*/ 1 h 308"/>
                  <a:gd name="T92" fmla="*/ 1 w 762"/>
                  <a:gd name="T93" fmla="*/ 1 h 308"/>
                  <a:gd name="T94" fmla="*/ 1 w 762"/>
                  <a:gd name="T95" fmla="*/ 1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chemeClr val="tx1"/>
              </a:solidFill>
              <a:ln w="9525">
                <a:solidFill>
                  <a:srgbClr val="CC9900"/>
                </a:solidFill>
                <a:round/>
                <a:headEnd/>
                <a:tailEnd/>
              </a:ln>
            </p:spPr>
            <p:txBody>
              <a:bodyPr/>
              <a:lstStyle/>
              <a:p>
                <a:endParaRPr lang="en-US"/>
              </a:p>
            </p:txBody>
          </p:sp>
          <p:sp>
            <p:nvSpPr>
              <p:cNvPr id="17428" name="Freeform 45"/>
              <p:cNvSpPr>
                <a:spLocks/>
              </p:cNvSpPr>
              <p:nvPr/>
            </p:nvSpPr>
            <p:spPr bwMode="auto">
              <a:xfrm>
                <a:off x="3808" y="3423"/>
                <a:ext cx="41" cy="40"/>
              </a:xfrm>
              <a:custGeom>
                <a:avLst/>
                <a:gdLst>
                  <a:gd name="T0" fmla="*/ 1 w 68"/>
                  <a:gd name="T1" fmla="*/ 1 h 64"/>
                  <a:gd name="T2" fmla="*/ 1 w 68"/>
                  <a:gd name="T3" fmla="*/ 1 h 64"/>
                  <a:gd name="T4" fmla="*/ 1 w 68"/>
                  <a:gd name="T5" fmla="*/ 1 h 64"/>
                  <a:gd name="T6" fmla="*/ 1 w 68"/>
                  <a:gd name="T7" fmla="*/ 1 h 64"/>
                  <a:gd name="T8" fmla="*/ 1 w 68"/>
                  <a:gd name="T9" fmla="*/ 1 h 64"/>
                  <a:gd name="T10" fmla="*/ 1 w 68"/>
                  <a:gd name="T11" fmla="*/ 1 h 64"/>
                  <a:gd name="T12" fmla="*/ 1 w 68"/>
                  <a:gd name="T13" fmla="*/ 1 h 64"/>
                  <a:gd name="T14" fmla="*/ 1 w 68"/>
                  <a:gd name="T15" fmla="*/ 1 h 64"/>
                  <a:gd name="T16" fmla="*/ 1 w 68"/>
                  <a:gd name="T17" fmla="*/ 1 h 64"/>
                  <a:gd name="T18" fmla="*/ 1 w 68"/>
                  <a:gd name="T19" fmla="*/ 1 h 64"/>
                  <a:gd name="T20" fmla="*/ 0 w 68"/>
                  <a:gd name="T21" fmla="*/ 1 h 64"/>
                  <a:gd name="T22" fmla="*/ 1 w 68"/>
                  <a:gd name="T23" fmla="*/ 1 h 64"/>
                  <a:gd name="T24" fmla="*/ 1 w 68"/>
                  <a:gd name="T25" fmla="*/ 1 h 64"/>
                  <a:gd name="T26" fmla="*/ 1 w 68"/>
                  <a:gd name="T27" fmla="*/ 1 h 64"/>
                  <a:gd name="T28" fmla="*/ 1 w 68"/>
                  <a:gd name="T29" fmla="*/ 1 h 64"/>
                  <a:gd name="T30" fmla="*/ 1 w 68"/>
                  <a:gd name="T31" fmla="*/ 1 h 64"/>
                  <a:gd name="T32" fmla="*/ 1 w 68"/>
                  <a:gd name="T33" fmla="*/ 1 h 64"/>
                  <a:gd name="T34" fmla="*/ 1 w 68"/>
                  <a:gd name="T35" fmla="*/ 1 h 64"/>
                  <a:gd name="T36" fmla="*/ 1 w 68"/>
                  <a:gd name="T37" fmla="*/ 1 h 64"/>
                  <a:gd name="T38" fmla="*/ 1 w 68"/>
                  <a:gd name="T39" fmla="*/ 1 h 64"/>
                  <a:gd name="T40" fmla="*/ 1 w 68"/>
                  <a:gd name="T41" fmla="*/ 1 h 64"/>
                  <a:gd name="T42" fmla="*/ 1 w 68"/>
                  <a:gd name="T43" fmla="*/ 1 h 64"/>
                  <a:gd name="T44" fmla="*/ 1 w 68"/>
                  <a:gd name="T45" fmla="*/ 1 h 64"/>
                  <a:gd name="T46" fmla="*/ 1 w 68"/>
                  <a:gd name="T47" fmla="*/ 1 h 64"/>
                  <a:gd name="T48" fmla="*/ 1 w 68"/>
                  <a:gd name="T49" fmla="*/ 1 h 64"/>
                  <a:gd name="T50" fmla="*/ 1 w 68"/>
                  <a:gd name="T51" fmla="*/ 1 h 64"/>
                  <a:gd name="T52" fmla="*/ 1 w 68"/>
                  <a:gd name="T53" fmla="*/ 0 h 64"/>
                  <a:gd name="T54" fmla="*/ 1 w 68"/>
                  <a:gd name="T55" fmla="*/ 1 h 64"/>
                  <a:gd name="T56" fmla="*/ 1 w 68"/>
                  <a:gd name="T57" fmla="*/ 1 h 64"/>
                  <a:gd name="T58" fmla="*/ 1 w 68"/>
                  <a:gd name="T59" fmla="*/ 1 h 64"/>
                  <a:gd name="T60" fmla="*/ 1 w 68"/>
                  <a:gd name="T61" fmla="*/ 1 h 64"/>
                  <a:gd name="T62" fmla="*/ 1 w 68"/>
                  <a:gd name="T63" fmla="*/ 1 h 64"/>
                  <a:gd name="T64" fmla="*/ 1 w 68"/>
                  <a:gd name="T65" fmla="*/ 1 h 64"/>
                  <a:gd name="T66" fmla="*/ 1 w 68"/>
                  <a:gd name="T67" fmla="*/ 1 h 64"/>
                  <a:gd name="T68" fmla="*/ 1 w 68"/>
                  <a:gd name="T69" fmla="*/ 1 h 64"/>
                  <a:gd name="T70" fmla="*/ 1 w 68"/>
                  <a:gd name="T71" fmla="*/ 1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9" name="Freeform 46"/>
              <p:cNvSpPr>
                <a:spLocks/>
              </p:cNvSpPr>
              <p:nvPr/>
            </p:nvSpPr>
            <p:spPr bwMode="auto">
              <a:xfrm>
                <a:off x="3760" y="3493"/>
                <a:ext cx="32" cy="30"/>
              </a:xfrm>
              <a:custGeom>
                <a:avLst/>
                <a:gdLst>
                  <a:gd name="T0" fmla="*/ 1 w 52"/>
                  <a:gd name="T1" fmla="*/ 1 h 49"/>
                  <a:gd name="T2" fmla="*/ 1 w 52"/>
                  <a:gd name="T3" fmla="*/ 1 h 49"/>
                  <a:gd name="T4" fmla="*/ 1 w 52"/>
                  <a:gd name="T5" fmla="*/ 1 h 49"/>
                  <a:gd name="T6" fmla="*/ 1 w 52"/>
                  <a:gd name="T7" fmla="*/ 1 h 49"/>
                  <a:gd name="T8" fmla="*/ 1 w 52"/>
                  <a:gd name="T9" fmla="*/ 1 h 49"/>
                  <a:gd name="T10" fmla="*/ 1 w 52"/>
                  <a:gd name="T11" fmla="*/ 1 h 49"/>
                  <a:gd name="T12" fmla="*/ 1 w 52"/>
                  <a:gd name="T13" fmla="*/ 1 h 49"/>
                  <a:gd name="T14" fmla="*/ 1 w 52"/>
                  <a:gd name="T15" fmla="*/ 1 h 49"/>
                  <a:gd name="T16" fmla="*/ 0 w 52"/>
                  <a:gd name="T17" fmla="*/ 1 h 49"/>
                  <a:gd name="T18" fmla="*/ 1 w 52"/>
                  <a:gd name="T19" fmla="*/ 1 h 49"/>
                  <a:gd name="T20" fmla="*/ 1 w 52"/>
                  <a:gd name="T21" fmla="*/ 1 h 49"/>
                  <a:gd name="T22" fmla="*/ 1 w 52"/>
                  <a:gd name="T23" fmla="*/ 1 h 49"/>
                  <a:gd name="T24" fmla="*/ 1 w 52"/>
                  <a:gd name="T25" fmla="*/ 1 h 49"/>
                  <a:gd name="T26" fmla="*/ 1 w 52"/>
                  <a:gd name="T27" fmla="*/ 1 h 49"/>
                  <a:gd name="T28" fmla="*/ 1 w 52"/>
                  <a:gd name="T29" fmla="*/ 1 h 49"/>
                  <a:gd name="T30" fmla="*/ 1 w 52"/>
                  <a:gd name="T31" fmla="*/ 1 h 49"/>
                  <a:gd name="T32" fmla="*/ 1 w 52"/>
                  <a:gd name="T33" fmla="*/ 0 h 49"/>
                  <a:gd name="T34" fmla="*/ 1 w 52"/>
                  <a:gd name="T35" fmla="*/ 1 h 49"/>
                  <a:gd name="T36" fmla="*/ 1 w 52"/>
                  <a:gd name="T37" fmla="*/ 1 h 49"/>
                  <a:gd name="T38" fmla="*/ 1 w 52"/>
                  <a:gd name="T39" fmla="*/ 1 h 49"/>
                  <a:gd name="T40" fmla="*/ 1 w 52"/>
                  <a:gd name="T41" fmla="*/ 1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0" name="Freeform 47"/>
              <p:cNvSpPr>
                <a:spLocks/>
              </p:cNvSpPr>
              <p:nvPr/>
            </p:nvSpPr>
            <p:spPr bwMode="auto">
              <a:xfrm>
                <a:off x="3408" y="3420"/>
                <a:ext cx="476" cy="175"/>
              </a:xfrm>
              <a:custGeom>
                <a:avLst/>
                <a:gdLst>
                  <a:gd name="T0" fmla="*/ 1 w 775"/>
                  <a:gd name="T1" fmla="*/ 1 h 285"/>
                  <a:gd name="T2" fmla="*/ 1 w 775"/>
                  <a:gd name="T3" fmla="*/ 1 h 285"/>
                  <a:gd name="T4" fmla="*/ 1 w 775"/>
                  <a:gd name="T5" fmla="*/ 1 h 285"/>
                  <a:gd name="T6" fmla="*/ 1 w 775"/>
                  <a:gd name="T7" fmla="*/ 1 h 285"/>
                  <a:gd name="T8" fmla="*/ 1 w 775"/>
                  <a:gd name="T9" fmla="*/ 1 h 285"/>
                  <a:gd name="T10" fmla="*/ 1 w 775"/>
                  <a:gd name="T11" fmla="*/ 1 h 285"/>
                  <a:gd name="T12" fmla="*/ 1 w 775"/>
                  <a:gd name="T13" fmla="*/ 1 h 285"/>
                  <a:gd name="T14" fmla="*/ 1 w 775"/>
                  <a:gd name="T15" fmla="*/ 1 h 285"/>
                  <a:gd name="T16" fmla="*/ 1 w 775"/>
                  <a:gd name="T17" fmla="*/ 1 h 285"/>
                  <a:gd name="T18" fmla="*/ 1 w 775"/>
                  <a:gd name="T19" fmla="*/ 1 h 285"/>
                  <a:gd name="T20" fmla="*/ 1 w 775"/>
                  <a:gd name="T21" fmla="*/ 1 h 285"/>
                  <a:gd name="T22" fmla="*/ 1 w 775"/>
                  <a:gd name="T23" fmla="*/ 1 h 285"/>
                  <a:gd name="T24" fmla="*/ 1 w 775"/>
                  <a:gd name="T25" fmla="*/ 1 h 285"/>
                  <a:gd name="T26" fmla="*/ 1 w 775"/>
                  <a:gd name="T27" fmla="*/ 1 h 285"/>
                  <a:gd name="T28" fmla="*/ 1 w 775"/>
                  <a:gd name="T29" fmla="*/ 1 h 285"/>
                  <a:gd name="T30" fmla="*/ 1 w 775"/>
                  <a:gd name="T31" fmla="*/ 1 h 285"/>
                  <a:gd name="T32" fmla="*/ 1 w 775"/>
                  <a:gd name="T33" fmla="*/ 1 h 285"/>
                  <a:gd name="T34" fmla="*/ 1 w 775"/>
                  <a:gd name="T35" fmla="*/ 1 h 285"/>
                  <a:gd name="T36" fmla="*/ 1 w 775"/>
                  <a:gd name="T37" fmla="*/ 1 h 285"/>
                  <a:gd name="T38" fmla="*/ 1 w 775"/>
                  <a:gd name="T39" fmla="*/ 1 h 285"/>
                  <a:gd name="T40" fmla="*/ 1 w 775"/>
                  <a:gd name="T41" fmla="*/ 1 h 285"/>
                  <a:gd name="T42" fmla="*/ 1 w 775"/>
                  <a:gd name="T43" fmla="*/ 1 h 285"/>
                  <a:gd name="T44" fmla="*/ 1 w 775"/>
                  <a:gd name="T45" fmla="*/ 1 h 285"/>
                  <a:gd name="T46" fmla="*/ 1 w 775"/>
                  <a:gd name="T47" fmla="*/ 1 h 285"/>
                  <a:gd name="T48" fmla="*/ 1 w 775"/>
                  <a:gd name="T49" fmla="*/ 1 h 285"/>
                  <a:gd name="T50" fmla="*/ 1 w 775"/>
                  <a:gd name="T51" fmla="*/ 1 h 285"/>
                  <a:gd name="T52" fmla="*/ 1 w 775"/>
                  <a:gd name="T53" fmla="*/ 1 h 285"/>
                  <a:gd name="T54" fmla="*/ 1 w 775"/>
                  <a:gd name="T55" fmla="*/ 1 h 285"/>
                  <a:gd name="T56" fmla="*/ 1 w 775"/>
                  <a:gd name="T57" fmla="*/ 1 h 285"/>
                  <a:gd name="T58" fmla="*/ 1 w 775"/>
                  <a:gd name="T59" fmla="*/ 1 h 285"/>
                  <a:gd name="T60" fmla="*/ 1 w 775"/>
                  <a:gd name="T61" fmla="*/ 1 h 285"/>
                  <a:gd name="T62" fmla="*/ 1 w 775"/>
                  <a:gd name="T63" fmla="*/ 1 h 285"/>
                  <a:gd name="T64" fmla="*/ 1 w 775"/>
                  <a:gd name="T65" fmla="*/ 1 h 285"/>
                  <a:gd name="T66" fmla="*/ 1 w 775"/>
                  <a:gd name="T67" fmla="*/ 1 h 285"/>
                  <a:gd name="T68" fmla="*/ 1 w 775"/>
                  <a:gd name="T69" fmla="*/ 1 h 285"/>
                  <a:gd name="T70" fmla="*/ 1 w 775"/>
                  <a:gd name="T71" fmla="*/ 1 h 285"/>
                  <a:gd name="T72" fmla="*/ 1 w 775"/>
                  <a:gd name="T73" fmla="*/ 1 h 285"/>
                  <a:gd name="T74" fmla="*/ 1 w 775"/>
                  <a:gd name="T75" fmla="*/ 1 h 285"/>
                  <a:gd name="T76" fmla="*/ 1 w 775"/>
                  <a:gd name="T77" fmla="*/ 1 h 285"/>
                  <a:gd name="T78" fmla="*/ 1 w 775"/>
                  <a:gd name="T79" fmla="*/ 1 h 285"/>
                  <a:gd name="T80" fmla="*/ 1 w 775"/>
                  <a:gd name="T81" fmla="*/ 1 h 285"/>
                  <a:gd name="T82" fmla="*/ 1 w 775"/>
                  <a:gd name="T83" fmla="*/ 1 h 285"/>
                  <a:gd name="T84" fmla="*/ 1 w 775"/>
                  <a:gd name="T85" fmla="*/ 1 h 285"/>
                  <a:gd name="T86" fmla="*/ 1 w 775"/>
                  <a:gd name="T87" fmla="*/ 1 h 285"/>
                  <a:gd name="T88" fmla="*/ 1 w 775"/>
                  <a:gd name="T89" fmla="*/ 1 h 285"/>
                  <a:gd name="T90" fmla="*/ 1 w 775"/>
                  <a:gd name="T91" fmla="*/ 1 h 285"/>
                  <a:gd name="T92" fmla="*/ 1 w 775"/>
                  <a:gd name="T93" fmla="*/ 1 h 285"/>
                  <a:gd name="T94" fmla="*/ 1 w 775"/>
                  <a:gd name="T95" fmla="*/ 1 h 285"/>
                  <a:gd name="T96" fmla="*/ 1 w 775"/>
                  <a:gd name="T97" fmla="*/ 1 h 285"/>
                  <a:gd name="T98" fmla="*/ 1 w 775"/>
                  <a:gd name="T99" fmla="*/ 1 h 285"/>
                  <a:gd name="T100" fmla="*/ 1 w 775"/>
                  <a:gd name="T101" fmla="*/ 1 h 285"/>
                  <a:gd name="T102" fmla="*/ 1 w 775"/>
                  <a:gd name="T103" fmla="*/ 1 h 285"/>
                  <a:gd name="T104" fmla="*/ 1 w 775"/>
                  <a:gd name="T105" fmla="*/ 1 h 285"/>
                  <a:gd name="T106" fmla="*/ 1 w 775"/>
                  <a:gd name="T107" fmla="*/ 1 h 285"/>
                  <a:gd name="T108" fmla="*/ 1 w 775"/>
                  <a:gd name="T109" fmla="*/ 1 h 285"/>
                  <a:gd name="T110" fmla="*/ 1 w 775"/>
                  <a:gd name="T111" fmla="*/ 1 h 285"/>
                  <a:gd name="T112" fmla="*/ 1 w 775"/>
                  <a:gd name="T113" fmla="*/ 1 h 285"/>
                  <a:gd name="T114" fmla="*/ 1 w 775"/>
                  <a:gd name="T115" fmla="*/ 1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1" name="Freeform 48"/>
              <p:cNvSpPr>
                <a:spLocks/>
              </p:cNvSpPr>
              <p:nvPr/>
            </p:nvSpPr>
            <p:spPr bwMode="auto">
              <a:xfrm>
                <a:off x="3771" y="3305"/>
                <a:ext cx="146" cy="115"/>
              </a:xfrm>
              <a:custGeom>
                <a:avLst/>
                <a:gdLst>
                  <a:gd name="T0" fmla="*/ 1 w 237"/>
                  <a:gd name="T1" fmla="*/ 1 h 188"/>
                  <a:gd name="T2" fmla="*/ 1 w 237"/>
                  <a:gd name="T3" fmla="*/ 1 h 188"/>
                  <a:gd name="T4" fmla="*/ 1 w 237"/>
                  <a:gd name="T5" fmla="*/ 1 h 188"/>
                  <a:gd name="T6" fmla="*/ 1 w 237"/>
                  <a:gd name="T7" fmla="*/ 1 h 188"/>
                  <a:gd name="T8" fmla="*/ 1 w 237"/>
                  <a:gd name="T9" fmla="*/ 1 h 188"/>
                  <a:gd name="T10" fmla="*/ 1 w 237"/>
                  <a:gd name="T11" fmla="*/ 1 h 188"/>
                  <a:gd name="T12" fmla="*/ 1 w 237"/>
                  <a:gd name="T13" fmla="*/ 1 h 188"/>
                  <a:gd name="T14" fmla="*/ 1 w 237"/>
                  <a:gd name="T15" fmla="*/ 1 h 188"/>
                  <a:gd name="T16" fmla="*/ 1 w 237"/>
                  <a:gd name="T17" fmla="*/ 1 h 188"/>
                  <a:gd name="T18" fmla="*/ 1 w 237"/>
                  <a:gd name="T19" fmla="*/ 1 h 188"/>
                  <a:gd name="T20" fmla="*/ 1 w 237"/>
                  <a:gd name="T21" fmla="*/ 1 h 188"/>
                  <a:gd name="T22" fmla="*/ 1 w 237"/>
                  <a:gd name="T23" fmla="*/ 1 h 188"/>
                  <a:gd name="T24" fmla="*/ 1 w 237"/>
                  <a:gd name="T25" fmla="*/ 1 h 188"/>
                  <a:gd name="T26" fmla="*/ 1 w 237"/>
                  <a:gd name="T27" fmla="*/ 1 h 188"/>
                  <a:gd name="T28" fmla="*/ 1 w 237"/>
                  <a:gd name="T29" fmla="*/ 1 h 188"/>
                  <a:gd name="T30" fmla="*/ 1 w 237"/>
                  <a:gd name="T31" fmla="*/ 1 h 188"/>
                  <a:gd name="T32" fmla="*/ 1 w 237"/>
                  <a:gd name="T33" fmla="*/ 1 h 188"/>
                  <a:gd name="T34" fmla="*/ 1 w 237"/>
                  <a:gd name="T35" fmla="*/ 1 h 188"/>
                  <a:gd name="T36" fmla="*/ 1 w 237"/>
                  <a:gd name="T37" fmla="*/ 1 h 188"/>
                  <a:gd name="T38" fmla="*/ 1 w 237"/>
                  <a:gd name="T39" fmla="*/ 1 h 188"/>
                  <a:gd name="T40" fmla="*/ 0 w 237"/>
                  <a:gd name="T41" fmla="*/ 1 h 188"/>
                  <a:gd name="T42" fmla="*/ 0 w 237"/>
                  <a:gd name="T43" fmla="*/ 1 h 188"/>
                  <a:gd name="T44" fmla="*/ 1 w 237"/>
                  <a:gd name="T45" fmla="*/ 1 h 188"/>
                  <a:gd name="T46" fmla="*/ 1 w 237"/>
                  <a:gd name="T47" fmla="*/ 1 h 188"/>
                  <a:gd name="T48" fmla="*/ 1 w 237"/>
                  <a:gd name="T49" fmla="*/ 1 h 188"/>
                  <a:gd name="T50" fmla="*/ 1 w 237"/>
                  <a:gd name="T51" fmla="*/ 1 h 188"/>
                  <a:gd name="T52" fmla="*/ 1 w 237"/>
                  <a:gd name="T53" fmla="*/ 1 h 188"/>
                  <a:gd name="T54" fmla="*/ 1 w 237"/>
                  <a:gd name="T55" fmla="*/ 0 h 188"/>
                  <a:gd name="T56" fmla="*/ 1 w 237"/>
                  <a:gd name="T57" fmla="*/ 1 h 188"/>
                  <a:gd name="T58" fmla="*/ 1 w 237"/>
                  <a:gd name="T59" fmla="*/ 1 h 188"/>
                  <a:gd name="T60" fmla="*/ 1 w 237"/>
                  <a:gd name="T61" fmla="*/ 1 h 188"/>
                  <a:gd name="T62" fmla="*/ 1 w 237"/>
                  <a:gd name="T63" fmla="*/ 1 h 188"/>
                  <a:gd name="T64" fmla="*/ 1 w 237"/>
                  <a:gd name="T65" fmla="*/ 1 h 188"/>
                  <a:gd name="T66" fmla="*/ 1 w 237"/>
                  <a:gd name="T67" fmla="*/ 1 h 188"/>
                  <a:gd name="T68" fmla="*/ 1 w 237"/>
                  <a:gd name="T69" fmla="*/ 1 h 188"/>
                  <a:gd name="T70" fmla="*/ 1 w 237"/>
                  <a:gd name="T71" fmla="*/ 1 h 188"/>
                  <a:gd name="T72" fmla="*/ 1 w 237"/>
                  <a:gd name="T73" fmla="*/ 1 h 188"/>
                  <a:gd name="T74" fmla="*/ 1 w 237"/>
                  <a:gd name="T75" fmla="*/ 1 h 188"/>
                  <a:gd name="T76" fmla="*/ 1 w 237"/>
                  <a:gd name="T77" fmla="*/ 1 h 188"/>
                  <a:gd name="T78" fmla="*/ 1 w 237"/>
                  <a:gd name="T79" fmla="*/ 1 h 188"/>
                  <a:gd name="T80" fmla="*/ 1 w 237"/>
                  <a:gd name="T81" fmla="*/ 1 h 188"/>
                  <a:gd name="T82" fmla="*/ 1 w 237"/>
                  <a:gd name="T83" fmla="*/ 1 h 188"/>
                  <a:gd name="T84" fmla="*/ 1 w 237"/>
                  <a:gd name="T85" fmla="*/ 1 h 188"/>
                  <a:gd name="T86" fmla="*/ 1 w 237"/>
                  <a:gd name="T87" fmla="*/ 1 h 188"/>
                  <a:gd name="T88" fmla="*/ 1 w 237"/>
                  <a:gd name="T89" fmla="*/ 1 h 188"/>
                  <a:gd name="T90" fmla="*/ 1 w 237"/>
                  <a:gd name="T91" fmla="*/ 1 h 188"/>
                  <a:gd name="T92" fmla="*/ 1 w 237"/>
                  <a:gd name="T93" fmla="*/ 1 h 188"/>
                  <a:gd name="T94" fmla="*/ 1 w 237"/>
                  <a:gd name="T95" fmla="*/ 1 h 188"/>
                  <a:gd name="T96" fmla="*/ 1 w 237"/>
                  <a:gd name="T97" fmla="*/ 1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2" name="Freeform 49"/>
              <p:cNvSpPr>
                <a:spLocks/>
              </p:cNvSpPr>
              <p:nvPr/>
            </p:nvSpPr>
            <p:spPr bwMode="auto">
              <a:xfrm>
                <a:off x="3916" y="3203"/>
                <a:ext cx="100" cy="169"/>
              </a:xfrm>
              <a:custGeom>
                <a:avLst/>
                <a:gdLst>
                  <a:gd name="T0" fmla="*/ 1 w 164"/>
                  <a:gd name="T1" fmla="*/ 1 h 275"/>
                  <a:gd name="T2" fmla="*/ 1 w 164"/>
                  <a:gd name="T3" fmla="*/ 1 h 275"/>
                  <a:gd name="T4" fmla="*/ 1 w 164"/>
                  <a:gd name="T5" fmla="*/ 1 h 275"/>
                  <a:gd name="T6" fmla="*/ 1 w 164"/>
                  <a:gd name="T7" fmla="*/ 1 h 275"/>
                  <a:gd name="T8" fmla="*/ 1 w 164"/>
                  <a:gd name="T9" fmla="*/ 1 h 275"/>
                  <a:gd name="T10" fmla="*/ 1 w 164"/>
                  <a:gd name="T11" fmla="*/ 1 h 275"/>
                  <a:gd name="T12" fmla="*/ 1 w 164"/>
                  <a:gd name="T13" fmla="*/ 1 h 275"/>
                  <a:gd name="T14" fmla="*/ 1 w 164"/>
                  <a:gd name="T15" fmla="*/ 1 h 275"/>
                  <a:gd name="T16" fmla="*/ 1 w 164"/>
                  <a:gd name="T17" fmla="*/ 1 h 275"/>
                  <a:gd name="T18" fmla="*/ 1 w 164"/>
                  <a:gd name="T19" fmla="*/ 1 h 275"/>
                  <a:gd name="T20" fmla="*/ 1 w 164"/>
                  <a:gd name="T21" fmla="*/ 1 h 275"/>
                  <a:gd name="T22" fmla="*/ 1 w 164"/>
                  <a:gd name="T23" fmla="*/ 1 h 275"/>
                  <a:gd name="T24" fmla="*/ 1 w 164"/>
                  <a:gd name="T25" fmla="*/ 1 h 275"/>
                  <a:gd name="T26" fmla="*/ 1 w 164"/>
                  <a:gd name="T27" fmla="*/ 1 h 275"/>
                  <a:gd name="T28" fmla="*/ 1 w 164"/>
                  <a:gd name="T29" fmla="*/ 1 h 275"/>
                  <a:gd name="T30" fmla="*/ 1 w 164"/>
                  <a:gd name="T31" fmla="*/ 1 h 275"/>
                  <a:gd name="T32" fmla="*/ 0 w 164"/>
                  <a:gd name="T33" fmla="*/ 1 h 275"/>
                  <a:gd name="T34" fmla="*/ 1 w 164"/>
                  <a:gd name="T35" fmla="*/ 1 h 275"/>
                  <a:gd name="T36" fmla="*/ 1 w 164"/>
                  <a:gd name="T37" fmla="*/ 1 h 275"/>
                  <a:gd name="T38" fmla="*/ 1 w 164"/>
                  <a:gd name="T39" fmla="*/ 1 h 275"/>
                  <a:gd name="T40" fmla="*/ 1 w 164"/>
                  <a:gd name="T41" fmla="*/ 1 h 275"/>
                  <a:gd name="T42" fmla="*/ 1 w 164"/>
                  <a:gd name="T43" fmla="*/ 1 h 275"/>
                  <a:gd name="T44" fmla="*/ 1 w 164"/>
                  <a:gd name="T45" fmla="*/ 1 h 275"/>
                  <a:gd name="T46" fmla="*/ 1 w 164"/>
                  <a:gd name="T47" fmla="*/ 1 h 275"/>
                  <a:gd name="T48" fmla="*/ 1 w 164"/>
                  <a:gd name="T49" fmla="*/ 1 h 275"/>
                  <a:gd name="T50" fmla="*/ 1 w 164"/>
                  <a:gd name="T51" fmla="*/ 1 h 275"/>
                  <a:gd name="T52" fmla="*/ 1 w 164"/>
                  <a:gd name="T53" fmla="*/ 1 h 275"/>
                  <a:gd name="T54" fmla="*/ 1 w 164"/>
                  <a:gd name="T55" fmla="*/ 1 h 275"/>
                  <a:gd name="T56" fmla="*/ 1 w 164"/>
                  <a:gd name="T57" fmla="*/ 1 h 275"/>
                  <a:gd name="T58" fmla="*/ 1 w 164"/>
                  <a:gd name="T59" fmla="*/ 1 h 275"/>
                  <a:gd name="T60" fmla="*/ 1 w 164"/>
                  <a:gd name="T61" fmla="*/ 1 h 275"/>
                  <a:gd name="T62" fmla="*/ 1 w 164"/>
                  <a:gd name="T63" fmla="*/ 1 h 275"/>
                  <a:gd name="T64" fmla="*/ 1 w 164"/>
                  <a:gd name="T65" fmla="*/ 1 h 275"/>
                  <a:gd name="T66" fmla="*/ 1 w 164"/>
                  <a:gd name="T67" fmla="*/ 1 h 275"/>
                  <a:gd name="T68" fmla="*/ 1 w 164"/>
                  <a:gd name="T69" fmla="*/ 1 h 275"/>
                  <a:gd name="T70" fmla="*/ 1 w 164"/>
                  <a:gd name="T71" fmla="*/ 1 h 275"/>
                  <a:gd name="T72" fmla="*/ 1 w 164"/>
                  <a:gd name="T73" fmla="*/ 1 h 275"/>
                  <a:gd name="T74" fmla="*/ 1 w 164"/>
                  <a:gd name="T75" fmla="*/ 1 h 275"/>
                  <a:gd name="T76" fmla="*/ 1 w 164"/>
                  <a:gd name="T77" fmla="*/ 1 h 275"/>
                  <a:gd name="T78" fmla="*/ 1 w 164"/>
                  <a:gd name="T79" fmla="*/ 1 h 275"/>
                  <a:gd name="T80" fmla="*/ 1 w 164"/>
                  <a:gd name="T81" fmla="*/ 1 h 275"/>
                  <a:gd name="T82" fmla="*/ 1 w 164"/>
                  <a:gd name="T83" fmla="*/ 1 h 275"/>
                  <a:gd name="T84" fmla="*/ 1 w 164"/>
                  <a:gd name="T85" fmla="*/ 1 h 275"/>
                  <a:gd name="T86" fmla="*/ 1 w 164"/>
                  <a:gd name="T87" fmla="*/ 1 h 275"/>
                  <a:gd name="T88" fmla="*/ 1 w 164"/>
                  <a:gd name="T89" fmla="*/ 0 h 275"/>
                  <a:gd name="T90" fmla="*/ 1 w 164"/>
                  <a:gd name="T91" fmla="*/ 1 h 275"/>
                  <a:gd name="T92" fmla="*/ 1 w 164"/>
                  <a:gd name="T93" fmla="*/ 1 h 275"/>
                  <a:gd name="T94" fmla="*/ 1 w 164"/>
                  <a:gd name="T95" fmla="*/ 1 h 275"/>
                  <a:gd name="T96" fmla="*/ 1 w 164"/>
                  <a:gd name="T97" fmla="*/ 1 h 275"/>
                  <a:gd name="T98" fmla="*/ 1 w 164"/>
                  <a:gd name="T99" fmla="*/ 1 h 275"/>
                  <a:gd name="T100" fmla="*/ 1 w 164"/>
                  <a:gd name="T101" fmla="*/ 1 h 275"/>
                  <a:gd name="T102" fmla="*/ 1 w 164"/>
                  <a:gd name="T103" fmla="*/ 1 h 275"/>
                  <a:gd name="T104" fmla="*/ 1 w 164"/>
                  <a:gd name="T105" fmla="*/ 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50"/>
              <p:cNvSpPr>
                <a:spLocks/>
              </p:cNvSpPr>
              <p:nvPr/>
            </p:nvSpPr>
            <p:spPr bwMode="auto">
              <a:xfrm>
                <a:off x="3905" y="3302"/>
                <a:ext cx="35" cy="35"/>
              </a:xfrm>
              <a:custGeom>
                <a:avLst/>
                <a:gdLst>
                  <a:gd name="T0" fmla="*/ 0 w 57"/>
                  <a:gd name="T1" fmla="*/ 1 h 57"/>
                  <a:gd name="T2" fmla="*/ 1 w 57"/>
                  <a:gd name="T3" fmla="*/ 1 h 57"/>
                  <a:gd name="T4" fmla="*/ 1 w 57"/>
                  <a:gd name="T5" fmla="*/ 1 h 57"/>
                  <a:gd name="T6" fmla="*/ 1 w 57"/>
                  <a:gd name="T7" fmla="*/ 1 h 57"/>
                  <a:gd name="T8" fmla="*/ 1 w 57"/>
                  <a:gd name="T9" fmla="*/ 1 h 57"/>
                  <a:gd name="T10" fmla="*/ 1 w 57"/>
                  <a:gd name="T11" fmla="*/ 1 h 57"/>
                  <a:gd name="T12" fmla="*/ 1 w 57"/>
                  <a:gd name="T13" fmla="*/ 1 h 57"/>
                  <a:gd name="T14" fmla="*/ 1 w 57"/>
                  <a:gd name="T15" fmla="*/ 1 h 57"/>
                  <a:gd name="T16" fmla="*/ 1 w 57"/>
                  <a:gd name="T17" fmla="*/ 0 h 57"/>
                  <a:gd name="T18" fmla="*/ 1 w 57"/>
                  <a:gd name="T19" fmla="*/ 1 h 57"/>
                  <a:gd name="T20" fmla="*/ 1 w 57"/>
                  <a:gd name="T21" fmla="*/ 1 h 57"/>
                  <a:gd name="T22" fmla="*/ 1 w 57"/>
                  <a:gd name="T23" fmla="*/ 1 h 57"/>
                  <a:gd name="T24" fmla="*/ 1 w 57"/>
                  <a:gd name="T25" fmla="*/ 1 h 57"/>
                  <a:gd name="T26" fmla="*/ 1 w 57"/>
                  <a:gd name="T27" fmla="*/ 1 h 57"/>
                  <a:gd name="T28" fmla="*/ 1 w 57"/>
                  <a:gd name="T29" fmla="*/ 1 h 57"/>
                  <a:gd name="T30" fmla="*/ 1 w 57"/>
                  <a:gd name="T31" fmla="*/ 1 h 57"/>
                  <a:gd name="T32" fmla="*/ 1 w 57"/>
                  <a:gd name="T33" fmla="*/ 1 h 57"/>
                  <a:gd name="T34" fmla="*/ 1 w 57"/>
                  <a:gd name="T35" fmla="*/ 1 h 57"/>
                  <a:gd name="T36" fmla="*/ 1 w 57"/>
                  <a:gd name="T37" fmla="*/ 1 h 57"/>
                  <a:gd name="T38" fmla="*/ 1 w 57"/>
                  <a:gd name="T39" fmla="*/ 1 h 57"/>
                  <a:gd name="T40" fmla="*/ 0 w 57"/>
                  <a:gd name="T41" fmla="*/ 1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51"/>
              <p:cNvSpPr>
                <a:spLocks/>
              </p:cNvSpPr>
              <p:nvPr/>
            </p:nvSpPr>
            <p:spPr bwMode="auto">
              <a:xfrm>
                <a:off x="3798" y="3313"/>
                <a:ext cx="31" cy="25"/>
              </a:xfrm>
              <a:custGeom>
                <a:avLst/>
                <a:gdLst>
                  <a:gd name="T0" fmla="*/ 1 w 51"/>
                  <a:gd name="T1" fmla="*/ 0 h 41"/>
                  <a:gd name="T2" fmla="*/ 1 w 51"/>
                  <a:gd name="T3" fmla="*/ 1 h 41"/>
                  <a:gd name="T4" fmla="*/ 1 w 51"/>
                  <a:gd name="T5" fmla="*/ 1 h 41"/>
                  <a:gd name="T6" fmla="*/ 1 w 51"/>
                  <a:gd name="T7" fmla="*/ 1 h 41"/>
                  <a:gd name="T8" fmla="*/ 0 w 51"/>
                  <a:gd name="T9" fmla="*/ 1 h 41"/>
                  <a:gd name="T10" fmla="*/ 1 w 51"/>
                  <a:gd name="T11" fmla="*/ 1 h 41"/>
                  <a:gd name="T12" fmla="*/ 1 w 51"/>
                  <a:gd name="T13" fmla="*/ 1 h 41"/>
                  <a:gd name="T14" fmla="*/ 1 w 51"/>
                  <a:gd name="T15" fmla="*/ 1 h 41"/>
                  <a:gd name="T16" fmla="*/ 1 w 51"/>
                  <a:gd name="T17" fmla="*/ 1 h 41"/>
                  <a:gd name="T18" fmla="*/ 1 w 51"/>
                  <a:gd name="T19" fmla="*/ 1 h 41"/>
                  <a:gd name="T20" fmla="*/ 1 w 51"/>
                  <a:gd name="T21" fmla="*/ 1 h 41"/>
                  <a:gd name="T22" fmla="*/ 1 w 51"/>
                  <a:gd name="T23" fmla="*/ 1 h 41"/>
                  <a:gd name="T24" fmla="*/ 1 w 51"/>
                  <a:gd name="T25" fmla="*/ 1 h 41"/>
                  <a:gd name="T26" fmla="*/ 1 w 51"/>
                  <a:gd name="T27" fmla="*/ 1 h 41"/>
                  <a:gd name="T28" fmla="*/ 1 w 51"/>
                  <a:gd name="T29" fmla="*/ 1 h 41"/>
                  <a:gd name="T30" fmla="*/ 1 w 51"/>
                  <a:gd name="T31" fmla="*/ 1 h 41"/>
                  <a:gd name="T32" fmla="*/ 1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7413" name="Group 4"/>
          <p:cNvGrpSpPr>
            <a:grpSpLocks/>
          </p:cNvGrpSpPr>
          <p:nvPr/>
        </p:nvGrpSpPr>
        <p:grpSpPr bwMode="auto">
          <a:xfrm>
            <a:off x="5975350" y="936392"/>
            <a:ext cx="1109663" cy="969963"/>
            <a:chOff x="1305" y="2500"/>
            <a:chExt cx="1138" cy="995"/>
          </a:xfrm>
        </p:grpSpPr>
        <p:sp>
          <p:nvSpPr>
            <p:cNvPr id="17448"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6"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 name="Group 4"/>
          <p:cNvGrpSpPr>
            <a:grpSpLocks/>
          </p:cNvGrpSpPr>
          <p:nvPr/>
        </p:nvGrpSpPr>
        <p:grpSpPr bwMode="auto">
          <a:xfrm>
            <a:off x="226609" y="2241469"/>
            <a:ext cx="1062038" cy="1716088"/>
            <a:chOff x="706" y="1029"/>
            <a:chExt cx="669" cy="1081"/>
          </a:xfrm>
        </p:grpSpPr>
        <p:grpSp>
          <p:nvGrpSpPr>
            <p:cNvPr id="83" name="Group 5"/>
            <p:cNvGrpSpPr>
              <a:grpSpLocks/>
            </p:cNvGrpSpPr>
            <p:nvPr/>
          </p:nvGrpSpPr>
          <p:grpSpPr bwMode="auto">
            <a:xfrm>
              <a:off x="706" y="1310"/>
              <a:ext cx="570" cy="800"/>
              <a:chOff x="3870" y="2092"/>
              <a:chExt cx="570" cy="800"/>
            </a:xfrm>
          </p:grpSpPr>
          <p:sp>
            <p:nvSpPr>
              <p:cNvPr id="85" name="Line 6"/>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7"/>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AutoShape 8"/>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88" name="Freeform 9"/>
              <p:cNvSpPr>
                <a:spLocks/>
              </p:cNvSpPr>
              <p:nvPr/>
            </p:nvSpPr>
            <p:spPr bwMode="auto">
              <a:xfrm>
                <a:off x="4114" y="2691"/>
                <a:ext cx="97" cy="201"/>
              </a:xfrm>
              <a:custGeom>
                <a:avLst/>
                <a:gdLst>
                  <a:gd name="T0" fmla="*/ 35 w 75"/>
                  <a:gd name="T1" fmla="*/ 4 h 156"/>
                  <a:gd name="T2" fmla="*/ 0 w 75"/>
                  <a:gd name="T3" fmla="*/ 147 h 156"/>
                  <a:gd name="T4" fmla="*/ 50 w 75"/>
                  <a:gd name="T5" fmla="*/ 201 h 156"/>
                  <a:gd name="T6" fmla="*/ 97 w 75"/>
                  <a:gd name="T7" fmla="*/ 147 h 156"/>
                  <a:gd name="T8" fmla="*/ 62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89" name="AutoShape 10"/>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84" name="Picture 11" descr="j04326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41241">
              <a:off x="788" y="1029"/>
              <a:ext cx="58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6" name="Group 22"/>
          <p:cNvGrpSpPr>
            <a:grpSpLocks/>
          </p:cNvGrpSpPr>
          <p:nvPr/>
        </p:nvGrpSpPr>
        <p:grpSpPr bwMode="auto">
          <a:xfrm>
            <a:off x="195263" y="1668463"/>
            <a:ext cx="1558925" cy="1049337"/>
            <a:chOff x="2984" y="3331"/>
            <a:chExt cx="845" cy="569"/>
          </a:xfrm>
        </p:grpSpPr>
        <p:sp>
          <p:nvSpPr>
            <p:cNvPr id="17435" name="AutoShape 2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6" name="Group 24"/>
            <p:cNvGrpSpPr>
              <a:grpSpLocks/>
            </p:cNvGrpSpPr>
            <p:nvPr/>
          </p:nvGrpSpPr>
          <p:grpSpPr bwMode="auto">
            <a:xfrm>
              <a:off x="3386" y="3487"/>
              <a:ext cx="443" cy="398"/>
              <a:chOff x="4838" y="2218"/>
              <a:chExt cx="395" cy="355"/>
            </a:xfrm>
          </p:grpSpPr>
          <p:sp>
            <p:nvSpPr>
              <p:cNvPr id="17437" name="Freeform 25"/>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2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2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2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2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3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3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Rectangle 3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5" name="Rectangle 3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3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Rectangle 3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extLst>
      <p:ext uri="{BB962C8B-B14F-4D97-AF65-F5344CB8AC3E}">
        <p14:creationId xmlns:p14="http://schemas.microsoft.com/office/powerpoint/2010/main" val="257447520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6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0239"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dirty="0" smtClean="0"/>
              <a:t>Adding a </a:t>
            </a:r>
            <a:r>
              <a:rPr lang="en-US" dirty="0" smtClean="0"/>
              <a:t>contact </a:t>
            </a:r>
            <a:r>
              <a:rPr lang="en-US" dirty="0" smtClean="0"/>
              <a:t>within ClaimCenter</a:t>
            </a:r>
          </a:p>
        </p:txBody>
      </p:sp>
      <p:sp>
        <p:nvSpPr>
          <p:cNvPr id="18435"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8437" name="Group 19"/>
          <p:cNvGrpSpPr>
            <a:grpSpLocks/>
          </p:cNvGrpSpPr>
          <p:nvPr/>
        </p:nvGrpSpPr>
        <p:grpSpPr bwMode="auto">
          <a:xfrm>
            <a:off x="2476500" y="2447925"/>
            <a:ext cx="692150" cy="511175"/>
            <a:chOff x="2083" y="1606"/>
            <a:chExt cx="1489" cy="1097"/>
          </a:xfrm>
        </p:grpSpPr>
        <p:sp>
          <p:nvSpPr>
            <p:cNvPr id="18507"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508"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509"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510"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511"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512"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513"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514"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515"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16"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17"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518"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519"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520" name="Group 33"/>
            <p:cNvGrpSpPr>
              <a:grpSpLocks/>
            </p:cNvGrpSpPr>
            <p:nvPr/>
          </p:nvGrpSpPr>
          <p:grpSpPr bwMode="auto">
            <a:xfrm>
              <a:off x="2221" y="1871"/>
              <a:ext cx="518" cy="782"/>
              <a:chOff x="2400" y="1656"/>
              <a:chExt cx="752" cy="1136"/>
            </a:xfrm>
          </p:grpSpPr>
          <p:sp>
            <p:nvSpPr>
              <p:cNvPr id="18533"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34"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35"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36"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37"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38"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39"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521" name="Group 41"/>
            <p:cNvGrpSpPr>
              <a:grpSpLocks/>
            </p:cNvGrpSpPr>
            <p:nvPr/>
          </p:nvGrpSpPr>
          <p:grpSpPr bwMode="auto">
            <a:xfrm rot="-6511945">
              <a:off x="2834" y="1842"/>
              <a:ext cx="518" cy="783"/>
              <a:chOff x="2400" y="1656"/>
              <a:chExt cx="752" cy="1136"/>
            </a:xfrm>
          </p:grpSpPr>
          <p:sp>
            <p:nvSpPr>
              <p:cNvPr id="18526"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27"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28"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29"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30"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31"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32"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522"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8523"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24"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525"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38"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8439"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0"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1" name="Text Box 56"/>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smtClean="0"/>
              <a:t>000-00-002001</a:t>
            </a:r>
            <a:endParaRPr lang="en-US" sz="1800" b="1" dirty="0"/>
          </a:p>
        </p:txBody>
      </p:sp>
      <p:sp>
        <p:nvSpPr>
          <p:cNvPr id="18442" name="Text Box 57"/>
          <p:cNvSpPr txBox="1">
            <a:spLocks noChangeArrowheads="1"/>
          </p:cNvSpPr>
          <p:nvPr/>
        </p:nvSpPr>
        <p:spPr bwMode="auto">
          <a:xfrm>
            <a:off x="681038" y="2984175"/>
            <a:ext cx="1900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smtClean="0"/>
              <a:t>Stanley Poole</a:t>
            </a:r>
            <a:r>
              <a:rPr lang="en-US" sz="1800" b="1" dirty="0"/>
              <a:t/>
            </a:r>
            <a:br>
              <a:rPr lang="en-US" sz="1800" b="1" dirty="0"/>
            </a:br>
            <a:r>
              <a:rPr lang="en-US" sz="1800" b="1" dirty="0"/>
              <a:t>(witness)</a:t>
            </a:r>
          </a:p>
        </p:txBody>
      </p:sp>
      <p:sp>
        <p:nvSpPr>
          <p:cNvPr id="18443" name="Rectangle 58"/>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4" name="Rectangle 59"/>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8445" name="Group 60"/>
          <p:cNvGrpSpPr>
            <a:grpSpLocks/>
          </p:cNvGrpSpPr>
          <p:nvPr/>
        </p:nvGrpSpPr>
        <p:grpSpPr bwMode="auto">
          <a:xfrm>
            <a:off x="2427288" y="5359663"/>
            <a:ext cx="692150" cy="511175"/>
            <a:chOff x="2083" y="1606"/>
            <a:chExt cx="1489" cy="1097"/>
          </a:xfrm>
        </p:grpSpPr>
        <p:sp>
          <p:nvSpPr>
            <p:cNvPr id="18474" name="Rectangle 6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5" name="Freeform 6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6" name="Freeform 6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7" name="Freeform 6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8" name="Freeform 6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79" name="Rectangle 6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80" name="Rectangle 6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1" name="AutoShape 6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82" name="Freeform 69"/>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3" name="Freeform 70"/>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4" name="Rectangle 7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5" name="Rectangle 7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6" name="Rectangle 7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7" name="Group 74"/>
            <p:cNvGrpSpPr>
              <a:grpSpLocks/>
            </p:cNvGrpSpPr>
            <p:nvPr/>
          </p:nvGrpSpPr>
          <p:grpSpPr bwMode="auto">
            <a:xfrm>
              <a:off x="2221" y="1871"/>
              <a:ext cx="518" cy="782"/>
              <a:chOff x="2400" y="1656"/>
              <a:chExt cx="752" cy="1136"/>
            </a:xfrm>
          </p:grpSpPr>
          <p:sp>
            <p:nvSpPr>
              <p:cNvPr id="1850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0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8" name="Group 82"/>
            <p:cNvGrpSpPr>
              <a:grpSpLocks/>
            </p:cNvGrpSpPr>
            <p:nvPr/>
          </p:nvGrpSpPr>
          <p:grpSpPr bwMode="auto">
            <a:xfrm rot="-6511945">
              <a:off x="2834" y="1842"/>
              <a:ext cx="518" cy="783"/>
              <a:chOff x="2400" y="1656"/>
              <a:chExt cx="752" cy="1136"/>
            </a:xfrm>
          </p:grpSpPr>
          <p:sp>
            <p:nvSpPr>
              <p:cNvPr id="18493" name="Freeform 8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4" name="Freeform 8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5" name="Freeform 8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6" name="Freeform 8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8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8" name="Line 8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9" name="Line 8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89" name="Freeform 90"/>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8490" name="Freeform 91"/>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Rectangle 9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2" name="Rectangle 9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46" name="AutoShape 94"/>
          <p:cNvSpPr>
            <a:spLocks noChangeArrowheads="1"/>
          </p:cNvSpPr>
          <p:nvPr/>
        </p:nvSpPr>
        <p:spPr bwMode="auto">
          <a:xfrm>
            <a:off x="2863850" y="5569213"/>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8447" name="Line 95"/>
          <p:cNvSpPr>
            <a:spLocks noChangeShapeType="1"/>
          </p:cNvSpPr>
          <p:nvPr/>
        </p:nvSpPr>
        <p:spPr bwMode="auto">
          <a:xfrm flipH="1">
            <a:off x="2589213" y="5805488"/>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Line 96"/>
          <p:cNvSpPr>
            <a:spLocks noChangeShapeType="1"/>
          </p:cNvSpPr>
          <p:nvPr/>
        </p:nvSpPr>
        <p:spPr bwMode="auto">
          <a:xfrm flipV="1">
            <a:off x="2589213" y="5541963"/>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Text Box 97"/>
          <p:cNvSpPr txBox="1">
            <a:spLocks noChangeArrowheads="1"/>
          </p:cNvSpPr>
          <p:nvPr/>
        </p:nvSpPr>
        <p:spPr bwMode="auto">
          <a:xfrm>
            <a:off x="469900" y="54168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solidFill>
                  <a:srgbClr val="006600"/>
                </a:solidFill>
              </a:rPr>
              <a:t>Claim</a:t>
            </a:r>
            <a:br>
              <a:rPr lang="en-US" sz="1800" b="1" dirty="0">
                <a:solidFill>
                  <a:srgbClr val="006600"/>
                </a:solidFill>
              </a:rPr>
            </a:br>
            <a:r>
              <a:rPr lang="en-US" sz="1800" b="1" dirty="0">
                <a:solidFill>
                  <a:srgbClr val="006600"/>
                </a:solidFill>
              </a:rPr>
              <a:t>908-00-230166</a:t>
            </a:r>
          </a:p>
        </p:txBody>
      </p:sp>
      <p:sp>
        <p:nvSpPr>
          <p:cNvPr id="18450" name="Text Box 98"/>
          <p:cNvSpPr txBox="1">
            <a:spLocks noChangeArrowheads="1"/>
          </p:cNvSpPr>
          <p:nvPr/>
        </p:nvSpPr>
        <p:spPr bwMode="auto">
          <a:xfrm>
            <a:off x="846138" y="6080388"/>
            <a:ext cx="1900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solidFill>
                  <a:srgbClr val="006600"/>
                </a:solidFill>
              </a:rPr>
              <a:t>Dr. Matt Sawyer</a:t>
            </a:r>
          </a:p>
        </p:txBody>
      </p:sp>
      <p:sp>
        <p:nvSpPr>
          <p:cNvPr id="18451" name="AutoShape 99"/>
          <p:cNvSpPr>
            <a:spLocks noChangeArrowheads="1"/>
          </p:cNvSpPr>
          <p:nvPr/>
        </p:nvSpPr>
        <p:spPr bwMode="auto">
          <a:xfrm>
            <a:off x="5513388" y="39830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8452" name="Line 100"/>
          <p:cNvSpPr>
            <a:spLocks noChangeShapeType="1"/>
          </p:cNvSpPr>
          <p:nvPr/>
        </p:nvSpPr>
        <p:spPr bwMode="auto">
          <a:xfrm flipV="1">
            <a:off x="6008688" y="4965698"/>
            <a:ext cx="0" cy="113532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53" name="Line 101"/>
          <p:cNvSpPr>
            <a:spLocks noChangeShapeType="1"/>
          </p:cNvSpPr>
          <p:nvPr/>
        </p:nvSpPr>
        <p:spPr bwMode="auto">
          <a:xfrm>
            <a:off x="3876675" y="6101025"/>
            <a:ext cx="2124075" cy="0"/>
          </a:xfrm>
          <a:prstGeom prst="line">
            <a:avLst/>
          </a:prstGeom>
          <a:noFill/>
          <a:ln w="28575">
            <a:solidFill>
              <a:srgbClr val="777777"/>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4" name="Text Box 102"/>
          <p:cNvSpPr txBox="1">
            <a:spLocks noChangeArrowheads="1"/>
          </p:cNvSpPr>
          <p:nvPr/>
        </p:nvSpPr>
        <p:spPr bwMode="auto">
          <a:xfrm>
            <a:off x="6583363" y="4344988"/>
            <a:ext cx="2560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Dr. Matt Sawyer (AB)</a:t>
            </a:r>
          </a:p>
        </p:txBody>
      </p:sp>
      <p:sp>
        <p:nvSpPr>
          <p:cNvPr id="18455" name="Text Box 103"/>
          <p:cNvSpPr txBox="1">
            <a:spLocks noChangeArrowheads="1"/>
          </p:cNvSpPr>
          <p:nvPr/>
        </p:nvSpPr>
        <p:spPr bwMode="auto">
          <a:xfrm>
            <a:off x="2600885" y="1527855"/>
            <a:ext cx="14398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solidFill>
                  <a:srgbClr val="C00000"/>
                </a:solidFill>
              </a:rPr>
              <a:t>Adding </a:t>
            </a:r>
            <a:r>
              <a:rPr lang="en-US" sz="1800" b="1" dirty="0" smtClean="0">
                <a:solidFill>
                  <a:srgbClr val="C00000"/>
                </a:solidFill>
              </a:rPr>
              <a:t>a New Contact (non-vendor)</a:t>
            </a:r>
            <a:endParaRPr lang="en-US" sz="1800" b="1" dirty="0">
              <a:solidFill>
                <a:srgbClr val="C00000"/>
              </a:solidFill>
            </a:endParaRPr>
          </a:p>
        </p:txBody>
      </p:sp>
      <p:sp>
        <p:nvSpPr>
          <p:cNvPr id="18456" name="Text Box 104"/>
          <p:cNvSpPr txBox="1">
            <a:spLocks noChangeArrowheads="1"/>
          </p:cNvSpPr>
          <p:nvPr/>
        </p:nvSpPr>
        <p:spPr bwMode="auto">
          <a:xfrm>
            <a:off x="1904794" y="4692650"/>
            <a:ext cx="2141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solidFill>
                  <a:srgbClr val="C00000"/>
                </a:solidFill>
              </a:rPr>
              <a:t>Adding an</a:t>
            </a:r>
            <a:br>
              <a:rPr lang="en-US" sz="1800" b="1" dirty="0">
                <a:solidFill>
                  <a:srgbClr val="C00000"/>
                </a:solidFill>
              </a:rPr>
            </a:br>
            <a:r>
              <a:rPr lang="en-US" sz="1800" b="1" dirty="0">
                <a:solidFill>
                  <a:srgbClr val="C00000"/>
                </a:solidFill>
              </a:rPr>
              <a:t>Existing Contact</a:t>
            </a:r>
          </a:p>
        </p:txBody>
      </p:sp>
      <p:sp>
        <p:nvSpPr>
          <p:cNvPr id="18457" name="AutoShape 105"/>
          <p:cNvSpPr>
            <a:spLocks noChangeArrowheads="1"/>
          </p:cNvSpPr>
          <p:nvPr/>
        </p:nvSpPr>
        <p:spPr bwMode="auto">
          <a:xfrm rot="2186541">
            <a:off x="3454400" y="2459038"/>
            <a:ext cx="636588"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58" name="AutoShape 106"/>
          <p:cNvSpPr>
            <a:spLocks noChangeArrowheads="1"/>
          </p:cNvSpPr>
          <p:nvPr/>
        </p:nvSpPr>
        <p:spPr bwMode="auto">
          <a:xfrm rot="2186541">
            <a:off x="3387725" y="5358075"/>
            <a:ext cx="636588"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59" name="Group 108"/>
          <p:cNvGrpSpPr>
            <a:grpSpLocks/>
          </p:cNvGrpSpPr>
          <p:nvPr/>
        </p:nvGrpSpPr>
        <p:grpSpPr bwMode="auto">
          <a:xfrm>
            <a:off x="242888" y="1576388"/>
            <a:ext cx="1243012" cy="836612"/>
            <a:chOff x="2984" y="3331"/>
            <a:chExt cx="845" cy="569"/>
          </a:xfrm>
        </p:grpSpPr>
        <p:sp>
          <p:nvSpPr>
            <p:cNvPr id="18461" name="AutoShape 10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8462" name="Group 110"/>
            <p:cNvGrpSpPr>
              <a:grpSpLocks/>
            </p:cNvGrpSpPr>
            <p:nvPr/>
          </p:nvGrpSpPr>
          <p:grpSpPr bwMode="auto">
            <a:xfrm>
              <a:off x="3386" y="3487"/>
              <a:ext cx="443" cy="398"/>
              <a:chOff x="4838" y="2218"/>
              <a:chExt cx="395" cy="355"/>
            </a:xfrm>
          </p:grpSpPr>
          <p:sp>
            <p:nvSpPr>
              <p:cNvPr id="18463" name="Freeform 11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4" name="Freeform 11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5" name="Freeform 11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6" name="Freeform 11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7" name="Freeform 11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8" name="Freeform 11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9" name="Freeform 11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0" name="Rectangle 1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1" name="Rectangle 1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2" name="Freeform 12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3" name="Rectangle 1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40" name="Group 139"/>
          <p:cNvGrpSpPr/>
          <p:nvPr/>
        </p:nvGrpSpPr>
        <p:grpSpPr>
          <a:xfrm>
            <a:off x="7033332" y="2129858"/>
            <a:ext cx="1136650" cy="1066800"/>
            <a:chOff x="6781800" y="1524000"/>
            <a:chExt cx="1136650" cy="1066800"/>
          </a:xfrm>
        </p:grpSpPr>
        <p:pic>
          <p:nvPicPr>
            <p:cNvPr id="14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42"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143" name="Group 4"/>
          <p:cNvGrpSpPr>
            <a:grpSpLocks/>
          </p:cNvGrpSpPr>
          <p:nvPr/>
        </p:nvGrpSpPr>
        <p:grpSpPr bwMode="auto">
          <a:xfrm>
            <a:off x="5975350" y="936392"/>
            <a:ext cx="1109663" cy="969963"/>
            <a:chOff x="1305" y="2500"/>
            <a:chExt cx="1138" cy="995"/>
          </a:xfrm>
        </p:grpSpPr>
        <p:sp>
          <p:nvSpPr>
            <p:cNvPr id="144"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1609981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0239"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19458" name="AutoShape 2"/>
          <p:cNvSpPr>
            <a:spLocks noChangeArrowheads="1"/>
          </p:cNvSpPr>
          <p:nvPr/>
        </p:nvSpPr>
        <p:spPr bwMode="auto">
          <a:xfrm>
            <a:off x="5513388" y="39830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9459" name="Rectangle 3"/>
          <p:cNvSpPr>
            <a:spLocks noGrp="1" noChangeArrowheads="1"/>
          </p:cNvSpPr>
          <p:nvPr>
            <p:ph type="title"/>
          </p:nvPr>
        </p:nvSpPr>
        <p:spPr/>
        <p:txBody>
          <a:bodyPr/>
          <a:lstStyle/>
          <a:p>
            <a:pPr eaLnBrk="1" hangingPunct="1"/>
            <a:r>
              <a:rPr lang="en-US" dirty="0" smtClean="0"/>
              <a:t>AB Contacts are automatically synced</a:t>
            </a:r>
          </a:p>
        </p:txBody>
      </p:sp>
      <p:sp>
        <p:nvSpPr>
          <p:cNvPr id="19460" name="Text Box 4"/>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9462" name="Group 20"/>
          <p:cNvGrpSpPr>
            <a:grpSpLocks/>
          </p:cNvGrpSpPr>
          <p:nvPr/>
        </p:nvGrpSpPr>
        <p:grpSpPr bwMode="auto">
          <a:xfrm>
            <a:off x="2471738" y="3832225"/>
            <a:ext cx="692150" cy="511175"/>
            <a:chOff x="2083" y="1606"/>
            <a:chExt cx="1489" cy="1097"/>
          </a:xfrm>
        </p:grpSpPr>
        <p:sp>
          <p:nvSpPr>
            <p:cNvPr id="19502"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03"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04"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05"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06"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507"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08"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9"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10" name="Freeform 29"/>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11" name="Freeform 30"/>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12"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3"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4"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15" name="Group 34"/>
            <p:cNvGrpSpPr>
              <a:grpSpLocks/>
            </p:cNvGrpSpPr>
            <p:nvPr/>
          </p:nvGrpSpPr>
          <p:grpSpPr bwMode="auto">
            <a:xfrm>
              <a:off x="2221" y="1871"/>
              <a:ext cx="518" cy="782"/>
              <a:chOff x="2400" y="1656"/>
              <a:chExt cx="752" cy="1136"/>
            </a:xfrm>
          </p:grpSpPr>
          <p:sp>
            <p:nvSpPr>
              <p:cNvPr id="19528"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29"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30"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31"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32"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33"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4"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6" name="Group 42"/>
            <p:cNvGrpSpPr>
              <a:grpSpLocks/>
            </p:cNvGrpSpPr>
            <p:nvPr/>
          </p:nvGrpSpPr>
          <p:grpSpPr bwMode="auto">
            <a:xfrm rot="-6511945">
              <a:off x="2834" y="1842"/>
              <a:ext cx="518" cy="783"/>
              <a:chOff x="2400" y="1656"/>
              <a:chExt cx="752" cy="1136"/>
            </a:xfrm>
          </p:grpSpPr>
          <p:sp>
            <p:nvSpPr>
              <p:cNvPr id="19521"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22"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23"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24"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25"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26"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7"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17" name="Freeform 50"/>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518" name="Freeform 51"/>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19"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20"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9463" name="AutoShape 54"/>
          <p:cNvSpPr>
            <a:spLocks noChangeArrowheads="1"/>
          </p:cNvSpPr>
          <p:nvPr/>
        </p:nvSpPr>
        <p:spPr bwMode="auto">
          <a:xfrm>
            <a:off x="2908300" y="40417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9464" name="Line 55"/>
          <p:cNvSpPr>
            <a:spLocks noChangeShapeType="1"/>
          </p:cNvSpPr>
          <p:nvPr/>
        </p:nvSpPr>
        <p:spPr bwMode="auto">
          <a:xfrm flipH="1">
            <a:off x="2633663" y="4479925"/>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5" name="Line 56"/>
          <p:cNvSpPr>
            <a:spLocks noChangeShapeType="1"/>
          </p:cNvSpPr>
          <p:nvPr/>
        </p:nvSpPr>
        <p:spPr bwMode="auto">
          <a:xfrm flipV="1">
            <a:off x="2633663" y="42164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6" name="Rectangle 57"/>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Rectangle 58"/>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8" name="Line 59"/>
          <p:cNvSpPr>
            <a:spLocks noChangeShapeType="1"/>
          </p:cNvSpPr>
          <p:nvPr/>
        </p:nvSpPr>
        <p:spPr bwMode="auto">
          <a:xfrm>
            <a:off x="3886200" y="4554538"/>
            <a:ext cx="1631950" cy="0"/>
          </a:xfrm>
          <a:prstGeom prst="line">
            <a:avLst/>
          </a:prstGeom>
          <a:noFill/>
          <a:ln w="28575">
            <a:solidFill>
              <a:srgbClr val="C0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Text Box 60"/>
          <p:cNvSpPr txBox="1">
            <a:spLocks noChangeArrowheads="1"/>
          </p:cNvSpPr>
          <p:nvPr/>
        </p:nvSpPr>
        <p:spPr bwMode="auto">
          <a:xfrm>
            <a:off x="746125" y="4514850"/>
            <a:ext cx="2062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Dr. Matt Sawyer (1)</a:t>
            </a:r>
            <a:br>
              <a:rPr lang="en-US" sz="1800" b="1" dirty="0"/>
            </a:br>
            <a:r>
              <a:rPr lang="en-US" sz="1800" b="1" dirty="0">
                <a:solidFill>
                  <a:srgbClr val="C00000"/>
                </a:solidFill>
              </a:rPr>
              <a:t>phone: 453-2331</a:t>
            </a:r>
          </a:p>
        </p:txBody>
      </p:sp>
      <p:sp>
        <p:nvSpPr>
          <p:cNvPr id="19470" name="Text Box 61"/>
          <p:cNvSpPr txBox="1">
            <a:spLocks noChangeArrowheads="1"/>
          </p:cNvSpPr>
          <p:nvPr/>
        </p:nvSpPr>
        <p:spPr bwMode="auto">
          <a:xfrm>
            <a:off x="4329113" y="426720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solidFill>
                  <a:srgbClr val="C00000"/>
                </a:solidFill>
              </a:rPr>
              <a:t>out of sync</a:t>
            </a:r>
          </a:p>
        </p:txBody>
      </p:sp>
      <p:grpSp>
        <p:nvGrpSpPr>
          <p:cNvPr id="6" name="Group 62"/>
          <p:cNvGrpSpPr>
            <a:grpSpLocks/>
          </p:cNvGrpSpPr>
          <p:nvPr/>
        </p:nvGrpSpPr>
        <p:grpSpPr bwMode="auto">
          <a:xfrm>
            <a:off x="3300413" y="4957763"/>
            <a:ext cx="2755900" cy="787400"/>
            <a:chOff x="2127" y="3123"/>
            <a:chExt cx="1783" cy="496"/>
          </a:xfrm>
        </p:grpSpPr>
        <p:sp>
          <p:nvSpPr>
            <p:cNvPr id="19498" name="Text Box 63"/>
            <p:cNvSpPr txBox="1">
              <a:spLocks noChangeArrowheads="1"/>
            </p:cNvSpPr>
            <p:nvPr/>
          </p:nvSpPr>
          <p:spPr bwMode="auto">
            <a:xfrm>
              <a:off x="2672" y="3446"/>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324-6600</a:t>
              </a:r>
            </a:p>
          </p:txBody>
        </p:sp>
        <p:sp>
          <p:nvSpPr>
            <p:cNvPr id="19499" name="Line 64"/>
            <p:cNvSpPr>
              <a:spLocks noChangeShapeType="1"/>
            </p:cNvSpPr>
            <p:nvPr/>
          </p:nvSpPr>
          <p:spPr bwMode="auto">
            <a:xfrm>
              <a:off x="3910" y="3123"/>
              <a:ext cx="0" cy="28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65"/>
            <p:cNvSpPr>
              <a:spLocks noChangeShapeType="1"/>
            </p:cNvSpPr>
            <p:nvPr/>
          </p:nvSpPr>
          <p:spPr bwMode="auto">
            <a:xfrm flipH="1">
              <a:off x="2127" y="3412"/>
              <a:ext cx="1783"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1" name="Line 66"/>
            <p:cNvSpPr>
              <a:spLocks noChangeShapeType="1"/>
            </p:cNvSpPr>
            <p:nvPr/>
          </p:nvSpPr>
          <p:spPr bwMode="auto">
            <a:xfrm flipV="1">
              <a:off x="2127" y="3146"/>
              <a:ext cx="0" cy="26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12291" name="Text Box 67"/>
          <p:cNvSpPr txBox="1">
            <a:spLocks noChangeArrowheads="1"/>
          </p:cNvSpPr>
          <p:nvPr/>
        </p:nvSpPr>
        <p:spPr bwMode="auto">
          <a:xfrm>
            <a:off x="955675" y="5064125"/>
            <a:ext cx="1944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solidFill>
                  <a:srgbClr val="008000"/>
                </a:solidFill>
              </a:rPr>
              <a:t>phone: 324-6600</a:t>
            </a:r>
          </a:p>
        </p:txBody>
      </p:sp>
      <p:sp>
        <p:nvSpPr>
          <p:cNvPr id="2612292" name="Line 68"/>
          <p:cNvSpPr>
            <a:spLocks noChangeShapeType="1"/>
          </p:cNvSpPr>
          <p:nvPr/>
        </p:nvSpPr>
        <p:spPr bwMode="auto">
          <a:xfrm flipH="1">
            <a:off x="650875" y="4799013"/>
            <a:ext cx="1987550" cy="28098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12299" name="Line 75"/>
          <p:cNvSpPr>
            <a:spLocks noChangeShapeType="1"/>
          </p:cNvSpPr>
          <p:nvPr/>
        </p:nvSpPr>
        <p:spPr bwMode="auto">
          <a:xfrm flipH="1">
            <a:off x="4389438" y="4251325"/>
            <a:ext cx="776287" cy="57943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12300" name="Text Box 76"/>
          <p:cNvSpPr txBox="1">
            <a:spLocks noChangeArrowheads="1"/>
          </p:cNvSpPr>
          <p:nvPr/>
        </p:nvSpPr>
        <p:spPr bwMode="auto">
          <a:xfrm>
            <a:off x="4313238" y="400685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a:solidFill>
                  <a:srgbClr val="008000"/>
                </a:solidFill>
              </a:rPr>
              <a:t>in sync</a:t>
            </a:r>
          </a:p>
        </p:txBody>
      </p:sp>
      <p:sp>
        <p:nvSpPr>
          <p:cNvPr id="19478" name="Text Box 77"/>
          <p:cNvSpPr txBox="1">
            <a:spLocks noChangeArrowheads="1"/>
          </p:cNvSpPr>
          <p:nvPr/>
        </p:nvSpPr>
        <p:spPr bwMode="auto">
          <a:xfrm>
            <a:off x="6527800" y="4262438"/>
            <a:ext cx="232886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Dr. Matt Sawyer (</a:t>
            </a:r>
            <a:r>
              <a:rPr lang="en-US" sz="1800" b="1" dirty="0" smtClean="0"/>
              <a:t>AB)</a:t>
            </a:r>
            <a:br>
              <a:rPr lang="en-US" sz="1800" b="1" dirty="0" smtClean="0"/>
            </a:br>
            <a:r>
              <a:rPr lang="en-US" sz="1800" b="1" dirty="0" smtClean="0">
                <a:solidFill>
                  <a:srgbClr val="C00000"/>
                </a:solidFill>
              </a:rPr>
              <a:t>phone</a:t>
            </a:r>
            <a:r>
              <a:rPr lang="en-US" sz="1800" b="1" dirty="0">
                <a:solidFill>
                  <a:srgbClr val="C00000"/>
                </a:solidFill>
              </a:rPr>
              <a:t>: 453-2331</a:t>
            </a:r>
          </a:p>
          <a:p>
            <a:pPr algn="l" eaLnBrk="1" hangingPunct="1"/>
            <a:endParaRPr lang="en-US" sz="1800" b="1" dirty="0">
              <a:solidFill>
                <a:srgbClr val="008000"/>
              </a:solidFill>
            </a:endParaRPr>
          </a:p>
        </p:txBody>
      </p:sp>
      <p:grpSp>
        <p:nvGrpSpPr>
          <p:cNvPr id="19479" name="Group 79"/>
          <p:cNvGrpSpPr>
            <a:grpSpLocks/>
          </p:cNvGrpSpPr>
          <p:nvPr/>
        </p:nvGrpSpPr>
        <p:grpSpPr bwMode="auto">
          <a:xfrm>
            <a:off x="242888" y="1576388"/>
            <a:ext cx="1243012" cy="836612"/>
            <a:chOff x="2984" y="3331"/>
            <a:chExt cx="845" cy="569"/>
          </a:xfrm>
        </p:grpSpPr>
        <p:sp>
          <p:nvSpPr>
            <p:cNvPr id="19481" name="AutoShape 8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82" name="Group 81"/>
            <p:cNvGrpSpPr>
              <a:grpSpLocks/>
            </p:cNvGrpSpPr>
            <p:nvPr/>
          </p:nvGrpSpPr>
          <p:grpSpPr bwMode="auto">
            <a:xfrm>
              <a:off x="3386" y="3487"/>
              <a:ext cx="443" cy="398"/>
              <a:chOff x="4838" y="2218"/>
              <a:chExt cx="395" cy="355"/>
            </a:xfrm>
          </p:grpSpPr>
          <p:sp>
            <p:nvSpPr>
              <p:cNvPr id="19483" name="Freeform 8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8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Freeform 8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8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8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8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8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Rectangle 8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1" name="Rectangle 9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2" name="Freeform 9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Rectangle 9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1" name="Group 110"/>
          <p:cNvGrpSpPr/>
          <p:nvPr/>
        </p:nvGrpSpPr>
        <p:grpSpPr>
          <a:xfrm>
            <a:off x="7033332" y="2129858"/>
            <a:ext cx="1136650" cy="1066800"/>
            <a:chOff x="6781800" y="1524000"/>
            <a:chExt cx="1136650" cy="1066800"/>
          </a:xfrm>
        </p:grpSpPr>
        <p:pic>
          <p:nvPicPr>
            <p:cNvPr id="1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13"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114" name="Group 4"/>
          <p:cNvGrpSpPr>
            <a:grpSpLocks/>
          </p:cNvGrpSpPr>
          <p:nvPr/>
        </p:nvGrpSpPr>
        <p:grpSpPr bwMode="auto">
          <a:xfrm>
            <a:off x="5975350" y="936392"/>
            <a:ext cx="1109663" cy="969963"/>
            <a:chOff x="1305" y="2500"/>
            <a:chExt cx="1138" cy="995"/>
          </a:xfrm>
        </p:grpSpPr>
        <p:sp>
          <p:nvSpPr>
            <p:cNvPr id="115"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6" name="Text Box 67"/>
          <p:cNvSpPr txBox="1">
            <a:spLocks noChangeArrowheads="1"/>
          </p:cNvSpPr>
          <p:nvPr/>
        </p:nvSpPr>
        <p:spPr bwMode="auto">
          <a:xfrm>
            <a:off x="6748671" y="4781894"/>
            <a:ext cx="1944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solidFill>
                  <a:srgbClr val="008000"/>
                </a:solidFill>
              </a:rPr>
              <a:t>phone: 324-6600</a:t>
            </a:r>
          </a:p>
        </p:txBody>
      </p:sp>
      <p:grpSp>
        <p:nvGrpSpPr>
          <p:cNvPr id="97" name="Group 76"/>
          <p:cNvGrpSpPr>
            <a:grpSpLocks/>
          </p:cNvGrpSpPr>
          <p:nvPr/>
        </p:nvGrpSpPr>
        <p:grpSpPr bwMode="auto">
          <a:xfrm>
            <a:off x="8367713" y="34925"/>
            <a:ext cx="741362" cy="792163"/>
            <a:chOff x="3777" y="1768"/>
            <a:chExt cx="467" cy="499"/>
          </a:xfrm>
        </p:grpSpPr>
        <p:sp>
          <p:nvSpPr>
            <p:cNvPr id="98"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9"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0" name="Group 79"/>
          <p:cNvGrpSpPr>
            <a:grpSpLocks/>
          </p:cNvGrpSpPr>
          <p:nvPr/>
        </p:nvGrpSpPr>
        <p:grpSpPr bwMode="auto">
          <a:xfrm>
            <a:off x="8367713" y="34925"/>
            <a:ext cx="741362" cy="792163"/>
            <a:chOff x="2967" y="1718"/>
            <a:chExt cx="467" cy="499"/>
          </a:xfrm>
        </p:grpSpPr>
        <p:sp>
          <p:nvSpPr>
            <p:cNvPr id="101"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03" name="Line 68"/>
          <p:cNvSpPr>
            <a:spLocks noChangeShapeType="1"/>
          </p:cNvSpPr>
          <p:nvPr/>
        </p:nvSpPr>
        <p:spPr bwMode="auto">
          <a:xfrm flipH="1">
            <a:off x="6517203" y="4547899"/>
            <a:ext cx="1987550" cy="28098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244231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down)">
                                      <p:cBhvr>
                                        <p:cTn id="7" dur="500"/>
                                        <p:tgtEl>
                                          <p:spTgt spid="9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down)">
                                      <p:cBhvr>
                                        <p:cTn id="10" dur="500"/>
                                        <p:tgtEl>
                                          <p:spTgt spid="10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470"/>
                                        </p:tgtEl>
                                        <p:attrNameLst>
                                          <p:attrName>style.visibility</p:attrName>
                                        </p:attrNameLst>
                                      </p:cBhvr>
                                      <p:to>
                                        <p:strVal val="visible"/>
                                      </p:to>
                                    </p:set>
                                    <p:animEffect transition="in" filter="wipe(down)">
                                      <p:cBhvr>
                                        <p:cTn id="13" dur="500"/>
                                        <p:tgtEl>
                                          <p:spTgt spid="1947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468"/>
                                        </p:tgtEl>
                                        <p:attrNameLst>
                                          <p:attrName>style.visibility</p:attrName>
                                        </p:attrNameLst>
                                      </p:cBhvr>
                                      <p:to>
                                        <p:strVal val="visible"/>
                                      </p:to>
                                    </p:set>
                                    <p:animEffect transition="in" filter="wipe(down)">
                                      <p:cBhvr>
                                        <p:cTn id="16" dur="500"/>
                                        <p:tgtEl>
                                          <p:spTgt spid="194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612300"/>
                                        </p:tgtEl>
                                        <p:attrNameLst>
                                          <p:attrName>style.visibility</p:attrName>
                                        </p:attrNameLst>
                                      </p:cBhvr>
                                      <p:to>
                                        <p:strVal val="visible"/>
                                      </p:to>
                                    </p:set>
                                    <p:animEffect transition="in" filter="wipe(down)">
                                      <p:cBhvr>
                                        <p:cTn id="24" dur="500"/>
                                        <p:tgtEl>
                                          <p:spTgt spid="261230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612299"/>
                                        </p:tgtEl>
                                        <p:attrNameLst>
                                          <p:attrName>style.visibility</p:attrName>
                                        </p:attrNameLst>
                                      </p:cBhvr>
                                      <p:to>
                                        <p:strVal val="visible"/>
                                      </p:to>
                                    </p:set>
                                    <p:animEffect transition="in" filter="wipe(down)">
                                      <p:cBhvr>
                                        <p:cTn id="27" dur="500"/>
                                        <p:tgtEl>
                                          <p:spTgt spid="261229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612291"/>
                                        </p:tgtEl>
                                        <p:attrNameLst>
                                          <p:attrName>style.visibility</p:attrName>
                                        </p:attrNameLst>
                                      </p:cBhvr>
                                      <p:to>
                                        <p:strVal val="visible"/>
                                      </p:to>
                                    </p:set>
                                    <p:animEffect transition="in" filter="wipe(down)">
                                      <p:cBhvr>
                                        <p:cTn id="30" dur="500"/>
                                        <p:tgtEl>
                                          <p:spTgt spid="261229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612292"/>
                                        </p:tgtEl>
                                        <p:attrNameLst>
                                          <p:attrName>style.visibility</p:attrName>
                                        </p:attrNameLst>
                                      </p:cBhvr>
                                      <p:to>
                                        <p:strVal val="visible"/>
                                      </p:to>
                                    </p:set>
                                    <p:animEffect transition="in" filter="wipe(down)">
                                      <p:cBhvr>
                                        <p:cTn id="33" dur="500"/>
                                        <p:tgtEl>
                                          <p:spTgt spid="2612292"/>
                                        </p:tgtEl>
                                      </p:cBhvr>
                                    </p:animEffect>
                                  </p:childTnLst>
                                </p:cTn>
                              </p:par>
                            </p:childTnLst>
                          </p:cTn>
                        </p:par>
                        <p:par>
                          <p:cTn id="34" fill="hold">
                            <p:stCondLst>
                              <p:cond delay="500"/>
                            </p:stCondLst>
                            <p:childTnLst>
                              <p:par>
                                <p:cTn id="35" presetID="17" presetClass="entr" presetSubtype="10" fill="hold" nodeType="after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p:cTn id="37" dur="500" fill="hold"/>
                                        <p:tgtEl>
                                          <p:spTgt spid="100"/>
                                        </p:tgtEl>
                                        <p:attrNameLst>
                                          <p:attrName>ppt_w</p:attrName>
                                        </p:attrNameLst>
                                      </p:cBhvr>
                                      <p:tavLst>
                                        <p:tav tm="0">
                                          <p:val>
                                            <p:fltVal val="0"/>
                                          </p:val>
                                        </p:tav>
                                        <p:tav tm="100000">
                                          <p:val>
                                            <p:strVal val="#ppt_w"/>
                                          </p:val>
                                        </p:tav>
                                      </p:tavLst>
                                    </p:anim>
                                    <p:anim calcmode="lin" valueType="num">
                                      <p:cBhvr>
                                        <p:cTn id="38" dur="500" fill="hold"/>
                                        <p:tgtEl>
                                          <p:spTgt spid="1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animBg="1"/>
      <p:bldP spid="19470" grpId="0"/>
      <p:bldP spid="2612291" grpId="0"/>
      <p:bldP spid="2612292" grpId="0" animBg="1"/>
      <p:bldP spid="2612299" grpId="0" animBg="1"/>
      <p:bldP spid="2612300" grpId="0"/>
      <p:bldP spid="96" grpId="0"/>
      <p:bldP spid="1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smtClean="0"/>
              <a:t>Adding a contact within Address Book</a:t>
            </a:r>
          </a:p>
        </p:txBody>
      </p:sp>
      <p:sp>
        <p:nvSpPr>
          <p:cNvPr id="20485" name="Rectangle 19"/>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6" name="Rectangle 20"/>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AutoShape 21"/>
          <p:cNvSpPr>
            <a:spLocks noChangeArrowheads="1"/>
          </p:cNvSpPr>
          <p:nvPr/>
        </p:nvSpPr>
        <p:spPr bwMode="auto">
          <a:xfrm>
            <a:off x="5513388" y="331972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20488" name="Text Box 22"/>
          <p:cNvSpPr txBox="1">
            <a:spLocks noChangeArrowheads="1"/>
          </p:cNvSpPr>
          <p:nvPr/>
        </p:nvSpPr>
        <p:spPr bwMode="auto">
          <a:xfrm>
            <a:off x="6565900" y="3594366"/>
            <a:ext cx="2232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Quake City Explosives Inc. (AB)</a:t>
            </a:r>
          </a:p>
        </p:txBody>
      </p:sp>
      <p:sp>
        <p:nvSpPr>
          <p:cNvPr id="20489" name="Text Box 23"/>
          <p:cNvSpPr txBox="1">
            <a:spLocks noChangeArrowheads="1"/>
          </p:cNvSpPr>
          <p:nvPr/>
        </p:nvSpPr>
        <p:spPr bwMode="auto">
          <a:xfrm>
            <a:off x="6419922" y="3146343"/>
            <a:ext cx="1900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solidFill>
                  <a:srgbClr val="C00000"/>
                </a:solidFill>
              </a:rPr>
              <a:t>Adding a Contact</a:t>
            </a:r>
          </a:p>
        </p:txBody>
      </p:sp>
      <p:sp>
        <p:nvSpPr>
          <p:cNvPr id="20490" name="AutoShape 24"/>
          <p:cNvSpPr>
            <a:spLocks noChangeArrowheads="1"/>
          </p:cNvSpPr>
          <p:nvPr/>
        </p:nvSpPr>
        <p:spPr bwMode="auto">
          <a:xfrm rot="2186541">
            <a:off x="5319713" y="3075253"/>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0" name="Text Box 3"/>
          <p:cNvSpPr txBox="1">
            <a:spLocks noChangeArrowheads="1"/>
          </p:cNvSpPr>
          <p:nvPr/>
        </p:nvSpPr>
        <p:spPr bwMode="auto">
          <a:xfrm>
            <a:off x="7107238" y="1164992"/>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61" name="Group 4"/>
          <p:cNvGrpSpPr>
            <a:grpSpLocks/>
          </p:cNvGrpSpPr>
          <p:nvPr/>
        </p:nvGrpSpPr>
        <p:grpSpPr bwMode="auto">
          <a:xfrm>
            <a:off x="5975350" y="936392"/>
            <a:ext cx="1109663" cy="969963"/>
            <a:chOff x="1305" y="2500"/>
            <a:chExt cx="1138" cy="995"/>
          </a:xfrm>
        </p:grpSpPr>
        <p:sp>
          <p:nvSpPr>
            <p:cNvPr id="62"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6" name="Group 75"/>
          <p:cNvGrpSpPr/>
          <p:nvPr/>
        </p:nvGrpSpPr>
        <p:grpSpPr>
          <a:xfrm>
            <a:off x="7033332" y="2129858"/>
            <a:ext cx="1136650" cy="1066800"/>
            <a:chOff x="6781800" y="1524000"/>
            <a:chExt cx="1136650" cy="1066800"/>
          </a:xfrm>
        </p:grpSpPr>
        <p:pic>
          <p:nvPicPr>
            <p:cNvPr id="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78"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79" name="Group 36"/>
          <p:cNvGrpSpPr>
            <a:grpSpLocks/>
          </p:cNvGrpSpPr>
          <p:nvPr/>
        </p:nvGrpSpPr>
        <p:grpSpPr bwMode="auto">
          <a:xfrm>
            <a:off x="7551738" y="1479797"/>
            <a:ext cx="1557337" cy="1096962"/>
            <a:chOff x="3415" y="2139"/>
            <a:chExt cx="1032" cy="726"/>
          </a:xfrm>
        </p:grpSpPr>
        <p:sp>
          <p:nvSpPr>
            <p:cNvPr id="80" name="AutoShape 37"/>
            <p:cNvSpPr>
              <a:spLocks noChangeArrowheads="1"/>
            </p:cNvSpPr>
            <p:nvPr/>
          </p:nvSpPr>
          <p:spPr bwMode="auto">
            <a:xfrm>
              <a:off x="3415" y="2139"/>
              <a:ext cx="679" cy="69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1" name="Group 38"/>
            <p:cNvGrpSpPr>
              <a:grpSpLocks/>
            </p:cNvGrpSpPr>
            <p:nvPr/>
          </p:nvGrpSpPr>
          <p:grpSpPr bwMode="auto">
            <a:xfrm>
              <a:off x="3867" y="2375"/>
              <a:ext cx="580" cy="490"/>
              <a:chOff x="3381" y="3062"/>
              <a:chExt cx="648" cy="547"/>
            </a:xfrm>
          </p:grpSpPr>
          <p:sp>
            <p:nvSpPr>
              <p:cNvPr id="82" name="Freeform 39"/>
              <p:cNvSpPr>
                <a:spLocks/>
              </p:cNvSpPr>
              <p:nvPr/>
            </p:nvSpPr>
            <p:spPr bwMode="auto">
              <a:xfrm>
                <a:off x="3381" y="3062"/>
                <a:ext cx="648" cy="547"/>
              </a:xfrm>
              <a:custGeom>
                <a:avLst/>
                <a:gdLst>
                  <a:gd name="T0" fmla="*/ 1 w 1055"/>
                  <a:gd name="T1" fmla="*/ 1 h 891"/>
                  <a:gd name="T2" fmla="*/ 1 w 1055"/>
                  <a:gd name="T3" fmla="*/ 1 h 891"/>
                  <a:gd name="T4" fmla="*/ 1 w 1055"/>
                  <a:gd name="T5" fmla="*/ 1 h 891"/>
                  <a:gd name="T6" fmla="*/ 1 w 1055"/>
                  <a:gd name="T7" fmla="*/ 1 h 891"/>
                  <a:gd name="T8" fmla="*/ 1 w 1055"/>
                  <a:gd name="T9" fmla="*/ 1 h 891"/>
                  <a:gd name="T10" fmla="*/ 1 w 1055"/>
                  <a:gd name="T11" fmla="*/ 1 h 891"/>
                  <a:gd name="T12" fmla="*/ 1 w 1055"/>
                  <a:gd name="T13" fmla="*/ 1 h 891"/>
                  <a:gd name="T14" fmla="*/ 1 w 1055"/>
                  <a:gd name="T15" fmla="*/ 1 h 891"/>
                  <a:gd name="T16" fmla="*/ 1 w 1055"/>
                  <a:gd name="T17" fmla="*/ 1 h 891"/>
                  <a:gd name="T18" fmla="*/ 1 w 1055"/>
                  <a:gd name="T19" fmla="*/ 1 h 891"/>
                  <a:gd name="T20" fmla="*/ 1 w 1055"/>
                  <a:gd name="T21" fmla="*/ 1 h 891"/>
                  <a:gd name="T22" fmla="*/ 1 w 1055"/>
                  <a:gd name="T23" fmla="*/ 1 h 891"/>
                  <a:gd name="T24" fmla="*/ 1 w 1055"/>
                  <a:gd name="T25" fmla="*/ 1 h 891"/>
                  <a:gd name="T26" fmla="*/ 1 w 1055"/>
                  <a:gd name="T27" fmla="*/ 1 h 891"/>
                  <a:gd name="T28" fmla="*/ 1 w 1055"/>
                  <a:gd name="T29" fmla="*/ 1 h 891"/>
                  <a:gd name="T30" fmla="*/ 1 w 1055"/>
                  <a:gd name="T31" fmla="*/ 1 h 891"/>
                  <a:gd name="T32" fmla="*/ 1 w 1055"/>
                  <a:gd name="T33" fmla="*/ 0 h 891"/>
                  <a:gd name="T34" fmla="*/ 1 w 1055"/>
                  <a:gd name="T35" fmla="*/ 1 h 891"/>
                  <a:gd name="T36" fmla="*/ 1 w 1055"/>
                  <a:gd name="T37" fmla="*/ 1 h 891"/>
                  <a:gd name="T38" fmla="*/ 1 w 1055"/>
                  <a:gd name="T39" fmla="*/ 1 h 891"/>
                  <a:gd name="T40" fmla="*/ 1 w 1055"/>
                  <a:gd name="T41" fmla="*/ 1 h 891"/>
                  <a:gd name="T42" fmla="*/ 1 w 1055"/>
                  <a:gd name="T43" fmla="*/ 1 h 891"/>
                  <a:gd name="T44" fmla="*/ 1 w 1055"/>
                  <a:gd name="T45" fmla="*/ 1 h 891"/>
                  <a:gd name="T46" fmla="*/ 1 w 1055"/>
                  <a:gd name="T47" fmla="*/ 1 h 891"/>
                  <a:gd name="T48" fmla="*/ 1 w 1055"/>
                  <a:gd name="T49" fmla="*/ 1 h 891"/>
                  <a:gd name="T50" fmla="*/ 0 w 1055"/>
                  <a:gd name="T51" fmla="*/ 1 h 891"/>
                  <a:gd name="T52" fmla="*/ 1 w 1055"/>
                  <a:gd name="T53" fmla="*/ 1 h 891"/>
                  <a:gd name="T54" fmla="*/ 1 w 1055"/>
                  <a:gd name="T55" fmla="*/ 1 h 891"/>
                  <a:gd name="T56" fmla="*/ 1 w 1055"/>
                  <a:gd name="T57" fmla="*/ 1 h 891"/>
                  <a:gd name="T58" fmla="*/ 1 w 1055"/>
                  <a:gd name="T59" fmla="*/ 1 h 891"/>
                  <a:gd name="T60" fmla="*/ 1 w 1055"/>
                  <a:gd name="T61" fmla="*/ 1 h 891"/>
                  <a:gd name="T62" fmla="*/ 1 w 1055"/>
                  <a:gd name="T63" fmla="*/ 1 h 891"/>
                  <a:gd name="T64" fmla="*/ 1 w 1055"/>
                  <a:gd name="T65" fmla="*/ 1 h 891"/>
                  <a:gd name="T66" fmla="*/ 1 w 1055"/>
                  <a:gd name="T67" fmla="*/ 1 h 891"/>
                  <a:gd name="T68" fmla="*/ 1 w 1055"/>
                  <a:gd name="T69" fmla="*/ 1 h 891"/>
                  <a:gd name="T70" fmla="*/ 1 w 1055"/>
                  <a:gd name="T71" fmla="*/ 1 h 891"/>
                  <a:gd name="T72" fmla="*/ 1 w 1055"/>
                  <a:gd name="T73" fmla="*/ 1 h 891"/>
                  <a:gd name="T74" fmla="*/ 1 w 1055"/>
                  <a:gd name="T75" fmla="*/ 1 h 891"/>
                  <a:gd name="T76" fmla="*/ 1 w 1055"/>
                  <a:gd name="T77" fmla="*/ 1 h 891"/>
                  <a:gd name="T78" fmla="*/ 1 w 1055"/>
                  <a:gd name="T79" fmla="*/ 1 h 891"/>
                  <a:gd name="T80" fmla="*/ 1 w 1055"/>
                  <a:gd name="T81" fmla="*/ 1 h 891"/>
                  <a:gd name="T82" fmla="*/ 1 w 1055"/>
                  <a:gd name="T83" fmla="*/ 1 h 891"/>
                  <a:gd name="T84" fmla="*/ 1 w 1055"/>
                  <a:gd name="T85" fmla="*/ 1 h 891"/>
                  <a:gd name="T86" fmla="*/ 1 w 1055"/>
                  <a:gd name="T87" fmla="*/ 1 h 891"/>
                  <a:gd name="T88" fmla="*/ 1 w 1055"/>
                  <a:gd name="T89" fmla="*/ 1 h 891"/>
                  <a:gd name="T90" fmla="*/ 1 w 1055"/>
                  <a:gd name="T91" fmla="*/ 1 h 891"/>
                  <a:gd name="T92" fmla="*/ 1 w 1055"/>
                  <a:gd name="T93" fmla="*/ 1 h 891"/>
                  <a:gd name="T94" fmla="*/ 1 w 1055"/>
                  <a:gd name="T95" fmla="*/ 1 h 891"/>
                  <a:gd name="T96" fmla="*/ 1 w 1055"/>
                  <a:gd name="T97" fmla="*/ 1 h 891"/>
                  <a:gd name="T98" fmla="*/ 1 w 1055"/>
                  <a:gd name="T99" fmla="*/ 1 h 891"/>
                  <a:gd name="T100" fmla="*/ 1 w 1055"/>
                  <a:gd name="T101" fmla="*/ 1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40"/>
              <p:cNvSpPr>
                <a:spLocks/>
              </p:cNvSpPr>
              <p:nvPr/>
            </p:nvSpPr>
            <p:spPr bwMode="auto">
              <a:xfrm>
                <a:off x="3874" y="3202"/>
                <a:ext cx="93" cy="130"/>
              </a:xfrm>
              <a:custGeom>
                <a:avLst/>
                <a:gdLst>
                  <a:gd name="T0" fmla="*/ 1 w 151"/>
                  <a:gd name="T1" fmla="*/ 1 h 211"/>
                  <a:gd name="T2" fmla="*/ 1 w 151"/>
                  <a:gd name="T3" fmla="*/ 1 h 211"/>
                  <a:gd name="T4" fmla="*/ 1 w 151"/>
                  <a:gd name="T5" fmla="*/ 1 h 211"/>
                  <a:gd name="T6" fmla="*/ 1 w 151"/>
                  <a:gd name="T7" fmla="*/ 1 h 211"/>
                  <a:gd name="T8" fmla="*/ 1 w 151"/>
                  <a:gd name="T9" fmla="*/ 1 h 211"/>
                  <a:gd name="T10" fmla="*/ 1 w 151"/>
                  <a:gd name="T11" fmla="*/ 1 h 211"/>
                  <a:gd name="T12" fmla="*/ 1 w 151"/>
                  <a:gd name="T13" fmla="*/ 1 h 211"/>
                  <a:gd name="T14" fmla="*/ 1 w 151"/>
                  <a:gd name="T15" fmla="*/ 1 h 211"/>
                  <a:gd name="T16" fmla="*/ 1 w 151"/>
                  <a:gd name="T17" fmla="*/ 1 h 211"/>
                  <a:gd name="T18" fmla="*/ 1 w 151"/>
                  <a:gd name="T19" fmla="*/ 1 h 211"/>
                  <a:gd name="T20" fmla="*/ 1 w 151"/>
                  <a:gd name="T21" fmla="*/ 1 h 211"/>
                  <a:gd name="T22" fmla="*/ 1 w 151"/>
                  <a:gd name="T23" fmla="*/ 1 h 211"/>
                  <a:gd name="T24" fmla="*/ 1 w 151"/>
                  <a:gd name="T25" fmla="*/ 1 h 211"/>
                  <a:gd name="T26" fmla="*/ 1 w 151"/>
                  <a:gd name="T27" fmla="*/ 1 h 211"/>
                  <a:gd name="T28" fmla="*/ 1 w 151"/>
                  <a:gd name="T29" fmla="*/ 1 h 211"/>
                  <a:gd name="T30" fmla="*/ 1 w 151"/>
                  <a:gd name="T31" fmla="*/ 1 h 211"/>
                  <a:gd name="T32" fmla="*/ 1 w 151"/>
                  <a:gd name="T33" fmla="*/ 1 h 211"/>
                  <a:gd name="T34" fmla="*/ 1 w 151"/>
                  <a:gd name="T35" fmla="*/ 1 h 211"/>
                  <a:gd name="T36" fmla="*/ 1 w 151"/>
                  <a:gd name="T37" fmla="*/ 1 h 211"/>
                  <a:gd name="T38" fmla="*/ 1 w 151"/>
                  <a:gd name="T39" fmla="*/ 1 h 211"/>
                  <a:gd name="T40" fmla="*/ 1 w 151"/>
                  <a:gd name="T41" fmla="*/ 1 h 211"/>
                  <a:gd name="T42" fmla="*/ 1 w 151"/>
                  <a:gd name="T43" fmla="*/ 1 h 211"/>
                  <a:gd name="T44" fmla="*/ 1 w 151"/>
                  <a:gd name="T45" fmla="*/ 1 h 211"/>
                  <a:gd name="T46" fmla="*/ 1 w 151"/>
                  <a:gd name="T47" fmla="*/ 1 h 211"/>
                  <a:gd name="T48" fmla="*/ 1 w 151"/>
                  <a:gd name="T49" fmla="*/ 1 h 211"/>
                  <a:gd name="T50" fmla="*/ 1 w 151"/>
                  <a:gd name="T51" fmla="*/ 1 h 211"/>
                  <a:gd name="T52" fmla="*/ 1 w 151"/>
                  <a:gd name="T53" fmla="*/ 1 h 211"/>
                  <a:gd name="T54" fmla="*/ 1 w 151"/>
                  <a:gd name="T55" fmla="*/ 1 h 211"/>
                  <a:gd name="T56" fmla="*/ 1 w 151"/>
                  <a:gd name="T57" fmla="*/ 1 h 211"/>
                  <a:gd name="T58" fmla="*/ 1 w 151"/>
                  <a:gd name="T59" fmla="*/ 1 h 211"/>
                  <a:gd name="T60" fmla="*/ 1 w 151"/>
                  <a:gd name="T61" fmla="*/ 1 h 211"/>
                  <a:gd name="T62" fmla="*/ 1 w 151"/>
                  <a:gd name="T63" fmla="*/ 1 h 211"/>
                  <a:gd name="T64" fmla="*/ 1 w 151"/>
                  <a:gd name="T65" fmla="*/ 1 h 211"/>
                  <a:gd name="T66" fmla="*/ 1 w 151"/>
                  <a:gd name="T67" fmla="*/ 1 h 211"/>
                  <a:gd name="T68" fmla="*/ 1 w 151"/>
                  <a:gd name="T69" fmla="*/ 1 h 211"/>
                  <a:gd name="T70" fmla="*/ 1 w 151"/>
                  <a:gd name="T71" fmla="*/ 1 h 211"/>
                  <a:gd name="T72" fmla="*/ 0 w 151"/>
                  <a:gd name="T73" fmla="*/ 1 h 211"/>
                  <a:gd name="T74" fmla="*/ 1 w 151"/>
                  <a:gd name="T75" fmla="*/ 1 h 211"/>
                  <a:gd name="T76" fmla="*/ 1 w 151"/>
                  <a:gd name="T77" fmla="*/ 1 h 211"/>
                  <a:gd name="T78" fmla="*/ 1 w 151"/>
                  <a:gd name="T79" fmla="*/ 1 h 211"/>
                  <a:gd name="T80" fmla="*/ 1 w 151"/>
                  <a:gd name="T81" fmla="*/ 1 h 211"/>
                  <a:gd name="T82" fmla="*/ 1 w 151"/>
                  <a:gd name="T83" fmla="*/ 1 h 211"/>
                  <a:gd name="T84" fmla="*/ 1 w 151"/>
                  <a:gd name="T85" fmla="*/ 1 h 211"/>
                  <a:gd name="T86" fmla="*/ 1 w 151"/>
                  <a:gd name="T87" fmla="*/ 1 h 211"/>
                  <a:gd name="T88" fmla="*/ 1 w 151"/>
                  <a:gd name="T89" fmla="*/ 0 h 211"/>
                  <a:gd name="T90" fmla="*/ 1 w 151"/>
                  <a:gd name="T91" fmla="*/ 1 h 211"/>
                  <a:gd name="T92" fmla="*/ 1 w 151"/>
                  <a:gd name="T93" fmla="*/ 1 h 211"/>
                  <a:gd name="T94" fmla="*/ 1 w 151"/>
                  <a:gd name="T95" fmla="*/ 1 h 211"/>
                  <a:gd name="T96" fmla="*/ 1 w 151"/>
                  <a:gd name="T97" fmla="*/ 1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chemeClr val="tx1"/>
              </a:solidFill>
              <a:ln w="9525">
                <a:solidFill>
                  <a:srgbClr val="CC9900"/>
                </a:solidFill>
                <a:round/>
                <a:headEnd/>
                <a:tailEnd/>
              </a:ln>
            </p:spPr>
            <p:txBody>
              <a:bodyPr/>
              <a:lstStyle/>
              <a:p>
                <a:endParaRPr lang="en-US"/>
              </a:p>
            </p:txBody>
          </p:sp>
          <p:sp>
            <p:nvSpPr>
              <p:cNvPr id="84" name="Freeform 41"/>
              <p:cNvSpPr>
                <a:spLocks/>
              </p:cNvSpPr>
              <p:nvPr/>
            </p:nvSpPr>
            <p:spPr bwMode="auto">
              <a:xfrm>
                <a:off x="3943" y="3234"/>
                <a:ext cx="36" cy="40"/>
              </a:xfrm>
              <a:custGeom>
                <a:avLst/>
                <a:gdLst>
                  <a:gd name="T0" fmla="*/ 1 w 58"/>
                  <a:gd name="T1" fmla="*/ 0 h 65"/>
                  <a:gd name="T2" fmla="*/ 1 w 58"/>
                  <a:gd name="T3" fmla="*/ 1 h 65"/>
                  <a:gd name="T4" fmla="*/ 1 w 58"/>
                  <a:gd name="T5" fmla="*/ 1 h 65"/>
                  <a:gd name="T6" fmla="*/ 1 w 58"/>
                  <a:gd name="T7" fmla="*/ 1 h 65"/>
                  <a:gd name="T8" fmla="*/ 1 w 58"/>
                  <a:gd name="T9" fmla="*/ 1 h 65"/>
                  <a:gd name="T10" fmla="*/ 1 w 58"/>
                  <a:gd name="T11" fmla="*/ 1 h 65"/>
                  <a:gd name="T12" fmla="*/ 1 w 58"/>
                  <a:gd name="T13" fmla="*/ 1 h 65"/>
                  <a:gd name="T14" fmla="*/ 1 w 58"/>
                  <a:gd name="T15" fmla="*/ 1 h 65"/>
                  <a:gd name="T16" fmla="*/ 1 w 58"/>
                  <a:gd name="T17" fmla="*/ 1 h 65"/>
                  <a:gd name="T18" fmla="*/ 1 w 58"/>
                  <a:gd name="T19" fmla="*/ 1 h 65"/>
                  <a:gd name="T20" fmla="*/ 1 w 58"/>
                  <a:gd name="T21" fmla="*/ 1 h 65"/>
                  <a:gd name="T22" fmla="*/ 1 w 58"/>
                  <a:gd name="T23" fmla="*/ 1 h 65"/>
                  <a:gd name="T24" fmla="*/ 1 w 58"/>
                  <a:gd name="T25" fmla="*/ 1 h 65"/>
                  <a:gd name="T26" fmla="*/ 1 w 58"/>
                  <a:gd name="T27" fmla="*/ 1 h 65"/>
                  <a:gd name="T28" fmla="*/ 1 w 58"/>
                  <a:gd name="T29" fmla="*/ 1 h 65"/>
                  <a:gd name="T30" fmla="*/ 1 w 58"/>
                  <a:gd name="T31" fmla="*/ 1 h 65"/>
                  <a:gd name="T32" fmla="*/ 0 w 58"/>
                  <a:gd name="T33" fmla="*/ 1 h 65"/>
                  <a:gd name="T34" fmla="*/ 1 w 58"/>
                  <a:gd name="T35" fmla="*/ 1 h 65"/>
                  <a:gd name="T36" fmla="*/ 1 w 58"/>
                  <a:gd name="T37" fmla="*/ 1 h 65"/>
                  <a:gd name="T38" fmla="*/ 1 w 58"/>
                  <a:gd name="T39" fmla="*/ 1 h 65"/>
                  <a:gd name="T40" fmla="*/ 1 w 58"/>
                  <a:gd name="T41" fmla="*/ 1 h 65"/>
                  <a:gd name="T42" fmla="*/ 1 w 58"/>
                  <a:gd name="T43" fmla="*/ 1 h 65"/>
                  <a:gd name="T44" fmla="*/ 1 w 58"/>
                  <a:gd name="T45" fmla="*/ 1 h 65"/>
                  <a:gd name="T46" fmla="*/ 1 w 58"/>
                  <a:gd name="T47" fmla="*/ 1 h 65"/>
                  <a:gd name="T48" fmla="*/ 1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42"/>
              <p:cNvSpPr>
                <a:spLocks/>
              </p:cNvSpPr>
              <p:nvPr/>
            </p:nvSpPr>
            <p:spPr bwMode="auto">
              <a:xfrm>
                <a:off x="3900" y="3345"/>
                <a:ext cx="21" cy="15"/>
              </a:xfrm>
              <a:custGeom>
                <a:avLst/>
                <a:gdLst>
                  <a:gd name="T0" fmla="*/ 1 w 34"/>
                  <a:gd name="T1" fmla="*/ 1 h 24"/>
                  <a:gd name="T2" fmla="*/ 1 w 34"/>
                  <a:gd name="T3" fmla="*/ 1 h 24"/>
                  <a:gd name="T4" fmla="*/ 1 w 34"/>
                  <a:gd name="T5" fmla="*/ 1 h 24"/>
                  <a:gd name="T6" fmla="*/ 1 w 34"/>
                  <a:gd name="T7" fmla="*/ 1 h 24"/>
                  <a:gd name="T8" fmla="*/ 1 w 34"/>
                  <a:gd name="T9" fmla="*/ 1 h 24"/>
                  <a:gd name="T10" fmla="*/ 1 w 34"/>
                  <a:gd name="T11" fmla="*/ 1 h 24"/>
                  <a:gd name="T12" fmla="*/ 1 w 34"/>
                  <a:gd name="T13" fmla="*/ 1 h 24"/>
                  <a:gd name="T14" fmla="*/ 1 w 34"/>
                  <a:gd name="T15" fmla="*/ 1 h 24"/>
                  <a:gd name="T16" fmla="*/ 0 w 34"/>
                  <a:gd name="T17" fmla="*/ 0 h 24"/>
                  <a:gd name="T18" fmla="*/ 1 w 34"/>
                  <a:gd name="T19" fmla="*/ 1 h 24"/>
                  <a:gd name="T20" fmla="*/ 1 w 34"/>
                  <a:gd name="T21" fmla="*/ 1 h 24"/>
                  <a:gd name="T22" fmla="*/ 1 w 34"/>
                  <a:gd name="T23" fmla="*/ 1 h 24"/>
                  <a:gd name="T24" fmla="*/ 1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43"/>
              <p:cNvSpPr>
                <a:spLocks/>
              </p:cNvSpPr>
              <p:nvPr/>
            </p:nvSpPr>
            <p:spPr bwMode="auto">
              <a:xfrm>
                <a:off x="3403" y="3073"/>
                <a:ext cx="548" cy="446"/>
              </a:xfrm>
              <a:custGeom>
                <a:avLst/>
                <a:gdLst>
                  <a:gd name="T0" fmla="*/ 1 w 892"/>
                  <a:gd name="T1" fmla="*/ 1 h 726"/>
                  <a:gd name="T2" fmla="*/ 1 w 892"/>
                  <a:gd name="T3" fmla="*/ 1 h 726"/>
                  <a:gd name="T4" fmla="*/ 1 w 892"/>
                  <a:gd name="T5" fmla="*/ 1 h 726"/>
                  <a:gd name="T6" fmla="*/ 1 w 892"/>
                  <a:gd name="T7" fmla="*/ 1 h 726"/>
                  <a:gd name="T8" fmla="*/ 1 w 892"/>
                  <a:gd name="T9" fmla="*/ 1 h 726"/>
                  <a:gd name="T10" fmla="*/ 1 w 892"/>
                  <a:gd name="T11" fmla="*/ 1 h 726"/>
                  <a:gd name="T12" fmla="*/ 1 w 892"/>
                  <a:gd name="T13" fmla="*/ 0 h 726"/>
                  <a:gd name="T14" fmla="*/ 1 w 892"/>
                  <a:gd name="T15" fmla="*/ 1 h 726"/>
                  <a:gd name="T16" fmla="*/ 1 w 892"/>
                  <a:gd name="T17" fmla="*/ 1 h 726"/>
                  <a:gd name="T18" fmla="*/ 1 w 892"/>
                  <a:gd name="T19" fmla="*/ 1 h 726"/>
                  <a:gd name="T20" fmla="*/ 1 w 892"/>
                  <a:gd name="T21" fmla="*/ 1 h 726"/>
                  <a:gd name="T22" fmla="*/ 1 w 892"/>
                  <a:gd name="T23" fmla="*/ 1 h 726"/>
                  <a:gd name="T24" fmla="*/ 1 w 892"/>
                  <a:gd name="T25" fmla="*/ 1 h 726"/>
                  <a:gd name="T26" fmla="*/ 1 w 892"/>
                  <a:gd name="T27" fmla="*/ 1 h 726"/>
                  <a:gd name="T28" fmla="*/ 1 w 892"/>
                  <a:gd name="T29" fmla="*/ 1 h 726"/>
                  <a:gd name="T30" fmla="*/ 1 w 892"/>
                  <a:gd name="T31" fmla="*/ 1 h 726"/>
                  <a:gd name="T32" fmla="*/ 1 w 892"/>
                  <a:gd name="T33" fmla="*/ 1 h 726"/>
                  <a:gd name="T34" fmla="*/ 1 w 892"/>
                  <a:gd name="T35" fmla="*/ 1 h 726"/>
                  <a:gd name="T36" fmla="*/ 1 w 892"/>
                  <a:gd name="T37" fmla="*/ 1 h 726"/>
                  <a:gd name="T38" fmla="*/ 1 w 892"/>
                  <a:gd name="T39" fmla="*/ 1 h 726"/>
                  <a:gd name="T40" fmla="*/ 1 w 892"/>
                  <a:gd name="T41" fmla="*/ 1 h 726"/>
                  <a:gd name="T42" fmla="*/ 1 w 892"/>
                  <a:gd name="T43" fmla="*/ 1 h 726"/>
                  <a:gd name="T44" fmla="*/ 1 w 892"/>
                  <a:gd name="T45" fmla="*/ 1 h 726"/>
                  <a:gd name="T46" fmla="*/ 1 w 892"/>
                  <a:gd name="T47" fmla="*/ 1 h 726"/>
                  <a:gd name="T48" fmla="*/ 1 w 892"/>
                  <a:gd name="T49" fmla="*/ 1 h 726"/>
                  <a:gd name="T50" fmla="*/ 1 w 892"/>
                  <a:gd name="T51" fmla="*/ 1 h 726"/>
                  <a:gd name="T52" fmla="*/ 1 w 892"/>
                  <a:gd name="T53" fmla="*/ 1 h 726"/>
                  <a:gd name="T54" fmla="*/ 1 w 892"/>
                  <a:gd name="T55" fmla="*/ 1 h 726"/>
                  <a:gd name="T56" fmla="*/ 1 w 892"/>
                  <a:gd name="T57" fmla="*/ 1 h 726"/>
                  <a:gd name="T58" fmla="*/ 1 w 892"/>
                  <a:gd name="T59" fmla="*/ 1 h 726"/>
                  <a:gd name="T60" fmla="*/ 1 w 892"/>
                  <a:gd name="T61" fmla="*/ 1 h 726"/>
                  <a:gd name="T62" fmla="*/ 1 w 892"/>
                  <a:gd name="T63" fmla="*/ 1 h 726"/>
                  <a:gd name="T64" fmla="*/ 1 w 892"/>
                  <a:gd name="T65" fmla="*/ 1 h 726"/>
                  <a:gd name="T66" fmla="*/ 1 w 892"/>
                  <a:gd name="T67" fmla="*/ 1 h 726"/>
                  <a:gd name="T68" fmla="*/ 1 w 892"/>
                  <a:gd name="T69" fmla="*/ 1 h 726"/>
                  <a:gd name="T70" fmla="*/ 1 w 892"/>
                  <a:gd name="T71" fmla="*/ 1 h 726"/>
                  <a:gd name="T72" fmla="*/ 1 w 892"/>
                  <a:gd name="T73" fmla="*/ 1 h 726"/>
                  <a:gd name="T74" fmla="*/ 1 w 892"/>
                  <a:gd name="T75" fmla="*/ 1 h 726"/>
                  <a:gd name="T76" fmla="*/ 1 w 892"/>
                  <a:gd name="T77" fmla="*/ 1 h 726"/>
                  <a:gd name="T78" fmla="*/ 1 w 892"/>
                  <a:gd name="T79" fmla="*/ 1 h 726"/>
                  <a:gd name="T80" fmla="*/ 1 w 892"/>
                  <a:gd name="T81" fmla="*/ 1 h 726"/>
                  <a:gd name="T82" fmla="*/ 1 w 892"/>
                  <a:gd name="T83" fmla="*/ 1 h 726"/>
                  <a:gd name="T84" fmla="*/ 1 w 892"/>
                  <a:gd name="T85" fmla="*/ 1 h 726"/>
                  <a:gd name="T86" fmla="*/ 1 w 892"/>
                  <a:gd name="T87" fmla="*/ 1 h 726"/>
                  <a:gd name="T88" fmla="*/ 1 w 892"/>
                  <a:gd name="T89" fmla="*/ 1 h 726"/>
                  <a:gd name="T90" fmla="*/ 1 w 892"/>
                  <a:gd name="T91" fmla="*/ 1 h 726"/>
                  <a:gd name="T92" fmla="*/ 1 w 892"/>
                  <a:gd name="T93" fmla="*/ 1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CC9900"/>
              </a:solidFill>
              <a:ln w="9525">
                <a:solidFill>
                  <a:srgbClr val="CC9900"/>
                </a:solidFill>
                <a:round/>
                <a:headEnd/>
                <a:tailEnd/>
              </a:ln>
            </p:spPr>
            <p:txBody>
              <a:bodyPr/>
              <a:lstStyle/>
              <a:p>
                <a:endParaRPr lang="en-US"/>
              </a:p>
            </p:txBody>
          </p:sp>
          <p:sp>
            <p:nvSpPr>
              <p:cNvPr id="87" name="Freeform 44"/>
              <p:cNvSpPr>
                <a:spLocks/>
              </p:cNvSpPr>
              <p:nvPr/>
            </p:nvSpPr>
            <p:spPr bwMode="auto">
              <a:xfrm>
                <a:off x="3400" y="3379"/>
                <a:ext cx="468" cy="189"/>
              </a:xfrm>
              <a:custGeom>
                <a:avLst/>
                <a:gdLst>
                  <a:gd name="T0" fmla="*/ 1 w 762"/>
                  <a:gd name="T1" fmla="*/ 1 h 308"/>
                  <a:gd name="T2" fmla="*/ 1 w 762"/>
                  <a:gd name="T3" fmla="*/ 1 h 308"/>
                  <a:gd name="T4" fmla="*/ 1 w 762"/>
                  <a:gd name="T5" fmla="*/ 1 h 308"/>
                  <a:gd name="T6" fmla="*/ 1 w 762"/>
                  <a:gd name="T7" fmla="*/ 1 h 308"/>
                  <a:gd name="T8" fmla="*/ 1 w 762"/>
                  <a:gd name="T9" fmla="*/ 1 h 308"/>
                  <a:gd name="T10" fmla="*/ 1 w 762"/>
                  <a:gd name="T11" fmla="*/ 1 h 308"/>
                  <a:gd name="T12" fmla="*/ 1 w 762"/>
                  <a:gd name="T13" fmla="*/ 1 h 308"/>
                  <a:gd name="T14" fmla="*/ 1 w 762"/>
                  <a:gd name="T15" fmla="*/ 1 h 308"/>
                  <a:gd name="T16" fmla="*/ 1 w 762"/>
                  <a:gd name="T17" fmla="*/ 1 h 308"/>
                  <a:gd name="T18" fmla="*/ 1 w 762"/>
                  <a:gd name="T19" fmla="*/ 1 h 308"/>
                  <a:gd name="T20" fmla="*/ 1 w 762"/>
                  <a:gd name="T21" fmla="*/ 1 h 308"/>
                  <a:gd name="T22" fmla="*/ 1 w 762"/>
                  <a:gd name="T23" fmla="*/ 1 h 308"/>
                  <a:gd name="T24" fmla="*/ 1 w 762"/>
                  <a:gd name="T25" fmla="*/ 1 h 308"/>
                  <a:gd name="T26" fmla="*/ 1 w 762"/>
                  <a:gd name="T27" fmla="*/ 1 h 308"/>
                  <a:gd name="T28" fmla="*/ 1 w 762"/>
                  <a:gd name="T29" fmla="*/ 1 h 308"/>
                  <a:gd name="T30" fmla="*/ 1 w 762"/>
                  <a:gd name="T31" fmla="*/ 0 h 308"/>
                  <a:gd name="T32" fmla="*/ 1 w 762"/>
                  <a:gd name="T33" fmla="*/ 1 h 308"/>
                  <a:gd name="T34" fmla="*/ 1 w 762"/>
                  <a:gd name="T35" fmla="*/ 1 h 308"/>
                  <a:gd name="T36" fmla="*/ 1 w 762"/>
                  <a:gd name="T37" fmla="*/ 1 h 308"/>
                  <a:gd name="T38" fmla="*/ 1 w 762"/>
                  <a:gd name="T39" fmla="*/ 1 h 308"/>
                  <a:gd name="T40" fmla="*/ 1 w 762"/>
                  <a:gd name="T41" fmla="*/ 1 h 308"/>
                  <a:gd name="T42" fmla="*/ 1 w 762"/>
                  <a:gd name="T43" fmla="*/ 1 h 308"/>
                  <a:gd name="T44" fmla="*/ 1 w 762"/>
                  <a:gd name="T45" fmla="*/ 1 h 308"/>
                  <a:gd name="T46" fmla="*/ 1 w 762"/>
                  <a:gd name="T47" fmla="*/ 1 h 308"/>
                  <a:gd name="T48" fmla="*/ 1 w 762"/>
                  <a:gd name="T49" fmla="*/ 1 h 308"/>
                  <a:gd name="T50" fmla="*/ 1 w 762"/>
                  <a:gd name="T51" fmla="*/ 1 h 308"/>
                  <a:gd name="T52" fmla="*/ 1 w 762"/>
                  <a:gd name="T53" fmla="*/ 1 h 308"/>
                  <a:gd name="T54" fmla="*/ 1 w 762"/>
                  <a:gd name="T55" fmla="*/ 1 h 308"/>
                  <a:gd name="T56" fmla="*/ 1 w 762"/>
                  <a:gd name="T57" fmla="*/ 1 h 308"/>
                  <a:gd name="T58" fmla="*/ 1 w 762"/>
                  <a:gd name="T59" fmla="*/ 1 h 308"/>
                  <a:gd name="T60" fmla="*/ 1 w 762"/>
                  <a:gd name="T61" fmla="*/ 1 h 308"/>
                  <a:gd name="T62" fmla="*/ 1 w 762"/>
                  <a:gd name="T63" fmla="*/ 1 h 308"/>
                  <a:gd name="T64" fmla="*/ 1 w 762"/>
                  <a:gd name="T65" fmla="*/ 1 h 308"/>
                  <a:gd name="T66" fmla="*/ 1 w 762"/>
                  <a:gd name="T67" fmla="*/ 1 h 308"/>
                  <a:gd name="T68" fmla="*/ 1 w 762"/>
                  <a:gd name="T69" fmla="*/ 1 h 308"/>
                  <a:gd name="T70" fmla="*/ 1 w 762"/>
                  <a:gd name="T71" fmla="*/ 1 h 308"/>
                  <a:gd name="T72" fmla="*/ 1 w 762"/>
                  <a:gd name="T73" fmla="*/ 1 h 308"/>
                  <a:gd name="T74" fmla="*/ 1 w 762"/>
                  <a:gd name="T75" fmla="*/ 1 h 308"/>
                  <a:gd name="T76" fmla="*/ 1 w 762"/>
                  <a:gd name="T77" fmla="*/ 1 h 308"/>
                  <a:gd name="T78" fmla="*/ 1 w 762"/>
                  <a:gd name="T79" fmla="*/ 1 h 308"/>
                  <a:gd name="T80" fmla="*/ 1 w 762"/>
                  <a:gd name="T81" fmla="*/ 1 h 308"/>
                  <a:gd name="T82" fmla="*/ 1 w 762"/>
                  <a:gd name="T83" fmla="*/ 1 h 308"/>
                  <a:gd name="T84" fmla="*/ 1 w 762"/>
                  <a:gd name="T85" fmla="*/ 1 h 308"/>
                  <a:gd name="T86" fmla="*/ 1 w 762"/>
                  <a:gd name="T87" fmla="*/ 1 h 308"/>
                  <a:gd name="T88" fmla="*/ 1 w 762"/>
                  <a:gd name="T89" fmla="*/ 1 h 308"/>
                  <a:gd name="T90" fmla="*/ 1 w 762"/>
                  <a:gd name="T91" fmla="*/ 1 h 308"/>
                  <a:gd name="T92" fmla="*/ 1 w 762"/>
                  <a:gd name="T93" fmla="*/ 1 h 308"/>
                  <a:gd name="T94" fmla="*/ 1 w 762"/>
                  <a:gd name="T95" fmla="*/ 1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chemeClr val="tx1"/>
              </a:solidFill>
              <a:ln w="9525">
                <a:solidFill>
                  <a:srgbClr val="CC9900"/>
                </a:solidFill>
                <a:round/>
                <a:headEnd/>
                <a:tailEnd/>
              </a:ln>
            </p:spPr>
            <p:txBody>
              <a:bodyPr/>
              <a:lstStyle/>
              <a:p>
                <a:endParaRPr lang="en-US"/>
              </a:p>
            </p:txBody>
          </p:sp>
          <p:sp>
            <p:nvSpPr>
              <p:cNvPr id="88" name="Freeform 45"/>
              <p:cNvSpPr>
                <a:spLocks/>
              </p:cNvSpPr>
              <p:nvPr/>
            </p:nvSpPr>
            <p:spPr bwMode="auto">
              <a:xfrm>
                <a:off x="3808" y="3423"/>
                <a:ext cx="41" cy="40"/>
              </a:xfrm>
              <a:custGeom>
                <a:avLst/>
                <a:gdLst>
                  <a:gd name="T0" fmla="*/ 1 w 68"/>
                  <a:gd name="T1" fmla="*/ 1 h 64"/>
                  <a:gd name="T2" fmla="*/ 1 w 68"/>
                  <a:gd name="T3" fmla="*/ 1 h 64"/>
                  <a:gd name="T4" fmla="*/ 1 w 68"/>
                  <a:gd name="T5" fmla="*/ 1 h 64"/>
                  <a:gd name="T6" fmla="*/ 1 w 68"/>
                  <a:gd name="T7" fmla="*/ 1 h 64"/>
                  <a:gd name="T8" fmla="*/ 1 w 68"/>
                  <a:gd name="T9" fmla="*/ 1 h 64"/>
                  <a:gd name="T10" fmla="*/ 1 w 68"/>
                  <a:gd name="T11" fmla="*/ 1 h 64"/>
                  <a:gd name="T12" fmla="*/ 1 w 68"/>
                  <a:gd name="T13" fmla="*/ 1 h 64"/>
                  <a:gd name="T14" fmla="*/ 1 w 68"/>
                  <a:gd name="T15" fmla="*/ 1 h 64"/>
                  <a:gd name="T16" fmla="*/ 1 w 68"/>
                  <a:gd name="T17" fmla="*/ 1 h 64"/>
                  <a:gd name="T18" fmla="*/ 1 w 68"/>
                  <a:gd name="T19" fmla="*/ 1 h 64"/>
                  <a:gd name="T20" fmla="*/ 0 w 68"/>
                  <a:gd name="T21" fmla="*/ 1 h 64"/>
                  <a:gd name="T22" fmla="*/ 1 w 68"/>
                  <a:gd name="T23" fmla="*/ 1 h 64"/>
                  <a:gd name="T24" fmla="*/ 1 w 68"/>
                  <a:gd name="T25" fmla="*/ 1 h 64"/>
                  <a:gd name="T26" fmla="*/ 1 w 68"/>
                  <a:gd name="T27" fmla="*/ 1 h 64"/>
                  <a:gd name="T28" fmla="*/ 1 w 68"/>
                  <a:gd name="T29" fmla="*/ 1 h 64"/>
                  <a:gd name="T30" fmla="*/ 1 w 68"/>
                  <a:gd name="T31" fmla="*/ 1 h 64"/>
                  <a:gd name="T32" fmla="*/ 1 w 68"/>
                  <a:gd name="T33" fmla="*/ 1 h 64"/>
                  <a:gd name="T34" fmla="*/ 1 w 68"/>
                  <a:gd name="T35" fmla="*/ 1 h 64"/>
                  <a:gd name="T36" fmla="*/ 1 w 68"/>
                  <a:gd name="T37" fmla="*/ 1 h 64"/>
                  <a:gd name="T38" fmla="*/ 1 w 68"/>
                  <a:gd name="T39" fmla="*/ 1 h 64"/>
                  <a:gd name="T40" fmla="*/ 1 w 68"/>
                  <a:gd name="T41" fmla="*/ 1 h 64"/>
                  <a:gd name="T42" fmla="*/ 1 w 68"/>
                  <a:gd name="T43" fmla="*/ 1 h 64"/>
                  <a:gd name="T44" fmla="*/ 1 w 68"/>
                  <a:gd name="T45" fmla="*/ 1 h 64"/>
                  <a:gd name="T46" fmla="*/ 1 w 68"/>
                  <a:gd name="T47" fmla="*/ 1 h 64"/>
                  <a:gd name="T48" fmla="*/ 1 w 68"/>
                  <a:gd name="T49" fmla="*/ 1 h 64"/>
                  <a:gd name="T50" fmla="*/ 1 w 68"/>
                  <a:gd name="T51" fmla="*/ 1 h 64"/>
                  <a:gd name="T52" fmla="*/ 1 w 68"/>
                  <a:gd name="T53" fmla="*/ 0 h 64"/>
                  <a:gd name="T54" fmla="*/ 1 w 68"/>
                  <a:gd name="T55" fmla="*/ 1 h 64"/>
                  <a:gd name="T56" fmla="*/ 1 w 68"/>
                  <a:gd name="T57" fmla="*/ 1 h 64"/>
                  <a:gd name="T58" fmla="*/ 1 w 68"/>
                  <a:gd name="T59" fmla="*/ 1 h 64"/>
                  <a:gd name="T60" fmla="*/ 1 w 68"/>
                  <a:gd name="T61" fmla="*/ 1 h 64"/>
                  <a:gd name="T62" fmla="*/ 1 w 68"/>
                  <a:gd name="T63" fmla="*/ 1 h 64"/>
                  <a:gd name="T64" fmla="*/ 1 w 68"/>
                  <a:gd name="T65" fmla="*/ 1 h 64"/>
                  <a:gd name="T66" fmla="*/ 1 w 68"/>
                  <a:gd name="T67" fmla="*/ 1 h 64"/>
                  <a:gd name="T68" fmla="*/ 1 w 68"/>
                  <a:gd name="T69" fmla="*/ 1 h 64"/>
                  <a:gd name="T70" fmla="*/ 1 w 68"/>
                  <a:gd name="T71" fmla="*/ 1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6"/>
              <p:cNvSpPr>
                <a:spLocks/>
              </p:cNvSpPr>
              <p:nvPr/>
            </p:nvSpPr>
            <p:spPr bwMode="auto">
              <a:xfrm>
                <a:off x="3760" y="3493"/>
                <a:ext cx="32" cy="30"/>
              </a:xfrm>
              <a:custGeom>
                <a:avLst/>
                <a:gdLst>
                  <a:gd name="T0" fmla="*/ 1 w 52"/>
                  <a:gd name="T1" fmla="*/ 1 h 49"/>
                  <a:gd name="T2" fmla="*/ 1 w 52"/>
                  <a:gd name="T3" fmla="*/ 1 h 49"/>
                  <a:gd name="T4" fmla="*/ 1 w 52"/>
                  <a:gd name="T5" fmla="*/ 1 h 49"/>
                  <a:gd name="T6" fmla="*/ 1 w 52"/>
                  <a:gd name="T7" fmla="*/ 1 h 49"/>
                  <a:gd name="T8" fmla="*/ 1 w 52"/>
                  <a:gd name="T9" fmla="*/ 1 h 49"/>
                  <a:gd name="T10" fmla="*/ 1 w 52"/>
                  <a:gd name="T11" fmla="*/ 1 h 49"/>
                  <a:gd name="T12" fmla="*/ 1 w 52"/>
                  <a:gd name="T13" fmla="*/ 1 h 49"/>
                  <a:gd name="T14" fmla="*/ 1 w 52"/>
                  <a:gd name="T15" fmla="*/ 1 h 49"/>
                  <a:gd name="T16" fmla="*/ 0 w 52"/>
                  <a:gd name="T17" fmla="*/ 1 h 49"/>
                  <a:gd name="T18" fmla="*/ 1 w 52"/>
                  <a:gd name="T19" fmla="*/ 1 h 49"/>
                  <a:gd name="T20" fmla="*/ 1 w 52"/>
                  <a:gd name="T21" fmla="*/ 1 h 49"/>
                  <a:gd name="T22" fmla="*/ 1 w 52"/>
                  <a:gd name="T23" fmla="*/ 1 h 49"/>
                  <a:gd name="T24" fmla="*/ 1 w 52"/>
                  <a:gd name="T25" fmla="*/ 1 h 49"/>
                  <a:gd name="T26" fmla="*/ 1 w 52"/>
                  <a:gd name="T27" fmla="*/ 1 h 49"/>
                  <a:gd name="T28" fmla="*/ 1 w 52"/>
                  <a:gd name="T29" fmla="*/ 1 h 49"/>
                  <a:gd name="T30" fmla="*/ 1 w 52"/>
                  <a:gd name="T31" fmla="*/ 1 h 49"/>
                  <a:gd name="T32" fmla="*/ 1 w 52"/>
                  <a:gd name="T33" fmla="*/ 0 h 49"/>
                  <a:gd name="T34" fmla="*/ 1 w 52"/>
                  <a:gd name="T35" fmla="*/ 1 h 49"/>
                  <a:gd name="T36" fmla="*/ 1 w 52"/>
                  <a:gd name="T37" fmla="*/ 1 h 49"/>
                  <a:gd name="T38" fmla="*/ 1 w 52"/>
                  <a:gd name="T39" fmla="*/ 1 h 49"/>
                  <a:gd name="T40" fmla="*/ 1 w 52"/>
                  <a:gd name="T41" fmla="*/ 1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7"/>
              <p:cNvSpPr>
                <a:spLocks/>
              </p:cNvSpPr>
              <p:nvPr/>
            </p:nvSpPr>
            <p:spPr bwMode="auto">
              <a:xfrm>
                <a:off x="3408" y="3420"/>
                <a:ext cx="476" cy="175"/>
              </a:xfrm>
              <a:custGeom>
                <a:avLst/>
                <a:gdLst>
                  <a:gd name="T0" fmla="*/ 1 w 775"/>
                  <a:gd name="T1" fmla="*/ 1 h 285"/>
                  <a:gd name="T2" fmla="*/ 1 w 775"/>
                  <a:gd name="T3" fmla="*/ 1 h 285"/>
                  <a:gd name="T4" fmla="*/ 1 w 775"/>
                  <a:gd name="T5" fmla="*/ 1 h 285"/>
                  <a:gd name="T6" fmla="*/ 1 w 775"/>
                  <a:gd name="T7" fmla="*/ 1 h 285"/>
                  <a:gd name="T8" fmla="*/ 1 w 775"/>
                  <a:gd name="T9" fmla="*/ 1 h 285"/>
                  <a:gd name="T10" fmla="*/ 1 w 775"/>
                  <a:gd name="T11" fmla="*/ 1 h 285"/>
                  <a:gd name="T12" fmla="*/ 1 w 775"/>
                  <a:gd name="T13" fmla="*/ 1 h 285"/>
                  <a:gd name="T14" fmla="*/ 1 w 775"/>
                  <a:gd name="T15" fmla="*/ 1 h 285"/>
                  <a:gd name="T16" fmla="*/ 1 w 775"/>
                  <a:gd name="T17" fmla="*/ 1 h 285"/>
                  <a:gd name="T18" fmla="*/ 1 w 775"/>
                  <a:gd name="T19" fmla="*/ 1 h 285"/>
                  <a:gd name="T20" fmla="*/ 1 w 775"/>
                  <a:gd name="T21" fmla="*/ 1 h 285"/>
                  <a:gd name="T22" fmla="*/ 1 w 775"/>
                  <a:gd name="T23" fmla="*/ 1 h 285"/>
                  <a:gd name="T24" fmla="*/ 1 w 775"/>
                  <a:gd name="T25" fmla="*/ 1 h 285"/>
                  <a:gd name="T26" fmla="*/ 1 w 775"/>
                  <a:gd name="T27" fmla="*/ 1 h 285"/>
                  <a:gd name="T28" fmla="*/ 1 w 775"/>
                  <a:gd name="T29" fmla="*/ 1 h 285"/>
                  <a:gd name="T30" fmla="*/ 1 w 775"/>
                  <a:gd name="T31" fmla="*/ 1 h 285"/>
                  <a:gd name="T32" fmla="*/ 1 w 775"/>
                  <a:gd name="T33" fmla="*/ 1 h 285"/>
                  <a:gd name="T34" fmla="*/ 1 w 775"/>
                  <a:gd name="T35" fmla="*/ 1 h 285"/>
                  <a:gd name="T36" fmla="*/ 1 w 775"/>
                  <a:gd name="T37" fmla="*/ 1 h 285"/>
                  <a:gd name="T38" fmla="*/ 1 w 775"/>
                  <a:gd name="T39" fmla="*/ 1 h 285"/>
                  <a:gd name="T40" fmla="*/ 1 w 775"/>
                  <a:gd name="T41" fmla="*/ 1 h 285"/>
                  <a:gd name="T42" fmla="*/ 1 w 775"/>
                  <a:gd name="T43" fmla="*/ 1 h 285"/>
                  <a:gd name="T44" fmla="*/ 1 w 775"/>
                  <a:gd name="T45" fmla="*/ 1 h 285"/>
                  <a:gd name="T46" fmla="*/ 1 w 775"/>
                  <a:gd name="T47" fmla="*/ 1 h 285"/>
                  <a:gd name="T48" fmla="*/ 1 w 775"/>
                  <a:gd name="T49" fmla="*/ 1 h 285"/>
                  <a:gd name="T50" fmla="*/ 1 w 775"/>
                  <a:gd name="T51" fmla="*/ 1 h 285"/>
                  <a:gd name="T52" fmla="*/ 1 w 775"/>
                  <a:gd name="T53" fmla="*/ 1 h 285"/>
                  <a:gd name="T54" fmla="*/ 1 w 775"/>
                  <a:gd name="T55" fmla="*/ 1 h 285"/>
                  <a:gd name="T56" fmla="*/ 1 w 775"/>
                  <a:gd name="T57" fmla="*/ 1 h 285"/>
                  <a:gd name="T58" fmla="*/ 1 w 775"/>
                  <a:gd name="T59" fmla="*/ 1 h 285"/>
                  <a:gd name="T60" fmla="*/ 1 w 775"/>
                  <a:gd name="T61" fmla="*/ 1 h 285"/>
                  <a:gd name="T62" fmla="*/ 1 w 775"/>
                  <a:gd name="T63" fmla="*/ 1 h 285"/>
                  <a:gd name="T64" fmla="*/ 1 w 775"/>
                  <a:gd name="T65" fmla="*/ 1 h 285"/>
                  <a:gd name="T66" fmla="*/ 1 w 775"/>
                  <a:gd name="T67" fmla="*/ 1 h 285"/>
                  <a:gd name="T68" fmla="*/ 1 w 775"/>
                  <a:gd name="T69" fmla="*/ 1 h 285"/>
                  <a:gd name="T70" fmla="*/ 1 w 775"/>
                  <a:gd name="T71" fmla="*/ 1 h 285"/>
                  <a:gd name="T72" fmla="*/ 1 w 775"/>
                  <a:gd name="T73" fmla="*/ 1 h 285"/>
                  <a:gd name="T74" fmla="*/ 1 w 775"/>
                  <a:gd name="T75" fmla="*/ 1 h 285"/>
                  <a:gd name="T76" fmla="*/ 1 w 775"/>
                  <a:gd name="T77" fmla="*/ 1 h 285"/>
                  <a:gd name="T78" fmla="*/ 1 w 775"/>
                  <a:gd name="T79" fmla="*/ 1 h 285"/>
                  <a:gd name="T80" fmla="*/ 1 w 775"/>
                  <a:gd name="T81" fmla="*/ 1 h 285"/>
                  <a:gd name="T82" fmla="*/ 1 w 775"/>
                  <a:gd name="T83" fmla="*/ 1 h 285"/>
                  <a:gd name="T84" fmla="*/ 1 w 775"/>
                  <a:gd name="T85" fmla="*/ 1 h 285"/>
                  <a:gd name="T86" fmla="*/ 1 w 775"/>
                  <a:gd name="T87" fmla="*/ 1 h 285"/>
                  <a:gd name="T88" fmla="*/ 1 w 775"/>
                  <a:gd name="T89" fmla="*/ 1 h 285"/>
                  <a:gd name="T90" fmla="*/ 1 w 775"/>
                  <a:gd name="T91" fmla="*/ 1 h 285"/>
                  <a:gd name="T92" fmla="*/ 1 w 775"/>
                  <a:gd name="T93" fmla="*/ 1 h 285"/>
                  <a:gd name="T94" fmla="*/ 1 w 775"/>
                  <a:gd name="T95" fmla="*/ 1 h 285"/>
                  <a:gd name="T96" fmla="*/ 1 w 775"/>
                  <a:gd name="T97" fmla="*/ 1 h 285"/>
                  <a:gd name="T98" fmla="*/ 1 w 775"/>
                  <a:gd name="T99" fmla="*/ 1 h 285"/>
                  <a:gd name="T100" fmla="*/ 1 w 775"/>
                  <a:gd name="T101" fmla="*/ 1 h 285"/>
                  <a:gd name="T102" fmla="*/ 1 w 775"/>
                  <a:gd name="T103" fmla="*/ 1 h 285"/>
                  <a:gd name="T104" fmla="*/ 1 w 775"/>
                  <a:gd name="T105" fmla="*/ 1 h 285"/>
                  <a:gd name="T106" fmla="*/ 1 w 775"/>
                  <a:gd name="T107" fmla="*/ 1 h 285"/>
                  <a:gd name="T108" fmla="*/ 1 w 775"/>
                  <a:gd name="T109" fmla="*/ 1 h 285"/>
                  <a:gd name="T110" fmla="*/ 1 w 775"/>
                  <a:gd name="T111" fmla="*/ 1 h 285"/>
                  <a:gd name="T112" fmla="*/ 1 w 775"/>
                  <a:gd name="T113" fmla="*/ 1 h 285"/>
                  <a:gd name="T114" fmla="*/ 1 w 775"/>
                  <a:gd name="T115" fmla="*/ 1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8"/>
              <p:cNvSpPr>
                <a:spLocks/>
              </p:cNvSpPr>
              <p:nvPr/>
            </p:nvSpPr>
            <p:spPr bwMode="auto">
              <a:xfrm>
                <a:off x="3771" y="3305"/>
                <a:ext cx="146" cy="115"/>
              </a:xfrm>
              <a:custGeom>
                <a:avLst/>
                <a:gdLst>
                  <a:gd name="T0" fmla="*/ 1 w 237"/>
                  <a:gd name="T1" fmla="*/ 1 h 188"/>
                  <a:gd name="T2" fmla="*/ 1 w 237"/>
                  <a:gd name="T3" fmla="*/ 1 h 188"/>
                  <a:gd name="T4" fmla="*/ 1 w 237"/>
                  <a:gd name="T5" fmla="*/ 1 h 188"/>
                  <a:gd name="T6" fmla="*/ 1 w 237"/>
                  <a:gd name="T7" fmla="*/ 1 h 188"/>
                  <a:gd name="T8" fmla="*/ 1 w 237"/>
                  <a:gd name="T9" fmla="*/ 1 h 188"/>
                  <a:gd name="T10" fmla="*/ 1 w 237"/>
                  <a:gd name="T11" fmla="*/ 1 h 188"/>
                  <a:gd name="T12" fmla="*/ 1 w 237"/>
                  <a:gd name="T13" fmla="*/ 1 h 188"/>
                  <a:gd name="T14" fmla="*/ 1 w 237"/>
                  <a:gd name="T15" fmla="*/ 1 h 188"/>
                  <a:gd name="T16" fmla="*/ 1 w 237"/>
                  <a:gd name="T17" fmla="*/ 1 h 188"/>
                  <a:gd name="T18" fmla="*/ 1 w 237"/>
                  <a:gd name="T19" fmla="*/ 1 h 188"/>
                  <a:gd name="T20" fmla="*/ 1 w 237"/>
                  <a:gd name="T21" fmla="*/ 1 h 188"/>
                  <a:gd name="T22" fmla="*/ 1 w 237"/>
                  <a:gd name="T23" fmla="*/ 1 h 188"/>
                  <a:gd name="T24" fmla="*/ 1 w 237"/>
                  <a:gd name="T25" fmla="*/ 1 h 188"/>
                  <a:gd name="T26" fmla="*/ 1 w 237"/>
                  <a:gd name="T27" fmla="*/ 1 h 188"/>
                  <a:gd name="T28" fmla="*/ 1 w 237"/>
                  <a:gd name="T29" fmla="*/ 1 h 188"/>
                  <a:gd name="T30" fmla="*/ 1 w 237"/>
                  <a:gd name="T31" fmla="*/ 1 h 188"/>
                  <a:gd name="T32" fmla="*/ 1 w 237"/>
                  <a:gd name="T33" fmla="*/ 1 h 188"/>
                  <a:gd name="T34" fmla="*/ 1 w 237"/>
                  <a:gd name="T35" fmla="*/ 1 h 188"/>
                  <a:gd name="T36" fmla="*/ 1 w 237"/>
                  <a:gd name="T37" fmla="*/ 1 h 188"/>
                  <a:gd name="T38" fmla="*/ 1 w 237"/>
                  <a:gd name="T39" fmla="*/ 1 h 188"/>
                  <a:gd name="T40" fmla="*/ 0 w 237"/>
                  <a:gd name="T41" fmla="*/ 1 h 188"/>
                  <a:gd name="T42" fmla="*/ 0 w 237"/>
                  <a:gd name="T43" fmla="*/ 1 h 188"/>
                  <a:gd name="T44" fmla="*/ 1 w 237"/>
                  <a:gd name="T45" fmla="*/ 1 h 188"/>
                  <a:gd name="T46" fmla="*/ 1 w 237"/>
                  <a:gd name="T47" fmla="*/ 1 h 188"/>
                  <a:gd name="T48" fmla="*/ 1 w 237"/>
                  <a:gd name="T49" fmla="*/ 1 h 188"/>
                  <a:gd name="T50" fmla="*/ 1 w 237"/>
                  <a:gd name="T51" fmla="*/ 1 h 188"/>
                  <a:gd name="T52" fmla="*/ 1 w 237"/>
                  <a:gd name="T53" fmla="*/ 1 h 188"/>
                  <a:gd name="T54" fmla="*/ 1 w 237"/>
                  <a:gd name="T55" fmla="*/ 0 h 188"/>
                  <a:gd name="T56" fmla="*/ 1 w 237"/>
                  <a:gd name="T57" fmla="*/ 1 h 188"/>
                  <a:gd name="T58" fmla="*/ 1 w 237"/>
                  <a:gd name="T59" fmla="*/ 1 h 188"/>
                  <a:gd name="T60" fmla="*/ 1 w 237"/>
                  <a:gd name="T61" fmla="*/ 1 h 188"/>
                  <a:gd name="T62" fmla="*/ 1 w 237"/>
                  <a:gd name="T63" fmla="*/ 1 h 188"/>
                  <a:gd name="T64" fmla="*/ 1 w 237"/>
                  <a:gd name="T65" fmla="*/ 1 h 188"/>
                  <a:gd name="T66" fmla="*/ 1 w 237"/>
                  <a:gd name="T67" fmla="*/ 1 h 188"/>
                  <a:gd name="T68" fmla="*/ 1 w 237"/>
                  <a:gd name="T69" fmla="*/ 1 h 188"/>
                  <a:gd name="T70" fmla="*/ 1 w 237"/>
                  <a:gd name="T71" fmla="*/ 1 h 188"/>
                  <a:gd name="T72" fmla="*/ 1 w 237"/>
                  <a:gd name="T73" fmla="*/ 1 h 188"/>
                  <a:gd name="T74" fmla="*/ 1 w 237"/>
                  <a:gd name="T75" fmla="*/ 1 h 188"/>
                  <a:gd name="T76" fmla="*/ 1 w 237"/>
                  <a:gd name="T77" fmla="*/ 1 h 188"/>
                  <a:gd name="T78" fmla="*/ 1 w 237"/>
                  <a:gd name="T79" fmla="*/ 1 h 188"/>
                  <a:gd name="T80" fmla="*/ 1 w 237"/>
                  <a:gd name="T81" fmla="*/ 1 h 188"/>
                  <a:gd name="T82" fmla="*/ 1 w 237"/>
                  <a:gd name="T83" fmla="*/ 1 h 188"/>
                  <a:gd name="T84" fmla="*/ 1 w 237"/>
                  <a:gd name="T85" fmla="*/ 1 h 188"/>
                  <a:gd name="T86" fmla="*/ 1 w 237"/>
                  <a:gd name="T87" fmla="*/ 1 h 188"/>
                  <a:gd name="T88" fmla="*/ 1 w 237"/>
                  <a:gd name="T89" fmla="*/ 1 h 188"/>
                  <a:gd name="T90" fmla="*/ 1 w 237"/>
                  <a:gd name="T91" fmla="*/ 1 h 188"/>
                  <a:gd name="T92" fmla="*/ 1 w 237"/>
                  <a:gd name="T93" fmla="*/ 1 h 188"/>
                  <a:gd name="T94" fmla="*/ 1 w 237"/>
                  <a:gd name="T95" fmla="*/ 1 h 188"/>
                  <a:gd name="T96" fmla="*/ 1 w 237"/>
                  <a:gd name="T97" fmla="*/ 1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9"/>
              <p:cNvSpPr>
                <a:spLocks/>
              </p:cNvSpPr>
              <p:nvPr/>
            </p:nvSpPr>
            <p:spPr bwMode="auto">
              <a:xfrm>
                <a:off x="3916" y="3203"/>
                <a:ext cx="100" cy="169"/>
              </a:xfrm>
              <a:custGeom>
                <a:avLst/>
                <a:gdLst>
                  <a:gd name="T0" fmla="*/ 1 w 164"/>
                  <a:gd name="T1" fmla="*/ 1 h 275"/>
                  <a:gd name="T2" fmla="*/ 1 w 164"/>
                  <a:gd name="T3" fmla="*/ 1 h 275"/>
                  <a:gd name="T4" fmla="*/ 1 w 164"/>
                  <a:gd name="T5" fmla="*/ 1 h 275"/>
                  <a:gd name="T6" fmla="*/ 1 w 164"/>
                  <a:gd name="T7" fmla="*/ 1 h 275"/>
                  <a:gd name="T8" fmla="*/ 1 w 164"/>
                  <a:gd name="T9" fmla="*/ 1 h 275"/>
                  <a:gd name="T10" fmla="*/ 1 w 164"/>
                  <a:gd name="T11" fmla="*/ 1 h 275"/>
                  <a:gd name="T12" fmla="*/ 1 w 164"/>
                  <a:gd name="T13" fmla="*/ 1 h 275"/>
                  <a:gd name="T14" fmla="*/ 1 w 164"/>
                  <a:gd name="T15" fmla="*/ 1 h 275"/>
                  <a:gd name="T16" fmla="*/ 1 w 164"/>
                  <a:gd name="T17" fmla="*/ 1 h 275"/>
                  <a:gd name="T18" fmla="*/ 1 w 164"/>
                  <a:gd name="T19" fmla="*/ 1 h 275"/>
                  <a:gd name="T20" fmla="*/ 1 w 164"/>
                  <a:gd name="T21" fmla="*/ 1 h 275"/>
                  <a:gd name="T22" fmla="*/ 1 w 164"/>
                  <a:gd name="T23" fmla="*/ 1 h 275"/>
                  <a:gd name="T24" fmla="*/ 1 w 164"/>
                  <a:gd name="T25" fmla="*/ 1 h 275"/>
                  <a:gd name="T26" fmla="*/ 1 w 164"/>
                  <a:gd name="T27" fmla="*/ 1 h 275"/>
                  <a:gd name="T28" fmla="*/ 1 w 164"/>
                  <a:gd name="T29" fmla="*/ 1 h 275"/>
                  <a:gd name="T30" fmla="*/ 1 w 164"/>
                  <a:gd name="T31" fmla="*/ 1 h 275"/>
                  <a:gd name="T32" fmla="*/ 0 w 164"/>
                  <a:gd name="T33" fmla="*/ 1 h 275"/>
                  <a:gd name="T34" fmla="*/ 1 w 164"/>
                  <a:gd name="T35" fmla="*/ 1 h 275"/>
                  <a:gd name="T36" fmla="*/ 1 w 164"/>
                  <a:gd name="T37" fmla="*/ 1 h 275"/>
                  <a:gd name="T38" fmla="*/ 1 w 164"/>
                  <a:gd name="T39" fmla="*/ 1 h 275"/>
                  <a:gd name="T40" fmla="*/ 1 w 164"/>
                  <a:gd name="T41" fmla="*/ 1 h 275"/>
                  <a:gd name="T42" fmla="*/ 1 w 164"/>
                  <a:gd name="T43" fmla="*/ 1 h 275"/>
                  <a:gd name="T44" fmla="*/ 1 w 164"/>
                  <a:gd name="T45" fmla="*/ 1 h 275"/>
                  <a:gd name="T46" fmla="*/ 1 w 164"/>
                  <a:gd name="T47" fmla="*/ 1 h 275"/>
                  <a:gd name="T48" fmla="*/ 1 w 164"/>
                  <a:gd name="T49" fmla="*/ 1 h 275"/>
                  <a:gd name="T50" fmla="*/ 1 w 164"/>
                  <a:gd name="T51" fmla="*/ 1 h 275"/>
                  <a:gd name="T52" fmla="*/ 1 w 164"/>
                  <a:gd name="T53" fmla="*/ 1 h 275"/>
                  <a:gd name="T54" fmla="*/ 1 w 164"/>
                  <a:gd name="T55" fmla="*/ 1 h 275"/>
                  <a:gd name="T56" fmla="*/ 1 w 164"/>
                  <a:gd name="T57" fmla="*/ 1 h 275"/>
                  <a:gd name="T58" fmla="*/ 1 w 164"/>
                  <a:gd name="T59" fmla="*/ 1 h 275"/>
                  <a:gd name="T60" fmla="*/ 1 w 164"/>
                  <a:gd name="T61" fmla="*/ 1 h 275"/>
                  <a:gd name="T62" fmla="*/ 1 w 164"/>
                  <a:gd name="T63" fmla="*/ 1 h 275"/>
                  <a:gd name="T64" fmla="*/ 1 w 164"/>
                  <a:gd name="T65" fmla="*/ 1 h 275"/>
                  <a:gd name="T66" fmla="*/ 1 w 164"/>
                  <a:gd name="T67" fmla="*/ 1 h 275"/>
                  <a:gd name="T68" fmla="*/ 1 w 164"/>
                  <a:gd name="T69" fmla="*/ 1 h 275"/>
                  <a:gd name="T70" fmla="*/ 1 w 164"/>
                  <a:gd name="T71" fmla="*/ 1 h 275"/>
                  <a:gd name="T72" fmla="*/ 1 w 164"/>
                  <a:gd name="T73" fmla="*/ 1 h 275"/>
                  <a:gd name="T74" fmla="*/ 1 w 164"/>
                  <a:gd name="T75" fmla="*/ 1 h 275"/>
                  <a:gd name="T76" fmla="*/ 1 w 164"/>
                  <a:gd name="T77" fmla="*/ 1 h 275"/>
                  <a:gd name="T78" fmla="*/ 1 w 164"/>
                  <a:gd name="T79" fmla="*/ 1 h 275"/>
                  <a:gd name="T80" fmla="*/ 1 w 164"/>
                  <a:gd name="T81" fmla="*/ 1 h 275"/>
                  <a:gd name="T82" fmla="*/ 1 w 164"/>
                  <a:gd name="T83" fmla="*/ 1 h 275"/>
                  <a:gd name="T84" fmla="*/ 1 w 164"/>
                  <a:gd name="T85" fmla="*/ 1 h 275"/>
                  <a:gd name="T86" fmla="*/ 1 w 164"/>
                  <a:gd name="T87" fmla="*/ 1 h 275"/>
                  <a:gd name="T88" fmla="*/ 1 w 164"/>
                  <a:gd name="T89" fmla="*/ 0 h 275"/>
                  <a:gd name="T90" fmla="*/ 1 w 164"/>
                  <a:gd name="T91" fmla="*/ 1 h 275"/>
                  <a:gd name="T92" fmla="*/ 1 w 164"/>
                  <a:gd name="T93" fmla="*/ 1 h 275"/>
                  <a:gd name="T94" fmla="*/ 1 w 164"/>
                  <a:gd name="T95" fmla="*/ 1 h 275"/>
                  <a:gd name="T96" fmla="*/ 1 w 164"/>
                  <a:gd name="T97" fmla="*/ 1 h 275"/>
                  <a:gd name="T98" fmla="*/ 1 w 164"/>
                  <a:gd name="T99" fmla="*/ 1 h 275"/>
                  <a:gd name="T100" fmla="*/ 1 w 164"/>
                  <a:gd name="T101" fmla="*/ 1 h 275"/>
                  <a:gd name="T102" fmla="*/ 1 w 164"/>
                  <a:gd name="T103" fmla="*/ 1 h 275"/>
                  <a:gd name="T104" fmla="*/ 1 w 164"/>
                  <a:gd name="T105" fmla="*/ 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50"/>
              <p:cNvSpPr>
                <a:spLocks/>
              </p:cNvSpPr>
              <p:nvPr/>
            </p:nvSpPr>
            <p:spPr bwMode="auto">
              <a:xfrm>
                <a:off x="3905" y="3302"/>
                <a:ext cx="35" cy="35"/>
              </a:xfrm>
              <a:custGeom>
                <a:avLst/>
                <a:gdLst>
                  <a:gd name="T0" fmla="*/ 0 w 57"/>
                  <a:gd name="T1" fmla="*/ 1 h 57"/>
                  <a:gd name="T2" fmla="*/ 1 w 57"/>
                  <a:gd name="T3" fmla="*/ 1 h 57"/>
                  <a:gd name="T4" fmla="*/ 1 w 57"/>
                  <a:gd name="T5" fmla="*/ 1 h 57"/>
                  <a:gd name="T6" fmla="*/ 1 w 57"/>
                  <a:gd name="T7" fmla="*/ 1 h 57"/>
                  <a:gd name="T8" fmla="*/ 1 w 57"/>
                  <a:gd name="T9" fmla="*/ 1 h 57"/>
                  <a:gd name="T10" fmla="*/ 1 w 57"/>
                  <a:gd name="T11" fmla="*/ 1 h 57"/>
                  <a:gd name="T12" fmla="*/ 1 w 57"/>
                  <a:gd name="T13" fmla="*/ 1 h 57"/>
                  <a:gd name="T14" fmla="*/ 1 w 57"/>
                  <a:gd name="T15" fmla="*/ 1 h 57"/>
                  <a:gd name="T16" fmla="*/ 1 w 57"/>
                  <a:gd name="T17" fmla="*/ 0 h 57"/>
                  <a:gd name="T18" fmla="*/ 1 w 57"/>
                  <a:gd name="T19" fmla="*/ 1 h 57"/>
                  <a:gd name="T20" fmla="*/ 1 w 57"/>
                  <a:gd name="T21" fmla="*/ 1 h 57"/>
                  <a:gd name="T22" fmla="*/ 1 w 57"/>
                  <a:gd name="T23" fmla="*/ 1 h 57"/>
                  <a:gd name="T24" fmla="*/ 1 w 57"/>
                  <a:gd name="T25" fmla="*/ 1 h 57"/>
                  <a:gd name="T26" fmla="*/ 1 w 57"/>
                  <a:gd name="T27" fmla="*/ 1 h 57"/>
                  <a:gd name="T28" fmla="*/ 1 w 57"/>
                  <a:gd name="T29" fmla="*/ 1 h 57"/>
                  <a:gd name="T30" fmla="*/ 1 w 57"/>
                  <a:gd name="T31" fmla="*/ 1 h 57"/>
                  <a:gd name="T32" fmla="*/ 1 w 57"/>
                  <a:gd name="T33" fmla="*/ 1 h 57"/>
                  <a:gd name="T34" fmla="*/ 1 w 57"/>
                  <a:gd name="T35" fmla="*/ 1 h 57"/>
                  <a:gd name="T36" fmla="*/ 1 w 57"/>
                  <a:gd name="T37" fmla="*/ 1 h 57"/>
                  <a:gd name="T38" fmla="*/ 1 w 57"/>
                  <a:gd name="T39" fmla="*/ 1 h 57"/>
                  <a:gd name="T40" fmla="*/ 0 w 57"/>
                  <a:gd name="T41" fmla="*/ 1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51"/>
              <p:cNvSpPr>
                <a:spLocks/>
              </p:cNvSpPr>
              <p:nvPr/>
            </p:nvSpPr>
            <p:spPr bwMode="auto">
              <a:xfrm>
                <a:off x="3798" y="3313"/>
                <a:ext cx="31" cy="25"/>
              </a:xfrm>
              <a:custGeom>
                <a:avLst/>
                <a:gdLst>
                  <a:gd name="T0" fmla="*/ 1 w 51"/>
                  <a:gd name="T1" fmla="*/ 0 h 41"/>
                  <a:gd name="T2" fmla="*/ 1 w 51"/>
                  <a:gd name="T3" fmla="*/ 1 h 41"/>
                  <a:gd name="T4" fmla="*/ 1 w 51"/>
                  <a:gd name="T5" fmla="*/ 1 h 41"/>
                  <a:gd name="T6" fmla="*/ 1 w 51"/>
                  <a:gd name="T7" fmla="*/ 1 h 41"/>
                  <a:gd name="T8" fmla="*/ 0 w 51"/>
                  <a:gd name="T9" fmla="*/ 1 h 41"/>
                  <a:gd name="T10" fmla="*/ 1 w 51"/>
                  <a:gd name="T11" fmla="*/ 1 h 41"/>
                  <a:gd name="T12" fmla="*/ 1 w 51"/>
                  <a:gd name="T13" fmla="*/ 1 h 41"/>
                  <a:gd name="T14" fmla="*/ 1 w 51"/>
                  <a:gd name="T15" fmla="*/ 1 h 41"/>
                  <a:gd name="T16" fmla="*/ 1 w 51"/>
                  <a:gd name="T17" fmla="*/ 1 h 41"/>
                  <a:gd name="T18" fmla="*/ 1 w 51"/>
                  <a:gd name="T19" fmla="*/ 1 h 41"/>
                  <a:gd name="T20" fmla="*/ 1 w 51"/>
                  <a:gd name="T21" fmla="*/ 1 h 41"/>
                  <a:gd name="T22" fmla="*/ 1 w 51"/>
                  <a:gd name="T23" fmla="*/ 1 h 41"/>
                  <a:gd name="T24" fmla="*/ 1 w 51"/>
                  <a:gd name="T25" fmla="*/ 1 h 41"/>
                  <a:gd name="T26" fmla="*/ 1 w 51"/>
                  <a:gd name="T27" fmla="*/ 1 h 41"/>
                  <a:gd name="T28" fmla="*/ 1 w 51"/>
                  <a:gd name="T29" fmla="*/ 1 h 41"/>
                  <a:gd name="T30" fmla="*/ 1 w 51"/>
                  <a:gd name="T31" fmla="*/ 1 h 41"/>
                  <a:gd name="T32" fmla="*/ 1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46"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80239"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6873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Describe the functionality of contacts</a:t>
            </a:r>
          </a:p>
          <a:p>
            <a:pPr lvl="1"/>
            <a:r>
              <a:rPr lang="en-US" dirty="0" smtClean="0"/>
              <a:t>Describe the functionality of ContactManager</a:t>
            </a:r>
          </a:p>
          <a:p>
            <a:pPr lvl="1"/>
            <a:r>
              <a:rPr lang="en-US" dirty="0" smtClean="0"/>
              <a:t>Create contacts in ClaimCenter</a:t>
            </a:r>
          </a:p>
          <a:p>
            <a:pPr lvl="1"/>
            <a:r>
              <a:rPr lang="en-US" dirty="0" smtClean="0"/>
              <a:t>Work with contacts in ClaimCenter</a:t>
            </a:r>
          </a:p>
          <a:p>
            <a:pPr lvl="1"/>
            <a:r>
              <a:rPr lang="en-US" dirty="0" smtClean="0"/>
              <a:t>Describe approaches to searching for contacts</a:t>
            </a:r>
          </a:p>
          <a:p>
            <a:pPr lvl="1"/>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extLst>
      <p:ext uri="{BB962C8B-B14F-4D97-AF65-F5344CB8AC3E}">
        <p14:creationId xmlns:p14="http://schemas.microsoft.com/office/powerpoint/2010/main" val="33249605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t>Address Book integration</a:t>
            </a:r>
          </a:p>
        </p:txBody>
      </p:sp>
      <p:sp>
        <p:nvSpPr>
          <p:cNvPr id="21507" name="Rectangle 3"/>
          <p:cNvSpPr>
            <a:spLocks noGrp="1" noChangeArrowheads="1"/>
          </p:cNvSpPr>
          <p:nvPr>
            <p:ph idx="1"/>
          </p:nvPr>
        </p:nvSpPr>
        <p:spPr>
          <a:xfrm>
            <a:off x="519113" y="2981325"/>
            <a:ext cx="8318500" cy="3408363"/>
          </a:xfrm>
        </p:spPr>
        <p:txBody>
          <a:bodyPr/>
          <a:lstStyle/>
          <a:p>
            <a:r>
              <a:rPr lang="en-US" dirty="0" smtClean="0"/>
              <a:t>Every instance of </a:t>
            </a:r>
            <a:r>
              <a:rPr lang="en-US" dirty="0" err="1" smtClean="0"/>
              <a:t>ClaimCenter</a:t>
            </a:r>
            <a:r>
              <a:rPr lang="en-US" dirty="0" smtClean="0"/>
              <a:t> has an integration point to an address book application</a:t>
            </a:r>
          </a:p>
          <a:p>
            <a:pPr lvl="1"/>
            <a:r>
              <a:rPr lang="en-US" dirty="0" smtClean="0"/>
              <a:t>Nearly every implementation uses </a:t>
            </a:r>
            <a:r>
              <a:rPr lang="en-US" dirty="0" err="1" smtClean="0"/>
              <a:t>Guidewire</a:t>
            </a:r>
            <a:r>
              <a:rPr lang="en-US" dirty="0" smtClean="0"/>
              <a:t> </a:t>
            </a:r>
            <a:r>
              <a:rPr lang="en-US" dirty="0" err="1" smtClean="0"/>
              <a:t>ContactManager</a:t>
            </a:r>
            <a:r>
              <a:rPr lang="en-US" dirty="0" smtClean="0"/>
              <a:t> as the address book application</a:t>
            </a:r>
          </a:p>
        </p:txBody>
      </p:sp>
      <p:sp>
        <p:nvSpPr>
          <p:cNvPr id="21508" name="Rectangle 4"/>
          <p:cNvSpPr>
            <a:spLocks noChangeArrowheads="1"/>
          </p:cNvSpPr>
          <p:nvPr/>
        </p:nvSpPr>
        <p:spPr bwMode="auto">
          <a:xfrm>
            <a:off x="5003800" y="1201738"/>
            <a:ext cx="3062288"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1509" name="Text Box 5"/>
          <p:cNvSpPr txBox="1">
            <a:spLocks noChangeArrowheads="1"/>
          </p:cNvSpPr>
          <p:nvPr/>
        </p:nvSpPr>
        <p:spPr bwMode="auto">
          <a:xfrm>
            <a:off x="6081713" y="1223963"/>
            <a:ext cx="20843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a:spcAft>
                <a:spcPct val="0"/>
              </a:spcAft>
              <a:buClrTx/>
            </a:pPr>
            <a:r>
              <a:rPr lang="en-US" sz="2000" b="1" dirty="0">
                <a:solidFill>
                  <a:schemeClr val="accent1"/>
                </a:solidFill>
                <a:latin typeface="MetaPlusBook-Roman" pitchFamily="34" charset="0"/>
              </a:rPr>
              <a:t>Address</a:t>
            </a:r>
            <a:br>
              <a:rPr lang="en-US" sz="2000" b="1" dirty="0">
                <a:solidFill>
                  <a:schemeClr val="accent1"/>
                </a:solidFill>
                <a:latin typeface="MetaPlusBook-Roman" pitchFamily="34" charset="0"/>
              </a:rPr>
            </a:br>
            <a:r>
              <a:rPr lang="en-US" sz="2000" b="1" dirty="0">
                <a:solidFill>
                  <a:schemeClr val="accent1"/>
                </a:solidFill>
                <a:latin typeface="MetaPlusBook-Roman" pitchFamily="34" charset="0"/>
              </a:rPr>
              <a:t>Book</a:t>
            </a:r>
            <a:br>
              <a:rPr lang="en-US" sz="2000" b="1" dirty="0">
                <a:solidFill>
                  <a:schemeClr val="accent1"/>
                </a:solidFill>
                <a:latin typeface="MetaPlusBook-Roman" pitchFamily="34" charset="0"/>
              </a:rPr>
            </a:br>
            <a:r>
              <a:rPr lang="en-US" sz="2000" b="1" dirty="0">
                <a:solidFill>
                  <a:schemeClr val="accent1"/>
                </a:solidFill>
                <a:latin typeface="MetaPlusBook-Roman" pitchFamily="34" charset="0"/>
              </a:rPr>
              <a:t>Application</a:t>
            </a:r>
          </a:p>
        </p:txBody>
      </p:sp>
      <p:pic>
        <p:nvPicPr>
          <p:cNvPr id="21510" name="Picture 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50" y="12668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Line 8"/>
          <p:cNvSpPr>
            <a:spLocks noChangeShapeType="1"/>
          </p:cNvSpPr>
          <p:nvPr/>
        </p:nvSpPr>
        <p:spPr bwMode="auto">
          <a:xfrm flipH="1">
            <a:off x="2587625" y="192087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9"/>
          <p:cNvSpPr>
            <a:spLocks noChangeShapeType="1"/>
          </p:cNvSpPr>
          <p:nvPr/>
        </p:nvSpPr>
        <p:spPr bwMode="auto">
          <a:xfrm>
            <a:off x="2593975" y="1576388"/>
            <a:ext cx="23955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Text Box 10"/>
          <p:cNvSpPr txBox="1">
            <a:spLocks noChangeArrowheads="1"/>
          </p:cNvSpPr>
          <p:nvPr/>
        </p:nvSpPr>
        <p:spPr bwMode="auto">
          <a:xfrm>
            <a:off x="2786063" y="1912938"/>
            <a:ext cx="20113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a:solidFill>
                  <a:schemeClr val="accent1"/>
                </a:solidFill>
              </a:rPr>
              <a:t>general contact data</a:t>
            </a:r>
          </a:p>
        </p:txBody>
      </p:sp>
      <p:sp>
        <p:nvSpPr>
          <p:cNvPr id="21514" name="Text Box 11"/>
          <p:cNvSpPr txBox="1">
            <a:spLocks noChangeArrowheads="1"/>
          </p:cNvSpPr>
          <p:nvPr/>
        </p:nvSpPr>
        <p:spPr bwMode="auto">
          <a:xfrm>
            <a:off x="2786063" y="124936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a:solidFill>
                  <a:schemeClr val="accent1"/>
                </a:solidFill>
              </a:rPr>
              <a:t>search criteria</a:t>
            </a:r>
          </a:p>
        </p:txBody>
      </p:sp>
      <p:pic>
        <p:nvPicPr>
          <p:cNvPr id="21516"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1166813"/>
            <a:ext cx="11842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4"/>
          <p:cNvGrpSpPr>
            <a:grpSpLocks/>
          </p:cNvGrpSpPr>
          <p:nvPr/>
        </p:nvGrpSpPr>
        <p:grpSpPr bwMode="auto">
          <a:xfrm>
            <a:off x="7290583" y="980010"/>
            <a:ext cx="1109663" cy="969963"/>
            <a:chOff x="1305" y="2500"/>
            <a:chExt cx="1138" cy="995"/>
          </a:xfrm>
        </p:grpSpPr>
        <p:sp>
          <p:nvSpPr>
            <p:cNvPr id="30"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 name="Group 25"/>
          <p:cNvGrpSpPr/>
          <p:nvPr/>
        </p:nvGrpSpPr>
        <p:grpSpPr>
          <a:xfrm>
            <a:off x="7597775" y="1570128"/>
            <a:ext cx="1136650" cy="1066800"/>
            <a:chOff x="6781800" y="1524000"/>
            <a:chExt cx="1136650" cy="1066800"/>
          </a:xfrm>
        </p:grpSpPr>
        <p:pic>
          <p:nvPicPr>
            <p:cNvPr id="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8"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253192598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grpSp>
        <p:nvGrpSpPr>
          <p:cNvPr id="22530" name="Group 2"/>
          <p:cNvGrpSpPr>
            <a:grpSpLocks/>
          </p:cNvGrpSpPr>
          <p:nvPr/>
        </p:nvGrpSpPr>
        <p:grpSpPr bwMode="auto">
          <a:xfrm>
            <a:off x="5837238" y="1987550"/>
            <a:ext cx="1074737" cy="714375"/>
            <a:chOff x="2496" y="1641"/>
            <a:chExt cx="767" cy="510"/>
          </a:xfrm>
        </p:grpSpPr>
        <p:sp>
          <p:nvSpPr>
            <p:cNvPr id="22619" name="AutoShape 3"/>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2620" name="Rectangle 4"/>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2621" name="Rectangle 5"/>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22" name="Rectangle 6"/>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22531" name="Group 7"/>
          <p:cNvGrpSpPr>
            <a:grpSpLocks/>
          </p:cNvGrpSpPr>
          <p:nvPr/>
        </p:nvGrpSpPr>
        <p:grpSpPr bwMode="auto">
          <a:xfrm>
            <a:off x="4583113" y="1033463"/>
            <a:ext cx="1233487" cy="909637"/>
            <a:chOff x="1760" y="442"/>
            <a:chExt cx="1054" cy="777"/>
          </a:xfrm>
        </p:grpSpPr>
        <p:sp>
          <p:nvSpPr>
            <p:cNvPr id="22585" name="Rectangle 8"/>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86" name="AutoShape 9"/>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87" name="Freeform 10"/>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8" name="Freeform 11"/>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9" name="Freeform 12"/>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0" name="Freeform 13"/>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591" name="Group 14"/>
            <p:cNvGrpSpPr>
              <a:grpSpLocks/>
            </p:cNvGrpSpPr>
            <p:nvPr/>
          </p:nvGrpSpPr>
          <p:grpSpPr bwMode="auto">
            <a:xfrm>
              <a:off x="1779" y="671"/>
              <a:ext cx="234" cy="219"/>
              <a:chOff x="3323" y="2342"/>
              <a:chExt cx="463" cy="432"/>
            </a:xfrm>
          </p:grpSpPr>
          <p:sp>
            <p:nvSpPr>
              <p:cNvPr id="22615" name="Freeform 15"/>
              <p:cNvSpPr>
                <a:spLocks/>
              </p:cNvSpPr>
              <p:nvPr/>
            </p:nvSpPr>
            <p:spPr bwMode="auto">
              <a:xfrm>
                <a:off x="3323" y="2342"/>
                <a:ext cx="463" cy="432"/>
              </a:xfrm>
              <a:custGeom>
                <a:avLst/>
                <a:gdLst>
                  <a:gd name="T0" fmla="*/ 1 w 926"/>
                  <a:gd name="T1" fmla="*/ 0 h 865"/>
                  <a:gd name="T2" fmla="*/ 1 w 926"/>
                  <a:gd name="T3" fmla="*/ 0 h 865"/>
                  <a:gd name="T4" fmla="*/ 0 w 926"/>
                  <a:gd name="T5" fmla="*/ 0 h 865"/>
                  <a:gd name="T6" fmla="*/ 1 w 926"/>
                  <a:gd name="T7" fmla="*/ 0 h 865"/>
                  <a:gd name="T8" fmla="*/ 1 w 926"/>
                  <a:gd name="T9" fmla="*/ 0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22616" name="Freeform 16"/>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7" name="Freeform 17"/>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8" name="Freeform 18"/>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92" name="Freeform 19"/>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3" name="Freeform 20"/>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4" name="Freeform 21"/>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5" name="Freeform 22"/>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23"/>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24"/>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8" name="Freeform 25"/>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Freeform 26"/>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0" name="Freeform 27"/>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1" name="Freeform 28"/>
            <p:cNvSpPr>
              <a:spLocks/>
            </p:cNvSpPr>
            <p:nvPr/>
          </p:nvSpPr>
          <p:spPr bwMode="auto">
            <a:xfrm>
              <a:off x="2149" y="806"/>
              <a:ext cx="214"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2" name="Freeform 29"/>
            <p:cNvSpPr>
              <a:spLocks/>
            </p:cNvSpPr>
            <p:nvPr/>
          </p:nvSpPr>
          <p:spPr bwMode="auto">
            <a:xfrm flipH="1">
              <a:off x="2549" y="807"/>
              <a:ext cx="213"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3" name="Freeform 30"/>
            <p:cNvSpPr>
              <a:spLocks/>
            </p:cNvSpPr>
            <p:nvPr/>
          </p:nvSpPr>
          <p:spPr bwMode="auto">
            <a:xfrm>
              <a:off x="2163" y="681"/>
              <a:ext cx="593" cy="376"/>
            </a:xfrm>
            <a:custGeom>
              <a:avLst/>
              <a:gdLst>
                <a:gd name="T0" fmla="*/ 1 w 1176"/>
                <a:gd name="T1" fmla="*/ 1 h 744"/>
                <a:gd name="T2" fmla="*/ 1 w 1176"/>
                <a:gd name="T3" fmla="*/ 1 h 744"/>
                <a:gd name="T4" fmla="*/ 1 w 1176"/>
                <a:gd name="T5" fmla="*/ 1 h 744"/>
                <a:gd name="T6" fmla="*/ 1 w 1176"/>
                <a:gd name="T7" fmla="*/ 1 h 744"/>
                <a:gd name="T8" fmla="*/ 0 w 1176"/>
                <a:gd name="T9" fmla="*/ 1 h 744"/>
                <a:gd name="T10" fmla="*/ 1 w 1176"/>
                <a:gd name="T11" fmla="*/ 1 h 744"/>
                <a:gd name="T12" fmla="*/ 1 w 1176"/>
                <a:gd name="T13" fmla="*/ 1 h 744"/>
                <a:gd name="T14" fmla="*/ 1 w 1176"/>
                <a:gd name="T15" fmla="*/ 1 h 744"/>
                <a:gd name="T16" fmla="*/ 1 w 1176"/>
                <a:gd name="T17" fmla="*/ 0 h 744"/>
                <a:gd name="T18" fmla="*/ 1 w 1176"/>
                <a:gd name="T19" fmla="*/ 1 h 744"/>
                <a:gd name="T20" fmla="*/ 1 w 1176"/>
                <a:gd name="T21" fmla="*/ 1 h 744"/>
                <a:gd name="T22" fmla="*/ 1 w 1176"/>
                <a:gd name="T23" fmla="*/ 1 h 744"/>
                <a:gd name="T24" fmla="*/ 1 w 1176"/>
                <a:gd name="T25" fmla="*/ 1 h 744"/>
                <a:gd name="T26" fmla="*/ 1 w 1176"/>
                <a:gd name="T27" fmla="*/ 1 h 744"/>
                <a:gd name="T28" fmla="*/ 1 w 1176"/>
                <a:gd name="T29" fmla="*/ 1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4" name="Oval 31"/>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22605" name="Rectangle 32"/>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606" name="Freeform 33"/>
            <p:cNvSpPr>
              <a:spLocks/>
            </p:cNvSpPr>
            <p:nvPr/>
          </p:nvSpPr>
          <p:spPr bwMode="auto">
            <a:xfrm>
              <a:off x="2327" y="681"/>
              <a:ext cx="240" cy="470"/>
            </a:xfrm>
            <a:custGeom>
              <a:avLst/>
              <a:gdLst>
                <a:gd name="T0" fmla="*/ 1 w 476"/>
                <a:gd name="T1" fmla="*/ 0 h 988"/>
                <a:gd name="T2" fmla="*/ 1 w 476"/>
                <a:gd name="T3" fmla="*/ 0 h 988"/>
                <a:gd name="T4" fmla="*/ 1 w 476"/>
                <a:gd name="T5" fmla="*/ 0 h 988"/>
                <a:gd name="T6" fmla="*/ 0 w 476"/>
                <a:gd name="T7" fmla="*/ 0 h 988"/>
                <a:gd name="T8" fmla="*/ 1 w 476"/>
                <a:gd name="T9" fmla="*/ 0 h 988"/>
                <a:gd name="T10" fmla="*/ 1 w 476"/>
                <a:gd name="T11" fmla="*/ 0 h 988"/>
                <a:gd name="T12" fmla="*/ 1 w 476"/>
                <a:gd name="T13" fmla="*/ 0 h 988"/>
                <a:gd name="T14" fmla="*/ 1 w 476"/>
                <a:gd name="T15" fmla="*/ 0 h 988"/>
                <a:gd name="T16" fmla="*/ 1 w 476"/>
                <a:gd name="T17" fmla="*/ 0 h 988"/>
                <a:gd name="T18" fmla="*/ 1 w 476"/>
                <a:gd name="T19" fmla="*/ 0 h 988"/>
                <a:gd name="T20" fmla="*/ 1 w 476"/>
                <a:gd name="T21" fmla="*/ 0 h 988"/>
                <a:gd name="T22" fmla="*/ 1 w 476"/>
                <a:gd name="T23" fmla="*/ 0 h 988"/>
                <a:gd name="T24" fmla="*/ 1 w 476"/>
                <a:gd name="T25" fmla="*/ 0 h 988"/>
                <a:gd name="T26" fmla="*/ 1 w 476"/>
                <a:gd name="T27" fmla="*/ 0 h 988"/>
                <a:gd name="T28" fmla="*/ 1 w 476"/>
                <a:gd name="T29" fmla="*/ 0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22607" name="Line 34"/>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608" name="Freeform 35"/>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9" name="Freeform 36"/>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0" name="Freeform 37"/>
            <p:cNvSpPr>
              <a:spLocks/>
            </p:cNvSpPr>
            <p:nvPr/>
          </p:nvSpPr>
          <p:spPr bwMode="auto">
            <a:xfrm>
              <a:off x="2293" y="450"/>
              <a:ext cx="303" cy="116"/>
            </a:xfrm>
            <a:custGeom>
              <a:avLst/>
              <a:gdLst>
                <a:gd name="T0" fmla="*/ 0 w 600"/>
                <a:gd name="T1" fmla="*/ 1 h 230"/>
                <a:gd name="T2" fmla="*/ 1 w 600"/>
                <a:gd name="T3" fmla="*/ 1 h 230"/>
                <a:gd name="T4" fmla="*/ 1 w 600"/>
                <a:gd name="T5" fmla="*/ 1 h 230"/>
                <a:gd name="T6" fmla="*/ 1 w 600"/>
                <a:gd name="T7" fmla="*/ 1 h 230"/>
                <a:gd name="T8" fmla="*/ 1 w 600"/>
                <a:gd name="T9" fmla="*/ 1 h 230"/>
                <a:gd name="T10" fmla="*/ 1 w 600"/>
                <a:gd name="T11" fmla="*/ 1 h 230"/>
                <a:gd name="T12" fmla="*/ 1 w 600"/>
                <a:gd name="T13" fmla="*/ 1 h 230"/>
                <a:gd name="T14" fmla="*/ 1 w 600"/>
                <a:gd name="T15" fmla="*/ 1 h 230"/>
                <a:gd name="T16" fmla="*/ 1 w 600"/>
                <a:gd name="T17" fmla="*/ 1 h 230"/>
                <a:gd name="T18" fmla="*/ 1 w 600"/>
                <a:gd name="T19" fmla="*/ 0 h 230"/>
                <a:gd name="T20" fmla="*/ 1 w 600"/>
                <a:gd name="T21" fmla="*/ 0 h 230"/>
                <a:gd name="T22" fmla="*/ 1 w 600"/>
                <a:gd name="T23" fmla="*/ 0 h 230"/>
                <a:gd name="T24" fmla="*/ 1 w 600"/>
                <a:gd name="T25" fmla="*/ 1 h 230"/>
                <a:gd name="T26" fmla="*/ 1 w 600"/>
                <a:gd name="T27" fmla="*/ 1 h 230"/>
                <a:gd name="T28" fmla="*/ 1 w 600"/>
                <a:gd name="T29" fmla="*/ 1 h 230"/>
                <a:gd name="T30" fmla="*/ 1 w 600"/>
                <a:gd name="T31" fmla="*/ 1 h 230"/>
                <a:gd name="T32" fmla="*/ 1 w 600"/>
                <a:gd name="T33" fmla="*/ 1 h 230"/>
                <a:gd name="T34" fmla="*/ 1 w 600"/>
                <a:gd name="T35" fmla="*/ 1 h 230"/>
                <a:gd name="T36" fmla="*/ 1 w 600"/>
                <a:gd name="T37" fmla="*/ 1 h 230"/>
                <a:gd name="T38" fmla="*/ 1 w 600"/>
                <a:gd name="T39" fmla="*/ 1 h 230"/>
                <a:gd name="T40" fmla="*/ 1 w 600"/>
                <a:gd name="T41" fmla="*/ 1 h 230"/>
                <a:gd name="T42" fmla="*/ 0 w 600"/>
                <a:gd name="T43" fmla="*/ 1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1" name="Freeform 38"/>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2" name="Freeform 39"/>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3" name="Freeform 40"/>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4" name="Freeform 41"/>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32" name="Rectangle 42"/>
          <p:cNvSpPr>
            <a:spLocks noGrp="1" noChangeArrowheads="1"/>
          </p:cNvSpPr>
          <p:nvPr>
            <p:ph type="title"/>
          </p:nvPr>
        </p:nvSpPr>
        <p:spPr/>
        <p:txBody>
          <a:bodyPr/>
          <a:lstStyle/>
          <a:p>
            <a:pPr eaLnBrk="1" hangingPunct="1"/>
            <a:r>
              <a:rPr lang="en-US" dirty="0" smtClean="0"/>
              <a:t>Contact roles in ClaimCenter</a:t>
            </a:r>
          </a:p>
        </p:txBody>
      </p:sp>
      <p:grpSp>
        <p:nvGrpSpPr>
          <p:cNvPr id="22533" name="Group 43"/>
          <p:cNvGrpSpPr>
            <a:grpSpLocks/>
          </p:cNvGrpSpPr>
          <p:nvPr/>
        </p:nvGrpSpPr>
        <p:grpSpPr bwMode="auto">
          <a:xfrm>
            <a:off x="417513" y="1033463"/>
            <a:ext cx="1228725" cy="908050"/>
            <a:chOff x="2083" y="1606"/>
            <a:chExt cx="1489" cy="1097"/>
          </a:xfrm>
        </p:grpSpPr>
        <p:sp>
          <p:nvSpPr>
            <p:cNvPr id="22552"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53"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4"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5"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6"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2557"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58"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9"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60"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1"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2"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3"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4"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65" name="Group 57"/>
            <p:cNvGrpSpPr>
              <a:grpSpLocks/>
            </p:cNvGrpSpPr>
            <p:nvPr/>
          </p:nvGrpSpPr>
          <p:grpSpPr bwMode="auto">
            <a:xfrm>
              <a:off x="2221" y="1871"/>
              <a:ext cx="518" cy="782"/>
              <a:chOff x="2400" y="1656"/>
              <a:chExt cx="752" cy="1136"/>
            </a:xfrm>
          </p:grpSpPr>
          <p:sp>
            <p:nvSpPr>
              <p:cNvPr id="22578"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9"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80"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81"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82"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583"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4"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66" name="Group 65"/>
            <p:cNvGrpSpPr>
              <a:grpSpLocks/>
            </p:cNvGrpSpPr>
            <p:nvPr/>
          </p:nvGrpSpPr>
          <p:grpSpPr bwMode="auto">
            <a:xfrm rot="-6511945">
              <a:off x="2834" y="1842"/>
              <a:ext cx="518" cy="783"/>
              <a:chOff x="2400" y="1656"/>
              <a:chExt cx="752" cy="1136"/>
            </a:xfrm>
          </p:grpSpPr>
          <p:sp>
            <p:nvSpPr>
              <p:cNvPr id="22571"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2"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3"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4"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5"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6"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7"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67"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2568"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9"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0"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4" name="Line 77"/>
          <p:cNvSpPr>
            <a:spLocks noChangeShapeType="1"/>
          </p:cNvSpPr>
          <p:nvPr/>
        </p:nvSpPr>
        <p:spPr bwMode="auto">
          <a:xfrm flipV="1">
            <a:off x="998538" y="1912938"/>
            <a:ext cx="0" cy="31670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Text Box 78"/>
          <p:cNvSpPr txBox="1">
            <a:spLocks noChangeArrowheads="1"/>
          </p:cNvSpPr>
          <p:nvPr/>
        </p:nvSpPr>
        <p:spPr bwMode="auto">
          <a:xfrm>
            <a:off x="1704975" y="1039813"/>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dirty="0"/>
              <a:t>Auto Claim</a:t>
            </a:r>
            <a:br>
              <a:rPr lang="en-US" sz="2000" b="1" dirty="0"/>
            </a:br>
            <a:r>
              <a:rPr lang="en-US" sz="2000" b="1" dirty="0"/>
              <a:t>036-22-934712</a:t>
            </a:r>
          </a:p>
        </p:txBody>
      </p:sp>
      <p:sp>
        <p:nvSpPr>
          <p:cNvPr id="22536" name="AutoShape 79"/>
          <p:cNvSpPr>
            <a:spLocks noChangeArrowheads="1"/>
          </p:cNvSpPr>
          <p:nvPr/>
        </p:nvSpPr>
        <p:spPr bwMode="auto">
          <a:xfrm>
            <a:off x="1666875" y="228441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22537" name="Line 80"/>
          <p:cNvSpPr>
            <a:spLocks noChangeShapeType="1"/>
          </p:cNvSpPr>
          <p:nvPr/>
        </p:nvSpPr>
        <p:spPr bwMode="auto">
          <a:xfrm flipH="1">
            <a:off x="998538" y="2679700"/>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Text Box 81"/>
          <p:cNvSpPr txBox="1">
            <a:spLocks noChangeArrowheads="1"/>
          </p:cNvSpPr>
          <p:nvPr/>
        </p:nvSpPr>
        <p:spPr bwMode="auto">
          <a:xfrm>
            <a:off x="1795463" y="3071813"/>
            <a:ext cx="294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1400">
                <a:solidFill>
                  <a:schemeClr val="bg1"/>
                </a:solidFill>
                <a:latin typeface="Arial" pitchFamily="34" charset="0"/>
              </a:defRPr>
            </a:lvl1pPr>
            <a:lvl2pPr marL="742950" indent="-285750" eaLnBrk="0" hangingPunct="0">
              <a:tabLst>
                <a:tab pos="1371600" algn="l"/>
              </a:tabLst>
              <a:defRPr sz="1400">
                <a:solidFill>
                  <a:schemeClr val="bg1"/>
                </a:solidFill>
                <a:latin typeface="Arial" pitchFamily="34" charset="0"/>
              </a:defRPr>
            </a:lvl2pPr>
            <a:lvl3pPr marL="1143000" indent="-228600" eaLnBrk="0" hangingPunct="0">
              <a:tabLst>
                <a:tab pos="1371600" algn="l"/>
              </a:tabLst>
              <a:defRPr sz="1400">
                <a:solidFill>
                  <a:schemeClr val="bg1"/>
                </a:solidFill>
                <a:latin typeface="Arial" pitchFamily="34" charset="0"/>
              </a:defRPr>
            </a:lvl3pPr>
            <a:lvl4pPr marL="1600200" indent="-228600" eaLnBrk="0" hangingPunct="0">
              <a:tabLst>
                <a:tab pos="1371600" algn="l"/>
              </a:tabLst>
              <a:defRPr sz="1400">
                <a:solidFill>
                  <a:schemeClr val="bg1"/>
                </a:solidFill>
                <a:latin typeface="Arial" pitchFamily="34" charset="0"/>
              </a:defRPr>
            </a:lvl4pPr>
            <a:lvl5pPr marL="2057400" indent="-228600" eaLnBrk="0" hangingPunct="0">
              <a:tabLst>
                <a:tab pos="1371600" algn="l"/>
              </a:tabLst>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9pPr>
          </a:lstStyle>
          <a:p>
            <a:pPr algn="l" eaLnBrk="1" hangingPunct="1"/>
            <a:r>
              <a:rPr lang="en-US" sz="2000" b="1" dirty="0"/>
              <a:t>Ellen Lopez</a:t>
            </a:r>
            <a:r>
              <a:rPr lang="en-US" sz="2000" b="1" dirty="0">
                <a:solidFill>
                  <a:srgbClr val="C00000"/>
                </a:solidFill>
              </a:rPr>
              <a:t/>
            </a:r>
            <a:br>
              <a:rPr lang="en-US" sz="2000" b="1" dirty="0">
                <a:solidFill>
                  <a:srgbClr val="C00000"/>
                </a:solidFill>
              </a:rPr>
            </a:br>
            <a:r>
              <a:rPr lang="en-US" sz="2000" b="1" dirty="0">
                <a:solidFill>
                  <a:srgbClr val="C00000"/>
                </a:solidFill>
              </a:rPr>
              <a:t>- Insured	(policy)</a:t>
            </a:r>
            <a:br>
              <a:rPr lang="en-US" sz="2000" b="1" dirty="0">
                <a:solidFill>
                  <a:srgbClr val="C00000"/>
                </a:solidFill>
              </a:rPr>
            </a:br>
            <a:r>
              <a:rPr lang="en-US" sz="2000" b="1" dirty="0">
                <a:solidFill>
                  <a:srgbClr val="C00000"/>
                </a:solidFill>
              </a:rPr>
              <a:t>- Reporter	(entire claim)</a:t>
            </a:r>
            <a:br>
              <a:rPr lang="en-US" sz="2000" b="1" dirty="0">
                <a:solidFill>
                  <a:srgbClr val="C00000"/>
                </a:solidFill>
              </a:rPr>
            </a:br>
            <a:r>
              <a:rPr lang="en-US" sz="2000" b="1" dirty="0">
                <a:solidFill>
                  <a:srgbClr val="C00000"/>
                </a:solidFill>
              </a:rPr>
              <a:t>- Claimant	(exposure 1)</a:t>
            </a:r>
          </a:p>
        </p:txBody>
      </p:sp>
      <p:sp>
        <p:nvSpPr>
          <p:cNvPr id="22539" name="AutoShape 82"/>
          <p:cNvSpPr>
            <a:spLocks noChangeArrowheads="1"/>
          </p:cNvSpPr>
          <p:nvPr/>
        </p:nvSpPr>
        <p:spPr bwMode="auto">
          <a:xfrm>
            <a:off x="1677988" y="46783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22540" name="Line 83"/>
          <p:cNvSpPr>
            <a:spLocks noChangeShapeType="1"/>
          </p:cNvSpPr>
          <p:nvPr/>
        </p:nvSpPr>
        <p:spPr bwMode="auto">
          <a:xfrm flipH="1">
            <a:off x="1009650" y="50736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Text Box 84"/>
          <p:cNvSpPr txBox="1">
            <a:spLocks noChangeArrowheads="1"/>
          </p:cNvSpPr>
          <p:nvPr/>
        </p:nvSpPr>
        <p:spPr bwMode="auto">
          <a:xfrm>
            <a:off x="1806575" y="5465763"/>
            <a:ext cx="3035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1400">
                <a:solidFill>
                  <a:schemeClr val="bg1"/>
                </a:solidFill>
                <a:latin typeface="Arial" pitchFamily="34" charset="0"/>
              </a:defRPr>
            </a:lvl1pPr>
            <a:lvl2pPr marL="742950" indent="-285750" eaLnBrk="0" hangingPunct="0">
              <a:tabLst>
                <a:tab pos="1371600" algn="l"/>
              </a:tabLst>
              <a:defRPr sz="1400">
                <a:solidFill>
                  <a:schemeClr val="bg1"/>
                </a:solidFill>
                <a:latin typeface="Arial" pitchFamily="34" charset="0"/>
              </a:defRPr>
            </a:lvl2pPr>
            <a:lvl3pPr marL="1143000" indent="-228600" eaLnBrk="0" hangingPunct="0">
              <a:tabLst>
                <a:tab pos="1371600" algn="l"/>
              </a:tabLst>
              <a:defRPr sz="1400">
                <a:solidFill>
                  <a:schemeClr val="bg1"/>
                </a:solidFill>
                <a:latin typeface="Arial" pitchFamily="34" charset="0"/>
              </a:defRPr>
            </a:lvl3pPr>
            <a:lvl4pPr marL="1600200" indent="-228600" eaLnBrk="0" hangingPunct="0">
              <a:tabLst>
                <a:tab pos="1371600" algn="l"/>
              </a:tabLst>
              <a:defRPr sz="1400">
                <a:solidFill>
                  <a:schemeClr val="bg1"/>
                </a:solidFill>
                <a:latin typeface="Arial" pitchFamily="34" charset="0"/>
              </a:defRPr>
            </a:lvl4pPr>
            <a:lvl5pPr marL="2057400" indent="-228600" eaLnBrk="0" hangingPunct="0">
              <a:tabLst>
                <a:tab pos="1371600" algn="l"/>
              </a:tabLst>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9pPr>
          </a:lstStyle>
          <a:p>
            <a:pPr algn="l" eaLnBrk="1" hangingPunct="1"/>
            <a:r>
              <a:rPr lang="en-US" sz="2000" b="1" dirty="0"/>
              <a:t>Matt Sawyer</a:t>
            </a:r>
            <a:r>
              <a:rPr lang="en-US" sz="2000" b="1" dirty="0">
                <a:solidFill>
                  <a:srgbClr val="C00000"/>
                </a:solidFill>
              </a:rPr>
              <a:t/>
            </a:r>
            <a:br>
              <a:rPr lang="en-US" sz="2000" b="1" dirty="0">
                <a:solidFill>
                  <a:srgbClr val="C00000"/>
                </a:solidFill>
              </a:rPr>
            </a:br>
            <a:r>
              <a:rPr lang="en-US" sz="2000" b="1" dirty="0">
                <a:solidFill>
                  <a:srgbClr val="C00000"/>
                </a:solidFill>
              </a:rPr>
              <a:t>- Doctor	(entire claim)</a:t>
            </a:r>
          </a:p>
        </p:txBody>
      </p:sp>
      <p:sp>
        <p:nvSpPr>
          <p:cNvPr id="22542" name="Line 85"/>
          <p:cNvSpPr>
            <a:spLocks noChangeShapeType="1"/>
          </p:cNvSpPr>
          <p:nvPr/>
        </p:nvSpPr>
        <p:spPr bwMode="auto">
          <a:xfrm flipV="1">
            <a:off x="5164138" y="1871663"/>
            <a:ext cx="0" cy="35639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Text Box 86"/>
          <p:cNvSpPr txBox="1">
            <a:spLocks noChangeArrowheads="1"/>
          </p:cNvSpPr>
          <p:nvPr/>
        </p:nvSpPr>
        <p:spPr bwMode="auto">
          <a:xfrm>
            <a:off x="5870575" y="1039813"/>
            <a:ext cx="2578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dirty="0"/>
              <a:t>Workers' Comp Claim</a:t>
            </a:r>
            <a:br>
              <a:rPr lang="en-US" sz="2000" b="1" dirty="0"/>
            </a:br>
            <a:r>
              <a:rPr lang="en-US" sz="2000" b="1" dirty="0" smtClean="0"/>
              <a:t>772-12-900000</a:t>
            </a:r>
            <a:endParaRPr lang="en-US" sz="2000" b="1" dirty="0"/>
          </a:p>
        </p:txBody>
      </p:sp>
      <p:sp>
        <p:nvSpPr>
          <p:cNvPr id="22544" name="Line 87"/>
          <p:cNvSpPr>
            <a:spLocks noChangeShapeType="1"/>
          </p:cNvSpPr>
          <p:nvPr/>
        </p:nvSpPr>
        <p:spPr bwMode="auto">
          <a:xfrm flipH="1">
            <a:off x="5164138" y="2390775"/>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Text Box 88"/>
          <p:cNvSpPr txBox="1">
            <a:spLocks noChangeArrowheads="1"/>
          </p:cNvSpPr>
          <p:nvPr/>
        </p:nvSpPr>
        <p:spPr bwMode="auto">
          <a:xfrm>
            <a:off x="5961063" y="2782888"/>
            <a:ext cx="2763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1400">
                <a:solidFill>
                  <a:schemeClr val="bg1"/>
                </a:solidFill>
                <a:latin typeface="Arial" pitchFamily="34" charset="0"/>
              </a:defRPr>
            </a:lvl1pPr>
            <a:lvl2pPr marL="742950" indent="-285750" eaLnBrk="0" hangingPunct="0">
              <a:tabLst>
                <a:tab pos="1371600" algn="l"/>
              </a:tabLst>
              <a:defRPr sz="1400">
                <a:solidFill>
                  <a:schemeClr val="bg1"/>
                </a:solidFill>
                <a:latin typeface="Arial" pitchFamily="34" charset="0"/>
              </a:defRPr>
            </a:lvl2pPr>
            <a:lvl3pPr marL="1143000" indent="-228600" eaLnBrk="0" hangingPunct="0">
              <a:tabLst>
                <a:tab pos="1371600" algn="l"/>
              </a:tabLst>
              <a:defRPr sz="1400">
                <a:solidFill>
                  <a:schemeClr val="bg1"/>
                </a:solidFill>
                <a:latin typeface="Arial" pitchFamily="34" charset="0"/>
              </a:defRPr>
            </a:lvl3pPr>
            <a:lvl4pPr marL="1600200" indent="-228600" eaLnBrk="0" hangingPunct="0">
              <a:tabLst>
                <a:tab pos="1371600" algn="l"/>
              </a:tabLst>
              <a:defRPr sz="1400">
                <a:solidFill>
                  <a:schemeClr val="bg1"/>
                </a:solidFill>
                <a:latin typeface="Arial" pitchFamily="34" charset="0"/>
              </a:defRPr>
            </a:lvl4pPr>
            <a:lvl5pPr marL="2057400" indent="-228600" eaLnBrk="0" hangingPunct="0">
              <a:tabLst>
                <a:tab pos="1371600" algn="l"/>
              </a:tabLst>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9pPr>
          </a:lstStyle>
          <a:p>
            <a:pPr algn="l" eaLnBrk="1" hangingPunct="1"/>
            <a:r>
              <a:rPr lang="en-US" sz="2000" b="1" dirty="0" err="1"/>
              <a:t>OmniTech</a:t>
            </a:r>
            <a:r>
              <a:rPr lang="en-US" sz="2000" b="1" dirty="0"/>
              <a:t> Inc.</a:t>
            </a:r>
            <a:br>
              <a:rPr lang="en-US" sz="2000" b="1" dirty="0"/>
            </a:br>
            <a:r>
              <a:rPr lang="en-US" sz="2000" b="1" dirty="0">
                <a:solidFill>
                  <a:srgbClr val="C00000"/>
                </a:solidFill>
              </a:rPr>
              <a:t>- Insured	(policy)</a:t>
            </a:r>
          </a:p>
        </p:txBody>
      </p:sp>
      <p:sp>
        <p:nvSpPr>
          <p:cNvPr id="22546" name="AutoShape 89"/>
          <p:cNvSpPr>
            <a:spLocks noChangeArrowheads="1"/>
          </p:cNvSpPr>
          <p:nvPr/>
        </p:nvSpPr>
        <p:spPr bwMode="auto">
          <a:xfrm>
            <a:off x="5843588" y="35226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22547" name="Line 90"/>
          <p:cNvSpPr>
            <a:spLocks noChangeShapeType="1"/>
          </p:cNvSpPr>
          <p:nvPr/>
        </p:nvSpPr>
        <p:spPr bwMode="auto">
          <a:xfrm flipH="1">
            <a:off x="5175250" y="39179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Text Box 91"/>
          <p:cNvSpPr txBox="1">
            <a:spLocks noChangeArrowheads="1"/>
          </p:cNvSpPr>
          <p:nvPr/>
        </p:nvSpPr>
        <p:spPr bwMode="auto">
          <a:xfrm>
            <a:off x="5972175" y="4310063"/>
            <a:ext cx="2898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1400">
                <a:solidFill>
                  <a:schemeClr val="bg1"/>
                </a:solidFill>
                <a:latin typeface="Arial" pitchFamily="34" charset="0"/>
              </a:defRPr>
            </a:lvl1pPr>
            <a:lvl2pPr marL="742950" indent="-285750" eaLnBrk="0" hangingPunct="0">
              <a:tabLst>
                <a:tab pos="1371600" algn="l"/>
              </a:tabLst>
              <a:defRPr sz="1400">
                <a:solidFill>
                  <a:schemeClr val="bg1"/>
                </a:solidFill>
                <a:latin typeface="Arial" pitchFamily="34" charset="0"/>
              </a:defRPr>
            </a:lvl2pPr>
            <a:lvl3pPr marL="1143000" indent="-228600" eaLnBrk="0" hangingPunct="0">
              <a:tabLst>
                <a:tab pos="1371600" algn="l"/>
              </a:tabLst>
              <a:defRPr sz="1400">
                <a:solidFill>
                  <a:schemeClr val="bg1"/>
                </a:solidFill>
                <a:latin typeface="Arial" pitchFamily="34" charset="0"/>
              </a:defRPr>
            </a:lvl3pPr>
            <a:lvl4pPr marL="1600200" indent="-228600" eaLnBrk="0" hangingPunct="0">
              <a:tabLst>
                <a:tab pos="1371600" algn="l"/>
              </a:tabLst>
              <a:defRPr sz="1400">
                <a:solidFill>
                  <a:schemeClr val="bg1"/>
                </a:solidFill>
                <a:latin typeface="Arial" pitchFamily="34" charset="0"/>
              </a:defRPr>
            </a:lvl4pPr>
            <a:lvl5pPr marL="2057400" indent="-228600" eaLnBrk="0" hangingPunct="0">
              <a:tabLst>
                <a:tab pos="1371600" algn="l"/>
              </a:tabLst>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9pPr>
          </a:lstStyle>
          <a:p>
            <a:pPr algn="l" eaLnBrk="1" hangingPunct="1"/>
            <a:r>
              <a:rPr lang="en-US" sz="2000" b="1" dirty="0"/>
              <a:t>Tommy Duke</a:t>
            </a:r>
            <a:br>
              <a:rPr lang="en-US" sz="2000" b="1" dirty="0"/>
            </a:br>
            <a:r>
              <a:rPr lang="en-US" sz="2000" b="1" dirty="0">
                <a:solidFill>
                  <a:srgbClr val="C00000"/>
                </a:solidFill>
              </a:rPr>
              <a:t>- Claimant	(exposure 1)</a:t>
            </a:r>
          </a:p>
        </p:txBody>
      </p:sp>
      <p:sp>
        <p:nvSpPr>
          <p:cNvPr id="22549" name="AutoShape 92"/>
          <p:cNvSpPr>
            <a:spLocks noChangeArrowheads="1"/>
          </p:cNvSpPr>
          <p:nvPr/>
        </p:nvSpPr>
        <p:spPr bwMode="auto">
          <a:xfrm>
            <a:off x="5830888" y="5037138"/>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22550" name="Line 93"/>
          <p:cNvSpPr>
            <a:spLocks noChangeShapeType="1"/>
          </p:cNvSpPr>
          <p:nvPr/>
        </p:nvSpPr>
        <p:spPr bwMode="auto">
          <a:xfrm flipH="1">
            <a:off x="5162550" y="5432425"/>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1" name="Text Box 94"/>
          <p:cNvSpPr txBox="1">
            <a:spLocks noChangeArrowheads="1"/>
          </p:cNvSpPr>
          <p:nvPr/>
        </p:nvSpPr>
        <p:spPr bwMode="auto">
          <a:xfrm>
            <a:off x="5959475" y="5824538"/>
            <a:ext cx="3184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1400">
                <a:solidFill>
                  <a:schemeClr val="bg1"/>
                </a:solidFill>
                <a:latin typeface="Arial" pitchFamily="34" charset="0"/>
              </a:defRPr>
            </a:lvl1pPr>
            <a:lvl2pPr marL="742950" indent="-285750" eaLnBrk="0" hangingPunct="0">
              <a:tabLst>
                <a:tab pos="1371600" algn="l"/>
              </a:tabLst>
              <a:defRPr sz="1400">
                <a:solidFill>
                  <a:schemeClr val="bg1"/>
                </a:solidFill>
                <a:latin typeface="Arial" pitchFamily="34" charset="0"/>
              </a:defRPr>
            </a:lvl2pPr>
            <a:lvl3pPr marL="1143000" indent="-228600" eaLnBrk="0" hangingPunct="0">
              <a:tabLst>
                <a:tab pos="1371600" algn="l"/>
              </a:tabLst>
              <a:defRPr sz="1400">
                <a:solidFill>
                  <a:schemeClr val="bg1"/>
                </a:solidFill>
                <a:latin typeface="Arial" pitchFamily="34" charset="0"/>
              </a:defRPr>
            </a:lvl3pPr>
            <a:lvl4pPr marL="1600200" indent="-228600" eaLnBrk="0" hangingPunct="0">
              <a:tabLst>
                <a:tab pos="1371600" algn="l"/>
              </a:tabLst>
              <a:defRPr sz="1400">
                <a:solidFill>
                  <a:schemeClr val="bg1"/>
                </a:solidFill>
                <a:latin typeface="Arial" pitchFamily="34" charset="0"/>
              </a:defRPr>
            </a:lvl4pPr>
            <a:lvl5pPr marL="2057400" indent="-228600" eaLnBrk="0" hangingPunct="0">
              <a:tabLst>
                <a:tab pos="1371600" algn="l"/>
              </a:tabLst>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1400">
                <a:solidFill>
                  <a:schemeClr val="bg1"/>
                </a:solidFill>
                <a:latin typeface="Arial" pitchFamily="34" charset="0"/>
              </a:defRPr>
            </a:lvl9pPr>
          </a:lstStyle>
          <a:p>
            <a:pPr algn="l" eaLnBrk="1" hangingPunct="1"/>
            <a:r>
              <a:rPr lang="en-US" sz="2000" b="1" dirty="0"/>
              <a:t>Matt Sawyer</a:t>
            </a:r>
            <a:br>
              <a:rPr lang="en-US" sz="2000" b="1" dirty="0"/>
            </a:br>
            <a:r>
              <a:rPr lang="en-US" sz="2000" b="1" dirty="0">
                <a:solidFill>
                  <a:srgbClr val="C00000"/>
                </a:solidFill>
              </a:rPr>
              <a:t>- Doctor	(entire claim)</a:t>
            </a:r>
          </a:p>
        </p:txBody>
      </p:sp>
      <p:pic>
        <p:nvPicPr>
          <p:cNvPr id="95"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9774" y="541908"/>
            <a:ext cx="927642" cy="92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4439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4578" name="Rectangle 2"/>
          <p:cNvSpPr>
            <a:spLocks noGrp="1" noChangeArrowheads="1"/>
          </p:cNvSpPr>
          <p:nvPr>
            <p:ph type="title"/>
          </p:nvPr>
        </p:nvSpPr>
        <p:spPr/>
        <p:txBody>
          <a:bodyPr/>
          <a:lstStyle/>
          <a:p>
            <a:pPr eaLnBrk="1" hangingPunct="1"/>
            <a:r>
              <a:rPr lang="en-US" dirty="0" smtClean="0"/>
              <a:t>Lesson outline</a:t>
            </a:r>
          </a:p>
        </p:txBody>
      </p:sp>
      <p:sp>
        <p:nvSpPr>
          <p:cNvPr id="24579" name="Rectangle 3"/>
          <p:cNvSpPr>
            <a:spLocks noGrp="1" noChangeArrowheads="1"/>
          </p:cNvSpPr>
          <p:nvPr>
            <p:ph idx="1"/>
          </p:nvPr>
        </p:nvSpPr>
        <p:spPr/>
        <p:txBody>
          <a:bodyPr/>
          <a:lstStyle/>
          <a:p>
            <a:pPr>
              <a:lnSpc>
                <a:spcPct val="150000"/>
              </a:lnSpc>
            </a:pPr>
            <a:r>
              <a:rPr lang="en-US" sz="2800" dirty="0" smtClean="0">
                <a:solidFill>
                  <a:srgbClr val="C0C0C0"/>
                </a:solidFill>
              </a:rPr>
              <a:t>Contact basics</a:t>
            </a:r>
          </a:p>
          <a:p>
            <a:pPr>
              <a:lnSpc>
                <a:spcPct val="150000"/>
              </a:lnSpc>
            </a:pPr>
            <a:r>
              <a:rPr lang="en-US" sz="2800" dirty="0" err="1" smtClean="0"/>
              <a:t>ContactManager</a:t>
            </a:r>
            <a:endParaRPr lang="en-US" sz="2800" dirty="0" smtClean="0"/>
          </a:p>
          <a:p>
            <a:pPr>
              <a:lnSpc>
                <a:spcPct val="150000"/>
              </a:lnSpc>
            </a:pPr>
            <a:r>
              <a:rPr lang="en-US" sz="2800" dirty="0" smtClean="0">
                <a:solidFill>
                  <a:srgbClr val="C0C0C0"/>
                </a:solidFill>
              </a:rPr>
              <a:t>Creating </a:t>
            </a:r>
            <a:r>
              <a:rPr lang="en-US" sz="2800" dirty="0" err="1" smtClean="0">
                <a:solidFill>
                  <a:srgbClr val="C0C0C0"/>
                </a:solidFill>
              </a:rPr>
              <a:t>ClaimCenter</a:t>
            </a:r>
            <a:r>
              <a:rPr lang="en-US" sz="2800" dirty="0" smtClean="0">
                <a:solidFill>
                  <a:srgbClr val="C0C0C0"/>
                </a:solidFill>
              </a:rPr>
              <a:t> contacts</a:t>
            </a:r>
          </a:p>
          <a:p>
            <a:pPr>
              <a:lnSpc>
                <a:spcPct val="150000"/>
              </a:lnSpc>
            </a:pPr>
            <a:r>
              <a:rPr lang="en-US" sz="2800" dirty="0" smtClean="0">
                <a:solidFill>
                  <a:srgbClr val="C0C0C0"/>
                </a:solidFill>
              </a:rPr>
              <a:t>Searching for contacts</a:t>
            </a:r>
          </a:p>
        </p:txBody>
      </p:sp>
    </p:spTree>
    <p:extLst>
      <p:ext uri="{BB962C8B-B14F-4D97-AF65-F5344CB8AC3E}">
        <p14:creationId xmlns:p14="http://schemas.microsoft.com/office/powerpoint/2010/main" val="145425116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0" y="2337655"/>
            <a:ext cx="8308905" cy="36586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32" y="1423255"/>
            <a:ext cx="7078663" cy="1555558"/>
          </a:xfrm>
          <a:prstGeom prst="rect">
            <a:avLst/>
          </a:prstGeom>
          <a:noFill/>
          <a:ln w="9525" algn="ctr">
            <a:solidFill>
              <a:schemeClr val="bg1"/>
            </a:solidFill>
            <a:miter lim="800000"/>
            <a:headEnd/>
            <a:tailEnd/>
          </a:ln>
          <a:effectLst>
            <a:glow rad="101600">
              <a:schemeClr val="accent4">
                <a:satMod val="175000"/>
                <a:alpha val="40000"/>
              </a:schemeClr>
            </a:glow>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604" name="Rectangle 2"/>
          <p:cNvSpPr>
            <a:spLocks noGrp="1" noChangeArrowheads="1"/>
          </p:cNvSpPr>
          <p:nvPr>
            <p:ph type="title"/>
          </p:nvPr>
        </p:nvSpPr>
        <p:spPr/>
        <p:txBody>
          <a:bodyPr/>
          <a:lstStyle/>
          <a:p>
            <a:pPr eaLnBrk="1" hangingPunct="1"/>
            <a:r>
              <a:rPr lang="en-US" smtClean="0"/>
              <a:t>Accessing ContactManager</a:t>
            </a:r>
          </a:p>
        </p:txBody>
      </p:sp>
      <p:grpSp>
        <p:nvGrpSpPr>
          <p:cNvPr id="24" name="Group 23"/>
          <p:cNvGrpSpPr/>
          <p:nvPr/>
        </p:nvGrpSpPr>
        <p:grpSpPr>
          <a:xfrm>
            <a:off x="1384314" y="4429985"/>
            <a:ext cx="1136650" cy="1066800"/>
            <a:chOff x="6781800" y="1524000"/>
            <a:chExt cx="1136650" cy="1066800"/>
          </a:xfrm>
        </p:grpSpPr>
        <p:pic>
          <p:nvPicPr>
            <p:cNvPr id="2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6"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27" name="Group 4"/>
          <p:cNvGrpSpPr>
            <a:grpSpLocks/>
          </p:cNvGrpSpPr>
          <p:nvPr/>
        </p:nvGrpSpPr>
        <p:grpSpPr bwMode="auto">
          <a:xfrm>
            <a:off x="1015568" y="3670100"/>
            <a:ext cx="1109663" cy="969963"/>
            <a:chOff x="1305" y="2500"/>
            <a:chExt cx="1138" cy="995"/>
          </a:xfrm>
        </p:grpSpPr>
        <p:sp>
          <p:nvSpPr>
            <p:cNvPr id="28"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ounded Rectangle 1"/>
          <p:cNvSpPr/>
          <p:nvPr/>
        </p:nvSpPr>
        <p:spPr bwMode="auto">
          <a:xfrm>
            <a:off x="2125231" y="2201034"/>
            <a:ext cx="5493664" cy="59227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631998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pic>
        <p:nvPicPr>
          <p:cNvPr id="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842" y="4895930"/>
            <a:ext cx="7078663" cy="1555558"/>
          </a:xfrm>
          <a:prstGeom prst="rect">
            <a:avLst/>
          </a:prstGeom>
          <a:noFill/>
          <a:ln w="9525" algn="ctr">
            <a:solidFill>
              <a:schemeClr val="bg1"/>
            </a:solidFill>
            <a:miter lim="800000"/>
            <a:headEnd/>
            <a:tailEnd/>
          </a:ln>
          <a:effectLst>
            <a:glow rad="101600">
              <a:schemeClr val="accent4">
                <a:satMod val="175000"/>
                <a:alpha val="40000"/>
              </a:schemeClr>
            </a:glow>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2" y="939673"/>
            <a:ext cx="7452468" cy="31939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Accessing ContactManager from ClaimCenter</a:t>
            </a:r>
            <a:endParaRPr lang="en-US" dirty="0"/>
          </a:p>
        </p:txBody>
      </p:sp>
      <p:sp>
        <p:nvSpPr>
          <p:cNvPr id="3" name="Rounded Rectangle 2"/>
          <p:cNvSpPr/>
          <p:nvPr/>
        </p:nvSpPr>
        <p:spPr bwMode="auto">
          <a:xfrm>
            <a:off x="2467627" y="1901166"/>
            <a:ext cx="1766170" cy="41439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17" descr="claimcenter.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795" y="2108364"/>
            <a:ext cx="1019219" cy="101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p:nvPr/>
        </p:nvGrpSpPr>
        <p:grpSpPr>
          <a:xfrm>
            <a:off x="5925709" y="4884226"/>
            <a:ext cx="1136650" cy="1066800"/>
            <a:chOff x="6781800" y="1524000"/>
            <a:chExt cx="1136650" cy="1066800"/>
          </a:xfrm>
        </p:grpSpPr>
        <p:pic>
          <p:nvPicPr>
            <p:cNvPr id="2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7"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grpSp>
        <p:nvGrpSpPr>
          <p:cNvPr id="28" name="Group 4"/>
          <p:cNvGrpSpPr>
            <a:grpSpLocks/>
          </p:cNvGrpSpPr>
          <p:nvPr/>
        </p:nvGrpSpPr>
        <p:grpSpPr bwMode="auto">
          <a:xfrm>
            <a:off x="5594017" y="4275934"/>
            <a:ext cx="1109663" cy="969963"/>
            <a:chOff x="1305" y="2500"/>
            <a:chExt cx="1138" cy="995"/>
          </a:xfrm>
        </p:grpSpPr>
        <p:sp>
          <p:nvSpPr>
            <p:cNvPr id="29"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48" name="Straight Arrow Connector 47"/>
          <p:cNvCxnSpPr>
            <a:endCxn id="29" idx="50"/>
          </p:cNvCxnSpPr>
          <p:nvPr/>
        </p:nvCxnSpPr>
        <p:spPr bwMode="auto">
          <a:xfrm>
            <a:off x="3876805" y="2321822"/>
            <a:ext cx="2119928" cy="1958986"/>
          </a:xfrm>
          <a:prstGeom prst="straightConnector1">
            <a:avLst/>
          </a:prstGeom>
          <a:no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5323143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6626" name="Rectangle 2"/>
          <p:cNvSpPr>
            <a:spLocks noGrp="1" noChangeArrowheads="1"/>
          </p:cNvSpPr>
          <p:nvPr>
            <p:ph type="title"/>
          </p:nvPr>
        </p:nvSpPr>
        <p:spPr/>
        <p:txBody>
          <a:bodyPr/>
          <a:lstStyle/>
          <a:p>
            <a:pPr eaLnBrk="1" hangingPunct="1"/>
            <a:r>
              <a:rPr lang="en-US" smtClean="0"/>
              <a:t>The ContactManager interface</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84"/>
          <a:stretch/>
        </p:blipFill>
        <p:spPr bwMode="auto">
          <a:xfrm>
            <a:off x="1903955" y="1005800"/>
            <a:ext cx="5652567" cy="5172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1903955" y="1331933"/>
            <a:ext cx="1853852" cy="142379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tangle 9"/>
          <p:cNvSpPr/>
          <p:nvPr/>
        </p:nvSpPr>
        <p:spPr bwMode="auto">
          <a:xfrm>
            <a:off x="3803312" y="1356985"/>
            <a:ext cx="3753210" cy="482088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0" name="Straight Connector 19"/>
          <p:cNvCxnSpPr/>
          <p:nvPr/>
        </p:nvCxnSpPr>
        <p:spPr bwMode="auto">
          <a:xfrm>
            <a:off x="1642996" y="2139860"/>
            <a:ext cx="250521" cy="0"/>
          </a:xfrm>
          <a:prstGeom prst="line">
            <a:avLst/>
          </a:prstGeom>
          <a:noFill/>
          <a:ln w="19050" cap="flat" cmpd="sng" algn="ctr">
            <a:solidFill>
              <a:srgbClr val="C00000"/>
            </a:solidFill>
            <a:prstDash val="solid"/>
            <a:round/>
            <a:headEnd type="none" w="med" len="med"/>
            <a:tailEnd type="none" w="med" len="med"/>
          </a:ln>
          <a:effectLst/>
        </p:spPr>
      </p:cxnSp>
      <p:cxnSp>
        <p:nvCxnSpPr>
          <p:cNvPr id="21" name="Straight Connector 20"/>
          <p:cNvCxnSpPr/>
          <p:nvPr/>
        </p:nvCxnSpPr>
        <p:spPr bwMode="auto">
          <a:xfrm>
            <a:off x="3552791" y="4384102"/>
            <a:ext cx="250521" cy="0"/>
          </a:xfrm>
          <a:prstGeom prst="line">
            <a:avLst/>
          </a:prstGeom>
          <a:noFill/>
          <a:ln w="19050" cap="flat" cmpd="sng" algn="ctr">
            <a:solidFill>
              <a:srgbClr val="C00000"/>
            </a:solidFill>
            <a:prstDash val="solid"/>
            <a:round/>
            <a:headEnd type="none" w="med" len="med"/>
            <a:tailEnd type="none" w="med" len="med"/>
          </a:ln>
          <a:effectLst/>
        </p:spPr>
      </p:cxnSp>
      <p:sp>
        <p:nvSpPr>
          <p:cNvPr id="18" name="Rectangle 17"/>
          <p:cNvSpPr/>
          <p:nvPr/>
        </p:nvSpPr>
        <p:spPr bwMode="auto">
          <a:xfrm>
            <a:off x="1903956" y="993274"/>
            <a:ext cx="4271376" cy="351184"/>
          </a:xfrm>
          <a:prstGeom prst="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3" name="Straight Connector 22"/>
          <p:cNvCxnSpPr/>
          <p:nvPr/>
        </p:nvCxnSpPr>
        <p:spPr bwMode="auto">
          <a:xfrm>
            <a:off x="6175331" y="1168866"/>
            <a:ext cx="250521" cy="0"/>
          </a:xfrm>
          <a:prstGeom prst="line">
            <a:avLst/>
          </a:prstGeom>
          <a:noFill/>
          <a:ln w="19050" cap="flat" cmpd="sng" algn="ctr">
            <a:solidFill>
              <a:srgbClr val="C00000"/>
            </a:solidFill>
            <a:prstDash val="solid"/>
            <a:round/>
            <a:headEnd type="none" w="med" len="med"/>
            <a:tailEnd type="none" w="med" len="med"/>
          </a:ln>
          <a:effectLst/>
        </p:spPr>
      </p:cxnSp>
      <p:sp>
        <p:nvSpPr>
          <p:cNvPr id="25" name="TextBox 24"/>
          <p:cNvSpPr txBox="1"/>
          <p:nvPr/>
        </p:nvSpPr>
        <p:spPr>
          <a:xfrm>
            <a:off x="801210" y="1955252"/>
            <a:ext cx="893194" cy="369332"/>
          </a:xfrm>
          <a:prstGeom prst="rect">
            <a:avLst/>
          </a:prstGeom>
          <a:noFill/>
        </p:spPr>
        <p:txBody>
          <a:bodyPr wrap="none" rtlCol="0">
            <a:spAutoFit/>
          </a:bodyPr>
          <a:lstStyle/>
          <a:p>
            <a:r>
              <a:rPr lang="en-US" sz="1800" dirty="0" smtClean="0">
                <a:solidFill>
                  <a:srgbClr val="C00000"/>
                </a:solidFill>
                <a:latin typeface="Calibri" pitchFamily="34" charset="0"/>
                <a:cs typeface="Calibri" pitchFamily="34" charset="0"/>
              </a:rPr>
              <a:t>Sidebar</a:t>
            </a:r>
          </a:p>
        </p:txBody>
      </p:sp>
      <p:sp>
        <p:nvSpPr>
          <p:cNvPr id="26" name="TextBox 25"/>
          <p:cNvSpPr txBox="1"/>
          <p:nvPr/>
        </p:nvSpPr>
        <p:spPr>
          <a:xfrm>
            <a:off x="6429151" y="962600"/>
            <a:ext cx="876778" cy="369332"/>
          </a:xfrm>
          <a:prstGeom prst="rect">
            <a:avLst/>
          </a:prstGeom>
          <a:noFill/>
        </p:spPr>
        <p:txBody>
          <a:bodyPr wrap="none" rtlCol="0">
            <a:spAutoFit/>
          </a:bodyPr>
          <a:lstStyle/>
          <a:p>
            <a:r>
              <a:rPr lang="en-US" sz="1800" dirty="0" smtClean="0">
                <a:solidFill>
                  <a:srgbClr val="C00000"/>
                </a:solidFill>
                <a:latin typeface="Calibri" pitchFamily="34" charset="0"/>
                <a:cs typeface="Calibri" pitchFamily="34" charset="0"/>
              </a:rPr>
              <a:t>Tab bar</a:t>
            </a:r>
          </a:p>
        </p:txBody>
      </p:sp>
      <p:sp>
        <p:nvSpPr>
          <p:cNvPr id="27" name="TextBox 26"/>
          <p:cNvSpPr txBox="1"/>
          <p:nvPr/>
        </p:nvSpPr>
        <p:spPr>
          <a:xfrm>
            <a:off x="2325604" y="4199436"/>
            <a:ext cx="1360052" cy="369332"/>
          </a:xfrm>
          <a:prstGeom prst="rect">
            <a:avLst/>
          </a:prstGeom>
          <a:noFill/>
        </p:spPr>
        <p:txBody>
          <a:bodyPr wrap="none" rtlCol="0">
            <a:spAutoFit/>
          </a:bodyPr>
          <a:lstStyle/>
          <a:p>
            <a:r>
              <a:rPr lang="en-US" sz="1800" dirty="0" smtClean="0">
                <a:solidFill>
                  <a:srgbClr val="C00000"/>
                </a:solidFill>
                <a:latin typeface="Calibri" pitchFamily="34" charset="0"/>
                <a:cs typeface="Calibri" pitchFamily="34" charset="0"/>
              </a:rPr>
              <a:t>Screen Area </a:t>
            </a:r>
          </a:p>
        </p:txBody>
      </p:sp>
      <p:grpSp>
        <p:nvGrpSpPr>
          <p:cNvPr id="28" name="Group 27"/>
          <p:cNvGrpSpPr/>
          <p:nvPr/>
        </p:nvGrpSpPr>
        <p:grpSpPr>
          <a:xfrm>
            <a:off x="7438774" y="1147266"/>
            <a:ext cx="1136650" cy="1066800"/>
            <a:chOff x="6781800" y="1524000"/>
            <a:chExt cx="1136650" cy="1066800"/>
          </a:xfrm>
        </p:grpSpPr>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30"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116766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7650" name="Rectangle 2"/>
          <p:cNvSpPr>
            <a:spLocks noGrp="1" noChangeArrowheads="1"/>
          </p:cNvSpPr>
          <p:nvPr>
            <p:ph type="title"/>
          </p:nvPr>
        </p:nvSpPr>
        <p:spPr/>
        <p:txBody>
          <a:bodyPr/>
          <a:lstStyle/>
          <a:p>
            <a:pPr eaLnBrk="1" hangingPunct="1"/>
            <a:r>
              <a:rPr lang="en-US" dirty="0" smtClean="0"/>
              <a:t>Creating new contacts in </a:t>
            </a:r>
            <a:r>
              <a:rPr lang="en-US" dirty="0" err="1" smtClean="0"/>
              <a:t>ContactManager</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82" y="958081"/>
            <a:ext cx="6628088" cy="415253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1189972" y="2392471"/>
            <a:ext cx="2167002" cy="40083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3356974" y="3935260"/>
            <a:ext cx="2026216" cy="40083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bwMode="auto">
          <a:xfrm>
            <a:off x="5395714" y="4709785"/>
            <a:ext cx="2224281" cy="400833"/>
          </a:xfrm>
          <a:prstGeom prst="rect">
            <a:avLst/>
          </a:prstGeom>
          <a:noFill/>
          <a:ln w="19050" algn="ctr">
            <a:solidFill>
              <a:srgbClr val="D33941"/>
            </a:solidFill>
            <a:round/>
            <a:headEnd/>
            <a:tailEnd/>
          </a:ln>
          <a:effectLst>
            <a:outerShdw blurRad="50800" dist="38100" dir="13500000" algn="b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Arc 3"/>
          <p:cNvSpPr/>
          <p:nvPr/>
        </p:nvSpPr>
        <p:spPr bwMode="auto">
          <a:xfrm>
            <a:off x="3162820" y="2793304"/>
            <a:ext cx="388307" cy="977031"/>
          </a:xfrm>
          <a:prstGeom prst="arc">
            <a:avLst/>
          </a:prstGeom>
          <a:noFill/>
          <a:ln w="19050" cap="flat" cmpd="sng" algn="ctr">
            <a:solidFill>
              <a:srgbClr val="C00000"/>
            </a:solidFill>
            <a:prstDash val="solid"/>
            <a:round/>
            <a:headEnd type="none" w="med" len="med"/>
            <a:tailEnd type="triangle" w="med" len="med"/>
          </a:ln>
          <a:effectLst>
            <a:outerShdw blurRad="50800" dist="38100" dir="5400000" algn="t" rotWithShape="0">
              <a:prstClr val="black">
                <a:alpha val="40000"/>
              </a:prstClr>
            </a:outerShdw>
          </a:effectLst>
        </p:spPr>
        <p:txBody>
          <a:bodyPr rtlCol="0" anchor="ctr"/>
          <a:lstStyle/>
          <a:p>
            <a:pPr algn="ctr"/>
            <a:endParaRPr lang="en-US"/>
          </a:p>
        </p:txBody>
      </p:sp>
      <p:sp>
        <p:nvSpPr>
          <p:cNvPr id="9" name="Arc 8"/>
          <p:cNvSpPr/>
          <p:nvPr/>
        </p:nvSpPr>
        <p:spPr bwMode="auto">
          <a:xfrm>
            <a:off x="5201562" y="4133587"/>
            <a:ext cx="388307" cy="977031"/>
          </a:xfrm>
          <a:prstGeom prst="arc">
            <a:avLst/>
          </a:prstGeom>
          <a:noFill/>
          <a:ln w="19050" cap="flat" cmpd="sng" algn="ctr">
            <a:solidFill>
              <a:srgbClr val="C00000"/>
            </a:solidFill>
            <a:prstDash val="solid"/>
            <a:round/>
            <a:headEnd type="none" w="med" len="med"/>
            <a:tailEnd type="triangle" w="med" len="med"/>
          </a:ln>
          <a:effectLst>
            <a:outerShdw blurRad="50800" dist="38100" dir="10800000" algn="r" rotWithShape="0">
              <a:prstClr val="black">
                <a:alpha val="40000"/>
              </a:prstClr>
            </a:outerShdw>
          </a:effectLst>
        </p:spPr>
        <p:txBody>
          <a:bodyPr rtlCol="0" anchor="ctr"/>
          <a:lstStyle/>
          <a:p>
            <a:pPr algn="ctr"/>
            <a:endParaRPr lang="en-US"/>
          </a:p>
        </p:txBody>
      </p:sp>
      <p:grpSp>
        <p:nvGrpSpPr>
          <p:cNvPr id="13" name="Group 12"/>
          <p:cNvGrpSpPr/>
          <p:nvPr/>
        </p:nvGrpSpPr>
        <p:grpSpPr>
          <a:xfrm>
            <a:off x="7438774" y="1147266"/>
            <a:ext cx="1136650" cy="1066800"/>
            <a:chOff x="6781800" y="1524000"/>
            <a:chExt cx="1136650" cy="1066800"/>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5"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32722761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28674" name="Rectangle 2"/>
          <p:cNvSpPr>
            <a:spLocks noGrp="1" noChangeArrowheads="1"/>
          </p:cNvSpPr>
          <p:nvPr>
            <p:ph type="title"/>
          </p:nvPr>
        </p:nvSpPr>
        <p:spPr/>
        <p:txBody>
          <a:bodyPr/>
          <a:lstStyle/>
          <a:p>
            <a:pPr eaLnBrk="1" hangingPunct="1"/>
            <a:r>
              <a:rPr lang="en-US" dirty="0" smtClean="0"/>
              <a:t>Lesson outline</a:t>
            </a:r>
          </a:p>
        </p:txBody>
      </p:sp>
      <p:sp>
        <p:nvSpPr>
          <p:cNvPr id="28675" name="Rectangle 3"/>
          <p:cNvSpPr>
            <a:spLocks noGrp="1" noChangeArrowheads="1"/>
          </p:cNvSpPr>
          <p:nvPr>
            <p:ph idx="1"/>
          </p:nvPr>
        </p:nvSpPr>
        <p:spPr/>
        <p:txBody>
          <a:bodyPr/>
          <a:lstStyle/>
          <a:p>
            <a:pPr>
              <a:lnSpc>
                <a:spcPct val="150000"/>
              </a:lnSpc>
            </a:pPr>
            <a:r>
              <a:rPr lang="en-US" sz="2800" dirty="0" smtClean="0">
                <a:solidFill>
                  <a:srgbClr val="C0C0C0"/>
                </a:solidFill>
              </a:rPr>
              <a:t>Contact Basics</a:t>
            </a:r>
          </a:p>
          <a:p>
            <a:pPr>
              <a:lnSpc>
                <a:spcPct val="150000"/>
              </a:lnSpc>
            </a:pPr>
            <a:r>
              <a:rPr lang="en-US" sz="2800" dirty="0" err="1" smtClean="0">
                <a:solidFill>
                  <a:srgbClr val="C0C0C0"/>
                </a:solidFill>
              </a:rPr>
              <a:t>ContactManager</a:t>
            </a:r>
            <a:endParaRPr lang="en-US" sz="2800" dirty="0" smtClean="0">
              <a:solidFill>
                <a:srgbClr val="C0C0C0"/>
              </a:solidFill>
            </a:endParaRPr>
          </a:p>
          <a:p>
            <a:pPr>
              <a:lnSpc>
                <a:spcPct val="150000"/>
              </a:lnSpc>
            </a:pPr>
            <a:r>
              <a:rPr lang="en-US" sz="2800" dirty="0" smtClean="0"/>
              <a:t>Creating </a:t>
            </a:r>
            <a:r>
              <a:rPr lang="en-US" sz="2800" dirty="0" err="1" smtClean="0"/>
              <a:t>ClaimCenter</a:t>
            </a:r>
            <a:r>
              <a:rPr lang="en-US" sz="2800" dirty="0" smtClean="0"/>
              <a:t> contacts</a:t>
            </a:r>
          </a:p>
          <a:p>
            <a:pPr>
              <a:lnSpc>
                <a:spcPct val="150000"/>
              </a:lnSpc>
            </a:pPr>
            <a:r>
              <a:rPr lang="en-US" sz="2800" dirty="0" smtClean="0">
                <a:solidFill>
                  <a:srgbClr val="C0C0C0"/>
                </a:solidFill>
              </a:rPr>
              <a:t>Searching for contacts</a:t>
            </a:r>
            <a:endParaRPr lang="en-US" sz="2800" dirty="0" smtClean="0"/>
          </a:p>
        </p:txBody>
      </p:sp>
    </p:spTree>
    <p:extLst>
      <p:ext uri="{BB962C8B-B14F-4D97-AF65-F5344CB8AC3E}">
        <p14:creationId xmlns:p14="http://schemas.microsoft.com/office/powerpoint/2010/main" val="29900632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6" y="520700"/>
            <a:ext cx="4343692" cy="6057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ectangle 2"/>
          <p:cNvSpPr>
            <a:spLocks noGrp="1" noChangeArrowheads="1"/>
          </p:cNvSpPr>
          <p:nvPr>
            <p:ph type="title"/>
          </p:nvPr>
        </p:nvSpPr>
        <p:spPr/>
        <p:txBody>
          <a:bodyPr/>
          <a:lstStyle/>
          <a:p>
            <a:pPr eaLnBrk="1" hangingPunct="1"/>
            <a:r>
              <a:rPr lang="en-US" dirty="0" smtClean="0"/>
              <a:t>Creating contacts from the new claim wizard</a:t>
            </a:r>
          </a:p>
        </p:txBody>
      </p:sp>
      <p:sp>
        <p:nvSpPr>
          <p:cNvPr id="29701" name="Text Box 5"/>
          <p:cNvSpPr txBox="1">
            <a:spLocks noChangeArrowheads="1"/>
          </p:cNvSpPr>
          <p:nvPr/>
        </p:nvSpPr>
        <p:spPr bwMode="auto">
          <a:xfrm>
            <a:off x="4846638" y="1006475"/>
            <a:ext cx="36766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400" b="1" dirty="0">
                <a:solidFill>
                  <a:srgbClr val="C00000"/>
                </a:solidFill>
              </a:rPr>
              <a:t>Contacts added on the Basic Information step have a pre-defined role</a:t>
            </a:r>
          </a:p>
        </p:txBody>
      </p:sp>
      <p:sp>
        <p:nvSpPr>
          <p:cNvPr id="29702" name="Text Box 6"/>
          <p:cNvSpPr txBox="1">
            <a:spLocks noChangeArrowheads="1"/>
          </p:cNvSpPr>
          <p:nvPr/>
        </p:nvSpPr>
        <p:spPr bwMode="auto">
          <a:xfrm>
            <a:off x="4930775" y="5168900"/>
            <a:ext cx="38131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400" b="1" dirty="0">
                <a:solidFill>
                  <a:srgbClr val="C00000"/>
                </a:solidFill>
              </a:rPr>
              <a:t>Contacts added on the Parties involved step can have any role</a:t>
            </a:r>
          </a:p>
        </p:txBody>
      </p:sp>
      <p:sp>
        <p:nvSpPr>
          <p:cNvPr id="29703" name="AutoShape 9"/>
          <p:cNvSpPr>
            <a:spLocks/>
          </p:cNvSpPr>
          <p:nvPr/>
        </p:nvSpPr>
        <p:spPr bwMode="auto">
          <a:xfrm>
            <a:off x="4733925" y="957263"/>
            <a:ext cx="3943350" cy="1352550"/>
          </a:xfrm>
          <a:prstGeom prst="borderCallout2">
            <a:avLst>
              <a:gd name="adj1" fmla="val 8449"/>
              <a:gd name="adj2" fmla="val -1931"/>
              <a:gd name="adj3" fmla="val 8449"/>
              <a:gd name="adj4" fmla="val -4431"/>
              <a:gd name="adj5" fmla="val 46477"/>
              <a:gd name="adj6" fmla="val -7005"/>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7" y="2562223"/>
            <a:ext cx="5786438" cy="22766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4" name="AutoShape 11"/>
          <p:cNvSpPr>
            <a:spLocks/>
          </p:cNvSpPr>
          <p:nvPr/>
        </p:nvSpPr>
        <p:spPr bwMode="auto">
          <a:xfrm>
            <a:off x="5033963" y="5114925"/>
            <a:ext cx="3771900" cy="1252538"/>
          </a:xfrm>
          <a:prstGeom prst="borderCallout2">
            <a:avLst>
              <a:gd name="adj1" fmla="val 9125"/>
              <a:gd name="adj2" fmla="val -2019"/>
              <a:gd name="adj3" fmla="val 9125"/>
              <a:gd name="adj4" fmla="val -3537"/>
              <a:gd name="adj5" fmla="val -30796"/>
              <a:gd name="adj6" fmla="val -5051"/>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9" name="Picture 17" descr="claimcenter.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0533" y="499434"/>
            <a:ext cx="509609" cy="50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606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994" y="436800"/>
            <a:ext cx="4807920" cy="4509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293" y="4905147"/>
            <a:ext cx="5813707" cy="16130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Adding a new local contact</a:t>
            </a:r>
            <a:endParaRPr lang="en-US" dirty="0"/>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293" y="935476"/>
            <a:ext cx="1924050" cy="3695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37253"/>
          <a:stretch/>
        </p:blipFill>
        <p:spPr bwMode="auto">
          <a:xfrm>
            <a:off x="187043" y="4759896"/>
            <a:ext cx="3143250" cy="1189356"/>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AutoShape 6"/>
          <p:cNvSpPr>
            <a:spLocks noChangeArrowheads="1"/>
          </p:cNvSpPr>
          <p:nvPr/>
        </p:nvSpPr>
        <p:spPr bwMode="auto">
          <a:xfrm>
            <a:off x="2152153" y="5284829"/>
            <a:ext cx="1189831" cy="684414"/>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rc 13"/>
          <p:cNvSpPr/>
          <p:nvPr/>
        </p:nvSpPr>
        <p:spPr bwMode="auto">
          <a:xfrm>
            <a:off x="1069259" y="4261625"/>
            <a:ext cx="1907740" cy="2046407"/>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cxnSp>
        <p:nvCxnSpPr>
          <p:cNvPr id="18" name="Straight Arrow Connector 17"/>
          <p:cNvCxnSpPr/>
          <p:nvPr/>
        </p:nvCxnSpPr>
        <p:spPr bwMode="auto">
          <a:xfrm flipV="1">
            <a:off x="3156559" y="2805830"/>
            <a:ext cx="438411" cy="2478999"/>
          </a:xfrm>
          <a:prstGeom prst="straightConnector1">
            <a:avLst/>
          </a:prstGeom>
          <a:noFill/>
          <a:ln w="19050" cap="flat" cmpd="sng" algn="ctr">
            <a:solidFill>
              <a:srgbClr val="C00000"/>
            </a:solidFill>
            <a:prstDash val="solid"/>
            <a:round/>
            <a:headEnd type="none" w="med" len="med"/>
            <a:tailEnd type="arrow"/>
          </a:ln>
          <a:effectLst/>
        </p:spPr>
      </p:cxnSp>
      <p:sp>
        <p:nvSpPr>
          <p:cNvPr id="21" name="TextBox 20"/>
          <p:cNvSpPr txBox="1"/>
          <p:nvPr/>
        </p:nvSpPr>
        <p:spPr>
          <a:xfrm>
            <a:off x="2152153" y="4330003"/>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1</a:t>
            </a:r>
          </a:p>
        </p:txBody>
      </p:sp>
      <p:sp>
        <p:nvSpPr>
          <p:cNvPr id="22" name="TextBox 21"/>
          <p:cNvSpPr txBox="1"/>
          <p:nvPr/>
        </p:nvSpPr>
        <p:spPr>
          <a:xfrm>
            <a:off x="2989737" y="4086195"/>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2</a:t>
            </a:r>
          </a:p>
        </p:txBody>
      </p:sp>
      <p:sp>
        <p:nvSpPr>
          <p:cNvPr id="23" name="TextBox 22"/>
          <p:cNvSpPr txBox="1"/>
          <p:nvPr/>
        </p:nvSpPr>
        <p:spPr>
          <a:xfrm>
            <a:off x="4771057" y="3400475"/>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3</a:t>
            </a:r>
          </a:p>
        </p:txBody>
      </p:sp>
      <p:sp>
        <p:nvSpPr>
          <p:cNvPr id="16" name="Rounded Rectangle 15"/>
          <p:cNvSpPr/>
          <p:nvPr/>
        </p:nvSpPr>
        <p:spPr bwMode="auto">
          <a:xfrm>
            <a:off x="5085567" y="1311461"/>
            <a:ext cx="1549980" cy="404605"/>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7" name="Group 16"/>
          <p:cNvGrpSpPr/>
          <p:nvPr/>
        </p:nvGrpSpPr>
        <p:grpSpPr>
          <a:xfrm>
            <a:off x="7845309" y="499286"/>
            <a:ext cx="1136650" cy="1066800"/>
            <a:chOff x="6781800" y="1524000"/>
            <a:chExt cx="1136650" cy="1066800"/>
          </a:xfrm>
        </p:grpSpPr>
        <p:pic>
          <p:nvPicPr>
            <p:cNvPr id="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0"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cxnSp>
        <p:nvCxnSpPr>
          <p:cNvPr id="25" name="Straight Arrow Connector 24"/>
          <p:cNvCxnSpPr>
            <a:endCxn id="19" idx="1"/>
          </p:cNvCxnSpPr>
          <p:nvPr/>
        </p:nvCxnSpPr>
        <p:spPr bwMode="auto">
          <a:xfrm flipV="1">
            <a:off x="6635547" y="996197"/>
            <a:ext cx="1280341" cy="496910"/>
          </a:xfrm>
          <a:prstGeom prst="straightConnector1">
            <a:avLst/>
          </a:prstGeom>
          <a:noFill/>
          <a:ln w="19050" cap="flat" cmpd="sng" algn="ctr">
            <a:solidFill>
              <a:srgbClr val="C00000"/>
            </a:solidFill>
            <a:prstDash val="solid"/>
            <a:round/>
            <a:headEnd type="none" w="med" len="med"/>
            <a:tailEnd type="arrow"/>
          </a:ln>
          <a:effectLst/>
        </p:spPr>
      </p:cxnSp>
      <p:cxnSp>
        <p:nvCxnSpPr>
          <p:cNvPr id="26" name="Straight Arrow Connector 25"/>
          <p:cNvCxnSpPr/>
          <p:nvPr/>
        </p:nvCxnSpPr>
        <p:spPr bwMode="auto">
          <a:xfrm flipH="1">
            <a:off x="8436411" y="1493107"/>
            <a:ext cx="22462" cy="3412040"/>
          </a:xfrm>
          <a:prstGeom prst="straightConnector1">
            <a:avLst/>
          </a:prstGeom>
          <a:noFill/>
          <a:ln w="19050" cap="flat" cmpd="sng" algn="ctr">
            <a:solidFill>
              <a:srgbClr val="C00000"/>
            </a:solidFill>
            <a:prstDash val="solid"/>
            <a:round/>
            <a:headEnd type="none" w="med" len="med"/>
            <a:tailEnd type="arrow"/>
          </a:ln>
          <a:effectLst/>
        </p:spPr>
      </p:cxnSp>
      <p:sp>
        <p:nvSpPr>
          <p:cNvPr id="27" name="AutoShape 21"/>
          <p:cNvSpPr>
            <a:spLocks noChangeArrowheads="1"/>
          </p:cNvSpPr>
          <p:nvPr/>
        </p:nvSpPr>
        <p:spPr bwMode="auto">
          <a:xfrm>
            <a:off x="8413634" y="2286170"/>
            <a:ext cx="492125" cy="492125"/>
          </a:xfrm>
          <a:prstGeom prst="smileyFace">
            <a:avLst>
              <a:gd name="adj" fmla="val 153"/>
            </a:avLst>
          </a:prstGeom>
          <a:solidFill>
            <a:schemeClr val="tx1">
              <a:lumMod val="75000"/>
            </a:schemeClr>
          </a:solidFill>
          <a:ln w="12700">
            <a:solidFill>
              <a:srgbClr val="000000"/>
            </a:solidFill>
            <a:round/>
            <a:headEnd/>
            <a:tailEnd/>
          </a:ln>
        </p:spPr>
        <p:txBody>
          <a:bodyPr wrap="none" anchor="ctr"/>
          <a:lstStyle/>
          <a:p>
            <a:endParaRPr lang="en-US"/>
          </a:p>
        </p:txBody>
      </p:sp>
      <p:sp>
        <p:nvSpPr>
          <p:cNvPr id="28" name="AutoShape 24"/>
          <p:cNvSpPr>
            <a:spLocks noChangeArrowheads="1"/>
          </p:cNvSpPr>
          <p:nvPr/>
        </p:nvSpPr>
        <p:spPr bwMode="auto">
          <a:xfrm rot="2186541">
            <a:off x="8369889" y="2200842"/>
            <a:ext cx="318294" cy="318295"/>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nchor="ctr">
            <a:spAutoFit/>
          </a:bodyPr>
          <a:lstStyle/>
          <a:p>
            <a:endParaRPr lang="en-US"/>
          </a:p>
        </p:txBody>
      </p:sp>
      <p:sp>
        <p:nvSpPr>
          <p:cNvPr id="29" name="AutoShape 21"/>
          <p:cNvSpPr>
            <a:spLocks noChangeArrowheads="1"/>
          </p:cNvSpPr>
          <p:nvPr/>
        </p:nvSpPr>
        <p:spPr bwMode="auto">
          <a:xfrm>
            <a:off x="8566034" y="2438570"/>
            <a:ext cx="492125" cy="49212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30" name="AutoShape 24"/>
          <p:cNvSpPr>
            <a:spLocks noChangeArrowheads="1"/>
          </p:cNvSpPr>
          <p:nvPr/>
        </p:nvSpPr>
        <p:spPr bwMode="auto">
          <a:xfrm rot="2186541">
            <a:off x="8522289" y="2353242"/>
            <a:ext cx="318294" cy="318295"/>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nchor="ctr">
            <a:spAutoFit/>
          </a:bodyPr>
          <a:lstStyle/>
          <a:p>
            <a:endParaRPr lang="en-US"/>
          </a:p>
        </p:txBody>
      </p:sp>
      <p:sp>
        <p:nvSpPr>
          <p:cNvPr id="31" name="TextBox 30"/>
          <p:cNvSpPr txBox="1"/>
          <p:nvPr/>
        </p:nvSpPr>
        <p:spPr>
          <a:xfrm>
            <a:off x="6661055" y="1447084"/>
            <a:ext cx="1393456" cy="400110"/>
          </a:xfrm>
          <a:prstGeom prst="rect">
            <a:avLst/>
          </a:prstGeom>
          <a:noFill/>
        </p:spPr>
        <p:txBody>
          <a:bodyPr wrap="square" rtlCol="0">
            <a:spAutoFit/>
          </a:bodyPr>
          <a:lstStyle/>
          <a:p>
            <a:pPr algn="l"/>
            <a:r>
              <a:rPr lang="en-US" sz="2000" dirty="0" smtClean="0">
                <a:solidFill>
                  <a:srgbClr val="C00000"/>
                </a:solidFill>
                <a:latin typeface="Calibri" pitchFamily="34" charset="0"/>
                <a:cs typeface="Calibri" pitchFamily="34" charset="0"/>
              </a:rPr>
              <a:t>4 (optional)</a:t>
            </a:r>
          </a:p>
        </p:txBody>
      </p:sp>
      <p:sp>
        <p:nvSpPr>
          <p:cNvPr id="13" name="Rectangle 12"/>
          <p:cNvSpPr/>
          <p:nvPr/>
        </p:nvSpPr>
        <p:spPr bwMode="auto">
          <a:xfrm>
            <a:off x="5085567" y="3390401"/>
            <a:ext cx="2968944" cy="151474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0019935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pPr>
            <a:r>
              <a:rPr lang="en-US" sz="2800" dirty="0" smtClean="0"/>
              <a:t>Contact basics</a:t>
            </a:r>
          </a:p>
          <a:p>
            <a:pPr>
              <a:lnSpc>
                <a:spcPct val="150000"/>
              </a:lnSpc>
            </a:pPr>
            <a:r>
              <a:rPr lang="en-US" sz="2800" dirty="0" err="1" smtClean="0">
                <a:solidFill>
                  <a:srgbClr val="C0C0C0"/>
                </a:solidFill>
              </a:rPr>
              <a:t>ContactManager</a:t>
            </a:r>
            <a:endParaRPr lang="en-US" sz="2800" dirty="0" smtClean="0">
              <a:solidFill>
                <a:srgbClr val="C0C0C0"/>
              </a:solidFill>
            </a:endParaRPr>
          </a:p>
          <a:p>
            <a:pPr>
              <a:lnSpc>
                <a:spcPct val="150000"/>
              </a:lnSpc>
            </a:pPr>
            <a:r>
              <a:rPr lang="en-US" sz="2800" dirty="0" smtClean="0">
                <a:solidFill>
                  <a:srgbClr val="C0C0C0"/>
                </a:solidFill>
              </a:rPr>
              <a:t>Creating </a:t>
            </a:r>
            <a:r>
              <a:rPr lang="en-US" sz="2800" dirty="0" err="1" smtClean="0">
                <a:solidFill>
                  <a:srgbClr val="C0C0C0"/>
                </a:solidFill>
              </a:rPr>
              <a:t>ClaimCenter</a:t>
            </a:r>
            <a:r>
              <a:rPr lang="en-US" sz="2800" dirty="0" smtClean="0">
                <a:solidFill>
                  <a:srgbClr val="C0C0C0"/>
                </a:solidFill>
              </a:rPr>
              <a:t> contacts</a:t>
            </a:r>
          </a:p>
          <a:p>
            <a:pPr>
              <a:lnSpc>
                <a:spcPct val="150000"/>
              </a:lnSpc>
            </a:pPr>
            <a:r>
              <a:rPr lang="en-US" sz="2800" dirty="0" smtClean="0">
                <a:solidFill>
                  <a:srgbClr val="C0C0C0"/>
                </a:solidFill>
              </a:rPr>
              <a:t>Searching for contacts</a:t>
            </a:r>
          </a:p>
          <a:p>
            <a:endParaRPr lang="en-US" sz="2800" dirty="0" smtClean="0"/>
          </a:p>
        </p:txBody>
      </p:sp>
    </p:spTree>
    <p:extLst>
      <p:ext uri="{BB962C8B-B14F-4D97-AF65-F5344CB8AC3E}">
        <p14:creationId xmlns:p14="http://schemas.microsoft.com/office/powerpoint/2010/main" val="302699695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82" y="592624"/>
            <a:ext cx="4994493" cy="4686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(cont.) Adding a new local contact</a:t>
            </a:r>
            <a:endParaRPr lang="en-US" dirty="0"/>
          </a:p>
        </p:txBody>
      </p:sp>
      <p:sp>
        <p:nvSpPr>
          <p:cNvPr id="5" name="Rounded Rectangle 4"/>
          <p:cNvSpPr/>
          <p:nvPr/>
        </p:nvSpPr>
        <p:spPr bwMode="auto">
          <a:xfrm>
            <a:off x="2164731" y="3243297"/>
            <a:ext cx="3134044" cy="3890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580291" y="2454101"/>
            <a:ext cx="316884" cy="400110"/>
          </a:xfrm>
          <a:prstGeom prst="rect">
            <a:avLst/>
          </a:prstGeom>
          <a:noFill/>
        </p:spPr>
        <p:txBody>
          <a:bodyPr wrap="square" rtlCol="0">
            <a:spAutoFit/>
          </a:bodyPr>
          <a:lstStyle/>
          <a:p>
            <a:r>
              <a:rPr lang="en-US" sz="2000" dirty="0" smtClean="0">
                <a:solidFill>
                  <a:srgbClr val="C00000"/>
                </a:solidFill>
                <a:latin typeface="Calibri" pitchFamily="34" charset="0"/>
                <a:cs typeface="Calibri" pitchFamily="34" charset="0"/>
              </a:rPr>
              <a:t>4</a:t>
            </a:r>
          </a:p>
        </p:txBody>
      </p:sp>
      <p:sp>
        <p:nvSpPr>
          <p:cNvPr id="7" name="Rounded Rectangle 6"/>
          <p:cNvSpPr/>
          <p:nvPr/>
        </p:nvSpPr>
        <p:spPr bwMode="auto">
          <a:xfrm>
            <a:off x="353172" y="1508580"/>
            <a:ext cx="756423" cy="388247"/>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extBox 7"/>
          <p:cNvSpPr txBox="1"/>
          <p:nvPr/>
        </p:nvSpPr>
        <p:spPr>
          <a:xfrm>
            <a:off x="1807041" y="3243298"/>
            <a:ext cx="316884" cy="400110"/>
          </a:xfrm>
          <a:prstGeom prst="rect">
            <a:avLst/>
          </a:prstGeom>
          <a:noFill/>
        </p:spPr>
        <p:txBody>
          <a:bodyPr wrap="square" rtlCol="0">
            <a:spAutoFit/>
          </a:bodyPr>
          <a:lstStyle/>
          <a:p>
            <a:r>
              <a:rPr lang="en-US" sz="2000" dirty="0" smtClean="0">
                <a:solidFill>
                  <a:srgbClr val="C00000"/>
                </a:solidFill>
                <a:latin typeface="Calibri" pitchFamily="34" charset="0"/>
                <a:cs typeface="Calibri" pitchFamily="34" charset="0"/>
              </a:rPr>
              <a:t>5</a:t>
            </a:r>
          </a:p>
        </p:txBody>
      </p:sp>
      <p:cxnSp>
        <p:nvCxnSpPr>
          <p:cNvPr id="12" name="Straight Arrow Connector 11"/>
          <p:cNvCxnSpPr/>
          <p:nvPr/>
        </p:nvCxnSpPr>
        <p:spPr bwMode="auto">
          <a:xfrm flipH="1">
            <a:off x="4258849" y="1873147"/>
            <a:ext cx="450937" cy="313153"/>
          </a:xfrm>
          <a:prstGeom prst="straightConnector1">
            <a:avLst/>
          </a:prstGeom>
          <a:noFill/>
          <a:ln w="19050" cap="flat" cmpd="sng" algn="ctr">
            <a:solidFill>
              <a:srgbClr val="C00000"/>
            </a:solidFill>
            <a:prstDash val="solid"/>
            <a:round/>
            <a:headEnd type="none" w="med" len="med"/>
            <a:tailEnd type="arrow"/>
          </a:ln>
          <a:effectLst/>
        </p:spPr>
      </p:cxnSp>
      <p:sp>
        <p:nvSpPr>
          <p:cNvPr id="13" name="TextBox 12"/>
          <p:cNvSpPr txBox="1"/>
          <p:nvPr/>
        </p:nvSpPr>
        <p:spPr>
          <a:xfrm>
            <a:off x="4686408" y="1638560"/>
            <a:ext cx="314510" cy="400110"/>
          </a:xfrm>
          <a:prstGeom prst="rect">
            <a:avLst/>
          </a:prstGeom>
          <a:noFill/>
        </p:spPr>
        <p:txBody>
          <a:bodyPr wrap="none" rtlCol="0">
            <a:spAutoFit/>
          </a:bodyPr>
          <a:lstStyle/>
          <a:p>
            <a:r>
              <a:rPr lang="en-US" sz="2000" dirty="0">
                <a:solidFill>
                  <a:srgbClr val="C00000"/>
                </a:solidFill>
                <a:latin typeface="Calibri" pitchFamily="34" charset="0"/>
                <a:cs typeface="Calibri" pitchFamily="34" charset="0"/>
              </a:rPr>
              <a:t>6</a:t>
            </a:r>
            <a:endParaRPr lang="en-US" sz="2000" dirty="0" smtClean="0">
              <a:solidFill>
                <a:srgbClr val="C00000"/>
              </a:solidFill>
              <a:latin typeface="Calibri" pitchFamily="34" charset="0"/>
              <a:cs typeface="Calibri"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7" y="4021442"/>
            <a:ext cx="3800475" cy="1685925"/>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4296428" y="5758396"/>
            <a:ext cx="4020854" cy="646331"/>
          </a:xfrm>
          <a:prstGeom prst="rect">
            <a:avLst/>
          </a:prstGeom>
          <a:noFill/>
        </p:spPr>
        <p:txBody>
          <a:bodyPr wrap="square" rtlCol="0">
            <a:spAutoFit/>
          </a:bodyPr>
          <a:lstStyle/>
          <a:p>
            <a:pPr algn="l"/>
            <a:r>
              <a:rPr lang="en-US" sz="1800" dirty="0" smtClean="0">
                <a:solidFill>
                  <a:srgbClr val="C00000"/>
                </a:solidFill>
                <a:latin typeface="Calibri" pitchFamily="34" charset="0"/>
                <a:cs typeface="Calibri" pitchFamily="34" charset="0"/>
              </a:rPr>
              <a:t>Resulting screen after Update – the new contact appears in the Contacts list</a:t>
            </a:r>
          </a:p>
        </p:txBody>
      </p:sp>
      <p:cxnSp>
        <p:nvCxnSpPr>
          <p:cNvPr id="14" name="Straight Arrow Connector 13"/>
          <p:cNvCxnSpPr/>
          <p:nvPr/>
        </p:nvCxnSpPr>
        <p:spPr bwMode="auto">
          <a:xfrm>
            <a:off x="1897176" y="2642272"/>
            <a:ext cx="450239" cy="0"/>
          </a:xfrm>
          <a:prstGeom prst="straightConnector1">
            <a:avLst/>
          </a:prstGeom>
          <a:no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30331994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sp>
        <p:nvSpPr>
          <p:cNvPr id="31747" name="Line 2"/>
          <p:cNvSpPr>
            <a:spLocks noChangeShapeType="1"/>
          </p:cNvSpPr>
          <p:nvPr/>
        </p:nvSpPr>
        <p:spPr bwMode="auto">
          <a:xfrm>
            <a:off x="2760663" y="1893888"/>
            <a:ext cx="0" cy="104933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48" name="Rectangle 3"/>
          <p:cNvSpPr>
            <a:spLocks noGrp="1" noChangeArrowheads="1"/>
          </p:cNvSpPr>
          <p:nvPr>
            <p:ph type="title"/>
          </p:nvPr>
        </p:nvSpPr>
        <p:spPr/>
        <p:txBody>
          <a:bodyPr/>
          <a:lstStyle/>
          <a:p>
            <a:pPr eaLnBrk="1" hangingPunct="1"/>
            <a:r>
              <a:rPr lang="en-US" dirty="0" smtClean="0"/>
              <a:t>Roles in the User Interface</a:t>
            </a:r>
          </a:p>
        </p:txBody>
      </p:sp>
      <p:grpSp>
        <p:nvGrpSpPr>
          <p:cNvPr id="31749" name="Group 5"/>
          <p:cNvGrpSpPr>
            <a:grpSpLocks/>
          </p:cNvGrpSpPr>
          <p:nvPr/>
        </p:nvGrpSpPr>
        <p:grpSpPr bwMode="auto">
          <a:xfrm>
            <a:off x="2387600" y="1427163"/>
            <a:ext cx="1160463" cy="855662"/>
            <a:chOff x="2083" y="1606"/>
            <a:chExt cx="1489" cy="1097"/>
          </a:xfrm>
        </p:grpSpPr>
        <p:sp>
          <p:nvSpPr>
            <p:cNvPr id="31782"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783"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84"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85"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86"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787"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788"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89"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790" name="Freeform 14"/>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91" name="Freeform 15"/>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92"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93"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94"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795" name="Group 19"/>
            <p:cNvGrpSpPr>
              <a:grpSpLocks/>
            </p:cNvGrpSpPr>
            <p:nvPr/>
          </p:nvGrpSpPr>
          <p:grpSpPr bwMode="auto">
            <a:xfrm>
              <a:off x="2221" y="1871"/>
              <a:ext cx="518" cy="782"/>
              <a:chOff x="2400" y="1656"/>
              <a:chExt cx="752" cy="1136"/>
            </a:xfrm>
          </p:grpSpPr>
          <p:sp>
            <p:nvSpPr>
              <p:cNvPr id="31808"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9"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0"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1"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2"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13"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14"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796" name="Group 27"/>
            <p:cNvGrpSpPr>
              <a:grpSpLocks/>
            </p:cNvGrpSpPr>
            <p:nvPr/>
          </p:nvGrpSpPr>
          <p:grpSpPr bwMode="auto">
            <a:xfrm rot="-6511945">
              <a:off x="2834" y="1842"/>
              <a:ext cx="518" cy="783"/>
              <a:chOff x="2400" y="1656"/>
              <a:chExt cx="752" cy="1136"/>
            </a:xfrm>
          </p:grpSpPr>
          <p:sp>
            <p:nvSpPr>
              <p:cNvPr id="31801"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2"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03"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04"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05"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06"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07"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97" name="Freeform 35"/>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98" name="Freeform 36"/>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99"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0"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1750" name="Text Box 39"/>
          <p:cNvSpPr txBox="1">
            <a:spLocks noChangeArrowheads="1"/>
          </p:cNvSpPr>
          <p:nvPr/>
        </p:nvSpPr>
        <p:spPr bwMode="auto">
          <a:xfrm>
            <a:off x="2074863" y="8636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Claim</a:t>
            </a:r>
            <a:br>
              <a:rPr lang="en-US" sz="1800" b="1" dirty="0"/>
            </a:br>
            <a:r>
              <a:rPr lang="en-US" sz="1800" b="1" dirty="0" smtClean="0"/>
              <a:t>235-53-365889</a:t>
            </a:r>
            <a:endParaRPr lang="en-US" sz="1800" b="1" dirty="0"/>
          </a:p>
        </p:txBody>
      </p:sp>
      <p:sp>
        <p:nvSpPr>
          <p:cNvPr id="31751" name="AutoShape 40"/>
          <p:cNvSpPr>
            <a:spLocks noChangeArrowheads="1"/>
          </p:cNvSpPr>
          <p:nvPr/>
        </p:nvSpPr>
        <p:spPr bwMode="auto">
          <a:xfrm>
            <a:off x="5967413" y="2019300"/>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31752" name="Text Box 41"/>
          <p:cNvSpPr txBox="1">
            <a:spLocks noChangeArrowheads="1"/>
          </p:cNvSpPr>
          <p:nvPr/>
        </p:nvSpPr>
        <p:spPr bwMode="auto">
          <a:xfrm>
            <a:off x="7137400" y="2320925"/>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Helen</a:t>
            </a:r>
            <a:br>
              <a:rPr lang="en-US" sz="1800" b="1"/>
            </a:br>
            <a:r>
              <a:rPr lang="en-US" sz="1800" b="1"/>
              <a:t>Nixon</a:t>
            </a:r>
          </a:p>
        </p:txBody>
      </p:sp>
      <p:sp>
        <p:nvSpPr>
          <p:cNvPr id="31753" name="Line 42"/>
          <p:cNvSpPr>
            <a:spLocks noChangeShapeType="1"/>
          </p:cNvSpPr>
          <p:nvPr/>
        </p:nvSpPr>
        <p:spPr bwMode="auto">
          <a:xfrm>
            <a:off x="3543300" y="1843088"/>
            <a:ext cx="2414588" cy="631825"/>
          </a:xfrm>
          <a:prstGeom prst="line">
            <a:avLst/>
          </a:prstGeom>
          <a:noFill/>
          <a:ln w="28575">
            <a:solidFill>
              <a:srgbClr val="00B05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5" name="Line 44"/>
          <p:cNvSpPr>
            <a:spLocks noChangeShapeType="1"/>
          </p:cNvSpPr>
          <p:nvPr/>
        </p:nvSpPr>
        <p:spPr bwMode="auto">
          <a:xfrm flipV="1">
            <a:off x="4254500" y="2640013"/>
            <a:ext cx="1722438" cy="271462"/>
          </a:xfrm>
          <a:prstGeom prst="line">
            <a:avLst/>
          </a:prstGeom>
          <a:noFill/>
          <a:ln w="28575">
            <a:solidFill>
              <a:srgbClr val="FFC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Text Box 45"/>
          <p:cNvSpPr txBox="1">
            <a:spLocks noChangeArrowheads="1"/>
          </p:cNvSpPr>
          <p:nvPr/>
        </p:nvSpPr>
        <p:spPr bwMode="auto">
          <a:xfrm>
            <a:off x="4447478" y="2921000"/>
            <a:ext cx="1571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dirty="0">
                <a:solidFill>
                  <a:srgbClr val="FFC000"/>
                </a:solidFill>
              </a:rPr>
              <a:t>passenger</a:t>
            </a:r>
          </a:p>
        </p:txBody>
      </p:sp>
      <p:sp>
        <p:nvSpPr>
          <p:cNvPr id="31757" name="Line 46"/>
          <p:cNvSpPr>
            <a:spLocks noChangeShapeType="1"/>
          </p:cNvSpPr>
          <p:nvPr/>
        </p:nvSpPr>
        <p:spPr bwMode="auto">
          <a:xfrm>
            <a:off x="2760663" y="2943225"/>
            <a:ext cx="6429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1758" name="Group 47"/>
          <p:cNvGrpSpPr>
            <a:grpSpLocks/>
          </p:cNvGrpSpPr>
          <p:nvPr/>
        </p:nvGrpSpPr>
        <p:grpSpPr bwMode="auto">
          <a:xfrm>
            <a:off x="3044825" y="2519363"/>
            <a:ext cx="1184275" cy="812800"/>
            <a:chOff x="463" y="1743"/>
            <a:chExt cx="1186" cy="813"/>
          </a:xfrm>
        </p:grpSpPr>
        <p:sp>
          <p:nvSpPr>
            <p:cNvPr id="31762" name="Freeform 4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4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AutoShape 5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765" name="AutoShape 5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1766" name="Freeform 5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31767" name="Freeform 5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68" name="Freeform 5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69" name="Freeform 5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5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5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5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3" name="Freeform 59"/>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1774" name="Line 6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75" name="Line 6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76" name="Oval 6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1777" name="Freeform 6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Freeform 6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9" name="Oval 6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1780" name="Freeform 6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6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759" name="Text Box 68"/>
          <p:cNvSpPr txBox="1">
            <a:spLocks noChangeArrowheads="1"/>
          </p:cNvSpPr>
          <p:nvPr/>
        </p:nvSpPr>
        <p:spPr bwMode="auto">
          <a:xfrm>
            <a:off x="2652713" y="3362325"/>
            <a:ext cx="1974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Incident</a:t>
            </a:r>
            <a:br>
              <a:rPr lang="en-US" sz="1800" b="1" dirty="0"/>
            </a:br>
            <a:r>
              <a:rPr lang="en-US" sz="1800" b="1" dirty="0" smtClean="0"/>
              <a:t>2003 BMW 355i</a:t>
            </a:r>
            <a:endParaRPr lang="en-US" sz="1800" b="1" dirty="0"/>
          </a:p>
        </p:txBody>
      </p:sp>
      <p:sp>
        <p:nvSpPr>
          <p:cNvPr id="31761" name="Text Box 70"/>
          <p:cNvSpPr txBox="1">
            <a:spLocks noChangeArrowheads="1"/>
          </p:cNvSpPr>
          <p:nvPr/>
        </p:nvSpPr>
        <p:spPr bwMode="auto">
          <a:xfrm>
            <a:off x="4574478" y="1745685"/>
            <a:ext cx="1444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dirty="0">
                <a:solidFill>
                  <a:srgbClr val="00B050"/>
                </a:solidFill>
              </a:rPr>
              <a:t>witness</a:t>
            </a:r>
          </a:p>
        </p:txBody>
      </p:sp>
      <p:grpSp>
        <p:nvGrpSpPr>
          <p:cNvPr id="6" name="Group 5"/>
          <p:cNvGrpSpPr/>
          <p:nvPr/>
        </p:nvGrpSpPr>
        <p:grpSpPr>
          <a:xfrm>
            <a:off x="450937" y="4096011"/>
            <a:ext cx="8417490" cy="2179529"/>
            <a:chOff x="450937" y="4096011"/>
            <a:chExt cx="8417490" cy="2179529"/>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042" y="4237398"/>
              <a:ext cx="6751930" cy="183385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72" name="Line 7"/>
            <p:cNvSpPr>
              <a:spLocks noChangeShapeType="1"/>
            </p:cNvSpPr>
            <p:nvPr/>
          </p:nvSpPr>
          <p:spPr bwMode="auto">
            <a:xfrm flipV="1">
              <a:off x="3384497" y="5497240"/>
              <a:ext cx="668533" cy="0"/>
            </a:xfrm>
            <a:prstGeom prst="line">
              <a:avLst/>
            </a:prstGeom>
            <a:noFill/>
            <a:ln w="19050">
              <a:solidFill>
                <a:srgbClr val="00B050"/>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4086962" y="5273457"/>
              <a:ext cx="4542010" cy="413359"/>
            </a:xfrm>
            <a:prstGeom prst="round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3" name="Line 7"/>
            <p:cNvSpPr>
              <a:spLocks noChangeShapeType="1"/>
            </p:cNvSpPr>
            <p:nvPr/>
          </p:nvSpPr>
          <p:spPr bwMode="auto">
            <a:xfrm flipV="1">
              <a:off x="3373993" y="5850057"/>
              <a:ext cx="668533" cy="0"/>
            </a:xfrm>
            <a:prstGeom prst="line">
              <a:avLst/>
            </a:prstGeom>
            <a:noFill/>
            <a:ln w="19050">
              <a:solidFill>
                <a:srgbClr val="FFC000"/>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 name="Rounded Rectangle 2"/>
            <p:cNvSpPr/>
            <p:nvPr/>
          </p:nvSpPr>
          <p:spPr bwMode="auto">
            <a:xfrm>
              <a:off x="4098856" y="5699342"/>
              <a:ext cx="4505064" cy="384440"/>
            </a:xfrm>
            <a:prstGeom prst="roundRect">
              <a:avLst/>
            </a:prstGeom>
            <a:noFill/>
            <a:ln w="19050" algn="ctr">
              <a:solidFill>
                <a:srgbClr val="FFC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extBox 3"/>
            <p:cNvSpPr txBox="1"/>
            <p:nvPr/>
          </p:nvSpPr>
          <p:spPr>
            <a:xfrm>
              <a:off x="744385" y="5248405"/>
              <a:ext cx="2638543" cy="369332"/>
            </a:xfrm>
            <a:prstGeom prst="rect">
              <a:avLst/>
            </a:prstGeom>
            <a:noFill/>
          </p:spPr>
          <p:txBody>
            <a:bodyPr wrap="none" rtlCol="0">
              <a:spAutoFit/>
            </a:bodyPr>
            <a:lstStyle/>
            <a:p>
              <a:r>
                <a:rPr lang="en-US" sz="1800" dirty="0" smtClean="0">
                  <a:solidFill>
                    <a:srgbClr val="C00000"/>
                  </a:solidFill>
                  <a:latin typeface="Calibri" pitchFamily="34" charset="0"/>
                  <a:cs typeface="Calibri" pitchFamily="34" charset="0"/>
                </a:rPr>
                <a:t>Role holds for entire claim</a:t>
              </a:r>
            </a:p>
          </p:txBody>
        </p:sp>
        <p:sp>
          <p:nvSpPr>
            <p:cNvPr id="76" name="TextBox 75"/>
            <p:cNvSpPr txBox="1"/>
            <p:nvPr/>
          </p:nvSpPr>
          <p:spPr>
            <a:xfrm>
              <a:off x="561473" y="5612063"/>
              <a:ext cx="2869183" cy="369332"/>
            </a:xfrm>
            <a:prstGeom prst="rect">
              <a:avLst/>
            </a:prstGeom>
            <a:noFill/>
          </p:spPr>
          <p:txBody>
            <a:bodyPr wrap="none" rtlCol="0">
              <a:spAutoFit/>
            </a:bodyPr>
            <a:lstStyle/>
            <a:p>
              <a:r>
                <a:rPr lang="en-US" sz="1800" dirty="0" smtClean="0">
                  <a:solidFill>
                    <a:srgbClr val="C00000"/>
                  </a:solidFill>
                  <a:latin typeface="Calibri" pitchFamily="34" charset="0"/>
                  <a:cs typeface="Calibri" pitchFamily="34" charset="0"/>
                </a:rPr>
                <a:t>Role holds for BMW incident</a:t>
              </a:r>
            </a:p>
          </p:txBody>
        </p:sp>
        <p:sp>
          <p:nvSpPr>
            <p:cNvPr id="5" name="Rectangle 4"/>
            <p:cNvSpPr/>
            <p:nvPr/>
          </p:nvSpPr>
          <p:spPr bwMode="auto">
            <a:xfrm>
              <a:off x="450937" y="4096011"/>
              <a:ext cx="8417490" cy="2179529"/>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14587732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Adding shared (existing) contacts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83" y="766959"/>
            <a:ext cx="1924050" cy="3695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0710"/>
          <a:stretch/>
        </p:blipFill>
        <p:spPr bwMode="auto">
          <a:xfrm>
            <a:off x="966983" y="4705114"/>
            <a:ext cx="4352925" cy="12935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4022919" y="5239980"/>
            <a:ext cx="1296989" cy="223838"/>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3676" y="754433"/>
            <a:ext cx="3956753" cy="3622742"/>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AutoShape 11"/>
          <p:cNvSpPr>
            <a:spLocks noChangeArrowheads="1"/>
          </p:cNvSpPr>
          <p:nvPr/>
        </p:nvSpPr>
        <p:spPr bwMode="auto">
          <a:xfrm>
            <a:off x="4095074" y="2856846"/>
            <a:ext cx="601391" cy="276607"/>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Rounded Rectangle 20"/>
          <p:cNvSpPr/>
          <p:nvPr/>
        </p:nvSpPr>
        <p:spPr bwMode="auto">
          <a:xfrm>
            <a:off x="5473873" y="1509466"/>
            <a:ext cx="1665962" cy="475989"/>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TextBox 22"/>
          <p:cNvSpPr txBox="1"/>
          <p:nvPr/>
        </p:nvSpPr>
        <p:spPr>
          <a:xfrm>
            <a:off x="2903546" y="4212954"/>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1</a:t>
            </a:r>
          </a:p>
        </p:txBody>
      </p:sp>
      <p:sp>
        <p:nvSpPr>
          <p:cNvPr id="25" name="TextBox 24"/>
          <p:cNvSpPr txBox="1"/>
          <p:nvPr/>
        </p:nvSpPr>
        <p:spPr>
          <a:xfrm>
            <a:off x="7140695" y="1593571"/>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2</a:t>
            </a:r>
          </a:p>
        </p:txBody>
      </p:sp>
      <p:sp>
        <p:nvSpPr>
          <p:cNvPr id="26" name="TextBox 25"/>
          <p:cNvSpPr txBox="1"/>
          <p:nvPr/>
        </p:nvSpPr>
        <p:spPr>
          <a:xfrm>
            <a:off x="3755512" y="2795094"/>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3</a:t>
            </a:r>
          </a:p>
        </p:txBody>
      </p:sp>
      <p:sp>
        <p:nvSpPr>
          <p:cNvPr id="24" name="TextBox 23"/>
          <p:cNvSpPr txBox="1"/>
          <p:nvPr/>
        </p:nvSpPr>
        <p:spPr>
          <a:xfrm>
            <a:off x="5820555" y="1125250"/>
            <a:ext cx="2226956"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Enter contact name</a:t>
            </a:r>
          </a:p>
        </p:txBody>
      </p:sp>
      <p:sp>
        <p:nvSpPr>
          <p:cNvPr id="15" name="Arc 14"/>
          <p:cNvSpPr/>
          <p:nvPr/>
        </p:nvSpPr>
        <p:spPr bwMode="auto">
          <a:xfrm>
            <a:off x="2335516" y="4126706"/>
            <a:ext cx="1615857" cy="1215024"/>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3" name="Arc 2"/>
          <p:cNvSpPr/>
          <p:nvPr/>
        </p:nvSpPr>
        <p:spPr bwMode="auto">
          <a:xfrm flipH="1">
            <a:off x="2925704" y="573414"/>
            <a:ext cx="4045907" cy="4768316"/>
          </a:xfrm>
          <a:prstGeom prst="arc">
            <a:avLst>
              <a:gd name="adj1" fmla="val 5936332"/>
              <a:gd name="adj2" fmla="val 8314342"/>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Tree>
    <p:extLst>
      <p:ext uri="{BB962C8B-B14F-4D97-AF65-F5344CB8AC3E}">
        <p14:creationId xmlns:p14="http://schemas.microsoft.com/office/powerpoint/2010/main" val="263144245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136" y="4697181"/>
            <a:ext cx="4015854" cy="153236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35" y="1301770"/>
            <a:ext cx="3956753" cy="3622742"/>
          </a:xfrm>
          <a:prstGeom prst="rect">
            <a:avLst/>
          </a:prstGeom>
          <a:noFill/>
          <a:ln w="12700">
            <a:solidFill>
              <a:schemeClr val="bg1"/>
            </a:solidFill>
            <a:round/>
            <a:headEnd/>
            <a:tailEnd/>
          </a:ln>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7166"/>
          <a:stretch/>
        </p:blipFill>
        <p:spPr bwMode="auto">
          <a:xfrm>
            <a:off x="3354652" y="1875478"/>
            <a:ext cx="4021828" cy="2626934"/>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2774" name="Rectangle 2"/>
          <p:cNvSpPr>
            <a:spLocks noGrp="1" noChangeArrowheads="1"/>
          </p:cNvSpPr>
          <p:nvPr>
            <p:ph type="title"/>
          </p:nvPr>
        </p:nvSpPr>
        <p:spPr/>
        <p:txBody>
          <a:bodyPr/>
          <a:lstStyle/>
          <a:p>
            <a:pPr eaLnBrk="1" hangingPunct="1"/>
            <a:r>
              <a:rPr lang="en-US" dirty="0" smtClean="0"/>
              <a:t>Adding shared (existing) contacts</a:t>
            </a:r>
          </a:p>
        </p:txBody>
      </p:sp>
      <p:sp>
        <p:nvSpPr>
          <p:cNvPr id="32777" name="AutoShape 9"/>
          <p:cNvSpPr>
            <a:spLocks noChangeArrowheads="1"/>
          </p:cNvSpPr>
          <p:nvPr/>
        </p:nvSpPr>
        <p:spPr bwMode="auto">
          <a:xfrm>
            <a:off x="3360626" y="2491563"/>
            <a:ext cx="632427" cy="2383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32779" name="AutoShape 11"/>
          <p:cNvSpPr>
            <a:spLocks noChangeArrowheads="1"/>
          </p:cNvSpPr>
          <p:nvPr/>
        </p:nvSpPr>
        <p:spPr bwMode="auto">
          <a:xfrm>
            <a:off x="557592" y="4598836"/>
            <a:ext cx="496075" cy="26511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11"/>
          <p:cNvSpPr>
            <a:spLocks noChangeArrowheads="1"/>
          </p:cNvSpPr>
          <p:nvPr/>
        </p:nvSpPr>
        <p:spPr bwMode="auto">
          <a:xfrm>
            <a:off x="4715136" y="5977808"/>
            <a:ext cx="3358675" cy="2383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 name="Rounded Rectangle 1"/>
          <p:cNvSpPr/>
          <p:nvPr/>
        </p:nvSpPr>
        <p:spPr bwMode="auto">
          <a:xfrm>
            <a:off x="4715136" y="3113046"/>
            <a:ext cx="526093" cy="2818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657856" y="3321039"/>
            <a:ext cx="1024033" cy="707886"/>
          </a:xfrm>
          <a:prstGeom prst="rect">
            <a:avLst/>
          </a:prstGeom>
          <a:noFill/>
          <a:ln>
            <a:noFill/>
          </a:ln>
        </p:spPr>
        <p:txBody>
          <a:bodyPr wrap="square" rtlCol="0">
            <a:spAutoFit/>
          </a:bodyPr>
          <a:lstStyle/>
          <a:p>
            <a:pPr algn="r"/>
            <a:r>
              <a:rPr lang="en-US" sz="2000" dirty="0" smtClean="0">
                <a:solidFill>
                  <a:srgbClr val="C00000"/>
                </a:solidFill>
                <a:latin typeface="Calibri" pitchFamily="34" charset="0"/>
                <a:cs typeface="Calibri" pitchFamily="34" charset="0"/>
              </a:rPr>
              <a:t>Select role</a:t>
            </a:r>
          </a:p>
        </p:txBody>
      </p:sp>
      <p:sp>
        <p:nvSpPr>
          <p:cNvPr id="4" name="TextBox 3"/>
          <p:cNvSpPr txBox="1"/>
          <p:nvPr/>
        </p:nvSpPr>
        <p:spPr>
          <a:xfrm>
            <a:off x="548971" y="4964185"/>
            <a:ext cx="314510"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4</a:t>
            </a:r>
          </a:p>
        </p:txBody>
      </p:sp>
      <p:sp>
        <p:nvSpPr>
          <p:cNvPr id="20" name="TextBox 19"/>
          <p:cNvSpPr txBox="1"/>
          <p:nvPr/>
        </p:nvSpPr>
        <p:spPr>
          <a:xfrm>
            <a:off x="4370733" y="3100520"/>
            <a:ext cx="301686" cy="369332"/>
          </a:xfrm>
          <a:prstGeom prst="rect">
            <a:avLst/>
          </a:prstGeom>
          <a:noFill/>
          <a:ln>
            <a:noFill/>
          </a:ln>
        </p:spPr>
        <p:txBody>
          <a:bodyPr wrap="none" rtlCol="0">
            <a:spAutoFit/>
          </a:bodyPr>
          <a:lstStyle/>
          <a:p>
            <a:r>
              <a:rPr lang="en-US" sz="1800" dirty="0" smtClean="0">
                <a:solidFill>
                  <a:srgbClr val="C00000"/>
                </a:solidFill>
                <a:latin typeface="Calibri" pitchFamily="34" charset="0"/>
                <a:cs typeface="Calibri" pitchFamily="34" charset="0"/>
              </a:rPr>
              <a:t>5</a:t>
            </a:r>
          </a:p>
        </p:txBody>
      </p:sp>
      <p:sp>
        <p:nvSpPr>
          <p:cNvPr id="10" name="Freeform 9"/>
          <p:cNvSpPr/>
          <p:nvPr/>
        </p:nvSpPr>
        <p:spPr bwMode="auto">
          <a:xfrm>
            <a:off x="815605" y="3006247"/>
            <a:ext cx="2516318" cy="1595133"/>
          </a:xfrm>
          <a:custGeom>
            <a:avLst/>
            <a:gdLst>
              <a:gd name="connsiteX0" fmla="*/ 73743 w 2516318"/>
              <a:gd name="connsiteY0" fmla="*/ 1540701 h 1595133"/>
              <a:gd name="connsiteX1" fmla="*/ 123847 w 2516318"/>
              <a:gd name="connsiteY1" fmla="*/ 1478071 h 1595133"/>
              <a:gd name="connsiteX2" fmla="*/ 1226137 w 2516318"/>
              <a:gd name="connsiteY2" fmla="*/ 501041 h 1595133"/>
              <a:gd name="connsiteX3" fmla="*/ 2516318 w 2516318"/>
              <a:gd name="connsiteY3" fmla="*/ 0 h 1595133"/>
            </a:gdLst>
            <a:ahLst/>
            <a:cxnLst>
              <a:cxn ang="0">
                <a:pos x="connsiteX0" y="connsiteY0"/>
              </a:cxn>
              <a:cxn ang="0">
                <a:pos x="connsiteX1" y="connsiteY1"/>
              </a:cxn>
              <a:cxn ang="0">
                <a:pos x="connsiteX2" y="connsiteY2"/>
              </a:cxn>
              <a:cxn ang="0">
                <a:pos x="connsiteX3" y="connsiteY3"/>
              </a:cxn>
            </a:cxnLst>
            <a:rect l="l" t="t" r="r" b="b"/>
            <a:pathLst>
              <a:path w="2516318" h="1595133">
                <a:moveTo>
                  <a:pt x="73743" y="1540701"/>
                </a:moveTo>
                <a:cubicBezTo>
                  <a:pt x="2762" y="1596024"/>
                  <a:pt x="-68219" y="1651348"/>
                  <a:pt x="123847" y="1478071"/>
                </a:cubicBezTo>
                <a:cubicBezTo>
                  <a:pt x="315913" y="1304794"/>
                  <a:pt x="827392" y="747386"/>
                  <a:pt x="1226137" y="501041"/>
                </a:cubicBezTo>
                <a:cubicBezTo>
                  <a:pt x="1624882" y="254696"/>
                  <a:pt x="2070600" y="127348"/>
                  <a:pt x="2516318" y="0"/>
                </a:cubicBezTo>
              </a:path>
            </a:pathLst>
          </a:custGeom>
          <a:noFill/>
          <a:ln w="19050" algn="ctr">
            <a:solidFill>
              <a:srgbClr val="D33941"/>
            </a:solidFill>
            <a:round/>
            <a:headEnd/>
            <a:tailEnd/>
          </a:ln>
        </p:spPr>
        <p:txBody>
          <a:bodyPr rtlCol="0" anchor="ctr"/>
          <a:lstStyle/>
          <a:p>
            <a:pPr algn="ctr"/>
            <a:endParaRPr lang="en-US"/>
          </a:p>
        </p:txBody>
      </p:sp>
      <p:cxnSp>
        <p:nvCxnSpPr>
          <p:cNvPr id="15" name="Straight Arrow Connector 14"/>
          <p:cNvCxnSpPr/>
          <p:nvPr/>
        </p:nvCxnSpPr>
        <p:spPr bwMode="auto">
          <a:xfrm flipV="1">
            <a:off x="3031299" y="2993721"/>
            <a:ext cx="329327" cy="106799"/>
          </a:xfrm>
          <a:prstGeom prst="straightConnector1">
            <a:avLst/>
          </a:prstGeom>
          <a:noFill/>
          <a:ln w="19050" cap="flat" cmpd="sng" algn="ctr">
            <a:solidFill>
              <a:srgbClr val="C00000"/>
            </a:solidFill>
            <a:prstDash val="solid"/>
            <a:round/>
            <a:headEnd type="none" w="med" len="med"/>
            <a:tailEnd type="arrow"/>
          </a:ln>
          <a:effectLst/>
        </p:spPr>
      </p:cxnSp>
      <p:sp>
        <p:nvSpPr>
          <p:cNvPr id="17" name="Arc 16"/>
          <p:cNvSpPr/>
          <p:nvPr/>
        </p:nvSpPr>
        <p:spPr bwMode="auto">
          <a:xfrm>
            <a:off x="5553267" y="4502412"/>
            <a:ext cx="339553" cy="642706"/>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18" name="TextBox 17"/>
          <p:cNvSpPr txBox="1"/>
          <p:nvPr/>
        </p:nvSpPr>
        <p:spPr>
          <a:xfrm>
            <a:off x="548971" y="5895868"/>
            <a:ext cx="4058612" cy="307777"/>
          </a:xfrm>
          <a:prstGeom prst="rect">
            <a:avLst/>
          </a:prstGeom>
          <a:noFill/>
        </p:spPr>
        <p:txBody>
          <a:bodyPr wrap="none" rtlCol="0">
            <a:spAutoFit/>
          </a:bodyPr>
          <a:lstStyle/>
          <a:p>
            <a:r>
              <a:rPr lang="en-US" dirty="0" smtClean="0">
                <a:solidFill>
                  <a:srgbClr val="C00000"/>
                </a:solidFill>
                <a:latin typeface="Calibri" pitchFamily="34" charset="0"/>
                <a:cs typeface="Calibri" pitchFamily="34" charset="0"/>
              </a:rPr>
              <a:t>After Update, the contact appears in the Contacts list</a:t>
            </a:r>
          </a:p>
        </p:txBody>
      </p:sp>
      <p:sp>
        <p:nvSpPr>
          <p:cNvPr id="22" name="Rounded Rectangle 21"/>
          <p:cNvSpPr/>
          <p:nvPr/>
        </p:nvSpPr>
        <p:spPr bwMode="auto">
          <a:xfrm>
            <a:off x="4727662" y="3671079"/>
            <a:ext cx="2661344" cy="29967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121334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83" y="586277"/>
            <a:ext cx="7822733" cy="431548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4"/>
          <p:cNvSpPr>
            <a:spLocks noGrp="1" noChangeArrowheads="1"/>
          </p:cNvSpPr>
          <p:nvPr>
            <p:ph type="title"/>
          </p:nvPr>
        </p:nvSpPr>
        <p:spPr/>
        <p:txBody>
          <a:bodyPr/>
          <a:lstStyle/>
          <a:p>
            <a:pPr eaLnBrk="1" hangingPunct="1"/>
            <a:r>
              <a:rPr lang="en-US" smtClean="0"/>
              <a:t>Transferring roles on a claim</a:t>
            </a:r>
          </a:p>
        </p:txBody>
      </p:sp>
      <p:sp>
        <p:nvSpPr>
          <p:cNvPr id="33796" name="AutoShape 6"/>
          <p:cNvSpPr>
            <a:spLocks noChangeArrowheads="1"/>
          </p:cNvSpPr>
          <p:nvPr/>
        </p:nvSpPr>
        <p:spPr bwMode="auto">
          <a:xfrm>
            <a:off x="1552354" y="3451808"/>
            <a:ext cx="2509284" cy="3095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3797" name="Content Placeholder 16"/>
          <p:cNvSpPr>
            <a:spLocks noGrp="1"/>
          </p:cNvSpPr>
          <p:nvPr>
            <p:ph idx="1"/>
          </p:nvPr>
        </p:nvSpPr>
        <p:spPr>
          <a:xfrm>
            <a:off x="414090" y="5000702"/>
            <a:ext cx="7763726" cy="1313759"/>
          </a:xfrm>
          <a:solidFill>
            <a:schemeClr val="tx1"/>
          </a:solidFill>
        </p:spPr>
        <p:txBody>
          <a:bodyPr/>
          <a:lstStyle/>
          <a:p>
            <a:r>
              <a:rPr lang="en-US" sz="2000" dirty="0" smtClean="0"/>
              <a:t>Transfer roles from other contacts… button initiates process to move roles from multiple contacts into one (surviving) contact</a:t>
            </a:r>
          </a:p>
          <a:p>
            <a:pPr lvl="1"/>
            <a:r>
              <a:rPr lang="en-US" sz="2000" dirty="0" smtClean="0"/>
              <a:t>Contacts whose roles are transferred (chosen on next screen) will be removed</a:t>
            </a:r>
          </a:p>
          <a:p>
            <a:endParaRPr lang="en-US" sz="2000" dirty="0" smtClean="0"/>
          </a:p>
          <a:p>
            <a:pPr lvl="1"/>
            <a:endParaRPr lang="en-US" sz="2000" dirty="0" smtClean="0"/>
          </a:p>
        </p:txBody>
      </p:sp>
    </p:spTree>
    <p:extLst>
      <p:ext uri="{BB962C8B-B14F-4D97-AF65-F5344CB8AC3E}">
        <p14:creationId xmlns:p14="http://schemas.microsoft.com/office/powerpoint/2010/main" val="15346387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55" y="496728"/>
            <a:ext cx="6007949" cy="363569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2802631"/>
            <a:ext cx="5998387" cy="36498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Title 1"/>
          <p:cNvSpPr>
            <a:spLocks noGrp="1"/>
          </p:cNvSpPr>
          <p:nvPr>
            <p:ph type="title"/>
          </p:nvPr>
        </p:nvSpPr>
        <p:spPr/>
        <p:txBody>
          <a:bodyPr/>
          <a:lstStyle/>
          <a:p>
            <a:r>
              <a:rPr lang="en-US" smtClean="0"/>
              <a:t>Transferring roles screen</a:t>
            </a:r>
          </a:p>
        </p:txBody>
      </p:sp>
      <p:sp>
        <p:nvSpPr>
          <p:cNvPr id="34821" name="Content Placeholder 2"/>
          <p:cNvSpPr>
            <a:spLocks noGrp="1"/>
          </p:cNvSpPr>
          <p:nvPr>
            <p:ph idx="1"/>
          </p:nvPr>
        </p:nvSpPr>
        <p:spPr>
          <a:xfrm>
            <a:off x="6411433" y="444590"/>
            <a:ext cx="2582050" cy="2305903"/>
          </a:xfrm>
        </p:spPr>
        <p:txBody>
          <a:bodyPr/>
          <a:lstStyle/>
          <a:p>
            <a:r>
              <a:rPr lang="en-US" sz="2000" dirty="0" smtClean="0"/>
              <a:t>Select contacts to merge into survivor </a:t>
            </a:r>
          </a:p>
          <a:p>
            <a:r>
              <a:rPr lang="en-US" sz="2000" dirty="0" smtClean="0"/>
              <a:t>Selected contacts moved to “to be removed” list view</a:t>
            </a:r>
          </a:p>
          <a:p>
            <a:pPr lvl="1"/>
            <a:r>
              <a:rPr lang="en-US" sz="2000" dirty="0" smtClean="0"/>
              <a:t>List of roles for survivor updated</a:t>
            </a:r>
          </a:p>
          <a:p>
            <a:pPr lvl="1"/>
            <a:endParaRPr lang="en-US" sz="2000" dirty="0" smtClean="0"/>
          </a:p>
          <a:p>
            <a:endParaRPr lang="en-US" sz="2000" dirty="0" smtClean="0"/>
          </a:p>
          <a:p>
            <a:endParaRPr lang="en-US" sz="2000" dirty="0" smtClean="0"/>
          </a:p>
        </p:txBody>
      </p:sp>
      <p:sp>
        <p:nvSpPr>
          <p:cNvPr id="34822" name="AutoShape 6"/>
          <p:cNvSpPr>
            <a:spLocks noChangeArrowheads="1"/>
          </p:cNvSpPr>
          <p:nvPr/>
        </p:nvSpPr>
        <p:spPr bwMode="auto">
          <a:xfrm>
            <a:off x="329055" y="3975334"/>
            <a:ext cx="2531103" cy="146216"/>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4825" name="AutoShape 6"/>
          <p:cNvSpPr>
            <a:spLocks noChangeArrowheads="1"/>
          </p:cNvSpPr>
          <p:nvPr/>
        </p:nvSpPr>
        <p:spPr bwMode="auto">
          <a:xfrm>
            <a:off x="421058" y="1597542"/>
            <a:ext cx="557138" cy="28575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34826" name="Straight Arrow Connector 14"/>
          <p:cNvCxnSpPr>
            <a:cxnSpLocks noChangeShapeType="1"/>
            <a:endCxn id="20" idx="1"/>
          </p:cNvCxnSpPr>
          <p:nvPr/>
        </p:nvCxnSpPr>
        <p:spPr bwMode="auto">
          <a:xfrm>
            <a:off x="1429801" y="4154722"/>
            <a:ext cx="1582757" cy="2224664"/>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0" name="AutoShape 6"/>
          <p:cNvSpPr>
            <a:spLocks noChangeArrowheads="1"/>
          </p:cNvSpPr>
          <p:nvPr/>
        </p:nvSpPr>
        <p:spPr bwMode="auto">
          <a:xfrm>
            <a:off x="3012558" y="6306278"/>
            <a:ext cx="3398875" cy="146216"/>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96158390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9" y="2416913"/>
            <a:ext cx="7331148" cy="2326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93" y="755592"/>
            <a:ext cx="5610114" cy="7255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4" name="Title 1"/>
          <p:cNvSpPr>
            <a:spLocks noGrp="1"/>
          </p:cNvSpPr>
          <p:nvPr>
            <p:ph type="title"/>
          </p:nvPr>
        </p:nvSpPr>
        <p:spPr/>
        <p:txBody>
          <a:bodyPr/>
          <a:lstStyle/>
          <a:p>
            <a:r>
              <a:rPr lang="en-US" smtClean="0"/>
              <a:t>Transfer the roles</a:t>
            </a:r>
          </a:p>
        </p:txBody>
      </p:sp>
      <p:sp>
        <p:nvSpPr>
          <p:cNvPr id="35845" name="Content Placeholder 2"/>
          <p:cNvSpPr>
            <a:spLocks noGrp="1"/>
          </p:cNvSpPr>
          <p:nvPr>
            <p:ph idx="1"/>
          </p:nvPr>
        </p:nvSpPr>
        <p:spPr>
          <a:xfrm>
            <a:off x="467323" y="4953739"/>
            <a:ext cx="8318500" cy="1622425"/>
          </a:xfrm>
        </p:spPr>
        <p:txBody>
          <a:bodyPr/>
          <a:lstStyle/>
          <a:p>
            <a:r>
              <a:rPr lang="en-US" dirty="0" smtClean="0"/>
              <a:t>Click Transfer Roles to perform transfer</a:t>
            </a:r>
          </a:p>
          <a:p>
            <a:pPr lvl="1"/>
            <a:r>
              <a:rPr lang="en-US" dirty="0" err="1" smtClean="0"/>
              <a:t>ClaimCenter</a:t>
            </a:r>
            <a:r>
              <a:rPr lang="en-US" dirty="0" smtClean="0"/>
              <a:t> displays final message detailing roles survivor will have, and contacts to be removed from claim</a:t>
            </a:r>
          </a:p>
          <a:p>
            <a:pPr lvl="1"/>
            <a:r>
              <a:rPr lang="en-US" dirty="0" smtClean="0"/>
              <a:t>Can only transfer if survivor allowed to have all selected roles</a:t>
            </a:r>
          </a:p>
          <a:p>
            <a:endParaRPr lang="en-US" dirty="0" smtClean="0"/>
          </a:p>
          <a:p>
            <a:endParaRPr lang="en-US" dirty="0" smtClean="0"/>
          </a:p>
          <a:p>
            <a:endParaRPr lang="en-US" dirty="0" smtClean="0"/>
          </a:p>
        </p:txBody>
      </p:sp>
      <p:sp>
        <p:nvSpPr>
          <p:cNvPr id="35846" name="AutoShape 6"/>
          <p:cNvSpPr>
            <a:spLocks noChangeArrowheads="1"/>
          </p:cNvSpPr>
          <p:nvPr/>
        </p:nvSpPr>
        <p:spPr bwMode="auto">
          <a:xfrm>
            <a:off x="2783183" y="3793331"/>
            <a:ext cx="3022194" cy="3476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3183" y="1257854"/>
            <a:ext cx="5695950" cy="13144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8" name="Line 10"/>
          <p:cNvSpPr>
            <a:spLocks noChangeShapeType="1"/>
          </p:cNvSpPr>
          <p:nvPr/>
        </p:nvSpPr>
        <p:spPr bwMode="auto">
          <a:xfrm>
            <a:off x="1124254" y="1295433"/>
            <a:ext cx="1493685"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0"/>
          <p:cNvSpPr>
            <a:spLocks noChangeShapeType="1"/>
          </p:cNvSpPr>
          <p:nvPr/>
        </p:nvSpPr>
        <p:spPr bwMode="auto">
          <a:xfrm>
            <a:off x="5280430" y="2479543"/>
            <a:ext cx="0" cy="383838"/>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274693" y="1064712"/>
            <a:ext cx="863668" cy="2307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44030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sp>
        <p:nvSpPr>
          <p:cNvPr id="49154" name="Rectangle 2"/>
          <p:cNvSpPr>
            <a:spLocks noGrp="1" noChangeArrowheads="1"/>
          </p:cNvSpPr>
          <p:nvPr>
            <p:ph type="title"/>
          </p:nvPr>
        </p:nvSpPr>
        <p:spPr/>
        <p:txBody>
          <a:bodyPr/>
          <a:lstStyle/>
          <a:p>
            <a:pPr eaLnBrk="1" hangingPunct="1"/>
            <a:r>
              <a:rPr lang="en-US" dirty="0" smtClean="0"/>
              <a:t>Lesson outline</a:t>
            </a:r>
          </a:p>
        </p:txBody>
      </p:sp>
      <p:sp>
        <p:nvSpPr>
          <p:cNvPr id="49155" name="Rectangle 3"/>
          <p:cNvSpPr>
            <a:spLocks noGrp="1" noChangeArrowheads="1"/>
          </p:cNvSpPr>
          <p:nvPr>
            <p:ph idx="1"/>
          </p:nvPr>
        </p:nvSpPr>
        <p:spPr/>
        <p:txBody>
          <a:bodyPr/>
          <a:lstStyle/>
          <a:p>
            <a:pPr>
              <a:lnSpc>
                <a:spcPct val="150000"/>
              </a:lnSpc>
            </a:pPr>
            <a:r>
              <a:rPr lang="en-US" sz="2800" dirty="0" smtClean="0">
                <a:solidFill>
                  <a:srgbClr val="C0C0C0"/>
                </a:solidFill>
              </a:rPr>
              <a:t>Contact Basics</a:t>
            </a:r>
          </a:p>
          <a:p>
            <a:pPr>
              <a:lnSpc>
                <a:spcPct val="150000"/>
              </a:lnSpc>
            </a:pPr>
            <a:r>
              <a:rPr lang="en-US" sz="2800" dirty="0" err="1" smtClean="0">
                <a:solidFill>
                  <a:srgbClr val="C0C0C0"/>
                </a:solidFill>
              </a:rPr>
              <a:t>ContactManager</a:t>
            </a:r>
            <a:endParaRPr lang="en-US" sz="2800" dirty="0" smtClean="0">
              <a:solidFill>
                <a:srgbClr val="C0C0C0"/>
              </a:solidFill>
            </a:endParaRPr>
          </a:p>
          <a:p>
            <a:pPr>
              <a:lnSpc>
                <a:spcPct val="150000"/>
              </a:lnSpc>
            </a:pPr>
            <a:r>
              <a:rPr lang="en-US" sz="2800" dirty="0" smtClean="0">
                <a:solidFill>
                  <a:srgbClr val="C0C0C0"/>
                </a:solidFill>
              </a:rPr>
              <a:t>Creating </a:t>
            </a:r>
            <a:r>
              <a:rPr lang="en-US" sz="2800" dirty="0" err="1" smtClean="0">
                <a:solidFill>
                  <a:srgbClr val="C0C0C0"/>
                </a:solidFill>
              </a:rPr>
              <a:t>ClaimCenter</a:t>
            </a:r>
            <a:r>
              <a:rPr lang="en-US" sz="2800" dirty="0" smtClean="0">
                <a:solidFill>
                  <a:srgbClr val="C0C0C0"/>
                </a:solidFill>
              </a:rPr>
              <a:t> contacts</a:t>
            </a:r>
          </a:p>
          <a:p>
            <a:pPr>
              <a:lnSpc>
                <a:spcPct val="150000"/>
              </a:lnSpc>
            </a:pPr>
            <a:r>
              <a:rPr lang="en-US" sz="2800" dirty="0" smtClean="0"/>
              <a:t>Searching for contacts</a:t>
            </a:r>
          </a:p>
        </p:txBody>
      </p:sp>
    </p:spTree>
    <p:extLst>
      <p:ext uri="{BB962C8B-B14F-4D97-AF65-F5344CB8AC3E}">
        <p14:creationId xmlns:p14="http://schemas.microsoft.com/office/powerpoint/2010/main" val="1536278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sp>
        <p:nvSpPr>
          <p:cNvPr id="50178" name="Rectangle 2"/>
          <p:cNvSpPr>
            <a:spLocks noGrp="1" noChangeArrowheads="1"/>
          </p:cNvSpPr>
          <p:nvPr>
            <p:ph type="title"/>
          </p:nvPr>
        </p:nvSpPr>
        <p:spPr/>
        <p:txBody>
          <a:bodyPr/>
          <a:lstStyle/>
          <a:p>
            <a:pPr eaLnBrk="1" hangingPunct="1"/>
            <a:r>
              <a:rPr lang="en-US" dirty="0" smtClean="0"/>
              <a:t>Approaches to Searching for Contacts</a:t>
            </a:r>
          </a:p>
        </p:txBody>
      </p:sp>
      <p:sp>
        <p:nvSpPr>
          <p:cNvPr id="50179" name="Rectangle 3"/>
          <p:cNvSpPr>
            <a:spLocks noGrp="1" noChangeArrowheads="1"/>
          </p:cNvSpPr>
          <p:nvPr>
            <p:ph idx="1"/>
          </p:nvPr>
        </p:nvSpPr>
        <p:spPr>
          <a:xfrm>
            <a:off x="519113" y="914400"/>
            <a:ext cx="8461114" cy="5486400"/>
          </a:xfrm>
        </p:spPr>
        <p:txBody>
          <a:bodyPr/>
          <a:lstStyle/>
          <a:p>
            <a:pPr marL="457200" indent="-457200"/>
            <a:r>
              <a:rPr lang="en-US" sz="2200" dirty="0" smtClean="0"/>
              <a:t>Searching for contacts in the Address Book can be done using four different approaches (or combinations thereof) to reduce time and improve quality of service. This includes searching:</a:t>
            </a:r>
          </a:p>
          <a:p>
            <a:pPr marL="819150" lvl="1" indent="-419100">
              <a:buFont typeface="Wingdings 2" pitchFamily="18" charset="2"/>
              <a:buAutoNum type="arabicPeriod"/>
            </a:pPr>
            <a:r>
              <a:rPr lang="en-US" dirty="0"/>
              <a:t>B</a:t>
            </a:r>
            <a:r>
              <a:rPr lang="en-US" dirty="0" smtClean="0"/>
              <a:t>y Name, Type or Services Provided</a:t>
            </a:r>
          </a:p>
          <a:p>
            <a:pPr lvl="2">
              <a:buFont typeface="Arial" pitchFamily="34" charset="0"/>
              <a:buChar char="•"/>
            </a:pPr>
            <a:r>
              <a:rPr lang="en-US" dirty="0" smtClean="0"/>
              <a:t>For example, an Auto Repair Shop named “Express Auto” providing auto body services</a:t>
            </a:r>
          </a:p>
          <a:p>
            <a:pPr marL="819150" lvl="1" indent="-419100">
              <a:buFont typeface="Wingdings 2" pitchFamily="18" charset="2"/>
              <a:buAutoNum type="arabicPeriod"/>
            </a:pPr>
            <a:r>
              <a:rPr lang="en-US" dirty="0"/>
              <a:t>B</a:t>
            </a:r>
            <a:r>
              <a:rPr lang="en-US" dirty="0" smtClean="0"/>
              <a:t>y Location</a:t>
            </a:r>
          </a:p>
          <a:p>
            <a:pPr lvl="2">
              <a:buFont typeface="Arial" pitchFamily="34" charset="0"/>
              <a:buChar char="•"/>
            </a:pPr>
            <a:r>
              <a:rPr lang="en-US" dirty="0"/>
              <a:t>For example, all contacts in 94404 (Zip Code), or a city and state (Memphis, TN)</a:t>
            </a:r>
          </a:p>
          <a:p>
            <a:pPr marL="819150" lvl="1" indent="-419100">
              <a:buFont typeface="Wingdings 2" pitchFamily="18" charset="2"/>
              <a:buAutoNum type="arabicPeriod"/>
            </a:pPr>
            <a:r>
              <a:rPr lang="en-US" dirty="0" smtClean="0"/>
              <a:t>By Proximity to a Location (using the Geocoding service)</a:t>
            </a:r>
          </a:p>
          <a:p>
            <a:pPr lvl="2">
              <a:buFont typeface="Arial" pitchFamily="34" charset="0"/>
              <a:buChar char="•"/>
            </a:pPr>
            <a:r>
              <a:rPr lang="en-US" dirty="0" smtClean="0"/>
              <a:t>For example, any Auto Repair Shop within 40 miles of the loss location</a:t>
            </a:r>
          </a:p>
          <a:p>
            <a:pPr marL="819150" lvl="1" indent="-419100">
              <a:buFont typeface="Wingdings 2" pitchFamily="18" charset="2"/>
              <a:buAutoNum type="arabicPeriod"/>
            </a:pPr>
            <a:r>
              <a:rPr lang="en-US" dirty="0"/>
              <a:t>B</a:t>
            </a:r>
            <a:r>
              <a:rPr lang="en-US" dirty="0" smtClean="0"/>
              <a:t>y Preferred Status and/or by Performance Score</a:t>
            </a:r>
          </a:p>
          <a:p>
            <a:pPr lvl="2">
              <a:buFont typeface="Arial" pitchFamily="34" charset="0"/>
              <a:buChar char="•"/>
            </a:pPr>
            <a:r>
              <a:rPr lang="en-US" dirty="0" smtClean="0"/>
              <a:t>For example, an Auto Repair Shop who is a Preferred Vendor and whose Average Review Score is at least 80</a:t>
            </a:r>
          </a:p>
        </p:txBody>
      </p:sp>
      <p:grpSp>
        <p:nvGrpSpPr>
          <p:cNvPr id="4" name="Group 18"/>
          <p:cNvGrpSpPr>
            <a:grpSpLocks/>
          </p:cNvGrpSpPr>
          <p:nvPr/>
        </p:nvGrpSpPr>
        <p:grpSpPr bwMode="auto">
          <a:xfrm>
            <a:off x="7449522" y="0"/>
            <a:ext cx="1109663" cy="969963"/>
            <a:chOff x="1305" y="2500"/>
            <a:chExt cx="1138" cy="995"/>
          </a:xfrm>
        </p:grpSpPr>
        <p:sp>
          <p:nvSpPr>
            <p:cNvPr id="5" name="Freeform 19"/>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20"/>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21"/>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2"/>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3"/>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24"/>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5"/>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6"/>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7"/>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8"/>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9"/>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30"/>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1"/>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2"/>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53655383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|EOS~039|</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11" y="599722"/>
            <a:ext cx="3886200" cy="5486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51203" name="Rectangle 4"/>
          <p:cNvSpPr>
            <a:spLocks noGrp="1" noChangeArrowheads="1"/>
          </p:cNvSpPr>
          <p:nvPr>
            <p:ph type="title"/>
          </p:nvPr>
        </p:nvSpPr>
        <p:spPr/>
        <p:txBody>
          <a:bodyPr/>
          <a:lstStyle/>
          <a:p>
            <a:pPr eaLnBrk="1" hangingPunct="1"/>
            <a:r>
              <a:rPr lang="en-US" dirty="0" smtClean="0"/>
              <a:t>Searching by Name, Type or Services Provided</a:t>
            </a:r>
          </a:p>
        </p:txBody>
      </p:sp>
      <p:grpSp>
        <p:nvGrpSpPr>
          <p:cNvPr id="51206" name="Group 7"/>
          <p:cNvGrpSpPr>
            <a:grpSpLocks/>
          </p:cNvGrpSpPr>
          <p:nvPr/>
        </p:nvGrpSpPr>
        <p:grpSpPr bwMode="auto">
          <a:xfrm>
            <a:off x="3565619" y="737822"/>
            <a:ext cx="1109662" cy="969963"/>
            <a:chOff x="1305" y="2500"/>
            <a:chExt cx="1138" cy="995"/>
          </a:xfrm>
        </p:grpSpPr>
        <p:sp>
          <p:nvSpPr>
            <p:cNvPr id="51222" name="Freeform 8"/>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3" name="Freeform 9"/>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4" name="Freeform 10"/>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5" name="Freeform 11"/>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6" name="Freeform 12"/>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7" name="Freeform 13"/>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8" name="Freeform 14"/>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9" name="Freeform 15"/>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0" name="Freeform 16"/>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1" name="Freeform 17"/>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2" name="Freeform 18"/>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3" name="Freeform 19"/>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4" name="Freeform 20"/>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35" name="Freeform 21"/>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213" name="Group 28"/>
          <p:cNvGrpSpPr>
            <a:grpSpLocks/>
          </p:cNvGrpSpPr>
          <p:nvPr/>
        </p:nvGrpSpPr>
        <p:grpSpPr bwMode="auto">
          <a:xfrm>
            <a:off x="7295948" y="2805186"/>
            <a:ext cx="492125" cy="539750"/>
            <a:chOff x="4508" y="1968"/>
            <a:chExt cx="310" cy="340"/>
          </a:xfrm>
        </p:grpSpPr>
        <p:sp>
          <p:nvSpPr>
            <p:cNvPr id="51218" name="Rectangle 29"/>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51219" name="Oval 30"/>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51220" name="Rectangle 31"/>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51221" name="Oval 32"/>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51214" name="AutoShape 33"/>
          <p:cNvSpPr>
            <a:spLocks noChangeArrowheads="1"/>
          </p:cNvSpPr>
          <p:nvPr/>
        </p:nvSpPr>
        <p:spPr bwMode="auto">
          <a:xfrm>
            <a:off x="251040" y="4411569"/>
            <a:ext cx="700087" cy="24130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 name="Arc 2"/>
          <p:cNvSpPr/>
          <p:nvPr/>
        </p:nvSpPr>
        <p:spPr bwMode="auto">
          <a:xfrm>
            <a:off x="418395" y="4555482"/>
            <a:ext cx="1065463" cy="2118449"/>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4" name="TextBox 3"/>
          <p:cNvSpPr txBox="1"/>
          <p:nvPr/>
        </p:nvSpPr>
        <p:spPr>
          <a:xfrm>
            <a:off x="4036103" y="4877254"/>
            <a:ext cx="2595845" cy="707886"/>
          </a:xfrm>
          <a:prstGeom prst="rect">
            <a:avLst/>
          </a:prstGeom>
          <a:noFill/>
          <a:ln>
            <a:noFill/>
          </a:ln>
        </p:spPr>
        <p:txBody>
          <a:bodyPr wrap="square" rtlCol="0">
            <a:spAutoFit/>
          </a:bodyPr>
          <a:lstStyle/>
          <a:p>
            <a:r>
              <a:rPr lang="en-US" sz="2000" dirty="0" smtClean="0">
                <a:solidFill>
                  <a:srgbClr val="C00000"/>
                </a:solidFill>
                <a:latin typeface="Calibri" pitchFamily="34" charset="0"/>
                <a:cs typeface="Calibri" pitchFamily="34" charset="0"/>
              </a:rPr>
              <a:t>Search result, not associated claim</a:t>
            </a:r>
          </a:p>
        </p:txBody>
      </p:sp>
      <p:sp>
        <p:nvSpPr>
          <p:cNvPr id="5" name="Rounded Rectangle 4"/>
          <p:cNvSpPr/>
          <p:nvPr/>
        </p:nvSpPr>
        <p:spPr bwMode="auto">
          <a:xfrm>
            <a:off x="1316235" y="5923154"/>
            <a:ext cx="2779776" cy="143665"/>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AutoShape 33"/>
          <p:cNvSpPr>
            <a:spLocks noChangeArrowheads="1"/>
          </p:cNvSpPr>
          <p:nvPr/>
        </p:nvSpPr>
        <p:spPr bwMode="auto">
          <a:xfrm>
            <a:off x="209810" y="2931861"/>
            <a:ext cx="3282867" cy="1440756"/>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 name="AutoShape 33"/>
          <p:cNvSpPr>
            <a:spLocks noChangeArrowheads="1"/>
          </p:cNvSpPr>
          <p:nvPr/>
        </p:nvSpPr>
        <p:spPr bwMode="auto">
          <a:xfrm>
            <a:off x="1742467" y="1678773"/>
            <a:ext cx="1794343" cy="24533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AutoShape 33"/>
          <p:cNvSpPr>
            <a:spLocks noChangeArrowheads="1"/>
          </p:cNvSpPr>
          <p:nvPr/>
        </p:nvSpPr>
        <p:spPr bwMode="auto">
          <a:xfrm>
            <a:off x="1730591" y="1379910"/>
            <a:ext cx="1794343" cy="24533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810" y="1900144"/>
            <a:ext cx="4391025" cy="2752725"/>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8" name="AutoShape 33"/>
          <p:cNvSpPr>
            <a:spLocks noChangeArrowheads="1"/>
          </p:cNvSpPr>
          <p:nvPr/>
        </p:nvSpPr>
        <p:spPr bwMode="auto">
          <a:xfrm>
            <a:off x="7386638" y="2717253"/>
            <a:ext cx="536130" cy="39291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1" name="AutoShape 33"/>
          <p:cNvSpPr>
            <a:spLocks noChangeArrowheads="1"/>
          </p:cNvSpPr>
          <p:nvPr/>
        </p:nvSpPr>
        <p:spPr bwMode="auto">
          <a:xfrm>
            <a:off x="7216848" y="3519742"/>
            <a:ext cx="703558" cy="26499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2" name="TextBox 41"/>
          <p:cNvSpPr txBox="1"/>
          <p:nvPr/>
        </p:nvSpPr>
        <p:spPr>
          <a:xfrm>
            <a:off x="5592405" y="1142182"/>
            <a:ext cx="2675732" cy="400110"/>
          </a:xfrm>
          <a:prstGeom prst="rect">
            <a:avLst/>
          </a:prstGeom>
          <a:noFill/>
        </p:spPr>
        <p:txBody>
          <a:bodyPr wrap="none" rtlCol="0">
            <a:spAutoFit/>
          </a:bodyPr>
          <a:lstStyle/>
          <a:p>
            <a:r>
              <a:rPr lang="en-US" sz="2000" dirty="0" smtClean="0">
                <a:solidFill>
                  <a:srgbClr val="C00000"/>
                </a:solidFill>
                <a:latin typeface="Calibri" pitchFamily="34" charset="0"/>
                <a:cs typeface="Calibri" pitchFamily="34" charset="0"/>
              </a:rPr>
              <a:t>List of associated claims</a:t>
            </a:r>
          </a:p>
        </p:txBody>
      </p:sp>
      <p:sp>
        <p:nvSpPr>
          <p:cNvPr id="43" name="Arc 42"/>
          <p:cNvSpPr/>
          <p:nvPr/>
        </p:nvSpPr>
        <p:spPr bwMode="auto">
          <a:xfrm>
            <a:off x="7111066" y="1448806"/>
            <a:ext cx="1065463" cy="1663388"/>
          </a:xfrm>
          <a:prstGeom prst="arc">
            <a:avLst>
              <a:gd name="adj1" fmla="val 16200000"/>
              <a:gd name="adj2" fmla="val 3951443"/>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37" name="AutoShape 5"/>
          <p:cNvSpPr>
            <a:spLocks noChangeArrowheads="1"/>
          </p:cNvSpPr>
          <p:nvPr/>
        </p:nvSpPr>
        <p:spPr bwMode="auto">
          <a:xfrm>
            <a:off x="7156450" y="3284617"/>
            <a:ext cx="1881188" cy="3213100"/>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39" name="AutoShape 6"/>
          <p:cNvSpPr>
            <a:spLocks noChangeArrowheads="1"/>
          </p:cNvSpPr>
          <p:nvPr/>
        </p:nvSpPr>
        <p:spPr bwMode="auto">
          <a:xfrm>
            <a:off x="7234238" y="47276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40" name="Group 7"/>
          <p:cNvGrpSpPr>
            <a:grpSpLocks/>
          </p:cNvGrpSpPr>
          <p:nvPr/>
        </p:nvGrpSpPr>
        <p:grpSpPr bwMode="auto">
          <a:xfrm>
            <a:off x="7462838" y="3597354"/>
            <a:ext cx="1109662" cy="969963"/>
            <a:chOff x="1305" y="2500"/>
            <a:chExt cx="1138" cy="995"/>
          </a:xfrm>
        </p:grpSpPr>
        <p:sp>
          <p:nvSpPr>
            <p:cNvPr id="44" name="Freeform 8"/>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9"/>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0"/>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1"/>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2"/>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3"/>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4"/>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5"/>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16"/>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7"/>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8"/>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9"/>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0"/>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1"/>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 name="AutoShape 22"/>
          <p:cNvSpPr>
            <a:spLocks noChangeArrowheads="1"/>
          </p:cNvSpPr>
          <p:nvPr/>
        </p:nvSpPr>
        <p:spPr bwMode="auto">
          <a:xfrm>
            <a:off x="7386638" y="48800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62" name="AutoShape 23"/>
          <p:cNvSpPr>
            <a:spLocks noChangeArrowheads="1"/>
          </p:cNvSpPr>
          <p:nvPr/>
        </p:nvSpPr>
        <p:spPr bwMode="auto">
          <a:xfrm>
            <a:off x="7539038" y="50324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63" name="AutoShape 24"/>
          <p:cNvSpPr>
            <a:spLocks noChangeArrowheads="1"/>
          </p:cNvSpPr>
          <p:nvPr/>
        </p:nvSpPr>
        <p:spPr bwMode="auto">
          <a:xfrm>
            <a:off x="7691438" y="51848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64" name="AutoShape 25"/>
          <p:cNvSpPr>
            <a:spLocks noChangeArrowheads="1"/>
          </p:cNvSpPr>
          <p:nvPr/>
        </p:nvSpPr>
        <p:spPr bwMode="auto">
          <a:xfrm>
            <a:off x="7843838" y="53372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65" name="AutoShape 26"/>
          <p:cNvSpPr>
            <a:spLocks noChangeArrowheads="1"/>
          </p:cNvSpPr>
          <p:nvPr/>
        </p:nvSpPr>
        <p:spPr bwMode="auto">
          <a:xfrm>
            <a:off x="7996238" y="54896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66" name="AutoShape 27"/>
          <p:cNvSpPr>
            <a:spLocks noChangeArrowheads="1"/>
          </p:cNvSpPr>
          <p:nvPr/>
        </p:nvSpPr>
        <p:spPr bwMode="auto">
          <a:xfrm>
            <a:off x="8148638" y="5642054"/>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67" name="Group 28"/>
          <p:cNvGrpSpPr>
            <a:grpSpLocks/>
          </p:cNvGrpSpPr>
          <p:nvPr/>
        </p:nvGrpSpPr>
        <p:grpSpPr bwMode="auto">
          <a:xfrm>
            <a:off x="7264400" y="5743654"/>
            <a:ext cx="492125" cy="539750"/>
            <a:chOff x="4508" y="1968"/>
            <a:chExt cx="310" cy="340"/>
          </a:xfrm>
        </p:grpSpPr>
        <p:sp>
          <p:nvSpPr>
            <p:cNvPr id="68" name="Rectangle 29"/>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69" name="Oval 30"/>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70" name="Rectangle 31"/>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71" name="Oval 32"/>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72" name="Line 37"/>
          <p:cNvSpPr>
            <a:spLocks noChangeShapeType="1"/>
          </p:cNvSpPr>
          <p:nvPr/>
        </p:nvSpPr>
        <p:spPr bwMode="auto">
          <a:xfrm flipV="1">
            <a:off x="7448550" y="5537279"/>
            <a:ext cx="531813" cy="377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Arc 5"/>
          <p:cNvSpPr/>
          <p:nvPr/>
        </p:nvSpPr>
        <p:spPr bwMode="auto">
          <a:xfrm flipH="1">
            <a:off x="951126" y="2805186"/>
            <a:ext cx="3065962" cy="3189799"/>
          </a:xfrm>
          <a:prstGeom prst="arc">
            <a:avLst>
              <a:gd name="adj1" fmla="val 5867953"/>
              <a:gd name="adj2" fmla="val 10478953"/>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Tree>
    <p:extLst>
      <p:ext uri="{BB962C8B-B14F-4D97-AF65-F5344CB8AC3E}">
        <p14:creationId xmlns:p14="http://schemas.microsoft.com/office/powerpoint/2010/main" val="3326421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5" name="Rectangle 7"/>
          <p:cNvSpPr>
            <a:spLocks noGrp="1" noChangeArrowheads="1"/>
          </p:cNvSpPr>
          <p:nvPr>
            <p:ph type="title"/>
          </p:nvPr>
        </p:nvSpPr>
        <p:spPr/>
        <p:txBody>
          <a:bodyPr/>
          <a:lstStyle/>
          <a:p>
            <a:pPr eaLnBrk="1" hangingPunct="1"/>
            <a:r>
              <a:rPr lang="en-US" smtClean="0"/>
              <a:t>Review: Entities in the claim file</a:t>
            </a:r>
          </a:p>
        </p:txBody>
      </p:sp>
      <p:sp>
        <p:nvSpPr>
          <p:cNvPr id="256" name="Line 50"/>
          <p:cNvSpPr>
            <a:spLocks noChangeShapeType="1"/>
          </p:cNvSpPr>
          <p:nvPr/>
        </p:nvSpPr>
        <p:spPr bwMode="auto">
          <a:xfrm flipH="1" flipV="1">
            <a:off x="4496698" y="1880114"/>
            <a:ext cx="3865" cy="88912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57" name="Group 52"/>
          <p:cNvGrpSpPr>
            <a:grpSpLocks/>
          </p:cNvGrpSpPr>
          <p:nvPr/>
        </p:nvGrpSpPr>
        <p:grpSpPr bwMode="auto">
          <a:xfrm>
            <a:off x="3749675" y="1432567"/>
            <a:ext cx="1512888" cy="1114425"/>
            <a:chOff x="2083" y="1606"/>
            <a:chExt cx="1489" cy="1097"/>
          </a:xfrm>
        </p:grpSpPr>
        <p:sp>
          <p:nvSpPr>
            <p:cNvPr id="258"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9"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0"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1"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2"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3"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4"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5"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8"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9"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0"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1" name="Group 66"/>
            <p:cNvGrpSpPr>
              <a:grpSpLocks/>
            </p:cNvGrpSpPr>
            <p:nvPr/>
          </p:nvGrpSpPr>
          <p:grpSpPr bwMode="auto">
            <a:xfrm>
              <a:off x="2221" y="1871"/>
              <a:ext cx="518" cy="782"/>
              <a:chOff x="2400" y="1656"/>
              <a:chExt cx="752" cy="1136"/>
            </a:xfrm>
          </p:grpSpPr>
          <p:sp>
            <p:nvSpPr>
              <p:cNvPr id="284"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5"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6"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7"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9"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0"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2" name="Group 74"/>
            <p:cNvGrpSpPr>
              <a:grpSpLocks/>
            </p:cNvGrpSpPr>
            <p:nvPr/>
          </p:nvGrpSpPr>
          <p:grpSpPr bwMode="auto">
            <a:xfrm rot="-6511945">
              <a:off x="2834" y="1842"/>
              <a:ext cx="518" cy="783"/>
              <a:chOff x="2400" y="1656"/>
              <a:chExt cx="752" cy="1136"/>
            </a:xfrm>
          </p:grpSpPr>
          <p:sp>
            <p:nvSpPr>
              <p:cNvPr id="277"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9"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0"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1"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2"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3"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3"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74"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5"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91" name="Text Box 104"/>
          <p:cNvSpPr txBox="1">
            <a:spLocks noChangeArrowheads="1"/>
          </p:cNvSpPr>
          <p:nvPr/>
        </p:nvSpPr>
        <p:spPr bwMode="auto">
          <a:xfrm>
            <a:off x="2522538" y="1799280"/>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292" name="Line 2"/>
          <p:cNvSpPr>
            <a:spLocks noChangeShapeType="1"/>
          </p:cNvSpPr>
          <p:nvPr/>
        </p:nvSpPr>
        <p:spPr bwMode="auto">
          <a:xfrm>
            <a:off x="5573252" y="5777555"/>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3" name="Line 3"/>
          <p:cNvSpPr>
            <a:spLocks noChangeShapeType="1"/>
          </p:cNvSpPr>
          <p:nvPr/>
        </p:nvSpPr>
        <p:spPr bwMode="auto">
          <a:xfrm>
            <a:off x="5262102" y="5253680"/>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4" name="Group 52"/>
          <p:cNvGrpSpPr>
            <a:grpSpLocks/>
          </p:cNvGrpSpPr>
          <p:nvPr/>
        </p:nvGrpSpPr>
        <p:grpSpPr bwMode="auto">
          <a:xfrm>
            <a:off x="6288009" y="5104455"/>
            <a:ext cx="839788" cy="584200"/>
            <a:chOff x="3153" y="1049"/>
            <a:chExt cx="752" cy="523"/>
          </a:xfrm>
        </p:grpSpPr>
        <p:sp>
          <p:nvSpPr>
            <p:cNvPr id="295"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6"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 name="Text Box 61"/>
          <p:cNvSpPr txBox="1">
            <a:spLocks noChangeArrowheads="1"/>
          </p:cNvSpPr>
          <p:nvPr/>
        </p:nvSpPr>
        <p:spPr bwMode="auto">
          <a:xfrm>
            <a:off x="6418184" y="4802830"/>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298" name="Group 79"/>
          <p:cNvGrpSpPr>
            <a:grpSpLocks/>
          </p:cNvGrpSpPr>
          <p:nvPr/>
        </p:nvGrpSpPr>
        <p:grpSpPr bwMode="auto">
          <a:xfrm>
            <a:off x="6483272" y="5356867"/>
            <a:ext cx="839787" cy="584200"/>
            <a:chOff x="3153" y="1049"/>
            <a:chExt cx="752" cy="523"/>
          </a:xfrm>
        </p:grpSpPr>
        <p:sp>
          <p:nvSpPr>
            <p:cNvPr id="299"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00"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1" name="Line 2"/>
          <p:cNvSpPr>
            <a:spLocks noChangeShapeType="1"/>
          </p:cNvSpPr>
          <p:nvPr/>
        </p:nvSpPr>
        <p:spPr bwMode="auto">
          <a:xfrm>
            <a:off x="4335119" y="5253680"/>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2" name="Line 3"/>
          <p:cNvSpPr>
            <a:spLocks noChangeShapeType="1"/>
          </p:cNvSpPr>
          <p:nvPr/>
        </p:nvSpPr>
        <p:spPr bwMode="auto">
          <a:xfrm>
            <a:off x="4354169" y="5774380"/>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3" name="Group 225"/>
          <p:cNvGrpSpPr>
            <a:grpSpLocks/>
          </p:cNvGrpSpPr>
          <p:nvPr/>
        </p:nvGrpSpPr>
        <p:grpSpPr bwMode="auto">
          <a:xfrm>
            <a:off x="4945198" y="5109217"/>
            <a:ext cx="581025" cy="561975"/>
            <a:chOff x="4200" y="2899"/>
            <a:chExt cx="915" cy="885"/>
          </a:xfrm>
        </p:grpSpPr>
        <p:sp>
          <p:nvSpPr>
            <p:cNvPr id="304"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05"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6"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8"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9"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0"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1"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2"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3"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4"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5"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6"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9"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0"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1" name="Text Box 243"/>
          <p:cNvSpPr txBox="1">
            <a:spLocks noChangeArrowheads="1"/>
          </p:cNvSpPr>
          <p:nvPr/>
        </p:nvSpPr>
        <p:spPr bwMode="auto">
          <a:xfrm>
            <a:off x="4568961" y="4802830"/>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22" name="Group 244"/>
          <p:cNvGrpSpPr>
            <a:grpSpLocks/>
          </p:cNvGrpSpPr>
          <p:nvPr/>
        </p:nvGrpSpPr>
        <p:grpSpPr bwMode="auto">
          <a:xfrm>
            <a:off x="5165861" y="5318767"/>
            <a:ext cx="581025" cy="561975"/>
            <a:chOff x="4200" y="2899"/>
            <a:chExt cx="915" cy="885"/>
          </a:xfrm>
        </p:grpSpPr>
        <p:sp>
          <p:nvSpPr>
            <p:cNvPr id="323"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4"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5"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6"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8"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9"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0"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1"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2"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3"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4"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5"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6"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7"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40" name="Group 2"/>
          <p:cNvGrpSpPr>
            <a:grpSpLocks/>
          </p:cNvGrpSpPr>
          <p:nvPr/>
        </p:nvGrpSpPr>
        <p:grpSpPr bwMode="auto">
          <a:xfrm>
            <a:off x="7975600" y="3323280"/>
            <a:ext cx="746125" cy="749300"/>
            <a:chOff x="4932" y="501"/>
            <a:chExt cx="708" cy="712"/>
          </a:xfrm>
        </p:grpSpPr>
        <p:sp>
          <p:nvSpPr>
            <p:cNvPr id="341"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42"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51" name="Group 13"/>
          <p:cNvGrpSpPr>
            <a:grpSpLocks/>
          </p:cNvGrpSpPr>
          <p:nvPr/>
        </p:nvGrpSpPr>
        <p:grpSpPr bwMode="auto">
          <a:xfrm>
            <a:off x="8154988" y="3540767"/>
            <a:ext cx="746125" cy="749300"/>
            <a:chOff x="4932" y="501"/>
            <a:chExt cx="708" cy="712"/>
          </a:xfrm>
        </p:grpSpPr>
        <p:sp>
          <p:nvSpPr>
            <p:cNvPr id="352"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3"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2" name="Text Box 74"/>
          <p:cNvSpPr txBox="1">
            <a:spLocks noChangeArrowheads="1"/>
          </p:cNvSpPr>
          <p:nvPr/>
        </p:nvSpPr>
        <p:spPr bwMode="auto">
          <a:xfrm>
            <a:off x="7807325"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363" name="Line 93"/>
          <p:cNvSpPr>
            <a:spLocks noChangeShapeType="1"/>
          </p:cNvSpPr>
          <p:nvPr/>
        </p:nvSpPr>
        <p:spPr bwMode="auto">
          <a:xfrm>
            <a:off x="698500" y="2788292"/>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4" name="Line 95"/>
          <p:cNvSpPr>
            <a:spLocks noChangeShapeType="1"/>
          </p:cNvSpPr>
          <p:nvPr/>
        </p:nvSpPr>
        <p:spPr bwMode="auto">
          <a:xfrm>
            <a:off x="8455025"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5" name="Text Box 53"/>
          <p:cNvSpPr txBox="1">
            <a:spLocks noChangeArrowheads="1"/>
          </p:cNvSpPr>
          <p:nvPr/>
        </p:nvSpPr>
        <p:spPr bwMode="auto">
          <a:xfrm>
            <a:off x="6680200"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366" name="Line 73"/>
          <p:cNvSpPr>
            <a:spLocks noChangeShapeType="1"/>
          </p:cNvSpPr>
          <p:nvPr/>
        </p:nvSpPr>
        <p:spPr bwMode="auto">
          <a:xfrm>
            <a:off x="7224713"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7" name="Group 92"/>
          <p:cNvGrpSpPr>
            <a:grpSpLocks/>
          </p:cNvGrpSpPr>
          <p:nvPr/>
        </p:nvGrpSpPr>
        <p:grpSpPr bwMode="auto">
          <a:xfrm>
            <a:off x="6844921" y="3326457"/>
            <a:ext cx="928687" cy="1354138"/>
            <a:chOff x="4279" y="2531"/>
            <a:chExt cx="585" cy="853"/>
          </a:xfrm>
        </p:grpSpPr>
        <p:grpSp>
          <p:nvGrpSpPr>
            <p:cNvPr id="368" name="Group 93"/>
            <p:cNvGrpSpPr>
              <a:grpSpLocks/>
            </p:cNvGrpSpPr>
            <p:nvPr/>
          </p:nvGrpSpPr>
          <p:grpSpPr bwMode="auto">
            <a:xfrm>
              <a:off x="4279" y="2531"/>
              <a:ext cx="585" cy="521"/>
              <a:chOff x="2322" y="507"/>
              <a:chExt cx="1203" cy="1071"/>
            </a:xfrm>
          </p:grpSpPr>
          <p:sp>
            <p:nvSpPr>
              <p:cNvPr id="379"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80"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81"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82"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4"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5"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6"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7"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69" name="Group 103"/>
            <p:cNvGrpSpPr>
              <a:grpSpLocks/>
            </p:cNvGrpSpPr>
            <p:nvPr/>
          </p:nvGrpSpPr>
          <p:grpSpPr bwMode="auto">
            <a:xfrm>
              <a:off x="4279" y="2863"/>
              <a:ext cx="585" cy="521"/>
              <a:chOff x="2322" y="507"/>
              <a:chExt cx="1203" cy="1071"/>
            </a:xfrm>
          </p:grpSpPr>
          <p:sp>
            <p:nvSpPr>
              <p:cNvPr id="370"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71"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72"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73"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4"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5"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6"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7"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8"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388" name="Line 3"/>
          <p:cNvSpPr>
            <a:spLocks noChangeShapeType="1"/>
          </p:cNvSpPr>
          <p:nvPr/>
        </p:nvSpPr>
        <p:spPr bwMode="auto">
          <a:xfrm>
            <a:off x="698499" y="2788292"/>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89" name="Group 2"/>
          <p:cNvGrpSpPr>
            <a:grpSpLocks/>
          </p:cNvGrpSpPr>
          <p:nvPr/>
        </p:nvGrpSpPr>
        <p:grpSpPr bwMode="auto">
          <a:xfrm>
            <a:off x="5942013" y="3345505"/>
            <a:ext cx="644525" cy="727075"/>
            <a:chOff x="3445" y="2543"/>
            <a:chExt cx="406" cy="458"/>
          </a:xfrm>
        </p:grpSpPr>
        <p:sp>
          <p:nvSpPr>
            <p:cNvPr id="390"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91"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2"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3"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4"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5"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96" name="Group 9"/>
          <p:cNvGrpSpPr>
            <a:grpSpLocks/>
          </p:cNvGrpSpPr>
          <p:nvPr/>
        </p:nvGrpSpPr>
        <p:grpSpPr bwMode="auto">
          <a:xfrm>
            <a:off x="6132513" y="3726505"/>
            <a:ext cx="644525" cy="727075"/>
            <a:chOff x="3541" y="2795"/>
            <a:chExt cx="406" cy="458"/>
          </a:xfrm>
        </p:grpSpPr>
        <p:sp>
          <p:nvSpPr>
            <p:cNvPr id="397"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98"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1"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2"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03" name="Text Box 67"/>
          <p:cNvSpPr txBox="1">
            <a:spLocks noChangeArrowheads="1"/>
          </p:cNvSpPr>
          <p:nvPr/>
        </p:nvSpPr>
        <p:spPr bwMode="auto">
          <a:xfrm>
            <a:off x="5745163"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04" name="Line 85"/>
          <p:cNvSpPr>
            <a:spLocks noChangeShapeType="1"/>
          </p:cNvSpPr>
          <p:nvPr/>
        </p:nvSpPr>
        <p:spPr bwMode="auto">
          <a:xfrm>
            <a:off x="6065838"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5" name="Line 3"/>
          <p:cNvSpPr>
            <a:spLocks noChangeShapeType="1"/>
          </p:cNvSpPr>
          <p:nvPr/>
        </p:nvSpPr>
        <p:spPr bwMode="auto">
          <a:xfrm>
            <a:off x="698499" y="2788292"/>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06" name="Group 39"/>
          <p:cNvGrpSpPr>
            <a:grpSpLocks/>
          </p:cNvGrpSpPr>
          <p:nvPr/>
        </p:nvGrpSpPr>
        <p:grpSpPr bwMode="auto">
          <a:xfrm>
            <a:off x="4759325" y="3345505"/>
            <a:ext cx="620713" cy="788987"/>
            <a:chOff x="2401" y="425"/>
            <a:chExt cx="907" cy="1154"/>
          </a:xfrm>
        </p:grpSpPr>
        <p:sp>
          <p:nvSpPr>
            <p:cNvPr id="407"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08"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11"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12"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3" name="Text Box 61"/>
          <p:cNvSpPr txBox="1">
            <a:spLocks noChangeArrowheads="1"/>
          </p:cNvSpPr>
          <p:nvPr/>
        </p:nvSpPr>
        <p:spPr bwMode="auto">
          <a:xfrm>
            <a:off x="4664075"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14" name="Group 63"/>
          <p:cNvGrpSpPr>
            <a:grpSpLocks/>
          </p:cNvGrpSpPr>
          <p:nvPr/>
        </p:nvGrpSpPr>
        <p:grpSpPr bwMode="auto">
          <a:xfrm>
            <a:off x="4918075" y="3747142"/>
            <a:ext cx="620713" cy="788988"/>
            <a:chOff x="2401" y="425"/>
            <a:chExt cx="907" cy="1154"/>
          </a:xfrm>
        </p:grpSpPr>
        <p:sp>
          <p:nvSpPr>
            <p:cNvPr id="415"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16"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19"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20"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1" name="Group 73"/>
          <p:cNvGrpSpPr>
            <a:grpSpLocks/>
          </p:cNvGrpSpPr>
          <p:nvPr/>
        </p:nvGrpSpPr>
        <p:grpSpPr bwMode="auto">
          <a:xfrm>
            <a:off x="3851275" y="3353442"/>
            <a:ext cx="781050" cy="776288"/>
            <a:chOff x="3360" y="800"/>
            <a:chExt cx="620" cy="616"/>
          </a:xfrm>
        </p:grpSpPr>
        <p:sp>
          <p:nvSpPr>
            <p:cNvPr id="422"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23"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4" name="Group 76"/>
            <p:cNvGrpSpPr>
              <a:grpSpLocks/>
            </p:cNvGrpSpPr>
            <p:nvPr/>
          </p:nvGrpSpPr>
          <p:grpSpPr bwMode="auto">
            <a:xfrm flipH="1">
              <a:off x="3749" y="1171"/>
              <a:ext cx="212" cy="213"/>
              <a:chOff x="1350" y="686"/>
              <a:chExt cx="1132" cy="1132"/>
            </a:xfrm>
          </p:grpSpPr>
          <p:sp>
            <p:nvSpPr>
              <p:cNvPr id="426"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7"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5"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8" name="Text Box 80"/>
          <p:cNvSpPr txBox="1">
            <a:spLocks noChangeArrowheads="1"/>
          </p:cNvSpPr>
          <p:nvPr/>
        </p:nvSpPr>
        <p:spPr bwMode="auto">
          <a:xfrm>
            <a:off x="3650082"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29" name="Group 81"/>
          <p:cNvGrpSpPr>
            <a:grpSpLocks/>
          </p:cNvGrpSpPr>
          <p:nvPr/>
        </p:nvGrpSpPr>
        <p:grpSpPr bwMode="auto">
          <a:xfrm>
            <a:off x="3851275" y="4221805"/>
            <a:ext cx="781050" cy="776287"/>
            <a:chOff x="3360" y="800"/>
            <a:chExt cx="620" cy="616"/>
          </a:xfrm>
        </p:grpSpPr>
        <p:sp>
          <p:nvSpPr>
            <p:cNvPr id="430"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1"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2" name="Group 84"/>
            <p:cNvGrpSpPr>
              <a:grpSpLocks/>
            </p:cNvGrpSpPr>
            <p:nvPr/>
          </p:nvGrpSpPr>
          <p:grpSpPr bwMode="auto">
            <a:xfrm flipH="1">
              <a:off x="3749" y="1171"/>
              <a:ext cx="212" cy="213"/>
              <a:chOff x="1350" y="686"/>
              <a:chExt cx="1132" cy="1132"/>
            </a:xfrm>
          </p:grpSpPr>
          <p:sp>
            <p:nvSpPr>
              <p:cNvPr id="434"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35"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3"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6" name="Group 88"/>
          <p:cNvGrpSpPr>
            <a:grpSpLocks/>
          </p:cNvGrpSpPr>
          <p:nvPr/>
        </p:nvGrpSpPr>
        <p:grpSpPr bwMode="auto">
          <a:xfrm>
            <a:off x="3851275" y="5091755"/>
            <a:ext cx="781050" cy="776287"/>
            <a:chOff x="3360" y="800"/>
            <a:chExt cx="620" cy="616"/>
          </a:xfrm>
        </p:grpSpPr>
        <p:sp>
          <p:nvSpPr>
            <p:cNvPr id="437"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8"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9" name="Group 91"/>
            <p:cNvGrpSpPr>
              <a:grpSpLocks/>
            </p:cNvGrpSpPr>
            <p:nvPr/>
          </p:nvGrpSpPr>
          <p:grpSpPr bwMode="auto">
            <a:xfrm flipH="1">
              <a:off x="3749" y="1171"/>
              <a:ext cx="212" cy="213"/>
              <a:chOff x="1350" y="686"/>
              <a:chExt cx="1132" cy="1132"/>
            </a:xfrm>
          </p:grpSpPr>
          <p:sp>
            <p:nvSpPr>
              <p:cNvPr id="441"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2"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0"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3" name="Line 70"/>
          <p:cNvSpPr>
            <a:spLocks noChangeShapeType="1"/>
          </p:cNvSpPr>
          <p:nvPr/>
        </p:nvSpPr>
        <p:spPr bwMode="auto">
          <a:xfrm flipH="1" flipV="1">
            <a:off x="2499095" y="5574248"/>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44" name="Line 70"/>
          <p:cNvSpPr>
            <a:spLocks noChangeShapeType="1"/>
          </p:cNvSpPr>
          <p:nvPr/>
        </p:nvSpPr>
        <p:spPr bwMode="auto">
          <a:xfrm flipH="1" flipV="1">
            <a:off x="2499095" y="4713923"/>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45" name="Text Box 52"/>
          <p:cNvSpPr txBox="1">
            <a:spLocks noChangeArrowheads="1"/>
          </p:cNvSpPr>
          <p:nvPr/>
        </p:nvSpPr>
        <p:spPr bwMode="auto">
          <a:xfrm>
            <a:off x="247650" y="3007367"/>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46" name="Text Box 80"/>
          <p:cNvSpPr txBox="1">
            <a:spLocks noChangeArrowheads="1"/>
          </p:cNvSpPr>
          <p:nvPr/>
        </p:nvSpPr>
        <p:spPr bwMode="auto">
          <a:xfrm>
            <a:off x="2553361"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47" name="Group 48"/>
          <p:cNvGrpSpPr>
            <a:grpSpLocks/>
          </p:cNvGrpSpPr>
          <p:nvPr/>
        </p:nvGrpSpPr>
        <p:grpSpPr bwMode="auto">
          <a:xfrm>
            <a:off x="346123" y="3264746"/>
            <a:ext cx="651326" cy="651327"/>
            <a:chOff x="1350" y="686"/>
            <a:chExt cx="1132" cy="1132"/>
          </a:xfrm>
        </p:grpSpPr>
        <p:sp>
          <p:nvSpPr>
            <p:cNvPr id="448"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9"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 name="Group 53"/>
          <p:cNvGrpSpPr>
            <a:grpSpLocks/>
          </p:cNvGrpSpPr>
          <p:nvPr/>
        </p:nvGrpSpPr>
        <p:grpSpPr bwMode="auto">
          <a:xfrm>
            <a:off x="333569" y="3803964"/>
            <a:ext cx="805498" cy="730318"/>
            <a:chOff x="2780" y="1585"/>
            <a:chExt cx="668" cy="605"/>
          </a:xfrm>
        </p:grpSpPr>
        <p:sp>
          <p:nvSpPr>
            <p:cNvPr id="451"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52" name="Group 55"/>
            <p:cNvGrpSpPr>
              <a:grpSpLocks/>
            </p:cNvGrpSpPr>
            <p:nvPr/>
          </p:nvGrpSpPr>
          <p:grpSpPr bwMode="auto">
            <a:xfrm flipH="1">
              <a:off x="3089" y="1738"/>
              <a:ext cx="359" cy="452"/>
              <a:chOff x="4325" y="1984"/>
              <a:chExt cx="359" cy="452"/>
            </a:xfrm>
          </p:grpSpPr>
          <p:sp>
            <p:nvSpPr>
              <p:cNvPr id="453"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55" name="Group 58"/>
          <p:cNvGrpSpPr>
            <a:grpSpLocks/>
          </p:cNvGrpSpPr>
          <p:nvPr/>
        </p:nvGrpSpPr>
        <p:grpSpPr bwMode="auto">
          <a:xfrm>
            <a:off x="239790" y="4327362"/>
            <a:ext cx="782501" cy="775661"/>
            <a:chOff x="2461" y="1618"/>
            <a:chExt cx="635" cy="629"/>
          </a:xfrm>
        </p:grpSpPr>
        <p:sp>
          <p:nvSpPr>
            <p:cNvPr id="456"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57"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58" name="Group 61"/>
            <p:cNvGrpSpPr>
              <a:grpSpLocks/>
            </p:cNvGrpSpPr>
            <p:nvPr/>
          </p:nvGrpSpPr>
          <p:grpSpPr bwMode="auto">
            <a:xfrm>
              <a:off x="2461" y="1618"/>
              <a:ext cx="275" cy="318"/>
              <a:chOff x="2983" y="1384"/>
              <a:chExt cx="275" cy="318"/>
            </a:xfrm>
          </p:grpSpPr>
          <p:sp>
            <p:nvSpPr>
              <p:cNvPr id="459"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64" name="Group 463"/>
          <p:cNvGrpSpPr/>
          <p:nvPr/>
        </p:nvGrpSpPr>
        <p:grpSpPr>
          <a:xfrm>
            <a:off x="314349" y="5062032"/>
            <a:ext cx="927168" cy="676638"/>
            <a:chOff x="346122" y="5885642"/>
            <a:chExt cx="1049373" cy="765822"/>
          </a:xfrm>
        </p:grpSpPr>
        <p:grpSp>
          <p:nvGrpSpPr>
            <p:cNvPr id="465" name="Group 18"/>
            <p:cNvGrpSpPr>
              <a:grpSpLocks/>
            </p:cNvGrpSpPr>
            <p:nvPr/>
          </p:nvGrpSpPr>
          <p:grpSpPr bwMode="auto">
            <a:xfrm>
              <a:off x="346122" y="5885642"/>
              <a:ext cx="859923" cy="571787"/>
              <a:chOff x="2496" y="1641"/>
              <a:chExt cx="767" cy="510"/>
            </a:xfrm>
          </p:grpSpPr>
          <p:sp>
            <p:nvSpPr>
              <p:cNvPr id="485"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86"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87"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8"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66" name="Group 29"/>
            <p:cNvGrpSpPr>
              <a:grpSpLocks/>
            </p:cNvGrpSpPr>
            <p:nvPr/>
          </p:nvGrpSpPr>
          <p:grpSpPr bwMode="auto">
            <a:xfrm>
              <a:off x="582661" y="6151431"/>
              <a:ext cx="812834" cy="500033"/>
              <a:chOff x="2943" y="3239"/>
              <a:chExt cx="725" cy="446"/>
            </a:xfrm>
          </p:grpSpPr>
          <p:sp>
            <p:nvSpPr>
              <p:cNvPr id="46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7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7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7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7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8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8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89" name="Line 70"/>
          <p:cNvSpPr>
            <a:spLocks noChangeShapeType="1"/>
          </p:cNvSpPr>
          <p:nvPr/>
        </p:nvSpPr>
        <p:spPr bwMode="auto">
          <a:xfrm flipH="1" flipV="1">
            <a:off x="2499095" y="3820308"/>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90" name="Group 2"/>
          <p:cNvGrpSpPr>
            <a:grpSpLocks/>
          </p:cNvGrpSpPr>
          <p:nvPr/>
        </p:nvGrpSpPr>
        <p:grpSpPr bwMode="auto">
          <a:xfrm>
            <a:off x="1308100" y="4213867"/>
            <a:ext cx="1216025" cy="833438"/>
            <a:chOff x="3182" y="2642"/>
            <a:chExt cx="1186" cy="813"/>
          </a:xfrm>
        </p:grpSpPr>
        <p:grpSp>
          <p:nvGrpSpPr>
            <p:cNvPr id="491" name="Group 3"/>
            <p:cNvGrpSpPr>
              <a:grpSpLocks/>
            </p:cNvGrpSpPr>
            <p:nvPr/>
          </p:nvGrpSpPr>
          <p:grpSpPr bwMode="auto">
            <a:xfrm>
              <a:off x="3182" y="2642"/>
              <a:ext cx="1186" cy="813"/>
              <a:chOff x="1732" y="3507"/>
              <a:chExt cx="1186" cy="813"/>
            </a:xfrm>
          </p:grpSpPr>
          <p:sp>
            <p:nvSpPr>
              <p:cNvPr id="503"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04"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92" name="Group 6"/>
            <p:cNvGrpSpPr>
              <a:grpSpLocks/>
            </p:cNvGrpSpPr>
            <p:nvPr/>
          </p:nvGrpSpPr>
          <p:grpSpPr bwMode="auto">
            <a:xfrm>
              <a:off x="3309" y="2668"/>
              <a:ext cx="876" cy="739"/>
              <a:chOff x="3309" y="2668"/>
              <a:chExt cx="876" cy="739"/>
            </a:xfrm>
          </p:grpSpPr>
          <p:sp>
            <p:nvSpPr>
              <p:cNvPr id="493"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94"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95"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6"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7"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8"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9"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00"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1"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02"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05" name="Group 17"/>
          <p:cNvGrpSpPr>
            <a:grpSpLocks/>
          </p:cNvGrpSpPr>
          <p:nvPr/>
        </p:nvGrpSpPr>
        <p:grpSpPr bwMode="auto">
          <a:xfrm>
            <a:off x="1308100" y="5099692"/>
            <a:ext cx="1201738" cy="822325"/>
            <a:chOff x="1808" y="2634"/>
            <a:chExt cx="1186" cy="813"/>
          </a:xfrm>
        </p:grpSpPr>
        <p:grpSp>
          <p:nvGrpSpPr>
            <p:cNvPr id="506" name="Group 18"/>
            <p:cNvGrpSpPr>
              <a:grpSpLocks/>
            </p:cNvGrpSpPr>
            <p:nvPr/>
          </p:nvGrpSpPr>
          <p:grpSpPr bwMode="auto">
            <a:xfrm>
              <a:off x="1808" y="2634"/>
              <a:ext cx="1186" cy="813"/>
              <a:chOff x="1732" y="3507"/>
              <a:chExt cx="1186" cy="813"/>
            </a:xfrm>
          </p:grpSpPr>
          <p:sp>
            <p:nvSpPr>
              <p:cNvPr id="513"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4"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07" name="Group 21"/>
            <p:cNvGrpSpPr>
              <a:grpSpLocks/>
            </p:cNvGrpSpPr>
            <p:nvPr/>
          </p:nvGrpSpPr>
          <p:grpSpPr bwMode="auto">
            <a:xfrm>
              <a:off x="2083" y="2655"/>
              <a:ext cx="617" cy="784"/>
              <a:chOff x="2900" y="2726"/>
              <a:chExt cx="505" cy="642"/>
            </a:xfrm>
          </p:grpSpPr>
          <p:sp>
            <p:nvSpPr>
              <p:cNvPr id="508"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09"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10"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11"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12"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15" name="Group 27"/>
          <p:cNvGrpSpPr>
            <a:grpSpLocks/>
          </p:cNvGrpSpPr>
          <p:nvPr/>
        </p:nvGrpSpPr>
        <p:grpSpPr bwMode="auto">
          <a:xfrm>
            <a:off x="1298575" y="3334392"/>
            <a:ext cx="1216025" cy="833438"/>
            <a:chOff x="463" y="1743"/>
            <a:chExt cx="1186" cy="813"/>
          </a:xfrm>
        </p:grpSpPr>
        <p:sp>
          <p:nvSpPr>
            <p:cNvPr id="516"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9"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20"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21"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22"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23"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7"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28"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9"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0"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31"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34"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6" name="Text Box 98"/>
          <p:cNvSpPr txBox="1">
            <a:spLocks noChangeArrowheads="1"/>
          </p:cNvSpPr>
          <p:nvPr/>
        </p:nvSpPr>
        <p:spPr bwMode="auto">
          <a:xfrm>
            <a:off x="1322388" y="3007367"/>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37" name="Group 536"/>
          <p:cNvGrpSpPr/>
          <p:nvPr/>
        </p:nvGrpSpPr>
        <p:grpSpPr>
          <a:xfrm>
            <a:off x="2692479" y="3291346"/>
            <a:ext cx="762000" cy="741506"/>
            <a:chOff x="4343400" y="4495800"/>
            <a:chExt cx="762000" cy="741506"/>
          </a:xfrm>
        </p:grpSpPr>
        <p:sp>
          <p:nvSpPr>
            <p:cNvPr id="538" name="Rounded Rectangle 53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9" name="Straight Connector 53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0" name="Picture 5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1" name="Picture 5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2" name="Group 541"/>
          <p:cNvGrpSpPr/>
          <p:nvPr/>
        </p:nvGrpSpPr>
        <p:grpSpPr>
          <a:xfrm>
            <a:off x="2874197" y="3443746"/>
            <a:ext cx="762000" cy="741506"/>
            <a:chOff x="4343400" y="4495800"/>
            <a:chExt cx="762000" cy="741506"/>
          </a:xfrm>
        </p:grpSpPr>
        <p:sp>
          <p:nvSpPr>
            <p:cNvPr id="543" name="Rounded Rectangle 54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4" name="Straight Connector 54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5" name="Picture 5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6" name="Picture 5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7" name="Group 546"/>
          <p:cNvGrpSpPr/>
          <p:nvPr/>
        </p:nvGrpSpPr>
        <p:grpSpPr>
          <a:xfrm>
            <a:off x="2692479" y="4213911"/>
            <a:ext cx="762000" cy="741506"/>
            <a:chOff x="4343400" y="4495800"/>
            <a:chExt cx="762000" cy="741506"/>
          </a:xfrm>
        </p:grpSpPr>
        <p:sp>
          <p:nvSpPr>
            <p:cNvPr id="548" name="Rounded Rectangle 54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9" name="Straight Connector 54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0" name="Picture 5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1" name="Picture 5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2" name="Group 551"/>
          <p:cNvGrpSpPr/>
          <p:nvPr/>
        </p:nvGrpSpPr>
        <p:grpSpPr>
          <a:xfrm>
            <a:off x="2859287" y="4366311"/>
            <a:ext cx="762000" cy="741506"/>
            <a:chOff x="4343400" y="4495800"/>
            <a:chExt cx="762000" cy="741506"/>
          </a:xfrm>
        </p:grpSpPr>
        <p:sp>
          <p:nvSpPr>
            <p:cNvPr id="553" name="Rounded Rectangle 55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4" name="Straight Connector 55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5" name="Picture 5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6" name="Picture 5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7" name="Group 556"/>
          <p:cNvGrpSpPr/>
          <p:nvPr/>
        </p:nvGrpSpPr>
        <p:grpSpPr>
          <a:xfrm>
            <a:off x="2692479" y="5127408"/>
            <a:ext cx="762000" cy="741506"/>
            <a:chOff x="4343400" y="4495800"/>
            <a:chExt cx="762000" cy="741506"/>
          </a:xfrm>
        </p:grpSpPr>
        <p:sp>
          <p:nvSpPr>
            <p:cNvPr id="558" name="Rounded Rectangle 55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9" name="Straight Connector 55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0" name="Picture 5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1" name="Picture 5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62" name="Group 561"/>
          <p:cNvGrpSpPr/>
          <p:nvPr/>
        </p:nvGrpSpPr>
        <p:grpSpPr>
          <a:xfrm>
            <a:off x="2844879" y="5279808"/>
            <a:ext cx="762000" cy="741506"/>
            <a:chOff x="4343400" y="4495800"/>
            <a:chExt cx="762000" cy="741506"/>
          </a:xfrm>
        </p:grpSpPr>
        <p:sp>
          <p:nvSpPr>
            <p:cNvPr id="563" name="Rounded Rectangle 56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64" name="Straight Connector 56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5" name="Picture 5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6" name="Picture 5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67" name="Line 144"/>
          <p:cNvSpPr>
            <a:spLocks noChangeShapeType="1"/>
          </p:cNvSpPr>
          <p:nvPr/>
        </p:nvSpPr>
        <p:spPr bwMode="auto">
          <a:xfrm>
            <a:off x="5283200" y="2780355"/>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8" name="Line 71"/>
          <p:cNvSpPr>
            <a:spLocks noChangeShapeType="1"/>
          </p:cNvSpPr>
          <p:nvPr/>
        </p:nvSpPr>
        <p:spPr bwMode="auto">
          <a:xfrm>
            <a:off x="4262777" y="2775796"/>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9" name="Line 69"/>
          <p:cNvSpPr>
            <a:spLocks noChangeShapeType="1"/>
          </p:cNvSpPr>
          <p:nvPr/>
        </p:nvSpPr>
        <p:spPr bwMode="auto">
          <a:xfrm>
            <a:off x="717550"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0" name="Line 116"/>
          <p:cNvSpPr>
            <a:spLocks noChangeShapeType="1"/>
          </p:cNvSpPr>
          <p:nvPr/>
        </p:nvSpPr>
        <p:spPr bwMode="auto">
          <a:xfrm>
            <a:off x="1900238"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1" name="Line 71"/>
          <p:cNvSpPr>
            <a:spLocks noChangeShapeType="1"/>
          </p:cNvSpPr>
          <p:nvPr/>
        </p:nvSpPr>
        <p:spPr bwMode="auto">
          <a:xfrm>
            <a:off x="3115667" y="2770830"/>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6922582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Vendors: “Pending Creates”</a:t>
            </a:r>
            <a:endParaRPr lang="en-US" dirty="0"/>
          </a:p>
        </p:txBody>
      </p:sp>
      <p:sp>
        <p:nvSpPr>
          <p:cNvPr id="3" name="Content Placeholder 2"/>
          <p:cNvSpPr>
            <a:spLocks noGrp="1"/>
          </p:cNvSpPr>
          <p:nvPr>
            <p:ph idx="1"/>
          </p:nvPr>
        </p:nvSpPr>
        <p:spPr>
          <a:xfrm>
            <a:off x="5153285" y="551782"/>
            <a:ext cx="3684328" cy="5486400"/>
          </a:xfrm>
        </p:spPr>
        <p:txBody>
          <a:bodyPr/>
          <a:lstStyle/>
          <a:p>
            <a:r>
              <a:rPr lang="en-US" dirty="0" smtClean="0"/>
              <a:t>Vendor Contacts may be added to a Claim by any ClaimCenter user</a:t>
            </a:r>
          </a:p>
          <a:p>
            <a:pPr lvl="1"/>
            <a:r>
              <a:rPr lang="en-US" sz="2000" dirty="0" smtClean="0"/>
              <a:t>When users without “</a:t>
            </a:r>
            <a:r>
              <a:rPr lang="en-US" sz="2000" dirty="0" err="1" smtClean="0"/>
              <a:t>abcreate</a:t>
            </a:r>
            <a:r>
              <a:rPr lang="en-US" sz="2000" dirty="0" smtClean="0"/>
              <a:t>” permissions add a vendor, those vendors will be in a “pending” state</a:t>
            </a:r>
          </a:p>
          <a:p>
            <a:pPr lvl="1"/>
            <a:r>
              <a:rPr lang="en-US" sz="2000" dirty="0" smtClean="0"/>
              <a:t>“Pending” contacts may be approved or rejected by a vendor manager user in the Address Book</a:t>
            </a:r>
          </a:p>
          <a:p>
            <a:pPr lvl="1"/>
            <a:r>
              <a:rPr lang="en-US" sz="2000" dirty="0" smtClean="0"/>
              <a:t>These pending Contacts are immediately linked and in sync and are searchable in the Address Book just like any other AB Contact</a:t>
            </a:r>
          </a:p>
          <a:p>
            <a:pPr lvl="1"/>
            <a:endParaRPr lang="en-US" dirty="0"/>
          </a:p>
        </p:txBody>
      </p:sp>
      <p:pic>
        <p:nvPicPr>
          <p:cNvPr id="5" name="Picture 2" descr="C:\Users\trhoades\AppData\Local\Temp\SNAGHTML2dc671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10" y="548010"/>
            <a:ext cx="4943475" cy="390525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33"/>
          <p:cNvSpPr>
            <a:spLocks noChangeArrowheads="1"/>
          </p:cNvSpPr>
          <p:nvPr/>
        </p:nvSpPr>
        <p:spPr bwMode="auto">
          <a:xfrm>
            <a:off x="209810" y="1805579"/>
            <a:ext cx="1794343" cy="24533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33"/>
          <p:cNvSpPr>
            <a:spLocks noChangeArrowheads="1"/>
          </p:cNvSpPr>
          <p:nvPr/>
        </p:nvSpPr>
        <p:spPr bwMode="auto">
          <a:xfrm>
            <a:off x="2408508" y="3697441"/>
            <a:ext cx="1359451" cy="75582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TextBox 7"/>
          <p:cNvSpPr txBox="1"/>
          <p:nvPr/>
        </p:nvSpPr>
        <p:spPr>
          <a:xfrm>
            <a:off x="2738180" y="1928248"/>
            <a:ext cx="2595845" cy="1015663"/>
          </a:xfrm>
          <a:prstGeom prst="rect">
            <a:avLst/>
          </a:prstGeom>
          <a:noFill/>
          <a:ln>
            <a:noFill/>
          </a:ln>
        </p:spPr>
        <p:txBody>
          <a:bodyPr wrap="square" rtlCol="0">
            <a:spAutoFit/>
          </a:bodyPr>
          <a:lstStyle/>
          <a:p>
            <a:r>
              <a:rPr lang="en-US" sz="2000" dirty="0" smtClean="0">
                <a:solidFill>
                  <a:srgbClr val="C00000"/>
                </a:solidFill>
                <a:latin typeface="Calibri" pitchFamily="34" charset="0"/>
                <a:cs typeface="Calibri" pitchFamily="34" charset="0"/>
              </a:rPr>
              <a:t>Search all types of newly created “pending” vendors</a:t>
            </a:r>
          </a:p>
        </p:txBody>
      </p:sp>
      <p:cxnSp>
        <p:nvCxnSpPr>
          <p:cNvPr id="9" name="Straight Arrow Connector 8"/>
          <p:cNvCxnSpPr>
            <a:endCxn id="6" idx="3"/>
          </p:cNvCxnSpPr>
          <p:nvPr/>
        </p:nvCxnSpPr>
        <p:spPr bwMode="auto">
          <a:xfrm flipH="1" flipV="1">
            <a:off x="2004153" y="1928249"/>
            <a:ext cx="1084080" cy="122669"/>
          </a:xfrm>
          <a:prstGeom prst="straightConnector1">
            <a:avLst/>
          </a:prstGeom>
          <a:noFill/>
          <a:ln w="19050" cap="flat" cmpd="sng" algn="ctr">
            <a:solidFill>
              <a:srgbClr val="FF0000"/>
            </a:solidFill>
            <a:prstDash val="solid"/>
            <a:round/>
            <a:headEnd type="none" w="med" len="med"/>
            <a:tailEnd type="arrow"/>
          </a:ln>
          <a:effectLst/>
        </p:spPr>
      </p:cxnSp>
      <p:sp>
        <p:nvSpPr>
          <p:cNvPr id="11" name="AutoShape 33"/>
          <p:cNvSpPr>
            <a:spLocks noChangeArrowheads="1"/>
          </p:cNvSpPr>
          <p:nvPr/>
        </p:nvSpPr>
        <p:spPr bwMode="auto">
          <a:xfrm>
            <a:off x="1511336" y="1264296"/>
            <a:ext cx="1794343" cy="24533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2" name="Straight Arrow Connector 11"/>
          <p:cNvCxnSpPr/>
          <p:nvPr/>
        </p:nvCxnSpPr>
        <p:spPr bwMode="auto">
          <a:xfrm flipH="1" flipV="1">
            <a:off x="2738181" y="1509635"/>
            <a:ext cx="350052" cy="541283"/>
          </a:xfrm>
          <a:prstGeom prst="straightConnector1">
            <a:avLst/>
          </a:prstGeom>
          <a:noFill/>
          <a:ln w="19050" cap="flat" cmpd="sng" algn="ctr">
            <a:solidFill>
              <a:srgbClr val="FF0000"/>
            </a:solidFill>
            <a:prstDash val="solid"/>
            <a:round/>
            <a:headEnd type="none" w="med" len="med"/>
            <a:tailEnd type="arrow"/>
          </a:ln>
          <a:effectLst/>
        </p:spPr>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09" y="4658213"/>
            <a:ext cx="5124216" cy="183438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6" name="AutoShape 33"/>
          <p:cNvSpPr>
            <a:spLocks noChangeArrowheads="1"/>
          </p:cNvSpPr>
          <p:nvPr/>
        </p:nvSpPr>
        <p:spPr bwMode="auto">
          <a:xfrm>
            <a:off x="2681547" y="5330065"/>
            <a:ext cx="897171" cy="24533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7" name="Group 7"/>
          <p:cNvGrpSpPr>
            <a:grpSpLocks/>
          </p:cNvGrpSpPr>
          <p:nvPr/>
        </p:nvGrpSpPr>
        <p:grpSpPr bwMode="auto">
          <a:xfrm>
            <a:off x="4243849" y="4482771"/>
            <a:ext cx="1109662" cy="969963"/>
            <a:chOff x="1305" y="2500"/>
            <a:chExt cx="1138" cy="995"/>
          </a:xfrm>
        </p:grpSpPr>
        <p:sp>
          <p:nvSpPr>
            <p:cNvPr id="18" name="Freeform 8"/>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9"/>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0"/>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2"/>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3"/>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4"/>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5"/>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6"/>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7"/>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8"/>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9"/>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2" name="Picture 17" descr="claimcenter.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3282" y="505200"/>
            <a:ext cx="777015" cy="77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700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|EOS~040|</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Searching by Location</a:t>
            </a:r>
            <a:endParaRPr lang="en-US" dirty="0"/>
          </a:p>
        </p:txBody>
      </p:sp>
      <p:sp>
        <p:nvSpPr>
          <p:cNvPr id="3" name="Content Placeholder 2"/>
          <p:cNvSpPr>
            <a:spLocks noGrp="1"/>
          </p:cNvSpPr>
          <p:nvPr>
            <p:ph idx="1"/>
          </p:nvPr>
        </p:nvSpPr>
        <p:spPr>
          <a:xfrm>
            <a:off x="519113" y="629400"/>
            <a:ext cx="8318500" cy="5486400"/>
          </a:xfrm>
        </p:spPr>
        <p:txBody>
          <a:bodyPr/>
          <a:lstStyle/>
          <a:p>
            <a:r>
              <a:rPr lang="en-US" dirty="0" smtClean="0"/>
              <a:t>You may search by:</a:t>
            </a:r>
          </a:p>
          <a:p>
            <a:pPr lvl="1"/>
            <a:r>
              <a:rPr lang="en-US" dirty="0" smtClean="0"/>
              <a:t>A city and state (i.e. “Arlington, TX”) (or city and province)</a:t>
            </a:r>
          </a:p>
          <a:p>
            <a:pPr lvl="1"/>
            <a:r>
              <a:rPr lang="en-US" dirty="0" smtClean="0"/>
              <a:t>A zip code (or postal code) (</a:t>
            </a:r>
            <a:r>
              <a:rPr lang="en-US" dirty="0" err="1" smtClean="0"/>
              <a:t>i.e</a:t>
            </a:r>
            <a:r>
              <a:rPr lang="en-US" dirty="0" smtClean="0"/>
              <a:t> “02258”)</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91" y="2590553"/>
            <a:ext cx="8256587" cy="3695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8190850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|EOS~041|</a:t>
            </a:r>
            <a:endParaRPr lang="en-US" sz="100" dirty="0" err="1" smtClean="0">
              <a:solidFill>
                <a:srgbClr val="FFFFFF"/>
              </a:solidFill>
              <a:latin typeface="Arial"/>
              <a:cs typeface="Calibri" pitchFamily="34" charset="0"/>
            </a:endParaRPr>
          </a:p>
        </p:txBody>
      </p:sp>
      <p:sp>
        <p:nvSpPr>
          <p:cNvPr id="52227" name="Rectangle 3"/>
          <p:cNvSpPr>
            <a:spLocks noGrp="1" noChangeArrowheads="1"/>
          </p:cNvSpPr>
          <p:nvPr>
            <p:ph type="title"/>
          </p:nvPr>
        </p:nvSpPr>
        <p:spPr/>
        <p:txBody>
          <a:bodyPr/>
          <a:lstStyle/>
          <a:p>
            <a:pPr eaLnBrk="1" hangingPunct="1"/>
            <a:r>
              <a:rPr lang="en-US" dirty="0" smtClean="0"/>
              <a:t>Searching by proximity to a location</a:t>
            </a:r>
          </a:p>
        </p:txBody>
      </p:sp>
      <p:sp>
        <p:nvSpPr>
          <p:cNvPr id="52228" name="Rectangle 4"/>
          <p:cNvSpPr>
            <a:spLocks noGrp="1" noChangeArrowheads="1"/>
          </p:cNvSpPr>
          <p:nvPr>
            <p:ph idx="1"/>
          </p:nvPr>
        </p:nvSpPr>
        <p:spPr>
          <a:xfrm>
            <a:off x="5144543" y="541328"/>
            <a:ext cx="3147687" cy="2208494"/>
          </a:xfrm>
        </p:spPr>
        <p:txBody>
          <a:bodyPr/>
          <a:lstStyle/>
          <a:p>
            <a:pPr marL="0" indent="0">
              <a:buNone/>
            </a:pPr>
            <a:r>
              <a:rPr lang="en-US" sz="2200" dirty="0" smtClean="0"/>
              <a:t>Using the Geocoding service, you can search either ClaimCenter or Address Book for contacts that meet a given proximity criteria</a:t>
            </a: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24" y="601510"/>
            <a:ext cx="4381500" cy="5905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88932" y="4822521"/>
            <a:ext cx="601249" cy="35072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Arc 2"/>
          <p:cNvSpPr/>
          <p:nvPr/>
        </p:nvSpPr>
        <p:spPr bwMode="auto">
          <a:xfrm>
            <a:off x="748430" y="5104355"/>
            <a:ext cx="1083501" cy="1866379"/>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4" name="TextBox 3"/>
          <p:cNvSpPr txBox="1"/>
          <p:nvPr/>
        </p:nvSpPr>
        <p:spPr>
          <a:xfrm>
            <a:off x="688932" y="4177429"/>
            <a:ext cx="2519035" cy="523220"/>
          </a:xfrm>
          <a:prstGeom prst="rect">
            <a:avLst/>
          </a:prstGeom>
          <a:noFill/>
        </p:spPr>
        <p:txBody>
          <a:bodyPr wrap="square" rtlCol="0">
            <a:spAutoFit/>
          </a:bodyPr>
          <a:lstStyle/>
          <a:p>
            <a:pPr algn="l"/>
            <a:r>
              <a:rPr lang="en-US" dirty="0" smtClean="0">
                <a:solidFill>
                  <a:srgbClr val="C00000"/>
                </a:solidFill>
                <a:latin typeface="Calibri" pitchFamily="34" charset="0"/>
                <a:cs typeface="Calibri" pitchFamily="34" charset="0"/>
              </a:rPr>
              <a:t>Result is within 15 miles of the address or zip code entered.</a:t>
            </a:r>
          </a:p>
        </p:txBody>
      </p:sp>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327" y="3029339"/>
            <a:ext cx="3990975" cy="28194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2"/>
          <p:cNvGrpSpPr>
            <a:grpSpLocks/>
          </p:cNvGrpSpPr>
          <p:nvPr/>
        </p:nvGrpSpPr>
        <p:grpSpPr bwMode="auto">
          <a:xfrm>
            <a:off x="7499764" y="3029339"/>
            <a:ext cx="537018" cy="537018"/>
            <a:chOff x="4122" y="2306"/>
            <a:chExt cx="930" cy="930"/>
          </a:xfrm>
        </p:grpSpPr>
        <p:sp>
          <p:nvSpPr>
            <p:cNvPr id="13" name="Freeform 13"/>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4"/>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5"/>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6"/>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7"/>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8"/>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9"/>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20"/>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1"/>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2"/>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3"/>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4"/>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25"/>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26" name="Straight Arrow Connector 25"/>
          <p:cNvCxnSpPr/>
          <p:nvPr/>
        </p:nvCxnSpPr>
        <p:spPr bwMode="auto">
          <a:xfrm flipH="1">
            <a:off x="6282047" y="3238372"/>
            <a:ext cx="1223023" cy="1155"/>
          </a:xfrm>
          <a:prstGeom prst="straightConnector1">
            <a:avLst/>
          </a:prstGeom>
          <a:no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88542965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|EOS~042|</a:t>
            </a:r>
            <a:endParaRPr lang="en-US" sz="100" dirty="0" err="1" smtClean="0">
              <a:solidFill>
                <a:srgbClr val="FFFFFF"/>
              </a:solidFill>
              <a:latin typeface="Arial"/>
              <a:cs typeface="Calibri" pitchFamily="34" charset="0"/>
            </a:endParaRPr>
          </a:p>
        </p:txBody>
      </p:sp>
      <p:sp>
        <p:nvSpPr>
          <p:cNvPr id="53250" name="Rectangle 2"/>
          <p:cNvSpPr>
            <a:spLocks noGrp="1" noChangeArrowheads="1"/>
          </p:cNvSpPr>
          <p:nvPr>
            <p:ph type="title"/>
          </p:nvPr>
        </p:nvSpPr>
        <p:spPr/>
        <p:txBody>
          <a:bodyPr/>
          <a:lstStyle/>
          <a:p>
            <a:pPr eaLnBrk="1" hangingPunct="1"/>
            <a:r>
              <a:rPr lang="en-US" smtClean="0"/>
              <a:t>Geocoding integration</a:t>
            </a:r>
          </a:p>
        </p:txBody>
      </p:sp>
      <p:sp>
        <p:nvSpPr>
          <p:cNvPr id="53251" name="Rectangle 3"/>
          <p:cNvSpPr>
            <a:spLocks noGrp="1" noChangeArrowheads="1"/>
          </p:cNvSpPr>
          <p:nvPr>
            <p:ph idx="1"/>
          </p:nvPr>
        </p:nvSpPr>
        <p:spPr>
          <a:xfrm>
            <a:off x="519113" y="2981325"/>
            <a:ext cx="8318500" cy="3408363"/>
          </a:xfrm>
        </p:spPr>
        <p:txBody>
          <a:bodyPr/>
          <a:lstStyle/>
          <a:p>
            <a:r>
              <a:rPr lang="en-US" dirty="0" smtClean="0"/>
              <a:t>Many instances of ClaimCenter have an integration point to a geocoding service, such as Microsoft's Bing</a:t>
            </a:r>
          </a:p>
          <a:p>
            <a:pPr lvl="1"/>
            <a:r>
              <a:rPr lang="en-US" dirty="0" smtClean="0"/>
              <a:t>This service provides longitude and latitude coordinates for a street address (or exchanges zip code for city/state and vice versa)</a:t>
            </a:r>
          </a:p>
        </p:txBody>
      </p:sp>
      <p:sp>
        <p:nvSpPr>
          <p:cNvPr id="53252" name="Rectangle 4"/>
          <p:cNvSpPr>
            <a:spLocks noChangeArrowheads="1"/>
          </p:cNvSpPr>
          <p:nvPr/>
        </p:nvSpPr>
        <p:spPr bwMode="auto">
          <a:xfrm>
            <a:off x="5003800" y="1201738"/>
            <a:ext cx="3062288"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53253" name="Text Box 5"/>
          <p:cNvSpPr txBox="1">
            <a:spLocks noChangeArrowheads="1"/>
          </p:cNvSpPr>
          <p:nvPr/>
        </p:nvSpPr>
        <p:spPr bwMode="auto">
          <a:xfrm>
            <a:off x="6081713" y="1363663"/>
            <a:ext cx="20843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a:spcAft>
                <a:spcPct val="0"/>
              </a:spcAft>
              <a:buClrTx/>
            </a:pPr>
            <a:r>
              <a:rPr lang="en-US" sz="2000" b="1" dirty="0">
                <a:solidFill>
                  <a:schemeClr val="accent1"/>
                </a:solidFill>
                <a:latin typeface="MetaPlusBook-Roman" pitchFamily="34" charset="0"/>
              </a:rPr>
              <a:t>Geocoding</a:t>
            </a:r>
            <a:br>
              <a:rPr lang="en-US" sz="2000" b="1" dirty="0">
                <a:solidFill>
                  <a:schemeClr val="accent1"/>
                </a:solidFill>
                <a:latin typeface="MetaPlusBook-Roman" pitchFamily="34" charset="0"/>
              </a:rPr>
            </a:br>
            <a:r>
              <a:rPr lang="en-US" sz="2000" b="1" dirty="0">
                <a:solidFill>
                  <a:schemeClr val="accent1"/>
                </a:solidFill>
                <a:latin typeface="MetaPlusBook-Roman" pitchFamily="34" charset="0"/>
              </a:rPr>
              <a:t>Service</a:t>
            </a:r>
          </a:p>
        </p:txBody>
      </p:sp>
      <p:pic>
        <p:nvPicPr>
          <p:cNvPr id="53254" name="Picture 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50" y="12668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Line 8"/>
          <p:cNvSpPr>
            <a:spLocks noChangeShapeType="1"/>
          </p:cNvSpPr>
          <p:nvPr/>
        </p:nvSpPr>
        <p:spPr bwMode="auto">
          <a:xfrm flipH="1">
            <a:off x="2587625" y="192087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256" name="Line 9"/>
          <p:cNvSpPr>
            <a:spLocks noChangeShapeType="1"/>
          </p:cNvSpPr>
          <p:nvPr/>
        </p:nvSpPr>
        <p:spPr bwMode="auto">
          <a:xfrm>
            <a:off x="2593975" y="1576388"/>
            <a:ext cx="23955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257" name="Text Box 10"/>
          <p:cNvSpPr txBox="1">
            <a:spLocks noChangeArrowheads="1"/>
          </p:cNvSpPr>
          <p:nvPr/>
        </p:nvSpPr>
        <p:spPr bwMode="auto">
          <a:xfrm>
            <a:off x="2786063" y="1912938"/>
            <a:ext cx="20113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a:solidFill>
                  <a:schemeClr val="accent1"/>
                </a:solidFill>
              </a:rPr>
              <a:t>map coordinates, zip code data</a:t>
            </a:r>
          </a:p>
        </p:txBody>
      </p:sp>
      <p:sp>
        <p:nvSpPr>
          <p:cNvPr id="53258" name="Text Box 11"/>
          <p:cNvSpPr txBox="1">
            <a:spLocks noChangeArrowheads="1"/>
          </p:cNvSpPr>
          <p:nvPr/>
        </p:nvSpPr>
        <p:spPr bwMode="auto">
          <a:xfrm>
            <a:off x="2786063" y="124936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a:solidFill>
                  <a:schemeClr val="accent1"/>
                </a:solidFill>
              </a:rPr>
              <a:t>address</a:t>
            </a:r>
          </a:p>
        </p:txBody>
      </p:sp>
      <p:grpSp>
        <p:nvGrpSpPr>
          <p:cNvPr id="53259" name="Group 12"/>
          <p:cNvGrpSpPr>
            <a:grpSpLocks/>
          </p:cNvGrpSpPr>
          <p:nvPr/>
        </p:nvGrpSpPr>
        <p:grpSpPr bwMode="auto">
          <a:xfrm>
            <a:off x="7653338" y="785813"/>
            <a:ext cx="825500" cy="825500"/>
            <a:chOff x="4122" y="2306"/>
            <a:chExt cx="930" cy="930"/>
          </a:xfrm>
        </p:grpSpPr>
        <p:sp>
          <p:nvSpPr>
            <p:cNvPr id="53261" name="Freeform 13"/>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2" name="Freeform 14"/>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3" name="Freeform 15"/>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4" name="Freeform 16"/>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5" name="Freeform 17"/>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6" name="Freeform 18"/>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7" name="Freeform 19"/>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8" name="Freeform 20"/>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9" name="Freeform 21"/>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0" name="Freeform 22"/>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1" name="Freeform 23"/>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2" name="Freeform 24"/>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3" name="Freeform 25"/>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53260"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1014413"/>
            <a:ext cx="13668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8432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|EOS~043|</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26" y="1741633"/>
            <a:ext cx="8113713" cy="39338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4274" name="Rectangle 2"/>
          <p:cNvSpPr>
            <a:spLocks noGrp="1" noChangeArrowheads="1"/>
          </p:cNvSpPr>
          <p:nvPr>
            <p:ph type="title"/>
          </p:nvPr>
        </p:nvSpPr>
        <p:spPr/>
        <p:txBody>
          <a:bodyPr/>
          <a:lstStyle/>
          <a:p>
            <a:pPr eaLnBrk="1" hangingPunct="1"/>
            <a:r>
              <a:rPr lang="en-US" dirty="0" smtClean="0"/>
              <a:t>Service provider reviews</a:t>
            </a:r>
          </a:p>
        </p:txBody>
      </p:sp>
      <p:sp>
        <p:nvSpPr>
          <p:cNvPr id="54275" name="Rectangle 52"/>
          <p:cNvSpPr>
            <a:spLocks noGrp="1" noChangeArrowheads="1"/>
          </p:cNvSpPr>
          <p:nvPr>
            <p:ph idx="1"/>
          </p:nvPr>
        </p:nvSpPr>
        <p:spPr>
          <a:xfrm>
            <a:off x="469926" y="836064"/>
            <a:ext cx="6729086" cy="724448"/>
          </a:xfrm>
        </p:spPr>
        <p:txBody>
          <a:bodyPr/>
          <a:lstStyle/>
          <a:p>
            <a:pPr marL="0" indent="0">
              <a:buNone/>
            </a:pPr>
            <a:r>
              <a:rPr lang="en-US" sz="2000" dirty="0" smtClean="0"/>
              <a:t>You can review and track the performance of a service provider at the claim level for different categories of service</a:t>
            </a:r>
            <a:br>
              <a:rPr lang="en-US" sz="2000" dirty="0" smtClean="0"/>
            </a:br>
            <a:endParaRPr lang="en-US" sz="2000" dirty="0" smtClean="0"/>
          </a:p>
        </p:txBody>
      </p:sp>
      <p:sp>
        <p:nvSpPr>
          <p:cNvPr id="54279" name="AutoShape 54"/>
          <p:cNvSpPr>
            <a:spLocks noChangeArrowheads="1"/>
          </p:cNvSpPr>
          <p:nvPr/>
        </p:nvSpPr>
        <p:spPr bwMode="auto">
          <a:xfrm>
            <a:off x="7740650" y="374650"/>
            <a:ext cx="1096963" cy="2371725"/>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grpSp>
        <p:nvGrpSpPr>
          <p:cNvPr id="54281" name="Group 70"/>
          <p:cNvGrpSpPr>
            <a:grpSpLocks/>
          </p:cNvGrpSpPr>
          <p:nvPr/>
        </p:nvGrpSpPr>
        <p:grpSpPr bwMode="auto">
          <a:xfrm>
            <a:off x="7813675" y="1720850"/>
            <a:ext cx="676275" cy="542925"/>
            <a:chOff x="2496" y="1641"/>
            <a:chExt cx="767" cy="510"/>
          </a:xfrm>
        </p:grpSpPr>
        <p:sp>
          <p:nvSpPr>
            <p:cNvPr id="54302" name="AutoShape 71"/>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4303" name="Rectangle 72"/>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4304" name="Rectangle 73"/>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4305" name="Rectangle 74"/>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4282" name="Group 75"/>
          <p:cNvGrpSpPr>
            <a:grpSpLocks/>
          </p:cNvGrpSpPr>
          <p:nvPr/>
        </p:nvGrpSpPr>
        <p:grpSpPr bwMode="auto">
          <a:xfrm>
            <a:off x="8050213" y="2108200"/>
            <a:ext cx="638175" cy="473075"/>
            <a:chOff x="2943" y="3239"/>
            <a:chExt cx="725" cy="446"/>
          </a:xfrm>
        </p:grpSpPr>
        <p:sp>
          <p:nvSpPr>
            <p:cNvPr id="54284" name="Freeform 76"/>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5" name="Freeform 77"/>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6" name="Freeform 78"/>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4287" name="Freeform 79"/>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4288" name="Freeform 80"/>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4289" name="Freeform 81"/>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0" name="Freeform 82"/>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1" name="Freeform 83"/>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2" name="Freeform 84"/>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293" name="Freeform 85"/>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4294" name="Line 86"/>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295" name="Line 87"/>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296" name="Oval 88"/>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297" name="Freeform 89"/>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8" name="Freeform 90"/>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9" name="Oval 91"/>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300" name="Freeform 92"/>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1" name="Freeform 93"/>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8" name="Picture 17" descr="claimcenter.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7346" y="672308"/>
            <a:ext cx="68341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1916482" y="2267836"/>
            <a:ext cx="3820439" cy="28798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1928738" y="3893619"/>
            <a:ext cx="501312" cy="31512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Arc 3"/>
          <p:cNvSpPr/>
          <p:nvPr/>
        </p:nvSpPr>
        <p:spPr bwMode="auto">
          <a:xfrm>
            <a:off x="1916482" y="2568749"/>
            <a:ext cx="363255" cy="2654604"/>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Tree>
    <p:extLst>
      <p:ext uri="{BB962C8B-B14F-4D97-AF65-F5344CB8AC3E}">
        <p14:creationId xmlns:p14="http://schemas.microsoft.com/office/powerpoint/2010/main" val="360891186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|EOS~044|</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4922"/>
          <a:stretch/>
        </p:blipFill>
        <p:spPr bwMode="auto">
          <a:xfrm>
            <a:off x="791410" y="1635916"/>
            <a:ext cx="3978735" cy="39679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5299" name="Rectangle 2"/>
          <p:cNvSpPr>
            <a:spLocks noGrp="1" noChangeArrowheads="1"/>
          </p:cNvSpPr>
          <p:nvPr>
            <p:ph type="title"/>
          </p:nvPr>
        </p:nvSpPr>
        <p:spPr>
          <a:xfrm>
            <a:off x="366713" y="120650"/>
            <a:ext cx="8648700" cy="742950"/>
          </a:xfrm>
        </p:spPr>
        <p:txBody>
          <a:bodyPr/>
          <a:lstStyle/>
          <a:p>
            <a:pPr eaLnBrk="1" hangingPunct="1"/>
            <a:r>
              <a:rPr lang="en-US" sz="3200" dirty="0" smtClean="0"/>
              <a:t>Search by preferred status and/or review scores</a:t>
            </a:r>
          </a:p>
        </p:txBody>
      </p:sp>
      <p:sp>
        <p:nvSpPr>
          <p:cNvPr id="55306" name="AutoShape 16"/>
          <p:cNvSpPr>
            <a:spLocks noChangeArrowheads="1"/>
          </p:cNvSpPr>
          <p:nvPr/>
        </p:nvSpPr>
        <p:spPr bwMode="auto">
          <a:xfrm>
            <a:off x="7294870" y="1632964"/>
            <a:ext cx="1677987" cy="29670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55307" name="AutoShape 17"/>
          <p:cNvSpPr>
            <a:spLocks noChangeArrowheads="1"/>
          </p:cNvSpPr>
          <p:nvPr/>
        </p:nvSpPr>
        <p:spPr bwMode="auto">
          <a:xfrm>
            <a:off x="7341125" y="2988689"/>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55308" name="Group 18"/>
          <p:cNvGrpSpPr>
            <a:grpSpLocks/>
          </p:cNvGrpSpPr>
          <p:nvPr/>
        </p:nvGrpSpPr>
        <p:grpSpPr bwMode="auto">
          <a:xfrm>
            <a:off x="7518598" y="1945701"/>
            <a:ext cx="1109663" cy="969963"/>
            <a:chOff x="1305" y="2500"/>
            <a:chExt cx="1138" cy="995"/>
          </a:xfrm>
        </p:grpSpPr>
        <p:sp>
          <p:nvSpPr>
            <p:cNvPr id="55323" name="Freeform 19"/>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4" name="Freeform 20"/>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5" name="Freeform 21"/>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6" name="Freeform 22"/>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7" name="Freeform 23"/>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8" name="Freeform 24"/>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9" name="Freeform 25"/>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0" name="Freeform 26"/>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1" name="Freeform 27"/>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2" name="Freeform 28"/>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3" name="Freeform 29"/>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4" name="Freeform 30"/>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5" name="Freeform 31"/>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6" name="Freeform 32"/>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5309" name="AutoShape 34"/>
          <p:cNvSpPr>
            <a:spLocks noChangeArrowheads="1"/>
          </p:cNvSpPr>
          <p:nvPr/>
        </p:nvSpPr>
        <p:spPr bwMode="auto">
          <a:xfrm>
            <a:off x="7631638" y="3250626"/>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55310" name="AutoShape 35"/>
          <p:cNvSpPr>
            <a:spLocks noChangeArrowheads="1"/>
          </p:cNvSpPr>
          <p:nvPr/>
        </p:nvSpPr>
        <p:spPr bwMode="auto">
          <a:xfrm>
            <a:off x="7930088" y="3545901"/>
            <a:ext cx="587375" cy="587375"/>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55311" name="Group 39"/>
          <p:cNvGrpSpPr>
            <a:grpSpLocks/>
          </p:cNvGrpSpPr>
          <p:nvPr/>
        </p:nvGrpSpPr>
        <p:grpSpPr bwMode="auto">
          <a:xfrm>
            <a:off x="7357000" y="3961826"/>
            <a:ext cx="492125" cy="539750"/>
            <a:chOff x="4508" y="1968"/>
            <a:chExt cx="310" cy="340"/>
          </a:xfrm>
        </p:grpSpPr>
        <p:sp>
          <p:nvSpPr>
            <p:cNvPr id="55319" name="Rectangle 40"/>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55320" name="Oval 41"/>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55321" name="Rectangle 42"/>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55322" name="Oval 43"/>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grpSp>
        <p:nvGrpSpPr>
          <p:cNvPr id="55312" name="Group 44"/>
          <p:cNvGrpSpPr>
            <a:grpSpLocks/>
          </p:cNvGrpSpPr>
          <p:nvPr/>
        </p:nvGrpSpPr>
        <p:grpSpPr bwMode="auto">
          <a:xfrm>
            <a:off x="8277750" y="3736401"/>
            <a:ext cx="387350" cy="568325"/>
            <a:chOff x="2784" y="3210"/>
            <a:chExt cx="523" cy="772"/>
          </a:xfrm>
        </p:grpSpPr>
        <p:sp>
          <p:nvSpPr>
            <p:cNvPr id="55315"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5316"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5317"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5318"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55313" name="Text Box 49"/>
          <p:cNvSpPr txBox="1">
            <a:spLocks noChangeArrowheads="1"/>
          </p:cNvSpPr>
          <p:nvPr/>
        </p:nvSpPr>
        <p:spPr bwMode="auto">
          <a:xfrm>
            <a:off x="8391723" y="3815776"/>
            <a:ext cx="2365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a:t>1</a:t>
            </a:r>
            <a:r>
              <a:rPr lang="en-US" baseline="30000"/>
              <a:t>st</a:t>
            </a:r>
            <a:r>
              <a:rPr lang="en-US"/>
              <a:t> </a:t>
            </a:r>
          </a:p>
        </p:txBody>
      </p:sp>
      <p:sp>
        <p:nvSpPr>
          <p:cNvPr id="55314" name="Rectangle 50"/>
          <p:cNvSpPr>
            <a:spLocks noChangeArrowheads="1"/>
          </p:cNvSpPr>
          <p:nvPr/>
        </p:nvSpPr>
        <p:spPr bwMode="auto">
          <a:xfrm>
            <a:off x="539750" y="730250"/>
            <a:ext cx="8148746"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dirty="0"/>
              <a:t>Adjusters can search </a:t>
            </a:r>
            <a:r>
              <a:rPr lang="en-US" sz="2400" dirty="0" smtClean="0"/>
              <a:t>by preferred </a:t>
            </a:r>
            <a:r>
              <a:rPr lang="en-US" sz="2400" dirty="0"/>
              <a:t>providers that have a good track record</a:t>
            </a:r>
          </a:p>
        </p:txBody>
      </p:sp>
      <p:sp>
        <p:nvSpPr>
          <p:cNvPr id="3" name="Rounded Rectangle 2"/>
          <p:cNvSpPr/>
          <p:nvPr/>
        </p:nvSpPr>
        <p:spPr bwMode="auto">
          <a:xfrm>
            <a:off x="791409" y="3135236"/>
            <a:ext cx="3614335" cy="28811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Rounded Rectangle 35"/>
          <p:cNvSpPr/>
          <p:nvPr/>
        </p:nvSpPr>
        <p:spPr bwMode="auto">
          <a:xfrm>
            <a:off x="791410" y="1998342"/>
            <a:ext cx="3614335" cy="30565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TextBox 36"/>
          <p:cNvSpPr txBox="1"/>
          <p:nvPr/>
        </p:nvSpPr>
        <p:spPr>
          <a:xfrm>
            <a:off x="4844456" y="1220678"/>
            <a:ext cx="1784944" cy="1938992"/>
          </a:xfrm>
          <a:prstGeom prst="rect">
            <a:avLst/>
          </a:prstGeom>
          <a:noFill/>
        </p:spPr>
        <p:txBody>
          <a:bodyPr wrap="square" rtlCol="0">
            <a:spAutoFit/>
          </a:bodyPr>
          <a:lstStyle/>
          <a:p>
            <a:r>
              <a:rPr lang="en-US" sz="2000" dirty="0" smtClean="0">
                <a:solidFill>
                  <a:srgbClr val="C00000"/>
                </a:solidFill>
                <a:latin typeface="Calibri" pitchFamily="34" charset="0"/>
                <a:cs typeface="Calibri" pitchFamily="34" charset="0"/>
              </a:rPr>
              <a:t>Choose a vendor type and preferred vendors and/or minimum score (10 – 90)</a:t>
            </a:r>
          </a:p>
        </p:txBody>
      </p:sp>
      <p:cxnSp>
        <p:nvCxnSpPr>
          <p:cNvPr id="39" name="Straight Arrow Connector 38"/>
          <p:cNvCxnSpPr/>
          <p:nvPr/>
        </p:nvCxnSpPr>
        <p:spPr bwMode="auto">
          <a:xfrm flipH="1">
            <a:off x="4405746" y="1728509"/>
            <a:ext cx="611510" cy="308694"/>
          </a:xfrm>
          <a:prstGeom prst="straightConnector1">
            <a:avLst/>
          </a:prstGeom>
          <a:noFill/>
          <a:ln w="19050" cap="flat" cmpd="sng" algn="ctr">
            <a:solidFill>
              <a:srgbClr val="C00000"/>
            </a:solidFill>
            <a:prstDash val="solid"/>
            <a:round/>
            <a:headEnd type="none" w="med" len="med"/>
            <a:tailEnd type="arrow"/>
          </a:ln>
          <a:effectLst/>
        </p:spPr>
      </p:cxnSp>
      <p:sp>
        <p:nvSpPr>
          <p:cNvPr id="40" name="Rounded Rectangle 39"/>
          <p:cNvSpPr/>
          <p:nvPr/>
        </p:nvSpPr>
        <p:spPr bwMode="auto">
          <a:xfrm>
            <a:off x="791408" y="2835860"/>
            <a:ext cx="3614335" cy="30565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1" name="Straight Arrow Connector 40"/>
          <p:cNvCxnSpPr/>
          <p:nvPr/>
        </p:nvCxnSpPr>
        <p:spPr bwMode="auto">
          <a:xfrm flipH="1">
            <a:off x="4405746" y="1728509"/>
            <a:ext cx="611510" cy="1387973"/>
          </a:xfrm>
          <a:prstGeom prst="straightConnector1">
            <a:avLst/>
          </a:prstGeom>
          <a:no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22207760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|EOS~045|</a:t>
            </a:r>
            <a:endParaRPr lang="en-US" sz="100" dirty="0" err="1" smtClean="0">
              <a:solidFill>
                <a:srgbClr val="FFFFFF"/>
              </a:solidFill>
              <a:latin typeface="Arial"/>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2490788"/>
            <a:ext cx="4272229" cy="4103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7347" name="Rectangle 2"/>
          <p:cNvSpPr>
            <a:spLocks noGrp="1" noChangeArrowheads="1"/>
          </p:cNvSpPr>
          <p:nvPr>
            <p:ph type="title"/>
          </p:nvPr>
        </p:nvSpPr>
        <p:spPr/>
        <p:txBody>
          <a:bodyPr/>
          <a:lstStyle/>
          <a:p>
            <a:pPr eaLnBrk="1" hangingPunct="1"/>
            <a:r>
              <a:rPr lang="en-US" dirty="0" smtClean="0"/>
              <a:t>Creating new performance reviews</a:t>
            </a:r>
          </a:p>
        </p:txBody>
      </p:sp>
      <p:sp>
        <p:nvSpPr>
          <p:cNvPr id="57348" name="Rectangle 12"/>
          <p:cNvSpPr>
            <a:spLocks noGrp="1" noChangeArrowheads="1"/>
          </p:cNvSpPr>
          <p:nvPr>
            <p:ph sz="half" idx="1"/>
          </p:nvPr>
        </p:nvSpPr>
        <p:spPr>
          <a:xfrm>
            <a:off x="5124450" y="2412763"/>
            <a:ext cx="3846253" cy="3089403"/>
          </a:xfrm>
          <a:solidFill>
            <a:schemeClr val="tx1"/>
          </a:solidFill>
        </p:spPr>
        <p:txBody>
          <a:bodyPr/>
          <a:lstStyle/>
          <a:p>
            <a:r>
              <a:rPr lang="en-US" sz="2200" dirty="0" smtClean="0"/>
              <a:t>After locating the Service Provider, you can create/manage reviews</a:t>
            </a:r>
          </a:p>
          <a:p>
            <a:r>
              <a:rPr lang="en-US" sz="2200" dirty="0" smtClean="0"/>
              <a:t>A drop down allows selection of the available service provider review types, in this case, “Auto Repair Service”</a:t>
            </a:r>
          </a:p>
          <a:p>
            <a:endParaRPr lang="en-US" sz="22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 y="732932"/>
            <a:ext cx="8695272" cy="15688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7352" name="AutoShape 8"/>
          <p:cNvSpPr>
            <a:spLocks noChangeArrowheads="1"/>
          </p:cNvSpPr>
          <p:nvPr/>
        </p:nvSpPr>
        <p:spPr bwMode="auto">
          <a:xfrm>
            <a:off x="5720315" y="732440"/>
            <a:ext cx="1382233" cy="43311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110" y="5398418"/>
            <a:ext cx="2109797" cy="6404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7350" name="AutoShape 6"/>
          <p:cNvSpPr>
            <a:spLocks noChangeArrowheads="1"/>
          </p:cNvSpPr>
          <p:nvPr/>
        </p:nvSpPr>
        <p:spPr bwMode="auto">
          <a:xfrm>
            <a:off x="1492577" y="2021272"/>
            <a:ext cx="1424043" cy="268287"/>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Arc 1"/>
          <p:cNvSpPr/>
          <p:nvPr/>
        </p:nvSpPr>
        <p:spPr bwMode="auto">
          <a:xfrm>
            <a:off x="2204598" y="2289559"/>
            <a:ext cx="576180" cy="428589"/>
          </a:xfrm>
          <a:prstGeom prst="arc">
            <a:avLst/>
          </a:pr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Tree>
    <p:extLst>
      <p:ext uri="{BB962C8B-B14F-4D97-AF65-F5344CB8AC3E}">
        <p14:creationId xmlns:p14="http://schemas.microsoft.com/office/powerpoint/2010/main" val="318808649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|EOS~046|</a:t>
            </a:r>
            <a:endParaRPr lang="en-US" sz="100" dirty="0" err="1" smtClean="0">
              <a:solidFill>
                <a:srgbClr val="FFFFFF"/>
              </a:solidFill>
              <a:latin typeface="Arial"/>
              <a:cs typeface="Calibri" pitchFamily="34" charset="0"/>
            </a:endParaRPr>
          </a:p>
        </p:txBody>
      </p:sp>
      <p:sp>
        <p:nvSpPr>
          <p:cNvPr id="58370" name="Rectangle 2"/>
          <p:cNvSpPr>
            <a:spLocks noGrp="1" noChangeArrowheads="1"/>
          </p:cNvSpPr>
          <p:nvPr>
            <p:ph type="title"/>
          </p:nvPr>
        </p:nvSpPr>
        <p:spPr/>
        <p:txBody>
          <a:bodyPr/>
          <a:lstStyle/>
          <a:p>
            <a:pPr eaLnBrk="1" hangingPunct="1"/>
            <a:r>
              <a:rPr lang="en-US" dirty="0" smtClean="0"/>
              <a:t>Review question sets</a:t>
            </a:r>
          </a:p>
        </p:txBody>
      </p:sp>
      <p:pic>
        <p:nvPicPr>
          <p:cNvPr id="3074" name="Picture 2" descr="C:\Users\trhoades\AppData\Local\Temp\SNAGHTML2e578b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89" y="493985"/>
            <a:ext cx="619125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5710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|EOS~047|</a:t>
            </a:r>
            <a:endParaRPr lang="en-US" sz="100" dirty="0" err="1" smtClean="0">
              <a:solidFill>
                <a:srgbClr val="FFFFFF"/>
              </a:solidFill>
              <a:latin typeface="Arial"/>
              <a:cs typeface="Calibri" pitchFamily="34" charset="0"/>
            </a:endParaRPr>
          </a:p>
        </p:txBody>
      </p:sp>
      <p:sp>
        <p:nvSpPr>
          <p:cNvPr id="59394" name="Rectangle 2"/>
          <p:cNvSpPr>
            <a:spLocks noGrp="1" noChangeArrowheads="1"/>
          </p:cNvSpPr>
          <p:nvPr>
            <p:ph type="title"/>
          </p:nvPr>
        </p:nvSpPr>
        <p:spPr/>
        <p:txBody>
          <a:bodyPr/>
          <a:lstStyle/>
          <a:p>
            <a:pPr eaLnBrk="1" hangingPunct="1"/>
            <a:r>
              <a:rPr lang="en-US" dirty="0" smtClean="0"/>
              <a:t>Completed provider review and scores</a:t>
            </a:r>
          </a:p>
        </p:txBody>
      </p:sp>
      <p:pic>
        <p:nvPicPr>
          <p:cNvPr id="4101" name="Picture 5" descr="C:\Users\trhoades\AppData\Local\Temp\SNAGHTML2e626c6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625806"/>
            <a:ext cx="6724650" cy="58864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4107" name="Picture 11" descr="C:\Users\trhoades\AppData\Local\Temp\SNAGHTML2e6376c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60701"/>
            <a:ext cx="4095750" cy="1819276"/>
          </a:xfrm>
          <a:prstGeom prst="rect">
            <a:avLst/>
          </a:prstGeom>
          <a:noFill/>
          <a:extLst>
            <a:ext uri="{909E8E84-426E-40DD-AFC4-6F175D3DCCD1}">
              <a14:hiddenFill xmlns:a14="http://schemas.microsoft.com/office/drawing/2010/main">
                <a:solidFill>
                  <a:srgbClr val="FFFFFF"/>
                </a:solidFill>
              </a14:hiddenFill>
            </a:ext>
          </a:extLst>
        </p:spPr>
      </p:pic>
      <p:sp>
        <p:nvSpPr>
          <p:cNvPr id="11" name="Line 7"/>
          <p:cNvSpPr>
            <a:spLocks noChangeShapeType="1"/>
          </p:cNvSpPr>
          <p:nvPr/>
        </p:nvSpPr>
        <p:spPr bwMode="auto">
          <a:xfrm flipH="1">
            <a:off x="1828800" y="4283901"/>
            <a:ext cx="1189974" cy="954849"/>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6"/>
          <p:cNvSpPr>
            <a:spLocks noChangeArrowheads="1"/>
          </p:cNvSpPr>
          <p:nvPr/>
        </p:nvSpPr>
        <p:spPr bwMode="auto">
          <a:xfrm>
            <a:off x="3018774" y="3306871"/>
            <a:ext cx="1229376" cy="15655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Text Box 4"/>
          <p:cNvSpPr txBox="1">
            <a:spLocks noChangeArrowheads="1"/>
          </p:cNvSpPr>
          <p:nvPr/>
        </p:nvSpPr>
        <p:spPr bwMode="auto">
          <a:xfrm>
            <a:off x="1183480" y="5238750"/>
            <a:ext cx="1103313" cy="55399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smtClean="0">
                <a:solidFill>
                  <a:srgbClr val="C00000"/>
                </a:solidFill>
              </a:rPr>
              <a:t>Review Score: 82</a:t>
            </a:r>
            <a:endParaRPr lang="en-US" sz="1800" b="1" dirty="0">
              <a:solidFill>
                <a:srgbClr val="C00000"/>
              </a:solidFill>
            </a:endParaRPr>
          </a:p>
        </p:txBody>
      </p:sp>
      <p:sp>
        <p:nvSpPr>
          <p:cNvPr id="14" name="AutoShape 6"/>
          <p:cNvSpPr>
            <a:spLocks noChangeArrowheads="1"/>
          </p:cNvSpPr>
          <p:nvPr/>
        </p:nvSpPr>
        <p:spPr bwMode="auto">
          <a:xfrm>
            <a:off x="2419350" y="6202112"/>
            <a:ext cx="6724650" cy="321501"/>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99013119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|EOS~048|</a:t>
            </a:r>
            <a:endParaRPr lang="en-US" sz="100" dirty="0" err="1" smtClean="0">
              <a:solidFill>
                <a:srgbClr val="FFFFFF"/>
              </a:solidFill>
              <a:latin typeface="Arial"/>
              <a:cs typeface="Calibri"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15" y="4380240"/>
            <a:ext cx="5811026" cy="15252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15" y="1334595"/>
            <a:ext cx="8994785" cy="27486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6322" name="Rectangle 2"/>
          <p:cNvSpPr>
            <a:spLocks noGrp="1" noChangeArrowheads="1"/>
          </p:cNvSpPr>
          <p:nvPr>
            <p:ph type="title"/>
          </p:nvPr>
        </p:nvSpPr>
        <p:spPr/>
        <p:txBody>
          <a:bodyPr/>
          <a:lstStyle/>
          <a:p>
            <a:pPr eaLnBrk="1" hangingPunct="1"/>
            <a:r>
              <a:rPr lang="en-US" dirty="0" smtClean="0"/>
              <a:t>Viewing all provider performance reviews</a:t>
            </a:r>
          </a:p>
        </p:txBody>
      </p:sp>
      <p:sp>
        <p:nvSpPr>
          <p:cNvPr id="2" name="Rounded Rectangle 1"/>
          <p:cNvSpPr/>
          <p:nvPr/>
        </p:nvSpPr>
        <p:spPr bwMode="auto">
          <a:xfrm>
            <a:off x="7452986" y="1778696"/>
            <a:ext cx="876822" cy="36325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149214" y="4369541"/>
            <a:ext cx="1431935" cy="36325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Line 7"/>
          <p:cNvSpPr>
            <a:spLocks noChangeShapeType="1"/>
          </p:cNvSpPr>
          <p:nvPr/>
        </p:nvSpPr>
        <p:spPr bwMode="auto">
          <a:xfrm flipH="1" flipV="1">
            <a:off x="1581148" y="4672293"/>
            <a:ext cx="4036543" cy="37017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4"/>
          <p:cNvSpPr txBox="1">
            <a:spLocks noChangeArrowheads="1"/>
          </p:cNvSpPr>
          <p:nvPr/>
        </p:nvSpPr>
        <p:spPr bwMode="auto">
          <a:xfrm>
            <a:off x="5617692" y="4626972"/>
            <a:ext cx="2712116" cy="83099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smtClean="0">
                <a:solidFill>
                  <a:srgbClr val="C00000"/>
                </a:solidFill>
              </a:rPr>
              <a:t>After completing question set, complete review</a:t>
            </a:r>
            <a:endParaRPr lang="en-US" sz="1800" b="1" dirty="0">
              <a:solidFill>
                <a:srgbClr val="C00000"/>
              </a:solidFill>
            </a:endParaRPr>
          </a:p>
        </p:txBody>
      </p:sp>
    </p:spTree>
    <p:extLst>
      <p:ext uri="{BB962C8B-B14F-4D97-AF65-F5344CB8AC3E}">
        <p14:creationId xmlns:p14="http://schemas.microsoft.com/office/powerpoint/2010/main" val="684330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Text Box 2"/>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400" b="1"/>
              <a:t>Fraud Detection</a:t>
            </a:r>
          </a:p>
        </p:txBody>
      </p:sp>
      <p:sp>
        <p:nvSpPr>
          <p:cNvPr id="8195" name="Rectangle 3"/>
          <p:cNvSpPr>
            <a:spLocks noGrp="1" noChangeArrowheads="1"/>
          </p:cNvSpPr>
          <p:nvPr>
            <p:ph type="title"/>
          </p:nvPr>
        </p:nvSpPr>
        <p:spPr/>
        <p:txBody>
          <a:bodyPr/>
          <a:lstStyle/>
          <a:p>
            <a:pPr eaLnBrk="1" hangingPunct="1"/>
            <a:r>
              <a:rPr lang="en-US" smtClean="0"/>
              <a:t>Review: The claims process</a:t>
            </a:r>
          </a:p>
        </p:txBody>
      </p:sp>
      <p:grpSp>
        <p:nvGrpSpPr>
          <p:cNvPr id="8196" name="Group 4"/>
          <p:cNvGrpSpPr>
            <a:grpSpLocks/>
          </p:cNvGrpSpPr>
          <p:nvPr/>
        </p:nvGrpSpPr>
        <p:grpSpPr bwMode="auto">
          <a:xfrm>
            <a:off x="3841750" y="908050"/>
            <a:ext cx="1495425" cy="481013"/>
            <a:chOff x="1572" y="1579"/>
            <a:chExt cx="942" cy="303"/>
          </a:xfrm>
        </p:grpSpPr>
        <p:sp>
          <p:nvSpPr>
            <p:cNvPr id="8225" name="Text Box 5"/>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Litigation</a:t>
              </a:r>
            </a:p>
          </p:txBody>
        </p:sp>
        <p:sp>
          <p:nvSpPr>
            <p:cNvPr id="8226" name="Rectangle 6"/>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8197"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9"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0"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1" name="Rectangle 11"/>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2" name="Line 12"/>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203" name="Group 13"/>
          <p:cNvGrpSpPr>
            <a:grpSpLocks/>
          </p:cNvGrpSpPr>
          <p:nvPr/>
        </p:nvGrpSpPr>
        <p:grpSpPr bwMode="auto">
          <a:xfrm>
            <a:off x="6916738" y="1531938"/>
            <a:ext cx="2132012" cy="836612"/>
            <a:chOff x="4202" y="3254"/>
            <a:chExt cx="1343" cy="527"/>
          </a:xfrm>
        </p:grpSpPr>
        <p:sp>
          <p:nvSpPr>
            <p:cNvPr id="8223" name="Text Box 14"/>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Special Investigations</a:t>
              </a:r>
            </a:p>
          </p:txBody>
        </p:sp>
        <p:sp>
          <p:nvSpPr>
            <p:cNvPr id="8224" name="Rectangle 15"/>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8204" name="Line 16"/>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5" name="Line 17"/>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6" name="Line 18"/>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7" name="Line 19"/>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8" name="Line 20"/>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9" name="Line 21"/>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0" name="Line 22"/>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1" name="Rectangle 2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2" name="Rectangle 24"/>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3" name="Text Box 25"/>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Intake</a:t>
            </a:r>
          </a:p>
        </p:txBody>
      </p:sp>
      <p:sp>
        <p:nvSpPr>
          <p:cNvPr id="8214" name="Text Box 26"/>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Recovery</a:t>
            </a:r>
          </a:p>
        </p:txBody>
      </p:sp>
      <p:sp>
        <p:nvSpPr>
          <p:cNvPr id="8215" name="Line 27"/>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16" name="Group 28"/>
          <p:cNvGrpSpPr>
            <a:grpSpLocks/>
          </p:cNvGrpSpPr>
          <p:nvPr/>
        </p:nvGrpSpPr>
        <p:grpSpPr bwMode="auto">
          <a:xfrm>
            <a:off x="650875" y="2992438"/>
            <a:ext cx="3092450" cy="1979612"/>
            <a:chOff x="410" y="1885"/>
            <a:chExt cx="1948" cy="1247"/>
          </a:xfrm>
        </p:grpSpPr>
        <p:sp>
          <p:nvSpPr>
            <p:cNvPr id="8218" name="Rectangle 29"/>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9" name="Rectangle 30"/>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20" name="Text Box 31"/>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Adjudication</a:t>
              </a:r>
            </a:p>
          </p:txBody>
        </p:sp>
        <p:sp>
          <p:nvSpPr>
            <p:cNvPr id="8221" name="Text Box 32"/>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Payment</a:t>
              </a:r>
            </a:p>
          </p:txBody>
        </p:sp>
        <p:sp>
          <p:nvSpPr>
            <p:cNvPr id="8222" name="Line 33"/>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217" name="Line 34"/>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414720081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|EOS~049|</a:t>
            </a:r>
            <a:endParaRPr lang="en-US" sz="100" dirty="0" err="1" smtClean="0">
              <a:solidFill>
                <a:srgbClr val="FFFFFF"/>
              </a:solidFill>
              <a:latin typeface="Arial"/>
              <a:cs typeface="Calibri" pitchFamily="34" charset="0"/>
            </a:endParaRPr>
          </a:p>
        </p:txBody>
      </p:sp>
      <p:sp>
        <p:nvSpPr>
          <p:cNvPr id="61442" name="Rectangle 2"/>
          <p:cNvSpPr>
            <a:spLocks noGrp="1" noChangeArrowheads="1"/>
          </p:cNvSpPr>
          <p:nvPr>
            <p:ph type="title"/>
          </p:nvPr>
        </p:nvSpPr>
        <p:spPr/>
        <p:txBody>
          <a:bodyPr/>
          <a:lstStyle/>
          <a:p>
            <a:pPr eaLnBrk="1" hangingPunct="1"/>
            <a:r>
              <a:rPr lang="en-US" dirty="0" smtClean="0"/>
              <a:t>Lesson objectives review</a:t>
            </a:r>
          </a:p>
        </p:txBody>
      </p:sp>
      <p:sp>
        <p:nvSpPr>
          <p:cNvPr id="6144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contacts</a:t>
            </a:r>
          </a:p>
          <a:p>
            <a:pPr lvl="1"/>
            <a:r>
              <a:rPr lang="en-US" smtClean="0"/>
              <a:t>Describe the functionality of ContactManager</a:t>
            </a:r>
          </a:p>
          <a:p>
            <a:pPr lvl="1"/>
            <a:r>
              <a:rPr lang="en-US" smtClean="0"/>
              <a:t>Create contacts in ClaimCenter</a:t>
            </a:r>
          </a:p>
          <a:p>
            <a:pPr lvl="1"/>
            <a:r>
              <a:rPr lang="en-US" smtClean="0"/>
              <a:t>Work with contacts in ClaimCenter</a:t>
            </a:r>
          </a:p>
          <a:p>
            <a:pPr lvl="1"/>
            <a:r>
              <a:rPr lang="en-US" smtClean="0"/>
              <a:t>Describe approaches to searching for contacts</a:t>
            </a:r>
          </a:p>
        </p:txBody>
      </p:sp>
    </p:spTree>
    <p:extLst>
      <p:ext uri="{BB962C8B-B14F-4D97-AF65-F5344CB8AC3E}">
        <p14:creationId xmlns:p14="http://schemas.microsoft.com/office/powerpoint/2010/main" val="36944783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|EOS~050|</a:t>
            </a:r>
            <a:endParaRPr lang="en-US" sz="100" dirty="0" err="1" smtClean="0">
              <a:solidFill>
                <a:srgbClr val="FFFFFF"/>
              </a:solidFill>
              <a:latin typeface="Arial"/>
              <a:cs typeface="Calibri" pitchFamily="34" charset="0"/>
            </a:endParaRPr>
          </a:p>
        </p:txBody>
      </p:sp>
      <p:sp>
        <p:nvSpPr>
          <p:cNvPr id="62466" name="Rectangle 2"/>
          <p:cNvSpPr>
            <a:spLocks noGrp="1" noChangeArrowheads="1"/>
          </p:cNvSpPr>
          <p:nvPr>
            <p:ph type="title"/>
          </p:nvPr>
        </p:nvSpPr>
        <p:spPr/>
        <p:txBody>
          <a:bodyPr/>
          <a:lstStyle/>
          <a:p>
            <a:pPr eaLnBrk="1" hangingPunct="1"/>
            <a:r>
              <a:rPr lang="en-US" smtClean="0"/>
              <a:t>Review questions</a:t>
            </a:r>
          </a:p>
        </p:txBody>
      </p:sp>
      <p:sp>
        <p:nvSpPr>
          <p:cNvPr id="62467"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If “Tire Town” is in the Address Book and is associated to three claims, how many contacts have the name “Tire Town"?</a:t>
            </a:r>
          </a:p>
          <a:p>
            <a:pPr marL="457200" indent="-457200">
              <a:buFont typeface="Webdings" pitchFamily="18" charset="2"/>
              <a:buAutoNum type="arabicPeriod"/>
            </a:pPr>
            <a:r>
              <a:rPr lang="en-US" dirty="0" smtClean="0"/>
              <a:t>Is it common or uncommon to have a contact that exists only in ClaimCenter? Only in Address Book?</a:t>
            </a:r>
          </a:p>
          <a:p>
            <a:pPr marL="457200" indent="-457200">
              <a:buFont typeface="Webdings" pitchFamily="18" charset="2"/>
              <a:buAutoNum type="arabicPeriod"/>
            </a:pPr>
            <a:r>
              <a:rPr lang="en-US" dirty="0" smtClean="0"/>
              <a:t>What is the purpose of a contact role? A contact role "owner"?</a:t>
            </a:r>
          </a:p>
          <a:p>
            <a:pPr marL="457200" indent="-457200">
              <a:buFont typeface="Webdings" pitchFamily="18" charset="2"/>
              <a:buAutoNum type="arabicPeriod"/>
            </a:pPr>
            <a:r>
              <a:rPr lang="en-US" dirty="0" smtClean="0"/>
              <a:t>How can you tell if a contact is linked and/or in sync?</a:t>
            </a:r>
          </a:p>
          <a:p>
            <a:pPr marL="457200" indent="-457200">
              <a:buFont typeface="Webdings" pitchFamily="18" charset="2"/>
              <a:buAutoNum type="arabicPeriod"/>
            </a:pPr>
            <a:r>
              <a:rPr lang="en-US" dirty="0" smtClean="0"/>
              <a:t>How could you identify all the claims that a given contact is associated to?</a:t>
            </a:r>
          </a:p>
        </p:txBody>
      </p:sp>
    </p:spTree>
    <p:extLst>
      <p:ext uri="{BB962C8B-B14F-4D97-AF65-F5344CB8AC3E}">
        <p14:creationId xmlns:p14="http://schemas.microsoft.com/office/powerpoint/2010/main" val="321124731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|EOS~051|</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a:t>
            </a:r>
            <a:r>
              <a:rPr lang="en-US" sz="1600" dirty="0" err="1"/>
              <a:t>ExampleCenter</a:t>
            </a:r>
            <a:r>
              <a:rPr lang="en-US" sz="1600" dirty="0"/>
              <a:t>, Guidewire Account Manager Portal, Guidewire </a:t>
            </a:r>
            <a:r>
              <a:rPr lang="en-US" sz="1600" dirty="0" smtClean="0"/>
              <a:t>Claim </a:t>
            </a:r>
            <a:r>
              <a:rPr lang="en-US" sz="1600" dirty="0"/>
              <a:t>Portal, Guidewire Policyholder Portal, ClaimCenter, BillingCenter, </a:t>
            </a:r>
            <a:r>
              <a:rPr lang="en-US" sz="1600" dirty="0" err="1"/>
              <a:t>PolicyCenter</a:t>
            </a:r>
            <a:r>
              <a:rPr lang="en-US" sz="1600" dirty="0"/>
              <a:t>, </a:t>
            </a:r>
            <a:r>
              <a:rPr lang="en-US" sz="1600" dirty="0" err="1"/>
              <a:t>InsuranceSuite</a:t>
            </a:r>
            <a:r>
              <a:rPr lang="en-US" sz="1600" dirty="0"/>
              <a:t>, </a:t>
            </a:r>
            <a:r>
              <a:rPr lang="en-US" sz="1600" dirty="0" err="1"/>
              <a:t>Gosu</a:t>
            </a:r>
            <a:r>
              <a:rPr lang="en-US" sz="1600" dirty="0"/>
              <a:t>,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Rectangle 2"/>
          <p:cNvSpPr>
            <a:spLocks noGrp="1" noChangeArrowheads="1"/>
          </p:cNvSpPr>
          <p:nvPr>
            <p:ph type="title"/>
          </p:nvPr>
        </p:nvSpPr>
        <p:spPr/>
        <p:txBody>
          <a:bodyPr/>
          <a:lstStyle/>
          <a:p>
            <a:pPr eaLnBrk="1" hangingPunct="1"/>
            <a:r>
              <a:rPr lang="en-US" dirty="0" smtClean="0"/>
              <a:t>Mapping entities to the claims process</a:t>
            </a:r>
          </a:p>
        </p:txBody>
      </p:sp>
      <p:grpSp>
        <p:nvGrpSpPr>
          <p:cNvPr id="9219" name="Group 3"/>
          <p:cNvGrpSpPr>
            <a:grpSpLocks/>
          </p:cNvGrpSpPr>
          <p:nvPr/>
        </p:nvGrpSpPr>
        <p:grpSpPr bwMode="auto">
          <a:xfrm>
            <a:off x="650875" y="1493838"/>
            <a:ext cx="3092450" cy="481012"/>
            <a:chOff x="3089" y="1951"/>
            <a:chExt cx="1948" cy="303"/>
          </a:xfrm>
        </p:grpSpPr>
        <p:sp>
          <p:nvSpPr>
            <p:cNvPr id="9328"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Intake</a:t>
              </a:r>
            </a:p>
          </p:txBody>
        </p:sp>
        <p:sp>
          <p:nvSpPr>
            <p:cNvPr id="9329"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9220" name="Group 6"/>
          <p:cNvGrpSpPr>
            <a:grpSpLocks/>
          </p:cNvGrpSpPr>
          <p:nvPr/>
        </p:nvGrpSpPr>
        <p:grpSpPr bwMode="auto">
          <a:xfrm>
            <a:off x="3841750" y="908050"/>
            <a:ext cx="1495425" cy="481013"/>
            <a:chOff x="1572" y="1579"/>
            <a:chExt cx="942" cy="303"/>
          </a:xfrm>
        </p:grpSpPr>
        <p:sp>
          <p:nvSpPr>
            <p:cNvPr id="9326" name="Text Box 7"/>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Litigation</a:t>
              </a:r>
            </a:p>
          </p:txBody>
        </p:sp>
        <p:sp>
          <p:nvSpPr>
            <p:cNvPr id="9327" name="Rectangle 8"/>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9221" name="Line 9"/>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10"/>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3" name="Line 11"/>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4" name="Line 12"/>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9225" name="Group 13"/>
          <p:cNvGrpSpPr>
            <a:grpSpLocks/>
          </p:cNvGrpSpPr>
          <p:nvPr/>
        </p:nvGrpSpPr>
        <p:grpSpPr bwMode="auto">
          <a:xfrm>
            <a:off x="6845300" y="3182938"/>
            <a:ext cx="788988" cy="788987"/>
            <a:chOff x="1350" y="686"/>
            <a:chExt cx="1132" cy="1132"/>
          </a:xfrm>
        </p:grpSpPr>
        <p:sp>
          <p:nvSpPr>
            <p:cNvPr id="9324"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25"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6" name="Group 16"/>
          <p:cNvGrpSpPr>
            <a:grpSpLocks/>
          </p:cNvGrpSpPr>
          <p:nvPr/>
        </p:nvGrpSpPr>
        <p:grpSpPr bwMode="auto">
          <a:xfrm>
            <a:off x="7851775" y="3241675"/>
            <a:ext cx="644525" cy="727075"/>
            <a:chOff x="3445" y="2543"/>
            <a:chExt cx="406" cy="458"/>
          </a:xfrm>
        </p:grpSpPr>
        <p:sp>
          <p:nvSpPr>
            <p:cNvPr id="9318" name="AutoShape 17"/>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319" name="Line 18"/>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0" name="Line 19"/>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1" name="Line 20"/>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2" name="Line 21"/>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3" name="Freeform 22"/>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9227" name="Group 23"/>
          <p:cNvGrpSpPr>
            <a:grpSpLocks/>
          </p:cNvGrpSpPr>
          <p:nvPr/>
        </p:nvGrpSpPr>
        <p:grpSpPr bwMode="auto">
          <a:xfrm>
            <a:off x="8151813" y="3487738"/>
            <a:ext cx="928687" cy="827087"/>
            <a:chOff x="2322" y="507"/>
            <a:chExt cx="1203" cy="1071"/>
          </a:xfrm>
        </p:grpSpPr>
        <p:sp>
          <p:nvSpPr>
            <p:cNvPr id="9309" name="Freeform 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0" name="Oval 2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9311" name="Freeform 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2" name="Line 2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13" name="Freeform 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314" name="Freeform 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315" name="Freeform 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316" name="Freeform 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317" name="Oval 3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9228" name="Group 33"/>
          <p:cNvGrpSpPr>
            <a:grpSpLocks/>
          </p:cNvGrpSpPr>
          <p:nvPr/>
        </p:nvGrpSpPr>
        <p:grpSpPr bwMode="auto">
          <a:xfrm>
            <a:off x="5280025" y="1028700"/>
            <a:ext cx="500063" cy="501650"/>
            <a:chOff x="4932" y="501"/>
            <a:chExt cx="708" cy="712"/>
          </a:xfrm>
        </p:grpSpPr>
        <p:sp>
          <p:nvSpPr>
            <p:cNvPr id="9299" name="Freeform 34"/>
            <p:cNvSpPr>
              <a:spLocks/>
            </p:cNvSpPr>
            <p:nvPr/>
          </p:nvSpPr>
          <p:spPr bwMode="auto">
            <a:xfrm>
              <a:off x="4932" y="501"/>
              <a:ext cx="708" cy="703"/>
            </a:xfrm>
            <a:custGeom>
              <a:avLst/>
              <a:gdLst>
                <a:gd name="T0" fmla="*/ 0 w 1542"/>
                <a:gd name="T1" fmla="*/ 0 h 1531"/>
                <a:gd name="T2" fmla="*/ 0 w 1542"/>
                <a:gd name="T3" fmla="*/ 0 h 1531"/>
                <a:gd name="T4" fmla="*/ 0 w 1542"/>
                <a:gd name="T5" fmla="*/ 0 h 1531"/>
                <a:gd name="T6" fmla="*/ 0 w 1542"/>
                <a:gd name="T7" fmla="*/ 0 h 1531"/>
                <a:gd name="T8" fmla="*/ 0 w 1542"/>
                <a:gd name="T9" fmla="*/ 0 h 1531"/>
                <a:gd name="T10" fmla="*/ 0 w 1542"/>
                <a:gd name="T11" fmla="*/ 0 h 1531"/>
                <a:gd name="T12" fmla="*/ 0 w 1542"/>
                <a:gd name="T13" fmla="*/ 0 h 1531"/>
                <a:gd name="T14" fmla="*/ 0 w 1542"/>
                <a:gd name="T15" fmla="*/ 0 h 1531"/>
                <a:gd name="T16" fmla="*/ 0 w 1542"/>
                <a:gd name="T17" fmla="*/ 0 h 1531"/>
                <a:gd name="T18" fmla="*/ 0 w 1542"/>
                <a:gd name="T19" fmla="*/ 0 h 1531"/>
                <a:gd name="T20" fmla="*/ 0 w 1542"/>
                <a:gd name="T21" fmla="*/ 0 h 1531"/>
                <a:gd name="T22" fmla="*/ 0 w 1542"/>
                <a:gd name="T23" fmla="*/ 0 h 1531"/>
                <a:gd name="T24" fmla="*/ 0 w 1542"/>
                <a:gd name="T25" fmla="*/ 0 h 1531"/>
                <a:gd name="T26" fmla="*/ 0 w 1542"/>
                <a:gd name="T27" fmla="*/ 0 h 1531"/>
                <a:gd name="T28" fmla="*/ 0 w 1542"/>
                <a:gd name="T29" fmla="*/ 0 h 1531"/>
                <a:gd name="T30" fmla="*/ 0 w 1542"/>
                <a:gd name="T31" fmla="*/ 0 h 1531"/>
                <a:gd name="T32" fmla="*/ 0 w 1542"/>
                <a:gd name="T33" fmla="*/ 0 h 1531"/>
                <a:gd name="T34" fmla="*/ 0 w 1542"/>
                <a:gd name="T35" fmla="*/ 0 h 1531"/>
                <a:gd name="T36" fmla="*/ 0 w 1542"/>
                <a:gd name="T37" fmla="*/ 0 h 1531"/>
                <a:gd name="T38" fmla="*/ 0 w 1542"/>
                <a:gd name="T39" fmla="*/ 0 h 1531"/>
                <a:gd name="T40" fmla="*/ 0 w 1542"/>
                <a:gd name="T41" fmla="*/ 0 h 1531"/>
                <a:gd name="T42" fmla="*/ 0 w 1542"/>
                <a:gd name="T43" fmla="*/ 0 h 1531"/>
                <a:gd name="T44" fmla="*/ 0 w 1542"/>
                <a:gd name="T45" fmla="*/ 0 h 1531"/>
                <a:gd name="T46" fmla="*/ 0 w 1542"/>
                <a:gd name="T47" fmla="*/ 0 h 1531"/>
                <a:gd name="T48" fmla="*/ 0 w 1542"/>
                <a:gd name="T49" fmla="*/ 0 h 1531"/>
                <a:gd name="T50" fmla="*/ 0 w 1542"/>
                <a:gd name="T51" fmla="*/ 0 h 1531"/>
                <a:gd name="T52" fmla="*/ 0 w 1542"/>
                <a:gd name="T53" fmla="*/ 0 h 1531"/>
                <a:gd name="T54" fmla="*/ 0 w 1542"/>
                <a:gd name="T55" fmla="*/ 0 h 1531"/>
                <a:gd name="T56" fmla="*/ 0 w 1542"/>
                <a:gd name="T57" fmla="*/ 0 h 1531"/>
                <a:gd name="T58" fmla="*/ 0 w 1542"/>
                <a:gd name="T59" fmla="*/ 0 h 1531"/>
                <a:gd name="T60" fmla="*/ 0 w 1542"/>
                <a:gd name="T61" fmla="*/ 0 h 1531"/>
                <a:gd name="T62" fmla="*/ 0 w 1542"/>
                <a:gd name="T63" fmla="*/ 0 h 1531"/>
                <a:gd name="T64" fmla="*/ 0 w 1542"/>
                <a:gd name="T65" fmla="*/ 0 h 1531"/>
                <a:gd name="T66" fmla="*/ 0 w 1542"/>
                <a:gd name="T67" fmla="*/ 0 h 1531"/>
                <a:gd name="T68" fmla="*/ 0 w 1542"/>
                <a:gd name="T69" fmla="*/ 0 h 1531"/>
                <a:gd name="T70" fmla="*/ 0 w 1542"/>
                <a:gd name="T71" fmla="*/ 0 h 1531"/>
                <a:gd name="T72" fmla="*/ 0 w 1542"/>
                <a:gd name="T73" fmla="*/ 0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9300" name="Freeform 35"/>
            <p:cNvSpPr>
              <a:spLocks/>
            </p:cNvSpPr>
            <p:nvPr/>
          </p:nvSpPr>
          <p:spPr bwMode="auto">
            <a:xfrm>
              <a:off x="5225" y="594"/>
              <a:ext cx="249" cy="123"/>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36"/>
            <p:cNvSpPr>
              <a:spLocks/>
            </p:cNvSpPr>
            <p:nvPr/>
          </p:nvSpPr>
          <p:spPr bwMode="auto">
            <a:xfrm>
              <a:off x="5095" y="902"/>
              <a:ext cx="249" cy="125"/>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37"/>
            <p:cNvSpPr>
              <a:spLocks/>
            </p:cNvSpPr>
            <p:nvPr/>
          </p:nvSpPr>
          <p:spPr bwMode="auto">
            <a:xfrm>
              <a:off x="5135" y="660"/>
              <a:ext cx="298" cy="299"/>
            </a:xfrm>
            <a:custGeom>
              <a:avLst/>
              <a:gdLst>
                <a:gd name="T0" fmla="*/ 0 w 650"/>
                <a:gd name="T1" fmla="*/ 0 h 650"/>
                <a:gd name="T2" fmla="*/ 0 w 650"/>
                <a:gd name="T3" fmla="*/ 0 h 650"/>
                <a:gd name="T4" fmla="*/ 0 w 650"/>
                <a:gd name="T5" fmla="*/ 0 h 650"/>
                <a:gd name="T6" fmla="*/ 0 w 650"/>
                <a:gd name="T7" fmla="*/ 0 h 650"/>
                <a:gd name="T8" fmla="*/ 0 w 650"/>
                <a:gd name="T9" fmla="*/ 0 h 650"/>
                <a:gd name="T10" fmla="*/ 0 w 650"/>
                <a:gd name="T11" fmla="*/ 0 h 650"/>
                <a:gd name="T12" fmla="*/ 0 w 650"/>
                <a:gd name="T13" fmla="*/ 0 h 650"/>
                <a:gd name="T14" fmla="*/ 0 w 650"/>
                <a:gd name="T15" fmla="*/ 0 h 650"/>
                <a:gd name="T16" fmla="*/ 0 w 650"/>
                <a:gd name="T17" fmla="*/ 0 h 650"/>
                <a:gd name="T18" fmla="*/ 0 w 650"/>
                <a:gd name="T19" fmla="*/ 0 h 650"/>
                <a:gd name="T20" fmla="*/ 0 w 650"/>
                <a:gd name="T21" fmla="*/ 0 h 650"/>
                <a:gd name="T22" fmla="*/ 0 w 650"/>
                <a:gd name="T23" fmla="*/ 0 h 650"/>
                <a:gd name="T24" fmla="*/ 0 w 650"/>
                <a:gd name="T25" fmla="*/ 0 h 650"/>
                <a:gd name="T26" fmla="*/ 0 w 650"/>
                <a:gd name="T27" fmla="*/ 0 h 650"/>
                <a:gd name="T28" fmla="*/ 0 w 650"/>
                <a:gd name="T29" fmla="*/ 0 h 650"/>
                <a:gd name="T30" fmla="*/ 0 w 650"/>
                <a:gd name="T31" fmla="*/ 0 h 650"/>
                <a:gd name="T32" fmla="*/ 0 w 650"/>
                <a:gd name="T33" fmla="*/ 0 h 650"/>
                <a:gd name="T34" fmla="*/ 0 w 650"/>
                <a:gd name="T35" fmla="*/ 0 h 650"/>
                <a:gd name="T36" fmla="*/ 0 w 650"/>
                <a:gd name="T37" fmla="*/ 0 h 650"/>
                <a:gd name="T38" fmla="*/ 0 w 650"/>
                <a:gd name="T39" fmla="*/ 0 h 650"/>
                <a:gd name="T40" fmla="*/ 0 w 650"/>
                <a:gd name="T41" fmla="*/ 0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38"/>
            <p:cNvSpPr>
              <a:spLocks/>
            </p:cNvSpPr>
            <p:nvPr/>
          </p:nvSpPr>
          <p:spPr bwMode="auto">
            <a:xfrm>
              <a:off x="5008" y="1134"/>
              <a:ext cx="554" cy="79"/>
            </a:xfrm>
            <a:custGeom>
              <a:avLst/>
              <a:gdLst>
                <a:gd name="T0" fmla="*/ 0 w 1206"/>
                <a:gd name="T1" fmla="*/ 0 h 172"/>
                <a:gd name="T2" fmla="*/ 0 w 1206"/>
                <a:gd name="T3" fmla="*/ 0 h 172"/>
                <a:gd name="T4" fmla="*/ 0 w 1206"/>
                <a:gd name="T5" fmla="*/ 0 h 172"/>
                <a:gd name="T6" fmla="*/ 0 w 1206"/>
                <a:gd name="T7" fmla="*/ 0 h 172"/>
                <a:gd name="T8" fmla="*/ 0 w 1206"/>
                <a:gd name="T9" fmla="*/ 0 h 172"/>
                <a:gd name="T10" fmla="*/ 0 w 1206"/>
                <a:gd name="T11" fmla="*/ 0 h 172"/>
                <a:gd name="T12" fmla="*/ 0 w 1206"/>
                <a:gd name="T13" fmla="*/ 0 h 172"/>
                <a:gd name="T14" fmla="*/ 0 w 1206"/>
                <a:gd name="T15" fmla="*/ 0 h 172"/>
                <a:gd name="T16" fmla="*/ 0 w 1206"/>
                <a:gd name="T17" fmla="*/ 0 h 172"/>
                <a:gd name="T18" fmla="*/ 0 w 1206"/>
                <a:gd name="T19" fmla="*/ 0 h 172"/>
                <a:gd name="T20" fmla="*/ 0 w 1206"/>
                <a:gd name="T21" fmla="*/ 0 h 172"/>
                <a:gd name="T22" fmla="*/ 0 w 1206"/>
                <a:gd name="T23" fmla="*/ 0 h 172"/>
                <a:gd name="T24" fmla="*/ 0 w 1206"/>
                <a:gd name="T25" fmla="*/ 0 h 172"/>
                <a:gd name="T26" fmla="*/ 0 w 1206"/>
                <a:gd name="T27" fmla="*/ 0 h 172"/>
                <a:gd name="T28" fmla="*/ 0 w 1206"/>
                <a:gd name="T29" fmla="*/ 0 h 172"/>
                <a:gd name="T30" fmla="*/ 0 w 1206"/>
                <a:gd name="T31" fmla="*/ 0 h 172"/>
                <a:gd name="T32" fmla="*/ 0 w 1206"/>
                <a:gd name="T33" fmla="*/ 0 h 172"/>
                <a:gd name="T34" fmla="*/ 0 w 1206"/>
                <a:gd name="T35" fmla="*/ 0 h 172"/>
                <a:gd name="T36" fmla="*/ 0 w 1206"/>
                <a:gd name="T37" fmla="*/ 0 h 172"/>
                <a:gd name="T38" fmla="*/ 0 w 1206"/>
                <a:gd name="T39" fmla="*/ 0 h 172"/>
                <a:gd name="T40" fmla="*/ 0 w 1206"/>
                <a:gd name="T41" fmla="*/ 0 h 172"/>
                <a:gd name="T42" fmla="*/ 0 w 1206"/>
                <a:gd name="T43" fmla="*/ 0 h 172"/>
                <a:gd name="T44" fmla="*/ 0 w 1206"/>
                <a:gd name="T45" fmla="*/ 0 h 172"/>
                <a:gd name="T46" fmla="*/ 0 w 1206"/>
                <a:gd name="T47" fmla="*/ 0 h 172"/>
                <a:gd name="T48" fmla="*/ 0 w 1206"/>
                <a:gd name="T49" fmla="*/ 0 h 172"/>
                <a:gd name="T50" fmla="*/ 0 w 1206"/>
                <a:gd name="T51" fmla="*/ 0 h 172"/>
                <a:gd name="T52" fmla="*/ 0 w 1206"/>
                <a:gd name="T53" fmla="*/ 0 h 172"/>
                <a:gd name="T54" fmla="*/ 0 w 1206"/>
                <a:gd name="T55" fmla="*/ 0 h 172"/>
                <a:gd name="T56" fmla="*/ 0 w 1206"/>
                <a:gd name="T57" fmla="*/ 0 h 172"/>
                <a:gd name="T58" fmla="*/ 0 w 1206"/>
                <a:gd name="T59" fmla="*/ 0 h 172"/>
                <a:gd name="T60" fmla="*/ 0 w 1206"/>
                <a:gd name="T61" fmla="*/ 0 h 172"/>
                <a:gd name="T62" fmla="*/ 0 w 1206"/>
                <a:gd name="T63" fmla="*/ 0 h 172"/>
                <a:gd name="T64" fmla="*/ 0 w 1206"/>
                <a:gd name="T65" fmla="*/ 0 h 172"/>
                <a:gd name="T66" fmla="*/ 0 w 1206"/>
                <a:gd name="T67" fmla="*/ 0 h 172"/>
                <a:gd name="T68" fmla="*/ 0 w 1206"/>
                <a:gd name="T69" fmla="*/ 0 h 172"/>
                <a:gd name="T70" fmla="*/ 0 w 1206"/>
                <a:gd name="T71" fmla="*/ 0 h 172"/>
                <a:gd name="T72" fmla="*/ 0 w 1206"/>
                <a:gd name="T73" fmla="*/ 0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Freeform 39"/>
            <p:cNvSpPr>
              <a:spLocks/>
            </p:cNvSpPr>
            <p:nvPr/>
          </p:nvSpPr>
          <p:spPr bwMode="auto">
            <a:xfrm>
              <a:off x="5400" y="818"/>
              <a:ext cx="240" cy="149"/>
            </a:xfrm>
            <a:custGeom>
              <a:avLst/>
              <a:gdLst>
                <a:gd name="T0" fmla="*/ 0 w 522"/>
                <a:gd name="T1" fmla="*/ 0 h 324"/>
                <a:gd name="T2" fmla="*/ 0 w 522"/>
                <a:gd name="T3" fmla="*/ 0 h 324"/>
                <a:gd name="T4" fmla="*/ 0 w 522"/>
                <a:gd name="T5" fmla="*/ 0 h 324"/>
                <a:gd name="T6" fmla="*/ 0 w 522"/>
                <a:gd name="T7" fmla="*/ 0 h 324"/>
                <a:gd name="T8" fmla="*/ 0 w 522"/>
                <a:gd name="T9" fmla="*/ 0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5" name="Freeform 40"/>
            <p:cNvSpPr>
              <a:spLocks/>
            </p:cNvSpPr>
            <p:nvPr/>
          </p:nvSpPr>
          <p:spPr bwMode="auto">
            <a:xfrm>
              <a:off x="5062" y="1062"/>
              <a:ext cx="442" cy="47"/>
            </a:xfrm>
            <a:custGeom>
              <a:avLst/>
              <a:gdLst>
                <a:gd name="T0" fmla="*/ 0 w 964"/>
                <a:gd name="T1" fmla="*/ 0 h 101"/>
                <a:gd name="T2" fmla="*/ 0 w 964"/>
                <a:gd name="T3" fmla="*/ 0 h 101"/>
                <a:gd name="T4" fmla="*/ 0 w 964"/>
                <a:gd name="T5" fmla="*/ 0 h 101"/>
                <a:gd name="T6" fmla="*/ 0 w 964"/>
                <a:gd name="T7" fmla="*/ 0 h 101"/>
                <a:gd name="T8" fmla="*/ 0 w 964"/>
                <a:gd name="T9" fmla="*/ 0 h 101"/>
                <a:gd name="T10" fmla="*/ 0 w 964"/>
                <a:gd name="T11" fmla="*/ 0 h 101"/>
                <a:gd name="T12" fmla="*/ 0 w 964"/>
                <a:gd name="T13" fmla="*/ 0 h 101"/>
                <a:gd name="T14" fmla="*/ 0 w 964"/>
                <a:gd name="T15" fmla="*/ 0 h 101"/>
                <a:gd name="T16" fmla="*/ 0 w 964"/>
                <a:gd name="T17" fmla="*/ 0 h 101"/>
                <a:gd name="T18" fmla="*/ 0 w 964"/>
                <a:gd name="T19" fmla="*/ 0 h 101"/>
                <a:gd name="T20" fmla="*/ 0 w 964"/>
                <a:gd name="T21" fmla="*/ 0 h 101"/>
                <a:gd name="T22" fmla="*/ 0 w 964"/>
                <a:gd name="T23" fmla="*/ 0 h 101"/>
                <a:gd name="T24" fmla="*/ 0 w 964"/>
                <a:gd name="T25" fmla="*/ 0 h 101"/>
                <a:gd name="T26" fmla="*/ 0 w 964"/>
                <a:gd name="T27" fmla="*/ 0 h 101"/>
                <a:gd name="T28" fmla="*/ 0 w 964"/>
                <a:gd name="T29" fmla="*/ 0 h 101"/>
                <a:gd name="T30" fmla="*/ 0 w 964"/>
                <a:gd name="T31" fmla="*/ 0 h 101"/>
                <a:gd name="T32" fmla="*/ 0 w 964"/>
                <a:gd name="T33" fmla="*/ 0 h 101"/>
                <a:gd name="T34" fmla="*/ 0 w 964"/>
                <a:gd name="T35" fmla="*/ 0 h 101"/>
                <a:gd name="T36" fmla="*/ 0 w 964"/>
                <a:gd name="T37" fmla="*/ 0 h 101"/>
                <a:gd name="T38" fmla="*/ 0 w 964"/>
                <a:gd name="T39" fmla="*/ 0 h 101"/>
                <a:gd name="T40" fmla="*/ 0 w 964"/>
                <a:gd name="T41" fmla="*/ 0 h 101"/>
                <a:gd name="T42" fmla="*/ 0 w 964"/>
                <a:gd name="T43" fmla="*/ 0 h 101"/>
                <a:gd name="T44" fmla="*/ 0 w 964"/>
                <a:gd name="T45" fmla="*/ 0 h 101"/>
                <a:gd name="T46" fmla="*/ 0 w 964"/>
                <a:gd name="T47" fmla="*/ 0 h 101"/>
                <a:gd name="T48" fmla="*/ 0 w 964"/>
                <a:gd name="T49" fmla="*/ 0 h 101"/>
                <a:gd name="T50" fmla="*/ 0 w 964"/>
                <a:gd name="T51" fmla="*/ 0 h 101"/>
                <a:gd name="T52" fmla="*/ 0 w 964"/>
                <a:gd name="T53" fmla="*/ 0 h 101"/>
                <a:gd name="T54" fmla="*/ 0 w 964"/>
                <a:gd name="T55" fmla="*/ 0 h 101"/>
                <a:gd name="T56" fmla="*/ 0 w 964"/>
                <a:gd name="T57" fmla="*/ 0 h 101"/>
                <a:gd name="T58" fmla="*/ 0 w 964"/>
                <a:gd name="T59" fmla="*/ 0 h 101"/>
                <a:gd name="T60" fmla="*/ 0 w 964"/>
                <a:gd name="T61" fmla="*/ 0 h 101"/>
                <a:gd name="T62" fmla="*/ 0 w 964"/>
                <a:gd name="T63" fmla="*/ 0 h 101"/>
                <a:gd name="T64" fmla="*/ 0 w 964"/>
                <a:gd name="T65" fmla="*/ 0 h 101"/>
                <a:gd name="T66" fmla="*/ 0 w 964"/>
                <a:gd name="T67" fmla="*/ 0 h 101"/>
                <a:gd name="T68" fmla="*/ 0 w 964"/>
                <a:gd name="T69" fmla="*/ 0 h 101"/>
                <a:gd name="T70" fmla="*/ 0 w 964"/>
                <a:gd name="T71" fmla="*/ 0 h 101"/>
                <a:gd name="T72" fmla="*/ 0 w 964"/>
                <a:gd name="T73" fmla="*/ 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6" name="Freeform 41"/>
            <p:cNvSpPr>
              <a:spLocks/>
            </p:cNvSpPr>
            <p:nvPr/>
          </p:nvSpPr>
          <p:spPr bwMode="auto">
            <a:xfrm>
              <a:off x="4999" y="766"/>
              <a:ext cx="64" cy="48"/>
            </a:xfrm>
            <a:custGeom>
              <a:avLst/>
              <a:gdLst>
                <a:gd name="T0" fmla="*/ 0 w 140"/>
                <a:gd name="T1" fmla="*/ 0 h 106"/>
                <a:gd name="T2" fmla="*/ 0 w 140"/>
                <a:gd name="T3" fmla="*/ 0 h 106"/>
                <a:gd name="T4" fmla="*/ 0 w 140"/>
                <a:gd name="T5" fmla="*/ 0 h 106"/>
                <a:gd name="T6" fmla="*/ 0 w 140"/>
                <a:gd name="T7" fmla="*/ 0 h 106"/>
                <a:gd name="T8" fmla="*/ 0 w 140"/>
                <a:gd name="T9" fmla="*/ 0 h 106"/>
                <a:gd name="T10" fmla="*/ 0 w 140"/>
                <a:gd name="T11" fmla="*/ 0 h 106"/>
                <a:gd name="T12" fmla="*/ 0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7" name="Freeform 42"/>
            <p:cNvSpPr>
              <a:spLocks/>
            </p:cNvSpPr>
            <p:nvPr/>
          </p:nvSpPr>
          <p:spPr bwMode="auto">
            <a:xfrm>
              <a:off x="5070" y="611"/>
              <a:ext cx="69" cy="60"/>
            </a:xfrm>
            <a:custGeom>
              <a:avLst/>
              <a:gdLst>
                <a:gd name="T0" fmla="*/ 0 w 149"/>
                <a:gd name="T1" fmla="*/ 0 h 130"/>
                <a:gd name="T2" fmla="*/ 0 w 149"/>
                <a:gd name="T3" fmla="*/ 0 h 130"/>
                <a:gd name="T4" fmla="*/ 0 w 149"/>
                <a:gd name="T5" fmla="*/ 0 h 130"/>
                <a:gd name="T6" fmla="*/ 0 w 149"/>
                <a:gd name="T7" fmla="*/ 0 h 130"/>
                <a:gd name="T8" fmla="*/ 0 w 149"/>
                <a:gd name="T9" fmla="*/ 0 h 130"/>
                <a:gd name="T10" fmla="*/ 0 w 149"/>
                <a:gd name="T11" fmla="*/ 0 h 130"/>
                <a:gd name="T12" fmla="*/ 0 w 149"/>
                <a:gd name="T13" fmla="*/ 0 h 130"/>
                <a:gd name="T14" fmla="*/ 0 w 149"/>
                <a:gd name="T15" fmla="*/ 0 h 130"/>
                <a:gd name="T16" fmla="*/ 0 w 149"/>
                <a:gd name="T17" fmla="*/ 0 h 130"/>
                <a:gd name="T18" fmla="*/ 0 w 149"/>
                <a:gd name="T19" fmla="*/ 0 h 130"/>
                <a:gd name="T20" fmla="*/ 0 w 149"/>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8" name="Freeform 43"/>
            <p:cNvSpPr>
              <a:spLocks/>
            </p:cNvSpPr>
            <p:nvPr/>
          </p:nvSpPr>
          <p:spPr bwMode="auto">
            <a:xfrm>
              <a:off x="5024" y="692"/>
              <a:ext cx="70" cy="48"/>
            </a:xfrm>
            <a:custGeom>
              <a:avLst/>
              <a:gdLst>
                <a:gd name="T0" fmla="*/ 0 w 153"/>
                <a:gd name="T1" fmla="*/ 0 h 104"/>
                <a:gd name="T2" fmla="*/ 0 w 153"/>
                <a:gd name="T3" fmla="*/ 0 h 104"/>
                <a:gd name="T4" fmla="*/ 0 w 153"/>
                <a:gd name="T5" fmla="*/ 0 h 104"/>
                <a:gd name="T6" fmla="*/ 0 w 153"/>
                <a:gd name="T7" fmla="*/ 0 h 104"/>
                <a:gd name="T8" fmla="*/ 0 w 153"/>
                <a:gd name="T9" fmla="*/ 0 h 104"/>
                <a:gd name="T10" fmla="*/ 0 w 153"/>
                <a:gd name="T11" fmla="*/ 0 h 104"/>
                <a:gd name="T12" fmla="*/ 0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9" name="Group 44"/>
          <p:cNvGrpSpPr>
            <a:grpSpLocks/>
          </p:cNvGrpSpPr>
          <p:nvPr/>
        </p:nvGrpSpPr>
        <p:grpSpPr bwMode="auto">
          <a:xfrm>
            <a:off x="3067050" y="1655763"/>
            <a:ext cx="766763" cy="525462"/>
            <a:chOff x="463" y="1743"/>
            <a:chExt cx="1186" cy="813"/>
          </a:xfrm>
        </p:grpSpPr>
        <p:sp>
          <p:nvSpPr>
            <p:cNvPr id="9279" name="Freeform 45"/>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46"/>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AutoShape 47"/>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9282" name="AutoShape 48"/>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9283" name="Freeform 49"/>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9284" name="Freeform 50"/>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5" name="Freeform 51"/>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6" name="Freeform 52"/>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53"/>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54"/>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55"/>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90" name="Freeform 56"/>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9291" name="Line 57"/>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2" name="Line 58"/>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3" name="Oval 59"/>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9294" name="Freeform 60"/>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61"/>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Oval 62"/>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9297" name="Freeform 63"/>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64"/>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0" name="Group 65"/>
          <p:cNvGrpSpPr>
            <a:grpSpLocks/>
          </p:cNvGrpSpPr>
          <p:nvPr/>
        </p:nvGrpSpPr>
        <p:grpSpPr bwMode="auto">
          <a:xfrm>
            <a:off x="7373938" y="3551238"/>
            <a:ext cx="620712" cy="788987"/>
            <a:chOff x="2401" y="425"/>
            <a:chExt cx="907" cy="1154"/>
          </a:xfrm>
        </p:grpSpPr>
        <p:sp>
          <p:nvSpPr>
            <p:cNvPr id="9273" name="Rectangle 6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74" name="Line 6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5" name="Line 6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6" name="Rectangle 6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77" name="Freeform 70"/>
            <p:cNvSpPr>
              <a:spLocks/>
            </p:cNvSpPr>
            <p:nvPr/>
          </p:nvSpPr>
          <p:spPr bwMode="auto">
            <a:xfrm>
              <a:off x="2643" y="789"/>
              <a:ext cx="309" cy="257"/>
            </a:xfrm>
            <a:custGeom>
              <a:avLst/>
              <a:gdLst>
                <a:gd name="T0" fmla="*/ 6027 w 234"/>
                <a:gd name="T1" fmla="*/ 0 h 195"/>
                <a:gd name="T2" fmla="*/ 1338 w 234"/>
                <a:gd name="T3" fmla="*/ 1976 h 195"/>
                <a:gd name="T4" fmla="*/ 0 w 234"/>
                <a:gd name="T5" fmla="*/ 9315 h 195"/>
                <a:gd name="T6" fmla="*/ 8832 w 234"/>
                <a:gd name="T7" fmla="*/ 9315 h 195"/>
                <a:gd name="T8" fmla="*/ 11475 w 234"/>
                <a:gd name="T9" fmla="*/ 5276 h 195"/>
                <a:gd name="T10" fmla="*/ 60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78" name="Line 7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31" name="AutoShape 72"/>
          <p:cNvSpPr>
            <a:spLocks/>
          </p:cNvSpPr>
          <p:nvPr/>
        </p:nvSpPr>
        <p:spPr bwMode="auto">
          <a:xfrm>
            <a:off x="5951538" y="758825"/>
            <a:ext cx="774700" cy="5719763"/>
          </a:xfrm>
          <a:prstGeom prst="rightBrace">
            <a:avLst>
              <a:gd name="adj1" fmla="val 61527"/>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2" name="Rectangle 7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33" name="Text Box 74"/>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Recovery</a:t>
            </a:r>
          </a:p>
        </p:txBody>
      </p:sp>
      <p:grpSp>
        <p:nvGrpSpPr>
          <p:cNvPr id="9234" name="Group 75"/>
          <p:cNvGrpSpPr>
            <a:grpSpLocks/>
          </p:cNvGrpSpPr>
          <p:nvPr/>
        </p:nvGrpSpPr>
        <p:grpSpPr bwMode="auto">
          <a:xfrm>
            <a:off x="650875" y="2992438"/>
            <a:ext cx="3092450" cy="1979612"/>
            <a:chOff x="410" y="1885"/>
            <a:chExt cx="1948" cy="1247"/>
          </a:xfrm>
        </p:grpSpPr>
        <p:sp>
          <p:nvSpPr>
            <p:cNvPr id="9268" name="Rectangle 76"/>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69" name="Rectangle 77"/>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70" name="Text Box 78"/>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Adjudication</a:t>
              </a:r>
            </a:p>
          </p:txBody>
        </p:sp>
        <p:sp>
          <p:nvSpPr>
            <p:cNvPr id="9271" name="Text Box 79"/>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t>Payment</a:t>
              </a:r>
            </a:p>
          </p:txBody>
        </p:sp>
        <p:sp>
          <p:nvSpPr>
            <p:cNvPr id="9272" name="Line 80"/>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5" name="Line 81"/>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82"/>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7" name="Group 83"/>
          <p:cNvGrpSpPr>
            <a:grpSpLocks/>
          </p:cNvGrpSpPr>
          <p:nvPr/>
        </p:nvGrpSpPr>
        <p:grpSpPr bwMode="auto">
          <a:xfrm>
            <a:off x="3344863" y="4772025"/>
            <a:ext cx="592137" cy="411163"/>
            <a:chOff x="3153" y="1049"/>
            <a:chExt cx="752" cy="523"/>
          </a:xfrm>
        </p:grpSpPr>
        <p:sp>
          <p:nvSpPr>
            <p:cNvPr id="9266" name="Rectangle 8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9267" name="Picture 8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38" name="Line 86"/>
          <p:cNvSpPr>
            <a:spLocks noChangeShapeType="1"/>
          </p:cNvSpPr>
          <p:nvPr/>
        </p:nvSpPr>
        <p:spPr bwMode="auto">
          <a:xfrm>
            <a:off x="3587750" y="3482975"/>
            <a:ext cx="0" cy="403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Line 87"/>
          <p:cNvSpPr>
            <a:spLocks noChangeShapeType="1"/>
          </p:cNvSpPr>
          <p:nvPr/>
        </p:nvSpPr>
        <p:spPr bwMode="auto">
          <a:xfrm>
            <a:off x="3587750" y="3867150"/>
            <a:ext cx="3667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9241" name="Group 95"/>
          <p:cNvGrpSpPr>
            <a:grpSpLocks/>
          </p:cNvGrpSpPr>
          <p:nvPr/>
        </p:nvGrpSpPr>
        <p:grpSpPr bwMode="auto">
          <a:xfrm>
            <a:off x="3768725" y="3673475"/>
            <a:ext cx="425450" cy="411163"/>
            <a:chOff x="4200" y="2899"/>
            <a:chExt cx="915" cy="885"/>
          </a:xfrm>
        </p:grpSpPr>
        <p:sp>
          <p:nvSpPr>
            <p:cNvPr id="9243" name="Rectangle 9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244" name="AutoShape 9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5" name="AutoShape 9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6" name="AutoShape 9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7" name="Freeform 10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48" name="Freeform 10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49" name="Freeform 10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0" name="Freeform 10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1" name="Freeform 10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2" name="Freeform 10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3" name="Freeform 10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4" name="Line 10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5" name="Line 10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6" name="Line 10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7" name="Line 11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58" name="Line 11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9" name="Line 11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42" name="Text Box 113"/>
          <p:cNvSpPr txBox="1">
            <a:spLocks noChangeArrowheads="1"/>
          </p:cNvSpPr>
          <p:nvPr/>
        </p:nvSpPr>
        <p:spPr bwMode="auto">
          <a:xfrm>
            <a:off x="6729413" y="4387850"/>
            <a:ext cx="21034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dirty="0">
                <a:solidFill>
                  <a:srgbClr val="C00000"/>
                </a:solidFill>
              </a:rPr>
              <a:t>Used heavily throughout entire process</a:t>
            </a:r>
          </a:p>
        </p:txBody>
      </p:sp>
      <p:grpSp>
        <p:nvGrpSpPr>
          <p:cNvPr id="114" name="Group 113"/>
          <p:cNvGrpSpPr/>
          <p:nvPr/>
        </p:nvGrpSpPr>
        <p:grpSpPr>
          <a:xfrm>
            <a:off x="3708066" y="1962121"/>
            <a:ext cx="478594" cy="465723"/>
            <a:chOff x="4343400" y="4495800"/>
            <a:chExt cx="762000" cy="741506"/>
          </a:xfrm>
        </p:grpSpPr>
        <p:sp>
          <p:nvSpPr>
            <p:cNvPr id="115" name="Rounded Rectangle 11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16" name="Straight Connector 11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39" name="Group 88"/>
          <p:cNvGrpSpPr>
            <a:grpSpLocks/>
          </p:cNvGrpSpPr>
          <p:nvPr/>
        </p:nvGrpSpPr>
        <p:grpSpPr bwMode="auto">
          <a:xfrm>
            <a:off x="3344863" y="3206750"/>
            <a:ext cx="549275" cy="546100"/>
            <a:chOff x="3360" y="800"/>
            <a:chExt cx="620" cy="616"/>
          </a:xfrm>
        </p:grpSpPr>
        <p:sp>
          <p:nvSpPr>
            <p:cNvPr id="140"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1" name="Freeform 9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2" name="Group 91"/>
            <p:cNvGrpSpPr>
              <a:grpSpLocks/>
            </p:cNvGrpSpPr>
            <p:nvPr/>
          </p:nvGrpSpPr>
          <p:grpSpPr bwMode="auto">
            <a:xfrm flipH="1">
              <a:off x="3749" y="1171"/>
              <a:ext cx="212" cy="213"/>
              <a:chOff x="1350" y="686"/>
              <a:chExt cx="1132" cy="1132"/>
            </a:xfrm>
          </p:grpSpPr>
          <p:sp>
            <p:nvSpPr>
              <p:cNvPr id="144"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5"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838017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Line 2"/>
          <p:cNvSpPr>
            <a:spLocks noChangeShapeType="1"/>
          </p:cNvSpPr>
          <p:nvPr/>
        </p:nvSpPr>
        <p:spPr bwMode="auto">
          <a:xfrm>
            <a:off x="4957000" y="196373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3" name="Line 3"/>
          <p:cNvSpPr>
            <a:spLocks noChangeShapeType="1"/>
          </p:cNvSpPr>
          <p:nvPr/>
        </p:nvSpPr>
        <p:spPr bwMode="auto">
          <a:xfrm>
            <a:off x="3858981" y="1985963"/>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4" name="Rectangle 4"/>
          <p:cNvSpPr>
            <a:spLocks noGrp="1" noChangeArrowheads="1"/>
          </p:cNvSpPr>
          <p:nvPr>
            <p:ph type="title"/>
          </p:nvPr>
        </p:nvSpPr>
        <p:spPr/>
        <p:txBody>
          <a:bodyPr/>
          <a:lstStyle/>
          <a:p>
            <a:pPr eaLnBrk="1" hangingPunct="1"/>
            <a:r>
              <a:rPr lang="en-US" smtClean="0"/>
              <a:t>Contacts</a:t>
            </a:r>
          </a:p>
        </p:txBody>
      </p:sp>
      <p:sp>
        <p:nvSpPr>
          <p:cNvPr id="10245" name="Rectangle 5"/>
          <p:cNvSpPr>
            <a:spLocks noGrp="1" noChangeArrowheads="1"/>
          </p:cNvSpPr>
          <p:nvPr>
            <p:ph idx="1"/>
          </p:nvPr>
        </p:nvSpPr>
        <p:spPr>
          <a:xfrm>
            <a:off x="519113" y="4150318"/>
            <a:ext cx="8318500" cy="1924050"/>
          </a:xfrm>
        </p:spPr>
        <p:txBody>
          <a:bodyPr/>
          <a:lstStyle/>
          <a:p>
            <a:r>
              <a:rPr lang="en-US" dirty="0" smtClean="0"/>
              <a:t>A contact is a person, organization, or venue which is related to the claim, such as...</a:t>
            </a:r>
          </a:p>
          <a:p>
            <a:pPr lvl="1"/>
            <a:r>
              <a:rPr lang="en-US" dirty="0" smtClean="0"/>
              <a:t>Someone who suffered a loss</a:t>
            </a:r>
          </a:p>
          <a:p>
            <a:pPr lvl="1"/>
            <a:r>
              <a:rPr lang="en-US" dirty="0" smtClean="0"/>
              <a:t>Some company or vendor which repaired a damaged asset or treated an injured person</a:t>
            </a:r>
          </a:p>
          <a:p>
            <a:pPr lvl="1"/>
            <a:r>
              <a:rPr lang="en-US" dirty="0" smtClean="0"/>
              <a:t>Some place where disputes were resolved</a:t>
            </a:r>
          </a:p>
        </p:txBody>
      </p:sp>
      <p:sp>
        <p:nvSpPr>
          <p:cNvPr id="10246" name="Text Box 6"/>
          <p:cNvSpPr txBox="1">
            <a:spLocks noChangeArrowheads="1"/>
          </p:cNvSpPr>
          <p:nvPr/>
        </p:nvSpPr>
        <p:spPr bwMode="auto">
          <a:xfrm>
            <a:off x="76200" y="3446463"/>
            <a:ext cx="1352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000" b="1"/>
              <a:t>Claimant</a:t>
            </a:r>
          </a:p>
        </p:txBody>
      </p:sp>
      <p:sp>
        <p:nvSpPr>
          <p:cNvPr id="10247" name="Text Box 7"/>
          <p:cNvSpPr txBox="1">
            <a:spLocks noChangeArrowheads="1"/>
          </p:cNvSpPr>
          <p:nvPr/>
        </p:nvSpPr>
        <p:spPr bwMode="auto">
          <a:xfrm>
            <a:off x="3894138" y="501650"/>
            <a:ext cx="1300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Contact</a:t>
            </a:r>
          </a:p>
        </p:txBody>
      </p:sp>
      <p:sp>
        <p:nvSpPr>
          <p:cNvPr id="10248" name="Line 8"/>
          <p:cNvSpPr>
            <a:spLocks noChangeShapeType="1"/>
          </p:cNvSpPr>
          <p:nvPr/>
        </p:nvSpPr>
        <p:spPr bwMode="auto">
          <a:xfrm>
            <a:off x="1108075" y="1970088"/>
            <a:ext cx="6664325"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9"/>
          <p:cNvSpPr>
            <a:spLocks noChangeShapeType="1"/>
          </p:cNvSpPr>
          <p:nvPr/>
        </p:nvSpPr>
        <p:spPr bwMode="auto">
          <a:xfrm>
            <a:off x="4543425" y="1408113"/>
            <a:ext cx="0" cy="56515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0"/>
          <p:cNvSpPr>
            <a:spLocks noChangeShapeType="1"/>
          </p:cNvSpPr>
          <p:nvPr/>
        </p:nvSpPr>
        <p:spPr bwMode="auto">
          <a:xfrm>
            <a:off x="1978025" y="197008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1" name="AutoShape 11"/>
          <p:cNvSpPr>
            <a:spLocks noChangeArrowheads="1"/>
          </p:cNvSpPr>
          <p:nvPr/>
        </p:nvSpPr>
        <p:spPr bwMode="auto">
          <a:xfrm>
            <a:off x="4052888" y="8461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0252" name="Line 12"/>
          <p:cNvSpPr>
            <a:spLocks noChangeShapeType="1"/>
          </p:cNvSpPr>
          <p:nvPr/>
        </p:nvSpPr>
        <p:spPr bwMode="auto">
          <a:xfrm flipV="1">
            <a:off x="1089025"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3" name="Group 13"/>
          <p:cNvGrpSpPr>
            <a:grpSpLocks/>
          </p:cNvGrpSpPr>
          <p:nvPr/>
        </p:nvGrpSpPr>
        <p:grpSpPr bwMode="auto">
          <a:xfrm>
            <a:off x="592138" y="2436813"/>
            <a:ext cx="984250" cy="984250"/>
            <a:chOff x="1350" y="686"/>
            <a:chExt cx="1132" cy="1132"/>
          </a:xfrm>
        </p:grpSpPr>
        <p:sp>
          <p:nvSpPr>
            <p:cNvPr id="10318"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19"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4" name="Text Box 16"/>
          <p:cNvSpPr txBox="1">
            <a:spLocks noChangeArrowheads="1"/>
          </p:cNvSpPr>
          <p:nvPr/>
        </p:nvSpPr>
        <p:spPr bwMode="auto">
          <a:xfrm>
            <a:off x="2517543" y="3460750"/>
            <a:ext cx="1708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000" b="1"/>
              <a:t>Auto Repair</a:t>
            </a:r>
            <a:br>
              <a:rPr lang="en-US" sz="2000" b="1"/>
            </a:br>
            <a:r>
              <a:rPr lang="en-US" sz="2000" b="1"/>
              <a:t>Shop</a:t>
            </a:r>
          </a:p>
        </p:txBody>
      </p:sp>
      <p:sp>
        <p:nvSpPr>
          <p:cNvPr id="10255" name="Text Box 17"/>
          <p:cNvSpPr txBox="1">
            <a:spLocks noChangeArrowheads="1"/>
          </p:cNvSpPr>
          <p:nvPr/>
        </p:nvSpPr>
        <p:spPr bwMode="auto">
          <a:xfrm>
            <a:off x="6892925"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Court</a:t>
            </a:r>
          </a:p>
        </p:txBody>
      </p:sp>
      <p:grpSp>
        <p:nvGrpSpPr>
          <p:cNvPr id="10256" name="Group 18"/>
          <p:cNvGrpSpPr>
            <a:grpSpLocks/>
          </p:cNvGrpSpPr>
          <p:nvPr/>
        </p:nvGrpSpPr>
        <p:grpSpPr bwMode="auto">
          <a:xfrm>
            <a:off x="2946168" y="2357438"/>
            <a:ext cx="1217613" cy="809625"/>
            <a:chOff x="2496" y="1641"/>
            <a:chExt cx="767" cy="510"/>
          </a:xfrm>
        </p:grpSpPr>
        <p:sp>
          <p:nvSpPr>
            <p:cNvPr id="10314"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0315"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0316"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17"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0257" name="Group 23"/>
          <p:cNvGrpSpPr>
            <a:grpSpLocks/>
          </p:cNvGrpSpPr>
          <p:nvPr/>
        </p:nvGrpSpPr>
        <p:grpSpPr bwMode="auto">
          <a:xfrm>
            <a:off x="4418932" y="2370138"/>
            <a:ext cx="1217613" cy="809625"/>
            <a:chOff x="2496" y="1641"/>
            <a:chExt cx="767" cy="510"/>
          </a:xfrm>
        </p:grpSpPr>
        <p:sp>
          <p:nvSpPr>
            <p:cNvPr id="10310" name="AutoShape 24"/>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0311" name="Rectangle 25"/>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0312" name="Rectangle 26"/>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13" name="Rectangle 27"/>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sp>
        <p:nvSpPr>
          <p:cNvPr id="10258" name="Text Box 28"/>
          <p:cNvSpPr txBox="1">
            <a:spLocks noChangeArrowheads="1"/>
          </p:cNvSpPr>
          <p:nvPr/>
        </p:nvSpPr>
        <p:spPr bwMode="auto">
          <a:xfrm>
            <a:off x="4485607"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dirty="0"/>
              <a:t>Hospital</a:t>
            </a:r>
          </a:p>
        </p:txBody>
      </p:sp>
      <p:grpSp>
        <p:nvGrpSpPr>
          <p:cNvPr id="10259" name="Group 29"/>
          <p:cNvGrpSpPr>
            <a:grpSpLocks/>
          </p:cNvGrpSpPr>
          <p:nvPr/>
        </p:nvGrpSpPr>
        <p:grpSpPr bwMode="auto">
          <a:xfrm>
            <a:off x="3182706" y="2760663"/>
            <a:ext cx="1150937" cy="708025"/>
            <a:chOff x="2943" y="3239"/>
            <a:chExt cx="725" cy="446"/>
          </a:xfrm>
        </p:grpSpPr>
        <p:sp>
          <p:nvSpPr>
            <p:cNvPr id="10292"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3"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4"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5"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6"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8"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9"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0"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01"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0302"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3"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4"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0305"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6"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7"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0308"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9"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60" name="Group 48"/>
          <p:cNvGrpSpPr>
            <a:grpSpLocks/>
          </p:cNvGrpSpPr>
          <p:nvPr/>
        </p:nvGrpSpPr>
        <p:grpSpPr bwMode="auto">
          <a:xfrm>
            <a:off x="4950745" y="2676525"/>
            <a:ext cx="622300" cy="792163"/>
            <a:chOff x="2900" y="2726"/>
            <a:chExt cx="505" cy="642"/>
          </a:xfrm>
        </p:grpSpPr>
        <p:sp>
          <p:nvSpPr>
            <p:cNvPr id="10287" name="Oval 4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0288" name="Freeform 5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0289" name="Freeform 51"/>
            <p:cNvSpPr>
              <a:spLocks/>
            </p:cNvSpPr>
            <p:nvPr/>
          </p:nvSpPr>
          <p:spPr bwMode="auto">
            <a:xfrm>
              <a:off x="2900" y="3068"/>
              <a:ext cx="409" cy="264"/>
            </a:xfrm>
            <a:custGeom>
              <a:avLst/>
              <a:gdLst>
                <a:gd name="T0" fmla="*/ 1 w 559"/>
                <a:gd name="T1" fmla="*/ 1 h 434"/>
                <a:gd name="T2" fmla="*/ 3 w 559"/>
                <a:gd name="T3" fmla="*/ 0 h 434"/>
                <a:gd name="T4" fmla="*/ 3 w 559"/>
                <a:gd name="T5" fmla="*/ 1 h 434"/>
                <a:gd name="T6" fmla="*/ 5 w 559"/>
                <a:gd name="T7" fmla="*/ 1 h 434"/>
                <a:gd name="T8" fmla="*/ 7 w 559"/>
                <a:gd name="T9" fmla="*/ 1 h 434"/>
                <a:gd name="T10" fmla="*/ 7 w 559"/>
                <a:gd name="T11" fmla="*/ 1 h 434"/>
                <a:gd name="T12" fmla="*/ 7 w 559"/>
                <a:gd name="T13" fmla="*/ 1 h 434"/>
                <a:gd name="T14" fmla="*/ 5 w 559"/>
                <a:gd name="T15" fmla="*/ 1 h 434"/>
                <a:gd name="T16" fmla="*/ 3 w 559"/>
                <a:gd name="T17" fmla="*/ 1 h 434"/>
                <a:gd name="T18" fmla="*/ 1 w 559"/>
                <a:gd name="T19" fmla="*/ 1 h 434"/>
                <a:gd name="T20" fmla="*/ 1 w 559"/>
                <a:gd name="T21" fmla="*/ 1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0290" name="Freeform 52"/>
            <p:cNvSpPr>
              <a:spLocks/>
            </p:cNvSpPr>
            <p:nvPr/>
          </p:nvSpPr>
          <p:spPr bwMode="auto">
            <a:xfrm>
              <a:off x="3022" y="2996"/>
              <a:ext cx="219" cy="331"/>
            </a:xfrm>
            <a:custGeom>
              <a:avLst/>
              <a:gdLst>
                <a:gd name="T0" fmla="*/ 3 w 300"/>
                <a:gd name="T1" fmla="*/ 0 h 543"/>
                <a:gd name="T2" fmla="*/ 0 w 300"/>
                <a:gd name="T3" fmla="*/ 1 h 543"/>
                <a:gd name="T4" fmla="*/ 2 w 300"/>
                <a:gd name="T5" fmla="*/ 1 h 543"/>
                <a:gd name="T6" fmla="*/ 4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0291" name="Line 5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61" name="Line 54"/>
          <p:cNvSpPr>
            <a:spLocks noChangeShapeType="1"/>
          </p:cNvSpPr>
          <p:nvPr/>
        </p:nvSpPr>
        <p:spPr bwMode="auto">
          <a:xfrm flipV="1">
            <a:off x="7759700"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62" name="Group 55"/>
          <p:cNvGrpSpPr>
            <a:grpSpLocks/>
          </p:cNvGrpSpPr>
          <p:nvPr/>
        </p:nvGrpSpPr>
        <p:grpSpPr bwMode="auto">
          <a:xfrm>
            <a:off x="7175500" y="2295525"/>
            <a:ext cx="1152525" cy="1131888"/>
            <a:chOff x="4460" y="1398"/>
            <a:chExt cx="826" cy="811"/>
          </a:xfrm>
        </p:grpSpPr>
        <p:sp>
          <p:nvSpPr>
            <p:cNvPr id="10275" name="Freeform 56"/>
            <p:cNvSpPr>
              <a:spLocks/>
            </p:cNvSpPr>
            <p:nvPr/>
          </p:nvSpPr>
          <p:spPr bwMode="auto">
            <a:xfrm>
              <a:off x="4460" y="1398"/>
              <a:ext cx="826" cy="811"/>
            </a:xfrm>
            <a:custGeom>
              <a:avLst/>
              <a:gdLst>
                <a:gd name="T0" fmla="*/ 1820 w 772"/>
                <a:gd name="T1" fmla="*/ 1689 h 758"/>
                <a:gd name="T2" fmla="*/ 1820 w 772"/>
                <a:gd name="T3" fmla="*/ 1519 h 758"/>
                <a:gd name="T4" fmla="*/ 1740 w 772"/>
                <a:gd name="T5" fmla="*/ 1519 h 758"/>
                <a:gd name="T6" fmla="*/ 1740 w 772"/>
                <a:gd name="T7" fmla="*/ 702 h 758"/>
                <a:gd name="T8" fmla="*/ 1820 w 772"/>
                <a:gd name="T9" fmla="*/ 702 h 758"/>
                <a:gd name="T10" fmla="*/ 1820 w 772"/>
                <a:gd name="T11" fmla="*/ 524 h 758"/>
                <a:gd name="T12" fmla="*/ 1964 w 772"/>
                <a:gd name="T13" fmla="*/ 524 h 758"/>
                <a:gd name="T14" fmla="*/ 1974 w 772"/>
                <a:gd name="T15" fmla="*/ 474 h 758"/>
                <a:gd name="T16" fmla="*/ 1009 w 772"/>
                <a:gd name="T17" fmla="*/ 0 h 758"/>
                <a:gd name="T18" fmla="*/ 26 w 772"/>
                <a:gd name="T19" fmla="*/ 474 h 758"/>
                <a:gd name="T20" fmla="*/ 39 w 772"/>
                <a:gd name="T21" fmla="*/ 524 h 758"/>
                <a:gd name="T22" fmla="*/ 200 w 772"/>
                <a:gd name="T23" fmla="*/ 524 h 758"/>
                <a:gd name="T24" fmla="*/ 200 w 772"/>
                <a:gd name="T25" fmla="*/ 702 h 758"/>
                <a:gd name="T26" fmla="*/ 300 w 772"/>
                <a:gd name="T27" fmla="*/ 702 h 758"/>
                <a:gd name="T28" fmla="*/ 300 w 772"/>
                <a:gd name="T29" fmla="*/ 1519 h 758"/>
                <a:gd name="T30" fmla="*/ 200 w 772"/>
                <a:gd name="T31" fmla="*/ 1519 h 758"/>
                <a:gd name="T32" fmla="*/ 200 w 772"/>
                <a:gd name="T33" fmla="*/ 1689 h 758"/>
                <a:gd name="T34" fmla="*/ 0 w 772"/>
                <a:gd name="T35" fmla="*/ 1689 h 758"/>
                <a:gd name="T36" fmla="*/ 0 w 772"/>
                <a:gd name="T37" fmla="*/ 1954 h 758"/>
                <a:gd name="T38" fmla="*/ 1991 w 772"/>
                <a:gd name="T39" fmla="*/ 1954 h 758"/>
                <a:gd name="T40" fmla="*/ 1991 w 772"/>
                <a:gd name="T41" fmla="*/ 1689 h 758"/>
                <a:gd name="T42" fmla="*/ 1820 w 772"/>
                <a:gd name="T43" fmla="*/ 1689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CC9900"/>
            </a:solidFill>
            <a:ln w="12700" cap="flat" cmpd="sng">
              <a:solidFill>
                <a:schemeClr val="bg1"/>
              </a:solidFill>
              <a:prstDash val="solid"/>
              <a:round/>
              <a:headEnd/>
              <a:tailEnd/>
            </a:ln>
          </p:spPr>
          <p:txBody>
            <a:bodyPr wrap="none" anchor="ctr"/>
            <a:lstStyle/>
            <a:p>
              <a:endParaRPr lang="en-US"/>
            </a:p>
          </p:txBody>
        </p:sp>
        <p:sp>
          <p:nvSpPr>
            <p:cNvPr id="10276" name="Rectangle 57"/>
            <p:cNvSpPr>
              <a:spLocks noChangeArrowheads="1"/>
            </p:cNvSpPr>
            <p:nvPr/>
          </p:nvSpPr>
          <p:spPr bwMode="auto">
            <a:xfrm>
              <a:off x="4569"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10277" name="Rectangle 58"/>
            <p:cNvSpPr>
              <a:spLocks noChangeArrowheads="1"/>
            </p:cNvSpPr>
            <p:nvPr/>
          </p:nvSpPr>
          <p:spPr bwMode="auto">
            <a:xfrm>
              <a:off x="5069" y="1689"/>
              <a:ext cx="88" cy="336"/>
            </a:xfrm>
            <a:prstGeom prst="rect">
              <a:avLst/>
            </a:prstGeom>
            <a:solidFill>
              <a:srgbClr val="FFCC99"/>
            </a:solidFill>
            <a:ln w="9525" algn="ctr">
              <a:solidFill>
                <a:schemeClr val="bg1"/>
              </a:solidFill>
              <a:miter lim="800000"/>
              <a:headEnd/>
              <a:tailEnd/>
            </a:ln>
          </p:spPr>
          <p:txBody>
            <a:bodyPr/>
            <a:lstStyle/>
            <a:p>
              <a:endParaRPr lang="en-US"/>
            </a:p>
          </p:txBody>
        </p:sp>
        <p:sp>
          <p:nvSpPr>
            <p:cNvPr id="10278" name="Rectangle 59"/>
            <p:cNvSpPr>
              <a:spLocks noChangeArrowheads="1"/>
            </p:cNvSpPr>
            <p:nvPr/>
          </p:nvSpPr>
          <p:spPr bwMode="auto">
            <a:xfrm>
              <a:off x="5027" y="2055"/>
              <a:ext cx="164" cy="34"/>
            </a:xfrm>
            <a:prstGeom prst="rect">
              <a:avLst/>
            </a:prstGeom>
            <a:solidFill>
              <a:srgbClr val="FFCC99"/>
            </a:solidFill>
            <a:ln w="9525" algn="ctr">
              <a:solidFill>
                <a:schemeClr val="bg1"/>
              </a:solidFill>
              <a:miter lim="800000"/>
              <a:headEnd/>
              <a:tailEnd/>
            </a:ln>
          </p:spPr>
          <p:txBody>
            <a:bodyPr/>
            <a:lstStyle/>
            <a:p>
              <a:endParaRPr lang="en-US"/>
            </a:p>
          </p:txBody>
        </p:sp>
        <p:sp>
          <p:nvSpPr>
            <p:cNvPr id="10279" name="Rectangle 60"/>
            <p:cNvSpPr>
              <a:spLocks noChangeArrowheads="1"/>
            </p:cNvSpPr>
            <p:nvPr/>
          </p:nvSpPr>
          <p:spPr bwMode="auto">
            <a:xfrm>
              <a:off x="4611" y="1689"/>
              <a:ext cx="86" cy="336"/>
            </a:xfrm>
            <a:prstGeom prst="rect">
              <a:avLst/>
            </a:prstGeom>
            <a:solidFill>
              <a:srgbClr val="FFCC99"/>
            </a:solidFill>
            <a:ln w="9525" algn="ctr">
              <a:solidFill>
                <a:schemeClr val="bg1"/>
              </a:solidFill>
              <a:miter lim="800000"/>
              <a:headEnd/>
              <a:tailEnd/>
            </a:ln>
          </p:spPr>
          <p:txBody>
            <a:bodyPr/>
            <a:lstStyle/>
            <a:p>
              <a:endParaRPr lang="en-US"/>
            </a:p>
          </p:txBody>
        </p:sp>
        <p:sp>
          <p:nvSpPr>
            <p:cNvPr id="10280" name="Rectangle 61"/>
            <p:cNvSpPr>
              <a:spLocks noChangeArrowheads="1"/>
            </p:cNvSpPr>
            <p:nvPr/>
          </p:nvSpPr>
          <p:spPr bwMode="auto">
            <a:xfrm>
              <a:off x="4569" y="2055"/>
              <a:ext cx="162" cy="34"/>
            </a:xfrm>
            <a:prstGeom prst="rect">
              <a:avLst/>
            </a:prstGeom>
            <a:solidFill>
              <a:srgbClr val="FFCC99"/>
            </a:solidFill>
            <a:ln w="9525" algn="ctr">
              <a:solidFill>
                <a:schemeClr val="bg1"/>
              </a:solidFill>
              <a:miter lim="800000"/>
              <a:headEnd/>
              <a:tailEnd/>
            </a:ln>
          </p:spPr>
          <p:txBody>
            <a:bodyPr/>
            <a:lstStyle/>
            <a:p>
              <a:endParaRPr lang="en-US"/>
            </a:p>
          </p:txBody>
        </p:sp>
        <p:sp>
          <p:nvSpPr>
            <p:cNvPr id="10281" name="Rectangle 62"/>
            <p:cNvSpPr>
              <a:spLocks noChangeArrowheads="1"/>
            </p:cNvSpPr>
            <p:nvPr/>
          </p:nvSpPr>
          <p:spPr bwMode="auto">
            <a:xfrm>
              <a:off x="4486" y="2125"/>
              <a:ext cx="774" cy="58"/>
            </a:xfrm>
            <a:prstGeom prst="rect">
              <a:avLst/>
            </a:prstGeom>
            <a:solidFill>
              <a:srgbClr val="FFCC99"/>
            </a:solidFill>
            <a:ln w="9525" algn="ctr">
              <a:solidFill>
                <a:schemeClr val="bg1"/>
              </a:solidFill>
              <a:miter lim="800000"/>
              <a:headEnd/>
              <a:tailEnd/>
            </a:ln>
          </p:spPr>
          <p:txBody>
            <a:bodyPr/>
            <a:lstStyle/>
            <a:p>
              <a:endParaRPr lang="en-US"/>
            </a:p>
          </p:txBody>
        </p:sp>
        <p:sp>
          <p:nvSpPr>
            <p:cNvPr id="10282" name="Rectangle 63"/>
            <p:cNvSpPr>
              <a:spLocks noChangeArrowheads="1"/>
            </p:cNvSpPr>
            <p:nvPr/>
          </p:nvSpPr>
          <p:spPr bwMode="auto">
            <a:xfrm>
              <a:off x="5027" y="1628"/>
              <a:ext cx="164" cy="35"/>
            </a:xfrm>
            <a:prstGeom prst="rect">
              <a:avLst/>
            </a:prstGeom>
            <a:solidFill>
              <a:srgbClr val="FFCC99"/>
            </a:solidFill>
            <a:ln w="9525" algn="ctr">
              <a:solidFill>
                <a:schemeClr val="bg1"/>
              </a:solidFill>
              <a:miter lim="800000"/>
              <a:headEnd/>
              <a:tailEnd/>
            </a:ln>
          </p:spPr>
          <p:txBody>
            <a:bodyPr/>
            <a:lstStyle/>
            <a:p>
              <a:endParaRPr lang="en-US"/>
            </a:p>
          </p:txBody>
        </p:sp>
        <p:sp>
          <p:nvSpPr>
            <p:cNvPr id="10283" name="Freeform 64"/>
            <p:cNvSpPr>
              <a:spLocks/>
            </p:cNvSpPr>
            <p:nvPr/>
          </p:nvSpPr>
          <p:spPr bwMode="auto">
            <a:xfrm>
              <a:off x="4533" y="1426"/>
              <a:ext cx="688" cy="166"/>
            </a:xfrm>
            <a:custGeom>
              <a:avLst/>
              <a:gdLst>
                <a:gd name="T0" fmla="*/ 1658 w 643"/>
                <a:gd name="T1" fmla="*/ 376 h 156"/>
                <a:gd name="T2" fmla="*/ 0 w 643"/>
                <a:gd name="T3" fmla="*/ 376 h 156"/>
                <a:gd name="T4" fmla="*/ 837 w 643"/>
                <a:gd name="T5" fmla="*/ 0 h 156"/>
                <a:gd name="T6" fmla="*/ 1658 w 643"/>
                <a:gd name="T7" fmla="*/ 37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FFCC99"/>
            </a:solidFill>
            <a:ln w="9525" cap="flat" cmpd="sng">
              <a:solidFill>
                <a:schemeClr val="bg1"/>
              </a:solidFill>
              <a:prstDash val="solid"/>
              <a:round/>
              <a:headEnd type="none" w="med" len="med"/>
              <a:tailEnd type="none" w="med" len="med"/>
            </a:ln>
          </p:spPr>
          <p:txBody>
            <a:bodyPr/>
            <a:lstStyle/>
            <a:p>
              <a:endParaRPr lang="en-US"/>
            </a:p>
          </p:txBody>
        </p:sp>
        <p:sp>
          <p:nvSpPr>
            <p:cNvPr id="10284" name="Rectangle 65"/>
            <p:cNvSpPr>
              <a:spLocks noChangeArrowheads="1"/>
            </p:cNvSpPr>
            <p:nvPr/>
          </p:nvSpPr>
          <p:spPr bwMode="auto">
            <a:xfrm>
              <a:off x="4788"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10285" name="Rectangle 66"/>
            <p:cNvSpPr>
              <a:spLocks noChangeArrowheads="1"/>
            </p:cNvSpPr>
            <p:nvPr/>
          </p:nvSpPr>
          <p:spPr bwMode="auto">
            <a:xfrm>
              <a:off x="4830" y="1689"/>
              <a:ext cx="87" cy="336"/>
            </a:xfrm>
            <a:prstGeom prst="rect">
              <a:avLst/>
            </a:prstGeom>
            <a:solidFill>
              <a:srgbClr val="FFCC99"/>
            </a:solidFill>
            <a:ln w="9525" algn="ctr">
              <a:solidFill>
                <a:schemeClr val="bg1"/>
              </a:solidFill>
              <a:miter lim="800000"/>
              <a:headEnd/>
              <a:tailEnd/>
            </a:ln>
          </p:spPr>
          <p:txBody>
            <a:bodyPr/>
            <a:lstStyle/>
            <a:p>
              <a:endParaRPr lang="en-US"/>
            </a:p>
          </p:txBody>
        </p:sp>
        <p:sp>
          <p:nvSpPr>
            <p:cNvPr id="10286" name="Rectangle 67"/>
            <p:cNvSpPr>
              <a:spLocks noChangeArrowheads="1"/>
            </p:cNvSpPr>
            <p:nvPr/>
          </p:nvSpPr>
          <p:spPr bwMode="auto">
            <a:xfrm>
              <a:off x="4788" y="2055"/>
              <a:ext cx="162" cy="34"/>
            </a:xfrm>
            <a:prstGeom prst="rect">
              <a:avLst/>
            </a:prstGeom>
            <a:solidFill>
              <a:srgbClr val="FFCC99"/>
            </a:solidFill>
            <a:ln w="9525" algn="ctr">
              <a:solidFill>
                <a:schemeClr val="bg1"/>
              </a:solidFill>
              <a:miter lim="800000"/>
              <a:headEnd/>
              <a:tailEnd/>
            </a:ln>
          </p:spPr>
          <p:txBody>
            <a:bodyPr/>
            <a:lstStyle/>
            <a:p>
              <a:endParaRPr lang="en-US"/>
            </a:p>
          </p:txBody>
        </p:sp>
      </p:grpSp>
      <p:grpSp>
        <p:nvGrpSpPr>
          <p:cNvPr id="10263" name="Group 68"/>
          <p:cNvGrpSpPr>
            <a:grpSpLocks/>
          </p:cNvGrpSpPr>
          <p:nvPr/>
        </p:nvGrpSpPr>
        <p:grpSpPr bwMode="auto">
          <a:xfrm>
            <a:off x="1443038" y="2409825"/>
            <a:ext cx="1441450" cy="1341438"/>
            <a:chOff x="1485" y="1518"/>
            <a:chExt cx="908" cy="845"/>
          </a:xfrm>
        </p:grpSpPr>
        <p:sp>
          <p:nvSpPr>
            <p:cNvPr id="10269" name="Text Box 69"/>
            <p:cNvSpPr txBox="1">
              <a:spLocks noChangeArrowheads="1"/>
            </p:cNvSpPr>
            <p:nvPr/>
          </p:nvSpPr>
          <p:spPr bwMode="auto">
            <a:xfrm>
              <a:off x="1574" y="2171"/>
              <a:ext cx="8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a:t>Reporter</a:t>
              </a:r>
            </a:p>
          </p:txBody>
        </p:sp>
        <p:grpSp>
          <p:nvGrpSpPr>
            <p:cNvPr id="10270" name="Group 70"/>
            <p:cNvGrpSpPr>
              <a:grpSpLocks/>
            </p:cNvGrpSpPr>
            <p:nvPr/>
          </p:nvGrpSpPr>
          <p:grpSpPr bwMode="auto">
            <a:xfrm>
              <a:off x="1485" y="1518"/>
              <a:ext cx="756" cy="685"/>
              <a:chOff x="2780" y="1585"/>
              <a:chExt cx="668" cy="605"/>
            </a:xfrm>
          </p:grpSpPr>
          <p:sp>
            <p:nvSpPr>
              <p:cNvPr id="10271" name="AutoShape 71"/>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0272" name="Group 72"/>
              <p:cNvGrpSpPr>
                <a:grpSpLocks/>
              </p:cNvGrpSpPr>
              <p:nvPr/>
            </p:nvGrpSpPr>
            <p:grpSpPr bwMode="auto">
              <a:xfrm flipH="1">
                <a:off x="3089" y="1738"/>
                <a:ext cx="359" cy="452"/>
                <a:chOff x="4325" y="1984"/>
                <a:chExt cx="359" cy="452"/>
              </a:xfrm>
            </p:grpSpPr>
            <p:sp>
              <p:nvSpPr>
                <p:cNvPr id="10273" name="Freeform 73"/>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74"/>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0264" name="Group 75"/>
          <p:cNvGrpSpPr>
            <a:grpSpLocks/>
          </p:cNvGrpSpPr>
          <p:nvPr/>
        </p:nvGrpSpPr>
        <p:grpSpPr bwMode="auto">
          <a:xfrm>
            <a:off x="7723188" y="2897188"/>
            <a:ext cx="723900" cy="468312"/>
            <a:chOff x="2657" y="3160"/>
            <a:chExt cx="670" cy="433"/>
          </a:xfrm>
        </p:grpSpPr>
        <p:sp>
          <p:nvSpPr>
            <p:cNvPr id="10265" name="Freeform 76"/>
            <p:cNvSpPr>
              <a:spLocks/>
            </p:cNvSpPr>
            <p:nvPr/>
          </p:nvSpPr>
          <p:spPr bwMode="auto">
            <a:xfrm>
              <a:off x="2787" y="3160"/>
              <a:ext cx="249" cy="123"/>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77"/>
            <p:cNvSpPr>
              <a:spLocks/>
            </p:cNvSpPr>
            <p:nvPr/>
          </p:nvSpPr>
          <p:spPr bwMode="auto">
            <a:xfrm>
              <a:off x="2657" y="3468"/>
              <a:ext cx="249" cy="125"/>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78"/>
            <p:cNvSpPr>
              <a:spLocks/>
            </p:cNvSpPr>
            <p:nvPr/>
          </p:nvSpPr>
          <p:spPr bwMode="auto">
            <a:xfrm>
              <a:off x="2697" y="3226"/>
              <a:ext cx="298" cy="299"/>
            </a:xfrm>
            <a:custGeom>
              <a:avLst/>
              <a:gdLst>
                <a:gd name="T0" fmla="*/ 0 w 650"/>
                <a:gd name="T1" fmla="*/ 0 h 650"/>
                <a:gd name="T2" fmla="*/ 0 w 650"/>
                <a:gd name="T3" fmla="*/ 0 h 650"/>
                <a:gd name="T4" fmla="*/ 0 w 650"/>
                <a:gd name="T5" fmla="*/ 0 h 650"/>
                <a:gd name="T6" fmla="*/ 0 w 650"/>
                <a:gd name="T7" fmla="*/ 0 h 650"/>
                <a:gd name="T8" fmla="*/ 0 w 650"/>
                <a:gd name="T9" fmla="*/ 0 h 650"/>
                <a:gd name="T10" fmla="*/ 0 w 650"/>
                <a:gd name="T11" fmla="*/ 0 h 650"/>
                <a:gd name="T12" fmla="*/ 0 w 650"/>
                <a:gd name="T13" fmla="*/ 0 h 650"/>
                <a:gd name="T14" fmla="*/ 0 w 650"/>
                <a:gd name="T15" fmla="*/ 0 h 650"/>
                <a:gd name="T16" fmla="*/ 0 w 650"/>
                <a:gd name="T17" fmla="*/ 0 h 650"/>
                <a:gd name="T18" fmla="*/ 0 w 650"/>
                <a:gd name="T19" fmla="*/ 0 h 650"/>
                <a:gd name="T20" fmla="*/ 0 w 650"/>
                <a:gd name="T21" fmla="*/ 0 h 650"/>
                <a:gd name="T22" fmla="*/ 0 w 650"/>
                <a:gd name="T23" fmla="*/ 0 h 650"/>
                <a:gd name="T24" fmla="*/ 0 w 650"/>
                <a:gd name="T25" fmla="*/ 0 h 650"/>
                <a:gd name="T26" fmla="*/ 0 w 650"/>
                <a:gd name="T27" fmla="*/ 0 h 650"/>
                <a:gd name="T28" fmla="*/ 0 w 650"/>
                <a:gd name="T29" fmla="*/ 0 h 650"/>
                <a:gd name="T30" fmla="*/ 0 w 650"/>
                <a:gd name="T31" fmla="*/ 0 h 650"/>
                <a:gd name="T32" fmla="*/ 0 w 650"/>
                <a:gd name="T33" fmla="*/ 0 h 650"/>
                <a:gd name="T34" fmla="*/ 0 w 650"/>
                <a:gd name="T35" fmla="*/ 0 h 650"/>
                <a:gd name="T36" fmla="*/ 0 w 650"/>
                <a:gd name="T37" fmla="*/ 0 h 650"/>
                <a:gd name="T38" fmla="*/ 0 w 650"/>
                <a:gd name="T39" fmla="*/ 0 h 650"/>
                <a:gd name="T40" fmla="*/ 0 w 650"/>
                <a:gd name="T41" fmla="*/ 0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79"/>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7" name="Text Box 28"/>
          <p:cNvSpPr txBox="1">
            <a:spLocks noChangeArrowheads="1"/>
          </p:cNvSpPr>
          <p:nvPr/>
        </p:nvSpPr>
        <p:spPr bwMode="auto">
          <a:xfrm>
            <a:off x="5619439" y="3454455"/>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smtClean="0"/>
              <a:t>Doctor</a:t>
            </a:r>
            <a:endParaRPr lang="en-US" sz="2000" b="1" dirty="0"/>
          </a:p>
        </p:txBody>
      </p:sp>
      <p:sp>
        <p:nvSpPr>
          <p:cNvPr id="88" name="Line 2"/>
          <p:cNvSpPr>
            <a:spLocks noChangeShapeType="1"/>
          </p:cNvSpPr>
          <p:nvPr/>
        </p:nvSpPr>
        <p:spPr bwMode="auto">
          <a:xfrm>
            <a:off x="6378908" y="1958657"/>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0" name="Group 25"/>
          <p:cNvGrpSpPr>
            <a:grpSpLocks/>
          </p:cNvGrpSpPr>
          <p:nvPr/>
        </p:nvGrpSpPr>
        <p:grpSpPr bwMode="auto">
          <a:xfrm>
            <a:off x="5795032" y="2312242"/>
            <a:ext cx="1011238" cy="1001713"/>
            <a:chOff x="3753" y="978"/>
            <a:chExt cx="637" cy="631"/>
          </a:xfrm>
        </p:grpSpPr>
        <p:sp>
          <p:nvSpPr>
            <p:cNvPr id="81" name="AutoShape 26"/>
            <p:cNvSpPr>
              <a:spLocks noChangeArrowheads="1"/>
            </p:cNvSpPr>
            <p:nvPr/>
          </p:nvSpPr>
          <p:spPr bwMode="auto">
            <a:xfrm>
              <a:off x="3830" y="1049"/>
              <a:ext cx="560" cy="560"/>
            </a:xfrm>
            <a:prstGeom prst="smileyFace">
              <a:avLst>
                <a:gd name="adj" fmla="val 602"/>
              </a:avLst>
            </a:prstGeom>
            <a:solidFill>
              <a:srgbClr val="FFCC99"/>
            </a:solidFill>
            <a:ln w="12700">
              <a:solidFill>
                <a:srgbClr val="000000"/>
              </a:solidFill>
              <a:round/>
              <a:headEnd/>
              <a:tailEnd/>
            </a:ln>
          </p:spPr>
          <p:txBody>
            <a:bodyPr wrap="none" anchor="ctr"/>
            <a:lstStyle/>
            <a:p>
              <a:pPr>
                <a:buClr>
                  <a:srgbClr val="FFFFFF"/>
                </a:buClr>
                <a:defRPr/>
              </a:pPr>
              <a:endParaRPr lang="en-US" kern="0">
                <a:latin typeface="Arial" pitchFamily="34" charset="0"/>
                <a:cs typeface="Arial" pitchFamily="34" charset="0"/>
              </a:endParaRPr>
            </a:p>
          </p:txBody>
        </p:sp>
        <p:sp>
          <p:nvSpPr>
            <p:cNvPr id="82" name="Freeform 27"/>
            <p:cNvSpPr>
              <a:spLocks/>
            </p:cNvSpPr>
            <p:nvPr/>
          </p:nvSpPr>
          <p:spPr bwMode="auto">
            <a:xfrm>
              <a:off x="3969" y="1118"/>
              <a:ext cx="382" cy="70"/>
            </a:xfrm>
            <a:custGeom>
              <a:avLst/>
              <a:gdLst>
                <a:gd name="T0" fmla="*/ 18 w 381"/>
                <a:gd name="T1" fmla="*/ 0 h 69"/>
                <a:gd name="T2" fmla="*/ 361 w 381"/>
                <a:gd name="T3" fmla="*/ 0 h 69"/>
                <a:gd name="T4" fmla="*/ 415 w 381"/>
                <a:gd name="T5" fmla="*/ 103 h 69"/>
                <a:gd name="T6" fmla="*/ 0 w 381"/>
                <a:gd name="T7" fmla="*/ 103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rgbClr val="D39E54"/>
            </a:solidFill>
            <a:ln w="12700">
              <a:solidFill>
                <a:srgbClr val="000000"/>
              </a:solidFill>
              <a:round/>
              <a:headEnd/>
              <a:tailEnd/>
            </a:ln>
          </p:spPr>
          <p:txBody>
            <a:bodyPr/>
            <a:lstStyle/>
            <a:p>
              <a:pPr algn="l">
                <a:spcBef>
                  <a:spcPct val="0"/>
                </a:spcBef>
                <a:spcAft>
                  <a:spcPct val="0"/>
                </a:spcAft>
                <a:buClrTx/>
                <a:defRPr/>
              </a:pPr>
              <a:endParaRPr lang="en-US" kern="0">
                <a:latin typeface="Arial" pitchFamily="34" charset="0"/>
                <a:cs typeface="Arial" pitchFamily="34" charset="0"/>
              </a:endParaRPr>
            </a:p>
          </p:txBody>
        </p:sp>
        <p:sp>
          <p:nvSpPr>
            <p:cNvPr id="83" name="Freeform 28"/>
            <p:cNvSpPr>
              <a:spLocks/>
            </p:cNvSpPr>
            <p:nvPr/>
          </p:nvSpPr>
          <p:spPr bwMode="auto">
            <a:xfrm>
              <a:off x="3753" y="978"/>
              <a:ext cx="276" cy="319"/>
            </a:xfrm>
            <a:custGeom>
              <a:avLst/>
              <a:gdLst>
                <a:gd name="T0" fmla="*/ 0 w 343"/>
                <a:gd name="T1" fmla="*/ 2 h 396"/>
                <a:gd name="T2" fmla="*/ 2 w 343"/>
                <a:gd name="T3" fmla="*/ 2 h 396"/>
                <a:gd name="T4" fmla="*/ 2 w 343"/>
                <a:gd name="T5" fmla="*/ 2 h 396"/>
                <a:gd name="T6" fmla="*/ 2 w 343"/>
                <a:gd name="T7" fmla="*/ 2 h 396"/>
                <a:gd name="T8" fmla="*/ 2 w 343"/>
                <a:gd name="T9" fmla="*/ 2 h 396"/>
                <a:gd name="T10" fmla="*/ 2 w 343"/>
                <a:gd name="T11" fmla="*/ 2 h 396"/>
                <a:gd name="T12" fmla="*/ 2 w 343"/>
                <a:gd name="T13" fmla="*/ 2 h 396"/>
                <a:gd name="T14" fmla="*/ 2 w 343"/>
                <a:gd name="T15" fmla="*/ 2 h 396"/>
                <a:gd name="T16" fmla="*/ 2 w 343"/>
                <a:gd name="T17" fmla="*/ 2 h 396"/>
                <a:gd name="T18" fmla="*/ 2 w 343"/>
                <a:gd name="T19" fmla="*/ 2 h 396"/>
                <a:gd name="T20" fmla="*/ 2 w 343"/>
                <a:gd name="T21" fmla="*/ 2 h 396"/>
                <a:gd name="T22" fmla="*/ 2 w 343"/>
                <a:gd name="T23" fmla="*/ 2 h 396"/>
                <a:gd name="T24" fmla="*/ 2 w 343"/>
                <a:gd name="T25" fmla="*/ 2 h 396"/>
                <a:gd name="T26" fmla="*/ 2 w 343"/>
                <a:gd name="T27" fmla="*/ 2 h 396"/>
                <a:gd name="T28" fmla="*/ 2 w 343"/>
                <a:gd name="T29" fmla="*/ 2 h 396"/>
                <a:gd name="T30" fmla="*/ 2 w 343"/>
                <a:gd name="T31" fmla="*/ 2 h 396"/>
                <a:gd name="T32" fmla="*/ 2 w 343"/>
                <a:gd name="T33" fmla="*/ 2 h 396"/>
                <a:gd name="T34" fmla="*/ 2 w 343"/>
                <a:gd name="T35" fmla="*/ 2 h 396"/>
                <a:gd name="T36" fmla="*/ 2 w 343"/>
                <a:gd name="T37" fmla="*/ 2 h 396"/>
                <a:gd name="T38" fmla="*/ 2 w 343"/>
                <a:gd name="T39" fmla="*/ 2 h 396"/>
                <a:gd name="T40" fmla="*/ 2 w 343"/>
                <a:gd name="T41" fmla="*/ 2 h 396"/>
                <a:gd name="T42" fmla="*/ 2 w 343"/>
                <a:gd name="T43" fmla="*/ 2 h 396"/>
                <a:gd name="T44" fmla="*/ 2 w 343"/>
                <a:gd name="T45" fmla="*/ 2 h 396"/>
                <a:gd name="T46" fmla="*/ 2 w 343"/>
                <a:gd name="T47" fmla="*/ 2 h 396"/>
                <a:gd name="T48" fmla="*/ 2 w 343"/>
                <a:gd name="T49" fmla="*/ 0 h 396"/>
                <a:gd name="T50" fmla="*/ 2 w 343"/>
                <a:gd name="T51" fmla="*/ 2 h 396"/>
                <a:gd name="T52" fmla="*/ 2 w 343"/>
                <a:gd name="T53" fmla="*/ 2 h 396"/>
                <a:gd name="T54" fmla="*/ 2 w 343"/>
                <a:gd name="T55" fmla="*/ 2 h 396"/>
                <a:gd name="T56" fmla="*/ 2 w 343"/>
                <a:gd name="T57" fmla="*/ 2 h 396"/>
                <a:gd name="T58" fmla="*/ 2 w 343"/>
                <a:gd name="T59" fmla="*/ 2 h 396"/>
                <a:gd name="T60" fmla="*/ 2 w 343"/>
                <a:gd name="T61" fmla="*/ 2 h 396"/>
                <a:gd name="T62" fmla="*/ 2 w 343"/>
                <a:gd name="T63" fmla="*/ 2 h 396"/>
                <a:gd name="T64" fmla="*/ 0 w 343"/>
                <a:gd name="T65" fmla="*/ 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D39E54"/>
            </a:solidFill>
            <a:ln w="12700">
              <a:solidFill>
                <a:srgbClr val="000000"/>
              </a:solidFill>
              <a:round/>
              <a:headEnd/>
              <a:tailEnd/>
            </a:ln>
          </p:spPr>
          <p:txBody>
            <a:bodyPr/>
            <a:lstStyle/>
            <a:p>
              <a:pPr algn="l">
                <a:spcBef>
                  <a:spcPct val="0"/>
                </a:spcBef>
                <a:spcAft>
                  <a:spcPct val="0"/>
                </a:spcAft>
                <a:buClrTx/>
                <a:defRPr/>
              </a:pPr>
              <a:endParaRPr lang="en-US" kern="0">
                <a:latin typeface="Arial" pitchFamily="34" charset="0"/>
                <a:cs typeface="Arial" pitchFamily="34" charset="0"/>
              </a:endParaRPr>
            </a:p>
          </p:txBody>
        </p:sp>
        <p:sp>
          <p:nvSpPr>
            <p:cNvPr id="84" name="Freeform 29"/>
            <p:cNvSpPr>
              <a:spLocks/>
            </p:cNvSpPr>
            <p:nvPr/>
          </p:nvSpPr>
          <p:spPr bwMode="auto">
            <a:xfrm>
              <a:off x="3844" y="1100"/>
              <a:ext cx="73" cy="96"/>
            </a:xfrm>
            <a:custGeom>
              <a:avLst/>
              <a:gdLst>
                <a:gd name="T0" fmla="*/ 0 w 90"/>
                <a:gd name="T1" fmla="*/ 2 h 118"/>
                <a:gd name="T2" fmla="*/ 2 w 90"/>
                <a:gd name="T3" fmla="*/ 2 h 118"/>
                <a:gd name="T4" fmla="*/ 2 w 90"/>
                <a:gd name="T5" fmla="*/ 2 h 118"/>
                <a:gd name="T6" fmla="*/ 2 w 90"/>
                <a:gd name="T7" fmla="*/ 2 h 118"/>
                <a:gd name="T8" fmla="*/ 2 w 90"/>
                <a:gd name="T9" fmla="*/ 2 h 118"/>
                <a:gd name="T10" fmla="*/ 2 w 90"/>
                <a:gd name="T11" fmla="*/ 2 h 118"/>
                <a:gd name="T12" fmla="*/ 2 w 90"/>
                <a:gd name="T13" fmla="*/ 2 h 118"/>
                <a:gd name="T14" fmla="*/ 2 w 90"/>
                <a:gd name="T15" fmla="*/ 2 h 118"/>
                <a:gd name="T16" fmla="*/ 2 w 90"/>
                <a:gd name="T17" fmla="*/ 2 h 118"/>
                <a:gd name="T18" fmla="*/ 2 w 90"/>
                <a:gd name="T19" fmla="*/ 2 h 118"/>
                <a:gd name="T20" fmla="*/ 2 w 90"/>
                <a:gd name="T21" fmla="*/ 2 h 118"/>
                <a:gd name="T22" fmla="*/ 2 w 90"/>
                <a:gd name="T23" fmla="*/ 2 h 118"/>
                <a:gd name="T24" fmla="*/ 2 w 90"/>
                <a:gd name="T25" fmla="*/ 2 h 118"/>
                <a:gd name="T26" fmla="*/ 2 w 90"/>
                <a:gd name="T27" fmla="*/ 2 h 118"/>
                <a:gd name="T28" fmla="*/ 2 w 90"/>
                <a:gd name="T29" fmla="*/ 2 h 118"/>
                <a:gd name="T30" fmla="*/ 2 w 90"/>
                <a:gd name="T31" fmla="*/ 2 h 118"/>
                <a:gd name="T32" fmla="*/ 2 w 90"/>
                <a:gd name="T33" fmla="*/ 2 h 118"/>
                <a:gd name="T34" fmla="*/ 2 w 90"/>
                <a:gd name="T35" fmla="*/ 2 h 118"/>
                <a:gd name="T36" fmla="*/ 2 w 90"/>
                <a:gd name="T37" fmla="*/ 2 h 118"/>
                <a:gd name="T38" fmla="*/ 2 w 90"/>
                <a:gd name="T39" fmla="*/ 2 h 118"/>
                <a:gd name="T40" fmla="*/ 2 w 90"/>
                <a:gd name="T41" fmla="*/ 2 h 118"/>
                <a:gd name="T42" fmla="*/ 2 w 90"/>
                <a:gd name="T43" fmla="*/ 2 h 118"/>
                <a:gd name="T44" fmla="*/ 2 w 90"/>
                <a:gd name="T45" fmla="*/ 2 h 118"/>
                <a:gd name="T46" fmla="*/ 2 w 90"/>
                <a:gd name="T47" fmla="*/ 2 h 118"/>
                <a:gd name="T48" fmla="*/ 2 w 90"/>
                <a:gd name="T49" fmla="*/ 0 h 118"/>
                <a:gd name="T50" fmla="*/ 2 w 90"/>
                <a:gd name="T51" fmla="*/ 2 h 118"/>
                <a:gd name="T52" fmla="*/ 2 w 90"/>
                <a:gd name="T53" fmla="*/ 2 h 118"/>
                <a:gd name="T54" fmla="*/ 2 w 90"/>
                <a:gd name="T55" fmla="*/ 2 h 118"/>
                <a:gd name="T56" fmla="*/ 2 w 90"/>
                <a:gd name="T57" fmla="*/ 2 h 118"/>
                <a:gd name="T58" fmla="*/ 2 w 90"/>
                <a:gd name="T59" fmla="*/ 2 h 118"/>
                <a:gd name="T60" fmla="*/ 2 w 90"/>
                <a:gd name="T61" fmla="*/ 2 h 118"/>
                <a:gd name="T62" fmla="*/ 2 w 90"/>
                <a:gd name="T63" fmla="*/ 2 h 118"/>
                <a:gd name="T64" fmla="*/ 0 w 90"/>
                <a:gd name="T65" fmla="*/ 2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spcBef>
                  <a:spcPct val="0"/>
                </a:spcBef>
                <a:spcAft>
                  <a:spcPct val="0"/>
                </a:spcAft>
                <a:buClrTx/>
                <a:defRPr/>
              </a:pPr>
              <a:endParaRPr lang="en-US" kern="0">
                <a:latin typeface="Arial" pitchFamily="34" charset="0"/>
                <a:cs typeface="Arial" pitchFamily="34" charset="0"/>
              </a:endParaRPr>
            </a:p>
          </p:txBody>
        </p:sp>
        <p:sp>
          <p:nvSpPr>
            <p:cNvPr id="85" name="Freeform 30"/>
            <p:cNvSpPr>
              <a:spLocks/>
            </p:cNvSpPr>
            <p:nvPr/>
          </p:nvSpPr>
          <p:spPr bwMode="auto">
            <a:xfrm>
              <a:off x="3852" y="1108"/>
              <a:ext cx="57" cy="80"/>
            </a:xfrm>
            <a:custGeom>
              <a:avLst/>
              <a:gdLst>
                <a:gd name="T0" fmla="*/ 0 w 70"/>
                <a:gd name="T1" fmla="*/ 2 h 98"/>
                <a:gd name="T2" fmla="*/ 2 w 70"/>
                <a:gd name="T3" fmla="*/ 2 h 98"/>
                <a:gd name="T4" fmla="*/ 2 w 70"/>
                <a:gd name="T5" fmla="*/ 2 h 98"/>
                <a:gd name="T6" fmla="*/ 2 w 70"/>
                <a:gd name="T7" fmla="*/ 2 h 98"/>
                <a:gd name="T8" fmla="*/ 2 w 70"/>
                <a:gd name="T9" fmla="*/ 0 h 98"/>
                <a:gd name="T10" fmla="*/ 2 w 70"/>
                <a:gd name="T11" fmla="*/ 2 h 98"/>
                <a:gd name="T12" fmla="*/ 2 w 70"/>
                <a:gd name="T13" fmla="*/ 2 h 98"/>
                <a:gd name="T14" fmla="*/ 2 w 70"/>
                <a:gd name="T15" fmla="*/ 2 h 98"/>
                <a:gd name="T16" fmla="*/ 2 w 70"/>
                <a:gd name="T17" fmla="*/ 2 h 98"/>
                <a:gd name="T18" fmla="*/ 2 w 70"/>
                <a:gd name="T19" fmla="*/ 2 h 98"/>
                <a:gd name="T20" fmla="*/ 2 w 70"/>
                <a:gd name="T21" fmla="*/ 2 h 98"/>
                <a:gd name="T22" fmla="*/ 2 w 70"/>
                <a:gd name="T23" fmla="*/ 2 h 98"/>
                <a:gd name="T24" fmla="*/ 2 w 70"/>
                <a:gd name="T25" fmla="*/ 2 h 98"/>
                <a:gd name="T26" fmla="*/ 2 w 70"/>
                <a:gd name="T27" fmla="*/ 2 h 98"/>
                <a:gd name="T28" fmla="*/ 2 w 70"/>
                <a:gd name="T29" fmla="*/ 2 h 98"/>
                <a:gd name="T30" fmla="*/ 2 w 70"/>
                <a:gd name="T31" fmla="*/ 2 h 98"/>
                <a:gd name="T32" fmla="*/ 0 w 70"/>
                <a:gd name="T33" fmla="*/ 2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spcBef>
                  <a:spcPct val="0"/>
                </a:spcBef>
                <a:spcAft>
                  <a:spcPct val="0"/>
                </a:spcAft>
                <a:buClrTx/>
                <a:defRPr/>
              </a:pPr>
              <a:endParaRPr lang="en-US" kern="0">
                <a:latin typeface="Arial" pitchFamily="34" charset="0"/>
                <a:cs typeface="Arial" pitchFamily="34" charset="0"/>
              </a:endParaRPr>
            </a:p>
          </p:txBody>
        </p:sp>
        <p:sp>
          <p:nvSpPr>
            <p:cNvPr id="86" name="Freeform 31"/>
            <p:cNvSpPr>
              <a:spLocks/>
            </p:cNvSpPr>
            <p:nvPr/>
          </p:nvSpPr>
          <p:spPr bwMode="auto">
            <a:xfrm>
              <a:off x="3903" y="1044"/>
              <a:ext cx="63" cy="150"/>
            </a:xfrm>
            <a:custGeom>
              <a:avLst/>
              <a:gdLst>
                <a:gd name="T0" fmla="*/ 42 w 63"/>
                <a:gd name="T1" fmla="*/ 150 h 150"/>
                <a:gd name="T2" fmla="*/ 60 w 63"/>
                <a:gd name="T3" fmla="*/ 108 h 150"/>
                <a:gd name="T4" fmla="*/ 63 w 63"/>
                <a:gd name="T5" fmla="*/ 66 h 150"/>
                <a:gd name="T6" fmla="*/ 51 w 63"/>
                <a:gd name="T7" fmla="*/ 36 h 150"/>
                <a:gd name="T8" fmla="*/ 36 w 63"/>
                <a:gd name="T9" fmla="*/ 18 h 150"/>
                <a:gd name="T10" fmla="*/ 18 w 63"/>
                <a:gd name="T11" fmla="*/ 6 h 150"/>
                <a:gd name="T12" fmla="*/ 0 w 63"/>
                <a:gd name="T13" fmla="*/ 0 h 150"/>
                <a:gd name="T14" fmla="*/ 0 60000 65536"/>
                <a:gd name="T15" fmla="*/ 0 60000 65536"/>
                <a:gd name="T16" fmla="*/ 0 60000 65536"/>
                <a:gd name="T17" fmla="*/ 0 60000 65536"/>
                <a:gd name="T18" fmla="*/ 0 60000 65536"/>
                <a:gd name="T19" fmla="*/ 0 60000 65536"/>
                <a:gd name="T20" fmla="*/ 0 60000 65536"/>
                <a:gd name="T21" fmla="*/ 0 w 63"/>
                <a:gd name="T22" fmla="*/ 0 h 150"/>
                <a:gd name="T23" fmla="*/ 63 w 63"/>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50">
                  <a:moveTo>
                    <a:pt x="42" y="150"/>
                  </a:moveTo>
                  <a:lnTo>
                    <a:pt x="60" y="108"/>
                  </a:lnTo>
                  <a:lnTo>
                    <a:pt x="63" y="66"/>
                  </a:lnTo>
                  <a:lnTo>
                    <a:pt x="51" y="36"/>
                  </a:lnTo>
                  <a:lnTo>
                    <a:pt x="36" y="18"/>
                  </a:lnTo>
                  <a:lnTo>
                    <a:pt x="18" y="6"/>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spcBef>
                  <a:spcPct val="0"/>
                </a:spcBef>
                <a:spcAft>
                  <a:spcPct val="0"/>
                </a:spcAft>
                <a:buClrTx/>
                <a:defRPr/>
              </a:pPr>
              <a:endParaRPr lang="en-US" kern="0">
                <a:latin typeface="Arial" pitchFamily="34" charset="0"/>
                <a:cs typeface="Arial" pitchFamily="34" charset="0"/>
              </a:endParaRPr>
            </a:p>
          </p:txBody>
        </p:sp>
      </p:grpSp>
    </p:spTree>
    <p:extLst>
      <p:ext uri="{BB962C8B-B14F-4D97-AF65-F5344CB8AC3E}">
        <p14:creationId xmlns:p14="http://schemas.microsoft.com/office/powerpoint/2010/main" val="31741319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Rectangle 2"/>
          <p:cNvSpPr>
            <a:spLocks noGrp="1" noChangeArrowheads="1"/>
          </p:cNvSpPr>
          <p:nvPr>
            <p:ph type="title"/>
          </p:nvPr>
        </p:nvSpPr>
        <p:spPr>
          <a:xfrm>
            <a:off x="495300" y="120650"/>
            <a:ext cx="4260850" cy="1154113"/>
          </a:xfrm>
        </p:spPr>
        <p:txBody>
          <a:bodyPr/>
          <a:lstStyle/>
          <a:p>
            <a:pPr eaLnBrk="1" hangingPunct="1"/>
            <a:r>
              <a:rPr lang="en-US" smtClean="0"/>
              <a:t>The contact subtype hierarchy</a:t>
            </a:r>
          </a:p>
        </p:txBody>
      </p:sp>
      <p:sp>
        <p:nvSpPr>
          <p:cNvPr id="11267" name="Line 3"/>
          <p:cNvSpPr>
            <a:spLocks noChangeShapeType="1"/>
          </p:cNvSpPr>
          <p:nvPr/>
        </p:nvSpPr>
        <p:spPr bwMode="auto">
          <a:xfrm>
            <a:off x="3040063" y="1249363"/>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8" name="Line 4"/>
          <p:cNvSpPr>
            <a:spLocks noChangeShapeType="1"/>
          </p:cNvSpPr>
          <p:nvPr/>
        </p:nvSpPr>
        <p:spPr bwMode="auto">
          <a:xfrm flipV="1">
            <a:off x="5730875" y="1233488"/>
            <a:ext cx="0" cy="48863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5"/>
          <p:cNvSpPr>
            <a:spLocks noChangeShapeType="1"/>
          </p:cNvSpPr>
          <p:nvPr/>
        </p:nvSpPr>
        <p:spPr bwMode="auto">
          <a:xfrm flipV="1">
            <a:off x="8047038" y="1233488"/>
            <a:ext cx="0" cy="1276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0" name="Line 6"/>
          <p:cNvSpPr>
            <a:spLocks noChangeShapeType="1"/>
          </p:cNvSpPr>
          <p:nvPr/>
        </p:nvSpPr>
        <p:spPr bwMode="auto">
          <a:xfrm flipV="1">
            <a:off x="5719763" y="1076325"/>
            <a:ext cx="0" cy="1730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1" name="Group 7"/>
          <p:cNvGrpSpPr>
            <a:grpSpLocks/>
          </p:cNvGrpSpPr>
          <p:nvPr/>
        </p:nvGrpSpPr>
        <p:grpSpPr bwMode="auto">
          <a:xfrm>
            <a:off x="4992688" y="2517775"/>
            <a:ext cx="1576387" cy="711200"/>
            <a:chOff x="3541" y="2201"/>
            <a:chExt cx="993" cy="448"/>
          </a:xfrm>
        </p:grpSpPr>
        <p:sp>
          <p:nvSpPr>
            <p:cNvPr id="11381" name="AutoShape 8"/>
            <p:cNvSpPr>
              <a:spLocks noChangeArrowheads="1"/>
            </p:cNvSpPr>
            <p:nvPr/>
          </p:nvSpPr>
          <p:spPr bwMode="auto">
            <a:xfrm>
              <a:off x="3541"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2" name="Text Box 9"/>
            <p:cNvSpPr txBox="1">
              <a:spLocks noChangeArrowheads="1"/>
            </p:cNvSpPr>
            <p:nvPr/>
          </p:nvSpPr>
          <p:spPr bwMode="auto">
            <a:xfrm>
              <a:off x="3636"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Company Vendor</a:t>
              </a:r>
            </a:p>
          </p:txBody>
        </p:sp>
      </p:grpSp>
      <p:grpSp>
        <p:nvGrpSpPr>
          <p:cNvPr id="11272" name="Group 10"/>
          <p:cNvGrpSpPr>
            <a:grpSpLocks/>
          </p:cNvGrpSpPr>
          <p:nvPr/>
        </p:nvGrpSpPr>
        <p:grpSpPr bwMode="auto">
          <a:xfrm>
            <a:off x="7251700" y="2517775"/>
            <a:ext cx="1576388" cy="711200"/>
            <a:chOff x="4614" y="2201"/>
            <a:chExt cx="993" cy="448"/>
          </a:xfrm>
        </p:grpSpPr>
        <p:sp>
          <p:nvSpPr>
            <p:cNvPr id="11379" name="AutoShape 11"/>
            <p:cNvSpPr>
              <a:spLocks noChangeArrowheads="1"/>
            </p:cNvSpPr>
            <p:nvPr/>
          </p:nvSpPr>
          <p:spPr bwMode="auto">
            <a:xfrm>
              <a:off x="4614"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0" name="Text Box 12"/>
            <p:cNvSpPr txBox="1">
              <a:spLocks noChangeArrowheads="1"/>
            </p:cNvSpPr>
            <p:nvPr/>
          </p:nvSpPr>
          <p:spPr bwMode="auto">
            <a:xfrm>
              <a:off x="4709"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Legal</a:t>
              </a:r>
              <a:br>
                <a:rPr lang="en-US" sz="2000" b="1"/>
              </a:br>
              <a:r>
                <a:rPr lang="en-US" sz="2000" b="1"/>
                <a:t>Venue</a:t>
              </a:r>
            </a:p>
          </p:txBody>
        </p:sp>
      </p:grpSp>
      <p:grpSp>
        <p:nvGrpSpPr>
          <p:cNvPr id="11273" name="Group 13"/>
          <p:cNvGrpSpPr>
            <a:grpSpLocks/>
          </p:cNvGrpSpPr>
          <p:nvPr/>
        </p:nvGrpSpPr>
        <p:grpSpPr bwMode="auto">
          <a:xfrm>
            <a:off x="4886325" y="374650"/>
            <a:ext cx="1671638" cy="711200"/>
            <a:chOff x="2524" y="2022"/>
            <a:chExt cx="1053" cy="448"/>
          </a:xfrm>
        </p:grpSpPr>
        <p:sp>
          <p:nvSpPr>
            <p:cNvPr id="11377"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8"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Contact</a:t>
              </a:r>
            </a:p>
          </p:txBody>
        </p:sp>
      </p:grpSp>
      <p:grpSp>
        <p:nvGrpSpPr>
          <p:cNvPr id="11274" name="Group 16"/>
          <p:cNvGrpSpPr>
            <a:grpSpLocks/>
          </p:cNvGrpSpPr>
          <p:nvPr/>
        </p:nvGrpSpPr>
        <p:grpSpPr bwMode="auto">
          <a:xfrm>
            <a:off x="4949827" y="1427169"/>
            <a:ext cx="1576389" cy="711200"/>
            <a:chOff x="2024" y="2871"/>
            <a:chExt cx="993" cy="448"/>
          </a:xfrm>
        </p:grpSpPr>
        <p:sp>
          <p:nvSpPr>
            <p:cNvPr id="11375" name="AutoShape 17"/>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6" name="Text Box 18"/>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Company</a:t>
              </a:r>
            </a:p>
          </p:txBody>
        </p:sp>
      </p:grpSp>
      <p:grpSp>
        <p:nvGrpSpPr>
          <p:cNvPr id="11275" name="Group 19"/>
          <p:cNvGrpSpPr>
            <a:grpSpLocks/>
          </p:cNvGrpSpPr>
          <p:nvPr/>
        </p:nvGrpSpPr>
        <p:grpSpPr bwMode="auto">
          <a:xfrm>
            <a:off x="7251700" y="1427163"/>
            <a:ext cx="1576388" cy="711200"/>
            <a:chOff x="2024" y="2871"/>
            <a:chExt cx="993" cy="448"/>
          </a:xfrm>
        </p:grpSpPr>
        <p:sp>
          <p:nvSpPr>
            <p:cNvPr id="11373" name="AutoShape 20"/>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4" name="Text Box 21"/>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smtClean="0"/>
                <a:t>Place</a:t>
              </a:r>
              <a:endParaRPr lang="en-US" sz="2000" b="1" dirty="0"/>
            </a:p>
          </p:txBody>
        </p:sp>
      </p:grpSp>
      <p:sp>
        <p:nvSpPr>
          <p:cNvPr id="11276" name="Line 22"/>
          <p:cNvSpPr>
            <a:spLocks noChangeShapeType="1"/>
          </p:cNvSpPr>
          <p:nvPr/>
        </p:nvSpPr>
        <p:spPr bwMode="auto">
          <a:xfrm>
            <a:off x="5724525" y="3824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3"/>
          <p:cNvSpPr>
            <a:spLocks noChangeShapeType="1"/>
          </p:cNvSpPr>
          <p:nvPr/>
        </p:nvSpPr>
        <p:spPr bwMode="auto">
          <a:xfrm>
            <a:off x="5724525" y="457676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Line 24"/>
          <p:cNvSpPr>
            <a:spLocks noChangeShapeType="1"/>
          </p:cNvSpPr>
          <p:nvPr/>
        </p:nvSpPr>
        <p:spPr bwMode="auto">
          <a:xfrm>
            <a:off x="5724525" y="53578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9" name="Line 25"/>
          <p:cNvSpPr>
            <a:spLocks noChangeShapeType="1"/>
          </p:cNvSpPr>
          <p:nvPr/>
        </p:nvSpPr>
        <p:spPr bwMode="auto">
          <a:xfrm>
            <a:off x="5724525" y="6110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80" name="Group 26"/>
          <p:cNvGrpSpPr>
            <a:grpSpLocks/>
          </p:cNvGrpSpPr>
          <p:nvPr/>
        </p:nvGrpSpPr>
        <p:grpSpPr bwMode="auto">
          <a:xfrm>
            <a:off x="6048375" y="4232275"/>
            <a:ext cx="1671638" cy="711200"/>
            <a:chOff x="1773" y="3296"/>
            <a:chExt cx="1053" cy="448"/>
          </a:xfrm>
        </p:grpSpPr>
        <p:sp>
          <p:nvSpPr>
            <p:cNvPr id="11371"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2"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Medical Care Org</a:t>
              </a:r>
            </a:p>
          </p:txBody>
        </p:sp>
      </p:grpSp>
      <p:grpSp>
        <p:nvGrpSpPr>
          <p:cNvPr id="11281" name="Group 29"/>
          <p:cNvGrpSpPr>
            <a:grpSpLocks/>
          </p:cNvGrpSpPr>
          <p:nvPr/>
        </p:nvGrpSpPr>
        <p:grpSpPr bwMode="auto">
          <a:xfrm>
            <a:off x="6048375" y="3470275"/>
            <a:ext cx="1671638" cy="711200"/>
            <a:chOff x="2524" y="2022"/>
            <a:chExt cx="1053" cy="448"/>
          </a:xfrm>
        </p:grpSpPr>
        <p:sp>
          <p:nvSpPr>
            <p:cNvPr id="11369"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0"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Law Firm</a:t>
              </a:r>
            </a:p>
          </p:txBody>
        </p:sp>
      </p:grpSp>
      <p:grpSp>
        <p:nvGrpSpPr>
          <p:cNvPr id="11282" name="Group 32"/>
          <p:cNvGrpSpPr>
            <a:grpSpLocks/>
          </p:cNvGrpSpPr>
          <p:nvPr/>
        </p:nvGrpSpPr>
        <p:grpSpPr bwMode="auto">
          <a:xfrm>
            <a:off x="6048375" y="4994275"/>
            <a:ext cx="1671638" cy="711200"/>
            <a:chOff x="2524" y="2022"/>
            <a:chExt cx="1053" cy="448"/>
          </a:xfrm>
        </p:grpSpPr>
        <p:sp>
          <p:nvSpPr>
            <p:cNvPr id="11367"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8"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Towing</a:t>
              </a:r>
            </a:p>
          </p:txBody>
        </p:sp>
      </p:grpSp>
      <p:grpSp>
        <p:nvGrpSpPr>
          <p:cNvPr id="11283" name="Group 35"/>
          <p:cNvGrpSpPr>
            <a:grpSpLocks/>
          </p:cNvGrpSpPr>
          <p:nvPr/>
        </p:nvGrpSpPr>
        <p:grpSpPr bwMode="auto">
          <a:xfrm>
            <a:off x="6048375" y="5757863"/>
            <a:ext cx="1671638" cy="711200"/>
            <a:chOff x="2524" y="2022"/>
            <a:chExt cx="1053" cy="448"/>
          </a:xfrm>
        </p:grpSpPr>
        <p:sp>
          <p:nvSpPr>
            <p:cNvPr id="11365" name="AutoShape 3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6" name="Text Box 3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Repair</a:t>
              </a:r>
            </a:p>
          </p:txBody>
        </p:sp>
      </p:grpSp>
      <p:sp>
        <p:nvSpPr>
          <p:cNvPr id="11284" name="Line 38"/>
          <p:cNvSpPr>
            <a:spLocks noChangeShapeType="1"/>
          </p:cNvSpPr>
          <p:nvPr/>
        </p:nvSpPr>
        <p:spPr bwMode="auto">
          <a:xfrm>
            <a:off x="3927475" y="2320925"/>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39"/>
          <p:cNvSpPr>
            <a:spLocks noChangeShapeType="1"/>
          </p:cNvSpPr>
          <p:nvPr/>
        </p:nvSpPr>
        <p:spPr bwMode="auto">
          <a:xfrm>
            <a:off x="2173288" y="2320925"/>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40"/>
          <p:cNvSpPr>
            <a:spLocks noChangeShapeType="1"/>
          </p:cNvSpPr>
          <p:nvPr/>
        </p:nvSpPr>
        <p:spPr bwMode="auto">
          <a:xfrm>
            <a:off x="2154238" y="3254375"/>
            <a:ext cx="0" cy="2081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41"/>
          <p:cNvSpPr>
            <a:spLocks noChangeShapeType="1"/>
          </p:cNvSpPr>
          <p:nvPr/>
        </p:nvSpPr>
        <p:spPr bwMode="auto">
          <a:xfrm>
            <a:off x="2157413" y="5348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42"/>
          <p:cNvSpPr>
            <a:spLocks noChangeShapeType="1"/>
          </p:cNvSpPr>
          <p:nvPr/>
        </p:nvSpPr>
        <p:spPr bwMode="auto">
          <a:xfrm flipV="1">
            <a:off x="2173288" y="2305050"/>
            <a:ext cx="0" cy="2206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Line 43"/>
          <p:cNvSpPr>
            <a:spLocks noChangeShapeType="1"/>
          </p:cNvSpPr>
          <p:nvPr/>
        </p:nvSpPr>
        <p:spPr bwMode="auto">
          <a:xfrm flipV="1">
            <a:off x="3049588" y="1233488"/>
            <a:ext cx="0" cy="10810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0" name="Line 44"/>
          <p:cNvSpPr>
            <a:spLocks noChangeShapeType="1"/>
          </p:cNvSpPr>
          <p:nvPr/>
        </p:nvSpPr>
        <p:spPr bwMode="auto">
          <a:xfrm>
            <a:off x="2157413" y="42402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91" name="Group 45"/>
          <p:cNvGrpSpPr>
            <a:grpSpLocks/>
          </p:cNvGrpSpPr>
          <p:nvPr/>
        </p:nvGrpSpPr>
        <p:grpSpPr bwMode="auto">
          <a:xfrm>
            <a:off x="1401763" y="2517775"/>
            <a:ext cx="1576387" cy="711200"/>
            <a:chOff x="249" y="2201"/>
            <a:chExt cx="993" cy="448"/>
          </a:xfrm>
        </p:grpSpPr>
        <p:sp>
          <p:nvSpPr>
            <p:cNvPr id="11363" name="AutoShape 46"/>
            <p:cNvSpPr>
              <a:spLocks noChangeArrowheads="1"/>
            </p:cNvSpPr>
            <p:nvPr/>
          </p:nvSpPr>
          <p:spPr bwMode="auto">
            <a:xfrm>
              <a:off x="249"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4" name="Text Box 47"/>
            <p:cNvSpPr txBox="1">
              <a:spLocks noChangeArrowheads="1"/>
            </p:cNvSpPr>
            <p:nvPr/>
          </p:nvSpPr>
          <p:spPr bwMode="auto">
            <a:xfrm>
              <a:off x="344"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Person Vendor</a:t>
              </a:r>
            </a:p>
          </p:txBody>
        </p:sp>
      </p:grpSp>
      <p:grpSp>
        <p:nvGrpSpPr>
          <p:cNvPr id="11292" name="Group 48"/>
          <p:cNvGrpSpPr>
            <a:grpSpLocks/>
          </p:cNvGrpSpPr>
          <p:nvPr/>
        </p:nvGrpSpPr>
        <p:grpSpPr bwMode="auto">
          <a:xfrm>
            <a:off x="3125788" y="2517775"/>
            <a:ext cx="1576387" cy="711200"/>
            <a:chOff x="1340" y="2201"/>
            <a:chExt cx="993" cy="448"/>
          </a:xfrm>
        </p:grpSpPr>
        <p:sp>
          <p:nvSpPr>
            <p:cNvPr id="11361" name="AutoShape 49"/>
            <p:cNvSpPr>
              <a:spLocks noChangeArrowheads="1"/>
            </p:cNvSpPr>
            <p:nvPr/>
          </p:nvSpPr>
          <p:spPr bwMode="auto">
            <a:xfrm>
              <a:off x="1340"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2" name="Text Box 50"/>
            <p:cNvSpPr txBox="1">
              <a:spLocks noChangeArrowheads="1"/>
            </p:cNvSpPr>
            <p:nvPr/>
          </p:nvSpPr>
          <p:spPr bwMode="auto">
            <a:xfrm>
              <a:off x="1435"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Adjudi-</a:t>
              </a:r>
              <a:br>
                <a:rPr lang="en-US" sz="2000" b="1"/>
              </a:br>
              <a:r>
                <a:rPr lang="en-US" sz="2000" b="1"/>
                <a:t>cator</a:t>
              </a:r>
            </a:p>
          </p:txBody>
        </p:sp>
      </p:grpSp>
      <p:grpSp>
        <p:nvGrpSpPr>
          <p:cNvPr id="11293" name="Group 51"/>
          <p:cNvGrpSpPr>
            <a:grpSpLocks/>
          </p:cNvGrpSpPr>
          <p:nvPr/>
        </p:nvGrpSpPr>
        <p:grpSpPr bwMode="auto">
          <a:xfrm>
            <a:off x="2192338" y="1427163"/>
            <a:ext cx="1671637" cy="711200"/>
            <a:chOff x="2524" y="2022"/>
            <a:chExt cx="1053" cy="448"/>
          </a:xfrm>
        </p:grpSpPr>
        <p:sp>
          <p:nvSpPr>
            <p:cNvPr id="11359" name="AutoShape 52"/>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1360" name="Text Box 53"/>
            <p:cNvSpPr txBox="1">
              <a:spLocks noChangeArrowheads="1"/>
            </p:cNvSpPr>
            <p:nvPr/>
          </p:nvSpPr>
          <p:spPr bwMode="auto">
            <a:xfrm>
              <a:off x="2559" y="2150"/>
              <a:ext cx="983"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Person</a:t>
              </a:r>
            </a:p>
          </p:txBody>
        </p:sp>
      </p:grpSp>
      <p:grpSp>
        <p:nvGrpSpPr>
          <p:cNvPr id="11294" name="Group 54"/>
          <p:cNvGrpSpPr>
            <a:grpSpLocks/>
          </p:cNvGrpSpPr>
          <p:nvPr/>
        </p:nvGrpSpPr>
        <p:grpSpPr bwMode="auto">
          <a:xfrm>
            <a:off x="2392363" y="3879850"/>
            <a:ext cx="1671637" cy="711200"/>
            <a:chOff x="2524" y="2022"/>
            <a:chExt cx="1053" cy="448"/>
          </a:xfrm>
        </p:grpSpPr>
        <p:sp>
          <p:nvSpPr>
            <p:cNvPr id="11357" name="AutoShape 5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8" name="Text Box 5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Attorney</a:t>
              </a:r>
            </a:p>
          </p:txBody>
        </p:sp>
      </p:grpSp>
      <p:grpSp>
        <p:nvGrpSpPr>
          <p:cNvPr id="11295" name="Group 57"/>
          <p:cNvGrpSpPr>
            <a:grpSpLocks/>
          </p:cNvGrpSpPr>
          <p:nvPr/>
        </p:nvGrpSpPr>
        <p:grpSpPr bwMode="auto">
          <a:xfrm>
            <a:off x="2390775" y="4953000"/>
            <a:ext cx="1671638" cy="711200"/>
            <a:chOff x="2524" y="2022"/>
            <a:chExt cx="1053" cy="448"/>
          </a:xfrm>
        </p:grpSpPr>
        <p:sp>
          <p:nvSpPr>
            <p:cNvPr id="11355"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6"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Doctor</a:t>
              </a:r>
            </a:p>
          </p:txBody>
        </p:sp>
      </p:grpSp>
      <p:grpSp>
        <p:nvGrpSpPr>
          <p:cNvPr id="11296" name="Group 60"/>
          <p:cNvGrpSpPr>
            <a:grpSpLocks/>
          </p:cNvGrpSpPr>
          <p:nvPr/>
        </p:nvGrpSpPr>
        <p:grpSpPr bwMode="auto">
          <a:xfrm>
            <a:off x="1192213" y="2659063"/>
            <a:ext cx="492125" cy="539750"/>
            <a:chOff x="4508" y="1968"/>
            <a:chExt cx="310" cy="340"/>
          </a:xfrm>
        </p:grpSpPr>
        <p:sp>
          <p:nvSpPr>
            <p:cNvPr id="11351" name="Rectangle 61"/>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52" name="Oval 62"/>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53" name="Rectangle 63"/>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4" name="Oval 64"/>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297" name="Text Box 65"/>
          <p:cNvSpPr txBox="1">
            <a:spLocks noChangeArrowheads="1"/>
          </p:cNvSpPr>
          <p:nvPr/>
        </p:nvSpPr>
        <p:spPr bwMode="auto">
          <a:xfrm>
            <a:off x="268288" y="335121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solidFill>
                  <a:srgbClr val="C00000"/>
                </a:solidFill>
              </a:rPr>
              <a:t>searches at this level return doctors and attorneys</a:t>
            </a:r>
          </a:p>
        </p:txBody>
      </p:sp>
      <p:sp>
        <p:nvSpPr>
          <p:cNvPr id="11298" name="Line 66"/>
          <p:cNvSpPr>
            <a:spLocks noChangeShapeType="1"/>
          </p:cNvSpPr>
          <p:nvPr/>
        </p:nvSpPr>
        <p:spPr bwMode="auto">
          <a:xfrm>
            <a:off x="773113" y="2855913"/>
            <a:ext cx="0" cy="525462"/>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9" name="Line 67"/>
          <p:cNvSpPr>
            <a:spLocks noChangeShapeType="1"/>
          </p:cNvSpPr>
          <p:nvPr/>
        </p:nvSpPr>
        <p:spPr bwMode="auto">
          <a:xfrm>
            <a:off x="758825" y="2847975"/>
            <a:ext cx="6413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300" name="Group 68"/>
          <p:cNvGrpSpPr>
            <a:grpSpLocks/>
          </p:cNvGrpSpPr>
          <p:nvPr/>
        </p:nvGrpSpPr>
        <p:grpSpPr bwMode="auto">
          <a:xfrm>
            <a:off x="2336800" y="5454650"/>
            <a:ext cx="492125" cy="539750"/>
            <a:chOff x="4508" y="1968"/>
            <a:chExt cx="310" cy="340"/>
          </a:xfrm>
        </p:grpSpPr>
        <p:sp>
          <p:nvSpPr>
            <p:cNvPr id="11347" name="Rectangle 69"/>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48" name="Oval 70"/>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49" name="Rectangle 71"/>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0" name="Oval 72"/>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301" name="Text Box 73"/>
          <p:cNvSpPr txBox="1">
            <a:spLocks noChangeArrowheads="1"/>
          </p:cNvSpPr>
          <p:nvPr/>
        </p:nvSpPr>
        <p:spPr bwMode="auto">
          <a:xfrm>
            <a:off x="325438" y="494506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searches at this level return only doctors </a:t>
            </a:r>
          </a:p>
        </p:txBody>
      </p:sp>
      <p:sp>
        <p:nvSpPr>
          <p:cNvPr id="11302" name="Line 74"/>
          <p:cNvSpPr>
            <a:spLocks noChangeShapeType="1"/>
          </p:cNvSpPr>
          <p:nvPr/>
        </p:nvSpPr>
        <p:spPr bwMode="auto">
          <a:xfrm>
            <a:off x="2003425" y="5649913"/>
            <a:ext cx="5651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3" name="Text Box 75"/>
          <p:cNvSpPr txBox="1">
            <a:spLocks noChangeArrowheads="1"/>
          </p:cNvSpPr>
          <p:nvPr/>
        </p:nvSpPr>
        <p:spPr bwMode="auto">
          <a:xfrm>
            <a:off x="268288" y="1436688"/>
            <a:ext cx="175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the primary subtypes</a:t>
            </a:r>
          </a:p>
        </p:txBody>
      </p:sp>
      <p:sp>
        <p:nvSpPr>
          <p:cNvPr id="11304" name="Line 76"/>
          <p:cNvSpPr>
            <a:spLocks noChangeShapeType="1"/>
          </p:cNvSpPr>
          <p:nvPr/>
        </p:nvSpPr>
        <p:spPr bwMode="auto">
          <a:xfrm>
            <a:off x="1847850" y="1758950"/>
            <a:ext cx="331788"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81"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5015" y="119543"/>
            <a:ext cx="989012"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8898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8194" name="Line 96"/>
          <p:cNvSpPr>
            <a:spLocks noChangeShapeType="1"/>
          </p:cNvSpPr>
          <p:nvPr/>
        </p:nvSpPr>
        <p:spPr bwMode="auto">
          <a:xfrm>
            <a:off x="1735138" y="4568825"/>
            <a:ext cx="1500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5" name="Line 97"/>
          <p:cNvSpPr>
            <a:spLocks noChangeShapeType="1"/>
          </p:cNvSpPr>
          <p:nvPr/>
        </p:nvSpPr>
        <p:spPr bwMode="auto">
          <a:xfrm>
            <a:off x="3235325" y="456723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6" name="Line 98"/>
          <p:cNvSpPr>
            <a:spLocks noChangeShapeType="1"/>
          </p:cNvSpPr>
          <p:nvPr/>
        </p:nvSpPr>
        <p:spPr bwMode="auto">
          <a:xfrm>
            <a:off x="1733550" y="4564063"/>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7" name="Line 2"/>
          <p:cNvSpPr>
            <a:spLocks noChangeShapeType="1"/>
          </p:cNvSpPr>
          <p:nvPr/>
        </p:nvSpPr>
        <p:spPr bwMode="auto">
          <a:xfrm>
            <a:off x="1054100" y="2805113"/>
            <a:ext cx="0" cy="612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Rectangle 3"/>
          <p:cNvSpPr>
            <a:spLocks noGrp="1" noChangeArrowheads="1"/>
          </p:cNvSpPr>
          <p:nvPr>
            <p:ph type="title"/>
          </p:nvPr>
        </p:nvSpPr>
        <p:spPr>
          <a:noFill/>
        </p:spPr>
        <p:txBody>
          <a:bodyPr anchor="t"/>
          <a:lstStyle/>
          <a:p>
            <a:pPr eaLnBrk="1" hangingPunct="1"/>
            <a:r>
              <a:rPr lang="en-US" smtClean="0"/>
              <a:t>The ABContact entity</a:t>
            </a:r>
          </a:p>
        </p:txBody>
      </p:sp>
      <p:sp>
        <p:nvSpPr>
          <p:cNvPr id="8199" name="Line 4"/>
          <p:cNvSpPr>
            <a:spLocks noChangeShapeType="1"/>
          </p:cNvSpPr>
          <p:nvPr/>
        </p:nvSpPr>
        <p:spPr bwMode="auto">
          <a:xfrm>
            <a:off x="2478088" y="1724025"/>
            <a:ext cx="5564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5"/>
          <p:cNvSpPr>
            <a:spLocks noChangeShapeType="1"/>
          </p:cNvSpPr>
          <p:nvPr/>
        </p:nvSpPr>
        <p:spPr bwMode="auto">
          <a:xfrm flipV="1">
            <a:off x="6019800" y="1722438"/>
            <a:ext cx="0" cy="10890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Line 6"/>
          <p:cNvSpPr>
            <a:spLocks noChangeShapeType="1"/>
          </p:cNvSpPr>
          <p:nvPr/>
        </p:nvSpPr>
        <p:spPr bwMode="auto">
          <a:xfrm flipV="1">
            <a:off x="8042275" y="1717675"/>
            <a:ext cx="0" cy="14239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7"/>
          <p:cNvSpPr>
            <a:spLocks noChangeShapeType="1"/>
          </p:cNvSpPr>
          <p:nvPr/>
        </p:nvSpPr>
        <p:spPr bwMode="auto">
          <a:xfrm flipV="1">
            <a:off x="4594225" y="1550988"/>
            <a:ext cx="0" cy="1730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AutoShape 13"/>
          <p:cNvSpPr>
            <a:spLocks noChangeArrowheads="1"/>
          </p:cNvSpPr>
          <p:nvPr/>
        </p:nvSpPr>
        <p:spPr bwMode="auto">
          <a:xfrm>
            <a:off x="7251700" y="1916113"/>
            <a:ext cx="1576388" cy="71120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04" name="Text Box 14"/>
          <p:cNvSpPr txBox="1">
            <a:spLocks noChangeArrowheads="1"/>
          </p:cNvSpPr>
          <p:nvPr/>
        </p:nvSpPr>
        <p:spPr bwMode="auto">
          <a:xfrm>
            <a:off x="7402513" y="2119313"/>
            <a:ext cx="127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ABPlace</a:t>
            </a:r>
          </a:p>
        </p:txBody>
      </p:sp>
      <p:sp>
        <p:nvSpPr>
          <p:cNvPr id="8205" name="Line 27"/>
          <p:cNvSpPr>
            <a:spLocks noChangeShapeType="1"/>
          </p:cNvSpPr>
          <p:nvPr/>
        </p:nvSpPr>
        <p:spPr bwMode="auto">
          <a:xfrm>
            <a:off x="3941763" y="2805113"/>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28"/>
          <p:cNvSpPr>
            <a:spLocks noChangeShapeType="1"/>
          </p:cNvSpPr>
          <p:nvPr/>
        </p:nvSpPr>
        <p:spPr bwMode="auto">
          <a:xfrm>
            <a:off x="1050925" y="2809875"/>
            <a:ext cx="28924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1"/>
          <p:cNvSpPr>
            <a:spLocks noChangeShapeType="1"/>
          </p:cNvSpPr>
          <p:nvPr/>
        </p:nvSpPr>
        <p:spPr bwMode="auto">
          <a:xfrm flipV="1">
            <a:off x="2481263" y="2794000"/>
            <a:ext cx="0" cy="17668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Line 32"/>
          <p:cNvSpPr>
            <a:spLocks noChangeShapeType="1"/>
          </p:cNvSpPr>
          <p:nvPr/>
        </p:nvSpPr>
        <p:spPr bwMode="auto">
          <a:xfrm flipV="1">
            <a:off x="2481263" y="1722438"/>
            <a:ext cx="0" cy="10810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9" name="AutoShape 35"/>
          <p:cNvSpPr>
            <a:spLocks noChangeArrowheads="1"/>
          </p:cNvSpPr>
          <p:nvPr/>
        </p:nvSpPr>
        <p:spPr bwMode="auto">
          <a:xfrm>
            <a:off x="1624013" y="1916113"/>
            <a:ext cx="1671637" cy="7112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8210" name="Text Box 36"/>
          <p:cNvSpPr txBox="1">
            <a:spLocks noChangeArrowheads="1"/>
          </p:cNvSpPr>
          <p:nvPr/>
        </p:nvSpPr>
        <p:spPr bwMode="auto">
          <a:xfrm>
            <a:off x="1679575" y="2119313"/>
            <a:ext cx="1560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chemeClr val="bg1"/>
                </a:solidFill>
              </a:rPr>
              <a:t>ABPerson</a:t>
            </a:r>
            <a:endParaRPr lang="en-US" dirty="0">
              <a:solidFill>
                <a:schemeClr val="bg1"/>
              </a:solidFill>
            </a:endParaRPr>
          </a:p>
        </p:txBody>
      </p:sp>
      <p:sp>
        <p:nvSpPr>
          <p:cNvPr id="8211" name="Text Box 41"/>
          <p:cNvSpPr txBox="1">
            <a:spLocks noChangeArrowheads="1"/>
          </p:cNvSpPr>
          <p:nvPr/>
        </p:nvSpPr>
        <p:spPr bwMode="auto">
          <a:xfrm>
            <a:off x="533400" y="1295400"/>
            <a:ext cx="118326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primary subtypes</a:t>
            </a:r>
          </a:p>
        </p:txBody>
      </p:sp>
      <p:sp>
        <p:nvSpPr>
          <p:cNvPr id="8212" name="AutoShape 11"/>
          <p:cNvSpPr>
            <a:spLocks noChangeArrowheads="1"/>
          </p:cNvSpPr>
          <p:nvPr/>
        </p:nvSpPr>
        <p:spPr bwMode="auto">
          <a:xfrm>
            <a:off x="5219700" y="1916113"/>
            <a:ext cx="1576388" cy="71120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13" name="Text Box 43"/>
          <p:cNvSpPr txBox="1">
            <a:spLocks noChangeArrowheads="1"/>
          </p:cNvSpPr>
          <p:nvPr/>
        </p:nvSpPr>
        <p:spPr bwMode="auto">
          <a:xfrm>
            <a:off x="5248275" y="2119313"/>
            <a:ext cx="1535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ABCompany</a:t>
            </a:r>
          </a:p>
        </p:txBody>
      </p:sp>
      <p:grpSp>
        <p:nvGrpSpPr>
          <p:cNvPr id="8214" name="Group 44"/>
          <p:cNvGrpSpPr>
            <a:grpSpLocks/>
          </p:cNvGrpSpPr>
          <p:nvPr/>
        </p:nvGrpSpPr>
        <p:grpSpPr bwMode="auto">
          <a:xfrm>
            <a:off x="423863" y="3011488"/>
            <a:ext cx="1285875" cy="669925"/>
            <a:chOff x="267" y="2284"/>
            <a:chExt cx="810" cy="422"/>
          </a:xfrm>
        </p:grpSpPr>
        <p:sp>
          <p:nvSpPr>
            <p:cNvPr id="8274" name="AutoShape 45"/>
            <p:cNvSpPr>
              <a:spLocks noChangeArrowheads="1"/>
            </p:cNvSpPr>
            <p:nvPr/>
          </p:nvSpPr>
          <p:spPr bwMode="auto">
            <a:xfrm>
              <a:off x="26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75" name="Text Box 46"/>
            <p:cNvSpPr txBox="1">
              <a:spLocks noChangeArrowheads="1"/>
            </p:cNvSpPr>
            <p:nvPr/>
          </p:nvSpPr>
          <p:spPr bwMode="auto">
            <a:xfrm>
              <a:off x="29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ABAdjud</a:t>
              </a:r>
              <a:r>
                <a:rPr lang="en-US" sz="1800" dirty="0">
                  <a:solidFill>
                    <a:schemeClr val="bg1"/>
                  </a:solidFill>
                </a:rPr>
                <a:t>-</a:t>
              </a:r>
              <a:br>
                <a:rPr lang="en-US" sz="1800" dirty="0">
                  <a:solidFill>
                    <a:schemeClr val="bg1"/>
                  </a:solidFill>
                </a:rPr>
              </a:br>
              <a:r>
                <a:rPr lang="en-US" sz="1800" dirty="0" err="1">
                  <a:solidFill>
                    <a:schemeClr val="bg1"/>
                  </a:solidFill>
                </a:rPr>
                <a:t>icator</a:t>
              </a:r>
              <a:endParaRPr lang="en-US" sz="1800" dirty="0">
                <a:solidFill>
                  <a:schemeClr val="bg1"/>
                </a:solidFill>
              </a:endParaRPr>
            </a:p>
          </p:txBody>
        </p:sp>
      </p:grpSp>
      <p:grpSp>
        <p:nvGrpSpPr>
          <p:cNvPr id="8215" name="Group 47"/>
          <p:cNvGrpSpPr>
            <a:grpSpLocks/>
          </p:cNvGrpSpPr>
          <p:nvPr/>
        </p:nvGrpSpPr>
        <p:grpSpPr bwMode="auto">
          <a:xfrm>
            <a:off x="1827213" y="3011488"/>
            <a:ext cx="1287462" cy="669925"/>
            <a:chOff x="1151" y="2284"/>
            <a:chExt cx="811" cy="422"/>
          </a:xfrm>
        </p:grpSpPr>
        <p:sp>
          <p:nvSpPr>
            <p:cNvPr id="8272" name="AutoShape 48"/>
            <p:cNvSpPr>
              <a:spLocks noChangeArrowheads="1"/>
            </p:cNvSpPr>
            <p:nvPr/>
          </p:nvSpPr>
          <p:spPr bwMode="auto">
            <a:xfrm>
              <a:off x="1152"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73" name="Text Box 49"/>
            <p:cNvSpPr txBox="1">
              <a:spLocks noChangeArrowheads="1"/>
            </p:cNvSpPr>
            <p:nvPr/>
          </p:nvSpPr>
          <p:spPr bwMode="auto">
            <a:xfrm>
              <a:off x="1151" y="2322"/>
              <a:ext cx="8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ABPerson</a:t>
              </a:r>
              <a:r>
                <a:rPr lang="en-US" sz="1800" dirty="0">
                  <a:solidFill>
                    <a:schemeClr val="bg1"/>
                  </a:solidFill>
                </a:rPr>
                <a:t/>
              </a:r>
              <a:br>
                <a:rPr lang="en-US" sz="1800" dirty="0">
                  <a:solidFill>
                    <a:schemeClr val="bg1"/>
                  </a:solidFill>
                </a:rPr>
              </a:br>
              <a:r>
                <a:rPr lang="en-US" sz="1800" dirty="0">
                  <a:solidFill>
                    <a:schemeClr val="bg1"/>
                  </a:solidFill>
                </a:rPr>
                <a:t>Vendor</a:t>
              </a:r>
            </a:p>
          </p:txBody>
        </p:sp>
      </p:grpSp>
      <p:grpSp>
        <p:nvGrpSpPr>
          <p:cNvPr id="8216" name="Group 50"/>
          <p:cNvGrpSpPr>
            <a:grpSpLocks/>
          </p:cNvGrpSpPr>
          <p:nvPr/>
        </p:nvGrpSpPr>
        <p:grpSpPr bwMode="auto">
          <a:xfrm>
            <a:off x="7491413" y="3011488"/>
            <a:ext cx="1285875" cy="669925"/>
            <a:chOff x="4719" y="2284"/>
            <a:chExt cx="810" cy="422"/>
          </a:xfrm>
        </p:grpSpPr>
        <p:sp>
          <p:nvSpPr>
            <p:cNvPr id="8270" name="AutoShape 51"/>
            <p:cNvSpPr>
              <a:spLocks noChangeArrowheads="1"/>
            </p:cNvSpPr>
            <p:nvPr/>
          </p:nvSpPr>
          <p:spPr bwMode="auto">
            <a:xfrm>
              <a:off x="4719"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71" name="Text Box 52"/>
            <p:cNvSpPr txBox="1">
              <a:spLocks noChangeArrowheads="1"/>
            </p:cNvSpPr>
            <p:nvPr/>
          </p:nvSpPr>
          <p:spPr bwMode="auto">
            <a:xfrm>
              <a:off x="4748"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ABLegal</a:t>
              </a:r>
              <a:br>
                <a:rPr lang="en-US" sz="1800">
                  <a:solidFill>
                    <a:schemeClr val="bg1"/>
                  </a:solidFill>
                </a:rPr>
              </a:br>
              <a:r>
                <a:rPr lang="en-US" sz="1800">
                  <a:solidFill>
                    <a:schemeClr val="bg1"/>
                  </a:solidFill>
                </a:rPr>
                <a:t>Venue</a:t>
              </a:r>
            </a:p>
          </p:txBody>
        </p:sp>
      </p:grpSp>
      <p:grpSp>
        <p:nvGrpSpPr>
          <p:cNvPr id="8217" name="Group 56"/>
          <p:cNvGrpSpPr>
            <a:grpSpLocks/>
          </p:cNvGrpSpPr>
          <p:nvPr/>
        </p:nvGrpSpPr>
        <p:grpSpPr bwMode="auto">
          <a:xfrm>
            <a:off x="3249613" y="3011488"/>
            <a:ext cx="1285875" cy="669925"/>
            <a:chOff x="2047" y="2284"/>
            <a:chExt cx="810" cy="422"/>
          </a:xfrm>
        </p:grpSpPr>
        <p:sp>
          <p:nvSpPr>
            <p:cNvPr id="8268" name="AutoShape 57"/>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69" name="Text Box 58"/>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Person</a:t>
              </a:r>
            </a:p>
          </p:txBody>
        </p:sp>
      </p:grpSp>
      <p:grpSp>
        <p:nvGrpSpPr>
          <p:cNvPr id="8218" name="Group 65"/>
          <p:cNvGrpSpPr>
            <a:grpSpLocks/>
          </p:cNvGrpSpPr>
          <p:nvPr/>
        </p:nvGrpSpPr>
        <p:grpSpPr bwMode="auto">
          <a:xfrm>
            <a:off x="1152525" y="4721225"/>
            <a:ext cx="1285875" cy="669925"/>
            <a:chOff x="2047" y="2284"/>
            <a:chExt cx="810" cy="422"/>
          </a:xfrm>
        </p:grpSpPr>
        <p:sp>
          <p:nvSpPr>
            <p:cNvPr id="8266" name="AutoShape 66"/>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67" name="Text Box 67"/>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Attorney</a:t>
              </a:r>
            </a:p>
          </p:txBody>
        </p:sp>
      </p:grpSp>
      <p:grpSp>
        <p:nvGrpSpPr>
          <p:cNvPr id="8219" name="Group 68"/>
          <p:cNvGrpSpPr>
            <a:grpSpLocks/>
          </p:cNvGrpSpPr>
          <p:nvPr/>
        </p:nvGrpSpPr>
        <p:grpSpPr bwMode="auto">
          <a:xfrm>
            <a:off x="2514600" y="4721225"/>
            <a:ext cx="1285875" cy="669925"/>
            <a:chOff x="2047" y="2284"/>
            <a:chExt cx="810" cy="422"/>
          </a:xfrm>
        </p:grpSpPr>
        <p:sp>
          <p:nvSpPr>
            <p:cNvPr id="8264" name="AutoShape 69"/>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65" name="Text Box 70"/>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Doctor</a:t>
              </a:r>
            </a:p>
          </p:txBody>
        </p:sp>
      </p:grpSp>
      <p:sp>
        <p:nvSpPr>
          <p:cNvPr id="8220" name="Line 84"/>
          <p:cNvSpPr>
            <a:spLocks noChangeShapeType="1"/>
          </p:cNvSpPr>
          <p:nvPr/>
        </p:nvSpPr>
        <p:spPr bwMode="auto">
          <a:xfrm>
            <a:off x="5280025" y="2809875"/>
            <a:ext cx="15001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1" name="Line 85"/>
          <p:cNvSpPr>
            <a:spLocks noChangeShapeType="1"/>
          </p:cNvSpPr>
          <p:nvPr/>
        </p:nvSpPr>
        <p:spPr bwMode="auto">
          <a:xfrm>
            <a:off x="6780213" y="280828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2" name="Line 86"/>
          <p:cNvSpPr>
            <a:spLocks noChangeShapeType="1"/>
          </p:cNvSpPr>
          <p:nvPr/>
        </p:nvSpPr>
        <p:spPr bwMode="auto">
          <a:xfrm>
            <a:off x="5273675" y="2805113"/>
            <a:ext cx="0" cy="1760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23" name="Group 53"/>
          <p:cNvGrpSpPr>
            <a:grpSpLocks/>
          </p:cNvGrpSpPr>
          <p:nvPr/>
        </p:nvGrpSpPr>
        <p:grpSpPr bwMode="auto">
          <a:xfrm>
            <a:off x="4664075" y="3011488"/>
            <a:ext cx="1285875" cy="669925"/>
            <a:chOff x="2938" y="2284"/>
            <a:chExt cx="810" cy="422"/>
          </a:xfrm>
        </p:grpSpPr>
        <p:sp>
          <p:nvSpPr>
            <p:cNvPr id="8262" name="AutoShape 54"/>
            <p:cNvSpPr>
              <a:spLocks noChangeArrowheads="1"/>
            </p:cNvSpPr>
            <p:nvPr/>
          </p:nvSpPr>
          <p:spPr bwMode="auto">
            <a:xfrm>
              <a:off x="2938"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63" name="Text Box 55"/>
            <p:cNvSpPr txBox="1">
              <a:spLocks noChangeArrowheads="1"/>
            </p:cNvSpPr>
            <p:nvPr/>
          </p:nvSpPr>
          <p:spPr bwMode="auto">
            <a:xfrm>
              <a:off x="2957" y="2322"/>
              <a:ext cx="7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ABCompany</a:t>
              </a:r>
              <a:r>
                <a:rPr lang="en-US" sz="1800">
                  <a:solidFill>
                    <a:schemeClr val="bg1"/>
                  </a:solidFill>
                </a:rPr>
                <a:t> Vendor</a:t>
              </a:r>
            </a:p>
          </p:txBody>
        </p:sp>
      </p:grpSp>
      <p:grpSp>
        <p:nvGrpSpPr>
          <p:cNvPr id="8224" name="Group 91"/>
          <p:cNvGrpSpPr>
            <a:grpSpLocks/>
          </p:cNvGrpSpPr>
          <p:nvPr/>
        </p:nvGrpSpPr>
        <p:grpSpPr bwMode="auto">
          <a:xfrm>
            <a:off x="6065838" y="3011488"/>
            <a:ext cx="1285875" cy="669925"/>
            <a:chOff x="2047" y="2284"/>
            <a:chExt cx="810" cy="422"/>
          </a:xfrm>
        </p:grpSpPr>
        <p:sp>
          <p:nvSpPr>
            <p:cNvPr id="8260" name="AutoShape 9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61" name="Text Box 93"/>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Company</a:t>
              </a:r>
            </a:p>
          </p:txBody>
        </p:sp>
      </p:grpSp>
      <p:sp>
        <p:nvSpPr>
          <p:cNvPr id="8225" name="Line 99"/>
          <p:cNvSpPr>
            <a:spLocks noChangeShapeType="1"/>
          </p:cNvSpPr>
          <p:nvPr/>
        </p:nvSpPr>
        <p:spPr bwMode="auto">
          <a:xfrm>
            <a:off x="4979988" y="4564063"/>
            <a:ext cx="23368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6" name="Line 102"/>
          <p:cNvSpPr>
            <a:spLocks noChangeShapeType="1"/>
          </p:cNvSpPr>
          <p:nvPr/>
        </p:nvSpPr>
        <p:spPr bwMode="auto">
          <a:xfrm>
            <a:off x="5824538" y="4564063"/>
            <a:ext cx="0" cy="998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7" name="Line 103"/>
          <p:cNvSpPr>
            <a:spLocks noChangeShapeType="1"/>
          </p:cNvSpPr>
          <p:nvPr/>
        </p:nvSpPr>
        <p:spPr bwMode="auto">
          <a:xfrm>
            <a:off x="6415088" y="4564063"/>
            <a:ext cx="0" cy="998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8" name="Line 105"/>
          <p:cNvSpPr>
            <a:spLocks noChangeShapeType="1"/>
          </p:cNvSpPr>
          <p:nvPr/>
        </p:nvSpPr>
        <p:spPr bwMode="auto">
          <a:xfrm>
            <a:off x="4984750" y="4559300"/>
            <a:ext cx="0" cy="2524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9" name="Line 106"/>
          <p:cNvSpPr>
            <a:spLocks noChangeShapeType="1"/>
          </p:cNvSpPr>
          <p:nvPr/>
        </p:nvSpPr>
        <p:spPr bwMode="auto">
          <a:xfrm>
            <a:off x="7315200" y="4559300"/>
            <a:ext cx="0" cy="2524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30" name="Group 71"/>
          <p:cNvGrpSpPr>
            <a:grpSpLocks/>
          </p:cNvGrpSpPr>
          <p:nvPr/>
        </p:nvGrpSpPr>
        <p:grpSpPr bwMode="auto">
          <a:xfrm>
            <a:off x="4313238" y="4721225"/>
            <a:ext cx="1285875" cy="669925"/>
            <a:chOff x="2047" y="2284"/>
            <a:chExt cx="810" cy="422"/>
          </a:xfrm>
        </p:grpSpPr>
        <p:sp>
          <p:nvSpPr>
            <p:cNvPr id="8258" name="AutoShape 7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59" name="Text Box 73"/>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LawFirm</a:t>
              </a:r>
            </a:p>
          </p:txBody>
        </p:sp>
      </p:grpSp>
      <p:grpSp>
        <p:nvGrpSpPr>
          <p:cNvPr id="8231" name="Group 74"/>
          <p:cNvGrpSpPr>
            <a:grpSpLocks/>
          </p:cNvGrpSpPr>
          <p:nvPr/>
        </p:nvGrpSpPr>
        <p:grpSpPr bwMode="auto">
          <a:xfrm>
            <a:off x="6632575" y="4721225"/>
            <a:ext cx="1285875" cy="669925"/>
            <a:chOff x="2047" y="2284"/>
            <a:chExt cx="810" cy="422"/>
          </a:xfrm>
        </p:grpSpPr>
        <p:sp>
          <p:nvSpPr>
            <p:cNvPr id="8256" name="AutoShape 75"/>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57" name="Text Box 76"/>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ABMedical</a:t>
              </a:r>
              <a:br>
                <a:rPr lang="en-US" sz="1800">
                  <a:solidFill>
                    <a:schemeClr val="bg1"/>
                  </a:solidFill>
                </a:rPr>
              </a:br>
              <a:r>
                <a:rPr lang="en-US" sz="1800">
                  <a:solidFill>
                    <a:schemeClr val="bg1"/>
                  </a:solidFill>
                </a:rPr>
                <a:t>CareOrg</a:t>
              </a:r>
            </a:p>
          </p:txBody>
        </p:sp>
      </p:grpSp>
      <p:grpSp>
        <p:nvGrpSpPr>
          <p:cNvPr id="8232" name="Group 82"/>
          <p:cNvGrpSpPr>
            <a:grpSpLocks/>
          </p:cNvGrpSpPr>
          <p:nvPr/>
        </p:nvGrpSpPr>
        <p:grpSpPr bwMode="auto">
          <a:xfrm>
            <a:off x="4835525" y="5502275"/>
            <a:ext cx="1285875" cy="669925"/>
            <a:chOff x="3730" y="3313"/>
            <a:chExt cx="810" cy="422"/>
          </a:xfrm>
        </p:grpSpPr>
        <p:sp>
          <p:nvSpPr>
            <p:cNvPr id="8254" name="AutoShape 77"/>
            <p:cNvSpPr>
              <a:spLocks noChangeArrowheads="1"/>
            </p:cNvSpPr>
            <p:nvPr/>
          </p:nvSpPr>
          <p:spPr bwMode="auto">
            <a:xfrm>
              <a:off x="3730" y="3313"/>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55" name="Text Box 78"/>
            <p:cNvSpPr txBox="1">
              <a:spLocks noChangeArrowheads="1"/>
            </p:cNvSpPr>
            <p:nvPr/>
          </p:nvSpPr>
          <p:spPr bwMode="auto">
            <a:xfrm>
              <a:off x="3745" y="3351"/>
              <a:ext cx="7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TowingAgcy</a:t>
              </a:r>
            </a:p>
          </p:txBody>
        </p:sp>
      </p:grpSp>
      <p:grpSp>
        <p:nvGrpSpPr>
          <p:cNvPr id="8233" name="Group 79"/>
          <p:cNvGrpSpPr>
            <a:grpSpLocks/>
          </p:cNvGrpSpPr>
          <p:nvPr/>
        </p:nvGrpSpPr>
        <p:grpSpPr bwMode="auto">
          <a:xfrm>
            <a:off x="6197600" y="5502275"/>
            <a:ext cx="1285875" cy="669925"/>
            <a:chOff x="2047" y="2284"/>
            <a:chExt cx="810" cy="422"/>
          </a:xfrm>
        </p:grpSpPr>
        <p:sp>
          <p:nvSpPr>
            <p:cNvPr id="8252" name="AutoShape 80"/>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8253" name="Text Box 81"/>
            <p:cNvSpPr txBox="1">
              <a:spLocks noChangeArrowheads="1"/>
            </p:cNvSpPr>
            <p:nvPr/>
          </p:nvSpPr>
          <p:spPr bwMode="auto">
            <a:xfrm>
              <a:off x="2076" y="2322"/>
              <a:ext cx="7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RepairShop</a:t>
              </a:r>
            </a:p>
          </p:txBody>
        </p:sp>
      </p:grpSp>
      <p:grpSp>
        <p:nvGrpSpPr>
          <p:cNvPr id="8234" name="Group 88"/>
          <p:cNvGrpSpPr>
            <a:grpSpLocks/>
          </p:cNvGrpSpPr>
          <p:nvPr/>
        </p:nvGrpSpPr>
        <p:grpSpPr bwMode="auto">
          <a:xfrm>
            <a:off x="3760788" y="836613"/>
            <a:ext cx="1671637" cy="711200"/>
            <a:chOff x="1407553" y="768630"/>
            <a:chExt cx="1671637" cy="711200"/>
          </a:xfrm>
        </p:grpSpPr>
        <p:sp>
          <p:nvSpPr>
            <p:cNvPr id="8250" name="AutoShape 21"/>
            <p:cNvSpPr>
              <a:spLocks noChangeArrowheads="1"/>
            </p:cNvSpPr>
            <p:nvPr/>
          </p:nvSpPr>
          <p:spPr bwMode="auto">
            <a:xfrm>
              <a:off x="1407553" y="768630"/>
              <a:ext cx="1671637" cy="7112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8251" name="Text Box 22"/>
            <p:cNvSpPr txBox="1">
              <a:spLocks noChangeArrowheads="1"/>
            </p:cNvSpPr>
            <p:nvPr/>
          </p:nvSpPr>
          <p:spPr bwMode="auto">
            <a:xfrm>
              <a:off x="1463115" y="971830"/>
              <a:ext cx="1560512" cy="304800"/>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p>
          </p:txBody>
        </p:sp>
      </p:grpSp>
      <p:grpSp>
        <p:nvGrpSpPr>
          <p:cNvPr id="8235" name="Group 111"/>
          <p:cNvGrpSpPr>
            <a:grpSpLocks/>
          </p:cNvGrpSpPr>
          <p:nvPr/>
        </p:nvGrpSpPr>
        <p:grpSpPr bwMode="auto">
          <a:xfrm>
            <a:off x="5292725" y="1073150"/>
            <a:ext cx="365125" cy="587375"/>
            <a:chOff x="4124" y="1922"/>
            <a:chExt cx="481" cy="772"/>
          </a:xfrm>
        </p:grpSpPr>
        <p:sp>
          <p:nvSpPr>
            <p:cNvPr id="8237" name="Freeform 112"/>
            <p:cNvSpPr>
              <a:spLocks/>
            </p:cNvSpPr>
            <p:nvPr/>
          </p:nvSpPr>
          <p:spPr bwMode="auto">
            <a:xfrm>
              <a:off x="4191" y="1941"/>
              <a:ext cx="357" cy="333"/>
            </a:xfrm>
            <a:custGeom>
              <a:avLst/>
              <a:gdLst>
                <a:gd name="T0" fmla="*/ 42 w 357"/>
                <a:gd name="T1" fmla="*/ 324 h 333"/>
                <a:gd name="T2" fmla="*/ 0 w 357"/>
                <a:gd name="T3" fmla="*/ 325 h 333"/>
                <a:gd name="T4" fmla="*/ 4 w 357"/>
                <a:gd name="T5" fmla="*/ 121 h 333"/>
                <a:gd name="T6" fmla="*/ 33 w 357"/>
                <a:gd name="T7" fmla="*/ 58 h 333"/>
                <a:gd name="T8" fmla="*/ 84 w 357"/>
                <a:gd name="T9" fmla="*/ 22 h 333"/>
                <a:gd name="T10" fmla="*/ 141 w 357"/>
                <a:gd name="T11" fmla="*/ 5 h 333"/>
                <a:gd name="T12" fmla="*/ 181 w 357"/>
                <a:gd name="T13" fmla="*/ 0 h 333"/>
                <a:gd name="T14" fmla="*/ 267 w 357"/>
                <a:gd name="T15" fmla="*/ 13 h 333"/>
                <a:gd name="T16" fmla="*/ 329 w 357"/>
                <a:gd name="T17" fmla="*/ 81 h 333"/>
                <a:gd name="T18" fmla="*/ 357 w 357"/>
                <a:gd name="T19" fmla="*/ 165 h 333"/>
                <a:gd name="T20" fmla="*/ 357 w 357"/>
                <a:gd name="T21" fmla="*/ 325 h 333"/>
                <a:gd name="T22" fmla="*/ 293 w 357"/>
                <a:gd name="T23" fmla="*/ 333 h 333"/>
                <a:gd name="T24" fmla="*/ 292 w 357"/>
                <a:gd name="T25" fmla="*/ 138 h 333"/>
                <a:gd name="T26" fmla="*/ 231 w 357"/>
                <a:gd name="T27" fmla="*/ 58 h 333"/>
                <a:gd name="T28" fmla="*/ 170 w 357"/>
                <a:gd name="T29" fmla="*/ 42 h 333"/>
                <a:gd name="T30" fmla="*/ 98 w 357"/>
                <a:gd name="T31" fmla="*/ 61 h 333"/>
                <a:gd name="T32" fmla="*/ 67 w 357"/>
                <a:gd name="T33" fmla="*/ 95 h 333"/>
                <a:gd name="T34" fmla="*/ 45 w 357"/>
                <a:gd name="T35" fmla="*/ 135 h 333"/>
                <a:gd name="T36" fmla="*/ 43 w 357"/>
                <a:gd name="T37" fmla="*/ 194 h 333"/>
                <a:gd name="T38" fmla="*/ 42 w 357"/>
                <a:gd name="T39" fmla="*/ 324 h 333"/>
                <a:gd name="T40" fmla="*/ 42 w 357"/>
                <a:gd name="T41" fmla="*/ 324 h 3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7"/>
                <a:gd name="T64" fmla="*/ 0 h 333"/>
                <a:gd name="T65" fmla="*/ 357 w 357"/>
                <a:gd name="T66" fmla="*/ 333 h 3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7" h="333">
                  <a:moveTo>
                    <a:pt x="42" y="324"/>
                  </a:moveTo>
                  <a:lnTo>
                    <a:pt x="0" y="325"/>
                  </a:lnTo>
                  <a:lnTo>
                    <a:pt x="4" y="121"/>
                  </a:lnTo>
                  <a:lnTo>
                    <a:pt x="33" y="58"/>
                  </a:lnTo>
                  <a:lnTo>
                    <a:pt x="84" y="22"/>
                  </a:lnTo>
                  <a:lnTo>
                    <a:pt x="141" y="5"/>
                  </a:lnTo>
                  <a:lnTo>
                    <a:pt x="181" y="0"/>
                  </a:lnTo>
                  <a:lnTo>
                    <a:pt x="267" y="13"/>
                  </a:lnTo>
                  <a:lnTo>
                    <a:pt x="329" y="81"/>
                  </a:lnTo>
                  <a:lnTo>
                    <a:pt x="357" y="165"/>
                  </a:lnTo>
                  <a:lnTo>
                    <a:pt x="357" y="325"/>
                  </a:lnTo>
                  <a:lnTo>
                    <a:pt x="293" y="333"/>
                  </a:lnTo>
                  <a:lnTo>
                    <a:pt x="292" y="138"/>
                  </a:lnTo>
                  <a:lnTo>
                    <a:pt x="231" y="58"/>
                  </a:lnTo>
                  <a:lnTo>
                    <a:pt x="170" y="42"/>
                  </a:lnTo>
                  <a:lnTo>
                    <a:pt x="98" y="61"/>
                  </a:lnTo>
                  <a:lnTo>
                    <a:pt x="67" y="95"/>
                  </a:lnTo>
                  <a:lnTo>
                    <a:pt x="45" y="135"/>
                  </a:lnTo>
                  <a:lnTo>
                    <a:pt x="43" y="194"/>
                  </a:lnTo>
                  <a:lnTo>
                    <a:pt x="42" y="324"/>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113"/>
            <p:cNvSpPr>
              <a:spLocks/>
            </p:cNvSpPr>
            <p:nvPr/>
          </p:nvSpPr>
          <p:spPr bwMode="auto">
            <a:xfrm>
              <a:off x="4147" y="2278"/>
              <a:ext cx="432" cy="395"/>
            </a:xfrm>
            <a:custGeom>
              <a:avLst/>
              <a:gdLst>
                <a:gd name="T0" fmla="*/ 0 w 2393"/>
                <a:gd name="T1" fmla="*/ 0 h 2189"/>
                <a:gd name="T2" fmla="*/ 0 w 2393"/>
                <a:gd name="T3" fmla="*/ 0 h 2189"/>
                <a:gd name="T4" fmla="*/ 0 w 2393"/>
                <a:gd name="T5" fmla="*/ 0 h 2189"/>
                <a:gd name="T6" fmla="*/ 0 w 2393"/>
                <a:gd name="T7" fmla="*/ 0 h 2189"/>
                <a:gd name="T8" fmla="*/ 0 w 2393"/>
                <a:gd name="T9" fmla="*/ 0 h 2189"/>
                <a:gd name="T10" fmla="*/ 0 w 2393"/>
                <a:gd name="T11" fmla="*/ 0 h 2189"/>
                <a:gd name="T12" fmla="*/ 0 w 2393"/>
                <a:gd name="T13" fmla="*/ 0 h 2189"/>
                <a:gd name="T14" fmla="*/ 0 w 2393"/>
                <a:gd name="T15" fmla="*/ 0 h 2189"/>
                <a:gd name="T16" fmla="*/ 0 w 2393"/>
                <a:gd name="T17" fmla="*/ 0 h 2189"/>
                <a:gd name="T18" fmla="*/ 0 w 2393"/>
                <a:gd name="T19" fmla="*/ 0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Freeform 114"/>
            <p:cNvSpPr>
              <a:spLocks/>
            </p:cNvSpPr>
            <p:nvPr/>
          </p:nvSpPr>
          <p:spPr bwMode="auto">
            <a:xfrm>
              <a:off x="4319" y="2399"/>
              <a:ext cx="96" cy="177"/>
            </a:xfrm>
            <a:custGeom>
              <a:avLst/>
              <a:gdLst>
                <a:gd name="T0" fmla="*/ 0 w 534"/>
                <a:gd name="T1" fmla="*/ 0 h 978"/>
                <a:gd name="T2" fmla="*/ 0 w 534"/>
                <a:gd name="T3" fmla="*/ 0 h 978"/>
                <a:gd name="T4" fmla="*/ 0 w 534"/>
                <a:gd name="T5" fmla="*/ 0 h 978"/>
                <a:gd name="T6" fmla="*/ 0 w 534"/>
                <a:gd name="T7" fmla="*/ 0 h 978"/>
                <a:gd name="T8" fmla="*/ 0 w 534"/>
                <a:gd name="T9" fmla="*/ 0 h 978"/>
                <a:gd name="T10" fmla="*/ 0 w 534"/>
                <a:gd name="T11" fmla="*/ 0 h 978"/>
                <a:gd name="T12" fmla="*/ 0 w 534"/>
                <a:gd name="T13" fmla="*/ 0 h 978"/>
                <a:gd name="T14" fmla="*/ 0 w 534"/>
                <a:gd name="T15" fmla="*/ 0 h 978"/>
                <a:gd name="T16" fmla="*/ 0 w 534"/>
                <a:gd name="T17" fmla="*/ 0 h 978"/>
                <a:gd name="T18" fmla="*/ 0 w 534"/>
                <a:gd name="T19" fmla="*/ 0 h 978"/>
                <a:gd name="T20" fmla="*/ 0 w 534"/>
                <a:gd name="T21" fmla="*/ 0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115"/>
            <p:cNvSpPr>
              <a:spLocks/>
            </p:cNvSpPr>
            <p:nvPr/>
          </p:nvSpPr>
          <p:spPr bwMode="auto">
            <a:xfrm>
              <a:off x="4168" y="2124"/>
              <a:ext cx="29"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8241" name="Freeform 116"/>
            <p:cNvSpPr>
              <a:spLocks/>
            </p:cNvSpPr>
            <p:nvPr/>
          </p:nvSpPr>
          <p:spPr bwMode="auto">
            <a:xfrm>
              <a:off x="4225"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8242" name="Freeform 117"/>
            <p:cNvSpPr>
              <a:spLocks/>
            </p:cNvSpPr>
            <p:nvPr/>
          </p:nvSpPr>
          <p:spPr bwMode="auto">
            <a:xfrm>
              <a:off x="4532" y="2124"/>
              <a:ext cx="29" cy="175"/>
            </a:xfrm>
            <a:custGeom>
              <a:avLst/>
              <a:gdLst>
                <a:gd name="T0" fmla="*/ 0 w 166"/>
                <a:gd name="T1" fmla="*/ 0 h 972"/>
                <a:gd name="T2" fmla="*/ 0 w 166"/>
                <a:gd name="T3" fmla="*/ 0 h 972"/>
                <a:gd name="T4" fmla="*/ 0 w 166"/>
                <a:gd name="T5" fmla="*/ 0 h 972"/>
                <a:gd name="T6" fmla="*/ 0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8243" name="Freeform 118"/>
            <p:cNvSpPr>
              <a:spLocks/>
            </p:cNvSpPr>
            <p:nvPr/>
          </p:nvSpPr>
          <p:spPr bwMode="auto">
            <a:xfrm>
              <a:off x="4474"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8244" name="Freeform 119"/>
            <p:cNvSpPr>
              <a:spLocks/>
            </p:cNvSpPr>
            <p:nvPr/>
          </p:nvSpPr>
          <p:spPr bwMode="auto">
            <a:xfrm>
              <a:off x="4124" y="2256"/>
              <a:ext cx="481" cy="198"/>
            </a:xfrm>
            <a:custGeom>
              <a:avLst/>
              <a:gdLst>
                <a:gd name="T0" fmla="*/ 0 w 2668"/>
                <a:gd name="T1" fmla="*/ 0 h 1093"/>
                <a:gd name="T2" fmla="*/ 0 w 2668"/>
                <a:gd name="T3" fmla="*/ 0 h 1093"/>
                <a:gd name="T4" fmla="*/ 0 w 2668"/>
                <a:gd name="T5" fmla="*/ 0 h 1093"/>
                <a:gd name="T6" fmla="*/ 0 w 2668"/>
                <a:gd name="T7" fmla="*/ 0 h 1093"/>
                <a:gd name="T8" fmla="*/ 0 w 2668"/>
                <a:gd name="T9" fmla="*/ 0 h 1093"/>
                <a:gd name="T10" fmla="*/ 0 w 2668"/>
                <a:gd name="T11" fmla="*/ 0 h 1093"/>
                <a:gd name="T12" fmla="*/ 0 w 2668"/>
                <a:gd name="T13" fmla="*/ 0 h 1093"/>
                <a:gd name="T14" fmla="*/ 0 w 2668"/>
                <a:gd name="T15" fmla="*/ 0 h 1093"/>
                <a:gd name="T16" fmla="*/ 0 w 2668"/>
                <a:gd name="T17" fmla="*/ 0 h 1093"/>
                <a:gd name="T18" fmla="*/ 0 w 2668"/>
                <a:gd name="T19" fmla="*/ 0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8245" name="Freeform 120"/>
            <p:cNvSpPr>
              <a:spLocks/>
            </p:cNvSpPr>
            <p:nvPr/>
          </p:nvSpPr>
          <p:spPr bwMode="auto">
            <a:xfrm>
              <a:off x="4124" y="2454"/>
              <a:ext cx="481" cy="240"/>
            </a:xfrm>
            <a:custGeom>
              <a:avLst/>
              <a:gdLst>
                <a:gd name="T0" fmla="*/ 0 w 2668"/>
                <a:gd name="T1" fmla="*/ 0 h 1334"/>
                <a:gd name="T2" fmla="*/ 0 w 2668"/>
                <a:gd name="T3" fmla="*/ 0 h 1334"/>
                <a:gd name="T4" fmla="*/ 0 w 2668"/>
                <a:gd name="T5" fmla="*/ 0 h 1334"/>
                <a:gd name="T6" fmla="*/ 0 w 2668"/>
                <a:gd name="T7" fmla="*/ 0 h 1334"/>
                <a:gd name="T8" fmla="*/ 0 w 2668"/>
                <a:gd name="T9" fmla="*/ 0 h 1334"/>
                <a:gd name="T10" fmla="*/ 0 w 2668"/>
                <a:gd name="T11" fmla="*/ 0 h 1334"/>
                <a:gd name="T12" fmla="*/ 0 w 2668"/>
                <a:gd name="T13" fmla="*/ 0 h 1334"/>
                <a:gd name="T14" fmla="*/ 0 w 2668"/>
                <a:gd name="T15" fmla="*/ 0 h 1334"/>
                <a:gd name="T16" fmla="*/ 0 w 2668"/>
                <a:gd name="T17" fmla="*/ 0 h 1334"/>
                <a:gd name="T18" fmla="*/ 0 w 2668"/>
                <a:gd name="T19" fmla="*/ 0 h 1334"/>
                <a:gd name="T20" fmla="*/ 0 w 2668"/>
                <a:gd name="T21" fmla="*/ 0 h 1334"/>
                <a:gd name="T22" fmla="*/ 0 w 2668"/>
                <a:gd name="T23" fmla="*/ 0 h 1334"/>
                <a:gd name="T24" fmla="*/ 0 w 2668"/>
                <a:gd name="T25" fmla="*/ 0 h 1334"/>
                <a:gd name="T26" fmla="*/ 0 w 2668"/>
                <a:gd name="T27" fmla="*/ 0 h 1334"/>
                <a:gd name="T28" fmla="*/ 0 w 2668"/>
                <a:gd name="T29" fmla="*/ 0 h 1334"/>
                <a:gd name="T30" fmla="*/ 0 w 2668"/>
                <a:gd name="T31" fmla="*/ 0 h 1334"/>
                <a:gd name="T32" fmla="*/ 0 w 2668"/>
                <a:gd name="T33" fmla="*/ 0 h 1334"/>
                <a:gd name="T34" fmla="*/ 0 w 2668"/>
                <a:gd name="T35" fmla="*/ 0 h 1334"/>
                <a:gd name="T36" fmla="*/ 0 w 2668"/>
                <a:gd name="T37" fmla="*/ 0 h 1334"/>
                <a:gd name="T38" fmla="*/ 0 w 2668"/>
                <a:gd name="T39" fmla="*/ 0 h 1334"/>
                <a:gd name="T40" fmla="*/ 0 w 2668"/>
                <a:gd name="T41" fmla="*/ 0 h 1334"/>
                <a:gd name="T42" fmla="*/ 0 w 2668"/>
                <a:gd name="T43" fmla="*/ 0 h 1334"/>
                <a:gd name="T44" fmla="*/ 0 w 2668"/>
                <a:gd name="T45" fmla="*/ 0 h 1334"/>
                <a:gd name="T46" fmla="*/ 0 w 2668"/>
                <a:gd name="T47" fmla="*/ 0 h 1334"/>
                <a:gd name="T48" fmla="*/ 0 w 2668"/>
                <a:gd name="T49" fmla="*/ 0 h 1334"/>
                <a:gd name="T50" fmla="*/ 0 w 2668"/>
                <a:gd name="T51" fmla="*/ 0 h 1334"/>
                <a:gd name="T52" fmla="*/ 0 w 2668"/>
                <a:gd name="T53" fmla="*/ 0 h 1334"/>
                <a:gd name="T54" fmla="*/ 0 w 2668"/>
                <a:gd name="T55" fmla="*/ 0 h 1334"/>
                <a:gd name="T56" fmla="*/ 0 w 2668"/>
                <a:gd name="T57" fmla="*/ 0 h 1334"/>
                <a:gd name="T58" fmla="*/ 0 w 2668"/>
                <a:gd name="T59" fmla="*/ 0 h 1334"/>
                <a:gd name="T60" fmla="*/ 0 w 2668"/>
                <a:gd name="T61" fmla="*/ 0 h 1334"/>
                <a:gd name="T62" fmla="*/ 0 w 2668"/>
                <a:gd name="T63" fmla="*/ 0 h 1334"/>
                <a:gd name="T64" fmla="*/ 0 w 2668"/>
                <a:gd name="T65" fmla="*/ 0 h 1334"/>
                <a:gd name="T66" fmla="*/ 0 w 2668"/>
                <a:gd name="T67" fmla="*/ 0 h 1334"/>
                <a:gd name="T68" fmla="*/ 0 w 2668"/>
                <a:gd name="T69" fmla="*/ 0 h 1334"/>
                <a:gd name="T70" fmla="*/ 0 w 2668"/>
                <a:gd name="T71" fmla="*/ 0 h 1334"/>
                <a:gd name="T72" fmla="*/ 0 w 2668"/>
                <a:gd name="T73" fmla="*/ 0 h 1334"/>
                <a:gd name="T74" fmla="*/ 0 w 2668"/>
                <a:gd name="T75" fmla="*/ 0 h 1334"/>
                <a:gd name="T76" fmla="*/ 0 w 2668"/>
                <a:gd name="T77" fmla="*/ 0 h 1334"/>
                <a:gd name="T78" fmla="*/ 0 w 2668"/>
                <a:gd name="T79" fmla="*/ 0 h 1334"/>
                <a:gd name="T80" fmla="*/ 0 w 2668"/>
                <a:gd name="T81" fmla="*/ 0 h 1334"/>
                <a:gd name="T82" fmla="*/ 0 w 2668"/>
                <a:gd name="T83" fmla="*/ 0 h 1334"/>
                <a:gd name="T84" fmla="*/ 0 w 2668"/>
                <a:gd name="T85" fmla="*/ 0 h 1334"/>
                <a:gd name="T86" fmla="*/ 0 w 2668"/>
                <a:gd name="T87" fmla="*/ 0 h 1334"/>
                <a:gd name="T88" fmla="*/ 0 w 2668"/>
                <a:gd name="T89" fmla="*/ 0 h 1334"/>
                <a:gd name="T90" fmla="*/ 0 w 2668"/>
                <a:gd name="T91" fmla="*/ 0 h 1334"/>
                <a:gd name="T92" fmla="*/ 0 w 2668"/>
                <a:gd name="T93" fmla="*/ 0 h 1334"/>
                <a:gd name="T94" fmla="*/ 0 w 2668"/>
                <a:gd name="T95" fmla="*/ 0 h 1334"/>
                <a:gd name="T96" fmla="*/ 0 w 2668"/>
                <a:gd name="T97" fmla="*/ 0 h 1334"/>
                <a:gd name="T98" fmla="*/ 0 w 2668"/>
                <a:gd name="T99" fmla="*/ 0 h 1334"/>
                <a:gd name="T100" fmla="*/ 0 w 2668"/>
                <a:gd name="T101" fmla="*/ 0 h 1334"/>
                <a:gd name="T102" fmla="*/ 0 w 2668"/>
                <a:gd name="T103" fmla="*/ 0 h 1334"/>
                <a:gd name="T104" fmla="*/ 0 w 2668"/>
                <a:gd name="T105" fmla="*/ 0 h 1334"/>
                <a:gd name="T106" fmla="*/ 0 w 2668"/>
                <a:gd name="T107" fmla="*/ 0 h 1334"/>
                <a:gd name="T108" fmla="*/ 0 w 2668"/>
                <a:gd name="T109" fmla="*/ 0 h 1334"/>
                <a:gd name="T110" fmla="*/ 0 w 2668"/>
                <a:gd name="T111" fmla="*/ 0 h 1334"/>
                <a:gd name="T112" fmla="*/ 0 w 2668"/>
                <a:gd name="T113" fmla="*/ 0 h 1334"/>
                <a:gd name="T114" fmla="*/ 0 w 2668"/>
                <a:gd name="T115" fmla="*/ 0 h 1334"/>
                <a:gd name="T116" fmla="*/ 0 w 2668"/>
                <a:gd name="T117" fmla="*/ 0 h 1334"/>
                <a:gd name="T118" fmla="*/ 0 w 2668"/>
                <a:gd name="T119" fmla="*/ 0 h 1334"/>
                <a:gd name="T120" fmla="*/ 0 w 2668"/>
                <a:gd name="T121" fmla="*/ 0 h 1334"/>
                <a:gd name="T122" fmla="*/ 0 w 2668"/>
                <a:gd name="T123" fmla="*/ 0 h 1334"/>
                <a:gd name="T124" fmla="*/ 0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8246" name="Freeform 121"/>
            <p:cNvSpPr>
              <a:spLocks/>
            </p:cNvSpPr>
            <p:nvPr/>
          </p:nvSpPr>
          <p:spPr bwMode="auto">
            <a:xfrm>
              <a:off x="4315" y="2475"/>
              <a:ext cx="95" cy="109"/>
            </a:xfrm>
            <a:custGeom>
              <a:avLst/>
              <a:gdLst>
                <a:gd name="T0" fmla="*/ 0 w 529"/>
                <a:gd name="T1" fmla="*/ 0 h 606"/>
                <a:gd name="T2" fmla="*/ 0 w 529"/>
                <a:gd name="T3" fmla="*/ 0 h 606"/>
                <a:gd name="T4" fmla="*/ 0 w 529"/>
                <a:gd name="T5" fmla="*/ 0 h 606"/>
                <a:gd name="T6" fmla="*/ 0 w 529"/>
                <a:gd name="T7" fmla="*/ 0 h 606"/>
                <a:gd name="T8" fmla="*/ 0 w 529"/>
                <a:gd name="T9" fmla="*/ 0 h 606"/>
                <a:gd name="T10" fmla="*/ 0 w 529"/>
                <a:gd name="T11" fmla="*/ 0 h 606"/>
                <a:gd name="T12" fmla="*/ 0 w 529"/>
                <a:gd name="T13" fmla="*/ 0 h 606"/>
                <a:gd name="T14" fmla="*/ 0 w 529"/>
                <a:gd name="T15" fmla="*/ 0 h 606"/>
                <a:gd name="T16" fmla="*/ 0 w 529"/>
                <a:gd name="T17" fmla="*/ 0 h 606"/>
                <a:gd name="T18" fmla="*/ 0 w 529"/>
                <a:gd name="T19" fmla="*/ 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8247" name="Freeform 122"/>
            <p:cNvSpPr>
              <a:spLocks/>
            </p:cNvSpPr>
            <p:nvPr/>
          </p:nvSpPr>
          <p:spPr bwMode="auto">
            <a:xfrm>
              <a:off x="4311" y="2387"/>
              <a:ext cx="110" cy="100"/>
            </a:xfrm>
            <a:custGeom>
              <a:avLst/>
              <a:gdLst>
                <a:gd name="T0" fmla="*/ 0 w 613"/>
                <a:gd name="T1" fmla="*/ 0 h 551"/>
                <a:gd name="T2" fmla="*/ 0 w 613"/>
                <a:gd name="T3" fmla="*/ 0 h 551"/>
                <a:gd name="T4" fmla="*/ 0 w 613"/>
                <a:gd name="T5" fmla="*/ 0 h 551"/>
                <a:gd name="T6" fmla="*/ 0 w 613"/>
                <a:gd name="T7" fmla="*/ 0 h 551"/>
                <a:gd name="T8" fmla="*/ 0 w 613"/>
                <a:gd name="T9" fmla="*/ 0 h 551"/>
                <a:gd name="T10" fmla="*/ 0 w 613"/>
                <a:gd name="T11" fmla="*/ 0 h 551"/>
                <a:gd name="T12" fmla="*/ 0 w 613"/>
                <a:gd name="T13" fmla="*/ 0 h 551"/>
                <a:gd name="T14" fmla="*/ 0 w 613"/>
                <a:gd name="T15" fmla="*/ 0 h 551"/>
                <a:gd name="T16" fmla="*/ 0 w 613"/>
                <a:gd name="T17" fmla="*/ 0 h 551"/>
                <a:gd name="T18" fmla="*/ 0 w 613"/>
                <a:gd name="T19" fmla="*/ 0 h 551"/>
                <a:gd name="T20" fmla="*/ 0 w 613"/>
                <a:gd name="T21" fmla="*/ 0 h 551"/>
                <a:gd name="T22" fmla="*/ 0 w 613"/>
                <a:gd name="T23" fmla="*/ 0 h 551"/>
                <a:gd name="T24" fmla="*/ 0 w 613"/>
                <a:gd name="T25" fmla="*/ 0 h 551"/>
                <a:gd name="T26" fmla="*/ 0 w 613"/>
                <a:gd name="T27" fmla="*/ 0 h 551"/>
                <a:gd name="T28" fmla="*/ 0 w 613"/>
                <a:gd name="T29" fmla="*/ 0 h 551"/>
                <a:gd name="T30" fmla="*/ 0 w 613"/>
                <a:gd name="T31" fmla="*/ 0 h 551"/>
                <a:gd name="T32" fmla="*/ 0 w 613"/>
                <a:gd name="T33" fmla="*/ 0 h 551"/>
                <a:gd name="T34" fmla="*/ 0 w 613"/>
                <a:gd name="T35" fmla="*/ 0 h 551"/>
                <a:gd name="T36" fmla="*/ 0 w 613"/>
                <a:gd name="T37" fmla="*/ 0 h 551"/>
                <a:gd name="T38" fmla="*/ 0 w 613"/>
                <a:gd name="T39" fmla="*/ 0 h 551"/>
                <a:gd name="T40" fmla="*/ 0 w 613"/>
                <a:gd name="T41" fmla="*/ 0 h 551"/>
                <a:gd name="T42" fmla="*/ 0 w 613"/>
                <a:gd name="T43" fmla="*/ 0 h 551"/>
                <a:gd name="T44" fmla="*/ 0 w 613"/>
                <a:gd name="T45" fmla="*/ 0 h 551"/>
                <a:gd name="T46" fmla="*/ 0 w 613"/>
                <a:gd name="T47" fmla="*/ 0 h 551"/>
                <a:gd name="T48" fmla="*/ 0 w 613"/>
                <a:gd name="T49" fmla="*/ 0 h 551"/>
                <a:gd name="T50" fmla="*/ 0 w 613"/>
                <a:gd name="T51" fmla="*/ 0 h 551"/>
                <a:gd name="T52" fmla="*/ 0 w 613"/>
                <a:gd name="T53" fmla="*/ 0 h 551"/>
                <a:gd name="T54" fmla="*/ 0 w 613"/>
                <a:gd name="T55" fmla="*/ 0 h 551"/>
                <a:gd name="T56" fmla="*/ 0 w 613"/>
                <a:gd name="T57" fmla="*/ 0 h 551"/>
                <a:gd name="T58" fmla="*/ 0 w 613"/>
                <a:gd name="T59" fmla="*/ 0 h 551"/>
                <a:gd name="T60" fmla="*/ 0 w 613"/>
                <a:gd name="T61" fmla="*/ 0 h 551"/>
                <a:gd name="T62" fmla="*/ 0 w 613"/>
                <a:gd name="T63" fmla="*/ 0 h 551"/>
                <a:gd name="T64" fmla="*/ 0 w 613"/>
                <a:gd name="T65" fmla="*/ 0 h 551"/>
                <a:gd name="T66" fmla="*/ 0 w 613"/>
                <a:gd name="T67" fmla="*/ 0 h 551"/>
                <a:gd name="T68" fmla="*/ 0 w 613"/>
                <a:gd name="T69" fmla="*/ 0 h 551"/>
                <a:gd name="T70" fmla="*/ 0 w 613"/>
                <a:gd name="T71" fmla="*/ 0 h 551"/>
                <a:gd name="T72" fmla="*/ 0 w 613"/>
                <a:gd name="T73" fmla="*/ 0 h 551"/>
                <a:gd name="T74" fmla="*/ 0 w 613"/>
                <a:gd name="T75" fmla="*/ 0 h 551"/>
                <a:gd name="T76" fmla="*/ 0 w 613"/>
                <a:gd name="T77" fmla="*/ 0 h 551"/>
                <a:gd name="T78" fmla="*/ 0 w 613"/>
                <a:gd name="T79" fmla="*/ 0 h 551"/>
                <a:gd name="T80" fmla="*/ 0 w 613"/>
                <a:gd name="T81" fmla="*/ 0 h 551"/>
                <a:gd name="T82" fmla="*/ 0 w 613"/>
                <a:gd name="T83" fmla="*/ 0 h 551"/>
                <a:gd name="T84" fmla="*/ 0 w 613"/>
                <a:gd name="T85" fmla="*/ 0 h 551"/>
                <a:gd name="T86" fmla="*/ 0 w 613"/>
                <a:gd name="T87" fmla="*/ 0 h 551"/>
                <a:gd name="T88" fmla="*/ 0 w 613"/>
                <a:gd name="T89" fmla="*/ 0 h 551"/>
                <a:gd name="T90" fmla="*/ 0 w 613"/>
                <a:gd name="T91" fmla="*/ 0 h 551"/>
                <a:gd name="T92" fmla="*/ 0 w 613"/>
                <a:gd name="T93" fmla="*/ 0 h 551"/>
                <a:gd name="T94" fmla="*/ 0 w 613"/>
                <a:gd name="T95" fmla="*/ 0 h 551"/>
                <a:gd name="T96" fmla="*/ 0 w 613"/>
                <a:gd name="T97" fmla="*/ 0 h 551"/>
                <a:gd name="T98" fmla="*/ 0 w 613"/>
                <a:gd name="T99" fmla="*/ 0 h 551"/>
                <a:gd name="T100" fmla="*/ 0 w 613"/>
                <a:gd name="T101" fmla="*/ 0 h 551"/>
                <a:gd name="T102" fmla="*/ 0 w 613"/>
                <a:gd name="T103" fmla="*/ 0 h 551"/>
                <a:gd name="T104" fmla="*/ 0 w 613"/>
                <a:gd name="T105" fmla="*/ 0 h 551"/>
                <a:gd name="T106" fmla="*/ 0 w 613"/>
                <a:gd name="T107" fmla="*/ 0 h 551"/>
                <a:gd name="T108" fmla="*/ 0 w 613"/>
                <a:gd name="T109" fmla="*/ 0 h 551"/>
                <a:gd name="T110" fmla="*/ 0 w 613"/>
                <a:gd name="T111" fmla="*/ 0 h 551"/>
                <a:gd name="T112" fmla="*/ 0 w 613"/>
                <a:gd name="T113" fmla="*/ 0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8248" name="Freeform 123"/>
            <p:cNvSpPr>
              <a:spLocks/>
            </p:cNvSpPr>
            <p:nvPr/>
          </p:nvSpPr>
          <p:spPr bwMode="auto">
            <a:xfrm>
              <a:off x="4168" y="1922"/>
              <a:ext cx="393" cy="202"/>
            </a:xfrm>
            <a:custGeom>
              <a:avLst/>
              <a:gdLst>
                <a:gd name="T0" fmla="*/ 0 w 2183"/>
                <a:gd name="T1" fmla="*/ 0 h 1119"/>
                <a:gd name="T2" fmla="*/ 0 w 2183"/>
                <a:gd name="T3" fmla="*/ 0 h 1119"/>
                <a:gd name="T4" fmla="*/ 0 w 2183"/>
                <a:gd name="T5" fmla="*/ 0 h 1119"/>
                <a:gd name="T6" fmla="*/ 0 w 2183"/>
                <a:gd name="T7" fmla="*/ 0 h 1119"/>
                <a:gd name="T8" fmla="*/ 0 w 2183"/>
                <a:gd name="T9" fmla="*/ 0 h 1119"/>
                <a:gd name="T10" fmla="*/ 0 w 2183"/>
                <a:gd name="T11" fmla="*/ 0 h 1119"/>
                <a:gd name="T12" fmla="*/ 0 w 2183"/>
                <a:gd name="T13" fmla="*/ 0 h 1119"/>
                <a:gd name="T14" fmla="*/ 0 w 2183"/>
                <a:gd name="T15" fmla="*/ 0 h 1119"/>
                <a:gd name="T16" fmla="*/ 0 w 2183"/>
                <a:gd name="T17" fmla="*/ 0 h 1119"/>
                <a:gd name="T18" fmla="*/ 0 w 2183"/>
                <a:gd name="T19" fmla="*/ 0 h 1119"/>
                <a:gd name="T20" fmla="*/ 0 w 2183"/>
                <a:gd name="T21" fmla="*/ 0 h 1119"/>
                <a:gd name="T22" fmla="*/ 0 w 2183"/>
                <a:gd name="T23" fmla="*/ 0 h 1119"/>
                <a:gd name="T24" fmla="*/ 0 w 2183"/>
                <a:gd name="T25" fmla="*/ 0 h 1119"/>
                <a:gd name="T26" fmla="*/ 0 w 2183"/>
                <a:gd name="T27" fmla="*/ 0 h 1119"/>
                <a:gd name="T28" fmla="*/ 0 w 2183"/>
                <a:gd name="T29" fmla="*/ 0 h 1119"/>
                <a:gd name="T30" fmla="*/ 0 w 2183"/>
                <a:gd name="T31" fmla="*/ 0 h 1119"/>
                <a:gd name="T32" fmla="*/ 0 w 2183"/>
                <a:gd name="T33" fmla="*/ 0 h 1119"/>
                <a:gd name="T34" fmla="*/ 0 w 2183"/>
                <a:gd name="T35" fmla="*/ 0 h 1119"/>
                <a:gd name="T36" fmla="*/ 0 w 2183"/>
                <a:gd name="T37" fmla="*/ 0 h 1119"/>
                <a:gd name="T38" fmla="*/ 0 w 2183"/>
                <a:gd name="T39" fmla="*/ 0 h 1119"/>
                <a:gd name="T40" fmla="*/ 0 w 2183"/>
                <a:gd name="T41" fmla="*/ 0 h 1119"/>
                <a:gd name="T42" fmla="*/ 0 w 2183"/>
                <a:gd name="T43" fmla="*/ 0 h 1119"/>
                <a:gd name="T44" fmla="*/ 0 w 2183"/>
                <a:gd name="T45" fmla="*/ 0 h 1119"/>
                <a:gd name="T46" fmla="*/ 0 w 2183"/>
                <a:gd name="T47" fmla="*/ 0 h 1119"/>
                <a:gd name="T48" fmla="*/ 0 w 2183"/>
                <a:gd name="T49" fmla="*/ 0 h 1119"/>
                <a:gd name="T50" fmla="*/ 0 w 2183"/>
                <a:gd name="T51" fmla="*/ 0 h 1119"/>
                <a:gd name="T52" fmla="*/ 0 w 2183"/>
                <a:gd name="T53" fmla="*/ 0 h 1119"/>
                <a:gd name="T54" fmla="*/ 0 w 2183"/>
                <a:gd name="T55" fmla="*/ 0 h 1119"/>
                <a:gd name="T56" fmla="*/ 0 w 2183"/>
                <a:gd name="T57" fmla="*/ 0 h 1119"/>
                <a:gd name="T58" fmla="*/ 0 w 2183"/>
                <a:gd name="T59" fmla="*/ 0 h 1119"/>
                <a:gd name="T60" fmla="*/ 0 w 2183"/>
                <a:gd name="T61" fmla="*/ 0 h 1119"/>
                <a:gd name="T62" fmla="*/ 0 w 2183"/>
                <a:gd name="T63" fmla="*/ 0 h 1119"/>
                <a:gd name="T64" fmla="*/ 0 w 2183"/>
                <a:gd name="T65" fmla="*/ 0 h 1119"/>
                <a:gd name="T66" fmla="*/ 0 w 2183"/>
                <a:gd name="T67" fmla="*/ 0 h 1119"/>
                <a:gd name="T68" fmla="*/ 0 w 2183"/>
                <a:gd name="T69" fmla="*/ 0 h 1119"/>
                <a:gd name="T70" fmla="*/ 0 w 2183"/>
                <a:gd name="T71" fmla="*/ 0 h 1119"/>
                <a:gd name="T72" fmla="*/ 0 w 2183"/>
                <a:gd name="T73" fmla="*/ 0 h 1119"/>
                <a:gd name="T74" fmla="*/ 0 w 2183"/>
                <a:gd name="T75" fmla="*/ 0 h 1119"/>
                <a:gd name="T76" fmla="*/ 0 w 2183"/>
                <a:gd name="T77" fmla="*/ 0 h 1119"/>
                <a:gd name="T78" fmla="*/ 0 w 2183"/>
                <a:gd name="T79" fmla="*/ 0 h 1119"/>
                <a:gd name="T80" fmla="*/ 0 w 2183"/>
                <a:gd name="T81" fmla="*/ 0 h 1119"/>
                <a:gd name="T82" fmla="*/ 0 w 2183"/>
                <a:gd name="T83" fmla="*/ 0 h 1119"/>
                <a:gd name="T84" fmla="*/ 0 w 2183"/>
                <a:gd name="T85" fmla="*/ 0 h 1119"/>
                <a:gd name="T86" fmla="*/ 0 w 2183"/>
                <a:gd name="T87" fmla="*/ 0 h 1119"/>
                <a:gd name="T88" fmla="*/ 0 w 2183"/>
                <a:gd name="T89" fmla="*/ 0 h 1119"/>
                <a:gd name="T90" fmla="*/ 0 w 2183"/>
                <a:gd name="T91" fmla="*/ 0 h 1119"/>
                <a:gd name="T92" fmla="*/ 0 w 2183"/>
                <a:gd name="T93" fmla="*/ 0 h 1119"/>
                <a:gd name="T94" fmla="*/ 0 w 2183"/>
                <a:gd name="T95" fmla="*/ 0 h 1119"/>
                <a:gd name="T96" fmla="*/ 0 w 2183"/>
                <a:gd name="T97" fmla="*/ 0 h 1119"/>
                <a:gd name="T98" fmla="*/ 0 w 2183"/>
                <a:gd name="T99" fmla="*/ 0 h 1119"/>
                <a:gd name="T100" fmla="*/ 0 w 2183"/>
                <a:gd name="T101" fmla="*/ 0 h 1119"/>
                <a:gd name="T102" fmla="*/ 0 w 2183"/>
                <a:gd name="T103" fmla="*/ 0 h 1119"/>
                <a:gd name="T104" fmla="*/ 0 w 2183"/>
                <a:gd name="T105" fmla="*/ 0 h 1119"/>
                <a:gd name="T106" fmla="*/ 0 w 2183"/>
                <a:gd name="T107" fmla="*/ 0 h 1119"/>
                <a:gd name="T108" fmla="*/ 0 w 2183"/>
                <a:gd name="T109" fmla="*/ 0 h 1119"/>
                <a:gd name="T110" fmla="*/ 0 w 2183"/>
                <a:gd name="T111" fmla="*/ 0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8249" name="Freeform 124"/>
            <p:cNvSpPr>
              <a:spLocks/>
            </p:cNvSpPr>
            <p:nvPr/>
          </p:nvSpPr>
          <p:spPr bwMode="auto">
            <a:xfrm>
              <a:off x="4225" y="1974"/>
              <a:ext cx="278" cy="150"/>
            </a:xfrm>
            <a:custGeom>
              <a:avLst/>
              <a:gdLst>
                <a:gd name="T0" fmla="*/ 0 w 1540"/>
                <a:gd name="T1" fmla="*/ 0 h 830"/>
                <a:gd name="T2" fmla="*/ 0 w 1540"/>
                <a:gd name="T3" fmla="*/ 0 h 830"/>
                <a:gd name="T4" fmla="*/ 0 w 1540"/>
                <a:gd name="T5" fmla="*/ 0 h 830"/>
                <a:gd name="T6" fmla="*/ 0 w 1540"/>
                <a:gd name="T7" fmla="*/ 0 h 830"/>
                <a:gd name="T8" fmla="*/ 0 w 1540"/>
                <a:gd name="T9" fmla="*/ 0 h 830"/>
                <a:gd name="T10" fmla="*/ 0 w 1540"/>
                <a:gd name="T11" fmla="*/ 0 h 830"/>
                <a:gd name="T12" fmla="*/ 0 w 1540"/>
                <a:gd name="T13" fmla="*/ 0 h 830"/>
                <a:gd name="T14" fmla="*/ 0 w 1540"/>
                <a:gd name="T15" fmla="*/ 0 h 830"/>
                <a:gd name="T16" fmla="*/ 0 w 1540"/>
                <a:gd name="T17" fmla="*/ 0 h 830"/>
                <a:gd name="T18" fmla="*/ 0 w 1540"/>
                <a:gd name="T19" fmla="*/ 0 h 830"/>
                <a:gd name="T20" fmla="*/ 0 w 1540"/>
                <a:gd name="T21" fmla="*/ 0 h 830"/>
                <a:gd name="T22" fmla="*/ 0 w 1540"/>
                <a:gd name="T23" fmla="*/ 0 h 830"/>
                <a:gd name="T24" fmla="*/ 0 w 1540"/>
                <a:gd name="T25" fmla="*/ 0 h 830"/>
                <a:gd name="T26" fmla="*/ 0 w 1540"/>
                <a:gd name="T27" fmla="*/ 0 h 830"/>
                <a:gd name="T28" fmla="*/ 0 w 1540"/>
                <a:gd name="T29" fmla="*/ 0 h 830"/>
                <a:gd name="T30" fmla="*/ 0 w 1540"/>
                <a:gd name="T31" fmla="*/ 0 h 830"/>
                <a:gd name="T32" fmla="*/ 0 w 1540"/>
                <a:gd name="T33" fmla="*/ 0 h 830"/>
                <a:gd name="T34" fmla="*/ 0 w 1540"/>
                <a:gd name="T35" fmla="*/ 0 h 830"/>
                <a:gd name="T36" fmla="*/ 0 w 1540"/>
                <a:gd name="T37" fmla="*/ 0 h 830"/>
                <a:gd name="T38" fmla="*/ 0 w 1540"/>
                <a:gd name="T39" fmla="*/ 0 h 830"/>
                <a:gd name="T40" fmla="*/ 0 w 1540"/>
                <a:gd name="T41" fmla="*/ 0 h 830"/>
                <a:gd name="T42" fmla="*/ 0 w 1540"/>
                <a:gd name="T43" fmla="*/ 0 h 830"/>
                <a:gd name="T44" fmla="*/ 0 w 1540"/>
                <a:gd name="T45" fmla="*/ 0 h 830"/>
                <a:gd name="T46" fmla="*/ 0 w 1540"/>
                <a:gd name="T47" fmla="*/ 0 h 830"/>
                <a:gd name="T48" fmla="*/ 0 w 1540"/>
                <a:gd name="T49" fmla="*/ 0 h 830"/>
                <a:gd name="T50" fmla="*/ 0 w 1540"/>
                <a:gd name="T51" fmla="*/ 0 h 830"/>
                <a:gd name="T52" fmla="*/ 0 w 1540"/>
                <a:gd name="T53" fmla="*/ 0 h 830"/>
                <a:gd name="T54" fmla="*/ 0 w 1540"/>
                <a:gd name="T55" fmla="*/ 0 h 830"/>
                <a:gd name="T56" fmla="*/ 0 w 1540"/>
                <a:gd name="T57" fmla="*/ 0 h 830"/>
                <a:gd name="T58" fmla="*/ 0 w 1540"/>
                <a:gd name="T59" fmla="*/ 0 h 830"/>
                <a:gd name="T60" fmla="*/ 0 w 1540"/>
                <a:gd name="T61" fmla="*/ 0 h 830"/>
                <a:gd name="T62" fmla="*/ 0 w 1540"/>
                <a:gd name="T63" fmla="*/ 0 h 830"/>
                <a:gd name="T64" fmla="*/ 0 w 1540"/>
                <a:gd name="T65" fmla="*/ 0 h 830"/>
                <a:gd name="T66" fmla="*/ 0 w 1540"/>
                <a:gd name="T67" fmla="*/ 0 h 830"/>
                <a:gd name="T68" fmla="*/ 0 w 1540"/>
                <a:gd name="T69" fmla="*/ 0 h 830"/>
                <a:gd name="T70" fmla="*/ 0 w 1540"/>
                <a:gd name="T71" fmla="*/ 0 h 830"/>
                <a:gd name="T72" fmla="*/ 0 w 1540"/>
                <a:gd name="T73" fmla="*/ 0 h 830"/>
                <a:gd name="T74" fmla="*/ 0 w 1540"/>
                <a:gd name="T75" fmla="*/ 0 h 830"/>
                <a:gd name="T76" fmla="*/ 0 w 1540"/>
                <a:gd name="T77" fmla="*/ 0 h 830"/>
                <a:gd name="T78" fmla="*/ 0 w 1540"/>
                <a:gd name="T79" fmla="*/ 0 h 830"/>
                <a:gd name="T80" fmla="*/ 0 w 1540"/>
                <a:gd name="T81" fmla="*/ 0 h 830"/>
                <a:gd name="T82" fmla="*/ 0 w 1540"/>
                <a:gd name="T83" fmla="*/ 0 h 830"/>
                <a:gd name="T84" fmla="*/ 0 w 1540"/>
                <a:gd name="T85" fmla="*/ 0 h 830"/>
                <a:gd name="T86" fmla="*/ 0 w 1540"/>
                <a:gd name="T87" fmla="*/ 0 h 830"/>
                <a:gd name="T88" fmla="*/ 0 w 1540"/>
                <a:gd name="T89" fmla="*/ 0 h 830"/>
                <a:gd name="T90" fmla="*/ 0 w 1540"/>
                <a:gd name="T91" fmla="*/ 0 h 830"/>
                <a:gd name="T92" fmla="*/ 0 w 1540"/>
                <a:gd name="T93" fmla="*/ 0 h 830"/>
                <a:gd name="T94" fmla="*/ 0 w 1540"/>
                <a:gd name="T95" fmla="*/ 0 h 830"/>
                <a:gd name="T96" fmla="*/ 0 w 1540"/>
                <a:gd name="T97" fmla="*/ 0 h 830"/>
                <a:gd name="T98" fmla="*/ 0 w 1540"/>
                <a:gd name="T99" fmla="*/ 0 h 830"/>
                <a:gd name="T100" fmla="*/ 0 w 1540"/>
                <a:gd name="T101" fmla="*/ 0 h 830"/>
                <a:gd name="T102" fmla="*/ 0 w 1540"/>
                <a:gd name="T103" fmla="*/ 0 h 830"/>
                <a:gd name="T104" fmla="*/ 0 w 1540"/>
                <a:gd name="T105" fmla="*/ 0 h 830"/>
                <a:gd name="T106" fmla="*/ 0 w 1540"/>
                <a:gd name="T107" fmla="*/ 0 h 830"/>
                <a:gd name="T108" fmla="*/ 0 w 1540"/>
                <a:gd name="T109" fmla="*/ 0 h 830"/>
                <a:gd name="T110" fmla="*/ 0 w 1540"/>
                <a:gd name="T111" fmla="*/ 0 h 830"/>
                <a:gd name="T112" fmla="*/ 0 w 1540"/>
                <a:gd name="T113" fmla="*/ 0 h 830"/>
                <a:gd name="T114" fmla="*/ 0 w 1540"/>
                <a:gd name="T115" fmla="*/ 0 h 830"/>
                <a:gd name="T116" fmla="*/ 0 w 1540"/>
                <a:gd name="T117" fmla="*/ 0 h 830"/>
                <a:gd name="T118" fmla="*/ 0 w 1540"/>
                <a:gd name="T119" fmla="*/ 0 h 830"/>
                <a:gd name="T120" fmla="*/ 0 w 1540"/>
                <a:gd name="T121" fmla="*/ 0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grpSp>
      <p:sp>
        <p:nvSpPr>
          <p:cNvPr id="8236" name="Freeform 89"/>
          <p:cNvSpPr>
            <a:spLocks noChangeArrowheads="1"/>
          </p:cNvSpPr>
          <p:nvPr/>
        </p:nvSpPr>
        <p:spPr bwMode="auto">
          <a:xfrm>
            <a:off x="712708" y="1985963"/>
            <a:ext cx="766763" cy="300037"/>
          </a:xfrm>
          <a:custGeom>
            <a:avLst/>
            <a:gdLst>
              <a:gd name="T0" fmla="*/ 0 w 7786688"/>
              <a:gd name="T1" fmla="*/ 0 h 414337"/>
              <a:gd name="T2" fmla="*/ 0 w 7786688"/>
              <a:gd name="T3" fmla="*/ 8614 h 414337"/>
              <a:gd name="T4" fmla="*/ 7786688 w 7786688"/>
              <a:gd name="T5" fmla="*/ 8614 h 414337"/>
              <a:gd name="T6" fmla="*/ 0 60000 65536"/>
              <a:gd name="T7" fmla="*/ 0 60000 65536"/>
              <a:gd name="T8" fmla="*/ 0 60000 65536"/>
              <a:gd name="T9" fmla="*/ 0 w 7786688"/>
              <a:gd name="T10" fmla="*/ 0 h 414337"/>
              <a:gd name="T11" fmla="*/ 7786688 w 7786688"/>
              <a:gd name="T12" fmla="*/ 414337 h 414337"/>
            </a:gdLst>
            <a:ahLst/>
            <a:cxnLst>
              <a:cxn ang="T6">
                <a:pos x="T0" y="T1"/>
              </a:cxn>
              <a:cxn ang="T7">
                <a:pos x="T2" y="T3"/>
              </a:cxn>
              <a:cxn ang="T8">
                <a:pos x="T4" y="T5"/>
              </a:cxn>
            </a:cxnLst>
            <a:rect l="T9" t="T10" r="T11" b="T12"/>
            <a:pathLst>
              <a:path w="7786688" h="414337">
                <a:moveTo>
                  <a:pt x="0" y="0"/>
                </a:moveTo>
                <a:lnTo>
                  <a:pt x="0" y="414337"/>
                </a:lnTo>
                <a:lnTo>
                  <a:pt x="7786688" y="414337"/>
                </a:lnTo>
              </a:path>
            </a:pathLst>
          </a:custGeom>
          <a:noFill/>
          <a:ln w="28575"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4" name="Freeform 89"/>
          <p:cNvSpPr>
            <a:spLocks noChangeArrowheads="1"/>
          </p:cNvSpPr>
          <p:nvPr/>
        </p:nvSpPr>
        <p:spPr bwMode="auto">
          <a:xfrm>
            <a:off x="4280693" y="1985963"/>
            <a:ext cx="766763" cy="300037"/>
          </a:xfrm>
          <a:custGeom>
            <a:avLst/>
            <a:gdLst>
              <a:gd name="T0" fmla="*/ 0 w 7786688"/>
              <a:gd name="T1" fmla="*/ 0 h 414337"/>
              <a:gd name="T2" fmla="*/ 0 w 7786688"/>
              <a:gd name="T3" fmla="*/ 8614 h 414337"/>
              <a:gd name="T4" fmla="*/ 7786688 w 7786688"/>
              <a:gd name="T5" fmla="*/ 8614 h 414337"/>
              <a:gd name="T6" fmla="*/ 0 60000 65536"/>
              <a:gd name="T7" fmla="*/ 0 60000 65536"/>
              <a:gd name="T8" fmla="*/ 0 60000 65536"/>
              <a:gd name="T9" fmla="*/ 0 w 7786688"/>
              <a:gd name="T10" fmla="*/ 0 h 414337"/>
              <a:gd name="T11" fmla="*/ 7786688 w 7786688"/>
              <a:gd name="T12" fmla="*/ 414337 h 414337"/>
            </a:gdLst>
            <a:ahLst/>
            <a:cxnLst>
              <a:cxn ang="T6">
                <a:pos x="T0" y="T1"/>
              </a:cxn>
              <a:cxn ang="T7">
                <a:pos x="T2" y="T3"/>
              </a:cxn>
              <a:cxn ang="T8">
                <a:pos x="T4" y="T5"/>
              </a:cxn>
            </a:cxnLst>
            <a:rect l="T9" t="T10" r="T11" b="T12"/>
            <a:pathLst>
              <a:path w="7786688" h="414337">
                <a:moveTo>
                  <a:pt x="0" y="0"/>
                </a:moveTo>
                <a:lnTo>
                  <a:pt x="0" y="414337"/>
                </a:lnTo>
                <a:lnTo>
                  <a:pt x="7786688" y="414337"/>
                </a:lnTo>
              </a:path>
            </a:pathLst>
          </a:custGeom>
          <a:noFill/>
          <a:ln w="28575"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5" name="Freeform 89"/>
          <p:cNvSpPr>
            <a:spLocks noChangeArrowheads="1"/>
          </p:cNvSpPr>
          <p:nvPr/>
        </p:nvSpPr>
        <p:spPr bwMode="auto">
          <a:xfrm>
            <a:off x="6898481" y="1985963"/>
            <a:ext cx="340519" cy="300037"/>
          </a:xfrm>
          <a:custGeom>
            <a:avLst/>
            <a:gdLst>
              <a:gd name="T0" fmla="*/ 0 w 7786688"/>
              <a:gd name="T1" fmla="*/ 0 h 414337"/>
              <a:gd name="T2" fmla="*/ 0 w 7786688"/>
              <a:gd name="T3" fmla="*/ 8614 h 414337"/>
              <a:gd name="T4" fmla="*/ 7786688 w 7786688"/>
              <a:gd name="T5" fmla="*/ 8614 h 414337"/>
              <a:gd name="T6" fmla="*/ 0 60000 65536"/>
              <a:gd name="T7" fmla="*/ 0 60000 65536"/>
              <a:gd name="T8" fmla="*/ 0 60000 65536"/>
              <a:gd name="T9" fmla="*/ 0 w 7786688"/>
              <a:gd name="T10" fmla="*/ 0 h 414337"/>
              <a:gd name="T11" fmla="*/ 7786688 w 7786688"/>
              <a:gd name="T12" fmla="*/ 414337 h 414337"/>
            </a:gdLst>
            <a:ahLst/>
            <a:cxnLst>
              <a:cxn ang="T6">
                <a:pos x="T0" y="T1"/>
              </a:cxn>
              <a:cxn ang="T7">
                <a:pos x="T2" y="T3"/>
              </a:cxn>
              <a:cxn ang="T8">
                <a:pos x="T4" y="T5"/>
              </a:cxn>
            </a:cxnLst>
            <a:rect l="T9" t="T10" r="T11" b="T12"/>
            <a:pathLst>
              <a:path w="7786688" h="414337">
                <a:moveTo>
                  <a:pt x="0" y="0"/>
                </a:moveTo>
                <a:lnTo>
                  <a:pt x="0" y="414337"/>
                </a:lnTo>
                <a:lnTo>
                  <a:pt x="7786688" y="414337"/>
                </a:lnTo>
              </a:path>
            </a:pathLst>
          </a:custGeom>
          <a:noFill/>
          <a:ln w="28575"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86" name="Group 85"/>
          <p:cNvGrpSpPr/>
          <p:nvPr/>
        </p:nvGrpSpPr>
        <p:grpSpPr>
          <a:xfrm>
            <a:off x="7918450" y="102977"/>
            <a:ext cx="1136650" cy="1066800"/>
            <a:chOff x="6781800" y="1524000"/>
            <a:chExt cx="1136650" cy="1066800"/>
          </a:xfrm>
        </p:grpSpPr>
        <p:pic>
          <p:nvPicPr>
            <p:cNvPr id="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8"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2600466533"/>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9050" cap="flat" cmpd="sng" algn="ctr">
          <a:solidFill>
            <a:srgbClr val="FF0000"/>
          </a:solidFill>
          <a:prstDash val="solid"/>
          <a:round/>
          <a:headEnd type="none" w="med" len="med"/>
          <a:tailEnd type="triangl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99BE2-B5EE-4684-8D16-C8EE37DF995C}"/>
</file>

<file path=customXml/itemProps2.xml><?xml version="1.0" encoding="utf-8"?>
<ds:datastoreItem xmlns:ds="http://schemas.openxmlformats.org/officeDocument/2006/customXml" ds:itemID="{2BA6D194-C524-4C9E-9556-3372EF3986E3}"/>
</file>

<file path=customXml/itemProps3.xml><?xml version="1.0" encoding="utf-8"?>
<ds:datastoreItem xmlns:ds="http://schemas.openxmlformats.org/officeDocument/2006/customXml" ds:itemID="{13F8AA51-E870-4357-A582-53180FAC92CD}"/>
</file>

<file path=docProps/app.xml><?xml version="1.0" encoding="utf-8"?>
<Properties xmlns="http://schemas.openxmlformats.org/officeDocument/2006/extended-properties" xmlns:vt="http://schemas.openxmlformats.org/officeDocument/2006/docPropsVTypes">
  <Template/>
  <TotalTime>29905</TotalTime>
  <Words>8275</Words>
  <Application>Microsoft Office PowerPoint</Application>
  <PresentationFormat>On-screen Show (4:3)</PresentationFormat>
  <Paragraphs>735</Paragraphs>
  <Slides>52</Slides>
  <Notes>52</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1_test-template</vt:lpstr>
      <vt:lpstr>Contacts</vt:lpstr>
      <vt:lpstr>Lesson objectives</vt:lpstr>
      <vt:lpstr>Lesson outline</vt:lpstr>
      <vt:lpstr>Review: Entities in the claim file</vt:lpstr>
      <vt:lpstr>Review: The claims process</vt:lpstr>
      <vt:lpstr>Mapping entities to the claims process</vt:lpstr>
      <vt:lpstr>Contacts</vt:lpstr>
      <vt:lpstr>The contact subtype hierarchy</vt:lpstr>
      <vt:lpstr>The ABContact entity</vt:lpstr>
      <vt:lpstr>Search results within subtypes</vt:lpstr>
      <vt:lpstr>Contact tags</vt:lpstr>
      <vt:lpstr>Two applications store contacts</vt:lpstr>
      <vt:lpstr>“Local” contacts</vt:lpstr>
      <vt:lpstr>“Shared” contacts</vt:lpstr>
      <vt:lpstr>(Notes only slide)</vt:lpstr>
      <vt:lpstr>Types of users that work with contacts</vt:lpstr>
      <vt:lpstr>Adding a contact within ClaimCenter</vt:lpstr>
      <vt:lpstr>AB Contacts are automatically synced</vt:lpstr>
      <vt:lpstr>Adding a contact within Address Book</vt:lpstr>
      <vt:lpstr>Address Book integration</vt:lpstr>
      <vt:lpstr>Contact roles in ClaimCenter</vt:lpstr>
      <vt:lpstr>Lesson outline</vt:lpstr>
      <vt:lpstr>Accessing ContactManager</vt:lpstr>
      <vt:lpstr>Accessing ContactManager from ClaimCenter</vt:lpstr>
      <vt:lpstr>The ContactManager interface</vt:lpstr>
      <vt:lpstr>Creating new contacts in ContactManager</vt:lpstr>
      <vt:lpstr>Lesson outline</vt:lpstr>
      <vt:lpstr>Creating contacts from the new claim wizard</vt:lpstr>
      <vt:lpstr>Adding a new local contact</vt:lpstr>
      <vt:lpstr>(cont.) Adding a new local contact</vt:lpstr>
      <vt:lpstr>Roles in the User Interface</vt:lpstr>
      <vt:lpstr>Adding shared (existing) contacts</vt:lpstr>
      <vt:lpstr>Adding shared (existing) contacts</vt:lpstr>
      <vt:lpstr>Transferring roles on a claim</vt:lpstr>
      <vt:lpstr>Transferring roles screen</vt:lpstr>
      <vt:lpstr>Transfer the roles</vt:lpstr>
      <vt:lpstr>Lesson outline</vt:lpstr>
      <vt:lpstr>Approaches to Searching for Contacts</vt:lpstr>
      <vt:lpstr>Searching by Name, Type or Services Provided</vt:lpstr>
      <vt:lpstr>Searching Vendors: “Pending Creates”</vt:lpstr>
      <vt:lpstr>Searching by Location</vt:lpstr>
      <vt:lpstr>Searching by proximity to a location</vt:lpstr>
      <vt:lpstr>Geocoding integration</vt:lpstr>
      <vt:lpstr>Service provider reviews</vt:lpstr>
      <vt:lpstr>Search by preferred status and/or review scores</vt:lpstr>
      <vt:lpstr>Creating new performance reviews</vt:lpstr>
      <vt:lpstr>Review question sets</vt:lpstr>
      <vt:lpstr>Completed provider review and scores</vt:lpstr>
      <vt:lpstr>Viewing all provider performance reviews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Contacts</dc:title>
  <dc:creator>Jason Gische;dsengupta@guidewire.com;trhoades@guidewire.com</dc:creator>
  <dc:description>1080</dc:description>
  <cp:lastModifiedBy>trhoades</cp:lastModifiedBy>
  <cp:revision>2413</cp:revision>
  <cp:lastPrinted>2014-06-25T21:39:13Z</cp:lastPrinted>
  <dcterms:created xsi:type="dcterms:W3CDTF">2007-08-02T20:13:16Z</dcterms:created>
  <dcterms:modified xsi:type="dcterms:W3CDTF">2015-03-17T20:02:44Z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