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5.xml" ContentType="application/vnd.openxmlformats-officedocument.presentationml.notesSlide+xml"/>
  <Override PartName="/ppt/notesSlides/notesSlide42.xml" ContentType="application/vnd.openxmlformats-officedocument.presentationml.notesSlide+xml"/>
  <Override PartName="/ppt/slideMasters/slideMaster1.xml" ContentType="application/vnd.openxmlformats-officedocument.presentationml.slideMaster+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46.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2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8"/>
  </p:notesMasterIdLst>
  <p:handoutMasterIdLst>
    <p:handoutMasterId r:id="rId49"/>
  </p:handoutMasterIdLst>
  <p:sldIdLst>
    <p:sldId id="1192" r:id="rId2"/>
    <p:sldId id="1267" r:id="rId3"/>
    <p:sldId id="1293" r:id="rId4"/>
    <p:sldId id="1294" r:id="rId5"/>
    <p:sldId id="1295" r:id="rId6"/>
    <p:sldId id="1296" r:id="rId7"/>
    <p:sldId id="1297" r:id="rId8"/>
    <p:sldId id="1298" r:id="rId9"/>
    <p:sldId id="1299" r:id="rId10"/>
    <p:sldId id="1300" r:id="rId11"/>
    <p:sldId id="1301" r:id="rId12"/>
    <p:sldId id="1302" r:id="rId13"/>
    <p:sldId id="1303" r:id="rId14"/>
    <p:sldId id="1304" r:id="rId15"/>
    <p:sldId id="1305" r:id="rId16"/>
    <p:sldId id="1306" r:id="rId17"/>
    <p:sldId id="1307" r:id="rId18"/>
    <p:sldId id="1308" r:id="rId19"/>
    <p:sldId id="1309" r:id="rId20"/>
    <p:sldId id="1310" r:id="rId21"/>
    <p:sldId id="1311" r:id="rId22"/>
    <p:sldId id="1312" r:id="rId23"/>
    <p:sldId id="1313" r:id="rId24"/>
    <p:sldId id="1314" r:id="rId25"/>
    <p:sldId id="1315" r:id="rId26"/>
    <p:sldId id="1316" r:id="rId27"/>
    <p:sldId id="1317" r:id="rId28"/>
    <p:sldId id="1318" r:id="rId29"/>
    <p:sldId id="1319" r:id="rId30"/>
    <p:sldId id="1320" r:id="rId31"/>
    <p:sldId id="1321" r:id="rId32"/>
    <p:sldId id="1322" r:id="rId33"/>
    <p:sldId id="1323" r:id="rId34"/>
    <p:sldId id="1324" r:id="rId35"/>
    <p:sldId id="1325" r:id="rId36"/>
    <p:sldId id="1326" r:id="rId37"/>
    <p:sldId id="1327" r:id="rId38"/>
    <p:sldId id="1328" r:id="rId39"/>
    <p:sldId id="1329" r:id="rId40"/>
    <p:sldId id="1330" r:id="rId41"/>
    <p:sldId id="1331" r:id="rId42"/>
    <p:sldId id="1332" r:id="rId43"/>
    <p:sldId id="1333" r:id="rId44"/>
    <p:sldId id="1334" r:id="rId45"/>
    <p:sldId id="1335" r:id="rId46"/>
    <p:sldId id="1336" r:id="rId47"/>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70084" autoAdjust="0"/>
  </p:normalViewPr>
  <p:slideViewPr>
    <p:cSldViewPr snapToGrid="0">
      <p:cViewPr>
        <p:scale>
          <a:sx n="76" d="100"/>
          <a:sy n="76" d="100"/>
        </p:scale>
        <p:origin x="-1890" y="-44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51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BABAD740-E6BF-477E-A3C9-673600CD734B}" type="slidenum">
              <a:rPr lang="en-US" altLang="en-US"/>
              <a:pPr>
                <a:defRPr/>
              </a:pPr>
              <a:t>‹#›</a:t>
            </a:fld>
            <a:endParaRPr lang="en-US" altLang="en-US"/>
          </a:p>
        </p:txBody>
      </p:sp>
    </p:spTree>
    <p:extLst>
      <p:ext uri="{BB962C8B-B14F-4D97-AF65-F5344CB8AC3E}">
        <p14:creationId xmlns:p14="http://schemas.microsoft.com/office/powerpoint/2010/main" val="2731988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8BCF726E-7444-4253-AA02-888C60377816}"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Activities - </a:t>
            </a:r>
            <a:fld id="{837D0CA2-18D7-42F0-B283-26560E4C4041}" type="slidenum">
              <a:rPr lang="en-US" altLang="en-US"/>
              <a:pPr>
                <a:defRPr/>
              </a:pPr>
              <a:t>‹#›</a:t>
            </a:fld>
            <a:endParaRPr lang="en-US" altLang="en-US"/>
          </a:p>
        </p:txBody>
      </p:sp>
    </p:spTree>
    <p:extLst>
      <p:ext uri="{BB962C8B-B14F-4D97-AF65-F5344CB8AC3E}">
        <p14:creationId xmlns:p14="http://schemas.microsoft.com/office/powerpoint/2010/main" val="253969578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32671CF-5E0B-4864-B68B-9BEE0FB8F927}" type="slidenum">
              <a:rPr lang="en-US" altLang="en-US" sz="1200" smtClean="0">
                <a:solidFill>
                  <a:schemeClr val="tx1"/>
                </a:solidFill>
              </a:rPr>
              <a:pPr eaLnBrk="1" hangingPunct="1"/>
              <a:t>1</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715DB133-4661-476C-9771-AB6F363CD07A}"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Activity assignment rules are often affected by the type of activity and the owner of the parent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A5171413-BCC7-4ABE-B542-1DE368535B77}"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an activity is assigned to a user:</a:t>
            </a:r>
          </a:p>
          <a:p>
            <a:pPr lvl="1" eaLnBrk="1" hangingPunct="1"/>
            <a:r>
              <a:rPr lang="en-US" smtClean="0"/>
              <a:t>It appears in that user's Activities desktop list.</a:t>
            </a:r>
          </a:p>
          <a:p>
            <a:pPr lvl="1" eaLnBrk="1" hangingPunct="1"/>
            <a:r>
              <a:rPr lang="en-US" smtClean="0"/>
              <a:t>It can be edited only by that user (or other users with appropriate permissions, such as the owner's supervisor).</a:t>
            </a:r>
          </a:p>
          <a:p>
            <a:pPr eaLnBrk="1" hangingPunct="1"/>
            <a:r>
              <a:rPr lang="en-US" smtClean="0"/>
              <a:t>In some cases, a user who does not own an activity can reassign an activity. For example, permissions could establish that any user in a given group can reassign activities assigned to that group. Alternately, permissions could establish that the owner of a claim can reassign any activity on that claim.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4450460-AD87-4549-9AF8-F268A53D7DE6}"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an activity is created, it goes through as many as five stages.</a:t>
            </a:r>
          </a:p>
          <a:p>
            <a:pPr eaLnBrk="1" hangingPunct="1"/>
            <a:r>
              <a:rPr lang="en-US" dirty="0" smtClean="0"/>
              <a:t>Initially, the activity is in progress and it is "new or updated". Any activity which has been newly assigned to you (or which has been modified by another user since the last time you viewed it) has a star icon in the first column.</a:t>
            </a:r>
          </a:p>
          <a:p>
            <a:pPr eaLnBrk="1" hangingPunct="1"/>
            <a:r>
              <a:rPr lang="en-US" dirty="0" smtClean="0"/>
              <a:t>Once you view an activity assigned to you, it is in progress as any normal activity. Viewing a "new or updated" activity causes the star to disappear. An activity which is in progress (and is "normal") has no special visual designation.</a:t>
            </a:r>
          </a:p>
          <a:p>
            <a:pPr eaLnBrk="1" hangingPunct="1"/>
            <a:r>
              <a:rPr lang="en-US" dirty="0" smtClean="0"/>
              <a:t>Every activity has a due date and an escalation date. When the due date has passed, the activity is overdue. The due date now appears in red.</a:t>
            </a:r>
          </a:p>
          <a:p>
            <a:pPr eaLnBrk="1" hangingPunct="1"/>
            <a:r>
              <a:rPr lang="en-US" dirty="0" smtClean="0"/>
              <a:t>When the escalation date has passed, the activity is escalated. An escalated activity appears with the escalation icon (an activity with</a:t>
            </a:r>
            <a:r>
              <a:rPr lang="en-US" baseline="0" dirty="0" smtClean="0"/>
              <a:t> an exclamation point</a:t>
            </a:r>
            <a:r>
              <a:rPr lang="en-US" dirty="0" smtClean="0"/>
              <a:t>) in the second column.</a:t>
            </a:r>
          </a:p>
          <a:p>
            <a:pPr eaLnBrk="1" hangingPunct="1"/>
            <a:r>
              <a:rPr lang="en-US" dirty="0" smtClean="0"/>
              <a:t>At any point, an activity can be closed. There are two ways you can close an activity. You can complete it (which means the work is done), or you can skip it (which means the work has not been done but is now irrelevant). When an activity is closed, it no longer appears in any activities list unless the filtering criteria specifically includes closed activities.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57677ADE-0315-4AC5-8709-841B6B427B0B}"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 only behavior assigned to overdue or escalated activities is the way in which they appear in activity lists. The base application can be configured to add special functionality for overdue or escalated activities. For example, ClaimCenter could be configured to automatically reassign escalated activities to the user's supervisor.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961100B4-38ED-4C80-89EB-263F406EFEC2}"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groups and users, which can own any type of assignable object, queues can contain only activities.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591CD5BC-4A20-47EB-AD02-2711176F422F}"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FFB8C0BB-8E89-4B3E-87DF-45A79950C20C}"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Activity patterns are typically created and modified by administrators. A user with sufficient permissions to view and edit activity patterns can navigate to the Activity Patterns menu link by going to the Administration tab and clicking the Activity Patterns menu link (Business</a:t>
            </a:r>
            <a:r>
              <a:rPr lang="en-US" baseline="0" dirty="0" smtClean="0"/>
              <a:t> Settings &gt; Activity Patterns)</a:t>
            </a:r>
            <a:r>
              <a:rPr lang="en-US"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3E5210F1-558D-47AF-8B25-F0D1B1A12F59}"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attributes of an activity pattern determine the behavior and default values of the activities created from it.</a:t>
            </a:r>
          </a:p>
          <a:p>
            <a:pPr eaLnBrk="1" hangingPunct="1"/>
            <a:r>
              <a:rPr lang="en-US" dirty="0" smtClean="0"/>
              <a:t>Many of the attributes listed above are self-explanatory. Those that are not are defined below.</a:t>
            </a:r>
          </a:p>
          <a:p>
            <a:pPr lvl="1" eaLnBrk="1" hangingPunct="1"/>
            <a:r>
              <a:rPr lang="en-US" b="1" dirty="0" smtClean="0"/>
              <a:t>Short Subject</a:t>
            </a:r>
            <a:r>
              <a:rPr lang="en-US" dirty="0" smtClean="0"/>
              <a:t> - This is a brief description of the activity used on small areas of the UI such as a calendar event entry.</a:t>
            </a:r>
          </a:p>
          <a:p>
            <a:pPr lvl="1" eaLnBrk="1" hangingPunct="1"/>
            <a:r>
              <a:rPr lang="en-US" b="1" dirty="0" smtClean="0"/>
              <a:t>Class</a:t>
            </a:r>
            <a:r>
              <a:rPr lang="en-US" dirty="0" smtClean="0"/>
              <a:t> - If the activity is a task or event. A task can have a due date whereas an event cannot.</a:t>
            </a:r>
          </a:p>
          <a:p>
            <a:pPr lvl="1" eaLnBrk="1" hangingPunct="1"/>
            <a:r>
              <a:rPr lang="en-US" b="1" dirty="0" smtClean="0"/>
              <a:t>Type</a:t>
            </a:r>
            <a:r>
              <a:rPr lang="en-US" dirty="0" smtClean="0"/>
              <a:t> – Defaults to “General”. A general activity is closed by being completed or skipped.</a:t>
            </a:r>
            <a:r>
              <a:rPr lang="en-US" baseline="0" dirty="0" smtClean="0"/>
              <a:t> ClaimCenter has other activity types such as “Approval” activities (</a:t>
            </a:r>
            <a:r>
              <a:rPr lang="en-US" dirty="0" smtClean="0"/>
              <a:t>which are closed by being approved or denied). In the base application, a</a:t>
            </a:r>
            <a:r>
              <a:rPr lang="en-US" baseline="0" dirty="0" smtClean="0"/>
              <a:t>ctivity patterns may only be created for general activities. Approval activities are internal and may be configured such that activity patterns may be created for approval or other types of activities.</a:t>
            </a:r>
          </a:p>
          <a:p>
            <a:pPr lvl="1" eaLnBrk="1" hangingPunct="1"/>
            <a:r>
              <a:rPr lang="en-US" b="1" dirty="0" smtClean="0"/>
              <a:t>Category</a:t>
            </a:r>
            <a:r>
              <a:rPr lang="en-US" dirty="0" smtClean="0"/>
              <a:t> - The category of the activity, which determines where in the "New Activity" page action menu the activity pattern appears.</a:t>
            </a:r>
          </a:p>
          <a:p>
            <a:pPr lvl="1" eaLnBrk="1" hangingPunct="1"/>
            <a:r>
              <a:rPr lang="en-US" b="1" dirty="0" smtClean="0"/>
              <a:t>Code</a:t>
            </a:r>
            <a:r>
              <a:rPr lang="en-US" dirty="0" smtClean="0"/>
              <a:t> - The internal name for the pattern, which is used by business rules when creating activities or checking to see which pattern an activity was created from.</a:t>
            </a:r>
          </a:p>
          <a:p>
            <a:pPr lvl="1" eaLnBrk="1" hangingPunct="1"/>
            <a:r>
              <a:rPr lang="en-US" b="1" dirty="0" smtClean="0"/>
              <a:t>Mandatory</a:t>
            </a:r>
            <a:r>
              <a:rPr lang="en-US" dirty="0" smtClean="0"/>
              <a:t> - Whether a user can skip this activity.</a:t>
            </a:r>
            <a:endParaRPr lang="en-US" b="1" dirty="0" smtClean="0"/>
          </a:p>
          <a:p>
            <a:pPr lvl="1" eaLnBrk="1" hangingPunct="1"/>
            <a:r>
              <a:rPr lang="en-US" b="1" dirty="0" smtClean="0"/>
              <a:t>Claim Loss Type - </a:t>
            </a:r>
            <a:r>
              <a:rPr lang="en-US" dirty="0" smtClean="0"/>
              <a:t>The line of business for which this activity is available. (If no value is specified, it is available for claims on any line of business.)</a:t>
            </a:r>
            <a:endParaRPr lang="en-US" b="1" dirty="0" smtClean="0"/>
          </a:p>
          <a:p>
            <a:pPr lvl="1" eaLnBrk="1" hangingPunct="1"/>
            <a:r>
              <a:rPr lang="en-US" b="1" dirty="0" smtClean="0"/>
              <a:t>Automated Only</a:t>
            </a:r>
            <a:r>
              <a:rPr lang="en-US" dirty="0" smtClean="0"/>
              <a:t> - Whether this pattern is hidden from manual activity creation and used only by business rules</a:t>
            </a:r>
          </a:p>
          <a:p>
            <a:pPr lvl="1" eaLnBrk="1" hangingPunct="1"/>
            <a:r>
              <a:rPr lang="en-US" b="1" dirty="0" smtClean="0"/>
              <a:t>Available for closed claim </a:t>
            </a:r>
            <a:r>
              <a:rPr lang="en-US" dirty="0" smtClean="0"/>
              <a:t>- Whether the activity can be added to a closed claim, meaning the activity could be performed on a closed claim. Also whether the activity can be open on a closed claim. If “Yes” the claim can be closed if the activity is still open. If “No” the activity must be skipped or closed before closing the claim.</a:t>
            </a:r>
          </a:p>
          <a:p>
            <a:pPr lvl="1" algn="ctr" eaLnBrk="1" hangingPunct="1">
              <a:buFontTx/>
              <a:buNone/>
            </a:pPr>
            <a:r>
              <a:rPr lang="en-US" dirty="0" smtClean="0"/>
              <a:t>(continued)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0535844B-990D-46F3-ACBD-DDC0DAB74793}"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9636"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dirty="0" smtClean="0"/>
              <a:t>Externally Owned</a:t>
            </a:r>
            <a:r>
              <a:rPr lang="en-US" dirty="0" smtClean="0"/>
              <a:t> - Whether the activity can be owned by an external user</a:t>
            </a:r>
          </a:p>
          <a:p>
            <a:pPr lvl="1" eaLnBrk="1" hangingPunct="1"/>
            <a:r>
              <a:rPr lang="en-US" b="1" dirty="0" smtClean="0"/>
              <a:t>Document Template</a:t>
            </a:r>
            <a:r>
              <a:rPr lang="en-US" dirty="0" smtClean="0"/>
              <a:t> - If the user should be able to create a document from a template while completing this activity, this specifies the document template to use.</a:t>
            </a:r>
          </a:p>
          <a:p>
            <a:pPr lvl="1" eaLnBrk="1" hangingPunct="1"/>
            <a:r>
              <a:rPr lang="en-US" b="1" dirty="0" smtClean="0"/>
              <a:t>Recurring</a:t>
            </a:r>
            <a:r>
              <a:rPr lang="en-US" dirty="0" smtClean="0"/>
              <a:t> - Whether the activity is likely to recur on a regular schedule. (For example, a </a:t>
            </a:r>
            <a:r>
              <a:rPr lang="en-US" b="1" dirty="0" smtClean="0"/>
              <a:t>30 day reminder </a:t>
            </a:r>
            <a:r>
              <a:rPr lang="en-US" dirty="0" smtClean="0"/>
              <a:t>activity means that the user should check the object every 30 days.)</a:t>
            </a:r>
          </a:p>
          <a:p>
            <a:pPr lvl="1" eaLnBrk="1" hangingPunct="1"/>
            <a:r>
              <a:rPr lang="en-US" b="1" dirty="0" smtClean="0"/>
              <a:t>Description</a:t>
            </a:r>
            <a:r>
              <a:rPr lang="en-US" dirty="0" smtClean="0"/>
              <a:t> - This describes what is expected in the completion of this activity. It is visible to users only when looking at the details of the activity.</a:t>
            </a:r>
          </a:p>
          <a:p>
            <a:pPr lvl="1" eaLnBrk="1" hangingPunct="1"/>
            <a:r>
              <a:rPr lang="en-US" b="1" dirty="0" smtClean="0"/>
              <a:t>Target days/hours</a:t>
            </a:r>
            <a:r>
              <a:rPr lang="en-US" dirty="0" smtClean="0"/>
              <a:t> – The number of days/hours from the start point for the target date for activity completion</a:t>
            </a:r>
          </a:p>
          <a:p>
            <a:pPr lvl="1" eaLnBrk="1" hangingPunct="1"/>
            <a:r>
              <a:rPr lang="en-US" b="1" dirty="0" smtClean="0"/>
              <a:t>Target start point</a:t>
            </a:r>
            <a:r>
              <a:rPr lang="en-US" dirty="0" smtClean="0"/>
              <a:t> – The starting point from which the target date should be calculated. Options are activity creation date, claim loss date, and claim notice date.</a:t>
            </a:r>
          </a:p>
          <a:p>
            <a:pPr lvl="1" eaLnBrk="1" hangingPunct="1"/>
            <a:r>
              <a:rPr lang="en-US" b="1" dirty="0" smtClean="0"/>
              <a:t>Include these days</a:t>
            </a:r>
            <a:r>
              <a:rPr lang="en-US" dirty="0" smtClean="0"/>
              <a:t> – Include all calendar days or just business days.</a:t>
            </a:r>
          </a:p>
          <a:p>
            <a:pPr lvl="1" eaLnBrk="1" hangingPunct="1"/>
            <a:r>
              <a:rPr lang="en-US" b="1" dirty="0" smtClean="0"/>
              <a:t>Escalation days/hours</a:t>
            </a:r>
            <a:r>
              <a:rPr lang="en-US" dirty="0" smtClean="0"/>
              <a:t> – The number of days/hours from the start point for the escalation date for activity completion</a:t>
            </a:r>
          </a:p>
          <a:p>
            <a:pPr lvl="1" eaLnBrk="1" hangingPunct="1"/>
            <a:r>
              <a:rPr lang="en-US" b="1" dirty="0" smtClean="0"/>
              <a:t>Escalation start point</a:t>
            </a:r>
            <a:r>
              <a:rPr lang="en-US" dirty="0" smtClean="0"/>
              <a:t> – The starting point from which the escalation date should be calculated. Options are activity creation date, claim loss date, and claim notice date.</a:t>
            </a:r>
          </a:p>
          <a:p>
            <a:pPr lvl="1" eaLnBrk="1" hangingPunct="1"/>
            <a:r>
              <a:rPr lang="en-US" b="1" dirty="0" smtClean="0"/>
              <a:t>Include these days</a:t>
            </a:r>
            <a:r>
              <a:rPr lang="en-US" dirty="0" smtClean="0"/>
              <a:t> – Include all calendar days or just business days.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730E2518-2DB6-4A8F-BED9-46BB3825A5E1}"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create a new activity pattern, click the Add Activity Pattern button, specify the attributes for the activity pattern, and click Update.</a:t>
            </a:r>
          </a:p>
          <a:p>
            <a:pPr eaLnBrk="1" hangingPunct="1"/>
            <a:r>
              <a:rPr lang="en-US" smtClean="0"/>
              <a:t>To edit an existing activity pattern, click the name of the activity pattern in the list. Modify the attributes as appropriate and click Update. Changes to an activity pattern affect only activities from that point forward. No changes are made to activities that have already been created from that pattern.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31464484-6D95-4749-A2DA-A28FDC863BC3}" type="slidenum">
              <a:rPr lang="en-US" altLang="en-US" sz="1200" smtClean="0">
                <a:solidFill>
                  <a:schemeClr val="tx1"/>
                </a:solidFill>
              </a:rPr>
              <a:pPr eaLnBrk="1" hangingPunct="1"/>
              <a:t>2</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626298D6-D56A-4AF1-AC49-3FE6282934DE}"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DB0ECE0-FF82-4A52-B5BD-27D0B6B8D60C}"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"Additional information" could include the activity's due date, escalation date, or priority.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C1860EB2-E44D-43DD-A076-09B8B023FC2D}"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create a new activity, you must first specify the activity pattern. In the example above, the "Get a statement from witness" pattern is being specified.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84277FD6-2CE4-40D9-ACC8-32744FF1C5E2}"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"Related To" field is used to specify the parent object or objects of the activity. An activity is always associated to the claim. You can:</a:t>
            </a:r>
          </a:p>
          <a:p>
            <a:pPr lvl="1" eaLnBrk="1" hangingPunct="1"/>
            <a:r>
              <a:rPr lang="en-US" dirty="0" smtClean="0"/>
              <a:t>Have the activity associated only to the claim by retaining the default value of “Claim”</a:t>
            </a:r>
          </a:p>
          <a:p>
            <a:pPr lvl="1" eaLnBrk="1" hangingPunct="1"/>
            <a:r>
              <a:rPr lang="en-US" dirty="0" smtClean="0"/>
              <a:t>Associate the activity to an exposure (such as the “1</a:t>
            </a:r>
            <a:r>
              <a:rPr lang="en-US" baseline="30000" dirty="0" smtClean="0"/>
              <a:t>st</a:t>
            </a:r>
            <a:r>
              <a:rPr lang="en-US" dirty="0" smtClean="0"/>
              <a:t> Party Vehicle – Bill Henderson" exposure)</a:t>
            </a:r>
          </a:p>
          <a:p>
            <a:pPr lvl="1" eaLnBrk="1" hangingPunct="1"/>
            <a:r>
              <a:rPr lang="en-US" dirty="0" smtClean="0"/>
              <a:t>Associate the activity to a </a:t>
            </a:r>
            <a:r>
              <a:rPr lang="en-US" smtClean="0"/>
              <a:t>claim contact </a:t>
            </a:r>
            <a:r>
              <a:rPr lang="en-US" dirty="0" smtClean="0"/>
              <a:t>(such as “Allen Robertson“, “Dan</a:t>
            </a:r>
            <a:r>
              <a:rPr lang="en-US" baseline="0" dirty="0" smtClean="0"/>
              <a:t> Robertson”, “Bill Henderson” </a:t>
            </a:r>
            <a:r>
              <a:rPr lang="en-US" dirty="0" smtClean="0"/>
              <a:t>or “Karen </a:t>
            </a:r>
            <a:r>
              <a:rPr lang="en-US" dirty="0" err="1" smtClean="0"/>
              <a:t>Egertson</a:t>
            </a:r>
            <a:r>
              <a:rPr lang="en-US" dirty="0" smtClean="0"/>
              <a:t>")</a:t>
            </a:r>
          </a:p>
          <a:p>
            <a:pPr lvl="1" eaLnBrk="1" hangingPunct="1"/>
            <a:r>
              <a:rPr lang="en-US" dirty="0" smtClean="0"/>
              <a:t>Associate the activity to a matter (such as “Bill Henderson arbitration")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107EB90-F661-4B7D-B35C-446B2613A488}"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some of the fields have initial values (such as Subject, Description, Due Date, Escalation Date, Priority, and so on.) These initial values either come from the activity pattern or are calculated from the activity pattern. For example, the Due Date is specified in the activity pattern as 3 days after the day the activity is created. So if an activity is created on October 8, its due date is set to October 11.</a:t>
            </a:r>
            <a:r>
              <a:rPr lang="en-US" baseline="0" dirty="0" smtClean="0"/>
              <a:t> Depending on the activity pattern, the Due Date could be specified from a different “Target start point” such as 3 days after the claim was filed.</a:t>
            </a:r>
            <a:endParaRPr lang="en-US" dirty="0" smtClean="0"/>
          </a:p>
          <a:p>
            <a:pPr eaLnBrk="1" hangingPunct="1"/>
            <a:r>
              <a:rPr lang="en-US" dirty="0" smtClean="0"/>
              <a:t>The Assign To dropdown gives you the choice of assigning the activity to:</a:t>
            </a:r>
          </a:p>
          <a:p>
            <a:pPr lvl="1" eaLnBrk="1" hangingPunct="1"/>
            <a:r>
              <a:rPr lang="en-US" dirty="0" smtClean="0"/>
              <a:t>Selected users (typically those within your group)</a:t>
            </a:r>
          </a:p>
          <a:p>
            <a:pPr lvl="1" eaLnBrk="1" hangingPunct="1"/>
            <a:r>
              <a:rPr lang="en-US" dirty="0" smtClean="0"/>
              <a:t>Select groups and their queues</a:t>
            </a:r>
          </a:p>
          <a:p>
            <a:pPr lvl="1" eaLnBrk="1" hangingPunct="1"/>
            <a:r>
              <a:rPr lang="en-US" dirty="0" smtClean="0"/>
              <a:t>The "Use automated assignment" option, which uses the assignment business rules to determine the owner</a:t>
            </a:r>
          </a:p>
          <a:p>
            <a:pPr eaLnBrk="1" hangingPunct="1"/>
            <a:r>
              <a:rPr lang="en-US" dirty="0" smtClean="0"/>
              <a:t>When the activity has been detailed, you can create the activity by clicking the Update button.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B160F340-4B32-4BCB-A591-46EAB5B6F985}"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completed, the activity is assigned based on the criteria specified by the activity creator. This criteria could be:</a:t>
            </a:r>
          </a:p>
          <a:p>
            <a:pPr lvl="1" eaLnBrk="1" hangingPunct="1"/>
            <a:r>
              <a:rPr lang="en-US" smtClean="0"/>
              <a:t>Assigning the activity to a specific user.</a:t>
            </a:r>
          </a:p>
          <a:p>
            <a:pPr lvl="1" eaLnBrk="1" hangingPunct="1"/>
            <a:r>
              <a:rPr lang="en-US" smtClean="0"/>
              <a:t>Assigning the activity to a specific group (and letting automated rules select a user in the group)</a:t>
            </a:r>
          </a:p>
          <a:p>
            <a:pPr lvl="1" eaLnBrk="1" hangingPunct="1"/>
            <a:r>
              <a:rPr lang="en-US" smtClean="0"/>
              <a:t>Letting automated assignment rules do the entire assignment.</a:t>
            </a:r>
          </a:p>
          <a:p>
            <a:pPr eaLnBrk="1" hangingPunct="1"/>
            <a:r>
              <a:rPr lang="en-US" smtClean="0"/>
              <a:t>From a business standpoint, the most common logic used for activity assignment is to assign the activity to the claim owner, although this is a generalization and not an absolute rule.</a:t>
            </a:r>
          </a:p>
          <a:p>
            <a:pPr eaLnBrk="1" hangingPunct="1"/>
            <a:r>
              <a:rPr lang="en-US" smtClean="0"/>
              <a:t>Once assigned, the activity also appears in the list of activities associated to the claim (assuming it falls into the criteria specified in the toolbar filter).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E7899DDD-E533-481B-8E51-1E194AA2A48B}"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Activities can be skipped only if they are not mandatory.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B987572A-C6F1-4C8E-8FA3-73A23868BFB1}"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0384FD8F-49B0-406A-93FF-E221A50D2198}"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the activities associated to a given claim appear in two places:</a:t>
            </a:r>
          </a:p>
          <a:p>
            <a:pPr lvl="1" eaLnBrk="1" hangingPunct="1"/>
            <a:r>
              <a:rPr lang="en-US" dirty="0" smtClean="0"/>
              <a:t>From the Summary screen</a:t>
            </a:r>
            <a:r>
              <a:rPr lang="en-US" baseline="0" dirty="0" smtClean="0"/>
              <a:t> (Overview menu link)</a:t>
            </a:r>
            <a:r>
              <a:rPr lang="en-US" dirty="0" smtClean="0"/>
              <a:t>, you can scroll down to see a list labeled "Planned Activities". From this list, the only thing you can do is view an activity in detail.</a:t>
            </a:r>
          </a:p>
          <a:p>
            <a:pPr lvl="1" eaLnBrk="1" hangingPunct="1"/>
            <a:r>
              <a:rPr lang="en-US" dirty="0" smtClean="0"/>
              <a:t>From the </a:t>
            </a:r>
            <a:r>
              <a:rPr lang="en-US" dirty="0" err="1" smtClean="0"/>
              <a:t>Workplan</a:t>
            </a:r>
            <a:r>
              <a:rPr lang="en-US" dirty="0" smtClean="0"/>
              <a:t> screen, you can see a list labeled </a:t>
            </a:r>
            <a:r>
              <a:rPr lang="en-US" dirty="0" err="1" smtClean="0"/>
              <a:t>Workplan</a:t>
            </a:r>
            <a:r>
              <a:rPr lang="en-US" dirty="0" smtClean="0"/>
              <a:t>. From this list, you can filter out and act on activities, as well as view an activity in detail.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85935A48-ECDD-49E2-8968-4CC9EA1AA3CE}"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general, the Subject column in a list of activities contains clickable links. When you click a Subject, the corresponding activity is opened in the workspace frame. From here, you can view the activity in detail. If you are the owner of the activity (or otherwise have permissions to edit activities you do not own), you can also modify the activity.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69D47B49-E6E7-45BF-8CF6-C1D3D77073DE}" type="slidenum">
              <a:rPr lang="en-US" altLang="en-US" sz="1200" smtClean="0">
                <a:solidFill>
                  <a:schemeClr val="tx1"/>
                </a:solidFill>
              </a:rPr>
              <a:pPr eaLnBrk="1" hangingPunct="1"/>
              <a:t>3</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B3A79116-F16D-4804-8358-661D04F0D290}"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Activities associated to a claim and with</a:t>
            </a:r>
            <a:r>
              <a:rPr lang="en-US" baseline="0" dirty="0" smtClean="0"/>
              <a:t> a Calendar Importance value </a:t>
            </a:r>
            <a:r>
              <a:rPr lang="en-US" dirty="0" smtClean="0"/>
              <a:t>can also be viewed via the Claim Calendar. A drop down allows the user to view just her claim activities or all activities on the claim (</a:t>
            </a:r>
            <a:r>
              <a:rPr lang="en-US" dirty="0" err="1" smtClean="0"/>
              <a:t>workplan</a:t>
            </a:r>
            <a:r>
              <a:rPr lang="en-US" dirty="0" smtClean="0"/>
              <a:t>) assigned to all users. The color (red/blue) does not signify ownership, rather whether it is marked as “Top” calendar importance. </a:t>
            </a:r>
            <a:r>
              <a:rPr lang="en-US" dirty="0" err="1" smtClean="0"/>
              <a:t>Workplan</a:t>
            </a:r>
            <a:r>
              <a:rPr lang="en-US" baseline="0" dirty="0" smtClean="0"/>
              <a:t> items of “Top” importance are red, all others are blue. </a:t>
            </a:r>
            <a:endParaRPr lang="en-US" dirty="0" smtClean="0"/>
          </a:p>
          <a:p>
            <a:pPr eaLnBrk="1" hangingPunct="1"/>
            <a:r>
              <a:rPr lang="en-US" dirty="0" smtClean="0"/>
              <a:t>On any given date in which an activity is due, the subject of the activity appears in the calendar on that date. This is a clickable link that navigates to the activity.</a:t>
            </a:r>
          </a:p>
          <a:p>
            <a:pPr eaLnBrk="1" hangingPunct="1"/>
            <a:r>
              <a:rPr lang="en-US" dirty="0" smtClean="0"/>
              <a:t>There is also a weekly summary on the right of the calendar. This lists activities due that week. Once again, each of the activities is a clickable link that navigates to the activity.</a:t>
            </a:r>
          </a:p>
          <a:p>
            <a:pPr eaLnBrk="1" hangingPunct="1"/>
            <a:r>
              <a:rPr lang="en-US" dirty="0" smtClean="0"/>
              <a:t>A box at the bottom of the calendar identifies the claim numbers for all the activities appearing in the calendar (as shown in the zoom-in on the bottom). This calendar shows activities for just one claim (235-53-365870) but it could show multiple claims if the user were viewing the Desktop Calendar, which contains all activities owned by the logged-in</a:t>
            </a:r>
            <a:r>
              <a:rPr lang="en-US" baseline="0" dirty="0" smtClean="0"/>
              <a:t> user. Lastly, Ray Newton is shown in this example because he has a role of “Main Contact” on the claim (defined in the “Parties Involved”.</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636A8254-278B-47B9-A7F6-FD33431D6560}"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Activity lists typically include a toolbar filter that lets you filter out activities you are not interested in viewing. In the example above:</a:t>
            </a:r>
          </a:p>
          <a:p>
            <a:pPr lvl="1" eaLnBrk="1" hangingPunct="1"/>
            <a:r>
              <a:rPr lang="en-US" dirty="0" smtClean="0"/>
              <a:t>The top screenshot shows "All activities" (no</a:t>
            </a:r>
            <a:r>
              <a:rPr lang="en-US" baseline="0" dirty="0" smtClean="0"/>
              <a:t> filtering at all).</a:t>
            </a:r>
            <a:endParaRPr lang="en-US" dirty="0" smtClean="0"/>
          </a:p>
          <a:p>
            <a:pPr lvl="1" eaLnBrk="1" hangingPunct="1"/>
            <a:r>
              <a:rPr lang="en-US" dirty="0" smtClean="0"/>
              <a:t>The middle screenshot shows "My open activities". All of the activities that are visible in the first screenshot do not show in this view except</a:t>
            </a:r>
            <a:r>
              <a:rPr lang="en-US" baseline="0" dirty="0" smtClean="0"/>
              <a:t> for one</a:t>
            </a:r>
            <a:r>
              <a:rPr lang="en-US" dirty="0" smtClean="0"/>
              <a:t> because they</a:t>
            </a:r>
            <a:r>
              <a:rPr lang="en-US" baseline="0" dirty="0" smtClean="0"/>
              <a:t> are C</a:t>
            </a:r>
            <a:r>
              <a:rPr lang="en-US" dirty="0" smtClean="0"/>
              <a:t>omplete. Keep</a:t>
            </a:r>
            <a:r>
              <a:rPr lang="en-US" baseline="0" dirty="0" smtClean="0"/>
              <a:t> in mind if an activity is “Skipped” it will also not show up in the middle screenshot. </a:t>
            </a:r>
            <a:endParaRPr lang="en-US" dirty="0" smtClean="0"/>
          </a:p>
          <a:p>
            <a:pPr lvl="1" eaLnBrk="1" hangingPunct="1"/>
            <a:r>
              <a:rPr lang="en-US" dirty="0" smtClean="0"/>
              <a:t>The bottom screenshot shows "All open external activities". None of the activities are external. Therefore, the list is empty.</a:t>
            </a:r>
          </a:p>
          <a:p>
            <a:pPr eaLnBrk="1" hangingPunct="1"/>
            <a:r>
              <a:rPr lang="en-US" dirty="0" smtClean="0"/>
              <a:t>In the base application, the following criteria are available in the activity lists' toolbar filter:</a:t>
            </a:r>
          </a:p>
          <a:p>
            <a:pPr lvl="1" eaLnBrk="1" hangingPunct="1"/>
            <a:r>
              <a:rPr lang="en-US" dirty="0" smtClean="0"/>
              <a:t>All open activities</a:t>
            </a:r>
          </a:p>
          <a:p>
            <a:pPr lvl="1" eaLnBrk="1" hangingPunct="1"/>
            <a:r>
              <a:rPr lang="en-US" dirty="0" smtClean="0"/>
              <a:t>My open activities</a:t>
            </a:r>
          </a:p>
          <a:p>
            <a:pPr lvl="1" eaLnBrk="1" hangingPunct="1"/>
            <a:r>
              <a:rPr lang="en-US" dirty="0" smtClean="0"/>
              <a:t>All activities</a:t>
            </a:r>
          </a:p>
          <a:p>
            <a:pPr lvl="1" eaLnBrk="1" hangingPunct="1"/>
            <a:r>
              <a:rPr lang="en-US" dirty="0" smtClean="0"/>
              <a:t>My activities</a:t>
            </a:r>
          </a:p>
          <a:p>
            <a:pPr lvl="1" eaLnBrk="1" hangingPunct="1"/>
            <a:r>
              <a:rPr lang="en-US" dirty="0" smtClean="0"/>
              <a:t>My open due next 7 days</a:t>
            </a:r>
          </a:p>
          <a:p>
            <a:pPr lvl="1" eaLnBrk="1" hangingPunct="1"/>
            <a:r>
              <a:rPr lang="en-US" dirty="0" smtClean="0"/>
              <a:t>My open due next 14 days</a:t>
            </a:r>
          </a:p>
          <a:p>
            <a:pPr lvl="1" eaLnBrk="1" hangingPunct="1"/>
            <a:r>
              <a:rPr lang="en-US" dirty="0" smtClean="0"/>
              <a:t>My open due next 30 days</a:t>
            </a:r>
          </a:p>
          <a:p>
            <a:pPr lvl="1" eaLnBrk="1" hangingPunct="1"/>
            <a:r>
              <a:rPr lang="en-US" dirty="0" smtClean="0"/>
              <a:t>All open external activities</a:t>
            </a:r>
          </a:p>
          <a:p>
            <a:pPr lvl="1" eaLnBrk="1" hangingPunct="1"/>
            <a:r>
              <a:rPr lang="en-US" dirty="0" smtClean="0"/>
              <a:t>My open external activities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808C08EE-87F8-480D-AACD-6090FC138362}"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search for activities using the Search Activities screen on the Search tab. At least one criterion on the left column must be entered. Additional criteria may be used to narrow the search results, as can be seen in the slide which narrows the activities to a status of “Open” and priority of “Urgent”,</a:t>
            </a:r>
            <a:r>
              <a:rPr lang="en-US" baseline="0" dirty="0" smtClean="0"/>
              <a:t> and limited to a particular date range.</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B22D0FEC-57E7-46DC-9A51-7722E1D4C7F0}"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39B702B7-D8A8-4795-B38D-82EFC1D060A9}"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a queue is associated to a group. Typically, members of a group can view any activity assigned to any of the group's queues. If you have access to multiple queues (either because your group has multiple queues or you are a member of multiple groups each with at least one queue), then you can use the toolbar filter to select which queue you wish to view.</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2DF354E-BC52-4A2F-83DF-0C6C6D8CF337}"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take ownership of a queued activity, click the Assign Next In Queue To Me button on the toolbar. The top activity in the queue is assigned to you.</a:t>
            </a:r>
          </a:p>
          <a:p>
            <a:pPr eaLnBrk="1" hangingPunct="1"/>
            <a:r>
              <a:rPr lang="en-US" smtClean="0"/>
              <a:t>Some users have sufficient permission to take ownership of any activity in a queue (as opposed to simply the first activity). For these users, there is a column of checkboxes on the left of the list and an "Assign Selected To Me" button in the toolbar. To take ownership of a given object, the user selects the appropriate checkbox and clicks the "Assign Selected To Me" button.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BDEB6876-BC94-493E-816D-28A79DAA1376}"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E0BFEA35-3CD6-4931-A084-664EF6AB70FE}"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desktop list provides</a:t>
            </a:r>
            <a:r>
              <a:rPr lang="en-US" baseline="0" dirty="0" smtClean="0"/>
              <a:t> all activities, across all claims, assigned to you (the logged in user)</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94D53505-2ABE-4C7C-A729-8C18227F3C77}"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Similar to the Claim Calendar, activities assigned to you can also be viewed via your Desktop Calendar (My</a:t>
            </a:r>
            <a:r>
              <a:rPr lang="en-US" baseline="0" dirty="0" smtClean="0"/>
              <a:t> Calendar menu link).</a:t>
            </a:r>
            <a:r>
              <a:rPr lang="en-US" dirty="0" smtClean="0"/>
              <a:t> On any given date in which an activity is due, the subject of the activity appears in the calendar on that date. This is a clickable link that navigates to the activity. If the activity’s Calendar Importance is marked “Top”, the subject will display in red, as is the case for the “Send</a:t>
            </a:r>
            <a:r>
              <a:rPr lang="en-US" baseline="0" dirty="0" smtClean="0"/>
              <a:t> </a:t>
            </a:r>
            <a:r>
              <a:rPr lang="en-US" dirty="0" smtClean="0"/>
              <a:t>reservation of rights letter” activity.</a:t>
            </a:r>
          </a:p>
          <a:p>
            <a:pPr eaLnBrk="1" hangingPunct="1"/>
            <a:r>
              <a:rPr lang="en-US" dirty="0" smtClean="0"/>
              <a:t>There is also a weekly summary on the right of the calendar. This lists activities due that week. Once again, each of the activities is a clickable link that navigates to the activity.</a:t>
            </a:r>
          </a:p>
          <a:p>
            <a:pPr eaLnBrk="1" hangingPunct="1"/>
            <a:r>
              <a:rPr lang="en-US" dirty="0" smtClean="0"/>
              <a:t>A box at the bottom of the calendar identifies the claim numbers for all the activities appearing in the month’s calendar (as shown in the zoom-in on the bottom). This is useful as the activities assigned to you often span multiple claims. In this example, the logged-in</a:t>
            </a:r>
            <a:r>
              <a:rPr lang="en-US" baseline="0" dirty="0" smtClean="0"/>
              <a:t> user is assigned activities spanning two claims: </a:t>
            </a:r>
          </a:p>
          <a:p>
            <a:pPr marL="228600" indent="-228600" eaLnBrk="1" hangingPunct="1">
              <a:buAutoNum type="arabicPeriod"/>
            </a:pPr>
            <a:r>
              <a:rPr lang="en-US" baseline="0" dirty="0" smtClean="0"/>
              <a:t>235-53-365870 (Ray Newton) </a:t>
            </a:r>
          </a:p>
          <a:p>
            <a:pPr marL="228600" indent="-228600" eaLnBrk="1" hangingPunct="1">
              <a:buAutoNum type="arabicPeriod"/>
            </a:pPr>
            <a:r>
              <a:rPr lang="en-US" baseline="0" dirty="0" smtClean="0"/>
              <a:t>345-53-343195 (Bison Trucking Company)</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|EON~039|</a:t>
            </a:r>
            <a:endParaRPr lang="en-US" sz="100">
              <a:solidFill>
                <a:srgbClr val="FFFFFF"/>
              </a:solidFill>
              <a:latin typeface="Arial"/>
            </a:endParaRPr>
          </a:p>
        </p:txBody>
      </p:sp>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23FE4B93-57CD-4129-82C3-6C283428B0C2}"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make edits to an activity that you own. When you are done editing the activity, click the Update button.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D9CBD9BD-88A5-44C5-AFE4-6BEE579244FC}" type="slidenum">
              <a:rPr lang="en-US" altLang="en-US" sz="1200" smtClean="0">
                <a:solidFill>
                  <a:schemeClr val="tx1"/>
                </a:solidFill>
              </a:rPr>
              <a:pPr eaLnBrk="1" hangingPunct="1"/>
              <a:t>4</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Activities can be created manually or automatically at almost any time, including during the claim setup process.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|EON~040|</a:t>
            </a:r>
            <a:endParaRPr lang="en-US" sz="100">
              <a:solidFill>
                <a:srgbClr val="FFFFFF"/>
              </a:solidFill>
              <a:latin typeface="Arial"/>
            </a:endParaRPr>
          </a:p>
        </p:txBody>
      </p:sp>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9F7AEDBA-8273-4E32-89C6-5B6482DC2A62}" type="slidenum">
              <a:rPr lang="en-US" altLang="en-US" sz="1200" smtClean="0">
                <a:solidFill>
                  <a:schemeClr val="tx1"/>
                </a:solidFill>
              </a:rPr>
              <a:pPr eaLnBrk="1" hangingPunct="1"/>
              <a:t>40</a:t>
            </a:fld>
            <a:endParaRPr lang="en-US" altLang="en-US" sz="120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You can reassign an activity that you own or activities</a:t>
            </a:r>
            <a:r>
              <a:rPr lang="en-US" baseline="0" dirty="0" smtClean="0"/>
              <a:t> owned by others (provided you have the correct permissions)</a:t>
            </a:r>
            <a:r>
              <a:rPr lang="en-US" dirty="0" smtClean="0"/>
              <a:t>. To do this, either:</a:t>
            </a:r>
          </a:p>
          <a:p>
            <a:pPr marL="438150" lvl="1" indent="-209550" eaLnBrk="1" hangingPunct="1"/>
            <a:r>
              <a:rPr lang="en-US" dirty="0" smtClean="0"/>
              <a:t>Navigate to the activity and click the Assign button, or</a:t>
            </a:r>
          </a:p>
          <a:p>
            <a:pPr marL="438150" lvl="1" indent="-209550" eaLnBrk="1" hangingPunct="1"/>
            <a:r>
              <a:rPr lang="en-US" dirty="0" smtClean="0"/>
              <a:t>Navigate to a list containing the activity, select the check box to the left of the activity, and click the Assign button.</a:t>
            </a:r>
          </a:p>
          <a:p>
            <a:pPr marL="209550" indent="-209550" eaLnBrk="1" hangingPunct="1"/>
            <a:r>
              <a:rPr lang="en-US" dirty="0" smtClean="0"/>
              <a:t>Either method displays the Assign Activity screen (shown above). From this screen, you can assign the activity via assignment rules or specify a user, group, or queue.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|EON~041|</a:t>
            </a:r>
            <a:endParaRPr lang="en-US" sz="100">
              <a:solidFill>
                <a:srgbClr val="FFFFFF"/>
              </a:solidFill>
              <a:latin typeface="Arial"/>
            </a:endParaRPr>
          </a:p>
        </p:txBody>
      </p:sp>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F4BA2614-9512-48D2-BC91-127753BAC1DC}" type="slidenum">
              <a:rPr lang="en-US" altLang="en-US" sz="1200" smtClean="0">
                <a:solidFill>
                  <a:schemeClr val="tx1"/>
                </a:solidFill>
              </a:rPr>
              <a:pPr eaLnBrk="1" hangingPunct="1"/>
              <a:t>41</a:t>
            </a:fld>
            <a:endParaRPr lang="en-US" altLang="en-US" sz="120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ways you can close a general activity:</a:t>
            </a:r>
          </a:p>
          <a:p>
            <a:pPr lvl="1" eaLnBrk="1" hangingPunct="1"/>
            <a:r>
              <a:rPr lang="en-US" dirty="0" smtClean="0"/>
              <a:t>Complete - This indicates the work for the activity has been done.</a:t>
            </a:r>
          </a:p>
          <a:p>
            <a:pPr lvl="1" eaLnBrk="1" hangingPunct="1"/>
            <a:r>
              <a:rPr lang="en-US" dirty="0" smtClean="0"/>
              <a:t>Skip - This indicates that the work for the activity is not done but no longer needs to be done. (For example, if a car was initially believed to be stolen, an "Affidavit of vehicle theft" activity might get created. If it later becomes apparent that the car was towed, the affidavit activity could be skipped.) Skipping is analogous to "logically deleting" the activity. It is still listed inside the database and can still be seen in ClaimCenter, but it has also been flagged as an activity which was ultimately irrelevant to the processing of the claim.</a:t>
            </a:r>
          </a:p>
          <a:p>
            <a:pPr eaLnBrk="1" hangingPunct="1"/>
            <a:r>
              <a:rPr lang="en-US" dirty="0" smtClean="0"/>
              <a:t>An activity can be flagged as mandatory. A mandatory activity cannot be skipped. It can only be completed.</a:t>
            </a:r>
          </a:p>
          <a:p>
            <a:pPr eaLnBrk="1" hangingPunct="1"/>
            <a:r>
              <a:rPr lang="en-US" dirty="0" smtClean="0"/>
              <a:t>There is a special type of activity called an approval activity which is closed by approving or rejecting the approval</a:t>
            </a:r>
            <a:r>
              <a:rPr lang="en-US" baseline="0" dirty="0" smtClean="0"/>
              <a:t> (h</a:t>
            </a:r>
            <a:r>
              <a:rPr lang="en-US" dirty="0" smtClean="0"/>
              <a:t>ence the “dimmed out” buttons</a:t>
            </a:r>
            <a:r>
              <a:rPr lang="en-US" baseline="0" dirty="0" smtClean="0"/>
              <a:t> labeled “Approve” and “Reject”). </a:t>
            </a:r>
            <a:r>
              <a:rPr lang="en-US" dirty="0" smtClean="0"/>
              <a:t>This type of activity is discussed in the "Supervisors" lesson</a:t>
            </a:r>
            <a:r>
              <a:rPr lang="en-US" baseline="0" dirty="0" smtClean="0"/>
              <a:t> and is used to approve transactions such as reserves and payments.</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|EON~042|</a:t>
            </a:r>
            <a:endParaRPr lang="en-US" sz="100">
              <a:solidFill>
                <a:srgbClr val="FFFFFF"/>
              </a:solidFill>
              <a:latin typeface="Arial"/>
            </a:endParaRP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9FB1F6ED-5B20-4866-8784-D15DDF037AFC}" type="slidenum">
              <a:rPr lang="en-US" altLang="en-US" sz="1200" smtClean="0">
                <a:solidFill>
                  <a:schemeClr val="tx1"/>
                </a:solidFill>
              </a:rPr>
              <a:pPr eaLnBrk="1" hangingPunct="1"/>
              <a:t>42</a:t>
            </a:fld>
            <a:endParaRPr lang="en-US" altLang="en-US" sz="120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one or more notes that are associated with a specific activity. These notes can record the actions or thinking behind the processing of a activity.</a:t>
            </a:r>
          </a:p>
          <a:p>
            <a:pPr eaLnBrk="1" hangingPunct="1"/>
            <a:r>
              <a:rPr lang="en-US" dirty="0" smtClean="0"/>
              <a:t>To create a note related to an activity:</a:t>
            </a:r>
          </a:p>
          <a:p>
            <a:pPr marL="557213" lvl="1" indent="-209550" eaLnBrk="1" hangingPunct="1">
              <a:buFontTx/>
              <a:buAutoNum type="arabicPeriod"/>
            </a:pPr>
            <a:r>
              <a:rPr lang="en-US" dirty="0" smtClean="0"/>
              <a:t>Navigate to the activity.</a:t>
            </a:r>
          </a:p>
          <a:p>
            <a:pPr marL="557213" lvl="1" indent="-209550" eaLnBrk="1" hangingPunct="1">
              <a:buFontTx/>
              <a:buAutoNum type="arabicPeriod"/>
            </a:pPr>
            <a:r>
              <a:rPr lang="en-US" dirty="0" smtClean="0"/>
              <a:t>In the New Note section, complete the fields as appropriate.</a:t>
            </a:r>
          </a:p>
          <a:p>
            <a:pPr marL="557213" lvl="1" indent="-209550" eaLnBrk="1" hangingPunct="1">
              <a:buFontTx/>
              <a:buAutoNum type="arabicPeriod"/>
            </a:pPr>
            <a:r>
              <a:rPr lang="en-US" dirty="0" smtClean="0"/>
              <a:t>Click Update.</a:t>
            </a:r>
          </a:p>
          <a:p>
            <a:pPr eaLnBrk="1" hangingPunct="1"/>
            <a:r>
              <a:rPr lang="en-US" dirty="0" smtClean="0"/>
              <a:t>An activity can also be linked to a document. Documents are discussed in the "Documents" lesson.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|EON~043|</a:t>
            </a:r>
            <a:endParaRPr lang="en-US" sz="100">
              <a:solidFill>
                <a:srgbClr val="FFFFFF"/>
              </a:solidFill>
              <a:latin typeface="Arial"/>
            </a:endParaRP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46B5CD0E-6C85-407F-9C0A-34D0EFA64540}" type="slidenum">
              <a:rPr lang="en-US" altLang="en-US" sz="1200" smtClean="0">
                <a:solidFill>
                  <a:schemeClr val="tx1"/>
                </a:solidFill>
              </a:rPr>
              <a:pPr eaLnBrk="1" hangingPunct="1"/>
              <a:t>43</a:t>
            </a:fld>
            <a:endParaRPr lang="en-US" altLang="en-US" sz="120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Notes that pertain to a specific activity are listed on the Notes screen, along with all the other notes created for the claim.</a:t>
            </a:r>
          </a:p>
          <a:p>
            <a:pPr eaLnBrk="1" hangingPunct="1"/>
            <a:r>
              <a:rPr lang="en-US" dirty="0" smtClean="0"/>
              <a:t>To see a list of just the notes for a given activity:</a:t>
            </a:r>
          </a:p>
          <a:p>
            <a:pPr marL="557213" lvl="1" indent="-209550" eaLnBrk="1" hangingPunct="1">
              <a:buFontTx/>
              <a:buAutoNum type="arabicPeriod"/>
            </a:pPr>
            <a:r>
              <a:rPr lang="en-US" dirty="0" smtClean="0"/>
              <a:t>Navigate to the activity.</a:t>
            </a:r>
          </a:p>
          <a:p>
            <a:pPr marL="557213" lvl="1" indent="-209550" eaLnBrk="1" hangingPunct="1">
              <a:buFontTx/>
              <a:buAutoNum type="arabicPeriod"/>
            </a:pPr>
            <a:r>
              <a:rPr lang="en-US" dirty="0" smtClean="0"/>
              <a:t>Click the View Notes button.</a:t>
            </a:r>
          </a:p>
          <a:p>
            <a:pPr eaLnBrk="1" hangingPunct="1"/>
            <a:r>
              <a:rPr lang="en-US" dirty="0" smtClean="0"/>
              <a:t>Activities that are not related to that activity do not appear in the Activity Notes list.</a:t>
            </a:r>
            <a:br>
              <a:rPr lang="en-US" dirty="0" smtClean="0"/>
            </a:br>
            <a:r>
              <a:rPr lang="en-US" dirty="0" smtClean="0"/>
              <a:t/>
            </a:r>
            <a:br>
              <a:rPr lang="en-US" dirty="0" smtClean="0"/>
            </a:br>
            <a:r>
              <a:rPr lang="en-US" dirty="0" smtClean="0"/>
              <a:t>Notes are discussed in the “Notes</a:t>
            </a:r>
            <a:r>
              <a:rPr lang="en-US" smtClean="0"/>
              <a:t>” lesson.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|EON~044|</a:t>
            </a:r>
            <a:endParaRPr lang="en-US" sz="100">
              <a:solidFill>
                <a:srgbClr val="FFFFFF"/>
              </a:solidFill>
              <a:latin typeface="Arial"/>
            </a:endParaRPr>
          </a:p>
        </p:txBody>
      </p:sp>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06F19225-3B24-44AC-BA23-87D7897680B6}" type="slidenum">
              <a:rPr lang="en-US" altLang="en-US" sz="1200" smtClean="0">
                <a:solidFill>
                  <a:schemeClr val="tx1"/>
                </a:solidFill>
              </a:rPr>
              <a:pPr eaLnBrk="1" hangingPunct="1"/>
              <a:t>44</a:t>
            </a:fld>
            <a:endParaRPr lang="en-US" altLang="en-US" sz="1200" smtClean="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|EON~045|</a:t>
            </a:r>
            <a:endParaRPr lang="en-US" sz="100">
              <a:solidFill>
                <a:srgbClr val="FFFFFF"/>
              </a:solidFill>
              <a:latin typeface="Arial"/>
            </a:endParaRPr>
          </a:p>
        </p:txBody>
      </p:sp>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EDDBE538-3B98-4706-89A9-A37480435E8E}" type="slidenum">
              <a:rPr lang="en-US" altLang="en-US" sz="1200" smtClean="0">
                <a:solidFill>
                  <a:schemeClr val="tx1"/>
                </a:solidFill>
              </a:rPr>
              <a:pPr eaLnBrk="1" hangingPunct="1"/>
              <a:t>45</a:t>
            </a:fld>
            <a:endParaRPr lang="en-US" altLang="en-US" sz="1200" smtClean="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Exposure, contact, matter, service request.</a:t>
            </a:r>
          </a:p>
          <a:p>
            <a:pPr eaLnBrk="1" hangingPunct="1"/>
            <a:r>
              <a:rPr lang="en-US" dirty="0" smtClean="0"/>
              <a:t>2. An activity pattern is a template used to create activities.</a:t>
            </a:r>
          </a:p>
          <a:p>
            <a:pPr eaLnBrk="1" hangingPunct="1"/>
            <a:r>
              <a:rPr lang="en-US" dirty="0" smtClean="0"/>
              <a:t>3. 	a) The activity is new or has been modified by another user since you viewed it.</a:t>
            </a:r>
          </a:p>
          <a:p>
            <a:pPr eaLnBrk="1" hangingPunct="1"/>
            <a:r>
              <a:rPr lang="en-US" dirty="0" smtClean="0"/>
              <a:t>	b) The activity is escalated. (It is open past its escalation date.)</a:t>
            </a:r>
          </a:p>
          <a:p>
            <a:pPr eaLnBrk="1" hangingPunct="1"/>
            <a:r>
              <a:rPr lang="en-US" dirty="0" smtClean="0"/>
              <a:t>	c) The activity is overdue. (It is open past its due date.)</a:t>
            </a:r>
          </a:p>
          <a:p>
            <a:pPr eaLnBrk="1" hangingPunct="1"/>
            <a:r>
              <a:rPr lang="en-US" dirty="0" smtClean="0"/>
              <a:t>4. Possible answers (similarities):</a:t>
            </a:r>
          </a:p>
          <a:p>
            <a:pPr eaLnBrk="1" hangingPunct="1"/>
            <a:r>
              <a:rPr lang="en-US" dirty="0" smtClean="0"/>
              <a:t>	Both lists list activities.</a:t>
            </a:r>
          </a:p>
          <a:p>
            <a:pPr eaLnBrk="1" hangingPunct="1"/>
            <a:r>
              <a:rPr lang="en-US" dirty="0" smtClean="0"/>
              <a:t>	Both lists have filtering criteria to modify which activities appear.</a:t>
            </a:r>
          </a:p>
          <a:p>
            <a:pPr eaLnBrk="1" hangingPunct="1"/>
            <a:r>
              <a:rPr lang="en-US" dirty="0" smtClean="0"/>
              <a:t>	Both lists have an analogous calendar which lists the activities in calendar format.</a:t>
            </a:r>
          </a:p>
          <a:p>
            <a:pPr eaLnBrk="1" hangingPunct="1"/>
            <a:r>
              <a:rPr lang="en-US" dirty="0" smtClean="0"/>
              <a:t>Possible answers (differences):</a:t>
            </a:r>
          </a:p>
          <a:p>
            <a:pPr eaLnBrk="1" hangingPunct="1"/>
            <a:r>
              <a:rPr lang="en-US" dirty="0" smtClean="0"/>
              <a:t>	Desktop Activities lists activities assigned to you (regardless of the claim involved). Claim </a:t>
            </a:r>
            <a:r>
              <a:rPr lang="en-US" dirty="0" err="1" smtClean="0"/>
              <a:t>Workplan</a:t>
            </a:r>
            <a:r>
              <a:rPr lang="en-US" dirty="0" smtClean="0"/>
              <a:t> lists activities associated to a claim (whether they're assigned to you or not).</a:t>
            </a:r>
          </a:p>
          <a:p>
            <a:pPr eaLnBrk="1" hangingPunct="1"/>
            <a:r>
              <a:rPr lang="en-US" dirty="0" smtClean="0"/>
              <a:t>5. An activity can be completed or skipped. A completed activity's work has been done. A skipped activity's work has not been done but is no longer relevant and does not need to be done.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|EON~046|</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smtClean="0"/>
              <a:t>	Notices - </a:t>
            </a:r>
            <a:fld id="{211C349A-83C9-44D0-A356-DBEB3FC715FC}" type="slidenum">
              <a:rPr lang="en-US" altLang="en-US" smtClean="0"/>
              <a:pPr>
                <a:defRPr/>
              </a:pPr>
              <a:t>46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E5C9C2E3-E973-4763-BE13-DB67372B8AC5}" type="slidenum">
              <a:rPr lang="en-US" altLang="en-US" sz="1200" smtClean="0">
                <a:solidFill>
                  <a:schemeClr val="tx1"/>
                </a:solidFill>
              </a:rPr>
              <a:pPr eaLnBrk="1" hangingPunct="1"/>
              <a:t>5</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ClaimCenter creates activities to implement common business practices. For example, whenever a claim is created, three activities are created and associated to the claim: "Claim Acknowledgement letter", "Contact insured", and "30-day reminder".</a:t>
            </a:r>
          </a:p>
          <a:p>
            <a:pPr eaLnBrk="1" hangingPunct="1"/>
            <a:r>
              <a:rPr lang="en-US" smtClean="0"/>
              <a:t>Users create activities and assign them to themselves as a reminder of work to do. For example, while working on a claim, if an issue comes up which causes the adjuster to question coverage, he or she could create a "Verify coverage" activity and assign it to himself or herself.</a:t>
            </a:r>
          </a:p>
          <a:p>
            <a:pPr eaLnBrk="1" hangingPunct="1"/>
            <a:r>
              <a:rPr lang="en-US" smtClean="0"/>
              <a:t>Users create activities and assign them to others to request assistance with a claim. For example, if an auto claim has a salvage opportunity but the adjuster working the claim doesn't deal with auto salvage, he or she could create a "Vehicle salvage opportunity" activity which gets assigned to someone in the auto salvage group.</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248116BC-AABA-45FF-91A9-60022410A986}" type="slidenum">
              <a:rPr lang="en-US" altLang="en-US" sz="1200" smtClean="0">
                <a:solidFill>
                  <a:schemeClr val="tx1"/>
                </a:solidFill>
              </a:rPr>
              <a:pPr eaLnBrk="1" hangingPunct="1"/>
              <a:t>6</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activity is associated to a claim and assigned to an owner</a:t>
            </a:r>
          </a:p>
          <a:p>
            <a:pPr lvl="1" eaLnBrk="1" hangingPunct="1"/>
            <a:r>
              <a:rPr lang="en-US" dirty="0" smtClean="0"/>
              <a:t>For a given claim, all activities associated to it are listed in its </a:t>
            </a:r>
            <a:r>
              <a:rPr lang="en-US" dirty="0" err="1" smtClean="0"/>
              <a:t>workplan</a:t>
            </a:r>
            <a:r>
              <a:rPr lang="en-US" dirty="0" smtClean="0"/>
              <a:t>.</a:t>
            </a:r>
          </a:p>
          <a:p>
            <a:pPr lvl="1" eaLnBrk="1" hangingPunct="1"/>
            <a:r>
              <a:rPr lang="en-US" dirty="0" smtClean="0"/>
              <a:t>For a given user, all activities assigned to him or her are listed on his or her desktop.</a:t>
            </a:r>
          </a:p>
          <a:p>
            <a:pPr eaLnBrk="1" hangingPunct="1"/>
            <a:r>
              <a:rPr lang="en-US" dirty="0" smtClean="0"/>
              <a:t>This functionality gives a user the ability to easily see the work that he or she is responsible for, as well as seeing all of the work needed to be done for a given claim.</a:t>
            </a:r>
          </a:p>
          <a:p>
            <a:pPr eaLnBrk="1" hangingPunct="1"/>
            <a:r>
              <a:rPr lang="en-US" dirty="0" smtClean="0"/>
              <a:t>Note in the example above that every claim has the same </a:t>
            </a:r>
            <a:r>
              <a:rPr lang="en-US" dirty="0" err="1" smtClean="0"/>
              <a:t>workplan</a:t>
            </a:r>
            <a:r>
              <a:rPr lang="en-US" dirty="0" smtClean="0"/>
              <a:t> (an activity to make initial contact with the insured, an activity to approve an initial reserve, and an activity to contact a plaintiff who is suing the insured). All initial contact activities are assigned to a single adjuster. All approval activities are assigned to a supervisor. All legal activities are assigned to a legal professional.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F629DFEF-127D-426E-94BA-C2000C78AF56}" type="slidenum">
              <a:rPr lang="en-US" altLang="en-US" sz="1200" smtClean="0">
                <a:solidFill>
                  <a:schemeClr val="tx1"/>
                </a:solidFill>
              </a:rPr>
              <a:pPr eaLnBrk="1" hangingPunct="1"/>
              <a:t>7</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Activities can also be associated with documents and notes. Documents are discussed in the "Documents" lesson and notes are discussed in the "Notes" lesson.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FED372E6-0118-41F9-879C-3BC55F3E65A9}"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Managers have the ability to create and modify activity patterns on the Administration tab. You can configure the data model to add fields to the activity pattern entity. When a field is added to the activity pattern entity, it is available on all activity patterns. For example, a given carrier might want to add a "Required Role" field which is used to identify the role a person must have in order to have this type of activity assigned to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Activities - </a:t>
            </a:r>
            <a:fld id="{0BF5D229-935E-46E1-967B-FA02EF4D5305}" type="slidenum">
              <a:rPr lang="en-US" altLang="en-US" sz="1200" smtClean="0">
                <a:solidFill>
                  <a:schemeClr val="tx1"/>
                </a:solidFill>
              </a:rPr>
              <a:pPr eaLnBrk="1" hangingPunct="1"/>
              <a:t>9</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Rules can create activities automatically either during claim setup (as suggested in the first scenario above) or in reaction to any event, such as the adding of a witness to a claim (as suggested in the second scenario above).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0090063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73962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415803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044717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058056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542300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067425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12279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7829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2570591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763219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158427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FB23166-8B3D-4E16-9C66-23D3FF9B0CB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Activities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30 July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grpSp>
        <p:nvGrpSpPr>
          <p:cNvPr id="13314" name="Group 2"/>
          <p:cNvGrpSpPr>
            <a:grpSpLocks/>
          </p:cNvGrpSpPr>
          <p:nvPr/>
        </p:nvGrpSpPr>
        <p:grpSpPr bwMode="auto">
          <a:xfrm>
            <a:off x="6176963" y="1155700"/>
            <a:ext cx="758825" cy="760413"/>
            <a:chOff x="2452" y="533"/>
            <a:chExt cx="808" cy="809"/>
          </a:xfrm>
        </p:grpSpPr>
        <p:sp>
          <p:nvSpPr>
            <p:cNvPr id="13384" name="AutoShape 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85" name="AutoShape 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86" name="AutoShape 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87" name="Rectangle 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5" name="Rectangle 7"/>
          <p:cNvSpPr>
            <a:spLocks noGrp="1" noChangeArrowheads="1"/>
          </p:cNvSpPr>
          <p:nvPr>
            <p:ph type="title"/>
          </p:nvPr>
        </p:nvSpPr>
        <p:spPr/>
        <p:txBody>
          <a:bodyPr/>
          <a:lstStyle/>
          <a:p>
            <a:pPr eaLnBrk="1" hangingPunct="1"/>
            <a:r>
              <a:rPr lang="en-US" smtClean="0"/>
              <a:t>Activity assignment</a:t>
            </a:r>
          </a:p>
        </p:txBody>
      </p:sp>
      <p:sp>
        <p:nvSpPr>
          <p:cNvPr id="13316" name="Rectangle 8"/>
          <p:cNvSpPr>
            <a:spLocks noGrp="1" noChangeArrowheads="1"/>
          </p:cNvSpPr>
          <p:nvPr>
            <p:ph idx="1"/>
          </p:nvPr>
        </p:nvSpPr>
        <p:spPr>
          <a:xfrm>
            <a:off x="519113" y="4864100"/>
            <a:ext cx="8318500" cy="1525588"/>
          </a:xfrm>
        </p:spPr>
        <p:txBody>
          <a:bodyPr/>
          <a:lstStyle/>
          <a:p>
            <a:pPr>
              <a:buFont typeface="Arial" charset="0"/>
              <a:buChar char="•"/>
            </a:pPr>
            <a:r>
              <a:rPr lang="en-US" smtClean="0"/>
              <a:t>Assigned to a user and group, which is selected either by:</a:t>
            </a:r>
          </a:p>
          <a:p>
            <a:pPr lvl="1"/>
            <a:r>
              <a:rPr lang="en-US" smtClean="0"/>
              <a:t>Assignment rules, or</a:t>
            </a:r>
          </a:p>
          <a:p>
            <a:pPr lvl="1"/>
            <a:r>
              <a:rPr lang="en-US" smtClean="0"/>
              <a:t>User creating or reassigning activity</a:t>
            </a:r>
          </a:p>
        </p:txBody>
      </p:sp>
      <p:grpSp>
        <p:nvGrpSpPr>
          <p:cNvPr id="13317" name="Group 9"/>
          <p:cNvGrpSpPr>
            <a:grpSpLocks/>
          </p:cNvGrpSpPr>
          <p:nvPr/>
        </p:nvGrpSpPr>
        <p:grpSpPr bwMode="auto">
          <a:xfrm>
            <a:off x="944563" y="1506538"/>
            <a:ext cx="1319212" cy="971550"/>
            <a:chOff x="2083" y="1606"/>
            <a:chExt cx="1489" cy="1097"/>
          </a:xfrm>
        </p:grpSpPr>
        <p:sp>
          <p:nvSpPr>
            <p:cNvPr id="13351" name="Rectangle 1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52" name="Freeform 1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53" name="Freeform 1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54" name="Freeform 1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55" name="Freeform 1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356" name="Rectangle 1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57" name="Rectangle 1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58" name="AutoShape 1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59" name="Freeform 18"/>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60" name="Freeform 19"/>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61" name="Rectangle 2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2" name="Rectangle 2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3" name="Rectangle 2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64" name="Group 23"/>
            <p:cNvGrpSpPr>
              <a:grpSpLocks/>
            </p:cNvGrpSpPr>
            <p:nvPr/>
          </p:nvGrpSpPr>
          <p:grpSpPr bwMode="auto">
            <a:xfrm>
              <a:off x="2221" y="1871"/>
              <a:ext cx="518" cy="782"/>
              <a:chOff x="2400" y="1656"/>
              <a:chExt cx="752" cy="1136"/>
            </a:xfrm>
          </p:grpSpPr>
          <p:sp>
            <p:nvSpPr>
              <p:cNvPr id="13377" name="Freeform 2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78" name="Freeform 2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79" name="Freeform 2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80" name="Freeform 2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81" name="Freeform 2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382" name="Line 2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3" name="Line 3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65" name="Group 31"/>
            <p:cNvGrpSpPr>
              <a:grpSpLocks/>
            </p:cNvGrpSpPr>
            <p:nvPr/>
          </p:nvGrpSpPr>
          <p:grpSpPr bwMode="auto">
            <a:xfrm rot="-6511945">
              <a:off x="2834" y="1842"/>
              <a:ext cx="518" cy="783"/>
              <a:chOff x="2400" y="1656"/>
              <a:chExt cx="752" cy="1136"/>
            </a:xfrm>
          </p:grpSpPr>
          <p:sp>
            <p:nvSpPr>
              <p:cNvPr id="13370" name="Freeform 3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71" name="Freeform 3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72" name="Freeform 3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73" name="Freeform 3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74" name="Freeform 3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75" name="Line 3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76" name="Line 3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66" name="Freeform 39"/>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367" name="Freeform 40"/>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68" name="Rectangle 4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9" name="Rectangle 4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8" name="Text Box 43"/>
          <p:cNvSpPr txBox="1">
            <a:spLocks noChangeArrowheads="1"/>
          </p:cNvSpPr>
          <p:nvPr/>
        </p:nvSpPr>
        <p:spPr bwMode="auto">
          <a:xfrm>
            <a:off x="633413" y="1177925"/>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10-0027</a:t>
            </a:r>
          </a:p>
        </p:txBody>
      </p:sp>
      <p:sp>
        <p:nvSpPr>
          <p:cNvPr id="13319" name="Text Box 44"/>
          <p:cNvSpPr txBox="1">
            <a:spLocks noChangeArrowheads="1"/>
          </p:cNvSpPr>
          <p:nvPr/>
        </p:nvSpPr>
        <p:spPr bwMode="auto">
          <a:xfrm>
            <a:off x="7831138" y="1657350"/>
            <a:ext cx="900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a:t>
            </a:r>
            <a:br>
              <a:rPr lang="en-US" sz="2000" b="1"/>
            </a:br>
            <a:r>
              <a:rPr lang="en-US" sz="2000" b="1"/>
              <a:t>Beebe</a:t>
            </a:r>
          </a:p>
        </p:txBody>
      </p:sp>
      <p:grpSp>
        <p:nvGrpSpPr>
          <p:cNvPr id="13320" name="Group 45"/>
          <p:cNvGrpSpPr>
            <a:grpSpLocks/>
          </p:cNvGrpSpPr>
          <p:nvPr/>
        </p:nvGrpSpPr>
        <p:grpSpPr bwMode="auto">
          <a:xfrm>
            <a:off x="6591300" y="1563688"/>
            <a:ext cx="1169988" cy="788987"/>
            <a:chOff x="2984" y="3331"/>
            <a:chExt cx="845" cy="569"/>
          </a:xfrm>
        </p:grpSpPr>
        <p:sp>
          <p:nvSpPr>
            <p:cNvPr id="13338" name="AutoShape 4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9" name="Group 47"/>
            <p:cNvGrpSpPr>
              <a:grpSpLocks/>
            </p:cNvGrpSpPr>
            <p:nvPr/>
          </p:nvGrpSpPr>
          <p:grpSpPr bwMode="auto">
            <a:xfrm>
              <a:off x="3386" y="3487"/>
              <a:ext cx="443" cy="398"/>
              <a:chOff x="4838" y="2218"/>
              <a:chExt cx="395" cy="355"/>
            </a:xfrm>
          </p:grpSpPr>
          <p:sp>
            <p:nvSpPr>
              <p:cNvPr id="13340" name="Freeform 4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4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5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Freeform 5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Freeform 5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5" name="Freeform 5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Freeform 5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Rectangle 5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8" name="Rectangle 5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9" name="Freeform 5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Rectangle 5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1" name="Text Box 59"/>
          <p:cNvSpPr txBox="1">
            <a:spLocks noChangeArrowheads="1"/>
          </p:cNvSpPr>
          <p:nvPr/>
        </p:nvSpPr>
        <p:spPr bwMode="auto">
          <a:xfrm>
            <a:off x="1979613" y="3624263"/>
            <a:ext cx="1317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Contact</a:t>
            </a:r>
            <a:br>
              <a:rPr lang="en-US" sz="2000" b="1"/>
            </a:br>
            <a:r>
              <a:rPr lang="en-US" sz="2000" b="1"/>
              <a:t>Claimant</a:t>
            </a:r>
          </a:p>
        </p:txBody>
      </p:sp>
      <p:grpSp>
        <p:nvGrpSpPr>
          <p:cNvPr id="13322" name="Group 60"/>
          <p:cNvGrpSpPr>
            <a:grpSpLocks/>
          </p:cNvGrpSpPr>
          <p:nvPr/>
        </p:nvGrpSpPr>
        <p:grpSpPr bwMode="auto">
          <a:xfrm>
            <a:off x="2295525" y="2655888"/>
            <a:ext cx="714375" cy="909637"/>
            <a:chOff x="1230" y="487"/>
            <a:chExt cx="873" cy="1110"/>
          </a:xfrm>
        </p:grpSpPr>
        <p:sp>
          <p:nvSpPr>
            <p:cNvPr id="13332" name="Rectangle 61"/>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3333" name="Line 62"/>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4" name="Line 63"/>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Rectangle 64"/>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36" name="Freeform 65"/>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3337" name="Line 66"/>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23" name="Line 67"/>
          <p:cNvSpPr>
            <a:spLocks noChangeShapeType="1"/>
          </p:cNvSpPr>
          <p:nvPr/>
        </p:nvSpPr>
        <p:spPr bwMode="auto">
          <a:xfrm>
            <a:off x="1555750" y="2468563"/>
            <a:ext cx="0" cy="7572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68"/>
          <p:cNvSpPr>
            <a:spLocks noChangeShapeType="1"/>
          </p:cNvSpPr>
          <p:nvPr/>
        </p:nvSpPr>
        <p:spPr bwMode="auto">
          <a:xfrm>
            <a:off x="1555750" y="3225800"/>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69"/>
          <p:cNvSpPr>
            <a:spLocks noChangeShapeType="1"/>
          </p:cNvSpPr>
          <p:nvPr/>
        </p:nvSpPr>
        <p:spPr bwMode="auto">
          <a:xfrm>
            <a:off x="2265363" y="2006600"/>
            <a:ext cx="4319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6" name="Line 70"/>
          <p:cNvSpPr>
            <a:spLocks noChangeShapeType="1"/>
          </p:cNvSpPr>
          <p:nvPr/>
        </p:nvSpPr>
        <p:spPr bwMode="auto">
          <a:xfrm>
            <a:off x="3006725" y="3398838"/>
            <a:ext cx="3971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7" name="Line 71"/>
          <p:cNvSpPr>
            <a:spLocks noChangeShapeType="1"/>
          </p:cNvSpPr>
          <p:nvPr/>
        </p:nvSpPr>
        <p:spPr bwMode="auto">
          <a:xfrm flipV="1">
            <a:off x="6978650" y="2374900"/>
            <a:ext cx="0" cy="10080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72"/>
          <p:cNvGrpSpPr>
            <a:grpSpLocks/>
          </p:cNvGrpSpPr>
          <p:nvPr/>
        </p:nvGrpSpPr>
        <p:grpSpPr bwMode="auto">
          <a:xfrm>
            <a:off x="3735388" y="2921000"/>
            <a:ext cx="2517775" cy="949325"/>
            <a:chOff x="3375" y="2039"/>
            <a:chExt cx="1586" cy="598"/>
          </a:xfrm>
        </p:grpSpPr>
        <p:sp>
          <p:nvSpPr>
            <p:cNvPr id="13330" name="AutoShape 73"/>
            <p:cNvSpPr>
              <a:spLocks noChangeArrowheads="1"/>
            </p:cNvSpPr>
            <p:nvPr/>
          </p:nvSpPr>
          <p:spPr bwMode="auto">
            <a:xfrm>
              <a:off x="3375" y="2039"/>
              <a:ext cx="1586" cy="598"/>
            </a:xfrm>
            <a:prstGeom prst="roundRect">
              <a:avLst>
                <a:gd name="adj" fmla="val 16667"/>
              </a:avLst>
            </a:prstGeom>
            <a:solidFill>
              <a:schemeClr val="tx1"/>
            </a:solidFill>
            <a:ln w="28575" algn="ctr">
              <a:solidFill>
                <a:srgbClr val="FF0000"/>
              </a:solidFill>
              <a:round/>
              <a:headEnd/>
              <a:tailEnd/>
            </a:ln>
          </p:spPr>
          <p:txBody>
            <a:bodyPr lIns="0" tIns="0" rIns="0" bIns="0" anchor="ctr">
              <a:spAutoFit/>
            </a:bodyPr>
            <a:lstStyle/>
            <a:p>
              <a:endParaRPr lang="en-US"/>
            </a:p>
          </p:txBody>
        </p:sp>
        <p:sp>
          <p:nvSpPr>
            <p:cNvPr id="13331" name="Text Box 74"/>
            <p:cNvSpPr txBox="1">
              <a:spLocks noChangeArrowheads="1"/>
            </p:cNvSpPr>
            <p:nvPr/>
          </p:nvSpPr>
          <p:spPr bwMode="auto">
            <a:xfrm>
              <a:off x="3375" y="2050"/>
              <a:ext cx="158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solidFill>
                    <a:srgbClr val="FF0000"/>
                  </a:solidFill>
                </a:rPr>
                <a:t>Assign "Contact</a:t>
              </a:r>
              <a:br>
                <a:rPr lang="en-US" sz="2000" b="1" dirty="0">
                  <a:solidFill>
                    <a:srgbClr val="FF0000"/>
                  </a:solidFill>
                </a:rPr>
              </a:br>
              <a:r>
                <a:rPr lang="en-US" sz="2000" b="1" dirty="0">
                  <a:solidFill>
                    <a:srgbClr val="FF0000"/>
                  </a:solidFill>
                </a:rPr>
                <a:t>Claimant" activities to claim owner</a:t>
              </a:r>
            </a:p>
          </p:txBody>
        </p:sp>
      </p:grpSp>
      <p:sp>
        <p:nvSpPr>
          <p:cNvPr id="13329" name="Text Box 75"/>
          <p:cNvSpPr txBox="1">
            <a:spLocks noChangeArrowheads="1"/>
          </p:cNvSpPr>
          <p:nvPr/>
        </p:nvSpPr>
        <p:spPr bwMode="auto">
          <a:xfrm>
            <a:off x="3773488" y="2600325"/>
            <a:ext cx="2419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Assignment Rules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pic>
        <p:nvPicPr>
          <p:cNvPr id="2" name="Picture 2" descr="C:\Users\trhoades\AppData\Local\Temp\SNAGHTMLe195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5" y="2610960"/>
            <a:ext cx="3514725" cy="3829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4" y="1057190"/>
            <a:ext cx="4266877" cy="48513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Rectangle 3"/>
          <p:cNvSpPr>
            <a:spLocks noGrp="1" noChangeArrowheads="1"/>
          </p:cNvSpPr>
          <p:nvPr>
            <p:ph type="title"/>
          </p:nvPr>
        </p:nvSpPr>
        <p:spPr/>
        <p:txBody>
          <a:bodyPr/>
          <a:lstStyle/>
          <a:p>
            <a:pPr eaLnBrk="1" hangingPunct="1"/>
            <a:r>
              <a:rPr lang="en-US" smtClean="0"/>
              <a:t>Activity ownership</a:t>
            </a:r>
          </a:p>
        </p:txBody>
      </p:sp>
      <p:grpSp>
        <p:nvGrpSpPr>
          <p:cNvPr id="14340" name="Group 5"/>
          <p:cNvGrpSpPr>
            <a:grpSpLocks/>
          </p:cNvGrpSpPr>
          <p:nvPr/>
        </p:nvGrpSpPr>
        <p:grpSpPr bwMode="auto">
          <a:xfrm>
            <a:off x="503238" y="2185988"/>
            <a:ext cx="1160462" cy="781050"/>
            <a:chOff x="2984" y="3331"/>
            <a:chExt cx="845" cy="569"/>
          </a:xfrm>
        </p:grpSpPr>
        <p:sp>
          <p:nvSpPr>
            <p:cNvPr id="14378" name="AutoShape 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379" name="Group 7"/>
            <p:cNvGrpSpPr>
              <a:grpSpLocks/>
            </p:cNvGrpSpPr>
            <p:nvPr/>
          </p:nvGrpSpPr>
          <p:grpSpPr bwMode="auto">
            <a:xfrm>
              <a:off x="3386" y="3487"/>
              <a:ext cx="443" cy="398"/>
              <a:chOff x="4838" y="2218"/>
              <a:chExt cx="395" cy="355"/>
            </a:xfrm>
          </p:grpSpPr>
          <p:sp>
            <p:nvSpPr>
              <p:cNvPr id="14380" name="Freeform 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4" name="Freeform 1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Freeform 1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6" name="Freeform 1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7" name="Rectangle 1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8" name="Rectangle 1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9" name="Freeform 1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0" name="Rectangle 1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4341" name="Text Box 19"/>
          <p:cNvSpPr txBox="1">
            <a:spLocks noChangeArrowheads="1"/>
          </p:cNvSpPr>
          <p:nvPr/>
        </p:nvSpPr>
        <p:spPr bwMode="auto">
          <a:xfrm>
            <a:off x="550863" y="3030538"/>
            <a:ext cx="132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Betty Baker</a:t>
            </a:r>
          </a:p>
        </p:txBody>
      </p:sp>
      <p:grpSp>
        <p:nvGrpSpPr>
          <p:cNvPr id="14342" name="Group 20"/>
          <p:cNvGrpSpPr>
            <a:grpSpLocks/>
          </p:cNvGrpSpPr>
          <p:nvPr/>
        </p:nvGrpSpPr>
        <p:grpSpPr bwMode="auto">
          <a:xfrm>
            <a:off x="720725" y="2284413"/>
            <a:ext cx="352425" cy="371475"/>
            <a:chOff x="4429" y="1416"/>
            <a:chExt cx="281" cy="296"/>
          </a:xfrm>
        </p:grpSpPr>
        <p:grpSp>
          <p:nvGrpSpPr>
            <p:cNvPr id="14372" name="Group 21"/>
            <p:cNvGrpSpPr>
              <a:grpSpLocks/>
            </p:cNvGrpSpPr>
            <p:nvPr/>
          </p:nvGrpSpPr>
          <p:grpSpPr bwMode="auto">
            <a:xfrm>
              <a:off x="4531" y="1416"/>
              <a:ext cx="179" cy="293"/>
              <a:chOff x="4531" y="1416"/>
              <a:chExt cx="179" cy="293"/>
            </a:xfrm>
          </p:grpSpPr>
          <p:sp>
            <p:nvSpPr>
              <p:cNvPr id="14376" name="Oval 22"/>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4377" name="Oval 23"/>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4373" name="Group 24"/>
            <p:cNvGrpSpPr>
              <a:grpSpLocks/>
            </p:cNvGrpSpPr>
            <p:nvPr/>
          </p:nvGrpSpPr>
          <p:grpSpPr bwMode="auto">
            <a:xfrm>
              <a:off x="4429" y="1419"/>
              <a:ext cx="179" cy="293"/>
              <a:chOff x="4531" y="1416"/>
              <a:chExt cx="179" cy="293"/>
            </a:xfrm>
          </p:grpSpPr>
          <p:sp>
            <p:nvSpPr>
              <p:cNvPr id="14374" name="Oval 25"/>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4375" name="Oval 26"/>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14343" name="Line 27"/>
          <p:cNvSpPr>
            <a:spLocks noChangeShapeType="1"/>
          </p:cNvSpPr>
          <p:nvPr/>
        </p:nvSpPr>
        <p:spPr bwMode="auto">
          <a:xfrm>
            <a:off x="892175" y="2430463"/>
            <a:ext cx="1384300" cy="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4" name="Group 28"/>
          <p:cNvGrpSpPr>
            <a:grpSpLocks/>
          </p:cNvGrpSpPr>
          <p:nvPr/>
        </p:nvGrpSpPr>
        <p:grpSpPr bwMode="auto">
          <a:xfrm>
            <a:off x="3033779" y="5832899"/>
            <a:ext cx="1160462" cy="781050"/>
            <a:chOff x="2984" y="3331"/>
            <a:chExt cx="845" cy="569"/>
          </a:xfrm>
        </p:grpSpPr>
        <p:sp>
          <p:nvSpPr>
            <p:cNvPr id="14359"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360" name="Group 30"/>
            <p:cNvGrpSpPr>
              <a:grpSpLocks/>
            </p:cNvGrpSpPr>
            <p:nvPr/>
          </p:nvGrpSpPr>
          <p:grpSpPr bwMode="auto">
            <a:xfrm>
              <a:off x="3386" y="3487"/>
              <a:ext cx="443" cy="398"/>
              <a:chOff x="4838" y="2218"/>
              <a:chExt cx="395" cy="355"/>
            </a:xfrm>
          </p:grpSpPr>
          <p:sp>
            <p:nvSpPr>
              <p:cNvPr id="14361" name="Freeform 3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3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3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3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5" name="Freeform 3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6" name="Freeform 3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Freeform 3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9"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0" name="Freeform 4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1"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4345" name="Text Box 42"/>
          <p:cNvSpPr txBox="1">
            <a:spLocks noChangeArrowheads="1"/>
          </p:cNvSpPr>
          <p:nvPr/>
        </p:nvSpPr>
        <p:spPr bwMode="auto">
          <a:xfrm>
            <a:off x="1627254" y="5978949"/>
            <a:ext cx="1320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smtClean="0"/>
              <a:t>Cathy Clark</a:t>
            </a:r>
          </a:p>
        </p:txBody>
      </p:sp>
      <p:grpSp>
        <p:nvGrpSpPr>
          <p:cNvPr id="14346" name="Group 43"/>
          <p:cNvGrpSpPr>
            <a:grpSpLocks/>
          </p:cNvGrpSpPr>
          <p:nvPr/>
        </p:nvGrpSpPr>
        <p:grpSpPr bwMode="auto">
          <a:xfrm>
            <a:off x="3240992" y="5931324"/>
            <a:ext cx="352425" cy="371475"/>
            <a:chOff x="4429" y="1416"/>
            <a:chExt cx="281" cy="296"/>
          </a:xfrm>
        </p:grpSpPr>
        <p:grpSp>
          <p:nvGrpSpPr>
            <p:cNvPr id="14353" name="Group 44"/>
            <p:cNvGrpSpPr>
              <a:grpSpLocks/>
            </p:cNvGrpSpPr>
            <p:nvPr/>
          </p:nvGrpSpPr>
          <p:grpSpPr bwMode="auto">
            <a:xfrm>
              <a:off x="4531" y="1416"/>
              <a:ext cx="179" cy="293"/>
              <a:chOff x="4531" y="1416"/>
              <a:chExt cx="179" cy="293"/>
            </a:xfrm>
          </p:grpSpPr>
          <p:sp>
            <p:nvSpPr>
              <p:cNvPr id="14357" name="Oval 45"/>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4358" name="Oval 46"/>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4354" name="Group 47"/>
            <p:cNvGrpSpPr>
              <a:grpSpLocks/>
            </p:cNvGrpSpPr>
            <p:nvPr/>
          </p:nvGrpSpPr>
          <p:grpSpPr bwMode="auto">
            <a:xfrm>
              <a:off x="4429" y="1419"/>
              <a:ext cx="179" cy="293"/>
              <a:chOff x="4531" y="1416"/>
              <a:chExt cx="179" cy="293"/>
            </a:xfrm>
          </p:grpSpPr>
          <p:sp>
            <p:nvSpPr>
              <p:cNvPr id="14355" name="Oval 48"/>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4356" name="Oval 49"/>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14347" name="Line 50"/>
          <p:cNvSpPr>
            <a:spLocks noChangeShapeType="1"/>
          </p:cNvSpPr>
          <p:nvPr/>
        </p:nvSpPr>
        <p:spPr bwMode="auto">
          <a:xfrm>
            <a:off x="3422715" y="6077373"/>
            <a:ext cx="2123061" cy="2044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8" name="Text Box 51"/>
          <p:cNvSpPr txBox="1">
            <a:spLocks noChangeArrowheads="1"/>
          </p:cNvSpPr>
          <p:nvPr/>
        </p:nvSpPr>
        <p:spPr bwMode="auto">
          <a:xfrm>
            <a:off x="92172" y="5098771"/>
            <a:ext cx="20891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activity assigned to Betty Baker</a:t>
            </a:r>
          </a:p>
        </p:txBody>
      </p:sp>
      <p:sp>
        <p:nvSpPr>
          <p:cNvPr id="14351" name="Line 54"/>
          <p:cNvSpPr>
            <a:spLocks noChangeShapeType="1"/>
          </p:cNvSpPr>
          <p:nvPr/>
        </p:nvSpPr>
        <p:spPr bwMode="auto">
          <a:xfrm>
            <a:off x="1769423" y="5415148"/>
            <a:ext cx="1471568" cy="2731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2" name="Line 52"/>
          <p:cNvSpPr>
            <a:spLocks noChangeShapeType="1"/>
          </p:cNvSpPr>
          <p:nvPr/>
        </p:nvSpPr>
        <p:spPr bwMode="auto">
          <a:xfrm flipH="1">
            <a:off x="5438899" y="2378537"/>
            <a:ext cx="848457" cy="110433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5" name="AutoShape 5"/>
          <p:cNvSpPr>
            <a:spLocks noChangeArrowheads="1"/>
          </p:cNvSpPr>
          <p:nvPr/>
        </p:nvSpPr>
        <p:spPr bwMode="auto">
          <a:xfrm>
            <a:off x="2062418" y="2418058"/>
            <a:ext cx="435238" cy="17456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7" name="Text Box 51"/>
          <p:cNvSpPr txBox="1">
            <a:spLocks noChangeArrowheads="1"/>
          </p:cNvSpPr>
          <p:nvPr/>
        </p:nvSpPr>
        <p:spPr bwMode="auto">
          <a:xfrm>
            <a:off x="5119667" y="553466"/>
            <a:ext cx="208915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a</a:t>
            </a:r>
            <a:r>
              <a:rPr lang="en-US" sz="2400" b="1" dirty="0" smtClean="0">
                <a:solidFill>
                  <a:srgbClr val="FF0000"/>
                </a:solidFill>
              </a:rPr>
              <a:t>ctivity can be reassigned but not edited by other users</a:t>
            </a:r>
            <a:endParaRPr lang="en-US" sz="2400" b="1" dirty="0">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415" y="5643085"/>
            <a:ext cx="5429250" cy="571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415" y="3113088"/>
            <a:ext cx="4543425" cy="581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415" y="4333411"/>
            <a:ext cx="5467350" cy="571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2310" y="858837"/>
            <a:ext cx="4752975" cy="581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5367" name="Group 2"/>
          <p:cNvGrpSpPr>
            <a:grpSpLocks/>
          </p:cNvGrpSpPr>
          <p:nvPr/>
        </p:nvGrpSpPr>
        <p:grpSpPr bwMode="auto">
          <a:xfrm>
            <a:off x="960438" y="5435600"/>
            <a:ext cx="1922462" cy="1101725"/>
            <a:chOff x="3584" y="2578"/>
            <a:chExt cx="1211" cy="694"/>
          </a:xfrm>
        </p:grpSpPr>
        <p:sp>
          <p:nvSpPr>
            <p:cNvPr id="15395" name="Rectangle 3"/>
            <p:cNvSpPr>
              <a:spLocks noChangeArrowheads="1"/>
            </p:cNvSpPr>
            <p:nvPr/>
          </p:nvSpPr>
          <p:spPr bwMode="auto">
            <a:xfrm>
              <a:off x="3584" y="2578"/>
              <a:ext cx="1211" cy="694"/>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5396" name="Text Box 4"/>
            <p:cNvSpPr txBox="1">
              <a:spLocks noChangeArrowheads="1"/>
            </p:cNvSpPr>
            <p:nvPr/>
          </p:nvSpPr>
          <p:spPr bwMode="auto">
            <a:xfrm>
              <a:off x="3601" y="2618"/>
              <a:ext cx="117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Closed</a:t>
              </a:r>
              <a:br>
                <a:rPr lang="en-US" sz="2400" b="1"/>
              </a:br>
              <a:r>
                <a:rPr lang="en-US" sz="2000" b="1"/>
                <a:t>(complete or skipped)</a:t>
              </a:r>
            </a:p>
          </p:txBody>
        </p:sp>
      </p:grpSp>
      <p:sp>
        <p:nvSpPr>
          <p:cNvPr id="15368" name="Rectangle 5"/>
          <p:cNvSpPr>
            <a:spLocks noGrp="1" noChangeArrowheads="1"/>
          </p:cNvSpPr>
          <p:nvPr>
            <p:ph type="title"/>
          </p:nvPr>
        </p:nvSpPr>
        <p:spPr/>
        <p:txBody>
          <a:bodyPr/>
          <a:lstStyle/>
          <a:p>
            <a:pPr eaLnBrk="1" hangingPunct="1"/>
            <a:r>
              <a:rPr lang="en-US" smtClean="0"/>
              <a:t>The life cycle of an activity</a:t>
            </a:r>
          </a:p>
        </p:txBody>
      </p:sp>
      <p:grpSp>
        <p:nvGrpSpPr>
          <p:cNvPr id="15369" name="Group 6"/>
          <p:cNvGrpSpPr>
            <a:grpSpLocks/>
          </p:cNvGrpSpPr>
          <p:nvPr/>
        </p:nvGrpSpPr>
        <p:grpSpPr bwMode="auto">
          <a:xfrm>
            <a:off x="958850" y="766763"/>
            <a:ext cx="1922463" cy="822325"/>
            <a:chOff x="907" y="735"/>
            <a:chExt cx="1211" cy="518"/>
          </a:xfrm>
        </p:grpSpPr>
        <p:sp>
          <p:nvSpPr>
            <p:cNvPr id="15393" name="Rectangle 7"/>
            <p:cNvSpPr>
              <a:spLocks noChangeArrowheads="1"/>
            </p:cNvSpPr>
            <p:nvPr/>
          </p:nvSpPr>
          <p:spPr bwMode="auto">
            <a:xfrm>
              <a:off x="907" y="735"/>
              <a:ext cx="1211" cy="51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5394" name="Text Box 8"/>
            <p:cNvSpPr txBox="1">
              <a:spLocks noChangeArrowheads="1"/>
            </p:cNvSpPr>
            <p:nvPr/>
          </p:nvSpPr>
          <p:spPr bwMode="auto">
            <a:xfrm>
              <a:off x="924" y="764"/>
              <a:ext cx="117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  progress</a:t>
              </a:r>
              <a:br>
                <a:rPr lang="en-US" sz="2400" b="1"/>
              </a:br>
              <a:r>
                <a:rPr lang="en-US" sz="2000" b="1"/>
                <a:t>(new/updated)</a:t>
              </a:r>
            </a:p>
          </p:txBody>
        </p:sp>
      </p:grpSp>
      <p:grpSp>
        <p:nvGrpSpPr>
          <p:cNvPr id="15370" name="Group 9"/>
          <p:cNvGrpSpPr>
            <a:grpSpLocks/>
          </p:cNvGrpSpPr>
          <p:nvPr/>
        </p:nvGrpSpPr>
        <p:grpSpPr bwMode="auto">
          <a:xfrm>
            <a:off x="958850" y="1933575"/>
            <a:ext cx="1922463" cy="822325"/>
            <a:chOff x="907" y="735"/>
            <a:chExt cx="1211" cy="518"/>
          </a:xfrm>
        </p:grpSpPr>
        <p:sp>
          <p:nvSpPr>
            <p:cNvPr id="15391" name="Rectangle 10"/>
            <p:cNvSpPr>
              <a:spLocks noChangeArrowheads="1"/>
            </p:cNvSpPr>
            <p:nvPr/>
          </p:nvSpPr>
          <p:spPr bwMode="auto">
            <a:xfrm>
              <a:off x="907" y="735"/>
              <a:ext cx="1211" cy="51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5392" name="Text Box 11"/>
            <p:cNvSpPr txBox="1">
              <a:spLocks noChangeArrowheads="1"/>
            </p:cNvSpPr>
            <p:nvPr/>
          </p:nvSpPr>
          <p:spPr bwMode="auto">
            <a:xfrm>
              <a:off x="924" y="764"/>
              <a:ext cx="117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  progress</a:t>
              </a:r>
              <a:br>
                <a:rPr lang="en-US" sz="2400" b="1"/>
              </a:br>
              <a:r>
                <a:rPr lang="en-US" sz="2000" b="1"/>
                <a:t>(normal)</a:t>
              </a:r>
            </a:p>
          </p:txBody>
        </p:sp>
      </p:grpSp>
      <p:grpSp>
        <p:nvGrpSpPr>
          <p:cNvPr id="15371" name="Group 12"/>
          <p:cNvGrpSpPr>
            <a:grpSpLocks/>
          </p:cNvGrpSpPr>
          <p:nvPr/>
        </p:nvGrpSpPr>
        <p:grpSpPr bwMode="auto">
          <a:xfrm>
            <a:off x="960438" y="4267200"/>
            <a:ext cx="1922462" cy="822325"/>
            <a:chOff x="3039" y="902"/>
            <a:chExt cx="1211" cy="518"/>
          </a:xfrm>
        </p:grpSpPr>
        <p:sp>
          <p:nvSpPr>
            <p:cNvPr id="15389" name="Rectangle 13"/>
            <p:cNvSpPr>
              <a:spLocks noChangeArrowheads="1"/>
            </p:cNvSpPr>
            <p:nvPr/>
          </p:nvSpPr>
          <p:spPr bwMode="auto">
            <a:xfrm>
              <a:off x="3039" y="902"/>
              <a:ext cx="1211" cy="51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5390" name="Text Box 14"/>
            <p:cNvSpPr txBox="1">
              <a:spLocks noChangeArrowheads="1"/>
            </p:cNvSpPr>
            <p:nvPr/>
          </p:nvSpPr>
          <p:spPr bwMode="auto">
            <a:xfrm>
              <a:off x="3056" y="1046"/>
              <a:ext cx="1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Escalated</a:t>
              </a:r>
            </a:p>
          </p:txBody>
        </p:sp>
      </p:grpSp>
      <p:grpSp>
        <p:nvGrpSpPr>
          <p:cNvPr id="15372" name="Group 15"/>
          <p:cNvGrpSpPr>
            <a:grpSpLocks/>
          </p:cNvGrpSpPr>
          <p:nvPr/>
        </p:nvGrpSpPr>
        <p:grpSpPr bwMode="auto">
          <a:xfrm>
            <a:off x="958850" y="3100388"/>
            <a:ext cx="1922463" cy="822325"/>
            <a:chOff x="3039" y="902"/>
            <a:chExt cx="1211" cy="518"/>
          </a:xfrm>
        </p:grpSpPr>
        <p:sp>
          <p:nvSpPr>
            <p:cNvPr id="15387" name="Rectangle 16"/>
            <p:cNvSpPr>
              <a:spLocks noChangeArrowheads="1"/>
            </p:cNvSpPr>
            <p:nvPr/>
          </p:nvSpPr>
          <p:spPr bwMode="auto">
            <a:xfrm>
              <a:off x="3039" y="902"/>
              <a:ext cx="1211" cy="51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5388" name="Text Box 17"/>
            <p:cNvSpPr txBox="1">
              <a:spLocks noChangeArrowheads="1"/>
            </p:cNvSpPr>
            <p:nvPr/>
          </p:nvSpPr>
          <p:spPr bwMode="auto">
            <a:xfrm>
              <a:off x="3056" y="1046"/>
              <a:ext cx="1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Overdue</a:t>
              </a:r>
            </a:p>
          </p:txBody>
        </p:sp>
      </p:grpSp>
      <p:sp>
        <p:nvSpPr>
          <p:cNvPr id="15373" name="Line 18"/>
          <p:cNvSpPr>
            <a:spLocks noChangeShapeType="1"/>
          </p:cNvSpPr>
          <p:nvPr/>
        </p:nvSpPr>
        <p:spPr bwMode="auto">
          <a:xfrm>
            <a:off x="1778000" y="1566863"/>
            <a:ext cx="0" cy="35401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4" name="Line 19"/>
          <p:cNvSpPr>
            <a:spLocks noChangeShapeType="1"/>
          </p:cNvSpPr>
          <p:nvPr/>
        </p:nvSpPr>
        <p:spPr bwMode="auto">
          <a:xfrm>
            <a:off x="1882775" y="2760663"/>
            <a:ext cx="0" cy="3365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5" name="Line 20"/>
          <p:cNvSpPr>
            <a:spLocks noChangeShapeType="1"/>
          </p:cNvSpPr>
          <p:nvPr/>
        </p:nvSpPr>
        <p:spPr bwMode="auto">
          <a:xfrm>
            <a:off x="1882775" y="3917950"/>
            <a:ext cx="0" cy="33496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6" name="Line 21"/>
          <p:cNvSpPr>
            <a:spLocks noChangeShapeType="1"/>
          </p:cNvSpPr>
          <p:nvPr/>
        </p:nvSpPr>
        <p:spPr bwMode="auto">
          <a:xfrm>
            <a:off x="2881313" y="1174750"/>
            <a:ext cx="3921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7" name="Line 22"/>
          <p:cNvSpPr>
            <a:spLocks noChangeShapeType="1"/>
          </p:cNvSpPr>
          <p:nvPr/>
        </p:nvSpPr>
        <p:spPr bwMode="auto">
          <a:xfrm>
            <a:off x="3273425" y="1174750"/>
            <a:ext cx="0" cy="4889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8" name="Line 23"/>
          <p:cNvSpPr>
            <a:spLocks noChangeShapeType="1"/>
          </p:cNvSpPr>
          <p:nvPr/>
        </p:nvSpPr>
        <p:spPr bwMode="auto">
          <a:xfrm flipH="1">
            <a:off x="2881313" y="6064250"/>
            <a:ext cx="392112"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9" name="Line 24"/>
          <p:cNvSpPr>
            <a:spLocks noChangeShapeType="1"/>
          </p:cNvSpPr>
          <p:nvPr/>
        </p:nvSpPr>
        <p:spPr bwMode="auto">
          <a:xfrm>
            <a:off x="2881313" y="2354263"/>
            <a:ext cx="3921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0" name="Line 25"/>
          <p:cNvSpPr>
            <a:spLocks noChangeShapeType="1"/>
          </p:cNvSpPr>
          <p:nvPr/>
        </p:nvSpPr>
        <p:spPr bwMode="auto">
          <a:xfrm>
            <a:off x="2881313" y="3492500"/>
            <a:ext cx="3921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1" name="Line 26"/>
          <p:cNvSpPr>
            <a:spLocks noChangeShapeType="1"/>
          </p:cNvSpPr>
          <p:nvPr/>
        </p:nvSpPr>
        <p:spPr bwMode="auto">
          <a:xfrm>
            <a:off x="2881313" y="4694238"/>
            <a:ext cx="3921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2" name="Line 32"/>
          <p:cNvSpPr>
            <a:spLocks noChangeShapeType="1"/>
          </p:cNvSpPr>
          <p:nvPr/>
        </p:nvSpPr>
        <p:spPr bwMode="auto">
          <a:xfrm flipV="1">
            <a:off x="2041525" y="1566863"/>
            <a:ext cx="0" cy="35401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3" name="AutoShape 33"/>
          <p:cNvSpPr>
            <a:spLocks noChangeArrowheads="1"/>
          </p:cNvSpPr>
          <p:nvPr/>
        </p:nvSpPr>
        <p:spPr bwMode="auto">
          <a:xfrm rot="-1831524">
            <a:off x="3490121" y="1268890"/>
            <a:ext cx="503238" cy="485775"/>
          </a:xfrm>
          <a:prstGeom prst="rightArrow">
            <a:avLst>
              <a:gd name="adj1" fmla="val 47454"/>
              <a:gd name="adj2" fmla="val 62157"/>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384" name="AutoShape 34"/>
          <p:cNvSpPr>
            <a:spLocks noChangeArrowheads="1"/>
          </p:cNvSpPr>
          <p:nvPr/>
        </p:nvSpPr>
        <p:spPr bwMode="auto">
          <a:xfrm rot="-1831524">
            <a:off x="4291789" y="3505517"/>
            <a:ext cx="503238" cy="485775"/>
          </a:xfrm>
          <a:prstGeom prst="rightArrow">
            <a:avLst>
              <a:gd name="adj1" fmla="val 47454"/>
              <a:gd name="adj2" fmla="val 62157"/>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385" name="AutoShape 35"/>
          <p:cNvSpPr>
            <a:spLocks noChangeArrowheads="1"/>
          </p:cNvSpPr>
          <p:nvPr/>
        </p:nvSpPr>
        <p:spPr bwMode="auto">
          <a:xfrm rot="-1831524">
            <a:off x="3951775" y="4713300"/>
            <a:ext cx="503237" cy="485775"/>
          </a:xfrm>
          <a:prstGeom prst="rightArrow">
            <a:avLst>
              <a:gd name="adj1" fmla="val 47454"/>
              <a:gd name="adj2" fmla="val 62157"/>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386" name="AutoShape 44"/>
          <p:cNvSpPr>
            <a:spLocks noChangeArrowheads="1"/>
          </p:cNvSpPr>
          <p:nvPr/>
        </p:nvSpPr>
        <p:spPr bwMode="auto">
          <a:xfrm rot="-1831524">
            <a:off x="6026927" y="6022974"/>
            <a:ext cx="503238" cy="485775"/>
          </a:xfrm>
          <a:prstGeom prst="rightArrow">
            <a:avLst>
              <a:gd name="adj1" fmla="val 47454"/>
              <a:gd name="adj2" fmla="val 62157"/>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415" y="2037457"/>
            <a:ext cx="4905375" cy="571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53" y="1952625"/>
            <a:ext cx="8432015" cy="33282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921" y="1044780"/>
            <a:ext cx="6650358" cy="7062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Rectangle 2"/>
          <p:cNvSpPr>
            <a:spLocks noGrp="1" noChangeArrowheads="1"/>
          </p:cNvSpPr>
          <p:nvPr>
            <p:ph type="title"/>
          </p:nvPr>
        </p:nvSpPr>
        <p:spPr/>
        <p:txBody>
          <a:bodyPr/>
          <a:lstStyle/>
          <a:p>
            <a:pPr eaLnBrk="1" hangingPunct="1"/>
            <a:r>
              <a:rPr lang="en-US" smtClean="0"/>
              <a:t>Overdue and escalated activities</a:t>
            </a:r>
          </a:p>
        </p:txBody>
      </p:sp>
      <p:sp>
        <p:nvSpPr>
          <p:cNvPr id="16389" name="Rectangle 3"/>
          <p:cNvSpPr>
            <a:spLocks noGrp="1" noChangeArrowheads="1"/>
          </p:cNvSpPr>
          <p:nvPr>
            <p:ph idx="1"/>
          </p:nvPr>
        </p:nvSpPr>
        <p:spPr>
          <a:xfrm>
            <a:off x="519113" y="5513388"/>
            <a:ext cx="8318500" cy="876300"/>
          </a:xfrm>
        </p:spPr>
        <p:txBody>
          <a:bodyPr/>
          <a:lstStyle/>
          <a:p>
            <a:pPr>
              <a:buFont typeface="Arial" charset="0"/>
              <a:buChar char="•"/>
            </a:pPr>
            <a:r>
              <a:rPr lang="en-US" smtClean="0"/>
              <a:t> Activity patterns can specify how long before an activity is overdue or escalated</a:t>
            </a:r>
          </a:p>
        </p:txBody>
      </p:sp>
      <p:sp>
        <p:nvSpPr>
          <p:cNvPr id="16390" name="AutoShape 5"/>
          <p:cNvSpPr>
            <a:spLocks noChangeArrowheads="1"/>
          </p:cNvSpPr>
          <p:nvPr/>
        </p:nvSpPr>
        <p:spPr bwMode="auto">
          <a:xfrm>
            <a:off x="5959010" y="2748271"/>
            <a:ext cx="2952678" cy="150974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6391" name="Group 7"/>
          <p:cNvGrpSpPr>
            <a:grpSpLocks/>
          </p:cNvGrpSpPr>
          <p:nvPr/>
        </p:nvGrpSpPr>
        <p:grpSpPr bwMode="auto">
          <a:xfrm>
            <a:off x="4300538" y="1751013"/>
            <a:ext cx="1659035" cy="1744662"/>
            <a:chOff x="2911" y="1076"/>
            <a:chExt cx="927" cy="945"/>
          </a:xfrm>
        </p:grpSpPr>
        <p:sp>
          <p:nvSpPr>
            <p:cNvPr id="16395" name="Line 8"/>
            <p:cNvSpPr>
              <a:spLocks noChangeShapeType="1"/>
            </p:cNvSpPr>
            <p:nvPr/>
          </p:nvSpPr>
          <p:spPr bwMode="auto">
            <a:xfrm flipH="1">
              <a:off x="2911" y="2021"/>
              <a:ext cx="92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6" name="Line 9"/>
            <p:cNvSpPr>
              <a:spLocks noChangeShapeType="1"/>
            </p:cNvSpPr>
            <p:nvPr/>
          </p:nvSpPr>
          <p:spPr bwMode="auto">
            <a:xfrm flipV="1">
              <a:off x="2912" y="1076"/>
              <a:ext cx="0" cy="93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6392" name="AutoShape 10"/>
          <p:cNvSpPr>
            <a:spLocks noChangeArrowheads="1"/>
          </p:cNvSpPr>
          <p:nvPr/>
        </p:nvSpPr>
        <p:spPr bwMode="auto">
          <a:xfrm>
            <a:off x="5959012" y="4292137"/>
            <a:ext cx="2950056" cy="962252"/>
          </a:xfrm>
          <a:prstGeom prst="roundRect">
            <a:avLst>
              <a:gd name="adj" fmla="val 16667"/>
            </a:avLst>
          </a:prstGeom>
          <a:noFill/>
          <a:ln w="28575" algn="ctr">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393" name="Line 11"/>
          <p:cNvSpPr>
            <a:spLocks noChangeShapeType="1"/>
          </p:cNvSpPr>
          <p:nvPr/>
        </p:nvSpPr>
        <p:spPr bwMode="auto">
          <a:xfrm flipV="1">
            <a:off x="3176588" y="1747838"/>
            <a:ext cx="0" cy="2743200"/>
          </a:xfrm>
          <a:prstGeom prst="line">
            <a:avLst/>
          </a:prstGeom>
          <a:noFill/>
          <a:ln w="28575">
            <a:solidFill>
              <a:srgbClr val="33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2"/>
          <p:cNvSpPr>
            <a:spLocks noChangeShapeType="1"/>
          </p:cNvSpPr>
          <p:nvPr/>
        </p:nvSpPr>
        <p:spPr bwMode="auto">
          <a:xfrm>
            <a:off x="3190875" y="4476750"/>
            <a:ext cx="2768136" cy="14288"/>
          </a:xfrm>
          <a:prstGeom prst="line">
            <a:avLst/>
          </a:prstGeom>
          <a:noFill/>
          <a:ln w="28575">
            <a:solidFill>
              <a:srgbClr val="3399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Review: Queues</a:t>
            </a:r>
          </a:p>
        </p:txBody>
      </p:sp>
      <p:sp>
        <p:nvSpPr>
          <p:cNvPr id="17411" name="Rectangle 3"/>
          <p:cNvSpPr>
            <a:spLocks noGrp="1" noChangeArrowheads="1"/>
          </p:cNvSpPr>
          <p:nvPr>
            <p:ph idx="1"/>
          </p:nvPr>
        </p:nvSpPr>
        <p:spPr>
          <a:xfrm>
            <a:off x="519113" y="4591050"/>
            <a:ext cx="8318500" cy="1798638"/>
          </a:xfrm>
        </p:spPr>
        <p:txBody>
          <a:bodyPr/>
          <a:lstStyle/>
          <a:p>
            <a:pPr>
              <a:buFont typeface="Arial" charset="0"/>
              <a:buChar char="•"/>
            </a:pPr>
            <a:r>
              <a:rPr lang="en-US" smtClean="0"/>
              <a:t>A repository associated to a group which contains activities assigned to the group but not to any user in that group</a:t>
            </a:r>
          </a:p>
          <a:p>
            <a:pPr lvl="1"/>
            <a:r>
              <a:rPr lang="en-US" smtClean="0"/>
              <a:t>Users in group can take ownership of activities in queue</a:t>
            </a:r>
          </a:p>
          <a:p>
            <a:pPr>
              <a:buFont typeface="Arial" charset="0"/>
              <a:buChar char="•"/>
            </a:pPr>
            <a:endParaRPr lang="en-US" smtClean="0"/>
          </a:p>
        </p:txBody>
      </p:sp>
      <p:grpSp>
        <p:nvGrpSpPr>
          <p:cNvPr id="17412" name="Group 4"/>
          <p:cNvGrpSpPr>
            <a:grpSpLocks/>
          </p:cNvGrpSpPr>
          <p:nvPr/>
        </p:nvGrpSpPr>
        <p:grpSpPr bwMode="auto">
          <a:xfrm>
            <a:off x="849313" y="923925"/>
            <a:ext cx="1282700" cy="1284288"/>
            <a:chOff x="2452" y="533"/>
            <a:chExt cx="808" cy="809"/>
          </a:xfrm>
        </p:grpSpPr>
        <p:sp>
          <p:nvSpPr>
            <p:cNvPr id="17474" name="AutoShape 5"/>
            <p:cNvSpPr>
              <a:spLocks noChangeArrowheads="1"/>
            </p:cNvSpPr>
            <p:nvPr/>
          </p:nvSpPr>
          <p:spPr bwMode="auto">
            <a:xfrm>
              <a:off x="2801" y="557"/>
              <a:ext cx="426" cy="436"/>
            </a:xfrm>
            <a:prstGeom prst="smileyFace">
              <a:avLst>
                <a:gd name="adj" fmla="val 4653"/>
              </a:avLst>
            </a:prstGeom>
            <a:solidFill>
              <a:srgbClr val="FFFF66"/>
            </a:solidFill>
            <a:ln w="12700">
              <a:solidFill>
                <a:srgbClr val="000000"/>
              </a:solidFill>
              <a:round/>
              <a:headEnd/>
              <a:tailEnd/>
            </a:ln>
          </p:spPr>
          <p:txBody>
            <a:bodyPr wrap="none" anchor="ctr"/>
            <a:lstStyle/>
            <a:p>
              <a:endParaRPr lang="en-US"/>
            </a:p>
          </p:txBody>
        </p:sp>
        <p:sp>
          <p:nvSpPr>
            <p:cNvPr id="17475" name="AutoShape 6"/>
            <p:cNvSpPr>
              <a:spLocks noChangeArrowheads="1"/>
            </p:cNvSpPr>
            <p:nvPr/>
          </p:nvSpPr>
          <p:spPr bwMode="auto">
            <a:xfrm>
              <a:off x="2640" y="716"/>
              <a:ext cx="427" cy="435"/>
            </a:xfrm>
            <a:prstGeom prst="smileyFace">
              <a:avLst>
                <a:gd name="adj" fmla="val 4653"/>
              </a:avLst>
            </a:prstGeom>
            <a:solidFill>
              <a:srgbClr val="FFFF66"/>
            </a:solidFill>
            <a:ln w="12700">
              <a:solidFill>
                <a:srgbClr val="000000"/>
              </a:solidFill>
              <a:round/>
              <a:headEnd/>
              <a:tailEnd/>
            </a:ln>
          </p:spPr>
          <p:txBody>
            <a:bodyPr wrap="none" anchor="ctr"/>
            <a:lstStyle/>
            <a:p>
              <a:endParaRPr lang="en-US"/>
            </a:p>
          </p:txBody>
        </p:sp>
        <p:sp>
          <p:nvSpPr>
            <p:cNvPr id="17476" name="AutoShape 7"/>
            <p:cNvSpPr>
              <a:spLocks noChangeArrowheads="1"/>
            </p:cNvSpPr>
            <p:nvPr/>
          </p:nvSpPr>
          <p:spPr bwMode="auto">
            <a:xfrm>
              <a:off x="2479" y="874"/>
              <a:ext cx="426" cy="435"/>
            </a:xfrm>
            <a:prstGeom prst="smileyFace">
              <a:avLst>
                <a:gd name="adj" fmla="val 4653"/>
              </a:avLst>
            </a:prstGeom>
            <a:solidFill>
              <a:srgbClr val="FFFF66"/>
            </a:solidFill>
            <a:ln w="12700">
              <a:solidFill>
                <a:srgbClr val="000000"/>
              </a:solidFill>
              <a:round/>
              <a:headEnd/>
              <a:tailEnd/>
            </a:ln>
          </p:spPr>
          <p:txBody>
            <a:bodyPr wrap="none" anchor="ctr"/>
            <a:lstStyle/>
            <a:p>
              <a:endParaRPr lang="en-US"/>
            </a:p>
          </p:txBody>
        </p:sp>
        <p:sp>
          <p:nvSpPr>
            <p:cNvPr id="17477"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13" name="Group 9"/>
          <p:cNvGrpSpPr>
            <a:grpSpLocks/>
          </p:cNvGrpSpPr>
          <p:nvPr/>
        </p:nvGrpSpPr>
        <p:grpSpPr bwMode="auto">
          <a:xfrm>
            <a:off x="2360613" y="2287588"/>
            <a:ext cx="1300162" cy="1301750"/>
            <a:chOff x="2440" y="597"/>
            <a:chExt cx="672" cy="673"/>
          </a:xfrm>
        </p:grpSpPr>
        <p:sp>
          <p:nvSpPr>
            <p:cNvPr id="17452" name="Rectangle 10"/>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53" name="Group 11"/>
            <p:cNvGrpSpPr>
              <a:grpSpLocks/>
            </p:cNvGrpSpPr>
            <p:nvPr/>
          </p:nvGrpSpPr>
          <p:grpSpPr bwMode="auto">
            <a:xfrm>
              <a:off x="2473" y="601"/>
              <a:ext cx="323" cy="412"/>
              <a:chOff x="2537" y="2185"/>
              <a:chExt cx="299" cy="381"/>
            </a:xfrm>
          </p:grpSpPr>
          <p:sp>
            <p:nvSpPr>
              <p:cNvPr id="17468" name="Rectangle 12"/>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69" name="Line 13"/>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14"/>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Rectangle 15"/>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72" name="Freeform 16"/>
              <p:cNvSpPr>
                <a:spLocks/>
              </p:cNvSpPr>
              <p:nvPr/>
            </p:nvSpPr>
            <p:spPr bwMode="auto">
              <a:xfrm>
                <a:off x="2617" y="2305"/>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473" name="Line 17"/>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54" name="Group 18"/>
            <p:cNvGrpSpPr>
              <a:grpSpLocks/>
            </p:cNvGrpSpPr>
            <p:nvPr/>
          </p:nvGrpSpPr>
          <p:grpSpPr bwMode="auto">
            <a:xfrm>
              <a:off x="2605" y="709"/>
              <a:ext cx="323" cy="412"/>
              <a:chOff x="2633" y="2281"/>
              <a:chExt cx="299" cy="381"/>
            </a:xfrm>
          </p:grpSpPr>
          <p:sp>
            <p:nvSpPr>
              <p:cNvPr id="17462" name="Rectangle 19"/>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63" name="Line 20"/>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4" name="Line 21"/>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5" name="Rectangle 22"/>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66" name="Freeform 23"/>
              <p:cNvSpPr>
                <a:spLocks/>
              </p:cNvSpPr>
              <p:nvPr/>
            </p:nvSpPr>
            <p:spPr bwMode="auto">
              <a:xfrm>
                <a:off x="2713" y="2401"/>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467" name="Line 24"/>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55" name="Group 25"/>
            <p:cNvGrpSpPr>
              <a:grpSpLocks/>
            </p:cNvGrpSpPr>
            <p:nvPr/>
          </p:nvGrpSpPr>
          <p:grpSpPr bwMode="auto">
            <a:xfrm>
              <a:off x="2737" y="817"/>
              <a:ext cx="323" cy="412"/>
              <a:chOff x="2729" y="2377"/>
              <a:chExt cx="299" cy="381"/>
            </a:xfrm>
          </p:grpSpPr>
          <p:sp>
            <p:nvSpPr>
              <p:cNvPr id="17456" name="Rectangle 26"/>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57" name="Line 27"/>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28"/>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Rectangle 29"/>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60" name="Freeform 30"/>
              <p:cNvSpPr>
                <a:spLocks/>
              </p:cNvSpPr>
              <p:nvPr/>
            </p:nvSpPr>
            <p:spPr bwMode="auto">
              <a:xfrm>
                <a:off x="2809" y="2497"/>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461" name="Line 31"/>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17414" name="Text Box 32"/>
          <p:cNvSpPr txBox="1">
            <a:spLocks noChangeArrowheads="1"/>
          </p:cNvSpPr>
          <p:nvPr/>
        </p:nvSpPr>
        <p:spPr bwMode="auto">
          <a:xfrm>
            <a:off x="2233613" y="928688"/>
            <a:ext cx="29130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Midwest Normal</a:t>
            </a:r>
            <a:br>
              <a:rPr lang="en-US" sz="2400" b="1"/>
            </a:br>
            <a:r>
              <a:rPr lang="en-US" sz="2400" b="1"/>
              <a:t>Auto Adjusters</a:t>
            </a:r>
          </a:p>
        </p:txBody>
      </p:sp>
      <p:sp>
        <p:nvSpPr>
          <p:cNvPr id="17415" name="Line 33"/>
          <p:cNvSpPr>
            <a:spLocks noChangeShapeType="1"/>
          </p:cNvSpPr>
          <p:nvPr/>
        </p:nvSpPr>
        <p:spPr bwMode="auto">
          <a:xfrm>
            <a:off x="1455738" y="2206625"/>
            <a:ext cx="0" cy="822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6" name="Line 34"/>
          <p:cNvSpPr>
            <a:spLocks noChangeShapeType="1"/>
          </p:cNvSpPr>
          <p:nvPr/>
        </p:nvSpPr>
        <p:spPr bwMode="auto">
          <a:xfrm>
            <a:off x="1455738" y="3046413"/>
            <a:ext cx="895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7" name="Text Box 35"/>
          <p:cNvSpPr txBox="1">
            <a:spLocks noChangeArrowheads="1"/>
          </p:cNvSpPr>
          <p:nvPr/>
        </p:nvSpPr>
        <p:spPr bwMode="auto">
          <a:xfrm>
            <a:off x="2349500" y="3638550"/>
            <a:ext cx="11953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MW Salvage</a:t>
            </a:r>
          </a:p>
        </p:txBody>
      </p:sp>
      <p:grpSp>
        <p:nvGrpSpPr>
          <p:cNvPr id="17418" name="Group 36"/>
          <p:cNvGrpSpPr>
            <a:grpSpLocks/>
          </p:cNvGrpSpPr>
          <p:nvPr/>
        </p:nvGrpSpPr>
        <p:grpSpPr bwMode="auto">
          <a:xfrm>
            <a:off x="4141788" y="2038350"/>
            <a:ext cx="631825" cy="804863"/>
            <a:chOff x="2401" y="425"/>
            <a:chExt cx="907" cy="1154"/>
          </a:xfrm>
        </p:grpSpPr>
        <p:sp>
          <p:nvSpPr>
            <p:cNvPr id="17446" name="Rectangle 3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47" name="Line 3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8" name="Line 3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9" name="Rectangle 4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50" name="Freeform 4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451" name="Line 4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19" name="Text Box 43"/>
          <p:cNvSpPr txBox="1">
            <a:spLocks noChangeArrowheads="1"/>
          </p:cNvSpPr>
          <p:nvPr/>
        </p:nvSpPr>
        <p:spPr bwMode="auto">
          <a:xfrm>
            <a:off x="4868863" y="200977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grpSp>
        <p:nvGrpSpPr>
          <p:cNvPr id="17420" name="Group 44"/>
          <p:cNvGrpSpPr>
            <a:grpSpLocks/>
          </p:cNvGrpSpPr>
          <p:nvPr/>
        </p:nvGrpSpPr>
        <p:grpSpPr bwMode="auto">
          <a:xfrm>
            <a:off x="4141788" y="3067050"/>
            <a:ext cx="631825" cy="804863"/>
            <a:chOff x="2401" y="425"/>
            <a:chExt cx="907" cy="1154"/>
          </a:xfrm>
        </p:grpSpPr>
        <p:sp>
          <p:nvSpPr>
            <p:cNvPr id="17440" name="Rectangle 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41" name="Line 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2" name="Line 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Rectangle 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44" name="Freeform 4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445" name="Line 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21" name="Line 51"/>
          <p:cNvSpPr>
            <a:spLocks noChangeShapeType="1"/>
          </p:cNvSpPr>
          <p:nvPr/>
        </p:nvSpPr>
        <p:spPr bwMode="auto">
          <a:xfrm flipH="1">
            <a:off x="3638550" y="2479675"/>
            <a:ext cx="485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Line 52"/>
          <p:cNvSpPr>
            <a:spLocks noChangeShapeType="1"/>
          </p:cNvSpPr>
          <p:nvPr/>
        </p:nvSpPr>
        <p:spPr bwMode="auto">
          <a:xfrm flipH="1">
            <a:off x="3657600" y="3451225"/>
            <a:ext cx="466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3" name="Text Box 53"/>
          <p:cNvSpPr txBox="1">
            <a:spLocks noChangeArrowheads="1"/>
          </p:cNvSpPr>
          <p:nvPr/>
        </p:nvSpPr>
        <p:spPr bwMode="auto">
          <a:xfrm>
            <a:off x="6897688" y="2692400"/>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Lucas Fleming</a:t>
            </a:r>
          </a:p>
        </p:txBody>
      </p:sp>
      <p:grpSp>
        <p:nvGrpSpPr>
          <p:cNvPr id="17424" name="Group 54"/>
          <p:cNvGrpSpPr>
            <a:grpSpLocks/>
          </p:cNvGrpSpPr>
          <p:nvPr/>
        </p:nvGrpSpPr>
        <p:grpSpPr bwMode="auto">
          <a:xfrm>
            <a:off x="7466013" y="1979613"/>
            <a:ext cx="1062037" cy="715962"/>
            <a:chOff x="2984" y="3331"/>
            <a:chExt cx="845" cy="569"/>
          </a:xfrm>
        </p:grpSpPr>
        <p:sp>
          <p:nvSpPr>
            <p:cNvPr id="17427"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28" name="Group 56"/>
            <p:cNvGrpSpPr>
              <a:grpSpLocks/>
            </p:cNvGrpSpPr>
            <p:nvPr/>
          </p:nvGrpSpPr>
          <p:grpSpPr bwMode="auto">
            <a:xfrm>
              <a:off x="3386" y="3487"/>
              <a:ext cx="443" cy="398"/>
              <a:chOff x="4838" y="2218"/>
              <a:chExt cx="395" cy="355"/>
            </a:xfrm>
          </p:grpSpPr>
          <p:sp>
            <p:nvSpPr>
              <p:cNvPr id="17429" name="Freeform 5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0" name="Freeform 5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1" name="Freeform 5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2" name="Freeform 6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6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6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6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7"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8" name="Freeform 6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425" name="Freeform 68"/>
          <p:cNvSpPr>
            <a:spLocks/>
          </p:cNvSpPr>
          <p:nvPr/>
        </p:nvSpPr>
        <p:spPr bwMode="auto">
          <a:xfrm>
            <a:off x="6021388" y="2151063"/>
            <a:ext cx="1293812" cy="420687"/>
          </a:xfrm>
          <a:custGeom>
            <a:avLst/>
            <a:gdLst>
              <a:gd name="T0" fmla="*/ 2147483647 w 744"/>
              <a:gd name="T1" fmla="*/ 2147483647 h 265"/>
              <a:gd name="T2" fmla="*/ 2147483647 w 744"/>
              <a:gd name="T3" fmla="*/ 2147483647 h 265"/>
              <a:gd name="T4" fmla="*/ 2147483647 w 744"/>
              <a:gd name="T5" fmla="*/ 2147483647 h 265"/>
              <a:gd name="T6" fmla="*/ 2147483647 w 744"/>
              <a:gd name="T7" fmla="*/ 2147483647 h 265"/>
              <a:gd name="T8" fmla="*/ 2147483647 w 744"/>
              <a:gd name="T9" fmla="*/ 2147483647 h 265"/>
              <a:gd name="T10" fmla="*/ 2147483647 w 744"/>
              <a:gd name="T11" fmla="*/ 2147483647 h 265"/>
              <a:gd name="T12" fmla="*/ 0 60000 65536"/>
              <a:gd name="T13" fmla="*/ 0 60000 65536"/>
              <a:gd name="T14" fmla="*/ 0 60000 65536"/>
              <a:gd name="T15" fmla="*/ 0 60000 65536"/>
              <a:gd name="T16" fmla="*/ 0 60000 65536"/>
              <a:gd name="T17" fmla="*/ 0 60000 65536"/>
              <a:gd name="T18" fmla="*/ 0 w 744"/>
              <a:gd name="T19" fmla="*/ 0 h 265"/>
              <a:gd name="T20" fmla="*/ 744 w 744"/>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744" h="265">
                <a:moveTo>
                  <a:pt x="733" y="9"/>
                </a:moveTo>
                <a:cubicBezTo>
                  <a:pt x="497" y="4"/>
                  <a:pt x="263" y="0"/>
                  <a:pt x="145" y="9"/>
                </a:cubicBezTo>
                <a:cubicBezTo>
                  <a:pt x="27" y="18"/>
                  <a:pt x="38" y="25"/>
                  <a:pt x="23" y="64"/>
                </a:cubicBezTo>
                <a:cubicBezTo>
                  <a:pt x="8" y="103"/>
                  <a:pt x="8" y="154"/>
                  <a:pt x="20" y="193"/>
                </a:cubicBezTo>
                <a:cubicBezTo>
                  <a:pt x="32" y="232"/>
                  <a:pt x="0" y="245"/>
                  <a:pt x="121" y="255"/>
                </a:cubicBezTo>
                <a:cubicBezTo>
                  <a:pt x="242" y="265"/>
                  <a:pt x="491" y="260"/>
                  <a:pt x="744" y="255"/>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26" name="Text Box 69"/>
          <p:cNvSpPr txBox="1">
            <a:spLocks noChangeArrowheads="1"/>
          </p:cNvSpPr>
          <p:nvPr/>
        </p:nvSpPr>
        <p:spPr bwMode="auto">
          <a:xfrm>
            <a:off x="4868863" y="309562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Activity basics</a:t>
            </a:r>
          </a:p>
          <a:p>
            <a:pPr>
              <a:lnSpc>
                <a:spcPct val="150000"/>
              </a:lnSpc>
              <a:buFont typeface="Arial" charset="0"/>
              <a:buChar char="•"/>
            </a:pPr>
            <a:r>
              <a:rPr lang="en-US" sz="2800" smtClean="0"/>
              <a:t>Working with activity patterns</a:t>
            </a:r>
          </a:p>
          <a:p>
            <a:pPr>
              <a:lnSpc>
                <a:spcPct val="150000"/>
              </a:lnSpc>
              <a:buFont typeface="Arial" charset="0"/>
              <a:buChar char="•"/>
            </a:pPr>
            <a:r>
              <a:rPr lang="en-US" sz="2800" smtClean="0">
                <a:solidFill>
                  <a:srgbClr val="C0C0C0"/>
                </a:solidFill>
              </a:rPr>
              <a:t>Creating activities</a:t>
            </a:r>
          </a:p>
          <a:p>
            <a:pPr>
              <a:lnSpc>
                <a:spcPct val="150000"/>
              </a:lnSpc>
              <a:buFont typeface="Arial" charset="0"/>
              <a:buChar char="•"/>
            </a:pPr>
            <a:r>
              <a:rPr lang="en-US" sz="2800" smtClean="0">
                <a:solidFill>
                  <a:srgbClr val="C0C0C0"/>
                </a:solidFill>
              </a:rPr>
              <a:t>Working with claim activities</a:t>
            </a:r>
          </a:p>
          <a:p>
            <a:pPr>
              <a:lnSpc>
                <a:spcPct val="150000"/>
              </a:lnSpc>
              <a:buFont typeface="Arial" charset="0"/>
              <a:buChar char="•"/>
            </a:pPr>
            <a:r>
              <a:rPr lang="en-US" sz="2800" smtClean="0">
                <a:solidFill>
                  <a:srgbClr val="C0C0C0"/>
                </a:solidFill>
              </a:rPr>
              <a:t>Working with queued activities</a:t>
            </a:r>
          </a:p>
          <a:p>
            <a:pPr>
              <a:lnSpc>
                <a:spcPct val="150000"/>
              </a:lnSpc>
              <a:buFont typeface="Arial" charset="0"/>
              <a:buChar char="•"/>
            </a:pPr>
            <a:r>
              <a:rPr lang="en-US" sz="2800" smtClean="0">
                <a:solidFill>
                  <a:srgbClr val="C0C0C0"/>
                </a:solidFill>
              </a:rPr>
              <a:t>Working with your activities</a:t>
            </a:r>
            <a:endParaRPr lang="en-US" sz="280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48" y="880859"/>
            <a:ext cx="2069227" cy="39512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Rectangle 2"/>
          <p:cNvSpPr>
            <a:spLocks noGrp="1" noChangeArrowheads="1"/>
          </p:cNvSpPr>
          <p:nvPr>
            <p:ph type="title"/>
          </p:nvPr>
        </p:nvSpPr>
        <p:spPr/>
        <p:txBody>
          <a:bodyPr/>
          <a:lstStyle/>
          <a:p>
            <a:pPr eaLnBrk="1" hangingPunct="1"/>
            <a:r>
              <a:rPr lang="en-US" smtClean="0"/>
              <a:t>Activity patterns</a:t>
            </a:r>
          </a:p>
        </p:txBody>
      </p:sp>
      <p:sp>
        <p:nvSpPr>
          <p:cNvPr id="19461" name="AutoShape 5"/>
          <p:cNvSpPr>
            <a:spLocks noChangeArrowheads="1"/>
          </p:cNvSpPr>
          <p:nvPr/>
        </p:nvSpPr>
        <p:spPr bwMode="auto">
          <a:xfrm>
            <a:off x="488950" y="1938338"/>
            <a:ext cx="1874838" cy="3286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2" name="Line 6"/>
          <p:cNvSpPr>
            <a:spLocks noChangeShapeType="1"/>
          </p:cNvSpPr>
          <p:nvPr/>
        </p:nvSpPr>
        <p:spPr bwMode="auto">
          <a:xfrm>
            <a:off x="2278062" y="2270125"/>
            <a:ext cx="1011237" cy="10142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9463" name="Group 7"/>
          <p:cNvGrpSpPr>
            <a:grpSpLocks/>
          </p:cNvGrpSpPr>
          <p:nvPr/>
        </p:nvGrpSpPr>
        <p:grpSpPr bwMode="auto">
          <a:xfrm>
            <a:off x="3595688" y="1466850"/>
            <a:ext cx="904875" cy="1120775"/>
            <a:chOff x="1489" y="1576"/>
            <a:chExt cx="570" cy="706"/>
          </a:xfrm>
        </p:grpSpPr>
        <p:sp>
          <p:nvSpPr>
            <p:cNvPr id="19466" name="Line 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AutoShape 1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469" name="AutoShape 1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9470" name="AutoShape 1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9471" name="Freeform 13"/>
            <p:cNvSpPr>
              <a:spLocks/>
            </p:cNvSpPr>
            <p:nvPr/>
          </p:nvSpPr>
          <p:spPr bwMode="auto">
            <a:xfrm>
              <a:off x="1792" y="2116"/>
              <a:ext cx="145" cy="166"/>
            </a:xfrm>
            <a:custGeom>
              <a:avLst/>
              <a:gdLst>
                <a:gd name="T0" fmla="*/ 0 w 204"/>
                <a:gd name="T1" fmla="*/ 0 h 234"/>
                <a:gd name="T2" fmla="*/ 0 w 204"/>
                <a:gd name="T3" fmla="*/ 84 h 234"/>
                <a:gd name="T4" fmla="*/ 73 w 204"/>
                <a:gd name="T5" fmla="*/ 84 h 234"/>
                <a:gd name="T6" fmla="*/ 73 w 204"/>
                <a:gd name="T7" fmla="*/ 2 h 234"/>
                <a:gd name="T8" fmla="*/ 38 w 204"/>
                <a:gd name="T9" fmla="*/ 28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9472" name="AutoShape 1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9473" name="AutoShape 1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19464" name="Text Box 16"/>
          <p:cNvSpPr txBox="1">
            <a:spLocks noChangeArrowheads="1"/>
          </p:cNvSpPr>
          <p:nvPr/>
        </p:nvSpPr>
        <p:spPr bwMode="auto">
          <a:xfrm>
            <a:off x="3289300" y="10779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administrator</a:t>
            </a:r>
          </a:p>
        </p:txBody>
      </p:sp>
      <p:sp>
        <p:nvSpPr>
          <p:cNvPr id="19465" name="Line 17"/>
          <p:cNvSpPr>
            <a:spLocks noChangeShapeType="1"/>
          </p:cNvSpPr>
          <p:nvPr/>
        </p:nvSpPr>
        <p:spPr bwMode="auto">
          <a:xfrm flipH="1" flipV="1">
            <a:off x="2390775" y="1662113"/>
            <a:ext cx="942975" cy="4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58" y="3284333"/>
            <a:ext cx="7885113" cy="3095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97" y="655274"/>
            <a:ext cx="6509020" cy="56484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19" y="1913384"/>
            <a:ext cx="3762388" cy="4570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4"/>
          <p:cNvSpPr>
            <a:spLocks noGrp="1" noChangeArrowheads="1"/>
          </p:cNvSpPr>
          <p:nvPr>
            <p:ph type="title"/>
          </p:nvPr>
        </p:nvSpPr>
        <p:spPr/>
        <p:txBody>
          <a:bodyPr/>
          <a:lstStyle/>
          <a:p>
            <a:pPr eaLnBrk="1" hangingPunct="1"/>
            <a:r>
              <a:rPr lang="en-US" smtClean="0"/>
              <a:t>Attributes of an activity pattern</a:t>
            </a:r>
          </a:p>
        </p:txBody>
      </p:sp>
      <p:sp>
        <p:nvSpPr>
          <p:cNvPr id="20485" name="AutoShape 5"/>
          <p:cNvSpPr>
            <a:spLocks noChangeArrowheads="1"/>
          </p:cNvSpPr>
          <p:nvPr/>
        </p:nvSpPr>
        <p:spPr bwMode="auto">
          <a:xfrm>
            <a:off x="517525" y="3160648"/>
            <a:ext cx="3151188" cy="654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Line 8"/>
          <p:cNvSpPr>
            <a:spLocks noChangeShapeType="1"/>
          </p:cNvSpPr>
          <p:nvPr/>
        </p:nvSpPr>
        <p:spPr bwMode="auto">
          <a:xfrm>
            <a:off x="5953125" y="3462273"/>
            <a:ext cx="0" cy="646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9"/>
          <p:cNvSpPr>
            <a:spLocks noChangeShapeType="1"/>
          </p:cNvSpPr>
          <p:nvPr/>
        </p:nvSpPr>
        <p:spPr bwMode="auto">
          <a:xfrm flipH="1">
            <a:off x="3309938" y="1817688"/>
            <a:ext cx="1587" cy="774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0"/>
          <p:cNvSpPr>
            <a:spLocks noChangeShapeType="1"/>
          </p:cNvSpPr>
          <p:nvPr/>
        </p:nvSpPr>
        <p:spPr bwMode="auto">
          <a:xfrm>
            <a:off x="3309938" y="2600325"/>
            <a:ext cx="13509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6" name="Group 22"/>
          <p:cNvGrpSpPr>
            <a:grpSpLocks/>
          </p:cNvGrpSpPr>
          <p:nvPr/>
        </p:nvGrpSpPr>
        <p:grpSpPr bwMode="auto">
          <a:xfrm>
            <a:off x="6505575" y="532787"/>
            <a:ext cx="638175" cy="812800"/>
            <a:chOff x="2464" y="427"/>
            <a:chExt cx="1190" cy="1514"/>
          </a:xfrm>
        </p:grpSpPr>
        <p:sp>
          <p:nvSpPr>
            <p:cNvPr id="20497" name="Rectangle 23"/>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0498" name="Line 24"/>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Rectangle 26"/>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0501" name="Freeform 27"/>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0502" name="Line 28"/>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AutoShape 6"/>
          <p:cNvSpPr>
            <a:spLocks noChangeArrowheads="1"/>
          </p:cNvSpPr>
          <p:nvPr/>
        </p:nvSpPr>
        <p:spPr bwMode="auto">
          <a:xfrm>
            <a:off x="4852443" y="4049829"/>
            <a:ext cx="2892425" cy="682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V="1">
            <a:off x="3698875" y="3473385"/>
            <a:ext cx="2268538" cy="14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AutoShape 11"/>
          <p:cNvSpPr>
            <a:spLocks noChangeArrowheads="1"/>
          </p:cNvSpPr>
          <p:nvPr/>
        </p:nvSpPr>
        <p:spPr bwMode="auto">
          <a:xfrm>
            <a:off x="4526125" y="1603375"/>
            <a:ext cx="1939925" cy="260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6464463" y="1782763"/>
            <a:ext cx="9826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Line 13"/>
          <p:cNvSpPr>
            <a:spLocks noChangeShapeType="1"/>
          </p:cNvSpPr>
          <p:nvPr/>
        </p:nvSpPr>
        <p:spPr bwMode="auto">
          <a:xfrm>
            <a:off x="7448713" y="1768475"/>
            <a:ext cx="0" cy="18351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14"/>
          <p:cNvSpPr>
            <a:spLocks noChangeShapeType="1"/>
          </p:cNvSpPr>
          <p:nvPr/>
        </p:nvSpPr>
        <p:spPr bwMode="auto">
          <a:xfrm flipH="1">
            <a:off x="6635913" y="3600450"/>
            <a:ext cx="8143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15"/>
          <p:cNvGrpSpPr>
            <a:grpSpLocks/>
          </p:cNvGrpSpPr>
          <p:nvPr/>
        </p:nvGrpSpPr>
        <p:grpSpPr bwMode="auto">
          <a:xfrm>
            <a:off x="8048241" y="1220820"/>
            <a:ext cx="631825" cy="803275"/>
            <a:chOff x="2401" y="425"/>
            <a:chExt cx="907" cy="1154"/>
          </a:xfrm>
        </p:grpSpPr>
        <p:sp>
          <p:nvSpPr>
            <p:cNvPr id="20503" name="Rectangle 1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0504" name="Line 1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1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0507" name="Freeform 2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0508" name="Line 2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2" y="539788"/>
            <a:ext cx="4247783" cy="2648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3"/>
          <p:cNvSpPr>
            <a:spLocks noGrp="1" noChangeArrowheads="1"/>
          </p:cNvSpPr>
          <p:nvPr>
            <p:ph type="title"/>
          </p:nvPr>
        </p:nvSpPr>
        <p:spPr/>
        <p:txBody>
          <a:bodyPr/>
          <a:lstStyle/>
          <a:p>
            <a:pPr eaLnBrk="1" hangingPunct="1"/>
            <a:r>
              <a:rPr lang="en-US" smtClean="0"/>
              <a:t>Creating new activity patterns</a:t>
            </a:r>
          </a:p>
        </p:txBody>
      </p:sp>
      <p:sp>
        <p:nvSpPr>
          <p:cNvPr id="22533" name="AutoShape 5"/>
          <p:cNvSpPr>
            <a:spLocks noChangeArrowheads="1"/>
          </p:cNvSpPr>
          <p:nvPr/>
        </p:nvSpPr>
        <p:spPr bwMode="auto">
          <a:xfrm>
            <a:off x="2368550" y="1031951"/>
            <a:ext cx="1400175" cy="347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29" y="1649990"/>
            <a:ext cx="6696161" cy="484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a:off x="3768725" y="1372393"/>
            <a:ext cx="161925" cy="404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Describe the functionality of activities</a:t>
            </a:r>
          </a:p>
          <a:p>
            <a:pPr lvl="1"/>
            <a:r>
              <a:rPr lang="en-US" smtClean="0"/>
              <a:t>Create activity patterns</a:t>
            </a:r>
          </a:p>
          <a:p>
            <a:pPr lvl="1"/>
            <a:r>
              <a:rPr lang="en-US" smtClean="0"/>
              <a:t>Create activities</a:t>
            </a:r>
          </a:p>
          <a:p>
            <a:pPr lvl="1"/>
            <a:r>
              <a:rPr lang="en-US" smtClean="0"/>
              <a:t>Review activities associated to a claim</a:t>
            </a:r>
          </a:p>
          <a:p>
            <a:pPr lvl="1"/>
            <a:r>
              <a:rPr lang="en-US" smtClean="0"/>
              <a:t>Take ownership of queued activities</a:t>
            </a:r>
          </a:p>
          <a:p>
            <a:pPr lvl="1"/>
            <a:r>
              <a:rPr lang="en-US" smtClean="0"/>
              <a:t>Edit and complete activities assigned to you</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Activity basics</a:t>
            </a:r>
          </a:p>
          <a:p>
            <a:pPr>
              <a:lnSpc>
                <a:spcPct val="150000"/>
              </a:lnSpc>
              <a:buFont typeface="Arial" charset="0"/>
              <a:buChar char="•"/>
            </a:pPr>
            <a:r>
              <a:rPr lang="en-US" sz="2800" smtClean="0">
                <a:solidFill>
                  <a:srgbClr val="C0C0C0"/>
                </a:solidFill>
              </a:rPr>
              <a:t>Working with activity patterns</a:t>
            </a:r>
          </a:p>
          <a:p>
            <a:pPr>
              <a:lnSpc>
                <a:spcPct val="150000"/>
              </a:lnSpc>
              <a:buFont typeface="Arial" charset="0"/>
              <a:buChar char="•"/>
            </a:pPr>
            <a:r>
              <a:rPr lang="en-US" sz="2800" smtClean="0"/>
              <a:t>Creating activities</a:t>
            </a:r>
          </a:p>
          <a:p>
            <a:pPr>
              <a:lnSpc>
                <a:spcPct val="150000"/>
              </a:lnSpc>
              <a:buFont typeface="Arial" charset="0"/>
              <a:buChar char="•"/>
            </a:pPr>
            <a:r>
              <a:rPr lang="en-US" sz="2800" smtClean="0">
                <a:solidFill>
                  <a:srgbClr val="C0C0C0"/>
                </a:solidFill>
              </a:rPr>
              <a:t>Working with claim activities</a:t>
            </a:r>
          </a:p>
          <a:p>
            <a:pPr>
              <a:lnSpc>
                <a:spcPct val="150000"/>
              </a:lnSpc>
              <a:buFont typeface="Arial" charset="0"/>
              <a:buChar char="•"/>
            </a:pPr>
            <a:r>
              <a:rPr lang="en-US" sz="2800" smtClean="0">
                <a:solidFill>
                  <a:srgbClr val="C0C0C0"/>
                </a:solidFill>
              </a:rPr>
              <a:t>Working with queued activities</a:t>
            </a:r>
          </a:p>
          <a:p>
            <a:pPr>
              <a:lnSpc>
                <a:spcPct val="150000"/>
              </a:lnSpc>
              <a:buFont typeface="Arial" charset="0"/>
              <a:buChar char="•"/>
            </a:pPr>
            <a:r>
              <a:rPr lang="en-US" sz="2800" smtClean="0">
                <a:solidFill>
                  <a:srgbClr val="C0C0C0"/>
                </a:solidFill>
              </a:rPr>
              <a:t>Working with your activities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4578" name="Line 2"/>
          <p:cNvSpPr>
            <a:spLocks noChangeShapeType="1"/>
          </p:cNvSpPr>
          <p:nvPr/>
        </p:nvSpPr>
        <p:spPr bwMode="auto">
          <a:xfrm>
            <a:off x="1108075" y="3551238"/>
            <a:ext cx="14874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79" name="Line 3"/>
          <p:cNvSpPr>
            <a:spLocks noChangeShapeType="1"/>
          </p:cNvSpPr>
          <p:nvPr/>
        </p:nvSpPr>
        <p:spPr bwMode="auto">
          <a:xfrm>
            <a:off x="1108075" y="5243513"/>
            <a:ext cx="14874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0" name="Rectangle 4"/>
          <p:cNvSpPr>
            <a:spLocks noGrp="1" noChangeArrowheads="1"/>
          </p:cNvSpPr>
          <p:nvPr>
            <p:ph type="title"/>
          </p:nvPr>
        </p:nvSpPr>
        <p:spPr/>
        <p:txBody>
          <a:bodyPr/>
          <a:lstStyle/>
          <a:p>
            <a:pPr eaLnBrk="1" hangingPunct="1"/>
            <a:r>
              <a:rPr lang="en-US" smtClean="0"/>
              <a:t>Creating activities</a:t>
            </a:r>
          </a:p>
        </p:txBody>
      </p:sp>
      <p:sp>
        <p:nvSpPr>
          <p:cNvPr id="24581" name="Rectangle 5"/>
          <p:cNvSpPr>
            <a:spLocks noGrp="1" noChangeArrowheads="1"/>
          </p:cNvSpPr>
          <p:nvPr>
            <p:ph idx="1"/>
          </p:nvPr>
        </p:nvSpPr>
        <p:spPr>
          <a:xfrm>
            <a:off x="4751388" y="1108075"/>
            <a:ext cx="4062412" cy="5319713"/>
          </a:xfrm>
        </p:spPr>
        <p:txBody>
          <a:bodyPr/>
          <a:lstStyle/>
          <a:p>
            <a:pPr marL="457200" indent="-457200">
              <a:buFontTx/>
              <a:buAutoNum type="arabicPeriod"/>
            </a:pPr>
            <a:r>
              <a:rPr lang="en-US" dirty="0" smtClean="0"/>
              <a:t>Navigate to parent claim</a:t>
            </a:r>
          </a:p>
          <a:p>
            <a:pPr marL="457200" indent="-457200">
              <a:buFontTx/>
              <a:buAutoNum type="arabicPeriod"/>
            </a:pPr>
            <a:r>
              <a:rPr lang="en-US" dirty="0" smtClean="0"/>
              <a:t>Select appropriate activity pattern</a:t>
            </a:r>
          </a:p>
          <a:p>
            <a:pPr marL="457200" indent="-457200">
              <a:buFontTx/>
              <a:buAutoNum type="arabicPeriod"/>
            </a:pPr>
            <a:r>
              <a:rPr lang="en-US" dirty="0" smtClean="0"/>
              <a:t>Identify associated exposure, claimant, service request, or matter, if necessary</a:t>
            </a:r>
          </a:p>
          <a:p>
            <a:pPr marL="457200" indent="-457200">
              <a:buFontTx/>
              <a:buAutoNum type="arabicPeriod"/>
            </a:pPr>
            <a:r>
              <a:rPr lang="en-US" dirty="0" smtClean="0"/>
              <a:t>Specify additional information as needed (including assignment method)</a:t>
            </a:r>
          </a:p>
        </p:txBody>
      </p:sp>
      <p:grpSp>
        <p:nvGrpSpPr>
          <p:cNvPr id="24582" name="Group 6"/>
          <p:cNvGrpSpPr>
            <a:grpSpLocks/>
          </p:cNvGrpSpPr>
          <p:nvPr/>
        </p:nvGrpSpPr>
        <p:grpSpPr bwMode="auto">
          <a:xfrm>
            <a:off x="2611438" y="3016250"/>
            <a:ext cx="676275" cy="860425"/>
            <a:chOff x="2401" y="425"/>
            <a:chExt cx="907" cy="1154"/>
          </a:xfrm>
        </p:grpSpPr>
        <p:sp>
          <p:nvSpPr>
            <p:cNvPr id="24648" name="Rectangle 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4649" name="Line 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50" name="Line 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51" name="Rectangle 1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4652" name="Freeform 1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4653" name="Line 1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583" name="Line 13"/>
          <p:cNvSpPr>
            <a:spLocks noChangeShapeType="1"/>
          </p:cNvSpPr>
          <p:nvPr/>
        </p:nvSpPr>
        <p:spPr bwMode="auto">
          <a:xfrm>
            <a:off x="2962275" y="3897313"/>
            <a:ext cx="0" cy="919162"/>
          </a:xfrm>
          <a:prstGeom prst="line">
            <a:avLst/>
          </a:prstGeom>
          <a:noFill/>
          <a:ln w="57150">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4"/>
          <p:cNvSpPr>
            <a:spLocks noChangeShapeType="1"/>
          </p:cNvSpPr>
          <p:nvPr/>
        </p:nvSpPr>
        <p:spPr bwMode="auto">
          <a:xfrm>
            <a:off x="1108075" y="2982913"/>
            <a:ext cx="0" cy="22812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5" name="Group 15"/>
          <p:cNvGrpSpPr>
            <a:grpSpLocks/>
          </p:cNvGrpSpPr>
          <p:nvPr/>
        </p:nvGrpSpPr>
        <p:grpSpPr bwMode="auto">
          <a:xfrm>
            <a:off x="528638" y="2060575"/>
            <a:ext cx="1254125" cy="923925"/>
            <a:chOff x="2083" y="1606"/>
            <a:chExt cx="1489" cy="1097"/>
          </a:xfrm>
        </p:grpSpPr>
        <p:sp>
          <p:nvSpPr>
            <p:cNvPr id="2461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461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1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1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1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462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462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2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623" name="Freeform 2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24" name="Freeform 2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2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2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2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4628" name="Group 29"/>
            <p:cNvGrpSpPr>
              <a:grpSpLocks/>
            </p:cNvGrpSpPr>
            <p:nvPr/>
          </p:nvGrpSpPr>
          <p:grpSpPr bwMode="auto">
            <a:xfrm>
              <a:off x="2221" y="1871"/>
              <a:ext cx="518" cy="782"/>
              <a:chOff x="2400" y="1656"/>
              <a:chExt cx="752" cy="1136"/>
            </a:xfrm>
          </p:grpSpPr>
          <p:sp>
            <p:nvSpPr>
              <p:cNvPr id="2464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4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4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4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4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4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4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629" name="Group 37"/>
            <p:cNvGrpSpPr>
              <a:grpSpLocks/>
            </p:cNvGrpSpPr>
            <p:nvPr/>
          </p:nvGrpSpPr>
          <p:grpSpPr bwMode="auto">
            <a:xfrm rot="-6511945">
              <a:off x="2834" y="1842"/>
              <a:ext cx="518" cy="783"/>
              <a:chOff x="2400" y="1656"/>
              <a:chExt cx="752" cy="1136"/>
            </a:xfrm>
          </p:grpSpPr>
          <p:sp>
            <p:nvSpPr>
              <p:cNvPr id="2463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3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3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3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3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3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4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630" name="Freeform 4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31" name="Freeform 4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3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3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4604" name="Group 50"/>
          <p:cNvGrpSpPr>
            <a:grpSpLocks/>
          </p:cNvGrpSpPr>
          <p:nvPr/>
        </p:nvGrpSpPr>
        <p:grpSpPr bwMode="auto">
          <a:xfrm>
            <a:off x="1803727" y="4860926"/>
            <a:ext cx="749300" cy="744538"/>
            <a:chOff x="3360" y="800"/>
            <a:chExt cx="620" cy="616"/>
          </a:xfrm>
        </p:grpSpPr>
        <p:sp>
          <p:nvSpPr>
            <p:cNvPr id="24609" name="AutoShape 5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4610" name="Freeform 52"/>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4611" name="Group 53"/>
            <p:cNvGrpSpPr>
              <a:grpSpLocks/>
            </p:cNvGrpSpPr>
            <p:nvPr/>
          </p:nvGrpSpPr>
          <p:grpSpPr bwMode="auto">
            <a:xfrm flipH="1">
              <a:off x="3749" y="1171"/>
              <a:ext cx="212" cy="213"/>
              <a:chOff x="1350" y="686"/>
              <a:chExt cx="1132" cy="1132"/>
            </a:xfrm>
          </p:grpSpPr>
          <p:sp>
            <p:nvSpPr>
              <p:cNvPr id="24613" name="AutoShape 5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4614" name="Picture 5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612" name="Picture 5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7" name="Group 61"/>
          <p:cNvGrpSpPr>
            <a:grpSpLocks/>
          </p:cNvGrpSpPr>
          <p:nvPr/>
        </p:nvGrpSpPr>
        <p:grpSpPr bwMode="auto">
          <a:xfrm>
            <a:off x="2492375" y="719138"/>
            <a:ext cx="919163" cy="1169987"/>
            <a:chOff x="2464" y="427"/>
            <a:chExt cx="1190" cy="1514"/>
          </a:xfrm>
        </p:grpSpPr>
        <p:sp>
          <p:nvSpPr>
            <p:cNvPr id="24598" name="Rectangle 62"/>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4599" name="Line 63"/>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64"/>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1" name="Rectangle 65"/>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4602" name="Freeform 66"/>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4603" name="Line 67"/>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588" name="AutoShape 68"/>
          <p:cNvSpPr>
            <a:spLocks noChangeArrowheads="1"/>
          </p:cNvSpPr>
          <p:nvPr/>
        </p:nvSpPr>
        <p:spPr bwMode="auto">
          <a:xfrm>
            <a:off x="2571750" y="1914525"/>
            <a:ext cx="746125" cy="1195388"/>
          </a:xfrm>
          <a:prstGeom prst="downArrow">
            <a:avLst>
              <a:gd name="adj1" fmla="val 50000"/>
              <a:gd name="adj2" fmla="val 40053"/>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grpSp>
        <p:nvGrpSpPr>
          <p:cNvPr id="24589" name="Group 69"/>
          <p:cNvGrpSpPr>
            <a:grpSpLocks/>
          </p:cNvGrpSpPr>
          <p:nvPr/>
        </p:nvGrpSpPr>
        <p:grpSpPr bwMode="auto">
          <a:xfrm>
            <a:off x="352425" y="1495425"/>
            <a:ext cx="654050" cy="560388"/>
            <a:chOff x="2868" y="3644"/>
            <a:chExt cx="412" cy="353"/>
          </a:xfrm>
        </p:grpSpPr>
        <p:sp>
          <p:nvSpPr>
            <p:cNvPr id="24596" name="Text Box 70"/>
            <p:cNvSpPr txBox="1">
              <a:spLocks noChangeArrowheads="1"/>
            </p:cNvSpPr>
            <p:nvPr/>
          </p:nvSpPr>
          <p:spPr bwMode="auto">
            <a:xfrm>
              <a:off x="2868" y="3705"/>
              <a:ext cx="4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1</a:t>
              </a:r>
            </a:p>
          </p:txBody>
        </p:sp>
        <p:sp>
          <p:nvSpPr>
            <p:cNvPr id="24597" name="Oval 71"/>
            <p:cNvSpPr>
              <a:spLocks noChangeArrowheads="1"/>
            </p:cNvSpPr>
            <p:nvPr/>
          </p:nvSpPr>
          <p:spPr bwMode="auto">
            <a:xfrm>
              <a:off x="2898" y="3644"/>
              <a:ext cx="353" cy="35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4590" name="Group 72"/>
          <p:cNvGrpSpPr>
            <a:grpSpLocks/>
          </p:cNvGrpSpPr>
          <p:nvPr/>
        </p:nvGrpSpPr>
        <p:grpSpPr bwMode="auto">
          <a:xfrm>
            <a:off x="3376613" y="1052513"/>
            <a:ext cx="654050" cy="560387"/>
            <a:chOff x="2868" y="3644"/>
            <a:chExt cx="412" cy="353"/>
          </a:xfrm>
        </p:grpSpPr>
        <p:sp>
          <p:nvSpPr>
            <p:cNvPr id="24594" name="Text Box 73"/>
            <p:cNvSpPr txBox="1">
              <a:spLocks noChangeArrowheads="1"/>
            </p:cNvSpPr>
            <p:nvPr/>
          </p:nvSpPr>
          <p:spPr bwMode="auto">
            <a:xfrm>
              <a:off x="2868" y="3705"/>
              <a:ext cx="4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2</a:t>
              </a:r>
            </a:p>
          </p:txBody>
        </p:sp>
        <p:sp>
          <p:nvSpPr>
            <p:cNvPr id="24595" name="Oval 74"/>
            <p:cNvSpPr>
              <a:spLocks noChangeArrowheads="1"/>
            </p:cNvSpPr>
            <p:nvPr/>
          </p:nvSpPr>
          <p:spPr bwMode="auto">
            <a:xfrm>
              <a:off x="2898" y="3644"/>
              <a:ext cx="353" cy="35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79" name="Group 78"/>
          <p:cNvGrpSpPr/>
          <p:nvPr/>
        </p:nvGrpSpPr>
        <p:grpSpPr>
          <a:xfrm>
            <a:off x="2518379" y="4869594"/>
            <a:ext cx="757235" cy="736869"/>
            <a:chOff x="4343400" y="4495800"/>
            <a:chExt cx="762000" cy="741506"/>
          </a:xfrm>
        </p:grpSpPr>
        <p:sp>
          <p:nvSpPr>
            <p:cNvPr id="80" name="Rounded Rectangle 7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81" name="Straight Connector 8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83" name="Picture 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24591" name="Group 75"/>
          <p:cNvGrpSpPr>
            <a:grpSpLocks/>
          </p:cNvGrpSpPr>
          <p:nvPr/>
        </p:nvGrpSpPr>
        <p:grpSpPr bwMode="auto">
          <a:xfrm>
            <a:off x="2961775" y="4117975"/>
            <a:ext cx="654050" cy="560388"/>
            <a:chOff x="2868" y="3644"/>
            <a:chExt cx="412" cy="353"/>
          </a:xfrm>
        </p:grpSpPr>
        <p:sp>
          <p:nvSpPr>
            <p:cNvPr id="24592" name="Text Box 76"/>
            <p:cNvSpPr txBox="1">
              <a:spLocks noChangeArrowheads="1"/>
            </p:cNvSpPr>
            <p:nvPr/>
          </p:nvSpPr>
          <p:spPr bwMode="auto">
            <a:xfrm>
              <a:off x="2868" y="3705"/>
              <a:ext cx="4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3</a:t>
              </a:r>
            </a:p>
          </p:txBody>
        </p:sp>
        <p:sp>
          <p:nvSpPr>
            <p:cNvPr id="24593" name="Oval 77"/>
            <p:cNvSpPr>
              <a:spLocks noChangeArrowheads="1"/>
            </p:cNvSpPr>
            <p:nvPr/>
          </p:nvSpPr>
          <p:spPr bwMode="auto">
            <a:xfrm>
              <a:off x="2898" y="3644"/>
              <a:ext cx="353" cy="35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4605" name="Group 57"/>
          <p:cNvGrpSpPr>
            <a:grpSpLocks/>
          </p:cNvGrpSpPr>
          <p:nvPr/>
        </p:nvGrpSpPr>
        <p:grpSpPr bwMode="auto">
          <a:xfrm>
            <a:off x="3166475" y="4849813"/>
            <a:ext cx="747713" cy="747713"/>
            <a:chOff x="1350" y="686"/>
            <a:chExt cx="1132" cy="1132"/>
          </a:xfrm>
        </p:grpSpPr>
        <p:sp>
          <p:nvSpPr>
            <p:cNvPr id="24607" name="AutoShape 5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4608" name="Picture 5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606" name="Picture 60" descr="j033924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8589" y="4833938"/>
            <a:ext cx="7620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5602" name="Rectangle 2"/>
          <p:cNvSpPr>
            <a:spLocks noGrp="1" noChangeArrowheads="1"/>
          </p:cNvSpPr>
          <p:nvPr>
            <p:ph type="title"/>
          </p:nvPr>
        </p:nvSpPr>
        <p:spPr/>
        <p:txBody>
          <a:bodyPr/>
          <a:lstStyle/>
          <a:p>
            <a:pPr eaLnBrk="1" hangingPunct="1"/>
            <a:r>
              <a:rPr lang="en-US" smtClean="0"/>
              <a:t>Creating new activities 1 and 2: Navigate to the claim and specify the activity pattern</a:t>
            </a:r>
          </a:p>
        </p:txBody>
      </p:sp>
      <p:sp>
        <p:nvSpPr>
          <p:cNvPr id="25603" name="Rectangle 4"/>
          <p:cNvSpPr>
            <a:spLocks noGrp="1" noChangeArrowheads="1"/>
          </p:cNvSpPr>
          <p:nvPr>
            <p:ph idx="1"/>
          </p:nvPr>
        </p:nvSpPr>
        <p:spPr>
          <a:xfrm>
            <a:off x="519113" y="4664075"/>
            <a:ext cx="8318500" cy="1725613"/>
          </a:xfrm>
        </p:spPr>
        <p:txBody>
          <a:bodyPr/>
          <a:lstStyle/>
          <a:p>
            <a:pPr>
              <a:buFont typeface="Arial" charset="0"/>
              <a:buChar char="•"/>
            </a:pPr>
            <a:r>
              <a:rPr lang="en-US" smtClean="0"/>
              <a:t>Activity patterns are grouped into related categories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39" y="1270480"/>
            <a:ext cx="8023363" cy="2886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731136" y="2265328"/>
            <a:ext cx="1990799" cy="4943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Left Brace 6"/>
          <p:cNvSpPr/>
          <p:nvPr/>
        </p:nvSpPr>
        <p:spPr bwMode="auto">
          <a:xfrm>
            <a:off x="3387127" y="3052393"/>
            <a:ext cx="308344" cy="1086735"/>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Text Box 51"/>
          <p:cNvSpPr txBox="1">
            <a:spLocks noChangeArrowheads="1"/>
          </p:cNvSpPr>
          <p:nvPr/>
        </p:nvSpPr>
        <p:spPr bwMode="auto">
          <a:xfrm>
            <a:off x="1892747" y="3441871"/>
            <a:ext cx="1542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smtClean="0">
                <a:solidFill>
                  <a:srgbClr val="FF0000"/>
                </a:solidFill>
              </a:rPr>
              <a:t>Categories</a:t>
            </a:r>
            <a:endParaRPr lang="en-US" sz="2000" b="1" dirty="0">
              <a:solidFill>
                <a:srgbClr val="FF0000"/>
              </a:solidFill>
            </a:endParaRPr>
          </a:p>
        </p:txBody>
      </p:sp>
      <p:sp>
        <p:nvSpPr>
          <p:cNvPr id="11" name="AutoShape 5"/>
          <p:cNvSpPr>
            <a:spLocks noChangeArrowheads="1"/>
          </p:cNvSpPr>
          <p:nvPr/>
        </p:nvSpPr>
        <p:spPr bwMode="auto">
          <a:xfrm>
            <a:off x="3695471" y="2811240"/>
            <a:ext cx="1577987" cy="24715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15" y="653460"/>
            <a:ext cx="4432964" cy="5868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2"/>
          <p:cNvSpPr>
            <a:spLocks noGrp="1" noChangeArrowheads="1"/>
          </p:cNvSpPr>
          <p:nvPr>
            <p:ph type="title"/>
          </p:nvPr>
        </p:nvSpPr>
        <p:spPr/>
        <p:txBody>
          <a:bodyPr/>
          <a:lstStyle/>
          <a:p>
            <a:pPr eaLnBrk="1" hangingPunct="1"/>
            <a:r>
              <a:rPr lang="en-US" dirty="0" smtClean="0"/>
              <a:t>Creating new activities 3: Related to object</a:t>
            </a:r>
          </a:p>
        </p:txBody>
      </p:sp>
      <p:sp>
        <p:nvSpPr>
          <p:cNvPr id="26628" name="Rectangle 5"/>
          <p:cNvSpPr>
            <a:spLocks noChangeArrowheads="1"/>
          </p:cNvSpPr>
          <p:nvPr/>
        </p:nvSpPr>
        <p:spPr bwMode="auto">
          <a:xfrm>
            <a:off x="2381694" y="2284785"/>
            <a:ext cx="2317897" cy="280987"/>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29" name="Line 6"/>
          <p:cNvSpPr>
            <a:spLocks noChangeShapeType="1"/>
          </p:cNvSpPr>
          <p:nvPr/>
        </p:nvSpPr>
        <p:spPr bwMode="auto">
          <a:xfrm flipH="1" flipV="1">
            <a:off x="4699591" y="2565772"/>
            <a:ext cx="1129709" cy="9616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86" y="3323134"/>
            <a:ext cx="2991237" cy="2547123"/>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15" y="653460"/>
            <a:ext cx="4432964" cy="5868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1" name="Rectangle 2"/>
          <p:cNvSpPr>
            <a:spLocks noGrp="1" noChangeArrowheads="1"/>
          </p:cNvSpPr>
          <p:nvPr>
            <p:ph type="title"/>
          </p:nvPr>
        </p:nvSpPr>
        <p:spPr/>
        <p:txBody>
          <a:bodyPr/>
          <a:lstStyle/>
          <a:p>
            <a:pPr eaLnBrk="1" hangingPunct="1"/>
            <a:r>
              <a:rPr lang="en-US" dirty="0" smtClean="0"/>
              <a:t>Creating new activities 4: Assign To</a:t>
            </a:r>
          </a:p>
        </p:txBody>
      </p:sp>
      <p:sp>
        <p:nvSpPr>
          <p:cNvPr id="27652" name="Rectangle 4"/>
          <p:cNvSpPr>
            <a:spLocks noChangeArrowheads="1"/>
          </p:cNvSpPr>
          <p:nvPr/>
        </p:nvSpPr>
        <p:spPr bwMode="auto">
          <a:xfrm>
            <a:off x="2413591" y="5991169"/>
            <a:ext cx="2590209" cy="369887"/>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3" name="Line 6"/>
          <p:cNvSpPr>
            <a:spLocks noChangeShapeType="1"/>
          </p:cNvSpPr>
          <p:nvPr/>
        </p:nvSpPr>
        <p:spPr bwMode="auto">
          <a:xfrm flipV="1">
            <a:off x="5003799" y="4391247"/>
            <a:ext cx="1216248" cy="186254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342" y="2551113"/>
            <a:ext cx="4062768" cy="1840134"/>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65" y="1823152"/>
            <a:ext cx="7995596" cy="22172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3"/>
          <p:cNvSpPr>
            <a:spLocks noGrp="1" noChangeArrowheads="1"/>
          </p:cNvSpPr>
          <p:nvPr>
            <p:ph type="title"/>
          </p:nvPr>
        </p:nvSpPr>
        <p:spPr/>
        <p:txBody>
          <a:bodyPr/>
          <a:lstStyle/>
          <a:p>
            <a:pPr eaLnBrk="1" hangingPunct="1"/>
            <a:r>
              <a:rPr lang="en-US" smtClean="0"/>
              <a:t>Creating new activities: The new activity</a:t>
            </a:r>
          </a:p>
        </p:txBody>
      </p:sp>
      <p:sp>
        <p:nvSpPr>
          <p:cNvPr id="28676" name="AutoShape 4"/>
          <p:cNvSpPr>
            <a:spLocks noChangeArrowheads="1"/>
          </p:cNvSpPr>
          <p:nvPr/>
        </p:nvSpPr>
        <p:spPr bwMode="auto">
          <a:xfrm>
            <a:off x="1297172" y="3471862"/>
            <a:ext cx="7134447" cy="2762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9698" name="Rectangle 2"/>
          <p:cNvSpPr>
            <a:spLocks noGrp="1" noChangeArrowheads="1"/>
          </p:cNvSpPr>
          <p:nvPr>
            <p:ph type="title"/>
          </p:nvPr>
        </p:nvSpPr>
        <p:spPr/>
        <p:txBody>
          <a:bodyPr/>
          <a:lstStyle/>
          <a:p>
            <a:pPr eaLnBrk="1" hangingPunct="1"/>
            <a:r>
              <a:rPr lang="en-US" smtClean="0"/>
              <a:t>What can you do with activities?</a:t>
            </a:r>
          </a:p>
        </p:txBody>
      </p:sp>
      <p:sp>
        <p:nvSpPr>
          <p:cNvPr id="29699" name="Rectangle 3"/>
          <p:cNvSpPr>
            <a:spLocks noGrp="1" noChangeArrowheads="1"/>
          </p:cNvSpPr>
          <p:nvPr>
            <p:ph idx="1"/>
          </p:nvPr>
        </p:nvSpPr>
        <p:spPr>
          <a:xfrm>
            <a:off x="2522538" y="1192213"/>
            <a:ext cx="6315075" cy="5197475"/>
          </a:xfrm>
        </p:spPr>
        <p:txBody>
          <a:bodyPr/>
          <a:lstStyle/>
          <a:p>
            <a:pPr>
              <a:buFont typeface="Arial" charset="0"/>
              <a:buChar char="•"/>
            </a:pPr>
            <a:r>
              <a:rPr lang="en-US" smtClean="0"/>
              <a:t>For activities associated to a claim, you can:</a:t>
            </a:r>
          </a:p>
          <a:p>
            <a:pPr lvl="1"/>
            <a:r>
              <a:rPr lang="en-US" smtClean="0"/>
              <a:t>View them (and filter them)</a:t>
            </a:r>
          </a:p>
          <a:p>
            <a:pPr lvl="1"/>
            <a:r>
              <a:rPr lang="en-US" smtClean="0"/>
              <a:t>Search for them</a:t>
            </a:r>
            <a:br>
              <a:rPr lang="en-US" smtClean="0"/>
            </a:br>
            <a:endParaRPr lang="en-US" smtClean="0"/>
          </a:p>
          <a:p>
            <a:pPr>
              <a:buFont typeface="Arial" charset="0"/>
              <a:buChar char="•"/>
            </a:pPr>
            <a:r>
              <a:rPr lang="en-US" smtClean="0"/>
              <a:t>For activities in a queue, you can:</a:t>
            </a:r>
          </a:p>
          <a:p>
            <a:pPr lvl="1"/>
            <a:r>
              <a:rPr lang="en-US" smtClean="0"/>
              <a:t>View them</a:t>
            </a:r>
          </a:p>
          <a:p>
            <a:pPr lvl="1"/>
            <a:r>
              <a:rPr lang="en-US" smtClean="0"/>
              <a:t>Take ownership of them</a:t>
            </a:r>
            <a:br>
              <a:rPr lang="en-US" smtClean="0"/>
            </a:br>
            <a:endParaRPr lang="en-US" smtClean="0"/>
          </a:p>
          <a:p>
            <a:pPr>
              <a:buFont typeface="Arial" charset="0"/>
              <a:buChar char="•"/>
            </a:pPr>
            <a:r>
              <a:rPr lang="en-US" smtClean="0"/>
              <a:t>For activities you own, you can:</a:t>
            </a:r>
          </a:p>
          <a:p>
            <a:pPr lvl="1"/>
            <a:r>
              <a:rPr lang="en-US" smtClean="0"/>
              <a:t>View them</a:t>
            </a:r>
          </a:p>
          <a:p>
            <a:pPr lvl="1"/>
            <a:r>
              <a:rPr lang="en-US" smtClean="0"/>
              <a:t>Modify them</a:t>
            </a:r>
          </a:p>
          <a:p>
            <a:pPr lvl="1"/>
            <a:r>
              <a:rPr lang="en-US" smtClean="0"/>
              <a:t>Reassign them</a:t>
            </a:r>
          </a:p>
          <a:p>
            <a:pPr lvl="1"/>
            <a:r>
              <a:rPr lang="en-US" smtClean="0"/>
              <a:t>Complete or skip them</a:t>
            </a:r>
          </a:p>
        </p:txBody>
      </p:sp>
      <p:grpSp>
        <p:nvGrpSpPr>
          <p:cNvPr id="29700" name="Group 4"/>
          <p:cNvGrpSpPr>
            <a:grpSpLocks/>
          </p:cNvGrpSpPr>
          <p:nvPr/>
        </p:nvGrpSpPr>
        <p:grpSpPr bwMode="auto">
          <a:xfrm>
            <a:off x="865188" y="938213"/>
            <a:ext cx="1252537" cy="1339850"/>
            <a:chOff x="517" y="619"/>
            <a:chExt cx="789" cy="844"/>
          </a:xfrm>
        </p:grpSpPr>
        <p:sp>
          <p:nvSpPr>
            <p:cNvPr id="29756" name="Line 5"/>
            <p:cNvSpPr>
              <a:spLocks noChangeShapeType="1"/>
            </p:cNvSpPr>
            <p:nvPr/>
          </p:nvSpPr>
          <p:spPr bwMode="auto">
            <a:xfrm>
              <a:off x="785" y="1308"/>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9757" name="Group 6"/>
            <p:cNvGrpSpPr>
              <a:grpSpLocks/>
            </p:cNvGrpSpPr>
            <p:nvPr/>
          </p:nvGrpSpPr>
          <p:grpSpPr bwMode="auto">
            <a:xfrm>
              <a:off x="994" y="1066"/>
              <a:ext cx="312" cy="397"/>
              <a:chOff x="2401" y="425"/>
              <a:chExt cx="907" cy="1154"/>
            </a:xfrm>
          </p:grpSpPr>
          <p:sp>
            <p:nvSpPr>
              <p:cNvPr id="29793" name="Rectangle 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94" name="Line 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5" name="Line 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6" name="Rectangle 1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97" name="Freeform 1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9798" name="Line 1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58" name="Line 13"/>
            <p:cNvSpPr>
              <a:spLocks noChangeShapeType="1"/>
            </p:cNvSpPr>
            <p:nvPr/>
          </p:nvSpPr>
          <p:spPr bwMode="auto">
            <a:xfrm>
              <a:off x="785" y="1045"/>
              <a:ext cx="0" cy="26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59" name="Group 14"/>
            <p:cNvGrpSpPr>
              <a:grpSpLocks/>
            </p:cNvGrpSpPr>
            <p:nvPr/>
          </p:nvGrpSpPr>
          <p:grpSpPr bwMode="auto">
            <a:xfrm>
              <a:off x="517" y="619"/>
              <a:ext cx="579" cy="427"/>
              <a:chOff x="2083" y="1606"/>
              <a:chExt cx="1489" cy="1097"/>
            </a:xfrm>
          </p:grpSpPr>
          <p:sp>
            <p:nvSpPr>
              <p:cNvPr id="29760" name="Rectangle 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761" name="Freeform 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762" name="Freeform 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763" name="Freeform 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9764" name="Freeform 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9765" name="Rectangle 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766" name="Rectangle 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767" name="AutoShape 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768" name="Freeform 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69" name="Freeform 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70" name="Rectangle 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771" name="Rectangle 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772" name="Rectangle 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773" name="Group 28"/>
              <p:cNvGrpSpPr>
                <a:grpSpLocks/>
              </p:cNvGrpSpPr>
              <p:nvPr/>
            </p:nvGrpSpPr>
            <p:grpSpPr bwMode="auto">
              <a:xfrm>
                <a:off x="2221" y="1871"/>
                <a:ext cx="518" cy="782"/>
                <a:chOff x="2400" y="1656"/>
                <a:chExt cx="752" cy="1136"/>
              </a:xfrm>
            </p:grpSpPr>
            <p:sp>
              <p:nvSpPr>
                <p:cNvPr id="29786"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87"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8"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9"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90"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9791"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92"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74" name="Group 36"/>
              <p:cNvGrpSpPr>
                <a:grpSpLocks/>
              </p:cNvGrpSpPr>
              <p:nvPr/>
            </p:nvGrpSpPr>
            <p:grpSpPr bwMode="auto">
              <a:xfrm rot="-6511945">
                <a:off x="2834" y="1842"/>
                <a:ext cx="518" cy="783"/>
                <a:chOff x="2400" y="1656"/>
                <a:chExt cx="752" cy="1136"/>
              </a:xfrm>
            </p:grpSpPr>
            <p:sp>
              <p:nvSpPr>
                <p:cNvPr id="29779"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80"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1"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2"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3"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9784"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85"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75" name="Freeform 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76" name="Freeform 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9777" name="Rectangle 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778" name="Rectangle 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29701" name="Group 48"/>
          <p:cNvGrpSpPr>
            <a:grpSpLocks/>
          </p:cNvGrpSpPr>
          <p:nvPr/>
        </p:nvGrpSpPr>
        <p:grpSpPr bwMode="auto">
          <a:xfrm>
            <a:off x="792163" y="2700338"/>
            <a:ext cx="1325562" cy="1233487"/>
            <a:chOff x="499" y="1701"/>
            <a:chExt cx="835" cy="777"/>
          </a:xfrm>
        </p:grpSpPr>
        <p:sp>
          <p:nvSpPr>
            <p:cNvPr id="29724" name="Line 49"/>
            <p:cNvSpPr>
              <a:spLocks noChangeShapeType="1"/>
            </p:cNvSpPr>
            <p:nvPr/>
          </p:nvSpPr>
          <p:spPr bwMode="auto">
            <a:xfrm>
              <a:off x="813" y="2323"/>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9725" name="Group 50"/>
            <p:cNvGrpSpPr>
              <a:grpSpLocks/>
            </p:cNvGrpSpPr>
            <p:nvPr/>
          </p:nvGrpSpPr>
          <p:grpSpPr bwMode="auto">
            <a:xfrm>
              <a:off x="1022" y="2081"/>
              <a:ext cx="312" cy="397"/>
              <a:chOff x="2401" y="425"/>
              <a:chExt cx="907" cy="1154"/>
            </a:xfrm>
          </p:grpSpPr>
          <p:sp>
            <p:nvSpPr>
              <p:cNvPr id="29750" name="Rectangle 5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51" name="Line 5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2" name="Line 5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3" name="Rectangle 5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54" name="Freeform 55"/>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9755" name="Line 5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6" name="Line 57"/>
            <p:cNvSpPr>
              <a:spLocks noChangeShapeType="1"/>
            </p:cNvSpPr>
            <p:nvPr/>
          </p:nvSpPr>
          <p:spPr bwMode="auto">
            <a:xfrm>
              <a:off x="813" y="2060"/>
              <a:ext cx="0" cy="26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27" name="Group 58"/>
            <p:cNvGrpSpPr>
              <a:grpSpLocks/>
            </p:cNvGrpSpPr>
            <p:nvPr/>
          </p:nvGrpSpPr>
          <p:grpSpPr bwMode="auto">
            <a:xfrm>
              <a:off x="499" y="1701"/>
              <a:ext cx="491" cy="492"/>
              <a:chOff x="2440" y="597"/>
              <a:chExt cx="672" cy="673"/>
            </a:xfrm>
          </p:grpSpPr>
          <p:sp>
            <p:nvSpPr>
              <p:cNvPr id="29728" name="Rectangle 59"/>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29" name="Group 60"/>
              <p:cNvGrpSpPr>
                <a:grpSpLocks/>
              </p:cNvGrpSpPr>
              <p:nvPr/>
            </p:nvGrpSpPr>
            <p:grpSpPr bwMode="auto">
              <a:xfrm>
                <a:off x="2473" y="601"/>
                <a:ext cx="323" cy="412"/>
                <a:chOff x="2537" y="2185"/>
                <a:chExt cx="299" cy="381"/>
              </a:xfrm>
            </p:grpSpPr>
            <p:sp>
              <p:nvSpPr>
                <p:cNvPr id="29744" name="Rectangle 61"/>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45" name="Line 62"/>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6" name="Line 63"/>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7" name="Rectangle 64"/>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48" name="Freeform 65"/>
                <p:cNvSpPr>
                  <a:spLocks/>
                </p:cNvSpPr>
                <p:nvPr/>
              </p:nvSpPr>
              <p:spPr bwMode="auto">
                <a:xfrm>
                  <a:off x="2617" y="2305"/>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9749" name="Line 66"/>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30" name="Group 67"/>
              <p:cNvGrpSpPr>
                <a:grpSpLocks/>
              </p:cNvGrpSpPr>
              <p:nvPr/>
            </p:nvGrpSpPr>
            <p:grpSpPr bwMode="auto">
              <a:xfrm>
                <a:off x="2605" y="709"/>
                <a:ext cx="323" cy="412"/>
                <a:chOff x="2633" y="2281"/>
                <a:chExt cx="299" cy="381"/>
              </a:xfrm>
            </p:grpSpPr>
            <p:sp>
              <p:nvSpPr>
                <p:cNvPr id="29738" name="Rectangle 68"/>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39" name="Line 69"/>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0" name="Line 70"/>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1" name="Rectangle 71"/>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42" name="Freeform 72"/>
                <p:cNvSpPr>
                  <a:spLocks/>
                </p:cNvSpPr>
                <p:nvPr/>
              </p:nvSpPr>
              <p:spPr bwMode="auto">
                <a:xfrm>
                  <a:off x="2713" y="2401"/>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29743" name="Line 73"/>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31" name="Group 74"/>
              <p:cNvGrpSpPr>
                <a:grpSpLocks/>
              </p:cNvGrpSpPr>
              <p:nvPr/>
            </p:nvGrpSpPr>
            <p:grpSpPr bwMode="auto">
              <a:xfrm>
                <a:off x="2737" y="817"/>
                <a:ext cx="323" cy="412"/>
                <a:chOff x="2729" y="2377"/>
                <a:chExt cx="299" cy="381"/>
              </a:xfrm>
            </p:grpSpPr>
            <p:sp>
              <p:nvSpPr>
                <p:cNvPr id="29732" name="Rectangle 75"/>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33" name="Line 76"/>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4" name="Line 77"/>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5" name="Rectangle 78"/>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36" name="Freeform 79"/>
                <p:cNvSpPr>
                  <a:spLocks/>
                </p:cNvSpPr>
                <p:nvPr/>
              </p:nvSpPr>
              <p:spPr bwMode="auto">
                <a:xfrm>
                  <a:off x="2809" y="2497"/>
                  <a:ext cx="102" cy="85"/>
                </a:xfrm>
                <a:custGeom>
                  <a:avLst/>
                  <a:gdLst>
                    <a:gd name="T0" fmla="*/ 10 w 234"/>
                    <a:gd name="T1" fmla="*/ 0 h 195"/>
                    <a:gd name="T2" fmla="*/ 2 w 234"/>
                    <a:gd name="T3" fmla="*/ 3 h 195"/>
                    <a:gd name="T4" fmla="*/ 0 w 234"/>
                    <a:gd name="T5" fmla="*/ 16 h 195"/>
                    <a:gd name="T6" fmla="*/ 15 w 234"/>
                    <a:gd name="T7" fmla="*/ 16 h 195"/>
                    <a:gd name="T8" fmla="*/ 19 w 234"/>
                    <a:gd name="T9" fmla="*/ 9 h 195"/>
                    <a:gd name="T10" fmla="*/ 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9737" name="Line 80"/>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grpSp>
        <p:nvGrpSpPr>
          <p:cNvPr id="29702" name="Group 81"/>
          <p:cNvGrpSpPr>
            <a:grpSpLocks/>
          </p:cNvGrpSpPr>
          <p:nvPr/>
        </p:nvGrpSpPr>
        <p:grpSpPr bwMode="auto">
          <a:xfrm>
            <a:off x="1062038" y="4457700"/>
            <a:ext cx="627062" cy="798513"/>
            <a:chOff x="2401" y="425"/>
            <a:chExt cx="907" cy="1154"/>
          </a:xfrm>
        </p:grpSpPr>
        <p:sp>
          <p:nvSpPr>
            <p:cNvPr id="29718"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719"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0"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1"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722" name="Freeform 86"/>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9723"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03" name="Group 88"/>
          <p:cNvGrpSpPr>
            <a:grpSpLocks/>
          </p:cNvGrpSpPr>
          <p:nvPr/>
        </p:nvGrpSpPr>
        <p:grpSpPr bwMode="auto">
          <a:xfrm>
            <a:off x="982663" y="5554663"/>
            <a:ext cx="1139825" cy="768350"/>
            <a:chOff x="2984" y="3331"/>
            <a:chExt cx="845" cy="569"/>
          </a:xfrm>
        </p:grpSpPr>
        <p:sp>
          <p:nvSpPr>
            <p:cNvPr id="29705" name="AutoShape 8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06" name="Group 90"/>
            <p:cNvGrpSpPr>
              <a:grpSpLocks/>
            </p:cNvGrpSpPr>
            <p:nvPr/>
          </p:nvGrpSpPr>
          <p:grpSpPr bwMode="auto">
            <a:xfrm>
              <a:off x="3386" y="3487"/>
              <a:ext cx="443" cy="398"/>
              <a:chOff x="4838" y="2218"/>
              <a:chExt cx="395" cy="355"/>
            </a:xfrm>
          </p:grpSpPr>
          <p:sp>
            <p:nvSpPr>
              <p:cNvPr id="29707" name="Freeform 9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8" name="Freeform 9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Freeform 9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0" name="Freeform 9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1" name="Freeform 9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2" name="Freeform 9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3" name="Freeform 9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4" name="Rectangle 9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5" name="Rectangle 9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6" name="Freeform 10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Rectangle 10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04" name="Line 102"/>
          <p:cNvSpPr>
            <a:spLocks noChangeShapeType="1"/>
          </p:cNvSpPr>
          <p:nvPr/>
        </p:nvSpPr>
        <p:spPr bwMode="auto">
          <a:xfrm flipV="1">
            <a:off x="1349375" y="5224463"/>
            <a:ext cx="0" cy="327025"/>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30722" name="Rectangle 2"/>
          <p:cNvSpPr>
            <a:spLocks noGrp="1" noChangeArrowheads="1"/>
          </p:cNvSpPr>
          <p:nvPr>
            <p:ph type="title"/>
          </p:nvPr>
        </p:nvSpPr>
        <p:spPr/>
        <p:txBody>
          <a:bodyPr/>
          <a:lstStyle/>
          <a:p>
            <a:pPr eaLnBrk="1" hangingPunct="1"/>
            <a:r>
              <a:rPr lang="en-US" smtClean="0"/>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Activity basics</a:t>
            </a:r>
          </a:p>
          <a:p>
            <a:pPr>
              <a:lnSpc>
                <a:spcPct val="150000"/>
              </a:lnSpc>
              <a:buFont typeface="Arial" charset="0"/>
              <a:buChar char="•"/>
            </a:pPr>
            <a:r>
              <a:rPr lang="en-US" sz="2800" smtClean="0">
                <a:solidFill>
                  <a:srgbClr val="C0C0C0"/>
                </a:solidFill>
              </a:rPr>
              <a:t>Working with activity patterns</a:t>
            </a:r>
          </a:p>
          <a:p>
            <a:pPr>
              <a:lnSpc>
                <a:spcPct val="150000"/>
              </a:lnSpc>
              <a:buFont typeface="Arial" charset="0"/>
              <a:buChar char="•"/>
            </a:pPr>
            <a:r>
              <a:rPr lang="en-US" sz="2800" smtClean="0">
                <a:solidFill>
                  <a:srgbClr val="C0C0C0"/>
                </a:solidFill>
              </a:rPr>
              <a:t>Creating activities</a:t>
            </a:r>
          </a:p>
          <a:p>
            <a:pPr>
              <a:lnSpc>
                <a:spcPct val="150000"/>
              </a:lnSpc>
              <a:buFont typeface="Arial" charset="0"/>
              <a:buChar char="•"/>
            </a:pPr>
            <a:r>
              <a:rPr lang="en-US" sz="2800" smtClean="0"/>
              <a:t>Working with claim activities</a:t>
            </a:r>
          </a:p>
          <a:p>
            <a:pPr>
              <a:lnSpc>
                <a:spcPct val="150000"/>
              </a:lnSpc>
              <a:buFont typeface="Arial" charset="0"/>
              <a:buChar char="•"/>
            </a:pPr>
            <a:r>
              <a:rPr lang="en-US" sz="2800" smtClean="0">
                <a:solidFill>
                  <a:srgbClr val="C0C0C0"/>
                </a:solidFill>
              </a:rPr>
              <a:t>Working with queued activities</a:t>
            </a:r>
          </a:p>
          <a:p>
            <a:pPr>
              <a:lnSpc>
                <a:spcPct val="150000"/>
              </a:lnSpc>
              <a:buFont typeface="Arial" charset="0"/>
              <a:buChar char="•"/>
            </a:pPr>
            <a:r>
              <a:rPr lang="en-US" sz="2800" smtClean="0">
                <a:solidFill>
                  <a:srgbClr val="C0C0C0"/>
                </a:solidFill>
              </a:rPr>
              <a:t>Working with your activities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65" y="3958192"/>
            <a:ext cx="7995596" cy="22172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descr="C:\Users\trhoades\AppData\Local\Temp\SNAGHTML89185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199" y="630434"/>
            <a:ext cx="5201443" cy="418534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637" y="782638"/>
            <a:ext cx="1710549" cy="26727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9" name="Rectangle 2"/>
          <p:cNvSpPr>
            <a:spLocks noGrp="1" noChangeArrowheads="1"/>
          </p:cNvSpPr>
          <p:nvPr>
            <p:ph type="title"/>
          </p:nvPr>
        </p:nvSpPr>
        <p:spPr/>
        <p:txBody>
          <a:bodyPr/>
          <a:lstStyle/>
          <a:p>
            <a:pPr eaLnBrk="1" hangingPunct="1"/>
            <a:r>
              <a:rPr lang="en-US" smtClean="0"/>
              <a:t>Viewing the list of claim activities</a:t>
            </a:r>
          </a:p>
        </p:txBody>
      </p:sp>
      <p:sp>
        <p:nvSpPr>
          <p:cNvPr id="31750" name="AutoShape 6"/>
          <p:cNvSpPr>
            <a:spLocks noChangeArrowheads="1"/>
          </p:cNvSpPr>
          <p:nvPr/>
        </p:nvSpPr>
        <p:spPr bwMode="auto">
          <a:xfrm>
            <a:off x="871985" y="817712"/>
            <a:ext cx="1020762" cy="2397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1" name="Line 7"/>
          <p:cNvSpPr>
            <a:spLocks noChangeShapeType="1"/>
          </p:cNvSpPr>
          <p:nvPr/>
        </p:nvSpPr>
        <p:spPr bwMode="auto">
          <a:xfrm>
            <a:off x="1882264" y="898524"/>
            <a:ext cx="1190546" cy="62193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2" name="AutoShape 8"/>
          <p:cNvSpPr>
            <a:spLocks noChangeArrowheads="1"/>
          </p:cNvSpPr>
          <p:nvPr/>
        </p:nvSpPr>
        <p:spPr bwMode="auto">
          <a:xfrm>
            <a:off x="876268" y="1112838"/>
            <a:ext cx="1020762" cy="2397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3" name="Line 9"/>
          <p:cNvSpPr>
            <a:spLocks noChangeShapeType="1"/>
          </p:cNvSpPr>
          <p:nvPr/>
        </p:nvSpPr>
        <p:spPr bwMode="auto">
          <a:xfrm>
            <a:off x="1907663" y="1238954"/>
            <a:ext cx="345706" cy="346639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50" name="Picture 6" descr="C:\Users\trhoades\AppData\Local\Temp\SNAGHTML8938e6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362" y="4861121"/>
            <a:ext cx="5197280" cy="1650554"/>
          </a:xfrm>
          <a:prstGeom prst="rect">
            <a:avLst/>
          </a:prstGeom>
          <a:noFill/>
          <a:extLst>
            <a:ext uri="{909E8E84-426E-40DD-AFC4-6F175D3DCCD1}">
              <a14:hiddenFill xmlns:a14="http://schemas.microsoft.com/office/drawing/2010/main">
                <a:solidFill>
                  <a:srgbClr val="FFFFFF"/>
                </a:solidFill>
              </a14:hiddenFill>
            </a:ext>
          </a:extLst>
        </p:spPr>
      </p:pic>
      <p:sp>
        <p:nvSpPr>
          <p:cNvPr id="31754" name="Rectangle 14"/>
          <p:cNvSpPr>
            <a:spLocks noChangeArrowheads="1"/>
          </p:cNvSpPr>
          <p:nvPr/>
        </p:nvSpPr>
        <p:spPr bwMode="auto">
          <a:xfrm>
            <a:off x="2939114" y="5219202"/>
            <a:ext cx="5173528" cy="1239030"/>
          </a:xfrm>
          <a:prstGeom prst="rect">
            <a:avLst/>
          </a:prstGeom>
          <a:noFill/>
          <a:ln w="19050"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32771" name="Rectangle 2"/>
          <p:cNvSpPr>
            <a:spLocks noGrp="1" noChangeArrowheads="1"/>
          </p:cNvSpPr>
          <p:nvPr>
            <p:ph type="title"/>
          </p:nvPr>
        </p:nvSpPr>
        <p:spPr/>
        <p:txBody>
          <a:bodyPr/>
          <a:lstStyle/>
          <a:p>
            <a:pPr eaLnBrk="1" hangingPunct="1"/>
            <a:r>
              <a:rPr lang="en-US" smtClean="0"/>
              <a:t>Viewing an activity in detail</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678" y="595312"/>
            <a:ext cx="6684481" cy="58531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2" name="AutoShape 4"/>
          <p:cNvSpPr>
            <a:spLocks noChangeArrowheads="1"/>
          </p:cNvSpPr>
          <p:nvPr/>
        </p:nvSpPr>
        <p:spPr bwMode="auto">
          <a:xfrm>
            <a:off x="5724525" y="1909763"/>
            <a:ext cx="1657350" cy="2635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73" name="Line 5"/>
          <p:cNvSpPr>
            <a:spLocks noChangeShapeType="1"/>
          </p:cNvSpPr>
          <p:nvPr/>
        </p:nvSpPr>
        <p:spPr bwMode="auto">
          <a:xfrm flipH="1">
            <a:off x="3047999" y="2173288"/>
            <a:ext cx="2771775" cy="14176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Activity basics</a:t>
            </a:r>
          </a:p>
          <a:p>
            <a:pPr>
              <a:lnSpc>
                <a:spcPct val="150000"/>
              </a:lnSpc>
              <a:buFont typeface="Arial" charset="0"/>
              <a:buChar char="•"/>
            </a:pPr>
            <a:r>
              <a:rPr lang="en-US" sz="2800" smtClean="0">
                <a:solidFill>
                  <a:srgbClr val="C0C0C0"/>
                </a:solidFill>
              </a:rPr>
              <a:t>Working with activity patterns</a:t>
            </a:r>
          </a:p>
          <a:p>
            <a:pPr>
              <a:lnSpc>
                <a:spcPct val="150000"/>
              </a:lnSpc>
              <a:buFont typeface="Arial" charset="0"/>
              <a:buChar char="•"/>
            </a:pPr>
            <a:r>
              <a:rPr lang="en-US" sz="2800" smtClean="0">
                <a:solidFill>
                  <a:srgbClr val="C0C0C0"/>
                </a:solidFill>
              </a:rPr>
              <a:t>Creating activities</a:t>
            </a:r>
          </a:p>
          <a:p>
            <a:pPr>
              <a:lnSpc>
                <a:spcPct val="150000"/>
              </a:lnSpc>
              <a:buFont typeface="Arial" charset="0"/>
              <a:buChar char="•"/>
            </a:pPr>
            <a:r>
              <a:rPr lang="en-US" sz="2800" smtClean="0">
                <a:solidFill>
                  <a:srgbClr val="C0C0C0"/>
                </a:solidFill>
              </a:rPr>
              <a:t>Working with claim activities</a:t>
            </a:r>
          </a:p>
          <a:p>
            <a:pPr>
              <a:lnSpc>
                <a:spcPct val="150000"/>
              </a:lnSpc>
              <a:buFont typeface="Arial" charset="0"/>
              <a:buChar char="•"/>
            </a:pPr>
            <a:r>
              <a:rPr lang="en-US" sz="2800" smtClean="0">
                <a:solidFill>
                  <a:srgbClr val="C0C0C0"/>
                </a:solidFill>
              </a:rPr>
              <a:t>Working with queued activities</a:t>
            </a:r>
          </a:p>
          <a:p>
            <a:pPr>
              <a:lnSpc>
                <a:spcPct val="150000"/>
              </a:lnSpc>
              <a:buFont typeface="Arial" charset="0"/>
              <a:buChar char="•"/>
            </a:pPr>
            <a:r>
              <a:rPr lang="en-US" sz="2800" smtClean="0">
                <a:solidFill>
                  <a:srgbClr val="C0C0C0"/>
                </a:solidFill>
              </a:rPr>
              <a:t>Working with your activities</a:t>
            </a:r>
            <a:endParaRPr lang="en-US" sz="280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628651"/>
            <a:ext cx="7253287" cy="59162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4"/>
          <p:cNvSpPr>
            <a:spLocks noGrp="1" noChangeArrowheads="1"/>
          </p:cNvSpPr>
          <p:nvPr>
            <p:ph type="title"/>
          </p:nvPr>
        </p:nvSpPr>
        <p:spPr/>
        <p:txBody>
          <a:bodyPr/>
          <a:lstStyle/>
          <a:p>
            <a:pPr eaLnBrk="1" hangingPunct="1"/>
            <a:r>
              <a:rPr lang="en-US" smtClean="0"/>
              <a:t>Viewing claim activities via the calendar</a:t>
            </a:r>
          </a:p>
        </p:txBody>
      </p:sp>
      <p:sp>
        <p:nvSpPr>
          <p:cNvPr id="33796" name="Line 6"/>
          <p:cNvSpPr>
            <a:spLocks noChangeShapeType="1"/>
          </p:cNvSpPr>
          <p:nvPr/>
        </p:nvSpPr>
        <p:spPr bwMode="auto">
          <a:xfrm flipH="1">
            <a:off x="1021205" y="4972050"/>
            <a:ext cx="1050482" cy="1127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3797" name="Line 9"/>
          <p:cNvSpPr>
            <a:spLocks noChangeShapeType="1"/>
          </p:cNvSpPr>
          <p:nvPr/>
        </p:nvSpPr>
        <p:spPr bwMode="auto">
          <a:xfrm flipH="1">
            <a:off x="5821363" y="2847975"/>
            <a:ext cx="693734" cy="10334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3798" name="Line 10"/>
          <p:cNvSpPr>
            <a:spLocks noChangeShapeType="1"/>
          </p:cNvSpPr>
          <p:nvPr/>
        </p:nvSpPr>
        <p:spPr bwMode="auto">
          <a:xfrm flipH="1">
            <a:off x="4533655" y="6092513"/>
            <a:ext cx="836858" cy="3463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3799" name="Rectangle 11"/>
          <p:cNvSpPr>
            <a:spLocks noChangeArrowheads="1"/>
          </p:cNvSpPr>
          <p:nvPr/>
        </p:nvSpPr>
        <p:spPr bwMode="auto">
          <a:xfrm>
            <a:off x="2071687" y="4695826"/>
            <a:ext cx="829469" cy="771114"/>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3800" name="Rectangle 12"/>
          <p:cNvSpPr>
            <a:spLocks noChangeArrowheads="1"/>
          </p:cNvSpPr>
          <p:nvPr/>
        </p:nvSpPr>
        <p:spPr bwMode="auto">
          <a:xfrm>
            <a:off x="6457947" y="1077119"/>
            <a:ext cx="1877161" cy="3056731"/>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3801" name="Rectangle 13"/>
          <p:cNvSpPr>
            <a:spLocks noChangeArrowheads="1"/>
          </p:cNvSpPr>
          <p:nvPr/>
        </p:nvSpPr>
        <p:spPr bwMode="auto">
          <a:xfrm>
            <a:off x="3019425" y="6289844"/>
            <a:ext cx="1514230" cy="255061"/>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3806" name="Rectangle 23"/>
          <p:cNvSpPr>
            <a:spLocks noChangeArrowheads="1"/>
          </p:cNvSpPr>
          <p:nvPr/>
        </p:nvSpPr>
        <p:spPr bwMode="auto">
          <a:xfrm>
            <a:off x="1716881" y="1215232"/>
            <a:ext cx="1174750" cy="184944"/>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3807" name="Line 24"/>
          <p:cNvSpPr>
            <a:spLocks noChangeShapeType="1"/>
          </p:cNvSpPr>
          <p:nvPr/>
        </p:nvSpPr>
        <p:spPr bwMode="auto">
          <a:xfrm flipH="1" flipV="1">
            <a:off x="2628899" y="1400175"/>
            <a:ext cx="272255" cy="4048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256" y="1804989"/>
            <a:ext cx="1642024" cy="581024"/>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54" y="5084762"/>
            <a:ext cx="1525503" cy="1179513"/>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
        <p:nvSpPr>
          <p:cNvPr id="21" name="Rectangle 12"/>
          <p:cNvSpPr>
            <a:spLocks noChangeArrowheads="1"/>
          </p:cNvSpPr>
          <p:nvPr/>
        </p:nvSpPr>
        <p:spPr bwMode="auto">
          <a:xfrm>
            <a:off x="1166018" y="3881438"/>
            <a:ext cx="5217319" cy="766762"/>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894" y="5899944"/>
            <a:ext cx="3423445" cy="385138"/>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454" y="1400176"/>
            <a:ext cx="1292534" cy="3333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sp>
        <p:nvSpPr>
          <p:cNvPr id="34821" name="Rectangle 2"/>
          <p:cNvSpPr>
            <a:spLocks noGrp="1" noChangeArrowheads="1"/>
          </p:cNvSpPr>
          <p:nvPr>
            <p:ph type="title"/>
          </p:nvPr>
        </p:nvSpPr>
        <p:spPr/>
        <p:txBody>
          <a:bodyPr/>
          <a:lstStyle/>
          <a:p>
            <a:pPr eaLnBrk="1" hangingPunct="1"/>
            <a:r>
              <a:rPr lang="en-US" smtClean="0"/>
              <a:t>Filtering activities in an activity list</a:t>
            </a:r>
          </a:p>
        </p:txBody>
      </p:sp>
      <p:sp>
        <p:nvSpPr>
          <p:cNvPr id="34823" name="AutoShape 7"/>
          <p:cNvSpPr>
            <a:spLocks noChangeArrowheads="1"/>
          </p:cNvSpPr>
          <p:nvPr/>
        </p:nvSpPr>
        <p:spPr bwMode="auto">
          <a:xfrm>
            <a:off x="2041525" y="3886200"/>
            <a:ext cx="2249488" cy="2381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42" y="704849"/>
            <a:ext cx="6779169" cy="3419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2" name="AutoShape 6"/>
          <p:cNvSpPr>
            <a:spLocks noChangeArrowheads="1"/>
          </p:cNvSpPr>
          <p:nvPr/>
        </p:nvSpPr>
        <p:spPr bwMode="auto">
          <a:xfrm>
            <a:off x="557151" y="1409186"/>
            <a:ext cx="2249487" cy="26828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3356782"/>
            <a:ext cx="5879317" cy="16690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290" y="4934743"/>
            <a:ext cx="5210175" cy="1247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4" name="AutoShape 8"/>
          <p:cNvSpPr>
            <a:spLocks noChangeArrowheads="1"/>
          </p:cNvSpPr>
          <p:nvPr/>
        </p:nvSpPr>
        <p:spPr bwMode="auto">
          <a:xfrm>
            <a:off x="914290" y="5484853"/>
            <a:ext cx="1868598" cy="1952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2124213" y="3996037"/>
            <a:ext cx="2050221" cy="1952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sp>
        <p:nvSpPr>
          <p:cNvPr id="35842" name="Rectangle 2"/>
          <p:cNvSpPr>
            <a:spLocks noGrp="1" noChangeArrowheads="1"/>
          </p:cNvSpPr>
          <p:nvPr>
            <p:ph type="title"/>
          </p:nvPr>
        </p:nvSpPr>
        <p:spPr/>
        <p:txBody>
          <a:bodyPr/>
          <a:lstStyle/>
          <a:p>
            <a:pPr eaLnBrk="1" hangingPunct="1"/>
            <a:r>
              <a:rPr lang="en-US" smtClean="0"/>
              <a:t>Searching for activities</a:t>
            </a:r>
          </a:p>
        </p:txBody>
      </p:sp>
      <p:pic>
        <p:nvPicPr>
          <p:cNvPr id="10244" name="Picture 4" descr="C:\Users\trhoades\AppData\Local\Temp\SNAGHTML98c8b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642936"/>
            <a:ext cx="4705350" cy="501967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29" y="2957512"/>
            <a:ext cx="2981325" cy="1400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AutoShape 8"/>
          <p:cNvSpPr>
            <a:spLocks noChangeArrowheads="1"/>
          </p:cNvSpPr>
          <p:nvPr/>
        </p:nvSpPr>
        <p:spPr bwMode="auto">
          <a:xfrm>
            <a:off x="2150000" y="1462087"/>
            <a:ext cx="1188513" cy="1952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46" name="Picture 6" descr="C:\Users\trhoades\AppData\Local\Temp\SNAGHTML99be0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642936"/>
            <a:ext cx="4371975" cy="442912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p:cNvSpPr>
            <a:spLocks noChangeArrowheads="1"/>
          </p:cNvSpPr>
          <p:nvPr/>
        </p:nvSpPr>
        <p:spPr bwMode="auto">
          <a:xfrm>
            <a:off x="6169550" y="842962"/>
            <a:ext cx="1783825" cy="54768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8"/>
          <p:cNvSpPr>
            <a:spLocks noChangeArrowheads="1"/>
          </p:cNvSpPr>
          <p:nvPr/>
        </p:nvSpPr>
        <p:spPr bwMode="auto">
          <a:xfrm>
            <a:off x="6169550" y="3657599"/>
            <a:ext cx="2679175" cy="54768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3756" y="4533900"/>
            <a:ext cx="6370637" cy="1943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Activity basics</a:t>
            </a:r>
          </a:p>
          <a:p>
            <a:pPr>
              <a:lnSpc>
                <a:spcPct val="150000"/>
              </a:lnSpc>
              <a:buFont typeface="Arial" charset="0"/>
              <a:buChar char="•"/>
            </a:pPr>
            <a:r>
              <a:rPr lang="en-US" sz="2800" smtClean="0">
                <a:solidFill>
                  <a:srgbClr val="C0C0C0"/>
                </a:solidFill>
              </a:rPr>
              <a:t>Working with activity patterns</a:t>
            </a:r>
          </a:p>
          <a:p>
            <a:pPr>
              <a:lnSpc>
                <a:spcPct val="150000"/>
              </a:lnSpc>
              <a:buFont typeface="Arial" charset="0"/>
              <a:buChar char="•"/>
            </a:pPr>
            <a:r>
              <a:rPr lang="en-US" sz="2800" smtClean="0">
                <a:solidFill>
                  <a:srgbClr val="C0C0C0"/>
                </a:solidFill>
              </a:rPr>
              <a:t>Creating activities</a:t>
            </a:r>
          </a:p>
          <a:p>
            <a:pPr>
              <a:lnSpc>
                <a:spcPct val="150000"/>
              </a:lnSpc>
              <a:buFont typeface="Arial" charset="0"/>
              <a:buChar char="•"/>
            </a:pPr>
            <a:r>
              <a:rPr lang="en-US" sz="2800" smtClean="0">
                <a:solidFill>
                  <a:srgbClr val="C0C0C0"/>
                </a:solidFill>
              </a:rPr>
              <a:t>Working with claim activities</a:t>
            </a:r>
          </a:p>
          <a:p>
            <a:pPr>
              <a:lnSpc>
                <a:spcPct val="150000"/>
              </a:lnSpc>
              <a:buFont typeface="Arial" charset="0"/>
              <a:buChar char="•"/>
            </a:pPr>
            <a:r>
              <a:rPr lang="en-US" sz="2800" smtClean="0"/>
              <a:t>Working with queued activities</a:t>
            </a:r>
          </a:p>
          <a:p>
            <a:pPr>
              <a:lnSpc>
                <a:spcPct val="150000"/>
              </a:lnSpc>
              <a:buFont typeface="Arial" charset="0"/>
              <a:buChar char="•"/>
            </a:pPr>
            <a:r>
              <a:rPr lang="en-US" sz="2800" smtClean="0">
                <a:solidFill>
                  <a:srgbClr val="C0C0C0"/>
                </a:solidFill>
              </a:rPr>
              <a:t>Working with your activities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 y="1602028"/>
            <a:ext cx="8981162" cy="2126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0" name="Rectangle 3"/>
          <p:cNvSpPr>
            <a:spLocks noGrp="1" noChangeArrowheads="1"/>
          </p:cNvSpPr>
          <p:nvPr>
            <p:ph type="title"/>
          </p:nvPr>
        </p:nvSpPr>
        <p:spPr/>
        <p:txBody>
          <a:bodyPr/>
          <a:lstStyle/>
          <a:p>
            <a:pPr eaLnBrk="1" hangingPunct="1"/>
            <a:r>
              <a:rPr lang="en-US" smtClean="0"/>
              <a:t>Viewing queued activities</a:t>
            </a:r>
          </a:p>
        </p:txBody>
      </p:sp>
      <p:sp>
        <p:nvSpPr>
          <p:cNvPr id="37891" name="Rectangle 4"/>
          <p:cNvSpPr>
            <a:spLocks noGrp="1" noChangeArrowheads="1"/>
          </p:cNvSpPr>
          <p:nvPr>
            <p:ph idx="1"/>
          </p:nvPr>
        </p:nvSpPr>
        <p:spPr>
          <a:xfrm>
            <a:off x="519113" y="4405313"/>
            <a:ext cx="8318500" cy="1984375"/>
          </a:xfrm>
        </p:spPr>
        <p:txBody>
          <a:bodyPr/>
          <a:lstStyle/>
          <a:p>
            <a:pPr>
              <a:buFont typeface="Arial" charset="0"/>
              <a:buChar char="•"/>
            </a:pPr>
            <a:r>
              <a:rPr lang="en-US" smtClean="0"/>
              <a:t>Activities assigned to queues that you have access to can be viewed by clicking the Queues page link on the Desktop tab</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72" y="899124"/>
            <a:ext cx="4680902" cy="4427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7"/>
          <p:cNvSpPr>
            <a:spLocks noChangeShapeType="1"/>
          </p:cNvSpPr>
          <p:nvPr/>
        </p:nvSpPr>
        <p:spPr bwMode="auto">
          <a:xfrm flipH="1">
            <a:off x="1496291" y="1215519"/>
            <a:ext cx="1809359" cy="2275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66" y="3905335"/>
            <a:ext cx="8576534" cy="16473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03" y="740166"/>
            <a:ext cx="8371878" cy="24305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6" name="Rectangle 2"/>
          <p:cNvSpPr>
            <a:spLocks noGrp="1" noChangeArrowheads="1"/>
          </p:cNvSpPr>
          <p:nvPr>
            <p:ph type="title"/>
          </p:nvPr>
        </p:nvSpPr>
        <p:spPr/>
        <p:txBody>
          <a:bodyPr/>
          <a:lstStyle/>
          <a:p>
            <a:pPr eaLnBrk="1" hangingPunct="1"/>
            <a:r>
              <a:rPr lang="en-US" smtClean="0"/>
              <a:t>Taking ownership of a queued activity</a:t>
            </a:r>
          </a:p>
        </p:txBody>
      </p:sp>
      <p:sp>
        <p:nvSpPr>
          <p:cNvPr id="38917" name="AutoShape 5"/>
          <p:cNvSpPr>
            <a:spLocks noChangeArrowheads="1"/>
          </p:cNvSpPr>
          <p:nvPr/>
        </p:nvSpPr>
        <p:spPr bwMode="auto">
          <a:xfrm>
            <a:off x="5723906" y="1322388"/>
            <a:ext cx="2283444" cy="4175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18" name="Line 6"/>
          <p:cNvSpPr>
            <a:spLocks noChangeShapeType="1"/>
          </p:cNvSpPr>
          <p:nvPr/>
        </p:nvSpPr>
        <p:spPr bwMode="auto">
          <a:xfrm flipH="1">
            <a:off x="425450" y="2357438"/>
            <a:ext cx="521532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919" name="Line 7"/>
          <p:cNvSpPr>
            <a:spLocks noChangeShapeType="1"/>
          </p:cNvSpPr>
          <p:nvPr/>
        </p:nvSpPr>
        <p:spPr bwMode="auto">
          <a:xfrm>
            <a:off x="425450" y="2357438"/>
            <a:ext cx="0" cy="30273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0" name="Line 8"/>
          <p:cNvSpPr>
            <a:spLocks noChangeShapeType="1"/>
          </p:cNvSpPr>
          <p:nvPr/>
        </p:nvSpPr>
        <p:spPr bwMode="auto">
          <a:xfrm flipV="1">
            <a:off x="439738" y="5383213"/>
            <a:ext cx="1001712" cy="3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1" name="AutoShape 9"/>
          <p:cNvSpPr>
            <a:spLocks noChangeArrowheads="1"/>
          </p:cNvSpPr>
          <p:nvPr/>
        </p:nvSpPr>
        <p:spPr bwMode="auto">
          <a:xfrm>
            <a:off x="2125684" y="5174813"/>
            <a:ext cx="7004998" cy="3778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Activity basics</a:t>
            </a:r>
          </a:p>
          <a:p>
            <a:pPr>
              <a:lnSpc>
                <a:spcPct val="150000"/>
              </a:lnSpc>
              <a:buFont typeface="Arial" charset="0"/>
              <a:buChar char="•"/>
            </a:pPr>
            <a:r>
              <a:rPr lang="en-US" sz="2800" smtClean="0">
                <a:solidFill>
                  <a:srgbClr val="C0C0C0"/>
                </a:solidFill>
              </a:rPr>
              <a:t>Working with activity patterns</a:t>
            </a:r>
          </a:p>
          <a:p>
            <a:pPr>
              <a:lnSpc>
                <a:spcPct val="150000"/>
              </a:lnSpc>
              <a:buFont typeface="Arial" charset="0"/>
              <a:buChar char="•"/>
            </a:pPr>
            <a:r>
              <a:rPr lang="en-US" sz="2800" smtClean="0">
                <a:solidFill>
                  <a:srgbClr val="C0C0C0"/>
                </a:solidFill>
              </a:rPr>
              <a:t>Creating activities</a:t>
            </a:r>
          </a:p>
          <a:p>
            <a:pPr>
              <a:lnSpc>
                <a:spcPct val="150000"/>
              </a:lnSpc>
              <a:buFont typeface="Arial" charset="0"/>
              <a:buChar char="•"/>
            </a:pPr>
            <a:r>
              <a:rPr lang="en-US" sz="2800" smtClean="0">
                <a:solidFill>
                  <a:srgbClr val="C0C0C0"/>
                </a:solidFill>
              </a:rPr>
              <a:t>Working with claim activities</a:t>
            </a:r>
          </a:p>
          <a:p>
            <a:pPr>
              <a:lnSpc>
                <a:spcPct val="150000"/>
              </a:lnSpc>
              <a:buFont typeface="Arial" charset="0"/>
              <a:buChar char="•"/>
            </a:pPr>
            <a:r>
              <a:rPr lang="en-US" sz="2800" smtClean="0">
                <a:solidFill>
                  <a:srgbClr val="C0C0C0"/>
                </a:solidFill>
              </a:rPr>
              <a:t>Working with queued activities</a:t>
            </a:r>
          </a:p>
          <a:p>
            <a:pPr>
              <a:lnSpc>
                <a:spcPct val="150000"/>
              </a:lnSpc>
              <a:buFont typeface="Arial" charset="0"/>
              <a:buChar char="•"/>
            </a:pPr>
            <a:r>
              <a:rPr lang="en-US" sz="2800" smtClean="0"/>
              <a:t>Working with your activities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838200"/>
            <a:ext cx="8466137" cy="3486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0963" name="Rectangle 2"/>
          <p:cNvSpPr>
            <a:spLocks noGrp="1" noChangeArrowheads="1"/>
          </p:cNvSpPr>
          <p:nvPr>
            <p:ph type="title"/>
          </p:nvPr>
        </p:nvSpPr>
        <p:spPr/>
        <p:txBody>
          <a:bodyPr/>
          <a:lstStyle/>
          <a:p>
            <a:pPr eaLnBrk="1" hangingPunct="1"/>
            <a:r>
              <a:rPr lang="en-US" smtClean="0"/>
              <a:t>Viewing your activities via desktop list</a:t>
            </a:r>
          </a:p>
        </p:txBody>
      </p:sp>
      <p:sp>
        <p:nvSpPr>
          <p:cNvPr id="40964" name="Rectangle 3"/>
          <p:cNvSpPr>
            <a:spLocks noGrp="1" noChangeArrowheads="1"/>
          </p:cNvSpPr>
          <p:nvPr>
            <p:ph idx="1"/>
          </p:nvPr>
        </p:nvSpPr>
        <p:spPr>
          <a:xfrm>
            <a:off x="519113" y="5160963"/>
            <a:ext cx="8318500" cy="1228725"/>
          </a:xfrm>
        </p:spPr>
        <p:txBody>
          <a:bodyPr/>
          <a:lstStyle/>
          <a:p>
            <a:pPr>
              <a:buFont typeface="Arial" charset="0"/>
              <a:buChar char="•"/>
            </a:pPr>
            <a:r>
              <a:rPr lang="en-US" dirty="0" smtClean="0"/>
              <a:t>Clicking activity subject:</a:t>
            </a:r>
          </a:p>
          <a:p>
            <a:pPr lvl="1"/>
            <a:r>
              <a:rPr lang="en-US" dirty="0" smtClean="0"/>
              <a:t>Displays associated claim in screen area</a:t>
            </a:r>
          </a:p>
          <a:p>
            <a:pPr lvl="1"/>
            <a:r>
              <a:rPr lang="en-US" dirty="0" smtClean="0"/>
              <a:t>Opens activity in workspace frame</a:t>
            </a:r>
          </a:p>
        </p:txBody>
      </p:sp>
      <p:sp>
        <p:nvSpPr>
          <p:cNvPr id="40965" name="AutoShape 5"/>
          <p:cNvSpPr>
            <a:spLocks noChangeArrowheads="1"/>
          </p:cNvSpPr>
          <p:nvPr/>
        </p:nvSpPr>
        <p:spPr bwMode="auto">
          <a:xfrm>
            <a:off x="4479925" y="3313906"/>
            <a:ext cx="2159000" cy="18494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0966" name="Text Box 6"/>
          <p:cNvSpPr txBox="1">
            <a:spLocks noChangeArrowheads="1"/>
          </p:cNvSpPr>
          <p:nvPr/>
        </p:nvSpPr>
        <p:spPr bwMode="auto">
          <a:xfrm>
            <a:off x="5532438" y="4770438"/>
            <a:ext cx="3116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navigate to claim and activity</a:t>
            </a:r>
          </a:p>
        </p:txBody>
      </p:sp>
      <p:sp>
        <p:nvSpPr>
          <p:cNvPr id="40967" name="Line 7"/>
          <p:cNvSpPr>
            <a:spLocks noChangeShapeType="1"/>
          </p:cNvSpPr>
          <p:nvPr/>
        </p:nvSpPr>
        <p:spPr bwMode="auto">
          <a:xfrm>
            <a:off x="5621338" y="3479800"/>
            <a:ext cx="671512" cy="1289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17" y="588964"/>
            <a:ext cx="7752853" cy="57832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9" name="Rectangle 2"/>
          <p:cNvSpPr>
            <a:spLocks noGrp="1" noChangeArrowheads="1"/>
          </p:cNvSpPr>
          <p:nvPr>
            <p:ph type="title"/>
          </p:nvPr>
        </p:nvSpPr>
        <p:spPr/>
        <p:txBody>
          <a:bodyPr/>
          <a:lstStyle/>
          <a:p>
            <a:pPr eaLnBrk="1" hangingPunct="1"/>
            <a:r>
              <a:rPr lang="en-US" smtClean="0"/>
              <a:t>View your activities via desktop calendar</a:t>
            </a:r>
          </a:p>
        </p:txBody>
      </p:sp>
      <p:sp>
        <p:nvSpPr>
          <p:cNvPr id="41990" name="Line 7"/>
          <p:cNvSpPr>
            <a:spLocks noChangeShapeType="1"/>
          </p:cNvSpPr>
          <p:nvPr/>
        </p:nvSpPr>
        <p:spPr bwMode="auto">
          <a:xfrm flipH="1">
            <a:off x="1752079" y="5591175"/>
            <a:ext cx="1281633" cy="1238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991" name="Line 10"/>
          <p:cNvSpPr>
            <a:spLocks noChangeShapeType="1"/>
          </p:cNvSpPr>
          <p:nvPr/>
        </p:nvSpPr>
        <p:spPr bwMode="auto">
          <a:xfrm flipH="1">
            <a:off x="5682719" y="3480593"/>
            <a:ext cx="605368" cy="54848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992" name="Line 12"/>
          <p:cNvSpPr>
            <a:spLocks noChangeShapeType="1"/>
          </p:cNvSpPr>
          <p:nvPr/>
        </p:nvSpPr>
        <p:spPr bwMode="auto">
          <a:xfrm flipV="1">
            <a:off x="3971925" y="5270300"/>
            <a:ext cx="923925" cy="93999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993" name="Rectangle 13"/>
          <p:cNvSpPr>
            <a:spLocks noChangeArrowheads="1"/>
          </p:cNvSpPr>
          <p:nvPr/>
        </p:nvSpPr>
        <p:spPr bwMode="auto">
          <a:xfrm>
            <a:off x="3014663" y="5481635"/>
            <a:ext cx="717022" cy="696119"/>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1994" name="Rectangle 14"/>
          <p:cNvSpPr>
            <a:spLocks noChangeArrowheads="1"/>
          </p:cNvSpPr>
          <p:nvPr/>
        </p:nvSpPr>
        <p:spPr bwMode="auto">
          <a:xfrm>
            <a:off x="6288088" y="1316038"/>
            <a:ext cx="1728882" cy="286543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1995" name="Rectangle 15"/>
          <p:cNvSpPr>
            <a:spLocks noChangeArrowheads="1"/>
          </p:cNvSpPr>
          <p:nvPr/>
        </p:nvSpPr>
        <p:spPr bwMode="auto">
          <a:xfrm>
            <a:off x="2274888" y="6229350"/>
            <a:ext cx="3059112" cy="142875"/>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1996" name="AutoShape 16"/>
          <p:cNvSpPr>
            <a:spLocks noChangeArrowheads="1"/>
          </p:cNvSpPr>
          <p:nvPr/>
        </p:nvSpPr>
        <p:spPr bwMode="auto">
          <a:xfrm>
            <a:off x="302217" y="2503488"/>
            <a:ext cx="979488" cy="1730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2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35" y="4972049"/>
            <a:ext cx="1426845" cy="1019175"/>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
        <p:nvSpPr>
          <p:cNvPr id="19" name="Rectangle 12"/>
          <p:cNvSpPr>
            <a:spLocks noChangeArrowheads="1"/>
          </p:cNvSpPr>
          <p:nvPr/>
        </p:nvSpPr>
        <p:spPr bwMode="auto">
          <a:xfrm>
            <a:off x="1390651" y="3952874"/>
            <a:ext cx="4800600" cy="749301"/>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080" y="4972049"/>
            <a:ext cx="6097589" cy="298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utoShape 16"/>
          <p:cNvSpPr>
            <a:spLocks noChangeArrowheads="1"/>
          </p:cNvSpPr>
          <p:nvPr/>
        </p:nvSpPr>
        <p:spPr bwMode="auto">
          <a:xfrm>
            <a:off x="2054224" y="588964"/>
            <a:ext cx="831851" cy="24923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|EOS~039|</a:t>
            </a:r>
            <a:endParaRPr lang="en-US" sz="100" dirty="0" err="1" smtClean="0">
              <a:solidFill>
                <a:srgbClr val="FFFFFF"/>
              </a:solidFill>
              <a:latin typeface="Arial"/>
              <a:cs typeface="Calibri"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1085850"/>
            <a:ext cx="8763008" cy="4438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1" name="Rectangle 3"/>
          <p:cNvSpPr>
            <a:spLocks noGrp="1" noChangeArrowheads="1"/>
          </p:cNvSpPr>
          <p:nvPr>
            <p:ph type="title"/>
          </p:nvPr>
        </p:nvSpPr>
        <p:spPr/>
        <p:txBody>
          <a:bodyPr/>
          <a:lstStyle/>
          <a:p>
            <a:pPr eaLnBrk="1" hangingPunct="1"/>
            <a:r>
              <a:rPr lang="en-US" smtClean="0"/>
              <a:t>Editing your activities</a:t>
            </a:r>
          </a:p>
        </p:txBody>
      </p:sp>
      <p:sp>
        <p:nvSpPr>
          <p:cNvPr id="43012" name="AutoShape 4"/>
          <p:cNvSpPr>
            <a:spLocks noChangeArrowheads="1"/>
          </p:cNvSpPr>
          <p:nvPr/>
        </p:nvSpPr>
        <p:spPr bwMode="auto">
          <a:xfrm>
            <a:off x="147638" y="1944688"/>
            <a:ext cx="765175" cy="3000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grpSp>
        <p:nvGrpSpPr>
          <p:cNvPr id="7170" name="Group 2"/>
          <p:cNvGrpSpPr>
            <a:grpSpLocks/>
          </p:cNvGrpSpPr>
          <p:nvPr/>
        </p:nvGrpSpPr>
        <p:grpSpPr bwMode="auto">
          <a:xfrm>
            <a:off x="5627688" y="979488"/>
            <a:ext cx="1992312" cy="1341437"/>
            <a:chOff x="2984" y="3331"/>
            <a:chExt cx="845" cy="569"/>
          </a:xfrm>
        </p:grpSpPr>
        <p:sp>
          <p:nvSpPr>
            <p:cNvPr id="7183" name="AutoShape 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84" name="Group 4"/>
            <p:cNvGrpSpPr>
              <a:grpSpLocks/>
            </p:cNvGrpSpPr>
            <p:nvPr/>
          </p:nvGrpSpPr>
          <p:grpSpPr bwMode="auto">
            <a:xfrm>
              <a:off x="3386" y="3487"/>
              <a:ext cx="443" cy="398"/>
              <a:chOff x="4838" y="2218"/>
              <a:chExt cx="395" cy="355"/>
            </a:xfrm>
          </p:grpSpPr>
          <p:sp>
            <p:nvSpPr>
              <p:cNvPr id="7185" name="Freeform 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0" name="Freeform 1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Freeform 1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2" name="Rectangle 1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3" name="Rectangle 1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4" name="Freeform 1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Rectangle 1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7171" name="Rectangle 16"/>
          <p:cNvSpPr>
            <a:spLocks noGrp="1" noChangeArrowheads="1"/>
          </p:cNvSpPr>
          <p:nvPr>
            <p:ph type="title"/>
          </p:nvPr>
        </p:nvSpPr>
        <p:spPr/>
        <p:txBody>
          <a:bodyPr/>
          <a:lstStyle/>
          <a:p>
            <a:pPr eaLnBrk="1" hangingPunct="1"/>
            <a:r>
              <a:rPr lang="en-US" smtClean="0"/>
              <a:t>Review: Activities</a:t>
            </a:r>
          </a:p>
        </p:txBody>
      </p:sp>
      <p:sp>
        <p:nvSpPr>
          <p:cNvPr id="7172" name="Rectangle 17"/>
          <p:cNvSpPr>
            <a:spLocks noGrp="1" noChangeArrowheads="1"/>
          </p:cNvSpPr>
          <p:nvPr>
            <p:ph idx="1"/>
          </p:nvPr>
        </p:nvSpPr>
        <p:spPr>
          <a:xfrm>
            <a:off x="519113" y="3470275"/>
            <a:ext cx="8318500" cy="2919413"/>
          </a:xfrm>
        </p:spPr>
        <p:txBody>
          <a:bodyPr/>
          <a:lstStyle/>
          <a:p>
            <a:pPr>
              <a:buFont typeface="Arial" charset="0"/>
              <a:buChar char="•"/>
            </a:pPr>
            <a:r>
              <a:rPr lang="en-US" smtClean="0"/>
              <a:t>An activity is a task required to process a claim </a:t>
            </a:r>
          </a:p>
          <a:p>
            <a:pPr lvl="1"/>
            <a:r>
              <a:rPr lang="en-US" smtClean="0"/>
              <a:t>Ultimately assigned to a user responsible for completing the task</a:t>
            </a:r>
          </a:p>
          <a:p>
            <a:pPr lvl="1"/>
            <a:r>
              <a:rPr lang="en-US" smtClean="0"/>
              <a:t>Identifies:</a:t>
            </a:r>
          </a:p>
          <a:p>
            <a:pPr lvl="2"/>
            <a:r>
              <a:rPr lang="en-US" smtClean="0"/>
              <a:t>When the task is to be completed</a:t>
            </a:r>
          </a:p>
          <a:p>
            <a:pPr lvl="2"/>
            <a:r>
              <a:rPr lang="en-US" smtClean="0"/>
              <a:t>Whether it has been done or not</a:t>
            </a:r>
          </a:p>
        </p:txBody>
      </p:sp>
      <p:grpSp>
        <p:nvGrpSpPr>
          <p:cNvPr id="7173" name="Group 18"/>
          <p:cNvGrpSpPr>
            <a:grpSpLocks/>
          </p:cNvGrpSpPr>
          <p:nvPr/>
        </p:nvGrpSpPr>
        <p:grpSpPr bwMode="auto">
          <a:xfrm>
            <a:off x="1725613" y="773113"/>
            <a:ext cx="1385887" cy="1762125"/>
            <a:chOff x="1230" y="487"/>
            <a:chExt cx="873" cy="1110"/>
          </a:xfrm>
        </p:grpSpPr>
        <p:sp>
          <p:nvSpPr>
            <p:cNvPr id="7177" name="Rectangle 19"/>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7178" name="Line 20"/>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21"/>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Rectangle 22"/>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181" name="Freeform 23"/>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7182" name="Line 24"/>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4" name="Text Box 25"/>
          <p:cNvSpPr txBox="1">
            <a:spLocks noChangeArrowheads="1"/>
          </p:cNvSpPr>
          <p:nvPr/>
        </p:nvSpPr>
        <p:spPr bwMode="auto">
          <a:xfrm>
            <a:off x="1181100" y="2549525"/>
            <a:ext cx="2530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Contact insured</a:t>
            </a:r>
          </a:p>
        </p:txBody>
      </p:sp>
      <p:sp>
        <p:nvSpPr>
          <p:cNvPr id="7175" name="Text Box 26"/>
          <p:cNvSpPr txBox="1">
            <a:spLocks noChangeArrowheads="1"/>
          </p:cNvSpPr>
          <p:nvPr/>
        </p:nvSpPr>
        <p:spPr bwMode="auto">
          <a:xfrm>
            <a:off x="5354638" y="2549525"/>
            <a:ext cx="1862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Dana Evans</a:t>
            </a:r>
          </a:p>
        </p:txBody>
      </p:sp>
      <p:sp>
        <p:nvSpPr>
          <p:cNvPr id="7176" name="Line 27"/>
          <p:cNvSpPr>
            <a:spLocks noChangeShapeType="1"/>
          </p:cNvSpPr>
          <p:nvPr/>
        </p:nvSpPr>
        <p:spPr bwMode="auto">
          <a:xfrm>
            <a:off x="3148013" y="1687513"/>
            <a:ext cx="23907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|EOS~040|</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243" y="1955429"/>
            <a:ext cx="5734050" cy="4514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402" y="699294"/>
            <a:ext cx="5658145" cy="11136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6" name="Rectangle 2"/>
          <p:cNvSpPr>
            <a:spLocks noGrp="1" noChangeArrowheads="1"/>
          </p:cNvSpPr>
          <p:nvPr>
            <p:ph type="title"/>
          </p:nvPr>
        </p:nvSpPr>
        <p:spPr/>
        <p:txBody>
          <a:bodyPr/>
          <a:lstStyle/>
          <a:p>
            <a:pPr eaLnBrk="1" hangingPunct="1"/>
            <a:r>
              <a:rPr lang="en-US" smtClean="0"/>
              <a:t>Reassigning your activities</a:t>
            </a:r>
          </a:p>
        </p:txBody>
      </p:sp>
      <p:sp>
        <p:nvSpPr>
          <p:cNvPr id="44037" name="AutoShape 5"/>
          <p:cNvSpPr>
            <a:spLocks noChangeArrowheads="1"/>
          </p:cNvSpPr>
          <p:nvPr/>
        </p:nvSpPr>
        <p:spPr bwMode="auto">
          <a:xfrm>
            <a:off x="3133725" y="1443038"/>
            <a:ext cx="698500" cy="3413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Line 7"/>
          <p:cNvSpPr>
            <a:spLocks noChangeShapeType="1"/>
          </p:cNvSpPr>
          <p:nvPr/>
        </p:nvSpPr>
        <p:spPr bwMode="auto">
          <a:xfrm>
            <a:off x="3832225" y="1613694"/>
            <a:ext cx="335756" cy="4581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|EOS~041|</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2" y="2623343"/>
            <a:ext cx="7915537" cy="29224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29" y="699294"/>
            <a:ext cx="7216228" cy="14202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0" name="Rectangle 2"/>
          <p:cNvSpPr>
            <a:spLocks noGrp="1" noChangeArrowheads="1"/>
          </p:cNvSpPr>
          <p:nvPr>
            <p:ph type="title"/>
          </p:nvPr>
        </p:nvSpPr>
        <p:spPr/>
        <p:txBody>
          <a:bodyPr/>
          <a:lstStyle/>
          <a:p>
            <a:pPr eaLnBrk="1" hangingPunct="1"/>
            <a:r>
              <a:rPr lang="en-US" smtClean="0"/>
              <a:t>Closing your activities</a:t>
            </a:r>
          </a:p>
        </p:txBody>
      </p:sp>
      <p:sp>
        <p:nvSpPr>
          <p:cNvPr id="45061" name="Line 6"/>
          <p:cNvSpPr>
            <a:spLocks noChangeShapeType="1"/>
          </p:cNvSpPr>
          <p:nvPr/>
        </p:nvSpPr>
        <p:spPr bwMode="auto">
          <a:xfrm>
            <a:off x="2624447" y="2115730"/>
            <a:ext cx="2481943" cy="196883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063" name="AutoShape 9"/>
          <p:cNvSpPr>
            <a:spLocks noChangeArrowheads="1"/>
          </p:cNvSpPr>
          <p:nvPr/>
        </p:nvSpPr>
        <p:spPr bwMode="auto">
          <a:xfrm>
            <a:off x="1246910" y="1649005"/>
            <a:ext cx="1721922" cy="4667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|EOS~042|</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658078"/>
            <a:ext cx="8622903" cy="3974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6083" name="Rectangle 2"/>
          <p:cNvSpPr>
            <a:spLocks noGrp="1" noChangeArrowheads="1"/>
          </p:cNvSpPr>
          <p:nvPr>
            <p:ph type="title"/>
          </p:nvPr>
        </p:nvSpPr>
        <p:spPr/>
        <p:txBody>
          <a:bodyPr/>
          <a:lstStyle/>
          <a:p>
            <a:pPr eaLnBrk="1" hangingPunct="1"/>
            <a:r>
              <a:rPr lang="en-US" smtClean="0"/>
              <a:t>Creating an activity note</a:t>
            </a:r>
          </a:p>
        </p:txBody>
      </p:sp>
      <p:sp>
        <p:nvSpPr>
          <p:cNvPr id="46084" name="Line 5"/>
          <p:cNvSpPr>
            <a:spLocks noChangeShapeType="1"/>
          </p:cNvSpPr>
          <p:nvPr/>
        </p:nvSpPr>
        <p:spPr bwMode="auto">
          <a:xfrm flipV="1">
            <a:off x="5191999" y="4632826"/>
            <a:ext cx="1527222" cy="11267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6085" name="Rectangle 7"/>
          <p:cNvSpPr>
            <a:spLocks noChangeArrowheads="1"/>
          </p:cNvSpPr>
          <p:nvPr/>
        </p:nvSpPr>
        <p:spPr bwMode="auto">
          <a:xfrm>
            <a:off x="7185025" y="0"/>
            <a:ext cx="1958975" cy="167798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46086" name="Group 8"/>
          <p:cNvGrpSpPr>
            <a:grpSpLocks/>
          </p:cNvGrpSpPr>
          <p:nvPr/>
        </p:nvGrpSpPr>
        <p:grpSpPr bwMode="auto">
          <a:xfrm>
            <a:off x="7439025" y="38100"/>
            <a:ext cx="1590675" cy="1608138"/>
            <a:chOff x="3976" y="1286"/>
            <a:chExt cx="1328" cy="1342"/>
          </a:xfrm>
        </p:grpSpPr>
        <p:sp>
          <p:nvSpPr>
            <p:cNvPr id="46089" name="Line 9"/>
            <p:cNvSpPr>
              <a:spLocks noChangeShapeType="1"/>
            </p:cNvSpPr>
            <p:nvPr/>
          </p:nvSpPr>
          <p:spPr bwMode="auto">
            <a:xfrm>
              <a:off x="4284" y="1979"/>
              <a:ext cx="0" cy="4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90" name="Line 10"/>
            <p:cNvSpPr>
              <a:spLocks noChangeShapeType="1"/>
            </p:cNvSpPr>
            <p:nvPr/>
          </p:nvSpPr>
          <p:spPr bwMode="auto">
            <a:xfrm>
              <a:off x="4284" y="2443"/>
              <a:ext cx="65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091" name="Group 11"/>
            <p:cNvGrpSpPr>
              <a:grpSpLocks/>
            </p:cNvGrpSpPr>
            <p:nvPr/>
          </p:nvGrpSpPr>
          <p:grpSpPr bwMode="auto">
            <a:xfrm>
              <a:off x="4722" y="2110"/>
              <a:ext cx="582" cy="518"/>
              <a:chOff x="2322" y="507"/>
              <a:chExt cx="1203" cy="1071"/>
            </a:xfrm>
          </p:grpSpPr>
          <p:sp>
            <p:nvSpPr>
              <p:cNvPr id="46099" name="Freeform 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100" name="Oval 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6101" name="Freeform 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102" name="Line 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3" name="Freeform 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Freeform 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5" name="Freeform 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6" name="Freeform 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7" name="Oval 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6092" name="Group 21"/>
            <p:cNvGrpSpPr>
              <a:grpSpLocks/>
            </p:cNvGrpSpPr>
            <p:nvPr/>
          </p:nvGrpSpPr>
          <p:grpSpPr bwMode="auto">
            <a:xfrm>
              <a:off x="3976" y="1286"/>
              <a:ext cx="643" cy="819"/>
              <a:chOff x="2401" y="425"/>
              <a:chExt cx="907" cy="1154"/>
            </a:xfrm>
          </p:grpSpPr>
          <p:sp>
            <p:nvSpPr>
              <p:cNvPr id="46093" name="Rectangle 2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6094" name="Line 2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2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Rectangle 2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6097" name="Freeform 26"/>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6098" name="Line 2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46087" name="Rectangle 30"/>
          <p:cNvSpPr>
            <a:spLocks noChangeArrowheads="1"/>
          </p:cNvSpPr>
          <p:nvPr/>
        </p:nvSpPr>
        <p:spPr bwMode="auto">
          <a:xfrm>
            <a:off x="4598233" y="2212976"/>
            <a:ext cx="4241976" cy="24198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14" y="2762003"/>
            <a:ext cx="4477727" cy="3615046"/>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|EOS~043|</a:t>
            </a:r>
            <a:endParaRPr lang="en-US" sz="100" dirty="0" err="1" smtClean="0">
              <a:solidFill>
                <a:srgbClr val="FFFFFF"/>
              </a:solidFill>
              <a:latin typeface="Arial"/>
              <a:cs typeface="Calibri"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35" y="591663"/>
            <a:ext cx="8229600" cy="43241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1" y="5657438"/>
            <a:ext cx="6765925" cy="8608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08" name="Rectangle 2"/>
          <p:cNvSpPr>
            <a:spLocks noGrp="1" noChangeArrowheads="1"/>
          </p:cNvSpPr>
          <p:nvPr>
            <p:ph type="title"/>
          </p:nvPr>
        </p:nvSpPr>
        <p:spPr/>
        <p:txBody>
          <a:bodyPr/>
          <a:lstStyle/>
          <a:p>
            <a:pPr eaLnBrk="1" hangingPunct="1"/>
            <a:r>
              <a:rPr lang="en-US" smtClean="0"/>
              <a:t>Viewing the notes for a given activity</a:t>
            </a:r>
          </a:p>
        </p:txBody>
      </p:sp>
      <p:sp>
        <p:nvSpPr>
          <p:cNvPr id="47109" name="AutoShape 5"/>
          <p:cNvSpPr>
            <a:spLocks noChangeArrowheads="1"/>
          </p:cNvSpPr>
          <p:nvPr/>
        </p:nvSpPr>
        <p:spPr bwMode="auto">
          <a:xfrm>
            <a:off x="6129338" y="6092138"/>
            <a:ext cx="1187450" cy="3714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110" name="Line 6"/>
          <p:cNvSpPr>
            <a:spLocks noChangeShapeType="1"/>
          </p:cNvSpPr>
          <p:nvPr/>
        </p:nvSpPr>
        <p:spPr bwMode="auto">
          <a:xfrm>
            <a:off x="6701642" y="2321825"/>
            <a:ext cx="0" cy="3770313"/>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|EOS~044|</a:t>
            </a:r>
            <a:endParaRPr lang="en-US" sz="100" dirty="0" err="1" smtClean="0">
              <a:solidFill>
                <a:srgbClr val="FFFFFF"/>
              </a:solidFill>
              <a:latin typeface="Arial"/>
              <a:cs typeface="Calibri" pitchFamily="34" charset="0"/>
            </a:endParaRPr>
          </a:p>
        </p:txBody>
      </p:sp>
      <p:sp>
        <p:nvSpPr>
          <p:cNvPr id="48130" name="Rectangle 2"/>
          <p:cNvSpPr>
            <a:spLocks noGrp="1" noChangeArrowheads="1"/>
          </p:cNvSpPr>
          <p:nvPr>
            <p:ph type="title"/>
          </p:nvPr>
        </p:nvSpPr>
        <p:spPr/>
        <p:txBody>
          <a:bodyPr/>
          <a:lstStyle/>
          <a:p>
            <a:pPr eaLnBrk="1" hangingPunct="1"/>
            <a:r>
              <a:rPr lang="en-US" smtClean="0"/>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activities</a:t>
            </a:r>
          </a:p>
          <a:p>
            <a:pPr lvl="1"/>
            <a:r>
              <a:rPr lang="en-US" smtClean="0"/>
              <a:t>Create activity patterns</a:t>
            </a:r>
          </a:p>
          <a:p>
            <a:pPr lvl="1"/>
            <a:r>
              <a:rPr lang="en-US" smtClean="0"/>
              <a:t>Create activities</a:t>
            </a:r>
          </a:p>
          <a:p>
            <a:pPr lvl="1"/>
            <a:r>
              <a:rPr lang="en-US" smtClean="0"/>
              <a:t>Review activities associated to a claim</a:t>
            </a:r>
          </a:p>
          <a:p>
            <a:pPr lvl="1"/>
            <a:r>
              <a:rPr lang="en-US" smtClean="0"/>
              <a:t>Take ownership of queued activities</a:t>
            </a:r>
          </a:p>
          <a:p>
            <a:pPr lvl="1"/>
            <a:r>
              <a:rPr lang="en-US" smtClean="0"/>
              <a:t>Edit and complete activities assigned to you</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|EOS~045|</a:t>
            </a:r>
            <a:endParaRPr lang="en-US" sz="100" dirty="0" err="1" smtClean="0">
              <a:solidFill>
                <a:srgbClr val="FFFFFF"/>
              </a:solidFill>
              <a:latin typeface="Arial"/>
              <a:cs typeface="Calibri" pitchFamily="34" charset="0"/>
            </a:endParaRPr>
          </a:p>
        </p:txBody>
      </p:sp>
      <p:sp>
        <p:nvSpPr>
          <p:cNvPr id="49154" name="Rectangle 2"/>
          <p:cNvSpPr>
            <a:spLocks noGrp="1" noChangeArrowheads="1"/>
          </p:cNvSpPr>
          <p:nvPr>
            <p:ph type="title"/>
          </p:nvPr>
        </p:nvSpPr>
        <p:spPr/>
        <p:txBody>
          <a:bodyPr/>
          <a:lstStyle/>
          <a:p>
            <a:pPr eaLnBrk="1" hangingPunct="1"/>
            <a:r>
              <a:rPr lang="en-US" smtClean="0"/>
              <a:t>Review questions</a:t>
            </a:r>
          </a:p>
        </p:txBody>
      </p:sp>
      <p:sp>
        <p:nvSpPr>
          <p:cNvPr id="49155" name="Rectangle 3"/>
          <p:cNvSpPr>
            <a:spLocks noGrp="1" noChangeArrowheads="1"/>
          </p:cNvSpPr>
          <p:nvPr>
            <p:ph idx="1"/>
          </p:nvPr>
        </p:nvSpPr>
        <p:spPr>
          <a:xfrm>
            <a:off x="519113" y="954088"/>
            <a:ext cx="8318500" cy="5197475"/>
          </a:xfrm>
        </p:spPr>
        <p:txBody>
          <a:bodyPr/>
          <a:lstStyle/>
          <a:p>
            <a:pPr marL="457200" indent="-457200">
              <a:buFont typeface="Webdings" pitchFamily="18" charset="2"/>
              <a:buAutoNum type="arabicPeriod"/>
            </a:pPr>
            <a:r>
              <a:rPr lang="en-US" dirty="0" smtClean="0"/>
              <a:t>Every activity is associated to a claim. What are the four sub-objects that an activity could optionally be associated to?</a:t>
            </a:r>
          </a:p>
          <a:p>
            <a:pPr marL="457200" indent="-457200">
              <a:buFont typeface="Webdings" pitchFamily="18" charset="2"/>
              <a:buAutoNum type="arabicPeriod"/>
            </a:pPr>
            <a:r>
              <a:rPr lang="en-US" dirty="0" smtClean="0"/>
              <a:t>What is an activity pattern?</a:t>
            </a:r>
          </a:p>
          <a:p>
            <a:pPr marL="457200" indent="-457200">
              <a:buFont typeface="Webdings" pitchFamily="18" charset="2"/>
              <a:buAutoNum type="arabicPeriod"/>
            </a:pPr>
            <a:r>
              <a:rPr lang="en-US" dirty="0" smtClean="0"/>
              <a:t>What do the following mean?</a:t>
            </a:r>
          </a:p>
          <a:p>
            <a:pPr marL="909638" lvl="1" indent="-457200">
              <a:buSzTx/>
              <a:buFont typeface="Webdings" pitchFamily="18" charset="2"/>
              <a:buAutoNum type="alphaLcParenR"/>
            </a:pPr>
            <a:r>
              <a:rPr lang="en-US" dirty="0" smtClean="0"/>
              <a:t>An activity in a list has a “star” icon in the first column.</a:t>
            </a:r>
          </a:p>
          <a:p>
            <a:pPr marL="909638" lvl="1" indent="-457200">
              <a:buSzTx/>
              <a:buFont typeface="Webdings" pitchFamily="18" charset="2"/>
              <a:buAutoNum type="alphaLcParenR"/>
            </a:pPr>
            <a:r>
              <a:rPr lang="en-US" dirty="0" smtClean="0"/>
              <a:t>An activity in a list has an “activity with exclamation point” icon in the second column.</a:t>
            </a:r>
          </a:p>
          <a:p>
            <a:pPr marL="909638" lvl="1" indent="-457200">
              <a:buSzTx/>
              <a:buFont typeface="Webdings" pitchFamily="18" charset="2"/>
              <a:buAutoNum type="alphaLcParenR"/>
            </a:pPr>
            <a:r>
              <a:rPr lang="en-US" dirty="0" smtClean="0"/>
              <a:t>An activity in a list has a due date in red.</a:t>
            </a:r>
          </a:p>
          <a:p>
            <a:pPr marL="457200" indent="-457200">
              <a:buFont typeface="Webdings" pitchFamily="18" charset="2"/>
              <a:buAutoNum type="arabicPeriod"/>
            </a:pPr>
            <a:r>
              <a:rPr lang="en-US" dirty="0" smtClean="0"/>
              <a:t>Name one similarity and one difference between the Desktop Activities list and a claim's </a:t>
            </a:r>
            <a:r>
              <a:rPr lang="en-US" dirty="0" err="1" smtClean="0"/>
              <a:t>Workplan</a:t>
            </a:r>
            <a:r>
              <a:rPr lang="en-US" dirty="0" smtClean="0"/>
              <a:t> list.</a:t>
            </a:r>
          </a:p>
          <a:p>
            <a:pPr marL="457200" indent="-457200">
              <a:buFont typeface="Webdings" pitchFamily="18" charset="2"/>
              <a:buAutoNum type="arabicPeriod"/>
            </a:pPr>
            <a:r>
              <a:rPr lang="en-US" dirty="0" smtClean="0"/>
              <a:t>What are the two ways an activity can be closed? What is the difference between the two?</a:t>
            </a:r>
          </a:p>
          <a:p>
            <a:pPr marL="457200" indent="-457200">
              <a:buFont typeface="Webdings" pitchFamily="18" charset="2"/>
              <a:buAutoNum type="arabicPeriod"/>
            </a:pPr>
            <a:endParaRPr lang="en-US"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|EOS~046|</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9678070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pic>
        <p:nvPicPr>
          <p:cNvPr id="8194" name="Picture 2"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575" y="1112838"/>
            <a:ext cx="9445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p:txBody>
          <a:bodyPr/>
          <a:lstStyle/>
          <a:p>
            <a:pPr eaLnBrk="1" hangingPunct="1"/>
            <a:r>
              <a:rPr lang="en-US" smtClean="0"/>
              <a:t>Who creates activities and why?</a:t>
            </a:r>
          </a:p>
        </p:txBody>
      </p:sp>
      <p:sp>
        <p:nvSpPr>
          <p:cNvPr id="8196" name="Rectangle 4"/>
          <p:cNvSpPr>
            <a:spLocks noGrp="1" noChangeArrowheads="1"/>
          </p:cNvSpPr>
          <p:nvPr>
            <p:ph idx="1"/>
          </p:nvPr>
        </p:nvSpPr>
        <p:spPr>
          <a:xfrm>
            <a:off x="519113" y="1192213"/>
            <a:ext cx="3279775" cy="5197475"/>
          </a:xfrm>
        </p:spPr>
        <p:txBody>
          <a:bodyPr/>
          <a:lstStyle/>
          <a:p>
            <a:pPr>
              <a:buFont typeface="Arial" charset="0"/>
              <a:buChar char="•"/>
            </a:pPr>
            <a:r>
              <a:rPr lang="en-US" smtClean="0"/>
              <a:t>Business rules create activities to implement common business practices</a:t>
            </a:r>
          </a:p>
          <a:p>
            <a:pPr>
              <a:buFont typeface="Arial" charset="0"/>
              <a:buChar char="•"/>
            </a:pPr>
            <a:r>
              <a:rPr lang="en-US" smtClean="0"/>
              <a:t>Users create activities and assign them to themselves as a reminder of work to do</a:t>
            </a:r>
          </a:p>
          <a:p>
            <a:pPr>
              <a:buFont typeface="Arial" charset="0"/>
              <a:buChar char="•"/>
            </a:pPr>
            <a:r>
              <a:rPr lang="en-US" smtClean="0"/>
              <a:t>Users create activities and assign them to others to request assistance with a claim</a:t>
            </a:r>
          </a:p>
        </p:txBody>
      </p:sp>
      <p:grpSp>
        <p:nvGrpSpPr>
          <p:cNvPr id="8197" name="Group 5"/>
          <p:cNvGrpSpPr>
            <a:grpSpLocks/>
          </p:cNvGrpSpPr>
          <p:nvPr/>
        </p:nvGrpSpPr>
        <p:grpSpPr bwMode="auto">
          <a:xfrm>
            <a:off x="7572375" y="1136650"/>
            <a:ext cx="1123950" cy="757238"/>
            <a:chOff x="2984" y="3331"/>
            <a:chExt cx="845" cy="569"/>
          </a:xfrm>
        </p:grpSpPr>
        <p:sp>
          <p:nvSpPr>
            <p:cNvPr id="8267" name="AutoShape 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68" name="Group 7"/>
            <p:cNvGrpSpPr>
              <a:grpSpLocks/>
            </p:cNvGrpSpPr>
            <p:nvPr/>
          </p:nvGrpSpPr>
          <p:grpSpPr bwMode="auto">
            <a:xfrm>
              <a:off x="3386" y="3487"/>
              <a:ext cx="443" cy="398"/>
              <a:chOff x="4838" y="2218"/>
              <a:chExt cx="395" cy="355"/>
            </a:xfrm>
          </p:grpSpPr>
          <p:sp>
            <p:nvSpPr>
              <p:cNvPr id="8269" name="Freeform 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0" name="Freeform 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1" name="Freeform 1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2" name="Freeform 1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3" name="Freeform 1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4" name="Freeform 1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5" name="Freeform 1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6" name="Rectangle 1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7" name="Rectangle 1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8" name="Freeform 1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9" name="Rectangle 1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8198" name="Line 19"/>
          <p:cNvSpPr>
            <a:spLocks noChangeShapeType="1"/>
          </p:cNvSpPr>
          <p:nvPr/>
        </p:nvSpPr>
        <p:spPr bwMode="auto">
          <a:xfrm>
            <a:off x="4991100" y="1536700"/>
            <a:ext cx="25765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199" name="Group 20"/>
          <p:cNvGrpSpPr>
            <a:grpSpLocks/>
          </p:cNvGrpSpPr>
          <p:nvPr/>
        </p:nvGrpSpPr>
        <p:grpSpPr bwMode="auto">
          <a:xfrm>
            <a:off x="6026150" y="990600"/>
            <a:ext cx="773113" cy="982663"/>
            <a:chOff x="1230" y="487"/>
            <a:chExt cx="873" cy="1110"/>
          </a:xfrm>
        </p:grpSpPr>
        <p:sp>
          <p:nvSpPr>
            <p:cNvPr id="8261" name="Rectangle 21"/>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8262" name="Line 22"/>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3" name="Line 23"/>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4" name="Rectangle 24"/>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65" name="Freeform 25"/>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8266" name="Line 26"/>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0" name="Text Box 27"/>
          <p:cNvSpPr txBox="1">
            <a:spLocks noChangeArrowheads="1"/>
          </p:cNvSpPr>
          <p:nvPr/>
        </p:nvSpPr>
        <p:spPr bwMode="auto">
          <a:xfrm>
            <a:off x="5373688" y="1947863"/>
            <a:ext cx="2062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Reservation of rights letter</a:t>
            </a:r>
          </a:p>
        </p:txBody>
      </p:sp>
      <p:grpSp>
        <p:nvGrpSpPr>
          <p:cNvPr id="8201" name="Group 28"/>
          <p:cNvGrpSpPr>
            <a:grpSpLocks/>
          </p:cNvGrpSpPr>
          <p:nvPr/>
        </p:nvGrpSpPr>
        <p:grpSpPr bwMode="auto">
          <a:xfrm>
            <a:off x="4200525" y="3138488"/>
            <a:ext cx="1123950" cy="757237"/>
            <a:chOff x="2984" y="3331"/>
            <a:chExt cx="845" cy="569"/>
          </a:xfrm>
        </p:grpSpPr>
        <p:sp>
          <p:nvSpPr>
            <p:cNvPr id="8248"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49" name="Group 30"/>
            <p:cNvGrpSpPr>
              <a:grpSpLocks/>
            </p:cNvGrpSpPr>
            <p:nvPr/>
          </p:nvGrpSpPr>
          <p:grpSpPr bwMode="auto">
            <a:xfrm>
              <a:off x="3386" y="3487"/>
              <a:ext cx="443" cy="398"/>
              <a:chOff x="4838" y="2218"/>
              <a:chExt cx="395" cy="355"/>
            </a:xfrm>
          </p:grpSpPr>
          <p:sp>
            <p:nvSpPr>
              <p:cNvPr id="8250" name="Freeform 3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3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3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3" name="Freeform 3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4" name="Freeform 3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5" name="Freeform 3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6" name="Freeform 3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7"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58"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59" name="Freeform 4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0"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202" name="Group 42"/>
          <p:cNvGrpSpPr>
            <a:grpSpLocks/>
          </p:cNvGrpSpPr>
          <p:nvPr/>
        </p:nvGrpSpPr>
        <p:grpSpPr bwMode="auto">
          <a:xfrm>
            <a:off x="6038850" y="2933700"/>
            <a:ext cx="773113" cy="982663"/>
            <a:chOff x="1230" y="487"/>
            <a:chExt cx="873" cy="1110"/>
          </a:xfrm>
        </p:grpSpPr>
        <p:sp>
          <p:nvSpPr>
            <p:cNvPr id="8242" name="Rectangle 43"/>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8243" name="Line 44"/>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4" name="Line 45"/>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5" name="Rectangle 46"/>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46" name="Freeform 47"/>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8247" name="Line 48"/>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3" name="Text Box 49"/>
          <p:cNvSpPr txBox="1">
            <a:spLocks noChangeArrowheads="1"/>
          </p:cNvSpPr>
          <p:nvPr/>
        </p:nvSpPr>
        <p:spPr bwMode="auto">
          <a:xfrm>
            <a:off x="5386388" y="3890963"/>
            <a:ext cx="2062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Verify coverage</a:t>
            </a:r>
          </a:p>
        </p:txBody>
      </p:sp>
      <p:grpSp>
        <p:nvGrpSpPr>
          <p:cNvPr id="8204" name="Group 50"/>
          <p:cNvGrpSpPr>
            <a:grpSpLocks/>
          </p:cNvGrpSpPr>
          <p:nvPr/>
        </p:nvGrpSpPr>
        <p:grpSpPr bwMode="auto">
          <a:xfrm>
            <a:off x="7586663" y="4922838"/>
            <a:ext cx="1123950" cy="757237"/>
            <a:chOff x="2984" y="3331"/>
            <a:chExt cx="845" cy="569"/>
          </a:xfrm>
        </p:grpSpPr>
        <p:sp>
          <p:nvSpPr>
            <p:cNvPr id="8229" name="AutoShape 5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30" name="Group 52"/>
            <p:cNvGrpSpPr>
              <a:grpSpLocks/>
            </p:cNvGrpSpPr>
            <p:nvPr/>
          </p:nvGrpSpPr>
          <p:grpSpPr bwMode="auto">
            <a:xfrm>
              <a:off x="3386" y="3487"/>
              <a:ext cx="443" cy="398"/>
              <a:chOff x="4838" y="2218"/>
              <a:chExt cx="395" cy="355"/>
            </a:xfrm>
          </p:grpSpPr>
          <p:sp>
            <p:nvSpPr>
              <p:cNvPr id="8231" name="Freeform 53"/>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2" name="Freeform 54"/>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55"/>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4" name="Freeform 56"/>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Freeform 57"/>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58"/>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59"/>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Rectangle 6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39" name="Rectangle 6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40" name="Freeform 62"/>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Rectangle 6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8205" name="Line 64"/>
          <p:cNvSpPr>
            <a:spLocks noChangeShapeType="1"/>
          </p:cNvSpPr>
          <p:nvPr/>
        </p:nvSpPr>
        <p:spPr bwMode="auto">
          <a:xfrm>
            <a:off x="5286375" y="5322888"/>
            <a:ext cx="229552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206" name="Group 65"/>
          <p:cNvGrpSpPr>
            <a:grpSpLocks/>
          </p:cNvGrpSpPr>
          <p:nvPr/>
        </p:nvGrpSpPr>
        <p:grpSpPr bwMode="auto">
          <a:xfrm>
            <a:off x="6040438" y="4776788"/>
            <a:ext cx="773112" cy="982662"/>
            <a:chOff x="1230" y="487"/>
            <a:chExt cx="873" cy="1110"/>
          </a:xfrm>
        </p:grpSpPr>
        <p:sp>
          <p:nvSpPr>
            <p:cNvPr id="8223" name="Rectangle 6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8224" name="Line 6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5" name="Line 6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6" name="Rectangle 6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27" name="Freeform 70"/>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8228" name="Line 7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7" name="Text Box 72"/>
          <p:cNvSpPr txBox="1">
            <a:spLocks noChangeArrowheads="1"/>
          </p:cNvSpPr>
          <p:nvPr/>
        </p:nvSpPr>
        <p:spPr bwMode="auto">
          <a:xfrm>
            <a:off x="5387975" y="5791200"/>
            <a:ext cx="2062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Vehicle salvage opportunity</a:t>
            </a:r>
          </a:p>
        </p:txBody>
      </p:sp>
      <p:sp>
        <p:nvSpPr>
          <p:cNvPr id="8208" name="Freeform 73"/>
          <p:cNvSpPr>
            <a:spLocks/>
          </p:cNvSpPr>
          <p:nvPr/>
        </p:nvSpPr>
        <p:spPr bwMode="auto">
          <a:xfrm>
            <a:off x="5038725" y="3259138"/>
            <a:ext cx="1009650" cy="427037"/>
          </a:xfrm>
          <a:custGeom>
            <a:avLst/>
            <a:gdLst>
              <a:gd name="T0" fmla="*/ 0 w 636"/>
              <a:gd name="T1" fmla="*/ 2147483647 h 269"/>
              <a:gd name="T2" fmla="*/ 2147483647 w 636"/>
              <a:gd name="T3" fmla="*/ 2147483647 h 269"/>
              <a:gd name="T4" fmla="*/ 2147483647 w 636"/>
              <a:gd name="T5" fmla="*/ 2147483647 h 269"/>
              <a:gd name="T6" fmla="*/ 2147483647 w 636"/>
              <a:gd name="T7" fmla="*/ 2147483647 h 269"/>
              <a:gd name="T8" fmla="*/ 2147483647 w 636"/>
              <a:gd name="T9" fmla="*/ 2147483647 h 269"/>
              <a:gd name="T10" fmla="*/ 2147483647 w 636"/>
              <a:gd name="T11" fmla="*/ 2147483647 h 269"/>
              <a:gd name="T12" fmla="*/ 2147483647 w 636"/>
              <a:gd name="T13" fmla="*/ 2147483647 h 269"/>
              <a:gd name="T14" fmla="*/ 0 60000 65536"/>
              <a:gd name="T15" fmla="*/ 0 60000 65536"/>
              <a:gd name="T16" fmla="*/ 0 60000 65536"/>
              <a:gd name="T17" fmla="*/ 0 60000 65536"/>
              <a:gd name="T18" fmla="*/ 0 60000 65536"/>
              <a:gd name="T19" fmla="*/ 0 60000 65536"/>
              <a:gd name="T20" fmla="*/ 0 60000 65536"/>
              <a:gd name="T21" fmla="*/ 0 w 636"/>
              <a:gd name="T22" fmla="*/ 0 h 269"/>
              <a:gd name="T23" fmla="*/ 636 w 636"/>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6" h="269">
                <a:moveTo>
                  <a:pt x="0" y="6"/>
                </a:moveTo>
                <a:cubicBezTo>
                  <a:pt x="135" y="3"/>
                  <a:pt x="270" y="0"/>
                  <a:pt x="368" y="6"/>
                </a:cubicBezTo>
                <a:cubicBezTo>
                  <a:pt x="466" y="12"/>
                  <a:pt x="545" y="17"/>
                  <a:pt x="588" y="43"/>
                </a:cubicBezTo>
                <a:cubicBezTo>
                  <a:pt x="631" y="69"/>
                  <a:pt x="636" y="131"/>
                  <a:pt x="625" y="165"/>
                </a:cubicBezTo>
                <a:cubicBezTo>
                  <a:pt x="614" y="199"/>
                  <a:pt x="567" y="229"/>
                  <a:pt x="519" y="245"/>
                </a:cubicBezTo>
                <a:cubicBezTo>
                  <a:pt x="471" y="261"/>
                  <a:pt x="399" y="259"/>
                  <a:pt x="336" y="263"/>
                </a:cubicBezTo>
                <a:cubicBezTo>
                  <a:pt x="273" y="267"/>
                  <a:pt x="182" y="268"/>
                  <a:pt x="141" y="269"/>
                </a:cubicBezTo>
              </a:path>
            </a:pathLst>
          </a:custGeom>
          <a:noFill/>
          <a:ln w="28575" cap="flat" cmpd="sng">
            <a:solidFill>
              <a:schemeClr val="bg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8209" name="Group 74"/>
          <p:cNvGrpSpPr>
            <a:grpSpLocks/>
          </p:cNvGrpSpPr>
          <p:nvPr/>
        </p:nvGrpSpPr>
        <p:grpSpPr bwMode="auto">
          <a:xfrm>
            <a:off x="4200525" y="4906963"/>
            <a:ext cx="1123950" cy="757237"/>
            <a:chOff x="2984" y="3331"/>
            <a:chExt cx="845" cy="569"/>
          </a:xfrm>
        </p:grpSpPr>
        <p:sp>
          <p:nvSpPr>
            <p:cNvPr id="8210" name="AutoShape 7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11" name="Group 76"/>
            <p:cNvGrpSpPr>
              <a:grpSpLocks/>
            </p:cNvGrpSpPr>
            <p:nvPr/>
          </p:nvGrpSpPr>
          <p:grpSpPr bwMode="auto">
            <a:xfrm>
              <a:off x="3386" y="3487"/>
              <a:ext cx="443" cy="398"/>
              <a:chOff x="4838" y="2218"/>
              <a:chExt cx="395" cy="355"/>
            </a:xfrm>
          </p:grpSpPr>
          <p:sp>
            <p:nvSpPr>
              <p:cNvPr id="8212" name="Freeform 7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3" name="Freeform 7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4" name="Freeform 7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5" name="Freeform 8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8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8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8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Rectangle 8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0" name="Rectangle 8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1" name="Freeform 8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8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Rectangle 2"/>
          <p:cNvSpPr>
            <a:spLocks noChangeArrowheads="1"/>
          </p:cNvSpPr>
          <p:nvPr/>
        </p:nvSpPr>
        <p:spPr bwMode="auto">
          <a:xfrm>
            <a:off x="4371975" y="1973263"/>
            <a:ext cx="1698625" cy="4519612"/>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9219" name="Rectangle 3"/>
          <p:cNvSpPr>
            <a:spLocks noChangeArrowheads="1"/>
          </p:cNvSpPr>
          <p:nvPr/>
        </p:nvSpPr>
        <p:spPr bwMode="auto">
          <a:xfrm>
            <a:off x="6448425" y="1973263"/>
            <a:ext cx="1698625" cy="4519612"/>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9220" name="Rectangle 4"/>
          <p:cNvSpPr>
            <a:spLocks noChangeArrowheads="1"/>
          </p:cNvSpPr>
          <p:nvPr/>
        </p:nvSpPr>
        <p:spPr bwMode="auto">
          <a:xfrm>
            <a:off x="2413000" y="1973263"/>
            <a:ext cx="1698625" cy="4519612"/>
          </a:xfrm>
          <a:prstGeom prst="rect">
            <a:avLst/>
          </a:prstGeom>
          <a:solidFill>
            <a:schemeClr val="tx1"/>
          </a:solidFill>
          <a:ln w="28575" algn="ctr">
            <a:solidFill>
              <a:schemeClr val="accent1"/>
            </a:solidFill>
            <a:miter lim="800000"/>
            <a:headEnd/>
            <a:tailEnd/>
          </a:ln>
        </p:spPr>
        <p:txBody>
          <a:bodyPr lIns="0" tIns="0" rIns="0" bIns="0" anchor="ctr">
            <a:spAutoFit/>
          </a:bodyPr>
          <a:lstStyle/>
          <a:p>
            <a:endParaRPr lang="en-US"/>
          </a:p>
        </p:txBody>
      </p:sp>
      <p:sp>
        <p:nvSpPr>
          <p:cNvPr id="9221" name="Text Box 5"/>
          <p:cNvSpPr txBox="1">
            <a:spLocks noChangeArrowheads="1"/>
          </p:cNvSpPr>
          <p:nvPr/>
        </p:nvSpPr>
        <p:spPr bwMode="auto">
          <a:xfrm>
            <a:off x="1657350" y="2116138"/>
            <a:ext cx="7540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work</a:t>
            </a:r>
          </a:p>
          <a:p>
            <a:pPr algn="l" eaLnBrk="1" hangingPunct="1"/>
            <a:r>
              <a:rPr lang="en-US" sz="2000" b="1">
                <a:solidFill>
                  <a:srgbClr val="FF0000"/>
                </a:solidFill>
              </a:rPr>
              <a:t>plan</a:t>
            </a:r>
          </a:p>
        </p:txBody>
      </p:sp>
      <p:sp>
        <p:nvSpPr>
          <p:cNvPr id="9222" name="Text Box 6"/>
          <p:cNvSpPr txBox="1">
            <a:spLocks noChangeArrowheads="1"/>
          </p:cNvSpPr>
          <p:nvPr/>
        </p:nvSpPr>
        <p:spPr bwMode="auto">
          <a:xfrm>
            <a:off x="1657350" y="3600450"/>
            <a:ext cx="7540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work</a:t>
            </a:r>
          </a:p>
          <a:p>
            <a:pPr algn="l" eaLnBrk="1" hangingPunct="1"/>
            <a:r>
              <a:rPr lang="en-US" sz="2000" b="1">
                <a:solidFill>
                  <a:srgbClr val="FF0000"/>
                </a:solidFill>
              </a:rPr>
              <a:t>plan</a:t>
            </a:r>
          </a:p>
        </p:txBody>
      </p:sp>
      <p:sp>
        <p:nvSpPr>
          <p:cNvPr id="9223" name="Text Box 7"/>
          <p:cNvSpPr txBox="1">
            <a:spLocks noChangeArrowheads="1"/>
          </p:cNvSpPr>
          <p:nvPr/>
        </p:nvSpPr>
        <p:spPr bwMode="auto">
          <a:xfrm>
            <a:off x="1657350" y="5100638"/>
            <a:ext cx="7540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work</a:t>
            </a:r>
          </a:p>
          <a:p>
            <a:pPr algn="l" eaLnBrk="1" hangingPunct="1"/>
            <a:r>
              <a:rPr lang="en-US" sz="2000" b="1">
                <a:solidFill>
                  <a:srgbClr val="FF0000"/>
                </a:solidFill>
              </a:rPr>
              <a:t>plan</a:t>
            </a:r>
          </a:p>
        </p:txBody>
      </p:sp>
      <p:sp>
        <p:nvSpPr>
          <p:cNvPr id="9224" name="AutoShape 8"/>
          <p:cNvSpPr>
            <a:spLocks noChangeArrowheads="1"/>
          </p:cNvSpPr>
          <p:nvPr/>
        </p:nvSpPr>
        <p:spPr bwMode="auto">
          <a:xfrm flipV="1">
            <a:off x="6448425" y="1560513"/>
            <a:ext cx="1695450" cy="400050"/>
          </a:xfrm>
          <a:custGeom>
            <a:avLst/>
            <a:gdLst>
              <a:gd name="T0" fmla="*/ 2147483647 w 21600"/>
              <a:gd name="T1" fmla="*/ 1270766366 h 21600"/>
              <a:gd name="T2" fmla="*/ 2147483647 w 21600"/>
              <a:gd name="T3" fmla="*/ 2147483647 h 21600"/>
              <a:gd name="T4" fmla="*/ 2147483647 w 21600"/>
              <a:gd name="T5" fmla="*/ 1270766366 h 21600"/>
              <a:gd name="T6" fmla="*/ 2147483647 w 21600"/>
              <a:gd name="T7" fmla="*/ 0 h 21600"/>
              <a:gd name="T8" fmla="*/ 0 60000 65536"/>
              <a:gd name="T9" fmla="*/ 0 60000 65536"/>
              <a:gd name="T10" fmla="*/ 0 60000 65536"/>
              <a:gd name="T11" fmla="*/ 0 60000 65536"/>
              <a:gd name="T12" fmla="*/ 2856 w 21600"/>
              <a:gd name="T13" fmla="*/ 2856 h 21600"/>
              <a:gd name="T14" fmla="*/ 18744 w 21600"/>
              <a:gd name="T15" fmla="*/ 18744 h 21600"/>
            </a:gdLst>
            <a:ahLst/>
            <a:cxnLst>
              <a:cxn ang="T8">
                <a:pos x="T0" y="T1"/>
              </a:cxn>
              <a:cxn ang="T9">
                <a:pos x="T2" y="T3"/>
              </a:cxn>
              <a:cxn ang="T10">
                <a:pos x="T4" y="T5"/>
              </a:cxn>
              <a:cxn ang="T11">
                <a:pos x="T6" y="T7"/>
              </a:cxn>
            </a:cxnLst>
            <a:rect l="T12" t="T13" r="T14" b="T15"/>
            <a:pathLst>
              <a:path w="21600" h="21600">
                <a:moveTo>
                  <a:pt x="0" y="0"/>
                </a:moveTo>
                <a:lnTo>
                  <a:pt x="2111" y="21600"/>
                </a:lnTo>
                <a:lnTo>
                  <a:pt x="19489" y="21600"/>
                </a:lnTo>
                <a:lnTo>
                  <a:pt x="21600" y="0"/>
                </a:lnTo>
                <a:close/>
              </a:path>
            </a:pathLst>
          </a:custGeom>
          <a:solidFill>
            <a:schemeClr val="accent1"/>
          </a:solidFill>
          <a:ln w="28575" algn="ctr">
            <a:solidFill>
              <a:schemeClr val="accent1"/>
            </a:solidFill>
            <a:miter lim="800000"/>
            <a:headEnd/>
            <a:tailEnd/>
          </a:ln>
        </p:spPr>
        <p:txBody>
          <a:bodyPr lIns="0" tIns="0" rIns="0" bIns="0" anchor="ctr">
            <a:spAutoFit/>
          </a:bodyPr>
          <a:lstStyle/>
          <a:p>
            <a:endParaRPr lang="en-US"/>
          </a:p>
        </p:txBody>
      </p:sp>
      <p:sp>
        <p:nvSpPr>
          <p:cNvPr id="9225" name="Text Box 9"/>
          <p:cNvSpPr txBox="1">
            <a:spLocks noChangeArrowheads="1"/>
          </p:cNvSpPr>
          <p:nvPr/>
        </p:nvSpPr>
        <p:spPr bwMode="auto">
          <a:xfrm>
            <a:off x="6659563" y="1608138"/>
            <a:ext cx="1217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tx1"/>
                </a:solidFill>
              </a:rPr>
              <a:t>Desktop</a:t>
            </a:r>
          </a:p>
        </p:txBody>
      </p:sp>
      <p:sp>
        <p:nvSpPr>
          <p:cNvPr id="9226" name="AutoShape 10"/>
          <p:cNvSpPr>
            <a:spLocks noChangeArrowheads="1"/>
          </p:cNvSpPr>
          <p:nvPr/>
        </p:nvSpPr>
        <p:spPr bwMode="auto">
          <a:xfrm flipV="1">
            <a:off x="4376738" y="1552575"/>
            <a:ext cx="1693862" cy="400050"/>
          </a:xfrm>
          <a:custGeom>
            <a:avLst/>
            <a:gdLst>
              <a:gd name="T0" fmla="*/ 2147483647 w 21600"/>
              <a:gd name="T1" fmla="*/ 1270766366 h 21600"/>
              <a:gd name="T2" fmla="*/ 2147483647 w 21600"/>
              <a:gd name="T3" fmla="*/ 2147483647 h 21600"/>
              <a:gd name="T4" fmla="*/ 2147483647 w 21600"/>
              <a:gd name="T5" fmla="*/ 1270766366 h 21600"/>
              <a:gd name="T6" fmla="*/ 2147483647 w 21600"/>
              <a:gd name="T7" fmla="*/ 0 h 21600"/>
              <a:gd name="T8" fmla="*/ 0 60000 65536"/>
              <a:gd name="T9" fmla="*/ 0 60000 65536"/>
              <a:gd name="T10" fmla="*/ 0 60000 65536"/>
              <a:gd name="T11" fmla="*/ 0 60000 65536"/>
              <a:gd name="T12" fmla="*/ 2856 w 21600"/>
              <a:gd name="T13" fmla="*/ 2856 h 21600"/>
              <a:gd name="T14" fmla="*/ 18744 w 21600"/>
              <a:gd name="T15" fmla="*/ 18744 h 21600"/>
            </a:gdLst>
            <a:ahLst/>
            <a:cxnLst>
              <a:cxn ang="T8">
                <a:pos x="T0" y="T1"/>
              </a:cxn>
              <a:cxn ang="T9">
                <a:pos x="T2" y="T3"/>
              </a:cxn>
              <a:cxn ang="T10">
                <a:pos x="T4" y="T5"/>
              </a:cxn>
              <a:cxn ang="T11">
                <a:pos x="T6" y="T7"/>
              </a:cxn>
            </a:cxnLst>
            <a:rect l="T12" t="T13" r="T14" b="T15"/>
            <a:pathLst>
              <a:path w="21600" h="21600">
                <a:moveTo>
                  <a:pt x="0" y="0"/>
                </a:moveTo>
                <a:lnTo>
                  <a:pt x="2111" y="21600"/>
                </a:lnTo>
                <a:lnTo>
                  <a:pt x="19489" y="21600"/>
                </a:lnTo>
                <a:lnTo>
                  <a:pt x="21600" y="0"/>
                </a:lnTo>
                <a:close/>
              </a:path>
            </a:pathLst>
          </a:custGeom>
          <a:solidFill>
            <a:schemeClr val="accent1"/>
          </a:solidFill>
          <a:ln w="28575" algn="ctr">
            <a:solidFill>
              <a:schemeClr val="accent1"/>
            </a:solidFill>
            <a:miter lim="800000"/>
            <a:headEnd/>
            <a:tailEnd/>
          </a:ln>
        </p:spPr>
        <p:txBody>
          <a:bodyPr lIns="0" tIns="0" rIns="0" bIns="0" anchor="ctr">
            <a:spAutoFit/>
          </a:bodyPr>
          <a:lstStyle/>
          <a:p>
            <a:endParaRPr lang="en-US"/>
          </a:p>
        </p:txBody>
      </p:sp>
      <p:sp>
        <p:nvSpPr>
          <p:cNvPr id="9227" name="Rectangle 11"/>
          <p:cNvSpPr>
            <a:spLocks noGrp="1" noChangeArrowheads="1"/>
          </p:cNvSpPr>
          <p:nvPr>
            <p:ph type="title"/>
          </p:nvPr>
        </p:nvSpPr>
        <p:spPr/>
        <p:txBody>
          <a:bodyPr/>
          <a:lstStyle/>
          <a:p>
            <a:pPr eaLnBrk="1" hangingPunct="1"/>
            <a:r>
              <a:rPr lang="en-US" smtClean="0"/>
              <a:t>Workplans and desktops</a:t>
            </a:r>
          </a:p>
        </p:txBody>
      </p:sp>
      <p:sp>
        <p:nvSpPr>
          <p:cNvPr id="9228" name="Text Box 12"/>
          <p:cNvSpPr txBox="1">
            <a:spLocks noChangeArrowheads="1"/>
          </p:cNvSpPr>
          <p:nvPr/>
        </p:nvSpPr>
        <p:spPr bwMode="auto">
          <a:xfrm>
            <a:off x="2470150" y="2936875"/>
            <a:ext cx="1501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Initial</a:t>
            </a:r>
            <a:br>
              <a:rPr lang="en-US" sz="1800" b="1"/>
            </a:br>
            <a:r>
              <a:rPr lang="en-US" sz="1800" b="1"/>
              <a:t>contact</a:t>
            </a:r>
          </a:p>
        </p:txBody>
      </p:sp>
      <p:sp>
        <p:nvSpPr>
          <p:cNvPr id="9229" name="Text Box 13"/>
          <p:cNvSpPr txBox="1">
            <a:spLocks noChangeArrowheads="1"/>
          </p:cNvSpPr>
          <p:nvPr/>
        </p:nvSpPr>
        <p:spPr bwMode="auto">
          <a:xfrm>
            <a:off x="6203950" y="2936875"/>
            <a:ext cx="2128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br>
              <a:rPr lang="en-US" sz="1800" b="1"/>
            </a:br>
            <a:r>
              <a:rPr lang="en-US" sz="1800" b="1"/>
              <a:t>plaintiff</a:t>
            </a:r>
          </a:p>
        </p:txBody>
      </p:sp>
      <p:sp>
        <p:nvSpPr>
          <p:cNvPr id="9230" name="Text Box 14"/>
          <p:cNvSpPr txBox="1">
            <a:spLocks noChangeArrowheads="1"/>
          </p:cNvSpPr>
          <p:nvPr/>
        </p:nvSpPr>
        <p:spPr bwMode="auto">
          <a:xfrm>
            <a:off x="4287838" y="2936875"/>
            <a:ext cx="1871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Approve</a:t>
            </a:r>
            <a:br>
              <a:rPr lang="en-US" sz="1800" b="1" dirty="0"/>
            </a:br>
            <a:r>
              <a:rPr lang="en-US" sz="1800" b="1" dirty="0"/>
              <a:t>reserve</a:t>
            </a:r>
          </a:p>
        </p:txBody>
      </p:sp>
      <p:sp>
        <p:nvSpPr>
          <p:cNvPr id="9231" name="Text Box 15"/>
          <p:cNvSpPr txBox="1">
            <a:spLocks noChangeArrowheads="1"/>
          </p:cNvSpPr>
          <p:nvPr/>
        </p:nvSpPr>
        <p:spPr bwMode="auto">
          <a:xfrm>
            <a:off x="2470150" y="4454525"/>
            <a:ext cx="1501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Initial</a:t>
            </a:r>
            <a:br>
              <a:rPr lang="en-US" sz="1800" b="1"/>
            </a:br>
            <a:r>
              <a:rPr lang="en-US" sz="1800" b="1"/>
              <a:t>contact</a:t>
            </a:r>
          </a:p>
        </p:txBody>
      </p:sp>
      <p:sp>
        <p:nvSpPr>
          <p:cNvPr id="9232" name="Text Box 16"/>
          <p:cNvSpPr txBox="1">
            <a:spLocks noChangeArrowheads="1"/>
          </p:cNvSpPr>
          <p:nvPr/>
        </p:nvSpPr>
        <p:spPr bwMode="auto">
          <a:xfrm>
            <a:off x="6203950" y="4454525"/>
            <a:ext cx="2128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br>
              <a:rPr lang="en-US" sz="1800" b="1"/>
            </a:br>
            <a:r>
              <a:rPr lang="en-US" sz="1800" b="1"/>
              <a:t>plaintiff</a:t>
            </a:r>
          </a:p>
        </p:txBody>
      </p:sp>
      <p:sp>
        <p:nvSpPr>
          <p:cNvPr id="9233" name="Text Box 17"/>
          <p:cNvSpPr txBox="1">
            <a:spLocks noChangeArrowheads="1"/>
          </p:cNvSpPr>
          <p:nvPr/>
        </p:nvSpPr>
        <p:spPr bwMode="auto">
          <a:xfrm>
            <a:off x="4287838" y="4454525"/>
            <a:ext cx="1871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Approve</a:t>
            </a:r>
            <a:br>
              <a:rPr lang="en-US" sz="1800" b="1" dirty="0"/>
            </a:br>
            <a:r>
              <a:rPr lang="en-US" sz="1800" b="1" dirty="0"/>
              <a:t>reserve</a:t>
            </a:r>
          </a:p>
        </p:txBody>
      </p:sp>
      <p:sp>
        <p:nvSpPr>
          <p:cNvPr id="9234" name="Text Box 18"/>
          <p:cNvSpPr txBox="1">
            <a:spLocks noChangeArrowheads="1"/>
          </p:cNvSpPr>
          <p:nvPr/>
        </p:nvSpPr>
        <p:spPr bwMode="auto">
          <a:xfrm>
            <a:off x="2470150" y="5908675"/>
            <a:ext cx="1501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Initial</a:t>
            </a:r>
            <a:br>
              <a:rPr lang="en-US" sz="1800" b="1"/>
            </a:br>
            <a:r>
              <a:rPr lang="en-US" sz="1800" b="1"/>
              <a:t>contact</a:t>
            </a:r>
          </a:p>
        </p:txBody>
      </p:sp>
      <p:sp>
        <p:nvSpPr>
          <p:cNvPr id="9235" name="Text Box 19"/>
          <p:cNvSpPr txBox="1">
            <a:spLocks noChangeArrowheads="1"/>
          </p:cNvSpPr>
          <p:nvPr/>
        </p:nvSpPr>
        <p:spPr bwMode="auto">
          <a:xfrm>
            <a:off x="6203950" y="5908675"/>
            <a:ext cx="2128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br>
              <a:rPr lang="en-US" sz="1800" b="1"/>
            </a:br>
            <a:r>
              <a:rPr lang="en-US" sz="1800" b="1"/>
              <a:t>plaintiff</a:t>
            </a:r>
          </a:p>
        </p:txBody>
      </p:sp>
      <p:sp>
        <p:nvSpPr>
          <p:cNvPr id="9236" name="Text Box 20"/>
          <p:cNvSpPr txBox="1">
            <a:spLocks noChangeArrowheads="1"/>
          </p:cNvSpPr>
          <p:nvPr/>
        </p:nvSpPr>
        <p:spPr bwMode="auto">
          <a:xfrm>
            <a:off x="4287838" y="5908675"/>
            <a:ext cx="1871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Approve</a:t>
            </a:r>
            <a:br>
              <a:rPr lang="en-US" sz="1800" b="1" dirty="0"/>
            </a:br>
            <a:r>
              <a:rPr lang="en-US" sz="1800" b="1" dirty="0"/>
              <a:t>reserve</a:t>
            </a:r>
          </a:p>
        </p:txBody>
      </p:sp>
      <p:sp>
        <p:nvSpPr>
          <p:cNvPr id="9237" name="AutoShape 21"/>
          <p:cNvSpPr>
            <a:spLocks noChangeArrowheads="1"/>
          </p:cNvSpPr>
          <p:nvPr/>
        </p:nvSpPr>
        <p:spPr bwMode="auto">
          <a:xfrm flipV="1">
            <a:off x="2413000" y="1560513"/>
            <a:ext cx="1709738" cy="400050"/>
          </a:xfrm>
          <a:custGeom>
            <a:avLst/>
            <a:gdLst>
              <a:gd name="T0" fmla="*/ 2147483647 w 21600"/>
              <a:gd name="T1" fmla="*/ 1270766366 h 21600"/>
              <a:gd name="T2" fmla="*/ 2147483647 w 21600"/>
              <a:gd name="T3" fmla="*/ 2147483647 h 21600"/>
              <a:gd name="T4" fmla="*/ 2147483647 w 21600"/>
              <a:gd name="T5" fmla="*/ 1270766366 h 21600"/>
              <a:gd name="T6" fmla="*/ 2147483647 w 21600"/>
              <a:gd name="T7" fmla="*/ 0 h 21600"/>
              <a:gd name="T8" fmla="*/ 0 60000 65536"/>
              <a:gd name="T9" fmla="*/ 0 60000 65536"/>
              <a:gd name="T10" fmla="*/ 0 60000 65536"/>
              <a:gd name="T11" fmla="*/ 0 60000 65536"/>
              <a:gd name="T12" fmla="*/ 2856 w 21600"/>
              <a:gd name="T13" fmla="*/ 2856 h 21600"/>
              <a:gd name="T14" fmla="*/ 18744 w 21600"/>
              <a:gd name="T15" fmla="*/ 18744 h 21600"/>
            </a:gdLst>
            <a:ahLst/>
            <a:cxnLst>
              <a:cxn ang="T8">
                <a:pos x="T0" y="T1"/>
              </a:cxn>
              <a:cxn ang="T9">
                <a:pos x="T2" y="T3"/>
              </a:cxn>
              <a:cxn ang="T10">
                <a:pos x="T4" y="T5"/>
              </a:cxn>
              <a:cxn ang="T11">
                <a:pos x="T6" y="T7"/>
              </a:cxn>
            </a:cxnLst>
            <a:rect l="T12" t="T13" r="T14" b="T15"/>
            <a:pathLst>
              <a:path w="21600" h="21600">
                <a:moveTo>
                  <a:pt x="0" y="0"/>
                </a:moveTo>
                <a:lnTo>
                  <a:pt x="2111" y="21600"/>
                </a:lnTo>
                <a:lnTo>
                  <a:pt x="19489" y="21600"/>
                </a:lnTo>
                <a:lnTo>
                  <a:pt x="21600" y="0"/>
                </a:lnTo>
                <a:close/>
              </a:path>
            </a:pathLst>
          </a:custGeom>
          <a:solidFill>
            <a:schemeClr val="accent1"/>
          </a:solidFill>
          <a:ln w="28575" algn="ctr">
            <a:solidFill>
              <a:schemeClr val="accent1"/>
            </a:solidFill>
            <a:miter lim="800000"/>
            <a:headEnd/>
            <a:tailEnd/>
          </a:ln>
        </p:spPr>
        <p:txBody>
          <a:bodyPr lIns="0" tIns="0" rIns="0" bIns="0" anchor="ctr">
            <a:spAutoFit/>
          </a:bodyPr>
          <a:lstStyle/>
          <a:p>
            <a:endParaRPr lang="en-US"/>
          </a:p>
        </p:txBody>
      </p:sp>
      <p:sp>
        <p:nvSpPr>
          <p:cNvPr id="9238" name="Text Box 22"/>
          <p:cNvSpPr txBox="1">
            <a:spLocks noChangeArrowheads="1"/>
          </p:cNvSpPr>
          <p:nvPr/>
        </p:nvSpPr>
        <p:spPr bwMode="auto">
          <a:xfrm>
            <a:off x="2611438" y="1608138"/>
            <a:ext cx="1217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tx1"/>
                </a:solidFill>
              </a:rPr>
              <a:t>Desktop</a:t>
            </a:r>
          </a:p>
        </p:txBody>
      </p:sp>
      <p:grpSp>
        <p:nvGrpSpPr>
          <p:cNvPr id="9239" name="Group 23"/>
          <p:cNvGrpSpPr>
            <a:grpSpLocks/>
          </p:cNvGrpSpPr>
          <p:nvPr/>
        </p:nvGrpSpPr>
        <p:grpSpPr bwMode="auto">
          <a:xfrm>
            <a:off x="2849563" y="800100"/>
            <a:ext cx="1123950" cy="757238"/>
            <a:chOff x="2984" y="3331"/>
            <a:chExt cx="845" cy="569"/>
          </a:xfrm>
        </p:grpSpPr>
        <p:sp>
          <p:nvSpPr>
            <p:cNvPr id="9425" name="AutoShape 2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426" name="Group 25"/>
            <p:cNvGrpSpPr>
              <a:grpSpLocks/>
            </p:cNvGrpSpPr>
            <p:nvPr/>
          </p:nvGrpSpPr>
          <p:grpSpPr bwMode="auto">
            <a:xfrm>
              <a:off x="3386" y="3487"/>
              <a:ext cx="443" cy="398"/>
              <a:chOff x="4838" y="2218"/>
              <a:chExt cx="395" cy="355"/>
            </a:xfrm>
          </p:grpSpPr>
          <p:sp>
            <p:nvSpPr>
              <p:cNvPr id="9427" name="Freeform 26"/>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8" name="Freeform 27"/>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9" name="Freeform 28"/>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0" name="Freeform 29"/>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1" name="Freeform 30"/>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2" name="Freeform 31"/>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3" name="Freeform 32"/>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4" name="Rectangle 3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35" name="Rectangle 3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36" name="Freeform 35"/>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37" name="Rectangle 3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40" name="Group 37"/>
          <p:cNvGrpSpPr>
            <a:grpSpLocks/>
          </p:cNvGrpSpPr>
          <p:nvPr/>
        </p:nvGrpSpPr>
        <p:grpSpPr bwMode="auto">
          <a:xfrm>
            <a:off x="4838700" y="800100"/>
            <a:ext cx="769938" cy="1079500"/>
            <a:chOff x="3870" y="2092"/>
            <a:chExt cx="570" cy="800"/>
          </a:xfrm>
        </p:grpSpPr>
        <p:sp>
          <p:nvSpPr>
            <p:cNvPr id="9420" name="Line 38"/>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1" name="Line 39"/>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 name="AutoShape 40"/>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9423" name="Freeform 41"/>
            <p:cNvSpPr>
              <a:spLocks/>
            </p:cNvSpPr>
            <p:nvPr/>
          </p:nvSpPr>
          <p:spPr bwMode="auto">
            <a:xfrm>
              <a:off x="4114" y="2691"/>
              <a:ext cx="97" cy="201"/>
            </a:xfrm>
            <a:custGeom>
              <a:avLst/>
              <a:gdLst>
                <a:gd name="T0" fmla="*/ 58 w 75"/>
                <a:gd name="T1" fmla="*/ 6 h 156"/>
                <a:gd name="T2" fmla="*/ 0 w 75"/>
                <a:gd name="T3" fmla="*/ 244 h 156"/>
                <a:gd name="T4" fmla="*/ 84 w 75"/>
                <a:gd name="T5" fmla="*/ 334 h 156"/>
                <a:gd name="T6" fmla="*/ 162 w 75"/>
                <a:gd name="T7" fmla="*/ 244 h 156"/>
                <a:gd name="T8" fmla="*/ 10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9424" name="AutoShape 42"/>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9241" name="Group 43"/>
          <p:cNvGrpSpPr>
            <a:grpSpLocks/>
          </p:cNvGrpSpPr>
          <p:nvPr/>
        </p:nvGrpSpPr>
        <p:grpSpPr bwMode="auto">
          <a:xfrm>
            <a:off x="6884988" y="800100"/>
            <a:ext cx="1052512" cy="779463"/>
            <a:chOff x="1621" y="755"/>
            <a:chExt cx="780" cy="578"/>
          </a:xfrm>
        </p:grpSpPr>
        <p:sp>
          <p:nvSpPr>
            <p:cNvPr id="9414" name="AutoShape 44"/>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415" name="Group 45"/>
            <p:cNvGrpSpPr>
              <a:grpSpLocks/>
            </p:cNvGrpSpPr>
            <p:nvPr/>
          </p:nvGrpSpPr>
          <p:grpSpPr bwMode="auto">
            <a:xfrm>
              <a:off x="1945" y="1038"/>
              <a:ext cx="456" cy="295"/>
              <a:chOff x="2657" y="3160"/>
              <a:chExt cx="670" cy="433"/>
            </a:xfrm>
          </p:grpSpPr>
          <p:sp>
            <p:nvSpPr>
              <p:cNvPr id="9416" name="Freeform 46"/>
              <p:cNvSpPr>
                <a:spLocks/>
              </p:cNvSpPr>
              <p:nvPr/>
            </p:nvSpPr>
            <p:spPr bwMode="auto">
              <a:xfrm>
                <a:off x="2787" y="3160"/>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7" name="Freeform 47"/>
              <p:cNvSpPr>
                <a:spLocks/>
              </p:cNvSpPr>
              <p:nvPr/>
            </p:nvSpPr>
            <p:spPr bwMode="auto">
              <a:xfrm>
                <a:off x="2657" y="3468"/>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8" name="Freeform 48"/>
              <p:cNvSpPr>
                <a:spLocks/>
              </p:cNvSpPr>
              <p:nvPr/>
            </p:nvSpPr>
            <p:spPr bwMode="auto">
              <a:xfrm>
                <a:off x="2697" y="3226"/>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19" name="Freeform 49"/>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9242" name="Text Box 50"/>
          <p:cNvSpPr txBox="1">
            <a:spLocks noChangeArrowheads="1"/>
          </p:cNvSpPr>
          <p:nvPr/>
        </p:nvSpPr>
        <p:spPr bwMode="auto">
          <a:xfrm>
            <a:off x="2601913" y="52705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adjuster</a:t>
            </a:r>
          </a:p>
        </p:txBody>
      </p:sp>
      <p:sp>
        <p:nvSpPr>
          <p:cNvPr id="9243" name="Text Box 51"/>
          <p:cNvSpPr txBox="1">
            <a:spLocks noChangeArrowheads="1"/>
          </p:cNvSpPr>
          <p:nvPr/>
        </p:nvSpPr>
        <p:spPr bwMode="auto">
          <a:xfrm>
            <a:off x="4605338" y="52705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supervisor</a:t>
            </a:r>
          </a:p>
        </p:txBody>
      </p:sp>
      <p:sp>
        <p:nvSpPr>
          <p:cNvPr id="9244" name="Text Box 52"/>
          <p:cNvSpPr txBox="1">
            <a:spLocks noChangeArrowheads="1"/>
          </p:cNvSpPr>
          <p:nvPr/>
        </p:nvSpPr>
        <p:spPr bwMode="auto">
          <a:xfrm>
            <a:off x="6651625" y="52705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legal prof.</a:t>
            </a:r>
          </a:p>
        </p:txBody>
      </p:sp>
      <p:sp>
        <p:nvSpPr>
          <p:cNvPr id="9245" name="AutoShape 53"/>
          <p:cNvSpPr>
            <a:spLocks noChangeArrowheads="1"/>
          </p:cNvSpPr>
          <p:nvPr/>
        </p:nvSpPr>
        <p:spPr bwMode="auto">
          <a:xfrm>
            <a:off x="1609725" y="2303463"/>
            <a:ext cx="7313613" cy="482600"/>
          </a:xfrm>
          <a:prstGeom prst="rightArrow">
            <a:avLst>
              <a:gd name="adj1" fmla="val 53935"/>
              <a:gd name="adj2" fmla="val 150353"/>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46" name="AutoShape 54"/>
          <p:cNvSpPr>
            <a:spLocks noChangeArrowheads="1"/>
          </p:cNvSpPr>
          <p:nvPr/>
        </p:nvSpPr>
        <p:spPr bwMode="auto">
          <a:xfrm>
            <a:off x="1609725" y="3787775"/>
            <a:ext cx="7313613" cy="482600"/>
          </a:xfrm>
          <a:prstGeom prst="rightArrow">
            <a:avLst>
              <a:gd name="adj1" fmla="val 53935"/>
              <a:gd name="adj2" fmla="val 150353"/>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47" name="AutoShape 55"/>
          <p:cNvSpPr>
            <a:spLocks noChangeArrowheads="1"/>
          </p:cNvSpPr>
          <p:nvPr/>
        </p:nvSpPr>
        <p:spPr bwMode="auto">
          <a:xfrm>
            <a:off x="1609725" y="5287963"/>
            <a:ext cx="7313613" cy="482600"/>
          </a:xfrm>
          <a:prstGeom prst="rightArrow">
            <a:avLst>
              <a:gd name="adj1" fmla="val 53935"/>
              <a:gd name="adj2" fmla="val 150353"/>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9248" name="Group 56"/>
          <p:cNvGrpSpPr>
            <a:grpSpLocks/>
          </p:cNvGrpSpPr>
          <p:nvPr/>
        </p:nvGrpSpPr>
        <p:grpSpPr bwMode="auto">
          <a:xfrm>
            <a:off x="2882900" y="2035175"/>
            <a:ext cx="676275" cy="860425"/>
            <a:chOff x="2401" y="425"/>
            <a:chExt cx="907" cy="1154"/>
          </a:xfrm>
        </p:grpSpPr>
        <p:sp>
          <p:nvSpPr>
            <p:cNvPr id="9408"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409"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10"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11"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412" name="Freeform 6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413"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9" name="Group 63"/>
          <p:cNvGrpSpPr>
            <a:grpSpLocks/>
          </p:cNvGrpSpPr>
          <p:nvPr/>
        </p:nvGrpSpPr>
        <p:grpSpPr bwMode="auto">
          <a:xfrm>
            <a:off x="6929438" y="2035175"/>
            <a:ext cx="676275" cy="860425"/>
            <a:chOff x="2401" y="425"/>
            <a:chExt cx="907" cy="1154"/>
          </a:xfrm>
        </p:grpSpPr>
        <p:sp>
          <p:nvSpPr>
            <p:cNvPr id="9402"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403"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04"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05"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406" name="Freeform 68"/>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407"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0" name="Group 70"/>
          <p:cNvGrpSpPr>
            <a:grpSpLocks/>
          </p:cNvGrpSpPr>
          <p:nvPr/>
        </p:nvGrpSpPr>
        <p:grpSpPr bwMode="auto">
          <a:xfrm>
            <a:off x="4884738" y="2035175"/>
            <a:ext cx="676275" cy="860425"/>
            <a:chOff x="2401" y="425"/>
            <a:chExt cx="907" cy="1154"/>
          </a:xfrm>
        </p:grpSpPr>
        <p:sp>
          <p:nvSpPr>
            <p:cNvPr id="9396"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97"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98"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99"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400" name="Freeform 75"/>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401"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1" name="Group 77"/>
          <p:cNvGrpSpPr>
            <a:grpSpLocks/>
          </p:cNvGrpSpPr>
          <p:nvPr/>
        </p:nvGrpSpPr>
        <p:grpSpPr bwMode="auto">
          <a:xfrm>
            <a:off x="2882900" y="3552825"/>
            <a:ext cx="676275" cy="860425"/>
            <a:chOff x="2401" y="425"/>
            <a:chExt cx="907" cy="1154"/>
          </a:xfrm>
        </p:grpSpPr>
        <p:sp>
          <p:nvSpPr>
            <p:cNvPr id="9390"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91"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92"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93"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94" name="Freeform 82"/>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95"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2" name="Group 84"/>
          <p:cNvGrpSpPr>
            <a:grpSpLocks/>
          </p:cNvGrpSpPr>
          <p:nvPr/>
        </p:nvGrpSpPr>
        <p:grpSpPr bwMode="auto">
          <a:xfrm>
            <a:off x="6929438" y="3552825"/>
            <a:ext cx="676275" cy="860425"/>
            <a:chOff x="2401" y="425"/>
            <a:chExt cx="907" cy="1154"/>
          </a:xfrm>
        </p:grpSpPr>
        <p:sp>
          <p:nvSpPr>
            <p:cNvPr id="9384"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85"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86"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87"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88" name="Freeform 8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89"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3" name="Group 91"/>
          <p:cNvGrpSpPr>
            <a:grpSpLocks/>
          </p:cNvGrpSpPr>
          <p:nvPr/>
        </p:nvGrpSpPr>
        <p:grpSpPr bwMode="auto">
          <a:xfrm>
            <a:off x="4884738" y="3552825"/>
            <a:ext cx="676275" cy="860425"/>
            <a:chOff x="2401" y="425"/>
            <a:chExt cx="907" cy="1154"/>
          </a:xfrm>
        </p:grpSpPr>
        <p:sp>
          <p:nvSpPr>
            <p:cNvPr id="9378" name="Rectangle 9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79" name="Line 9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80" name="Line 9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81" name="Rectangle 9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82" name="Freeform 96"/>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83" name="Line 9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4" name="Group 98"/>
          <p:cNvGrpSpPr>
            <a:grpSpLocks/>
          </p:cNvGrpSpPr>
          <p:nvPr/>
        </p:nvGrpSpPr>
        <p:grpSpPr bwMode="auto">
          <a:xfrm>
            <a:off x="2882900" y="5006975"/>
            <a:ext cx="676275" cy="860425"/>
            <a:chOff x="2401" y="425"/>
            <a:chExt cx="907" cy="1154"/>
          </a:xfrm>
        </p:grpSpPr>
        <p:sp>
          <p:nvSpPr>
            <p:cNvPr id="9372" name="Rectangle 9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73" name="Line 10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74" name="Line 10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75" name="Rectangle 10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76" name="Freeform 103"/>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77" name="Line 10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5" name="Group 105"/>
          <p:cNvGrpSpPr>
            <a:grpSpLocks/>
          </p:cNvGrpSpPr>
          <p:nvPr/>
        </p:nvGrpSpPr>
        <p:grpSpPr bwMode="auto">
          <a:xfrm>
            <a:off x="6929438" y="5006975"/>
            <a:ext cx="676275" cy="860425"/>
            <a:chOff x="2401" y="425"/>
            <a:chExt cx="907" cy="1154"/>
          </a:xfrm>
        </p:grpSpPr>
        <p:sp>
          <p:nvSpPr>
            <p:cNvPr id="9366" name="Rectangle 10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67" name="Line 10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68" name="Line 10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69" name="Rectangle 10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70" name="Freeform 11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71" name="Line 1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56" name="Group 112"/>
          <p:cNvGrpSpPr>
            <a:grpSpLocks/>
          </p:cNvGrpSpPr>
          <p:nvPr/>
        </p:nvGrpSpPr>
        <p:grpSpPr bwMode="auto">
          <a:xfrm>
            <a:off x="4884738" y="5006975"/>
            <a:ext cx="676275" cy="860425"/>
            <a:chOff x="2401" y="425"/>
            <a:chExt cx="907" cy="1154"/>
          </a:xfrm>
        </p:grpSpPr>
        <p:sp>
          <p:nvSpPr>
            <p:cNvPr id="9360" name="Rectangle 1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361" name="Line 1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62" name="Line 1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63" name="Rectangle 1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364" name="Freeform 117"/>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365" name="Line 1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57" name="Text Box 119"/>
          <p:cNvSpPr txBox="1">
            <a:spLocks noChangeArrowheads="1"/>
          </p:cNvSpPr>
          <p:nvPr/>
        </p:nvSpPr>
        <p:spPr bwMode="auto">
          <a:xfrm>
            <a:off x="4614863" y="1608138"/>
            <a:ext cx="1217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tx1"/>
                </a:solidFill>
              </a:rPr>
              <a:t>Desktop</a:t>
            </a:r>
          </a:p>
        </p:txBody>
      </p:sp>
      <p:grpSp>
        <p:nvGrpSpPr>
          <p:cNvPr id="9258" name="Group 120"/>
          <p:cNvGrpSpPr>
            <a:grpSpLocks/>
          </p:cNvGrpSpPr>
          <p:nvPr/>
        </p:nvGrpSpPr>
        <p:grpSpPr bwMode="auto">
          <a:xfrm>
            <a:off x="344488" y="2062163"/>
            <a:ext cx="1254125" cy="923925"/>
            <a:chOff x="2083" y="1606"/>
            <a:chExt cx="1489" cy="1097"/>
          </a:xfrm>
        </p:grpSpPr>
        <p:sp>
          <p:nvSpPr>
            <p:cNvPr id="9327" name="Rectangle 1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28" name="Freeform 1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29" name="Freeform 1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30" name="Freeform 1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31" name="Freeform 1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332" name="Rectangle 1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33" name="Rectangle 1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34" name="AutoShape 1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35" name="Freeform 129"/>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36" name="Freeform 130"/>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37" name="Rectangle 1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38" name="Rectangle 1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39" name="Rectangle 1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40" name="Group 134"/>
            <p:cNvGrpSpPr>
              <a:grpSpLocks/>
            </p:cNvGrpSpPr>
            <p:nvPr/>
          </p:nvGrpSpPr>
          <p:grpSpPr bwMode="auto">
            <a:xfrm>
              <a:off x="2221" y="1871"/>
              <a:ext cx="518" cy="782"/>
              <a:chOff x="2400" y="1656"/>
              <a:chExt cx="752" cy="1136"/>
            </a:xfrm>
          </p:grpSpPr>
          <p:sp>
            <p:nvSpPr>
              <p:cNvPr id="9353" name="Freeform 1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54" name="Freeform 1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5" name="Freeform 1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6" name="Freeform 1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7" name="Freeform 1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58" name="Line 1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59" name="Line 1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41" name="Group 142"/>
            <p:cNvGrpSpPr>
              <a:grpSpLocks/>
            </p:cNvGrpSpPr>
            <p:nvPr/>
          </p:nvGrpSpPr>
          <p:grpSpPr bwMode="auto">
            <a:xfrm rot="-6511945">
              <a:off x="2834" y="1842"/>
              <a:ext cx="518" cy="783"/>
              <a:chOff x="2400" y="1656"/>
              <a:chExt cx="752" cy="1136"/>
            </a:xfrm>
          </p:grpSpPr>
          <p:sp>
            <p:nvSpPr>
              <p:cNvPr id="9346" name="Freeform 1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47" name="Freeform 1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48" name="Freeform 1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49" name="Freeform 1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0" name="Freeform 1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1" name="Line 1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52" name="Line 1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42" name="Freeform 150"/>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43" name="Freeform 151"/>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44" name="Rectangle 1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45" name="Rectangle 1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9259" name="Group 154"/>
          <p:cNvGrpSpPr>
            <a:grpSpLocks/>
          </p:cNvGrpSpPr>
          <p:nvPr/>
        </p:nvGrpSpPr>
        <p:grpSpPr bwMode="auto">
          <a:xfrm>
            <a:off x="369888" y="5065713"/>
            <a:ext cx="1254125" cy="923925"/>
            <a:chOff x="2083" y="1606"/>
            <a:chExt cx="1489" cy="1097"/>
          </a:xfrm>
        </p:grpSpPr>
        <p:sp>
          <p:nvSpPr>
            <p:cNvPr id="9294" name="Rectangle 15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95" name="Freeform 15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96" name="Freeform 15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97" name="Freeform 15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98" name="Freeform 15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99" name="Rectangle 16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00" name="Rectangle 16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1" name="AutoShape 16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02" name="Freeform 16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3" name="Freeform 16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4" name="Rectangle 16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5" name="Rectangle 16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6" name="Rectangle 16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07" name="Group 168"/>
            <p:cNvGrpSpPr>
              <a:grpSpLocks/>
            </p:cNvGrpSpPr>
            <p:nvPr/>
          </p:nvGrpSpPr>
          <p:grpSpPr bwMode="auto">
            <a:xfrm>
              <a:off x="2221" y="1871"/>
              <a:ext cx="518" cy="782"/>
              <a:chOff x="2400" y="1656"/>
              <a:chExt cx="752" cy="1136"/>
            </a:xfrm>
          </p:grpSpPr>
          <p:sp>
            <p:nvSpPr>
              <p:cNvPr id="9320" name="Freeform 1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21" name="Freeform 1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2" name="Freeform 1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3" name="Freeform 1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4" name="Freeform 1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25" name="Line 1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26" name="Line 1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08" name="Group 176"/>
            <p:cNvGrpSpPr>
              <a:grpSpLocks/>
            </p:cNvGrpSpPr>
            <p:nvPr/>
          </p:nvGrpSpPr>
          <p:grpSpPr bwMode="auto">
            <a:xfrm rot="-6511945">
              <a:off x="2834" y="1842"/>
              <a:ext cx="518" cy="783"/>
              <a:chOff x="2400" y="1656"/>
              <a:chExt cx="752" cy="1136"/>
            </a:xfrm>
          </p:grpSpPr>
          <p:sp>
            <p:nvSpPr>
              <p:cNvPr id="9313" name="Freeform 17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4" name="Freeform 17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15" name="Freeform 17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16" name="Freeform 18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17" name="Freeform 18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18" name="Line 18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19" name="Line 18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09" name="Freeform 18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0" name="Freeform 18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1" name="Rectangle 18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2" name="Rectangle 18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9260" name="Group 188"/>
          <p:cNvGrpSpPr>
            <a:grpSpLocks/>
          </p:cNvGrpSpPr>
          <p:nvPr/>
        </p:nvGrpSpPr>
        <p:grpSpPr bwMode="auto">
          <a:xfrm>
            <a:off x="369888" y="3597275"/>
            <a:ext cx="1254125" cy="923925"/>
            <a:chOff x="2083" y="1606"/>
            <a:chExt cx="1489" cy="1097"/>
          </a:xfrm>
        </p:grpSpPr>
        <p:sp>
          <p:nvSpPr>
            <p:cNvPr id="9261" name="Rectangle 18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62" name="Freeform 19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3" name="Freeform 19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4" name="Freeform 19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5" name="Freeform 19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66" name="Rectangle 19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67" name="Rectangle 19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8" name="AutoShape 19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69" name="Freeform 197"/>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0" name="Freeform 198"/>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1" name="Rectangle 19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2" name="Rectangle 20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3" name="Rectangle 20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74" name="Group 202"/>
            <p:cNvGrpSpPr>
              <a:grpSpLocks/>
            </p:cNvGrpSpPr>
            <p:nvPr/>
          </p:nvGrpSpPr>
          <p:grpSpPr bwMode="auto">
            <a:xfrm>
              <a:off x="2221" y="1871"/>
              <a:ext cx="518" cy="782"/>
              <a:chOff x="2400" y="1656"/>
              <a:chExt cx="752" cy="1136"/>
            </a:xfrm>
          </p:grpSpPr>
          <p:sp>
            <p:nvSpPr>
              <p:cNvPr id="9287" name="Freeform 20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8" name="Freeform 20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9" name="Freeform 20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90" name="Freeform 20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91" name="Freeform 20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92" name="Line 20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93" name="Line 20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5" name="Group 210"/>
            <p:cNvGrpSpPr>
              <a:grpSpLocks/>
            </p:cNvGrpSpPr>
            <p:nvPr/>
          </p:nvGrpSpPr>
          <p:grpSpPr bwMode="auto">
            <a:xfrm rot="-6511945">
              <a:off x="2834" y="1842"/>
              <a:ext cx="518" cy="783"/>
              <a:chOff x="2400" y="1656"/>
              <a:chExt cx="752" cy="1136"/>
            </a:xfrm>
          </p:grpSpPr>
          <p:sp>
            <p:nvSpPr>
              <p:cNvPr id="9280" name="Freeform 2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1" name="Freeform 2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2" name="Freeform 2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3" name="Freeform 2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4" name="Freeform 2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5" name="Line 2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86" name="Line 2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6" name="Freeform 218"/>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7" name="Freeform 219"/>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8" name="Rectangle 22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9" name="Rectangle 22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66" name="Line 190"/>
          <p:cNvSpPr>
            <a:spLocks noChangeShapeType="1"/>
          </p:cNvSpPr>
          <p:nvPr/>
        </p:nvSpPr>
        <p:spPr bwMode="auto">
          <a:xfrm flipV="1">
            <a:off x="4995882" y="3001963"/>
            <a:ext cx="0" cy="706437"/>
          </a:xfrm>
          <a:prstGeom prst="line">
            <a:avLst/>
          </a:prstGeom>
          <a:noFill/>
          <a:ln w="28575">
            <a:solidFill>
              <a:srgbClr val="777777"/>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7" name="Line 191"/>
          <p:cNvSpPr>
            <a:spLocks noChangeShapeType="1"/>
          </p:cNvSpPr>
          <p:nvPr/>
        </p:nvSpPr>
        <p:spPr bwMode="auto">
          <a:xfrm flipV="1">
            <a:off x="6792868" y="2998788"/>
            <a:ext cx="0" cy="706437"/>
          </a:xfrm>
          <a:prstGeom prst="line">
            <a:avLst/>
          </a:prstGeom>
          <a:noFill/>
          <a:ln w="28575">
            <a:solidFill>
              <a:srgbClr val="777777"/>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8" name="Line 192"/>
          <p:cNvSpPr>
            <a:spLocks noChangeShapeType="1"/>
          </p:cNvSpPr>
          <p:nvPr/>
        </p:nvSpPr>
        <p:spPr bwMode="auto">
          <a:xfrm flipV="1">
            <a:off x="8595312" y="2979738"/>
            <a:ext cx="0" cy="706437"/>
          </a:xfrm>
          <a:prstGeom prst="line">
            <a:avLst/>
          </a:prstGeom>
          <a:noFill/>
          <a:ln w="28575">
            <a:solidFill>
              <a:srgbClr val="777777"/>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4" name="Line 190"/>
          <p:cNvSpPr>
            <a:spLocks noChangeShapeType="1"/>
          </p:cNvSpPr>
          <p:nvPr/>
        </p:nvSpPr>
        <p:spPr bwMode="auto">
          <a:xfrm flipV="1">
            <a:off x="3281908" y="3004051"/>
            <a:ext cx="0" cy="706437"/>
          </a:xfrm>
          <a:prstGeom prst="line">
            <a:avLst/>
          </a:prstGeom>
          <a:noFill/>
          <a:ln w="28575">
            <a:solidFill>
              <a:srgbClr val="777777"/>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9" name="Line 48"/>
          <p:cNvSpPr>
            <a:spLocks noChangeShapeType="1"/>
          </p:cNvSpPr>
          <p:nvPr/>
        </p:nvSpPr>
        <p:spPr bwMode="auto">
          <a:xfrm>
            <a:off x="2494508" y="2696076"/>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2" name="Line 2"/>
          <p:cNvSpPr>
            <a:spLocks noChangeShapeType="1"/>
          </p:cNvSpPr>
          <p:nvPr/>
        </p:nvSpPr>
        <p:spPr bwMode="auto">
          <a:xfrm>
            <a:off x="862513" y="4108450"/>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43" name="Group 3"/>
          <p:cNvGrpSpPr>
            <a:grpSpLocks/>
          </p:cNvGrpSpPr>
          <p:nvPr/>
        </p:nvGrpSpPr>
        <p:grpSpPr bwMode="auto">
          <a:xfrm>
            <a:off x="1314951" y="3570288"/>
            <a:ext cx="676275" cy="860425"/>
            <a:chOff x="2401" y="425"/>
            <a:chExt cx="907" cy="1154"/>
          </a:xfrm>
        </p:grpSpPr>
        <p:sp>
          <p:nvSpPr>
            <p:cNvPr id="10427" name="Rectangle 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428" name="Line 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9" name="Line 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0" name="Rectangle 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431" name="Freeform 8"/>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432" name="Line 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44" name="Rectangle 10"/>
          <p:cNvSpPr>
            <a:spLocks noGrp="1" noChangeArrowheads="1"/>
          </p:cNvSpPr>
          <p:nvPr>
            <p:ph type="title"/>
          </p:nvPr>
        </p:nvSpPr>
        <p:spPr/>
        <p:txBody>
          <a:bodyPr/>
          <a:lstStyle/>
          <a:p>
            <a:pPr eaLnBrk="1" hangingPunct="1"/>
            <a:r>
              <a:rPr lang="en-US" dirty="0" smtClean="0"/>
              <a:t>What claim objects are activities associated with?</a:t>
            </a:r>
          </a:p>
        </p:txBody>
      </p:sp>
      <p:sp>
        <p:nvSpPr>
          <p:cNvPr id="10245" name="Rectangle 11"/>
          <p:cNvSpPr>
            <a:spLocks noGrp="1" noChangeArrowheads="1"/>
          </p:cNvSpPr>
          <p:nvPr>
            <p:ph idx="1"/>
          </p:nvPr>
        </p:nvSpPr>
        <p:spPr>
          <a:xfrm>
            <a:off x="519113" y="5027613"/>
            <a:ext cx="8318500" cy="1362075"/>
          </a:xfrm>
        </p:spPr>
        <p:txBody>
          <a:bodyPr/>
          <a:lstStyle/>
          <a:p>
            <a:pPr>
              <a:buFont typeface="Arial" charset="0"/>
              <a:buChar char="•"/>
            </a:pPr>
            <a:r>
              <a:rPr lang="en-US" dirty="0" smtClean="0"/>
              <a:t>Every activity is associated with a claim</a:t>
            </a:r>
          </a:p>
          <a:p>
            <a:pPr lvl="1"/>
            <a:r>
              <a:rPr lang="en-US" dirty="0" smtClean="0"/>
              <a:t>Optional additional association with an exposure, service request, contact, or matter on that claim</a:t>
            </a:r>
          </a:p>
        </p:txBody>
      </p:sp>
      <p:sp>
        <p:nvSpPr>
          <p:cNvPr id="10246" name="Line 12"/>
          <p:cNvSpPr>
            <a:spLocks noChangeShapeType="1"/>
          </p:cNvSpPr>
          <p:nvPr/>
        </p:nvSpPr>
        <p:spPr bwMode="auto">
          <a:xfrm>
            <a:off x="4208482" y="2124075"/>
            <a:ext cx="0" cy="19875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13"/>
          <p:cNvSpPr>
            <a:spLocks noChangeShapeType="1"/>
          </p:cNvSpPr>
          <p:nvPr/>
        </p:nvSpPr>
        <p:spPr bwMode="auto">
          <a:xfrm>
            <a:off x="4195956" y="4108450"/>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48" name="Group 14"/>
          <p:cNvGrpSpPr>
            <a:grpSpLocks/>
          </p:cNvGrpSpPr>
          <p:nvPr/>
        </p:nvGrpSpPr>
        <p:grpSpPr bwMode="auto">
          <a:xfrm>
            <a:off x="3629045" y="1203325"/>
            <a:ext cx="1254125" cy="923925"/>
            <a:chOff x="2083" y="1606"/>
            <a:chExt cx="1489" cy="1097"/>
          </a:xfrm>
        </p:grpSpPr>
        <p:sp>
          <p:nvSpPr>
            <p:cNvPr id="10394" name="Rectangle 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95" name="Freeform 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96" name="Freeform 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97" name="Freeform 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98" name="Freeform 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99" name="Rectangle 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400" name="Rectangle 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01" name="AutoShape 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402" name="Freeform 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03" name="Freeform 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04" name="Rectangle 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05" name="Rectangle 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06" name="Rectangle 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407" name="Group 28"/>
            <p:cNvGrpSpPr>
              <a:grpSpLocks/>
            </p:cNvGrpSpPr>
            <p:nvPr/>
          </p:nvGrpSpPr>
          <p:grpSpPr bwMode="auto">
            <a:xfrm>
              <a:off x="2221" y="1871"/>
              <a:ext cx="518" cy="782"/>
              <a:chOff x="2400" y="1656"/>
              <a:chExt cx="752" cy="1136"/>
            </a:xfrm>
          </p:grpSpPr>
          <p:sp>
            <p:nvSpPr>
              <p:cNvPr id="10420"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1"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2"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3"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4"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25"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426"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408" name="Group 36"/>
            <p:cNvGrpSpPr>
              <a:grpSpLocks/>
            </p:cNvGrpSpPr>
            <p:nvPr/>
          </p:nvGrpSpPr>
          <p:grpSpPr bwMode="auto">
            <a:xfrm rot="-6511945">
              <a:off x="2834" y="1842"/>
              <a:ext cx="518" cy="783"/>
              <a:chOff x="2400" y="1656"/>
              <a:chExt cx="752" cy="1136"/>
            </a:xfrm>
          </p:grpSpPr>
          <p:sp>
            <p:nvSpPr>
              <p:cNvPr id="10413"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4"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15"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16"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17"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18"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419"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409" name="Freeform 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0" name="Freeform 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1" name="Rectangle 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2" name="Rectangle 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9" name="Line 48"/>
          <p:cNvSpPr>
            <a:spLocks noChangeShapeType="1"/>
          </p:cNvSpPr>
          <p:nvPr/>
        </p:nvSpPr>
        <p:spPr bwMode="auto">
          <a:xfrm>
            <a:off x="4208482" y="2693988"/>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50" name="Group 49"/>
          <p:cNvGrpSpPr>
            <a:grpSpLocks/>
          </p:cNvGrpSpPr>
          <p:nvPr/>
        </p:nvGrpSpPr>
        <p:grpSpPr bwMode="auto">
          <a:xfrm>
            <a:off x="2955979" y="2365397"/>
            <a:ext cx="749300" cy="744538"/>
            <a:chOff x="3360" y="800"/>
            <a:chExt cx="620" cy="616"/>
          </a:xfrm>
        </p:grpSpPr>
        <p:sp>
          <p:nvSpPr>
            <p:cNvPr id="10388"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389" name="Freeform 51"/>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390" name="Group 52"/>
            <p:cNvGrpSpPr>
              <a:grpSpLocks/>
            </p:cNvGrpSpPr>
            <p:nvPr/>
          </p:nvGrpSpPr>
          <p:grpSpPr bwMode="auto">
            <a:xfrm flipH="1">
              <a:off x="3749" y="1171"/>
              <a:ext cx="212" cy="213"/>
              <a:chOff x="1350" y="686"/>
              <a:chExt cx="1132" cy="1132"/>
            </a:xfrm>
          </p:grpSpPr>
          <p:sp>
            <p:nvSpPr>
              <p:cNvPr id="10392"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93"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91"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1" name="Group 56"/>
          <p:cNvGrpSpPr>
            <a:grpSpLocks/>
          </p:cNvGrpSpPr>
          <p:nvPr/>
        </p:nvGrpSpPr>
        <p:grpSpPr bwMode="auto">
          <a:xfrm>
            <a:off x="4660920" y="3570288"/>
            <a:ext cx="676275" cy="860425"/>
            <a:chOff x="2401" y="425"/>
            <a:chExt cx="907" cy="1154"/>
          </a:xfrm>
        </p:grpSpPr>
        <p:sp>
          <p:nvSpPr>
            <p:cNvPr id="10382"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83"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4"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5"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86" name="Freeform 6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87"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2" name="Line 63"/>
          <p:cNvSpPr>
            <a:spLocks noChangeShapeType="1"/>
          </p:cNvSpPr>
          <p:nvPr/>
        </p:nvSpPr>
        <p:spPr bwMode="auto">
          <a:xfrm>
            <a:off x="6040393" y="2109788"/>
            <a:ext cx="0" cy="20208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3" name="Line 64"/>
          <p:cNvSpPr>
            <a:spLocks noChangeShapeType="1"/>
          </p:cNvSpPr>
          <p:nvPr/>
        </p:nvSpPr>
        <p:spPr bwMode="auto">
          <a:xfrm>
            <a:off x="6040393" y="4120976"/>
            <a:ext cx="7413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54" name="Group 65"/>
          <p:cNvGrpSpPr>
            <a:grpSpLocks/>
          </p:cNvGrpSpPr>
          <p:nvPr/>
        </p:nvGrpSpPr>
        <p:grpSpPr bwMode="auto">
          <a:xfrm>
            <a:off x="5460955" y="1203325"/>
            <a:ext cx="1254125" cy="923925"/>
            <a:chOff x="2083" y="1606"/>
            <a:chExt cx="1489" cy="1097"/>
          </a:xfrm>
        </p:grpSpPr>
        <p:sp>
          <p:nvSpPr>
            <p:cNvPr id="10349" name="Rectangle 6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50" name="Freeform 6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51" name="Freeform 6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52" name="Freeform 6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53" name="Freeform 7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54" name="Rectangle 7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55" name="Rectangle 7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6" name="AutoShape 7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57" name="Freeform 7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8" name="Freeform 7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9" name="Rectangle 7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60" name="Rectangle 7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61" name="Rectangle 7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62" name="Group 79"/>
            <p:cNvGrpSpPr>
              <a:grpSpLocks/>
            </p:cNvGrpSpPr>
            <p:nvPr/>
          </p:nvGrpSpPr>
          <p:grpSpPr bwMode="auto">
            <a:xfrm>
              <a:off x="2221" y="1871"/>
              <a:ext cx="518" cy="782"/>
              <a:chOff x="2400" y="1656"/>
              <a:chExt cx="752" cy="1136"/>
            </a:xfrm>
          </p:grpSpPr>
          <p:sp>
            <p:nvSpPr>
              <p:cNvPr id="10375" name="Freeform 8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76" name="Freeform 8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7" name="Freeform 8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8" name="Freeform 8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9" name="Freeform 8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80" name="Line 8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81" name="Line 8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63" name="Group 87"/>
            <p:cNvGrpSpPr>
              <a:grpSpLocks/>
            </p:cNvGrpSpPr>
            <p:nvPr/>
          </p:nvGrpSpPr>
          <p:grpSpPr bwMode="auto">
            <a:xfrm rot="-6511945">
              <a:off x="2834" y="1842"/>
              <a:ext cx="518" cy="783"/>
              <a:chOff x="2400" y="1656"/>
              <a:chExt cx="752" cy="1136"/>
            </a:xfrm>
          </p:grpSpPr>
          <p:sp>
            <p:nvSpPr>
              <p:cNvPr id="10368" name="Freeform 8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9" name="Freeform 8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0" name="Freeform 9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1" name="Freeform 9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2" name="Freeform 9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3" name="Line 9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4" name="Line 9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64" name="Freeform 9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5" name="Freeform 9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6" name="Rectangle 9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67" name="Rectangle 9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55" name="Line 99"/>
          <p:cNvSpPr>
            <a:spLocks noChangeShapeType="1"/>
          </p:cNvSpPr>
          <p:nvPr/>
        </p:nvSpPr>
        <p:spPr bwMode="auto">
          <a:xfrm>
            <a:off x="6040393" y="2693988"/>
            <a:ext cx="7413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56" name="Group 100"/>
          <p:cNvGrpSpPr>
            <a:grpSpLocks/>
          </p:cNvGrpSpPr>
          <p:nvPr/>
        </p:nvGrpSpPr>
        <p:grpSpPr bwMode="auto">
          <a:xfrm>
            <a:off x="6492830" y="3570288"/>
            <a:ext cx="676275" cy="860425"/>
            <a:chOff x="2401" y="425"/>
            <a:chExt cx="907" cy="1154"/>
          </a:xfrm>
        </p:grpSpPr>
        <p:sp>
          <p:nvSpPr>
            <p:cNvPr id="10343" name="Rectangle 10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44" name="Line 10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 name="Line 10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6" name="Rectangle 10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47" name="Freeform 105"/>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48" name="Line 10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7" name="Line 107"/>
          <p:cNvSpPr>
            <a:spLocks noChangeShapeType="1"/>
          </p:cNvSpPr>
          <p:nvPr/>
        </p:nvSpPr>
        <p:spPr bwMode="auto">
          <a:xfrm>
            <a:off x="7822199" y="2109788"/>
            <a:ext cx="0" cy="20034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108"/>
          <p:cNvSpPr>
            <a:spLocks noChangeShapeType="1"/>
          </p:cNvSpPr>
          <p:nvPr/>
        </p:nvSpPr>
        <p:spPr bwMode="auto">
          <a:xfrm>
            <a:off x="7822199" y="4108450"/>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59" name="Group 109"/>
          <p:cNvGrpSpPr>
            <a:grpSpLocks/>
          </p:cNvGrpSpPr>
          <p:nvPr/>
        </p:nvGrpSpPr>
        <p:grpSpPr bwMode="auto">
          <a:xfrm>
            <a:off x="7242762" y="1203325"/>
            <a:ext cx="1254125" cy="923925"/>
            <a:chOff x="2083" y="1606"/>
            <a:chExt cx="1489" cy="1097"/>
          </a:xfrm>
        </p:grpSpPr>
        <p:sp>
          <p:nvSpPr>
            <p:cNvPr id="10310" name="Rectangle 11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11" name="Freeform 11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12" name="Freeform 11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13" name="Freeform 11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14" name="Freeform 11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15" name="Rectangle 11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16" name="Rectangle 11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7" name="AutoShape 11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18" name="Freeform 118"/>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19" name="Freeform 119"/>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0" name="Rectangle 12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1" name="Rectangle 12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2" name="Rectangle 12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23" name="Group 123"/>
            <p:cNvGrpSpPr>
              <a:grpSpLocks/>
            </p:cNvGrpSpPr>
            <p:nvPr/>
          </p:nvGrpSpPr>
          <p:grpSpPr bwMode="auto">
            <a:xfrm>
              <a:off x="2221" y="1871"/>
              <a:ext cx="518" cy="782"/>
              <a:chOff x="2400" y="1656"/>
              <a:chExt cx="752" cy="1136"/>
            </a:xfrm>
          </p:grpSpPr>
          <p:sp>
            <p:nvSpPr>
              <p:cNvPr id="10336" name="Freeform 12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7" name="Freeform 12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8" name="Freeform 12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9" name="Freeform 12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0" name="Freeform 12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41" name="Line 12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2" name="Line 13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24" name="Group 131"/>
            <p:cNvGrpSpPr>
              <a:grpSpLocks/>
            </p:cNvGrpSpPr>
            <p:nvPr/>
          </p:nvGrpSpPr>
          <p:grpSpPr bwMode="auto">
            <a:xfrm rot="-6511945">
              <a:off x="2834" y="1842"/>
              <a:ext cx="518" cy="783"/>
              <a:chOff x="2400" y="1656"/>
              <a:chExt cx="752" cy="1136"/>
            </a:xfrm>
          </p:grpSpPr>
          <p:sp>
            <p:nvSpPr>
              <p:cNvPr id="10329" name="Freeform 13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0" name="Freeform 13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1" name="Freeform 13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2" name="Freeform 13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3" name="Freeform 13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4" name="Line 13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5" name="Line 13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25" name="Freeform 139"/>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6" name="Freeform 140"/>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7" name="Rectangle 14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8" name="Rectangle 14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60" name="Line 143"/>
          <p:cNvSpPr>
            <a:spLocks noChangeShapeType="1"/>
          </p:cNvSpPr>
          <p:nvPr/>
        </p:nvSpPr>
        <p:spPr bwMode="auto">
          <a:xfrm>
            <a:off x="7822199" y="2693988"/>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261" name="Group 144"/>
          <p:cNvGrpSpPr>
            <a:grpSpLocks/>
          </p:cNvGrpSpPr>
          <p:nvPr/>
        </p:nvGrpSpPr>
        <p:grpSpPr bwMode="auto">
          <a:xfrm>
            <a:off x="8274637" y="3570288"/>
            <a:ext cx="676275" cy="860425"/>
            <a:chOff x="2401" y="425"/>
            <a:chExt cx="907" cy="1154"/>
          </a:xfrm>
        </p:grpSpPr>
        <p:sp>
          <p:nvSpPr>
            <p:cNvPr id="10304" name="Rectangle 1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05" name="Line 1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6" name="Line 1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7" name="Rectangle 1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08" name="Freeform 14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09" name="Line 1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62" name="Line 151"/>
          <p:cNvSpPr>
            <a:spLocks noChangeShapeType="1"/>
          </p:cNvSpPr>
          <p:nvPr/>
        </p:nvSpPr>
        <p:spPr bwMode="auto">
          <a:xfrm>
            <a:off x="862513" y="2125663"/>
            <a:ext cx="0" cy="1965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63" name="Group 152"/>
          <p:cNvGrpSpPr>
            <a:grpSpLocks/>
          </p:cNvGrpSpPr>
          <p:nvPr/>
        </p:nvGrpSpPr>
        <p:grpSpPr bwMode="auto">
          <a:xfrm>
            <a:off x="283076" y="1203325"/>
            <a:ext cx="1254125" cy="923925"/>
            <a:chOff x="2083" y="1606"/>
            <a:chExt cx="1489" cy="1097"/>
          </a:xfrm>
        </p:grpSpPr>
        <p:sp>
          <p:nvSpPr>
            <p:cNvPr id="10271" name="Rectangle 1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2" name="Freeform 1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3" name="Freeform 1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4" name="Freeform 1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5" name="Freeform 1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76" name="Rectangle 1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77" name="Rectangle 1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8" name="AutoShape 1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79" name="Freeform 16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0" name="Freeform 16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1" name="Rectangle 1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Rectangle 1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3" name="Rectangle 1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4" name="Group 166"/>
            <p:cNvGrpSpPr>
              <a:grpSpLocks/>
            </p:cNvGrpSpPr>
            <p:nvPr/>
          </p:nvGrpSpPr>
          <p:grpSpPr bwMode="auto">
            <a:xfrm>
              <a:off x="2221" y="1871"/>
              <a:ext cx="518" cy="782"/>
              <a:chOff x="2400" y="1656"/>
              <a:chExt cx="752" cy="1136"/>
            </a:xfrm>
          </p:grpSpPr>
          <p:sp>
            <p:nvSpPr>
              <p:cNvPr id="10297" name="Freeform 1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1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Freeform 1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0" name="Freeform 1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1" name="Freeform 1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2" name="Line 1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3" name="Line 1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5" name="Group 174"/>
            <p:cNvGrpSpPr>
              <a:grpSpLocks/>
            </p:cNvGrpSpPr>
            <p:nvPr/>
          </p:nvGrpSpPr>
          <p:grpSpPr bwMode="auto">
            <a:xfrm rot="-6511945">
              <a:off x="2834" y="1842"/>
              <a:ext cx="518" cy="783"/>
              <a:chOff x="2400" y="1656"/>
              <a:chExt cx="752" cy="1136"/>
            </a:xfrm>
          </p:grpSpPr>
          <p:sp>
            <p:nvSpPr>
              <p:cNvPr id="10290" name="Freeform 1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1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Freeform 1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3" name="Freeform 1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4" name="Freeform 1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5" name="Line 1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6" name="Line 1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86" name="Freeform 18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7" name="Freeform 18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8" name="Rectangle 1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9" name="Rectangle 1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0264" name="Group 186"/>
          <p:cNvGrpSpPr>
            <a:grpSpLocks/>
          </p:cNvGrpSpPr>
          <p:nvPr/>
        </p:nvGrpSpPr>
        <p:grpSpPr bwMode="auto">
          <a:xfrm>
            <a:off x="6415043" y="2365397"/>
            <a:ext cx="747712" cy="747712"/>
            <a:chOff x="1350" y="686"/>
            <a:chExt cx="1132" cy="1132"/>
          </a:xfrm>
        </p:grpSpPr>
        <p:sp>
          <p:nvSpPr>
            <p:cNvPr id="10269" name="AutoShape 18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70" name="Picture 18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5" name="Picture 189" descr="j03392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787" y="2365397"/>
            <a:ext cx="7620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 name="Line 12"/>
          <p:cNvSpPr>
            <a:spLocks noChangeShapeType="1"/>
          </p:cNvSpPr>
          <p:nvPr/>
        </p:nvSpPr>
        <p:spPr bwMode="auto">
          <a:xfrm>
            <a:off x="2494508" y="2126163"/>
            <a:ext cx="0" cy="19875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 name="Line 13"/>
          <p:cNvSpPr>
            <a:spLocks noChangeShapeType="1"/>
          </p:cNvSpPr>
          <p:nvPr/>
        </p:nvSpPr>
        <p:spPr bwMode="auto">
          <a:xfrm>
            <a:off x="2494508" y="4110538"/>
            <a:ext cx="741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 name="Group 14"/>
          <p:cNvGrpSpPr>
            <a:grpSpLocks/>
          </p:cNvGrpSpPr>
          <p:nvPr/>
        </p:nvGrpSpPr>
        <p:grpSpPr bwMode="auto">
          <a:xfrm>
            <a:off x="1915071" y="1205413"/>
            <a:ext cx="1254125" cy="923925"/>
            <a:chOff x="2083" y="1606"/>
            <a:chExt cx="1489" cy="1097"/>
          </a:xfrm>
        </p:grpSpPr>
        <p:sp>
          <p:nvSpPr>
            <p:cNvPr id="196" name="Rectangle 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7" name="Freeform 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8" name="Freeform 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9" name="Freeform 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00" name="Freeform 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01" name="Rectangle 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2" name="Rectangle 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3" name="AutoShape 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4" name="Freeform 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5" name="Freeform 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6" name="Rectangle 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 name="Rectangle 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8" name="Rectangle 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9" name="Group 28"/>
            <p:cNvGrpSpPr>
              <a:grpSpLocks/>
            </p:cNvGrpSpPr>
            <p:nvPr/>
          </p:nvGrpSpPr>
          <p:grpSpPr bwMode="auto">
            <a:xfrm>
              <a:off x="2221" y="1871"/>
              <a:ext cx="518" cy="782"/>
              <a:chOff x="2400" y="1656"/>
              <a:chExt cx="752" cy="1136"/>
            </a:xfrm>
          </p:grpSpPr>
          <p:sp>
            <p:nvSpPr>
              <p:cNvPr id="222"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3"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4"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7"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8"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0" name="Group 36"/>
            <p:cNvGrpSpPr>
              <a:grpSpLocks/>
            </p:cNvGrpSpPr>
            <p:nvPr/>
          </p:nvGrpSpPr>
          <p:grpSpPr bwMode="auto">
            <a:xfrm rot="-6511945">
              <a:off x="2834" y="1842"/>
              <a:ext cx="518" cy="783"/>
              <a:chOff x="2400" y="1656"/>
              <a:chExt cx="752" cy="1136"/>
            </a:xfrm>
          </p:grpSpPr>
          <p:sp>
            <p:nvSpPr>
              <p:cNvPr id="215"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7"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8"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9"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0"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1"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1" name="Freeform 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2" name="Freeform 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3" name="Rectangle 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4" name="Rectangle 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7" name="Group 56"/>
          <p:cNvGrpSpPr>
            <a:grpSpLocks/>
          </p:cNvGrpSpPr>
          <p:nvPr/>
        </p:nvGrpSpPr>
        <p:grpSpPr bwMode="auto">
          <a:xfrm>
            <a:off x="2946946" y="3572376"/>
            <a:ext cx="676275" cy="860425"/>
            <a:chOff x="2401" y="425"/>
            <a:chExt cx="907" cy="1154"/>
          </a:xfrm>
        </p:grpSpPr>
        <p:sp>
          <p:nvSpPr>
            <p:cNvPr id="238"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9"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0"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42" name="Freeform 61"/>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43"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5" name="Group 244"/>
          <p:cNvGrpSpPr/>
          <p:nvPr/>
        </p:nvGrpSpPr>
        <p:grpSpPr>
          <a:xfrm>
            <a:off x="4697031" y="2365397"/>
            <a:ext cx="757235" cy="736869"/>
            <a:chOff x="4343400" y="4495800"/>
            <a:chExt cx="762000" cy="741506"/>
          </a:xfrm>
        </p:grpSpPr>
        <p:sp>
          <p:nvSpPr>
            <p:cNvPr id="246" name="Rounded Rectangle 24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247" name="Straight Connector 24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248" name="Picture 2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249" name="Picture 2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Rectangle 2"/>
          <p:cNvSpPr>
            <a:spLocks noGrp="1" noChangeArrowheads="1"/>
          </p:cNvSpPr>
          <p:nvPr>
            <p:ph type="title"/>
          </p:nvPr>
        </p:nvSpPr>
        <p:spPr/>
        <p:txBody>
          <a:bodyPr/>
          <a:lstStyle/>
          <a:p>
            <a:pPr eaLnBrk="1" hangingPunct="1"/>
            <a:r>
              <a:rPr lang="en-US" smtClean="0"/>
              <a:t>How are activities created?</a:t>
            </a:r>
          </a:p>
        </p:txBody>
      </p:sp>
      <p:sp>
        <p:nvSpPr>
          <p:cNvPr id="11267" name="Rectangle 3"/>
          <p:cNvSpPr>
            <a:spLocks noGrp="1" noChangeArrowheads="1"/>
          </p:cNvSpPr>
          <p:nvPr>
            <p:ph idx="1"/>
          </p:nvPr>
        </p:nvSpPr>
        <p:spPr>
          <a:xfrm>
            <a:off x="519113" y="4695825"/>
            <a:ext cx="8318500" cy="1693863"/>
          </a:xfrm>
        </p:spPr>
        <p:txBody>
          <a:bodyPr/>
          <a:lstStyle/>
          <a:p>
            <a:pPr>
              <a:buFont typeface="Arial" charset="0"/>
              <a:buChar char="•"/>
            </a:pPr>
            <a:r>
              <a:rPr lang="en-US" dirty="0" smtClean="0"/>
              <a:t>Created from an "activity pattern"</a:t>
            </a:r>
          </a:p>
          <a:p>
            <a:pPr lvl="1"/>
            <a:r>
              <a:rPr lang="en-US" dirty="0" smtClean="0"/>
              <a:t>An activity pattern is a template which specifies details about the activity (subject, priority, number of days until due, and so on)</a:t>
            </a:r>
          </a:p>
        </p:txBody>
      </p:sp>
      <p:grpSp>
        <p:nvGrpSpPr>
          <p:cNvPr id="11268" name="Group 4"/>
          <p:cNvGrpSpPr>
            <a:grpSpLocks/>
          </p:cNvGrpSpPr>
          <p:nvPr/>
        </p:nvGrpSpPr>
        <p:grpSpPr bwMode="auto">
          <a:xfrm>
            <a:off x="1189038" y="2090738"/>
            <a:ext cx="919162" cy="1169987"/>
            <a:chOff x="2464" y="427"/>
            <a:chExt cx="1190" cy="1514"/>
          </a:xfrm>
        </p:grpSpPr>
        <p:sp>
          <p:nvSpPr>
            <p:cNvPr id="11316" name="Rectangle 5"/>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11317" name="Line 6"/>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8" name="Line 7"/>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9" name="Rectangle 8"/>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11320" name="Freeform 9"/>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11321" name="Line 10"/>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69" name="Text Box 11"/>
          <p:cNvSpPr txBox="1">
            <a:spLocks noChangeArrowheads="1"/>
          </p:cNvSpPr>
          <p:nvPr/>
        </p:nvSpPr>
        <p:spPr bwMode="auto">
          <a:xfrm>
            <a:off x="1217613" y="3351213"/>
            <a:ext cx="2925762"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i="1" u="sng"/>
              <a:t>Verify Coverage</a:t>
            </a:r>
            <a:r>
              <a:rPr lang="en-US" sz="2000" b="1" u="sng"/>
              <a:t>  Activity Pattern</a:t>
            </a:r>
            <a:r>
              <a:rPr lang="en-US" sz="2000" b="1"/>
              <a:t/>
            </a:r>
            <a:br>
              <a:rPr lang="en-US" sz="2000" b="1"/>
            </a:br>
            <a:r>
              <a:rPr lang="en-US" sz="2000" b="1"/>
              <a:t>priority: medium</a:t>
            </a:r>
            <a:br>
              <a:rPr lang="en-US" sz="2000" b="1"/>
            </a:br>
            <a:r>
              <a:rPr lang="en-US" sz="2000" b="1"/>
              <a:t>due days: 5</a:t>
            </a:r>
          </a:p>
        </p:txBody>
      </p:sp>
      <p:grpSp>
        <p:nvGrpSpPr>
          <p:cNvPr id="11270" name="Group 12"/>
          <p:cNvGrpSpPr>
            <a:grpSpLocks/>
          </p:cNvGrpSpPr>
          <p:nvPr/>
        </p:nvGrpSpPr>
        <p:grpSpPr bwMode="auto">
          <a:xfrm>
            <a:off x="4179888" y="847725"/>
            <a:ext cx="2247900" cy="2405063"/>
            <a:chOff x="2588" y="358"/>
            <a:chExt cx="1076" cy="1151"/>
          </a:xfrm>
        </p:grpSpPr>
        <p:sp>
          <p:nvSpPr>
            <p:cNvPr id="11273" name="Line 13"/>
            <p:cNvSpPr>
              <a:spLocks noChangeShapeType="1"/>
            </p:cNvSpPr>
            <p:nvPr/>
          </p:nvSpPr>
          <p:spPr bwMode="auto">
            <a:xfrm>
              <a:off x="2953" y="1297"/>
              <a:ext cx="46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4" name="Group 14"/>
            <p:cNvGrpSpPr>
              <a:grpSpLocks/>
            </p:cNvGrpSpPr>
            <p:nvPr/>
          </p:nvGrpSpPr>
          <p:grpSpPr bwMode="auto">
            <a:xfrm>
              <a:off x="3238" y="967"/>
              <a:ext cx="426" cy="542"/>
              <a:chOff x="2401" y="425"/>
              <a:chExt cx="907" cy="1154"/>
            </a:xfrm>
          </p:grpSpPr>
          <p:sp>
            <p:nvSpPr>
              <p:cNvPr id="11310" name="Rectangle 1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11" name="Line 1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2" name="Line 1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3" name="Rectangle 1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314" name="Freeform 1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315" name="Line 2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75" name="Line 21"/>
            <p:cNvSpPr>
              <a:spLocks noChangeShapeType="1"/>
            </p:cNvSpPr>
            <p:nvPr/>
          </p:nvSpPr>
          <p:spPr bwMode="auto">
            <a:xfrm>
              <a:off x="2953" y="939"/>
              <a:ext cx="0" cy="356"/>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6" name="Group 22"/>
            <p:cNvGrpSpPr>
              <a:grpSpLocks/>
            </p:cNvGrpSpPr>
            <p:nvPr/>
          </p:nvGrpSpPr>
          <p:grpSpPr bwMode="auto">
            <a:xfrm>
              <a:off x="2588" y="358"/>
              <a:ext cx="790" cy="582"/>
              <a:chOff x="2083" y="1606"/>
              <a:chExt cx="1489" cy="1097"/>
            </a:xfrm>
          </p:grpSpPr>
          <p:sp>
            <p:nvSpPr>
              <p:cNvPr id="11277" name="Rectangle 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78" name="Freeform 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79" name="Freeform 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80" name="Freeform 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81" name="Freeform 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82" name="Rectangle 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83" name="Rectangle 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84" name="AutoShape 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85" name="Freeform 3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86" name="Freeform 3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87" name="Rectangle 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88" name="Rectangle 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89" name="Rectangle 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290" name="Group 36"/>
              <p:cNvGrpSpPr>
                <a:grpSpLocks/>
              </p:cNvGrpSpPr>
              <p:nvPr/>
            </p:nvGrpSpPr>
            <p:grpSpPr bwMode="auto">
              <a:xfrm>
                <a:off x="2221" y="1871"/>
                <a:ext cx="518" cy="782"/>
                <a:chOff x="2400" y="1656"/>
                <a:chExt cx="752" cy="1136"/>
              </a:xfrm>
            </p:grpSpPr>
            <p:sp>
              <p:nvSpPr>
                <p:cNvPr id="11303"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4"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05"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07"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08"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9"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91" name="Group 44"/>
              <p:cNvGrpSpPr>
                <a:grpSpLocks/>
              </p:cNvGrpSpPr>
              <p:nvPr/>
            </p:nvGrpSpPr>
            <p:grpSpPr bwMode="auto">
              <a:xfrm rot="-6511945">
                <a:off x="2834" y="1842"/>
                <a:ext cx="518" cy="783"/>
                <a:chOff x="2400" y="1656"/>
                <a:chExt cx="752" cy="1136"/>
              </a:xfrm>
            </p:grpSpPr>
            <p:sp>
              <p:nvSpPr>
                <p:cNvPr id="11296"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7"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00"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01"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2"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92" name="Freeform 5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293" name="Freeform 5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4" name="Rectangle 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5" name="Rectangle 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1271" name="Text Box 56"/>
          <p:cNvSpPr txBox="1">
            <a:spLocks noChangeArrowheads="1"/>
          </p:cNvSpPr>
          <p:nvPr/>
        </p:nvSpPr>
        <p:spPr bwMode="auto">
          <a:xfrm>
            <a:off x="5588000" y="3351213"/>
            <a:ext cx="24638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i="1" u="sng"/>
              <a:t>Verify Coverage </a:t>
            </a:r>
            <a:r>
              <a:rPr lang="en-US" sz="2000" b="1" u="sng"/>
              <a:t>Activity</a:t>
            </a:r>
            <a:r>
              <a:rPr lang="en-US" sz="2000" b="1"/>
              <a:t/>
            </a:r>
            <a:br>
              <a:rPr lang="en-US" sz="2000" b="1"/>
            </a:br>
            <a:r>
              <a:rPr lang="en-US" sz="2000" b="1"/>
              <a:t>priority: medium</a:t>
            </a:r>
            <a:br>
              <a:rPr lang="en-US" sz="2000" b="1"/>
            </a:br>
            <a:r>
              <a:rPr lang="en-US" sz="2000" b="1"/>
              <a:t>due: Oct. 12, 2009</a:t>
            </a:r>
          </a:p>
        </p:txBody>
      </p:sp>
      <p:sp>
        <p:nvSpPr>
          <p:cNvPr id="11272" name="AutoShape 57"/>
          <p:cNvSpPr>
            <a:spLocks noChangeArrowheads="1"/>
          </p:cNvSpPr>
          <p:nvPr/>
        </p:nvSpPr>
        <p:spPr bwMode="auto">
          <a:xfrm>
            <a:off x="2111375" y="2767013"/>
            <a:ext cx="3414713" cy="484187"/>
          </a:xfrm>
          <a:prstGeom prst="rightArrow">
            <a:avLst>
              <a:gd name="adj1" fmla="val 55398"/>
              <a:gd name="adj2" fmla="val 96449"/>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grpSp>
        <p:nvGrpSpPr>
          <p:cNvPr id="12290" name="Group 2"/>
          <p:cNvGrpSpPr>
            <a:grpSpLocks/>
          </p:cNvGrpSpPr>
          <p:nvPr/>
        </p:nvGrpSpPr>
        <p:grpSpPr bwMode="auto">
          <a:xfrm>
            <a:off x="6040438" y="4722813"/>
            <a:ext cx="665162" cy="846137"/>
            <a:chOff x="1230" y="487"/>
            <a:chExt cx="873" cy="1110"/>
          </a:xfrm>
        </p:grpSpPr>
        <p:sp>
          <p:nvSpPr>
            <p:cNvPr id="12398" name="Rectangle 3"/>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2399" name="Line 4"/>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0" name="Line 5"/>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1" name="Rectangle 6"/>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2402" name="Freeform 7"/>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2403" name="Line 8"/>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1" name="Rectangle 9"/>
          <p:cNvSpPr>
            <a:spLocks noGrp="1" noChangeArrowheads="1"/>
          </p:cNvSpPr>
          <p:nvPr>
            <p:ph type="title"/>
          </p:nvPr>
        </p:nvSpPr>
        <p:spPr/>
        <p:txBody>
          <a:bodyPr/>
          <a:lstStyle/>
          <a:p>
            <a:pPr eaLnBrk="1" hangingPunct="1"/>
            <a:r>
              <a:rPr lang="en-US" smtClean="0"/>
              <a:t>When are activities created?</a:t>
            </a:r>
          </a:p>
        </p:txBody>
      </p:sp>
      <p:sp>
        <p:nvSpPr>
          <p:cNvPr id="12292" name="Rectangle 10"/>
          <p:cNvSpPr>
            <a:spLocks noGrp="1" noChangeArrowheads="1"/>
          </p:cNvSpPr>
          <p:nvPr>
            <p:ph idx="1"/>
          </p:nvPr>
        </p:nvSpPr>
        <p:spPr>
          <a:xfrm>
            <a:off x="519113" y="1460500"/>
            <a:ext cx="3597275" cy="4929188"/>
          </a:xfrm>
        </p:spPr>
        <p:txBody>
          <a:bodyPr/>
          <a:lstStyle/>
          <a:p>
            <a:pPr>
              <a:buFont typeface="Arial" charset="0"/>
              <a:buChar char="•"/>
            </a:pPr>
            <a:r>
              <a:rPr lang="en-US" smtClean="0"/>
              <a:t>Automatically during</a:t>
            </a:r>
            <a:br>
              <a:rPr lang="en-US" smtClean="0"/>
            </a:br>
            <a:r>
              <a:rPr lang="en-US" smtClean="0"/>
              <a:t>workplan step of</a:t>
            </a:r>
            <a:br>
              <a:rPr lang="en-US" smtClean="0"/>
            </a:br>
            <a:r>
              <a:rPr lang="en-US" smtClean="0"/>
              <a:t>claim setup</a:t>
            </a:r>
            <a:br>
              <a:rPr lang="en-US" smtClean="0"/>
            </a:br>
            <a:r>
              <a:rPr lang="en-US" smtClean="0"/>
              <a:t/>
            </a:r>
            <a:br>
              <a:rPr lang="en-US" smtClean="0"/>
            </a:br>
            <a:endParaRPr lang="en-US" sz="1200" smtClean="0"/>
          </a:p>
          <a:p>
            <a:pPr>
              <a:buFont typeface="Arial" charset="0"/>
              <a:buChar char="•"/>
            </a:pPr>
            <a:r>
              <a:rPr lang="en-US" smtClean="0"/>
              <a:t>Automatically in response to a specific business event</a:t>
            </a:r>
          </a:p>
          <a:p>
            <a:pPr>
              <a:buFont typeface="Arial" charset="0"/>
              <a:buChar char="•"/>
            </a:pPr>
            <a:endParaRPr lang="en-US" smtClean="0"/>
          </a:p>
          <a:p>
            <a:pPr>
              <a:buFont typeface="Arial" charset="0"/>
              <a:buChar char="•"/>
            </a:pPr>
            <a:endParaRPr lang="en-US" smtClean="0"/>
          </a:p>
          <a:p>
            <a:pPr>
              <a:buFont typeface="Arial" charset="0"/>
              <a:buChar char="•"/>
            </a:pPr>
            <a:r>
              <a:rPr lang="en-US" smtClean="0"/>
              <a:t>Manually by a user</a:t>
            </a:r>
            <a:br>
              <a:rPr lang="en-US" smtClean="0"/>
            </a:br>
            <a:r>
              <a:rPr lang="en-US" smtClean="0"/>
              <a:t>at any time</a:t>
            </a:r>
          </a:p>
        </p:txBody>
      </p:sp>
      <p:pic>
        <p:nvPicPr>
          <p:cNvPr id="12293" name="Picture 11"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5" y="3055938"/>
            <a:ext cx="9445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Group 12"/>
          <p:cNvGrpSpPr>
            <a:grpSpLocks/>
          </p:cNvGrpSpPr>
          <p:nvPr/>
        </p:nvGrpSpPr>
        <p:grpSpPr bwMode="auto">
          <a:xfrm>
            <a:off x="6027738" y="3041650"/>
            <a:ext cx="665162" cy="846138"/>
            <a:chOff x="1230" y="487"/>
            <a:chExt cx="873" cy="1110"/>
          </a:xfrm>
        </p:grpSpPr>
        <p:sp>
          <p:nvSpPr>
            <p:cNvPr id="12392" name="Rectangle 13"/>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2393" name="Line 14"/>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4" name="Line 15"/>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5" name="Rectangle 16"/>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2396" name="Freeform 17"/>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2397" name="Line 18"/>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295" name="Group 19"/>
          <p:cNvGrpSpPr>
            <a:grpSpLocks/>
          </p:cNvGrpSpPr>
          <p:nvPr/>
        </p:nvGrpSpPr>
        <p:grpSpPr bwMode="auto">
          <a:xfrm>
            <a:off x="7573963" y="3130550"/>
            <a:ext cx="1123950" cy="757238"/>
            <a:chOff x="2984" y="3331"/>
            <a:chExt cx="845" cy="569"/>
          </a:xfrm>
        </p:grpSpPr>
        <p:sp>
          <p:nvSpPr>
            <p:cNvPr id="12379" name="AutoShape 2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80" name="Group 21"/>
            <p:cNvGrpSpPr>
              <a:grpSpLocks/>
            </p:cNvGrpSpPr>
            <p:nvPr/>
          </p:nvGrpSpPr>
          <p:grpSpPr bwMode="auto">
            <a:xfrm>
              <a:off x="3386" y="3487"/>
              <a:ext cx="443" cy="398"/>
              <a:chOff x="4838" y="2218"/>
              <a:chExt cx="395" cy="355"/>
            </a:xfrm>
          </p:grpSpPr>
          <p:sp>
            <p:nvSpPr>
              <p:cNvPr id="12381" name="Freeform 22"/>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2" name="Freeform 23"/>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3" name="Freeform 24"/>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4" name="Freeform 25"/>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5" name="Freeform 26"/>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6" name="Freeform 27"/>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7" name="Freeform 28"/>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88" name="Rectangle 2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89" name="Rectangle 3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 name="Freeform 31"/>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 name="Rectangle 3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296" name="Line 33"/>
          <p:cNvSpPr>
            <a:spLocks noChangeShapeType="1"/>
          </p:cNvSpPr>
          <p:nvPr/>
        </p:nvSpPr>
        <p:spPr bwMode="auto">
          <a:xfrm>
            <a:off x="4957763" y="3530600"/>
            <a:ext cx="261143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4"/>
          <p:cNvGrpSpPr>
            <a:grpSpLocks/>
          </p:cNvGrpSpPr>
          <p:nvPr/>
        </p:nvGrpSpPr>
        <p:grpSpPr bwMode="auto">
          <a:xfrm>
            <a:off x="4162425" y="5100638"/>
            <a:ext cx="1123950" cy="757237"/>
            <a:chOff x="2984" y="3331"/>
            <a:chExt cx="845" cy="569"/>
          </a:xfrm>
        </p:grpSpPr>
        <p:sp>
          <p:nvSpPr>
            <p:cNvPr id="12366" name="AutoShape 3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67" name="Group 36"/>
            <p:cNvGrpSpPr>
              <a:grpSpLocks/>
            </p:cNvGrpSpPr>
            <p:nvPr/>
          </p:nvGrpSpPr>
          <p:grpSpPr bwMode="auto">
            <a:xfrm>
              <a:off x="3386" y="3487"/>
              <a:ext cx="443" cy="398"/>
              <a:chOff x="4838" y="2218"/>
              <a:chExt cx="395" cy="355"/>
            </a:xfrm>
          </p:grpSpPr>
          <p:sp>
            <p:nvSpPr>
              <p:cNvPr id="12368" name="Freeform 3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3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3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4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4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3" name="Freeform 4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4" name="Freeform 4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5" name="Rectangle 4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76" name="Rectangle 4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77" name="Freeform 4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8" name="Rectangle 4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2298" name="Group 48"/>
          <p:cNvGrpSpPr>
            <a:grpSpLocks/>
          </p:cNvGrpSpPr>
          <p:nvPr/>
        </p:nvGrpSpPr>
        <p:grpSpPr bwMode="auto">
          <a:xfrm>
            <a:off x="6038850" y="5486400"/>
            <a:ext cx="665163" cy="846138"/>
            <a:chOff x="1230" y="487"/>
            <a:chExt cx="873" cy="1110"/>
          </a:xfrm>
        </p:grpSpPr>
        <p:sp>
          <p:nvSpPr>
            <p:cNvPr id="12360" name="Rectangle 49"/>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2361" name="Line 50"/>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2" name="Line 51"/>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3" name="Rectangle 52"/>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2364" name="Freeform 53"/>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2365" name="Line 54"/>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299" name="Group 55"/>
          <p:cNvGrpSpPr>
            <a:grpSpLocks/>
          </p:cNvGrpSpPr>
          <p:nvPr/>
        </p:nvGrpSpPr>
        <p:grpSpPr bwMode="auto">
          <a:xfrm>
            <a:off x="7586663" y="5151438"/>
            <a:ext cx="1123950" cy="757237"/>
            <a:chOff x="2984" y="3331"/>
            <a:chExt cx="845" cy="569"/>
          </a:xfrm>
        </p:grpSpPr>
        <p:sp>
          <p:nvSpPr>
            <p:cNvPr id="12347" name="AutoShape 5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48" name="Group 57"/>
            <p:cNvGrpSpPr>
              <a:grpSpLocks/>
            </p:cNvGrpSpPr>
            <p:nvPr/>
          </p:nvGrpSpPr>
          <p:grpSpPr bwMode="auto">
            <a:xfrm>
              <a:off x="3386" y="3487"/>
              <a:ext cx="443" cy="398"/>
              <a:chOff x="4838" y="2218"/>
              <a:chExt cx="395" cy="355"/>
            </a:xfrm>
          </p:grpSpPr>
          <p:sp>
            <p:nvSpPr>
              <p:cNvPr id="12349" name="Freeform 58"/>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59"/>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60"/>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61"/>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62"/>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4" name="Freeform 63"/>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5" name="Freeform 64"/>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6" name="Rectangle 6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7" name="Rectangle 6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67"/>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Rectangle 6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300" name="Freeform 69"/>
          <p:cNvSpPr>
            <a:spLocks/>
          </p:cNvSpPr>
          <p:nvPr/>
        </p:nvSpPr>
        <p:spPr bwMode="auto">
          <a:xfrm rot="1162186">
            <a:off x="5194300" y="5689600"/>
            <a:ext cx="1009650" cy="427038"/>
          </a:xfrm>
          <a:custGeom>
            <a:avLst/>
            <a:gdLst>
              <a:gd name="T0" fmla="*/ 0 w 636"/>
              <a:gd name="T1" fmla="*/ 2147483647 h 269"/>
              <a:gd name="T2" fmla="*/ 2147483647 w 636"/>
              <a:gd name="T3" fmla="*/ 2147483647 h 269"/>
              <a:gd name="T4" fmla="*/ 2147483647 w 636"/>
              <a:gd name="T5" fmla="*/ 2147483647 h 269"/>
              <a:gd name="T6" fmla="*/ 2147483647 w 636"/>
              <a:gd name="T7" fmla="*/ 2147483647 h 269"/>
              <a:gd name="T8" fmla="*/ 2147483647 w 636"/>
              <a:gd name="T9" fmla="*/ 2147483647 h 269"/>
              <a:gd name="T10" fmla="*/ 2147483647 w 636"/>
              <a:gd name="T11" fmla="*/ 2147483647 h 269"/>
              <a:gd name="T12" fmla="*/ 2147483647 w 636"/>
              <a:gd name="T13" fmla="*/ 2147483647 h 269"/>
              <a:gd name="T14" fmla="*/ 0 60000 65536"/>
              <a:gd name="T15" fmla="*/ 0 60000 65536"/>
              <a:gd name="T16" fmla="*/ 0 60000 65536"/>
              <a:gd name="T17" fmla="*/ 0 60000 65536"/>
              <a:gd name="T18" fmla="*/ 0 60000 65536"/>
              <a:gd name="T19" fmla="*/ 0 60000 65536"/>
              <a:gd name="T20" fmla="*/ 0 60000 65536"/>
              <a:gd name="T21" fmla="*/ 0 w 636"/>
              <a:gd name="T22" fmla="*/ 0 h 269"/>
              <a:gd name="T23" fmla="*/ 636 w 636"/>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6" h="269">
                <a:moveTo>
                  <a:pt x="0" y="6"/>
                </a:moveTo>
                <a:cubicBezTo>
                  <a:pt x="135" y="3"/>
                  <a:pt x="270" y="0"/>
                  <a:pt x="368" y="6"/>
                </a:cubicBezTo>
                <a:cubicBezTo>
                  <a:pt x="466" y="12"/>
                  <a:pt x="545" y="17"/>
                  <a:pt x="588" y="43"/>
                </a:cubicBezTo>
                <a:cubicBezTo>
                  <a:pt x="631" y="69"/>
                  <a:pt x="636" y="131"/>
                  <a:pt x="625" y="165"/>
                </a:cubicBezTo>
                <a:cubicBezTo>
                  <a:pt x="614" y="199"/>
                  <a:pt x="567" y="229"/>
                  <a:pt x="519" y="245"/>
                </a:cubicBezTo>
                <a:cubicBezTo>
                  <a:pt x="471" y="261"/>
                  <a:pt x="399" y="259"/>
                  <a:pt x="336" y="263"/>
                </a:cubicBezTo>
                <a:cubicBezTo>
                  <a:pt x="273" y="267"/>
                  <a:pt x="182" y="268"/>
                  <a:pt x="141" y="269"/>
                </a:cubicBezTo>
              </a:path>
            </a:pathLst>
          </a:custGeom>
          <a:noFill/>
          <a:ln w="28575" cap="flat" cmpd="sng">
            <a:solidFill>
              <a:schemeClr val="bg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01" name="Freeform 70"/>
          <p:cNvSpPr>
            <a:spLocks/>
          </p:cNvSpPr>
          <p:nvPr/>
        </p:nvSpPr>
        <p:spPr bwMode="auto">
          <a:xfrm>
            <a:off x="5038725" y="5072063"/>
            <a:ext cx="2705100" cy="508000"/>
          </a:xfrm>
          <a:custGeom>
            <a:avLst/>
            <a:gdLst>
              <a:gd name="T0" fmla="*/ 0 w 1704"/>
              <a:gd name="T1" fmla="*/ 2147483647 h 320"/>
              <a:gd name="T2" fmla="*/ 2147483647 w 1704"/>
              <a:gd name="T3" fmla="*/ 2147483647 h 320"/>
              <a:gd name="T4" fmla="*/ 2147483647 w 1704"/>
              <a:gd name="T5" fmla="*/ 2147483647 h 320"/>
              <a:gd name="T6" fmla="*/ 2147483647 w 1704"/>
              <a:gd name="T7" fmla="*/ 2147483647 h 320"/>
              <a:gd name="T8" fmla="*/ 2147483647 w 1704"/>
              <a:gd name="T9" fmla="*/ 2147483647 h 320"/>
              <a:gd name="T10" fmla="*/ 0 60000 65536"/>
              <a:gd name="T11" fmla="*/ 0 60000 65536"/>
              <a:gd name="T12" fmla="*/ 0 60000 65536"/>
              <a:gd name="T13" fmla="*/ 0 60000 65536"/>
              <a:gd name="T14" fmla="*/ 0 60000 65536"/>
              <a:gd name="T15" fmla="*/ 0 w 1704"/>
              <a:gd name="T16" fmla="*/ 0 h 320"/>
              <a:gd name="T17" fmla="*/ 1704 w 1704"/>
              <a:gd name="T18" fmla="*/ 320 h 320"/>
            </a:gdLst>
            <a:ahLst/>
            <a:cxnLst>
              <a:cxn ang="T10">
                <a:pos x="T0" y="T1"/>
              </a:cxn>
              <a:cxn ang="T11">
                <a:pos x="T2" y="T3"/>
              </a:cxn>
              <a:cxn ang="T12">
                <a:pos x="T4" y="T5"/>
              </a:cxn>
              <a:cxn ang="T13">
                <a:pos x="T6" y="T7"/>
              </a:cxn>
              <a:cxn ang="T14">
                <a:pos x="T8" y="T9"/>
              </a:cxn>
            </a:cxnLst>
            <a:rect l="T15" t="T16" r="T17" b="T18"/>
            <a:pathLst>
              <a:path w="1704" h="320">
                <a:moveTo>
                  <a:pt x="0" y="186"/>
                </a:moveTo>
                <a:cubicBezTo>
                  <a:pt x="118" y="139"/>
                  <a:pt x="237" y="92"/>
                  <a:pt x="380" y="63"/>
                </a:cubicBezTo>
                <a:cubicBezTo>
                  <a:pt x="523" y="34"/>
                  <a:pt x="705" y="16"/>
                  <a:pt x="858" y="14"/>
                </a:cubicBezTo>
                <a:cubicBezTo>
                  <a:pt x="1011" y="12"/>
                  <a:pt x="1158" y="0"/>
                  <a:pt x="1299" y="51"/>
                </a:cubicBezTo>
                <a:cubicBezTo>
                  <a:pt x="1440" y="102"/>
                  <a:pt x="1572" y="211"/>
                  <a:pt x="1704" y="320"/>
                </a:cubicBezTo>
              </a:path>
            </a:pathLst>
          </a:custGeom>
          <a:noFill/>
          <a:ln w="28575" cap="flat" cmpd="sng">
            <a:solidFill>
              <a:schemeClr val="bg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2302" name="Group 71"/>
          <p:cNvGrpSpPr>
            <a:grpSpLocks/>
          </p:cNvGrpSpPr>
          <p:nvPr/>
        </p:nvGrpSpPr>
        <p:grpSpPr bwMode="auto">
          <a:xfrm>
            <a:off x="7583488" y="1443038"/>
            <a:ext cx="1123950" cy="757237"/>
            <a:chOff x="2984" y="3331"/>
            <a:chExt cx="845" cy="569"/>
          </a:xfrm>
        </p:grpSpPr>
        <p:sp>
          <p:nvSpPr>
            <p:cNvPr id="12334" name="AutoShape 7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35" name="Group 73"/>
            <p:cNvGrpSpPr>
              <a:grpSpLocks/>
            </p:cNvGrpSpPr>
            <p:nvPr/>
          </p:nvGrpSpPr>
          <p:grpSpPr bwMode="auto">
            <a:xfrm>
              <a:off x="3386" y="3487"/>
              <a:ext cx="443" cy="398"/>
              <a:chOff x="4838" y="2218"/>
              <a:chExt cx="395" cy="355"/>
            </a:xfrm>
          </p:grpSpPr>
          <p:sp>
            <p:nvSpPr>
              <p:cNvPr id="12336" name="Freeform 74"/>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75"/>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76"/>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77"/>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78"/>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79"/>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80"/>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Rectangle 8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4" name="Rectangle 8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5" name="Freeform 83"/>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Rectangle 8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2303" name="Group 85"/>
          <p:cNvGrpSpPr>
            <a:grpSpLocks/>
          </p:cNvGrpSpPr>
          <p:nvPr/>
        </p:nvGrpSpPr>
        <p:grpSpPr bwMode="auto">
          <a:xfrm>
            <a:off x="3921125" y="1028700"/>
            <a:ext cx="2016125" cy="511175"/>
            <a:chOff x="-2603" y="1585"/>
            <a:chExt cx="3338" cy="846"/>
          </a:xfrm>
        </p:grpSpPr>
        <p:sp>
          <p:nvSpPr>
            <p:cNvPr id="12328" name="Rectangle 86"/>
            <p:cNvSpPr>
              <a:spLocks noChangeArrowheads="1"/>
            </p:cNvSpPr>
            <p:nvPr/>
          </p:nvSpPr>
          <p:spPr bwMode="auto">
            <a:xfrm>
              <a:off x="-2603" y="1585"/>
              <a:ext cx="3338" cy="846"/>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2329" name="Rectangle 87"/>
            <p:cNvSpPr>
              <a:spLocks noChangeArrowheads="1"/>
            </p:cNvSpPr>
            <p:nvPr/>
          </p:nvSpPr>
          <p:spPr bwMode="auto">
            <a:xfrm>
              <a:off x="-2534" y="1642"/>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2330" name="Rectangle 88"/>
            <p:cNvSpPr>
              <a:spLocks noChangeArrowheads="1"/>
            </p:cNvSpPr>
            <p:nvPr/>
          </p:nvSpPr>
          <p:spPr bwMode="auto">
            <a:xfrm>
              <a:off x="-1409" y="1645"/>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2331" name="Rectangle 89"/>
            <p:cNvSpPr>
              <a:spLocks noChangeArrowheads="1"/>
            </p:cNvSpPr>
            <p:nvPr/>
          </p:nvSpPr>
          <p:spPr bwMode="auto">
            <a:xfrm>
              <a:off x="-285" y="1647"/>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2332" name="Line 90"/>
            <p:cNvSpPr>
              <a:spLocks noChangeShapeType="1"/>
            </p:cNvSpPr>
            <p:nvPr/>
          </p:nvSpPr>
          <p:spPr bwMode="auto">
            <a:xfrm>
              <a:off x="-1584" y="2015"/>
              <a:ext cx="1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3" name="Line 91"/>
            <p:cNvSpPr>
              <a:spLocks noChangeShapeType="1"/>
            </p:cNvSpPr>
            <p:nvPr/>
          </p:nvSpPr>
          <p:spPr bwMode="auto">
            <a:xfrm>
              <a:off x="-459" y="2015"/>
              <a:ext cx="1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4" name="Group 92"/>
          <p:cNvGrpSpPr>
            <a:grpSpLocks/>
          </p:cNvGrpSpPr>
          <p:nvPr/>
        </p:nvGrpSpPr>
        <p:grpSpPr bwMode="auto">
          <a:xfrm>
            <a:off x="5129213" y="1235075"/>
            <a:ext cx="893762" cy="763588"/>
            <a:chOff x="2619" y="639"/>
            <a:chExt cx="563" cy="692"/>
          </a:xfrm>
        </p:grpSpPr>
        <p:sp>
          <p:nvSpPr>
            <p:cNvPr id="12313" name="Freeform 93"/>
            <p:cNvSpPr>
              <a:spLocks/>
            </p:cNvSpPr>
            <p:nvPr/>
          </p:nvSpPr>
          <p:spPr bwMode="auto">
            <a:xfrm>
              <a:off x="2619" y="639"/>
              <a:ext cx="385" cy="692"/>
            </a:xfrm>
            <a:custGeom>
              <a:avLst/>
              <a:gdLst>
                <a:gd name="T0" fmla="*/ 44 w 1020"/>
                <a:gd name="T1" fmla="*/ 0 h 1836"/>
                <a:gd name="T2" fmla="*/ 32 w 1020"/>
                <a:gd name="T3" fmla="*/ 8 h 1836"/>
                <a:gd name="T4" fmla="*/ 20 w 1020"/>
                <a:gd name="T5" fmla="*/ 19 h 1836"/>
                <a:gd name="T6" fmla="*/ 15 w 1020"/>
                <a:gd name="T7" fmla="*/ 24 h 1836"/>
                <a:gd name="T8" fmla="*/ 12 w 1020"/>
                <a:gd name="T9" fmla="*/ 31 h 1836"/>
                <a:gd name="T10" fmla="*/ 5 w 1020"/>
                <a:gd name="T11" fmla="*/ 48 h 1836"/>
                <a:gd name="T12" fmla="*/ 1 w 1020"/>
                <a:gd name="T13" fmla="*/ 75 h 1836"/>
                <a:gd name="T14" fmla="*/ 2 w 1020"/>
                <a:gd name="T15" fmla="*/ 92 h 1836"/>
                <a:gd name="T16" fmla="*/ 11 w 1020"/>
                <a:gd name="T17" fmla="*/ 97 h 1836"/>
                <a:gd name="T18" fmla="*/ 30 w 1020"/>
                <a:gd name="T19" fmla="*/ 97 h 1836"/>
                <a:gd name="T20" fmla="*/ 43 w 1020"/>
                <a:gd name="T21" fmla="*/ 92 h 1836"/>
                <a:gd name="T22" fmla="*/ 55 w 1020"/>
                <a:gd name="T23" fmla="*/ 87 h 1836"/>
                <a:gd name="T24" fmla="*/ 54 w 1020"/>
                <a:gd name="T25" fmla="*/ 80 h 1836"/>
                <a:gd name="T26" fmla="*/ 43 w 1020"/>
                <a:gd name="T27" fmla="*/ 84 h 1836"/>
                <a:gd name="T28" fmla="*/ 32 w 1020"/>
                <a:gd name="T29" fmla="*/ 88 h 1836"/>
                <a:gd name="T30" fmla="*/ 20 w 1020"/>
                <a:gd name="T31" fmla="*/ 90 h 1836"/>
                <a:gd name="T32" fmla="*/ 9 w 1020"/>
                <a:gd name="T33" fmla="*/ 89 h 1836"/>
                <a:gd name="T34" fmla="*/ 8 w 1020"/>
                <a:gd name="T35" fmla="*/ 78 h 1836"/>
                <a:gd name="T36" fmla="*/ 10 w 1020"/>
                <a:gd name="T37" fmla="*/ 61 h 1836"/>
                <a:gd name="T38" fmla="*/ 15 w 1020"/>
                <a:gd name="T39" fmla="*/ 43 h 1836"/>
                <a:gd name="T40" fmla="*/ 22 w 1020"/>
                <a:gd name="T41" fmla="*/ 30 h 1836"/>
                <a:gd name="T42" fmla="*/ 33 w 1020"/>
                <a:gd name="T43" fmla="*/ 17 h 1836"/>
                <a:gd name="T44" fmla="*/ 41 w 1020"/>
                <a:gd name="T45" fmla="*/ 11 h 1836"/>
                <a:gd name="T46" fmla="*/ 47 w 1020"/>
                <a:gd name="T47" fmla="*/ 8 h 18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0"/>
                <a:gd name="T73" fmla="*/ 0 h 1836"/>
                <a:gd name="T74" fmla="*/ 1020 w 1020"/>
                <a:gd name="T75" fmla="*/ 1836 h 18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0" h="1836">
                  <a:moveTo>
                    <a:pt x="822" y="0"/>
                  </a:moveTo>
                  <a:lnTo>
                    <a:pt x="600" y="138"/>
                  </a:lnTo>
                  <a:lnTo>
                    <a:pt x="372" y="360"/>
                  </a:lnTo>
                  <a:cubicBezTo>
                    <a:pt x="318" y="412"/>
                    <a:pt x="301" y="414"/>
                    <a:pt x="276" y="450"/>
                  </a:cubicBezTo>
                  <a:cubicBezTo>
                    <a:pt x="251" y="486"/>
                    <a:pt x="252" y="502"/>
                    <a:pt x="222" y="576"/>
                  </a:cubicBezTo>
                  <a:lnTo>
                    <a:pt x="96" y="894"/>
                  </a:lnTo>
                  <a:lnTo>
                    <a:pt x="12" y="1410"/>
                  </a:lnTo>
                  <a:cubicBezTo>
                    <a:pt x="2" y="1549"/>
                    <a:pt x="0" y="1620"/>
                    <a:pt x="36" y="1728"/>
                  </a:cubicBezTo>
                  <a:cubicBezTo>
                    <a:pt x="72" y="1836"/>
                    <a:pt x="111" y="1804"/>
                    <a:pt x="198" y="1818"/>
                  </a:cubicBezTo>
                  <a:lnTo>
                    <a:pt x="558" y="1812"/>
                  </a:lnTo>
                  <a:lnTo>
                    <a:pt x="798" y="1710"/>
                  </a:lnTo>
                  <a:lnTo>
                    <a:pt x="1020" y="1620"/>
                  </a:lnTo>
                  <a:lnTo>
                    <a:pt x="1002" y="1500"/>
                  </a:lnTo>
                  <a:lnTo>
                    <a:pt x="792" y="1572"/>
                  </a:lnTo>
                  <a:lnTo>
                    <a:pt x="600" y="1650"/>
                  </a:lnTo>
                  <a:lnTo>
                    <a:pt x="372" y="1686"/>
                  </a:lnTo>
                  <a:cubicBezTo>
                    <a:pt x="372" y="1686"/>
                    <a:pt x="276" y="1686"/>
                    <a:pt x="168" y="1668"/>
                  </a:cubicBezTo>
                  <a:cubicBezTo>
                    <a:pt x="150" y="1536"/>
                    <a:pt x="150" y="1464"/>
                    <a:pt x="150" y="1464"/>
                  </a:cubicBezTo>
                  <a:lnTo>
                    <a:pt x="192" y="1146"/>
                  </a:lnTo>
                  <a:lnTo>
                    <a:pt x="276" y="810"/>
                  </a:lnTo>
                  <a:lnTo>
                    <a:pt x="414" y="564"/>
                  </a:lnTo>
                  <a:lnTo>
                    <a:pt x="612" y="318"/>
                  </a:lnTo>
                  <a:lnTo>
                    <a:pt x="768" y="204"/>
                  </a:lnTo>
                  <a:lnTo>
                    <a:pt x="876" y="156"/>
                  </a:lnTo>
                </a:path>
              </a:pathLst>
            </a:custGeom>
            <a:solidFill>
              <a:schemeClr val="bg1"/>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grpSp>
          <p:nvGrpSpPr>
            <p:cNvPr id="12314" name="Group 94"/>
            <p:cNvGrpSpPr>
              <a:grpSpLocks/>
            </p:cNvGrpSpPr>
            <p:nvPr/>
          </p:nvGrpSpPr>
          <p:grpSpPr bwMode="auto">
            <a:xfrm>
              <a:off x="2993" y="1115"/>
              <a:ext cx="189" cy="186"/>
              <a:chOff x="2064" y="3278"/>
              <a:chExt cx="500" cy="495"/>
            </a:xfrm>
          </p:grpSpPr>
          <p:sp>
            <p:nvSpPr>
              <p:cNvPr id="12325" name="Rectangle 95"/>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2326" name="Rectangle 96"/>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2327" name="AutoShape 97"/>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2315" name="Group 98"/>
            <p:cNvGrpSpPr>
              <a:grpSpLocks/>
            </p:cNvGrpSpPr>
            <p:nvPr/>
          </p:nvGrpSpPr>
          <p:grpSpPr bwMode="auto">
            <a:xfrm>
              <a:off x="2953" y="1136"/>
              <a:ext cx="193" cy="126"/>
              <a:chOff x="4250" y="2059"/>
              <a:chExt cx="438" cy="286"/>
            </a:xfrm>
          </p:grpSpPr>
          <p:sp>
            <p:nvSpPr>
              <p:cNvPr id="12316" name="Freeform 99"/>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100"/>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101"/>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2"/>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3"/>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4"/>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2" name="Freeform 105"/>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106"/>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107"/>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5" name="Group 108"/>
          <p:cNvGrpSpPr>
            <a:grpSpLocks/>
          </p:cNvGrpSpPr>
          <p:nvPr/>
        </p:nvGrpSpPr>
        <p:grpSpPr bwMode="auto">
          <a:xfrm>
            <a:off x="6022975" y="1355725"/>
            <a:ext cx="665163" cy="846138"/>
            <a:chOff x="1230" y="487"/>
            <a:chExt cx="873" cy="1110"/>
          </a:xfrm>
        </p:grpSpPr>
        <p:sp>
          <p:nvSpPr>
            <p:cNvPr id="12307" name="Rectangle 109"/>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2308" name="Line 110"/>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9" name="Line 111"/>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0" name="Rectangle 112"/>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2311" name="Freeform 113"/>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2312" name="Line 114"/>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06" name="Line 115"/>
          <p:cNvSpPr>
            <a:spLocks noChangeShapeType="1"/>
          </p:cNvSpPr>
          <p:nvPr/>
        </p:nvSpPr>
        <p:spPr bwMode="auto">
          <a:xfrm>
            <a:off x="6680200" y="1828800"/>
            <a:ext cx="8778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08DAB1-264F-40E8-B50D-596AE64497FB}"/>
</file>

<file path=customXml/itemProps2.xml><?xml version="1.0" encoding="utf-8"?>
<ds:datastoreItem xmlns:ds="http://schemas.openxmlformats.org/officeDocument/2006/customXml" ds:itemID="{17926D14-F6F9-48CB-A45B-5DCBA3E524CC}"/>
</file>

<file path=customXml/itemProps3.xml><?xml version="1.0" encoding="utf-8"?>
<ds:datastoreItem xmlns:ds="http://schemas.openxmlformats.org/officeDocument/2006/customXml" ds:itemID="{64B13B56-7DF9-4EA1-91B8-C67820A5ED1C}"/>
</file>

<file path=docProps/app.xml><?xml version="1.0" encoding="utf-8"?>
<Properties xmlns="http://schemas.openxmlformats.org/officeDocument/2006/extended-properties" xmlns:vt="http://schemas.openxmlformats.org/officeDocument/2006/docPropsVTypes">
  <Template/>
  <TotalTime>12231</TotalTime>
  <Words>5215</Words>
  <Application>Microsoft Office PowerPoint</Application>
  <PresentationFormat>On-screen Show (4:3)</PresentationFormat>
  <Paragraphs>529</Paragraphs>
  <Slides>46</Slides>
  <Notes>46</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1_test-template</vt:lpstr>
      <vt:lpstr>Activities</vt:lpstr>
      <vt:lpstr>Lesson objectives</vt:lpstr>
      <vt:lpstr>Lesson outline</vt:lpstr>
      <vt:lpstr>Review: Activities</vt:lpstr>
      <vt:lpstr>Who creates activities and why?</vt:lpstr>
      <vt:lpstr>Workplans and desktops</vt:lpstr>
      <vt:lpstr>What claim objects are activities associated with?</vt:lpstr>
      <vt:lpstr>How are activities created?</vt:lpstr>
      <vt:lpstr>When are activities created?</vt:lpstr>
      <vt:lpstr>Activity assignment</vt:lpstr>
      <vt:lpstr>Activity ownership</vt:lpstr>
      <vt:lpstr>The life cycle of an activity</vt:lpstr>
      <vt:lpstr>Overdue and escalated activities</vt:lpstr>
      <vt:lpstr>Review: Queues</vt:lpstr>
      <vt:lpstr>Lesson outline</vt:lpstr>
      <vt:lpstr>Activity patterns</vt:lpstr>
      <vt:lpstr>Attributes of an activity pattern</vt:lpstr>
      <vt:lpstr>(Notes only slide)</vt:lpstr>
      <vt:lpstr>Creating new activity patterns</vt:lpstr>
      <vt:lpstr>Lesson outline</vt:lpstr>
      <vt:lpstr>Creating activities</vt:lpstr>
      <vt:lpstr>Creating new activities 1 and 2: Navigate to the claim and specify the activity pattern</vt:lpstr>
      <vt:lpstr>Creating new activities 3: Related to object</vt:lpstr>
      <vt:lpstr>Creating new activities 4: Assign To</vt:lpstr>
      <vt:lpstr>Creating new activities: The new activity</vt:lpstr>
      <vt:lpstr>What can you do with activities?</vt:lpstr>
      <vt:lpstr>Lesson outline</vt:lpstr>
      <vt:lpstr>Viewing the list of claim activities</vt:lpstr>
      <vt:lpstr>Viewing an activity in detail</vt:lpstr>
      <vt:lpstr>Viewing claim activities via the calendar</vt:lpstr>
      <vt:lpstr>Filtering activities in an activity list</vt:lpstr>
      <vt:lpstr>Searching for activities</vt:lpstr>
      <vt:lpstr>Lesson outline</vt:lpstr>
      <vt:lpstr>Viewing queued activities</vt:lpstr>
      <vt:lpstr>Taking ownership of a queued activity</vt:lpstr>
      <vt:lpstr>Lesson outline</vt:lpstr>
      <vt:lpstr>Viewing your activities via desktop list</vt:lpstr>
      <vt:lpstr>View your activities via desktop calendar</vt:lpstr>
      <vt:lpstr>Editing your activities</vt:lpstr>
      <vt:lpstr>Reassigning your activities</vt:lpstr>
      <vt:lpstr>Closing your activities</vt:lpstr>
      <vt:lpstr>Creating an activity note</vt:lpstr>
      <vt:lpstr>Viewing the notes for a given activity</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Activities</dc:title>
  <dc:creator>Tom Rhoades</dc:creator>
  <dc:description>1090</dc:description>
  <cp:lastModifiedBy>Guidewire Education</cp:lastModifiedBy>
  <cp:revision>1755</cp:revision>
  <dcterms:created xsi:type="dcterms:W3CDTF">2007-08-02T20:13:16Z</dcterms:created>
  <dcterms:modified xsi:type="dcterms:W3CDTF">2015-01-12T23:28:45Z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