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6"/>
  </p:notesMasterIdLst>
  <p:handoutMasterIdLst>
    <p:handoutMasterId r:id="rId57"/>
  </p:handoutMasterIdLst>
  <p:sldIdLst>
    <p:sldId id="1192" r:id="rId2"/>
    <p:sldId id="1267" r:id="rId3"/>
    <p:sldId id="1293" r:id="rId4"/>
    <p:sldId id="1294" r:id="rId5"/>
    <p:sldId id="1338" r:id="rId6"/>
    <p:sldId id="1295" r:id="rId7"/>
    <p:sldId id="1296" r:id="rId8"/>
    <p:sldId id="1336" r:id="rId9"/>
    <p:sldId id="1298" r:id="rId10"/>
    <p:sldId id="1299" r:id="rId11"/>
    <p:sldId id="1300" r:id="rId12"/>
    <p:sldId id="1301" r:id="rId13"/>
    <p:sldId id="1302" r:id="rId14"/>
    <p:sldId id="1303" r:id="rId15"/>
    <p:sldId id="1304" r:id="rId16"/>
    <p:sldId id="1305" r:id="rId17"/>
    <p:sldId id="1306" r:id="rId18"/>
    <p:sldId id="1307" r:id="rId19"/>
    <p:sldId id="1308" r:id="rId20"/>
    <p:sldId id="1309" r:id="rId21"/>
    <p:sldId id="1310" r:id="rId22"/>
    <p:sldId id="1339" r:id="rId23"/>
    <p:sldId id="1311" r:id="rId24"/>
    <p:sldId id="1312" r:id="rId25"/>
    <p:sldId id="1340" r:id="rId26"/>
    <p:sldId id="1313" r:id="rId27"/>
    <p:sldId id="1314" r:id="rId28"/>
    <p:sldId id="1341" r:id="rId29"/>
    <p:sldId id="1315" r:id="rId30"/>
    <p:sldId id="1316" r:id="rId31"/>
    <p:sldId id="1344" r:id="rId32"/>
    <p:sldId id="1343" r:id="rId33"/>
    <p:sldId id="1317" r:id="rId34"/>
    <p:sldId id="1318" r:id="rId35"/>
    <p:sldId id="1319" r:id="rId36"/>
    <p:sldId id="1328" r:id="rId37"/>
    <p:sldId id="1329" r:id="rId38"/>
    <p:sldId id="1330" r:id="rId39"/>
    <p:sldId id="1331" r:id="rId40"/>
    <p:sldId id="1342" r:id="rId41"/>
    <p:sldId id="1332" r:id="rId42"/>
    <p:sldId id="1333" r:id="rId43"/>
    <p:sldId id="1334" r:id="rId44"/>
    <p:sldId id="1335" r:id="rId45"/>
    <p:sldId id="1327" r:id="rId46"/>
    <p:sldId id="1320" r:id="rId47"/>
    <p:sldId id="1321" r:id="rId48"/>
    <p:sldId id="1322" r:id="rId49"/>
    <p:sldId id="1323" r:id="rId50"/>
    <p:sldId id="1324" r:id="rId51"/>
    <p:sldId id="1345" r:id="rId52"/>
    <p:sldId id="1325" r:id="rId53"/>
    <p:sldId id="1326" r:id="rId54"/>
    <p:sldId id="1337" r:id="rId55"/>
  </p:sldIdLst>
  <p:sldSz cx="9144000" cy="6858000" type="screen4x3"/>
  <p:notesSz cx="7099300" cy="10234613"/>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8F8F8"/>
    <a:srgbClr val="F5F5F5"/>
    <a:srgbClr val="000066"/>
    <a:srgbClr val="0033CC"/>
    <a:srgbClr val="000099"/>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73" autoAdjust="0"/>
    <p:restoredTop sz="73601" autoAdjust="0"/>
  </p:normalViewPr>
  <p:slideViewPr>
    <p:cSldViewPr snapToGrid="0">
      <p:cViewPr varScale="1">
        <p:scale>
          <a:sx n="50" d="100"/>
          <a:sy n="50" d="100"/>
        </p:scale>
        <p:origin x="1308" y="40"/>
      </p:cViewPr>
      <p:guideLst>
        <p:guide orient="horz" pos="2160"/>
        <p:guide pos="2880"/>
      </p:guideLst>
    </p:cSldViewPr>
  </p:slideViewPr>
  <p:outlineViewPr>
    <p:cViewPr>
      <p:scale>
        <a:sx n="25" d="100"/>
        <a:sy n="25" d="100"/>
      </p:scale>
      <p:origin x="0" y="0"/>
    </p:cViewPr>
  </p:outlineViewPr>
  <p:notesTextViewPr>
    <p:cViewPr>
      <p:scale>
        <a:sx n="100" d="100"/>
        <a:sy n="100" d="100"/>
      </p:scale>
      <p:origin x="0" y="-432"/>
    </p:cViewPr>
  </p:notesTextViewPr>
  <p:sorterViewPr>
    <p:cViewPr>
      <p:scale>
        <a:sx n="66" d="100"/>
        <a:sy n="66" d="100"/>
      </p:scale>
      <p:origin x="0" y="0"/>
    </p:cViewPr>
  </p:sorterViewPr>
  <p:notesViewPr>
    <p:cSldViewPr snapToGrid="0">
      <p:cViewPr varScale="1">
        <p:scale>
          <a:sx n="96" d="100"/>
          <a:sy n="96" d="100"/>
        </p:scale>
        <p:origin x="-3558" y="-11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 Pratik" userId="11b50c59-5a5e-4763-9a7c-a57572cb188d" providerId="ADAL" clId="{85202121-D81B-49C5-B952-BB9F01C3D2AB}"/>
    <pc:docChg chg="modSld">
      <pc:chgData name="Dave, Pratik" userId="11b50c59-5a5e-4763-9a7c-a57572cb188d" providerId="ADAL" clId="{85202121-D81B-49C5-B952-BB9F01C3D2AB}" dt="2020-12-20T17:29:41.797" v="1" actId="20577"/>
      <pc:docMkLst>
        <pc:docMk/>
      </pc:docMkLst>
      <pc:sldChg chg="modSp">
        <pc:chgData name="Dave, Pratik" userId="11b50c59-5a5e-4763-9a7c-a57572cb188d" providerId="ADAL" clId="{85202121-D81B-49C5-B952-BB9F01C3D2AB}" dt="2020-12-20T17:29:41.797" v="1" actId="20577"/>
        <pc:sldMkLst>
          <pc:docMk/>
          <pc:sldMk cId="0" sldId="1303"/>
        </pc:sldMkLst>
        <pc:spChg chg="mod">
          <ac:chgData name="Dave, Pratik" userId="11b50c59-5a5e-4763-9a7c-a57572cb188d" providerId="ADAL" clId="{85202121-D81B-49C5-B952-BB9F01C3D2AB}" dt="2020-12-20T17:29:41.797" v="1" actId="20577"/>
          <ac:spMkLst>
            <pc:docMk/>
            <pc:sldMk cId="0" sldId="1303"/>
            <ac:spMk id="1638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9979" tIns="49990" rIns="99979" bIns="49990" numCol="1" anchor="t" anchorCtr="0" compatLnSpc="1">
            <a:prstTxWarp prst="textNoShape">
              <a:avLst/>
            </a:prstTxWarp>
          </a:bodyPr>
          <a:lstStyle>
            <a:lvl1pPr algn="l" defTabSz="999889">
              <a:spcBef>
                <a:spcPct val="0"/>
              </a:spcBef>
              <a:spcAft>
                <a:spcPct val="0"/>
              </a:spcAft>
              <a:buClrTx/>
              <a:defRPr sz="13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4022937" y="0"/>
            <a:ext cx="3076363" cy="512081"/>
          </a:xfrm>
          <a:prstGeom prst="rect">
            <a:avLst/>
          </a:prstGeom>
          <a:noFill/>
          <a:ln w="9525">
            <a:noFill/>
            <a:miter lim="800000"/>
            <a:headEnd/>
            <a:tailEnd/>
          </a:ln>
          <a:effectLst/>
        </p:spPr>
        <p:txBody>
          <a:bodyPr vert="horz" wrap="square" lIns="99979" tIns="49990" rIns="99979" bIns="49990" numCol="1" anchor="t" anchorCtr="0" compatLnSpc="1">
            <a:prstTxWarp prst="textNoShape">
              <a:avLst/>
            </a:prstTxWarp>
          </a:bodyPr>
          <a:lstStyle>
            <a:lvl1pPr algn="r" defTabSz="999889">
              <a:spcBef>
                <a:spcPct val="0"/>
              </a:spcBef>
              <a:spcAft>
                <a:spcPct val="0"/>
              </a:spcAft>
              <a:buClrTx/>
              <a:defRPr sz="13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9722534"/>
            <a:ext cx="3076363" cy="512080"/>
          </a:xfrm>
          <a:prstGeom prst="rect">
            <a:avLst/>
          </a:prstGeom>
          <a:noFill/>
          <a:ln w="9525">
            <a:noFill/>
            <a:miter lim="800000"/>
            <a:headEnd/>
            <a:tailEnd/>
          </a:ln>
          <a:effectLst/>
        </p:spPr>
        <p:txBody>
          <a:bodyPr vert="horz" wrap="square" lIns="99979" tIns="49990" rIns="99979" bIns="49990" numCol="1" anchor="b" anchorCtr="0" compatLnSpc="1">
            <a:prstTxWarp prst="textNoShape">
              <a:avLst/>
            </a:prstTxWarp>
          </a:bodyPr>
          <a:lstStyle>
            <a:lvl1pPr algn="l" defTabSz="999889">
              <a:spcBef>
                <a:spcPct val="0"/>
              </a:spcBef>
              <a:spcAft>
                <a:spcPct val="0"/>
              </a:spcAft>
              <a:buClrTx/>
              <a:defRPr sz="13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4022937" y="9722534"/>
            <a:ext cx="3076363" cy="512080"/>
          </a:xfrm>
          <a:prstGeom prst="rect">
            <a:avLst/>
          </a:prstGeom>
          <a:noFill/>
          <a:ln w="9525">
            <a:noFill/>
            <a:miter lim="800000"/>
            <a:headEnd/>
            <a:tailEnd/>
          </a:ln>
          <a:effectLst/>
        </p:spPr>
        <p:txBody>
          <a:bodyPr vert="horz" wrap="square" lIns="99979" tIns="49990" rIns="99979" bIns="49990" numCol="1" anchor="b" anchorCtr="0" compatLnSpc="1">
            <a:prstTxWarp prst="textNoShape">
              <a:avLst/>
            </a:prstTxWarp>
          </a:bodyPr>
          <a:lstStyle>
            <a:lvl1pPr algn="r" defTabSz="999889">
              <a:spcBef>
                <a:spcPct val="0"/>
              </a:spcBef>
              <a:spcAft>
                <a:spcPct val="0"/>
              </a:spcAft>
              <a:buClrTx/>
              <a:defRPr sz="1300" b="1">
                <a:solidFill>
                  <a:schemeClr val="tx1"/>
                </a:solidFill>
                <a:latin typeface="Times New Roman" pitchFamily="18" charset="0"/>
              </a:defRPr>
            </a:lvl1pPr>
          </a:lstStyle>
          <a:p>
            <a:pPr>
              <a:defRPr/>
            </a:pPr>
            <a:fld id="{C96E9FFD-77F9-4470-84D7-79F4E904F3C1}" type="slidenum">
              <a:rPr lang="en-US" altLang="en-US"/>
              <a:pPr>
                <a:defRPr/>
              </a:pPr>
              <a:t>‹#›</a:t>
            </a:fld>
            <a:endParaRPr lang="en-US" altLang="en-US"/>
          </a:p>
        </p:txBody>
      </p:sp>
    </p:spTree>
    <p:extLst>
      <p:ext uri="{BB962C8B-B14F-4D97-AF65-F5344CB8AC3E}">
        <p14:creationId xmlns:p14="http://schemas.microsoft.com/office/powerpoint/2010/main" val="847447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565150" y="693738"/>
            <a:ext cx="5976938" cy="4484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20700" y="5393445"/>
            <a:ext cx="6282552" cy="4222477"/>
          </a:xfrm>
          <a:prstGeom prst="rect">
            <a:avLst/>
          </a:prstGeom>
          <a:noFill/>
          <a:ln w="9525">
            <a:noFill/>
            <a:miter lim="800000"/>
            <a:headEnd/>
            <a:tailEnd/>
          </a:ln>
          <a:effectLst/>
        </p:spPr>
        <p:txBody>
          <a:bodyPr vert="horz" wrap="square" lIns="99979" tIns="49990" rIns="99979" bIns="4999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716503" y="353039"/>
            <a:ext cx="5672867" cy="23419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1011812" eaLnBrk="0" hangingPunct="0">
              <a:lnSpc>
                <a:spcPts val="2012"/>
              </a:lnSpc>
              <a:spcBef>
                <a:spcPts val="671"/>
              </a:spcBef>
              <a:spcAft>
                <a:spcPct val="0"/>
              </a:spcAft>
              <a:buClrTx/>
              <a:buFont typeface="Wingdings" pitchFamily="2" charset="2"/>
              <a:buNone/>
              <a:tabLst>
                <a:tab pos="5999331" algn="r"/>
              </a:tabLst>
              <a:defRPr sz="13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303951" y="353039"/>
            <a:ext cx="2640873" cy="173024"/>
          </a:xfrm>
          <a:prstGeom prst="rect">
            <a:avLst/>
          </a:prstGeom>
          <a:noFill/>
          <a:ln w="9525">
            <a:noFill/>
            <a:miter lim="800000"/>
            <a:headEnd/>
            <a:tailEnd/>
          </a:ln>
          <a:effectLst/>
        </p:spPr>
        <p:txBody>
          <a:bodyPr lIns="0" tIns="0" rIns="0" bIns="0" anchor="b"/>
          <a:lstStyle/>
          <a:p>
            <a:pPr algn="r" defTabSz="1011812" eaLnBrk="0" hangingPunct="0">
              <a:lnSpc>
                <a:spcPts val="2012"/>
              </a:lnSpc>
              <a:spcBef>
                <a:spcPts val="671"/>
              </a:spcBef>
              <a:spcAft>
                <a:spcPct val="0"/>
              </a:spcAft>
              <a:buClrTx/>
              <a:buFont typeface="Wingdings" pitchFamily="2" charset="2"/>
              <a:buNone/>
              <a:defRPr/>
            </a:pPr>
            <a:r>
              <a:rPr lang="en-US" sz="1200" i="1">
                <a:solidFill>
                  <a:srgbClr val="000000"/>
                </a:solidFill>
                <a:latin typeface="Times New Roman" pitchFamily="18" charset="0"/>
                <a:cs typeface="Times New Roman" pitchFamily="18" charset="0"/>
              </a:rPr>
              <a:t>Introduction, 2.</a:t>
            </a:r>
            <a:fld id="{6257CDF6-F7F0-43D9-831A-FF294D01782C}" type="slidenum">
              <a:rPr lang="en-US" sz="1200" i="1">
                <a:solidFill>
                  <a:srgbClr val="000000"/>
                </a:solidFill>
                <a:latin typeface="Times New Roman" pitchFamily="18" charset="0"/>
                <a:cs typeface="Times New Roman" pitchFamily="18" charset="0"/>
              </a:rPr>
              <a:pPr algn="r" defTabSz="1011812" eaLnBrk="0" hangingPunct="0">
                <a:lnSpc>
                  <a:spcPts val="2012"/>
                </a:lnSpc>
                <a:spcBef>
                  <a:spcPts val="671"/>
                </a:spcBef>
                <a:spcAft>
                  <a:spcPct val="0"/>
                </a:spcAft>
                <a:buClrTx/>
                <a:buFont typeface="Wingdings" pitchFamily="2" charset="2"/>
                <a:buNone/>
                <a:defRPr/>
              </a:pPr>
              <a:t>‹#›</a:t>
            </a:fld>
            <a:endParaRPr lang="en-US" sz="12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20700" y="9804675"/>
            <a:ext cx="6282552"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70000" y="9804676"/>
            <a:ext cx="6160944" cy="288373"/>
          </a:xfrm>
          <a:prstGeom prst="rect">
            <a:avLst/>
          </a:prstGeom>
          <a:noFill/>
          <a:ln w="9525">
            <a:noFill/>
            <a:miter lim="800000"/>
            <a:headEnd/>
            <a:tailEnd/>
          </a:ln>
          <a:effectLst/>
        </p:spPr>
        <p:txBody>
          <a:bodyPr vert="horz" wrap="square" lIns="99979" tIns="49990" rIns="99979" bIns="49990" numCol="1" anchor="b" anchorCtr="0" compatLnSpc="1">
            <a:prstTxWarp prst="textNoShape">
              <a:avLst/>
            </a:prstTxWarp>
          </a:bodyPr>
          <a:lstStyle>
            <a:lvl1pPr algn="l" defTabSz="999889">
              <a:spcBef>
                <a:spcPct val="0"/>
              </a:spcBef>
              <a:spcAft>
                <a:spcPct val="0"/>
              </a:spcAft>
              <a:buClrTx/>
              <a:tabLst>
                <a:tab pos="2943454" algn="ctr"/>
              </a:tabLst>
              <a:defRPr sz="1300">
                <a:solidFill>
                  <a:schemeClr val="tx1"/>
                </a:solidFill>
                <a:latin typeface="Arial" charset="0"/>
              </a:defRPr>
            </a:lvl1pPr>
          </a:lstStyle>
          <a:p>
            <a:pPr>
              <a:defRPr/>
            </a:pPr>
            <a:r>
              <a:rPr lang="en-US" altLang="en-US"/>
              <a:t>	Documents - </a:t>
            </a:r>
            <a:fld id="{E204814A-769C-44B0-AC6B-E0FD07A23E53}" type="slidenum">
              <a:rPr lang="en-US" altLang="en-US"/>
              <a:pPr>
                <a:defRPr/>
              </a:pPr>
              <a:t>‹#›</a:t>
            </a:fld>
            <a:endParaRPr lang="en-US" altLang="en-US"/>
          </a:p>
        </p:txBody>
      </p:sp>
    </p:spTree>
    <p:extLst>
      <p:ext uri="{BB962C8B-B14F-4D97-AF65-F5344CB8AC3E}">
        <p14:creationId xmlns:p14="http://schemas.microsoft.com/office/powerpoint/2010/main" val="50569043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|EON~001|</a:t>
            </a: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FF6E7685-8F3D-4738-ADE7-063E18AF2C30}" type="slidenum">
              <a:rPr lang="en-US" altLang="en-US" sz="1300">
                <a:solidFill>
                  <a:schemeClr val="tx1"/>
                </a:solidFill>
              </a:rPr>
              <a:pPr eaLnBrk="1" hangingPunct="1"/>
              <a:t>1</a:t>
            </a:fld>
            <a:endParaRPr lang="en-US" altLang="en-US" sz="1300">
              <a:solidFill>
                <a:schemeClr val="tx1"/>
              </a:solidFill>
            </a:endParaRPr>
          </a:p>
        </p:txBody>
      </p:sp>
      <p:sp>
        <p:nvSpPr>
          <p:cNvPr id="52228" name="Rectangle 2"/>
          <p:cNvSpPr>
            <a:spLocks noGrp="1" noRot="1" noChangeAspect="1" noChangeArrowheads="1" noTextEdit="1"/>
          </p:cNvSpPr>
          <p:nvPr>
            <p:ph type="sldImg"/>
          </p:nvPr>
        </p:nvSpPr>
        <p:spPr>
          <a:xfrm>
            <a:off x="563563" y="693738"/>
            <a:ext cx="5976937" cy="4484687"/>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extLst>
      <p:ext uri="{BB962C8B-B14F-4D97-AF65-F5344CB8AC3E}">
        <p14:creationId xmlns:p14="http://schemas.microsoft.com/office/powerpoint/2010/main" val="370378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|EON~010|</a:t>
            </a: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8FB07440-7657-45AB-AA94-A8EB5EA1D3A8}" type="slidenum">
              <a:rPr lang="en-US" altLang="en-US" sz="1300">
                <a:solidFill>
                  <a:schemeClr val="tx1"/>
                </a:solidFill>
              </a:rPr>
              <a:pPr eaLnBrk="1" hangingPunct="1"/>
              <a:t>10</a:t>
            </a:fld>
            <a:endParaRPr lang="en-US" altLang="en-US" sz="1300">
              <a:solidFill>
                <a:schemeClr val="tx1"/>
              </a:solidFill>
            </a:endParaRPr>
          </a:p>
        </p:txBody>
      </p:sp>
      <p:sp>
        <p:nvSpPr>
          <p:cNvPr id="60420" name="Rectangle 2"/>
          <p:cNvSpPr>
            <a:spLocks noGrp="1" noRot="1" noChangeAspect="1" noChangeArrowheads="1" noTextEdit="1"/>
          </p:cNvSpPr>
          <p:nvPr>
            <p:ph type="sldImg"/>
          </p:nvPr>
        </p:nvSpPr>
        <p:spPr>
          <a:xfrm>
            <a:off x="563563" y="693738"/>
            <a:ext cx="5978525" cy="4484687"/>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some cases, document templates are stored on the application server that hosts ClaimCenter. ClaimCenter merges the document itself and makes the resulting draft available to the user. (This approach may be less typical for documents authored in a Microsoft product like Word and may be more typical for open-source formats such as PDF.)</a:t>
            </a:r>
          </a:p>
        </p:txBody>
      </p:sp>
    </p:spTree>
    <p:extLst>
      <p:ext uri="{BB962C8B-B14F-4D97-AF65-F5344CB8AC3E}">
        <p14:creationId xmlns:p14="http://schemas.microsoft.com/office/powerpoint/2010/main" val="1793812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|EON~011|</a:t>
            </a: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7AB06CE8-A053-4D21-BEF4-7D162F958DB2}" type="slidenum">
              <a:rPr lang="en-US" altLang="en-US" sz="1300">
                <a:solidFill>
                  <a:schemeClr val="tx1"/>
                </a:solidFill>
              </a:rPr>
              <a:pPr eaLnBrk="1" hangingPunct="1"/>
              <a:t>11</a:t>
            </a:fld>
            <a:endParaRPr lang="en-US" altLang="en-US" sz="1300">
              <a:solidFill>
                <a:schemeClr val="tx1"/>
              </a:solidFill>
            </a:endParaRPr>
          </a:p>
        </p:txBody>
      </p:sp>
      <p:sp>
        <p:nvSpPr>
          <p:cNvPr id="61444" name="Rectangle 2"/>
          <p:cNvSpPr>
            <a:spLocks noGrp="1" noRot="1" noChangeAspect="1" noChangeArrowheads="1" noTextEdit="1"/>
          </p:cNvSpPr>
          <p:nvPr>
            <p:ph type="sldImg"/>
          </p:nvPr>
        </p:nvSpPr>
        <p:spPr>
          <a:xfrm>
            <a:off x="563563" y="693738"/>
            <a:ext cx="5978525" cy="4484687"/>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some cases, document production takes places on the user's machine. In this case, the template and the field values are passed to the user's machine, and the user's local copy of the application merges the information and creates the draft.</a:t>
            </a:r>
          </a:p>
          <a:p>
            <a:pPr eaLnBrk="1" hangingPunct="1"/>
            <a:r>
              <a:rPr lang="en-US" dirty="0"/>
              <a:t>The three approaches are not mutually exclusive. It is possible for some documents to be produced on a document production system, some to be produced by the </a:t>
            </a:r>
            <a:r>
              <a:rPr lang="en-US" dirty="0" err="1"/>
              <a:t>ClaimCenter</a:t>
            </a:r>
            <a:r>
              <a:rPr lang="en-US" dirty="0"/>
              <a:t> application server, and some to be produced on the user's machine. In these circumstances, it is typically the type of document that determines where the document is created. (For example, reservation of rights letters may exist in a legacy content management system and be produced on a separate machine, whereas basic "make contact with claimant" letters are done on the user's machine.)</a:t>
            </a:r>
          </a:p>
          <a:p>
            <a:pPr eaLnBrk="1" hangingPunct="1"/>
            <a:endParaRPr lang="en-US" dirty="0"/>
          </a:p>
        </p:txBody>
      </p:sp>
    </p:spTree>
    <p:extLst>
      <p:ext uri="{BB962C8B-B14F-4D97-AF65-F5344CB8AC3E}">
        <p14:creationId xmlns:p14="http://schemas.microsoft.com/office/powerpoint/2010/main" val="135895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|EON~012|</a:t>
            </a: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5073EB9-1DDE-4CF8-B5D4-A27E0E4FB90C}" type="slidenum">
              <a:rPr lang="en-US" altLang="en-US" sz="1300">
                <a:solidFill>
                  <a:schemeClr val="tx1"/>
                </a:solidFill>
              </a:rPr>
              <a:pPr eaLnBrk="1" hangingPunct="1"/>
              <a:t>12</a:t>
            </a:fld>
            <a:endParaRPr lang="en-US" altLang="en-US" sz="1300">
              <a:solidFill>
                <a:schemeClr val="tx1"/>
              </a:solidFill>
            </a:endParaRPr>
          </a:p>
        </p:txBody>
      </p:sp>
      <p:sp>
        <p:nvSpPr>
          <p:cNvPr id="62468" name="Rectangle 2"/>
          <p:cNvSpPr>
            <a:spLocks noGrp="1" noRot="1" noChangeAspect="1" noChangeArrowheads="1" noTextEdit="1"/>
          </p:cNvSpPr>
          <p:nvPr>
            <p:ph type="sldImg"/>
          </p:nvPr>
        </p:nvSpPr>
        <p:spPr>
          <a:xfrm>
            <a:off x="563563" y="693738"/>
            <a:ext cx="5978525" cy="4484687"/>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Information exchange:</a:t>
            </a:r>
          </a:p>
          <a:p>
            <a:pPr lvl="1" eaLnBrk="1" hangingPunct="1"/>
            <a:r>
              <a:rPr lang="en-US" dirty="0"/>
              <a:t>ClaimCenter sends the name of the template and any information to be merged into the template.</a:t>
            </a:r>
          </a:p>
          <a:p>
            <a:pPr lvl="1" eaLnBrk="1" hangingPunct="1"/>
            <a:r>
              <a:rPr lang="en-US" dirty="0"/>
              <a:t>ClaimCenter receives a draft of the document based on the template with the relevant data merged into it.</a:t>
            </a:r>
          </a:p>
          <a:p>
            <a:pPr eaLnBrk="1" hangingPunct="1"/>
            <a:r>
              <a:rPr lang="en-US" dirty="0"/>
              <a:t>Information to merge into a document could include things like:</a:t>
            </a:r>
          </a:p>
          <a:p>
            <a:pPr lvl="1" eaLnBrk="1" hangingPunct="1"/>
            <a:r>
              <a:rPr lang="en-US" dirty="0"/>
              <a:t>The current date</a:t>
            </a:r>
          </a:p>
          <a:p>
            <a:pPr lvl="1" eaLnBrk="1" hangingPunct="1"/>
            <a:r>
              <a:rPr lang="en-US" dirty="0"/>
              <a:t>The recipient's name and address</a:t>
            </a:r>
          </a:p>
          <a:p>
            <a:pPr lvl="1" eaLnBrk="1" hangingPunct="1"/>
            <a:r>
              <a:rPr lang="en-US" dirty="0"/>
              <a:t>The relevant claim number</a:t>
            </a:r>
          </a:p>
          <a:p>
            <a:pPr eaLnBrk="1" hangingPunct="1"/>
            <a:r>
              <a:rPr lang="en-US" dirty="0"/>
              <a:t>This integration point is typically not the one requiring the greatest amount of effort to plan and configure, but the effort involved is significant enough that it also cannot usually be considered minimal.</a:t>
            </a:r>
          </a:p>
          <a:p>
            <a:pPr eaLnBrk="1" hangingPunct="1"/>
            <a:r>
              <a:rPr lang="en-US" dirty="0"/>
              <a:t>A given instance of ClaimCenter may be integrated with one or more document production applications. For example, some documents may be created using applications on the user's machine whereas other documents are produced by an application elsewhere in the carrier's network. This can occur if the carrier has a legacy document production application which is used for specific types of documents, but it makes more sense for general or newer documents to be produced from the user machines.</a:t>
            </a:r>
          </a:p>
        </p:txBody>
      </p:sp>
    </p:spTree>
    <p:extLst>
      <p:ext uri="{BB962C8B-B14F-4D97-AF65-F5344CB8AC3E}">
        <p14:creationId xmlns:p14="http://schemas.microsoft.com/office/powerpoint/2010/main" val="151615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|EON~013|</a:t>
            </a: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EBEF938D-F900-4E05-8EC8-966EAD067AE4}" type="slidenum">
              <a:rPr lang="en-US" altLang="en-US" sz="1300">
                <a:solidFill>
                  <a:schemeClr val="tx1"/>
                </a:solidFill>
              </a:rPr>
              <a:pPr eaLnBrk="1" hangingPunct="1"/>
              <a:t>13</a:t>
            </a:fld>
            <a:endParaRPr lang="en-US" altLang="en-US" sz="1300">
              <a:solidFill>
                <a:schemeClr val="tx1"/>
              </a:solidFill>
            </a:endParaRPr>
          </a:p>
        </p:txBody>
      </p:sp>
      <p:sp>
        <p:nvSpPr>
          <p:cNvPr id="63492" name="Rectangle 2"/>
          <p:cNvSpPr>
            <a:spLocks noGrp="1" noRot="1" noChangeAspect="1" noChangeArrowheads="1" noTextEdit="1"/>
          </p:cNvSpPr>
          <p:nvPr>
            <p:ph type="sldImg"/>
          </p:nvPr>
        </p:nvSpPr>
        <p:spPr>
          <a:xfrm>
            <a:off x="563563" y="693738"/>
            <a:ext cx="5978525" cy="4484687"/>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Each electronic document has a MIME type. This is used by the user's local machine to determine what application to use to view a document (such as using Adobe Acrobat for PDF files).</a:t>
            </a:r>
          </a:p>
          <a:p>
            <a:pPr eaLnBrk="1" hangingPunct="1"/>
            <a:r>
              <a:rPr lang="en-US" dirty="0"/>
              <a:t>For each electronic document, the document management system stores two sets of information. One set of information is the document itself (which is represented above with the Microsoft Word icon). The other set of information is a meta-file which stores information about the document (such as who the author is).</a:t>
            </a:r>
          </a:p>
          <a:p>
            <a:pPr eaLnBrk="1" hangingPunct="1"/>
            <a:endParaRPr lang="en-US" dirty="0"/>
          </a:p>
        </p:txBody>
      </p:sp>
    </p:spTree>
    <p:extLst>
      <p:ext uri="{BB962C8B-B14F-4D97-AF65-F5344CB8AC3E}">
        <p14:creationId xmlns:p14="http://schemas.microsoft.com/office/powerpoint/2010/main" val="156451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|EON~014|</a:t>
            </a: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CFBCF667-9D78-4BF6-9D3A-5F1A658FCD62}" type="slidenum">
              <a:rPr lang="en-US" altLang="en-US" sz="1300">
                <a:solidFill>
                  <a:schemeClr val="tx1"/>
                </a:solidFill>
              </a:rPr>
              <a:pPr eaLnBrk="1" hangingPunct="1"/>
              <a:t>14</a:t>
            </a:fld>
            <a:endParaRPr lang="en-US" altLang="en-US" sz="1300">
              <a:solidFill>
                <a:schemeClr val="tx1"/>
              </a:solidFill>
            </a:endParaRPr>
          </a:p>
        </p:txBody>
      </p:sp>
      <p:sp>
        <p:nvSpPr>
          <p:cNvPr id="64516" name="Rectangle 2"/>
          <p:cNvSpPr>
            <a:spLocks noGrp="1" noRot="1" noChangeAspect="1" noChangeArrowheads="1" noTextEdit="1"/>
          </p:cNvSpPr>
          <p:nvPr>
            <p:ph type="sldImg"/>
          </p:nvPr>
        </p:nvSpPr>
        <p:spPr>
          <a:xfrm>
            <a:off x="563563" y="693738"/>
            <a:ext cx="5978525" cy="4484687"/>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Information exchange:</a:t>
            </a:r>
          </a:p>
          <a:p>
            <a:pPr lvl="1" eaLnBrk="1" hangingPunct="1"/>
            <a:r>
              <a:rPr lang="en-US" dirty="0"/>
              <a:t>ClaimCenter can send new document to be stored as well as edited versions of documents.</a:t>
            </a:r>
          </a:p>
          <a:p>
            <a:pPr lvl="1" eaLnBrk="1" hangingPunct="1"/>
            <a:r>
              <a:rPr lang="en-US" dirty="0"/>
              <a:t>ClaimCenter receives the "master" version of stored documents upon request.</a:t>
            </a:r>
          </a:p>
          <a:p>
            <a:pPr eaLnBrk="1" hangingPunct="1"/>
            <a:r>
              <a:rPr lang="en-US" dirty="0"/>
              <a:t>The </a:t>
            </a:r>
            <a:r>
              <a:rPr lang="en-US" dirty="0" err="1"/>
              <a:t>ImageRight</a:t>
            </a:r>
            <a:r>
              <a:rPr lang="en-US" dirty="0"/>
              <a:t> document management system was written by Advanced Solutions, Inc. specifically for the insurance industry. According to Advanced Solutions, "each feature was developed at the request of a business or IT executive, an adjuster, a claims manager, or an underwriter." </a:t>
            </a:r>
          </a:p>
          <a:p>
            <a:pPr eaLnBrk="1" hangingPunct="1"/>
            <a:r>
              <a:rPr lang="en-US" dirty="0"/>
              <a:t>This integration point is typically not the one requiring the greatest amount of effort to plan and configure, but the effort involved is significant enough that it also cannot usually be considered minimal.</a:t>
            </a:r>
          </a:p>
          <a:p>
            <a:pPr eaLnBrk="1" hangingPunct="1"/>
            <a:r>
              <a:rPr lang="en-US" dirty="0"/>
              <a:t>A given instance of ClaimCenter is typically integrated with a single document storage application.</a:t>
            </a:r>
          </a:p>
        </p:txBody>
      </p:sp>
    </p:spTree>
    <p:extLst>
      <p:ext uri="{BB962C8B-B14F-4D97-AF65-F5344CB8AC3E}">
        <p14:creationId xmlns:p14="http://schemas.microsoft.com/office/powerpoint/2010/main" val="343093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|EON~015|</a:t>
            </a: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70023133-822E-4F89-BBB2-8F1922FDF8C6}" type="slidenum">
              <a:rPr lang="en-US" altLang="en-US" sz="1300">
                <a:solidFill>
                  <a:schemeClr val="tx1"/>
                </a:solidFill>
              </a:rPr>
              <a:pPr eaLnBrk="1" hangingPunct="1"/>
              <a:t>15</a:t>
            </a:fld>
            <a:endParaRPr lang="en-US" altLang="en-US" sz="1300">
              <a:solidFill>
                <a:schemeClr val="tx1"/>
              </a:solidFill>
            </a:endParaRPr>
          </a:p>
        </p:txBody>
      </p:sp>
      <p:sp>
        <p:nvSpPr>
          <p:cNvPr id="65540" name="Rectangle 2"/>
          <p:cNvSpPr>
            <a:spLocks noGrp="1" noRot="1" noChangeAspect="1" noChangeArrowheads="1" noTextEdit="1"/>
          </p:cNvSpPr>
          <p:nvPr>
            <p:ph type="sldImg"/>
          </p:nvPr>
        </p:nvSpPr>
        <p:spPr>
          <a:xfrm>
            <a:off x="563563" y="693738"/>
            <a:ext cx="5978525" cy="4484687"/>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Typically, when a new document gets created, the carrier wants to send a physical copy of the document to the relevant party. (There may be some electronic communication with relevant parties via email, but because of the legal issues surrounding insurance and claims processing, most if not all important documents are delivered to the relevant party via postal mail.)</a:t>
            </a:r>
          </a:p>
          <a:p>
            <a:pPr eaLnBrk="1" hangingPunct="1"/>
            <a:r>
              <a:rPr lang="en-US" dirty="0"/>
              <a:t>There are typically two ways in which the document gets mailed:</a:t>
            </a:r>
          </a:p>
          <a:p>
            <a:pPr eaLnBrk="1" hangingPunct="1">
              <a:buFontTx/>
              <a:buChar char="•"/>
            </a:pPr>
            <a:r>
              <a:rPr lang="en-US" dirty="0"/>
              <a:t>A ClaimCenter user prints the document and mails it to the recipient. This could be the claims adjuster or a customer service representative, and it typically means the user prints the copy using a printer on the office network and then inserts the document into an envelope himself/herself.</a:t>
            </a:r>
          </a:p>
          <a:p>
            <a:pPr eaLnBrk="1" hangingPunct="1">
              <a:buFontTx/>
              <a:buChar char="•"/>
            </a:pPr>
            <a:r>
              <a:rPr lang="en-US" dirty="0"/>
              <a:t>The document storage system takes responsibility for mailing the document. This typically involves some sort of flag that can be set on the document (such as a checkbox labeled "Mail copy to recipient") and an integration between the document storage system and a printing and mailing system.</a:t>
            </a:r>
          </a:p>
        </p:txBody>
      </p:sp>
    </p:spTree>
    <p:extLst>
      <p:ext uri="{BB962C8B-B14F-4D97-AF65-F5344CB8AC3E}">
        <p14:creationId xmlns:p14="http://schemas.microsoft.com/office/powerpoint/2010/main" val="3372693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|EON~016|</a:t>
            </a: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E95E12C4-E293-404D-9DAC-7B3505F3B3F1}" type="slidenum">
              <a:rPr lang="en-US" altLang="en-US" sz="1300">
                <a:solidFill>
                  <a:schemeClr val="tx1"/>
                </a:solidFill>
              </a:rPr>
              <a:pPr eaLnBrk="1" hangingPunct="1"/>
              <a:t>16</a:t>
            </a:fld>
            <a:endParaRPr lang="en-US" altLang="en-US" sz="1300">
              <a:solidFill>
                <a:schemeClr val="tx1"/>
              </a:solidFill>
            </a:endParaRPr>
          </a:p>
        </p:txBody>
      </p:sp>
      <p:sp>
        <p:nvSpPr>
          <p:cNvPr id="66564" name="Rectangle 2"/>
          <p:cNvSpPr>
            <a:spLocks noGrp="1" noRot="1" noChangeAspect="1" noChangeArrowheads="1" noTextEdit="1"/>
          </p:cNvSpPr>
          <p:nvPr>
            <p:ph type="sldImg"/>
          </p:nvPr>
        </p:nvSpPr>
        <p:spPr>
          <a:xfrm>
            <a:off x="563563" y="693738"/>
            <a:ext cx="5978525" cy="4484687"/>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Documents in the base application have additional attributes, but there is no significant functionality tied to these attributes. These attributes can be configured and additional attributes could be added.</a:t>
            </a:r>
          </a:p>
        </p:txBody>
      </p:sp>
    </p:spTree>
    <p:extLst>
      <p:ext uri="{BB962C8B-B14F-4D97-AF65-F5344CB8AC3E}">
        <p14:creationId xmlns:p14="http://schemas.microsoft.com/office/powerpoint/2010/main" val="1460476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|EON~017|</a:t>
            </a: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41D26BF0-9A7B-4B53-8ADD-78E5BE62AE8B}" type="slidenum">
              <a:rPr lang="en-US" altLang="en-US" sz="1300">
                <a:solidFill>
                  <a:schemeClr val="tx1"/>
                </a:solidFill>
              </a:rPr>
              <a:pPr eaLnBrk="1" hangingPunct="1"/>
              <a:t>17</a:t>
            </a:fld>
            <a:endParaRPr lang="en-US" altLang="en-US" sz="1300">
              <a:solidFill>
                <a:schemeClr val="tx1"/>
              </a:solidFill>
            </a:endParaRPr>
          </a:p>
        </p:txBody>
      </p:sp>
      <p:sp>
        <p:nvSpPr>
          <p:cNvPr id="67588" name="Rectangle 2"/>
          <p:cNvSpPr>
            <a:spLocks noGrp="1" noRot="1" noChangeAspect="1" noChangeArrowheads="1" noTextEdit="1"/>
          </p:cNvSpPr>
          <p:nvPr>
            <p:ph type="sldImg"/>
          </p:nvPr>
        </p:nvSpPr>
        <p:spPr>
          <a:xfrm>
            <a:off x="563563" y="693738"/>
            <a:ext cx="5978525" cy="4484687"/>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are three ways to create a document. You can:</a:t>
            </a:r>
          </a:p>
          <a:p>
            <a:pPr lvl="1" eaLnBrk="1" hangingPunct="1"/>
            <a:r>
              <a:rPr lang="en-US" dirty="0"/>
              <a:t>Create a simple record that identifies that a paper document exists (and that there is no electronic copy of it to be stored in the document management system).</a:t>
            </a:r>
          </a:p>
          <a:p>
            <a:pPr lvl="1" eaLnBrk="1" hangingPunct="1"/>
            <a:r>
              <a:rPr lang="en-US" dirty="0"/>
              <a:t>Upload an existing electronic file from your machine to the document management system.</a:t>
            </a:r>
          </a:p>
          <a:p>
            <a:pPr lvl="1" eaLnBrk="1" hangingPunct="1"/>
            <a:r>
              <a:rPr lang="en-US" dirty="0"/>
              <a:t>Create a new document using a </a:t>
            </a:r>
            <a:r>
              <a:rPr lang="en-US" dirty="0" err="1"/>
              <a:t>ClaimCenter</a:t>
            </a:r>
            <a:r>
              <a:rPr lang="en-US" dirty="0"/>
              <a:t> document template, which creates a local copy on your machine which is ultimately uploaded to the document management system.</a:t>
            </a:r>
          </a:p>
        </p:txBody>
      </p:sp>
    </p:spTree>
    <p:extLst>
      <p:ext uri="{BB962C8B-B14F-4D97-AF65-F5344CB8AC3E}">
        <p14:creationId xmlns:p14="http://schemas.microsoft.com/office/powerpoint/2010/main" val="189047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|EON~018|</a:t>
            </a: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0B6D502F-CE0D-4CA5-A547-EA1981EF2C6C}" type="slidenum">
              <a:rPr lang="en-US" altLang="en-US" sz="1300">
                <a:solidFill>
                  <a:schemeClr val="tx1"/>
                </a:solidFill>
              </a:rPr>
              <a:pPr eaLnBrk="1" hangingPunct="1"/>
              <a:t>18</a:t>
            </a:fld>
            <a:endParaRPr lang="en-US" altLang="en-US" sz="1300">
              <a:solidFill>
                <a:schemeClr val="tx1"/>
              </a:solidFill>
            </a:endParaRPr>
          </a:p>
        </p:txBody>
      </p:sp>
      <p:sp>
        <p:nvSpPr>
          <p:cNvPr id="68612" name="Rectangle 2"/>
          <p:cNvSpPr>
            <a:spLocks noGrp="1" noRot="1" noChangeAspect="1" noChangeArrowheads="1" noTextEdit="1"/>
          </p:cNvSpPr>
          <p:nvPr>
            <p:ph type="sldImg"/>
          </p:nvPr>
        </p:nvSpPr>
        <p:spPr>
          <a:xfrm>
            <a:off x="563563" y="693738"/>
            <a:ext cx="5978525" cy="4484687"/>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5554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|EON~019|</a:t>
            </a: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CBDA81A-E219-49E2-B7B7-4BEEB9019789}" type="slidenum">
              <a:rPr lang="en-US" altLang="en-US" sz="1300">
                <a:solidFill>
                  <a:schemeClr val="tx1"/>
                </a:solidFill>
              </a:rPr>
              <a:pPr eaLnBrk="1" hangingPunct="1"/>
              <a:t>19</a:t>
            </a:fld>
            <a:endParaRPr lang="en-US" altLang="en-US" sz="1300">
              <a:solidFill>
                <a:schemeClr val="tx1"/>
              </a:solidFill>
            </a:endParaRPr>
          </a:p>
        </p:txBody>
      </p:sp>
      <p:sp>
        <p:nvSpPr>
          <p:cNvPr id="69636" name="Rectangle 2"/>
          <p:cNvSpPr>
            <a:spLocks noGrp="1" noRot="1" noChangeAspect="1" noChangeArrowheads="1" noTextEdit="1"/>
          </p:cNvSpPr>
          <p:nvPr>
            <p:ph type="sldImg"/>
          </p:nvPr>
        </p:nvSpPr>
        <p:spPr>
          <a:xfrm>
            <a:off x="563563" y="693738"/>
            <a:ext cx="5978525" cy="4484687"/>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also create a document from an activity. This is discussed later in this lesson.</a:t>
            </a:r>
          </a:p>
        </p:txBody>
      </p:sp>
    </p:spTree>
    <p:extLst>
      <p:ext uri="{BB962C8B-B14F-4D97-AF65-F5344CB8AC3E}">
        <p14:creationId xmlns:p14="http://schemas.microsoft.com/office/powerpoint/2010/main" val="171224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|EON~002|</a:t>
            </a: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DDE5F40B-5409-40DE-B6E0-67AE38E427DF}" type="slidenum">
              <a:rPr lang="en-US" altLang="en-US" sz="1300">
                <a:solidFill>
                  <a:schemeClr val="tx1"/>
                </a:solidFill>
              </a:rPr>
              <a:pPr eaLnBrk="1" hangingPunct="1"/>
              <a:t>2</a:t>
            </a:fld>
            <a:endParaRPr lang="en-US" altLang="en-US" sz="1300">
              <a:solidFill>
                <a:schemeClr val="tx1"/>
              </a:solidFill>
            </a:endParaRPr>
          </a:p>
        </p:txBody>
      </p:sp>
      <p:sp>
        <p:nvSpPr>
          <p:cNvPr id="53252" name="Rectangle 2"/>
          <p:cNvSpPr>
            <a:spLocks noGrp="1" noRot="1" noChangeAspect="1" noChangeArrowheads="1" noTextEdit="1"/>
          </p:cNvSpPr>
          <p:nvPr>
            <p:ph type="sldImg"/>
          </p:nvPr>
        </p:nvSpPr>
        <p:spPr>
          <a:xfrm>
            <a:off x="563563" y="693738"/>
            <a:ext cx="5978525" cy="4484687"/>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994231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|EON~020|</a:t>
            </a: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DBA66913-25DE-465E-B503-D7F6CB903ADB}" type="slidenum">
              <a:rPr lang="en-US" altLang="en-US" sz="1300">
                <a:solidFill>
                  <a:schemeClr val="tx1"/>
                </a:solidFill>
              </a:rPr>
              <a:pPr eaLnBrk="1" hangingPunct="1"/>
              <a:t>20</a:t>
            </a:fld>
            <a:endParaRPr lang="en-US" altLang="en-US" sz="1300">
              <a:solidFill>
                <a:schemeClr val="tx1"/>
              </a:solidFill>
            </a:endParaRPr>
          </a:p>
        </p:txBody>
      </p:sp>
      <p:sp>
        <p:nvSpPr>
          <p:cNvPr id="70660" name="Rectangle 2"/>
          <p:cNvSpPr>
            <a:spLocks noGrp="1" noRot="1" noChangeAspect="1" noChangeArrowheads="1" noTextEdit="1"/>
          </p:cNvSpPr>
          <p:nvPr>
            <p:ph type="sldImg"/>
          </p:nvPr>
        </p:nvSpPr>
        <p:spPr>
          <a:xfrm>
            <a:off x="563563" y="693738"/>
            <a:ext cx="5978525" cy="4484687"/>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a:t>To add a document which is "known to exist" (but is not stored in the document management system):</a:t>
            </a:r>
          </a:p>
          <a:p>
            <a:pPr marL="470135" lvl="1" indent="-224847" eaLnBrk="1" hangingPunct="1">
              <a:buFontTx/>
              <a:buAutoNum type="arabicPeriod"/>
            </a:pPr>
            <a:r>
              <a:rPr lang="en-US"/>
              <a:t>Select the "Indicate the existence of a particular document" menu item.</a:t>
            </a:r>
          </a:p>
          <a:p>
            <a:pPr marL="470135" lvl="1" indent="-224847" eaLnBrk="1" hangingPunct="1">
              <a:buFontTx/>
              <a:buAutoNum type="arabicPeriod"/>
            </a:pPr>
            <a:r>
              <a:rPr lang="en-US"/>
              <a:t>Specify the information about the document.</a:t>
            </a:r>
          </a:p>
          <a:p>
            <a:pPr marL="470135" lvl="1" indent="-224847" eaLnBrk="1" hangingPunct="1">
              <a:buFontTx/>
              <a:buAutoNum type="arabicPeriod"/>
            </a:pPr>
            <a:r>
              <a:rPr lang="en-US"/>
              <a:t>Click Update.</a:t>
            </a:r>
          </a:p>
        </p:txBody>
      </p:sp>
    </p:spTree>
    <p:extLst>
      <p:ext uri="{BB962C8B-B14F-4D97-AF65-F5344CB8AC3E}">
        <p14:creationId xmlns:p14="http://schemas.microsoft.com/office/powerpoint/2010/main" val="114977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|EON~021|</a:t>
            </a: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01CE69B8-D68D-4FE1-8CA4-FF43B5AA480E}" type="slidenum">
              <a:rPr lang="en-US" altLang="en-US" sz="1300">
                <a:solidFill>
                  <a:schemeClr val="tx1"/>
                </a:solidFill>
              </a:rPr>
              <a:pPr eaLnBrk="1" hangingPunct="1"/>
              <a:t>21</a:t>
            </a:fld>
            <a:endParaRPr lang="en-US" altLang="en-US" sz="1300">
              <a:solidFill>
                <a:schemeClr val="tx1"/>
              </a:solidFill>
            </a:endParaRPr>
          </a:p>
        </p:txBody>
      </p:sp>
      <p:sp>
        <p:nvSpPr>
          <p:cNvPr id="71684" name="Rectangle 2"/>
          <p:cNvSpPr>
            <a:spLocks noGrp="1" noRot="1" noChangeAspect="1" noChangeArrowheads="1" noTextEdit="1"/>
          </p:cNvSpPr>
          <p:nvPr>
            <p:ph type="sldImg"/>
          </p:nvPr>
        </p:nvSpPr>
        <p:spPr>
          <a:xfrm>
            <a:off x="563563" y="693738"/>
            <a:ext cx="5978525" cy="4484687"/>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To add an electronic document which already exists on your computer (or in a location you can navigate to):</a:t>
            </a:r>
          </a:p>
          <a:p>
            <a:pPr marL="470135" lvl="1" indent="-224847" eaLnBrk="1" hangingPunct="1">
              <a:buFontTx/>
              <a:buAutoNum type="arabicPeriod"/>
            </a:pPr>
            <a:r>
              <a:rPr lang="en-US" dirty="0"/>
              <a:t>Select the "Link an existing document to this claim" menu item.</a:t>
            </a:r>
          </a:p>
          <a:p>
            <a:pPr marL="470135" lvl="1" indent="-224847" eaLnBrk="1" hangingPunct="1">
              <a:buFontTx/>
              <a:buAutoNum type="arabicPeriod"/>
            </a:pPr>
            <a:r>
              <a:rPr lang="en-US" dirty="0"/>
              <a:t>Navigate to the document by clicking the Browse button.</a:t>
            </a:r>
          </a:p>
          <a:p>
            <a:pPr marL="470135" lvl="1" indent="-224847" eaLnBrk="1" hangingPunct="1">
              <a:buFontTx/>
              <a:buAutoNum type="arabicPeriod"/>
            </a:pPr>
            <a:r>
              <a:rPr lang="en-US" dirty="0"/>
              <a:t>Specify the information about the document.</a:t>
            </a:r>
          </a:p>
          <a:p>
            <a:pPr marL="470135" lvl="1" indent="-224847" eaLnBrk="1" hangingPunct="1">
              <a:buFontTx/>
              <a:buAutoNum type="arabicPeriod"/>
            </a:pPr>
            <a:r>
              <a:rPr lang="en-US" dirty="0"/>
              <a:t>Click Update.</a:t>
            </a:r>
          </a:p>
          <a:p>
            <a:pPr marL="224847" indent="-224847" eaLnBrk="1" hangingPunct="1"/>
            <a:endParaRPr lang="en-US" dirty="0"/>
          </a:p>
        </p:txBody>
      </p:sp>
    </p:spTree>
    <p:extLst>
      <p:ext uri="{BB962C8B-B14F-4D97-AF65-F5344CB8AC3E}">
        <p14:creationId xmlns:p14="http://schemas.microsoft.com/office/powerpoint/2010/main" val="1345116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|EON~022|</a:t>
            </a: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01CE69B8-D68D-4FE1-8CA4-FF43B5AA480E}" type="slidenum">
              <a:rPr lang="en-US" altLang="en-US" sz="1300">
                <a:solidFill>
                  <a:schemeClr val="tx1"/>
                </a:solidFill>
              </a:rPr>
              <a:pPr eaLnBrk="1" hangingPunct="1"/>
              <a:t>22</a:t>
            </a:fld>
            <a:endParaRPr lang="en-US" altLang="en-US" sz="1300">
              <a:solidFill>
                <a:schemeClr val="tx1"/>
              </a:solidFill>
            </a:endParaRPr>
          </a:p>
        </p:txBody>
      </p:sp>
      <p:sp>
        <p:nvSpPr>
          <p:cNvPr id="71684" name="Rectangle 2"/>
          <p:cNvSpPr>
            <a:spLocks noGrp="1" noRot="1" noChangeAspect="1" noChangeArrowheads="1" noTextEdit="1"/>
          </p:cNvSpPr>
          <p:nvPr>
            <p:ph type="sldImg"/>
          </p:nvPr>
        </p:nvSpPr>
        <p:spPr>
          <a:xfrm>
            <a:off x="563563" y="693738"/>
            <a:ext cx="5978525" cy="4484687"/>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To add an electronic document which already exists on your computer (or in a location you can navigate to):</a:t>
            </a:r>
          </a:p>
          <a:p>
            <a:pPr marL="470135" lvl="1" indent="-224847" eaLnBrk="1" hangingPunct="1">
              <a:buFontTx/>
              <a:buAutoNum type="arabicPeriod"/>
            </a:pPr>
            <a:r>
              <a:rPr lang="en-US" dirty="0"/>
              <a:t>Select the "Link an existing document to this claim" menu item.</a:t>
            </a:r>
          </a:p>
          <a:p>
            <a:pPr marL="470135" lvl="1" indent="-224847" eaLnBrk="1" hangingPunct="1">
              <a:buFontTx/>
              <a:buAutoNum type="arabicPeriod"/>
            </a:pPr>
            <a:r>
              <a:rPr lang="en-US" dirty="0"/>
              <a:t>Navigate to the document by clicking the Browse button.</a:t>
            </a:r>
          </a:p>
          <a:p>
            <a:pPr marL="470135" lvl="1" indent="-224847" eaLnBrk="1" hangingPunct="1">
              <a:buFontTx/>
              <a:buAutoNum type="arabicPeriod"/>
            </a:pPr>
            <a:r>
              <a:rPr lang="en-US" dirty="0"/>
              <a:t>Specify the information about the document.</a:t>
            </a:r>
          </a:p>
          <a:p>
            <a:pPr marL="470135" lvl="1" indent="-224847" eaLnBrk="1" hangingPunct="1">
              <a:buFontTx/>
              <a:buAutoNum type="arabicPeriod"/>
            </a:pPr>
            <a:r>
              <a:rPr lang="en-US" dirty="0"/>
              <a:t>Click Update.</a:t>
            </a:r>
          </a:p>
          <a:p>
            <a:pPr marL="224847" indent="-224847" eaLnBrk="1" hangingPunct="1"/>
            <a:endParaRPr lang="en-US" dirty="0"/>
          </a:p>
        </p:txBody>
      </p:sp>
    </p:spTree>
    <p:extLst>
      <p:ext uri="{BB962C8B-B14F-4D97-AF65-F5344CB8AC3E}">
        <p14:creationId xmlns:p14="http://schemas.microsoft.com/office/powerpoint/2010/main" val="2852160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|EON~023|</a:t>
            </a:r>
          </a:p>
        </p:txBody>
      </p:sp>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C6831BFE-2A91-471E-AAF0-4D103F41A7D9}" type="slidenum">
              <a:rPr lang="en-US" altLang="en-US" sz="1300">
                <a:solidFill>
                  <a:schemeClr val="tx1"/>
                </a:solidFill>
              </a:rPr>
              <a:pPr eaLnBrk="1" hangingPunct="1"/>
              <a:t>23</a:t>
            </a:fld>
            <a:endParaRPr lang="en-US" altLang="en-US" sz="1300">
              <a:solidFill>
                <a:schemeClr val="tx1"/>
              </a:solidFill>
            </a:endParaRPr>
          </a:p>
        </p:txBody>
      </p:sp>
      <p:sp>
        <p:nvSpPr>
          <p:cNvPr id="72708" name="Rectangle 2"/>
          <p:cNvSpPr>
            <a:spLocks noGrp="1" noRot="1" noChangeAspect="1" noChangeArrowheads="1" noTextEdit="1"/>
          </p:cNvSpPr>
          <p:nvPr>
            <p:ph type="sldImg"/>
          </p:nvPr>
        </p:nvSpPr>
        <p:spPr>
          <a:xfrm>
            <a:off x="563563" y="693738"/>
            <a:ext cx="5978525" cy="4484687"/>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steps described in this section</a:t>
            </a:r>
            <a:r>
              <a:rPr lang="en-US" baseline="0" dirty="0"/>
              <a:t> assume the Guidewire Document Assistant </a:t>
            </a:r>
            <a:r>
              <a:rPr lang="en-US" b="1" baseline="0" dirty="0"/>
              <a:t>is not </a:t>
            </a:r>
            <a:r>
              <a:rPr lang="en-US" b="0" baseline="0" dirty="0"/>
              <a:t>enabled.</a:t>
            </a:r>
            <a:endParaRPr lang="en-US" dirty="0"/>
          </a:p>
        </p:txBody>
      </p:sp>
    </p:spTree>
    <p:extLst>
      <p:ext uri="{BB962C8B-B14F-4D97-AF65-F5344CB8AC3E}">
        <p14:creationId xmlns:p14="http://schemas.microsoft.com/office/powerpoint/2010/main" val="2665616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|EON~024|</a:t>
            </a: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18715EF0-9AA2-4322-A2A9-041E129BA78E}" type="slidenum">
              <a:rPr lang="en-US" altLang="en-US" sz="1300">
                <a:solidFill>
                  <a:schemeClr val="tx1"/>
                </a:solidFill>
              </a:rPr>
              <a:pPr eaLnBrk="1" hangingPunct="1"/>
              <a:t>24</a:t>
            </a:fld>
            <a:endParaRPr lang="en-US" altLang="en-US" sz="1300">
              <a:solidFill>
                <a:schemeClr val="tx1"/>
              </a:solidFill>
            </a:endParaRPr>
          </a:p>
        </p:txBody>
      </p:sp>
      <p:sp>
        <p:nvSpPr>
          <p:cNvPr id="73732" name="Rectangle 2"/>
          <p:cNvSpPr>
            <a:spLocks noGrp="1" noRot="1" noChangeAspect="1" noChangeArrowheads="1" noTextEdit="1"/>
          </p:cNvSpPr>
          <p:nvPr>
            <p:ph type="sldImg"/>
          </p:nvPr>
        </p:nvSpPr>
        <p:spPr>
          <a:xfrm>
            <a:off x="563563" y="693738"/>
            <a:ext cx="5978525" cy="4484687"/>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To select the template from which to generate a new document:</a:t>
            </a:r>
          </a:p>
          <a:p>
            <a:pPr marL="470135" lvl="1" indent="-224847" eaLnBrk="1" hangingPunct="1">
              <a:buFontTx/>
              <a:buAutoNum type="arabicPeriod"/>
            </a:pPr>
            <a:r>
              <a:rPr lang="en-US" dirty="0"/>
              <a:t>Click the "Create a from a template" menu item.</a:t>
            </a:r>
          </a:p>
          <a:p>
            <a:pPr marL="470135" lvl="1" indent="-224847" eaLnBrk="1" hangingPunct="1">
              <a:buFontTx/>
              <a:buAutoNum type="arabicPeriod"/>
            </a:pPr>
            <a:r>
              <a:rPr lang="en-US" dirty="0"/>
              <a:t>In the New document screen, click the search icon.</a:t>
            </a:r>
          </a:p>
          <a:p>
            <a:pPr marL="470135" lvl="1" indent="-224847" eaLnBrk="1" hangingPunct="1">
              <a:buFontTx/>
              <a:buAutoNum type="arabicPeriod"/>
            </a:pPr>
            <a:r>
              <a:rPr lang="en-US" dirty="0"/>
              <a:t>In the document templates screen, search for and select the appropriate template. The “Line of business” will be set</a:t>
            </a:r>
            <a:r>
              <a:rPr lang="en-US" baseline="0" dirty="0"/>
              <a:t> to the LOB of the claim and the “Jurisdiction” to the claim’s jurisdiction, if available.</a:t>
            </a:r>
            <a:endParaRPr lang="en-US" dirty="0"/>
          </a:p>
        </p:txBody>
      </p:sp>
    </p:spTree>
    <p:extLst>
      <p:ext uri="{BB962C8B-B14F-4D97-AF65-F5344CB8AC3E}">
        <p14:creationId xmlns:p14="http://schemas.microsoft.com/office/powerpoint/2010/main" val="2880815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|EON~025|</a:t>
            </a: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18715EF0-9AA2-4322-A2A9-041E129BA78E}" type="slidenum">
              <a:rPr lang="en-US" altLang="en-US" sz="1300">
                <a:solidFill>
                  <a:schemeClr val="tx1"/>
                </a:solidFill>
              </a:rPr>
              <a:pPr eaLnBrk="1" hangingPunct="1"/>
              <a:t>25</a:t>
            </a:fld>
            <a:endParaRPr lang="en-US" altLang="en-US" sz="1300">
              <a:solidFill>
                <a:schemeClr val="tx1"/>
              </a:solidFill>
            </a:endParaRPr>
          </a:p>
        </p:txBody>
      </p:sp>
      <p:sp>
        <p:nvSpPr>
          <p:cNvPr id="73732" name="Rectangle 2"/>
          <p:cNvSpPr>
            <a:spLocks noGrp="1" noRot="1" noChangeAspect="1" noChangeArrowheads="1" noTextEdit="1"/>
          </p:cNvSpPr>
          <p:nvPr>
            <p:ph type="sldImg"/>
          </p:nvPr>
        </p:nvSpPr>
        <p:spPr>
          <a:xfrm>
            <a:off x="563563" y="693738"/>
            <a:ext cx="5978525" cy="4484687"/>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To select the template from which to generate a new document:</a:t>
            </a:r>
          </a:p>
          <a:p>
            <a:pPr marL="470135" lvl="1" indent="-224847" eaLnBrk="1" hangingPunct="1">
              <a:buFontTx/>
              <a:buAutoNum type="arabicPeriod"/>
            </a:pPr>
            <a:r>
              <a:rPr lang="en-US" dirty="0"/>
              <a:t>Click the </a:t>
            </a:r>
            <a:r>
              <a:rPr lang="en-US"/>
              <a:t>"Create</a:t>
            </a:r>
            <a:r>
              <a:rPr lang="en-US" baseline="0"/>
              <a:t> </a:t>
            </a:r>
            <a:r>
              <a:rPr lang="en-US"/>
              <a:t>from </a:t>
            </a:r>
            <a:r>
              <a:rPr lang="en-US" dirty="0"/>
              <a:t>a template" menu item.</a:t>
            </a:r>
          </a:p>
          <a:p>
            <a:pPr marL="470135" lvl="1" indent="-224847" eaLnBrk="1" hangingPunct="1">
              <a:buFontTx/>
              <a:buAutoNum type="arabicPeriod"/>
            </a:pPr>
            <a:r>
              <a:rPr lang="en-US" dirty="0"/>
              <a:t>In the New document screen, click the search icon.</a:t>
            </a:r>
          </a:p>
          <a:p>
            <a:pPr marL="470135" lvl="1" indent="-224847" eaLnBrk="1" hangingPunct="1">
              <a:buFontTx/>
              <a:buAutoNum type="arabicPeriod"/>
            </a:pPr>
            <a:r>
              <a:rPr lang="en-US" dirty="0"/>
              <a:t>In the document templates screen, search for and select the appropriate template. The “Line of business” will be set</a:t>
            </a:r>
            <a:r>
              <a:rPr lang="en-US" baseline="0" dirty="0"/>
              <a:t> to the LOB of the claim and the “Jurisdiction” to the claim’s jurisdiction, if available.</a:t>
            </a:r>
            <a:endParaRPr lang="en-US" dirty="0"/>
          </a:p>
        </p:txBody>
      </p:sp>
    </p:spTree>
    <p:extLst>
      <p:ext uri="{BB962C8B-B14F-4D97-AF65-F5344CB8AC3E}">
        <p14:creationId xmlns:p14="http://schemas.microsoft.com/office/powerpoint/2010/main" val="1534276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|EON~026|</a:t>
            </a: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215E274-F662-4929-A0A6-C4AC50243F90}" type="slidenum">
              <a:rPr lang="en-US" altLang="en-US" sz="1300">
                <a:solidFill>
                  <a:schemeClr val="tx1"/>
                </a:solidFill>
              </a:rPr>
              <a:pPr eaLnBrk="1" hangingPunct="1"/>
              <a:t>26</a:t>
            </a:fld>
            <a:endParaRPr lang="en-US" altLang="en-US" sz="1300">
              <a:solidFill>
                <a:schemeClr val="tx1"/>
              </a:solidFill>
            </a:endParaRPr>
          </a:p>
        </p:txBody>
      </p:sp>
      <p:sp>
        <p:nvSpPr>
          <p:cNvPr id="74756" name="Rectangle 2"/>
          <p:cNvSpPr>
            <a:spLocks noGrp="1" noRot="1" noChangeAspect="1" noChangeArrowheads="1" noTextEdit="1"/>
          </p:cNvSpPr>
          <p:nvPr>
            <p:ph type="sldImg"/>
          </p:nvPr>
        </p:nvSpPr>
        <p:spPr>
          <a:xfrm>
            <a:off x="563563" y="693738"/>
            <a:ext cx="5978525" cy="4484687"/>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you have selected the appropriate template, you typically also need to specify which objects ClaimCenter will use when generating the document. For example, a Reservation Rights is sent to someone and from someone. Before generating the document, you need to specify which claimant the letter is addressed to (Robert Farley in the example above) and which adjuster the letter is coming from (Andy</a:t>
            </a:r>
            <a:r>
              <a:rPr lang="en-US" baseline="0" dirty="0"/>
              <a:t> Applegate</a:t>
            </a:r>
            <a:r>
              <a:rPr lang="en-US" dirty="0"/>
              <a:t> in the example above).</a:t>
            </a:r>
          </a:p>
          <a:p>
            <a:pPr eaLnBrk="1" hangingPunct="1"/>
            <a:r>
              <a:rPr lang="en-US" dirty="0"/>
              <a:t>When you are done specifying the objects, click Create Document. ClaimCenter will</a:t>
            </a:r>
            <a:r>
              <a:rPr lang="en-US" baseline="0" dirty="0"/>
              <a:t> then download an executable, depending on the type of document. In the case of a MS Word document, the executable will be a </a:t>
            </a:r>
            <a:r>
              <a:rPr lang="en-US" baseline="0" dirty="0" err="1"/>
              <a:t>Javascript</a:t>
            </a:r>
            <a:r>
              <a:rPr lang="en-US" baseline="0" dirty="0"/>
              <a:t> file. Your browser may be configured to automatically execute this file type, otherwise click the downloaded file to run and document will appear in the desktop application associated with the file extension, and with the specified object values in the file. In the example shown in the slide, that is MS Word.</a:t>
            </a:r>
            <a:endParaRPr lang="en-US" dirty="0"/>
          </a:p>
          <a:p>
            <a:pPr eaLnBrk="1" hangingPunct="1"/>
            <a:endParaRPr lang="en-US" dirty="0"/>
          </a:p>
          <a:p>
            <a:pPr eaLnBrk="1" hangingPunct="1"/>
            <a:r>
              <a:rPr lang="en-US" dirty="0"/>
              <a:t>In</a:t>
            </a:r>
            <a:r>
              <a:rPr lang="en-US" baseline="0" dirty="0"/>
              <a:t> some ClaimCenter configurations t</a:t>
            </a:r>
            <a:r>
              <a:rPr lang="en-US" dirty="0"/>
              <a:t>he</a:t>
            </a:r>
            <a:r>
              <a:rPr lang="en-US" baseline="0" dirty="0"/>
              <a:t> Guidewire Document Assistant automatically includes the specified object values in the file and opens the file in the appropriate application. However, Guidewire does not recommend enabling this feature due to inconsistent browser support.</a:t>
            </a:r>
            <a:endParaRPr lang="en-US" dirty="0"/>
          </a:p>
        </p:txBody>
      </p:sp>
    </p:spTree>
    <p:extLst>
      <p:ext uri="{BB962C8B-B14F-4D97-AF65-F5344CB8AC3E}">
        <p14:creationId xmlns:p14="http://schemas.microsoft.com/office/powerpoint/2010/main" val="1563429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|EON~027|</a:t>
            </a: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5C85997-5714-4894-BA5E-18274317AE43}" type="slidenum">
              <a:rPr lang="en-US" altLang="en-US" sz="1300">
                <a:solidFill>
                  <a:schemeClr val="tx1"/>
                </a:solidFill>
              </a:rPr>
              <a:pPr eaLnBrk="1" hangingPunct="1"/>
              <a:t>27</a:t>
            </a:fld>
            <a:endParaRPr lang="en-US" altLang="en-US" sz="1300">
              <a:solidFill>
                <a:schemeClr val="tx1"/>
              </a:solidFill>
            </a:endParaRPr>
          </a:p>
        </p:txBody>
      </p:sp>
      <p:sp>
        <p:nvSpPr>
          <p:cNvPr id="75780" name="Rectangle 2"/>
          <p:cNvSpPr>
            <a:spLocks noGrp="1" noRot="1" noChangeAspect="1" noChangeArrowheads="1" noTextEdit="1"/>
          </p:cNvSpPr>
          <p:nvPr>
            <p:ph type="sldImg"/>
          </p:nvPr>
        </p:nvSpPr>
        <p:spPr>
          <a:xfrm>
            <a:off x="563563" y="693738"/>
            <a:ext cx="5978525" cy="4484687"/>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slide above shows how information from the claim and the specified objects are used in the document. For example:</a:t>
            </a:r>
          </a:p>
          <a:p>
            <a:pPr lvl="1" eaLnBrk="1" hangingPunct="1"/>
            <a:r>
              <a:rPr lang="en-US" dirty="0"/>
              <a:t>The system date is used to insert a date in the letter.</a:t>
            </a:r>
          </a:p>
          <a:p>
            <a:pPr lvl="1" eaLnBrk="1" hangingPunct="1"/>
            <a:r>
              <a:rPr lang="en-US" dirty="0"/>
              <a:t>The specified claimant is used to insert the claimant's name and mailing address.</a:t>
            </a:r>
          </a:p>
          <a:p>
            <a:pPr lvl="1" eaLnBrk="1" hangingPunct="1"/>
            <a:r>
              <a:rPr lang="en-US" dirty="0"/>
              <a:t>The associated claim is used to insert the data of the loss date and the claim number.</a:t>
            </a:r>
          </a:p>
          <a:p>
            <a:pPr eaLnBrk="1" hangingPunct="1"/>
            <a:endParaRPr lang="en-US" dirty="0"/>
          </a:p>
        </p:txBody>
      </p:sp>
    </p:spTree>
    <p:extLst>
      <p:ext uri="{BB962C8B-B14F-4D97-AF65-F5344CB8AC3E}">
        <p14:creationId xmlns:p14="http://schemas.microsoft.com/office/powerpoint/2010/main" val="400730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|EON~028|</a:t>
            </a: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5C85997-5714-4894-BA5E-18274317AE43}" type="slidenum">
              <a:rPr lang="en-US" altLang="en-US" sz="1300">
                <a:solidFill>
                  <a:schemeClr val="tx1"/>
                </a:solidFill>
              </a:rPr>
              <a:pPr eaLnBrk="1" hangingPunct="1"/>
              <a:t>28</a:t>
            </a:fld>
            <a:endParaRPr lang="en-US" altLang="en-US" sz="1300">
              <a:solidFill>
                <a:schemeClr val="tx1"/>
              </a:solidFill>
            </a:endParaRPr>
          </a:p>
        </p:txBody>
      </p:sp>
      <p:sp>
        <p:nvSpPr>
          <p:cNvPr id="75780" name="Rectangle 2"/>
          <p:cNvSpPr>
            <a:spLocks noGrp="1" noRot="1" noChangeAspect="1" noChangeArrowheads="1" noTextEdit="1"/>
          </p:cNvSpPr>
          <p:nvPr>
            <p:ph type="sldImg"/>
          </p:nvPr>
        </p:nvSpPr>
        <p:spPr>
          <a:xfrm>
            <a:off x="563563" y="693738"/>
            <a:ext cx="5978525" cy="4484687"/>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slide above shows how information from the claim and the specified objects are used in the document. For example:</a:t>
            </a:r>
          </a:p>
          <a:p>
            <a:pPr lvl="1" eaLnBrk="1" hangingPunct="1"/>
            <a:r>
              <a:rPr lang="en-US" dirty="0"/>
              <a:t>The system date is used to insert a date in the form.</a:t>
            </a:r>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a:t>The specified</a:t>
            </a:r>
            <a:r>
              <a:rPr lang="en-US" baseline="0" dirty="0"/>
              <a:t> adjuster </a:t>
            </a:r>
            <a:r>
              <a:rPr lang="en-US" dirty="0"/>
              <a:t>is used to insert the adjuster’s name.</a:t>
            </a:r>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a:t>The associated claim is used to insert the data of the loss date and the claim number.</a:t>
            </a:r>
          </a:p>
          <a:p>
            <a:pPr eaLnBrk="1" hangingPunct="1"/>
            <a:endParaRPr lang="en-US" dirty="0"/>
          </a:p>
        </p:txBody>
      </p:sp>
    </p:spTree>
    <p:extLst>
      <p:ext uri="{BB962C8B-B14F-4D97-AF65-F5344CB8AC3E}">
        <p14:creationId xmlns:p14="http://schemas.microsoft.com/office/powerpoint/2010/main" val="1644776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|EON~029|</a:t>
            </a:r>
          </a:p>
        </p:txBody>
      </p:sp>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1BDE278C-CC02-4121-9FC9-E5FB8C74DCF9}" type="slidenum">
              <a:rPr lang="en-US" altLang="en-US" sz="1300">
                <a:solidFill>
                  <a:schemeClr val="tx1"/>
                </a:solidFill>
              </a:rPr>
              <a:pPr eaLnBrk="1" hangingPunct="1"/>
              <a:t>29</a:t>
            </a:fld>
            <a:endParaRPr lang="en-US" altLang="en-US" sz="1300">
              <a:solidFill>
                <a:schemeClr val="tx1"/>
              </a:solidFill>
            </a:endParaRPr>
          </a:p>
        </p:txBody>
      </p:sp>
      <p:sp>
        <p:nvSpPr>
          <p:cNvPr id="76804" name="Rectangle 2"/>
          <p:cNvSpPr>
            <a:spLocks noGrp="1" noRot="1" noChangeAspect="1" noChangeArrowheads="1" noTextEdit="1"/>
          </p:cNvSpPr>
          <p:nvPr>
            <p:ph type="sldImg"/>
          </p:nvPr>
        </p:nvSpPr>
        <p:spPr>
          <a:xfrm>
            <a:off x="563563" y="693738"/>
            <a:ext cx="5978525" cy="4484687"/>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The document text is modifiable. It is common practice for certain values in the document to be "boilerplate" text which the adjuster is expected to replace. The adjuster should review the document, modify it as appropriate, and then save and close the modified document.</a:t>
            </a:r>
          </a:p>
        </p:txBody>
      </p:sp>
    </p:spTree>
    <p:extLst>
      <p:ext uri="{BB962C8B-B14F-4D97-AF65-F5344CB8AC3E}">
        <p14:creationId xmlns:p14="http://schemas.microsoft.com/office/powerpoint/2010/main" val="268377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|EON~003|</a:t>
            </a: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BD92C6B-3EF6-44A0-956D-0E45065134D3}" type="slidenum">
              <a:rPr lang="en-US" altLang="en-US" sz="1300">
                <a:solidFill>
                  <a:schemeClr val="tx1"/>
                </a:solidFill>
              </a:rPr>
              <a:pPr eaLnBrk="1" hangingPunct="1"/>
              <a:t>3</a:t>
            </a:fld>
            <a:endParaRPr lang="en-US" altLang="en-US" sz="1300">
              <a:solidFill>
                <a:schemeClr val="tx1"/>
              </a:solidFill>
            </a:endParaRPr>
          </a:p>
        </p:txBody>
      </p:sp>
      <p:sp>
        <p:nvSpPr>
          <p:cNvPr id="54276" name="Rectangle 2"/>
          <p:cNvSpPr>
            <a:spLocks noGrp="1" noRot="1" noChangeAspect="1" noChangeArrowheads="1" noTextEdit="1"/>
          </p:cNvSpPr>
          <p:nvPr>
            <p:ph type="sldImg"/>
          </p:nvPr>
        </p:nvSpPr>
        <p:spPr>
          <a:xfrm>
            <a:off x="563563" y="693738"/>
            <a:ext cx="5978525" cy="4484687"/>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4407" indent="-204407" eaLnBrk="1" hangingPunct="1"/>
            <a:endParaRPr lang="en-US"/>
          </a:p>
        </p:txBody>
      </p:sp>
    </p:spTree>
    <p:extLst>
      <p:ext uri="{BB962C8B-B14F-4D97-AF65-F5344CB8AC3E}">
        <p14:creationId xmlns:p14="http://schemas.microsoft.com/office/powerpoint/2010/main" val="2841776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|EON~030|</a:t>
            </a: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730F627F-14B5-4D5B-901E-287120A780D4}" type="slidenum">
              <a:rPr lang="en-US" altLang="en-US" sz="1300">
                <a:solidFill>
                  <a:schemeClr val="tx1"/>
                </a:solidFill>
              </a:rPr>
              <a:pPr eaLnBrk="1" hangingPunct="1"/>
              <a:t>30</a:t>
            </a:fld>
            <a:endParaRPr lang="en-US" altLang="en-US" sz="1300">
              <a:solidFill>
                <a:schemeClr val="tx1"/>
              </a:solidFill>
            </a:endParaRPr>
          </a:p>
        </p:txBody>
      </p:sp>
      <p:sp>
        <p:nvSpPr>
          <p:cNvPr id="77828" name="Rectangle 2"/>
          <p:cNvSpPr>
            <a:spLocks noGrp="1" noRot="1" noChangeAspect="1" noChangeArrowheads="1" noTextEdit="1"/>
          </p:cNvSpPr>
          <p:nvPr>
            <p:ph type="sldImg"/>
          </p:nvPr>
        </p:nvSpPr>
        <p:spPr>
          <a:xfrm>
            <a:off x="563563" y="693738"/>
            <a:ext cx="5978525" cy="4484687"/>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You will save the document to your desktop</a:t>
            </a:r>
            <a:r>
              <a:rPr lang="en-US" baseline="0" dirty="0"/>
              <a:t> in a location designated for your local claim documents and with a name that is easily identifiable. You will return to this familiar location in the next step in order to upload the file to the ClaimCenter document management system.</a:t>
            </a:r>
            <a:endParaRPr lang="en-US" dirty="0"/>
          </a:p>
        </p:txBody>
      </p:sp>
    </p:spTree>
    <p:extLst>
      <p:ext uri="{BB962C8B-B14F-4D97-AF65-F5344CB8AC3E}">
        <p14:creationId xmlns:p14="http://schemas.microsoft.com/office/powerpoint/2010/main" val="2066564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|EON~030|</a:t>
            </a: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730F627F-14B5-4D5B-901E-287120A780D4}" type="slidenum">
              <a:rPr lang="en-US" altLang="en-US" sz="1300">
                <a:solidFill>
                  <a:schemeClr val="tx1"/>
                </a:solidFill>
              </a:rPr>
              <a:pPr eaLnBrk="1" hangingPunct="1"/>
              <a:t>31</a:t>
            </a:fld>
            <a:endParaRPr lang="en-US" altLang="en-US" sz="1300">
              <a:solidFill>
                <a:schemeClr val="tx1"/>
              </a:solidFill>
            </a:endParaRPr>
          </a:p>
        </p:txBody>
      </p:sp>
      <p:sp>
        <p:nvSpPr>
          <p:cNvPr id="77828" name="Rectangle 2"/>
          <p:cNvSpPr>
            <a:spLocks noGrp="1" noRot="1" noChangeAspect="1" noChangeArrowheads="1" noTextEdit="1"/>
          </p:cNvSpPr>
          <p:nvPr>
            <p:ph type="sldImg"/>
          </p:nvPr>
        </p:nvSpPr>
        <p:spPr>
          <a:xfrm>
            <a:off x="563563" y="693738"/>
            <a:ext cx="5978525" cy="4484687"/>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You will browse to the local desktop location you saved your document in in order to identify</a:t>
            </a:r>
            <a:r>
              <a:rPr lang="en-US" baseline="0" dirty="0"/>
              <a:t> to ClaimCenter where the file may be uploaded from. </a:t>
            </a:r>
            <a:endParaRPr lang="en-US" dirty="0"/>
          </a:p>
        </p:txBody>
      </p:sp>
    </p:spTree>
    <p:extLst>
      <p:ext uri="{BB962C8B-B14F-4D97-AF65-F5344CB8AC3E}">
        <p14:creationId xmlns:p14="http://schemas.microsoft.com/office/powerpoint/2010/main" val="1504484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|EON~030|</a:t>
            </a: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730F627F-14B5-4D5B-901E-287120A780D4}" type="slidenum">
              <a:rPr lang="en-US" altLang="en-US" sz="1300">
                <a:solidFill>
                  <a:schemeClr val="tx1"/>
                </a:solidFill>
              </a:rPr>
              <a:pPr eaLnBrk="1" hangingPunct="1"/>
              <a:t>32</a:t>
            </a:fld>
            <a:endParaRPr lang="en-US" altLang="en-US" sz="1300">
              <a:solidFill>
                <a:schemeClr val="tx1"/>
              </a:solidFill>
            </a:endParaRPr>
          </a:p>
        </p:txBody>
      </p:sp>
      <p:sp>
        <p:nvSpPr>
          <p:cNvPr id="77828" name="Rectangle 2"/>
          <p:cNvSpPr>
            <a:spLocks noGrp="1" noRot="1" noChangeAspect="1" noChangeArrowheads="1" noTextEdit="1"/>
          </p:cNvSpPr>
          <p:nvPr>
            <p:ph type="sldImg"/>
          </p:nvPr>
        </p:nvSpPr>
        <p:spPr>
          <a:xfrm>
            <a:off x="563563" y="693738"/>
            <a:ext cx="5978525" cy="4484687"/>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Once the document has been modified, you specify any additional values about the document, including;</a:t>
            </a:r>
          </a:p>
          <a:p>
            <a:pPr marL="470135" lvl="1" indent="-224847" eaLnBrk="1" hangingPunct="1"/>
            <a:r>
              <a:rPr lang="en-US" dirty="0"/>
              <a:t>The Name will</a:t>
            </a:r>
            <a:r>
              <a:rPr lang="en-US" baseline="0" dirty="0"/>
              <a:t> default to the Template name, but good practice is to make this more identifiable with the letter’s content. In the screen shot the name was changed to include the insured’s name. This name will be used to identify the uploaded copy, as opposed to the temporary local file name on the desktop.</a:t>
            </a:r>
            <a:endParaRPr lang="en-US" dirty="0"/>
          </a:p>
          <a:p>
            <a:pPr marL="470135" lvl="1" indent="-224847" eaLnBrk="1" hangingPunct="1"/>
            <a:r>
              <a:rPr lang="en-US" dirty="0"/>
              <a:t>Required fields that may need to be set, such as Status and Type (category) (In the base application Document Type (MIME type) is automatically set.)</a:t>
            </a:r>
          </a:p>
          <a:p>
            <a:pPr marL="470135" lvl="1" indent="-224847" eaLnBrk="1" hangingPunct="1"/>
            <a:r>
              <a:rPr lang="en-US" dirty="0"/>
              <a:t>Non-required fields which may need to be specified based on the business scenario (such as what the document is related to and whether it is sensitive)</a:t>
            </a:r>
          </a:p>
        </p:txBody>
      </p:sp>
    </p:spTree>
    <p:extLst>
      <p:ext uri="{BB962C8B-B14F-4D97-AF65-F5344CB8AC3E}">
        <p14:creationId xmlns:p14="http://schemas.microsoft.com/office/powerpoint/2010/main" val="658137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|EON~031|</a:t>
            </a: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8834D5F1-972D-4B2C-89D1-E548F115253B}" type="slidenum">
              <a:rPr lang="en-US" altLang="en-US" sz="1300">
                <a:solidFill>
                  <a:schemeClr val="tx1"/>
                </a:solidFill>
              </a:rPr>
              <a:pPr eaLnBrk="1" hangingPunct="1"/>
              <a:t>33</a:t>
            </a:fld>
            <a:endParaRPr lang="en-US" altLang="en-US" sz="1300">
              <a:solidFill>
                <a:schemeClr val="tx1"/>
              </a:solidFill>
            </a:endParaRPr>
          </a:p>
        </p:txBody>
      </p:sp>
      <p:sp>
        <p:nvSpPr>
          <p:cNvPr id="78852" name="Rectangle 2"/>
          <p:cNvSpPr>
            <a:spLocks noGrp="1" noRot="1" noChangeAspect="1" noChangeArrowheads="1" noTextEdit="1"/>
          </p:cNvSpPr>
          <p:nvPr>
            <p:ph type="sldImg"/>
          </p:nvPr>
        </p:nvSpPr>
        <p:spPr>
          <a:xfrm>
            <a:off x="563563" y="693738"/>
            <a:ext cx="5978525" cy="4484687"/>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847" indent="-224847" eaLnBrk="1" hangingPunct="1"/>
            <a:r>
              <a:rPr lang="en-US" dirty="0"/>
              <a:t>When you are done, click Update. This uploads the local copy of the document from your machine to ClaimCenter.</a:t>
            </a:r>
          </a:p>
          <a:p>
            <a:pPr marL="224847" indent="-224847" eaLnBrk="1" hangingPunct="1"/>
            <a:endParaRPr lang="en-US" dirty="0"/>
          </a:p>
          <a:p>
            <a:pPr marL="224847" indent="-224847" eaLnBrk="1" hangingPunct="1"/>
            <a:r>
              <a:rPr lang="en-US" dirty="0"/>
              <a:t>Note that the name given to the uploaded</a:t>
            </a:r>
            <a:r>
              <a:rPr lang="en-US" baseline="0" dirty="0"/>
              <a:t> document is the same you specified in the Name field. The uploaded document is no longer associated with the local copy saved to your desktop.</a:t>
            </a:r>
            <a:endParaRPr lang="en-US" dirty="0"/>
          </a:p>
        </p:txBody>
      </p:sp>
    </p:spTree>
    <p:extLst>
      <p:ext uri="{BB962C8B-B14F-4D97-AF65-F5344CB8AC3E}">
        <p14:creationId xmlns:p14="http://schemas.microsoft.com/office/powerpoint/2010/main" val="2676952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|EON~032|</a:t>
            </a: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88676666-A4EA-4F8F-925F-06897F6640DD}" type="slidenum">
              <a:rPr lang="en-US" altLang="en-US" sz="1300">
                <a:solidFill>
                  <a:schemeClr val="tx1"/>
                </a:solidFill>
              </a:rPr>
              <a:pPr eaLnBrk="1" hangingPunct="1"/>
              <a:t>34</a:t>
            </a:fld>
            <a:endParaRPr lang="en-US" altLang="en-US" sz="1300">
              <a:solidFill>
                <a:schemeClr val="tx1"/>
              </a:solidFill>
            </a:endParaRPr>
          </a:p>
        </p:txBody>
      </p:sp>
      <p:sp>
        <p:nvSpPr>
          <p:cNvPr id="79876" name="Rectangle 2"/>
          <p:cNvSpPr>
            <a:spLocks noGrp="1" noRot="1" noChangeAspect="1" noChangeArrowheads="1" noTextEdit="1"/>
          </p:cNvSpPr>
          <p:nvPr>
            <p:ph type="sldImg"/>
          </p:nvPr>
        </p:nvSpPr>
        <p:spPr>
          <a:xfrm>
            <a:off x="563563" y="693738"/>
            <a:ext cx="5978525" cy="4484687"/>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activities are created from activity patterns. An activity pattern can be associated to a document template. When this is done, every activity created from the pattern has a "Create document" button. Clicking this button lets a user create a document using the template specified in the activity pattern.</a:t>
            </a:r>
          </a:p>
          <a:p>
            <a:pPr eaLnBrk="1" hangingPunct="1"/>
            <a:r>
              <a:rPr lang="en-US"/>
              <a:t>All activities, regardless of the pattern from which they were created, can be linked to existing claim documents. To upload (link) an existing document to an activity, click the Link document button in the Activity Detail toolbar. This displays a screen of existing documents for the claim. You can choose the appropriate document, which then becomes linked to the activity.</a:t>
            </a:r>
          </a:p>
        </p:txBody>
      </p:sp>
    </p:spTree>
    <p:extLst>
      <p:ext uri="{BB962C8B-B14F-4D97-AF65-F5344CB8AC3E}">
        <p14:creationId xmlns:p14="http://schemas.microsoft.com/office/powerpoint/2010/main" val="202353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|EON~033|</a:t>
            </a: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01A5D714-2918-4AE7-9B53-FDE1975133CC}" type="slidenum">
              <a:rPr lang="en-US" altLang="en-US" sz="1300">
                <a:solidFill>
                  <a:schemeClr val="tx1"/>
                </a:solidFill>
              </a:rPr>
              <a:pPr eaLnBrk="1" hangingPunct="1"/>
              <a:t>35</a:t>
            </a:fld>
            <a:endParaRPr lang="en-US" altLang="en-US" sz="1300">
              <a:solidFill>
                <a:schemeClr val="tx1"/>
              </a:solidFill>
            </a:endParaRPr>
          </a:p>
        </p:txBody>
      </p:sp>
      <p:sp>
        <p:nvSpPr>
          <p:cNvPr id="80900" name="Rectangle 2"/>
          <p:cNvSpPr>
            <a:spLocks noGrp="1" noRot="1" noChangeAspect="1" noChangeArrowheads="1" noTextEdit="1"/>
          </p:cNvSpPr>
          <p:nvPr>
            <p:ph type="sldImg"/>
          </p:nvPr>
        </p:nvSpPr>
        <p:spPr>
          <a:xfrm>
            <a:off x="563563" y="693738"/>
            <a:ext cx="5978525" cy="4484687"/>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12008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|EON~034|</a:t>
            </a:r>
          </a:p>
        </p:txBody>
      </p:sp>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FF2916E8-9905-4B25-9074-2F43F29CC9C1}" type="slidenum">
              <a:rPr lang="en-US" altLang="en-US" sz="1300">
                <a:solidFill>
                  <a:schemeClr val="tx1"/>
                </a:solidFill>
              </a:rPr>
              <a:pPr eaLnBrk="1" hangingPunct="1"/>
              <a:t>36</a:t>
            </a:fld>
            <a:endParaRPr lang="en-US" altLang="en-US" sz="130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How to generate emails automatically via business rules is not within the scope of this course, but is a task performed by a rule writer.</a:t>
            </a:r>
          </a:p>
        </p:txBody>
      </p:sp>
    </p:spTree>
    <p:extLst>
      <p:ext uri="{BB962C8B-B14F-4D97-AF65-F5344CB8AC3E}">
        <p14:creationId xmlns:p14="http://schemas.microsoft.com/office/powerpoint/2010/main" val="1248641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|EON~035|</a:t>
            </a: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114DFE22-272E-425F-9A21-865C62AA4397}" type="slidenum">
              <a:rPr lang="en-US" altLang="en-US" sz="1300">
                <a:solidFill>
                  <a:schemeClr val="tx1"/>
                </a:solidFill>
              </a:rPr>
              <a:pPr eaLnBrk="1" hangingPunct="1"/>
              <a:t>37</a:t>
            </a:fld>
            <a:endParaRPr lang="en-US" altLang="en-US" sz="130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Emails are created by a menu action separate from that of the new document. But similar to the new document menu action, a worksheet is opened up for creating the new email.</a:t>
            </a:r>
          </a:p>
          <a:p>
            <a:pPr eaLnBrk="1" hangingPunct="1"/>
            <a:r>
              <a:rPr lang="en-US" dirty="0"/>
              <a:t>The checkbox to “Save as a new document” is the default behavior when creating a new email. This results in a copy of the sent email being stored as a document.</a:t>
            </a:r>
          </a:p>
        </p:txBody>
      </p:sp>
    </p:spTree>
    <p:extLst>
      <p:ext uri="{BB962C8B-B14F-4D97-AF65-F5344CB8AC3E}">
        <p14:creationId xmlns:p14="http://schemas.microsoft.com/office/powerpoint/2010/main" val="1496851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|EON~036|</a:t>
            </a: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1AE437B0-161F-4DA8-91EB-A328137D37FF}" type="slidenum">
              <a:rPr lang="en-US" altLang="en-US" sz="1300">
                <a:solidFill>
                  <a:schemeClr val="tx1"/>
                </a:solidFill>
              </a:rPr>
              <a:pPr eaLnBrk="1" hangingPunct="1"/>
              <a:t>38</a:t>
            </a:fld>
            <a:endParaRPr lang="en-US" altLang="en-US" sz="130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bug</a:t>
            </a:r>
            <a:r>
              <a:rPr lang="en-US" baseline="0" dirty="0"/>
              <a:t> in ClaimCenter 8.x may prevent the name from “auto-completing”. Entering the name using upper-case may resolve the issue.</a:t>
            </a:r>
            <a:endParaRPr lang="en-US" dirty="0"/>
          </a:p>
        </p:txBody>
      </p:sp>
    </p:spTree>
    <p:extLst>
      <p:ext uri="{BB962C8B-B14F-4D97-AF65-F5344CB8AC3E}">
        <p14:creationId xmlns:p14="http://schemas.microsoft.com/office/powerpoint/2010/main" val="679022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|EON~037|</a:t>
            </a: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5FA88DE-0148-47E3-B4FD-D95A1E134A18}" type="slidenum">
              <a:rPr lang="en-US" altLang="en-US" sz="1300">
                <a:solidFill>
                  <a:schemeClr val="tx1"/>
                </a:solidFill>
              </a:rPr>
              <a:pPr eaLnBrk="1" hangingPunct="1"/>
              <a:t>39</a:t>
            </a:fld>
            <a:endParaRPr lang="en-US" altLang="en-US" sz="130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Most (if not all)</a:t>
            </a:r>
            <a:r>
              <a:rPr lang="en-US" baseline="0" dirty="0"/>
              <a:t> of the</a:t>
            </a:r>
            <a:r>
              <a:rPr lang="en-US" dirty="0"/>
              <a:t> body text of the email was pre-populated with the contents from the template. The adjuster has begun entering her name and contact info to personalize the message. Any portion of the template is modifiable by the adjuster.</a:t>
            </a:r>
          </a:p>
        </p:txBody>
      </p:sp>
    </p:spTree>
    <p:extLst>
      <p:ext uri="{BB962C8B-B14F-4D97-AF65-F5344CB8AC3E}">
        <p14:creationId xmlns:p14="http://schemas.microsoft.com/office/powerpoint/2010/main" val="202852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|EON~004|</a:t>
            </a: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003E0758-29B3-4314-98EA-975C66D4F4FA}" type="slidenum">
              <a:rPr lang="en-US" altLang="en-US" sz="1300">
                <a:solidFill>
                  <a:schemeClr val="tx1"/>
                </a:solidFill>
              </a:rPr>
              <a:pPr eaLnBrk="1" hangingPunct="1"/>
              <a:t>4</a:t>
            </a:fld>
            <a:endParaRPr lang="en-US" altLang="en-US" sz="1300">
              <a:solidFill>
                <a:schemeClr val="tx1"/>
              </a:solidFill>
            </a:endParaRPr>
          </a:p>
        </p:txBody>
      </p:sp>
      <p:sp>
        <p:nvSpPr>
          <p:cNvPr id="55300" name="Rectangle 2"/>
          <p:cNvSpPr>
            <a:spLocks noGrp="1" noRot="1" noChangeAspect="1" noChangeArrowheads="1" noTextEdit="1"/>
          </p:cNvSpPr>
          <p:nvPr>
            <p:ph type="sldImg"/>
          </p:nvPr>
        </p:nvSpPr>
        <p:spPr>
          <a:xfrm>
            <a:off x="563563" y="693738"/>
            <a:ext cx="5978525" cy="4484687"/>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Documents can be used to:</a:t>
            </a:r>
          </a:p>
          <a:p>
            <a:pPr lvl="1" eaLnBrk="1" hangingPunct="1"/>
            <a:r>
              <a:rPr lang="en-US" dirty="0"/>
              <a:t>Track information on physical pieces of paper that document the loss (such as photographs of a damaged car)</a:t>
            </a:r>
          </a:p>
          <a:p>
            <a:pPr lvl="1" eaLnBrk="1" hangingPunct="1"/>
            <a:r>
              <a:rPr lang="en-US" dirty="0"/>
              <a:t>Track information on physical pieces of paper that are used to process the claim (such as repair quotes from auto mechanics)</a:t>
            </a:r>
          </a:p>
          <a:p>
            <a:pPr lvl="1" eaLnBrk="1" hangingPunct="1"/>
            <a:r>
              <a:rPr lang="en-US" dirty="0"/>
              <a:t>Record all correspondences with claimants, including emails</a:t>
            </a:r>
          </a:p>
        </p:txBody>
      </p:sp>
    </p:spTree>
    <p:extLst>
      <p:ext uri="{BB962C8B-B14F-4D97-AF65-F5344CB8AC3E}">
        <p14:creationId xmlns:p14="http://schemas.microsoft.com/office/powerpoint/2010/main" val="3616821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|EON~038|</a:t>
            </a: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5FA88DE-0148-47E3-B4FD-D95A1E134A18}" type="slidenum">
              <a:rPr lang="en-US" altLang="en-US" sz="1300">
                <a:solidFill>
                  <a:schemeClr val="tx1"/>
                </a:solidFill>
              </a:rPr>
              <a:pPr eaLnBrk="1" hangingPunct="1"/>
              <a:t>40</a:t>
            </a:fld>
            <a:endParaRPr lang="en-US" altLang="en-US" sz="130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Most (if not all)</a:t>
            </a:r>
            <a:r>
              <a:rPr lang="en-US" baseline="0" dirty="0"/>
              <a:t> of the</a:t>
            </a:r>
            <a:r>
              <a:rPr lang="en-US" dirty="0"/>
              <a:t> body text of the email was pre-populated with the contents from the template. The adjuster has begun entering her name and contact info to personalize the message. Any portion of the template is modifiable by the adjuster.</a:t>
            </a:r>
          </a:p>
        </p:txBody>
      </p:sp>
    </p:spTree>
    <p:extLst>
      <p:ext uri="{BB962C8B-B14F-4D97-AF65-F5344CB8AC3E}">
        <p14:creationId xmlns:p14="http://schemas.microsoft.com/office/powerpoint/2010/main" val="4136530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|EON~039|</a:t>
            </a: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7DC76F1C-D490-4CA8-84A5-21560AFE9303}" type="slidenum">
              <a:rPr lang="en-US" altLang="en-US" sz="1300">
                <a:solidFill>
                  <a:schemeClr val="tx1"/>
                </a:solidFill>
              </a:rPr>
              <a:pPr eaLnBrk="1" hangingPunct="1"/>
              <a:t>41</a:t>
            </a:fld>
            <a:endParaRPr lang="en-US" altLang="en-US" sz="130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54914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|EON~040|</a:t>
            </a:r>
          </a:p>
        </p:txBody>
      </p:sp>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33F7D09B-1342-42F6-B8D5-B377C210DEB2}" type="slidenum">
              <a:rPr lang="en-US" altLang="en-US" sz="1300">
                <a:solidFill>
                  <a:schemeClr val="tx1"/>
                </a:solidFill>
              </a:rPr>
              <a:pPr eaLnBrk="1" hangingPunct="1"/>
              <a:t>42</a:t>
            </a:fld>
            <a:endParaRPr lang="en-US" altLang="en-US" sz="130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69444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|EON~041|</a:t>
            </a:r>
          </a:p>
        </p:txBody>
      </p:sp>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2CAB0337-B394-45BB-ABF0-9CAEE5DD7C5D}" type="slidenum">
              <a:rPr lang="en-US" altLang="en-US" sz="1300">
                <a:solidFill>
                  <a:schemeClr val="tx1"/>
                </a:solidFill>
              </a:rPr>
              <a:pPr eaLnBrk="1" hangingPunct="1"/>
              <a:t>43</a:t>
            </a:fld>
            <a:endParaRPr lang="en-US" altLang="en-US" sz="130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7980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|EON~042|</a:t>
            </a:r>
          </a:p>
        </p:txBody>
      </p:sp>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574E4827-5B59-46AC-A3BD-84448A3777FF}" type="slidenum">
              <a:rPr lang="en-US" altLang="en-US" sz="1300">
                <a:solidFill>
                  <a:schemeClr val="tx1"/>
                </a:solidFill>
              </a:rPr>
              <a:pPr eaLnBrk="1" hangingPunct="1"/>
              <a:t>44</a:t>
            </a:fld>
            <a:endParaRPr lang="en-US" altLang="en-US" sz="130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9366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|EON~043|</a:t>
            </a:r>
          </a:p>
        </p:txBody>
      </p:sp>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EBEEC864-F2FF-4FE5-9EAF-38E2496AF0B6}" type="slidenum">
              <a:rPr lang="en-US" altLang="en-US" sz="1300">
                <a:solidFill>
                  <a:schemeClr val="tx1"/>
                </a:solidFill>
              </a:rPr>
              <a:pPr eaLnBrk="1" hangingPunct="1"/>
              <a:t>45</a:t>
            </a:fld>
            <a:endParaRPr lang="en-US" altLang="en-US" sz="1300">
              <a:solidFill>
                <a:schemeClr val="tx1"/>
              </a:solidFill>
            </a:endParaRPr>
          </a:p>
        </p:txBody>
      </p:sp>
      <p:sp>
        <p:nvSpPr>
          <p:cNvPr id="90116" name="Rectangle 2"/>
          <p:cNvSpPr>
            <a:spLocks noGrp="1" noRot="1" noChangeAspect="1" noChangeArrowheads="1" noTextEdit="1"/>
          </p:cNvSpPr>
          <p:nvPr>
            <p:ph type="sldImg"/>
          </p:nvPr>
        </p:nvSpPr>
        <p:spPr>
          <a:xfrm>
            <a:off x="563563" y="693738"/>
            <a:ext cx="5978525" cy="4484687"/>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87420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|EON~044|</a:t>
            </a:r>
          </a:p>
        </p:txBody>
      </p:sp>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88DBA87-FEA0-42B3-BD4B-181A4FB7D18C}" type="slidenum">
              <a:rPr lang="en-US" altLang="en-US" sz="1300">
                <a:solidFill>
                  <a:schemeClr val="tx1"/>
                </a:solidFill>
              </a:rPr>
              <a:pPr eaLnBrk="1" hangingPunct="1"/>
              <a:t>46</a:t>
            </a:fld>
            <a:endParaRPr lang="en-US" altLang="en-US" sz="1300">
              <a:solidFill>
                <a:schemeClr val="tx1"/>
              </a:solidFill>
            </a:endParaRPr>
          </a:p>
        </p:txBody>
      </p:sp>
      <p:sp>
        <p:nvSpPr>
          <p:cNvPr id="91140" name="Rectangle 2"/>
          <p:cNvSpPr>
            <a:spLocks noGrp="1" noRot="1" noChangeAspect="1" noChangeArrowheads="1" noTextEdit="1"/>
          </p:cNvSpPr>
          <p:nvPr>
            <p:ph type="sldImg"/>
          </p:nvPr>
        </p:nvSpPr>
        <p:spPr>
          <a:xfrm>
            <a:off x="563563" y="693738"/>
            <a:ext cx="5978525" cy="4484687"/>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You can hide a document, which simply prevents the document from being displayed in the document list by default. Hiding a document is analogous to "logically deleting" the document. It is still listed inside the database and can still be seen in ClaimCenter, but it has also been flagged as a document which is potentially irrelevant to the processing of the claim.</a:t>
            </a:r>
          </a:p>
          <a:p>
            <a:pPr eaLnBrk="1" hangingPunct="1"/>
            <a:r>
              <a:rPr lang="en-US" dirty="0"/>
              <a:t>There is a search criteria which lets you specify that hidden documents should be returned in the search.</a:t>
            </a:r>
          </a:p>
          <a:p>
            <a:pPr eaLnBrk="1" hangingPunct="1"/>
            <a:r>
              <a:rPr lang="en-US" dirty="0"/>
              <a:t>Recall that sensitive documents are visible only to you, your supervisors, and people with permission to view sensitive documents.</a:t>
            </a:r>
          </a:p>
          <a:p>
            <a:pPr eaLnBrk="1" hangingPunct="1"/>
            <a:endParaRPr lang="en-US" dirty="0"/>
          </a:p>
        </p:txBody>
      </p:sp>
    </p:spTree>
    <p:extLst>
      <p:ext uri="{BB962C8B-B14F-4D97-AF65-F5344CB8AC3E}">
        <p14:creationId xmlns:p14="http://schemas.microsoft.com/office/powerpoint/2010/main" val="1482468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|EON~045|</a:t>
            </a:r>
          </a:p>
        </p:txBody>
      </p:sp>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1B1170D-9711-4CB6-852D-8C31087196C3}" type="slidenum">
              <a:rPr lang="en-US" altLang="en-US" sz="1300">
                <a:solidFill>
                  <a:schemeClr val="tx1"/>
                </a:solidFill>
              </a:rPr>
              <a:pPr eaLnBrk="1" hangingPunct="1"/>
              <a:t>47</a:t>
            </a:fld>
            <a:endParaRPr lang="en-US" altLang="en-US" sz="1300">
              <a:solidFill>
                <a:schemeClr val="tx1"/>
              </a:solidFill>
            </a:endParaRPr>
          </a:p>
        </p:txBody>
      </p:sp>
      <p:sp>
        <p:nvSpPr>
          <p:cNvPr id="92164" name="Rectangle 2"/>
          <p:cNvSpPr>
            <a:spLocks noGrp="1" noRot="1" noChangeAspect="1" noChangeArrowheads="1" noTextEdit="1"/>
          </p:cNvSpPr>
          <p:nvPr>
            <p:ph type="sldImg"/>
          </p:nvPr>
        </p:nvSpPr>
        <p:spPr>
          <a:xfrm>
            <a:off x="563563" y="693738"/>
            <a:ext cx="5978525" cy="4484687"/>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5703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|EON~046|</a:t>
            </a:r>
          </a:p>
        </p:txBody>
      </p:sp>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EE9782B2-0839-4BD1-A726-E00FF460CC75}" type="slidenum">
              <a:rPr lang="en-US" altLang="en-US" sz="1300">
                <a:solidFill>
                  <a:schemeClr val="tx1"/>
                </a:solidFill>
              </a:rPr>
              <a:pPr eaLnBrk="1" hangingPunct="1"/>
              <a:t>48</a:t>
            </a:fld>
            <a:endParaRPr lang="en-US" altLang="en-US" sz="1300">
              <a:solidFill>
                <a:schemeClr val="tx1"/>
              </a:solidFill>
            </a:endParaRPr>
          </a:p>
        </p:txBody>
      </p:sp>
      <p:sp>
        <p:nvSpPr>
          <p:cNvPr id="93188" name="Rectangle 2"/>
          <p:cNvSpPr>
            <a:spLocks noGrp="1" noRot="1" noChangeAspect="1" noChangeArrowheads="1" noTextEdit="1"/>
          </p:cNvSpPr>
          <p:nvPr>
            <p:ph type="sldImg"/>
          </p:nvPr>
        </p:nvSpPr>
        <p:spPr>
          <a:xfrm>
            <a:off x="563563" y="693738"/>
            <a:ext cx="5978525" cy="4484687"/>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a document is electronic (which means it is stored in the document management system), then you can both view and edit the data about the document as well as view the document itself. The slide shows how to view and edit the data about the document.</a:t>
            </a:r>
          </a:p>
        </p:txBody>
      </p:sp>
    </p:spTree>
    <p:extLst>
      <p:ext uri="{BB962C8B-B14F-4D97-AF65-F5344CB8AC3E}">
        <p14:creationId xmlns:p14="http://schemas.microsoft.com/office/powerpoint/2010/main" val="2242321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|EON~047|</a:t>
            </a:r>
          </a:p>
        </p:txBody>
      </p:sp>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1A04566-0B75-4852-8D39-4223361E5BE5}" type="slidenum">
              <a:rPr lang="en-US" altLang="en-US" sz="1300">
                <a:solidFill>
                  <a:schemeClr val="tx1"/>
                </a:solidFill>
              </a:rPr>
              <a:pPr eaLnBrk="1" hangingPunct="1"/>
              <a:t>49</a:t>
            </a:fld>
            <a:endParaRPr lang="en-US" altLang="en-US" sz="1300">
              <a:solidFill>
                <a:schemeClr val="tx1"/>
              </a:solidFill>
            </a:endParaRPr>
          </a:p>
        </p:txBody>
      </p:sp>
      <p:sp>
        <p:nvSpPr>
          <p:cNvPr id="94212" name="Rectangle 2"/>
          <p:cNvSpPr>
            <a:spLocks noGrp="1" noRot="1" noChangeAspect="1" noChangeArrowheads="1" noTextEdit="1"/>
          </p:cNvSpPr>
          <p:nvPr>
            <p:ph type="sldImg"/>
          </p:nvPr>
        </p:nvSpPr>
        <p:spPr>
          <a:xfrm>
            <a:off x="563563" y="693738"/>
            <a:ext cx="5978525" cy="4484687"/>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a document is electronic (which means it is stored in the document management system), then you can both view the data about the document as well as view the document itself. The slide shows how to view the document itself.</a:t>
            </a:r>
          </a:p>
          <a:p>
            <a:pPr eaLnBrk="1" hangingPunct="1"/>
            <a:r>
              <a:rPr lang="en-US" dirty="0"/>
              <a:t>In some cases, such as when the status is final, you can view a document but you cannot edit it. When this occurs, the Upload Changes field will not be visible (shown on next slide).</a:t>
            </a:r>
          </a:p>
        </p:txBody>
      </p:sp>
    </p:spTree>
    <p:extLst>
      <p:ext uri="{BB962C8B-B14F-4D97-AF65-F5344CB8AC3E}">
        <p14:creationId xmlns:p14="http://schemas.microsoft.com/office/powerpoint/2010/main" val="304040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|EON~005|</a:t>
            </a: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003E0758-29B3-4314-98EA-975C66D4F4FA}" type="slidenum">
              <a:rPr lang="en-US" altLang="en-US" sz="1300">
                <a:solidFill>
                  <a:schemeClr val="tx1"/>
                </a:solidFill>
              </a:rPr>
              <a:pPr eaLnBrk="1" hangingPunct="1"/>
              <a:t>5</a:t>
            </a:fld>
            <a:endParaRPr lang="en-US" altLang="en-US" sz="1300">
              <a:solidFill>
                <a:schemeClr val="tx1"/>
              </a:solidFill>
            </a:endParaRPr>
          </a:p>
        </p:txBody>
      </p:sp>
      <p:sp>
        <p:nvSpPr>
          <p:cNvPr id="55300" name="Rectangle 2"/>
          <p:cNvSpPr>
            <a:spLocks noGrp="1" noRot="1" noChangeAspect="1" noChangeArrowheads="1" noTextEdit="1"/>
          </p:cNvSpPr>
          <p:nvPr>
            <p:ph type="sldImg"/>
          </p:nvPr>
        </p:nvSpPr>
        <p:spPr>
          <a:xfrm>
            <a:off x="563563" y="693738"/>
            <a:ext cx="5978525" cy="4484687"/>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Documents can be used to:</a:t>
            </a:r>
          </a:p>
          <a:p>
            <a:pPr lvl="1" eaLnBrk="1" hangingPunct="1"/>
            <a:r>
              <a:rPr lang="en-US" dirty="0"/>
              <a:t>Track information on physical pieces of paper that document the loss (such as diagrams of the floor plan for a workplace)</a:t>
            </a:r>
          </a:p>
          <a:p>
            <a:pPr lvl="1" eaLnBrk="1" hangingPunct="1"/>
            <a:r>
              <a:rPr lang="en-US" dirty="0"/>
              <a:t>Track information on physical pieces of paper that are used to process the claim (such as diagnoses from a doctor)</a:t>
            </a:r>
          </a:p>
          <a:p>
            <a:pPr lvl="1" eaLnBrk="1" hangingPunct="1"/>
            <a:r>
              <a:rPr lang="en-US" dirty="0"/>
              <a:t>Record all correspondences with claimants, including emails</a:t>
            </a:r>
          </a:p>
        </p:txBody>
      </p:sp>
    </p:spTree>
    <p:extLst>
      <p:ext uri="{BB962C8B-B14F-4D97-AF65-F5344CB8AC3E}">
        <p14:creationId xmlns:p14="http://schemas.microsoft.com/office/powerpoint/2010/main" val="33191015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|EON~048|</a:t>
            </a:r>
          </a:p>
        </p:txBody>
      </p:sp>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D9CC845-2D01-41A6-8DB3-B0A18F61CCBB}" type="slidenum">
              <a:rPr lang="en-US" altLang="en-US" sz="1300">
                <a:solidFill>
                  <a:schemeClr val="tx1"/>
                </a:solidFill>
              </a:rPr>
              <a:pPr eaLnBrk="1" hangingPunct="1"/>
              <a:t>50</a:t>
            </a:fld>
            <a:endParaRPr lang="en-US" altLang="en-US" sz="1300">
              <a:solidFill>
                <a:schemeClr val="tx1"/>
              </a:solidFill>
            </a:endParaRPr>
          </a:p>
        </p:txBody>
      </p:sp>
      <p:sp>
        <p:nvSpPr>
          <p:cNvPr id="95236" name="Rectangle 2"/>
          <p:cNvSpPr>
            <a:spLocks noGrp="1" noRot="1" noChangeAspect="1" noChangeArrowheads="1" noTextEdit="1"/>
          </p:cNvSpPr>
          <p:nvPr>
            <p:ph type="sldImg"/>
          </p:nvPr>
        </p:nvSpPr>
        <p:spPr>
          <a:xfrm>
            <a:off x="563563" y="693738"/>
            <a:ext cx="5978525" cy="4484687"/>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Assuming you have sufficient permissions, you can edit electronic documents. To edit a document, click the View button. When you do this, ClaimCenter downloads a copy of the document to your machine and opens it in the appropriate application (such as opening a Word document in Word). </a:t>
            </a:r>
          </a:p>
          <a:p>
            <a:pPr eaLnBrk="1" hangingPunct="1"/>
            <a:endParaRPr lang="en-US" dirty="0"/>
          </a:p>
          <a:p>
            <a:pPr eaLnBrk="1" hangingPunct="1"/>
            <a:r>
              <a:rPr lang="en-US" dirty="0"/>
              <a:t>Make changes within your desktop application (e.g. Word) and then save it to a</a:t>
            </a:r>
            <a:r>
              <a:rPr lang="en-US" baseline="0" dirty="0"/>
              <a:t> location where it can be uploaded from.</a:t>
            </a:r>
            <a:endParaRPr lang="en-US" dirty="0"/>
          </a:p>
        </p:txBody>
      </p:sp>
    </p:spTree>
    <p:extLst>
      <p:ext uri="{BB962C8B-B14F-4D97-AF65-F5344CB8AC3E}">
        <p14:creationId xmlns:p14="http://schemas.microsoft.com/office/powerpoint/2010/main" val="8519927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|EON~048|</a:t>
            </a:r>
          </a:p>
        </p:txBody>
      </p:sp>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D9CC845-2D01-41A6-8DB3-B0A18F61CCBB}" type="slidenum">
              <a:rPr lang="en-US" altLang="en-US" sz="1300">
                <a:solidFill>
                  <a:schemeClr val="tx1"/>
                </a:solidFill>
              </a:rPr>
              <a:pPr eaLnBrk="1" hangingPunct="1"/>
              <a:t>51</a:t>
            </a:fld>
            <a:endParaRPr lang="en-US" altLang="en-US" sz="1300">
              <a:solidFill>
                <a:schemeClr val="tx1"/>
              </a:solidFill>
            </a:endParaRPr>
          </a:p>
        </p:txBody>
      </p:sp>
      <p:sp>
        <p:nvSpPr>
          <p:cNvPr id="95236" name="Rectangle 2"/>
          <p:cNvSpPr>
            <a:spLocks noGrp="1" noRot="1" noChangeAspect="1" noChangeArrowheads="1" noTextEdit="1"/>
          </p:cNvSpPr>
          <p:nvPr>
            <p:ph type="sldImg"/>
          </p:nvPr>
        </p:nvSpPr>
        <p:spPr>
          <a:xfrm>
            <a:off x="563563" y="693738"/>
            <a:ext cx="5978525" cy="4484687"/>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1. To upload your local changed document, you select the document</a:t>
            </a:r>
            <a:r>
              <a:rPr lang="en-US" baseline="0" dirty="0"/>
              <a:t> Name link which opens the Document Details screen. </a:t>
            </a:r>
          </a:p>
          <a:p>
            <a:pPr eaLnBrk="1" hangingPunct="1"/>
            <a:endParaRPr lang="en-US" baseline="0" dirty="0"/>
          </a:p>
          <a:p>
            <a:pPr eaLnBrk="1" hangingPunct="1"/>
            <a:r>
              <a:rPr lang="en-US" baseline="0" dirty="0"/>
              <a:t>2. You then select the Edit button in order to set Upload Changes to Yes. </a:t>
            </a:r>
            <a:r>
              <a:rPr lang="en-US" dirty="0"/>
              <a:t>You identify the local copy to be uploaded</a:t>
            </a:r>
            <a:r>
              <a:rPr lang="en-US" baseline="0" dirty="0"/>
              <a:t> by browsing to its location (saved in the previous step).</a:t>
            </a:r>
          </a:p>
          <a:p>
            <a:pPr eaLnBrk="1" hangingPunct="1"/>
            <a:endParaRPr lang="en-US" baseline="0" dirty="0"/>
          </a:p>
          <a:p>
            <a:pPr eaLnBrk="1" hangingPunct="1"/>
            <a:r>
              <a:rPr lang="en-US" baseline="0" dirty="0"/>
              <a:t>3. Clicking the Update button causes ClaimCenter to upload the changed local document to the Document Storage System.</a:t>
            </a:r>
            <a:endParaRPr lang="en-US" dirty="0"/>
          </a:p>
        </p:txBody>
      </p:sp>
    </p:spTree>
    <p:extLst>
      <p:ext uri="{BB962C8B-B14F-4D97-AF65-F5344CB8AC3E}">
        <p14:creationId xmlns:p14="http://schemas.microsoft.com/office/powerpoint/2010/main" val="33611609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|EON~049|</a:t>
            </a:r>
          </a:p>
        </p:txBody>
      </p:sp>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D33C1B7A-B7D8-4870-AD4C-11B545E51AA5}" type="slidenum">
              <a:rPr lang="en-US" altLang="en-US" sz="1300">
                <a:solidFill>
                  <a:schemeClr val="tx1"/>
                </a:solidFill>
              </a:rPr>
              <a:pPr eaLnBrk="1" hangingPunct="1"/>
              <a:t>52</a:t>
            </a:fld>
            <a:endParaRPr lang="en-US" altLang="en-US" sz="1300">
              <a:solidFill>
                <a:schemeClr val="tx1"/>
              </a:solidFill>
            </a:endParaRPr>
          </a:p>
        </p:txBody>
      </p:sp>
      <p:sp>
        <p:nvSpPr>
          <p:cNvPr id="96260" name="Rectangle 2"/>
          <p:cNvSpPr>
            <a:spLocks noGrp="1" noRot="1" noChangeAspect="1" noChangeArrowheads="1" noTextEdit="1"/>
          </p:cNvSpPr>
          <p:nvPr>
            <p:ph type="sldImg"/>
          </p:nvPr>
        </p:nvSpPr>
        <p:spPr>
          <a:xfrm>
            <a:off x="563563" y="693738"/>
            <a:ext cx="5978525" cy="4484687"/>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22488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|EON~050|</a:t>
            </a:r>
          </a:p>
        </p:txBody>
      </p:sp>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BD9ED092-223A-49C2-B5EB-DF274E21CCEB}" type="slidenum">
              <a:rPr lang="en-US" altLang="en-US" sz="1300">
                <a:solidFill>
                  <a:schemeClr val="tx1"/>
                </a:solidFill>
              </a:rPr>
              <a:pPr eaLnBrk="1" hangingPunct="1"/>
              <a:t>53</a:t>
            </a:fld>
            <a:endParaRPr lang="en-US" altLang="en-US" sz="1300">
              <a:solidFill>
                <a:schemeClr val="tx1"/>
              </a:solidFill>
            </a:endParaRPr>
          </a:p>
        </p:txBody>
      </p:sp>
      <p:sp>
        <p:nvSpPr>
          <p:cNvPr id="97284" name="Rectangle 2"/>
          <p:cNvSpPr>
            <a:spLocks noGrp="1" noRot="1" noChangeAspect="1" noChangeArrowheads="1" noTextEdit="1"/>
          </p:cNvSpPr>
          <p:nvPr>
            <p:ph type="sldImg"/>
          </p:nvPr>
        </p:nvSpPr>
        <p:spPr>
          <a:xfrm>
            <a:off x="563563" y="693738"/>
            <a:ext cx="5978525" cy="4484687"/>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Answers</a:t>
            </a:r>
          </a:p>
          <a:p>
            <a:pPr eaLnBrk="1" hangingPunct="1"/>
            <a:r>
              <a:rPr lang="en-US" dirty="0"/>
              <a:t>1. A document "known to exist" is not stored in the document management system (and therefore cannot be viewed or edited). An electronic document is stored in the document management system (and therefore can be viewed and possibly edited).</a:t>
            </a:r>
          </a:p>
          <a:p>
            <a:pPr eaLnBrk="1" hangingPunct="1"/>
            <a:r>
              <a:rPr lang="en-US" dirty="0"/>
              <a:t>2. A document's MIME type identifies what kind of document the document is, which is used by the user's machine to determine the application to use when viewing the document.</a:t>
            </a:r>
          </a:p>
          <a:p>
            <a:pPr eaLnBrk="1" hangingPunct="1"/>
            <a:r>
              <a:rPr lang="en-US" dirty="0"/>
              <a:t>3. documents can be added by:</a:t>
            </a:r>
          </a:p>
          <a:p>
            <a:pPr eaLnBrk="1" hangingPunct="1"/>
            <a:r>
              <a:rPr lang="en-US"/>
              <a:t>	- Uploading (linking) an existing document</a:t>
            </a:r>
          </a:p>
          <a:p>
            <a:pPr eaLnBrk="1" hangingPunct="1"/>
            <a:r>
              <a:rPr lang="en-US" dirty="0"/>
              <a:t>	- Creating a new document from a template</a:t>
            </a:r>
          </a:p>
          <a:p>
            <a:pPr eaLnBrk="1" hangingPunct="1"/>
            <a:r>
              <a:rPr lang="en-US" dirty="0"/>
              <a:t>4. The edited copy is stored on your machine. To have it replace the master copy, you must click the Upload button on the documents screen.</a:t>
            </a:r>
          </a:p>
          <a:p>
            <a:pPr eaLnBrk="1" hangingPunct="1"/>
            <a:r>
              <a:rPr lang="en-US" dirty="0"/>
              <a:t>5. A user might edit a document if there is text in the document that varies greatly and can only be specified by a user (such as the reason for a reservation of rights letter). Typically, a user does not have to edit a document to provide names, addresses, claim numbers, dates, and any other information which is already stored by </a:t>
            </a:r>
            <a:r>
              <a:rPr lang="en-US" dirty="0" err="1"/>
              <a:t>ClaimCenter</a:t>
            </a:r>
            <a:r>
              <a:rPr lang="en-US" dirty="0"/>
              <a:t>. This information can automatically be inserted into the document.</a:t>
            </a:r>
          </a:p>
        </p:txBody>
      </p:sp>
    </p:spTree>
    <p:extLst>
      <p:ext uri="{BB962C8B-B14F-4D97-AF65-F5344CB8AC3E}">
        <p14:creationId xmlns:p14="http://schemas.microsoft.com/office/powerpoint/2010/main" val="3721481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|EON~051|</a:t>
            </a:r>
          </a:p>
        </p:txBody>
      </p:sp>
      <p:sp>
        <p:nvSpPr>
          <p:cNvPr id="100354" name="Copyright"/>
          <p:cNvSpPr>
            <a:spLocks noGrp="1" noChangeArrowheads="1"/>
          </p:cNvSpPr>
          <p:nvPr>
            <p:ph type="sldNum" sz="quarter" idx="5"/>
          </p:nvPr>
        </p:nvSpPr>
        <p:spPr/>
        <p:txBody>
          <a:bodyPr/>
          <a:lstStyle/>
          <a:p>
            <a:pPr>
              <a:defRPr/>
            </a:pPr>
            <a:r>
              <a:rPr lang="en-US" altLang="en-US" dirty="0"/>
              <a:t>	Documents - </a:t>
            </a:r>
            <a:fld id="{211C349A-83C9-44D0-A356-DBEB3FC715FC}" type="slidenum">
              <a:rPr lang="en-US" altLang="en-US" smtClean="0"/>
              <a:pPr>
                <a:defRPr/>
              </a:pPr>
              <a:t>54</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5022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|EON~006|</a:t>
            </a: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4893A2AA-A2EE-41C8-B320-575C99F1033F}" type="slidenum">
              <a:rPr lang="en-US" altLang="en-US" sz="1300">
                <a:solidFill>
                  <a:schemeClr val="tx1"/>
                </a:solidFill>
              </a:rPr>
              <a:pPr eaLnBrk="1" hangingPunct="1"/>
              <a:t>6</a:t>
            </a:fld>
            <a:endParaRPr lang="en-US" altLang="en-US" sz="1300">
              <a:solidFill>
                <a:schemeClr val="tx1"/>
              </a:solidFill>
            </a:endParaRPr>
          </a:p>
        </p:txBody>
      </p:sp>
      <p:sp>
        <p:nvSpPr>
          <p:cNvPr id="56324" name="Rectangle 2"/>
          <p:cNvSpPr>
            <a:spLocks noGrp="1" noRot="1" noChangeAspect="1" noChangeArrowheads="1" noTextEdit="1"/>
          </p:cNvSpPr>
          <p:nvPr>
            <p:ph type="sldImg"/>
          </p:nvPr>
        </p:nvSpPr>
        <p:spPr>
          <a:xfrm>
            <a:off x="563563" y="693738"/>
            <a:ext cx="5978525" cy="4484687"/>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are five "systems" where information about documents can exist:</a:t>
            </a:r>
          </a:p>
          <a:p>
            <a:pPr eaLnBrk="1" hangingPunct="1">
              <a:buFontTx/>
              <a:buChar char="•"/>
            </a:pPr>
            <a:r>
              <a:rPr lang="en-US" dirty="0"/>
              <a:t>The user's machine</a:t>
            </a:r>
          </a:p>
          <a:p>
            <a:pPr eaLnBrk="1" hangingPunct="1">
              <a:buFontTx/>
              <a:buChar char="•"/>
            </a:pPr>
            <a:r>
              <a:rPr lang="en-US" dirty="0" err="1"/>
              <a:t>ClaimCenter</a:t>
            </a:r>
            <a:endParaRPr lang="en-US" dirty="0"/>
          </a:p>
          <a:p>
            <a:pPr eaLnBrk="1" hangingPunct="1">
              <a:buFontTx/>
              <a:buChar char="•"/>
            </a:pPr>
            <a:r>
              <a:rPr lang="en-US" dirty="0"/>
              <a:t>A document production system, which stores templates used to generate documents</a:t>
            </a:r>
          </a:p>
          <a:p>
            <a:pPr eaLnBrk="1" hangingPunct="1">
              <a:buFontTx/>
              <a:buChar char="•"/>
            </a:pPr>
            <a:r>
              <a:rPr lang="en-US" dirty="0"/>
              <a:t>A document storage system, which stores electronic documents</a:t>
            </a:r>
          </a:p>
          <a:p>
            <a:pPr eaLnBrk="1" hangingPunct="1">
              <a:buFontTx/>
              <a:buChar char="•"/>
            </a:pPr>
            <a:r>
              <a:rPr lang="en-US" dirty="0"/>
              <a:t>A physical location, which stores physical documents</a:t>
            </a:r>
          </a:p>
          <a:p>
            <a:pPr eaLnBrk="1" hangingPunct="1"/>
            <a:r>
              <a:rPr lang="en-US" dirty="0"/>
              <a:t>The specific information about what is stored on each system is discussed on the next slides.</a:t>
            </a:r>
          </a:p>
        </p:txBody>
      </p:sp>
    </p:spTree>
    <p:extLst>
      <p:ext uri="{BB962C8B-B14F-4D97-AF65-F5344CB8AC3E}">
        <p14:creationId xmlns:p14="http://schemas.microsoft.com/office/powerpoint/2010/main" val="9007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|EON~007|</a:t>
            </a: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A8059DDF-056C-4F06-B619-197A98C262D6}" type="slidenum">
              <a:rPr lang="en-US" altLang="en-US" sz="1300">
                <a:solidFill>
                  <a:schemeClr val="tx1"/>
                </a:solidFill>
              </a:rPr>
              <a:pPr eaLnBrk="1" hangingPunct="1"/>
              <a:t>7</a:t>
            </a:fld>
            <a:endParaRPr lang="en-US" altLang="en-US" sz="1300">
              <a:solidFill>
                <a:schemeClr val="tx1"/>
              </a:solidFill>
            </a:endParaRPr>
          </a:p>
        </p:txBody>
      </p:sp>
      <p:sp>
        <p:nvSpPr>
          <p:cNvPr id="57348" name="Rectangle 2"/>
          <p:cNvSpPr>
            <a:spLocks noGrp="1" noRot="1" noChangeAspect="1" noChangeArrowheads="1" noTextEdit="1"/>
          </p:cNvSpPr>
          <p:nvPr>
            <p:ph type="sldImg"/>
          </p:nvPr>
        </p:nvSpPr>
        <p:spPr>
          <a:xfrm>
            <a:off x="563563" y="693738"/>
            <a:ext cx="5978525" cy="4484687"/>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physical documents:</a:t>
            </a:r>
          </a:p>
          <a:p>
            <a:pPr eaLnBrk="1" hangingPunct="1">
              <a:buFontTx/>
              <a:buChar char="•"/>
            </a:pPr>
            <a:r>
              <a:rPr lang="en-US"/>
              <a:t>ClaimCenter tracks information about the document (such as the name, status, and where it is located)</a:t>
            </a:r>
          </a:p>
          <a:p>
            <a:pPr eaLnBrk="1" hangingPunct="1">
              <a:buFontTx/>
              <a:buChar char="•"/>
            </a:pPr>
            <a:r>
              <a:rPr lang="en-US"/>
              <a:t>A physical location (such as a filing cabinet) contains the document itself.</a:t>
            </a:r>
          </a:p>
          <a:p>
            <a:pPr eaLnBrk="1" hangingPunct="1"/>
            <a:r>
              <a:rPr lang="en-US"/>
              <a:t>Also, a user can view the information that ClaimCenter has stored about the document (such as the name, status, and where it is located).</a:t>
            </a:r>
          </a:p>
          <a:p>
            <a:pPr eaLnBrk="1" hangingPunct="1"/>
            <a:r>
              <a:rPr lang="en-US"/>
              <a:t>Because the document is not electronic, ClaimCenter cannot do much more than track its existence.</a:t>
            </a:r>
          </a:p>
          <a:p>
            <a:pPr eaLnBrk="1" hangingPunct="1"/>
            <a:endParaRPr lang="en-US"/>
          </a:p>
          <a:p>
            <a:pPr eaLnBrk="1" hangingPunct="1"/>
            <a:endParaRPr lang="en-US"/>
          </a:p>
        </p:txBody>
      </p:sp>
    </p:spTree>
    <p:extLst>
      <p:ext uri="{BB962C8B-B14F-4D97-AF65-F5344CB8AC3E}">
        <p14:creationId xmlns:p14="http://schemas.microsoft.com/office/powerpoint/2010/main" val="48049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|EON~008|</a:t>
            </a: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FF34A8AA-DCCD-4E65-8936-A6EE63DF87F6}" type="slidenum">
              <a:rPr lang="en-US" altLang="en-US" sz="1300">
                <a:solidFill>
                  <a:schemeClr val="tx1"/>
                </a:solidFill>
              </a:rPr>
              <a:pPr eaLnBrk="1" hangingPunct="1"/>
              <a:t>8</a:t>
            </a:fld>
            <a:endParaRPr lang="en-US" altLang="en-US" sz="1300">
              <a:solidFill>
                <a:schemeClr val="tx1"/>
              </a:solidFill>
            </a:endParaRPr>
          </a:p>
        </p:txBody>
      </p:sp>
      <p:sp>
        <p:nvSpPr>
          <p:cNvPr id="58372" name="Rectangle 2"/>
          <p:cNvSpPr>
            <a:spLocks noGrp="1" noRot="1" noChangeAspect="1" noChangeArrowheads="1" noTextEdit="1"/>
          </p:cNvSpPr>
          <p:nvPr>
            <p:ph type="sldImg"/>
          </p:nvPr>
        </p:nvSpPr>
        <p:spPr>
          <a:xfrm>
            <a:off x="563563" y="693738"/>
            <a:ext cx="5976937" cy="4484687"/>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document template is a ClaimCenter template used to generate commonly needed documents. Document templates often include information drawn from the claim and its related records.</a:t>
            </a:r>
          </a:p>
          <a:p>
            <a:pPr eaLnBrk="1" hangingPunct="1"/>
            <a:r>
              <a:rPr lang="en-US" dirty="0"/>
              <a:t>The document template can retrieve any information available to the claim, including:</a:t>
            </a:r>
          </a:p>
          <a:p>
            <a:pPr lvl="1" eaLnBrk="1" hangingPunct="1"/>
            <a:r>
              <a:rPr lang="en-US" dirty="0"/>
              <a:t>Information on the claim itself (such as the claim file number)</a:t>
            </a:r>
          </a:p>
          <a:p>
            <a:pPr lvl="1" eaLnBrk="1" hangingPunct="1"/>
            <a:r>
              <a:rPr lang="en-US" dirty="0"/>
              <a:t>Information from the claimants (such as the claimant's name and address)</a:t>
            </a:r>
          </a:p>
          <a:p>
            <a:pPr lvl="1" eaLnBrk="1" hangingPunct="1"/>
            <a:r>
              <a:rPr lang="en-US" dirty="0"/>
              <a:t>Information from users assigned to the claim (such as the name of an inspector who will view the property or construction</a:t>
            </a:r>
            <a:r>
              <a:rPr lang="en-US" baseline="0" dirty="0"/>
              <a:t> site</a:t>
            </a:r>
            <a:r>
              <a:rPr lang="en-US" dirty="0"/>
              <a:t>)</a:t>
            </a:r>
          </a:p>
          <a:p>
            <a:pPr eaLnBrk="1" hangingPunct="1"/>
            <a:r>
              <a:rPr lang="en-US" dirty="0"/>
              <a:t>The document which results from the merge is typically considered a draft document because the adjuster has the opportunity to modify it before it becomes final and/or gets sent to the relevant party.</a:t>
            </a:r>
          </a:p>
          <a:p>
            <a:pPr eaLnBrk="1" hangingPunct="1"/>
            <a:r>
              <a:rPr lang="en-US" dirty="0"/>
              <a:t>Document metadata is stored apart from the document itself.</a:t>
            </a:r>
          </a:p>
        </p:txBody>
      </p:sp>
    </p:spTree>
    <p:extLst>
      <p:ext uri="{BB962C8B-B14F-4D97-AF65-F5344CB8AC3E}">
        <p14:creationId xmlns:p14="http://schemas.microsoft.com/office/powerpoint/2010/main" val="282313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|EON~009|</a:t>
            </a: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1812" eaLnBrk="0" hangingPunct="0">
              <a:tabLst>
                <a:tab pos="5999331" algn="r"/>
              </a:tabLst>
              <a:defRPr sz="1500">
                <a:solidFill>
                  <a:schemeClr val="bg1"/>
                </a:solidFill>
                <a:latin typeface="Arial" charset="0"/>
              </a:defRPr>
            </a:lvl1pPr>
            <a:lvl2pPr marL="797185" indent="-306610" defTabSz="1011812" eaLnBrk="0" hangingPunct="0">
              <a:tabLst>
                <a:tab pos="5999331" algn="r"/>
              </a:tabLst>
              <a:defRPr sz="1500">
                <a:solidFill>
                  <a:schemeClr val="bg1"/>
                </a:solidFill>
                <a:latin typeface="Arial" charset="0"/>
              </a:defRPr>
            </a:lvl2pPr>
            <a:lvl3pPr marL="1226439" indent="-245288" defTabSz="1011812" eaLnBrk="0" hangingPunct="0">
              <a:tabLst>
                <a:tab pos="5999331" algn="r"/>
              </a:tabLst>
              <a:defRPr sz="1500">
                <a:solidFill>
                  <a:schemeClr val="bg1"/>
                </a:solidFill>
                <a:latin typeface="Arial" charset="0"/>
              </a:defRPr>
            </a:lvl3pPr>
            <a:lvl4pPr marL="1717015" indent="-245288" defTabSz="1011812" eaLnBrk="0" hangingPunct="0">
              <a:tabLst>
                <a:tab pos="5999331" algn="r"/>
              </a:tabLst>
              <a:defRPr sz="1500">
                <a:solidFill>
                  <a:schemeClr val="bg1"/>
                </a:solidFill>
                <a:latin typeface="Arial" charset="0"/>
              </a:defRPr>
            </a:lvl4pPr>
            <a:lvl5pPr marL="2207590" indent="-245288" defTabSz="1011812" eaLnBrk="0" hangingPunct="0">
              <a:tabLst>
                <a:tab pos="5999331" algn="r"/>
              </a:tabLst>
              <a:defRPr sz="1500">
                <a:solidFill>
                  <a:schemeClr val="bg1"/>
                </a:solidFill>
                <a:latin typeface="Arial" charset="0"/>
              </a:defRPr>
            </a:lvl5pPr>
            <a:lvl6pPr marL="2698166"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6pPr>
            <a:lvl7pPr marL="3188741"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7pPr>
            <a:lvl8pPr marL="3679317"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8pPr>
            <a:lvl9pPr marL="4169893" indent="-245288" algn="ctr" defTabSz="1011812" eaLnBrk="0" fontAlgn="base" hangingPunct="0">
              <a:spcBef>
                <a:spcPct val="50000"/>
              </a:spcBef>
              <a:spcAft>
                <a:spcPct val="30000"/>
              </a:spcAft>
              <a:buClr>
                <a:schemeClr val="tx1"/>
              </a:buClr>
              <a:tabLst>
                <a:tab pos="5999331" algn="r"/>
              </a:tabLst>
              <a:defRPr sz="1500">
                <a:solidFill>
                  <a:schemeClr val="bg1"/>
                </a:solidFill>
                <a:latin typeface="Arial" charset="0"/>
              </a:defRPr>
            </a:lvl9pPr>
          </a:lstStyle>
          <a:p>
            <a:r>
              <a:rPr lang="en-US" altLang="en-US" sz="1300">
                <a:solidFill>
                  <a:schemeClr val="tx1"/>
                </a:solidFill>
              </a:rPr>
              <a:t>	</a:t>
            </a:r>
            <a:endParaRPr lang="en-US" sz="13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9889" eaLnBrk="0" hangingPunct="0">
              <a:tabLst>
                <a:tab pos="2943454" algn="ctr"/>
              </a:tabLst>
              <a:defRPr sz="1500">
                <a:solidFill>
                  <a:schemeClr val="bg1"/>
                </a:solidFill>
                <a:latin typeface="Arial" charset="0"/>
              </a:defRPr>
            </a:lvl1pPr>
            <a:lvl2pPr marL="797185" indent="-306610" defTabSz="999889" eaLnBrk="0" hangingPunct="0">
              <a:tabLst>
                <a:tab pos="2943454" algn="ctr"/>
              </a:tabLst>
              <a:defRPr sz="1500">
                <a:solidFill>
                  <a:schemeClr val="bg1"/>
                </a:solidFill>
                <a:latin typeface="Arial" charset="0"/>
              </a:defRPr>
            </a:lvl2pPr>
            <a:lvl3pPr marL="1226439" indent="-245288" defTabSz="999889" eaLnBrk="0" hangingPunct="0">
              <a:tabLst>
                <a:tab pos="2943454" algn="ctr"/>
              </a:tabLst>
              <a:defRPr sz="1500">
                <a:solidFill>
                  <a:schemeClr val="bg1"/>
                </a:solidFill>
                <a:latin typeface="Arial" charset="0"/>
              </a:defRPr>
            </a:lvl3pPr>
            <a:lvl4pPr marL="1717015" indent="-245288" defTabSz="999889" eaLnBrk="0" hangingPunct="0">
              <a:tabLst>
                <a:tab pos="2943454" algn="ctr"/>
              </a:tabLst>
              <a:defRPr sz="1500">
                <a:solidFill>
                  <a:schemeClr val="bg1"/>
                </a:solidFill>
                <a:latin typeface="Arial" charset="0"/>
              </a:defRPr>
            </a:lvl4pPr>
            <a:lvl5pPr marL="2207590" indent="-245288" defTabSz="999889" eaLnBrk="0" hangingPunct="0">
              <a:tabLst>
                <a:tab pos="2943454" algn="ctr"/>
              </a:tabLst>
              <a:defRPr sz="1500">
                <a:solidFill>
                  <a:schemeClr val="bg1"/>
                </a:solidFill>
                <a:latin typeface="Arial" charset="0"/>
              </a:defRPr>
            </a:lvl5pPr>
            <a:lvl6pPr marL="2698166"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6pPr>
            <a:lvl7pPr marL="3188741"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7pPr>
            <a:lvl8pPr marL="3679317"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8pPr>
            <a:lvl9pPr marL="4169893" indent="-245288" algn="ctr" defTabSz="999889" eaLnBrk="0" fontAlgn="base" hangingPunct="0">
              <a:spcBef>
                <a:spcPct val="50000"/>
              </a:spcBef>
              <a:spcAft>
                <a:spcPct val="30000"/>
              </a:spcAft>
              <a:buClr>
                <a:schemeClr val="tx1"/>
              </a:buClr>
              <a:tabLst>
                <a:tab pos="2943454" algn="ctr"/>
              </a:tabLst>
              <a:defRPr sz="1500">
                <a:solidFill>
                  <a:schemeClr val="bg1"/>
                </a:solidFill>
                <a:latin typeface="Arial" charset="0"/>
              </a:defRPr>
            </a:lvl9pPr>
          </a:lstStyle>
          <a:p>
            <a:pPr eaLnBrk="1" hangingPunct="1"/>
            <a:r>
              <a:rPr lang="en-US" altLang="en-US" sz="1300">
                <a:solidFill>
                  <a:schemeClr val="tx1"/>
                </a:solidFill>
              </a:rPr>
              <a:t>	Documents - </a:t>
            </a:r>
            <a:fld id="{2D36B158-E20E-4A71-95A1-935DA23D3241}" type="slidenum">
              <a:rPr lang="en-US" altLang="en-US" sz="1300">
                <a:solidFill>
                  <a:schemeClr val="tx1"/>
                </a:solidFill>
              </a:rPr>
              <a:pPr eaLnBrk="1" hangingPunct="1"/>
              <a:t>9</a:t>
            </a:fld>
            <a:endParaRPr lang="en-US" altLang="en-US" sz="1300">
              <a:solidFill>
                <a:schemeClr val="tx1"/>
              </a:solidFill>
            </a:endParaRPr>
          </a:p>
        </p:txBody>
      </p:sp>
      <p:sp>
        <p:nvSpPr>
          <p:cNvPr id="59396" name="Rectangle 2"/>
          <p:cNvSpPr>
            <a:spLocks noGrp="1" noRot="1" noChangeAspect="1" noChangeArrowheads="1" noTextEdit="1"/>
          </p:cNvSpPr>
          <p:nvPr>
            <p:ph type="sldImg"/>
          </p:nvPr>
        </p:nvSpPr>
        <p:spPr>
          <a:xfrm>
            <a:off x="563563" y="693738"/>
            <a:ext cx="5978525" cy="4484687"/>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It is difficult to make general statements about document production because there are many possibilities that can be combined in various ways.</a:t>
            </a:r>
          </a:p>
          <a:p>
            <a:pPr eaLnBrk="1" hangingPunct="1"/>
            <a:r>
              <a:rPr lang="en-US"/>
              <a:t>In some cases, document templates are stored on a separate document production system. When a document needs to be produced, the field values and the name of the template are passed to the document production system. The document production system merges the information and returns a draft, which in turn is made available to the user.</a:t>
            </a:r>
          </a:p>
        </p:txBody>
      </p:sp>
    </p:spTree>
    <p:extLst>
      <p:ext uri="{BB962C8B-B14F-4D97-AF65-F5344CB8AC3E}">
        <p14:creationId xmlns:p14="http://schemas.microsoft.com/office/powerpoint/2010/main" val="1774818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5658925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265918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34060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6189636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a:t>Click to edit Master title style</a:t>
            </a:r>
          </a:p>
        </p:txBody>
      </p:sp>
      <p:sp>
        <p:nvSpPr>
          <p:cNvPr id="3" name="Text Placeholder 2"/>
          <p:cNvSpPr>
            <a:spLocks noGrp="1"/>
          </p:cNvSpPr>
          <p:nvPr>
            <p:ph type="body" sz="half" idx="1"/>
          </p:nvPr>
        </p:nvSpPr>
        <p:spPr>
          <a:xfrm>
            <a:off x="519113" y="1192213"/>
            <a:ext cx="4083050" cy="519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192213"/>
            <a:ext cx="4083050" cy="519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94536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91930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73187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32369442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92624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7635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579576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6165546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316634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AB0FE6BD-69A5-4C4D-AD8B-E4905040D63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31"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2" r:id="rId12"/>
    <p:sldLayoutId id="2147483730"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3.wmf"/><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gif"/><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|EOS~001|</a:t>
            </a:r>
            <a:endParaRPr lang="en-US" sz="100" dirty="0" err="1">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Documents</a:t>
            </a:r>
          </a:p>
        </p:txBody>
      </p:sp>
      <p:sp>
        <p:nvSpPr>
          <p:cNvPr id="4099" name="Text Placeholder 4"/>
          <p:cNvSpPr>
            <a:spLocks noGrp="1"/>
          </p:cNvSpPr>
          <p:nvPr>
            <p:ph type="body" sz="quarter" idx="10"/>
          </p:nvPr>
        </p:nvSpPr>
        <p:spPr>
          <a:xfrm>
            <a:off x="5718175" y="6167438"/>
            <a:ext cx="3089275" cy="273050"/>
          </a:xfrm>
        </p:spPr>
        <p:txBody>
          <a:bodyPr/>
          <a:lstStyle/>
          <a:p>
            <a:r>
              <a:rPr lang="en-US"/>
              <a:t>26 October </a:t>
            </a:r>
            <a:r>
              <a:rPr lang="en-US" dirty="0"/>
              <a:t>2015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|EOS~010|</a:t>
            </a:r>
            <a:endParaRPr lang="en-US" sz="100" dirty="0" err="1">
              <a:solidFill>
                <a:srgbClr val="FFFFFF"/>
              </a:solidFill>
              <a:latin typeface="Arial"/>
              <a:cs typeface="Calibri" pitchFamily="34" charset="0"/>
            </a:endParaRPr>
          </a:p>
        </p:txBody>
      </p:sp>
      <p:sp>
        <p:nvSpPr>
          <p:cNvPr id="12290" name="AutoShape 2"/>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2291" name="AutoShape 3"/>
          <p:cNvSpPr>
            <a:spLocks noChangeArrowheads="1"/>
          </p:cNvSpPr>
          <p:nvPr/>
        </p:nvSpPr>
        <p:spPr bwMode="auto">
          <a:xfrm>
            <a:off x="7177088" y="4448175"/>
            <a:ext cx="1190625" cy="1985963"/>
          </a:xfrm>
          <a:prstGeom prst="cube">
            <a:avLst>
              <a:gd name="adj" fmla="val 13315"/>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2" name="Rectangle 4"/>
          <p:cNvSpPr>
            <a:spLocks noGrp="1" noChangeArrowheads="1"/>
          </p:cNvSpPr>
          <p:nvPr>
            <p:ph type="title"/>
          </p:nvPr>
        </p:nvSpPr>
        <p:spPr/>
        <p:txBody>
          <a:bodyPr/>
          <a:lstStyle/>
          <a:p>
            <a:pPr eaLnBrk="1" hangingPunct="1"/>
            <a:r>
              <a:rPr lang="en-US"/>
              <a:t>Document management architecture:</a:t>
            </a:r>
            <a:br>
              <a:rPr lang="en-US"/>
            </a:br>
            <a:r>
              <a:rPr lang="en-US"/>
              <a:t>Electronic doc. production (2)</a:t>
            </a:r>
          </a:p>
        </p:txBody>
      </p:sp>
      <p:sp>
        <p:nvSpPr>
          <p:cNvPr id="12293" name="Text Box 6"/>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Physical</a:t>
            </a:r>
            <a:br>
              <a:rPr lang="en-US" sz="1800" b="1">
                <a:solidFill>
                  <a:srgbClr val="777777"/>
                </a:solidFill>
              </a:rPr>
            </a:br>
            <a:r>
              <a:rPr lang="en-US" sz="1800" b="1">
                <a:solidFill>
                  <a:srgbClr val="777777"/>
                </a:solidFill>
              </a:rPr>
              <a:t>Location </a:t>
            </a:r>
          </a:p>
        </p:txBody>
      </p:sp>
      <p:grpSp>
        <p:nvGrpSpPr>
          <p:cNvPr id="12294" name="Group 7"/>
          <p:cNvGrpSpPr>
            <a:grpSpLocks/>
          </p:cNvGrpSpPr>
          <p:nvPr/>
        </p:nvGrpSpPr>
        <p:grpSpPr bwMode="auto">
          <a:xfrm>
            <a:off x="7307263" y="5795963"/>
            <a:ext cx="776287" cy="576262"/>
            <a:chOff x="3718" y="3630"/>
            <a:chExt cx="489" cy="363"/>
          </a:xfrm>
        </p:grpSpPr>
        <p:sp>
          <p:nvSpPr>
            <p:cNvPr id="12312" name="Rectangle 8"/>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13" name="Rectangle 9"/>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14" name="Rectangle 10"/>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2295" name="Group 11"/>
          <p:cNvGrpSpPr>
            <a:grpSpLocks/>
          </p:cNvGrpSpPr>
          <p:nvPr/>
        </p:nvGrpSpPr>
        <p:grpSpPr bwMode="auto">
          <a:xfrm>
            <a:off x="7307263" y="5167313"/>
            <a:ext cx="776287" cy="576262"/>
            <a:chOff x="3718" y="3630"/>
            <a:chExt cx="489" cy="363"/>
          </a:xfrm>
        </p:grpSpPr>
        <p:sp>
          <p:nvSpPr>
            <p:cNvPr id="12309" name="Rectangle 12"/>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10" name="Rectangle 13"/>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11" name="Rectangle 14"/>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2296" name="Text Box 15"/>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2297" name="AutoShape 16"/>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8" name="AutoShape 17"/>
          <p:cNvSpPr>
            <a:spLocks noChangeArrowheads="1"/>
          </p:cNvSpPr>
          <p:nvPr/>
        </p:nvSpPr>
        <p:spPr bwMode="auto">
          <a:xfrm>
            <a:off x="6923088" y="2582863"/>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Text Box 18"/>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Storage </a:t>
            </a:r>
          </a:p>
        </p:txBody>
      </p:sp>
      <p:sp>
        <p:nvSpPr>
          <p:cNvPr id="12300" name="Line 19"/>
          <p:cNvSpPr>
            <a:spLocks noChangeShapeType="1"/>
          </p:cNvSpPr>
          <p:nvPr/>
        </p:nvSpPr>
        <p:spPr bwMode="auto">
          <a:xfrm flipH="1">
            <a:off x="2014538" y="4408488"/>
            <a:ext cx="24018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2301" name="Picture 20"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138" y="4114800"/>
            <a:ext cx="5318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21"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75" y="4013200"/>
            <a:ext cx="6619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AutoShape 22"/>
          <p:cNvSpPr>
            <a:spLocks noChangeArrowheads="1"/>
          </p:cNvSpPr>
          <p:nvPr/>
        </p:nvSpPr>
        <p:spPr bwMode="auto">
          <a:xfrm>
            <a:off x="6923088" y="706438"/>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4" name="Text Box 23"/>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Production </a:t>
            </a:r>
          </a:p>
        </p:txBody>
      </p:sp>
      <p:sp>
        <p:nvSpPr>
          <p:cNvPr id="12305" name="Line 24"/>
          <p:cNvSpPr>
            <a:spLocks noChangeShapeType="1"/>
          </p:cNvSpPr>
          <p:nvPr/>
        </p:nvSpPr>
        <p:spPr bwMode="auto">
          <a:xfrm flipV="1">
            <a:off x="4410075" y="3836988"/>
            <a:ext cx="0" cy="5730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2306" name="Picture 25" descr="icon - Word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3465513"/>
            <a:ext cx="665163"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7" name="Text Box 26"/>
          <p:cNvSpPr txBox="1">
            <a:spLocks noChangeArrowheads="1"/>
          </p:cNvSpPr>
          <p:nvPr/>
        </p:nvSpPr>
        <p:spPr bwMode="auto">
          <a:xfrm>
            <a:off x="4632325" y="3503613"/>
            <a:ext cx="917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 field</a:t>
            </a:r>
            <a:br>
              <a:rPr lang="en-US" sz="1800" b="1"/>
            </a:br>
            <a:r>
              <a:rPr lang="en-US" sz="1800" b="1"/>
              <a:t>values </a:t>
            </a:r>
          </a:p>
        </p:txBody>
      </p:sp>
      <p:pic>
        <p:nvPicPr>
          <p:cNvPr id="12308"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|EOS~011|</a:t>
            </a:r>
            <a:endParaRPr lang="en-US" sz="100" dirty="0" err="1">
              <a:solidFill>
                <a:srgbClr val="FFFFFF"/>
              </a:solidFill>
              <a:latin typeface="Arial"/>
              <a:cs typeface="Calibri" pitchFamily="34" charset="0"/>
            </a:endParaRPr>
          </a:p>
        </p:txBody>
      </p:sp>
      <p:sp>
        <p:nvSpPr>
          <p:cNvPr id="13314" name="AutoShape 2"/>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3315" name="AutoShape 3"/>
          <p:cNvSpPr>
            <a:spLocks noChangeArrowheads="1"/>
          </p:cNvSpPr>
          <p:nvPr/>
        </p:nvSpPr>
        <p:spPr bwMode="auto">
          <a:xfrm>
            <a:off x="7177088" y="4448175"/>
            <a:ext cx="1190625" cy="1985963"/>
          </a:xfrm>
          <a:prstGeom prst="cube">
            <a:avLst>
              <a:gd name="adj" fmla="val 13315"/>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Rectangle 4"/>
          <p:cNvSpPr>
            <a:spLocks noGrp="1" noChangeArrowheads="1"/>
          </p:cNvSpPr>
          <p:nvPr>
            <p:ph type="title"/>
          </p:nvPr>
        </p:nvSpPr>
        <p:spPr/>
        <p:txBody>
          <a:bodyPr/>
          <a:lstStyle/>
          <a:p>
            <a:pPr eaLnBrk="1" hangingPunct="1"/>
            <a:r>
              <a:rPr lang="en-US" dirty="0"/>
              <a:t>Document management architecture:</a:t>
            </a:r>
            <a:br>
              <a:rPr lang="en-US" dirty="0"/>
            </a:br>
            <a:r>
              <a:rPr lang="en-US" dirty="0"/>
              <a:t>Electronic document production (3)</a:t>
            </a:r>
          </a:p>
        </p:txBody>
      </p:sp>
      <p:sp>
        <p:nvSpPr>
          <p:cNvPr id="13317" name="Text Box 6"/>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Physical</a:t>
            </a:r>
            <a:br>
              <a:rPr lang="en-US" sz="1800" b="1">
                <a:solidFill>
                  <a:srgbClr val="777777"/>
                </a:solidFill>
              </a:rPr>
            </a:br>
            <a:r>
              <a:rPr lang="en-US" sz="1800" b="1">
                <a:solidFill>
                  <a:srgbClr val="777777"/>
                </a:solidFill>
              </a:rPr>
              <a:t>Location </a:t>
            </a:r>
          </a:p>
        </p:txBody>
      </p:sp>
      <p:grpSp>
        <p:nvGrpSpPr>
          <p:cNvPr id="13318" name="Group 7"/>
          <p:cNvGrpSpPr>
            <a:grpSpLocks/>
          </p:cNvGrpSpPr>
          <p:nvPr/>
        </p:nvGrpSpPr>
        <p:grpSpPr bwMode="auto">
          <a:xfrm>
            <a:off x="7307263" y="5795963"/>
            <a:ext cx="776287" cy="576262"/>
            <a:chOff x="3718" y="3630"/>
            <a:chExt cx="489" cy="363"/>
          </a:xfrm>
        </p:grpSpPr>
        <p:sp>
          <p:nvSpPr>
            <p:cNvPr id="13338" name="Rectangle 8"/>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9" name="Rectangle 9"/>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0" name="Rectangle 10"/>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19" name="Group 11"/>
          <p:cNvGrpSpPr>
            <a:grpSpLocks/>
          </p:cNvGrpSpPr>
          <p:nvPr/>
        </p:nvGrpSpPr>
        <p:grpSpPr bwMode="auto">
          <a:xfrm>
            <a:off x="7307263" y="5167313"/>
            <a:ext cx="776287" cy="576262"/>
            <a:chOff x="3718" y="3630"/>
            <a:chExt cx="489" cy="363"/>
          </a:xfrm>
        </p:grpSpPr>
        <p:sp>
          <p:nvSpPr>
            <p:cNvPr id="13335" name="Rectangle 12"/>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6" name="Rectangle 13"/>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37" name="Rectangle 14"/>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20" name="Text Box 15"/>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3321" name="AutoShape 16"/>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2" name="AutoShape 17"/>
          <p:cNvSpPr>
            <a:spLocks noChangeArrowheads="1"/>
          </p:cNvSpPr>
          <p:nvPr/>
        </p:nvSpPr>
        <p:spPr bwMode="auto">
          <a:xfrm>
            <a:off x="6923088" y="2582863"/>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3" name="Text Box 18"/>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Storage </a:t>
            </a:r>
          </a:p>
        </p:txBody>
      </p:sp>
      <p:sp>
        <p:nvSpPr>
          <p:cNvPr id="13324" name="Line 19"/>
          <p:cNvSpPr>
            <a:spLocks noChangeShapeType="1"/>
          </p:cNvSpPr>
          <p:nvPr/>
        </p:nvSpPr>
        <p:spPr bwMode="auto">
          <a:xfrm flipH="1">
            <a:off x="2014538" y="3482975"/>
            <a:ext cx="25812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25" name="Picture 20"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4083050"/>
            <a:ext cx="661987"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AutoShape 21"/>
          <p:cNvSpPr>
            <a:spLocks noChangeArrowheads="1"/>
          </p:cNvSpPr>
          <p:nvPr/>
        </p:nvSpPr>
        <p:spPr bwMode="auto">
          <a:xfrm>
            <a:off x="6923088" y="706438"/>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Text Box 22"/>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Production </a:t>
            </a:r>
          </a:p>
        </p:txBody>
      </p:sp>
      <p:pic>
        <p:nvPicPr>
          <p:cNvPr id="13328" name="Picture 23" descr="icon - Word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375" y="3225800"/>
            <a:ext cx="49371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 Box 24"/>
          <p:cNvSpPr txBox="1">
            <a:spLocks noChangeArrowheads="1"/>
          </p:cNvSpPr>
          <p:nvPr/>
        </p:nvSpPr>
        <p:spPr bwMode="auto">
          <a:xfrm>
            <a:off x="2641600" y="3756025"/>
            <a:ext cx="917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 field</a:t>
            </a:r>
            <a:br>
              <a:rPr lang="en-US" sz="1800" b="1"/>
            </a:br>
            <a:r>
              <a:rPr lang="en-US" sz="1800" b="1"/>
              <a:t>values </a:t>
            </a:r>
          </a:p>
        </p:txBody>
      </p:sp>
      <p:pic>
        <p:nvPicPr>
          <p:cNvPr id="13330" name="Picture 25" descr="icon - Wo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388" y="2722563"/>
            <a:ext cx="958850"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Line 26"/>
          <p:cNvSpPr>
            <a:spLocks noChangeShapeType="1"/>
          </p:cNvSpPr>
          <p:nvPr/>
        </p:nvSpPr>
        <p:spPr bwMode="auto">
          <a:xfrm flipV="1">
            <a:off x="4589463" y="3478213"/>
            <a:ext cx="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3332" name="Picture 27" descr="icon - Word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563" y="3806825"/>
            <a:ext cx="665162"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Line 28"/>
          <p:cNvSpPr>
            <a:spLocks noChangeShapeType="1"/>
          </p:cNvSpPr>
          <p:nvPr/>
        </p:nvSpPr>
        <p:spPr bwMode="auto">
          <a:xfrm>
            <a:off x="1558925" y="3621088"/>
            <a:ext cx="0" cy="5016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3334" name="Picture 17"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|EOS~012|</a:t>
            </a:r>
            <a:endParaRPr lang="en-US" sz="100" dirty="0" err="1">
              <a:solidFill>
                <a:srgbClr val="FFFFFF"/>
              </a:solidFill>
              <a:latin typeface="Arial"/>
              <a:cs typeface="Calibri" pitchFamily="34" charset="0"/>
            </a:endParaRPr>
          </a:p>
        </p:txBody>
      </p:sp>
      <p:sp>
        <p:nvSpPr>
          <p:cNvPr id="14338" name="Rectangle 2"/>
          <p:cNvSpPr>
            <a:spLocks noChangeArrowheads="1"/>
          </p:cNvSpPr>
          <p:nvPr/>
        </p:nvSpPr>
        <p:spPr bwMode="auto">
          <a:xfrm>
            <a:off x="5156200" y="1354138"/>
            <a:ext cx="3062288"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14339" name="Rectangle 3"/>
          <p:cNvSpPr>
            <a:spLocks noGrp="1" noChangeArrowheads="1"/>
          </p:cNvSpPr>
          <p:nvPr>
            <p:ph type="title"/>
          </p:nvPr>
        </p:nvSpPr>
        <p:spPr/>
        <p:txBody>
          <a:bodyPr/>
          <a:lstStyle/>
          <a:p>
            <a:pPr eaLnBrk="1" hangingPunct="1"/>
            <a:r>
              <a:rPr lang="en-US"/>
              <a:t>Document production integration</a:t>
            </a:r>
          </a:p>
        </p:txBody>
      </p:sp>
      <p:sp>
        <p:nvSpPr>
          <p:cNvPr id="14340" name="Rectangle 4"/>
          <p:cNvSpPr>
            <a:spLocks noGrp="1" noChangeArrowheads="1"/>
          </p:cNvSpPr>
          <p:nvPr>
            <p:ph idx="1"/>
          </p:nvPr>
        </p:nvSpPr>
        <p:spPr>
          <a:xfrm>
            <a:off x="519113" y="2981325"/>
            <a:ext cx="8318500" cy="3408363"/>
          </a:xfrm>
        </p:spPr>
        <p:txBody>
          <a:bodyPr/>
          <a:lstStyle/>
          <a:p>
            <a:pPr>
              <a:buFont typeface="Arial" charset="0"/>
              <a:buChar char="•"/>
            </a:pPr>
            <a:r>
              <a:rPr lang="en-US"/>
              <a:t>Regardless of where the document production occurs, every instance of ClaimCenter has an integration point to a document production application somewhere in the ClaimCenter architecture</a:t>
            </a:r>
          </a:p>
          <a:p>
            <a:pPr lvl="1"/>
            <a:r>
              <a:rPr lang="en-US"/>
              <a:t>This application merges templates and data, and it may also store the document templates</a:t>
            </a:r>
          </a:p>
          <a:p>
            <a:pPr>
              <a:buFont typeface="Arial" charset="0"/>
              <a:buChar char="•"/>
            </a:pPr>
            <a:r>
              <a:rPr lang="en-US"/>
              <a:t>Nearly every implementation has at least some documents created using applications on each user's machine (such as Microsoft Word)</a:t>
            </a:r>
          </a:p>
          <a:p>
            <a:pPr lvl="1"/>
            <a:endParaRPr lang="en-US"/>
          </a:p>
        </p:txBody>
      </p:sp>
      <p:sp>
        <p:nvSpPr>
          <p:cNvPr id="14341" name="Rectangle 5"/>
          <p:cNvSpPr>
            <a:spLocks noChangeArrowheads="1"/>
          </p:cNvSpPr>
          <p:nvPr/>
        </p:nvSpPr>
        <p:spPr bwMode="auto">
          <a:xfrm>
            <a:off x="5003800" y="1201738"/>
            <a:ext cx="3062288"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14342" name="Text Box 6"/>
          <p:cNvSpPr txBox="1">
            <a:spLocks noChangeArrowheads="1"/>
          </p:cNvSpPr>
          <p:nvPr/>
        </p:nvSpPr>
        <p:spPr bwMode="auto">
          <a:xfrm>
            <a:off x="6081713" y="1223963"/>
            <a:ext cx="20843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Document</a:t>
            </a:r>
            <a:br>
              <a:rPr lang="en-US" sz="2000" b="1">
                <a:solidFill>
                  <a:schemeClr val="accent1"/>
                </a:solidFill>
                <a:latin typeface="MetaPlusBook-Roman" pitchFamily="34" charset="0"/>
              </a:rPr>
            </a:br>
            <a:r>
              <a:rPr lang="en-US" sz="2000" b="1">
                <a:solidFill>
                  <a:schemeClr val="accent1"/>
                </a:solidFill>
                <a:latin typeface="MetaPlusBook-Roman" pitchFamily="34" charset="0"/>
              </a:rPr>
              <a:t>Production</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pic>
        <p:nvPicPr>
          <p:cNvPr id="14343" name="Picture 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850" y="12668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Line 9"/>
          <p:cNvSpPr>
            <a:spLocks noChangeShapeType="1"/>
          </p:cNvSpPr>
          <p:nvPr/>
        </p:nvSpPr>
        <p:spPr bwMode="auto">
          <a:xfrm flipH="1">
            <a:off x="2587625" y="192087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10"/>
          <p:cNvSpPr>
            <a:spLocks noChangeShapeType="1"/>
          </p:cNvSpPr>
          <p:nvPr/>
        </p:nvSpPr>
        <p:spPr bwMode="auto">
          <a:xfrm>
            <a:off x="2590800" y="1576388"/>
            <a:ext cx="23955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6" name="Text Box 11"/>
          <p:cNvSpPr txBox="1">
            <a:spLocks noChangeArrowheads="1"/>
          </p:cNvSpPr>
          <p:nvPr/>
        </p:nvSpPr>
        <p:spPr bwMode="auto">
          <a:xfrm>
            <a:off x="2816225" y="1912938"/>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draft of document</a:t>
            </a:r>
          </a:p>
        </p:txBody>
      </p:sp>
      <p:sp>
        <p:nvSpPr>
          <p:cNvPr id="14347" name="Text Box 12"/>
          <p:cNvSpPr txBox="1">
            <a:spLocks noChangeArrowheads="1"/>
          </p:cNvSpPr>
          <p:nvPr/>
        </p:nvSpPr>
        <p:spPr bwMode="auto">
          <a:xfrm>
            <a:off x="2816225" y="969963"/>
            <a:ext cx="2011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template name,</a:t>
            </a:r>
            <a:br>
              <a:rPr lang="en-US" sz="1800" b="1">
                <a:solidFill>
                  <a:schemeClr val="accent1"/>
                </a:solidFill>
              </a:rPr>
            </a:br>
            <a:r>
              <a:rPr lang="en-US" sz="1800" b="1">
                <a:solidFill>
                  <a:schemeClr val="accent1"/>
                </a:solidFill>
              </a:rPr>
              <a:t>data to merge</a:t>
            </a:r>
          </a:p>
        </p:txBody>
      </p:sp>
      <p:pic>
        <p:nvPicPr>
          <p:cNvPr id="14348" name="Picture 13"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9575" y="917575"/>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4"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175" y="765175"/>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50" name="Group 15"/>
          <p:cNvGrpSpPr>
            <a:grpSpLocks/>
          </p:cNvGrpSpPr>
          <p:nvPr/>
        </p:nvGrpSpPr>
        <p:grpSpPr bwMode="auto">
          <a:xfrm>
            <a:off x="7648575" y="844550"/>
            <a:ext cx="593725" cy="587375"/>
            <a:chOff x="2064" y="3278"/>
            <a:chExt cx="500" cy="495"/>
          </a:xfrm>
        </p:grpSpPr>
        <p:sp>
          <p:nvSpPr>
            <p:cNvPr id="14352" name="Rectangle 16"/>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4353" name="Rectangle 17"/>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4354" name="AutoShape 18"/>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pic>
        <p:nvPicPr>
          <p:cNvPr id="14351"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1071563"/>
            <a:ext cx="135731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|EOS~013|</a:t>
            </a:r>
            <a:endParaRPr lang="en-US" sz="100" dirty="0" err="1">
              <a:solidFill>
                <a:srgbClr val="FFFFFF"/>
              </a:solidFill>
              <a:latin typeface="Arial"/>
              <a:cs typeface="Calibri" pitchFamily="34" charset="0"/>
            </a:endParaRPr>
          </a:p>
        </p:txBody>
      </p:sp>
      <p:sp>
        <p:nvSpPr>
          <p:cNvPr id="15363" name="Text Box 3"/>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5364" name="AutoShape 4"/>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5" name="Text Box 5"/>
          <p:cNvSpPr txBox="1">
            <a:spLocks noChangeArrowheads="1"/>
          </p:cNvSpPr>
          <p:nvPr/>
        </p:nvSpPr>
        <p:spPr bwMode="auto">
          <a:xfrm>
            <a:off x="989013" y="4522788"/>
            <a:ext cx="153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(local copy)</a:t>
            </a:r>
          </a:p>
        </p:txBody>
      </p:sp>
      <p:pic>
        <p:nvPicPr>
          <p:cNvPr id="15366" name="Picture 6"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3667125"/>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7"/>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5368" name="Line 8"/>
          <p:cNvSpPr>
            <a:spLocks noChangeShapeType="1"/>
          </p:cNvSpPr>
          <p:nvPr/>
        </p:nvSpPr>
        <p:spPr bwMode="auto">
          <a:xfrm flipH="1">
            <a:off x="2109788" y="4405313"/>
            <a:ext cx="41687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AutoShape 9"/>
          <p:cNvSpPr>
            <a:spLocks noChangeArrowheads="1"/>
          </p:cNvSpPr>
          <p:nvPr/>
        </p:nvSpPr>
        <p:spPr bwMode="auto">
          <a:xfrm>
            <a:off x="7177088" y="4448175"/>
            <a:ext cx="1190625" cy="1985963"/>
          </a:xfrm>
          <a:prstGeom prst="cube">
            <a:avLst>
              <a:gd name="adj" fmla="val 13315"/>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0" name="AutoShape 10"/>
          <p:cNvSpPr>
            <a:spLocks noChangeArrowheads="1"/>
          </p:cNvSpPr>
          <p:nvPr/>
        </p:nvSpPr>
        <p:spPr bwMode="auto">
          <a:xfrm>
            <a:off x="6923088" y="706438"/>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1" name="Rectangle 11"/>
          <p:cNvSpPr>
            <a:spLocks noGrp="1" noChangeArrowheads="1"/>
          </p:cNvSpPr>
          <p:nvPr>
            <p:ph type="title"/>
          </p:nvPr>
        </p:nvSpPr>
        <p:spPr/>
        <p:txBody>
          <a:bodyPr/>
          <a:lstStyle/>
          <a:p>
            <a:pPr eaLnBrk="1" hangingPunct="1"/>
            <a:r>
              <a:rPr lang="en-US"/>
              <a:t>Document management architecture:</a:t>
            </a:r>
            <a:br>
              <a:rPr lang="en-US"/>
            </a:br>
            <a:r>
              <a:rPr lang="en-US"/>
              <a:t>Electronic document storage</a:t>
            </a:r>
          </a:p>
        </p:txBody>
      </p:sp>
      <p:sp>
        <p:nvSpPr>
          <p:cNvPr id="15372" name="AutoShape 12"/>
          <p:cNvSpPr>
            <a:spLocks noChangeArrowheads="1"/>
          </p:cNvSpPr>
          <p:nvPr/>
        </p:nvSpPr>
        <p:spPr bwMode="auto">
          <a:xfrm>
            <a:off x="6923088" y="2582863"/>
            <a:ext cx="1774825" cy="1733550"/>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15373" name="Text Box 13"/>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 Storage </a:t>
            </a:r>
          </a:p>
        </p:txBody>
      </p:sp>
      <p:sp>
        <p:nvSpPr>
          <p:cNvPr id="15374" name="Text Box 14"/>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Production </a:t>
            </a:r>
          </a:p>
        </p:txBody>
      </p:sp>
      <p:sp>
        <p:nvSpPr>
          <p:cNvPr id="15375" name="Text Box 16"/>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Physical</a:t>
            </a:r>
            <a:br>
              <a:rPr lang="en-US" sz="1800" b="1">
                <a:solidFill>
                  <a:srgbClr val="777777"/>
                </a:solidFill>
              </a:rPr>
            </a:br>
            <a:r>
              <a:rPr lang="en-US" sz="1800" b="1">
                <a:solidFill>
                  <a:srgbClr val="777777"/>
                </a:solidFill>
              </a:rPr>
              <a:t>Location </a:t>
            </a:r>
          </a:p>
        </p:txBody>
      </p:sp>
      <p:grpSp>
        <p:nvGrpSpPr>
          <p:cNvPr id="15376" name="Group 17"/>
          <p:cNvGrpSpPr>
            <a:grpSpLocks/>
          </p:cNvGrpSpPr>
          <p:nvPr/>
        </p:nvGrpSpPr>
        <p:grpSpPr bwMode="auto">
          <a:xfrm>
            <a:off x="7307263" y="5795963"/>
            <a:ext cx="776287" cy="576262"/>
            <a:chOff x="3718" y="3630"/>
            <a:chExt cx="489" cy="363"/>
          </a:xfrm>
        </p:grpSpPr>
        <p:sp>
          <p:nvSpPr>
            <p:cNvPr id="15402" name="Rectangle 18"/>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3" name="Rectangle 19"/>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4" name="Rectangle 20"/>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77" name="Group 21"/>
          <p:cNvGrpSpPr>
            <a:grpSpLocks/>
          </p:cNvGrpSpPr>
          <p:nvPr/>
        </p:nvGrpSpPr>
        <p:grpSpPr bwMode="auto">
          <a:xfrm>
            <a:off x="7307263" y="5167313"/>
            <a:ext cx="776287" cy="576262"/>
            <a:chOff x="3718" y="3630"/>
            <a:chExt cx="489" cy="363"/>
          </a:xfrm>
        </p:grpSpPr>
        <p:sp>
          <p:nvSpPr>
            <p:cNvPr id="15399" name="Rectangle 22"/>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0" name="Rectangle 23"/>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01" name="Rectangle 24"/>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78" name="Text Box 25"/>
          <p:cNvSpPr txBox="1">
            <a:spLocks noChangeArrowheads="1"/>
          </p:cNvSpPr>
          <p:nvPr/>
        </p:nvSpPr>
        <p:spPr bwMode="auto">
          <a:xfrm>
            <a:off x="6988175" y="4008438"/>
            <a:ext cx="1525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(master copy)</a:t>
            </a:r>
          </a:p>
        </p:txBody>
      </p:sp>
      <p:pic>
        <p:nvPicPr>
          <p:cNvPr id="15379" name="Picture 26"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0" y="3411538"/>
            <a:ext cx="63023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80" name="Group 27"/>
          <p:cNvGrpSpPr>
            <a:grpSpLocks/>
          </p:cNvGrpSpPr>
          <p:nvPr/>
        </p:nvGrpSpPr>
        <p:grpSpPr bwMode="auto">
          <a:xfrm>
            <a:off x="7135813" y="3430588"/>
            <a:ext cx="311150" cy="349250"/>
            <a:chOff x="4513" y="2286"/>
            <a:chExt cx="173" cy="194"/>
          </a:xfrm>
        </p:grpSpPr>
        <p:sp>
          <p:nvSpPr>
            <p:cNvPr id="15393" name="AutoShape 28"/>
            <p:cNvSpPr>
              <a:spLocks noChangeArrowheads="1"/>
            </p:cNvSpPr>
            <p:nvPr/>
          </p:nvSpPr>
          <p:spPr bwMode="auto">
            <a:xfrm rot="10800000" flipH="1">
              <a:off x="4513" y="2286"/>
              <a:ext cx="173" cy="194"/>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94" name="Line 29"/>
            <p:cNvSpPr>
              <a:spLocks noChangeShapeType="1"/>
            </p:cNvSpPr>
            <p:nvPr/>
          </p:nvSpPr>
          <p:spPr bwMode="auto">
            <a:xfrm>
              <a:off x="4537" y="2368"/>
              <a:ext cx="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5" name="Line 30"/>
            <p:cNvSpPr>
              <a:spLocks noChangeShapeType="1"/>
            </p:cNvSpPr>
            <p:nvPr/>
          </p:nvSpPr>
          <p:spPr bwMode="auto">
            <a:xfrm>
              <a:off x="4537" y="2397"/>
              <a:ext cx="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6" name="Line 31"/>
            <p:cNvSpPr>
              <a:spLocks noChangeShapeType="1"/>
            </p:cNvSpPr>
            <p:nvPr/>
          </p:nvSpPr>
          <p:spPr bwMode="auto">
            <a:xfrm>
              <a:off x="4537" y="2425"/>
              <a:ext cx="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7" name="Line 32"/>
            <p:cNvSpPr>
              <a:spLocks noChangeShapeType="1"/>
            </p:cNvSpPr>
            <p:nvPr/>
          </p:nvSpPr>
          <p:spPr bwMode="auto">
            <a:xfrm>
              <a:off x="4537" y="2453"/>
              <a:ext cx="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8" name="Freeform 33"/>
            <p:cNvSpPr>
              <a:spLocks/>
            </p:cNvSpPr>
            <p:nvPr/>
          </p:nvSpPr>
          <p:spPr bwMode="auto">
            <a:xfrm>
              <a:off x="4537" y="2297"/>
              <a:ext cx="123" cy="55"/>
            </a:xfrm>
            <a:custGeom>
              <a:avLst/>
              <a:gdLst>
                <a:gd name="T0" fmla="*/ 0 w 609"/>
                <a:gd name="T1" fmla="*/ 2 h 275"/>
                <a:gd name="T2" fmla="*/ 1 w 609"/>
                <a:gd name="T3" fmla="*/ 1 h 275"/>
                <a:gd name="T4" fmla="*/ 1 w 609"/>
                <a:gd name="T5" fmla="*/ 2 h 275"/>
                <a:gd name="T6" fmla="*/ 1 w 609"/>
                <a:gd name="T7" fmla="*/ 1 h 275"/>
                <a:gd name="T8" fmla="*/ 1 w 609"/>
                <a:gd name="T9" fmla="*/ 2 h 275"/>
                <a:gd name="T10" fmla="*/ 1 w 609"/>
                <a:gd name="T11" fmla="*/ 0 h 275"/>
                <a:gd name="T12" fmla="*/ 2 w 609"/>
                <a:gd name="T13" fmla="*/ 1 h 275"/>
                <a:gd name="T14" fmla="*/ 2 w 609"/>
                <a:gd name="T15" fmla="*/ 1 h 275"/>
                <a:gd name="T16" fmla="*/ 3 w 609"/>
                <a:gd name="T17" fmla="*/ 2 h 275"/>
                <a:gd name="T18" fmla="*/ 3 w 609"/>
                <a:gd name="T19" fmla="*/ 2 h 275"/>
                <a:gd name="T20" fmla="*/ 4 w 609"/>
                <a:gd name="T21" fmla="*/ 1 h 275"/>
                <a:gd name="T22" fmla="*/ 4 w 609"/>
                <a:gd name="T23" fmla="*/ 2 h 275"/>
                <a:gd name="T24" fmla="*/ 5 w 609"/>
                <a:gd name="T25" fmla="*/ 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81" name="Group 34"/>
          <p:cNvGrpSpPr>
            <a:grpSpLocks/>
          </p:cNvGrpSpPr>
          <p:nvPr/>
        </p:nvGrpSpPr>
        <p:grpSpPr bwMode="auto">
          <a:xfrm>
            <a:off x="4208463" y="3463925"/>
            <a:ext cx="754062" cy="850900"/>
            <a:chOff x="2597" y="1981"/>
            <a:chExt cx="430" cy="485"/>
          </a:xfrm>
        </p:grpSpPr>
        <p:sp>
          <p:nvSpPr>
            <p:cNvPr id="15387" name="AutoShape 35"/>
            <p:cNvSpPr>
              <a:spLocks noChangeArrowheads="1"/>
            </p:cNvSpPr>
            <p:nvPr/>
          </p:nvSpPr>
          <p:spPr bwMode="auto">
            <a:xfrm rot="10800000" flipH="1">
              <a:off x="2597" y="1981"/>
              <a:ext cx="430" cy="48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8" name="Line 36"/>
            <p:cNvSpPr>
              <a:spLocks noChangeShapeType="1"/>
            </p:cNvSpPr>
            <p:nvPr/>
          </p:nvSpPr>
          <p:spPr bwMode="auto">
            <a:xfrm>
              <a:off x="2657" y="218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9" name="Line 37"/>
            <p:cNvSpPr>
              <a:spLocks noChangeShapeType="1"/>
            </p:cNvSpPr>
            <p:nvPr/>
          </p:nvSpPr>
          <p:spPr bwMode="auto">
            <a:xfrm>
              <a:off x="2657" y="2257"/>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0" name="Line 38"/>
            <p:cNvSpPr>
              <a:spLocks noChangeShapeType="1"/>
            </p:cNvSpPr>
            <p:nvPr/>
          </p:nvSpPr>
          <p:spPr bwMode="auto">
            <a:xfrm>
              <a:off x="2657" y="2328"/>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1" name="Line 39"/>
            <p:cNvSpPr>
              <a:spLocks noChangeShapeType="1"/>
            </p:cNvSpPr>
            <p:nvPr/>
          </p:nvSpPr>
          <p:spPr bwMode="auto">
            <a:xfrm>
              <a:off x="2657" y="2398"/>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2" name="Freeform 40"/>
            <p:cNvSpPr>
              <a:spLocks/>
            </p:cNvSpPr>
            <p:nvPr/>
          </p:nvSpPr>
          <p:spPr bwMode="auto">
            <a:xfrm>
              <a:off x="2654" y="2008"/>
              <a:ext cx="309" cy="139"/>
            </a:xfrm>
            <a:custGeom>
              <a:avLst/>
              <a:gdLst>
                <a:gd name="T0" fmla="*/ 0 w 609"/>
                <a:gd name="T1" fmla="*/ 27 h 275"/>
                <a:gd name="T2" fmla="*/ 9 w 609"/>
                <a:gd name="T3" fmla="*/ 10 h 275"/>
                <a:gd name="T4" fmla="*/ 11 w 609"/>
                <a:gd name="T5" fmla="*/ 34 h 275"/>
                <a:gd name="T6" fmla="*/ 13 w 609"/>
                <a:gd name="T7" fmla="*/ 17 h 275"/>
                <a:gd name="T8" fmla="*/ 19 w 609"/>
                <a:gd name="T9" fmla="*/ 32 h 275"/>
                <a:gd name="T10" fmla="*/ 21 w 609"/>
                <a:gd name="T11" fmla="*/ 2 h 275"/>
                <a:gd name="T12" fmla="*/ 26 w 609"/>
                <a:gd name="T13" fmla="*/ 20 h 275"/>
                <a:gd name="T14" fmla="*/ 39 w 609"/>
                <a:gd name="T15" fmla="*/ 17 h 275"/>
                <a:gd name="T16" fmla="*/ 43 w 609"/>
                <a:gd name="T17" fmla="*/ 29 h 275"/>
                <a:gd name="T18" fmla="*/ 49 w 609"/>
                <a:gd name="T19" fmla="*/ 25 h 275"/>
                <a:gd name="T20" fmla="*/ 60 w 609"/>
                <a:gd name="T21" fmla="*/ 21 h 275"/>
                <a:gd name="T22" fmla="*/ 71 w 609"/>
                <a:gd name="T23" fmla="*/ 30 h 275"/>
                <a:gd name="T24" fmla="*/ 80 w 609"/>
                <a:gd name="T25" fmla="*/ 26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82" name="Line 41"/>
          <p:cNvSpPr>
            <a:spLocks noChangeShapeType="1"/>
          </p:cNvSpPr>
          <p:nvPr/>
        </p:nvSpPr>
        <p:spPr bwMode="auto">
          <a:xfrm>
            <a:off x="7442200" y="3616325"/>
            <a:ext cx="207963"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42"/>
          <p:cNvSpPr>
            <a:spLocks noChangeShapeType="1"/>
          </p:cNvSpPr>
          <p:nvPr/>
        </p:nvSpPr>
        <p:spPr bwMode="auto">
          <a:xfrm>
            <a:off x="4959350" y="3708400"/>
            <a:ext cx="219075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4" name="Line 43"/>
          <p:cNvSpPr>
            <a:spLocks noChangeShapeType="1"/>
          </p:cNvSpPr>
          <p:nvPr/>
        </p:nvSpPr>
        <p:spPr bwMode="auto">
          <a:xfrm flipV="1">
            <a:off x="6275388" y="3921125"/>
            <a:ext cx="0" cy="4841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5" name="Line 44"/>
          <p:cNvSpPr>
            <a:spLocks noChangeShapeType="1"/>
          </p:cNvSpPr>
          <p:nvPr/>
        </p:nvSpPr>
        <p:spPr bwMode="auto">
          <a:xfrm>
            <a:off x="6275388" y="3921125"/>
            <a:ext cx="1317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5386"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 descr="C:\Users\sluersen\Desktop\Google_Chrome_icon_(2011).png"/>
          <p:cNvPicPr>
            <a:picLocks noChangeAspect="1" noChangeArrowheads="1"/>
          </p:cNvPicPr>
          <p:nvPr/>
        </p:nvPicPr>
        <p:blipFill>
          <a:blip r:embed="rId5"/>
          <a:srcRect/>
          <a:stretch>
            <a:fillRect/>
          </a:stretch>
        </p:blipFill>
        <p:spPr bwMode="auto">
          <a:xfrm>
            <a:off x="1045368" y="2565503"/>
            <a:ext cx="923925" cy="923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8" name="TextBox 21"/>
          <p:cNvSpPr txBox="1">
            <a:spLocks noChangeArrowheads="1"/>
          </p:cNvSpPr>
          <p:nvPr/>
        </p:nvSpPr>
        <p:spPr bwMode="auto">
          <a:xfrm>
            <a:off x="843755" y="3413228"/>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dirty="0">
                <a:solidFill>
                  <a:schemeClr val="bg1"/>
                </a:solidFill>
                <a:latin typeface="Calibri" pitchFamily="34" charset="0"/>
              </a:rPr>
              <a:t>browser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|EOS~014|</a:t>
            </a:r>
            <a:endParaRPr lang="en-US" sz="100" dirty="0" err="1">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dirty="0"/>
              <a:t>Document storage integration</a:t>
            </a:r>
          </a:p>
        </p:txBody>
      </p:sp>
      <p:sp>
        <p:nvSpPr>
          <p:cNvPr id="16387" name="Rectangle 3"/>
          <p:cNvSpPr>
            <a:spLocks noGrp="1" noChangeArrowheads="1"/>
          </p:cNvSpPr>
          <p:nvPr>
            <p:ph idx="1"/>
          </p:nvPr>
        </p:nvSpPr>
        <p:spPr>
          <a:xfrm>
            <a:off x="519113" y="2981325"/>
            <a:ext cx="8318500" cy="3408363"/>
          </a:xfrm>
        </p:spPr>
        <p:txBody>
          <a:bodyPr/>
          <a:lstStyle/>
          <a:p>
            <a:pPr>
              <a:buFont typeface="Arial" charset="0"/>
              <a:buChar char="•"/>
            </a:pPr>
            <a:r>
              <a:rPr lang="en-US"/>
              <a:t>Every instance of ClaimCenter has an integration point to a document storage application, such as ImageRight</a:t>
            </a:r>
          </a:p>
          <a:p>
            <a:pPr lvl="1"/>
            <a:r>
              <a:rPr lang="en-US"/>
              <a:t>This application stores "master" copies of documents</a:t>
            </a:r>
          </a:p>
        </p:txBody>
      </p:sp>
      <p:sp>
        <p:nvSpPr>
          <p:cNvPr id="16388" name="Rectangle 4"/>
          <p:cNvSpPr>
            <a:spLocks noChangeArrowheads="1"/>
          </p:cNvSpPr>
          <p:nvPr/>
        </p:nvSpPr>
        <p:spPr bwMode="auto">
          <a:xfrm>
            <a:off x="5003800" y="1201738"/>
            <a:ext cx="3062288"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16389" name="Text Box 5"/>
          <p:cNvSpPr txBox="1">
            <a:spLocks noChangeArrowheads="1"/>
          </p:cNvSpPr>
          <p:nvPr/>
        </p:nvSpPr>
        <p:spPr bwMode="auto">
          <a:xfrm>
            <a:off x="6081713" y="1223963"/>
            <a:ext cx="20843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Document</a:t>
            </a:r>
            <a:br>
              <a:rPr lang="en-US" sz="2000" b="1">
                <a:solidFill>
                  <a:schemeClr val="accent1"/>
                </a:solidFill>
                <a:latin typeface="MetaPlusBook-Roman" pitchFamily="34" charset="0"/>
              </a:rPr>
            </a:br>
            <a:r>
              <a:rPr lang="en-US" sz="2000" b="1">
                <a:solidFill>
                  <a:schemeClr val="accent1"/>
                </a:solidFill>
                <a:latin typeface="MetaPlusBook-Roman" pitchFamily="34" charset="0"/>
              </a:rPr>
              <a:t>Storage</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pic>
        <p:nvPicPr>
          <p:cNvPr id="16390" name="Picture 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850" y="12668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Line 8"/>
          <p:cNvSpPr>
            <a:spLocks noChangeShapeType="1"/>
          </p:cNvSpPr>
          <p:nvPr/>
        </p:nvSpPr>
        <p:spPr bwMode="auto">
          <a:xfrm flipH="1">
            <a:off x="2587625" y="192087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9"/>
          <p:cNvSpPr>
            <a:spLocks noChangeShapeType="1"/>
          </p:cNvSpPr>
          <p:nvPr/>
        </p:nvSpPr>
        <p:spPr bwMode="auto">
          <a:xfrm>
            <a:off x="2590800" y="1576388"/>
            <a:ext cx="23955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Text Box 10"/>
          <p:cNvSpPr txBox="1">
            <a:spLocks noChangeArrowheads="1"/>
          </p:cNvSpPr>
          <p:nvPr/>
        </p:nvSpPr>
        <p:spPr bwMode="auto">
          <a:xfrm>
            <a:off x="2816225" y="1912938"/>
            <a:ext cx="2011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document to</a:t>
            </a:r>
            <a:br>
              <a:rPr lang="en-US" sz="1800" b="1">
                <a:solidFill>
                  <a:schemeClr val="accent1"/>
                </a:solidFill>
              </a:rPr>
            </a:br>
            <a:r>
              <a:rPr lang="en-US" sz="1800" b="1">
                <a:solidFill>
                  <a:schemeClr val="accent1"/>
                </a:solidFill>
              </a:rPr>
              <a:t>view and/or edit</a:t>
            </a:r>
          </a:p>
        </p:txBody>
      </p:sp>
      <p:sp>
        <p:nvSpPr>
          <p:cNvPr id="16394" name="Text Box 11"/>
          <p:cNvSpPr txBox="1">
            <a:spLocks noChangeArrowheads="1"/>
          </p:cNvSpPr>
          <p:nvPr/>
        </p:nvSpPr>
        <p:spPr bwMode="auto">
          <a:xfrm>
            <a:off x="2816225" y="969963"/>
            <a:ext cx="2011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document</a:t>
            </a:r>
            <a:br>
              <a:rPr lang="en-US" sz="1800" b="1">
                <a:solidFill>
                  <a:schemeClr val="accent1"/>
                </a:solidFill>
              </a:rPr>
            </a:br>
            <a:r>
              <a:rPr lang="en-US" sz="1800" b="1">
                <a:solidFill>
                  <a:schemeClr val="accent1"/>
                </a:solidFill>
              </a:rPr>
              <a:t>to store</a:t>
            </a:r>
          </a:p>
        </p:txBody>
      </p:sp>
      <p:grpSp>
        <p:nvGrpSpPr>
          <p:cNvPr id="16395" name="Group 12"/>
          <p:cNvGrpSpPr>
            <a:grpSpLocks/>
          </p:cNvGrpSpPr>
          <p:nvPr/>
        </p:nvGrpSpPr>
        <p:grpSpPr bwMode="auto">
          <a:xfrm>
            <a:off x="7532688" y="549275"/>
            <a:ext cx="1035050" cy="1041400"/>
            <a:chOff x="5172" y="554"/>
            <a:chExt cx="652" cy="656"/>
          </a:xfrm>
        </p:grpSpPr>
        <p:sp>
          <p:nvSpPr>
            <p:cNvPr id="16397" name="Freeform 13"/>
            <p:cNvSpPr>
              <a:spLocks/>
            </p:cNvSpPr>
            <p:nvPr/>
          </p:nvSpPr>
          <p:spPr bwMode="auto">
            <a:xfrm>
              <a:off x="5325" y="777"/>
              <a:ext cx="489" cy="420"/>
            </a:xfrm>
            <a:custGeom>
              <a:avLst/>
              <a:gdLst>
                <a:gd name="T0" fmla="*/ 0 w 1692"/>
                <a:gd name="T1" fmla="*/ 9 h 1453"/>
                <a:gd name="T2" fmla="*/ 4 w 1692"/>
                <a:gd name="T3" fmla="*/ 2 h 1453"/>
                <a:gd name="T4" fmla="*/ 29 w 1692"/>
                <a:gd name="T5" fmla="*/ 2 h 1453"/>
                <a:gd name="T6" fmla="*/ 29 w 1692"/>
                <a:gd name="T7" fmla="*/ 0 h 1453"/>
                <a:gd name="T8" fmla="*/ 37 w 1692"/>
                <a:gd name="T9" fmla="*/ 0 h 1453"/>
                <a:gd name="T10" fmla="*/ 36 w 1692"/>
                <a:gd name="T11" fmla="*/ 2 h 1453"/>
                <a:gd name="T12" fmla="*/ 41 w 1692"/>
                <a:gd name="T13" fmla="*/ 2 h 1453"/>
                <a:gd name="T14" fmla="*/ 35 w 1692"/>
                <a:gd name="T15" fmla="*/ 35 h 1453"/>
                <a:gd name="T16" fmla="*/ 24 w 1692"/>
                <a:gd name="T17" fmla="*/ 34 h 1453"/>
                <a:gd name="T18" fmla="*/ 10 w 1692"/>
                <a:gd name="T19" fmla="*/ 29 h 1453"/>
                <a:gd name="T20" fmla="*/ 0 w 1692"/>
                <a:gd name="T21" fmla="*/ 9 h 14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2"/>
                <a:gd name="T34" fmla="*/ 0 h 1453"/>
                <a:gd name="T35" fmla="*/ 1692 w 1692"/>
                <a:gd name="T36" fmla="*/ 1453 h 14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2" h="1453">
                  <a:moveTo>
                    <a:pt x="0" y="382"/>
                  </a:moveTo>
                  <a:lnTo>
                    <a:pt x="154" y="96"/>
                  </a:lnTo>
                  <a:lnTo>
                    <a:pt x="1179" y="87"/>
                  </a:lnTo>
                  <a:lnTo>
                    <a:pt x="1214" y="10"/>
                  </a:lnTo>
                  <a:lnTo>
                    <a:pt x="1526" y="0"/>
                  </a:lnTo>
                  <a:lnTo>
                    <a:pt x="1510" y="79"/>
                  </a:lnTo>
                  <a:lnTo>
                    <a:pt x="1692" y="79"/>
                  </a:lnTo>
                  <a:lnTo>
                    <a:pt x="1446" y="1453"/>
                  </a:lnTo>
                  <a:lnTo>
                    <a:pt x="980" y="1414"/>
                  </a:lnTo>
                  <a:lnTo>
                    <a:pt x="424" y="1179"/>
                  </a:lnTo>
                  <a:lnTo>
                    <a:pt x="0" y="382"/>
                  </a:lnTo>
                  <a:close/>
                </a:path>
              </a:pathLst>
            </a:custGeom>
            <a:solidFill>
              <a:srgbClr val="CEAA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 name="Freeform 14"/>
            <p:cNvSpPr>
              <a:spLocks/>
            </p:cNvSpPr>
            <p:nvPr/>
          </p:nvSpPr>
          <p:spPr bwMode="auto">
            <a:xfrm>
              <a:off x="5719" y="800"/>
              <a:ext cx="95" cy="397"/>
            </a:xfrm>
            <a:custGeom>
              <a:avLst/>
              <a:gdLst>
                <a:gd name="T0" fmla="*/ 6 w 330"/>
                <a:gd name="T1" fmla="*/ 0 h 1374"/>
                <a:gd name="T2" fmla="*/ 0 w 330"/>
                <a:gd name="T3" fmla="*/ 31 h 1374"/>
                <a:gd name="T4" fmla="*/ 2 w 330"/>
                <a:gd name="T5" fmla="*/ 33 h 1374"/>
                <a:gd name="T6" fmla="*/ 8 w 330"/>
                <a:gd name="T7" fmla="*/ 0 h 1374"/>
                <a:gd name="T8" fmla="*/ 6 w 330"/>
                <a:gd name="T9" fmla="*/ 0 h 1374"/>
                <a:gd name="T10" fmla="*/ 0 60000 65536"/>
                <a:gd name="T11" fmla="*/ 0 60000 65536"/>
                <a:gd name="T12" fmla="*/ 0 60000 65536"/>
                <a:gd name="T13" fmla="*/ 0 60000 65536"/>
                <a:gd name="T14" fmla="*/ 0 60000 65536"/>
                <a:gd name="T15" fmla="*/ 0 w 330"/>
                <a:gd name="T16" fmla="*/ 0 h 1374"/>
                <a:gd name="T17" fmla="*/ 330 w 330"/>
                <a:gd name="T18" fmla="*/ 1374 h 1374"/>
              </a:gdLst>
              <a:ahLst/>
              <a:cxnLst>
                <a:cxn ang="T10">
                  <a:pos x="T0" y="T1"/>
                </a:cxn>
                <a:cxn ang="T11">
                  <a:pos x="T2" y="T3"/>
                </a:cxn>
                <a:cxn ang="T12">
                  <a:pos x="T4" y="T5"/>
                </a:cxn>
                <a:cxn ang="T13">
                  <a:pos x="T6" y="T7"/>
                </a:cxn>
                <a:cxn ang="T14">
                  <a:pos x="T8" y="T9"/>
                </a:cxn>
              </a:cxnLst>
              <a:rect l="T15" t="T16" r="T17" b="T18"/>
              <a:pathLst>
                <a:path w="330" h="1374">
                  <a:moveTo>
                    <a:pt x="239" y="17"/>
                  </a:moveTo>
                  <a:lnTo>
                    <a:pt x="0" y="1309"/>
                  </a:lnTo>
                  <a:lnTo>
                    <a:pt x="84" y="1374"/>
                  </a:lnTo>
                  <a:lnTo>
                    <a:pt x="330" y="0"/>
                  </a:lnTo>
                  <a:lnTo>
                    <a:pt x="239" y="17"/>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15"/>
            <p:cNvSpPr>
              <a:spLocks/>
            </p:cNvSpPr>
            <p:nvPr/>
          </p:nvSpPr>
          <p:spPr bwMode="auto">
            <a:xfrm>
              <a:off x="5410" y="777"/>
              <a:ext cx="358" cy="228"/>
            </a:xfrm>
            <a:custGeom>
              <a:avLst/>
              <a:gdLst>
                <a:gd name="T0" fmla="*/ 20 w 1240"/>
                <a:gd name="T1" fmla="*/ 19 h 789"/>
                <a:gd name="T2" fmla="*/ 30 w 1240"/>
                <a:gd name="T3" fmla="*/ 2 h 789"/>
                <a:gd name="T4" fmla="*/ 29 w 1240"/>
                <a:gd name="T5" fmla="*/ 2 h 789"/>
                <a:gd name="T6" fmla="*/ 30 w 1240"/>
                <a:gd name="T7" fmla="*/ 0 h 789"/>
                <a:gd name="T8" fmla="*/ 22 w 1240"/>
                <a:gd name="T9" fmla="*/ 0 h 789"/>
                <a:gd name="T10" fmla="*/ 21 w 1240"/>
                <a:gd name="T11" fmla="*/ 2 h 789"/>
                <a:gd name="T12" fmla="*/ 6 w 1240"/>
                <a:gd name="T13" fmla="*/ 2 h 789"/>
                <a:gd name="T14" fmla="*/ 0 w 1240"/>
                <a:gd name="T15" fmla="*/ 10 h 789"/>
                <a:gd name="T16" fmla="*/ 20 w 1240"/>
                <a:gd name="T17" fmla="*/ 19 h 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789"/>
                <a:gd name="T29" fmla="*/ 1240 w 1240"/>
                <a:gd name="T30" fmla="*/ 789 h 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789">
                  <a:moveTo>
                    <a:pt x="834" y="789"/>
                  </a:moveTo>
                  <a:lnTo>
                    <a:pt x="1240" y="79"/>
                  </a:lnTo>
                  <a:lnTo>
                    <a:pt x="1217" y="79"/>
                  </a:lnTo>
                  <a:lnTo>
                    <a:pt x="1233" y="0"/>
                  </a:lnTo>
                  <a:lnTo>
                    <a:pt x="921" y="10"/>
                  </a:lnTo>
                  <a:lnTo>
                    <a:pt x="886" y="87"/>
                  </a:lnTo>
                  <a:lnTo>
                    <a:pt x="252" y="93"/>
                  </a:lnTo>
                  <a:lnTo>
                    <a:pt x="0" y="426"/>
                  </a:lnTo>
                  <a:lnTo>
                    <a:pt x="834" y="789"/>
                  </a:lnTo>
                  <a:close/>
                </a:path>
              </a:pathLst>
            </a:custGeom>
            <a:solidFill>
              <a:srgbClr val="AD89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16"/>
            <p:cNvSpPr>
              <a:spLocks/>
            </p:cNvSpPr>
            <p:nvPr/>
          </p:nvSpPr>
          <p:spPr bwMode="auto">
            <a:xfrm>
              <a:off x="5332" y="767"/>
              <a:ext cx="492" cy="443"/>
            </a:xfrm>
            <a:custGeom>
              <a:avLst/>
              <a:gdLst>
                <a:gd name="T0" fmla="*/ 37 w 1701"/>
                <a:gd name="T1" fmla="*/ 2 h 1529"/>
                <a:gd name="T2" fmla="*/ 37 w 1701"/>
                <a:gd name="T3" fmla="*/ 0 h 1529"/>
                <a:gd name="T4" fmla="*/ 28 w 1701"/>
                <a:gd name="T5" fmla="*/ 0 h 1529"/>
                <a:gd name="T6" fmla="*/ 28 w 1701"/>
                <a:gd name="T7" fmla="*/ 2 h 1529"/>
                <a:gd name="T8" fmla="*/ 3 w 1701"/>
                <a:gd name="T9" fmla="*/ 2 h 1529"/>
                <a:gd name="T10" fmla="*/ 0 w 1701"/>
                <a:gd name="T11" fmla="*/ 8 h 1529"/>
                <a:gd name="T12" fmla="*/ 1 w 1701"/>
                <a:gd name="T13" fmla="*/ 8 h 1529"/>
                <a:gd name="T14" fmla="*/ 3 w 1701"/>
                <a:gd name="T15" fmla="*/ 3 h 1529"/>
                <a:gd name="T16" fmla="*/ 29 w 1701"/>
                <a:gd name="T17" fmla="*/ 3 h 1529"/>
                <a:gd name="T18" fmla="*/ 30 w 1701"/>
                <a:gd name="T19" fmla="*/ 1 h 1529"/>
                <a:gd name="T20" fmla="*/ 36 w 1701"/>
                <a:gd name="T21" fmla="*/ 1 h 1529"/>
                <a:gd name="T22" fmla="*/ 35 w 1701"/>
                <a:gd name="T23" fmla="*/ 3 h 1529"/>
                <a:gd name="T24" fmla="*/ 40 w 1701"/>
                <a:gd name="T25" fmla="*/ 3 h 1529"/>
                <a:gd name="T26" fmla="*/ 33 w 1701"/>
                <a:gd name="T27" fmla="*/ 37 h 1529"/>
                <a:gd name="T28" fmla="*/ 35 w 1701"/>
                <a:gd name="T29" fmla="*/ 37 h 1529"/>
                <a:gd name="T30" fmla="*/ 41 w 1701"/>
                <a:gd name="T31" fmla="*/ 2 h 1529"/>
                <a:gd name="T32" fmla="*/ 37 w 1701"/>
                <a:gd name="T33" fmla="*/ 2 h 1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1"/>
                <a:gd name="T52" fmla="*/ 0 h 1529"/>
                <a:gd name="T53" fmla="*/ 1701 w 1701"/>
                <a:gd name="T54" fmla="*/ 1529 h 15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1" h="1529">
                  <a:moveTo>
                    <a:pt x="1523" y="90"/>
                  </a:moveTo>
                  <a:lnTo>
                    <a:pt x="1541" y="0"/>
                  </a:lnTo>
                  <a:lnTo>
                    <a:pt x="1174" y="0"/>
                  </a:lnTo>
                  <a:lnTo>
                    <a:pt x="1144" y="97"/>
                  </a:lnTo>
                  <a:lnTo>
                    <a:pt x="115" y="97"/>
                  </a:lnTo>
                  <a:lnTo>
                    <a:pt x="0" y="316"/>
                  </a:lnTo>
                  <a:lnTo>
                    <a:pt x="45" y="341"/>
                  </a:lnTo>
                  <a:lnTo>
                    <a:pt x="147" y="148"/>
                  </a:lnTo>
                  <a:lnTo>
                    <a:pt x="1183" y="148"/>
                  </a:lnTo>
                  <a:lnTo>
                    <a:pt x="1213" y="51"/>
                  </a:lnTo>
                  <a:lnTo>
                    <a:pt x="1479" y="51"/>
                  </a:lnTo>
                  <a:lnTo>
                    <a:pt x="1459" y="143"/>
                  </a:lnTo>
                  <a:lnTo>
                    <a:pt x="1639" y="143"/>
                  </a:lnTo>
                  <a:lnTo>
                    <a:pt x="1380" y="1507"/>
                  </a:lnTo>
                  <a:lnTo>
                    <a:pt x="1438" y="1529"/>
                  </a:lnTo>
                  <a:lnTo>
                    <a:pt x="1701" y="90"/>
                  </a:lnTo>
                  <a:lnTo>
                    <a:pt x="152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6401" name="Picture 17"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 y="554"/>
              <a:ext cx="474"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2" name="Freeform 18"/>
            <p:cNvSpPr>
              <a:spLocks/>
            </p:cNvSpPr>
            <p:nvPr/>
          </p:nvSpPr>
          <p:spPr bwMode="auto">
            <a:xfrm>
              <a:off x="5321" y="862"/>
              <a:ext cx="188" cy="108"/>
            </a:xfrm>
            <a:custGeom>
              <a:avLst/>
              <a:gdLst>
                <a:gd name="T0" fmla="*/ 16 w 650"/>
                <a:gd name="T1" fmla="*/ 8 h 374"/>
                <a:gd name="T2" fmla="*/ 1 w 650"/>
                <a:gd name="T3" fmla="*/ 0 h 374"/>
                <a:gd name="T4" fmla="*/ 1 w 650"/>
                <a:gd name="T5" fmla="*/ 0 h 374"/>
                <a:gd name="T6" fmla="*/ 0 w 650"/>
                <a:gd name="T7" fmla="*/ 0 h 374"/>
                <a:gd name="T8" fmla="*/ 0 w 650"/>
                <a:gd name="T9" fmla="*/ 0 h 374"/>
                <a:gd name="T10" fmla="*/ 0 w 650"/>
                <a:gd name="T11" fmla="*/ 0 h 374"/>
                <a:gd name="T12" fmla="*/ 0 w 650"/>
                <a:gd name="T13" fmla="*/ 0 h 374"/>
                <a:gd name="T14" fmla="*/ 0 w 650"/>
                <a:gd name="T15" fmla="*/ 0 h 374"/>
                <a:gd name="T16" fmla="*/ 0 w 650"/>
                <a:gd name="T17" fmla="*/ 1 h 374"/>
                <a:gd name="T18" fmla="*/ 0 w 650"/>
                <a:gd name="T19" fmla="*/ 1 h 374"/>
                <a:gd name="T20" fmla="*/ 0 w 650"/>
                <a:gd name="T21" fmla="*/ 1 h 374"/>
                <a:gd name="T22" fmla="*/ 0 w 650"/>
                <a:gd name="T23" fmla="*/ 1 h 374"/>
                <a:gd name="T24" fmla="*/ 15 w 650"/>
                <a:gd name="T25" fmla="*/ 9 h 374"/>
                <a:gd name="T26" fmla="*/ 15 w 650"/>
                <a:gd name="T27" fmla="*/ 9 h 374"/>
                <a:gd name="T28" fmla="*/ 15 w 650"/>
                <a:gd name="T29" fmla="*/ 9 h 374"/>
                <a:gd name="T30" fmla="*/ 15 w 650"/>
                <a:gd name="T31" fmla="*/ 9 h 374"/>
                <a:gd name="T32" fmla="*/ 16 w 650"/>
                <a:gd name="T33" fmla="*/ 9 h 374"/>
                <a:gd name="T34" fmla="*/ 16 w 650"/>
                <a:gd name="T35" fmla="*/ 9 h 374"/>
                <a:gd name="T36" fmla="*/ 16 w 650"/>
                <a:gd name="T37" fmla="*/ 9 h 374"/>
                <a:gd name="T38" fmla="*/ 16 w 650"/>
                <a:gd name="T39" fmla="*/ 8 h 374"/>
                <a:gd name="T40" fmla="*/ 16 w 650"/>
                <a:gd name="T41" fmla="*/ 8 h 374"/>
                <a:gd name="T42" fmla="*/ 16 w 650"/>
                <a:gd name="T43" fmla="*/ 8 h 374"/>
                <a:gd name="T44" fmla="*/ 16 w 650"/>
                <a:gd name="T45" fmla="*/ 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4"/>
                <a:gd name="T71" fmla="*/ 650 w 650"/>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4">
                  <a:moveTo>
                    <a:pt x="641" y="340"/>
                  </a:moveTo>
                  <a:lnTo>
                    <a:pt x="25" y="3"/>
                  </a:lnTo>
                  <a:lnTo>
                    <a:pt x="18" y="0"/>
                  </a:lnTo>
                  <a:lnTo>
                    <a:pt x="12" y="1"/>
                  </a:lnTo>
                  <a:lnTo>
                    <a:pt x="6" y="4"/>
                  </a:lnTo>
                  <a:lnTo>
                    <a:pt x="2" y="10"/>
                  </a:lnTo>
                  <a:lnTo>
                    <a:pt x="0" y="16"/>
                  </a:lnTo>
                  <a:lnTo>
                    <a:pt x="0" y="22"/>
                  </a:lnTo>
                  <a:lnTo>
                    <a:pt x="3" y="28"/>
                  </a:lnTo>
                  <a:lnTo>
                    <a:pt x="9" y="33"/>
                  </a:lnTo>
                  <a:lnTo>
                    <a:pt x="625" y="371"/>
                  </a:lnTo>
                  <a:lnTo>
                    <a:pt x="632" y="374"/>
                  </a:lnTo>
                  <a:lnTo>
                    <a:pt x="637" y="372"/>
                  </a:lnTo>
                  <a:lnTo>
                    <a:pt x="644" y="369"/>
                  </a:lnTo>
                  <a:lnTo>
                    <a:pt x="648" y="364"/>
                  </a:lnTo>
                  <a:lnTo>
                    <a:pt x="650" y="357"/>
                  </a:lnTo>
                  <a:lnTo>
                    <a:pt x="650"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19"/>
            <p:cNvSpPr>
              <a:spLocks/>
            </p:cNvSpPr>
            <p:nvPr/>
          </p:nvSpPr>
          <p:spPr bwMode="auto">
            <a:xfrm>
              <a:off x="5304" y="894"/>
              <a:ext cx="188" cy="107"/>
            </a:xfrm>
            <a:custGeom>
              <a:avLst/>
              <a:gdLst>
                <a:gd name="T0" fmla="*/ 15 w 651"/>
                <a:gd name="T1" fmla="*/ 8 h 372"/>
                <a:gd name="T2" fmla="*/ 1 w 651"/>
                <a:gd name="T3" fmla="*/ 0 h 372"/>
                <a:gd name="T4" fmla="*/ 1 w 651"/>
                <a:gd name="T5" fmla="*/ 0 h 372"/>
                <a:gd name="T6" fmla="*/ 1 w 651"/>
                <a:gd name="T7" fmla="*/ 0 h 372"/>
                <a:gd name="T8" fmla="*/ 0 w 651"/>
                <a:gd name="T9" fmla="*/ 0 h 372"/>
                <a:gd name="T10" fmla="*/ 0 w 651"/>
                <a:gd name="T11" fmla="*/ 0 h 372"/>
                <a:gd name="T12" fmla="*/ 0 w 651"/>
                <a:gd name="T13" fmla="*/ 0 h 372"/>
                <a:gd name="T14" fmla="*/ 0 w 651"/>
                <a:gd name="T15" fmla="*/ 0 h 372"/>
                <a:gd name="T16" fmla="*/ 0 w 651"/>
                <a:gd name="T17" fmla="*/ 1 h 372"/>
                <a:gd name="T18" fmla="*/ 0 w 651"/>
                <a:gd name="T19" fmla="*/ 1 h 372"/>
                <a:gd name="T20" fmla="*/ 0 w 651"/>
                <a:gd name="T21" fmla="*/ 1 h 372"/>
                <a:gd name="T22" fmla="*/ 0 w 651"/>
                <a:gd name="T23" fmla="*/ 1 h 372"/>
                <a:gd name="T24" fmla="*/ 15 w 651"/>
                <a:gd name="T25" fmla="*/ 9 h 372"/>
                <a:gd name="T26" fmla="*/ 15 w 651"/>
                <a:gd name="T27" fmla="*/ 9 h 372"/>
                <a:gd name="T28" fmla="*/ 15 w 651"/>
                <a:gd name="T29" fmla="*/ 9 h 372"/>
                <a:gd name="T30" fmla="*/ 15 w 651"/>
                <a:gd name="T31" fmla="*/ 9 h 372"/>
                <a:gd name="T32" fmla="*/ 16 w 651"/>
                <a:gd name="T33" fmla="*/ 9 h 372"/>
                <a:gd name="T34" fmla="*/ 16 w 651"/>
                <a:gd name="T35" fmla="*/ 9 h 372"/>
                <a:gd name="T36" fmla="*/ 16 w 651"/>
                <a:gd name="T37" fmla="*/ 9 h 372"/>
                <a:gd name="T38" fmla="*/ 16 w 651"/>
                <a:gd name="T39" fmla="*/ 8 h 372"/>
                <a:gd name="T40" fmla="*/ 16 w 651"/>
                <a:gd name="T41" fmla="*/ 8 h 372"/>
                <a:gd name="T42" fmla="*/ 15 w 651"/>
                <a:gd name="T43" fmla="*/ 8 h 372"/>
                <a:gd name="T44" fmla="*/ 15 w 651"/>
                <a:gd name="T45" fmla="*/ 8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2"/>
                <a:gd name="T71" fmla="*/ 651 w 651"/>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2">
                  <a:moveTo>
                    <a:pt x="641" y="340"/>
                  </a:moveTo>
                  <a:lnTo>
                    <a:pt x="27" y="1"/>
                  </a:lnTo>
                  <a:lnTo>
                    <a:pt x="20" y="0"/>
                  </a:lnTo>
                  <a:lnTo>
                    <a:pt x="13" y="0"/>
                  </a:lnTo>
                  <a:lnTo>
                    <a:pt x="7" y="2"/>
                  </a:lnTo>
                  <a:lnTo>
                    <a:pt x="3" y="8"/>
                  </a:lnTo>
                  <a:lnTo>
                    <a:pt x="0" y="15"/>
                  </a:lnTo>
                  <a:lnTo>
                    <a:pt x="2" y="22"/>
                  </a:lnTo>
                  <a:lnTo>
                    <a:pt x="4" y="27"/>
                  </a:lnTo>
                  <a:lnTo>
                    <a:pt x="10" y="32"/>
                  </a:lnTo>
                  <a:lnTo>
                    <a:pt x="624" y="371"/>
                  </a:lnTo>
                  <a:lnTo>
                    <a:pt x="631" y="372"/>
                  </a:lnTo>
                  <a:lnTo>
                    <a:pt x="638" y="372"/>
                  </a:lnTo>
                  <a:lnTo>
                    <a:pt x="644" y="369"/>
                  </a:lnTo>
                  <a:lnTo>
                    <a:pt x="648" y="364"/>
                  </a:lnTo>
                  <a:lnTo>
                    <a:pt x="651" y="357"/>
                  </a:lnTo>
                  <a:lnTo>
                    <a:pt x="649"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20"/>
            <p:cNvSpPr>
              <a:spLocks/>
            </p:cNvSpPr>
            <p:nvPr/>
          </p:nvSpPr>
          <p:spPr bwMode="auto">
            <a:xfrm>
              <a:off x="5172" y="856"/>
              <a:ext cx="576" cy="354"/>
            </a:xfrm>
            <a:custGeom>
              <a:avLst/>
              <a:gdLst>
                <a:gd name="T0" fmla="*/ 39 w 1992"/>
                <a:gd name="T1" fmla="*/ 0 h 1222"/>
                <a:gd name="T2" fmla="*/ 0 w 1992"/>
                <a:gd name="T3" fmla="*/ 0 h 1222"/>
                <a:gd name="T4" fmla="*/ 9 w 1992"/>
                <a:gd name="T5" fmla="*/ 30 h 1222"/>
                <a:gd name="T6" fmla="*/ 48 w 1992"/>
                <a:gd name="T7" fmla="*/ 30 h 1222"/>
                <a:gd name="T8" fmla="*/ 39 w 1992"/>
                <a:gd name="T9" fmla="*/ 0 h 1222"/>
                <a:gd name="T10" fmla="*/ 0 60000 65536"/>
                <a:gd name="T11" fmla="*/ 0 60000 65536"/>
                <a:gd name="T12" fmla="*/ 0 60000 65536"/>
                <a:gd name="T13" fmla="*/ 0 60000 65536"/>
                <a:gd name="T14" fmla="*/ 0 60000 65536"/>
                <a:gd name="T15" fmla="*/ 0 w 1992"/>
                <a:gd name="T16" fmla="*/ 0 h 1222"/>
                <a:gd name="T17" fmla="*/ 1992 w 1992"/>
                <a:gd name="T18" fmla="*/ 1222 h 1222"/>
              </a:gdLst>
              <a:ahLst/>
              <a:cxnLst>
                <a:cxn ang="T10">
                  <a:pos x="T0" y="T1"/>
                </a:cxn>
                <a:cxn ang="T11">
                  <a:pos x="T2" y="T3"/>
                </a:cxn>
                <a:cxn ang="T12">
                  <a:pos x="T4" y="T5"/>
                </a:cxn>
                <a:cxn ang="T13">
                  <a:pos x="T6" y="T7"/>
                </a:cxn>
                <a:cxn ang="T14">
                  <a:pos x="T8" y="T9"/>
                </a:cxn>
              </a:cxnLst>
              <a:rect l="T15" t="T16" r="T17" b="T18"/>
              <a:pathLst>
                <a:path w="1992" h="1222">
                  <a:moveTo>
                    <a:pt x="1610" y="0"/>
                  </a:moveTo>
                  <a:lnTo>
                    <a:pt x="0" y="0"/>
                  </a:lnTo>
                  <a:lnTo>
                    <a:pt x="387" y="1222"/>
                  </a:lnTo>
                  <a:lnTo>
                    <a:pt x="1992" y="1222"/>
                  </a:lnTo>
                  <a:lnTo>
                    <a:pt x="16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21"/>
            <p:cNvSpPr>
              <a:spLocks/>
            </p:cNvSpPr>
            <p:nvPr/>
          </p:nvSpPr>
          <p:spPr bwMode="auto">
            <a:xfrm>
              <a:off x="5196" y="874"/>
              <a:ext cx="530" cy="318"/>
            </a:xfrm>
            <a:custGeom>
              <a:avLst/>
              <a:gdLst>
                <a:gd name="T0" fmla="*/ 0 w 1831"/>
                <a:gd name="T1" fmla="*/ 0 h 1100"/>
                <a:gd name="T2" fmla="*/ 36 w 1831"/>
                <a:gd name="T3" fmla="*/ 0 h 1100"/>
                <a:gd name="T4" fmla="*/ 44 w 1831"/>
                <a:gd name="T5" fmla="*/ 27 h 1100"/>
                <a:gd name="T6" fmla="*/ 8 w 1831"/>
                <a:gd name="T7" fmla="*/ 27 h 1100"/>
                <a:gd name="T8" fmla="*/ 0 w 1831"/>
                <a:gd name="T9" fmla="*/ 0 h 1100"/>
                <a:gd name="T10" fmla="*/ 0 60000 65536"/>
                <a:gd name="T11" fmla="*/ 0 60000 65536"/>
                <a:gd name="T12" fmla="*/ 0 60000 65536"/>
                <a:gd name="T13" fmla="*/ 0 60000 65536"/>
                <a:gd name="T14" fmla="*/ 0 60000 65536"/>
                <a:gd name="T15" fmla="*/ 0 w 1831"/>
                <a:gd name="T16" fmla="*/ 0 h 1100"/>
                <a:gd name="T17" fmla="*/ 1831 w 1831"/>
                <a:gd name="T18" fmla="*/ 1100 h 1100"/>
              </a:gdLst>
              <a:ahLst/>
              <a:cxnLst>
                <a:cxn ang="T10">
                  <a:pos x="T0" y="T1"/>
                </a:cxn>
                <a:cxn ang="T11">
                  <a:pos x="T2" y="T3"/>
                </a:cxn>
                <a:cxn ang="T12">
                  <a:pos x="T4" y="T5"/>
                </a:cxn>
                <a:cxn ang="T13">
                  <a:pos x="T6" y="T7"/>
                </a:cxn>
                <a:cxn ang="T14">
                  <a:pos x="T8" y="T9"/>
                </a:cxn>
              </a:cxnLst>
              <a:rect l="T15" t="T16" r="T17" b="T18"/>
              <a:pathLst>
                <a:path w="1831" h="1100">
                  <a:moveTo>
                    <a:pt x="0" y="0"/>
                  </a:moveTo>
                  <a:lnTo>
                    <a:pt x="1482" y="0"/>
                  </a:lnTo>
                  <a:lnTo>
                    <a:pt x="1831" y="1100"/>
                  </a:lnTo>
                  <a:lnTo>
                    <a:pt x="349" y="1100"/>
                  </a:lnTo>
                  <a:lnTo>
                    <a:pt x="0" y="0"/>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6" name="Freeform 22"/>
            <p:cNvSpPr>
              <a:spLocks/>
            </p:cNvSpPr>
            <p:nvPr/>
          </p:nvSpPr>
          <p:spPr bwMode="auto">
            <a:xfrm>
              <a:off x="5196" y="874"/>
              <a:ext cx="530" cy="318"/>
            </a:xfrm>
            <a:custGeom>
              <a:avLst/>
              <a:gdLst>
                <a:gd name="T0" fmla="*/ 35 w 1831"/>
                <a:gd name="T1" fmla="*/ 1 h 1100"/>
                <a:gd name="T2" fmla="*/ 43 w 1831"/>
                <a:gd name="T3" fmla="*/ 27 h 1100"/>
                <a:gd name="T4" fmla="*/ 44 w 1831"/>
                <a:gd name="T5" fmla="*/ 27 h 1100"/>
                <a:gd name="T6" fmla="*/ 36 w 1831"/>
                <a:gd name="T7" fmla="*/ 0 h 1100"/>
                <a:gd name="T8" fmla="*/ 0 w 1831"/>
                <a:gd name="T9" fmla="*/ 0 h 1100"/>
                <a:gd name="T10" fmla="*/ 0 w 1831"/>
                <a:gd name="T11" fmla="*/ 1 h 1100"/>
                <a:gd name="T12" fmla="*/ 35 w 1831"/>
                <a:gd name="T13" fmla="*/ 1 h 1100"/>
                <a:gd name="T14" fmla="*/ 0 60000 65536"/>
                <a:gd name="T15" fmla="*/ 0 60000 65536"/>
                <a:gd name="T16" fmla="*/ 0 60000 65536"/>
                <a:gd name="T17" fmla="*/ 0 60000 65536"/>
                <a:gd name="T18" fmla="*/ 0 60000 65536"/>
                <a:gd name="T19" fmla="*/ 0 60000 65536"/>
                <a:gd name="T20" fmla="*/ 0 60000 65536"/>
                <a:gd name="T21" fmla="*/ 0 w 1831"/>
                <a:gd name="T22" fmla="*/ 0 h 1100"/>
                <a:gd name="T23" fmla="*/ 1831 w 1831"/>
                <a:gd name="T24" fmla="*/ 1100 h 1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1100">
                  <a:moveTo>
                    <a:pt x="1447" y="59"/>
                  </a:moveTo>
                  <a:lnTo>
                    <a:pt x="1776" y="1100"/>
                  </a:lnTo>
                  <a:lnTo>
                    <a:pt x="1831" y="1100"/>
                  </a:lnTo>
                  <a:lnTo>
                    <a:pt x="1482" y="0"/>
                  </a:lnTo>
                  <a:lnTo>
                    <a:pt x="0" y="0"/>
                  </a:lnTo>
                  <a:lnTo>
                    <a:pt x="19" y="59"/>
                  </a:lnTo>
                  <a:lnTo>
                    <a:pt x="1447" y="59"/>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7" name="Freeform 23"/>
            <p:cNvSpPr>
              <a:spLocks/>
            </p:cNvSpPr>
            <p:nvPr/>
          </p:nvSpPr>
          <p:spPr bwMode="auto">
            <a:xfrm>
              <a:off x="5277" y="910"/>
              <a:ext cx="387" cy="282"/>
            </a:xfrm>
            <a:custGeom>
              <a:avLst/>
              <a:gdLst>
                <a:gd name="T0" fmla="*/ 30 w 1334"/>
                <a:gd name="T1" fmla="*/ 0 h 974"/>
                <a:gd name="T2" fmla="*/ 0 w 1334"/>
                <a:gd name="T3" fmla="*/ 19 h 974"/>
                <a:gd name="T4" fmla="*/ 2 w 1334"/>
                <a:gd name="T5" fmla="*/ 24 h 974"/>
                <a:gd name="T6" fmla="*/ 6 w 1334"/>
                <a:gd name="T7" fmla="*/ 24 h 974"/>
                <a:gd name="T8" fmla="*/ 32 w 1334"/>
                <a:gd name="T9" fmla="*/ 7 h 974"/>
                <a:gd name="T10" fmla="*/ 30 w 1334"/>
                <a:gd name="T11" fmla="*/ 0 h 974"/>
                <a:gd name="T12" fmla="*/ 0 60000 65536"/>
                <a:gd name="T13" fmla="*/ 0 60000 65536"/>
                <a:gd name="T14" fmla="*/ 0 60000 65536"/>
                <a:gd name="T15" fmla="*/ 0 60000 65536"/>
                <a:gd name="T16" fmla="*/ 0 60000 65536"/>
                <a:gd name="T17" fmla="*/ 0 60000 65536"/>
                <a:gd name="T18" fmla="*/ 0 w 1334"/>
                <a:gd name="T19" fmla="*/ 0 h 974"/>
                <a:gd name="T20" fmla="*/ 1334 w 1334"/>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334" h="974">
                  <a:moveTo>
                    <a:pt x="1240" y="0"/>
                  </a:moveTo>
                  <a:lnTo>
                    <a:pt x="0" y="764"/>
                  </a:lnTo>
                  <a:lnTo>
                    <a:pt x="67" y="974"/>
                  </a:lnTo>
                  <a:lnTo>
                    <a:pt x="239" y="974"/>
                  </a:lnTo>
                  <a:lnTo>
                    <a:pt x="1334" y="297"/>
                  </a:lnTo>
                  <a:lnTo>
                    <a:pt x="1240"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8" name="Freeform 24"/>
            <p:cNvSpPr>
              <a:spLocks/>
            </p:cNvSpPr>
            <p:nvPr/>
          </p:nvSpPr>
          <p:spPr bwMode="auto">
            <a:xfrm>
              <a:off x="5263" y="874"/>
              <a:ext cx="370" cy="248"/>
            </a:xfrm>
            <a:custGeom>
              <a:avLst/>
              <a:gdLst>
                <a:gd name="T0" fmla="*/ 30 w 1278"/>
                <a:gd name="T1" fmla="*/ 0 h 857"/>
                <a:gd name="T2" fmla="*/ 29 w 1278"/>
                <a:gd name="T3" fmla="*/ 0 h 857"/>
                <a:gd name="T4" fmla="*/ 0 w 1278"/>
                <a:gd name="T5" fmla="*/ 18 h 857"/>
                <a:gd name="T6" fmla="*/ 1 w 1278"/>
                <a:gd name="T7" fmla="*/ 21 h 857"/>
                <a:gd name="T8" fmla="*/ 31 w 1278"/>
                <a:gd name="T9" fmla="*/ 2 h 857"/>
                <a:gd name="T10" fmla="*/ 30 w 1278"/>
                <a:gd name="T11" fmla="*/ 0 h 857"/>
                <a:gd name="T12" fmla="*/ 0 60000 65536"/>
                <a:gd name="T13" fmla="*/ 0 60000 65536"/>
                <a:gd name="T14" fmla="*/ 0 60000 65536"/>
                <a:gd name="T15" fmla="*/ 0 60000 65536"/>
                <a:gd name="T16" fmla="*/ 0 60000 65536"/>
                <a:gd name="T17" fmla="*/ 0 60000 65536"/>
                <a:gd name="T18" fmla="*/ 0 w 1278"/>
                <a:gd name="T19" fmla="*/ 0 h 857"/>
                <a:gd name="T20" fmla="*/ 1278 w 1278"/>
                <a:gd name="T21" fmla="*/ 857 h 857"/>
              </a:gdLst>
              <a:ahLst/>
              <a:cxnLst>
                <a:cxn ang="T12">
                  <a:pos x="T0" y="T1"/>
                </a:cxn>
                <a:cxn ang="T13">
                  <a:pos x="T2" y="T3"/>
                </a:cxn>
                <a:cxn ang="T14">
                  <a:pos x="T4" y="T5"/>
                </a:cxn>
                <a:cxn ang="T15">
                  <a:pos x="T6" y="T7"/>
                </a:cxn>
                <a:cxn ang="T16">
                  <a:pos x="T8" y="T9"/>
                </a:cxn>
                <a:cxn ang="T17">
                  <a:pos x="T10" y="T11"/>
                </a:cxn>
              </a:cxnLst>
              <a:rect l="T18" t="T19" r="T20" b="T21"/>
              <a:pathLst>
                <a:path w="1278" h="857">
                  <a:moveTo>
                    <a:pt x="1249" y="0"/>
                  </a:moveTo>
                  <a:lnTo>
                    <a:pt x="1197" y="0"/>
                  </a:lnTo>
                  <a:lnTo>
                    <a:pt x="0" y="737"/>
                  </a:lnTo>
                  <a:lnTo>
                    <a:pt x="38" y="857"/>
                  </a:lnTo>
                  <a:lnTo>
                    <a:pt x="1278" y="91"/>
                  </a:lnTo>
                  <a:lnTo>
                    <a:pt x="1249"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9" name="Freeform 25"/>
            <p:cNvSpPr>
              <a:spLocks/>
            </p:cNvSpPr>
            <p:nvPr/>
          </p:nvSpPr>
          <p:spPr bwMode="auto">
            <a:xfrm>
              <a:off x="5384" y="1016"/>
              <a:ext cx="290" cy="176"/>
            </a:xfrm>
            <a:custGeom>
              <a:avLst/>
              <a:gdLst>
                <a:gd name="T0" fmla="*/ 24 w 1002"/>
                <a:gd name="T1" fmla="*/ 0 h 608"/>
                <a:gd name="T2" fmla="*/ 0 w 1002"/>
                <a:gd name="T3" fmla="*/ 15 h 608"/>
                <a:gd name="T4" fmla="*/ 2 w 1002"/>
                <a:gd name="T5" fmla="*/ 15 h 608"/>
                <a:gd name="T6" fmla="*/ 24 w 1002"/>
                <a:gd name="T7" fmla="*/ 1 h 608"/>
                <a:gd name="T8" fmla="*/ 24 w 1002"/>
                <a:gd name="T9" fmla="*/ 0 h 608"/>
                <a:gd name="T10" fmla="*/ 0 60000 65536"/>
                <a:gd name="T11" fmla="*/ 0 60000 65536"/>
                <a:gd name="T12" fmla="*/ 0 60000 65536"/>
                <a:gd name="T13" fmla="*/ 0 60000 65536"/>
                <a:gd name="T14" fmla="*/ 0 60000 65536"/>
                <a:gd name="T15" fmla="*/ 0 w 1002"/>
                <a:gd name="T16" fmla="*/ 0 h 608"/>
                <a:gd name="T17" fmla="*/ 1002 w 1002"/>
                <a:gd name="T18" fmla="*/ 608 h 608"/>
              </a:gdLst>
              <a:ahLst/>
              <a:cxnLst>
                <a:cxn ang="T10">
                  <a:pos x="T0" y="T1"/>
                </a:cxn>
                <a:cxn ang="T11">
                  <a:pos x="T2" y="T3"/>
                </a:cxn>
                <a:cxn ang="T12">
                  <a:pos x="T4" y="T5"/>
                </a:cxn>
                <a:cxn ang="T13">
                  <a:pos x="T6" y="T7"/>
                </a:cxn>
                <a:cxn ang="T14">
                  <a:pos x="T8" y="T9"/>
                </a:cxn>
              </a:cxnLst>
              <a:rect l="T15" t="T16" r="T17" b="T18"/>
              <a:pathLst>
                <a:path w="1002" h="608">
                  <a:moveTo>
                    <a:pt x="987" y="0"/>
                  </a:moveTo>
                  <a:lnTo>
                    <a:pt x="0" y="608"/>
                  </a:lnTo>
                  <a:lnTo>
                    <a:pt x="98" y="608"/>
                  </a:lnTo>
                  <a:lnTo>
                    <a:pt x="1002" y="51"/>
                  </a:lnTo>
                  <a:lnTo>
                    <a:pt x="987"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6396"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1425" y="1020763"/>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|EOS~015|</a:t>
            </a:r>
            <a:endParaRPr lang="en-US" sz="100" dirty="0" err="1">
              <a:solidFill>
                <a:srgbClr val="FFFFFF"/>
              </a:solidFill>
              <a:latin typeface="Arial"/>
              <a:cs typeface="Calibri" pitchFamily="34" charset="0"/>
            </a:endParaRPr>
          </a:p>
        </p:txBody>
      </p:sp>
      <p:sp>
        <p:nvSpPr>
          <p:cNvPr id="17410" name="AutoShape 2"/>
          <p:cNvSpPr>
            <a:spLocks noChangeArrowheads="1"/>
          </p:cNvSpPr>
          <p:nvPr/>
        </p:nvSpPr>
        <p:spPr bwMode="auto">
          <a:xfrm>
            <a:off x="7177088" y="4448175"/>
            <a:ext cx="1190625" cy="1985963"/>
          </a:xfrm>
          <a:prstGeom prst="cube">
            <a:avLst>
              <a:gd name="adj" fmla="val 13315"/>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1" name="AutoShape 3"/>
          <p:cNvSpPr>
            <a:spLocks noChangeArrowheads="1"/>
          </p:cNvSpPr>
          <p:nvPr/>
        </p:nvSpPr>
        <p:spPr bwMode="auto">
          <a:xfrm>
            <a:off x="6923088" y="706438"/>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2" name="Rectangle 4"/>
          <p:cNvSpPr>
            <a:spLocks noGrp="1" noChangeArrowheads="1"/>
          </p:cNvSpPr>
          <p:nvPr>
            <p:ph type="title"/>
          </p:nvPr>
        </p:nvSpPr>
        <p:spPr/>
        <p:txBody>
          <a:bodyPr/>
          <a:lstStyle/>
          <a:p>
            <a:pPr eaLnBrk="1" hangingPunct="1"/>
            <a:r>
              <a:rPr lang="en-US"/>
              <a:t>Document mailing</a:t>
            </a:r>
          </a:p>
        </p:txBody>
      </p:sp>
      <p:sp>
        <p:nvSpPr>
          <p:cNvPr id="17413" name="AutoShape 5"/>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7415" name="Text Box 7"/>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7416" name="AutoShape 8"/>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7" name="AutoShape 9"/>
          <p:cNvSpPr>
            <a:spLocks noChangeArrowheads="1"/>
          </p:cNvSpPr>
          <p:nvPr/>
        </p:nvSpPr>
        <p:spPr bwMode="auto">
          <a:xfrm>
            <a:off x="6923088" y="2582863"/>
            <a:ext cx="1774825" cy="1733550"/>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17418" name="Text Box 10"/>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 Storage </a:t>
            </a:r>
          </a:p>
        </p:txBody>
      </p:sp>
      <p:sp>
        <p:nvSpPr>
          <p:cNvPr id="17419" name="Text Box 11"/>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Production </a:t>
            </a:r>
          </a:p>
        </p:txBody>
      </p:sp>
      <p:sp>
        <p:nvSpPr>
          <p:cNvPr id="17420" name="Text Box 13"/>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Physical</a:t>
            </a:r>
            <a:br>
              <a:rPr lang="en-US" sz="1800" b="1">
                <a:solidFill>
                  <a:srgbClr val="777777"/>
                </a:solidFill>
              </a:rPr>
            </a:br>
            <a:r>
              <a:rPr lang="en-US" sz="1800" b="1">
                <a:solidFill>
                  <a:srgbClr val="777777"/>
                </a:solidFill>
              </a:rPr>
              <a:t>Location </a:t>
            </a:r>
          </a:p>
        </p:txBody>
      </p:sp>
      <p:grpSp>
        <p:nvGrpSpPr>
          <p:cNvPr id="17421" name="Group 14"/>
          <p:cNvGrpSpPr>
            <a:grpSpLocks/>
          </p:cNvGrpSpPr>
          <p:nvPr/>
        </p:nvGrpSpPr>
        <p:grpSpPr bwMode="auto">
          <a:xfrm>
            <a:off x="7307263" y="5795963"/>
            <a:ext cx="776287" cy="576262"/>
            <a:chOff x="3718" y="3630"/>
            <a:chExt cx="489" cy="363"/>
          </a:xfrm>
        </p:grpSpPr>
        <p:sp>
          <p:nvSpPr>
            <p:cNvPr id="17445" name="Rectangle 15"/>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6" name="Rectangle 16"/>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7" name="Rectangle 17"/>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22" name="Group 18"/>
          <p:cNvGrpSpPr>
            <a:grpSpLocks/>
          </p:cNvGrpSpPr>
          <p:nvPr/>
        </p:nvGrpSpPr>
        <p:grpSpPr bwMode="auto">
          <a:xfrm>
            <a:off x="7307263" y="5167313"/>
            <a:ext cx="776287" cy="576262"/>
            <a:chOff x="3718" y="3630"/>
            <a:chExt cx="489" cy="363"/>
          </a:xfrm>
        </p:grpSpPr>
        <p:sp>
          <p:nvSpPr>
            <p:cNvPr id="17442" name="Rectangle 19"/>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3" name="Rectangle 20"/>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4" name="Rectangle 21"/>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3" name="Text Box 22"/>
          <p:cNvSpPr txBox="1">
            <a:spLocks noChangeArrowheads="1"/>
          </p:cNvSpPr>
          <p:nvPr/>
        </p:nvSpPr>
        <p:spPr bwMode="auto">
          <a:xfrm>
            <a:off x="989013" y="4522788"/>
            <a:ext cx="153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(local copy)</a:t>
            </a:r>
          </a:p>
        </p:txBody>
      </p:sp>
      <p:pic>
        <p:nvPicPr>
          <p:cNvPr id="17424" name="Picture 23"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3667125"/>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Text Box 24"/>
          <p:cNvSpPr txBox="1">
            <a:spLocks noChangeArrowheads="1"/>
          </p:cNvSpPr>
          <p:nvPr/>
        </p:nvSpPr>
        <p:spPr bwMode="auto">
          <a:xfrm>
            <a:off x="6988175" y="4008438"/>
            <a:ext cx="1525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(master copy)</a:t>
            </a:r>
          </a:p>
        </p:txBody>
      </p:sp>
      <p:pic>
        <p:nvPicPr>
          <p:cNvPr id="17426" name="Picture 25"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0" y="3411538"/>
            <a:ext cx="63023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27" name="Group 26"/>
          <p:cNvGrpSpPr>
            <a:grpSpLocks/>
          </p:cNvGrpSpPr>
          <p:nvPr/>
        </p:nvGrpSpPr>
        <p:grpSpPr bwMode="auto">
          <a:xfrm>
            <a:off x="3786188" y="5422900"/>
            <a:ext cx="896937" cy="896938"/>
            <a:chOff x="1350" y="686"/>
            <a:chExt cx="1132" cy="1132"/>
          </a:xfrm>
        </p:grpSpPr>
        <p:sp>
          <p:nvSpPr>
            <p:cNvPr id="17440" name="AutoShape 2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441" name="Picture 2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28" name="Group 29"/>
          <p:cNvGrpSpPr>
            <a:grpSpLocks/>
          </p:cNvGrpSpPr>
          <p:nvPr/>
        </p:nvGrpSpPr>
        <p:grpSpPr bwMode="auto">
          <a:xfrm>
            <a:off x="4494213" y="5286375"/>
            <a:ext cx="595312" cy="1168400"/>
            <a:chOff x="4573" y="2521"/>
            <a:chExt cx="576" cy="1128"/>
          </a:xfrm>
        </p:grpSpPr>
        <p:sp>
          <p:nvSpPr>
            <p:cNvPr id="17435" name="Rectangle 30"/>
            <p:cNvSpPr>
              <a:spLocks noChangeArrowheads="1"/>
            </p:cNvSpPr>
            <p:nvPr/>
          </p:nvSpPr>
          <p:spPr bwMode="auto">
            <a:xfrm>
              <a:off x="4850" y="3042"/>
              <a:ext cx="118" cy="607"/>
            </a:xfrm>
            <a:prstGeom prst="rect">
              <a:avLst/>
            </a:prstGeom>
            <a:solidFill>
              <a:srgbClr val="996633"/>
            </a:solidFill>
            <a:ln w="9525" algn="ctr">
              <a:solidFill>
                <a:schemeClr val="bg1"/>
              </a:solidFill>
              <a:miter lim="800000"/>
              <a:headEnd/>
              <a:tailEnd/>
            </a:ln>
          </p:spPr>
          <p:txBody>
            <a:bodyPr wrap="none" anchor="ctr"/>
            <a:lstStyle/>
            <a:p>
              <a:endParaRPr lang="en-US"/>
            </a:p>
          </p:txBody>
        </p:sp>
        <p:sp>
          <p:nvSpPr>
            <p:cNvPr id="17436" name="Freeform 31"/>
            <p:cNvSpPr>
              <a:spLocks/>
            </p:cNvSpPr>
            <p:nvPr/>
          </p:nvSpPr>
          <p:spPr bwMode="auto">
            <a:xfrm>
              <a:off x="4654" y="2615"/>
              <a:ext cx="495" cy="602"/>
            </a:xfrm>
            <a:custGeom>
              <a:avLst/>
              <a:gdLst>
                <a:gd name="T0" fmla="*/ 0 w 237"/>
                <a:gd name="T1" fmla="*/ 1122 h 288"/>
                <a:gd name="T2" fmla="*/ 902 w 237"/>
                <a:gd name="T3" fmla="*/ 2630 h 288"/>
                <a:gd name="T4" fmla="*/ 2160 w 237"/>
                <a:gd name="T5" fmla="*/ 1507 h 288"/>
                <a:gd name="T6" fmla="*/ 2160 w 237"/>
                <a:gd name="T7" fmla="*/ 577 h 288"/>
                <a:gd name="T8" fmla="*/ 2076 w 237"/>
                <a:gd name="T9" fmla="*/ 219 h 288"/>
                <a:gd name="T10" fmla="*/ 1884 w 237"/>
                <a:gd name="T11" fmla="*/ 27 h 288"/>
                <a:gd name="T12" fmla="*/ 1506 w 237"/>
                <a:gd name="T13" fmla="*/ 0 h 288"/>
                <a:gd name="T14" fmla="*/ 1257 w 237"/>
                <a:gd name="T15" fmla="*/ 84 h 288"/>
                <a:gd name="T16" fmla="*/ 0 w 237"/>
                <a:gd name="T17" fmla="*/ 112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88"/>
                <a:gd name="T29" fmla="*/ 237 w 237"/>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88">
                  <a:moveTo>
                    <a:pt x="0" y="123"/>
                  </a:moveTo>
                  <a:lnTo>
                    <a:pt x="99" y="288"/>
                  </a:lnTo>
                  <a:lnTo>
                    <a:pt x="237" y="165"/>
                  </a:lnTo>
                  <a:lnTo>
                    <a:pt x="237" y="63"/>
                  </a:lnTo>
                  <a:lnTo>
                    <a:pt x="228" y="24"/>
                  </a:lnTo>
                  <a:lnTo>
                    <a:pt x="207" y="3"/>
                  </a:lnTo>
                  <a:lnTo>
                    <a:pt x="165" y="0"/>
                  </a:lnTo>
                  <a:lnTo>
                    <a:pt x="138" y="9"/>
                  </a:lnTo>
                  <a:lnTo>
                    <a:pt x="0" y="123"/>
                  </a:lnTo>
                  <a:close/>
                </a:path>
              </a:pathLst>
            </a:custGeom>
            <a:solidFill>
              <a:srgbClr val="6699FF"/>
            </a:solidFill>
            <a:ln w="9525">
              <a:solidFill>
                <a:schemeClr val="bg1"/>
              </a:solidFill>
              <a:round/>
              <a:headEnd/>
              <a:tailEnd/>
            </a:ln>
          </p:spPr>
          <p:txBody>
            <a:bodyPr wrap="none" anchor="ctr"/>
            <a:lstStyle/>
            <a:p>
              <a:endParaRPr lang="en-US"/>
            </a:p>
          </p:txBody>
        </p:sp>
        <p:sp>
          <p:nvSpPr>
            <p:cNvPr id="17437" name="Line 32"/>
            <p:cNvSpPr>
              <a:spLocks noChangeShapeType="1"/>
            </p:cNvSpPr>
            <p:nvPr/>
          </p:nvSpPr>
          <p:spPr bwMode="invGray">
            <a:xfrm flipV="1">
              <a:off x="4948" y="2696"/>
              <a:ext cx="0" cy="21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8" name="AutoShape 33"/>
            <p:cNvSpPr>
              <a:spLocks noChangeArrowheads="1"/>
            </p:cNvSpPr>
            <p:nvPr/>
          </p:nvSpPr>
          <p:spPr bwMode="invGray">
            <a:xfrm rot="5400000" flipH="1">
              <a:off x="4875" y="2594"/>
              <a:ext cx="265" cy="120"/>
            </a:xfrm>
            <a:prstGeom prst="parallelogram">
              <a:avLst>
                <a:gd name="adj" fmla="val 101645"/>
              </a:avLst>
            </a:prstGeom>
            <a:solidFill>
              <a:srgbClr val="FF0000"/>
            </a:solidFill>
            <a:ln w="9525">
              <a:solidFill>
                <a:srgbClr val="FF0000"/>
              </a:solidFill>
              <a:miter lim="800000"/>
              <a:headEnd/>
              <a:tailEnd/>
            </a:ln>
          </p:spPr>
          <p:txBody>
            <a:bodyPr wrap="none" anchor="ctr"/>
            <a:lstStyle/>
            <a:p>
              <a:endParaRPr lang="en-US"/>
            </a:p>
          </p:txBody>
        </p:sp>
        <p:sp>
          <p:nvSpPr>
            <p:cNvPr id="17439" name="Freeform 34"/>
            <p:cNvSpPr>
              <a:spLocks/>
            </p:cNvSpPr>
            <p:nvPr/>
          </p:nvSpPr>
          <p:spPr bwMode="auto">
            <a:xfrm>
              <a:off x="4573" y="2871"/>
              <a:ext cx="289" cy="346"/>
            </a:xfrm>
            <a:custGeom>
              <a:avLst/>
              <a:gdLst>
                <a:gd name="T0" fmla="*/ 1210 w 138"/>
                <a:gd name="T1" fmla="*/ 1522 h 165"/>
                <a:gd name="T2" fmla="*/ 0 w 138"/>
                <a:gd name="T3" fmla="*/ 1522 h 165"/>
                <a:gd name="T4" fmla="*/ 0 w 138"/>
                <a:gd name="T5" fmla="*/ 637 h 165"/>
                <a:gd name="T6" fmla="*/ 136 w 138"/>
                <a:gd name="T7" fmla="*/ 220 h 165"/>
                <a:gd name="T8" fmla="*/ 385 w 138"/>
                <a:gd name="T9" fmla="*/ 27 h 165"/>
                <a:gd name="T10" fmla="*/ 662 w 138"/>
                <a:gd name="T11" fmla="*/ 0 h 165"/>
                <a:gd name="T12" fmla="*/ 1018 w 138"/>
                <a:gd name="T13" fmla="*/ 84 h 165"/>
                <a:gd name="T14" fmla="*/ 1158 w 138"/>
                <a:gd name="T15" fmla="*/ 193 h 165"/>
                <a:gd name="T16" fmla="*/ 1267 w 138"/>
                <a:gd name="T17" fmla="*/ 388 h 165"/>
                <a:gd name="T18" fmla="*/ 1267 w 138"/>
                <a:gd name="T19" fmla="*/ 581 h 165"/>
                <a:gd name="T20" fmla="*/ 1267 w 138"/>
                <a:gd name="T21" fmla="*/ 1051 h 165"/>
                <a:gd name="T22" fmla="*/ 1267 w 138"/>
                <a:gd name="T23" fmla="*/ 1302 h 165"/>
                <a:gd name="T24" fmla="*/ 1210 w 138"/>
                <a:gd name="T25" fmla="*/ 1522 h 1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8"/>
                <a:gd name="T40" fmla="*/ 0 h 165"/>
                <a:gd name="T41" fmla="*/ 138 w 138"/>
                <a:gd name="T42" fmla="*/ 165 h 1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8" h="165">
                  <a:moveTo>
                    <a:pt x="132" y="165"/>
                  </a:moveTo>
                  <a:lnTo>
                    <a:pt x="0" y="165"/>
                  </a:lnTo>
                  <a:lnTo>
                    <a:pt x="0" y="69"/>
                  </a:lnTo>
                  <a:lnTo>
                    <a:pt x="15" y="24"/>
                  </a:lnTo>
                  <a:lnTo>
                    <a:pt x="42" y="3"/>
                  </a:lnTo>
                  <a:lnTo>
                    <a:pt x="72" y="0"/>
                  </a:lnTo>
                  <a:lnTo>
                    <a:pt x="111" y="9"/>
                  </a:lnTo>
                  <a:lnTo>
                    <a:pt x="126" y="21"/>
                  </a:lnTo>
                  <a:lnTo>
                    <a:pt x="138" y="42"/>
                  </a:lnTo>
                  <a:lnTo>
                    <a:pt x="138" y="63"/>
                  </a:lnTo>
                  <a:lnTo>
                    <a:pt x="138" y="114"/>
                  </a:lnTo>
                  <a:lnTo>
                    <a:pt x="138" y="141"/>
                  </a:lnTo>
                  <a:lnTo>
                    <a:pt x="132" y="165"/>
                  </a:lnTo>
                  <a:close/>
                </a:path>
              </a:pathLst>
            </a:custGeom>
            <a:solidFill>
              <a:schemeClr val="bg1"/>
            </a:solidFill>
            <a:ln w="9525">
              <a:solidFill>
                <a:schemeClr val="bg1"/>
              </a:solidFill>
              <a:round/>
              <a:headEnd/>
              <a:tailEnd/>
            </a:ln>
          </p:spPr>
          <p:txBody>
            <a:bodyPr wrap="none" anchor="ctr"/>
            <a:lstStyle/>
            <a:p>
              <a:endParaRPr lang="en-US"/>
            </a:p>
          </p:txBody>
        </p:sp>
      </p:grpSp>
      <p:sp>
        <p:nvSpPr>
          <p:cNvPr id="17429" name="Line 35"/>
          <p:cNvSpPr>
            <a:spLocks noChangeShapeType="1"/>
          </p:cNvSpPr>
          <p:nvPr/>
        </p:nvSpPr>
        <p:spPr bwMode="auto">
          <a:xfrm>
            <a:off x="1755775" y="4498975"/>
            <a:ext cx="0" cy="14811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0" name="Line 36"/>
          <p:cNvSpPr>
            <a:spLocks noChangeShapeType="1"/>
          </p:cNvSpPr>
          <p:nvPr/>
        </p:nvSpPr>
        <p:spPr bwMode="auto">
          <a:xfrm>
            <a:off x="1736725" y="5999163"/>
            <a:ext cx="20669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1" name="Line 37"/>
          <p:cNvSpPr>
            <a:spLocks noChangeShapeType="1"/>
          </p:cNvSpPr>
          <p:nvPr/>
        </p:nvSpPr>
        <p:spPr bwMode="auto">
          <a:xfrm flipH="1">
            <a:off x="6327775" y="3767138"/>
            <a:ext cx="12795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2" name="Line 38"/>
          <p:cNvSpPr>
            <a:spLocks noChangeShapeType="1"/>
          </p:cNvSpPr>
          <p:nvPr/>
        </p:nvSpPr>
        <p:spPr bwMode="auto">
          <a:xfrm>
            <a:off x="6327775" y="3767138"/>
            <a:ext cx="0" cy="22494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3" name="Line 39"/>
          <p:cNvSpPr>
            <a:spLocks noChangeShapeType="1"/>
          </p:cNvSpPr>
          <p:nvPr/>
        </p:nvSpPr>
        <p:spPr bwMode="auto">
          <a:xfrm flipH="1">
            <a:off x="4919663" y="6016625"/>
            <a:ext cx="14081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7434"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descr="C:\Users\sluersen\Desktop\Google_Chrome_icon_(2011).png"/>
          <p:cNvPicPr>
            <a:picLocks noChangeAspect="1" noChangeArrowheads="1"/>
          </p:cNvPicPr>
          <p:nvPr/>
        </p:nvPicPr>
        <p:blipFill>
          <a:blip r:embed="rId6"/>
          <a:srcRect/>
          <a:stretch>
            <a:fillRect/>
          </a:stretch>
        </p:blipFill>
        <p:spPr bwMode="auto">
          <a:xfrm>
            <a:off x="1045368" y="2565503"/>
            <a:ext cx="923925" cy="923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TextBox 21"/>
          <p:cNvSpPr txBox="1">
            <a:spLocks noChangeArrowheads="1"/>
          </p:cNvSpPr>
          <p:nvPr/>
        </p:nvSpPr>
        <p:spPr bwMode="auto">
          <a:xfrm>
            <a:off x="843755" y="3413228"/>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dirty="0">
                <a:solidFill>
                  <a:schemeClr val="bg1"/>
                </a:solidFill>
                <a:latin typeface="Calibri" pitchFamily="34" charset="0"/>
              </a:rPr>
              <a:t>browser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|EOS~016|</a:t>
            </a:r>
            <a:endParaRPr lang="en-US" sz="100" dirty="0" err="1">
              <a:solidFill>
                <a:srgbClr val="FFFFFF"/>
              </a:solidFill>
              <a:latin typeface="Arial"/>
              <a:cs typeface="Calibri" pitchFamily="34" charset="0"/>
            </a:endParaRPr>
          </a:p>
        </p:txBody>
      </p:sp>
      <p:sp>
        <p:nvSpPr>
          <p:cNvPr id="18434" name="Rectangle 2"/>
          <p:cNvSpPr>
            <a:spLocks noGrp="1" noChangeArrowheads="1"/>
          </p:cNvSpPr>
          <p:nvPr>
            <p:ph type="title"/>
          </p:nvPr>
        </p:nvSpPr>
        <p:spPr/>
        <p:txBody>
          <a:bodyPr/>
          <a:lstStyle/>
          <a:p>
            <a:pPr eaLnBrk="1" hangingPunct="1"/>
            <a:r>
              <a:rPr lang="en-US"/>
              <a:t>Important document attributes</a:t>
            </a:r>
          </a:p>
        </p:txBody>
      </p:sp>
      <p:sp>
        <p:nvSpPr>
          <p:cNvPr id="18435" name="Rectangle 3"/>
          <p:cNvSpPr>
            <a:spLocks noGrp="1" noChangeArrowheads="1"/>
          </p:cNvSpPr>
          <p:nvPr>
            <p:ph idx="1"/>
          </p:nvPr>
        </p:nvSpPr>
        <p:spPr>
          <a:xfrm>
            <a:off x="495300" y="3333750"/>
            <a:ext cx="8318500" cy="3248025"/>
          </a:xfrm>
        </p:spPr>
        <p:txBody>
          <a:bodyPr/>
          <a:lstStyle/>
          <a:p>
            <a:pPr>
              <a:buFont typeface="Arial" charset="0"/>
              <a:buChar char="•"/>
            </a:pPr>
            <a:r>
              <a:rPr lang="en-US"/>
              <a:t>Each document has a MIME type</a:t>
            </a:r>
          </a:p>
          <a:p>
            <a:pPr lvl="1"/>
            <a:r>
              <a:rPr lang="en-US"/>
              <a:t>This is used by the user's local machine to determine what application to use to view a document (such as using Adobe Acrobat for PDF files)</a:t>
            </a:r>
          </a:p>
          <a:p>
            <a:pPr>
              <a:buFont typeface="Arial" charset="0"/>
              <a:buChar char="•"/>
            </a:pPr>
            <a:r>
              <a:rPr lang="en-US"/>
              <a:t>Each document has a security type</a:t>
            </a:r>
          </a:p>
          <a:p>
            <a:pPr lvl="1"/>
            <a:r>
              <a:rPr lang="en-US"/>
              <a:t>Sensitive documents are visible only to you, your supervisors, and people with permission to view sensitive documents</a:t>
            </a:r>
          </a:p>
        </p:txBody>
      </p:sp>
      <p:grpSp>
        <p:nvGrpSpPr>
          <p:cNvPr id="18436" name="Group 4"/>
          <p:cNvGrpSpPr>
            <a:grpSpLocks/>
          </p:cNvGrpSpPr>
          <p:nvPr/>
        </p:nvGrpSpPr>
        <p:grpSpPr bwMode="auto">
          <a:xfrm>
            <a:off x="1381125" y="1284288"/>
            <a:ext cx="1128713" cy="1270000"/>
            <a:chOff x="870" y="809"/>
            <a:chExt cx="711" cy="800"/>
          </a:xfrm>
        </p:grpSpPr>
        <p:sp>
          <p:nvSpPr>
            <p:cNvPr id="18442" name="AutoShape 5"/>
            <p:cNvSpPr>
              <a:spLocks noChangeArrowheads="1"/>
            </p:cNvSpPr>
            <p:nvPr/>
          </p:nvSpPr>
          <p:spPr bwMode="auto">
            <a:xfrm rot="10800000" flipH="1">
              <a:off x="870" y="809"/>
              <a:ext cx="711" cy="800"/>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43" name="Line 6"/>
            <p:cNvSpPr>
              <a:spLocks noChangeShapeType="1"/>
            </p:cNvSpPr>
            <p:nvPr/>
          </p:nvSpPr>
          <p:spPr bwMode="auto">
            <a:xfrm>
              <a:off x="969" y="1147"/>
              <a:ext cx="5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4" name="Line 7"/>
            <p:cNvSpPr>
              <a:spLocks noChangeShapeType="1"/>
            </p:cNvSpPr>
            <p:nvPr/>
          </p:nvSpPr>
          <p:spPr bwMode="auto">
            <a:xfrm>
              <a:off x="969" y="1265"/>
              <a:ext cx="5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5" name="Line 8"/>
            <p:cNvSpPr>
              <a:spLocks noChangeShapeType="1"/>
            </p:cNvSpPr>
            <p:nvPr/>
          </p:nvSpPr>
          <p:spPr bwMode="auto">
            <a:xfrm>
              <a:off x="969" y="1381"/>
              <a:ext cx="5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6" name="Line 9"/>
            <p:cNvSpPr>
              <a:spLocks noChangeShapeType="1"/>
            </p:cNvSpPr>
            <p:nvPr/>
          </p:nvSpPr>
          <p:spPr bwMode="auto">
            <a:xfrm>
              <a:off x="969" y="1498"/>
              <a:ext cx="5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7" name="Freeform 10"/>
            <p:cNvSpPr>
              <a:spLocks/>
            </p:cNvSpPr>
            <p:nvPr/>
          </p:nvSpPr>
          <p:spPr bwMode="auto">
            <a:xfrm>
              <a:off x="963" y="853"/>
              <a:ext cx="512" cy="231"/>
            </a:xfrm>
            <a:custGeom>
              <a:avLst/>
              <a:gdLst>
                <a:gd name="T0" fmla="*/ 0 w 609"/>
                <a:gd name="T1" fmla="*/ 123 h 275"/>
                <a:gd name="T2" fmla="*/ 39 w 609"/>
                <a:gd name="T3" fmla="*/ 43 h 275"/>
                <a:gd name="T4" fmla="*/ 50 w 609"/>
                <a:gd name="T5" fmla="*/ 157 h 275"/>
                <a:gd name="T6" fmla="*/ 60 w 609"/>
                <a:gd name="T7" fmla="*/ 78 h 275"/>
                <a:gd name="T8" fmla="*/ 84 w 609"/>
                <a:gd name="T9" fmla="*/ 147 h 275"/>
                <a:gd name="T10" fmla="*/ 94 w 609"/>
                <a:gd name="T11" fmla="*/ 9 h 275"/>
                <a:gd name="T12" fmla="*/ 119 w 609"/>
                <a:gd name="T13" fmla="*/ 93 h 275"/>
                <a:gd name="T14" fmla="*/ 178 w 609"/>
                <a:gd name="T15" fmla="*/ 78 h 275"/>
                <a:gd name="T16" fmla="*/ 193 w 609"/>
                <a:gd name="T17" fmla="*/ 132 h 275"/>
                <a:gd name="T18" fmla="*/ 223 w 609"/>
                <a:gd name="T19" fmla="*/ 113 h 275"/>
                <a:gd name="T20" fmla="*/ 273 w 609"/>
                <a:gd name="T21" fmla="*/ 98 h 275"/>
                <a:gd name="T22" fmla="*/ 322 w 609"/>
                <a:gd name="T23" fmla="*/ 138 h 275"/>
                <a:gd name="T24" fmla="*/ 362 w 609"/>
                <a:gd name="T25" fmla="*/ 117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pic>
        <p:nvPicPr>
          <p:cNvPr id="18437" name="Picture 11" descr="open in 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63" y="679450"/>
            <a:ext cx="3048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2" descr="open in Adobe R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2450" y="1114425"/>
            <a:ext cx="30480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13"/>
          <p:cNvSpPr>
            <a:spLocks noChangeShapeType="1"/>
          </p:cNvSpPr>
          <p:nvPr/>
        </p:nvSpPr>
        <p:spPr bwMode="auto">
          <a:xfrm flipV="1">
            <a:off x="2901950" y="1212850"/>
            <a:ext cx="1739900" cy="7397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0" name="Line 14"/>
          <p:cNvSpPr>
            <a:spLocks noChangeShapeType="1"/>
          </p:cNvSpPr>
          <p:nvPr/>
        </p:nvSpPr>
        <p:spPr bwMode="auto">
          <a:xfrm>
            <a:off x="2884488" y="2092325"/>
            <a:ext cx="2725737" cy="6334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1" name="Text Box 15"/>
          <p:cNvSpPr txBox="1">
            <a:spLocks noChangeArrowheads="1"/>
          </p:cNvSpPr>
          <p:nvPr/>
        </p:nvSpPr>
        <p:spPr bwMode="auto">
          <a:xfrm>
            <a:off x="3043238" y="1792288"/>
            <a:ext cx="985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|EOS~017|</a:t>
            </a:r>
            <a:endParaRPr lang="en-US" sz="100" dirty="0" err="1">
              <a:solidFill>
                <a:srgbClr val="FFFFFF"/>
              </a:solidFill>
              <a:latin typeface="Arial"/>
              <a:cs typeface="Calibri" pitchFamily="34" charset="0"/>
            </a:endParaRPr>
          </a:p>
        </p:txBody>
      </p:sp>
      <p:sp>
        <p:nvSpPr>
          <p:cNvPr id="19458" name="AutoShape 2"/>
          <p:cNvSpPr>
            <a:spLocks noChangeArrowheads="1"/>
          </p:cNvSpPr>
          <p:nvPr/>
        </p:nvSpPr>
        <p:spPr bwMode="auto">
          <a:xfrm>
            <a:off x="6843713" y="5002213"/>
            <a:ext cx="1881187" cy="1404937"/>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19459" name="AutoShape 3"/>
          <p:cNvSpPr>
            <a:spLocks noChangeArrowheads="1"/>
          </p:cNvSpPr>
          <p:nvPr/>
        </p:nvSpPr>
        <p:spPr bwMode="auto">
          <a:xfrm>
            <a:off x="6843713" y="2941638"/>
            <a:ext cx="1881187" cy="1404937"/>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19460" name="Text Box 4"/>
          <p:cNvSpPr txBox="1">
            <a:spLocks noChangeArrowheads="1"/>
          </p:cNvSpPr>
          <p:nvPr/>
        </p:nvSpPr>
        <p:spPr bwMode="auto">
          <a:xfrm>
            <a:off x="6842125" y="30972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 Storage</a:t>
            </a:r>
          </a:p>
        </p:txBody>
      </p:sp>
      <p:pic>
        <p:nvPicPr>
          <p:cNvPr id="19461" name="Picture 5"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788" y="3451225"/>
            <a:ext cx="866775" cy="866775"/>
          </a:xfrm>
          <a:prstGeom prst="rect">
            <a:avLst/>
          </a:prstGeom>
          <a:solidFill>
            <a:srgbClr val="F0F057"/>
          </a:solidFill>
          <a:ln>
            <a:noFill/>
          </a:ln>
          <a:extLst>
            <a:ext uri="{91240B29-F687-4F45-9708-019B960494DF}">
              <a14:hiddenLine xmlns:a14="http://schemas.microsoft.com/office/drawing/2010/main" w="28575" algn="ctr">
                <a:solidFill>
                  <a:srgbClr val="000000"/>
                </a:solidFill>
                <a:miter lim="800000"/>
                <a:headEnd/>
                <a:tailEnd/>
              </a14:hiddenLine>
            </a:ext>
          </a:extLst>
        </p:spPr>
      </p:pic>
      <p:sp>
        <p:nvSpPr>
          <p:cNvPr id="19462" name="Rectangle 6"/>
          <p:cNvSpPr>
            <a:spLocks noGrp="1" noChangeArrowheads="1"/>
          </p:cNvSpPr>
          <p:nvPr>
            <p:ph type="title"/>
          </p:nvPr>
        </p:nvSpPr>
        <p:spPr/>
        <p:txBody>
          <a:bodyPr/>
          <a:lstStyle/>
          <a:p>
            <a:pPr eaLnBrk="1" hangingPunct="1"/>
            <a:r>
              <a:rPr lang="en-US"/>
              <a:t>Three ways to create a document</a:t>
            </a:r>
          </a:p>
        </p:txBody>
      </p:sp>
      <p:sp>
        <p:nvSpPr>
          <p:cNvPr id="19463" name="Text Box 7"/>
          <p:cNvSpPr txBox="1">
            <a:spLocks noChangeArrowheads="1"/>
          </p:cNvSpPr>
          <p:nvPr/>
        </p:nvSpPr>
        <p:spPr bwMode="auto">
          <a:xfrm>
            <a:off x="2452688" y="1042988"/>
            <a:ext cx="1776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0C0C0"/>
                </a:solidFill>
              </a:rPr>
              <a:t>User Machine</a:t>
            </a:r>
          </a:p>
        </p:txBody>
      </p:sp>
      <p:sp>
        <p:nvSpPr>
          <p:cNvPr id="19464" name="AutoShape 8"/>
          <p:cNvSpPr>
            <a:spLocks noChangeArrowheads="1"/>
          </p:cNvSpPr>
          <p:nvPr/>
        </p:nvSpPr>
        <p:spPr bwMode="auto">
          <a:xfrm>
            <a:off x="2424113" y="881063"/>
            <a:ext cx="1881187" cy="1404937"/>
          </a:xfrm>
          <a:prstGeom prst="cube">
            <a:avLst>
              <a:gd name="adj" fmla="val 10472"/>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5" name="Text Box 9"/>
          <p:cNvSpPr txBox="1">
            <a:spLocks noChangeArrowheads="1"/>
          </p:cNvSpPr>
          <p:nvPr/>
        </p:nvSpPr>
        <p:spPr bwMode="auto">
          <a:xfrm>
            <a:off x="4627563" y="1063625"/>
            <a:ext cx="1776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ClaimCenter</a:t>
            </a:r>
          </a:p>
        </p:txBody>
      </p:sp>
      <p:sp>
        <p:nvSpPr>
          <p:cNvPr id="19466" name="AutoShape 10"/>
          <p:cNvSpPr>
            <a:spLocks noChangeArrowheads="1"/>
          </p:cNvSpPr>
          <p:nvPr/>
        </p:nvSpPr>
        <p:spPr bwMode="auto">
          <a:xfrm>
            <a:off x="4638675" y="881063"/>
            <a:ext cx="1881188" cy="140493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11"/>
          <p:cNvSpPr txBox="1">
            <a:spLocks noChangeArrowheads="1"/>
          </p:cNvSpPr>
          <p:nvPr/>
        </p:nvSpPr>
        <p:spPr bwMode="auto">
          <a:xfrm>
            <a:off x="6842125" y="1036638"/>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0C0C0"/>
                </a:solidFill>
              </a:rPr>
              <a:t>Doc Storage</a:t>
            </a:r>
          </a:p>
        </p:txBody>
      </p:sp>
      <p:sp>
        <p:nvSpPr>
          <p:cNvPr id="19468" name="AutoShape 12"/>
          <p:cNvSpPr>
            <a:spLocks noChangeArrowheads="1"/>
          </p:cNvSpPr>
          <p:nvPr/>
        </p:nvSpPr>
        <p:spPr bwMode="auto">
          <a:xfrm>
            <a:off x="6843713" y="881063"/>
            <a:ext cx="1881187" cy="1404937"/>
          </a:xfrm>
          <a:prstGeom prst="cube">
            <a:avLst>
              <a:gd name="adj" fmla="val 10472"/>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9" name="Text Box 13"/>
          <p:cNvSpPr txBox="1">
            <a:spLocks noChangeArrowheads="1"/>
          </p:cNvSpPr>
          <p:nvPr/>
        </p:nvSpPr>
        <p:spPr bwMode="auto">
          <a:xfrm>
            <a:off x="406400" y="947738"/>
            <a:ext cx="18478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200" b="1">
                <a:solidFill>
                  <a:srgbClr val="FF0000"/>
                </a:solidFill>
              </a:rPr>
              <a:t>Identify that</a:t>
            </a:r>
            <a:br>
              <a:rPr lang="en-US" sz="2200" b="1">
                <a:solidFill>
                  <a:srgbClr val="FF0000"/>
                </a:solidFill>
              </a:rPr>
            </a:br>
            <a:r>
              <a:rPr lang="en-US" sz="2200" b="1">
                <a:solidFill>
                  <a:srgbClr val="FF0000"/>
                </a:solidFill>
              </a:rPr>
              <a:t>a paper document exists</a:t>
            </a:r>
          </a:p>
        </p:txBody>
      </p:sp>
      <p:grpSp>
        <p:nvGrpSpPr>
          <p:cNvPr id="19470" name="Group 14"/>
          <p:cNvGrpSpPr>
            <a:grpSpLocks/>
          </p:cNvGrpSpPr>
          <p:nvPr/>
        </p:nvGrpSpPr>
        <p:grpSpPr bwMode="auto">
          <a:xfrm>
            <a:off x="2424113" y="2941638"/>
            <a:ext cx="1881187" cy="1404937"/>
            <a:chOff x="1527" y="1725"/>
            <a:chExt cx="1185" cy="885"/>
          </a:xfrm>
        </p:grpSpPr>
        <p:sp>
          <p:nvSpPr>
            <p:cNvPr id="19511" name="Text Box 15"/>
            <p:cNvSpPr txBox="1">
              <a:spLocks noChangeArrowheads="1"/>
            </p:cNvSpPr>
            <p:nvPr/>
          </p:nvSpPr>
          <p:spPr bwMode="auto">
            <a:xfrm>
              <a:off x="1545" y="1827"/>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9512" name="AutoShape 16"/>
            <p:cNvSpPr>
              <a:spLocks noChangeArrowheads="1"/>
            </p:cNvSpPr>
            <p:nvPr/>
          </p:nvSpPr>
          <p:spPr bwMode="auto">
            <a:xfrm>
              <a:off x="1527" y="1725"/>
              <a:ext cx="1185" cy="885"/>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9513" name="Picture 17"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 y="2022"/>
              <a:ext cx="546"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71" name="Group 18"/>
          <p:cNvGrpSpPr>
            <a:grpSpLocks/>
          </p:cNvGrpSpPr>
          <p:nvPr/>
        </p:nvGrpSpPr>
        <p:grpSpPr bwMode="auto">
          <a:xfrm>
            <a:off x="5105400" y="1373188"/>
            <a:ext cx="682625" cy="769937"/>
            <a:chOff x="3216" y="865"/>
            <a:chExt cx="430" cy="485"/>
          </a:xfrm>
        </p:grpSpPr>
        <p:sp>
          <p:nvSpPr>
            <p:cNvPr id="19505" name="AutoShape 19"/>
            <p:cNvSpPr>
              <a:spLocks noChangeArrowheads="1"/>
            </p:cNvSpPr>
            <p:nvPr/>
          </p:nvSpPr>
          <p:spPr bwMode="auto">
            <a:xfrm rot="10800000" flipH="1">
              <a:off x="3216" y="865"/>
              <a:ext cx="430" cy="48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6" name="Line 20"/>
            <p:cNvSpPr>
              <a:spLocks noChangeShapeType="1"/>
            </p:cNvSpPr>
            <p:nvPr/>
          </p:nvSpPr>
          <p:spPr bwMode="auto">
            <a:xfrm>
              <a:off x="3276" y="1070"/>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7" name="Line 21"/>
            <p:cNvSpPr>
              <a:spLocks noChangeShapeType="1"/>
            </p:cNvSpPr>
            <p:nvPr/>
          </p:nvSpPr>
          <p:spPr bwMode="auto">
            <a:xfrm>
              <a:off x="3276" y="1141"/>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8" name="Line 22"/>
            <p:cNvSpPr>
              <a:spLocks noChangeShapeType="1"/>
            </p:cNvSpPr>
            <p:nvPr/>
          </p:nvSpPr>
          <p:spPr bwMode="auto">
            <a:xfrm>
              <a:off x="3276" y="1212"/>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9" name="Line 23"/>
            <p:cNvSpPr>
              <a:spLocks noChangeShapeType="1"/>
            </p:cNvSpPr>
            <p:nvPr/>
          </p:nvSpPr>
          <p:spPr bwMode="auto">
            <a:xfrm>
              <a:off x="3276" y="1282"/>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0" name="Freeform 24"/>
            <p:cNvSpPr>
              <a:spLocks/>
            </p:cNvSpPr>
            <p:nvPr/>
          </p:nvSpPr>
          <p:spPr bwMode="auto">
            <a:xfrm>
              <a:off x="3273" y="892"/>
              <a:ext cx="309" cy="139"/>
            </a:xfrm>
            <a:custGeom>
              <a:avLst/>
              <a:gdLst>
                <a:gd name="T0" fmla="*/ 0 w 609"/>
                <a:gd name="T1" fmla="*/ 27 h 275"/>
                <a:gd name="T2" fmla="*/ 9 w 609"/>
                <a:gd name="T3" fmla="*/ 10 h 275"/>
                <a:gd name="T4" fmla="*/ 11 w 609"/>
                <a:gd name="T5" fmla="*/ 34 h 275"/>
                <a:gd name="T6" fmla="*/ 13 w 609"/>
                <a:gd name="T7" fmla="*/ 17 h 275"/>
                <a:gd name="T8" fmla="*/ 19 w 609"/>
                <a:gd name="T9" fmla="*/ 32 h 275"/>
                <a:gd name="T10" fmla="*/ 21 w 609"/>
                <a:gd name="T11" fmla="*/ 2 h 275"/>
                <a:gd name="T12" fmla="*/ 26 w 609"/>
                <a:gd name="T13" fmla="*/ 20 h 275"/>
                <a:gd name="T14" fmla="*/ 39 w 609"/>
                <a:gd name="T15" fmla="*/ 17 h 275"/>
                <a:gd name="T16" fmla="*/ 43 w 609"/>
                <a:gd name="T17" fmla="*/ 29 h 275"/>
                <a:gd name="T18" fmla="*/ 49 w 609"/>
                <a:gd name="T19" fmla="*/ 25 h 275"/>
                <a:gd name="T20" fmla="*/ 60 w 609"/>
                <a:gd name="T21" fmla="*/ 21 h 275"/>
                <a:gd name="T22" fmla="*/ 71 w 609"/>
                <a:gd name="T23" fmla="*/ 30 h 275"/>
                <a:gd name="T24" fmla="*/ 80 w 609"/>
                <a:gd name="T25" fmla="*/ 26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72" name="Text Box 25"/>
          <p:cNvSpPr txBox="1">
            <a:spLocks noChangeArrowheads="1"/>
          </p:cNvSpPr>
          <p:nvPr/>
        </p:nvSpPr>
        <p:spPr bwMode="auto">
          <a:xfrm>
            <a:off x="4627563" y="3124200"/>
            <a:ext cx="1776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ClaimCenter</a:t>
            </a:r>
          </a:p>
        </p:txBody>
      </p:sp>
      <p:sp>
        <p:nvSpPr>
          <p:cNvPr id="19473" name="AutoShape 26"/>
          <p:cNvSpPr>
            <a:spLocks noChangeArrowheads="1"/>
          </p:cNvSpPr>
          <p:nvPr/>
        </p:nvSpPr>
        <p:spPr bwMode="auto">
          <a:xfrm rot="10800000" flipH="1">
            <a:off x="5105400" y="3433763"/>
            <a:ext cx="682625" cy="769937"/>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4" name="Line 27"/>
          <p:cNvSpPr>
            <a:spLocks noChangeShapeType="1"/>
          </p:cNvSpPr>
          <p:nvPr/>
        </p:nvSpPr>
        <p:spPr bwMode="auto">
          <a:xfrm>
            <a:off x="5200650" y="3759200"/>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28"/>
          <p:cNvSpPr>
            <a:spLocks noChangeShapeType="1"/>
          </p:cNvSpPr>
          <p:nvPr/>
        </p:nvSpPr>
        <p:spPr bwMode="auto">
          <a:xfrm>
            <a:off x="5200650" y="3871913"/>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29"/>
          <p:cNvSpPr>
            <a:spLocks noChangeShapeType="1"/>
          </p:cNvSpPr>
          <p:nvPr/>
        </p:nvSpPr>
        <p:spPr bwMode="auto">
          <a:xfrm>
            <a:off x="5200650" y="3984625"/>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7" name="Line 30"/>
          <p:cNvSpPr>
            <a:spLocks noChangeShapeType="1"/>
          </p:cNvSpPr>
          <p:nvPr/>
        </p:nvSpPr>
        <p:spPr bwMode="auto">
          <a:xfrm>
            <a:off x="5200650" y="4095750"/>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8" name="Freeform 31"/>
          <p:cNvSpPr>
            <a:spLocks/>
          </p:cNvSpPr>
          <p:nvPr/>
        </p:nvSpPr>
        <p:spPr bwMode="auto">
          <a:xfrm>
            <a:off x="5195888" y="3476625"/>
            <a:ext cx="490537" cy="220663"/>
          </a:xfrm>
          <a:custGeom>
            <a:avLst/>
            <a:gdLst>
              <a:gd name="T0" fmla="*/ 0 w 609"/>
              <a:gd name="T1" fmla="*/ 2147483647 h 275"/>
              <a:gd name="T2" fmla="*/ 2147483647 w 609"/>
              <a:gd name="T3" fmla="*/ 2147483647 h 275"/>
              <a:gd name="T4" fmla="*/ 2147483647 w 609"/>
              <a:gd name="T5" fmla="*/ 2147483647 h 275"/>
              <a:gd name="T6" fmla="*/ 2147483647 w 609"/>
              <a:gd name="T7" fmla="*/ 2147483647 h 275"/>
              <a:gd name="T8" fmla="*/ 2147483647 w 609"/>
              <a:gd name="T9" fmla="*/ 2147483647 h 275"/>
              <a:gd name="T10" fmla="*/ 2147483647 w 609"/>
              <a:gd name="T11" fmla="*/ 2147483647 h 275"/>
              <a:gd name="T12" fmla="*/ 2147483647 w 609"/>
              <a:gd name="T13" fmla="*/ 2147483647 h 275"/>
              <a:gd name="T14" fmla="*/ 2147483647 w 609"/>
              <a:gd name="T15" fmla="*/ 2147483647 h 275"/>
              <a:gd name="T16" fmla="*/ 2147483647 w 609"/>
              <a:gd name="T17" fmla="*/ 2147483647 h 275"/>
              <a:gd name="T18" fmla="*/ 2147483647 w 609"/>
              <a:gd name="T19" fmla="*/ 2147483647 h 275"/>
              <a:gd name="T20" fmla="*/ 2147483647 w 609"/>
              <a:gd name="T21" fmla="*/ 2147483647 h 275"/>
              <a:gd name="T22" fmla="*/ 2147483647 w 609"/>
              <a:gd name="T23" fmla="*/ 2147483647 h 275"/>
              <a:gd name="T24" fmla="*/ 2147483647 w 609"/>
              <a:gd name="T25" fmla="*/ 2147483647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79" name="AutoShape 32"/>
          <p:cNvSpPr>
            <a:spLocks noChangeArrowheads="1"/>
          </p:cNvSpPr>
          <p:nvPr/>
        </p:nvSpPr>
        <p:spPr bwMode="auto">
          <a:xfrm>
            <a:off x="4638675" y="2941638"/>
            <a:ext cx="1881188" cy="140493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80" name="Line 33"/>
          <p:cNvSpPr>
            <a:spLocks noChangeShapeType="1"/>
          </p:cNvSpPr>
          <p:nvPr/>
        </p:nvSpPr>
        <p:spPr bwMode="auto">
          <a:xfrm>
            <a:off x="3662363" y="3778250"/>
            <a:ext cx="36750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1" name="Text Box 34"/>
          <p:cNvSpPr txBox="1">
            <a:spLocks noChangeArrowheads="1"/>
          </p:cNvSpPr>
          <p:nvPr/>
        </p:nvSpPr>
        <p:spPr bwMode="auto">
          <a:xfrm>
            <a:off x="406400" y="3141663"/>
            <a:ext cx="18478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200" b="1">
                <a:solidFill>
                  <a:srgbClr val="FF0000"/>
                </a:solidFill>
              </a:rPr>
              <a:t>Link (upload) an existing electronic file</a:t>
            </a:r>
          </a:p>
        </p:txBody>
      </p:sp>
      <p:sp>
        <p:nvSpPr>
          <p:cNvPr id="19482" name="Text Box 35"/>
          <p:cNvSpPr txBox="1">
            <a:spLocks noChangeArrowheads="1"/>
          </p:cNvSpPr>
          <p:nvPr/>
        </p:nvSpPr>
        <p:spPr bwMode="auto">
          <a:xfrm>
            <a:off x="2452688" y="5164138"/>
            <a:ext cx="1776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9483" name="AutoShape 36"/>
          <p:cNvSpPr>
            <a:spLocks noChangeArrowheads="1"/>
          </p:cNvSpPr>
          <p:nvPr/>
        </p:nvSpPr>
        <p:spPr bwMode="auto">
          <a:xfrm>
            <a:off x="2424113" y="5002213"/>
            <a:ext cx="1881187" cy="140493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9484" name="Picture 37"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363" y="5527675"/>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5" name="Text Box 38"/>
          <p:cNvSpPr txBox="1">
            <a:spLocks noChangeArrowheads="1"/>
          </p:cNvSpPr>
          <p:nvPr/>
        </p:nvSpPr>
        <p:spPr bwMode="auto">
          <a:xfrm>
            <a:off x="4627563" y="5184775"/>
            <a:ext cx="1776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ClaimCenter</a:t>
            </a:r>
          </a:p>
        </p:txBody>
      </p:sp>
      <p:sp>
        <p:nvSpPr>
          <p:cNvPr id="19486" name="AutoShape 39"/>
          <p:cNvSpPr>
            <a:spLocks noChangeArrowheads="1"/>
          </p:cNvSpPr>
          <p:nvPr/>
        </p:nvSpPr>
        <p:spPr bwMode="auto">
          <a:xfrm rot="10800000" flipH="1">
            <a:off x="5105400" y="5494338"/>
            <a:ext cx="682625" cy="769937"/>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87" name="Line 40"/>
          <p:cNvSpPr>
            <a:spLocks noChangeShapeType="1"/>
          </p:cNvSpPr>
          <p:nvPr/>
        </p:nvSpPr>
        <p:spPr bwMode="auto">
          <a:xfrm>
            <a:off x="5200650" y="5819775"/>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41"/>
          <p:cNvSpPr>
            <a:spLocks noChangeShapeType="1"/>
          </p:cNvSpPr>
          <p:nvPr/>
        </p:nvSpPr>
        <p:spPr bwMode="auto">
          <a:xfrm>
            <a:off x="5200650" y="5932488"/>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9" name="Line 42"/>
          <p:cNvSpPr>
            <a:spLocks noChangeShapeType="1"/>
          </p:cNvSpPr>
          <p:nvPr/>
        </p:nvSpPr>
        <p:spPr bwMode="auto">
          <a:xfrm>
            <a:off x="5200650" y="6045200"/>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90" name="Line 43"/>
          <p:cNvSpPr>
            <a:spLocks noChangeShapeType="1"/>
          </p:cNvSpPr>
          <p:nvPr/>
        </p:nvSpPr>
        <p:spPr bwMode="auto">
          <a:xfrm>
            <a:off x="5200650" y="6156325"/>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91" name="Freeform 44"/>
          <p:cNvSpPr>
            <a:spLocks/>
          </p:cNvSpPr>
          <p:nvPr/>
        </p:nvSpPr>
        <p:spPr bwMode="auto">
          <a:xfrm>
            <a:off x="5195888" y="5537200"/>
            <a:ext cx="490537" cy="220663"/>
          </a:xfrm>
          <a:custGeom>
            <a:avLst/>
            <a:gdLst>
              <a:gd name="T0" fmla="*/ 0 w 609"/>
              <a:gd name="T1" fmla="*/ 2147483647 h 275"/>
              <a:gd name="T2" fmla="*/ 2147483647 w 609"/>
              <a:gd name="T3" fmla="*/ 2147483647 h 275"/>
              <a:gd name="T4" fmla="*/ 2147483647 w 609"/>
              <a:gd name="T5" fmla="*/ 2147483647 h 275"/>
              <a:gd name="T6" fmla="*/ 2147483647 w 609"/>
              <a:gd name="T7" fmla="*/ 2147483647 h 275"/>
              <a:gd name="T8" fmla="*/ 2147483647 w 609"/>
              <a:gd name="T9" fmla="*/ 2147483647 h 275"/>
              <a:gd name="T10" fmla="*/ 2147483647 w 609"/>
              <a:gd name="T11" fmla="*/ 2147483647 h 275"/>
              <a:gd name="T12" fmla="*/ 2147483647 w 609"/>
              <a:gd name="T13" fmla="*/ 2147483647 h 275"/>
              <a:gd name="T14" fmla="*/ 2147483647 w 609"/>
              <a:gd name="T15" fmla="*/ 2147483647 h 275"/>
              <a:gd name="T16" fmla="*/ 2147483647 w 609"/>
              <a:gd name="T17" fmla="*/ 2147483647 h 275"/>
              <a:gd name="T18" fmla="*/ 2147483647 w 609"/>
              <a:gd name="T19" fmla="*/ 2147483647 h 275"/>
              <a:gd name="T20" fmla="*/ 2147483647 w 609"/>
              <a:gd name="T21" fmla="*/ 2147483647 h 275"/>
              <a:gd name="T22" fmla="*/ 2147483647 w 609"/>
              <a:gd name="T23" fmla="*/ 2147483647 h 275"/>
              <a:gd name="T24" fmla="*/ 2147483647 w 609"/>
              <a:gd name="T25" fmla="*/ 2147483647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92" name="AutoShape 45"/>
          <p:cNvSpPr>
            <a:spLocks noChangeArrowheads="1"/>
          </p:cNvSpPr>
          <p:nvPr/>
        </p:nvSpPr>
        <p:spPr bwMode="auto">
          <a:xfrm>
            <a:off x="4638675" y="5002213"/>
            <a:ext cx="1881188" cy="140493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93" name="Text Box 46"/>
          <p:cNvSpPr txBox="1">
            <a:spLocks noChangeArrowheads="1"/>
          </p:cNvSpPr>
          <p:nvPr/>
        </p:nvSpPr>
        <p:spPr bwMode="auto">
          <a:xfrm>
            <a:off x="6842125" y="5157788"/>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 Storage</a:t>
            </a:r>
          </a:p>
        </p:txBody>
      </p:sp>
      <p:pic>
        <p:nvPicPr>
          <p:cNvPr id="19494" name="Picture 47"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788" y="5511800"/>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5" name="Line 48"/>
          <p:cNvSpPr>
            <a:spLocks noChangeShapeType="1"/>
          </p:cNvSpPr>
          <p:nvPr/>
        </p:nvSpPr>
        <p:spPr bwMode="auto">
          <a:xfrm>
            <a:off x="4051300" y="5838825"/>
            <a:ext cx="32861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6" name="Text Box 49"/>
          <p:cNvSpPr txBox="1">
            <a:spLocks noChangeArrowheads="1"/>
          </p:cNvSpPr>
          <p:nvPr/>
        </p:nvSpPr>
        <p:spPr bwMode="auto">
          <a:xfrm>
            <a:off x="406400" y="4935538"/>
            <a:ext cx="184785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200" b="1">
                <a:solidFill>
                  <a:srgbClr val="FF0000"/>
                </a:solidFill>
              </a:rPr>
              <a:t>Create a doc from a ClaimCenter document template</a:t>
            </a:r>
          </a:p>
        </p:txBody>
      </p:sp>
      <p:grpSp>
        <p:nvGrpSpPr>
          <p:cNvPr id="19497" name="Group 50"/>
          <p:cNvGrpSpPr>
            <a:grpSpLocks/>
          </p:cNvGrpSpPr>
          <p:nvPr/>
        </p:nvGrpSpPr>
        <p:grpSpPr bwMode="auto">
          <a:xfrm>
            <a:off x="2505075" y="5507038"/>
            <a:ext cx="644525" cy="725487"/>
            <a:chOff x="1578" y="3469"/>
            <a:chExt cx="406" cy="457"/>
          </a:xfrm>
        </p:grpSpPr>
        <p:sp>
          <p:nvSpPr>
            <p:cNvPr id="19499" name="AutoShape 51"/>
            <p:cNvSpPr>
              <a:spLocks noChangeArrowheads="1"/>
            </p:cNvSpPr>
            <p:nvPr/>
          </p:nvSpPr>
          <p:spPr bwMode="auto">
            <a:xfrm rot="10800000" flipH="1">
              <a:off x="1578" y="3469"/>
              <a:ext cx="406" cy="457"/>
            </a:xfrm>
            <a:prstGeom prst="foldedCorner">
              <a:avLst>
                <a:gd name="adj" fmla="val 26509"/>
              </a:avLst>
            </a:prstGeom>
            <a:solidFill>
              <a:schemeClr val="tx1"/>
            </a:solidFill>
            <a:ln w="12700">
              <a:solidFill>
                <a:schemeClr val="bg1"/>
              </a:solidFill>
              <a:prstDash val="dash"/>
              <a:round/>
              <a:headEnd/>
              <a:tailEnd/>
            </a:ln>
          </p:spPr>
          <p:txBody>
            <a:bodyPr lIns="0" tIns="0" rIns="0" bIns="0" anchor="ctr">
              <a:spAutoFit/>
            </a:bodyPr>
            <a:lstStyle/>
            <a:p>
              <a:endParaRPr lang="en-US"/>
            </a:p>
          </p:txBody>
        </p:sp>
        <p:sp>
          <p:nvSpPr>
            <p:cNvPr id="19500" name="Line 52"/>
            <p:cNvSpPr>
              <a:spLocks noChangeShapeType="1"/>
            </p:cNvSpPr>
            <p:nvPr/>
          </p:nvSpPr>
          <p:spPr bwMode="auto">
            <a:xfrm>
              <a:off x="1635" y="3662"/>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53"/>
            <p:cNvSpPr>
              <a:spLocks noChangeShapeType="1"/>
            </p:cNvSpPr>
            <p:nvPr/>
          </p:nvSpPr>
          <p:spPr bwMode="auto">
            <a:xfrm>
              <a:off x="1635" y="3729"/>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2" name="Line 54"/>
            <p:cNvSpPr>
              <a:spLocks noChangeShapeType="1"/>
            </p:cNvSpPr>
            <p:nvPr/>
          </p:nvSpPr>
          <p:spPr bwMode="auto">
            <a:xfrm>
              <a:off x="1635" y="3796"/>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3" name="Line 55"/>
            <p:cNvSpPr>
              <a:spLocks noChangeShapeType="1"/>
            </p:cNvSpPr>
            <p:nvPr/>
          </p:nvSpPr>
          <p:spPr bwMode="auto">
            <a:xfrm>
              <a:off x="1635" y="3862"/>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4" name="Freeform 56"/>
            <p:cNvSpPr>
              <a:spLocks/>
            </p:cNvSpPr>
            <p:nvPr/>
          </p:nvSpPr>
          <p:spPr bwMode="auto">
            <a:xfrm>
              <a:off x="1631" y="3494"/>
              <a:ext cx="292"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7 w 609"/>
                <a:gd name="T11" fmla="*/ 1 h 275"/>
                <a:gd name="T12" fmla="*/ 22 w 609"/>
                <a:gd name="T13" fmla="*/ 17 h 275"/>
                <a:gd name="T14" fmla="*/ 33 w 609"/>
                <a:gd name="T15" fmla="*/ 14 h 275"/>
                <a:gd name="T16" fmla="*/ 36 w 609"/>
                <a:gd name="T17" fmla="*/ 24 h 275"/>
                <a:gd name="T18" fmla="*/ 41 w 609"/>
                <a:gd name="T19" fmla="*/ 21 h 275"/>
                <a:gd name="T20" fmla="*/ 50 w 609"/>
                <a:gd name="T21" fmla="*/ 18 h 275"/>
                <a:gd name="T22" fmla="*/ 60 w 609"/>
                <a:gd name="T23" fmla="*/ 25 h 275"/>
                <a:gd name="T24" fmla="*/ 67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98" name="Line 57"/>
          <p:cNvSpPr>
            <a:spLocks noChangeShapeType="1"/>
          </p:cNvSpPr>
          <p:nvPr/>
        </p:nvSpPr>
        <p:spPr bwMode="auto">
          <a:xfrm>
            <a:off x="3148013" y="5749925"/>
            <a:ext cx="2984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|EOS~018|</a:t>
            </a:r>
            <a:endParaRPr lang="en-US" sz="100" dirty="0" err="1">
              <a:solidFill>
                <a:srgbClr val="FFFFFF"/>
              </a:solidFill>
              <a:latin typeface="Arial"/>
              <a:cs typeface="Calibri" pitchFamily="34" charset="0"/>
            </a:endParaRPr>
          </a:p>
        </p:txBody>
      </p:sp>
      <p:sp>
        <p:nvSpPr>
          <p:cNvPr id="20482" name="Rectangle 2"/>
          <p:cNvSpPr>
            <a:spLocks noGrp="1" noChangeArrowheads="1"/>
          </p:cNvSpPr>
          <p:nvPr>
            <p:ph type="title"/>
          </p:nvPr>
        </p:nvSpPr>
        <p:spPr/>
        <p:txBody>
          <a:bodyPr/>
          <a:lstStyle/>
          <a:p>
            <a:pPr eaLnBrk="1" hangingPunct="1"/>
            <a:r>
              <a:rPr lang="en-US"/>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Document basics</a:t>
            </a:r>
          </a:p>
          <a:p>
            <a:pPr>
              <a:lnSpc>
                <a:spcPct val="150000"/>
              </a:lnSpc>
              <a:buFont typeface="Arial" charset="0"/>
              <a:buChar char="•"/>
            </a:pPr>
            <a:r>
              <a:rPr lang="en-US" sz="2800"/>
              <a:t>Creating documents</a:t>
            </a:r>
          </a:p>
          <a:p>
            <a:pPr>
              <a:lnSpc>
                <a:spcPct val="150000"/>
              </a:lnSpc>
              <a:buFont typeface="Arial" charset="0"/>
              <a:buChar char="•"/>
            </a:pPr>
            <a:r>
              <a:rPr lang="en-US" sz="2800">
                <a:solidFill>
                  <a:schemeClr val="hlink"/>
                </a:solidFill>
              </a:rPr>
              <a:t>Creating emails</a:t>
            </a:r>
          </a:p>
          <a:p>
            <a:pPr>
              <a:lnSpc>
                <a:spcPct val="150000"/>
              </a:lnSpc>
              <a:buFont typeface="Arial" charset="0"/>
              <a:buChar char="•"/>
            </a:pPr>
            <a:r>
              <a:rPr lang="en-US" sz="2800">
                <a:solidFill>
                  <a:srgbClr val="C0C0C0"/>
                </a:solidFill>
              </a:rPr>
              <a:t>Working with documents</a:t>
            </a:r>
          </a:p>
          <a:p>
            <a:pPr>
              <a:buFont typeface="Arial" charset="0"/>
              <a:buChar char="•"/>
            </a:pPr>
            <a:endParaRPr lang="en-US" sz="2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|EOS~019|</a:t>
            </a:r>
            <a:endParaRPr lang="en-US" sz="100" dirty="0" err="1">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514349"/>
            <a:ext cx="5283749" cy="600075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p:txBody>
          <a:bodyPr/>
          <a:lstStyle/>
          <a:p>
            <a:pPr eaLnBrk="1" hangingPunct="1"/>
            <a:r>
              <a:rPr lang="en-US"/>
              <a:t>The New Document menu</a:t>
            </a:r>
          </a:p>
        </p:txBody>
      </p:sp>
      <p:sp>
        <p:nvSpPr>
          <p:cNvPr id="21507" name="Rectangle 3"/>
          <p:cNvSpPr>
            <a:spLocks noGrp="1" noChangeArrowheads="1"/>
          </p:cNvSpPr>
          <p:nvPr>
            <p:ph type="body" sz="half" idx="1"/>
          </p:nvPr>
        </p:nvSpPr>
        <p:spPr>
          <a:xfrm>
            <a:off x="346075" y="2210594"/>
            <a:ext cx="2287588" cy="3481387"/>
          </a:xfrm>
        </p:spPr>
        <p:txBody>
          <a:bodyPr/>
          <a:lstStyle/>
          <a:p>
            <a:r>
              <a:rPr lang="en-US" sz="2200" dirty="0"/>
              <a:t>To create a new document, navigate to the appropriate claim and select the appropriate New document menu item</a:t>
            </a:r>
          </a:p>
        </p:txBody>
      </p:sp>
      <p:sp>
        <p:nvSpPr>
          <p:cNvPr id="21510" name="Rectangle 8"/>
          <p:cNvSpPr>
            <a:spLocks noChangeArrowheads="1"/>
          </p:cNvSpPr>
          <p:nvPr/>
        </p:nvSpPr>
        <p:spPr bwMode="auto">
          <a:xfrm>
            <a:off x="3014663" y="4903788"/>
            <a:ext cx="2700337" cy="1093787"/>
          </a:xfrm>
          <a:prstGeom prst="rect">
            <a:avLst/>
          </a:prstGeom>
          <a:noFill/>
          <a:ln w="28575"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|EOS~002|</a:t>
            </a:r>
            <a:endParaRPr lang="en-US" sz="100" dirty="0" err="1">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a:t>By the end of this lesson, you should be able to:</a:t>
            </a:r>
          </a:p>
          <a:p>
            <a:pPr lvl="1"/>
            <a:r>
              <a:rPr lang="en-US" dirty="0"/>
              <a:t>Describe the functionality of documents</a:t>
            </a:r>
          </a:p>
          <a:p>
            <a:pPr lvl="1"/>
            <a:r>
              <a:rPr lang="en-US" dirty="0"/>
              <a:t>Create documents</a:t>
            </a:r>
          </a:p>
          <a:p>
            <a:pPr lvl="1"/>
            <a:r>
              <a:rPr lang="en-US" dirty="0"/>
              <a:t>Create emails</a:t>
            </a:r>
          </a:p>
          <a:p>
            <a:pPr lvl="1"/>
            <a:r>
              <a:rPr lang="en-US" dirty="0"/>
              <a:t>Work with documents</a:t>
            </a:r>
          </a:p>
          <a:p>
            <a:pPr lvl="1"/>
            <a:endParaRPr lang="en-US" dirty="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|EOS~020|</a:t>
            </a:r>
            <a:endParaRPr lang="en-US" sz="100" dirty="0" err="1">
              <a:solidFill>
                <a:srgbClr val="FFFFFF"/>
              </a:solidFill>
              <a:latin typeface="Arial"/>
              <a:cs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28" y="1621913"/>
            <a:ext cx="4447226" cy="4893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551415"/>
            <a:ext cx="4043362" cy="18568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2"/>
          <p:cNvSpPr>
            <a:spLocks noGrp="1" noChangeArrowheads="1"/>
          </p:cNvSpPr>
          <p:nvPr>
            <p:ph type="title"/>
          </p:nvPr>
        </p:nvSpPr>
        <p:spPr/>
        <p:txBody>
          <a:bodyPr/>
          <a:lstStyle/>
          <a:p>
            <a:pPr eaLnBrk="1" hangingPunct="1"/>
            <a:r>
              <a:rPr lang="en-US"/>
              <a:t>Adding records of paper documents</a:t>
            </a:r>
          </a:p>
        </p:txBody>
      </p:sp>
      <p:sp>
        <p:nvSpPr>
          <p:cNvPr id="22533" name="AutoShape 5"/>
          <p:cNvSpPr>
            <a:spLocks noChangeArrowheads="1"/>
          </p:cNvSpPr>
          <p:nvPr/>
        </p:nvSpPr>
        <p:spPr bwMode="auto">
          <a:xfrm>
            <a:off x="4773884" y="1831463"/>
            <a:ext cx="3650621" cy="47853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534" name="Line 6"/>
          <p:cNvSpPr>
            <a:spLocks noChangeShapeType="1"/>
          </p:cNvSpPr>
          <p:nvPr/>
        </p:nvSpPr>
        <p:spPr bwMode="auto">
          <a:xfrm flipH="1">
            <a:off x="3197224" y="2070732"/>
            <a:ext cx="1576659" cy="99790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|EOS~021|</a:t>
            </a:r>
            <a:endParaRPr lang="en-US" sz="100" dirty="0" err="1">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927100"/>
            <a:ext cx="4625170" cy="5607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2"/>
          <p:cNvSpPr>
            <a:spLocks noGrp="1" noChangeArrowheads="1"/>
          </p:cNvSpPr>
          <p:nvPr>
            <p:ph type="title"/>
          </p:nvPr>
        </p:nvSpPr>
        <p:spPr/>
        <p:txBody>
          <a:bodyPr/>
          <a:lstStyle/>
          <a:p>
            <a:pPr eaLnBrk="1" hangingPunct="1"/>
            <a:r>
              <a:rPr lang="en-US"/>
              <a:t>Adding existing documents as attachments</a:t>
            </a:r>
          </a:p>
        </p:txBody>
      </p:sp>
      <p:sp>
        <p:nvSpPr>
          <p:cNvPr id="23556" name="Line 6"/>
          <p:cNvSpPr>
            <a:spLocks noChangeShapeType="1"/>
          </p:cNvSpPr>
          <p:nvPr/>
        </p:nvSpPr>
        <p:spPr bwMode="auto">
          <a:xfrm flipH="1">
            <a:off x="2691297" y="1443038"/>
            <a:ext cx="1852613" cy="9509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152" y="607160"/>
            <a:ext cx="3541321" cy="14873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8" name="AutoShape 5"/>
          <p:cNvSpPr>
            <a:spLocks noChangeArrowheads="1"/>
          </p:cNvSpPr>
          <p:nvPr/>
        </p:nvSpPr>
        <p:spPr bwMode="auto">
          <a:xfrm>
            <a:off x="4508284" y="1315213"/>
            <a:ext cx="3532806" cy="3349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TextBox 1"/>
          <p:cNvSpPr txBox="1">
            <a:spLocks noChangeArrowheads="1"/>
          </p:cNvSpPr>
          <p:nvPr/>
        </p:nvSpPr>
        <p:spPr bwMode="auto">
          <a:xfrm>
            <a:off x="8702675" y="57150"/>
            <a:ext cx="3952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chemeClr val="tx1"/>
                </a:solidFill>
                <a:latin typeface="Courier New" pitchFamily="49" charset="0"/>
                <a:cs typeface="Courier New" pitchFamily="49" charset="0"/>
              </a:rPr>
              <a:t>PSA</a:t>
            </a:r>
          </a:p>
        </p:txBody>
      </p:sp>
      <p:pic>
        <p:nvPicPr>
          <p:cNvPr id="8" name="Picture 5" descr="C:\Guidewire\ClaimCenter\modules\configuration\webresources\themes\Titanium\resources\images\app\panel_icon_car_1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8700" y="-77788"/>
            <a:ext cx="473075"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|EOS~022|</a:t>
            </a:r>
            <a:endParaRPr lang="en-US" sz="100" dirty="0" err="1">
              <a:solidFill>
                <a:srgbClr val="FFFFFF"/>
              </a:solidFill>
              <a:latin typeface="Arial"/>
              <a:cs typeface="Calibri"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927100"/>
            <a:ext cx="5806353" cy="5607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2"/>
          <p:cNvSpPr>
            <a:spLocks noGrp="1" noChangeArrowheads="1"/>
          </p:cNvSpPr>
          <p:nvPr>
            <p:ph type="title"/>
          </p:nvPr>
        </p:nvSpPr>
        <p:spPr/>
        <p:txBody>
          <a:bodyPr/>
          <a:lstStyle/>
          <a:p>
            <a:pPr eaLnBrk="1" hangingPunct="1"/>
            <a:r>
              <a:rPr lang="en-US"/>
              <a:t>Adding existing documents as attachments</a:t>
            </a:r>
          </a:p>
        </p:txBody>
      </p:sp>
      <p:sp>
        <p:nvSpPr>
          <p:cNvPr id="23556" name="Line 6"/>
          <p:cNvSpPr>
            <a:spLocks noChangeShapeType="1"/>
          </p:cNvSpPr>
          <p:nvPr/>
        </p:nvSpPr>
        <p:spPr bwMode="auto">
          <a:xfrm flipH="1">
            <a:off x="3883067" y="1443038"/>
            <a:ext cx="660842" cy="65147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152" y="607160"/>
            <a:ext cx="3541321" cy="14873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8" name="AutoShape 5"/>
          <p:cNvSpPr>
            <a:spLocks noChangeArrowheads="1"/>
          </p:cNvSpPr>
          <p:nvPr/>
        </p:nvSpPr>
        <p:spPr bwMode="auto">
          <a:xfrm>
            <a:off x="4508284" y="1315213"/>
            <a:ext cx="3532806" cy="3349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TextBox 1"/>
          <p:cNvSpPr txBox="1">
            <a:spLocks noChangeArrowheads="1"/>
          </p:cNvSpPr>
          <p:nvPr/>
        </p:nvSpPr>
        <p:spPr bwMode="auto">
          <a:xfrm>
            <a:off x="8753475" y="33338"/>
            <a:ext cx="4508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rgbClr val="FFCC00"/>
                </a:solidFill>
                <a:latin typeface="Courier New" pitchFamily="49" charset="0"/>
                <a:cs typeface="Courier New" pitchFamily="49" charset="0"/>
              </a:rPr>
              <a:t>WCS</a:t>
            </a:r>
          </a:p>
        </p:txBody>
      </p:sp>
      <p:pic>
        <p:nvPicPr>
          <p:cNvPr id="8" name="Picture 6" descr="C:\Guidewire\ClaimCenter\modules\configuration\webresources\themes\Titanium\resources\images\app\infobar_w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325" y="0"/>
            <a:ext cx="260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1230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|EOS~023|</a:t>
            </a:r>
            <a:endParaRPr lang="en-US" sz="100" dirty="0" err="1">
              <a:solidFill>
                <a:srgbClr val="FFFFFF"/>
              </a:solidFill>
              <a:latin typeface="Arial"/>
              <a:cs typeface="Calibri" pitchFamily="34" charset="0"/>
            </a:endParaRPr>
          </a:p>
        </p:txBody>
      </p:sp>
      <p:sp>
        <p:nvSpPr>
          <p:cNvPr id="24578" name="AutoShape 2"/>
          <p:cNvSpPr>
            <a:spLocks noChangeArrowheads="1"/>
          </p:cNvSpPr>
          <p:nvPr/>
        </p:nvSpPr>
        <p:spPr bwMode="auto">
          <a:xfrm>
            <a:off x="5665788" y="887413"/>
            <a:ext cx="1881187" cy="1404937"/>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24579" name="Rectangle 3"/>
          <p:cNvSpPr>
            <a:spLocks noGrp="1" noChangeArrowheads="1"/>
          </p:cNvSpPr>
          <p:nvPr>
            <p:ph type="title"/>
          </p:nvPr>
        </p:nvSpPr>
        <p:spPr/>
        <p:txBody>
          <a:bodyPr/>
          <a:lstStyle/>
          <a:p>
            <a:pPr eaLnBrk="1" hangingPunct="1"/>
            <a:r>
              <a:rPr lang="en-US"/>
              <a:t>Adding documents by using a template</a:t>
            </a:r>
          </a:p>
        </p:txBody>
      </p:sp>
      <p:sp>
        <p:nvSpPr>
          <p:cNvPr id="24580" name="Rectangle 4"/>
          <p:cNvSpPr>
            <a:spLocks noGrp="1" noChangeArrowheads="1"/>
          </p:cNvSpPr>
          <p:nvPr>
            <p:ph idx="1"/>
          </p:nvPr>
        </p:nvSpPr>
        <p:spPr>
          <a:xfrm>
            <a:off x="519113" y="2806700"/>
            <a:ext cx="8318500" cy="3582988"/>
          </a:xfrm>
        </p:spPr>
        <p:txBody>
          <a:bodyPr/>
          <a:lstStyle/>
          <a:p>
            <a:pPr marL="457200" indent="-457200">
              <a:buFont typeface="Arial" charset="0"/>
              <a:buChar char="•"/>
            </a:pPr>
            <a:r>
              <a:rPr lang="en-US" dirty="0"/>
              <a:t>Adding a document by using a template is a multi-step process which involves:</a:t>
            </a:r>
          </a:p>
          <a:p>
            <a:pPr marL="909638" lvl="1" indent="-457200">
              <a:buSzTx/>
              <a:buFontTx/>
              <a:buAutoNum type="arabicPeriod"/>
            </a:pPr>
            <a:r>
              <a:rPr lang="en-US" dirty="0"/>
              <a:t>Selecting the template</a:t>
            </a:r>
          </a:p>
          <a:p>
            <a:pPr marL="909638" lvl="1" indent="-457200">
              <a:buSzTx/>
              <a:buFontTx/>
              <a:buAutoNum type="arabicPeriod"/>
            </a:pPr>
            <a:r>
              <a:rPr lang="en-US" dirty="0"/>
              <a:t>Generating the document</a:t>
            </a:r>
          </a:p>
          <a:p>
            <a:pPr marL="909638" lvl="1" indent="-457200">
              <a:buSzTx/>
              <a:buFontTx/>
              <a:buAutoNum type="arabicPeriod"/>
            </a:pPr>
            <a:r>
              <a:rPr lang="en-US" dirty="0"/>
              <a:t>Modifying the document text</a:t>
            </a:r>
          </a:p>
          <a:p>
            <a:pPr marL="909638" lvl="1" indent="-457200">
              <a:buSzTx/>
              <a:buFontTx/>
              <a:buAutoNum type="arabicPeriod"/>
            </a:pPr>
            <a:r>
              <a:rPr lang="en-US" dirty="0"/>
              <a:t>Specifying any additional values</a:t>
            </a:r>
          </a:p>
          <a:p>
            <a:pPr marL="909638" lvl="1" indent="-457200">
              <a:buSzTx/>
              <a:buFontTx/>
              <a:buAutoNum type="arabicPeriod"/>
            </a:pPr>
            <a:r>
              <a:rPr lang="en-US" dirty="0"/>
              <a:t>Saving the document</a:t>
            </a:r>
          </a:p>
        </p:txBody>
      </p:sp>
      <p:sp>
        <p:nvSpPr>
          <p:cNvPr id="24581" name="Text Box 5"/>
          <p:cNvSpPr txBox="1">
            <a:spLocks noChangeArrowheads="1"/>
          </p:cNvSpPr>
          <p:nvPr/>
        </p:nvSpPr>
        <p:spPr bwMode="auto">
          <a:xfrm>
            <a:off x="1274763" y="1049338"/>
            <a:ext cx="1776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24582" name="AutoShape 6"/>
          <p:cNvSpPr>
            <a:spLocks noChangeArrowheads="1"/>
          </p:cNvSpPr>
          <p:nvPr/>
        </p:nvSpPr>
        <p:spPr bwMode="auto">
          <a:xfrm>
            <a:off x="1246188" y="887413"/>
            <a:ext cx="1881187" cy="140493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4583" name="Picture 7"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1412875"/>
            <a:ext cx="6905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8"/>
          <p:cNvSpPr txBox="1">
            <a:spLocks noChangeArrowheads="1"/>
          </p:cNvSpPr>
          <p:nvPr/>
        </p:nvSpPr>
        <p:spPr bwMode="auto">
          <a:xfrm>
            <a:off x="3449638" y="1069975"/>
            <a:ext cx="1776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ClaimCenter</a:t>
            </a:r>
          </a:p>
        </p:txBody>
      </p:sp>
      <p:sp>
        <p:nvSpPr>
          <p:cNvPr id="24585" name="AutoShape 9"/>
          <p:cNvSpPr>
            <a:spLocks noChangeArrowheads="1"/>
          </p:cNvSpPr>
          <p:nvPr/>
        </p:nvSpPr>
        <p:spPr bwMode="auto">
          <a:xfrm rot="10800000" flipH="1">
            <a:off x="3927475" y="1379538"/>
            <a:ext cx="682625" cy="769937"/>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4586" name="Line 10"/>
          <p:cNvSpPr>
            <a:spLocks noChangeShapeType="1"/>
          </p:cNvSpPr>
          <p:nvPr/>
        </p:nvSpPr>
        <p:spPr bwMode="auto">
          <a:xfrm>
            <a:off x="4022725" y="1704975"/>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Line 11"/>
          <p:cNvSpPr>
            <a:spLocks noChangeShapeType="1"/>
          </p:cNvSpPr>
          <p:nvPr/>
        </p:nvSpPr>
        <p:spPr bwMode="auto">
          <a:xfrm>
            <a:off x="4022725" y="1817688"/>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8" name="Line 12"/>
          <p:cNvSpPr>
            <a:spLocks noChangeShapeType="1"/>
          </p:cNvSpPr>
          <p:nvPr/>
        </p:nvSpPr>
        <p:spPr bwMode="auto">
          <a:xfrm>
            <a:off x="4022725" y="1930400"/>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89" name="Line 13"/>
          <p:cNvSpPr>
            <a:spLocks noChangeShapeType="1"/>
          </p:cNvSpPr>
          <p:nvPr/>
        </p:nvSpPr>
        <p:spPr bwMode="auto">
          <a:xfrm>
            <a:off x="4022725" y="2041525"/>
            <a:ext cx="492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0" name="Freeform 14"/>
          <p:cNvSpPr>
            <a:spLocks/>
          </p:cNvSpPr>
          <p:nvPr/>
        </p:nvSpPr>
        <p:spPr bwMode="auto">
          <a:xfrm>
            <a:off x="4017963" y="1422400"/>
            <a:ext cx="490537" cy="220663"/>
          </a:xfrm>
          <a:custGeom>
            <a:avLst/>
            <a:gdLst>
              <a:gd name="T0" fmla="*/ 0 w 609"/>
              <a:gd name="T1" fmla="*/ 2147483647 h 275"/>
              <a:gd name="T2" fmla="*/ 2147483647 w 609"/>
              <a:gd name="T3" fmla="*/ 2147483647 h 275"/>
              <a:gd name="T4" fmla="*/ 2147483647 w 609"/>
              <a:gd name="T5" fmla="*/ 2147483647 h 275"/>
              <a:gd name="T6" fmla="*/ 2147483647 w 609"/>
              <a:gd name="T7" fmla="*/ 2147483647 h 275"/>
              <a:gd name="T8" fmla="*/ 2147483647 w 609"/>
              <a:gd name="T9" fmla="*/ 2147483647 h 275"/>
              <a:gd name="T10" fmla="*/ 2147483647 w 609"/>
              <a:gd name="T11" fmla="*/ 2147483647 h 275"/>
              <a:gd name="T12" fmla="*/ 2147483647 w 609"/>
              <a:gd name="T13" fmla="*/ 2147483647 h 275"/>
              <a:gd name="T14" fmla="*/ 2147483647 w 609"/>
              <a:gd name="T15" fmla="*/ 2147483647 h 275"/>
              <a:gd name="T16" fmla="*/ 2147483647 w 609"/>
              <a:gd name="T17" fmla="*/ 2147483647 h 275"/>
              <a:gd name="T18" fmla="*/ 2147483647 w 609"/>
              <a:gd name="T19" fmla="*/ 2147483647 h 275"/>
              <a:gd name="T20" fmla="*/ 2147483647 w 609"/>
              <a:gd name="T21" fmla="*/ 2147483647 h 275"/>
              <a:gd name="T22" fmla="*/ 2147483647 w 609"/>
              <a:gd name="T23" fmla="*/ 2147483647 h 275"/>
              <a:gd name="T24" fmla="*/ 2147483647 w 609"/>
              <a:gd name="T25" fmla="*/ 2147483647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91" name="AutoShape 15"/>
          <p:cNvSpPr>
            <a:spLocks noChangeArrowheads="1"/>
          </p:cNvSpPr>
          <p:nvPr/>
        </p:nvSpPr>
        <p:spPr bwMode="auto">
          <a:xfrm>
            <a:off x="3460750" y="887413"/>
            <a:ext cx="1881188" cy="140493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2" name="Text Box 16"/>
          <p:cNvSpPr txBox="1">
            <a:spLocks noChangeArrowheads="1"/>
          </p:cNvSpPr>
          <p:nvPr/>
        </p:nvSpPr>
        <p:spPr bwMode="auto">
          <a:xfrm>
            <a:off x="5664200" y="1042988"/>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 Storage</a:t>
            </a:r>
          </a:p>
        </p:txBody>
      </p:sp>
      <p:pic>
        <p:nvPicPr>
          <p:cNvPr id="24593" name="Picture 17" descr="documen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1397000"/>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4" name="Line 18"/>
          <p:cNvSpPr>
            <a:spLocks noChangeShapeType="1"/>
          </p:cNvSpPr>
          <p:nvPr/>
        </p:nvSpPr>
        <p:spPr bwMode="auto">
          <a:xfrm>
            <a:off x="2873375" y="1724025"/>
            <a:ext cx="32861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95" name="Group 19"/>
          <p:cNvGrpSpPr>
            <a:grpSpLocks/>
          </p:cNvGrpSpPr>
          <p:nvPr/>
        </p:nvGrpSpPr>
        <p:grpSpPr bwMode="auto">
          <a:xfrm>
            <a:off x="1327150" y="1392238"/>
            <a:ext cx="644525" cy="725487"/>
            <a:chOff x="836" y="877"/>
            <a:chExt cx="406" cy="457"/>
          </a:xfrm>
        </p:grpSpPr>
        <p:sp>
          <p:nvSpPr>
            <p:cNvPr id="24597" name="AutoShape 20"/>
            <p:cNvSpPr>
              <a:spLocks noChangeArrowheads="1"/>
            </p:cNvSpPr>
            <p:nvPr/>
          </p:nvSpPr>
          <p:spPr bwMode="auto">
            <a:xfrm rot="10800000" flipH="1">
              <a:off x="836" y="877"/>
              <a:ext cx="406" cy="457"/>
            </a:xfrm>
            <a:prstGeom prst="foldedCorner">
              <a:avLst>
                <a:gd name="adj" fmla="val 26509"/>
              </a:avLst>
            </a:prstGeom>
            <a:solidFill>
              <a:schemeClr val="tx1"/>
            </a:solidFill>
            <a:ln w="12700">
              <a:solidFill>
                <a:schemeClr val="bg1"/>
              </a:solidFill>
              <a:prstDash val="dash"/>
              <a:round/>
              <a:headEnd/>
              <a:tailEnd/>
            </a:ln>
          </p:spPr>
          <p:txBody>
            <a:bodyPr lIns="0" tIns="0" rIns="0" bIns="0" anchor="ctr">
              <a:spAutoFit/>
            </a:bodyPr>
            <a:lstStyle/>
            <a:p>
              <a:endParaRPr lang="en-US"/>
            </a:p>
          </p:txBody>
        </p:sp>
        <p:sp>
          <p:nvSpPr>
            <p:cNvPr id="24598" name="Line 21"/>
            <p:cNvSpPr>
              <a:spLocks noChangeShapeType="1"/>
            </p:cNvSpPr>
            <p:nvPr/>
          </p:nvSpPr>
          <p:spPr bwMode="auto">
            <a:xfrm>
              <a:off x="893" y="1070"/>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9" name="Line 22"/>
            <p:cNvSpPr>
              <a:spLocks noChangeShapeType="1"/>
            </p:cNvSpPr>
            <p:nvPr/>
          </p:nvSpPr>
          <p:spPr bwMode="auto">
            <a:xfrm>
              <a:off x="893" y="1137"/>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0" name="Line 23"/>
            <p:cNvSpPr>
              <a:spLocks noChangeShapeType="1"/>
            </p:cNvSpPr>
            <p:nvPr/>
          </p:nvSpPr>
          <p:spPr bwMode="auto">
            <a:xfrm>
              <a:off x="893" y="1204"/>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1" name="Line 24"/>
            <p:cNvSpPr>
              <a:spLocks noChangeShapeType="1"/>
            </p:cNvSpPr>
            <p:nvPr/>
          </p:nvSpPr>
          <p:spPr bwMode="auto">
            <a:xfrm>
              <a:off x="893" y="1270"/>
              <a:ext cx="29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2" name="Freeform 25"/>
            <p:cNvSpPr>
              <a:spLocks/>
            </p:cNvSpPr>
            <p:nvPr/>
          </p:nvSpPr>
          <p:spPr bwMode="auto">
            <a:xfrm>
              <a:off x="889" y="902"/>
              <a:ext cx="292"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7 w 609"/>
                <a:gd name="T11" fmla="*/ 1 h 275"/>
                <a:gd name="T12" fmla="*/ 22 w 609"/>
                <a:gd name="T13" fmla="*/ 17 h 275"/>
                <a:gd name="T14" fmla="*/ 33 w 609"/>
                <a:gd name="T15" fmla="*/ 14 h 275"/>
                <a:gd name="T16" fmla="*/ 36 w 609"/>
                <a:gd name="T17" fmla="*/ 24 h 275"/>
                <a:gd name="T18" fmla="*/ 41 w 609"/>
                <a:gd name="T19" fmla="*/ 21 h 275"/>
                <a:gd name="T20" fmla="*/ 50 w 609"/>
                <a:gd name="T21" fmla="*/ 18 h 275"/>
                <a:gd name="T22" fmla="*/ 60 w 609"/>
                <a:gd name="T23" fmla="*/ 25 h 275"/>
                <a:gd name="T24" fmla="*/ 67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96" name="Line 26"/>
          <p:cNvSpPr>
            <a:spLocks noChangeShapeType="1"/>
          </p:cNvSpPr>
          <p:nvPr/>
        </p:nvSpPr>
        <p:spPr bwMode="auto">
          <a:xfrm>
            <a:off x="1970088" y="1635125"/>
            <a:ext cx="2984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|EOS~024|</a:t>
            </a:r>
            <a:endParaRPr lang="en-US" sz="100" dirty="0" err="1">
              <a:solidFill>
                <a:srgbClr val="FFFFFF"/>
              </a:solidFill>
              <a:latin typeface="Arial"/>
              <a:cs typeface="Calibri"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94" y="1380006"/>
            <a:ext cx="6115050" cy="2867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663" y="976313"/>
            <a:ext cx="3568700" cy="14920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dirty="0"/>
              <a:t>Adding document via template</a:t>
            </a:r>
            <a:br>
              <a:rPr lang="en-US" dirty="0"/>
            </a:br>
            <a:r>
              <a:rPr lang="en-US" dirty="0"/>
              <a:t>Step 1: Select the template</a:t>
            </a:r>
          </a:p>
        </p:txBody>
      </p:sp>
      <p:sp>
        <p:nvSpPr>
          <p:cNvPr id="25606" name="AutoShape 4"/>
          <p:cNvSpPr>
            <a:spLocks noChangeArrowheads="1"/>
          </p:cNvSpPr>
          <p:nvPr/>
        </p:nvSpPr>
        <p:spPr bwMode="auto">
          <a:xfrm>
            <a:off x="5046664" y="1358106"/>
            <a:ext cx="3568700" cy="400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607" name="AutoShape 8"/>
          <p:cNvSpPr>
            <a:spLocks noChangeArrowheads="1"/>
          </p:cNvSpPr>
          <p:nvPr/>
        </p:nvSpPr>
        <p:spPr bwMode="auto">
          <a:xfrm>
            <a:off x="3344313" y="2752725"/>
            <a:ext cx="352425" cy="3524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09" name="Line 7"/>
          <p:cNvSpPr>
            <a:spLocks noChangeShapeType="1"/>
          </p:cNvSpPr>
          <p:nvPr/>
        </p:nvSpPr>
        <p:spPr bwMode="auto">
          <a:xfrm flipH="1">
            <a:off x="1790699" y="1558131"/>
            <a:ext cx="3255963" cy="7477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0558" y="3229155"/>
            <a:ext cx="6091106" cy="32310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8" name="Line 9"/>
          <p:cNvSpPr>
            <a:spLocks noChangeShapeType="1"/>
          </p:cNvSpPr>
          <p:nvPr/>
        </p:nvSpPr>
        <p:spPr bwMode="auto">
          <a:xfrm>
            <a:off x="3544878" y="3084512"/>
            <a:ext cx="347662" cy="561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AutoShape 8"/>
          <p:cNvSpPr>
            <a:spLocks noChangeArrowheads="1"/>
          </p:cNvSpPr>
          <p:nvPr/>
        </p:nvSpPr>
        <p:spPr bwMode="auto">
          <a:xfrm>
            <a:off x="2971894" y="4196926"/>
            <a:ext cx="2994217" cy="1762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TextBox 1"/>
          <p:cNvSpPr txBox="1">
            <a:spLocks noChangeArrowheads="1"/>
          </p:cNvSpPr>
          <p:nvPr/>
        </p:nvSpPr>
        <p:spPr bwMode="auto">
          <a:xfrm>
            <a:off x="8702675" y="57150"/>
            <a:ext cx="3952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chemeClr val="tx1"/>
                </a:solidFill>
                <a:latin typeface="Courier New" pitchFamily="49" charset="0"/>
                <a:cs typeface="Courier New" pitchFamily="49" charset="0"/>
              </a:rPr>
              <a:t>PSA</a:t>
            </a:r>
          </a:p>
        </p:txBody>
      </p:sp>
      <p:pic>
        <p:nvPicPr>
          <p:cNvPr id="12" name="Picture 5" descr="C:\Guidewire\ClaimCenter\modules\configuration\webresources\themes\Titanium\resources\images\app\panel_icon_car_1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8700" y="-77788"/>
            <a:ext cx="473075"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8"/>
          <p:cNvSpPr>
            <a:spLocks noChangeArrowheads="1"/>
          </p:cNvSpPr>
          <p:nvPr/>
        </p:nvSpPr>
        <p:spPr bwMode="auto">
          <a:xfrm>
            <a:off x="2971893" y="4462484"/>
            <a:ext cx="2994217" cy="1762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|EOS~025|</a:t>
            </a:r>
            <a:endParaRPr lang="en-US" sz="100" dirty="0" err="1">
              <a:solidFill>
                <a:srgbClr val="FFFFFF"/>
              </a:solidFill>
              <a:latin typeface="Arial"/>
              <a:cs typeface="Calibri"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94" y="1380006"/>
            <a:ext cx="6115050" cy="2867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663" y="976313"/>
            <a:ext cx="3568700" cy="14920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dirty="0"/>
              <a:t>Adding document via template</a:t>
            </a:r>
            <a:br>
              <a:rPr lang="en-US" dirty="0"/>
            </a:br>
            <a:r>
              <a:rPr lang="en-US" dirty="0"/>
              <a:t>Step 1: Select the template</a:t>
            </a:r>
          </a:p>
        </p:txBody>
      </p:sp>
      <p:sp>
        <p:nvSpPr>
          <p:cNvPr id="25606" name="AutoShape 4"/>
          <p:cNvSpPr>
            <a:spLocks noChangeArrowheads="1"/>
          </p:cNvSpPr>
          <p:nvPr/>
        </p:nvSpPr>
        <p:spPr bwMode="auto">
          <a:xfrm>
            <a:off x="5046664" y="1358106"/>
            <a:ext cx="3568700" cy="400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607" name="AutoShape 8"/>
          <p:cNvSpPr>
            <a:spLocks noChangeArrowheads="1"/>
          </p:cNvSpPr>
          <p:nvPr/>
        </p:nvSpPr>
        <p:spPr bwMode="auto">
          <a:xfrm>
            <a:off x="3344313" y="2752725"/>
            <a:ext cx="352425" cy="3524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609" name="Line 7"/>
          <p:cNvSpPr>
            <a:spLocks noChangeShapeType="1"/>
          </p:cNvSpPr>
          <p:nvPr/>
        </p:nvSpPr>
        <p:spPr bwMode="auto">
          <a:xfrm flipH="1">
            <a:off x="1790699" y="1558131"/>
            <a:ext cx="3255963" cy="7477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5608" name="Line 9"/>
          <p:cNvSpPr>
            <a:spLocks noChangeShapeType="1"/>
          </p:cNvSpPr>
          <p:nvPr/>
        </p:nvSpPr>
        <p:spPr bwMode="auto">
          <a:xfrm>
            <a:off x="3544878" y="3084512"/>
            <a:ext cx="347662" cy="5619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TextBox 1"/>
          <p:cNvSpPr txBox="1">
            <a:spLocks noChangeArrowheads="1"/>
          </p:cNvSpPr>
          <p:nvPr/>
        </p:nvSpPr>
        <p:spPr bwMode="auto">
          <a:xfrm>
            <a:off x="8753475" y="33338"/>
            <a:ext cx="4508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rgbClr val="FFCC00"/>
                </a:solidFill>
                <a:latin typeface="Courier New" pitchFamily="49" charset="0"/>
                <a:cs typeface="Courier New" pitchFamily="49" charset="0"/>
              </a:rPr>
              <a:t>WCS</a:t>
            </a:r>
          </a:p>
        </p:txBody>
      </p:sp>
      <p:pic>
        <p:nvPicPr>
          <p:cNvPr id="12" name="Picture 6" descr="C:\Guidewire\ClaimCenter\modules\configuration\webresources\themes\Titanium\resources\images\app\infobar_w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325" y="0"/>
            <a:ext cx="260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0214" y="3646487"/>
            <a:ext cx="3762375" cy="2552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8"/>
          <p:cNvSpPr>
            <a:spLocks noChangeArrowheads="1"/>
          </p:cNvSpPr>
          <p:nvPr/>
        </p:nvSpPr>
        <p:spPr bwMode="auto">
          <a:xfrm>
            <a:off x="2819494" y="5073748"/>
            <a:ext cx="3192999" cy="1762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AutoShape 8"/>
          <p:cNvSpPr>
            <a:spLocks noChangeArrowheads="1"/>
          </p:cNvSpPr>
          <p:nvPr/>
        </p:nvSpPr>
        <p:spPr bwMode="auto">
          <a:xfrm>
            <a:off x="2821582" y="5326356"/>
            <a:ext cx="3190911" cy="1762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0502958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|EOS~026|</a:t>
            </a:r>
            <a:endParaRPr lang="en-US" sz="100" dirty="0" err="1">
              <a:solidFill>
                <a:srgbClr val="FFFFFF"/>
              </a:solidFill>
              <a:latin typeface="Arial"/>
              <a:cs typeface="Calibri"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34" y="1953419"/>
            <a:ext cx="4671244" cy="29471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96" y="1090613"/>
            <a:ext cx="4436740" cy="404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8" name="Rectangle 2"/>
          <p:cNvSpPr>
            <a:spLocks noGrp="1" noChangeArrowheads="1"/>
          </p:cNvSpPr>
          <p:nvPr>
            <p:ph type="title"/>
          </p:nvPr>
        </p:nvSpPr>
        <p:spPr/>
        <p:txBody>
          <a:bodyPr/>
          <a:lstStyle/>
          <a:p>
            <a:pPr eaLnBrk="1" hangingPunct="1"/>
            <a:r>
              <a:rPr lang="en-US"/>
              <a:t>Adding document via template</a:t>
            </a:r>
            <a:br>
              <a:rPr lang="en-US"/>
            </a:br>
            <a:r>
              <a:rPr lang="en-US"/>
              <a:t>Step 2: Generate the document</a:t>
            </a:r>
          </a:p>
        </p:txBody>
      </p:sp>
      <p:sp>
        <p:nvSpPr>
          <p:cNvPr id="26630" name="AutoShape 6"/>
          <p:cNvSpPr>
            <a:spLocks noChangeArrowheads="1"/>
          </p:cNvSpPr>
          <p:nvPr/>
        </p:nvSpPr>
        <p:spPr bwMode="auto">
          <a:xfrm>
            <a:off x="122721" y="1090613"/>
            <a:ext cx="949325" cy="4048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1" name="Line 7"/>
          <p:cNvSpPr>
            <a:spLocks noChangeShapeType="1"/>
          </p:cNvSpPr>
          <p:nvPr/>
        </p:nvSpPr>
        <p:spPr bwMode="auto">
          <a:xfrm>
            <a:off x="210034" y="1476375"/>
            <a:ext cx="300037" cy="511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2" name="AutoShape 8"/>
          <p:cNvSpPr>
            <a:spLocks noChangeArrowheads="1"/>
          </p:cNvSpPr>
          <p:nvPr/>
        </p:nvSpPr>
        <p:spPr bwMode="auto">
          <a:xfrm>
            <a:off x="273099" y="3011212"/>
            <a:ext cx="3163778" cy="1348740"/>
          </a:xfrm>
          <a:prstGeom prst="roundRect">
            <a:avLst>
              <a:gd name="adj" fmla="val 7435"/>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9326" y="1659536"/>
            <a:ext cx="5352597" cy="48882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Line 35"/>
          <p:cNvSpPr>
            <a:spLocks noChangeShapeType="1"/>
          </p:cNvSpPr>
          <p:nvPr/>
        </p:nvSpPr>
        <p:spPr bwMode="auto">
          <a:xfrm flipH="1">
            <a:off x="2736656" y="5191641"/>
            <a:ext cx="2993" cy="50006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36"/>
          <p:cNvSpPr>
            <a:spLocks noChangeShapeType="1"/>
          </p:cNvSpPr>
          <p:nvPr/>
        </p:nvSpPr>
        <p:spPr bwMode="auto">
          <a:xfrm>
            <a:off x="2736656" y="5196685"/>
            <a:ext cx="20669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4" name="Picture 3"/>
          <p:cNvPicPr>
            <a:picLocks noChangeAspect="1"/>
          </p:cNvPicPr>
          <p:nvPr/>
        </p:nvPicPr>
        <p:blipFill>
          <a:blip r:embed="rId6"/>
          <a:stretch>
            <a:fillRect/>
          </a:stretch>
        </p:blipFill>
        <p:spPr>
          <a:xfrm>
            <a:off x="472700" y="5691706"/>
            <a:ext cx="2266950" cy="533400"/>
          </a:xfrm>
          <a:prstGeom prst="rect">
            <a:avLst/>
          </a:prstGeom>
        </p:spPr>
      </p:pic>
      <p:sp>
        <p:nvSpPr>
          <p:cNvPr id="15" name="Line 36"/>
          <p:cNvSpPr>
            <a:spLocks noChangeShapeType="1"/>
          </p:cNvSpPr>
          <p:nvPr/>
        </p:nvSpPr>
        <p:spPr bwMode="auto">
          <a:xfrm flipH="1">
            <a:off x="2353456" y="4900614"/>
            <a:ext cx="0" cy="79109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|EOS~027|</a:t>
            </a:r>
            <a:endParaRPr lang="en-US" sz="100" dirty="0" err="1">
              <a:solidFill>
                <a:srgbClr val="FFFFFF"/>
              </a:solidFill>
              <a:latin typeface="Arial"/>
              <a:cs typeface="Calibri"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3236825"/>
            <a:ext cx="7469571" cy="32566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Line 2"/>
          <p:cNvSpPr>
            <a:spLocks noChangeShapeType="1"/>
          </p:cNvSpPr>
          <p:nvPr/>
        </p:nvSpPr>
        <p:spPr bwMode="auto">
          <a:xfrm>
            <a:off x="1125538" y="2481263"/>
            <a:ext cx="0" cy="771525"/>
          </a:xfrm>
          <a:prstGeom prst="line">
            <a:avLst/>
          </a:prstGeom>
          <a:noFill/>
          <a:ln w="57150">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2" name="Line 4"/>
          <p:cNvSpPr>
            <a:spLocks noChangeShapeType="1"/>
          </p:cNvSpPr>
          <p:nvPr/>
        </p:nvSpPr>
        <p:spPr bwMode="auto">
          <a:xfrm flipH="1">
            <a:off x="2601310" y="1863725"/>
            <a:ext cx="951515" cy="3883414"/>
          </a:xfrm>
          <a:prstGeom prst="line">
            <a:avLst/>
          </a:prstGeom>
          <a:noFill/>
          <a:ln w="5715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653" name="Rectangle 5"/>
          <p:cNvSpPr>
            <a:spLocks noGrp="1" noChangeArrowheads="1"/>
          </p:cNvSpPr>
          <p:nvPr>
            <p:ph type="title"/>
          </p:nvPr>
        </p:nvSpPr>
        <p:spPr/>
        <p:txBody>
          <a:bodyPr/>
          <a:lstStyle/>
          <a:p>
            <a:pPr eaLnBrk="1" hangingPunct="1"/>
            <a:r>
              <a:rPr lang="en-US"/>
              <a:t>Object values in template documents</a:t>
            </a:r>
          </a:p>
        </p:txBody>
      </p:sp>
      <p:pic>
        <p:nvPicPr>
          <p:cNvPr id="27656" name="Picture 8" descr="j029007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250" y="1392238"/>
            <a:ext cx="1155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AutoShape 9"/>
          <p:cNvSpPr>
            <a:spLocks noChangeArrowheads="1"/>
          </p:cNvSpPr>
          <p:nvPr/>
        </p:nvSpPr>
        <p:spPr bwMode="auto">
          <a:xfrm>
            <a:off x="509588" y="3252788"/>
            <a:ext cx="1354137" cy="369887"/>
          </a:xfrm>
          <a:prstGeom prst="roundRect">
            <a:avLst>
              <a:gd name="adj" fmla="val 16667"/>
            </a:avLst>
          </a:prstGeom>
          <a:noFill/>
          <a:ln w="57150" algn="ctr">
            <a:solidFill>
              <a:srgbClr val="9999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658" name="AutoShape 10"/>
          <p:cNvSpPr>
            <a:spLocks noChangeArrowheads="1"/>
          </p:cNvSpPr>
          <p:nvPr/>
        </p:nvSpPr>
        <p:spPr bwMode="auto">
          <a:xfrm>
            <a:off x="527050" y="3666749"/>
            <a:ext cx="2309813" cy="1249786"/>
          </a:xfrm>
          <a:prstGeom prst="roundRect">
            <a:avLst>
              <a:gd name="adj" fmla="val 16667"/>
            </a:avLst>
          </a:prstGeom>
          <a:noFill/>
          <a:ln w="57150" algn="ctr">
            <a:solidFill>
              <a:srgbClr val="FFCC9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9" name="Line 11"/>
          <p:cNvSpPr>
            <a:spLocks noChangeShapeType="1"/>
          </p:cNvSpPr>
          <p:nvPr/>
        </p:nvSpPr>
        <p:spPr bwMode="auto">
          <a:xfrm>
            <a:off x="2411413" y="2355850"/>
            <a:ext cx="0" cy="1354138"/>
          </a:xfrm>
          <a:prstGeom prst="line">
            <a:avLst/>
          </a:prstGeom>
          <a:noFill/>
          <a:ln w="57150">
            <a:solidFill>
              <a:srgbClr val="FFCC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0" name="AutoShape 12"/>
          <p:cNvSpPr>
            <a:spLocks noChangeArrowheads="1"/>
          </p:cNvSpPr>
          <p:nvPr/>
        </p:nvSpPr>
        <p:spPr bwMode="auto">
          <a:xfrm>
            <a:off x="2150892" y="5747139"/>
            <a:ext cx="1164960" cy="317500"/>
          </a:xfrm>
          <a:prstGeom prst="roundRect">
            <a:avLst>
              <a:gd name="adj" fmla="val 16667"/>
            </a:avLst>
          </a:prstGeom>
          <a:noFill/>
          <a:ln w="57150" algn="ctr">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1" name="AutoShape 13"/>
          <p:cNvSpPr>
            <a:spLocks noChangeArrowheads="1"/>
          </p:cNvSpPr>
          <p:nvPr/>
        </p:nvSpPr>
        <p:spPr bwMode="auto">
          <a:xfrm>
            <a:off x="5100562" y="5747139"/>
            <a:ext cx="1284473" cy="344269"/>
          </a:xfrm>
          <a:prstGeom prst="roundRect">
            <a:avLst>
              <a:gd name="adj" fmla="val 16667"/>
            </a:avLst>
          </a:prstGeom>
          <a:noFill/>
          <a:ln w="57150" algn="ctr">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2" name="Text Box 14"/>
          <p:cNvSpPr txBox="1">
            <a:spLocks noChangeArrowheads="1"/>
          </p:cNvSpPr>
          <p:nvPr/>
        </p:nvSpPr>
        <p:spPr bwMode="auto">
          <a:xfrm>
            <a:off x="596900" y="871538"/>
            <a:ext cx="10239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9999FF"/>
                </a:solidFill>
              </a:rPr>
              <a:t>system</a:t>
            </a:r>
            <a:br>
              <a:rPr lang="en-US" sz="1800" b="1">
                <a:solidFill>
                  <a:srgbClr val="9999FF"/>
                </a:solidFill>
              </a:rPr>
            </a:br>
            <a:r>
              <a:rPr lang="en-US" sz="1800" b="1">
                <a:solidFill>
                  <a:srgbClr val="9999FF"/>
                </a:solidFill>
              </a:rPr>
              <a:t>date</a:t>
            </a:r>
          </a:p>
        </p:txBody>
      </p:sp>
      <p:sp>
        <p:nvSpPr>
          <p:cNvPr id="27663" name="Text Box 15"/>
          <p:cNvSpPr txBox="1">
            <a:spLocks noChangeArrowheads="1"/>
          </p:cNvSpPr>
          <p:nvPr/>
        </p:nvSpPr>
        <p:spPr bwMode="auto">
          <a:xfrm>
            <a:off x="1824038" y="871538"/>
            <a:ext cx="1225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FF9966"/>
                </a:solidFill>
              </a:rPr>
              <a:t>contact:</a:t>
            </a:r>
            <a:br>
              <a:rPr lang="en-US" sz="1800" b="1" dirty="0">
                <a:solidFill>
                  <a:srgbClr val="FF9966"/>
                </a:solidFill>
              </a:rPr>
            </a:br>
            <a:r>
              <a:rPr lang="en-US" sz="1800" b="1" dirty="0">
                <a:solidFill>
                  <a:srgbClr val="FF9966"/>
                </a:solidFill>
              </a:rPr>
              <a:t>Jim Means</a:t>
            </a:r>
          </a:p>
        </p:txBody>
      </p:sp>
      <p:sp>
        <p:nvSpPr>
          <p:cNvPr id="27664" name="Text Box 16"/>
          <p:cNvSpPr txBox="1">
            <a:spLocks noChangeArrowheads="1"/>
          </p:cNvSpPr>
          <p:nvPr/>
        </p:nvSpPr>
        <p:spPr bwMode="auto">
          <a:xfrm>
            <a:off x="3130550" y="871538"/>
            <a:ext cx="1681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claim:</a:t>
            </a:r>
            <a:br>
              <a:rPr lang="en-US" sz="1800" b="1">
                <a:solidFill>
                  <a:srgbClr val="777777"/>
                </a:solidFill>
              </a:rPr>
            </a:br>
            <a:r>
              <a:rPr lang="en-US" sz="1800" b="1">
                <a:solidFill>
                  <a:srgbClr val="777777"/>
                </a:solidFill>
              </a:rPr>
              <a:t>000-00-001003</a:t>
            </a:r>
          </a:p>
        </p:txBody>
      </p:sp>
      <p:sp>
        <p:nvSpPr>
          <p:cNvPr id="27665" name="Line 17"/>
          <p:cNvSpPr>
            <a:spLocks noChangeShapeType="1"/>
          </p:cNvSpPr>
          <p:nvPr/>
        </p:nvSpPr>
        <p:spPr bwMode="auto">
          <a:xfrm>
            <a:off x="3826446" y="1845480"/>
            <a:ext cx="1888468" cy="3883414"/>
          </a:xfrm>
          <a:prstGeom prst="line">
            <a:avLst/>
          </a:prstGeom>
          <a:noFill/>
          <a:ln w="5715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7666" name="Group 18"/>
          <p:cNvGrpSpPr>
            <a:grpSpLocks/>
          </p:cNvGrpSpPr>
          <p:nvPr/>
        </p:nvGrpSpPr>
        <p:grpSpPr bwMode="auto">
          <a:xfrm>
            <a:off x="3403600" y="1554163"/>
            <a:ext cx="1133475" cy="835025"/>
            <a:chOff x="2083" y="1606"/>
            <a:chExt cx="1489" cy="1097"/>
          </a:xfrm>
        </p:grpSpPr>
        <p:sp>
          <p:nvSpPr>
            <p:cNvPr id="27670"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671"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2"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3"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4"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5"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676"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77"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678" name="Freeform 27"/>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79" name="Freeform 28"/>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0"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1"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2"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683" name="Group 32"/>
            <p:cNvGrpSpPr>
              <a:grpSpLocks/>
            </p:cNvGrpSpPr>
            <p:nvPr/>
          </p:nvGrpSpPr>
          <p:grpSpPr bwMode="auto">
            <a:xfrm>
              <a:off x="2221" y="1871"/>
              <a:ext cx="518" cy="782"/>
              <a:chOff x="2400" y="1656"/>
              <a:chExt cx="752" cy="1136"/>
            </a:xfrm>
          </p:grpSpPr>
          <p:sp>
            <p:nvSpPr>
              <p:cNvPr id="2769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69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70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84" name="Group 40"/>
            <p:cNvGrpSpPr>
              <a:grpSpLocks/>
            </p:cNvGrpSpPr>
            <p:nvPr/>
          </p:nvGrpSpPr>
          <p:grpSpPr bwMode="auto">
            <a:xfrm rot="-6511945">
              <a:off x="2834" y="1842"/>
              <a:ext cx="518" cy="783"/>
              <a:chOff x="2400" y="1656"/>
              <a:chExt cx="752" cy="1136"/>
            </a:xfrm>
          </p:grpSpPr>
          <p:sp>
            <p:nvSpPr>
              <p:cNvPr id="27689"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690"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1"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2"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3"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4"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5"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5" name="Freeform 48"/>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6" name="Freeform 49"/>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7"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8"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7667" name="Group 52"/>
          <p:cNvGrpSpPr>
            <a:grpSpLocks/>
          </p:cNvGrpSpPr>
          <p:nvPr/>
        </p:nvGrpSpPr>
        <p:grpSpPr bwMode="auto">
          <a:xfrm>
            <a:off x="1976438" y="1541463"/>
            <a:ext cx="860425" cy="860425"/>
            <a:chOff x="1350" y="686"/>
            <a:chExt cx="1132" cy="1132"/>
          </a:xfrm>
        </p:grpSpPr>
        <p:sp>
          <p:nvSpPr>
            <p:cNvPr id="27668"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69" name="Picture 54" descr="j01519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1827" y="583453"/>
            <a:ext cx="4156136" cy="37956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8" name="TextBox 1"/>
          <p:cNvSpPr txBox="1">
            <a:spLocks noChangeArrowheads="1"/>
          </p:cNvSpPr>
          <p:nvPr/>
        </p:nvSpPr>
        <p:spPr bwMode="auto">
          <a:xfrm>
            <a:off x="8702675" y="57150"/>
            <a:ext cx="3952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chemeClr val="tx1"/>
                </a:solidFill>
                <a:latin typeface="Courier New" pitchFamily="49" charset="0"/>
                <a:cs typeface="Courier New" pitchFamily="49" charset="0"/>
              </a:rPr>
              <a:t>PSA</a:t>
            </a:r>
          </a:p>
        </p:txBody>
      </p:sp>
      <p:pic>
        <p:nvPicPr>
          <p:cNvPr id="59" name="Picture 5" descr="C:\Guidewire\ClaimCenter\modules\configuration\webresources\themes\Titanium\resources\images\app\panel_icon_car_1s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8700" y="-77788"/>
            <a:ext cx="473075"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7"/>
          <p:cNvSpPr>
            <a:spLocks noChangeArrowheads="1"/>
          </p:cNvSpPr>
          <p:nvPr/>
        </p:nvSpPr>
        <p:spPr bwMode="auto">
          <a:xfrm>
            <a:off x="5254387" y="3234378"/>
            <a:ext cx="1359931" cy="59848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7" name="Rectangle 7"/>
          <p:cNvSpPr>
            <a:spLocks noChangeArrowheads="1"/>
          </p:cNvSpPr>
          <p:nvPr/>
        </p:nvSpPr>
        <p:spPr bwMode="auto">
          <a:xfrm>
            <a:off x="5254389" y="3903239"/>
            <a:ext cx="1359930" cy="19109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|EOS~028|</a:t>
            </a:r>
            <a:endParaRPr lang="en-US" sz="100" dirty="0" err="1">
              <a:solidFill>
                <a:srgbClr val="FFFFFF"/>
              </a:solidFill>
              <a:latin typeface="Arial"/>
              <a:cs typeface="Calibri"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43" y="2652446"/>
            <a:ext cx="8773410" cy="33573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Line 2"/>
          <p:cNvSpPr>
            <a:spLocks noChangeShapeType="1"/>
          </p:cNvSpPr>
          <p:nvPr/>
        </p:nvSpPr>
        <p:spPr bwMode="auto">
          <a:xfrm flipH="1">
            <a:off x="963976" y="1925106"/>
            <a:ext cx="0" cy="2941325"/>
          </a:xfrm>
          <a:prstGeom prst="line">
            <a:avLst/>
          </a:prstGeom>
          <a:noFill/>
          <a:ln w="57150">
            <a:solidFill>
              <a:srgbClr val="9999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652" name="Line 4"/>
          <p:cNvSpPr>
            <a:spLocks noChangeShapeType="1"/>
          </p:cNvSpPr>
          <p:nvPr/>
        </p:nvSpPr>
        <p:spPr bwMode="auto">
          <a:xfrm>
            <a:off x="7173556" y="2389389"/>
            <a:ext cx="11465" cy="2527145"/>
          </a:xfrm>
          <a:prstGeom prst="line">
            <a:avLst/>
          </a:prstGeom>
          <a:noFill/>
          <a:ln w="5715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653" name="Rectangle 5"/>
          <p:cNvSpPr>
            <a:spLocks noGrp="1" noChangeArrowheads="1"/>
          </p:cNvSpPr>
          <p:nvPr>
            <p:ph type="title"/>
          </p:nvPr>
        </p:nvSpPr>
        <p:spPr/>
        <p:txBody>
          <a:bodyPr/>
          <a:lstStyle/>
          <a:p>
            <a:pPr eaLnBrk="1" hangingPunct="1"/>
            <a:r>
              <a:rPr lang="en-US"/>
              <a:t>Object values in template documents</a:t>
            </a:r>
          </a:p>
        </p:txBody>
      </p:sp>
      <p:sp>
        <p:nvSpPr>
          <p:cNvPr id="27657" name="AutoShape 9"/>
          <p:cNvSpPr>
            <a:spLocks noChangeArrowheads="1"/>
          </p:cNvSpPr>
          <p:nvPr/>
        </p:nvSpPr>
        <p:spPr bwMode="auto">
          <a:xfrm>
            <a:off x="943769" y="4866431"/>
            <a:ext cx="985239" cy="469657"/>
          </a:xfrm>
          <a:prstGeom prst="roundRect">
            <a:avLst>
              <a:gd name="adj" fmla="val 16667"/>
            </a:avLst>
          </a:prstGeom>
          <a:noFill/>
          <a:ln w="57150" algn="ctr">
            <a:solidFill>
              <a:srgbClr val="9999FF"/>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0" name="AutoShape 12"/>
          <p:cNvSpPr>
            <a:spLocks noChangeArrowheads="1"/>
          </p:cNvSpPr>
          <p:nvPr/>
        </p:nvSpPr>
        <p:spPr bwMode="auto">
          <a:xfrm>
            <a:off x="6452927" y="4876648"/>
            <a:ext cx="2525973" cy="522069"/>
          </a:xfrm>
          <a:prstGeom prst="roundRect">
            <a:avLst>
              <a:gd name="adj" fmla="val 16667"/>
            </a:avLst>
          </a:prstGeom>
          <a:noFill/>
          <a:ln w="57150" algn="ctr">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1" name="AutoShape 13"/>
          <p:cNvSpPr>
            <a:spLocks noChangeArrowheads="1"/>
          </p:cNvSpPr>
          <p:nvPr/>
        </p:nvSpPr>
        <p:spPr bwMode="auto">
          <a:xfrm>
            <a:off x="4824039" y="4876649"/>
            <a:ext cx="1569191" cy="522068"/>
          </a:xfrm>
          <a:prstGeom prst="roundRect">
            <a:avLst>
              <a:gd name="adj" fmla="val 16667"/>
            </a:avLst>
          </a:prstGeom>
          <a:noFill/>
          <a:ln w="57150" algn="ctr">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2" name="Text Box 14"/>
          <p:cNvSpPr txBox="1">
            <a:spLocks noChangeArrowheads="1"/>
          </p:cNvSpPr>
          <p:nvPr/>
        </p:nvSpPr>
        <p:spPr bwMode="auto">
          <a:xfrm>
            <a:off x="596900" y="871538"/>
            <a:ext cx="10239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9999FF"/>
                </a:solidFill>
              </a:rPr>
              <a:t>system</a:t>
            </a:r>
            <a:br>
              <a:rPr lang="en-US" sz="1800" b="1" dirty="0">
                <a:solidFill>
                  <a:srgbClr val="9999FF"/>
                </a:solidFill>
              </a:rPr>
            </a:br>
            <a:r>
              <a:rPr lang="en-US" sz="1800" b="1" dirty="0">
                <a:solidFill>
                  <a:srgbClr val="9999FF"/>
                </a:solidFill>
              </a:rPr>
              <a:t>date</a:t>
            </a:r>
          </a:p>
        </p:txBody>
      </p:sp>
      <p:sp>
        <p:nvSpPr>
          <p:cNvPr id="27663" name="Text Box 15"/>
          <p:cNvSpPr txBox="1">
            <a:spLocks noChangeArrowheads="1"/>
          </p:cNvSpPr>
          <p:nvPr/>
        </p:nvSpPr>
        <p:spPr bwMode="auto">
          <a:xfrm>
            <a:off x="4862210" y="1424251"/>
            <a:ext cx="12255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0033CC"/>
                </a:solidFill>
              </a:rPr>
              <a:t>Claim loss date</a:t>
            </a:r>
          </a:p>
        </p:txBody>
      </p:sp>
      <p:sp>
        <p:nvSpPr>
          <p:cNvPr id="27664" name="Text Box 16"/>
          <p:cNvSpPr txBox="1">
            <a:spLocks noChangeArrowheads="1"/>
          </p:cNvSpPr>
          <p:nvPr/>
        </p:nvSpPr>
        <p:spPr bwMode="auto">
          <a:xfrm>
            <a:off x="5898796" y="871538"/>
            <a:ext cx="1681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777777"/>
                </a:solidFill>
              </a:rPr>
              <a:t>claim:</a:t>
            </a:r>
            <a:br>
              <a:rPr lang="en-US" sz="1800" b="1" dirty="0">
                <a:solidFill>
                  <a:srgbClr val="777777"/>
                </a:solidFill>
              </a:rPr>
            </a:br>
            <a:r>
              <a:rPr lang="en-US" sz="1800" b="1" dirty="0">
                <a:solidFill>
                  <a:srgbClr val="777777"/>
                </a:solidFill>
              </a:rPr>
              <a:t>312-36-368870</a:t>
            </a:r>
          </a:p>
        </p:txBody>
      </p:sp>
      <p:sp>
        <p:nvSpPr>
          <p:cNvPr id="27665" name="Line 17"/>
          <p:cNvSpPr>
            <a:spLocks noChangeShapeType="1"/>
          </p:cNvSpPr>
          <p:nvPr/>
        </p:nvSpPr>
        <p:spPr bwMode="auto">
          <a:xfrm>
            <a:off x="5383454" y="2481262"/>
            <a:ext cx="10348" cy="2435273"/>
          </a:xfrm>
          <a:prstGeom prst="line">
            <a:avLst/>
          </a:prstGeom>
          <a:noFill/>
          <a:ln w="5715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0" name="TextBox 1"/>
          <p:cNvSpPr txBox="1">
            <a:spLocks noChangeArrowheads="1"/>
          </p:cNvSpPr>
          <p:nvPr/>
        </p:nvSpPr>
        <p:spPr bwMode="auto">
          <a:xfrm>
            <a:off x="8753475" y="33338"/>
            <a:ext cx="4508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dirty="0">
                <a:solidFill>
                  <a:srgbClr val="FFCC00"/>
                </a:solidFill>
                <a:latin typeface="Courier New" pitchFamily="49" charset="0"/>
                <a:cs typeface="Courier New" pitchFamily="49" charset="0"/>
              </a:rPr>
              <a:t>WCS</a:t>
            </a:r>
          </a:p>
        </p:txBody>
      </p:sp>
      <p:pic>
        <p:nvPicPr>
          <p:cNvPr id="61" name="Picture 6" descr="C:\Guidewire\ClaimCenter\modules\configuration\webresources\themes\Titanium\resources\images\app\infobar_w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3325" y="0"/>
            <a:ext cx="260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C:\Users\trhoades\AppData\Local\Microsoft\Windows\Temporary Internet Files\Content.IE5\IW5937K3\MM900223751[1].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60432" y="1451044"/>
            <a:ext cx="921524" cy="539750"/>
          </a:xfrm>
          <a:prstGeom prst="rect">
            <a:avLst/>
          </a:prstGeom>
          <a:noFill/>
          <a:extLst>
            <a:ext uri="{909E8E84-426E-40DD-AFC4-6F175D3DCCD1}">
              <a14:hiddenFill xmlns:a14="http://schemas.microsoft.com/office/drawing/2010/main">
                <a:solidFill>
                  <a:srgbClr val="FFFFFF"/>
                </a:solidFill>
              </a14:hiddenFill>
            </a:ext>
          </a:extLst>
        </p:spPr>
      </p:pic>
      <p:sp>
        <p:nvSpPr>
          <p:cNvPr id="134" name="Line 4"/>
          <p:cNvSpPr>
            <a:spLocks noChangeShapeType="1"/>
          </p:cNvSpPr>
          <p:nvPr/>
        </p:nvSpPr>
        <p:spPr bwMode="auto">
          <a:xfrm flipH="1" flipV="1">
            <a:off x="5562315" y="2234349"/>
            <a:ext cx="665646" cy="0"/>
          </a:xfrm>
          <a:prstGeom prst="line">
            <a:avLst/>
          </a:prstGeom>
          <a:noFill/>
          <a:ln w="57150">
            <a:solidFill>
              <a:srgbClr val="777777"/>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5" name="Group 9"/>
          <p:cNvGrpSpPr>
            <a:grpSpLocks/>
          </p:cNvGrpSpPr>
          <p:nvPr/>
        </p:nvGrpSpPr>
        <p:grpSpPr bwMode="auto">
          <a:xfrm>
            <a:off x="3005823" y="1436922"/>
            <a:ext cx="1016000" cy="684212"/>
            <a:chOff x="2984" y="3331"/>
            <a:chExt cx="845" cy="569"/>
          </a:xfrm>
        </p:grpSpPr>
        <p:sp>
          <p:nvSpPr>
            <p:cNvPr id="136"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7" name="Group 11"/>
            <p:cNvGrpSpPr>
              <a:grpSpLocks/>
            </p:cNvGrpSpPr>
            <p:nvPr/>
          </p:nvGrpSpPr>
          <p:grpSpPr bwMode="auto">
            <a:xfrm>
              <a:off x="3386" y="3487"/>
              <a:ext cx="443" cy="398"/>
              <a:chOff x="4838" y="2218"/>
              <a:chExt cx="395" cy="355"/>
            </a:xfrm>
          </p:grpSpPr>
          <p:sp>
            <p:nvSpPr>
              <p:cNvPr id="138"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49" name="AutoShape 10"/>
          <p:cNvSpPr>
            <a:spLocks noChangeArrowheads="1"/>
          </p:cNvSpPr>
          <p:nvPr/>
        </p:nvSpPr>
        <p:spPr bwMode="auto">
          <a:xfrm>
            <a:off x="5437407" y="5498924"/>
            <a:ext cx="3474068" cy="419691"/>
          </a:xfrm>
          <a:prstGeom prst="roundRect">
            <a:avLst>
              <a:gd name="adj" fmla="val 16667"/>
            </a:avLst>
          </a:prstGeom>
          <a:noFill/>
          <a:ln w="57150" algn="ctr">
            <a:solidFill>
              <a:srgbClr val="FFCC9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0" name="Line 11"/>
          <p:cNvSpPr>
            <a:spLocks noChangeShapeType="1"/>
          </p:cNvSpPr>
          <p:nvPr/>
        </p:nvSpPr>
        <p:spPr bwMode="auto">
          <a:xfrm>
            <a:off x="3385547" y="5708770"/>
            <a:ext cx="2037074" cy="0"/>
          </a:xfrm>
          <a:prstGeom prst="line">
            <a:avLst/>
          </a:prstGeom>
          <a:noFill/>
          <a:ln w="57150">
            <a:solidFill>
              <a:srgbClr val="FFCC9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1" name="Text Box 15"/>
          <p:cNvSpPr txBox="1">
            <a:spLocks noChangeArrowheads="1"/>
          </p:cNvSpPr>
          <p:nvPr/>
        </p:nvSpPr>
        <p:spPr bwMode="auto">
          <a:xfrm>
            <a:off x="2733643" y="887647"/>
            <a:ext cx="14375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FF9966"/>
                </a:solidFill>
              </a:rPr>
              <a:t>adjuster:</a:t>
            </a:r>
            <a:br>
              <a:rPr lang="en-US" sz="1800" b="1" dirty="0">
                <a:solidFill>
                  <a:srgbClr val="FF9966"/>
                </a:solidFill>
              </a:rPr>
            </a:br>
            <a:r>
              <a:rPr lang="en-US" sz="1800" b="1" dirty="0">
                <a:solidFill>
                  <a:srgbClr val="FF9966"/>
                </a:solidFill>
              </a:rPr>
              <a:t>Gerald Ickes</a:t>
            </a:r>
          </a:p>
        </p:txBody>
      </p:sp>
      <p:pic>
        <p:nvPicPr>
          <p:cNvPr id="3075" name="Picture 3" descr="C:\Users\trhoades\AppData\Local\Microsoft\Windows\Temporary Internet Files\Content.IE5\CA6OBRVK\MC90033523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9064" y="1939238"/>
            <a:ext cx="592537" cy="563142"/>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40"/>
          <p:cNvGrpSpPr>
            <a:grpSpLocks/>
          </p:cNvGrpSpPr>
          <p:nvPr/>
        </p:nvGrpSpPr>
        <p:grpSpPr bwMode="auto">
          <a:xfrm>
            <a:off x="6171846" y="1550942"/>
            <a:ext cx="1179009" cy="869156"/>
            <a:chOff x="1760" y="442"/>
            <a:chExt cx="1054" cy="777"/>
          </a:xfrm>
        </p:grpSpPr>
        <p:sp>
          <p:nvSpPr>
            <p:cNvPr id="100" name="Rectangle 41"/>
            <p:cNvSpPr>
              <a:spLocks noChangeArrowheads="1"/>
            </p:cNvSpPr>
            <p:nvPr/>
          </p:nvSpPr>
          <p:spPr bwMode="auto">
            <a:xfrm>
              <a:off x="1760" y="442"/>
              <a:ext cx="1054" cy="777"/>
            </a:xfrm>
            <a:prstGeom prst="rect">
              <a:avLst/>
            </a:prstGeom>
            <a:solidFill>
              <a:srgbClr val="B2B2B2"/>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01" name="AutoShape 4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ffectLst/>
            <a:extLs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02" name="Freeform 43"/>
            <p:cNvSpPr>
              <a:spLocks/>
            </p:cNvSpPr>
            <p:nvPr/>
          </p:nvSpPr>
          <p:spPr bwMode="auto">
            <a:xfrm>
              <a:off x="2021" y="743"/>
              <a:ext cx="19" cy="19"/>
            </a:xfrm>
            <a:custGeom>
              <a:avLst/>
              <a:gdLst>
                <a:gd name="T0" fmla="*/ 9 w 75"/>
                <a:gd name="T1" fmla="*/ 19 h 76"/>
                <a:gd name="T2" fmla="*/ 13 w 75"/>
                <a:gd name="T3" fmla="*/ 19 h 76"/>
                <a:gd name="T4" fmla="*/ 16 w 75"/>
                <a:gd name="T5" fmla="*/ 16 h 76"/>
                <a:gd name="T6" fmla="*/ 18 w 75"/>
                <a:gd name="T7" fmla="*/ 13 h 76"/>
                <a:gd name="T8" fmla="*/ 19 w 75"/>
                <a:gd name="T9" fmla="*/ 10 h 76"/>
                <a:gd name="T10" fmla="*/ 18 w 75"/>
                <a:gd name="T11" fmla="*/ 6 h 76"/>
                <a:gd name="T12" fmla="*/ 16 w 75"/>
                <a:gd name="T13" fmla="*/ 3 h 76"/>
                <a:gd name="T14" fmla="*/ 13 w 75"/>
                <a:gd name="T15" fmla="*/ 1 h 76"/>
                <a:gd name="T16" fmla="*/ 9 w 75"/>
                <a:gd name="T17" fmla="*/ 0 h 76"/>
                <a:gd name="T18" fmla="*/ 6 w 75"/>
                <a:gd name="T19" fmla="*/ 1 h 76"/>
                <a:gd name="T20" fmla="*/ 3 w 75"/>
                <a:gd name="T21" fmla="*/ 3 h 76"/>
                <a:gd name="T22" fmla="*/ 1 w 75"/>
                <a:gd name="T23" fmla="*/ 6 h 76"/>
                <a:gd name="T24" fmla="*/ 0 w 75"/>
                <a:gd name="T25" fmla="*/ 10 h 76"/>
                <a:gd name="T26" fmla="*/ 1 w 75"/>
                <a:gd name="T27" fmla="*/ 13 h 76"/>
                <a:gd name="T28" fmla="*/ 3 w 75"/>
                <a:gd name="T29" fmla="*/ 16 h 76"/>
                <a:gd name="T30" fmla="*/ 6 w 75"/>
                <a:gd name="T31" fmla="*/ 19 h 76"/>
                <a:gd name="T32" fmla="*/ 9 w 75"/>
                <a:gd name="T33" fmla="*/ 19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03" name="Freeform 44"/>
            <p:cNvSpPr>
              <a:spLocks/>
            </p:cNvSpPr>
            <p:nvPr/>
          </p:nvSpPr>
          <p:spPr bwMode="auto">
            <a:xfrm>
              <a:off x="2054" y="743"/>
              <a:ext cx="20" cy="20"/>
            </a:xfrm>
            <a:custGeom>
              <a:avLst/>
              <a:gdLst>
                <a:gd name="T0" fmla="*/ 10 w 77"/>
                <a:gd name="T1" fmla="*/ 20 h 76"/>
                <a:gd name="T2" fmla="*/ 14 w 77"/>
                <a:gd name="T3" fmla="*/ 19 h 76"/>
                <a:gd name="T4" fmla="*/ 17 w 77"/>
                <a:gd name="T5" fmla="*/ 17 h 76"/>
                <a:gd name="T6" fmla="*/ 19 w 77"/>
                <a:gd name="T7" fmla="*/ 14 h 76"/>
                <a:gd name="T8" fmla="*/ 20 w 77"/>
                <a:gd name="T9" fmla="*/ 10 h 76"/>
                <a:gd name="T10" fmla="*/ 19 w 77"/>
                <a:gd name="T11" fmla="*/ 6 h 76"/>
                <a:gd name="T12" fmla="*/ 17 w 77"/>
                <a:gd name="T13" fmla="*/ 3 h 76"/>
                <a:gd name="T14" fmla="*/ 14 w 77"/>
                <a:gd name="T15" fmla="*/ 1 h 76"/>
                <a:gd name="T16" fmla="*/ 10 w 77"/>
                <a:gd name="T17" fmla="*/ 0 h 76"/>
                <a:gd name="T18" fmla="*/ 6 w 77"/>
                <a:gd name="T19" fmla="*/ 1 h 76"/>
                <a:gd name="T20" fmla="*/ 3 w 77"/>
                <a:gd name="T21" fmla="*/ 3 h 76"/>
                <a:gd name="T22" fmla="*/ 1 w 77"/>
                <a:gd name="T23" fmla="*/ 6 h 76"/>
                <a:gd name="T24" fmla="*/ 0 w 77"/>
                <a:gd name="T25" fmla="*/ 10 h 76"/>
                <a:gd name="T26" fmla="*/ 1 w 77"/>
                <a:gd name="T27" fmla="*/ 14 h 76"/>
                <a:gd name="T28" fmla="*/ 3 w 77"/>
                <a:gd name="T29" fmla="*/ 17 h 76"/>
                <a:gd name="T30" fmla="*/ 6 w 77"/>
                <a:gd name="T31" fmla="*/ 19 h 76"/>
                <a:gd name="T32" fmla="*/ 10 w 77"/>
                <a:gd name="T33" fmla="*/ 2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04" name="Freeform 45"/>
            <p:cNvSpPr>
              <a:spLocks/>
            </p:cNvSpPr>
            <p:nvPr/>
          </p:nvSpPr>
          <p:spPr bwMode="auto">
            <a:xfrm>
              <a:off x="2109" y="787"/>
              <a:ext cx="19" cy="19"/>
            </a:xfrm>
            <a:custGeom>
              <a:avLst/>
              <a:gdLst>
                <a:gd name="T0" fmla="*/ 14 w 74"/>
                <a:gd name="T1" fmla="*/ 18 h 75"/>
                <a:gd name="T2" fmla="*/ 17 w 74"/>
                <a:gd name="T3" fmla="*/ 15 h 75"/>
                <a:gd name="T4" fmla="*/ 19 w 74"/>
                <a:gd name="T5" fmla="*/ 12 h 75"/>
                <a:gd name="T6" fmla="*/ 19 w 74"/>
                <a:gd name="T7" fmla="*/ 9 h 75"/>
                <a:gd name="T8" fmla="*/ 18 w 74"/>
                <a:gd name="T9" fmla="*/ 5 h 75"/>
                <a:gd name="T10" fmla="*/ 17 w 74"/>
                <a:gd name="T11" fmla="*/ 3 h 75"/>
                <a:gd name="T12" fmla="*/ 15 w 74"/>
                <a:gd name="T13" fmla="*/ 2 h 75"/>
                <a:gd name="T14" fmla="*/ 14 w 74"/>
                <a:gd name="T15" fmla="*/ 1 h 75"/>
                <a:gd name="T16" fmla="*/ 12 w 74"/>
                <a:gd name="T17" fmla="*/ 0 h 75"/>
                <a:gd name="T18" fmla="*/ 10 w 74"/>
                <a:gd name="T19" fmla="*/ 0 h 75"/>
                <a:gd name="T20" fmla="*/ 8 w 74"/>
                <a:gd name="T21" fmla="*/ 0 h 75"/>
                <a:gd name="T22" fmla="*/ 6 w 74"/>
                <a:gd name="T23" fmla="*/ 1 h 75"/>
                <a:gd name="T24" fmla="*/ 5 w 74"/>
                <a:gd name="T25" fmla="*/ 1 h 75"/>
                <a:gd name="T26" fmla="*/ 2 w 74"/>
                <a:gd name="T27" fmla="*/ 4 h 75"/>
                <a:gd name="T28" fmla="*/ 0 w 74"/>
                <a:gd name="T29" fmla="*/ 7 h 75"/>
                <a:gd name="T30" fmla="*/ 0 w 74"/>
                <a:gd name="T31" fmla="*/ 11 h 75"/>
                <a:gd name="T32" fmla="*/ 1 w 74"/>
                <a:gd name="T33" fmla="*/ 14 h 75"/>
                <a:gd name="T34" fmla="*/ 3 w 74"/>
                <a:gd name="T35" fmla="*/ 16 h 75"/>
                <a:gd name="T36" fmla="*/ 4 w 74"/>
                <a:gd name="T37" fmla="*/ 17 h 75"/>
                <a:gd name="T38" fmla="*/ 5 w 74"/>
                <a:gd name="T39" fmla="*/ 18 h 75"/>
                <a:gd name="T40" fmla="*/ 7 w 74"/>
                <a:gd name="T41" fmla="*/ 19 h 75"/>
                <a:gd name="T42" fmla="*/ 9 w 74"/>
                <a:gd name="T43" fmla="*/ 19 h 75"/>
                <a:gd name="T44" fmla="*/ 11 w 74"/>
                <a:gd name="T45" fmla="*/ 19 h 75"/>
                <a:gd name="T46" fmla="*/ 13 w 74"/>
                <a:gd name="T47" fmla="*/ 19 h 75"/>
                <a:gd name="T48" fmla="*/ 14 w 74"/>
                <a:gd name="T49" fmla="*/ 18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05" name="Freeform 46"/>
            <p:cNvSpPr>
              <a:spLocks/>
            </p:cNvSpPr>
            <p:nvPr/>
          </p:nvSpPr>
          <p:spPr bwMode="auto">
            <a:xfrm>
              <a:off x="2081" y="761"/>
              <a:ext cx="19" cy="19"/>
            </a:xfrm>
            <a:custGeom>
              <a:avLst/>
              <a:gdLst>
                <a:gd name="T0" fmla="*/ 16 w 75"/>
                <a:gd name="T1" fmla="*/ 16 h 77"/>
                <a:gd name="T2" fmla="*/ 18 w 75"/>
                <a:gd name="T3" fmla="*/ 13 h 77"/>
                <a:gd name="T4" fmla="*/ 19 w 75"/>
                <a:gd name="T5" fmla="*/ 9 h 77"/>
                <a:gd name="T6" fmla="*/ 18 w 75"/>
                <a:gd name="T7" fmla="*/ 6 h 77"/>
                <a:gd name="T8" fmla="*/ 16 w 75"/>
                <a:gd name="T9" fmla="*/ 2 h 77"/>
                <a:gd name="T10" fmla="*/ 14 w 75"/>
                <a:gd name="T11" fmla="*/ 1 h 77"/>
                <a:gd name="T12" fmla="*/ 13 w 75"/>
                <a:gd name="T13" fmla="*/ 1 h 77"/>
                <a:gd name="T14" fmla="*/ 11 w 75"/>
                <a:gd name="T15" fmla="*/ 0 h 77"/>
                <a:gd name="T16" fmla="*/ 9 w 75"/>
                <a:gd name="T17" fmla="*/ 0 h 77"/>
                <a:gd name="T18" fmla="*/ 7 w 75"/>
                <a:gd name="T19" fmla="*/ 0 h 77"/>
                <a:gd name="T20" fmla="*/ 5 w 75"/>
                <a:gd name="T21" fmla="*/ 1 h 77"/>
                <a:gd name="T22" fmla="*/ 4 w 75"/>
                <a:gd name="T23" fmla="*/ 2 h 77"/>
                <a:gd name="T24" fmla="*/ 3 w 75"/>
                <a:gd name="T25" fmla="*/ 3 h 77"/>
                <a:gd name="T26" fmla="*/ 0 w 75"/>
                <a:gd name="T27" fmla="*/ 6 h 77"/>
                <a:gd name="T28" fmla="*/ 0 w 75"/>
                <a:gd name="T29" fmla="*/ 10 h 77"/>
                <a:gd name="T30" fmla="*/ 1 w 75"/>
                <a:gd name="T31" fmla="*/ 13 h 77"/>
                <a:gd name="T32" fmla="*/ 3 w 75"/>
                <a:gd name="T33" fmla="*/ 16 h 77"/>
                <a:gd name="T34" fmla="*/ 4 w 75"/>
                <a:gd name="T35" fmla="*/ 18 h 77"/>
                <a:gd name="T36" fmla="*/ 6 w 75"/>
                <a:gd name="T37" fmla="*/ 18 h 77"/>
                <a:gd name="T38" fmla="*/ 8 w 75"/>
                <a:gd name="T39" fmla="*/ 19 h 77"/>
                <a:gd name="T40" fmla="*/ 10 w 75"/>
                <a:gd name="T41" fmla="*/ 19 h 77"/>
                <a:gd name="T42" fmla="*/ 12 w 75"/>
                <a:gd name="T43" fmla="*/ 19 h 77"/>
                <a:gd name="T44" fmla="*/ 13 w 75"/>
                <a:gd name="T45" fmla="*/ 18 h 77"/>
                <a:gd name="T46" fmla="*/ 15 w 75"/>
                <a:gd name="T47" fmla="*/ 17 h 77"/>
                <a:gd name="T48" fmla="*/ 16 w 75"/>
                <a:gd name="T49" fmla="*/ 16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grpSp>
          <p:nvGrpSpPr>
            <p:cNvPr id="106" name="Group 47"/>
            <p:cNvGrpSpPr>
              <a:grpSpLocks/>
            </p:cNvGrpSpPr>
            <p:nvPr/>
          </p:nvGrpSpPr>
          <p:grpSpPr bwMode="auto">
            <a:xfrm>
              <a:off x="1779" y="671"/>
              <a:ext cx="234" cy="219"/>
              <a:chOff x="3323" y="2342"/>
              <a:chExt cx="463" cy="432"/>
            </a:xfrm>
          </p:grpSpPr>
          <p:sp>
            <p:nvSpPr>
              <p:cNvPr id="130" name="Freeform 48"/>
              <p:cNvSpPr>
                <a:spLocks/>
              </p:cNvSpPr>
              <p:nvPr/>
            </p:nvSpPr>
            <p:spPr bwMode="auto">
              <a:xfrm>
                <a:off x="3323" y="2342"/>
                <a:ext cx="463" cy="432"/>
              </a:xfrm>
              <a:custGeom>
                <a:avLst/>
                <a:gdLst>
                  <a:gd name="T0" fmla="*/ 463 w 926"/>
                  <a:gd name="T1" fmla="*/ 160 h 865"/>
                  <a:gd name="T2" fmla="*/ 332 w 926"/>
                  <a:gd name="T3" fmla="*/ 0 h 865"/>
                  <a:gd name="T4" fmla="*/ 0 w 926"/>
                  <a:gd name="T5" fmla="*/ 271 h 865"/>
                  <a:gd name="T6" fmla="*/ 132 w 926"/>
                  <a:gd name="T7" fmla="*/ 432 h 865"/>
                  <a:gd name="T8" fmla="*/ 463 w 926"/>
                  <a:gd name="T9" fmla="*/ 160 h 8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6" h="865">
                    <a:moveTo>
                      <a:pt x="926" y="321"/>
                    </a:moveTo>
                    <a:lnTo>
                      <a:pt x="663" y="0"/>
                    </a:lnTo>
                    <a:lnTo>
                      <a:pt x="0" y="543"/>
                    </a:lnTo>
                    <a:lnTo>
                      <a:pt x="264" y="865"/>
                    </a:lnTo>
                    <a:lnTo>
                      <a:pt x="926" y="321"/>
                    </a:lnTo>
                    <a:close/>
                  </a:path>
                </a:pathLst>
              </a:custGeom>
              <a:solidFill>
                <a:srgbClr val="FF0000"/>
              </a:solidFill>
              <a:ln w="12700" cmpd="sng">
                <a:solidFill>
                  <a:srgbClr val="000000"/>
                </a:solidFill>
                <a:round/>
                <a:headEnd/>
                <a:tailEnd/>
              </a:ln>
            </p:spPr>
            <p:txBody>
              <a:bodyPr/>
              <a:lstStyle/>
              <a:p>
                <a:pPr>
                  <a:buClr>
                    <a:srgbClr val="FFFFFF"/>
                  </a:buClr>
                  <a:defRPr/>
                </a:pPr>
                <a:endParaRPr lang="en-US" sz="2400" kern="0"/>
              </a:p>
            </p:txBody>
          </p:sp>
          <p:sp>
            <p:nvSpPr>
              <p:cNvPr id="131" name="Freeform 49"/>
              <p:cNvSpPr>
                <a:spLocks/>
              </p:cNvSpPr>
              <p:nvPr/>
            </p:nvSpPr>
            <p:spPr bwMode="auto">
              <a:xfrm>
                <a:off x="3416" y="2608"/>
                <a:ext cx="59" cy="59"/>
              </a:xfrm>
              <a:custGeom>
                <a:avLst/>
                <a:gdLst>
                  <a:gd name="T0" fmla="*/ 30 w 121"/>
                  <a:gd name="T1" fmla="*/ 59 h 120"/>
                  <a:gd name="T2" fmla="*/ 36 w 121"/>
                  <a:gd name="T3" fmla="*/ 59 h 120"/>
                  <a:gd name="T4" fmla="*/ 41 w 121"/>
                  <a:gd name="T5" fmla="*/ 57 h 120"/>
                  <a:gd name="T6" fmla="*/ 46 w 121"/>
                  <a:gd name="T7" fmla="*/ 54 h 120"/>
                  <a:gd name="T8" fmla="*/ 52 w 121"/>
                  <a:gd name="T9" fmla="*/ 51 h 120"/>
                  <a:gd name="T10" fmla="*/ 55 w 121"/>
                  <a:gd name="T11" fmla="*/ 46 h 120"/>
                  <a:gd name="T12" fmla="*/ 58 w 121"/>
                  <a:gd name="T13" fmla="*/ 41 h 120"/>
                  <a:gd name="T14" fmla="*/ 59 w 121"/>
                  <a:gd name="T15" fmla="*/ 35 h 120"/>
                  <a:gd name="T16" fmla="*/ 60 w 121"/>
                  <a:gd name="T17" fmla="*/ 29 h 120"/>
                  <a:gd name="T18" fmla="*/ 59 w 121"/>
                  <a:gd name="T19" fmla="*/ 24 h 120"/>
                  <a:gd name="T20" fmla="*/ 58 w 121"/>
                  <a:gd name="T21" fmla="*/ 18 h 120"/>
                  <a:gd name="T22" fmla="*/ 55 w 121"/>
                  <a:gd name="T23" fmla="*/ 13 h 120"/>
                  <a:gd name="T24" fmla="*/ 52 w 121"/>
                  <a:gd name="T25" fmla="*/ 9 h 120"/>
                  <a:gd name="T26" fmla="*/ 46 w 121"/>
                  <a:gd name="T27" fmla="*/ 5 h 120"/>
                  <a:gd name="T28" fmla="*/ 41 w 121"/>
                  <a:gd name="T29" fmla="*/ 2 h 120"/>
                  <a:gd name="T30" fmla="*/ 36 w 121"/>
                  <a:gd name="T31" fmla="*/ 1 h 120"/>
                  <a:gd name="T32" fmla="*/ 30 w 121"/>
                  <a:gd name="T33" fmla="*/ 0 h 120"/>
                  <a:gd name="T34" fmla="*/ 24 w 121"/>
                  <a:gd name="T35" fmla="*/ 1 h 120"/>
                  <a:gd name="T36" fmla="*/ 18 w 121"/>
                  <a:gd name="T37" fmla="*/ 2 h 120"/>
                  <a:gd name="T38" fmla="*/ 13 w 121"/>
                  <a:gd name="T39" fmla="*/ 5 h 120"/>
                  <a:gd name="T40" fmla="*/ 8 w 121"/>
                  <a:gd name="T41" fmla="*/ 9 h 120"/>
                  <a:gd name="T42" fmla="*/ 5 w 121"/>
                  <a:gd name="T43" fmla="*/ 13 h 120"/>
                  <a:gd name="T44" fmla="*/ 2 w 121"/>
                  <a:gd name="T45" fmla="*/ 18 h 120"/>
                  <a:gd name="T46" fmla="*/ 0 w 121"/>
                  <a:gd name="T47" fmla="*/ 24 h 120"/>
                  <a:gd name="T48" fmla="*/ 0 w 121"/>
                  <a:gd name="T49" fmla="*/ 29 h 120"/>
                  <a:gd name="T50" fmla="*/ 0 w 121"/>
                  <a:gd name="T51" fmla="*/ 35 h 120"/>
                  <a:gd name="T52" fmla="*/ 2 w 121"/>
                  <a:gd name="T53" fmla="*/ 41 h 120"/>
                  <a:gd name="T54" fmla="*/ 5 w 121"/>
                  <a:gd name="T55" fmla="*/ 46 h 120"/>
                  <a:gd name="T56" fmla="*/ 8 w 121"/>
                  <a:gd name="T57" fmla="*/ 51 h 120"/>
                  <a:gd name="T58" fmla="*/ 13 w 121"/>
                  <a:gd name="T59" fmla="*/ 54 h 120"/>
                  <a:gd name="T60" fmla="*/ 18 w 121"/>
                  <a:gd name="T61" fmla="*/ 57 h 120"/>
                  <a:gd name="T62" fmla="*/ 24 w 121"/>
                  <a:gd name="T63" fmla="*/ 59 h 120"/>
                  <a:gd name="T64" fmla="*/ 30 w 121"/>
                  <a:gd name="T65" fmla="*/ 59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2" name="Freeform 50"/>
              <p:cNvSpPr>
                <a:spLocks/>
              </p:cNvSpPr>
              <p:nvPr/>
            </p:nvSpPr>
            <p:spPr bwMode="auto">
              <a:xfrm>
                <a:off x="3521" y="2527"/>
                <a:ext cx="59" cy="59"/>
              </a:xfrm>
              <a:custGeom>
                <a:avLst/>
                <a:gdLst>
                  <a:gd name="T0" fmla="*/ 30 w 121"/>
                  <a:gd name="T1" fmla="*/ 60 h 120"/>
                  <a:gd name="T2" fmla="*/ 36 w 121"/>
                  <a:gd name="T3" fmla="*/ 60 h 120"/>
                  <a:gd name="T4" fmla="*/ 42 w 121"/>
                  <a:gd name="T5" fmla="*/ 58 h 120"/>
                  <a:gd name="T6" fmla="*/ 47 w 121"/>
                  <a:gd name="T7" fmla="*/ 55 h 120"/>
                  <a:gd name="T8" fmla="*/ 52 w 121"/>
                  <a:gd name="T9" fmla="*/ 52 h 120"/>
                  <a:gd name="T10" fmla="*/ 55 w 121"/>
                  <a:gd name="T11" fmla="*/ 47 h 120"/>
                  <a:gd name="T12" fmla="*/ 58 w 121"/>
                  <a:gd name="T13" fmla="*/ 42 h 120"/>
                  <a:gd name="T14" fmla="*/ 60 w 121"/>
                  <a:gd name="T15" fmla="*/ 37 h 120"/>
                  <a:gd name="T16" fmla="*/ 60 w 121"/>
                  <a:gd name="T17" fmla="*/ 31 h 120"/>
                  <a:gd name="T18" fmla="*/ 60 w 121"/>
                  <a:gd name="T19" fmla="*/ 25 h 120"/>
                  <a:gd name="T20" fmla="*/ 58 w 121"/>
                  <a:gd name="T21" fmla="*/ 19 h 120"/>
                  <a:gd name="T22" fmla="*/ 55 w 121"/>
                  <a:gd name="T23" fmla="*/ 14 h 120"/>
                  <a:gd name="T24" fmla="*/ 52 w 121"/>
                  <a:gd name="T25" fmla="*/ 9 h 120"/>
                  <a:gd name="T26" fmla="*/ 47 w 121"/>
                  <a:gd name="T27" fmla="*/ 6 h 120"/>
                  <a:gd name="T28" fmla="*/ 42 w 121"/>
                  <a:gd name="T29" fmla="*/ 3 h 120"/>
                  <a:gd name="T30" fmla="*/ 36 w 121"/>
                  <a:gd name="T31" fmla="*/ 1 h 120"/>
                  <a:gd name="T32" fmla="*/ 30 w 121"/>
                  <a:gd name="T33" fmla="*/ 0 h 120"/>
                  <a:gd name="T34" fmla="*/ 24 w 121"/>
                  <a:gd name="T35" fmla="*/ 1 h 120"/>
                  <a:gd name="T36" fmla="*/ 19 w 121"/>
                  <a:gd name="T37" fmla="*/ 3 h 120"/>
                  <a:gd name="T38" fmla="*/ 14 w 121"/>
                  <a:gd name="T39" fmla="*/ 6 h 120"/>
                  <a:gd name="T40" fmla="*/ 9 w 121"/>
                  <a:gd name="T41" fmla="*/ 9 h 120"/>
                  <a:gd name="T42" fmla="*/ 5 w 121"/>
                  <a:gd name="T43" fmla="*/ 14 h 120"/>
                  <a:gd name="T44" fmla="*/ 2 w 121"/>
                  <a:gd name="T45" fmla="*/ 19 h 120"/>
                  <a:gd name="T46" fmla="*/ 1 w 121"/>
                  <a:gd name="T47" fmla="*/ 25 h 120"/>
                  <a:gd name="T48" fmla="*/ 0 w 121"/>
                  <a:gd name="T49" fmla="*/ 31 h 120"/>
                  <a:gd name="T50" fmla="*/ 1 w 121"/>
                  <a:gd name="T51" fmla="*/ 37 h 120"/>
                  <a:gd name="T52" fmla="*/ 2 w 121"/>
                  <a:gd name="T53" fmla="*/ 42 h 120"/>
                  <a:gd name="T54" fmla="*/ 5 w 121"/>
                  <a:gd name="T55" fmla="*/ 47 h 120"/>
                  <a:gd name="T56" fmla="*/ 9 w 121"/>
                  <a:gd name="T57" fmla="*/ 52 h 120"/>
                  <a:gd name="T58" fmla="*/ 14 w 121"/>
                  <a:gd name="T59" fmla="*/ 55 h 120"/>
                  <a:gd name="T60" fmla="*/ 19 w 121"/>
                  <a:gd name="T61" fmla="*/ 58 h 120"/>
                  <a:gd name="T62" fmla="*/ 24 w 121"/>
                  <a:gd name="T63" fmla="*/ 60 h 120"/>
                  <a:gd name="T64" fmla="*/ 30 w 121"/>
                  <a:gd name="T65" fmla="*/ 6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3" name="Freeform 51"/>
              <p:cNvSpPr>
                <a:spLocks/>
              </p:cNvSpPr>
              <p:nvPr/>
            </p:nvSpPr>
            <p:spPr bwMode="auto">
              <a:xfrm>
                <a:off x="3618" y="2449"/>
                <a:ext cx="59" cy="61"/>
              </a:xfrm>
              <a:custGeom>
                <a:avLst/>
                <a:gdLst>
                  <a:gd name="T0" fmla="*/ 30 w 120"/>
                  <a:gd name="T1" fmla="*/ 61 h 121"/>
                  <a:gd name="T2" fmla="*/ 35 w 120"/>
                  <a:gd name="T3" fmla="*/ 60 h 121"/>
                  <a:gd name="T4" fmla="*/ 41 w 120"/>
                  <a:gd name="T5" fmla="*/ 59 h 121"/>
                  <a:gd name="T6" fmla="*/ 46 w 120"/>
                  <a:gd name="T7" fmla="*/ 56 h 121"/>
                  <a:gd name="T8" fmla="*/ 50 w 120"/>
                  <a:gd name="T9" fmla="*/ 52 h 121"/>
                  <a:gd name="T10" fmla="*/ 54 w 120"/>
                  <a:gd name="T11" fmla="*/ 47 h 121"/>
                  <a:gd name="T12" fmla="*/ 57 w 120"/>
                  <a:gd name="T13" fmla="*/ 42 h 121"/>
                  <a:gd name="T14" fmla="*/ 58 w 120"/>
                  <a:gd name="T15" fmla="*/ 36 h 121"/>
                  <a:gd name="T16" fmla="*/ 59 w 120"/>
                  <a:gd name="T17" fmla="*/ 30 h 121"/>
                  <a:gd name="T18" fmla="*/ 58 w 120"/>
                  <a:gd name="T19" fmla="*/ 25 h 121"/>
                  <a:gd name="T20" fmla="*/ 57 w 120"/>
                  <a:gd name="T21" fmla="*/ 19 h 121"/>
                  <a:gd name="T22" fmla="*/ 54 w 120"/>
                  <a:gd name="T23" fmla="*/ 14 h 121"/>
                  <a:gd name="T24" fmla="*/ 50 w 120"/>
                  <a:gd name="T25" fmla="*/ 9 h 121"/>
                  <a:gd name="T26" fmla="*/ 46 w 120"/>
                  <a:gd name="T27" fmla="*/ 5 h 121"/>
                  <a:gd name="T28" fmla="*/ 41 w 120"/>
                  <a:gd name="T29" fmla="*/ 2 h 121"/>
                  <a:gd name="T30" fmla="*/ 35 w 120"/>
                  <a:gd name="T31" fmla="*/ 1 h 121"/>
                  <a:gd name="T32" fmla="*/ 30 w 120"/>
                  <a:gd name="T33" fmla="*/ 0 h 121"/>
                  <a:gd name="T34" fmla="*/ 24 w 120"/>
                  <a:gd name="T35" fmla="*/ 1 h 121"/>
                  <a:gd name="T36" fmla="*/ 19 w 120"/>
                  <a:gd name="T37" fmla="*/ 2 h 121"/>
                  <a:gd name="T38" fmla="*/ 14 w 120"/>
                  <a:gd name="T39" fmla="*/ 5 h 121"/>
                  <a:gd name="T40" fmla="*/ 8 w 120"/>
                  <a:gd name="T41" fmla="*/ 9 h 121"/>
                  <a:gd name="T42" fmla="*/ 5 w 120"/>
                  <a:gd name="T43" fmla="*/ 14 h 121"/>
                  <a:gd name="T44" fmla="*/ 2 w 120"/>
                  <a:gd name="T45" fmla="*/ 19 h 121"/>
                  <a:gd name="T46" fmla="*/ 1 w 120"/>
                  <a:gd name="T47" fmla="*/ 25 h 121"/>
                  <a:gd name="T48" fmla="*/ 0 w 120"/>
                  <a:gd name="T49" fmla="*/ 30 h 121"/>
                  <a:gd name="T50" fmla="*/ 1 w 120"/>
                  <a:gd name="T51" fmla="*/ 36 h 121"/>
                  <a:gd name="T52" fmla="*/ 2 w 120"/>
                  <a:gd name="T53" fmla="*/ 42 h 121"/>
                  <a:gd name="T54" fmla="*/ 5 w 120"/>
                  <a:gd name="T55" fmla="*/ 47 h 121"/>
                  <a:gd name="T56" fmla="*/ 8 w 120"/>
                  <a:gd name="T57" fmla="*/ 52 h 121"/>
                  <a:gd name="T58" fmla="*/ 14 w 120"/>
                  <a:gd name="T59" fmla="*/ 56 h 121"/>
                  <a:gd name="T60" fmla="*/ 19 w 120"/>
                  <a:gd name="T61" fmla="*/ 59 h 121"/>
                  <a:gd name="T62" fmla="*/ 24 w 120"/>
                  <a:gd name="T63" fmla="*/ 60 h 121"/>
                  <a:gd name="T64" fmla="*/ 30 w 120"/>
                  <a:gd name="T65" fmla="*/ 6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grpSp>
        <p:sp>
          <p:nvSpPr>
            <p:cNvPr id="107" name="Freeform 52"/>
            <p:cNvSpPr>
              <a:spLocks/>
            </p:cNvSpPr>
            <p:nvPr/>
          </p:nvSpPr>
          <p:spPr bwMode="auto">
            <a:xfrm>
              <a:off x="2137" y="664"/>
              <a:ext cx="19" cy="19"/>
            </a:xfrm>
            <a:custGeom>
              <a:avLst/>
              <a:gdLst>
                <a:gd name="T0" fmla="*/ 14 w 74"/>
                <a:gd name="T1" fmla="*/ 18 h 75"/>
                <a:gd name="T2" fmla="*/ 17 w 74"/>
                <a:gd name="T3" fmla="*/ 15 h 75"/>
                <a:gd name="T4" fmla="*/ 19 w 74"/>
                <a:gd name="T5" fmla="*/ 12 h 75"/>
                <a:gd name="T6" fmla="*/ 19 w 74"/>
                <a:gd name="T7" fmla="*/ 9 h 75"/>
                <a:gd name="T8" fmla="*/ 18 w 74"/>
                <a:gd name="T9" fmla="*/ 5 h 75"/>
                <a:gd name="T10" fmla="*/ 17 w 74"/>
                <a:gd name="T11" fmla="*/ 3 h 75"/>
                <a:gd name="T12" fmla="*/ 15 w 74"/>
                <a:gd name="T13" fmla="*/ 2 h 75"/>
                <a:gd name="T14" fmla="*/ 14 w 74"/>
                <a:gd name="T15" fmla="*/ 1 h 75"/>
                <a:gd name="T16" fmla="*/ 12 w 74"/>
                <a:gd name="T17" fmla="*/ 0 h 75"/>
                <a:gd name="T18" fmla="*/ 10 w 74"/>
                <a:gd name="T19" fmla="*/ 0 h 75"/>
                <a:gd name="T20" fmla="*/ 8 w 74"/>
                <a:gd name="T21" fmla="*/ 0 h 75"/>
                <a:gd name="T22" fmla="*/ 6 w 74"/>
                <a:gd name="T23" fmla="*/ 1 h 75"/>
                <a:gd name="T24" fmla="*/ 5 w 74"/>
                <a:gd name="T25" fmla="*/ 1 h 75"/>
                <a:gd name="T26" fmla="*/ 2 w 74"/>
                <a:gd name="T27" fmla="*/ 4 h 75"/>
                <a:gd name="T28" fmla="*/ 0 w 74"/>
                <a:gd name="T29" fmla="*/ 7 h 75"/>
                <a:gd name="T30" fmla="*/ 0 w 74"/>
                <a:gd name="T31" fmla="*/ 11 h 75"/>
                <a:gd name="T32" fmla="*/ 1 w 74"/>
                <a:gd name="T33" fmla="*/ 14 h 75"/>
                <a:gd name="T34" fmla="*/ 3 w 74"/>
                <a:gd name="T35" fmla="*/ 16 h 75"/>
                <a:gd name="T36" fmla="*/ 4 w 74"/>
                <a:gd name="T37" fmla="*/ 17 h 75"/>
                <a:gd name="T38" fmla="*/ 5 w 74"/>
                <a:gd name="T39" fmla="*/ 18 h 75"/>
                <a:gd name="T40" fmla="*/ 7 w 74"/>
                <a:gd name="T41" fmla="*/ 19 h 75"/>
                <a:gd name="T42" fmla="*/ 9 w 74"/>
                <a:gd name="T43" fmla="*/ 19 h 75"/>
                <a:gd name="T44" fmla="*/ 11 w 74"/>
                <a:gd name="T45" fmla="*/ 19 h 75"/>
                <a:gd name="T46" fmla="*/ 13 w 74"/>
                <a:gd name="T47" fmla="*/ 19 h 75"/>
                <a:gd name="T48" fmla="*/ 14 w 74"/>
                <a:gd name="T49" fmla="*/ 18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08" name="Freeform 53"/>
            <p:cNvSpPr>
              <a:spLocks/>
            </p:cNvSpPr>
            <p:nvPr/>
          </p:nvSpPr>
          <p:spPr bwMode="auto">
            <a:xfrm>
              <a:off x="2137" y="629"/>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09" name="Freeform 54"/>
            <p:cNvSpPr>
              <a:spLocks/>
            </p:cNvSpPr>
            <p:nvPr/>
          </p:nvSpPr>
          <p:spPr bwMode="auto">
            <a:xfrm>
              <a:off x="2137" y="594"/>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0" name="Freeform 55"/>
            <p:cNvSpPr>
              <a:spLocks/>
            </p:cNvSpPr>
            <p:nvPr/>
          </p:nvSpPr>
          <p:spPr bwMode="auto">
            <a:xfrm>
              <a:off x="2137" y="559"/>
              <a:ext cx="19" cy="18"/>
            </a:xfrm>
            <a:custGeom>
              <a:avLst/>
              <a:gdLst>
                <a:gd name="T0" fmla="*/ 17 w 76"/>
                <a:gd name="T1" fmla="*/ 15 h 75"/>
                <a:gd name="T2" fmla="*/ 19 w 76"/>
                <a:gd name="T3" fmla="*/ 12 h 75"/>
                <a:gd name="T4" fmla="*/ 19 w 76"/>
                <a:gd name="T5" fmla="*/ 9 h 75"/>
                <a:gd name="T6" fmla="*/ 18 w 76"/>
                <a:gd name="T7" fmla="*/ 6 h 75"/>
                <a:gd name="T8" fmla="*/ 16 w 76"/>
                <a:gd name="T9" fmla="*/ 2 h 75"/>
                <a:gd name="T10" fmla="*/ 15 w 76"/>
                <a:gd name="T11" fmla="*/ 1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9 h 75"/>
                <a:gd name="T30" fmla="*/ 1 w 76"/>
                <a:gd name="T31" fmla="*/ 13 h 75"/>
                <a:gd name="T32" fmla="*/ 3 w 76"/>
                <a:gd name="T33" fmla="*/ 16 h 75"/>
                <a:gd name="T34" fmla="*/ 5 w 76"/>
                <a:gd name="T35" fmla="*/ 17 h 75"/>
                <a:gd name="T36" fmla="*/ 7 w 76"/>
                <a:gd name="T37" fmla="*/ 18 h 75"/>
                <a:gd name="T38" fmla="*/ 8 w 76"/>
                <a:gd name="T39" fmla="*/ 18 h 75"/>
                <a:gd name="T40" fmla="*/ 10 w 76"/>
                <a:gd name="T41" fmla="*/ 18 h 75"/>
                <a:gd name="T42" fmla="*/ 12 w 76"/>
                <a:gd name="T43" fmla="*/ 18 h 75"/>
                <a:gd name="T44" fmla="*/ 13 w 76"/>
                <a:gd name="T45" fmla="*/ 17 h 75"/>
                <a:gd name="T46" fmla="*/ 15 w 76"/>
                <a:gd name="T47" fmla="*/ 17 h 75"/>
                <a:gd name="T48" fmla="*/ 17 w 76"/>
                <a:gd name="T49" fmla="*/ 15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1" name="Freeform 56"/>
            <p:cNvSpPr>
              <a:spLocks/>
            </p:cNvSpPr>
            <p:nvPr/>
          </p:nvSpPr>
          <p:spPr bwMode="auto">
            <a:xfrm>
              <a:off x="2137" y="523"/>
              <a:ext cx="19" cy="20"/>
            </a:xfrm>
            <a:custGeom>
              <a:avLst/>
              <a:gdLst>
                <a:gd name="T0" fmla="*/ 17 w 76"/>
                <a:gd name="T1" fmla="*/ 17 h 75"/>
                <a:gd name="T2" fmla="*/ 19 w 76"/>
                <a:gd name="T3" fmla="*/ 13 h 75"/>
                <a:gd name="T4" fmla="*/ 19 w 76"/>
                <a:gd name="T5" fmla="*/ 10 h 75"/>
                <a:gd name="T6" fmla="*/ 18 w 76"/>
                <a:gd name="T7" fmla="*/ 6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4 h 75"/>
                <a:gd name="T32" fmla="*/ 3 w 76"/>
                <a:gd name="T33" fmla="*/ 17 h 75"/>
                <a:gd name="T34" fmla="*/ 5 w 76"/>
                <a:gd name="T35" fmla="*/ 18 h 75"/>
                <a:gd name="T36" fmla="*/ 7 w 76"/>
                <a:gd name="T37" fmla="*/ 19 h 75"/>
                <a:gd name="T38" fmla="*/ 8 w 76"/>
                <a:gd name="T39" fmla="*/ 20 h 75"/>
                <a:gd name="T40" fmla="*/ 10 w 76"/>
                <a:gd name="T41" fmla="*/ 20 h 75"/>
                <a:gd name="T42" fmla="*/ 12 w 76"/>
                <a:gd name="T43" fmla="*/ 20 h 75"/>
                <a:gd name="T44" fmla="*/ 13 w 76"/>
                <a:gd name="T45" fmla="*/ 19 h 75"/>
                <a:gd name="T46" fmla="*/ 15 w 76"/>
                <a:gd name="T47" fmla="*/ 18 h 75"/>
                <a:gd name="T48" fmla="*/ 17 w 76"/>
                <a:gd name="T49" fmla="*/ 1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2" name="Freeform 57"/>
            <p:cNvSpPr>
              <a:spLocks/>
            </p:cNvSpPr>
            <p:nvPr/>
          </p:nvSpPr>
          <p:spPr bwMode="auto">
            <a:xfrm>
              <a:off x="2137" y="805"/>
              <a:ext cx="19" cy="19"/>
            </a:xfrm>
            <a:custGeom>
              <a:avLst/>
              <a:gdLst>
                <a:gd name="T0" fmla="*/ 14 w 74"/>
                <a:gd name="T1" fmla="*/ 18 h 75"/>
                <a:gd name="T2" fmla="*/ 17 w 74"/>
                <a:gd name="T3" fmla="*/ 15 h 75"/>
                <a:gd name="T4" fmla="*/ 19 w 74"/>
                <a:gd name="T5" fmla="*/ 12 h 75"/>
                <a:gd name="T6" fmla="*/ 19 w 74"/>
                <a:gd name="T7" fmla="*/ 9 h 75"/>
                <a:gd name="T8" fmla="*/ 18 w 74"/>
                <a:gd name="T9" fmla="*/ 5 h 75"/>
                <a:gd name="T10" fmla="*/ 17 w 74"/>
                <a:gd name="T11" fmla="*/ 3 h 75"/>
                <a:gd name="T12" fmla="*/ 15 w 74"/>
                <a:gd name="T13" fmla="*/ 2 h 75"/>
                <a:gd name="T14" fmla="*/ 14 w 74"/>
                <a:gd name="T15" fmla="*/ 1 h 75"/>
                <a:gd name="T16" fmla="*/ 12 w 74"/>
                <a:gd name="T17" fmla="*/ 0 h 75"/>
                <a:gd name="T18" fmla="*/ 10 w 74"/>
                <a:gd name="T19" fmla="*/ 0 h 75"/>
                <a:gd name="T20" fmla="*/ 8 w 74"/>
                <a:gd name="T21" fmla="*/ 0 h 75"/>
                <a:gd name="T22" fmla="*/ 6 w 74"/>
                <a:gd name="T23" fmla="*/ 1 h 75"/>
                <a:gd name="T24" fmla="*/ 5 w 74"/>
                <a:gd name="T25" fmla="*/ 1 h 75"/>
                <a:gd name="T26" fmla="*/ 2 w 74"/>
                <a:gd name="T27" fmla="*/ 4 h 75"/>
                <a:gd name="T28" fmla="*/ 0 w 74"/>
                <a:gd name="T29" fmla="*/ 7 h 75"/>
                <a:gd name="T30" fmla="*/ 0 w 74"/>
                <a:gd name="T31" fmla="*/ 11 h 75"/>
                <a:gd name="T32" fmla="*/ 1 w 74"/>
                <a:gd name="T33" fmla="*/ 14 h 75"/>
                <a:gd name="T34" fmla="*/ 3 w 74"/>
                <a:gd name="T35" fmla="*/ 16 h 75"/>
                <a:gd name="T36" fmla="*/ 4 w 74"/>
                <a:gd name="T37" fmla="*/ 17 h 75"/>
                <a:gd name="T38" fmla="*/ 5 w 74"/>
                <a:gd name="T39" fmla="*/ 18 h 75"/>
                <a:gd name="T40" fmla="*/ 7 w 74"/>
                <a:gd name="T41" fmla="*/ 19 h 75"/>
                <a:gd name="T42" fmla="*/ 9 w 74"/>
                <a:gd name="T43" fmla="*/ 19 h 75"/>
                <a:gd name="T44" fmla="*/ 11 w 74"/>
                <a:gd name="T45" fmla="*/ 19 h 75"/>
                <a:gd name="T46" fmla="*/ 13 w 74"/>
                <a:gd name="T47" fmla="*/ 19 h 75"/>
                <a:gd name="T48" fmla="*/ 14 w 74"/>
                <a:gd name="T49" fmla="*/ 18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3" name="Freeform 58"/>
            <p:cNvSpPr>
              <a:spLocks/>
            </p:cNvSpPr>
            <p:nvPr/>
          </p:nvSpPr>
          <p:spPr bwMode="auto">
            <a:xfrm>
              <a:off x="2137" y="769"/>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4" name="Freeform 59"/>
            <p:cNvSpPr>
              <a:spLocks/>
            </p:cNvSpPr>
            <p:nvPr/>
          </p:nvSpPr>
          <p:spPr bwMode="auto">
            <a:xfrm>
              <a:off x="2137" y="734"/>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5" name="Freeform 60"/>
            <p:cNvSpPr>
              <a:spLocks/>
            </p:cNvSpPr>
            <p:nvPr/>
          </p:nvSpPr>
          <p:spPr bwMode="auto">
            <a:xfrm>
              <a:off x="2137" y="699"/>
              <a:ext cx="19" cy="19"/>
            </a:xfrm>
            <a:custGeom>
              <a:avLst/>
              <a:gdLst>
                <a:gd name="T0" fmla="*/ 17 w 76"/>
                <a:gd name="T1" fmla="*/ 16 h 75"/>
                <a:gd name="T2" fmla="*/ 19 w 76"/>
                <a:gd name="T3" fmla="*/ 13 h 75"/>
                <a:gd name="T4" fmla="*/ 19 w 76"/>
                <a:gd name="T5" fmla="*/ 9 h 75"/>
                <a:gd name="T6" fmla="*/ 18 w 76"/>
                <a:gd name="T7" fmla="*/ 6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16" name="Freeform 61"/>
            <p:cNvSpPr>
              <a:spLocks/>
            </p:cNvSpPr>
            <p:nvPr/>
          </p:nvSpPr>
          <p:spPr bwMode="auto">
            <a:xfrm>
              <a:off x="2149" y="806"/>
              <a:ext cx="214" cy="367"/>
            </a:xfrm>
            <a:custGeom>
              <a:avLst/>
              <a:gdLst>
                <a:gd name="T0" fmla="*/ 168 w 423"/>
                <a:gd name="T1" fmla="*/ 56 h 726"/>
                <a:gd name="T2" fmla="*/ 111 w 423"/>
                <a:gd name="T3" fmla="*/ 9 h 726"/>
                <a:gd name="T4" fmla="*/ 23 w 423"/>
                <a:gd name="T5" fmla="*/ 0 h 726"/>
                <a:gd name="T6" fmla="*/ 0 w 423"/>
                <a:gd name="T7" fmla="*/ 126 h 726"/>
                <a:gd name="T8" fmla="*/ 18 w 423"/>
                <a:gd name="T9" fmla="*/ 205 h 726"/>
                <a:gd name="T10" fmla="*/ 71 w 423"/>
                <a:gd name="T11" fmla="*/ 256 h 726"/>
                <a:gd name="T12" fmla="*/ 59 w 423"/>
                <a:gd name="T13" fmla="*/ 273 h 726"/>
                <a:gd name="T14" fmla="*/ 73 w 423"/>
                <a:gd name="T15" fmla="*/ 350 h 726"/>
                <a:gd name="T16" fmla="*/ 165 w 423"/>
                <a:gd name="T17" fmla="*/ 367 h 726"/>
                <a:gd name="T18" fmla="*/ 214 w 423"/>
                <a:gd name="T19" fmla="*/ 323 h 726"/>
                <a:gd name="T20" fmla="*/ 200 w 423"/>
                <a:gd name="T21" fmla="*/ 240 h 726"/>
                <a:gd name="T22" fmla="*/ 152 w 423"/>
                <a:gd name="T23" fmla="*/ 214 h 726"/>
                <a:gd name="T24" fmla="*/ 156 w 423"/>
                <a:gd name="T25" fmla="*/ 129 h 726"/>
                <a:gd name="T26" fmla="*/ 137 w 423"/>
                <a:gd name="T27" fmla="*/ 105 h 726"/>
                <a:gd name="T28" fmla="*/ 159 w 423"/>
                <a:gd name="T29" fmla="*/ 85 h 726"/>
                <a:gd name="T30" fmla="*/ 168 w 423"/>
                <a:gd name="T31" fmla="*/ 56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rgbClr val="DADAB3"/>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17" name="Freeform 62"/>
            <p:cNvSpPr>
              <a:spLocks/>
            </p:cNvSpPr>
            <p:nvPr/>
          </p:nvSpPr>
          <p:spPr bwMode="auto">
            <a:xfrm flipH="1">
              <a:off x="2549" y="807"/>
              <a:ext cx="213" cy="367"/>
            </a:xfrm>
            <a:custGeom>
              <a:avLst/>
              <a:gdLst>
                <a:gd name="T0" fmla="*/ 168 w 423"/>
                <a:gd name="T1" fmla="*/ 56 h 726"/>
                <a:gd name="T2" fmla="*/ 110 w 423"/>
                <a:gd name="T3" fmla="*/ 9 h 726"/>
                <a:gd name="T4" fmla="*/ 23 w 423"/>
                <a:gd name="T5" fmla="*/ 0 h 726"/>
                <a:gd name="T6" fmla="*/ 0 w 423"/>
                <a:gd name="T7" fmla="*/ 126 h 726"/>
                <a:gd name="T8" fmla="*/ 18 w 423"/>
                <a:gd name="T9" fmla="*/ 205 h 726"/>
                <a:gd name="T10" fmla="*/ 71 w 423"/>
                <a:gd name="T11" fmla="*/ 256 h 726"/>
                <a:gd name="T12" fmla="*/ 59 w 423"/>
                <a:gd name="T13" fmla="*/ 273 h 726"/>
                <a:gd name="T14" fmla="*/ 73 w 423"/>
                <a:gd name="T15" fmla="*/ 350 h 726"/>
                <a:gd name="T16" fmla="*/ 165 w 423"/>
                <a:gd name="T17" fmla="*/ 367 h 726"/>
                <a:gd name="T18" fmla="*/ 213 w 423"/>
                <a:gd name="T19" fmla="*/ 323 h 726"/>
                <a:gd name="T20" fmla="*/ 199 w 423"/>
                <a:gd name="T21" fmla="*/ 240 h 726"/>
                <a:gd name="T22" fmla="*/ 151 w 423"/>
                <a:gd name="T23" fmla="*/ 214 h 726"/>
                <a:gd name="T24" fmla="*/ 156 w 423"/>
                <a:gd name="T25" fmla="*/ 129 h 726"/>
                <a:gd name="T26" fmla="*/ 136 w 423"/>
                <a:gd name="T27" fmla="*/ 105 h 726"/>
                <a:gd name="T28" fmla="*/ 159 w 423"/>
                <a:gd name="T29" fmla="*/ 85 h 726"/>
                <a:gd name="T30" fmla="*/ 168 w 423"/>
                <a:gd name="T31" fmla="*/ 56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rgbClr val="DADAB3"/>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18" name="Freeform 63"/>
            <p:cNvSpPr>
              <a:spLocks/>
            </p:cNvSpPr>
            <p:nvPr/>
          </p:nvSpPr>
          <p:spPr bwMode="auto">
            <a:xfrm>
              <a:off x="2163" y="681"/>
              <a:ext cx="593" cy="376"/>
            </a:xfrm>
            <a:custGeom>
              <a:avLst/>
              <a:gdLst>
                <a:gd name="T0" fmla="*/ 398 w 1176"/>
                <a:gd name="T1" fmla="*/ 364 h 744"/>
                <a:gd name="T2" fmla="*/ 191 w 1176"/>
                <a:gd name="T3" fmla="*/ 376 h 744"/>
                <a:gd name="T4" fmla="*/ 174 w 1176"/>
                <a:gd name="T5" fmla="*/ 238 h 744"/>
                <a:gd name="T6" fmla="*/ 153 w 1176"/>
                <a:gd name="T7" fmla="*/ 182 h 744"/>
                <a:gd name="T8" fmla="*/ 0 w 1176"/>
                <a:gd name="T9" fmla="*/ 126 h 744"/>
                <a:gd name="T10" fmla="*/ 8 w 1176"/>
                <a:gd name="T11" fmla="*/ 77 h 744"/>
                <a:gd name="T12" fmla="*/ 107 w 1176"/>
                <a:gd name="T13" fmla="*/ 24 h 744"/>
                <a:gd name="T14" fmla="*/ 203 w 1176"/>
                <a:gd name="T15" fmla="*/ 3 h 744"/>
                <a:gd name="T16" fmla="*/ 330 w 1176"/>
                <a:gd name="T17" fmla="*/ 0 h 744"/>
                <a:gd name="T18" fmla="*/ 440 w 1176"/>
                <a:gd name="T19" fmla="*/ 11 h 744"/>
                <a:gd name="T20" fmla="*/ 532 w 1176"/>
                <a:gd name="T21" fmla="*/ 52 h 744"/>
                <a:gd name="T22" fmla="*/ 593 w 1176"/>
                <a:gd name="T23" fmla="*/ 118 h 744"/>
                <a:gd name="T24" fmla="*/ 431 w 1176"/>
                <a:gd name="T25" fmla="*/ 182 h 744"/>
                <a:gd name="T26" fmla="*/ 401 w 1176"/>
                <a:gd name="T27" fmla="*/ 244 h 744"/>
                <a:gd name="T28" fmla="*/ 398 w 1176"/>
                <a:gd name="T29" fmla="*/ 364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rgbClr val="FFFFFF"/>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19" name="Oval 64"/>
            <p:cNvSpPr>
              <a:spLocks noChangeArrowheads="1"/>
            </p:cNvSpPr>
            <p:nvPr/>
          </p:nvSpPr>
          <p:spPr bwMode="auto">
            <a:xfrm>
              <a:off x="2336" y="478"/>
              <a:ext cx="221" cy="242"/>
            </a:xfrm>
            <a:prstGeom prst="ellipse">
              <a:avLst/>
            </a:prstGeom>
            <a:solidFill>
              <a:srgbClr val="DADAB3"/>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20" name="Rectangle 65"/>
            <p:cNvSpPr>
              <a:spLocks noChangeArrowheads="1"/>
            </p:cNvSpPr>
            <p:nvPr/>
          </p:nvSpPr>
          <p:spPr bwMode="auto">
            <a:xfrm>
              <a:off x="2355" y="1031"/>
              <a:ext cx="206" cy="188"/>
            </a:xfrm>
            <a:prstGeom prst="rect">
              <a:avLst/>
            </a:prstGeom>
            <a:solidFill>
              <a:srgbClr val="0099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21" name="Freeform 66"/>
            <p:cNvSpPr>
              <a:spLocks/>
            </p:cNvSpPr>
            <p:nvPr/>
          </p:nvSpPr>
          <p:spPr bwMode="auto">
            <a:xfrm>
              <a:off x="2327" y="681"/>
              <a:ext cx="240" cy="470"/>
            </a:xfrm>
            <a:custGeom>
              <a:avLst/>
              <a:gdLst>
                <a:gd name="T0" fmla="*/ 32 w 476"/>
                <a:gd name="T1" fmla="*/ 470 h 988"/>
                <a:gd name="T2" fmla="*/ 26 w 476"/>
                <a:gd name="T3" fmla="*/ 232 h 988"/>
                <a:gd name="T4" fmla="*/ 14 w 476"/>
                <a:gd name="T5" fmla="*/ 213 h 988"/>
                <a:gd name="T6" fmla="*/ 0 w 476"/>
                <a:gd name="T7" fmla="*/ 99 h 988"/>
                <a:gd name="T8" fmla="*/ 10 w 476"/>
                <a:gd name="T9" fmla="*/ 4 h 988"/>
                <a:gd name="T10" fmla="*/ 34 w 476"/>
                <a:gd name="T11" fmla="*/ 4 h 988"/>
                <a:gd name="T12" fmla="*/ 36 w 476"/>
                <a:gd name="T13" fmla="*/ 122 h 988"/>
                <a:gd name="T14" fmla="*/ 198 w 476"/>
                <a:gd name="T15" fmla="*/ 118 h 988"/>
                <a:gd name="T16" fmla="*/ 198 w 476"/>
                <a:gd name="T17" fmla="*/ 6 h 988"/>
                <a:gd name="T18" fmla="*/ 222 w 476"/>
                <a:gd name="T19" fmla="*/ 0 h 988"/>
                <a:gd name="T20" fmla="*/ 234 w 476"/>
                <a:gd name="T21" fmla="*/ 88 h 988"/>
                <a:gd name="T22" fmla="*/ 234 w 476"/>
                <a:gd name="T23" fmla="*/ 192 h 988"/>
                <a:gd name="T24" fmla="*/ 222 w 476"/>
                <a:gd name="T25" fmla="*/ 219 h 988"/>
                <a:gd name="T26" fmla="*/ 240 w 476"/>
                <a:gd name="T27" fmla="*/ 466 h 988"/>
                <a:gd name="T28" fmla="*/ 32 w 476"/>
                <a:gd name="T29" fmla="*/ 470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22" name="Line 67"/>
            <p:cNvSpPr>
              <a:spLocks noChangeShapeType="1"/>
            </p:cNvSpPr>
            <p:nvPr/>
          </p:nvSpPr>
          <p:spPr bwMode="auto">
            <a:xfrm flipV="1">
              <a:off x="2458" y="1082"/>
              <a:ext cx="0" cy="1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23" name="Freeform 68"/>
            <p:cNvSpPr>
              <a:spLocks/>
            </p:cNvSpPr>
            <p:nvPr/>
          </p:nvSpPr>
          <p:spPr bwMode="auto">
            <a:xfrm>
              <a:off x="2137" y="486"/>
              <a:ext cx="19" cy="20"/>
            </a:xfrm>
            <a:custGeom>
              <a:avLst/>
              <a:gdLst>
                <a:gd name="T0" fmla="*/ 17 w 76"/>
                <a:gd name="T1" fmla="*/ 17 h 75"/>
                <a:gd name="T2" fmla="*/ 19 w 76"/>
                <a:gd name="T3" fmla="*/ 13 h 75"/>
                <a:gd name="T4" fmla="*/ 19 w 76"/>
                <a:gd name="T5" fmla="*/ 10 h 75"/>
                <a:gd name="T6" fmla="*/ 18 w 76"/>
                <a:gd name="T7" fmla="*/ 6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4 h 75"/>
                <a:gd name="T32" fmla="*/ 3 w 76"/>
                <a:gd name="T33" fmla="*/ 17 h 75"/>
                <a:gd name="T34" fmla="*/ 5 w 76"/>
                <a:gd name="T35" fmla="*/ 18 h 75"/>
                <a:gd name="T36" fmla="*/ 7 w 76"/>
                <a:gd name="T37" fmla="*/ 19 h 75"/>
                <a:gd name="T38" fmla="*/ 8 w 76"/>
                <a:gd name="T39" fmla="*/ 20 h 75"/>
                <a:gd name="T40" fmla="*/ 10 w 76"/>
                <a:gd name="T41" fmla="*/ 20 h 75"/>
                <a:gd name="T42" fmla="*/ 12 w 76"/>
                <a:gd name="T43" fmla="*/ 20 h 75"/>
                <a:gd name="T44" fmla="*/ 13 w 76"/>
                <a:gd name="T45" fmla="*/ 19 h 75"/>
                <a:gd name="T46" fmla="*/ 15 w 76"/>
                <a:gd name="T47" fmla="*/ 18 h 75"/>
                <a:gd name="T48" fmla="*/ 17 w 76"/>
                <a:gd name="T49" fmla="*/ 1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4" name="Freeform 69"/>
            <p:cNvSpPr>
              <a:spLocks/>
            </p:cNvSpPr>
            <p:nvPr/>
          </p:nvSpPr>
          <p:spPr bwMode="auto">
            <a:xfrm>
              <a:off x="2137" y="452"/>
              <a:ext cx="19" cy="18"/>
            </a:xfrm>
            <a:custGeom>
              <a:avLst/>
              <a:gdLst>
                <a:gd name="T0" fmla="*/ 17 w 76"/>
                <a:gd name="T1" fmla="*/ 15 h 75"/>
                <a:gd name="T2" fmla="*/ 19 w 76"/>
                <a:gd name="T3" fmla="*/ 12 h 75"/>
                <a:gd name="T4" fmla="*/ 19 w 76"/>
                <a:gd name="T5" fmla="*/ 9 h 75"/>
                <a:gd name="T6" fmla="*/ 18 w 76"/>
                <a:gd name="T7" fmla="*/ 6 h 75"/>
                <a:gd name="T8" fmla="*/ 16 w 76"/>
                <a:gd name="T9" fmla="*/ 2 h 75"/>
                <a:gd name="T10" fmla="*/ 15 w 76"/>
                <a:gd name="T11" fmla="*/ 1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9 h 75"/>
                <a:gd name="T30" fmla="*/ 1 w 76"/>
                <a:gd name="T31" fmla="*/ 13 h 75"/>
                <a:gd name="T32" fmla="*/ 3 w 76"/>
                <a:gd name="T33" fmla="*/ 16 h 75"/>
                <a:gd name="T34" fmla="*/ 5 w 76"/>
                <a:gd name="T35" fmla="*/ 17 h 75"/>
                <a:gd name="T36" fmla="*/ 7 w 76"/>
                <a:gd name="T37" fmla="*/ 18 h 75"/>
                <a:gd name="T38" fmla="*/ 8 w 76"/>
                <a:gd name="T39" fmla="*/ 18 h 75"/>
                <a:gd name="T40" fmla="*/ 10 w 76"/>
                <a:gd name="T41" fmla="*/ 18 h 75"/>
                <a:gd name="T42" fmla="*/ 12 w 76"/>
                <a:gd name="T43" fmla="*/ 18 h 75"/>
                <a:gd name="T44" fmla="*/ 13 w 76"/>
                <a:gd name="T45" fmla="*/ 17 h 75"/>
                <a:gd name="T46" fmla="*/ 15 w 76"/>
                <a:gd name="T47" fmla="*/ 17 h 75"/>
                <a:gd name="T48" fmla="*/ 17 w 76"/>
                <a:gd name="T49" fmla="*/ 15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5" name="Freeform 70"/>
            <p:cNvSpPr>
              <a:spLocks/>
            </p:cNvSpPr>
            <p:nvPr/>
          </p:nvSpPr>
          <p:spPr bwMode="auto">
            <a:xfrm>
              <a:off x="2293" y="450"/>
              <a:ext cx="303" cy="116"/>
            </a:xfrm>
            <a:custGeom>
              <a:avLst/>
              <a:gdLst>
                <a:gd name="T0" fmla="*/ 0 w 600"/>
                <a:gd name="T1" fmla="*/ 116 h 230"/>
                <a:gd name="T2" fmla="*/ 303 w 600"/>
                <a:gd name="T3" fmla="*/ 116 h 230"/>
                <a:gd name="T4" fmla="*/ 289 w 600"/>
                <a:gd name="T5" fmla="*/ 102 h 230"/>
                <a:gd name="T6" fmla="*/ 272 w 600"/>
                <a:gd name="T7" fmla="*/ 94 h 230"/>
                <a:gd name="T8" fmla="*/ 257 w 600"/>
                <a:gd name="T9" fmla="*/ 91 h 230"/>
                <a:gd name="T10" fmla="*/ 253 w 600"/>
                <a:gd name="T11" fmla="*/ 62 h 230"/>
                <a:gd name="T12" fmla="*/ 240 w 600"/>
                <a:gd name="T13" fmla="*/ 36 h 230"/>
                <a:gd name="T14" fmla="*/ 214 w 600"/>
                <a:gd name="T15" fmla="*/ 15 h 230"/>
                <a:gd name="T16" fmla="*/ 190 w 600"/>
                <a:gd name="T17" fmla="*/ 5 h 230"/>
                <a:gd name="T18" fmla="*/ 165 w 600"/>
                <a:gd name="T19" fmla="*/ 0 h 230"/>
                <a:gd name="T20" fmla="*/ 150 w 600"/>
                <a:gd name="T21" fmla="*/ 0 h 230"/>
                <a:gd name="T22" fmla="*/ 131 w 600"/>
                <a:gd name="T23" fmla="*/ 0 h 230"/>
                <a:gd name="T24" fmla="*/ 105 w 600"/>
                <a:gd name="T25" fmla="*/ 6 h 230"/>
                <a:gd name="T26" fmla="*/ 88 w 600"/>
                <a:gd name="T27" fmla="*/ 16 h 230"/>
                <a:gd name="T28" fmla="*/ 71 w 600"/>
                <a:gd name="T29" fmla="*/ 27 h 230"/>
                <a:gd name="T30" fmla="*/ 58 w 600"/>
                <a:gd name="T31" fmla="*/ 45 h 230"/>
                <a:gd name="T32" fmla="*/ 49 w 600"/>
                <a:gd name="T33" fmla="*/ 60 h 230"/>
                <a:gd name="T34" fmla="*/ 46 w 600"/>
                <a:gd name="T35" fmla="*/ 77 h 230"/>
                <a:gd name="T36" fmla="*/ 45 w 600"/>
                <a:gd name="T37" fmla="*/ 91 h 230"/>
                <a:gd name="T38" fmla="*/ 23 w 600"/>
                <a:gd name="T39" fmla="*/ 96 h 230"/>
                <a:gd name="T40" fmla="*/ 8 w 600"/>
                <a:gd name="T41" fmla="*/ 107 h 230"/>
                <a:gd name="T42" fmla="*/ 0 w 600"/>
                <a:gd name="T43" fmla="*/ 116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rgbClr val="FFCC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26" name="Freeform 71"/>
            <p:cNvSpPr>
              <a:spLocks/>
            </p:cNvSpPr>
            <p:nvPr/>
          </p:nvSpPr>
          <p:spPr bwMode="auto">
            <a:xfrm>
              <a:off x="2464" y="461"/>
              <a:ext cx="68" cy="84"/>
            </a:xfrm>
            <a:custGeom>
              <a:avLst/>
              <a:gdLst>
                <a:gd name="T0" fmla="*/ 5 w 347"/>
                <a:gd name="T1" fmla="*/ 0 h 433"/>
                <a:gd name="T2" fmla="*/ 5 w 347"/>
                <a:gd name="T3" fmla="*/ 0 h 433"/>
                <a:gd name="T4" fmla="*/ 3 w 347"/>
                <a:gd name="T5" fmla="*/ 0 h 433"/>
                <a:gd name="T6" fmla="*/ 2 w 347"/>
                <a:gd name="T7" fmla="*/ 1 h 433"/>
                <a:gd name="T8" fmla="*/ 1 w 347"/>
                <a:gd name="T9" fmla="*/ 1 h 433"/>
                <a:gd name="T10" fmla="*/ 0 w 347"/>
                <a:gd name="T11" fmla="*/ 3 h 433"/>
                <a:gd name="T12" fmla="*/ 0 w 347"/>
                <a:gd name="T13" fmla="*/ 4 h 433"/>
                <a:gd name="T14" fmla="*/ 0 w 347"/>
                <a:gd name="T15" fmla="*/ 6 h 433"/>
                <a:gd name="T16" fmla="*/ 1 w 347"/>
                <a:gd name="T17" fmla="*/ 7 h 433"/>
                <a:gd name="T18" fmla="*/ 3 w 347"/>
                <a:gd name="T19" fmla="*/ 8 h 433"/>
                <a:gd name="T20" fmla="*/ 3 w 347"/>
                <a:gd name="T21" fmla="*/ 8 h 433"/>
                <a:gd name="T22" fmla="*/ 4 w 347"/>
                <a:gd name="T23" fmla="*/ 8 h 433"/>
                <a:gd name="T24" fmla="*/ 6 w 347"/>
                <a:gd name="T25" fmla="*/ 9 h 433"/>
                <a:gd name="T26" fmla="*/ 8 w 347"/>
                <a:gd name="T27" fmla="*/ 10 h 433"/>
                <a:gd name="T28" fmla="*/ 12 w 347"/>
                <a:gd name="T29" fmla="*/ 11 h 433"/>
                <a:gd name="T30" fmla="*/ 15 w 347"/>
                <a:gd name="T31" fmla="*/ 13 h 433"/>
                <a:gd name="T32" fmla="*/ 20 w 347"/>
                <a:gd name="T33" fmla="*/ 16 h 433"/>
                <a:gd name="T34" fmla="*/ 24 w 347"/>
                <a:gd name="T35" fmla="*/ 19 h 433"/>
                <a:gd name="T36" fmla="*/ 29 w 347"/>
                <a:gd name="T37" fmla="*/ 22 h 433"/>
                <a:gd name="T38" fmla="*/ 34 w 347"/>
                <a:gd name="T39" fmla="*/ 27 h 433"/>
                <a:gd name="T40" fmla="*/ 39 w 347"/>
                <a:gd name="T41" fmla="*/ 32 h 433"/>
                <a:gd name="T42" fmla="*/ 44 w 347"/>
                <a:gd name="T43" fmla="*/ 38 h 433"/>
                <a:gd name="T44" fmla="*/ 48 w 347"/>
                <a:gd name="T45" fmla="*/ 44 h 433"/>
                <a:gd name="T46" fmla="*/ 52 w 347"/>
                <a:gd name="T47" fmla="*/ 52 h 433"/>
                <a:gd name="T48" fmla="*/ 56 w 347"/>
                <a:gd name="T49" fmla="*/ 61 h 433"/>
                <a:gd name="T50" fmla="*/ 58 w 347"/>
                <a:gd name="T51" fmla="*/ 70 h 433"/>
                <a:gd name="T52" fmla="*/ 60 w 347"/>
                <a:gd name="T53" fmla="*/ 81 h 433"/>
                <a:gd name="T54" fmla="*/ 61 w 347"/>
                <a:gd name="T55" fmla="*/ 82 h 433"/>
                <a:gd name="T56" fmla="*/ 62 w 347"/>
                <a:gd name="T57" fmla="*/ 83 h 433"/>
                <a:gd name="T58" fmla="*/ 63 w 347"/>
                <a:gd name="T59" fmla="*/ 84 h 433"/>
                <a:gd name="T60" fmla="*/ 65 w 347"/>
                <a:gd name="T61" fmla="*/ 84 h 433"/>
                <a:gd name="T62" fmla="*/ 66 w 347"/>
                <a:gd name="T63" fmla="*/ 83 h 433"/>
                <a:gd name="T64" fmla="*/ 67 w 347"/>
                <a:gd name="T65" fmla="*/ 82 h 433"/>
                <a:gd name="T66" fmla="*/ 68 w 347"/>
                <a:gd name="T67" fmla="*/ 81 h 433"/>
                <a:gd name="T68" fmla="*/ 68 w 347"/>
                <a:gd name="T69" fmla="*/ 79 h 433"/>
                <a:gd name="T70" fmla="*/ 66 w 347"/>
                <a:gd name="T71" fmla="*/ 68 h 433"/>
                <a:gd name="T72" fmla="*/ 63 w 347"/>
                <a:gd name="T73" fmla="*/ 58 h 433"/>
                <a:gd name="T74" fmla="*/ 59 w 347"/>
                <a:gd name="T75" fmla="*/ 48 h 433"/>
                <a:gd name="T76" fmla="*/ 55 w 347"/>
                <a:gd name="T77" fmla="*/ 40 h 433"/>
                <a:gd name="T78" fmla="*/ 50 w 347"/>
                <a:gd name="T79" fmla="*/ 32 h 433"/>
                <a:gd name="T80" fmla="*/ 44 w 347"/>
                <a:gd name="T81" fmla="*/ 26 h 433"/>
                <a:gd name="T82" fmla="*/ 39 w 347"/>
                <a:gd name="T83" fmla="*/ 20 h 433"/>
                <a:gd name="T84" fmla="*/ 34 w 347"/>
                <a:gd name="T85" fmla="*/ 16 h 433"/>
                <a:gd name="T86" fmla="*/ 28 w 347"/>
                <a:gd name="T87" fmla="*/ 12 h 433"/>
                <a:gd name="T88" fmla="*/ 23 w 347"/>
                <a:gd name="T89" fmla="*/ 8 h 433"/>
                <a:gd name="T90" fmla="*/ 18 w 347"/>
                <a:gd name="T91" fmla="*/ 6 h 433"/>
                <a:gd name="T92" fmla="*/ 14 w 347"/>
                <a:gd name="T93" fmla="*/ 3 h 433"/>
                <a:gd name="T94" fmla="*/ 10 w 347"/>
                <a:gd name="T95" fmla="*/ 2 h 433"/>
                <a:gd name="T96" fmla="*/ 7 w 347"/>
                <a:gd name="T97" fmla="*/ 1 h 433"/>
                <a:gd name="T98" fmla="*/ 6 w 347"/>
                <a:gd name="T99" fmla="*/ 0 h 433"/>
                <a:gd name="T100" fmla="*/ 5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7" name="Freeform 72"/>
            <p:cNvSpPr>
              <a:spLocks/>
            </p:cNvSpPr>
            <p:nvPr/>
          </p:nvSpPr>
          <p:spPr bwMode="auto">
            <a:xfrm>
              <a:off x="2351" y="461"/>
              <a:ext cx="69" cy="84"/>
            </a:xfrm>
            <a:custGeom>
              <a:avLst/>
              <a:gdLst>
                <a:gd name="T0" fmla="*/ 66 w 350"/>
                <a:gd name="T1" fmla="*/ 8 h 433"/>
                <a:gd name="T2" fmla="*/ 68 w 350"/>
                <a:gd name="T3" fmla="*/ 7 h 433"/>
                <a:gd name="T4" fmla="*/ 69 w 350"/>
                <a:gd name="T5" fmla="*/ 6 h 433"/>
                <a:gd name="T6" fmla="*/ 69 w 350"/>
                <a:gd name="T7" fmla="*/ 4 h 433"/>
                <a:gd name="T8" fmla="*/ 69 w 350"/>
                <a:gd name="T9" fmla="*/ 3 h 433"/>
                <a:gd name="T10" fmla="*/ 68 w 350"/>
                <a:gd name="T11" fmla="*/ 1 h 433"/>
                <a:gd name="T12" fmla="*/ 67 w 350"/>
                <a:gd name="T13" fmla="*/ 1 h 433"/>
                <a:gd name="T14" fmla="*/ 66 w 350"/>
                <a:gd name="T15" fmla="*/ 0 h 433"/>
                <a:gd name="T16" fmla="*/ 64 w 350"/>
                <a:gd name="T17" fmla="*/ 0 h 433"/>
                <a:gd name="T18" fmla="*/ 63 w 350"/>
                <a:gd name="T19" fmla="*/ 0 h 433"/>
                <a:gd name="T20" fmla="*/ 62 w 350"/>
                <a:gd name="T21" fmla="*/ 1 h 433"/>
                <a:gd name="T22" fmla="*/ 59 w 350"/>
                <a:gd name="T23" fmla="*/ 2 h 433"/>
                <a:gd name="T24" fmla="*/ 55 w 350"/>
                <a:gd name="T25" fmla="*/ 3 h 433"/>
                <a:gd name="T26" fmla="*/ 51 w 350"/>
                <a:gd name="T27" fmla="*/ 6 h 433"/>
                <a:gd name="T28" fmla="*/ 46 w 350"/>
                <a:gd name="T29" fmla="*/ 8 h 433"/>
                <a:gd name="T30" fmla="*/ 41 w 350"/>
                <a:gd name="T31" fmla="*/ 12 h 433"/>
                <a:gd name="T32" fmla="*/ 35 w 350"/>
                <a:gd name="T33" fmla="*/ 16 h 433"/>
                <a:gd name="T34" fmla="*/ 30 w 350"/>
                <a:gd name="T35" fmla="*/ 20 h 433"/>
                <a:gd name="T36" fmla="*/ 24 w 350"/>
                <a:gd name="T37" fmla="*/ 26 h 433"/>
                <a:gd name="T38" fmla="*/ 19 w 350"/>
                <a:gd name="T39" fmla="*/ 32 h 433"/>
                <a:gd name="T40" fmla="*/ 14 w 350"/>
                <a:gd name="T41" fmla="*/ 40 h 433"/>
                <a:gd name="T42" fmla="*/ 9 w 350"/>
                <a:gd name="T43" fmla="*/ 48 h 433"/>
                <a:gd name="T44" fmla="*/ 5 w 350"/>
                <a:gd name="T45" fmla="*/ 58 h 433"/>
                <a:gd name="T46" fmla="*/ 2 w 350"/>
                <a:gd name="T47" fmla="*/ 68 h 433"/>
                <a:gd name="T48" fmla="*/ 0 w 350"/>
                <a:gd name="T49" fmla="*/ 79 h 433"/>
                <a:gd name="T50" fmla="*/ 0 w 350"/>
                <a:gd name="T51" fmla="*/ 81 h 433"/>
                <a:gd name="T52" fmla="*/ 1 w 350"/>
                <a:gd name="T53" fmla="*/ 82 h 433"/>
                <a:gd name="T54" fmla="*/ 2 w 350"/>
                <a:gd name="T55" fmla="*/ 83 h 433"/>
                <a:gd name="T56" fmla="*/ 4 w 350"/>
                <a:gd name="T57" fmla="*/ 84 h 433"/>
                <a:gd name="T58" fmla="*/ 5 w 350"/>
                <a:gd name="T59" fmla="*/ 84 h 433"/>
                <a:gd name="T60" fmla="*/ 7 w 350"/>
                <a:gd name="T61" fmla="*/ 83 h 433"/>
                <a:gd name="T62" fmla="*/ 8 w 350"/>
                <a:gd name="T63" fmla="*/ 82 h 433"/>
                <a:gd name="T64" fmla="*/ 8 w 350"/>
                <a:gd name="T65" fmla="*/ 81 h 433"/>
                <a:gd name="T66" fmla="*/ 10 w 350"/>
                <a:gd name="T67" fmla="*/ 70 h 433"/>
                <a:gd name="T68" fmla="*/ 13 w 350"/>
                <a:gd name="T69" fmla="*/ 61 h 433"/>
                <a:gd name="T70" fmla="*/ 16 w 350"/>
                <a:gd name="T71" fmla="*/ 52 h 433"/>
                <a:gd name="T72" fmla="*/ 20 w 350"/>
                <a:gd name="T73" fmla="*/ 44 h 433"/>
                <a:gd name="T74" fmla="*/ 24 w 350"/>
                <a:gd name="T75" fmla="*/ 38 h 433"/>
                <a:gd name="T76" fmla="*/ 29 w 350"/>
                <a:gd name="T77" fmla="*/ 32 h 433"/>
                <a:gd name="T78" fmla="*/ 35 w 350"/>
                <a:gd name="T79" fmla="*/ 27 h 433"/>
                <a:gd name="T80" fmla="*/ 39 w 350"/>
                <a:gd name="T81" fmla="*/ 22 h 433"/>
                <a:gd name="T82" fmla="*/ 44 w 350"/>
                <a:gd name="T83" fmla="*/ 19 h 433"/>
                <a:gd name="T84" fmla="*/ 49 w 350"/>
                <a:gd name="T85" fmla="*/ 16 h 433"/>
                <a:gd name="T86" fmla="*/ 53 w 350"/>
                <a:gd name="T87" fmla="*/ 13 h 433"/>
                <a:gd name="T88" fmla="*/ 57 w 350"/>
                <a:gd name="T89" fmla="*/ 11 h 433"/>
                <a:gd name="T90" fmla="*/ 61 w 350"/>
                <a:gd name="T91" fmla="*/ 10 h 433"/>
                <a:gd name="T92" fmla="*/ 63 w 350"/>
                <a:gd name="T93" fmla="*/ 9 h 433"/>
                <a:gd name="T94" fmla="*/ 65 w 350"/>
                <a:gd name="T95" fmla="*/ 8 h 433"/>
                <a:gd name="T96" fmla="*/ 66 w 350"/>
                <a:gd name="T97" fmla="*/ 8 h 433"/>
                <a:gd name="T98" fmla="*/ 66 w 350"/>
                <a:gd name="T99" fmla="*/ 8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8" name="Freeform 73"/>
            <p:cNvSpPr>
              <a:spLocks/>
            </p:cNvSpPr>
            <p:nvPr/>
          </p:nvSpPr>
          <p:spPr bwMode="auto">
            <a:xfrm>
              <a:off x="2406" y="461"/>
              <a:ext cx="30" cy="83"/>
            </a:xfrm>
            <a:custGeom>
              <a:avLst/>
              <a:gdLst>
                <a:gd name="T0" fmla="*/ 29 w 148"/>
                <a:gd name="T1" fmla="*/ 1 h 420"/>
                <a:gd name="T2" fmla="*/ 28 w 148"/>
                <a:gd name="T3" fmla="*/ 0 h 420"/>
                <a:gd name="T4" fmla="*/ 26 w 148"/>
                <a:gd name="T5" fmla="*/ 0 h 420"/>
                <a:gd name="T6" fmla="*/ 25 w 148"/>
                <a:gd name="T7" fmla="*/ 0 h 420"/>
                <a:gd name="T8" fmla="*/ 23 w 148"/>
                <a:gd name="T9" fmla="*/ 1 h 420"/>
                <a:gd name="T10" fmla="*/ 21 w 148"/>
                <a:gd name="T11" fmla="*/ 2 h 420"/>
                <a:gd name="T12" fmla="*/ 19 w 148"/>
                <a:gd name="T13" fmla="*/ 6 h 420"/>
                <a:gd name="T14" fmla="*/ 15 w 148"/>
                <a:gd name="T15" fmla="*/ 12 h 420"/>
                <a:gd name="T16" fmla="*/ 10 w 148"/>
                <a:gd name="T17" fmla="*/ 20 h 420"/>
                <a:gd name="T18" fmla="*/ 6 w 148"/>
                <a:gd name="T19" fmla="*/ 31 h 420"/>
                <a:gd name="T20" fmla="*/ 2 w 148"/>
                <a:gd name="T21" fmla="*/ 44 h 420"/>
                <a:gd name="T22" fmla="*/ 0 w 148"/>
                <a:gd name="T23" fmla="*/ 60 h 420"/>
                <a:gd name="T24" fmla="*/ 0 w 148"/>
                <a:gd name="T25" fmla="*/ 79 h 420"/>
                <a:gd name="T26" fmla="*/ 0 w 148"/>
                <a:gd name="T27" fmla="*/ 79 h 420"/>
                <a:gd name="T28" fmla="*/ 0 w 148"/>
                <a:gd name="T29" fmla="*/ 81 h 420"/>
                <a:gd name="T30" fmla="*/ 1 w 148"/>
                <a:gd name="T31" fmla="*/ 82 h 420"/>
                <a:gd name="T32" fmla="*/ 3 w 148"/>
                <a:gd name="T33" fmla="*/ 83 h 420"/>
                <a:gd name="T34" fmla="*/ 4 w 148"/>
                <a:gd name="T35" fmla="*/ 83 h 420"/>
                <a:gd name="T36" fmla="*/ 6 w 148"/>
                <a:gd name="T37" fmla="*/ 83 h 420"/>
                <a:gd name="T38" fmla="*/ 7 w 148"/>
                <a:gd name="T39" fmla="*/ 82 h 420"/>
                <a:gd name="T40" fmla="*/ 8 w 148"/>
                <a:gd name="T41" fmla="*/ 80 h 420"/>
                <a:gd name="T42" fmla="*/ 9 w 148"/>
                <a:gd name="T43" fmla="*/ 79 h 420"/>
                <a:gd name="T44" fmla="*/ 9 w 148"/>
                <a:gd name="T45" fmla="*/ 61 h 420"/>
                <a:gd name="T46" fmla="*/ 11 w 148"/>
                <a:gd name="T47" fmla="*/ 46 h 420"/>
                <a:gd name="T48" fmla="*/ 14 w 148"/>
                <a:gd name="T49" fmla="*/ 34 h 420"/>
                <a:gd name="T50" fmla="*/ 18 w 148"/>
                <a:gd name="T51" fmla="*/ 24 h 420"/>
                <a:gd name="T52" fmla="*/ 21 w 148"/>
                <a:gd name="T53" fmla="*/ 16 h 420"/>
                <a:gd name="T54" fmla="*/ 25 w 148"/>
                <a:gd name="T55" fmla="*/ 11 h 420"/>
                <a:gd name="T56" fmla="*/ 28 w 148"/>
                <a:gd name="T57" fmla="*/ 8 h 420"/>
                <a:gd name="T58" fmla="*/ 29 w 148"/>
                <a:gd name="T59" fmla="*/ 7 h 420"/>
                <a:gd name="T60" fmla="*/ 29 w 148"/>
                <a:gd name="T61" fmla="*/ 7 h 420"/>
                <a:gd name="T62" fmla="*/ 29 w 148"/>
                <a:gd name="T63" fmla="*/ 6 h 420"/>
                <a:gd name="T64" fmla="*/ 30 w 148"/>
                <a:gd name="T65" fmla="*/ 4 h 420"/>
                <a:gd name="T66" fmla="*/ 30 w 148"/>
                <a:gd name="T67" fmla="*/ 2 h 420"/>
                <a:gd name="T68" fmla="*/ 29 w 148"/>
                <a:gd name="T69" fmla="*/ 1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9" name="Freeform 74"/>
            <p:cNvSpPr>
              <a:spLocks/>
            </p:cNvSpPr>
            <p:nvPr/>
          </p:nvSpPr>
          <p:spPr bwMode="auto">
            <a:xfrm>
              <a:off x="2444" y="461"/>
              <a:ext cx="30" cy="84"/>
            </a:xfrm>
            <a:custGeom>
              <a:avLst/>
              <a:gdLst>
                <a:gd name="T0" fmla="*/ 7 w 152"/>
                <a:gd name="T1" fmla="*/ 1 h 427"/>
                <a:gd name="T2" fmla="*/ 5 w 152"/>
                <a:gd name="T3" fmla="*/ 0 h 427"/>
                <a:gd name="T4" fmla="*/ 4 w 152"/>
                <a:gd name="T5" fmla="*/ 0 h 427"/>
                <a:gd name="T6" fmla="*/ 2 w 152"/>
                <a:gd name="T7" fmla="*/ 0 h 427"/>
                <a:gd name="T8" fmla="*/ 1 w 152"/>
                <a:gd name="T9" fmla="*/ 1 h 427"/>
                <a:gd name="T10" fmla="*/ 0 w 152"/>
                <a:gd name="T11" fmla="*/ 3 h 427"/>
                <a:gd name="T12" fmla="*/ 0 w 152"/>
                <a:gd name="T13" fmla="*/ 4 h 427"/>
                <a:gd name="T14" fmla="*/ 0 w 152"/>
                <a:gd name="T15" fmla="*/ 6 h 427"/>
                <a:gd name="T16" fmla="*/ 2 w 152"/>
                <a:gd name="T17" fmla="*/ 7 h 427"/>
                <a:gd name="T18" fmla="*/ 2 w 152"/>
                <a:gd name="T19" fmla="*/ 7 h 427"/>
                <a:gd name="T20" fmla="*/ 3 w 152"/>
                <a:gd name="T21" fmla="*/ 8 h 427"/>
                <a:gd name="T22" fmla="*/ 6 w 152"/>
                <a:gd name="T23" fmla="*/ 12 h 427"/>
                <a:gd name="T24" fmla="*/ 10 w 152"/>
                <a:gd name="T25" fmla="*/ 17 h 427"/>
                <a:gd name="T26" fmla="*/ 14 w 152"/>
                <a:gd name="T27" fmla="*/ 25 h 427"/>
                <a:gd name="T28" fmla="*/ 18 w 152"/>
                <a:gd name="T29" fmla="*/ 35 h 427"/>
                <a:gd name="T30" fmla="*/ 21 w 152"/>
                <a:gd name="T31" fmla="*/ 47 h 427"/>
                <a:gd name="T32" fmla="*/ 22 w 152"/>
                <a:gd name="T33" fmla="*/ 62 h 427"/>
                <a:gd name="T34" fmla="*/ 21 w 152"/>
                <a:gd name="T35" fmla="*/ 79 h 427"/>
                <a:gd name="T36" fmla="*/ 21 w 152"/>
                <a:gd name="T37" fmla="*/ 81 h 427"/>
                <a:gd name="T38" fmla="*/ 22 w 152"/>
                <a:gd name="T39" fmla="*/ 82 h 427"/>
                <a:gd name="T40" fmla="*/ 23 w 152"/>
                <a:gd name="T41" fmla="*/ 83 h 427"/>
                <a:gd name="T42" fmla="*/ 24 w 152"/>
                <a:gd name="T43" fmla="*/ 84 h 427"/>
                <a:gd name="T44" fmla="*/ 26 w 152"/>
                <a:gd name="T45" fmla="*/ 84 h 427"/>
                <a:gd name="T46" fmla="*/ 27 w 152"/>
                <a:gd name="T47" fmla="*/ 83 h 427"/>
                <a:gd name="T48" fmla="*/ 28 w 152"/>
                <a:gd name="T49" fmla="*/ 82 h 427"/>
                <a:gd name="T50" fmla="*/ 29 w 152"/>
                <a:gd name="T51" fmla="*/ 80 h 427"/>
                <a:gd name="T52" fmla="*/ 30 w 152"/>
                <a:gd name="T53" fmla="*/ 61 h 427"/>
                <a:gd name="T54" fmla="*/ 28 w 152"/>
                <a:gd name="T55" fmla="*/ 45 h 427"/>
                <a:gd name="T56" fmla="*/ 25 w 152"/>
                <a:gd name="T57" fmla="*/ 31 h 427"/>
                <a:gd name="T58" fmla="*/ 21 w 152"/>
                <a:gd name="T59" fmla="*/ 20 h 427"/>
                <a:gd name="T60" fmla="*/ 16 w 152"/>
                <a:gd name="T61" fmla="*/ 12 h 427"/>
                <a:gd name="T62" fmla="*/ 12 w 152"/>
                <a:gd name="T63" fmla="*/ 6 h 427"/>
                <a:gd name="T64" fmla="*/ 8 w 152"/>
                <a:gd name="T65" fmla="*/ 2 h 427"/>
                <a:gd name="T66" fmla="*/ 7 w 152"/>
                <a:gd name="T67" fmla="*/ 1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grpSp>
      <p:sp>
        <p:nvSpPr>
          <p:cNvPr id="152" name="Line 11"/>
          <p:cNvSpPr>
            <a:spLocks noChangeShapeType="1"/>
          </p:cNvSpPr>
          <p:nvPr/>
        </p:nvSpPr>
        <p:spPr bwMode="auto">
          <a:xfrm>
            <a:off x="3366335" y="2124789"/>
            <a:ext cx="0" cy="3612132"/>
          </a:xfrm>
          <a:prstGeom prst="line">
            <a:avLst/>
          </a:prstGeom>
          <a:noFill/>
          <a:ln w="57150">
            <a:solidFill>
              <a:srgbClr val="FFCC99"/>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16850688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|EOS~029|</a:t>
            </a:r>
            <a:endParaRPr lang="en-US" sz="100" dirty="0" err="1">
              <a:solidFill>
                <a:srgbClr val="FFFFFF"/>
              </a:solidFill>
              <a:latin typeface="Arial"/>
              <a:cs typeface="Calibri" pitchFamily="34" charset="0"/>
            </a:endParaRP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9" y="1907846"/>
            <a:ext cx="4745910" cy="42202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9" y="952171"/>
            <a:ext cx="8755062" cy="8121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6" name="Rectangle 4"/>
          <p:cNvSpPr>
            <a:spLocks noGrp="1" noChangeArrowheads="1"/>
          </p:cNvSpPr>
          <p:nvPr>
            <p:ph type="title"/>
          </p:nvPr>
        </p:nvSpPr>
        <p:spPr/>
        <p:txBody>
          <a:bodyPr/>
          <a:lstStyle/>
          <a:p>
            <a:pPr eaLnBrk="1" hangingPunct="1"/>
            <a:r>
              <a:rPr lang="en-US" dirty="0"/>
              <a:t>Adding document via template</a:t>
            </a:r>
            <a:br>
              <a:rPr lang="en-US" dirty="0"/>
            </a:br>
            <a:r>
              <a:rPr lang="en-US" dirty="0"/>
              <a:t>Step 3: Modify the document text</a:t>
            </a:r>
          </a:p>
        </p:txBody>
      </p:sp>
      <p:sp>
        <p:nvSpPr>
          <p:cNvPr id="28678" name="AutoShape 6"/>
          <p:cNvSpPr>
            <a:spLocks noChangeArrowheads="1"/>
          </p:cNvSpPr>
          <p:nvPr/>
        </p:nvSpPr>
        <p:spPr bwMode="auto">
          <a:xfrm>
            <a:off x="3007100" y="1807447"/>
            <a:ext cx="895350" cy="1776413"/>
          </a:xfrm>
          <a:prstGeom prst="downArrow">
            <a:avLst>
              <a:gd name="adj1" fmla="val 57806"/>
              <a:gd name="adj2" fmla="val 54965"/>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679" name="Rectangle 7"/>
          <p:cNvSpPr>
            <a:spLocks noChangeArrowheads="1"/>
          </p:cNvSpPr>
          <p:nvPr/>
        </p:nvSpPr>
        <p:spPr bwMode="auto">
          <a:xfrm>
            <a:off x="952907" y="4733895"/>
            <a:ext cx="3939825" cy="47466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8681" name="Rectangle 9"/>
          <p:cNvSpPr>
            <a:spLocks noChangeArrowheads="1"/>
          </p:cNvSpPr>
          <p:nvPr/>
        </p:nvSpPr>
        <p:spPr bwMode="auto">
          <a:xfrm>
            <a:off x="2546725" y="1508997"/>
            <a:ext cx="1987550" cy="2984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7172" name="Picture 4" descr="C:\Users\trhoades\AppData\Local\Temp\SNAGHTMLb21d2c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907" y="3513137"/>
            <a:ext cx="7867650" cy="1009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680" name="Freeform 8"/>
          <p:cNvSpPr>
            <a:spLocks/>
          </p:cNvSpPr>
          <p:nvPr/>
        </p:nvSpPr>
        <p:spPr bwMode="auto">
          <a:xfrm>
            <a:off x="966788" y="3762375"/>
            <a:ext cx="7878762" cy="511175"/>
          </a:xfrm>
          <a:custGeom>
            <a:avLst/>
            <a:gdLst>
              <a:gd name="T0" fmla="*/ 2147483647 w 4963"/>
              <a:gd name="T1" fmla="*/ 0 h 322"/>
              <a:gd name="T2" fmla="*/ 2147483647 w 4963"/>
              <a:gd name="T3" fmla="*/ 0 h 322"/>
              <a:gd name="T4" fmla="*/ 2147483647 w 4963"/>
              <a:gd name="T5" fmla="*/ 2147483647 h 322"/>
              <a:gd name="T6" fmla="*/ 0 w 4963"/>
              <a:gd name="T7" fmla="*/ 2147483647 h 322"/>
              <a:gd name="T8" fmla="*/ 0 w 4963"/>
              <a:gd name="T9" fmla="*/ 2147483647 h 322"/>
              <a:gd name="T10" fmla="*/ 2147483647 w 4963"/>
              <a:gd name="T11" fmla="*/ 2147483647 h 322"/>
              <a:gd name="T12" fmla="*/ 2147483647 w 4963"/>
              <a:gd name="T13" fmla="*/ 0 h 322"/>
              <a:gd name="T14" fmla="*/ 0 60000 65536"/>
              <a:gd name="T15" fmla="*/ 0 60000 65536"/>
              <a:gd name="T16" fmla="*/ 0 60000 65536"/>
              <a:gd name="T17" fmla="*/ 0 60000 65536"/>
              <a:gd name="T18" fmla="*/ 0 60000 65536"/>
              <a:gd name="T19" fmla="*/ 0 60000 65536"/>
              <a:gd name="T20" fmla="*/ 0 60000 65536"/>
              <a:gd name="T21" fmla="*/ 0 w 4963"/>
              <a:gd name="T22" fmla="*/ 0 h 322"/>
              <a:gd name="T23" fmla="*/ 4963 w 4963"/>
              <a:gd name="T24" fmla="*/ 322 h 3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63" h="322">
                <a:moveTo>
                  <a:pt x="1208" y="0"/>
                </a:moveTo>
                <a:lnTo>
                  <a:pt x="4963" y="0"/>
                </a:lnTo>
                <a:lnTo>
                  <a:pt x="4963" y="322"/>
                </a:lnTo>
                <a:lnTo>
                  <a:pt x="0" y="322"/>
                </a:lnTo>
                <a:lnTo>
                  <a:pt x="0" y="144"/>
                </a:lnTo>
                <a:lnTo>
                  <a:pt x="1208" y="144"/>
                </a:lnTo>
                <a:lnTo>
                  <a:pt x="1208"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|EOS~003|</a:t>
            </a:r>
            <a:endParaRPr lang="en-US" sz="100" dirty="0" err="1">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Document basics</a:t>
            </a:r>
          </a:p>
          <a:p>
            <a:pPr>
              <a:lnSpc>
                <a:spcPct val="150000"/>
              </a:lnSpc>
              <a:buFont typeface="Arial" charset="0"/>
              <a:buChar char="•"/>
            </a:pPr>
            <a:r>
              <a:rPr lang="en-US" sz="2800">
                <a:solidFill>
                  <a:srgbClr val="C0C0C0"/>
                </a:solidFill>
              </a:rPr>
              <a:t>Creating documents</a:t>
            </a:r>
          </a:p>
          <a:p>
            <a:pPr>
              <a:lnSpc>
                <a:spcPct val="150000"/>
              </a:lnSpc>
              <a:buFont typeface="Arial" charset="0"/>
              <a:buChar char="•"/>
            </a:pPr>
            <a:r>
              <a:rPr lang="en-US" sz="2800">
                <a:solidFill>
                  <a:schemeClr val="hlink"/>
                </a:solidFill>
              </a:rPr>
              <a:t>Creating emails</a:t>
            </a:r>
            <a:endParaRPr lang="en-US" sz="2800">
              <a:solidFill>
                <a:srgbClr val="C0C0C0"/>
              </a:solidFill>
            </a:endParaRPr>
          </a:p>
          <a:p>
            <a:pPr>
              <a:lnSpc>
                <a:spcPct val="150000"/>
              </a:lnSpc>
              <a:buFont typeface="Arial" charset="0"/>
              <a:buChar char="•"/>
            </a:pPr>
            <a:r>
              <a:rPr lang="en-US" sz="2800">
                <a:solidFill>
                  <a:srgbClr val="C0C0C0"/>
                </a:solidFill>
              </a:rPr>
              <a:t>Working with documents</a:t>
            </a:r>
          </a:p>
          <a:p>
            <a:pPr>
              <a:buFont typeface="Arial" charset="0"/>
              <a:buChar char="•"/>
            </a:pPr>
            <a:endParaRPr lang="en-US" sz="28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|EOS~030|</a:t>
            </a:r>
            <a:endParaRPr lang="en-US" sz="100" dirty="0" err="1">
              <a:solidFill>
                <a:srgbClr val="FFFFFF"/>
              </a:solidFill>
              <a:latin typeface="Arial"/>
              <a:cs typeface="Calibri" pitchFamily="34" charset="0"/>
            </a:endParaRPr>
          </a:p>
        </p:txBody>
      </p:sp>
      <p:sp>
        <p:nvSpPr>
          <p:cNvPr id="29699" name="Rectangle 2"/>
          <p:cNvSpPr>
            <a:spLocks noGrp="1" noChangeArrowheads="1"/>
          </p:cNvSpPr>
          <p:nvPr>
            <p:ph type="title"/>
          </p:nvPr>
        </p:nvSpPr>
        <p:spPr/>
        <p:txBody>
          <a:bodyPr/>
          <a:lstStyle/>
          <a:p>
            <a:pPr eaLnBrk="1" hangingPunct="1"/>
            <a:r>
              <a:rPr lang="en-US" dirty="0"/>
              <a:t>Adding document via template</a:t>
            </a:r>
            <a:br>
              <a:rPr lang="en-US" dirty="0"/>
            </a:br>
            <a:r>
              <a:rPr lang="en-US" dirty="0"/>
              <a:t>Step 3a: Save the document</a:t>
            </a:r>
          </a:p>
        </p:txBody>
      </p:sp>
      <p:pic>
        <p:nvPicPr>
          <p:cNvPr id="4" name="Picture 3"/>
          <p:cNvPicPr>
            <a:picLocks noChangeAspect="1"/>
          </p:cNvPicPr>
          <p:nvPr/>
        </p:nvPicPr>
        <p:blipFill>
          <a:blip r:embed="rId3"/>
          <a:stretch>
            <a:fillRect/>
          </a:stretch>
        </p:blipFill>
        <p:spPr>
          <a:xfrm>
            <a:off x="504825" y="1314450"/>
            <a:ext cx="8134350" cy="4229100"/>
          </a:xfrm>
          <a:prstGeom prst="rect">
            <a:avLst/>
          </a:prstGeom>
        </p:spPr>
      </p:pic>
      <p:sp>
        <p:nvSpPr>
          <p:cNvPr id="29700" name="AutoShape 4"/>
          <p:cNvSpPr>
            <a:spLocks noChangeArrowheads="1"/>
          </p:cNvSpPr>
          <p:nvPr/>
        </p:nvSpPr>
        <p:spPr bwMode="auto">
          <a:xfrm>
            <a:off x="1349116" y="4826833"/>
            <a:ext cx="2218544" cy="389744"/>
          </a:xfrm>
          <a:prstGeom prst="roundRect">
            <a:avLst>
              <a:gd name="adj" fmla="val 6134"/>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4"/>
          <p:cNvSpPr>
            <a:spLocks noChangeArrowheads="1"/>
          </p:cNvSpPr>
          <p:nvPr/>
        </p:nvSpPr>
        <p:spPr bwMode="auto">
          <a:xfrm>
            <a:off x="1349116" y="1711377"/>
            <a:ext cx="5249056" cy="297305"/>
          </a:xfrm>
          <a:prstGeom prst="roundRect">
            <a:avLst>
              <a:gd name="adj" fmla="val 6134"/>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2321" y="1603830"/>
            <a:ext cx="8377003" cy="4152394"/>
          </a:xfrm>
          <a:prstGeom prst="rect">
            <a:avLst/>
          </a:prstGeom>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|EOS~030|</a:t>
            </a:r>
            <a:endParaRPr lang="en-US" sz="100" dirty="0" err="1">
              <a:solidFill>
                <a:srgbClr val="FFFFFF"/>
              </a:solidFill>
              <a:latin typeface="Arial"/>
              <a:cs typeface="Calibri" pitchFamily="34" charset="0"/>
            </a:endParaRPr>
          </a:p>
        </p:txBody>
      </p:sp>
      <p:sp>
        <p:nvSpPr>
          <p:cNvPr id="29699" name="Rectangle 2"/>
          <p:cNvSpPr>
            <a:spLocks noGrp="1" noChangeArrowheads="1"/>
          </p:cNvSpPr>
          <p:nvPr>
            <p:ph type="title"/>
          </p:nvPr>
        </p:nvSpPr>
        <p:spPr/>
        <p:txBody>
          <a:bodyPr/>
          <a:lstStyle/>
          <a:p>
            <a:pPr eaLnBrk="1" hangingPunct="1"/>
            <a:r>
              <a:rPr lang="en-US" dirty="0"/>
              <a:t>Adding document via template</a:t>
            </a:r>
            <a:br>
              <a:rPr lang="en-US" dirty="0"/>
            </a:br>
            <a:r>
              <a:rPr lang="en-US" dirty="0"/>
              <a:t>Step 3b: Specify the document location</a:t>
            </a:r>
          </a:p>
        </p:txBody>
      </p:sp>
      <p:sp>
        <p:nvSpPr>
          <p:cNvPr id="29700" name="AutoShape 4"/>
          <p:cNvSpPr>
            <a:spLocks noChangeArrowheads="1"/>
          </p:cNvSpPr>
          <p:nvPr/>
        </p:nvSpPr>
        <p:spPr bwMode="auto">
          <a:xfrm>
            <a:off x="272321" y="5036696"/>
            <a:ext cx="4779364" cy="389744"/>
          </a:xfrm>
          <a:prstGeom prst="roundRect">
            <a:avLst>
              <a:gd name="adj" fmla="val 6134"/>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83614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8925" y="1611957"/>
            <a:ext cx="8330419" cy="4156290"/>
          </a:xfrm>
          <a:prstGeom prst="rect">
            <a:avLst/>
          </a:prstGeom>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|EOS~030|</a:t>
            </a:r>
            <a:endParaRPr lang="en-US" sz="100" dirty="0" err="1">
              <a:solidFill>
                <a:srgbClr val="FFFFFF"/>
              </a:solidFill>
              <a:latin typeface="Arial"/>
              <a:cs typeface="Calibri" pitchFamily="34" charset="0"/>
            </a:endParaRPr>
          </a:p>
        </p:txBody>
      </p:sp>
      <p:sp>
        <p:nvSpPr>
          <p:cNvPr id="29699" name="Rectangle 2"/>
          <p:cNvSpPr>
            <a:spLocks noGrp="1" noChangeArrowheads="1"/>
          </p:cNvSpPr>
          <p:nvPr>
            <p:ph type="title"/>
          </p:nvPr>
        </p:nvSpPr>
        <p:spPr/>
        <p:txBody>
          <a:bodyPr/>
          <a:lstStyle/>
          <a:p>
            <a:pPr eaLnBrk="1" hangingPunct="1"/>
            <a:r>
              <a:rPr lang="en-US"/>
              <a:t>Adding document via template</a:t>
            </a:r>
            <a:br>
              <a:rPr lang="en-US"/>
            </a:br>
            <a:r>
              <a:rPr lang="en-US"/>
              <a:t>Step 4: Specify any additional values</a:t>
            </a:r>
          </a:p>
        </p:txBody>
      </p:sp>
      <p:sp>
        <p:nvSpPr>
          <p:cNvPr id="29700" name="AutoShape 4"/>
          <p:cNvSpPr>
            <a:spLocks noChangeArrowheads="1"/>
          </p:cNvSpPr>
          <p:nvPr/>
        </p:nvSpPr>
        <p:spPr bwMode="auto">
          <a:xfrm>
            <a:off x="4847416" y="2488368"/>
            <a:ext cx="3771928" cy="3401857"/>
          </a:xfrm>
          <a:prstGeom prst="roundRect">
            <a:avLst>
              <a:gd name="adj" fmla="val 6134"/>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4326709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|EOS~031|</a:t>
            </a:r>
            <a:endParaRPr lang="en-US" sz="100" dirty="0" err="1">
              <a:solidFill>
                <a:srgbClr val="FFFFFF"/>
              </a:solidFill>
              <a:latin typeface="Arial"/>
              <a:cs typeface="Calibri" pitchFamily="34" charset="0"/>
            </a:endParaRPr>
          </a:p>
        </p:txBody>
      </p:sp>
      <p:sp>
        <p:nvSpPr>
          <p:cNvPr id="30724" name="Rectangle 2"/>
          <p:cNvSpPr>
            <a:spLocks noGrp="1" noChangeArrowheads="1"/>
          </p:cNvSpPr>
          <p:nvPr>
            <p:ph type="title"/>
          </p:nvPr>
        </p:nvSpPr>
        <p:spPr/>
        <p:txBody>
          <a:bodyPr/>
          <a:lstStyle/>
          <a:p>
            <a:pPr eaLnBrk="1" hangingPunct="1"/>
            <a:r>
              <a:rPr lang="en-US" dirty="0"/>
              <a:t>Adding document via template</a:t>
            </a:r>
            <a:br>
              <a:rPr lang="en-US" dirty="0"/>
            </a:br>
            <a:r>
              <a:rPr lang="en-US" dirty="0"/>
              <a:t>Step 5: Upload the document</a:t>
            </a:r>
          </a:p>
        </p:txBody>
      </p:sp>
      <p:pic>
        <p:nvPicPr>
          <p:cNvPr id="10" name="Picture 9"/>
          <p:cNvPicPr>
            <a:picLocks noChangeAspect="1"/>
          </p:cNvPicPr>
          <p:nvPr/>
        </p:nvPicPr>
        <p:blipFill>
          <a:blip r:embed="rId3"/>
          <a:stretch>
            <a:fillRect/>
          </a:stretch>
        </p:blipFill>
        <p:spPr>
          <a:xfrm>
            <a:off x="495300" y="1236663"/>
            <a:ext cx="8330419" cy="4156290"/>
          </a:xfrm>
          <a:prstGeom prst="rect">
            <a:avLst/>
          </a:prstGeom>
          <a:ln>
            <a:solidFill>
              <a:srgbClr val="000066"/>
            </a:solidFill>
          </a:ln>
        </p:spPr>
      </p:pic>
      <p:pic>
        <p:nvPicPr>
          <p:cNvPr id="3" name="Picture 2"/>
          <p:cNvPicPr>
            <a:picLocks noChangeAspect="1"/>
          </p:cNvPicPr>
          <p:nvPr/>
        </p:nvPicPr>
        <p:blipFill>
          <a:blip r:embed="rId4"/>
          <a:stretch>
            <a:fillRect/>
          </a:stretch>
        </p:blipFill>
        <p:spPr>
          <a:xfrm>
            <a:off x="895038" y="2892375"/>
            <a:ext cx="6934200" cy="3257550"/>
          </a:xfrm>
          <a:prstGeom prst="rect">
            <a:avLst/>
          </a:prstGeom>
          <a:ln>
            <a:solidFill>
              <a:srgbClr val="000066"/>
            </a:solidFill>
          </a:ln>
        </p:spPr>
      </p:pic>
      <p:sp>
        <p:nvSpPr>
          <p:cNvPr id="30725" name="AutoShape 5"/>
          <p:cNvSpPr>
            <a:spLocks noChangeArrowheads="1"/>
          </p:cNvSpPr>
          <p:nvPr/>
        </p:nvSpPr>
        <p:spPr bwMode="auto">
          <a:xfrm>
            <a:off x="495300" y="1969461"/>
            <a:ext cx="697598" cy="3730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6" name="Line 6"/>
          <p:cNvSpPr>
            <a:spLocks noChangeShapeType="1"/>
          </p:cNvSpPr>
          <p:nvPr/>
        </p:nvSpPr>
        <p:spPr bwMode="auto">
          <a:xfrm>
            <a:off x="1101943" y="2342524"/>
            <a:ext cx="278810" cy="54985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7" name="AutoShape 7"/>
          <p:cNvSpPr>
            <a:spLocks noChangeArrowheads="1"/>
          </p:cNvSpPr>
          <p:nvPr/>
        </p:nvSpPr>
        <p:spPr bwMode="auto">
          <a:xfrm>
            <a:off x="1366921" y="5567196"/>
            <a:ext cx="6462317" cy="20448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|EOS~032|</a:t>
            </a:r>
            <a:endParaRPr lang="en-US" sz="100" dirty="0" err="1">
              <a:solidFill>
                <a:srgbClr val="FFFFFF"/>
              </a:solidFill>
              <a:latin typeface="Arial"/>
              <a:cs typeface="Calibri" pitchFamily="34"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05" y="719301"/>
            <a:ext cx="8304573" cy="40891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2"/>
          <p:cNvSpPr>
            <a:spLocks noGrp="1" noChangeArrowheads="1"/>
          </p:cNvSpPr>
          <p:nvPr>
            <p:ph type="title"/>
          </p:nvPr>
        </p:nvSpPr>
        <p:spPr/>
        <p:txBody>
          <a:bodyPr/>
          <a:lstStyle/>
          <a:p>
            <a:pPr eaLnBrk="1" hangingPunct="1"/>
            <a:r>
              <a:rPr lang="en-US"/>
              <a:t>Documents and activities</a:t>
            </a:r>
          </a:p>
        </p:txBody>
      </p:sp>
      <p:sp>
        <p:nvSpPr>
          <p:cNvPr id="31748" name="AutoShape 4"/>
          <p:cNvSpPr>
            <a:spLocks noChangeArrowheads="1"/>
          </p:cNvSpPr>
          <p:nvPr/>
        </p:nvSpPr>
        <p:spPr bwMode="auto">
          <a:xfrm>
            <a:off x="3386905" y="1667423"/>
            <a:ext cx="3013896" cy="3873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|EOS~033|</a:t>
            </a:r>
            <a:endParaRPr lang="en-US" sz="100" dirty="0" err="1">
              <a:solidFill>
                <a:srgbClr val="FFFFFF"/>
              </a:solidFill>
              <a:latin typeface="Arial"/>
              <a:cs typeface="Calibri" pitchFamily="34" charset="0"/>
            </a:endParaRPr>
          </a:p>
        </p:txBody>
      </p:sp>
      <p:sp>
        <p:nvSpPr>
          <p:cNvPr id="32770" name="Rectangle 2"/>
          <p:cNvSpPr>
            <a:spLocks noGrp="1" noChangeArrowheads="1"/>
          </p:cNvSpPr>
          <p:nvPr>
            <p:ph type="title"/>
          </p:nvPr>
        </p:nvSpPr>
        <p:spPr/>
        <p:txBody>
          <a:bodyPr/>
          <a:lstStyle/>
          <a:p>
            <a:pPr eaLnBrk="1" hangingPunct="1"/>
            <a:r>
              <a:rPr lang="en-US"/>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Document basics</a:t>
            </a:r>
          </a:p>
          <a:p>
            <a:pPr>
              <a:lnSpc>
                <a:spcPct val="150000"/>
              </a:lnSpc>
              <a:buFont typeface="Arial" charset="0"/>
              <a:buChar char="•"/>
            </a:pPr>
            <a:r>
              <a:rPr lang="en-US" sz="2800" dirty="0">
                <a:solidFill>
                  <a:srgbClr val="C0C0C0"/>
                </a:solidFill>
              </a:rPr>
              <a:t>Creating documents</a:t>
            </a:r>
          </a:p>
          <a:p>
            <a:pPr>
              <a:lnSpc>
                <a:spcPct val="150000"/>
              </a:lnSpc>
              <a:buFont typeface="Arial" charset="0"/>
              <a:buChar char="•"/>
            </a:pPr>
            <a:r>
              <a:rPr lang="en-US" sz="2800" dirty="0"/>
              <a:t>Creating emails</a:t>
            </a:r>
          </a:p>
          <a:p>
            <a:pPr>
              <a:lnSpc>
                <a:spcPct val="150000"/>
              </a:lnSpc>
              <a:buFont typeface="Arial" charset="0"/>
              <a:buChar char="•"/>
            </a:pPr>
            <a:r>
              <a:rPr lang="en-US" sz="2800" dirty="0">
                <a:solidFill>
                  <a:schemeClr val="hlink"/>
                </a:solidFill>
              </a:rPr>
              <a:t>Working with documents</a:t>
            </a:r>
          </a:p>
          <a:p>
            <a:pPr>
              <a:buFont typeface="Arial" charset="0"/>
              <a:buChar char="•"/>
            </a:pPr>
            <a:endParaRPr lang="en-US" sz="2800" dirty="0">
              <a:solidFill>
                <a:schemeClr val="hlink"/>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|EOS~034|</a:t>
            </a:r>
            <a:endParaRPr lang="en-US" sz="100" dirty="0" err="1">
              <a:solidFill>
                <a:srgbClr val="FFFFFF"/>
              </a:solidFill>
              <a:latin typeface="Arial"/>
              <a:cs typeface="Calibri" pitchFamily="34" charset="0"/>
            </a:endParaRPr>
          </a:p>
        </p:txBody>
      </p:sp>
      <p:sp>
        <p:nvSpPr>
          <p:cNvPr id="33794" name="Rectangle 2"/>
          <p:cNvSpPr>
            <a:spLocks noGrp="1" noChangeArrowheads="1"/>
          </p:cNvSpPr>
          <p:nvPr>
            <p:ph type="title"/>
          </p:nvPr>
        </p:nvSpPr>
        <p:spPr/>
        <p:txBody>
          <a:bodyPr/>
          <a:lstStyle/>
          <a:p>
            <a:pPr eaLnBrk="1" hangingPunct="1"/>
            <a:r>
              <a:rPr lang="en-US"/>
              <a:t>Outbound email</a:t>
            </a:r>
          </a:p>
        </p:txBody>
      </p:sp>
      <p:sp>
        <p:nvSpPr>
          <p:cNvPr id="33795" name="Rectangle 3"/>
          <p:cNvSpPr>
            <a:spLocks noGrp="1" noChangeArrowheads="1"/>
          </p:cNvSpPr>
          <p:nvPr>
            <p:ph idx="1"/>
          </p:nvPr>
        </p:nvSpPr>
        <p:spPr/>
        <p:txBody>
          <a:bodyPr/>
          <a:lstStyle/>
          <a:p>
            <a:pPr>
              <a:buFont typeface="Arial" charset="0"/>
              <a:buChar char="•"/>
            </a:pPr>
            <a:r>
              <a:rPr lang="en-US"/>
              <a:t>Emails are a form of document that may be sent from ClaimCenter</a:t>
            </a:r>
          </a:p>
          <a:p>
            <a:pPr lvl="1"/>
            <a:r>
              <a:rPr lang="en-US"/>
              <a:t>Optionally stored as a document of the claim</a:t>
            </a:r>
          </a:p>
          <a:p>
            <a:pPr lvl="1"/>
            <a:r>
              <a:rPr lang="en-US"/>
              <a:t>May use templates to produce</a:t>
            </a:r>
          </a:p>
          <a:p>
            <a:pPr>
              <a:buFont typeface="Arial" charset="0"/>
              <a:buChar char="•"/>
            </a:pPr>
            <a:r>
              <a:rPr lang="en-US"/>
              <a:t>Emails are used by Adjusters . . .</a:t>
            </a:r>
          </a:p>
          <a:p>
            <a:pPr lvl="1"/>
            <a:r>
              <a:rPr lang="en-US"/>
              <a:t>to send claim status information to the insured </a:t>
            </a:r>
          </a:p>
          <a:p>
            <a:pPr lvl="1"/>
            <a:r>
              <a:rPr lang="en-US"/>
              <a:t>to send documents to the attorney or an outside vendor</a:t>
            </a:r>
          </a:p>
          <a:p>
            <a:pPr>
              <a:buFont typeface="Arial" charset="0"/>
              <a:buChar char="•"/>
            </a:pPr>
            <a:r>
              <a:rPr lang="en-US"/>
              <a:t>Emails can automatically be associated with activities</a:t>
            </a:r>
          </a:p>
          <a:p>
            <a:pPr>
              <a:buFont typeface="Arial" charset="0"/>
              <a:buChar char="•"/>
            </a:pPr>
            <a:r>
              <a:rPr lang="en-US"/>
              <a:t>Emails can be sent automatically via business rules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|EOS~035|</a:t>
            </a:r>
            <a:endParaRPr lang="en-US" sz="100" dirty="0" err="1">
              <a:solidFill>
                <a:srgbClr val="FFFFFF"/>
              </a:solidFill>
              <a:latin typeface="Arial"/>
              <a:cs typeface="Calibri"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667406"/>
            <a:ext cx="7067385" cy="39889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19" name="Rectangle 2"/>
          <p:cNvSpPr>
            <a:spLocks noGrp="1" noChangeArrowheads="1"/>
          </p:cNvSpPr>
          <p:nvPr>
            <p:ph type="title"/>
          </p:nvPr>
        </p:nvSpPr>
        <p:spPr/>
        <p:txBody>
          <a:bodyPr/>
          <a:lstStyle/>
          <a:p>
            <a:pPr eaLnBrk="1" hangingPunct="1"/>
            <a:r>
              <a:rPr lang="en-US"/>
              <a:t>Creating a new email – menu action</a:t>
            </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445" y="2936808"/>
            <a:ext cx="6454500" cy="35550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Line 6"/>
          <p:cNvSpPr>
            <a:spLocks noChangeShapeType="1"/>
          </p:cNvSpPr>
          <p:nvPr/>
        </p:nvSpPr>
        <p:spPr bwMode="auto">
          <a:xfrm>
            <a:off x="1617444" y="2506717"/>
            <a:ext cx="1598721" cy="64638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|EOS~036|</a:t>
            </a:r>
            <a:endParaRPr lang="en-US" sz="100" dirty="0" err="1">
              <a:solidFill>
                <a:srgbClr val="FFFFFF"/>
              </a:solidFill>
              <a:latin typeface="Arial"/>
              <a:cs typeface="Calibri" pitchFamily="34" charset="0"/>
            </a:endParaRPr>
          </a:p>
        </p:txBody>
      </p:sp>
      <p:sp>
        <p:nvSpPr>
          <p:cNvPr id="35842" name="Rectangle 8"/>
          <p:cNvSpPr>
            <a:spLocks noGrp="1" noChangeArrowheads="1"/>
          </p:cNvSpPr>
          <p:nvPr>
            <p:ph type="title"/>
          </p:nvPr>
        </p:nvSpPr>
        <p:spPr/>
        <p:txBody>
          <a:bodyPr/>
          <a:lstStyle/>
          <a:p>
            <a:pPr eaLnBrk="1" hangingPunct="1"/>
            <a:r>
              <a:rPr lang="en-US"/>
              <a:t>Creating new email – recipients</a:t>
            </a:r>
          </a:p>
        </p:txBody>
      </p:sp>
      <p:sp>
        <p:nvSpPr>
          <p:cNvPr id="35843" name="Rectangle 9"/>
          <p:cNvSpPr>
            <a:spLocks noGrp="1" noChangeArrowheads="1"/>
          </p:cNvSpPr>
          <p:nvPr>
            <p:ph idx="1"/>
          </p:nvPr>
        </p:nvSpPr>
        <p:spPr>
          <a:xfrm>
            <a:off x="469900" y="4899025"/>
            <a:ext cx="8478838" cy="1604963"/>
          </a:xfrm>
        </p:spPr>
        <p:txBody>
          <a:bodyPr/>
          <a:lstStyle/>
          <a:p>
            <a:pPr>
              <a:buFont typeface="Arial" charset="0"/>
              <a:buChar char="•"/>
            </a:pPr>
            <a:r>
              <a:rPr lang="en-US"/>
              <a:t>All claim parties involved will display as possible recipients</a:t>
            </a:r>
          </a:p>
          <a:p>
            <a:pPr>
              <a:buFont typeface="Arial" charset="0"/>
              <a:buChar char="•"/>
            </a:pPr>
            <a:r>
              <a:rPr lang="en-US"/>
              <a:t>Recipients may be searched for using Address Book</a:t>
            </a:r>
          </a:p>
          <a:p>
            <a:pPr>
              <a:buFont typeface="Arial" charset="0"/>
              <a:buChar char="•"/>
            </a:pPr>
            <a:r>
              <a:rPr lang="en-US"/>
              <a:t>An Email address will automatically be displayed if available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41" y="818965"/>
            <a:ext cx="7504113" cy="3533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|EOS~037|</a:t>
            </a:r>
            <a:endParaRPr lang="en-US" sz="100" dirty="0" err="1">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89" y="2749551"/>
            <a:ext cx="8548724" cy="33639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6" name="Rectangle 2"/>
          <p:cNvSpPr>
            <a:spLocks noGrp="1" noChangeArrowheads="1"/>
          </p:cNvSpPr>
          <p:nvPr>
            <p:ph type="title"/>
          </p:nvPr>
        </p:nvSpPr>
        <p:spPr/>
        <p:txBody>
          <a:bodyPr/>
          <a:lstStyle/>
          <a:p>
            <a:pPr eaLnBrk="1" hangingPunct="1"/>
            <a:r>
              <a:rPr lang="en-US"/>
              <a:t>Creating new email – message body</a:t>
            </a:r>
          </a:p>
        </p:txBody>
      </p:sp>
      <p:sp>
        <p:nvSpPr>
          <p:cNvPr id="36867" name="Rectangle 3"/>
          <p:cNvSpPr>
            <a:spLocks noGrp="1" noChangeArrowheads="1"/>
          </p:cNvSpPr>
          <p:nvPr>
            <p:ph idx="1"/>
          </p:nvPr>
        </p:nvSpPr>
        <p:spPr>
          <a:xfrm>
            <a:off x="503238" y="839788"/>
            <a:ext cx="5073650" cy="1862137"/>
          </a:xfrm>
        </p:spPr>
        <p:txBody>
          <a:bodyPr/>
          <a:lstStyle/>
          <a:p>
            <a:pPr>
              <a:buFont typeface="Arial" charset="0"/>
              <a:buChar char="•"/>
            </a:pPr>
            <a:r>
              <a:rPr lang="en-US"/>
              <a:t>Enter text manually or use pre-defined templates</a:t>
            </a:r>
          </a:p>
          <a:p>
            <a:pPr>
              <a:buFont typeface="Arial" charset="0"/>
              <a:buChar char="•"/>
            </a:pPr>
            <a:r>
              <a:rPr lang="en-US"/>
              <a:t>Optionally add claim-related documents</a:t>
            </a:r>
          </a:p>
        </p:txBody>
      </p:sp>
      <p:sp>
        <p:nvSpPr>
          <p:cNvPr id="36870" name="AutoShape 6"/>
          <p:cNvSpPr>
            <a:spLocks noChangeArrowheads="1"/>
          </p:cNvSpPr>
          <p:nvPr/>
        </p:nvSpPr>
        <p:spPr bwMode="auto">
          <a:xfrm>
            <a:off x="4885663" y="4173560"/>
            <a:ext cx="3856038" cy="9652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1" name="AutoShape 7"/>
          <p:cNvSpPr>
            <a:spLocks noChangeArrowheads="1"/>
          </p:cNvSpPr>
          <p:nvPr/>
        </p:nvSpPr>
        <p:spPr bwMode="auto">
          <a:xfrm>
            <a:off x="1408112" y="3277393"/>
            <a:ext cx="802825" cy="2905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9382" y="591383"/>
            <a:ext cx="2680852" cy="29801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2" name="AutoShape 8"/>
          <p:cNvSpPr>
            <a:spLocks noChangeArrowheads="1"/>
          </p:cNvSpPr>
          <p:nvPr/>
        </p:nvSpPr>
        <p:spPr bwMode="auto">
          <a:xfrm>
            <a:off x="5954795" y="3277393"/>
            <a:ext cx="2191678" cy="2413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TextBox 1"/>
          <p:cNvSpPr txBox="1">
            <a:spLocks noChangeArrowheads="1"/>
          </p:cNvSpPr>
          <p:nvPr/>
        </p:nvSpPr>
        <p:spPr bwMode="auto">
          <a:xfrm>
            <a:off x="8702675" y="57150"/>
            <a:ext cx="3952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chemeClr val="tx1"/>
                </a:solidFill>
                <a:latin typeface="Courier New" pitchFamily="49" charset="0"/>
                <a:cs typeface="Courier New" pitchFamily="49" charset="0"/>
              </a:rPr>
              <a:t>PSA</a:t>
            </a:r>
          </a:p>
        </p:txBody>
      </p:sp>
      <p:pic>
        <p:nvPicPr>
          <p:cNvPr id="12" name="Picture 5" descr="C:\Guidewire\ClaimCenter\modules\configuration\webresources\themes\Titanium\resources\images\app\panel_icon_car_1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8700" y="-77788"/>
            <a:ext cx="473075"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Line 9"/>
          <p:cNvSpPr>
            <a:spLocks noChangeShapeType="1"/>
          </p:cNvSpPr>
          <p:nvPr/>
        </p:nvSpPr>
        <p:spPr bwMode="auto">
          <a:xfrm>
            <a:off x="7703506" y="3510330"/>
            <a:ext cx="0" cy="66322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|EOS~004|</a:t>
            </a:r>
            <a:endParaRPr lang="en-US" sz="100" dirty="0" err="1">
              <a:solidFill>
                <a:srgbClr val="FFFFFF"/>
              </a:solidFill>
              <a:latin typeface="Arial"/>
              <a:cs typeface="Calibri" pitchFamily="34" charset="0"/>
            </a:endParaRPr>
          </a:p>
        </p:txBody>
      </p:sp>
      <p:sp>
        <p:nvSpPr>
          <p:cNvPr id="7170" name="Rectangle 2"/>
          <p:cNvSpPr>
            <a:spLocks noChangeArrowheads="1"/>
          </p:cNvSpPr>
          <p:nvPr/>
        </p:nvSpPr>
        <p:spPr bwMode="auto">
          <a:xfrm>
            <a:off x="1265238" y="3006725"/>
            <a:ext cx="1758950" cy="117475"/>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71" name="Line 3"/>
          <p:cNvSpPr>
            <a:spLocks noChangeShapeType="1"/>
          </p:cNvSpPr>
          <p:nvPr/>
        </p:nvSpPr>
        <p:spPr bwMode="auto">
          <a:xfrm>
            <a:off x="3095625" y="1724025"/>
            <a:ext cx="0" cy="10191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2" name="Line 4"/>
          <p:cNvSpPr>
            <a:spLocks noChangeShapeType="1"/>
          </p:cNvSpPr>
          <p:nvPr/>
        </p:nvSpPr>
        <p:spPr bwMode="auto">
          <a:xfrm>
            <a:off x="3095625" y="2743200"/>
            <a:ext cx="825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3" name="Rectangle 5"/>
          <p:cNvSpPr>
            <a:spLocks noGrp="1" noChangeArrowheads="1"/>
          </p:cNvSpPr>
          <p:nvPr>
            <p:ph type="title"/>
          </p:nvPr>
        </p:nvSpPr>
        <p:spPr/>
        <p:txBody>
          <a:bodyPr/>
          <a:lstStyle/>
          <a:p>
            <a:pPr eaLnBrk="1" hangingPunct="1"/>
            <a:r>
              <a:rPr lang="en-US"/>
              <a:t>Documents</a:t>
            </a:r>
          </a:p>
        </p:txBody>
      </p:sp>
      <p:sp>
        <p:nvSpPr>
          <p:cNvPr id="7174" name="Rectangle 6"/>
          <p:cNvSpPr>
            <a:spLocks noGrp="1" noChangeArrowheads="1"/>
          </p:cNvSpPr>
          <p:nvPr>
            <p:ph idx="1"/>
          </p:nvPr>
        </p:nvSpPr>
        <p:spPr>
          <a:xfrm>
            <a:off x="519113" y="4070350"/>
            <a:ext cx="8318500" cy="2254250"/>
          </a:xfrm>
        </p:spPr>
        <p:txBody>
          <a:bodyPr/>
          <a:lstStyle/>
          <a:p>
            <a:pPr>
              <a:buFont typeface="Arial" charset="0"/>
              <a:buChar char="•"/>
            </a:pPr>
            <a:r>
              <a:rPr lang="en-US"/>
              <a:t>A ClaimCenter document is a document which contains information relevant to the claim</a:t>
            </a:r>
          </a:p>
          <a:p>
            <a:pPr>
              <a:buFont typeface="Arial" charset="0"/>
              <a:buChar char="•"/>
            </a:pPr>
            <a:r>
              <a:rPr lang="en-US"/>
              <a:t>Documents are either:</a:t>
            </a:r>
          </a:p>
          <a:p>
            <a:pPr lvl="1"/>
            <a:r>
              <a:rPr lang="en-US"/>
              <a:t>Physical pieces of paper (such as a photograph of damaged property), or</a:t>
            </a:r>
          </a:p>
          <a:p>
            <a:pPr lvl="1"/>
            <a:r>
              <a:rPr lang="en-US"/>
              <a:t>Electronic files (such as a PDF, Word or Email document)</a:t>
            </a:r>
          </a:p>
        </p:txBody>
      </p:sp>
      <p:sp>
        <p:nvSpPr>
          <p:cNvPr id="7175" name="Text Box 7"/>
          <p:cNvSpPr txBox="1">
            <a:spLocks noChangeArrowheads="1"/>
          </p:cNvSpPr>
          <p:nvPr/>
        </p:nvSpPr>
        <p:spPr bwMode="auto">
          <a:xfrm>
            <a:off x="5675313" y="2198688"/>
            <a:ext cx="28987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We received notice of an accident involving an automobile owned or operated by you on October 04, 2012.  </a:t>
            </a:r>
          </a:p>
        </p:txBody>
      </p:sp>
      <p:grpSp>
        <p:nvGrpSpPr>
          <p:cNvPr id="7176" name="Group 8"/>
          <p:cNvGrpSpPr>
            <a:grpSpLocks/>
          </p:cNvGrpSpPr>
          <p:nvPr/>
        </p:nvGrpSpPr>
        <p:grpSpPr bwMode="auto">
          <a:xfrm>
            <a:off x="2439988" y="723900"/>
            <a:ext cx="1376362" cy="1014413"/>
            <a:chOff x="2083" y="1606"/>
            <a:chExt cx="1489" cy="1097"/>
          </a:xfrm>
        </p:grpSpPr>
        <p:sp>
          <p:nvSpPr>
            <p:cNvPr id="7214" name="Rectangle 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15" name="Freeform 1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16" name="Freeform 1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17" name="Freeform 1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18" name="Freeform 1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19" name="Rectangle 1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20" name="Rectangle 1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1" name="AutoShape 1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22" name="Freeform 17"/>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223" name="Freeform 18"/>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224" name="Rectangle 1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5" name="Rectangle 2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6" name="Rectangle 2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27" name="Group 22"/>
            <p:cNvGrpSpPr>
              <a:grpSpLocks/>
            </p:cNvGrpSpPr>
            <p:nvPr/>
          </p:nvGrpSpPr>
          <p:grpSpPr bwMode="auto">
            <a:xfrm>
              <a:off x="2221" y="1871"/>
              <a:ext cx="518" cy="782"/>
              <a:chOff x="2400" y="1656"/>
              <a:chExt cx="752" cy="1136"/>
            </a:xfrm>
          </p:grpSpPr>
          <p:sp>
            <p:nvSpPr>
              <p:cNvPr id="7240" name="Freeform 2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241" name="Freeform 2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42" name="Freeform 2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43" name="Freeform 2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44" name="Freeform 2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7245" name="Line 2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6" name="Line 2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28" name="Group 30"/>
            <p:cNvGrpSpPr>
              <a:grpSpLocks/>
            </p:cNvGrpSpPr>
            <p:nvPr/>
          </p:nvGrpSpPr>
          <p:grpSpPr bwMode="auto">
            <a:xfrm rot="-6511945">
              <a:off x="2834" y="1842"/>
              <a:ext cx="518" cy="783"/>
              <a:chOff x="2400" y="1656"/>
              <a:chExt cx="752" cy="1136"/>
            </a:xfrm>
          </p:grpSpPr>
          <p:sp>
            <p:nvSpPr>
              <p:cNvPr id="7233" name="Freeform 3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234" name="Freeform 3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35" name="Freeform 3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36" name="Freeform 3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37" name="Freeform 3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238" name="Line 3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9" name="Line 3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229" name="Freeform 38"/>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230" name="Freeform 39"/>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231" name="Rectangle 4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2" name="Rectangle 4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77" name="Group 42"/>
          <p:cNvGrpSpPr>
            <a:grpSpLocks/>
          </p:cNvGrpSpPr>
          <p:nvPr/>
        </p:nvGrpSpPr>
        <p:grpSpPr bwMode="auto">
          <a:xfrm>
            <a:off x="2947988" y="2622550"/>
            <a:ext cx="963612" cy="785813"/>
            <a:chOff x="729" y="3059"/>
            <a:chExt cx="607" cy="495"/>
          </a:xfrm>
        </p:grpSpPr>
        <p:grpSp>
          <p:nvGrpSpPr>
            <p:cNvPr id="7200" name="Group 43"/>
            <p:cNvGrpSpPr>
              <a:grpSpLocks/>
            </p:cNvGrpSpPr>
            <p:nvPr/>
          </p:nvGrpSpPr>
          <p:grpSpPr bwMode="auto">
            <a:xfrm>
              <a:off x="836" y="3059"/>
              <a:ext cx="500" cy="495"/>
              <a:chOff x="2064" y="3278"/>
              <a:chExt cx="500" cy="495"/>
            </a:xfrm>
          </p:grpSpPr>
          <p:sp>
            <p:nvSpPr>
              <p:cNvPr id="7211" name="Rectangle 44"/>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7212" name="Rectangle 45"/>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7213" name="AutoShape 46"/>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7201" name="Group 47"/>
            <p:cNvGrpSpPr>
              <a:grpSpLocks/>
            </p:cNvGrpSpPr>
            <p:nvPr/>
          </p:nvGrpSpPr>
          <p:grpSpPr bwMode="auto">
            <a:xfrm>
              <a:off x="729" y="3115"/>
              <a:ext cx="512" cy="334"/>
              <a:chOff x="4250" y="2059"/>
              <a:chExt cx="438" cy="286"/>
            </a:xfrm>
          </p:grpSpPr>
          <p:sp>
            <p:nvSpPr>
              <p:cNvPr id="7202" name="Freeform 48"/>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3" name="Freeform 49"/>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4" name="Freeform 50"/>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5" name="Freeform 51"/>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6" name="Freeform 52"/>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7" name="Freeform 53"/>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8" name="Freeform 54"/>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9" name="Freeform 55"/>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56"/>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178" name="Freeform 57"/>
          <p:cNvSpPr>
            <a:spLocks/>
          </p:cNvSpPr>
          <p:nvPr/>
        </p:nvSpPr>
        <p:spPr bwMode="auto">
          <a:xfrm>
            <a:off x="881063" y="2709863"/>
            <a:ext cx="476250" cy="414337"/>
          </a:xfrm>
          <a:custGeom>
            <a:avLst/>
            <a:gdLst>
              <a:gd name="T0" fmla="*/ 2147483647 w 300"/>
              <a:gd name="T1" fmla="*/ 0 h 261"/>
              <a:gd name="T2" fmla="*/ 2147483647 w 300"/>
              <a:gd name="T3" fmla="*/ 2147483647 h 261"/>
              <a:gd name="T4" fmla="*/ 0 w 300"/>
              <a:gd name="T5" fmla="*/ 2147483647 h 261"/>
              <a:gd name="T6" fmla="*/ 2147483647 w 300"/>
              <a:gd name="T7" fmla="*/ 2147483647 h 261"/>
              <a:gd name="T8" fmla="*/ 2147483647 w 300"/>
              <a:gd name="T9" fmla="*/ 2147483647 h 261"/>
              <a:gd name="T10" fmla="*/ 2147483647 w 300"/>
              <a:gd name="T11" fmla="*/ 2147483647 h 261"/>
              <a:gd name="T12" fmla="*/ 2147483647 w 300"/>
              <a:gd name="T13" fmla="*/ 2147483647 h 261"/>
              <a:gd name="T14" fmla="*/ 2147483647 w 300"/>
              <a:gd name="T15" fmla="*/ 2147483647 h 261"/>
              <a:gd name="T16" fmla="*/ 2147483647 w 300"/>
              <a:gd name="T17" fmla="*/ 2147483647 h 2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0"/>
              <a:gd name="T28" fmla="*/ 0 h 261"/>
              <a:gd name="T29" fmla="*/ 300 w 300"/>
              <a:gd name="T30" fmla="*/ 261 h 2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0" h="261">
                <a:moveTo>
                  <a:pt x="138" y="0"/>
                </a:moveTo>
                <a:lnTo>
                  <a:pt x="33" y="141"/>
                </a:lnTo>
                <a:lnTo>
                  <a:pt x="0" y="216"/>
                </a:lnTo>
                <a:lnTo>
                  <a:pt x="30" y="246"/>
                </a:lnTo>
                <a:lnTo>
                  <a:pt x="69" y="255"/>
                </a:lnTo>
                <a:lnTo>
                  <a:pt x="300" y="261"/>
                </a:lnTo>
                <a:lnTo>
                  <a:pt x="288" y="189"/>
                </a:lnTo>
                <a:lnTo>
                  <a:pt x="87" y="174"/>
                </a:lnTo>
                <a:lnTo>
                  <a:pt x="204" y="23"/>
                </a:lnTo>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7179" name="Group 58"/>
          <p:cNvGrpSpPr>
            <a:grpSpLocks/>
          </p:cNvGrpSpPr>
          <p:nvPr/>
        </p:nvGrpSpPr>
        <p:grpSpPr bwMode="auto">
          <a:xfrm>
            <a:off x="949325" y="2025650"/>
            <a:ext cx="1341438" cy="903288"/>
            <a:chOff x="2984" y="3331"/>
            <a:chExt cx="845" cy="569"/>
          </a:xfrm>
        </p:grpSpPr>
        <p:sp>
          <p:nvSpPr>
            <p:cNvPr id="7187" name="AutoShape 5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188" name="Group 60"/>
            <p:cNvGrpSpPr>
              <a:grpSpLocks/>
            </p:cNvGrpSpPr>
            <p:nvPr/>
          </p:nvGrpSpPr>
          <p:grpSpPr bwMode="auto">
            <a:xfrm>
              <a:off x="3386" y="3487"/>
              <a:ext cx="443" cy="398"/>
              <a:chOff x="4838" y="2218"/>
              <a:chExt cx="395" cy="355"/>
            </a:xfrm>
          </p:grpSpPr>
          <p:sp>
            <p:nvSpPr>
              <p:cNvPr id="7189" name="Freeform 6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0" name="Freeform 6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Freeform 6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2" name="Freeform 6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3" name="Freeform 6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4" name="Freeform 6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Freeform 6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Rectangle 6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7" name="Rectangle 6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8" name="Freeform 7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9" name="Rectangle 7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180" name="Group 72"/>
          <p:cNvGrpSpPr>
            <a:grpSpLocks/>
          </p:cNvGrpSpPr>
          <p:nvPr/>
        </p:nvGrpSpPr>
        <p:grpSpPr bwMode="auto">
          <a:xfrm>
            <a:off x="3921125" y="2197100"/>
            <a:ext cx="1125538" cy="1268413"/>
            <a:chOff x="2470" y="1384"/>
            <a:chExt cx="709" cy="799"/>
          </a:xfrm>
        </p:grpSpPr>
        <p:sp>
          <p:nvSpPr>
            <p:cNvPr id="7181" name="AutoShape 73"/>
            <p:cNvSpPr>
              <a:spLocks noChangeArrowheads="1"/>
            </p:cNvSpPr>
            <p:nvPr/>
          </p:nvSpPr>
          <p:spPr bwMode="auto">
            <a:xfrm rot="10800000" flipH="1">
              <a:off x="2470" y="1384"/>
              <a:ext cx="709" cy="799"/>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82" name="Line 74"/>
            <p:cNvSpPr>
              <a:spLocks noChangeShapeType="1"/>
            </p:cNvSpPr>
            <p:nvPr/>
          </p:nvSpPr>
          <p:spPr bwMode="auto">
            <a:xfrm>
              <a:off x="2569" y="1721"/>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75"/>
            <p:cNvSpPr>
              <a:spLocks noChangeShapeType="1"/>
            </p:cNvSpPr>
            <p:nvPr/>
          </p:nvSpPr>
          <p:spPr bwMode="auto">
            <a:xfrm>
              <a:off x="2569" y="1839"/>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4" name="Line 76"/>
            <p:cNvSpPr>
              <a:spLocks noChangeShapeType="1"/>
            </p:cNvSpPr>
            <p:nvPr/>
          </p:nvSpPr>
          <p:spPr bwMode="auto">
            <a:xfrm>
              <a:off x="2569" y="1956"/>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5" name="Line 77"/>
            <p:cNvSpPr>
              <a:spLocks noChangeShapeType="1"/>
            </p:cNvSpPr>
            <p:nvPr/>
          </p:nvSpPr>
          <p:spPr bwMode="auto">
            <a:xfrm>
              <a:off x="2569" y="2073"/>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Freeform 78"/>
            <p:cNvSpPr>
              <a:spLocks/>
            </p:cNvSpPr>
            <p:nvPr/>
          </p:nvSpPr>
          <p:spPr bwMode="auto">
            <a:xfrm>
              <a:off x="2563" y="1428"/>
              <a:ext cx="510" cy="231"/>
            </a:xfrm>
            <a:custGeom>
              <a:avLst/>
              <a:gdLst>
                <a:gd name="T0" fmla="*/ 0 w 609"/>
                <a:gd name="T1" fmla="*/ 123 h 275"/>
                <a:gd name="T2" fmla="*/ 39 w 609"/>
                <a:gd name="T3" fmla="*/ 43 h 275"/>
                <a:gd name="T4" fmla="*/ 49 w 609"/>
                <a:gd name="T5" fmla="*/ 157 h 275"/>
                <a:gd name="T6" fmla="*/ 59 w 609"/>
                <a:gd name="T7" fmla="*/ 78 h 275"/>
                <a:gd name="T8" fmla="*/ 83 w 609"/>
                <a:gd name="T9" fmla="*/ 147 h 275"/>
                <a:gd name="T10" fmla="*/ 93 w 609"/>
                <a:gd name="T11" fmla="*/ 9 h 275"/>
                <a:gd name="T12" fmla="*/ 117 w 609"/>
                <a:gd name="T13" fmla="*/ 93 h 275"/>
                <a:gd name="T14" fmla="*/ 176 w 609"/>
                <a:gd name="T15" fmla="*/ 78 h 275"/>
                <a:gd name="T16" fmla="*/ 191 w 609"/>
                <a:gd name="T17" fmla="*/ 132 h 275"/>
                <a:gd name="T18" fmla="*/ 220 w 609"/>
                <a:gd name="T19" fmla="*/ 113 h 275"/>
                <a:gd name="T20" fmla="*/ 270 w 609"/>
                <a:gd name="T21" fmla="*/ 98 h 275"/>
                <a:gd name="T22" fmla="*/ 318 w 609"/>
                <a:gd name="T23" fmla="*/ 138 h 275"/>
                <a:gd name="T24" fmla="*/ 358 w 609"/>
                <a:gd name="T25" fmla="*/ 117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79" name="TextBox 1"/>
          <p:cNvSpPr txBox="1">
            <a:spLocks noChangeArrowheads="1"/>
          </p:cNvSpPr>
          <p:nvPr/>
        </p:nvSpPr>
        <p:spPr bwMode="auto">
          <a:xfrm>
            <a:off x="8702675" y="57150"/>
            <a:ext cx="395288"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dirty="0">
                <a:solidFill>
                  <a:schemeClr val="tx1"/>
                </a:solidFill>
                <a:latin typeface="Courier New" pitchFamily="49" charset="0"/>
                <a:cs typeface="Courier New" pitchFamily="49" charset="0"/>
              </a:rPr>
              <a:t>PSA</a:t>
            </a:r>
          </a:p>
        </p:txBody>
      </p:sp>
      <p:pic>
        <p:nvPicPr>
          <p:cNvPr id="80" name="Picture 5" descr="C:\Guidewire\ClaimCenter\modules\configuration\webresources\themes\Titanium\resources\images\app\panel_icon_car_1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8700" y="-77788"/>
            <a:ext cx="473075"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|EOS~038|</a:t>
            </a:r>
            <a:endParaRPr lang="en-US" sz="100" dirty="0" err="1">
              <a:solidFill>
                <a:srgbClr val="FFFFFF"/>
              </a:solidFill>
              <a:latin typeface="Arial"/>
              <a:cs typeface="Calibri" pitchFamily="34" charset="0"/>
            </a:endParaRPr>
          </a:p>
        </p:txBody>
      </p:sp>
      <p:pic>
        <p:nvPicPr>
          <p:cNvPr id="5175"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16" y="2440437"/>
            <a:ext cx="4642274" cy="36701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6" name="Rectangle 2"/>
          <p:cNvSpPr>
            <a:spLocks noGrp="1" noChangeArrowheads="1"/>
          </p:cNvSpPr>
          <p:nvPr>
            <p:ph type="title"/>
          </p:nvPr>
        </p:nvSpPr>
        <p:spPr/>
        <p:txBody>
          <a:bodyPr/>
          <a:lstStyle/>
          <a:p>
            <a:pPr eaLnBrk="1" hangingPunct="1"/>
            <a:r>
              <a:rPr lang="en-US"/>
              <a:t>Creating new email – message body</a:t>
            </a:r>
          </a:p>
        </p:txBody>
      </p:sp>
      <p:sp>
        <p:nvSpPr>
          <p:cNvPr id="36867" name="Rectangle 3"/>
          <p:cNvSpPr>
            <a:spLocks noGrp="1" noChangeArrowheads="1"/>
          </p:cNvSpPr>
          <p:nvPr>
            <p:ph idx="1"/>
          </p:nvPr>
        </p:nvSpPr>
        <p:spPr>
          <a:xfrm>
            <a:off x="503238" y="839788"/>
            <a:ext cx="5073650" cy="1862137"/>
          </a:xfrm>
        </p:spPr>
        <p:txBody>
          <a:bodyPr/>
          <a:lstStyle/>
          <a:p>
            <a:pPr>
              <a:buFont typeface="Arial" charset="0"/>
              <a:buChar char="•"/>
            </a:pPr>
            <a:r>
              <a:rPr lang="en-US"/>
              <a:t>Enter text manually or use pre-defined templates</a:t>
            </a:r>
          </a:p>
          <a:p>
            <a:pPr>
              <a:buFont typeface="Arial" charset="0"/>
              <a:buChar char="•"/>
            </a:pPr>
            <a:r>
              <a:rPr lang="en-US"/>
              <a:t>Optionally add claim-related documents</a:t>
            </a:r>
          </a:p>
        </p:txBody>
      </p:sp>
      <p:sp>
        <p:nvSpPr>
          <p:cNvPr id="36871" name="AutoShape 7"/>
          <p:cNvSpPr>
            <a:spLocks noChangeArrowheads="1"/>
          </p:cNvSpPr>
          <p:nvPr/>
        </p:nvSpPr>
        <p:spPr bwMode="auto">
          <a:xfrm>
            <a:off x="1884100" y="3138619"/>
            <a:ext cx="1184777" cy="2905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6873" name="Line 9"/>
          <p:cNvSpPr>
            <a:spLocks noChangeShapeType="1"/>
          </p:cNvSpPr>
          <p:nvPr/>
        </p:nvSpPr>
        <p:spPr bwMode="auto">
          <a:xfrm flipV="1">
            <a:off x="3068877" y="1516063"/>
            <a:ext cx="2800505" cy="18819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9382" y="591383"/>
            <a:ext cx="2680852" cy="29801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2" name="AutoShape 8"/>
          <p:cNvSpPr>
            <a:spLocks noChangeArrowheads="1"/>
          </p:cNvSpPr>
          <p:nvPr/>
        </p:nvSpPr>
        <p:spPr bwMode="auto">
          <a:xfrm>
            <a:off x="5954795" y="3277393"/>
            <a:ext cx="2191678" cy="2413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TextBox 1"/>
          <p:cNvSpPr txBox="1">
            <a:spLocks noChangeArrowheads="1"/>
          </p:cNvSpPr>
          <p:nvPr/>
        </p:nvSpPr>
        <p:spPr bwMode="auto">
          <a:xfrm>
            <a:off x="8753475" y="33338"/>
            <a:ext cx="4508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rgbClr val="FFCC00"/>
                </a:solidFill>
                <a:latin typeface="Courier New" pitchFamily="49" charset="0"/>
                <a:cs typeface="Courier New" pitchFamily="49" charset="0"/>
              </a:rPr>
              <a:t>WCS</a:t>
            </a:r>
          </a:p>
        </p:txBody>
      </p:sp>
      <p:pic>
        <p:nvPicPr>
          <p:cNvPr id="12" name="Picture 6" descr="C:\Guidewire\ClaimCenter\modules\configuration\webresources\themes\Titanium\resources\images\app\infobar_w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325" y="0"/>
            <a:ext cx="260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4"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2271" y="3571493"/>
            <a:ext cx="5431403" cy="14816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0" name="AutoShape 6"/>
          <p:cNvSpPr>
            <a:spLocks noChangeArrowheads="1"/>
          </p:cNvSpPr>
          <p:nvPr/>
        </p:nvSpPr>
        <p:spPr bwMode="auto">
          <a:xfrm>
            <a:off x="3652272" y="3973839"/>
            <a:ext cx="5431402" cy="10793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8" name="Line 9"/>
          <p:cNvSpPr>
            <a:spLocks noChangeShapeType="1"/>
          </p:cNvSpPr>
          <p:nvPr/>
        </p:nvSpPr>
        <p:spPr bwMode="auto">
          <a:xfrm>
            <a:off x="7866345" y="3533915"/>
            <a:ext cx="0" cy="40234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7604991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|EOS~039|</a:t>
            </a:r>
            <a:endParaRPr lang="en-US" sz="100" dirty="0" err="1">
              <a:solidFill>
                <a:srgbClr val="FFFFFF"/>
              </a:solidFill>
              <a:latin typeface="Arial"/>
              <a:cs typeface="Calibri" pitchFamily="34"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814763"/>
            <a:ext cx="4962525" cy="2733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307975"/>
            <a:ext cx="4614862" cy="43654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0" name="Rectangle 4"/>
          <p:cNvSpPr>
            <a:spLocks noGrp="1" noChangeArrowheads="1"/>
          </p:cNvSpPr>
          <p:nvPr>
            <p:ph type="title"/>
          </p:nvPr>
        </p:nvSpPr>
        <p:spPr/>
        <p:txBody>
          <a:bodyPr/>
          <a:lstStyle/>
          <a:p>
            <a:pPr eaLnBrk="1" hangingPunct="1"/>
            <a:r>
              <a:rPr lang="en-US"/>
              <a:t>Sending new email</a:t>
            </a:r>
          </a:p>
        </p:txBody>
      </p:sp>
      <p:sp>
        <p:nvSpPr>
          <p:cNvPr id="37891" name="Rectangle 10"/>
          <p:cNvSpPr>
            <a:spLocks noGrp="1" noChangeArrowheads="1"/>
          </p:cNvSpPr>
          <p:nvPr>
            <p:ph idx="1"/>
          </p:nvPr>
        </p:nvSpPr>
        <p:spPr>
          <a:xfrm>
            <a:off x="404813" y="678771"/>
            <a:ext cx="3633787" cy="3120118"/>
          </a:xfrm>
        </p:spPr>
        <p:txBody>
          <a:bodyPr/>
          <a:lstStyle/>
          <a:p>
            <a:pPr>
              <a:buFont typeface="Arial" charset="0"/>
              <a:buChar char="•"/>
            </a:pPr>
            <a:r>
              <a:rPr lang="en-US" dirty="0"/>
              <a:t>Clicking the Send Email button causes the email to be sent to the recipients</a:t>
            </a:r>
          </a:p>
          <a:p>
            <a:pPr>
              <a:buFont typeface="Arial" charset="0"/>
              <a:buChar char="•"/>
            </a:pPr>
            <a:r>
              <a:rPr lang="en-US" dirty="0"/>
              <a:t>If you check “Save as a new document” the email is stored as one of the Claim documents</a:t>
            </a:r>
          </a:p>
        </p:txBody>
      </p:sp>
      <p:sp>
        <p:nvSpPr>
          <p:cNvPr id="37895" name="Freeform 13"/>
          <p:cNvSpPr>
            <a:spLocks/>
          </p:cNvSpPr>
          <p:nvPr/>
        </p:nvSpPr>
        <p:spPr bwMode="auto">
          <a:xfrm>
            <a:off x="2762250" y="957125"/>
            <a:ext cx="2419350" cy="4815025"/>
          </a:xfrm>
          <a:custGeom>
            <a:avLst/>
            <a:gdLst>
              <a:gd name="T0" fmla="*/ 2147483647 w 2104"/>
              <a:gd name="T1" fmla="*/ 0 h 2571"/>
              <a:gd name="T2" fmla="*/ 2147483647 w 2104"/>
              <a:gd name="T3" fmla="*/ 2147483647 h 2571"/>
              <a:gd name="T4" fmla="*/ 0 w 2104"/>
              <a:gd name="T5" fmla="*/ 2147483647 h 2571"/>
              <a:gd name="T6" fmla="*/ 0 60000 65536"/>
              <a:gd name="T7" fmla="*/ 0 60000 65536"/>
              <a:gd name="T8" fmla="*/ 0 60000 65536"/>
              <a:gd name="T9" fmla="*/ 0 w 2104"/>
              <a:gd name="T10" fmla="*/ 0 h 2571"/>
              <a:gd name="T11" fmla="*/ 2104 w 2104"/>
              <a:gd name="T12" fmla="*/ 2571 h 2571"/>
            </a:gdLst>
            <a:ahLst/>
            <a:cxnLst>
              <a:cxn ang="T6">
                <a:pos x="T0" y="T1"/>
              </a:cxn>
              <a:cxn ang="T7">
                <a:pos x="T2" y="T3"/>
              </a:cxn>
              <a:cxn ang="T8">
                <a:pos x="T4" y="T5"/>
              </a:cxn>
            </a:cxnLst>
            <a:rect l="T9" t="T10" r="T11" b="T12"/>
            <a:pathLst>
              <a:path w="2104" h="2571">
                <a:moveTo>
                  <a:pt x="2005" y="0"/>
                </a:moveTo>
                <a:cubicBezTo>
                  <a:pt x="2054" y="569"/>
                  <a:pt x="2104" y="1139"/>
                  <a:pt x="1770" y="1568"/>
                </a:cubicBezTo>
                <a:cubicBezTo>
                  <a:pt x="1436" y="1997"/>
                  <a:pt x="718" y="2284"/>
                  <a:pt x="0" y="2571"/>
                </a:cubicBezTo>
              </a:path>
            </a:pathLst>
          </a:custGeom>
          <a:noFill/>
          <a:ln w="190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7896" name="AutoShape 14"/>
          <p:cNvSpPr>
            <a:spLocks noChangeArrowheads="1"/>
          </p:cNvSpPr>
          <p:nvPr/>
        </p:nvSpPr>
        <p:spPr bwMode="auto">
          <a:xfrm>
            <a:off x="4285456" y="708025"/>
            <a:ext cx="896144" cy="261800"/>
          </a:xfrm>
          <a:prstGeom prst="roundRect">
            <a:avLst>
              <a:gd name="adj" fmla="val 16667"/>
            </a:avLst>
          </a:prstGeom>
          <a:noFill/>
          <a:ln w="19050" algn="ctr">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7894" name="AutoShape 12"/>
          <p:cNvSpPr>
            <a:spLocks noChangeArrowheads="1"/>
          </p:cNvSpPr>
          <p:nvPr/>
        </p:nvSpPr>
        <p:spPr bwMode="auto">
          <a:xfrm>
            <a:off x="7774781" y="4392613"/>
            <a:ext cx="779463" cy="119062"/>
          </a:xfrm>
          <a:prstGeom prst="leftArrow">
            <a:avLst>
              <a:gd name="adj1" fmla="val 50000"/>
              <a:gd name="adj2" fmla="val 163667"/>
            </a:avLst>
          </a:prstGeom>
          <a:solidFill>
            <a:srgbClr val="FF0000"/>
          </a:solidFill>
          <a:ln w="19050" algn="ctr">
            <a:solidFill>
              <a:srgbClr val="FF0000"/>
            </a:solidFill>
            <a:miter lim="800000"/>
            <a:headEnd/>
            <a:tailEnd/>
          </a:ln>
        </p:spPr>
        <p:txBody>
          <a:bodyPr wrap="none" lIns="45720" rIns="45720" anchor="ct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|EOS~040|</a:t>
            </a:r>
            <a:endParaRPr lang="en-US" sz="100" dirty="0" err="1">
              <a:solidFill>
                <a:srgbClr val="FFFFFF"/>
              </a:solidFill>
              <a:latin typeface="Arial"/>
              <a:cs typeface="Calibri" pitchFamily="34"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675061"/>
            <a:ext cx="4962525" cy="2733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5" name="Rectangle 2"/>
          <p:cNvSpPr>
            <a:spLocks noGrp="1" noChangeArrowheads="1"/>
          </p:cNvSpPr>
          <p:nvPr>
            <p:ph type="title"/>
          </p:nvPr>
        </p:nvSpPr>
        <p:spPr/>
        <p:txBody>
          <a:bodyPr/>
          <a:lstStyle/>
          <a:p>
            <a:pPr eaLnBrk="1" hangingPunct="1"/>
            <a:r>
              <a:rPr lang="en-US"/>
              <a:t>Viewing a sent email</a:t>
            </a:r>
          </a:p>
        </p:txBody>
      </p:sp>
      <p:pic>
        <p:nvPicPr>
          <p:cNvPr id="38916" name="Picture 4" descr="document_sentem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13" y="896938"/>
            <a:ext cx="6967537" cy="42560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8917" name="Oval 6"/>
          <p:cNvSpPr>
            <a:spLocks noChangeArrowheads="1"/>
          </p:cNvSpPr>
          <p:nvPr/>
        </p:nvSpPr>
        <p:spPr bwMode="auto">
          <a:xfrm>
            <a:off x="2342356" y="5991223"/>
            <a:ext cx="1100138" cy="439737"/>
          </a:xfrm>
          <a:prstGeom prst="ellipse">
            <a:avLst/>
          </a:prstGeom>
          <a:noFill/>
          <a:ln w="2857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18" name="Freeform 11"/>
          <p:cNvSpPr>
            <a:spLocks/>
          </p:cNvSpPr>
          <p:nvPr/>
        </p:nvSpPr>
        <p:spPr bwMode="auto">
          <a:xfrm rot="622942">
            <a:off x="851051" y="1289885"/>
            <a:ext cx="2468499" cy="4515876"/>
          </a:xfrm>
          <a:custGeom>
            <a:avLst/>
            <a:gdLst>
              <a:gd name="T0" fmla="*/ 2147483647 w 2149"/>
              <a:gd name="T1" fmla="*/ 2147483647 h 2560"/>
              <a:gd name="T2" fmla="*/ 2147483647 w 2149"/>
              <a:gd name="T3" fmla="*/ 2147483647 h 2560"/>
              <a:gd name="T4" fmla="*/ 2147483647 w 2149"/>
              <a:gd name="T5" fmla="*/ 0 h 2560"/>
              <a:gd name="T6" fmla="*/ 0 60000 65536"/>
              <a:gd name="T7" fmla="*/ 0 60000 65536"/>
              <a:gd name="T8" fmla="*/ 0 60000 65536"/>
              <a:gd name="T9" fmla="*/ 0 w 2149"/>
              <a:gd name="T10" fmla="*/ 0 h 2560"/>
              <a:gd name="T11" fmla="*/ 2149 w 2149"/>
              <a:gd name="T12" fmla="*/ 2560 h 2560"/>
            </a:gdLst>
            <a:ahLst/>
            <a:cxnLst>
              <a:cxn ang="T6">
                <a:pos x="T0" y="T1"/>
              </a:cxn>
              <a:cxn ang="T7">
                <a:pos x="T2" y="T3"/>
              </a:cxn>
              <a:cxn ang="T8">
                <a:pos x="T4" y="T5"/>
              </a:cxn>
            </a:cxnLst>
            <a:rect l="T9" t="T10" r="T11" b="T12"/>
            <a:pathLst>
              <a:path w="2149" h="2560">
                <a:moveTo>
                  <a:pt x="2149" y="2560"/>
                </a:moveTo>
                <a:cubicBezTo>
                  <a:pt x="1293" y="2187"/>
                  <a:pt x="438" y="1814"/>
                  <a:pt x="219" y="1387"/>
                </a:cubicBezTo>
                <a:cubicBezTo>
                  <a:pt x="0" y="960"/>
                  <a:pt x="418" y="480"/>
                  <a:pt x="837" y="0"/>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|EOS~041|</a:t>
            </a:r>
            <a:endParaRPr lang="en-US" sz="100" dirty="0" err="1">
              <a:solidFill>
                <a:srgbClr val="FFFFFF"/>
              </a:solidFill>
              <a:latin typeface="Arial"/>
              <a:cs typeface="Calibri" pitchFamily="34" charset="0"/>
            </a:endParaRPr>
          </a:p>
        </p:txBody>
      </p:sp>
      <p:sp>
        <p:nvSpPr>
          <p:cNvPr id="39938" name="Rectangle 2"/>
          <p:cNvSpPr>
            <a:spLocks noGrp="1" noChangeArrowheads="1"/>
          </p:cNvSpPr>
          <p:nvPr>
            <p:ph type="title"/>
          </p:nvPr>
        </p:nvSpPr>
        <p:spPr/>
        <p:txBody>
          <a:bodyPr/>
          <a:lstStyle/>
          <a:p>
            <a:pPr eaLnBrk="1" hangingPunct="1"/>
            <a:r>
              <a:rPr lang="en-US"/>
              <a:t>Associating email templates with activities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38" y="636258"/>
            <a:ext cx="7043119" cy="58497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0" name="AutoShape 6"/>
          <p:cNvSpPr>
            <a:spLocks noChangeArrowheads="1"/>
          </p:cNvSpPr>
          <p:nvPr/>
        </p:nvSpPr>
        <p:spPr bwMode="auto">
          <a:xfrm>
            <a:off x="533338" y="5391399"/>
            <a:ext cx="3813031" cy="21375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|EOS~042|</a:t>
            </a:r>
            <a:endParaRPr lang="en-US" sz="100" dirty="0" err="1">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43" y="2247775"/>
            <a:ext cx="7923213" cy="4286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0962" name="Rectangle 2"/>
          <p:cNvSpPr>
            <a:spLocks noGrp="1" noChangeArrowheads="1"/>
          </p:cNvSpPr>
          <p:nvPr>
            <p:ph type="title"/>
          </p:nvPr>
        </p:nvSpPr>
        <p:spPr/>
        <p:txBody>
          <a:bodyPr/>
          <a:lstStyle/>
          <a:p>
            <a:pPr eaLnBrk="1" hangingPunct="1"/>
            <a:r>
              <a:rPr lang="en-US"/>
              <a:t>Sending emails from activities</a:t>
            </a:r>
          </a:p>
        </p:txBody>
      </p:sp>
      <p:sp>
        <p:nvSpPr>
          <p:cNvPr id="40963" name="Rectangle 6"/>
          <p:cNvSpPr>
            <a:spLocks noGrp="1" noChangeArrowheads="1"/>
          </p:cNvSpPr>
          <p:nvPr>
            <p:ph idx="1"/>
          </p:nvPr>
        </p:nvSpPr>
        <p:spPr>
          <a:xfrm>
            <a:off x="485775" y="971550"/>
            <a:ext cx="8318500" cy="1439863"/>
          </a:xfrm>
        </p:spPr>
        <p:txBody>
          <a:bodyPr/>
          <a:lstStyle/>
          <a:p>
            <a:pPr>
              <a:buFont typeface="Arial" charset="0"/>
              <a:buChar char="•"/>
            </a:pPr>
            <a:r>
              <a:rPr lang="en-US" dirty="0"/>
              <a:t>When activity is open the Create Email button displays</a:t>
            </a:r>
          </a:p>
          <a:p>
            <a:pPr>
              <a:buFont typeface="Arial" charset="0"/>
              <a:buChar char="•"/>
            </a:pPr>
            <a:r>
              <a:rPr lang="en-US" dirty="0"/>
              <a:t>Selecting the Create Email button opens up a popup in the worksheet containing a New Email screen</a:t>
            </a:r>
          </a:p>
          <a:p>
            <a:pPr>
              <a:buFont typeface="Arial" charset="0"/>
              <a:buChar char="•"/>
            </a:pPr>
            <a:endParaRPr lang="en-US" dirty="0"/>
          </a:p>
        </p:txBody>
      </p:sp>
      <p:sp>
        <p:nvSpPr>
          <p:cNvPr id="40965" name="AutoShape 7"/>
          <p:cNvSpPr>
            <a:spLocks noChangeArrowheads="1"/>
          </p:cNvSpPr>
          <p:nvPr/>
        </p:nvSpPr>
        <p:spPr bwMode="auto">
          <a:xfrm>
            <a:off x="3103150" y="2868614"/>
            <a:ext cx="756330" cy="27834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|EOS~043|</a:t>
            </a:r>
            <a:endParaRPr lang="en-US" sz="100" dirty="0" err="1">
              <a:solidFill>
                <a:srgbClr val="FFFFFF"/>
              </a:solidFill>
              <a:latin typeface="Arial"/>
              <a:cs typeface="Calibri" pitchFamily="34" charset="0"/>
            </a:endParaRPr>
          </a:p>
        </p:txBody>
      </p:sp>
      <p:sp>
        <p:nvSpPr>
          <p:cNvPr id="41986" name="Rectangle 2"/>
          <p:cNvSpPr>
            <a:spLocks noGrp="1" noChangeArrowheads="1"/>
          </p:cNvSpPr>
          <p:nvPr>
            <p:ph type="title"/>
          </p:nvPr>
        </p:nvSpPr>
        <p:spPr/>
        <p:txBody>
          <a:bodyPr/>
          <a:lstStyle/>
          <a:p>
            <a:pPr eaLnBrk="1" hangingPunct="1"/>
            <a:r>
              <a:rPr lang="en-US"/>
              <a:t>Lesson outline</a:t>
            </a:r>
          </a:p>
        </p:txBody>
      </p:sp>
      <p:sp>
        <p:nvSpPr>
          <p:cNvPr id="4198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Document basics</a:t>
            </a:r>
          </a:p>
          <a:p>
            <a:pPr>
              <a:lnSpc>
                <a:spcPct val="150000"/>
              </a:lnSpc>
              <a:buFont typeface="Arial" charset="0"/>
              <a:buChar char="•"/>
            </a:pPr>
            <a:r>
              <a:rPr lang="en-US" sz="2800" dirty="0">
                <a:solidFill>
                  <a:srgbClr val="C0C0C0"/>
                </a:solidFill>
              </a:rPr>
              <a:t>Creating documents</a:t>
            </a:r>
          </a:p>
          <a:p>
            <a:pPr>
              <a:lnSpc>
                <a:spcPct val="150000"/>
              </a:lnSpc>
              <a:buFont typeface="Arial" charset="0"/>
              <a:buChar char="•"/>
            </a:pPr>
            <a:r>
              <a:rPr lang="en-US" sz="2800" dirty="0">
                <a:solidFill>
                  <a:srgbClr val="C0C0C0"/>
                </a:solidFill>
              </a:rPr>
              <a:t>Creating emails</a:t>
            </a:r>
          </a:p>
          <a:p>
            <a:pPr>
              <a:lnSpc>
                <a:spcPct val="150000"/>
              </a:lnSpc>
              <a:buFont typeface="Arial" charset="0"/>
              <a:buChar char="•"/>
            </a:pPr>
            <a:r>
              <a:rPr lang="en-US" sz="2800" dirty="0"/>
              <a:t>Working with documents</a:t>
            </a:r>
          </a:p>
          <a:p>
            <a:pPr>
              <a:buFont typeface="Arial" charset="0"/>
              <a:buChar char="•"/>
            </a:pPr>
            <a:endParaRPr lang="en-US" sz="28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|EOS~044|</a:t>
            </a:r>
            <a:endParaRPr lang="en-US" sz="100" dirty="0" err="1">
              <a:solidFill>
                <a:srgbClr val="FFFFFF"/>
              </a:solidFill>
              <a:latin typeface="Arial"/>
              <a:cs typeface="Calibri" pitchFamily="34" charset="0"/>
            </a:endParaRPr>
          </a:p>
        </p:txBody>
      </p:sp>
      <p:sp>
        <p:nvSpPr>
          <p:cNvPr id="43010" name="Rectangle 2"/>
          <p:cNvSpPr>
            <a:spLocks noGrp="1" noChangeArrowheads="1"/>
          </p:cNvSpPr>
          <p:nvPr>
            <p:ph type="title"/>
          </p:nvPr>
        </p:nvSpPr>
        <p:spPr/>
        <p:txBody>
          <a:bodyPr/>
          <a:lstStyle/>
          <a:p>
            <a:pPr eaLnBrk="1" hangingPunct="1"/>
            <a:r>
              <a:rPr lang="en-US"/>
              <a:t>The documents screen</a:t>
            </a:r>
          </a:p>
        </p:txBody>
      </p:sp>
      <p:sp>
        <p:nvSpPr>
          <p:cNvPr id="43011" name="Rectangle 4"/>
          <p:cNvSpPr>
            <a:spLocks noGrp="1" noChangeArrowheads="1"/>
          </p:cNvSpPr>
          <p:nvPr>
            <p:ph idx="1"/>
          </p:nvPr>
        </p:nvSpPr>
        <p:spPr>
          <a:xfrm>
            <a:off x="454025" y="4986338"/>
            <a:ext cx="8318500" cy="1457325"/>
          </a:xfrm>
        </p:spPr>
        <p:txBody>
          <a:bodyPr/>
          <a:lstStyle/>
          <a:p>
            <a:pPr>
              <a:buFont typeface="Arial" charset="0"/>
              <a:buChar char="•"/>
            </a:pPr>
            <a:r>
              <a:rPr lang="en-US" dirty="0"/>
              <a:t>All documents, regardless of how they were created, appear on the documents screen</a:t>
            </a:r>
          </a:p>
          <a:p>
            <a:pPr lvl="1"/>
            <a:r>
              <a:rPr lang="en-US" dirty="0"/>
              <a:t>However, a document may not be listed if it is marked sensitive or hidden</a:t>
            </a:r>
          </a:p>
        </p:txBody>
      </p:sp>
      <p:grpSp>
        <p:nvGrpSpPr>
          <p:cNvPr id="5" name="Group 4"/>
          <p:cNvGrpSpPr/>
          <p:nvPr/>
        </p:nvGrpSpPr>
        <p:grpSpPr>
          <a:xfrm>
            <a:off x="706086" y="952562"/>
            <a:ext cx="6228441" cy="3868820"/>
            <a:chOff x="706086" y="952562"/>
            <a:chExt cx="6228441" cy="386882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86" y="952562"/>
              <a:ext cx="6228441" cy="38688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4223531" y="3642609"/>
              <a:ext cx="389744" cy="239843"/>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bwMode="auto">
            <a:xfrm>
              <a:off x="4223531" y="3927486"/>
              <a:ext cx="389744" cy="239843"/>
            </a:xfrm>
            <a:prstGeom prst="rect">
              <a:avLst/>
            </a:prstGeom>
            <a:solidFill>
              <a:srgbClr val="F8F8F8"/>
            </a:solidFill>
            <a:ln w="19050" algn="ctr">
              <a:solidFill>
                <a:srgbClr val="F8F8F8"/>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|EOS~045|</a:t>
            </a:r>
            <a:endParaRPr lang="en-US" sz="100" dirty="0" err="1">
              <a:solidFill>
                <a:srgbClr val="FFFFFF"/>
              </a:solidFill>
              <a:latin typeface="Arial"/>
              <a:cs typeface="Calibri" pitchFamily="34" charset="0"/>
            </a:endParaRPr>
          </a:p>
        </p:txBody>
      </p:sp>
      <p:sp>
        <p:nvSpPr>
          <p:cNvPr id="44036" name="Rectangle 2"/>
          <p:cNvSpPr>
            <a:spLocks noGrp="1" noChangeArrowheads="1"/>
          </p:cNvSpPr>
          <p:nvPr>
            <p:ph type="title"/>
          </p:nvPr>
        </p:nvSpPr>
        <p:spPr/>
        <p:txBody>
          <a:bodyPr/>
          <a:lstStyle/>
          <a:p>
            <a:pPr eaLnBrk="1" hangingPunct="1"/>
            <a:r>
              <a:rPr lang="en-US"/>
              <a:t>"Known to exist" (paper) documents</a:t>
            </a:r>
          </a:p>
        </p:txBody>
      </p:sp>
      <p:sp>
        <p:nvSpPr>
          <p:cNvPr id="44037" name="Rectangle 3"/>
          <p:cNvSpPr>
            <a:spLocks noGrp="1" noChangeArrowheads="1"/>
          </p:cNvSpPr>
          <p:nvPr>
            <p:ph idx="1"/>
          </p:nvPr>
        </p:nvSpPr>
        <p:spPr>
          <a:xfrm>
            <a:off x="808036" y="3646488"/>
            <a:ext cx="4098925" cy="2392362"/>
          </a:xfrm>
        </p:spPr>
        <p:txBody>
          <a:bodyPr/>
          <a:lstStyle/>
          <a:p>
            <a:pPr>
              <a:buFont typeface="Arial" charset="0"/>
              <a:buChar char="•"/>
            </a:pPr>
            <a:r>
              <a:rPr lang="en-US" dirty="0"/>
              <a:t>You can view or edit the data </a:t>
            </a:r>
            <a:r>
              <a:rPr lang="en-US" u="sng" dirty="0"/>
              <a:t>about</a:t>
            </a:r>
            <a:r>
              <a:rPr lang="en-US" dirty="0"/>
              <a:t> the document, but because it is only known to exist, you cannot view or edit the document itself</a:t>
            </a:r>
          </a:p>
        </p:txBody>
      </p:sp>
      <p:sp>
        <p:nvSpPr>
          <p:cNvPr id="44039" name="Line 7"/>
          <p:cNvSpPr>
            <a:spLocks noChangeShapeType="1"/>
          </p:cNvSpPr>
          <p:nvPr/>
        </p:nvSpPr>
        <p:spPr bwMode="auto">
          <a:xfrm>
            <a:off x="2857498" y="2808286"/>
            <a:ext cx="2686051" cy="5635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07" y="622299"/>
            <a:ext cx="6362331" cy="21540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8" name="AutoShape 6"/>
          <p:cNvSpPr>
            <a:spLocks noChangeArrowheads="1"/>
          </p:cNvSpPr>
          <p:nvPr/>
        </p:nvSpPr>
        <p:spPr bwMode="auto">
          <a:xfrm>
            <a:off x="1706088" y="2434430"/>
            <a:ext cx="2343398" cy="3419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040" name="AutoShape 10"/>
          <p:cNvSpPr>
            <a:spLocks noChangeArrowheads="1"/>
          </p:cNvSpPr>
          <p:nvPr/>
        </p:nvSpPr>
        <p:spPr bwMode="auto">
          <a:xfrm>
            <a:off x="4200523" y="2434430"/>
            <a:ext cx="1250251" cy="37385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Rectangle 9"/>
          <p:cNvSpPr/>
          <p:nvPr/>
        </p:nvSpPr>
        <p:spPr bwMode="auto">
          <a:xfrm>
            <a:off x="4712088" y="1060695"/>
            <a:ext cx="429537" cy="270967"/>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tangle 10"/>
          <p:cNvSpPr/>
          <p:nvPr/>
        </p:nvSpPr>
        <p:spPr bwMode="auto">
          <a:xfrm>
            <a:off x="4712088" y="1365313"/>
            <a:ext cx="429537" cy="298595"/>
          </a:xfrm>
          <a:prstGeom prst="rect">
            <a:avLst/>
          </a:prstGeom>
          <a:solidFill>
            <a:srgbClr val="F8F8F8"/>
          </a:solidFill>
          <a:ln w="19050" algn="ctr">
            <a:solidFill>
              <a:srgbClr val="F8F8F8"/>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49" y="2621358"/>
            <a:ext cx="3431969" cy="3898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|EOS~046|</a:t>
            </a:r>
            <a:endParaRPr lang="en-US" sz="100" dirty="0" err="1">
              <a:solidFill>
                <a:srgbClr val="FFFFFF"/>
              </a:solidFill>
              <a:latin typeface="Arial"/>
              <a:cs typeface="Calibri"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31" y="2644935"/>
            <a:ext cx="3486835" cy="37765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708017"/>
            <a:ext cx="5479002" cy="84999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3768" y="2608659"/>
            <a:ext cx="3486835" cy="39627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9" name="Rectangle 2"/>
          <p:cNvSpPr>
            <a:spLocks noGrp="1" noChangeArrowheads="1"/>
          </p:cNvSpPr>
          <p:nvPr>
            <p:ph type="title"/>
          </p:nvPr>
        </p:nvSpPr>
        <p:spPr/>
        <p:txBody>
          <a:bodyPr/>
          <a:lstStyle/>
          <a:p>
            <a:pPr eaLnBrk="1" hangingPunct="1"/>
            <a:r>
              <a:rPr lang="en-US"/>
              <a:t>Viewing data about electronic documents</a:t>
            </a:r>
          </a:p>
        </p:txBody>
      </p:sp>
      <p:sp>
        <p:nvSpPr>
          <p:cNvPr id="45060" name="Rectangle 13"/>
          <p:cNvSpPr>
            <a:spLocks noGrp="1" noChangeArrowheads="1"/>
          </p:cNvSpPr>
          <p:nvPr>
            <p:ph idx="1"/>
          </p:nvPr>
        </p:nvSpPr>
        <p:spPr>
          <a:xfrm>
            <a:off x="5864098" y="615034"/>
            <a:ext cx="2989262" cy="1885950"/>
          </a:xfrm>
        </p:spPr>
        <p:txBody>
          <a:bodyPr/>
          <a:lstStyle/>
          <a:p>
            <a:pPr>
              <a:buFont typeface="Arial" charset="0"/>
              <a:buChar char="•"/>
            </a:pPr>
            <a:r>
              <a:rPr lang="en-US" dirty="0"/>
              <a:t>Data about stored documents may be viewed and edited unless the Status is set to Final</a:t>
            </a:r>
          </a:p>
        </p:txBody>
      </p:sp>
      <p:sp>
        <p:nvSpPr>
          <p:cNvPr id="45061" name="AutoShape 4"/>
          <p:cNvSpPr>
            <a:spLocks noChangeArrowheads="1"/>
          </p:cNvSpPr>
          <p:nvPr/>
        </p:nvSpPr>
        <p:spPr bwMode="auto">
          <a:xfrm>
            <a:off x="876300" y="1343078"/>
            <a:ext cx="1802607" cy="2032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065" name="AutoShape 20"/>
          <p:cNvSpPr>
            <a:spLocks noChangeArrowheads="1"/>
          </p:cNvSpPr>
          <p:nvPr/>
        </p:nvSpPr>
        <p:spPr bwMode="auto">
          <a:xfrm>
            <a:off x="876300" y="1030620"/>
            <a:ext cx="1778793" cy="2047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066" name="Line 21"/>
          <p:cNvSpPr>
            <a:spLocks noChangeShapeType="1"/>
          </p:cNvSpPr>
          <p:nvPr/>
        </p:nvSpPr>
        <p:spPr bwMode="auto">
          <a:xfrm>
            <a:off x="290880" y="1813257"/>
            <a:ext cx="469900" cy="8746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067" name="Line 22"/>
          <p:cNvSpPr>
            <a:spLocks noChangeShapeType="1"/>
          </p:cNvSpPr>
          <p:nvPr/>
        </p:nvSpPr>
        <p:spPr bwMode="auto">
          <a:xfrm flipH="1">
            <a:off x="296438" y="1235407"/>
            <a:ext cx="663575" cy="5778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70" name="Line 26"/>
          <p:cNvSpPr>
            <a:spLocks noChangeShapeType="1"/>
          </p:cNvSpPr>
          <p:nvPr/>
        </p:nvSpPr>
        <p:spPr bwMode="auto">
          <a:xfrm flipH="1" flipV="1">
            <a:off x="876299" y="3325090"/>
            <a:ext cx="1375568" cy="207717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AutoShape 4"/>
          <p:cNvSpPr>
            <a:spLocks noChangeArrowheads="1"/>
          </p:cNvSpPr>
          <p:nvPr/>
        </p:nvSpPr>
        <p:spPr bwMode="auto">
          <a:xfrm>
            <a:off x="1644650" y="5402263"/>
            <a:ext cx="1214438" cy="2032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Line 5"/>
          <p:cNvSpPr>
            <a:spLocks noChangeShapeType="1"/>
          </p:cNvSpPr>
          <p:nvPr/>
        </p:nvSpPr>
        <p:spPr bwMode="auto">
          <a:xfrm>
            <a:off x="2678907" y="1447801"/>
            <a:ext cx="2174874" cy="114703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069" name="AutoShape 25"/>
          <p:cNvSpPr>
            <a:spLocks noChangeArrowheads="1"/>
          </p:cNvSpPr>
          <p:nvPr/>
        </p:nvSpPr>
        <p:spPr bwMode="auto">
          <a:xfrm>
            <a:off x="4087811" y="3031674"/>
            <a:ext cx="484189" cy="18225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071" name="Line 27"/>
          <p:cNvSpPr>
            <a:spLocks noChangeShapeType="1"/>
          </p:cNvSpPr>
          <p:nvPr/>
        </p:nvSpPr>
        <p:spPr bwMode="auto">
          <a:xfrm flipH="1" flipV="1">
            <a:off x="4465120" y="3213925"/>
            <a:ext cx="1282536" cy="234372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 name="AutoShape 4"/>
          <p:cNvSpPr>
            <a:spLocks noChangeArrowheads="1"/>
          </p:cNvSpPr>
          <p:nvPr/>
        </p:nvSpPr>
        <p:spPr bwMode="auto">
          <a:xfrm>
            <a:off x="421017" y="3066041"/>
            <a:ext cx="455283" cy="29576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4"/>
          <p:cNvSpPr>
            <a:spLocks noChangeArrowheads="1"/>
          </p:cNvSpPr>
          <p:nvPr/>
        </p:nvSpPr>
        <p:spPr bwMode="auto">
          <a:xfrm>
            <a:off x="5460999" y="5575629"/>
            <a:ext cx="607219" cy="2032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Rectangle 20"/>
          <p:cNvSpPr/>
          <p:nvPr/>
        </p:nvSpPr>
        <p:spPr bwMode="auto">
          <a:xfrm>
            <a:off x="3219965" y="1043273"/>
            <a:ext cx="392665" cy="207124"/>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|EOS~047|</a:t>
            </a:r>
            <a:endParaRPr lang="en-US" sz="100" dirty="0" err="1">
              <a:solidFill>
                <a:srgbClr val="FFFFFF"/>
              </a:solidFill>
              <a:latin typeface="Arial"/>
              <a:cs typeface="Calibri" pitchFamily="3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70" y="869681"/>
            <a:ext cx="7538353" cy="11694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862" y="2706821"/>
            <a:ext cx="3887787" cy="37215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27" y="2703513"/>
            <a:ext cx="4156136" cy="37956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6085" name="Rectangle 4"/>
          <p:cNvSpPr>
            <a:spLocks noGrp="1" noChangeArrowheads="1"/>
          </p:cNvSpPr>
          <p:nvPr>
            <p:ph type="title"/>
          </p:nvPr>
        </p:nvSpPr>
        <p:spPr/>
        <p:txBody>
          <a:bodyPr/>
          <a:lstStyle/>
          <a:p>
            <a:pPr eaLnBrk="1" hangingPunct="1"/>
            <a:r>
              <a:rPr lang="en-US"/>
              <a:t>Viewing electronic documents</a:t>
            </a:r>
          </a:p>
        </p:txBody>
      </p:sp>
      <p:sp>
        <p:nvSpPr>
          <p:cNvPr id="46086" name="AutoShape 6"/>
          <p:cNvSpPr>
            <a:spLocks noChangeArrowheads="1"/>
          </p:cNvSpPr>
          <p:nvPr/>
        </p:nvSpPr>
        <p:spPr bwMode="auto">
          <a:xfrm>
            <a:off x="3811979" y="1329045"/>
            <a:ext cx="620147" cy="2857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087" name="Line 7"/>
          <p:cNvSpPr>
            <a:spLocks noChangeShapeType="1"/>
          </p:cNvSpPr>
          <p:nvPr/>
        </p:nvSpPr>
        <p:spPr bwMode="auto">
          <a:xfrm flipH="1">
            <a:off x="2213366" y="1614795"/>
            <a:ext cx="1598613" cy="254608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6088" name="Line 8"/>
          <p:cNvSpPr>
            <a:spLocks noChangeShapeType="1"/>
          </p:cNvSpPr>
          <p:nvPr/>
        </p:nvSpPr>
        <p:spPr bwMode="auto">
          <a:xfrm>
            <a:off x="4457825" y="1932376"/>
            <a:ext cx="1073150" cy="24651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AutoShape 6"/>
          <p:cNvSpPr>
            <a:spLocks noChangeArrowheads="1"/>
          </p:cNvSpPr>
          <p:nvPr/>
        </p:nvSpPr>
        <p:spPr bwMode="auto">
          <a:xfrm>
            <a:off x="3810330" y="1684203"/>
            <a:ext cx="630243" cy="35494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Rectangle 12"/>
          <p:cNvSpPr/>
          <p:nvPr/>
        </p:nvSpPr>
        <p:spPr bwMode="auto">
          <a:xfrm>
            <a:off x="4493694" y="1329045"/>
            <a:ext cx="508552" cy="28575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|EOS~005|</a:t>
            </a:r>
            <a:endParaRPr lang="en-US" sz="100" dirty="0" err="1">
              <a:solidFill>
                <a:srgbClr val="FFFFFF"/>
              </a:solidFill>
              <a:latin typeface="Arial"/>
              <a:cs typeface="Calibri" pitchFamily="34" charset="0"/>
            </a:endParaRPr>
          </a:p>
        </p:txBody>
      </p:sp>
      <p:sp>
        <p:nvSpPr>
          <p:cNvPr id="7170" name="Rectangle 2"/>
          <p:cNvSpPr>
            <a:spLocks noChangeArrowheads="1"/>
          </p:cNvSpPr>
          <p:nvPr/>
        </p:nvSpPr>
        <p:spPr bwMode="auto">
          <a:xfrm>
            <a:off x="1265238" y="3006725"/>
            <a:ext cx="1758950" cy="117475"/>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71" name="Line 3"/>
          <p:cNvSpPr>
            <a:spLocks noChangeShapeType="1"/>
          </p:cNvSpPr>
          <p:nvPr/>
        </p:nvSpPr>
        <p:spPr bwMode="auto">
          <a:xfrm>
            <a:off x="3095625" y="1724025"/>
            <a:ext cx="0" cy="10191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2" name="Line 4"/>
          <p:cNvSpPr>
            <a:spLocks noChangeShapeType="1"/>
          </p:cNvSpPr>
          <p:nvPr/>
        </p:nvSpPr>
        <p:spPr bwMode="auto">
          <a:xfrm>
            <a:off x="3095625" y="2743200"/>
            <a:ext cx="825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3" name="Rectangle 5"/>
          <p:cNvSpPr>
            <a:spLocks noGrp="1" noChangeArrowheads="1"/>
          </p:cNvSpPr>
          <p:nvPr>
            <p:ph type="title"/>
          </p:nvPr>
        </p:nvSpPr>
        <p:spPr/>
        <p:txBody>
          <a:bodyPr/>
          <a:lstStyle/>
          <a:p>
            <a:pPr eaLnBrk="1" hangingPunct="1"/>
            <a:r>
              <a:rPr lang="en-US"/>
              <a:t>Documents</a:t>
            </a:r>
          </a:p>
        </p:txBody>
      </p:sp>
      <p:sp>
        <p:nvSpPr>
          <p:cNvPr id="7174" name="Rectangle 6"/>
          <p:cNvSpPr>
            <a:spLocks noGrp="1" noChangeArrowheads="1"/>
          </p:cNvSpPr>
          <p:nvPr>
            <p:ph idx="1"/>
          </p:nvPr>
        </p:nvSpPr>
        <p:spPr>
          <a:xfrm>
            <a:off x="519113" y="4070350"/>
            <a:ext cx="8318500" cy="2254250"/>
          </a:xfrm>
        </p:spPr>
        <p:txBody>
          <a:bodyPr/>
          <a:lstStyle/>
          <a:p>
            <a:pPr>
              <a:buFont typeface="Arial" charset="0"/>
              <a:buChar char="•"/>
            </a:pPr>
            <a:r>
              <a:rPr lang="en-US" dirty="0"/>
              <a:t>A ClaimCenter document is a document which contains information relevant to the claim</a:t>
            </a:r>
          </a:p>
          <a:p>
            <a:pPr>
              <a:buFont typeface="Arial" charset="0"/>
              <a:buChar char="•"/>
            </a:pPr>
            <a:r>
              <a:rPr lang="en-US" dirty="0"/>
              <a:t>Documents are either:</a:t>
            </a:r>
          </a:p>
          <a:p>
            <a:pPr lvl="1"/>
            <a:r>
              <a:rPr lang="en-US" dirty="0"/>
              <a:t>Physical pieces of paper (such as a claim form from an employee or a doctor’s prescription), or</a:t>
            </a:r>
          </a:p>
          <a:p>
            <a:pPr lvl="1"/>
            <a:r>
              <a:rPr lang="en-US" dirty="0"/>
              <a:t>Electronic files (such as a PDF, Word or Email document)</a:t>
            </a:r>
          </a:p>
        </p:txBody>
      </p:sp>
      <p:sp>
        <p:nvSpPr>
          <p:cNvPr id="7175" name="Text Box 7"/>
          <p:cNvSpPr txBox="1">
            <a:spLocks noChangeArrowheads="1"/>
          </p:cNvSpPr>
          <p:nvPr/>
        </p:nvSpPr>
        <p:spPr bwMode="auto">
          <a:xfrm>
            <a:off x="5675313" y="2198688"/>
            <a:ext cx="289877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a:t>Please evaluate and treat Ms. Arlington for TBI resulting from workplace injury on 8/4/2014.</a:t>
            </a:r>
          </a:p>
        </p:txBody>
      </p:sp>
      <p:grpSp>
        <p:nvGrpSpPr>
          <p:cNvPr id="7177" name="Group 42"/>
          <p:cNvGrpSpPr>
            <a:grpSpLocks/>
          </p:cNvGrpSpPr>
          <p:nvPr/>
        </p:nvGrpSpPr>
        <p:grpSpPr bwMode="auto">
          <a:xfrm>
            <a:off x="2947988" y="2622550"/>
            <a:ext cx="963612" cy="785813"/>
            <a:chOff x="729" y="3059"/>
            <a:chExt cx="607" cy="495"/>
          </a:xfrm>
        </p:grpSpPr>
        <p:grpSp>
          <p:nvGrpSpPr>
            <p:cNvPr id="7200" name="Group 43"/>
            <p:cNvGrpSpPr>
              <a:grpSpLocks/>
            </p:cNvGrpSpPr>
            <p:nvPr/>
          </p:nvGrpSpPr>
          <p:grpSpPr bwMode="auto">
            <a:xfrm>
              <a:off x="836" y="3059"/>
              <a:ext cx="500" cy="495"/>
              <a:chOff x="2064" y="3278"/>
              <a:chExt cx="500" cy="495"/>
            </a:xfrm>
          </p:grpSpPr>
          <p:sp>
            <p:nvSpPr>
              <p:cNvPr id="7211" name="Rectangle 44"/>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7212" name="Rectangle 45"/>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7213" name="AutoShape 46"/>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7201" name="Group 47"/>
            <p:cNvGrpSpPr>
              <a:grpSpLocks/>
            </p:cNvGrpSpPr>
            <p:nvPr/>
          </p:nvGrpSpPr>
          <p:grpSpPr bwMode="auto">
            <a:xfrm>
              <a:off x="729" y="3115"/>
              <a:ext cx="512" cy="334"/>
              <a:chOff x="4250" y="2059"/>
              <a:chExt cx="438" cy="286"/>
            </a:xfrm>
          </p:grpSpPr>
          <p:sp>
            <p:nvSpPr>
              <p:cNvPr id="7202" name="Freeform 48"/>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3" name="Freeform 49"/>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4" name="Freeform 50"/>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5" name="Freeform 51"/>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6" name="Freeform 52"/>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7" name="Freeform 53"/>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8" name="Freeform 54"/>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9" name="Freeform 55"/>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56"/>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178" name="Freeform 57"/>
          <p:cNvSpPr>
            <a:spLocks/>
          </p:cNvSpPr>
          <p:nvPr/>
        </p:nvSpPr>
        <p:spPr bwMode="auto">
          <a:xfrm>
            <a:off x="881063" y="2709863"/>
            <a:ext cx="476250" cy="414337"/>
          </a:xfrm>
          <a:custGeom>
            <a:avLst/>
            <a:gdLst>
              <a:gd name="T0" fmla="*/ 2147483647 w 300"/>
              <a:gd name="T1" fmla="*/ 0 h 261"/>
              <a:gd name="T2" fmla="*/ 2147483647 w 300"/>
              <a:gd name="T3" fmla="*/ 2147483647 h 261"/>
              <a:gd name="T4" fmla="*/ 0 w 300"/>
              <a:gd name="T5" fmla="*/ 2147483647 h 261"/>
              <a:gd name="T6" fmla="*/ 2147483647 w 300"/>
              <a:gd name="T7" fmla="*/ 2147483647 h 261"/>
              <a:gd name="T8" fmla="*/ 2147483647 w 300"/>
              <a:gd name="T9" fmla="*/ 2147483647 h 261"/>
              <a:gd name="T10" fmla="*/ 2147483647 w 300"/>
              <a:gd name="T11" fmla="*/ 2147483647 h 261"/>
              <a:gd name="T12" fmla="*/ 2147483647 w 300"/>
              <a:gd name="T13" fmla="*/ 2147483647 h 261"/>
              <a:gd name="T14" fmla="*/ 2147483647 w 300"/>
              <a:gd name="T15" fmla="*/ 2147483647 h 261"/>
              <a:gd name="T16" fmla="*/ 2147483647 w 300"/>
              <a:gd name="T17" fmla="*/ 2147483647 h 2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0"/>
              <a:gd name="T28" fmla="*/ 0 h 261"/>
              <a:gd name="T29" fmla="*/ 300 w 300"/>
              <a:gd name="T30" fmla="*/ 261 h 2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0" h="261">
                <a:moveTo>
                  <a:pt x="138" y="0"/>
                </a:moveTo>
                <a:lnTo>
                  <a:pt x="33" y="141"/>
                </a:lnTo>
                <a:lnTo>
                  <a:pt x="0" y="216"/>
                </a:lnTo>
                <a:lnTo>
                  <a:pt x="30" y="246"/>
                </a:lnTo>
                <a:lnTo>
                  <a:pt x="69" y="255"/>
                </a:lnTo>
                <a:lnTo>
                  <a:pt x="300" y="261"/>
                </a:lnTo>
                <a:lnTo>
                  <a:pt x="288" y="189"/>
                </a:lnTo>
                <a:lnTo>
                  <a:pt x="87" y="174"/>
                </a:lnTo>
                <a:lnTo>
                  <a:pt x="204" y="23"/>
                </a:lnTo>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7179" name="Group 58"/>
          <p:cNvGrpSpPr>
            <a:grpSpLocks/>
          </p:cNvGrpSpPr>
          <p:nvPr/>
        </p:nvGrpSpPr>
        <p:grpSpPr bwMode="auto">
          <a:xfrm>
            <a:off x="949325" y="2025650"/>
            <a:ext cx="1341438" cy="903288"/>
            <a:chOff x="2984" y="3331"/>
            <a:chExt cx="845" cy="569"/>
          </a:xfrm>
        </p:grpSpPr>
        <p:sp>
          <p:nvSpPr>
            <p:cNvPr id="7187" name="AutoShape 5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188" name="Group 60"/>
            <p:cNvGrpSpPr>
              <a:grpSpLocks/>
            </p:cNvGrpSpPr>
            <p:nvPr/>
          </p:nvGrpSpPr>
          <p:grpSpPr bwMode="auto">
            <a:xfrm>
              <a:off x="3386" y="3487"/>
              <a:ext cx="443" cy="398"/>
              <a:chOff x="4838" y="2218"/>
              <a:chExt cx="395" cy="355"/>
            </a:xfrm>
          </p:grpSpPr>
          <p:sp>
            <p:nvSpPr>
              <p:cNvPr id="7189" name="Freeform 6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0" name="Freeform 6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Freeform 6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2" name="Freeform 6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3" name="Freeform 6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4" name="Freeform 6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Freeform 6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Rectangle 6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7" name="Rectangle 6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8" name="Freeform 7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9" name="Rectangle 7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180" name="Group 72"/>
          <p:cNvGrpSpPr>
            <a:grpSpLocks/>
          </p:cNvGrpSpPr>
          <p:nvPr/>
        </p:nvGrpSpPr>
        <p:grpSpPr bwMode="auto">
          <a:xfrm>
            <a:off x="3921125" y="2197100"/>
            <a:ext cx="1125538" cy="1268413"/>
            <a:chOff x="2470" y="1384"/>
            <a:chExt cx="709" cy="799"/>
          </a:xfrm>
        </p:grpSpPr>
        <p:sp>
          <p:nvSpPr>
            <p:cNvPr id="7181" name="AutoShape 73"/>
            <p:cNvSpPr>
              <a:spLocks noChangeArrowheads="1"/>
            </p:cNvSpPr>
            <p:nvPr/>
          </p:nvSpPr>
          <p:spPr bwMode="auto">
            <a:xfrm rot="10800000" flipH="1">
              <a:off x="2470" y="1384"/>
              <a:ext cx="709" cy="799"/>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82" name="Line 74"/>
            <p:cNvSpPr>
              <a:spLocks noChangeShapeType="1"/>
            </p:cNvSpPr>
            <p:nvPr/>
          </p:nvSpPr>
          <p:spPr bwMode="auto">
            <a:xfrm>
              <a:off x="2569" y="1721"/>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75"/>
            <p:cNvSpPr>
              <a:spLocks noChangeShapeType="1"/>
            </p:cNvSpPr>
            <p:nvPr/>
          </p:nvSpPr>
          <p:spPr bwMode="auto">
            <a:xfrm>
              <a:off x="2569" y="1839"/>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4" name="Line 76"/>
            <p:cNvSpPr>
              <a:spLocks noChangeShapeType="1"/>
            </p:cNvSpPr>
            <p:nvPr/>
          </p:nvSpPr>
          <p:spPr bwMode="auto">
            <a:xfrm>
              <a:off x="2569" y="1956"/>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5" name="Line 77"/>
            <p:cNvSpPr>
              <a:spLocks noChangeShapeType="1"/>
            </p:cNvSpPr>
            <p:nvPr/>
          </p:nvSpPr>
          <p:spPr bwMode="auto">
            <a:xfrm>
              <a:off x="2569" y="2073"/>
              <a:ext cx="51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Freeform 78"/>
            <p:cNvSpPr>
              <a:spLocks/>
            </p:cNvSpPr>
            <p:nvPr/>
          </p:nvSpPr>
          <p:spPr bwMode="auto">
            <a:xfrm>
              <a:off x="2563" y="1428"/>
              <a:ext cx="510" cy="231"/>
            </a:xfrm>
            <a:custGeom>
              <a:avLst/>
              <a:gdLst>
                <a:gd name="T0" fmla="*/ 0 w 609"/>
                <a:gd name="T1" fmla="*/ 123 h 275"/>
                <a:gd name="T2" fmla="*/ 39 w 609"/>
                <a:gd name="T3" fmla="*/ 43 h 275"/>
                <a:gd name="T4" fmla="*/ 49 w 609"/>
                <a:gd name="T5" fmla="*/ 157 h 275"/>
                <a:gd name="T6" fmla="*/ 59 w 609"/>
                <a:gd name="T7" fmla="*/ 78 h 275"/>
                <a:gd name="T8" fmla="*/ 83 w 609"/>
                <a:gd name="T9" fmla="*/ 147 h 275"/>
                <a:gd name="T10" fmla="*/ 93 w 609"/>
                <a:gd name="T11" fmla="*/ 9 h 275"/>
                <a:gd name="T12" fmla="*/ 117 w 609"/>
                <a:gd name="T13" fmla="*/ 93 h 275"/>
                <a:gd name="T14" fmla="*/ 176 w 609"/>
                <a:gd name="T15" fmla="*/ 78 h 275"/>
                <a:gd name="T16" fmla="*/ 191 w 609"/>
                <a:gd name="T17" fmla="*/ 132 h 275"/>
                <a:gd name="T18" fmla="*/ 220 w 609"/>
                <a:gd name="T19" fmla="*/ 113 h 275"/>
                <a:gd name="T20" fmla="*/ 270 w 609"/>
                <a:gd name="T21" fmla="*/ 98 h 275"/>
                <a:gd name="T22" fmla="*/ 318 w 609"/>
                <a:gd name="T23" fmla="*/ 138 h 275"/>
                <a:gd name="T24" fmla="*/ 358 w 609"/>
                <a:gd name="T25" fmla="*/ 117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81" name="TextBox 1"/>
          <p:cNvSpPr txBox="1">
            <a:spLocks noChangeArrowheads="1"/>
          </p:cNvSpPr>
          <p:nvPr/>
        </p:nvSpPr>
        <p:spPr bwMode="auto">
          <a:xfrm>
            <a:off x="8753475" y="33338"/>
            <a:ext cx="4508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800">
                <a:solidFill>
                  <a:srgbClr val="FFCC00"/>
                </a:solidFill>
                <a:latin typeface="Courier New" pitchFamily="49" charset="0"/>
                <a:cs typeface="Courier New" pitchFamily="49" charset="0"/>
              </a:rPr>
              <a:t>WCS</a:t>
            </a:r>
          </a:p>
        </p:txBody>
      </p:sp>
      <p:pic>
        <p:nvPicPr>
          <p:cNvPr id="82" name="Picture 6" descr="C:\Guidewire\ClaimCenter\modules\configuration\webresources\themes\Titanium\resources\images\app\infobar_w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3325" y="0"/>
            <a:ext cx="260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8" name="Group 40"/>
          <p:cNvGrpSpPr>
            <a:grpSpLocks/>
          </p:cNvGrpSpPr>
          <p:nvPr/>
        </p:nvGrpSpPr>
        <p:grpSpPr bwMode="auto">
          <a:xfrm>
            <a:off x="2431072" y="723941"/>
            <a:ext cx="1385278" cy="1021216"/>
            <a:chOff x="1760" y="442"/>
            <a:chExt cx="1054" cy="777"/>
          </a:xfrm>
        </p:grpSpPr>
        <p:sp>
          <p:nvSpPr>
            <p:cNvPr id="119" name="Rectangle 41"/>
            <p:cNvSpPr>
              <a:spLocks noChangeArrowheads="1"/>
            </p:cNvSpPr>
            <p:nvPr/>
          </p:nvSpPr>
          <p:spPr bwMode="auto">
            <a:xfrm>
              <a:off x="1760" y="442"/>
              <a:ext cx="1054" cy="777"/>
            </a:xfrm>
            <a:prstGeom prst="rect">
              <a:avLst/>
            </a:prstGeom>
            <a:solidFill>
              <a:srgbClr val="B2B2B2"/>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20" name="AutoShape 4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ffectLst/>
            <a:extLs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21" name="Freeform 43"/>
            <p:cNvSpPr>
              <a:spLocks/>
            </p:cNvSpPr>
            <p:nvPr/>
          </p:nvSpPr>
          <p:spPr bwMode="auto">
            <a:xfrm>
              <a:off x="2021" y="743"/>
              <a:ext cx="19" cy="19"/>
            </a:xfrm>
            <a:custGeom>
              <a:avLst/>
              <a:gdLst>
                <a:gd name="T0" fmla="*/ 9 w 75"/>
                <a:gd name="T1" fmla="*/ 19 h 76"/>
                <a:gd name="T2" fmla="*/ 13 w 75"/>
                <a:gd name="T3" fmla="*/ 19 h 76"/>
                <a:gd name="T4" fmla="*/ 16 w 75"/>
                <a:gd name="T5" fmla="*/ 16 h 76"/>
                <a:gd name="T6" fmla="*/ 18 w 75"/>
                <a:gd name="T7" fmla="*/ 13 h 76"/>
                <a:gd name="T8" fmla="*/ 19 w 75"/>
                <a:gd name="T9" fmla="*/ 10 h 76"/>
                <a:gd name="T10" fmla="*/ 18 w 75"/>
                <a:gd name="T11" fmla="*/ 6 h 76"/>
                <a:gd name="T12" fmla="*/ 16 w 75"/>
                <a:gd name="T13" fmla="*/ 3 h 76"/>
                <a:gd name="T14" fmla="*/ 13 w 75"/>
                <a:gd name="T15" fmla="*/ 1 h 76"/>
                <a:gd name="T16" fmla="*/ 9 w 75"/>
                <a:gd name="T17" fmla="*/ 0 h 76"/>
                <a:gd name="T18" fmla="*/ 6 w 75"/>
                <a:gd name="T19" fmla="*/ 1 h 76"/>
                <a:gd name="T20" fmla="*/ 3 w 75"/>
                <a:gd name="T21" fmla="*/ 3 h 76"/>
                <a:gd name="T22" fmla="*/ 1 w 75"/>
                <a:gd name="T23" fmla="*/ 6 h 76"/>
                <a:gd name="T24" fmla="*/ 0 w 75"/>
                <a:gd name="T25" fmla="*/ 10 h 76"/>
                <a:gd name="T26" fmla="*/ 1 w 75"/>
                <a:gd name="T27" fmla="*/ 13 h 76"/>
                <a:gd name="T28" fmla="*/ 3 w 75"/>
                <a:gd name="T29" fmla="*/ 16 h 76"/>
                <a:gd name="T30" fmla="*/ 6 w 75"/>
                <a:gd name="T31" fmla="*/ 19 h 76"/>
                <a:gd name="T32" fmla="*/ 9 w 75"/>
                <a:gd name="T33" fmla="*/ 19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2" name="Freeform 44"/>
            <p:cNvSpPr>
              <a:spLocks/>
            </p:cNvSpPr>
            <p:nvPr/>
          </p:nvSpPr>
          <p:spPr bwMode="auto">
            <a:xfrm>
              <a:off x="2054" y="743"/>
              <a:ext cx="20" cy="20"/>
            </a:xfrm>
            <a:custGeom>
              <a:avLst/>
              <a:gdLst>
                <a:gd name="T0" fmla="*/ 10 w 77"/>
                <a:gd name="T1" fmla="*/ 20 h 76"/>
                <a:gd name="T2" fmla="*/ 14 w 77"/>
                <a:gd name="T3" fmla="*/ 19 h 76"/>
                <a:gd name="T4" fmla="*/ 17 w 77"/>
                <a:gd name="T5" fmla="*/ 17 h 76"/>
                <a:gd name="T6" fmla="*/ 19 w 77"/>
                <a:gd name="T7" fmla="*/ 14 h 76"/>
                <a:gd name="T8" fmla="*/ 20 w 77"/>
                <a:gd name="T9" fmla="*/ 10 h 76"/>
                <a:gd name="T10" fmla="*/ 19 w 77"/>
                <a:gd name="T11" fmla="*/ 6 h 76"/>
                <a:gd name="T12" fmla="*/ 17 w 77"/>
                <a:gd name="T13" fmla="*/ 3 h 76"/>
                <a:gd name="T14" fmla="*/ 14 w 77"/>
                <a:gd name="T15" fmla="*/ 1 h 76"/>
                <a:gd name="T16" fmla="*/ 10 w 77"/>
                <a:gd name="T17" fmla="*/ 0 h 76"/>
                <a:gd name="T18" fmla="*/ 6 w 77"/>
                <a:gd name="T19" fmla="*/ 1 h 76"/>
                <a:gd name="T20" fmla="*/ 3 w 77"/>
                <a:gd name="T21" fmla="*/ 3 h 76"/>
                <a:gd name="T22" fmla="*/ 1 w 77"/>
                <a:gd name="T23" fmla="*/ 6 h 76"/>
                <a:gd name="T24" fmla="*/ 0 w 77"/>
                <a:gd name="T25" fmla="*/ 10 h 76"/>
                <a:gd name="T26" fmla="*/ 1 w 77"/>
                <a:gd name="T27" fmla="*/ 14 h 76"/>
                <a:gd name="T28" fmla="*/ 3 w 77"/>
                <a:gd name="T29" fmla="*/ 17 h 76"/>
                <a:gd name="T30" fmla="*/ 6 w 77"/>
                <a:gd name="T31" fmla="*/ 19 h 76"/>
                <a:gd name="T32" fmla="*/ 10 w 77"/>
                <a:gd name="T33" fmla="*/ 2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3" name="Freeform 45"/>
            <p:cNvSpPr>
              <a:spLocks/>
            </p:cNvSpPr>
            <p:nvPr/>
          </p:nvSpPr>
          <p:spPr bwMode="auto">
            <a:xfrm>
              <a:off x="2109" y="787"/>
              <a:ext cx="19" cy="19"/>
            </a:xfrm>
            <a:custGeom>
              <a:avLst/>
              <a:gdLst>
                <a:gd name="T0" fmla="*/ 14 w 74"/>
                <a:gd name="T1" fmla="*/ 18 h 75"/>
                <a:gd name="T2" fmla="*/ 17 w 74"/>
                <a:gd name="T3" fmla="*/ 15 h 75"/>
                <a:gd name="T4" fmla="*/ 19 w 74"/>
                <a:gd name="T5" fmla="*/ 12 h 75"/>
                <a:gd name="T6" fmla="*/ 19 w 74"/>
                <a:gd name="T7" fmla="*/ 9 h 75"/>
                <a:gd name="T8" fmla="*/ 18 w 74"/>
                <a:gd name="T9" fmla="*/ 5 h 75"/>
                <a:gd name="T10" fmla="*/ 17 w 74"/>
                <a:gd name="T11" fmla="*/ 3 h 75"/>
                <a:gd name="T12" fmla="*/ 15 w 74"/>
                <a:gd name="T13" fmla="*/ 2 h 75"/>
                <a:gd name="T14" fmla="*/ 14 w 74"/>
                <a:gd name="T15" fmla="*/ 1 h 75"/>
                <a:gd name="T16" fmla="*/ 12 w 74"/>
                <a:gd name="T17" fmla="*/ 0 h 75"/>
                <a:gd name="T18" fmla="*/ 10 w 74"/>
                <a:gd name="T19" fmla="*/ 0 h 75"/>
                <a:gd name="T20" fmla="*/ 8 w 74"/>
                <a:gd name="T21" fmla="*/ 0 h 75"/>
                <a:gd name="T22" fmla="*/ 6 w 74"/>
                <a:gd name="T23" fmla="*/ 1 h 75"/>
                <a:gd name="T24" fmla="*/ 5 w 74"/>
                <a:gd name="T25" fmla="*/ 1 h 75"/>
                <a:gd name="T26" fmla="*/ 2 w 74"/>
                <a:gd name="T27" fmla="*/ 4 h 75"/>
                <a:gd name="T28" fmla="*/ 0 w 74"/>
                <a:gd name="T29" fmla="*/ 7 h 75"/>
                <a:gd name="T30" fmla="*/ 0 w 74"/>
                <a:gd name="T31" fmla="*/ 11 h 75"/>
                <a:gd name="T32" fmla="*/ 1 w 74"/>
                <a:gd name="T33" fmla="*/ 14 h 75"/>
                <a:gd name="T34" fmla="*/ 3 w 74"/>
                <a:gd name="T35" fmla="*/ 16 h 75"/>
                <a:gd name="T36" fmla="*/ 4 w 74"/>
                <a:gd name="T37" fmla="*/ 17 h 75"/>
                <a:gd name="T38" fmla="*/ 5 w 74"/>
                <a:gd name="T39" fmla="*/ 18 h 75"/>
                <a:gd name="T40" fmla="*/ 7 w 74"/>
                <a:gd name="T41" fmla="*/ 19 h 75"/>
                <a:gd name="T42" fmla="*/ 9 w 74"/>
                <a:gd name="T43" fmla="*/ 19 h 75"/>
                <a:gd name="T44" fmla="*/ 11 w 74"/>
                <a:gd name="T45" fmla="*/ 19 h 75"/>
                <a:gd name="T46" fmla="*/ 13 w 74"/>
                <a:gd name="T47" fmla="*/ 19 h 75"/>
                <a:gd name="T48" fmla="*/ 14 w 74"/>
                <a:gd name="T49" fmla="*/ 18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4" name="Freeform 46"/>
            <p:cNvSpPr>
              <a:spLocks/>
            </p:cNvSpPr>
            <p:nvPr/>
          </p:nvSpPr>
          <p:spPr bwMode="auto">
            <a:xfrm>
              <a:off x="2081" y="761"/>
              <a:ext cx="19" cy="19"/>
            </a:xfrm>
            <a:custGeom>
              <a:avLst/>
              <a:gdLst>
                <a:gd name="T0" fmla="*/ 16 w 75"/>
                <a:gd name="T1" fmla="*/ 16 h 77"/>
                <a:gd name="T2" fmla="*/ 18 w 75"/>
                <a:gd name="T3" fmla="*/ 13 h 77"/>
                <a:gd name="T4" fmla="*/ 19 w 75"/>
                <a:gd name="T5" fmla="*/ 9 h 77"/>
                <a:gd name="T6" fmla="*/ 18 w 75"/>
                <a:gd name="T7" fmla="*/ 6 h 77"/>
                <a:gd name="T8" fmla="*/ 16 w 75"/>
                <a:gd name="T9" fmla="*/ 2 h 77"/>
                <a:gd name="T10" fmla="*/ 14 w 75"/>
                <a:gd name="T11" fmla="*/ 1 h 77"/>
                <a:gd name="T12" fmla="*/ 13 w 75"/>
                <a:gd name="T13" fmla="*/ 1 h 77"/>
                <a:gd name="T14" fmla="*/ 11 w 75"/>
                <a:gd name="T15" fmla="*/ 0 h 77"/>
                <a:gd name="T16" fmla="*/ 9 w 75"/>
                <a:gd name="T17" fmla="*/ 0 h 77"/>
                <a:gd name="T18" fmla="*/ 7 w 75"/>
                <a:gd name="T19" fmla="*/ 0 h 77"/>
                <a:gd name="T20" fmla="*/ 5 w 75"/>
                <a:gd name="T21" fmla="*/ 1 h 77"/>
                <a:gd name="T22" fmla="*/ 4 w 75"/>
                <a:gd name="T23" fmla="*/ 2 h 77"/>
                <a:gd name="T24" fmla="*/ 3 w 75"/>
                <a:gd name="T25" fmla="*/ 3 h 77"/>
                <a:gd name="T26" fmla="*/ 0 w 75"/>
                <a:gd name="T27" fmla="*/ 6 h 77"/>
                <a:gd name="T28" fmla="*/ 0 w 75"/>
                <a:gd name="T29" fmla="*/ 10 h 77"/>
                <a:gd name="T30" fmla="*/ 1 w 75"/>
                <a:gd name="T31" fmla="*/ 13 h 77"/>
                <a:gd name="T32" fmla="*/ 3 w 75"/>
                <a:gd name="T33" fmla="*/ 16 h 77"/>
                <a:gd name="T34" fmla="*/ 4 w 75"/>
                <a:gd name="T35" fmla="*/ 18 h 77"/>
                <a:gd name="T36" fmla="*/ 6 w 75"/>
                <a:gd name="T37" fmla="*/ 18 h 77"/>
                <a:gd name="T38" fmla="*/ 8 w 75"/>
                <a:gd name="T39" fmla="*/ 19 h 77"/>
                <a:gd name="T40" fmla="*/ 10 w 75"/>
                <a:gd name="T41" fmla="*/ 19 h 77"/>
                <a:gd name="T42" fmla="*/ 12 w 75"/>
                <a:gd name="T43" fmla="*/ 19 h 77"/>
                <a:gd name="T44" fmla="*/ 13 w 75"/>
                <a:gd name="T45" fmla="*/ 18 h 77"/>
                <a:gd name="T46" fmla="*/ 15 w 75"/>
                <a:gd name="T47" fmla="*/ 17 h 77"/>
                <a:gd name="T48" fmla="*/ 16 w 75"/>
                <a:gd name="T49" fmla="*/ 16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grpSp>
          <p:nvGrpSpPr>
            <p:cNvPr id="125" name="Group 47"/>
            <p:cNvGrpSpPr>
              <a:grpSpLocks/>
            </p:cNvGrpSpPr>
            <p:nvPr/>
          </p:nvGrpSpPr>
          <p:grpSpPr bwMode="auto">
            <a:xfrm>
              <a:off x="1779" y="671"/>
              <a:ext cx="234" cy="219"/>
              <a:chOff x="3323" y="2342"/>
              <a:chExt cx="463" cy="432"/>
            </a:xfrm>
          </p:grpSpPr>
          <p:sp>
            <p:nvSpPr>
              <p:cNvPr id="149" name="Freeform 48"/>
              <p:cNvSpPr>
                <a:spLocks/>
              </p:cNvSpPr>
              <p:nvPr/>
            </p:nvSpPr>
            <p:spPr bwMode="auto">
              <a:xfrm>
                <a:off x="3323" y="2342"/>
                <a:ext cx="463" cy="432"/>
              </a:xfrm>
              <a:custGeom>
                <a:avLst/>
                <a:gdLst>
                  <a:gd name="T0" fmla="*/ 463 w 926"/>
                  <a:gd name="T1" fmla="*/ 160 h 865"/>
                  <a:gd name="T2" fmla="*/ 332 w 926"/>
                  <a:gd name="T3" fmla="*/ 0 h 865"/>
                  <a:gd name="T4" fmla="*/ 0 w 926"/>
                  <a:gd name="T5" fmla="*/ 271 h 865"/>
                  <a:gd name="T6" fmla="*/ 132 w 926"/>
                  <a:gd name="T7" fmla="*/ 432 h 865"/>
                  <a:gd name="T8" fmla="*/ 463 w 926"/>
                  <a:gd name="T9" fmla="*/ 160 h 8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6" h="865">
                    <a:moveTo>
                      <a:pt x="926" y="321"/>
                    </a:moveTo>
                    <a:lnTo>
                      <a:pt x="663" y="0"/>
                    </a:lnTo>
                    <a:lnTo>
                      <a:pt x="0" y="543"/>
                    </a:lnTo>
                    <a:lnTo>
                      <a:pt x="264" y="865"/>
                    </a:lnTo>
                    <a:lnTo>
                      <a:pt x="926" y="321"/>
                    </a:lnTo>
                    <a:close/>
                  </a:path>
                </a:pathLst>
              </a:custGeom>
              <a:solidFill>
                <a:srgbClr val="FF0000"/>
              </a:solidFill>
              <a:ln w="12700" cmpd="sng">
                <a:solidFill>
                  <a:srgbClr val="000000"/>
                </a:solidFill>
                <a:round/>
                <a:headEnd/>
                <a:tailEnd/>
              </a:ln>
            </p:spPr>
            <p:txBody>
              <a:bodyPr/>
              <a:lstStyle/>
              <a:p>
                <a:pPr>
                  <a:buClr>
                    <a:srgbClr val="FFFFFF"/>
                  </a:buClr>
                  <a:defRPr/>
                </a:pPr>
                <a:endParaRPr lang="en-US" sz="2400" kern="0"/>
              </a:p>
            </p:txBody>
          </p:sp>
          <p:sp>
            <p:nvSpPr>
              <p:cNvPr id="150" name="Freeform 49"/>
              <p:cNvSpPr>
                <a:spLocks/>
              </p:cNvSpPr>
              <p:nvPr/>
            </p:nvSpPr>
            <p:spPr bwMode="auto">
              <a:xfrm>
                <a:off x="3416" y="2608"/>
                <a:ext cx="59" cy="59"/>
              </a:xfrm>
              <a:custGeom>
                <a:avLst/>
                <a:gdLst>
                  <a:gd name="T0" fmla="*/ 30 w 121"/>
                  <a:gd name="T1" fmla="*/ 59 h 120"/>
                  <a:gd name="T2" fmla="*/ 36 w 121"/>
                  <a:gd name="T3" fmla="*/ 59 h 120"/>
                  <a:gd name="T4" fmla="*/ 41 w 121"/>
                  <a:gd name="T5" fmla="*/ 57 h 120"/>
                  <a:gd name="T6" fmla="*/ 46 w 121"/>
                  <a:gd name="T7" fmla="*/ 54 h 120"/>
                  <a:gd name="T8" fmla="*/ 52 w 121"/>
                  <a:gd name="T9" fmla="*/ 51 h 120"/>
                  <a:gd name="T10" fmla="*/ 55 w 121"/>
                  <a:gd name="T11" fmla="*/ 46 h 120"/>
                  <a:gd name="T12" fmla="*/ 58 w 121"/>
                  <a:gd name="T13" fmla="*/ 41 h 120"/>
                  <a:gd name="T14" fmla="*/ 59 w 121"/>
                  <a:gd name="T15" fmla="*/ 35 h 120"/>
                  <a:gd name="T16" fmla="*/ 60 w 121"/>
                  <a:gd name="T17" fmla="*/ 29 h 120"/>
                  <a:gd name="T18" fmla="*/ 59 w 121"/>
                  <a:gd name="T19" fmla="*/ 24 h 120"/>
                  <a:gd name="T20" fmla="*/ 58 w 121"/>
                  <a:gd name="T21" fmla="*/ 18 h 120"/>
                  <a:gd name="T22" fmla="*/ 55 w 121"/>
                  <a:gd name="T23" fmla="*/ 13 h 120"/>
                  <a:gd name="T24" fmla="*/ 52 w 121"/>
                  <a:gd name="T25" fmla="*/ 9 h 120"/>
                  <a:gd name="T26" fmla="*/ 46 w 121"/>
                  <a:gd name="T27" fmla="*/ 5 h 120"/>
                  <a:gd name="T28" fmla="*/ 41 w 121"/>
                  <a:gd name="T29" fmla="*/ 2 h 120"/>
                  <a:gd name="T30" fmla="*/ 36 w 121"/>
                  <a:gd name="T31" fmla="*/ 1 h 120"/>
                  <a:gd name="T32" fmla="*/ 30 w 121"/>
                  <a:gd name="T33" fmla="*/ 0 h 120"/>
                  <a:gd name="T34" fmla="*/ 24 w 121"/>
                  <a:gd name="T35" fmla="*/ 1 h 120"/>
                  <a:gd name="T36" fmla="*/ 18 w 121"/>
                  <a:gd name="T37" fmla="*/ 2 h 120"/>
                  <a:gd name="T38" fmla="*/ 13 w 121"/>
                  <a:gd name="T39" fmla="*/ 5 h 120"/>
                  <a:gd name="T40" fmla="*/ 8 w 121"/>
                  <a:gd name="T41" fmla="*/ 9 h 120"/>
                  <a:gd name="T42" fmla="*/ 5 w 121"/>
                  <a:gd name="T43" fmla="*/ 13 h 120"/>
                  <a:gd name="T44" fmla="*/ 2 w 121"/>
                  <a:gd name="T45" fmla="*/ 18 h 120"/>
                  <a:gd name="T46" fmla="*/ 0 w 121"/>
                  <a:gd name="T47" fmla="*/ 24 h 120"/>
                  <a:gd name="T48" fmla="*/ 0 w 121"/>
                  <a:gd name="T49" fmla="*/ 29 h 120"/>
                  <a:gd name="T50" fmla="*/ 0 w 121"/>
                  <a:gd name="T51" fmla="*/ 35 h 120"/>
                  <a:gd name="T52" fmla="*/ 2 w 121"/>
                  <a:gd name="T53" fmla="*/ 41 h 120"/>
                  <a:gd name="T54" fmla="*/ 5 w 121"/>
                  <a:gd name="T55" fmla="*/ 46 h 120"/>
                  <a:gd name="T56" fmla="*/ 8 w 121"/>
                  <a:gd name="T57" fmla="*/ 51 h 120"/>
                  <a:gd name="T58" fmla="*/ 13 w 121"/>
                  <a:gd name="T59" fmla="*/ 54 h 120"/>
                  <a:gd name="T60" fmla="*/ 18 w 121"/>
                  <a:gd name="T61" fmla="*/ 57 h 120"/>
                  <a:gd name="T62" fmla="*/ 24 w 121"/>
                  <a:gd name="T63" fmla="*/ 59 h 120"/>
                  <a:gd name="T64" fmla="*/ 30 w 121"/>
                  <a:gd name="T65" fmla="*/ 59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51" name="Freeform 50"/>
              <p:cNvSpPr>
                <a:spLocks/>
              </p:cNvSpPr>
              <p:nvPr/>
            </p:nvSpPr>
            <p:spPr bwMode="auto">
              <a:xfrm>
                <a:off x="3521" y="2527"/>
                <a:ext cx="59" cy="59"/>
              </a:xfrm>
              <a:custGeom>
                <a:avLst/>
                <a:gdLst>
                  <a:gd name="T0" fmla="*/ 30 w 121"/>
                  <a:gd name="T1" fmla="*/ 60 h 120"/>
                  <a:gd name="T2" fmla="*/ 36 w 121"/>
                  <a:gd name="T3" fmla="*/ 60 h 120"/>
                  <a:gd name="T4" fmla="*/ 42 w 121"/>
                  <a:gd name="T5" fmla="*/ 58 h 120"/>
                  <a:gd name="T6" fmla="*/ 47 w 121"/>
                  <a:gd name="T7" fmla="*/ 55 h 120"/>
                  <a:gd name="T8" fmla="*/ 52 w 121"/>
                  <a:gd name="T9" fmla="*/ 52 h 120"/>
                  <a:gd name="T10" fmla="*/ 55 w 121"/>
                  <a:gd name="T11" fmla="*/ 47 h 120"/>
                  <a:gd name="T12" fmla="*/ 58 w 121"/>
                  <a:gd name="T13" fmla="*/ 42 h 120"/>
                  <a:gd name="T14" fmla="*/ 60 w 121"/>
                  <a:gd name="T15" fmla="*/ 37 h 120"/>
                  <a:gd name="T16" fmla="*/ 60 w 121"/>
                  <a:gd name="T17" fmla="*/ 31 h 120"/>
                  <a:gd name="T18" fmla="*/ 60 w 121"/>
                  <a:gd name="T19" fmla="*/ 25 h 120"/>
                  <a:gd name="T20" fmla="*/ 58 w 121"/>
                  <a:gd name="T21" fmla="*/ 19 h 120"/>
                  <a:gd name="T22" fmla="*/ 55 w 121"/>
                  <a:gd name="T23" fmla="*/ 14 h 120"/>
                  <a:gd name="T24" fmla="*/ 52 w 121"/>
                  <a:gd name="T25" fmla="*/ 9 h 120"/>
                  <a:gd name="T26" fmla="*/ 47 w 121"/>
                  <a:gd name="T27" fmla="*/ 6 h 120"/>
                  <a:gd name="T28" fmla="*/ 42 w 121"/>
                  <a:gd name="T29" fmla="*/ 3 h 120"/>
                  <a:gd name="T30" fmla="*/ 36 w 121"/>
                  <a:gd name="T31" fmla="*/ 1 h 120"/>
                  <a:gd name="T32" fmla="*/ 30 w 121"/>
                  <a:gd name="T33" fmla="*/ 0 h 120"/>
                  <a:gd name="T34" fmla="*/ 24 w 121"/>
                  <a:gd name="T35" fmla="*/ 1 h 120"/>
                  <a:gd name="T36" fmla="*/ 19 w 121"/>
                  <a:gd name="T37" fmla="*/ 3 h 120"/>
                  <a:gd name="T38" fmla="*/ 14 w 121"/>
                  <a:gd name="T39" fmla="*/ 6 h 120"/>
                  <a:gd name="T40" fmla="*/ 9 w 121"/>
                  <a:gd name="T41" fmla="*/ 9 h 120"/>
                  <a:gd name="T42" fmla="*/ 5 w 121"/>
                  <a:gd name="T43" fmla="*/ 14 h 120"/>
                  <a:gd name="T44" fmla="*/ 2 w 121"/>
                  <a:gd name="T45" fmla="*/ 19 h 120"/>
                  <a:gd name="T46" fmla="*/ 1 w 121"/>
                  <a:gd name="T47" fmla="*/ 25 h 120"/>
                  <a:gd name="T48" fmla="*/ 0 w 121"/>
                  <a:gd name="T49" fmla="*/ 31 h 120"/>
                  <a:gd name="T50" fmla="*/ 1 w 121"/>
                  <a:gd name="T51" fmla="*/ 37 h 120"/>
                  <a:gd name="T52" fmla="*/ 2 w 121"/>
                  <a:gd name="T53" fmla="*/ 42 h 120"/>
                  <a:gd name="T54" fmla="*/ 5 w 121"/>
                  <a:gd name="T55" fmla="*/ 47 h 120"/>
                  <a:gd name="T56" fmla="*/ 9 w 121"/>
                  <a:gd name="T57" fmla="*/ 52 h 120"/>
                  <a:gd name="T58" fmla="*/ 14 w 121"/>
                  <a:gd name="T59" fmla="*/ 55 h 120"/>
                  <a:gd name="T60" fmla="*/ 19 w 121"/>
                  <a:gd name="T61" fmla="*/ 58 h 120"/>
                  <a:gd name="T62" fmla="*/ 24 w 121"/>
                  <a:gd name="T63" fmla="*/ 60 h 120"/>
                  <a:gd name="T64" fmla="*/ 30 w 121"/>
                  <a:gd name="T65" fmla="*/ 6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52" name="Freeform 51"/>
              <p:cNvSpPr>
                <a:spLocks/>
              </p:cNvSpPr>
              <p:nvPr/>
            </p:nvSpPr>
            <p:spPr bwMode="auto">
              <a:xfrm>
                <a:off x="3618" y="2449"/>
                <a:ext cx="59" cy="61"/>
              </a:xfrm>
              <a:custGeom>
                <a:avLst/>
                <a:gdLst>
                  <a:gd name="T0" fmla="*/ 30 w 120"/>
                  <a:gd name="T1" fmla="*/ 61 h 121"/>
                  <a:gd name="T2" fmla="*/ 35 w 120"/>
                  <a:gd name="T3" fmla="*/ 60 h 121"/>
                  <a:gd name="T4" fmla="*/ 41 w 120"/>
                  <a:gd name="T5" fmla="*/ 59 h 121"/>
                  <a:gd name="T6" fmla="*/ 46 w 120"/>
                  <a:gd name="T7" fmla="*/ 56 h 121"/>
                  <a:gd name="T8" fmla="*/ 50 w 120"/>
                  <a:gd name="T9" fmla="*/ 52 h 121"/>
                  <a:gd name="T10" fmla="*/ 54 w 120"/>
                  <a:gd name="T11" fmla="*/ 47 h 121"/>
                  <a:gd name="T12" fmla="*/ 57 w 120"/>
                  <a:gd name="T13" fmla="*/ 42 h 121"/>
                  <a:gd name="T14" fmla="*/ 58 w 120"/>
                  <a:gd name="T15" fmla="*/ 36 h 121"/>
                  <a:gd name="T16" fmla="*/ 59 w 120"/>
                  <a:gd name="T17" fmla="*/ 30 h 121"/>
                  <a:gd name="T18" fmla="*/ 58 w 120"/>
                  <a:gd name="T19" fmla="*/ 25 h 121"/>
                  <a:gd name="T20" fmla="*/ 57 w 120"/>
                  <a:gd name="T21" fmla="*/ 19 h 121"/>
                  <a:gd name="T22" fmla="*/ 54 w 120"/>
                  <a:gd name="T23" fmla="*/ 14 h 121"/>
                  <a:gd name="T24" fmla="*/ 50 w 120"/>
                  <a:gd name="T25" fmla="*/ 9 h 121"/>
                  <a:gd name="T26" fmla="*/ 46 w 120"/>
                  <a:gd name="T27" fmla="*/ 5 h 121"/>
                  <a:gd name="T28" fmla="*/ 41 w 120"/>
                  <a:gd name="T29" fmla="*/ 2 h 121"/>
                  <a:gd name="T30" fmla="*/ 35 w 120"/>
                  <a:gd name="T31" fmla="*/ 1 h 121"/>
                  <a:gd name="T32" fmla="*/ 30 w 120"/>
                  <a:gd name="T33" fmla="*/ 0 h 121"/>
                  <a:gd name="T34" fmla="*/ 24 w 120"/>
                  <a:gd name="T35" fmla="*/ 1 h 121"/>
                  <a:gd name="T36" fmla="*/ 19 w 120"/>
                  <a:gd name="T37" fmla="*/ 2 h 121"/>
                  <a:gd name="T38" fmla="*/ 14 w 120"/>
                  <a:gd name="T39" fmla="*/ 5 h 121"/>
                  <a:gd name="T40" fmla="*/ 8 w 120"/>
                  <a:gd name="T41" fmla="*/ 9 h 121"/>
                  <a:gd name="T42" fmla="*/ 5 w 120"/>
                  <a:gd name="T43" fmla="*/ 14 h 121"/>
                  <a:gd name="T44" fmla="*/ 2 w 120"/>
                  <a:gd name="T45" fmla="*/ 19 h 121"/>
                  <a:gd name="T46" fmla="*/ 1 w 120"/>
                  <a:gd name="T47" fmla="*/ 25 h 121"/>
                  <a:gd name="T48" fmla="*/ 0 w 120"/>
                  <a:gd name="T49" fmla="*/ 30 h 121"/>
                  <a:gd name="T50" fmla="*/ 1 w 120"/>
                  <a:gd name="T51" fmla="*/ 36 h 121"/>
                  <a:gd name="T52" fmla="*/ 2 w 120"/>
                  <a:gd name="T53" fmla="*/ 42 h 121"/>
                  <a:gd name="T54" fmla="*/ 5 w 120"/>
                  <a:gd name="T55" fmla="*/ 47 h 121"/>
                  <a:gd name="T56" fmla="*/ 8 w 120"/>
                  <a:gd name="T57" fmla="*/ 52 h 121"/>
                  <a:gd name="T58" fmla="*/ 14 w 120"/>
                  <a:gd name="T59" fmla="*/ 56 h 121"/>
                  <a:gd name="T60" fmla="*/ 19 w 120"/>
                  <a:gd name="T61" fmla="*/ 59 h 121"/>
                  <a:gd name="T62" fmla="*/ 24 w 120"/>
                  <a:gd name="T63" fmla="*/ 60 h 121"/>
                  <a:gd name="T64" fmla="*/ 30 w 120"/>
                  <a:gd name="T65" fmla="*/ 6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grpSp>
        <p:sp>
          <p:nvSpPr>
            <p:cNvPr id="126" name="Freeform 52"/>
            <p:cNvSpPr>
              <a:spLocks/>
            </p:cNvSpPr>
            <p:nvPr/>
          </p:nvSpPr>
          <p:spPr bwMode="auto">
            <a:xfrm>
              <a:off x="2137" y="664"/>
              <a:ext cx="19" cy="19"/>
            </a:xfrm>
            <a:custGeom>
              <a:avLst/>
              <a:gdLst>
                <a:gd name="T0" fmla="*/ 14 w 74"/>
                <a:gd name="T1" fmla="*/ 18 h 75"/>
                <a:gd name="T2" fmla="*/ 17 w 74"/>
                <a:gd name="T3" fmla="*/ 15 h 75"/>
                <a:gd name="T4" fmla="*/ 19 w 74"/>
                <a:gd name="T5" fmla="*/ 12 h 75"/>
                <a:gd name="T6" fmla="*/ 19 w 74"/>
                <a:gd name="T7" fmla="*/ 9 h 75"/>
                <a:gd name="T8" fmla="*/ 18 w 74"/>
                <a:gd name="T9" fmla="*/ 5 h 75"/>
                <a:gd name="T10" fmla="*/ 17 w 74"/>
                <a:gd name="T11" fmla="*/ 3 h 75"/>
                <a:gd name="T12" fmla="*/ 15 w 74"/>
                <a:gd name="T13" fmla="*/ 2 h 75"/>
                <a:gd name="T14" fmla="*/ 14 w 74"/>
                <a:gd name="T15" fmla="*/ 1 h 75"/>
                <a:gd name="T16" fmla="*/ 12 w 74"/>
                <a:gd name="T17" fmla="*/ 0 h 75"/>
                <a:gd name="T18" fmla="*/ 10 w 74"/>
                <a:gd name="T19" fmla="*/ 0 h 75"/>
                <a:gd name="T20" fmla="*/ 8 w 74"/>
                <a:gd name="T21" fmla="*/ 0 h 75"/>
                <a:gd name="T22" fmla="*/ 6 w 74"/>
                <a:gd name="T23" fmla="*/ 1 h 75"/>
                <a:gd name="T24" fmla="*/ 5 w 74"/>
                <a:gd name="T25" fmla="*/ 1 h 75"/>
                <a:gd name="T26" fmla="*/ 2 w 74"/>
                <a:gd name="T27" fmla="*/ 4 h 75"/>
                <a:gd name="T28" fmla="*/ 0 w 74"/>
                <a:gd name="T29" fmla="*/ 7 h 75"/>
                <a:gd name="T30" fmla="*/ 0 w 74"/>
                <a:gd name="T31" fmla="*/ 11 h 75"/>
                <a:gd name="T32" fmla="*/ 1 w 74"/>
                <a:gd name="T33" fmla="*/ 14 h 75"/>
                <a:gd name="T34" fmla="*/ 3 w 74"/>
                <a:gd name="T35" fmla="*/ 16 h 75"/>
                <a:gd name="T36" fmla="*/ 4 w 74"/>
                <a:gd name="T37" fmla="*/ 17 h 75"/>
                <a:gd name="T38" fmla="*/ 5 w 74"/>
                <a:gd name="T39" fmla="*/ 18 h 75"/>
                <a:gd name="T40" fmla="*/ 7 w 74"/>
                <a:gd name="T41" fmla="*/ 19 h 75"/>
                <a:gd name="T42" fmla="*/ 9 w 74"/>
                <a:gd name="T43" fmla="*/ 19 h 75"/>
                <a:gd name="T44" fmla="*/ 11 w 74"/>
                <a:gd name="T45" fmla="*/ 19 h 75"/>
                <a:gd name="T46" fmla="*/ 13 w 74"/>
                <a:gd name="T47" fmla="*/ 19 h 75"/>
                <a:gd name="T48" fmla="*/ 14 w 74"/>
                <a:gd name="T49" fmla="*/ 18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7" name="Freeform 53"/>
            <p:cNvSpPr>
              <a:spLocks/>
            </p:cNvSpPr>
            <p:nvPr/>
          </p:nvSpPr>
          <p:spPr bwMode="auto">
            <a:xfrm>
              <a:off x="2137" y="629"/>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8" name="Freeform 54"/>
            <p:cNvSpPr>
              <a:spLocks/>
            </p:cNvSpPr>
            <p:nvPr/>
          </p:nvSpPr>
          <p:spPr bwMode="auto">
            <a:xfrm>
              <a:off x="2137" y="594"/>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29" name="Freeform 55"/>
            <p:cNvSpPr>
              <a:spLocks/>
            </p:cNvSpPr>
            <p:nvPr/>
          </p:nvSpPr>
          <p:spPr bwMode="auto">
            <a:xfrm>
              <a:off x="2137" y="559"/>
              <a:ext cx="19" cy="18"/>
            </a:xfrm>
            <a:custGeom>
              <a:avLst/>
              <a:gdLst>
                <a:gd name="T0" fmla="*/ 17 w 76"/>
                <a:gd name="T1" fmla="*/ 15 h 75"/>
                <a:gd name="T2" fmla="*/ 19 w 76"/>
                <a:gd name="T3" fmla="*/ 12 h 75"/>
                <a:gd name="T4" fmla="*/ 19 w 76"/>
                <a:gd name="T5" fmla="*/ 9 h 75"/>
                <a:gd name="T6" fmla="*/ 18 w 76"/>
                <a:gd name="T7" fmla="*/ 6 h 75"/>
                <a:gd name="T8" fmla="*/ 16 w 76"/>
                <a:gd name="T9" fmla="*/ 2 h 75"/>
                <a:gd name="T10" fmla="*/ 15 w 76"/>
                <a:gd name="T11" fmla="*/ 1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9 h 75"/>
                <a:gd name="T30" fmla="*/ 1 w 76"/>
                <a:gd name="T31" fmla="*/ 13 h 75"/>
                <a:gd name="T32" fmla="*/ 3 w 76"/>
                <a:gd name="T33" fmla="*/ 16 h 75"/>
                <a:gd name="T34" fmla="*/ 5 w 76"/>
                <a:gd name="T35" fmla="*/ 17 h 75"/>
                <a:gd name="T36" fmla="*/ 7 w 76"/>
                <a:gd name="T37" fmla="*/ 18 h 75"/>
                <a:gd name="T38" fmla="*/ 8 w 76"/>
                <a:gd name="T39" fmla="*/ 18 h 75"/>
                <a:gd name="T40" fmla="*/ 10 w 76"/>
                <a:gd name="T41" fmla="*/ 18 h 75"/>
                <a:gd name="T42" fmla="*/ 12 w 76"/>
                <a:gd name="T43" fmla="*/ 18 h 75"/>
                <a:gd name="T44" fmla="*/ 13 w 76"/>
                <a:gd name="T45" fmla="*/ 17 h 75"/>
                <a:gd name="T46" fmla="*/ 15 w 76"/>
                <a:gd name="T47" fmla="*/ 17 h 75"/>
                <a:gd name="T48" fmla="*/ 17 w 76"/>
                <a:gd name="T49" fmla="*/ 15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0" name="Freeform 56"/>
            <p:cNvSpPr>
              <a:spLocks/>
            </p:cNvSpPr>
            <p:nvPr/>
          </p:nvSpPr>
          <p:spPr bwMode="auto">
            <a:xfrm>
              <a:off x="2137" y="523"/>
              <a:ext cx="19" cy="20"/>
            </a:xfrm>
            <a:custGeom>
              <a:avLst/>
              <a:gdLst>
                <a:gd name="T0" fmla="*/ 17 w 76"/>
                <a:gd name="T1" fmla="*/ 17 h 75"/>
                <a:gd name="T2" fmla="*/ 19 w 76"/>
                <a:gd name="T3" fmla="*/ 13 h 75"/>
                <a:gd name="T4" fmla="*/ 19 w 76"/>
                <a:gd name="T5" fmla="*/ 10 h 75"/>
                <a:gd name="T6" fmla="*/ 18 w 76"/>
                <a:gd name="T7" fmla="*/ 6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4 h 75"/>
                <a:gd name="T32" fmla="*/ 3 w 76"/>
                <a:gd name="T33" fmla="*/ 17 h 75"/>
                <a:gd name="T34" fmla="*/ 5 w 76"/>
                <a:gd name="T35" fmla="*/ 18 h 75"/>
                <a:gd name="T36" fmla="*/ 7 w 76"/>
                <a:gd name="T37" fmla="*/ 19 h 75"/>
                <a:gd name="T38" fmla="*/ 8 w 76"/>
                <a:gd name="T39" fmla="*/ 20 h 75"/>
                <a:gd name="T40" fmla="*/ 10 w 76"/>
                <a:gd name="T41" fmla="*/ 20 h 75"/>
                <a:gd name="T42" fmla="*/ 12 w 76"/>
                <a:gd name="T43" fmla="*/ 20 h 75"/>
                <a:gd name="T44" fmla="*/ 13 w 76"/>
                <a:gd name="T45" fmla="*/ 19 h 75"/>
                <a:gd name="T46" fmla="*/ 15 w 76"/>
                <a:gd name="T47" fmla="*/ 18 h 75"/>
                <a:gd name="T48" fmla="*/ 17 w 76"/>
                <a:gd name="T49" fmla="*/ 1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1" name="Freeform 57"/>
            <p:cNvSpPr>
              <a:spLocks/>
            </p:cNvSpPr>
            <p:nvPr/>
          </p:nvSpPr>
          <p:spPr bwMode="auto">
            <a:xfrm>
              <a:off x="2137" y="805"/>
              <a:ext cx="19" cy="19"/>
            </a:xfrm>
            <a:custGeom>
              <a:avLst/>
              <a:gdLst>
                <a:gd name="T0" fmla="*/ 14 w 74"/>
                <a:gd name="T1" fmla="*/ 18 h 75"/>
                <a:gd name="T2" fmla="*/ 17 w 74"/>
                <a:gd name="T3" fmla="*/ 15 h 75"/>
                <a:gd name="T4" fmla="*/ 19 w 74"/>
                <a:gd name="T5" fmla="*/ 12 h 75"/>
                <a:gd name="T6" fmla="*/ 19 w 74"/>
                <a:gd name="T7" fmla="*/ 9 h 75"/>
                <a:gd name="T8" fmla="*/ 18 w 74"/>
                <a:gd name="T9" fmla="*/ 5 h 75"/>
                <a:gd name="T10" fmla="*/ 17 w 74"/>
                <a:gd name="T11" fmla="*/ 3 h 75"/>
                <a:gd name="T12" fmla="*/ 15 w 74"/>
                <a:gd name="T13" fmla="*/ 2 h 75"/>
                <a:gd name="T14" fmla="*/ 14 w 74"/>
                <a:gd name="T15" fmla="*/ 1 h 75"/>
                <a:gd name="T16" fmla="*/ 12 w 74"/>
                <a:gd name="T17" fmla="*/ 0 h 75"/>
                <a:gd name="T18" fmla="*/ 10 w 74"/>
                <a:gd name="T19" fmla="*/ 0 h 75"/>
                <a:gd name="T20" fmla="*/ 8 w 74"/>
                <a:gd name="T21" fmla="*/ 0 h 75"/>
                <a:gd name="T22" fmla="*/ 6 w 74"/>
                <a:gd name="T23" fmla="*/ 1 h 75"/>
                <a:gd name="T24" fmla="*/ 5 w 74"/>
                <a:gd name="T25" fmla="*/ 1 h 75"/>
                <a:gd name="T26" fmla="*/ 2 w 74"/>
                <a:gd name="T27" fmla="*/ 4 h 75"/>
                <a:gd name="T28" fmla="*/ 0 w 74"/>
                <a:gd name="T29" fmla="*/ 7 h 75"/>
                <a:gd name="T30" fmla="*/ 0 w 74"/>
                <a:gd name="T31" fmla="*/ 11 h 75"/>
                <a:gd name="T32" fmla="*/ 1 w 74"/>
                <a:gd name="T33" fmla="*/ 14 h 75"/>
                <a:gd name="T34" fmla="*/ 3 w 74"/>
                <a:gd name="T35" fmla="*/ 16 h 75"/>
                <a:gd name="T36" fmla="*/ 4 w 74"/>
                <a:gd name="T37" fmla="*/ 17 h 75"/>
                <a:gd name="T38" fmla="*/ 5 w 74"/>
                <a:gd name="T39" fmla="*/ 18 h 75"/>
                <a:gd name="T40" fmla="*/ 7 w 74"/>
                <a:gd name="T41" fmla="*/ 19 h 75"/>
                <a:gd name="T42" fmla="*/ 9 w 74"/>
                <a:gd name="T43" fmla="*/ 19 h 75"/>
                <a:gd name="T44" fmla="*/ 11 w 74"/>
                <a:gd name="T45" fmla="*/ 19 h 75"/>
                <a:gd name="T46" fmla="*/ 13 w 74"/>
                <a:gd name="T47" fmla="*/ 19 h 75"/>
                <a:gd name="T48" fmla="*/ 14 w 74"/>
                <a:gd name="T49" fmla="*/ 18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2" name="Freeform 58"/>
            <p:cNvSpPr>
              <a:spLocks/>
            </p:cNvSpPr>
            <p:nvPr/>
          </p:nvSpPr>
          <p:spPr bwMode="auto">
            <a:xfrm>
              <a:off x="2137" y="769"/>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3" name="Freeform 59"/>
            <p:cNvSpPr>
              <a:spLocks/>
            </p:cNvSpPr>
            <p:nvPr/>
          </p:nvSpPr>
          <p:spPr bwMode="auto">
            <a:xfrm>
              <a:off x="2137" y="734"/>
              <a:ext cx="19" cy="19"/>
            </a:xfrm>
            <a:custGeom>
              <a:avLst/>
              <a:gdLst>
                <a:gd name="T0" fmla="*/ 17 w 76"/>
                <a:gd name="T1" fmla="*/ 16 h 75"/>
                <a:gd name="T2" fmla="*/ 19 w 76"/>
                <a:gd name="T3" fmla="*/ 13 h 75"/>
                <a:gd name="T4" fmla="*/ 19 w 76"/>
                <a:gd name="T5" fmla="*/ 9 h 75"/>
                <a:gd name="T6" fmla="*/ 18 w 76"/>
                <a:gd name="T7" fmla="*/ 5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4" name="Freeform 60"/>
            <p:cNvSpPr>
              <a:spLocks/>
            </p:cNvSpPr>
            <p:nvPr/>
          </p:nvSpPr>
          <p:spPr bwMode="auto">
            <a:xfrm>
              <a:off x="2137" y="699"/>
              <a:ext cx="19" cy="19"/>
            </a:xfrm>
            <a:custGeom>
              <a:avLst/>
              <a:gdLst>
                <a:gd name="T0" fmla="*/ 17 w 76"/>
                <a:gd name="T1" fmla="*/ 16 h 75"/>
                <a:gd name="T2" fmla="*/ 19 w 76"/>
                <a:gd name="T3" fmla="*/ 13 h 75"/>
                <a:gd name="T4" fmla="*/ 19 w 76"/>
                <a:gd name="T5" fmla="*/ 9 h 75"/>
                <a:gd name="T6" fmla="*/ 18 w 76"/>
                <a:gd name="T7" fmla="*/ 6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3 h 75"/>
                <a:gd name="T32" fmla="*/ 3 w 76"/>
                <a:gd name="T33" fmla="*/ 16 h 75"/>
                <a:gd name="T34" fmla="*/ 5 w 76"/>
                <a:gd name="T35" fmla="*/ 17 h 75"/>
                <a:gd name="T36" fmla="*/ 7 w 76"/>
                <a:gd name="T37" fmla="*/ 18 h 75"/>
                <a:gd name="T38" fmla="*/ 8 w 76"/>
                <a:gd name="T39" fmla="*/ 19 h 75"/>
                <a:gd name="T40" fmla="*/ 10 w 76"/>
                <a:gd name="T41" fmla="*/ 19 h 75"/>
                <a:gd name="T42" fmla="*/ 12 w 76"/>
                <a:gd name="T43" fmla="*/ 19 h 75"/>
                <a:gd name="T44" fmla="*/ 13 w 76"/>
                <a:gd name="T45" fmla="*/ 18 h 75"/>
                <a:gd name="T46" fmla="*/ 15 w 76"/>
                <a:gd name="T47" fmla="*/ 17 h 75"/>
                <a:gd name="T48" fmla="*/ 17 w 76"/>
                <a:gd name="T49" fmla="*/ 16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35" name="Freeform 61"/>
            <p:cNvSpPr>
              <a:spLocks/>
            </p:cNvSpPr>
            <p:nvPr/>
          </p:nvSpPr>
          <p:spPr bwMode="auto">
            <a:xfrm>
              <a:off x="2149" y="806"/>
              <a:ext cx="214" cy="367"/>
            </a:xfrm>
            <a:custGeom>
              <a:avLst/>
              <a:gdLst>
                <a:gd name="T0" fmla="*/ 168 w 423"/>
                <a:gd name="T1" fmla="*/ 56 h 726"/>
                <a:gd name="T2" fmla="*/ 111 w 423"/>
                <a:gd name="T3" fmla="*/ 9 h 726"/>
                <a:gd name="T4" fmla="*/ 23 w 423"/>
                <a:gd name="T5" fmla="*/ 0 h 726"/>
                <a:gd name="T6" fmla="*/ 0 w 423"/>
                <a:gd name="T7" fmla="*/ 126 h 726"/>
                <a:gd name="T8" fmla="*/ 18 w 423"/>
                <a:gd name="T9" fmla="*/ 205 h 726"/>
                <a:gd name="T10" fmla="*/ 71 w 423"/>
                <a:gd name="T11" fmla="*/ 256 h 726"/>
                <a:gd name="T12" fmla="*/ 59 w 423"/>
                <a:gd name="T13" fmla="*/ 273 h 726"/>
                <a:gd name="T14" fmla="*/ 73 w 423"/>
                <a:gd name="T15" fmla="*/ 350 h 726"/>
                <a:gd name="T16" fmla="*/ 165 w 423"/>
                <a:gd name="T17" fmla="*/ 367 h 726"/>
                <a:gd name="T18" fmla="*/ 214 w 423"/>
                <a:gd name="T19" fmla="*/ 323 h 726"/>
                <a:gd name="T20" fmla="*/ 200 w 423"/>
                <a:gd name="T21" fmla="*/ 240 h 726"/>
                <a:gd name="T22" fmla="*/ 152 w 423"/>
                <a:gd name="T23" fmla="*/ 214 h 726"/>
                <a:gd name="T24" fmla="*/ 156 w 423"/>
                <a:gd name="T25" fmla="*/ 129 h 726"/>
                <a:gd name="T26" fmla="*/ 137 w 423"/>
                <a:gd name="T27" fmla="*/ 105 h 726"/>
                <a:gd name="T28" fmla="*/ 159 w 423"/>
                <a:gd name="T29" fmla="*/ 85 h 726"/>
                <a:gd name="T30" fmla="*/ 168 w 423"/>
                <a:gd name="T31" fmla="*/ 56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rgbClr val="DADAB3"/>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36" name="Freeform 62"/>
            <p:cNvSpPr>
              <a:spLocks/>
            </p:cNvSpPr>
            <p:nvPr/>
          </p:nvSpPr>
          <p:spPr bwMode="auto">
            <a:xfrm flipH="1">
              <a:off x="2549" y="807"/>
              <a:ext cx="213" cy="367"/>
            </a:xfrm>
            <a:custGeom>
              <a:avLst/>
              <a:gdLst>
                <a:gd name="T0" fmla="*/ 168 w 423"/>
                <a:gd name="T1" fmla="*/ 56 h 726"/>
                <a:gd name="T2" fmla="*/ 110 w 423"/>
                <a:gd name="T3" fmla="*/ 9 h 726"/>
                <a:gd name="T4" fmla="*/ 23 w 423"/>
                <a:gd name="T5" fmla="*/ 0 h 726"/>
                <a:gd name="T6" fmla="*/ 0 w 423"/>
                <a:gd name="T7" fmla="*/ 126 h 726"/>
                <a:gd name="T8" fmla="*/ 18 w 423"/>
                <a:gd name="T9" fmla="*/ 205 h 726"/>
                <a:gd name="T10" fmla="*/ 71 w 423"/>
                <a:gd name="T11" fmla="*/ 256 h 726"/>
                <a:gd name="T12" fmla="*/ 59 w 423"/>
                <a:gd name="T13" fmla="*/ 273 h 726"/>
                <a:gd name="T14" fmla="*/ 73 w 423"/>
                <a:gd name="T15" fmla="*/ 350 h 726"/>
                <a:gd name="T16" fmla="*/ 165 w 423"/>
                <a:gd name="T17" fmla="*/ 367 h 726"/>
                <a:gd name="T18" fmla="*/ 213 w 423"/>
                <a:gd name="T19" fmla="*/ 323 h 726"/>
                <a:gd name="T20" fmla="*/ 199 w 423"/>
                <a:gd name="T21" fmla="*/ 240 h 726"/>
                <a:gd name="T22" fmla="*/ 151 w 423"/>
                <a:gd name="T23" fmla="*/ 214 h 726"/>
                <a:gd name="T24" fmla="*/ 156 w 423"/>
                <a:gd name="T25" fmla="*/ 129 h 726"/>
                <a:gd name="T26" fmla="*/ 136 w 423"/>
                <a:gd name="T27" fmla="*/ 105 h 726"/>
                <a:gd name="T28" fmla="*/ 159 w 423"/>
                <a:gd name="T29" fmla="*/ 85 h 726"/>
                <a:gd name="T30" fmla="*/ 168 w 423"/>
                <a:gd name="T31" fmla="*/ 56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rgbClr val="DADAB3"/>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37" name="Freeform 63"/>
            <p:cNvSpPr>
              <a:spLocks/>
            </p:cNvSpPr>
            <p:nvPr/>
          </p:nvSpPr>
          <p:spPr bwMode="auto">
            <a:xfrm>
              <a:off x="2163" y="681"/>
              <a:ext cx="593" cy="376"/>
            </a:xfrm>
            <a:custGeom>
              <a:avLst/>
              <a:gdLst>
                <a:gd name="T0" fmla="*/ 398 w 1176"/>
                <a:gd name="T1" fmla="*/ 364 h 744"/>
                <a:gd name="T2" fmla="*/ 191 w 1176"/>
                <a:gd name="T3" fmla="*/ 376 h 744"/>
                <a:gd name="T4" fmla="*/ 174 w 1176"/>
                <a:gd name="T5" fmla="*/ 238 h 744"/>
                <a:gd name="T6" fmla="*/ 153 w 1176"/>
                <a:gd name="T7" fmla="*/ 182 h 744"/>
                <a:gd name="T8" fmla="*/ 0 w 1176"/>
                <a:gd name="T9" fmla="*/ 126 h 744"/>
                <a:gd name="T10" fmla="*/ 8 w 1176"/>
                <a:gd name="T11" fmla="*/ 77 h 744"/>
                <a:gd name="T12" fmla="*/ 107 w 1176"/>
                <a:gd name="T13" fmla="*/ 24 h 744"/>
                <a:gd name="T14" fmla="*/ 203 w 1176"/>
                <a:gd name="T15" fmla="*/ 3 h 744"/>
                <a:gd name="T16" fmla="*/ 330 w 1176"/>
                <a:gd name="T17" fmla="*/ 0 h 744"/>
                <a:gd name="T18" fmla="*/ 440 w 1176"/>
                <a:gd name="T19" fmla="*/ 11 h 744"/>
                <a:gd name="T20" fmla="*/ 532 w 1176"/>
                <a:gd name="T21" fmla="*/ 52 h 744"/>
                <a:gd name="T22" fmla="*/ 593 w 1176"/>
                <a:gd name="T23" fmla="*/ 118 h 744"/>
                <a:gd name="T24" fmla="*/ 431 w 1176"/>
                <a:gd name="T25" fmla="*/ 182 h 744"/>
                <a:gd name="T26" fmla="*/ 401 w 1176"/>
                <a:gd name="T27" fmla="*/ 244 h 744"/>
                <a:gd name="T28" fmla="*/ 398 w 1176"/>
                <a:gd name="T29" fmla="*/ 364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rgbClr val="FFFFFF"/>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38" name="Oval 64"/>
            <p:cNvSpPr>
              <a:spLocks noChangeArrowheads="1"/>
            </p:cNvSpPr>
            <p:nvPr/>
          </p:nvSpPr>
          <p:spPr bwMode="auto">
            <a:xfrm>
              <a:off x="2336" y="478"/>
              <a:ext cx="221" cy="242"/>
            </a:xfrm>
            <a:prstGeom prst="ellipse">
              <a:avLst/>
            </a:prstGeom>
            <a:solidFill>
              <a:srgbClr val="DADAB3"/>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39" name="Rectangle 65"/>
            <p:cNvSpPr>
              <a:spLocks noChangeArrowheads="1"/>
            </p:cNvSpPr>
            <p:nvPr/>
          </p:nvSpPr>
          <p:spPr bwMode="auto">
            <a:xfrm>
              <a:off x="2355" y="1031"/>
              <a:ext cx="206" cy="188"/>
            </a:xfrm>
            <a:prstGeom prst="rect">
              <a:avLst/>
            </a:prstGeom>
            <a:solidFill>
              <a:srgbClr val="009900"/>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40" name="Freeform 66"/>
            <p:cNvSpPr>
              <a:spLocks/>
            </p:cNvSpPr>
            <p:nvPr/>
          </p:nvSpPr>
          <p:spPr bwMode="auto">
            <a:xfrm>
              <a:off x="2327" y="681"/>
              <a:ext cx="240" cy="470"/>
            </a:xfrm>
            <a:custGeom>
              <a:avLst/>
              <a:gdLst>
                <a:gd name="T0" fmla="*/ 32 w 476"/>
                <a:gd name="T1" fmla="*/ 470 h 988"/>
                <a:gd name="T2" fmla="*/ 26 w 476"/>
                <a:gd name="T3" fmla="*/ 232 h 988"/>
                <a:gd name="T4" fmla="*/ 14 w 476"/>
                <a:gd name="T5" fmla="*/ 213 h 988"/>
                <a:gd name="T6" fmla="*/ 0 w 476"/>
                <a:gd name="T7" fmla="*/ 99 h 988"/>
                <a:gd name="T8" fmla="*/ 10 w 476"/>
                <a:gd name="T9" fmla="*/ 4 h 988"/>
                <a:gd name="T10" fmla="*/ 34 w 476"/>
                <a:gd name="T11" fmla="*/ 4 h 988"/>
                <a:gd name="T12" fmla="*/ 36 w 476"/>
                <a:gd name="T13" fmla="*/ 122 h 988"/>
                <a:gd name="T14" fmla="*/ 198 w 476"/>
                <a:gd name="T15" fmla="*/ 118 h 988"/>
                <a:gd name="T16" fmla="*/ 198 w 476"/>
                <a:gd name="T17" fmla="*/ 6 h 988"/>
                <a:gd name="T18" fmla="*/ 222 w 476"/>
                <a:gd name="T19" fmla="*/ 0 h 988"/>
                <a:gd name="T20" fmla="*/ 234 w 476"/>
                <a:gd name="T21" fmla="*/ 88 h 988"/>
                <a:gd name="T22" fmla="*/ 234 w 476"/>
                <a:gd name="T23" fmla="*/ 192 h 988"/>
                <a:gd name="T24" fmla="*/ 222 w 476"/>
                <a:gd name="T25" fmla="*/ 219 h 988"/>
                <a:gd name="T26" fmla="*/ 240 w 476"/>
                <a:gd name="T27" fmla="*/ 466 h 988"/>
                <a:gd name="T28" fmla="*/ 32 w 476"/>
                <a:gd name="T29" fmla="*/ 470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buClr>
                  <a:srgbClr val="FFFFFF"/>
                </a:buClr>
                <a:defRPr/>
              </a:pPr>
              <a:endParaRPr lang="en-US" sz="2400" kern="0"/>
            </a:p>
          </p:txBody>
        </p:sp>
        <p:sp>
          <p:nvSpPr>
            <p:cNvPr id="141" name="Line 67"/>
            <p:cNvSpPr>
              <a:spLocks noChangeShapeType="1"/>
            </p:cNvSpPr>
            <p:nvPr/>
          </p:nvSpPr>
          <p:spPr bwMode="auto">
            <a:xfrm flipV="1">
              <a:off x="2458" y="1082"/>
              <a:ext cx="0" cy="1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42" name="Freeform 68"/>
            <p:cNvSpPr>
              <a:spLocks/>
            </p:cNvSpPr>
            <p:nvPr/>
          </p:nvSpPr>
          <p:spPr bwMode="auto">
            <a:xfrm>
              <a:off x="2137" y="486"/>
              <a:ext cx="19" cy="20"/>
            </a:xfrm>
            <a:custGeom>
              <a:avLst/>
              <a:gdLst>
                <a:gd name="T0" fmla="*/ 17 w 76"/>
                <a:gd name="T1" fmla="*/ 17 h 75"/>
                <a:gd name="T2" fmla="*/ 19 w 76"/>
                <a:gd name="T3" fmla="*/ 13 h 75"/>
                <a:gd name="T4" fmla="*/ 19 w 76"/>
                <a:gd name="T5" fmla="*/ 10 h 75"/>
                <a:gd name="T6" fmla="*/ 18 w 76"/>
                <a:gd name="T7" fmla="*/ 6 h 75"/>
                <a:gd name="T8" fmla="*/ 16 w 76"/>
                <a:gd name="T9" fmla="*/ 3 h 75"/>
                <a:gd name="T10" fmla="*/ 15 w 76"/>
                <a:gd name="T11" fmla="*/ 2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10 h 75"/>
                <a:gd name="T30" fmla="*/ 1 w 76"/>
                <a:gd name="T31" fmla="*/ 14 h 75"/>
                <a:gd name="T32" fmla="*/ 3 w 76"/>
                <a:gd name="T33" fmla="*/ 17 h 75"/>
                <a:gd name="T34" fmla="*/ 5 w 76"/>
                <a:gd name="T35" fmla="*/ 18 h 75"/>
                <a:gd name="T36" fmla="*/ 7 w 76"/>
                <a:gd name="T37" fmla="*/ 19 h 75"/>
                <a:gd name="T38" fmla="*/ 8 w 76"/>
                <a:gd name="T39" fmla="*/ 20 h 75"/>
                <a:gd name="T40" fmla="*/ 10 w 76"/>
                <a:gd name="T41" fmla="*/ 20 h 75"/>
                <a:gd name="T42" fmla="*/ 12 w 76"/>
                <a:gd name="T43" fmla="*/ 20 h 75"/>
                <a:gd name="T44" fmla="*/ 13 w 76"/>
                <a:gd name="T45" fmla="*/ 19 h 75"/>
                <a:gd name="T46" fmla="*/ 15 w 76"/>
                <a:gd name="T47" fmla="*/ 18 h 75"/>
                <a:gd name="T48" fmla="*/ 17 w 76"/>
                <a:gd name="T49" fmla="*/ 17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43" name="Freeform 69"/>
            <p:cNvSpPr>
              <a:spLocks/>
            </p:cNvSpPr>
            <p:nvPr/>
          </p:nvSpPr>
          <p:spPr bwMode="auto">
            <a:xfrm>
              <a:off x="2137" y="452"/>
              <a:ext cx="19" cy="18"/>
            </a:xfrm>
            <a:custGeom>
              <a:avLst/>
              <a:gdLst>
                <a:gd name="T0" fmla="*/ 17 w 76"/>
                <a:gd name="T1" fmla="*/ 15 h 75"/>
                <a:gd name="T2" fmla="*/ 19 w 76"/>
                <a:gd name="T3" fmla="*/ 12 h 75"/>
                <a:gd name="T4" fmla="*/ 19 w 76"/>
                <a:gd name="T5" fmla="*/ 9 h 75"/>
                <a:gd name="T6" fmla="*/ 18 w 76"/>
                <a:gd name="T7" fmla="*/ 6 h 75"/>
                <a:gd name="T8" fmla="*/ 16 w 76"/>
                <a:gd name="T9" fmla="*/ 2 h 75"/>
                <a:gd name="T10" fmla="*/ 15 w 76"/>
                <a:gd name="T11" fmla="*/ 1 h 75"/>
                <a:gd name="T12" fmla="*/ 13 w 76"/>
                <a:gd name="T13" fmla="*/ 1 h 75"/>
                <a:gd name="T14" fmla="*/ 11 w 76"/>
                <a:gd name="T15" fmla="*/ 0 h 75"/>
                <a:gd name="T16" fmla="*/ 10 w 76"/>
                <a:gd name="T17" fmla="*/ 0 h 75"/>
                <a:gd name="T18" fmla="*/ 7 w 76"/>
                <a:gd name="T19" fmla="*/ 0 h 75"/>
                <a:gd name="T20" fmla="*/ 6 w 76"/>
                <a:gd name="T21" fmla="*/ 1 h 75"/>
                <a:gd name="T22" fmla="*/ 4 w 76"/>
                <a:gd name="T23" fmla="*/ 2 h 75"/>
                <a:gd name="T24" fmla="*/ 3 w 76"/>
                <a:gd name="T25" fmla="*/ 3 h 75"/>
                <a:gd name="T26" fmla="*/ 1 w 76"/>
                <a:gd name="T27" fmla="*/ 6 h 75"/>
                <a:gd name="T28" fmla="*/ 0 w 76"/>
                <a:gd name="T29" fmla="*/ 9 h 75"/>
                <a:gd name="T30" fmla="*/ 1 w 76"/>
                <a:gd name="T31" fmla="*/ 13 h 75"/>
                <a:gd name="T32" fmla="*/ 3 w 76"/>
                <a:gd name="T33" fmla="*/ 16 h 75"/>
                <a:gd name="T34" fmla="*/ 5 w 76"/>
                <a:gd name="T35" fmla="*/ 17 h 75"/>
                <a:gd name="T36" fmla="*/ 7 w 76"/>
                <a:gd name="T37" fmla="*/ 18 h 75"/>
                <a:gd name="T38" fmla="*/ 8 w 76"/>
                <a:gd name="T39" fmla="*/ 18 h 75"/>
                <a:gd name="T40" fmla="*/ 10 w 76"/>
                <a:gd name="T41" fmla="*/ 18 h 75"/>
                <a:gd name="T42" fmla="*/ 12 w 76"/>
                <a:gd name="T43" fmla="*/ 18 h 75"/>
                <a:gd name="T44" fmla="*/ 13 w 76"/>
                <a:gd name="T45" fmla="*/ 17 h 75"/>
                <a:gd name="T46" fmla="*/ 15 w 76"/>
                <a:gd name="T47" fmla="*/ 17 h 75"/>
                <a:gd name="T48" fmla="*/ 17 w 76"/>
                <a:gd name="T49" fmla="*/ 15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44" name="Freeform 70"/>
            <p:cNvSpPr>
              <a:spLocks/>
            </p:cNvSpPr>
            <p:nvPr/>
          </p:nvSpPr>
          <p:spPr bwMode="auto">
            <a:xfrm>
              <a:off x="2293" y="450"/>
              <a:ext cx="303" cy="116"/>
            </a:xfrm>
            <a:custGeom>
              <a:avLst/>
              <a:gdLst>
                <a:gd name="T0" fmla="*/ 0 w 600"/>
                <a:gd name="T1" fmla="*/ 116 h 230"/>
                <a:gd name="T2" fmla="*/ 303 w 600"/>
                <a:gd name="T3" fmla="*/ 116 h 230"/>
                <a:gd name="T4" fmla="*/ 289 w 600"/>
                <a:gd name="T5" fmla="*/ 102 h 230"/>
                <a:gd name="T6" fmla="*/ 272 w 600"/>
                <a:gd name="T7" fmla="*/ 94 h 230"/>
                <a:gd name="T8" fmla="*/ 257 w 600"/>
                <a:gd name="T9" fmla="*/ 91 h 230"/>
                <a:gd name="T10" fmla="*/ 253 w 600"/>
                <a:gd name="T11" fmla="*/ 62 h 230"/>
                <a:gd name="T12" fmla="*/ 240 w 600"/>
                <a:gd name="T13" fmla="*/ 36 h 230"/>
                <a:gd name="T14" fmla="*/ 214 w 600"/>
                <a:gd name="T15" fmla="*/ 15 h 230"/>
                <a:gd name="T16" fmla="*/ 190 w 600"/>
                <a:gd name="T17" fmla="*/ 5 h 230"/>
                <a:gd name="T18" fmla="*/ 165 w 600"/>
                <a:gd name="T19" fmla="*/ 0 h 230"/>
                <a:gd name="T20" fmla="*/ 150 w 600"/>
                <a:gd name="T21" fmla="*/ 0 h 230"/>
                <a:gd name="T22" fmla="*/ 131 w 600"/>
                <a:gd name="T23" fmla="*/ 0 h 230"/>
                <a:gd name="T24" fmla="*/ 105 w 600"/>
                <a:gd name="T25" fmla="*/ 6 h 230"/>
                <a:gd name="T26" fmla="*/ 88 w 600"/>
                <a:gd name="T27" fmla="*/ 16 h 230"/>
                <a:gd name="T28" fmla="*/ 71 w 600"/>
                <a:gd name="T29" fmla="*/ 27 h 230"/>
                <a:gd name="T30" fmla="*/ 58 w 600"/>
                <a:gd name="T31" fmla="*/ 45 h 230"/>
                <a:gd name="T32" fmla="*/ 49 w 600"/>
                <a:gd name="T33" fmla="*/ 60 h 230"/>
                <a:gd name="T34" fmla="*/ 46 w 600"/>
                <a:gd name="T35" fmla="*/ 77 h 230"/>
                <a:gd name="T36" fmla="*/ 45 w 600"/>
                <a:gd name="T37" fmla="*/ 91 h 230"/>
                <a:gd name="T38" fmla="*/ 23 w 600"/>
                <a:gd name="T39" fmla="*/ 96 h 230"/>
                <a:gd name="T40" fmla="*/ 8 w 600"/>
                <a:gd name="T41" fmla="*/ 107 h 230"/>
                <a:gd name="T42" fmla="*/ 0 w 600"/>
                <a:gd name="T43" fmla="*/ 116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rgbClr val="FFCC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buClr>
                  <a:srgbClr val="FFFFFF"/>
                </a:buClr>
                <a:defRPr/>
              </a:pPr>
              <a:endParaRPr lang="en-US" sz="2400" kern="0"/>
            </a:p>
          </p:txBody>
        </p:sp>
        <p:sp>
          <p:nvSpPr>
            <p:cNvPr id="145" name="Freeform 71"/>
            <p:cNvSpPr>
              <a:spLocks/>
            </p:cNvSpPr>
            <p:nvPr/>
          </p:nvSpPr>
          <p:spPr bwMode="auto">
            <a:xfrm>
              <a:off x="2464" y="461"/>
              <a:ext cx="68" cy="84"/>
            </a:xfrm>
            <a:custGeom>
              <a:avLst/>
              <a:gdLst>
                <a:gd name="T0" fmla="*/ 5 w 347"/>
                <a:gd name="T1" fmla="*/ 0 h 433"/>
                <a:gd name="T2" fmla="*/ 5 w 347"/>
                <a:gd name="T3" fmla="*/ 0 h 433"/>
                <a:gd name="T4" fmla="*/ 3 w 347"/>
                <a:gd name="T5" fmla="*/ 0 h 433"/>
                <a:gd name="T6" fmla="*/ 2 w 347"/>
                <a:gd name="T7" fmla="*/ 1 h 433"/>
                <a:gd name="T8" fmla="*/ 1 w 347"/>
                <a:gd name="T9" fmla="*/ 1 h 433"/>
                <a:gd name="T10" fmla="*/ 0 w 347"/>
                <a:gd name="T11" fmla="*/ 3 h 433"/>
                <a:gd name="T12" fmla="*/ 0 w 347"/>
                <a:gd name="T13" fmla="*/ 4 h 433"/>
                <a:gd name="T14" fmla="*/ 0 w 347"/>
                <a:gd name="T15" fmla="*/ 6 h 433"/>
                <a:gd name="T16" fmla="*/ 1 w 347"/>
                <a:gd name="T17" fmla="*/ 7 h 433"/>
                <a:gd name="T18" fmla="*/ 3 w 347"/>
                <a:gd name="T19" fmla="*/ 8 h 433"/>
                <a:gd name="T20" fmla="*/ 3 w 347"/>
                <a:gd name="T21" fmla="*/ 8 h 433"/>
                <a:gd name="T22" fmla="*/ 4 w 347"/>
                <a:gd name="T23" fmla="*/ 8 h 433"/>
                <a:gd name="T24" fmla="*/ 6 w 347"/>
                <a:gd name="T25" fmla="*/ 9 h 433"/>
                <a:gd name="T26" fmla="*/ 8 w 347"/>
                <a:gd name="T27" fmla="*/ 10 h 433"/>
                <a:gd name="T28" fmla="*/ 12 w 347"/>
                <a:gd name="T29" fmla="*/ 11 h 433"/>
                <a:gd name="T30" fmla="*/ 15 w 347"/>
                <a:gd name="T31" fmla="*/ 13 h 433"/>
                <a:gd name="T32" fmla="*/ 20 w 347"/>
                <a:gd name="T33" fmla="*/ 16 h 433"/>
                <a:gd name="T34" fmla="*/ 24 w 347"/>
                <a:gd name="T35" fmla="*/ 19 h 433"/>
                <a:gd name="T36" fmla="*/ 29 w 347"/>
                <a:gd name="T37" fmla="*/ 22 h 433"/>
                <a:gd name="T38" fmla="*/ 34 w 347"/>
                <a:gd name="T39" fmla="*/ 27 h 433"/>
                <a:gd name="T40" fmla="*/ 39 w 347"/>
                <a:gd name="T41" fmla="*/ 32 h 433"/>
                <a:gd name="T42" fmla="*/ 44 w 347"/>
                <a:gd name="T43" fmla="*/ 38 h 433"/>
                <a:gd name="T44" fmla="*/ 48 w 347"/>
                <a:gd name="T45" fmla="*/ 44 h 433"/>
                <a:gd name="T46" fmla="*/ 52 w 347"/>
                <a:gd name="T47" fmla="*/ 52 h 433"/>
                <a:gd name="T48" fmla="*/ 56 w 347"/>
                <a:gd name="T49" fmla="*/ 61 h 433"/>
                <a:gd name="T50" fmla="*/ 58 w 347"/>
                <a:gd name="T51" fmla="*/ 70 h 433"/>
                <a:gd name="T52" fmla="*/ 60 w 347"/>
                <a:gd name="T53" fmla="*/ 81 h 433"/>
                <a:gd name="T54" fmla="*/ 61 w 347"/>
                <a:gd name="T55" fmla="*/ 82 h 433"/>
                <a:gd name="T56" fmla="*/ 62 w 347"/>
                <a:gd name="T57" fmla="*/ 83 h 433"/>
                <a:gd name="T58" fmla="*/ 63 w 347"/>
                <a:gd name="T59" fmla="*/ 84 h 433"/>
                <a:gd name="T60" fmla="*/ 65 w 347"/>
                <a:gd name="T61" fmla="*/ 84 h 433"/>
                <a:gd name="T62" fmla="*/ 66 w 347"/>
                <a:gd name="T63" fmla="*/ 83 h 433"/>
                <a:gd name="T64" fmla="*/ 67 w 347"/>
                <a:gd name="T65" fmla="*/ 82 h 433"/>
                <a:gd name="T66" fmla="*/ 68 w 347"/>
                <a:gd name="T67" fmla="*/ 81 h 433"/>
                <a:gd name="T68" fmla="*/ 68 w 347"/>
                <a:gd name="T69" fmla="*/ 79 h 433"/>
                <a:gd name="T70" fmla="*/ 66 w 347"/>
                <a:gd name="T71" fmla="*/ 68 h 433"/>
                <a:gd name="T72" fmla="*/ 63 w 347"/>
                <a:gd name="T73" fmla="*/ 58 h 433"/>
                <a:gd name="T74" fmla="*/ 59 w 347"/>
                <a:gd name="T75" fmla="*/ 48 h 433"/>
                <a:gd name="T76" fmla="*/ 55 w 347"/>
                <a:gd name="T77" fmla="*/ 40 h 433"/>
                <a:gd name="T78" fmla="*/ 50 w 347"/>
                <a:gd name="T79" fmla="*/ 32 h 433"/>
                <a:gd name="T80" fmla="*/ 44 w 347"/>
                <a:gd name="T81" fmla="*/ 26 h 433"/>
                <a:gd name="T82" fmla="*/ 39 w 347"/>
                <a:gd name="T83" fmla="*/ 20 h 433"/>
                <a:gd name="T84" fmla="*/ 34 w 347"/>
                <a:gd name="T85" fmla="*/ 16 h 433"/>
                <a:gd name="T86" fmla="*/ 28 w 347"/>
                <a:gd name="T87" fmla="*/ 12 h 433"/>
                <a:gd name="T88" fmla="*/ 23 w 347"/>
                <a:gd name="T89" fmla="*/ 8 h 433"/>
                <a:gd name="T90" fmla="*/ 18 w 347"/>
                <a:gd name="T91" fmla="*/ 6 h 433"/>
                <a:gd name="T92" fmla="*/ 14 w 347"/>
                <a:gd name="T93" fmla="*/ 3 h 433"/>
                <a:gd name="T94" fmla="*/ 10 w 347"/>
                <a:gd name="T95" fmla="*/ 2 h 433"/>
                <a:gd name="T96" fmla="*/ 7 w 347"/>
                <a:gd name="T97" fmla="*/ 1 h 433"/>
                <a:gd name="T98" fmla="*/ 6 w 347"/>
                <a:gd name="T99" fmla="*/ 0 h 433"/>
                <a:gd name="T100" fmla="*/ 5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46" name="Freeform 72"/>
            <p:cNvSpPr>
              <a:spLocks/>
            </p:cNvSpPr>
            <p:nvPr/>
          </p:nvSpPr>
          <p:spPr bwMode="auto">
            <a:xfrm>
              <a:off x="2351" y="461"/>
              <a:ext cx="69" cy="84"/>
            </a:xfrm>
            <a:custGeom>
              <a:avLst/>
              <a:gdLst>
                <a:gd name="T0" fmla="*/ 66 w 350"/>
                <a:gd name="T1" fmla="*/ 8 h 433"/>
                <a:gd name="T2" fmla="*/ 68 w 350"/>
                <a:gd name="T3" fmla="*/ 7 h 433"/>
                <a:gd name="T4" fmla="*/ 69 w 350"/>
                <a:gd name="T5" fmla="*/ 6 h 433"/>
                <a:gd name="T6" fmla="*/ 69 w 350"/>
                <a:gd name="T7" fmla="*/ 4 h 433"/>
                <a:gd name="T8" fmla="*/ 69 w 350"/>
                <a:gd name="T9" fmla="*/ 3 h 433"/>
                <a:gd name="T10" fmla="*/ 68 w 350"/>
                <a:gd name="T11" fmla="*/ 1 h 433"/>
                <a:gd name="T12" fmla="*/ 67 w 350"/>
                <a:gd name="T13" fmla="*/ 1 h 433"/>
                <a:gd name="T14" fmla="*/ 66 w 350"/>
                <a:gd name="T15" fmla="*/ 0 h 433"/>
                <a:gd name="T16" fmla="*/ 64 w 350"/>
                <a:gd name="T17" fmla="*/ 0 h 433"/>
                <a:gd name="T18" fmla="*/ 63 w 350"/>
                <a:gd name="T19" fmla="*/ 0 h 433"/>
                <a:gd name="T20" fmla="*/ 62 w 350"/>
                <a:gd name="T21" fmla="*/ 1 h 433"/>
                <a:gd name="T22" fmla="*/ 59 w 350"/>
                <a:gd name="T23" fmla="*/ 2 h 433"/>
                <a:gd name="T24" fmla="*/ 55 w 350"/>
                <a:gd name="T25" fmla="*/ 3 h 433"/>
                <a:gd name="T26" fmla="*/ 51 w 350"/>
                <a:gd name="T27" fmla="*/ 6 h 433"/>
                <a:gd name="T28" fmla="*/ 46 w 350"/>
                <a:gd name="T29" fmla="*/ 8 h 433"/>
                <a:gd name="T30" fmla="*/ 41 w 350"/>
                <a:gd name="T31" fmla="*/ 12 h 433"/>
                <a:gd name="T32" fmla="*/ 35 w 350"/>
                <a:gd name="T33" fmla="*/ 16 h 433"/>
                <a:gd name="T34" fmla="*/ 30 w 350"/>
                <a:gd name="T35" fmla="*/ 20 h 433"/>
                <a:gd name="T36" fmla="*/ 24 w 350"/>
                <a:gd name="T37" fmla="*/ 26 h 433"/>
                <a:gd name="T38" fmla="*/ 19 w 350"/>
                <a:gd name="T39" fmla="*/ 32 h 433"/>
                <a:gd name="T40" fmla="*/ 14 w 350"/>
                <a:gd name="T41" fmla="*/ 40 h 433"/>
                <a:gd name="T42" fmla="*/ 9 w 350"/>
                <a:gd name="T43" fmla="*/ 48 h 433"/>
                <a:gd name="T44" fmla="*/ 5 w 350"/>
                <a:gd name="T45" fmla="*/ 58 h 433"/>
                <a:gd name="T46" fmla="*/ 2 w 350"/>
                <a:gd name="T47" fmla="*/ 68 h 433"/>
                <a:gd name="T48" fmla="*/ 0 w 350"/>
                <a:gd name="T49" fmla="*/ 79 h 433"/>
                <a:gd name="T50" fmla="*/ 0 w 350"/>
                <a:gd name="T51" fmla="*/ 81 h 433"/>
                <a:gd name="T52" fmla="*/ 1 w 350"/>
                <a:gd name="T53" fmla="*/ 82 h 433"/>
                <a:gd name="T54" fmla="*/ 2 w 350"/>
                <a:gd name="T55" fmla="*/ 83 h 433"/>
                <a:gd name="T56" fmla="*/ 4 w 350"/>
                <a:gd name="T57" fmla="*/ 84 h 433"/>
                <a:gd name="T58" fmla="*/ 5 w 350"/>
                <a:gd name="T59" fmla="*/ 84 h 433"/>
                <a:gd name="T60" fmla="*/ 7 w 350"/>
                <a:gd name="T61" fmla="*/ 83 h 433"/>
                <a:gd name="T62" fmla="*/ 8 w 350"/>
                <a:gd name="T63" fmla="*/ 82 h 433"/>
                <a:gd name="T64" fmla="*/ 8 w 350"/>
                <a:gd name="T65" fmla="*/ 81 h 433"/>
                <a:gd name="T66" fmla="*/ 10 w 350"/>
                <a:gd name="T67" fmla="*/ 70 h 433"/>
                <a:gd name="T68" fmla="*/ 13 w 350"/>
                <a:gd name="T69" fmla="*/ 61 h 433"/>
                <a:gd name="T70" fmla="*/ 16 w 350"/>
                <a:gd name="T71" fmla="*/ 52 h 433"/>
                <a:gd name="T72" fmla="*/ 20 w 350"/>
                <a:gd name="T73" fmla="*/ 44 h 433"/>
                <a:gd name="T74" fmla="*/ 24 w 350"/>
                <a:gd name="T75" fmla="*/ 38 h 433"/>
                <a:gd name="T76" fmla="*/ 29 w 350"/>
                <a:gd name="T77" fmla="*/ 32 h 433"/>
                <a:gd name="T78" fmla="*/ 35 w 350"/>
                <a:gd name="T79" fmla="*/ 27 h 433"/>
                <a:gd name="T80" fmla="*/ 39 w 350"/>
                <a:gd name="T81" fmla="*/ 22 h 433"/>
                <a:gd name="T82" fmla="*/ 44 w 350"/>
                <a:gd name="T83" fmla="*/ 19 h 433"/>
                <a:gd name="T84" fmla="*/ 49 w 350"/>
                <a:gd name="T85" fmla="*/ 16 h 433"/>
                <a:gd name="T86" fmla="*/ 53 w 350"/>
                <a:gd name="T87" fmla="*/ 13 h 433"/>
                <a:gd name="T88" fmla="*/ 57 w 350"/>
                <a:gd name="T89" fmla="*/ 11 h 433"/>
                <a:gd name="T90" fmla="*/ 61 w 350"/>
                <a:gd name="T91" fmla="*/ 10 h 433"/>
                <a:gd name="T92" fmla="*/ 63 w 350"/>
                <a:gd name="T93" fmla="*/ 9 h 433"/>
                <a:gd name="T94" fmla="*/ 65 w 350"/>
                <a:gd name="T95" fmla="*/ 8 h 433"/>
                <a:gd name="T96" fmla="*/ 66 w 350"/>
                <a:gd name="T97" fmla="*/ 8 h 433"/>
                <a:gd name="T98" fmla="*/ 66 w 350"/>
                <a:gd name="T99" fmla="*/ 8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47" name="Freeform 73"/>
            <p:cNvSpPr>
              <a:spLocks/>
            </p:cNvSpPr>
            <p:nvPr/>
          </p:nvSpPr>
          <p:spPr bwMode="auto">
            <a:xfrm>
              <a:off x="2406" y="461"/>
              <a:ext cx="30" cy="83"/>
            </a:xfrm>
            <a:custGeom>
              <a:avLst/>
              <a:gdLst>
                <a:gd name="T0" fmla="*/ 29 w 148"/>
                <a:gd name="T1" fmla="*/ 1 h 420"/>
                <a:gd name="T2" fmla="*/ 28 w 148"/>
                <a:gd name="T3" fmla="*/ 0 h 420"/>
                <a:gd name="T4" fmla="*/ 26 w 148"/>
                <a:gd name="T5" fmla="*/ 0 h 420"/>
                <a:gd name="T6" fmla="*/ 25 w 148"/>
                <a:gd name="T7" fmla="*/ 0 h 420"/>
                <a:gd name="T8" fmla="*/ 23 w 148"/>
                <a:gd name="T9" fmla="*/ 1 h 420"/>
                <a:gd name="T10" fmla="*/ 21 w 148"/>
                <a:gd name="T11" fmla="*/ 2 h 420"/>
                <a:gd name="T12" fmla="*/ 19 w 148"/>
                <a:gd name="T13" fmla="*/ 6 h 420"/>
                <a:gd name="T14" fmla="*/ 15 w 148"/>
                <a:gd name="T15" fmla="*/ 12 h 420"/>
                <a:gd name="T16" fmla="*/ 10 w 148"/>
                <a:gd name="T17" fmla="*/ 20 h 420"/>
                <a:gd name="T18" fmla="*/ 6 w 148"/>
                <a:gd name="T19" fmla="*/ 31 h 420"/>
                <a:gd name="T20" fmla="*/ 2 w 148"/>
                <a:gd name="T21" fmla="*/ 44 h 420"/>
                <a:gd name="T22" fmla="*/ 0 w 148"/>
                <a:gd name="T23" fmla="*/ 60 h 420"/>
                <a:gd name="T24" fmla="*/ 0 w 148"/>
                <a:gd name="T25" fmla="*/ 79 h 420"/>
                <a:gd name="T26" fmla="*/ 0 w 148"/>
                <a:gd name="T27" fmla="*/ 79 h 420"/>
                <a:gd name="T28" fmla="*/ 0 w 148"/>
                <a:gd name="T29" fmla="*/ 81 h 420"/>
                <a:gd name="T30" fmla="*/ 1 w 148"/>
                <a:gd name="T31" fmla="*/ 82 h 420"/>
                <a:gd name="T32" fmla="*/ 3 w 148"/>
                <a:gd name="T33" fmla="*/ 83 h 420"/>
                <a:gd name="T34" fmla="*/ 4 w 148"/>
                <a:gd name="T35" fmla="*/ 83 h 420"/>
                <a:gd name="T36" fmla="*/ 6 w 148"/>
                <a:gd name="T37" fmla="*/ 83 h 420"/>
                <a:gd name="T38" fmla="*/ 7 w 148"/>
                <a:gd name="T39" fmla="*/ 82 h 420"/>
                <a:gd name="T40" fmla="*/ 8 w 148"/>
                <a:gd name="T41" fmla="*/ 80 h 420"/>
                <a:gd name="T42" fmla="*/ 9 w 148"/>
                <a:gd name="T43" fmla="*/ 79 h 420"/>
                <a:gd name="T44" fmla="*/ 9 w 148"/>
                <a:gd name="T45" fmla="*/ 61 h 420"/>
                <a:gd name="T46" fmla="*/ 11 w 148"/>
                <a:gd name="T47" fmla="*/ 46 h 420"/>
                <a:gd name="T48" fmla="*/ 14 w 148"/>
                <a:gd name="T49" fmla="*/ 34 h 420"/>
                <a:gd name="T50" fmla="*/ 18 w 148"/>
                <a:gd name="T51" fmla="*/ 24 h 420"/>
                <a:gd name="T52" fmla="*/ 21 w 148"/>
                <a:gd name="T53" fmla="*/ 16 h 420"/>
                <a:gd name="T54" fmla="*/ 25 w 148"/>
                <a:gd name="T55" fmla="*/ 11 h 420"/>
                <a:gd name="T56" fmla="*/ 28 w 148"/>
                <a:gd name="T57" fmla="*/ 8 h 420"/>
                <a:gd name="T58" fmla="*/ 29 w 148"/>
                <a:gd name="T59" fmla="*/ 7 h 420"/>
                <a:gd name="T60" fmla="*/ 29 w 148"/>
                <a:gd name="T61" fmla="*/ 7 h 420"/>
                <a:gd name="T62" fmla="*/ 29 w 148"/>
                <a:gd name="T63" fmla="*/ 6 h 420"/>
                <a:gd name="T64" fmla="*/ 30 w 148"/>
                <a:gd name="T65" fmla="*/ 4 h 420"/>
                <a:gd name="T66" fmla="*/ 30 w 148"/>
                <a:gd name="T67" fmla="*/ 2 h 420"/>
                <a:gd name="T68" fmla="*/ 29 w 148"/>
                <a:gd name="T69" fmla="*/ 1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sp>
          <p:nvSpPr>
            <p:cNvPr id="148" name="Freeform 74"/>
            <p:cNvSpPr>
              <a:spLocks/>
            </p:cNvSpPr>
            <p:nvPr/>
          </p:nvSpPr>
          <p:spPr bwMode="auto">
            <a:xfrm>
              <a:off x="2444" y="461"/>
              <a:ext cx="30" cy="84"/>
            </a:xfrm>
            <a:custGeom>
              <a:avLst/>
              <a:gdLst>
                <a:gd name="T0" fmla="*/ 7 w 152"/>
                <a:gd name="T1" fmla="*/ 1 h 427"/>
                <a:gd name="T2" fmla="*/ 5 w 152"/>
                <a:gd name="T3" fmla="*/ 0 h 427"/>
                <a:gd name="T4" fmla="*/ 4 w 152"/>
                <a:gd name="T5" fmla="*/ 0 h 427"/>
                <a:gd name="T6" fmla="*/ 2 w 152"/>
                <a:gd name="T7" fmla="*/ 0 h 427"/>
                <a:gd name="T8" fmla="*/ 1 w 152"/>
                <a:gd name="T9" fmla="*/ 1 h 427"/>
                <a:gd name="T10" fmla="*/ 0 w 152"/>
                <a:gd name="T11" fmla="*/ 3 h 427"/>
                <a:gd name="T12" fmla="*/ 0 w 152"/>
                <a:gd name="T13" fmla="*/ 4 h 427"/>
                <a:gd name="T14" fmla="*/ 0 w 152"/>
                <a:gd name="T15" fmla="*/ 6 h 427"/>
                <a:gd name="T16" fmla="*/ 2 w 152"/>
                <a:gd name="T17" fmla="*/ 7 h 427"/>
                <a:gd name="T18" fmla="*/ 2 w 152"/>
                <a:gd name="T19" fmla="*/ 7 h 427"/>
                <a:gd name="T20" fmla="*/ 3 w 152"/>
                <a:gd name="T21" fmla="*/ 8 h 427"/>
                <a:gd name="T22" fmla="*/ 6 w 152"/>
                <a:gd name="T23" fmla="*/ 12 h 427"/>
                <a:gd name="T24" fmla="*/ 10 w 152"/>
                <a:gd name="T25" fmla="*/ 17 h 427"/>
                <a:gd name="T26" fmla="*/ 14 w 152"/>
                <a:gd name="T27" fmla="*/ 25 h 427"/>
                <a:gd name="T28" fmla="*/ 18 w 152"/>
                <a:gd name="T29" fmla="*/ 35 h 427"/>
                <a:gd name="T30" fmla="*/ 21 w 152"/>
                <a:gd name="T31" fmla="*/ 47 h 427"/>
                <a:gd name="T32" fmla="*/ 22 w 152"/>
                <a:gd name="T33" fmla="*/ 62 h 427"/>
                <a:gd name="T34" fmla="*/ 21 w 152"/>
                <a:gd name="T35" fmla="*/ 79 h 427"/>
                <a:gd name="T36" fmla="*/ 21 w 152"/>
                <a:gd name="T37" fmla="*/ 81 h 427"/>
                <a:gd name="T38" fmla="*/ 22 w 152"/>
                <a:gd name="T39" fmla="*/ 82 h 427"/>
                <a:gd name="T40" fmla="*/ 23 w 152"/>
                <a:gd name="T41" fmla="*/ 83 h 427"/>
                <a:gd name="T42" fmla="*/ 24 w 152"/>
                <a:gd name="T43" fmla="*/ 84 h 427"/>
                <a:gd name="T44" fmla="*/ 26 w 152"/>
                <a:gd name="T45" fmla="*/ 84 h 427"/>
                <a:gd name="T46" fmla="*/ 27 w 152"/>
                <a:gd name="T47" fmla="*/ 83 h 427"/>
                <a:gd name="T48" fmla="*/ 28 w 152"/>
                <a:gd name="T49" fmla="*/ 82 h 427"/>
                <a:gd name="T50" fmla="*/ 29 w 152"/>
                <a:gd name="T51" fmla="*/ 80 h 427"/>
                <a:gd name="T52" fmla="*/ 30 w 152"/>
                <a:gd name="T53" fmla="*/ 61 h 427"/>
                <a:gd name="T54" fmla="*/ 28 w 152"/>
                <a:gd name="T55" fmla="*/ 45 h 427"/>
                <a:gd name="T56" fmla="*/ 25 w 152"/>
                <a:gd name="T57" fmla="*/ 31 h 427"/>
                <a:gd name="T58" fmla="*/ 21 w 152"/>
                <a:gd name="T59" fmla="*/ 20 h 427"/>
                <a:gd name="T60" fmla="*/ 16 w 152"/>
                <a:gd name="T61" fmla="*/ 12 h 427"/>
                <a:gd name="T62" fmla="*/ 12 w 152"/>
                <a:gd name="T63" fmla="*/ 6 h 427"/>
                <a:gd name="T64" fmla="*/ 8 w 152"/>
                <a:gd name="T65" fmla="*/ 2 h 427"/>
                <a:gd name="T66" fmla="*/ 7 w 152"/>
                <a:gd name="T67" fmla="*/ 1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FFFFFF"/>
                </a:buClr>
                <a:defRPr/>
              </a:pPr>
              <a:endParaRPr lang="en-US" sz="2400" kern="0"/>
            </a:p>
          </p:txBody>
        </p:sp>
      </p:grpSp>
    </p:spTree>
    <p:extLst>
      <p:ext uri="{BB962C8B-B14F-4D97-AF65-F5344CB8AC3E}">
        <p14:creationId xmlns:p14="http://schemas.microsoft.com/office/powerpoint/2010/main" val="87973902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5203" y="2287826"/>
            <a:ext cx="2714627" cy="2833449"/>
          </a:xfrm>
          <a:prstGeom prst="rect">
            <a:avLst/>
          </a:prstGeom>
          <a:ln>
            <a:solidFill>
              <a:schemeClr val="bg1"/>
            </a:solidFill>
          </a:ln>
        </p:spPr>
      </p:pic>
      <p:pic>
        <p:nvPicPr>
          <p:cNvPr id="4" name="Picture 3"/>
          <p:cNvPicPr>
            <a:picLocks noChangeAspect="1"/>
          </p:cNvPicPr>
          <p:nvPr/>
        </p:nvPicPr>
        <p:blipFill>
          <a:blip r:embed="rId4"/>
          <a:stretch>
            <a:fillRect/>
          </a:stretch>
        </p:blipFill>
        <p:spPr>
          <a:xfrm>
            <a:off x="981447" y="1057275"/>
            <a:ext cx="7630896" cy="811258"/>
          </a:xfrm>
          <a:prstGeom prst="rect">
            <a:avLst/>
          </a:prstGeom>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|EOS~048|</a:t>
            </a:r>
            <a:endParaRPr lang="en-US" sz="100" dirty="0" err="1">
              <a:solidFill>
                <a:srgbClr val="FFFFFF"/>
              </a:solidFill>
              <a:latin typeface="Arial"/>
              <a:cs typeface="Calibri" pitchFamily="34" charset="0"/>
            </a:endParaRPr>
          </a:p>
        </p:txBody>
      </p:sp>
      <p:sp>
        <p:nvSpPr>
          <p:cNvPr id="47109" name="Rectangle 3"/>
          <p:cNvSpPr>
            <a:spLocks noGrp="1" noChangeArrowheads="1"/>
          </p:cNvSpPr>
          <p:nvPr>
            <p:ph type="title"/>
          </p:nvPr>
        </p:nvSpPr>
        <p:spPr/>
        <p:txBody>
          <a:bodyPr/>
          <a:lstStyle/>
          <a:p>
            <a:pPr eaLnBrk="1" hangingPunct="1"/>
            <a:r>
              <a:rPr lang="en-US" dirty="0"/>
              <a:t>Editing electronic documents </a:t>
            </a:r>
            <a:br>
              <a:rPr lang="en-US" dirty="0"/>
            </a:br>
            <a:r>
              <a:rPr lang="en-US" dirty="0"/>
              <a:t>Step 1 – Retrieve document, edit and save</a:t>
            </a:r>
          </a:p>
        </p:txBody>
      </p:sp>
      <p:sp>
        <p:nvSpPr>
          <p:cNvPr id="47112" name="Line 8"/>
          <p:cNvSpPr>
            <a:spLocks noChangeShapeType="1"/>
          </p:cNvSpPr>
          <p:nvPr/>
        </p:nvSpPr>
        <p:spPr bwMode="auto">
          <a:xfrm flipH="1">
            <a:off x="3200309" y="1794931"/>
            <a:ext cx="1808269" cy="74102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7113" name="Group 9"/>
          <p:cNvGrpSpPr>
            <a:grpSpLocks/>
          </p:cNvGrpSpPr>
          <p:nvPr/>
        </p:nvGrpSpPr>
        <p:grpSpPr bwMode="auto">
          <a:xfrm>
            <a:off x="1212850" y="4586288"/>
            <a:ext cx="1881188" cy="1404937"/>
            <a:chOff x="764" y="2889"/>
            <a:chExt cx="1185" cy="885"/>
          </a:xfrm>
        </p:grpSpPr>
        <p:sp>
          <p:nvSpPr>
            <p:cNvPr id="47133" name="AutoShape 10"/>
            <p:cNvSpPr>
              <a:spLocks noChangeArrowheads="1"/>
            </p:cNvSpPr>
            <p:nvPr/>
          </p:nvSpPr>
          <p:spPr bwMode="auto">
            <a:xfrm>
              <a:off x="764" y="2889"/>
              <a:ext cx="1185" cy="885"/>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47134" name="Text Box 11"/>
            <p:cNvSpPr txBox="1">
              <a:spLocks noChangeArrowheads="1"/>
            </p:cNvSpPr>
            <p:nvPr/>
          </p:nvSpPr>
          <p:spPr bwMode="auto">
            <a:xfrm>
              <a:off x="782" y="2991"/>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pic>
          <p:nvPicPr>
            <p:cNvPr id="47135" name="Picture 12" descr="documen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 y="3186"/>
              <a:ext cx="546" cy="5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47114" name="AutoShape 13"/>
          <p:cNvSpPr>
            <a:spLocks noChangeArrowheads="1"/>
          </p:cNvSpPr>
          <p:nvPr/>
        </p:nvSpPr>
        <p:spPr bwMode="auto">
          <a:xfrm>
            <a:off x="3427413" y="4586288"/>
            <a:ext cx="1881187" cy="14049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47115" name="Text Box 14"/>
          <p:cNvSpPr txBox="1">
            <a:spLocks noChangeArrowheads="1"/>
          </p:cNvSpPr>
          <p:nvPr/>
        </p:nvSpPr>
        <p:spPr bwMode="auto">
          <a:xfrm>
            <a:off x="3416300" y="4768850"/>
            <a:ext cx="1776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ClaimCenter</a:t>
            </a:r>
          </a:p>
        </p:txBody>
      </p:sp>
      <p:grpSp>
        <p:nvGrpSpPr>
          <p:cNvPr id="47116" name="Group 15"/>
          <p:cNvGrpSpPr>
            <a:grpSpLocks/>
          </p:cNvGrpSpPr>
          <p:nvPr/>
        </p:nvGrpSpPr>
        <p:grpSpPr bwMode="auto">
          <a:xfrm>
            <a:off x="3894138" y="5078413"/>
            <a:ext cx="682625" cy="769937"/>
            <a:chOff x="2453" y="3199"/>
            <a:chExt cx="430" cy="485"/>
          </a:xfrm>
        </p:grpSpPr>
        <p:sp>
          <p:nvSpPr>
            <p:cNvPr id="47127" name="AutoShape 16"/>
            <p:cNvSpPr>
              <a:spLocks noChangeArrowheads="1"/>
            </p:cNvSpPr>
            <p:nvPr/>
          </p:nvSpPr>
          <p:spPr bwMode="auto">
            <a:xfrm rot="10800000" flipH="1">
              <a:off x="2453" y="3199"/>
              <a:ext cx="430" cy="48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7128" name="Line 17"/>
            <p:cNvSpPr>
              <a:spLocks noChangeShapeType="1"/>
            </p:cNvSpPr>
            <p:nvPr/>
          </p:nvSpPr>
          <p:spPr bwMode="auto">
            <a:xfrm>
              <a:off x="2513" y="3404"/>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29" name="Line 18"/>
            <p:cNvSpPr>
              <a:spLocks noChangeShapeType="1"/>
            </p:cNvSpPr>
            <p:nvPr/>
          </p:nvSpPr>
          <p:spPr bwMode="auto">
            <a:xfrm>
              <a:off x="2513" y="3475"/>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30" name="Line 19"/>
            <p:cNvSpPr>
              <a:spLocks noChangeShapeType="1"/>
            </p:cNvSpPr>
            <p:nvPr/>
          </p:nvSpPr>
          <p:spPr bwMode="auto">
            <a:xfrm>
              <a:off x="2513" y="354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31" name="Line 20"/>
            <p:cNvSpPr>
              <a:spLocks noChangeShapeType="1"/>
            </p:cNvSpPr>
            <p:nvPr/>
          </p:nvSpPr>
          <p:spPr bwMode="auto">
            <a:xfrm>
              <a:off x="2513" y="361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32" name="Freeform 21"/>
            <p:cNvSpPr>
              <a:spLocks/>
            </p:cNvSpPr>
            <p:nvPr/>
          </p:nvSpPr>
          <p:spPr bwMode="auto">
            <a:xfrm>
              <a:off x="2510" y="3226"/>
              <a:ext cx="309" cy="139"/>
            </a:xfrm>
            <a:custGeom>
              <a:avLst/>
              <a:gdLst>
                <a:gd name="T0" fmla="*/ 0 w 609"/>
                <a:gd name="T1" fmla="*/ 27 h 275"/>
                <a:gd name="T2" fmla="*/ 9 w 609"/>
                <a:gd name="T3" fmla="*/ 10 h 275"/>
                <a:gd name="T4" fmla="*/ 11 w 609"/>
                <a:gd name="T5" fmla="*/ 34 h 275"/>
                <a:gd name="T6" fmla="*/ 13 w 609"/>
                <a:gd name="T7" fmla="*/ 17 h 275"/>
                <a:gd name="T8" fmla="*/ 19 w 609"/>
                <a:gd name="T9" fmla="*/ 32 h 275"/>
                <a:gd name="T10" fmla="*/ 21 w 609"/>
                <a:gd name="T11" fmla="*/ 2 h 275"/>
                <a:gd name="T12" fmla="*/ 26 w 609"/>
                <a:gd name="T13" fmla="*/ 20 h 275"/>
                <a:gd name="T14" fmla="*/ 39 w 609"/>
                <a:gd name="T15" fmla="*/ 17 h 275"/>
                <a:gd name="T16" fmla="*/ 43 w 609"/>
                <a:gd name="T17" fmla="*/ 29 h 275"/>
                <a:gd name="T18" fmla="*/ 49 w 609"/>
                <a:gd name="T19" fmla="*/ 25 h 275"/>
                <a:gd name="T20" fmla="*/ 60 w 609"/>
                <a:gd name="T21" fmla="*/ 21 h 275"/>
                <a:gd name="T22" fmla="*/ 71 w 609"/>
                <a:gd name="T23" fmla="*/ 30 h 275"/>
                <a:gd name="T24" fmla="*/ 80 w 609"/>
                <a:gd name="T25" fmla="*/ 26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7117" name="AutoShape 22"/>
          <p:cNvSpPr>
            <a:spLocks noChangeArrowheads="1"/>
          </p:cNvSpPr>
          <p:nvPr/>
        </p:nvSpPr>
        <p:spPr bwMode="auto">
          <a:xfrm>
            <a:off x="5632450" y="4586288"/>
            <a:ext cx="1881188" cy="14049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47118" name="Text Box 23"/>
          <p:cNvSpPr txBox="1">
            <a:spLocks noChangeArrowheads="1"/>
          </p:cNvSpPr>
          <p:nvPr/>
        </p:nvSpPr>
        <p:spPr bwMode="auto">
          <a:xfrm>
            <a:off x="5630863" y="4741863"/>
            <a:ext cx="1776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 Storage</a:t>
            </a:r>
          </a:p>
        </p:txBody>
      </p:sp>
      <p:pic>
        <p:nvPicPr>
          <p:cNvPr id="47119" name="Picture 24" descr="documen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5095875"/>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3" name="Line 28"/>
          <p:cNvSpPr>
            <a:spLocks noChangeShapeType="1"/>
          </p:cNvSpPr>
          <p:nvPr/>
        </p:nvSpPr>
        <p:spPr bwMode="auto">
          <a:xfrm flipV="1">
            <a:off x="2082483" y="4010025"/>
            <a:ext cx="0" cy="698500"/>
          </a:xfrm>
          <a:prstGeom prst="line">
            <a:avLst/>
          </a:prstGeom>
          <a:noFill/>
          <a:ln w="28575">
            <a:solidFill>
              <a:srgbClr val="FF0000"/>
            </a:solidFill>
            <a:round/>
            <a:headEnd type="triangle"/>
            <a:tailEnd type="none"/>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24" name="Line 29"/>
          <p:cNvSpPr>
            <a:spLocks noChangeShapeType="1"/>
          </p:cNvSpPr>
          <p:nvPr/>
        </p:nvSpPr>
        <p:spPr bwMode="auto">
          <a:xfrm flipH="1">
            <a:off x="1476375" y="4010025"/>
            <a:ext cx="615950" cy="0"/>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25" name="Text Box 30"/>
          <p:cNvSpPr txBox="1">
            <a:spLocks noChangeArrowheads="1"/>
          </p:cNvSpPr>
          <p:nvPr/>
        </p:nvSpPr>
        <p:spPr bwMode="auto">
          <a:xfrm>
            <a:off x="1510664" y="3640138"/>
            <a:ext cx="3652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3. Save a local copy</a:t>
            </a:r>
          </a:p>
        </p:txBody>
      </p:sp>
      <p:sp>
        <p:nvSpPr>
          <p:cNvPr id="43" name="Line 8"/>
          <p:cNvSpPr>
            <a:spLocks noChangeShapeType="1"/>
          </p:cNvSpPr>
          <p:nvPr/>
        </p:nvSpPr>
        <p:spPr bwMode="auto">
          <a:xfrm flipH="1" flipV="1">
            <a:off x="5003799" y="1794931"/>
            <a:ext cx="23827" cy="3547005"/>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4" name="Line 8"/>
          <p:cNvSpPr>
            <a:spLocks noChangeShapeType="1"/>
          </p:cNvSpPr>
          <p:nvPr/>
        </p:nvSpPr>
        <p:spPr bwMode="auto">
          <a:xfrm flipH="1">
            <a:off x="5019674" y="5341936"/>
            <a:ext cx="1094318" cy="278"/>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 name="Text Box 30"/>
          <p:cNvSpPr txBox="1">
            <a:spLocks noChangeArrowheads="1"/>
          </p:cNvSpPr>
          <p:nvPr/>
        </p:nvSpPr>
        <p:spPr bwMode="auto">
          <a:xfrm>
            <a:off x="5115415" y="2295589"/>
            <a:ext cx="3652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 Retrieve document</a:t>
            </a:r>
          </a:p>
        </p:txBody>
      </p:sp>
      <p:sp>
        <p:nvSpPr>
          <p:cNvPr id="46" name="Text Box 30"/>
          <p:cNvSpPr txBox="1">
            <a:spLocks noChangeArrowheads="1"/>
          </p:cNvSpPr>
          <p:nvPr/>
        </p:nvSpPr>
        <p:spPr bwMode="auto">
          <a:xfrm>
            <a:off x="495300" y="1933893"/>
            <a:ext cx="3652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2. Edit document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7266" y="959294"/>
            <a:ext cx="7630896" cy="811258"/>
          </a:xfrm>
          <a:prstGeom prst="rect">
            <a:avLst/>
          </a:prstGeom>
        </p:spPr>
      </p:pic>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|EOS~048|</a:t>
            </a:r>
            <a:endParaRPr lang="en-US" sz="100" dirty="0" err="1">
              <a:solidFill>
                <a:srgbClr val="FFFFFF"/>
              </a:solidFill>
              <a:latin typeface="Arial"/>
              <a:cs typeface="Calibri" pitchFamily="34" charset="0"/>
            </a:endParaRPr>
          </a:p>
        </p:txBody>
      </p:sp>
      <p:sp>
        <p:nvSpPr>
          <p:cNvPr id="47109" name="Rectangle 3"/>
          <p:cNvSpPr>
            <a:spLocks noGrp="1" noChangeArrowheads="1"/>
          </p:cNvSpPr>
          <p:nvPr>
            <p:ph type="title"/>
          </p:nvPr>
        </p:nvSpPr>
        <p:spPr/>
        <p:txBody>
          <a:bodyPr/>
          <a:lstStyle/>
          <a:p>
            <a:pPr eaLnBrk="1" hangingPunct="1"/>
            <a:r>
              <a:rPr lang="en-US" dirty="0"/>
              <a:t>Editing electronic documents </a:t>
            </a:r>
            <a:br>
              <a:rPr lang="en-US" dirty="0"/>
            </a:br>
            <a:r>
              <a:rPr lang="en-US" dirty="0"/>
              <a:t>Step 2 – Upload changes</a:t>
            </a:r>
          </a:p>
        </p:txBody>
      </p:sp>
      <p:sp>
        <p:nvSpPr>
          <p:cNvPr id="47112" name="Line 8"/>
          <p:cNvSpPr>
            <a:spLocks noChangeShapeType="1"/>
          </p:cNvSpPr>
          <p:nvPr/>
        </p:nvSpPr>
        <p:spPr bwMode="auto">
          <a:xfrm>
            <a:off x="2265996" y="1732995"/>
            <a:ext cx="4763" cy="53737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7114" name="AutoShape 13"/>
          <p:cNvSpPr>
            <a:spLocks noChangeArrowheads="1"/>
          </p:cNvSpPr>
          <p:nvPr/>
        </p:nvSpPr>
        <p:spPr bwMode="auto">
          <a:xfrm>
            <a:off x="4715669" y="3664262"/>
            <a:ext cx="1881187" cy="14049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47115" name="Text Box 14"/>
          <p:cNvSpPr txBox="1">
            <a:spLocks noChangeArrowheads="1"/>
          </p:cNvSpPr>
          <p:nvPr/>
        </p:nvSpPr>
        <p:spPr bwMode="auto">
          <a:xfrm>
            <a:off x="4704556" y="3846824"/>
            <a:ext cx="1776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ClaimCenter</a:t>
            </a:r>
          </a:p>
        </p:txBody>
      </p:sp>
      <p:grpSp>
        <p:nvGrpSpPr>
          <p:cNvPr id="47116" name="Group 15"/>
          <p:cNvGrpSpPr>
            <a:grpSpLocks/>
          </p:cNvGrpSpPr>
          <p:nvPr/>
        </p:nvGrpSpPr>
        <p:grpSpPr bwMode="auto">
          <a:xfrm>
            <a:off x="5182394" y="4156387"/>
            <a:ext cx="682625" cy="769937"/>
            <a:chOff x="2453" y="3199"/>
            <a:chExt cx="430" cy="485"/>
          </a:xfrm>
        </p:grpSpPr>
        <p:sp>
          <p:nvSpPr>
            <p:cNvPr id="47127" name="AutoShape 16"/>
            <p:cNvSpPr>
              <a:spLocks noChangeArrowheads="1"/>
            </p:cNvSpPr>
            <p:nvPr/>
          </p:nvSpPr>
          <p:spPr bwMode="auto">
            <a:xfrm rot="10800000" flipH="1">
              <a:off x="2453" y="3199"/>
              <a:ext cx="430" cy="48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7128" name="Line 17"/>
            <p:cNvSpPr>
              <a:spLocks noChangeShapeType="1"/>
            </p:cNvSpPr>
            <p:nvPr/>
          </p:nvSpPr>
          <p:spPr bwMode="auto">
            <a:xfrm>
              <a:off x="2513" y="3404"/>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29" name="Line 18"/>
            <p:cNvSpPr>
              <a:spLocks noChangeShapeType="1"/>
            </p:cNvSpPr>
            <p:nvPr/>
          </p:nvSpPr>
          <p:spPr bwMode="auto">
            <a:xfrm>
              <a:off x="2513" y="3475"/>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30" name="Line 19"/>
            <p:cNvSpPr>
              <a:spLocks noChangeShapeType="1"/>
            </p:cNvSpPr>
            <p:nvPr/>
          </p:nvSpPr>
          <p:spPr bwMode="auto">
            <a:xfrm>
              <a:off x="2513" y="354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31" name="Line 20"/>
            <p:cNvSpPr>
              <a:spLocks noChangeShapeType="1"/>
            </p:cNvSpPr>
            <p:nvPr/>
          </p:nvSpPr>
          <p:spPr bwMode="auto">
            <a:xfrm>
              <a:off x="2513" y="361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32" name="Freeform 21"/>
            <p:cNvSpPr>
              <a:spLocks/>
            </p:cNvSpPr>
            <p:nvPr/>
          </p:nvSpPr>
          <p:spPr bwMode="auto">
            <a:xfrm>
              <a:off x="2510" y="3226"/>
              <a:ext cx="309" cy="139"/>
            </a:xfrm>
            <a:custGeom>
              <a:avLst/>
              <a:gdLst>
                <a:gd name="T0" fmla="*/ 0 w 609"/>
                <a:gd name="T1" fmla="*/ 27 h 275"/>
                <a:gd name="T2" fmla="*/ 9 w 609"/>
                <a:gd name="T3" fmla="*/ 10 h 275"/>
                <a:gd name="T4" fmla="*/ 11 w 609"/>
                <a:gd name="T5" fmla="*/ 34 h 275"/>
                <a:gd name="T6" fmla="*/ 13 w 609"/>
                <a:gd name="T7" fmla="*/ 17 h 275"/>
                <a:gd name="T8" fmla="*/ 19 w 609"/>
                <a:gd name="T9" fmla="*/ 32 h 275"/>
                <a:gd name="T10" fmla="*/ 21 w 609"/>
                <a:gd name="T11" fmla="*/ 2 h 275"/>
                <a:gd name="T12" fmla="*/ 26 w 609"/>
                <a:gd name="T13" fmla="*/ 20 h 275"/>
                <a:gd name="T14" fmla="*/ 39 w 609"/>
                <a:gd name="T15" fmla="*/ 17 h 275"/>
                <a:gd name="T16" fmla="*/ 43 w 609"/>
                <a:gd name="T17" fmla="*/ 29 h 275"/>
                <a:gd name="T18" fmla="*/ 49 w 609"/>
                <a:gd name="T19" fmla="*/ 25 h 275"/>
                <a:gd name="T20" fmla="*/ 60 w 609"/>
                <a:gd name="T21" fmla="*/ 21 h 275"/>
                <a:gd name="T22" fmla="*/ 71 w 609"/>
                <a:gd name="T23" fmla="*/ 30 h 275"/>
                <a:gd name="T24" fmla="*/ 80 w 609"/>
                <a:gd name="T25" fmla="*/ 26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7117" name="AutoShape 22"/>
          <p:cNvSpPr>
            <a:spLocks noChangeArrowheads="1"/>
          </p:cNvSpPr>
          <p:nvPr/>
        </p:nvSpPr>
        <p:spPr bwMode="auto">
          <a:xfrm>
            <a:off x="6920706" y="3664262"/>
            <a:ext cx="1881188" cy="14049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47118" name="Text Box 23"/>
          <p:cNvSpPr txBox="1">
            <a:spLocks noChangeArrowheads="1"/>
          </p:cNvSpPr>
          <p:nvPr/>
        </p:nvSpPr>
        <p:spPr bwMode="auto">
          <a:xfrm>
            <a:off x="6919119" y="3819837"/>
            <a:ext cx="1776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 Storage</a:t>
            </a:r>
          </a:p>
        </p:txBody>
      </p:sp>
      <p:pic>
        <p:nvPicPr>
          <p:cNvPr id="47119" name="Picture 24"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3781" y="4173849"/>
            <a:ext cx="8667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3" name="Line 28"/>
          <p:cNvSpPr>
            <a:spLocks noChangeShapeType="1"/>
          </p:cNvSpPr>
          <p:nvPr/>
        </p:nvSpPr>
        <p:spPr bwMode="auto">
          <a:xfrm flipV="1">
            <a:off x="2082483" y="4010025"/>
            <a:ext cx="0" cy="698500"/>
          </a:xfrm>
          <a:prstGeom prst="line">
            <a:avLst/>
          </a:prstGeom>
          <a:noFill/>
          <a:ln w="28575">
            <a:solidFill>
              <a:srgbClr val="FF0000"/>
            </a:solidFill>
            <a:round/>
            <a:headEnd type="triangle"/>
            <a:tailEnd type="none"/>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24" name="Line 29"/>
          <p:cNvSpPr>
            <a:spLocks noChangeShapeType="1"/>
          </p:cNvSpPr>
          <p:nvPr/>
        </p:nvSpPr>
        <p:spPr bwMode="auto">
          <a:xfrm flipH="1">
            <a:off x="1476375" y="4010025"/>
            <a:ext cx="615950" cy="0"/>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126" name="Text Box 31"/>
          <p:cNvSpPr txBox="1">
            <a:spLocks noChangeArrowheads="1"/>
          </p:cNvSpPr>
          <p:nvPr/>
        </p:nvSpPr>
        <p:spPr bwMode="auto">
          <a:xfrm>
            <a:off x="4352713" y="3127089"/>
            <a:ext cx="3368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3. Upload local copy</a:t>
            </a:r>
          </a:p>
        </p:txBody>
      </p:sp>
      <p:pic>
        <p:nvPicPr>
          <p:cNvPr id="11" name="Picture 10"/>
          <p:cNvPicPr>
            <a:picLocks noChangeAspect="1"/>
          </p:cNvPicPr>
          <p:nvPr/>
        </p:nvPicPr>
        <p:blipFill>
          <a:blip r:embed="rId5"/>
          <a:stretch>
            <a:fillRect/>
          </a:stretch>
        </p:blipFill>
        <p:spPr>
          <a:xfrm>
            <a:off x="551657" y="2270364"/>
            <a:ext cx="3400425" cy="3757668"/>
          </a:xfrm>
          <a:prstGeom prst="rect">
            <a:avLst/>
          </a:prstGeom>
          <a:ln>
            <a:solidFill>
              <a:schemeClr val="bg1"/>
            </a:solidFill>
          </a:ln>
        </p:spPr>
      </p:pic>
      <p:sp>
        <p:nvSpPr>
          <p:cNvPr id="47125" name="Text Box 30"/>
          <p:cNvSpPr txBox="1">
            <a:spLocks noChangeArrowheads="1"/>
          </p:cNvSpPr>
          <p:nvPr/>
        </p:nvSpPr>
        <p:spPr bwMode="auto">
          <a:xfrm>
            <a:off x="2644037" y="1811435"/>
            <a:ext cx="50767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 Select document name and edit</a:t>
            </a:r>
            <a:br>
              <a:rPr lang="en-US" sz="2400" b="1" dirty="0">
                <a:solidFill>
                  <a:srgbClr val="FF0000"/>
                </a:solidFill>
              </a:rPr>
            </a:br>
            <a:r>
              <a:rPr lang="en-US" sz="2400" b="1" dirty="0">
                <a:solidFill>
                  <a:srgbClr val="FF0000"/>
                </a:solidFill>
              </a:rPr>
              <a:t>                   document details   </a:t>
            </a:r>
          </a:p>
        </p:txBody>
      </p:sp>
      <p:grpSp>
        <p:nvGrpSpPr>
          <p:cNvPr id="47113" name="Group 9"/>
          <p:cNvGrpSpPr>
            <a:grpSpLocks/>
          </p:cNvGrpSpPr>
          <p:nvPr/>
        </p:nvGrpSpPr>
        <p:grpSpPr bwMode="auto">
          <a:xfrm>
            <a:off x="2416968" y="3672796"/>
            <a:ext cx="1881188" cy="1404937"/>
            <a:chOff x="764" y="2889"/>
            <a:chExt cx="1185" cy="885"/>
          </a:xfrm>
        </p:grpSpPr>
        <p:sp>
          <p:nvSpPr>
            <p:cNvPr id="47133" name="AutoShape 10"/>
            <p:cNvSpPr>
              <a:spLocks noChangeArrowheads="1"/>
            </p:cNvSpPr>
            <p:nvPr/>
          </p:nvSpPr>
          <p:spPr bwMode="auto">
            <a:xfrm>
              <a:off x="764" y="2889"/>
              <a:ext cx="1185" cy="885"/>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47134" name="Text Box 11"/>
            <p:cNvSpPr txBox="1">
              <a:spLocks noChangeArrowheads="1"/>
            </p:cNvSpPr>
            <p:nvPr/>
          </p:nvSpPr>
          <p:spPr bwMode="auto">
            <a:xfrm>
              <a:off x="782" y="2991"/>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User Machine</a:t>
              </a:r>
            </a:p>
          </p:txBody>
        </p:sp>
        <p:pic>
          <p:nvPicPr>
            <p:cNvPr id="47135" name="Picture 12"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3186"/>
              <a:ext cx="546" cy="5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31" name="AutoShape 4"/>
          <p:cNvSpPr>
            <a:spLocks noChangeArrowheads="1"/>
          </p:cNvSpPr>
          <p:nvPr/>
        </p:nvSpPr>
        <p:spPr bwMode="auto">
          <a:xfrm>
            <a:off x="543402" y="5732294"/>
            <a:ext cx="3408680" cy="18288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 name="Text Box 30"/>
          <p:cNvSpPr txBox="1">
            <a:spLocks noChangeArrowheads="1"/>
          </p:cNvSpPr>
          <p:nvPr/>
        </p:nvSpPr>
        <p:spPr bwMode="auto">
          <a:xfrm>
            <a:off x="595313" y="6062957"/>
            <a:ext cx="71254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2. Set Upload to Yes, Browse to local copy   </a:t>
            </a:r>
          </a:p>
        </p:txBody>
      </p:sp>
      <p:sp>
        <p:nvSpPr>
          <p:cNvPr id="33" name="AutoShape 4"/>
          <p:cNvSpPr>
            <a:spLocks noChangeArrowheads="1"/>
          </p:cNvSpPr>
          <p:nvPr/>
        </p:nvSpPr>
        <p:spPr bwMode="auto">
          <a:xfrm>
            <a:off x="543402" y="2578363"/>
            <a:ext cx="545169" cy="29546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121" name="Line 26"/>
          <p:cNvSpPr>
            <a:spLocks noChangeShapeType="1"/>
          </p:cNvSpPr>
          <p:nvPr/>
        </p:nvSpPr>
        <p:spPr bwMode="auto">
          <a:xfrm flipV="1">
            <a:off x="1106487" y="2722497"/>
            <a:ext cx="2642053" cy="1140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7120" name="Line 25"/>
          <p:cNvSpPr>
            <a:spLocks noChangeShapeType="1"/>
          </p:cNvSpPr>
          <p:nvPr/>
        </p:nvSpPr>
        <p:spPr bwMode="auto">
          <a:xfrm>
            <a:off x="3747422" y="2721428"/>
            <a:ext cx="1118" cy="158497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4" name="Line 26"/>
          <p:cNvSpPr>
            <a:spLocks noChangeShapeType="1"/>
          </p:cNvSpPr>
          <p:nvPr/>
        </p:nvSpPr>
        <p:spPr bwMode="auto">
          <a:xfrm flipV="1">
            <a:off x="3765338" y="4289302"/>
            <a:ext cx="3628443" cy="11232"/>
          </a:xfrm>
          <a:prstGeom prst="line">
            <a:avLst/>
          </a:prstGeom>
          <a:noFill/>
          <a:ln w="28575">
            <a:solidFill>
              <a:srgbClr val="FF0000"/>
            </a:solidFill>
            <a:round/>
            <a:headEn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 name="AutoShape 4"/>
          <p:cNvSpPr>
            <a:spLocks noChangeArrowheads="1"/>
          </p:cNvSpPr>
          <p:nvPr/>
        </p:nvSpPr>
        <p:spPr bwMode="auto">
          <a:xfrm>
            <a:off x="545502" y="5548104"/>
            <a:ext cx="2051475" cy="13716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28501803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|EOS~049|</a:t>
            </a:r>
            <a:endParaRPr lang="en-US" sz="100" dirty="0" err="1">
              <a:solidFill>
                <a:srgbClr val="FFFFFF"/>
              </a:solidFill>
              <a:latin typeface="Arial"/>
              <a:cs typeface="Calibri" pitchFamily="34" charset="0"/>
            </a:endParaRPr>
          </a:p>
        </p:txBody>
      </p:sp>
      <p:sp>
        <p:nvSpPr>
          <p:cNvPr id="48130" name="Rectangle 2"/>
          <p:cNvSpPr>
            <a:spLocks noGrp="1" noChangeArrowheads="1"/>
          </p:cNvSpPr>
          <p:nvPr>
            <p:ph type="title"/>
          </p:nvPr>
        </p:nvSpPr>
        <p:spPr/>
        <p:txBody>
          <a:bodyPr/>
          <a:lstStyle/>
          <a:p>
            <a:pPr eaLnBrk="1" hangingPunct="1"/>
            <a:r>
              <a:rPr lang="en-US"/>
              <a:t>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dirty="0"/>
              <a:t>You should now be able to:</a:t>
            </a:r>
          </a:p>
          <a:p>
            <a:pPr lvl="1"/>
            <a:r>
              <a:rPr lang="en-US" dirty="0"/>
              <a:t>Describe the functionality of documents</a:t>
            </a:r>
          </a:p>
          <a:p>
            <a:pPr lvl="1"/>
            <a:r>
              <a:rPr lang="en-US" dirty="0"/>
              <a:t>Create documents</a:t>
            </a:r>
          </a:p>
          <a:p>
            <a:pPr lvl="1"/>
            <a:r>
              <a:rPr lang="en-US" dirty="0"/>
              <a:t>Create emails</a:t>
            </a:r>
          </a:p>
          <a:p>
            <a:pPr lvl="1"/>
            <a:r>
              <a:rPr lang="en-US" dirty="0"/>
              <a:t>Work with documents</a:t>
            </a:r>
          </a:p>
          <a:p>
            <a:pPr lvl="1"/>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|EOS~050|</a:t>
            </a:r>
            <a:endParaRPr lang="en-US" sz="100" dirty="0" err="1">
              <a:solidFill>
                <a:srgbClr val="FFFFFF"/>
              </a:solidFill>
              <a:latin typeface="Arial"/>
              <a:cs typeface="Calibri" pitchFamily="34" charset="0"/>
            </a:endParaRPr>
          </a:p>
        </p:txBody>
      </p:sp>
      <p:sp>
        <p:nvSpPr>
          <p:cNvPr id="49154" name="Rectangle 2"/>
          <p:cNvSpPr>
            <a:spLocks noGrp="1" noChangeArrowheads="1"/>
          </p:cNvSpPr>
          <p:nvPr>
            <p:ph type="title"/>
          </p:nvPr>
        </p:nvSpPr>
        <p:spPr/>
        <p:txBody>
          <a:bodyPr/>
          <a:lstStyle/>
          <a:p>
            <a:pPr eaLnBrk="1" hangingPunct="1"/>
            <a:r>
              <a:rPr lang="en-US"/>
              <a:t>Review questions</a:t>
            </a:r>
          </a:p>
        </p:txBody>
      </p:sp>
      <p:sp>
        <p:nvSpPr>
          <p:cNvPr id="49155" name="Rectangle 3"/>
          <p:cNvSpPr>
            <a:spLocks noGrp="1" noChangeArrowheads="1"/>
          </p:cNvSpPr>
          <p:nvPr>
            <p:ph idx="1"/>
          </p:nvPr>
        </p:nvSpPr>
        <p:spPr/>
        <p:txBody>
          <a:bodyPr/>
          <a:lstStyle/>
          <a:p>
            <a:pPr marL="457200" indent="-457200">
              <a:buFont typeface="Webdings" pitchFamily="18" charset="2"/>
              <a:buAutoNum type="arabicPeriod"/>
            </a:pPr>
            <a:r>
              <a:rPr lang="en-US"/>
              <a:t>What is the primary difference between a document "known to exist" and an electronic document?</a:t>
            </a:r>
          </a:p>
          <a:p>
            <a:pPr marL="457200" indent="-457200">
              <a:buFont typeface="Webdings" pitchFamily="18" charset="2"/>
              <a:buAutoNum type="arabicPeriod"/>
            </a:pPr>
            <a:r>
              <a:rPr lang="en-US"/>
              <a:t>What is the significance of a document's MIME type?</a:t>
            </a:r>
          </a:p>
          <a:p>
            <a:pPr marL="457200" indent="-457200">
              <a:buFont typeface="Webdings" pitchFamily="18" charset="2"/>
              <a:buAutoNum type="arabicPeriod"/>
            </a:pPr>
            <a:r>
              <a:rPr lang="en-US"/>
              <a:t>What are the two ways that electronic documents can be added to ClaimCenter?</a:t>
            </a:r>
          </a:p>
          <a:p>
            <a:pPr marL="457200" indent="-457200">
              <a:buFont typeface="Webdings" pitchFamily="18" charset="2"/>
              <a:buAutoNum type="arabicPeriod"/>
            </a:pPr>
            <a:r>
              <a:rPr lang="en-US"/>
              <a:t>When a document already exists in ClaimCenter and you choose to edit it, where is the edited copy stored while it is being edited? What must you do to have the edited copy replace the master copy?</a:t>
            </a:r>
          </a:p>
          <a:p>
            <a:pPr marL="457200" indent="-457200">
              <a:buFont typeface="Webdings" pitchFamily="18" charset="2"/>
              <a:buAutoNum type="arabicPeriod"/>
            </a:pPr>
            <a:r>
              <a:rPr lang="en-US"/>
              <a:t>Under what circumstance might a user edit a document created from a template before uploading it to the document management system?</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|EOS~051|</a:t>
            </a:r>
            <a:endParaRPr lang="en-US" sz="100" dirty="0" err="1">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|EOS~006|</a:t>
            </a:r>
            <a:endParaRPr lang="en-US" sz="100" dirty="0" err="1">
              <a:solidFill>
                <a:srgbClr val="FFFFFF"/>
              </a:solidFill>
              <a:latin typeface="Arial"/>
              <a:cs typeface="Calibri" pitchFamily="34" charset="0"/>
            </a:endParaRPr>
          </a:p>
        </p:txBody>
      </p:sp>
      <p:sp>
        <p:nvSpPr>
          <p:cNvPr id="8194" name="AutoShape 2"/>
          <p:cNvSpPr>
            <a:spLocks noChangeArrowheads="1"/>
          </p:cNvSpPr>
          <p:nvPr/>
        </p:nvSpPr>
        <p:spPr bwMode="auto">
          <a:xfrm>
            <a:off x="7177088" y="4448175"/>
            <a:ext cx="1190625" cy="1985963"/>
          </a:xfrm>
          <a:prstGeom prst="cube">
            <a:avLst>
              <a:gd name="adj" fmla="val 13315"/>
            </a:avLst>
          </a:prstGeom>
          <a:solidFill>
            <a:schemeClr val="hlink"/>
          </a:solidFill>
          <a:ln w="28575">
            <a:solidFill>
              <a:schemeClr val="bg1"/>
            </a:solidFill>
            <a:miter lim="800000"/>
            <a:headEnd/>
            <a:tailEnd/>
          </a:ln>
        </p:spPr>
        <p:txBody>
          <a:bodyPr lIns="0" tIns="0" rIns="0" bIns="0" anchor="ctr">
            <a:spAutoFit/>
          </a:bodyPr>
          <a:lstStyle/>
          <a:p>
            <a:endParaRPr lang="en-US"/>
          </a:p>
        </p:txBody>
      </p:sp>
      <p:sp>
        <p:nvSpPr>
          <p:cNvPr id="8195" name="AutoShape 3"/>
          <p:cNvSpPr>
            <a:spLocks noChangeArrowheads="1"/>
          </p:cNvSpPr>
          <p:nvPr/>
        </p:nvSpPr>
        <p:spPr bwMode="auto">
          <a:xfrm>
            <a:off x="6923088" y="706438"/>
            <a:ext cx="1774825" cy="1733550"/>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8196" name="Rectangle 4"/>
          <p:cNvSpPr>
            <a:spLocks noGrp="1" noChangeArrowheads="1"/>
          </p:cNvSpPr>
          <p:nvPr>
            <p:ph type="title"/>
          </p:nvPr>
        </p:nvSpPr>
        <p:spPr/>
        <p:txBody>
          <a:bodyPr/>
          <a:lstStyle/>
          <a:p>
            <a:pPr eaLnBrk="1" hangingPunct="1"/>
            <a:r>
              <a:rPr lang="en-US"/>
              <a:t>Document management architecture</a:t>
            </a:r>
          </a:p>
        </p:txBody>
      </p:sp>
      <p:sp>
        <p:nvSpPr>
          <p:cNvPr id="8197" name="Rectangle 22"/>
          <p:cNvSpPr>
            <a:spLocks noGrp="1" noChangeArrowheads="1"/>
          </p:cNvSpPr>
          <p:nvPr>
            <p:ph idx="1"/>
          </p:nvPr>
        </p:nvSpPr>
        <p:spPr>
          <a:xfrm>
            <a:off x="519113" y="5078413"/>
            <a:ext cx="5818187" cy="1246187"/>
          </a:xfrm>
        </p:spPr>
        <p:txBody>
          <a:bodyPr/>
          <a:lstStyle/>
          <a:p>
            <a:pPr>
              <a:buFont typeface="Arial" charset="0"/>
              <a:buChar char="•"/>
            </a:pPr>
            <a:r>
              <a:rPr lang="en-US"/>
              <a:t>Five places where document information can exist</a:t>
            </a:r>
          </a:p>
        </p:txBody>
      </p:sp>
      <p:sp>
        <p:nvSpPr>
          <p:cNvPr id="8198" name="AutoShape 5"/>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8200" name="Text Box 7"/>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8201" name="AutoShape 8"/>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2" name="AutoShape 9"/>
          <p:cNvSpPr>
            <a:spLocks noChangeArrowheads="1"/>
          </p:cNvSpPr>
          <p:nvPr/>
        </p:nvSpPr>
        <p:spPr bwMode="auto">
          <a:xfrm>
            <a:off x="6923088" y="2582863"/>
            <a:ext cx="1774825" cy="1733550"/>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8203" name="Text Box 10"/>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 Storage </a:t>
            </a:r>
          </a:p>
        </p:txBody>
      </p:sp>
      <p:sp>
        <p:nvSpPr>
          <p:cNvPr id="8204" name="Text Box 11"/>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 Production </a:t>
            </a:r>
          </a:p>
        </p:txBody>
      </p:sp>
      <p:sp>
        <p:nvSpPr>
          <p:cNvPr id="8205" name="Text Box 13"/>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Physical</a:t>
            </a:r>
            <a:br>
              <a:rPr lang="en-US" sz="1800" b="1"/>
            </a:br>
            <a:r>
              <a:rPr lang="en-US" sz="1800" b="1"/>
              <a:t>Location </a:t>
            </a:r>
          </a:p>
        </p:txBody>
      </p:sp>
      <p:grpSp>
        <p:nvGrpSpPr>
          <p:cNvPr id="8206" name="Group 14"/>
          <p:cNvGrpSpPr>
            <a:grpSpLocks/>
          </p:cNvGrpSpPr>
          <p:nvPr/>
        </p:nvGrpSpPr>
        <p:grpSpPr bwMode="auto">
          <a:xfrm>
            <a:off x="7307263" y="5795963"/>
            <a:ext cx="776287" cy="576262"/>
            <a:chOff x="3718" y="3630"/>
            <a:chExt cx="489" cy="363"/>
          </a:xfrm>
        </p:grpSpPr>
        <p:sp>
          <p:nvSpPr>
            <p:cNvPr id="8212" name="Rectangle 15"/>
            <p:cNvSpPr>
              <a:spLocks noChangeArrowheads="1"/>
            </p:cNvSpPr>
            <p:nvPr/>
          </p:nvSpPr>
          <p:spPr bwMode="auto">
            <a:xfrm>
              <a:off x="3718" y="3630"/>
              <a:ext cx="489" cy="3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3" name="Rectangle 16"/>
            <p:cNvSpPr>
              <a:spLocks noChangeArrowheads="1"/>
            </p:cNvSpPr>
            <p:nvPr/>
          </p:nvSpPr>
          <p:spPr bwMode="auto">
            <a:xfrm>
              <a:off x="3838" y="3684"/>
              <a:ext cx="249" cy="114"/>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4" name="Rectangle 17"/>
            <p:cNvSpPr>
              <a:spLocks noChangeArrowheads="1"/>
            </p:cNvSpPr>
            <p:nvPr/>
          </p:nvSpPr>
          <p:spPr bwMode="auto">
            <a:xfrm>
              <a:off x="3891" y="3684"/>
              <a:ext cx="144" cy="6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8207" name="Group 18"/>
          <p:cNvGrpSpPr>
            <a:grpSpLocks/>
          </p:cNvGrpSpPr>
          <p:nvPr/>
        </p:nvGrpSpPr>
        <p:grpSpPr bwMode="auto">
          <a:xfrm>
            <a:off x="7307263" y="5167313"/>
            <a:ext cx="776287" cy="576262"/>
            <a:chOff x="3718" y="3630"/>
            <a:chExt cx="489" cy="363"/>
          </a:xfrm>
        </p:grpSpPr>
        <p:sp>
          <p:nvSpPr>
            <p:cNvPr id="8209" name="Rectangle 19"/>
            <p:cNvSpPr>
              <a:spLocks noChangeArrowheads="1"/>
            </p:cNvSpPr>
            <p:nvPr/>
          </p:nvSpPr>
          <p:spPr bwMode="auto">
            <a:xfrm>
              <a:off x="3718" y="3630"/>
              <a:ext cx="489" cy="3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0" name="Rectangle 20"/>
            <p:cNvSpPr>
              <a:spLocks noChangeArrowheads="1"/>
            </p:cNvSpPr>
            <p:nvPr/>
          </p:nvSpPr>
          <p:spPr bwMode="auto">
            <a:xfrm>
              <a:off x="3838" y="3684"/>
              <a:ext cx="249" cy="114"/>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1" name="Rectangle 21"/>
            <p:cNvSpPr>
              <a:spLocks noChangeArrowheads="1"/>
            </p:cNvSpPr>
            <p:nvPr/>
          </p:nvSpPr>
          <p:spPr bwMode="auto">
            <a:xfrm>
              <a:off x="3891" y="3684"/>
              <a:ext cx="144" cy="6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pic>
        <p:nvPicPr>
          <p:cNvPr id="8208"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 descr="C:\Users\sluersen\Desktop\Google_Chrome_icon_(2011).png"/>
          <p:cNvPicPr>
            <a:picLocks noChangeAspect="1" noChangeArrowheads="1"/>
          </p:cNvPicPr>
          <p:nvPr/>
        </p:nvPicPr>
        <p:blipFill>
          <a:blip r:embed="rId4"/>
          <a:srcRect/>
          <a:stretch>
            <a:fillRect/>
          </a:stretch>
        </p:blipFill>
        <p:spPr bwMode="auto">
          <a:xfrm>
            <a:off x="1045368" y="2565503"/>
            <a:ext cx="923925" cy="923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TextBox 21"/>
          <p:cNvSpPr txBox="1">
            <a:spLocks noChangeArrowheads="1"/>
          </p:cNvSpPr>
          <p:nvPr/>
        </p:nvSpPr>
        <p:spPr bwMode="auto">
          <a:xfrm>
            <a:off x="843755" y="3413228"/>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dirty="0">
                <a:solidFill>
                  <a:schemeClr val="bg1"/>
                </a:solidFill>
                <a:latin typeface="Calibri" pitchFamily="34" charset="0"/>
              </a:rPr>
              <a:t>browser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|EOS~007|</a:t>
            </a:r>
            <a:endParaRPr lang="en-US" sz="100" dirty="0" err="1">
              <a:solidFill>
                <a:srgbClr val="FFFFFF"/>
              </a:solidFill>
              <a:latin typeface="Arial"/>
              <a:cs typeface="Calibri" pitchFamily="34" charset="0"/>
            </a:endParaRPr>
          </a:p>
        </p:txBody>
      </p:sp>
      <p:pic>
        <p:nvPicPr>
          <p:cNvPr id="62" name="Picture 5" descr="C:\Users\sluersen\Desktop\Google_Chrome_icon_(2011).png"/>
          <p:cNvPicPr>
            <a:picLocks noChangeAspect="1" noChangeArrowheads="1"/>
          </p:cNvPicPr>
          <p:nvPr/>
        </p:nvPicPr>
        <p:blipFill>
          <a:blip r:embed="rId3"/>
          <a:srcRect/>
          <a:stretch>
            <a:fillRect/>
          </a:stretch>
        </p:blipFill>
        <p:spPr bwMode="auto">
          <a:xfrm>
            <a:off x="1045368" y="2565503"/>
            <a:ext cx="923925" cy="923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3" name="TextBox 21"/>
          <p:cNvSpPr txBox="1">
            <a:spLocks noChangeArrowheads="1"/>
          </p:cNvSpPr>
          <p:nvPr/>
        </p:nvSpPr>
        <p:spPr bwMode="auto">
          <a:xfrm>
            <a:off x="843755" y="3413228"/>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dirty="0">
                <a:solidFill>
                  <a:schemeClr val="bg1"/>
                </a:solidFill>
                <a:latin typeface="Calibri" pitchFamily="34" charset="0"/>
              </a:rPr>
              <a:t>browser</a:t>
            </a:r>
          </a:p>
        </p:txBody>
      </p:sp>
      <p:sp>
        <p:nvSpPr>
          <p:cNvPr id="9218" name="AutoShape 2"/>
          <p:cNvSpPr>
            <a:spLocks noChangeArrowheads="1"/>
          </p:cNvSpPr>
          <p:nvPr/>
        </p:nvSpPr>
        <p:spPr bwMode="auto">
          <a:xfrm>
            <a:off x="7177088" y="4448175"/>
            <a:ext cx="1190625" cy="1985963"/>
          </a:xfrm>
          <a:prstGeom prst="cube">
            <a:avLst>
              <a:gd name="adj" fmla="val 13315"/>
            </a:avLst>
          </a:prstGeom>
          <a:solidFill>
            <a:schemeClr val="hlink"/>
          </a:solidFill>
          <a:ln w="28575">
            <a:solidFill>
              <a:schemeClr val="bg1"/>
            </a:solidFill>
            <a:miter lim="800000"/>
            <a:headEnd/>
            <a:tailEnd/>
          </a:ln>
        </p:spPr>
        <p:txBody>
          <a:bodyPr lIns="0" tIns="0" rIns="0" bIns="0" anchor="ctr">
            <a:spAutoFit/>
          </a:bodyPr>
          <a:lstStyle/>
          <a:p>
            <a:endParaRPr lang="en-US"/>
          </a:p>
        </p:txBody>
      </p:sp>
      <p:sp>
        <p:nvSpPr>
          <p:cNvPr id="9219" name="AutoShape 3"/>
          <p:cNvSpPr>
            <a:spLocks noChangeArrowheads="1"/>
          </p:cNvSpPr>
          <p:nvPr/>
        </p:nvSpPr>
        <p:spPr bwMode="auto">
          <a:xfrm>
            <a:off x="6923088" y="706438"/>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0" name="Rectangle 4"/>
          <p:cNvSpPr>
            <a:spLocks noGrp="1" noChangeArrowheads="1"/>
          </p:cNvSpPr>
          <p:nvPr>
            <p:ph type="title"/>
          </p:nvPr>
        </p:nvSpPr>
        <p:spPr/>
        <p:txBody>
          <a:bodyPr/>
          <a:lstStyle/>
          <a:p>
            <a:pPr eaLnBrk="1" hangingPunct="1"/>
            <a:r>
              <a:rPr lang="en-US"/>
              <a:t>Document management architecture:</a:t>
            </a:r>
            <a:br>
              <a:rPr lang="en-US"/>
            </a:br>
            <a:r>
              <a:rPr lang="en-US"/>
              <a:t>Physical documents</a:t>
            </a:r>
          </a:p>
        </p:txBody>
      </p:sp>
      <p:sp>
        <p:nvSpPr>
          <p:cNvPr id="9221" name="AutoShape 5"/>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9223" name="Text Box 7"/>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9224" name="AutoShape 8"/>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5" name="AutoShape 9"/>
          <p:cNvSpPr>
            <a:spLocks noChangeArrowheads="1"/>
          </p:cNvSpPr>
          <p:nvPr/>
        </p:nvSpPr>
        <p:spPr bwMode="auto">
          <a:xfrm>
            <a:off x="6923088" y="2582863"/>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6" name="Text Box 10"/>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Storage </a:t>
            </a:r>
          </a:p>
        </p:txBody>
      </p:sp>
      <p:sp>
        <p:nvSpPr>
          <p:cNvPr id="9227" name="Text Box 11"/>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Production </a:t>
            </a:r>
          </a:p>
        </p:txBody>
      </p:sp>
      <p:grpSp>
        <p:nvGrpSpPr>
          <p:cNvPr id="9228" name="Group 13"/>
          <p:cNvGrpSpPr>
            <a:grpSpLocks/>
          </p:cNvGrpSpPr>
          <p:nvPr/>
        </p:nvGrpSpPr>
        <p:grpSpPr bwMode="auto">
          <a:xfrm>
            <a:off x="7307263" y="5795963"/>
            <a:ext cx="776287" cy="576262"/>
            <a:chOff x="3718" y="3630"/>
            <a:chExt cx="489" cy="363"/>
          </a:xfrm>
        </p:grpSpPr>
        <p:sp>
          <p:nvSpPr>
            <p:cNvPr id="9273" name="Rectangle 14"/>
            <p:cNvSpPr>
              <a:spLocks noChangeArrowheads="1"/>
            </p:cNvSpPr>
            <p:nvPr/>
          </p:nvSpPr>
          <p:spPr bwMode="auto">
            <a:xfrm>
              <a:off x="3718" y="3630"/>
              <a:ext cx="489" cy="3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74" name="Rectangle 15"/>
            <p:cNvSpPr>
              <a:spLocks noChangeArrowheads="1"/>
            </p:cNvSpPr>
            <p:nvPr/>
          </p:nvSpPr>
          <p:spPr bwMode="auto">
            <a:xfrm>
              <a:off x="3838" y="3684"/>
              <a:ext cx="249" cy="114"/>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75" name="Rectangle 16"/>
            <p:cNvSpPr>
              <a:spLocks noChangeArrowheads="1"/>
            </p:cNvSpPr>
            <p:nvPr/>
          </p:nvSpPr>
          <p:spPr bwMode="auto">
            <a:xfrm>
              <a:off x="3891" y="3684"/>
              <a:ext cx="144" cy="69"/>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9229" name="Group 17"/>
          <p:cNvGrpSpPr>
            <a:grpSpLocks/>
          </p:cNvGrpSpPr>
          <p:nvPr/>
        </p:nvGrpSpPr>
        <p:grpSpPr bwMode="auto">
          <a:xfrm>
            <a:off x="4208463" y="3463925"/>
            <a:ext cx="754062" cy="850900"/>
            <a:chOff x="2597" y="1981"/>
            <a:chExt cx="430" cy="485"/>
          </a:xfrm>
        </p:grpSpPr>
        <p:sp>
          <p:nvSpPr>
            <p:cNvPr id="9267" name="AutoShape 18"/>
            <p:cNvSpPr>
              <a:spLocks noChangeArrowheads="1"/>
            </p:cNvSpPr>
            <p:nvPr/>
          </p:nvSpPr>
          <p:spPr bwMode="auto">
            <a:xfrm rot="10800000" flipH="1">
              <a:off x="2597" y="1981"/>
              <a:ext cx="430" cy="48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68" name="Line 19"/>
            <p:cNvSpPr>
              <a:spLocks noChangeShapeType="1"/>
            </p:cNvSpPr>
            <p:nvPr/>
          </p:nvSpPr>
          <p:spPr bwMode="auto">
            <a:xfrm>
              <a:off x="2657" y="218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69" name="Line 20"/>
            <p:cNvSpPr>
              <a:spLocks noChangeShapeType="1"/>
            </p:cNvSpPr>
            <p:nvPr/>
          </p:nvSpPr>
          <p:spPr bwMode="auto">
            <a:xfrm>
              <a:off x="2657" y="2257"/>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0" name="Line 21"/>
            <p:cNvSpPr>
              <a:spLocks noChangeShapeType="1"/>
            </p:cNvSpPr>
            <p:nvPr/>
          </p:nvSpPr>
          <p:spPr bwMode="auto">
            <a:xfrm>
              <a:off x="2657" y="2328"/>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1" name="Line 22"/>
            <p:cNvSpPr>
              <a:spLocks noChangeShapeType="1"/>
            </p:cNvSpPr>
            <p:nvPr/>
          </p:nvSpPr>
          <p:spPr bwMode="auto">
            <a:xfrm>
              <a:off x="2657" y="2398"/>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2" name="Freeform 23"/>
            <p:cNvSpPr>
              <a:spLocks/>
            </p:cNvSpPr>
            <p:nvPr/>
          </p:nvSpPr>
          <p:spPr bwMode="auto">
            <a:xfrm>
              <a:off x="2654" y="2008"/>
              <a:ext cx="309" cy="139"/>
            </a:xfrm>
            <a:custGeom>
              <a:avLst/>
              <a:gdLst>
                <a:gd name="T0" fmla="*/ 0 w 609"/>
                <a:gd name="T1" fmla="*/ 27 h 275"/>
                <a:gd name="T2" fmla="*/ 9 w 609"/>
                <a:gd name="T3" fmla="*/ 10 h 275"/>
                <a:gd name="T4" fmla="*/ 11 w 609"/>
                <a:gd name="T5" fmla="*/ 34 h 275"/>
                <a:gd name="T6" fmla="*/ 13 w 609"/>
                <a:gd name="T7" fmla="*/ 17 h 275"/>
                <a:gd name="T8" fmla="*/ 19 w 609"/>
                <a:gd name="T9" fmla="*/ 32 h 275"/>
                <a:gd name="T10" fmla="*/ 21 w 609"/>
                <a:gd name="T11" fmla="*/ 2 h 275"/>
                <a:gd name="T12" fmla="*/ 26 w 609"/>
                <a:gd name="T13" fmla="*/ 20 h 275"/>
                <a:gd name="T14" fmla="*/ 39 w 609"/>
                <a:gd name="T15" fmla="*/ 17 h 275"/>
                <a:gd name="T16" fmla="*/ 43 w 609"/>
                <a:gd name="T17" fmla="*/ 29 h 275"/>
                <a:gd name="T18" fmla="*/ 49 w 609"/>
                <a:gd name="T19" fmla="*/ 25 h 275"/>
                <a:gd name="T20" fmla="*/ 60 w 609"/>
                <a:gd name="T21" fmla="*/ 21 h 275"/>
                <a:gd name="T22" fmla="*/ 71 w 609"/>
                <a:gd name="T23" fmla="*/ 30 h 275"/>
                <a:gd name="T24" fmla="*/ 80 w 609"/>
                <a:gd name="T25" fmla="*/ 26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9230" name="Group 24"/>
          <p:cNvGrpSpPr>
            <a:grpSpLocks/>
          </p:cNvGrpSpPr>
          <p:nvPr/>
        </p:nvGrpSpPr>
        <p:grpSpPr bwMode="auto">
          <a:xfrm>
            <a:off x="7327900" y="4906963"/>
            <a:ext cx="747713" cy="839787"/>
            <a:chOff x="659" y="702"/>
            <a:chExt cx="1215" cy="1363"/>
          </a:xfrm>
        </p:grpSpPr>
        <p:sp>
          <p:nvSpPr>
            <p:cNvPr id="9243" name="AutoShape 25"/>
            <p:cNvSpPr>
              <a:spLocks noChangeAspect="1" noChangeArrowheads="1" noTextEdit="1"/>
            </p:cNvSpPr>
            <p:nvPr/>
          </p:nvSpPr>
          <p:spPr bwMode="auto">
            <a:xfrm>
              <a:off x="659" y="702"/>
              <a:ext cx="1215" cy="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4" name="Freeform 26"/>
            <p:cNvSpPr>
              <a:spLocks/>
            </p:cNvSpPr>
            <p:nvPr/>
          </p:nvSpPr>
          <p:spPr bwMode="auto">
            <a:xfrm>
              <a:off x="947" y="1299"/>
              <a:ext cx="846" cy="727"/>
            </a:xfrm>
            <a:custGeom>
              <a:avLst/>
              <a:gdLst>
                <a:gd name="T0" fmla="*/ 0 w 1692"/>
                <a:gd name="T1" fmla="*/ 48 h 1453"/>
                <a:gd name="T2" fmla="*/ 20 w 1692"/>
                <a:gd name="T3" fmla="*/ 12 h 1453"/>
                <a:gd name="T4" fmla="*/ 148 w 1692"/>
                <a:gd name="T5" fmla="*/ 11 h 1453"/>
                <a:gd name="T6" fmla="*/ 152 w 1692"/>
                <a:gd name="T7" fmla="*/ 2 h 1453"/>
                <a:gd name="T8" fmla="*/ 191 w 1692"/>
                <a:gd name="T9" fmla="*/ 0 h 1453"/>
                <a:gd name="T10" fmla="*/ 189 w 1692"/>
                <a:gd name="T11" fmla="*/ 10 h 1453"/>
                <a:gd name="T12" fmla="*/ 212 w 1692"/>
                <a:gd name="T13" fmla="*/ 10 h 1453"/>
                <a:gd name="T14" fmla="*/ 181 w 1692"/>
                <a:gd name="T15" fmla="*/ 182 h 1453"/>
                <a:gd name="T16" fmla="*/ 122 w 1692"/>
                <a:gd name="T17" fmla="*/ 177 h 1453"/>
                <a:gd name="T18" fmla="*/ 53 w 1692"/>
                <a:gd name="T19" fmla="*/ 148 h 1453"/>
                <a:gd name="T20" fmla="*/ 0 w 1692"/>
                <a:gd name="T21" fmla="*/ 48 h 14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2"/>
                <a:gd name="T34" fmla="*/ 0 h 1453"/>
                <a:gd name="T35" fmla="*/ 1692 w 1692"/>
                <a:gd name="T36" fmla="*/ 1453 h 14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2" h="1453">
                  <a:moveTo>
                    <a:pt x="0" y="382"/>
                  </a:moveTo>
                  <a:lnTo>
                    <a:pt x="154" y="96"/>
                  </a:lnTo>
                  <a:lnTo>
                    <a:pt x="1179" y="87"/>
                  </a:lnTo>
                  <a:lnTo>
                    <a:pt x="1214" y="10"/>
                  </a:lnTo>
                  <a:lnTo>
                    <a:pt x="1526" y="0"/>
                  </a:lnTo>
                  <a:lnTo>
                    <a:pt x="1510" y="79"/>
                  </a:lnTo>
                  <a:lnTo>
                    <a:pt x="1692" y="79"/>
                  </a:lnTo>
                  <a:lnTo>
                    <a:pt x="1446" y="1453"/>
                  </a:lnTo>
                  <a:lnTo>
                    <a:pt x="980" y="1414"/>
                  </a:lnTo>
                  <a:lnTo>
                    <a:pt x="424" y="1179"/>
                  </a:lnTo>
                  <a:lnTo>
                    <a:pt x="0" y="382"/>
                  </a:lnTo>
                  <a:close/>
                </a:path>
              </a:pathLst>
            </a:custGeom>
            <a:solidFill>
              <a:srgbClr val="CEAA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Freeform 27"/>
            <p:cNvSpPr>
              <a:spLocks/>
            </p:cNvSpPr>
            <p:nvPr/>
          </p:nvSpPr>
          <p:spPr bwMode="auto">
            <a:xfrm>
              <a:off x="1629" y="1339"/>
              <a:ext cx="164" cy="687"/>
            </a:xfrm>
            <a:custGeom>
              <a:avLst/>
              <a:gdLst>
                <a:gd name="T0" fmla="*/ 29 w 330"/>
                <a:gd name="T1" fmla="*/ 3 h 1374"/>
                <a:gd name="T2" fmla="*/ 0 w 330"/>
                <a:gd name="T3" fmla="*/ 164 h 1374"/>
                <a:gd name="T4" fmla="*/ 10 w 330"/>
                <a:gd name="T5" fmla="*/ 172 h 1374"/>
                <a:gd name="T6" fmla="*/ 41 w 330"/>
                <a:gd name="T7" fmla="*/ 0 h 1374"/>
                <a:gd name="T8" fmla="*/ 29 w 330"/>
                <a:gd name="T9" fmla="*/ 3 h 1374"/>
                <a:gd name="T10" fmla="*/ 0 60000 65536"/>
                <a:gd name="T11" fmla="*/ 0 60000 65536"/>
                <a:gd name="T12" fmla="*/ 0 60000 65536"/>
                <a:gd name="T13" fmla="*/ 0 60000 65536"/>
                <a:gd name="T14" fmla="*/ 0 60000 65536"/>
                <a:gd name="T15" fmla="*/ 0 w 330"/>
                <a:gd name="T16" fmla="*/ 0 h 1374"/>
                <a:gd name="T17" fmla="*/ 330 w 330"/>
                <a:gd name="T18" fmla="*/ 1374 h 1374"/>
              </a:gdLst>
              <a:ahLst/>
              <a:cxnLst>
                <a:cxn ang="T10">
                  <a:pos x="T0" y="T1"/>
                </a:cxn>
                <a:cxn ang="T11">
                  <a:pos x="T2" y="T3"/>
                </a:cxn>
                <a:cxn ang="T12">
                  <a:pos x="T4" y="T5"/>
                </a:cxn>
                <a:cxn ang="T13">
                  <a:pos x="T6" y="T7"/>
                </a:cxn>
                <a:cxn ang="T14">
                  <a:pos x="T8" y="T9"/>
                </a:cxn>
              </a:cxnLst>
              <a:rect l="T15" t="T16" r="T17" b="T18"/>
              <a:pathLst>
                <a:path w="330" h="1374">
                  <a:moveTo>
                    <a:pt x="239" y="17"/>
                  </a:moveTo>
                  <a:lnTo>
                    <a:pt x="0" y="1309"/>
                  </a:lnTo>
                  <a:lnTo>
                    <a:pt x="84" y="1374"/>
                  </a:lnTo>
                  <a:lnTo>
                    <a:pt x="330" y="0"/>
                  </a:lnTo>
                  <a:lnTo>
                    <a:pt x="239" y="17"/>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28"/>
            <p:cNvSpPr>
              <a:spLocks/>
            </p:cNvSpPr>
            <p:nvPr/>
          </p:nvSpPr>
          <p:spPr bwMode="auto">
            <a:xfrm>
              <a:off x="1094" y="1299"/>
              <a:ext cx="620" cy="395"/>
            </a:xfrm>
            <a:custGeom>
              <a:avLst/>
              <a:gdLst>
                <a:gd name="T0" fmla="*/ 104 w 1240"/>
                <a:gd name="T1" fmla="*/ 99 h 789"/>
                <a:gd name="T2" fmla="*/ 155 w 1240"/>
                <a:gd name="T3" fmla="*/ 10 h 789"/>
                <a:gd name="T4" fmla="*/ 153 w 1240"/>
                <a:gd name="T5" fmla="*/ 10 h 789"/>
                <a:gd name="T6" fmla="*/ 155 w 1240"/>
                <a:gd name="T7" fmla="*/ 0 h 789"/>
                <a:gd name="T8" fmla="*/ 115 w 1240"/>
                <a:gd name="T9" fmla="*/ 2 h 789"/>
                <a:gd name="T10" fmla="*/ 110 w 1240"/>
                <a:gd name="T11" fmla="*/ 11 h 789"/>
                <a:gd name="T12" fmla="*/ 31 w 1240"/>
                <a:gd name="T13" fmla="*/ 12 h 789"/>
                <a:gd name="T14" fmla="*/ 0 w 1240"/>
                <a:gd name="T15" fmla="*/ 54 h 789"/>
                <a:gd name="T16" fmla="*/ 104 w 1240"/>
                <a:gd name="T17" fmla="*/ 99 h 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789"/>
                <a:gd name="T29" fmla="*/ 1240 w 1240"/>
                <a:gd name="T30" fmla="*/ 789 h 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789">
                  <a:moveTo>
                    <a:pt x="834" y="789"/>
                  </a:moveTo>
                  <a:lnTo>
                    <a:pt x="1240" y="79"/>
                  </a:lnTo>
                  <a:lnTo>
                    <a:pt x="1217" y="79"/>
                  </a:lnTo>
                  <a:lnTo>
                    <a:pt x="1233" y="0"/>
                  </a:lnTo>
                  <a:lnTo>
                    <a:pt x="921" y="10"/>
                  </a:lnTo>
                  <a:lnTo>
                    <a:pt x="886" y="87"/>
                  </a:lnTo>
                  <a:lnTo>
                    <a:pt x="252" y="93"/>
                  </a:lnTo>
                  <a:lnTo>
                    <a:pt x="0" y="426"/>
                  </a:lnTo>
                  <a:lnTo>
                    <a:pt x="834" y="789"/>
                  </a:lnTo>
                  <a:close/>
                </a:path>
              </a:pathLst>
            </a:custGeom>
            <a:solidFill>
              <a:srgbClr val="AD89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29"/>
            <p:cNvSpPr>
              <a:spLocks/>
            </p:cNvSpPr>
            <p:nvPr/>
          </p:nvSpPr>
          <p:spPr bwMode="auto">
            <a:xfrm>
              <a:off x="959" y="1283"/>
              <a:ext cx="851" cy="765"/>
            </a:xfrm>
            <a:custGeom>
              <a:avLst/>
              <a:gdLst>
                <a:gd name="T0" fmla="*/ 191 w 1701"/>
                <a:gd name="T1" fmla="*/ 12 h 1529"/>
                <a:gd name="T2" fmla="*/ 193 w 1701"/>
                <a:gd name="T3" fmla="*/ 0 h 1529"/>
                <a:gd name="T4" fmla="*/ 147 w 1701"/>
                <a:gd name="T5" fmla="*/ 0 h 1529"/>
                <a:gd name="T6" fmla="*/ 143 w 1701"/>
                <a:gd name="T7" fmla="*/ 13 h 1529"/>
                <a:gd name="T8" fmla="*/ 15 w 1701"/>
                <a:gd name="T9" fmla="*/ 13 h 1529"/>
                <a:gd name="T10" fmla="*/ 0 w 1701"/>
                <a:gd name="T11" fmla="*/ 40 h 1529"/>
                <a:gd name="T12" fmla="*/ 6 w 1701"/>
                <a:gd name="T13" fmla="*/ 43 h 1529"/>
                <a:gd name="T14" fmla="*/ 19 w 1701"/>
                <a:gd name="T15" fmla="*/ 19 h 1529"/>
                <a:gd name="T16" fmla="*/ 148 w 1701"/>
                <a:gd name="T17" fmla="*/ 19 h 1529"/>
                <a:gd name="T18" fmla="*/ 152 w 1701"/>
                <a:gd name="T19" fmla="*/ 7 h 1529"/>
                <a:gd name="T20" fmla="*/ 185 w 1701"/>
                <a:gd name="T21" fmla="*/ 7 h 1529"/>
                <a:gd name="T22" fmla="*/ 183 w 1701"/>
                <a:gd name="T23" fmla="*/ 18 h 1529"/>
                <a:gd name="T24" fmla="*/ 205 w 1701"/>
                <a:gd name="T25" fmla="*/ 18 h 1529"/>
                <a:gd name="T26" fmla="*/ 173 w 1701"/>
                <a:gd name="T27" fmla="*/ 189 h 1529"/>
                <a:gd name="T28" fmla="*/ 180 w 1701"/>
                <a:gd name="T29" fmla="*/ 192 h 1529"/>
                <a:gd name="T30" fmla="*/ 213 w 1701"/>
                <a:gd name="T31" fmla="*/ 12 h 1529"/>
                <a:gd name="T32" fmla="*/ 191 w 1701"/>
                <a:gd name="T33" fmla="*/ 12 h 1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1"/>
                <a:gd name="T52" fmla="*/ 0 h 1529"/>
                <a:gd name="T53" fmla="*/ 1701 w 1701"/>
                <a:gd name="T54" fmla="*/ 1529 h 15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1" h="1529">
                  <a:moveTo>
                    <a:pt x="1523" y="90"/>
                  </a:moveTo>
                  <a:lnTo>
                    <a:pt x="1541" y="0"/>
                  </a:lnTo>
                  <a:lnTo>
                    <a:pt x="1174" y="0"/>
                  </a:lnTo>
                  <a:lnTo>
                    <a:pt x="1144" y="97"/>
                  </a:lnTo>
                  <a:lnTo>
                    <a:pt x="115" y="97"/>
                  </a:lnTo>
                  <a:lnTo>
                    <a:pt x="0" y="316"/>
                  </a:lnTo>
                  <a:lnTo>
                    <a:pt x="45" y="341"/>
                  </a:lnTo>
                  <a:lnTo>
                    <a:pt x="147" y="148"/>
                  </a:lnTo>
                  <a:lnTo>
                    <a:pt x="1183" y="148"/>
                  </a:lnTo>
                  <a:lnTo>
                    <a:pt x="1213" y="51"/>
                  </a:lnTo>
                  <a:lnTo>
                    <a:pt x="1479" y="51"/>
                  </a:lnTo>
                  <a:lnTo>
                    <a:pt x="1459" y="143"/>
                  </a:lnTo>
                  <a:lnTo>
                    <a:pt x="1639" y="143"/>
                  </a:lnTo>
                  <a:lnTo>
                    <a:pt x="1380" y="1507"/>
                  </a:lnTo>
                  <a:lnTo>
                    <a:pt x="1438" y="1529"/>
                  </a:lnTo>
                  <a:lnTo>
                    <a:pt x="1701" y="90"/>
                  </a:lnTo>
                  <a:lnTo>
                    <a:pt x="152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30"/>
            <p:cNvSpPr>
              <a:spLocks/>
            </p:cNvSpPr>
            <p:nvPr/>
          </p:nvSpPr>
          <p:spPr bwMode="auto">
            <a:xfrm>
              <a:off x="788" y="882"/>
              <a:ext cx="858" cy="937"/>
            </a:xfrm>
            <a:custGeom>
              <a:avLst/>
              <a:gdLst>
                <a:gd name="T0" fmla="*/ 89 w 1715"/>
                <a:gd name="T1" fmla="*/ 0 h 1876"/>
                <a:gd name="T2" fmla="*/ 0 w 1715"/>
                <a:gd name="T3" fmla="*/ 168 h 1876"/>
                <a:gd name="T4" fmla="*/ 126 w 1715"/>
                <a:gd name="T5" fmla="*/ 234 h 1876"/>
                <a:gd name="T6" fmla="*/ 215 w 1715"/>
                <a:gd name="T7" fmla="*/ 66 h 1876"/>
                <a:gd name="T8" fmla="*/ 89 w 1715"/>
                <a:gd name="T9" fmla="*/ 0 h 1876"/>
                <a:gd name="T10" fmla="*/ 0 60000 65536"/>
                <a:gd name="T11" fmla="*/ 0 60000 65536"/>
                <a:gd name="T12" fmla="*/ 0 60000 65536"/>
                <a:gd name="T13" fmla="*/ 0 60000 65536"/>
                <a:gd name="T14" fmla="*/ 0 60000 65536"/>
                <a:gd name="T15" fmla="*/ 0 w 1715"/>
                <a:gd name="T16" fmla="*/ 0 h 1876"/>
                <a:gd name="T17" fmla="*/ 1715 w 1715"/>
                <a:gd name="T18" fmla="*/ 1876 h 1876"/>
              </a:gdLst>
              <a:ahLst/>
              <a:cxnLst>
                <a:cxn ang="T10">
                  <a:pos x="T0" y="T1"/>
                </a:cxn>
                <a:cxn ang="T11">
                  <a:pos x="T2" y="T3"/>
                </a:cxn>
                <a:cxn ang="T12">
                  <a:pos x="T4" y="T5"/>
                </a:cxn>
                <a:cxn ang="T13">
                  <a:pos x="T6" y="T7"/>
                </a:cxn>
                <a:cxn ang="T14">
                  <a:pos x="T8" y="T9"/>
                </a:cxn>
              </a:cxnLst>
              <a:rect l="T15" t="T16" r="T17" b="T18"/>
              <a:pathLst>
                <a:path w="1715" h="1876">
                  <a:moveTo>
                    <a:pt x="711" y="0"/>
                  </a:moveTo>
                  <a:lnTo>
                    <a:pt x="0" y="1345"/>
                  </a:lnTo>
                  <a:lnTo>
                    <a:pt x="1002" y="1876"/>
                  </a:lnTo>
                  <a:lnTo>
                    <a:pt x="1715" y="531"/>
                  </a:lnTo>
                  <a:lnTo>
                    <a:pt x="7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31"/>
            <p:cNvSpPr>
              <a:spLocks/>
            </p:cNvSpPr>
            <p:nvPr/>
          </p:nvSpPr>
          <p:spPr bwMode="auto">
            <a:xfrm>
              <a:off x="824" y="917"/>
              <a:ext cx="787" cy="868"/>
            </a:xfrm>
            <a:custGeom>
              <a:avLst/>
              <a:gdLst>
                <a:gd name="T0" fmla="*/ 197 w 1574"/>
                <a:gd name="T1" fmla="*/ 61 h 1735"/>
                <a:gd name="T2" fmla="*/ 113 w 1574"/>
                <a:gd name="T3" fmla="*/ 217 h 1735"/>
                <a:gd name="T4" fmla="*/ 0 w 1574"/>
                <a:gd name="T5" fmla="*/ 157 h 1735"/>
                <a:gd name="T6" fmla="*/ 83 w 1574"/>
                <a:gd name="T7" fmla="*/ 0 h 1735"/>
                <a:gd name="T8" fmla="*/ 197 w 1574"/>
                <a:gd name="T9" fmla="*/ 61 h 1735"/>
                <a:gd name="T10" fmla="*/ 0 60000 65536"/>
                <a:gd name="T11" fmla="*/ 0 60000 65536"/>
                <a:gd name="T12" fmla="*/ 0 60000 65536"/>
                <a:gd name="T13" fmla="*/ 0 60000 65536"/>
                <a:gd name="T14" fmla="*/ 0 60000 65536"/>
                <a:gd name="T15" fmla="*/ 0 w 1574"/>
                <a:gd name="T16" fmla="*/ 0 h 1735"/>
                <a:gd name="T17" fmla="*/ 1574 w 1574"/>
                <a:gd name="T18" fmla="*/ 1735 h 1735"/>
              </a:gdLst>
              <a:ahLst/>
              <a:cxnLst>
                <a:cxn ang="T10">
                  <a:pos x="T0" y="T1"/>
                </a:cxn>
                <a:cxn ang="T11">
                  <a:pos x="T2" y="T3"/>
                </a:cxn>
                <a:cxn ang="T12">
                  <a:pos x="T4" y="T5"/>
                </a:cxn>
                <a:cxn ang="T13">
                  <a:pos x="T6" y="T7"/>
                </a:cxn>
                <a:cxn ang="T14">
                  <a:pos x="T8" y="T9"/>
                </a:cxn>
              </a:cxnLst>
              <a:rect l="T15" t="T16" r="T17" b="T18"/>
              <a:pathLst>
                <a:path w="1574" h="1735">
                  <a:moveTo>
                    <a:pt x="1574" y="482"/>
                  </a:moveTo>
                  <a:lnTo>
                    <a:pt x="911" y="1735"/>
                  </a:lnTo>
                  <a:lnTo>
                    <a:pt x="0" y="1253"/>
                  </a:lnTo>
                  <a:lnTo>
                    <a:pt x="662" y="0"/>
                  </a:lnTo>
                  <a:lnTo>
                    <a:pt x="1574" y="48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32"/>
            <p:cNvSpPr>
              <a:spLocks/>
            </p:cNvSpPr>
            <p:nvPr/>
          </p:nvSpPr>
          <p:spPr bwMode="auto">
            <a:xfrm>
              <a:off x="1181" y="1009"/>
              <a:ext cx="326" cy="186"/>
            </a:xfrm>
            <a:custGeom>
              <a:avLst/>
              <a:gdLst>
                <a:gd name="T0" fmla="*/ 81 w 652"/>
                <a:gd name="T1" fmla="*/ 42 h 373"/>
                <a:gd name="T2" fmla="*/ 3 w 652"/>
                <a:gd name="T3" fmla="*/ 0 h 373"/>
                <a:gd name="T4" fmla="*/ 3 w 652"/>
                <a:gd name="T5" fmla="*/ 0 h 373"/>
                <a:gd name="T6" fmla="*/ 3 w 652"/>
                <a:gd name="T7" fmla="*/ 0 h 373"/>
                <a:gd name="T8" fmla="*/ 1 w 652"/>
                <a:gd name="T9" fmla="*/ 0 h 373"/>
                <a:gd name="T10" fmla="*/ 1 w 652"/>
                <a:gd name="T11" fmla="*/ 0 h 373"/>
                <a:gd name="T12" fmla="*/ 1 w 652"/>
                <a:gd name="T13" fmla="*/ 1 h 373"/>
                <a:gd name="T14" fmla="*/ 0 w 652"/>
                <a:gd name="T15" fmla="*/ 2 h 373"/>
                <a:gd name="T16" fmla="*/ 0 w 652"/>
                <a:gd name="T17" fmla="*/ 2 h 373"/>
                <a:gd name="T18" fmla="*/ 1 w 652"/>
                <a:gd name="T19" fmla="*/ 3 h 373"/>
                <a:gd name="T20" fmla="*/ 1 w 652"/>
                <a:gd name="T21" fmla="*/ 4 h 373"/>
                <a:gd name="T22" fmla="*/ 1 w 652"/>
                <a:gd name="T23" fmla="*/ 4 h 373"/>
                <a:gd name="T24" fmla="*/ 79 w 652"/>
                <a:gd name="T25" fmla="*/ 46 h 373"/>
                <a:gd name="T26" fmla="*/ 79 w 652"/>
                <a:gd name="T27" fmla="*/ 46 h 373"/>
                <a:gd name="T28" fmla="*/ 80 w 652"/>
                <a:gd name="T29" fmla="*/ 46 h 373"/>
                <a:gd name="T30" fmla="*/ 80 w 652"/>
                <a:gd name="T31" fmla="*/ 46 h 373"/>
                <a:gd name="T32" fmla="*/ 81 w 652"/>
                <a:gd name="T33" fmla="*/ 46 h 373"/>
                <a:gd name="T34" fmla="*/ 82 w 652"/>
                <a:gd name="T35" fmla="*/ 45 h 373"/>
                <a:gd name="T36" fmla="*/ 82 w 652"/>
                <a:gd name="T37" fmla="*/ 44 h 373"/>
                <a:gd name="T38" fmla="*/ 82 w 652"/>
                <a:gd name="T39" fmla="*/ 43 h 373"/>
                <a:gd name="T40" fmla="*/ 81 w 652"/>
                <a:gd name="T41" fmla="*/ 43 h 373"/>
                <a:gd name="T42" fmla="*/ 81 w 652"/>
                <a:gd name="T43" fmla="*/ 42 h 373"/>
                <a:gd name="T44" fmla="*/ 81 w 652"/>
                <a:gd name="T45" fmla="*/ 42 h 3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2"/>
                <a:gd name="T70" fmla="*/ 0 h 373"/>
                <a:gd name="T71" fmla="*/ 652 w 652"/>
                <a:gd name="T72" fmla="*/ 373 h 3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2" h="373">
                  <a:moveTo>
                    <a:pt x="642" y="341"/>
                  </a:moveTo>
                  <a:lnTo>
                    <a:pt x="26" y="2"/>
                  </a:lnTo>
                  <a:lnTo>
                    <a:pt x="19" y="0"/>
                  </a:lnTo>
                  <a:lnTo>
                    <a:pt x="13" y="0"/>
                  </a:lnTo>
                  <a:lnTo>
                    <a:pt x="7" y="3"/>
                  </a:lnTo>
                  <a:lnTo>
                    <a:pt x="3" y="9"/>
                  </a:lnTo>
                  <a:lnTo>
                    <a:pt x="0" y="16"/>
                  </a:lnTo>
                  <a:lnTo>
                    <a:pt x="0" y="23"/>
                  </a:lnTo>
                  <a:lnTo>
                    <a:pt x="3" y="28"/>
                  </a:lnTo>
                  <a:lnTo>
                    <a:pt x="8" y="32"/>
                  </a:lnTo>
                  <a:lnTo>
                    <a:pt x="626" y="371"/>
                  </a:lnTo>
                  <a:lnTo>
                    <a:pt x="633" y="373"/>
                  </a:lnTo>
                  <a:lnTo>
                    <a:pt x="639" y="373"/>
                  </a:lnTo>
                  <a:lnTo>
                    <a:pt x="645" y="370"/>
                  </a:lnTo>
                  <a:lnTo>
                    <a:pt x="649" y="365"/>
                  </a:lnTo>
                  <a:lnTo>
                    <a:pt x="652" y="358"/>
                  </a:lnTo>
                  <a:lnTo>
                    <a:pt x="651" y="351"/>
                  </a:lnTo>
                  <a:lnTo>
                    <a:pt x="648" y="345"/>
                  </a:lnTo>
                  <a:lnTo>
                    <a:pt x="642" y="3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33"/>
            <p:cNvSpPr>
              <a:spLocks/>
            </p:cNvSpPr>
            <p:nvPr/>
          </p:nvSpPr>
          <p:spPr bwMode="auto">
            <a:xfrm>
              <a:off x="1151" y="1064"/>
              <a:ext cx="325" cy="186"/>
            </a:xfrm>
            <a:custGeom>
              <a:avLst/>
              <a:gdLst>
                <a:gd name="T0" fmla="*/ 80 w 651"/>
                <a:gd name="T1" fmla="*/ 42 h 373"/>
                <a:gd name="T2" fmla="*/ 3 w 651"/>
                <a:gd name="T3" fmla="*/ 0 h 373"/>
                <a:gd name="T4" fmla="*/ 3 w 651"/>
                <a:gd name="T5" fmla="*/ 0 h 373"/>
                <a:gd name="T6" fmla="*/ 2 w 651"/>
                <a:gd name="T7" fmla="*/ 0 h 373"/>
                <a:gd name="T8" fmla="*/ 1 w 651"/>
                <a:gd name="T9" fmla="*/ 0 h 373"/>
                <a:gd name="T10" fmla="*/ 0 w 651"/>
                <a:gd name="T11" fmla="*/ 0 h 373"/>
                <a:gd name="T12" fmla="*/ 0 w 651"/>
                <a:gd name="T13" fmla="*/ 1 h 373"/>
                <a:gd name="T14" fmla="*/ 0 w 651"/>
                <a:gd name="T15" fmla="*/ 2 h 373"/>
                <a:gd name="T16" fmla="*/ 0 w 651"/>
                <a:gd name="T17" fmla="*/ 2 h 373"/>
                <a:gd name="T18" fmla="*/ 0 w 651"/>
                <a:gd name="T19" fmla="*/ 3 h 373"/>
                <a:gd name="T20" fmla="*/ 1 w 651"/>
                <a:gd name="T21" fmla="*/ 4 h 373"/>
                <a:gd name="T22" fmla="*/ 1 w 651"/>
                <a:gd name="T23" fmla="*/ 4 h 373"/>
                <a:gd name="T24" fmla="*/ 78 w 651"/>
                <a:gd name="T25" fmla="*/ 46 h 373"/>
                <a:gd name="T26" fmla="*/ 78 w 651"/>
                <a:gd name="T27" fmla="*/ 46 h 373"/>
                <a:gd name="T28" fmla="*/ 79 w 651"/>
                <a:gd name="T29" fmla="*/ 46 h 373"/>
                <a:gd name="T30" fmla="*/ 80 w 651"/>
                <a:gd name="T31" fmla="*/ 46 h 373"/>
                <a:gd name="T32" fmla="*/ 80 w 651"/>
                <a:gd name="T33" fmla="*/ 46 h 373"/>
                <a:gd name="T34" fmla="*/ 81 w 651"/>
                <a:gd name="T35" fmla="*/ 45 h 373"/>
                <a:gd name="T36" fmla="*/ 81 w 651"/>
                <a:gd name="T37" fmla="*/ 44 h 373"/>
                <a:gd name="T38" fmla="*/ 81 w 651"/>
                <a:gd name="T39" fmla="*/ 43 h 373"/>
                <a:gd name="T40" fmla="*/ 81 w 651"/>
                <a:gd name="T41" fmla="*/ 43 h 373"/>
                <a:gd name="T42" fmla="*/ 80 w 651"/>
                <a:gd name="T43" fmla="*/ 42 h 373"/>
                <a:gd name="T44" fmla="*/ 80 w 651"/>
                <a:gd name="T45" fmla="*/ 42 h 3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3"/>
                <a:gd name="T71" fmla="*/ 651 w 651"/>
                <a:gd name="T72" fmla="*/ 373 h 3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3">
                  <a:moveTo>
                    <a:pt x="642" y="341"/>
                  </a:moveTo>
                  <a:lnTo>
                    <a:pt x="25" y="2"/>
                  </a:lnTo>
                  <a:lnTo>
                    <a:pt x="18" y="0"/>
                  </a:lnTo>
                  <a:lnTo>
                    <a:pt x="13" y="0"/>
                  </a:lnTo>
                  <a:lnTo>
                    <a:pt x="7" y="3"/>
                  </a:lnTo>
                  <a:lnTo>
                    <a:pt x="2" y="9"/>
                  </a:lnTo>
                  <a:lnTo>
                    <a:pt x="0" y="16"/>
                  </a:lnTo>
                  <a:lnTo>
                    <a:pt x="0" y="22"/>
                  </a:lnTo>
                  <a:lnTo>
                    <a:pt x="3" y="28"/>
                  </a:lnTo>
                  <a:lnTo>
                    <a:pt x="9" y="32"/>
                  </a:lnTo>
                  <a:lnTo>
                    <a:pt x="626" y="371"/>
                  </a:lnTo>
                  <a:lnTo>
                    <a:pt x="633" y="373"/>
                  </a:lnTo>
                  <a:lnTo>
                    <a:pt x="640" y="373"/>
                  </a:lnTo>
                  <a:lnTo>
                    <a:pt x="645" y="370"/>
                  </a:lnTo>
                  <a:lnTo>
                    <a:pt x="649" y="364"/>
                  </a:lnTo>
                  <a:lnTo>
                    <a:pt x="651" y="357"/>
                  </a:lnTo>
                  <a:lnTo>
                    <a:pt x="651" y="350"/>
                  </a:lnTo>
                  <a:lnTo>
                    <a:pt x="648" y="345"/>
                  </a:lnTo>
                  <a:lnTo>
                    <a:pt x="642" y="3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34"/>
            <p:cNvSpPr>
              <a:spLocks/>
            </p:cNvSpPr>
            <p:nvPr/>
          </p:nvSpPr>
          <p:spPr bwMode="auto">
            <a:xfrm>
              <a:off x="1121" y="1118"/>
              <a:ext cx="326" cy="187"/>
            </a:xfrm>
            <a:custGeom>
              <a:avLst/>
              <a:gdLst>
                <a:gd name="T0" fmla="*/ 81 w 651"/>
                <a:gd name="T1" fmla="*/ 43 h 373"/>
                <a:gd name="T2" fmla="*/ 4 w 651"/>
                <a:gd name="T3" fmla="*/ 1 h 373"/>
                <a:gd name="T4" fmla="*/ 4 w 651"/>
                <a:gd name="T5" fmla="*/ 1 h 373"/>
                <a:gd name="T6" fmla="*/ 3 w 651"/>
                <a:gd name="T7" fmla="*/ 0 h 373"/>
                <a:gd name="T8" fmla="*/ 2 w 651"/>
                <a:gd name="T9" fmla="*/ 1 h 373"/>
                <a:gd name="T10" fmla="*/ 1 w 651"/>
                <a:gd name="T11" fmla="*/ 1 h 373"/>
                <a:gd name="T12" fmla="*/ 1 w 651"/>
                <a:gd name="T13" fmla="*/ 2 h 373"/>
                <a:gd name="T14" fmla="*/ 0 w 651"/>
                <a:gd name="T15" fmla="*/ 2 h 373"/>
                <a:gd name="T16" fmla="*/ 0 w 651"/>
                <a:gd name="T17" fmla="*/ 3 h 373"/>
                <a:gd name="T18" fmla="*/ 1 w 651"/>
                <a:gd name="T19" fmla="*/ 4 h 373"/>
                <a:gd name="T20" fmla="*/ 2 w 651"/>
                <a:gd name="T21" fmla="*/ 5 h 373"/>
                <a:gd name="T22" fmla="*/ 2 w 651"/>
                <a:gd name="T23" fmla="*/ 5 h 373"/>
                <a:gd name="T24" fmla="*/ 79 w 651"/>
                <a:gd name="T25" fmla="*/ 47 h 373"/>
                <a:gd name="T26" fmla="*/ 79 w 651"/>
                <a:gd name="T27" fmla="*/ 47 h 373"/>
                <a:gd name="T28" fmla="*/ 80 w 651"/>
                <a:gd name="T29" fmla="*/ 47 h 373"/>
                <a:gd name="T30" fmla="*/ 80 w 651"/>
                <a:gd name="T31" fmla="*/ 47 h 373"/>
                <a:gd name="T32" fmla="*/ 81 w 651"/>
                <a:gd name="T33" fmla="*/ 47 h 373"/>
                <a:gd name="T34" fmla="*/ 82 w 651"/>
                <a:gd name="T35" fmla="*/ 46 h 373"/>
                <a:gd name="T36" fmla="*/ 82 w 651"/>
                <a:gd name="T37" fmla="*/ 45 h 373"/>
                <a:gd name="T38" fmla="*/ 82 w 651"/>
                <a:gd name="T39" fmla="*/ 44 h 373"/>
                <a:gd name="T40" fmla="*/ 81 w 651"/>
                <a:gd name="T41" fmla="*/ 43 h 373"/>
                <a:gd name="T42" fmla="*/ 81 w 651"/>
                <a:gd name="T43" fmla="*/ 43 h 373"/>
                <a:gd name="T44" fmla="*/ 81 w 651"/>
                <a:gd name="T45" fmla="*/ 43 h 3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3"/>
                <a:gd name="T71" fmla="*/ 651 w 651"/>
                <a:gd name="T72" fmla="*/ 373 h 3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3">
                  <a:moveTo>
                    <a:pt x="643" y="340"/>
                  </a:moveTo>
                  <a:lnTo>
                    <a:pt x="25" y="2"/>
                  </a:lnTo>
                  <a:lnTo>
                    <a:pt x="19" y="0"/>
                  </a:lnTo>
                  <a:lnTo>
                    <a:pt x="12" y="1"/>
                  </a:lnTo>
                  <a:lnTo>
                    <a:pt x="6" y="4"/>
                  </a:lnTo>
                  <a:lnTo>
                    <a:pt x="2" y="9"/>
                  </a:lnTo>
                  <a:lnTo>
                    <a:pt x="0" y="16"/>
                  </a:lnTo>
                  <a:lnTo>
                    <a:pt x="0" y="22"/>
                  </a:lnTo>
                  <a:lnTo>
                    <a:pt x="3" y="27"/>
                  </a:lnTo>
                  <a:lnTo>
                    <a:pt x="9" y="33"/>
                  </a:lnTo>
                  <a:lnTo>
                    <a:pt x="626" y="371"/>
                  </a:lnTo>
                  <a:lnTo>
                    <a:pt x="633" y="373"/>
                  </a:lnTo>
                  <a:lnTo>
                    <a:pt x="639" y="373"/>
                  </a:lnTo>
                  <a:lnTo>
                    <a:pt x="645" y="369"/>
                  </a:lnTo>
                  <a:lnTo>
                    <a:pt x="650" y="364"/>
                  </a:lnTo>
                  <a:lnTo>
                    <a:pt x="651" y="357"/>
                  </a:lnTo>
                  <a:lnTo>
                    <a:pt x="651" y="351"/>
                  </a:lnTo>
                  <a:lnTo>
                    <a:pt x="648" y="344"/>
                  </a:lnTo>
                  <a:lnTo>
                    <a:pt x="643"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35"/>
            <p:cNvSpPr>
              <a:spLocks/>
            </p:cNvSpPr>
            <p:nvPr/>
          </p:nvSpPr>
          <p:spPr bwMode="auto">
            <a:xfrm>
              <a:off x="1091" y="1173"/>
              <a:ext cx="326" cy="187"/>
            </a:xfrm>
            <a:custGeom>
              <a:avLst/>
              <a:gdLst>
                <a:gd name="T0" fmla="*/ 81 w 652"/>
                <a:gd name="T1" fmla="*/ 43 h 374"/>
                <a:gd name="T2" fmla="*/ 3 w 652"/>
                <a:gd name="T3" fmla="*/ 1 h 374"/>
                <a:gd name="T4" fmla="*/ 3 w 652"/>
                <a:gd name="T5" fmla="*/ 1 h 374"/>
                <a:gd name="T6" fmla="*/ 3 w 652"/>
                <a:gd name="T7" fmla="*/ 0 h 374"/>
                <a:gd name="T8" fmla="*/ 1 w 652"/>
                <a:gd name="T9" fmla="*/ 0 h 374"/>
                <a:gd name="T10" fmla="*/ 1 w 652"/>
                <a:gd name="T11" fmla="*/ 1 h 374"/>
                <a:gd name="T12" fmla="*/ 1 w 652"/>
                <a:gd name="T13" fmla="*/ 1 h 374"/>
                <a:gd name="T14" fmla="*/ 0 w 652"/>
                <a:gd name="T15" fmla="*/ 2 h 374"/>
                <a:gd name="T16" fmla="*/ 0 w 652"/>
                <a:gd name="T17" fmla="*/ 3 h 374"/>
                <a:gd name="T18" fmla="*/ 1 w 652"/>
                <a:gd name="T19" fmla="*/ 3 h 374"/>
                <a:gd name="T20" fmla="*/ 1 w 652"/>
                <a:gd name="T21" fmla="*/ 4 h 374"/>
                <a:gd name="T22" fmla="*/ 1 w 652"/>
                <a:gd name="T23" fmla="*/ 4 h 374"/>
                <a:gd name="T24" fmla="*/ 79 w 652"/>
                <a:gd name="T25" fmla="*/ 47 h 374"/>
                <a:gd name="T26" fmla="*/ 79 w 652"/>
                <a:gd name="T27" fmla="*/ 47 h 374"/>
                <a:gd name="T28" fmla="*/ 80 w 652"/>
                <a:gd name="T29" fmla="*/ 47 h 374"/>
                <a:gd name="T30" fmla="*/ 80 w 652"/>
                <a:gd name="T31" fmla="*/ 47 h 374"/>
                <a:gd name="T32" fmla="*/ 81 w 652"/>
                <a:gd name="T33" fmla="*/ 47 h 374"/>
                <a:gd name="T34" fmla="*/ 82 w 652"/>
                <a:gd name="T35" fmla="*/ 46 h 374"/>
                <a:gd name="T36" fmla="*/ 82 w 652"/>
                <a:gd name="T37" fmla="*/ 45 h 374"/>
                <a:gd name="T38" fmla="*/ 82 w 652"/>
                <a:gd name="T39" fmla="*/ 44 h 374"/>
                <a:gd name="T40" fmla="*/ 81 w 652"/>
                <a:gd name="T41" fmla="*/ 44 h 374"/>
                <a:gd name="T42" fmla="*/ 81 w 652"/>
                <a:gd name="T43" fmla="*/ 43 h 374"/>
                <a:gd name="T44" fmla="*/ 81 w 652"/>
                <a:gd name="T45" fmla="*/ 43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2"/>
                <a:gd name="T70" fmla="*/ 0 h 374"/>
                <a:gd name="T71" fmla="*/ 652 w 652"/>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2" h="374">
                  <a:moveTo>
                    <a:pt x="643" y="341"/>
                  </a:moveTo>
                  <a:lnTo>
                    <a:pt x="27" y="3"/>
                  </a:lnTo>
                  <a:lnTo>
                    <a:pt x="20" y="0"/>
                  </a:lnTo>
                  <a:lnTo>
                    <a:pt x="13" y="0"/>
                  </a:lnTo>
                  <a:lnTo>
                    <a:pt x="7" y="3"/>
                  </a:lnTo>
                  <a:lnTo>
                    <a:pt x="3" y="9"/>
                  </a:lnTo>
                  <a:lnTo>
                    <a:pt x="0" y="16"/>
                  </a:lnTo>
                  <a:lnTo>
                    <a:pt x="0" y="23"/>
                  </a:lnTo>
                  <a:lnTo>
                    <a:pt x="4" y="28"/>
                  </a:lnTo>
                  <a:lnTo>
                    <a:pt x="10" y="32"/>
                  </a:lnTo>
                  <a:lnTo>
                    <a:pt x="626" y="371"/>
                  </a:lnTo>
                  <a:lnTo>
                    <a:pt x="633" y="374"/>
                  </a:lnTo>
                  <a:lnTo>
                    <a:pt x="640" y="373"/>
                  </a:lnTo>
                  <a:lnTo>
                    <a:pt x="645" y="370"/>
                  </a:lnTo>
                  <a:lnTo>
                    <a:pt x="649" y="364"/>
                  </a:lnTo>
                  <a:lnTo>
                    <a:pt x="652" y="357"/>
                  </a:lnTo>
                  <a:lnTo>
                    <a:pt x="651" y="352"/>
                  </a:lnTo>
                  <a:lnTo>
                    <a:pt x="648" y="345"/>
                  </a:lnTo>
                  <a:lnTo>
                    <a:pt x="643" y="3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36"/>
            <p:cNvSpPr>
              <a:spLocks/>
            </p:cNvSpPr>
            <p:nvPr/>
          </p:nvSpPr>
          <p:spPr bwMode="auto">
            <a:xfrm>
              <a:off x="1061" y="1228"/>
              <a:ext cx="325" cy="186"/>
            </a:xfrm>
            <a:custGeom>
              <a:avLst/>
              <a:gdLst>
                <a:gd name="T0" fmla="*/ 81 w 650"/>
                <a:gd name="T1" fmla="*/ 42 h 373"/>
                <a:gd name="T2" fmla="*/ 3 w 650"/>
                <a:gd name="T3" fmla="*/ 0 h 373"/>
                <a:gd name="T4" fmla="*/ 3 w 650"/>
                <a:gd name="T5" fmla="*/ 0 h 373"/>
                <a:gd name="T6" fmla="*/ 3 w 650"/>
                <a:gd name="T7" fmla="*/ 0 h 373"/>
                <a:gd name="T8" fmla="*/ 1 w 650"/>
                <a:gd name="T9" fmla="*/ 0 h 373"/>
                <a:gd name="T10" fmla="*/ 1 w 650"/>
                <a:gd name="T11" fmla="*/ 0 h 373"/>
                <a:gd name="T12" fmla="*/ 1 w 650"/>
                <a:gd name="T13" fmla="*/ 1 h 373"/>
                <a:gd name="T14" fmla="*/ 0 w 650"/>
                <a:gd name="T15" fmla="*/ 1 h 373"/>
                <a:gd name="T16" fmla="*/ 0 w 650"/>
                <a:gd name="T17" fmla="*/ 2 h 373"/>
                <a:gd name="T18" fmla="*/ 1 w 650"/>
                <a:gd name="T19" fmla="*/ 3 h 373"/>
                <a:gd name="T20" fmla="*/ 1 w 650"/>
                <a:gd name="T21" fmla="*/ 4 h 373"/>
                <a:gd name="T22" fmla="*/ 1 w 650"/>
                <a:gd name="T23" fmla="*/ 4 h 373"/>
                <a:gd name="T24" fmla="*/ 79 w 650"/>
                <a:gd name="T25" fmla="*/ 46 h 373"/>
                <a:gd name="T26" fmla="*/ 79 w 650"/>
                <a:gd name="T27" fmla="*/ 46 h 373"/>
                <a:gd name="T28" fmla="*/ 79 w 650"/>
                <a:gd name="T29" fmla="*/ 46 h 373"/>
                <a:gd name="T30" fmla="*/ 80 w 650"/>
                <a:gd name="T31" fmla="*/ 46 h 373"/>
                <a:gd name="T32" fmla="*/ 81 w 650"/>
                <a:gd name="T33" fmla="*/ 46 h 373"/>
                <a:gd name="T34" fmla="*/ 81 w 650"/>
                <a:gd name="T35" fmla="*/ 45 h 373"/>
                <a:gd name="T36" fmla="*/ 81 w 650"/>
                <a:gd name="T37" fmla="*/ 44 h 373"/>
                <a:gd name="T38" fmla="*/ 81 w 650"/>
                <a:gd name="T39" fmla="*/ 43 h 373"/>
                <a:gd name="T40" fmla="*/ 81 w 650"/>
                <a:gd name="T41" fmla="*/ 43 h 373"/>
                <a:gd name="T42" fmla="*/ 81 w 650"/>
                <a:gd name="T43" fmla="*/ 42 h 373"/>
                <a:gd name="T44" fmla="*/ 81 w 650"/>
                <a:gd name="T45" fmla="*/ 42 h 3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3"/>
                <a:gd name="T71" fmla="*/ 650 w 650"/>
                <a:gd name="T72" fmla="*/ 373 h 3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3">
                  <a:moveTo>
                    <a:pt x="642" y="341"/>
                  </a:moveTo>
                  <a:lnTo>
                    <a:pt x="25" y="2"/>
                  </a:lnTo>
                  <a:lnTo>
                    <a:pt x="18" y="0"/>
                  </a:lnTo>
                  <a:lnTo>
                    <a:pt x="12" y="0"/>
                  </a:lnTo>
                  <a:lnTo>
                    <a:pt x="6" y="3"/>
                  </a:lnTo>
                  <a:lnTo>
                    <a:pt x="1" y="8"/>
                  </a:lnTo>
                  <a:lnTo>
                    <a:pt x="0" y="15"/>
                  </a:lnTo>
                  <a:lnTo>
                    <a:pt x="0" y="22"/>
                  </a:lnTo>
                  <a:lnTo>
                    <a:pt x="2" y="28"/>
                  </a:lnTo>
                  <a:lnTo>
                    <a:pt x="8" y="32"/>
                  </a:lnTo>
                  <a:lnTo>
                    <a:pt x="625" y="371"/>
                  </a:lnTo>
                  <a:lnTo>
                    <a:pt x="632" y="373"/>
                  </a:lnTo>
                  <a:lnTo>
                    <a:pt x="639" y="373"/>
                  </a:lnTo>
                  <a:lnTo>
                    <a:pt x="645" y="370"/>
                  </a:lnTo>
                  <a:lnTo>
                    <a:pt x="649" y="364"/>
                  </a:lnTo>
                  <a:lnTo>
                    <a:pt x="650" y="357"/>
                  </a:lnTo>
                  <a:lnTo>
                    <a:pt x="650" y="350"/>
                  </a:lnTo>
                  <a:lnTo>
                    <a:pt x="647" y="345"/>
                  </a:lnTo>
                  <a:lnTo>
                    <a:pt x="642" y="3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37"/>
            <p:cNvSpPr>
              <a:spLocks/>
            </p:cNvSpPr>
            <p:nvPr/>
          </p:nvSpPr>
          <p:spPr bwMode="auto">
            <a:xfrm>
              <a:off x="1031" y="1282"/>
              <a:ext cx="325" cy="187"/>
            </a:xfrm>
            <a:custGeom>
              <a:avLst/>
              <a:gdLst>
                <a:gd name="T0" fmla="*/ 81 w 650"/>
                <a:gd name="T1" fmla="*/ 43 h 372"/>
                <a:gd name="T2" fmla="*/ 3 w 650"/>
                <a:gd name="T3" fmla="*/ 1 h 372"/>
                <a:gd name="T4" fmla="*/ 3 w 650"/>
                <a:gd name="T5" fmla="*/ 1 h 372"/>
                <a:gd name="T6" fmla="*/ 3 w 650"/>
                <a:gd name="T7" fmla="*/ 0 h 372"/>
                <a:gd name="T8" fmla="*/ 1 w 650"/>
                <a:gd name="T9" fmla="*/ 0 h 372"/>
                <a:gd name="T10" fmla="*/ 1 w 650"/>
                <a:gd name="T11" fmla="*/ 1 h 372"/>
                <a:gd name="T12" fmla="*/ 1 w 650"/>
                <a:gd name="T13" fmla="*/ 1 h 372"/>
                <a:gd name="T14" fmla="*/ 0 w 650"/>
                <a:gd name="T15" fmla="*/ 2 h 372"/>
                <a:gd name="T16" fmla="*/ 0 w 650"/>
                <a:gd name="T17" fmla="*/ 3 h 372"/>
                <a:gd name="T18" fmla="*/ 1 w 650"/>
                <a:gd name="T19" fmla="*/ 4 h 372"/>
                <a:gd name="T20" fmla="*/ 1 w 650"/>
                <a:gd name="T21" fmla="*/ 4 h 372"/>
                <a:gd name="T22" fmla="*/ 1 w 650"/>
                <a:gd name="T23" fmla="*/ 4 h 372"/>
                <a:gd name="T24" fmla="*/ 79 w 650"/>
                <a:gd name="T25" fmla="*/ 47 h 372"/>
                <a:gd name="T26" fmla="*/ 79 w 650"/>
                <a:gd name="T27" fmla="*/ 47 h 372"/>
                <a:gd name="T28" fmla="*/ 79 w 650"/>
                <a:gd name="T29" fmla="*/ 47 h 372"/>
                <a:gd name="T30" fmla="*/ 80 w 650"/>
                <a:gd name="T31" fmla="*/ 47 h 372"/>
                <a:gd name="T32" fmla="*/ 81 w 650"/>
                <a:gd name="T33" fmla="*/ 47 h 372"/>
                <a:gd name="T34" fmla="*/ 81 w 650"/>
                <a:gd name="T35" fmla="*/ 46 h 372"/>
                <a:gd name="T36" fmla="*/ 81 w 650"/>
                <a:gd name="T37" fmla="*/ 45 h 372"/>
                <a:gd name="T38" fmla="*/ 81 w 650"/>
                <a:gd name="T39" fmla="*/ 44 h 372"/>
                <a:gd name="T40" fmla="*/ 81 w 650"/>
                <a:gd name="T41" fmla="*/ 44 h 372"/>
                <a:gd name="T42" fmla="*/ 81 w 650"/>
                <a:gd name="T43" fmla="*/ 43 h 372"/>
                <a:gd name="T44" fmla="*/ 81 w 650"/>
                <a:gd name="T45" fmla="*/ 43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2"/>
                <a:gd name="T71" fmla="*/ 650 w 650"/>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2">
                  <a:moveTo>
                    <a:pt x="642" y="340"/>
                  </a:moveTo>
                  <a:lnTo>
                    <a:pt x="25" y="1"/>
                  </a:lnTo>
                  <a:lnTo>
                    <a:pt x="18" y="0"/>
                  </a:lnTo>
                  <a:lnTo>
                    <a:pt x="11" y="0"/>
                  </a:lnTo>
                  <a:lnTo>
                    <a:pt x="5" y="3"/>
                  </a:lnTo>
                  <a:lnTo>
                    <a:pt x="1" y="8"/>
                  </a:lnTo>
                  <a:lnTo>
                    <a:pt x="0" y="15"/>
                  </a:lnTo>
                  <a:lnTo>
                    <a:pt x="0" y="22"/>
                  </a:lnTo>
                  <a:lnTo>
                    <a:pt x="3" y="28"/>
                  </a:lnTo>
                  <a:lnTo>
                    <a:pt x="8" y="32"/>
                  </a:lnTo>
                  <a:lnTo>
                    <a:pt x="625" y="371"/>
                  </a:lnTo>
                  <a:lnTo>
                    <a:pt x="632" y="372"/>
                  </a:lnTo>
                  <a:lnTo>
                    <a:pt x="638" y="372"/>
                  </a:lnTo>
                  <a:lnTo>
                    <a:pt x="645" y="370"/>
                  </a:lnTo>
                  <a:lnTo>
                    <a:pt x="649" y="364"/>
                  </a:lnTo>
                  <a:lnTo>
                    <a:pt x="650" y="357"/>
                  </a:lnTo>
                  <a:lnTo>
                    <a:pt x="650" y="350"/>
                  </a:lnTo>
                  <a:lnTo>
                    <a:pt x="648" y="344"/>
                  </a:lnTo>
                  <a:lnTo>
                    <a:pt x="642"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38"/>
            <p:cNvSpPr>
              <a:spLocks/>
            </p:cNvSpPr>
            <p:nvPr/>
          </p:nvSpPr>
          <p:spPr bwMode="auto">
            <a:xfrm>
              <a:off x="1000" y="1337"/>
              <a:ext cx="326" cy="187"/>
            </a:xfrm>
            <a:custGeom>
              <a:avLst/>
              <a:gdLst>
                <a:gd name="T0" fmla="*/ 81 w 652"/>
                <a:gd name="T1" fmla="*/ 43 h 372"/>
                <a:gd name="T2" fmla="*/ 3 w 652"/>
                <a:gd name="T3" fmla="*/ 1 h 372"/>
                <a:gd name="T4" fmla="*/ 3 w 652"/>
                <a:gd name="T5" fmla="*/ 1 h 372"/>
                <a:gd name="T6" fmla="*/ 3 w 652"/>
                <a:gd name="T7" fmla="*/ 0 h 372"/>
                <a:gd name="T8" fmla="*/ 1 w 652"/>
                <a:gd name="T9" fmla="*/ 0 h 372"/>
                <a:gd name="T10" fmla="*/ 1 w 652"/>
                <a:gd name="T11" fmla="*/ 1 h 372"/>
                <a:gd name="T12" fmla="*/ 1 w 652"/>
                <a:gd name="T13" fmla="*/ 1 h 372"/>
                <a:gd name="T14" fmla="*/ 0 w 652"/>
                <a:gd name="T15" fmla="*/ 2 h 372"/>
                <a:gd name="T16" fmla="*/ 1 w 652"/>
                <a:gd name="T17" fmla="*/ 3 h 372"/>
                <a:gd name="T18" fmla="*/ 1 w 652"/>
                <a:gd name="T19" fmla="*/ 4 h 372"/>
                <a:gd name="T20" fmla="*/ 1 w 652"/>
                <a:gd name="T21" fmla="*/ 4 h 372"/>
                <a:gd name="T22" fmla="*/ 1 w 652"/>
                <a:gd name="T23" fmla="*/ 4 h 372"/>
                <a:gd name="T24" fmla="*/ 79 w 652"/>
                <a:gd name="T25" fmla="*/ 47 h 372"/>
                <a:gd name="T26" fmla="*/ 79 w 652"/>
                <a:gd name="T27" fmla="*/ 47 h 372"/>
                <a:gd name="T28" fmla="*/ 79 w 652"/>
                <a:gd name="T29" fmla="*/ 47 h 372"/>
                <a:gd name="T30" fmla="*/ 80 w 652"/>
                <a:gd name="T31" fmla="*/ 47 h 372"/>
                <a:gd name="T32" fmla="*/ 81 w 652"/>
                <a:gd name="T33" fmla="*/ 47 h 372"/>
                <a:gd name="T34" fmla="*/ 82 w 652"/>
                <a:gd name="T35" fmla="*/ 46 h 372"/>
                <a:gd name="T36" fmla="*/ 82 w 652"/>
                <a:gd name="T37" fmla="*/ 45 h 372"/>
                <a:gd name="T38" fmla="*/ 82 w 652"/>
                <a:gd name="T39" fmla="*/ 44 h 372"/>
                <a:gd name="T40" fmla="*/ 81 w 652"/>
                <a:gd name="T41" fmla="*/ 44 h 372"/>
                <a:gd name="T42" fmla="*/ 81 w 652"/>
                <a:gd name="T43" fmla="*/ 43 h 372"/>
                <a:gd name="T44" fmla="*/ 81 w 652"/>
                <a:gd name="T45" fmla="*/ 43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2"/>
                <a:gd name="T70" fmla="*/ 0 h 372"/>
                <a:gd name="T71" fmla="*/ 652 w 652"/>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2" h="372">
                  <a:moveTo>
                    <a:pt x="642" y="340"/>
                  </a:moveTo>
                  <a:lnTo>
                    <a:pt x="26" y="1"/>
                  </a:lnTo>
                  <a:lnTo>
                    <a:pt x="19" y="0"/>
                  </a:lnTo>
                  <a:lnTo>
                    <a:pt x="12" y="0"/>
                  </a:lnTo>
                  <a:lnTo>
                    <a:pt x="7" y="2"/>
                  </a:lnTo>
                  <a:lnTo>
                    <a:pt x="2" y="8"/>
                  </a:lnTo>
                  <a:lnTo>
                    <a:pt x="0" y="15"/>
                  </a:lnTo>
                  <a:lnTo>
                    <a:pt x="1" y="22"/>
                  </a:lnTo>
                  <a:lnTo>
                    <a:pt x="4" y="27"/>
                  </a:lnTo>
                  <a:lnTo>
                    <a:pt x="9" y="32"/>
                  </a:lnTo>
                  <a:lnTo>
                    <a:pt x="625" y="371"/>
                  </a:lnTo>
                  <a:lnTo>
                    <a:pt x="632" y="372"/>
                  </a:lnTo>
                  <a:lnTo>
                    <a:pt x="639" y="372"/>
                  </a:lnTo>
                  <a:lnTo>
                    <a:pt x="645" y="369"/>
                  </a:lnTo>
                  <a:lnTo>
                    <a:pt x="649" y="364"/>
                  </a:lnTo>
                  <a:lnTo>
                    <a:pt x="652" y="357"/>
                  </a:lnTo>
                  <a:lnTo>
                    <a:pt x="650" y="350"/>
                  </a:lnTo>
                  <a:lnTo>
                    <a:pt x="647" y="344"/>
                  </a:lnTo>
                  <a:lnTo>
                    <a:pt x="642"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39"/>
            <p:cNvSpPr>
              <a:spLocks/>
            </p:cNvSpPr>
            <p:nvPr/>
          </p:nvSpPr>
          <p:spPr bwMode="auto">
            <a:xfrm>
              <a:off x="971" y="1392"/>
              <a:ext cx="325" cy="186"/>
            </a:xfrm>
            <a:custGeom>
              <a:avLst/>
              <a:gdLst>
                <a:gd name="T0" fmla="*/ 81 w 649"/>
                <a:gd name="T1" fmla="*/ 42 h 374"/>
                <a:gd name="T2" fmla="*/ 4 w 649"/>
                <a:gd name="T3" fmla="*/ 0 h 374"/>
                <a:gd name="T4" fmla="*/ 4 w 649"/>
                <a:gd name="T5" fmla="*/ 0 h 374"/>
                <a:gd name="T6" fmla="*/ 3 w 649"/>
                <a:gd name="T7" fmla="*/ 0 h 374"/>
                <a:gd name="T8" fmla="*/ 2 w 649"/>
                <a:gd name="T9" fmla="*/ 0 h 374"/>
                <a:gd name="T10" fmla="*/ 1 w 649"/>
                <a:gd name="T11" fmla="*/ 0 h 374"/>
                <a:gd name="T12" fmla="*/ 1 w 649"/>
                <a:gd name="T13" fmla="*/ 1 h 374"/>
                <a:gd name="T14" fmla="*/ 0 w 649"/>
                <a:gd name="T15" fmla="*/ 2 h 374"/>
                <a:gd name="T16" fmla="*/ 0 w 649"/>
                <a:gd name="T17" fmla="*/ 2 h 374"/>
                <a:gd name="T18" fmla="*/ 1 w 649"/>
                <a:gd name="T19" fmla="*/ 3 h 374"/>
                <a:gd name="T20" fmla="*/ 2 w 649"/>
                <a:gd name="T21" fmla="*/ 4 h 374"/>
                <a:gd name="T22" fmla="*/ 2 w 649"/>
                <a:gd name="T23" fmla="*/ 4 h 374"/>
                <a:gd name="T24" fmla="*/ 78 w 649"/>
                <a:gd name="T25" fmla="*/ 46 h 374"/>
                <a:gd name="T26" fmla="*/ 78 w 649"/>
                <a:gd name="T27" fmla="*/ 46 h 374"/>
                <a:gd name="T28" fmla="*/ 79 w 649"/>
                <a:gd name="T29" fmla="*/ 46 h 374"/>
                <a:gd name="T30" fmla="*/ 80 w 649"/>
                <a:gd name="T31" fmla="*/ 46 h 374"/>
                <a:gd name="T32" fmla="*/ 81 w 649"/>
                <a:gd name="T33" fmla="*/ 46 h 374"/>
                <a:gd name="T34" fmla="*/ 81 w 649"/>
                <a:gd name="T35" fmla="*/ 45 h 374"/>
                <a:gd name="T36" fmla="*/ 82 w 649"/>
                <a:gd name="T37" fmla="*/ 44 h 374"/>
                <a:gd name="T38" fmla="*/ 82 w 649"/>
                <a:gd name="T39" fmla="*/ 43 h 374"/>
                <a:gd name="T40" fmla="*/ 81 w 649"/>
                <a:gd name="T41" fmla="*/ 43 h 374"/>
                <a:gd name="T42" fmla="*/ 81 w 649"/>
                <a:gd name="T43" fmla="*/ 42 h 374"/>
                <a:gd name="T44" fmla="*/ 81 w 649"/>
                <a:gd name="T45" fmla="*/ 42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9"/>
                <a:gd name="T70" fmla="*/ 0 h 374"/>
                <a:gd name="T71" fmla="*/ 649 w 649"/>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9" h="374">
                  <a:moveTo>
                    <a:pt x="641" y="342"/>
                  </a:moveTo>
                  <a:lnTo>
                    <a:pt x="25" y="3"/>
                  </a:lnTo>
                  <a:lnTo>
                    <a:pt x="18" y="0"/>
                  </a:lnTo>
                  <a:lnTo>
                    <a:pt x="13" y="1"/>
                  </a:lnTo>
                  <a:lnTo>
                    <a:pt x="7" y="4"/>
                  </a:lnTo>
                  <a:lnTo>
                    <a:pt x="2" y="10"/>
                  </a:lnTo>
                  <a:lnTo>
                    <a:pt x="0" y="17"/>
                  </a:lnTo>
                  <a:lnTo>
                    <a:pt x="0" y="22"/>
                  </a:lnTo>
                  <a:lnTo>
                    <a:pt x="3" y="28"/>
                  </a:lnTo>
                  <a:lnTo>
                    <a:pt x="9" y="33"/>
                  </a:lnTo>
                  <a:lnTo>
                    <a:pt x="624" y="371"/>
                  </a:lnTo>
                  <a:lnTo>
                    <a:pt x="631" y="374"/>
                  </a:lnTo>
                  <a:lnTo>
                    <a:pt x="638" y="374"/>
                  </a:lnTo>
                  <a:lnTo>
                    <a:pt x="644" y="371"/>
                  </a:lnTo>
                  <a:lnTo>
                    <a:pt x="648" y="365"/>
                  </a:lnTo>
                  <a:lnTo>
                    <a:pt x="649" y="359"/>
                  </a:lnTo>
                  <a:lnTo>
                    <a:pt x="649" y="352"/>
                  </a:lnTo>
                  <a:lnTo>
                    <a:pt x="647" y="346"/>
                  </a:lnTo>
                  <a:lnTo>
                    <a:pt x="641"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40"/>
            <p:cNvSpPr>
              <a:spLocks/>
            </p:cNvSpPr>
            <p:nvPr/>
          </p:nvSpPr>
          <p:spPr bwMode="auto">
            <a:xfrm>
              <a:off x="941" y="1446"/>
              <a:ext cx="325" cy="187"/>
            </a:xfrm>
            <a:custGeom>
              <a:avLst/>
              <a:gdLst>
                <a:gd name="T0" fmla="*/ 81 w 650"/>
                <a:gd name="T1" fmla="*/ 43 h 374"/>
                <a:gd name="T2" fmla="*/ 3 w 650"/>
                <a:gd name="T3" fmla="*/ 1 h 374"/>
                <a:gd name="T4" fmla="*/ 3 w 650"/>
                <a:gd name="T5" fmla="*/ 1 h 374"/>
                <a:gd name="T6" fmla="*/ 3 w 650"/>
                <a:gd name="T7" fmla="*/ 0 h 374"/>
                <a:gd name="T8" fmla="*/ 1 w 650"/>
                <a:gd name="T9" fmla="*/ 1 h 374"/>
                <a:gd name="T10" fmla="*/ 1 w 650"/>
                <a:gd name="T11" fmla="*/ 1 h 374"/>
                <a:gd name="T12" fmla="*/ 1 w 650"/>
                <a:gd name="T13" fmla="*/ 1 h 374"/>
                <a:gd name="T14" fmla="*/ 0 w 650"/>
                <a:gd name="T15" fmla="*/ 2 h 374"/>
                <a:gd name="T16" fmla="*/ 0 w 650"/>
                <a:gd name="T17" fmla="*/ 3 h 374"/>
                <a:gd name="T18" fmla="*/ 1 w 650"/>
                <a:gd name="T19" fmla="*/ 3 h 374"/>
                <a:gd name="T20" fmla="*/ 1 w 650"/>
                <a:gd name="T21" fmla="*/ 5 h 374"/>
                <a:gd name="T22" fmla="*/ 1 w 650"/>
                <a:gd name="T23" fmla="*/ 5 h 374"/>
                <a:gd name="T24" fmla="*/ 79 w 650"/>
                <a:gd name="T25" fmla="*/ 47 h 374"/>
                <a:gd name="T26" fmla="*/ 79 w 650"/>
                <a:gd name="T27" fmla="*/ 47 h 374"/>
                <a:gd name="T28" fmla="*/ 79 w 650"/>
                <a:gd name="T29" fmla="*/ 47 h 374"/>
                <a:gd name="T30" fmla="*/ 80 w 650"/>
                <a:gd name="T31" fmla="*/ 47 h 374"/>
                <a:gd name="T32" fmla="*/ 81 w 650"/>
                <a:gd name="T33" fmla="*/ 47 h 374"/>
                <a:gd name="T34" fmla="*/ 81 w 650"/>
                <a:gd name="T35" fmla="*/ 46 h 374"/>
                <a:gd name="T36" fmla="*/ 81 w 650"/>
                <a:gd name="T37" fmla="*/ 45 h 374"/>
                <a:gd name="T38" fmla="*/ 81 w 650"/>
                <a:gd name="T39" fmla="*/ 44 h 374"/>
                <a:gd name="T40" fmla="*/ 81 w 650"/>
                <a:gd name="T41" fmla="*/ 43 h 374"/>
                <a:gd name="T42" fmla="*/ 81 w 650"/>
                <a:gd name="T43" fmla="*/ 43 h 374"/>
                <a:gd name="T44" fmla="*/ 81 w 650"/>
                <a:gd name="T45" fmla="*/ 43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4"/>
                <a:gd name="T71" fmla="*/ 650 w 650"/>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4">
                  <a:moveTo>
                    <a:pt x="641" y="340"/>
                  </a:moveTo>
                  <a:lnTo>
                    <a:pt x="25" y="3"/>
                  </a:lnTo>
                  <a:lnTo>
                    <a:pt x="18" y="0"/>
                  </a:lnTo>
                  <a:lnTo>
                    <a:pt x="12" y="1"/>
                  </a:lnTo>
                  <a:lnTo>
                    <a:pt x="6" y="4"/>
                  </a:lnTo>
                  <a:lnTo>
                    <a:pt x="2" y="10"/>
                  </a:lnTo>
                  <a:lnTo>
                    <a:pt x="0" y="16"/>
                  </a:lnTo>
                  <a:lnTo>
                    <a:pt x="0" y="22"/>
                  </a:lnTo>
                  <a:lnTo>
                    <a:pt x="3" y="28"/>
                  </a:lnTo>
                  <a:lnTo>
                    <a:pt x="9" y="33"/>
                  </a:lnTo>
                  <a:lnTo>
                    <a:pt x="625" y="371"/>
                  </a:lnTo>
                  <a:lnTo>
                    <a:pt x="632" y="374"/>
                  </a:lnTo>
                  <a:lnTo>
                    <a:pt x="637" y="372"/>
                  </a:lnTo>
                  <a:lnTo>
                    <a:pt x="644" y="369"/>
                  </a:lnTo>
                  <a:lnTo>
                    <a:pt x="648" y="364"/>
                  </a:lnTo>
                  <a:lnTo>
                    <a:pt x="650" y="357"/>
                  </a:lnTo>
                  <a:lnTo>
                    <a:pt x="650"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41"/>
            <p:cNvSpPr>
              <a:spLocks/>
            </p:cNvSpPr>
            <p:nvPr/>
          </p:nvSpPr>
          <p:spPr bwMode="auto">
            <a:xfrm>
              <a:off x="911" y="1501"/>
              <a:ext cx="325" cy="186"/>
            </a:xfrm>
            <a:custGeom>
              <a:avLst/>
              <a:gdLst>
                <a:gd name="T0" fmla="*/ 80 w 651"/>
                <a:gd name="T1" fmla="*/ 43 h 372"/>
                <a:gd name="T2" fmla="*/ 3 w 651"/>
                <a:gd name="T3" fmla="*/ 1 h 372"/>
                <a:gd name="T4" fmla="*/ 3 w 651"/>
                <a:gd name="T5" fmla="*/ 1 h 372"/>
                <a:gd name="T6" fmla="*/ 2 w 651"/>
                <a:gd name="T7" fmla="*/ 0 h 372"/>
                <a:gd name="T8" fmla="*/ 1 w 651"/>
                <a:gd name="T9" fmla="*/ 0 h 372"/>
                <a:gd name="T10" fmla="*/ 0 w 651"/>
                <a:gd name="T11" fmla="*/ 1 h 372"/>
                <a:gd name="T12" fmla="*/ 0 w 651"/>
                <a:gd name="T13" fmla="*/ 1 h 372"/>
                <a:gd name="T14" fmla="*/ 0 w 651"/>
                <a:gd name="T15" fmla="*/ 1 h 372"/>
                <a:gd name="T16" fmla="*/ 0 w 651"/>
                <a:gd name="T17" fmla="*/ 3 h 372"/>
                <a:gd name="T18" fmla="*/ 0 w 651"/>
                <a:gd name="T19" fmla="*/ 3 h 372"/>
                <a:gd name="T20" fmla="*/ 1 w 651"/>
                <a:gd name="T21" fmla="*/ 4 h 372"/>
                <a:gd name="T22" fmla="*/ 1 w 651"/>
                <a:gd name="T23" fmla="*/ 4 h 372"/>
                <a:gd name="T24" fmla="*/ 78 w 651"/>
                <a:gd name="T25" fmla="*/ 47 h 372"/>
                <a:gd name="T26" fmla="*/ 78 w 651"/>
                <a:gd name="T27" fmla="*/ 47 h 372"/>
                <a:gd name="T28" fmla="*/ 78 w 651"/>
                <a:gd name="T29" fmla="*/ 47 h 372"/>
                <a:gd name="T30" fmla="*/ 79 w 651"/>
                <a:gd name="T31" fmla="*/ 47 h 372"/>
                <a:gd name="T32" fmla="*/ 80 w 651"/>
                <a:gd name="T33" fmla="*/ 47 h 372"/>
                <a:gd name="T34" fmla="*/ 81 w 651"/>
                <a:gd name="T35" fmla="*/ 46 h 372"/>
                <a:gd name="T36" fmla="*/ 81 w 651"/>
                <a:gd name="T37" fmla="*/ 45 h 372"/>
                <a:gd name="T38" fmla="*/ 81 w 651"/>
                <a:gd name="T39" fmla="*/ 44 h 372"/>
                <a:gd name="T40" fmla="*/ 80 w 651"/>
                <a:gd name="T41" fmla="*/ 43 h 372"/>
                <a:gd name="T42" fmla="*/ 80 w 651"/>
                <a:gd name="T43" fmla="*/ 43 h 372"/>
                <a:gd name="T44" fmla="*/ 80 w 651"/>
                <a:gd name="T45" fmla="*/ 43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2"/>
                <a:gd name="T71" fmla="*/ 651 w 651"/>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2">
                  <a:moveTo>
                    <a:pt x="641" y="340"/>
                  </a:moveTo>
                  <a:lnTo>
                    <a:pt x="27" y="1"/>
                  </a:lnTo>
                  <a:lnTo>
                    <a:pt x="20" y="0"/>
                  </a:lnTo>
                  <a:lnTo>
                    <a:pt x="13" y="0"/>
                  </a:lnTo>
                  <a:lnTo>
                    <a:pt x="7" y="2"/>
                  </a:lnTo>
                  <a:lnTo>
                    <a:pt x="3" y="8"/>
                  </a:lnTo>
                  <a:lnTo>
                    <a:pt x="0" y="15"/>
                  </a:lnTo>
                  <a:lnTo>
                    <a:pt x="2" y="22"/>
                  </a:lnTo>
                  <a:lnTo>
                    <a:pt x="4" y="27"/>
                  </a:lnTo>
                  <a:lnTo>
                    <a:pt x="10" y="32"/>
                  </a:lnTo>
                  <a:lnTo>
                    <a:pt x="624" y="371"/>
                  </a:lnTo>
                  <a:lnTo>
                    <a:pt x="631" y="372"/>
                  </a:lnTo>
                  <a:lnTo>
                    <a:pt x="638" y="372"/>
                  </a:lnTo>
                  <a:lnTo>
                    <a:pt x="644" y="369"/>
                  </a:lnTo>
                  <a:lnTo>
                    <a:pt x="648" y="364"/>
                  </a:lnTo>
                  <a:lnTo>
                    <a:pt x="651" y="357"/>
                  </a:lnTo>
                  <a:lnTo>
                    <a:pt x="649"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42"/>
            <p:cNvSpPr>
              <a:spLocks/>
            </p:cNvSpPr>
            <p:nvPr/>
          </p:nvSpPr>
          <p:spPr bwMode="auto">
            <a:xfrm>
              <a:off x="824" y="917"/>
              <a:ext cx="787" cy="647"/>
            </a:xfrm>
            <a:custGeom>
              <a:avLst/>
              <a:gdLst>
                <a:gd name="T0" fmla="*/ 88 w 1574"/>
                <a:gd name="T1" fmla="*/ 15 h 1294"/>
                <a:gd name="T2" fmla="*/ 192 w 1574"/>
                <a:gd name="T3" fmla="*/ 71 h 1294"/>
                <a:gd name="T4" fmla="*/ 197 w 1574"/>
                <a:gd name="T5" fmla="*/ 60 h 1294"/>
                <a:gd name="T6" fmla="*/ 83 w 1574"/>
                <a:gd name="T7" fmla="*/ 0 h 1294"/>
                <a:gd name="T8" fmla="*/ 0 w 1574"/>
                <a:gd name="T9" fmla="*/ 157 h 1294"/>
                <a:gd name="T10" fmla="*/ 10 w 1574"/>
                <a:gd name="T11" fmla="*/ 162 h 1294"/>
                <a:gd name="T12" fmla="*/ 88 w 1574"/>
                <a:gd name="T13" fmla="*/ 15 h 1294"/>
                <a:gd name="T14" fmla="*/ 0 60000 65536"/>
                <a:gd name="T15" fmla="*/ 0 60000 65536"/>
                <a:gd name="T16" fmla="*/ 0 60000 65536"/>
                <a:gd name="T17" fmla="*/ 0 60000 65536"/>
                <a:gd name="T18" fmla="*/ 0 60000 65536"/>
                <a:gd name="T19" fmla="*/ 0 60000 65536"/>
                <a:gd name="T20" fmla="*/ 0 60000 65536"/>
                <a:gd name="T21" fmla="*/ 0 w 1574"/>
                <a:gd name="T22" fmla="*/ 0 h 1294"/>
                <a:gd name="T23" fmla="*/ 1574 w 1574"/>
                <a:gd name="T24" fmla="*/ 1294 h 1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4" h="1294">
                  <a:moveTo>
                    <a:pt x="697" y="121"/>
                  </a:moveTo>
                  <a:lnTo>
                    <a:pt x="1532" y="563"/>
                  </a:lnTo>
                  <a:lnTo>
                    <a:pt x="1574" y="482"/>
                  </a:lnTo>
                  <a:lnTo>
                    <a:pt x="662" y="0"/>
                  </a:lnTo>
                  <a:lnTo>
                    <a:pt x="0" y="1253"/>
                  </a:lnTo>
                  <a:lnTo>
                    <a:pt x="78" y="1294"/>
                  </a:lnTo>
                  <a:lnTo>
                    <a:pt x="697"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43"/>
            <p:cNvSpPr>
              <a:spLocks/>
            </p:cNvSpPr>
            <p:nvPr/>
          </p:nvSpPr>
          <p:spPr bwMode="auto">
            <a:xfrm>
              <a:off x="683" y="1436"/>
              <a:ext cx="996" cy="612"/>
            </a:xfrm>
            <a:custGeom>
              <a:avLst/>
              <a:gdLst>
                <a:gd name="T0" fmla="*/ 202 w 1992"/>
                <a:gd name="T1" fmla="*/ 0 h 1222"/>
                <a:gd name="T2" fmla="*/ 0 w 1992"/>
                <a:gd name="T3" fmla="*/ 0 h 1222"/>
                <a:gd name="T4" fmla="*/ 49 w 1992"/>
                <a:gd name="T5" fmla="*/ 154 h 1222"/>
                <a:gd name="T6" fmla="*/ 249 w 1992"/>
                <a:gd name="T7" fmla="*/ 154 h 1222"/>
                <a:gd name="T8" fmla="*/ 202 w 1992"/>
                <a:gd name="T9" fmla="*/ 0 h 1222"/>
                <a:gd name="T10" fmla="*/ 0 60000 65536"/>
                <a:gd name="T11" fmla="*/ 0 60000 65536"/>
                <a:gd name="T12" fmla="*/ 0 60000 65536"/>
                <a:gd name="T13" fmla="*/ 0 60000 65536"/>
                <a:gd name="T14" fmla="*/ 0 60000 65536"/>
                <a:gd name="T15" fmla="*/ 0 w 1992"/>
                <a:gd name="T16" fmla="*/ 0 h 1222"/>
                <a:gd name="T17" fmla="*/ 1992 w 1992"/>
                <a:gd name="T18" fmla="*/ 1222 h 1222"/>
              </a:gdLst>
              <a:ahLst/>
              <a:cxnLst>
                <a:cxn ang="T10">
                  <a:pos x="T0" y="T1"/>
                </a:cxn>
                <a:cxn ang="T11">
                  <a:pos x="T2" y="T3"/>
                </a:cxn>
                <a:cxn ang="T12">
                  <a:pos x="T4" y="T5"/>
                </a:cxn>
                <a:cxn ang="T13">
                  <a:pos x="T6" y="T7"/>
                </a:cxn>
                <a:cxn ang="T14">
                  <a:pos x="T8" y="T9"/>
                </a:cxn>
              </a:cxnLst>
              <a:rect l="T15" t="T16" r="T17" b="T18"/>
              <a:pathLst>
                <a:path w="1992" h="1222">
                  <a:moveTo>
                    <a:pt x="1610" y="0"/>
                  </a:moveTo>
                  <a:lnTo>
                    <a:pt x="0" y="0"/>
                  </a:lnTo>
                  <a:lnTo>
                    <a:pt x="387" y="1222"/>
                  </a:lnTo>
                  <a:lnTo>
                    <a:pt x="1992" y="1222"/>
                  </a:lnTo>
                  <a:lnTo>
                    <a:pt x="16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44"/>
            <p:cNvSpPr>
              <a:spLocks/>
            </p:cNvSpPr>
            <p:nvPr/>
          </p:nvSpPr>
          <p:spPr bwMode="auto">
            <a:xfrm>
              <a:off x="724" y="1467"/>
              <a:ext cx="916" cy="550"/>
            </a:xfrm>
            <a:custGeom>
              <a:avLst/>
              <a:gdLst>
                <a:gd name="T0" fmla="*/ 0 w 1831"/>
                <a:gd name="T1" fmla="*/ 0 h 1100"/>
                <a:gd name="T2" fmla="*/ 186 w 1831"/>
                <a:gd name="T3" fmla="*/ 0 h 1100"/>
                <a:gd name="T4" fmla="*/ 229 w 1831"/>
                <a:gd name="T5" fmla="*/ 138 h 1100"/>
                <a:gd name="T6" fmla="*/ 44 w 1831"/>
                <a:gd name="T7" fmla="*/ 138 h 1100"/>
                <a:gd name="T8" fmla="*/ 0 w 1831"/>
                <a:gd name="T9" fmla="*/ 0 h 1100"/>
                <a:gd name="T10" fmla="*/ 0 60000 65536"/>
                <a:gd name="T11" fmla="*/ 0 60000 65536"/>
                <a:gd name="T12" fmla="*/ 0 60000 65536"/>
                <a:gd name="T13" fmla="*/ 0 60000 65536"/>
                <a:gd name="T14" fmla="*/ 0 60000 65536"/>
                <a:gd name="T15" fmla="*/ 0 w 1831"/>
                <a:gd name="T16" fmla="*/ 0 h 1100"/>
                <a:gd name="T17" fmla="*/ 1831 w 1831"/>
                <a:gd name="T18" fmla="*/ 1100 h 1100"/>
              </a:gdLst>
              <a:ahLst/>
              <a:cxnLst>
                <a:cxn ang="T10">
                  <a:pos x="T0" y="T1"/>
                </a:cxn>
                <a:cxn ang="T11">
                  <a:pos x="T2" y="T3"/>
                </a:cxn>
                <a:cxn ang="T12">
                  <a:pos x="T4" y="T5"/>
                </a:cxn>
                <a:cxn ang="T13">
                  <a:pos x="T6" y="T7"/>
                </a:cxn>
                <a:cxn ang="T14">
                  <a:pos x="T8" y="T9"/>
                </a:cxn>
              </a:cxnLst>
              <a:rect l="T15" t="T16" r="T17" b="T18"/>
              <a:pathLst>
                <a:path w="1831" h="1100">
                  <a:moveTo>
                    <a:pt x="0" y="0"/>
                  </a:moveTo>
                  <a:lnTo>
                    <a:pt x="1482" y="0"/>
                  </a:lnTo>
                  <a:lnTo>
                    <a:pt x="1831" y="1100"/>
                  </a:lnTo>
                  <a:lnTo>
                    <a:pt x="349" y="1100"/>
                  </a:lnTo>
                  <a:lnTo>
                    <a:pt x="0" y="0"/>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45"/>
            <p:cNvSpPr>
              <a:spLocks/>
            </p:cNvSpPr>
            <p:nvPr/>
          </p:nvSpPr>
          <p:spPr bwMode="auto">
            <a:xfrm>
              <a:off x="724" y="1467"/>
              <a:ext cx="916" cy="550"/>
            </a:xfrm>
            <a:custGeom>
              <a:avLst/>
              <a:gdLst>
                <a:gd name="T0" fmla="*/ 181 w 1831"/>
                <a:gd name="T1" fmla="*/ 7 h 1100"/>
                <a:gd name="T2" fmla="*/ 222 w 1831"/>
                <a:gd name="T3" fmla="*/ 138 h 1100"/>
                <a:gd name="T4" fmla="*/ 229 w 1831"/>
                <a:gd name="T5" fmla="*/ 138 h 1100"/>
                <a:gd name="T6" fmla="*/ 186 w 1831"/>
                <a:gd name="T7" fmla="*/ 0 h 1100"/>
                <a:gd name="T8" fmla="*/ 0 w 1831"/>
                <a:gd name="T9" fmla="*/ 0 h 1100"/>
                <a:gd name="T10" fmla="*/ 3 w 1831"/>
                <a:gd name="T11" fmla="*/ 7 h 1100"/>
                <a:gd name="T12" fmla="*/ 181 w 1831"/>
                <a:gd name="T13" fmla="*/ 7 h 1100"/>
                <a:gd name="T14" fmla="*/ 0 60000 65536"/>
                <a:gd name="T15" fmla="*/ 0 60000 65536"/>
                <a:gd name="T16" fmla="*/ 0 60000 65536"/>
                <a:gd name="T17" fmla="*/ 0 60000 65536"/>
                <a:gd name="T18" fmla="*/ 0 60000 65536"/>
                <a:gd name="T19" fmla="*/ 0 60000 65536"/>
                <a:gd name="T20" fmla="*/ 0 60000 65536"/>
                <a:gd name="T21" fmla="*/ 0 w 1831"/>
                <a:gd name="T22" fmla="*/ 0 h 1100"/>
                <a:gd name="T23" fmla="*/ 1831 w 1831"/>
                <a:gd name="T24" fmla="*/ 1100 h 1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1100">
                  <a:moveTo>
                    <a:pt x="1447" y="59"/>
                  </a:moveTo>
                  <a:lnTo>
                    <a:pt x="1776" y="1100"/>
                  </a:lnTo>
                  <a:lnTo>
                    <a:pt x="1831" y="1100"/>
                  </a:lnTo>
                  <a:lnTo>
                    <a:pt x="1482" y="0"/>
                  </a:lnTo>
                  <a:lnTo>
                    <a:pt x="0" y="0"/>
                  </a:lnTo>
                  <a:lnTo>
                    <a:pt x="19" y="59"/>
                  </a:lnTo>
                  <a:lnTo>
                    <a:pt x="1447" y="59"/>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46"/>
            <p:cNvSpPr>
              <a:spLocks/>
            </p:cNvSpPr>
            <p:nvPr/>
          </p:nvSpPr>
          <p:spPr bwMode="auto">
            <a:xfrm>
              <a:off x="865" y="1530"/>
              <a:ext cx="668" cy="487"/>
            </a:xfrm>
            <a:custGeom>
              <a:avLst/>
              <a:gdLst>
                <a:gd name="T0" fmla="*/ 156 w 1334"/>
                <a:gd name="T1" fmla="*/ 0 h 974"/>
                <a:gd name="T2" fmla="*/ 0 w 1334"/>
                <a:gd name="T3" fmla="*/ 96 h 974"/>
                <a:gd name="T4" fmla="*/ 9 w 1334"/>
                <a:gd name="T5" fmla="*/ 122 h 974"/>
                <a:gd name="T6" fmla="*/ 30 w 1334"/>
                <a:gd name="T7" fmla="*/ 122 h 974"/>
                <a:gd name="T8" fmla="*/ 168 w 1334"/>
                <a:gd name="T9" fmla="*/ 38 h 974"/>
                <a:gd name="T10" fmla="*/ 156 w 1334"/>
                <a:gd name="T11" fmla="*/ 0 h 974"/>
                <a:gd name="T12" fmla="*/ 0 60000 65536"/>
                <a:gd name="T13" fmla="*/ 0 60000 65536"/>
                <a:gd name="T14" fmla="*/ 0 60000 65536"/>
                <a:gd name="T15" fmla="*/ 0 60000 65536"/>
                <a:gd name="T16" fmla="*/ 0 60000 65536"/>
                <a:gd name="T17" fmla="*/ 0 60000 65536"/>
                <a:gd name="T18" fmla="*/ 0 w 1334"/>
                <a:gd name="T19" fmla="*/ 0 h 974"/>
                <a:gd name="T20" fmla="*/ 1334 w 1334"/>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334" h="974">
                  <a:moveTo>
                    <a:pt x="1240" y="0"/>
                  </a:moveTo>
                  <a:lnTo>
                    <a:pt x="0" y="764"/>
                  </a:lnTo>
                  <a:lnTo>
                    <a:pt x="67" y="974"/>
                  </a:lnTo>
                  <a:lnTo>
                    <a:pt x="239" y="974"/>
                  </a:lnTo>
                  <a:lnTo>
                    <a:pt x="1334" y="297"/>
                  </a:lnTo>
                  <a:lnTo>
                    <a:pt x="1240"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47"/>
            <p:cNvSpPr>
              <a:spLocks/>
            </p:cNvSpPr>
            <p:nvPr/>
          </p:nvSpPr>
          <p:spPr bwMode="auto">
            <a:xfrm>
              <a:off x="841" y="1467"/>
              <a:ext cx="639" cy="428"/>
            </a:xfrm>
            <a:custGeom>
              <a:avLst/>
              <a:gdLst>
                <a:gd name="T0" fmla="*/ 157 w 1278"/>
                <a:gd name="T1" fmla="*/ 0 h 857"/>
                <a:gd name="T2" fmla="*/ 150 w 1278"/>
                <a:gd name="T3" fmla="*/ 0 h 857"/>
                <a:gd name="T4" fmla="*/ 0 w 1278"/>
                <a:gd name="T5" fmla="*/ 92 h 857"/>
                <a:gd name="T6" fmla="*/ 5 w 1278"/>
                <a:gd name="T7" fmla="*/ 107 h 857"/>
                <a:gd name="T8" fmla="*/ 160 w 1278"/>
                <a:gd name="T9" fmla="*/ 11 h 857"/>
                <a:gd name="T10" fmla="*/ 157 w 1278"/>
                <a:gd name="T11" fmla="*/ 0 h 857"/>
                <a:gd name="T12" fmla="*/ 0 60000 65536"/>
                <a:gd name="T13" fmla="*/ 0 60000 65536"/>
                <a:gd name="T14" fmla="*/ 0 60000 65536"/>
                <a:gd name="T15" fmla="*/ 0 60000 65536"/>
                <a:gd name="T16" fmla="*/ 0 60000 65536"/>
                <a:gd name="T17" fmla="*/ 0 60000 65536"/>
                <a:gd name="T18" fmla="*/ 0 w 1278"/>
                <a:gd name="T19" fmla="*/ 0 h 857"/>
                <a:gd name="T20" fmla="*/ 1278 w 1278"/>
                <a:gd name="T21" fmla="*/ 857 h 857"/>
              </a:gdLst>
              <a:ahLst/>
              <a:cxnLst>
                <a:cxn ang="T12">
                  <a:pos x="T0" y="T1"/>
                </a:cxn>
                <a:cxn ang="T13">
                  <a:pos x="T2" y="T3"/>
                </a:cxn>
                <a:cxn ang="T14">
                  <a:pos x="T4" y="T5"/>
                </a:cxn>
                <a:cxn ang="T15">
                  <a:pos x="T6" y="T7"/>
                </a:cxn>
                <a:cxn ang="T16">
                  <a:pos x="T8" y="T9"/>
                </a:cxn>
                <a:cxn ang="T17">
                  <a:pos x="T10" y="T11"/>
                </a:cxn>
              </a:cxnLst>
              <a:rect l="T18" t="T19" r="T20" b="T21"/>
              <a:pathLst>
                <a:path w="1278" h="857">
                  <a:moveTo>
                    <a:pt x="1249" y="0"/>
                  </a:moveTo>
                  <a:lnTo>
                    <a:pt x="1197" y="0"/>
                  </a:lnTo>
                  <a:lnTo>
                    <a:pt x="0" y="737"/>
                  </a:lnTo>
                  <a:lnTo>
                    <a:pt x="38" y="857"/>
                  </a:lnTo>
                  <a:lnTo>
                    <a:pt x="1278" y="91"/>
                  </a:lnTo>
                  <a:lnTo>
                    <a:pt x="1249"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48"/>
            <p:cNvSpPr>
              <a:spLocks/>
            </p:cNvSpPr>
            <p:nvPr/>
          </p:nvSpPr>
          <p:spPr bwMode="auto">
            <a:xfrm>
              <a:off x="1050" y="1713"/>
              <a:ext cx="501" cy="304"/>
            </a:xfrm>
            <a:custGeom>
              <a:avLst/>
              <a:gdLst>
                <a:gd name="T0" fmla="*/ 124 w 1002"/>
                <a:gd name="T1" fmla="*/ 0 h 608"/>
                <a:gd name="T2" fmla="*/ 0 w 1002"/>
                <a:gd name="T3" fmla="*/ 76 h 608"/>
                <a:gd name="T4" fmla="*/ 13 w 1002"/>
                <a:gd name="T5" fmla="*/ 76 h 608"/>
                <a:gd name="T6" fmla="*/ 125 w 1002"/>
                <a:gd name="T7" fmla="*/ 6 h 608"/>
                <a:gd name="T8" fmla="*/ 124 w 1002"/>
                <a:gd name="T9" fmla="*/ 0 h 608"/>
                <a:gd name="T10" fmla="*/ 0 60000 65536"/>
                <a:gd name="T11" fmla="*/ 0 60000 65536"/>
                <a:gd name="T12" fmla="*/ 0 60000 65536"/>
                <a:gd name="T13" fmla="*/ 0 60000 65536"/>
                <a:gd name="T14" fmla="*/ 0 60000 65536"/>
                <a:gd name="T15" fmla="*/ 0 w 1002"/>
                <a:gd name="T16" fmla="*/ 0 h 608"/>
                <a:gd name="T17" fmla="*/ 1002 w 1002"/>
                <a:gd name="T18" fmla="*/ 608 h 608"/>
              </a:gdLst>
              <a:ahLst/>
              <a:cxnLst>
                <a:cxn ang="T10">
                  <a:pos x="T0" y="T1"/>
                </a:cxn>
                <a:cxn ang="T11">
                  <a:pos x="T2" y="T3"/>
                </a:cxn>
                <a:cxn ang="T12">
                  <a:pos x="T4" y="T5"/>
                </a:cxn>
                <a:cxn ang="T13">
                  <a:pos x="T6" y="T7"/>
                </a:cxn>
                <a:cxn ang="T14">
                  <a:pos x="T8" y="T9"/>
                </a:cxn>
              </a:cxnLst>
              <a:rect l="T15" t="T16" r="T17" b="T18"/>
              <a:pathLst>
                <a:path w="1002" h="608">
                  <a:moveTo>
                    <a:pt x="987" y="0"/>
                  </a:moveTo>
                  <a:lnTo>
                    <a:pt x="0" y="608"/>
                  </a:lnTo>
                  <a:lnTo>
                    <a:pt x="98" y="608"/>
                  </a:lnTo>
                  <a:lnTo>
                    <a:pt x="1002" y="51"/>
                  </a:lnTo>
                  <a:lnTo>
                    <a:pt x="987"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1" name="Text Box 49"/>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Physical</a:t>
            </a:r>
            <a:br>
              <a:rPr lang="en-US" sz="1800" b="1"/>
            </a:br>
            <a:r>
              <a:rPr lang="en-US" sz="1800" b="1"/>
              <a:t>Location </a:t>
            </a:r>
          </a:p>
        </p:txBody>
      </p:sp>
      <p:sp>
        <p:nvSpPr>
          <p:cNvPr id="9232" name="Line 50"/>
          <p:cNvSpPr>
            <a:spLocks noChangeShapeType="1"/>
          </p:cNvSpPr>
          <p:nvPr/>
        </p:nvSpPr>
        <p:spPr bwMode="auto">
          <a:xfrm>
            <a:off x="4586288" y="5472113"/>
            <a:ext cx="2784475" cy="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3" name="Line 51"/>
          <p:cNvSpPr>
            <a:spLocks noChangeShapeType="1"/>
          </p:cNvSpPr>
          <p:nvPr/>
        </p:nvSpPr>
        <p:spPr bwMode="auto">
          <a:xfrm flipV="1">
            <a:off x="4586288" y="4279900"/>
            <a:ext cx="0" cy="1192213"/>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4" name="Group 52"/>
          <p:cNvGrpSpPr>
            <a:grpSpLocks/>
          </p:cNvGrpSpPr>
          <p:nvPr/>
        </p:nvGrpSpPr>
        <p:grpSpPr bwMode="auto">
          <a:xfrm>
            <a:off x="1712913" y="2763838"/>
            <a:ext cx="446087" cy="469900"/>
            <a:chOff x="4429" y="1416"/>
            <a:chExt cx="281" cy="296"/>
          </a:xfrm>
        </p:grpSpPr>
        <p:grpSp>
          <p:nvGrpSpPr>
            <p:cNvPr id="9237" name="Group 53"/>
            <p:cNvGrpSpPr>
              <a:grpSpLocks/>
            </p:cNvGrpSpPr>
            <p:nvPr/>
          </p:nvGrpSpPr>
          <p:grpSpPr bwMode="auto">
            <a:xfrm>
              <a:off x="4531" y="1416"/>
              <a:ext cx="179" cy="293"/>
              <a:chOff x="4531" y="1416"/>
              <a:chExt cx="179" cy="293"/>
            </a:xfrm>
          </p:grpSpPr>
          <p:sp>
            <p:nvSpPr>
              <p:cNvPr id="9241" name="Oval 54"/>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9242" name="Oval 55"/>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9238" name="Group 56"/>
            <p:cNvGrpSpPr>
              <a:grpSpLocks/>
            </p:cNvGrpSpPr>
            <p:nvPr/>
          </p:nvGrpSpPr>
          <p:grpSpPr bwMode="auto">
            <a:xfrm>
              <a:off x="4429" y="1419"/>
              <a:ext cx="179" cy="293"/>
              <a:chOff x="4531" y="1416"/>
              <a:chExt cx="179" cy="293"/>
            </a:xfrm>
          </p:grpSpPr>
          <p:sp>
            <p:nvSpPr>
              <p:cNvPr id="9239" name="Oval 57"/>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9240" name="Oval 58"/>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9235" name="Line 59"/>
          <p:cNvSpPr>
            <a:spLocks noChangeShapeType="1"/>
          </p:cNvSpPr>
          <p:nvPr/>
        </p:nvSpPr>
        <p:spPr bwMode="auto">
          <a:xfrm>
            <a:off x="2100263" y="2963863"/>
            <a:ext cx="20828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36"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|EOS~008|</a:t>
            </a:r>
            <a:endParaRPr lang="en-US" sz="100" dirty="0" err="1">
              <a:solidFill>
                <a:srgbClr val="FFFFFF"/>
              </a:solidFill>
              <a:latin typeface="Arial"/>
              <a:cs typeface="Calibri" pitchFamily="34" charset="0"/>
            </a:endParaRPr>
          </a:p>
        </p:txBody>
      </p:sp>
      <p:sp>
        <p:nvSpPr>
          <p:cNvPr id="10242" name="Rectangle 2"/>
          <p:cNvSpPr>
            <a:spLocks noGrp="1" noChangeArrowheads="1"/>
          </p:cNvSpPr>
          <p:nvPr>
            <p:ph type="title"/>
          </p:nvPr>
        </p:nvSpPr>
        <p:spPr/>
        <p:txBody>
          <a:bodyPr/>
          <a:lstStyle/>
          <a:p>
            <a:pPr eaLnBrk="1" hangingPunct="1"/>
            <a:r>
              <a:rPr lang="en-US"/>
              <a:t>Electronic document production</a:t>
            </a:r>
          </a:p>
        </p:txBody>
      </p:sp>
      <p:sp>
        <p:nvSpPr>
          <p:cNvPr id="10243" name="Rectangle 3"/>
          <p:cNvSpPr>
            <a:spLocks noGrp="1" noChangeArrowheads="1"/>
          </p:cNvSpPr>
          <p:nvPr>
            <p:ph idx="1"/>
          </p:nvPr>
        </p:nvSpPr>
        <p:spPr>
          <a:xfrm>
            <a:off x="519113" y="4927600"/>
            <a:ext cx="8318500" cy="1462088"/>
          </a:xfrm>
        </p:spPr>
        <p:txBody>
          <a:bodyPr/>
          <a:lstStyle/>
          <a:p>
            <a:pPr>
              <a:buFont typeface="Arial" charset="0"/>
              <a:buChar char="•"/>
            </a:pPr>
            <a:r>
              <a:rPr lang="en-US"/>
              <a:t>Document production is the act of creating a draft document by merging:</a:t>
            </a:r>
          </a:p>
          <a:p>
            <a:pPr lvl="1"/>
            <a:r>
              <a:rPr lang="en-US"/>
              <a:t>A template</a:t>
            </a:r>
          </a:p>
          <a:p>
            <a:pPr lvl="1"/>
            <a:r>
              <a:rPr lang="en-US"/>
              <a:t>A set of business data values</a:t>
            </a:r>
          </a:p>
        </p:txBody>
      </p:sp>
      <p:pic>
        <p:nvPicPr>
          <p:cNvPr id="10244" name="Picture 4" descr="icon - Word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 y="1273175"/>
            <a:ext cx="12065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0813" y="1882775"/>
            <a:ext cx="10715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1903413" y="1285875"/>
            <a:ext cx="3367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Dear </a:t>
            </a:r>
            <a:r>
              <a:rPr lang="en-US" sz="2400" b="1">
                <a:solidFill>
                  <a:schemeClr val="accent1"/>
                </a:solidFill>
              </a:rPr>
              <a:t>&lt;claimant.name&gt;</a:t>
            </a:r>
            <a:r>
              <a:rPr lang="en-US" sz="2400" b="1"/>
              <a:t>,</a:t>
            </a:r>
            <a:br>
              <a:rPr lang="en-US" sz="2400" b="1"/>
            </a:br>
            <a:r>
              <a:rPr lang="en-US" sz="2400" b="1"/>
              <a:t>On </a:t>
            </a:r>
            <a:r>
              <a:rPr lang="en-US" sz="2400" b="1">
                <a:solidFill>
                  <a:schemeClr val="accent1"/>
                </a:solidFill>
              </a:rPr>
              <a:t>&lt;lossdate&gt;</a:t>
            </a:r>
            <a:r>
              <a:rPr lang="en-US" sz="2400" b="1"/>
              <a:t>...</a:t>
            </a:r>
          </a:p>
        </p:txBody>
      </p:sp>
      <p:sp>
        <p:nvSpPr>
          <p:cNvPr id="10247" name="Text Box 7"/>
          <p:cNvSpPr txBox="1">
            <a:spLocks noChangeArrowheads="1"/>
          </p:cNvSpPr>
          <p:nvPr/>
        </p:nvSpPr>
        <p:spPr bwMode="auto">
          <a:xfrm>
            <a:off x="6323013" y="2076450"/>
            <a:ext cx="26527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Dear Jim Means,</a:t>
            </a:r>
            <a:br>
              <a:rPr lang="en-US" sz="2400" b="1"/>
            </a:br>
            <a:r>
              <a:rPr lang="en-US" sz="2400" b="1"/>
              <a:t>On May 3...</a:t>
            </a:r>
          </a:p>
        </p:txBody>
      </p:sp>
      <p:sp>
        <p:nvSpPr>
          <p:cNvPr id="10248" name="Line 8"/>
          <p:cNvSpPr>
            <a:spLocks noChangeShapeType="1"/>
          </p:cNvSpPr>
          <p:nvPr/>
        </p:nvSpPr>
        <p:spPr bwMode="auto">
          <a:xfrm flipV="1">
            <a:off x="2855913" y="2147888"/>
            <a:ext cx="0" cy="124777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9"/>
          <p:cNvSpPr>
            <a:spLocks noChangeShapeType="1"/>
          </p:cNvSpPr>
          <p:nvPr/>
        </p:nvSpPr>
        <p:spPr bwMode="auto">
          <a:xfrm>
            <a:off x="2855913" y="2854325"/>
            <a:ext cx="227647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0" name="Text Box 10"/>
          <p:cNvSpPr txBox="1">
            <a:spLocks noChangeArrowheads="1"/>
          </p:cNvSpPr>
          <p:nvPr/>
        </p:nvSpPr>
        <p:spPr bwMode="auto">
          <a:xfrm>
            <a:off x="492125" y="885825"/>
            <a:ext cx="1679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template</a:t>
            </a:r>
          </a:p>
        </p:txBody>
      </p:sp>
      <p:grpSp>
        <p:nvGrpSpPr>
          <p:cNvPr id="10251" name="Group 11"/>
          <p:cNvGrpSpPr>
            <a:grpSpLocks/>
          </p:cNvGrpSpPr>
          <p:nvPr/>
        </p:nvGrpSpPr>
        <p:grpSpPr bwMode="auto">
          <a:xfrm>
            <a:off x="695325" y="3322638"/>
            <a:ext cx="1482725" cy="1092200"/>
            <a:chOff x="2083" y="1606"/>
            <a:chExt cx="1489" cy="1097"/>
          </a:xfrm>
        </p:grpSpPr>
        <p:sp>
          <p:nvSpPr>
            <p:cNvPr id="10262"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63"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64"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65"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66"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67"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68"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69"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70" name="Freeform 2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71" name="Freeform 2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72"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73"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74"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75" name="Group 25"/>
            <p:cNvGrpSpPr>
              <a:grpSpLocks/>
            </p:cNvGrpSpPr>
            <p:nvPr/>
          </p:nvGrpSpPr>
          <p:grpSpPr bwMode="auto">
            <a:xfrm>
              <a:off x="2221" y="1871"/>
              <a:ext cx="518" cy="782"/>
              <a:chOff x="2400" y="1656"/>
              <a:chExt cx="752" cy="1136"/>
            </a:xfrm>
          </p:grpSpPr>
          <p:sp>
            <p:nvSpPr>
              <p:cNvPr id="10288"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0289"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90"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91"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92"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0293"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94"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76" name="Group 33"/>
            <p:cNvGrpSpPr>
              <a:grpSpLocks/>
            </p:cNvGrpSpPr>
            <p:nvPr/>
          </p:nvGrpSpPr>
          <p:grpSpPr bwMode="auto">
            <a:xfrm rot="-6511945">
              <a:off x="2834" y="1842"/>
              <a:ext cx="518" cy="783"/>
              <a:chOff x="2400" y="1656"/>
              <a:chExt cx="752" cy="1136"/>
            </a:xfrm>
          </p:grpSpPr>
          <p:sp>
            <p:nvSpPr>
              <p:cNvPr id="10281"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0282"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3"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4"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5"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6"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7"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77" name="Freeform 4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78" name="Freeform 4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79"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0"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52" name="Text Box 45"/>
          <p:cNvSpPr txBox="1">
            <a:spLocks noChangeArrowheads="1"/>
          </p:cNvSpPr>
          <p:nvPr/>
        </p:nvSpPr>
        <p:spPr bwMode="auto">
          <a:xfrm>
            <a:off x="2246313" y="3441700"/>
            <a:ext cx="25463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Claim</a:t>
            </a:r>
            <a:br>
              <a:rPr lang="en-US" sz="2400" b="1"/>
            </a:br>
            <a:r>
              <a:rPr lang="en-US" sz="2400" b="1"/>
              <a:t>100-00-100001 </a:t>
            </a:r>
          </a:p>
        </p:txBody>
      </p:sp>
      <p:grpSp>
        <p:nvGrpSpPr>
          <p:cNvPr id="10253" name="Group 46"/>
          <p:cNvGrpSpPr>
            <a:grpSpLocks/>
          </p:cNvGrpSpPr>
          <p:nvPr/>
        </p:nvGrpSpPr>
        <p:grpSpPr bwMode="auto">
          <a:xfrm>
            <a:off x="5524500" y="3327400"/>
            <a:ext cx="682625" cy="769938"/>
            <a:chOff x="2474" y="869"/>
            <a:chExt cx="430" cy="485"/>
          </a:xfrm>
        </p:grpSpPr>
        <p:sp>
          <p:nvSpPr>
            <p:cNvPr id="10256" name="AutoShape 47"/>
            <p:cNvSpPr>
              <a:spLocks noChangeArrowheads="1"/>
            </p:cNvSpPr>
            <p:nvPr/>
          </p:nvSpPr>
          <p:spPr bwMode="auto">
            <a:xfrm rot="10800000" flipH="1">
              <a:off x="2474" y="869"/>
              <a:ext cx="430" cy="48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0257" name="Line 48"/>
            <p:cNvSpPr>
              <a:spLocks noChangeShapeType="1"/>
            </p:cNvSpPr>
            <p:nvPr/>
          </p:nvSpPr>
          <p:spPr bwMode="auto">
            <a:xfrm>
              <a:off x="2534" y="1074"/>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8" name="Line 49"/>
            <p:cNvSpPr>
              <a:spLocks noChangeShapeType="1"/>
            </p:cNvSpPr>
            <p:nvPr/>
          </p:nvSpPr>
          <p:spPr bwMode="auto">
            <a:xfrm>
              <a:off x="2534" y="1145"/>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9" name="Line 50"/>
            <p:cNvSpPr>
              <a:spLocks noChangeShapeType="1"/>
            </p:cNvSpPr>
            <p:nvPr/>
          </p:nvSpPr>
          <p:spPr bwMode="auto">
            <a:xfrm>
              <a:off x="2534" y="121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0" name="Line 51"/>
            <p:cNvSpPr>
              <a:spLocks noChangeShapeType="1"/>
            </p:cNvSpPr>
            <p:nvPr/>
          </p:nvSpPr>
          <p:spPr bwMode="auto">
            <a:xfrm>
              <a:off x="2534" y="1286"/>
              <a:ext cx="31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1" name="Freeform 52"/>
            <p:cNvSpPr>
              <a:spLocks/>
            </p:cNvSpPr>
            <p:nvPr/>
          </p:nvSpPr>
          <p:spPr bwMode="auto">
            <a:xfrm>
              <a:off x="2531" y="896"/>
              <a:ext cx="309" cy="139"/>
            </a:xfrm>
            <a:custGeom>
              <a:avLst/>
              <a:gdLst>
                <a:gd name="T0" fmla="*/ 0 w 609"/>
                <a:gd name="T1" fmla="*/ 27 h 275"/>
                <a:gd name="T2" fmla="*/ 9 w 609"/>
                <a:gd name="T3" fmla="*/ 10 h 275"/>
                <a:gd name="T4" fmla="*/ 11 w 609"/>
                <a:gd name="T5" fmla="*/ 34 h 275"/>
                <a:gd name="T6" fmla="*/ 13 w 609"/>
                <a:gd name="T7" fmla="*/ 17 h 275"/>
                <a:gd name="T8" fmla="*/ 19 w 609"/>
                <a:gd name="T9" fmla="*/ 32 h 275"/>
                <a:gd name="T10" fmla="*/ 21 w 609"/>
                <a:gd name="T11" fmla="*/ 2 h 275"/>
                <a:gd name="T12" fmla="*/ 26 w 609"/>
                <a:gd name="T13" fmla="*/ 20 h 275"/>
                <a:gd name="T14" fmla="*/ 39 w 609"/>
                <a:gd name="T15" fmla="*/ 17 h 275"/>
                <a:gd name="T16" fmla="*/ 43 w 609"/>
                <a:gd name="T17" fmla="*/ 29 h 275"/>
                <a:gd name="T18" fmla="*/ 49 w 609"/>
                <a:gd name="T19" fmla="*/ 25 h 275"/>
                <a:gd name="T20" fmla="*/ 60 w 609"/>
                <a:gd name="T21" fmla="*/ 21 h 275"/>
                <a:gd name="T22" fmla="*/ 71 w 609"/>
                <a:gd name="T23" fmla="*/ 30 h 275"/>
                <a:gd name="T24" fmla="*/ 80 w 609"/>
                <a:gd name="T25" fmla="*/ 26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54" name="Text Box 53"/>
          <p:cNvSpPr txBox="1">
            <a:spLocks noChangeArrowheads="1"/>
          </p:cNvSpPr>
          <p:nvPr/>
        </p:nvSpPr>
        <p:spPr bwMode="auto">
          <a:xfrm>
            <a:off x="5246688" y="2978150"/>
            <a:ext cx="1212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Aft>
                <a:spcPct val="0"/>
              </a:spcAft>
              <a:buClrTx/>
            </a:pPr>
            <a:r>
              <a:rPr lang="en-US" sz="1600" b="1"/>
              <a:t>+</a:t>
            </a:r>
          </a:p>
        </p:txBody>
      </p:sp>
      <p:sp>
        <p:nvSpPr>
          <p:cNvPr id="10255" name="Text Box 54"/>
          <p:cNvSpPr txBox="1">
            <a:spLocks noChangeArrowheads="1"/>
          </p:cNvSpPr>
          <p:nvPr/>
        </p:nvSpPr>
        <p:spPr bwMode="auto">
          <a:xfrm>
            <a:off x="6323013" y="3287713"/>
            <a:ext cx="26527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Letter to Insured MS Word        Draft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|EOS~009|</a:t>
            </a:r>
            <a:endParaRPr lang="en-US" sz="100" dirty="0" err="1">
              <a:solidFill>
                <a:srgbClr val="FFFFFF"/>
              </a:solidFill>
              <a:latin typeface="Arial"/>
              <a:cs typeface="Calibri" pitchFamily="34" charset="0"/>
            </a:endParaRPr>
          </a:p>
        </p:txBody>
      </p:sp>
      <p:sp>
        <p:nvSpPr>
          <p:cNvPr id="11266" name="AutoShape 2"/>
          <p:cNvSpPr>
            <a:spLocks noChangeArrowheads="1"/>
          </p:cNvSpPr>
          <p:nvPr/>
        </p:nvSpPr>
        <p:spPr bwMode="auto">
          <a:xfrm>
            <a:off x="3552825" y="1677988"/>
            <a:ext cx="2266950" cy="3181350"/>
          </a:xfrm>
          <a:prstGeom prst="cube">
            <a:avLst>
              <a:gd name="adj" fmla="val 8264"/>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1267" name="AutoShape 3"/>
          <p:cNvSpPr>
            <a:spLocks noChangeArrowheads="1"/>
          </p:cNvSpPr>
          <p:nvPr/>
        </p:nvSpPr>
        <p:spPr bwMode="auto">
          <a:xfrm>
            <a:off x="7177088" y="4448175"/>
            <a:ext cx="1190625" cy="1985963"/>
          </a:xfrm>
          <a:prstGeom prst="cube">
            <a:avLst>
              <a:gd name="adj" fmla="val 13315"/>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8" name="AutoShape 4"/>
          <p:cNvSpPr>
            <a:spLocks noChangeArrowheads="1"/>
          </p:cNvSpPr>
          <p:nvPr/>
        </p:nvSpPr>
        <p:spPr bwMode="auto">
          <a:xfrm>
            <a:off x="6923088" y="706438"/>
            <a:ext cx="1774825" cy="1733550"/>
          </a:xfrm>
          <a:prstGeom prst="cube">
            <a:avLst>
              <a:gd name="adj" fmla="val 10472"/>
            </a:avLst>
          </a:prstGeom>
          <a:solidFill>
            <a:srgbClr val="F0F057"/>
          </a:solidFill>
          <a:ln w="28575">
            <a:solidFill>
              <a:schemeClr val="bg1"/>
            </a:solidFill>
            <a:miter lim="800000"/>
            <a:headEnd/>
            <a:tailEnd/>
          </a:ln>
        </p:spPr>
        <p:txBody>
          <a:bodyPr lIns="0" tIns="0" rIns="0" bIns="0" anchor="ctr">
            <a:spAutoFit/>
          </a:bodyPr>
          <a:lstStyle/>
          <a:p>
            <a:endParaRPr lang="en-US"/>
          </a:p>
        </p:txBody>
      </p:sp>
      <p:sp>
        <p:nvSpPr>
          <p:cNvPr id="11269" name="Rectangle 5"/>
          <p:cNvSpPr>
            <a:spLocks noGrp="1" noChangeArrowheads="1"/>
          </p:cNvSpPr>
          <p:nvPr>
            <p:ph type="title"/>
          </p:nvPr>
        </p:nvSpPr>
        <p:spPr/>
        <p:txBody>
          <a:bodyPr/>
          <a:lstStyle/>
          <a:p>
            <a:pPr eaLnBrk="1" hangingPunct="1"/>
            <a:r>
              <a:rPr lang="en-US"/>
              <a:t>Document management architecture:</a:t>
            </a:r>
            <a:br>
              <a:rPr lang="en-US"/>
            </a:br>
            <a:r>
              <a:rPr lang="en-US"/>
              <a:t>Electronic doc. production (1)</a:t>
            </a:r>
          </a:p>
        </p:txBody>
      </p:sp>
      <p:sp>
        <p:nvSpPr>
          <p:cNvPr id="11270" name="Text Box 6"/>
          <p:cNvSpPr txBox="1">
            <a:spLocks noChangeArrowheads="1"/>
          </p:cNvSpPr>
          <p:nvPr/>
        </p:nvSpPr>
        <p:spPr bwMode="auto">
          <a:xfrm>
            <a:off x="7048500" y="914400"/>
            <a:ext cx="1347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 Production </a:t>
            </a:r>
          </a:p>
        </p:txBody>
      </p:sp>
      <p:sp>
        <p:nvSpPr>
          <p:cNvPr id="11271" name="Text Box 8"/>
          <p:cNvSpPr txBox="1">
            <a:spLocks noChangeArrowheads="1"/>
          </p:cNvSpPr>
          <p:nvPr/>
        </p:nvSpPr>
        <p:spPr bwMode="auto">
          <a:xfrm>
            <a:off x="7083425" y="4624388"/>
            <a:ext cx="121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Physical</a:t>
            </a:r>
            <a:br>
              <a:rPr lang="en-US" sz="1800" b="1">
                <a:solidFill>
                  <a:srgbClr val="777777"/>
                </a:solidFill>
              </a:rPr>
            </a:br>
            <a:r>
              <a:rPr lang="en-US" sz="1800" b="1">
                <a:solidFill>
                  <a:srgbClr val="777777"/>
                </a:solidFill>
              </a:rPr>
              <a:t>Location </a:t>
            </a:r>
          </a:p>
        </p:txBody>
      </p:sp>
      <p:grpSp>
        <p:nvGrpSpPr>
          <p:cNvPr id="11272" name="Group 9"/>
          <p:cNvGrpSpPr>
            <a:grpSpLocks/>
          </p:cNvGrpSpPr>
          <p:nvPr/>
        </p:nvGrpSpPr>
        <p:grpSpPr bwMode="auto">
          <a:xfrm>
            <a:off x="7307263" y="5795963"/>
            <a:ext cx="776287" cy="576262"/>
            <a:chOff x="3718" y="3630"/>
            <a:chExt cx="489" cy="363"/>
          </a:xfrm>
        </p:grpSpPr>
        <p:sp>
          <p:nvSpPr>
            <p:cNvPr id="11289" name="Rectangle 10"/>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90" name="Rectangle 11"/>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91" name="Rectangle 12"/>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1273" name="Group 13"/>
          <p:cNvGrpSpPr>
            <a:grpSpLocks/>
          </p:cNvGrpSpPr>
          <p:nvPr/>
        </p:nvGrpSpPr>
        <p:grpSpPr bwMode="auto">
          <a:xfrm>
            <a:off x="7307263" y="5167313"/>
            <a:ext cx="776287" cy="576262"/>
            <a:chOff x="3718" y="3630"/>
            <a:chExt cx="489" cy="363"/>
          </a:xfrm>
        </p:grpSpPr>
        <p:sp>
          <p:nvSpPr>
            <p:cNvPr id="11286" name="Rectangle 14"/>
            <p:cNvSpPr>
              <a:spLocks noChangeArrowheads="1"/>
            </p:cNvSpPr>
            <p:nvPr/>
          </p:nvSpPr>
          <p:spPr bwMode="auto">
            <a:xfrm>
              <a:off x="3718" y="3630"/>
              <a:ext cx="489" cy="36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87" name="Rectangle 15"/>
            <p:cNvSpPr>
              <a:spLocks noChangeArrowheads="1"/>
            </p:cNvSpPr>
            <p:nvPr/>
          </p:nvSpPr>
          <p:spPr bwMode="auto">
            <a:xfrm>
              <a:off x="3838" y="3684"/>
              <a:ext cx="249" cy="114"/>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88" name="Rectangle 16"/>
            <p:cNvSpPr>
              <a:spLocks noChangeArrowheads="1"/>
            </p:cNvSpPr>
            <p:nvPr/>
          </p:nvSpPr>
          <p:spPr bwMode="auto">
            <a:xfrm>
              <a:off x="3891" y="3684"/>
              <a:ext cx="144" cy="69"/>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74" name="Text Box 17"/>
          <p:cNvSpPr txBox="1">
            <a:spLocks noChangeArrowheads="1"/>
          </p:cNvSpPr>
          <p:nvPr/>
        </p:nvSpPr>
        <p:spPr bwMode="auto">
          <a:xfrm>
            <a:off x="619125" y="2360613"/>
            <a:ext cx="1776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User Machine</a:t>
            </a:r>
          </a:p>
        </p:txBody>
      </p:sp>
      <p:sp>
        <p:nvSpPr>
          <p:cNvPr id="11275" name="AutoShape 18"/>
          <p:cNvSpPr>
            <a:spLocks noChangeArrowheads="1"/>
          </p:cNvSpPr>
          <p:nvPr/>
        </p:nvSpPr>
        <p:spPr bwMode="auto">
          <a:xfrm>
            <a:off x="593725" y="2138363"/>
            <a:ext cx="2049463" cy="2706687"/>
          </a:xfrm>
          <a:prstGeom prst="cube">
            <a:avLst>
              <a:gd name="adj" fmla="val 10472"/>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6" name="AutoShape 19"/>
          <p:cNvSpPr>
            <a:spLocks noChangeArrowheads="1"/>
          </p:cNvSpPr>
          <p:nvPr/>
        </p:nvSpPr>
        <p:spPr bwMode="auto">
          <a:xfrm>
            <a:off x="6923088" y="2582863"/>
            <a:ext cx="1774825" cy="1733550"/>
          </a:xfrm>
          <a:prstGeom prst="cube">
            <a:avLst>
              <a:gd name="adj" fmla="val 10472"/>
            </a:avLst>
          </a:prstGeom>
          <a:noFill/>
          <a:ln w="2857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Text Box 20"/>
          <p:cNvSpPr txBox="1">
            <a:spLocks noChangeArrowheads="1"/>
          </p:cNvSpPr>
          <p:nvPr/>
        </p:nvSpPr>
        <p:spPr bwMode="auto">
          <a:xfrm>
            <a:off x="7024688" y="2776538"/>
            <a:ext cx="1347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Document Storage </a:t>
            </a:r>
          </a:p>
        </p:txBody>
      </p:sp>
      <p:sp>
        <p:nvSpPr>
          <p:cNvPr id="11278" name="Line 21"/>
          <p:cNvSpPr>
            <a:spLocks noChangeShapeType="1"/>
          </p:cNvSpPr>
          <p:nvPr/>
        </p:nvSpPr>
        <p:spPr bwMode="auto">
          <a:xfrm flipH="1">
            <a:off x="2022475" y="4546600"/>
            <a:ext cx="42941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22"/>
          <p:cNvSpPr>
            <a:spLocks noChangeShapeType="1"/>
          </p:cNvSpPr>
          <p:nvPr/>
        </p:nvSpPr>
        <p:spPr bwMode="auto">
          <a:xfrm flipH="1">
            <a:off x="6316663" y="1814513"/>
            <a:ext cx="1066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0" name="Line 23"/>
          <p:cNvSpPr>
            <a:spLocks noChangeShapeType="1"/>
          </p:cNvSpPr>
          <p:nvPr/>
        </p:nvSpPr>
        <p:spPr bwMode="auto">
          <a:xfrm>
            <a:off x="6316663" y="1795463"/>
            <a:ext cx="0" cy="27670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281" name="Picture 24" descr="icon - Word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1449388"/>
            <a:ext cx="665163"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25"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963" y="2613025"/>
            <a:ext cx="5318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26"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4013200"/>
            <a:ext cx="6619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Text Box 27"/>
          <p:cNvSpPr txBox="1">
            <a:spLocks noChangeArrowheads="1"/>
          </p:cNvSpPr>
          <p:nvPr/>
        </p:nvSpPr>
        <p:spPr bwMode="auto">
          <a:xfrm>
            <a:off x="7643813" y="1531938"/>
            <a:ext cx="917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 field</a:t>
            </a:r>
            <a:br>
              <a:rPr lang="en-US" sz="1800" b="1"/>
            </a:br>
            <a:r>
              <a:rPr lang="en-US" sz="1800" b="1"/>
              <a:t>values </a:t>
            </a:r>
          </a:p>
        </p:txBody>
      </p:sp>
      <p:pic>
        <p:nvPicPr>
          <p:cNvPr id="11285"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8425" y="2027238"/>
            <a:ext cx="1357313"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9B3B9B-336E-4DA1-B684-0AF8AE45D87E}"/>
</file>

<file path=customXml/itemProps2.xml><?xml version="1.0" encoding="utf-8"?>
<ds:datastoreItem xmlns:ds="http://schemas.openxmlformats.org/officeDocument/2006/customXml" ds:itemID="{AFB02BB3-1E4A-4D45-A74C-6604AF3FE122}"/>
</file>

<file path=customXml/itemProps3.xml><?xml version="1.0" encoding="utf-8"?>
<ds:datastoreItem xmlns:ds="http://schemas.openxmlformats.org/officeDocument/2006/customXml" ds:itemID="{6F39A332-3CDC-4364-B275-641163C8DD7C}"/>
</file>

<file path=docProps/app.xml><?xml version="1.0" encoding="utf-8"?>
<Properties xmlns="http://schemas.openxmlformats.org/officeDocument/2006/extended-properties" xmlns:vt="http://schemas.openxmlformats.org/officeDocument/2006/docPropsVTypes">
  <Template/>
  <TotalTime>15475</TotalTime>
  <Words>5953</Words>
  <Application>Microsoft Office PowerPoint</Application>
  <PresentationFormat>On-screen Show (4:3)</PresentationFormat>
  <Paragraphs>593</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Courier New</vt:lpstr>
      <vt:lpstr>MetaPlusBook-Roman</vt:lpstr>
      <vt:lpstr>Times New Roman</vt:lpstr>
      <vt:lpstr>Webdings</vt:lpstr>
      <vt:lpstr>Wingdings</vt:lpstr>
      <vt:lpstr>Wingdings 2</vt:lpstr>
      <vt:lpstr>Wingdings 3</vt:lpstr>
      <vt:lpstr>1_test-template</vt:lpstr>
      <vt:lpstr>Documents</vt:lpstr>
      <vt:lpstr>Lesson objectives</vt:lpstr>
      <vt:lpstr>Lesson outline</vt:lpstr>
      <vt:lpstr>Documents</vt:lpstr>
      <vt:lpstr>Documents</vt:lpstr>
      <vt:lpstr>Document management architecture</vt:lpstr>
      <vt:lpstr>Document management architecture: Physical documents</vt:lpstr>
      <vt:lpstr>Electronic document production</vt:lpstr>
      <vt:lpstr>Document management architecture: Electronic doc. production (1)</vt:lpstr>
      <vt:lpstr>Document management architecture: Electronic doc. production (2)</vt:lpstr>
      <vt:lpstr>Document management architecture: Electronic document production (3)</vt:lpstr>
      <vt:lpstr>Document production integration</vt:lpstr>
      <vt:lpstr>Document management architecture: Electronic document storage</vt:lpstr>
      <vt:lpstr>Document storage integration</vt:lpstr>
      <vt:lpstr>Document mailing</vt:lpstr>
      <vt:lpstr>Important document attributes</vt:lpstr>
      <vt:lpstr>Three ways to create a document</vt:lpstr>
      <vt:lpstr>Lesson outline</vt:lpstr>
      <vt:lpstr>The New Document menu</vt:lpstr>
      <vt:lpstr>Adding records of paper documents</vt:lpstr>
      <vt:lpstr>Adding existing documents as attachments</vt:lpstr>
      <vt:lpstr>Adding existing documents as attachments</vt:lpstr>
      <vt:lpstr>Adding documents by using a template</vt:lpstr>
      <vt:lpstr>Adding document via template Step 1: Select the template</vt:lpstr>
      <vt:lpstr>Adding document via template Step 1: Select the template</vt:lpstr>
      <vt:lpstr>Adding document via template Step 2: Generate the document</vt:lpstr>
      <vt:lpstr>Object values in template documents</vt:lpstr>
      <vt:lpstr>Object values in template documents</vt:lpstr>
      <vt:lpstr>Adding document via template Step 3: Modify the document text</vt:lpstr>
      <vt:lpstr>Adding document via template Step 3a: Save the document</vt:lpstr>
      <vt:lpstr>Adding document via template Step 3b: Specify the document location</vt:lpstr>
      <vt:lpstr>Adding document via template Step 4: Specify any additional values</vt:lpstr>
      <vt:lpstr>Adding document via template Step 5: Upload the document</vt:lpstr>
      <vt:lpstr>Documents and activities</vt:lpstr>
      <vt:lpstr>Lesson outline</vt:lpstr>
      <vt:lpstr>Outbound email</vt:lpstr>
      <vt:lpstr>Creating a new email – menu action</vt:lpstr>
      <vt:lpstr>Creating new email – recipients</vt:lpstr>
      <vt:lpstr>Creating new email – message body</vt:lpstr>
      <vt:lpstr>Creating new email – message body</vt:lpstr>
      <vt:lpstr>Sending new email</vt:lpstr>
      <vt:lpstr>Viewing a sent email</vt:lpstr>
      <vt:lpstr>Associating email templates with activities</vt:lpstr>
      <vt:lpstr>Sending emails from activities</vt:lpstr>
      <vt:lpstr>Lesson outline</vt:lpstr>
      <vt:lpstr>The documents screen</vt:lpstr>
      <vt:lpstr>"Known to exist" (paper) documents</vt:lpstr>
      <vt:lpstr>Viewing data about electronic documents</vt:lpstr>
      <vt:lpstr>Viewing electronic documents</vt:lpstr>
      <vt:lpstr>Editing electronic documents  Step 1 – Retrieve document, edit and save</vt:lpstr>
      <vt:lpstr>Editing electronic documents  Step 2 – Upload changes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Documents (hybrid)</dc:title>
  <dc:creator>Tom Rhoades</dc:creator>
  <dc:description>1100</dc:description>
  <cp:lastModifiedBy>Dave, Pratik</cp:lastModifiedBy>
  <cp:revision>1778</cp:revision>
  <cp:lastPrinted>2014-09-02T16:25:35Z</cp:lastPrinted>
  <dcterms:created xsi:type="dcterms:W3CDTF">2007-08-02T20:13:16Z</dcterms:created>
  <dcterms:modified xsi:type="dcterms:W3CDTF">2020-12-20T18:14:26Z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