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handoutMasterIdLst>
    <p:handoutMasterId r:id="rId20"/>
  </p:handoutMasterIdLst>
  <p:sldIdLst>
    <p:sldId id="1192" r:id="rId2"/>
    <p:sldId id="1267" r:id="rId3"/>
    <p:sldId id="1268" r:id="rId4"/>
    <p:sldId id="1269" r:id="rId5"/>
    <p:sldId id="1270" r:id="rId6"/>
    <p:sldId id="1271" r:id="rId7"/>
    <p:sldId id="1272" r:id="rId8"/>
    <p:sldId id="1273" r:id="rId9"/>
    <p:sldId id="1281" r:id="rId10"/>
    <p:sldId id="1274" r:id="rId11"/>
    <p:sldId id="1284" r:id="rId12"/>
    <p:sldId id="1282" r:id="rId13"/>
    <p:sldId id="1276" r:id="rId14"/>
    <p:sldId id="1277" r:id="rId15"/>
    <p:sldId id="1278" r:id="rId16"/>
    <p:sldId id="1279" r:id="rId17"/>
    <p:sldId id="1283" r:id="rId18"/>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67" autoAdjust="0"/>
    <p:restoredTop sz="81295" autoAdjust="0"/>
  </p:normalViewPr>
  <p:slideViewPr>
    <p:cSldViewPr snapToGrid="0">
      <p:cViewPr>
        <p:scale>
          <a:sx n="76" d="100"/>
          <a:sy n="76" d="100"/>
        </p:scale>
        <p:origin x="-1848" y="-79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355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09D91C91-5C89-4E0E-B61B-E34ADFF1018D}" type="slidenum">
              <a:rPr lang="en-US" altLang="en-US"/>
              <a:pPr>
                <a:defRPr/>
              </a:pPr>
              <a:t>‹#›</a:t>
            </a:fld>
            <a:endParaRPr lang="en-US" altLang="en-US"/>
          </a:p>
        </p:txBody>
      </p:sp>
    </p:spTree>
    <p:extLst>
      <p:ext uri="{BB962C8B-B14F-4D97-AF65-F5344CB8AC3E}">
        <p14:creationId xmlns:p14="http://schemas.microsoft.com/office/powerpoint/2010/main" val="503449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E589EBE5-2877-4EB0-89DD-F20CD55A3B03}"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Notes - </a:t>
            </a:r>
            <a:fld id="{8595C14E-390F-4971-87C4-FD271BA5D4D9}" type="slidenum">
              <a:rPr lang="en-US" altLang="en-US"/>
              <a:pPr>
                <a:defRPr/>
              </a:pPr>
              <a:t>‹#›</a:t>
            </a:fld>
            <a:endParaRPr lang="en-US" altLang="en-US"/>
          </a:p>
        </p:txBody>
      </p:sp>
    </p:spTree>
    <p:extLst>
      <p:ext uri="{BB962C8B-B14F-4D97-AF65-F5344CB8AC3E}">
        <p14:creationId xmlns:p14="http://schemas.microsoft.com/office/powerpoint/2010/main" val="3052192211"/>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204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04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19A706A6-AA3E-4D07-866B-8FE01FC42BA1}" type="slidenum">
              <a:rPr lang="en-US" altLang="en-US" sz="1200" smtClean="0">
                <a:solidFill>
                  <a:schemeClr val="tx1"/>
                </a:solidFill>
              </a:rPr>
              <a:pPr eaLnBrk="1" hangingPunct="1"/>
              <a:t>1</a:t>
            </a:fld>
            <a:endParaRPr lang="en-US" altLang="en-US" sz="1200" smtClean="0">
              <a:solidFill>
                <a:schemeClr val="tx1"/>
              </a:solidFill>
            </a:endParaRPr>
          </a:p>
        </p:txBody>
      </p:sp>
      <p:sp>
        <p:nvSpPr>
          <p:cNvPr id="20484" name="Rectangle 2"/>
          <p:cNvSpPr>
            <a:spLocks noGrp="1" noRot="1" noChangeAspect="1" noChangeArrowheads="1" noTextEdit="1"/>
          </p:cNvSpPr>
          <p:nvPr>
            <p:ph type="sldImg"/>
          </p:nvPr>
        </p:nvSpPr>
        <p:spPr>
          <a:xfrm>
            <a:off x="715963" y="630238"/>
            <a:ext cx="5430837" cy="4073525"/>
          </a:xfrm>
          <a:ln/>
        </p:spPr>
      </p:sp>
      <p:sp>
        <p:nvSpPr>
          <p:cNvPr id="20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286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86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1C2844EF-0109-418F-B43A-1A1DC7857A46}"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28676" name="Rectangle 2"/>
          <p:cNvSpPr>
            <a:spLocks noGrp="1" noRot="1" noChangeAspect="1" noChangeArrowheads="1" noTextEdit="1"/>
          </p:cNvSpPr>
          <p:nvPr>
            <p:ph type="sldImg"/>
          </p:nvPr>
        </p:nvSpPr>
        <p:spPr>
          <a:xfrm>
            <a:off x="715963" y="630238"/>
            <a:ext cx="5432425" cy="4073525"/>
          </a:xfrm>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smtClean="0"/>
              <a:t>To create a new note for a claim:</a:t>
            </a:r>
          </a:p>
          <a:p>
            <a:pPr marL="438150" lvl="1" indent="-209550" eaLnBrk="1" hangingPunct="1">
              <a:buFontTx/>
              <a:buAutoNum type="arabicPeriod"/>
            </a:pPr>
            <a:r>
              <a:rPr lang="en-US" smtClean="0"/>
              <a:t>Navigate to the claim.</a:t>
            </a:r>
          </a:p>
          <a:p>
            <a:pPr marL="438150" lvl="1" indent="-209550" eaLnBrk="1" hangingPunct="1">
              <a:buFontTx/>
              <a:buAutoNum type="arabicPeriod"/>
            </a:pPr>
            <a:r>
              <a:rPr lang="en-US" smtClean="0"/>
              <a:t>Click New Note.</a:t>
            </a:r>
          </a:p>
          <a:p>
            <a:pPr marL="438150" lvl="1" indent="-209550" eaLnBrk="1" hangingPunct="1">
              <a:buFontTx/>
              <a:buAutoNum type="arabicPeriod"/>
            </a:pPr>
            <a:r>
              <a:rPr lang="en-US" smtClean="0"/>
              <a:t>Enter the information about the note as appropriate.</a:t>
            </a:r>
          </a:p>
          <a:p>
            <a:pPr marL="438150" lvl="1" indent="-209550" eaLnBrk="1" hangingPunct="1">
              <a:buFontTx/>
              <a:buAutoNum type="arabicPeriod"/>
            </a:pPr>
            <a:r>
              <a:rPr lang="en-US" smtClean="0"/>
              <a:t>Click Update.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of the “Medical Issues” topic when adding</a:t>
            </a:r>
            <a:r>
              <a:rPr lang="en-US" baseline="0" dirty="0" smtClean="0"/>
              <a:t> a note on a WC (Workers’ Compensation) claim will add the note with the added functionality of showing that note in read-only mode on the Medical Details exposure. The topic is the only requirement to make the note show up on the exposure. The note does not have to be related to the exposure.</a:t>
            </a:r>
          </a:p>
          <a:p>
            <a:endParaRPr lang="en-US" baseline="0" dirty="0" smtClean="0"/>
          </a:p>
          <a:p>
            <a:r>
              <a:rPr lang="en-US" baseline="0" dirty="0" smtClean="0"/>
              <a:t>Workers’ Compensation claims in ClaimCenter use designated menu links for all exposures. Because of the simplicity of exposures on WC claims and the fact that each claim has only one claimant, all medical costs are associated with a single “Medical Details” exposure.</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Notes - </a:t>
            </a:r>
            <a:fld id="{8595C14E-390F-4971-87C4-FD271BA5D4D9}" type="slidenum">
              <a:rPr lang="en-US" altLang="en-US" smtClean="0"/>
              <a:pPr>
                <a:defRPr/>
              </a:pPr>
              <a:t>11</a:t>
            </a:fld>
            <a:endParaRPr lang="en-US" altLang="en-US"/>
          </a:p>
        </p:txBody>
      </p:sp>
    </p:spTree>
    <p:extLst>
      <p:ext uri="{BB962C8B-B14F-4D97-AF65-F5344CB8AC3E}">
        <p14:creationId xmlns:p14="http://schemas.microsoft.com/office/powerpoint/2010/main" val="1488631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Notes - </a:t>
            </a:r>
            <a:fld id="{9FB1F6ED-5B20-4866-8784-D15DDF037AFC}" type="slidenum">
              <a:rPr lang="en-US" altLang="en-US" sz="1200" smtClean="0">
                <a:solidFill>
                  <a:schemeClr val="tx1"/>
                </a:solidFill>
              </a:rPr>
              <a:pPr eaLnBrk="1" hangingPunct="1"/>
              <a:t>12</a:t>
            </a:fld>
            <a:endParaRPr lang="en-US" altLang="en-US" sz="1200" dirty="0" smtClean="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can create one or more notes that are associated with a specific activity. These notes can record the actions or thinking behind the processing of a activity.</a:t>
            </a:r>
          </a:p>
          <a:p>
            <a:pPr eaLnBrk="1" hangingPunct="1"/>
            <a:r>
              <a:rPr lang="en-US" dirty="0" smtClean="0"/>
              <a:t>To create a note related to an activity:</a:t>
            </a:r>
          </a:p>
          <a:p>
            <a:pPr marL="557213" lvl="1" indent="-209550" eaLnBrk="1" hangingPunct="1">
              <a:buFontTx/>
              <a:buAutoNum type="arabicPeriod"/>
            </a:pPr>
            <a:r>
              <a:rPr lang="en-US" dirty="0" smtClean="0"/>
              <a:t>Navigate to the activity.</a:t>
            </a:r>
          </a:p>
          <a:p>
            <a:pPr marL="557213" lvl="1" indent="-209550" eaLnBrk="1" hangingPunct="1">
              <a:buFontTx/>
              <a:buAutoNum type="arabicPeriod"/>
            </a:pPr>
            <a:r>
              <a:rPr lang="en-US" dirty="0" smtClean="0"/>
              <a:t>In the New Note section, complete the fields as appropriate.</a:t>
            </a:r>
          </a:p>
          <a:p>
            <a:pPr marL="557213" lvl="1" indent="-209550" eaLnBrk="1" hangingPunct="1">
              <a:buFontTx/>
              <a:buAutoNum type="arabicPeriod"/>
            </a:pPr>
            <a:r>
              <a:rPr lang="en-US" dirty="0" smtClean="0"/>
              <a:t>Click Update.</a:t>
            </a:r>
          </a:p>
          <a:p>
            <a:pPr eaLnBrk="1" hangingPunct="1"/>
            <a:r>
              <a:rPr lang="en-US" dirty="0" smtClean="0"/>
              <a:t>An activity can also be linked to a document. Documents are discussed in the "Documents" lesson.</a:t>
            </a:r>
          </a:p>
          <a:p>
            <a:pPr marL="228600" lvl="1" indent="0" eaLnBrk="1" hangingPunct="1">
              <a:buFontTx/>
              <a:buNone/>
            </a:pPr>
            <a:endParaRPr lang="en-US" dirty="0" smtClean="0"/>
          </a:p>
          <a:p>
            <a:pPr marL="0" lvl="0" indent="-114300" eaLnBrk="1" hangingPunct="1">
              <a:buFontTx/>
              <a:buNone/>
            </a:pPr>
            <a:r>
              <a:rPr lang="en-US" dirty="0" smtClean="0"/>
              <a:t>Activities are discussed</a:t>
            </a:r>
            <a:r>
              <a:rPr lang="en-US" baseline="0" dirty="0" smtClean="0"/>
              <a:t> in the Activities lesson.</a:t>
            </a:r>
            <a:endParaRPr lang="en-US" dirty="0" smtClean="0"/>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307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07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AC4F64C8-BC27-4041-9ABA-46BA363FB4D5}"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30724" name="Rectangle 2"/>
          <p:cNvSpPr>
            <a:spLocks noGrp="1" noRot="1" noChangeAspect="1" noChangeArrowheads="1" noTextEdit="1"/>
          </p:cNvSpPr>
          <p:nvPr>
            <p:ph type="sldImg"/>
          </p:nvPr>
        </p:nvSpPr>
        <p:spPr>
          <a:xfrm>
            <a:off x="715963" y="630238"/>
            <a:ext cx="5432425" cy="4073525"/>
          </a:xfrm>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dirty="0" smtClean="0"/>
              <a:t>You can also use a Note template to generate a note. To select a note template:</a:t>
            </a:r>
          </a:p>
          <a:p>
            <a:pPr marL="209550" indent="-209550" eaLnBrk="1" hangingPunct="1">
              <a:buFontTx/>
              <a:buAutoNum type="arabicPeriod"/>
            </a:pPr>
            <a:r>
              <a:rPr lang="en-US" dirty="0" smtClean="0"/>
              <a:t>Within the New Note screen, click Use Template. This displays the Find Note Template screen.</a:t>
            </a:r>
          </a:p>
          <a:p>
            <a:pPr marL="209550" indent="-209550" eaLnBrk="1" hangingPunct="1">
              <a:buFontTx/>
              <a:buAutoNum type="arabicPeriod"/>
            </a:pPr>
            <a:r>
              <a:rPr lang="en-US" dirty="0" smtClean="0"/>
              <a:t>Enter in criteria to identify the desired template and click Search. From the search results list, click the Select button corresponding to the desired template.</a:t>
            </a:r>
          </a:p>
          <a:p>
            <a:pPr marL="209550" indent="-209550" eaLnBrk="1" hangingPunct="1"/>
            <a:r>
              <a:rPr lang="en-US" dirty="0" smtClean="0"/>
              <a:t>The note template will potentially populate the Topic, Subject, and Text fields. Some of the fields may include dynamic template data values, such as a subject of "Accident statement on &lt;current date&gt;" or a text line of "Status report by: &lt;user name&gt;". Users can still modify these fields or, in the case of the Text field, add additional text.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D1223789-ABB9-4AC2-8819-78FAAC1F295D}"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31748" name="Rectangle 2"/>
          <p:cNvSpPr>
            <a:spLocks noGrp="1" noRot="1" noChangeAspect="1" noChangeArrowheads="1" noTextEdit="1"/>
          </p:cNvSpPr>
          <p:nvPr>
            <p:ph type="sldImg"/>
          </p:nvPr>
        </p:nvSpPr>
        <p:spPr>
          <a:xfrm>
            <a:off x="715963" y="630238"/>
            <a:ext cx="5432425" cy="4073525"/>
          </a:xfrm>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edit a note, click the Edit link from the Notes list.</a:t>
            </a:r>
          </a:p>
          <a:p>
            <a:pPr eaLnBrk="1" hangingPunct="1"/>
            <a:r>
              <a:rPr lang="en-US" smtClean="0"/>
              <a:t>In the base application, the text of a note cannot be edited once it has been created. This is usually mandated to provide a true reflection of the actions taken on a claim. This behavior is configurable, and any field can be editable or not once the note has been created.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80AB317D-DD21-4C5A-A0DE-CF6716D33A1C}"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32772" name="Rectangle 2"/>
          <p:cNvSpPr>
            <a:spLocks noGrp="1" noRot="1" noChangeAspect="1" noChangeArrowheads="1" noTextEdit="1"/>
          </p:cNvSpPr>
          <p:nvPr>
            <p:ph type="sldImg"/>
          </p:nvPr>
        </p:nvSpPr>
        <p:spPr>
          <a:xfrm>
            <a:off x="715963" y="630238"/>
            <a:ext cx="5432425" cy="4073525"/>
          </a:xfrm>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27B2F4BC-3C24-40EC-803E-939CFD1B3033}"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33796" name="Rectangle 2"/>
          <p:cNvSpPr>
            <a:spLocks noGrp="1" noRot="1" noChangeAspect="1" noChangeArrowheads="1" noTextEdit="1"/>
          </p:cNvSpPr>
          <p:nvPr>
            <p:ph type="sldImg"/>
          </p:nvPr>
        </p:nvSpPr>
        <p:spPr>
          <a:xfrm>
            <a:off x="715963" y="630238"/>
            <a:ext cx="5432425" cy="4073525"/>
          </a:xfrm>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Activities</a:t>
            </a:r>
          </a:p>
          <a:p>
            <a:pPr eaLnBrk="1" hangingPunct="1"/>
            <a:r>
              <a:rPr lang="en-US" dirty="0" smtClean="0"/>
              <a:t>2. Documents</a:t>
            </a:r>
          </a:p>
          <a:p>
            <a:pPr eaLnBrk="1" hangingPunct="1"/>
            <a:r>
              <a:rPr lang="en-US" dirty="0" smtClean="0"/>
              <a:t>3. Documents and notes (The setting for documents is "sensitive". The setting for notes is "confidential".)</a:t>
            </a:r>
          </a:p>
          <a:p>
            <a:pPr eaLnBrk="1" hangingPunct="1"/>
            <a:r>
              <a:rPr lang="en-US" dirty="0" smtClean="0"/>
              <a:t>4. Activities, documents, and notes</a:t>
            </a:r>
          </a:p>
          <a:p>
            <a:pPr eaLnBrk="1" hangingPunct="1"/>
            <a:r>
              <a:rPr lang="en-US" dirty="0" smtClean="0"/>
              <a:t>5. Documents</a:t>
            </a:r>
          </a:p>
          <a:p>
            <a:pPr eaLnBrk="1" hangingPunct="1"/>
            <a:r>
              <a:rPr lang="en-US" dirty="0" smtClean="0"/>
              <a:t>6. Activities</a:t>
            </a:r>
          </a:p>
          <a:p>
            <a:pPr eaLnBrk="1" hangingPunct="1"/>
            <a:r>
              <a:rPr lang="en-US" dirty="0" smtClean="0"/>
              <a:t>7. Documents and notes (though one could argue that it is all three if activity patterns are thought of as a "template" for activities)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dirty="0" smtClean="0"/>
              <a:t>	Notes - </a:t>
            </a:r>
            <a:fld id="{211C349A-83C9-44D0-A356-DBEB3FC715FC}" type="slidenum">
              <a:rPr lang="en-US" altLang="en-US" smtClean="0"/>
              <a:pPr>
                <a:defRPr/>
              </a:pPr>
              <a:t>17</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215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15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A0F30EA1-CCEC-48F5-B9A3-89780EA20416}" type="slidenum">
              <a:rPr lang="en-US" altLang="en-US" sz="1200" smtClean="0">
                <a:solidFill>
                  <a:schemeClr val="tx1"/>
                </a:solidFill>
              </a:rPr>
              <a:pPr eaLnBrk="1" hangingPunct="1"/>
              <a:t>2</a:t>
            </a:fld>
            <a:endParaRPr lang="en-US" altLang="en-US" sz="1200" smtClean="0">
              <a:solidFill>
                <a:schemeClr val="tx1"/>
              </a:solidFill>
            </a:endParaRPr>
          </a:p>
        </p:txBody>
      </p:sp>
      <p:sp>
        <p:nvSpPr>
          <p:cNvPr id="21508" name="Rectangle 2"/>
          <p:cNvSpPr>
            <a:spLocks noGrp="1" noRot="1" noChangeAspect="1" noChangeArrowheads="1" noTextEdit="1"/>
          </p:cNvSpPr>
          <p:nvPr>
            <p:ph type="sldImg"/>
          </p:nvPr>
        </p:nvSpPr>
        <p:spPr>
          <a:xfrm>
            <a:off x="715963" y="630238"/>
            <a:ext cx="5432425" cy="4073525"/>
          </a:xfrm>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225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25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DFCBEAC9-6A15-4FC6-9EB3-83F74083D702}" type="slidenum">
              <a:rPr lang="en-US" altLang="en-US" sz="1200" smtClean="0">
                <a:solidFill>
                  <a:schemeClr val="tx1"/>
                </a:solidFill>
              </a:rPr>
              <a:pPr eaLnBrk="1" hangingPunct="1"/>
              <a:t>3</a:t>
            </a:fld>
            <a:endParaRPr lang="en-US" altLang="en-US" sz="1200" smtClean="0">
              <a:solidFill>
                <a:schemeClr val="tx1"/>
              </a:solidFill>
            </a:endParaRPr>
          </a:p>
        </p:txBody>
      </p:sp>
      <p:sp>
        <p:nvSpPr>
          <p:cNvPr id="22532" name="Rectangle 2"/>
          <p:cNvSpPr>
            <a:spLocks noGrp="1" noRot="1" noChangeAspect="1" noChangeArrowheads="1" noTextEdit="1"/>
          </p:cNvSpPr>
          <p:nvPr>
            <p:ph type="sldImg"/>
          </p:nvPr>
        </p:nvSpPr>
        <p:spPr>
          <a:xfrm>
            <a:off x="715963" y="630238"/>
            <a:ext cx="5432425" cy="4073525"/>
          </a:xfrm>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235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35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4E122DA2-D8E4-49E3-91B2-EC1F1F956400}" type="slidenum">
              <a:rPr lang="en-US" altLang="en-US" sz="1200" smtClean="0">
                <a:solidFill>
                  <a:schemeClr val="tx1"/>
                </a:solidFill>
              </a:rPr>
              <a:pPr eaLnBrk="1" hangingPunct="1"/>
              <a:t>4</a:t>
            </a:fld>
            <a:endParaRPr lang="en-US" altLang="en-US" sz="1200" smtClean="0">
              <a:solidFill>
                <a:schemeClr val="tx1"/>
              </a:solidFill>
            </a:endParaRPr>
          </a:p>
        </p:txBody>
      </p:sp>
      <p:sp>
        <p:nvSpPr>
          <p:cNvPr id="23556" name="Rectangle 2"/>
          <p:cNvSpPr>
            <a:spLocks noGrp="1" noRot="1" noChangeAspect="1" noChangeArrowheads="1" noTextEdit="1"/>
          </p:cNvSpPr>
          <p:nvPr>
            <p:ph type="sldImg"/>
          </p:nvPr>
        </p:nvSpPr>
        <p:spPr>
          <a:xfrm>
            <a:off x="715963" y="630238"/>
            <a:ext cx="5432425" cy="4073525"/>
          </a:xfrm>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Notes can be created in business rules, and in some cases it may make sense for a given business rule to create and attach a note to a claim after some automatic action has been taken. But the majority of notes associated to a given claim are user-created notes.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245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45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87523C30-8D0F-4323-8E4F-3215FBA92379}" type="slidenum">
              <a:rPr lang="en-US" altLang="en-US" sz="1200" smtClean="0">
                <a:solidFill>
                  <a:schemeClr val="tx1"/>
                </a:solidFill>
              </a:rPr>
              <a:pPr eaLnBrk="1" hangingPunct="1"/>
              <a:t>5</a:t>
            </a:fld>
            <a:endParaRPr lang="en-US" altLang="en-US" sz="1200" smtClean="0">
              <a:solidFill>
                <a:schemeClr val="tx1"/>
              </a:solidFill>
            </a:endParaRPr>
          </a:p>
        </p:txBody>
      </p:sp>
      <p:sp>
        <p:nvSpPr>
          <p:cNvPr id="24580" name="Rectangle 2"/>
          <p:cNvSpPr>
            <a:spLocks noGrp="1" noRot="1" noChangeAspect="1" noChangeArrowheads="1" noTextEdit="1"/>
          </p:cNvSpPr>
          <p:nvPr>
            <p:ph type="sldImg"/>
          </p:nvPr>
        </p:nvSpPr>
        <p:spPr>
          <a:xfrm>
            <a:off x="715963" y="630238"/>
            <a:ext cx="5432425" cy="4073525"/>
          </a:xfrm>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note can be attached to the entire claim, or to any of the following sub-objects: exposures, contacts, or matters.</a:t>
            </a:r>
          </a:p>
          <a:p>
            <a:pPr eaLnBrk="1" hangingPunct="1"/>
            <a:r>
              <a:rPr lang="en-US" smtClean="0"/>
              <a:t>When you create a note, you can mark it as confidential. A confidential note that you create is visible only to you, your hierarchy of supervisors, and anyone who explicitly has permission to view all confidential notes.</a:t>
            </a:r>
          </a:p>
          <a:p>
            <a:pPr eaLnBrk="1" hangingPunct="1"/>
            <a:r>
              <a:rPr lang="en-US" smtClean="0"/>
              <a:t>Notes may also be set to a specific security type which determines which users may be allowed to see this note. This concept of access control for notes and other claim subobjects is covered in the Permissions and Access Control Lists lessons.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256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56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D26F627B-D71D-40C8-96C1-290258DE5A18}" type="slidenum">
              <a:rPr lang="en-US" altLang="en-US" sz="1200" smtClean="0">
                <a:solidFill>
                  <a:schemeClr val="tx1"/>
                </a:solidFill>
              </a:rPr>
              <a:pPr eaLnBrk="1" hangingPunct="1"/>
              <a:t>6</a:t>
            </a:fld>
            <a:endParaRPr lang="en-US" altLang="en-US" sz="1200" smtClean="0">
              <a:solidFill>
                <a:schemeClr val="tx1"/>
              </a:solidFill>
            </a:endParaRPr>
          </a:p>
        </p:txBody>
      </p:sp>
      <p:sp>
        <p:nvSpPr>
          <p:cNvPr id="25604" name="Rectangle 2"/>
          <p:cNvSpPr>
            <a:spLocks noGrp="1" noRot="1" noChangeAspect="1" noChangeArrowheads="1" noTextEdit="1"/>
          </p:cNvSpPr>
          <p:nvPr>
            <p:ph type="sldImg"/>
          </p:nvPr>
        </p:nvSpPr>
        <p:spPr>
          <a:xfrm>
            <a:off x="715963" y="630238"/>
            <a:ext cx="5432425" cy="4073525"/>
          </a:xfrm>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266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66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10AA17A2-CB99-4C3F-9AD4-509D7B25F069}" type="slidenum">
              <a:rPr lang="en-US" altLang="en-US" sz="1200" smtClean="0">
                <a:solidFill>
                  <a:schemeClr val="tx1"/>
                </a:solidFill>
              </a:rPr>
              <a:pPr eaLnBrk="1" hangingPunct="1"/>
              <a:t>7</a:t>
            </a:fld>
            <a:endParaRPr lang="en-US" altLang="en-US" sz="1200" smtClean="0">
              <a:solidFill>
                <a:schemeClr val="tx1"/>
              </a:solidFill>
            </a:endParaRPr>
          </a:p>
        </p:txBody>
      </p:sp>
      <p:sp>
        <p:nvSpPr>
          <p:cNvPr id="26628" name="Rectangle 2"/>
          <p:cNvSpPr>
            <a:spLocks noGrp="1" noRot="1" noChangeAspect="1" noChangeArrowheads="1" noTextEdit="1"/>
          </p:cNvSpPr>
          <p:nvPr>
            <p:ph type="sldImg"/>
          </p:nvPr>
        </p:nvSpPr>
        <p:spPr>
          <a:xfrm>
            <a:off x="715963" y="630238"/>
            <a:ext cx="5432425"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276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276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Notes - </a:t>
            </a:r>
            <a:fld id="{0D1277B8-7193-4FBD-9986-699F5C322A2A}" type="slidenum">
              <a:rPr lang="en-US" altLang="en-US" sz="1200" smtClean="0">
                <a:solidFill>
                  <a:schemeClr val="tx1"/>
                </a:solidFill>
              </a:rPr>
              <a:pPr eaLnBrk="1" hangingPunct="1"/>
              <a:t>8</a:t>
            </a:fld>
            <a:endParaRPr lang="en-US" altLang="en-US" sz="1200" smtClean="0">
              <a:solidFill>
                <a:schemeClr val="tx1"/>
              </a:solidFill>
            </a:endParaRPr>
          </a:p>
        </p:txBody>
      </p:sp>
      <p:sp>
        <p:nvSpPr>
          <p:cNvPr id="27652" name="Rectangle 2"/>
          <p:cNvSpPr>
            <a:spLocks noGrp="1" noRot="1" noChangeAspect="1" noChangeArrowheads="1" noTextEdit="1"/>
          </p:cNvSpPr>
          <p:nvPr>
            <p:ph type="sldImg"/>
          </p:nvPr>
        </p:nvSpPr>
        <p:spPr>
          <a:xfrm>
            <a:off x="715963" y="630238"/>
            <a:ext cx="5432425" cy="4073525"/>
          </a:xfrm>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To view the notes for a given claim, navigate to the claim and click the Notes page link. If the claim has any notes, they are displayed in the screen.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search controls at the top of the screen to filter out notes you don't wish to see. For example, you could view all notes related to a given contact on the claim, or between certain dates. One</a:t>
            </a:r>
            <a:r>
              <a:rPr lang="en-US" baseline="0" dirty="0" smtClean="0"/>
              <a:t> portion of the three search/filter is shown at a time in the above due to screenshot size limitations.</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Notes - </a:t>
            </a:r>
            <a:fld id="{8595C14E-390F-4971-87C4-FD271BA5D4D9}" type="slidenum">
              <a:rPr lang="en-US" altLang="en-US" smtClean="0"/>
              <a:pPr>
                <a:defRPr/>
              </a:pPr>
              <a:t>9</a:t>
            </a:fld>
            <a:endParaRPr lang="en-US" altLang="en-US"/>
          </a:p>
        </p:txBody>
      </p:sp>
    </p:spTree>
    <p:extLst>
      <p:ext uri="{BB962C8B-B14F-4D97-AF65-F5344CB8AC3E}">
        <p14:creationId xmlns:p14="http://schemas.microsoft.com/office/powerpoint/2010/main" val="608490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96429057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1015628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7758438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8889858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747654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5911225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8443433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82144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3245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04821328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62784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178553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latin typeface="Arial" pitchFamily="34" charset="0"/>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latin typeface="Arial" pitchFamily="34"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C8B023E6-9B11-4E9E-B6DE-F5CD600D1867}"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latin typeface="Arial" pitchFamily="34" charset="0"/>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Notes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4 September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69" y="677103"/>
            <a:ext cx="2800350" cy="1952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2" name="Rectangle 2"/>
          <p:cNvSpPr>
            <a:spLocks noGrp="1" noChangeArrowheads="1"/>
          </p:cNvSpPr>
          <p:nvPr>
            <p:ph type="title"/>
          </p:nvPr>
        </p:nvSpPr>
        <p:spPr/>
        <p:txBody>
          <a:bodyPr/>
          <a:lstStyle/>
          <a:p>
            <a:pPr eaLnBrk="1" hangingPunct="1"/>
            <a:r>
              <a:rPr lang="en-US" smtClean="0"/>
              <a:t>Adding notes to a claim</a:t>
            </a:r>
          </a:p>
        </p:txBody>
      </p:sp>
      <p:sp>
        <p:nvSpPr>
          <p:cNvPr id="12293" name="AutoShape 4"/>
          <p:cNvSpPr>
            <a:spLocks noChangeArrowheads="1"/>
          </p:cNvSpPr>
          <p:nvPr/>
        </p:nvSpPr>
        <p:spPr bwMode="auto">
          <a:xfrm>
            <a:off x="579437" y="1920323"/>
            <a:ext cx="2322789" cy="19843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2917963"/>
            <a:ext cx="8723313" cy="35337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6"/>
          <p:cNvSpPr>
            <a:spLocks noChangeShapeType="1"/>
          </p:cNvSpPr>
          <p:nvPr/>
        </p:nvSpPr>
        <p:spPr bwMode="auto">
          <a:xfrm flipH="1">
            <a:off x="1505639" y="2143813"/>
            <a:ext cx="0" cy="88748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1"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69" y="3031299"/>
            <a:ext cx="7894637" cy="3200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69" y="677103"/>
            <a:ext cx="2800350" cy="197498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Medical Notes on Workers’ Comp Claims</a:t>
            </a:r>
            <a:endParaRPr lang="en-US" dirty="0"/>
          </a:p>
        </p:txBody>
      </p:sp>
      <p:sp>
        <p:nvSpPr>
          <p:cNvPr id="7" name="AutoShape 4"/>
          <p:cNvSpPr>
            <a:spLocks noChangeArrowheads="1"/>
          </p:cNvSpPr>
          <p:nvPr/>
        </p:nvSpPr>
        <p:spPr bwMode="auto">
          <a:xfrm>
            <a:off x="1390389" y="719511"/>
            <a:ext cx="406455" cy="42035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Line 6"/>
          <p:cNvSpPr>
            <a:spLocks noChangeShapeType="1"/>
          </p:cNvSpPr>
          <p:nvPr/>
        </p:nvSpPr>
        <p:spPr bwMode="auto">
          <a:xfrm flipH="1">
            <a:off x="1796844" y="769615"/>
            <a:ext cx="1635288" cy="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Text Box 17"/>
          <p:cNvSpPr txBox="1">
            <a:spLocks noChangeArrowheads="1"/>
          </p:cNvSpPr>
          <p:nvPr/>
        </p:nvSpPr>
        <p:spPr bwMode="auto">
          <a:xfrm>
            <a:off x="3432132" y="603493"/>
            <a:ext cx="27765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smtClean="0">
                <a:solidFill>
                  <a:srgbClr val="FF0000"/>
                </a:solidFill>
              </a:rPr>
              <a:t>WC Line of Business</a:t>
            </a:r>
            <a:endParaRPr lang="en-US" sz="2000" b="1" dirty="0">
              <a:solidFill>
                <a:srgbClr val="FF0000"/>
              </a:solidFill>
            </a:endParaRPr>
          </a:p>
        </p:txBody>
      </p:sp>
      <p:sp>
        <p:nvSpPr>
          <p:cNvPr id="10" name="AutoShape 4"/>
          <p:cNvSpPr>
            <a:spLocks noChangeArrowheads="1"/>
          </p:cNvSpPr>
          <p:nvPr/>
        </p:nvSpPr>
        <p:spPr bwMode="auto">
          <a:xfrm>
            <a:off x="579437" y="1945375"/>
            <a:ext cx="2322789" cy="19843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Line 6"/>
          <p:cNvSpPr>
            <a:spLocks noChangeShapeType="1"/>
          </p:cNvSpPr>
          <p:nvPr/>
        </p:nvSpPr>
        <p:spPr bwMode="auto">
          <a:xfrm flipH="1">
            <a:off x="1505639" y="2143813"/>
            <a:ext cx="0" cy="88748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AutoShape 4"/>
          <p:cNvSpPr>
            <a:spLocks noChangeArrowheads="1"/>
          </p:cNvSpPr>
          <p:nvPr/>
        </p:nvSpPr>
        <p:spPr bwMode="auto">
          <a:xfrm>
            <a:off x="396669" y="4114465"/>
            <a:ext cx="3323561" cy="29469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4"/>
          <p:cNvSpPr>
            <a:spLocks noChangeArrowheads="1"/>
          </p:cNvSpPr>
          <p:nvPr/>
        </p:nvSpPr>
        <p:spPr bwMode="auto">
          <a:xfrm>
            <a:off x="434247" y="3715720"/>
            <a:ext cx="642991" cy="29469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5586" y="927114"/>
            <a:ext cx="5072337" cy="31493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 name="Line 6"/>
          <p:cNvSpPr>
            <a:spLocks noChangeShapeType="1"/>
          </p:cNvSpPr>
          <p:nvPr/>
        </p:nvSpPr>
        <p:spPr bwMode="auto">
          <a:xfrm flipV="1">
            <a:off x="1077237" y="1778696"/>
            <a:ext cx="2478349" cy="195979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Line 6"/>
          <p:cNvSpPr>
            <a:spLocks noChangeShapeType="1"/>
          </p:cNvSpPr>
          <p:nvPr/>
        </p:nvSpPr>
        <p:spPr bwMode="auto">
          <a:xfrm flipH="1" flipV="1">
            <a:off x="5229225" y="977792"/>
            <a:ext cx="1509777" cy="2737927"/>
          </a:xfrm>
          <a:prstGeom prst="line">
            <a:avLst/>
          </a:prstGeom>
          <a:noFill/>
          <a:ln w="12700">
            <a:solidFill>
              <a:schemeClr val="bg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 name="AutoShape 4"/>
          <p:cNvSpPr>
            <a:spLocks noChangeArrowheads="1"/>
          </p:cNvSpPr>
          <p:nvPr/>
        </p:nvSpPr>
        <p:spPr bwMode="auto">
          <a:xfrm>
            <a:off x="6726478" y="3690667"/>
            <a:ext cx="1888920" cy="360716"/>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Line 6"/>
          <p:cNvSpPr>
            <a:spLocks noChangeShapeType="1"/>
          </p:cNvSpPr>
          <p:nvPr/>
        </p:nvSpPr>
        <p:spPr bwMode="auto">
          <a:xfrm flipV="1">
            <a:off x="8627923" y="2044593"/>
            <a:ext cx="516076" cy="2006790"/>
          </a:xfrm>
          <a:prstGeom prst="line">
            <a:avLst/>
          </a:prstGeom>
          <a:noFill/>
          <a:ln w="12700">
            <a:solidFill>
              <a:schemeClr val="bg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 name="Line 6"/>
          <p:cNvSpPr>
            <a:spLocks noChangeShapeType="1"/>
          </p:cNvSpPr>
          <p:nvPr/>
        </p:nvSpPr>
        <p:spPr bwMode="auto">
          <a:xfrm flipH="1" flipV="1">
            <a:off x="5216700" y="2032065"/>
            <a:ext cx="1509778" cy="2019318"/>
          </a:xfrm>
          <a:prstGeom prst="line">
            <a:avLst/>
          </a:prstGeom>
          <a:noFill/>
          <a:ln w="12700">
            <a:solidFill>
              <a:schemeClr val="bg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9225" y="977793"/>
            <a:ext cx="3914775" cy="10668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8224882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658078"/>
            <a:ext cx="8622903" cy="397474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6083" name="Rectangle 2"/>
          <p:cNvSpPr>
            <a:spLocks noGrp="1" noChangeArrowheads="1"/>
          </p:cNvSpPr>
          <p:nvPr>
            <p:ph type="title"/>
          </p:nvPr>
        </p:nvSpPr>
        <p:spPr/>
        <p:txBody>
          <a:bodyPr/>
          <a:lstStyle/>
          <a:p>
            <a:pPr eaLnBrk="1" hangingPunct="1"/>
            <a:r>
              <a:rPr lang="en-US" smtClean="0"/>
              <a:t>Creating an activity note</a:t>
            </a:r>
          </a:p>
        </p:txBody>
      </p:sp>
      <p:sp>
        <p:nvSpPr>
          <p:cNvPr id="46084" name="Line 5"/>
          <p:cNvSpPr>
            <a:spLocks noChangeShapeType="1"/>
          </p:cNvSpPr>
          <p:nvPr/>
        </p:nvSpPr>
        <p:spPr bwMode="auto">
          <a:xfrm flipV="1">
            <a:off x="5191999" y="4632826"/>
            <a:ext cx="1527222" cy="112670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6085" name="Rectangle 7"/>
          <p:cNvSpPr>
            <a:spLocks noChangeArrowheads="1"/>
          </p:cNvSpPr>
          <p:nvPr/>
        </p:nvSpPr>
        <p:spPr bwMode="auto">
          <a:xfrm>
            <a:off x="7185025" y="0"/>
            <a:ext cx="1958975" cy="1677988"/>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46086" name="Group 8"/>
          <p:cNvGrpSpPr>
            <a:grpSpLocks/>
          </p:cNvGrpSpPr>
          <p:nvPr/>
        </p:nvGrpSpPr>
        <p:grpSpPr bwMode="auto">
          <a:xfrm>
            <a:off x="7439025" y="38100"/>
            <a:ext cx="1590675" cy="1608138"/>
            <a:chOff x="3976" y="1286"/>
            <a:chExt cx="1328" cy="1342"/>
          </a:xfrm>
        </p:grpSpPr>
        <p:sp>
          <p:nvSpPr>
            <p:cNvPr id="46089" name="Line 9"/>
            <p:cNvSpPr>
              <a:spLocks noChangeShapeType="1"/>
            </p:cNvSpPr>
            <p:nvPr/>
          </p:nvSpPr>
          <p:spPr bwMode="auto">
            <a:xfrm>
              <a:off x="4284" y="1979"/>
              <a:ext cx="0" cy="47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90" name="Line 10"/>
            <p:cNvSpPr>
              <a:spLocks noChangeShapeType="1"/>
            </p:cNvSpPr>
            <p:nvPr/>
          </p:nvSpPr>
          <p:spPr bwMode="auto">
            <a:xfrm>
              <a:off x="4284" y="2443"/>
              <a:ext cx="65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46091" name="Group 11"/>
            <p:cNvGrpSpPr>
              <a:grpSpLocks/>
            </p:cNvGrpSpPr>
            <p:nvPr/>
          </p:nvGrpSpPr>
          <p:grpSpPr bwMode="auto">
            <a:xfrm>
              <a:off x="4722" y="2110"/>
              <a:ext cx="582" cy="518"/>
              <a:chOff x="2322" y="507"/>
              <a:chExt cx="1203" cy="1071"/>
            </a:xfrm>
          </p:grpSpPr>
          <p:sp>
            <p:nvSpPr>
              <p:cNvPr id="46099" name="Freeform 12"/>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6100" name="Oval 13"/>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6101" name="Freeform 14"/>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6102" name="Line 15"/>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103" name="Freeform 16"/>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4" name="Freeform 17"/>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5" name="Freeform 18"/>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6" name="Freeform 19"/>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7" name="Oval 20"/>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46092" name="Group 21"/>
            <p:cNvGrpSpPr>
              <a:grpSpLocks/>
            </p:cNvGrpSpPr>
            <p:nvPr/>
          </p:nvGrpSpPr>
          <p:grpSpPr bwMode="auto">
            <a:xfrm>
              <a:off x="3976" y="1286"/>
              <a:ext cx="643" cy="819"/>
              <a:chOff x="2401" y="425"/>
              <a:chExt cx="907" cy="1154"/>
            </a:xfrm>
          </p:grpSpPr>
          <p:sp>
            <p:nvSpPr>
              <p:cNvPr id="46093" name="Rectangle 2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6094" name="Line 2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2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6" name="Rectangle 2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6097" name="Freeform 26"/>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6098" name="Line 2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46087" name="Rectangle 30"/>
          <p:cNvSpPr>
            <a:spLocks noChangeArrowheads="1"/>
          </p:cNvSpPr>
          <p:nvPr/>
        </p:nvSpPr>
        <p:spPr bwMode="auto">
          <a:xfrm>
            <a:off x="4598233" y="2212976"/>
            <a:ext cx="4241976" cy="24198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714" y="2762003"/>
            <a:ext cx="4477727" cy="3615046"/>
          </a:xfrm>
          <a:prstGeom prst="rect">
            <a:avLst/>
          </a:prstGeom>
          <a:noFill/>
          <a:ln w="28575">
            <a:solidFill>
              <a:srgbClr val="FF33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522144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84" y="3750469"/>
            <a:ext cx="3720310" cy="2605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05" y="730526"/>
            <a:ext cx="3448050" cy="2514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0" name="Rectangle 2"/>
          <p:cNvSpPr>
            <a:spLocks noGrp="1" noChangeArrowheads="1"/>
          </p:cNvSpPr>
          <p:nvPr>
            <p:ph type="title"/>
          </p:nvPr>
        </p:nvSpPr>
        <p:spPr/>
        <p:txBody>
          <a:bodyPr/>
          <a:lstStyle/>
          <a:p>
            <a:pPr eaLnBrk="1" hangingPunct="1"/>
            <a:r>
              <a:rPr lang="en-US" smtClean="0"/>
              <a:t>Using a Note Template</a:t>
            </a:r>
          </a:p>
        </p:txBody>
      </p:sp>
      <p:sp>
        <p:nvSpPr>
          <p:cNvPr id="14342" name="AutoShape 5"/>
          <p:cNvSpPr>
            <a:spLocks noChangeArrowheads="1"/>
          </p:cNvSpPr>
          <p:nvPr/>
        </p:nvSpPr>
        <p:spPr bwMode="auto">
          <a:xfrm>
            <a:off x="1919288" y="1039813"/>
            <a:ext cx="1157287" cy="3397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45" name="Line 11"/>
          <p:cNvSpPr>
            <a:spLocks noChangeShapeType="1"/>
          </p:cNvSpPr>
          <p:nvPr/>
        </p:nvSpPr>
        <p:spPr bwMode="auto">
          <a:xfrm flipH="1">
            <a:off x="4481409" y="6034088"/>
            <a:ext cx="36205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9" name="Line 13"/>
          <p:cNvSpPr>
            <a:spLocks noChangeShapeType="1"/>
          </p:cNvSpPr>
          <p:nvPr/>
        </p:nvSpPr>
        <p:spPr bwMode="auto">
          <a:xfrm flipH="1">
            <a:off x="3896139" y="5030131"/>
            <a:ext cx="929861"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0" name="Line 19"/>
          <p:cNvSpPr>
            <a:spLocks noChangeShapeType="1"/>
          </p:cNvSpPr>
          <p:nvPr/>
        </p:nvSpPr>
        <p:spPr bwMode="auto">
          <a:xfrm flipV="1">
            <a:off x="4722813" y="3862388"/>
            <a:ext cx="123825" cy="31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279" y="1266273"/>
            <a:ext cx="4781550" cy="29813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3" name="Line 7"/>
          <p:cNvSpPr>
            <a:spLocks noChangeShapeType="1"/>
          </p:cNvSpPr>
          <p:nvPr/>
        </p:nvSpPr>
        <p:spPr bwMode="auto">
          <a:xfrm>
            <a:off x="3249613" y="1266825"/>
            <a:ext cx="1003300" cy="1754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8" name="AutoShape 9"/>
          <p:cNvSpPr>
            <a:spLocks noChangeArrowheads="1"/>
          </p:cNvSpPr>
          <p:nvPr/>
        </p:nvSpPr>
        <p:spPr bwMode="auto">
          <a:xfrm>
            <a:off x="4252913" y="3709988"/>
            <a:ext cx="587444" cy="2651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347" name="Line 10"/>
          <p:cNvSpPr>
            <a:spLocks noChangeShapeType="1"/>
          </p:cNvSpPr>
          <p:nvPr/>
        </p:nvSpPr>
        <p:spPr bwMode="auto">
          <a:xfrm>
            <a:off x="4837113" y="3875088"/>
            <a:ext cx="6350" cy="21510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 name="Line 11"/>
          <p:cNvSpPr>
            <a:spLocks noChangeShapeType="1"/>
          </p:cNvSpPr>
          <p:nvPr/>
        </p:nvSpPr>
        <p:spPr bwMode="auto">
          <a:xfrm flipH="1">
            <a:off x="3896139" y="4536614"/>
            <a:ext cx="9407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 name="AutoShape 9"/>
          <p:cNvSpPr>
            <a:spLocks noChangeArrowheads="1"/>
          </p:cNvSpPr>
          <p:nvPr/>
        </p:nvSpPr>
        <p:spPr bwMode="auto">
          <a:xfrm>
            <a:off x="2196548" y="4404058"/>
            <a:ext cx="1669773" cy="2651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AutoShape 9"/>
          <p:cNvSpPr>
            <a:spLocks noChangeArrowheads="1"/>
          </p:cNvSpPr>
          <p:nvPr/>
        </p:nvSpPr>
        <p:spPr bwMode="auto">
          <a:xfrm>
            <a:off x="2196548" y="4897575"/>
            <a:ext cx="1669773" cy="2651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9"/>
          <p:cNvSpPr>
            <a:spLocks noChangeArrowheads="1"/>
          </p:cNvSpPr>
          <p:nvPr/>
        </p:nvSpPr>
        <p:spPr bwMode="auto">
          <a:xfrm>
            <a:off x="2196548" y="5639823"/>
            <a:ext cx="2266746" cy="71573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99" y="665715"/>
            <a:ext cx="5314950" cy="3876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4" name="Rectangle 2"/>
          <p:cNvSpPr>
            <a:spLocks noGrp="1" noChangeArrowheads="1"/>
          </p:cNvSpPr>
          <p:nvPr>
            <p:ph type="title"/>
          </p:nvPr>
        </p:nvSpPr>
        <p:spPr/>
        <p:txBody>
          <a:bodyPr/>
          <a:lstStyle/>
          <a:p>
            <a:pPr eaLnBrk="1" hangingPunct="1"/>
            <a:r>
              <a:rPr lang="en-US" smtClean="0"/>
              <a:t>Editing notes</a:t>
            </a:r>
          </a:p>
        </p:txBody>
      </p:sp>
      <p:sp>
        <p:nvSpPr>
          <p:cNvPr id="15365" name="AutoShape 5"/>
          <p:cNvSpPr>
            <a:spLocks noChangeArrowheads="1"/>
          </p:cNvSpPr>
          <p:nvPr/>
        </p:nvSpPr>
        <p:spPr bwMode="auto">
          <a:xfrm>
            <a:off x="501650" y="3472346"/>
            <a:ext cx="365125" cy="2508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338" y="3036888"/>
            <a:ext cx="5988326" cy="300501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7" name="AutoShape 10"/>
          <p:cNvSpPr>
            <a:spLocks noChangeArrowheads="1"/>
          </p:cNvSpPr>
          <p:nvPr/>
        </p:nvSpPr>
        <p:spPr bwMode="auto">
          <a:xfrm>
            <a:off x="4430228" y="5424281"/>
            <a:ext cx="4405660" cy="617618"/>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5"/>
          <p:cNvSpPr>
            <a:spLocks noChangeArrowheads="1"/>
          </p:cNvSpPr>
          <p:nvPr/>
        </p:nvSpPr>
        <p:spPr bwMode="auto">
          <a:xfrm>
            <a:off x="4591879" y="3914636"/>
            <a:ext cx="2011362" cy="2508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 name="Text Box 51"/>
          <p:cNvSpPr txBox="1">
            <a:spLocks noChangeArrowheads="1"/>
          </p:cNvSpPr>
          <p:nvPr/>
        </p:nvSpPr>
        <p:spPr bwMode="auto">
          <a:xfrm>
            <a:off x="6193252" y="2609298"/>
            <a:ext cx="2089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smtClean="0">
                <a:solidFill>
                  <a:srgbClr val="FF0000"/>
                </a:solidFill>
              </a:rPr>
              <a:t>editable</a:t>
            </a:r>
            <a:endParaRPr lang="en-US" sz="2400" b="1" dirty="0">
              <a:solidFill>
                <a:srgbClr val="FF0000"/>
              </a:solidFill>
            </a:endParaRPr>
          </a:p>
        </p:txBody>
      </p:sp>
      <p:sp>
        <p:nvSpPr>
          <p:cNvPr id="15366" name="Line 6"/>
          <p:cNvSpPr>
            <a:spLocks noChangeShapeType="1"/>
          </p:cNvSpPr>
          <p:nvPr/>
        </p:nvSpPr>
        <p:spPr bwMode="auto">
          <a:xfrm flipV="1">
            <a:off x="866774" y="3319671"/>
            <a:ext cx="2174599" cy="15267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Line 6"/>
          <p:cNvSpPr>
            <a:spLocks noChangeShapeType="1"/>
          </p:cNvSpPr>
          <p:nvPr/>
        </p:nvSpPr>
        <p:spPr bwMode="auto">
          <a:xfrm flipH="1">
            <a:off x="6003235" y="2966002"/>
            <a:ext cx="1191867" cy="9486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Text Box 51"/>
          <p:cNvSpPr txBox="1">
            <a:spLocks noChangeArrowheads="1"/>
          </p:cNvSpPr>
          <p:nvPr/>
        </p:nvSpPr>
        <p:spPr bwMode="auto">
          <a:xfrm>
            <a:off x="583855" y="5154339"/>
            <a:ext cx="2089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FF0000"/>
                </a:solidFill>
              </a:rPr>
              <a:t>r</a:t>
            </a:r>
            <a:r>
              <a:rPr lang="en-US" sz="2400" b="1" dirty="0" smtClean="0">
                <a:solidFill>
                  <a:srgbClr val="FF0000"/>
                </a:solidFill>
              </a:rPr>
              <a:t>ead-only</a:t>
            </a:r>
            <a:endParaRPr lang="en-US" sz="2400" b="1" dirty="0">
              <a:solidFill>
                <a:srgbClr val="FF0000"/>
              </a:solidFill>
            </a:endParaRPr>
          </a:p>
        </p:txBody>
      </p:sp>
      <p:sp>
        <p:nvSpPr>
          <p:cNvPr id="15" name="Line 6"/>
          <p:cNvSpPr>
            <a:spLocks noChangeShapeType="1"/>
          </p:cNvSpPr>
          <p:nvPr/>
        </p:nvSpPr>
        <p:spPr bwMode="auto">
          <a:xfrm>
            <a:off x="1585704" y="5511043"/>
            <a:ext cx="2854462" cy="47431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6386" name="Rectangle 2"/>
          <p:cNvSpPr>
            <a:spLocks noGrp="1" noChangeArrowheads="1"/>
          </p:cNvSpPr>
          <p:nvPr>
            <p:ph type="title"/>
          </p:nvPr>
        </p:nvSpPr>
        <p:spPr/>
        <p:txBody>
          <a:bodyPr/>
          <a:lstStyle/>
          <a:p>
            <a:pPr eaLnBrk="1" hangingPunct="1"/>
            <a:r>
              <a:rPr lang="en-US" smtClean="0"/>
              <a:t>Lesson objectives review</a:t>
            </a:r>
          </a:p>
        </p:txBody>
      </p:sp>
      <p:sp>
        <p:nvSpPr>
          <p:cNvPr id="1638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functionality of notes</a:t>
            </a:r>
          </a:p>
          <a:p>
            <a:pPr lvl="1"/>
            <a:r>
              <a:rPr lang="en-US" smtClean="0"/>
              <a:t>Work with notes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sp>
        <p:nvSpPr>
          <p:cNvPr id="17410" name="Rectangle 2"/>
          <p:cNvSpPr>
            <a:spLocks noGrp="1" noChangeArrowheads="1"/>
          </p:cNvSpPr>
          <p:nvPr>
            <p:ph type="title"/>
          </p:nvPr>
        </p:nvSpPr>
        <p:spPr/>
        <p:txBody>
          <a:bodyPr/>
          <a:lstStyle/>
          <a:p>
            <a:pPr eaLnBrk="1" hangingPunct="1"/>
            <a:r>
              <a:rPr lang="en-US" smtClean="0"/>
              <a:t>Review questions</a:t>
            </a:r>
          </a:p>
        </p:txBody>
      </p:sp>
      <p:sp>
        <p:nvSpPr>
          <p:cNvPr id="17411" name="Rectangle 3"/>
          <p:cNvSpPr>
            <a:spLocks noGrp="1" noChangeArrowheads="1"/>
          </p:cNvSpPr>
          <p:nvPr>
            <p:ph idx="1"/>
          </p:nvPr>
        </p:nvSpPr>
        <p:spPr>
          <a:xfrm>
            <a:off x="519113" y="720725"/>
            <a:ext cx="8318500" cy="5754688"/>
          </a:xfrm>
        </p:spPr>
        <p:txBody>
          <a:bodyPr/>
          <a:lstStyle/>
          <a:p>
            <a:pPr marL="457200" indent="-457200">
              <a:buFont typeface="Wingdings 3" pitchFamily="18" charset="2"/>
              <a:buNone/>
            </a:pPr>
            <a:r>
              <a:rPr lang="en-US" smtClean="0"/>
              <a:t>For each of the following descriptions, identify if it is a description of activities, documents, and/or notes. Some descriptions apply to multiple types of objects.</a:t>
            </a:r>
          </a:p>
          <a:p>
            <a:pPr marL="457200" indent="-457200">
              <a:buFont typeface="Webdings" pitchFamily="18" charset="2"/>
              <a:buAutoNum type="arabicPeriod"/>
            </a:pPr>
            <a:r>
              <a:rPr lang="en-US" smtClean="0"/>
              <a:t>It has an owner.</a:t>
            </a:r>
          </a:p>
          <a:p>
            <a:pPr marL="457200" indent="-457200">
              <a:buFont typeface="Webdings" pitchFamily="18" charset="2"/>
              <a:buAutoNum type="arabicPeriod"/>
            </a:pPr>
            <a:r>
              <a:rPr lang="en-US" smtClean="0"/>
              <a:t>It involves integration to a third-party system.</a:t>
            </a:r>
          </a:p>
          <a:p>
            <a:pPr marL="457200" indent="-457200">
              <a:buFont typeface="Webdings" pitchFamily="18" charset="2"/>
              <a:buAutoNum type="arabicPeriod"/>
            </a:pPr>
            <a:r>
              <a:rPr lang="en-US" smtClean="0"/>
              <a:t>In the base application, it has an attribute which, when selected, makes it viewable only by you, your supervisors, and people with the appropriate permissions.</a:t>
            </a:r>
          </a:p>
          <a:p>
            <a:pPr marL="457200" indent="-457200">
              <a:buFont typeface="Webdings" pitchFamily="18" charset="2"/>
              <a:buAutoNum type="arabicPeriod"/>
            </a:pPr>
            <a:r>
              <a:rPr lang="en-US" smtClean="0"/>
              <a:t>You can specify that it pertains to the entire claim or to a single sub-object.</a:t>
            </a:r>
          </a:p>
          <a:p>
            <a:pPr marL="457200" indent="-457200">
              <a:buFont typeface="Webdings" pitchFamily="18" charset="2"/>
              <a:buAutoNum type="arabicPeriod"/>
            </a:pPr>
            <a:r>
              <a:rPr lang="en-US" smtClean="0"/>
              <a:t>It has a MIME type.</a:t>
            </a:r>
          </a:p>
          <a:p>
            <a:pPr marL="457200" indent="-457200">
              <a:buFont typeface="Webdings" pitchFamily="18" charset="2"/>
              <a:buAutoNum type="arabicPeriod"/>
            </a:pPr>
            <a:r>
              <a:rPr lang="en-US" smtClean="0"/>
              <a:t>It has a due date.</a:t>
            </a:r>
          </a:p>
          <a:p>
            <a:pPr marL="457200" indent="-457200">
              <a:buFont typeface="Webdings" pitchFamily="18" charset="2"/>
              <a:buAutoNum type="arabicPeriod"/>
            </a:pPr>
            <a:r>
              <a:rPr lang="en-US" smtClean="0"/>
              <a:t>It can be created using a template.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114195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By the end of this lesson, you should be able to:</a:t>
            </a:r>
          </a:p>
          <a:p>
            <a:pPr lvl="1"/>
            <a:r>
              <a:rPr lang="en-US" smtClean="0"/>
              <a:t>Describe the functionality of notes</a:t>
            </a:r>
          </a:p>
          <a:p>
            <a:pPr lvl="1"/>
            <a:r>
              <a:rPr lang="en-US" smtClean="0"/>
              <a:t>Work with notes</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Notes basics</a:t>
            </a:r>
          </a:p>
          <a:p>
            <a:pPr>
              <a:lnSpc>
                <a:spcPct val="150000"/>
              </a:lnSpc>
              <a:buFont typeface="Arial" charset="0"/>
              <a:buChar char="•"/>
            </a:pPr>
            <a:r>
              <a:rPr lang="en-US" sz="2800" smtClean="0">
                <a:solidFill>
                  <a:srgbClr val="C0C0C0"/>
                </a:solidFill>
              </a:rPr>
              <a:t>Working with notes</a:t>
            </a:r>
          </a:p>
          <a:p>
            <a:pPr>
              <a:buFont typeface="Arial" charset="0"/>
              <a:buChar char="•"/>
            </a:pPr>
            <a:endParaRPr lang="en-US" sz="280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7170" name="Rectangle 2"/>
          <p:cNvSpPr>
            <a:spLocks noChangeArrowheads="1"/>
          </p:cNvSpPr>
          <p:nvPr/>
        </p:nvSpPr>
        <p:spPr bwMode="auto">
          <a:xfrm>
            <a:off x="1265238" y="3006725"/>
            <a:ext cx="1758950" cy="21113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71" name="Line 3"/>
          <p:cNvSpPr>
            <a:spLocks noChangeShapeType="1"/>
          </p:cNvSpPr>
          <p:nvPr/>
        </p:nvSpPr>
        <p:spPr bwMode="auto">
          <a:xfrm>
            <a:off x="3095625" y="1724025"/>
            <a:ext cx="0" cy="101917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2" name="Line 4"/>
          <p:cNvSpPr>
            <a:spLocks noChangeShapeType="1"/>
          </p:cNvSpPr>
          <p:nvPr/>
        </p:nvSpPr>
        <p:spPr bwMode="auto">
          <a:xfrm>
            <a:off x="3095625" y="2743200"/>
            <a:ext cx="7032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3" name="Rectangle 5"/>
          <p:cNvSpPr>
            <a:spLocks noGrp="1" noChangeArrowheads="1"/>
          </p:cNvSpPr>
          <p:nvPr>
            <p:ph type="title"/>
          </p:nvPr>
        </p:nvSpPr>
        <p:spPr/>
        <p:txBody>
          <a:bodyPr/>
          <a:lstStyle/>
          <a:p>
            <a:pPr eaLnBrk="1" hangingPunct="1"/>
            <a:r>
              <a:rPr lang="en-US" smtClean="0"/>
              <a:t>Notes</a:t>
            </a:r>
          </a:p>
        </p:txBody>
      </p:sp>
      <p:sp>
        <p:nvSpPr>
          <p:cNvPr id="7174" name="Rectangle 6"/>
          <p:cNvSpPr>
            <a:spLocks noGrp="1" noChangeArrowheads="1"/>
          </p:cNvSpPr>
          <p:nvPr>
            <p:ph idx="1"/>
          </p:nvPr>
        </p:nvSpPr>
        <p:spPr>
          <a:xfrm>
            <a:off x="519113" y="4627563"/>
            <a:ext cx="8318500" cy="1762125"/>
          </a:xfrm>
        </p:spPr>
        <p:txBody>
          <a:bodyPr/>
          <a:lstStyle/>
          <a:p>
            <a:pPr>
              <a:buFont typeface="Arial" charset="0"/>
              <a:buChar char="•"/>
            </a:pPr>
            <a:r>
              <a:rPr lang="en-US" smtClean="0"/>
              <a:t>A note is a detailed record of the actions or thinking behind the processing of a claim</a:t>
            </a:r>
          </a:p>
          <a:p>
            <a:pPr lvl="1"/>
            <a:r>
              <a:rPr lang="en-US" smtClean="0"/>
              <a:t>Notes are typically created by users</a:t>
            </a:r>
          </a:p>
        </p:txBody>
      </p:sp>
      <p:grpSp>
        <p:nvGrpSpPr>
          <p:cNvPr id="7175" name="Group 7"/>
          <p:cNvGrpSpPr>
            <a:grpSpLocks/>
          </p:cNvGrpSpPr>
          <p:nvPr/>
        </p:nvGrpSpPr>
        <p:grpSpPr bwMode="auto">
          <a:xfrm>
            <a:off x="3659188" y="1933575"/>
            <a:ext cx="1978025" cy="1760538"/>
            <a:chOff x="2322" y="507"/>
            <a:chExt cx="1203" cy="1071"/>
          </a:xfrm>
        </p:grpSpPr>
        <p:sp>
          <p:nvSpPr>
            <p:cNvPr id="7241" name="Freeform 8"/>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2" name="Oval 9"/>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7243" name="Freeform 10"/>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4" name="Line 11"/>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45" name="Freeform 12"/>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46" name="Freeform 13"/>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247" name="Freeform 14"/>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48" name="Freeform 15"/>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49" name="Oval 16"/>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
        <p:nvSpPr>
          <p:cNvPr id="7176" name="Text Box 17"/>
          <p:cNvSpPr txBox="1">
            <a:spLocks noChangeArrowheads="1"/>
          </p:cNvSpPr>
          <p:nvPr/>
        </p:nvSpPr>
        <p:spPr bwMode="auto">
          <a:xfrm>
            <a:off x="5675313" y="2198688"/>
            <a:ext cx="277653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t>Claimant reported that the driver was a teenage boy, so there may be a question of coverage. </a:t>
            </a:r>
          </a:p>
        </p:txBody>
      </p:sp>
      <p:grpSp>
        <p:nvGrpSpPr>
          <p:cNvPr id="7177" name="Group 18"/>
          <p:cNvGrpSpPr>
            <a:grpSpLocks/>
          </p:cNvGrpSpPr>
          <p:nvPr/>
        </p:nvGrpSpPr>
        <p:grpSpPr bwMode="auto">
          <a:xfrm>
            <a:off x="2439988" y="723900"/>
            <a:ext cx="1376362" cy="1014413"/>
            <a:chOff x="2083" y="1606"/>
            <a:chExt cx="1489" cy="1097"/>
          </a:xfrm>
        </p:grpSpPr>
        <p:sp>
          <p:nvSpPr>
            <p:cNvPr id="7208"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209"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10"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11"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12"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213"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14"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15"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16" name="Freeform 27"/>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7" name="Freeform 28"/>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8"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19"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20"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21" name="Group 32"/>
            <p:cNvGrpSpPr>
              <a:grpSpLocks/>
            </p:cNvGrpSpPr>
            <p:nvPr/>
          </p:nvGrpSpPr>
          <p:grpSpPr bwMode="auto">
            <a:xfrm>
              <a:off x="2221" y="1871"/>
              <a:ext cx="518" cy="782"/>
              <a:chOff x="2400" y="1656"/>
              <a:chExt cx="752" cy="1136"/>
            </a:xfrm>
          </p:grpSpPr>
          <p:sp>
            <p:nvSpPr>
              <p:cNvPr id="7234"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35"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6"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7"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8"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39"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40"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22" name="Group 40"/>
            <p:cNvGrpSpPr>
              <a:grpSpLocks/>
            </p:cNvGrpSpPr>
            <p:nvPr/>
          </p:nvGrpSpPr>
          <p:grpSpPr bwMode="auto">
            <a:xfrm rot="-6511945">
              <a:off x="2834" y="1842"/>
              <a:ext cx="518" cy="783"/>
              <a:chOff x="2400" y="1656"/>
              <a:chExt cx="752" cy="1136"/>
            </a:xfrm>
          </p:grpSpPr>
          <p:sp>
            <p:nvSpPr>
              <p:cNvPr id="7227"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28"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9"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0"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1"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2"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3"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223" name="Freeform 48"/>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24" name="Freeform 49"/>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25"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26"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7178" name="Group 52"/>
          <p:cNvGrpSpPr>
            <a:grpSpLocks/>
          </p:cNvGrpSpPr>
          <p:nvPr/>
        </p:nvGrpSpPr>
        <p:grpSpPr bwMode="auto">
          <a:xfrm>
            <a:off x="2947988" y="2622550"/>
            <a:ext cx="963612" cy="785813"/>
            <a:chOff x="729" y="3059"/>
            <a:chExt cx="607" cy="495"/>
          </a:xfrm>
        </p:grpSpPr>
        <p:grpSp>
          <p:nvGrpSpPr>
            <p:cNvPr id="7194" name="Group 53"/>
            <p:cNvGrpSpPr>
              <a:grpSpLocks/>
            </p:cNvGrpSpPr>
            <p:nvPr/>
          </p:nvGrpSpPr>
          <p:grpSpPr bwMode="auto">
            <a:xfrm>
              <a:off x="836" y="3059"/>
              <a:ext cx="500" cy="495"/>
              <a:chOff x="2064" y="3278"/>
              <a:chExt cx="500" cy="495"/>
            </a:xfrm>
          </p:grpSpPr>
          <p:sp>
            <p:nvSpPr>
              <p:cNvPr id="7205" name="Rectangle 54"/>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7206" name="Rectangle 55"/>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7207" name="AutoShape 56"/>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7195" name="Group 57"/>
            <p:cNvGrpSpPr>
              <a:grpSpLocks/>
            </p:cNvGrpSpPr>
            <p:nvPr/>
          </p:nvGrpSpPr>
          <p:grpSpPr bwMode="auto">
            <a:xfrm>
              <a:off x="729" y="3115"/>
              <a:ext cx="512" cy="334"/>
              <a:chOff x="4250" y="2059"/>
              <a:chExt cx="438" cy="286"/>
            </a:xfrm>
          </p:grpSpPr>
          <p:sp>
            <p:nvSpPr>
              <p:cNvPr id="7196" name="Freeform 58"/>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7" name="Freeform 59"/>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8" name="Freeform 60"/>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9" name="Freeform 61"/>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0" name="Freeform 62"/>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1" name="Freeform 63"/>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2" name="Freeform 64"/>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3" name="Freeform 65"/>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4" name="Freeform 66"/>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7179" name="Freeform 67"/>
          <p:cNvSpPr>
            <a:spLocks/>
          </p:cNvSpPr>
          <p:nvPr/>
        </p:nvSpPr>
        <p:spPr bwMode="auto">
          <a:xfrm>
            <a:off x="871538" y="2638425"/>
            <a:ext cx="465137" cy="579438"/>
          </a:xfrm>
          <a:custGeom>
            <a:avLst/>
            <a:gdLst>
              <a:gd name="T0" fmla="*/ 173889778 w 293"/>
              <a:gd name="T1" fmla="*/ 0 h 365"/>
              <a:gd name="T2" fmla="*/ 0 w 293"/>
              <a:gd name="T3" fmla="*/ 423386672 h 365"/>
              <a:gd name="T4" fmla="*/ 12599972 w 293"/>
              <a:gd name="T5" fmla="*/ 864415241 h 365"/>
              <a:gd name="T6" fmla="*/ 234373487 w 293"/>
              <a:gd name="T7" fmla="*/ 919858708 h 365"/>
              <a:gd name="T8" fmla="*/ 738404085 w 293"/>
              <a:gd name="T9" fmla="*/ 919858708 h 365"/>
              <a:gd name="T10" fmla="*/ 738404085 w 293"/>
              <a:gd name="T11" fmla="*/ 584676757 h 365"/>
              <a:gd name="T12" fmla="*/ 403224498 w 293"/>
              <a:gd name="T13" fmla="*/ 584676757 h 365"/>
              <a:gd name="T14" fmla="*/ 529232222 w 293"/>
              <a:gd name="T15" fmla="*/ 196572341 h 365"/>
              <a:gd name="T16" fmla="*/ 0 60000 65536"/>
              <a:gd name="T17" fmla="*/ 0 60000 65536"/>
              <a:gd name="T18" fmla="*/ 0 60000 65536"/>
              <a:gd name="T19" fmla="*/ 0 60000 65536"/>
              <a:gd name="T20" fmla="*/ 0 60000 65536"/>
              <a:gd name="T21" fmla="*/ 0 60000 65536"/>
              <a:gd name="T22" fmla="*/ 0 60000 65536"/>
              <a:gd name="T23" fmla="*/ 0 60000 65536"/>
              <a:gd name="T24" fmla="*/ 0 w 293"/>
              <a:gd name="T25" fmla="*/ 0 h 365"/>
              <a:gd name="T26" fmla="*/ 293 w 293"/>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3" h="365">
                <a:moveTo>
                  <a:pt x="69" y="0"/>
                </a:moveTo>
                <a:lnTo>
                  <a:pt x="0" y="168"/>
                </a:lnTo>
                <a:lnTo>
                  <a:pt x="5" y="343"/>
                </a:lnTo>
                <a:lnTo>
                  <a:pt x="93" y="365"/>
                </a:lnTo>
                <a:lnTo>
                  <a:pt x="293" y="365"/>
                </a:lnTo>
                <a:lnTo>
                  <a:pt x="293" y="232"/>
                </a:lnTo>
                <a:lnTo>
                  <a:pt x="160" y="232"/>
                </a:lnTo>
                <a:lnTo>
                  <a:pt x="210" y="78"/>
                </a:lnTo>
              </a:path>
            </a:pathLst>
          </a:custGeom>
          <a:solidFill>
            <a:schemeClr val="bg1"/>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grpSp>
        <p:nvGrpSpPr>
          <p:cNvPr id="7180" name="Group 68"/>
          <p:cNvGrpSpPr>
            <a:grpSpLocks/>
          </p:cNvGrpSpPr>
          <p:nvPr/>
        </p:nvGrpSpPr>
        <p:grpSpPr bwMode="auto">
          <a:xfrm>
            <a:off x="949325" y="2025650"/>
            <a:ext cx="1341438" cy="903288"/>
            <a:chOff x="2984" y="3331"/>
            <a:chExt cx="845" cy="569"/>
          </a:xfrm>
        </p:grpSpPr>
        <p:sp>
          <p:nvSpPr>
            <p:cNvPr id="7181" name="AutoShape 6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7182" name="Group 70"/>
            <p:cNvGrpSpPr>
              <a:grpSpLocks/>
            </p:cNvGrpSpPr>
            <p:nvPr/>
          </p:nvGrpSpPr>
          <p:grpSpPr bwMode="auto">
            <a:xfrm>
              <a:off x="3386" y="3487"/>
              <a:ext cx="443" cy="398"/>
              <a:chOff x="4838" y="2218"/>
              <a:chExt cx="395" cy="355"/>
            </a:xfrm>
          </p:grpSpPr>
          <p:sp>
            <p:nvSpPr>
              <p:cNvPr id="7183" name="Freeform 71"/>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4" name="Freeform 72"/>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5" name="Freeform 73"/>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6" name="Freeform 74"/>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7" name="Freeform 75"/>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8" name="Freeform 76"/>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9" name="Freeform 77"/>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0" name="Rectangle 7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1" name="Rectangle 7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2" name="Freeform 80"/>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3" name="Rectangle 8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sp>
        <p:nvSpPr>
          <p:cNvPr id="8194" name="Rectangle 2"/>
          <p:cNvSpPr>
            <a:spLocks noGrp="1" noChangeArrowheads="1"/>
          </p:cNvSpPr>
          <p:nvPr>
            <p:ph type="title"/>
          </p:nvPr>
        </p:nvSpPr>
        <p:spPr/>
        <p:txBody>
          <a:bodyPr/>
          <a:lstStyle/>
          <a:p>
            <a:pPr eaLnBrk="1" hangingPunct="1"/>
            <a:r>
              <a:rPr lang="en-US" smtClean="0"/>
              <a:t>Note fields</a:t>
            </a:r>
          </a:p>
        </p:txBody>
      </p:sp>
      <p:sp>
        <p:nvSpPr>
          <p:cNvPr id="8195" name="Rectangle 3"/>
          <p:cNvSpPr>
            <a:spLocks noGrp="1" noChangeArrowheads="1"/>
          </p:cNvSpPr>
          <p:nvPr>
            <p:ph idx="1"/>
          </p:nvPr>
        </p:nvSpPr>
        <p:spPr>
          <a:xfrm>
            <a:off x="519113" y="2973388"/>
            <a:ext cx="8318500" cy="3225800"/>
          </a:xfrm>
        </p:spPr>
        <p:txBody>
          <a:bodyPr/>
          <a:lstStyle/>
          <a:p>
            <a:pPr>
              <a:buFont typeface="Arial" charset="0"/>
              <a:buChar char="•"/>
            </a:pPr>
            <a:r>
              <a:rPr lang="en-US" smtClean="0"/>
              <a:t>Topic - the general category of the note</a:t>
            </a:r>
          </a:p>
          <a:p>
            <a:pPr>
              <a:buFont typeface="Arial" charset="0"/>
              <a:buChar char="•"/>
            </a:pPr>
            <a:r>
              <a:rPr lang="en-US" smtClean="0"/>
              <a:t>Subject - a short description of the note content</a:t>
            </a:r>
          </a:p>
          <a:p>
            <a:pPr>
              <a:buFont typeface="Arial" charset="0"/>
              <a:buChar char="•"/>
            </a:pPr>
            <a:r>
              <a:rPr lang="en-US" smtClean="0"/>
              <a:t>Related To object - whether the note is appropriate to the entire claim or to a particular exposure or contact</a:t>
            </a:r>
          </a:p>
          <a:p>
            <a:pPr>
              <a:buFont typeface="Arial" charset="0"/>
              <a:buChar char="•"/>
            </a:pPr>
            <a:r>
              <a:rPr lang="en-US" smtClean="0"/>
              <a:t>Confidential - whether the note is visible to everyone or to only you, your supervisors, and people with permission to view confidential notes</a:t>
            </a:r>
          </a:p>
          <a:p>
            <a:pPr>
              <a:buFont typeface="Arial" charset="0"/>
              <a:buChar char="•"/>
            </a:pPr>
            <a:r>
              <a:rPr lang="en-US" smtClean="0"/>
              <a:t>Text - the text of the note itself</a:t>
            </a:r>
          </a:p>
        </p:txBody>
      </p:sp>
      <p:grpSp>
        <p:nvGrpSpPr>
          <p:cNvPr id="8196" name="Group 4"/>
          <p:cNvGrpSpPr>
            <a:grpSpLocks/>
          </p:cNvGrpSpPr>
          <p:nvPr/>
        </p:nvGrpSpPr>
        <p:grpSpPr bwMode="auto">
          <a:xfrm>
            <a:off x="1227138" y="923925"/>
            <a:ext cx="1978025" cy="1760538"/>
            <a:chOff x="2322" y="507"/>
            <a:chExt cx="1203" cy="1071"/>
          </a:xfrm>
        </p:grpSpPr>
        <p:sp>
          <p:nvSpPr>
            <p:cNvPr id="8198" name="Freeform 5"/>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199" name="Oval 6"/>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8200" name="Freeform 7"/>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01" name="Line 8"/>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2" name="Freeform 9"/>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03" name="Freeform 10"/>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4" name="Freeform 11"/>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05" name="Freeform 12"/>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06" name="Oval 13"/>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
        <p:nvSpPr>
          <p:cNvPr id="8197" name="Text Box 14"/>
          <p:cNvSpPr txBox="1">
            <a:spLocks noChangeArrowheads="1"/>
          </p:cNvSpPr>
          <p:nvPr/>
        </p:nvSpPr>
        <p:spPr bwMode="auto">
          <a:xfrm>
            <a:off x="3400425" y="944563"/>
            <a:ext cx="52895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2181225" algn="l"/>
              </a:tabLst>
              <a:defRPr sz="1400">
                <a:solidFill>
                  <a:schemeClr val="bg1"/>
                </a:solidFill>
                <a:latin typeface="Arial" charset="0"/>
              </a:defRPr>
            </a:lvl1pPr>
            <a:lvl2pPr marL="742950" indent="-285750" eaLnBrk="0" hangingPunct="0">
              <a:tabLst>
                <a:tab pos="2181225" algn="l"/>
              </a:tabLst>
              <a:defRPr sz="1400">
                <a:solidFill>
                  <a:schemeClr val="bg1"/>
                </a:solidFill>
                <a:latin typeface="Arial" charset="0"/>
              </a:defRPr>
            </a:lvl2pPr>
            <a:lvl3pPr marL="1143000" indent="-228600" eaLnBrk="0" hangingPunct="0">
              <a:tabLst>
                <a:tab pos="2181225" algn="l"/>
              </a:tabLst>
              <a:defRPr sz="1400">
                <a:solidFill>
                  <a:schemeClr val="bg1"/>
                </a:solidFill>
                <a:latin typeface="Arial" charset="0"/>
              </a:defRPr>
            </a:lvl3pPr>
            <a:lvl4pPr marL="1600200" indent="-228600" eaLnBrk="0" hangingPunct="0">
              <a:tabLst>
                <a:tab pos="2181225" algn="l"/>
              </a:tabLst>
              <a:defRPr sz="1400">
                <a:solidFill>
                  <a:schemeClr val="bg1"/>
                </a:solidFill>
                <a:latin typeface="Arial" charset="0"/>
              </a:defRPr>
            </a:lvl4pPr>
            <a:lvl5pPr marL="2057400" indent="-228600" eaLnBrk="0" hangingPunct="0">
              <a:tabLst>
                <a:tab pos="2181225"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2181225"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2181225"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2181225"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2181225" algn="l"/>
              </a:tabLst>
              <a:defRPr sz="1400">
                <a:solidFill>
                  <a:schemeClr val="bg1"/>
                </a:solidFill>
                <a:latin typeface="Arial" charset="0"/>
              </a:defRPr>
            </a:lvl9pPr>
          </a:lstStyle>
          <a:p>
            <a:pPr algn="l" eaLnBrk="1" hangingPunct="1"/>
            <a:r>
              <a:rPr lang="en-US" sz="2400" b="1"/>
              <a:t>Topic:	Coverage</a:t>
            </a:r>
            <a:br>
              <a:rPr lang="en-US" sz="2400" b="1"/>
            </a:br>
            <a:r>
              <a:rPr lang="en-US" sz="2400" b="1"/>
              <a:t>Subject:	Coverage in question</a:t>
            </a:r>
            <a:br>
              <a:rPr lang="en-US" sz="2400" b="1"/>
            </a:br>
            <a:r>
              <a:rPr lang="en-US" sz="2400" b="1"/>
              <a:t>Related To:	Entire claim</a:t>
            </a:r>
            <a:br>
              <a:rPr lang="en-US" sz="2400" b="1"/>
            </a:br>
            <a:r>
              <a:rPr lang="en-US" sz="2400" b="1"/>
              <a:t>Confidential: 	No</a:t>
            </a:r>
            <a:br>
              <a:rPr lang="en-US" sz="2400" b="1"/>
            </a:br>
            <a:r>
              <a:rPr lang="en-US" sz="2400" b="1"/>
              <a:t>Text: 	Claimant reported...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sp>
        <p:nvSpPr>
          <p:cNvPr id="9218" name="AutoShape 2"/>
          <p:cNvSpPr>
            <a:spLocks noChangeArrowheads="1"/>
          </p:cNvSpPr>
          <p:nvPr/>
        </p:nvSpPr>
        <p:spPr bwMode="auto">
          <a:xfrm>
            <a:off x="2413000" y="1073150"/>
            <a:ext cx="3182938" cy="1020763"/>
          </a:xfrm>
          <a:prstGeom prst="rightArrow">
            <a:avLst>
              <a:gd name="adj1" fmla="val 50000"/>
              <a:gd name="adj2" fmla="val 77955"/>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19" name="Rectangle 3"/>
          <p:cNvSpPr>
            <a:spLocks noGrp="1" noChangeArrowheads="1"/>
          </p:cNvSpPr>
          <p:nvPr>
            <p:ph type="title"/>
          </p:nvPr>
        </p:nvSpPr>
        <p:spPr/>
        <p:txBody>
          <a:bodyPr/>
          <a:lstStyle/>
          <a:p>
            <a:pPr eaLnBrk="1" hangingPunct="1"/>
            <a:r>
              <a:rPr lang="en-US" smtClean="0"/>
              <a:t>Note templates</a:t>
            </a:r>
          </a:p>
        </p:txBody>
      </p:sp>
      <p:sp>
        <p:nvSpPr>
          <p:cNvPr id="9220" name="Rectangle 4"/>
          <p:cNvSpPr>
            <a:spLocks noGrp="1" noChangeArrowheads="1"/>
          </p:cNvSpPr>
          <p:nvPr>
            <p:ph idx="1"/>
          </p:nvPr>
        </p:nvSpPr>
        <p:spPr>
          <a:xfrm>
            <a:off x="495300" y="4827588"/>
            <a:ext cx="8318500" cy="1736725"/>
          </a:xfrm>
        </p:spPr>
        <p:txBody>
          <a:bodyPr/>
          <a:lstStyle/>
          <a:p>
            <a:pPr>
              <a:buFont typeface="Arial" charset="0"/>
              <a:buChar char="•"/>
            </a:pPr>
            <a:r>
              <a:rPr lang="en-US" smtClean="0"/>
              <a:t>A note template is a template for commonly created notes</a:t>
            </a:r>
          </a:p>
          <a:p>
            <a:pPr lvl="1"/>
            <a:r>
              <a:rPr lang="en-US" smtClean="0"/>
              <a:t>A user can create a note using a template, which will automatically set the topic, set the subject, and/or add text to the text field</a:t>
            </a:r>
          </a:p>
        </p:txBody>
      </p:sp>
      <p:sp>
        <p:nvSpPr>
          <p:cNvPr id="9221" name="Text Box 5"/>
          <p:cNvSpPr txBox="1">
            <a:spLocks noChangeArrowheads="1"/>
          </p:cNvSpPr>
          <p:nvPr/>
        </p:nvSpPr>
        <p:spPr bwMode="auto">
          <a:xfrm>
            <a:off x="614363" y="2360613"/>
            <a:ext cx="46418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280988" algn="l"/>
              </a:tabLst>
              <a:defRPr sz="1400">
                <a:solidFill>
                  <a:schemeClr val="bg1"/>
                </a:solidFill>
                <a:latin typeface="Arial" charset="0"/>
              </a:defRPr>
            </a:lvl1pPr>
            <a:lvl2pPr marL="742950" indent="-285750" eaLnBrk="0" hangingPunct="0">
              <a:tabLst>
                <a:tab pos="280988" algn="l"/>
              </a:tabLst>
              <a:defRPr sz="1400">
                <a:solidFill>
                  <a:schemeClr val="bg1"/>
                </a:solidFill>
                <a:latin typeface="Arial" charset="0"/>
              </a:defRPr>
            </a:lvl2pPr>
            <a:lvl3pPr marL="1143000" indent="-228600" eaLnBrk="0" hangingPunct="0">
              <a:tabLst>
                <a:tab pos="280988" algn="l"/>
              </a:tabLst>
              <a:defRPr sz="1400">
                <a:solidFill>
                  <a:schemeClr val="bg1"/>
                </a:solidFill>
                <a:latin typeface="Arial" charset="0"/>
              </a:defRPr>
            </a:lvl3pPr>
            <a:lvl4pPr marL="1600200" indent="-228600" eaLnBrk="0" hangingPunct="0">
              <a:tabLst>
                <a:tab pos="280988" algn="l"/>
              </a:tabLst>
              <a:defRPr sz="1400">
                <a:solidFill>
                  <a:schemeClr val="bg1"/>
                </a:solidFill>
                <a:latin typeface="Arial" charset="0"/>
              </a:defRPr>
            </a:lvl4pPr>
            <a:lvl5pPr marL="2057400" indent="-228600" eaLnBrk="0" hangingPunct="0">
              <a:tabLst>
                <a:tab pos="2809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2809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2809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2809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280988" algn="l"/>
              </a:tabLst>
              <a:defRPr sz="1400">
                <a:solidFill>
                  <a:schemeClr val="bg1"/>
                </a:solidFill>
                <a:latin typeface="Arial" charset="0"/>
              </a:defRPr>
            </a:lvl9pPr>
          </a:lstStyle>
          <a:p>
            <a:pPr algn="l" eaLnBrk="1" hangingPunct="1"/>
            <a:r>
              <a:rPr lang="en-US" sz="2000" b="1"/>
              <a:t>Witness Statement Template</a:t>
            </a:r>
            <a:br>
              <a:rPr lang="en-US" sz="2000" b="1"/>
            </a:br>
            <a:r>
              <a:rPr lang="en-US" sz="2000" b="1"/>
              <a:t>Topic: Investigation</a:t>
            </a:r>
            <a:br>
              <a:rPr lang="en-US" sz="2000" b="1"/>
            </a:br>
            <a:r>
              <a:rPr lang="en-US" sz="2000" b="1"/>
              <a:t>Text:</a:t>
            </a:r>
            <a:br>
              <a:rPr lang="en-US" sz="2000" b="1"/>
            </a:br>
            <a:r>
              <a:rPr lang="en-US" sz="2000" b="1"/>
              <a:t>	When did it occur?</a:t>
            </a:r>
            <a:br>
              <a:rPr lang="en-US" sz="2000" b="1"/>
            </a:br>
            <a:r>
              <a:rPr lang="en-US" sz="2000" b="1"/>
              <a:t/>
            </a:r>
            <a:br>
              <a:rPr lang="en-US" sz="2000" b="1"/>
            </a:br>
            <a:r>
              <a:rPr lang="en-US" sz="2000" b="1"/>
              <a:t>	Where did it occur?</a:t>
            </a:r>
          </a:p>
        </p:txBody>
      </p:sp>
      <p:sp>
        <p:nvSpPr>
          <p:cNvPr id="9222" name="Text Box 6"/>
          <p:cNvSpPr txBox="1">
            <a:spLocks noChangeArrowheads="1"/>
          </p:cNvSpPr>
          <p:nvPr/>
        </p:nvSpPr>
        <p:spPr bwMode="auto">
          <a:xfrm>
            <a:off x="4598988" y="2360613"/>
            <a:ext cx="39909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280988" algn="l"/>
                <a:tab pos="581025" algn="l"/>
              </a:tabLst>
              <a:defRPr sz="1400">
                <a:solidFill>
                  <a:schemeClr val="bg1"/>
                </a:solidFill>
                <a:latin typeface="Arial" charset="0"/>
              </a:defRPr>
            </a:lvl1pPr>
            <a:lvl2pPr marL="742950" indent="-285750" eaLnBrk="0" hangingPunct="0">
              <a:tabLst>
                <a:tab pos="280988" algn="l"/>
                <a:tab pos="581025" algn="l"/>
              </a:tabLst>
              <a:defRPr sz="1400">
                <a:solidFill>
                  <a:schemeClr val="bg1"/>
                </a:solidFill>
                <a:latin typeface="Arial" charset="0"/>
              </a:defRPr>
            </a:lvl2pPr>
            <a:lvl3pPr marL="1143000" indent="-228600" eaLnBrk="0" hangingPunct="0">
              <a:tabLst>
                <a:tab pos="280988" algn="l"/>
                <a:tab pos="581025" algn="l"/>
              </a:tabLst>
              <a:defRPr sz="1400">
                <a:solidFill>
                  <a:schemeClr val="bg1"/>
                </a:solidFill>
                <a:latin typeface="Arial" charset="0"/>
              </a:defRPr>
            </a:lvl3pPr>
            <a:lvl4pPr marL="1600200" indent="-228600" eaLnBrk="0" hangingPunct="0">
              <a:tabLst>
                <a:tab pos="280988" algn="l"/>
                <a:tab pos="581025" algn="l"/>
              </a:tabLst>
              <a:defRPr sz="1400">
                <a:solidFill>
                  <a:schemeClr val="bg1"/>
                </a:solidFill>
                <a:latin typeface="Arial" charset="0"/>
              </a:defRPr>
            </a:lvl4pPr>
            <a:lvl5pPr marL="2057400" indent="-228600" eaLnBrk="0" hangingPunct="0">
              <a:tabLst>
                <a:tab pos="280988" algn="l"/>
                <a:tab pos="581025"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280988" algn="l"/>
                <a:tab pos="581025"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280988" algn="l"/>
                <a:tab pos="581025"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280988" algn="l"/>
                <a:tab pos="581025"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280988" algn="l"/>
                <a:tab pos="581025" algn="l"/>
              </a:tabLst>
              <a:defRPr sz="1400">
                <a:solidFill>
                  <a:schemeClr val="bg1"/>
                </a:solidFill>
                <a:latin typeface="Arial" charset="0"/>
              </a:defRPr>
            </a:lvl9pPr>
          </a:lstStyle>
          <a:p>
            <a:pPr algn="l" eaLnBrk="1" hangingPunct="1"/>
            <a:r>
              <a:rPr lang="en-US" sz="2000" b="1" dirty="0"/>
              <a:t>Witness Statement Note</a:t>
            </a:r>
            <a:br>
              <a:rPr lang="en-US" sz="2000" b="1" dirty="0"/>
            </a:br>
            <a:r>
              <a:rPr lang="en-US" sz="2000" b="1" dirty="0"/>
              <a:t>Topic: Investigation</a:t>
            </a:r>
            <a:br>
              <a:rPr lang="en-US" sz="2000" b="1" dirty="0"/>
            </a:br>
            <a:r>
              <a:rPr lang="en-US" sz="2000" b="1" dirty="0"/>
              <a:t>Text:</a:t>
            </a:r>
            <a:br>
              <a:rPr lang="en-US" sz="2000" b="1" dirty="0"/>
            </a:br>
            <a:r>
              <a:rPr lang="en-US" sz="2000" b="1" dirty="0"/>
              <a:t>	When did it occur?</a:t>
            </a:r>
            <a:br>
              <a:rPr lang="en-US" sz="2000" b="1" dirty="0"/>
            </a:br>
            <a:r>
              <a:rPr lang="en-US" sz="2000" b="1" dirty="0"/>
              <a:t>		</a:t>
            </a:r>
            <a:r>
              <a:rPr lang="en-US" sz="2000" b="1" dirty="0">
                <a:solidFill>
                  <a:srgbClr val="FF0000"/>
                </a:solidFill>
              </a:rPr>
              <a:t>October 7 at 2:35 pm</a:t>
            </a:r>
            <a:r>
              <a:rPr lang="en-US" sz="2000" b="1" dirty="0"/>
              <a:t/>
            </a:r>
            <a:br>
              <a:rPr lang="en-US" sz="2000" b="1" dirty="0"/>
            </a:br>
            <a:r>
              <a:rPr lang="en-US" sz="2000" b="1" dirty="0"/>
              <a:t>	Where did it occur?</a:t>
            </a:r>
            <a:br>
              <a:rPr lang="en-US" sz="2000" b="1" dirty="0"/>
            </a:br>
            <a:r>
              <a:rPr lang="en-US" sz="2000" b="1" dirty="0"/>
              <a:t>		</a:t>
            </a:r>
            <a:r>
              <a:rPr lang="en-US" sz="2000" b="1" dirty="0">
                <a:solidFill>
                  <a:srgbClr val="FF0000"/>
                </a:solidFill>
              </a:rPr>
              <a:t>The corner of 5th and Main</a:t>
            </a:r>
          </a:p>
        </p:txBody>
      </p:sp>
      <p:sp>
        <p:nvSpPr>
          <p:cNvPr id="9223" name="Rectangle 7"/>
          <p:cNvSpPr>
            <a:spLocks noChangeArrowheads="1"/>
          </p:cNvSpPr>
          <p:nvPr/>
        </p:nvSpPr>
        <p:spPr bwMode="auto">
          <a:xfrm>
            <a:off x="544513" y="2339975"/>
            <a:ext cx="3744912" cy="23209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24" name="Rectangle 8"/>
          <p:cNvSpPr>
            <a:spLocks noChangeArrowheads="1"/>
          </p:cNvSpPr>
          <p:nvPr/>
        </p:nvSpPr>
        <p:spPr bwMode="auto">
          <a:xfrm>
            <a:off x="4548188" y="2335213"/>
            <a:ext cx="4043362" cy="23209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9225" name="Group 9"/>
          <p:cNvGrpSpPr>
            <a:grpSpLocks/>
          </p:cNvGrpSpPr>
          <p:nvPr/>
        </p:nvGrpSpPr>
        <p:grpSpPr bwMode="auto">
          <a:xfrm>
            <a:off x="1384300" y="644525"/>
            <a:ext cx="1978025" cy="1760538"/>
            <a:chOff x="773" y="582"/>
            <a:chExt cx="1246" cy="1109"/>
          </a:xfrm>
        </p:grpSpPr>
        <p:sp>
          <p:nvSpPr>
            <p:cNvPr id="9236" name="Freeform 10"/>
            <p:cNvSpPr>
              <a:spLocks/>
            </p:cNvSpPr>
            <p:nvPr/>
          </p:nvSpPr>
          <p:spPr bwMode="auto">
            <a:xfrm>
              <a:off x="773" y="678"/>
              <a:ext cx="1246" cy="1013"/>
            </a:xfrm>
            <a:custGeom>
              <a:avLst/>
              <a:gdLst>
                <a:gd name="T0" fmla="*/ 0 w 1203"/>
                <a:gd name="T1" fmla="*/ 377 h 978"/>
                <a:gd name="T2" fmla="*/ 509 w 1203"/>
                <a:gd name="T3" fmla="*/ 180 h 978"/>
                <a:gd name="T4" fmla="*/ 654 w 1203"/>
                <a:gd name="T5" fmla="*/ 96 h 978"/>
                <a:gd name="T6" fmla="*/ 776 w 1203"/>
                <a:gd name="T7" fmla="*/ 0 h 978"/>
                <a:gd name="T8" fmla="*/ 860 w 1203"/>
                <a:gd name="T9" fmla="*/ 248 h 978"/>
                <a:gd name="T10" fmla="*/ 947 w 1203"/>
                <a:gd name="T11" fmla="*/ 434 h 978"/>
                <a:gd name="T12" fmla="*/ 1008 w 1203"/>
                <a:gd name="T13" fmla="*/ 515 h 978"/>
                <a:gd name="T14" fmla="*/ 1120 w 1203"/>
                <a:gd name="T15" fmla="*/ 599 h 978"/>
                <a:gd name="T16" fmla="*/ 1197 w 1203"/>
                <a:gd name="T17" fmla="*/ 625 h 978"/>
                <a:gd name="T18" fmla="*/ 1291 w 1203"/>
                <a:gd name="T19" fmla="*/ 640 h 978"/>
                <a:gd name="T20" fmla="*/ 1175 w 1203"/>
                <a:gd name="T21" fmla="*/ 744 h 978"/>
                <a:gd name="T22" fmla="*/ 1026 w 1203"/>
                <a:gd name="T23" fmla="*/ 869 h 978"/>
                <a:gd name="T24" fmla="*/ 914 w 1203"/>
                <a:gd name="T25" fmla="*/ 936 h 978"/>
                <a:gd name="T26" fmla="*/ 811 w 1203"/>
                <a:gd name="T27" fmla="*/ 985 h 978"/>
                <a:gd name="T28" fmla="*/ 695 w 1203"/>
                <a:gd name="T29" fmla="*/ 1030 h 978"/>
                <a:gd name="T30" fmla="*/ 596 w 1203"/>
                <a:gd name="T31" fmla="*/ 1049 h 978"/>
                <a:gd name="T32" fmla="*/ 505 w 1203"/>
                <a:gd name="T33" fmla="*/ 1040 h 978"/>
                <a:gd name="T34" fmla="*/ 431 w 1203"/>
                <a:gd name="T35" fmla="*/ 994 h 978"/>
                <a:gd name="T36" fmla="*/ 325 w 1203"/>
                <a:gd name="T37" fmla="*/ 898 h 978"/>
                <a:gd name="T38" fmla="*/ 229 w 1203"/>
                <a:gd name="T39" fmla="*/ 753 h 978"/>
                <a:gd name="T40" fmla="*/ 107 w 1203"/>
                <a:gd name="T41" fmla="*/ 586 h 978"/>
                <a:gd name="T42" fmla="*/ 38 w 1203"/>
                <a:gd name="T43" fmla="*/ 467 h 978"/>
                <a:gd name="T44" fmla="*/ 0 w 1203"/>
                <a:gd name="T45" fmla="*/ 377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cap="flat" cmpd="sng">
              <a:solidFill>
                <a:schemeClr val="bg1"/>
              </a:solidFill>
              <a:prstDash val="sysDot"/>
              <a:round/>
              <a:headEnd/>
              <a:tailEnd/>
            </a:ln>
          </p:spPr>
          <p:txBody>
            <a:bodyPr wrap="none" lIns="0" tIns="0" rIns="0" bIns="0" anchor="ctr">
              <a:spAutoFit/>
            </a:bodyPr>
            <a:lstStyle/>
            <a:p>
              <a:endParaRPr lang="en-US"/>
            </a:p>
          </p:txBody>
        </p:sp>
        <p:sp>
          <p:nvSpPr>
            <p:cNvPr id="9237" name="Oval 11"/>
            <p:cNvSpPr>
              <a:spLocks noChangeArrowheads="1"/>
            </p:cNvSpPr>
            <p:nvPr/>
          </p:nvSpPr>
          <p:spPr bwMode="auto">
            <a:xfrm>
              <a:off x="904" y="781"/>
              <a:ext cx="388" cy="310"/>
            </a:xfrm>
            <a:prstGeom prst="ellipse">
              <a:avLst/>
            </a:prstGeom>
            <a:solidFill>
              <a:srgbClr val="FF0000"/>
            </a:solidFill>
            <a:ln w="12700" algn="ctr">
              <a:solidFill>
                <a:schemeClr val="bg1"/>
              </a:solidFill>
              <a:prstDash val="sysDot"/>
              <a:round/>
              <a:headEnd/>
              <a:tailEnd/>
            </a:ln>
          </p:spPr>
          <p:txBody>
            <a:bodyPr lIns="0" tIns="0" rIns="0" bIns="0" anchor="ctr">
              <a:spAutoFit/>
            </a:bodyPr>
            <a:lstStyle/>
            <a:p>
              <a:endParaRPr lang="en-US"/>
            </a:p>
          </p:txBody>
        </p:sp>
        <p:sp>
          <p:nvSpPr>
            <p:cNvPr id="9238" name="Freeform 12"/>
            <p:cNvSpPr>
              <a:spLocks/>
            </p:cNvSpPr>
            <p:nvPr/>
          </p:nvSpPr>
          <p:spPr bwMode="auto">
            <a:xfrm>
              <a:off x="1018" y="734"/>
              <a:ext cx="165" cy="224"/>
            </a:xfrm>
            <a:custGeom>
              <a:avLst/>
              <a:gdLst>
                <a:gd name="T0" fmla="*/ 0 w 159"/>
                <a:gd name="T1" fmla="*/ 20 h 216"/>
                <a:gd name="T2" fmla="*/ 0 w 159"/>
                <a:gd name="T3" fmla="*/ 194 h 216"/>
                <a:gd name="T4" fmla="*/ 20 w 159"/>
                <a:gd name="T5" fmla="*/ 220 h 216"/>
                <a:gd name="T6" fmla="*/ 64 w 159"/>
                <a:gd name="T7" fmla="*/ 232 h 216"/>
                <a:gd name="T8" fmla="*/ 116 w 159"/>
                <a:gd name="T9" fmla="*/ 226 h 216"/>
                <a:gd name="T10" fmla="*/ 159 w 159"/>
                <a:gd name="T11" fmla="*/ 203 h 216"/>
                <a:gd name="T12" fmla="*/ 171 w 159"/>
                <a:gd name="T13" fmla="*/ 177 h 216"/>
                <a:gd name="T14" fmla="*/ 171 w 159"/>
                <a:gd name="T15" fmla="*/ 0 h 216"/>
                <a:gd name="T16" fmla="*/ 0 w 159"/>
                <a:gd name="T17" fmla="*/ 20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cap="flat" cmpd="sng">
              <a:solidFill>
                <a:schemeClr val="bg1"/>
              </a:solidFill>
              <a:prstDash val="sysDot"/>
              <a:round/>
              <a:headEnd/>
              <a:tailEnd/>
            </a:ln>
          </p:spPr>
          <p:txBody>
            <a:bodyPr wrap="none" lIns="0" tIns="0" rIns="0" bIns="0" anchor="ctr">
              <a:spAutoFit/>
            </a:bodyPr>
            <a:lstStyle/>
            <a:p>
              <a:endParaRPr lang="en-US"/>
            </a:p>
          </p:txBody>
        </p:sp>
        <p:sp>
          <p:nvSpPr>
            <p:cNvPr id="9239" name="Line 13"/>
            <p:cNvSpPr>
              <a:spLocks noChangeShapeType="1"/>
            </p:cNvSpPr>
            <p:nvPr/>
          </p:nvSpPr>
          <p:spPr bwMode="auto">
            <a:xfrm>
              <a:off x="1099" y="1091"/>
              <a:ext cx="0" cy="94"/>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0" name="Freeform 14"/>
            <p:cNvSpPr>
              <a:spLocks/>
            </p:cNvSpPr>
            <p:nvPr/>
          </p:nvSpPr>
          <p:spPr bwMode="auto">
            <a:xfrm>
              <a:off x="1084" y="1126"/>
              <a:ext cx="531" cy="257"/>
            </a:xfrm>
            <a:custGeom>
              <a:avLst/>
              <a:gdLst>
                <a:gd name="T0" fmla="*/ 0 w 513"/>
                <a:gd name="T1" fmla="*/ 265 h 249"/>
                <a:gd name="T2" fmla="*/ 151 w 513"/>
                <a:gd name="T3" fmla="*/ 230 h 249"/>
                <a:gd name="T4" fmla="*/ 283 w 513"/>
                <a:gd name="T5" fmla="*/ 175 h 249"/>
                <a:gd name="T6" fmla="*/ 399 w 513"/>
                <a:gd name="T7" fmla="*/ 105 h 249"/>
                <a:gd name="T8" fmla="*/ 550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41" name="Freeform 15"/>
            <p:cNvSpPr>
              <a:spLocks/>
            </p:cNvSpPr>
            <p:nvPr/>
          </p:nvSpPr>
          <p:spPr bwMode="auto">
            <a:xfrm>
              <a:off x="1149" y="1210"/>
              <a:ext cx="531" cy="257"/>
            </a:xfrm>
            <a:custGeom>
              <a:avLst/>
              <a:gdLst>
                <a:gd name="T0" fmla="*/ 0 w 513"/>
                <a:gd name="T1" fmla="*/ 265 h 249"/>
                <a:gd name="T2" fmla="*/ 151 w 513"/>
                <a:gd name="T3" fmla="*/ 230 h 249"/>
                <a:gd name="T4" fmla="*/ 283 w 513"/>
                <a:gd name="T5" fmla="*/ 175 h 249"/>
                <a:gd name="T6" fmla="*/ 399 w 513"/>
                <a:gd name="T7" fmla="*/ 105 h 249"/>
                <a:gd name="T8" fmla="*/ 550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42" name="Freeform 16"/>
            <p:cNvSpPr>
              <a:spLocks/>
            </p:cNvSpPr>
            <p:nvPr/>
          </p:nvSpPr>
          <p:spPr bwMode="auto">
            <a:xfrm>
              <a:off x="1143" y="1503"/>
              <a:ext cx="432" cy="113"/>
            </a:xfrm>
            <a:custGeom>
              <a:avLst/>
              <a:gdLst>
                <a:gd name="T0" fmla="*/ 0 w 417"/>
                <a:gd name="T1" fmla="*/ 93 h 110"/>
                <a:gd name="T2" fmla="*/ 67 w 417"/>
                <a:gd name="T3" fmla="*/ 101 h 110"/>
                <a:gd name="T4" fmla="*/ 132 w 417"/>
                <a:gd name="T5" fmla="*/ 84 h 110"/>
                <a:gd name="T6" fmla="*/ 183 w 417"/>
                <a:gd name="T7" fmla="*/ 49 h 110"/>
                <a:gd name="T8" fmla="*/ 212 w 417"/>
                <a:gd name="T9" fmla="*/ 2 h 110"/>
                <a:gd name="T10" fmla="*/ 232 w 417"/>
                <a:gd name="T11" fmla="*/ 34 h 110"/>
                <a:gd name="T12" fmla="*/ 277 w 417"/>
                <a:gd name="T13" fmla="*/ 69 h 110"/>
                <a:gd name="T14" fmla="*/ 312 w 417"/>
                <a:gd name="T15" fmla="*/ 93 h 110"/>
                <a:gd name="T16" fmla="*/ 367 w 417"/>
                <a:gd name="T17" fmla="*/ 110 h 110"/>
                <a:gd name="T18" fmla="*/ 448 w 417"/>
                <a:gd name="T19" fmla="*/ 116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cap="flat" cmpd="sng">
              <a:solidFill>
                <a:schemeClr val="bg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43" name="Freeform 17"/>
            <p:cNvSpPr>
              <a:spLocks/>
            </p:cNvSpPr>
            <p:nvPr/>
          </p:nvSpPr>
          <p:spPr bwMode="auto">
            <a:xfrm>
              <a:off x="1037" y="1029"/>
              <a:ext cx="531" cy="258"/>
            </a:xfrm>
            <a:custGeom>
              <a:avLst/>
              <a:gdLst>
                <a:gd name="T0" fmla="*/ 0 w 513"/>
                <a:gd name="T1" fmla="*/ 267 h 249"/>
                <a:gd name="T2" fmla="*/ 151 w 513"/>
                <a:gd name="T3" fmla="*/ 232 h 249"/>
                <a:gd name="T4" fmla="*/ 283 w 513"/>
                <a:gd name="T5" fmla="*/ 177 h 249"/>
                <a:gd name="T6" fmla="*/ 399 w 513"/>
                <a:gd name="T7" fmla="*/ 107 h 249"/>
                <a:gd name="T8" fmla="*/ 550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44" name="Oval 18"/>
            <p:cNvSpPr>
              <a:spLocks noChangeArrowheads="1"/>
            </p:cNvSpPr>
            <p:nvPr/>
          </p:nvSpPr>
          <p:spPr bwMode="auto">
            <a:xfrm>
              <a:off x="959" y="582"/>
              <a:ext cx="286" cy="230"/>
            </a:xfrm>
            <a:prstGeom prst="ellipse">
              <a:avLst/>
            </a:prstGeom>
            <a:solidFill>
              <a:srgbClr val="FF0000"/>
            </a:solidFill>
            <a:ln w="12700" algn="ctr">
              <a:solidFill>
                <a:schemeClr val="bg1"/>
              </a:solidFill>
              <a:prstDash val="sysDot"/>
              <a:round/>
              <a:headEnd/>
              <a:tailEnd/>
            </a:ln>
          </p:spPr>
          <p:txBody>
            <a:bodyPr lIns="0" tIns="0" rIns="0" bIns="0" anchor="ctr">
              <a:spAutoFit/>
            </a:bodyPr>
            <a:lstStyle/>
            <a:p>
              <a:endParaRPr lang="en-US"/>
            </a:p>
          </p:txBody>
        </p:sp>
      </p:grpSp>
      <p:grpSp>
        <p:nvGrpSpPr>
          <p:cNvPr id="9226" name="Group 19"/>
          <p:cNvGrpSpPr>
            <a:grpSpLocks/>
          </p:cNvGrpSpPr>
          <p:nvPr/>
        </p:nvGrpSpPr>
        <p:grpSpPr bwMode="auto">
          <a:xfrm>
            <a:off x="5573713" y="644525"/>
            <a:ext cx="1978025" cy="1760538"/>
            <a:chOff x="2322" y="507"/>
            <a:chExt cx="1203" cy="1071"/>
          </a:xfrm>
        </p:grpSpPr>
        <p:sp>
          <p:nvSpPr>
            <p:cNvPr id="9227" name="Freeform 20"/>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28" name="Oval 21"/>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9229" name="Freeform 22"/>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30" name="Line 23"/>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1" name="Freeform 24"/>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32" name="Freeform 25"/>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33" name="Freeform 26"/>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34" name="Freeform 27"/>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35" name="Oval 28"/>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sp>
        <p:nvSpPr>
          <p:cNvPr id="10242" name="Rectangle 2"/>
          <p:cNvSpPr>
            <a:spLocks noGrp="1" noChangeArrowheads="1"/>
          </p:cNvSpPr>
          <p:nvPr>
            <p:ph type="title"/>
          </p:nvPr>
        </p:nvSpPr>
        <p:spPr/>
        <p:txBody>
          <a:bodyPr/>
          <a:lstStyle/>
          <a:p>
            <a:pPr eaLnBrk="1" hangingPunct="1"/>
            <a:r>
              <a:rPr lang="en-US" smtClean="0"/>
              <a:t>Lesson outline</a:t>
            </a:r>
          </a:p>
        </p:txBody>
      </p:sp>
      <p:sp>
        <p:nvSpPr>
          <p:cNvPr id="1024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Notes basics</a:t>
            </a:r>
          </a:p>
          <a:p>
            <a:pPr>
              <a:lnSpc>
                <a:spcPct val="150000"/>
              </a:lnSpc>
              <a:buFont typeface="Arial" charset="0"/>
              <a:buChar char="•"/>
            </a:pPr>
            <a:r>
              <a:rPr lang="en-US" sz="2800" smtClean="0"/>
              <a:t>Working with notes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sp>
        <p:nvSpPr>
          <p:cNvPr id="11267" name="Rectangle 2"/>
          <p:cNvSpPr>
            <a:spLocks noGrp="1" noChangeArrowheads="1"/>
          </p:cNvSpPr>
          <p:nvPr>
            <p:ph type="title"/>
          </p:nvPr>
        </p:nvSpPr>
        <p:spPr/>
        <p:txBody>
          <a:bodyPr/>
          <a:lstStyle/>
          <a:p>
            <a:pPr eaLnBrk="1" hangingPunct="1"/>
            <a:r>
              <a:rPr lang="en-US" dirty="0" smtClean="0"/>
              <a:t>Viewing claim notes</a:t>
            </a:r>
          </a:p>
        </p:txBody>
      </p:sp>
      <p:sp>
        <p:nvSpPr>
          <p:cNvPr id="11268" name="AutoShape 4"/>
          <p:cNvSpPr>
            <a:spLocks noChangeArrowheads="1"/>
          </p:cNvSpPr>
          <p:nvPr/>
        </p:nvSpPr>
        <p:spPr bwMode="auto">
          <a:xfrm>
            <a:off x="465138" y="3536950"/>
            <a:ext cx="1543050" cy="2571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69" name="Line 5"/>
          <p:cNvSpPr>
            <a:spLocks noChangeShapeType="1"/>
          </p:cNvSpPr>
          <p:nvPr/>
        </p:nvSpPr>
        <p:spPr bwMode="auto">
          <a:xfrm>
            <a:off x="1828800" y="3692525"/>
            <a:ext cx="6032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71" y="737153"/>
            <a:ext cx="8408503" cy="49414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dirty="0" smtClean="0"/>
              <a:t>Filtering and searching for claim notes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308" y="3888452"/>
            <a:ext cx="4614034" cy="25302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9" y="2204580"/>
            <a:ext cx="4991720" cy="175681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descr="C:\Users\trhoades\AppData\Local\Temp\SNAGHTML88577f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9420" y="2916187"/>
            <a:ext cx="4843809" cy="13440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trhoades\AppData\Local\Temp\SNAGHTML89b2c8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789" y="662243"/>
            <a:ext cx="3619500" cy="1638300"/>
          </a:xfrm>
          <a:prstGeom prst="rect">
            <a:avLst/>
          </a:prstGeom>
          <a:noFill/>
          <a:extLst>
            <a:ext uri="{909E8E84-426E-40DD-AFC4-6F175D3DCCD1}">
              <a14:hiddenFill xmlns:a14="http://schemas.microsoft.com/office/drawing/2010/main">
                <a:solidFill>
                  <a:srgbClr val="FFFFFF"/>
                </a:solidFill>
              </a14:hiddenFill>
            </a:ext>
          </a:extLst>
        </p:spPr>
      </p:pic>
      <p:sp>
        <p:nvSpPr>
          <p:cNvPr id="7" name="Line 6"/>
          <p:cNvSpPr>
            <a:spLocks noChangeShapeType="1"/>
          </p:cNvSpPr>
          <p:nvPr/>
        </p:nvSpPr>
        <p:spPr bwMode="auto">
          <a:xfrm flipH="1">
            <a:off x="6879054" y="3888451"/>
            <a:ext cx="154057" cy="79285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 name="AutoShape 4"/>
          <p:cNvSpPr>
            <a:spLocks noChangeArrowheads="1"/>
          </p:cNvSpPr>
          <p:nvPr/>
        </p:nvSpPr>
        <p:spPr bwMode="auto">
          <a:xfrm>
            <a:off x="5437880" y="3288015"/>
            <a:ext cx="3190462" cy="60043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Line 6"/>
          <p:cNvSpPr>
            <a:spLocks noChangeShapeType="1"/>
          </p:cNvSpPr>
          <p:nvPr/>
        </p:nvSpPr>
        <p:spPr bwMode="auto">
          <a:xfrm flipH="1">
            <a:off x="1412239" y="1708634"/>
            <a:ext cx="1432559" cy="1501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AutoShape 4"/>
          <p:cNvSpPr>
            <a:spLocks noChangeArrowheads="1"/>
          </p:cNvSpPr>
          <p:nvPr/>
        </p:nvSpPr>
        <p:spPr bwMode="auto">
          <a:xfrm>
            <a:off x="1666239" y="1408415"/>
            <a:ext cx="2025969" cy="30021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074148315"/>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5BFDBE-1E41-4E73-829C-E9C3715E2A76}"/>
</file>

<file path=customXml/itemProps2.xml><?xml version="1.0" encoding="utf-8"?>
<ds:datastoreItem xmlns:ds="http://schemas.openxmlformats.org/officeDocument/2006/customXml" ds:itemID="{F6CA350B-2A0C-410D-BF1F-9D7A7F795C8F}"/>
</file>

<file path=customXml/itemProps3.xml><?xml version="1.0" encoding="utf-8"?>
<ds:datastoreItem xmlns:ds="http://schemas.openxmlformats.org/officeDocument/2006/customXml" ds:itemID="{A40B61ED-794E-403C-8CF4-98F0F6AF9AEE}"/>
</file>

<file path=docProps/app.xml><?xml version="1.0" encoding="utf-8"?>
<Properties xmlns="http://schemas.openxmlformats.org/officeDocument/2006/extended-properties" xmlns:vt="http://schemas.openxmlformats.org/officeDocument/2006/docPropsVTypes">
  <Template/>
  <TotalTime>9864</TotalTime>
  <Words>1583</Words>
  <Application>Microsoft Office PowerPoint</Application>
  <PresentationFormat>On-screen Show (4:3)</PresentationFormat>
  <Paragraphs>164</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1_test-template</vt:lpstr>
      <vt:lpstr>Notes</vt:lpstr>
      <vt:lpstr>Lesson objectives</vt:lpstr>
      <vt:lpstr>Lesson outline</vt:lpstr>
      <vt:lpstr>Notes</vt:lpstr>
      <vt:lpstr>Note fields</vt:lpstr>
      <vt:lpstr>Note templates</vt:lpstr>
      <vt:lpstr>Lesson outline</vt:lpstr>
      <vt:lpstr>Viewing claim notes</vt:lpstr>
      <vt:lpstr>Filtering and searching for claim notes</vt:lpstr>
      <vt:lpstr>Adding notes to a claim</vt:lpstr>
      <vt:lpstr>Medical Notes on Workers’ Comp Claims</vt:lpstr>
      <vt:lpstr>Creating an activity note</vt:lpstr>
      <vt:lpstr>Using a Note Template</vt:lpstr>
      <vt:lpstr>Editing notes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dc:title>
  <dc:creator>Tom Rhoades</dc:creator>
  <dc:description>1110</dc:description>
  <cp:lastModifiedBy>Guidewire Education</cp:lastModifiedBy>
  <cp:revision>1696</cp:revision>
  <dcterms:created xsi:type="dcterms:W3CDTF">2007-08-02T20:13:16Z</dcterms:created>
  <dcterms:modified xsi:type="dcterms:W3CDTF">2015-01-12T23:28:58Z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0x01010057552D58B9F7294897B380DE69948B13</vt:lpwstr>
  </property>
</Properties>
</file>