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21.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19.xml" ContentType="application/vnd.openxmlformats-officedocument.presentationml.notesSlide+xml"/>
  <Override PartName="/ppt/notesSlides/notesSlide25.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notesSlides/notesSlide26.xml" ContentType="application/vnd.openxmlformats-officedocument.presentationml.notesSlide+xml"/>
  <Override PartName="/ppt/notesSlides/notesSlide9.xml" ContentType="application/vnd.openxmlformats-officedocument.presentationml.notesSlide+xml"/>
  <Override PartName="/ppt/notesSlides/notesSlide27.xml" ContentType="application/vnd.openxmlformats-officedocument.presentationml.notesSlide+xml"/>
  <Override PartName="/ppt/notesSlides/notesSlide13.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7.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29.xml" ContentType="application/vnd.openxmlformats-officedocument.presentationml.notesSlide+xml"/>
  <Override PartName="/ppt/notesSlides/notesSlide11.xml" ContentType="application/vnd.openxmlformats-officedocument.presentationml.notesSlide+xml"/>
  <Override PartName="/ppt/notesSlides/notesSlide36.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0.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31.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3.xml" ContentType="application/vnd.openxmlformats-officedocument.presentationml.notesSlide+xml"/>
  <Override PartName="/ppt/slideLayouts/slideLayout8.xml" ContentType="application/vnd.openxmlformats-officedocument.presentationml.slideLayout+xml"/>
  <Override PartName="/ppt/notesSlides/notesSlide32.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0"/>
  </p:notesMasterIdLst>
  <p:handoutMasterIdLst>
    <p:handoutMasterId r:id="rId41"/>
  </p:handoutMasterIdLst>
  <p:sldIdLst>
    <p:sldId id="1192" r:id="rId2"/>
    <p:sldId id="1267" r:id="rId3"/>
    <p:sldId id="1294" r:id="rId4"/>
    <p:sldId id="1295" r:id="rId5"/>
    <p:sldId id="1296" r:id="rId6"/>
    <p:sldId id="1297" r:id="rId7"/>
    <p:sldId id="1298" r:id="rId8"/>
    <p:sldId id="1299" r:id="rId9"/>
    <p:sldId id="1300" r:id="rId10"/>
    <p:sldId id="1301" r:id="rId11"/>
    <p:sldId id="1302" r:id="rId12"/>
    <p:sldId id="1303" r:id="rId13"/>
    <p:sldId id="1304" r:id="rId14"/>
    <p:sldId id="1305" r:id="rId15"/>
    <p:sldId id="1306" r:id="rId16"/>
    <p:sldId id="1307" r:id="rId17"/>
    <p:sldId id="1308" r:id="rId18"/>
    <p:sldId id="1309" r:id="rId19"/>
    <p:sldId id="1310" r:id="rId20"/>
    <p:sldId id="1311" r:id="rId21"/>
    <p:sldId id="1312" r:id="rId22"/>
    <p:sldId id="1313" r:id="rId23"/>
    <p:sldId id="1314" r:id="rId24"/>
    <p:sldId id="1334" r:id="rId25"/>
    <p:sldId id="1316" r:id="rId26"/>
    <p:sldId id="1317" r:id="rId27"/>
    <p:sldId id="1332" r:id="rId28"/>
    <p:sldId id="1328" r:id="rId29"/>
    <p:sldId id="1329" r:id="rId30"/>
    <p:sldId id="1330" r:id="rId31"/>
    <p:sldId id="1319" r:id="rId32"/>
    <p:sldId id="1321" r:id="rId33"/>
    <p:sldId id="1322" r:id="rId34"/>
    <p:sldId id="1324" r:id="rId35"/>
    <p:sldId id="1325" r:id="rId36"/>
    <p:sldId id="1326" r:id="rId37"/>
    <p:sldId id="1327" r:id="rId38"/>
    <p:sldId id="1335" r:id="rId39"/>
  </p:sldIdLst>
  <p:sldSz cx="9144000" cy="6858000" type="screen4x3"/>
  <p:notesSz cx="6858000" cy="9296400"/>
  <p:defaultTex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0099"/>
    <a:srgbClr val="000066"/>
    <a:srgbClr val="993300"/>
    <a:srgbClr val="003399"/>
    <a:srgbClr val="FF6600"/>
    <a:srgbClr val="77777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04" autoAdjust="0"/>
    <p:restoredTop sz="84724" autoAdjust="0"/>
  </p:normalViewPr>
  <p:slideViewPr>
    <p:cSldViewPr snapToGrid="0">
      <p:cViewPr>
        <p:scale>
          <a:sx n="76" d="100"/>
          <a:sy n="76" d="100"/>
        </p:scale>
        <p:origin x="-1848" y="-900"/>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3558"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fld id="{3063618E-25B4-4093-AFE1-EE4907CC68A3}" type="slidenum">
              <a:rPr lang="en-US" altLang="en-US"/>
              <a:pPr>
                <a:defRPr/>
              </a:pPr>
              <a:t>‹#›</a:t>
            </a:fld>
            <a:endParaRPr lang="en-US" altLang="en-US"/>
          </a:p>
        </p:txBody>
      </p:sp>
    </p:spTree>
    <p:extLst>
      <p:ext uri="{BB962C8B-B14F-4D97-AF65-F5344CB8AC3E}">
        <p14:creationId xmlns:p14="http://schemas.microsoft.com/office/powerpoint/2010/main" val="19489007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i="1">
                <a:solidFill>
                  <a:srgbClr val="000000"/>
                </a:solidFill>
                <a:latin typeface="Times New Roman" pitchFamily="18" charset="0"/>
                <a:cs typeface="Times New Roman" pitchFamily="18" charset="0"/>
              </a:rPr>
              <a:t>Introduction, 2.</a:t>
            </a:r>
            <a:fld id="{3EF39D1D-B88C-4EE0-A7B8-D2C5E67F7A99}" type="slidenum">
              <a:rPr lang="en-US" sz="110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a:solidFill>
                  <a:schemeClr val="tx1"/>
                </a:solidFill>
                <a:latin typeface="Arial" charset="0"/>
              </a:defRPr>
            </a:lvl1pPr>
          </a:lstStyle>
          <a:p>
            <a:pPr>
              <a:defRPr/>
            </a:pPr>
            <a:r>
              <a:rPr lang="en-US" altLang="en-US"/>
              <a:t>	Exposures - </a:t>
            </a:r>
            <a:fld id="{1AB1E0CD-AD45-4CCC-801D-1CDB3F583E89}" type="slidenum">
              <a:rPr lang="en-US" altLang="en-US"/>
              <a:pPr>
                <a:defRPr/>
              </a:pPr>
              <a:t>‹#›</a:t>
            </a:fld>
            <a:endParaRPr lang="en-US" altLang="en-US"/>
          </a:p>
        </p:txBody>
      </p:sp>
    </p:spTree>
    <p:extLst>
      <p:ext uri="{BB962C8B-B14F-4D97-AF65-F5344CB8AC3E}">
        <p14:creationId xmlns:p14="http://schemas.microsoft.com/office/powerpoint/2010/main" val="1821533148"/>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|EON~001|</a:t>
            </a:r>
            <a:endParaRPr lang="en-US" sz="100">
              <a:solidFill>
                <a:srgbClr val="FFFFFF"/>
              </a:solidFill>
              <a:latin typeface="Arial"/>
            </a:endParaRPr>
          </a:p>
        </p:txBody>
      </p:sp>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3004E689-0F10-4D21-921B-376F8C33E300}" type="slidenum">
              <a:rPr lang="en-US" altLang="en-US" sz="1200" smtClean="0">
                <a:solidFill>
                  <a:schemeClr val="tx1"/>
                </a:solidFill>
              </a:rPr>
              <a:pPr eaLnBrk="1" hangingPunct="1"/>
              <a:t>1</a:t>
            </a:fld>
            <a:endParaRPr lang="en-US" altLang="en-US" sz="1200" smtClean="0">
              <a:solidFill>
                <a:schemeClr val="tx1"/>
              </a:solidFill>
            </a:endParaRPr>
          </a:p>
        </p:txBody>
      </p:sp>
      <p:sp>
        <p:nvSpPr>
          <p:cNvPr id="45060" name="Rectangle 2"/>
          <p:cNvSpPr>
            <a:spLocks noGrp="1" noRot="1" noChangeAspect="1" noChangeArrowheads="1" noTextEdit="1"/>
          </p:cNvSpPr>
          <p:nvPr>
            <p:ph type="sldImg"/>
          </p:nvPr>
        </p:nvSpPr>
        <p:spPr>
          <a:xfrm>
            <a:off x="715963" y="630238"/>
            <a:ext cx="5430837"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|EON~010|</a:t>
            </a:r>
            <a:endParaRPr lang="en-US" sz="100">
              <a:solidFill>
                <a:srgbClr val="FFFFFF"/>
              </a:solidFill>
              <a:latin typeface="Arial"/>
            </a:endParaRPr>
          </a:p>
        </p:txBody>
      </p:sp>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CDAC85A7-C05F-4F37-A698-927BD5202841}" type="slidenum">
              <a:rPr lang="en-US" altLang="en-US" sz="1200" smtClean="0">
                <a:solidFill>
                  <a:schemeClr val="tx1"/>
                </a:solidFill>
              </a:rPr>
              <a:pPr eaLnBrk="1" hangingPunct="1"/>
              <a:t>10</a:t>
            </a:fld>
            <a:endParaRPr lang="en-US" altLang="en-US" sz="120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the financial obligation associated with an exposure has been satisfied, the exposure can be closed. If an exposure results in one payment, then the exposure is typically closed when that one payment is made. If an exposure results in multiple payments (which could occur if there is a recurring payment, possibly for ongoing medical treatment), then the exposure is typically closed when the final payment is made.</a:t>
            </a:r>
          </a:p>
          <a:p>
            <a:pPr eaLnBrk="1" hangingPunct="1"/>
            <a:r>
              <a:rPr lang="en-US" dirty="0" smtClean="0"/>
              <a:t>When all of the activities are complete, all the payments have been made, and all the exposures are closed, the claim can be closed. In some cases, a claim may be closed as soon as the payment is made (and the last indemnification exposure is closed). In other cases, the claim may remain open beyond the last payment (possibly because the claim involves recovery which is taking place after the last payment, or possibly because there is lingering activity work to complete, such as verification that legal documents have been filed with the appropriate government agency).</a:t>
            </a:r>
          </a:p>
          <a:p>
            <a:pPr eaLnBrk="1" hangingPunct="1"/>
            <a:r>
              <a:rPr lang="en-US" dirty="0" smtClean="0"/>
              <a:t>The Closing</a:t>
            </a:r>
            <a:r>
              <a:rPr lang="en-US" baseline="0" dirty="0" smtClean="0"/>
              <a:t> Claims </a:t>
            </a:r>
            <a:r>
              <a:rPr lang="en-US" dirty="0" smtClean="0"/>
              <a:t>lesson discusses closing exposures and claims.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|EON~011|</a:t>
            </a:r>
            <a:endParaRPr lang="en-US" sz="100">
              <a:solidFill>
                <a:srgbClr val="FFFFFF"/>
              </a:solidFill>
              <a:latin typeface="Arial"/>
            </a:endParaRPr>
          </a:p>
        </p:txBody>
      </p:sp>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0371605F-1793-4B74-8D9F-07A07565F64F}" type="slidenum">
              <a:rPr lang="en-US" altLang="en-US" sz="1200" smtClean="0">
                <a:solidFill>
                  <a:schemeClr val="tx1"/>
                </a:solidFill>
              </a:rPr>
              <a:pPr eaLnBrk="1" hangingPunct="1"/>
              <a:t>11</a:t>
            </a:fld>
            <a:endParaRPr lang="en-US" altLang="en-US" sz="1200" smtClean="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Specialized claims processes are the processes that happen with only some claims.</a:t>
            </a:r>
          </a:p>
          <a:p>
            <a:pPr eaLnBrk="1" hangingPunct="1"/>
            <a:r>
              <a:rPr lang="en-US" dirty="0" smtClean="0"/>
              <a:t>Recovery is a specialized process which is relevant only for claims where there is a recovery opportunity. Claims without property that is considered a total loss and without third parties who are at fault and do not have insurance may have no recovery opportunities.</a:t>
            </a:r>
          </a:p>
          <a:p>
            <a:pPr eaLnBrk="1" hangingPunct="1"/>
            <a:r>
              <a:rPr lang="en-US" dirty="0" smtClean="0"/>
              <a:t>Litigation is a specialized process which is relevant only for claims where there is a dispute between parties which needs to be resolved.</a:t>
            </a:r>
          </a:p>
          <a:p>
            <a:pPr eaLnBrk="1" hangingPunct="1"/>
            <a:r>
              <a:rPr lang="en-US" dirty="0" smtClean="0"/>
              <a:t>Special Investigations is a specialized process which is relevant only for claims which are considered potentially fraudulent.</a:t>
            </a:r>
          </a:p>
          <a:p>
            <a:pPr eaLnBrk="1" hangingPunct="1"/>
            <a:r>
              <a:rPr lang="en-US" dirty="0" smtClean="0"/>
              <a:t>Consult the “specialized claim processes” lesson for</a:t>
            </a:r>
            <a:r>
              <a:rPr lang="en-US" baseline="0" dirty="0" smtClean="0"/>
              <a:t> more information on these topics.</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|EON~012|</a:t>
            </a:r>
            <a:endParaRPr lang="en-US" sz="100">
              <a:solidFill>
                <a:srgbClr val="FFFFFF"/>
              </a:solidFill>
              <a:latin typeface="Arial"/>
            </a:endParaRPr>
          </a:p>
        </p:txBody>
      </p:sp>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476FCDD5-6E1B-4129-AB1C-1C1CF8C6D449}" type="slidenum">
              <a:rPr lang="en-US" altLang="en-US" sz="1200" smtClean="0">
                <a:solidFill>
                  <a:schemeClr val="tx1"/>
                </a:solidFill>
              </a:rPr>
              <a:pPr eaLnBrk="1" hangingPunct="1"/>
              <a:t>12</a:t>
            </a:fld>
            <a:endParaRPr lang="en-US" altLang="en-US" sz="120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|EON~013|</a:t>
            </a:r>
            <a:endParaRPr lang="en-US" sz="100">
              <a:solidFill>
                <a:srgbClr val="FFFFFF"/>
              </a:solidFill>
              <a:latin typeface="Arial"/>
            </a:endParaRPr>
          </a:p>
        </p:txBody>
      </p:sp>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B3F6A62B-C652-4FC3-94B5-058A8374B075}" type="slidenum">
              <a:rPr lang="en-US" altLang="en-US" sz="1200" smtClean="0">
                <a:solidFill>
                  <a:schemeClr val="tx1"/>
                </a:solidFill>
              </a:rPr>
              <a:pPr eaLnBrk="1" hangingPunct="1"/>
              <a:t>13</a:t>
            </a:fld>
            <a:endParaRPr lang="en-US" altLang="en-US" sz="120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property and casualty insurance, the goal is to restore a policyholder to the same financial position after the loss as he was in prior to the loss (without allowing the policyholder to profit from the loss).</a:t>
            </a:r>
          </a:p>
          <a:p>
            <a:pPr eaLnBrk="1" hangingPunct="1"/>
            <a:r>
              <a:rPr lang="en-US" smtClean="0"/>
              <a:t>An example of a single incident of loss with more than one coverage and more than one claimant would be driver Larry Gamney who hit another car driven by Judy Rand with her son Carl in the passenger seat. Both cars had body damage and Carl suffered whiplash.</a:t>
            </a:r>
          </a:p>
          <a:p>
            <a:pPr eaLnBrk="1" hangingPunct="1"/>
            <a:r>
              <a:rPr lang="en-US" smtClean="0"/>
              <a:t>Assuming that the insured is Larry Gamney, the coverages involved are:</a:t>
            </a:r>
          </a:p>
          <a:p>
            <a:pPr lvl="1" eaLnBrk="1" hangingPunct="1"/>
            <a:r>
              <a:rPr lang="en-US" smtClean="0"/>
              <a:t>Collision (covering damage to the insured's car (the damage to Larry Gamney's car))</a:t>
            </a:r>
          </a:p>
          <a:p>
            <a:pPr lvl="1" eaLnBrk="1" hangingPunct="1"/>
            <a:r>
              <a:rPr lang="en-US" smtClean="0"/>
              <a:t>Liability - property damage (covering damage to a third-party car (the damage to Judy Rand's car))</a:t>
            </a:r>
          </a:p>
          <a:p>
            <a:pPr lvl="1" eaLnBrk="1" hangingPunct="1"/>
            <a:r>
              <a:rPr lang="en-US" smtClean="0"/>
              <a:t>Liability - bodily injury (covering bodily injury done to a third party (Carl Rand's whiplash))</a:t>
            </a:r>
          </a:p>
          <a:p>
            <a:pPr eaLnBrk="1" hangingPunct="1"/>
            <a:r>
              <a:rPr lang="en-US" smtClean="0"/>
              <a:t>The claimants involved are:</a:t>
            </a:r>
          </a:p>
          <a:p>
            <a:pPr lvl="1" eaLnBrk="1" hangingPunct="1"/>
            <a:r>
              <a:rPr lang="en-US" smtClean="0"/>
              <a:t>Larry Gamney</a:t>
            </a:r>
          </a:p>
          <a:p>
            <a:pPr lvl="1" eaLnBrk="1" hangingPunct="1"/>
            <a:r>
              <a:rPr lang="en-US" smtClean="0"/>
              <a:t>Judy Rand</a:t>
            </a:r>
          </a:p>
          <a:p>
            <a:pPr lvl="1" eaLnBrk="1" hangingPunct="1"/>
            <a:r>
              <a:rPr lang="en-US" smtClean="0"/>
              <a:t>Carl Rand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|EON~014|</a:t>
            </a:r>
            <a:endParaRPr lang="en-US" sz="100">
              <a:solidFill>
                <a:srgbClr val="FFFFFF"/>
              </a:solidFill>
              <a:latin typeface="Arial"/>
            </a:endParaRPr>
          </a:p>
        </p:txBody>
      </p:sp>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C1756C2E-48E7-4824-A112-0E5B01A5AF68}" type="slidenum">
              <a:rPr lang="en-US" altLang="en-US" sz="1200" smtClean="0">
                <a:solidFill>
                  <a:schemeClr val="tx1"/>
                </a:solidFill>
              </a:rPr>
              <a:pPr eaLnBrk="1" hangingPunct="1"/>
              <a:t>14</a:t>
            </a:fld>
            <a:endParaRPr lang="en-US" altLang="en-US" sz="120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|EON~015|</a:t>
            </a:r>
            <a:endParaRPr lang="en-US" sz="100">
              <a:solidFill>
                <a:srgbClr val="FFFFFF"/>
              </a:solidFill>
              <a:latin typeface="Arial"/>
            </a:endParaRPr>
          </a:p>
        </p:txBody>
      </p:sp>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A8436F44-1F41-402B-8D27-EFB3A399406A}" type="slidenum">
              <a:rPr lang="en-US" altLang="en-US" sz="1200" smtClean="0">
                <a:solidFill>
                  <a:schemeClr val="tx1"/>
                </a:solidFill>
              </a:rPr>
              <a:pPr eaLnBrk="1" hangingPunct="1"/>
              <a:t>15</a:t>
            </a:fld>
            <a:endParaRPr lang="en-US" altLang="en-US" sz="120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this claim, Larry Gamney was driving his car and hit Judy Rand's car while Judy was driving. Damage was done to both cars, and Judy's son Carl suffered an injury. This claim might result in three payments:</a:t>
            </a:r>
          </a:p>
          <a:p>
            <a:pPr lvl="1" eaLnBrk="1" hangingPunct="1"/>
            <a:r>
              <a:rPr lang="en-US" smtClean="0"/>
              <a:t>A payment to Larry Gamney to repair his car. (This is covered by his collision coverage.)</a:t>
            </a:r>
          </a:p>
          <a:p>
            <a:pPr lvl="1" eaLnBrk="1" hangingPunct="1"/>
            <a:r>
              <a:rPr lang="en-US" smtClean="0"/>
              <a:t>A payment to Judy Rand to repair her car. (This is covered by Larry Gamney's liability - property damage coverage. Keep in mind that collision coverage typically covers only damage to the policy holder's vehicles. Damage done to third-party vehicles is typically covered by a separate coverage.)</a:t>
            </a:r>
          </a:p>
          <a:p>
            <a:pPr lvl="1" eaLnBrk="1" hangingPunct="1"/>
            <a:r>
              <a:rPr lang="en-US" smtClean="0"/>
              <a:t>A payment to either Judy Rand or the medical provider of Carl Rand to pay for the medical bills incurred as a result of his injury. Keep in mind that the exposure tracks a payment for a loss suffered by the claimant, but the payee of the payment is not always the claimant himself/herself. The payment could go to an individual representing the claimant (such as a parent when a minor is injured). The payment could also go to a vendor who made the claimant whole again (such as an auto shop which repaired collision damage or a medical facility that treated an injury.)</a:t>
            </a:r>
          </a:p>
          <a:p>
            <a:pPr eaLnBrk="1" hangingPunct="1"/>
            <a:r>
              <a:rPr lang="en-US" smtClean="0"/>
              <a:t>Because there are three possible payments, the claim has three exposures.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|EON~016|</a:t>
            </a:r>
            <a:endParaRPr lang="en-US" sz="100">
              <a:solidFill>
                <a:srgbClr val="FFFFFF"/>
              </a:solidFill>
              <a:latin typeface="Arial"/>
            </a:endParaRPr>
          </a:p>
        </p:txBody>
      </p:sp>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B61EEC58-C5CE-45AD-A99B-D14A9CD08A66}" type="slidenum">
              <a:rPr lang="en-US" altLang="en-US" sz="1200" smtClean="0">
                <a:solidFill>
                  <a:schemeClr val="tx1"/>
                </a:solidFill>
              </a:rPr>
              <a:pPr eaLnBrk="1" hangingPunct="1"/>
              <a:t>16</a:t>
            </a:fld>
            <a:endParaRPr lang="en-US" altLang="en-US" sz="120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Exposures can be created manually during the New Claim wizard. This typically happens only if the user entering the claim is an adjuster who is able to create the exposures at the same time.</a:t>
            </a:r>
          </a:p>
          <a:p>
            <a:pPr eaLnBrk="1" hangingPunct="1"/>
            <a:r>
              <a:rPr lang="en-US" smtClean="0"/>
              <a:t>Exposures can also be created automatically by rules. This happens when business rules can assume the need for an exposure based on information provided in the new claim wizard. In workers' comp claims, it is common practice to have the exposures created automatically during the "pre-setup" phase of claim setup (which occurs prior to segmentation). In Auto, a rule can be written such that if the loss cause is "collision", ClaimCenter creates an exposure associated with the insured as the claimant and the collision coverage. (However, this is not common practice for auto claims.)</a:t>
            </a:r>
          </a:p>
          <a:p>
            <a:pPr eaLnBrk="1" hangingPunct="1"/>
            <a:r>
              <a:rPr lang="en-US" smtClean="0"/>
              <a:t>Logically speaking, exposures are part of the adjudication process. In most cases, exposures are created after the claim has been created and assigned.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|EON~017|</a:t>
            </a:r>
            <a:endParaRPr lang="en-US" sz="100">
              <a:solidFill>
                <a:srgbClr val="FFFFFF"/>
              </a:solidFill>
              <a:latin typeface="Arial"/>
            </a:endParaRPr>
          </a:p>
        </p:txBody>
      </p:sp>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FD9ABC8F-A4A7-4827-974A-E6965AB29D67}" type="slidenum">
              <a:rPr lang="en-US" altLang="en-US" sz="1200" smtClean="0">
                <a:solidFill>
                  <a:schemeClr val="tx1"/>
                </a:solidFill>
              </a:rPr>
              <a:pPr eaLnBrk="1" hangingPunct="1"/>
              <a:t>17</a:t>
            </a:fld>
            <a:endParaRPr lang="en-US" altLang="en-US" sz="120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four primary elements of information within an exposure:</a:t>
            </a:r>
          </a:p>
          <a:p>
            <a:pPr lvl="1" eaLnBrk="1" hangingPunct="1"/>
            <a:r>
              <a:rPr lang="en-US" smtClean="0"/>
              <a:t>The coverage from the policy that (possibly) covers the loss</a:t>
            </a:r>
          </a:p>
          <a:p>
            <a:pPr lvl="1" eaLnBrk="1" hangingPunct="1"/>
            <a:r>
              <a:rPr lang="en-US" smtClean="0"/>
              <a:t>The claimant to whom payment will be made</a:t>
            </a:r>
          </a:p>
          <a:p>
            <a:pPr lvl="1" eaLnBrk="1" hangingPunct="1"/>
            <a:r>
              <a:rPr lang="en-US" smtClean="0"/>
              <a:t>The incident, which is the item which was lost or damaged</a:t>
            </a:r>
          </a:p>
          <a:p>
            <a:pPr lvl="1" eaLnBrk="1" hangingPunct="1"/>
            <a:r>
              <a:rPr lang="en-US" smtClean="0"/>
              <a:t>The reserve lines, which are the “buckets” of money set aside to make the payments</a:t>
            </a:r>
          </a:p>
          <a:p>
            <a:pPr eaLnBrk="1" hangingPunct="1"/>
            <a:r>
              <a:rPr lang="en-US" smtClean="0"/>
              <a:t>When an exposure is created, the user must specify the coverage, the claimant. and the incident.</a:t>
            </a:r>
          </a:p>
          <a:p>
            <a:pPr eaLnBrk="1" hangingPunct="1"/>
            <a:r>
              <a:rPr lang="en-US" smtClean="0"/>
              <a:t>An exposure is closed when the associated payments are made on each reserve line (or the associated final payments if a single exposure results in multiple payments to a given reserve line, such as a medical exposure which must cover an ongoing series of 20 physical therapy sessions). The adjudication process is essentially the process of moving all of your exposures to payment. During adjudication, additional information may be gathered about the item lost or damaged. (For example, information about the specific damage done to an auto may be collected.) This information is used to establish an assessment of the loss. (For example, an auto repair shop reviews the damage and identifies the money needed to repair the car.) This information is used to complete the payment. (For example, if an auto repair shop assesses the damage at $1200 and the assessment is approved, then the carrier may issue a check for $1200.)</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|EON~018|</a:t>
            </a:r>
            <a:endParaRPr lang="en-US" sz="100">
              <a:solidFill>
                <a:srgbClr val="FFFFFF"/>
              </a:solidFill>
              <a:latin typeface="Arial"/>
            </a:endParaRPr>
          </a:p>
        </p:txBody>
      </p:sp>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7AFBCF2D-37C3-4EBA-97C3-0F4B495AF9E3}" type="slidenum">
              <a:rPr lang="en-US" altLang="en-US" sz="1200" smtClean="0">
                <a:solidFill>
                  <a:schemeClr val="tx1"/>
                </a:solidFill>
              </a:rPr>
              <a:pPr eaLnBrk="1" hangingPunct="1"/>
              <a:t>18</a:t>
            </a:fld>
            <a:endParaRPr lang="en-US" altLang="en-US" sz="120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An exposure's status can be set to open or closed. An open exposure is an exposure that is still progressing through the adjudication phase or that still has payments remaining on it (if multiple recurring payments are being made, such as for a series of physical therapy sessions). A closed exposure is one in which the final payment has been made. A closed exposure can be reopened by a user who has permission to do this.</a:t>
            </a:r>
          </a:p>
          <a:p>
            <a:pPr eaLnBrk="1" hangingPunct="1"/>
            <a:r>
              <a:rPr lang="en-US" dirty="0" smtClean="0"/>
              <a:t>An exposure is assigned to a group and a user in that group. The user is responsible for adjudicating the exposure (gathering the required information, determining the amount to pay, and then issuing the payment). It is common for an exposure to be owned by the same user who owns the claim, although there are cases where the exposure owner and the claim owner are different users. (This occurs most often when the exposure requires specialized knowledge, such as an exposure based on a liability coverage where death was involved.)</a:t>
            </a:r>
          </a:p>
          <a:p>
            <a:pPr eaLnBrk="1" hangingPunct="1"/>
            <a:r>
              <a:rPr lang="en-US" dirty="0" smtClean="0"/>
              <a:t>The exposure's group may influence which other users have the ability to act on the exposure. (For example, ClaimCenter can be configured so that users in the owner's group can see and/or edit the exposure.) This type of access is controlled by access control lists (ACLs) and is discussed in detail in the "Access Control Lists" lesson.</a:t>
            </a:r>
          </a:p>
          <a:p>
            <a:pPr eaLnBrk="1" hangingPunct="1"/>
            <a:r>
              <a:rPr lang="en-US" dirty="0" smtClean="0"/>
              <a:t>Exposure types and validation levels are discussed on the next slides.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|EON~019|</a:t>
            </a:r>
            <a:endParaRPr lang="en-US" sz="100">
              <a:solidFill>
                <a:srgbClr val="FFFFFF"/>
              </a:solidFill>
              <a:latin typeface="Arial"/>
            </a:endParaRPr>
          </a:p>
        </p:txBody>
      </p:sp>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4B084B24-61B9-4386-9BA1-835AFD08CC4D}" type="slidenum">
              <a:rPr lang="en-US" altLang="en-US" sz="1200" smtClean="0">
                <a:solidFill>
                  <a:schemeClr val="tx1"/>
                </a:solidFill>
              </a:rPr>
              <a:pPr eaLnBrk="1" hangingPunct="1"/>
              <a:t>19</a:t>
            </a:fld>
            <a:endParaRPr lang="en-US" altLang="en-US" sz="120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carrier offers hundreds of coverages. When processing a claim, the adjuster needs to gather information relevant to the coverage. But, it would be impossible to develop a detail view for each coverage. This could lead to having hundred of detail views.</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|EON~002|</a:t>
            </a:r>
            <a:endParaRPr lang="en-US" sz="100">
              <a:solidFill>
                <a:srgbClr val="FFFFFF"/>
              </a:solidFill>
              <a:latin typeface="Arial"/>
            </a:endParaRPr>
          </a:p>
        </p:txBody>
      </p:sp>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91DED7B6-1A9D-4761-8143-6FC5F2B0F10D}" type="slidenum">
              <a:rPr lang="en-US" altLang="en-US" sz="1200" smtClean="0">
                <a:solidFill>
                  <a:schemeClr val="tx1"/>
                </a:solidFill>
              </a:rPr>
              <a:pPr eaLnBrk="1" hangingPunct="1"/>
              <a:t>2</a:t>
            </a:fld>
            <a:endParaRPr lang="en-US" altLang="en-US" sz="1200" smtClean="0">
              <a:solidFill>
                <a:schemeClr val="tx1"/>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|EON~020|</a:t>
            </a:r>
            <a:endParaRPr lang="en-US" sz="100">
              <a:solidFill>
                <a:srgbClr val="FFFFFF"/>
              </a:solidFill>
              <a:latin typeface="Arial"/>
            </a:endParaRPr>
          </a:p>
        </p:txBody>
      </p:sp>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6AFE8063-BAE5-4CDD-91F7-416D720D67CF}" type="slidenum">
              <a:rPr lang="en-US" altLang="en-US" sz="1200" smtClean="0">
                <a:solidFill>
                  <a:schemeClr val="tx1"/>
                </a:solidFill>
              </a:rPr>
              <a:pPr eaLnBrk="1" hangingPunct="1"/>
              <a:t>20</a:t>
            </a:fld>
            <a:endParaRPr lang="en-US" altLang="en-US" sz="120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 exposure type is a set of information to gather about a loss. Each exposure type is mapped to one or more coverages, and each exposure type is used by a single detail view. This reduces the number of detail views needed to a manageable amount, and it improves business efficiency by letting adjusters capture similar sets of data across different coverages in the same way.</a:t>
            </a:r>
          </a:p>
          <a:p>
            <a:pPr eaLnBrk="1" hangingPunct="1"/>
            <a:r>
              <a:rPr lang="en-US" smtClean="0"/>
              <a:t>For example, a "Vehicle Damage" exposure type would include a set of information to gather about a damaged vehicle (reflected by the incident type), such as a description of the damage, whether or not airbags had been deployed, and whether or not the car was a total loss. The Collision, Comprehensive - Weather Damage, and Comprehensive - Fire Damage coverages could all be tied to a single exposure type - Vehicle Damage - because all three coverages require the same basic information about the damage to the vehicle.</a:t>
            </a:r>
          </a:p>
          <a:p>
            <a:pPr eaLnBrk="1" hangingPunct="1"/>
            <a:r>
              <a:rPr lang="en-US" smtClean="0"/>
              <a:t>In some cases, an exposure type may be used by a single coverage. For example, Towing and Labor coverage may be the only coverage tied to a Towing and Labor exposure type because no other coverage requires the specific set of information that this coverage does.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|EON~021|</a:t>
            </a:r>
            <a:endParaRPr lang="en-US" sz="100">
              <a:solidFill>
                <a:srgbClr val="FFFFFF"/>
              </a:solidFill>
              <a:latin typeface="Arial"/>
            </a:endParaRPr>
          </a:p>
        </p:txBody>
      </p:sp>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9C2669EA-E202-4E41-8684-E008CA6699C3}" type="slidenum">
              <a:rPr lang="en-US" altLang="en-US" sz="1200" smtClean="0">
                <a:solidFill>
                  <a:schemeClr val="tx1"/>
                </a:solidFill>
              </a:rPr>
              <a:pPr eaLnBrk="1" hangingPunct="1"/>
              <a:t>21</a:t>
            </a:fld>
            <a:endParaRPr lang="en-US" altLang="en-US" sz="1200" smtClean="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a:t>
            </a:r>
          </a:p>
          <a:p>
            <a:pPr lvl="1" eaLnBrk="1" hangingPunct="1"/>
            <a:r>
              <a:rPr lang="en-US" dirty="0" smtClean="0"/>
              <a:t>The coverage is collision.</a:t>
            </a:r>
          </a:p>
          <a:p>
            <a:pPr lvl="1" eaLnBrk="1" hangingPunct="1"/>
            <a:r>
              <a:rPr lang="en-US" dirty="0" smtClean="0"/>
              <a:t>The claimant is Larry </a:t>
            </a:r>
            <a:r>
              <a:rPr lang="en-US" dirty="0" err="1" smtClean="0"/>
              <a:t>Gamney</a:t>
            </a:r>
            <a:r>
              <a:rPr lang="en-US" dirty="0" smtClean="0"/>
              <a:t>.</a:t>
            </a:r>
          </a:p>
          <a:p>
            <a:pPr lvl="1" eaLnBrk="1" hangingPunct="1"/>
            <a:r>
              <a:rPr lang="en-US" dirty="0" smtClean="0"/>
              <a:t>The incident is a 2000 </a:t>
            </a:r>
            <a:r>
              <a:rPr lang="en-US" smtClean="0"/>
              <a:t>Ford Explorer</a:t>
            </a:r>
            <a:r>
              <a:rPr lang="en-US" dirty="0" smtClean="0"/>
              <a:t>.</a:t>
            </a:r>
          </a:p>
          <a:p>
            <a:pPr lvl="1" eaLnBrk="1" hangingPunct="1"/>
            <a:r>
              <a:rPr lang="en-US" dirty="0" smtClean="0"/>
              <a:t>The additional information includes details about other carriers involved in the event. (This would typically be used to capture information about the insurance carrier of the driver of the other car and/or other people who experienced a loss, such as pedestrians or passengers in the insured's car who are not covered on the insured's policy.)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|EON~022|</a:t>
            </a:r>
            <a:endParaRPr lang="en-US" sz="100">
              <a:solidFill>
                <a:srgbClr val="FFFFFF"/>
              </a:solidFill>
              <a:latin typeface="Arial"/>
            </a:endParaRPr>
          </a:p>
        </p:txBody>
      </p:sp>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2FD7D434-45B0-4E4D-A5A6-6255839DA362}" type="slidenum">
              <a:rPr lang="en-US" altLang="en-US" sz="1200" smtClean="0">
                <a:solidFill>
                  <a:schemeClr val="tx1"/>
                </a:solidFill>
              </a:rPr>
              <a:pPr eaLnBrk="1" hangingPunct="1"/>
              <a:t>22</a:t>
            </a:fld>
            <a:endParaRPr lang="en-US" altLang="en-US" sz="1200" smtClean="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a:t>
            </a:r>
          </a:p>
          <a:p>
            <a:pPr lvl="1" eaLnBrk="1" hangingPunct="1"/>
            <a:r>
              <a:rPr lang="en-US" dirty="0" smtClean="0"/>
              <a:t>The coverage is liability - bodily injury.</a:t>
            </a:r>
          </a:p>
          <a:p>
            <a:pPr lvl="1" eaLnBrk="1" hangingPunct="1"/>
            <a:r>
              <a:rPr lang="en-US" dirty="0" smtClean="0"/>
              <a:t>The claimant is Carl Rand.</a:t>
            </a:r>
          </a:p>
          <a:p>
            <a:pPr lvl="1" eaLnBrk="1" hangingPunct="1"/>
            <a:r>
              <a:rPr lang="en-US" dirty="0" smtClean="0"/>
              <a:t>The incident is a neck strain.</a:t>
            </a:r>
          </a:p>
          <a:p>
            <a:pPr lvl="1" eaLnBrk="1" hangingPunct="1"/>
            <a:r>
              <a:rPr lang="en-US" dirty="0" smtClean="0"/>
              <a:t>The additional information includes details about other carriers involved in the event.</a:t>
            </a:r>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|EON~023|</a:t>
            </a:r>
            <a:endParaRPr lang="en-US" sz="100">
              <a:solidFill>
                <a:srgbClr val="FFFFFF"/>
              </a:solidFill>
              <a:latin typeface="Arial"/>
            </a:endParaRPr>
          </a:p>
        </p:txBody>
      </p:sp>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D1746633-B6D7-4A50-A607-64982F2D00B5}" type="slidenum">
              <a:rPr lang="en-US" altLang="en-US" sz="1200" smtClean="0">
                <a:solidFill>
                  <a:schemeClr val="tx1"/>
                </a:solidFill>
              </a:rPr>
              <a:pPr eaLnBrk="1" hangingPunct="1"/>
              <a:t>23</a:t>
            </a:fld>
            <a:endParaRPr lang="en-US" altLang="en-US" sz="120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|EON~024|</a:t>
            </a:r>
            <a:endParaRPr lang="en-US" sz="100">
              <a:solidFill>
                <a:srgbClr val="FFFFFF"/>
              </a:solidFill>
              <a:latin typeface="Arial"/>
            </a:endParaRPr>
          </a:p>
        </p:txBody>
      </p:sp>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DA3067BC-5C6E-4A1C-81A9-341257BD63B2}" type="slidenum">
              <a:rPr lang="en-US" altLang="en-US" sz="1200" smtClean="0">
                <a:solidFill>
                  <a:schemeClr val="tx1"/>
                </a:solidFill>
              </a:rPr>
              <a:pPr eaLnBrk="1" hangingPunct="1"/>
              <a:t>24</a:t>
            </a:fld>
            <a:endParaRPr lang="en-US" altLang="en-US" sz="1200" smtClean="0">
              <a:solidFill>
                <a:schemeClr val="tx1"/>
              </a:solidFill>
            </a:endParaRPr>
          </a:p>
        </p:txBody>
      </p:sp>
      <p:sp>
        <p:nvSpPr>
          <p:cNvPr id="69636" name="Rectangle 2"/>
          <p:cNvSpPr>
            <a:spLocks noGrp="1" noRot="1" noChangeAspect="1" noChangeArrowheads="1" noTextEdit="1"/>
          </p:cNvSpPr>
          <p:nvPr>
            <p:ph type="sldImg"/>
          </p:nvPr>
        </p:nvSpPr>
        <p:spPr>
          <a:xfrm>
            <a:off x="715963" y="630238"/>
            <a:ext cx="5432425" cy="4073525"/>
          </a:xfrm>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base application allows for exposures to be created from either method. There is a menu directly off of the New Exposure page action which has two choices: "Choose by Coverage Type" (which then displays the options shown in the top screenshot above) and "Choose by Coverage" (which then displays the options shown in the bottom screenshot above.)</a:t>
            </a:r>
          </a:p>
          <a:p>
            <a:pPr eaLnBrk="1" hangingPunct="1"/>
            <a:r>
              <a:rPr lang="en-US" dirty="0" smtClean="0"/>
              <a:t>When creating exposures by the "Choose by Coverage Type" option (which is shown in the top screenshot), ClaimCenter lists all </a:t>
            </a:r>
            <a:r>
              <a:rPr lang="en-US" dirty="0" err="1" smtClean="0"/>
              <a:t>coverages</a:t>
            </a:r>
            <a:r>
              <a:rPr lang="en-US" dirty="0" smtClean="0"/>
              <a:t> for the claim's type of policy. These </a:t>
            </a:r>
            <a:r>
              <a:rPr lang="en-US" dirty="0" err="1" smtClean="0"/>
              <a:t>coverages</a:t>
            </a:r>
            <a:r>
              <a:rPr lang="en-US" dirty="0" smtClean="0"/>
              <a:t> may or may not actually be on the policy selected at the start of the claim wizard. In some cases, users need this option because the policy system may be unavailable or because the policy is not up-to-date and the adjuster wanted to allow for adding </a:t>
            </a:r>
            <a:r>
              <a:rPr lang="en-US" dirty="0" err="1" smtClean="0"/>
              <a:t>coverages</a:t>
            </a:r>
            <a:r>
              <a:rPr lang="en-US" dirty="0" smtClean="0"/>
              <a:t> that the customer believes her or she has. </a:t>
            </a:r>
            <a:r>
              <a:rPr lang="en-US" dirty="0" err="1" smtClean="0"/>
              <a:t>Coverages</a:t>
            </a:r>
            <a:r>
              <a:rPr lang="en-US" dirty="0" smtClean="0"/>
              <a:t> are defined in the LOB (Line of Business)</a:t>
            </a:r>
            <a:r>
              <a:rPr lang="en-US" baseline="0" dirty="0" smtClean="0"/>
              <a:t> model, which is a way to identify and categorize all the possible types of </a:t>
            </a:r>
            <a:r>
              <a:rPr lang="en-US" baseline="0" dirty="0" err="1" smtClean="0"/>
              <a:t>coverages</a:t>
            </a:r>
            <a:r>
              <a:rPr lang="en-US" baseline="0" dirty="0" smtClean="0"/>
              <a:t> provided by a carrier.</a:t>
            </a:r>
            <a:endParaRPr lang="en-US" dirty="0" smtClean="0"/>
          </a:p>
          <a:p>
            <a:pPr eaLnBrk="1" hangingPunct="1"/>
            <a:r>
              <a:rPr lang="en-US" dirty="0" smtClean="0"/>
              <a:t>When creating exposures by the "Choose by Coverage" option (which is shown in the bottom screenshot), ClaimCenter lists all the </a:t>
            </a:r>
            <a:r>
              <a:rPr lang="en-US" dirty="0" err="1" smtClean="0"/>
              <a:t>coverages</a:t>
            </a:r>
            <a:r>
              <a:rPr lang="en-US" dirty="0" smtClean="0"/>
              <a:t> known to be on the policy. These </a:t>
            </a:r>
            <a:r>
              <a:rPr lang="en-US" dirty="0" err="1" smtClean="0"/>
              <a:t>coverages</a:t>
            </a:r>
            <a:r>
              <a:rPr lang="en-US" dirty="0" smtClean="0"/>
              <a:t> can also be seen off of one of the Claim file's Policy screens. </a:t>
            </a:r>
          </a:p>
          <a:p>
            <a:pPr eaLnBrk="1" hangingPunct="1"/>
            <a:r>
              <a:rPr lang="en-US" dirty="0" smtClean="0"/>
              <a:t>When using the “Choose by Coverage Type” option, a specific risk is not associated with the exposure.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|EON~025|</a:t>
            </a:r>
            <a:endParaRPr lang="en-US" sz="100">
              <a:solidFill>
                <a:srgbClr val="FFFFFF"/>
              </a:solidFill>
              <a:latin typeface="Arial"/>
            </a:endParaRPr>
          </a:p>
        </p:txBody>
      </p:sp>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D9F23AC5-47A9-4139-98F9-D70B1B8C7D8F}" type="slidenum">
              <a:rPr lang="en-US" altLang="en-US" sz="1200" smtClean="0">
                <a:solidFill>
                  <a:schemeClr val="tx1"/>
                </a:solidFill>
              </a:rPr>
              <a:pPr eaLnBrk="1" hangingPunct="1"/>
              <a:t>25</a:t>
            </a:fld>
            <a:endParaRPr lang="en-US" altLang="en-US" sz="1200" smtClean="0">
              <a:solidFill>
                <a:schemeClr val="tx1"/>
              </a:solidFill>
            </a:endParaRPr>
          </a:p>
        </p:txBody>
      </p:sp>
      <p:sp>
        <p:nvSpPr>
          <p:cNvPr id="70660" name="Rectangle 2"/>
          <p:cNvSpPr>
            <a:spLocks noGrp="1" noChangeArrowheads="1"/>
          </p:cNvSpPr>
          <p:nvPr>
            <p:ph type="body" idx="1"/>
          </p:nvPr>
        </p:nvSpPr>
        <p:spPr>
          <a:xfrm>
            <a:off x="406400" y="6724650"/>
            <a:ext cx="6069013" cy="2009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Note that the four </a:t>
            </a:r>
            <a:r>
              <a:rPr lang="en-US" dirty="0" err="1" smtClean="0"/>
              <a:t>coverages</a:t>
            </a:r>
            <a:r>
              <a:rPr lang="en-US" dirty="0" smtClean="0"/>
              <a:t> listed on the Vehicles Details card match the </a:t>
            </a:r>
            <a:r>
              <a:rPr lang="en-US" dirty="0" err="1" smtClean="0"/>
              <a:t>coverages</a:t>
            </a:r>
            <a:r>
              <a:rPr lang="en-US" dirty="0" smtClean="0"/>
              <a:t> listed in the New Exposure menu.</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|EON~026|</a:t>
            </a:r>
            <a:endParaRPr lang="en-US" sz="100">
              <a:solidFill>
                <a:srgbClr val="FFFFFF"/>
              </a:solidFill>
              <a:latin typeface="Arial"/>
            </a:endParaRPr>
          </a:p>
        </p:txBody>
      </p:sp>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65CCA10B-CC44-4146-86BE-81463FCD656A}" type="slidenum">
              <a:rPr lang="en-US" altLang="en-US" sz="1200" smtClean="0">
                <a:solidFill>
                  <a:schemeClr val="tx1"/>
                </a:solidFill>
              </a:rPr>
              <a:pPr eaLnBrk="1" hangingPunct="1"/>
              <a:t>26</a:t>
            </a:fld>
            <a:endParaRPr lang="en-US" altLang="en-US" sz="1200" smtClean="0">
              <a:solidFill>
                <a:schemeClr val="tx1"/>
              </a:solidFill>
            </a:endParaRPr>
          </a:p>
        </p:txBody>
      </p:sp>
      <p:sp>
        <p:nvSpPr>
          <p:cNvPr id="71684" name="Rectangle 2"/>
          <p:cNvSpPr>
            <a:spLocks noGrp="1" noRot="1" noChangeAspect="1" noChangeArrowheads="1" noTextEdit="1"/>
          </p:cNvSpPr>
          <p:nvPr>
            <p:ph type="sldImg"/>
          </p:nvPr>
        </p:nvSpPr>
        <p:spPr>
          <a:xfrm>
            <a:off x="715963" y="630238"/>
            <a:ext cx="5432425" cy="4073525"/>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there are three </a:t>
            </a:r>
            <a:r>
              <a:rPr lang="en-US" dirty="0" err="1" smtClean="0"/>
              <a:t>coverages</a:t>
            </a:r>
            <a:r>
              <a:rPr lang="en-US" dirty="0" smtClean="0"/>
              <a:t> without sub-</a:t>
            </a:r>
            <a:r>
              <a:rPr lang="en-US" dirty="0" err="1" smtClean="0"/>
              <a:t>coverages</a:t>
            </a:r>
            <a:r>
              <a:rPr lang="en-US" dirty="0" smtClean="0"/>
              <a:t> (Collision, Comprehensive and Medical Payments). These are </a:t>
            </a:r>
            <a:r>
              <a:rPr lang="en-US" dirty="0" err="1" smtClean="0"/>
              <a:t>coverages</a:t>
            </a:r>
            <a:r>
              <a:rPr lang="en-US" dirty="0" smtClean="0"/>
              <a:t> which cover only a single type of loss from a financial perspective. The claims process always tracks claims against any of these </a:t>
            </a:r>
            <a:r>
              <a:rPr lang="en-US" dirty="0" err="1" smtClean="0"/>
              <a:t>coverages</a:t>
            </a:r>
            <a:r>
              <a:rPr lang="en-US" dirty="0" smtClean="0"/>
              <a:t> in the same way.</a:t>
            </a:r>
          </a:p>
          <a:p>
            <a:pPr eaLnBrk="1" hangingPunct="1"/>
            <a:r>
              <a:rPr lang="en-US" dirty="0" smtClean="0"/>
              <a:t>The example above also includes a coverage with sub-</a:t>
            </a:r>
            <a:r>
              <a:rPr lang="en-US" dirty="0" err="1" smtClean="0"/>
              <a:t>coverages</a:t>
            </a:r>
            <a:r>
              <a:rPr lang="en-US" dirty="0" smtClean="0"/>
              <a:t>: Liability – Bodily</a:t>
            </a:r>
            <a:r>
              <a:rPr lang="en-US" baseline="0" dirty="0" smtClean="0"/>
              <a:t> Injury and </a:t>
            </a:r>
            <a:r>
              <a:rPr lang="en-US" dirty="0" smtClean="0"/>
              <a:t>Property Damage. This coverage has three sub-</a:t>
            </a:r>
            <a:r>
              <a:rPr lang="en-US" dirty="0" err="1" smtClean="0"/>
              <a:t>coverages</a:t>
            </a:r>
            <a:r>
              <a:rPr lang="en-US" dirty="0" smtClean="0"/>
              <a:t> (Vehicle Damage, Bodily Injury and Property Damage) because the information that must be gathered for each type of loss is substantially different. (For example, the information gathered for a property damage loss would include descriptions of the type of real property – not vehicles.) The sub-</a:t>
            </a:r>
            <a:r>
              <a:rPr lang="en-US" dirty="0" err="1" smtClean="0"/>
              <a:t>coverages</a:t>
            </a:r>
            <a:r>
              <a:rPr lang="en-US" dirty="0" smtClean="0"/>
              <a:t> allow ClaimCenter to navigate to a screen appropriate for the given type of loss.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|EON~027|</a:t>
            </a:r>
            <a:endParaRPr lang="en-US" sz="100">
              <a:solidFill>
                <a:srgbClr val="FFFFFF"/>
              </a:solidFill>
              <a:latin typeface="Arial"/>
            </a:endParaRPr>
          </a:p>
        </p:txBody>
      </p:sp>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322289A6-61CC-4065-AA26-3178600D7606}" type="slidenum">
              <a:rPr lang="en-US" altLang="en-US" sz="1200" smtClean="0">
                <a:solidFill>
                  <a:schemeClr val="tx1"/>
                </a:solidFill>
              </a:rPr>
              <a:pPr eaLnBrk="1" hangingPunct="1"/>
              <a:t>27</a:t>
            </a:fld>
            <a:endParaRPr lang="en-US" altLang="en-US" sz="1200" smtClean="0">
              <a:solidFill>
                <a:schemeClr val="tx1"/>
              </a:solidFill>
            </a:endParaRPr>
          </a:p>
        </p:txBody>
      </p:sp>
      <p:sp>
        <p:nvSpPr>
          <p:cNvPr id="72708" name="Rectangle 2"/>
          <p:cNvSpPr>
            <a:spLocks noGrp="1" noRot="1" noChangeAspect="1" noChangeArrowheads="1" noTextEdit="1"/>
          </p:cNvSpPr>
          <p:nvPr>
            <p:ph type="sldImg"/>
          </p:nvPr>
        </p:nvSpPr>
        <p:spPr>
          <a:xfrm>
            <a:off x="715963" y="630238"/>
            <a:ext cx="5432425" cy="4073525"/>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Roughly speaking, the four exposure types listed above track the following information:</a:t>
            </a:r>
          </a:p>
          <a:p>
            <a:pPr lvl="1" eaLnBrk="1" hangingPunct="1"/>
            <a:r>
              <a:rPr lang="en-US" dirty="0" smtClean="0"/>
              <a:t>Vehicle (damage) - Location of and damage done to the vehicle (such as whether the airbags were deployed)</a:t>
            </a:r>
          </a:p>
          <a:p>
            <a:pPr lvl="1" eaLnBrk="1" hangingPunct="1"/>
            <a:r>
              <a:rPr lang="en-US" dirty="0" smtClean="0"/>
              <a:t>Property (damage) – Description of the real property damaged by the insured vehicle (such</a:t>
            </a:r>
            <a:r>
              <a:rPr lang="en-US" baseline="0" dirty="0" smtClean="0"/>
              <a:t> as a house or commercial property)</a:t>
            </a:r>
            <a:endParaRPr lang="en-US" dirty="0" smtClean="0"/>
          </a:p>
          <a:p>
            <a:pPr lvl="1" eaLnBrk="1" hangingPunct="1"/>
            <a:r>
              <a:rPr lang="en-US" dirty="0" smtClean="0"/>
              <a:t>Med Pay - Information about an injury done to a person listed on the policy (such as a</a:t>
            </a:r>
            <a:r>
              <a:rPr lang="en-US" baseline="0" dirty="0" smtClean="0"/>
              <a:t> passenger in the vehicle and the details about their injuries</a:t>
            </a:r>
            <a:r>
              <a:rPr lang="en-US" dirty="0" smtClean="0"/>
              <a:t>)</a:t>
            </a:r>
          </a:p>
          <a:p>
            <a:pPr lvl="1" eaLnBrk="1" hangingPunct="1"/>
            <a:r>
              <a:rPr lang="en-US" dirty="0" smtClean="0"/>
              <a:t>Bodily Injury - Information about an injury done to a third party (such as the primary doctor that treated</a:t>
            </a:r>
            <a:r>
              <a:rPr lang="en-US" baseline="0" dirty="0" smtClean="0"/>
              <a:t> the injury </a:t>
            </a:r>
            <a:r>
              <a:rPr lang="en-US" dirty="0" smtClean="0"/>
              <a:t>as well as insurance provider and policy number)</a:t>
            </a:r>
          </a:p>
          <a:p>
            <a:pPr eaLnBrk="1" hangingPunct="1"/>
            <a:r>
              <a:rPr lang="en-US" dirty="0" smtClean="0"/>
              <a:t>The Med Pay coverage and Bodily Injury </a:t>
            </a:r>
            <a:r>
              <a:rPr lang="en-US" dirty="0" err="1" smtClean="0"/>
              <a:t>coverages</a:t>
            </a:r>
            <a:r>
              <a:rPr lang="en-US" dirty="0" smtClean="0"/>
              <a:t> are tied to separate exposure types. However, in the base product, these exposure types are virtually identical to each other – although separate exposure types makes it simple to enable the capture of additional and unique data fields.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|EON~028|</a:t>
            </a:r>
            <a:endParaRPr lang="en-US" sz="100">
              <a:solidFill>
                <a:srgbClr val="FFFFFF"/>
              </a:solidFill>
              <a:latin typeface="Arial"/>
            </a:endParaRPr>
          </a:p>
        </p:txBody>
      </p:sp>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7AADC70D-6B5D-4EAE-8DD9-5BF4DD5BCDE9}" type="slidenum">
              <a:rPr lang="en-US" altLang="en-US" sz="1200" smtClean="0">
                <a:solidFill>
                  <a:schemeClr val="tx1"/>
                </a:solidFill>
              </a:rPr>
              <a:pPr eaLnBrk="1" hangingPunct="1"/>
              <a:t>28</a:t>
            </a:fld>
            <a:endParaRPr lang="en-US" altLang="en-US" sz="1200" smtClean="0">
              <a:solidFill>
                <a:schemeClr val="tx1"/>
              </a:solidFill>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Mistakes in coverage selection can be costly to insurers. ClaimCenter defines (configurable) rules that warn the user about inappropriate or invalid coverage selections for new exposures.</a:t>
            </a:r>
          </a:p>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|EON~029|</a:t>
            </a:r>
            <a:endParaRPr lang="en-US" sz="100">
              <a:solidFill>
                <a:srgbClr val="FFFFFF"/>
              </a:solidFill>
              <a:latin typeface="Arial"/>
            </a:endParaRPr>
          </a:p>
        </p:txBody>
      </p:sp>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0682138C-6ACC-439B-8A41-E0C143411424}" type="slidenum">
              <a:rPr lang="en-US" altLang="en-US" sz="1200" smtClean="0">
                <a:solidFill>
                  <a:schemeClr val="tx1"/>
                </a:solidFill>
              </a:rPr>
              <a:pPr eaLnBrk="1" hangingPunct="1"/>
              <a:t>29</a:t>
            </a:fld>
            <a:endParaRPr lang="en-US" altLang="en-US" sz="1200" smtClean="0">
              <a:solidFill>
                <a:schemeClr val="tx1"/>
              </a:solidFill>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|EON~003|</a:t>
            </a:r>
            <a:endParaRPr lang="en-US" sz="100">
              <a:solidFill>
                <a:srgbClr val="FFFFFF"/>
              </a:solidFill>
              <a:latin typeface="Arial"/>
            </a:endParaRPr>
          </a:p>
        </p:txBody>
      </p:sp>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49F1898E-7678-4751-94E9-AABD1701438D}" type="slidenum">
              <a:rPr lang="en-US" altLang="en-US" sz="1200" smtClean="0">
                <a:solidFill>
                  <a:schemeClr val="tx1"/>
                </a:solidFill>
              </a:rPr>
              <a:pPr eaLnBrk="1" hangingPunct="1"/>
              <a:t>3</a:t>
            </a:fld>
            <a:endParaRPr lang="en-US" altLang="en-US" sz="1200" smtClean="0">
              <a:solidFill>
                <a:schemeClr val="tx1"/>
              </a:solidFill>
            </a:endParaRPr>
          </a:p>
        </p:txBody>
      </p:sp>
      <p:sp>
        <p:nvSpPr>
          <p:cNvPr id="47108" name="Rectangle 2"/>
          <p:cNvSpPr>
            <a:spLocks noGrp="1" noRot="1" noChangeAspect="1" noChangeArrowheads="1" noTextEdit="1"/>
          </p:cNvSpPr>
          <p:nvPr>
            <p:ph type="sldImg"/>
          </p:nvPr>
        </p:nvSpPr>
        <p:spPr>
          <a:xfrm>
            <a:off x="715963" y="630238"/>
            <a:ext cx="5432425"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|EON~030|</a:t>
            </a:r>
            <a:endParaRPr lang="en-US" sz="100">
              <a:solidFill>
                <a:srgbClr val="FFFFFF"/>
              </a:solidFill>
              <a:latin typeface="Arial"/>
            </a:endParaRPr>
          </a:p>
        </p:txBody>
      </p:sp>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53F24D45-B42F-4D08-827B-7A1835406797}" type="slidenum">
              <a:rPr lang="en-US" altLang="en-US" sz="1200" smtClean="0">
                <a:solidFill>
                  <a:schemeClr val="tx1"/>
                </a:solidFill>
              </a:rPr>
              <a:pPr eaLnBrk="1" hangingPunct="1"/>
              <a:t>30</a:t>
            </a:fld>
            <a:endParaRPr lang="en-US" altLang="en-US" sz="1200" smtClean="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Users with permissions to change</a:t>
            </a:r>
            <a:r>
              <a:rPr lang="en-US" baseline="0" dirty="0" smtClean="0"/>
              <a:t> settings in the Administration screen may work with coverage verification rules. Permissions are discussed in the “Permissions” lesson.</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|EON~031|</a:t>
            </a:r>
            <a:endParaRPr lang="en-US" sz="100">
              <a:solidFill>
                <a:srgbClr val="FFFFFF"/>
              </a:solidFill>
              <a:latin typeface="Arial"/>
            </a:endParaRPr>
          </a:p>
        </p:txBody>
      </p:sp>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D0A722E5-A70F-49D4-9B9A-957B4E25E64F}" type="slidenum">
              <a:rPr lang="en-US" altLang="en-US" sz="1200" smtClean="0">
                <a:solidFill>
                  <a:schemeClr val="tx1"/>
                </a:solidFill>
              </a:rPr>
              <a:pPr eaLnBrk="1" hangingPunct="1"/>
              <a:t>31</a:t>
            </a:fld>
            <a:endParaRPr lang="en-US" altLang="en-US" sz="1200" smtClean="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a:t>
            </a:r>
          </a:p>
          <a:p>
            <a:pPr lvl="1" eaLnBrk="1" hangingPunct="1"/>
            <a:r>
              <a:rPr lang="en-US" dirty="0" smtClean="0"/>
              <a:t>The coverage is collision.</a:t>
            </a:r>
          </a:p>
          <a:p>
            <a:pPr lvl="1" eaLnBrk="1" hangingPunct="1"/>
            <a:r>
              <a:rPr lang="en-US" dirty="0" smtClean="0"/>
              <a:t>The claimant is Brian</a:t>
            </a:r>
            <a:r>
              <a:rPr lang="en-US" baseline="0" dirty="0" smtClean="0"/>
              <a:t> Newton.</a:t>
            </a:r>
            <a:endParaRPr lang="en-US" dirty="0" smtClean="0"/>
          </a:p>
          <a:p>
            <a:pPr lvl="1" eaLnBrk="1" hangingPunct="1"/>
            <a:r>
              <a:rPr lang="en-US" dirty="0" smtClean="0"/>
              <a:t>The incident is a 1997 Saturn SL.</a:t>
            </a:r>
          </a:p>
          <a:p>
            <a:pPr lvl="1" eaLnBrk="1" hangingPunct="1"/>
            <a:r>
              <a:rPr lang="en-US" dirty="0" smtClean="0"/>
              <a:t>The additional information includes details about other carriers involved in the event. (This would typically be used to capture information about the insurance carrier of the driver of the other car and/or other people who experienced a loss, such as pedestrians or passengers in the insured's car who are not covered on the insured's policy.)</a:t>
            </a:r>
          </a:p>
          <a:p>
            <a:pPr lvl="1"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|EON~032|</a:t>
            </a:r>
            <a:endParaRPr lang="en-US" sz="100">
              <a:solidFill>
                <a:srgbClr val="FFFFFF"/>
              </a:solidFill>
              <a:latin typeface="Arial"/>
            </a:endParaRPr>
          </a:p>
        </p:txBody>
      </p:sp>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4202D10B-BB2F-4A72-B1E5-380BC0ED65CE}" type="slidenum">
              <a:rPr lang="en-US" altLang="en-US" sz="1200" smtClean="0">
                <a:solidFill>
                  <a:schemeClr val="tx1"/>
                </a:solidFill>
              </a:rPr>
              <a:pPr eaLnBrk="1" hangingPunct="1"/>
              <a:t>32</a:t>
            </a:fld>
            <a:endParaRPr lang="en-US" altLang="en-US" sz="1200" smtClean="0">
              <a:solidFill>
                <a:schemeClr val="tx1"/>
              </a:solidFill>
            </a:endParaRPr>
          </a:p>
        </p:txBody>
      </p:sp>
      <p:sp>
        <p:nvSpPr>
          <p:cNvPr id="77828" name="Rectangle 2"/>
          <p:cNvSpPr>
            <a:spLocks noGrp="1" noRot="1" noChangeAspect="1" noChangeArrowheads="1" noTextEdit="1"/>
          </p:cNvSpPr>
          <p:nvPr>
            <p:ph type="sldImg"/>
          </p:nvPr>
        </p:nvSpPr>
        <p:spPr>
          <a:xfrm>
            <a:off x="715963" y="630238"/>
            <a:ext cx="5432425" cy="4073525"/>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a:t>
            </a:r>
          </a:p>
          <a:p>
            <a:pPr lvl="1" eaLnBrk="1" hangingPunct="1"/>
            <a:r>
              <a:rPr lang="en-US" smtClean="0"/>
              <a:t>The coverage is liability - auto bodily injury.</a:t>
            </a:r>
          </a:p>
          <a:p>
            <a:pPr lvl="1" eaLnBrk="1" hangingPunct="1"/>
            <a:r>
              <a:rPr lang="en-US" smtClean="0"/>
              <a:t>The claimant is Carl Rand.</a:t>
            </a:r>
          </a:p>
          <a:p>
            <a:pPr lvl="1" eaLnBrk="1" hangingPunct="1"/>
            <a:r>
              <a:rPr lang="en-US" smtClean="0"/>
              <a:t>The incident is a Carl Rand’s neck strain.</a:t>
            </a:r>
          </a:p>
          <a:p>
            <a:pPr lvl="1" eaLnBrk="1" hangingPunct="1"/>
            <a:r>
              <a:rPr lang="en-US" smtClean="0"/>
              <a:t>The additional information includes details about other carriers involved in the event.</a:t>
            </a:r>
          </a:p>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|EON~033|</a:t>
            </a:r>
            <a:endParaRPr lang="en-US" sz="100">
              <a:solidFill>
                <a:srgbClr val="FFFFFF"/>
              </a:solidFill>
              <a:latin typeface="Arial"/>
            </a:endParaRPr>
          </a:p>
        </p:txBody>
      </p:sp>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EBDBC5E8-3319-438D-9B89-003A8094A9D8}" type="slidenum">
              <a:rPr lang="en-US" altLang="en-US" sz="1200" smtClean="0">
                <a:solidFill>
                  <a:schemeClr val="tx1"/>
                </a:solidFill>
              </a:rPr>
              <a:pPr eaLnBrk="1" hangingPunct="1"/>
              <a:t>33</a:t>
            </a:fld>
            <a:endParaRPr lang="en-US" altLang="en-US" sz="1200" smtClean="0">
              <a:solidFill>
                <a:schemeClr val="tx1"/>
              </a:solidFill>
            </a:endParaRPr>
          </a:p>
        </p:txBody>
      </p:sp>
      <p:sp>
        <p:nvSpPr>
          <p:cNvPr id="78852" name="Rectangle 2"/>
          <p:cNvSpPr>
            <a:spLocks noGrp="1" noRot="1" noChangeAspect="1" noChangeArrowheads="1" noTextEdit="1"/>
          </p:cNvSpPr>
          <p:nvPr>
            <p:ph type="sldImg"/>
          </p:nvPr>
        </p:nvSpPr>
        <p:spPr>
          <a:xfrm>
            <a:off x="715963" y="630238"/>
            <a:ext cx="5432425" cy="4073525"/>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Recall that whenever a claim is created, it goes through an automatic setup process which consists of three high-level stages:</a:t>
            </a:r>
          </a:p>
          <a:p>
            <a:pPr lvl="1" eaLnBrk="1" hangingPunct="1"/>
            <a:r>
              <a:rPr lang="en-US" smtClean="0"/>
              <a:t>The claim is segmented (it is classified so that the system knows what strategy to adopt when executing automatic adjudication logic).</a:t>
            </a:r>
          </a:p>
          <a:p>
            <a:pPr lvl="1" eaLnBrk="1" hangingPunct="1"/>
            <a:r>
              <a:rPr lang="en-US" smtClean="0"/>
              <a:t>The claim is assigned to a group and user.</a:t>
            </a:r>
          </a:p>
          <a:p>
            <a:pPr lvl="1" eaLnBrk="1" hangingPunct="1"/>
            <a:r>
              <a:rPr lang="en-US" smtClean="0"/>
              <a:t>The claim's workplan (a series of activities for adjudicating the claim) is generated, and the activities in the workplan are assigned.</a:t>
            </a:r>
          </a:p>
          <a:p>
            <a:pPr eaLnBrk="1" hangingPunct="1"/>
            <a:r>
              <a:rPr lang="en-US" smtClean="0"/>
              <a:t>Whenever an exposure is created, it also goes through an automatic setup process which consists of the same three high-level stages, plus one additional stage:</a:t>
            </a:r>
          </a:p>
          <a:p>
            <a:pPr lvl="1" eaLnBrk="1" hangingPunct="1"/>
            <a:r>
              <a:rPr lang="en-US" smtClean="0"/>
              <a:t>The exposure is segmented (it is classified so that the system knows what strategy to adopt when executing automatic adjudication logic).</a:t>
            </a:r>
          </a:p>
          <a:p>
            <a:pPr lvl="1" eaLnBrk="1" hangingPunct="1"/>
            <a:r>
              <a:rPr lang="en-US" smtClean="0"/>
              <a:t>The exposure is assigned to a group and user.</a:t>
            </a:r>
          </a:p>
          <a:p>
            <a:pPr lvl="1" eaLnBrk="1" hangingPunct="1"/>
            <a:r>
              <a:rPr lang="en-US" smtClean="0"/>
              <a:t>The exposure's workplan (a series of activities for adjudicating the exposure) is generated, and the activities in the workplan are assigned.</a:t>
            </a:r>
          </a:p>
          <a:p>
            <a:pPr lvl="1" eaLnBrk="1" hangingPunct="1"/>
            <a:r>
              <a:rPr lang="en-US" smtClean="0"/>
              <a:t>Initial reserves are created for the exposure, if possible. This occurs when business rules can use the existing information to arrive at a reasonable dollar amount for the initial reserve.</a:t>
            </a:r>
          </a:p>
          <a:p>
            <a:pPr eaLnBrk="1" hangingPunct="1"/>
            <a:r>
              <a:rPr lang="en-US" smtClean="0"/>
              <a:t>If an exposure is created during the new claim wizard, then the rules are executed in this order:</a:t>
            </a:r>
          </a:p>
          <a:p>
            <a:pPr lvl="1" eaLnBrk="1" hangingPunct="1"/>
            <a:r>
              <a:rPr lang="en-US" smtClean="0"/>
              <a:t>First exposures are segmented, and then the claim is segmented. (This is because the claim segment may be based on the segments of its exposures.)</a:t>
            </a:r>
          </a:p>
          <a:p>
            <a:pPr lvl="1" eaLnBrk="1" hangingPunct="1"/>
            <a:r>
              <a:rPr lang="en-US" smtClean="0"/>
              <a:t>Then, the claim is assigned and then the exposures are assigned. (This is because, in most cases, an exposure is simply assigned to the claim owner.)</a:t>
            </a:r>
          </a:p>
          <a:p>
            <a:pPr lvl="1" eaLnBrk="1" hangingPunct="1"/>
            <a:r>
              <a:rPr lang="en-US" smtClean="0"/>
              <a:t>Finally, the claim workplan activities are created and assigned, and then the exposure workplan activities are created and assigned. (This order is somewhat arbitrary, as neither process typically influences the other.)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|EON~034|</a:t>
            </a:r>
            <a:endParaRPr lang="en-US" sz="100">
              <a:solidFill>
                <a:srgbClr val="FFFFFF"/>
              </a:solidFill>
              <a:latin typeface="Arial"/>
            </a:endParaRPr>
          </a:p>
        </p:txBody>
      </p:sp>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946C7CD8-18C5-41E3-8256-4C72A9C7B8D4}" type="slidenum">
              <a:rPr lang="en-US" altLang="en-US" sz="1200" smtClean="0">
                <a:solidFill>
                  <a:schemeClr val="tx1"/>
                </a:solidFill>
              </a:rPr>
              <a:pPr eaLnBrk="1" hangingPunct="1"/>
              <a:t>34</a:t>
            </a:fld>
            <a:endParaRPr lang="en-US" altLang="en-US" sz="1200" smtClean="0">
              <a:solidFill>
                <a:schemeClr val="tx1"/>
              </a:solidFill>
            </a:endParaRPr>
          </a:p>
        </p:txBody>
      </p:sp>
      <p:sp>
        <p:nvSpPr>
          <p:cNvPr id="79876" name="Rectangle 2"/>
          <p:cNvSpPr>
            <a:spLocks noGrp="1" noRot="1" noChangeAspect="1" noChangeArrowheads="1" noTextEdit="1"/>
          </p:cNvSpPr>
          <p:nvPr>
            <p:ph type="sldImg"/>
          </p:nvPr>
        </p:nvSpPr>
        <p:spPr>
          <a:xfrm>
            <a:off x="715963" y="630238"/>
            <a:ext cx="5432425" cy="4073525"/>
          </a:xfrm>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Recall that ClaimCenter contains a set of rules that define the data that must be present within a claim in order for it to be considered a valid "new loss" claim. These rules are run at the end of the new claim wizard.</a:t>
            </a:r>
          </a:p>
          <a:p>
            <a:pPr eaLnBrk="1" hangingPunct="1"/>
            <a:r>
              <a:rPr lang="en-US" smtClean="0"/>
              <a:t>ClaimCenter also has a set of rules that define the data that must be present within an exposure for the exposure to be considered a valid "new loss" exposure. These rules are also run any time an exposure is created.</a:t>
            </a:r>
          </a:p>
          <a:p>
            <a:pPr eaLnBrk="1" hangingPunct="1"/>
            <a:r>
              <a:rPr lang="en-US" smtClean="0"/>
              <a:t>Each rule can produce one of two possible results:</a:t>
            </a:r>
          </a:p>
          <a:p>
            <a:pPr eaLnBrk="1" hangingPunct="1">
              <a:buFontTx/>
              <a:buChar char="•"/>
            </a:pPr>
            <a:r>
              <a:rPr lang="en-US" smtClean="0"/>
              <a:t>The rule could warn the user of a certain situation. The situation does not need to be attended to immediately, but at some point in the future it will prevent the claim from moving forward within its life cycle. Validation warnings appear in the Validation Results screen with a yellow yield sign icon.</a:t>
            </a:r>
          </a:p>
          <a:p>
            <a:pPr eaLnBrk="1" hangingPunct="1">
              <a:buFontTx/>
              <a:buChar char="•"/>
            </a:pPr>
            <a:r>
              <a:rPr lang="en-US" smtClean="0"/>
              <a:t>The rule could throw an error. If an error is thrown, the claim cannot be saved until the error is fixed. Validation errors appear in the Validation Results screen with a red arrow icon.</a:t>
            </a:r>
          </a:p>
          <a:p>
            <a:pPr eaLnBrk="1" hangingPunct="1"/>
            <a:r>
              <a:rPr lang="en-US" smtClean="0"/>
              <a:t>If an exposure has no warnings or errors, then the exposure is immediately saved and the Validation Results screen is not displayed.</a:t>
            </a:r>
          </a:p>
          <a:p>
            <a:pPr eaLnBrk="1" hangingPunct="1"/>
            <a:r>
              <a:rPr lang="en-US" smtClean="0"/>
              <a:t>If an exposure has only warnings, then the user only needs to click the Finish button a second time. Upon the second click, the exposure is saved. The Validation Results screen remains visible until the user clicks the Clear button. (You do not need to clear the validation results to save the exposure or vice versa.)</a:t>
            </a:r>
          </a:p>
          <a:p>
            <a:pPr eaLnBrk="1" hangingPunct="1"/>
            <a:r>
              <a:rPr lang="en-US" smtClean="0"/>
              <a:t>If an exposure has errors (or warnings and errors), then the exposure cannot be saved. The issues causing the errors must be attended to, or the new exposure must be canceled.</a:t>
            </a:r>
          </a:p>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|EON~035|</a:t>
            </a:r>
            <a:endParaRPr lang="en-US" sz="100">
              <a:solidFill>
                <a:srgbClr val="FFFFFF"/>
              </a:solidFill>
              <a:latin typeface="Arial"/>
            </a:endParaRPr>
          </a:p>
        </p:txBody>
      </p:sp>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43149D24-6452-4FB4-BA5F-AF1FBB8193A1}" type="slidenum">
              <a:rPr lang="en-US" altLang="en-US" sz="1200" smtClean="0">
                <a:solidFill>
                  <a:schemeClr val="tx1"/>
                </a:solidFill>
              </a:rPr>
              <a:pPr eaLnBrk="1" hangingPunct="1"/>
              <a:t>35</a:t>
            </a:fld>
            <a:endParaRPr lang="en-US" altLang="en-US" sz="1200" smtClean="0">
              <a:solidFill>
                <a:schemeClr val="tx1"/>
              </a:solidFill>
            </a:endParaRPr>
          </a:p>
        </p:txBody>
      </p:sp>
      <p:sp>
        <p:nvSpPr>
          <p:cNvPr id="80900" name="Rectangle 2"/>
          <p:cNvSpPr>
            <a:spLocks noGrp="1" noRot="1" noChangeAspect="1" noChangeArrowheads="1" noTextEdit="1"/>
          </p:cNvSpPr>
          <p:nvPr>
            <p:ph type="sldImg"/>
          </p:nvPr>
        </p:nvSpPr>
        <p:spPr>
          <a:xfrm>
            <a:off x="715963" y="630238"/>
            <a:ext cx="5432425" cy="4073525"/>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Once created, exposures are listed on both the Summary screen (Overview menu</a:t>
            </a:r>
            <a:r>
              <a:rPr lang="en-US" baseline="0" dirty="0" smtClean="0"/>
              <a:t> link)</a:t>
            </a:r>
            <a:r>
              <a:rPr lang="en-US" dirty="0" smtClean="0"/>
              <a:t> and in the Exposures list. Clicking the link in the Type column of either list takes you to detailed information about the exposure.</a:t>
            </a:r>
          </a:p>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|EON~036|</a:t>
            </a:r>
            <a:endParaRPr lang="en-US" sz="100">
              <a:solidFill>
                <a:srgbClr val="FFFFFF"/>
              </a:solidFill>
              <a:latin typeface="Arial"/>
            </a:endParaRPr>
          </a:p>
        </p:txBody>
      </p:sp>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E665ED3E-10D3-4726-80C3-8D09BF584379}" type="slidenum">
              <a:rPr lang="en-US" altLang="en-US" sz="1200" smtClean="0">
                <a:solidFill>
                  <a:schemeClr val="tx1"/>
                </a:solidFill>
              </a:rPr>
              <a:pPr eaLnBrk="1" hangingPunct="1"/>
              <a:t>36</a:t>
            </a:fld>
            <a:endParaRPr lang="en-US" altLang="en-US" sz="1200" smtClean="0">
              <a:solidFill>
                <a:schemeClr val="tx1"/>
              </a:solidFill>
            </a:endParaRPr>
          </a:p>
        </p:txBody>
      </p:sp>
      <p:sp>
        <p:nvSpPr>
          <p:cNvPr id="81924" name="Rectangle 2"/>
          <p:cNvSpPr>
            <a:spLocks noGrp="1" noRot="1" noChangeAspect="1" noChangeArrowheads="1" noTextEdit="1"/>
          </p:cNvSpPr>
          <p:nvPr>
            <p:ph type="sldImg"/>
          </p:nvPr>
        </p:nvSpPr>
        <p:spPr>
          <a:xfrm>
            <a:off x="715963" y="630238"/>
            <a:ext cx="5432425" cy="4073525"/>
          </a:xfrm>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|EON~037|</a:t>
            </a:r>
            <a:endParaRPr lang="en-US" sz="100">
              <a:solidFill>
                <a:srgbClr val="FFFFFF"/>
              </a:solidFill>
              <a:latin typeface="Arial"/>
            </a:endParaRPr>
          </a:p>
        </p:txBody>
      </p:sp>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743E6EEF-8534-4F28-A3CC-B55A7E7D525D}" type="slidenum">
              <a:rPr lang="en-US" altLang="en-US" sz="1200" smtClean="0">
                <a:solidFill>
                  <a:schemeClr val="tx1"/>
                </a:solidFill>
              </a:rPr>
              <a:pPr eaLnBrk="1" hangingPunct="1"/>
              <a:t>37</a:t>
            </a:fld>
            <a:endParaRPr lang="en-US" altLang="en-US" sz="1200" smtClean="0">
              <a:solidFill>
                <a:schemeClr val="tx1"/>
              </a:solidFill>
            </a:endParaRPr>
          </a:p>
        </p:txBody>
      </p:sp>
      <p:sp>
        <p:nvSpPr>
          <p:cNvPr id="82948" name="Rectangle 2"/>
          <p:cNvSpPr>
            <a:spLocks noGrp="1" noRot="1" noChangeAspect="1" noChangeArrowheads="1" noTextEdit="1"/>
          </p:cNvSpPr>
          <p:nvPr>
            <p:ph type="sldImg"/>
          </p:nvPr>
        </p:nvSpPr>
        <p:spPr>
          <a:xfrm>
            <a:off x="715963" y="630238"/>
            <a:ext cx="5432425" cy="4073525"/>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Answers</a:t>
            </a:r>
          </a:p>
          <a:p>
            <a:pPr eaLnBrk="1" hangingPunct="1"/>
            <a:r>
              <a:rPr lang="en-US" smtClean="0"/>
              <a:t>1. The coverage, the claimant, the incident, the reserve line(s).</a:t>
            </a:r>
          </a:p>
          <a:p>
            <a:pPr eaLnBrk="1" hangingPunct="1"/>
            <a:r>
              <a:rPr lang="en-US" smtClean="0"/>
              <a:t>2. The coverage, the claimant, and the incident.</a:t>
            </a:r>
          </a:p>
          <a:p>
            <a:pPr eaLnBrk="1" hangingPunct="1"/>
            <a:r>
              <a:rPr lang="en-US" smtClean="0"/>
              <a:t>3. An exposure type is a group of fields or set of information that must be gathered for an exposure. Two exposures from different coverages may have the same exposure type if the information needed for both coverages is the same (such as vehicle damage covered by collision and by comprehensive).</a:t>
            </a:r>
          </a:p>
          <a:p>
            <a:pPr eaLnBrk="1" hangingPunct="1"/>
            <a:r>
              <a:rPr lang="en-US" smtClean="0"/>
              <a:t>4. The exposure's maturity (or how close it is to being at "ability to pay").</a:t>
            </a:r>
          </a:p>
          <a:p>
            <a:pPr eaLnBrk="1" hangingPunct="1"/>
            <a:r>
              <a:rPr lang="en-US" smtClean="0"/>
              <a:t>5. Segmentation, assignment, and creation and assignment of workplan activities.</a:t>
            </a:r>
          </a:p>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|EON~038|</a:t>
            </a:r>
            <a:endParaRPr lang="en-US" sz="100">
              <a:solidFill>
                <a:srgbClr val="FFFFFF"/>
              </a:solidFill>
              <a:latin typeface="Arial"/>
            </a:endParaRPr>
          </a:p>
        </p:txBody>
      </p:sp>
      <p:sp>
        <p:nvSpPr>
          <p:cNvPr id="100354" name="Copyright"/>
          <p:cNvSpPr>
            <a:spLocks noGrp="1" noChangeArrowheads="1"/>
          </p:cNvSpPr>
          <p:nvPr>
            <p:ph type="sldNum" sz="quarter" idx="5"/>
          </p:nvPr>
        </p:nvSpPr>
        <p:spPr/>
        <p:txBody>
          <a:bodyPr/>
          <a:lstStyle/>
          <a:p>
            <a:pPr>
              <a:defRPr/>
            </a:pPr>
            <a:r>
              <a:rPr lang="en-US" altLang="en-US" dirty="0" smtClean="0"/>
              <a:t>	Exposures - </a:t>
            </a:r>
            <a:fld id="{211C349A-83C9-44D0-A356-DBEB3FC715FC}" type="slidenum">
              <a:rPr lang="en-US" altLang="en-US" smtClean="0"/>
              <a:pPr>
                <a:defRPr/>
              </a:pPr>
              <a:t>38</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|EON~004|</a:t>
            </a:r>
            <a:endParaRPr lang="en-US" sz="100">
              <a:solidFill>
                <a:srgbClr val="FFFFFF"/>
              </a:solidFill>
              <a:latin typeface="Arial"/>
            </a:endParaRPr>
          </a:p>
        </p:txBody>
      </p:sp>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FFE3B670-1C46-4DB3-AB4E-CECC6CFBAB1E}" type="slidenum">
              <a:rPr lang="en-US" altLang="en-US" sz="1200" smtClean="0">
                <a:solidFill>
                  <a:schemeClr val="tx1"/>
                </a:solidFill>
              </a:rPr>
              <a:pPr eaLnBrk="1" hangingPunct="1"/>
              <a:t>4</a:t>
            </a:fld>
            <a:endParaRPr lang="en-US" altLang="en-US" sz="1200" smtClean="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During intake, the carrier is informed of a potentially covered loss. For auto and property claims, this is often referred to as First Notice of Loss (FNOL). For workers' comp claims, this is known as First Report of Injury (FROI).</a:t>
            </a:r>
          </a:p>
          <a:p>
            <a:pPr eaLnBrk="1" hangingPunct="1"/>
            <a:r>
              <a:rPr lang="en-US" dirty="0" smtClean="0"/>
              <a:t>Adjudication is the process of determining if you are going to pay a claim, and if so, how much you are going to pay.</a:t>
            </a:r>
          </a:p>
          <a:p>
            <a:pPr eaLnBrk="1" hangingPunct="1"/>
            <a:r>
              <a:rPr lang="en-US" dirty="0" smtClean="0"/>
              <a:t>Once the loss has been assessed and the payment has been approved, the carrier can provide the payments to the claimants. The payment phase involves creating, approving, and issuing the checks.</a:t>
            </a:r>
          </a:p>
          <a:p>
            <a:pPr eaLnBrk="1" hangingPunct="1"/>
            <a:r>
              <a:rPr lang="en-US" dirty="0" smtClean="0"/>
              <a:t>In some cases, the carrier may also attempt to recover funds paid to the claimant by obtaining money from a third party's carrier if the third party was at fault (which is known as "subrogation") or by taking possession of a significantly damaged property and selling all or parts of it to a third party (which is known as "salvage").</a:t>
            </a:r>
          </a:p>
          <a:p>
            <a:pPr eaLnBrk="1" hangingPunct="1"/>
            <a:r>
              <a:rPr lang="en-US" dirty="0" smtClean="0"/>
              <a:t>Litigation is an umbrella term for several activities which involve the resolution of disputes.</a:t>
            </a:r>
          </a:p>
          <a:p>
            <a:pPr eaLnBrk="1" hangingPunct="1"/>
            <a:r>
              <a:rPr lang="en-US" dirty="0" smtClean="0"/>
              <a:t>Fraud detection refers to the activities around detecting claim activity that is indicative of fraud and could warrant further investigation. This is typically a process which is ongoing throughout every portion of the claims process.</a:t>
            </a:r>
          </a:p>
          <a:p>
            <a:pPr eaLnBrk="1" hangingPunct="1"/>
            <a:r>
              <a:rPr lang="en-US" dirty="0" smtClean="0"/>
              <a:t>If a claim is considered to be suspicious, then it is referred to the special investigations unit. They will investigate the activity and determine the validity of claim. Their investigation runs parallel to the normal claim processing.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|EON~005|</a:t>
            </a:r>
            <a:endParaRPr lang="en-US" sz="100">
              <a:solidFill>
                <a:srgbClr val="FFFFFF"/>
              </a:solidFill>
              <a:latin typeface="Arial"/>
            </a:endParaRPr>
          </a:p>
        </p:txBody>
      </p:sp>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6FCB2A46-359D-47B1-B4F3-1BD53D743D48}" type="slidenum">
              <a:rPr lang="en-US" altLang="en-US" sz="1200" smtClean="0">
                <a:solidFill>
                  <a:schemeClr val="tx1"/>
                </a:solidFill>
              </a:rPr>
              <a:pPr eaLnBrk="1" hangingPunct="1"/>
              <a:t>5</a:t>
            </a:fld>
            <a:endParaRPr lang="en-US" altLang="en-US" sz="1200" smtClean="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claim is created during the intake process by a CSR or adjuster through the new claim wizard. The user who creates the claim must specify the relevant policy and the claimants. They also typically detail as much information about the loss, including the incidents, as possible.</a:t>
            </a:r>
          </a:p>
          <a:p>
            <a:pPr eaLnBrk="1" hangingPunct="1"/>
            <a:r>
              <a:rPr lang="en-US" dirty="0" smtClean="0"/>
              <a:t>In the example above, the claim is an auto claim in which the insured hit a 3rd party. The insured is at fault, has incurred vehicle damage, and has suffered an injury. The 3rd party's car was not damaged, but the 3rd party suffered a minor concussion.</a:t>
            </a:r>
          </a:p>
          <a:p>
            <a:pPr eaLnBrk="1" hangingPunct="1"/>
            <a:r>
              <a:rPr lang="en-US" dirty="0" smtClean="0"/>
              <a:t>Once the claim is created, ClaimCenter business rules segment the claim, which is the act of classifying the claim (for example as a "fast track", "normal" or "complex" claim) so that the right strategies can be used to process the claim. The business rules also assign an owner to the claim and create a series of activities known as the </a:t>
            </a:r>
            <a:r>
              <a:rPr lang="en-US" dirty="0" err="1" smtClean="0"/>
              <a:t>workplan</a:t>
            </a:r>
            <a:r>
              <a:rPr lang="en-US" dirty="0" smtClean="0"/>
              <a:t> which identify work that must be done to process the claim. All of this is referred to as "claim set-up".</a:t>
            </a:r>
          </a:p>
          <a:p>
            <a:pPr eaLnBrk="1" hangingPunct="1"/>
            <a:r>
              <a:rPr lang="en-US" dirty="0" smtClean="0"/>
              <a:t>In the example above, the claim is considered to be normal (it is more complex than just a broken windshield, but not so complex that it involved a death). It is assigned to Isabel Harkin and activities are created for the </a:t>
            </a:r>
            <a:r>
              <a:rPr lang="en-US" dirty="0" err="1" smtClean="0"/>
              <a:t>workplan</a:t>
            </a:r>
            <a:r>
              <a:rPr lang="en-US" dirty="0" smtClean="0"/>
              <a:t>.</a:t>
            </a:r>
          </a:p>
          <a:p>
            <a:pPr eaLnBrk="1" hangingPunct="1"/>
            <a:r>
              <a:rPr lang="en-US" dirty="0" smtClean="0"/>
              <a:t>The process of creating a claim was covered in the “Ne</a:t>
            </a:r>
            <a:r>
              <a:rPr lang="en-US" baseline="0" dirty="0" smtClean="0"/>
              <a:t>w Claim Wizard” lesson</a:t>
            </a:r>
            <a:r>
              <a:rPr lang="en-US" dirty="0"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|EON~006|</a:t>
            </a:r>
            <a:endParaRPr lang="en-US" sz="100">
              <a:solidFill>
                <a:srgbClr val="FFFFFF"/>
              </a:solidFill>
              <a:latin typeface="Arial"/>
            </a:endParaRPr>
          </a:p>
        </p:txBody>
      </p:sp>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3833CDEE-A23D-44D3-9D33-AC85DD164C96}" type="slidenum">
              <a:rPr lang="en-US" altLang="en-US" sz="1200" smtClean="0">
                <a:solidFill>
                  <a:schemeClr val="tx1"/>
                </a:solidFill>
              </a:rPr>
              <a:pPr eaLnBrk="1" hangingPunct="1"/>
              <a:t>6</a:t>
            </a:fld>
            <a:endParaRPr lang="en-US" altLang="en-US" sz="120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Once the decision to pay on the claim has been made, exposures are created. Each exposure tracks a potential payment from a single coverage to a single claimant.</a:t>
            </a:r>
          </a:p>
          <a:p>
            <a:pPr eaLnBrk="1" hangingPunct="1"/>
            <a:r>
              <a:rPr lang="en-US" dirty="0" smtClean="0"/>
              <a:t>Exposures can be created automatically by business rules. (This is often done for workers' comp claims, and when it is done, it usually occurs along with claim setup.) Exposures can also be created manually by adjusters.</a:t>
            </a:r>
          </a:p>
          <a:p>
            <a:pPr eaLnBrk="1" hangingPunct="1"/>
            <a:r>
              <a:rPr lang="en-US" dirty="0" smtClean="0"/>
              <a:t>In the example above, three exposures are required: one to indemnify the insured for damage done to his car, one to indemnify the insured for the medical bills related to his injury, and one to indemnify the 3rd party for her concussion.</a:t>
            </a:r>
          </a:p>
          <a:p>
            <a:pPr eaLnBrk="1" hangingPunct="1"/>
            <a:r>
              <a:rPr lang="en-US" dirty="0" smtClean="0"/>
              <a:t>This lesson focuses on the manual creation of exposures.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|EON~007|</a:t>
            </a:r>
            <a:endParaRPr lang="en-US" sz="100">
              <a:solidFill>
                <a:srgbClr val="FFFFFF"/>
              </a:solidFill>
              <a:latin typeface="Arial"/>
            </a:endParaRPr>
          </a:p>
        </p:txBody>
      </p:sp>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45608FC3-C277-4DFC-94C5-06CC6C6EA957}" type="slidenum">
              <a:rPr lang="en-US" altLang="en-US" sz="1200" smtClean="0">
                <a:solidFill>
                  <a:schemeClr val="tx1"/>
                </a:solidFill>
              </a:rPr>
              <a:pPr eaLnBrk="1" hangingPunct="1"/>
              <a:t>7</a:t>
            </a:fld>
            <a:endParaRPr lang="en-US" altLang="en-US" sz="120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reserve line is an amount of money set aside for expected payments related to a given exposure. An exposure can have multiple reserve lines, which occurs if there will be two or more payments from the exposure and the carrier wants to track the money separately. For example, the collision coverage exposure will require an indemnification payment to the insured (to fix the damage done to the car) as well as an expense payment to the auto inspector vendor (for the auto inspection).</a:t>
            </a:r>
          </a:p>
          <a:p>
            <a:pPr eaLnBrk="1" hangingPunct="1"/>
            <a:r>
              <a:rPr lang="en-US" dirty="0" smtClean="0"/>
              <a:t>Reserve lines can be created automatically by business rules. (This is often done for all exposures, and when it is done, it usually occurs when the exposure is set up.) Reserve lines can also be created manually by adjusters.</a:t>
            </a:r>
          </a:p>
          <a:p>
            <a:pPr eaLnBrk="1" hangingPunct="1"/>
            <a:r>
              <a:rPr lang="en-US" dirty="0" smtClean="0"/>
              <a:t>The “Reserves” lesson focuses on how to create manual reserves and how to review reserves.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|EON~008|</a:t>
            </a:r>
            <a:endParaRPr lang="en-US" sz="100">
              <a:solidFill>
                <a:srgbClr val="FFFFFF"/>
              </a:solidFill>
              <a:latin typeface="Arial"/>
            </a:endParaRPr>
          </a:p>
        </p:txBody>
      </p:sp>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D3729F72-E6D3-4C9D-98EF-921412B13E73}" type="slidenum">
              <a:rPr lang="en-US" altLang="en-US" sz="1200" smtClean="0">
                <a:solidFill>
                  <a:schemeClr val="tx1"/>
                </a:solidFill>
              </a:rPr>
              <a:pPr eaLnBrk="1" hangingPunct="1"/>
              <a:t>8</a:t>
            </a:fld>
            <a:endParaRPr lang="en-US" altLang="en-US" sz="120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Most or all of the work to be done on the claim is detailed in the </a:t>
            </a:r>
            <a:r>
              <a:rPr lang="en-US" dirty="0" err="1" smtClean="0"/>
              <a:t>workplan</a:t>
            </a:r>
            <a:r>
              <a:rPr lang="en-US" dirty="0" smtClean="0"/>
              <a:t> activities. Once reserves have been created, those activities are completed.</a:t>
            </a:r>
          </a:p>
          <a:p>
            <a:pPr eaLnBrk="1" hangingPunct="1"/>
            <a:r>
              <a:rPr lang="en-US" dirty="0" smtClean="0"/>
              <a:t>The claim and each of its exposure has a maturity level, often referred to as a validation level. Typically, the final level is "ability to pay". When a claim is at ability to pay, checks can be written for it. When an exposure is at ability to pay, the money in its reserve line(s) can be used for checks. Gaining the ability to write checks against a claim and use the reserve lines of its exposures is a prerequisite to making payments.</a:t>
            </a:r>
          </a:p>
          <a:p>
            <a:pPr eaLnBrk="1" hangingPunct="1"/>
            <a:r>
              <a:rPr lang="en-US" dirty="0" smtClean="0"/>
              <a:t>In many cases, the claim and its exposures become payable as a natural result of the completion of all of the activities. However, the two are not required to be functionally connected. Therefore, it is possible that all activities could be complete and yet the claim or one of its exposures is not payable. (It is also possible that a claim and all of its exposures are payable, but there are still open activities.)</a:t>
            </a:r>
          </a:p>
          <a:p>
            <a:pPr eaLnBrk="1" hangingPunct="1"/>
            <a:r>
              <a:rPr lang="en-US" dirty="0" smtClean="0"/>
              <a:t>The Adjudicating</a:t>
            </a:r>
            <a:r>
              <a:rPr lang="en-US" baseline="0" dirty="0" smtClean="0"/>
              <a:t> Claims</a:t>
            </a:r>
            <a:r>
              <a:rPr lang="en-US" dirty="0" smtClean="0"/>
              <a:t> lesson focuses on various tools that can used during claim adjudication. These tools can assist in the completion of activities as well as in bringing the claim and its exposures to payable status.</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|EON~009|</a:t>
            </a:r>
            <a:endParaRPr lang="en-US" sz="100">
              <a:solidFill>
                <a:srgbClr val="FFFFFF"/>
              </a:solidFill>
              <a:latin typeface="Arial"/>
            </a:endParaRPr>
          </a:p>
        </p:txBody>
      </p:sp>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Exposures - </a:t>
            </a:r>
            <a:fld id="{930FA7B4-898D-4D1A-8314-41F70C1B327E}" type="slidenum">
              <a:rPr lang="en-US" altLang="en-US" sz="1200" smtClean="0">
                <a:solidFill>
                  <a:schemeClr val="tx1"/>
                </a:solidFill>
              </a:rPr>
              <a:pPr eaLnBrk="1" hangingPunct="1"/>
              <a:t>9</a:t>
            </a:fld>
            <a:endParaRPr lang="en-US" altLang="en-US" sz="120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Once the claim and its exposures are payable, payments can be created.</a:t>
            </a:r>
          </a:p>
          <a:p>
            <a:pPr eaLnBrk="1" hangingPunct="1"/>
            <a:r>
              <a:rPr lang="en-US" dirty="0" smtClean="0"/>
              <a:t>Money is transferred from the carrier to the payees through checks. Each check gets its money from one or more reserve lines.</a:t>
            </a:r>
          </a:p>
          <a:p>
            <a:pPr eaLnBrk="1" hangingPunct="1"/>
            <a:r>
              <a:rPr lang="en-US" dirty="0" smtClean="0"/>
              <a:t>In the example above, there are two checks. The first check is payable to the insured. It is for his collision loss and medical payments. Consequently, the check gets its money from two reserve lines from two different exposures. The second check is payable to the 3rd party. The money comes from the third exposure's reserve line.</a:t>
            </a:r>
          </a:p>
          <a:p>
            <a:pPr eaLnBrk="1" hangingPunct="1"/>
            <a:r>
              <a:rPr lang="en-US" dirty="0" smtClean="0"/>
              <a:t>The Payments lesson focuses on payments.</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56650155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73449290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405149359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1903482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2927762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2436010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81613560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4575818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88366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83175672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36428407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1622736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a:solidFill>
                  <a:srgbClr val="000000"/>
                </a:solidFill>
                <a:latin typeface="Arial" pitchFamily="34" charset="0"/>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latin typeface="Arial" pitchFamily="34"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9858B0E7-BD94-4CC6-B80D-5D0D3FFE677E}"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latin typeface="Arial" pitchFamily="34" charset="0"/>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11"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2"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5.wmf"/></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3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|EOS~001|</a:t>
            </a:r>
            <a:endParaRPr lang="en-US" sz="100" dirty="0" err="1" smtClean="0">
              <a:solidFill>
                <a:srgbClr val="FFFFFF"/>
              </a:solidFill>
              <a:latin typeface="Arial"/>
              <a:cs typeface="Calibri" pitchFamily="34" charset="0"/>
            </a:endParaRPr>
          </a:p>
        </p:txBody>
      </p:sp>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Exposures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19 May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|EOS~010|</a:t>
            </a:r>
            <a:endParaRPr lang="en-US" sz="100" dirty="0" err="1" smtClean="0">
              <a:solidFill>
                <a:srgbClr val="FFFFFF"/>
              </a:solidFill>
              <a:latin typeface="Arial"/>
              <a:cs typeface="Calibri" pitchFamily="34" charset="0"/>
            </a:endParaRPr>
          </a:p>
        </p:txBody>
      </p:sp>
      <p:grpSp>
        <p:nvGrpSpPr>
          <p:cNvPr id="13314" name="Group 2"/>
          <p:cNvGrpSpPr>
            <a:grpSpLocks/>
          </p:cNvGrpSpPr>
          <p:nvPr/>
        </p:nvGrpSpPr>
        <p:grpSpPr bwMode="auto">
          <a:xfrm>
            <a:off x="2968625" y="2244725"/>
            <a:ext cx="1557338" cy="493713"/>
            <a:chOff x="1884" y="2651"/>
            <a:chExt cx="981" cy="311"/>
          </a:xfrm>
        </p:grpSpPr>
        <p:sp>
          <p:nvSpPr>
            <p:cNvPr id="13531" name="AutoShape 3"/>
            <p:cNvSpPr>
              <a:spLocks noChangeArrowheads="1"/>
            </p:cNvSpPr>
            <p:nvPr/>
          </p:nvSpPr>
          <p:spPr bwMode="auto">
            <a:xfrm>
              <a:off x="2497" y="2676"/>
              <a:ext cx="368" cy="262"/>
            </a:xfrm>
            <a:prstGeom prst="rightArrow">
              <a:avLst>
                <a:gd name="adj1" fmla="val 50000"/>
                <a:gd name="adj2" fmla="val 35115"/>
              </a:avLst>
            </a:prstGeom>
            <a:gradFill rotWithShape="1">
              <a:gsLst>
                <a:gs pos="0">
                  <a:schemeClr val="bg1"/>
                </a:gs>
                <a:gs pos="100000">
                  <a:schemeClr val="hlink"/>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13532" name="Group 4"/>
            <p:cNvGrpSpPr>
              <a:grpSpLocks/>
            </p:cNvGrpSpPr>
            <p:nvPr/>
          </p:nvGrpSpPr>
          <p:grpSpPr bwMode="auto">
            <a:xfrm>
              <a:off x="2219" y="2651"/>
              <a:ext cx="321" cy="311"/>
              <a:chOff x="4200" y="2899"/>
              <a:chExt cx="915" cy="885"/>
            </a:xfrm>
          </p:grpSpPr>
          <p:sp>
            <p:nvSpPr>
              <p:cNvPr id="13534" name="Rectangle 5"/>
              <p:cNvSpPr>
                <a:spLocks noChangeArrowheads="1"/>
              </p:cNvSpPr>
              <p:nvPr/>
            </p:nvSpPr>
            <p:spPr bwMode="auto">
              <a:xfrm>
                <a:off x="4342" y="2960"/>
                <a:ext cx="771" cy="824"/>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535" name="AutoShape 6"/>
              <p:cNvSpPr>
                <a:spLocks noChangeArrowheads="1"/>
              </p:cNvSpPr>
              <p:nvPr/>
            </p:nvSpPr>
            <p:spPr bwMode="auto">
              <a:xfrm>
                <a:off x="4283" y="2958"/>
                <a:ext cx="832" cy="774"/>
              </a:xfrm>
              <a:prstGeom prst="parallelogram">
                <a:avLst>
                  <a:gd name="adj" fmla="val 8371"/>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536" name="AutoShape 7"/>
              <p:cNvSpPr>
                <a:spLocks noChangeArrowheads="1"/>
              </p:cNvSpPr>
              <p:nvPr/>
            </p:nvSpPr>
            <p:spPr bwMode="auto">
              <a:xfrm>
                <a:off x="4303" y="2984"/>
                <a:ext cx="788" cy="765"/>
              </a:xfrm>
              <a:prstGeom prst="parallelogram">
                <a:avLst>
                  <a:gd name="adj" fmla="val 8021"/>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537" name="AutoShape 8"/>
              <p:cNvSpPr>
                <a:spLocks noChangeArrowheads="1"/>
              </p:cNvSpPr>
              <p:nvPr/>
            </p:nvSpPr>
            <p:spPr bwMode="auto">
              <a:xfrm>
                <a:off x="4200" y="2960"/>
                <a:ext cx="912" cy="807"/>
              </a:xfrm>
              <a:prstGeom prst="parallelogram">
                <a:avLst>
                  <a:gd name="adj" fmla="val 17627"/>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538" name="Freeform 9"/>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solidFill>
                <a:schemeClr val="hlink"/>
              </a:solidFill>
              <a:ln w="28575" cap="flat" cmpd="sng">
                <a:solidFill>
                  <a:srgbClr val="4D4D4D"/>
                </a:solidFill>
                <a:prstDash val="solid"/>
                <a:round/>
                <a:headEnd type="none" w="med" len="med"/>
                <a:tailEnd type="none" w="med" len="med"/>
              </a:ln>
            </p:spPr>
            <p:txBody>
              <a:bodyPr anchor="ctr">
                <a:spAutoFit/>
              </a:bodyPr>
              <a:lstStyle/>
              <a:p>
                <a:endParaRPr lang="en-US"/>
              </a:p>
            </p:txBody>
          </p:sp>
          <p:sp>
            <p:nvSpPr>
              <p:cNvPr id="13539" name="Freeform 10"/>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solidFill>
                <a:schemeClr val="hlink"/>
              </a:solidFill>
              <a:ln w="28575" cap="flat" cmpd="sng">
                <a:solidFill>
                  <a:srgbClr val="4D4D4D"/>
                </a:solidFill>
                <a:prstDash val="solid"/>
                <a:round/>
                <a:headEnd type="none" w="med" len="med"/>
                <a:tailEnd type="none" w="med" len="med"/>
              </a:ln>
            </p:spPr>
            <p:txBody>
              <a:bodyPr anchor="ctr">
                <a:spAutoFit/>
              </a:bodyPr>
              <a:lstStyle/>
              <a:p>
                <a:endParaRPr lang="en-US"/>
              </a:p>
            </p:txBody>
          </p:sp>
          <p:sp>
            <p:nvSpPr>
              <p:cNvPr id="13540" name="Freeform 11"/>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solidFill>
                <a:schemeClr val="hlink"/>
              </a:solidFill>
              <a:ln w="28575" cap="flat" cmpd="sng">
                <a:solidFill>
                  <a:srgbClr val="4D4D4D"/>
                </a:solidFill>
                <a:prstDash val="solid"/>
                <a:round/>
                <a:headEnd type="none" w="med" len="med"/>
                <a:tailEnd type="none" w="med" len="med"/>
              </a:ln>
            </p:spPr>
            <p:txBody>
              <a:bodyPr anchor="ctr">
                <a:spAutoFit/>
              </a:bodyPr>
              <a:lstStyle/>
              <a:p>
                <a:endParaRPr lang="en-US"/>
              </a:p>
            </p:txBody>
          </p:sp>
          <p:sp>
            <p:nvSpPr>
              <p:cNvPr id="13541" name="Freeform 12"/>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solidFill>
                <a:schemeClr val="hlink"/>
              </a:solidFill>
              <a:ln w="28575" cap="flat" cmpd="sng">
                <a:solidFill>
                  <a:srgbClr val="4D4D4D"/>
                </a:solidFill>
                <a:prstDash val="solid"/>
                <a:round/>
                <a:headEnd type="none" w="med" len="med"/>
                <a:tailEnd type="none" w="med" len="med"/>
              </a:ln>
            </p:spPr>
            <p:txBody>
              <a:bodyPr anchor="ctr">
                <a:spAutoFit/>
              </a:bodyPr>
              <a:lstStyle/>
              <a:p>
                <a:endParaRPr lang="en-US"/>
              </a:p>
            </p:txBody>
          </p:sp>
          <p:sp>
            <p:nvSpPr>
              <p:cNvPr id="13542" name="Freeform 13"/>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solidFill>
                <a:schemeClr val="hlink"/>
              </a:solidFill>
              <a:ln w="28575" cap="flat" cmpd="sng">
                <a:solidFill>
                  <a:srgbClr val="4D4D4D"/>
                </a:solidFill>
                <a:prstDash val="solid"/>
                <a:round/>
                <a:headEnd type="none" w="med" len="med"/>
                <a:tailEnd type="none" w="med" len="med"/>
              </a:ln>
            </p:spPr>
            <p:txBody>
              <a:bodyPr anchor="ctr">
                <a:spAutoFit/>
              </a:bodyPr>
              <a:lstStyle/>
              <a:p>
                <a:endParaRPr lang="en-US"/>
              </a:p>
            </p:txBody>
          </p:sp>
          <p:sp>
            <p:nvSpPr>
              <p:cNvPr id="13543" name="Freeform 14"/>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solidFill>
                <a:schemeClr val="hlink"/>
              </a:solidFill>
              <a:ln w="28575" cap="flat" cmpd="sng">
                <a:solidFill>
                  <a:srgbClr val="4D4D4D"/>
                </a:solidFill>
                <a:prstDash val="solid"/>
                <a:round/>
                <a:headEnd type="none" w="med" len="med"/>
                <a:tailEnd type="none" w="med" len="med"/>
              </a:ln>
            </p:spPr>
            <p:txBody>
              <a:bodyPr anchor="ctr">
                <a:spAutoFit/>
              </a:bodyPr>
              <a:lstStyle/>
              <a:p>
                <a:endParaRPr lang="en-US"/>
              </a:p>
            </p:txBody>
          </p:sp>
          <p:sp>
            <p:nvSpPr>
              <p:cNvPr id="13544" name="Freeform 15"/>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solidFill>
                <a:schemeClr val="hlink"/>
              </a:solidFill>
              <a:ln w="28575" cap="flat" cmpd="sng">
                <a:solidFill>
                  <a:srgbClr val="4D4D4D"/>
                </a:solidFill>
                <a:prstDash val="solid"/>
                <a:round/>
                <a:headEnd type="none" w="med" len="med"/>
                <a:tailEnd type="none" w="med" len="med"/>
              </a:ln>
            </p:spPr>
            <p:txBody>
              <a:bodyPr anchor="ctr">
                <a:spAutoFit/>
              </a:bodyPr>
              <a:lstStyle/>
              <a:p>
                <a:endParaRPr lang="en-US"/>
              </a:p>
            </p:txBody>
          </p:sp>
          <p:sp>
            <p:nvSpPr>
              <p:cNvPr id="13545" name="Line 16"/>
              <p:cNvSpPr>
                <a:spLocks noChangeShapeType="1"/>
              </p:cNvSpPr>
              <p:nvPr/>
            </p:nvSpPr>
            <p:spPr bwMode="auto">
              <a:xfrm>
                <a:off x="4386" y="3171"/>
                <a:ext cx="28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546" name="Line 17"/>
              <p:cNvSpPr>
                <a:spLocks noChangeShapeType="1"/>
              </p:cNvSpPr>
              <p:nvPr/>
            </p:nvSpPr>
            <p:spPr bwMode="auto">
              <a:xfrm>
                <a:off x="4359" y="3267"/>
                <a:ext cx="28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547" name="Line 18"/>
              <p:cNvSpPr>
                <a:spLocks noChangeShapeType="1"/>
              </p:cNvSpPr>
              <p:nvPr/>
            </p:nvSpPr>
            <p:spPr bwMode="auto">
              <a:xfrm>
                <a:off x="4692" y="3363"/>
                <a:ext cx="28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548" name="Line 19"/>
              <p:cNvSpPr>
                <a:spLocks noChangeShapeType="1"/>
              </p:cNvSpPr>
              <p:nvPr/>
            </p:nvSpPr>
            <p:spPr bwMode="auto">
              <a:xfrm>
                <a:off x="4332" y="3459"/>
                <a:ext cx="28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549" name="Line 20"/>
              <p:cNvSpPr>
                <a:spLocks noChangeShapeType="1"/>
              </p:cNvSpPr>
              <p:nvPr/>
            </p:nvSpPr>
            <p:spPr bwMode="auto">
              <a:xfrm>
                <a:off x="4656" y="3555"/>
                <a:ext cx="28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550" name="Line 21"/>
              <p:cNvSpPr>
                <a:spLocks noChangeShapeType="1"/>
              </p:cNvSpPr>
              <p:nvPr/>
            </p:nvSpPr>
            <p:spPr bwMode="auto">
              <a:xfrm>
                <a:off x="4638" y="3651"/>
                <a:ext cx="28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533" name="AutoShape 22"/>
            <p:cNvSpPr>
              <a:spLocks noChangeArrowheads="1"/>
            </p:cNvSpPr>
            <p:nvPr/>
          </p:nvSpPr>
          <p:spPr bwMode="auto">
            <a:xfrm>
              <a:off x="1884" y="2675"/>
              <a:ext cx="368" cy="262"/>
            </a:xfrm>
            <a:prstGeom prst="rightArrow">
              <a:avLst>
                <a:gd name="adj1" fmla="val 50000"/>
                <a:gd name="adj2" fmla="val 35115"/>
              </a:avLst>
            </a:prstGeom>
            <a:gradFill rotWithShape="1">
              <a:gsLst>
                <a:gs pos="0">
                  <a:schemeClr val="hlink"/>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grpSp>
        <p:nvGrpSpPr>
          <p:cNvPr id="13315" name="Group 23"/>
          <p:cNvGrpSpPr>
            <a:grpSpLocks/>
          </p:cNvGrpSpPr>
          <p:nvPr/>
        </p:nvGrpSpPr>
        <p:grpSpPr bwMode="auto">
          <a:xfrm>
            <a:off x="2968625" y="3241675"/>
            <a:ext cx="1557338" cy="493713"/>
            <a:chOff x="1884" y="2651"/>
            <a:chExt cx="981" cy="311"/>
          </a:xfrm>
        </p:grpSpPr>
        <p:sp>
          <p:nvSpPr>
            <p:cNvPr id="13511" name="AutoShape 24"/>
            <p:cNvSpPr>
              <a:spLocks noChangeArrowheads="1"/>
            </p:cNvSpPr>
            <p:nvPr/>
          </p:nvSpPr>
          <p:spPr bwMode="auto">
            <a:xfrm>
              <a:off x="2497" y="2676"/>
              <a:ext cx="368" cy="262"/>
            </a:xfrm>
            <a:prstGeom prst="rightArrow">
              <a:avLst>
                <a:gd name="adj1" fmla="val 50000"/>
                <a:gd name="adj2" fmla="val 35115"/>
              </a:avLst>
            </a:prstGeom>
            <a:gradFill rotWithShape="1">
              <a:gsLst>
                <a:gs pos="0">
                  <a:schemeClr val="bg1"/>
                </a:gs>
                <a:gs pos="100000">
                  <a:schemeClr val="hlink"/>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13512" name="Group 25"/>
            <p:cNvGrpSpPr>
              <a:grpSpLocks/>
            </p:cNvGrpSpPr>
            <p:nvPr/>
          </p:nvGrpSpPr>
          <p:grpSpPr bwMode="auto">
            <a:xfrm>
              <a:off x="2219" y="2651"/>
              <a:ext cx="321" cy="311"/>
              <a:chOff x="4200" y="2899"/>
              <a:chExt cx="915" cy="885"/>
            </a:xfrm>
          </p:grpSpPr>
          <p:sp>
            <p:nvSpPr>
              <p:cNvPr id="13514" name="Rectangle 26"/>
              <p:cNvSpPr>
                <a:spLocks noChangeArrowheads="1"/>
              </p:cNvSpPr>
              <p:nvPr/>
            </p:nvSpPr>
            <p:spPr bwMode="auto">
              <a:xfrm>
                <a:off x="4342" y="2960"/>
                <a:ext cx="771" cy="824"/>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515" name="AutoShape 27"/>
              <p:cNvSpPr>
                <a:spLocks noChangeArrowheads="1"/>
              </p:cNvSpPr>
              <p:nvPr/>
            </p:nvSpPr>
            <p:spPr bwMode="auto">
              <a:xfrm>
                <a:off x="4283" y="2958"/>
                <a:ext cx="832" cy="774"/>
              </a:xfrm>
              <a:prstGeom prst="parallelogram">
                <a:avLst>
                  <a:gd name="adj" fmla="val 8371"/>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516" name="AutoShape 28"/>
              <p:cNvSpPr>
                <a:spLocks noChangeArrowheads="1"/>
              </p:cNvSpPr>
              <p:nvPr/>
            </p:nvSpPr>
            <p:spPr bwMode="auto">
              <a:xfrm>
                <a:off x="4303" y="2984"/>
                <a:ext cx="788" cy="765"/>
              </a:xfrm>
              <a:prstGeom prst="parallelogram">
                <a:avLst>
                  <a:gd name="adj" fmla="val 8021"/>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517" name="AutoShape 29"/>
              <p:cNvSpPr>
                <a:spLocks noChangeArrowheads="1"/>
              </p:cNvSpPr>
              <p:nvPr/>
            </p:nvSpPr>
            <p:spPr bwMode="auto">
              <a:xfrm>
                <a:off x="4200" y="2960"/>
                <a:ext cx="912" cy="807"/>
              </a:xfrm>
              <a:prstGeom prst="parallelogram">
                <a:avLst>
                  <a:gd name="adj" fmla="val 17627"/>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518" name="Freeform 30"/>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solidFill>
                <a:schemeClr val="hlink"/>
              </a:solidFill>
              <a:ln w="28575" cap="flat" cmpd="sng">
                <a:solidFill>
                  <a:srgbClr val="4D4D4D"/>
                </a:solidFill>
                <a:prstDash val="solid"/>
                <a:round/>
                <a:headEnd type="none" w="med" len="med"/>
                <a:tailEnd type="none" w="med" len="med"/>
              </a:ln>
            </p:spPr>
            <p:txBody>
              <a:bodyPr anchor="ctr">
                <a:spAutoFit/>
              </a:bodyPr>
              <a:lstStyle/>
              <a:p>
                <a:endParaRPr lang="en-US"/>
              </a:p>
            </p:txBody>
          </p:sp>
          <p:sp>
            <p:nvSpPr>
              <p:cNvPr id="13519" name="Freeform 31"/>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solidFill>
                <a:schemeClr val="hlink"/>
              </a:solidFill>
              <a:ln w="28575" cap="flat" cmpd="sng">
                <a:solidFill>
                  <a:srgbClr val="4D4D4D"/>
                </a:solidFill>
                <a:prstDash val="solid"/>
                <a:round/>
                <a:headEnd type="none" w="med" len="med"/>
                <a:tailEnd type="none" w="med" len="med"/>
              </a:ln>
            </p:spPr>
            <p:txBody>
              <a:bodyPr anchor="ctr">
                <a:spAutoFit/>
              </a:bodyPr>
              <a:lstStyle/>
              <a:p>
                <a:endParaRPr lang="en-US"/>
              </a:p>
            </p:txBody>
          </p:sp>
          <p:sp>
            <p:nvSpPr>
              <p:cNvPr id="13520" name="Freeform 32"/>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solidFill>
                <a:schemeClr val="hlink"/>
              </a:solidFill>
              <a:ln w="28575" cap="flat" cmpd="sng">
                <a:solidFill>
                  <a:srgbClr val="4D4D4D"/>
                </a:solidFill>
                <a:prstDash val="solid"/>
                <a:round/>
                <a:headEnd type="none" w="med" len="med"/>
                <a:tailEnd type="none" w="med" len="med"/>
              </a:ln>
            </p:spPr>
            <p:txBody>
              <a:bodyPr anchor="ctr">
                <a:spAutoFit/>
              </a:bodyPr>
              <a:lstStyle/>
              <a:p>
                <a:endParaRPr lang="en-US"/>
              </a:p>
            </p:txBody>
          </p:sp>
          <p:sp>
            <p:nvSpPr>
              <p:cNvPr id="13521" name="Freeform 33"/>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solidFill>
                <a:schemeClr val="hlink"/>
              </a:solidFill>
              <a:ln w="28575" cap="flat" cmpd="sng">
                <a:solidFill>
                  <a:srgbClr val="4D4D4D"/>
                </a:solidFill>
                <a:prstDash val="solid"/>
                <a:round/>
                <a:headEnd type="none" w="med" len="med"/>
                <a:tailEnd type="none" w="med" len="med"/>
              </a:ln>
            </p:spPr>
            <p:txBody>
              <a:bodyPr anchor="ctr">
                <a:spAutoFit/>
              </a:bodyPr>
              <a:lstStyle/>
              <a:p>
                <a:endParaRPr lang="en-US"/>
              </a:p>
            </p:txBody>
          </p:sp>
          <p:sp>
            <p:nvSpPr>
              <p:cNvPr id="13522" name="Freeform 34"/>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solidFill>
                <a:schemeClr val="hlink"/>
              </a:solidFill>
              <a:ln w="28575" cap="flat" cmpd="sng">
                <a:solidFill>
                  <a:srgbClr val="4D4D4D"/>
                </a:solidFill>
                <a:prstDash val="solid"/>
                <a:round/>
                <a:headEnd type="none" w="med" len="med"/>
                <a:tailEnd type="none" w="med" len="med"/>
              </a:ln>
            </p:spPr>
            <p:txBody>
              <a:bodyPr anchor="ctr">
                <a:spAutoFit/>
              </a:bodyPr>
              <a:lstStyle/>
              <a:p>
                <a:endParaRPr lang="en-US"/>
              </a:p>
            </p:txBody>
          </p:sp>
          <p:sp>
            <p:nvSpPr>
              <p:cNvPr id="13523" name="Freeform 35"/>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solidFill>
                <a:schemeClr val="hlink"/>
              </a:solidFill>
              <a:ln w="28575" cap="flat" cmpd="sng">
                <a:solidFill>
                  <a:srgbClr val="4D4D4D"/>
                </a:solidFill>
                <a:prstDash val="solid"/>
                <a:round/>
                <a:headEnd type="none" w="med" len="med"/>
                <a:tailEnd type="none" w="med" len="med"/>
              </a:ln>
            </p:spPr>
            <p:txBody>
              <a:bodyPr anchor="ctr">
                <a:spAutoFit/>
              </a:bodyPr>
              <a:lstStyle/>
              <a:p>
                <a:endParaRPr lang="en-US"/>
              </a:p>
            </p:txBody>
          </p:sp>
          <p:sp>
            <p:nvSpPr>
              <p:cNvPr id="13524" name="Freeform 36"/>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solidFill>
                <a:schemeClr val="hlink"/>
              </a:solidFill>
              <a:ln w="28575" cap="flat" cmpd="sng">
                <a:solidFill>
                  <a:srgbClr val="4D4D4D"/>
                </a:solidFill>
                <a:prstDash val="solid"/>
                <a:round/>
                <a:headEnd type="none" w="med" len="med"/>
                <a:tailEnd type="none" w="med" len="med"/>
              </a:ln>
            </p:spPr>
            <p:txBody>
              <a:bodyPr anchor="ctr">
                <a:spAutoFit/>
              </a:bodyPr>
              <a:lstStyle/>
              <a:p>
                <a:endParaRPr lang="en-US"/>
              </a:p>
            </p:txBody>
          </p:sp>
          <p:sp>
            <p:nvSpPr>
              <p:cNvPr id="13525" name="Line 37"/>
              <p:cNvSpPr>
                <a:spLocks noChangeShapeType="1"/>
              </p:cNvSpPr>
              <p:nvPr/>
            </p:nvSpPr>
            <p:spPr bwMode="auto">
              <a:xfrm>
                <a:off x="4386" y="3171"/>
                <a:ext cx="28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526" name="Line 38"/>
              <p:cNvSpPr>
                <a:spLocks noChangeShapeType="1"/>
              </p:cNvSpPr>
              <p:nvPr/>
            </p:nvSpPr>
            <p:spPr bwMode="auto">
              <a:xfrm>
                <a:off x="4359" y="3267"/>
                <a:ext cx="28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527" name="Line 39"/>
              <p:cNvSpPr>
                <a:spLocks noChangeShapeType="1"/>
              </p:cNvSpPr>
              <p:nvPr/>
            </p:nvSpPr>
            <p:spPr bwMode="auto">
              <a:xfrm>
                <a:off x="4692" y="3363"/>
                <a:ext cx="28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528" name="Line 40"/>
              <p:cNvSpPr>
                <a:spLocks noChangeShapeType="1"/>
              </p:cNvSpPr>
              <p:nvPr/>
            </p:nvSpPr>
            <p:spPr bwMode="auto">
              <a:xfrm>
                <a:off x="4332" y="3459"/>
                <a:ext cx="28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529" name="Line 41"/>
              <p:cNvSpPr>
                <a:spLocks noChangeShapeType="1"/>
              </p:cNvSpPr>
              <p:nvPr/>
            </p:nvSpPr>
            <p:spPr bwMode="auto">
              <a:xfrm>
                <a:off x="4656" y="3555"/>
                <a:ext cx="28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530" name="Line 42"/>
              <p:cNvSpPr>
                <a:spLocks noChangeShapeType="1"/>
              </p:cNvSpPr>
              <p:nvPr/>
            </p:nvSpPr>
            <p:spPr bwMode="auto">
              <a:xfrm>
                <a:off x="4638" y="3651"/>
                <a:ext cx="28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513" name="AutoShape 43"/>
            <p:cNvSpPr>
              <a:spLocks noChangeArrowheads="1"/>
            </p:cNvSpPr>
            <p:nvPr/>
          </p:nvSpPr>
          <p:spPr bwMode="auto">
            <a:xfrm>
              <a:off x="1884" y="2675"/>
              <a:ext cx="368" cy="262"/>
            </a:xfrm>
            <a:prstGeom prst="rightArrow">
              <a:avLst>
                <a:gd name="adj1" fmla="val 50000"/>
                <a:gd name="adj2" fmla="val 35115"/>
              </a:avLst>
            </a:prstGeom>
            <a:gradFill rotWithShape="1">
              <a:gsLst>
                <a:gs pos="0">
                  <a:schemeClr val="hlink"/>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grpSp>
        <p:nvGrpSpPr>
          <p:cNvPr id="13316" name="Group 44"/>
          <p:cNvGrpSpPr>
            <a:grpSpLocks/>
          </p:cNvGrpSpPr>
          <p:nvPr/>
        </p:nvGrpSpPr>
        <p:grpSpPr bwMode="auto">
          <a:xfrm>
            <a:off x="2990850" y="4208463"/>
            <a:ext cx="1557338" cy="493712"/>
            <a:chOff x="1884" y="2651"/>
            <a:chExt cx="981" cy="311"/>
          </a:xfrm>
        </p:grpSpPr>
        <p:sp>
          <p:nvSpPr>
            <p:cNvPr id="13491" name="AutoShape 45"/>
            <p:cNvSpPr>
              <a:spLocks noChangeArrowheads="1"/>
            </p:cNvSpPr>
            <p:nvPr/>
          </p:nvSpPr>
          <p:spPr bwMode="auto">
            <a:xfrm>
              <a:off x="2497" y="2676"/>
              <a:ext cx="368" cy="262"/>
            </a:xfrm>
            <a:prstGeom prst="rightArrow">
              <a:avLst>
                <a:gd name="adj1" fmla="val 50000"/>
                <a:gd name="adj2" fmla="val 35115"/>
              </a:avLst>
            </a:prstGeom>
            <a:gradFill rotWithShape="1">
              <a:gsLst>
                <a:gs pos="0">
                  <a:schemeClr val="bg1"/>
                </a:gs>
                <a:gs pos="100000">
                  <a:schemeClr val="hlink"/>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13492" name="Group 46"/>
            <p:cNvGrpSpPr>
              <a:grpSpLocks/>
            </p:cNvGrpSpPr>
            <p:nvPr/>
          </p:nvGrpSpPr>
          <p:grpSpPr bwMode="auto">
            <a:xfrm>
              <a:off x="2219" y="2651"/>
              <a:ext cx="321" cy="311"/>
              <a:chOff x="4200" y="2899"/>
              <a:chExt cx="915" cy="885"/>
            </a:xfrm>
          </p:grpSpPr>
          <p:sp>
            <p:nvSpPr>
              <p:cNvPr id="13494" name="Rectangle 47"/>
              <p:cNvSpPr>
                <a:spLocks noChangeArrowheads="1"/>
              </p:cNvSpPr>
              <p:nvPr/>
            </p:nvSpPr>
            <p:spPr bwMode="auto">
              <a:xfrm>
                <a:off x="4342" y="2960"/>
                <a:ext cx="771" cy="824"/>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495" name="AutoShape 48"/>
              <p:cNvSpPr>
                <a:spLocks noChangeArrowheads="1"/>
              </p:cNvSpPr>
              <p:nvPr/>
            </p:nvSpPr>
            <p:spPr bwMode="auto">
              <a:xfrm>
                <a:off x="4283" y="2958"/>
                <a:ext cx="832" cy="774"/>
              </a:xfrm>
              <a:prstGeom prst="parallelogram">
                <a:avLst>
                  <a:gd name="adj" fmla="val 8371"/>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496" name="AutoShape 49"/>
              <p:cNvSpPr>
                <a:spLocks noChangeArrowheads="1"/>
              </p:cNvSpPr>
              <p:nvPr/>
            </p:nvSpPr>
            <p:spPr bwMode="auto">
              <a:xfrm>
                <a:off x="4303" y="2984"/>
                <a:ext cx="788" cy="765"/>
              </a:xfrm>
              <a:prstGeom prst="parallelogram">
                <a:avLst>
                  <a:gd name="adj" fmla="val 8021"/>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497" name="AutoShape 50"/>
              <p:cNvSpPr>
                <a:spLocks noChangeArrowheads="1"/>
              </p:cNvSpPr>
              <p:nvPr/>
            </p:nvSpPr>
            <p:spPr bwMode="auto">
              <a:xfrm>
                <a:off x="4200" y="2960"/>
                <a:ext cx="912" cy="807"/>
              </a:xfrm>
              <a:prstGeom prst="parallelogram">
                <a:avLst>
                  <a:gd name="adj" fmla="val 17627"/>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498" name="Freeform 51"/>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solidFill>
                <a:schemeClr val="hlink"/>
              </a:solidFill>
              <a:ln w="28575" cap="flat" cmpd="sng">
                <a:solidFill>
                  <a:srgbClr val="4D4D4D"/>
                </a:solidFill>
                <a:prstDash val="solid"/>
                <a:round/>
                <a:headEnd type="none" w="med" len="med"/>
                <a:tailEnd type="none" w="med" len="med"/>
              </a:ln>
            </p:spPr>
            <p:txBody>
              <a:bodyPr anchor="ctr">
                <a:spAutoFit/>
              </a:bodyPr>
              <a:lstStyle/>
              <a:p>
                <a:endParaRPr lang="en-US"/>
              </a:p>
            </p:txBody>
          </p:sp>
          <p:sp>
            <p:nvSpPr>
              <p:cNvPr id="13499" name="Freeform 52"/>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solidFill>
                <a:schemeClr val="hlink"/>
              </a:solidFill>
              <a:ln w="28575" cap="flat" cmpd="sng">
                <a:solidFill>
                  <a:srgbClr val="4D4D4D"/>
                </a:solidFill>
                <a:prstDash val="solid"/>
                <a:round/>
                <a:headEnd type="none" w="med" len="med"/>
                <a:tailEnd type="none" w="med" len="med"/>
              </a:ln>
            </p:spPr>
            <p:txBody>
              <a:bodyPr anchor="ctr">
                <a:spAutoFit/>
              </a:bodyPr>
              <a:lstStyle/>
              <a:p>
                <a:endParaRPr lang="en-US"/>
              </a:p>
            </p:txBody>
          </p:sp>
          <p:sp>
            <p:nvSpPr>
              <p:cNvPr id="13500" name="Freeform 53"/>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solidFill>
                <a:schemeClr val="hlink"/>
              </a:solidFill>
              <a:ln w="28575" cap="flat" cmpd="sng">
                <a:solidFill>
                  <a:srgbClr val="4D4D4D"/>
                </a:solidFill>
                <a:prstDash val="solid"/>
                <a:round/>
                <a:headEnd type="none" w="med" len="med"/>
                <a:tailEnd type="none" w="med" len="med"/>
              </a:ln>
            </p:spPr>
            <p:txBody>
              <a:bodyPr anchor="ctr">
                <a:spAutoFit/>
              </a:bodyPr>
              <a:lstStyle/>
              <a:p>
                <a:endParaRPr lang="en-US"/>
              </a:p>
            </p:txBody>
          </p:sp>
          <p:sp>
            <p:nvSpPr>
              <p:cNvPr id="13501" name="Freeform 54"/>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solidFill>
                <a:schemeClr val="hlink"/>
              </a:solidFill>
              <a:ln w="28575" cap="flat" cmpd="sng">
                <a:solidFill>
                  <a:srgbClr val="4D4D4D"/>
                </a:solidFill>
                <a:prstDash val="solid"/>
                <a:round/>
                <a:headEnd type="none" w="med" len="med"/>
                <a:tailEnd type="none" w="med" len="med"/>
              </a:ln>
            </p:spPr>
            <p:txBody>
              <a:bodyPr anchor="ctr">
                <a:spAutoFit/>
              </a:bodyPr>
              <a:lstStyle/>
              <a:p>
                <a:endParaRPr lang="en-US"/>
              </a:p>
            </p:txBody>
          </p:sp>
          <p:sp>
            <p:nvSpPr>
              <p:cNvPr id="13502" name="Freeform 55"/>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solidFill>
                <a:schemeClr val="hlink"/>
              </a:solidFill>
              <a:ln w="28575" cap="flat" cmpd="sng">
                <a:solidFill>
                  <a:srgbClr val="4D4D4D"/>
                </a:solidFill>
                <a:prstDash val="solid"/>
                <a:round/>
                <a:headEnd type="none" w="med" len="med"/>
                <a:tailEnd type="none" w="med" len="med"/>
              </a:ln>
            </p:spPr>
            <p:txBody>
              <a:bodyPr anchor="ctr">
                <a:spAutoFit/>
              </a:bodyPr>
              <a:lstStyle/>
              <a:p>
                <a:endParaRPr lang="en-US"/>
              </a:p>
            </p:txBody>
          </p:sp>
          <p:sp>
            <p:nvSpPr>
              <p:cNvPr id="13503" name="Freeform 56"/>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solidFill>
                <a:schemeClr val="hlink"/>
              </a:solidFill>
              <a:ln w="28575" cap="flat" cmpd="sng">
                <a:solidFill>
                  <a:srgbClr val="4D4D4D"/>
                </a:solidFill>
                <a:prstDash val="solid"/>
                <a:round/>
                <a:headEnd type="none" w="med" len="med"/>
                <a:tailEnd type="none" w="med" len="med"/>
              </a:ln>
            </p:spPr>
            <p:txBody>
              <a:bodyPr anchor="ctr">
                <a:spAutoFit/>
              </a:bodyPr>
              <a:lstStyle/>
              <a:p>
                <a:endParaRPr lang="en-US"/>
              </a:p>
            </p:txBody>
          </p:sp>
          <p:sp>
            <p:nvSpPr>
              <p:cNvPr id="13504" name="Freeform 57"/>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solidFill>
                <a:schemeClr val="hlink"/>
              </a:solidFill>
              <a:ln w="28575" cap="flat" cmpd="sng">
                <a:solidFill>
                  <a:srgbClr val="4D4D4D"/>
                </a:solidFill>
                <a:prstDash val="solid"/>
                <a:round/>
                <a:headEnd type="none" w="med" len="med"/>
                <a:tailEnd type="none" w="med" len="med"/>
              </a:ln>
            </p:spPr>
            <p:txBody>
              <a:bodyPr anchor="ctr">
                <a:spAutoFit/>
              </a:bodyPr>
              <a:lstStyle/>
              <a:p>
                <a:endParaRPr lang="en-US"/>
              </a:p>
            </p:txBody>
          </p:sp>
          <p:sp>
            <p:nvSpPr>
              <p:cNvPr id="13505" name="Line 58"/>
              <p:cNvSpPr>
                <a:spLocks noChangeShapeType="1"/>
              </p:cNvSpPr>
              <p:nvPr/>
            </p:nvSpPr>
            <p:spPr bwMode="auto">
              <a:xfrm>
                <a:off x="4386" y="3171"/>
                <a:ext cx="28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506" name="Line 59"/>
              <p:cNvSpPr>
                <a:spLocks noChangeShapeType="1"/>
              </p:cNvSpPr>
              <p:nvPr/>
            </p:nvSpPr>
            <p:spPr bwMode="auto">
              <a:xfrm>
                <a:off x="4359" y="3267"/>
                <a:ext cx="28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507" name="Line 60"/>
              <p:cNvSpPr>
                <a:spLocks noChangeShapeType="1"/>
              </p:cNvSpPr>
              <p:nvPr/>
            </p:nvSpPr>
            <p:spPr bwMode="auto">
              <a:xfrm>
                <a:off x="4692" y="3363"/>
                <a:ext cx="28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508" name="Line 61"/>
              <p:cNvSpPr>
                <a:spLocks noChangeShapeType="1"/>
              </p:cNvSpPr>
              <p:nvPr/>
            </p:nvSpPr>
            <p:spPr bwMode="auto">
              <a:xfrm>
                <a:off x="4332" y="3459"/>
                <a:ext cx="28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509" name="Line 62"/>
              <p:cNvSpPr>
                <a:spLocks noChangeShapeType="1"/>
              </p:cNvSpPr>
              <p:nvPr/>
            </p:nvSpPr>
            <p:spPr bwMode="auto">
              <a:xfrm>
                <a:off x="4656" y="3555"/>
                <a:ext cx="28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510" name="Line 63"/>
              <p:cNvSpPr>
                <a:spLocks noChangeShapeType="1"/>
              </p:cNvSpPr>
              <p:nvPr/>
            </p:nvSpPr>
            <p:spPr bwMode="auto">
              <a:xfrm>
                <a:off x="4638" y="3651"/>
                <a:ext cx="28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493" name="AutoShape 64"/>
            <p:cNvSpPr>
              <a:spLocks noChangeArrowheads="1"/>
            </p:cNvSpPr>
            <p:nvPr/>
          </p:nvSpPr>
          <p:spPr bwMode="auto">
            <a:xfrm>
              <a:off x="1884" y="2675"/>
              <a:ext cx="368" cy="262"/>
            </a:xfrm>
            <a:prstGeom prst="rightArrow">
              <a:avLst>
                <a:gd name="adj1" fmla="val 50000"/>
                <a:gd name="adj2" fmla="val 35115"/>
              </a:avLst>
            </a:prstGeom>
            <a:gradFill rotWithShape="1">
              <a:gsLst>
                <a:gs pos="0">
                  <a:schemeClr val="hlink"/>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grpSp>
        <p:nvGrpSpPr>
          <p:cNvPr id="13317" name="Group 65"/>
          <p:cNvGrpSpPr>
            <a:grpSpLocks/>
          </p:cNvGrpSpPr>
          <p:nvPr/>
        </p:nvGrpSpPr>
        <p:grpSpPr bwMode="auto">
          <a:xfrm>
            <a:off x="1844675" y="1247775"/>
            <a:ext cx="2386013" cy="674688"/>
            <a:chOff x="1162" y="786"/>
            <a:chExt cx="1503" cy="425"/>
          </a:xfrm>
        </p:grpSpPr>
        <p:grpSp>
          <p:nvGrpSpPr>
            <p:cNvPr id="13475" name="Group 66"/>
            <p:cNvGrpSpPr>
              <a:grpSpLocks/>
            </p:cNvGrpSpPr>
            <p:nvPr/>
          </p:nvGrpSpPr>
          <p:grpSpPr bwMode="auto">
            <a:xfrm>
              <a:off x="1481" y="786"/>
              <a:ext cx="631" cy="425"/>
              <a:chOff x="1481" y="786"/>
              <a:chExt cx="631" cy="425"/>
            </a:xfrm>
          </p:grpSpPr>
          <p:sp>
            <p:nvSpPr>
              <p:cNvPr id="13478" name="AutoShape 67"/>
              <p:cNvSpPr>
                <a:spLocks noChangeArrowheads="1"/>
              </p:cNvSpPr>
              <p:nvPr/>
            </p:nvSpPr>
            <p:spPr bwMode="auto">
              <a:xfrm>
                <a:off x="1481" y="786"/>
                <a:ext cx="417" cy="425"/>
              </a:xfrm>
              <a:prstGeom prst="smileyFace">
                <a:avLst>
                  <a:gd name="adj" fmla="val 4653"/>
                </a:avLst>
              </a:prstGeom>
              <a:solidFill>
                <a:schemeClr val="hlink"/>
              </a:solidFill>
              <a:ln w="12700">
                <a:solidFill>
                  <a:srgbClr val="000000"/>
                </a:solidFill>
                <a:round/>
                <a:headEnd/>
                <a:tailEnd/>
              </a:ln>
            </p:spPr>
            <p:txBody>
              <a:bodyPr wrap="none" anchor="ctr"/>
              <a:lstStyle/>
              <a:p>
                <a:endParaRPr lang="en-US"/>
              </a:p>
            </p:txBody>
          </p:sp>
          <p:grpSp>
            <p:nvGrpSpPr>
              <p:cNvPr id="13479" name="Group 68"/>
              <p:cNvGrpSpPr>
                <a:grpSpLocks/>
              </p:cNvGrpSpPr>
              <p:nvPr/>
            </p:nvGrpSpPr>
            <p:grpSpPr bwMode="auto">
              <a:xfrm>
                <a:off x="1781" y="903"/>
                <a:ext cx="331" cy="297"/>
                <a:chOff x="4838" y="2218"/>
                <a:chExt cx="395" cy="355"/>
              </a:xfrm>
            </p:grpSpPr>
            <p:sp>
              <p:nvSpPr>
                <p:cNvPr id="13480" name="Freeform 69"/>
                <p:cNvSpPr>
                  <a:spLocks/>
                </p:cNvSpPr>
                <p:nvPr/>
              </p:nvSpPr>
              <p:spPr bwMode="auto">
                <a:xfrm>
                  <a:off x="4888" y="2251"/>
                  <a:ext cx="294" cy="113"/>
                </a:xfrm>
                <a:custGeom>
                  <a:avLst/>
                  <a:gdLst>
                    <a:gd name="T0" fmla="*/ 102 w 839"/>
                    <a:gd name="T1" fmla="*/ 27 h 319"/>
                    <a:gd name="T2" fmla="*/ 100 w 839"/>
                    <a:gd name="T3" fmla="*/ 23 h 319"/>
                    <a:gd name="T4" fmla="*/ 95 w 839"/>
                    <a:gd name="T5" fmla="*/ 22 h 319"/>
                    <a:gd name="T6" fmla="*/ 91 w 839"/>
                    <a:gd name="T7" fmla="*/ 23 h 319"/>
                    <a:gd name="T8" fmla="*/ 88 w 839"/>
                    <a:gd name="T9" fmla="*/ 27 h 319"/>
                    <a:gd name="T10" fmla="*/ 88 w 839"/>
                    <a:gd name="T11" fmla="*/ 31 h 319"/>
                    <a:gd name="T12" fmla="*/ 88 w 839"/>
                    <a:gd name="T13" fmla="*/ 33 h 319"/>
                    <a:gd name="T14" fmla="*/ 85 w 839"/>
                    <a:gd name="T15" fmla="*/ 33 h 319"/>
                    <a:gd name="T16" fmla="*/ 81 w 839"/>
                    <a:gd name="T17" fmla="*/ 31 h 319"/>
                    <a:gd name="T18" fmla="*/ 78 w 839"/>
                    <a:gd name="T19" fmla="*/ 29 h 319"/>
                    <a:gd name="T20" fmla="*/ 75 w 839"/>
                    <a:gd name="T21" fmla="*/ 26 h 319"/>
                    <a:gd name="T22" fmla="*/ 71 w 839"/>
                    <a:gd name="T23" fmla="*/ 22 h 319"/>
                    <a:gd name="T24" fmla="*/ 67 w 839"/>
                    <a:gd name="T25" fmla="*/ 19 h 319"/>
                    <a:gd name="T26" fmla="*/ 60 w 839"/>
                    <a:gd name="T27" fmla="*/ 16 h 319"/>
                    <a:gd name="T28" fmla="*/ 52 w 839"/>
                    <a:gd name="T29" fmla="*/ 13 h 319"/>
                    <a:gd name="T30" fmla="*/ 45 w 839"/>
                    <a:gd name="T31" fmla="*/ 12 h 319"/>
                    <a:gd name="T32" fmla="*/ 36 w 839"/>
                    <a:gd name="T33" fmla="*/ 11 h 319"/>
                    <a:gd name="T34" fmla="*/ 31 w 839"/>
                    <a:gd name="T35" fmla="*/ 12 h 319"/>
                    <a:gd name="T36" fmla="*/ 27 w 839"/>
                    <a:gd name="T37" fmla="*/ 13 h 319"/>
                    <a:gd name="T38" fmla="*/ 22 w 839"/>
                    <a:gd name="T39" fmla="*/ 14 h 319"/>
                    <a:gd name="T40" fmla="*/ 19 w 839"/>
                    <a:gd name="T41" fmla="*/ 15 h 319"/>
                    <a:gd name="T42" fmla="*/ 16 w 839"/>
                    <a:gd name="T43" fmla="*/ 14 h 319"/>
                    <a:gd name="T44" fmla="*/ 14 w 839"/>
                    <a:gd name="T45" fmla="*/ 13 h 319"/>
                    <a:gd name="T46" fmla="*/ 15 w 839"/>
                    <a:gd name="T47" fmla="*/ 10 h 319"/>
                    <a:gd name="T48" fmla="*/ 15 w 839"/>
                    <a:gd name="T49" fmla="*/ 5 h 319"/>
                    <a:gd name="T50" fmla="*/ 12 w 839"/>
                    <a:gd name="T51" fmla="*/ 1 h 319"/>
                    <a:gd name="T52" fmla="*/ 8 w 839"/>
                    <a:gd name="T53" fmla="*/ 0 h 319"/>
                    <a:gd name="T54" fmla="*/ 4 w 839"/>
                    <a:gd name="T55" fmla="*/ 1 h 319"/>
                    <a:gd name="T56" fmla="*/ 1 w 839"/>
                    <a:gd name="T57" fmla="*/ 5 h 319"/>
                    <a:gd name="T58" fmla="*/ 0 w 839"/>
                    <a:gd name="T59" fmla="*/ 11 h 319"/>
                    <a:gd name="T60" fmla="*/ 5 w 839"/>
                    <a:gd name="T61" fmla="*/ 16 h 319"/>
                    <a:gd name="T62" fmla="*/ 8 w 839"/>
                    <a:gd name="T63" fmla="*/ 18 h 319"/>
                    <a:gd name="T64" fmla="*/ 12 w 839"/>
                    <a:gd name="T65" fmla="*/ 20 h 319"/>
                    <a:gd name="T66" fmla="*/ 16 w 839"/>
                    <a:gd name="T67" fmla="*/ 21 h 319"/>
                    <a:gd name="T68" fmla="*/ 23 w 839"/>
                    <a:gd name="T69" fmla="*/ 21 h 319"/>
                    <a:gd name="T70" fmla="*/ 30 w 839"/>
                    <a:gd name="T71" fmla="*/ 20 h 319"/>
                    <a:gd name="T72" fmla="*/ 34 w 839"/>
                    <a:gd name="T73" fmla="*/ 19 h 319"/>
                    <a:gd name="T74" fmla="*/ 40 w 839"/>
                    <a:gd name="T75" fmla="*/ 19 h 319"/>
                    <a:gd name="T76" fmla="*/ 50 w 839"/>
                    <a:gd name="T77" fmla="*/ 22 h 319"/>
                    <a:gd name="T78" fmla="*/ 61 w 839"/>
                    <a:gd name="T79" fmla="*/ 25 h 319"/>
                    <a:gd name="T80" fmla="*/ 66 w 839"/>
                    <a:gd name="T81" fmla="*/ 28 h 319"/>
                    <a:gd name="T82" fmla="*/ 70 w 839"/>
                    <a:gd name="T83" fmla="*/ 30 h 319"/>
                    <a:gd name="T84" fmla="*/ 76 w 839"/>
                    <a:gd name="T85" fmla="*/ 35 h 319"/>
                    <a:gd name="T86" fmla="*/ 82 w 839"/>
                    <a:gd name="T87" fmla="*/ 38 h 319"/>
                    <a:gd name="T88" fmla="*/ 88 w 839"/>
                    <a:gd name="T89" fmla="*/ 40 h 319"/>
                    <a:gd name="T90" fmla="*/ 93 w 839"/>
                    <a:gd name="T91" fmla="*/ 40 h 319"/>
                    <a:gd name="T92" fmla="*/ 98 w 839"/>
                    <a:gd name="T93" fmla="*/ 38 h 319"/>
                    <a:gd name="T94" fmla="*/ 103 w 839"/>
                    <a:gd name="T95" fmla="*/ 33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81" name="Freeform 70"/>
                <p:cNvSpPr>
                  <a:spLocks/>
                </p:cNvSpPr>
                <p:nvPr/>
              </p:nvSpPr>
              <p:spPr bwMode="auto">
                <a:xfrm>
                  <a:off x="4838" y="2408"/>
                  <a:ext cx="145" cy="55"/>
                </a:xfrm>
                <a:custGeom>
                  <a:avLst/>
                  <a:gdLst>
                    <a:gd name="T0" fmla="*/ 0 w 413"/>
                    <a:gd name="T1" fmla="*/ 0 h 156"/>
                    <a:gd name="T2" fmla="*/ 1 w 413"/>
                    <a:gd name="T3" fmla="*/ 4 h 156"/>
                    <a:gd name="T4" fmla="*/ 3 w 413"/>
                    <a:gd name="T5" fmla="*/ 8 h 156"/>
                    <a:gd name="T6" fmla="*/ 5 w 413"/>
                    <a:gd name="T7" fmla="*/ 11 h 156"/>
                    <a:gd name="T8" fmla="*/ 8 w 413"/>
                    <a:gd name="T9" fmla="*/ 14 h 156"/>
                    <a:gd name="T10" fmla="*/ 12 w 413"/>
                    <a:gd name="T11" fmla="*/ 16 h 156"/>
                    <a:gd name="T12" fmla="*/ 16 w 413"/>
                    <a:gd name="T13" fmla="*/ 18 h 156"/>
                    <a:gd name="T14" fmla="*/ 21 w 413"/>
                    <a:gd name="T15" fmla="*/ 19 h 156"/>
                    <a:gd name="T16" fmla="*/ 25 w 413"/>
                    <a:gd name="T17" fmla="*/ 19 h 156"/>
                    <a:gd name="T18" fmla="*/ 30 w 413"/>
                    <a:gd name="T19" fmla="*/ 19 h 156"/>
                    <a:gd name="T20" fmla="*/ 35 w 413"/>
                    <a:gd name="T21" fmla="*/ 18 h 156"/>
                    <a:gd name="T22" fmla="*/ 39 w 413"/>
                    <a:gd name="T23" fmla="*/ 16 h 156"/>
                    <a:gd name="T24" fmla="*/ 42 w 413"/>
                    <a:gd name="T25" fmla="*/ 14 h 156"/>
                    <a:gd name="T26" fmla="*/ 46 w 413"/>
                    <a:gd name="T27" fmla="*/ 11 h 156"/>
                    <a:gd name="T28" fmla="*/ 48 w 413"/>
                    <a:gd name="T29" fmla="*/ 8 h 156"/>
                    <a:gd name="T30" fmla="*/ 50 w 413"/>
                    <a:gd name="T31" fmla="*/ 4 h 156"/>
                    <a:gd name="T32" fmla="*/ 5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82" name="Freeform 71"/>
                <p:cNvSpPr>
                  <a:spLocks/>
                </p:cNvSpPr>
                <p:nvPr/>
              </p:nvSpPr>
              <p:spPr bwMode="auto">
                <a:xfrm>
                  <a:off x="4854" y="2282"/>
                  <a:ext cx="60" cy="131"/>
                </a:xfrm>
                <a:custGeom>
                  <a:avLst/>
                  <a:gdLst>
                    <a:gd name="T0" fmla="*/ 4 w 170"/>
                    <a:gd name="T1" fmla="*/ 46 h 373"/>
                    <a:gd name="T2" fmla="*/ 21 w 170"/>
                    <a:gd name="T3" fmla="*/ 1 h 373"/>
                    <a:gd name="T4" fmla="*/ 18 w 170"/>
                    <a:gd name="T5" fmla="*/ 0 h 373"/>
                    <a:gd name="T6" fmla="*/ 0 w 170"/>
                    <a:gd name="T7" fmla="*/ 45 h 373"/>
                    <a:gd name="T8" fmla="*/ 4 w 170"/>
                    <a:gd name="T9" fmla="*/ 4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83" name="Freeform 72"/>
                <p:cNvSpPr>
                  <a:spLocks/>
                </p:cNvSpPr>
                <p:nvPr/>
              </p:nvSpPr>
              <p:spPr bwMode="auto">
                <a:xfrm>
                  <a:off x="4908" y="2282"/>
                  <a:ext cx="59" cy="131"/>
                </a:xfrm>
                <a:custGeom>
                  <a:avLst/>
                  <a:gdLst>
                    <a:gd name="T0" fmla="*/ 18 w 168"/>
                    <a:gd name="T1" fmla="*/ 46 h 373"/>
                    <a:gd name="T2" fmla="*/ 0 w 168"/>
                    <a:gd name="T3" fmla="*/ 1 h 373"/>
                    <a:gd name="T4" fmla="*/ 3 w 168"/>
                    <a:gd name="T5" fmla="*/ 0 h 373"/>
                    <a:gd name="T6" fmla="*/ 21 w 168"/>
                    <a:gd name="T7" fmla="*/ 45 h 373"/>
                    <a:gd name="T8" fmla="*/ 18 w 168"/>
                    <a:gd name="T9" fmla="*/ 4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84" name="Freeform 73"/>
                <p:cNvSpPr>
                  <a:spLocks/>
                </p:cNvSpPr>
                <p:nvPr/>
              </p:nvSpPr>
              <p:spPr bwMode="auto">
                <a:xfrm>
                  <a:off x="5087" y="2464"/>
                  <a:ext cx="146" cy="55"/>
                </a:xfrm>
                <a:custGeom>
                  <a:avLst/>
                  <a:gdLst>
                    <a:gd name="T0" fmla="*/ 0 w 413"/>
                    <a:gd name="T1" fmla="*/ 0 h 158"/>
                    <a:gd name="T2" fmla="*/ 1 w 413"/>
                    <a:gd name="T3" fmla="*/ 4 h 158"/>
                    <a:gd name="T4" fmla="*/ 2 w 413"/>
                    <a:gd name="T5" fmla="*/ 8 h 158"/>
                    <a:gd name="T6" fmla="*/ 5 w 413"/>
                    <a:gd name="T7" fmla="*/ 11 h 158"/>
                    <a:gd name="T8" fmla="*/ 8 w 413"/>
                    <a:gd name="T9" fmla="*/ 14 h 158"/>
                    <a:gd name="T10" fmla="*/ 12 w 413"/>
                    <a:gd name="T11" fmla="*/ 16 h 158"/>
                    <a:gd name="T12" fmla="*/ 16 w 413"/>
                    <a:gd name="T13" fmla="*/ 18 h 158"/>
                    <a:gd name="T14" fmla="*/ 21 w 413"/>
                    <a:gd name="T15" fmla="*/ 19 h 158"/>
                    <a:gd name="T16" fmla="*/ 26 w 413"/>
                    <a:gd name="T17" fmla="*/ 19 h 158"/>
                    <a:gd name="T18" fmla="*/ 31 w 413"/>
                    <a:gd name="T19" fmla="*/ 19 h 158"/>
                    <a:gd name="T20" fmla="*/ 35 w 413"/>
                    <a:gd name="T21" fmla="*/ 18 h 158"/>
                    <a:gd name="T22" fmla="*/ 39 w 413"/>
                    <a:gd name="T23" fmla="*/ 16 h 158"/>
                    <a:gd name="T24" fmla="*/ 43 w 413"/>
                    <a:gd name="T25" fmla="*/ 14 h 158"/>
                    <a:gd name="T26" fmla="*/ 46 w 413"/>
                    <a:gd name="T27" fmla="*/ 11 h 158"/>
                    <a:gd name="T28" fmla="*/ 49 w 413"/>
                    <a:gd name="T29" fmla="*/ 8 h 158"/>
                    <a:gd name="T30" fmla="*/ 51 w 413"/>
                    <a:gd name="T31" fmla="*/ 4 h 158"/>
                    <a:gd name="T32" fmla="*/ 52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85" name="Freeform 74"/>
                <p:cNvSpPr>
                  <a:spLocks/>
                </p:cNvSpPr>
                <p:nvPr/>
              </p:nvSpPr>
              <p:spPr bwMode="auto">
                <a:xfrm>
                  <a:off x="5103" y="2338"/>
                  <a:ext cx="60" cy="130"/>
                </a:xfrm>
                <a:custGeom>
                  <a:avLst/>
                  <a:gdLst>
                    <a:gd name="T0" fmla="*/ 4 w 170"/>
                    <a:gd name="T1" fmla="*/ 46 h 370"/>
                    <a:gd name="T2" fmla="*/ 21 w 170"/>
                    <a:gd name="T3" fmla="*/ 1 h 370"/>
                    <a:gd name="T4" fmla="*/ 18 w 170"/>
                    <a:gd name="T5" fmla="*/ 0 h 370"/>
                    <a:gd name="T6" fmla="*/ 0 w 170"/>
                    <a:gd name="T7" fmla="*/ 44 h 370"/>
                    <a:gd name="T8" fmla="*/ 4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86" name="Freeform 75"/>
                <p:cNvSpPr>
                  <a:spLocks/>
                </p:cNvSpPr>
                <p:nvPr/>
              </p:nvSpPr>
              <p:spPr bwMode="auto">
                <a:xfrm>
                  <a:off x="5157" y="2338"/>
                  <a:ext cx="60" cy="130"/>
                </a:xfrm>
                <a:custGeom>
                  <a:avLst/>
                  <a:gdLst>
                    <a:gd name="T0" fmla="*/ 18 w 170"/>
                    <a:gd name="T1" fmla="*/ 46 h 370"/>
                    <a:gd name="T2" fmla="*/ 0 w 170"/>
                    <a:gd name="T3" fmla="*/ 1 h 370"/>
                    <a:gd name="T4" fmla="*/ 4 w 170"/>
                    <a:gd name="T5" fmla="*/ 0 h 370"/>
                    <a:gd name="T6" fmla="*/ 21 w 170"/>
                    <a:gd name="T7" fmla="*/ 44 h 370"/>
                    <a:gd name="T8" fmla="*/ 18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87" name="Rectangle 76"/>
                <p:cNvSpPr>
                  <a:spLocks noChangeArrowheads="1"/>
                </p:cNvSpPr>
                <p:nvPr/>
              </p:nvSpPr>
              <p:spPr bwMode="auto">
                <a:xfrm>
                  <a:off x="5014" y="2271"/>
                  <a:ext cx="31" cy="119"/>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88" name="Rectangle 77"/>
                <p:cNvSpPr>
                  <a:spLocks noChangeArrowheads="1"/>
                </p:cNvSpPr>
                <p:nvPr/>
              </p:nvSpPr>
              <p:spPr bwMode="auto">
                <a:xfrm>
                  <a:off x="5004" y="2355"/>
                  <a:ext cx="50" cy="191"/>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89" name="Freeform 78"/>
                <p:cNvSpPr>
                  <a:spLocks/>
                </p:cNvSpPr>
                <p:nvPr/>
              </p:nvSpPr>
              <p:spPr bwMode="auto">
                <a:xfrm>
                  <a:off x="5008" y="2218"/>
                  <a:ext cx="45" cy="46"/>
                </a:xfrm>
                <a:custGeom>
                  <a:avLst/>
                  <a:gdLst>
                    <a:gd name="T0" fmla="*/ 8 w 129"/>
                    <a:gd name="T1" fmla="*/ 17 h 128"/>
                    <a:gd name="T2" fmla="*/ 9 w 129"/>
                    <a:gd name="T3" fmla="*/ 17 h 128"/>
                    <a:gd name="T4" fmla="*/ 11 w 129"/>
                    <a:gd name="T5" fmla="*/ 16 h 128"/>
                    <a:gd name="T6" fmla="*/ 12 w 129"/>
                    <a:gd name="T7" fmla="*/ 15 h 128"/>
                    <a:gd name="T8" fmla="*/ 14 w 129"/>
                    <a:gd name="T9" fmla="*/ 14 h 128"/>
                    <a:gd name="T10" fmla="*/ 15 w 129"/>
                    <a:gd name="T11" fmla="*/ 13 h 128"/>
                    <a:gd name="T12" fmla="*/ 15 w 129"/>
                    <a:gd name="T13" fmla="*/ 12 h 128"/>
                    <a:gd name="T14" fmla="*/ 16 w 129"/>
                    <a:gd name="T15" fmla="*/ 10 h 128"/>
                    <a:gd name="T16" fmla="*/ 16 w 129"/>
                    <a:gd name="T17" fmla="*/ 8 h 128"/>
                    <a:gd name="T18" fmla="*/ 16 w 129"/>
                    <a:gd name="T19" fmla="*/ 6 h 128"/>
                    <a:gd name="T20" fmla="*/ 15 w 129"/>
                    <a:gd name="T21" fmla="*/ 5 h 128"/>
                    <a:gd name="T22" fmla="*/ 15 w 129"/>
                    <a:gd name="T23" fmla="*/ 4 h 128"/>
                    <a:gd name="T24" fmla="*/ 14 w 129"/>
                    <a:gd name="T25" fmla="*/ 2 h 128"/>
                    <a:gd name="T26" fmla="*/ 12 w 129"/>
                    <a:gd name="T27" fmla="*/ 1 h 128"/>
                    <a:gd name="T28" fmla="*/ 11 w 129"/>
                    <a:gd name="T29" fmla="*/ 0 h 128"/>
                    <a:gd name="T30" fmla="*/ 9 w 129"/>
                    <a:gd name="T31" fmla="*/ 0 h 128"/>
                    <a:gd name="T32" fmla="*/ 8 w 129"/>
                    <a:gd name="T33" fmla="*/ 0 h 128"/>
                    <a:gd name="T34" fmla="*/ 6 w 129"/>
                    <a:gd name="T35" fmla="*/ 0 h 128"/>
                    <a:gd name="T36" fmla="*/ 5 w 129"/>
                    <a:gd name="T37" fmla="*/ 0 h 128"/>
                    <a:gd name="T38" fmla="*/ 3 w 129"/>
                    <a:gd name="T39" fmla="*/ 1 h 128"/>
                    <a:gd name="T40" fmla="*/ 2 w 129"/>
                    <a:gd name="T41" fmla="*/ 2 h 128"/>
                    <a:gd name="T42" fmla="*/ 1 w 129"/>
                    <a:gd name="T43" fmla="*/ 4 h 128"/>
                    <a:gd name="T44" fmla="*/ 1 w 129"/>
                    <a:gd name="T45" fmla="*/ 5 h 128"/>
                    <a:gd name="T46" fmla="*/ 0 w 129"/>
                    <a:gd name="T47" fmla="*/ 6 h 128"/>
                    <a:gd name="T48" fmla="*/ 0 w 129"/>
                    <a:gd name="T49" fmla="*/ 8 h 128"/>
                    <a:gd name="T50" fmla="*/ 0 w 129"/>
                    <a:gd name="T51" fmla="*/ 10 h 128"/>
                    <a:gd name="T52" fmla="*/ 1 w 129"/>
                    <a:gd name="T53" fmla="*/ 12 h 128"/>
                    <a:gd name="T54" fmla="*/ 1 w 129"/>
                    <a:gd name="T55" fmla="*/ 13 h 128"/>
                    <a:gd name="T56" fmla="*/ 2 w 129"/>
                    <a:gd name="T57" fmla="*/ 14 h 128"/>
                    <a:gd name="T58" fmla="*/ 3 w 129"/>
                    <a:gd name="T59" fmla="*/ 15 h 128"/>
                    <a:gd name="T60" fmla="*/ 5 w 129"/>
                    <a:gd name="T61" fmla="*/ 16 h 128"/>
                    <a:gd name="T62" fmla="*/ 6 w 129"/>
                    <a:gd name="T63" fmla="*/ 17 h 128"/>
                    <a:gd name="T64" fmla="*/ 8 w 129"/>
                    <a:gd name="T65" fmla="*/ 1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90" name="Rectangle 79"/>
                <p:cNvSpPr>
                  <a:spLocks noChangeArrowheads="1"/>
                </p:cNvSpPr>
                <p:nvPr/>
              </p:nvSpPr>
              <p:spPr bwMode="auto">
                <a:xfrm>
                  <a:off x="4891" y="2537"/>
                  <a:ext cx="276" cy="36"/>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3476" name="Text Box 80"/>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777777"/>
                  </a:solidFill>
                </a:rPr>
                <a:t>Isabel Harkin</a:t>
              </a:r>
            </a:p>
          </p:txBody>
        </p:sp>
        <p:sp>
          <p:nvSpPr>
            <p:cNvPr id="13477" name="Line 81"/>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318" name="Line 82"/>
          <p:cNvSpPr>
            <a:spLocks noChangeShapeType="1"/>
          </p:cNvSpPr>
          <p:nvPr/>
        </p:nvSpPr>
        <p:spPr bwMode="auto">
          <a:xfrm flipH="1">
            <a:off x="1179513" y="1608138"/>
            <a:ext cx="1587" cy="47005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9" name="Line 83"/>
          <p:cNvSpPr>
            <a:spLocks noChangeShapeType="1"/>
          </p:cNvSpPr>
          <p:nvPr/>
        </p:nvSpPr>
        <p:spPr bwMode="auto">
          <a:xfrm>
            <a:off x="1181100" y="2470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0" name="Line 84"/>
          <p:cNvSpPr>
            <a:spLocks noChangeShapeType="1"/>
          </p:cNvSpPr>
          <p:nvPr/>
        </p:nvSpPr>
        <p:spPr bwMode="auto">
          <a:xfrm>
            <a:off x="1181100" y="3481388"/>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1" name="Line 85"/>
          <p:cNvSpPr>
            <a:spLocks noChangeShapeType="1"/>
          </p:cNvSpPr>
          <p:nvPr/>
        </p:nvSpPr>
        <p:spPr bwMode="auto">
          <a:xfrm>
            <a:off x="1181100" y="446722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2" name="Line 86"/>
          <p:cNvSpPr>
            <a:spLocks noChangeShapeType="1"/>
          </p:cNvSpPr>
          <p:nvPr/>
        </p:nvSpPr>
        <p:spPr bwMode="auto">
          <a:xfrm>
            <a:off x="1181100" y="6302375"/>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3" name="Line 87"/>
          <p:cNvSpPr>
            <a:spLocks noChangeShapeType="1"/>
          </p:cNvSpPr>
          <p:nvPr/>
        </p:nvSpPr>
        <p:spPr bwMode="auto">
          <a:xfrm>
            <a:off x="1181100" y="5853113"/>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4" name="Line 88"/>
          <p:cNvSpPr>
            <a:spLocks noChangeShapeType="1"/>
          </p:cNvSpPr>
          <p:nvPr/>
        </p:nvSpPr>
        <p:spPr bwMode="auto">
          <a:xfrm>
            <a:off x="1181100" y="5387975"/>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5" name="Rectangle 89"/>
          <p:cNvSpPr>
            <a:spLocks noGrp="1" noChangeArrowheads="1"/>
          </p:cNvSpPr>
          <p:nvPr>
            <p:ph type="title"/>
          </p:nvPr>
        </p:nvSpPr>
        <p:spPr/>
        <p:txBody>
          <a:bodyPr/>
          <a:lstStyle/>
          <a:p>
            <a:pPr eaLnBrk="1" hangingPunct="1"/>
            <a:r>
              <a:rPr lang="en-US" dirty="0" smtClean="0"/>
              <a:t>Closing Claims Lesson</a:t>
            </a:r>
          </a:p>
        </p:txBody>
      </p:sp>
      <p:grpSp>
        <p:nvGrpSpPr>
          <p:cNvPr id="13326" name="Group 90"/>
          <p:cNvGrpSpPr>
            <a:grpSpLocks/>
          </p:cNvGrpSpPr>
          <p:nvPr/>
        </p:nvGrpSpPr>
        <p:grpSpPr bwMode="auto">
          <a:xfrm>
            <a:off x="517525" y="962025"/>
            <a:ext cx="1323975" cy="976313"/>
            <a:chOff x="2083" y="1606"/>
            <a:chExt cx="1489" cy="1097"/>
          </a:xfrm>
        </p:grpSpPr>
        <p:sp>
          <p:nvSpPr>
            <p:cNvPr id="13442" name="Rectangle 9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3443" name="Freeform 9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444" name="Freeform 9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445" name="Freeform 9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446" name="Freeform 9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3447" name="Rectangle 9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3448" name="Rectangle 9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49" name="AutoShape 9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3450" name="Freeform 99"/>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51" name="Freeform 100"/>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52" name="Rectangle 10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53" name="Rectangle 10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54" name="Rectangle 10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3455" name="Group 104"/>
            <p:cNvGrpSpPr>
              <a:grpSpLocks/>
            </p:cNvGrpSpPr>
            <p:nvPr/>
          </p:nvGrpSpPr>
          <p:grpSpPr bwMode="auto">
            <a:xfrm>
              <a:off x="2221" y="1871"/>
              <a:ext cx="518" cy="782"/>
              <a:chOff x="2400" y="1656"/>
              <a:chExt cx="752" cy="1136"/>
            </a:xfrm>
          </p:grpSpPr>
          <p:sp>
            <p:nvSpPr>
              <p:cNvPr id="13468" name="Freeform 10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69" name="Freeform 10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70" name="Freeform 10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71" name="Freeform 10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72" name="Freeform 10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3473" name="Line 11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74" name="Line 11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456" name="Group 112"/>
            <p:cNvGrpSpPr>
              <a:grpSpLocks/>
            </p:cNvGrpSpPr>
            <p:nvPr/>
          </p:nvGrpSpPr>
          <p:grpSpPr bwMode="auto">
            <a:xfrm rot="-6511945">
              <a:off x="2834" y="1842"/>
              <a:ext cx="518" cy="783"/>
              <a:chOff x="2400" y="1656"/>
              <a:chExt cx="752" cy="1136"/>
            </a:xfrm>
          </p:grpSpPr>
          <p:sp>
            <p:nvSpPr>
              <p:cNvPr id="13461" name="Freeform 11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62" name="Freeform 11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63" name="Freeform 11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64" name="Freeform 11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65" name="Freeform 11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66" name="Line 11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67" name="Line 11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457" name="Freeform 120"/>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58" name="Freeform 121"/>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59" name="Rectangle 12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60" name="Rectangle 12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3327" name="Group 124"/>
          <p:cNvGrpSpPr>
            <a:grpSpLocks/>
          </p:cNvGrpSpPr>
          <p:nvPr/>
        </p:nvGrpSpPr>
        <p:grpSpPr bwMode="auto">
          <a:xfrm>
            <a:off x="2151063" y="2081213"/>
            <a:ext cx="822325" cy="817562"/>
            <a:chOff x="3360" y="800"/>
            <a:chExt cx="620" cy="616"/>
          </a:xfrm>
        </p:grpSpPr>
        <p:sp>
          <p:nvSpPr>
            <p:cNvPr id="13436" name="AutoShape 12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3437" name="Freeform 126"/>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3438" name="Group 127"/>
            <p:cNvGrpSpPr>
              <a:grpSpLocks/>
            </p:cNvGrpSpPr>
            <p:nvPr/>
          </p:nvGrpSpPr>
          <p:grpSpPr bwMode="auto">
            <a:xfrm flipH="1">
              <a:off x="3749" y="1171"/>
              <a:ext cx="212" cy="213"/>
              <a:chOff x="1350" y="686"/>
              <a:chExt cx="1132" cy="1132"/>
            </a:xfrm>
          </p:grpSpPr>
          <p:sp>
            <p:nvSpPr>
              <p:cNvPr id="13440" name="AutoShape 12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3441" name="Picture 12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439" name="Picture 13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28" name="Group 131"/>
          <p:cNvGrpSpPr>
            <a:grpSpLocks/>
          </p:cNvGrpSpPr>
          <p:nvPr/>
        </p:nvGrpSpPr>
        <p:grpSpPr bwMode="auto">
          <a:xfrm>
            <a:off x="2151063" y="3057525"/>
            <a:ext cx="822325" cy="817563"/>
            <a:chOff x="3360" y="800"/>
            <a:chExt cx="620" cy="616"/>
          </a:xfrm>
        </p:grpSpPr>
        <p:sp>
          <p:nvSpPr>
            <p:cNvPr id="13430" name="AutoShape 13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3431" name="Freeform 133"/>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3432" name="Group 134"/>
            <p:cNvGrpSpPr>
              <a:grpSpLocks/>
            </p:cNvGrpSpPr>
            <p:nvPr/>
          </p:nvGrpSpPr>
          <p:grpSpPr bwMode="auto">
            <a:xfrm flipH="1">
              <a:off x="3749" y="1171"/>
              <a:ext cx="212" cy="213"/>
              <a:chOff x="1350" y="686"/>
              <a:chExt cx="1132" cy="1132"/>
            </a:xfrm>
          </p:grpSpPr>
          <p:sp>
            <p:nvSpPr>
              <p:cNvPr id="13434" name="AutoShape 13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3435" name="Picture 13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433" name="Picture 13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29" name="Group 138"/>
          <p:cNvGrpSpPr>
            <a:grpSpLocks/>
          </p:cNvGrpSpPr>
          <p:nvPr/>
        </p:nvGrpSpPr>
        <p:grpSpPr bwMode="auto">
          <a:xfrm>
            <a:off x="2151063" y="4035425"/>
            <a:ext cx="822325" cy="817563"/>
            <a:chOff x="3360" y="800"/>
            <a:chExt cx="620" cy="616"/>
          </a:xfrm>
        </p:grpSpPr>
        <p:sp>
          <p:nvSpPr>
            <p:cNvPr id="13424" name="AutoShape 13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3425" name="Freeform 140"/>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3426" name="Group 141"/>
            <p:cNvGrpSpPr>
              <a:grpSpLocks/>
            </p:cNvGrpSpPr>
            <p:nvPr/>
          </p:nvGrpSpPr>
          <p:grpSpPr bwMode="auto">
            <a:xfrm flipH="1">
              <a:off x="3749" y="1171"/>
              <a:ext cx="212" cy="213"/>
              <a:chOff x="1350" y="686"/>
              <a:chExt cx="1132" cy="1132"/>
            </a:xfrm>
          </p:grpSpPr>
          <p:sp>
            <p:nvSpPr>
              <p:cNvPr id="13428" name="AutoShape 14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3429" name="Picture 14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427" name="Picture 14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30" name="Text Box 145"/>
          <p:cNvSpPr txBox="1">
            <a:spLocks noChangeArrowheads="1"/>
          </p:cNvSpPr>
          <p:nvPr/>
        </p:nvSpPr>
        <p:spPr bwMode="auto">
          <a:xfrm>
            <a:off x="5253038" y="3259138"/>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777777"/>
                </a:solidFill>
              </a:rPr>
              <a:t>pay to: insured</a:t>
            </a:r>
          </a:p>
        </p:txBody>
      </p:sp>
      <p:sp>
        <p:nvSpPr>
          <p:cNvPr id="13331" name="Text Box 146"/>
          <p:cNvSpPr txBox="1">
            <a:spLocks noChangeArrowheads="1"/>
          </p:cNvSpPr>
          <p:nvPr/>
        </p:nvSpPr>
        <p:spPr bwMode="auto">
          <a:xfrm>
            <a:off x="5253038" y="4776788"/>
            <a:ext cx="2976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804863" algn="l"/>
              </a:tabLst>
              <a:defRPr sz="1400">
                <a:solidFill>
                  <a:schemeClr val="bg1"/>
                </a:solidFill>
                <a:latin typeface="Arial" charset="0"/>
              </a:defRPr>
            </a:lvl1pPr>
            <a:lvl2pPr marL="742950" indent="-285750" eaLnBrk="0" hangingPunct="0">
              <a:tabLst>
                <a:tab pos="804863" algn="l"/>
              </a:tabLst>
              <a:defRPr sz="1400">
                <a:solidFill>
                  <a:schemeClr val="bg1"/>
                </a:solidFill>
                <a:latin typeface="Arial" charset="0"/>
              </a:defRPr>
            </a:lvl2pPr>
            <a:lvl3pPr marL="1143000" indent="-228600" eaLnBrk="0" hangingPunct="0">
              <a:tabLst>
                <a:tab pos="804863" algn="l"/>
              </a:tabLst>
              <a:defRPr sz="1400">
                <a:solidFill>
                  <a:schemeClr val="bg1"/>
                </a:solidFill>
                <a:latin typeface="Arial" charset="0"/>
              </a:defRPr>
            </a:lvl3pPr>
            <a:lvl4pPr marL="1600200" indent="-228600" eaLnBrk="0" hangingPunct="0">
              <a:tabLst>
                <a:tab pos="804863" algn="l"/>
              </a:tabLst>
              <a:defRPr sz="1400">
                <a:solidFill>
                  <a:schemeClr val="bg1"/>
                </a:solidFill>
                <a:latin typeface="Arial" charset="0"/>
              </a:defRPr>
            </a:lvl4pPr>
            <a:lvl5pPr marL="2057400" indent="-228600" eaLnBrk="0" hangingPunct="0">
              <a:tabLst>
                <a:tab pos="804863"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9pPr>
          </a:lstStyle>
          <a:p>
            <a:pPr algn="l" eaLnBrk="1" hangingPunct="1"/>
            <a:r>
              <a:rPr lang="en-US" sz="1800" b="1">
                <a:solidFill>
                  <a:srgbClr val="777777"/>
                </a:solidFill>
              </a:rPr>
              <a:t>pay to: 3rd-party</a:t>
            </a:r>
            <a:br>
              <a:rPr lang="en-US" sz="1800" b="1">
                <a:solidFill>
                  <a:srgbClr val="777777"/>
                </a:solidFill>
              </a:rPr>
            </a:br>
            <a:r>
              <a:rPr lang="en-US" sz="1800" b="1">
                <a:solidFill>
                  <a:srgbClr val="777777"/>
                </a:solidFill>
              </a:rPr>
              <a:t>	claimant</a:t>
            </a:r>
          </a:p>
        </p:txBody>
      </p:sp>
      <p:grpSp>
        <p:nvGrpSpPr>
          <p:cNvPr id="13332" name="Group 147"/>
          <p:cNvGrpSpPr>
            <a:grpSpLocks/>
          </p:cNvGrpSpPr>
          <p:nvPr/>
        </p:nvGrpSpPr>
        <p:grpSpPr bwMode="auto">
          <a:xfrm>
            <a:off x="4530725" y="2486025"/>
            <a:ext cx="709613" cy="341313"/>
            <a:chOff x="2854" y="1566"/>
            <a:chExt cx="447" cy="215"/>
          </a:xfrm>
        </p:grpSpPr>
        <p:sp>
          <p:nvSpPr>
            <p:cNvPr id="13421" name="Line 148"/>
            <p:cNvSpPr>
              <a:spLocks noChangeShapeType="1"/>
            </p:cNvSpPr>
            <p:nvPr/>
          </p:nvSpPr>
          <p:spPr bwMode="auto">
            <a:xfrm>
              <a:off x="2854" y="1572"/>
              <a:ext cx="21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22" name="Line 149"/>
            <p:cNvSpPr>
              <a:spLocks noChangeShapeType="1"/>
            </p:cNvSpPr>
            <p:nvPr/>
          </p:nvSpPr>
          <p:spPr bwMode="auto">
            <a:xfrm>
              <a:off x="3063" y="1566"/>
              <a:ext cx="0" cy="21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23" name="Line 150"/>
            <p:cNvSpPr>
              <a:spLocks noChangeShapeType="1"/>
            </p:cNvSpPr>
            <p:nvPr/>
          </p:nvSpPr>
          <p:spPr bwMode="auto">
            <a:xfrm>
              <a:off x="3063" y="1778"/>
              <a:ext cx="238"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333" name="Text Box 151"/>
          <p:cNvSpPr txBox="1">
            <a:spLocks noChangeArrowheads="1"/>
          </p:cNvSpPr>
          <p:nvPr/>
        </p:nvSpPr>
        <p:spPr bwMode="auto">
          <a:xfrm>
            <a:off x="1104900" y="21828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solidFill>
                  <a:srgbClr val="777777"/>
                </a:solidFill>
              </a:rPr>
              <a:t>collision</a:t>
            </a:r>
          </a:p>
        </p:txBody>
      </p:sp>
      <p:sp>
        <p:nvSpPr>
          <p:cNvPr id="13334" name="Text Box 152"/>
          <p:cNvSpPr txBox="1">
            <a:spLocks noChangeArrowheads="1"/>
          </p:cNvSpPr>
          <p:nvPr/>
        </p:nvSpPr>
        <p:spPr bwMode="auto">
          <a:xfrm>
            <a:off x="1104900" y="3181350"/>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solidFill>
                  <a:srgbClr val="777777"/>
                </a:solidFill>
              </a:rPr>
              <a:t>med.pay</a:t>
            </a:r>
          </a:p>
        </p:txBody>
      </p:sp>
      <p:sp>
        <p:nvSpPr>
          <p:cNvPr id="13335" name="Text Box 153"/>
          <p:cNvSpPr txBox="1">
            <a:spLocks noChangeArrowheads="1"/>
          </p:cNvSpPr>
          <p:nvPr/>
        </p:nvSpPr>
        <p:spPr bwMode="auto">
          <a:xfrm>
            <a:off x="1104900" y="416718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solidFill>
                  <a:srgbClr val="777777"/>
                </a:solidFill>
              </a:rPr>
              <a:t>liability</a:t>
            </a:r>
          </a:p>
        </p:txBody>
      </p:sp>
      <p:sp>
        <p:nvSpPr>
          <p:cNvPr id="13336" name="Line 154"/>
          <p:cNvSpPr>
            <a:spLocks noChangeShapeType="1"/>
          </p:cNvSpPr>
          <p:nvPr/>
        </p:nvSpPr>
        <p:spPr bwMode="auto">
          <a:xfrm>
            <a:off x="4545013" y="4462463"/>
            <a:ext cx="682625"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7" name="Line 155"/>
          <p:cNvSpPr>
            <a:spLocks noChangeShapeType="1"/>
          </p:cNvSpPr>
          <p:nvPr/>
        </p:nvSpPr>
        <p:spPr bwMode="auto">
          <a:xfrm>
            <a:off x="6127750" y="2962275"/>
            <a:ext cx="1338263"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8" name="Line 156"/>
          <p:cNvSpPr>
            <a:spLocks noChangeShapeType="1"/>
          </p:cNvSpPr>
          <p:nvPr/>
        </p:nvSpPr>
        <p:spPr bwMode="auto">
          <a:xfrm>
            <a:off x="6127750" y="4476750"/>
            <a:ext cx="1365250"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9" name="Text Box 157"/>
          <p:cNvSpPr txBox="1">
            <a:spLocks noChangeArrowheads="1"/>
          </p:cNvSpPr>
          <p:nvPr/>
        </p:nvSpPr>
        <p:spPr bwMode="auto">
          <a:xfrm>
            <a:off x="1887538" y="989013"/>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777777"/>
                </a:solidFill>
              </a:rPr>
              <a:t>payable!</a:t>
            </a:r>
          </a:p>
        </p:txBody>
      </p:sp>
      <p:sp>
        <p:nvSpPr>
          <p:cNvPr id="13340" name="Text Box 158"/>
          <p:cNvSpPr txBox="1">
            <a:spLocks noChangeArrowheads="1"/>
          </p:cNvSpPr>
          <p:nvPr/>
        </p:nvSpPr>
        <p:spPr bwMode="auto">
          <a:xfrm>
            <a:off x="1192213" y="2487613"/>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777777"/>
                </a:solidFill>
              </a:rPr>
              <a:t>payable!</a:t>
            </a:r>
          </a:p>
        </p:txBody>
      </p:sp>
      <p:sp>
        <p:nvSpPr>
          <p:cNvPr id="13341" name="Text Box 159"/>
          <p:cNvSpPr txBox="1">
            <a:spLocks noChangeArrowheads="1"/>
          </p:cNvSpPr>
          <p:nvPr/>
        </p:nvSpPr>
        <p:spPr bwMode="auto">
          <a:xfrm>
            <a:off x="1192213" y="3486150"/>
            <a:ext cx="1011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777777"/>
                </a:solidFill>
              </a:rPr>
              <a:t>payable!</a:t>
            </a:r>
          </a:p>
        </p:txBody>
      </p:sp>
      <p:sp>
        <p:nvSpPr>
          <p:cNvPr id="13342" name="Text Box 160"/>
          <p:cNvSpPr txBox="1">
            <a:spLocks noChangeArrowheads="1"/>
          </p:cNvSpPr>
          <p:nvPr/>
        </p:nvSpPr>
        <p:spPr bwMode="auto">
          <a:xfrm>
            <a:off x="1192213" y="4468813"/>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777777"/>
                </a:solidFill>
              </a:rPr>
              <a:t>payable!</a:t>
            </a:r>
          </a:p>
        </p:txBody>
      </p:sp>
      <p:sp>
        <p:nvSpPr>
          <p:cNvPr id="13343" name="Text Box 161"/>
          <p:cNvSpPr txBox="1">
            <a:spLocks noChangeArrowheads="1"/>
          </p:cNvSpPr>
          <p:nvPr/>
        </p:nvSpPr>
        <p:spPr bwMode="auto">
          <a:xfrm>
            <a:off x="7431088" y="2162175"/>
            <a:ext cx="9286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777777"/>
                </a:solidFill>
              </a:rPr>
              <a:t>insured</a:t>
            </a:r>
          </a:p>
        </p:txBody>
      </p:sp>
      <p:sp>
        <p:nvSpPr>
          <p:cNvPr id="13344" name="Text Box 162"/>
          <p:cNvSpPr txBox="1">
            <a:spLocks noChangeArrowheads="1"/>
          </p:cNvSpPr>
          <p:nvPr/>
        </p:nvSpPr>
        <p:spPr bwMode="auto">
          <a:xfrm>
            <a:off x="7389813" y="4913313"/>
            <a:ext cx="10112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777777"/>
                </a:solidFill>
              </a:rPr>
              <a:t>3rd-party</a:t>
            </a:r>
            <a:br>
              <a:rPr lang="en-US" sz="1800" b="1">
                <a:solidFill>
                  <a:srgbClr val="777777"/>
                </a:solidFill>
              </a:rPr>
            </a:br>
            <a:r>
              <a:rPr lang="en-US" sz="1800" b="1">
                <a:solidFill>
                  <a:srgbClr val="777777"/>
                </a:solidFill>
              </a:rPr>
              <a:t>claimant</a:t>
            </a:r>
          </a:p>
        </p:txBody>
      </p:sp>
      <p:sp>
        <p:nvSpPr>
          <p:cNvPr id="13345" name="Text Box 163"/>
          <p:cNvSpPr txBox="1">
            <a:spLocks noChangeArrowheads="1"/>
          </p:cNvSpPr>
          <p:nvPr/>
        </p:nvSpPr>
        <p:spPr bwMode="auto">
          <a:xfrm>
            <a:off x="7316788" y="1474788"/>
            <a:ext cx="11572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solidFill>
                  <a:srgbClr val="777777"/>
                </a:solidFill>
              </a:rPr>
              <a:t>claimants</a:t>
            </a:r>
          </a:p>
        </p:txBody>
      </p:sp>
      <p:grpSp>
        <p:nvGrpSpPr>
          <p:cNvPr id="13346" name="Group 164"/>
          <p:cNvGrpSpPr>
            <a:grpSpLocks/>
          </p:cNvGrpSpPr>
          <p:nvPr/>
        </p:nvGrpSpPr>
        <p:grpSpPr bwMode="auto">
          <a:xfrm flipV="1">
            <a:off x="4525963" y="3162300"/>
            <a:ext cx="709612" cy="341313"/>
            <a:chOff x="2854" y="1566"/>
            <a:chExt cx="447" cy="215"/>
          </a:xfrm>
        </p:grpSpPr>
        <p:sp>
          <p:nvSpPr>
            <p:cNvPr id="13418" name="Line 165"/>
            <p:cNvSpPr>
              <a:spLocks noChangeShapeType="1"/>
            </p:cNvSpPr>
            <p:nvPr/>
          </p:nvSpPr>
          <p:spPr bwMode="auto">
            <a:xfrm>
              <a:off x="2854" y="1572"/>
              <a:ext cx="21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19" name="Line 166"/>
            <p:cNvSpPr>
              <a:spLocks noChangeShapeType="1"/>
            </p:cNvSpPr>
            <p:nvPr/>
          </p:nvSpPr>
          <p:spPr bwMode="auto">
            <a:xfrm>
              <a:off x="3063" y="1566"/>
              <a:ext cx="0" cy="21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20" name="Line 167"/>
            <p:cNvSpPr>
              <a:spLocks noChangeShapeType="1"/>
            </p:cNvSpPr>
            <p:nvPr/>
          </p:nvSpPr>
          <p:spPr bwMode="auto">
            <a:xfrm>
              <a:off x="3063" y="1778"/>
              <a:ext cx="238"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347" name="Text Box 168"/>
          <p:cNvSpPr txBox="1">
            <a:spLocks noChangeArrowheads="1"/>
          </p:cNvSpPr>
          <p:nvPr/>
        </p:nvSpPr>
        <p:spPr bwMode="auto">
          <a:xfrm rot="1310839">
            <a:off x="2035175" y="4298950"/>
            <a:ext cx="1147763" cy="3032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CLOSED</a:t>
            </a:r>
          </a:p>
        </p:txBody>
      </p:sp>
      <p:sp>
        <p:nvSpPr>
          <p:cNvPr id="13348" name="Text Box 169"/>
          <p:cNvSpPr txBox="1">
            <a:spLocks noChangeArrowheads="1"/>
          </p:cNvSpPr>
          <p:nvPr/>
        </p:nvSpPr>
        <p:spPr bwMode="auto">
          <a:xfrm rot="1310839">
            <a:off x="1997075" y="2327275"/>
            <a:ext cx="1147763" cy="3032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CLOSED</a:t>
            </a:r>
          </a:p>
        </p:txBody>
      </p:sp>
      <p:sp>
        <p:nvSpPr>
          <p:cNvPr id="13349" name="Text Box 170"/>
          <p:cNvSpPr txBox="1">
            <a:spLocks noChangeArrowheads="1"/>
          </p:cNvSpPr>
          <p:nvPr/>
        </p:nvSpPr>
        <p:spPr bwMode="auto">
          <a:xfrm rot="1310839">
            <a:off x="2009775" y="3317875"/>
            <a:ext cx="1147763" cy="3032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CLOSED</a:t>
            </a:r>
          </a:p>
        </p:txBody>
      </p:sp>
      <p:sp>
        <p:nvSpPr>
          <p:cNvPr id="13350" name="Text Box 171"/>
          <p:cNvSpPr txBox="1">
            <a:spLocks noChangeArrowheads="1"/>
          </p:cNvSpPr>
          <p:nvPr/>
        </p:nvSpPr>
        <p:spPr bwMode="auto">
          <a:xfrm rot="1310839">
            <a:off x="298450" y="1260475"/>
            <a:ext cx="1692275" cy="4556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800" b="1"/>
              <a:t>CLOSED</a:t>
            </a:r>
          </a:p>
        </p:txBody>
      </p:sp>
      <p:grpSp>
        <p:nvGrpSpPr>
          <p:cNvPr id="13351" name="Group 172"/>
          <p:cNvGrpSpPr>
            <a:grpSpLocks/>
          </p:cNvGrpSpPr>
          <p:nvPr/>
        </p:nvGrpSpPr>
        <p:grpSpPr bwMode="auto">
          <a:xfrm>
            <a:off x="5233988" y="2668588"/>
            <a:ext cx="881062" cy="617537"/>
            <a:chOff x="3297" y="1126"/>
            <a:chExt cx="555" cy="389"/>
          </a:xfrm>
        </p:grpSpPr>
        <p:sp>
          <p:nvSpPr>
            <p:cNvPr id="13412" name="Rectangle 173"/>
            <p:cNvSpPr>
              <a:spLocks noChangeArrowheads="1"/>
            </p:cNvSpPr>
            <p:nvPr/>
          </p:nvSpPr>
          <p:spPr bwMode="auto">
            <a:xfrm>
              <a:off x="3297" y="1126"/>
              <a:ext cx="555" cy="382"/>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413" name="AutoShape 174"/>
            <p:cNvSpPr>
              <a:spLocks noChangeAspect="1" noChangeArrowheads="1" noTextEdit="1"/>
            </p:cNvSpPr>
            <p:nvPr/>
          </p:nvSpPr>
          <p:spPr bwMode="auto">
            <a:xfrm>
              <a:off x="3444" y="1134"/>
              <a:ext cx="256"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14" name="Freeform 175"/>
            <p:cNvSpPr>
              <a:spLocks/>
            </p:cNvSpPr>
            <p:nvPr/>
          </p:nvSpPr>
          <p:spPr bwMode="auto">
            <a:xfrm>
              <a:off x="3574" y="1352"/>
              <a:ext cx="20" cy="144"/>
            </a:xfrm>
            <a:custGeom>
              <a:avLst/>
              <a:gdLst>
                <a:gd name="T0" fmla="*/ 10 w 40"/>
                <a:gd name="T1" fmla="*/ 31 h 288"/>
                <a:gd name="T2" fmla="*/ 10 w 40"/>
                <a:gd name="T3" fmla="*/ 45 h 288"/>
                <a:gd name="T4" fmla="*/ 10 w 40"/>
                <a:gd name="T5" fmla="*/ 47 h 288"/>
                <a:gd name="T6" fmla="*/ 10 w 40"/>
                <a:gd name="T7" fmla="*/ 50 h 288"/>
                <a:gd name="T8" fmla="*/ 10 w 40"/>
                <a:gd name="T9" fmla="*/ 53 h 288"/>
                <a:gd name="T10" fmla="*/ 10 w 40"/>
                <a:gd name="T11" fmla="*/ 55 h 288"/>
                <a:gd name="T12" fmla="*/ 10 w 40"/>
                <a:gd name="T13" fmla="*/ 72 h 288"/>
                <a:gd name="T14" fmla="*/ 1 w 40"/>
                <a:gd name="T15" fmla="*/ 72 h 288"/>
                <a:gd name="T16" fmla="*/ 1 w 40"/>
                <a:gd name="T17" fmla="*/ 55 h 288"/>
                <a:gd name="T18" fmla="*/ 1 w 40"/>
                <a:gd name="T19" fmla="*/ 54 h 288"/>
                <a:gd name="T20" fmla="*/ 1 w 40"/>
                <a:gd name="T21" fmla="*/ 52 h 288"/>
                <a:gd name="T22" fmla="*/ 0 w 40"/>
                <a:gd name="T23" fmla="*/ 51 h 288"/>
                <a:gd name="T24" fmla="*/ 0 w 40"/>
                <a:gd name="T25" fmla="*/ 50 h 288"/>
                <a:gd name="T26" fmla="*/ 0 w 40"/>
                <a:gd name="T27" fmla="*/ 41 h 288"/>
                <a:gd name="T28" fmla="*/ 0 w 40"/>
                <a:gd name="T29" fmla="*/ 25 h 288"/>
                <a:gd name="T30" fmla="*/ 0 w 40"/>
                <a:gd name="T31" fmla="*/ 9 h 288"/>
                <a:gd name="T32" fmla="*/ 0 w 40"/>
                <a:gd name="T33" fmla="*/ 0 h 288"/>
                <a:gd name="T34" fmla="*/ 1 w 40"/>
                <a:gd name="T35" fmla="*/ 1 h 288"/>
                <a:gd name="T36" fmla="*/ 3 w 40"/>
                <a:gd name="T37" fmla="*/ 1 h 288"/>
                <a:gd name="T38" fmla="*/ 4 w 40"/>
                <a:gd name="T39" fmla="*/ 1 h 288"/>
                <a:gd name="T40" fmla="*/ 5 w 40"/>
                <a:gd name="T41" fmla="*/ 1 h 288"/>
                <a:gd name="T42" fmla="*/ 6 w 40"/>
                <a:gd name="T43" fmla="*/ 2 h 288"/>
                <a:gd name="T44" fmla="*/ 7 w 40"/>
                <a:gd name="T45" fmla="*/ 3 h 288"/>
                <a:gd name="T46" fmla="*/ 9 w 40"/>
                <a:gd name="T47" fmla="*/ 3 h 288"/>
                <a:gd name="T48" fmla="*/ 10 w 40"/>
                <a:gd name="T49" fmla="*/ 3 h 288"/>
                <a:gd name="T50" fmla="*/ 10 w 40"/>
                <a:gd name="T51" fmla="*/ 3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5" name="Freeform 176"/>
            <p:cNvSpPr>
              <a:spLocks/>
            </p:cNvSpPr>
            <p:nvPr/>
          </p:nvSpPr>
          <p:spPr bwMode="auto">
            <a:xfrm>
              <a:off x="3446" y="1134"/>
              <a:ext cx="129" cy="362"/>
            </a:xfrm>
            <a:custGeom>
              <a:avLst/>
              <a:gdLst>
                <a:gd name="T0" fmla="*/ 47 w 259"/>
                <a:gd name="T1" fmla="*/ 181 h 723"/>
                <a:gd name="T2" fmla="*/ 35 w 259"/>
                <a:gd name="T3" fmla="*/ 162 h 723"/>
                <a:gd name="T4" fmla="*/ 22 w 259"/>
                <a:gd name="T5" fmla="*/ 158 h 723"/>
                <a:gd name="T6" fmla="*/ 12 w 259"/>
                <a:gd name="T7" fmla="*/ 152 h 723"/>
                <a:gd name="T8" fmla="*/ 6 w 259"/>
                <a:gd name="T9" fmla="*/ 147 h 723"/>
                <a:gd name="T10" fmla="*/ 3 w 259"/>
                <a:gd name="T11" fmla="*/ 141 h 723"/>
                <a:gd name="T12" fmla="*/ 1 w 259"/>
                <a:gd name="T13" fmla="*/ 137 h 723"/>
                <a:gd name="T14" fmla="*/ 0 w 259"/>
                <a:gd name="T15" fmla="*/ 128 h 723"/>
                <a:gd name="T16" fmla="*/ 3 w 259"/>
                <a:gd name="T17" fmla="*/ 122 h 723"/>
                <a:gd name="T18" fmla="*/ 9 w 259"/>
                <a:gd name="T19" fmla="*/ 118 h 723"/>
                <a:gd name="T20" fmla="*/ 17 w 259"/>
                <a:gd name="T21" fmla="*/ 117 h 723"/>
                <a:gd name="T22" fmla="*/ 24 w 259"/>
                <a:gd name="T23" fmla="*/ 121 h 723"/>
                <a:gd name="T24" fmla="*/ 28 w 259"/>
                <a:gd name="T25" fmla="*/ 127 h 723"/>
                <a:gd name="T26" fmla="*/ 28 w 259"/>
                <a:gd name="T27" fmla="*/ 135 h 723"/>
                <a:gd name="T28" fmla="*/ 23 w 259"/>
                <a:gd name="T29" fmla="*/ 141 h 723"/>
                <a:gd name="T30" fmla="*/ 17 w 259"/>
                <a:gd name="T31" fmla="*/ 144 h 723"/>
                <a:gd name="T32" fmla="*/ 18 w 259"/>
                <a:gd name="T33" fmla="*/ 146 h 723"/>
                <a:gd name="T34" fmla="*/ 22 w 259"/>
                <a:gd name="T35" fmla="*/ 151 h 723"/>
                <a:gd name="T36" fmla="*/ 32 w 259"/>
                <a:gd name="T37" fmla="*/ 155 h 723"/>
                <a:gd name="T38" fmla="*/ 47 w 259"/>
                <a:gd name="T39" fmla="*/ 158 h 723"/>
                <a:gd name="T40" fmla="*/ 30 w 259"/>
                <a:gd name="T41" fmla="*/ 96 h 723"/>
                <a:gd name="T42" fmla="*/ 12 w 259"/>
                <a:gd name="T43" fmla="*/ 81 h 723"/>
                <a:gd name="T44" fmla="*/ 5 w 259"/>
                <a:gd name="T45" fmla="*/ 60 h 723"/>
                <a:gd name="T46" fmla="*/ 11 w 259"/>
                <a:gd name="T47" fmla="*/ 38 h 723"/>
                <a:gd name="T48" fmla="*/ 28 w 259"/>
                <a:gd name="T49" fmla="*/ 22 h 723"/>
                <a:gd name="T50" fmla="*/ 47 w 259"/>
                <a:gd name="T51" fmla="*/ 0 h 723"/>
                <a:gd name="T52" fmla="*/ 56 w 259"/>
                <a:gd name="T53" fmla="*/ 16 h 723"/>
                <a:gd name="T54" fmla="*/ 59 w 259"/>
                <a:gd name="T55" fmla="*/ 16 h 723"/>
                <a:gd name="T56" fmla="*/ 63 w 259"/>
                <a:gd name="T57" fmla="*/ 15 h 723"/>
                <a:gd name="T58" fmla="*/ 64 w 259"/>
                <a:gd name="T59" fmla="*/ 17 h 723"/>
                <a:gd name="T60" fmla="*/ 64 w 259"/>
                <a:gd name="T61" fmla="*/ 19 h 723"/>
                <a:gd name="T62" fmla="*/ 64 w 259"/>
                <a:gd name="T63" fmla="*/ 23 h 723"/>
                <a:gd name="T64" fmla="*/ 62 w 259"/>
                <a:gd name="T65" fmla="*/ 23 h 723"/>
                <a:gd name="T66" fmla="*/ 58 w 259"/>
                <a:gd name="T67" fmla="*/ 23 h 723"/>
                <a:gd name="T68" fmla="*/ 54 w 259"/>
                <a:gd name="T69" fmla="*/ 23 h 723"/>
                <a:gd name="T70" fmla="*/ 48 w 259"/>
                <a:gd name="T71" fmla="*/ 24 h 723"/>
                <a:gd name="T72" fmla="*/ 40 w 259"/>
                <a:gd name="T73" fmla="*/ 26 h 723"/>
                <a:gd name="T74" fmla="*/ 32 w 259"/>
                <a:gd name="T75" fmla="*/ 34 h 723"/>
                <a:gd name="T76" fmla="*/ 30 w 259"/>
                <a:gd name="T77" fmla="*/ 46 h 723"/>
                <a:gd name="T78" fmla="*/ 34 w 259"/>
                <a:gd name="T79" fmla="*/ 55 h 723"/>
                <a:gd name="T80" fmla="*/ 43 w 259"/>
                <a:gd name="T81" fmla="*/ 62 h 723"/>
                <a:gd name="T82" fmla="*/ 50 w 259"/>
                <a:gd name="T83" fmla="*/ 65 h 723"/>
                <a:gd name="T84" fmla="*/ 54 w 259"/>
                <a:gd name="T85" fmla="*/ 66 h 723"/>
                <a:gd name="T86" fmla="*/ 55 w 259"/>
                <a:gd name="T87" fmla="*/ 66 h 723"/>
                <a:gd name="T88" fmla="*/ 58 w 259"/>
                <a:gd name="T89" fmla="*/ 68 h 723"/>
                <a:gd name="T90" fmla="*/ 61 w 259"/>
                <a:gd name="T91" fmla="*/ 69 h 723"/>
                <a:gd name="T92" fmla="*/ 64 w 259"/>
                <a:gd name="T93" fmla="*/ 74 h 723"/>
                <a:gd name="T94" fmla="*/ 64 w 259"/>
                <a:gd name="T95" fmla="*/ 90 h 723"/>
                <a:gd name="T96" fmla="*/ 64 w 259"/>
                <a:gd name="T97" fmla="*/ 107 h 723"/>
                <a:gd name="T98" fmla="*/ 62 w 259"/>
                <a:gd name="T99" fmla="*/ 108 h 723"/>
                <a:gd name="T100" fmla="*/ 59 w 259"/>
                <a:gd name="T101" fmla="*/ 107 h 723"/>
                <a:gd name="T102" fmla="*/ 55 w 259"/>
                <a:gd name="T103" fmla="*/ 106 h 723"/>
                <a:gd name="T104" fmla="*/ 57 w 259"/>
                <a:gd name="T105" fmla="*/ 160 h 723"/>
                <a:gd name="T106" fmla="*/ 61 w 259"/>
                <a:gd name="T107" fmla="*/ 159 h 723"/>
                <a:gd name="T108" fmla="*/ 64 w 259"/>
                <a:gd name="T109" fmla="*/ 159 h 723"/>
                <a:gd name="T110" fmla="*/ 64 w 259"/>
                <a:gd name="T111" fmla="*/ 164 h 723"/>
                <a:gd name="T112" fmla="*/ 62 w 259"/>
                <a:gd name="T113" fmla="*/ 165 h 723"/>
                <a:gd name="T114" fmla="*/ 59 w 259"/>
                <a:gd name="T115" fmla="*/ 165 h 723"/>
                <a:gd name="T116" fmla="*/ 55 w 259"/>
                <a:gd name="T117" fmla="*/ 165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6" name="Freeform 177"/>
            <p:cNvSpPr>
              <a:spLocks/>
            </p:cNvSpPr>
            <p:nvPr/>
          </p:nvSpPr>
          <p:spPr bwMode="auto">
            <a:xfrm>
              <a:off x="3539" y="1179"/>
              <a:ext cx="18" cy="87"/>
            </a:xfrm>
            <a:custGeom>
              <a:avLst/>
              <a:gdLst>
                <a:gd name="T0" fmla="*/ 9 w 35"/>
                <a:gd name="T1" fmla="*/ 44 h 173"/>
                <a:gd name="T2" fmla="*/ 9 w 35"/>
                <a:gd name="T3" fmla="*/ 1 h 173"/>
                <a:gd name="T4" fmla="*/ 8 w 35"/>
                <a:gd name="T5" fmla="*/ 1 h 173"/>
                <a:gd name="T6" fmla="*/ 7 w 35"/>
                <a:gd name="T7" fmla="*/ 0 h 173"/>
                <a:gd name="T8" fmla="*/ 6 w 35"/>
                <a:gd name="T9" fmla="*/ 0 h 173"/>
                <a:gd name="T10" fmla="*/ 5 w 35"/>
                <a:gd name="T11" fmla="*/ 0 h 173"/>
                <a:gd name="T12" fmla="*/ 4 w 35"/>
                <a:gd name="T13" fmla="*/ 0 h 173"/>
                <a:gd name="T14" fmla="*/ 3 w 35"/>
                <a:gd name="T15" fmla="*/ 0 h 173"/>
                <a:gd name="T16" fmla="*/ 1 w 35"/>
                <a:gd name="T17" fmla="*/ 1 h 173"/>
                <a:gd name="T18" fmla="*/ 0 w 35"/>
                <a:gd name="T19" fmla="*/ 1 h 173"/>
                <a:gd name="T20" fmla="*/ 0 w 35"/>
                <a:gd name="T21" fmla="*/ 20 h 173"/>
                <a:gd name="T22" fmla="*/ 0 w 35"/>
                <a:gd name="T23" fmla="*/ 41 h 173"/>
                <a:gd name="T24" fmla="*/ 1 w 35"/>
                <a:gd name="T25" fmla="*/ 41 h 173"/>
                <a:gd name="T26" fmla="*/ 2 w 35"/>
                <a:gd name="T27" fmla="*/ 41 h 173"/>
                <a:gd name="T28" fmla="*/ 3 w 35"/>
                <a:gd name="T29" fmla="*/ 42 h 173"/>
                <a:gd name="T30" fmla="*/ 5 w 35"/>
                <a:gd name="T31" fmla="*/ 42 h 173"/>
                <a:gd name="T32" fmla="*/ 6 w 35"/>
                <a:gd name="T33" fmla="*/ 43 h 173"/>
                <a:gd name="T34" fmla="*/ 7 w 35"/>
                <a:gd name="T35" fmla="*/ 43 h 173"/>
                <a:gd name="T36" fmla="*/ 8 w 35"/>
                <a:gd name="T37" fmla="*/ 43 h 173"/>
                <a:gd name="T38" fmla="*/ 9 w 35"/>
                <a:gd name="T39" fmla="*/ 44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7" name="Freeform 178"/>
            <p:cNvSpPr>
              <a:spLocks/>
            </p:cNvSpPr>
            <p:nvPr/>
          </p:nvSpPr>
          <p:spPr bwMode="auto">
            <a:xfrm>
              <a:off x="3574" y="1134"/>
              <a:ext cx="113" cy="327"/>
            </a:xfrm>
            <a:custGeom>
              <a:avLst/>
              <a:gdLst>
                <a:gd name="T0" fmla="*/ 1 w 226"/>
                <a:gd name="T1" fmla="*/ 0 h 655"/>
                <a:gd name="T2" fmla="*/ 10 w 226"/>
                <a:gd name="T3" fmla="*/ 16 h 655"/>
                <a:gd name="T4" fmla="*/ 28 w 226"/>
                <a:gd name="T5" fmla="*/ 20 h 655"/>
                <a:gd name="T6" fmla="*/ 40 w 226"/>
                <a:gd name="T7" fmla="*/ 27 h 655"/>
                <a:gd name="T8" fmla="*/ 46 w 226"/>
                <a:gd name="T9" fmla="*/ 37 h 655"/>
                <a:gd name="T10" fmla="*/ 48 w 226"/>
                <a:gd name="T11" fmla="*/ 46 h 655"/>
                <a:gd name="T12" fmla="*/ 47 w 226"/>
                <a:gd name="T13" fmla="*/ 51 h 655"/>
                <a:gd name="T14" fmla="*/ 44 w 226"/>
                <a:gd name="T15" fmla="*/ 56 h 655"/>
                <a:gd name="T16" fmla="*/ 39 w 226"/>
                <a:gd name="T17" fmla="*/ 59 h 655"/>
                <a:gd name="T18" fmla="*/ 34 w 226"/>
                <a:gd name="T19" fmla="*/ 60 h 655"/>
                <a:gd name="T20" fmla="*/ 28 w 226"/>
                <a:gd name="T21" fmla="*/ 59 h 655"/>
                <a:gd name="T22" fmla="*/ 24 w 226"/>
                <a:gd name="T23" fmla="*/ 56 h 655"/>
                <a:gd name="T24" fmla="*/ 21 w 226"/>
                <a:gd name="T25" fmla="*/ 52 h 655"/>
                <a:gd name="T26" fmla="*/ 20 w 226"/>
                <a:gd name="T27" fmla="*/ 46 h 655"/>
                <a:gd name="T28" fmla="*/ 20 w 226"/>
                <a:gd name="T29" fmla="*/ 42 h 655"/>
                <a:gd name="T30" fmla="*/ 23 w 226"/>
                <a:gd name="T31" fmla="*/ 37 h 655"/>
                <a:gd name="T32" fmla="*/ 26 w 226"/>
                <a:gd name="T33" fmla="*/ 34 h 655"/>
                <a:gd name="T34" fmla="*/ 30 w 226"/>
                <a:gd name="T35" fmla="*/ 33 h 655"/>
                <a:gd name="T36" fmla="*/ 30 w 226"/>
                <a:gd name="T37" fmla="*/ 31 h 655"/>
                <a:gd name="T38" fmla="*/ 30 w 226"/>
                <a:gd name="T39" fmla="*/ 30 h 655"/>
                <a:gd name="T40" fmla="*/ 26 w 226"/>
                <a:gd name="T41" fmla="*/ 27 h 655"/>
                <a:gd name="T42" fmla="*/ 21 w 226"/>
                <a:gd name="T43" fmla="*/ 25 h 655"/>
                <a:gd name="T44" fmla="*/ 15 w 226"/>
                <a:gd name="T45" fmla="*/ 23 h 655"/>
                <a:gd name="T46" fmla="*/ 10 w 226"/>
                <a:gd name="T47" fmla="*/ 23 h 655"/>
                <a:gd name="T48" fmla="*/ 14 w 226"/>
                <a:gd name="T49" fmla="*/ 76 h 655"/>
                <a:gd name="T50" fmla="*/ 23 w 226"/>
                <a:gd name="T51" fmla="*/ 80 h 655"/>
                <a:gd name="T52" fmla="*/ 31 w 226"/>
                <a:gd name="T53" fmla="*/ 83 h 655"/>
                <a:gd name="T54" fmla="*/ 39 w 226"/>
                <a:gd name="T55" fmla="*/ 88 h 655"/>
                <a:gd name="T56" fmla="*/ 46 w 226"/>
                <a:gd name="T57" fmla="*/ 92 h 655"/>
                <a:gd name="T58" fmla="*/ 51 w 226"/>
                <a:gd name="T59" fmla="*/ 98 h 655"/>
                <a:gd name="T60" fmla="*/ 55 w 226"/>
                <a:gd name="T61" fmla="*/ 105 h 655"/>
                <a:gd name="T62" fmla="*/ 57 w 226"/>
                <a:gd name="T63" fmla="*/ 113 h 655"/>
                <a:gd name="T64" fmla="*/ 57 w 226"/>
                <a:gd name="T65" fmla="*/ 122 h 655"/>
                <a:gd name="T66" fmla="*/ 56 w 226"/>
                <a:gd name="T67" fmla="*/ 130 h 655"/>
                <a:gd name="T68" fmla="*/ 54 w 226"/>
                <a:gd name="T69" fmla="*/ 138 h 655"/>
                <a:gd name="T70" fmla="*/ 50 w 226"/>
                <a:gd name="T71" fmla="*/ 145 h 655"/>
                <a:gd name="T72" fmla="*/ 44 w 226"/>
                <a:gd name="T73" fmla="*/ 151 h 655"/>
                <a:gd name="T74" fmla="*/ 38 w 226"/>
                <a:gd name="T75" fmla="*/ 156 h 655"/>
                <a:gd name="T76" fmla="*/ 28 w 226"/>
                <a:gd name="T77" fmla="*/ 160 h 655"/>
                <a:gd name="T78" fmla="*/ 17 w 226"/>
                <a:gd name="T79" fmla="*/ 163 h 655"/>
                <a:gd name="T80" fmla="*/ 10 w 226"/>
                <a:gd name="T81" fmla="*/ 163 h 655"/>
                <a:gd name="T82" fmla="*/ 10 w 226"/>
                <a:gd name="T83" fmla="*/ 161 h 655"/>
                <a:gd name="T84" fmla="*/ 10 w 226"/>
                <a:gd name="T85" fmla="*/ 160 h 655"/>
                <a:gd name="T86" fmla="*/ 10 w 226"/>
                <a:gd name="T87" fmla="*/ 158 h 655"/>
                <a:gd name="T88" fmla="*/ 14 w 226"/>
                <a:gd name="T89" fmla="*/ 156 h 655"/>
                <a:gd name="T90" fmla="*/ 21 w 226"/>
                <a:gd name="T91" fmla="*/ 151 h 655"/>
                <a:gd name="T92" fmla="*/ 25 w 226"/>
                <a:gd name="T93" fmla="*/ 146 h 655"/>
                <a:gd name="T94" fmla="*/ 27 w 226"/>
                <a:gd name="T95" fmla="*/ 139 h 655"/>
                <a:gd name="T96" fmla="*/ 27 w 226"/>
                <a:gd name="T97" fmla="*/ 131 h 655"/>
                <a:gd name="T98" fmla="*/ 24 w 226"/>
                <a:gd name="T99" fmla="*/ 124 h 655"/>
                <a:gd name="T100" fmla="*/ 20 w 226"/>
                <a:gd name="T101" fmla="*/ 118 h 655"/>
                <a:gd name="T102" fmla="*/ 13 w 226"/>
                <a:gd name="T103" fmla="*/ 114 h 655"/>
                <a:gd name="T104" fmla="*/ 7 w 226"/>
                <a:gd name="T105" fmla="*/ 111 h 655"/>
                <a:gd name="T106" fmla="*/ 6 w 226"/>
                <a:gd name="T107" fmla="*/ 110 h 655"/>
                <a:gd name="T108" fmla="*/ 4 w 226"/>
                <a:gd name="T109" fmla="*/ 110 h 655"/>
                <a:gd name="T110" fmla="*/ 2 w 226"/>
                <a:gd name="T111" fmla="*/ 109 h 655"/>
                <a:gd name="T112" fmla="*/ 0 w 226"/>
                <a:gd name="T113" fmla="*/ 89 h 655"/>
                <a:gd name="T114" fmla="*/ 1 w 226"/>
                <a:gd name="T115" fmla="*/ 28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52" name="Group 179"/>
          <p:cNvGrpSpPr>
            <a:grpSpLocks/>
          </p:cNvGrpSpPr>
          <p:nvPr/>
        </p:nvGrpSpPr>
        <p:grpSpPr bwMode="auto">
          <a:xfrm>
            <a:off x="5233988" y="4152900"/>
            <a:ext cx="881062" cy="617538"/>
            <a:chOff x="3297" y="1126"/>
            <a:chExt cx="555" cy="389"/>
          </a:xfrm>
        </p:grpSpPr>
        <p:sp>
          <p:nvSpPr>
            <p:cNvPr id="13406" name="Rectangle 180"/>
            <p:cNvSpPr>
              <a:spLocks noChangeArrowheads="1"/>
            </p:cNvSpPr>
            <p:nvPr/>
          </p:nvSpPr>
          <p:spPr bwMode="auto">
            <a:xfrm>
              <a:off x="3297" y="1126"/>
              <a:ext cx="555" cy="382"/>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407" name="AutoShape 181"/>
            <p:cNvSpPr>
              <a:spLocks noChangeAspect="1" noChangeArrowheads="1" noTextEdit="1"/>
            </p:cNvSpPr>
            <p:nvPr/>
          </p:nvSpPr>
          <p:spPr bwMode="auto">
            <a:xfrm>
              <a:off x="3444" y="1134"/>
              <a:ext cx="256"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8" name="Freeform 182"/>
            <p:cNvSpPr>
              <a:spLocks/>
            </p:cNvSpPr>
            <p:nvPr/>
          </p:nvSpPr>
          <p:spPr bwMode="auto">
            <a:xfrm>
              <a:off x="3574" y="1352"/>
              <a:ext cx="20" cy="144"/>
            </a:xfrm>
            <a:custGeom>
              <a:avLst/>
              <a:gdLst>
                <a:gd name="T0" fmla="*/ 10 w 40"/>
                <a:gd name="T1" fmla="*/ 31 h 288"/>
                <a:gd name="T2" fmla="*/ 10 w 40"/>
                <a:gd name="T3" fmla="*/ 45 h 288"/>
                <a:gd name="T4" fmla="*/ 10 w 40"/>
                <a:gd name="T5" fmla="*/ 47 h 288"/>
                <a:gd name="T6" fmla="*/ 10 w 40"/>
                <a:gd name="T7" fmla="*/ 50 h 288"/>
                <a:gd name="T8" fmla="*/ 10 w 40"/>
                <a:gd name="T9" fmla="*/ 53 h 288"/>
                <a:gd name="T10" fmla="*/ 10 w 40"/>
                <a:gd name="T11" fmla="*/ 55 h 288"/>
                <a:gd name="T12" fmla="*/ 10 w 40"/>
                <a:gd name="T13" fmla="*/ 72 h 288"/>
                <a:gd name="T14" fmla="*/ 1 w 40"/>
                <a:gd name="T15" fmla="*/ 72 h 288"/>
                <a:gd name="T16" fmla="*/ 1 w 40"/>
                <a:gd name="T17" fmla="*/ 55 h 288"/>
                <a:gd name="T18" fmla="*/ 1 w 40"/>
                <a:gd name="T19" fmla="*/ 54 h 288"/>
                <a:gd name="T20" fmla="*/ 1 w 40"/>
                <a:gd name="T21" fmla="*/ 52 h 288"/>
                <a:gd name="T22" fmla="*/ 0 w 40"/>
                <a:gd name="T23" fmla="*/ 51 h 288"/>
                <a:gd name="T24" fmla="*/ 0 w 40"/>
                <a:gd name="T25" fmla="*/ 50 h 288"/>
                <a:gd name="T26" fmla="*/ 0 w 40"/>
                <a:gd name="T27" fmla="*/ 41 h 288"/>
                <a:gd name="T28" fmla="*/ 0 w 40"/>
                <a:gd name="T29" fmla="*/ 25 h 288"/>
                <a:gd name="T30" fmla="*/ 0 w 40"/>
                <a:gd name="T31" fmla="*/ 9 h 288"/>
                <a:gd name="T32" fmla="*/ 0 w 40"/>
                <a:gd name="T33" fmla="*/ 0 h 288"/>
                <a:gd name="T34" fmla="*/ 1 w 40"/>
                <a:gd name="T35" fmla="*/ 1 h 288"/>
                <a:gd name="T36" fmla="*/ 3 w 40"/>
                <a:gd name="T37" fmla="*/ 1 h 288"/>
                <a:gd name="T38" fmla="*/ 4 w 40"/>
                <a:gd name="T39" fmla="*/ 1 h 288"/>
                <a:gd name="T40" fmla="*/ 5 w 40"/>
                <a:gd name="T41" fmla="*/ 1 h 288"/>
                <a:gd name="T42" fmla="*/ 6 w 40"/>
                <a:gd name="T43" fmla="*/ 2 h 288"/>
                <a:gd name="T44" fmla="*/ 7 w 40"/>
                <a:gd name="T45" fmla="*/ 3 h 288"/>
                <a:gd name="T46" fmla="*/ 9 w 40"/>
                <a:gd name="T47" fmla="*/ 3 h 288"/>
                <a:gd name="T48" fmla="*/ 10 w 40"/>
                <a:gd name="T49" fmla="*/ 3 h 288"/>
                <a:gd name="T50" fmla="*/ 10 w 40"/>
                <a:gd name="T51" fmla="*/ 3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09" name="Freeform 183"/>
            <p:cNvSpPr>
              <a:spLocks/>
            </p:cNvSpPr>
            <p:nvPr/>
          </p:nvSpPr>
          <p:spPr bwMode="auto">
            <a:xfrm>
              <a:off x="3446" y="1134"/>
              <a:ext cx="129" cy="362"/>
            </a:xfrm>
            <a:custGeom>
              <a:avLst/>
              <a:gdLst>
                <a:gd name="T0" fmla="*/ 47 w 259"/>
                <a:gd name="T1" fmla="*/ 181 h 723"/>
                <a:gd name="T2" fmla="*/ 35 w 259"/>
                <a:gd name="T3" fmla="*/ 162 h 723"/>
                <a:gd name="T4" fmla="*/ 22 w 259"/>
                <a:gd name="T5" fmla="*/ 158 h 723"/>
                <a:gd name="T6" fmla="*/ 12 w 259"/>
                <a:gd name="T7" fmla="*/ 152 h 723"/>
                <a:gd name="T8" fmla="*/ 6 w 259"/>
                <a:gd name="T9" fmla="*/ 147 h 723"/>
                <a:gd name="T10" fmla="*/ 3 w 259"/>
                <a:gd name="T11" fmla="*/ 141 h 723"/>
                <a:gd name="T12" fmla="*/ 1 w 259"/>
                <a:gd name="T13" fmla="*/ 137 h 723"/>
                <a:gd name="T14" fmla="*/ 0 w 259"/>
                <a:gd name="T15" fmla="*/ 128 h 723"/>
                <a:gd name="T16" fmla="*/ 3 w 259"/>
                <a:gd name="T17" fmla="*/ 122 h 723"/>
                <a:gd name="T18" fmla="*/ 9 w 259"/>
                <a:gd name="T19" fmla="*/ 118 h 723"/>
                <a:gd name="T20" fmla="*/ 17 w 259"/>
                <a:gd name="T21" fmla="*/ 117 h 723"/>
                <a:gd name="T22" fmla="*/ 24 w 259"/>
                <a:gd name="T23" fmla="*/ 121 h 723"/>
                <a:gd name="T24" fmla="*/ 28 w 259"/>
                <a:gd name="T25" fmla="*/ 127 h 723"/>
                <a:gd name="T26" fmla="*/ 28 w 259"/>
                <a:gd name="T27" fmla="*/ 135 h 723"/>
                <a:gd name="T28" fmla="*/ 23 w 259"/>
                <a:gd name="T29" fmla="*/ 141 h 723"/>
                <a:gd name="T30" fmla="*/ 17 w 259"/>
                <a:gd name="T31" fmla="*/ 144 h 723"/>
                <a:gd name="T32" fmla="*/ 18 w 259"/>
                <a:gd name="T33" fmla="*/ 146 h 723"/>
                <a:gd name="T34" fmla="*/ 22 w 259"/>
                <a:gd name="T35" fmla="*/ 151 h 723"/>
                <a:gd name="T36" fmla="*/ 32 w 259"/>
                <a:gd name="T37" fmla="*/ 155 h 723"/>
                <a:gd name="T38" fmla="*/ 47 w 259"/>
                <a:gd name="T39" fmla="*/ 158 h 723"/>
                <a:gd name="T40" fmla="*/ 30 w 259"/>
                <a:gd name="T41" fmla="*/ 96 h 723"/>
                <a:gd name="T42" fmla="*/ 12 w 259"/>
                <a:gd name="T43" fmla="*/ 81 h 723"/>
                <a:gd name="T44" fmla="*/ 5 w 259"/>
                <a:gd name="T45" fmla="*/ 60 h 723"/>
                <a:gd name="T46" fmla="*/ 11 w 259"/>
                <a:gd name="T47" fmla="*/ 38 h 723"/>
                <a:gd name="T48" fmla="*/ 28 w 259"/>
                <a:gd name="T49" fmla="*/ 22 h 723"/>
                <a:gd name="T50" fmla="*/ 47 w 259"/>
                <a:gd name="T51" fmla="*/ 0 h 723"/>
                <a:gd name="T52" fmla="*/ 56 w 259"/>
                <a:gd name="T53" fmla="*/ 16 h 723"/>
                <a:gd name="T54" fmla="*/ 59 w 259"/>
                <a:gd name="T55" fmla="*/ 16 h 723"/>
                <a:gd name="T56" fmla="*/ 63 w 259"/>
                <a:gd name="T57" fmla="*/ 15 h 723"/>
                <a:gd name="T58" fmla="*/ 64 w 259"/>
                <a:gd name="T59" fmla="*/ 17 h 723"/>
                <a:gd name="T60" fmla="*/ 64 w 259"/>
                <a:gd name="T61" fmla="*/ 19 h 723"/>
                <a:gd name="T62" fmla="*/ 64 w 259"/>
                <a:gd name="T63" fmla="*/ 23 h 723"/>
                <a:gd name="T64" fmla="*/ 62 w 259"/>
                <a:gd name="T65" fmla="*/ 23 h 723"/>
                <a:gd name="T66" fmla="*/ 58 w 259"/>
                <a:gd name="T67" fmla="*/ 23 h 723"/>
                <a:gd name="T68" fmla="*/ 54 w 259"/>
                <a:gd name="T69" fmla="*/ 23 h 723"/>
                <a:gd name="T70" fmla="*/ 48 w 259"/>
                <a:gd name="T71" fmla="*/ 24 h 723"/>
                <a:gd name="T72" fmla="*/ 40 w 259"/>
                <a:gd name="T73" fmla="*/ 26 h 723"/>
                <a:gd name="T74" fmla="*/ 32 w 259"/>
                <a:gd name="T75" fmla="*/ 34 h 723"/>
                <a:gd name="T76" fmla="*/ 30 w 259"/>
                <a:gd name="T77" fmla="*/ 46 h 723"/>
                <a:gd name="T78" fmla="*/ 34 w 259"/>
                <a:gd name="T79" fmla="*/ 55 h 723"/>
                <a:gd name="T80" fmla="*/ 43 w 259"/>
                <a:gd name="T81" fmla="*/ 62 h 723"/>
                <a:gd name="T82" fmla="*/ 50 w 259"/>
                <a:gd name="T83" fmla="*/ 65 h 723"/>
                <a:gd name="T84" fmla="*/ 54 w 259"/>
                <a:gd name="T85" fmla="*/ 66 h 723"/>
                <a:gd name="T86" fmla="*/ 55 w 259"/>
                <a:gd name="T87" fmla="*/ 66 h 723"/>
                <a:gd name="T88" fmla="*/ 58 w 259"/>
                <a:gd name="T89" fmla="*/ 68 h 723"/>
                <a:gd name="T90" fmla="*/ 61 w 259"/>
                <a:gd name="T91" fmla="*/ 69 h 723"/>
                <a:gd name="T92" fmla="*/ 64 w 259"/>
                <a:gd name="T93" fmla="*/ 74 h 723"/>
                <a:gd name="T94" fmla="*/ 64 w 259"/>
                <a:gd name="T95" fmla="*/ 90 h 723"/>
                <a:gd name="T96" fmla="*/ 64 w 259"/>
                <a:gd name="T97" fmla="*/ 107 h 723"/>
                <a:gd name="T98" fmla="*/ 62 w 259"/>
                <a:gd name="T99" fmla="*/ 108 h 723"/>
                <a:gd name="T100" fmla="*/ 59 w 259"/>
                <a:gd name="T101" fmla="*/ 107 h 723"/>
                <a:gd name="T102" fmla="*/ 55 w 259"/>
                <a:gd name="T103" fmla="*/ 106 h 723"/>
                <a:gd name="T104" fmla="*/ 57 w 259"/>
                <a:gd name="T105" fmla="*/ 160 h 723"/>
                <a:gd name="T106" fmla="*/ 61 w 259"/>
                <a:gd name="T107" fmla="*/ 159 h 723"/>
                <a:gd name="T108" fmla="*/ 64 w 259"/>
                <a:gd name="T109" fmla="*/ 159 h 723"/>
                <a:gd name="T110" fmla="*/ 64 w 259"/>
                <a:gd name="T111" fmla="*/ 164 h 723"/>
                <a:gd name="T112" fmla="*/ 62 w 259"/>
                <a:gd name="T113" fmla="*/ 165 h 723"/>
                <a:gd name="T114" fmla="*/ 59 w 259"/>
                <a:gd name="T115" fmla="*/ 165 h 723"/>
                <a:gd name="T116" fmla="*/ 55 w 259"/>
                <a:gd name="T117" fmla="*/ 165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0" name="Freeform 184"/>
            <p:cNvSpPr>
              <a:spLocks/>
            </p:cNvSpPr>
            <p:nvPr/>
          </p:nvSpPr>
          <p:spPr bwMode="auto">
            <a:xfrm>
              <a:off x="3539" y="1179"/>
              <a:ext cx="18" cy="87"/>
            </a:xfrm>
            <a:custGeom>
              <a:avLst/>
              <a:gdLst>
                <a:gd name="T0" fmla="*/ 9 w 35"/>
                <a:gd name="T1" fmla="*/ 44 h 173"/>
                <a:gd name="T2" fmla="*/ 9 w 35"/>
                <a:gd name="T3" fmla="*/ 1 h 173"/>
                <a:gd name="T4" fmla="*/ 8 w 35"/>
                <a:gd name="T5" fmla="*/ 1 h 173"/>
                <a:gd name="T6" fmla="*/ 7 w 35"/>
                <a:gd name="T7" fmla="*/ 0 h 173"/>
                <a:gd name="T8" fmla="*/ 6 w 35"/>
                <a:gd name="T9" fmla="*/ 0 h 173"/>
                <a:gd name="T10" fmla="*/ 5 w 35"/>
                <a:gd name="T11" fmla="*/ 0 h 173"/>
                <a:gd name="T12" fmla="*/ 4 w 35"/>
                <a:gd name="T13" fmla="*/ 0 h 173"/>
                <a:gd name="T14" fmla="*/ 3 w 35"/>
                <a:gd name="T15" fmla="*/ 0 h 173"/>
                <a:gd name="T16" fmla="*/ 1 w 35"/>
                <a:gd name="T17" fmla="*/ 1 h 173"/>
                <a:gd name="T18" fmla="*/ 0 w 35"/>
                <a:gd name="T19" fmla="*/ 1 h 173"/>
                <a:gd name="T20" fmla="*/ 0 w 35"/>
                <a:gd name="T21" fmla="*/ 20 h 173"/>
                <a:gd name="T22" fmla="*/ 0 w 35"/>
                <a:gd name="T23" fmla="*/ 41 h 173"/>
                <a:gd name="T24" fmla="*/ 1 w 35"/>
                <a:gd name="T25" fmla="*/ 41 h 173"/>
                <a:gd name="T26" fmla="*/ 2 w 35"/>
                <a:gd name="T27" fmla="*/ 41 h 173"/>
                <a:gd name="T28" fmla="*/ 3 w 35"/>
                <a:gd name="T29" fmla="*/ 42 h 173"/>
                <a:gd name="T30" fmla="*/ 5 w 35"/>
                <a:gd name="T31" fmla="*/ 42 h 173"/>
                <a:gd name="T32" fmla="*/ 6 w 35"/>
                <a:gd name="T33" fmla="*/ 43 h 173"/>
                <a:gd name="T34" fmla="*/ 7 w 35"/>
                <a:gd name="T35" fmla="*/ 43 h 173"/>
                <a:gd name="T36" fmla="*/ 8 w 35"/>
                <a:gd name="T37" fmla="*/ 43 h 173"/>
                <a:gd name="T38" fmla="*/ 9 w 35"/>
                <a:gd name="T39" fmla="*/ 44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11" name="Freeform 185"/>
            <p:cNvSpPr>
              <a:spLocks/>
            </p:cNvSpPr>
            <p:nvPr/>
          </p:nvSpPr>
          <p:spPr bwMode="auto">
            <a:xfrm>
              <a:off x="3574" y="1134"/>
              <a:ext cx="113" cy="327"/>
            </a:xfrm>
            <a:custGeom>
              <a:avLst/>
              <a:gdLst>
                <a:gd name="T0" fmla="*/ 1 w 226"/>
                <a:gd name="T1" fmla="*/ 0 h 655"/>
                <a:gd name="T2" fmla="*/ 10 w 226"/>
                <a:gd name="T3" fmla="*/ 16 h 655"/>
                <a:gd name="T4" fmla="*/ 28 w 226"/>
                <a:gd name="T5" fmla="*/ 20 h 655"/>
                <a:gd name="T6" fmla="*/ 40 w 226"/>
                <a:gd name="T7" fmla="*/ 27 h 655"/>
                <a:gd name="T8" fmla="*/ 46 w 226"/>
                <a:gd name="T9" fmla="*/ 37 h 655"/>
                <a:gd name="T10" fmla="*/ 48 w 226"/>
                <a:gd name="T11" fmla="*/ 46 h 655"/>
                <a:gd name="T12" fmla="*/ 47 w 226"/>
                <a:gd name="T13" fmla="*/ 51 h 655"/>
                <a:gd name="T14" fmla="*/ 44 w 226"/>
                <a:gd name="T15" fmla="*/ 56 h 655"/>
                <a:gd name="T16" fmla="*/ 39 w 226"/>
                <a:gd name="T17" fmla="*/ 59 h 655"/>
                <a:gd name="T18" fmla="*/ 34 w 226"/>
                <a:gd name="T19" fmla="*/ 60 h 655"/>
                <a:gd name="T20" fmla="*/ 28 w 226"/>
                <a:gd name="T21" fmla="*/ 59 h 655"/>
                <a:gd name="T22" fmla="*/ 24 w 226"/>
                <a:gd name="T23" fmla="*/ 56 h 655"/>
                <a:gd name="T24" fmla="*/ 21 w 226"/>
                <a:gd name="T25" fmla="*/ 52 h 655"/>
                <a:gd name="T26" fmla="*/ 20 w 226"/>
                <a:gd name="T27" fmla="*/ 46 h 655"/>
                <a:gd name="T28" fmla="*/ 20 w 226"/>
                <a:gd name="T29" fmla="*/ 42 h 655"/>
                <a:gd name="T30" fmla="*/ 23 w 226"/>
                <a:gd name="T31" fmla="*/ 37 h 655"/>
                <a:gd name="T32" fmla="*/ 26 w 226"/>
                <a:gd name="T33" fmla="*/ 34 h 655"/>
                <a:gd name="T34" fmla="*/ 30 w 226"/>
                <a:gd name="T35" fmla="*/ 33 h 655"/>
                <a:gd name="T36" fmla="*/ 30 w 226"/>
                <a:gd name="T37" fmla="*/ 31 h 655"/>
                <a:gd name="T38" fmla="*/ 30 w 226"/>
                <a:gd name="T39" fmla="*/ 30 h 655"/>
                <a:gd name="T40" fmla="*/ 26 w 226"/>
                <a:gd name="T41" fmla="*/ 27 h 655"/>
                <a:gd name="T42" fmla="*/ 21 w 226"/>
                <a:gd name="T43" fmla="*/ 25 h 655"/>
                <a:gd name="T44" fmla="*/ 15 w 226"/>
                <a:gd name="T45" fmla="*/ 23 h 655"/>
                <a:gd name="T46" fmla="*/ 10 w 226"/>
                <a:gd name="T47" fmla="*/ 23 h 655"/>
                <a:gd name="T48" fmla="*/ 14 w 226"/>
                <a:gd name="T49" fmla="*/ 76 h 655"/>
                <a:gd name="T50" fmla="*/ 23 w 226"/>
                <a:gd name="T51" fmla="*/ 80 h 655"/>
                <a:gd name="T52" fmla="*/ 31 w 226"/>
                <a:gd name="T53" fmla="*/ 83 h 655"/>
                <a:gd name="T54" fmla="*/ 39 w 226"/>
                <a:gd name="T55" fmla="*/ 88 h 655"/>
                <a:gd name="T56" fmla="*/ 46 w 226"/>
                <a:gd name="T57" fmla="*/ 92 h 655"/>
                <a:gd name="T58" fmla="*/ 51 w 226"/>
                <a:gd name="T59" fmla="*/ 98 h 655"/>
                <a:gd name="T60" fmla="*/ 55 w 226"/>
                <a:gd name="T61" fmla="*/ 105 h 655"/>
                <a:gd name="T62" fmla="*/ 57 w 226"/>
                <a:gd name="T63" fmla="*/ 113 h 655"/>
                <a:gd name="T64" fmla="*/ 57 w 226"/>
                <a:gd name="T65" fmla="*/ 122 h 655"/>
                <a:gd name="T66" fmla="*/ 56 w 226"/>
                <a:gd name="T67" fmla="*/ 130 h 655"/>
                <a:gd name="T68" fmla="*/ 54 w 226"/>
                <a:gd name="T69" fmla="*/ 138 h 655"/>
                <a:gd name="T70" fmla="*/ 50 w 226"/>
                <a:gd name="T71" fmla="*/ 145 h 655"/>
                <a:gd name="T72" fmla="*/ 44 w 226"/>
                <a:gd name="T73" fmla="*/ 151 h 655"/>
                <a:gd name="T74" fmla="*/ 38 w 226"/>
                <a:gd name="T75" fmla="*/ 156 h 655"/>
                <a:gd name="T76" fmla="*/ 28 w 226"/>
                <a:gd name="T77" fmla="*/ 160 h 655"/>
                <a:gd name="T78" fmla="*/ 17 w 226"/>
                <a:gd name="T79" fmla="*/ 163 h 655"/>
                <a:gd name="T80" fmla="*/ 10 w 226"/>
                <a:gd name="T81" fmla="*/ 163 h 655"/>
                <a:gd name="T82" fmla="*/ 10 w 226"/>
                <a:gd name="T83" fmla="*/ 161 h 655"/>
                <a:gd name="T84" fmla="*/ 10 w 226"/>
                <a:gd name="T85" fmla="*/ 160 h 655"/>
                <a:gd name="T86" fmla="*/ 10 w 226"/>
                <a:gd name="T87" fmla="*/ 158 h 655"/>
                <a:gd name="T88" fmla="*/ 14 w 226"/>
                <a:gd name="T89" fmla="*/ 156 h 655"/>
                <a:gd name="T90" fmla="*/ 21 w 226"/>
                <a:gd name="T91" fmla="*/ 151 h 655"/>
                <a:gd name="T92" fmla="*/ 25 w 226"/>
                <a:gd name="T93" fmla="*/ 146 h 655"/>
                <a:gd name="T94" fmla="*/ 27 w 226"/>
                <a:gd name="T95" fmla="*/ 139 h 655"/>
                <a:gd name="T96" fmla="*/ 27 w 226"/>
                <a:gd name="T97" fmla="*/ 131 h 655"/>
                <a:gd name="T98" fmla="*/ 24 w 226"/>
                <a:gd name="T99" fmla="*/ 124 h 655"/>
                <a:gd name="T100" fmla="*/ 20 w 226"/>
                <a:gd name="T101" fmla="*/ 118 h 655"/>
                <a:gd name="T102" fmla="*/ 13 w 226"/>
                <a:gd name="T103" fmla="*/ 114 h 655"/>
                <a:gd name="T104" fmla="*/ 7 w 226"/>
                <a:gd name="T105" fmla="*/ 111 h 655"/>
                <a:gd name="T106" fmla="*/ 6 w 226"/>
                <a:gd name="T107" fmla="*/ 110 h 655"/>
                <a:gd name="T108" fmla="*/ 4 w 226"/>
                <a:gd name="T109" fmla="*/ 110 h 655"/>
                <a:gd name="T110" fmla="*/ 2 w 226"/>
                <a:gd name="T111" fmla="*/ 109 h 655"/>
                <a:gd name="T112" fmla="*/ 0 w 226"/>
                <a:gd name="T113" fmla="*/ 89 h 655"/>
                <a:gd name="T114" fmla="*/ 1 w 226"/>
                <a:gd name="T115" fmla="*/ 28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353" name="Freeform 186"/>
          <p:cNvSpPr>
            <a:spLocks/>
          </p:cNvSpPr>
          <p:nvPr/>
        </p:nvSpPr>
        <p:spPr bwMode="auto">
          <a:xfrm>
            <a:off x="2963863" y="5381625"/>
            <a:ext cx="354012" cy="392113"/>
          </a:xfrm>
          <a:custGeom>
            <a:avLst/>
            <a:gdLst>
              <a:gd name="T0" fmla="*/ 0 w 481"/>
              <a:gd name="T1" fmla="*/ 176976084 h 533"/>
              <a:gd name="T2" fmla="*/ 65002056 w 481"/>
              <a:gd name="T3" fmla="*/ 288465650 h 533"/>
              <a:gd name="T4" fmla="*/ 120795386 w 481"/>
              <a:gd name="T5" fmla="*/ 288465650 h 533"/>
              <a:gd name="T6" fmla="*/ 260549914 w 481"/>
              <a:gd name="T7" fmla="*/ 56286237 h 533"/>
              <a:gd name="T8" fmla="*/ 172255176 w 481"/>
              <a:gd name="T9" fmla="*/ 0 h 533"/>
              <a:gd name="T10" fmla="*/ 88294715 w 481"/>
              <a:gd name="T11" fmla="*/ 246792076 h 533"/>
              <a:gd name="T12" fmla="*/ 46584593 w 481"/>
              <a:gd name="T13" fmla="*/ 176976084 h 533"/>
              <a:gd name="T14" fmla="*/ 0 w 481"/>
              <a:gd name="T15" fmla="*/ 176976084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chemeClr val="hlink"/>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13354" name="Freeform 187"/>
          <p:cNvSpPr>
            <a:spLocks/>
          </p:cNvSpPr>
          <p:nvPr/>
        </p:nvSpPr>
        <p:spPr bwMode="auto">
          <a:xfrm>
            <a:off x="3208338" y="5970588"/>
            <a:ext cx="354012" cy="392112"/>
          </a:xfrm>
          <a:custGeom>
            <a:avLst/>
            <a:gdLst>
              <a:gd name="T0" fmla="*/ 0 w 481"/>
              <a:gd name="T1" fmla="*/ 176976369 h 533"/>
              <a:gd name="T2" fmla="*/ 65002056 w 481"/>
              <a:gd name="T3" fmla="*/ 288465650 h 533"/>
              <a:gd name="T4" fmla="*/ 120795386 w 481"/>
              <a:gd name="T5" fmla="*/ 288465650 h 533"/>
              <a:gd name="T6" fmla="*/ 260549914 w 481"/>
              <a:gd name="T7" fmla="*/ 56286093 h 533"/>
              <a:gd name="T8" fmla="*/ 172255176 w 481"/>
              <a:gd name="T9" fmla="*/ 0 h 533"/>
              <a:gd name="T10" fmla="*/ 88294715 w 481"/>
              <a:gd name="T11" fmla="*/ 246792182 h 533"/>
              <a:gd name="T12" fmla="*/ 46584593 w 481"/>
              <a:gd name="T13" fmla="*/ 176976369 h 533"/>
              <a:gd name="T14" fmla="*/ 0 w 481"/>
              <a:gd name="T15" fmla="*/ 176976369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chemeClr val="hlink"/>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grpSp>
        <p:nvGrpSpPr>
          <p:cNvPr id="13355" name="Group 188"/>
          <p:cNvGrpSpPr>
            <a:grpSpLocks/>
          </p:cNvGrpSpPr>
          <p:nvPr/>
        </p:nvGrpSpPr>
        <p:grpSpPr bwMode="auto">
          <a:xfrm>
            <a:off x="2170113" y="4983163"/>
            <a:ext cx="517525" cy="658812"/>
            <a:chOff x="2401" y="425"/>
            <a:chExt cx="907" cy="1154"/>
          </a:xfrm>
        </p:grpSpPr>
        <p:sp>
          <p:nvSpPr>
            <p:cNvPr id="13400" name="Rectangle 189"/>
            <p:cNvSpPr>
              <a:spLocks noChangeArrowheads="1"/>
            </p:cNvSpPr>
            <p:nvPr/>
          </p:nvSpPr>
          <p:spPr bwMode="auto">
            <a:xfrm>
              <a:off x="2401" y="591"/>
              <a:ext cx="907" cy="988"/>
            </a:xfrm>
            <a:prstGeom prst="rect">
              <a:avLst/>
            </a:prstGeom>
            <a:solidFill>
              <a:schemeClr val="hlink"/>
            </a:solidFill>
            <a:ln w="12700">
              <a:solidFill>
                <a:schemeClr val="bg1"/>
              </a:solidFill>
              <a:miter lim="800000"/>
              <a:headEnd/>
              <a:tailEnd/>
            </a:ln>
          </p:spPr>
          <p:txBody>
            <a:bodyPr wrap="none" anchor="ctr"/>
            <a:lstStyle/>
            <a:p>
              <a:endParaRPr lang="en-US"/>
            </a:p>
          </p:txBody>
        </p:sp>
        <p:sp>
          <p:nvSpPr>
            <p:cNvPr id="13401" name="Line 190"/>
            <p:cNvSpPr>
              <a:spLocks noChangeShapeType="1"/>
            </p:cNvSpPr>
            <p:nvPr/>
          </p:nvSpPr>
          <p:spPr bwMode="auto">
            <a:xfrm>
              <a:off x="2582" y="138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02" name="Line 191"/>
            <p:cNvSpPr>
              <a:spLocks noChangeShapeType="1"/>
            </p:cNvSpPr>
            <p:nvPr/>
          </p:nvSpPr>
          <p:spPr bwMode="auto">
            <a:xfrm>
              <a:off x="2577" y="115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03" name="Rectangle 192"/>
            <p:cNvSpPr>
              <a:spLocks noChangeArrowheads="1"/>
            </p:cNvSpPr>
            <p:nvPr/>
          </p:nvSpPr>
          <p:spPr bwMode="auto">
            <a:xfrm rot="2658430">
              <a:off x="2944" y="425"/>
              <a:ext cx="225" cy="506"/>
            </a:xfrm>
            <a:prstGeom prst="rect">
              <a:avLst/>
            </a:prstGeom>
            <a:solidFill>
              <a:schemeClr val="hlink"/>
            </a:solidFill>
            <a:ln w="28575" algn="ctr">
              <a:solidFill>
                <a:srgbClr val="969696"/>
              </a:solidFill>
              <a:miter lim="800000"/>
              <a:headEnd/>
              <a:tailEnd/>
            </a:ln>
          </p:spPr>
          <p:txBody>
            <a:bodyPr wrap="none" lIns="0" tIns="0" rIns="0" bIns="0" anchor="ctr">
              <a:spAutoFit/>
            </a:bodyPr>
            <a:lstStyle/>
            <a:p>
              <a:endParaRPr lang="en-US"/>
            </a:p>
          </p:txBody>
        </p:sp>
        <p:sp>
          <p:nvSpPr>
            <p:cNvPr id="13404" name="Freeform 193"/>
            <p:cNvSpPr>
              <a:spLocks/>
            </p:cNvSpPr>
            <p:nvPr/>
          </p:nvSpPr>
          <p:spPr bwMode="auto">
            <a:xfrm>
              <a:off x="2643" y="789"/>
              <a:ext cx="309" cy="257"/>
            </a:xfrm>
            <a:custGeom>
              <a:avLst/>
              <a:gdLst>
                <a:gd name="T0" fmla="*/ 214 w 234"/>
                <a:gd name="T1" fmla="*/ 0 h 195"/>
                <a:gd name="T2" fmla="*/ 48 w 234"/>
                <a:gd name="T3" fmla="*/ 72 h 195"/>
                <a:gd name="T4" fmla="*/ 0 w 234"/>
                <a:gd name="T5" fmla="*/ 339 h 195"/>
                <a:gd name="T6" fmla="*/ 314 w 234"/>
                <a:gd name="T7" fmla="*/ 339 h 195"/>
                <a:gd name="T8" fmla="*/ 408 w 234"/>
                <a:gd name="T9" fmla="*/ 192 h 195"/>
                <a:gd name="T10" fmla="*/ 21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chemeClr val="hlink"/>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3405" name="Line 19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356" name="Group 195"/>
          <p:cNvGrpSpPr>
            <a:grpSpLocks/>
          </p:cNvGrpSpPr>
          <p:nvPr/>
        </p:nvGrpSpPr>
        <p:grpSpPr bwMode="auto">
          <a:xfrm>
            <a:off x="2432050" y="5432425"/>
            <a:ext cx="517525" cy="658813"/>
            <a:chOff x="2401" y="425"/>
            <a:chExt cx="907" cy="1154"/>
          </a:xfrm>
        </p:grpSpPr>
        <p:sp>
          <p:nvSpPr>
            <p:cNvPr id="13394" name="Rectangle 196"/>
            <p:cNvSpPr>
              <a:spLocks noChangeArrowheads="1"/>
            </p:cNvSpPr>
            <p:nvPr/>
          </p:nvSpPr>
          <p:spPr bwMode="auto">
            <a:xfrm>
              <a:off x="2401" y="591"/>
              <a:ext cx="907" cy="988"/>
            </a:xfrm>
            <a:prstGeom prst="rect">
              <a:avLst/>
            </a:prstGeom>
            <a:solidFill>
              <a:schemeClr val="hlink"/>
            </a:solidFill>
            <a:ln w="12700">
              <a:solidFill>
                <a:schemeClr val="bg1"/>
              </a:solidFill>
              <a:miter lim="800000"/>
              <a:headEnd/>
              <a:tailEnd/>
            </a:ln>
          </p:spPr>
          <p:txBody>
            <a:bodyPr wrap="none" anchor="ctr"/>
            <a:lstStyle/>
            <a:p>
              <a:endParaRPr lang="en-US"/>
            </a:p>
          </p:txBody>
        </p:sp>
        <p:sp>
          <p:nvSpPr>
            <p:cNvPr id="13395" name="Line 197"/>
            <p:cNvSpPr>
              <a:spLocks noChangeShapeType="1"/>
            </p:cNvSpPr>
            <p:nvPr/>
          </p:nvSpPr>
          <p:spPr bwMode="auto">
            <a:xfrm>
              <a:off x="2582" y="138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6" name="Line 198"/>
            <p:cNvSpPr>
              <a:spLocks noChangeShapeType="1"/>
            </p:cNvSpPr>
            <p:nvPr/>
          </p:nvSpPr>
          <p:spPr bwMode="auto">
            <a:xfrm>
              <a:off x="2577" y="115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7" name="Rectangle 199"/>
            <p:cNvSpPr>
              <a:spLocks noChangeArrowheads="1"/>
            </p:cNvSpPr>
            <p:nvPr/>
          </p:nvSpPr>
          <p:spPr bwMode="auto">
            <a:xfrm rot="2658430">
              <a:off x="2944" y="425"/>
              <a:ext cx="225" cy="506"/>
            </a:xfrm>
            <a:prstGeom prst="rect">
              <a:avLst/>
            </a:prstGeom>
            <a:solidFill>
              <a:schemeClr val="hlink"/>
            </a:solidFill>
            <a:ln w="28575" algn="ctr">
              <a:solidFill>
                <a:srgbClr val="969696"/>
              </a:solidFill>
              <a:miter lim="800000"/>
              <a:headEnd/>
              <a:tailEnd/>
            </a:ln>
          </p:spPr>
          <p:txBody>
            <a:bodyPr wrap="none" lIns="0" tIns="0" rIns="0" bIns="0" anchor="ctr">
              <a:spAutoFit/>
            </a:bodyPr>
            <a:lstStyle/>
            <a:p>
              <a:endParaRPr lang="en-US"/>
            </a:p>
          </p:txBody>
        </p:sp>
        <p:sp>
          <p:nvSpPr>
            <p:cNvPr id="13398" name="Freeform 200"/>
            <p:cNvSpPr>
              <a:spLocks/>
            </p:cNvSpPr>
            <p:nvPr/>
          </p:nvSpPr>
          <p:spPr bwMode="auto">
            <a:xfrm>
              <a:off x="2643" y="789"/>
              <a:ext cx="309" cy="257"/>
            </a:xfrm>
            <a:custGeom>
              <a:avLst/>
              <a:gdLst>
                <a:gd name="T0" fmla="*/ 214 w 234"/>
                <a:gd name="T1" fmla="*/ 0 h 195"/>
                <a:gd name="T2" fmla="*/ 48 w 234"/>
                <a:gd name="T3" fmla="*/ 72 h 195"/>
                <a:gd name="T4" fmla="*/ 0 w 234"/>
                <a:gd name="T5" fmla="*/ 339 h 195"/>
                <a:gd name="T6" fmla="*/ 314 w 234"/>
                <a:gd name="T7" fmla="*/ 339 h 195"/>
                <a:gd name="T8" fmla="*/ 408 w 234"/>
                <a:gd name="T9" fmla="*/ 192 h 195"/>
                <a:gd name="T10" fmla="*/ 21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chemeClr val="hlink"/>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3399" name="Line 201"/>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357" name="Group 202"/>
          <p:cNvGrpSpPr>
            <a:grpSpLocks/>
          </p:cNvGrpSpPr>
          <p:nvPr/>
        </p:nvGrpSpPr>
        <p:grpSpPr bwMode="auto">
          <a:xfrm>
            <a:off x="2693988" y="5880100"/>
            <a:ext cx="517525" cy="658813"/>
            <a:chOff x="2401" y="425"/>
            <a:chExt cx="907" cy="1154"/>
          </a:xfrm>
        </p:grpSpPr>
        <p:sp>
          <p:nvSpPr>
            <p:cNvPr id="13388" name="Rectangle 203"/>
            <p:cNvSpPr>
              <a:spLocks noChangeArrowheads="1"/>
            </p:cNvSpPr>
            <p:nvPr/>
          </p:nvSpPr>
          <p:spPr bwMode="auto">
            <a:xfrm>
              <a:off x="2401" y="591"/>
              <a:ext cx="907" cy="988"/>
            </a:xfrm>
            <a:prstGeom prst="rect">
              <a:avLst/>
            </a:prstGeom>
            <a:solidFill>
              <a:schemeClr val="hlink"/>
            </a:solidFill>
            <a:ln w="12700">
              <a:solidFill>
                <a:schemeClr val="bg1"/>
              </a:solidFill>
              <a:miter lim="800000"/>
              <a:headEnd/>
              <a:tailEnd/>
            </a:ln>
          </p:spPr>
          <p:txBody>
            <a:bodyPr wrap="none" anchor="ctr"/>
            <a:lstStyle/>
            <a:p>
              <a:endParaRPr lang="en-US"/>
            </a:p>
          </p:txBody>
        </p:sp>
        <p:sp>
          <p:nvSpPr>
            <p:cNvPr id="13389" name="Line 204"/>
            <p:cNvSpPr>
              <a:spLocks noChangeShapeType="1"/>
            </p:cNvSpPr>
            <p:nvPr/>
          </p:nvSpPr>
          <p:spPr bwMode="auto">
            <a:xfrm>
              <a:off x="2582" y="138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0" name="Line 205"/>
            <p:cNvSpPr>
              <a:spLocks noChangeShapeType="1"/>
            </p:cNvSpPr>
            <p:nvPr/>
          </p:nvSpPr>
          <p:spPr bwMode="auto">
            <a:xfrm>
              <a:off x="2577" y="115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1" name="Rectangle 206"/>
            <p:cNvSpPr>
              <a:spLocks noChangeArrowheads="1"/>
            </p:cNvSpPr>
            <p:nvPr/>
          </p:nvSpPr>
          <p:spPr bwMode="auto">
            <a:xfrm rot="2658430">
              <a:off x="2944" y="425"/>
              <a:ext cx="225" cy="506"/>
            </a:xfrm>
            <a:prstGeom prst="rect">
              <a:avLst/>
            </a:prstGeom>
            <a:solidFill>
              <a:schemeClr val="hlink"/>
            </a:solidFill>
            <a:ln w="28575" algn="ctr">
              <a:solidFill>
                <a:srgbClr val="969696"/>
              </a:solidFill>
              <a:miter lim="800000"/>
              <a:headEnd/>
              <a:tailEnd/>
            </a:ln>
          </p:spPr>
          <p:txBody>
            <a:bodyPr wrap="none" lIns="0" tIns="0" rIns="0" bIns="0" anchor="ctr">
              <a:spAutoFit/>
            </a:bodyPr>
            <a:lstStyle/>
            <a:p>
              <a:endParaRPr lang="en-US"/>
            </a:p>
          </p:txBody>
        </p:sp>
        <p:sp>
          <p:nvSpPr>
            <p:cNvPr id="13392" name="Freeform 207"/>
            <p:cNvSpPr>
              <a:spLocks/>
            </p:cNvSpPr>
            <p:nvPr/>
          </p:nvSpPr>
          <p:spPr bwMode="auto">
            <a:xfrm>
              <a:off x="2643" y="789"/>
              <a:ext cx="309" cy="257"/>
            </a:xfrm>
            <a:custGeom>
              <a:avLst/>
              <a:gdLst>
                <a:gd name="T0" fmla="*/ 214 w 234"/>
                <a:gd name="T1" fmla="*/ 0 h 195"/>
                <a:gd name="T2" fmla="*/ 48 w 234"/>
                <a:gd name="T3" fmla="*/ 72 h 195"/>
                <a:gd name="T4" fmla="*/ 0 w 234"/>
                <a:gd name="T5" fmla="*/ 339 h 195"/>
                <a:gd name="T6" fmla="*/ 314 w 234"/>
                <a:gd name="T7" fmla="*/ 339 h 195"/>
                <a:gd name="T8" fmla="*/ 408 w 234"/>
                <a:gd name="T9" fmla="*/ 192 h 195"/>
                <a:gd name="T10" fmla="*/ 21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chemeClr val="hlink"/>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3393" name="Line 20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358" name="Group 209"/>
          <p:cNvGrpSpPr>
            <a:grpSpLocks/>
          </p:cNvGrpSpPr>
          <p:nvPr/>
        </p:nvGrpSpPr>
        <p:grpSpPr bwMode="auto">
          <a:xfrm>
            <a:off x="7446963" y="2471738"/>
            <a:ext cx="896937" cy="896937"/>
            <a:chOff x="4787" y="1653"/>
            <a:chExt cx="565" cy="565"/>
          </a:xfrm>
        </p:grpSpPr>
        <p:sp>
          <p:nvSpPr>
            <p:cNvPr id="13374" name="AutoShape 210"/>
            <p:cNvSpPr>
              <a:spLocks noChangeArrowheads="1"/>
            </p:cNvSpPr>
            <p:nvPr/>
          </p:nvSpPr>
          <p:spPr bwMode="auto">
            <a:xfrm>
              <a:off x="4787" y="1653"/>
              <a:ext cx="565" cy="565"/>
            </a:xfrm>
            <a:prstGeom prst="smileyFace">
              <a:avLst>
                <a:gd name="adj" fmla="val 4653"/>
              </a:avLst>
            </a:prstGeom>
            <a:solidFill>
              <a:schemeClr val="hlink"/>
            </a:solidFill>
            <a:ln w="12700">
              <a:solidFill>
                <a:srgbClr val="000000"/>
              </a:solidFill>
              <a:round/>
              <a:headEnd/>
              <a:tailEnd/>
            </a:ln>
          </p:spPr>
          <p:txBody>
            <a:bodyPr wrap="none" anchor="ctr"/>
            <a:lstStyle/>
            <a:p>
              <a:endParaRPr lang="en-US"/>
            </a:p>
          </p:txBody>
        </p:sp>
        <p:grpSp>
          <p:nvGrpSpPr>
            <p:cNvPr id="13375" name="Group 211"/>
            <p:cNvGrpSpPr>
              <a:grpSpLocks/>
            </p:cNvGrpSpPr>
            <p:nvPr/>
          </p:nvGrpSpPr>
          <p:grpSpPr bwMode="auto">
            <a:xfrm>
              <a:off x="4828" y="1701"/>
              <a:ext cx="190" cy="219"/>
              <a:chOff x="4758" y="1072"/>
              <a:chExt cx="190" cy="219"/>
            </a:xfrm>
          </p:grpSpPr>
          <p:sp>
            <p:nvSpPr>
              <p:cNvPr id="13376" name="AutoShape 212"/>
              <p:cNvSpPr>
                <a:spLocks noChangeAspect="1" noChangeArrowheads="1" noTextEdit="1"/>
              </p:cNvSpPr>
              <p:nvPr/>
            </p:nvSpPr>
            <p:spPr bwMode="auto">
              <a:xfrm>
                <a:off x="4758" y="1072"/>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7" name="Freeform 213"/>
              <p:cNvSpPr>
                <a:spLocks/>
              </p:cNvSpPr>
              <p:nvPr/>
            </p:nvSpPr>
            <p:spPr bwMode="auto">
              <a:xfrm>
                <a:off x="4759" y="1073"/>
                <a:ext cx="189" cy="217"/>
              </a:xfrm>
              <a:custGeom>
                <a:avLst/>
                <a:gdLst>
                  <a:gd name="T0" fmla="*/ 11 w 945"/>
                  <a:gd name="T1" fmla="*/ 43 h 1087"/>
                  <a:gd name="T2" fmla="*/ 12 w 945"/>
                  <a:gd name="T3" fmla="*/ 43 h 1087"/>
                  <a:gd name="T4" fmla="*/ 14 w 945"/>
                  <a:gd name="T5" fmla="*/ 42 h 1087"/>
                  <a:gd name="T6" fmla="*/ 14 w 945"/>
                  <a:gd name="T7" fmla="*/ 42 h 1087"/>
                  <a:gd name="T8" fmla="*/ 15 w 945"/>
                  <a:gd name="T9" fmla="*/ 43 h 1087"/>
                  <a:gd name="T10" fmla="*/ 16 w 945"/>
                  <a:gd name="T11" fmla="*/ 40 h 1087"/>
                  <a:gd name="T12" fmla="*/ 19 w 945"/>
                  <a:gd name="T13" fmla="*/ 34 h 1087"/>
                  <a:gd name="T14" fmla="*/ 23 w 945"/>
                  <a:gd name="T15" fmla="*/ 28 h 1087"/>
                  <a:gd name="T16" fmla="*/ 27 w 945"/>
                  <a:gd name="T17" fmla="*/ 23 h 1087"/>
                  <a:gd name="T18" fmla="*/ 32 w 945"/>
                  <a:gd name="T19" fmla="*/ 17 h 1087"/>
                  <a:gd name="T20" fmla="*/ 38 w 945"/>
                  <a:gd name="T21" fmla="*/ 12 h 1087"/>
                  <a:gd name="T22" fmla="*/ 37 w 945"/>
                  <a:gd name="T23" fmla="*/ 9 h 1087"/>
                  <a:gd name="T24" fmla="*/ 36 w 945"/>
                  <a:gd name="T25" fmla="*/ 6 h 1087"/>
                  <a:gd name="T26" fmla="*/ 34 w 945"/>
                  <a:gd name="T27" fmla="*/ 3 h 1087"/>
                  <a:gd name="T28" fmla="*/ 32 w 945"/>
                  <a:gd name="T29" fmla="*/ 1 h 1087"/>
                  <a:gd name="T30" fmla="*/ 30 w 945"/>
                  <a:gd name="T31" fmla="*/ 0 h 1087"/>
                  <a:gd name="T32" fmla="*/ 27 w 945"/>
                  <a:gd name="T33" fmla="*/ 0 h 1087"/>
                  <a:gd name="T34" fmla="*/ 25 w 945"/>
                  <a:gd name="T35" fmla="*/ 0 h 1087"/>
                  <a:gd name="T36" fmla="*/ 23 w 945"/>
                  <a:gd name="T37" fmla="*/ 1 h 1087"/>
                  <a:gd name="T38" fmla="*/ 21 w 945"/>
                  <a:gd name="T39" fmla="*/ 4 h 1087"/>
                  <a:gd name="T40" fmla="*/ 18 w 945"/>
                  <a:gd name="T41" fmla="*/ 7 h 1087"/>
                  <a:gd name="T42" fmla="*/ 16 w 945"/>
                  <a:gd name="T43" fmla="*/ 9 h 1087"/>
                  <a:gd name="T44" fmla="*/ 15 w 945"/>
                  <a:gd name="T45" fmla="*/ 10 h 1087"/>
                  <a:gd name="T46" fmla="*/ 13 w 945"/>
                  <a:gd name="T47" fmla="*/ 11 h 1087"/>
                  <a:gd name="T48" fmla="*/ 12 w 945"/>
                  <a:gd name="T49" fmla="*/ 12 h 1087"/>
                  <a:gd name="T50" fmla="*/ 11 w 945"/>
                  <a:gd name="T51" fmla="*/ 13 h 1087"/>
                  <a:gd name="T52" fmla="*/ 11 w 945"/>
                  <a:gd name="T53" fmla="*/ 13 h 1087"/>
                  <a:gd name="T54" fmla="*/ 8 w 945"/>
                  <a:gd name="T55" fmla="*/ 17 h 1087"/>
                  <a:gd name="T56" fmla="*/ 6 w 945"/>
                  <a:gd name="T57" fmla="*/ 20 h 1087"/>
                  <a:gd name="T58" fmla="*/ 5 w 945"/>
                  <a:gd name="T59" fmla="*/ 23 h 1087"/>
                  <a:gd name="T60" fmla="*/ 5 w 945"/>
                  <a:gd name="T61" fmla="*/ 24 h 1087"/>
                  <a:gd name="T62" fmla="*/ 5 w 945"/>
                  <a:gd name="T63" fmla="*/ 24 h 1087"/>
                  <a:gd name="T64" fmla="*/ 4 w 945"/>
                  <a:gd name="T65" fmla="*/ 25 h 1087"/>
                  <a:gd name="T66" fmla="*/ 3 w 945"/>
                  <a:gd name="T67" fmla="*/ 28 h 1087"/>
                  <a:gd name="T68" fmla="*/ 1 w 945"/>
                  <a:gd name="T69" fmla="*/ 30 h 1087"/>
                  <a:gd name="T70" fmla="*/ 0 w 945"/>
                  <a:gd name="T71" fmla="*/ 33 h 1087"/>
                  <a:gd name="T72" fmla="*/ 0 w 945"/>
                  <a:gd name="T73" fmla="*/ 34 h 1087"/>
                  <a:gd name="T74" fmla="*/ 0 w 945"/>
                  <a:gd name="T75" fmla="*/ 34 h 1087"/>
                  <a:gd name="T76" fmla="*/ 1 w 945"/>
                  <a:gd name="T77" fmla="*/ 37 h 1087"/>
                  <a:gd name="T78" fmla="*/ 1 w 945"/>
                  <a:gd name="T79" fmla="*/ 39 h 1087"/>
                  <a:gd name="T80" fmla="*/ 3 w 945"/>
                  <a:gd name="T81" fmla="*/ 41 h 1087"/>
                  <a:gd name="T82" fmla="*/ 4 w 945"/>
                  <a:gd name="T83" fmla="*/ 42 h 1087"/>
                  <a:gd name="T84" fmla="*/ 7 w 945"/>
                  <a:gd name="T85" fmla="*/ 43 h 1087"/>
                  <a:gd name="T86" fmla="*/ 8 w 945"/>
                  <a:gd name="T87" fmla="*/ 43 h 1087"/>
                  <a:gd name="T88" fmla="*/ 9 w 945"/>
                  <a:gd name="T89" fmla="*/ 43 h 1087"/>
                  <a:gd name="T90" fmla="*/ 9 w 945"/>
                  <a:gd name="T91" fmla="*/ 43 h 10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45"/>
                  <a:gd name="T139" fmla="*/ 0 h 1087"/>
                  <a:gd name="T140" fmla="*/ 945 w 945"/>
                  <a:gd name="T141" fmla="*/ 1087 h 10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45" h="1087">
                    <a:moveTo>
                      <a:pt x="234" y="1087"/>
                    </a:moveTo>
                    <a:lnTo>
                      <a:pt x="249" y="1087"/>
                    </a:lnTo>
                    <a:lnTo>
                      <a:pt x="263" y="1086"/>
                    </a:lnTo>
                    <a:lnTo>
                      <a:pt x="278" y="1084"/>
                    </a:lnTo>
                    <a:lnTo>
                      <a:pt x="293" y="1080"/>
                    </a:lnTo>
                    <a:lnTo>
                      <a:pt x="308" y="1077"/>
                    </a:lnTo>
                    <a:lnTo>
                      <a:pt x="322" y="1072"/>
                    </a:lnTo>
                    <a:lnTo>
                      <a:pt x="336" y="1067"/>
                    </a:lnTo>
                    <a:lnTo>
                      <a:pt x="349" y="1062"/>
                    </a:lnTo>
                    <a:lnTo>
                      <a:pt x="350" y="1062"/>
                    </a:lnTo>
                    <a:lnTo>
                      <a:pt x="351" y="1062"/>
                    </a:lnTo>
                    <a:lnTo>
                      <a:pt x="352" y="1064"/>
                    </a:lnTo>
                    <a:lnTo>
                      <a:pt x="353" y="1065"/>
                    </a:lnTo>
                    <a:lnTo>
                      <a:pt x="358" y="1065"/>
                    </a:lnTo>
                    <a:lnTo>
                      <a:pt x="365" y="1065"/>
                    </a:lnTo>
                    <a:lnTo>
                      <a:pt x="370" y="1063"/>
                    </a:lnTo>
                    <a:lnTo>
                      <a:pt x="375" y="1060"/>
                    </a:lnTo>
                    <a:lnTo>
                      <a:pt x="401" y="1007"/>
                    </a:lnTo>
                    <a:lnTo>
                      <a:pt x="428" y="955"/>
                    </a:lnTo>
                    <a:lnTo>
                      <a:pt x="455" y="904"/>
                    </a:lnTo>
                    <a:lnTo>
                      <a:pt x="484" y="853"/>
                    </a:lnTo>
                    <a:lnTo>
                      <a:pt x="514" y="803"/>
                    </a:lnTo>
                    <a:lnTo>
                      <a:pt x="545" y="754"/>
                    </a:lnTo>
                    <a:lnTo>
                      <a:pt x="577" y="705"/>
                    </a:lnTo>
                    <a:lnTo>
                      <a:pt x="612" y="657"/>
                    </a:lnTo>
                    <a:lnTo>
                      <a:pt x="647" y="611"/>
                    </a:lnTo>
                    <a:lnTo>
                      <a:pt x="684" y="565"/>
                    </a:lnTo>
                    <a:lnTo>
                      <a:pt x="723" y="519"/>
                    </a:lnTo>
                    <a:lnTo>
                      <a:pt x="763" y="475"/>
                    </a:lnTo>
                    <a:lnTo>
                      <a:pt x="805" y="432"/>
                    </a:lnTo>
                    <a:lnTo>
                      <a:pt x="850" y="390"/>
                    </a:lnTo>
                    <a:lnTo>
                      <a:pt x="897" y="349"/>
                    </a:lnTo>
                    <a:lnTo>
                      <a:pt x="945" y="309"/>
                    </a:lnTo>
                    <a:lnTo>
                      <a:pt x="943" y="280"/>
                    </a:lnTo>
                    <a:lnTo>
                      <a:pt x="939" y="250"/>
                    </a:lnTo>
                    <a:lnTo>
                      <a:pt x="931" y="222"/>
                    </a:lnTo>
                    <a:lnTo>
                      <a:pt x="922" y="193"/>
                    </a:lnTo>
                    <a:lnTo>
                      <a:pt x="911" y="166"/>
                    </a:lnTo>
                    <a:lnTo>
                      <a:pt x="899" y="139"/>
                    </a:lnTo>
                    <a:lnTo>
                      <a:pt x="886" y="114"/>
                    </a:lnTo>
                    <a:lnTo>
                      <a:pt x="872" y="92"/>
                    </a:lnTo>
                    <a:lnTo>
                      <a:pt x="855" y="75"/>
                    </a:lnTo>
                    <a:lnTo>
                      <a:pt x="838" y="61"/>
                    </a:lnTo>
                    <a:lnTo>
                      <a:pt x="818" y="48"/>
                    </a:lnTo>
                    <a:lnTo>
                      <a:pt x="799" y="37"/>
                    </a:lnTo>
                    <a:lnTo>
                      <a:pt x="778" y="27"/>
                    </a:lnTo>
                    <a:lnTo>
                      <a:pt x="758" y="19"/>
                    </a:lnTo>
                    <a:lnTo>
                      <a:pt x="738" y="12"/>
                    </a:lnTo>
                    <a:lnTo>
                      <a:pt x="716" y="5"/>
                    </a:lnTo>
                    <a:lnTo>
                      <a:pt x="700" y="1"/>
                    </a:lnTo>
                    <a:lnTo>
                      <a:pt x="682" y="0"/>
                    </a:lnTo>
                    <a:lnTo>
                      <a:pt x="665" y="0"/>
                    </a:lnTo>
                    <a:lnTo>
                      <a:pt x="646" y="3"/>
                    </a:lnTo>
                    <a:lnTo>
                      <a:pt x="628" y="7"/>
                    </a:lnTo>
                    <a:lnTo>
                      <a:pt x="612" y="12"/>
                    </a:lnTo>
                    <a:lnTo>
                      <a:pt x="596" y="20"/>
                    </a:lnTo>
                    <a:lnTo>
                      <a:pt x="583" y="28"/>
                    </a:lnTo>
                    <a:lnTo>
                      <a:pt x="560" y="51"/>
                    </a:lnTo>
                    <a:lnTo>
                      <a:pt x="538" y="73"/>
                    </a:lnTo>
                    <a:lnTo>
                      <a:pt x="515" y="96"/>
                    </a:lnTo>
                    <a:lnTo>
                      <a:pt x="493" y="120"/>
                    </a:lnTo>
                    <a:lnTo>
                      <a:pt x="471" y="143"/>
                    </a:lnTo>
                    <a:lnTo>
                      <a:pt x="451" y="167"/>
                    </a:lnTo>
                    <a:lnTo>
                      <a:pt x="432" y="192"/>
                    </a:lnTo>
                    <a:lnTo>
                      <a:pt x="416" y="215"/>
                    </a:lnTo>
                    <a:lnTo>
                      <a:pt x="407" y="230"/>
                    </a:lnTo>
                    <a:lnTo>
                      <a:pt x="394" y="242"/>
                    </a:lnTo>
                    <a:lnTo>
                      <a:pt x="379" y="252"/>
                    </a:lnTo>
                    <a:lnTo>
                      <a:pt x="363" y="260"/>
                    </a:lnTo>
                    <a:lnTo>
                      <a:pt x="346" y="268"/>
                    </a:lnTo>
                    <a:lnTo>
                      <a:pt x="330" y="277"/>
                    </a:lnTo>
                    <a:lnTo>
                      <a:pt x="315" y="287"/>
                    </a:lnTo>
                    <a:lnTo>
                      <a:pt x="303" y="300"/>
                    </a:lnTo>
                    <a:lnTo>
                      <a:pt x="299" y="303"/>
                    </a:lnTo>
                    <a:lnTo>
                      <a:pt x="294" y="308"/>
                    </a:lnTo>
                    <a:lnTo>
                      <a:pt x="291" y="311"/>
                    </a:lnTo>
                    <a:lnTo>
                      <a:pt x="286" y="315"/>
                    </a:lnTo>
                    <a:lnTo>
                      <a:pt x="282" y="320"/>
                    </a:lnTo>
                    <a:lnTo>
                      <a:pt x="278" y="324"/>
                    </a:lnTo>
                    <a:lnTo>
                      <a:pt x="273" y="327"/>
                    </a:lnTo>
                    <a:lnTo>
                      <a:pt x="269" y="331"/>
                    </a:lnTo>
                    <a:lnTo>
                      <a:pt x="244" y="361"/>
                    </a:lnTo>
                    <a:lnTo>
                      <a:pt x="221" y="390"/>
                    </a:lnTo>
                    <a:lnTo>
                      <a:pt x="198" y="419"/>
                    </a:lnTo>
                    <a:lnTo>
                      <a:pt x="178" y="450"/>
                    </a:lnTo>
                    <a:lnTo>
                      <a:pt x="158" y="480"/>
                    </a:lnTo>
                    <a:lnTo>
                      <a:pt x="141" y="512"/>
                    </a:lnTo>
                    <a:lnTo>
                      <a:pt x="126" y="545"/>
                    </a:lnTo>
                    <a:lnTo>
                      <a:pt x="114" y="582"/>
                    </a:lnTo>
                    <a:lnTo>
                      <a:pt x="116" y="586"/>
                    </a:lnTo>
                    <a:lnTo>
                      <a:pt x="118" y="589"/>
                    </a:lnTo>
                    <a:lnTo>
                      <a:pt x="120" y="594"/>
                    </a:lnTo>
                    <a:lnTo>
                      <a:pt x="121" y="598"/>
                    </a:lnTo>
                    <a:lnTo>
                      <a:pt x="121" y="599"/>
                    </a:lnTo>
                    <a:lnTo>
                      <a:pt x="121" y="600"/>
                    </a:lnTo>
                    <a:lnTo>
                      <a:pt x="120" y="601"/>
                    </a:lnTo>
                    <a:lnTo>
                      <a:pt x="113" y="604"/>
                    </a:lnTo>
                    <a:lnTo>
                      <a:pt x="100" y="625"/>
                    </a:lnTo>
                    <a:lnTo>
                      <a:pt x="87" y="646"/>
                    </a:lnTo>
                    <a:lnTo>
                      <a:pt x="75" y="669"/>
                    </a:lnTo>
                    <a:lnTo>
                      <a:pt x="63" y="691"/>
                    </a:lnTo>
                    <a:lnTo>
                      <a:pt x="52" y="715"/>
                    </a:lnTo>
                    <a:lnTo>
                      <a:pt x="40" y="739"/>
                    </a:lnTo>
                    <a:lnTo>
                      <a:pt x="28" y="762"/>
                    </a:lnTo>
                    <a:lnTo>
                      <a:pt x="18" y="786"/>
                    </a:lnTo>
                    <a:lnTo>
                      <a:pt x="11" y="804"/>
                    </a:lnTo>
                    <a:lnTo>
                      <a:pt x="5" y="822"/>
                    </a:lnTo>
                    <a:lnTo>
                      <a:pt x="0" y="841"/>
                    </a:lnTo>
                    <a:lnTo>
                      <a:pt x="3" y="858"/>
                    </a:lnTo>
                    <a:lnTo>
                      <a:pt x="4" y="859"/>
                    </a:lnTo>
                    <a:lnTo>
                      <a:pt x="5" y="860"/>
                    </a:lnTo>
                    <a:lnTo>
                      <a:pt x="6" y="862"/>
                    </a:lnTo>
                    <a:lnTo>
                      <a:pt x="7" y="863"/>
                    </a:lnTo>
                    <a:lnTo>
                      <a:pt x="8" y="882"/>
                    </a:lnTo>
                    <a:lnTo>
                      <a:pt x="11" y="900"/>
                    </a:lnTo>
                    <a:lnTo>
                      <a:pt x="15" y="918"/>
                    </a:lnTo>
                    <a:lnTo>
                      <a:pt x="21" y="935"/>
                    </a:lnTo>
                    <a:lnTo>
                      <a:pt x="27" y="952"/>
                    </a:lnTo>
                    <a:lnTo>
                      <a:pt x="35" y="970"/>
                    </a:lnTo>
                    <a:lnTo>
                      <a:pt x="42" y="986"/>
                    </a:lnTo>
                    <a:lnTo>
                      <a:pt x="51" y="1001"/>
                    </a:lnTo>
                    <a:lnTo>
                      <a:pt x="63" y="1017"/>
                    </a:lnTo>
                    <a:lnTo>
                      <a:pt x="77" y="1032"/>
                    </a:lnTo>
                    <a:lnTo>
                      <a:pt x="92" y="1044"/>
                    </a:lnTo>
                    <a:lnTo>
                      <a:pt x="108" y="1055"/>
                    </a:lnTo>
                    <a:lnTo>
                      <a:pt x="125" y="1063"/>
                    </a:lnTo>
                    <a:lnTo>
                      <a:pt x="143" y="1071"/>
                    </a:lnTo>
                    <a:lnTo>
                      <a:pt x="163" y="1077"/>
                    </a:lnTo>
                    <a:lnTo>
                      <a:pt x="183" y="1082"/>
                    </a:lnTo>
                    <a:lnTo>
                      <a:pt x="190" y="1084"/>
                    </a:lnTo>
                    <a:lnTo>
                      <a:pt x="196" y="1085"/>
                    </a:lnTo>
                    <a:lnTo>
                      <a:pt x="202" y="1086"/>
                    </a:lnTo>
                    <a:lnTo>
                      <a:pt x="209" y="1086"/>
                    </a:lnTo>
                    <a:lnTo>
                      <a:pt x="214" y="1086"/>
                    </a:lnTo>
                    <a:lnTo>
                      <a:pt x="221" y="1086"/>
                    </a:lnTo>
                    <a:lnTo>
                      <a:pt x="227" y="1086"/>
                    </a:lnTo>
                    <a:lnTo>
                      <a:pt x="234"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8" name="Freeform 214"/>
              <p:cNvSpPr>
                <a:spLocks/>
              </p:cNvSpPr>
              <p:nvPr/>
            </p:nvSpPr>
            <p:spPr bwMode="auto">
              <a:xfrm>
                <a:off x="4766" y="1079"/>
                <a:ext cx="176" cy="206"/>
              </a:xfrm>
              <a:custGeom>
                <a:avLst/>
                <a:gdLst>
                  <a:gd name="T0" fmla="*/ 9 w 878"/>
                  <a:gd name="T1" fmla="*/ 41 h 1029"/>
                  <a:gd name="T2" fmla="*/ 11 w 878"/>
                  <a:gd name="T3" fmla="*/ 41 h 1029"/>
                  <a:gd name="T4" fmla="*/ 12 w 878"/>
                  <a:gd name="T5" fmla="*/ 40 h 1029"/>
                  <a:gd name="T6" fmla="*/ 14 w 878"/>
                  <a:gd name="T7" fmla="*/ 37 h 1029"/>
                  <a:gd name="T8" fmla="*/ 17 w 878"/>
                  <a:gd name="T9" fmla="*/ 33 h 1029"/>
                  <a:gd name="T10" fmla="*/ 18 w 878"/>
                  <a:gd name="T11" fmla="*/ 30 h 1029"/>
                  <a:gd name="T12" fmla="*/ 20 w 878"/>
                  <a:gd name="T13" fmla="*/ 27 h 1029"/>
                  <a:gd name="T14" fmla="*/ 23 w 878"/>
                  <a:gd name="T15" fmla="*/ 23 h 1029"/>
                  <a:gd name="T16" fmla="*/ 26 w 878"/>
                  <a:gd name="T17" fmla="*/ 20 h 1029"/>
                  <a:gd name="T18" fmla="*/ 29 w 878"/>
                  <a:gd name="T19" fmla="*/ 16 h 1029"/>
                  <a:gd name="T20" fmla="*/ 32 w 878"/>
                  <a:gd name="T21" fmla="*/ 14 h 1029"/>
                  <a:gd name="T22" fmla="*/ 34 w 878"/>
                  <a:gd name="T23" fmla="*/ 12 h 1029"/>
                  <a:gd name="T24" fmla="*/ 34 w 878"/>
                  <a:gd name="T25" fmla="*/ 11 h 1029"/>
                  <a:gd name="T26" fmla="*/ 34 w 878"/>
                  <a:gd name="T27" fmla="*/ 11 h 1029"/>
                  <a:gd name="T28" fmla="*/ 35 w 878"/>
                  <a:gd name="T29" fmla="*/ 11 h 1029"/>
                  <a:gd name="T30" fmla="*/ 34 w 878"/>
                  <a:gd name="T31" fmla="*/ 8 h 1029"/>
                  <a:gd name="T32" fmla="*/ 32 w 878"/>
                  <a:gd name="T33" fmla="*/ 3 h 1029"/>
                  <a:gd name="T34" fmla="*/ 29 w 878"/>
                  <a:gd name="T35" fmla="*/ 1 h 1029"/>
                  <a:gd name="T36" fmla="*/ 26 w 878"/>
                  <a:gd name="T37" fmla="*/ 0 h 1029"/>
                  <a:gd name="T38" fmla="*/ 23 w 878"/>
                  <a:gd name="T39" fmla="*/ 1 h 1029"/>
                  <a:gd name="T40" fmla="*/ 21 w 878"/>
                  <a:gd name="T41" fmla="*/ 3 h 1029"/>
                  <a:gd name="T42" fmla="*/ 19 w 878"/>
                  <a:gd name="T43" fmla="*/ 5 h 1029"/>
                  <a:gd name="T44" fmla="*/ 17 w 878"/>
                  <a:gd name="T45" fmla="*/ 7 h 1029"/>
                  <a:gd name="T46" fmla="*/ 21 w 878"/>
                  <a:gd name="T47" fmla="*/ 12 h 1029"/>
                  <a:gd name="T48" fmla="*/ 23 w 878"/>
                  <a:gd name="T49" fmla="*/ 14 h 1029"/>
                  <a:gd name="T50" fmla="*/ 25 w 878"/>
                  <a:gd name="T51" fmla="*/ 15 h 1029"/>
                  <a:gd name="T52" fmla="*/ 26 w 878"/>
                  <a:gd name="T53" fmla="*/ 16 h 1029"/>
                  <a:gd name="T54" fmla="*/ 26 w 878"/>
                  <a:gd name="T55" fmla="*/ 17 h 1029"/>
                  <a:gd name="T56" fmla="*/ 26 w 878"/>
                  <a:gd name="T57" fmla="*/ 18 h 1029"/>
                  <a:gd name="T58" fmla="*/ 25 w 878"/>
                  <a:gd name="T59" fmla="*/ 17 h 1029"/>
                  <a:gd name="T60" fmla="*/ 23 w 878"/>
                  <a:gd name="T61" fmla="*/ 15 h 1029"/>
                  <a:gd name="T62" fmla="*/ 21 w 878"/>
                  <a:gd name="T63" fmla="*/ 13 h 1029"/>
                  <a:gd name="T64" fmla="*/ 18 w 878"/>
                  <a:gd name="T65" fmla="*/ 12 h 1029"/>
                  <a:gd name="T66" fmla="*/ 16 w 878"/>
                  <a:gd name="T67" fmla="*/ 10 h 1029"/>
                  <a:gd name="T68" fmla="*/ 15 w 878"/>
                  <a:gd name="T69" fmla="*/ 10 h 1029"/>
                  <a:gd name="T70" fmla="*/ 13 w 878"/>
                  <a:gd name="T71" fmla="*/ 11 h 1029"/>
                  <a:gd name="T72" fmla="*/ 11 w 878"/>
                  <a:gd name="T73" fmla="*/ 12 h 1029"/>
                  <a:gd name="T74" fmla="*/ 9 w 878"/>
                  <a:gd name="T75" fmla="*/ 14 h 1029"/>
                  <a:gd name="T76" fmla="*/ 8 w 878"/>
                  <a:gd name="T77" fmla="*/ 16 h 1029"/>
                  <a:gd name="T78" fmla="*/ 6 w 878"/>
                  <a:gd name="T79" fmla="*/ 19 h 1029"/>
                  <a:gd name="T80" fmla="*/ 5 w 878"/>
                  <a:gd name="T81" fmla="*/ 22 h 1029"/>
                  <a:gd name="T82" fmla="*/ 5 w 878"/>
                  <a:gd name="T83" fmla="*/ 23 h 1029"/>
                  <a:gd name="T84" fmla="*/ 6 w 878"/>
                  <a:gd name="T85" fmla="*/ 24 h 1029"/>
                  <a:gd name="T86" fmla="*/ 8 w 878"/>
                  <a:gd name="T87" fmla="*/ 26 h 1029"/>
                  <a:gd name="T88" fmla="*/ 10 w 878"/>
                  <a:gd name="T89" fmla="*/ 28 h 1029"/>
                  <a:gd name="T90" fmla="*/ 12 w 878"/>
                  <a:gd name="T91" fmla="*/ 29 h 1029"/>
                  <a:gd name="T92" fmla="*/ 15 w 878"/>
                  <a:gd name="T93" fmla="*/ 31 h 1029"/>
                  <a:gd name="T94" fmla="*/ 16 w 878"/>
                  <a:gd name="T95" fmla="*/ 31 h 1029"/>
                  <a:gd name="T96" fmla="*/ 16 w 878"/>
                  <a:gd name="T97" fmla="*/ 32 h 1029"/>
                  <a:gd name="T98" fmla="*/ 14 w 878"/>
                  <a:gd name="T99" fmla="*/ 31 h 1029"/>
                  <a:gd name="T100" fmla="*/ 12 w 878"/>
                  <a:gd name="T101" fmla="*/ 30 h 1029"/>
                  <a:gd name="T102" fmla="*/ 10 w 878"/>
                  <a:gd name="T103" fmla="*/ 29 h 1029"/>
                  <a:gd name="T104" fmla="*/ 9 w 878"/>
                  <a:gd name="T105" fmla="*/ 28 h 1029"/>
                  <a:gd name="T106" fmla="*/ 8 w 878"/>
                  <a:gd name="T107" fmla="*/ 28 h 1029"/>
                  <a:gd name="T108" fmla="*/ 3 w 878"/>
                  <a:gd name="T109" fmla="*/ 25 h 1029"/>
                  <a:gd name="T110" fmla="*/ 2 w 878"/>
                  <a:gd name="T111" fmla="*/ 29 h 1029"/>
                  <a:gd name="T112" fmla="*/ 0 w 878"/>
                  <a:gd name="T113" fmla="*/ 33 h 1029"/>
                  <a:gd name="T114" fmla="*/ 1 w 878"/>
                  <a:gd name="T115" fmla="*/ 37 h 1029"/>
                  <a:gd name="T116" fmla="*/ 3 w 878"/>
                  <a:gd name="T117" fmla="*/ 40 h 1029"/>
                  <a:gd name="T118" fmla="*/ 6 w 878"/>
                  <a:gd name="T119" fmla="*/ 41 h 10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8"/>
                  <a:gd name="T181" fmla="*/ 0 h 1029"/>
                  <a:gd name="T182" fmla="*/ 878 w 878"/>
                  <a:gd name="T183" fmla="*/ 1029 h 10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8" h="1029">
                    <a:moveTo>
                      <a:pt x="204" y="1029"/>
                    </a:moveTo>
                    <a:lnTo>
                      <a:pt x="215" y="1029"/>
                    </a:lnTo>
                    <a:lnTo>
                      <a:pt x="224" y="1027"/>
                    </a:lnTo>
                    <a:lnTo>
                      <a:pt x="235" y="1024"/>
                    </a:lnTo>
                    <a:lnTo>
                      <a:pt x="246" y="1022"/>
                    </a:lnTo>
                    <a:lnTo>
                      <a:pt x="256" y="1019"/>
                    </a:lnTo>
                    <a:lnTo>
                      <a:pt x="266" y="1016"/>
                    </a:lnTo>
                    <a:lnTo>
                      <a:pt x="276" y="1013"/>
                    </a:lnTo>
                    <a:lnTo>
                      <a:pt x="287" y="1010"/>
                    </a:lnTo>
                    <a:lnTo>
                      <a:pt x="293" y="1008"/>
                    </a:lnTo>
                    <a:lnTo>
                      <a:pt x="300" y="1008"/>
                    </a:lnTo>
                    <a:lnTo>
                      <a:pt x="305" y="1008"/>
                    </a:lnTo>
                    <a:lnTo>
                      <a:pt x="311" y="1007"/>
                    </a:lnTo>
                    <a:lnTo>
                      <a:pt x="323" y="978"/>
                    </a:lnTo>
                    <a:lnTo>
                      <a:pt x="337" y="951"/>
                    </a:lnTo>
                    <a:lnTo>
                      <a:pt x="351" y="926"/>
                    </a:lnTo>
                    <a:lnTo>
                      <a:pt x="366" y="900"/>
                    </a:lnTo>
                    <a:lnTo>
                      <a:pt x="381" y="876"/>
                    </a:lnTo>
                    <a:lnTo>
                      <a:pt x="397" y="851"/>
                    </a:lnTo>
                    <a:lnTo>
                      <a:pt x="412" y="827"/>
                    </a:lnTo>
                    <a:lnTo>
                      <a:pt x="427" y="802"/>
                    </a:lnTo>
                    <a:lnTo>
                      <a:pt x="435" y="788"/>
                    </a:lnTo>
                    <a:lnTo>
                      <a:pt x="443" y="775"/>
                    </a:lnTo>
                    <a:lnTo>
                      <a:pt x="451" y="761"/>
                    </a:lnTo>
                    <a:lnTo>
                      <a:pt x="459" y="748"/>
                    </a:lnTo>
                    <a:lnTo>
                      <a:pt x="475" y="724"/>
                    </a:lnTo>
                    <a:lnTo>
                      <a:pt x="490" y="699"/>
                    </a:lnTo>
                    <a:lnTo>
                      <a:pt x="506" y="675"/>
                    </a:lnTo>
                    <a:lnTo>
                      <a:pt x="523" y="652"/>
                    </a:lnTo>
                    <a:lnTo>
                      <a:pt x="539" y="628"/>
                    </a:lnTo>
                    <a:lnTo>
                      <a:pt x="556" y="604"/>
                    </a:lnTo>
                    <a:lnTo>
                      <a:pt x="574" y="582"/>
                    </a:lnTo>
                    <a:lnTo>
                      <a:pt x="592" y="558"/>
                    </a:lnTo>
                    <a:lnTo>
                      <a:pt x="610" y="536"/>
                    </a:lnTo>
                    <a:lnTo>
                      <a:pt x="630" y="513"/>
                    </a:lnTo>
                    <a:lnTo>
                      <a:pt x="648" y="489"/>
                    </a:lnTo>
                    <a:lnTo>
                      <a:pt x="668" y="467"/>
                    </a:lnTo>
                    <a:lnTo>
                      <a:pt x="689" y="444"/>
                    </a:lnTo>
                    <a:lnTo>
                      <a:pt x="709" y="421"/>
                    </a:lnTo>
                    <a:lnTo>
                      <a:pt x="731" y="398"/>
                    </a:lnTo>
                    <a:lnTo>
                      <a:pt x="752" y="374"/>
                    </a:lnTo>
                    <a:lnTo>
                      <a:pt x="765" y="364"/>
                    </a:lnTo>
                    <a:lnTo>
                      <a:pt x="777" y="354"/>
                    </a:lnTo>
                    <a:lnTo>
                      <a:pt x="789" y="343"/>
                    </a:lnTo>
                    <a:lnTo>
                      <a:pt x="801" y="332"/>
                    </a:lnTo>
                    <a:lnTo>
                      <a:pt x="812" y="322"/>
                    </a:lnTo>
                    <a:lnTo>
                      <a:pt x="824" y="312"/>
                    </a:lnTo>
                    <a:lnTo>
                      <a:pt x="836" y="301"/>
                    </a:lnTo>
                    <a:lnTo>
                      <a:pt x="847" y="292"/>
                    </a:lnTo>
                    <a:lnTo>
                      <a:pt x="849" y="289"/>
                    </a:lnTo>
                    <a:lnTo>
                      <a:pt x="851" y="287"/>
                    </a:lnTo>
                    <a:lnTo>
                      <a:pt x="853" y="286"/>
                    </a:lnTo>
                    <a:lnTo>
                      <a:pt x="855" y="285"/>
                    </a:lnTo>
                    <a:lnTo>
                      <a:pt x="856" y="284"/>
                    </a:lnTo>
                    <a:lnTo>
                      <a:pt x="857" y="283"/>
                    </a:lnTo>
                    <a:lnTo>
                      <a:pt x="858" y="281"/>
                    </a:lnTo>
                    <a:lnTo>
                      <a:pt x="859" y="280"/>
                    </a:lnTo>
                    <a:lnTo>
                      <a:pt x="872" y="270"/>
                    </a:lnTo>
                    <a:lnTo>
                      <a:pt x="873" y="269"/>
                    </a:lnTo>
                    <a:lnTo>
                      <a:pt x="876" y="268"/>
                    </a:lnTo>
                    <a:lnTo>
                      <a:pt x="877" y="267"/>
                    </a:lnTo>
                    <a:lnTo>
                      <a:pt x="878" y="265"/>
                    </a:lnTo>
                    <a:lnTo>
                      <a:pt x="866" y="234"/>
                    </a:lnTo>
                    <a:lnTo>
                      <a:pt x="856" y="201"/>
                    </a:lnTo>
                    <a:lnTo>
                      <a:pt x="846" y="170"/>
                    </a:lnTo>
                    <a:lnTo>
                      <a:pt x="835" y="138"/>
                    </a:lnTo>
                    <a:lnTo>
                      <a:pt x="822" y="109"/>
                    </a:lnTo>
                    <a:lnTo>
                      <a:pt x="806" y="81"/>
                    </a:lnTo>
                    <a:lnTo>
                      <a:pt x="786" y="56"/>
                    </a:lnTo>
                    <a:lnTo>
                      <a:pt x="762" y="35"/>
                    </a:lnTo>
                    <a:lnTo>
                      <a:pt x="745" y="26"/>
                    </a:lnTo>
                    <a:lnTo>
                      <a:pt x="725" y="20"/>
                    </a:lnTo>
                    <a:lnTo>
                      <a:pt x="706" y="14"/>
                    </a:lnTo>
                    <a:lnTo>
                      <a:pt x="685" y="10"/>
                    </a:lnTo>
                    <a:lnTo>
                      <a:pt x="664" y="7"/>
                    </a:lnTo>
                    <a:lnTo>
                      <a:pt x="643" y="4"/>
                    </a:lnTo>
                    <a:lnTo>
                      <a:pt x="622" y="3"/>
                    </a:lnTo>
                    <a:lnTo>
                      <a:pt x="602" y="0"/>
                    </a:lnTo>
                    <a:lnTo>
                      <a:pt x="589" y="11"/>
                    </a:lnTo>
                    <a:lnTo>
                      <a:pt x="575" y="23"/>
                    </a:lnTo>
                    <a:lnTo>
                      <a:pt x="560" y="36"/>
                    </a:lnTo>
                    <a:lnTo>
                      <a:pt x="545" y="50"/>
                    </a:lnTo>
                    <a:lnTo>
                      <a:pt x="530" y="64"/>
                    </a:lnTo>
                    <a:lnTo>
                      <a:pt x="515" y="78"/>
                    </a:lnTo>
                    <a:lnTo>
                      <a:pt x="499" y="92"/>
                    </a:lnTo>
                    <a:lnTo>
                      <a:pt x="487" y="104"/>
                    </a:lnTo>
                    <a:lnTo>
                      <a:pt x="475" y="118"/>
                    </a:lnTo>
                    <a:lnTo>
                      <a:pt x="463" y="131"/>
                    </a:lnTo>
                    <a:lnTo>
                      <a:pt x="452" y="145"/>
                    </a:lnTo>
                    <a:lnTo>
                      <a:pt x="441" y="158"/>
                    </a:lnTo>
                    <a:lnTo>
                      <a:pt x="432" y="172"/>
                    </a:lnTo>
                    <a:lnTo>
                      <a:pt x="423" y="186"/>
                    </a:lnTo>
                    <a:lnTo>
                      <a:pt x="415" y="201"/>
                    </a:lnTo>
                    <a:lnTo>
                      <a:pt x="408" y="216"/>
                    </a:lnTo>
                    <a:lnTo>
                      <a:pt x="522" y="299"/>
                    </a:lnTo>
                    <a:lnTo>
                      <a:pt x="533" y="308"/>
                    </a:lnTo>
                    <a:lnTo>
                      <a:pt x="545" y="315"/>
                    </a:lnTo>
                    <a:lnTo>
                      <a:pt x="555" y="324"/>
                    </a:lnTo>
                    <a:lnTo>
                      <a:pt x="566" y="331"/>
                    </a:lnTo>
                    <a:lnTo>
                      <a:pt x="577" y="340"/>
                    </a:lnTo>
                    <a:lnTo>
                      <a:pt x="588" y="349"/>
                    </a:lnTo>
                    <a:lnTo>
                      <a:pt x="598" y="358"/>
                    </a:lnTo>
                    <a:lnTo>
                      <a:pt x="609" y="368"/>
                    </a:lnTo>
                    <a:lnTo>
                      <a:pt x="616" y="375"/>
                    </a:lnTo>
                    <a:lnTo>
                      <a:pt x="621" y="383"/>
                    </a:lnTo>
                    <a:lnTo>
                      <a:pt x="627" y="390"/>
                    </a:lnTo>
                    <a:lnTo>
                      <a:pt x="634" y="397"/>
                    </a:lnTo>
                    <a:lnTo>
                      <a:pt x="639" y="404"/>
                    </a:lnTo>
                    <a:lnTo>
                      <a:pt x="646" y="412"/>
                    </a:lnTo>
                    <a:lnTo>
                      <a:pt x="651" y="418"/>
                    </a:lnTo>
                    <a:lnTo>
                      <a:pt x="656" y="426"/>
                    </a:lnTo>
                    <a:lnTo>
                      <a:pt x="653" y="437"/>
                    </a:lnTo>
                    <a:lnTo>
                      <a:pt x="652" y="438"/>
                    </a:lnTo>
                    <a:lnTo>
                      <a:pt x="650" y="439"/>
                    </a:lnTo>
                    <a:lnTo>
                      <a:pt x="649" y="441"/>
                    </a:lnTo>
                    <a:lnTo>
                      <a:pt x="647" y="442"/>
                    </a:lnTo>
                    <a:lnTo>
                      <a:pt x="639" y="451"/>
                    </a:lnTo>
                    <a:lnTo>
                      <a:pt x="632" y="445"/>
                    </a:lnTo>
                    <a:lnTo>
                      <a:pt x="625" y="440"/>
                    </a:lnTo>
                    <a:lnTo>
                      <a:pt x="620" y="435"/>
                    </a:lnTo>
                    <a:lnTo>
                      <a:pt x="616" y="427"/>
                    </a:lnTo>
                    <a:lnTo>
                      <a:pt x="602" y="412"/>
                    </a:lnTo>
                    <a:lnTo>
                      <a:pt x="589" y="398"/>
                    </a:lnTo>
                    <a:lnTo>
                      <a:pt x="575" y="385"/>
                    </a:lnTo>
                    <a:lnTo>
                      <a:pt x="561" y="372"/>
                    </a:lnTo>
                    <a:lnTo>
                      <a:pt x="546" y="360"/>
                    </a:lnTo>
                    <a:lnTo>
                      <a:pt x="532" y="349"/>
                    </a:lnTo>
                    <a:lnTo>
                      <a:pt x="517" y="337"/>
                    </a:lnTo>
                    <a:lnTo>
                      <a:pt x="502" y="325"/>
                    </a:lnTo>
                    <a:lnTo>
                      <a:pt x="487" y="314"/>
                    </a:lnTo>
                    <a:lnTo>
                      <a:pt x="472" y="304"/>
                    </a:lnTo>
                    <a:lnTo>
                      <a:pt x="456" y="294"/>
                    </a:lnTo>
                    <a:lnTo>
                      <a:pt x="441" y="283"/>
                    </a:lnTo>
                    <a:lnTo>
                      <a:pt x="426" y="273"/>
                    </a:lnTo>
                    <a:lnTo>
                      <a:pt x="411" y="264"/>
                    </a:lnTo>
                    <a:lnTo>
                      <a:pt x="396" y="253"/>
                    </a:lnTo>
                    <a:lnTo>
                      <a:pt x="381" y="243"/>
                    </a:lnTo>
                    <a:lnTo>
                      <a:pt x="380" y="243"/>
                    </a:lnTo>
                    <a:lnTo>
                      <a:pt x="379" y="243"/>
                    </a:lnTo>
                    <a:lnTo>
                      <a:pt x="378" y="243"/>
                    </a:lnTo>
                    <a:lnTo>
                      <a:pt x="363" y="249"/>
                    </a:lnTo>
                    <a:lnTo>
                      <a:pt x="348" y="256"/>
                    </a:lnTo>
                    <a:lnTo>
                      <a:pt x="333" y="264"/>
                    </a:lnTo>
                    <a:lnTo>
                      <a:pt x="319" y="272"/>
                    </a:lnTo>
                    <a:lnTo>
                      <a:pt x="305" y="282"/>
                    </a:lnTo>
                    <a:lnTo>
                      <a:pt x="292" y="293"/>
                    </a:lnTo>
                    <a:lnTo>
                      <a:pt x="279" y="303"/>
                    </a:lnTo>
                    <a:lnTo>
                      <a:pt x="266" y="315"/>
                    </a:lnTo>
                    <a:lnTo>
                      <a:pt x="254" y="328"/>
                    </a:lnTo>
                    <a:lnTo>
                      <a:pt x="243" y="341"/>
                    </a:lnTo>
                    <a:lnTo>
                      <a:pt x="231" y="354"/>
                    </a:lnTo>
                    <a:lnTo>
                      <a:pt x="220" y="367"/>
                    </a:lnTo>
                    <a:lnTo>
                      <a:pt x="209" y="380"/>
                    </a:lnTo>
                    <a:lnTo>
                      <a:pt x="200" y="394"/>
                    </a:lnTo>
                    <a:lnTo>
                      <a:pt x="189" y="407"/>
                    </a:lnTo>
                    <a:lnTo>
                      <a:pt x="179" y="419"/>
                    </a:lnTo>
                    <a:lnTo>
                      <a:pt x="171" y="436"/>
                    </a:lnTo>
                    <a:lnTo>
                      <a:pt x="159" y="453"/>
                    </a:lnTo>
                    <a:lnTo>
                      <a:pt x="147" y="470"/>
                    </a:lnTo>
                    <a:lnTo>
                      <a:pt x="135" y="487"/>
                    </a:lnTo>
                    <a:lnTo>
                      <a:pt x="125" y="504"/>
                    </a:lnTo>
                    <a:lnTo>
                      <a:pt x="119" y="523"/>
                    </a:lnTo>
                    <a:lnTo>
                      <a:pt x="117" y="541"/>
                    </a:lnTo>
                    <a:lnTo>
                      <a:pt x="120" y="559"/>
                    </a:lnTo>
                    <a:lnTo>
                      <a:pt x="124" y="566"/>
                    </a:lnTo>
                    <a:lnTo>
                      <a:pt x="130" y="571"/>
                    </a:lnTo>
                    <a:lnTo>
                      <a:pt x="135" y="577"/>
                    </a:lnTo>
                    <a:lnTo>
                      <a:pt x="141" y="583"/>
                    </a:lnTo>
                    <a:lnTo>
                      <a:pt x="146" y="588"/>
                    </a:lnTo>
                    <a:lnTo>
                      <a:pt x="151" y="594"/>
                    </a:lnTo>
                    <a:lnTo>
                      <a:pt x="157" y="600"/>
                    </a:lnTo>
                    <a:lnTo>
                      <a:pt x="161" y="605"/>
                    </a:lnTo>
                    <a:lnTo>
                      <a:pt x="175" y="618"/>
                    </a:lnTo>
                    <a:lnTo>
                      <a:pt x="189" y="631"/>
                    </a:lnTo>
                    <a:lnTo>
                      <a:pt x="203" y="643"/>
                    </a:lnTo>
                    <a:lnTo>
                      <a:pt x="216" y="656"/>
                    </a:lnTo>
                    <a:lnTo>
                      <a:pt x="229" y="668"/>
                    </a:lnTo>
                    <a:lnTo>
                      <a:pt x="243" y="680"/>
                    </a:lnTo>
                    <a:lnTo>
                      <a:pt x="256" y="690"/>
                    </a:lnTo>
                    <a:lnTo>
                      <a:pt x="270" y="701"/>
                    </a:lnTo>
                    <a:lnTo>
                      <a:pt x="283" y="712"/>
                    </a:lnTo>
                    <a:lnTo>
                      <a:pt x="297" y="721"/>
                    </a:lnTo>
                    <a:lnTo>
                      <a:pt x="311" y="731"/>
                    </a:lnTo>
                    <a:lnTo>
                      <a:pt x="326" y="740"/>
                    </a:lnTo>
                    <a:lnTo>
                      <a:pt x="343" y="748"/>
                    </a:lnTo>
                    <a:lnTo>
                      <a:pt x="359" y="756"/>
                    </a:lnTo>
                    <a:lnTo>
                      <a:pt x="376" y="763"/>
                    </a:lnTo>
                    <a:lnTo>
                      <a:pt x="393" y="770"/>
                    </a:lnTo>
                    <a:lnTo>
                      <a:pt x="395" y="772"/>
                    </a:lnTo>
                    <a:lnTo>
                      <a:pt x="398" y="774"/>
                    </a:lnTo>
                    <a:lnTo>
                      <a:pt x="400" y="777"/>
                    </a:lnTo>
                    <a:lnTo>
                      <a:pt x="400" y="782"/>
                    </a:lnTo>
                    <a:lnTo>
                      <a:pt x="396" y="787"/>
                    </a:lnTo>
                    <a:lnTo>
                      <a:pt x="392" y="791"/>
                    </a:lnTo>
                    <a:lnTo>
                      <a:pt x="387" y="796"/>
                    </a:lnTo>
                    <a:lnTo>
                      <a:pt x="381" y="799"/>
                    </a:lnTo>
                    <a:lnTo>
                      <a:pt x="368" y="795"/>
                    </a:lnTo>
                    <a:lnTo>
                      <a:pt x="355" y="790"/>
                    </a:lnTo>
                    <a:lnTo>
                      <a:pt x="344" y="785"/>
                    </a:lnTo>
                    <a:lnTo>
                      <a:pt x="332" y="778"/>
                    </a:lnTo>
                    <a:lnTo>
                      <a:pt x="320" y="773"/>
                    </a:lnTo>
                    <a:lnTo>
                      <a:pt x="309" y="767"/>
                    </a:lnTo>
                    <a:lnTo>
                      <a:pt x="299" y="760"/>
                    </a:lnTo>
                    <a:lnTo>
                      <a:pt x="289" y="753"/>
                    </a:lnTo>
                    <a:lnTo>
                      <a:pt x="278" y="746"/>
                    </a:lnTo>
                    <a:lnTo>
                      <a:pt x="268" y="739"/>
                    </a:lnTo>
                    <a:lnTo>
                      <a:pt x="258" y="731"/>
                    </a:lnTo>
                    <a:lnTo>
                      <a:pt x="248" y="724"/>
                    </a:lnTo>
                    <a:lnTo>
                      <a:pt x="238" y="716"/>
                    </a:lnTo>
                    <a:lnTo>
                      <a:pt x="229" y="707"/>
                    </a:lnTo>
                    <a:lnTo>
                      <a:pt x="218" y="700"/>
                    </a:lnTo>
                    <a:lnTo>
                      <a:pt x="208" y="692"/>
                    </a:lnTo>
                    <a:lnTo>
                      <a:pt x="206" y="691"/>
                    </a:lnTo>
                    <a:lnTo>
                      <a:pt x="204" y="690"/>
                    </a:lnTo>
                    <a:lnTo>
                      <a:pt x="203" y="690"/>
                    </a:lnTo>
                    <a:lnTo>
                      <a:pt x="201" y="689"/>
                    </a:lnTo>
                    <a:lnTo>
                      <a:pt x="106" y="597"/>
                    </a:lnTo>
                    <a:lnTo>
                      <a:pt x="93" y="615"/>
                    </a:lnTo>
                    <a:lnTo>
                      <a:pt x="80" y="633"/>
                    </a:lnTo>
                    <a:lnTo>
                      <a:pt x="70" y="653"/>
                    </a:lnTo>
                    <a:lnTo>
                      <a:pt x="59" y="673"/>
                    </a:lnTo>
                    <a:lnTo>
                      <a:pt x="48" y="693"/>
                    </a:lnTo>
                    <a:lnTo>
                      <a:pt x="38" y="715"/>
                    </a:lnTo>
                    <a:lnTo>
                      <a:pt x="29" y="736"/>
                    </a:lnTo>
                    <a:lnTo>
                      <a:pt x="19" y="759"/>
                    </a:lnTo>
                    <a:lnTo>
                      <a:pt x="0" y="813"/>
                    </a:lnTo>
                    <a:lnTo>
                      <a:pt x="4" y="834"/>
                    </a:lnTo>
                    <a:lnTo>
                      <a:pt x="9" y="857"/>
                    </a:lnTo>
                    <a:lnTo>
                      <a:pt x="14" y="879"/>
                    </a:lnTo>
                    <a:lnTo>
                      <a:pt x="20" y="902"/>
                    </a:lnTo>
                    <a:lnTo>
                      <a:pt x="28" y="925"/>
                    </a:lnTo>
                    <a:lnTo>
                      <a:pt x="37" y="945"/>
                    </a:lnTo>
                    <a:lnTo>
                      <a:pt x="49" y="963"/>
                    </a:lnTo>
                    <a:lnTo>
                      <a:pt x="64" y="979"/>
                    </a:lnTo>
                    <a:lnTo>
                      <a:pt x="78" y="991"/>
                    </a:lnTo>
                    <a:lnTo>
                      <a:pt x="93" y="1001"/>
                    </a:lnTo>
                    <a:lnTo>
                      <a:pt x="110" y="1009"/>
                    </a:lnTo>
                    <a:lnTo>
                      <a:pt x="129" y="1017"/>
                    </a:lnTo>
                    <a:lnTo>
                      <a:pt x="147" y="1022"/>
                    </a:lnTo>
                    <a:lnTo>
                      <a:pt x="166" y="1026"/>
                    </a:lnTo>
                    <a:lnTo>
                      <a:pt x="186" y="1028"/>
                    </a:lnTo>
                    <a:lnTo>
                      <a:pt x="204" y="10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9" name="Freeform 215"/>
              <p:cNvSpPr>
                <a:spLocks/>
              </p:cNvSpPr>
              <p:nvPr/>
            </p:nvSpPr>
            <p:spPr bwMode="auto">
              <a:xfrm>
                <a:off x="4798" y="1180"/>
                <a:ext cx="9" cy="12"/>
              </a:xfrm>
              <a:custGeom>
                <a:avLst/>
                <a:gdLst>
                  <a:gd name="T0" fmla="*/ 1 w 44"/>
                  <a:gd name="T1" fmla="*/ 0 h 62"/>
                  <a:gd name="T2" fmla="*/ 1 w 44"/>
                  <a:gd name="T3" fmla="*/ 0 h 62"/>
                  <a:gd name="T4" fmla="*/ 2 w 44"/>
                  <a:gd name="T5" fmla="*/ 0 h 62"/>
                  <a:gd name="T6" fmla="*/ 2 w 44"/>
                  <a:gd name="T7" fmla="*/ 1 h 62"/>
                  <a:gd name="T8" fmla="*/ 2 w 44"/>
                  <a:gd name="T9" fmla="*/ 1 h 62"/>
                  <a:gd name="T10" fmla="*/ 2 w 44"/>
                  <a:gd name="T11" fmla="*/ 2 h 62"/>
                  <a:gd name="T12" fmla="*/ 2 w 44"/>
                  <a:gd name="T13" fmla="*/ 2 h 62"/>
                  <a:gd name="T14" fmla="*/ 1 w 44"/>
                  <a:gd name="T15" fmla="*/ 2 h 62"/>
                  <a:gd name="T16" fmla="*/ 1 w 44"/>
                  <a:gd name="T17" fmla="*/ 2 h 62"/>
                  <a:gd name="T18" fmla="*/ 1 w 44"/>
                  <a:gd name="T19" fmla="*/ 2 h 62"/>
                  <a:gd name="T20" fmla="*/ 0 w 44"/>
                  <a:gd name="T21" fmla="*/ 2 h 62"/>
                  <a:gd name="T22" fmla="*/ 0 w 44"/>
                  <a:gd name="T23" fmla="*/ 2 h 62"/>
                  <a:gd name="T24" fmla="*/ 0 w 44"/>
                  <a:gd name="T25" fmla="*/ 1 h 62"/>
                  <a:gd name="T26" fmla="*/ 0 w 44"/>
                  <a:gd name="T27" fmla="*/ 1 h 62"/>
                  <a:gd name="T28" fmla="*/ 0 w 44"/>
                  <a:gd name="T29" fmla="*/ 0 h 62"/>
                  <a:gd name="T30" fmla="*/ 1 w 44"/>
                  <a:gd name="T31" fmla="*/ 0 h 62"/>
                  <a:gd name="T32" fmla="*/ 1 w 44"/>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2"/>
                  <a:gd name="T53" fmla="*/ 44 w 44"/>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2">
                    <a:moveTo>
                      <a:pt x="22" y="0"/>
                    </a:moveTo>
                    <a:lnTo>
                      <a:pt x="31" y="3"/>
                    </a:lnTo>
                    <a:lnTo>
                      <a:pt x="38" y="9"/>
                    </a:lnTo>
                    <a:lnTo>
                      <a:pt x="42" y="19"/>
                    </a:lnTo>
                    <a:lnTo>
                      <a:pt x="44" y="30"/>
                    </a:lnTo>
                    <a:lnTo>
                      <a:pt x="42" y="42"/>
                    </a:lnTo>
                    <a:lnTo>
                      <a:pt x="38" y="52"/>
                    </a:lnTo>
                    <a:lnTo>
                      <a:pt x="31" y="59"/>
                    </a:lnTo>
                    <a:lnTo>
                      <a:pt x="22" y="62"/>
                    </a:lnTo>
                    <a:lnTo>
                      <a:pt x="14" y="59"/>
                    </a:lnTo>
                    <a:lnTo>
                      <a:pt x="6" y="52"/>
                    </a:lnTo>
                    <a:lnTo>
                      <a:pt x="2" y="42"/>
                    </a:lnTo>
                    <a:lnTo>
                      <a:pt x="0" y="30"/>
                    </a:lnTo>
                    <a:lnTo>
                      <a:pt x="2" y="19"/>
                    </a:lnTo>
                    <a:lnTo>
                      <a:pt x="6" y="9"/>
                    </a:lnTo>
                    <a:lnTo>
                      <a:pt x="14" y="3"/>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0" name="Freeform 216"/>
              <p:cNvSpPr>
                <a:spLocks/>
              </p:cNvSpPr>
              <p:nvPr/>
            </p:nvSpPr>
            <p:spPr bwMode="auto">
              <a:xfrm>
                <a:off x="4815" y="1194"/>
                <a:ext cx="9" cy="12"/>
              </a:xfrm>
              <a:custGeom>
                <a:avLst/>
                <a:gdLst>
                  <a:gd name="T0" fmla="*/ 1 w 44"/>
                  <a:gd name="T1" fmla="*/ 0 h 62"/>
                  <a:gd name="T2" fmla="*/ 1 w 44"/>
                  <a:gd name="T3" fmla="*/ 0 h 62"/>
                  <a:gd name="T4" fmla="*/ 2 w 44"/>
                  <a:gd name="T5" fmla="*/ 0 h 62"/>
                  <a:gd name="T6" fmla="*/ 2 w 44"/>
                  <a:gd name="T7" fmla="*/ 1 h 62"/>
                  <a:gd name="T8" fmla="*/ 2 w 44"/>
                  <a:gd name="T9" fmla="*/ 1 h 62"/>
                  <a:gd name="T10" fmla="*/ 2 w 44"/>
                  <a:gd name="T11" fmla="*/ 2 h 62"/>
                  <a:gd name="T12" fmla="*/ 2 w 44"/>
                  <a:gd name="T13" fmla="*/ 2 h 62"/>
                  <a:gd name="T14" fmla="*/ 1 w 44"/>
                  <a:gd name="T15" fmla="*/ 2 h 62"/>
                  <a:gd name="T16" fmla="*/ 1 w 44"/>
                  <a:gd name="T17" fmla="*/ 2 h 62"/>
                  <a:gd name="T18" fmla="*/ 1 w 44"/>
                  <a:gd name="T19" fmla="*/ 2 h 62"/>
                  <a:gd name="T20" fmla="*/ 0 w 44"/>
                  <a:gd name="T21" fmla="*/ 2 h 62"/>
                  <a:gd name="T22" fmla="*/ 0 w 44"/>
                  <a:gd name="T23" fmla="*/ 2 h 62"/>
                  <a:gd name="T24" fmla="*/ 0 w 44"/>
                  <a:gd name="T25" fmla="*/ 1 h 62"/>
                  <a:gd name="T26" fmla="*/ 0 w 44"/>
                  <a:gd name="T27" fmla="*/ 1 h 62"/>
                  <a:gd name="T28" fmla="*/ 0 w 44"/>
                  <a:gd name="T29" fmla="*/ 0 h 62"/>
                  <a:gd name="T30" fmla="*/ 1 w 44"/>
                  <a:gd name="T31" fmla="*/ 0 h 62"/>
                  <a:gd name="T32" fmla="*/ 1 w 44"/>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2"/>
                  <a:gd name="T53" fmla="*/ 44 w 44"/>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2">
                    <a:moveTo>
                      <a:pt x="21" y="0"/>
                    </a:moveTo>
                    <a:lnTo>
                      <a:pt x="30" y="2"/>
                    </a:lnTo>
                    <a:lnTo>
                      <a:pt x="37" y="9"/>
                    </a:lnTo>
                    <a:lnTo>
                      <a:pt x="42" y="19"/>
                    </a:lnTo>
                    <a:lnTo>
                      <a:pt x="44" y="30"/>
                    </a:lnTo>
                    <a:lnTo>
                      <a:pt x="42" y="42"/>
                    </a:lnTo>
                    <a:lnTo>
                      <a:pt x="37" y="52"/>
                    </a:lnTo>
                    <a:lnTo>
                      <a:pt x="30" y="59"/>
                    </a:lnTo>
                    <a:lnTo>
                      <a:pt x="21" y="62"/>
                    </a:lnTo>
                    <a:lnTo>
                      <a:pt x="13" y="59"/>
                    </a:lnTo>
                    <a:lnTo>
                      <a:pt x="6" y="52"/>
                    </a:lnTo>
                    <a:lnTo>
                      <a:pt x="2" y="42"/>
                    </a:lnTo>
                    <a:lnTo>
                      <a:pt x="0" y="30"/>
                    </a:lnTo>
                    <a:lnTo>
                      <a:pt x="2" y="19"/>
                    </a:lnTo>
                    <a:lnTo>
                      <a:pt x="6" y="9"/>
                    </a:lnTo>
                    <a:lnTo>
                      <a:pt x="13" y="2"/>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1" name="Freeform 217"/>
              <p:cNvSpPr>
                <a:spLocks/>
              </p:cNvSpPr>
              <p:nvPr/>
            </p:nvSpPr>
            <p:spPr bwMode="auto">
              <a:xfrm>
                <a:off x="4830" y="1207"/>
                <a:ext cx="9" cy="13"/>
              </a:xfrm>
              <a:custGeom>
                <a:avLst/>
                <a:gdLst>
                  <a:gd name="T0" fmla="*/ 1 w 44"/>
                  <a:gd name="T1" fmla="*/ 0 h 62"/>
                  <a:gd name="T2" fmla="*/ 1 w 44"/>
                  <a:gd name="T3" fmla="*/ 0 h 62"/>
                  <a:gd name="T4" fmla="*/ 2 w 44"/>
                  <a:gd name="T5" fmla="*/ 0 h 62"/>
                  <a:gd name="T6" fmla="*/ 2 w 44"/>
                  <a:gd name="T7" fmla="*/ 1 h 62"/>
                  <a:gd name="T8" fmla="*/ 2 w 44"/>
                  <a:gd name="T9" fmla="*/ 1 h 62"/>
                  <a:gd name="T10" fmla="*/ 2 w 44"/>
                  <a:gd name="T11" fmla="*/ 2 h 62"/>
                  <a:gd name="T12" fmla="*/ 2 w 44"/>
                  <a:gd name="T13" fmla="*/ 2 h 62"/>
                  <a:gd name="T14" fmla="*/ 1 w 44"/>
                  <a:gd name="T15" fmla="*/ 3 h 62"/>
                  <a:gd name="T16" fmla="*/ 1 w 44"/>
                  <a:gd name="T17" fmla="*/ 3 h 62"/>
                  <a:gd name="T18" fmla="*/ 1 w 44"/>
                  <a:gd name="T19" fmla="*/ 3 h 62"/>
                  <a:gd name="T20" fmla="*/ 0 w 44"/>
                  <a:gd name="T21" fmla="*/ 2 h 62"/>
                  <a:gd name="T22" fmla="*/ 0 w 44"/>
                  <a:gd name="T23" fmla="*/ 2 h 62"/>
                  <a:gd name="T24" fmla="*/ 0 w 44"/>
                  <a:gd name="T25" fmla="*/ 1 h 62"/>
                  <a:gd name="T26" fmla="*/ 0 w 44"/>
                  <a:gd name="T27" fmla="*/ 1 h 62"/>
                  <a:gd name="T28" fmla="*/ 0 w 44"/>
                  <a:gd name="T29" fmla="*/ 0 h 62"/>
                  <a:gd name="T30" fmla="*/ 1 w 44"/>
                  <a:gd name="T31" fmla="*/ 0 h 62"/>
                  <a:gd name="T32" fmla="*/ 1 w 44"/>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2"/>
                  <a:gd name="T53" fmla="*/ 44 w 44"/>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2">
                    <a:moveTo>
                      <a:pt x="23" y="0"/>
                    </a:moveTo>
                    <a:lnTo>
                      <a:pt x="31" y="2"/>
                    </a:lnTo>
                    <a:lnTo>
                      <a:pt x="38" y="9"/>
                    </a:lnTo>
                    <a:lnTo>
                      <a:pt x="42" y="19"/>
                    </a:lnTo>
                    <a:lnTo>
                      <a:pt x="44" y="31"/>
                    </a:lnTo>
                    <a:lnTo>
                      <a:pt x="42" y="43"/>
                    </a:lnTo>
                    <a:lnTo>
                      <a:pt x="38" y="53"/>
                    </a:lnTo>
                    <a:lnTo>
                      <a:pt x="31" y="60"/>
                    </a:lnTo>
                    <a:lnTo>
                      <a:pt x="23" y="62"/>
                    </a:lnTo>
                    <a:lnTo>
                      <a:pt x="14" y="60"/>
                    </a:lnTo>
                    <a:lnTo>
                      <a:pt x="7" y="53"/>
                    </a:lnTo>
                    <a:lnTo>
                      <a:pt x="2" y="43"/>
                    </a:lnTo>
                    <a:lnTo>
                      <a:pt x="0" y="31"/>
                    </a:lnTo>
                    <a:lnTo>
                      <a:pt x="2" y="19"/>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2" name="Freeform 218"/>
              <p:cNvSpPr>
                <a:spLocks/>
              </p:cNvSpPr>
              <p:nvPr/>
            </p:nvSpPr>
            <p:spPr bwMode="auto">
              <a:xfrm>
                <a:off x="4813" y="1159"/>
                <a:ext cx="9" cy="13"/>
              </a:xfrm>
              <a:custGeom>
                <a:avLst/>
                <a:gdLst>
                  <a:gd name="T0" fmla="*/ 1 w 44"/>
                  <a:gd name="T1" fmla="*/ 0 h 63"/>
                  <a:gd name="T2" fmla="*/ 1 w 44"/>
                  <a:gd name="T3" fmla="*/ 0 h 63"/>
                  <a:gd name="T4" fmla="*/ 2 w 44"/>
                  <a:gd name="T5" fmla="*/ 0 h 63"/>
                  <a:gd name="T6" fmla="*/ 2 w 44"/>
                  <a:gd name="T7" fmla="*/ 1 h 63"/>
                  <a:gd name="T8" fmla="*/ 2 w 44"/>
                  <a:gd name="T9" fmla="*/ 1 h 63"/>
                  <a:gd name="T10" fmla="*/ 2 w 44"/>
                  <a:gd name="T11" fmla="*/ 2 h 63"/>
                  <a:gd name="T12" fmla="*/ 2 w 44"/>
                  <a:gd name="T13" fmla="*/ 2 h 63"/>
                  <a:gd name="T14" fmla="*/ 1 w 44"/>
                  <a:gd name="T15" fmla="*/ 2 h 63"/>
                  <a:gd name="T16" fmla="*/ 1 w 44"/>
                  <a:gd name="T17" fmla="*/ 3 h 63"/>
                  <a:gd name="T18" fmla="*/ 1 w 44"/>
                  <a:gd name="T19" fmla="*/ 2 h 63"/>
                  <a:gd name="T20" fmla="*/ 0 w 44"/>
                  <a:gd name="T21" fmla="*/ 2 h 63"/>
                  <a:gd name="T22" fmla="*/ 0 w 44"/>
                  <a:gd name="T23" fmla="*/ 2 h 63"/>
                  <a:gd name="T24" fmla="*/ 0 w 44"/>
                  <a:gd name="T25" fmla="*/ 1 h 63"/>
                  <a:gd name="T26" fmla="*/ 0 w 44"/>
                  <a:gd name="T27" fmla="*/ 1 h 63"/>
                  <a:gd name="T28" fmla="*/ 0 w 44"/>
                  <a:gd name="T29" fmla="*/ 0 h 63"/>
                  <a:gd name="T30" fmla="*/ 1 w 44"/>
                  <a:gd name="T31" fmla="*/ 0 h 63"/>
                  <a:gd name="T32" fmla="*/ 1 w 44"/>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3"/>
                  <a:gd name="T53" fmla="*/ 44 w 44"/>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3">
                    <a:moveTo>
                      <a:pt x="23" y="0"/>
                    </a:moveTo>
                    <a:lnTo>
                      <a:pt x="31" y="2"/>
                    </a:lnTo>
                    <a:lnTo>
                      <a:pt x="38" y="9"/>
                    </a:lnTo>
                    <a:lnTo>
                      <a:pt x="42" y="20"/>
                    </a:lnTo>
                    <a:lnTo>
                      <a:pt x="44" y="31"/>
                    </a:lnTo>
                    <a:lnTo>
                      <a:pt x="42" y="43"/>
                    </a:lnTo>
                    <a:lnTo>
                      <a:pt x="38" y="53"/>
                    </a:lnTo>
                    <a:lnTo>
                      <a:pt x="31" y="60"/>
                    </a:lnTo>
                    <a:lnTo>
                      <a:pt x="23" y="63"/>
                    </a:lnTo>
                    <a:lnTo>
                      <a:pt x="14" y="60"/>
                    </a:lnTo>
                    <a:lnTo>
                      <a:pt x="7" y="53"/>
                    </a:lnTo>
                    <a:lnTo>
                      <a:pt x="2" y="43"/>
                    </a:lnTo>
                    <a:lnTo>
                      <a:pt x="0" y="31"/>
                    </a:lnTo>
                    <a:lnTo>
                      <a:pt x="2" y="20"/>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3" name="Freeform 219"/>
              <p:cNvSpPr>
                <a:spLocks/>
              </p:cNvSpPr>
              <p:nvPr/>
            </p:nvSpPr>
            <p:spPr bwMode="auto">
              <a:xfrm>
                <a:off x="4828" y="1174"/>
                <a:ext cx="9" cy="12"/>
              </a:xfrm>
              <a:custGeom>
                <a:avLst/>
                <a:gdLst>
                  <a:gd name="T0" fmla="*/ 1 w 45"/>
                  <a:gd name="T1" fmla="*/ 0 h 61"/>
                  <a:gd name="T2" fmla="*/ 1 w 45"/>
                  <a:gd name="T3" fmla="*/ 0 h 61"/>
                  <a:gd name="T4" fmla="*/ 2 w 45"/>
                  <a:gd name="T5" fmla="*/ 0 h 61"/>
                  <a:gd name="T6" fmla="*/ 2 w 45"/>
                  <a:gd name="T7" fmla="*/ 1 h 61"/>
                  <a:gd name="T8" fmla="*/ 2 w 45"/>
                  <a:gd name="T9" fmla="*/ 1 h 61"/>
                  <a:gd name="T10" fmla="*/ 2 w 45"/>
                  <a:gd name="T11" fmla="*/ 2 h 61"/>
                  <a:gd name="T12" fmla="*/ 2 w 45"/>
                  <a:gd name="T13" fmla="*/ 2 h 61"/>
                  <a:gd name="T14" fmla="*/ 1 w 45"/>
                  <a:gd name="T15" fmla="*/ 2 h 61"/>
                  <a:gd name="T16" fmla="*/ 1 w 45"/>
                  <a:gd name="T17" fmla="*/ 2 h 61"/>
                  <a:gd name="T18" fmla="*/ 1 w 45"/>
                  <a:gd name="T19" fmla="*/ 2 h 61"/>
                  <a:gd name="T20" fmla="*/ 0 w 45"/>
                  <a:gd name="T21" fmla="*/ 2 h 61"/>
                  <a:gd name="T22" fmla="*/ 0 w 45"/>
                  <a:gd name="T23" fmla="*/ 2 h 61"/>
                  <a:gd name="T24" fmla="*/ 0 w 45"/>
                  <a:gd name="T25" fmla="*/ 1 h 61"/>
                  <a:gd name="T26" fmla="*/ 0 w 45"/>
                  <a:gd name="T27" fmla="*/ 1 h 61"/>
                  <a:gd name="T28" fmla="*/ 0 w 45"/>
                  <a:gd name="T29" fmla="*/ 0 h 61"/>
                  <a:gd name="T30" fmla="*/ 1 w 45"/>
                  <a:gd name="T31" fmla="*/ 0 h 61"/>
                  <a:gd name="T32" fmla="*/ 1 w 45"/>
                  <a:gd name="T33" fmla="*/ 0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1"/>
                  <a:gd name="T53" fmla="*/ 45 w 45"/>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1">
                    <a:moveTo>
                      <a:pt x="22" y="0"/>
                    </a:moveTo>
                    <a:lnTo>
                      <a:pt x="31" y="3"/>
                    </a:lnTo>
                    <a:lnTo>
                      <a:pt x="38" y="9"/>
                    </a:lnTo>
                    <a:lnTo>
                      <a:pt x="42" y="20"/>
                    </a:lnTo>
                    <a:lnTo>
                      <a:pt x="45" y="32"/>
                    </a:lnTo>
                    <a:lnTo>
                      <a:pt x="42" y="42"/>
                    </a:lnTo>
                    <a:lnTo>
                      <a:pt x="38" y="52"/>
                    </a:lnTo>
                    <a:lnTo>
                      <a:pt x="31" y="58"/>
                    </a:lnTo>
                    <a:lnTo>
                      <a:pt x="22" y="61"/>
                    </a:lnTo>
                    <a:lnTo>
                      <a:pt x="13" y="58"/>
                    </a:lnTo>
                    <a:lnTo>
                      <a:pt x="7" y="52"/>
                    </a:lnTo>
                    <a:lnTo>
                      <a:pt x="3" y="42"/>
                    </a:lnTo>
                    <a:lnTo>
                      <a:pt x="0" y="32"/>
                    </a:lnTo>
                    <a:lnTo>
                      <a:pt x="3" y="20"/>
                    </a:lnTo>
                    <a:lnTo>
                      <a:pt x="7" y="9"/>
                    </a:lnTo>
                    <a:lnTo>
                      <a:pt x="13" y="3"/>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4" name="Freeform 220"/>
              <p:cNvSpPr>
                <a:spLocks/>
              </p:cNvSpPr>
              <p:nvPr/>
            </p:nvSpPr>
            <p:spPr bwMode="auto">
              <a:xfrm>
                <a:off x="4846" y="1187"/>
                <a:ext cx="9" cy="12"/>
              </a:xfrm>
              <a:custGeom>
                <a:avLst/>
                <a:gdLst>
                  <a:gd name="T0" fmla="*/ 1 w 43"/>
                  <a:gd name="T1" fmla="*/ 0 h 61"/>
                  <a:gd name="T2" fmla="*/ 1 w 43"/>
                  <a:gd name="T3" fmla="*/ 0 h 61"/>
                  <a:gd name="T4" fmla="*/ 2 w 43"/>
                  <a:gd name="T5" fmla="*/ 0 h 61"/>
                  <a:gd name="T6" fmla="*/ 2 w 43"/>
                  <a:gd name="T7" fmla="*/ 1 h 61"/>
                  <a:gd name="T8" fmla="*/ 2 w 43"/>
                  <a:gd name="T9" fmla="*/ 1 h 61"/>
                  <a:gd name="T10" fmla="*/ 2 w 43"/>
                  <a:gd name="T11" fmla="*/ 2 h 61"/>
                  <a:gd name="T12" fmla="*/ 2 w 43"/>
                  <a:gd name="T13" fmla="*/ 2 h 61"/>
                  <a:gd name="T14" fmla="*/ 1 w 43"/>
                  <a:gd name="T15" fmla="*/ 2 h 61"/>
                  <a:gd name="T16" fmla="*/ 1 w 43"/>
                  <a:gd name="T17" fmla="*/ 2 h 61"/>
                  <a:gd name="T18" fmla="*/ 1 w 43"/>
                  <a:gd name="T19" fmla="*/ 2 h 61"/>
                  <a:gd name="T20" fmla="*/ 0 w 43"/>
                  <a:gd name="T21" fmla="*/ 2 h 61"/>
                  <a:gd name="T22" fmla="*/ 0 w 43"/>
                  <a:gd name="T23" fmla="*/ 2 h 61"/>
                  <a:gd name="T24" fmla="*/ 0 w 43"/>
                  <a:gd name="T25" fmla="*/ 1 h 61"/>
                  <a:gd name="T26" fmla="*/ 0 w 43"/>
                  <a:gd name="T27" fmla="*/ 1 h 61"/>
                  <a:gd name="T28" fmla="*/ 0 w 43"/>
                  <a:gd name="T29" fmla="*/ 0 h 61"/>
                  <a:gd name="T30" fmla="*/ 1 w 43"/>
                  <a:gd name="T31" fmla="*/ 0 h 61"/>
                  <a:gd name="T32" fmla="*/ 1 w 43"/>
                  <a:gd name="T33" fmla="*/ 0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61"/>
                  <a:gd name="T53" fmla="*/ 43 w 43"/>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61">
                    <a:moveTo>
                      <a:pt x="22" y="0"/>
                    </a:moveTo>
                    <a:lnTo>
                      <a:pt x="30" y="2"/>
                    </a:lnTo>
                    <a:lnTo>
                      <a:pt x="36" y="8"/>
                    </a:lnTo>
                    <a:lnTo>
                      <a:pt x="40" y="18"/>
                    </a:lnTo>
                    <a:lnTo>
                      <a:pt x="43" y="30"/>
                    </a:lnTo>
                    <a:lnTo>
                      <a:pt x="40" y="42"/>
                    </a:lnTo>
                    <a:lnTo>
                      <a:pt x="36" y="51"/>
                    </a:lnTo>
                    <a:lnTo>
                      <a:pt x="30" y="59"/>
                    </a:lnTo>
                    <a:lnTo>
                      <a:pt x="22" y="61"/>
                    </a:lnTo>
                    <a:lnTo>
                      <a:pt x="14" y="59"/>
                    </a:lnTo>
                    <a:lnTo>
                      <a:pt x="6" y="51"/>
                    </a:lnTo>
                    <a:lnTo>
                      <a:pt x="2" y="42"/>
                    </a:lnTo>
                    <a:lnTo>
                      <a:pt x="0" y="30"/>
                    </a:lnTo>
                    <a:lnTo>
                      <a:pt x="2" y="18"/>
                    </a:lnTo>
                    <a:lnTo>
                      <a:pt x="6" y="8"/>
                    </a:lnTo>
                    <a:lnTo>
                      <a:pt x="14"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5" name="Freeform 221"/>
              <p:cNvSpPr>
                <a:spLocks/>
              </p:cNvSpPr>
              <p:nvPr/>
            </p:nvSpPr>
            <p:spPr bwMode="auto">
              <a:xfrm>
                <a:off x="4829" y="1145"/>
                <a:ext cx="9" cy="12"/>
              </a:xfrm>
              <a:custGeom>
                <a:avLst/>
                <a:gdLst>
                  <a:gd name="T0" fmla="*/ 1 w 44"/>
                  <a:gd name="T1" fmla="*/ 0 h 63"/>
                  <a:gd name="T2" fmla="*/ 1 w 44"/>
                  <a:gd name="T3" fmla="*/ 0 h 63"/>
                  <a:gd name="T4" fmla="*/ 2 w 44"/>
                  <a:gd name="T5" fmla="*/ 0 h 63"/>
                  <a:gd name="T6" fmla="*/ 2 w 44"/>
                  <a:gd name="T7" fmla="*/ 1 h 63"/>
                  <a:gd name="T8" fmla="*/ 2 w 44"/>
                  <a:gd name="T9" fmla="*/ 1 h 63"/>
                  <a:gd name="T10" fmla="*/ 2 w 44"/>
                  <a:gd name="T11" fmla="*/ 2 h 63"/>
                  <a:gd name="T12" fmla="*/ 2 w 44"/>
                  <a:gd name="T13" fmla="*/ 2 h 63"/>
                  <a:gd name="T14" fmla="*/ 1 w 44"/>
                  <a:gd name="T15" fmla="*/ 2 h 63"/>
                  <a:gd name="T16" fmla="*/ 1 w 44"/>
                  <a:gd name="T17" fmla="*/ 2 h 63"/>
                  <a:gd name="T18" fmla="*/ 1 w 44"/>
                  <a:gd name="T19" fmla="*/ 2 h 63"/>
                  <a:gd name="T20" fmla="*/ 0 w 44"/>
                  <a:gd name="T21" fmla="*/ 2 h 63"/>
                  <a:gd name="T22" fmla="*/ 0 w 44"/>
                  <a:gd name="T23" fmla="*/ 2 h 63"/>
                  <a:gd name="T24" fmla="*/ 0 w 44"/>
                  <a:gd name="T25" fmla="*/ 1 h 63"/>
                  <a:gd name="T26" fmla="*/ 0 w 44"/>
                  <a:gd name="T27" fmla="*/ 1 h 63"/>
                  <a:gd name="T28" fmla="*/ 0 w 44"/>
                  <a:gd name="T29" fmla="*/ 0 h 63"/>
                  <a:gd name="T30" fmla="*/ 1 w 44"/>
                  <a:gd name="T31" fmla="*/ 0 h 63"/>
                  <a:gd name="T32" fmla="*/ 1 w 44"/>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3"/>
                  <a:gd name="T53" fmla="*/ 44 w 44"/>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3">
                    <a:moveTo>
                      <a:pt x="22" y="0"/>
                    </a:moveTo>
                    <a:lnTo>
                      <a:pt x="31" y="2"/>
                    </a:lnTo>
                    <a:lnTo>
                      <a:pt x="37" y="9"/>
                    </a:lnTo>
                    <a:lnTo>
                      <a:pt x="42" y="20"/>
                    </a:lnTo>
                    <a:lnTo>
                      <a:pt x="44" y="31"/>
                    </a:lnTo>
                    <a:lnTo>
                      <a:pt x="42" y="43"/>
                    </a:lnTo>
                    <a:lnTo>
                      <a:pt x="37" y="53"/>
                    </a:lnTo>
                    <a:lnTo>
                      <a:pt x="31" y="60"/>
                    </a:lnTo>
                    <a:lnTo>
                      <a:pt x="22" y="63"/>
                    </a:lnTo>
                    <a:lnTo>
                      <a:pt x="14" y="60"/>
                    </a:lnTo>
                    <a:lnTo>
                      <a:pt x="6" y="53"/>
                    </a:lnTo>
                    <a:lnTo>
                      <a:pt x="2" y="43"/>
                    </a:lnTo>
                    <a:lnTo>
                      <a:pt x="0" y="31"/>
                    </a:lnTo>
                    <a:lnTo>
                      <a:pt x="2" y="20"/>
                    </a:lnTo>
                    <a:lnTo>
                      <a:pt x="6" y="9"/>
                    </a:lnTo>
                    <a:lnTo>
                      <a:pt x="14"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6" name="Freeform 222"/>
              <p:cNvSpPr>
                <a:spLocks/>
              </p:cNvSpPr>
              <p:nvPr/>
            </p:nvSpPr>
            <p:spPr bwMode="auto">
              <a:xfrm>
                <a:off x="4846" y="1156"/>
                <a:ext cx="9" cy="12"/>
              </a:xfrm>
              <a:custGeom>
                <a:avLst/>
                <a:gdLst>
                  <a:gd name="T0" fmla="*/ 1 w 42"/>
                  <a:gd name="T1" fmla="*/ 0 h 62"/>
                  <a:gd name="T2" fmla="*/ 1 w 42"/>
                  <a:gd name="T3" fmla="*/ 0 h 62"/>
                  <a:gd name="T4" fmla="*/ 2 w 42"/>
                  <a:gd name="T5" fmla="*/ 0 h 62"/>
                  <a:gd name="T6" fmla="*/ 2 w 42"/>
                  <a:gd name="T7" fmla="*/ 1 h 62"/>
                  <a:gd name="T8" fmla="*/ 2 w 42"/>
                  <a:gd name="T9" fmla="*/ 1 h 62"/>
                  <a:gd name="T10" fmla="*/ 2 w 42"/>
                  <a:gd name="T11" fmla="*/ 2 h 62"/>
                  <a:gd name="T12" fmla="*/ 2 w 42"/>
                  <a:gd name="T13" fmla="*/ 2 h 62"/>
                  <a:gd name="T14" fmla="*/ 1 w 42"/>
                  <a:gd name="T15" fmla="*/ 2 h 62"/>
                  <a:gd name="T16" fmla="*/ 1 w 42"/>
                  <a:gd name="T17" fmla="*/ 2 h 62"/>
                  <a:gd name="T18" fmla="*/ 1 w 42"/>
                  <a:gd name="T19" fmla="*/ 2 h 62"/>
                  <a:gd name="T20" fmla="*/ 0 w 42"/>
                  <a:gd name="T21" fmla="*/ 2 h 62"/>
                  <a:gd name="T22" fmla="*/ 0 w 42"/>
                  <a:gd name="T23" fmla="*/ 2 h 62"/>
                  <a:gd name="T24" fmla="*/ 0 w 42"/>
                  <a:gd name="T25" fmla="*/ 1 h 62"/>
                  <a:gd name="T26" fmla="*/ 0 w 42"/>
                  <a:gd name="T27" fmla="*/ 1 h 62"/>
                  <a:gd name="T28" fmla="*/ 0 w 42"/>
                  <a:gd name="T29" fmla="*/ 0 h 62"/>
                  <a:gd name="T30" fmla="*/ 1 w 42"/>
                  <a:gd name="T31" fmla="*/ 0 h 62"/>
                  <a:gd name="T32" fmla="*/ 1 w 42"/>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62"/>
                  <a:gd name="T53" fmla="*/ 42 w 42"/>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62">
                    <a:moveTo>
                      <a:pt x="21" y="0"/>
                    </a:moveTo>
                    <a:lnTo>
                      <a:pt x="30" y="2"/>
                    </a:lnTo>
                    <a:lnTo>
                      <a:pt x="36" y="9"/>
                    </a:lnTo>
                    <a:lnTo>
                      <a:pt x="40" y="19"/>
                    </a:lnTo>
                    <a:lnTo>
                      <a:pt x="42" y="31"/>
                    </a:lnTo>
                    <a:lnTo>
                      <a:pt x="40" y="43"/>
                    </a:lnTo>
                    <a:lnTo>
                      <a:pt x="36" y="53"/>
                    </a:lnTo>
                    <a:lnTo>
                      <a:pt x="30" y="60"/>
                    </a:lnTo>
                    <a:lnTo>
                      <a:pt x="21" y="62"/>
                    </a:lnTo>
                    <a:lnTo>
                      <a:pt x="13" y="60"/>
                    </a:lnTo>
                    <a:lnTo>
                      <a:pt x="6" y="53"/>
                    </a:lnTo>
                    <a:lnTo>
                      <a:pt x="2" y="43"/>
                    </a:lnTo>
                    <a:lnTo>
                      <a:pt x="0" y="31"/>
                    </a:lnTo>
                    <a:lnTo>
                      <a:pt x="2" y="19"/>
                    </a:lnTo>
                    <a:lnTo>
                      <a:pt x="6" y="9"/>
                    </a:lnTo>
                    <a:lnTo>
                      <a:pt x="13" y="2"/>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7" name="Freeform 223"/>
              <p:cNvSpPr>
                <a:spLocks/>
              </p:cNvSpPr>
              <p:nvPr/>
            </p:nvSpPr>
            <p:spPr bwMode="auto">
              <a:xfrm>
                <a:off x="4861" y="1173"/>
                <a:ext cx="9" cy="12"/>
              </a:xfrm>
              <a:custGeom>
                <a:avLst/>
                <a:gdLst>
                  <a:gd name="T0" fmla="*/ 1 w 43"/>
                  <a:gd name="T1" fmla="*/ 0 h 61"/>
                  <a:gd name="T2" fmla="*/ 1 w 43"/>
                  <a:gd name="T3" fmla="*/ 0 h 61"/>
                  <a:gd name="T4" fmla="*/ 2 w 43"/>
                  <a:gd name="T5" fmla="*/ 0 h 61"/>
                  <a:gd name="T6" fmla="*/ 2 w 43"/>
                  <a:gd name="T7" fmla="*/ 1 h 61"/>
                  <a:gd name="T8" fmla="*/ 2 w 43"/>
                  <a:gd name="T9" fmla="*/ 1 h 61"/>
                  <a:gd name="T10" fmla="*/ 2 w 43"/>
                  <a:gd name="T11" fmla="*/ 2 h 61"/>
                  <a:gd name="T12" fmla="*/ 2 w 43"/>
                  <a:gd name="T13" fmla="*/ 2 h 61"/>
                  <a:gd name="T14" fmla="*/ 1 w 43"/>
                  <a:gd name="T15" fmla="*/ 2 h 61"/>
                  <a:gd name="T16" fmla="*/ 1 w 43"/>
                  <a:gd name="T17" fmla="*/ 2 h 61"/>
                  <a:gd name="T18" fmla="*/ 1 w 43"/>
                  <a:gd name="T19" fmla="*/ 2 h 61"/>
                  <a:gd name="T20" fmla="*/ 0 w 43"/>
                  <a:gd name="T21" fmla="*/ 2 h 61"/>
                  <a:gd name="T22" fmla="*/ 0 w 43"/>
                  <a:gd name="T23" fmla="*/ 2 h 61"/>
                  <a:gd name="T24" fmla="*/ 0 w 43"/>
                  <a:gd name="T25" fmla="*/ 1 h 61"/>
                  <a:gd name="T26" fmla="*/ 0 w 43"/>
                  <a:gd name="T27" fmla="*/ 1 h 61"/>
                  <a:gd name="T28" fmla="*/ 0 w 43"/>
                  <a:gd name="T29" fmla="*/ 0 h 61"/>
                  <a:gd name="T30" fmla="*/ 1 w 43"/>
                  <a:gd name="T31" fmla="*/ 0 h 61"/>
                  <a:gd name="T32" fmla="*/ 1 w 43"/>
                  <a:gd name="T33" fmla="*/ 0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61"/>
                  <a:gd name="T53" fmla="*/ 43 w 43"/>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61">
                    <a:moveTo>
                      <a:pt x="21" y="0"/>
                    </a:moveTo>
                    <a:lnTo>
                      <a:pt x="30" y="2"/>
                    </a:lnTo>
                    <a:lnTo>
                      <a:pt x="36" y="9"/>
                    </a:lnTo>
                    <a:lnTo>
                      <a:pt x="41" y="19"/>
                    </a:lnTo>
                    <a:lnTo>
                      <a:pt x="43" y="31"/>
                    </a:lnTo>
                    <a:lnTo>
                      <a:pt x="41" y="43"/>
                    </a:lnTo>
                    <a:lnTo>
                      <a:pt x="36" y="53"/>
                    </a:lnTo>
                    <a:lnTo>
                      <a:pt x="30" y="59"/>
                    </a:lnTo>
                    <a:lnTo>
                      <a:pt x="21" y="61"/>
                    </a:lnTo>
                    <a:lnTo>
                      <a:pt x="13" y="59"/>
                    </a:lnTo>
                    <a:lnTo>
                      <a:pt x="6" y="53"/>
                    </a:lnTo>
                    <a:lnTo>
                      <a:pt x="2" y="43"/>
                    </a:lnTo>
                    <a:lnTo>
                      <a:pt x="0" y="31"/>
                    </a:lnTo>
                    <a:lnTo>
                      <a:pt x="2" y="19"/>
                    </a:lnTo>
                    <a:lnTo>
                      <a:pt x="6" y="9"/>
                    </a:lnTo>
                    <a:lnTo>
                      <a:pt x="13" y="2"/>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3359" name="Group 224"/>
          <p:cNvGrpSpPr>
            <a:grpSpLocks/>
          </p:cNvGrpSpPr>
          <p:nvPr/>
        </p:nvGrpSpPr>
        <p:grpSpPr bwMode="auto">
          <a:xfrm>
            <a:off x="7446963" y="4016375"/>
            <a:ext cx="896937" cy="896938"/>
            <a:chOff x="4787" y="1653"/>
            <a:chExt cx="565" cy="565"/>
          </a:xfrm>
        </p:grpSpPr>
        <p:sp>
          <p:nvSpPr>
            <p:cNvPr id="13360" name="AutoShape 225"/>
            <p:cNvSpPr>
              <a:spLocks noChangeArrowheads="1"/>
            </p:cNvSpPr>
            <p:nvPr/>
          </p:nvSpPr>
          <p:spPr bwMode="auto">
            <a:xfrm>
              <a:off x="4787" y="1653"/>
              <a:ext cx="565" cy="565"/>
            </a:xfrm>
            <a:prstGeom prst="smileyFace">
              <a:avLst>
                <a:gd name="adj" fmla="val 4653"/>
              </a:avLst>
            </a:prstGeom>
            <a:solidFill>
              <a:schemeClr val="hlink"/>
            </a:solidFill>
            <a:ln w="12700">
              <a:solidFill>
                <a:srgbClr val="000000"/>
              </a:solidFill>
              <a:round/>
              <a:headEnd/>
              <a:tailEnd/>
            </a:ln>
          </p:spPr>
          <p:txBody>
            <a:bodyPr wrap="none" anchor="ctr"/>
            <a:lstStyle/>
            <a:p>
              <a:endParaRPr lang="en-US"/>
            </a:p>
          </p:txBody>
        </p:sp>
        <p:grpSp>
          <p:nvGrpSpPr>
            <p:cNvPr id="13361" name="Group 226"/>
            <p:cNvGrpSpPr>
              <a:grpSpLocks/>
            </p:cNvGrpSpPr>
            <p:nvPr/>
          </p:nvGrpSpPr>
          <p:grpSpPr bwMode="auto">
            <a:xfrm>
              <a:off x="4828" y="1701"/>
              <a:ext cx="190" cy="219"/>
              <a:chOff x="4758" y="1072"/>
              <a:chExt cx="190" cy="219"/>
            </a:xfrm>
          </p:grpSpPr>
          <p:sp>
            <p:nvSpPr>
              <p:cNvPr id="13362" name="AutoShape 227"/>
              <p:cNvSpPr>
                <a:spLocks noChangeAspect="1" noChangeArrowheads="1" noTextEdit="1"/>
              </p:cNvSpPr>
              <p:nvPr/>
            </p:nvSpPr>
            <p:spPr bwMode="auto">
              <a:xfrm>
                <a:off x="4758" y="1072"/>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63" name="Freeform 228"/>
              <p:cNvSpPr>
                <a:spLocks/>
              </p:cNvSpPr>
              <p:nvPr/>
            </p:nvSpPr>
            <p:spPr bwMode="auto">
              <a:xfrm>
                <a:off x="4759" y="1073"/>
                <a:ext cx="189" cy="217"/>
              </a:xfrm>
              <a:custGeom>
                <a:avLst/>
                <a:gdLst>
                  <a:gd name="T0" fmla="*/ 11 w 945"/>
                  <a:gd name="T1" fmla="*/ 43 h 1087"/>
                  <a:gd name="T2" fmla="*/ 12 w 945"/>
                  <a:gd name="T3" fmla="*/ 43 h 1087"/>
                  <a:gd name="T4" fmla="*/ 14 w 945"/>
                  <a:gd name="T5" fmla="*/ 42 h 1087"/>
                  <a:gd name="T6" fmla="*/ 14 w 945"/>
                  <a:gd name="T7" fmla="*/ 42 h 1087"/>
                  <a:gd name="T8" fmla="*/ 15 w 945"/>
                  <a:gd name="T9" fmla="*/ 43 h 1087"/>
                  <a:gd name="T10" fmla="*/ 16 w 945"/>
                  <a:gd name="T11" fmla="*/ 40 h 1087"/>
                  <a:gd name="T12" fmla="*/ 19 w 945"/>
                  <a:gd name="T13" fmla="*/ 34 h 1087"/>
                  <a:gd name="T14" fmla="*/ 23 w 945"/>
                  <a:gd name="T15" fmla="*/ 28 h 1087"/>
                  <a:gd name="T16" fmla="*/ 27 w 945"/>
                  <a:gd name="T17" fmla="*/ 23 h 1087"/>
                  <a:gd name="T18" fmla="*/ 32 w 945"/>
                  <a:gd name="T19" fmla="*/ 17 h 1087"/>
                  <a:gd name="T20" fmla="*/ 38 w 945"/>
                  <a:gd name="T21" fmla="*/ 12 h 1087"/>
                  <a:gd name="T22" fmla="*/ 37 w 945"/>
                  <a:gd name="T23" fmla="*/ 9 h 1087"/>
                  <a:gd name="T24" fmla="*/ 36 w 945"/>
                  <a:gd name="T25" fmla="*/ 6 h 1087"/>
                  <a:gd name="T26" fmla="*/ 34 w 945"/>
                  <a:gd name="T27" fmla="*/ 3 h 1087"/>
                  <a:gd name="T28" fmla="*/ 32 w 945"/>
                  <a:gd name="T29" fmla="*/ 1 h 1087"/>
                  <a:gd name="T30" fmla="*/ 30 w 945"/>
                  <a:gd name="T31" fmla="*/ 0 h 1087"/>
                  <a:gd name="T32" fmla="*/ 27 w 945"/>
                  <a:gd name="T33" fmla="*/ 0 h 1087"/>
                  <a:gd name="T34" fmla="*/ 25 w 945"/>
                  <a:gd name="T35" fmla="*/ 0 h 1087"/>
                  <a:gd name="T36" fmla="*/ 23 w 945"/>
                  <a:gd name="T37" fmla="*/ 1 h 1087"/>
                  <a:gd name="T38" fmla="*/ 21 w 945"/>
                  <a:gd name="T39" fmla="*/ 4 h 1087"/>
                  <a:gd name="T40" fmla="*/ 18 w 945"/>
                  <a:gd name="T41" fmla="*/ 7 h 1087"/>
                  <a:gd name="T42" fmla="*/ 16 w 945"/>
                  <a:gd name="T43" fmla="*/ 9 h 1087"/>
                  <a:gd name="T44" fmla="*/ 15 w 945"/>
                  <a:gd name="T45" fmla="*/ 10 h 1087"/>
                  <a:gd name="T46" fmla="*/ 13 w 945"/>
                  <a:gd name="T47" fmla="*/ 11 h 1087"/>
                  <a:gd name="T48" fmla="*/ 12 w 945"/>
                  <a:gd name="T49" fmla="*/ 12 h 1087"/>
                  <a:gd name="T50" fmla="*/ 11 w 945"/>
                  <a:gd name="T51" fmla="*/ 13 h 1087"/>
                  <a:gd name="T52" fmla="*/ 11 w 945"/>
                  <a:gd name="T53" fmla="*/ 13 h 1087"/>
                  <a:gd name="T54" fmla="*/ 8 w 945"/>
                  <a:gd name="T55" fmla="*/ 17 h 1087"/>
                  <a:gd name="T56" fmla="*/ 6 w 945"/>
                  <a:gd name="T57" fmla="*/ 20 h 1087"/>
                  <a:gd name="T58" fmla="*/ 5 w 945"/>
                  <a:gd name="T59" fmla="*/ 23 h 1087"/>
                  <a:gd name="T60" fmla="*/ 5 w 945"/>
                  <a:gd name="T61" fmla="*/ 24 h 1087"/>
                  <a:gd name="T62" fmla="*/ 5 w 945"/>
                  <a:gd name="T63" fmla="*/ 24 h 1087"/>
                  <a:gd name="T64" fmla="*/ 4 w 945"/>
                  <a:gd name="T65" fmla="*/ 25 h 1087"/>
                  <a:gd name="T66" fmla="*/ 3 w 945"/>
                  <a:gd name="T67" fmla="*/ 28 h 1087"/>
                  <a:gd name="T68" fmla="*/ 1 w 945"/>
                  <a:gd name="T69" fmla="*/ 30 h 1087"/>
                  <a:gd name="T70" fmla="*/ 0 w 945"/>
                  <a:gd name="T71" fmla="*/ 33 h 1087"/>
                  <a:gd name="T72" fmla="*/ 0 w 945"/>
                  <a:gd name="T73" fmla="*/ 34 h 1087"/>
                  <a:gd name="T74" fmla="*/ 0 w 945"/>
                  <a:gd name="T75" fmla="*/ 34 h 1087"/>
                  <a:gd name="T76" fmla="*/ 1 w 945"/>
                  <a:gd name="T77" fmla="*/ 37 h 1087"/>
                  <a:gd name="T78" fmla="*/ 1 w 945"/>
                  <a:gd name="T79" fmla="*/ 39 h 1087"/>
                  <a:gd name="T80" fmla="*/ 3 w 945"/>
                  <a:gd name="T81" fmla="*/ 41 h 1087"/>
                  <a:gd name="T82" fmla="*/ 4 w 945"/>
                  <a:gd name="T83" fmla="*/ 42 h 1087"/>
                  <a:gd name="T84" fmla="*/ 7 w 945"/>
                  <a:gd name="T85" fmla="*/ 43 h 1087"/>
                  <a:gd name="T86" fmla="*/ 8 w 945"/>
                  <a:gd name="T87" fmla="*/ 43 h 1087"/>
                  <a:gd name="T88" fmla="*/ 9 w 945"/>
                  <a:gd name="T89" fmla="*/ 43 h 1087"/>
                  <a:gd name="T90" fmla="*/ 9 w 945"/>
                  <a:gd name="T91" fmla="*/ 43 h 10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45"/>
                  <a:gd name="T139" fmla="*/ 0 h 1087"/>
                  <a:gd name="T140" fmla="*/ 945 w 945"/>
                  <a:gd name="T141" fmla="*/ 1087 h 10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45" h="1087">
                    <a:moveTo>
                      <a:pt x="234" y="1087"/>
                    </a:moveTo>
                    <a:lnTo>
                      <a:pt x="249" y="1087"/>
                    </a:lnTo>
                    <a:lnTo>
                      <a:pt x="263" y="1086"/>
                    </a:lnTo>
                    <a:lnTo>
                      <a:pt x="278" y="1084"/>
                    </a:lnTo>
                    <a:lnTo>
                      <a:pt x="293" y="1080"/>
                    </a:lnTo>
                    <a:lnTo>
                      <a:pt x="308" y="1077"/>
                    </a:lnTo>
                    <a:lnTo>
                      <a:pt x="322" y="1072"/>
                    </a:lnTo>
                    <a:lnTo>
                      <a:pt x="336" y="1067"/>
                    </a:lnTo>
                    <a:lnTo>
                      <a:pt x="349" y="1062"/>
                    </a:lnTo>
                    <a:lnTo>
                      <a:pt x="350" y="1062"/>
                    </a:lnTo>
                    <a:lnTo>
                      <a:pt x="351" y="1062"/>
                    </a:lnTo>
                    <a:lnTo>
                      <a:pt x="352" y="1064"/>
                    </a:lnTo>
                    <a:lnTo>
                      <a:pt x="353" y="1065"/>
                    </a:lnTo>
                    <a:lnTo>
                      <a:pt x="358" y="1065"/>
                    </a:lnTo>
                    <a:lnTo>
                      <a:pt x="365" y="1065"/>
                    </a:lnTo>
                    <a:lnTo>
                      <a:pt x="370" y="1063"/>
                    </a:lnTo>
                    <a:lnTo>
                      <a:pt x="375" y="1060"/>
                    </a:lnTo>
                    <a:lnTo>
                      <a:pt x="401" y="1007"/>
                    </a:lnTo>
                    <a:lnTo>
                      <a:pt x="428" y="955"/>
                    </a:lnTo>
                    <a:lnTo>
                      <a:pt x="455" y="904"/>
                    </a:lnTo>
                    <a:lnTo>
                      <a:pt x="484" y="853"/>
                    </a:lnTo>
                    <a:lnTo>
                      <a:pt x="514" y="803"/>
                    </a:lnTo>
                    <a:lnTo>
                      <a:pt x="545" y="754"/>
                    </a:lnTo>
                    <a:lnTo>
                      <a:pt x="577" y="705"/>
                    </a:lnTo>
                    <a:lnTo>
                      <a:pt x="612" y="657"/>
                    </a:lnTo>
                    <a:lnTo>
                      <a:pt x="647" y="611"/>
                    </a:lnTo>
                    <a:lnTo>
                      <a:pt x="684" y="565"/>
                    </a:lnTo>
                    <a:lnTo>
                      <a:pt x="723" y="519"/>
                    </a:lnTo>
                    <a:lnTo>
                      <a:pt x="763" y="475"/>
                    </a:lnTo>
                    <a:lnTo>
                      <a:pt x="805" y="432"/>
                    </a:lnTo>
                    <a:lnTo>
                      <a:pt x="850" y="390"/>
                    </a:lnTo>
                    <a:lnTo>
                      <a:pt x="897" y="349"/>
                    </a:lnTo>
                    <a:lnTo>
                      <a:pt x="945" y="309"/>
                    </a:lnTo>
                    <a:lnTo>
                      <a:pt x="943" y="280"/>
                    </a:lnTo>
                    <a:lnTo>
                      <a:pt x="939" y="250"/>
                    </a:lnTo>
                    <a:lnTo>
                      <a:pt x="931" y="222"/>
                    </a:lnTo>
                    <a:lnTo>
                      <a:pt x="922" y="193"/>
                    </a:lnTo>
                    <a:lnTo>
                      <a:pt x="911" y="166"/>
                    </a:lnTo>
                    <a:lnTo>
                      <a:pt x="899" y="139"/>
                    </a:lnTo>
                    <a:lnTo>
                      <a:pt x="886" y="114"/>
                    </a:lnTo>
                    <a:lnTo>
                      <a:pt x="872" y="92"/>
                    </a:lnTo>
                    <a:lnTo>
                      <a:pt x="855" y="75"/>
                    </a:lnTo>
                    <a:lnTo>
                      <a:pt x="838" y="61"/>
                    </a:lnTo>
                    <a:lnTo>
                      <a:pt x="818" y="48"/>
                    </a:lnTo>
                    <a:lnTo>
                      <a:pt x="799" y="37"/>
                    </a:lnTo>
                    <a:lnTo>
                      <a:pt x="778" y="27"/>
                    </a:lnTo>
                    <a:lnTo>
                      <a:pt x="758" y="19"/>
                    </a:lnTo>
                    <a:lnTo>
                      <a:pt x="738" y="12"/>
                    </a:lnTo>
                    <a:lnTo>
                      <a:pt x="716" y="5"/>
                    </a:lnTo>
                    <a:lnTo>
                      <a:pt x="700" y="1"/>
                    </a:lnTo>
                    <a:lnTo>
                      <a:pt x="682" y="0"/>
                    </a:lnTo>
                    <a:lnTo>
                      <a:pt x="665" y="0"/>
                    </a:lnTo>
                    <a:lnTo>
                      <a:pt x="646" y="3"/>
                    </a:lnTo>
                    <a:lnTo>
                      <a:pt x="628" y="7"/>
                    </a:lnTo>
                    <a:lnTo>
                      <a:pt x="612" y="12"/>
                    </a:lnTo>
                    <a:lnTo>
                      <a:pt x="596" y="20"/>
                    </a:lnTo>
                    <a:lnTo>
                      <a:pt x="583" y="28"/>
                    </a:lnTo>
                    <a:lnTo>
                      <a:pt x="560" y="51"/>
                    </a:lnTo>
                    <a:lnTo>
                      <a:pt x="538" y="73"/>
                    </a:lnTo>
                    <a:lnTo>
                      <a:pt x="515" y="96"/>
                    </a:lnTo>
                    <a:lnTo>
                      <a:pt x="493" y="120"/>
                    </a:lnTo>
                    <a:lnTo>
                      <a:pt x="471" y="143"/>
                    </a:lnTo>
                    <a:lnTo>
                      <a:pt x="451" y="167"/>
                    </a:lnTo>
                    <a:lnTo>
                      <a:pt x="432" y="192"/>
                    </a:lnTo>
                    <a:lnTo>
                      <a:pt x="416" y="215"/>
                    </a:lnTo>
                    <a:lnTo>
                      <a:pt x="407" y="230"/>
                    </a:lnTo>
                    <a:lnTo>
                      <a:pt x="394" y="242"/>
                    </a:lnTo>
                    <a:lnTo>
                      <a:pt x="379" y="252"/>
                    </a:lnTo>
                    <a:lnTo>
                      <a:pt x="363" y="260"/>
                    </a:lnTo>
                    <a:lnTo>
                      <a:pt x="346" y="268"/>
                    </a:lnTo>
                    <a:lnTo>
                      <a:pt x="330" y="277"/>
                    </a:lnTo>
                    <a:lnTo>
                      <a:pt x="315" y="287"/>
                    </a:lnTo>
                    <a:lnTo>
                      <a:pt x="303" y="300"/>
                    </a:lnTo>
                    <a:lnTo>
                      <a:pt x="299" y="303"/>
                    </a:lnTo>
                    <a:lnTo>
                      <a:pt x="294" y="308"/>
                    </a:lnTo>
                    <a:lnTo>
                      <a:pt x="291" y="311"/>
                    </a:lnTo>
                    <a:lnTo>
                      <a:pt x="286" y="315"/>
                    </a:lnTo>
                    <a:lnTo>
                      <a:pt x="282" y="320"/>
                    </a:lnTo>
                    <a:lnTo>
                      <a:pt x="278" y="324"/>
                    </a:lnTo>
                    <a:lnTo>
                      <a:pt x="273" y="327"/>
                    </a:lnTo>
                    <a:lnTo>
                      <a:pt x="269" y="331"/>
                    </a:lnTo>
                    <a:lnTo>
                      <a:pt x="244" y="361"/>
                    </a:lnTo>
                    <a:lnTo>
                      <a:pt x="221" y="390"/>
                    </a:lnTo>
                    <a:lnTo>
                      <a:pt x="198" y="419"/>
                    </a:lnTo>
                    <a:lnTo>
                      <a:pt x="178" y="450"/>
                    </a:lnTo>
                    <a:lnTo>
                      <a:pt x="158" y="480"/>
                    </a:lnTo>
                    <a:lnTo>
                      <a:pt x="141" y="512"/>
                    </a:lnTo>
                    <a:lnTo>
                      <a:pt x="126" y="545"/>
                    </a:lnTo>
                    <a:lnTo>
                      <a:pt x="114" y="582"/>
                    </a:lnTo>
                    <a:lnTo>
                      <a:pt x="116" y="586"/>
                    </a:lnTo>
                    <a:lnTo>
                      <a:pt x="118" y="589"/>
                    </a:lnTo>
                    <a:lnTo>
                      <a:pt x="120" y="594"/>
                    </a:lnTo>
                    <a:lnTo>
                      <a:pt x="121" y="598"/>
                    </a:lnTo>
                    <a:lnTo>
                      <a:pt x="121" y="599"/>
                    </a:lnTo>
                    <a:lnTo>
                      <a:pt x="121" y="600"/>
                    </a:lnTo>
                    <a:lnTo>
                      <a:pt x="120" y="601"/>
                    </a:lnTo>
                    <a:lnTo>
                      <a:pt x="113" y="604"/>
                    </a:lnTo>
                    <a:lnTo>
                      <a:pt x="100" y="625"/>
                    </a:lnTo>
                    <a:lnTo>
                      <a:pt x="87" y="646"/>
                    </a:lnTo>
                    <a:lnTo>
                      <a:pt x="75" y="669"/>
                    </a:lnTo>
                    <a:lnTo>
                      <a:pt x="63" y="691"/>
                    </a:lnTo>
                    <a:lnTo>
                      <a:pt x="52" y="715"/>
                    </a:lnTo>
                    <a:lnTo>
                      <a:pt x="40" y="739"/>
                    </a:lnTo>
                    <a:lnTo>
                      <a:pt x="28" y="762"/>
                    </a:lnTo>
                    <a:lnTo>
                      <a:pt x="18" y="786"/>
                    </a:lnTo>
                    <a:lnTo>
                      <a:pt x="11" y="804"/>
                    </a:lnTo>
                    <a:lnTo>
                      <a:pt x="5" y="822"/>
                    </a:lnTo>
                    <a:lnTo>
                      <a:pt x="0" y="841"/>
                    </a:lnTo>
                    <a:lnTo>
                      <a:pt x="3" y="858"/>
                    </a:lnTo>
                    <a:lnTo>
                      <a:pt x="4" y="859"/>
                    </a:lnTo>
                    <a:lnTo>
                      <a:pt x="5" y="860"/>
                    </a:lnTo>
                    <a:lnTo>
                      <a:pt x="6" y="862"/>
                    </a:lnTo>
                    <a:lnTo>
                      <a:pt x="7" y="863"/>
                    </a:lnTo>
                    <a:lnTo>
                      <a:pt x="8" y="882"/>
                    </a:lnTo>
                    <a:lnTo>
                      <a:pt x="11" y="900"/>
                    </a:lnTo>
                    <a:lnTo>
                      <a:pt x="15" y="918"/>
                    </a:lnTo>
                    <a:lnTo>
                      <a:pt x="21" y="935"/>
                    </a:lnTo>
                    <a:lnTo>
                      <a:pt x="27" y="952"/>
                    </a:lnTo>
                    <a:lnTo>
                      <a:pt x="35" y="970"/>
                    </a:lnTo>
                    <a:lnTo>
                      <a:pt x="42" y="986"/>
                    </a:lnTo>
                    <a:lnTo>
                      <a:pt x="51" y="1001"/>
                    </a:lnTo>
                    <a:lnTo>
                      <a:pt x="63" y="1017"/>
                    </a:lnTo>
                    <a:lnTo>
                      <a:pt x="77" y="1032"/>
                    </a:lnTo>
                    <a:lnTo>
                      <a:pt x="92" y="1044"/>
                    </a:lnTo>
                    <a:lnTo>
                      <a:pt x="108" y="1055"/>
                    </a:lnTo>
                    <a:lnTo>
                      <a:pt x="125" y="1063"/>
                    </a:lnTo>
                    <a:lnTo>
                      <a:pt x="143" y="1071"/>
                    </a:lnTo>
                    <a:lnTo>
                      <a:pt x="163" y="1077"/>
                    </a:lnTo>
                    <a:lnTo>
                      <a:pt x="183" y="1082"/>
                    </a:lnTo>
                    <a:lnTo>
                      <a:pt x="190" y="1084"/>
                    </a:lnTo>
                    <a:lnTo>
                      <a:pt x="196" y="1085"/>
                    </a:lnTo>
                    <a:lnTo>
                      <a:pt x="202" y="1086"/>
                    </a:lnTo>
                    <a:lnTo>
                      <a:pt x="209" y="1086"/>
                    </a:lnTo>
                    <a:lnTo>
                      <a:pt x="214" y="1086"/>
                    </a:lnTo>
                    <a:lnTo>
                      <a:pt x="221" y="1086"/>
                    </a:lnTo>
                    <a:lnTo>
                      <a:pt x="227" y="1086"/>
                    </a:lnTo>
                    <a:lnTo>
                      <a:pt x="234"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4" name="Freeform 229"/>
              <p:cNvSpPr>
                <a:spLocks/>
              </p:cNvSpPr>
              <p:nvPr/>
            </p:nvSpPr>
            <p:spPr bwMode="auto">
              <a:xfrm>
                <a:off x="4766" y="1079"/>
                <a:ext cx="176" cy="206"/>
              </a:xfrm>
              <a:custGeom>
                <a:avLst/>
                <a:gdLst>
                  <a:gd name="T0" fmla="*/ 9 w 878"/>
                  <a:gd name="T1" fmla="*/ 41 h 1029"/>
                  <a:gd name="T2" fmla="*/ 11 w 878"/>
                  <a:gd name="T3" fmla="*/ 41 h 1029"/>
                  <a:gd name="T4" fmla="*/ 12 w 878"/>
                  <a:gd name="T5" fmla="*/ 40 h 1029"/>
                  <a:gd name="T6" fmla="*/ 14 w 878"/>
                  <a:gd name="T7" fmla="*/ 37 h 1029"/>
                  <a:gd name="T8" fmla="*/ 17 w 878"/>
                  <a:gd name="T9" fmla="*/ 33 h 1029"/>
                  <a:gd name="T10" fmla="*/ 18 w 878"/>
                  <a:gd name="T11" fmla="*/ 30 h 1029"/>
                  <a:gd name="T12" fmla="*/ 20 w 878"/>
                  <a:gd name="T13" fmla="*/ 27 h 1029"/>
                  <a:gd name="T14" fmla="*/ 23 w 878"/>
                  <a:gd name="T15" fmla="*/ 23 h 1029"/>
                  <a:gd name="T16" fmla="*/ 26 w 878"/>
                  <a:gd name="T17" fmla="*/ 20 h 1029"/>
                  <a:gd name="T18" fmla="*/ 29 w 878"/>
                  <a:gd name="T19" fmla="*/ 16 h 1029"/>
                  <a:gd name="T20" fmla="*/ 32 w 878"/>
                  <a:gd name="T21" fmla="*/ 14 h 1029"/>
                  <a:gd name="T22" fmla="*/ 34 w 878"/>
                  <a:gd name="T23" fmla="*/ 12 h 1029"/>
                  <a:gd name="T24" fmla="*/ 34 w 878"/>
                  <a:gd name="T25" fmla="*/ 11 h 1029"/>
                  <a:gd name="T26" fmla="*/ 34 w 878"/>
                  <a:gd name="T27" fmla="*/ 11 h 1029"/>
                  <a:gd name="T28" fmla="*/ 35 w 878"/>
                  <a:gd name="T29" fmla="*/ 11 h 1029"/>
                  <a:gd name="T30" fmla="*/ 34 w 878"/>
                  <a:gd name="T31" fmla="*/ 8 h 1029"/>
                  <a:gd name="T32" fmla="*/ 32 w 878"/>
                  <a:gd name="T33" fmla="*/ 3 h 1029"/>
                  <a:gd name="T34" fmla="*/ 29 w 878"/>
                  <a:gd name="T35" fmla="*/ 1 h 1029"/>
                  <a:gd name="T36" fmla="*/ 26 w 878"/>
                  <a:gd name="T37" fmla="*/ 0 h 1029"/>
                  <a:gd name="T38" fmla="*/ 23 w 878"/>
                  <a:gd name="T39" fmla="*/ 1 h 1029"/>
                  <a:gd name="T40" fmla="*/ 21 w 878"/>
                  <a:gd name="T41" fmla="*/ 3 h 1029"/>
                  <a:gd name="T42" fmla="*/ 19 w 878"/>
                  <a:gd name="T43" fmla="*/ 5 h 1029"/>
                  <a:gd name="T44" fmla="*/ 17 w 878"/>
                  <a:gd name="T45" fmla="*/ 7 h 1029"/>
                  <a:gd name="T46" fmla="*/ 21 w 878"/>
                  <a:gd name="T47" fmla="*/ 12 h 1029"/>
                  <a:gd name="T48" fmla="*/ 23 w 878"/>
                  <a:gd name="T49" fmla="*/ 14 h 1029"/>
                  <a:gd name="T50" fmla="*/ 25 w 878"/>
                  <a:gd name="T51" fmla="*/ 15 h 1029"/>
                  <a:gd name="T52" fmla="*/ 26 w 878"/>
                  <a:gd name="T53" fmla="*/ 16 h 1029"/>
                  <a:gd name="T54" fmla="*/ 26 w 878"/>
                  <a:gd name="T55" fmla="*/ 17 h 1029"/>
                  <a:gd name="T56" fmla="*/ 26 w 878"/>
                  <a:gd name="T57" fmla="*/ 18 h 1029"/>
                  <a:gd name="T58" fmla="*/ 25 w 878"/>
                  <a:gd name="T59" fmla="*/ 17 h 1029"/>
                  <a:gd name="T60" fmla="*/ 23 w 878"/>
                  <a:gd name="T61" fmla="*/ 15 h 1029"/>
                  <a:gd name="T62" fmla="*/ 21 w 878"/>
                  <a:gd name="T63" fmla="*/ 13 h 1029"/>
                  <a:gd name="T64" fmla="*/ 18 w 878"/>
                  <a:gd name="T65" fmla="*/ 12 h 1029"/>
                  <a:gd name="T66" fmla="*/ 16 w 878"/>
                  <a:gd name="T67" fmla="*/ 10 h 1029"/>
                  <a:gd name="T68" fmla="*/ 15 w 878"/>
                  <a:gd name="T69" fmla="*/ 10 h 1029"/>
                  <a:gd name="T70" fmla="*/ 13 w 878"/>
                  <a:gd name="T71" fmla="*/ 11 h 1029"/>
                  <a:gd name="T72" fmla="*/ 11 w 878"/>
                  <a:gd name="T73" fmla="*/ 12 h 1029"/>
                  <a:gd name="T74" fmla="*/ 9 w 878"/>
                  <a:gd name="T75" fmla="*/ 14 h 1029"/>
                  <a:gd name="T76" fmla="*/ 8 w 878"/>
                  <a:gd name="T77" fmla="*/ 16 h 1029"/>
                  <a:gd name="T78" fmla="*/ 6 w 878"/>
                  <a:gd name="T79" fmla="*/ 19 h 1029"/>
                  <a:gd name="T80" fmla="*/ 5 w 878"/>
                  <a:gd name="T81" fmla="*/ 22 h 1029"/>
                  <a:gd name="T82" fmla="*/ 5 w 878"/>
                  <a:gd name="T83" fmla="*/ 23 h 1029"/>
                  <a:gd name="T84" fmla="*/ 6 w 878"/>
                  <a:gd name="T85" fmla="*/ 24 h 1029"/>
                  <a:gd name="T86" fmla="*/ 8 w 878"/>
                  <a:gd name="T87" fmla="*/ 26 h 1029"/>
                  <a:gd name="T88" fmla="*/ 10 w 878"/>
                  <a:gd name="T89" fmla="*/ 28 h 1029"/>
                  <a:gd name="T90" fmla="*/ 12 w 878"/>
                  <a:gd name="T91" fmla="*/ 29 h 1029"/>
                  <a:gd name="T92" fmla="*/ 15 w 878"/>
                  <a:gd name="T93" fmla="*/ 31 h 1029"/>
                  <a:gd name="T94" fmla="*/ 16 w 878"/>
                  <a:gd name="T95" fmla="*/ 31 h 1029"/>
                  <a:gd name="T96" fmla="*/ 16 w 878"/>
                  <a:gd name="T97" fmla="*/ 32 h 1029"/>
                  <a:gd name="T98" fmla="*/ 14 w 878"/>
                  <a:gd name="T99" fmla="*/ 31 h 1029"/>
                  <a:gd name="T100" fmla="*/ 12 w 878"/>
                  <a:gd name="T101" fmla="*/ 30 h 1029"/>
                  <a:gd name="T102" fmla="*/ 10 w 878"/>
                  <a:gd name="T103" fmla="*/ 29 h 1029"/>
                  <a:gd name="T104" fmla="*/ 9 w 878"/>
                  <a:gd name="T105" fmla="*/ 28 h 1029"/>
                  <a:gd name="T106" fmla="*/ 8 w 878"/>
                  <a:gd name="T107" fmla="*/ 28 h 1029"/>
                  <a:gd name="T108" fmla="*/ 3 w 878"/>
                  <a:gd name="T109" fmla="*/ 25 h 1029"/>
                  <a:gd name="T110" fmla="*/ 2 w 878"/>
                  <a:gd name="T111" fmla="*/ 29 h 1029"/>
                  <a:gd name="T112" fmla="*/ 0 w 878"/>
                  <a:gd name="T113" fmla="*/ 33 h 1029"/>
                  <a:gd name="T114" fmla="*/ 1 w 878"/>
                  <a:gd name="T115" fmla="*/ 37 h 1029"/>
                  <a:gd name="T116" fmla="*/ 3 w 878"/>
                  <a:gd name="T117" fmla="*/ 40 h 1029"/>
                  <a:gd name="T118" fmla="*/ 6 w 878"/>
                  <a:gd name="T119" fmla="*/ 41 h 10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8"/>
                  <a:gd name="T181" fmla="*/ 0 h 1029"/>
                  <a:gd name="T182" fmla="*/ 878 w 878"/>
                  <a:gd name="T183" fmla="*/ 1029 h 10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8" h="1029">
                    <a:moveTo>
                      <a:pt x="204" y="1029"/>
                    </a:moveTo>
                    <a:lnTo>
                      <a:pt x="215" y="1029"/>
                    </a:lnTo>
                    <a:lnTo>
                      <a:pt x="224" y="1027"/>
                    </a:lnTo>
                    <a:lnTo>
                      <a:pt x="235" y="1024"/>
                    </a:lnTo>
                    <a:lnTo>
                      <a:pt x="246" y="1022"/>
                    </a:lnTo>
                    <a:lnTo>
                      <a:pt x="256" y="1019"/>
                    </a:lnTo>
                    <a:lnTo>
                      <a:pt x="266" y="1016"/>
                    </a:lnTo>
                    <a:lnTo>
                      <a:pt x="276" y="1013"/>
                    </a:lnTo>
                    <a:lnTo>
                      <a:pt x="287" y="1010"/>
                    </a:lnTo>
                    <a:lnTo>
                      <a:pt x="293" y="1008"/>
                    </a:lnTo>
                    <a:lnTo>
                      <a:pt x="300" y="1008"/>
                    </a:lnTo>
                    <a:lnTo>
                      <a:pt x="305" y="1008"/>
                    </a:lnTo>
                    <a:lnTo>
                      <a:pt x="311" y="1007"/>
                    </a:lnTo>
                    <a:lnTo>
                      <a:pt x="323" y="978"/>
                    </a:lnTo>
                    <a:lnTo>
                      <a:pt x="337" y="951"/>
                    </a:lnTo>
                    <a:lnTo>
                      <a:pt x="351" y="926"/>
                    </a:lnTo>
                    <a:lnTo>
                      <a:pt x="366" y="900"/>
                    </a:lnTo>
                    <a:lnTo>
                      <a:pt x="381" y="876"/>
                    </a:lnTo>
                    <a:lnTo>
                      <a:pt x="397" y="851"/>
                    </a:lnTo>
                    <a:lnTo>
                      <a:pt x="412" y="827"/>
                    </a:lnTo>
                    <a:lnTo>
                      <a:pt x="427" y="802"/>
                    </a:lnTo>
                    <a:lnTo>
                      <a:pt x="435" y="788"/>
                    </a:lnTo>
                    <a:lnTo>
                      <a:pt x="443" y="775"/>
                    </a:lnTo>
                    <a:lnTo>
                      <a:pt x="451" y="761"/>
                    </a:lnTo>
                    <a:lnTo>
                      <a:pt x="459" y="748"/>
                    </a:lnTo>
                    <a:lnTo>
                      <a:pt x="475" y="724"/>
                    </a:lnTo>
                    <a:lnTo>
                      <a:pt x="490" y="699"/>
                    </a:lnTo>
                    <a:lnTo>
                      <a:pt x="506" y="675"/>
                    </a:lnTo>
                    <a:lnTo>
                      <a:pt x="523" y="652"/>
                    </a:lnTo>
                    <a:lnTo>
                      <a:pt x="539" y="628"/>
                    </a:lnTo>
                    <a:lnTo>
                      <a:pt x="556" y="604"/>
                    </a:lnTo>
                    <a:lnTo>
                      <a:pt x="574" y="582"/>
                    </a:lnTo>
                    <a:lnTo>
                      <a:pt x="592" y="558"/>
                    </a:lnTo>
                    <a:lnTo>
                      <a:pt x="610" y="536"/>
                    </a:lnTo>
                    <a:lnTo>
                      <a:pt x="630" y="513"/>
                    </a:lnTo>
                    <a:lnTo>
                      <a:pt x="648" y="489"/>
                    </a:lnTo>
                    <a:lnTo>
                      <a:pt x="668" y="467"/>
                    </a:lnTo>
                    <a:lnTo>
                      <a:pt x="689" y="444"/>
                    </a:lnTo>
                    <a:lnTo>
                      <a:pt x="709" y="421"/>
                    </a:lnTo>
                    <a:lnTo>
                      <a:pt x="731" y="398"/>
                    </a:lnTo>
                    <a:lnTo>
                      <a:pt x="752" y="374"/>
                    </a:lnTo>
                    <a:lnTo>
                      <a:pt x="765" y="364"/>
                    </a:lnTo>
                    <a:lnTo>
                      <a:pt x="777" y="354"/>
                    </a:lnTo>
                    <a:lnTo>
                      <a:pt x="789" y="343"/>
                    </a:lnTo>
                    <a:lnTo>
                      <a:pt x="801" y="332"/>
                    </a:lnTo>
                    <a:lnTo>
                      <a:pt x="812" y="322"/>
                    </a:lnTo>
                    <a:lnTo>
                      <a:pt x="824" y="312"/>
                    </a:lnTo>
                    <a:lnTo>
                      <a:pt x="836" y="301"/>
                    </a:lnTo>
                    <a:lnTo>
                      <a:pt x="847" y="292"/>
                    </a:lnTo>
                    <a:lnTo>
                      <a:pt x="849" y="289"/>
                    </a:lnTo>
                    <a:lnTo>
                      <a:pt x="851" y="287"/>
                    </a:lnTo>
                    <a:lnTo>
                      <a:pt x="853" y="286"/>
                    </a:lnTo>
                    <a:lnTo>
                      <a:pt x="855" y="285"/>
                    </a:lnTo>
                    <a:lnTo>
                      <a:pt x="856" y="284"/>
                    </a:lnTo>
                    <a:lnTo>
                      <a:pt x="857" y="283"/>
                    </a:lnTo>
                    <a:lnTo>
                      <a:pt x="858" y="281"/>
                    </a:lnTo>
                    <a:lnTo>
                      <a:pt x="859" y="280"/>
                    </a:lnTo>
                    <a:lnTo>
                      <a:pt x="872" y="270"/>
                    </a:lnTo>
                    <a:lnTo>
                      <a:pt x="873" y="269"/>
                    </a:lnTo>
                    <a:lnTo>
                      <a:pt x="876" y="268"/>
                    </a:lnTo>
                    <a:lnTo>
                      <a:pt x="877" y="267"/>
                    </a:lnTo>
                    <a:lnTo>
                      <a:pt x="878" y="265"/>
                    </a:lnTo>
                    <a:lnTo>
                      <a:pt x="866" y="234"/>
                    </a:lnTo>
                    <a:lnTo>
                      <a:pt x="856" y="201"/>
                    </a:lnTo>
                    <a:lnTo>
                      <a:pt x="846" y="170"/>
                    </a:lnTo>
                    <a:lnTo>
                      <a:pt x="835" y="138"/>
                    </a:lnTo>
                    <a:lnTo>
                      <a:pt x="822" y="109"/>
                    </a:lnTo>
                    <a:lnTo>
                      <a:pt x="806" y="81"/>
                    </a:lnTo>
                    <a:lnTo>
                      <a:pt x="786" y="56"/>
                    </a:lnTo>
                    <a:lnTo>
                      <a:pt x="762" y="35"/>
                    </a:lnTo>
                    <a:lnTo>
                      <a:pt x="745" y="26"/>
                    </a:lnTo>
                    <a:lnTo>
                      <a:pt x="725" y="20"/>
                    </a:lnTo>
                    <a:lnTo>
                      <a:pt x="706" y="14"/>
                    </a:lnTo>
                    <a:lnTo>
                      <a:pt x="685" y="10"/>
                    </a:lnTo>
                    <a:lnTo>
                      <a:pt x="664" y="7"/>
                    </a:lnTo>
                    <a:lnTo>
                      <a:pt x="643" y="4"/>
                    </a:lnTo>
                    <a:lnTo>
                      <a:pt x="622" y="3"/>
                    </a:lnTo>
                    <a:lnTo>
                      <a:pt x="602" y="0"/>
                    </a:lnTo>
                    <a:lnTo>
                      <a:pt x="589" y="11"/>
                    </a:lnTo>
                    <a:lnTo>
                      <a:pt x="575" y="23"/>
                    </a:lnTo>
                    <a:lnTo>
                      <a:pt x="560" y="36"/>
                    </a:lnTo>
                    <a:lnTo>
                      <a:pt x="545" y="50"/>
                    </a:lnTo>
                    <a:lnTo>
                      <a:pt x="530" y="64"/>
                    </a:lnTo>
                    <a:lnTo>
                      <a:pt x="515" y="78"/>
                    </a:lnTo>
                    <a:lnTo>
                      <a:pt x="499" y="92"/>
                    </a:lnTo>
                    <a:lnTo>
                      <a:pt x="487" y="104"/>
                    </a:lnTo>
                    <a:lnTo>
                      <a:pt x="475" y="118"/>
                    </a:lnTo>
                    <a:lnTo>
                      <a:pt x="463" y="131"/>
                    </a:lnTo>
                    <a:lnTo>
                      <a:pt x="452" y="145"/>
                    </a:lnTo>
                    <a:lnTo>
                      <a:pt x="441" y="158"/>
                    </a:lnTo>
                    <a:lnTo>
                      <a:pt x="432" y="172"/>
                    </a:lnTo>
                    <a:lnTo>
                      <a:pt x="423" y="186"/>
                    </a:lnTo>
                    <a:lnTo>
                      <a:pt x="415" y="201"/>
                    </a:lnTo>
                    <a:lnTo>
                      <a:pt x="408" y="216"/>
                    </a:lnTo>
                    <a:lnTo>
                      <a:pt x="522" y="299"/>
                    </a:lnTo>
                    <a:lnTo>
                      <a:pt x="533" y="308"/>
                    </a:lnTo>
                    <a:lnTo>
                      <a:pt x="545" y="315"/>
                    </a:lnTo>
                    <a:lnTo>
                      <a:pt x="555" y="324"/>
                    </a:lnTo>
                    <a:lnTo>
                      <a:pt x="566" y="331"/>
                    </a:lnTo>
                    <a:lnTo>
                      <a:pt x="577" y="340"/>
                    </a:lnTo>
                    <a:lnTo>
                      <a:pt x="588" y="349"/>
                    </a:lnTo>
                    <a:lnTo>
                      <a:pt x="598" y="358"/>
                    </a:lnTo>
                    <a:lnTo>
                      <a:pt x="609" y="368"/>
                    </a:lnTo>
                    <a:lnTo>
                      <a:pt x="616" y="375"/>
                    </a:lnTo>
                    <a:lnTo>
                      <a:pt x="621" y="383"/>
                    </a:lnTo>
                    <a:lnTo>
                      <a:pt x="627" y="390"/>
                    </a:lnTo>
                    <a:lnTo>
                      <a:pt x="634" y="397"/>
                    </a:lnTo>
                    <a:lnTo>
                      <a:pt x="639" y="404"/>
                    </a:lnTo>
                    <a:lnTo>
                      <a:pt x="646" y="412"/>
                    </a:lnTo>
                    <a:lnTo>
                      <a:pt x="651" y="418"/>
                    </a:lnTo>
                    <a:lnTo>
                      <a:pt x="656" y="426"/>
                    </a:lnTo>
                    <a:lnTo>
                      <a:pt x="653" y="437"/>
                    </a:lnTo>
                    <a:lnTo>
                      <a:pt x="652" y="438"/>
                    </a:lnTo>
                    <a:lnTo>
                      <a:pt x="650" y="439"/>
                    </a:lnTo>
                    <a:lnTo>
                      <a:pt x="649" y="441"/>
                    </a:lnTo>
                    <a:lnTo>
                      <a:pt x="647" y="442"/>
                    </a:lnTo>
                    <a:lnTo>
                      <a:pt x="639" y="451"/>
                    </a:lnTo>
                    <a:lnTo>
                      <a:pt x="632" y="445"/>
                    </a:lnTo>
                    <a:lnTo>
                      <a:pt x="625" y="440"/>
                    </a:lnTo>
                    <a:lnTo>
                      <a:pt x="620" y="435"/>
                    </a:lnTo>
                    <a:lnTo>
                      <a:pt x="616" y="427"/>
                    </a:lnTo>
                    <a:lnTo>
                      <a:pt x="602" y="412"/>
                    </a:lnTo>
                    <a:lnTo>
                      <a:pt x="589" y="398"/>
                    </a:lnTo>
                    <a:lnTo>
                      <a:pt x="575" y="385"/>
                    </a:lnTo>
                    <a:lnTo>
                      <a:pt x="561" y="372"/>
                    </a:lnTo>
                    <a:lnTo>
                      <a:pt x="546" y="360"/>
                    </a:lnTo>
                    <a:lnTo>
                      <a:pt x="532" y="349"/>
                    </a:lnTo>
                    <a:lnTo>
                      <a:pt x="517" y="337"/>
                    </a:lnTo>
                    <a:lnTo>
                      <a:pt x="502" y="325"/>
                    </a:lnTo>
                    <a:lnTo>
                      <a:pt x="487" y="314"/>
                    </a:lnTo>
                    <a:lnTo>
                      <a:pt x="472" y="304"/>
                    </a:lnTo>
                    <a:lnTo>
                      <a:pt x="456" y="294"/>
                    </a:lnTo>
                    <a:lnTo>
                      <a:pt x="441" y="283"/>
                    </a:lnTo>
                    <a:lnTo>
                      <a:pt x="426" y="273"/>
                    </a:lnTo>
                    <a:lnTo>
                      <a:pt x="411" y="264"/>
                    </a:lnTo>
                    <a:lnTo>
                      <a:pt x="396" y="253"/>
                    </a:lnTo>
                    <a:lnTo>
                      <a:pt x="381" y="243"/>
                    </a:lnTo>
                    <a:lnTo>
                      <a:pt x="380" y="243"/>
                    </a:lnTo>
                    <a:lnTo>
                      <a:pt x="379" y="243"/>
                    </a:lnTo>
                    <a:lnTo>
                      <a:pt x="378" y="243"/>
                    </a:lnTo>
                    <a:lnTo>
                      <a:pt x="363" y="249"/>
                    </a:lnTo>
                    <a:lnTo>
                      <a:pt x="348" y="256"/>
                    </a:lnTo>
                    <a:lnTo>
                      <a:pt x="333" y="264"/>
                    </a:lnTo>
                    <a:lnTo>
                      <a:pt x="319" y="272"/>
                    </a:lnTo>
                    <a:lnTo>
                      <a:pt x="305" y="282"/>
                    </a:lnTo>
                    <a:lnTo>
                      <a:pt x="292" y="293"/>
                    </a:lnTo>
                    <a:lnTo>
                      <a:pt x="279" y="303"/>
                    </a:lnTo>
                    <a:lnTo>
                      <a:pt x="266" y="315"/>
                    </a:lnTo>
                    <a:lnTo>
                      <a:pt x="254" y="328"/>
                    </a:lnTo>
                    <a:lnTo>
                      <a:pt x="243" y="341"/>
                    </a:lnTo>
                    <a:lnTo>
                      <a:pt x="231" y="354"/>
                    </a:lnTo>
                    <a:lnTo>
                      <a:pt x="220" y="367"/>
                    </a:lnTo>
                    <a:lnTo>
                      <a:pt x="209" y="380"/>
                    </a:lnTo>
                    <a:lnTo>
                      <a:pt x="200" y="394"/>
                    </a:lnTo>
                    <a:lnTo>
                      <a:pt x="189" y="407"/>
                    </a:lnTo>
                    <a:lnTo>
                      <a:pt x="179" y="419"/>
                    </a:lnTo>
                    <a:lnTo>
                      <a:pt x="171" y="436"/>
                    </a:lnTo>
                    <a:lnTo>
                      <a:pt x="159" y="453"/>
                    </a:lnTo>
                    <a:lnTo>
                      <a:pt x="147" y="470"/>
                    </a:lnTo>
                    <a:lnTo>
                      <a:pt x="135" y="487"/>
                    </a:lnTo>
                    <a:lnTo>
                      <a:pt x="125" y="504"/>
                    </a:lnTo>
                    <a:lnTo>
                      <a:pt x="119" y="523"/>
                    </a:lnTo>
                    <a:lnTo>
                      <a:pt x="117" y="541"/>
                    </a:lnTo>
                    <a:lnTo>
                      <a:pt x="120" y="559"/>
                    </a:lnTo>
                    <a:lnTo>
                      <a:pt x="124" y="566"/>
                    </a:lnTo>
                    <a:lnTo>
                      <a:pt x="130" y="571"/>
                    </a:lnTo>
                    <a:lnTo>
                      <a:pt x="135" y="577"/>
                    </a:lnTo>
                    <a:lnTo>
                      <a:pt x="141" y="583"/>
                    </a:lnTo>
                    <a:lnTo>
                      <a:pt x="146" y="588"/>
                    </a:lnTo>
                    <a:lnTo>
                      <a:pt x="151" y="594"/>
                    </a:lnTo>
                    <a:lnTo>
                      <a:pt x="157" y="600"/>
                    </a:lnTo>
                    <a:lnTo>
                      <a:pt x="161" y="605"/>
                    </a:lnTo>
                    <a:lnTo>
                      <a:pt x="175" y="618"/>
                    </a:lnTo>
                    <a:lnTo>
                      <a:pt x="189" y="631"/>
                    </a:lnTo>
                    <a:lnTo>
                      <a:pt x="203" y="643"/>
                    </a:lnTo>
                    <a:lnTo>
                      <a:pt x="216" y="656"/>
                    </a:lnTo>
                    <a:lnTo>
                      <a:pt x="229" y="668"/>
                    </a:lnTo>
                    <a:lnTo>
                      <a:pt x="243" y="680"/>
                    </a:lnTo>
                    <a:lnTo>
                      <a:pt x="256" y="690"/>
                    </a:lnTo>
                    <a:lnTo>
                      <a:pt x="270" y="701"/>
                    </a:lnTo>
                    <a:lnTo>
                      <a:pt x="283" y="712"/>
                    </a:lnTo>
                    <a:lnTo>
                      <a:pt x="297" y="721"/>
                    </a:lnTo>
                    <a:lnTo>
                      <a:pt x="311" y="731"/>
                    </a:lnTo>
                    <a:lnTo>
                      <a:pt x="326" y="740"/>
                    </a:lnTo>
                    <a:lnTo>
                      <a:pt x="343" y="748"/>
                    </a:lnTo>
                    <a:lnTo>
                      <a:pt x="359" y="756"/>
                    </a:lnTo>
                    <a:lnTo>
                      <a:pt x="376" y="763"/>
                    </a:lnTo>
                    <a:lnTo>
                      <a:pt x="393" y="770"/>
                    </a:lnTo>
                    <a:lnTo>
                      <a:pt x="395" y="772"/>
                    </a:lnTo>
                    <a:lnTo>
                      <a:pt x="398" y="774"/>
                    </a:lnTo>
                    <a:lnTo>
                      <a:pt x="400" y="777"/>
                    </a:lnTo>
                    <a:lnTo>
                      <a:pt x="400" y="782"/>
                    </a:lnTo>
                    <a:lnTo>
                      <a:pt x="396" y="787"/>
                    </a:lnTo>
                    <a:lnTo>
                      <a:pt x="392" y="791"/>
                    </a:lnTo>
                    <a:lnTo>
                      <a:pt x="387" y="796"/>
                    </a:lnTo>
                    <a:lnTo>
                      <a:pt x="381" y="799"/>
                    </a:lnTo>
                    <a:lnTo>
                      <a:pt x="368" y="795"/>
                    </a:lnTo>
                    <a:lnTo>
                      <a:pt x="355" y="790"/>
                    </a:lnTo>
                    <a:lnTo>
                      <a:pt x="344" y="785"/>
                    </a:lnTo>
                    <a:lnTo>
                      <a:pt x="332" y="778"/>
                    </a:lnTo>
                    <a:lnTo>
                      <a:pt x="320" y="773"/>
                    </a:lnTo>
                    <a:lnTo>
                      <a:pt x="309" y="767"/>
                    </a:lnTo>
                    <a:lnTo>
                      <a:pt x="299" y="760"/>
                    </a:lnTo>
                    <a:lnTo>
                      <a:pt x="289" y="753"/>
                    </a:lnTo>
                    <a:lnTo>
                      <a:pt x="278" y="746"/>
                    </a:lnTo>
                    <a:lnTo>
                      <a:pt x="268" y="739"/>
                    </a:lnTo>
                    <a:lnTo>
                      <a:pt x="258" y="731"/>
                    </a:lnTo>
                    <a:lnTo>
                      <a:pt x="248" y="724"/>
                    </a:lnTo>
                    <a:lnTo>
                      <a:pt x="238" y="716"/>
                    </a:lnTo>
                    <a:lnTo>
                      <a:pt x="229" y="707"/>
                    </a:lnTo>
                    <a:lnTo>
                      <a:pt x="218" y="700"/>
                    </a:lnTo>
                    <a:lnTo>
                      <a:pt x="208" y="692"/>
                    </a:lnTo>
                    <a:lnTo>
                      <a:pt x="206" y="691"/>
                    </a:lnTo>
                    <a:lnTo>
                      <a:pt x="204" y="690"/>
                    </a:lnTo>
                    <a:lnTo>
                      <a:pt x="203" y="690"/>
                    </a:lnTo>
                    <a:lnTo>
                      <a:pt x="201" y="689"/>
                    </a:lnTo>
                    <a:lnTo>
                      <a:pt x="106" y="597"/>
                    </a:lnTo>
                    <a:lnTo>
                      <a:pt x="93" y="615"/>
                    </a:lnTo>
                    <a:lnTo>
                      <a:pt x="80" y="633"/>
                    </a:lnTo>
                    <a:lnTo>
                      <a:pt x="70" y="653"/>
                    </a:lnTo>
                    <a:lnTo>
                      <a:pt x="59" y="673"/>
                    </a:lnTo>
                    <a:lnTo>
                      <a:pt x="48" y="693"/>
                    </a:lnTo>
                    <a:lnTo>
                      <a:pt x="38" y="715"/>
                    </a:lnTo>
                    <a:lnTo>
                      <a:pt x="29" y="736"/>
                    </a:lnTo>
                    <a:lnTo>
                      <a:pt x="19" y="759"/>
                    </a:lnTo>
                    <a:lnTo>
                      <a:pt x="0" y="813"/>
                    </a:lnTo>
                    <a:lnTo>
                      <a:pt x="4" y="834"/>
                    </a:lnTo>
                    <a:lnTo>
                      <a:pt x="9" y="857"/>
                    </a:lnTo>
                    <a:lnTo>
                      <a:pt x="14" y="879"/>
                    </a:lnTo>
                    <a:lnTo>
                      <a:pt x="20" y="902"/>
                    </a:lnTo>
                    <a:lnTo>
                      <a:pt x="28" y="925"/>
                    </a:lnTo>
                    <a:lnTo>
                      <a:pt x="37" y="945"/>
                    </a:lnTo>
                    <a:lnTo>
                      <a:pt x="49" y="963"/>
                    </a:lnTo>
                    <a:lnTo>
                      <a:pt x="64" y="979"/>
                    </a:lnTo>
                    <a:lnTo>
                      <a:pt x="78" y="991"/>
                    </a:lnTo>
                    <a:lnTo>
                      <a:pt x="93" y="1001"/>
                    </a:lnTo>
                    <a:lnTo>
                      <a:pt x="110" y="1009"/>
                    </a:lnTo>
                    <a:lnTo>
                      <a:pt x="129" y="1017"/>
                    </a:lnTo>
                    <a:lnTo>
                      <a:pt x="147" y="1022"/>
                    </a:lnTo>
                    <a:lnTo>
                      <a:pt x="166" y="1026"/>
                    </a:lnTo>
                    <a:lnTo>
                      <a:pt x="186" y="1028"/>
                    </a:lnTo>
                    <a:lnTo>
                      <a:pt x="204" y="10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5" name="Freeform 230"/>
              <p:cNvSpPr>
                <a:spLocks/>
              </p:cNvSpPr>
              <p:nvPr/>
            </p:nvSpPr>
            <p:spPr bwMode="auto">
              <a:xfrm>
                <a:off x="4798" y="1180"/>
                <a:ext cx="9" cy="12"/>
              </a:xfrm>
              <a:custGeom>
                <a:avLst/>
                <a:gdLst>
                  <a:gd name="T0" fmla="*/ 1 w 44"/>
                  <a:gd name="T1" fmla="*/ 0 h 62"/>
                  <a:gd name="T2" fmla="*/ 1 w 44"/>
                  <a:gd name="T3" fmla="*/ 0 h 62"/>
                  <a:gd name="T4" fmla="*/ 2 w 44"/>
                  <a:gd name="T5" fmla="*/ 0 h 62"/>
                  <a:gd name="T6" fmla="*/ 2 w 44"/>
                  <a:gd name="T7" fmla="*/ 1 h 62"/>
                  <a:gd name="T8" fmla="*/ 2 w 44"/>
                  <a:gd name="T9" fmla="*/ 1 h 62"/>
                  <a:gd name="T10" fmla="*/ 2 w 44"/>
                  <a:gd name="T11" fmla="*/ 2 h 62"/>
                  <a:gd name="T12" fmla="*/ 2 w 44"/>
                  <a:gd name="T13" fmla="*/ 2 h 62"/>
                  <a:gd name="T14" fmla="*/ 1 w 44"/>
                  <a:gd name="T15" fmla="*/ 2 h 62"/>
                  <a:gd name="T16" fmla="*/ 1 w 44"/>
                  <a:gd name="T17" fmla="*/ 2 h 62"/>
                  <a:gd name="T18" fmla="*/ 1 w 44"/>
                  <a:gd name="T19" fmla="*/ 2 h 62"/>
                  <a:gd name="T20" fmla="*/ 0 w 44"/>
                  <a:gd name="T21" fmla="*/ 2 h 62"/>
                  <a:gd name="T22" fmla="*/ 0 w 44"/>
                  <a:gd name="T23" fmla="*/ 2 h 62"/>
                  <a:gd name="T24" fmla="*/ 0 w 44"/>
                  <a:gd name="T25" fmla="*/ 1 h 62"/>
                  <a:gd name="T26" fmla="*/ 0 w 44"/>
                  <a:gd name="T27" fmla="*/ 1 h 62"/>
                  <a:gd name="T28" fmla="*/ 0 w 44"/>
                  <a:gd name="T29" fmla="*/ 0 h 62"/>
                  <a:gd name="T30" fmla="*/ 1 w 44"/>
                  <a:gd name="T31" fmla="*/ 0 h 62"/>
                  <a:gd name="T32" fmla="*/ 1 w 44"/>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2"/>
                  <a:gd name="T53" fmla="*/ 44 w 44"/>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2">
                    <a:moveTo>
                      <a:pt x="22" y="0"/>
                    </a:moveTo>
                    <a:lnTo>
                      <a:pt x="31" y="3"/>
                    </a:lnTo>
                    <a:lnTo>
                      <a:pt x="38" y="9"/>
                    </a:lnTo>
                    <a:lnTo>
                      <a:pt x="42" y="19"/>
                    </a:lnTo>
                    <a:lnTo>
                      <a:pt x="44" y="30"/>
                    </a:lnTo>
                    <a:lnTo>
                      <a:pt x="42" y="42"/>
                    </a:lnTo>
                    <a:lnTo>
                      <a:pt x="38" y="52"/>
                    </a:lnTo>
                    <a:lnTo>
                      <a:pt x="31" y="59"/>
                    </a:lnTo>
                    <a:lnTo>
                      <a:pt x="22" y="62"/>
                    </a:lnTo>
                    <a:lnTo>
                      <a:pt x="14" y="59"/>
                    </a:lnTo>
                    <a:lnTo>
                      <a:pt x="6" y="52"/>
                    </a:lnTo>
                    <a:lnTo>
                      <a:pt x="2" y="42"/>
                    </a:lnTo>
                    <a:lnTo>
                      <a:pt x="0" y="30"/>
                    </a:lnTo>
                    <a:lnTo>
                      <a:pt x="2" y="19"/>
                    </a:lnTo>
                    <a:lnTo>
                      <a:pt x="6" y="9"/>
                    </a:lnTo>
                    <a:lnTo>
                      <a:pt x="14" y="3"/>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6" name="Freeform 231"/>
              <p:cNvSpPr>
                <a:spLocks/>
              </p:cNvSpPr>
              <p:nvPr/>
            </p:nvSpPr>
            <p:spPr bwMode="auto">
              <a:xfrm>
                <a:off x="4815" y="1194"/>
                <a:ext cx="9" cy="12"/>
              </a:xfrm>
              <a:custGeom>
                <a:avLst/>
                <a:gdLst>
                  <a:gd name="T0" fmla="*/ 1 w 44"/>
                  <a:gd name="T1" fmla="*/ 0 h 62"/>
                  <a:gd name="T2" fmla="*/ 1 w 44"/>
                  <a:gd name="T3" fmla="*/ 0 h 62"/>
                  <a:gd name="T4" fmla="*/ 2 w 44"/>
                  <a:gd name="T5" fmla="*/ 0 h 62"/>
                  <a:gd name="T6" fmla="*/ 2 w 44"/>
                  <a:gd name="T7" fmla="*/ 1 h 62"/>
                  <a:gd name="T8" fmla="*/ 2 w 44"/>
                  <a:gd name="T9" fmla="*/ 1 h 62"/>
                  <a:gd name="T10" fmla="*/ 2 w 44"/>
                  <a:gd name="T11" fmla="*/ 2 h 62"/>
                  <a:gd name="T12" fmla="*/ 2 w 44"/>
                  <a:gd name="T13" fmla="*/ 2 h 62"/>
                  <a:gd name="T14" fmla="*/ 1 w 44"/>
                  <a:gd name="T15" fmla="*/ 2 h 62"/>
                  <a:gd name="T16" fmla="*/ 1 w 44"/>
                  <a:gd name="T17" fmla="*/ 2 h 62"/>
                  <a:gd name="T18" fmla="*/ 1 w 44"/>
                  <a:gd name="T19" fmla="*/ 2 h 62"/>
                  <a:gd name="T20" fmla="*/ 0 w 44"/>
                  <a:gd name="T21" fmla="*/ 2 h 62"/>
                  <a:gd name="T22" fmla="*/ 0 w 44"/>
                  <a:gd name="T23" fmla="*/ 2 h 62"/>
                  <a:gd name="T24" fmla="*/ 0 w 44"/>
                  <a:gd name="T25" fmla="*/ 1 h 62"/>
                  <a:gd name="T26" fmla="*/ 0 w 44"/>
                  <a:gd name="T27" fmla="*/ 1 h 62"/>
                  <a:gd name="T28" fmla="*/ 0 w 44"/>
                  <a:gd name="T29" fmla="*/ 0 h 62"/>
                  <a:gd name="T30" fmla="*/ 1 w 44"/>
                  <a:gd name="T31" fmla="*/ 0 h 62"/>
                  <a:gd name="T32" fmla="*/ 1 w 44"/>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2"/>
                  <a:gd name="T53" fmla="*/ 44 w 44"/>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2">
                    <a:moveTo>
                      <a:pt x="21" y="0"/>
                    </a:moveTo>
                    <a:lnTo>
                      <a:pt x="30" y="2"/>
                    </a:lnTo>
                    <a:lnTo>
                      <a:pt x="37" y="9"/>
                    </a:lnTo>
                    <a:lnTo>
                      <a:pt x="42" y="19"/>
                    </a:lnTo>
                    <a:lnTo>
                      <a:pt x="44" y="30"/>
                    </a:lnTo>
                    <a:lnTo>
                      <a:pt x="42" y="42"/>
                    </a:lnTo>
                    <a:lnTo>
                      <a:pt x="37" y="52"/>
                    </a:lnTo>
                    <a:lnTo>
                      <a:pt x="30" y="59"/>
                    </a:lnTo>
                    <a:lnTo>
                      <a:pt x="21" y="62"/>
                    </a:lnTo>
                    <a:lnTo>
                      <a:pt x="13" y="59"/>
                    </a:lnTo>
                    <a:lnTo>
                      <a:pt x="6" y="52"/>
                    </a:lnTo>
                    <a:lnTo>
                      <a:pt x="2" y="42"/>
                    </a:lnTo>
                    <a:lnTo>
                      <a:pt x="0" y="30"/>
                    </a:lnTo>
                    <a:lnTo>
                      <a:pt x="2" y="19"/>
                    </a:lnTo>
                    <a:lnTo>
                      <a:pt x="6" y="9"/>
                    </a:lnTo>
                    <a:lnTo>
                      <a:pt x="13" y="2"/>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7" name="Freeform 232"/>
              <p:cNvSpPr>
                <a:spLocks/>
              </p:cNvSpPr>
              <p:nvPr/>
            </p:nvSpPr>
            <p:spPr bwMode="auto">
              <a:xfrm>
                <a:off x="4830" y="1207"/>
                <a:ext cx="9" cy="13"/>
              </a:xfrm>
              <a:custGeom>
                <a:avLst/>
                <a:gdLst>
                  <a:gd name="T0" fmla="*/ 1 w 44"/>
                  <a:gd name="T1" fmla="*/ 0 h 62"/>
                  <a:gd name="T2" fmla="*/ 1 w 44"/>
                  <a:gd name="T3" fmla="*/ 0 h 62"/>
                  <a:gd name="T4" fmla="*/ 2 w 44"/>
                  <a:gd name="T5" fmla="*/ 0 h 62"/>
                  <a:gd name="T6" fmla="*/ 2 w 44"/>
                  <a:gd name="T7" fmla="*/ 1 h 62"/>
                  <a:gd name="T8" fmla="*/ 2 w 44"/>
                  <a:gd name="T9" fmla="*/ 1 h 62"/>
                  <a:gd name="T10" fmla="*/ 2 w 44"/>
                  <a:gd name="T11" fmla="*/ 2 h 62"/>
                  <a:gd name="T12" fmla="*/ 2 w 44"/>
                  <a:gd name="T13" fmla="*/ 2 h 62"/>
                  <a:gd name="T14" fmla="*/ 1 w 44"/>
                  <a:gd name="T15" fmla="*/ 3 h 62"/>
                  <a:gd name="T16" fmla="*/ 1 w 44"/>
                  <a:gd name="T17" fmla="*/ 3 h 62"/>
                  <a:gd name="T18" fmla="*/ 1 w 44"/>
                  <a:gd name="T19" fmla="*/ 3 h 62"/>
                  <a:gd name="T20" fmla="*/ 0 w 44"/>
                  <a:gd name="T21" fmla="*/ 2 h 62"/>
                  <a:gd name="T22" fmla="*/ 0 w 44"/>
                  <a:gd name="T23" fmla="*/ 2 h 62"/>
                  <a:gd name="T24" fmla="*/ 0 w 44"/>
                  <a:gd name="T25" fmla="*/ 1 h 62"/>
                  <a:gd name="T26" fmla="*/ 0 w 44"/>
                  <a:gd name="T27" fmla="*/ 1 h 62"/>
                  <a:gd name="T28" fmla="*/ 0 w 44"/>
                  <a:gd name="T29" fmla="*/ 0 h 62"/>
                  <a:gd name="T30" fmla="*/ 1 w 44"/>
                  <a:gd name="T31" fmla="*/ 0 h 62"/>
                  <a:gd name="T32" fmla="*/ 1 w 44"/>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2"/>
                  <a:gd name="T53" fmla="*/ 44 w 44"/>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2">
                    <a:moveTo>
                      <a:pt x="23" y="0"/>
                    </a:moveTo>
                    <a:lnTo>
                      <a:pt x="31" y="2"/>
                    </a:lnTo>
                    <a:lnTo>
                      <a:pt x="38" y="9"/>
                    </a:lnTo>
                    <a:lnTo>
                      <a:pt x="42" y="19"/>
                    </a:lnTo>
                    <a:lnTo>
                      <a:pt x="44" y="31"/>
                    </a:lnTo>
                    <a:lnTo>
                      <a:pt x="42" y="43"/>
                    </a:lnTo>
                    <a:lnTo>
                      <a:pt x="38" y="53"/>
                    </a:lnTo>
                    <a:lnTo>
                      <a:pt x="31" y="60"/>
                    </a:lnTo>
                    <a:lnTo>
                      <a:pt x="23" y="62"/>
                    </a:lnTo>
                    <a:lnTo>
                      <a:pt x="14" y="60"/>
                    </a:lnTo>
                    <a:lnTo>
                      <a:pt x="7" y="53"/>
                    </a:lnTo>
                    <a:lnTo>
                      <a:pt x="2" y="43"/>
                    </a:lnTo>
                    <a:lnTo>
                      <a:pt x="0" y="31"/>
                    </a:lnTo>
                    <a:lnTo>
                      <a:pt x="2" y="19"/>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8" name="Freeform 233"/>
              <p:cNvSpPr>
                <a:spLocks/>
              </p:cNvSpPr>
              <p:nvPr/>
            </p:nvSpPr>
            <p:spPr bwMode="auto">
              <a:xfrm>
                <a:off x="4813" y="1159"/>
                <a:ext cx="9" cy="13"/>
              </a:xfrm>
              <a:custGeom>
                <a:avLst/>
                <a:gdLst>
                  <a:gd name="T0" fmla="*/ 1 w 44"/>
                  <a:gd name="T1" fmla="*/ 0 h 63"/>
                  <a:gd name="T2" fmla="*/ 1 w 44"/>
                  <a:gd name="T3" fmla="*/ 0 h 63"/>
                  <a:gd name="T4" fmla="*/ 2 w 44"/>
                  <a:gd name="T5" fmla="*/ 0 h 63"/>
                  <a:gd name="T6" fmla="*/ 2 w 44"/>
                  <a:gd name="T7" fmla="*/ 1 h 63"/>
                  <a:gd name="T8" fmla="*/ 2 w 44"/>
                  <a:gd name="T9" fmla="*/ 1 h 63"/>
                  <a:gd name="T10" fmla="*/ 2 w 44"/>
                  <a:gd name="T11" fmla="*/ 2 h 63"/>
                  <a:gd name="T12" fmla="*/ 2 w 44"/>
                  <a:gd name="T13" fmla="*/ 2 h 63"/>
                  <a:gd name="T14" fmla="*/ 1 w 44"/>
                  <a:gd name="T15" fmla="*/ 2 h 63"/>
                  <a:gd name="T16" fmla="*/ 1 w 44"/>
                  <a:gd name="T17" fmla="*/ 3 h 63"/>
                  <a:gd name="T18" fmla="*/ 1 w 44"/>
                  <a:gd name="T19" fmla="*/ 2 h 63"/>
                  <a:gd name="T20" fmla="*/ 0 w 44"/>
                  <a:gd name="T21" fmla="*/ 2 h 63"/>
                  <a:gd name="T22" fmla="*/ 0 w 44"/>
                  <a:gd name="T23" fmla="*/ 2 h 63"/>
                  <a:gd name="T24" fmla="*/ 0 w 44"/>
                  <a:gd name="T25" fmla="*/ 1 h 63"/>
                  <a:gd name="T26" fmla="*/ 0 w 44"/>
                  <a:gd name="T27" fmla="*/ 1 h 63"/>
                  <a:gd name="T28" fmla="*/ 0 w 44"/>
                  <a:gd name="T29" fmla="*/ 0 h 63"/>
                  <a:gd name="T30" fmla="*/ 1 w 44"/>
                  <a:gd name="T31" fmla="*/ 0 h 63"/>
                  <a:gd name="T32" fmla="*/ 1 w 44"/>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3"/>
                  <a:gd name="T53" fmla="*/ 44 w 44"/>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3">
                    <a:moveTo>
                      <a:pt x="23" y="0"/>
                    </a:moveTo>
                    <a:lnTo>
                      <a:pt x="31" y="2"/>
                    </a:lnTo>
                    <a:lnTo>
                      <a:pt x="38" y="9"/>
                    </a:lnTo>
                    <a:lnTo>
                      <a:pt x="42" y="20"/>
                    </a:lnTo>
                    <a:lnTo>
                      <a:pt x="44" y="31"/>
                    </a:lnTo>
                    <a:lnTo>
                      <a:pt x="42" y="43"/>
                    </a:lnTo>
                    <a:lnTo>
                      <a:pt x="38" y="53"/>
                    </a:lnTo>
                    <a:lnTo>
                      <a:pt x="31" y="60"/>
                    </a:lnTo>
                    <a:lnTo>
                      <a:pt x="23" y="63"/>
                    </a:lnTo>
                    <a:lnTo>
                      <a:pt x="14" y="60"/>
                    </a:lnTo>
                    <a:lnTo>
                      <a:pt x="7" y="53"/>
                    </a:lnTo>
                    <a:lnTo>
                      <a:pt x="2" y="43"/>
                    </a:lnTo>
                    <a:lnTo>
                      <a:pt x="0" y="31"/>
                    </a:lnTo>
                    <a:lnTo>
                      <a:pt x="2" y="20"/>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9" name="Freeform 234"/>
              <p:cNvSpPr>
                <a:spLocks/>
              </p:cNvSpPr>
              <p:nvPr/>
            </p:nvSpPr>
            <p:spPr bwMode="auto">
              <a:xfrm>
                <a:off x="4828" y="1174"/>
                <a:ext cx="9" cy="12"/>
              </a:xfrm>
              <a:custGeom>
                <a:avLst/>
                <a:gdLst>
                  <a:gd name="T0" fmla="*/ 1 w 45"/>
                  <a:gd name="T1" fmla="*/ 0 h 61"/>
                  <a:gd name="T2" fmla="*/ 1 w 45"/>
                  <a:gd name="T3" fmla="*/ 0 h 61"/>
                  <a:gd name="T4" fmla="*/ 2 w 45"/>
                  <a:gd name="T5" fmla="*/ 0 h 61"/>
                  <a:gd name="T6" fmla="*/ 2 w 45"/>
                  <a:gd name="T7" fmla="*/ 1 h 61"/>
                  <a:gd name="T8" fmla="*/ 2 w 45"/>
                  <a:gd name="T9" fmla="*/ 1 h 61"/>
                  <a:gd name="T10" fmla="*/ 2 w 45"/>
                  <a:gd name="T11" fmla="*/ 2 h 61"/>
                  <a:gd name="T12" fmla="*/ 2 w 45"/>
                  <a:gd name="T13" fmla="*/ 2 h 61"/>
                  <a:gd name="T14" fmla="*/ 1 w 45"/>
                  <a:gd name="T15" fmla="*/ 2 h 61"/>
                  <a:gd name="T16" fmla="*/ 1 w 45"/>
                  <a:gd name="T17" fmla="*/ 2 h 61"/>
                  <a:gd name="T18" fmla="*/ 1 w 45"/>
                  <a:gd name="T19" fmla="*/ 2 h 61"/>
                  <a:gd name="T20" fmla="*/ 0 w 45"/>
                  <a:gd name="T21" fmla="*/ 2 h 61"/>
                  <a:gd name="T22" fmla="*/ 0 w 45"/>
                  <a:gd name="T23" fmla="*/ 2 h 61"/>
                  <a:gd name="T24" fmla="*/ 0 w 45"/>
                  <a:gd name="T25" fmla="*/ 1 h 61"/>
                  <a:gd name="T26" fmla="*/ 0 w 45"/>
                  <a:gd name="T27" fmla="*/ 1 h 61"/>
                  <a:gd name="T28" fmla="*/ 0 w 45"/>
                  <a:gd name="T29" fmla="*/ 0 h 61"/>
                  <a:gd name="T30" fmla="*/ 1 w 45"/>
                  <a:gd name="T31" fmla="*/ 0 h 61"/>
                  <a:gd name="T32" fmla="*/ 1 w 45"/>
                  <a:gd name="T33" fmla="*/ 0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1"/>
                  <a:gd name="T53" fmla="*/ 45 w 45"/>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1">
                    <a:moveTo>
                      <a:pt x="22" y="0"/>
                    </a:moveTo>
                    <a:lnTo>
                      <a:pt x="31" y="3"/>
                    </a:lnTo>
                    <a:lnTo>
                      <a:pt x="38" y="9"/>
                    </a:lnTo>
                    <a:lnTo>
                      <a:pt x="42" y="20"/>
                    </a:lnTo>
                    <a:lnTo>
                      <a:pt x="45" y="32"/>
                    </a:lnTo>
                    <a:lnTo>
                      <a:pt x="42" y="42"/>
                    </a:lnTo>
                    <a:lnTo>
                      <a:pt x="38" y="52"/>
                    </a:lnTo>
                    <a:lnTo>
                      <a:pt x="31" y="58"/>
                    </a:lnTo>
                    <a:lnTo>
                      <a:pt x="22" y="61"/>
                    </a:lnTo>
                    <a:lnTo>
                      <a:pt x="13" y="58"/>
                    </a:lnTo>
                    <a:lnTo>
                      <a:pt x="7" y="52"/>
                    </a:lnTo>
                    <a:lnTo>
                      <a:pt x="3" y="42"/>
                    </a:lnTo>
                    <a:lnTo>
                      <a:pt x="0" y="32"/>
                    </a:lnTo>
                    <a:lnTo>
                      <a:pt x="3" y="20"/>
                    </a:lnTo>
                    <a:lnTo>
                      <a:pt x="7" y="9"/>
                    </a:lnTo>
                    <a:lnTo>
                      <a:pt x="13" y="3"/>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0" name="Freeform 235"/>
              <p:cNvSpPr>
                <a:spLocks/>
              </p:cNvSpPr>
              <p:nvPr/>
            </p:nvSpPr>
            <p:spPr bwMode="auto">
              <a:xfrm>
                <a:off x="4846" y="1187"/>
                <a:ext cx="9" cy="12"/>
              </a:xfrm>
              <a:custGeom>
                <a:avLst/>
                <a:gdLst>
                  <a:gd name="T0" fmla="*/ 1 w 43"/>
                  <a:gd name="T1" fmla="*/ 0 h 61"/>
                  <a:gd name="T2" fmla="*/ 1 w 43"/>
                  <a:gd name="T3" fmla="*/ 0 h 61"/>
                  <a:gd name="T4" fmla="*/ 2 w 43"/>
                  <a:gd name="T5" fmla="*/ 0 h 61"/>
                  <a:gd name="T6" fmla="*/ 2 w 43"/>
                  <a:gd name="T7" fmla="*/ 1 h 61"/>
                  <a:gd name="T8" fmla="*/ 2 w 43"/>
                  <a:gd name="T9" fmla="*/ 1 h 61"/>
                  <a:gd name="T10" fmla="*/ 2 w 43"/>
                  <a:gd name="T11" fmla="*/ 2 h 61"/>
                  <a:gd name="T12" fmla="*/ 2 w 43"/>
                  <a:gd name="T13" fmla="*/ 2 h 61"/>
                  <a:gd name="T14" fmla="*/ 1 w 43"/>
                  <a:gd name="T15" fmla="*/ 2 h 61"/>
                  <a:gd name="T16" fmla="*/ 1 w 43"/>
                  <a:gd name="T17" fmla="*/ 2 h 61"/>
                  <a:gd name="T18" fmla="*/ 1 w 43"/>
                  <a:gd name="T19" fmla="*/ 2 h 61"/>
                  <a:gd name="T20" fmla="*/ 0 w 43"/>
                  <a:gd name="T21" fmla="*/ 2 h 61"/>
                  <a:gd name="T22" fmla="*/ 0 w 43"/>
                  <a:gd name="T23" fmla="*/ 2 h 61"/>
                  <a:gd name="T24" fmla="*/ 0 w 43"/>
                  <a:gd name="T25" fmla="*/ 1 h 61"/>
                  <a:gd name="T26" fmla="*/ 0 w 43"/>
                  <a:gd name="T27" fmla="*/ 1 h 61"/>
                  <a:gd name="T28" fmla="*/ 0 w 43"/>
                  <a:gd name="T29" fmla="*/ 0 h 61"/>
                  <a:gd name="T30" fmla="*/ 1 w 43"/>
                  <a:gd name="T31" fmla="*/ 0 h 61"/>
                  <a:gd name="T32" fmla="*/ 1 w 43"/>
                  <a:gd name="T33" fmla="*/ 0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61"/>
                  <a:gd name="T53" fmla="*/ 43 w 43"/>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61">
                    <a:moveTo>
                      <a:pt x="22" y="0"/>
                    </a:moveTo>
                    <a:lnTo>
                      <a:pt x="30" y="2"/>
                    </a:lnTo>
                    <a:lnTo>
                      <a:pt x="36" y="8"/>
                    </a:lnTo>
                    <a:lnTo>
                      <a:pt x="40" y="18"/>
                    </a:lnTo>
                    <a:lnTo>
                      <a:pt x="43" y="30"/>
                    </a:lnTo>
                    <a:lnTo>
                      <a:pt x="40" y="42"/>
                    </a:lnTo>
                    <a:lnTo>
                      <a:pt x="36" y="51"/>
                    </a:lnTo>
                    <a:lnTo>
                      <a:pt x="30" y="59"/>
                    </a:lnTo>
                    <a:lnTo>
                      <a:pt x="22" y="61"/>
                    </a:lnTo>
                    <a:lnTo>
                      <a:pt x="14" y="59"/>
                    </a:lnTo>
                    <a:lnTo>
                      <a:pt x="6" y="51"/>
                    </a:lnTo>
                    <a:lnTo>
                      <a:pt x="2" y="42"/>
                    </a:lnTo>
                    <a:lnTo>
                      <a:pt x="0" y="30"/>
                    </a:lnTo>
                    <a:lnTo>
                      <a:pt x="2" y="18"/>
                    </a:lnTo>
                    <a:lnTo>
                      <a:pt x="6" y="8"/>
                    </a:lnTo>
                    <a:lnTo>
                      <a:pt x="14"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1" name="Freeform 236"/>
              <p:cNvSpPr>
                <a:spLocks/>
              </p:cNvSpPr>
              <p:nvPr/>
            </p:nvSpPr>
            <p:spPr bwMode="auto">
              <a:xfrm>
                <a:off x="4829" y="1145"/>
                <a:ext cx="9" cy="12"/>
              </a:xfrm>
              <a:custGeom>
                <a:avLst/>
                <a:gdLst>
                  <a:gd name="T0" fmla="*/ 1 w 44"/>
                  <a:gd name="T1" fmla="*/ 0 h 63"/>
                  <a:gd name="T2" fmla="*/ 1 w 44"/>
                  <a:gd name="T3" fmla="*/ 0 h 63"/>
                  <a:gd name="T4" fmla="*/ 2 w 44"/>
                  <a:gd name="T5" fmla="*/ 0 h 63"/>
                  <a:gd name="T6" fmla="*/ 2 w 44"/>
                  <a:gd name="T7" fmla="*/ 1 h 63"/>
                  <a:gd name="T8" fmla="*/ 2 w 44"/>
                  <a:gd name="T9" fmla="*/ 1 h 63"/>
                  <a:gd name="T10" fmla="*/ 2 w 44"/>
                  <a:gd name="T11" fmla="*/ 2 h 63"/>
                  <a:gd name="T12" fmla="*/ 2 w 44"/>
                  <a:gd name="T13" fmla="*/ 2 h 63"/>
                  <a:gd name="T14" fmla="*/ 1 w 44"/>
                  <a:gd name="T15" fmla="*/ 2 h 63"/>
                  <a:gd name="T16" fmla="*/ 1 w 44"/>
                  <a:gd name="T17" fmla="*/ 2 h 63"/>
                  <a:gd name="T18" fmla="*/ 1 w 44"/>
                  <a:gd name="T19" fmla="*/ 2 h 63"/>
                  <a:gd name="T20" fmla="*/ 0 w 44"/>
                  <a:gd name="T21" fmla="*/ 2 h 63"/>
                  <a:gd name="T22" fmla="*/ 0 w 44"/>
                  <a:gd name="T23" fmla="*/ 2 h 63"/>
                  <a:gd name="T24" fmla="*/ 0 w 44"/>
                  <a:gd name="T25" fmla="*/ 1 h 63"/>
                  <a:gd name="T26" fmla="*/ 0 w 44"/>
                  <a:gd name="T27" fmla="*/ 1 h 63"/>
                  <a:gd name="T28" fmla="*/ 0 w 44"/>
                  <a:gd name="T29" fmla="*/ 0 h 63"/>
                  <a:gd name="T30" fmla="*/ 1 w 44"/>
                  <a:gd name="T31" fmla="*/ 0 h 63"/>
                  <a:gd name="T32" fmla="*/ 1 w 44"/>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3"/>
                  <a:gd name="T53" fmla="*/ 44 w 44"/>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3">
                    <a:moveTo>
                      <a:pt x="22" y="0"/>
                    </a:moveTo>
                    <a:lnTo>
                      <a:pt x="31" y="2"/>
                    </a:lnTo>
                    <a:lnTo>
                      <a:pt x="37" y="9"/>
                    </a:lnTo>
                    <a:lnTo>
                      <a:pt x="42" y="20"/>
                    </a:lnTo>
                    <a:lnTo>
                      <a:pt x="44" y="31"/>
                    </a:lnTo>
                    <a:lnTo>
                      <a:pt x="42" y="43"/>
                    </a:lnTo>
                    <a:lnTo>
                      <a:pt x="37" y="53"/>
                    </a:lnTo>
                    <a:lnTo>
                      <a:pt x="31" y="60"/>
                    </a:lnTo>
                    <a:lnTo>
                      <a:pt x="22" y="63"/>
                    </a:lnTo>
                    <a:lnTo>
                      <a:pt x="14" y="60"/>
                    </a:lnTo>
                    <a:lnTo>
                      <a:pt x="6" y="53"/>
                    </a:lnTo>
                    <a:lnTo>
                      <a:pt x="2" y="43"/>
                    </a:lnTo>
                    <a:lnTo>
                      <a:pt x="0" y="31"/>
                    </a:lnTo>
                    <a:lnTo>
                      <a:pt x="2" y="20"/>
                    </a:lnTo>
                    <a:lnTo>
                      <a:pt x="6" y="9"/>
                    </a:lnTo>
                    <a:lnTo>
                      <a:pt x="14"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2" name="Freeform 237"/>
              <p:cNvSpPr>
                <a:spLocks/>
              </p:cNvSpPr>
              <p:nvPr/>
            </p:nvSpPr>
            <p:spPr bwMode="auto">
              <a:xfrm>
                <a:off x="4846" y="1156"/>
                <a:ext cx="9" cy="12"/>
              </a:xfrm>
              <a:custGeom>
                <a:avLst/>
                <a:gdLst>
                  <a:gd name="T0" fmla="*/ 1 w 42"/>
                  <a:gd name="T1" fmla="*/ 0 h 62"/>
                  <a:gd name="T2" fmla="*/ 1 w 42"/>
                  <a:gd name="T3" fmla="*/ 0 h 62"/>
                  <a:gd name="T4" fmla="*/ 2 w 42"/>
                  <a:gd name="T5" fmla="*/ 0 h 62"/>
                  <a:gd name="T6" fmla="*/ 2 w 42"/>
                  <a:gd name="T7" fmla="*/ 1 h 62"/>
                  <a:gd name="T8" fmla="*/ 2 w 42"/>
                  <a:gd name="T9" fmla="*/ 1 h 62"/>
                  <a:gd name="T10" fmla="*/ 2 w 42"/>
                  <a:gd name="T11" fmla="*/ 2 h 62"/>
                  <a:gd name="T12" fmla="*/ 2 w 42"/>
                  <a:gd name="T13" fmla="*/ 2 h 62"/>
                  <a:gd name="T14" fmla="*/ 1 w 42"/>
                  <a:gd name="T15" fmla="*/ 2 h 62"/>
                  <a:gd name="T16" fmla="*/ 1 w 42"/>
                  <a:gd name="T17" fmla="*/ 2 h 62"/>
                  <a:gd name="T18" fmla="*/ 1 w 42"/>
                  <a:gd name="T19" fmla="*/ 2 h 62"/>
                  <a:gd name="T20" fmla="*/ 0 w 42"/>
                  <a:gd name="T21" fmla="*/ 2 h 62"/>
                  <a:gd name="T22" fmla="*/ 0 w 42"/>
                  <a:gd name="T23" fmla="*/ 2 h 62"/>
                  <a:gd name="T24" fmla="*/ 0 w 42"/>
                  <a:gd name="T25" fmla="*/ 1 h 62"/>
                  <a:gd name="T26" fmla="*/ 0 w 42"/>
                  <a:gd name="T27" fmla="*/ 1 h 62"/>
                  <a:gd name="T28" fmla="*/ 0 w 42"/>
                  <a:gd name="T29" fmla="*/ 0 h 62"/>
                  <a:gd name="T30" fmla="*/ 1 w 42"/>
                  <a:gd name="T31" fmla="*/ 0 h 62"/>
                  <a:gd name="T32" fmla="*/ 1 w 42"/>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62"/>
                  <a:gd name="T53" fmla="*/ 42 w 42"/>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62">
                    <a:moveTo>
                      <a:pt x="21" y="0"/>
                    </a:moveTo>
                    <a:lnTo>
                      <a:pt x="30" y="2"/>
                    </a:lnTo>
                    <a:lnTo>
                      <a:pt x="36" y="9"/>
                    </a:lnTo>
                    <a:lnTo>
                      <a:pt x="40" y="19"/>
                    </a:lnTo>
                    <a:lnTo>
                      <a:pt x="42" y="31"/>
                    </a:lnTo>
                    <a:lnTo>
                      <a:pt x="40" y="43"/>
                    </a:lnTo>
                    <a:lnTo>
                      <a:pt x="36" y="53"/>
                    </a:lnTo>
                    <a:lnTo>
                      <a:pt x="30" y="60"/>
                    </a:lnTo>
                    <a:lnTo>
                      <a:pt x="21" y="62"/>
                    </a:lnTo>
                    <a:lnTo>
                      <a:pt x="13" y="60"/>
                    </a:lnTo>
                    <a:lnTo>
                      <a:pt x="6" y="53"/>
                    </a:lnTo>
                    <a:lnTo>
                      <a:pt x="2" y="43"/>
                    </a:lnTo>
                    <a:lnTo>
                      <a:pt x="0" y="31"/>
                    </a:lnTo>
                    <a:lnTo>
                      <a:pt x="2" y="19"/>
                    </a:lnTo>
                    <a:lnTo>
                      <a:pt x="6" y="9"/>
                    </a:lnTo>
                    <a:lnTo>
                      <a:pt x="13" y="2"/>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3" name="Freeform 238"/>
              <p:cNvSpPr>
                <a:spLocks/>
              </p:cNvSpPr>
              <p:nvPr/>
            </p:nvSpPr>
            <p:spPr bwMode="auto">
              <a:xfrm>
                <a:off x="4861" y="1173"/>
                <a:ext cx="9" cy="12"/>
              </a:xfrm>
              <a:custGeom>
                <a:avLst/>
                <a:gdLst>
                  <a:gd name="T0" fmla="*/ 1 w 43"/>
                  <a:gd name="T1" fmla="*/ 0 h 61"/>
                  <a:gd name="T2" fmla="*/ 1 w 43"/>
                  <a:gd name="T3" fmla="*/ 0 h 61"/>
                  <a:gd name="T4" fmla="*/ 2 w 43"/>
                  <a:gd name="T5" fmla="*/ 0 h 61"/>
                  <a:gd name="T6" fmla="*/ 2 w 43"/>
                  <a:gd name="T7" fmla="*/ 1 h 61"/>
                  <a:gd name="T8" fmla="*/ 2 w 43"/>
                  <a:gd name="T9" fmla="*/ 1 h 61"/>
                  <a:gd name="T10" fmla="*/ 2 w 43"/>
                  <a:gd name="T11" fmla="*/ 2 h 61"/>
                  <a:gd name="T12" fmla="*/ 2 w 43"/>
                  <a:gd name="T13" fmla="*/ 2 h 61"/>
                  <a:gd name="T14" fmla="*/ 1 w 43"/>
                  <a:gd name="T15" fmla="*/ 2 h 61"/>
                  <a:gd name="T16" fmla="*/ 1 w 43"/>
                  <a:gd name="T17" fmla="*/ 2 h 61"/>
                  <a:gd name="T18" fmla="*/ 1 w 43"/>
                  <a:gd name="T19" fmla="*/ 2 h 61"/>
                  <a:gd name="T20" fmla="*/ 0 w 43"/>
                  <a:gd name="T21" fmla="*/ 2 h 61"/>
                  <a:gd name="T22" fmla="*/ 0 w 43"/>
                  <a:gd name="T23" fmla="*/ 2 h 61"/>
                  <a:gd name="T24" fmla="*/ 0 w 43"/>
                  <a:gd name="T25" fmla="*/ 1 h 61"/>
                  <a:gd name="T26" fmla="*/ 0 w 43"/>
                  <a:gd name="T27" fmla="*/ 1 h 61"/>
                  <a:gd name="T28" fmla="*/ 0 w 43"/>
                  <a:gd name="T29" fmla="*/ 0 h 61"/>
                  <a:gd name="T30" fmla="*/ 1 w 43"/>
                  <a:gd name="T31" fmla="*/ 0 h 61"/>
                  <a:gd name="T32" fmla="*/ 1 w 43"/>
                  <a:gd name="T33" fmla="*/ 0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61"/>
                  <a:gd name="T53" fmla="*/ 43 w 43"/>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61">
                    <a:moveTo>
                      <a:pt x="21" y="0"/>
                    </a:moveTo>
                    <a:lnTo>
                      <a:pt x="30" y="2"/>
                    </a:lnTo>
                    <a:lnTo>
                      <a:pt x="36" y="9"/>
                    </a:lnTo>
                    <a:lnTo>
                      <a:pt x="41" y="19"/>
                    </a:lnTo>
                    <a:lnTo>
                      <a:pt x="43" y="31"/>
                    </a:lnTo>
                    <a:lnTo>
                      <a:pt x="41" y="43"/>
                    </a:lnTo>
                    <a:lnTo>
                      <a:pt x="36" y="53"/>
                    </a:lnTo>
                    <a:lnTo>
                      <a:pt x="30" y="59"/>
                    </a:lnTo>
                    <a:lnTo>
                      <a:pt x="21" y="61"/>
                    </a:lnTo>
                    <a:lnTo>
                      <a:pt x="13" y="59"/>
                    </a:lnTo>
                    <a:lnTo>
                      <a:pt x="6" y="53"/>
                    </a:lnTo>
                    <a:lnTo>
                      <a:pt x="2" y="43"/>
                    </a:lnTo>
                    <a:lnTo>
                      <a:pt x="0" y="31"/>
                    </a:lnTo>
                    <a:lnTo>
                      <a:pt x="2" y="19"/>
                    </a:lnTo>
                    <a:lnTo>
                      <a:pt x="6" y="9"/>
                    </a:lnTo>
                    <a:lnTo>
                      <a:pt x="13" y="2"/>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1"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|EOS~011|</a:t>
            </a:r>
            <a:endParaRPr lang="en-US" sz="100" dirty="0" err="1" smtClean="0">
              <a:solidFill>
                <a:srgbClr val="FFFFFF"/>
              </a:solidFill>
              <a:latin typeface="Arial"/>
              <a:cs typeface="Calibri" pitchFamily="34" charset="0"/>
            </a:endParaRPr>
          </a:p>
        </p:txBody>
      </p:sp>
      <p:sp>
        <p:nvSpPr>
          <p:cNvPr id="14338" name="Rectangle 2"/>
          <p:cNvSpPr>
            <a:spLocks noChangeArrowheads="1"/>
          </p:cNvSpPr>
          <p:nvPr/>
        </p:nvSpPr>
        <p:spPr bwMode="auto">
          <a:xfrm>
            <a:off x="5419725" y="908050"/>
            <a:ext cx="2355850" cy="481013"/>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4339" name="Text Box 3"/>
          <p:cNvSpPr txBox="1">
            <a:spLocks noChangeArrowheads="1"/>
          </p:cNvSpPr>
          <p:nvPr/>
        </p:nvSpPr>
        <p:spPr bwMode="auto">
          <a:xfrm>
            <a:off x="5453063" y="965200"/>
            <a:ext cx="2439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Fraud Detection</a:t>
            </a:r>
          </a:p>
        </p:txBody>
      </p:sp>
      <p:sp>
        <p:nvSpPr>
          <p:cNvPr id="14340" name="Line 4"/>
          <p:cNvSpPr>
            <a:spLocks noChangeShapeType="1"/>
          </p:cNvSpPr>
          <p:nvPr/>
        </p:nvSpPr>
        <p:spPr bwMode="auto">
          <a:xfrm>
            <a:off x="1181100" y="1608138"/>
            <a:ext cx="0" cy="28416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1" name="Line 5"/>
          <p:cNvSpPr>
            <a:spLocks noChangeShapeType="1"/>
          </p:cNvSpPr>
          <p:nvPr/>
        </p:nvSpPr>
        <p:spPr bwMode="auto">
          <a:xfrm>
            <a:off x="1181100" y="2470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2" name="Line 6"/>
          <p:cNvSpPr>
            <a:spLocks noChangeShapeType="1"/>
          </p:cNvSpPr>
          <p:nvPr/>
        </p:nvSpPr>
        <p:spPr bwMode="auto">
          <a:xfrm>
            <a:off x="1181100" y="3481388"/>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3" name="Line 7"/>
          <p:cNvSpPr>
            <a:spLocks noChangeShapeType="1"/>
          </p:cNvSpPr>
          <p:nvPr/>
        </p:nvSpPr>
        <p:spPr bwMode="auto">
          <a:xfrm>
            <a:off x="1181100" y="446722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4" name="Rectangle 8"/>
          <p:cNvSpPr>
            <a:spLocks noGrp="1" noChangeArrowheads="1"/>
          </p:cNvSpPr>
          <p:nvPr>
            <p:ph type="title"/>
          </p:nvPr>
        </p:nvSpPr>
        <p:spPr/>
        <p:txBody>
          <a:bodyPr/>
          <a:lstStyle/>
          <a:p>
            <a:pPr eaLnBrk="1" hangingPunct="1"/>
            <a:r>
              <a:rPr lang="en-US" dirty="0" smtClean="0"/>
              <a:t>Specialized Claims Processes Lesson</a:t>
            </a:r>
          </a:p>
        </p:txBody>
      </p:sp>
      <p:grpSp>
        <p:nvGrpSpPr>
          <p:cNvPr id="14345" name="Group 9"/>
          <p:cNvGrpSpPr>
            <a:grpSpLocks/>
          </p:cNvGrpSpPr>
          <p:nvPr/>
        </p:nvGrpSpPr>
        <p:grpSpPr bwMode="auto">
          <a:xfrm>
            <a:off x="517525" y="962025"/>
            <a:ext cx="1323975" cy="976313"/>
            <a:chOff x="2083" y="1606"/>
            <a:chExt cx="1489" cy="1097"/>
          </a:xfrm>
        </p:grpSpPr>
        <p:sp>
          <p:nvSpPr>
            <p:cNvPr id="14461" name="Rectangle 1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462" name="Freeform 1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63" name="Freeform 1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64" name="Freeform 1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65" name="Freeform 1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4466" name="Rectangle 1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4467" name="Rectangle 1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68" name="AutoShape 1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4469" name="Freeform 18"/>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70" name="Freeform 19"/>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71" name="Rectangle 2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72" name="Rectangle 2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73" name="Rectangle 2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4474" name="Group 23"/>
            <p:cNvGrpSpPr>
              <a:grpSpLocks/>
            </p:cNvGrpSpPr>
            <p:nvPr/>
          </p:nvGrpSpPr>
          <p:grpSpPr bwMode="auto">
            <a:xfrm>
              <a:off x="2221" y="1871"/>
              <a:ext cx="518" cy="782"/>
              <a:chOff x="2400" y="1656"/>
              <a:chExt cx="752" cy="1136"/>
            </a:xfrm>
          </p:grpSpPr>
          <p:sp>
            <p:nvSpPr>
              <p:cNvPr id="14487" name="Freeform 2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88" name="Freeform 2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89" name="Freeform 2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90" name="Freeform 2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91" name="Freeform 2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4492" name="Line 2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93" name="Line 3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475" name="Group 31"/>
            <p:cNvGrpSpPr>
              <a:grpSpLocks/>
            </p:cNvGrpSpPr>
            <p:nvPr/>
          </p:nvGrpSpPr>
          <p:grpSpPr bwMode="auto">
            <a:xfrm rot="-6511945">
              <a:off x="2834" y="1842"/>
              <a:ext cx="518" cy="783"/>
              <a:chOff x="2400" y="1656"/>
              <a:chExt cx="752" cy="1136"/>
            </a:xfrm>
          </p:grpSpPr>
          <p:sp>
            <p:nvSpPr>
              <p:cNvPr id="14480" name="Freeform 3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81" name="Freeform 3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82" name="Freeform 3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83" name="Freeform 3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84" name="Freeform 3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85" name="Line 3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86" name="Line 3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476" name="Freeform 39"/>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77" name="Freeform 40"/>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78" name="Rectangle 4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79" name="Rectangle 4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4346" name="Group 43"/>
          <p:cNvGrpSpPr>
            <a:grpSpLocks/>
          </p:cNvGrpSpPr>
          <p:nvPr/>
        </p:nvGrpSpPr>
        <p:grpSpPr bwMode="auto">
          <a:xfrm>
            <a:off x="2151063" y="2081213"/>
            <a:ext cx="822325" cy="817562"/>
            <a:chOff x="3360" y="800"/>
            <a:chExt cx="620" cy="616"/>
          </a:xfrm>
        </p:grpSpPr>
        <p:sp>
          <p:nvSpPr>
            <p:cNvPr id="14455" name="AutoShape 4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4456" name="Freeform 45"/>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4457" name="Group 46"/>
            <p:cNvGrpSpPr>
              <a:grpSpLocks/>
            </p:cNvGrpSpPr>
            <p:nvPr/>
          </p:nvGrpSpPr>
          <p:grpSpPr bwMode="auto">
            <a:xfrm flipH="1">
              <a:off x="3749" y="1171"/>
              <a:ext cx="212" cy="213"/>
              <a:chOff x="1350" y="686"/>
              <a:chExt cx="1132" cy="1132"/>
            </a:xfrm>
          </p:grpSpPr>
          <p:sp>
            <p:nvSpPr>
              <p:cNvPr id="14459" name="AutoShape 4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4460" name="Picture 4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458" name="Picture 4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7" name="Group 50"/>
          <p:cNvGrpSpPr>
            <a:grpSpLocks/>
          </p:cNvGrpSpPr>
          <p:nvPr/>
        </p:nvGrpSpPr>
        <p:grpSpPr bwMode="auto">
          <a:xfrm>
            <a:off x="2151063" y="3057525"/>
            <a:ext cx="822325" cy="817563"/>
            <a:chOff x="3360" y="800"/>
            <a:chExt cx="620" cy="616"/>
          </a:xfrm>
        </p:grpSpPr>
        <p:sp>
          <p:nvSpPr>
            <p:cNvPr id="14449" name="AutoShape 51"/>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4450" name="Freeform 52"/>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4451" name="Group 53"/>
            <p:cNvGrpSpPr>
              <a:grpSpLocks/>
            </p:cNvGrpSpPr>
            <p:nvPr/>
          </p:nvGrpSpPr>
          <p:grpSpPr bwMode="auto">
            <a:xfrm flipH="1">
              <a:off x="3749" y="1171"/>
              <a:ext cx="212" cy="213"/>
              <a:chOff x="1350" y="686"/>
              <a:chExt cx="1132" cy="1132"/>
            </a:xfrm>
          </p:grpSpPr>
          <p:sp>
            <p:nvSpPr>
              <p:cNvPr id="14453" name="AutoShape 5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4454" name="Picture 5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452" name="Picture 5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8" name="Group 57"/>
          <p:cNvGrpSpPr>
            <a:grpSpLocks/>
          </p:cNvGrpSpPr>
          <p:nvPr/>
        </p:nvGrpSpPr>
        <p:grpSpPr bwMode="auto">
          <a:xfrm>
            <a:off x="2151063" y="4035425"/>
            <a:ext cx="822325" cy="817563"/>
            <a:chOff x="3360" y="800"/>
            <a:chExt cx="620" cy="616"/>
          </a:xfrm>
        </p:grpSpPr>
        <p:sp>
          <p:nvSpPr>
            <p:cNvPr id="14443" name="AutoShape 58"/>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4444" name="Freeform 59"/>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4445" name="Group 60"/>
            <p:cNvGrpSpPr>
              <a:grpSpLocks/>
            </p:cNvGrpSpPr>
            <p:nvPr/>
          </p:nvGrpSpPr>
          <p:grpSpPr bwMode="auto">
            <a:xfrm flipH="1">
              <a:off x="3749" y="1171"/>
              <a:ext cx="212" cy="213"/>
              <a:chOff x="1350" y="686"/>
              <a:chExt cx="1132" cy="1132"/>
            </a:xfrm>
          </p:grpSpPr>
          <p:sp>
            <p:nvSpPr>
              <p:cNvPr id="14447" name="AutoShape 6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4448" name="Picture 62"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446" name="Picture 63"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9" name="Text Box 64"/>
          <p:cNvSpPr txBox="1">
            <a:spLocks noChangeArrowheads="1"/>
          </p:cNvSpPr>
          <p:nvPr/>
        </p:nvSpPr>
        <p:spPr bwMode="auto">
          <a:xfrm>
            <a:off x="1104900" y="21828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14350" name="Text Box 65"/>
          <p:cNvSpPr txBox="1">
            <a:spLocks noChangeArrowheads="1"/>
          </p:cNvSpPr>
          <p:nvPr/>
        </p:nvSpPr>
        <p:spPr bwMode="auto">
          <a:xfrm>
            <a:off x="1104900" y="3181350"/>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med.pay</a:t>
            </a:r>
          </a:p>
        </p:txBody>
      </p:sp>
      <p:sp>
        <p:nvSpPr>
          <p:cNvPr id="14351" name="Text Box 66"/>
          <p:cNvSpPr txBox="1">
            <a:spLocks noChangeArrowheads="1"/>
          </p:cNvSpPr>
          <p:nvPr/>
        </p:nvSpPr>
        <p:spPr bwMode="auto">
          <a:xfrm>
            <a:off x="1104900" y="416718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grpSp>
        <p:nvGrpSpPr>
          <p:cNvPr id="14352" name="Group 67"/>
          <p:cNvGrpSpPr>
            <a:grpSpLocks/>
          </p:cNvGrpSpPr>
          <p:nvPr/>
        </p:nvGrpSpPr>
        <p:grpSpPr bwMode="auto">
          <a:xfrm>
            <a:off x="2351088" y="1247775"/>
            <a:ext cx="1001712" cy="674688"/>
            <a:chOff x="2984" y="3331"/>
            <a:chExt cx="845" cy="569"/>
          </a:xfrm>
        </p:grpSpPr>
        <p:sp>
          <p:nvSpPr>
            <p:cNvPr id="14430" name="AutoShape 6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4431" name="Group 69"/>
            <p:cNvGrpSpPr>
              <a:grpSpLocks/>
            </p:cNvGrpSpPr>
            <p:nvPr/>
          </p:nvGrpSpPr>
          <p:grpSpPr bwMode="auto">
            <a:xfrm>
              <a:off x="3386" y="3487"/>
              <a:ext cx="443" cy="398"/>
              <a:chOff x="4838" y="2218"/>
              <a:chExt cx="395" cy="355"/>
            </a:xfrm>
          </p:grpSpPr>
          <p:sp>
            <p:nvSpPr>
              <p:cNvPr id="14432" name="Freeform 70"/>
              <p:cNvSpPr>
                <a:spLocks/>
              </p:cNvSpPr>
              <p:nvPr/>
            </p:nvSpPr>
            <p:spPr bwMode="auto">
              <a:xfrm>
                <a:off x="4888" y="2251"/>
                <a:ext cx="294" cy="113"/>
              </a:xfrm>
              <a:custGeom>
                <a:avLst/>
                <a:gdLst>
                  <a:gd name="T0" fmla="*/ 102 w 839"/>
                  <a:gd name="T1" fmla="*/ 27 h 319"/>
                  <a:gd name="T2" fmla="*/ 100 w 839"/>
                  <a:gd name="T3" fmla="*/ 23 h 319"/>
                  <a:gd name="T4" fmla="*/ 95 w 839"/>
                  <a:gd name="T5" fmla="*/ 22 h 319"/>
                  <a:gd name="T6" fmla="*/ 91 w 839"/>
                  <a:gd name="T7" fmla="*/ 23 h 319"/>
                  <a:gd name="T8" fmla="*/ 88 w 839"/>
                  <a:gd name="T9" fmla="*/ 27 h 319"/>
                  <a:gd name="T10" fmla="*/ 88 w 839"/>
                  <a:gd name="T11" fmla="*/ 31 h 319"/>
                  <a:gd name="T12" fmla="*/ 88 w 839"/>
                  <a:gd name="T13" fmla="*/ 33 h 319"/>
                  <a:gd name="T14" fmla="*/ 85 w 839"/>
                  <a:gd name="T15" fmla="*/ 33 h 319"/>
                  <a:gd name="T16" fmla="*/ 81 w 839"/>
                  <a:gd name="T17" fmla="*/ 31 h 319"/>
                  <a:gd name="T18" fmla="*/ 78 w 839"/>
                  <a:gd name="T19" fmla="*/ 29 h 319"/>
                  <a:gd name="T20" fmla="*/ 75 w 839"/>
                  <a:gd name="T21" fmla="*/ 26 h 319"/>
                  <a:gd name="T22" fmla="*/ 71 w 839"/>
                  <a:gd name="T23" fmla="*/ 22 h 319"/>
                  <a:gd name="T24" fmla="*/ 67 w 839"/>
                  <a:gd name="T25" fmla="*/ 19 h 319"/>
                  <a:gd name="T26" fmla="*/ 60 w 839"/>
                  <a:gd name="T27" fmla="*/ 16 h 319"/>
                  <a:gd name="T28" fmla="*/ 52 w 839"/>
                  <a:gd name="T29" fmla="*/ 13 h 319"/>
                  <a:gd name="T30" fmla="*/ 45 w 839"/>
                  <a:gd name="T31" fmla="*/ 12 h 319"/>
                  <a:gd name="T32" fmla="*/ 36 w 839"/>
                  <a:gd name="T33" fmla="*/ 11 h 319"/>
                  <a:gd name="T34" fmla="*/ 31 w 839"/>
                  <a:gd name="T35" fmla="*/ 12 h 319"/>
                  <a:gd name="T36" fmla="*/ 27 w 839"/>
                  <a:gd name="T37" fmla="*/ 13 h 319"/>
                  <a:gd name="T38" fmla="*/ 22 w 839"/>
                  <a:gd name="T39" fmla="*/ 14 h 319"/>
                  <a:gd name="T40" fmla="*/ 19 w 839"/>
                  <a:gd name="T41" fmla="*/ 15 h 319"/>
                  <a:gd name="T42" fmla="*/ 16 w 839"/>
                  <a:gd name="T43" fmla="*/ 14 h 319"/>
                  <a:gd name="T44" fmla="*/ 14 w 839"/>
                  <a:gd name="T45" fmla="*/ 13 h 319"/>
                  <a:gd name="T46" fmla="*/ 15 w 839"/>
                  <a:gd name="T47" fmla="*/ 10 h 319"/>
                  <a:gd name="T48" fmla="*/ 15 w 839"/>
                  <a:gd name="T49" fmla="*/ 5 h 319"/>
                  <a:gd name="T50" fmla="*/ 12 w 839"/>
                  <a:gd name="T51" fmla="*/ 1 h 319"/>
                  <a:gd name="T52" fmla="*/ 8 w 839"/>
                  <a:gd name="T53" fmla="*/ 0 h 319"/>
                  <a:gd name="T54" fmla="*/ 4 w 839"/>
                  <a:gd name="T55" fmla="*/ 1 h 319"/>
                  <a:gd name="T56" fmla="*/ 1 w 839"/>
                  <a:gd name="T57" fmla="*/ 5 h 319"/>
                  <a:gd name="T58" fmla="*/ 0 w 839"/>
                  <a:gd name="T59" fmla="*/ 11 h 319"/>
                  <a:gd name="T60" fmla="*/ 5 w 839"/>
                  <a:gd name="T61" fmla="*/ 16 h 319"/>
                  <a:gd name="T62" fmla="*/ 8 w 839"/>
                  <a:gd name="T63" fmla="*/ 18 h 319"/>
                  <a:gd name="T64" fmla="*/ 12 w 839"/>
                  <a:gd name="T65" fmla="*/ 20 h 319"/>
                  <a:gd name="T66" fmla="*/ 16 w 839"/>
                  <a:gd name="T67" fmla="*/ 21 h 319"/>
                  <a:gd name="T68" fmla="*/ 23 w 839"/>
                  <a:gd name="T69" fmla="*/ 21 h 319"/>
                  <a:gd name="T70" fmla="*/ 30 w 839"/>
                  <a:gd name="T71" fmla="*/ 20 h 319"/>
                  <a:gd name="T72" fmla="*/ 34 w 839"/>
                  <a:gd name="T73" fmla="*/ 19 h 319"/>
                  <a:gd name="T74" fmla="*/ 40 w 839"/>
                  <a:gd name="T75" fmla="*/ 19 h 319"/>
                  <a:gd name="T76" fmla="*/ 50 w 839"/>
                  <a:gd name="T77" fmla="*/ 22 h 319"/>
                  <a:gd name="T78" fmla="*/ 61 w 839"/>
                  <a:gd name="T79" fmla="*/ 25 h 319"/>
                  <a:gd name="T80" fmla="*/ 66 w 839"/>
                  <a:gd name="T81" fmla="*/ 28 h 319"/>
                  <a:gd name="T82" fmla="*/ 70 w 839"/>
                  <a:gd name="T83" fmla="*/ 30 h 319"/>
                  <a:gd name="T84" fmla="*/ 76 w 839"/>
                  <a:gd name="T85" fmla="*/ 35 h 319"/>
                  <a:gd name="T86" fmla="*/ 82 w 839"/>
                  <a:gd name="T87" fmla="*/ 38 h 319"/>
                  <a:gd name="T88" fmla="*/ 88 w 839"/>
                  <a:gd name="T89" fmla="*/ 40 h 319"/>
                  <a:gd name="T90" fmla="*/ 93 w 839"/>
                  <a:gd name="T91" fmla="*/ 40 h 319"/>
                  <a:gd name="T92" fmla="*/ 98 w 839"/>
                  <a:gd name="T93" fmla="*/ 38 h 319"/>
                  <a:gd name="T94" fmla="*/ 103 w 839"/>
                  <a:gd name="T95" fmla="*/ 33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3" name="Freeform 71"/>
              <p:cNvSpPr>
                <a:spLocks/>
              </p:cNvSpPr>
              <p:nvPr/>
            </p:nvSpPr>
            <p:spPr bwMode="auto">
              <a:xfrm>
                <a:off x="4838" y="2408"/>
                <a:ext cx="145" cy="55"/>
              </a:xfrm>
              <a:custGeom>
                <a:avLst/>
                <a:gdLst>
                  <a:gd name="T0" fmla="*/ 0 w 413"/>
                  <a:gd name="T1" fmla="*/ 0 h 156"/>
                  <a:gd name="T2" fmla="*/ 1 w 413"/>
                  <a:gd name="T3" fmla="*/ 4 h 156"/>
                  <a:gd name="T4" fmla="*/ 3 w 413"/>
                  <a:gd name="T5" fmla="*/ 8 h 156"/>
                  <a:gd name="T6" fmla="*/ 5 w 413"/>
                  <a:gd name="T7" fmla="*/ 11 h 156"/>
                  <a:gd name="T8" fmla="*/ 8 w 413"/>
                  <a:gd name="T9" fmla="*/ 14 h 156"/>
                  <a:gd name="T10" fmla="*/ 12 w 413"/>
                  <a:gd name="T11" fmla="*/ 16 h 156"/>
                  <a:gd name="T12" fmla="*/ 16 w 413"/>
                  <a:gd name="T13" fmla="*/ 18 h 156"/>
                  <a:gd name="T14" fmla="*/ 21 w 413"/>
                  <a:gd name="T15" fmla="*/ 19 h 156"/>
                  <a:gd name="T16" fmla="*/ 25 w 413"/>
                  <a:gd name="T17" fmla="*/ 19 h 156"/>
                  <a:gd name="T18" fmla="*/ 30 w 413"/>
                  <a:gd name="T19" fmla="*/ 19 h 156"/>
                  <a:gd name="T20" fmla="*/ 35 w 413"/>
                  <a:gd name="T21" fmla="*/ 18 h 156"/>
                  <a:gd name="T22" fmla="*/ 39 w 413"/>
                  <a:gd name="T23" fmla="*/ 16 h 156"/>
                  <a:gd name="T24" fmla="*/ 42 w 413"/>
                  <a:gd name="T25" fmla="*/ 14 h 156"/>
                  <a:gd name="T26" fmla="*/ 46 w 413"/>
                  <a:gd name="T27" fmla="*/ 11 h 156"/>
                  <a:gd name="T28" fmla="*/ 48 w 413"/>
                  <a:gd name="T29" fmla="*/ 8 h 156"/>
                  <a:gd name="T30" fmla="*/ 50 w 413"/>
                  <a:gd name="T31" fmla="*/ 4 h 156"/>
                  <a:gd name="T32" fmla="*/ 5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4" name="Freeform 72"/>
              <p:cNvSpPr>
                <a:spLocks/>
              </p:cNvSpPr>
              <p:nvPr/>
            </p:nvSpPr>
            <p:spPr bwMode="auto">
              <a:xfrm>
                <a:off x="4854" y="2282"/>
                <a:ext cx="60" cy="131"/>
              </a:xfrm>
              <a:custGeom>
                <a:avLst/>
                <a:gdLst>
                  <a:gd name="T0" fmla="*/ 4 w 170"/>
                  <a:gd name="T1" fmla="*/ 46 h 373"/>
                  <a:gd name="T2" fmla="*/ 21 w 170"/>
                  <a:gd name="T3" fmla="*/ 1 h 373"/>
                  <a:gd name="T4" fmla="*/ 18 w 170"/>
                  <a:gd name="T5" fmla="*/ 0 h 373"/>
                  <a:gd name="T6" fmla="*/ 0 w 170"/>
                  <a:gd name="T7" fmla="*/ 45 h 373"/>
                  <a:gd name="T8" fmla="*/ 4 w 170"/>
                  <a:gd name="T9" fmla="*/ 4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5" name="Freeform 73"/>
              <p:cNvSpPr>
                <a:spLocks/>
              </p:cNvSpPr>
              <p:nvPr/>
            </p:nvSpPr>
            <p:spPr bwMode="auto">
              <a:xfrm>
                <a:off x="4908" y="2282"/>
                <a:ext cx="59" cy="131"/>
              </a:xfrm>
              <a:custGeom>
                <a:avLst/>
                <a:gdLst>
                  <a:gd name="T0" fmla="*/ 18 w 168"/>
                  <a:gd name="T1" fmla="*/ 46 h 373"/>
                  <a:gd name="T2" fmla="*/ 0 w 168"/>
                  <a:gd name="T3" fmla="*/ 1 h 373"/>
                  <a:gd name="T4" fmla="*/ 3 w 168"/>
                  <a:gd name="T5" fmla="*/ 0 h 373"/>
                  <a:gd name="T6" fmla="*/ 21 w 168"/>
                  <a:gd name="T7" fmla="*/ 45 h 373"/>
                  <a:gd name="T8" fmla="*/ 18 w 168"/>
                  <a:gd name="T9" fmla="*/ 4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6" name="Freeform 74"/>
              <p:cNvSpPr>
                <a:spLocks/>
              </p:cNvSpPr>
              <p:nvPr/>
            </p:nvSpPr>
            <p:spPr bwMode="auto">
              <a:xfrm>
                <a:off x="5087" y="2464"/>
                <a:ext cx="146" cy="55"/>
              </a:xfrm>
              <a:custGeom>
                <a:avLst/>
                <a:gdLst>
                  <a:gd name="T0" fmla="*/ 0 w 413"/>
                  <a:gd name="T1" fmla="*/ 0 h 158"/>
                  <a:gd name="T2" fmla="*/ 1 w 413"/>
                  <a:gd name="T3" fmla="*/ 4 h 158"/>
                  <a:gd name="T4" fmla="*/ 2 w 413"/>
                  <a:gd name="T5" fmla="*/ 8 h 158"/>
                  <a:gd name="T6" fmla="*/ 5 w 413"/>
                  <a:gd name="T7" fmla="*/ 11 h 158"/>
                  <a:gd name="T8" fmla="*/ 8 w 413"/>
                  <a:gd name="T9" fmla="*/ 14 h 158"/>
                  <a:gd name="T10" fmla="*/ 12 w 413"/>
                  <a:gd name="T11" fmla="*/ 16 h 158"/>
                  <a:gd name="T12" fmla="*/ 16 w 413"/>
                  <a:gd name="T13" fmla="*/ 18 h 158"/>
                  <a:gd name="T14" fmla="*/ 21 w 413"/>
                  <a:gd name="T15" fmla="*/ 19 h 158"/>
                  <a:gd name="T16" fmla="*/ 26 w 413"/>
                  <a:gd name="T17" fmla="*/ 19 h 158"/>
                  <a:gd name="T18" fmla="*/ 31 w 413"/>
                  <a:gd name="T19" fmla="*/ 19 h 158"/>
                  <a:gd name="T20" fmla="*/ 35 w 413"/>
                  <a:gd name="T21" fmla="*/ 18 h 158"/>
                  <a:gd name="T22" fmla="*/ 39 w 413"/>
                  <a:gd name="T23" fmla="*/ 16 h 158"/>
                  <a:gd name="T24" fmla="*/ 43 w 413"/>
                  <a:gd name="T25" fmla="*/ 14 h 158"/>
                  <a:gd name="T26" fmla="*/ 46 w 413"/>
                  <a:gd name="T27" fmla="*/ 11 h 158"/>
                  <a:gd name="T28" fmla="*/ 49 w 413"/>
                  <a:gd name="T29" fmla="*/ 8 h 158"/>
                  <a:gd name="T30" fmla="*/ 51 w 413"/>
                  <a:gd name="T31" fmla="*/ 4 h 158"/>
                  <a:gd name="T32" fmla="*/ 52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7" name="Freeform 75"/>
              <p:cNvSpPr>
                <a:spLocks/>
              </p:cNvSpPr>
              <p:nvPr/>
            </p:nvSpPr>
            <p:spPr bwMode="auto">
              <a:xfrm>
                <a:off x="5103" y="2338"/>
                <a:ext cx="60" cy="130"/>
              </a:xfrm>
              <a:custGeom>
                <a:avLst/>
                <a:gdLst>
                  <a:gd name="T0" fmla="*/ 4 w 170"/>
                  <a:gd name="T1" fmla="*/ 46 h 370"/>
                  <a:gd name="T2" fmla="*/ 21 w 170"/>
                  <a:gd name="T3" fmla="*/ 1 h 370"/>
                  <a:gd name="T4" fmla="*/ 18 w 170"/>
                  <a:gd name="T5" fmla="*/ 0 h 370"/>
                  <a:gd name="T6" fmla="*/ 0 w 170"/>
                  <a:gd name="T7" fmla="*/ 44 h 370"/>
                  <a:gd name="T8" fmla="*/ 4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8" name="Freeform 76"/>
              <p:cNvSpPr>
                <a:spLocks/>
              </p:cNvSpPr>
              <p:nvPr/>
            </p:nvSpPr>
            <p:spPr bwMode="auto">
              <a:xfrm>
                <a:off x="5157" y="2338"/>
                <a:ext cx="60" cy="130"/>
              </a:xfrm>
              <a:custGeom>
                <a:avLst/>
                <a:gdLst>
                  <a:gd name="T0" fmla="*/ 18 w 170"/>
                  <a:gd name="T1" fmla="*/ 46 h 370"/>
                  <a:gd name="T2" fmla="*/ 0 w 170"/>
                  <a:gd name="T3" fmla="*/ 1 h 370"/>
                  <a:gd name="T4" fmla="*/ 4 w 170"/>
                  <a:gd name="T5" fmla="*/ 0 h 370"/>
                  <a:gd name="T6" fmla="*/ 21 w 170"/>
                  <a:gd name="T7" fmla="*/ 44 h 370"/>
                  <a:gd name="T8" fmla="*/ 18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9" name="Rectangle 7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40" name="Rectangle 7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41" name="Freeform 79"/>
              <p:cNvSpPr>
                <a:spLocks/>
              </p:cNvSpPr>
              <p:nvPr/>
            </p:nvSpPr>
            <p:spPr bwMode="auto">
              <a:xfrm>
                <a:off x="5008" y="2218"/>
                <a:ext cx="45" cy="46"/>
              </a:xfrm>
              <a:custGeom>
                <a:avLst/>
                <a:gdLst>
                  <a:gd name="T0" fmla="*/ 8 w 129"/>
                  <a:gd name="T1" fmla="*/ 17 h 128"/>
                  <a:gd name="T2" fmla="*/ 9 w 129"/>
                  <a:gd name="T3" fmla="*/ 17 h 128"/>
                  <a:gd name="T4" fmla="*/ 11 w 129"/>
                  <a:gd name="T5" fmla="*/ 16 h 128"/>
                  <a:gd name="T6" fmla="*/ 12 w 129"/>
                  <a:gd name="T7" fmla="*/ 15 h 128"/>
                  <a:gd name="T8" fmla="*/ 14 w 129"/>
                  <a:gd name="T9" fmla="*/ 14 h 128"/>
                  <a:gd name="T10" fmla="*/ 15 w 129"/>
                  <a:gd name="T11" fmla="*/ 13 h 128"/>
                  <a:gd name="T12" fmla="*/ 15 w 129"/>
                  <a:gd name="T13" fmla="*/ 12 h 128"/>
                  <a:gd name="T14" fmla="*/ 16 w 129"/>
                  <a:gd name="T15" fmla="*/ 10 h 128"/>
                  <a:gd name="T16" fmla="*/ 16 w 129"/>
                  <a:gd name="T17" fmla="*/ 8 h 128"/>
                  <a:gd name="T18" fmla="*/ 16 w 129"/>
                  <a:gd name="T19" fmla="*/ 6 h 128"/>
                  <a:gd name="T20" fmla="*/ 15 w 129"/>
                  <a:gd name="T21" fmla="*/ 5 h 128"/>
                  <a:gd name="T22" fmla="*/ 15 w 129"/>
                  <a:gd name="T23" fmla="*/ 4 h 128"/>
                  <a:gd name="T24" fmla="*/ 14 w 129"/>
                  <a:gd name="T25" fmla="*/ 2 h 128"/>
                  <a:gd name="T26" fmla="*/ 12 w 129"/>
                  <a:gd name="T27" fmla="*/ 1 h 128"/>
                  <a:gd name="T28" fmla="*/ 11 w 129"/>
                  <a:gd name="T29" fmla="*/ 0 h 128"/>
                  <a:gd name="T30" fmla="*/ 9 w 129"/>
                  <a:gd name="T31" fmla="*/ 0 h 128"/>
                  <a:gd name="T32" fmla="*/ 8 w 129"/>
                  <a:gd name="T33" fmla="*/ 0 h 128"/>
                  <a:gd name="T34" fmla="*/ 6 w 129"/>
                  <a:gd name="T35" fmla="*/ 0 h 128"/>
                  <a:gd name="T36" fmla="*/ 5 w 129"/>
                  <a:gd name="T37" fmla="*/ 0 h 128"/>
                  <a:gd name="T38" fmla="*/ 3 w 129"/>
                  <a:gd name="T39" fmla="*/ 1 h 128"/>
                  <a:gd name="T40" fmla="*/ 2 w 129"/>
                  <a:gd name="T41" fmla="*/ 2 h 128"/>
                  <a:gd name="T42" fmla="*/ 1 w 129"/>
                  <a:gd name="T43" fmla="*/ 4 h 128"/>
                  <a:gd name="T44" fmla="*/ 1 w 129"/>
                  <a:gd name="T45" fmla="*/ 5 h 128"/>
                  <a:gd name="T46" fmla="*/ 0 w 129"/>
                  <a:gd name="T47" fmla="*/ 6 h 128"/>
                  <a:gd name="T48" fmla="*/ 0 w 129"/>
                  <a:gd name="T49" fmla="*/ 8 h 128"/>
                  <a:gd name="T50" fmla="*/ 0 w 129"/>
                  <a:gd name="T51" fmla="*/ 10 h 128"/>
                  <a:gd name="T52" fmla="*/ 1 w 129"/>
                  <a:gd name="T53" fmla="*/ 12 h 128"/>
                  <a:gd name="T54" fmla="*/ 1 w 129"/>
                  <a:gd name="T55" fmla="*/ 13 h 128"/>
                  <a:gd name="T56" fmla="*/ 2 w 129"/>
                  <a:gd name="T57" fmla="*/ 14 h 128"/>
                  <a:gd name="T58" fmla="*/ 3 w 129"/>
                  <a:gd name="T59" fmla="*/ 15 h 128"/>
                  <a:gd name="T60" fmla="*/ 5 w 129"/>
                  <a:gd name="T61" fmla="*/ 16 h 128"/>
                  <a:gd name="T62" fmla="*/ 6 w 129"/>
                  <a:gd name="T63" fmla="*/ 17 h 128"/>
                  <a:gd name="T64" fmla="*/ 8 w 129"/>
                  <a:gd name="T65" fmla="*/ 1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42" name="Rectangle 8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4353" name="Line 81"/>
          <p:cNvSpPr>
            <a:spLocks noChangeShapeType="1"/>
          </p:cNvSpPr>
          <p:nvPr/>
        </p:nvSpPr>
        <p:spPr bwMode="auto">
          <a:xfrm>
            <a:off x="1844675" y="1585913"/>
            <a:ext cx="501650"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4354" name="Group 82"/>
          <p:cNvGrpSpPr>
            <a:grpSpLocks/>
          </p:cNvGrpSpPr>
          <p:nvPr/>
        </p:nvGrpSpPr>
        <p:grpSpPr bwMode="auto">
          <a:xfrm>
            <a:off x="3522663" y="4208463"/>
            <a:ext cx="509587" cy="493712"/>
            <a:chOff x="4200" y="2899"/>
            <a:chExt cx="915" cy="885"/>
          </a:xfrm>
        </p:grpSpPr>
        <p:sp>
          <p:nvSpPr>
            <p:cNvPr id="14413" name="Rectangle 83"/>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4414" name="AutoShape 84"/>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415" name="AutoShape 85"/>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416" name="AutoShape 86"/>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417" name="Freeform 87"/>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18" name="Freeform 88"/>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19" name="Freeform 89"/>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20" name="Freeform 90"/>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21" name="Freeform 91"/>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22" name="Freeform 92"/>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23" name="Freeform 93"/>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24" name="Line 94"/>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5" name="Line 95"/>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6" name="Line 96"/>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7" name="Line 97"/>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8" name="Line 98"/>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9" name="Line 99"/>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355" name="AutoShape 100"/>
          <p:cNvSpPr>
            <a:spLocks noChangeArrowheads="1"/>
          </p:cNvSpPr>
          <p:nvPr/>
        </p:nvSpPr>
        <p:spPr bwMode="auto">
          <a:xfrm>
            <a:off x="2990850" y="4246563"/>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14356" name="Group 101"/>
          <p:cNvGrpSpPr>
            <a:grpSpLocks/>
          </p:cNvGrpSpPr>
          <p:nvPr/>
        </p:nvGrpSpPr>
        <p:grpSpPr bwMode="auto">
          <a:xfrm>
            <a:off x="3502025" y="3241675"/>
            <a:ext cx="509588" cy="493713"/>
            <a:chOff x="4200" y="2899"/>
            <a:chExt cx="915" cy="885"/>
          </a:xfrm>
        </p:grpSpPr>
        <p:sp>
          <p:nvSpPr>
            <p:cNvPr id="14396" name="Rectangle 102"/>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4397" name="AutoShape 103"/>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98" name="AutoShape 104"/>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99" name="AutoShape 105"/>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400" name="Freeform 106"/>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01" name="Freeform 107"/>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02" name="Freeform 108"/>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03" name="Freeform 109"/>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04" name="Freeform 110"/>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05" name="Freeform 111"/>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06" name="Freeform 112"/>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07" name="Line 113"/>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08" name="Line 114"/>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09" name="Line 115"/>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10" name="Line 116"/>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11" name="Line 117"/>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12" name="Line 118"/>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357" name="AutoShape 119"/>
          <p:cNvSpPr>
            <a:spLocks noChangeArrowheads="1"/>
          </p:cNvSpPr>
          <p:nvPr/>
        </p:nvSpPr>
        <p:spPr bwMode="auto">
          <a:xfrm>
            <a:off x="2970213" y="3279775"/>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14358" name="Group 120"/>
          <p:cNvGrpSpPr>
            <a:grpSpLocks/>
          </p:cNvGrpSpPr>
          <p:nvPr/>
        </p:nvGrpSpPr>
        <p:grpSpPr bwMode="auto">
          <a:xfrm>
            <a:off x="3516313" y="2244725"/>
            <a:ext cx="509587" cy="493713"/>
            <a:chOff x="4200" y="2899"/>
            <a:chExt cx="915" cy="885"/>
          </a:xfrm>
        </p:grpSpPr>
        <p:sp>
          <p:nvSpPr>
            <p:cNvPr id="14379" name="Rectangle 121"/>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4380" name="AutoShape 122"/>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81" name="AutoShape 123"/>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82" name="AutoShape 124"/>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83" name="Freeform 125"/>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384" name="Freeform 126"/>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385" name="Freeform 127"/>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386" name="Freeform 128"/>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387" name="Freeform 129"/>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388" name="Freeform 130"/>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389" name="Freeform 131"/>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390" name="Line 132"/>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91" name="Line 133"/>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92" name="Line 134"/>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93" name="Line 135"/>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94" name="Line 136"/>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95" name="Line 137"/>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359" name="AutoShape 138"/>
          <p:cNvSpPr>
            <a:spLocks noChangeArrowheads="1"/>
          </p:cNvSpPr>
          <p:nvPr/>
        </p:nvSpPr>
        <p:spPr bwMode="auto">
          <a:xfrm>
            <a:off x="2984500" y="2282825"/>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4360" name="Line 139"/>
          <p:cNvSpPr>
            <a:spLocks noChangeShapeType="1"/>
          </p:cNvSpPr>
          <p:nvPr/>
        </p:nvSpPr>
        <p:spPr bwMode="auto">
          <a:xfrm>
            <a:off x="5878513" y="1379538"/>
            <a:ext cx="0" cy="513715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1" name="Rectangle 140"/>
          <p:cNvSpPr>
            <a:spLocks noChangeArrowheads="1"/>
          </p:cNvSpPr>
          <p:nvPr/>
        </p:nvSpPr>
        <p:spPr bwMode="auto">
          <a:xfrm>
            <a:off x="733425" y="5989638"/>
            <a:ext cx="2925763" cy="481012"/>
          </a:xfrm>
          <a:prstGeom prst="rect">
            <a:avLst/>
          </a:prstGeom>
          <a:solidFill>
            <a:srgbClr val="99CCFF"/>
          </a:solidFill>
          <a:ln w="28575" algn="ctr">
            <a:solidFill>
              <a:schemeClr val="bg1"/>
            </a:solidFill>
            <a:miter lim="800000"/>
            <a:headEnd/>
            <a:tailEnd/>
          </a:ln>
        </p:spPr>
        <p:txBody>
          <a:bodyPr lIns="0" tIns="0" rIns="0" bIns="0" anchor="ctr">
            <a:spAutoFit/>
          </a:bodyPr>
          <a:lstStyle/>
          <a:p>
            <a:endParaRPr lang="en-US"/>
          </a:p>
        </p:txBody>
      </p:sp>
      <p:sp>
        <p:nvSpPr>
          <p:cNvPr id="14362" name="Rectangle 141"/>
          <p:cNvSpPr>
            <a:spLocks noChangeArrowheads="1"/>
          </p:cNvSpPr>
          <p:nvPr/>
        </p:nvSpPr>
        <p:spPr bwMode="auto">
          <a:xfrm>
            <a:off x="3841750" y="908050"/>
            <a:ext cx="1495425" cy="481013"/>
          </a:xfrm>
          <a:prstGeom prst="rect">
            <a:avLst/>
          </a:prstGeom>
          <a:solidFill>
            <a:srgbClr val="99CCFF"/>
          </a:solidFill>
          <a:ln w="28575" algn="ctr">
            <a:solidFill>
              <a:schemeClr val="bg1"/>
            </a:solidFill>
            <a:miter lim="800000"/>
            <a:headEnd/>
            <a:tailEnd/>
          </a:ln>
        </p:spPr>
        <p:txBody>
          <a:bodyPr lIns="0" tIns="0" rIns="0" bIns="0" anchor="ctr">
            <a:spAutoFit/>
          </a:bodyPr>
          <a:lstStyle/>
          <a:p>
            <a:endParaRPr lang="en-US"/>
          </a:p>
        </p:txBody>
      </p:sp>
      <p:sp>
        <p:nvSpPr>
          <p:cNvPr id="14363" name="Rectangle 142"/>
          <p:cNvSpPr>
            <a:spLocks noChangeArrowheads="1"/>
          </p:cNvSpPr>
          <p:nvPr/>
        </p:nvSpPr>
        <p:spPr bwMode="auto">
          <a:xfrm>
            <a:off x="6916738" y="1531938"/>
            <a:ext cx="2132012" cy="836612"/>
          </a:xfrm>
          <a:prstGeom prst="rect">
            <a:avLst/>
          </a:prstGeom>
          <a:solidFill>
            <a:srgbClr val="99CCFF"/>
          </a:solidFill>
          <a:ln w="28575" algn="ctr">
            <a:solidFill>
              <a:schemeClr val="bg1"/>
            </a:solidFill>
            <a:miter lim="800000"/>
            <a:headEnd/>
            <a:tailEnd/>
          </a:ln>
        </p:spPr>
        <p:txBody>
          <a:bodyPr lIns="0" tIns="0" rIns="0" bIns="0" anchor="ctr">
            <a:spAutoFit/>
          </a:bodyPr>
          <a:lstStyle/>
          <a:p>
            <a:endParaRPr lang="en-US"/>
          </a:p>
        </p:txBody>
      </p:sp>
      <p:sp>
        <p:nvSpPr>
          <p:cNvPr id="14364" name="Text Box 143"/>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Recovery</a:t>
            </a:r>
          </a:p>
        </p:txBody>
      </p:sp>
      <p:sp>
        <p:nvSpPr>
          <p:cNvPr id="14365" name="Text Box 144"/>
          <p:cNvSpPr txBox="1">
            <a:spLocks noChangeArrowheads="1"/>
          </p:cNvSpPr>
          <p:nvPr/>
        </p:nvSpPr>
        <p:spPr bwMode="auto">
          <a:xfrm>
            <a:off x="3898900" y="965200"/>
            <a:ext cx="1381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Litigation</a:t>
            </a:r>
          </a:p>
        </p:txBody>
      </p:sp>
      <p:sp>
        <p:nvSpPr>
          <p:cNvPr id="14366" name="Line 145"/>
          <p:cNvSpPr>
            <a:spLocks noChangeShapeType="1"/>
          </p:cNvSpPr>
          <p:nvPr/>
        </p:nvSpPr>
        <p:spPr bwMode="auto">
          <a:xfrm>
            <a:off x="4556125" y="6035675"/>
            <a:ext cx="0" cy="447675"/>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7" name="Line 146"/>
          <p:cNvSpPr>
            <a:spLocks noChangeShapeType="1"/>
          </p:cNvSpPr>
          <p:nvPr/>
        </p:nvSpPr>
        <p:spPr bwMode="auto">
          <a:xfrm>
            <a:off x="4556125" y="2393950"/>
            <a:ext cx="0" cy="333375"/>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8" name="Line 147"/>
          <p:cNvSpPr>
            <a:spLocks noChangeShapeType="1"/>
          </p:cNvSpPr>
          <p:nvPr/>
        </p:nvSpPr>
        <p:spPr bwMode="auto">
          <a:xfrm>
            <a:off x="4556125" y="3740150"/>
            <a:ext cx="0" cy="69850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9" name="Line 148"/>
          <p:cNvSpPr>
            <a:spLocks noChangeShapeType="1"/>
          </p:cNvSpPr>
          <p:nvPr/>
        </p:nvSpPr>
        <p:spPr bwMode="auto">
          <a:xfrm>
            <a:off x="4556125" y="1778000"/>
            <a:ext cx="0" cy="200025"/>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70" name="Text Box 149"/>
          <p:cNvSpPr txBox="1">
            <a:spLocks noChangeArrowheads="1"/>
          </p:cNvSpPr>
          <p:nvPr/>
        </p:nvSpPr>
        <p:spPr bwMode="auto">
          <a:xfrm>
            <a:off x="6958013" y="1585913"/>
            <a:ext cx="20494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Special Investigations</a:t>
            </a:r>
          </a:p>
        </p:txBody>
      </p:sp>
      <p:sp>
        <p:nvSpPr>
          <p:cNvPr id="14371" name="Line 150"/>
          <p:cNvSpPr>
            <a:spLocks noChangeShapeType="1"/>
          </p:cNvSpPr>
          <p:nvPr/>
        </p:nvSpPr>
        <p:spPr bwMode="auto">
          <a:xfrm>
            <a:off x="5878513" y="1754188"/>
            <a:ext cx="1006475" cy="0"/>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2" name="Line 151"/>
          <p:cNvSpPr>
            <a:spLocks noChangeShapeType="1"/>
          </p:cNvSpPr>
          <p:nvPr/>
        </p:nvSpPr>
        <p:spPr bwMode="auto">
          <a:xfrm>
            <a:off x="5878513" y="4073525"/>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73" name="Line 152"/>
          <p:cNvSpPr>
            <a:spLocks noChangeShapeType="1"/>
          </p:cNvSpPr>
          <p:nvPr/>
        </p:nvSpPr>
        <p:spPr bwMode="auto">
          <a:xfrm>
            <a:off x="5878513" y="5194300"/>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74" name="Line 153"/>
          <p:cNvSpPr>
            <a:spLocks noChangeShapeType="1"/>
          </p:cNvSpPr>
          <p:nvPr/>
        </p:nvSpPr>
        <p:spPr bwMode="auto">
          <a:xfrm>
            <a:off x="5878513" y="6205538"/>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75" name="Line 154"/>
          <p:cNvSpPr>
            <a:spLocks noChangeShapeType="1"/>
          </p:cNvSpPr>
          <p:nvPr/>
        </p:nvSpPr>
        <p:spPr bwMode="auto">
          <a:xfrm flipV="1">
            <a:off x="6569075" y="1735138"/>
            <a:ext cx="0" cy="4460875"/>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76" name="Line 155"/>
          <p:cNvSpPr>
            <a:spLocks noChangeShapeType="1"/>
          </p:cNvSpPr>
          <p:nvPr/>
        </p:nvSpPr>
        <p:spPr bwMode="auto">
          <a:xfrm>
            <a:off x="5878513" y="2820988"/>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77" name="Line 156"/>
          <p:cNvSpPr>
            <a:spLocks noChangeShapeType="1"/>
          </p:cNvSpPr>
          <p:nvPr/>
        </p:nvSpPr>
        <p:spPr bwMode="auto">
          <a:xfrm>
            <a:off x="8005763" y="2370138"/>
            <a:ext cx="0" cy="4068762"/>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78" name="Line 157"/>
          <p:cNvSpPr>
            <a:spLocks noChangeShapeType="1"/>
          </p:cNvSpPr>
          <p:nvPr/>
        </p:nvSpPr>
        <p:spPr bwMode="auto">
          <a:xfrm>
            <a:off x="2197100" y="5411788"/>
            <a:ext cx="0" cy="565150"/>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|EOS~012|</a:t>
            </a:r>
            <a:endParaRPr lang="en-US" sz="100" dirty="0" err="1" smtClean="0">
              <a:solidFill>
                <a:srgbClr val="FFFFFF"/>
              </a:solidFill>
              <a:latin typeface="Arial"/>
              <a:cs typeface="Calibri" pitchFamily="34" charset="0"/>
            </a:endParaRPr>
          </a:p>
        </p:txBody>
      </p:sp>
      <p:sp>
        <p:nvSpPr>
          <p:cNvPr id="15362" name="Rectangle 2"/>
          <p:cNvSpPr>
            <a:spLocks noGrp="1" noChangeArrowheads="1"/>
          </p:cNvSpPr>
          <p:nvPr>
            <p:ph type="title"/>
          </p:nvPr>
        </p:nvSpPr>
        <p:spPr/>
        <p:txBody>
          <a:bodyPr/>
          <a:lstStyle/>
          <a:p>
            <a:pPr eaLnBrk="1" hangingPunct="1"/>
            <a:r>
              <a:rPr lang="en-US" dirty="0" smtClean="0"/>
              <a:t>Lesson outline</a:t>
            </a:r>
          </a:p>
        </p:txBody>
      </p:sp>
      <p:sp>
        <p:nvSpPr>
          <p:cNvPr id="15363" name="Rectangle 3"/>
          <p:cNvSpPr>
            <a:spLocks noGrp="1" noChangeArrowheads="1"/>
          </p:cNvSpPr>
          <p:nvPr>
            <p:ph idx="1"/>
          </p:nvPr>
        </p:nvSpPr>
        <p:spPr>
          <a:xfrm>
            <a:off x="504825" y="1192213"/>
            <a:ext cx="8318500" cy="5197475"/>
          </a:xfrm>
        </p:spPr>
        <p:txBody>
          <a:bodyPr/>
          <a:lstStyle/>
          <a:p>
            <a:pPr>
              <a:lnSpc>
                <a:spcPct val="150000"/>
              </a:lnSpc>
              <a:buFont typeface="Arial" charset="0"/>
              <a:buChar char="•"/>
            </a:pPr>
            <a:r>
              <a:rPr lang="en-US" sz="2800" smtClean="0">
                <a:solidFill>
                  <a:srgbClr val="C0C0C0"/>
                </a:solidFill>
              </a:rPr>
              <a:t>Review of the claims process</a:t>
            </a:r>
          </a:p>
          <a:p>
            <a:pPr>
              <a:lnSpc>
                <a:spcPct val="150000"/>
              </a:lnSpc>
              <a:buFont typeface="Arial" charset="0"/>
              <a:buChar char="•"/>
            </a:pPr>
            <a:r>
              <a:rPr lang="en-US" sz="2800" smtClean="0"/>
              <a:t>Exposure basics</a:t>
            </a:r>
          </a:p>
          <a:p>
            <a:pPr>
              <a:lnSpc>
                <a:spcPct val="150000"/>
              </a:lnSpc>
              <a:buFont typeface="Arial" charset="0"/>
              <a:buChar char="•"/>
            </a:pPr>
            <a:r>
              <a:rPr lang="en-US" sz="2800" smtClean="0">
                <a:solidFill>
                  <a:srgbClr val="C0C0C0"/>
                </a:solidFill>
              </a:rPr>
              <a:t>Creating exposures</a:t>
            </a:r>
            <a:endParaRPr lang="en-US" sz="2800" smtClean="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|EOS~013|</a:t>
            </a:r>
            <a:endParaRPr lang="en-US" sz="100" dirty="0" err="1" smtClean="0">
              <a:solidFill>
                <a:srgbClr val="FFFFFF"/>
              </a:solidFill>
              <a:latin typeface="Arial"/>
              <a:cs typeface="Calibri" pitchFamily="34" charset="0"/>
            </a:endParaRPr>
          </a:p>
        </p:txBody>
      </p:sp>
      <p:grpSp>
        <p:nvGrpSpPr>
          <p:cNvPr id="16386" name="Group 2"/>
          <p:cNvGrpSpPr>
            <a:grpSpLocks/>
          </p:cNvGrpSpPr>
          <p:nvPr/>
        </p:nvGrpSpPr>
        <p:grpSpPr bwMode="auto">
          <a:xfrm>
            <a:off x="1057275" y="1214438"/>
            <a:ext cx="1481138" cy="1670050"/>
            <a:chOff x="2324" y="435"/>
            <a:chExt cx="933" cy="1052"/>
          </a:xfrm>
        </p:grpSpPr>
        <p:sp>
          <p:nvSpPr>
            <p:cNvPr id="16409" name="AutoShape 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6410" name="Freeform 4"/>
            <p:cNvSpPr>
              <a:spLocks/>
            </p:cNvSpPr>
            <p:nvPr/>
          </p:nvSpPr>
          <p:spPr bwMode="auto">
            <a:xfrm>
              <a:off x="2442" y="487"/>
              <a:ext cx="229" cy="294"/>
            </a:xfrm>
            <a:custGeom>
              <a:avLst/>
              <a:gdLst>
                <a:gd name="T0" fmla="*/ 25 w 1052"/>
                <a:gd name="T1" fmla="*/ 64 h 1352"/>
                <a:gd name="T2" fmla="*/ 14 w 1052"/>
                <a:gd name="T3" fmla="*/ 55 h 1352"/>
                <a:gd name="T4" fmla="*/ 5 w 1052"/>
                <a:gd name="T5" fmla="*/ 42 h 1352"/>
                <a:gd name="T6" fmla="*/ 1 w 1052"/>
                <a:gd name="T7" fmla="*/ 29 h 1352"/>
                <a:gd name="T8" fmla="*/ 0 w 1052"/>
                <a:gd name="T9" fmla="*/ 15 h 1352"/>
                <a:gd name="T10" fmla="*/ 0 w 1052"/>
                <a:gd name="T11" fmla="*/ 4 h 1352"/>
                <a:gd name="T12" fmla="*/ 5 w 1052"/>
                <a:gd name="T13" fmla="*/ 5 h 1352"/>
                <a:gd name="T14" fmla="*/ 13 w 1052"/>
                <a:gd name="T15" fmla="*/ 5 h 1352"/>
                <a:gd name="T16" fmla="*/ 19 w 1052"/>
                <a:gd name="T17" fmla="*/ 4 h 1352"/>
                <a:gd name="T18" fmla="*/ 25 w 1052"/>
                <a:gd name="T19" fmla="*/ 0 h 1352"/>
                <a:gd name="T20" fmla="*/ 30 w 1052"/>
                <a:gd name="T21" fmla="*/ 3 h 1352"/>
                <a:gd name="T22" fmla="*/ 38 w 1052"/>
                <a:gd name="T23" fmla="*/ 6 h 1352"/>
                <a:gd name="T24" fmla="*/ 50 w 1052"/>
                <a:gd name="T25" fmla="*/ 4 h 1352"/>
                <a:gd name="T26" fmla="*/ 49 w 1052"/>
                <a:gd name="T27" fmla="*/ 27 h 1352"/>
                <a:gd name="T28" fmla="*/ 48 w 1052"/>
                <a:gd name="T29" fmla="*/ 36 h 1352"/>
                <a:gd name="T30" fmla="*/ 42 w 1052"/>
                <a:gd name="T31" fmla="*/ 48 h 1352"/>
                <a:gd name="T32" fmla="*/ 32 w 1052"/>
                <a:gd name="T33" fmla="*/ 59 h 1352"/>
                <a:gd name="T34" fmla="*/ 25 w 1052"/>
                <a:gd name="T35" fmla="*/ 6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6411" name="Freeform 5"/>
            <p:cNvSpPr>
              <a:spLocks/>
            </p:cNvSpPr>
            <p:nvPr/>
          </p:nvSpPr>
          <p:spPr bwMode="auto">
            <a:xfrm>
              <a:off x="2442" y="818"/>
              <a:ext cx="229" cy="294"/>
            </a:xfrm>
            <a:custGeom>
              <a:avLst/>
              <a:gdLst>
                <a:gd name="T0" fmla="*/ 25 w 1052"/>
                <a:gd name="T1" fmla="*/ 64 h 1352"/>
                <a:gd name="T2" fmla="*/ 14 w 1052"/>
                <a:gd name="T3" fmla="*/ 55 h 1352"/>
                <a:gd name="T4" fmla="*/ 5 w 1052"/>
                <a:gd name="T5" fmla="*/ 42 h 1352"/>
                <a:gd name="T6" fmla="*/ 1 w 1052"/>
                <a:gd name="T7" fmla="*/ 29 h 1352"/>
                <a:gd name="T8" fmla="*/ 0 w 1052"/>
                <a:gd name="T9" fmla="*/ 15 h 1352"/>
                <a:gd name="T10" fmla="*/ 0 w 1052"/>
                <a:gd name="T11" fmla="*/ 4 h 1352"/>
                <a:gd name="T12" fmla="*/ 5 w 1052"/>
                <a:gd name="T13" fmla="*/ 5 h 1352"/>
                <a:gd name="T14" fmla="*/ 13 w 1052"/>
                <a:gd name="T15" fmla="*/ 5 h 1352"/>
                <a:gd name="T16" fmla="*/ 19 w 1052"/>
                <a:gd name="T17" fmla="*/ 4 h 1352"/>
                <a:gd name="T18" fmla="*/ 25 w 1052"/>
                <a:gd name="T19" fmla="*/ 0 h 1352"/>
                <a:gd name="T20" fmla="*/ 30 w 1052"/>
                <a:gd name="T21" fmla="*/ 3 h 1352"/>
                <a:gd name="T22" fmla="*/ 38 w 1052"/>
                <a:gd name="T23" fmla="*/ 6 h 1352"/>
                <a:gd name="T24" fmla="*/ 50 w 1052"/>
                <a:gd name="T25" fmla="*/ 4 h 1352"/>
                <a:gd name="T26" fmla="*/ 49 w 1052"/>
                <a:gd name="T27" fmla="*/ 27 h 1352"/>
                <a:gd name="T28" fmla="*/ 48 w 1052"/>
                <a:gd name="T29" fmla="*/ 36 h 1352"/>
                <a:gd name="T30" fmla="*/ 42 w 1052"/>
                <a:gd name="T31" fmla="*/ 48 h 1352"/>
                <a:gd name="T32" fmla="*/ 32 w 1052"/>
                <a:gd name="T33" fmla="*/ 59 h 1352"/>
                <a:gd name="T34" fmla="*/ 25 w 1052"/>
                <a:gd name="T35" fmla="*/ 6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6412" name="Freeform 6"/>
            <p:cNvSpPr>
              <a:spLocks/>
            </p:cNvSpPr>
            <p:nvPr/>
          </p:nvSpPr>
          <p:spPr bwMode="auto">
            <a:xfrm>
              <a:off x="2442" y="1150"/>
              <a:ext cx="229" cy="294"/>
            </a:xfrm>
            <a:custGeom>
              <a:avLst/>
              <a:gdLst>
                <a:gd name="T0" fmla="*/ 25 w 1052"/>
                <a:gd name="T1" fmla="*/ 64 h 1352"/>
                <a:gd name="T2" fmla="*/ 14 w 1052"/>
                <a:gd name="T3" fmla="*/ 55 h 1352"/>
                <a:gd name="T4" fmla="*/ 5 w 1052"/>
                <a:gd name="T5" fmla="*/ 42 h 1352"/>
                <a:gd name="T6" fmla="*/ 1 w 1052"/>
                <a:gd name="T7" fmla="*/ 29 h 1352"/>
                <a:gd name="T8" fmla="*/ 0 w 1052"/>
                <a:gd name="T9" fmla="*/ 15 h 1352"/>
                <a:gd name="T10" fmla="*/ 0 w 1052"/>
                <a:gd name="T11" fmla="*/ 4 h 1352"/>
                <a:gd name="T12" fmla="*/ 5 w 1052"/>
                <a:gd name="T13" fmla="*/ 5 h 1352"/>
                <a:gd name="T14" fmla="*/ 13 w 1052"/>
                <a:gd name="T15" fmla="*/ 5 h 1352"/>
                <a:gd name="T16" fmla="*/ 19 w 1052"/>
                <a:gd name="T17" fmla="*/ 4 h 1352"/>
                <a:gd name="T18" fmla="*/ 25 w 1052"/>
                <a:gd name="T19" fmla="*/ 0 h 1352"/>
                <a:gd name="T20" fmla="*/ 30 w 1052"/>
                <a:gd name="T21" fmla="*/ 3 h 1352"/>
                <a:gd name="T22" fmla="*/ 38 w 1052"/>
                <a:gd name="T23" fmla="*/ 6 h 1352"/>
                <a:gd name="T24" fmla="*/ 50 w 1052"/>
                <a:gd name="T25" fmla="*/ 4 h 1352"/>
                <a:gd name="T26" fmla="*/ 49 w 1052"/>
                <a:gd name="T27" fmla="*/ 27 h 1352"/>
                <a:gd name="T28" fmla="*/ 48 w 1052"/>
                <a:gd name="T29" fmla="*/ 36 h 1352"/>
                <a:gd name="T30" fmla="*/ 42 w 1052"/>
                <a:gd name="T31" fmla="*/ 48 h 1352"/>
                <a:gd name="T32" fmla="*/ 32 w 1052"/>
                <a:gd name="T33" fmla="*/ 59 h 1352"/>
                <a:gd name="T34" fmla="*/ 25 w 1052"/>
                <a:gd name="T35" fmla="*/ 6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6413" name="Group 7"/>
            <p:cNvGrpSpPr>
              <a:grpSpLocks/>
            </p:cNvGrpSpPr>
            <p:nvPr/>
          </p:nvGrpSpPr>
          <p:grpSpPr bwMode="auto">
            <a:xfrm>
              <a:off x="2889" y="957"/>
              <a:ext cx="348" cy="510"/>
              <a:chOff x="2784" y="3210"/>
              <a:chExt cx="523" cy="772"/>
            </a:xfrm>
          </p:grpSpPr>
          <p:sp>
            <p:nvSpPr>
              <p:cNvPr id="16414" name="AutoShape 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6415" name="AutoShape 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6416" name="AutoShape 1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6417" name="Oval 1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6387" name="Rectangle 12"/>
          <p:cNvSpPr>
            <a:spLocks noGrp="1" noChangeArrowheads="1"/>
          </p:cNvSpPr>
          <p:nvPr>
            <p:ph type="title"/>
          </p:nvPr>
        </p:nvSpPr>
        <p:spPr/>
        <p:txBody>
          <a:bodyPr/>
          <a:lstStyle/>
          <a:p>
            <a:pPr eaLnBrk="1" hangingPunct="1"/>
            <a:r>
              <a:rPr lang="en-US" smtClean="0"/>
              <a:t>Claims with multiple claim payments</a:t>
            </a:r>
          </a:p>
        </p:txBody>
      </p:sp>
      <p:sp>
        <p:nvSpPr>
          <p:cNvPr id="16388" name="Rectangle 13"/>
          <p:cNvSpPr>
            <a:spLocks noGrp="1" noChangeArrowheads="1"/>
          </p:cNvSpPr>
          <p:nvPr>
            <p:ph idx="1"/>
          </p:nvPr>
        </p:nvSpPr>
        <p:spPr>
          <a:xfrm>
            <a:off x="519113" y="4295775"/>
            <a:ext cx="8318500" cy="2093913"/>
          </a:xfrm>
        </p:spPr>
        <p:txBody>
          <a:bodyPr/>
          <a:lstStyle/>
          <a:p>
            <a:pPr>
              <a:buFont typeface="Arial" charset="0"/>
              <a:buChar char="•"/>
            </a:pPr>
            <a:r>
              <a:rPr lang="en-US" smtClean="0"/>
              <a:t>For many claims, a single case of loss involves:</a:t>
            </a:r>
          </a:p>
          <a:p>
            <a:pPr lvl="1"/>
            <a:r>
              <a:rPr lang="en-US" smtClean="0"/>
              <a:t>More than one coverage</a:t>
            </a:r>
          </a:p>
          <a:p>
            <a:pPr lvl="1"/>
            <a:r>
              <a:rPr lang="en-US" smtClean="0"/>
              <a:t>More than one claimant</a:t>
            </a:r>
          </a:p>
          <a:p>
            <a:pPr>
              <a:buFont typeface="Arial" charset="0"/>
              <a:buChar char="•"/>
            </a:pPr>
            <a:r>
              <a:rPr lang="en-US" smtClean="0"/>
              <a:t>Claims systems need mechanism for tracking progress of each possible claim payment</a:t>
            </a:r>
          </a:p>
        </p:txBody>
      </p:sp>
      <p:grpSp>
        <p:nvGrpSpPr>
          <p:cNvPr id="16389" name="Group 14"/>
          <p:cNvGrpSpPr>
            <a:grpSpLocks/>
          </p:cNvGrpSpPr>
          <p:nvPr/>
        </p:nvGrpSpPr>
        <p:grpSpPr bwMode="auto">
          <a:xfrm>
            <a:off x="7210425" y="671513"/>
            <a:ext cx="787400" cy="787400"/>
            <a:chOff x="1350" y="686"/>
            <a:chExt cx="1132" cy="1132"/>
          </a:xfrm>
        </p:grpSpPr>
        <p:sp>
          <p:nvSpPr>
            <p:cNvPr id="16407" name="AutoShape 1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6408" name="Picture 1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90" name="Text Box 17"/>
          <p:cNvSpPr txBox="1">
            <a:spLocks noChangeArrowheads="1"/>
          </p:cNvSpPr>
          <p:nvPr/>
        </p:nvSpPr>
        <p:spPr bwMode="auto">
          <a:xfrm>
            <a:off x="620713" y="3159125"/>
            <a:ext cx="15811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policy</a:t>
            </a:r>
            <a:br>
              <a:rPr lang="en-US" sz="2400" b="1"/>
            </a:br>
            <a:r>
              <a:rPr lang="en-US" sz="2400" b="1"/>
              <a:t>coverages</a:t>
            </a:r>
          </a:p>
        </p:txBody>
      </p:sp>
      <p:grpSp>
        <p:nvGrpSpPr>
          <p:cNvPr id="16391" name="Group 18"/>
          <p:cNvGrpSpPr>
            <a:grpSpLocks/>
          </p:cNvGrpSpPr>
          <p:nvPr/>
        </p:nvGrpSpPr>
        <p:grpSpPr bwMode="auto">
          <a:xfrm>
            <a:off x="7210425" y="1550988"/>
            <a:ext cx="787400" cy="787400"/>
            <a:chOff x="1350" y="686"/>
            <a:chExt cx="1132" cy="1132"/>
          </a:xfrm>
        </p:grpSpPr>
        <p:sp>
          <p:nvSpPr>
            <p:cNvPr id="16405" name="AutoShape 1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6406" name="Picture 2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392" name="Group 21"/>
          <p:cNvGrpSpPr>
            <a:grpSpLocks/>
          </p:cNvGrpSpPr>
          <p:nvPr/>
        </p:nvGrpSpPr>
        <p:grpSpPr bwMode="auto">
          <a:xfrm>
            <a:off x="7210425" y="2432050"/>
            <a:ext cx="787400" cy="787400"/>
            <a:chOff x="1350" y="686"/>
            <a:chExt cx="1132" cy="1132"/>
          </a:xfrm>
        </p:grpSpPr>
        <p:sp>
          <p:nvSpPr>
            <p:cNvPr id="16403" name="AutoShape 2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6404" name="Picture 2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93" name="Line 24"/>
          <p:cNvSpPr>
            <a:spLocks noChangeShapeType="1"/>
          </p:cNvSpPr>
          <p:nvPr/>
        </p:nvSpPr>
        <p:spPr bwMode="auto">
          <a:xfrm flipV="1">
            <a:off x="1417638" y="1063625"/>
            <a:ext cx="5767387" cy="4476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4" name="Line 25"/>
          <p:cNvSpPr>
            <a:spLocks noChangeShapeType="1"/>
          </p:cNvSpPr>
          <p:nvPr/>
        </p:nvSpPr>
        <p:spPr bwMode="auto">
          <a:xfrm flipV="1">
            <a:off x="1436688" y="1922463"/>
            <a:ext cx="5654675" cy="730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5" name="Line 26"/>
          <p:cNvSpPr>
            <a:spLocks noChangeShapeType="1"/>
          </p:cNvSpPr>
          <p:nvPr/>
        </p:nvSpPr>
        <p:spPr bwMode="auto">
          <a:xfrm>
            <a:off x="1417638" y="2146300"/>
            <a:ext cx="5729287" cy="4841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6" name="Line 27"/>
          <p:cNvSpPr>
            <a:spLocks noChangeShapeType="1"/>
          </p:cNvSpPr>
          <p:nvPr/>
        </p:nvSpPr>
        <p:spPr bwMode="auto">
          <a:xfrm>
            <a:off x="1436688" y="2538413"/>
            <a:ext cx="5635625" cy="2984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6397" name="Picture 2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5000" y="1031875"/>
            <a:ext cx="381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8" name="Picture 2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27675" y="1651000"/>
            <a:ext cx="381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9" name="Picture 3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5250" y="2098675"/>
            <a:ext cx="381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0" name="Picture 3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86338" y="2470150"/>
            <a:ext cx="381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1" name="Line 32"/>
          <p:cNvSpPr>
            <a:spLocks noChangeShapeType="1"/>
          </p:cNvSpPr>
          <p:nvPr/>
        </p:nvSpPr>
        <p:spPr bwMode="auto">
          <a:xfrm flipV="1">
            <a:off x="1417638" y="2930525"/>
            <a:ext cx="0" cy="20478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02" name="Text Box 33"/>
          <p:cNvSpPr txBox="1">
            <a:spLocks noChangeArrowheads="1"/>
          </p:cNvSpPr>
          <p:nvPr/>
        </p:nvSpPr>
        <p:spPr bwMode="auto">
          <a:xfrm>
            <a:off x="6802438" y="3524250"/>
            <a:ext cx="1581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claimants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|EOS~014|</a:t>
            </a:r>
            <a:endParaRPr lang="en-US" sz="100" dirty="0" err="1" smtClean="0">
              <a:solidFill>
                <a:srgbClr val="FFFFFF"/>
              </a:solidFill>
              <a:latin typeface="Arial"/>
              <a:cs typeface="Calibri" pitchFamily="34" charset="0"/>
            </a:endParaRPr>
          </a:p>
        </p:txBody>
      </p:sp>
      <p:sp>
        <p:nvSpPr>
          <p:cNvPr id="17410" name="Rectangle 2"/>
          <p:cNvSpPr>
            <a:spLocks noGrp="1" noChangeArrowheads="1"/>
          </p:cNvSpPr>
          <p:nvPr>
            <p:ph type="title"/>
          </p:nvPr>
        </p:nvSpPr>
        <p:spPr/>
        <p:txBody>
          <a:bodyPr/>
          <a:lstStyle/>
          <a:p>
            <a:pPr eaLnBrk="1" hangingPunct="1"/>
            <a:r>
              <a:rPr lang="en-US" smtClean="0"/>
              <a:t>Exposures</a:t>
            </a:r>
          </a:p>
        </p:txBody>
      </p:sp>
      <p:sp>
        <p:nvSpPr>
          <p:cNvPr id="17411" name="Rectangle 3"/>
          <p:cNvSpPr>
            <a:spLocks noGrp="1" noChangeArrowheads="1"/>
          </p:cNvSpPr>
          <p:nvPr>
            <p:ph idx="1"/>
          </p:nvPr>
        </p:nvSpPr>
        <p:spPr>
          <a:xfrm>
            <a:off x="519113" y="4213225"/>
            <a:ext cx="8318500" cy="2176463"/>
          </a:xfrm>
        </p:spPr>
        <p:txBody>
          <a:bodyPr/>
          <a:lstStyle/>
          <a:p>
            <a:pPr>
              <a:buFont typeface="Arial" charset="0"/>
              <a:buChar char="•"/>
            </a:pPr>
            <a:r>
              <a:rPr lang="en-US" smtClean="0"/>
              <a:t>An exposure is an object associated with a claim which is used to track potential payments from a claim</a:t>
            </a:r>
          </a:p>
          <a:p>
            <a:pPr lvl="1"/>
            <a:r>
              <a:rPr lang="en-US" smtClean="0"/>
              <a:t>Every exposure is linked to one coverage (where the money is "coming from") and one claimant (where the money is going to)</a:t>
            </a:r>
          </a:p>
          <a:p>
            <a:pPr>
              <a:buFont typeface="Arial" charset="0"/>
              <a:buChar char="•"/>
            </a:pPr>
            <a:endParaRPr lang="en-US" smtClean="0"/>
          </a:p>
        </p:txBody>
      </p:sp>
      <p:grpSp>
        <p:nvGrpSpPr>
          <p:cNvPr id="17412" name="Group 4"/>
          <p:cNvGrpSpPr>
            <a:grpSpLocks/>
          </p:cNvGrpSpPr>
          <p:nvPr/>
        </p:nvGrpSpPr>
        <p:grpSpPr bwMode="auto">
          <a:xfrm>
            <a:off x="4238625" y="787400"/>
            <a:ext cx="1233488" cy="1225550"/>
            <a:chOff x="3360" y="800"/>
            <a:chExt cx="620" cy="616"/>
          </a:xfrm>
        </p:grpSpPr>
        <p:sp>
          <p:nvSpPr>
            <p:cNvPr id="17432" name="AutoShape 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7433" name="Freeform 6"/>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7434" name="Group 7"/>
            <p:cNvGrpSpPr>
              <a:grpSpLocks/>
            </p:cNvGrpSpPr>
            <p:nvPr/>
          </p:nvGrpSpPr>
          <p:grpSpPr bwMode="auto">
            <a:xfrm flipH="1">
              <a:off x="3749" y="1171"/>
              <a:ext cx="212" cy="213"/>
              <a:chOff x="1350" y="686"/>
              <a:chExt cx="1132" cy="1132"/>
            </a:xfrm>
          </p:grpSpPr>
          <p:sp>
            <p:nvSpPr>
              <p:cNvPr id="17436" name="AutoShape 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7437" name="Picture 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435" name="Picture 1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13" name="Group 11"/>
          <p:cNvGrpSpPr>
            <a:grpSpLocks/>
          </p:cNvGrpSpPr>
          <p:nvPr/>
        </p:nvGrpSpPr>
        <p:grpSpPr bwMode="auto">
          <a:xfrm>
            <a:off x="1057275" y="1214438"/>
            <a:ext cx="1481138" cy="1670050"/>
            <a:chOff x="2324" y="435"/>
            <a:chExt cx="933" cy="1052"/>
          </a:xfrm>
        </p:grpSpPr>
        <p:sp>
          <p:nvSpPr>
            <p:cNvPr id="17423" name="AutoShape 1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7424" name="Freeform 13"/>
            <p:cNvSpPr>
              <a:spLocks/>
            </p:cNvSpPr>
            <p:nvPr/>
          </p:nvSpPr>
          <p:spPr bwMode="auto">
            <a:xfrm>
              <a:off x="2442" y="487"/>
              <a:ext cx="229" cy="294"/>
            </a:xfrm>
            <a:custGeom>
              <a:avLst/>
              <a:gdLst>
                <a:gd name="T0" fmla="*/ 25 w 1052"/>
                <a:gd name="T1" fmla="*/ 64 h 1352"/>
                <a:gd name="T2" fmla="*/ 14 w 1052"/>
                <a:gd name="T3" fmla="*/ 55 h 1352"/>
                <a:gd name="T4" fmla="*/ 5 w 1052"/>
                <a:gd name="T5" fmla="*/ 42 h 1352"/>
                <a:gd name="T6" fmla="*/ 1 w 1052"/>
                <a:gd name="T7" fmla="*/ 29 h 1352"/>
                <a:gd name="T8" fmla="*/ 0 w 1052"/>
                <a:gd name="T9" fmla="*/ 15 h 1352"/>
                <a:gd name="T10" fmla="*/ 0 w 1052"/>
                <a:gd name="T11" fmla="*/ 4 h 1352"/>
                <a:gd name="T12" fmla="*/ 5 w 1052"/>
                <a:gd name="T13" fmla="*/ 5 h 1352"/>
                <a:gd name="T14" fmla="*/ 13 w 1052"/>
                <a:gd name="T15" fmla="*/ 5 h 1352"/>
                <a:gd name="T16" fmla="*/ 19 w 1052"/>
                <a:gd name="T17" fmla="*/ 4 h 1352"/>
                <a:gd name="T18" fmla="*/ 25 w 1052"/>
                <a:gd name="T19" fmla="*/ 0 h 1352"/>
                <a:gd name="T20" fmla="*/ 30 w 1052"/>
                <a:gd name="T21" fmla="*/ 3 h 1352"/>
                <a:gd name="T22" fmla="*/ 38 w 1052"/>
                <a:gd name="T23" fmla="*/ 6 h 1352"/>
                <a:gd name="T24" fmla="*/ 50 w 1052"/>
                <a:gd name="T25" fmla="*/ 4 h 1352"/>
                <a:gd name="T26" fmla="*/ 49 w 1052"/>
                <a:gd name="T27" fmla="*/ 27 h 1352"/>
                <a:gd name="T28" fmla="*/ 48 w 1052"/>
                <a:gd name="T29" fmla="*/ 36 h 1352"/>
                <a:gd name="T30" fmla="*/ 42 w 1052"/>
                <a:gd name="T31" fmla="*/ 48 h 1352"/>
                <a:gd name="T32" fmla="*/ 32 w 1052"/>
                <a:gd name="T33" fmla="*/ 59 h 1352"/>
                <a:gd name="T34" fmla="*/ 25 w 1052"/>
                <a:gd name="T35" fmla="*/ 6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7425" name="Freeform 14"/>
            <p:cNvSpPr>
              <a:spLocks/>
            </p:cNvSpPr>
            <p:nvPr/>
          </p:nvSpPr>
          <p:spPr bwMode="auto">
            <a:xfrm>
              <a:off x="2442" y="818"/>
              <a:ext cx="229" cy="294"/>
            </a:xfrm>
            <a:custGeom>
              <a:avLst/>
              <a:gdLst>
                <a:gd name="T0" fmla="*/ 25 w 1052"/>
                <a:gd name="T1" fmla="*/ 64 h 1352"/>
                <a:gd name="T2" fmla="*/ 14 w 1052"/>
                <a:gd name="T3" fmla="*/ 55 h 1352"/>
                <a:gd name="T4" fmla="*/ 5 w 1052"/>
                <a:gd name="T5" fmla="*/ 42 h 1352"/>
                <a:gd name="T6" fmla="*/ 1 w 1052"/>
                <a:gd name="T7" fmla="*/ 29 h 1352"/>
                <a:gd name="T8" fmla="*/ 0 w 1052"/>
                <a:gd name="T9" fmla="*/ 15 h 1352"/>
                <a:gd name="T10" fmla="*/ 0 w 1052"/>
                <a:gd name="T11" fmla="*/ 4 h 1352"/>
                <a:gd name="T12" fmla="*/ 5 w 1052"/>
                <a:gd name="T13" fmla="*/ 5 h 1352"/>
                <a:gd name="T14" fmla="*/ 13 w 1052"/>
                <a:gd name="T15" fmla="*/ 5 h 1352"/>
                <a:gd name="T16" fmla="*/ 19 w 1052"/>
                <a:gd name="T17" fmla="*/ 4 h 1352"/>
                <a:gd name="T18" fmla="*/ 25 w 1052"/>
                <a:gd name="T19" fmla="*/ 0 h 1352"/>
                <a:gd name="T20" fmla="*/ 30 w 1052"/>
                <a:gd name="T21" fmla="*/ 3 h 1352"/>
                <a:gd name="T22" fmla="*/ 38 w 1052"/>
                <a:gd name="T23" fmla="*/ 6 h 1352"/>
                <a:gd name="T24" fmla="*/ 50 w 1052"/>
                <a:gd name="T25" fmla="*/ 4 h 1352"/>
                <a:gd name="T26" fmla="*/ 49 w 1052"/>
                <a:gd name="T27" fmla="*/ 27 h 1352"/>
                <a:gd name="T28" fmla="*/ 48 w 1052"/>
                <a:gd name="T29" fmla="*/ 36 h 1352"/>
                <a:gd name="T30" fmla="*/ 42 w 1052"/>
                <a:gd name="T31" fmla="*/ 48 h 1352"/>
                <a:gd name="T32" fmla="*/ 32 w 1052"/>
                <a:gd name="T33" fmla="*/ 59 h 1352"/>
                <a:gd name="T34" fmla="*/ 25 w 1052"/>
                <a:gd name="T35" fmla="*/ 6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7426" name="Freeform 15"/>
            <p:cNvSpPr>
              <a:spLocks/>
            </p:cNvSpPr>
            <p:nvPr/>
          </p:nvSpPr>
          <p:spPr bwMode="auto">
            <a:xfrm>
              <a:off x="2442" y="1150"/>
              <a:ext cx="229" cy="294"/>
            </a:xfrm>
            <a:custGeom>
              <a:avLst/>
              <a:gdLst>
                <a:gd name="T0" fmla="*/ 25 w 1052"/>
                <a:gd name="T1" fmla="*/ 64 h 1352"/>
                <a:gd name="T2" fmla="*/ 14 w 1052"/>
                <a:gd name="T3" fmla="*/ 55 h 1352"/>
                <a:gd name="T4" fmla="*/ 5 w 1052"/>
                <a:gd name="T5" fmla="*/ 42 h 1352"/>
                <a:gd name="T6" fmla="*/ 1 w 1052"/>
                <a:gd name="T7" fmla="*/ 29 h 1352"/>
                <a:gd name="T8" fmla="*/ 0 w 1052"/>
                <a:gd name="T9" fmla="*/ 15 h 1352"/>
                <a:gd name="T10" fmla="*/ 0 w 1052"/>
                <a:gd name="T11" fmla="*/ 4 h 1352"/>
                <a:gd name="T12" fmla="*/ 5 w 1052"/>
                <a:gd name="T13" fmla="*/ 5 h 1352"/>
                <a:gd name="T14" fmla="*/ 13 w 1052"/>
                <a:gd name="T15" fmla="*/ 5 h 1352"/>
                <a:gd name="T16" fmla="*/ 19 w 1052"/>
                <a:gd name="T17" fmla="*/ 4 h 1352"/>
                <a:gd name="T18" fmla="*/ 25 w 1052"/>
                <a:gd name="T19" fmla="*/ 0 h 1352"/>
                <a:gd name="T20" fmla="*/ 30 w 1052"/>
                <a:gd name="T21" fmla="*/ 3 h 1352"/>
                <a:gd name="T22" fmla="*/ 38 w 1052"/>
                <a:gd name="T23" fmla="*/ 6 h 1352"/>
                <a:gd name="T24" fmla="*/ 50 w 1052"/>
                <a:gd name="T25" fmla="*/ 4 h 1352"/>
                <a:gd name="T26" fmla="*/ 49 w 1052"/>
                <a:gd name="T27" fmla="*/ 27 h 1352"/>
                <a:gd name="T28" fmla="*/ 48 w 1052"/>
                <a:gd name="T29" fmla="*/ 36 h 1352"/>
                <a:gd name="T30" fmla="*/ 42 w 1052"/>
                <a:gd name="T31" fmla="*/ 48 h 1352"/>
                <a:gd name="T32" fmla="*/ 32 w 1052"/>
                <a:gd name="T33" fmla="*/ 59 h 1352"/>
                <a:gd name="T34" fmla="*/ 25 w 1052"/>
                <a:gd name="T35" fmla="*/ 6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7427" name="Group 16"/>
            <p:cNvGrpSpPr>
              <a:grpSpLocks/>
            </p:cNvGrpSpPr>
            <p:nvPr/>
          </p:nvGrpSpPr>
          <p:grpSpPr bwMode="auto">
            <a:xfrm>
              <a:off x="2889" y="957"/>
              <a:ext cx="348" cy="510"/>
              <a:chOff x="2784" y="3210"/>
              <a:chExt cx="523" cy="772"/>
            </a:xfrm>
          </p:grpSpPr>
          <p:sp>
            <p:nvSpPr>
              <p:cNvPr id="17428" name="AutoShape 1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7429" name="AutoShape 1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7430" name="AutoShape 1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7431" name="Oval 2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7414" name="Group 21"/>
          <p:cNvGrpSpPr>
            <a:grpSpLocks/>
          </p:cNvGrpSpPr>
          <p:nvPr/>
        </p:nvGrpSpPr>
        <p:grpSpPr bwMode="auto">
          <a:xfrm>
            <a:off x="6907213" y="1322388"/>
            <a:ext cx="1403350" cy="1403350"/>
            <a:chOff x="1350" y="686"/>
            <a:chExt cx="1132" cy="1132"/>
          </a:xfrm>
        </p:grpSpPr>
        <p:sp>
          <p:nvSpPr>
            <p:cNvPr id="17421" name="AutoShape 2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7422" name="Picture 2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5" name="Text Box 24"/>
          <p:cNvSpPr txBox="1">
            <a:spLocks noChangeArrowheads="1"/>
          </p:cNvSpPr>
          <p:nvPr/>
        </p:nvSpPr>
        <p:spPr bwMode="auto">
          <a:xfrm>
            <a:off x="1058863" y="2911475"/>
            <a:ext cx="1374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policy</a:t>
            </a:r>
          </a:p>
        </p:txBody>
      </p:sp>
      <p:sp>
        <p:nvSpPr>
          <p:cNvPr id="17416" name="AutoShape 25"/>
          <p:cNvSpPr>
            <a:spLocks noChangeArrowheads="1"/>
          </p:cNvSpPr>
          <p:nvPr/>
        </p:nvSpPr>
        <p:spPr bwMode="auto">
          <a:xfrm>
            <a:off x="944563" y="1779588"/>
            <a:ext cx="1716087" cy="54610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17" name="Line 26"/>
          <p:cNvSpPr>
            <a:spLocks noChangeShapeType="1"/>
          </p:cNvSpPr>
          <p:nvPr/>
        </p:nvSpPr>
        <p:spPr bwMode="auto">
          <a:xfrm>
            <a:off x="2660650" y="2052638"/>
            <a:ext cx="41227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18" name="Text Box 27"/>
          <p:cNvSpPr txBox="1">
            <a:spLocks noChangeArrowheads="1"/>
          </p:cNvSpPr>
          <p:nvPr/>
        </p:nvSpPr>
        <p:spPr bwMode="auto">
          <a:xfrm>
            <a:off x="6921500" y="2911475"/>
            <a:ext cx="1374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claimant</a:t>
            </a:r>
          </a:p>
        </p:txBody>
      </p:sp>
      <p:sp>
        <p:nvSpPr>
          <p:cNvPr id="17419" name="Text Box 28"/>
          <p:cNvSpPr txBox="1">
            <a:spLocks noChangeArrowheads="1"/>
          </p:cNvSpPr>
          <p:nvPr/>
        </p:nvSpPr>
        <p:spPr bwMode="auto">
          <a:xfrm>
            <a:off x="4178300" y="1979613"/>
            <a:ext cx="1374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FF0000"/>
                </a:solidFill>
              </a:rPr>
              <a:t>exposure</a:t>
            </a:r>
          </a:p>
        </p:txBody>
      </p:sp>
      <p:sp>
        <p:nvSpPr>
          <p:cNvPr id="17420" name="Text Box 29"/>
          <p:cNvSpPr txBox="1">
            <a:spLocks noChangeArrowheads="1"/>
          </p:cNvSpPr>
          <p:nvPr/>
        </p:nvSpPr>
        <p:spPr bwMode="auto">
          <a:xfrm>
            <a:off x="1714500" y="1452563"/>
            <a:ext cx="1374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coverage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|EOS~015|</a:t>
            </a:r>
            <a:endParaRPr lang="en-US" sz="100" dirty="0" err="1" smtClean="0">
              <a:solidFill>
                <a:srgbClr val="FFFFFF"/>
              </a:solidFill>
              <a:latin typeface="Arial"/>
              <a:cs typeface="Calibri" pitchFamily="34" charset="0"/>
            </a:endParaRPr>
          </a:p>
        </p:txBody>
      </p:sp>
      <p:sp>
        <p:nvSpPr>
          <p:cNvPr id="18434" name="Rectangle 2"/>
          <p:cNvSpPr>
            <a:spLocks noGrp="1" noChangeArrowheads="1"/>
          </p:cNvSpPr>
          <p:nvPr>
            <p:ph type="title"/>
          </p:nvPr>
        </p:nvSpPr>
        <p:spPr/>
        <p:txBody>
          <a:bodyPr/>
          <a:lstStyle/>
          <a:p>
            <a:pPr eaLnBrk="1" hangingPunct="1"/>
            <a:r>
              <a:rPr lang="en-US" smtClean="0"/>
              <a:t>Example: Claim with multiple exposures</a:t>
            </a:r>
          </a:p>
        </p:txBody>
      </p:sp>
      <p:grpSp>
        <p:nvGrpSpPr>
          <p:cNvPr id="18435" name="Group 3"/>
          <p:cNvGrpSpPr>
            <a:grpSpLocks/>
          </p:cNvGrpSpPr>
          <p:nvPr/>
        </p:nvGrpSpPr>
        <p:grpSpPr bwMode="auto">
          <a:xfrm>
            <a:off x="808038" y="2089150"/>
            <a:ext cx="1544637" cy="1138238"/>
            <a:chOff x="2083" y="1606"/>
            <a:chExt cx="1489" cy="1097"/>
          </a:xfrm>
        </p:grpSpPr>
        <p:sp>
          <p:nvSpPr>
            <p:cNvPr id="18480" name="Rectangle 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8481" name="Freeform 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482" name="Freeform 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483" name="Freeform 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484" name="Freeform 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8485" name="Rectangle 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8486" name="Rectangle 1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7" name="AutoShape 1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8488" name="Freeform 12"/>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89" name="Freeform 13"/>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90" name="Rectangle 1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91" name="Rectangle 1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92" name="Rectangle 1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8493" name="Group 17"/>
            <p:cNvGrpSpPr>
              <a:grpSpLocks/>
            </p:cNvGrpSpPr>
            <p:nvPr/>
          </p:nvGrpSpPr>
          <p:grpSpPr bwMode="auto">
            <a:xfrm>
              <a:off x="2221" y="1871"/>
              <a:ext cx="518" cy="782"/>
              <a:chOff x="2400" y="1656"/>
              <a:chExt cx="752" cy="1136"/>
            </a:xfrm>
          </p:grpSpPr>
          <p:sp>
            <p:nvSpPr>
              <p:cNvPr id="18506" name="Freeform 1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507" name="Freeform 1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08" name="Freeform 2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09" name="Freeform 2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10" name="Freeform 2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8511" name="Line 2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2" name="Line 2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494" name="Group 25"/>
            <p:cNvGrpSpPr>
              <a:grpSpLocks/>
            </p:cNvGrpSpPr>
            <p:nvPr/>
          </p:nvGrpSpPr>
          <p:grpSpPr bwMode="auto">
            <a:xfrm rot="-6511945">
              <a:off x="2834" y="1842"/>
              <a:ext cx="518" cy="783"/>
              <a:chOff x="2400" y="1656"/>
              <a:chExt cx="752" cy="1136"/>
            </a:xfrm>
          </p:grpSpPr>
          <p:sp>
            <p:nvSpPr>
              <p:cNvPr id="18499"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500"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01"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02"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8503"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04"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505"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495" name="Freeform 33"/>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96" name="Freeform 34"/>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97" name="Rectangle 3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98" name="Rectangle 3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8436" name="Text Box 37"/>
          <p:cNvSpPr txBox="1">
            <a:spLocks noChangeArrowheads="1"/>
          </p:cNvSpPr>
          <p:nvPr/>
        </p:nvSpPr>
        <p:spPr bwMode="auto">
          <a:xfrm>
            <a:off x="2441575" y="2079625"/>
            <a:ext cx="32718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Claim 000-00-000605</a:t>
            </a:r>
            <a:br>
              <a:rPr lang="en-US" sz="2000" b="1"/>
            </a:br>
            <a:r>
              <a:rPr lang="en-US" sz="2000" b="1"/>
              <a:t>Type: Auto</a:t>
            </a:r>
            <a:br>
              <a:rPr lang="en-US" sz="2000" b="1"/>
            </a:br>
            <a:endParaRPr lang="en-US" sz="2000" b="1"/>
          </a:p>
        </p:txBody>
      </p:sp>
      <p:sp>
        <p:nvSpPr>
          <p:cNvPr id="18437" name="Line 38"/>
          <p:cNvSpPr>
            <a:spLocks noChangeShapeType="1"/>
          </p:cNvSpPr>
          <p:nvPr/>
        </p:nvSpPr>
        <p:spPr bwMode="auto">
          <a:xfrm>
            <a:off x="1058863" y="3217863"/>
            <a:ext cx="0" cy="27908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5" name="Group 39"/>
          <p:cNvGrpSpPr>
            <a:grpSpLocks/>
          </p:cNvGrpSpPr>
          <p:nvPr/>
        </p:nvGrpSpPr>
        <p:grpSpPr bwMode="auto">
          <a:xfrm>
            <a:off x="1471613" y="5608638"/>
            <a:ext cx="6627812" cy="776287"/>
            <a:chOff x="927" y="3533"/>
            <a:chExt cx="4175" cy="489"/>
          </a:xfrm>
        </p:grpSpPr>
        <p:sp>
          <p:nvSpPr>
            <p:cNvPr id="18472" name="Text Box 40"/>
            <p:cNvSpPr txBox="1">
              <a:spLocks noChangeArrowheads="1"/>
            </p:cNvSpPr>
            <p:nvPr/>
          </p:nvSpPr>
          <p:spPr bwMode="auto">
            <a:xfrm>
              <a:off x="1467" y="3585"/>
              <a:ext cx="363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9538" algn="l"/>
                </a:tabLst>
                <a:defRPr sz="1400">
                  <a:solidFill>
                    <a:schemeClr val="bg1"/>
                  </a:solidFill>
                  <a:latin typeface="Arial" charset="0"/>
                </a:defRPr>
              </a:lvl1pPr>
              <a:lvl2pPr marL="742950" indent="-285750" eaLnBrk="0" hangingPunct="0">
                <a:tabLst>
                  <a:tab pos="1379538" algn="l"/>
                </a:tabLst>
                <a:defRPr sz="1400">
                  <a:solidFill>
                    <a:schemeClr val="bg1"/>
                  </a:solidFill>
                  <a:latin typeface="Arial" charset="0"/>
                </a:defRPr>
              </a:lvl2pPr>
              <a:lvl3pPr marL="1143000" indent="-228600" eaLnBrk="0" hangingPunct="0">
                <a:tabLst>
                  <a:tab pos="1379538" algn="l"/>
                </a:tabLst>
                <a:defRPr sz="1400">
                  <a:solidFill>
                    <a:schemeClr val="bg1"/>
                  </a:solidFill>
                  <a:latin typeface="Arial" charset="0"/>
                </a:defRPr>
              </a:lvl3pPr>
              <a:lvl4pPr marL="1600200" indent="-228600" eaLnBrk="0" hangingPunct="0">
                <a:tabLst>
                  <a:tab pos="1379538" algn="l"/>
                </a:tabLst>
                <a:defRPr sz="1400">
                  <a:solidFill>
                    <a:schemeClr val="bg1"/>
                  </a:solidFill>
                  <a:latin typeface="Arial" charset="0"/>
                </a:defRPr>
              </a:lvl4pPr>
              <a:lvl5pPr marL="2057400" indent="-228600" eaLnBrk="0" hangingPunct="0">
                <a:tabLst>
                  <a:tab pos="137953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9pPr>
            </a:lstStyle>
            <a:p>
              <a:pPr algn="l" eaLnBrk="1" hangingPunct="1"/>
              <a:r>
                <a:rPr lang="en-US" sz="2000" b="1"/>
                <a:t>Coverage:	liability – auto bodily injury</a:t>
              </a:r>
              <a:br>
                <a:rPr lang="en-US" sz="2000" b="1"/>
              </a:br>
              <a:r>
                <a:rPr lang="en-US" sz="2000" b="1"/>
                <a:t>Claimant:	Carl Rand</a:t>
              </a:r>
            </a:p>
          </p:txBody>
        </p:sp>
        <p:grpSp>
          <p:nvGrpSpPr>
            <p:cNvPr id="18473" name="Group 41"/>
            <p:cNvGrpSpPr>
              <a:grpSpLocks/>
            </p:cNvGrpSpPr>
            <p:nvPr/>
          </p:nvGrpSpPr>
          <p:grpSpPr bwMode="auto">
            <a:xfrm>
              <a:off x="927" y="3533"/>
              <a:ext cx="492" cy="489"/>
              <a:chOff x="3360" y="800"/>
              <a:chExt cx="620" cy="616"/>
            </a:xfrm>
          </p:grpSpPr>
          <p:sp>
            <p:nvSpPr>
              <p:cNvPr id="18474" name="AutoShape 4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8475" name="Freeform 43"/>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8476" name="Group 44"/>
              <p:cNvGrpSpPr>
                <a:grpSpLocks/>
              </p:cNvGrpSpPr>
              <p:nvPr/>
            </p:nvGrpSpPr>
            <p:grpSpPr bwMode="auto">
              <a:xfrm flipH="1">
                <a:off x="3749" y="1171"/>
                <a:ext cx="212" cy="213"/>
                <a:chOff x="1350" y="686"/>
                <a:chExt cx="1132" cy="1132"/>
              </a:xfrm>
            </p:grpSpPr>
            <p:sp>
              <p:nvSpPr>
                <p:cNvPr id="18478" name="AutoShape 4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8479" name="Picture 4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477" name="Picture 4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8439" name="Line 48"/>
          <p:cNvSpPr>
            <a:spLocks noChangeShapeType="1"/>
          </p:cNvSpPr>
          <p:nvPr/>
        </p:nvSpPr>
        <p:spPr bwMode="auto">
          <a:xfrm>
            <a:off x="1058863" y="5995988"/>
            <a:ext cx="401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8" name="Group 49"/>
          <p:cNvGrpSpPr>
            <a:grpSpLocks/>
          </p:cNvGrpSpPr>
          <p:nvPr/>
        </p:nvGrpSpPr>
        <p:grpSpPr bwMode="auto">
          <a:xfrm>
            <a:off x="1471613" y="4506913"/>
            <a:ext cx="6022975" cy="776287"/>
            <a:chOff x="927" y="2809"/>
            <a:chExt cx="3794" cy="489"/>
          </a:xfrm>
        </p:grpSpPr>
        <p:sp>
          <p:nvSpPr>
            <p:cNvPr id="18464" name="Text Box 50"/>
            <p:cNvSpPr txBox="1">
              <a:spLocks noChangeArrowheads="1"/>
            </p:cNvSpPr>
            <p:nvPr/>
          </p:nvSpPr>
          <p:spPr bwMode="auto">
            <a:xfrm>
              <a:off x="1467" y="2861"/>
              <a:ext cx="32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9538" algn="l"/>
                </a:tabLst>
                <a:defRPr sz="1400">
                  <a:solidFill>
                    <a:schemeClr val="bg1"/>
                  </a:solidFill>
                  <a:latin typeface="Arial" charset="0"/>
                </a:defRPr>
              </a:lvl1pPr>
              <a:lvl2pPr marL="742950" indent="-285750" eaLnBrk="0" hangingPunct="0">
                <a:tabLst>
                  <a:tab pos="1379538" algn="l"/>
                </a:tabLst>
                <a:defRPr sz="1400">
                  <a:solidFill>
                    <a:schemeClr val="bg1"/>
                  </a:solidFill>
                  <a:latin typeface="Arial" charset="0"/>
                </a:defRPr>
              </a:lvl2pPr>
              <a:lvl3pPr marL="1143000" indent="-228600" eaLnBrk="0" hangingPunct="0">
                <a:tabLst>
                  <a:tab pos="1379538" algn="l"/>
                </a:tabLst>
                <a:defRPr sz="1400">
                  <a:solidFill>
                    <a:schemeClr val="bg1"/>
                  </a:solidFill>
                  <a:latin typeface="Arial" charset="0"/>
                </a:defRPr>
              </a:lvl3pPr>
              <a:lvl4pPr marL="1600200" indent="-228600" eaLnBrk="0" hangingPunct="0">
                <a:tabLst>
                  <a:tab pos="1379538" algn="l"/>
                </a:tabLst>
                <a:defRPr sz="1400">
                  <a:solidFill>
                    <a:schemeClr val="bg1"/>
                  </a:solidFill>
                  <a:latin typeface="Arial" charset="0"/>
                </a:defRPr>
              </a:lvl4pPr>
              <a:lvl5pPr marL="2057400" indent="-228600" eaLnBrk="0" hangingPunct="0">
                <a:tabLst>
                  <a:tab pos="137953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9pPr>
            </a:lstStyle>
            <a:p>
              <a:pPr algn="l" eaLnBrk="1" hangingPunct="1"/>
              <a:r>
                <a:rPr lang="en-US" sz="2000" b="1"/>
                <a:t>Coverage:	liability – property damage</a:t>
              </a:r>
              <a:br>
                <a:rPr lang="en-US" sz="2000" b="1"/>
              </a:br>
              <a:r>
                <a:rPr lang="en-US" sz="2000" b="1"/>
                <a:t>Claimant:	Judy Rand</a:t>
              </a:r>
            </a:p>
          </p:txBody>
        </p:sp>
        <p:grpSp>
          <p:nvGrpSpPr>
            <p:cNvPr id="18465" name="Group 51"/>
            <p:cNvGrpSpPr>
              <a:grpSpLocks/>
            </p:cNvGrpSpPr>
            <p:nvPr/>
          </p:nvGrpSpPr>
          <p:grpSpPr bwMode="auto">
            <a:xfrm>
              <a:off x="927" y="2809"/>
              <a:ext cx="492" cy="489"/>
              <a:chOff x="3360" y="800"/>
              <a:chExt cx="620" cy="616"/>
            </a:xfrm>
          </p:grpSpPr>
          <p:sp>
            <p:nvSpPr>
              <p:cNvPr id="18466" name="AutoShape 5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8467" name="Freeform 53"/>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8468" name="Group 54"/>
              <p:cNvGrpSpPr>
                <a:grpSpLocks/>
              </p:cNvGrpSpPr>
              <p:nvPr/>
            </p:nvGrpSpPr>
            <p:grpSpPr bwMode="auto">
              <a:xfrm flipH="1">
                <a:off x="3749" y="1171"/>
                <a:ext cx="212" cy="213"/>
                <a:chOff x="1350" y="686"/>
                <a:chExt cx="1132" cy="1132"/>
              </a:xfrm>
            </p:grpSpPr>
            <p:sp>
              <p:nvSpPr>
                <p:cNvPr id="18470" name="AutoShape 5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8471" name="Picture 5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469" name="Picture 5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8441" name="Line 58"/>
          <p:cNvSpPr>
            <a:spLocks noChangeShapeType="1"/>
          </p:cNvSpPr>
          <p:nvPr/>
        </p:nvSpPr>
        <p:spPr bwMode="auto">
          <a:xfrm>
            <a:off x="1058863" y="4894263"/>
            <a:ext cx="401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1" name="Group 59"/>
          <p:cNvGrpSpPr>
            <a:grpSpLocks/>
          </p:cNvGrpSpPr>
          <p:nvPr/>
        </p:nvGrpSpPr>
        <p:grpSpPr bwMode="auto">
          <a:xfrm>
            <a:off x="1463675" y="3406775"/>
            <a:ext cx="4129088" cy="776288"/>
            <a:chOff x="922" y="2086"/>
            <a:chExt cx="2601" cy="489"/>
          </a:xfrm>
        </p:grpSpPr>
        <p:sp>
          <p:nvSpPr>
            <p:cNvPr id="18456" name="Text Box 60"/>
            <p:cNvSpPr txBox="1">
              <a:spLocks noChangeArrowheads="1"/>
            </p:cNvSpPr>
            <p:nvPr/>
          </p:nvSpPr>
          <p:spPr bwMode="auto">
            <a:xfrm>
              <a:off x="1462" y="2138"/>
              <a:ext cx="206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9538" algn="l"/>
                </a:tabLst>
                <a:defRPr sz="1400">
                  <a:solidFill>
                    <a:schemeClr val="bg1"/>
                  </a:solidFill>
                  <a:latin typeface="Arial" charset="0"/>
                </a:defRPr>
              </a:lvl1pPr>
              <a:lvl2pPr marL="742950" indent="-285750" eaLnBrk="0" hangingPunct="0">
                <a:tabLst>
                  <a:tab pos="1379538" algn="l"/>
                </a:tabLst>
                <a:defRPr sz="1400">
                  <a:solidFill>
                    <a:schemeClr val="bg1"/>
                  </a:solidFill>
                  <a:latin typeface="Arial" charset="0"/>
                </a:defRPr>
              </a:lvl2pPr>
              <a:lvl3pPr marL="1143000" indent="-228600" eaLnBrk="0" hangingPunct="0">
                <a:tabLst>
                  <a:tab pos="1379538" algn="l"/>
                </a:tabLst>
                <a:defRPr sz="1400">
                  <a:solidFill>
                    <a:schemeClr val="bg1"/>
                  </a:solidFill>
                  <a:latin typeface="Arial" charset="0"/>
                </a:defRPr>
              </a:lvl3pPr>
              <a:lvl4pPr marL="1600200" indent="-228600" eaLnBrk="0" hangingPunct="0">
                <a:tabLst>
                  <a:tab pos="1379538" algn="l"/>
                </a:tabLst>
                <a:defRPr sz="1400">
                  <a:solidFill>
                    <a:schemeClr val="bg1"/>
                  </a:solidFill>
                  <a:latin typeface="Arial" charset="0"/>
                </a:defRPr>
              </a:lvl4pPr>
              <a:lvl5pPr marL="2057400" indent="-228600" eaLnBrk="0" hangingPunct="0">
                <a:tabLst>
                  <a:tab pos="137953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9pPr>
            </a:lstStyle>
            <a:p>
              <a:pPr algn="l" eaLnBrk="1" hangingPunct="1"/>
              <a:r>
                <a:rPr lang="en-US" sz="2000" b="1"/>
                <a:t>Coverage:	collision</a:t>
              </a:r>
              <a:br>
                <a:rPr lang="en-US" sz="2000" b="1"/>
              </a:br>
              <a:r>
                <a:rPr lang="en-US" sz="2000" b="1"/>
                <a:t>Claimant:	Larry Gamney</a:t>
              </a:r>
            </a:p>
          </p:txBody>
        </p:sp>
        <p:grpSp>
          <p:nvGrpSpPr>
            <p:cNvPr id="18457" name="Group 61"/>
            <p:cNvGrpSpPr>
              <a:grpSpLocks/>
            </p:cNvGrpSpPr>
            <p:nvPr/>
          </p:nvGrpSpPr>
          <p:grpSpPr bwMode="auto">
            <a:xfrm>
              <a:off x="922" y="2086"/>
              <a:ext cx="492" cy="489"/>
              <a:chOff x="3360" y="800"/>
              <a:chExt cx="620" cy="616"/>
            </a:xfrm>
          </p:grpSpPr>
          <p:sp>
            <p:nvSpPr>
              <p:cNvPr id="18458" name="AutoShape 6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8459" name="Freeform 63"/>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8460" name="Group 64"/>
              <p:cNvGrpSpPr>
                <a:grpSpLocks/>
              </p:cNvGrpSpPr>
              <p:nvPr/>
            </p:nvGrpSpPr>
            <p:grpSpPr bwMode="auto">
              <a:xfrm flipH="1">
                <a:off x="3749" y="1171"/>
                <a:ext cx="212" cy="213"/>
                <a:chOff x="1350" y="686"/>
                <a:chExt cx="1132" cy="1132"/>
              </a:xfrm>
            </p:grpSpPr>
            <p:sp>
              <p:nvSpPr>
                <p:cNvPr id="18462" name="AutoShape 6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8463" name="Picture 6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461" name="Picture 6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8443" name="Line 68"/>
          <p:cNvSpPr>
            <a:spLocks noChangeShapeType="1"/>
          </p:cNvSpPr>
          <p:nvPr/>
        </p:nvSpPr>
        <p:spPr bwMode="auto">
          <a:xfrm>
            <a:off x="1058863" y="3794125"/>
            <a:ext cx="401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8444" name="Group 69"/>
          <p:cNvGrpSpPr>
            <a:grpSpLocks/>
          </p:cNvGrpSpPr>
          <p:nvPr/>
        </p:nvGrpSpPr>
        <p:grpSpPr bwMode="auto">
          <a:xfrm>
            <a:off x="1050925" y="803275"/>
            <a:ext cx="1073150" cy="973138"/>
            <a:chOff x="2780" y="1585"/>
            <a:chExt cx="668" cy="605"/>
          </a:xfrm>
        </p:grpSpPr>
        <p:sp>
          <p:nvSpPr>
            <p:cNvPr id="18452" name="AutoShape 70"/>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18453" name="Group 71"/>
            <p:cNvGrpSpPr>
              <a:grpSpLocks/>
            </p:cNvGrpSpPr>
            <p:nvPr/>
          </p:nvGrpSpPr>
          <p:grpSpPr bwMode="auto">
            <a:xfrm flipH="1">
              <a:off x="3089" y="1738"/>
              <a:ext cx="359" cy="452"/>
              <a:chOff x="4325" y="1984"/>
              <a:chExt cx="359" cy="452"/>
            </a:xfrm>
          </p:grpSpPr>
          <p:sp>
            <p:nvSpPr>
              <p:cNvPr id="18454" name="Freeform 72"/>
              <p:cNvSpPr>
                <a:spLocks/>
              </p:cNvSpPr>
              <p:nvPr/>
            </p:nvSpPr>
            <p:spPr bwMode="auto">
              <a:xfrm>
                <a:off x="4325" y="1984"/>
                <a:ext cx="359" cy="452"/>
              </a:xfrm>
              <a:custGeom>
                <a:avLst/>
                <a:gdLst>
                  <a:gd name="T0" fmla="*/ 142 w 717"/>
                  <a:gd name="T1" fmla="*/ 150 h 906"/>
                  <a:gd name="T2" fmla="*/ 122 w 717"/>
                  <a:gd name="T3" fmla="*/ 165 h 906"/>
                  <a:gd name="T4" fmla="*/ 76 w 717"/>
                  <a:gd name="T5" fmla="*/ 102 h 906"/>
                  <a:gd name="T6" fmla="*/ 91 w 717"/>
                  <a:gd name="T7" fmla="*/ 91 h 906"/>
                  <a:gd name="T8" fmla="*/ 48 w 717"/>
                  <a:gd name="T9" fmla="*/ 33 h 906"/>
                  <a:gd name="T10" fmla="*/ 37 w 717"/>
                  <a:gd name="T11" fmla="*/ 41 h 906"/>
                  <a:gd name="T12" fmla="*/ 9 w 717"/>
                  <a:gd name="T13" fmla="*/ 1 h 906"/>
                  <a:gd name="T14" fmla="*/ 7 w 717"/>
                  <a:gd name="T15" fmla="*/ 0 h 906"/>
                  <a:gd name="T16" fmla="*/ 6 w 717"/>
                  <a:gd name="T17" fmla="*/ 0 h 906"/>
                  <a:gd name="T18" fmla="*/ 4 w 717"/>
                  <a:gd name="T19" fmla="*/ 0 h 906"/>
                  <a:gd name="T20" fmla="*/ 2 w 717"/>
                  <a:gd name="T21" fmla="*/ 1 h 906"/>
                  <a:gd name="T22" fmla="*/ 1 w 717"/>
                  <a:gd name="T23" fmla="*/ 2 h 906"/>
                  <a:gd name="T24" fmla="*/ 0 w 717"/>
                  <a:gd name="T25" fmla="*/ 3 h 906"/>
                  <a:gd name="T26" fmla="*/ 0 w 717"/>
                  <a:gd name="T27" fmla="*/ 5 h 906"/>
                  <a:gd name="T28" fmla="*/ 1 w 717"/>
                  <a:gd name="T29" fmla="*/ 7 h 906"/>
                  <a:gd name="T30" fmla="*/ 30 w 717"/>
                  <a:gd name="T31" fmla="*/ 46 h 906"/>
                  <a:gd name="T32" fmla="*/ 18 w 717"/>
                  <a:gd name="T33" fmla="*/ 55 h 906"/>
                  <a:gd name="T34" fmla="*/ 18 w 717"/>
                  <a:gd name="T35" fmla="*/ 57 h 906"/>
                  <a:gd name="T36" fmla="*/ 18 w 717"/>
                  <a:gd name="T37" fmla="*/ 58 h 906"/>
                  <a:gd name="T38" fmla="*/ 18 w 717"/>
                  <a:gd name="T39" fmla="*/ 62 h 906"/>
                  <a:gd name="T40" fmla="*/ 19 w 717"/>
                  <a:gd name="T41" fmla="*/ 67 h 906"/>
                  <a:gd name="T42" fmla="*/ 20 w 717"/>
                  <a:gd name="T43" fmla="*/ 74 h 906"/>
                  <a:gd name="T44" fmla="*/ 22 w 717"/>
                  <a:gd name="T45" fmla="*/ 83 h 906"/>
                  <a:gd name="T46" fmla="*/ 24 w 717"/>
                  <a:gd name="T47" fmla="*/ 93 h 906"/>
                  <a:gd name="T48" fmla="*/ 28 w 717"/>
                  <a:gd name="T49" fmla="*/ 105 h 906"/>
                  <a:gd name="T50" fmla="*/ 34 w 717"/>
                  <a:gd name="T51" fmla="*/ 116 h 906"/>
                  <a:gd name="T52" fmla="*/ 40 w 717"/>
                  <a:gd name="T53" fmla="*/ 129 h 906"/>
                  <a:gd name="T54" fmla="*/ 48 w 717"/>
                  <a:gd name="T55" fmla="*/ 143 h 906"/>
                  <a:gd name="T56" fmla="*/ 58 w 717"/>
                  <a:gd name="T57" fmla="*/ 157 h 906"/>
                  <a:gd name="T58" fmla="*/ 70 w 717"/>
                  <a:gd name="T59" fmla="*/ 171 h 906"/>
                  <a:gd name="T60" fmla="*/ 85 w 717"/>
                  <a:gd name="T61" fmla="*/ 185 h 906"/>
                  <a:gd name="T62" fmla="*/ 102 w 717"/>
                  <a:gd name="T63" fmla="*/ 199 h 906"/>
                  <a:gd name="T64" fmla="*/ 121 w 717"/>
                  <a:gd name="T65" fmla="*/ 212 h 906"/>
                  <a:gd name="T66" fmla="*/ 143 w 717"/>
                  <a:gd name="T67" fmla="*/ 225 h 906"/>
                  <a:gd name="T68" fmla="*/ 145 w 717"/>
                  <a:gd name="T69" fmla="*/ 226 h 906"/>
                  <a:gd name="T70" fmla="*/ 180 w 717"/>
                  <a:gd name="T71" fmla="*/ 201 h 906"/>
                  <a:gd name="T72" fmla="*/ 142 w 717"/>
                  <a:gd name="T73" fmla="*/ 150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5" name="Freeform 73"/>
              <p:cNvSpPr>
                <a:spLocks/>
              </p:cNvSpPr>
              <p:nvPr/>
            </p:nvSpPr>
            <p:spPr bwMode="auto">
              <a:xfrm>
                <a:off x="4378" y="2075"/>
                <a:ext cx="281" cy="341"/>
              </a:xfrm>
              <a:custGeom>
                <a:avLst/>
                <a:gdLst>
                  <a:gd name="T0" fmla="*/ 118 w 562"/>
                  <a:gd name="T1" fmla="*/ 171 h 682"/>
                  <a:gd name="T2" fmla="*/ 98 w 562"/>
                  <a:gd name="T3" fmla="*/ 160 h 682"/>
                  <a:gd name="T4" fmla="*/ 82 w 562"/>
                  <a:gd name="T5" fmla="*/ 148 h 682"/>
                  <a:gd name="T6" fmla="*/ 67 w 562"/>
                  <a:gd name="T7" fmla="*/ 136 h 682"/>
                  <a:gd name="T8" fmla="*/ 54 w 562"/>
                  <a:gd name="T9" fmla="*/ 124 h 682"/>
                  <a:gd name="T10" fmla="*/ 42 w 562"/>
                  <a:gd name="T11" fmla="*/ 111 h 682"/>
                  <a:gd name="T12" fmla="*/ 34 w 562"/>
                  <a:gd name="T13" fmla="*/ 99 h 682"/>
                  <a:gd name="T14" fmla="*/ 25 w 562"/>
                  <a:gd name="T15" fmla="*/ 87 h 682"/>
                  <a:gd name="T16" fmla="*/ 18 w 562"/>
                  <a:gd name="T17" fmla="*/ 77 h 682"/>
                  <a:gd name="T18" fmla="*/ 13 w 562"/>
                  <a:gd name="T19" fmla="*/ 65 h 682"/>
                  <a:gd name="T20" fmla="*/ 9 w 562"/>
                  <a:gd name="T21" fmla="*/ 54 h 682"/>
                  <a:gd name="T22" fmla="*/ 5 w 562"/>
                  <a:gd name="T23" fmla="*/ 45 h 682"/>
                  <a:gd name="T24" fmla="*/ 3 w 562"/>
                  <a:gd name="T25" fmla="*/ 37 h 682"/>
                  <a:gd name="T26" fmla="*/ 2 w 562"/>
                  <a:gd name="T27" fmla="*/ 29 h 682"/>
                  <a:gd name="T28" fmla="*/ 1 w 562"/>
                  <a:gd name="T29" fmla="*/ 22 h 682"/>
                  <a:gd name="T30" fmla="*/ 1 w 562"/>
                  <a:gd name="T31" fmla="*/ 18 h 682"/>
                  <a:gd name="T32" fmla="*/ 0 w 562"/>
                  <a:gd name="T33" fmla="*/ 14 h 682"/>
                  <a:gd name="T34" fmla="*/ 19 w 562"/>
                  <a:gd name="T35" fmla="*/ 0 h 682"/>
                  <a:gd name="T36" fmla="*/ 51 w 562"/>
                  <a:gd name="T37" fmla="*/ 44 h 682"/>
                  <a:gd name="T38" fmla="*/ 36 w 562"/>
                  <a:gd name="T39" fmla="*/ 55 h 682"/>
                  <a:gd name="T40" fmla="*/ 93 w 562"/>
                  <a:gd name="T41" fmla="*/ 133 h 682"/>
                  <a:gd name="T42" fmla="*/ 114 w 562"/>
                  <a:gd name="T43" fmla="*/ 118 h 682"/>
                  <a:gd name="T44" fmla="*/ 141 w 562"/>
                  <a:gd name="T45" fmla="*/ 154 h 682"/>
                  <a:gd name="T46" fmla="*/ 118 w 562"/>
                  <a:gd name="T47" fmla="*/ 171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8445" name="AutoShape 74"/>
          <p:cNvSpPr>
            <a:spLocks noChangeArrowheads="1"/>
          </p:cNvSpPr>
          <p:nvPr/>
        </p:nvSpPr>
        <p:spPr bwMode="auto">
          <a:xfrm>
            <a:off x="2457450" y="723900"/>
            <a:ext cx="5276850" cy="990600"/>
          </a:xfrm>
          <a:prstGeom prst="wedgeRectCallout">
            <a:avLst>
              <a:gd name="adj1" fmla="val -55537"/>
              <a:gd name="adj2" fmla="val 21954"/>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r>
              <a:rPr lang="en-US" sz="2000" b="1"/>
              <a:t>Larry Gamney was driving and hit Judy Rand's car. Both cars were damaged, and Judy's son Carl suffered whiplash.</a:t>
            </a:r>
          </a:p>
        </p:txBody>
      </p:sp>
      <p:grpSp>
        <p:nvGrpSpPr>
          <p:cNvPr id="18446" name="Group 75"/>
          <p:cNvGrpSpPr>
            <a:grpSpLocks/>
          </p:cNvGrpSpPr>
          <p:nvPr/>
        </p:nvGrpSpPr>
        <p:grpSpPr bwMode="auto">
          <a:xfrm>
            <a:off x="8367713" y="34925"/>
            <a:ext cx="741362" cy="792163"/>
            <a:chOff x="3777" y="1768"/>
            <a:chExt cx="467" cy="499"/>
          </a:xfrm>
        </p:grpSpPr>
        <p:sp>
          <p:nvSpPr>
            <p:cNvPr id="18450" name="Rectangle 76"/>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51" name="AutoShape 77"/>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7" name="Group 78"/>
          <p:cNvGrpSpPr>
            <a:grpSpLocks/>
          </p:cNvGrpSpPr>
          <p:nvPr/>
        </p:nvGrpSpPr>
        <p:grpSpPr bwMode="auto">
          <a:xfrm>
            <a:off x="8367713" y="34925"/>
            <a:ext cx="741362" cy="792163"/>
            <a:chOff x="2967" y="1718"/>
            <a:chExt cx="467" cy="499"/>
          </a:xfrm>
        </p:grpSpPr>
        <p:sp>
          <p:nvSpPr>
            <p:cNvPr id="18448" name="Rectangle 79"/>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49" name="Rectangle 80"/>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nodeType="afterGroup">
                            <p:stCondLst>
                              <p:cond delay="500"/>
                            </p:stCondLst>
                            <p:childTnLst>
                              <p:par>
                                <p:cTn id="19" presetID="17" presetClass="entr" presetSubtype="10"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|EOS~016|</a:t>
            </a:r>
            <a:endParaRPr lang="en-US" sz="100" dirty="0" err="1" smtClean="0">
              <a:solidFill>
                <a:srgbClr val="FFFFFF"/>
              </a:solidFill>
              <a:latin typeface="Arial"/>
              <a:cs typeface="Calibri" pitchFamily="34" charset="0"/>
            </a:endParaRPr>
          </a:p>
        </p:txBody>
      </p:sp>
      <p:sp>
        <p:nvSpPr>
          <p:cNvPr id="19458" name="Rectangle 2"/>
          <p:cNvSpPr>
            <a:spLocks noGrp="1" noChangeArrowheads="1"/>
          </p:cNvSpPr>
          <p:nvPr>
            <p:ph type="title"/>
          </p:nvPr>
        </p:nvSpPr>
        <p:spPr/>
        <p:txBody>
          <a:bodyPr/>
          <a:lstStyle/>
          <a:p>
            <a:pPr eaLnBrk="1" hangingPunct="1"/>
            <a:r>
              <a:rPr lang="en-US" smtClean="0"/>
              <a:t>When are auto claim exposures created?</a:t>
            </a:r>
          </a:p>
        </p:txBody>
      </p:sp>
      <p:sp>
        <p:nvSpPr>
          <p:cNvPr id="19459" name="Rectangle 3"/>
          <p:cNvSpPr>
            <a:spLocks noChangeArrowheads="1"/>
          </p:cNvSpPr>
          <p:nvPr/>
        </p:nvSpPr>
        <p:spPr bwMode="auto">
          <a:xfrm>
            <a:off x="3578225" y="2347913"/>
            <a:ext cx="5299075" cy="13430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0" name="Rectangle 4"/>
          <p:cNvSpPr>
            <a:spLocks noChangeArrowheads="1"/>
          </p:cNvSpPr>
          <p:nvPr/>
        </p:nvSpPr>
        <p:spPr bwMode="auto">
          <a:xfrm>
            <a:off x="3717925" y="2438400"/>
            <a:ext cx="1511300" cy="1119188"/>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61" name="Text Box 5"/>
          <p:cNvSpPr txBox="1">
            <a:spLocks noChangeArrowheads="1"/>
          </p:cNvSpPr>
          <p:nvPr/>
        </p:nvSpPr>
        <p:spPr bwMode="auto">
          <a:xfrm>
            <a:off x="3708400" y="2667000"/>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sp>
        <p:nvSpPr>
          <p:cNvPr id="19462" name="Rectangle 6"/>
          <p:cNvSpPr>
            <a:spLocks noChangeArrowheads="1"/>
          </p:cNvSpPr>
          <p:nvPr/>
        </p:nvSpPr>
        <p:spPr bwMode="auto">
          <a:xfrm>
            <a:off x="5502275" y="2443163"/>
            <a:ext cx="1511300" cy="1119187"/>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63" name="Text Box 7"/>
          <p:cNvSpPr txBox="1">
            <a:spLocks noChangeArrowheads="1"/>
          </p:cNvSpPr>
          <p:nvPr/>
        </p:nvSpPr>
        <p:spPr bwMode="auto">
          <a:xfrm>
            <a:off x="5492750" y="2671763"/>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nvGrpSpPr>
          <p:cNvPr id="19464" name="Group 8"/>
          <p:cNvGrpSpPr>
            <a:grpSpLocks/>
          </p:cNvGrpSpPr>
          <p:nvPr/>
        </p:nvGrpSpPr>
        <p:grpSpPr bwMode="auto">
          <a:xfrm>
            <a:off x="7278688" y="2446338"/>
            <a:ext cx="1531937" cy="1119187"/>
            <a:chOff x="2007" y="3322"/>
            <a:chExt cx="965" cy="705"/>
          </a:xfrm>
        </p:grpSpPr>
        <p:sp>
          <p:nvSpPr>
            <p:cNvPr id="19510" name="Rectangle 9"/>
            <p:cNvSpPr>
              <a:spLocks noChangeArrowheads="1"/>
            </p:cNvSpPr>
            <p:nvPr/>
          </p:nvSpPr>
          <p:spPr bwMode="auto">
            <a:xfrm>
              <a:off x="2013" y="3322"/>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511" name="Text Box 10"/>
            <p:cNvSpPr txBox="1">
              <a:spLocks noChangeArrowheads="1"/>
            </p:cNvSpPr>
            <p:nvPr/>
          </p:nvSpPr>
          <p:spPr bwMode="auto">
            <a:xfrm>
              <a:off x="2007" y="3358"/>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sp>
        <p:nvSpPr>
          <p:cNvPr id="19465" name="Text Box 11"/>
          <p:cNvSpPr txBox="1">
            <a:spLocks noChangeArrowheads="1"/>
          </p:cNvSpPr>
          <p:nvPr/>
        </p:nvSpPr>
        <p:spPr bwMode="auto">
          <a:xfrm>
            <a:off x="6689725" y="5514975"/>
            <a:ext cx="18669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Adjudication</a:t>
            </a:r>
            <a:br>
              <a:rPr lang="en-US" sz="2200" b="1"/>
            </a:br>
            <a:r>
              <a:rPr lang="en-US" sz="2200" b="1"/>
              <a:t>Process</a:t>
            </a:r>
          </a:p>
        </p:txBody>
      </p:sp>
      <p:sp>
        <p:nvSpPr>
          <p:cNvPr id="19466" name="Rectangle 12"/>
          <p:cNvSpPr>
            <a:spLocks noChangeArrowheads="1"/>
          </p:cNvSpPr>
          <p:nvPr/>
        </p:nvSpPr>
        <p:spPr bwMode="auto">
          <a:xfrm>
            <a:off x="458788" y="3917950"/>
            <a:ext cx="2314575" cy="1119188"/>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67" name="Text Box 13"/>
          <p:cNvSpPr txBox="1">
            <a:spLocks noChangeArrowheads="1"/>
          </p:cNvSpPr>
          <p:nvPr/>
        </p:nvSpPr>
        <p:spPr bwMode="auto">
          <a:xfrm>
            <a:off x="458788" y="3975100"/>
            <a:ext cx="231457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FNOL</a:t>
            </a:r>
            <a:br>
              <a:rPr lang="en-US" sz="2200" b="1"/>
            </a:br>
            <a:r>
              <a:rPr lang="en-US" sz="2200" b="1"/>
              <a:t>imported into ClaimCenter</a:t>
            </a:r>
          </a:p>
        </p:txBody>
      </p:sp>
      <p:sp>
        <p:nvSpPr>
          <p:cNvPr id="19468" name="Rectangle 14"/>
          <p:cNvSpPr>
            <a:spLocks noChangeArrowheads="1"/>
          </p:cNvSpPr>
          <p:nvPr/>
        </p:nvSpPr>
        <p:spPr bwMode="auto">
          <a:xfrm>
            <a:off x="1030288" y="2439988"/>
            <a:ext cx="2314575" cy="1119187"/>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69" name="Text Box 15"/>
          <p:cNvSpPr txBox="1">
            <a:spLocks noChangeArrowheads="1"/>
          </p:cNvSpPr>
          <p:nvPr/>
        </p:nvSpPr>
        <p:spPr bwMode="auto">
          <a:xfrm>
            <a:off x="1030288" y="2497138"/>
            <a:ext cx="2314575"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User creates</a:t>
            </a:r>
            <a:br>
              <a:rPr lang="en-US" sz="2200" b="1"/>
            </a:br>
            <a:r>
              <a:rPr lang="en-US" sz="2200" b="1"/>
              <a:t>or reviews</a:t>
            </a:r>
            <a:br>
              <a:rPr lang="en-US" sz="2200" b="1"/>
            </a:br>
            <a:r>
              <a:rPr lang="en-US" sz="2200" b="1"/>
              <a:t>claim</a:t>
            </a:r>
          </a:p>
        </p:txBody>
      </p:sp>
      <p:sp>
        <p:nvSpPr>
          <p:cNvPr id="19470" name="Text Box 16"/>
          <p:cNvSpPr txBox="1">
            <a:spLocks noChangeArrowheads="1"/>
          </p:cNvSpPr>
          <p:nvPr/>
        </p:nvSpPr>
        <p:spPr bwMode="auto">
          <a:xfrm>
            <a:off x="4227513" y="1960563"/>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grpSp>
        <p:nvGrpSpPr>
          <p:cNvPr id="19471" name="Group 17"/>
          <p:cNvGrpSpPr>
            <a:grpSpLocks/>
          </p:cNvGrpSpPr>
          <p:nvPr/>
        </p:nvGrpSpPr>
        <p:grpSpPr bwMode="auto">
          <a:xfrm>
            <a:off x="577850" y="3213100"/>
            <a:ext cx="430213" cy="709613"/>
            <a:chOff x="364" y="1928"/>
            <a:chExt cx="271" cy="447"/>
          </a:xfrm>
        </p:grpSpPr>
        <p:sp>
          <p:nvSpPr>
            <p:cNvPr id="19508" name="Line 18"/>
            <p:cNvSpPr>
              <a:spLocks noChangeShapeType="1"/>
            </p:cNvSpPr>
            <p:nvPr/>
          </p:nvSpPr>
          <p:spPr bwMode="auto">
            <a:xfrm flipV="1">
              <a:off x="376" y="1928"/>
              <a:ext cx="0" cy="44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09" name="Line 19"/>
            <p:cNvSpPr>
              <a:spLocks noChangeShapeType="1"/>
            </p:cNvSpPr>
            <p:nvPr/>
          </p:nvSpPr>
          <p:spPr bwMode="auto">
            <a:xfrm>
              <a:off x="364" y="1928"/>
              <a:ext cx="271"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472" name="Group 20"/>
          <p:cNvGrpSpPr>
            <a:grpSpLocks/>
          </p:cNvGrpSpPr>
          <p:nvPr/>
        </p:nvGrpSpPr>
        <p:grpSpPr bwMode="auto">
          <a:xfrm flipV="1">
            <a:off x="577850" y="2058988"/>
            <a:ext cx="430213" cy="709612"/>
            <a:chOff x="364" y="1928"/>
            <a:chExt cx="271" cy="447"/>
          </a:xfrm>
        </p:grpSpPr>
        <p:sp>
          <p:nvSpPr>
            <p:cNvPr id="19506" name="Line 21"/>
            <p:cNvSpPr>
              <a:spLocks noChangeShapeType="1"/>
            </p:cNvSpPr>
            <p:nvPr/>
          </p:nvSpPr>
          <p:spPr bwMode="auto">
            <a:xfrm flipV="1">
              <a:off x="376" y="1928"/>
              <a:ext cx="0" cy="44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07" name="Line 22"/>
            <p:cNvSpPr>
              <a:spLocks noChangeShapeType="1"/>
            </p:cNvSpPr>
            <p:nvPr/>
          </p:nvSpPr>
          <p:spPr bwMode="auto">
            <a:xfrm>
              <a:off x="364" y="1928"/>
              <a:ext cx="271"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473" name="Line 23"/>
          <p:cNvSpPr>
            <a:spLocks noChangeShapeType="1"/>
          </p:cNvSpPr>
          <p:nvPr/>
        </p:nvSpPr>
        <p:spPr bwMode="auto">
          <a:xfrm>
            <a:off x="3359150" y="3008313"/>
            <a:ext cx="39211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4" name="Line 24"/>
          <p:cNvSpPr>
            <a:spLocks noChangeShapeType="1"/>
          </p:cNvSpPr>
          <p:nvPr/>
        </p:nvSpPr>
        <p:spPr bwMode="auto">
          <a:xfrm>
            <a:off x="5211763" y="30305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5" name="Rectangle 25"/>
          <p:cNvSpPr>
            <a:spLocks noChangeArrowheads="1"/>
          </p:cNvSpPr>
          <p:nvPr/>
        </p:nvSpPr>
        <p:spPr bwMode="auto">
          <a:xfrm>
            <a:off x="6448425" y="5262563"/>
            <a:ext cx="2349500" cy="1174750"/>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76" name="Line 26"/>
          <p:cNvSpPr>
            <a:spLocks noChangeShapeType="1"/>
          </p:cNvSpPr>
          <p:nvPr/>
        </p:nvSpPr>
        <p:spPr bwMode="auto">
          <a:xfrm>
            <a:off x="8078788" y="3563938"/>
            <a:ext cx="0" cy="16795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7" name="Line 27"/>
          <p:cNvSpPr>
            <a:spLocks noChangeShapeType="1"/>
          </p:cNvSpPr>
          <p:nvPr/>
        </p:nvSpPr>
        <p:spPr bwMode="auto">
          <a:xfrm>
            <a:off x="7024688" y="30305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8" name="Rectangle 28"/>
          <p:cNvSpPr>
            <a:spLocks noChangeArrowheads="1"/>
          </p:cNvSpPr>
          <p:nvPr/>
        </p:nvSpPr>
        <p:spPr bwMode="auto">
          <a:xfrm>
            <a:off x="458788" y="931863"/>
            <a:ext cx="2314575" cy="1119187"/>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79" name="Text Box 29"/>
          <p:cNvSpPr txBox="1">
            <a:spLocks noChangeArrowheads="1"/>
          </p:cNvSpPr>
          <p:nvPr/>
        </p:nvSpPr>
        <p:spPr bwMode="auto">
          <a:xfrm>
            <a:off x="654050" y="989013"/>
            <a:ext cx="19240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Reporter informs carrier of loss</a:t>
            </a:r>
          </a:p>
        </p:txBody>
      </p:sp>
      <p:grpSp>
        <p:nvGrpSpPr>
          <p:cNvPr id="19480" name="Group 30"/>
          <p:cNvGrpSpPr>
            <a:grpSpLocks/>
          </p:cNvGrpSpPr>
          <p:nvPr/>
        </p:nvGrpSpPr>
        <p:grpSpPr bwMode="auto">
          <a:xfrm>
            <a:off x="6203950" y="5043488"/>
            <a:ext cx="520700" cy="517525"/>
            <a:chOff x="3360" y="800"/>
            <a:chExt cx="620" cy="616"/>
          </a:xfrm>
        </p:grpSpPr>
        <p:sp>
          <p:nvSpPr>
            <p:cNvPr id="19500" name="AutoShape 31"/>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9501" name="Freeform 32"/>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9502" name="Group 33"/>
            <p:cNvGrpSpPr>
              <a:grpSpLocks/>
            </p:cNvGrpSpPr>
            <p:nvPr/>
          </p:nvGrpSpPr>
          <p:grpSpPr bwMode="auto">
            <a:xfrm flipH="1">
              <a:off x="3749" y="1171"/>
              <a:ext cx="212" cy="213"/>
              <a:chOff x="1350" y="686"/>
              <a:chExt cx="1132" cy="1132"/>
            </a:xfrm>
          </p:grpSpPr>
          <p:sp>
            <p:nvSpPr>
              <p:cNvPr id="19504" name="AutoShape 3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9505" name="Picture 3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503" name="Picture 3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481" name="Group 37"/>
          <p:cNvGrpSpPr>
            <a:grpSpLocks/>
          </p:cNvGrpSpPr>
          <p:nvPr/>
        </p:nvGrpSpPr>
        <p:grpSpPr bwMode="auto">
          <a:xfrm>
            <a:off x="784225" y="2173288"/>
            <a:ext cx="520700" cy="517525"/>
            <a:chOff x="3360" y="800"/>
            <a:chExt cx="620" cy="616"/>
          </a:xfrm>
        </p:grpSpPr>
        <p:sp>
          <p:nvSpPr>
            <p:cNvPr id="19494" name="AutoShape 38"/>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9495" name="Freeform 39"/>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9496" name="Group 40"/>
            <p:cNvGrpSpPr>
              <a:grpSpLocks/>
            </p:cNvGrpSpPr>
            <p:nvPr/>
          </p:nvGrpSpPr>
          <p:grpSpPr bwMode="auto">
            <a:xfrm flipH="1">
              <a:off x="3749" y="1171"/>
              <a:ext cx="212" cy="213"/>
              <a:chOff x="1350" y="686"/>
              <a:chExt cx="1132" cy="1132"/>
            </a:xfrm>
          </p:grpSpPr>
          <p:sp>
            <p:nvSpPr>
              <p:cNvPr id="19498" name="AutoShape 4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9499" name="Picture 42"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497" name="Picture 43"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82" name="AutoShape 44"/>
          <p:cNvSpPr>
            <a:spLocks noChangeArrowheads="1"/>
          </p:cNvSpPr>
          <p:nvPr/>
        </p:nvSpPr>
        <p:spPr bwMode="auto">
          <a:xfrm rot="2186541">
            <a:off x="979488" y="1881188"/>
            <a:ext cx="636587" cy="636587"/>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483" name="AutoShape 45"/>
          <p:cNvSpPr>
            <a:spLocks noChangeArrowheads="1"/>
          </p:cNvSpPr>
          <p:nvPr/>
        </p:nvSpPr>
        <p:spPr bwMode="auto">
          <a:xfrm rot="2186541">
            <a:off x="6400800" y="4743450"/>
            <a:ext cx="636588" cy="636588"/>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484" name="Text Box 46"/>
          <p:cNvSpPr txBox="1">
            <a:spLocks noChangeArrowheads="1"/>
          </p:cNvSpPr>
          <p:nvPr/>
        </p:nvSpPr>
        <p:spPr bwMode="auto">
          <a:xfrm>
            <a:off x="3584575" y="4775200"/>
            <a:ext cx="22447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rgbClr val="FF0000"/>
                </a:solidFill>
              </a:rPr>
              <a:t>Typically, exposures are created here</a:t>
            </a:r>
          </a:p>
        </p:txBody>
      </p:sp>
      <p:sp>
        <p:nvSpPr>
          <p:cNvPr id="19485" name="Line 47"/>
          <p:cNvSpPr>
            <a:spLocks noChangeShapeType="1"/>
          </p:cNvSpPr>
          <p:nvPr/>
        </p:nvSpPr>
        <p:spPr bwMode="auto">
          <a:xfrm>
            <a:off x="5635625" y="5253038"/>
            <a:ext cx="56515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9486" name="Group 48"/>
          <p:cNvGrpSpPr>
            <a:grpSpLocks/>
          </p:cNvGrpSpPr>
          <p:nvPr/>
        </p:nvGrpSpPr>
        <p:grpSpPr bwMode="auto">
          <a:xfrm>
            <a:off x="3379788" y="2073275"/>
            <a:ext cx="520700" cy="517525"/>
            <a:chOff x="3360" y="800"/>
            <a:chExt cx="620" cy="616"/>
          </a:xfrm>
        </p:grpSpPr>
        <p:sp>
          <p:nvSpPr>
            <p:cNvPr id="19488" name="AutoShape 4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9489" name="Freeform 50"/>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9490" name="Group 51"/>
            <p:cNvGrpSpPr>
              <a:grpSpLocks/>
            </p:cNvGrpSpPr>
            <p:nvPr/>
          </p:nvGrpSpPr>
          <p:grpSpPr bwMode="auto">
            <a:xfrm flipH="1">
              <a:off x="3749" y="1171"/>
              <a:ext cx="212" cy="213"/>
              <a:chOff x="1350" y="686"/>
              <a:chExt cx="1132" cy="1132"/>
            </a:xfrm>
          </p:grpSpPr>
          <p:sp>
            <p:nvSpPr>
              <p:cNvPr id="19492" name="AutoShape 5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9493" name="Picture 5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491" name="Picture 5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87" name="AutoShape 55"/>
          <p:cNvSpPr>
            <a:spLocks noChangeArrowheads="1"/>
          </p:cNvSpPr>
          <p:nvPr/>
        </p:nvSpPr>
        <p:spPr bwMode="auto">
          <a:xfrm rot="2186541">
            <a:off x="3576638" y="1773238"/>
            <a:ext cx="636587" cy="636587"/>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|EOS~017|</a:t>
            </a:r>
            <a:endParaRPr lang="en-US" sz="100" dirty="0" err="1" smtClean="0">
              <a:solidFill>
                <a:srgbClr val="FFFFFF"/>
              </a:solidFill>
              <a:latin typeface="Arial"/>
              <a:cs typeface="Calibri" pitchFamily="34" charset="0"/>
            </a:endParaRPr>
          </a:p>
        </p:txBody>
      </p:sp>
      <p:sp>
        <p:nvSpPr>
          <p:cNvPr id="20482" name="Rectangle 2"/>
          <p:cNvSpPr>
            <a:spLocks noGrp="1" noChangeArrowheads="1"/>
          </p:cNvSpPr>
          <p:nvPr>
            <p:ph type="title"/>
          </p:nvPr>
        </p:nvSpPr>
        <p:spPr/>
        <p:txBody>
          <a:bodyPr/>
          <a:lstStyle/>
          <a:p>
            <a:pPr eaLnBrk="1" hangingPunct="1"/>
            <a:r>
              <a:rPr lang="en-US" smtClean="0"/>
              <a:t>The primary elements of an exposure</a:t>
            </a:r>
          </a:p>
        </p:txBody>
      </p:sp>
      <p:sp>
        <p:nvSpPr>
          <p:cNvPr id="20483" name="Line 3"/>
          <p:cNvSpPr>
            <a:spLocks noChangeShapeType="1"/>
          </p:cNvSpPr>
          <p:nvPr/>
        </p:nvSpPr>
        <p:spPr bwMode="auto">
          <a:xfrm flipH="1">
            <a:off x="1905000" y="4649788"/>
            <a:ext cx="9112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4" name="Line 4"/>
          <p:cNvSpPr>
            <a:spLocks noChangeShapeType="1"/>
          </p:cNvSpPr>
          <p:nvPr/>
        </p:nvSpPr>
        <p:spPr bwMode="auto">
          <a:xfrm flipV="1">
            <a:off x="1905000" y="2117725"/>
            <a:ext cx="0" cy="35274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5" name="Line 5"/>
          <p:cNvSpPr>
            <a:spLocks noChangeShapeType="1"/>
          </p:cNvSpPr>
          <p:nvPr/>
        </p:nvSpPr>
        <p:spPr bwMode="auto">
          <a:xfrm flipH="1">
            <a:off x="1905000" y="3783013"/>
            <a:ext cx="9144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6" name="Line 6"/>
          <p:cNvSpPr>
            <a:spLocks noChangeShapeType="1"/>
          </p:cNvSpPr>
          <p:nvPr/>
        </p:nvSpPr>
        <p:spPr bwMode="auto">
          <a:xfrm flipH="1">
            <a:off x="1905000" y="2820988"/>
            <a:ext cx="9731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7" name="Line 7"/>
          <p:cNvSpPr>
            <a:spLocks noChangeShapeType="1"/>
          </p:cNvSpPr>
          <p:nvPr/>
        </p:nvSpPr>
        <p:spPr bwMode="auto">
          <a:xfrm flipH="1">
            <a:off x="1905000" y="5643563"/>
            <a:ext cx="8143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88" name="Group 8"/>
          <p:cNvGrpSpPr>
            <a:grpSpLocks/>
          </p:cNvGrpSpPr>
          <p:nvPr/>
        </p:nvGrpSpPr>
        <p:grpSpPr bwMode="auto">
          <a:xfrm>
            <a:off x="1725613" y="1120775"/>
            <a:ext cx="1233487" cy="1225550"/>
            <a:chOff x="3360" y="800"/>
            <a:chExt cx="620" cy="616"/>
          </a:xfrm>
        </p:grpSpPr>
        <p:sp>
          <p:nvSpPr>
            <p:cNvPr id="20536" name="AutoShape 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0537" name="Freeform 10"/>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20538" name="Group 11"/>
            <p:cNvGrpSpPr>
              <a:grpSpLocks/>
            </p:cNvGrpSpPr>
            <p:nvPr/>
          </p:nvGrpSpPr>
          <p:grpSpPr bwMode="auto">
            <a:xfrm flipH="1">
              <a:off x="3749" y="1171"/>
              <a:ext cx="212" cy="213"/>
              <a:chOff x="1350" y="686"/>
              <a:chExt cx="1132" cy="1132"/>
            </a:xfrm>
          </p:grpSpPr>
          <p:sp>
            <p:nvSpPr>
              <p:cNvPr id="20540" name="AutoShape 1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0541" name="Picture 1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539" name="Picture 1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89" name="Freeform 15"/>
          <p:cNvSpPr>
            <a:spLocks/>
          </p:cNvSpPr>
          <p:nvPr/>
        </p:nvSpPr>
        <p:spPr bwMode="auto">
          <a:xfrm>
            <a:off x="2684463" y="2411413"/>
            <a:ext cx="642937" cy="825500"/>
          </a:xfrm>
          <a:custGeom>
            <a:avLst/>
            <a:gdLst>
              <a:gd name="T0" fmla="*/ 199455909 w 1052"/>
              <a:gd name="T1" fmla="*/ 504031221 h 1352"/>
              <a:gd name="T2" fmla="*/ 112053760 w 1052"/>
              <a:gd name="T3" fmla="*/ 435435370 h 1352"/>
              <a:gd name="T4" fmla="*/ 37351454 w 1052"/>
              <a:gd name="T5" fmla="*/ 332914047 h 1352"/>
              <a:gd name="T6" fmla="*/ 5976502 w 1052"/>
              <a:gd name="T7" fmla="*/ 227037528 h 1352"/>
              <a:gd name="T8" fmla="*/ 0 w 1052"/>
              <a:gd name="T9" fmla="*/ 114823872 h 1352"/>
              <a:gd name="T10" fmla="*/ 0 w 1052"/>
              <a:gd name="T11" fmla="*/ 30942816 h 1352"/>
              <a:gd name="T12" fmla="*/ 37351454 w 1052"/>
              <a:gd name="T13" fmla="*/ 43245335 h 1352"/>
              <a:gd name="T14" fmla="*/ 102715899 w 1052"/>
              <a:gd name="T15" fmla="*/ 43245335 h 1352"/>
              <a:gd name="T16" fmla="*/ 146416649 w 1052"/>
              <a:gd name="T17" fmla="*/ 33924872 h 1352"/>
              <a:gd name="T18" fmla="*/ 199455909 w 1052"/>
              <a:gd name="T19" fmla="*/ 0 h 1352"/>
              <a:gd name="T20" fmla="*/ 240168715 w 1052"/>
              <a:gd name="T21" fmla="*/ 24605030 h 1352"/>
              <a:gd name="T22" fmla="*/ 302545187 w 1052"/>
              <a:gd name="T23" fmla="*/ 46600454 h 1352"/>
              <a:gd name="T24" fmla="*/ 392935318 w 1052"/>
              <a:gd name="T25" fmla="*/ 33924872 h 1352"/>
              <a:gd name="T26" fmla="*/ 389573957 w 1052"/>
              <a:gd name="T27" fmla="*/ 211379899 h 1352"/>
              <a:gd name="T28" fmla="*/ 377247541 w 1052"/>
              <a:gd name="T29" fmla="*/ 282958416 h 1352"/>
              <a:gd name="T30" fmla="*/ 333546791 w 1052"/>
              <a:gd name="T31" fmla="*/ 376532425 h 1352"/>
              <a:gd name="T32" fmla="*/ 252494520 w 1052"/>
              <a:gd name="T33" fmla="*/ 463395509 h 1352"/>
              <a:gd name="T34" fmla="*/ 199455909 w 1052"/>
              <a:gd name="T35" fmla="*/ 50403122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20490" name="Group 16"/>
          <p:cNvGrpSpPr>
            <a:grpSpLocks/>
          </p:cNvGrpSpPr>
          <p:nvPr/>
        </p:nvGrpSpPr>
        <p:grpSpPr bwMode="auto">
          <a:xfrm>
            <a:off x="2644775" y="3373438"/>
            <a:ext cx="747713" cy="747712"/>
            <a:chOff x="1350" y="686"/>
            <a:chExt cx="1132" cy="1132"/>
          </a:xfrm>
        </p:grpSpPr>
        <p:sp>
          <p:nvSpPr>
            <p:cNvPr id="20534" name="AutoShape 1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0535" name="Picture 1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91" name="Text Box 19"/>
          <p:cNvSpPr txBox="1">
            <a:spLocks noChangeArrowheads="1"/>
          </p:cNvSpPr>
          <p:nvPr/>
        </p:nvSpPr>
        <p:spPr bwMode="auto">
          <a:xfrm>
            <a:off x="3927475" y="2584450"/>
            <a:ext cx="3128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The coverage</a:t>
            </a:r>
          </a:p>
        </p:txBody>
      </p:sp>
      <p:sp>
        <p:nvSpPr>
          <p:cNvPr id="20492" name="Text Box 20"/>
          <p:cNvSpPr txBox="1">
            <a:spLocks noChangeArrowheads="1"/>
          </p:cNvSpPr>
          <p:nvPr/>
        </p:nvSpPr>
        <p:spPr bwMode="auto">
          <a:xfrm>
            <a:off x="3927475" y="3532188"/>
            <a:ext cx="3128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The claimant</a:t>
            </a:r>
          </a:p>
        </p:txBody>
      </p:sp>
      <p:sp>
        <p:nvSpPr>
          <p:cNvPr id="20493" name="Text Box 21"/>
          <p:cNvSpPr txBox="1">
            <a:spLocks noChangeArrowheads="1"/>
          </p:cNvSpPr>
          <p:nvPr/>
        </p:nvSpPr>
        <p:spPr bwMode="auto">
          <a:xfrm>
            <a:off x="3927475" y="4460875"/>
            <a:ext cx="2397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The incident</a:t>
            </a:r>
          </a:p>
        </p:txBody>
      </p:sp>
      <p:sp>
        <p:nvSpPr>
          <p:cNvPr id="20494" name="Text Box 22"/>
          <p:cNvSpPr txBox="1">
            <a:spLocks noChangeArrowheads="1"/>
          </p:cNvSpPr>
          <p:nvPr/>
        </p:nvSpPr>
        <p:spPr bwMode="auto">
          <a:xfrm>
            <a:off x="3927475" y="5459413"/>
            <a:ext cx="31289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The reserve line(s)</a:t>
            </a:r>
          </a:p>
        </p:txBody>
      </p:sp>
      <p:grpSp>
        <p:nvGrpSpPr>
          <p:cNvPr id="20495" name="Group 23"/>
          <p:cNvGrpSpPr>
            <a:grpSpLocks/>
          </p:cNvGrpSpPr>
          <p:nvPr/>
        </p:nvGrpSpPr>
        <p:grpSpPr bwMode="auto">
          <a:xfrm>
            <a:off x="2400300" y="4200525"/>
            <a:ext cx="1254125" cy="860425"/>
            <a:chOff x="463" y="1743"/>
            <a:chExt cx="1186" cy="813"/>
          </a:xfrm>
        </p:grpSpPr>
        <p:sp>
          <p:nvSpPr>
            <p:cNvPr id="20514" name="Freeform 24"/>
            <p:cNvSpPr>
              <a:spLocks/>
            </p:cNvSpPr>
            <p:nvPr/>
          </p:nvSpPr>
          <p:spPr bwMode="auto">
            <a:xfrm>
              <a:off x="1338" y="2248"/>
              <a:ext cx="137" cy="216"/>
            </a:xfrm>
            <a:custGeom>
              <a:avLst/>
              <a:gdLst>
                <a:gd name="T0" fmla="*/ 20 w 530"/>
                <a:gd name="T1" fmla="*/ 54 h 849"/>
                <a:gd name="T2" fmla="*/ 15 w 530"/>
                <a:gd name="T3" fmla="*/ 55 h 849"/>
                <a:gd name="T4" fmla="*/ 10 w 530"/>
                <a:gd name="T5" fmla="*/ 53 h 849"/>
                <a:gd name="T6" fmla="*/ 5 w 530"/>
                <a:gd name="T7" fmla="*/ 49 h 849"/>
                <a:gd name="T8" fmla="*/ 2 w 530"/>
                <a:gd name="T9" fmla="*/ 43 h 849"/>
                <a:gd name="T10" fmla="*/ 0 w 530"/>
                <a:gd name="T11" fmla="*/ 36 h 849"/>
                <a:gd name="T12" fmla="*/ 0 w 530"/>
                <a:gd name="T13" fmla="*/ 27 h 849"/>
                <a:gd name="T14" fmla="*/ 1 w 530"/>
                <a:gd name="T15" fmla="*/ 19 h 849"/>
                <a:gd name="T16" fmla="*/ 4 w 530"/>
                <a:gd name="T17" fmla="*/ 12 h 849"/>
                <a:gd name="T18" fmla="*/ 8 w 530"/>
                <a:gd name="T19" fmla="*/ 6 h 849"/>
                <a:gd name="T20" fmla="*/ 13 w 530"/>
                <a:gd name="T21" fmla="*/ 2 h 849"/>
                <a:gd name="T22" fmla="*/ 18 w 530"/>
                <a:gd name="T23" fmla="*/ 0 h 849"/>
                <a:gd name="T24" fmla="*/ 23 w 530"/>
                <a:gd name="T25" fmla="*/ 1 h 849"/>
                <a:gd name="T26" fmla="*/ 28 w 530"/>
                <a:gd name="T27" fmla="*/ 4 h 849"/>
                <a:gd name="T28" fmla="*/ 32 w 530"/>
                <a:gd name="T29" fmla="*/ 9 h 849"/>
                <a:gd name="T30" fmla="*/ 34 w 530"/>
                <a:gd name="T31" fmla="*/ 15 h 849"/>
                <a:gd name="T32" fmla="*/ 35 w 530"/>
                <a:gd name="T33" fmla="*/ 23 h 849"/>
                <a:gd name="T34" fmla="*/ 35 w 530"/>
                <a:gd name="T35" fmla="*/ 31 h 849"/>
                <a:gd name="T36" fmla="*/ 33 w 530"/>
                <a:gd name="T37" fmla="*/ 39 h 849"/>
                <a:gd name="T38" fmla="*/ 30 w 530"/>
                <a:gd name="T39" fmla="*/ 46 h 849"/>
                <a:gd name="T40" fmla="*/ 25 w 530"/>
                <a:gd name="T41" fmla="*/ 51 h 849"/>
                <a:gd name="T42" fmla="*/ 20 w 530"/>
                <a:gd name="T43" fmla="*/ 54 h 849"/>
                <a:gd name="T44" fmla="*/ 20 w 530"/>
                <a:gd name="T45" fmla="*/ 5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5" name="Freeform 25"/>
            <p:cNvSpPr>
              <a:spLocks/>
            </p:cNvSpPr>
            <p:nvPr/>
          </p:nvSpPr>
          <p:spPr bwMode="auto">
            <a:xfrm>
              <a:off x="1137" y="2095"/>
              <a:ext cx="14" cy="10"/>
            </a:xfrm>
            <a:custGeom>
              <a:avLst/>
              <a:gdLst>
                <a:gd name="T0" fmla="*/ 4 w 53"/>
                <a:gd name="T1" fmla="*/ 2 h 43"/>
                <a:gd name="T2" fmla="*/ 2 w 53"/>
                <a:gd name="T3" fmla="*/ 0 h 43"/>
                <a:gd name="T4" fmla="*/ 0 w 53"/>
                <a:gd name="T5" fmla="*/ 1 h 43"/>
                <a:gd name="T6" fmla="*/ 1 w 53"/>
                <a:gd name="T7" fmla="*/ 2 h 43"/>
                <a:gd name="T8" fmla="*/ 4 w 53"/>
                <a:gd name="T9" fmla="*/ 2 h 43"/>
                <a:gd name="T10" fmla="*/ 4 w 53"/>
                <a:gd name="T11" fmla="*/ 2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6" name="AutoShape 26"/>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0517" name="AutoShape 27"/>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0518" name="Freeform 28"/>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0519" name="Freeform 29"/>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0520" name="Freeform 30"/>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0521" name="Freeform 31"/>
            <p:cNvSpPr>
              <a:spLocks/>
            </p:cNvSpPr>
            <p:nvPr/>
          </p:nvSpPr>
          <p:spPr bwMode="auto">
            <a:xfrm>
              <a:off x="1142" y="1990"/>
              <a:ext cx="71" cy="99"/>
            </a:xfrm>
            <a:custGeom>
              <a:avLst/>
              <a:gdLst>
                <a:gd name="T0" fmla="*/ 1 w 276"/>
                <a:gd name="T1" fmla="*/ 21 h 388"/>
                <a:gd name="T2" fmla="*/ 1 w 276"/>
                <a:gd name="T3" fmla="*/ 20 h 388"/>
                <a:gd name="T4" fmla="*/ 0 w 276"/>
                <a:gd name="T5" fmla="*/ 17 h 388"/>
                <a:gd name="T6" fmla="*/ 0 w 276"/>
                <a:gd name="T7" fmla="*/ 14 h 388"/>
                <a:gd name="T8" fmla="*/ 1 w 276"/>
                <a:gd name="T9" fmla="*/ 11 h 388"/>
                <a:gd name="T10" fmla="*/ 2 w 276"/>
                <a:gd name="T11" fmla="*/ 8 h 388"/>
                <a:gd name="T12" fmla="*/ 3 w 276"/>
                <a:gd name="T13" fmla="*/ 5 h 388"/>
                <a:gd name="T14" fmla="*/ 5 w 276"/>
                <a:gd name="T15" fmla="*/ 3 h 388"/>
                <a:gd name="T16" fmla="*/ 7 w 276"/>
                <a:gd name="T17" fmla="*/ 2 h 388"/>
                <a:gd name="T18" fmla="*/ 10 w 276"/>
                <a:gd name="T19" fmla="*/ 1 h 388"/>
                <a:gd name="T20" fmla="*/ 12 w 276"/>
                <a:gd name="T21" fmla="*/ 0 h 388"/>
                <a:gd name="T22" fmla="*/ 14 w 276"/>
                <a:gd name="T23" fmla="*/ 1 h 388"/>
                <a:gd name="T24" fmla="*/ 16 w 276"/>
                <a:gd name="T25" fmla="*/ 2 h 388"/>
                <a:gd name="T26" fmla="*/ 17 w 276"/>
                <a:gd name="T27" fmla="*/ 3 h 388"/>
                <a:gd name="T28" fmla="*/ 18 w 276"/>
                <a:gd name="T29" fmla="*/ 5 h 388"/>
                <a:gd name="T30" fmla="*/ 18 w 276"/>
                <a:gd name="T31" fmla="*/ 8 h 388"/>
                <a:gd name="T32" fmla="*/ 18 w 276"/>
                <a:gd name="T33" fmla="*/ 11 h 388"/>
                <a:gd name="T34" fmla="*/ 17 w 276"/>
                <a:gd name="T35" fmla="*/ 14 h 388"/>
                <a:gd name="T36" fmla="*/ 16 w 276"/>
                <a:gd name="T37" fmla="*/ 17 h 388"/>
                <a:gd name="T38" fmla="*/ 15 w 276"/>
                <a:gd name="T39" fmla="*/ 20 h 388"/>
                <a:gd name="T40" fmla="*/ 13 w 276"/>
                <a:gd name="T41" fmla="*/ 22 h 388"/>
                <a:gd name="T42" fmla="*/ 11 w 276"/>
                <a:gd name="T43" fmla="*/ 24 h 388"/>
                <a:gd name="T44" fmla="*/ 8 w 276"/>
                <a:gd name="T45" fmla="*/ 25 h 388"/>
                <a:gd name="T46" fmla="*/ 6 w 276"/>
                <a:gd name="T47" fmla="*/ 25 h 388"/>
                <a:gd name="T48" fmla="*/ 4 w 276"/>
                <a:gd name="T49" fmla="*/ 25 h 388"/>
                <a:gd name="T50" fmla="*/ 3 w 276"/>
                <a:gd name="T51" fmla="*/ 24 h 388"/>
                <a:gd name="T52" fmla="*/ 1 w 276"/>
                <a:gd name="T53" fmla="*/ 22 h 388"/>
                <a:gd name="T54" fmla="*/ 4 w 276"/>
                <a:gd name="T55" fmla="*/ 21 h 388"/>
                <a:gd name="T56" fmla="*/ 5 w 276"/>
                <a:gd name="T57" fmla="*/ 22 h 388"/>
                <a:gd name="T58" fmla="*/ 7 w 276"/>
                <a:gd name="T59" fmla="*/ 22 h 388"/>
                <a:gd name="T60" fmla="*/ 8 w 276"/>
                <a:gd name="T61" fmla="*/ 22 h 388"/>
                <a:gd name="T62" fmla="*/ 10 w 276"/>
                <a:gd name="T63" fmla="*/ 21 h 388"/>
                <a:gd name="T64" fmla="*/ 12 w 276"/>
                <a:gd name="T65" fmla="*/ 20 h 388"/>
                <a:gd name="T66" fmla="*/ 13 w 276"/>
                <a:gd name="T67" fmla="*/ 18 h 388"/>
                <a:gd name="T68" fmla="*/ 14 w 276"/>
                <a:gd name="T69" fmla="*/ 17 h 388"/>
                <a:gd name="T70" fmla="*/ 15 w 276"/>
                <a:gd name="T71" fmla="*/ 14 h 388"/>
                <a:gd name="T72" fmla="*/ 16 w 276"/>
                <a:gd name="T73" fmla="*/ 12 h 388"/>
                <a:gd name="T74" fmla="*/ 16 w 276"/>
                <a:gd name="T75" fmla="*/ 10 h 388"/>
                <a:gd name="T76" fmla="*/ 16 w 276"/>
                <a:gd name="T77" fmla="*/ 8 h 388"/>
                <a:gd name="T78" fmla="*/ 15 w 276"/>
                <a:gd name="T79" fmla="*/ 6 h 388"/>
                <a:gd name="T80" fmla="*/ 14 w 276"/>
                <a:gd name="T81" fmla="*/ 4 h 388"/>
                <a:gd name="T82" fmla="*/ 13 w 276"/>
                <a:gd name="T83" fmla="*/ 4 h 388"/>
                <a:gd name="T84" fmla="*/ 12 w 276"/>
                <a:gd name="T85" fmla="*/ 3 h 388"/>
                <a:gd name="T86" fmla="*/ 10 w 276"/>
                <a:gd name="T87" fmla="*/ 3 h 388"/>
                <a:gd name="T88" fmla="*/ 8 w 276"/>
                <a:gd name="T89" fmla="*/ 4 h 388"/>
                <a:gd name="T90" fmla="*/ 6 w 276"/>
                <a:gd name="T91" fmla="*/ 5 h 388"/>
                <a:gd name="T92" fmla="*/ 5 w 276"/>
                <a:gd name="T93" fmla="*/ 7 h 388"/>
                <a:gd name="T94" fmla="*/ 4 w 276"/>
                <a:gd name="T95" fmla="*/ 9 h 388"/>
                <a:gd name="T96" fmla="*/ 3 w 276"/>
                <a:gd name="T97" fmla="*/ 11 h 388"/>
                <a:gd name="T98" fmla="*/ 2 w 276"/>
                <a:gd name="T99" fmla="*/ 13 h 388"/>
                <a:gd name="T100" fmla="*/ 2 w 276"/>
                <a:gd name="T101" fmla="*/ 16 h 388"/>
                <a:gd name="T102" fmla="*/ 3 w 276"/>
                <a:gd name="T103" fmla="*/ 18 h 388"/>
                <a:gd name="T104" fmla="*/ 3 w 276"/>
                <a:gd name="T105" fmla="*/ 20 h 388"/>
                <a:gd name="T106" fmla="*/ 1 w 276"/>
                <a:gd name="T107" fmla="*/ 21 h 388"/>
                <a:gd name="T108" fmla="*/ 1 w 276"/>
                <a:gd name="T109" fmla="*/ 2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2" name="Freeform 32"/>
            <p:cNvSpPr>
              <a:spLocks/>
            </p:cNvSpPr>
            <p:nvPr/>
          </p:nvSpPr>
          <p:spPr bwMode="auto">
            <a:xfrm>
              <a:off x="1145" y="2065"/>
              <a:ext cx="14" cy="10"/>
            </a:xfrm>
            <a:custGeom>
              <a:avLst/>
              <a:gdLst>
                <a:gd name="T0" fmla="*/ 4 w 53"/>
                <a:gd name="T1" fmla="*/ 2 h 43"/>
                <a:gd name="T2" fmla="*/ 2 w 53"/>
                <a:gd name="T3" fmla="*/ 0 h 43"/>
                <a:gd name="T4" fmla="*/ 0 w 53"/>
                <a:gd name="T5" fmla="*/ 1 h 43"/>
                <a:gd name="T6" fmla="*/ 1 w 53"/>
                <a:gd name="T7" fmla="*/ 2 h 43"/>
                <a:gd name="T8" fmla="*/ 4 w 53"/>
                <a:gd name="T9" fmla="*/ 2 h 43"/>
                <a:gd name="T10" fmla="*/ 4 w 53"/>
                <a:gd name="T11" fmla="*/ 2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3" name="Freeform 33"/>
            <p:cNvSpPr>
              <a:spLocks/>
            </p:cNvSpPr>
            <p:nvPr/>
          </p:nvSpPr>
          <p:spPr bwMode="auto">
            <a:xfrm>
              <a:off x="1153" y="2018"/>
              <a:ext cx="51" cy="36"/>
            </a:xfrm>
            <a:custGeom>
              <a:avLst/>
              <a:gdLst>
                <a:gd name="T0" fmla="*/ 13 w 202"/>
                <a:gd name="T1" fmla="*/ 5 h 141"/>
                <a:gd name="T2" fmla="*/ 2 w 202"/>
                <a:gd name="T3" fmla="*/ 0 h 141"/>
                <a:gd name="T4" fmla="*/ 0 w 202"/>
                <a:gd name="T5" fmla="*/ 3 h 141"/>
                <a:gd name="T6" fmla="*/ 5 w 202"/>
                <a:gd name="T7" fmla="*/ 9 h 141"/>
                <a:gd name="T8" fmla="*/ 13 w 202"/>
                <a:gd name="T9" fmla="*/ 8 h 141"/>
                <a:gd name="T10" fmla="*/ 13 w 202"/>
                <a:gd name="T11" fmla="*/ 5 h 141"/>
                <a:gd name="T12" fmla="*/ 13 w 202"/>
                <a:gd name="T13" fmla="*/ 5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4" name="Freeform 34"/>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0525" name="Freeform 35"/>
            <p:cNvSpPr>
              <a:spLocks/>
            </p:cNvSpPr>
            <p:nvPr/>
          </p:nvSpPr>
          <p:spPr bwMode="auto">
            <a:xfrm rot="1661969">
              <a:off x="1352" y="1764"/>
              <a:ext cx="205" cy="160"/>
            </a:xfrm>
            <a:custGeom>
              <a:avLst/>
              <a:gdLst>
                <a:gd name="T0" fmla="*/ 13 w 530"/>
                <a:gd name="T1" fmla="*/ 40 h 342"/>
                <a:gd name="T2" fmla="*/ 9 w 530"/>
                <a:gd name="T3" fmla="*/ 43 h 342"/>
                <a:gd name="T4" fmla="*/ 5 w 530"/>
                <a:gd name="T5" fmla="*/ 45 h 342"/>
                <a:gd name="T6" fmla="*/ 2 w 530"/>
                <a:gd name="T7" fmla="*/ 49 h 342"/>
                <a:gd name="T8" fmla="*/ 0 w 530"/>
                <a:gd name="T9" fmla="*/ 54 h 342"/>
                <a:gd name="T10" fmla="*/ 1 w 530"/>
                <a:gd name="T11" fmla="*/ 61 h 342"/>
                <a:gd name="T12" fmla="*/ 5 w 530"/>
                <a:gd name="T13" fmla="*/ 67 h 342"/>
                <a:gd name="T14" fmla="*/ 9 w 530"/>
                <a:gd name="T15" fmla="*/ 72 h 342"/>
                <a:gd name="T16" fmla="*/ 13 w 530"/>
                <a:gd name="T17" fmla="*/ 75 h 342"/>
                <a:gd name="T18" fmla="*/ 16 w 530"/>
                <a:gd name="T19" fmla="*/ 74 h 342"/>
                <a:gd name="T20" fmla="*/ 20 w 530"/>
                <a:gd name="T21" fmla="*/ 74 h 342"/>
                <a:gd name="T22" fmla="*/ 24 w 530"/>
                <a:gd name="T23" fmla="*/ 73 h 342"/>
                <a:gd name="T24" fmla="*/ 28 w 530"/>
                <a:gd name="T25" fmla="*/ 69 h 342"/>
                <a:gd name="T26" fmla="*/ 32 w 530"/>
                <a:gd name="T27" fmla="*/ 65 h 342"/>
                <a:gd name="T28" fmla="*/ 35 w 530"/>
                <a:gd name="T29" fmla="*/ 58 h 342"/>
                <a:gd name="T30" fmla="*/ 38 w 530"/>
                <a:gd name="T31" fmla="*/ 53 h 342"/>
                <a:gd name="T32" fmla="*/ 42 w 530"/>
                <a:gd name="T33" fmla="*/ 58 h 342"/>
                <a:gd name="T34" fmla="*/ 46 w 530"/>
                <a:gd name="T35" fmla="*/ 62 h 342"/>
                <a:gd name="T36" fmla="*/ 50 w 530"/>
                <a:gd name="T37" fmla="*/ 63 h 342"/>
                <a:gd name="T38" fmla="*/ 53 w 530"/>
                <a:gd name="T39" fmla="*/ 62 h 342"/>
                <a:gd name="T40" fmla="*/ 56 w 530"/>
                <a:gd name="T41" fmla="*/ 57 h 342"/>
                <a:gd name="T42" fmla="*/ 57 w 530"/>
                <a:gd name="T43" fmla="*/ 51 h 342"/>
                <a:gd name="T44" fmla="*/ 58 w 530"/>
                <a:gd name="T45" fmla="*/ 45 h 342"/>
                <a:gd name="T46" fmla="*/ 60 w 530"/>
                <a:gd name="T47" fmla="*/ 44 h 342"/>
                <a:gd name="T48" fmla="*/ 63 w 530"/>
                <a:gd name="T49" fmla="*/ 45 h 342"/>
                <a:gd name="T50" fmla="*/ 67 w 530"/>
                <a:gd name="T51" fmla="*/ 46 h 342"/>
                <a:gd name="T52" fmla="*/ 71 w 530"/>
                <a:gd name="T53" fmla="*/ 46 h 342"/>
                <a:gd name="T54" fmla="*/ 75 w 530"/>
                <a:gd name="T55" fmla="*/ 45 h 342"/>
                <a:gd name="T56" fmla="*/ 79 w 530"/>
                <a:gd name="T57" fmla="*/ 40 h 342"/>
                <a:gd name="T58" fmla="*/ 79 w 530"/>
                <a:gd name="T59" fmla="*/ 35 h 342"/>
                <a:gd name="T60" fmla="*/ 79 w 530"/>
                <a:gd name="T61" fmla="*/ 27 h 342"/>
                <a:gd name="T62" fmla="*/ 79 w 530"/>
                <a:gd name="T63" fmla="*/ 19 h 342"/>
                <a:gd name="T64" fmla="*/ 77 w 530"/>
                <a:gd name="T65" fmla="*/ 11 h 342"/>
                <a:gd name="T66" fmla="*/ 75 w 530"/>
                <a:gd name="T67" fmla="*/ 5 h 342"/>
                <a:gd name="T68" fmla="*/ 71 w 530"/>
                <a:gd name="T69" fmla="*/ 1 h 342"/>
                <a:gd name="T70" fmla="*/ 67 w 530"/>
                <a:gd name="T71" fmla="*/ 0 h 342"/>
                <a:gd name="T72" fmla="*/ 61 w 530"/>
                <a:gd name="T73" fmla="*/ 4 h 342"/>
                <a:gd name="T74" fmla="*/ 58 w 530"/>
                <a:gd name="T75" fmla="*/ 9 h 342"/>
                <a:gd name="T76" fmla="*/ 55 w 530"/>
                <a:gd name="T77" fmla="*/ 9 h 342"/>
                <a:gd name="T78" fmla="*/ 51 w 530"/>
                <a:gd name="T79" fmla="*/ 7 h 342"/>
                <a:gd name="T80" fmla="*/ 47 w 530"/>
                <a:gd name="T81" fmla="*/ 7 h 342"/>
                <a:gd name="T82" fmla="*/ 43 w 530"/>
                <a:gd name="T83" fmla="*/ 6 h 342"/>
                <a:gd name="T84" fmla="*/ 39 w 530"/>
                <a:gd name="T85" fmla="*/ 7 h 342"/>
                <a:gd name="T86" fmla="*/ 36 w 530"/>
                <a:gd name="T87" fmla="*/ 9 h 342"/>
                <a:gd name="T88" fmla="*/ 34 w 530"/>
                <a:gd name="T89" fmla="*/ 14 h 342"/>
                <a:gd name="T90" fmla="*/ 33 w 530"/>
                <a:gd name="T91" fmla="*/ 20 h 342"/>
                <a:gd name="T92" fmla="*/ 31 w 530"/>
                <a:gd name="T93" fmla="*/ 25 h 342"/>
                <a:gd name="T94" fmla="*/ 26 w 530"/>
                <a:gd name="T95" fmla="*/ 32 h 342"/>
                <a:gd name="T96" fmla="*/ 23 w 530"/>
                <a:gd name="T97" fmla="*/ 35 h 342"/>
                <a:gd name="T98" fmla="*/ 19 w 530"/>
                <a:gd name="T99" fmla="*/ 37 h 342"/>
                <a:gd name="T100" fmla="*/ 15 w 530"/>
                <a:gd name="T101" fmla="*/ 4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20526" name="Line 36"/>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27" name="Line 37"/>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28" name="Oval 38"/>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0529" name="Freeform 39"/>
            <p:cNvSpPr>
              <a:spLocks/>
            </p:cNvSpPr>
            <p:nvPr/>
          </p:nvSpPr>
          <p:spPr bwMode="auto">
            <a:xfrm>
              <a:off x="611" y="2261"/>
              <a:ext cx="197" cy="198"/>
            </a:xfrm>
            <a:custGeom>
              <a:avLst/>
              <a:gdLst>
                <a:gd name="T0" fmla="*/ 11 w 770"/>
                <a:gd name="T1" fmla="*/ 46 h 778"/>
                <a:gd name="T2" fmla="*/ 8 w 770"/>
                <a:gd name="T3" fmla="*/ 44 h 778"/>
                <a:gd name="T4" fmla="*/ 4 w 770"/>
                <a:gd name="T5" fmla="*/ 39 h 778"/>
                <a:gd name="T6" fmla="*/ 1 w 770"/>
                <a:gd name="T7" fmla="*/ 34 h 778"/>
                <a:gd name="T8" fmla="*/ 0 w 770"/>
                <a:gd name="T9" fmla="*/ 28 h 778"/>
                <a:gd name="T10" fmla="*/ 0 w 770"/>
                <a:gd name="T11" fmla="*/ 22 h 778"/>
                <a:gd name="T12" fmla="*/ 2 w 770"/>
                <a:gd name="T13" fmla="*/ 16 h 778"/>
                <a:gd name="T14" fmla="*/ 4 w 770"/>
                <a:gd name="T15" fmla="*/ 11 h 778"/>
                <a:gd name="T16" fmla="*/ 9 w 770"/>
                <a:gd name="T17" fmla="*/ 6 h 778"/>
                <a:gd name="T18" fmla="*/ 14 w 770"/>
                <a:gd name="T19" fmla="*/ 3 h 778"/>
                <a:gd name="T20" fmla="*/ 19 w 770"/>
                <a:gd name="T21" fmla="*/ 1 h 778"/>
                <a:gd name="T22" fmla="*/ 26 w 770"/>
                <a:gd name="T23" fmla="*/ 0 h 778"/>
                <a:gd name="T24" fmla="*/ 31 w 770"/>
                <a:gd name="T25" fmla="*/ 1 h 778"/>
                <a:gd name="T26" fmla="*/ 37 w 770"/>
                <a:gd name="T27" fmla="*/ 3 h 778"/>
                <a:gd name="T28" fmla="*/ 42 w 770"/>
                <a:gd name="T29" fmla="*/ 7 h 778"/>
                <a:gd name="T30" fmla="*/ 46 w 770"/>
                <a:gd name="T31" fmla="*/ 11 h 778"/>
                <a:gd name="T32" fmla="*/ 49 w 770"/>
                <a:gd name="T33" fmla="*/ 17 h 778"/>
                <a:gd name="T34" fmla="*/ 50 w 770"/>
                <a:gd name="T35" fmla="*/ 22 h 778"/>
                <a:gd name="T36" fmla="*/ 50 w 770"/>
                <a:gd name="T37" fmla="*/ 29 h 778"/>
                <a:gd name="T38" fmla="*/ 49 w 770"/>
                <a:gd name="T39" fmla="*/ 34 h 778"/>
                <a:gd name="T40" fmla="*/ 46 w 770"/>
                <a:gd name="T41" fmla="*/ 40 h 778"/>
                <a:gd name="T42" fmla="*/ 42 w 770"/>
                <a:gd name="T43" fmla="*/ 44 h 778"/>
                <a:gd name="T44" fmla="*/ 37 w 770"/>
                <a:gd name="T45" fmla="*/ 48 h 778"/>
                <a:gd name="T46" fmla="*/ 31 w 770"/>
                <a:gd name="T47" fmla="*/ 50 h 778"/>
                <a:gd name="T48" fmla="*/ 25 w 770"/>
                <a:gd name="T49" fmla="*/ 50 h 778"/>
                <a:gd name="T50" fmla="*/ 19 w 770"/>
                <a:gd name="T51" fmla="*/ 50 h 778"/>
                <a:gd name="T52" fmla="*/ 13 w 770"/>
                <a:gd name="T53" fmla="*/ 47 h 778"/>
                <a:gd name="T54" fmla="*/ 19 w 770"/>
                <a:gd name="T55" fmla="*/ 43 h 778"/>
                <a:gd name="T56" fmla="*/ 24 w 770"/>
                <a:gd name="T57" fmla="*/ 44 h 778"/>
                <a:gd name="T58" fmla="*/ 29 w 770"/>
                <a:gd name="T59" fmla="*/ 44 h 778"/>
                <a:gd name="T60" fmla="*/ 33 w 770"/>
                <a:gd name="T61" fmla="*/ 43 h 778"/>
                <a:gd name="T62" fmla="*/ 37 w 770"/>
                <a:gd name="T63" fmla="*/ 40 h 778"/>
                <a:gd name="T64" fmla="*/ 40 w 770"/>
                <a:gd name="T65" fmla="*/ 37 h 778"/>
                <a:gd name="T66" fmla="*/ 43 w 770"/>
                <a:gd name="T67" fmla="*/ 33 h 778"/>
                <a:gd name="T68" fmla="*/ 44 w 770"/>
                <a:gd name="T69" fmla="*/ 29 h 778"/>
                <a:gd name="T70" fmla="*/ 44 w 770"/>
                <a:gd name="T71" fmla="*/ 24 h 778"/>
                <a:gd name="T72" fmla="*/ 43 w 770"/>
                <a:gd name="T73" fmla="*/ 20 h 778"/>
                <a:gd name="T74" fmla="*/ 41 w 770"/>
                <a:gd name="T75" fmla="*/ 15 h 778"/>
                <a:gd name="T76" fmla="*/ 39 w 770"/>
                <a:gd name="T77" fmla="*/ 12 h 778"/>
                <a:gd name="T78" fmla="*/ 35 w 770"/>
                <a:gd name="T79" fmla="*/ 9 h 778"/>
                <a:gd name="T80" fmla="*/ 31 w 770"/>
                <a:gd name="T81" fmla="*/ 7 h 778"/>
                <a:gd name="T82" fmla="*/ 26 w 770"/>
                <a:gd name="T83" fmla="*/ 6 h 778"/>
                <a:gd name="T84" fmla="*/ 21 w 770"/>
                <a:gd name="T85" fmla="*/ 7 h 778"/>
                <a:gd name="T86" fmla="*/ 17 w 770"/>
                <a:gd name="T87" fmla="*/ 8 h 778"/>
                <a:gd name="T88" fmla="*/ 13 w 770"/>
                <a:gd name="T89" fmla="*/ 10 h 778"/>
                <a:gd name="T90" fmla="*/ 10 w 770"/>
                <a:gd name="T91" fmla="*/ 13 h 778"/>
                <a:gd name="T92" fmla="*/ 8 w 770"/>
                <a:gd name="T93" fmla="*/ 17 h 778"/>
                <a:gd name="T94" fmla="*/ 6 w 770"/>
                <a:gd name="T95" fmla="*/ 22 h 778"/>
                <a:gd name="T96" fmla="*/ 6 w 770"/>
                <a:gd name="T97" fmla="*/ 26 h 778"/>
                <a:gd name="T98" fmla="*/ 7 w 770"/>
                <a:gd name="T99" fmla="*/ 31 h 778"/>
                <a:gd name="T100" fmla="*/ 9 w 770"/>
                <a:gd name="T101" fmla="*/ 35 h 778"/>
                <a:gd name="T102" fmla="*/ 12 w 770"/>
                <a:gd name="T103" fmla="*/ 39 h 778"/>
                <a:gd name="T104" fmla="*/ 16 w 770"/>
                <a:gd name="T105" fmla="*/ 42 h 778"/>
                <a:gd name="T106" fmla="*/ 11 w 770"/>
                <a:gd name="T107" fmla="*/ 46 h 778"/>
                <a:gd name="T108" fmla="*/ 11 w 770"/>
                <a:gd name="T109" fmla="*/ 46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0" name="Freeform 40"/>
            <p:cNvSpPr>
              <a:spLocks/>
            </p:cNvSpPr>
            <p:nvPr/>
          </p:nvSpPr>
          <p:spPr bwMode="auto">
            <a:xfrm>
              <a:off x="653" y="2425"/>
              <a:ext cx="38" cy="24"/>
            </a:xfrm>
            <a:custGeom>
              <a:avLst/>
              <a:gdLst>
                <a:gd name="T0" fmla="*/ 10 w 150"/>
                <a:gd name="T1" fmla="*/ 2 h 93"/>
                <a:gd name="T2" fmla="*/ 4 w 150"/>
                <a:gd name="T3" fmla="*/ 0 h 93"/>
                <a:gd name="T4" fmla="*/ 0 w 150"/>
                <a:gd name="T5" fmla="*/ 4 h 93"/>
                <a:gd name="T6" fmla="*/ 3 w 150"/>
                <a:gd name="T7" fmla="*/ 6 h 93"/>
                <a:gd name="T8" fmla="*/ 10 w 150"/>
                <a:gd name="T9" fmla="*/ 2 h 93"/>
                <a:gd name="T10" fmla="*/ 10 w 150"/>
                <a:gd name="T11" fmla="*/ 2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1" name="Oval 41"/>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0532" name="Freeform 42"/>
            <p:cNvSpPr>
              <a:spLocks/>
            </p:cNvSpPr>
            <p:nvPr/>
          </p:nvSpPr>
          <p:spPr bwMode="auto">
            <a:xfrm>
              <a:off x="1336" y="2201"/>
              <a:ext cx="156" cy="249"/>
            </a:xfrm>
            <a:custGeom>
              <a:avLst/>
              <a:gdLst>
                <a:gd name="T0" fmla="*/ 6 w 606"/>
                <a:gd name="T1" fmla="*/ 57 h 969"/>
                <a:gd name="T2" fmla="*/ 5 w 606"/>
                <a:gd name="T3" fmla="*/ 54 h 969"/>
                <a:gd name="T4" fmla="*/ 2 w 606"/>
                <a:gd name="T5" fmla="*/ 48 h 969"/>
                <a:gd name="T6" fmla="*/ 1 w 606"/>
                <a:gd name="T7" fmla="*/ 41 h 969"/>
                <a:gd name="T8" fmla="*/ 0 w 606"/>
                <a:gd name="T9" fmla="*/ 34 h 969"/>
                <a:gd name="T10" fmla="*/ 1 w 606"/>
                <a:gd name="T11" fmla="*/ 26 h 969"/>
                <a:gd name="T12" fmla="*/ 3 w 606"/>
                <a:gd name="T13" fmla="*/ 19 h 969"/>
                <a:gd name="T14" fmla="*/ 5 w 606"/>
                <a:gd name="T15" fmla="*/ 12 h 969"/>
                <a:gd name="T16" fmla="*/ 9 w 606"/>
                <a:gd name="T17" fmla="*/ 6 h 969"/>
                <a:gd name="T18" fmla="*/ 14 w 606"/>
                <a:gd name="T19" fmla="*/ 3 h 969"/>
                <a:gd name="T20" fmla="*/ 19 w 606"/>
                <a:gd name="T21" fmla="*/ 0 h 969"/>
                <a:gd name="T22" fmla="*/ 23 w 606"/>
                <a:gd name="T23" fmla="*/ 0 h 969"/>
                <a:gd name="T24" fmla="*/ 28 w 606"/>
                <a:gd name="T25" fmla="*/ 1 h 969"/>
                <a:gd name="T26" fmla="*/ 32 w 606"/>
                <a:gd name="T27" fmla="*/ 5 h 969"/>
                <a:gd name="T28" fmla="*/ 36 w 606"/>
                <a:gd name="T29" fmla="*/ 10 h 969"/>
                <a:gd name="T30" fmla="*/ 38 w 606"/>
                <a:gd name="T31" fmla="*/ 16 h 969"/>
                <a:gd name="T32" fmla="*/ 40 w 606"/>
                <a:gd name="T33" fmla="*/ 23 h 969"/>
                <a:gd name="T34" fmla="*/ 40 w 606"/>
                <a:gd name="T35" fmla="*/ 30 h 969"/>
                <a:gd name="T36" fmla="*/ 39 w 606"/>
                <a:gd name="T37" fmla="*/ 38 h 969"/>
                <a:gd name="T38" fmla="*/ 38 w 606"/>
                <a:gd name="T39" fmla="*/ 45 h 969"/>
                <a:gd name="T40" fmla="*/ 35 w 606"/>
                <a:gd name="T41" fmla="*/ 52 h 969"/>
                <a:gd name="T42" fmla="*/ 31 w 606"/>
                <a:gd name="T43" fmla="*/ 58 h 969"/>
                <a:gd name="T44" fmla="*/ 27 w 606"/>
                <a:gd name="T45" fmla="*/ 61 h 969"/>
                <a:gd name="T46" fmla="*/ 22 w 606"/>
                <a:gd name="T47" fmla="*/ 63 h 969"/>
                <a:gd name="T48" fmla="*/ 17 w 606"/>
                <a:gd name="T49" fmla="*/ 64 h 969"/>
                <a:gd name="T50" fmla="*/ 12 w 606"/>
                <a:gd name="T51" fmla="*/ 62 h 969"/>
                <a:gd name="T52" fmla="*/ 8 w 606"/>
                <a:gd name="T53" fmla="*/ 60 h 969"/>
                <a:gd name="T54" fmla="*/ 13 w 606"/>
                <a:gd name="T55" fmla="*/ 54 h 969"/>
                <a:gd name="T56" fmla="*/ 17 w 606"/>
                <a:gd name="T57" fmla="*/ 56 h 969"/>
                <a:gd name="T58" fmla="*/ 21 w 606"/>
                <a:gd name="T59" fmla="*/ 56 h 969"/>
                <a:gd name="T60" fmla="*/ 24 w 606"/>
                <a:gd name="T61" fmla="*/ 55 h 969"/>
                <a:gd name="T62" fmla="*/ 28 w 606"/>
                <a:gd name="T63" fmla="*/ 52 h 969"/>
                <a:gd name="T64" fmla="*/ 31 w 606"/>
                <a:gd name="T65" fmla="*/ 48 h 969"/>
                <a:gd name="T66" fmla="*/ 33 w 606"/>
                <a:gd name="T67" fmla="*/ 43 h 969"/>
                <a:gd name="T68" fmla="*/ 34 w 606"/>
                <a:gd name="T69" fmla="*/ 38 h 969"/>
                <a:gd name="T70" fmla="*/ 35 w 606"/>
                <a:gd name="T71" fmla="*/ 32 h 969"/>
                <a:gd name="T72" fmla="*/ 35 w 606"/>
                <a:gd name="T73" fmla="*/ 26 h 969"/>
                <a:gd name="T74" fmla="*/ 34 w 606"/>
                <a:gd name="T75" fmla="*/ 21 h 969"/>
                <a:gd name="T76" fmla="*/ 32 w 606"/>
                <a:gd name="T77" fmla="*/ 16 h 969"/>
                <a:gd name="T78" fmla="*/ 30 w 606"/>
                <a:gd name="T79" fmla="*/ 12 h 969"/>
                <a:gd name="T80" fmla="*/ 27 w 606"/>
                <a:gd name="T81" fmla="*/ 9 h 969"/>
                <a:gd name="T82" fmla="*/ 23 w 606"/>
                <a:gd name="T83" fmla="*/ 8 h 969"/>
                <a:gd name="T84" fmla="*/ 20 w 606"/>
                <a:gd name="T85" fmla="*/ 8 h 969"/>
                <a:gd name="T86" fmla="*/ 16 w 606"/>
                <a:gd name="T87" fmla="*/ 9 h 969"/>
                <a:gd name="T88" fmla="*/ 13 w 606"/>
                <a:gd name="T89" fmla="*/ 12 h 969"/>
                <a:gd name="T90" fmla="*/ 10 w 606"/>
                <a:gd name="T91" fmla="*/ 16 h 969"/>
                <a:gd name="T92" fmla="*/ 7 w 606"/>
                <a:gd name="T93" fmla="*/ 21 h 969"/>
                <a:gd name="T94" fmla="*/ 6 w 606"/>
                <a:gd name="T95" fmla="*/ 26 h 969"/>
                <a:gd name="T96" fmla="*/ 5 w 606"/>
                <a:gd name="T97" fmla="*/ 32 h 969"/>
                <a:gd name="T98" fmla="*/ 5 w 606"/>
                <a:gd name="T99" fmla="*/ 38 h 969"/>
                <a:gd name="T100" fmla="*/ 6 w 606"/>
                <a:gd name="T101" fmla="*/ 43 h 969"/>
                <a:gd name="T102" fmla="*/ 8 w 606"/>
                <a:gd name="T103" fmla="*/ 48 h 969"/>
                <a:gd name="T104" fmla="*/ 11 w 606"/>
                <a:gd name="T105" fmla="*/ 53 h 969"/>
                <a:gd name="T106" fmla="*/ 6 w 606"/>
                <a:gd name="T107" fmla="*/ 57 h 969"/>
                <a:gd name="T108" fmla="*/ 6 w 606"/>
                <a:gd name="T109" fmla="*/ 57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3" name="Freeform 43"/>
            <p:cNvSpPr>
              <a:spLocks/>
            </p:cNvSpPr>
            <p:nvPr/>
          </p:nvSpPr>
          <p:spPr bwMode="auto">
            <a:xfrm>
              <a:off x="1360" y="2402"/>
              <a:ext cx="33" cy="30"/>
            </a:xfrm>
            <a:custGeom>
              <a:avLst/>
              <a:gdLst>
                <a:gd name="T0" fmla="*/ 9 w 122"/>
                <a:gd name="T1" fmla="*/ 4 h 116"/>
                <a:gd name="T2" fmla="*/ 4 w 122"/>
                <a:gd name="T3" fmla="*/ 0 h 116"/>
                <a:gd name="T4" fmla="*/ 0 w 122"/>
                <a:gd name="T5" fmla="*/ 5 h 116"/>
                <a:gd name="T6" fmla="*/ 2 w 122"/>
                <a:gd name="T7" fmla="*/ 8 h 116"/>
                <a:gd name="T8" fmla="*/ 9 w 122"/>
                <a:gd name="T9" fmla="*/ 4 h 116"/>
                <a:gd name="T10" fmla="*/ 9 w 122"/>
                <a:gd name="T11" fmla="*/ 4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496" name="Group 44"/>
          <p:cNvGrpSpPr>
            <a:grpSpLocks/>
          </p:cNvGrpSpPr>
          <p:nvPr/>
        </p:nvGrpSpPr>
        <p:grpSpPr bwMode="auto">
          <a:xfrm>
            <a:off x="2528888" y="5176838"/>
            <a:ext cx="939800" cy="911225"/>
            <a:chOff x="4200" y="2899"/>
            <a:chExt cx="915" cy="885"/>
          </a:xfrm>
        </p:grpSpPr>
        <p:sp>
          <p:nvSpPr>
            <p:cNvPr id="20497" name="Rectangle 45"/>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0498" name="AutoShape 46"/>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499" name="AutoShape 47"/>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500" name="AutoShape 48"/>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501" name="Freeform 49"/>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502" name="Freeform 50"/>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503" name="Freeform 51"/>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504" name="Freeform 52"/>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505" name="Freeform 53"/>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506" name="Freeform 54"/>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507" name="Freeform 55"/>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508" name="Line 56"/>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09" name="Line 57"/>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0" name="Line 58"/>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1" name="Line 59"/>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2" name="Line 60"/>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3" name="Line 61"/>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|EOS~018|</a:t>
            </a:r>
            <a:endParaRPr lang="en-US" sz="100" dirty="0" err="1" smtClean="0">
              <a:solidFill>
                <a:srgbClr val="FFFFFF"/>
              </a:solidFill>
              <a:latin typeface="Arial"/>
              <a:cs typeface="Calibri" pitchFamily="34" charset="0"/>
            </a:endParaRPr>
          </a:p>
        </p:txBody>
      </p:sp>
      <p:sp>
        <p:nvSpPr>
          <p:cNvPr id="21506" name="Rectangle 2"/>
          <p:cNvSpPr>
            <a:spLocks noGrp="1" noChangeArrowheads="1"/>
          </p:cNvSpPr>
          <p:nvPr>
            <p:ph type="title"/>
          </p:nvPr>
        </p:nvSpPr>
        <p:spPr/>
        <p:txBody>
          <a:bodyPr/>
          <a:lstStyle/>
          <a:p>
            <a:pPr eaLnBrk="1" hangingPunct="1"/>
            <a:r>
              <a:rPr lang="en-US" smtClean="0"/>
              <a:t>Important attributes of an exposure</a:t>
            </a:r>
          </a:p>
        </p:txBody>
      </p:sp>
      <p:sp>
        <p:nvSpPr>
          <p:cNvPr id="21507" name="Rectangle 3"/>
          <p:cNvSpPr>
            <a:spLocks noGrp="1" noChangeArrowheads="1"/>
          </p:cNvSpPr>
          <p:nvPr>
            <p:ph idx="1"/>
          </p:nvPr>
        </p:nvSpPr>
        <p:spPr>
          <a:xfrm>
            <a:off x="4224338" y="3276600"/>
            <a:ext cx="4613275" cy="3113088"/>
          </a:xfrm>
        </p:spPr>
        <p:txBody>
          <a:bodyPr/>
          <a:lstStyle/>
          <a:p>
            <a:pPr>
              <a:buFont typeface="Arial" charset="0"/>
              <a:buChar char="•"/>
            </a:pPr>
            <a:r>
              <a:rPr lang="en-US" smtClean="0"/>
              <a:t>Exposures also have:</a:t>
            </a:r>
          </a:p>
          <a:p>
            <a:pPr lvl="1"/>
            <a:r>
              <a:rPr lang="en-US" smtClean="0"/>
              <a:t>A status (open or closed)</a:t>
            </a:r>
          </a:p>
          <a:p>
            <a:pPr lvl="1"/>
            <a:r>
              <a:rPr lang="en-US" smtClean="0"/>
              <a:t>An assigned user and group</a:t>
            </a:r>
          </a:p>
          <a:p>
            <a:pPr lvl="1"/>
            <a:r>
              <a:rPr lang="en-US" smtClean="0"/>
              <a:t>An exposure type</a:t>
            </a:r>
          </a:p>
          <a:p>
            <a:pPr lvl="1"/>
            <a:r>
              <a:rPr lang="en-US" smtClean="0"/>
              <a:t>A validation level</a:t>
            </a:r>
          </a:p>
        </p:txBody>
      </p:sp>
      <p:sp>
        <p:nvSpPr>
          <p:cNvPr id="21508" name="Line 4"/>
          <p:cNvSpPr>
            <a:spLocks noChangeShapeType="1"/>
          </p:cNvSpPr>
          <p:nvPr/>
        </p:nvSpPr>
        <p:spPr bwMode="auto">
          <a:xfrm flipH="1">
            <a:off x="1397000" y="4830763"/>
            <a:ext cx="8461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9" name="Line 5"/>
          <p:cNvSpPr>
            <a:spLocks noChangeShapeType="1"/>
          </p:cNvSpPr>
          <p:nvPr/>
        </p:nvSpPr>
        <p:spPr bwMode="auto">
          <a:xfrm flipV="1">
            <a:off x="1397000" y="2435225"/>
            <a:ext cx="0" cy="33242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0" name="Line 6"/>
          <p:cNvSpPr>
            <a:spLocks noChangeShapeType="1"/>
          </p:cNvSpPr>
          <p:nvPr/>
        </p:nvSpPr>
        <p:spPr bwMode="auto">
          <a:xfrm flipH="1">
            <a:off x="1397000" y="4025900"/>
            <a:ext cx="84931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1" name="Line 7"/>
          <p:cNvSpPr>
            <a:spLocks noChangeShapeType="1"/>
          </p:cNvSpPr>
          <p:nvPr/>
        </p:nvSpPr>
        <p:spPr bwMode="auto">
          <a:xfrm flipH="1">
            <a:off x="1397000" y="3132138"/>
            <a:ext cx="9048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2" name="Line 8"/>
          <p:cNvSpPr>
            <a:spLocks noChangeShapeType="1"/>
          </p:cNvSpPr>
          <p:nvPr/>
        </p:nvSpPr>
        <p:spPr bwMode="auto">
          <a:xfrm flipH="1">
            <a:off x="1397000" y="5754688"/>
            <a:ext cx="7572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3" name="Freeform 9"/>
          <p:cNvSpPr>
            <a:spLocks/>
          </p:cNvSpPr>
          <p:nvPr/>
        </p:nvSpPr>
        <p:spPr bwMode="auto">
          <a:xfrm>
            <a:off x="2120900" y="2752725"/>
            <a:ext cx="598488" cy="766763"/>
          </a:xfrm>
          <a:custGeom>
            <a:avLst/>
            <a:gdLst>
              <a:gd name="T0" fmla="*/ 172830468 w 1052"/>
              <a:gd name="T1" fmla="*/ 434856122 h 1352"/>
              <a:gd name="T2" fmla="*/ 97095566 w 1052"/>
              <a:gd name="T3" fmla="*/ 375674744 h 1352"/>
              <a:gd name="T4" fmla="*/ 32364996 w 1052"/>
              <a:gd name="T5" fmla="*/ 287223602 h 1352"/>
              <a:gd name="T6" fmla="*/ 5178173 w 1052"/>
              <a:gd name="T7" fmla="*/ 195878456 h 1352"/>
              <a:gd name="T8" fmla="*/ 0 w 1052"/>
              <a:gd name="T9" fmla="*/ 99064985 h 1352"/>
              <a:gd name="T10" fmla="*/ 0 w 1052"/>
              <a:gd name="T11" fmla="*/ 26696055 h 1352"/>
              <a:gd name="T12" fmla="*/ 32364996 w 1052"/>
              <a:gd name="T13" fmla="*/ 37309943 h 1352"/>
              <a:gd name="T14" fmla="*/ 89004604 w 1052"/>
              <a:gd name="T15" fmla="*/ 37309943 h 1352"/>
              <a:gd name="T16" fmla="*/ 126872037 w 1052"/>
              <a:gd name="T17" fmla="*/ 29269134 h 1352"/>
              <a:gd name="T18" fmla="*/ 172830468 w 1052"/>
              <a:gd name="T19" fmla="*/ 0 h 1352"/>
              <a:gd name="T20" fmla="*/ 208108816 w 1052"/>
              <a:gd name="T21" fmla="*/ 21228334 h 1352"/>
              <a:gd name="T22" fmla="*/ 262158743 w 1052"/>
              <a:gd name="T23" fmla="*/ 40205153 h 1352"/>
              <a:gd name="T24" fmla="*/ 340482766 w 1052"/>
              <a:gd name="T25" fmla="*/ 29269134 h 1352"/>
              <a:gd name="T26" fmla="*/ 337569974 w 1052"/>
              <a:gd name="T27" fmla="*/ 182369367 h 1352"/>
              <a:gd name="T28" fmla="*/ 326889357 w 1052"/>
              <a:gd name="T29" fmla="*/ 244123824 h 1352"/>
              <a:gd name="T30" fmla="*/ 289021853 w 1052"/>
              <a:gd name="T31" fmla="*/ 324855730 h 1352"/>
              <a:gd name="T32" fmla="*/ 218789433 w 1052"/>
              <a:gd name="T33" fmla="*/ 399797712 h 1352"/>
              <a:gd name="T34" fmla="*/ 172830468 w 1052"/>
              <a:gd name="T35" fmla="*/ 43485612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21514" name="AutoShape 10"/>
          <p:cNvSpPr>
            <a:spLocks noChangeArrowheads="1"/>
          </p:cNvSpPr>
          <p:nvPr/>
        </p:nvSpPr>
        <p:spPr bwMode="auto">
          <a:xfrm>
            <a:off x="2084388" y="3646488"/>
            <a:ext cx="695325" cy="693737"/>
          </a:xfrm>
          <a:prstGeom prst="smileyFace">
            <a:avLst>
              <a:gd name="adj" fmla="val -4653"/>
            </a:avLst>
          </a:prstGeom>
          <a:solidFill>
            <a:schemeClr val="hlink"/>
          </a:solidFill>
          <a:ln w="12700">
            <a:solidFill>
              <a:srgbClr val="000000"/>
            </a:solidFill>
            <a:round/>
            <a:headEnd/>
            <a:tailEnd/>
          </a:ln>
        </p:spPr>
        <p:txBody>
          <a:bodyPr wrap="none" anchor="ctr"/>
          <a:lstStyle/>
          <a:p>
            <a:endParaRPr lang="en-US"/>
          </a:p>
        </p:txBody>
      </p:sp>
      <p:grpSp>
        <p:nvGrpSpPr>
          <p:cNvPr id="21515" name="Group 11"/>
          <p:cNvGrpSpPr>
            <a:grpSpLocks/>
          </p:cNvGrpSpPr>
          <p:nvPr/>
        </p:nvGrpSpPr>
        <p:grpSpPr bwMode="auto">
          <a:xfrm>
            <a:off x="779463" y="1223963"/>
            <a:ext cx="1233487" cy="1225550"/>
            <a:chOff x="3360" y="800"/>
            <a:chExt cx="620" cy="616"/>
          </a:xfrm>
        </p:grpSpPr>
        <p:sp>
          <p:nvSpPr>
            <p:cNvPr id="21569" name="AutoShape 1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1570" name="Freeform 13"/>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21571" name="Group 14"/>
            <p:cNvGrpSpPr>
              <a:grpSpLocks/>
            </p:cNvGrpSpPr>
            <p:nvPr/>
          </p:nvGrpSpPr>
          <p:grpSpPr bwMode="auto">
            <a:xfrm flipH="1">
              <a:off x="3749" y="1171"/>
              <a:ext cx="212" cy="213"/>
              <a:chOff x="1350" y="686"/>
              <a:chExt cx="1132" cy="1132"/>
            </a:xfrm>
          </p:grpSpPr>
          <p:sp>
            <p:nvSpPr>
              <p:cNvPr id="21573" name="AutoShape 1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1574" name="Picture 1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572" name="Picture 1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16" name="Text Box 18"/>
          <p:cNvSpPr txBox="1">
            <a:spLocks noChangeArrowheads="1"/>
          </p:cNvSpPr>
          <p:nvPr/>
        </p:nvSpPr>
        <p:spPr bwMode="auto">
          <a:xfrm>
            <a:off x="2141538" y="1089025"/>
            <a:ext cx="5370512"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2514600" algn="l"/>
              </a:tabLst>
              <a:defRPr sz="1400">
                <a:solidFill>
                  <a:schemeClr val="bg1"/>
                </a:solidFill>
                <a:latin typeface="Arial" charset="0"/>
              </a:defRPr>
            </a:lvl1pPr>
            <a:lvl2pPr marL="742950" indent="-285750" eaLnBrk="0" hangingPunct="0">
              <a:tabLst>
                <a:tab pos="2514600" algn="l"/>
              </a:tabLst>
              <a:defRPr sz="1400">
                <a:solidFill>
                  <a:schemeClr val="bg1"/>
                </a:solidFill>
                <a:latin typeface="Arial" charset="0"/>
              </a:defRPr>
            </a:lvl2pPr>
            <a:lvl3pPr marL="1143000" indent="-228600" eaLnBrk="0" hangingPunct="0">
              <a:tabLst>
                <a:tab pos="2514600" algn="l"/>
              </a:tabLst>
              <a:defRPr sz="1400">
                <a:solidFill>
                  <a:schemeClr val="bg1"/>
                </a:solidFill>
                <a:latin typeface="Arial" charset="0"/>
              </a:defRPr>
            </a:lvl3pPr>
            <a:lvl4pPr marL="1600200" indent="-228600" eaLnBrk="0" hangingPunct="0">
              <a:tabLst>
                <a:tab pos="2514600" algn="l"/>
              </a:tabLst>
              <a:defRPr sz="1400">
                <a:solidFill>
                  <a:schemeClr val="bg1"/>
                </a:solidFill>
                <a:latin typeface="Arial" charset="0"/>
              </a:defRPr>
            </a:lvl4pPr>
            <a:lvl5pPr marL="2057400" indent="-228600" eaLnBrk="0" hangingPunct="0">
              <a:tabLst>
                <a:tab pos="2514600"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2514600"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2514600"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2514600"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2514600" algn="l"/>
              </a:tabLst>
              <a:defRPr sz="1400">
                <a:solidFill>
                  <a:schemeClr val="bg1"/>
                </a:solidFill>
                <a:latin typeface="Arial" charset="0"/>
              </a:defRPr>
            </a:lvl9pPr>
          </a:lstStyle>
          <a:p>
            <a:pPr algn="l" eaLnBrk="1" hangingPunct="1"/>
            <a:r>
              <a:rPr lang="en-US" sz="2000" b="1"/>
              <a:t>Status:	</a:t>
            </a:r>
            <a:r>
              <a:rPr lang="en-US" sz="2000" b="1">
                <a:solidFill>
                  <a:srgbClr val="009900"/>
                </a:solidFill>
              </a:rPr>
              <a:t>Open</a:t>
            </a:r>
            <a:r>
              <a:rPr lang="en-US" sz="2000" b="1"/>
              <a:t/>
            </a:r>
            <a:br>
              <a:rPr lang="en-US" sz="2000" b="1"/>
            </a:br>
            <a:r>
              <a:rPr lang="en-US" sz="2000" b="1"/>
              <a:t>Primary Adjuster:	</a:t>
            </a:r>
            <a:r>
              <a:rPr lang="en-US" sz="2000" b="1">
                <a:solidFill>
                  <a:srgbClr val="009900"/>
                </a:solidFill>
              </a:rPr>
              <a:t>Isabel Harkin</a:t>
            </a:r>
            <a:r>
              <a:rPr lang="en-US" sz="2000" b="1"/>
              <a:t/>
            </a:r>
            <a:br>
              <a:rPr lang="en-US" sz="2000" b="1"/>
            </a:br>
            <a:r>
              <a:rPr lang="en-US" sz="2000" b="1"/>
              <a:t>Assignment Group:	</a:t>
            </a:r>
            <a:r>
              <a:rPr lang="en-US" sz="2000" b="1">
                <a:solidFill>
                  <a:srgbClr val="009900"/>
                </a:solidFill>
              </a:rPr>
              <a:t>LA Auto Adjusters</a:t>
            </a:r>
            <a:br>
              <a:rPr lang="en-US" sz="2000" b="1">
                <a:solidFill>
                  <a:srgbClr val="009900"/>
                </a:solidFill>
              </a:rPr>
            </a:br>
            <a:r>
              <a:rPr lang="en-US" sz="2000" b="1"/>
              <a:t>Exposure Type:	</a:t>
            </a:r>
            <a:r>
              <a:rPr lang="en-US" sz="2000" b="1">
                <a:solidFill>
                  <a:srgbClr val="009900"/>
                </a:solidFill>
              </a:rPr>
              <a:t>Vehicle damage</a:t>
            </a:r>
            <a:br>
              <a:rPr lang="en-US" sz="2000" b="1">
                <a:solidFill>
                  <a:srgbClr val="009900"/>
                </a:solidFill>
              </a:rPr>
            </a:br>
            <a:r>
              <a:rPr lang="en-US" sz="2000" b="1"/>
              <a:t>Validation Level:	</a:t>
            </a:r>
            <a:r>
              <a:rPr lang="en-US" sz="2000" b="1">
                <a:solidFill>
                  <a:srgbClr val="009900"/>
                </a:solidFill>
              </a:rPr>
              <a:t>New loss completion</a:t>
            </a:r>
          </a:p>
        </p:txBody>
      </p:sp>
      <p:sp>
        <p:nvSpPr>
          <p:cNvPr id="21517" name="AutoShape 19"/>
          <p:cNvSpPr>
            <a:spLocks noChangeAspect="1" noChangeArrowheads="1" noTextEdit="1"/>
          </p:cNvSpPr>
          <p:nvPr/>
        </p:nvSpPr>
        <p:spPr bwMode="auto">
          <a:xfrm>
            <a:off x="2135188" y="3705225"/>
            <a:ext cx="233362"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18" name="Freeform 20"/>
          <p:cNvSpPr>
            <a:spLocks/>
          </p:cNvSpPr>
          <p:nvPr/>
        </p:nvSpPr>
        <p:spPr bwMode="auto">
          <a:xfrm>
            <a:off x="2136775" y="3706813"/>
            <a:ext cx="231775" cy="266700"/>
          </a:xfrm>
          <a:custGeom>
            <a:avLst/>
            <a:gdLst>
              <a:gd name="T0" fmla="*/ 14578036 w 1023"/>
              <a:gd name="T1" fmla="*/ 70215907 h 1012"/>
              <a:gd name="T2" fmla="*/ 17093353 w 1023"/>
              <a:gd name="T3" fmla="*/ 69660369 h 1012"/>
              <a:gd name="T4" fmla="*/ 19351969 w 1023"/>
              <a:gd name="T5" fmla="*/ 68688163 h 1012"/>
              <a:gd name="T6" fmla="*/ 19505806 w 1023"/>
              <a:gd name="T7" fmla="*/ 68827047 h 1012"/>
              <a:gd name="T8" fmla="*/ 20224467 w 1023"/>
              <a:gd name="T9" fmla="*/ 68896358 h 1012"/>
              <a:gd name="T10" fmla="*/ 22277816 w 1023"/>
              <a:gd name="T11" fmla="*/ 65145956 h 1012"/>
              <a:gd name="T12" fmla="*/ 26897682 w 1023"/>
              <a:gd name="T13" fmla="*/ 55144972 h 1012"/>
              <a:gd name="T14" fmla="*/ 32082152 w 1023"/>
              <a:gd name="T15" fmla="*/ 45629951 h 1012"/>
              <a:gd name="T16" fmla="*/ 37985050 w 1023"/>
              <a:gd name="T17" fmla="*/ 36531846 h 1012"/>
              <a:gd name="T18" fmla="*/ 44760899 w 1023"/>
              <a:gd name="T19" fmla="*/ 27919697 h 1012"/>
              <a:gd name="T20" fmla="*/ 52511879 w 1023"/>
              <a:gd name="T21" fmla="*/ 19932666 h 1012"/>
              <a:gd name="T22" fmla="*/ 51742015 w 1023"/>
              <a:gd name="T23" fmla="*/ 14307191 h 1012"/>
              <a:gd name="T24" fmla="*/ 49945362 w 1023"/>
              <a:gd name="T25" fmla="*/ 8959224 h 1012"/>
              <a:gd name="T26" fmla="*/ 47481479 w 1023"/>
              <a:gd name="T27" fmla="*/ 4792168 h 1012"/>
              <a:gd name="T28" fmla="*/ 44401569 w 1023"/>
              <a:gd name="T29" fmla="*/ 2361297 h 1012"/>
              <a:gd name="T30" fmla="*/ 40962327 w 1023"/>
              <a:gd name="T31" fmla="*/ 763995 h 1012"/>
              <a:gd name="T32" fmla="*/ 37882417 w 1023"/>
              <a:gd name="T33" fmla="*/ 0 h 1012"/>
              <a:gd name="T34" fmla="*/ 34905366 w 1023"/>
              <a:gd name="T35" fmla="*/ 416653 h 1012"/>
              <a:gd name="T36" fmla="*/ 32390053 w 1023"/>
              <a:gd name="T37" fmla="*/ 1805759 h 1012"/>
              <a:gd name="T38" fmla="*/ 28591474 w 1023"/>
              <a:gd name="T39" fmla="*/ 6181274 h 1012"/>
              <a:gd name="T40" fmla="*/ 25049600 w 1023"/>
              <a:gd name="T41" fmla="*/ 10764983 h 1012"/>
              <a:gd name="T42" fmla="*/ 22585716 w 1023"/>
              <a:gd name="T43" fmla="*/ 14862728 h 1012"/>
              <a:gd name="T44" fmla="*/ 20121833 w 1023"/>
              <a:gd name="T45" fmla="*/ 16807371 h 1012"/>
              <a:gd name="T46" fmla="*/ 17503887 w 1023"/>
              <a:gd name="T47" fmla="*/ 18543823 h 1012"/>
              <a:gd name="T48" fmla="*/ 16323262 w 1023"/>
              <a:gd name="T49" fmla="*/ 19863356 h 1012"/>
              <a:gd name="T50" fmla="*/ 15656031 w 1023"/>
              <a:gd name="T51" fmla="*/ 20627351 h 1012"/>
              <a:gd name="T52" fmla="*/ 14937370 w 1023"/>
              <a:gd name="T53" fmla="*/ 21391346 h 1012"/>
              <a:gd name="T54" fmla="*/ 10984958 w 1023"/>
              <a:gd name="T55" fmla="*/ 27086391 h 1012"/>
              <a:gd name="T56" fmla="*/ 7802414 w 1023"/>
              <a:gd name="T57" fmla="*/ 33059205 h 1012"/>
              <a:gd name="T58" fmla="*/ 6467724 w 1023"/>
              <a:gd name="T59" fmla="*/ 37920952 h 1012"/>
              <a:gd name="T60" fmla="*/ 6672990 w 1023"/>
              <a:gd name="T61" fmla="*/ 38684684 h 1012"/>
              <a:gd name="T62" fmla="*/ 6672990 w 1023"/>
              <a:gd name="T63" fmla="*/ 38823832 h 1012"/>
              <a:gd name="T64" fmla="*/ 5543796 w 1023"/>
              <a:gd name="T65" fmla="*/ 40421133 h 1012"/>
              <a:gd name="T66" fmla="*/ 3439242 w 1023"/>
              <a:gd name="T67" fmla="*/ 44727071 h 1012"/>
              <a:gd name="T68" fmla="*/ 1539956 w 1023"/>
              <a:gd name="T69" fmla="*/ 49311043 h 1012"/>
              <a:gd name="T70" fmla="*/ 205267 w 1023"/>
              <a:gd name="T71" fmla="*/ 53200329 h 1012"/>
              <a:gd name="T72" fmla="*/ 154064 w 1023"/>
              <a:gd name="T73" fmla="*/ 55561625 h 1012"/>
              <a:gd name="T74" fmla="*/ 359331 w 1023"/>
              <a:gd name="T75" fmla="*/ 55839393 h 1012"/>
              <a:gd name="T76" fmla="*/ 821295 w 1023"/>
              <a:gd name="T77" fmla="*/ 59381600 h 1012"/>
              <a:gd name="T78" fmla="*/ 1899287 w 1023"/>
              <a:gd name="T79" fmla="*/ 62715086 h 1012"/>
              <a:gd name="T80" fmla="*/ 3439242 w 1023"/>
              <a:gd name="T81" fmla="*/ 65771067 h 1012"/>
              <a:gd name="T82" fmla="*/ 5954330 w 1023"/>
              <a:gd name="T83" fmla="*/ 68201937 h 1012"/>
              <a:gd name="T84" fmla="*/ 9034242 w 1023"/>
              <a:gd name="T85" fmla="*/ 69660369 h 1012"/>
              <a:gd name="T86" fmla="*/ 10882324 w 1023"/>
              <a:gd name="T87" fmla="*/ 70146596 h 1012"/>
              <a:gd name="T88" fmla="*/ 11857456 w 1023"/>
              <a:gd name="T89" fmla="*/ 70215907 h 1012"/>
              <a:gd name="T90" fmla="*/ 12935447 w 1023"/>
              <a:gd name="T91" fmla="*/ 70285480 h 101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23"/>
              <a:gd name="T139" fmla="*/ 0 h 1012"/>
              <a:gd name="T140" fmla="*/ 1023 w 1023"/>
              <a:gd name="T141" fmla="*/ 1012 h 101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23" h="1012">
                <a:moveTo>
                  <a:pt x="252" y="1012"/>
                </a:moveTo>
                <a:lnTo>
                  <a:pt x="269" y="1012"/>
                </a:lnTo>
                <a:lnTo>
                  <a:pt x="284" y="1011"/>
                </a:lnTo>
                <a:lnTo>
                  <a:pt x="300" y="1009"/>
                </a:lnTo>
                <a:lnTo>
                  <a:pt x="316" y="1006"/>
                </a:lnTo>
                <a:lnTo>
                  <a:pt x="333" y="1003"/>
                </a:lnTo>
                <a:lnTo>
                  <a:pt x="348" y="998"/>
                </a:lnTo>
                <a:lnTo>
                  <a:pt x="363" y="994"/>
                </a:lnTo>
                <a:lnTo>
                  <a:pt x="377" y="989"/>
                </a:lnTo>
                <a:lnTo>
                  <a:pt x="378" y="989"/>
                </a:lnTo>
                <a:lnTo>
                  <a:pt x="379" y="989"/>
                </a:lnTo>
                <a:lnTo>
                  <a:pt x="380" y="991"/>
                </a:lnTo>
                <a:lnTo>
                  <a:pt x="382" y="992"/>
                </a:lnTo>
                <a:lnTo>
                  <a:pt x="387" y="992"/>
                </a:lnTo>
                <a:lnTo>
                  <a:pt x="394" y="992"/>
                </a:lnTo>
                <a:lnTo>
                  <a:pt x="400" y="990"/>
                </a:lnTo>
                <a:lnTo>
                  <a:pt x="406" y="987"/>
                </a:lnTo>
                <a:lnTo>
                  <a:pt x="434" y="938"/>
                </a:lnTo>
                <a:lnTo>
                  <a:pt x="463" y="889"/>
                </a:lnTo>
                <a:lnTo>
                  <a:pt x="492" y="842"/>
                </a:lnTo>
                <a:lnTo>
                  <a:pt x="524" y="794"/>
                </a:lnTo>
                <a:lnTo>
                  <a:pt x="556" y="748"/>
                </a:lnTo>
                <a:lnTo>
                  <a:pt x="590" y="702"/>
                </a:lnTo>
                <a:lnTo>
                  <a:pt x="625" y="657"/>
                </a:lnTo>
                <a:lnTo>
                  <a:pt x="662" y="612"/>
                </a:lnTo>
                <a:lnTo>
                  <a:pt x="701" y="569"/>
                </a:lnTo>
                <a:lnTo>
                  <a:pt x="740" y="526"/>
                </a:lnTo>
                <a:lnTo>
                  <a:pt x="782" y="483"/>
                </a:lnTo>
                <a:lnTo>
                  <a:pt x="826" y="442"/>
                </a:lnTo>
                <a:lnTo>
                  <a:pt x="872" y="402"/>
                </a:lnTo>
                <a:lnTo>
                  <a:pt x="921" y="363"/>
                </a:lnTo>
                <a:lnTo>
                  <a:pt x="971" y="324"/>
                </a:lnTo>
                <a:lnTo>
                  <a:pt x="1023" y="287"/>
                </a:lnTo>
                <a:lnTo>
                  <a:pt x="1021" y="260"/>
                </a:lnTo>
                <a:lnTo>
                  <a:pt x="1016" y="232"/>
                </a:lnTo>
                <a:lnTo>
                  <a:pt x="1008" y="206"/>
                </a:lnTo>
                <a:lnTo>
                  <a:pt x="999" y="179"/>
                </a:lnTo>
                <a:lnTo>
                  <a:pt x="986" y="154"/>
                </a:lnTo>
                <a:lnTo>
                  <a:pt x="973" y="129"/>
                </a:lnTo>
                <a:lnTo>
                  <a:pt x="959" y="106"/>
                </a:lnTo>
                <a:lnTo>
                  <a:pt x="944" y="85"/>
                </a:lnTo>
                <a:lnTo>
                  <a:pt x="925" y="69"/>
                </a:lnTo>
                <a:lnTo>
                  <a:pt x="907" y="56"/>
                </a:lnTo>
                <a:lnTo>
                  <a:pt x="886" y="44"/>
                </a:lnTo>
                <a:lnTo>
                  <a:pt x="865" y="34"/>
                </a:lnTo>
                <a:lnTo>
                  <a:pt x="843" y="25"/>
                </a:lnTo>
                <a:lnTo>
                  <a:pt x="820" y="17"/>
                </a:lnTo>
                <a:lnTo>
                  <a:pt x="798" y="11"/>
                </a:lnTo>
                <a:lnTo>
                  <a:pt x="775" y="4"/>
                </a:lnTo>
                <a:lnTo>
                  <a:pt x="758" y="1"/>
                </a:lnTo>
                <a:lnTo>
                  <a:pt x="738" y="0"/>
                </a:lnTo>
                <a:lnTo>
                  <a:pt x="719" y="0"/>
                </a:lnTo>
                <a:lnTo>
                  <a:pt x="699" y="2"/>
                </a:lnTo>
                <a:lnTo>
                  <a:pt x="680" y="6"/>
                </a:lnTo>
                <a:lnTo>
                  <a:pt x="662" y="11"/>
                </a:lnTo>
                <a:lnTo>
                  <a:pt x="645" y="18"/>
                </a:lnTo>
                <a:lnTo>
                  <a:pt x="631" y="26"/>
                </a:lnTo>
                <a:lnTo>
                  <a:pt x="606" y="47"/>
                </a:lnTo>
                <a:lnTo>
                  <a:pt x="582" y="68"/>
                </a:lnTo>
                <a:lnTo>
                  <a:pt x="557" y="89"/>
                </a:lnTo>
                <a:lnTo>
                  <a:pt x="533" y="111"/>
                </a:lnTo>
                <a:lnTo>
                  <a:pt x="510" y="133"/>
                </a:lnTo>
                <a:lnTo>
                  <a:pt x="488" y="155"/>
                </a:lnTo>
                <a:lnTo>
                  <a:pt x="468" y="178"/>
                </a:lnTo>
                <a:lnTo>
                  <a:pt x="450" y="200"/>
                </a:lnTo>
                <a:lnTo>
                  <a:pt x="440" y="214"/>
                </a:lnTo>
                <a:lnTo>
                  <a:pt x="426" y="225"/>
                </a:lnTo>
                <a:lnTo>
                  <a:pt x="410" y="234"/>
                </a:lnTo>
                <a:lnTo>
                  <a:pt x="392" y="242"/>
                </a:lnTo>
                <a:lnTo>
                  <a:pt x="375" y="249"/>
                </a:lnTo>
                <a:lnTo>
                  <a:pt x="357" y="257"/>
                </a:lnTo>
                <a:lnTo>
                  <a:pt x="341" y="267"/>
                </a:lnTo>
                <a:lnTo>
                  <a:pt x="328" y="279"/>
                </a:lnTo>
                <a:lnTo>
                  <a:pt x="323" y="282"/>
                </a:lnTo>
                <a:lnTo>
                  <a:pt x="318" y="286"/>
                </a:lnTo>
                <a:lnTo>
                  <a:pt x="314" y="289"/>
                </a:lnTo>
                <a:lnTo>
                  <a:pt x="309" y="293"/>
                </a:lnTo>
                <a:lnTo>
                  <a:pt x="305" y="297"/>
                </a:lnTo>
                <a:lnTo>
                  <a:pt x="300" y="301"/>
                </a:lnTo>
                <a:lnTo>
                  <a:pt x="295" y="304"/>
                </a:lnTo>
                <a:lnTo>
                  <a:pt x="291" y="308"/>
                </a:lnTo>
                <a:lnTo>
                  <a:pt x="264" y="336"/>
                </a:lnTo>
                <a:lnTo>
                  <a:pt x="238" y="363"/>
                </a:lnTo>
                <a:lnTo>
                  <a:pt x="214" y="390"/>
                </a:lnTo>
                <a:lnTo>
                  <a:pt x="192" y="418"/>
                </a:lnTo>
                <a:lnTo>
                  <a:pt x="171" y="446"/>
                </a:lnTo>
                <a:lnTo>
                  <a:pt x="152" y="476"/>
                </a:lnTo>
                <a:lnTo>
                  <a:pt x="136" y="508"/>
                </a:lnTo>
                <a:lnTo>
                  <a:pt x="123" y="542"/>
                </a:lnTo>
                <a:lnTo>
                  <a:pt x="126" y="546"/>
                </a:lnTo>
                <a:lnTo>
                  <a:pt x="127" y="549"/>
                </a:lnTo>
                <a:lnTo>
                  <a:pt x="129" y="553"/>
                </a:lnTo>
                <a:lnTo>
                  <a:pt x="130" y="557"/>
                </a:lnTo>
                <a:lnTo>
                  <a:pt x="130" y="558"/>
                </a:lnTo>
                <a:lnTo>
                  <a:pt x="130" y="559"/>
                </a:lnTo>
                <a:lnTo>
                  <a:pt x="129" y="560"/>
                </a:lnTo>
                <a:lnTo>
                  <a:pt x="122" y="563"/>
                </a:lnTo>
                <a:lnTo>
                  <a:pt x="108" y="582"/>
                </a:lnTo>
                <a:lnTo>
                  <a:pt x="94" y="602"/>
                </a:lnTo>
                <a:lnTo>
                  <a:pt x="80" y="623"/>
                </a:lnTo>
                <a:lnTo>
                  <a:pt x="67" y="644"/>
                </a:lnTo>
                <a:lnTo>
                  <a:pt x="56" y="666"/>
                </a:lnTo>
                <a:lnTo>
                  <a:pt x="43" y="688"/>
                </a:lnTo>
                <a:lnTo>
                  <a:pt x="30" y="710"/>
                </a:lnTo>
                <a:lnTo>
                  <a:pt x="18" y="732"/>
                </a:lnTo>
                <a:lnTo>
                  <a:pt x="11" y="749"/>
                </a:lnTo>
                <a:lnTo>
                  <a:pt x="4" y="766"/>
                </a:lnTo>
                <a:lnTo>
                  <a:pt x="0" y="783"/>
                </a:lnTo>
                <a:lnTo>
                  <a:pt x="2" y="799"/>
                </a:lnTo>
                <a:lnTo>
                  <a:pt x="3" y="800"/>
                </a:lnTo>
                <a:lnTo>
                  <a:pt x="4" y="801"/>
                </a:lnTo>
                <a:lnTo>
                  <a:pt x="6" y="803"/>
                </a:lnTo>
                <a:lnTo>
                  <a:pt x="7" y="804"/>
                </a:lnTo>
                <a:lnTo>
                  <a:pt x="8" y="821"/>
                </a:lnTo>
                <a:lnTo>
                  <a:pt x="11" y="838"/>
                </a:lnTo>
                <a:lnTo>
                  <a:pt x="16" y="855"/>
                </a:lnTo>
                <a:lnTo>
                  <a:pt x="22" y="871"/>
                </a:lnTo>
                <a:lnTo>
                  <a:pt x="29" y="887"/>
                </a:lnTo>
                <a:lnTo>
                  <a:pt x="37" y="903"/>
                </a:lnTo>
                <a:lnTo>
                  <a:pt x="45" y="918"/>
                </a:lnTo>
                <a:lnTo>
                  <a:pt x="55" y="932"/>
                </a:lnTo>
                <a:lnTo>
                  <a:pt x="67" y="947"/>
                </a:lnTo>
                <a:lnTo>
                  <a:pt x="82" y="961"/>
                </a:lnTo>
                <a:lnTo>
                  <a:pt x="99" y="972"/>
                </a:lnTo>
                <a:lnTo>
                  <a:pt x="116" y="982"/>
                </a:lnTo>
                <a:lnTo>
                  <a:pt x="135" y="990"/>
                </a:lnTo>
                <a:lnTo>
                  <a:pt x="155" y="997"/>
                </a:lnTo>
                <a:lnTo>
                  <a:pt x="176" y="1003"/>
                </a:lnTo>
                <a:lnTo>
                  <a:pt x="198" y="1008"/>
                </a:lnTo>
                <a:lnTo>
                  <a:pt x="205" y="1009"/>
                </a:lnTo>
                <a:lnTo>
                  <a:pt x="212" y="1010"/>
                </a:lnTo>
                <a:lnTo>
                  <a:pt x="219" y="1011"/>
                </a:lnTo>
                <a:lnTo>
                  <a:pt x="226" y="1011"/>
                </a:lnTo>
                <a:lnTo>
                  <a:pt x="231" y="1011"/>
                </a:lnTo>
                <a:lnTo>
                  <a:pt x="238" y="1011"/>
                </a:lnTo>
                <a:lnTo>
                  <a:pt x="245" y="1011"/>
                </a:lnTo>
                <a:lnTo>
                  <a:pt x="252" y="10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19" name="Freeform 21"/>
          <p:cNvSpPr>
            <a:spLocks/>
          </p:cNvSpPr>
          <p:nvPr/>
        </p:nvSpPr>
        <p:spPr bwMode="auto">
          <a:xfrm>
            <a:off x="2144713" y="3713163"/>
            <a:ext cx="215900" cy="254000"/>
          </a:xfrm>
          <a:custGeom>
            <a:avLst/>
            <a:gdLst>
              <a:gd name="T0" fmla="*/ 13142657 w 951"/>
              <a:gd name="T1" fmla="*/ 67063158 h 958"/>
              <a:gd name="T2" fmla="*/ 15410405 w 951"/>
              <a:gd name="T3" fmla="*/ 66290023 h 958"/>
              <a:gd name="T4" fmla="*/ 17059735 w 951"/>
              <a:gd name="T5" fmla="*/ 66008714 h 958"/>
              <a:gd name="T6" fmla="*/ 19636686 w 951"/>
              <a:gd name="T7" fmla="*/ 60595970 h 958"/>
              <a:gd name="T8" fmla="*/ 23038415 w 951"/>
              <a:gd name="T9" fmla="*/ 54128781 h 958"/>
              <a:gd name="T10" fmla="*/ 25203091 w 951"/>
              <a:gd name="T11" fmla="*/ 49840478 h 958"/>
              <a:gd name="T12" fmla="*/ 28243852 w 951"/>
              <a:gd name="T13" fmla="*/ 44216686 h 958"/>
              <a:gd name="T14" fmla="*/ 32057864 w 951"/>
              <a:gd name="T15" fmla="*/ 38101067 h 958"/>
              <a:gd name="T16" fmla="*/ 36181076 w 951"/>
              <a:gd name="T17" fmla="*/ 31985175 h 958"/>
              <a:gd name="T18" fmla="*/ 40819633 w 951"/>
              <a:gd name="T19" fmla="*/ 26009814 h 958"/>
              <a:gd name="T20" fmla="*/ 44015225 w 951"/>
              <a:gd name="T21" fmla="*/ 22424650 h 958"/>
              <a:gd name="T22" fmla="*/ 46695245 w 951"/>
              <a:gd name="T23" fmla="*/ 19683147 h 958"/>
              <a:gd name="T24" fmla="*/ 47622865 w 951"/>
              <a:gd name="T25" fmla="*/ 18698964 h 958"/>
              <a:gd name="T26" fmla="*/ 47932072 w 951"/>
              <a:gd name="T27" fmla="*/ 18347394 h 958"/>
              <a:gd name="T28" fmla="*/ 48911454 w 951"/>
              <a:gd name="T29" fmla="*/ 17503998 h 958"/>
              <a:gd name="T30" fmla="*/ 47829003 w 951"/>
              <a:gd name="T31" fmla="*/ 13145429 h 958"/>
              <a:gd name="T32" fmla="*/ 44994380 w 951"/>
              <a:gd name="T33" fmla="*/ 5272224 h 958"/>
              <a:gd name="T34" fmla="*/ 40510426 w 951"/>
              <a:gd name="T35" fmla="*/ 1265228 h 958"/>
              <a:gd name="T36" fmla="*/ 35923404 w 951"/>
              <a:gd name="T37" fmla="*/ 210783 h 958"/>
              <a:gd name="T38" fmla="*/ 32109399 w 951"/>
              <a:gd name="T39" fmla="*/ 1476276 h 958"/>
              <a:gd name="T40" fmla="*/ 28759423 w 951"/>
              <a:gd name="T41" fmla="*/ 5061441 h 958"/>
              <a:gd name="T42" fmla="*/ 25873039 w 951"/>
              <a:gd name="T43" fmla="*/ 8576344 h 958"/>
              <a:gd name="T44" fmla="*/ 23656829 w 951"/>
              <a:gd name="T45" fmla="*/ 12161245 h 958"/>
              <a:gd name="T46" fmla="*/ 29738579 w 951"/>
              <a:gd name="T47" fmla="*/ 20104978 h 958"/>
              <a:gd name="T48" fmla="*/ 32212468 w 951"/>
              <a:gd name="T49" fmla="*/ 22213867 h 958"/>
              <a:gd name="T50" fmla="*/ 34377143 w 951"/>
              <a:gd name="T51" fmla="*/ 24533539 h 958"/>
              <a:gd name="T52" fmla="*/ 35717266 w 951"/>
              <a:gd name="T53" fmla="*/ 26431645 h 958"/>
              <a:gd name="T54" fmla="*/ 36490283 w 951"/>
              <a:gd name="T55" fmla="*/ 28540533 h 958"/>
              <a:gd name="T56" fmla="*/ 36129542 w 951"/>
              <a:gd name="T57" fmla="*/ 28892103 h 958"/>
              <a:gd name="T58" fmla="*/ 34634815 w 951"/>
              <a:gd name="T59" fmla="*/ 28400011 h 958"/>
              <a:gd name="T60" fmla="*/ 32109399 w 951"/>
              <a:gd name="T61" fmla="*/ 25166417 h 958"/>
              <a:gd name="T62" fmla="*/ 28862492 w 951"/>
              <a:gd name="T63" fmla="*/ 22002819 h 958"/>
              <a:gd name="T64" fmla="*/ 25512297 w 951"/>
              <a:gd name="T65" fmla="*/ 19191056 h 958"/>
              <a:gd name="T66" fmla="*/ 22162102 w 951"/>
              <a:gd name="T67" fmla="*/ 16519810 h 958"/>
              <a:gd name="T68" fmla="*/ 21182947 w 951"/>
              <a:gd name="T69" fmla="*/ 15887196 h 958"/>
              <a:gd name="T70" fmla="*/ 18605996 w 951"/>
              <a:gd name="T71" fmla="*/ 17222685 h 958"/>
              <a:gd name="T72" fmla="*/ 15616543 w 951"/>
              <a:gd name="T73" fmla="*/ 19823669 h 958"/>
              <a:gd name="T74" fmla="*/ 12884985 w 951"/>
              <a:gd name="T75" fmla="*/ 23127789 h 958"/>
              <a:gd name="T76" fmla="*/ 10565706 w 951"/>
              <a:gd name="T77" fmla="*/ 26572166 h 958"/>
              <a:gd name="T78" fmla="*/ 8246428 w 951"/>
              <a:gd name="T79" fmla="*/ 30719683 h 958"/>
              <a:gd name="T80" fmla="*/ 6545561 w 951"/>
              <a:gd name="T81" fmla="*/ 35429561 h 958"/>
              <a:gd name="T82" fmla="*/ 7576480 w 951"/>
              <a:gd name="T83" fmla="*/ 37819758 h 958"/>
              <a:gd name="T84" fmla="*/ 8761773 w 951"/>
              <a:gd name="T85" fmla="*/ 39296034 h 958"/>
              <a:gd name="T86" fmla="*/ 11338724 w 951"/>
              <a:gd name="T87" fmla="*/ 42107797 h 958"/>
              <a:gd name="T88" fmla="*/ 14276643 w 951"/>
              <a:gd name="T89" fmla="*/ 45200869 h 958"/>
              <a:gd name="T90" fmla="*/ 17420476 w 951"/>
              <a:gd name="T91" fmla="*/ 47872111 h 958"/>
              <a:gd name="T92" fmla="*/ 20976809 w 951"/>
              <a:gd name="T93" fmla="*/ 49981000 h 958"/>
              <a:gd name="T94" fmla="*/ 22316706 w 951"/>
              <a:gd name="T95" fmla="*/ 50894922 h 958"/>
              <a:gd name="T96" fmla="*/ 21595223 w 951"/>
              <a:gd name="T97" fmla="*/ 52090154 h 958"/>
              <a:gd name="T98" fmla="*/ 19224410 w 951"/>
              <a:gd name="T99" fmla="*/ 51387014 h 958"/>
              <a:gd name="T100" fmla="*/ 16698994 w 951"/>
              <a:gd name="T101" fmla="*/ 49770217 h 958"/>
              <a:gd name="T102" fmla="*/ 14379712 w 951"/>
              <a:gd name="T103" fmla="*/ 47872111 h 958"/>
              <a:gd name="T104" fmla="*/ 12163502 w 951"/>
              <a:gd name="T105" fmla="*/ 45833483 h 958"/>
              <a:gd name="T106" fmla="*/ 11338724 w 951"/>
              <a:gd name="T107" fmla="*/ 45200869 h 958"/>
              <a:gd name="T108" fmla="*/ 4483955 w 951"/>
              <a:gd name="T109" fmla="*/ 41475183 h 958"/>
              <a:gd name="T110" fmla="*/ 2164676 w 951"/>
              <a:gd name="T111" fmla="*/ 46817666 h 958"/>
              <a:gd name="T112" fmla="*/ 257672 w 951"/>
              <a:gd name="T113" fmla="*/ 54620608 h 958"/>
              <a:gd name="T114" fmla="*/ 1546262 w 951"/>
              <a:gd name="T115" fmla="*/ 60525709 h 958"/>
              <a:gd name="T116" fmla="*/ 4380886 w 951"/>
              <a:gd name="T117" fmla="*/ 64884008 h 958"/>
              <a:gd name="T118" fmla="*/ 8246428 w 951"/>
              <a:gd name="T119" fmla="*/ 66922636 h 9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51"/>
              <a:gd name="T181" fmla="*/ 0 h 958"/>
              <a:gd name="T182" fmla="*/ 951 w 951"/>
              <a:gd name="T183" fmla="*/ 958 h 9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51" h="958">
                <a:moveTo>
                  <a:pt x="221" y="958"/>
                </a:moveTo>
                <a:lnTo>
                  <a:pt x="233" y="958"/>
                </a:lnTo>
                <a:lnTo>
                  <a:pt x="243" y="956"/>
                </a:lnTo>
                <a:lnTo>
                  <a:pt x="255" y="954"/>
                </a:lnTo>
                <a:lnTo>
                  <a:pt x="267" y="952"/>
                </a:lnTo>
                <a:lnTo>
                  <a:pt x="277" y="949"/>
                </a:lnTo>
                <a:lnTo>
                  <a:pt x="289" y="946"/>
                </a:lnTo>
                <a:lnTo>
                  <a:pt x="299" y="943"/>
                </a:lnTo>
                <a:lnTo>
                  <a:pt x="311" y="941"/>
                </a:lnTo>
                <a:lnTo>
                  <a:pt x="318" y="939"/>
                </a:lnTo>
                <a:lnTo>
                  <a:pt x="325" y="939"/>
                </a:lnTo>
                <a:lnTo>
                  <a:pt x="331" y="939"/>
                </a:lnTo>
                <a:lnTo>
                  <a:pt x="338" y="938"/>
                </a:lnTo>
                <a:lnTo>
                  <a:pt x="350" y="911"/>
                </a:lnTo>
                <a:lnTo>
                  <a:pt x="366" y="886"/>
                </a:lnTo>
                <a:lnTo>
                  <a:pt x="381" y="862"/>
                </a:lnTo>
                <a:lnTo>
                  <a:pt x="397" y="838"/>
                </a:lnTo>
                <a:lnTo>
                  <a:pt x="413" y="816"/>
                </a:lnTo>
                <a:lnTo>
                  <a:pt x="431" y="793"/>
                </a:lnTo>
                <a:lnTo>
                  <a:pt x="447" y="770"/>
                </a:lnTo>
                <a:lnTo>
                  <a:pt x="463" y="747"/>
                </a:lnTo>
                <a:lnTo>
                  <a:pt x="472" y="734"/>
                </a:lnTo>
                <a:lnTo>
                  <a:pt x="480" y="722"/>
                </a:lnTo>
                <a:lnTo>
                  <a:pt x="489" y="709"/>
                </a:lnTo>
                <a:lnTo>
                  <a:pt x="497" y="697"/>
                </a:lnTo>
                <a:lnTo>
                  <a:pt x="515" y="674"/>
                </a:lnTo>
                <a:lnTo>
                  <a:pt x="531" y="651"/>
                </a:lnTo>
                <a:lnTo>
                  <a:pt x="548" y="629"/>
                </a:lnTo>
                <a:lnTo>
                  <a:pt x="567" y="607"/>
                </a:lnTo>
                <a:lnTo>
                  <a:pt x="584" y="585"/>
                </a:lnTo>
                <a:lnTo>
                  <a:pt x="603" y="563"/>
                </a:lnTo>
                <a:lnTo>
                  <a:pt x="622" y="542"/>
                </a:lnTo>
                <a:lnTo>
                  <a:pt x="641" y="520"/>
                </a:lnTo>
                <a:lnTo>
                  <a:pt x="661" y="499"/>
                </a:lnTo>
                <a:lnTo>
                  <a:pt x="682" y="477"/>
                </a:lnTo>
                <a:lnTo>
                  <a:pt x="702" y="455"/>
                </a:lnTo>
                <a:lnTo>
                  <a:pt x="724" y="434"/>
                </a:lnTo>
                <a:lnTo>
                  <a:pt x="746" y="413"/>
                </a:lnTo>
                <a:lnTo>
                  <a:pt x="768" y="391"/>
                </a:lnTo>
                <a:lnTo>
                  <a:pt x="792" y="370"/>
                </a:lnTo>
                <a:lnTo>
                  <a:pt x="815" y="348"/>
                </a:lnTo>
                <a:lnTo>
                  <a:pt x="829" y="338"/>
                </a:lnTo>
                <a:lnTo>
                  <a:pt x="842" y="329"/>
                </a:lnTo>
                <a:lnTo>
                  <a:pt x="854" y="319"/>
                </a:lnTo>
                <a:lnTo>
                  <a:pt x="868" y="309"/>
                </a:lnTo>
                <a:lnTo>
                  <a:pt x="880" y="299"/>
                </a:lnTo>
                <a:lnTo>
                  <a:pt x="893" y="290"/>
                </a:lnTo>
                <a:lnTo>
                  <a:pt x="906" y="280"/>
                </a:lnTo>
                <a:lnTo>
                  <a:pt x="917" y="271"/>
                </a:lnTo>
                <a:lnTo>
                  <a:pt x="920" y="269"/>
                </a:lnTo>
                <a:lnTo>
                  <a:pt x="922" y="267"/>
                </a:lnTo>
                <a:lnTo>
                  <a:pt x="924" y="266"/>
                </a:lnTo>
                <a:lnTo>
                  <a:pt x="927" y="265"/>
                </a:lnTo>
                <a:lnTo>
                  <a:pt x="928" y="264"/>
                </a:lnTo>
                <a:lnTo>
                  <a:pt x="929" y="263"/>
                </a:lnTo>
                <a:lnTo>
                  <a:pt x="930" y="261"/>
                </a:lnTo>
                <a:lnTo>
                  <a:pt x="931" y="260"/>
                </a:lnTo>
                <a:lnTo>
                  <a:pt x="945" y="251"/>
                </a:lnTo>
                <a:lnTo>
                  <a:pt x="946" y="250"/>
                </a:lnTo>
                <a:lnTo>
                  <a:pt x="949" y="249"/>
                </a:lnTo>
                <a:lnTo>
                  <a:pt x="950" y="248"/>
                </a:lnTo>
                <a:lnTo>
                  <a:pt x="951" y="246"/>
                </a:lnTo>
                <a:lnTo>
                  <a:pt x="938" y="217"/>
                </a:lnTo>
                <a:lnTo>
                  <a:pt x="928" y="187"/>
                </a:lnTo>
                <a:lnTo>
                  <a:pt x="916" y="158"/>
                </a:lnTo>
                <a:lnTo>
                  <a:pt x="905" y="128"/>
                </a:lnTo>
                <a:lnTo>
                  <a:pt x="891" y="101"/>
                </a:lnTo>
                <a:lnTo>
                  <a:pt x="873" y="75"/>
                </a:lnTo>
                <a:lnTo>
                  <a:pt x="852" y="52"/>
                </a:lnTo>
                <a:lnTo>
                  <a:pt x="825" y="32"/>
                </a:lnTo>
                <a:lnTo>
                  <a:pt x="807" y="24"/>
                </a:lnTo>
                <a:lnTo>
                  <a:pt x="786" y="18"/>
                </a:lnTo>
                <a:lnTo>
                  <a:pt x="765" y="13"/>
                </a:lnTo>
                <a:lnTo>
                  <a:pt x="743" y="9"/>
                </a:lnTo>
                <a:lnTo>
                  <a:pt x="719" y="6"/>
                </a:lnTo>
                <a:lnTo>
                  <a:pt x="697" y="3"/>
                </a:lnTo>
                <a:lnTo>
                  <a:pt x="674" y="2"/>
                </a:lnTo>
                <a:lnTo>
                  <a:pt x="652" y="0"/>
                </a:lnTo>
                <a:lnTo>
                  <a:pt x="638" y="10"/>
                </a:lnTo>
                <a:lnTo>
                  <a:pt x="623" y="21"/>
                </a:lnTo>
                <a:lnTo>
                  <a:pt x="607" y="33"/>
                </a:lnTo>
                <a:lnTo>
                  <a:pt x="590" y="46"/>
                </a:lnTo>
                <a:lnTo>
                  <a:pt x="574" y="59"/>
                </a:lnTo>
                <a:lnTo>
                  <a:pt x="558" y="72"/>
                </a:lnTo>
                <a:lnTo>
                  <a:pt x="541" y="85"/>
                </a:lnTo>
                <a:lnTo>
                  <a:pt x="527" y="96"/>
                </a:lnTo>
                <a:lnTo>
                  <a:pt x="515" y="109"/>
                </a:lnTo>
                <a:lnTo>
                  <a:pt x="502" y="122"/>
                </a:lnTo>
                <a:lnTo>
                  <a:pt x="490" y="135"/>
                </a:lnTo>
                <a:lnTo>
                  <a:pt x="478" y="147"/>
                </a:lnTo>
                <a:lnTo>
                  <a:pt x="468" y="160"/>
                </a:lnTo>
                <a:lnTo>
                  <a:pt x="459" y="173"/>
                </a:lnTo>
                <a:lnTo>
                  <a:pt x="449" y="187"/>
                </a:lnTo>
                <a:lnTo>
                  <a:pt x="442" y="201"/>
                </a:lnTo>
                <a:lnTo>
                  <a:pt x="566" y="278"/>
                </a:lnTo>
                <a:lnTo>
                  <a:pt x="577" y="286"/>
                </a:lnTo>
                <a:lnTo>
                  <a:pt x="590" y="293"/>
                </a:lnTo>
                <a:lnTo>
                  <a:pt x="602" y="301"/>
                </a:lnTo>
                <a:lnTo>
                  <a:pt x="614" y="308"/>
                </a:lnTo>
                <a:lnTo>
                  <a:pt x="625" y="316"/>
                </a:lnTo>
                <a:lnTo>
                  <a:pt x="637" y="324"/>
                </a:lnTo>
                <a:lnTo>
                  <a:pt x="648" y="333"/>
                </a:lnTo>
                <a:lnTo>
                  <a:pt x="660" y="342"/>
                </a:lnTo>
                <a:lnTo>
                  <a:pt x="667" y="349"/>
                </a:lnTo>
                <a:lnTo>
                  <a:pt x="673" y="356"/>
                </a:lnTo>
                <a:lnTo>
                  <a:pt x="680" y="363"/>
                </a:lnTo>
                <a:lnTo>
                  <a:pt x="687" y="369"/>
                </a:lnTo>
                <a:lnTo>
                  <a:pt x="693" y="376"/>
                </a:lnTo>
                <a:lnTo>
                  <a:pt x="700" y="383"/>
                </a:lnTo>
                <a:lnTo>
                  <a:pt x="705" y="389"/>
                </a:lnTo>
                <a:lnTo>
                  <a:pt x="711" y="396"/>
                </a:lnTo>
                <a:lnTo>
                  <a:pt x="708" y="406"/>
                </a:lnTo>
                <a:lnTo>
                  <a:pt x="707" y="407"/>
                </a:lnTo>
                <a:lnTo>
                  <a:pt x="704" y="408"/>
                </a:lnTo>
                <a:lnTo>
                  <a:pt x="703" y="410"/>
                </a:lnTo>
                <a:lnTo>
                  <a:pt x="701" y="411"/>
                </a:lnTo>
                <a:lnTo>
                  <a:pt x="693" y="419"/>
                </a:lnTo>
                <a:lnTo>
                  <a:pt x="685" y="414"/>
                </a:lnTo>
                <a:lnTo>
                  <a:pt x="678" y="409"/>
                </a:lnTo>
                <a:lnTo>
                  <a:pt x="672" y="404"/>
                </a:lnTo>
                <a:lnTo>
                  <a:pt x="667" y="397"/>
                </a:lnTo>
                <a:lnTo>
                  <a:pt x="652" y="383"/>
                </a:lnTo>
                <a:lnTo>
                  <a:pt x="638" y="370"/>
                </a:lnTo>
                <a:lnTo>
                  <a:pt x="623" y="358"/>
                </a:lnTo>
                <a:lnTo>
                  <a:pt x="608" y="346"/>
                </a:lnTo>
                <a:lnTo>
                  <a:pt x="591" y="335"/>
                </a:lnTo>
                <a:lnTo>
                  <a:pt x="576" y="324"/>
                </a:lnTo>
                <a:lnTo>
                  <a:pt x="560" y="313"/>
                </a:lnTo>
                <a:lnTo>
                  <a:pt x="544" y="302"/>
                </a:lnTo>
                <a:lnTo>
                  <a:pt x="527" y="292"/>
                </a:lnTo>
                <a:lnTo>
                  <a:pt x="511" y="283"/>
                </a:lnTo>
                <a:lnTo>
                  <a:pt x="495" y="273"/>
                </a:lnTo>
                <a:lnTo>
                  <a:pt x="478" y="263"/>
                </a:lnTo>
                <a:lnTo>
                  <a:pt x="462" y="254"/>
                </a:lnTo>
                <a:lnTo>
                  <a:pt x="446" y="245"/>
                </a:lnTo>
                <a:lnTo>
                  <a:pt x="430" y="235"/>
                </a:lnTo>
                <a:lnTo>
                  <a:pt x="413" y="226"/>
                </a:lnTo>
                <a:lnTo>
                  <a:pt x="412" y="226"/>
                </a:lnTo>
                <a:lnTo>
                  <a:pt x="411" y="226"/>
                </a:lnTo>
                <a:lnTo>
                  <a:pt x="410" y="226"/>
                </a:lnTo>
                <a:lnTo>
                  <a:pt x="394" y="231"/>
                </a:lnTo>
                <a:lnTo>
                  <a:pt x="377" y="238"/>
                </a:lnTo>
                <a:lnTo>
                  <a:pt x="361" y="245"/>
                </a:lnTo>
                <a:lnTo>
                  <a:pt x="346" y="253"/>
                </a:lnTo>
                <a:lnTo>
                  <a:pt x="331" y="262"/>
                </a:lnTo>
                <a:lnTo>
                  <a:pt x="317" y="272"/>
                </a:lnTo>
                <a:lnTo>
                  <a:pt x="303" y="282"/>
                </a:lnTo>
                <a:lnTo>
                  <a:pt x="289" y="293"/>
                </a:lnTo>
                <a:lnTo>
                  <a:pt x="276" y="305"/>
                </a:lnTo>
                <a:lnTo>
                  <a:pt x="263" y="317"/>
                </a:lnTo>
                <a:lnTo>
                  <a:pt x="250" y="329"/>
                </a:lnTo>
                <a:lnTo>
                  <a:pt x="239" y="341"/>
                </a:lnTo>
                <a:lnTo>
                  <a:pt x="227" y="353"/>
                </a:lnTo>
                <a:lnTo>
                  <a:pt x="217" y="366"/>
                </a:lnTo>
                <a:lnTo>
                  <a:pt x="205" y="378"/>
                </a:lnTo>
                <a:lnTo>
                  <a:pt x="194" y="390"/>
                </a:lnTo>
                <a:lnTo>
                  <a:pt x="185" y="405"/>
                </a:lnTo>
                <a:lnTo>
                  <a:pt x="172" y="421"/>
                </a:lnTo>
                <a:lnTo>
                  <a:pt x="160" y="437"/>
                </a:lnTo>
                <a:lnTo>
                  <a:pt x="147" y="453"/>
                </a:lnTo>
                <a:lnTo>
                  <a:pt x="136" y="469"/>
                </a:lnTo>
                <a:lnTo>
                  <a:pt x="129" y="487"/>
                </a:lnTo>
                <a:lnTo>
                  <a:pt x="127" y="504"/>
                </a:lnTo>
                <a:lnTo>
                  <a:pt x="130" y="521"/>
                </a:lnTo>
                <a:lnTo>
                  <a:pt x="135" y="527"/>
                </a:lnTo>
                <a:lnTo>
                  <a:pt x="141" y="532"/>
                </a:lnTo>
                <a:lnTo>
                  <a:pt x="147" y="538"/>
                </a:lnTo>
                <a:lnTo>
                  <a:pt x="153" y="543"/>
                </a:lnTo>
                <a:lnTo>
                  <a:pt x="158" y="548"/>
                </a:lnTo>
                <a:lnTo>
                  <a:pt x="164" y="553"/>
                </a:lnTo>
                <a:lnTo>
                  <a:pt x="170" y="559"/>
                </a:lnTo>
                <a:lnTo>
                  <a:pt x="175" y="564"/>
                </a:lnTo>
                <a:lnTo>
                  <a:pt x="190" y="576"/>
                </a:lnTo>
                <a:lnTo>
                  <a:pt x="205" y="588"/>
                </a:lnTo>
                <a:lnTo>
                  <a:pt x="220" y="599"/>
                </a:lnTo>
                <a:lnTo>
                  <a:pt x="234" y="611"/>
                </a:lnTo>
                <a:lnTo>
                  <a:pt x="248" y="622"/>
                </a:lnTo>
                <a:lnTo>
                  <a:pt x="263" y="633"/>
                </a:lnTo>
                <a:lnTo>
                  <a:pt x="277" y="643"/>
                </a:lnTo>
                <a:lnTo>
                  <a:pt x="292" y="653"/>
                </a:lnTo>
                <a:lnTo>
                  <a:pt x="307" y="663"/>
                </a:lnTo>
                <a:lnTo>
                  <a:pt x="323" y="672"/>
                </a:lnTo>
                <a:lnTo>
                  <a:pt x="338" y="681"/>
                </a:lnTo>
                <a:lnTo>
                  <a:pt x="354" y="689"/>
                </a:lnTo>
                <a:lnTo>
                  <a:pt x="371" y="697"/>
                </a:lnTo>
                <a:lnTo>
                  <a:pt x="389" y="704"/>
                </a:lnTo>
                <a:lnTo>
                  <a:pt x="407" y="711"/>
                </a:lnTo>
                <a:lnTo>
                  <a:pt x="426" y="717"/>
                </a:lnTo>
                <a:lnTo>
                  <a:pt x="428" y="719"/>
                </a:lnTo>
                <a:lnTo>
                  <a:pt x="432" y="721"/>
                </a:lnTo>
                <a:lnTo>
                  <a:pt x="433" y="724"/>
                </a:lnTo>
                <a:lnTo>
                  <a:pt x="433" y="728"/>
                </a:lnTo>
                <a:lnTo>
                  <a:pt x="430" y="733"/>
                </a:lnTo>
                <a:lnTo>
                  <a:pt x="425" y="737"/>
                </a:lnTo>
                <a:lnTo>
                  <a:pt x="419" y="741"/>
                </a:lnTo>
                <a:lnTo>
                  <a:pt x="413" y="744"/>
                </a:lnTo>
                <a:lnTo>
                  <a:pt x="399" y="740"/>
                </a:lnTo>
                <a:lnTo>
                  <a:pt x="385" y="736"/>
                </a:lnTo>
                <a:lnTo>
                  <a:pt x="373" y="731"/>
                </a:lnTo>
                <a:lnTo>
                  <a:pt x="360" y="725"/>
                </a:lnTo>
                <a:lnTo>
                  <a:pt x="347" y="720"/>
                </a:lnTo>
                <a:lnTo>
                  <a:pt x="335" y="714"/>
                </a:lnTo>
                <a:lnTo>
                  <a:pt x="324" y="708"/>
                </a:lnTo>
                <a:lnTo>
                  <a:pt x="313" y="701"/>
                </a:lnTo>
                <a:lnTo>
                  <a:pt x="302" y="695"/>
                </a:lnTo>
                <a:lnTo>
                  <a:pt x="291" y="688"/>
                </a:lnTo>
                <a:lnTo>
                  <a:pt x="279" y="681"/>
                </a:lnTo>
                <a:lnTo>
                  <a:pt x="269" y="674"/>
                </a:lnTo>
                <a:lnTo>
                  <a:pt x="258" y="667"/>
                </a:lnTo>
                <a:lnTo>
                  <a:pt x="248" y="659"/>
                </a:lnTo>
                <a:lnTo>
                  <a:pt x="236" y="652"/>
                </a:lnTo>
                <a:lnTo>
                  <a:pt x="226" y="645"/>
                </a:lnTo>
                <a:lnTo>
                  <a:pt x="224" y="644"/>
                </a:lnTo>
                <a:lnTo>
                  <a:pt x="221" y="643"/>
                </a:lnTo>
                <a:lnTo>
                  <a:pt x="220" y="643"/>
                </a:lnTo>
                <a:lnTo>
                  <a:pt x="218" y="642"/>
                </a:lnTo>
                <a:lnTo>
                  <a:pt x="115" y="556"/>
                </a:lnTo>
                <a:lnTo>
                  <a:pt x="101" y="573"/>
                </a:lnTo>
                <a:lnTo>
                  <a:pt x="87" y="590"/>
                </a:lnTo>
                <a:lnTo>
                  <a:pt x="76" y="608"/>
                </a:lnTo>
                <a:lnTo>
                  <a:pt x="64" y="627"/>
                </a:lnTo>
                <a:lnTo>
                  <a:pt x="52" y="646"/>
                </a:lnTo>
                <a:lnTo>
                  <a:pt x="42" y="666"/>
                </a:lnTo>
                <a:lnTo>
                  <a:pt x="31" y="686"/>
                </a:lnTo>
                <a:lnTo>
                  <a:pt x="21" y="707"/>
                </a:lnTo>
                <a:lnTo>
                  <a:pt x="0" y="757"/>
                </a:lnTo>
                <a:lnTo>
                  <a:pt x="5" y="777"/>
                </a:lnTo>
                <a:lnTo>
                  <a:pt x="11" y="798"/>
                </a:lnTo>
                <a:lnTo>
                  <a:pt x="15" y="819"/>
                </a:lnTo>
                <a:lnTo>
                  <a:pt x="22" y="840"/>
                </a:lnTo>
                <a:lnTo>
                  <a:pt x="30" y="861"/>
                </a:lnTo>
                <a:lnTo>
                  <a:pt x="41" y="880"/>
                </a:lnTo>
                <a:lnTo>
                  <a:pt x="54" y="897"/>
                </a:lnTo>
                <a:lnTo>
                  <a:pt x="70" y="912"/>
                </a:lnTo>
                <a:lnTo>
                  <a:pt x="85" y="923"/>
                </a:lnTo>
                <a:lnTo>
                  <a:pt x="101" y="932"/>
                </a:lnTo>
                <a:lnTo>
                  <a:pt x="120" y="940"/>
                </a:lnTo>
                <a:lnTo>
                  <a:pt x="140" y="947"/>
                </a:lnTo>
                <a:lnTo>
                  <a:pt x="160" y="952"/>
                </a:lnTo>
                <a:lnTo>
                  <a:pt x="180" y="955"/>
                </a:lnTo>
                <a:lnTo>
                  <a:pt x="201" y="957"/>
                </a:lnTo>
                <a:lnTo>
                  <a:pt x="221" y="95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0" name="Freeform 22"/>
          <p:cNvSpPr>
            <a:spLocks/>
          </p:cNvSpPr>
          <p:nvPr/>
        </p:nvSpPr>
        <p:spPr bwMode="auto">
          <a:xfrm>
            <a:off x="2184400" y="3838575"/>
            <a:ext cx="11113" cy="14288"/>
          </a:xfrm>
          <a:custGeom>
            <a:avLst/>
            <a:gdLst>
              <a:gd name="T0" fmla="*/ 1341836 w 47"/>
              <a:gd name="T1" fmla="*/ 0 h 58"/>
              <a:gd name="T2" fmla="*/ 1844994 w 47"/>
              <a:gd name="T3" fmla="*/ 121448 h 58"/>
              <a:gd name="T4" fmla="*/ 2236314 w 47"/>
              <a:gd name="T5" fmla="*/ 485546 h 58"/>
              <a:gd name="T6" fmla="*/ 2515794 w 47"/>
              <a:gd name="T7" fmla="*/ 1092293 h 58"/>
              <a:gd name="T8" fmla="*/ 2627633 w 47"/>
              <a:gd name="T9" fmla="*/ 1759887 h 58"/>
              <a:gd name="T10" fmla="*/ 2515794 w 47"/>
              <a:gd name="T11" fmla="*/ 2427482 h 58"/>
              <a:gd name="T12" fmla="*/ 2236314 w 47"/>
              <a:gd name="T13" fmla="*/ 2973629 h 58"/>
              <a:gd name="T14" fmla="*/ 1844994 w 47"/>
              <a:gd name="T15" fmla="*/ 3398327 h 58"/>
              <a:gd name="T16" fmla="*/ 1341836 w 47"/>
              <a:gd name="T17" fmla="*/ 3519775 h 58"/>
              <a:gd name="T18" fmla="*/ 838677 w 47"/>
              <a:gd name="T19" fmla="*/ 3398327 h 58"/>
              <a:gd name="T20" fmla="*/ 335518 w 47"/>
              <a:gd name="T21" fmla="*/ 2973629 h 58"/>
              <a:gd name="T22" fmla="*/ 111839 w 47"/>
              <a:gd name="T23" fmla="*/ 2427482 h 58"/>
              <a:gd name="T24" fmla="*/ 0 w 47"/>
              <a:gd name="T25" fmla="*/ 1759887 h 58"/>
              <a:gd name="T26" fmla="*/ 111839 w 47"/>
              <a:gd name="T27" fmla="*/ 1092293 h 58"/>
              <a:gd name="T28" fmla="*/ 335518 w 47"/>
              <a:gd name="T29" fmla="*/ 485546 h 58"/>
              <a:gd name="T30" fmla="*/ 838677 w 47"/>
              <a:gd name="T31" fmla="*/ 121448 h 58"/>
              <a:gd name="T32" fmla="*/ 1341836 w 47"/>
              <a:gd name="T33" fmla="*/ 0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58"/>
              <a:gd name="T53" fmla="*/ 47 w 47"/>
              <a:gd name="T54" fmla="*/ 58 h 5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58">
                <a:moveTo>
                  <a:pt x="24" y="0"/>
                </a:moveTo>
                <a:lnTo>
                  <a:pt x="33" y="2"/>
                </a:lnTo>
                <a:lnTo>
                  <a:pt x="40" y="8"/>
                </a:lnTo>
                <a:lnTo>
                  <a:pt x="45" y="18"/>
                </a:lnTo>
                <a:lnTo>
                  <a:pt x="47" y="29"/>
                </a:lnTo>
                <a:lnTo>
                  <a:pt x="45" y="40"/>
                </a:lnTo>
                <a:lnTo>
                  <a:pt x="40" y="49"/>
                </a:lnTo>
                <a:lnTo>
                  <a:pt x="33" y="56"/>
                </a:lnTo>
                <a:lnTo>
                  <a:pt x="24" y="58"/>
                </a:lnTo>
                <a:lnTo>
                  <a:pt x="15" y="56"/>
                </a:lnTo>
                <a:lnTo>
                  <a:pt x="6" y="49"/>
                </a:lnTo>
                <a:lnTo>
                  <a:pt x="2" y="40"/>
                </a:lnTo>
                <a:lnTo>
                  <a:pt x="0" y="29"/>
                </a:lnTo>
                <a:lnTo>
                  <a:pt x="2" y="18"/>
                </a:lnTo>
                <a:lnTo>
                  <a:pt x="6" y="8"/>
                </a:lnTo>
                <a:lnTo>
                  <a:pt x="15"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1" name="Freeform 23"/>
          <p:cNvSpPr>
            <a:spLocks/>
          </p:cNvSpPr>
          <p:nvPr/>
        </p:nvSpPr>
        <p:spPr bwMode="auto">
          <a:xfrm>
            <a:off x="2205038" y="3856038"/>
            <a:ext cx="11112" cy="14287"/>
          </a:xfrm>
          <a:custGeom>
            <a:avLst/>
            <a:gdLst>
              <a:gd name="T0" fmla="*/ 1286214 w 48"/>
              <a:gd name="T1" fmla="*/ 0 h 57"/>
              <a:gd name="T2" fmla="*/ 1768660 w 48"/>
              <a:gd name="T3" fmla="*/ 125575 h 57"/>
              <a:gd name="T4" fmla="*/ 2197398 w 48"/>
              <a:gd name="T5" fmla="*/ 502551 h 57"/>
              <a:gd name="T6" fmla="*/ 2465244 w 48"/>
              <a:gd name="T7" fmla="*/ 1068016 h 57"/>
              <a:gd name="T8" fmla="*/ 2572428 w 48"/>
              <a:gd name="T9" fmla="*/ 1759056 h 57"/>
              <a:gd name="T10" fmla="*/ 2465244 w 48"/>
              <a:gd name="T11" fmla="*/ 2450095 h 57"/>
              <a:gd name="T12" fmla="*/ 2197398 w 48"/>
              <a:gd name="T13" fmla="*/ 3015560 h 57"/>
              <a:gd name="T14" fmla="*/ 1768660 w 48"/>
              <a:gd name="T15" fmla="*/ 3455449 h 57"/>
              <a:gd name="T16" fmla="*/ 1286214 w 48"/>
              <a:gd name="T17" fmla="*/ 3581024 h 57"/>
              <a:gd name="T18" fmla="*/ 750291 w 48"/>
              <a:gd name="T19" fmla="*/ 3455449 h 57"/>
              <a:gd name="T20" fmla="*/ 375030 w 48"/>
              <a:gd name="T21" fmla="*/ 3015560 h 57"/>
              <a:gd name="T22" fmla="*/ 160893 w 48"/>
              <a:gd name="T23" fmla="*/ 2450095 h 57"/>
              <a:gd name="T24" fmla="*/ 0 w 48"/>
              <a:gd name="T25" fmla="*/ 1759056 h 57"/>
              <a:gd name="T26" fmla="*/ 160893 w 48"/>
              <a:gd name="T27" fmla="*/ 1068016 h 57"/>
              <a:gd name="T28" fmla="*/ 375030 w 48"/>
              <a:gd name="T29" fmla="*/ 502551 h 57"/>
              <a:gd name="T30" fmla="*/ 750291 w 48"/>
              <a:gd name="T31" fmla="*/ 125575 h 57"/>
              <a:gd name="T32" fmla="*/ 1286214 w 48"/>
              <a:gd name="T33" fmla="*/ 0 h 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57"/>
              <a:gd name="T53" fmla="*/ 48 w 48"/>
              <a:gd name="T54" fmla="*/ 57 h 5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57">
                <a:moveTo>
                  <a:pt x="24" y="0"/>
                </a:moveTo>
                <a:lnTo>
                  <a:pt x="33" y="2"/>
                </a:lnTo>
                <a:lnTo>
                  <a:pt x="41" y="8"/>
                </a:lnTo>
                <a:lnTo>
                  <a:pt x="46" y="17"/>
                </a:lnTo>
                <a:lnTo>
                  <a:pt x="48" y="28"/>
                </a:lnTo>
                <a:lnTo>
                  <a:pt x="46" y="39"/>
                </a:lnTo>
                <a:lnTo>
                  <a:pt x="41" y="48"/>
                </a:lnTo>
                <a:lnTo>
                  <a:pt x="33" y="55"/>
                </a:lnTo>
                <a:lnTo>
                  <a:pt x="24" y="57"/>
                </a:lnTo>
                <a:lnTo>
                  <a:pt x="14" y="55"/>
                </a:lnTo>
                <a:lnTo>
                  <a:pt x="7" y="48"/>
                </a:lnTo>
                <a:lnTo>
                  <a:pt x="3" y="39"/>
                </a:lnTo>
                <a:lnTo>
                  <a:pt x="0" y="28"/>
                </a:lnTo>
                <a:lnTo>
                  <a:pt x="3" y="17"/>
                </a:lnTo>
                <a:lnTo>
                  <a:pt x="7" y="8"/>
                </a:lnTo>
                <a:lnTo>
                  <a:pt x="14"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2" name="Freeform 24"/>
          <p:cNvSpPr>
            <a:spLocks/>
          </p:cNvSpPr>
          <p:nvPr/>
        </p:nvSpPr>
        <p:spPr bwMode="auto">
          <a:xfrm>
            <a:off x="2224088" y="3871913"/>
            <a:ext cx="11112" cy="15875"/>
          </a:xfrm>
          <a:custGeom>
            <a:avLst/>
            <a:gdLst>
              <a:gd name="T0" fmla="*/ 1339691 w 48"/>
              <a:gd name="T1" fmla="*/ 0 h 58"/>
              <a:gd name="T2" fmla="*/ 1822136 w 48"/>
              <a:gd name="T3" fmla="*/ 149718 h 58"/>
              <a:gd name="T4" fmla="*/ 2197398 w 48"/>
              <a:gd name="T5" fmla="*/ 599418 h 58"/>
              <a:gd name="T6" fmla="*/ 2465244 w 48"/>
              <a:gd name="T7" fmla="*/ 1348554 h 58"/>
              <a:gd name="T8" fmla="*/ 2572428 w 48"/>
              <a:gd name="T9" fmla="*/ 2172685 h 58"/>
              <a:gd name="T10" fmla="*/ 2465244 w 48"/>
              <a:gd name="T11" fmla="*/ 2996543 h 58"/>
              <a:gd name="T12" fmla="*/ 2197398 w 48"/>
              <a:gd name="T13" fmla="*/ 3670957 h 58"/>
              <a:gd name="T14" fmla="*/ 1822136 w 48"/>
              <a:gd name="T15" fmla="*/ 4195379 h 58"/>
              <a:gd name="T16" fmla="*/ 1339691 w 48"/>
              <a:gd name="T17" fmla="*/ 4345097 h 58"/>
              <a:gd name="T18" fmla="*/ 803768 w 48"/>
              <a:gd name="T19" fmla="*/ 4195379 h 58"/>
              <a:gd name="T20" fmla="*/ 375030 w 48"/>
              <a:gd name="T21" fmla="*/ 3670957 h 58"/>
              <a:gd name="T22" fmla="*/ 160893 w 48"/>
              <a:gd name="T23" fmla="*/ 2996543 h 58"/>
              <a:gd name="T24" fmla="*/ 0 w 48"/>
              <a:gd name="T25" fmla="*/ 2172685 h 58"/>
              <a:gd name="T26" fmla="*/ 160893 w 48"/>
              <a:gd name="T27" fmla="*/ 1348554 h 58"/>
              <a:gd name="T28" fmla="*/ 375030 w 48"/>
              <a:gd name="T29" fmla="*/ 599418 h 58"/>
              <a:gd name="T30" fmla="*/ 803768 w 48"/>
              <a:gd name="T31" fmla="*/ 149718 h 58"/>
              <a:gd name="T32" fmla="*/ 1339691 w 48"/>
              <a:gd name="T33" fmla="*/ 0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58"/>
              <a:gd name="T53" fmla="*/ 48 w 48"/>
              <a:gd name="T54" fmla="*/ 58 h 5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58">
                <a:moveTo>
                  <a:pt x="25" y="0"/>
                </a:moveTo>
                <a:lnTo>
                  <a:pt x="34" y="2"/>
                </a:lnTo>
                <a:lnTo>
                  <a:pt x="41" y="8"/>
                </a:lnTo>
                <a:lnTo>
                  <a:pt x="46" y="18"/>
                </a:lnTo>
                <a:lnTo>
                  <a:pt x="48" y="29"/>
                </a:lnTo>
                <a:lnTo>
                  <a:pt x="46" y="40"/>
                </a:lnTo>
                <a:lnTo>
                  <a:pt x="41" y="49"/>
                </a:lnTo>
                <a:lnTo>
                  <a:pt x="34" y="56"/>
                </a:lnTo>
                <a:lnTo>
                  <a:pt x="25" y="58"/>
                </a:lnTo>
                <a:lnTo>
                  <a:pt x="15" y="56"/>
                </a:lnTo>
                <a:lnTo>
                  <a:pt x="7" y="49"/>
                </a:lnTo>
                <a:lnTo>
                  <a:pt x="3" y="40"/>
                </a:lnTo>
                <a:lnTo>
                  <a:pt x="0" y="29"/>
                </a:lnTo>
                <a:lnTo>
                  <a:pt x="3" y="18"/>
                </a:lnTo>
                <a:lnTo>
                  <a:pt x="7" y="8"/>
                </a:lnTo>
                <a:lnTo>
                  <a:pt x="15" y="2"/>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3" name="Freeform 25"/>
          <p:cNvSpPr>
            <a:spLocks/>
          </p:cNvSpPr>
          <p:nvPr/>
        </p:nvSpPr>
        <p:spPr bwMode="auto">
          <a:xfrm>
            <a:off x="2203450" y="3813175"/>
            <a:ext cx="11113" cy="14288"/>
          </a:xfrm>
          <a:custGeom>
            <a:avLst/>
            <a:gdLst>
              <a:gd name="T0" fmla="*/ 1340043 w 48"/>
              <a:gd name="T1" fmla="*/ 0 h 58"/>
              <a:gd name="T2" fmla="*/ 1822532 w 48"/>
              <a:gd name="T3" fmla="*/ 121448 h 58"/>
              <a:gd name="T4" fmla="*/ 2197596 w 48"/>
              <a:gd name="T5" fmla="*/ 485546 h 58"/>
              <a:gd name="T6" fmla="*/ 2465697 w 48"/>
              <a:gd name="T7" fmla="*/ 1092293 h 58"/>
              <a:gd name="T8" fmla="*/ 2572891 w 48"/>
              <a:gd name="T9" fmla="*/ 1759887 h 58"/>
              <a:gd name="T10" fmla="*/ 2465697 w 48"/>
              <a:gd name="T11" fmla="*/ 2427482 h 58"/>
              <a:gd name="T12" fmla="*/ 2197596 w 48"/>
              <a:gd name="T13" fmla="*/ 2973629 h 58"/>
              <a:gd name="T14" fmla="*/ 1822532 w 48"/>
              <a:gd name="T15" fmla="*/ 3398327 h 58"/>
              <a:gd name="T16" fmla="*/ 1340043 w 48"/>
              <a:gd name="T17" fmla="*/ 3519775 h 58"/>
              <a:gd name="T18" fmla="*/ 804072 w 48"/>
              <a:gd name="T19" fmla="*/ 3398327 h 58"/>
              <a:gd name="T20" fmla="*/ 375295 w 48"/>
              <a:gd name="T21" fmla="*/ 2973629 h 58"/>
              <a:gd name="T22" fmla="*/ 160907 w 48"/>
              <a:gd name="T23" fmla="*/ 2427482 h 58"/>
              <a:gd name="T24" fmla="*/ 0 w 48"/>
              <a:gd name="T25" fmla="*/ 1759887 h 58"/>
              <a:gd name="T26" fmla="*/ 160907 w 48"/>
              <a:gd name="T27" fmla="*/ 1092293 h 58"/>
              <a:gd name="T28" fmla="*/ 375295 w 48"/>
              <a:gd name="T29" fmla="*/ 485546 h 58"/>
              <a:gd name="T30" fmla="*/ 804072 w 48"/>
              <a:gd name="T31" fmla="*/ 121448 h 58"/>
              <a:gd name="T32" fmla="*/ 1340043 w 48"/>
              <a:gd name="T33" fmla="*/ 0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58"/>
              <a:gd name="T53" fmla="*/ 48 w 48"/>
              <a:gd name="T54" fmla="*/ 58 h 5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58">
                <a:moveTo>
                  <a:pt x="25" y="0"/>
                </a:moveTo>
                <a:lnTo>
                  <a:pt x="34" y="2"/>
                </a:lnTo>
                <a:lnTo>
                  <a:pt x="41" y="8"/>
                </a:lnTo>
                <a:lnTo>
                  <a:pt x="46" y="18"/>
                </a:lnTo>
                <a:lnTo>
                  <a:pt x="48" y="29"/>
                </a:lnTo>
                <a:lnTo>
                  <a:pt x="46" y="40"/>
                </a:lnTo>
                <a:lnTo>
                  <a:pt x="41" y="49"/>
                </a:lnTo>
                <a:lnTo>
                  <a:pt x="34" y="56"/>
                </a:lnTo>
                <a:lnTo>
                  <a:pt x="25" y="58"/>
                </a:lnTo>
                <a:lnTo>
                  <a:pt x="15" y="56"/>
                </a:lnTo>
                <a:lnTo>
                  <a:pt x="7" y="49"/>
                </a:lnTo>
                <a:lnTo>
                  <a:pt x="3" y="40"/>
                </a:lnTo>
                <a:lnTo>
                  <a:pt x="0" y="29"/>
                </a:lnTo>
                <a:lnTo>
                  <a:pt x="3" y="18"/>
                </a:lnTo>
                <a:lnTo>
                  <a:pt x="7" y="8"/>
                </a:lnTo>
                <a:lnTo>
                  <a:pt x="15" y="2"/>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4" name="Freeform 26"/>
          <p:cNvSpPr>
            <a:spLocks/>
          </p:cNvSpPr>
          <p:nvPr/>
        </p:nvSpPr>
        <p:spPr bwMode="auto">
          <a:xfrm>
            <a:off x="2222500" y="3830638"/>
            <a:ext cx="9525" cy="14287"/>
          </a:xfrm>
          <a:custGeom>
            <a:avLst/>
            <a:gdLst>
              <a:gd name="T0" fmla="*/ 905669 w 48"/>
              <a:gd name="T1" fmla="*/ 0 h 57"/>
              <a:gd name="T2" fmla="*/ 1260078 w 48"/>
              <a:gd name="T3" fmla="*/ 125575 h 57"/>
              <a:gd name="T4" fmla="*/ 1614487 w 48"/>
              <a:gd name="T5" fmla="*/ 502551 h 57"/>
              <a:gd name="T6" fmla="*/ 1772047 w 48"/>
              <a:gd name="T7" fmla="*/ 1130929 h 57"/>
              <a:gd name="T8" fmla="*/ 1890117 w 48"/>
              <a:gd name="T9" fmla="*/ 1821968 h 57"/>
              <a:gd name="T10" fmla="*/ 1772047 w 48"/>
              <a:gd name="T11" fmla="*/ 2513008 h 57"/>
              <a:gd name="T12" fmla="*/ 1614487 w 48"/>
              <a:gd name="T13" fmla="*/ 3078473 h 57"/>
              <a:gd name="T14" fmla="*/ 1260078 w 48"/>
              <a:gd name="T15" fmla="*/ 3455449 h 57"/>
              <a:gd name="T16" fmla="*/ 905669 w 48"/>
              <a:gd name="T17" fmla="*/ 3581024 h 57"/>
              <a:gd name="T18" fmla="*/ 551259 w 48"/>
              <a:gd name="T19" fmla="*/ 3455449 h 57"/>
              <a:gd name="T20" fmla="*/ 275630 w 48"/>
              <a:gd name="T21" fmla="*/ 3078473 h 57"/>
              <a:gd name="T22" fmla="*/ 78780 w 48"/>
              <a:gd name="T23" fmla="*/ 2513008 h 57"/>
              <a:gd name="T24" fmla="*/ 0 w 48"/>
              <a:gd name="T25" fmla="*/ 1821968 h 57"/>
              <a:gd name="T26" fmla="*/ 78780 w 48"/>
              <a:gd name="T27" fmla="*/ 1130929 h 57"/>
              <a:gd name="T28" fmla="*/ 275630 w 48"/>
              <a:gd name="T29" fmla="*/ 502551 h 57"/>
              <a:gd name="T30" fmla="*/ 551259 w 48"/>
              <a:gd name="T31" fmla="*/ 125575 h 57"/>
              <a:gd name="T32" fmla="*/ 905669 w 48"/>
              <a:gd name="T33" fmla="*/ 0 h 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57"/>
              <a:gd name="T53" fmla="*/ 48 w 48"/>
              <a:gd name="T54" fmla="*/ 57 h 5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57">
                <a:moveTo>
                  <a:pt x="23" y="0"/>
                </a:moveTo>
                <a:lnTo>
                  <a:pt x="32" y="2"/>
                </a:lnTo>
                <a:lnTo>
                  <a:pt x="41" y="8"/>
                </a:lnTo>
                <a:lnTo>
                  <a:pt x="45" y="18"/>
                </a:lnTo>
                <a:lnTo>
                  <a:pt x="48" y="29"/>
                </a:lnTo>
                <a:lnTo>
                  <a:pt x="45" y="40"/>
                </a:lnTo>
                <a:lnTo>
                  <a:pt x="41" y="49"/>
                </a:lnTo>
                <a:lnTo>
                  <a:pt x="32" y="55"/>
                </a:lnTo>
                <a:lnTo>
                  <a:pt x="23" y="57"/>
                </a:lnTo>
                <a:lnTo>
                  <a:pt x="14" y="55"/>
                </a:lnTo>
                <a:lnTo>
                  <a:pt x="7" y="49"/>
                </a:lnTo>
                <a:lnTo>
                  <a:pt x="2" y="40"/>
                </a:lnTo>
                <a:lnTo>
                  <a:pt x="0" y="29"/>
                </a:lnTo>
                <a:lnTo>
                  <a:pt x="2" y="18"/>
                </a:lnTo>
                <a:lnTo>
                  <a:pt x="7" y="8"/>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5" name="Freeform 27"/>
          <p:cNvSpPr>
            <a:spLocks/>
          </p:cNvSpPr>
          <p:nvPr/>
        </p:nvSpPr>
        <p:spPr bwMode="auto">
          <a:xfrm>
            <a:off x="2243138" y="3846513"/>
            <a:ext cx="11112" cy="15875"/>
          </a:xfrm>
          <a:custGeom>
            <a:avLst/>
            <a:gdLst>
              <a:gd name="T0" fmla="*/ 1397511 w 47"/>
              <a:gd name="T1" fmla="*/ 0 h 57"/>
              <a:gd name="T2" fmla="*/ 1844592 w 47"/>
              <a:gd name="T3" fmla="*/ 155129 h 57"/>
              <a:gd name="T4" fmla="*/ 2235876 w 47"/>
              <a:gd name="T5" fmla="*/ 620518 h 57"/>
              <a:gd name="T6" fmla="*/ 2459535 w 47"/>
              <a:gd name="T7" fmla="*/ 1318739 h 57"/>
              <a:gd name="T8" fmla="*/ 2627161 w 47"/>
              <a:gd name="T9" fmla="*/ 2171811 h 57"/>
              <a:gd name="T10" fmla="*/ 2459535 w 47"/>
              <a:gd name="T11" fmla="*/ 3025163 h 57"/>
              <a:gd name="T12" fmla="*/ 2235876 w 47"/>
              <a:gd name="T13" fmla="*/ 3723105 h 57"/>
              <a:gd name="T14" fmla="*/ 1844592 w 47"/>
              <a:gd name="T15" fmla="*/ 4266197 h 57"/>
              <a:gd name="T16" fmla="*/ 1397511 w 47"/>
              <a:gd name="T17" fmla="*/ 4421327 h 57"/>
              <a:gd name="T18" fmla="*/ 838365 w 47"/>
              <a:gd name="T19" fmla="*/ 4266197 h 57"/>
              <a:gd name="T20" fmla="*/ 391284 w 47"/>
              <a:gd name="T21" fmla="*/ 3723105 h 57"/>
              <a:gd name="T22" fmla="*/ 111829 w 47"/>
              <a:gd name="T23" fmla="*/ 3025163 h 57"/>
              <a:gd name="T24" fmla="*/ 0 w 47"/>
              <a:gd name="T25" fmla="*/ 2171811 h 57"/>
              <a:gd name="T26" fmla="*/ 111829 w 47"/>
              <a:gd name="T27" fmla="*/ 1318739 h 57"/>
              <a:gd name="T28" fmla="*/ 391284 w 47"/>
              <a:gd name="T29" fmla="*/ 620518 h 57"/>
              <a:gd name="T30" fmla="*/ 838365 w 47"/>
              <a:gd name="T31" fmla="*/ 155129 h 57"/>
              <a:gd name="T32" fmla="*/ 1397511 w 47"/>
              <a:gd name="T33" fmla="*/ 0 h 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57"/>
              <a:gd name="T53" fmla="*/ 47 w 47"/>
              <a:gd name="T54" fmla="*/ 57 h 5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57">
                <a:moveTo>
                  <a:pt x="25" y="0"/>
                </a:moveTo>
                <a:lnTo>
                  <a:pt x="33" y="2"/>
                </a:lnTo>
                <a:lnTo>
                  <a:pt x="40" y="8"/>
                </a:lnTo>
                <a:lnTo>
                  <a:pt x="44" y="17"/>
                </a:lnTo>
                <a:lnTo>
                  <a:pt x="47" y="28"/>
                </a:lnTo>
                <a:lnTo>
                  <a:pt x="44" y="39"/>
                </a:lnTo>
                <a:lnTo>
                  <a:pt x="40" y="48"/>
                </a:lnTo>
                <a:lnTo>
                  <a:pt x="33" y="55"/>
                </a:lnTo>
                <a:lnTo>
                  <a:pt x="25" y="57"/>
                </a:lnTo>
                <a:lnTo>
                  <a:pt x="15" y="55"/>
                </a:lnTo>
                <a:lnTo>
                  <a:pt x="7" y="48"/>
                </a:lnTo>
                <a:lnTo>
                  <a:pt x="2" y="39"/>
                </a:lnTo>
                <a:lnTo>
                  <a:pt x="0" y="28"/>
                </a:lnTo>
                <a:lnTo>
                  <a:pt x="2" y="17"/>
                </a:lnTo>
                <a:lnTo>
                  <a:pt x="7" y="8"/>
                </a:lnTo>
                <a:lnTo>
                  <a:pt x="15" y="2"/>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6" name="Freeform 28"/>
          <p:cNvSpPr>
            <a:spLocks/>
          </p:cNvSpPr>
          <p:nvPr/>
        </p:nvSpPr>
        <p:spPr bwMode="auto">
          <a:xfrm>
            <a:off x="2222500" y="3794125"/>
            <a:ext cx="11113" cy="15875"/>
          </a:xfrm>
          <a:custGeom>
            <a:avLst/>
            <a:gdLst>
              <a:gd name="T0" fmla="*/ 1340043 w 48"/>
              <a:gd name="T1" fmla="*/ 0 h 58"/>
              <a:gd name="T2" fmla="*/ 1822532 w 48"/>
              <a:gd name="T3" fmla="*/ 149718 h 58"/>
              <a:gd name="T4" fmla="*/ 2197596 w 48"/>
              <a:gd name="T5" fmla="*/ 599418 h 58"/>
              <a:gd name="T6" fmla="*/ 2465697 w 48"/>
              <a:gd name="T7" fmla="*/ 1348554 h 58"/>
              <a:gd name="T8" fmla="*/ 2572891 w 48"/>
              <a:gd name="T9" fmla="*/ 2172685 h 58"/>
              <a:gd name="T10" fmla="*/ 2465697 w 48"/>
              <a:gd name="T11" fmla="*/ 2996543 h 58"/>
              <a:gd name="T12" fmla="*/ 2197596 w 48"/>
              <a:gd name="T13" fmla="*/ 3670957 h 58"/>
              <a:gd name="T14" fmla="*/ 1822532 w 48"/>
              <a:gd name="T15" fmla="*/ 4195379 h 58"/>
              <a:gd name="T16" fmla="*/ 1340043 w 48"/>
              <a:gd name="T17" fmla="*/ 4345097 h 58"/>
              <a:gd name="T18" fmla="*/ 804072 w 48"/>
              <a:gd name="T19" fmla="*/ 4195379 h 58"/>
              <a:gd name="T20" fmla="*/ 375295 w 48"/>
              <a:gd name="T21" fmla="*/ 3670957 h 58"/>
              <a:gd name="T22" fmla="*/ 160907 w 48"/>
              <a:gd name="T23" fmla="*/ 2996543 h 58"/>
              <a:gd name="T24" fmla="*/ 0 w 48"/>
              <a:gd name="T25" fmla="*/ 2172685 h 58"/>
              <a:gd name="T26" fmla="*/ 160907 w 48"/>
              <a:gd name="T27" fmla="*/ 1348554 h 58"/>
              <a:gd name="T28" fmla="*/ 375295 w 48"/>
              <a:gd name="T29" fmla="*/ 599418 h 58"/>
              <a:gd name="T30" fmla="*/ 804072 w 48"/>
              <a:gd name="T31" fmla="*/ 149718 h 58"/>
              <a:gd name="T32" fmla="*/ 1340043 w 48"/>
              <a:gd name="T33" fmla="*/ 0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58"/>
              <a:gd name="T53" fmla="*/ 48 w 48"/>
              <a:gd name="T54" fmla="*/ 58 h 5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58">
                <a:moveTo>
                  <a:pt x="25" y="0"/>
                </a:moveTo>
                <a:lnTo>
                  <a:pt x="34" y="2"/>
                </a:lnTo>
                <a:lnTo>
                  <a:pt x="41" y="8"/>
                </a:lnTo>
                <a:lnTo>
                  <a:pt x="46" y="18"/>
                </a:lnTo>
                <a:lnTo>
                  <a:pt x="48" y="29"/>
                </a:lnTo>
                <a:lnTo>
                  <a:pt x="46" y="40"/>
                </a:lnTo>
                <a:lnTo>
                  <a:pt x="41" y="49"/>
                </a:lnTo>
                <a:lnTo>
                  <a:pt x="34" y="56"/>
                </a:lnTo>
                <a:lnTo>
                  <a:pt x="25" y="58"/>
                </a:lnTo>
                <a:lnTo>
                  <a:pt x="15" y="56"/>
                </a:lnTo>
                <a:lnTo>
                  <a:pt x="7" y="49"/>
                </a:lnTo>
                <a:lnTo>
                  <a:pt x="3" y="40"/>
                </a:lnTo>
                <a:lnTo>
                  <a:pt x="0" y="29"/>
                </a:lnTo>
                <a:lnTo>
                  <a:pt x="3" y="18"/>
                </a:lnTo>
                <a:lnTo>
                  <a:pt x="7" y="8"/>
                </a:lnTo>
                <a:lnTo>
                  <a:pt x="15" y="2"/>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7" name="Freeform 29"/>
          <p:cNvSpPr>
            <a:spLocks/>
          </p:cNvSpPr>
          <p:nvPr/>
        </p:nvSpPr>
        <p:spPr bwMode="auto">
          <a:xfrm>
            <a:off x="2243138" y="3808413"/>
            <a:ext cx="11112" cy="15875"/>
          </a:xfrm>
          <a:custGeom>
            <a:avLst/>
            <a:gdLst>
              <a:gd name="T0" fmla="*/ 1400595 w 46"/>
              <a:gd name="T1" fmla="*/ 0 h 58"/>
              <a:gd name="T2" fmla="*/ 1925758 w 46"/>
              <a:gd name="T3" fmla="*/ 149718 h 58"/>
              <a:gd name="T4" fmla="*/ 2334245 w 46"/>
              <a:gd name="T5" fmla="*/ 599418 h 58"/>
              <a:gd name="T6" fmla="*/ 2567597 w 46"/>
              <a:gd name="T7" fmla="*/ 1348554 h 58"/>
              <a:gd name="T8" fmla="*/ 2684273 w 46"/>
              <a:gd name="T9" fmla="*/ 2172685 h 58"/>
              <a:gd name="T10" fmla="*/ 2567597 w 46"/>
              <a:gd name="T11" fmla="*/ 2996543 h 58"/>
              <a:gd name="T12" fmla="*/ 2334245 w 46"/>
              <a:gd name="T13" fmla="*/ 3670957 h 58"/>
              <a:gd name="T14" fmla="*/ 1925758 w 46"/>
              <a:gd name="T15" fmla="*/ 4195379 h 58"/>
              <a:gd name="T16" fmla="*/ 1400595 w 46"/>
              <a:gd name="T17" fmla="*/ 4345097 h 58"/>
              <a:gd name="T18" fmla="*/ 816974 w 46"/>
              <a:gd name="T19" fmla="*/ 4195379 h 58"/>
              <a:gd name="T20" fmla="*/ 408487 w 46"/>
              <a:gd name="T21" fmla="*/ 3670957 h 58"/>
              <a:gd name="T22" fmla="*/ 175135 w 46"/>
              <a:gd name="T23" fmla="*/ 2996543 h 58"/>
              <a:gd name="T24" fmla="*/ 0 w 46"/>
              <a:gd name="T25" fmla="*/ 2172685 h 58"/>
              <a:gd name="T26" fmla="*/ 175135 w 46"/>
              <a:gd name="T27" fmla="*/ 1348554 h 58"/>
              <a:gd name="T28" fmla="*/ 408487 w 46"/>
              <a:gd name="T29" fmla="*/ 599418 h 58"/>
              <a:gd name="T30" fmla="*/ 816974 w 46"/>
              <a:gd name="T31" fmla="*/ 149718 h 58"/>
              <a:gd name="T32" fmla="*/ 1400595 w 46"/>
              <a:gd name="T33" fmla="*/ 0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58"/>
              <a:gd name="T53" fmla="*/ 46 w 46"/>
              <a:gd name="T54" fmla="*/ 58 h 5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58">
                <a:moveTo>
                  <a:pt x="24" y="0"/>
                </a:moveTo>
                <a:lnTo>
                  <a:pt x="33" y="2"/>
                </a:lnTo>
                <a:lnTo>
                  <a:pt x="40" y="8"/>
                </a:lnTo>
                <a:lnTo>
                  <a:pt x="44" y="18"/>
                </a:lnTo>
                <a:lnTo>
                  <a:pt x="46" y="29"/>
                </a:lnTo>
                <a:lnTo>
                  <a:pt x="44" y="40"/>
                </a:lnTo>
                <a:lnTo>
                  <a:pt x="40" y="49"/>
                </a:lnTo>
                <a:lnTo>
                  <a:pt x="33" y="56"/>
                </a:lnTo>
                <a:lnTo>
                  <a:pt x="24" y="58"/>
                </a:lnTo>
                <a:lnTo>
                  <a:pt x="14" y="56"/>
                </a:lnTo>
                <a:lnTo>
                  <a:pt x="7" y="49"/>
                </a:lnTo>
                <a:lnTo>
                  <a:pt x="3" y="40"/>
                </a:lnTo>
                <a:lnTo>
                  <a:pt x="0" y="29"/>
                </a:lnTo>
                <a:lnTo>
                  <a:pt x="3" y="18"/>
                </a:lnTo>
                <a:lnTo>
                  <a:pt x="7" y="8"/>
                </a:lnTo>
                <a:lnTo>
                  <a:pt x="14"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8" name="Freeform 30"/>
          <p:cNvSpPr>
            <a:spLocks/>
          </p:cNvSpPr>
          <p:nvPr/>
        </p:nvSpPr>
        <p:spPr bwMode="auto">
          <a:xfrm>
            <a:off x="2262188" y="3829050"/>
            <a:ext cx="11112" cy="15875"/>
          </a:xfrm>
          <a:custGeom>
            <a:avLst/>
            <a:gdLst>
              <a:gd name="T0" fmla="*/ 1342136 w 46"/>
              <a:gd name="T1" fmla="*/ 0 h 58"/>
              <a:gd name="T2" fmla="*/ 1867299 w 46"/>
              <a:gd name="T3" fmla="*/ 149718 h 58"/>
              <a:gd name="T4" fmla="*/ 2275786 w 46"/>
              <a:gd name="T5" fmla="*/ 599418 h 58"/>
              <a:gd name="T6" fmla="*/ 2567597 w 46"/>
              <a:gd name="T7" fmla="*/ 1348554 h 58"/>
              <a:gd name="T8" fmla="*/ 2684273 w 46"/>
              <a:gd name="T9" fmla="*/ 2172685 h 58"/>
              <a:gd name="T10" fmla="*/ 2567597 w 46"/>
              <a:gd name="T11" fmla="*/ 2996543 h 58"/>
              <a:gd name="T12" fmla="*/ 2275786 w 46"/>
              <a:gd name="T13" fmla="*/ 3745679 h 58"/>
              <a:gd name="T14" fmla="*/ 1867299 w 46"/>
              <a:gd name="T15" fmla="*/ 4195379 h 58"/>
              <a:gd name="T16" fmla="*/ 1342136 w 46"/>
              <a:gd name="T17" fmla="*/ 4345097 h 58"/>
              <a:gd name="T18" fmla="*/ 816974 w 46"/>
              <a:gd name="T19" fmla="*/ 4195379 h 58"/>
              <a:gd name="T20" fmla="*/ 408487 w 46"/>
              <a:gd name="T21" fmla="*/ 3745679 h 58"/>
              <a:gd name="T22" fmla="*/ 116676 w 46"/>
              <a:gd name="T23" fmla="*/ 2996543 h 58"/>
              <a:gd name="T24" fmla="*/ 0 w 46"/>
              <a:gd name="T25" fmla="*/ 2172685 h 58"/>
              <a:gd name="T26" fmla="*/ 116676 w 46"/>
              <a:gd name="T27" fmla="*/ 1348554 h 58"/>
              <a:gd name="T28" fmla="*/ 408487 w 46"/>
              <a:gd name="T29" fmla="*/ 599418 h 58"/>
              <a:gd name="T30" fmla="*/ 816974 w 46"/>
              <a:gd name="T31" fmla="*/ 149718 h 58"/>
              <a:gd name="T32" fmla="*/ 1342136 w 46"/>
              <a:gd name="T33" fmla="*/ 0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58"/>
              <a:gd name="T53" fmla="*/ 46 w 46"/>
              <a:gd name="T54" fmla="*/ 58 h 5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58">
                <a:moveTo>
                  <a:pt x="23" y="0"/>
                </a:moveTo>
                <a:lnTo>
                  <a:pt x="32" y="2"/>
                </a:lnTo>
                <a:lnTo>
                  <a:pt x="39" y="8"/>
                </a:lnTo>
                <a:lnTo>
                  <a:pt x="44" y="18"/>
                </a:lnTo>
                <a:lnTo>
                  <a:pt x="46" y="29"/>
                </a:lnTo>
                <a:lnTo>
                  <a:pt x="44" y="40"/>
                </a:lnTo>
                <a:lnTo>
                  <a:pt x="39" y="50"/>
                </a:lnTo>
                <a:lnTo>
                  <a:pt x="32" y="56"/>
                </a:lnTo>
                <a:lnTo>
                  <a:pt x="23" y="58"/>
                </a:lnTo>
                <a:lnTo>
                  <a:pt x="14" y="56"/>
                </a:lnTo>
                <a:lnTo>
                  <a:pt x="7" y="50"/>
                </a:lnTo>
                <a:lnTo>
                  <a:pt x="2" y="40"/>
                </a:lnTo>
                <a:lnTo>
                  <a:pt x="0" y="29"/>
                </a:lnTo>
                <a:lnTo>
                  <a:pt x="2" y="18"/>
                </a:lnTo>
                <a:lnTo>
                  <a:pt x="7" y="8"/>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1529" name="Group 70"/>
          <p:cNvGrpSpPr>
            <a:grpSpLocks/>
          </p:cNvGrpSpPr>
          <p:nvPr/>
        </p:nvGrpSpPr>
        <p:grpSpPr bwMode="auto">
          <a:xfrm>
            <a:off x="1852613" y="4460875"/>
            <a:ext cx="1163637" cy="798513"/>
            <a:chOff x="1167" y="2762"/>
            <a:chExt cx="733" cy="503"/>
          </a:xfrm>
        </p:grpSpPr>
        <p:sp>
          <p:nvSpPr>
            <p:cNvPr id="21548" name="AutoShape 33"/>
            <p:cNvSpPr>
              <a:spLocks noChangeArrowheads="1"/>
            </p:cNvSpPr>
            <p:nvPr/>
          </p:nvSpPr>
          <p:spPr bwMode="auto">
            <a:xfrm>
              <a:off x="1167" y="2762"/>
              <a:ext cx="733" cy="503"/>
            </a:xfrm>
            <a:prstGeom prst="roundRect">
              <a:avLst>
                <a:gd name="adj" fmla="val 16667"/>
              </a:avLst>
            </a:prstGeom>
            <a:solidFill>
              <a:schemeClr val="hlink"/>
            </a:solidFill>
            <a:ln w="28575" algn="ctr">
              <a:solidFill>
                <a:schemeClr val="hlink"/>
              </a:solidFill>
              <a:round/>
              <a:headEnd/>
              <a:tailEnd/>
            </a:ln>
          </p:spPr>
          <p:txBody>
            <a:bodyPr lIns="0" tIns="0" rIns="0" bIns="0" anchor="ctr">
              <a:spAutoFit/>
            </a:bodyPr>
            <a:lstStyle/>
            <a:p>
              <a:endParaRPr lang="en-US"/>
            </a:p>
          </p:txBody>
        </p:sp>
        <p:grpSp>
          <p:nvGrpSpPr>
            <p:cNvPr id="21549" name="Group 69"/>
            <p:cNvGrpSpPr>
              <a:grpSpLocks/>
            </p:cNvGrpSpPr>
            <p:nvPr/>
          </p:nvGrpSpPr>
          <p:grpSpPr bwMode="auto">
            <a:xfrm>
              <a:off x="1181" y="2781"/>
              <a:ext cx="705" cy="472"/>
              <a:chOff x="1181" y="2775"/>
              <a:chExt cx="705" cy="472"/>
            </a:xfrm>
          </p:grpSpPr>
          <p:sp>
            <p:nvSpPr>
              <p:cNvPr id="21550" name="Freeform 31"/>
              <p:cNvSpPr>
                <a:spLocks/>
              </p:cNvSpPr>
              <p:nvPr/>
            </p:nvSpPr>
            <p:spPr bwMode="auto">
              <a:xfrm>
                <a:off x="1708" y="3074"/>
                <a:ext cx="84" cy="134"/>
              </a:xfrm>
              <a:custGeom>
                <a:avLst/>
                <a:gdLst>
                  <a:gd name="T0" fmla="*/ 8 w 530"/>
                  <a:gd name="T1" fmla="*/ 21 h 849"/>
                  <a:gd name="T2" fmla="*/ 6 w 530"/>
                  <a:gd name="T3" fmla="*/ 21 h 849"/>
                  <a:gd name="T4" fmla="*/ 4 w 530"/>
                  <a:gd name="T5" fmla="*/ 21 h 849"/>
                  <a:gd name="T6" fmla="*/ 2 w 530"/>
                  <a:gd name="T7" fmla="*/ 19 h 849"/>
                  <a:gd name="T8" fmla="*/ 1 w 530"/>
                  <a:gd name="T9" fmla="*/ 17 h 849"/>
                  <a:gd name="T10" fmla="*/ 0 w 530"/>
                  <a:gd name="T11" fmla="*/ 14 h 849"/>
                  <a:gd name="T12" fmla="*/ 0 w 530"/>
                  <a:gd name="T13" fmla="*/ 11 h 849"/>
                  <a:gd name="T14" fmla="*/ 0 w 530"/>
                  <a:gd name="T15" fmla="*/ 7 h 849"/>
                  <a:gd name="T16" fmla="*/ 1 w 530"/>
                  <a:gd name="T17" fmla="*/ 5 h 849"/>
                  <a:gd name="T18" fmla="*/ 3 w 530"/>
                  <a:gd name="T19" fmla="*/ 2 h 849"/>
                  <a:gd name="T20" fmla="*/ 5 w 530"/>
                  <a:gd name="T21" fmla="*/ 1 h 849"/>
                  <a:gd name="T22" fmla="*/ 7 w 530"/>
                  <a:gd name="T23" fmla="*/ 0 h 849"/>
                  <a:gd name="T24" fmla="*/ 9 w 530"/>
                  <a:gd name="T25" fmla="*/ 0 h 849"/>
                  <a:gd name="T26" fmla="*/ 10 w 530"/>
                  <a:gd name="T27" fmla="*/ 1 h 849"/>
                  <a:gd name="T28" fmla="*/ 12 w 530"/>
                  <a:gd name="T29" fmla="*/ 3 h 849"/>
                  <a:gd name="T30" fmla="*/ 13 w 530"/>
                  <a:gd name="T31" fmla="*/ 6 h 849"/>
                  <a:gd name="T32" fmla="*/ 13 w 530"/>
                  <a:gd name="T33" fmla="*/ 9 h 849"/>
                  <a:gd name="T34" fmla="*/ 13 w 530"/>
                  <a:gd name="T35" fmla="*/ 12 h 849"/>
                  <a:gd name="T36" fmla="*/ 12 w 530"/>
                  <a:gd name="T37" fmla="*/ 15 h 849"/>
                  <a:gd name="T38" fmla="*/ 11 w 530"/>
                  <a:gd name="T39" fmla="*/ 18 h 849"/>
                  <a:gd name="T40" fmla="*/ 10 w 530"/>
                  <a:gd name="T41" fmla="*/ 20 h 849"/>
                  <a:gd name="T42" fmla="*/ 8 w 530"/>
                  <a:gd name="T43" fmla="*/ 21 h 849"/>
                  <a:gd name="T44" fmla="*/ 8 w 530"/>
                  <a:gd name="T45" fmla="*/ 21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1" name="Freeform 32"/>
              <p:cNvSpPr>
                <a:spLocks/>
              </p:cNvSpPr>
              <p:nvPr/>
            </p:nvSpPr>
            <p:spPr bwMode="auto">
              <a:xfrm>
                <a:off x="1584" y="2980"/>
                <a:ext cx="8" cy="6"/>
              </a:xfrm>
              <a:custGeom>
                <a:avLst/>
                <a:gdLst>
                  <a:gd name="T0" fmla="*/ 1 w 53"/>
                  <a:gd name="T1" fmla="*/ 1 h 43"/>
                  <a:gd name="T2" fmla="*/ 1 w 53"/>
                  <a:gd name="T3" fmla="*/ 0 h 43"/>
                  <a:gd name="T4" fmla="*/ 0 w 53"/>
                  <a:gd name="T5" fmla="*/ 1 h 43"/>
                  <a:gd name="T6" fmla="*/ 0 w 53"/>
                  <a:gd name="T7" fmla="*/ 1 h 43"/>
                  <a:gd name="T8" fmla="*/ 1 w 53"/>
                  <a:gd name="T9" fmla="*/ 1 h 43"/>
                  <a:gd name="T10" fmla="*/ 1 w 53"/>
                  <a:gd name="T11" fmla="*/ 1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2" name="AutoShape 34"/>
              <p:cNvSpPr>
                <a:spLocks noChangeArrowheads="1"/>
              </p:cNvSpPr>
              <p:nvPr/>
            </p:nvSpPr>
            <p:spPr bwMode="auto">
              <a:xfrm>
                <a:off x="1186" y="2781"/>
                <a:ext cx="696" cy="466"/>
              </a:xfrm>
              <a:prstGeom prst="roundRect">
                <a:avLst>
                  <a:gd name="adj" fmla="val 16667"/>
                </a:avLst>
              </a:prstGeom>
              <a:solidFill>
                <a:srgbClr val="FFFFFF"/>
              </a:solidFill>
              <a:ln w="28575" algn="ctr">
                <a:solidFill>
                  <a:schemeClr val="hlink"/>
                </a:solidFill>
                <a:round/>
                <a:headEnd/>
                <a:tailEnd/>
              </a:ln>
            </p:spPr>
            <p:txBody>
              <a:bodyPr lIns="0" tIns="0" rIns="0" bIns="0" anchor="ctr">
                <a:spAutoFit/>
              </a:bodyPr>
              <a:lstStyle/>
              <a:p>
                <a:endParaRPr lang="en-US"/>
              </a:p>
            </p:txBody>
          </p:sp>
          <p:sp>
            <p:nvSpPr>
              <p:cNvPr id="21553" name="Freeform 35"/>
              <p:cNvSpPr>
                <a:spLocks/>
              </p:cNvSpPr>
              <p:nvPr/>
            </p:nvSpPr>
            <p:spPr bwMode="auto">
              <a:xfrm>
                <a:off x="1181" y="2823"/>
                <a:ext cx="705" cy="325"/>
              </a:xfrm>
              <a:custGeom>
                <a:avLst/>
                <a:gdLst>
                  <a:gd name="T0" fmla="*/ 35 w 1140"/>
                  <a:gd name="T1" fmla="*/ 192 h 526"/>
                  <a:gd name="T2" fmla="*/ 7 w 1140"/>
                  <a:gd name="T3" fmla="*/ 177 h 526"/>
                  <a:gd name="T4" fmla="*/ 0 w 1140"/>
                  <a:gd name="T5" fmla="*/ 145 h 526"/>
                  <a:gd name="T6" fmla="*/ 12 w 1140"/>
                  <a:gd name="T7" fmla="*/ 109 h 526"/>
                  <a:gd name="T8" fmla="*/ 46 w 1140"/>
                  <a:gd name="T9" fmla="*/ 83 h 526"/>
                  <a:gd name="T10" fmla="*/ 82 w 1140"/>
                  <a:gd name="T11" fmla="*/ 72 h 526"/>
                  <a:gd name="T12" fmla="*/ 88 w 1140"/>
                  <a:gd name="T13" fmla="*/ 33 h 526"/>
                  <a:gd name="T14" fmla="*/ 93 w 1140"/>
                  <a:gd name="T15" fmla="*/ 21 h 526"/>
                  <a:gd name="T16" fmla="*/ 100 w 1140"/>
                  <a:gd name="T17" fmla="*/ 14 h 526"/>
                  <a:gd name="T18" fmla="*/ 111 w 1140"/>
                  <a:gd name="T19" fmla="*/ 8 h 526"/>
                  <a:gd name="T20" fmla="*/ 123 w 1140"/>
                  <a:gd name="T21" fmla="*/ 4 h 526"/>
                  <a:gd name="T22" fmla="*/ 154 w 1140"/>
                  <a:gd name="T23" fmla="*/ 2 h 526"/>
                  <a:gd name="T24" fmla="*/ 188 w 1140"/>
                  <a:gd name="T25" fmla="*/ 1 h 526"/>
                  <a:gd name="T26" fmla="*/ 221 w 1140"/>
                  <a:gd name="T27" fmla="*/ 0 h 526"/>
                  <a:gd name="T28" fmla="*/ 249 w 1140"/>
                  <a:gd name="T29" fmla="*/ 0 h 526"/>
                  <a:gd name="T30" fmla="*/ 262 w 1140"/>
                  <a:gd name="T31" fmla="*/ 2 h 526"/>
                  <a:gd name="T32" fmla="*/ 275 w 1140"/>
                  <a:gd name="T33" fmla="*/ 9 h 526"/>
                  <a:gd name="T34" fmla="*/ 296 w 1140"/>
                  <a:gd name="T35" fmla="*/ 74 h 526"/>
                  <a:gd name="T36" fmla="*/ 314 w 1140"/>
                  <a:gd name="T37" fmla="*/ 78 h 526"/>
                  <a:gd name="T38" fmla="*/ 334 w 1140"/>
                  <a:gd name="T39" fmla="*/ 69 h 526"/>
                  <a:gd name="T40" fmla="*/ 339 w 1140"/>
                  <a:gd name="T41" fmla="*/ 98 h 526"/>
                  <a:gd name="T42" fmla="*/ 355 w 1140"/>
                  <a:gd name="T43" fmla="*/ 69 h 526"/>
                  <a:gd name="T44" fmla="*/ 362 w 1140"/>
                  <a:gd name="T45" fmla="*/ 96 h 526"/>
                  <a:gd name="T46" fmla="*/ 378 w 1140"/>
                  <a:gd name="T47" fmla="*/ 72 h 526"/>
                  <a:gd name="T48" fmla="*/ 382 w 1140"/>
                  <a:gd name="T49" fmla="*/ 96 h 526"/>
                  <a:gd name="T50" fmla="*/ 404 w 1140"/>
                  <a:gd name="T51" fmla="*/ 74 h 526"/>
                  <a:gd name="T52" fmla="*/ 412 w 1140"/>
                  <a:gd name="T53" fmla="*/ 100 h 526"/>
                  <a:gd name="T54" fmla="*/ 436 w 1140"/>
                  <a:gd name="T55" fmla="*/ 125 h 526"/>
                  <a:gd name="T56" fmla="*/ 434 w 1140"/>
                  <a:gd name="T57" fmla="*/ 164 h 526"/>
                  <a:gd name="T58" fmla="*/ 412 w 1140"/>
                  <a:gd name="T59" fmla="*/ 196 h 526"/>
                  <a:gd name="T60" fmla="*/ 390 w 1140"/>
                  <a:gd name="T61" fmla="*/ 198 h 526"/>
                  <a:gd name="T62" fmla="*/ 385 w 1140"/>
                  <a:gd name="T63" fmla="*/ 146 h 526"/>
                  <a:gd name="T64" fmla="*/ 381 w 1140"/>
                  <a:gd name="T65" fmla="*/ 139 h 526"/>
                  <a:gd name="T66" fmla="*/ 375 w 1140"/>
                  <a:gd name="T67" fmla="*/ 134 h 526"/>
                  <a:gd name="T68" fmla="*/ 358 w 1140"/>
                  <a:gd name="T69" fmla="*/ 129 h 526"/>
                  <a:gd name="T70" fmla="*/ 344 w 1140"/>
                  <a:gd name="T71" fmla="*/ 130 h 526"/>
                  <a:gd name="T72" fmla="*/ 337 w 1140"/>
                  <a:gd name="T73" fmla="*/ 134 h 526"/>
                  <a:gd name="T74" fmla="*/ 328 w 1140"/>
                  <a:gd name="T75" fmla="*/ 145 h 526"/>
                  <a:gd name="T76" fmla="*/ 324 w 1140"/>
                  <a:gd name="T77" fmla="*/ 159 h 526"/>
                  <a:gd name="T78" fmla="*/ 322 w 1140"/>
                  <a:gd name="T79" fmla="*/ 177 h 526"/>
                  <a:gd name="T80" fmla="*/ 322 w 1140"/>
                  <a:gd name="T81" fmla="*/ 200 h 526"/>
                  <a:gd name="T82" fmla="*/ 135 w 1140"/>
                  <a:gd name="T83" fmla="*/ 201 h 526"/>
                  <a:gd name="T84" fmla="*/ 132 w 1140"/>
                  <a:gd name="T85" fmla="*/ 182 h 526"/>
                  <a:gd name="T86" fmla="*/ 124 w 1140"/>
                  <a:gd name="T87" fmla="*/ 164 h 526"/>
                  <a:gd name="T88" fmla="*/ 111 w 1140"/>
                  <a:gd name="T89" fmla="*/ 154 h 526"/>
                  <a:gd name="T90" fmla="*/ 91 w 1140"/>
                  <a:gd name="T91" fmla="*/ 148 h 526"/>
                  <a:gd name="T92" fmla="*/ 70 w 1140"/>
                  <a:gd name="T93" fmla="*/ 150 h 526"/>
                  <a:gd name="T94" fmla="*/ 52 w 1140"/>
                  <a:gd name="T95" fmla="*/ 158 h 526"/>
                  <a:gd name="T96" fmla="*/ 38 w 1140"/>
                  <a:gd name="T97" fmla="*/ 174 h 526"/>
                  <a:gd name="T98" fmla="*/ 35 w 1140"/>
                  <a:gd name="T99" fmla="*/ 192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1554" name="Freeform 36"/>
              <p:cNvSpPr>
                <a:spLocks/>
              </p:cNvSpPr>
              <p:nvPr/>
            </p:nvSpPr>
            <p:spPr bwMode="auto">
              <a:xfrm>
                <a:off x="1347" y="2858"/>
                <a:ext cx="117" cy="126"/>
              </a:xfrm>
              <a:custGeom>
                <a:avLst/>
                <a:gdLst>
                  <a:gd name="T0" fmla="*/ 0 w 189"/>
                  <a:gd name="T1" fmla="*/ 74 h 204"/>
                  <a:gd name="T2" fmla="*/ 6 w 189"/>
                  <a:gd name="T3" fmla="*/ 27 h 204"/>
                  <a:gd name="T4" fmla="*/ 11 w 189"/>
                  <a:gd name="T5" fmla="*/ 17 h 204"/>
                  <a:gd name="T6" fmla="*/ 15 w 189"/>
                  <a:gd name="T7" fmla="*/ 12 h 204"/>
                  <a:gd name="T8" fmla="*/ 24 w 189"/>
                  <a:gd name="T9" fmla="*/ 6 h 204"/>
                  <a:gd name="T10" fmla="*/ 34 w 189"/>
                  <a:gd name="T11" fmla="*/ 4 h 204"/>
                  <a:gd name="T12" fmla="*/ 72 w 189"/>
                  <a:gd name="T13" fmla="*/ 0 h 204"/>
                  <a:gd name="T14" fmla="*/ 72 w 189"/>
                  <a:gd name="T15" fmla="*/ 78 h 204"/>
                  <a:gd name="T16" fmla="*/ 0 w 189"/>
                  <a:gd name="T17" fmla="*/ 74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1555" name="Freeform 37"/>
              <p:cNvSpPr>
                <a:spLocks/>
              </p:cNvSpPr>
              <p:nvPr/>
            </p:nvSpPr>
            <p:spPr bwMode="auto">
              <a:xfrm>
                <a:off x="1484" y="2855"/>
                <a:ext cx="156" cy="132"/>
              </a:xfrm>
              <a:custGeom>
                <a:avLst/>
                <a:gdLst>
                  <a:gd name="T0" fmla="*/ 1 w 252"/>
                  <a:gd name="T1" fmla="*/ 79 h 213"/>
                  <a:gd name="T2" fmla="*/ 0 w 252"/>
                  <a:gd name="T3" fmla="*/ 0 h 213"/>
                  <a:gd name="T4" fmla="*/ 80 w 252"/>
                  <a:gd name="T5" fmla="*/ 0 h 213"/>
                  <a:gd name="T6" fmla="*/ 97 w 252"/>
                  <a:gd name="T7" fmla="*/ 57 h 213"/>
                  <a:gd name="T8" fmla="*/ 82 w 252"/>
                  <a:gd name="T9" fmla="*/ 73 h 213"/>
                  <a:gd name="T10" fmla="*/ 38 w 252"/>
                  <a:gd name="T11" fmla="*/ 82 h 213"/>
                  <a:gd name="T12" fmla="*/ 1 w 252"/>
                  <a:gd name="T13" fmla="*/ 79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1556" name="Freeform 38"/>
              <p:cNvSpPr>
                <a:spLocks/>
              </p:cNvSpPr>
              <p:nvPr/>
            </p:nvSpPr>
            <p:spPr bwMode="auto">
              <a:xfrm>
                <a:off x="1587" y="2915"/>
                <a:ext cx="44" cy="61"/>
              </a:xfrm>
              <a:custGeom>
                <a:avLst/>
                <a:gdLst>
                  <a:gd name="T0" fmla="*/ 0 w 276"/>
                  <a:gd name="T1" fmla="*/ 8 h 388"/>
                  <a:gd name="T2" fmla="*/ 0 w 276"/>
                  <a:gd name="T3" fmla="*/ 8 h 388"/>
                  <a:gd name="T4" fmla="*/ 0 w 276"/>
                  <a:gd name="T5" fmla="*/ 6 h 388"/>
                  <a:gd name="T6" fmla="*/ 0 w 276"/>
                  <a:gd name="T7" fmla="*/ 5 h 388"/>
                  <a:gd name="T8" fmla="*/ 0 w 276"/>
                  <a:gd name="T9" fmla="*/ 4 h 388"/>
                  <a:gd name="T10" fmla="*/ 1 w 276"/>
                  <a:gd name="T11" fmla="*/ 3 h 388"/>
                  <a:gd name="T12" fmla="*/ 1 w 276"/>
                  <a:gd name="T13" fmla="*/ 2 h 388"/>
                  <a:gd name="T14" fmla="*/ 2 w 276"/>
                  <a:gd name="T15" fmla="*/ 1 h 388"/>
                  <a:gd name="T16" fmla="*/ 3 w 276"/>
                  <a:gd name="T17" fmla="*/ 1 h 388"/>
                  <a:gd name="T18" fmla="*/ 4 w 276"/>
                  <a:gd name="T19" fmla="*/ 0 h 388"/>
                  <a:gd name="T20" fmla="*/ 5 w 276"/>
                  <a:gd name="T21" fmla="*/ 0 h 388"/>
                  <a:gd name="T22" fmla="*/ 5 w 276"/>
                  <a:gd name="T23" fmla="*/ 0 h 388"/>
                  <a:gd name="T24" fmla="*/ 6 w 276"/>
                  <a:gd name="T25" fmla="*/ 1 h 388"/>
                  <a:gd name="T26" fmla="*/ 7 w 276"/>
                  <a:gd name="T27" fmla="*/ 1 h 388"/>
                  <a:gd name="T28" fmla="*/ 7 w 276"/>
                  <a:gd name="T29" fmla="*/ 2 h 388"/>
                  <a:gd name="T30" fmla="*/ 7 w 276"/>
                  <a:gd name="T31" fmla="*/ 3 h 388"/>
                  <a:gd name="T32" fmla="*/ 7 w 276"/>
                  <a:gd name="T33" fmla="*/ 4 h 388"/>
                  <a:gd name="T34" fmla="*/ 7 w 276"/>
                  <a:gd name="T35" fmla="*/ 5 h 388"/>
                  <a:gd name="T36" fmla="*/ 6 w 276"/>
                  <a:gd name="T37" fmla="*/ 7 h 388"/>
                  <a:gd name="T38" fmla="*/ 6 w 276"/>
                  <a:gd name="T39" fmla="*/ 8 h 388"/>
                  <a:gd name="T40" fmla="*/ 5 w 276"/>
                  <a:gd name="T41" fmla="*/ 8 h 388"/>
                  <a:gd name="T42" fmla="*/ 4 w 276"/>
                  <a:gd name="T43" fmla="*/ 9 h 388"/>
                  <a:gd name="T44" fmla="*/ 3 w 276"/>
                  <a:gd name="T45" fmla="*/ 9 h 388"/>
                  <a:gd name="T46" fmla="*/ 2 w 276"/>
                  <a:gd name="T47" fmla="*/ 10 h 388"/>
                  <a:gd name="T48" fmla="*/ 2 w 276"/>
                  <a:gd name="T49" fmla="*/ 9 h 388"/>
                  <a:gd name="T50" fmla="*/ 1 w 276"/>
                  <a:gd name="T51" fmla="*/ 9 h 388"/>
                  <a:gd name="T52" fmla="*/ 0 w 276"/>
                  <a:gd name="T53" fmla="*/ 8 h 388"/>
                  <a:gd name="T54" fmla="*/ 1 w 276"/>
                  <a:gd name="T55" fmla="*/ 8 h 388"/>
                  <a:gd name="T56" fmla="*/ 2 w 276"/>
                  <a:gd name="T57" fmla="*/ 8 h 388"/>
                  <a:gd name="T58" fmla="*/ 3 w 276"/>
                  <a:gd name="T59" fmla="*/ 8 h 388"/>
                  <a:gd name="T60" fmla="*/ 3 w 276"/>
                  <a:gd name="T61" fmla="*/ 8 h 388"/>
                  <a:gd name="T62" fmla="*/ 4 w 276"/>
                  <a:gd name="T63" fmla="*/ 8 h 388"/>
                  <a:gd name="T64" fmla="*/ 4 w 276"/>
                  <a:gd name="T65" fmla="*/ 8 h 388"/>
                  <a:gd name="T66" fmla="*/ 5 w 276"/>
                  <a:gd name="T67" fmla="*/ 7 h 388"/>
                  <a:gd name="T68" fmla="*/ 6 w 276"/>
                  <a:gd name="T69" fmla="*/ 6 h 388"/>
                  <a:gd name="T70" fmla="*/ 6 w 276"/>
                  <a:gd name="T71" fmla="*/ 5 h 388"/>
                  <a:gd name="T72" fmla="*/ 6 w 276"/>
                  <a:gd name="T73" fmla="*/ 5 h 388"/>
                  <a:gd name="T74" fmla="*/ 6 w 276"/>
                  <a:gd name="T75" fmla="*/ 4 h 388"/>
                  <a:gd name="T76" fmla="*/ 6 w 276"/>
                  <a:gd name="T77" fmla="*/ 3 h 388"/>
                  <a:gd name="T78" fmla="*/ 6 w 276"/>
                  <a:gd name="T79" fmla="*/ 2 h 388"/>
                  <a:gd name="T80" fmla="*/ 5 w 276"/>
                  <a:gd name="T81" fmla="*/ 2 h 388"/>
                  <a:gd name="T82" fmla="*/ 5 w 276"/>
                  <a:gd name="T83" fmla="*/ 1 h 388"/>
                  <a:gd name="T84" fmla="*/ 4 w 276"/>
                  <a:gd name="T85" fmla="*/ 1 h 388"/>
                  <a:gd name="T86" fmla="*/ 4 w 276"/>
                  <a:gd name="T87" fmla="*/ 1 h 388"/>
                  <a:gd name="T88" fmla="*/ 3 w 276"/>
                  <a:gd name="T89" fmla="*/ 2 h 388"/>
                  <a:gd name="T90" fmla="*/ 3 w 276"/>
                  <a:gd name="T91" fmla="*/ 2 h 388"/>
                  <a:gd name="T92" fmla="*/ 2 w 276"/>
                  <a:gd name="T93" fmla="*/ 3 h 388"/>
                  <a:gd name="T94" fmla="*/ 1 w 276"/>
                  <a:gd name="T95" fmla="*/ 3 h 388"/>
                  <a:gd name="T96" fmla="*/ 1 w 276"/>
                  <a:gd name="T97" fmla="*/ 4 h 388"/>
                  <a:gd name="T98" fmla="*/ 1 w 276"/>
                  <a:gd name="T99" fmla="*/ 5 h 388"/>
                  <a:gd name="T100" fmla="*/ 1 w 276"/>
                  <a:gd name="T101" fmla="*/ 6 h 388"/>
                  <a:gd name="T102" fmla="*/ 1 w 276"/>
                  <a:gd name="T103" fmla="*/ 7 h 388"/>
                  <a:gd name="T104" fmla="*/ 1 w 276"/>
                  <a:gd name="T105" fmla="*/ 8 h 388"/>
                  <a:gd name="T106" fmla="*/ 0 w 276"/>
                  <a:gd name="T107" fmla="*/ 8 h 388"/>
                  <a:gd name="T108" fmla="*/ 0 w 276"/>
                  <a:gd name="T109" fmla="*/ 8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7" name="Freeform 39"/>
              <p:cNvSpPr>
                <a:spLocks/>
              </p:cNvSpPr>
              <p:nvPr/>
            </p:nvSpPr>
            <p:spPr bwMode="auto">
              <a:xfrm>
                <a:off x="1589" y="2961"/>
                <a:ext cx="8" cy="6"/>
              </a:xfrm>
              <a:custGeom>
                <a:avLst/>
                <a:gdLst>
                  <a:gd name="T0" fmla="*/ 1 w 53"/>
                  <a:gd name="T1" fmla="*/ 1 h 43"/>
                  <a:gd name="T2" fmla="*/ 1 w 53"/>
                  <a:gd name="T3" fmla="*/ 0 h 43"/>
                  <a:gd name="T4" fmla="*/ 0 w 53"/>
                  <a:gd name="T5" fmla="*/ 1 h 43"/>
                  <a:gd name="T6" fmla="*/ 0 w 53"/>
                  <a:gd name="T7" fmla="*/ 1 h 43"/>
                  <a:gd name="T8" fmla="*/ 1 w 53"/>
                  <a:gd name="T9" fmla="*/ 1 h 43"/>
                  <a:gd name="T10" fmla="*/ 1 w 53"/>
                  <a:gd name="T11" fmla="*/ 1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8" name="Freeform 40"/>
              <p:cNvSpPr>
                <a:spLocks/>
              </p:cNvSpPr>
              <p:nvPr/>
            </p:nvSpPr>
            <p:spPr bwMode="auto">
              <a:xfrm>
                <a:off x="1593" y="2932"/>
                <a:ext cx="32" cy="22"/>
              </a:xfrm>
              <a:custGeom>
                <a:avLst/>
                <a:gdLst>
                  <a:gd name="T0" fmla="*/ 5 w 202"/>
                  <a:gd name="T1" fmla="*/ 2 h 141"/>
                  <a:gd name="T2" fmla="*/ 1 w 202"/>
                  <a:gd name="T3" fmla="*/ 0 h 141"/>
                  <a:gd name="T4" fmla="*/ 0 w 202"/>
                  <a:gd name="T5" fmla="*/ 1 h 141"/>
                  <a:gd name="T6" fmla="*/ 2 w 202"/>
                  <a:gd name="T7" fmla="*/ 3 h 141"/>
                  <a:gd name="T8" fmla="*/ 5 w 202"/>
                  <a:gd name="T9" fmla="*/ 3 h 141"/>
                  <a:gd name="T10" fmla="*/ 5 w 202"/>
                  <a:gd name="T11" fmla="*/ 2 h 141"/>
                  <a:gd name="T12" fmla="*/ 5 w 202"/>
                  <a:gd name="T13" fmla="*/ 2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59" name="Freeform 41"/>
              <p:cNvSpPr>
                <a:spLocks/>
              </p:cNvSpPr>
              <p:nvPr/>
            </p:nvSpPr>
            <p:spPr bwMode="auto">
              <a:xfrm>
                <a:off x="1475" y="2946"/>
                <a:ext cx="189" cy="179"/>
              </a:xfrm>
              <a:custGeom>
                <a:avLst/>
                <a:gdLst>
                  <a:gd name="T0" fmla="*/ 0 w 306"/>
                  <a:gd name="T1" fmla="*/ 27 h 290"/>
                  <a:gd name="T2" fmla="*/ 1 w 306"/>
                  <a:gd name="T3" fmla="*/ 110 h 290"/>
                  <a:gd name="T4" fmla="*/ 106 w 306"/>
                  <a:gd name="T5" fmla="*/ 109 h 290"/>
                  <a:gd name="T6" fmla="*/ 114 w 306"/>
                  <a:gd name="T7" fmla="*/ 104 h 290"/>
                  <a:gd name="T8" fmla="*/ 117 w 306"/>
                  <a:gd name="T9" fmla="*/ 94 h 290"/>
                  <a:gd name="T10" fmla="*/ 114 w 306"/>
                  <a:gd name="T11" fmla="*/ 19 h 290"/>
                  <a:gd name="T12" fmla="*/ 108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560" name="Freeform 42"/>
              <p:cNvSpPr>
                <a:spLocks/>
              </p:cNvSpPr>
              <p:nvPr/>
            </p:nvSpPr>
            <p:spPr bwMode="auto">
              <a:xfrm rot="1661969">
                <a:off x="1716" y="2775"/>
                <a:ext cx="127" cy="99"/>
              </a:xfrm>
              <a:custGeom>
                <a:avLst/>
                <a:gdLst>
                  <a:gd name="T0" fmla="*/ 5 w 530"/>
                  <a:gd name="T1" fmla="*/ 15 h 342"/>
                  <a:gd name="T2" fmla="*/ 4 w 530"/>
                  <a:gd name="T3" fmla="*/ 16 h 342"/>
                  <a:gd name="T4" fmla="*/ 2 w 530"/>
                  <a:gd name="T5" fmla="*/ 17 h 342"/>
                  <a:gd name="T6" fmla="*/ 1 w 530"/>
                  <a:gd name="T7" fmla="*/ 19 h 342"/>
                  <a:gd name="T8" fmla="*/ 0 w 530"/>
                  <a:gd name="T9" fmla="*/ 21 h 342"/>
                  <a:gd name="T10" fmla="*/ 0 w 530"/>
                  <a:gd name="T11" fmla="*/ 23 h 342"/>
                  <a:gd name="T12" fmla="*/ 2 w 530"/>
                  <a:gd name="T13" fmla="*/ 26 h 342"/>
                  <a:gd name="T14" fmla="*/ 3 w 530"/>
                  <a:gd name="T15" fmla="*/ 27 h 342"/>
                  <a:gd name="T16" fmla="*/ 5 w 530"/>
                  <a:gd name="T17" fmla="*/ 29 h 342"/>
                  <a:gd name="T18" fmla="*/ 6 w 530"/>
                  <a:gd name="T19" fmla="*/ 28 h 342"/>
                  <a:gd name="T20" fmla="*/ 8 w 530"/>
                  <a:gd name="T21" fmla="*/ 28 h 342"/>
                  <a:gd name="T22" fmla="*/ 9 w 530"/>
                  <a:gd name="T23" fmla="*/ 28 h 342"/>
                  <a:gd name="T24" fmla="*/ 11 w 530"/>
                  <a:gd name="T25" fmla="*/ 26 h 342"/>
                  <a:gd name="T26" fmla="*/ 12 w 530"/>
                  <a:gd name="T27" fmla="*/ 25 h 342"/>
                  <a:gd name="T28" fmla="*/ 14 w 530"/>
                  <a:gd name="T29" fmla="*/ 22 h 342"/>
                  <a:gd name="T30" fmla="*/ 14 w 530"/>
                  <a:gd name="T31" fmla="*/ 20 h 342"/>
                  <a:gd name="T32" fmla="*/ 16 w 530"/>
                  <a:gd name="T33" fmla="*/ 22 h 342"/>
                  <a:gd name="T34" fmla="*/ 17 w 530"/>
                  <a:gd name="T35" fmla="*/ 24 h 342"/>
                  <a:gd name="T36" fmla="*/ 19 w 530"/>
                  <a:gd name="T37" fmla="*/ 24 h 342"/>
                  <a:gd name="T38" fmla="*/ 20 w 530"/>
                  <a:gd name="T39" fmla="*/ 24 h 342"/>
                  <a:gd name="T40" fmla="*/ 21 w 530"/>
                  <a:gd name="T41" fmla="*/ 22 h 342"/>
                  <a:gd name="T42" fmla="*/ 22 w 530"/>
                  <a:gd name="T43" fmla="*/ 20 h 342"/>
                  <a:gd name="T44" fmla="*/ 22 w 530"/>
                  <a:gd name="T45" fmla="*/ 17 h 342"/>
                  <a:gd name="T46" fmla="*/ 23 w 530"/>
                  <a:gd name="T47" fmla="*/ 17 h 342"/>
                  <a:gd name="T48" fmla="*/ 24 w 530"/>
                  <a:gd name="T49" fmla="*/ 17 h 342"/>
                  <a:gd name="T50" fmla="*/ 26 w 530"/>
                  <a:gd name="T51" fmla="*/ 17 h 342"/>
                  <a:gd name="T52" fmla="*/ 27 w 530"/>
                  <a:gd name="T53" fmla="*/ 17 h 342"/>
                  <a:gd name="T54" fmla="*/ 29 w 530"/>
                  <a:gd name="T55" fmla="*/ 17 h 342"/>
                  <a:gd name="T56" fmla="*/ 30 w 530"/>
                  <a:gd name="T57" fmla="*/ 15 h 342"/>
                  <a:gd name="T58" fmla="*/ 30 w 530"/>
                  <a:gd name="T59" fmla="*/ 13 h 342"/>
                  <a:gd name="T60" fmla="*/ 30 w 530"/>
                  <a:gd name="T61" fmla="*/ 10 h 342"/>
                  <a:gd name="T62" fmla="*/ 30 w 530"/>
                  <a:gd name="T63" fmla="*/ 7 h 342"/>
                  <a:gd name="T64" fmla="*/ 29 w 530"/>
                  <a:gd name="T65" fmla="*/ 4 h 342"/>
                  <a:gd name="T66" fmla="*/ 29 w 530"/>
                  <a:gd name="T67" fmla="*/ 2 h 342"/>
                  <a:gd name="T68" fmla="*/ 27 w 530"/>
                  <a:gd name="T69" fmla="*/ 0 h 342"/>
                  <a:gd name="T70" fmla="*/ 26 w 530"/>
                  <a:gd name="T71" fmla="*/ 0 h 342"/>
                  <a:gd name="T72" fmla="*/ 23 w 530"/>
                  <a:gd name="T73" fmla="*/ 1 h 342"/>
                  <a:gd name="T74" fmla="*/ 22 w 530"/>
                  <a:gd name="T75" fmla="*/ 3 h 342"/>
                  <a:gd name="T76" fmla="*/ 21 w 530"/>
                  <a:gd name="T77" fmla="*/ 3 h 342"/>
                  <a:gd name="T78" fmla="*/ 19 w 530"/>
                  <a:gd name="T79" fmla="*/ 3 h 342"/>
                  <a:gd name="T80" fmla="*/ 18 w 530"/>
                  <a:gd name="T81" fmla="*/ 3 h 342"/>
                  <a:gd name="T82" fmla="*/ 16 w 530"/>
                  <a:gd name="T83" fmla="*/ 2 h 342"/>
                  <a:gd name="T84" fmla="*/ 15 w 530"/>
                  <a:gd name="T85" fmla="*/ 3 h 342"/>
                  <a:gd name="T86" fmla="*/ 14 w 530"/>
                  <a:gd name="T87" fmla="*/ 3 h 342"/>
                  <a:gd name="T88" fmla="*/ 13 w 530"/>
                  <a:gd name="T89" fmla="*/ 5 h 342"/>
                  <a:gd name="T90" fmla="*/ 13 w 530"/>
                  <a:gd name="T91" fmla="*/ 8 h 342"/>
                  <a:gd name="T92" fmla="*/ 12 w 530"/>
                  <a:gd name="T93" fmla="*/ 10 h 342"/>
                  <a:gd name="T94" fmla="*/ 10 w 530"/>
                  <a:gd name="T95" fmla="*/ 12 h 342"/>
                  <a:gd name="T96" fmla="*/ 9 w 530"/>
                  <a:gd name="T97" fmla="*/ 13 h 342"/>
                  <a:gd name="T98" fmla="*/ 7 w 530"/>
                  <a:gd name="T99" fmla="*/ 14 h 342"/>
                  <a:gd name="T100" fmla="*/ 6 w 530"/>
                  <a:gd name="T101" fmla="*/ 15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21561" name="Line 43"/>
              <p:cNvSpPr>
                <a:spLocks noChangeShapeType="1"/>
              </p:cNvSpPr>
              <p:nvPr/>
            </p:nvSpPr>
            <p:spPr bwMode="auto">
              <a:xfrm flipH="1" flipV="1">
                <a:off x="1765" y="2865"/>
                <a:ext cx="5" cy="6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62" name="Line 44"/>
              <p:cNvSpPr>
                <a:spLocks noChangeShapeType="1"/>
              </p:cNvSpPr>
              <p:nvPr/>
            </p:nvSpPr>
            <p:spPr bwMode="auto">
              <a:xfrm flipV="1">
                <a:off x="1786" y="2865"/>
                <a:ext cx="21" cy="7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63" name="Oval 45"/>
              <p:cNvSpPr>
                <a:spLocks noChangeArrowheads="1"/>
              </p:cNvSpPr>
              <p:nvPr/>
            </p:nvSpPr>
            <p:spPr bwMode="auto">
              <a:xfrm>
                <a:off x="1270" y="3094"/>
                <a:ext cx="100" cy="99"/>
              </a:xfrm>
              <a:prstGeom prst="ellipse">
                <a:avLst/>
              </a:prstGeom>
              <a:solidFill>
                <a:schemeClr va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1564" name="Freeform 46"/>
              <p:cNvSpPr>
                <a:spLocks/>
              </p:cNvSpPr>
              <p:nvPr/>
            </p:nvSpPr>
            <p:spPr bwMode="auto">
              <a:xfrm>
                <a:off x="1258" y="3082"/>
                <a:ext cx="122" cy="123"/>
              </a:xfrm>
              <a:custGeom>
                <a:avLst/>
                <a:gdLst>
                  <a:gd name="T0" fmla="*/ 4 w 770"/>
                  <a:gd name="T1" fmla="*/ 18 h 778"/>
                  <a:gd name="T2" fmla="*/ 3 w 770"/>
                  <a:gd name="T3" fmla="*/ 17 h 778"/>
                  <a:gd name="T4" fmla="*/ 2 w 770"/>
                  <a:gd name="T5" fmla="*/ 15 h 778"/>
                  <a:gd name="T6" fmla="*/ 0 w 770"/>
                  <a:gd name="T7" fmla="*/ 13 h 778"/>
                  <a:gd name="T8" fmla="*/ 0 w 770"/>
                  <a:gd name="T9" fmla="*/ 11 h 778"/>
                  <a:gd name="T10" fmla="*/ 0 w 770"/>
                  <a:gd name="T11" fmla="*/ 8 h 778"/>
                  <a:gd name="T12" fmla="*/ 1 w 770"/>
                  <a:gd name="T13" fmla="*/ 6 h 778"/>
                  <a:gd name="T14" fmla="*/ 2 w 770"/>
                  <a:gd name="T15" fmla="*/ 4 h 778"/>
                  <a:gd name="T16" fmla="*/ 3 w 770"/>
                  <a:gd name="T17" fmla="*/ 2 h 778"/>
                  <a:gd name="T18" fmla="*/ 5 w 770"/>
                  <a:gd name="T19" fmla="*/ 1 h 778"/>
                  <a:gd name="T20" fmla="*/ 7 w 770"/>
                  <a:gd name="T21" fmla="*/ 0 h 778"/>
                  <a:gd name="T22" fmla="*/ 10 w 770"/>
                  <a:gd name="T23" fmla="*/ 0 h 778"/>
                  <a:gd name="T24" fmla="*/ 12 w 770"/>
                  <a:gd name="T25" fmla="*/ 0 h 778"/>
                  <a:gd name="T26" fmla="*/ 14 w 770"/>
                  <a:gd name="T27" fmla="*/ 1 h 778"/>
                  <a:gd name="T28" fmla="*/ 16 w 770"/>
                  <a:gd name="T29" fmla="*/ 3 h 778"/>
                  <a:gd name="T30" fmla="*/ 18 w 770"/>
                  <a:gd name="T31" fmla="*/ 4 h 778"/>
                  <a:gd name="T32" fmla="*/ 19 w 770"/>
                  <a:gd name="T33" fmla="*/ 6 h 778"/>
                  <a:gd name="T34" fmla="*/ 19 w 770"/>
                  <a:gd name="T35" fmla="*/ 9 h 778"/>
                  <a:gd name="T36" fmla="*/ 19 w 770"/>
                  <a:gd name="T37" fmla="*/ 11 h 778"/>
                  <a:gd name="T38" fmla="*/ 19 w 770"/>
                  <a:gd name="T39" fmla="*/ 13 h 778"/>
                  <a:gd name="T40" fmla="*/ 18 w 770"/>
                  <a:gd name="T41" fmla="*/ 15 h 778"/>
                  <a:gd name="T42" fmla="*/ 16 w 770"/>
                  <a:gd name="T43" fmla="*/ 17 h 778"/>
                  <a:gd name="T44" fmla="*/ 14 w 770"/>
                  <a:gd name="T45" fmla="*/ 18 h 778"/>
                  <a:gd name="T46" fmla="*/ 12 w 770"/>
                  <a:gd name="T47" fmla="*/ 19 h 778"/>
                  <a:gd name="T48" fmla="*/ 10 w 770"/>
                  <a:gd name="T49" fmla="*/ 19 h 778"/>
                  <a:gd name="T50" fmla="*/ 7 w 770"/>
                  <a:gd name="T51" fmla="*/ 19 h 778"/>
                  <a:gd name="T52" fmla="*/ 5 w 770"/>
                  <a:gd name="T53" fmla="*/ 18 h 778"/>
                  <a:gd name="T54" fmla="*/ 7 w 770"/>
                  <a:gd name="T55" fmla="*/ 17 h 778"/>
                  <a:gd name="T56" fmla="*/ 9 w 770"/>
                  <a:gd name="T57" fmla="*/ 17 h 778"/>
                  <a:gd name="T58" fmla="*/ 11 w 770"/>
                  <a:gd name="T59" fmla="*/ 17 h 778"/>
                  <a:gd name="T60" fmla="*/ 13 w 770"/>
                  <a:gd name="T61" fmla="*/ 16 h 778"/>
                  <a:gd name="T62" fmla="*/ 14 w 770"/>
                  <a:gd name="T63" fmla="*/ 15 h 778"/>
                  <a:gd name="T64" fmla="*/ 15 w 770"/>
                  <a:gd name="T65" fmla="*/ 14 h 778"/>
                  <a:gd name="T66" fmla="*/ 16 w 770"/>
                  <a:gd name="T67" fmla="*/ 13 h 778"/>
                  <a:gd name="T68" fmla="*/ 17 w 770"/>
                  <a:gd name="T69" fmla="*/ 11 h 778"/>
                  <a:gd name="T70" fmla="*/ 17 w 770"/>
                  <a:gd name="T71" fmla="*/ 9 h 778"/>
                  <a:gd name="T72" fmla="*/ 17 w 770"/>
                  <a:gd name="T73" fmla="*/ 8 h 778"/>
                  <a:gd name="T74" fmla="*/ 16 w 770"/>
                  <a:gd name="T75" fmla="*/ 6 h 778"/>
                  <a:gd name="T76" fmla="*/ 15 w 770"/>
                  <a:gd name="T77" fmla="*/ 5 h 778"/>
                  <a:gd name="T78" fmla="*/ 13 w 770"/>
                  <a:gd name="T79" fmla="*/ 3 h 778"/>
                  <a:gd name="T80" fmla="*/ 12 w 770"/>
                  <a:gd name="T81" fmla="*/ 3 h 778"/>
                  <a:gd name="T82" fmla="*/ 10 w 770"/>
                  <a:gd name="T83" fmla="*/ 2 h 778"/>
                  <a:gd name="T84" fmla="*/ 8 w 770"/>
                  <a:gd name="T85" fmla="*/ 3 h 778"/>
                  <a:gd name="T86" fmla="*/ 7 w 770"/>
                  <a:gd name="T87" fmla="*/ 3 h 778"/>
                  <a:gd name="T88" fmla="*/ 5 w 770"/>
                  <a:gd name="T89" fmla="*/ 4 h 778"/>
                  <a:gd name="T90" fmla="*/ 4 w 770"/>
                  <a:gd name="T91" fmla="*/ 5 h 778"/>
                  <a:gd name="T92" fmla="*/ 3 w 770"/>
                  <a:gd name="T93" fmla="*/ 7 h 778"/>
                  <a:gd name="T94" fmla="*/ 2 w 770"/>
                  <a:gd name="T95" fmla="*/ 8 h 778"/>
                  <a:gd name="T96" fmla="*/ 2 w 770"/>
                  <a:gd name="T97" fmla="*/ 10 h 778"/>
                  <a:gd name="T98" fmla="*/ 3 w 770"/>
                  <a:gd name="T99" fmla="*/ 12 h 778"/>
                  <a:gd name="T100" fmla="*/ 3 w 770"/>
                  <a:gd name="T101" fmla="*/ 13 h 778"/>
                  <a:gd name="T102" fmla="*/ 4 w 770"/>
                  <a:gd name="T103" fmla="*/ 15 h 778"/>
                  <a:gd name="T104" fmla="*/ 6 w 770"/>
                  <a:gd name="T105" fmla="*/ 16 h 778"/>
                  <a:gd name="T106" fmla="*/ 4 w 770"/>
                  <a:gd name="T107" fmla="*/ 18 h 778"/>
                  <a:gd name="T108" fmla="*/ 4 w 770"/>
                  <a:gd name="T109" fmla="*/ 18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5" name="Freeform 47"/>
              <p:cNvSpPr>
                <a:spLocks/>
              </p:cNvSpPr>
              <p:nvPr/>
            </p:nvSpPr>
            <p:spPr bwMode="auto">
              <a:xfrm>
                <a:off x="1284" y="3184"/>
                <a:ext cx="24" cy="15"/>
              </a:xfrm>
              <a:custGeom>
                <a:avLst/>
                <a:gdLst>
                  <a:gd name="T0" fmla="*/ 4 w 150"/>
                  <a:gd name="T1" fmla="*/ 1 h 93"/>
                  <a:gd name="T2" fmla="*/ 1 w 150"/>
                  <a:gd name="T3" fmla="*/ 0 h 93"/>
                  <a:gd name="T4" fmla="*/ 0 w 150"/>
                  <a:gd name="T5" fmla="*/ 2 h 93"/>
                  <a:gd name="T6" fmla="*/ 1 w 150"/>
                  <a:gd name="T7" fmla="*/ 2 h 93"/>
                  <a:gd name="T8" fmla="*/ 4 w 150"/>
                  <a:gd name="T9" fmla="*/ 1 h 93"/>
                  <a:gd name="T10" fmla="*/ 4 w 150"/>
                  <a:gd name="T11" fmla="*/ 1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6" name="Oval 48"/>
              <p:cNvSpPr>
                <a:spLocks noChangeArrowheads="1"/>
              </p:cNvSpPr>
              <p:nvPr/>
            </p:nvSpPr>
            <p:spPr bwMode="auto">
              <a:xfrm>
                <a:off x="1715" y="3055"/>
                <a:ext cx="77" cy="134"/>
              </a:xfrm>
              <a:prstGeom prst="ellipse">
                <a:avLst/>
              </a:prstGeom>
              <a:solidFill>
                <a:schemeClr va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1567" name="Freeform 49"/>
              <p:cNvSpPr>
                <a:spLocks/>
              </p:cNvSpPr>
              <p:nvPr/>
            </p:nvSpPr>
            <p:spPr bwMode="auto">
              <a:xfrm>
                <a:off x="1707" y="3045"/>
                <a:ext cx="96" cy="154"/>
              </a:xfrm>
              <a:custGeom>
                <a:avLst/>
                <a:gdLst>
                  <a:gd name="T0" fmla="*/ 3 w 606"/>
                  <a:gd name="T1" fmla="*/ 22 h 969"/>
                  <a:gd name="T2" fmla="*/ 2 w 606"/>
                  <a:gd name="T3" fmla="*/ 21 h 969"/>
                  <a:gd name="T4" fmla="*/ 1 w 606"/>
                  <a:gd name="T5" fmla="*/ 18 h 969"/>
                  <a:gd name="T6" fmla="*/ 0 w 606"/>
                  <a:gd name="T7" fmla="*/ 16 h 969"/>
                  <a:gd name="T8" fmla="*/ 0 w 606"/>
                  <a:gd name="T9" fmla="*/ 13 h 969"/>
                  <a:gd name="T10" fmla="*/ 0 w 606"/>
                  <a:gd name="T11" fmla="*/ 10 h 969"/>
                  <a:gd name="T12" fmla="*/ 1 w 606"/>
                  <a:gd name="T13" fmla="*/ 7 h 969"/>
                  <a:gd name="T14" fmla="*/ 2 w 606"/>
                  <a:gd name="T15" fmla="*/ 5 h 969"/>
                  <a:gd name="T16" fmla="*/ 3 w 606"/>
                  <a:gd name="T17" fmla="*/ 3 h 969"/>
                  <a:gd name="T18" fmla="*/ 5 w 606"/>
                  <a:gd name="T19" fmla="*/ 1 h 969"/>
                  <a:gd name="T20" fmla="*/ 7 w 606"/>
                  <a:gd name="T21" fmla="*/ 0 h 969"/>
                  <a:gd name="T22" fmla="*/ 9 w 606"/>
                  <a:gd name="T23" fmla="*/ 0 h 969"/>
                  <a:gd name="T24" fmla="*/ 11 w 606"/>
                  <a:gd name="T25" fmla="*/ 0 h 969"/>
                  <a:gd name="T26" fmla="*/ 12 w 606"/>
                  <a:gd name="T27" fmla="*/ 2 h 969"/>
                  <a:gd name="T28" fmla="*/ 14 w 606"/>
                  <a:gd name="T29" fmla="*/ 4 h 969"/>
                  <a:gd name="T30" fmla="*/ 15 w 606"/>
                  <a:gd name="T31" fmla="*/ 6 h 969"/>
                  <a:gd name="T32" fmla="*/ 15 w 606"/>
                  <a:gd name="T33" fmla="*/ 9 h 969"/>
                  <a:gd name="T34" fmla="*/ 15 w 606"/>
                  <a:gd name="T35" fmla="*/ 12 h 969"/>
                  <a:gd name="T36" fmla="*/ 15 w 606"/>
                  <a:gd name="T37" fmla="*/ 15 h 969"/>
                  <a:gd name="T38" fmla="*/ 14 w 606"/>
                  <a:gd name="T39" fmla="*/ 17 h 969"/>
                  <a:gd name="T40" fmla="*/ 13 w 606"/>
                  <a:gd name="T41" fmla="*/ 20 h 969"/>
                  <a:gd name="T42" fmla="*/ 12 w 606"/>
                  <a:gd name="T43" fmla="*/ 22 h 969"/>
                  <a:gd name="T44" fmla="*/ 10 w 606"/>
                  <a:gd name="T45" fmla="*/ 24 h 969"/>
                  <a:gd name="T46" fmla="*/ 8 w 606"/>
                  <a:gd name="T47" fmla="*/ 24 h 969"/>
                  <a:gd name="T48" fmla="*/ 6 w 606"/>
                  <a:gd name="T49" fmla="*/ 24 h 969"/>
                  <a:gd name="T50" fmla="*/ 5 w 606"/>
                  <a:gd name="T51" fmla="*/ 24 h 969"/>
                  <a:gd name="T52" fmla="*/ 3 w 606"/>
                  <a:gd name="T53" fmla="*/ 23 h 969"/>
                  <a:gd name="T54" fmla="*/ 5 w 606"/>
                  <a:gd name="T55" fmla="*/ 21 h 969"/>
                  <a:gd name="T56" fmla="*/ 6 w 606"/>
                  <a:gd name="T57" fmla="*/ 21 h 969"/>
                  <a:gd name="T58" fmla="*/ 8 w 606"/>
                  <a:gd name="T59" fmla="*/ 21 h 969"/>
                  <a:gd name="T60" fmla="*/ 9 w 606"/>
                  <a:gd name="T61" fmla="*/ 21 h 969"/>
                  <a:gd name="T62" fmla="*/ 10 w 606"/>
                  <a:gd name="T63" fmla="*/ 20 h 969"/>
                  <a:gd name="T64" fmla="*/ 12 w 606"/>
                  <a:gd name="T65" fmla="*/ 18 h 969"/>
                  <a:gd name="T66" fmla="*/ 13 w 606"/>
                  <a:gd name="T67" fmla="*/ 17 h 969"/>
                  <a:gd name="T68" fmla="*/ 13 w 606"/>
                  <a:gd name="T69" fmla="*/ 14 h 969"/>
                  <a:gd name="T70" fmla="*/ 13 w 606"/>
                  <a:gd name="T71" fmla="*/ 12 h 969"/>
                  <a:gd name="T72" fmla="*/ 13 w 606"/>
                  <a:gd name="T73" fmla="*/ 10 h 969"/>
                  <a:gd name="T74" fmla="*/ 13 w 606"/>
                  <a:gd name="T75" fmla="*/ 8 h 969"/>
                  <a:gd name="T76" fmla="*/ 12 w 606"/>
                  <a:gd name="T77" fmla="*/ 6 h 969"/>
                  <a:gd name="T78" fmla="*/ 11 w 606"/>
                  <a:gd name="T79" fmla="*/ 5 h 969"/>
                  <a:gd name="T80" fmla="*/ 10 w 606"/>
                  <a:gd name="T81" fmla="*/ 3 h 969"/>
                  <a:gd name="T82" fmla="*/ 9 w 606"/>
                  <a:gd name="T83" fmla="*/ 3 h 969"/>
                  <a:gd name="T84" fmla="*/ 7 w 606"/>
                  <a:gd name="T85" fmla="*/ 3 h 969"/>
                  <a:gd name="T86" fmla="*/ 6 w 606"/>
                  <a:gd name="T87" fmla="*/ 4 h 969"/>
                  <a:gd name="T88" fmla="*/ 5 w 606"/>
                  <a:gd name="T89" fmla="*/ 5 h 969"/>
                  <a:gd name="T90" fmla="*/ 4 w 606"/>
                  <a:gd name="T91" fmla="*/ 6 h 969"/>
                  <a:gd name="T92" fmla="*/ 3 w 606"/>
                  <a:gd name="T93" fmla="*/ 8 h 969"/>
                  <a:gd name="T94" fmla="*/ 2 w 606"/>
                  <a:gd name="T95" fmla="*/ 10 h 969"/>
                  <a:gd name="T96" fmla="*/ 2 w 606"/>
                  <a:gd name="T97" fmla="*/ 12 h 969"/>
                  <a:gd name="T98" fmla="*/ 2 w 606"/>
                  <a:gd name="T99" fmla="*/ 15 h 969"/>
                  <a:gd name="T100" fmla="*/ 2 w 606"/>
                  <a:gd name="T101" fmla="*/ 17 h 969"/>
                  <a:gd name="T102" fmla="*/ 3 w 606"/>
                  <a:gd name="T103" fmla="*/ 18 h 969"/>
                  <a:gd name="T104" fmla="*/ 4 w 606"/>
                  <a:gd name="T105" fmla="*/ 20 h 969"/>
                  <a:gd name="T106" fmla="*/ 3 w 606"/>
                  <a:gd name="T107" fmla="*/ 22 h 969"/>
                  <a:gd name="T108" fmla="*/ 3 w 606"/>
                  <a:gd name="T109" fmla="*/ 22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68" name="Freeform 50"/>
              <p:cNvSpPr>
                <a:spLocks/>
              </p:cNvSpPr>
              <p:nvPr/>
            </p:nvSpPr>
            <p:spPr bwMode="auto">
              <a:xfrm>
                <a:off x="1721" y="3170"/>
                <a:ext cx="21" cy="18"/>
              </a:xfrm>
              <a:custGeom>
                <a:avLst/>
                <a:gdLst>
                  <a:gd name="T0" fmla="*/ 4 w 122"/>
                  <a:gd name="T1" fmla="*/ 1 h 116"/>
                  <a:gd name="T2" fmla="*/ 2 w 122"/>
                  <a:gd name="T3" fmla="*/ 0 h 116"/>
                  <a:gd name="T4" fmla="*/ 0 w 122"/>
                  <a:gd name="T5" fmla="*/ 2 h 116"/>
                  <a:gd name="T6" fmla="*/ 1 w 122"/>
                  <a:gd name="T7" fmla="*/ 3 h 116"/>
                  <a:gd name="T8" fmla="*/ 4 w 122"/>
                  <a:gd name="T9" fmla="*/ 1 h 116"/>
                  <a:gd name="T10" fmla="*/ 4 w 122"/>
                  <a:gd name="T11" fmla="*/ 1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21530" name="Group 51"/>
          <p:cNvGrpSpPr>
            <a:grpSpLocks/>
          </p:cNvGrpSpPr>
          <p:nvPr/>
        </p:nvGrpSpPr>
        <p:grpSpPr bwMode="auto">
          <a:xfrm>
            <a:off x="2074863" y="5383213"/>
            <a:ext cx="796925" cy="773112"/>
            <a:chOff x="4200" y="2899"/>
            <a:chExt cx="915" cy="885"/>
          </a:xfrm>
        </p:grpSpPr>
        <p:sp>
          <p:nvSpPr>
            <p:cNvPr id="21531" name="Rectangle 52"/>
            <p:cNvSpPr>
              <a:spLocks noChangeArrowheads="1"/>
            </p:cNvSpPr>
            <p:nvPr/>
          </p:nvSpPr>
          <p:spPr bwMode="auto">
            <a:xfrm>
              <a:off x="4342" y="2960"/>
              <a:ext cx="771" cy="824"/>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sp>
          <p:nvSpPr>
            <p:cNvPr id="21532" name="AutoShape 53"/>
            <p:cNvSpPr>
              <a:spLocks noChangeArrowheads="1"/>
            </p:cNvSpPr>
            <p:nvPr/>
          </p:nvSpPr>
          <p:spPr bwMode="auto">
            <a:xfrm>
              <a:off x="4283" y="2958"/>
              <a:ext cx="832" cy="774"/>
            </a:xfrm>
            <a:prstGeom prst="parallelogram">
              <a:avLst>
                <a:gd name="adj" fmla="val 8371"/>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33" name="AutoShape 54"/>
            <p:cNvSpPr>
              <a:spLocks noChangeArrowheads="1"/>
            </p:cNvSpPr>
            <p:nvPr/>
          </p:nvSpPr>
          <p:spPr bwMode="auto">
            <a:xfrm>
              <a:off x="4303" y="2984"/>
              <a:ext cx="788" cy="765"/>
            </a:xfrm>
            <a:prstGeom prst="parallelogram">
              <a:avLst>
                <a:gd name="adj" fmla="val 8021"/>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34" name="AutoShape 55"/>
            <p:cNvSpPr>
              <a:spLocks noChangeArrowheads="1"/>
            </p:cNvSpPr>
            <p:nvPr/>
          </p:nvSpPr>
          <p:spPr bwMode="auto">
            <a:xfrm>
              <a:off x="4200" y="2960"/>
              <a:ext cx="912" cy="807"/>
            </a:xfrm>
            <a:prstGeom prst="parallelogram">
              <a:avLst>
                <a:gd name="adj" fmla="val 17627"/>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35" name="Freeform 56"/>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36" name="Freeform 57"/>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37" name="Freeform 58"/>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38" name="Freeform 59"/>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39" name="Freeform 60"/>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40" name="Freeform 61"/>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41" name="Freeform 62"/>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42" name="Line 63"/>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43" name="Line 64"/>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44" name="Line 65"/>
            <p:cNvSpPr>
              <a:spLocks noChangeShapeType="1"/>
            </p:cNvSpPr>
            <p:nvPr/>
          </p:nvSpPr>
          <p:spPr bwMode="auto">
            <a:xfrm>
              <a:off x="4692" y="3363"/>
              <a:ext cx="28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45" name="Line 66"/>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46" name="Line 67"/>
            <p:cNvSpPr>
              <a:spLocks noChangeShapeType="1"/>
            </p:cNvSpPr>
            <p:nvPr/>
          </p:nvSpPr>
          <p:spPr bwMode="auto">
            <a:xfrm>
              <a:off x="4656" y="3555"/>
              <a:ext cx="28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47" name="Line 68"/>
            <p:cNvSpPr>
              <a:spLocks noChangeShapeType="1"/>
            </p:cNvSpPr>
            <p:nvPr/>
          </p:nvSpPr>
          <p:spPr bwMode="auto">
            <a:xfrm>
              <a:off x="4638" y="3651"/>
              <a:ext cx="28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|EOS~019|</a:t>
            </a:r>
            <a:endParaRPr lang="en-US" sz="100" dirty="0" err="1" smtClean="0">
              <a:solidFill>
                <a:srgbClr val="FFFFFF"/>
              </a:solidFill>
              <a:latin typeface="Arial"/>
              <a:cs typeface="Calibri" pitchFamily="34" charset="0"/>
            </a:endParaRPr>
          </a:p>
        </p:txBody>
      </p:sp>
      <p:sp>
        <p:nvSpPr>
          <p:cNvPr id="22530" name="Rectangle 2"/>
          <p:cNvSpPr>
            <a:spLocks noGrp="1" noChangeArrowheads="1"/>
          </p:cNvSpPr>
          <p:nvPr>
            <p:ph type="title"/>
          </p:nvPr>
        </p:nvSpPr>
        <p:spPr/>
        <p:txBody>
          <a:bodyPr/>
          <a:lstStyle/>
          <a:p>
            <a:pPr eaLnBrk="1" hangingPunct="1"/>
            <a:r>
              <a:rPr lang="en-US" smtClean="0"/>
              <a:t>One detail view per coverage is unwieldy</a:t>
            </a:r>
          </a:p>
        </p:txBody>
      </p:sp>
      <p:sp>
        <p:nvSpPr>
          <p:cNvPr id="22531" name="Text Box 3"/>
          <p:cNvSpPr txBox="1">
            <a:spLocks noChangeArrowheads="1"/>
          </p:cNvSpPr>
          <p:nvPr/>
        </p:nvSpPr>
        <p:spPr bwMode="auto">
          <a:xfrm>
            <a:off x="1192213" y="974725"/>
            <a:ext cx="1263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9538" algn="l"/>
              </a:tabLst>
              <a:defRPr sz="1400">
                <a:solidFill>
                  <a:schemeClr val="bg1"/>
                </a:solidFill>
                <a:latin typeface="Arial" charset="0"/>
              </a:defRPr>
            </a:lvl1pPr>
            <a:lvl2pPr marL="742950" indent="-285750" eaLnBrk="0" hangingPunct="0">
              <a:tabLst>
                <a:tab pos="1379538" algn="l"/>
              </a:tabLst>
              <a:defRPr sz="1400">
                <a:solidFill>
                  <a:schemeClr val="bg1"/>
                </a:solidFill>
                <a:latin typeface="Arial" charset="0"/>
              </a:defRPr>
            </a:lvl2pPr>
            <a:lvl3pPr marL="1143000" indent="-228600" eaLnBrk="0" hangingPunct="0">
              <a:tabLst>
                <a:tab pos="1379538" algn="l"/>
              </a:tabLst>
              <a:defRPr sz="1400">
                <a:solidFill>
                  <a:schemeClr val="bg1"/>
                </a:solidFill>
                <a:latin typeface="Arial" charset="0"/>
              </a:defRPr>
            </a:lvl3pPr>
            <a:lvl4pPr marL="1600200" indent="-228600" eaLnBrk="0" hangingPunct="0">
              <a:tabLst>
                <a:tab pos="1379538" algn="l"/>
              </a:tabLst>
              <a:defRPr sz="1400">
                <a:solidFill>
                  <a:schemeClr val="bg1"/>
                </a:solidFill>
                <a:latin typeface="Arial" charset="0"/>
              </a:defRPr>
            </a:lvl4pPr>
            <a:lvl5pPr marL="2057400" indent="-228600" eaLnBrk="0" hangingPunct="0">
              <a:tabLst>
                <a:tab pos="137953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9pPr>
          </a:lstStyle>
          <a:p>
            <a:pPr algn="r" eaLnBrk="1" hangingPunct="1"/>
            <a:r>
              <a:rPr lang="en-US" sz="2000" b="1"/>
              <a:t>Collision </a:t>
            </a:r>
            <a:br>
              <a:rPr lang="en-US" sz="2000" b="1"/>
            </a:br>
            <a:r>
              <a:rPr lang="en-US" sz="2000" b="1"/>
              <a:t>DV</a:t>
            </a:r>
          </a:p>
        </p:txBody>
      </p:sp>
      <p:sp>
        <p:nvSpPr>
          <p:cNvPr id="22532" name="Text Box 4"/>
          <p:cNvSpPr txBox="1">
            <a:spLocks noChangeArrowheads="1"/>
          </p:cNvSpPr>
          <p:nvPr/>
        </p:nvSpPr>
        <p:spPr bwMode="auto">
          <a:xfrm>
            <a:off x="304800" y="2063750"/>
            <a:ext cx="21510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9538" algn="l"/>
              </a:tabLst>
              <a:defRPr sz="1400">
                <a:solidFill>
                  <a:schemeClr val="bg1"/>
                </a:solidFill>
                <a:latin typeface="Arial" charset="0"/>
              </a:defRPr>
            </a:lvl1pPr>
            <a:lvl2pPr marL="742950" indent="-285750" eaLnBrk="0" hangingPunct="0">
              <a:tabLst>
                <a:tab pos="1379538" algn="l"/>
              </a:tabLst>
              <a:defRPr sz="1400">
                <a:solidFill>
                  <a:schemeClr val="bg1"/>
                </a:solidFill>
                <a:latin typeface="Arial" charset="0"/>
              </a:defRPr>
            </a:lvl2pPr>
            <a:lvl3pPr marL="1143000" indent="-228600" eaLnBrk="0" hangingPunct="0">
              <a:tabLst>
                <a:tab pos="1379538" algn="l"/>
              </a:tabLst>
              <a:defRPr sz="1400">
                <a:solidFill>
                  <a:schemeClr val="bg1"/>
                </a:solidFill>
                <a:latin typeface="Arial" charset="0"/>
              </a:defRPr>
            </a:lvl3pPr>
            <a:lvl4pPr marL="1600200" indent="-228600" eaLnBrk="0" hangingPunct="0">
              <a:tabLst>
                <a:tab pos="1379538" algn="l"/>
              </a:tabLst>
              <a:defRPr sz="1400">
                <a:solidFill>
                  <a:schemeClr val="bg1"/>
                </a:solidFill>
                <a:latin typeface="Arial" charset="0"/>
              </a:defRPr>
            </a:lvl4pPr>
            <a:lvl5pPr marL="2057400" indent="-228600" eaLnBrk="0" hangingPunct="0">
              <a:tabLst>
                <a:tab pos="137953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9pPr>
          </a:lstStyle>
          <a:p>
            <a:pPr algn="r" eaLnBrk="1" hangingPunct="1"/>
            <a:r>
              <a:rPr lang="en-US" sz="2000" b="1"/>
              <a:t>Liability – Vehicle Property Damage </a:t>
            </a:r>
            <a:br>
              <a:rPr lang="en-US" sz="2000" b="1"/>
            </a:br>
            <a:r>
              <a:rPr lang="en-US" sz="2000" b="1"/>
              <a:t>DV</a:t>
            </a:r>
          </a:p>
        </p:txBody>
      </p:sp>
      <p:sp>
        <p:nvSpPr>
          <p:cNvPr id="22533" name="Text Box 5"/>
          <p:cNvSpPr txBox="1">
            <a:spLocks noChangeArrowheads="1"/>
          </p:cNvSpPr>
          <p:nvPr/>
        </p:nvSpPr>
        <p:spPr bwMode="auto">
          <a:xfrm>
            <a:off x="223838" y="3390900"/>
            <a:ext cx="22320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9538" algn="l"/>
              </a:tabLst>
              <a:defRPr sz="1400">
                <a:solidFill>
                  <a:schemeClr val="bg1"/>
                </a:solidFill>
                <a:latin typeface="Arial" charset="0"/>
              </a:defRPr>
            </a:lvl1pPr>
            <a:lvl2pPr marL="742950" indent="-285750" eaLnBrk="0" hangingPunct="0">
              <a:tabLst>
                <a:tab pos="1379538" algn="l"/>
              </a:tabLst>
              <a:defRPr sz="1400">
                <a:solidFill>
                  <a:schemeClr val="bg1"/>
                </a:solidFill>
                <a:latin typeface="Arial" charset="0"/>
              </a:defRPr>
            </a:lvl2pPr>
            <a:lvl3pPr marL="1143000" indent="-228600" eaLnBrk="0" hangingPunct="0">
              <a:tabLst>
                <a:tab pos="1379538" algn="l"/>
              </a:tabLst>
              <a:defRPr sz="1400">
                <a:solidFill>
                  <a:schemeClr val="bg1"/>
                </a:solidFill>
                <a:latin typeface="Arial" charset="0"/>
              </a:defRPr>
            </a:lvl3pPr>
            <a:lvl4pPr marL="1600200" indent="-228600" eaLnBrk="0" hangingPunct="0">
              <a:tabLst>
                <a:tab pos="1379538" algn="l"/>
              </a:tabLst>
              <a:defRPr sz="1400">
                <a:solidFill>
                  <a:schemeClr val="bg1"/>
                </a:solidFill>
                <a:latin typeface="Arial" charset="0"/>
              </a:defRPr>
            </a:lvl4pPr>
            <a:lvl5pPr marL="2057400" indent="-228600" eaLnBrk="0" hangingPunct="0">
              <a:tabLst>
                <a:tab pos="137953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9pPr>
          </a:lstStyle>
          <a:p>
            <a:pPr algn="r" eaLnBrk="1" hangingPunct="1"/>
            <a:r>
              <a:rPr lang="en-US" sz="2000" b="1"/>
              <a:t>Comprehensive – Fire Damage</a:t>
            </a:r>
            <a:br>
              <a:rPr lang="en-US" sz="2000" b="1"/>
            </a:br>
            <a:r>
              <a:rPr lang="en-US" sz="2000" b="1"/>
              <a:t>DV</a:t>
            </a:r>
          </a:p>
        </p:txBody>
      </p:sp>
      <p:sp>
        <p:nvSpPr>
          <p:cNvPr id="22534" name="Text Box 6"/>
          <p:cNvSpPr txBox="1">
            <a:spLocks noChangeArrowheads="1"/>
          </p:cNvSpPr>
          <p:nvPr/>
        </p:nvSpPr>
        <p:spPr bwMode="auto">
          <a:xfrm>
            <a:off x="223838" y="4552950"/>
            <a:ext cx="22320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9538" algn="l"/>
              </a:tabLst>
              <a:defRPr sz="1400">
                <a:solidFill>
                  <a:schemeClr val="bg1"/>
                </a:solidFill>
                <a:latin typeface="Arial" charset="0"/>
              </a:defRPr>
            </a:lvl1pPr>
            <a:lvl2pPr marL="742950" indent="-285750" eaLnBrk="0" hangingPunct="0">
              <a:tabLst>
                <a:tab pos="1379538" algn="l"/>
              </a:tabLst>
              <a:defRPr sz="1400">
                <a:solidFill>
                  <a:schemeClr val="bg1"/>
                </a:solidFill>
                <a:latin typeface="Arial" charset="0"/>
              </a:defRPr>
            </a:lvl2pPr>
            <a:lvl3pPr marL="1143000" indent="-228600" eaLnBrk="0" hangingPunct="0">
              <a:tabLst>
                <a:tab pos="1379538" algn="l"/>
              </a:tabLst>
              <a:defRPr sz="1400">
                <a:solidFill>
                  <a:schemeClr val="bg1"/>
                </a:solidFill>
                <a:latin typeface="Arial" charset="0"/>
              </a:defRPr>
            </a:lvl3pPr>
            <a:lvl4pPr marL="1600200" indent="-228600" eaLnBrk="0" hangingPunct="0">
              <a:tabLst>
                <a:tab pos="1379538" algn="l"/>
              </a:tabLst>
              <a:defRPr sz="1400">
                <a:solidFill>
                  <a:schemeClr val="bg1"/>
                </a:solidFill>
                <a:latin typeface="Arial" charset="0"/>
              </a:defRPr>
            </a:lvl4pPr>
            <a:lvl5pPr marL="2057400" indent="-228600" eaLnBrk="0" hangingPunct="0">
              <a:tabLst>
                <a:tab pos="137953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9pPr>
          </a:lstStyle>
          <a:p>
            <a:pPr algn="r" eaLnBrk="1" hangingPunct="1"/>
            <a:r>
              <a:rPr lang="en-US" sz="2000" b="1"/>
              <a:t>Auto Bodily</a:t>
            </a:r>
            <a:br>
              <a:rPr lang="en-US" sz="2000" b="1"/>
            </a:br>
            <a:r>
              <a:rPr lang="en-US" sz="2000" b="1"/>
              <a:t>Injury DV</a:t>
            </a:r>
          </a:p>
        </p:txBody>
      </p:sp>
      <p:sp>
        <p:nvSpPr>
          <p:cNvPr id="22535" name="Text Box 7"/>
          <p:cNvSpPr txBox="1">
            <a:spLocks noChangeArrowheads="1"/>
          </p:cNvSpPr>
          <p:nvPr/>
        </p:nvSpPr>
        <p:spPr bwMode="auto">
          <a:xfrm>
            <a:off x="223838" y="5799138"/>
            <a:ext cx="22320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9538" algn="l"/>
              </a:tabLst>
              <a:defRPr sz="1400">
                <a:solidFill>
                  <a:schemeClr val="bg1"/>
                </a:solidFill>
                <a:latin typeface="Arial" charset="0"/>
              </a:defRPr>
            </a:lvl1pPr>
            <a:lvl2pPr marL="742950" indent="-285750" eaLnBrk="0" hangingPunct="0">
              <a:tabLst>
                <a:tab pos="1379538" algn="l"/>
              </a:tabLst>
              <a:defRPr sz="1400">
                <a:solidFill>
                  <a:schemeClr val="bg1"/>
                </a:solidFill>
                <a:latin typeface="Arial" charset="0"/>
              </a:defRPr>
            </a:lvl2pPr>
            <a:lvl3pPr marL="1143000" indent="-228600" eaLnBrk="0" hangingPunct="0">
              <a:tabLst>
                <a:tab pos="1379538" algn="l"/>
              </a:tabLst>
              <a:defRPr sz="1400">
                <a:solidFill>
                  <a:schemeClr val="bg1"/>
                </a:solidFill>
                <a:latin typeface="Arial" charset="0"/>
              </a:defRPr>
            </a:lvl3pPr>
            <a:lvl4pPr marL="1600200" indent="-228600" eaLnBrk="0" hangingPunct="0">
              <a:tabLst>
                <a:tab pos="1379538" algn="l"/>
              </a:tabLst>
              <a:defRPr sz="1400">
                <a:solidFill>
                  <a:schemeClr val="bg1"/>
                </a:solidFill>
                <a:latin typeface="Arial" charset="0"/>
              </a:defRPr>
            </a:lvl4pPr>
            <a:lvl5pPr marL="2057400" indent="-228600" eaLnBrk="0" hangingPunct="0">
              <a:tabLst>
                <a:tab pos="137953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9pPr>
          </a:lstStyle>
          <a:p>
            <a:pPr algn="r" eaLnBrk="1" hangingPunct="1"/>
            <a:r>
              <a:rPr lang="en-US" sz="2000" b="1"/>
              <a:t>Liability Injury</a:t>
            </a:r>
            <a:br>
              <a:rPr lang="en-US" sz="2000" b="1"/>
            </a:br>
            <a:r>
              <a:rPr lang="en-US" sz="2000" b="1"/>
              <a:t>DV</a:t>
            </a:r>
          </a:p>
        </p:txBody>
      </p:sp>
      <p:grpSp>
        <p:nvGrpSpPr>
          <p:cNvPr id="22536" name="Group 8"/>
          <p:cNvGrpSpPr>
            <a:grpSpLocks/>
          </p:cNvGrpSpPr>
          <p:nvPr/>
        </p:nvGrpSpPr>
        <p:grpSpPr bwMode="auto">
          <a:xfrm>
            <a:off x="2592388" y="939800"/>
            <a:ext cx="788987" cy="771525"/>
            <a:chOff x="1873" y="1015"/>
            <a:chExt cx="497" cy="486"/>
          </a:xfrm>
        </p:grpSpPr>
        <p:sp>
          <p:nvSpPr>
            <p:cNvPr id="22596" name="AutoShape 9"/>
            <p:cNvSpPr>
              <a:spLocks noChangeArrowheads="1"/>
            </p:cNvSpPr>
            <p:nvPr/>
          </p:nvSpPr>
          <p:spPr bwMode="auto">
            <a:xfrm rot="10800000" flipH="1">
              <a:off x="1873" y="1015"/>
              <a:ext cx="497" cy="486"/>
            </a:xfrm>
            <a:prstGeom prst="foldedCorner">
              <a:avLst>
                <a:gd name="adj" fmla="val 21130"/>
              </a:avLst>
            </a:prstGeom>
            <a:solidFill>
              <a:srgbClr val="E8D1BA"/>
            </a:solidFill>
            <a:ln w="12700">
              <a:solidFill>
                <a:schemeClr val="bg1"/>
              </a:solidFill>
              <a:round/>
              <a:headEnd/>
              <a:tailEnd/>
            </a:ln>
          </p:spPr>
          <p:txBody>
            <a:bodyPr lIns="0" tIns="0" rIns="0" bIns="0" anchor="ctr">
              <a:spAutoFit/>
            </a:bodyPr>
            <a:lstStyle/>
            <a:p>
              <a:endParaRPr lang="en-US"/>
            </a:p>
          </p:txBody>
        </p:sp>
        <p:grpSp>
          <p:nvGrpSpPr>
            <p:cNvPr id="22597" name="Group 10"/>
            <p:cNvGrpSpPr>
              <a:grpSpLocks/>
            </p:cNvGrpSpPr>
            <p:nvPr/>
          </p:nvGrpSpPr>
          <p:grpSpPr bwMode="auto">
            <a:xfrm>
              <a:off x="1923" y="1090"/>
              <a:ext cx="353" cy="351"/>
              <a:chOff x="3360" y="800"/>
              <a:chExt cx="620" cy="616"/>
            </a:xfrm>
          </p:grpSpPr>
          <p:sp>
            <p:nvSpPr>
              <p:cNvPr id="22598" name="AutoShape 11"/>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2599" name="Freeform 12"/>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22600" name="Group 13"/>
              <p:cNvGrpSpPr>
                <a:grpSpLocks/>
              </p:cNvGrpSpPr>
              <p:nvPr/>
            </p:nvGrpSpPr>
            <p:grpSpPr bwMode="auto">
              <a:xfrm flipH="1">
                <a:off x="3749" y="1171"/>
                <a:ext cx="212" cy="213"/>
                <a:chOff x="1350" y="686"/>
                <a:chExt cx="1132" cy="1132"/>
              </a:xfrm>
            </p:grpSpPr>
            <p:sp>
              <p:nvSpPr>
                <p:cNvPr id="22602" name="AutoShape 1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2603" name="Picture 1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2601" name="Picture 1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2537" name="Group 17"/>
          <p:cNvGrpSpPr>
            <a:grpSpLocks/>
          </p:cNvGrpSpPr>
          <p:nvPr/>
        </p:nvGrpSpPr>
        <p:grpSpPr bwMode="auto">
          <a:xfrm>
            <a:off x="2592388" y="2130425"/>
            <a:ext cx="788987" cy="771525"/>
            <a:chOff x="1873" y="1015"/>
            <a:chExt cx="497" cy="486"/>
          </a:xfrm>
        </p:grpSpPr>
        <p:sp>
          <p:nvSpPr>
            <p:cNvPr id="22588" name="AutoShape 18"/>
            <p:cNvSpPr>
              <a:spLocks noChangeArrowheads="1"/>
            </p:cNvSpPr>
            <p:nvPr/>
          </p:nvSpPr>
          <p:spPr bwMode="auto">
            <a:xfrm rot="10800000" flipH="1">
              <a:off x="1873" y="1015"/>
              <a:ext cx="497" cy="486"/>
            </a:xfrm>
            <a:prstGeom prst="foldedCorner">
              <a:avLst>
                <a:gd name="adj" fmla="val 21130"/>
              </a:avLst>
            </a:prstGeom>
            <a:solidFill>
              <a:srgbClr val="E8D1BA"/>
            </a:solidFill>
            <a:ln w="12700">
              <a:solidFill>
                <a:schemeClr val="bg1"/>
              </a:solidFill>
              <a:round/>
              <a:headEnd/>
              <a:tailEnd/>
            </a:ln>
          </p:spPr>
          <p:txBody>
            <a:bodyPr lIns="0" tIns="0" rIns="0" bIns="0" anchor="ctr">
              <a:spAutoFit/>
            </a:bodyPr>
            <a:lstStyle/>
            <a:p>
              <a:endParaRPr lang="en-US"/>
            </a:p>
          </p:txBody>
        </p:sp>
        <p:grpSp>
          <p:nvGrpSpPr>
            <p:cNvPr id="22589" name="Group 19"/>
            <p:cNvGrpSpPr>
              <a:grpSpLocks/>
            </p:cNvGrpSpPr>
            <p:nvPr/>
          </p:nvGrpSpPr>
          <p:grpSpPr bwMode="auto">
            <a:xfrm>
              <a:off x="1923" y="1090"/>
              <a:ext cx="353" cy="351"/>
              <a:chOff x="3360" y="800"/>
              <a:chExt cx="620" cy="616"/>
            </a:xfrm>
          </p:grpSpPr>
          <p:sp>
            <p:nvSpPr>
              <p:cNvPr id="22590" name="AutoShape 2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2591" name="Freeform 21"/>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22592" name="Group 22"/>
              <p:cNvGrpSpPr>
                <a:grpSpLocks/>
              </p:cNvGrpSpPr>
              <p:nvPr/>
            </p:nvGrpSpPr>
            <p:grpSpPr bwMode="auto">
              <a:xfrm flipH="1">
                <a:off x="3749" y="1171"/>
                <a:ext cx="212" cy="213"/>
                <a:chOff x="1350" y="686"/>
                <a:chExt cx="1132" cy="1132"/>
              </a:xfrm>
            </p:grpSpPr>
            <p:sp>
              <p:nvSpPr>
                <p:cNvPr id="22594" name="AutoShape 2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2595" name="Picture 2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2593" name="Picture 2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2538" name="Group 26"/>
          <p:cNvGrpSpPr>
            <a:grpSpLocks/>
          </p:cNvGrpSpPr>
          <p:nvPr/>
        </p:nvGrpSpPr>
        <p:grpSpPr bwMode="auto">
          <a:xfrm>
            <a:off x="2592388" y="3322638"/>
            <a:ext cx="788987" cy="771525"/>
            <a:chOff x="1873" y="1015"/>
            <a:chExt cx="497" cy="486"/>
          </a:xfrm>
        </p:grpSpPr>
        <p:sp>
          <p:nvSpPr>
            <p:cNvPr id="22580" name="AutoShape 27"/>
            <p:cNvSpPr>
              <a:spLocks noChangeArrowheads="1"/>
            </p:cNvSpPr>
            <p:nvPr/>
          </p:nvSpPr>
          <p:spPr bwMode="auto">
            <a:xfrm rot="10800000" flipH="1">
              <a:off x="1873" y="1015"/>
              <a:ext cx="497" cy="486"/>
            </a:xfrm>
            <a:prstGeom prst="foldedCorner">
              <a:avLst>
                <a:gd name="adj" fmla="val 21130"/>
              </a:avLst>
            </a:prstGeom>
            <a:solidFill>
              <a:srgbClr val="E8D1BA"/>
            </a:solidFill>
            <a:ln w="12700">
              <a:solidFill>
                <a:schemeClr val="bg1"/>
              </a:solidFill>
              <a:round/>
              <a:headEnd/>
              <a:tailEnd/>
            </a:ln>
          </p:spPr>
          <p:txBody>
            <a:bodyPr lIns="0" tIns="0" rIns="0" bIns="0" anchor="ctr">
              <a:spAutoFit/>
            </a:bodyPr>
            <a:lstStyle/>
            <a:p>
              <a:endParaRPr lang="en-US"/>
            </a:p>
          </p:txBody>
        </p:sp>
        <p:grpSp>
          <p:nvGrpSpPr>
            <p:cNvPr id="22581" name="Group 28"/>
            <p:cNvGrpSpPr>
              <a:grpSpLocks/>
            </p:cNvGrpSpPr>
            <p:nvPr/>
          </p:nvGrpSpPr>
          <p:grpSpPr bwMode="auto">
            <a:xfrm>
              <a:off x="1923" y="1090"/>
              <a:ext cx="353" cy="351"/>
              <a:chOff x="3360" y="800"/>
              <a:chExt cx="620" cy="616"/>
            </a:xfrm>
          </p:grpSpPr>
          <p:sp>
            <p:nvSpPr>
              <p:cNvPr id="22582" name="AutoShape 2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2583" name="Freeform 30"/>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22584" name="Group 31"/>
              <p:cNvGrpSpPr>
                <a:grpSpLocks/>
              </p:cNvGrpSpPr>
              <p:nvPr/>
            </p:nvGrpSpPr>
            <p:grpSpPr bwMode="auto">
              <a:xfrm flipH="1">
                <a:off x="3749" y="1171"/>
                <a:ext cx="212" cy="213"/>
                <a:chOff x="1350" y="686"/>
                <a:chExt cx="1132" cy="1132"/>
              </a:xfrm>
            </p:grpSpPr>
            <p:sp>
              <p:nvSpPr>
                <p:cNvPr id="22586" name="AutoShape 3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2587" name="Picture 3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2585" name="Picture 3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2539" name="Group 35"/>
          <p:cNvGrpSpPr>
            <a:grpSpLocks/>
          </p:cNvGrpSpPr>
          <p:nvPr/>
        </p:nvGrpSpPr>
        <p:grpSpPr bwMode="auto">
          <a:xfrm>
            <a:off x="2592388" y="4514850"/>
            <a:ext cx="788987" cy="771525"/>
            <a:chOff x="1873" y="1015"/>
            <a:chExt cx="497" cy="486"/>
          </a:xfrm>
        </p:grpSpPr>
        <p:sp>
          <p:nvSpPr>
            <p:cNvPr id="22572" name="AutoShape 36"/>
            <p:cNvSpPr>
              <a:spLocks noChangeArrowheads="1"/>
            </p:cNvSpPr>
            <p:nvPr/>
          </p:nvSpPr>
          <p:spPr bwMode="auto">
            <a:xfrm rot="10800000" flipH="1">
              <a:off x="1873" y="1015"/>
              <a:ext cx="497" cy="486"/>
            </a:xfrm>
            <a:prstGeom prst="foldedCorner">
              <a:avLst>
                <a:gd name="adj" fmla="val 21130"/>
              </a:avLst>
            </a:prstGeom>
            <a:solidFill>
              <a:srgbClr val="E8D1BA"/>
            </a:solidFill>
            <a:ln w="12700">
              <a:solidFill>
                <a:schemeClr val="bg1"/>
              </a:solidFill>
              <a:round/>
              <a:headEnd/>
              <a:tailEnd/>
            </a:ln>
          </p:spPr>
          <p:txBody>
            <a:bodyPr lIns="0" tIns="0" rIns="0" bIns="0" anchor="ctr">
              <a:spAutoFit/>
            </a:bodyPr>
            <a:lstStyle/>
            <a:p>
              <a:endParaRPr lang="en-US"/>
            </a:p>
          </p:txBody>
        </p:sp>
        <p:grpSp>
          <p:nvGrpSpPr>
            <p:cNvPr id="22573" name="Group 37"/>
            <p:cNvGrpSpPr>
              <a:grpSpLocks/>
            </p:cNvGrpSpPr>
            <p:nvPr/>
          </p:nvGrpSpPr>
          <p:grpSpPr bwMode="auto">
            <a:xfrm>
              <a:off x="1923" y="1090"/>
              <a:ext cx="353" cy="351"/>
              <a:chOff x="3360" y="800"/>
              <a:chExt cx="620" cy="616"/>
            </a:xfrm>
          </p:grpSpPr>
          <p:sp>
            <p:nvSpPr>
              <p:cNvPr id="22574" name="AutoShape 38"/>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2575" name="Freeform 39"/>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22576" name="Group 40"/>
              <p:cNvGrpSpPr>
                <a:grpSpLocks/>
              </p:cNvGrpSpPr>
              <p:nvPr/>
            </p:nvGrpSpPr>
            <p:grpSpPr bwMode="auto">
              <a:xfrm flipH="1">
                <a:off x="3749" y="1171"/>
                <a:ext cx="212" cy="213"/>
                <a:chOff x="1350" y="686"/>
                <a:chExt cx="1132" cy="1132"/>
              </a:xfrm>
            </p:grpSpPr>
            <p:sp>
              <p:nvSpPr>
                <p:cNvPr id="22578" name="AutoShape 4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2579" name="Picture 42"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2577" name="Picture 43"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2540" name="Group 44"/>
          <p:cNvGrpSpPr>
            <a:grpSpLocks/>
          </p:cNvGrpSpPr>
          <p:nvPr/>
        </p:nvGrpSpPr>
        <p:grpSpPr bwMode="auto">
          <a:xfrm>
            <a:off x="2592388" y="5707063"/>
            <a:ext cx="788987" cy="771525"/>
            <a:chOff x="1873" y="1015"/>
            <a:chExt cx="497" cy="486"/>
          </a:xfrm>
        </p:grpSpPr>
        <p:sp>
          <p:nvSpPr>
            <p:cNvPr id="22564" name="AutoShape 45"/>
            <p:cNvSpPr>
              <a:spLocks noChangeArrowheads="1"/>
            </p:cNvSpPr>
            <p:nvPr/>
          </p:nvSpPr>
          <p:spPr bwMode="auto">
            <a:xfrm rot="10800000" flipH="1">
              <a:off x="1873" y="1015"/>
              <a:ext cx="497" cy="486"/>
            </a:xfrm>
            <a:prstGeom prst="foldedCorner">
              <a:avLst>
                <a:gd name="adj" fmla="val 21130"/>
              </a:avLst>
            </a:prstGeom>
            <a:solidFill>
              <a:srgbClr val="E8D1BA"/>
            </a:solidFill>
            <a:ln w="12700">
              <a:solidFill>
                <a:schemeClr val="bg1"/>
              </a:solidFill>
              <a:round/>
              <a:headEnd/>
              <a:tailEnd/>
            </a:ln>
          </p:spPr>
          <p:txBody>
            <a:bodyPr lIns="0" tIns="0" rIns="0" bIns="0" anchor="ctr">
              <a:spAutoFit/>
            </a:bodyPr>
            <a:lstStyle/>
            <a:p>
              <a:endParaRPr lang="en-US"/>
            </a:p>
          </p:txBody>
        </p:sp>
        <p:grpSp>
          <p:nvGrpSpPr>
            <p:cNvPr id="22565" name="Group 46"/>
            <p:cNvGrpSpPr>
              <a:grpSpLocks/>
            </p:cNvGrpSpPr>
            <p:nvPr/>
          </p:nvGrpSpPr>
          <p:grpSpPr bwMode="auto">
            <a:xfrm>
              <a:off x="1923" y="1090"/>
              <a:ext cx="353" cy="351"/>
              <a:chOff x="3360" y="800"/>
              <a:chExt cx="620" cy="616"/>
            </a:xfrm>
          </p:grpSpPr>
          <p:sp>
            <p:nvSpPr>
              <p:cNvPr id="22566" name="AutoShape 4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2567" name="Freeform 48"/>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22568" name="Group 49"/>
              <p:cNvGrpSpPr>
                <a:grpSpLocks/>
              </p:cNvGrpSpPr>
              <p:nvPr/>
            </p:nvGrpSpPr>
            <p:grpSpPr bwMode="auto">
              <a:xfrm flipH="1">
                <a:off x="3749" y="1171"/>
                <a:ext cx="212" cy="213"/>
                <a:chOff x="1350" y="686"/>
                <a:chExt cx="1132" cy="1132"/>
              </a:xfrm>
            </p:grpSpPr>
            <p:sp>
              <p:nvSpPr>
                <p:cNvPr id="22570" name="AutoShape 5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2571" name="Picture 5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2569" name="Picture 5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2541" name="Line 53"/>
          <p:cNvSpPr>
            <a:spLocks noChangeShapeType="1"/>
          </p:cNvSpPr>
          <p:nvPr/>
        </p:nvSpPr>
        <p:spPr bwMode="auto">
          <a:xfrm flipH="1">
            <a:off x="3392488" y="1279525"/>
            <a:ext cx="2814637" cy="0"/>
          </a:xfrm>
          <a:prstGeom prst="line">
            <a:avLst/>
          </a:prstGeom>
          <a:noFill/>
          <a:ln w="28575">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2" name="Line 54"/>
          <p:cNvSpPr>
            <a:spLocks noChangeShapeType="1"/>
          </p:cNvSpPr>
          <p:nvPr/>
        </p:nvSpPr>
        <p:spPr bwMode="auto">
          <a:xfrm flipH="1">
            <a:off x="3378200" y="2493963"/>
            <a:ext cx="2828925" cy="0"/>
          </a:xfrm>
          <a:prstGeom prst="line">
            <a:avLst/>
          </a:prstGeom>
          <a:noFill/>
          <a:ln w="28575">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3" name="Line 55"/>
          <p:cNvSpPr>
            <a:spLocks noChangeShapeType="1"/>
          </p:cNvSpPr>
          <p:nvPr/>
        </p:nvSpPr>
        <p:spPr bwMode="auto">
          <a:xfrm flipH="1">
            <a:off x="3362325" y="3724275"/>
            <a:ext cx="2889250" cy="0"/>
          </a:xfrm>
          <a:prstGeom prst="line">
            <a:avLst/>
          </a:prstGeom>
          <a:noFill/>
          <a:ln w="28575">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4" name="Line 56"/>
          <p:cNvSpPr>
            <a:spLocks noChangeShapeType="1"/>
          </p:cNvSpPr>
          <p:nvPr/>
        </p:nvSpPr>
        <p:spPr bwMode="auto">
          <a:xfrm flipH="1">
            <a:off x="3378200" y="4876800"/>
            <a:ext cx="2844800" cy="0"/>
          </a:xfrm>
          <a:prstGeom prst="line">
            <a:avLst/>
          </a:prstGeom>
          <a:noFill/>
          <a:ln w="28575">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5" name="Line 57"/>
          <p:cNvSpPr>
            <a:spLocks noChangeShapeType="1"/>
          </p:cNvSpPr>
          <p:nvPr/>
        </p:nvSpPr>
        <p:spPr bwMode="auto">
          <a:xfrm flipH="1">
            <a:off x="3378200" y="6135688"/>
            <a:ext cx="2874963" cy="0"/>
          </a:xfrm>
          <a:prstGeom prst="line">
            <a:avLst/>
          </a:prstGeom>
          <a:noFill/>
          <a:ln w="28575">
            <a:solidFill>
              <a:schemeClr val="bg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6" name="Text Box 58"/>
          <p:cNvSpPr txBox="1">
            <a:spLocks noChangeArrowheads="1"/>
          </p:cNvSpPr>
          <p:nvPr/>
        </p:nvSpPr>
        <p:spPr bwMode="auto">
          <a:xfrm>
            <a:off x="6713538" y="1141413"/>
            <a:ext cx="1263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9538" algn="l"/>
              </a:tabLst>
              <a:defRPr sz="1400">
                <a:solidFill>
                  <a:schemeClr val="bg1"/>
                </a:solidFill>
                <a:latin typeface="Arial" charset="0"/>
              </a:defRPr>
            </a:lvl1pPr>
            <a:lvl2pPr marL="742950" indent="-285750" eaLnBrk="0" hangingPunct="0">
              <a:tabLst>
                <a:tab pos="1379538" algn="l"/>
              </a:tabLst>
              <a:defRPr sz="1400">
                <a:solidFill>
                  <a:schemeClr val="bg1"/>
                </a:solidFill>
                <a:latin typeface="Arial" charset="0"/>
              </a:defRPr>
            </a:lvl2pPr>
            <a:lvl3pPr marL="1143000" indent="-228600" eaLnBrk="0" hangingPunct="0">
              <a:tabLst>
                <a:tab pos="1379538" algn="l"/>
              </a:tabLst>
              <a:defRPr sz="1400">
                <a:solidFill>
                  <a:schemeClr val="bg1"/>
                </a:solidFill>
                <a:latin typeface="Arial" charset="0"/>
              </a:defRPr>
            </a:lvl3pPr>
            <a:lvl4pPr marL="1600200" indent="-228600" eaLnBrk="0" hangingPunct="0">
              <a:tabLst>
                <a:tab pos="1379538" algn="l"/>
              </a:tabLst>
              <a:defRPr sz="1400">
                <a:solidFill>
                  <a:schemeClr val="bg1"/>
                </a:solidFill>
                <a:latin typeface="Arial" charset="0"/>
              </a:defRPr>
            </a:lvl4pPr>
            <a:lvl5pPr marL="2057400" indent="-228600" eaLnBrk="0" hangingPunct="0">
              <a:tabLst>
                <a:tab pos="137953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9pPr>
          </a:lstStyle>
          <a:p>
            <a:pPr algn="l" eaLnBrk="1" hangingPunct="1"/>
            <a:r>
              <a:rPr lang="en-US" sz="2000" b="1"/>
              <a:t>Collision</a:t>
            </a:r>
          </a:p>
        </p:txBody>
      </p:sp>
      <p:sp>
        <p:nvSpPr>
          <p:cNvPr id="22547" name="Freeform 59"/>
          <p:cNvSpPr>
            <a:spLocks/>
          </p:cNvSpPr>
          <p:nvPr/>
        </p:nvSpPr>
        <p:spPr bwMode="auto">
          <a:xfrm>
            <a:off x="6213475" y="1050925"/>
            <a:ext cx="377825" cy="485775"/>
          </a:xfrm>
          <a:custGeom>
            <a:avLst/>
            <a:gdLst>
              <a:gd name="T0" fmla="*/ 68879787 w 1052"/>
              <a:gd name="T1" fmla="*/ 174539442 h 1352"/>
              <a:gd name="T2" fmla="*/ 38696528 w 1052"/>
              <a:gd name="T3" fmla="*/ 150785700 h 1352"/>
              <a:gd name="T4" fmla="*/ 12898845 w 1052"/>
              <a:gd name="T5" fmla="*/ 115283896 h 1352"/>
              <a:gd name="T6" fmla="*/ 2063671 w 1052"/>
              <a:gd name="T7" fmla="*/ 78620091 h 1352"/>
              <a:gd name="T8" fmla="*/ 0 w 1052"/>
              <a:gd name="T9" fmla="*/ 39762046 h 1352"/>
              <a:gd name="T10" fmla="*/ 0 w 1052"/>
              <a:gd name="T11" fmla="*/ 10715074 h 1352"/>
              <a:gd name="T12" fmla="*/ 12898845 w 1052"/>
              <a:gd name="T13" fmla="*/ 14975308 h 1352"/>
              <a:gd name="T14" fmla="*/ 35471729 w 1052"/>
              <a:gd name="T15" fmla="*/ 14975308 h 1352"/>
              <a:gd name="T16" fmla="*/ 50563184 w 1052"/>
              <a:gd name="T17" fmla="*/ 11747705 h 1352"/>
              <a:gd name="T18" fmla="*/ 68879787 w 1052"/>
              <a:gd name="T19" fmla="*/ 0 h 1352"/>
              <a:gd name="T20" fmla="*/ 82939395 w 1052"/>
              <a:gd name="T21" fmla="*/ 8520464 h 1352"/>
              <a:gd name="T22" fmla="*/ 104480461 w 1052"/>
              <a:gd name="T23" fmla="*/ 16137287 h 1352"/>
              <a:gd name="T24" fmla="*/ 135695543 w 1052"/>
              <a:gd name="T25" fmla="*/ 11747705 h 1352"/>
              <a:gd name="T26" fmla="*/ 134534774 w 1052"/>
              <a:gd name="T27" fmla="*/ 73198240 h 1352"/>
              <a:gd name="T28" fmla="*/ 130278139 w 1052"/>
              <a:gd name="T29" fmla="*/ 97984636 h 1352"/>
              <a:gd name="T30" fmla="*/ 115186336 w 1052"/>
              <a:gd name="T31" fmla="*/ 130388188 h 1352"/>
              <a:gd name="T32" fmla="*/ 87196030 w 1052"/>
              <a:gd name="T33" fmla="*/ 160467782 h 1352"/>
              <a:gd name="T34" fmla="*/ 68879787 w 1052"/>
              <a:gd name="T35" fmla="*/ 17453944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22548" name="Text Box 60"/>
          <p:cNvSpPr txBox="1">
            <a:spLocks noChangeArrowheads="1"/>
          </p:cNvSpPr>
          <p:nvPr/>
        </p:nvSpPr>
        <p:spPr bwMode="auto">
          <a:xfrm>
            <a:off x="6713538" y="2125663"/>
            <a:ext cx="22320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9538" algn="l"/>
              </a:tabLst>
              <a:defRPr sz="1400">
                <a:solidFill>
                  <a:schemeClr val="bg1"/>
                </a:solidFill>
                <a:latin typeface="Arial" charset="0"/>
              </a:defRPr>
            </a:lvl1pPr>
            <a:lvl2pPr marL="742950" indent="-285750" eaLnBrk="0" hangingPunct="0">
              <a:tabLst>
                <a:tab pos="1379538" algn="l"/>
              </a:tabLst>
              <a:defRPr sz="1400">
                <a:solidFill>
                  <a:schemeClr val="bg1"/>
                </a:solidFill>
                <a:latin typeface="Arial" charset="0"/>
              </a:defRPr>
            </a:lvl2pPr>
            <a:lvl3pPr marL="1143000" indent="-228600" eaLnBrk="0" hangingPunct="0">
              <a:tabLst>
                <a:tab pos="1379538" algn="l"/>
              </a:tabLst>
              <a:defRPr sz="1400">
                <a:solidFill>
                  <a:schemeClr val="bg1"/>
                </a:solidFill>
                <a:latin typeface="Arial" charset="0"/>
              </a:defRPr>
            </a:lvl3pPr>
            <a:lvl4pPr marL="1600200" indent="-228600" eaLnBrk="0" hangingPunct="0">
              <a:tabLst>
                <a:tab pos="1379538" algn="l"/>
              </a:tabLst>
              <a:defRPr sz="1400">
                <a:solidFill>
                  <a:schemeClr val="bg1"/>
                </a:solidFill>
                <a:latin typeface="Arial" charset="0"/>
              </a:defRPr>
            </a:lvl4pPr>
            <a:lvl5pPr marL="2057400" indent="-228600" eaLnBrk="0" hangingPunct="0">
              <a:tabLst>
                <a:tab pos="137953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9pPr>
          </a:lstStyle>
          <a:p>
            <a:pPr algn="l" eaLnBrk="1" hangingPunct="1"/>
            <a:r>
              <a:rPr lang="en-US" sz="2000" b="1"/>
              <a:t>Liability – Vehicle Property Damage </a:t>
            </a:r>
          </a:p>
        </p:txBody>
      </p:sp>
      <p:sp>
        <p:nvSpPr>
          <p:cNvPr id="22549" name="Freeform 61"/>
          <p:cNvSpPr>
            <a:spLocks/>
          </p:cNvSpPr>
          <p:nvPr/>
        </p:nvSpPr>
        <p:spPr bwMode="auto">
          <a:xfrm>
            <a:off x="6213475" y="2252663"/>
            <a:ext cx="377825" cy="485775"/>
          </a:xfrm>
          <a:custGeom>
            <a:avLst/>
            <a:gdLst>
              <a:gd name="T0" fmla="*/ 68879787 w 1052"/>
              <a:gd name="T1" fmla="*/ 174539442 h 1352"/>
              <a:gd name="T2" fmla="*/ 38696528 w 1052"/>
              <a:gd name="T3" fmla="*/ 150785700 h 1352"/>
              <a:gd name="T4" fmla="*/ 12898845 w 1052"/>
              <a:gd name="T5" fmla="*/ 115283896 h 1352"/>
              <a:gd name="T6" fmla="*/ 2063671 w 1052"/>
              <a:gd name="T7" fmla="*/ 78620091 h 1352"/>
              <a:gd name="T8" fmla="*/ 0 w 1052"/>
              <a:gd name="T9" fmla="*/ 39762046 h 1352"/>
              <a:gd name="T10" fmla="*/ 0 w 1052"/>
              <a:gd name="T11" fmla="*/ 10715074 h 1352"/>
              <a:gd name="T12" fmla="*/ 12898845 w 1052"/>
              <a:gd name="T13" fmla="*/ 14975308 h 1352"/>
              <a:gd name="T14" fmla="*/ 35471729 w 1052"/>
              <a:gd name="T15" fmla="*/ 14975308 h 1352"/>
              <a:gd name="T16" fmla="*/ 50563184 w 1052"/>
              <a:gd name="T17" fmla="*/ 11747705 h 1352"/>
              <a:gd name="T18" fmla="*/ 68879787 w 1052"/>
              <a:gd name="T19" fmla="*/ 0 h 1352"/>
              <a:gd name="T20" fmla="*/ 82939395 w 1052"/>
              <a:gd name="T21" fmla="*/ 8520464 h 1352"/>
              <a:gd name="T22" fmla="*/ 104480461 w 1052"/>
              <a:gd name="T23" fmla="*/ 16137287 h 1352"/>
              <a:gd name="T24" fmla="*/ 135695543 w 1052"/>
              <a:gd name="T25" fmla="*/ 11747705 h 1352"/>
              <a:gd name="T26" fmla="*/ 134534774 w 1052"/>
              <a:gd name="T27" fmla="*/ 73198240 h 1352"/>
              <a:gd name="T28" fmla="*/ 130278139 w 1052"/>
              <a:gd name="T29" fmla="*/ 97984636 h 1352"/>
              <a:gd name="T30" fmla="*/ 115186336 w 1052"/>
              <a:gd name="T31" fmla="*/ 130388188 h 1352"/>
              <a:gd name="T32" fmla="*/ 87196030 w 1052"/>
              <a:gd name="T33" fmla="*/ 160467782 h 1352"/>
              <a:gd name="T34" fmla="*/ 68879787 w 1052"/>
              <a:gd name="T35" fmla="*/ 17453944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22550" name="Text Box 62"/>
          <p:cNvSpPr txBox="1">
            <a:spLocks noChangeArrowheads="1"/>
          </p:cNvSpPr>
          <p:nvPr/>
        </p:nvSpPr>
        <p:spPr bwMode="auto">
          <a:xfrm>
            <a:off x="6713538" y="3390900"/>
            <a:ext cx="22320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9538" algn="l"/>
              </a:tabLst>
              <a:defRPr sz="1400">
                <a:solidFill>
                  <a:schemeClr val="bg1"/>
                </a:solidFill>
                <a:latin typeface="Arial" charset="0"/>
              </a:defRPr>
            </a:lvl1pPr>
            <a:lvl2pPr marL="742950" indent="-285750" eaLnBrk="0" hangingPunct="0">
              <a:tabLst>
                <a:tab pos="1379538" algn="l"/>
              </a:tabLst>
              <a:defRPr sz="1400">
                <a:solidFill>
                  <a:schemeClr val="bg1"/>
                </a:solidFill>
                <a:latin typeface="Arial" charset="0"/>
              </a:defRPr>
            </a:lvl2pPr>
            <a:lvl3pPr marL="1143000" indent="-228600" eaLnBrk="0" hangingPunct="0">
              <a:tabLst>
                <a:tab pos="1379538" algn="l"/>
              </a:tabLst>
              <a:defRPr sz="1400">
                <a:solidFill>
                  <a:schemeClr val="bg1"/>
                </a:solidFill>
                <a:latin typeface="Arial" charset="0"/>
              </a:defRPr>
            </a:lvl3pPr>
            <a:lvl4pPr marL="1600200" indent="-228600" eaLnBrk="0" hangingPunct="0">
              <a:tabLst>
                <a:tab pos="1379538" algn="l"/>
              </a:tabLst>
              <a:defRPr sz="1400">
                <a:solidFill>
                  <a:schemeClr val="bg1"/>
                </a:solidFill>
                <a:latin typeface="Arial" charset="0"/>
              </a:defRPr>
            </a:lvl4pPr>
            <a:lvl5pPr marL="2057400" indent="-228600" eaLnBrk="0" hangingPunct="0">
              <a:tabLst>
                <a:tab pos="137953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9pPr>
          </a:lstStyle>
          <a:p>
            <a:pPr algn="l" eaLnBrk="1" hangingPunct="1"/>
            <a:r>
              <a:rPr lang="en-US" sz="2000" b="1"/>
              <a:t>Comprehensive – Fire Damage</a:t>
            </a:r>
          </a:p>
        </p:txBody>
      </p:sp>
      <p:sp>
        <p:nvSpPr>
          <p:cNvPr id="22551" name="Freeform 63"/>
          <p:cNvSpPr>
            <a:spLocks/>
          </p:cNvSpPr>
          <p:nvPr/>
        </p:nvSpPr>
        <p:spPr bwMode="auto">
          <a:xfrm>
            <a:off x="6213475" y="3454400"/>
            <a:ext cx="377825" cy="485775"/>
          </a:xfrm>
          <a:custGeom>
            <a:avLst/>
            <a:gdLst>
              <a:gd name="T0" fmla="*/ 68879787 w 1052"/>
              <a:gd name="T1" fmla="*/ 174539442 h 1352"/>
              <a:gd name="T2" fmla="*/ 38696528 w 1052"/>
              <a:gd name="T3" fmla="*/ 150785700 h 1352"/>
              <a:gd name="T4" fmla="*/ 12898845 w 1052"/>
              <a:gd name="T5" fmla="*/ 115283896 h 1352"/>
              <a:gd name="T6" fmla="*/ 2063671 w 1052"/>
              <a:gd name="T7" fmla="*/ 78620091 h 1352"/>
              <a:gd name="T8" fmla="*/ 0 w 1052"/>
              <a:gd name="T9" fmla="*/ 39762046 h 1352"/>
              <a:gd name="T10" fmla="*/ 0 w 1052"/>
              <a:gd name="T11" fmla="*/ 10715074 h 1352"/>
              <a:gd name="T12" fmla="*/ 12898845 w 1052"/>
              <a:gd name="T13" fmla="*/ 14975308 h 1352"/>
              <a:gd name="T14" fmla="*/ 35471729 w 1052"/>
              <a:gd name="T15" fmla="*/ 14975308 h 1352"/>
              <a:gd name="T16" fmla="*/ 50563184 w 1052"/>
              <a:gd name="T17" fmla="*/ 11747705 h 1352"/>
              <a:gd name="T18" fmla="*/ 68879787 w 1052"/>
              <a:gd name="T19" fmla="*/ 0 h 1352"/>
              <a:gd name="T20" fmla="*/ 82939395 w 1052"/>
              <a:gd name="T21" fmla="*/ 8520464 h 1352"/>
              <a:gd name="T22" fmla="*/ 104480461 w 1052"/>
              <a:gd name="T23" fmla="*/ 16137287 h 1352"/>
              <a:gd name="T24" fmla="*/ 135695543 w 1052"/>
              <a:gd name="T25" fmla="*/ 11747705 h 1352"/>
              <a:gd name="T26" fmla="*/ 134534774 w 1052"/>
              <a:gd name="T27" fmla="*/ 73198240 h 1352"/>
              <a:gd name="T28" fmla="*/ 130278139 w 1052"/>
              <a:gd name="T29" fmla="*/ 97984636 h 1352"/>
              <a:gd name="T30" fmla="*/ 115186336 w 1052"/>
              <a:gd name="T31" fmla="*/ 130388188 h 1352"/>
              <a:gd name="T32" fmla="*/ 87196030 w 1052"/>
              <a:gd name="T33" fmla="*/ 160467782 h 1352"/>
              <a:gd name="T34" fmla="*/ 68879787 w 1052"/>
              <a:gd name="T35" fmla="*/ 17453944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22552" name="Text Box 64"/>
          <p:cNvSpPr txBox="1">
            <a:spLocks noChangeArrowheads="1"/>
          </p:cNvSpPr>
          <p:nvPr/>
        </p:nvSpPr>
        <p:spPr bwMode="auto">
          <a:xfrm>
            <a:off x="6713538" y="4926013"/>
            <a:ext cx="2232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9538" algn="l"/>
              </a:tabLst>
              <a:defRPr sz="1400">
                <a:solidFill>
                  <a:schemeClr val="bg1"/>
                </a:solidFill>
                <a:latin typeface="Arial" charset="0"/>
              </a:defRPr>
            </a:lvl1pPr>
            <a:lvl2pPr marL="742950" indent="-285750" eaLnBrk="0" hangingPunct="0">
              <a:tabLst>
                <a:tab pos="1379538" algn="l"/>
              </a:tabLst>
              <a:defRPr sz="1400">
                <a:solidFill>
                  <a:schemeClr val="bg1"/>
                </a:solidFill>
                <a:latin typeface="Arial" charset="0"/>
              </a:defRPr>
            </a:lvl2pPr>
            <a:lvl3pPr marL="1143000" indent="-228600" eaLnBrk="0" hangingPunct="0">
              <a:tabLst>
                <a:tab pos="1379538" algn="l"/>
              </a:tabLst>
              <a:defRPr sz="1400">
                <a:solidFill>
                  <a:schemeClr val="bg1"/>
                </a:solidFill>
                <a:latin typeface="Arial" charset="0"/>
              </a:defRPr>
            </a:lvl3pPr>
            <a:lvl4pPr marL="1600200" indent="-228600" eaLnBrk="0" hangingPunct="0">
              <a:tabLst>
                <a:tab pos="1379538" algn="l"/>
              </a:tabLst>
              <a:defRPr sz="1400">
                <a:solidFill>
                  <a:schemeClr val="bg1"/>
                </a:solidFill>
                <a:latin typeface="Arial" charset="0"/>
              </a:defRPr>
            </a:lvl4pPr>
            <a:lvl5pPr marL="2057400" indent="-228600" eaLnBrk="0" hangingPunct="0">
              <a:tabLst>
                <a:tab pos="137953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9pPr>
          </a:lstStyle>
          <a:p>
            <a:pPr algn="l" eaLnBrk="1" hangingPunct="1"/>
            <a:r>
              <a:rPr lang="en-US" sz="2000" b="1"/>
              <a:t>Auto Bodily Injury</a:t>
            </a:r>
          </a:p>
        </p:txBody>
      </p:sp>
      <p:sp>
        <p:nvSpPr>
          <p:cNvPr id="22553" name="Freeform 65"/>
          <p:cNvSpPr>
            <a:spLocks/>
          </p:cNvSpPr>
          <p:nvPr/>
        </p:nvSpPr>
        <p:spPr bwMode="auto">
          <a:xfrm>
            <a:off x="6213475" y="4656138"/>
            <a:ext cx="377825" cy="485775"/>
          </a:xfrm>
          <a:custGeom>
            <a:avLst/>
            <a:gdLst>
              <a:gd name="T0" fmla="*/ 68879787 w 1052"/>
              <a:gd name="T1" fmla="*/ 174539442 h 1352"/>
              <a:gd name="T2" fmla="*/ 38696528 w 1052"/>
              <a:gd name="T3" fmla="*/ 150785700 h 1352"/>
              <a:gd name="T4" fmla="*/ 12898845 w 1052"/>
              <a:gd name="T5" fmla="*/ 115283896 h 1352"/>
              <a:gd name="T6" fmla="*/ 2063671 w 1052"/>
              <a:gd name="T7" fmla="*/ 78620091 h 1352"/>
              <a:gd name="T8" fmla="*/ 0 w 1052"/>
              <a:gd name="T9" fmla="*/ 39762046 h 1352"/>
              <a:gd name="T10" fmla="*/ 0 w 1052"/>
              <a:gd name="T11" fmla="*/ 10715074 h 1352"/>
              <a:gd name="T12" fmla="*/ 12898845 w 1052"/>
              <a:gd name="T13" fmla="*/ 14975308 h 1352"/>
              <a:gd name="T14" fmla="*/ 35471729 w 1052"/>
              <a:gd name="T15" fmla="*/ 14975308 h 1352"/>
              <a:gd name="T16" fmla="*/ 50563184 w 1052"/>
              <a:gd name="T17" fmla="*/ 11747705 h 1352"/>
              <a:gd name="T18" fmla="*/ 68879787 w 1052"/>
              <a:gd name="T19" fmla="*/ 0 h 1352"/>
              <a:gd name="T20" fmla="*/ 82939395 w 1052"/>
              <a:gd name="T21" fmla="*/ 8520464 h 1352"/>
              <a:gd name="T22" fmla="*/ 104480461 w 1052"/>
              <a:gd name="T23" fmla="*/ 16137287 h 1352"/>
              <a:gd name="T24" fmla="*/ 135695543 w 1052"/>
              <a:gd name="T25" fmla="*/ 11747705 h 1352"/>
              <a:gd name="T26" fmla="*/ 134534774 w 1052"/>
              <a:gd name="T27" fmla="*/ 73198240 h 1352"/>
              <a:gd name="T28" fmla="*/ 130278139 w 1052"/>
              <a:gd name="T29" fmla="*/ 97984636 h 1352"/>
              <a:gd name="T30" fmla="*/ 115186336 w 1052"/>
              <a:gd name="T31" fmla="*/ 130388188 h 1352"/>
              <a:gd name="T32" fmla="*/ 87196030 w 1052"/>
              <a:gd name="T33" fmla="*/ 160467782 h 1352"/>
              <a:gd name="T34" fmla="*/ 68879787 w 1052"/>
              <a:gd name="T35" fmla="*/ 17453944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22554" name="Text Box 66"/>
          <p:cNvSpPr txBox="1">
            <a:spLocks noChangeArrowheads="1"/>
          </p:cNvSpPr>
          <p:nvPr/>
        </p:nvSpPr>
        <p:spPr bwMode="auto">
          <a:xfrm>
            <a:off x="6713538" y="5949950"/>
            <a:ext cx="2232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9538" algn="l"/>
              </a:tabLst>
              <a:defRPr sz="1400">
                <a:solidFill>
                  <a:schemeClr val="bg1"/>
                </a:solidFill>
                <a:latin typeface="Arial" charset="0"/>
              </a:defRPr>
            </a:lvl1pPr>
            <a:lvl2pPr marL="742950" indent="-285750" eaLnBrk="0" hangingPunct="0">
              <a:tabLst>
                <a:tab pos="1379538" algn="l"/>
              </a:tabLst>
              <a:defRPr sz="1400">
                <a:solidFill>
                  <a:schemeClr val="bg1"/>
                </a:solidFill>
                <a:latin typeface="Arial" charset="0"/>
              </a:defRPr>
            </a:lvl2pPr>
            <a:lvl3pPr marL="1143000" indent="-228600" eaLnBrk="0" hangingPunct="0">
              <a:tabLst>
                <a:tab pos="1379538" algn="l"/>
              </a:tabLst>
              <a:defRPr sz="1400">
                <a:solidFill>
                  <a:schemeClr val="bg1"/>
                </a:solidFill>
                <a:latin typeface="Arial" charset="0"/>
              </a:defRPr>
            </a:lvl3pPr>
            <a:lvl4pPr marL="1600200" indent="-228600" eaLnBrk="0" hangingPunct="0">
              <a:tabLst>
                <a:tab pos="1379538" algn="l"/>
              </a:tabLst>
              <a:defRPr sz="1400">
                <a:solidFill>
                  <a:schemeClr val="bg1"/>
                </a:solidFill>
                <a:latin typeface="Arial" charset="0"/>
              </a:defRPr>
            </a:lvl4pPr>
            <a:lvl5pPr marL="2057400" indent="-228600" eaLnBrk="0" hangingPunct="0">
              <a:tabLst>
                <a:tab pos="137953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9pPr>
          </a:lstStyle>
          <a:p>
            <a:pPr algn="l" eaLnBrk="1" hangingPunct="1"/>
            <a:r>
              <a:rPr lang="en-US" sz="2000" b="1"/>
              <a:t>Liability Injury</a:t>
            </a:r>
          </a:p>
        </p:txBody>
      </p:sp>
      <p:sp>
        <p:nvSpPr>
          <p:cNvPr id="22555" name="Freeform 67"/>
          <p:cNvSpPr>
            <a:spLocks/>
          </p:cNvSpPr>
          <p:nvPr/>
        </p:nvSpPr>
        <p:spPr bwMode="auto">
          <a:xfrm>
            <a:off x="6213475" y="5859463"/>
            <a:ext cx="377825" cy="485775"/>
          </a:xfrm>
          <a:custGeom>
            <a:avLst/>
            <a:gdLst>
              <a:gd name="T0" fmla="*/ 68879787 w 1052"/>
              <a:gd name="T1" fmla="*/ 174539442 h 1352"/>
              <a:gd name="T2" fmla="*/ 38696528 w 1052"/>
              <a:gd name="T3" fmla="*/ 150785700 h 1352"/>
              <a:gd name="T4" fmla="*/ 12898845 w 1052"/>
              <a:gd name="T5" fmla="*/ 115283896 h 1352"/>
              <a:gd name="T6" fmla="*/ 2063671 w 1052"/>
              <a:gd name="T7" fmla="*/ 78620091 h 1352"/>
              <a:gd name="T8" fmla="*/ 0 w 1052"/>
              <a:gd name="T9" fmla="*/ 39762046 h 1352"/>
              <a:gd name="T10" fmla="*/ 0 w 1052"/>
              <a:gd name="T11" fmla="*/ 10715074 h 1352"/>
              <a:gd name="T12" fmla="*/ 12898845 w 1052"/>
              <a:gd name="T13" fmla="*/ 14975308 h 1352"/>
              <a:gd name="T14" fmla="*/ 35471729 w 1052"/>
              <a:gd name="T15" fmla="*/ 14975308 h 1352"/>
              <a:gd name="T16" fmla="*/ 50563184 w 1052"/>
              <a:gd name="T17" fmla="*/ 11747705 h 1352"/>
              <a:gd name="T18" fmla="*/ 68879787 w 1052"/>
              <a:gd name="T19" fmla="*/ 0 h 1352"/>
              <a:gd name="T20" fmla="*/ 82939395 w 1052"/>
              <a:gd name="T21" fmla="*/ 8520464 h 1352"/>
              <a:gd name="T22" fmla="*/ 104480461 w 1052"/>
              <a:gd name="T23" fmla="*/ 16137287 h 1352"/>
              <a:gd name="T24" fmla="*/ 135695543 w 1052"/>
              <a:gd name="T25" fmla="*/ 11747705 h 1352"/>
              <a:gd name="T26" fmla="*/ 134534774 w 1052"/>
              <a:gd name="T27" fmla="*/ 73198240 h 1352"/>
              <a:gd name="T28" fmla="*/ 130278139 w 1052"/>
              <a:gd name="T29" fmla="*/ 97984636 h 1352"/>
              <a:gd name="T30" fmla="*/ 115186336 w 1052"/>
              <a:gd name="T31" fmla="*/ 130388188 h 1352"/>
              <a:gd name="T32" fmla="*/ 87196030 w 1052"/>
              <a:gd name="T33" fmla="*/ 160467782 h 1352"/>
              <a:gd name="T34" fmla="*/ 68879787 w 1052"/>
              <a:gd name="T35" fmla="*/ 17453944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22556" name="Line 68"/>
          <p:cNvSpPr>
            <a:spLocks noChangeShapeType="1"/>
          </p:cNvSpPr>
          <p:nvPr/>
        </p:nvSpPr>
        <p:spPr bwMode="auto">
          <a:xfrm>
            <a:off x="957263" y="1389063"/>
            <a:ext cx="300037" cy="209550"/>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57" name="Line 69"/>
          <p:cNvSpPr>
            <a:spLocks noChangeShapeType="1"/>
          </p:cNvSpPr>
          <p:nvPr/>
        </p:nvSpPr>
        <p:spPr bwMode="auto">
          <a:xfrm flipH="1">
            <a:off x="373063" y="1389063"/>
            <a:ext cx="300037" cy="209550"/>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58" name="AutoShape 70"/>
          <p:cNvSpPr>
            <a:spLocks noChangeArrowheads="1"/>
          </p:cNvSpPr>
          <p:nvPr/>
        </p:nvSpPr>
        <p:spPr bwMode="auto">
          <a:xfrm>
            <a:off x="400050" y="630238"/>
            <a:ext cx="877888" cy="8969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59" name="AutoShape 71"/>
          <p:cNvSpPr>
            <a:spLocks noChangeArrowheads="1"/>
          </p:cNvSpPr>
          <p:nvPr/>
        </p:nvSpPr>
        <p:spPr bwMode="auto">
          <a:xfrm>
            <a:off x="989013" y="1414463"/>
            <a:ext cx="63500" cy="323850"/>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22560" name="AutoShape 72"/>
          <p:cNvSpPr>
            <a:spLocks noChangeArrowheads="1"/>
          </p:cNvSpPr>
          <p:nvPr/>
        </p:nvSpPr>
        <p:spPr bwMode="auto">
          <a:xfrm>
            <a:off x="887413" y="1423988"/>
            <a:ext cx="57150" cy="225425"/>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22561" name="Freeform 73"/>
          <p:cNvSpPr>
            <a:spLocks/>
          </p:cNvSpPr>
          <p:nvPr/>
        </p:nvSpPr>
        <p:spPr bwMode="auto">
          <a:xfrm>
            <a:off x="854075" y="1487488"/>
            <a:ext cx="230188" cy="263525"/>
          </a:xfrm>
          <a:custGeom>
            <a:avLst/>
            <a:gdLst>
              <a:gd name="T0" fmla="*/ 0 w 204"/>
              <a:gd name="T1" fmla="*/ 0 h 234"/>
              <a:gd name="T2" fmla="*/ 0 w 204"/>
              <a:gd name="T3" fmla="*/ 296775387 h 234"/>
              <a:gd name="T4" fmla="*/ 259737813 w 204"/>
              <a:gd name="T5" fmla="*/ 296775387 h 234"/>
              <a:gd name="T6" fmla="*/ 259737813 w 204"/>
              <a:gd name="T7" fmla="*/ 7609566 h 234"/>
              <a:gd name="T8" fmla="*/ 133688446 w 204"/>
              <a:gd name="T9" fmla="*/ 102729711 h 234"/>
              <a:gd name="T10" fmla="*/ 0 w 204"/>
              <a:gd name="T11" fmla="*/ 0 h 234"/>
              <a:gd name="T12" fmla="*/ 0 60000 65536"/>
              <a:gd name="T13" fmla="*/ 0 60000 65536"/>
              <a:gd name="T14" fmla="*/ 0 60000 65536"/>
              <a:gd name="T15" fmla="*/ 0 60000 65536"/>
              <a:gd name="T16" fmla="*/ 0 60000 65536"/>
              <a:gd name="T17" fmla="*/ 0 60000 65536"/>
              <a:gd name="T18" fmla="*/ 0 w 204"/>
              <a:gd name="T19" fmla="*/ 0 h 234"/>
              <a:gd name="T20" fmla="*/ 204 w 204"/>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04" h="234">
                <a:moveTo>
                  <a:pt x="0" y="0"/>
                </a:moveTo>
                <a:lnTo>
                  <a:pt x="0" y="234"/>
                </a:lnTo>
                <a:lnTo>
                  <a:pt x="204" y="234"/>
                </a:lnTo>
                <a:lnTo>
                  <a:pt x="204" y="6"/>
                </a:lnTo>
                <a:lnTo>
                  <a:pt x="105" y="81"/>
                </a:lnTo>
                <a:lnTo>
                  <a:pt x="0" y="0"/>
                </a:lnTo>
                <a:close/>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22562" name="AutoShape 74"/>
          <p:cNvSpPr>
            <a:spLocks noChangeArrowheads="1"/>
          </p:cNvSpPr>
          <p:nvPr/>
        </p:nvSpPr>
        <p:spPr bwMode="auto">
          <a:xfrm flipH="1">
            <a:off x="900113" y="1476375"/>
            <a:ext cx="30162" cy="122238"/>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22563" name="AutoShape 75"/>
          <p:cNvSpPr>
            <a:spLocks noChangeArrowheads="1"/>
          </p:cNvSpPr>
          <p:nvPr/>
        </p:nvSpPr>
        <p:spPr bwMode="auto">
          <a:xfrm>
            <a:off x="1004888" y="1520825"/>
            <a:ext cx="30162" cy="77788"/>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|EOS~002|</a:t>
            </a:r>
            <a:endParaRPr lang="en-US" sz="100" dirty="0" err="1" smtClean="0">
              <a:solidFill>
                <a:srgbClr val="FFFFFF"/>
              </a:solidFill>
              <a:latin typeface="Arial"/>
              <a:cs typeface="Calibri" pitchFamily="34" charset="0"/>
            </a:endParaRPr>
          </a:p>
        </p:txBody>
      </p:sp>
      <p:sp>
        <p:nvSpPr>
          <p:cNvPr id="5122" name="Rectangle 2"/>
          <p:cNvSpPr>
            <a:spLocks noGrp="1" noChangeArrowheads="1"/>
          </p:cNvSpPr>
          <p:nvPr>
            <p:ph type="title"/>
          </p:nvPr>
        </p:nvSpPr>
        <p:spPr/>
        <p:txBody>
          <a:bodyPr/>
          <a:lstStyle/>
          <a:p>
            <a:pPr eaLnBrk="1" hangingPunct="1"/>
            <a:r>
              <a:rPr lang="en-US" dirty="0" smtClean="0"/>
              <a:t>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dirty="0" smtClean="0"/>
              <a:t>By the end of this lesson, you should be able to:</a:t>
            </a:r>
          </a:p>
          <a:p>
            <a:pPr lvl="1"/>
            <a:r>
              <a:rPr lang="en-US" dirty="0" smtClean="0"/>
              <a:t>Describe the primary information tracked in an exposure</a:t>
            </a:r>
          </a:p>
          <a:p>
            <a:pPr lvl="1"/>
            <a:r>
              <a:rPr lang="en-US" dirty="0" smtClean="0"/>
              <a:t>Create exposures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dirty="0">
                <a:solidFill>
                  <a:srgbClr val="AA3704"/>
                </a:solidFill>
              </a:rPr>
              <a:t>This lesson uses the notes section for additional explanation and information.</a:t>
            </a:r>
            <a:br>
              <a:rPr lang="en-US" dirty="0">
                <a:solidFill>
                  <a:srgbClr val="AA3704"/>
                </a:solidFill>
              </a:rPr>
            </a:br>
            <a:r>
              <a:rPr lang="en-US" dirty="0">
                <a:solidFill>
                  <a:srgbClr val="AA3704"/>
                </a:solidFill>
              </a:rPr>
              <a:t>To view the notes in PowerPoint, choose </a:t>
            </a:r>
            <a:r>
              <a:rPr lang="en-US" dirty="0" err="1">
                <a:solidFill>
                  <a:srgbClr val="AA3704"/>
                </a:solidFill>
              </a:rPr>
              <a:t>View</a:t>
            </a:r>
            <a:r>
              <a:rPr lang="en-US" dirty="0" err="1">
                <a:solidFill>
                  <a:srgbClr val="AA3704"/>
                </a:solidFill>
                <a:sym typeface="Wingdings" pitchFamily="2" charset="2"/>
              </a:rPr>
              <a:t>Normal</a:t>
            </a:r>
            <a:r>
              <a:rPr lang="en-US" dirty="0">
                <a:solidFill>
                  <a:srgbClr val="AA3704"/>
                </a:solidFill>
                <a:sym typeface="Wingdings" pitchFamily="2" charset="2"/>
              </a:rPr>
              <a:t> or </a:t>
            </a:r>
            <a:r>
              <a:rPr lang="en-US" dirty="0" err="1">
                <a:solidFill>
                  <a:srgbClr val="AA3704"/>
                </a:solidFill>
              </a:rPr>
              <a:t>View</a:t>
            </a:r>
            <a:r>
              <a:rPr lang="en-US" dirty="0" err="1">
                <a:solidFill>
                  <a:srgbClr val="AA3704"/>
                </a:solidFill>
                <a:sym typeface="Wingdings" pitchFamily="2" charset="2"/>
              </a:rPr>
              <a:t></a:t>
            </a:r>
            <a:r>
              <a:rPr lang="en-US" dirty="0" err="1">
                <a:solidFill>
                  <a:srgbClr val="AA3704"/>
                </a:solidFill>
              </a:rPr>
              <a:t>Notes</a:t>
            </a:r>
            <a:r>
              <a:rPr lang="en-US" dirty="0">
                <a:solidFill>
                  <a:srgbClr val="AA3704"/>
                </a:solidFill>
              </a:rPr>
              <a:t> Page.</a:t>
            </a:r>
            <a:br>
              <a:rPr lang="en-US" dirty="0">
                <a:solidFill>
                  <a:srgbClr val="AA3704"/>
                </a:solidFill>
              </a:rPr>
            </a:br>
            <a:r>
              <a:rPr lang="en-US"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|EOS~020|</a:t>
            </a:r>
            <a:endParaRPr lang="en-US" sz="100" dirty="0" err="1" smtClean="0">
              <a:solidFill>
                <a:srgbClr val="FFFFFF"/>
              </a:solidFill>
              <a:latin typeface="Arial"/>
              <a:cs typeface="Calibri" pitchFamily="34" charset="0"/>
            </a:endParaRPr>
          </a:p>
        </p:txBody>
      </p:sp>
      <p:sp>
        <p:nvSpPr>
          <p:cNvPr id="23554" name="Rectangle 2"/>
          <p:cNvSpPr>
            <a:spLocks noGrp="1" noChangeArrowheads="1"/>
          </p:cNvSpPr>
          <p:nvPr>
            <p:ph type="title"/>
          </p:nvPr>
        </p:nvSpPr>
        <p:spPr/>
        <p:txBody>
          <a:bodyPr/>
          <a:lstStyle/>
          <a:p>
            <a:pPr eaLnBrk="1" hangingPunct="1"/>
            <a:r>
              <a:rPr lang="en-US" smtClean="0"/>
              <a:t>Exposure types</a:t>
            </a:r>
          </a:p>
        </p:txBody>
      </p:sp>
      <p:sp>
        <p:nvSpPr>
          <p:cNvPr id="23555" name="Text Box 3"/>
          <p:cNvSpPr txBox="1">
            <a:spLocks noChangeArrowheads="1"/>
          </p:cNvSpPr>
          <p:nvPr/>
        </p:nvSpPr>
        <p:spPr bwMode="auto">
          <a:xfrm>
            <a:off x="6713538" y="1141413"/>
            <a:ext cx="1263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9538" algn="l"/>
              </a:tabLst>
              <a:defRPr sz="1400">
                <a:solidFill>
                  <a:schemeClr val="bg1"/>
                </a:solidFill>
                <a:latin typeface="Arial" charset="0"/>
              </a:defRPr>
            </a:lvl1pPr>
            <a:lvl2pPr marL="742950" indent="-285750" eaLnBrk="0" hangingPunct="0">
              <a:tabLst>
                <a:tab pos="1379538" algn="l"/>
              </a:tabLst>
              <a:defRPr sz="1400">
                <a:solidFill>
                  <a:schemeClr val="bg1"/>
                </a:solidFill>
                <a:latin typeface="Arial" charset="0"/>
              </a:defRPr>
            </a:lvl2pPr>
            <a:lvl3pPr marL="1143000" indent="-228600" eaLnBrk="0" hangingPunct="0">
              <a:tabLst>
                <a:tab pos="1379538" algn="l"/>
              </a:tabLst>
              <a:defRPr sz="1400">
                <a:solidFill>
                  <a:schemeClr val="bg1"/>
                </a:solidFill>
                <a:latin typeface="Arial" charset="0"/>
              </a:defRPr>
            </a:lvl3pPr>
            <a:lvl4pPr marL="1600200" indent="-228600" eaLnBrk="0" hangingPunct="0">
              <a:tabLst>
                <a:tab pos="1379538" algn="l"/>
              </a:tabLst>
              <a:defRPr sz="1400">
                <a:solidFill>
                  <a:schemeClr val="bg1"/>
                </a:solidFill>
                <a:latin typeface="Arial" charset="0"/>
              </a:defRPr>
            </a:lvl4pPr>
            <a:lvl5pPr marL="2057400" indent="-228600" eaLnBrk="0" hangingPunct="0">
              <a:tabLst>
                <a:tab pos="137953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9pPr>
          </a:lstStyle>
          <a:p>
            <a:pPr algn="l" eaLnBrk="1" hangingPunct="1"/>
            <a:r>
              <a:rPr lang="en-US" sz="2000" b="1"/>
              <a:t>Collision</a:t>
            </a:r>
          </a:p>
        </p:txBody>
      </p:sp>
      <p:sp>
        <p:nvSpPr>
          <p:cNvPr id="23556" name="Freeform 4"/>
          <p:cNvSpPr>
            <a:spLocks/>
          </p:cNvSpPr>
          <p:nvPr/>
        </p:nvSpPr>
        <p:spPr bwMode="auto">
          <a:xfrm>
            <a:off x="6213475" y="1050925"/>
            <a:ext cx="377825" cy="485775"/>
          </a:xfrm>
          <a:custGeom>
            <a:avLst/>
            <a:gdLst>
              <a:gd name="T0" fmla="*/ 68879787 w 1052"/>
              <a:gd name="T1" fmla="*/ 174539442 h 1352"/>
              <a:gd name="T2" fmla="*/ 38696528 w 1052"/>
              <a:gd name="T3" fmla="*/ 150785700 h 1352"/>
              <a:gd name="T4" fmla="*/ 12898845 w 1052"/>
              <a:gd name="T5" fmla="*/ 115283896 h 1352"/>
              <a:gd name="T6" fmla="*/ 2063671 w 1052"/>
              <a:gd name="T7" fmla="*/ 78620091 h 1352"/>
              <a:gd name="T8" fmla="*/ 0 w 1052"/>
              <a:gd name="T9" fmla="*/ 39762046 h 1352"/>
              <a:gd name="T10" fmla="*/ 0 w 1052"/>
              <a:gd name="T11" fmla="*/ 10715074 h 1352"/>
              <a:gd name="T12" fmla="*/ 12898845 w 1052"/>
              <a:gd name="T13" fmla="*/ 14975308 h 1352"/>
              <a:gd name="T14" fmla="*/ 35471729 w 1052"/>
              <a:gd name="T15" fmla="*/ 14975308 h 1352"/>
              <a:gd name="T16" fmla="*/ 50563184 w 1052"/>
              <a:gd name="T17" fmla="*/ 11747705 h 1352"/>
              <a:gd name="T18" fmla="*/ 68879787 w 1052"/>
              <a:gd name="T19" fmla="*/ 0 h 1352"/>
              <a:gd name="T20" fmla="*/ 82939395 w 1052"/>
              <a:gd name="T21" fmla="*/ 8520464 h 1352"/>
              <a:gd name="T22" fmla="*/ 104480461 w 1052"/>
              <a:gd name="T23" fmla="*/ 16137287 h 1352"/>
              <a:gd name="T24" fmla="*/ 135695543 w 1052"/>
              <a:gd name="T25" fmla="*/ 11747705 h 1352"/>
              <a:gd name="T26" fmla="*/ 134534774 w 1052"/>
              <a:gd name="T27" fmla="*/ 73198240 h 1352"/>
              <a:gd name="T28" fmla="*/ 130278139 w 1052"/>
              <a:gd name="T29" fmla="*/ 97984636 h 1352"/>
              <a:gd name="T30" fmla="*/ 115186336 w 1052"/>
              <a:gd name="T31" fmla="*/ 130388188 h 1352"/>
              <a:gd name="T32" fmla="*/ 87196030 w 1052"/>
              <a:gd name="T33" fmla="*/ 160467782 h 1352"/>
              <a:gd name="T34" fmla="*/ 68879787 w 1052"/>
              <a:gd name="T35" fmla="*/ 17453944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23557" name="Text Box 5"/>
          <p:cNvSpPr txBox="1">
            <a:spLocks noChangeArrowheads="1"/>
          </p:cNvSpPr>
          <p:nvPr/>
        </p:nvSpPr>
        <p:spPr bwMode="auto">
          <a:xfrm>
            <a:off x="6713538" y="2125663"/>
            <a:ext cx="22320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9538" algn="l"/>
              </a:tabLst>
              <a:defRPr sz="1400">
                <a:solidFill>
                  <a:schemeClr val="bg1"/>
                </a:solidFill>
                <a:latin typeface="Arial" charset="0"/>
              </a:defRPr>
            </a:lvl1pPr>
            <a:lvl2pPr marL="742950" indent="-285750" eaLnBrk="0" hangingPunct="0">
              <a:tabLst>
                <a:tab pos="1379538" algn="l"/>
              </a:tabLst>
              <a:defRPr sz="1400">
                <a:solidFill>
                  <a:schemeClr val="bg1"/>
                </a:solidFill>
                <a:latin typeface="Arial" charset="0"/>
              </a:defRPr>
            </a:lvl2pPr>
            <a:lvl3pPr marL="1143000" indent="-228600" eaLnBrk="0" hangingPunct="0">
              <a:tabLst>
                <a:tab pos="1379538" algn="l"/>
              </a:tabLst>
              <a:defRPr sz="1400">
                <a:solidFill>
                  <a:schemeClr val="bg1"/>
                </a:solidFill>
                <a:latin typeface="Arial" charset="0"/>
              </a:defRPr>
            </a:lvl3pPr>
            <a:lvl4pPr marL="1600200" indent="-228600" eaLnBrk="0" hangingPunct="0">
              <a:tabLst>
                <a:tab pos="1379538" algn="l"/>
              </a:tabLst>
              <a:defRPr sz="1400">
                <a:solidFill>
                  <a:schemeClr val="bg1"/>
                </a:solidFill>
                <a:latin typeface="Arial" charset="0"/>
              </a:defRPr>
            </a:lvl4pPr>
            <a:lvl5pPr marL="2057400" indent="-228600" eaLnBrk="0" hangingPunct="0">
              <a:tabLst>
                <a:tab pos="137953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9pPr>
          </a:lstStyle>
          <a:p>
            <a:pPr algn="l" eaLnBrk="1" hangingPunct="1"/>
            <a:r>
              <a:rPr lang="en-US" sz="2000" b="1"/>
              <a:t>Liability – Vehicle Property Damage</a:t>
            </a:r>
          </a:p>
        </p:txBody>
      </p:sp>
      <p:sp>
        <p:nvSpPr>
          <p:cNvPr id="23558" name="Freeform 6"/>
          <p:cNvSpPr>
            <a:spLocks/>
          </p:cNvSpPr>
          <p:nvPr/>
        </p:nvSpPr>
        <p:spPr bwMode="auto">
          <a:xfrm>
            <a:off x="6213475" y="2252663"/>
            <a:ext cx="377825" cy="485775"/>
          </a:xfrm>
          <a:custGeom>
            <a:avLst/>
            <a:gdLst>
              <a:gd name="T0" fmla="*/ 68879787 w 1052"/>
              <a:gd name="T1" fmla="*/ 174539442 h 1352"/>
              <a:gd name="T2" fmla="*/ 38696528 w 1052"/>
              <a:gd name="T3" fmla="*/ 150785700 h 1352"/>
              <a:gd name="T4" fmla="*/ 12898845 w 1052"/>
              <a:gd name="T5" fmla="*/ 115283896 h 1352"/>
              <a:gd name="T6" fmla="*/ 2063671 w 1052"/>
              <a:gd name="T7" fmla="*/ 78620091 h 1352"/>
              <a:gd name="T8" fmla="*/ 0 w 1052"/>
              <a:gd name="T9" fmla="*/ 39762046 h 1352"/>
              <a:gd name="T10" fmla="*/ 0 w 1052"/>
              <a:gd name="T11" fmla="*/ 10715074 h 1352"/>
              <a:gd name="T12" fmla="*/ 12898845 w 1052"/>
              <a:gd name="T13" fmla="*/ 14975308 h 1352"/>
              <a:gd name="T14" fmla="*/ 35471729 w 1052"/>
              <a:gd name="T15" fmla="*/ 14975308 h 1352"/>
              <a:gd name="T16" fmla="*/ 50563184 w 1052"/>
              <a:gd name="T17" fmla="*/ 11747705 h 1352"/>
              <a:gd name="T18" fmla="*/ 68879787 w 1052"/>
              <a:gd name="T19" fmla="*/ 0 h 1352"/>
              <a:gd name="T20" fmla="*/ 82939395 w 1052"/>
              <a:gd name="T21" fmla="*/ 8520464 h 1352"/>
              <a:gd name="T22" fmla="*/ 104480461 w 1052"/>
              <a:gd name="T23" fmla="*/ 16137287 h 1352"/>
              <a:gd name="T24" fmla="*/ 135695543 w 1052"/>
              <a:gd name="T25" fmla="*/ 11747705 h 1352"/>
              <a:gd name="T26" fmla="*/ 134534774 w 1052"/>
              <a:gd name="T27" fmla="*/ 73198240 h 1352"/>
              <a:gd name="T28" fmla="*/ 130278139 w 1052"/>
              <a:gd name="T29" fmla="*/ 97984636 h 1352"/>
              <a:gd name="T30" fmla="*/ 115186336 w 1052"/>
              <a:gd name="T31" fmla="*/ 130388188 h 1352"/>
              <a:gd name="T32" fmla="*/ 87196030 w 1052"/>
              <a:gd name="T33" fmla="*/ 160467782 h 1352"/>
              <a:gd name="T34" fmla="*/ 68879787 w 1052"/>
              <a:gd name="T35" fmla="*/ 17453944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23559" name="Text Box 7"/>
          <p:cNvSpPr txBox="1">
            <a:spLocks noChangeArrowheads="1"/>
          </p:cNvSpPr>
          <p:nvPr/>
        </p:nvSpPr>
        <p:spPr bwMode="auto">
          <a:xfrm>
            <a:off x="6713538" y="3390900"/>
            <a:ext cx="22320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9538" algn="l"/>
              </a:tabLst>
              <a:defRPr sz="1400">
                <a:solidFill>
                  <a:schemeClr val="bg1"/>
                </a:solidFill>
                <a:latin typeface="Arial" charset="0"/>
              </a:defRPr>
            </a:lvl1pPr>
            <a:lvl2pPr marL="742950" indent="-285750" eaLnBrk="0" hangingPunct="0">
              <a:tabLst>
                <a:tab pos="1379538" algn="l"/>
              </a:tabLst>
              <a:defRPr sz="1400">
                <a:solidFill>
                  <a:schemeClr val="bg1"/>
                </a:solidFill>
                <a:latin typeface="Arial" charset="0"/>
              </a:defRPr>
            </a:lvl2pPr>
            <a:lvl3pPr marL="1143000" indent="-228600" eaLnBrk="0" hangingPunct="0">
              <a:tabLst>
                <a:tab pos="1379538" algn="l"/>
              </a:tabLst>
              <a:defRPr sz="1400">
                <a:solidFill>
                  <a:schemeClr val="bg1"/>
                </a:solidFill>
                <a:latin typeface="Arial" charset="0"/>
              </a:defRPr>
            </a:lvl3pPr>
            <a:lvl4pPr marL="1600200" indent="-228600" eaLnBrk="0" hangingPunct="0">
              <a:tabLst>
                <a:tab pos="1379538" algn="l"/>
              </a:tabLst>
              <a:defRPr sz="1400">
                <a:solidFill>
                  <a:schemeClr val="bg1"/>
                </a:solidFill>
                <a:latin typeface="Arial" charset="0"/>
              </a:defRPr>
            </a:lvl4pPr>
            <a:lvl5pPr marL="2057400" indent="-228600" eaLnBrk="0" hangingPunct="0">
              <a:tabLst>
                <a:tab pos="137953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9pPr>
          </a:lstStyle>
          <a:p>
            <a:pPr algn="l" eaLnBrk="1" hangingPunct="1"/>
            <a:r>
              <a:rPr lang="en-US" sz="2000" b="1"/>
              <a:t>Comprehensive -</a:t>
            </a:r>
            <a:br>
              <a:rPr lang="en-US" sz="2000" b="1"/>
            </a:br>
            <a:r>
              <a:rPr lang="en-US" sz="2000" b="1"/>
              <a:t>Fire Damage</a:t>
            </a:r>
          </a:p>
        </p:txBody>
      </p:sp>
      <p:sp>
        <p:nvSpPr>
          <p:cNvPr id="23560" name="Freeform 8"/>
          <p:cNvSpPr>
            <a:spLocks/>
          </p:cNvSpPr>
          <p:nvPr/>
        </p:nvSpPr>
        <p:spPr bwMode="auto">
          <a:xfrm>
            <a:off x="6213475" y="3454400"/>
            <a:ext cx="377825" cy="485775"/>
          </a:xfrm>
          <a:custGeom>
            <a:avLst/>
            <a:gdLst>
              <a:gd name="T0" fmla="*/ 68879787 w 1052"/>
              <a:gd name="T1" fmla="*/ 174539442 h 1352"/>
              <a:gd name="T2" fmla="*/ 38696528 w 1052"/>
              <a:gd name="T3" fmla="*/ 150785700 h 1352"/>
              <a:gd name="T4" fmla="*/ 12898845 w 1052"/>
              <a:gd name="T5" fmla="*/ 115283896 h 1352"/>
              <a:gd name="T6" fmla="*/ 2063671 w 1052"/>
              <a:gd name="T7" fmla="*/ 78620091 h 1352"/>
              <a:gd name="T8" fmla="*/ 0 w 1052"/>
              <a:gd name="T9" fmla="*/ 39762046 h 1352"/>
              <a:gd name="T10" fmla="*/ 0 w 1052"/>
              <a:gd name="T11" fmla="*/ 10715074 h 1352"/>
              <a:gd name="T12" fmla="*/ 12898845 w 1052"/>
              <a:gd name="T13" fmla="*/ 14975308 h 1352"/>
              <a:gd name="T14" fmla="*/ 35471729 w 1052"/>
              <a:gd name="T15" fmla="*/ 14975308 h 1352"/>
              <a:gd name="T16" fmla="*/ 50563184 w 1052"/>
              <a:gd name="T17" fmla="*/ 11747705 h 1352"/>
              <a:gd name="T18" fmla="*/ 68879787 w 1052"/>
              <a:gd name="T19" fmla="*/ 0 h 1352"/>
              <a:gd name="T20" fmla="*/ 82939395 w 1052"/>
              <a:gd name="T21" fmla="*/ 8520464 h 1352"/>
              <a:gd name="T22" fmla="*/ 104480461 w 1052"/>
              <a:gd name="T23" fmla="*/ 16137287 h 1352"/>
              <a:gd name="T24" fmla="*/ 135695543 w 1052"/>
              <a:gd name="T25" fmla="*/ 11747705 h 1352"/>
              <a:gd name="T26" fmla="*/ 134534774 w 1052"/>
              <a:gd name="T27" fmla="*/ 73198240 h 1352"/>
              <a:gd name="T28" fmla="*/ 130278139 w 1052"/>
              <a:gd name="T29" fmla="*/ 97984636 h 1352"/>
              <a:gd name="T30" fmla="*/ 115186336 w 1052"/>
              <a:gd name="T31" fmla="*/ 130388188 h 1352"/>
              <a:gd name="T32" fmla="*/ 87196030 w 1052"/>
              <a:gd name="T33" fmla="*/ 160467782 h 1352"/>
              <a:gd name="T34" fmla="*/ 68879787 w 1052"/>
              <a:gd name="T35" fmla="*/ 17453944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23561" name="Text Box 9"/>
          <p:cNvSpPr txBox="1">
            <a:spLocks noChangeArrowheads="1"/>
          </p:cNvSpPr>
          <p:nvPr/>
        </p:nvSpPr>
        <p:spPr bwMode="auto">
          <a:xfrm>
            <a:off x="6713538" y="4926013"/>
            <a:ext cx="2232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9538" algn="l"/>
              </a:tabLst>
              <a:defRPr sz="1400">
                <a:solidFill>
                  <a:schemeClr val="bg1"/>
                </a:solidFill>
                <a:latin typeface="Arial" charset="0"/>
              </a:defRPr>
            </a:lvl1pPr>
            <a:lvl2pPr marL="742950" indent="-285750" eaLnBrk="0" hangingPunct="0">
              <a:tabLst>
                <a:tab pos="1379538" algn="l"/>
              </a:tabLst>
              <a:defRPr sz="1400">
                <a:solidFill>
                  <a:schemeClr val="bg1"/>
                </a:solidFill>
                <a:latin typeface="Arial" charset="0"/>
              </a:defRPr>
            </a:lvl2pPr>
            <a:lvl3pPr marL="1143000" indent="-228600" eaLnBrk="0" hangingPunct="0">
              <a:tabLst>
                <a:tab pos="1379538" algn="l"/>
              </a:tabLst>
              <a:defRPr sz="1400">
                <a:solidFill>
                  <a:schemeClr val="bg1"/>
                </a:solidFill>
                <a:latin typeface="Arial" charset="0"/>
              </a:defRPr>
            </a:lvl3pPr>
            <a:lvl4pPr marL="1600200" indent="-228600" eaLnBrk="0" hangingPunct="0">
              <a:tabLst>
                <a:tab pos="1379538" algn="l"/>
              </a:tabLst>
              <a:defRPr sz="1400">
                <a:solidFill>
                  <a:schemeClr val="bg1"/>
                </a:solidFill>
                <a:latin typeface="Arial" charset="0"/>
              </a:defRPr>
            </a:lvl4pPr>
            <a:lvl5pPr marL="2057400" indent="-228600" eaLnBrk="0" hangingPunct="0">
              <a:tabLst>
                <a:tab pos="137953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9pPr>
          </a:lstStyle>
          <a:p>
            <a:pPr algn="l" eaLnBrk="1" hangingPunct="1"/>
            <a:r>
              <a:rPr lang="en-US" sz="2000" b="1"/>
              <a:t>Auto Bodily Injury</a:t>
            </a:r>
          </a:p>
        </p:txBody>
      </p:sp>
      <p:sp>
        <p:nvSpPr>
          <p:cNvPr id="23562" name="Freeform 10"/>
          <p:cNvSpPr>
            <a:spLocks/>
          </p:cNvSpPr>
          <p:nvPr/>
        </p:nvSpPr>
        <p:spPr bwMode="auto">
          <a:xfrm>
            <a:off x="6213475" y="4656138"/>
            <a:ext cx="377825" cy="485775"/>
          </a:xfrm>
          <a:custGeom>
            <a:avLst/>
            <a:gdLst>
              <a:gd name="T0" fmla="*/ 68879787 w 1052"/>
              <a:gd name="T1" fmla="*/ 174539442 h 1352"/>
              <a:gd name="T2" fmla="*/ 38696528 w 1052"/>
              <a:gd name="T3" fmla="*/ 150785700 h 1352"/>
              <a:gd name="T4" fmla="*/ 12898845 w 1052"/>
              <a:gd name="T5" fmla="*/ 115283896 h 1352"/>
              <a:gd name="T6" fmla="*/ 2063671 w 1052"/>
              <a:gd name="T7" fmla="*/ 78620091 h 1352"/>
              <a:gd name="T8" fmla="*/ 0 w 1052"/>
              <a:gd name="T9" fmla="*/ 39762046 h 1352"/>
              <a:gd name="T10" fmla="*/ 0 w 1052"/>
              <a:gd name="T11" fmla="*/ 10715074 h 1352"/>
              <a:gd name="T12" fmla="*/ 12898845 w 1052"/>
              <a:gd name="T13" fmla="*/ 14975308 h 1352"/>
              <a:gd name="T14" fmla="*/ 35471729 w 1052"/>
              <a:gd name="T15" fmla="*/ 14975308 h 1352"/>
              <a:gd name="T16" fmla="*/ 50563184 w 1052"/>
              <a:gd name="T17" fmla="*/ 11747705 h 1352"/>
              <a:gd name="T18" fmla="*/ 68879787 w 1052"/>
              <a:gd name="T19" fmla="*/ 0 h 1352"/>
              <a:gd name="T20" fmla="*/ 82939395 w 1052"/>
              <a:gd name="T21" fmla="*/ 8520464 h 1352"/>
              <a:gd name="T22" fmla="*/ 104480461 w 1052"/>
              <a:gd name="T23" fmla="*/ 16137287 h 1352"/>
              <a:gd name="T24" fmla="*/ 135695543 w 1052"/>
              <a:gd name="T25" fmla="*/ 11747705 h 1352"/>
              <a:gd name="T26" fmla="*/ 134534774 w 1052"/>
              <a:gd name="T27" fmla="*/ 73198240 h 1352"/>
              <a:gd name="T28" fmla="*/ 130278139 w 1052"/>
              <a:gd name="T29" fmla="*/ 97984636 h 1352"/>
              <a:gd name="T30" fmla="*/ 115186336 w 1052"/>
              <a:gd name="T31" fmla="*/ 130388188 h 1352"/>
              <a:gd name="T32" fmla="*/ 87196030 w 1052"/>
              <a:gd name="T33" fmla="*/ 160467782 h 1352"/>
              <a:gd name="T34" fmla="*/ 68879787 w 1052"/>
              <a:gd name="T35" fmla="*/ 17453944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23563" name="Text Box 11"/>
          <p:cNvSpPr txBox="1">
            <a:spLocks noChangeArrowheads="1"/>
          </p:cNvSpPr>
          <p:nvPr/>
        </p:nvSpPr>
        <p:spPr bwMode="auto">
          <a:xfrm>
            <a:off x="6713538" y="5949950"/>
            <a:ext cx="2232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9538" algn="l"/>
              </a:tabLst>
              <a:defRPr sz="1400">
                <a:solidFill>
                  <a:schemeClr val="bg1"/>
                </a:solidFill>
                <a:latin typeface="Arial" charset="0"/>
              </a:defRPr>
            </a:lvl1pPr>
            <a:lvl2pPr marL="742950" indent="-285750" eaLnBrk="0" hangingPunct="0">
              <a:tabLst>
                <a:tab pos="1379538" algn="l"/>
              </a:tabLst>
              <a:defRPr sz="1400">
                <a:solidFill>
                  <a:schemeClr val="bg1"/>
                </a:solidFill>
                <a:latin typeface="Arial" charset="0"/>
              </a:defRPr>
            </a:lvl2pPr>
            <a:lvl3pPr marL="1143000" indent="-228600" eaLnBrk="0" hangingPunct="0">
              <a:tabLst>
                <a:tab pos="1379538" algn="l"/>
              </a:tabLst>
              <a:defRPr sz="1400">
                <a:solidFill>
                  <a:schemeClr val="bg1"/>
                </a:solidFill>
                <a:latin typeface="Arial" charset="0"/>
              </a:defRPr>
            </a:lvl3pPr>
            <a:lvl4pPr marL="1600200" indent="-228600" eaLnBrk="0" hangingPunct="0">
              <a:tabLst>
                <a:tab pos="1379538" algn="l"/>
              </a:tabLst>
              <a:defRPr sz="1400">
                <a:solidFill>
                  <a:schemeClr val="bg1"/>
                </a:solidFill>
                <a:latin typeface="Arial" charset="0"/>
              </a:defRPr>
            </a:lvl4pPr>
            <a:lvl5pPr marL="2057400" indent="-228600" eaLnBrk="0" hangingPunct="0">
              <a:tabLst>
                <a:tab pos="137953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9pPr>
          </a:lstStyle>
          <a:p>
            <a:pPr algn="l" eaLnBrk="1" hangingPunct="1"/>
            <a:r>
              <a:rPr lang="en-US" sz="2000" b="1"/>
              <a:t>Liability Injury</a:t>
            </a:r>
          </a:p>
        </p:txBody>
      </p:sp>
      <p:sp>
        <p:nvSpPr>
          <p:cNvPr id="23564" name="Freeform 12"/>
          <p:cNvSpPr>
            <a:spLocks/>
          </p:cNvSpPr>
          <p:nvPr/>
        </p:nvSpPr>
        <p:spPr bwMode="auto">
          <a:xfrm>
            <a:off x="6213475" y="5859463"/>
            <a:ext cx="377825" cy="485775"/>
          </a:xfrm>
          <a:custGeom>
            <a:avLst/>
            <a:gdLst>
              <a:gd name="T0" fmla="*/ 68879787 w 1052"/>
              <a:gd name="T1" fmla="*/ 174539442 h 1352"/>
              <a:gd name="T2" fmla="*/ 38696528 w 1052"/>
              <a:gd name="T3" fmla="*/ 150785700 h 1352"/>
              <a:gd name="T4" fmla="*/ 12898845 w 1052"/>
              <a:gd name="T5" fmla="*/ 115283896 h 1352"/>
              <a:gd name="T6" fmla="*/ 2063671 w 1052"/>
              <a:gd name="T7" fmla="*/ 78620091 h 1352"/>
              <a:gd name="T8" fmla="*/ 0 w 1052"/>
              <a:gd name="T9" fmla="*/ 39762046 h 1352"/>
              <a:gd name="T10" fmla="*/ 0 w 1052"/>
              <a:gd name="T11" fmla="*/ 10715074 h 1352"/>
              <a:gd name="T12" fmla="*/ 12898845 w 1052"/>
              <a:gd name="T13" fmla="*/ 14975308 h 1352"/>
              <a:gd name="T14" fmla="*/ 35471729 w 1052"/>
              <a:gd name="T15" fmla="*/ 14975308 h 1352"/>
              <a:gd name="T16" fmla="*/ 50563184 w 1052"/>
              <a:gd name="T17" fmla="*/ 11747705 h 1352"/>
              <a:gd name="T18" fmla="*/ 68879787 w 1052"/>
              <a:gd name="T19" fmla="*/ 0 h 1352"/>
              <a:gd name="T20" fmla="*/ 82939395 w 1052"/>
              <a:gd name="T21" fmla="*/ 8520464 h 1352"/>
              <a:gd name="T22" fmla="*/ 104480461 w 1052"/>
              <a:gd name="T23" fmla="*/ 16137287 h 1352"/>
              <a:gd name="T24" fmla="*/ 135695543 w 1052"/>
              <a:gd name="T25" fmla="*/ 11747705 h 1352"/>
              <a:gd name="T26" fmla="*/ 134534774 w 1052"/>
              <a:gd name="T27" fmla="*/ 73198240 h 1352"/>
              <a:gd name="T28" fmla="*/ 130278139 w 1052"/>
              <a:gd name="T29" fmla="*/ 97984636 h 1352"/>
              <a:gd name="T30" fmla="*/ 115186336 w 1052"/>
              <a:gd name="T31" fmla="*/ 130388188 h 1352"/>
              <a:gd name="T32" fmla="*/ 87196030 w 1052"/>
              <a:gd name="T33" fmla="*/ 160467782 h 1352"/>
              <a:gd name="T34" fmla="*/ 68879787 w 1052"/>
              <a:gd name="T35" fmla="*/ 17453944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23565" name="Text Box 13"/>
          <p:cNvSpPr txBox="1">
            <a:spLocks noChangeArrowheads="1"/>
          </p:cNvSpPr>
          <p:nvPr/>
        </p:nvSpPr>
        <p:spPr bwMode="auto">
          <a:xfrm>
            <a:off x="363538" y="2160588"/>
            <a:ext cx="20812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9538" algn="l"/>
              </a:tabLst>
              <a:defRPr sz="1400">
                <a:solidFill>
                  <a:schemeClr val="bg1"/>
                </a:solidFill>
                <a:latin typeface="Arial" charset="0"/>
              </a:defRPr>
            </a:lvl1pPr>
            <a:lvl2pPr marL="742950" indent="-285750" eaLnBrk="0" hangingPunct="0">
              <a:tabLst>
                <a:tab pos="1379538" algn="l"/>
              </a:tabLst>
              <a:defRPr sz="1400">
                <a:solidFill>
                  <a:schemeClr val="bg1"/>
                </a:solidFill>
                <a:latin typeface="Arial" charset="0"/>
              </a:defRPr>
            </a:lvl2pPr>
            <a:lvl3pPr marL="1143000" indent="-228600" eaLnBrk="0" hangingPunct="0">
              <a:tabLst>
                <a:tab pos="1379538" algn="l"/>
              </a:tabLst>
              <a:defRPr sz="1400">
                <a:solidFill>
                  <a:schemeClr val="bg1"/>
                </a:solidFill>
                <a:latin typeface="Arial" charset="0"/>
              </a:defRPr>
            </a:lvl3pPr>
            <a:lvl4pPr marL="1600200" indent="-228600" eaLnBrk="0" hangingPunct="0">
              <a:tabLst>
                <a:tab pos="1379538" algn="l"/>
              </a:tabLst>
              <a:defRPr sz="1400">
                <a:solidFill>
                  <a:schemeClr val="bg1"/>
                </a:solidFill>
                <a:latin typeface="Arial" charset="0"/>
              </a:defRPr>
            </a:lvl4pPr>
            <a:lvl5pPr marL="2057400" indent="-228600" eaLnBrk="0" hangingPunct="0">
              <a:tabLst>
                <a:tab pos="137953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9pPr>
          </a:lstStyle>
          <a:p>
            <a:pPr algn="r" eaLnBrk="1" hangingPunct="1"/>
            <a:r>
              <a:rPr lang="en-US" sz="2000" b="1"/>
              <a:t>Vehicle Damage</a:t>
            </a:r>
            <a:br>
              <a:rPr lang="en-US" sz="2000" b="1"/>
            </a:br>
            <a:r>
              <a:rPr lang="en-US" sz="2000" b="1"/>
              <a:t>DV</a:t>
            </a:r>
          </a:p>
        </p:txBody>
      </p:sp>
      <p:sp>
        <p:nvSpPr>
          <p:cNvPr id="23566" name="Text Box 14"/>
          <p:cNvSpPr txBox="1">
            <a:spLocks noChangeArrowheads="1"/>
          </p:cNvSpPr>
          <p:nvPr/>
        </p:nvSpPr>
        <p:spPr bwMode="auto">
          <a:xfrm>
            <a:off x="762000" y="5235575"/>
            <a:ext cx="1682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379538" algn="l"/>
              </a:tabLst>
              <a:defRPr sz="1400">
                <a:solidFill>
                  <a:schemeClr val="bg1"/>
                </a:solidFill>
                <a:latin typeface="Arial" charset="0"/>
              </a:defRPr>
            </a:lvl1pPr>
            <a:lvl2pPr marL="742950" indent="-285750" eaLnBrk="0" hangingPunct="0">
              <a:tabLst>
                <a:tab pos="1379538" algn="l"/>
              </a:tabLst>
              <a:defRPr sz="1400">
                <a:solidFill>
                  <a:schemeClr val="bg1"/>
                </a:solidFill>
                <a:latin typeface="Arial" charset="0"/>
              </a:defRPr>
            </a:lvl2pPr>
            <a:lvl3pPr marL="1143000" indent="-228600" eaLnBrk="0" hangingPunct="0">
              <a:tabLst>
                <a:tab pos="1379538" algn="l"/>
              </a:tabLst>
              <a:defRPr sz="1400">
                <a:solidFill>
                  <a:schemeClr val="bg1"/>
                </a:solidFill>
                <a:latin typeface="Arial" charset="0"/>
              </a:defRPr>
            </a:lvl3pPr>
            <a:lvl4pPr marL="1600200" indent="-228600" eaLnBrk="0" hangingPunct="0">
              <a:tabLst>
                <a:tab pos="1379538" algn="l"/>
              </a:tabLst>
              <a:defRPr sz="1400">
                <a:solidFill>
                  <a:schemeClr val="bg1"/>
                </a:solidFill>
                <a:latin typeface="Arial" charset="0"/>
              </a:defRPr>
            </a:lvl4pPr>
            <a:lvl5pPr marL="2057400" indent="-228600" eaLnBrk="0" hangingPunct="0">
              <a:tabLst>
                <a:tab pos="137953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379538" algn="l"/>
              </a:tabLst>
              <a:defRPr sz="1400">
                <a:solidFill>
                  <a:schemeClr val="bg1"/>
                </a:solidFill>
                <a:latin typeface="Arial" charset="0"/>
              </a:defRPr>
            </a:lvl9pPr>
          </a:lstStyle>
          <a:p>
            <a:pPr algn="r" eaLnBrk="1" hangingPunct="1"/>
            <a:r>
              <a:rPr lang="en-US" sz="2000" b="1"/>
              <a:t>Bodily Injury</a:t>
            </a:r>
            <a:br>
              <a:rPr lang="en-US" sz="2000" b="1"/>
            </a:br>
            <a:r>
              <a:rPr lang="en-US" sz="2000" b="1"/>
              <a:t>DV</a:t>
            </a:r>
          </a:p>
        </p:txBody>
      </p:sp>
      <p:grpSp>
        <p:nvGrpSpPr>
          <p:cNvPr id="23567" name="Group 15"/>
          <p:cNvGrpSpPr>
            <a:grpSpLocks/>
          </p:cNvGrpSpPr>
          <p:nvPr/>
        </p:nvGrpSpPr>
        <p:grpSpPr bwMode="auto">
          <a:xfrm>
            <a:off x="2581275" y="2128838"/>
            <a:ext cx="788988" cy="771525"/>
            <a:chOff x="1873" y="1015"/>
            <a:chExt cx="497" cy="486"/>
          </a:xfrm>
        </p:grpSpPr>
        <p:sp>
          <p:nvSpPr>
            <p:cNvPr id="23620" name="AutoShape 16"/>
            <p:cNvSpPr>
              <a:spLocks noChangeArrowheads="1"/>
            </p:cNvSpPr>
            <p:nvPr/>
          </p:nvSpPr>
          <p:spPr bwMode="auto">
            <a:xfrm rot="10800000" flipH="1">
              <a:off x="1873" y="1015"/>
              <a:ext cx="497" cy="486"/>
            </a:xfrm>
            <a:prstGeom prst="foldedCorner">
              <a:avLst>
                <a:gd name="adj" fmla="val 21130"/>
              </a:avLst>
            </a:prstGeom>
            <a:solidFill>
              <a:srgbClr val="E8D1BA"/>
            </a:solidFill>
            <a:ln w="12700">
              <a:solidFill>
                <a:schemeClr val="bg1"/>
              </a:solidFill>
              <a:round/>
              <a:headEnd/>
              <a:tailEnd/>
            </a:ln>
          </p:spPr>
          <p:txBody>
            <a:bodyPr lIns="0" tIns="0" rIns="0" bIns="0" anchor="ctr">
              <a:spAutoFit/>
            </a:bodyPr>
            <a:lstStyle/>
            <a:p>
              <a:endParaRPr lang="en-US"/>
            </a:p>
          </p:txBody>
        </p:sp>
        <p:grpSp>
          <p:nvGrpSpPr>
            <p:cNvPr id="23621" name="Group 17"/>
            <p:cNvGrpSpPr>
              <a:grpSpLocks/>
            </p:cNvGrpSpPr>
            <p:nvPr/>
          </p:nvGrpSpPr>
          <p:grpSpPr bwMode="auto">
            <a:xfrm>
              <a:off x="1923" y="1090"/>
              <a:ext cx="353" cy="351"/>
              <a:chOff x="3360" y="800"/>
              <a:chExt cx="620" cy="616"/>
            </a:xfrm>
          </p:grpSpPr>
          <p:sp>
            <p:nvSpPr>
              <p:cNvPr id="23622" name="AutoShape 18"/>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3623" name="Freeform 19"/>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23624" name="Group 20"/>
              <p:cNvGrpSpPr>
                <a:grpSpLocks/>
              </p:cNvGrpSpPr>
              <p:nvPr/>
            </p:nvGrpSpPr>
            <p:grpSpPr bwMode="auto">
              <a:xfrm flipH="1">
                <a:off x="3749" y="1171"/>
                <a:ext cx="212" cy="213"/>
                <a:chOff x="1350" y="686"/>
                <a:chExt cx="1132" cy="1132"/>
              </a:xfrm>
            </p:grpSpPr>
            <p:sp>
              <p:nvSpPr>
                <p:cNvPr id="23626" name="AutoShape 2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27" name="Picture 22"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625" name="Picture 23"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3568" name="Group 24"/>
          <p:cNvGrpSpPr>
            <a:grpSpLocks/>
          </p:cNvGrpSpPr>
          <p:nvPr/>
        </p:nvGrpSpPr>
        <p:grpSpPr bwMode="auto">
          <a:xfrm>
            <a:off x="2581275" y="5143500"/>
            <a:ext cx="788988" cy="771525"/>
            <a:chOff x="1873" y="1015"/>
            <a:chExt cx="497" cy="486"/>
          </a:xfrm>
        </p:grpSpPr>
        <p:sp>
          <p:nvSpPr>
            <p:cNvPr id="23612" name="AutoShape 25"/>
            <p:cNvSpPr>
              <a:spLocks noChangeArrowheads="1"/>
            </p:cNvSpPr>
            <p:nvPr/>
          </p:nvSpPr>
          <p:spPr bwMode="auto">
            <a:xfrm rot="10800000" flipH="1">
              <a:off x="1873" y="1015"/>
              <a:ext cx="497" cy="486"/>
            </a:xfrm>
            <a:prstGeom prst="foldedCorner">
              <a:avLst>
                <a:gd name="adj" fmla="val 21130"/>
              </a:avLst>
            </a:prstGeom>
            <a:solidFill>
              <a:srgbClr val="E8D1BA"/>
            </a:solidFill>
            <a:ln w="12700">
              <a:solidFill>
                <a:schemeClr val="bg1"/>
              </a:solidFill>
              <a:round/>
              <a:headEnd/>
              <a:tailEnd/>
            </a:ln>
          </p:spPr>
          <p:txBody>
            <a:bodyPr lIns="0" tIns="0" rIns="0" bIns="0" anchor="ctr">
              <a:spAutoFit/>
            </a:bodyPr>
            <a:lstStyle/>
            <a:p>
              <a:endParaRPr lang="en-US"/>
            </a:p>
          </p:txBody>
        </p:sp>
        <p:grpSp>
          <p:nvGrpSpPr>
            <p:cNvPr id="23613" name="Group 26"/>
            <p:cNvGrpSpPr>
              <a:grpSpLocks/>
            </p:cNvGrpSpPr>
            <p:nvPr/>
          </p:nvGrpSpPr>
          <p:grpSpPr bwMode="auto">
            <a:xfrm>
              <a:off x="1923" y="1090"/>
              <a:ext cx="353" cy="351"/>
              <a:chOff x="3360" y="800"/>
              <a:chExt cx="620" cy="616"/>
            </a:xfrm>
          </p:grpSpPr>
          <p:sp>
            <p:nvSpPr>
              <p:cNvPr id="23614" name="AutoShape 2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3615" name="Freeform 28"/>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23616" name="Group 29"/>
              <p:cNvGrpSpPr>
                <a:grpSpLocks/>
              </p:cNvGrpSpPr>
              <p:nvPr/>
            </p:nvGrpSpPr>
            <p:grpSpPr bwMode="auto">
              <a:xfrm flipH="1">
                <a:off x="3749" y="1171"/>
                <a:ext cx="212" cy="213"/>
                <a:chOff x="1350" y="686"/>
                <a:chExt cx="1132" cy="1132"/>
              </a:xfrm>
            </p:grpSpPr>
            <p:sp>
              <p:nvSpPr>
                <p:cNvPr id="23618" name="AutoShape 3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19" name="Picture 3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617" name="Picture 3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3569" name="Text Box 33"/>
          <p:cNvSpPr txBox="1">
            <a:spLocks noChangeArrowheads="1"/>
          </p:cNvSpPr>
          <p:nvPr/>
        </p:nvSpPr>
        <p:spPr bwMode="auto">
          <a:xfrm>
            <a:off x="3511550" y="3030538"/>
            <a:ext cx="223202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Damage description</a:t>
            </a:r>
            <a:br>
              <a:rPr lang="en-US" sz="1800" b="1"/>
            </a:br>
            <a:r>
              <a:rPr lang="en-US" sz="1800" b="1"/>
              <a:t>Airbags deployed?</a:t>
            </a:r>
            <a:br>
              <a:rPr lang="en-US" sz="1800" b="1"/>
            </a:br>
            <a:r>
              <a:rPr lang="en-US" sz="1800" b="1"/>
              <a:t>Total loss?</a:t>
            </a:r>
          </a:p>
        </p:txBody>
      </p:sp>
      <p:grpSp>
        <p:nvGrpSpPr>
          <p:cNvPr id="23570" name="Group 34"/>
          <p:cNvGrpSpPr>
            <a:grpSpLocks/>
          </p:cNvGrpSpPr>
          <p:nvPr/>
        </p:nvGrpSpPr>
        <p:grpSpPr bwMode="auto">
          <a:xfrm>
            <a:off x="4116388" y="1981200"/>
            <a:ext cx="1011237" cy="1004888"/>
            <a:chOff x="1747" y="806"/>
            <a:chExt cx="637" cy="633"/>
          </a:xfrm>
        </p:grpSpPr>
        <p:sp>
          <p:nvSpPr>
            <p:cNvPr id="23589" name="AutoShape 35"/>
            <p:cNvSpPr>
              <a:spLocks noChangeArrowheads="1"/>
            </p:cNvSpPr>
            <p:nvPr/>
          </p:nvSpPr>
          <p:spPr bwMode="auto">
            <a:xfrm>
              <a:off x="1747" y="806"/>
              <a:ext cx="637" cy="633"/>
            </a:xfrm>
            <a:prstGeom prst="roundRect">
              <a:avLst>
                <a:gd name="adj" fmla="val 16667"/>
              </a:avLst>
            </a:prstGeom>
            <a:noFill/>
            <a:ln w="12700" algn="ctr">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90" name="Freeform 36"/>
            <p:cNvSpPr>
              <a:spLocks/>
            </p:cNvSpPr>
            <p:nvPr/>
          </p:nvSpPr>
          <p:spPr bwMode="auto">
            <a:xfrm>
              <a:off x="1904" y="940"/>
              <a:ext cx="258" cy="170"/>
            </a:xfrm>
            <a:custGeom>
              <a:avLst/>
              <a:gdLst>
                <a:gd name="T0" fmla="*/ 0 w 2044"/>
                <a:gd name="T1" fmla="*/ 28 h 1028"/>
                <a:gd name="T2" fmla="*/ 1 w 2044"/>
                <a:gd name="T3" fmla="*/ 5 h 1028"/>
                <a:gd name="T4" fmla="*/ 10 w 2044"/>
                <a:gd name="T5" fmla="*/ 0 h 1028"/>
                <a:gd name="T6" fmla="*/ 29 w 2044"/>
                <a:gd name="T7" fmla="*/ 0 h 1028"/>
                <a:gd name="T8" fmla="*/ 33 w 2044"/>
                <a:gd name="T9" fmla="*/ 20 h 1028"/>
                <a:gd name="T10" fmla="*/ 28 w 2044"/>
                <a:gd name="T11" fmla="*/ 28 h 1028"/>
                <a:gd name="T12" fmla="*/ 0 w 2044"/>
                <a:gd name="T13" fmla="*/ 28 h 1028"/>
                <a:gd name="T14" fmla="*/ 0 w 2044"/>
                <a:gd name="T15" fmla="*/ 28 h 1028"/>
                <a:gd name="T16" fmla="*/ 0 60000 65536"/>
                <a:gd name="T17" fmla="*/ 0 60000 65536"/>
                <a:gd name="T18" fmla="*/ 0 60000 65536"/>
                <a:gd name="T19" fmla="*/ 0 60000 65536"/>
                <a:gd name="T20" fmla="*/ 0 60000 65536"/>
                <a:gd name="T21" fmla="*/ 0 60000 65536"/>
                <a:gd name="T22" fmla="*/ 0 60000 65536"/>
                <a:gd name="T23" fmla="*/ 0 60000 65536"/>
                <a:gd name="T24" fmla="*/ 0 w 2044"/>
                <a:gd name="T25" fmla="*/ 0 h 1028"/>
                <a:gd name="T26" fmla="*/ 2044 w 2044"/>
                <a:gd name="T27" fmla="*/ 1028 h 10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4" h="1028">
                  <a:moveTo>
                    <a:pt x="0" y="1028"/>
                  </a:moveTo>
                  <a:lnTo>
                    <a:pt x="48" y="198"/>
                  </a:lnTo>
                  <a:lnTo>
                    <a:pt x="603" y="0"/>
                  </a:lnTo>
                  <a:lnTo>
                    <a:pt x="1797" y="9"/>
                  </a:lnTo>
                  <a:lnTo>
                    <a:pt x="2044" y="745"/>
                  </a:lnTo>
                  <a:lnTo>
                    <a:pt x="1725" y="1007"/>
                  </a:lnTo>
                  <a:lnTo>
                    <a:pt x="0" y="102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1" name="Freeform 37"/>
            <p:cNvSpPr>
              <a:spLocks/>
            </p:cNvSpPr>
            <p:nvPr/>
          </p:nvSpPr>
          <p:spPr bwMode="auto">
            <a:xfrm>
              <a:off x="1850" y="1201"/>
              <a:ext cx="86" cy="113"/>
            </a:xfrm>
            <a:custGeom>
              <a:avLst/>
              <a:gdLst>
                <a:gd name="T0" fmla="*/ 7 w 676"/>
                <a:gd name="T1" fmla="*/ 18 h 677"/>
                <a:gd name="T2" fmla="*/ 5 w 676"/>
                <a:gd name="T3" fmla="*/ 19 h 677"/>
                <a:gd name="T4" fmla="*/ 4 w 676"/>
                <a:gd name="T5" fmla="*/ 18 h 677"/>
                <a:gd name="T6" fmla="*/ 2 w 676"/>
                <a:gd name="T7" fmla="*/ 17 h 677"/>
                <a:gd name="T8" fmla="*/ 1 w 676"/>
                <a:gd name="T9" fmla="*/ 15 h 677"/>
                <a:gd name="T10" fmla="*/ 0 w 676"/>
                <a:gd name="T11" fmla="*/ 13 h 677"/>
                <a:gd name="T12" fmla="*/ 0 w 676"/>
                <a:gd name="T13" fmla="*/ 10 h 677"/>
                <a:gd name="T14" fmla="*/ 0 w 676"/>
                <a:gd name="T15" fmla="*/ 7 h 677"/>
                <a:gd name="T16" fmla="*/ 1 w 676"/>
                <a:gd name="T17" fmla="*/ 5 h 677"/>
                <a:gd name="T18" fmla="*/ 2 w 676"/>
                <a:gd name="T19" fmla="*/ 2 h 677"/>
                <a:gd name="T20" fmla="*/ 3 w 676"/>
                <a:gd name="T21" fmla="*/ 1 h 677"/>
                <a:gd name="T22" fmla="*/ 5 w 676"/>
                <a:gd name="T23" fmla="*/ 0 h 677"/>
                <a:gd name="T24" fmla="*/ 6 w 676"/>
                <a:gd name="T25" fmla="*/ 0 h 677"/>
                <a:gd name="T26" fmla="*/ 8 w 676"/>
                <a:gd name="T27" fmla="*/ 1 h 677"/>
                <a:gd name="T28" fmla="*/ 9 w 676"/>
                <a:gd name="T29" fmla="*/ 3 h 677"/>
                <a:gd name="T30" fmla="*/ 10 w 676"/>
                <a:gd name="T31" fmla="*/ 5 h 677"/>
                <a:gd name="T32" fmla="*/ 11 w 676"/>
                <a:gd name="T33" fmla="*/ 7 h 677"/>
                <a:gd name="T34" fmla="*/ 11 w 676"/>
                <a:gd name="T35" fmla="*/ 10 h 677"/>
                <a:gd name="T36" fmla="*/ 11 w 676"/>
                <a:gd name="T37" fmla="*/ 13 h 677"/>
                <a:gd name="T38" fmla="*/ 10 w 676"/>
                <a:gd name="T39" fmla="*/ 15 h 677"/>
                <a:gd name="T40" fmla="*/ 9 w 676"/>
                <a:gd name="T41" fmla="*/ 17 h 677"/>
                <a:gd name="T42" fmla="*/ 7 w 676"/>
                <a:gd name="T43" fmla="*/ 18 h 677"/>
                <a:gd name="T44" fmla="*/ 7 w 676"/>
                <a:gd name="T45" fmla="*/ 18 h 6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6"/>
                <a:gd name="T70" fmla="*/ 0 h 677"/>
                <a:gd name="T71" fmla="*/ 676 w 676"/>
                <a:gd name="T72" fmla="*/ 677 h 67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6" h="677">
                  <a:moveTo>
                    <a:pt x="433" y="662"/>
                  </a:moveTo>
                  <a:lnTo>
                    <a:pt x="332" y="677"/>
                  </a:lnTo>
                  <a:lnTo>
                    <a:pt x="231" y="660"/>
                  </a:lnTo>
                  <a:lnTo>
                    <a:pt x="142" y="614"/>
                  </a:lnTo>
                  <a:lnTo>
                    <a:pt x="70" y="544"/>
                  </a:lnTo>
                  <a:lnTo>
                    <a:pt x="19" y="456"/>
                  </a:lnTo>
                  <a:lnTo>
                    <a:pt x="0" y="357"/>
                  </a:lnTo>
                  <a:lnTo>
                    <a:pt x="9" y="257"/>
                  </a:lnTo>
                  <a:lnTo>
                    <a:pt x="45" y="162"/>
                  </a:lnTo>
                  <a:lnTo>
                    <a:pt x="110" y="84"/>
                  </a:lnTo>
                  <a:lnTo>
                    <a:pt x="195" y="29"/>
                  </a:lnTo>
                  <a:lnTo>
                    <a:pt x="292" y="0"/>
                  </a:lnTo>
                  <a:lnTo>
                    <a:pt x="393" y="2"/>
                  </a:lnTo>
                  <a:lnTo>
                    <a:pt x="490" y="32"/>
                  </a:lnTo>
                  <a:lnTo>
                    <a:pt x="572" y="91"/>
                  </a:lnTo>
                  <a:lnTo>
                    <a:pt x="634" y="171"/>
                  </a:lnTo>
                  <a:lnTo>
                    <a:pt x="669" y="266"/>
                  </a:lnTo>
                  <a:lnTo>
                    <a:pt x="676" y="367"/>
                  </a:lnTo>
                  <a:lnTo>
                    <a:pt x="652" y="466"/>
                  </a:lnTo>
                  <a:lnTo>
                    <a:pt x="598" y="551"/>
                  </a:lnTo>
                  <a:lnTo>
                    <a:pt x="524" y="620"/>
                  </a:lnTo>
                  <a:lnTo>
                    <a:pt x="433" y="6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2" name="Freeform 38"/>
            <p:cNvSpPr>
              <a:spLocks/>
            </p:cNvSpPr>
            <p:nvPr/>
          </p:nvSpPr>
          <p:spPr bwMode="auto">
            <a:xfrm>
              <a:off x="1784" y="1040"/>
              <a:ext cx="563" cy="224"/>
            </a:xfrm>
            <a:custGeom>
              <a:avLst/>
              <a:gdLst>
                <a:gd name="T0" fmla="*/ 67 w 4460"/>
                <a:gd name="T1" fmla="*/ 36 h 1352"/>
                <a:gd name="T2" fmla="*/ 71 w 4460"/>
                <a:gd name="T3" fmla="*/ 27 h 1352"/>
                <a:gd name="T4" fmla="*/ 71 w 4460"/>
                <a:gd name="T5" fmla="*/ 15 h 1352"/>
                <a:gd name="T6" fmla="*/ 67 w 4460"/>
                <a:gd name="T7" fmla="*/ 8 h 1352"/>
                <a:gd name="T8" fmla="*/ 66 w 4460"/>
                <a:gd name="T9" fmla="*/ 1 h 1352"/>
                <a:gd name="T10" fmla="*/ 62 w 4460"/>
                <a:gd name="T11" fmla="*/ 8 h 1352"/>
                <a:gd name="T12" fmla="*/ 62 w 4460"/>
                <a:gd name="T13" fmla="*/ 1 h 1352"/>
                <a:gd name="T14" fmla="*/ 59 w 4460"/>
                <a:gd name="T15" fmla="*/ 8 h 1352"/>
                <a:gd name="T16" fmla="*/ 58 w 4460"/>
                <a:gd name="T17" fmla="*/ 0 h 1352"/>
                <a:gd name="T18" fmla="*/ 55 w 4460"/>
                <a:gd name="T19" fmla="*/ 8 h 1352"/>
                <a:gd name="T20" fmla="*/ 54 w 4460"/>
                <a:gd name="T21" fmla="*/ 0 h 1352"/>
                <a:gd name="T22" fmla="*/ 51 w 4460"/>
                <a:gd name="T23" fmla="*/ 2 h 1352"/>
                <a:gd name="T24" fmla="*/ 47 w 4460"/>
                <a:gd name="T25" fmla="*/ 1 h 1352"/>
                <a:gd name="T26" fmla="*/ 44 w 4460"/>
                <a:gd name="T27" fmla="*/ 6 h 1352"/>
                <a:gd name="T28" fmla="*/ 37 w 4460"/>
                <a:gd name="T29" fmla="*/ 9 h 1352"/>
                <a:gd name="T30" fmla="*/ 15 w 4460"/>
                <a:gd name="T31" fmla="*/ 7 h 1352"/>
                <a:gd name="T32" fmla="*/ 14 w 4460"/>
                <a:gd name="T33" fmla="*/ 1 h 1352"/>
                <a:gd name="T34" fmla="*/ 8 w 4460"/>
                <a:gd name="T35" fmla="*/ 4 h 1352"/>
                <a:gd name="T36" fmla="*/ 2 w 4460"/>
                <a:gd name="T37" fmla="*/ 11 h 1352"/>
                <a:gd name="T38" fmla="*/ 0 w 4460"/>
                <a:gd name="T39" fmla="*/ 21 h 1352"/>
                <a:gd name="T40" fmla="*/ 1 w 4460"/>
                <a:gd name="T41" fmla="*/ 30 h 1352"/>
                <a:gd name="T42" fmla="*/ 6 w 4460"/>
                <a:gd name="T43" fmla="*/ 34 h 1352"/>
                <a:gd name="T44" fmla="*/ 6 w 4460"/>
                <a:gd name="T45" fmla="*/ 29 h 1352"/>
                <a:gd name="T46" fmla="*/ 9 w 4460"/>
                <a:gd name="T47" fmla="*/ 25 h 1352"/>
                <a:gd name="T48" fmla="*/ 12 w 4460"/>
                <a:gd name="T49" fmla="*/ 23 h 1352"/>
                <a:gd name="T50" fmla="*/ 15 w 4460"/>
                <a:gd name="T51" fmla="*/ 22 h 1352"/>
                <a:gd name="T52" fmla="*/ 18 w 4460"/>
                <a:gd name="T53" fmla="*/ 24 h 1352"/>
                <a:gd name="T54" fmla="*/ 20 w 4460"/>
                <a:gd name="T55" fmla="*/ 27 h 1352"/>
                <a:gd name="T56" fmla="*/ 22 w 4460"/>
                <a:gd name="T57" fmla="*/ 32 h 1352"/>
                <a:gd name="T58" fmla="*/ 22 w 4460"/>
                <a:gd name="T59" fmla="*/ 37 h 1352"/>
                <a:gd name="T60" fmla="*/ 53 w 4460"/>
                <a:gd name="T61" fmla="*/ 37 h 1352"/>
                <a:gd name="T62" fmla="*/ 53 w 4460"/>
                <a:gd name="T63" fmla="*/ 30 h 1352"/>
                <a:gd name="T64" fmla="*/ 53 w 4460"/>
                <a:gd name="T65" fmla="*/ 25 h 1352"/>
                <a:gd name="T66" fmla="*/ 54 w 4460"/>
                <a:gd name="T67" fmla="*/ 22 h 1352"/>
                <a:gd name="T68" fmla="*/ 55 w 4460"/>
                <a:gd name="T69" fmla="*/ 18 h 1352"/>
                <a:gd name="T70" fmla="*/ 57 w 4460"/>
                <a:gd name="T71" fmla="*/ 17 h 1352"/>
                <a:gd name="T72" fmla="*/ 58 w 4460"/>
                <a:gd name="T73" fmla="*/ 17 h 1352"/>
                <a:gd name="T74" fmla="*/ 60 w 4460"/>
                <a:gd name="T75" fmla="*/ 17 h 1352"/>
                <a:gd name="T76" fmla="*/ 61 w 4460"/>
                <a:gd name="T77" fmla="*/ 18 h 1352"/>
                <a:gd name="T78" fmla="*/ 62 w 4460"/>
                <a:gd name="T79" fmla="*/ 20 h 1352"/>
                <a:gd name="T80" fmla="*/ 63 w 4460"/>
                <a:gd name="T81" fmla="*/ 22 h 1352"/>
                <a:gd name="T82" fmla="*/ 63 w 4460"/>
                <a:gd name="T83" fmla="*/ 27 h 1352"/>
                <a:gd name="T84" fmla="*/ 64 w 4460"/>
                <a:gd name="T85" fmla="*/ 36 h 1352"/>
                <a:gd name="T86" fmla="*/ 67 w 4460"/>
                <a:gd name="T87" fmla="*/ 36 h 1352"/>
                <a:gd name="T88" fmla="*/ 67 w 4460"/>
                <a:gd name="T89" fmla="*/ 36 h 13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0"/>
                <a:gd name="T136" fmla="*/ 0 h 1352"/>
                <a:gd name="T137" fmla="*/ 4460 w 4460"/>
                <a:gd name="T138" fmla="*/ 1352 h 13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0" h="1352">
                  <a:moveTo>
                    <a:pt x="4215" y="1300"/>
                  </a:moveTo>
                  <a:lnTo>
                    <a:pt x="4435" y="973"/>
                  </a:lnTo>
                  <a:lnTo>
                    <a:pt x="4460" y="563"/>
                  </a:lnTo>
                  <a:lnTo>
                    <a:pt x="4207" y="310"/>
                  </a:lnTo>
                  <a:lnTo>
                    <a:pt x="4131" y="55"/>
                  </a:lnTo>
                  <a:lnTo>
                    <a:pt x="3918" y="283"/>
                  </a:lnTo>
                  <a:lnTo>
                    <a:pt x="3863" y="25"/>
                  </a:lnTo>
                  <a:lnTo>
                    <a:pt x="3711" y="278"/>
                  </a:lnTo>
                  <a:lnTo>
                    <a:pt x="3631" y="0"/>
                  </a:lnTo>
                  <a:lnTo>
                    <a:pt x="3464" y="278"/>
                  </a:lnTo>
                  <a:lnTo>
                    <a:pt x="3416" y="6"/>
                  </a:lnTo>
                  <a:lnTo>
                    <a:pt x="3209" y="86"/>
                  </a:lnTo>
                  <a:lnTo>
                    <a:pt x="2947" y="27"/>
                  </a:lnTo>
                  <a:lnTo>
                    <a:pt x="2751" y="232"/>
                  </a:lnTo>
                  <a:lnTo>
                    <a:pt x="2319" y="327"/>
                  </a:lnTo>
                  <a:lnTo>
                    <a:pt x="951" y="270"/>
                  </a:lnTo>
                  <a:lnTo>
                    <a:pt x="855" y="27"/>
                  </a:lnTo>
                  <a:lnTo>
                    <a:pt x="473" y="139"/>
                  </a:lnTo>
                  <a:lnTo>
                    <a:pt x="127" y="416"/>
                  </a:lnTo>
                  <a:lnTo>
                    <a:pt x="0" y="762"/>
                  </a:lnTo>
                  <a:lnTo>
                    <a:pt x="68" y="1108"/>
                  </a:lnTo>
                  <a:lnTo>
                    <a:pt x="354" y="1257"/>
                  </a:lnTo>
                  <a:lnTo>
                    <a:pt x="405" y="1065"/>
                  </a:lnTo>
                  <a:lnTo>
                    <a:pt x="544" y="901"/>
                  </a:lnTo>
                  <a:lnTo>
                    <a:pt x="726" y="823"/>
                  </a:lnTo>
                  <a:lnTo>
                    <a:pt x="926" y="806"/>
                  </a:lnTo>
                  <a:lnTo>
                    <a:pt x="1125" y="874"/>
                  </a:lnTo>
                  <a:lnTo>
                    <a:pt x="1264" y="983"/>
                  </a:lnTo>
                  <a:lnTo>
                    <a:pt x="1357" y="1161"/>
                  </a:lnTo>
                  <a:lnTo>
                    <a:pt x="1382" y="1352"/>
                  </a:lnTo>
                  <a:lnTo>
                    <a:pt x="3304" y="1331"/>
                  </a:lnTo>
                  <a:lnTo>
                    <a:pt x="3295" y="1097"/>
                  </a:lnTo>
                  <a:lnTo>
                    <a:pt x="3317" y="912"/>
                  </a:lnTo>
                  <a:lnTo>
                    <a:pt x="3357" y="783"/>
                  </a:lnTo>
                  <a:lnTo>
                    <a:pt x="3452" y="671"/>
                  </a:lnTo>
                  <a:lnTo>
                    <a:pt x="3551" y="622"/>
                  </a:lnTo>
                  <a:lnTo>
                    <a:pt x="3665" y="608"/>
                  </a:lnTo>
                  <a:lnTo>
                    <a:pt x="3749" y="624"/>
                  </a:lnTo>
                  <a:lnTo>
                    <a:pt x="3844" y="662"/>
                  </a:lnTo>
                  <a:lnTo>
                    <a:pt x="3905" y="722"/>
                  </a:lnTo>
                  <a:lnTo>
                    <a:pt x="3950" y="812"/>
                  </a:lnTo>
                  <a:lnTo>
                    <a:pt x="3977" y="987"/>
                  </a:lnTo>
                  <a:lnTo>
                    <a:pt x="4004" y="1325"/>
                  </a:lnTo>
                  <a:lnTo>
                    <a:pt x="4215" y="1300"/>
                  </a:lnTo>
                  <a:close/>
                </a:path>
              </a:pathLst>
            </a:custGeom>
            <a:solidFill>
              <a:srgbClr val="CCFFCC"/>
            </a:solidFill>
            <a:ln w="9525">
              <a:solidFill>
                <a:schemeClr val="bg1"/>
              </a:solidFill>
              <a:round/>
              <a:headEnd/>
              <a:tailEnd/>
            </a:ln>
          </p:spPr>
          <p:txBody>
            <a:bodyPr/>
            <a:lstStyle/>
            <a:p>
              <a:endParaRPr lang="en-US"/>
            </a:p>
          </p:txBody>
        </p:sp>
        <p:sp>
          <p:nvSpPr>
            <p:cNvPr id="23593" name="Freeform 39"/>
            <p:cNvSpPr>
              <a:spLocks/>
            </p:cNvSpPr>
            <p:nvPr/>
          </p:nvSpPr>
          <p:spPr bwMode="auto">
            <a:xfrm>
              <a:off x="2209" y="1166"/>
              <a:ext cx="68" cy="140"/>
            </a:xfrm>
            <a:custGeom>
              <a:avLst/>
              <a:gdLst>
                <a:gd name="T0" fmla="*/ 5 w 530"/>
                <a:gd name="T1" fmla="*/ 23 h 849"/>
                <a:gd name="T2" fmla="*/ 4 w 530"/>
                <a:gd name="T3" fmla="*/ 23 h 849"/>
                <a:gd name="T4" fmla="*/ 2 w 530"/>
                <a:gd name="T5" fmla="*/ 22 h 849"/>
                <a:gd name="T6" fmla="*/ 1 w 530"/>
                <a:gd name="T7" fmla="*/ 21 h 849"/>
                <a:gd name="T8" fmla="*/ 1 w 530"/>
                <a:gd name="T9" fmla="*/ 18 h 849"/>
                <a:gd name="T10" fmla="*/ 0 w 530"/>
                <a:gd name="T11" fmla="*/ 15 h 849"/>
                <a:gd name="T12" fmla="*/ 0 w 530"/>
                <a:gd name="T13" fmla="*/ 12 h 849"/>
                <a:gd name="T14" fmla="*/ 0 w 530"/>
                <a:gd name="T15" fmla="*/ 8 h 849"/>
                <a:gd name="T16" fmla="*/ 1 w 530"/>
                <a:gd name="T17" fmla="*/ 5 h 849"/>
                <a:gd name="T18" fmla="*/ 2 w 530"/>
                <a:gd name="T19" fmla="*/ 2 h 849"/>
                <a:gd name="T20" fmla="*/ 3 w 530"/>
                <a:gd name="T21" fmla="*/ 1 h 849"/>
                <a:gd name="T22" fmla="*/ 4 w 530"/>
                <a:gd name="T23" fmla="*/ 0 h 849"/>
                <a:gd name="T24" fmla="*/ 6 w 530"/>
                <a:gd name="T25" fmla="*/ 0 h 849"/>
                <a:gd name="T26" fmla="*/ 7 w 530"/>
                <a:gd name="T27" fmla="*/ 1 h 849"/>
                <a:gd name="T28" fmla="*/ 8 w 530"/>
                <a:gd name="T29" fmla="*/ 4 h 849"/>
                <a:gd name="T30" fmla="*/ 8 w 530"/>
                <a:gd name="T31" fmla="*/ 6 h 849"/>
                <a:gd name="T32" fmla="*/ 9 w 530"/>
                <a:gd name="T33" fmla="*/ 10 h 849"/>
                <a:gd name="T34" fmla="*/ 9 w 530"/>
                <a:gd name="T35" fmla="*/ 13 h 849"/>
                <a:gd name="T36" fmla="*/ 8 w 530"/>
                <a:gd name="T37" fmla="*/ 16 h 849"/>
                <a:gd name="T38" fmla="*/ 7 w 530"/>
                <a:gd name="T39" fmla="*/ 19 h 849"/>
                <a:gd name="T40" fmla="*/ 6 w 530"/>
                <a:gd name="T41" fmla="*/ 21 h 849"/>
                <a:gd name="T42" fmla="*/ 5 w 530"/>
                <a:gd name="T43" fmla="*/ 23 h 849"/>
                <a:gd name="T44" fmla="*/ 5 w 530"/>
                <a:gd name="T45" fmla="*/ 23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4" name="Freeform 40"/>
            <p:cNvSpPr>
              <a:spLocks/>
            </p:cNvSpPr>
            <p:nvPr/>
          </p:nvSpPr>
          <p:spPr bwMode="auto">
            <a:xfrm>
              <a:off x="2204" y="1155"/>
              <a:ext cx="77" cy="162"/>
            </a:xfrm>
            <a:custGeom>
              <a:avLst/>
              <a:gdLst>
                <a:gd name="T0" fmla="*/ 2 w 606"/>
                <a:gd name="T1" fmla="*/ 24 h 969"/>
                <a:gd name="T2" fmla="*/ 1 w 606"/>
                <a:gd name="T3" fmla="*/ 23 h 969"/>
                <a:gd name="T4" fmla="*/ 1 w 606"/>
                <a:gd name="T5" fmla="*/ 20 h 969"/>
                <a:gd name="T6" fmla="*/ 0 w 606"/>
                <a:gd name="T7" fmla="*/ 17 h 969"/>
                <a:gd name="T8" fmla="*/ 0 w 606"/>
                <a:gd name="T9" fmla="*/ 14 h 969"/>
                <a:gd name="T10" fmla="*/ 0 w 606"/>
                <a:gd name="T11" fmla="*/ 11 h 969"/>
                <a:gd name="T12" fmla="*/ 1 w 606"/>
                <a:gd name="T13" fmla="*/ 8 h 969"/>
                <a:gd name="T14" fmla="*/ 1 w 606"/>
                <a:gd name="T15" fmla="*/ 5 h 969"/>
                <a:gd name="T16" fmla="*/ 2 w 606"/>
                <a:gd name="T17" fmla="*/ 3 h 969"/>
                <a:gd name="T18" fmla="*/ 3 w 606"/>
                <a:gd name="T19" fmla="*/ 1 h 969"/>
                <a:gd name="T20" fmla="*/ 4 w 606"/>
                <a:gd name="T21" fmla="*/ 0 h 969"/>
                <a:gd name="T22" fmla="*/ 6 w 606"/>
                <a:gd name="T23" fmla="*/ 0 h 969"/>
                <a:gd name="T24" fmla="*/ 7 w 606"/>
                <a:gd name="T25" fmla="*/ 1 h 969"/>
                <a:gd name="T26" fmla="*/ 8 w 606"/>
                <a:gd name="T27" fmla="*/ 2 h 969"/>
                <a:gd name="T28" fmla="*/ 9 w 606"/>
                <a:gd name="T29" fmla="*/ 4 h 969"/>
                <a:gd name="T30" fmla="*/ 9 w 606"/>
                <a:gd name="T31" fmla="*/ 7 h 969"/>
                <a:gd name="T32" fmla="*/ 10 w 606"/>
                <a:gd name="T33" fmla="*/ 10 h 969"/>
                <a:gd name="T34" fmla="*/ 10 w 606"/>
                <a:gd name="T35" fmla="*/ 13 h 969"/>
                <a:gd name="T36" fmla="*/ 10 w 606"/>
                <a:gd name="T37" fmla="*/ 16 h 969"/>
                <a:gd name="T38" fmla="*/ 9 w 606"/>
                <a:gd name="T39" fmla="*/ 19 h 969"/>
                <a:gd name="T40" fmla="*/ 8 w 606"/>
                <a:gd name="T41" fmla="*/ 22 h 969"/>
                <a:gd name="T42" fmla="*/ 7 w 606"/>
                <a:gd name="T43" fmla="*/ 24 h 969"/>
                <a:gd name="T44" fmla="*/ 6 w 606"/>
                <a:gd name="T45" fmla="*/ 26 h 969"/>
                <a:gd name="T46" fmla="*/ 5 w 606"/>
                <a:gd name="T47" fmla="*/ 27 h 969"/>
                <a:gd name="T48" fmla="*/ 4 w 606"/>
                <a:gd name="T49" fmla="*/ 27 h 969"/>
                <a:gd name="T50" fmla="*/ 3 w 606"/>
                <a:gd name="T51" fmla="*/ 26 h 969"/>
                <a:gd name="T52" fmla="*/ 2 w 606"/>
                <a:gd name="T53" fmla="*/ 25 h 969"/>
                <a:gd name="T54" fmla="*/ 3 w 606"/>
                <a:gd name="T55" fmla="*/ 23 h 969"/>
                <a:gd name="T56" fmla="*/ 4 w 606"/>
                <a:gd name="T57" fmla="*/ 24 h 969"/>
                <a:gd name="T58" fmla="*/ 5 w 606"/>
                <a:gd name="T59" fmla="*/ 24 h 969"/>
                <a:gd name="T60" fmla="*/ 6 w 606"/>
                <a:gd name="T61" fmla="*/ 23 h 969"/>
                <a:gd name="T62" fmla="*/ 7 w 606"/>
                <a:gd name="T63" fmla="*/ 22 h 969"/>
                <a:gd name="T64" fmla="*/ 7 w 606"/>
                <a:gd name="T65" fmla="*/ 20 h 969"/>
                <a:gd name="T66" fmla="*/ 8 w 606"/>
                <a:gd name="T67" fmla="*/ 18 h 969"/>
                <a:gd name="T68" fmla="*/ 8 w 606"/>
                <a:gd name="T69" fmla="*/ 16 h 969"/>
                <a:gd name="T70" fmla="*/ 9 w 606"/>
                <a:gd name="T71" fmla="*/ 14 h 969"/>
                <a:gd name="T72" fmla="*/ 9 w 606"/>
                <a:gd name="T73" fmla="*/ 11 h 969"/>
                <a:gd name="T74" fmla="*/ 8 w 606"/>
                <a:gd name="T75" fmla="*/ 9 h 969"/>
                <a:gd name="T76" fmla="*/ 8 w 606"/>
                <a:gd name="T77" fmla="*/ 7 h 969"/>
                <a:gd name="T78" fmla="*/ 7 w 606"/>
                <a:gd name="T79" fmla="*/ 5 h 969"/>
                <a:gd name="T80" fmla="*/ 6 w 606"/>
                <a:gd name="T81" fmla="*/ 4 h 969"/>
                <a:gd name="T82" fmla="*/ 6 w 606"/>
                <a:gd name="T83" fmla="*/ 3 h 969"/>
                <a:gd name="T84" fmla="*/ 5 w 606"/>
                <a:gd name="T85" fmla="*/ 3 h 969"/>
                <a:gd name="T86" fmla="*/ 4 w 606"/>
                <a:gd name="T87" fmla="*/ 4 h 969"/>
                <a:gd name="T88" fmla="*/ 3 w 606"/>
                <a:gd name="T89" fmla="*/ 5 h 969"/>
                <a:gd name="T90" fmla="*/ 2 w 606"/>
                <a:gd name="T91" fmla="*/ 7 h 969"/>
                <a:gd name="T92" fmla="*/ 2 w 606"/>
                <a:gd name="T93" fmla="*/ 9 h 969"/>
                <a:gd name="T94" fmla="*/ 1 w 606"/>
                <a:gd name="T95" fmla="*/ 11 h 969"/>
                <a:gd name="T96" fmla="*/ 1 w 606"/>
                <a:gd name="T97" fmla="*/ 14 h 969"/>
                <a:gd name="T98" fmla="*/ 1 w 606"/>
                <a:gd name="T99" fmla="*/ 16 h 969"/>
                <a:gd name="T100" fmla="*/ 2 w 606"/>
                <a:gd name="T101" fmla="*/ 18 h 969"/>
                <a:gd name="T102" fmla="*/ 2 w 606"/>
                <a:gd name="T103" fmla="*/ 20 h 969"/>
                <a:gd name="T104" fmla="*/ 3 w 606"/>
                <a:gd name="T105" fmla="*/ 22 h 969"/>
                <a:gd name="T106" fmla="*/ 2 w 606"/>
                <a:gd name="T107" fmla="*/ 24 h 969"/>
                <a:gd name="T108" fmla="*/ 2 w 606"/>
                <a:gd name="T109" fmla="*/ 2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5" name="Freeform 41"/>
            <p:cNvSpPr>
              <a:spLocks/>
            </p:cNvSpPr>
            <p:nvPr/>
          </p:nvSpPr>
          <p:spPr bwMode="auto">
            <a:xfrm>
              <a:off x="2216" y="1286"/>
              <a:ext cx="16" cy="19"/>
            </a:xfrm>
            <a:custGeom>
              <a:avLst/>
              <a:gdLst>
                <a:gd name="T0" fmla="*/ 2 w 122"/>
                <a:gd name="T1" fmla="*/ 1 h 116"/>
                <a:gd name="T2" fmla="*/ 1 w 122"/>
                <a:gd name="T3" fmla="*/ 0 h 116"/>
                <a:gd name="T4" fmla="*/ 0 w 122"/>
                <a:gd name="T5" fmla="*/ 2 h 116"/>
                <a:gd name="T6" fmla="*/ 1 w 122"/>
                <a:gd name="T7" fmla="*/ 3 h 116"/>
                <a:gd name="T8" fmla="*/ 2 w 122"/>
                <a:gd name="T9" fmla="*/ 1 h 116"/>
                <a:gd name="T10" fmla="*/ 2 w 122"/>
                <a:gd name="T11" fmla="*/ 1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6" name="Freeform 42"/>
            <p:cNvSpPr>
              <a:spLocks/>
            </p:cNvSpPr>
            <p:nvPr/>
          </p:nvSpPr>
          <p:spPr bwMode="auto">
            <a:xfrm>
              <a:off x="2223" y="1195"/>
              <a:ext cx="40" cy="83"/>
            </a:xfrm>
            <a:custGeom>
              <a:avLst/>
              <a:gdLst>
                <a:gd name="T0" fmla="*/ 2 w 316"/>
                <a:gd name="T1" fmla="*/ 14 h 503"/>
                <a:gd name="T2" fmla="*/ 2 w 316"/>
                <a:gd name="T3" fmla="*/ 14 h 503"/>
                <a:gd name="T4" fmla="*/ 3 w 316"/>
                <a:gd name="T5" fmla="*/ 14 h 503"/>
                <a:gd name="T6" fmla="*/ 4 w 316"/>
                <a:gd name="T7" fmla="*/ 13 h 503"/>
                <a:gd name="T8" fmla="*/ 4 w 316"/>
                <a:gd name="T9" fmla="*/ 12 h 503"/>
                <a:gd name="T10" fmla="*/ 5 w 316"/>
                <a:gd name="T11" fmla="*/ 11 h 503"/>
                <a:gd name="T12" fmla="*/ 5 w 316"/>
                <a:gd name="T13" fmla="*/ 9 h 503"/>
                <a:gd name="T14" fmla="*/ 5 w 316"/>
                <a:gd name="T15" fmla="*/ 8 h 503"/>
                <a:gd name="T16" fmla="*/ 5 w 316"/>
                <a:gd name="T17" fmla="*/ 6 h 503"/>
                <a:gd name="T18" fmla="*/ 5 w 316"/>
                <a:gd name="T19" fmla="*/ 4 h 503"/>
                <a:gd name="T20" fmla="*/ 5 w 316"/>
                <a:gd name="T21" fmla="*/ 3 h 503"/>
                <a:gd name="T22" fmla="*/ 4 w 316"/>
                <a:gd name="T23" fmla="*/ 2 h 503"/>
                <a:gd name="T24" fmla="*/ 4 w 316"/>
                <a:gd name="T25" fmla="*/ 1 h 503"/>
                <a:gd name="T26" fmla="*/ 3 w 316"/>
                <a:gd name="T27" fmla="*/ 0 h 503"/>
                <a:gd name="T28" fmla="*/ 3 w 316"/>
                <a:gd name="T29" fmla="*/ 0 h 503"/>
                <a:gd name="T30" fmla="*/ 2 w 316"/>
                <a:gd name="T31" fmla="*/ 0 h 503"/>
                <a:gd name="T32" fmla="*/ 2 w 316"/>
                <a:gd name="T33" fmla="*/ 1 h 503"/>
                <a:gd name="T34" fmla="*/ 1 w 316"/>
                <a:gd name="T35" fmla="*/ 2 h 503"/>
                <a:gd name="T36" fmla="*/ 1 w 316"/>
                <a:gd name="T37" fmla="*/ 3 h 503"/>
                <a:gd name="T38" fmla="*/ 0 w 316"/>
                <a:gd name="T39" fmla="*/ 5 h 503"/>
                <a:gd name="T40" fmla="*/ 0 w 316"/>
                <a:gd name="T41" fmla="*/ 6 h 503"/>
                <a:gd name="T42" fmla="*/ 0 w 316"/>
                <a:gd name="T43" fmla="*/ 8 h 503"/>
                <a:gd name="T44" fmla="*/ 0 w 316"/>
                <a:gd name="T45" fmla="*/ 9 h 503"/>
                <a:gd name="T46" fmla="*/ 0 w 316"/>
                <a:gd name="T47" fmla="*/ 11 h 503"/>
                <a:gd name="T48" fmla="*/ 1 w 316"/>
                <a:gd name="T49" fmla="*/ 12 h 503"/>
                <a:gd name="T50" fmla="*/ 1 w 316"/>
                <a:gd name="T51" fmla="*/ 13 h 503"/>
                <a:gd name="T52" fmla="*/ 2 w 316"/>
                <a:gd name="T53" fmla="*/ 14 h 503"/>
                <a:gd name="T54" fmla="*/ 2 w 316"/>
                <a:gd name="T55" fmla="*/ 14 h 50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16"/>
                <a:gd name="T85" fmla="*/ 0 h 503"/>
                <a:gd name="T86" fmla="*/ 316 w 316"/>
                <a:gd name="T87" fmla="*/ 503 h 50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16" h="503">
                  <a:moveTo>
                    <a:pt x="110" y="498"/>
                  </a:moveTo>
                  <a:lnTo>
                    <a:pt x="147" y="503"/>
                  </a:lnTo>
                  <a:lnTo>
                    <a:pt x="185" y="496"/>
                  </a:lnTo>
                  <a:lnTo>
                    <a:pt x="221" y="473"/>
                  </a:lnTo>
                  <a:lnTo>
                    <a:pt x="255" y="437"/>
                  </a:lnTo>
                  <a:lnTo>
                    <a:pt x="282" y="391"/>
                  </a:lnTo>
                  <a:lnTo>
                    <a:pt x="301" y="338"/>
                  </a:lnTo>
                  <a:lnTo>
                    <a:pt x="312" y="277"/>
                  </a:lnTo>
                  <a:lnTo>
                    <a:pt x="316" y="216"/>
                  </a:lnTo>
                  <a:lnTo>
                    <a:pt x="308" y="159"/>
                  </a:lnTo>
                  <a:lnTo>
                    <a:pt x="293" y="104"/>
                  </a:lnTo>
                  <a:lnTo>
                    <a:pt x="270" y="60"/>
                  </a:lnTo>
                  <a:lnTo>
                    <a:pt x="240" y="26"/>
                  </a:lnTo>
                  <a:lnTo>
                    <a:pt x="206" y="7"/>
                  </a:lnTo>
                  <a:lnTo>
                    <a:pt x="169" y="0"/>
                  </a:lnTo>
                  <a:lnTo>
                    <a:pt x="131" y="9"/>
                  </a:lnTo>
                  <a:lnTo>
                    <a:pt x="95" y="32"/>
                  </a:lnTo>
                  <a:lnTo>
                    <a:pt x="61" y="68"/>
                  </a:lnTo>
                  <a:lnTo>
                    <a:pt x="34" y="114"/>
                  </a:lnTo>
                  <a:lnTo>
                    <a:pt x="15" y="167"/>
                  </a:lnTo>
                  <a:lnTo>
                    <a:pt x="4" y="226"/>
                  </a:lnTo>
                  <a:lnTo>
                    <a:pt x="0" y="287"/>
                  </a:lnTo>
                  <a:lnTo>
                    <a:pt x="8" y="346"/>
                  </a:lnTo>
                  <a:lnTo>
                    <a:pt x="23" y="401"/>
                  </a:lnTo>
                  <a:lnTo>
                    <a:pt x="46" y="444"/>
                  </a:lnTo>
                  <a:lnTo>
                    <a:pt x="76" y="477"/>
                  </a:lnTo>
                  <a:lnTo>
                    <a:pt x="110" y="498"/>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7" name="Freeform 43"/>
            <p:cNvSpPr>
              <a:spLocks/>
            </p:cNvSpPr>
            <p:nvPr/>
          </p:nvSpPr>
          <p:spPr bwMode="auto">
            <a:xfrm>
              <a:off x="1845" y="1195"/>
              <a:ext cx="98" cy="128"/>
            </a:xfrm>
            <a:custGeom>
              <a:avLst/>
              <a:gdLst>
                <a:gd name="T0" fmla="*/ 3 w 770"/>
                <a:gd name="T1" fmla="*/ 19 h 778"/>
                <a:gd name="T2" fmla="*/ 2 w 770"/>
                <a:gd name="T3" fmla="*/ 18 h 778"/>
                <a:gd name="T4" fmla="*/ 1 w 770"/>
                <a:gd name="T5" fmla="*/ 16 h 778"/>
                <a:gd name="T6" fmla="*/ 0 w 770"/>
                <a:gd name="T7" fmla="*/ 14 h 778"/>
                <a:gd name="T8" fmla="*/ 0 w 770"/>
                <a:gd name="T9" fmla="*/ 12 h 778"/>
                <a:gd name="T10" fmla="*/ 0 w 770"/>
                <a:gd name="T11" fmla="*/ 9 h 778"/>
                <a:gd name="T12" fmla="*/ 0 w 770"/>
                <a:gd name="T13" fmla="*/ 7 h 778"/>
                <a:gd name="T14" fmla="*/ 1 w 770"/>
                <a:gd name="T15" fmla="*/ 4 h 778"/>
                <a:gd name="T16" fmla="*/ 2 w 770"/>
                <a:gd name="T17" fmla="*/ 3 h 778"/>
                <a:gd name="T18" fmla="*/ 3 w 770"/>
                <a:gd name="T19" fmla="*/ 1 h 778"/>
                <a:gd name="T20" fmla="*/ 5 w 770"/>
                <a:gd name="T21" fmla="*/ 0 h 778"/>
                <a:gd name="T22" fmla="*/ 6 w 770"/>
                <a:gd name="T23" fmla="*/ 0 h 778"/>
                <a:gd name="T24" fmla="*/ 8 w 770"/>
                <a:gd name="T25" fmla="*/ 0 h 778"/>
                <a:gd name="T26" fmla="*/ 9 w 770"/>
                <a:gd name="T27" fmla="*/ 1 h 778"/>
                <a:gd name="T28" fmla="*/ 10 w 770"/>
                <a:gd name="T29" fmla="*/ 3 h 778"/>
                <a:gd name="T30" fmla="*/ 11 w 770"/>
                <a:gd name="T31" fmla="*/ 5 h 778"/>
                <a:gd name="T32" fmla="*/ 12 w 770"/>
                <a:gd name="T33" fmla="*/ 7 h 778"/>
                <a:gd name="T34" fmla="*/ 12 w 770"/>
                <a:gd name="T35" fmla="*/ 9 h 778"/>
                <a:gd name="T36" fmla="*/ 12 w 770"/>
                <a:gd name="T37" fmla="*/ 12 h 778"/>
                <a:gd name="T38" fmla="*/ 12 w 770"/>
                <a:gd name="T39" fmla="*/ 14 h 778"/>
                <a:gd name="T40" fmla="*/ 11 w 770"/>
                <a:gd name="T41" fmla="*/ 17 h 778"/>
                <a:gd name="T42" fmla="*/ 10 w 770"/>
                <a:gd name="T43" fmla="*/ 18 h 778"/>
                <a:gd name="T44" fmla="*/ 9 w 770"/>
                <a:gd name="T45" fmla="*/ 20 h 778"/>
                <a:gd name="T46" fmla="*/ 8 w 770"/>
                <a:gd name="T47" fmla="*/ 21 h 778"/>
                <a:gd name="T48" fmla="*/ 6 w 770"/>
                <a:gd name="T49" fmla="*/ 21 h 778"/>
                <a:gd name="T50" fmla="*/ 5 w 770"/>
                <a:gd name="T51" fmla="*/ 21 h 778"/>
                <a:gd name="T52" fmla="*/ 3 w 770"/>
                <a:gd name="T53" fmla="*/ 20 h 778"/>
                <a:gd name="T54" fmla="*/ 5 w 770"/>
                <a:gd name="T55" fmla="*/ 18 h 778"/>
                <a:gd name="T56" fmla="*/ 6 w 770"/>
                <a:gd name="T57" fmla="*/ 18 h 778"/>
                <a:gd name="T58" fmla="*/ 7 w 770"/>
                <a:gd name="T59" fmla="*/ 18 h 778"/>
                <a:gd name="T60" fmla="*/ 8 w 770"/>
                <a:gd name="T61" fmla="*/ 18 h 778"/>
                <a:gd name="T62" fmla="*/ 9 w 770"/>
                <a:gd name="T63" fmla="*/ 17 h 778"/>
                <a:gd name="T64" fmla="*/ 10 w 770"/>
                <a:gd name="T65" fmla="*/ 15 h 778"/>
                <a:gd name="T66" fmla="*/ 11 w 770"/>
                <a:gd name="T67" fmla="*/ 14 h 778"/>
                <a:gd name="T68" fmla="*/ 11 w 770"/>
                <a:gd name="T69" fmla="*/ 12 h 778"/>
                <a:gd name="T70" fmla="*/ 11 w 770"/>
                <a:gd name="T71" fmla="*/ 10 h 778"/>
                <a:gd name="T72" fmla="*/ 11 w 770"/>
                <a:gd name="T73" fmla="*/ 8 h 778"/>
                <a:gd name="T74" fmla="*/ 10 w 770"/>
                <a:gd name="T75" fmla="*/ 6 h 778"/>
                <a:gd name="T76" fmla="*/ 10 w 770"/>
                <a:gd name="T77" fmla="*/ 5 h 778"/>
                <a:gd name="T78" fmla="*/ 9 w 770"/>
                <a:gd name="T79" fmla="*/ 4 h 778"/>
                <a:gd name="T80" fmla="*/ 8 w 770"/>
                <a:gd name="T81" fmla="*/ 3 h 778"/>
                <a:gd name="T82" fmla="*/ 6 w 770"/>
                <a:gd name="T83" fmla="*/ 3 h 778"/>
                <a:gd name="T84" fmla="*/ 5 w 770"/>
                <a:gd name="T85" fmla="*/ 3 h 778"/>
                <a:gd name="T86" fmla="*/ 4 w 770"/>
                <a:gd name="T87" fmla="*/ 3 h 778"/>
                <a:gd name="T88" fmla="*/ 3 w 770"/>
                <a:gd name="T89" fmla="*/ 4 h 778"/>
                <a:gd name="T90" fmla="*/ 3 w 770"/>
                <a:gd name="T91" fmla="*/ 6 h 778"/>
                <a:gd name="T92" fmla="*/ 2 w 770"/>
                <a:gd name="T93" fmla="*/ 7 h 778"/>
                <a:gd name="T94" fmla="*/ 2 w 770"/>
                <a:gd name="T95" fmla="*/ 9 h 778"/>
                <a:gd name="T96" fmla="*/ 2 w 770"/>
                <a:gd name="T97" fmla="*/ 11 h 778"/>
                <a:gd name="T98" fmla="*/ 2 w 770"/>
                <a:gd name="T99" fmla="*/ 13 h 778"/>
                <a:gd name="T100" fmla="*/ 2 w 770"/>
                <a:gd name="T101" fmla="*/ 15 h 778"/>
                <a:gd name="T102" fmla="*/ 3 w 770"/>
                <a:gd name="T103" fmla="*/ 16 h 778"/>
                <a:gd name="T104" fmla="*/ 4 w 770"/>
                <a:gd name="T105" fmla="*/ 17 h 778"/>
                <a:gd name="T106" fmla="*/ 3 w 770"/>
                <a:gd name="T107" fmla="*/ 19 h 778"/>
                <a:gd name="T108" fmla="*/ 3 w 770"/>
                <a:gd name="T109" fmla="*/ 19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8" name="Freeform 44"/>
            <p:cNvSpPr>
              <a:spLocks/>
            </p:cNvSpPr>
            <p:nvPr/>
          </p:nvSpPr>
          <p:spPr bwMode="auto">
            <a:xfrm>
              <a:off x="1866" y="1300"/>
              <a:ext cx="19" cy="16"/>
            </a:xfrm>
            <a:custGeom>
              <a:avLst/>
              <a:gdLst>
                <a:gd name="T0" fmla="*/ 2 w 150"/>
                <a:gd name="T1" fmla="*/ 1 h 93"/>
                <a:gd name="T2" fmla="*/ 1 w 150"/>
                <a:gd name="T3" fmla="*/ 0 h 93"/>
                <a:gd name="T4" fmla="*/ 0 w 150"/>
                <a:gd name="T5" fmla="*/ 2 h 93"/>
                <a:gd name="T6" fmla="*/ 1 w 150"/>
                <a:gd name="T7" fmla="*/ 3 h 93"/>
                <a:gd name="T8" fmla="*/ 2 w 150"/>
                <a:gd name="T9" fmla="*/ 1 h 93"/>
                <a:gd name="T10" fmla="*/ 2 w 150"/>
                <a:gd name="T11" fmla="*/ 1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9" name="Freeform 45"/>
            <p:cNvSpPr>
              <a:spLocks/>
            </p:cNvSpPr>
            <p:nvPr/>
          </p:nvSpPr>
          <p:spPr bwMode="auto">
            <a:xfrm>
              <a:off x="1868" y="1226"/>
              <a:ext cx="52" cy="66"/>
            </a:xfrm>
            <a:custGeom>
              <a:avLst/>
              <a:gdLst>
                <a:gd name="T0" fmla="*/ 3 w 403"/>
                <a:gd name="T1" fmla="*/ 11 h 401"/>
                <a:gd name="T2" fmla="*/ 4 w 403"/>
                <a:gd name="T3" fmla="*/ 11 h 401"/>
                <a:gd name="T4" fmla="*/ 4 w 403"/>
                <a:gd name="T5" fmla="*/ 11 h 401"/>
                <a:gd name="T6" fmla="*/ 5 w 403"/>
                <a:gd name="T7" fmla="*/ 10 h 401"/>
                <a:gd name="T8" fmla="*/ 6 w 403"/>
                <a:gd name="T9" fmla="*/ 9 h 401"/>
                <a:gd name="T10" fmla="*/ 6 w 403"/>
                <a:gd name="T11" fmla="*/ 8 h 401"/>
                <a:gd name="T12" fmla="*/ 7 w 403"/>
                <a:gd name="T13" fmla="*/ 7 h 401"/>
                <a:gd name="T14" fmla="*/ 7 w 403"/>
                <a:gd name="T15" fmla="*/ 6 h 401"/>
                <a:gd name="T16" fmla="*/ 7 w 403"/>
                <a:gd name="T17" fmla="*/ 4 h 401"/>
                <a:gd name="T18" fmla="*/ 6 w 403"/>
                <a:gd name="T19" fmla="*/ 3 h 401"/>
                <a:gd name="T20" fmla="*/ 6 w 403"/>
                <a:gd name="T21" fmla="*/ 2 h 401"/>
                <a:gd name="T22" fmla="*/ 5 w 403"/>
                <a:gd name="T23" fmla="*/ 1 h 401"/>
                <a:gd name="T24" fmla="*/ 5 w 403"/>
                <a:gd name="T25" fmla="*/ 0 h 401"/>
                <a:gd name="T26" fmla="*/ 4 w 403"/>
                <a:gd name="T27" fmla="*/ 0 h 401"/>
                <a:gd name="T28" fmla="*/ 3 w 403"/>
                <a:gd name="T29" fmla="*/ 0 h 401"/>
                <a:gd name="T30" fmla="*/ 2 w 403"/>
                <a:gd name="T31" fmla="*/ 0 h 401"/>
                <a:gd name="T32" fmla="*/ 2 w 403"/>
                <a:gd name="T33" fmla="*/ 1 h 401"/>
                <a:gd name="T34" fmla="*/ 1 w 403"/>
                <a:gd name="T35" fmla="*/ 2 h 401"/>
                <a:gd name="T36" fmla="*/ 1 w 403"/>
                <a:gd name="T37" fmla="*/ 3 h 401"/>
                <a:gd name="T38" fmla="*/ 0 w 403"/>
                <a:gd name="T39" fmla="*/ 4 h 401"/>
                <a:gd name="T40" fmla="*/ 0 w 403"/>
                <a:gd name="T41" fmla="*/ 5 h 401"/>
                <a:gd name="T42" fmla="*/ 0 w 403"/>
                <a:gd name="T43" fmla="*/ 6 h 401"/>
                <a:gd name="T44" fmla="*/ 0 w 403"/>
                <a:gd name="T45" fmla="*/ 8 h 401"/>
                <a:gd name="T46" fmla="*/ 1 w 403"/>
                <a:gd name="T47" fmla="*/ 9 h 401"/>
                <a:gd name="T48" fmla="*/ 1 w 403"/>
                <a:gd name="T49" fmla="*/ 10 h 401"/>
                <a:gd name="T50" fmla="*/ 2 w 403"/>
                <a:gd name="T51" fmla="*/ 11 h 401"/>
                <a:gd name="T52" fmla="*/ 3 w 403"/>
                <a:gd name="T53" fmla="*/ 11 h 401"/>
                <a:gd name="T54" fmla="*/ 3 w 403"/>
                <a:gd name="T55" fmla="*/ 11 h 40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3"/>
                <a:gd name="T85" fmla="*/ 0 h 401"/>
                <a:gd name="T86" fmla="*/ 403 w 403"/>
                <a:gd name="T87" fmla="*/ 401 h 40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3" h="401">
                  <a:moveTo>
                    <a:pt x="167" y="399"/>
                  </a:moveTo>
                  <a:lnTo>
                    <a:pt x="217" y="401"/>
                  </a:lnTo>
                  <a:lnTo>
                    <a:pt x="264" y="391"/>
                  </a:lnTo>
                  <a:lnTo>
                    <a:pt x="308" y="370"/>
                  </a:lnTo>
                  <a:lnTo>
                    <a:pt x="346" y="340"/>
                  </a:lnTo>
                  <a:lnTo>
                    <a:pt x="375" y="302"/>
                  </a:lnTo>
                  <a:lnTo>
                    <a:pt x="396" y="256"/>
                  </a:lnTo>
                  <a:lnTo>
                    <a:pt x="403" y="209"/>
                  </a:lnTo>
                  <a:lnTo>
                    <a:pt x="399" y="161"/>
                  </a:lnTo>
                  <a:lnTo>
                    <a:pt x="384" y="116"/>
                  </a:lnTo>
                  <a:lnTo>
                    <a:pt x="357" y="74"/>
                  </a:lnTo>
                  <a:lnTo>
                    <a:pt x="323" y="40"/>
                  </a:lnTo>
                  <a:lnTo>
                    <a:pt x="281" y="15"/>
                  </a:lnTo>
                  <a:lnTo>
                    <a:pt x="236" y="2"/>
                  </a:lnTo>
                  <a:lnTo>
                    <a:pt x="186" y="0"/>
                  </a:lnTo>
                  <a:lnTo>
                    <a:pt x="139" y="9"/>
                  </a:lnTo>
                  <a:lnTo>
                    <a:pt x="95" y="30"/>
                  </a:lnTo>
                  <a:lnTo>
                    <a:pt x="57" y="61"/>
                  </a:lnTo>
                  <a:lnTo>
                    <a:pt x="29" y="99"/>
                  </a:lnTo>
                  <a:lnTo>
                    <a:pt x="10" y="142"/>
                  </a:lnTo>
                  <a:lnTo>
                    <a:pt x="0" y="190"/>
                  </a:lnTo>
                  <a:lnTo>
                    <a:pt x="4" y="239"/>
                  </a:lnTo>
                  <a:lnTo>
                    <a:pt x="21" y="285"/>
                  </a:lnTo>
                  <a:lnTo>
                    <a:pt x="46" y="327"/>
                  </a:lnTo>
                  <a:lnTo>
                    <a:pt x="80" y="361"/>
                  </a:lnTo>
                  <a:lnTo>
                    <a:pt x="122" y="386"/>
                  </a:lnTo>
                  <a:lnTo>
                    <a:pt x="167" y="399"/>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0" name="Freeform 46"/>
            <p:cNvSpPr>
              <a:spLocks/>
            </p:cNvSpPr>
            <p:nvPr/>
          </p:nvSpPr>
          <p:spPr bwMode="auto">
            <a:xfrm>
              <a:off x="1888" y="922"/>
              <a:ext cx="284" cy="197"/>
            </a:xfrm>
            <a:custGeom>
              <a:avLst/>
              <a:gdLst>
                <a:gd name="T0" fmla="*/ 36 w 2251"/>
                <a:gd name="T1" fmla="*/ 24 h 1197"/>
                <a:gd name="T2" fmla="*/ 32 w 2251"/>
                <a:gd name="T3" fmla="*/ 2 h 1197"/>
                <a:gd name="T4" fmla="*/ 29 w 2251"/>
                <a:gd name="T5" fmla="*/ 0 h 1197"/>
                <a:gd name="T6" fmla="*/ 24 w 2251"/>
                <a:gd name="T7" fmla="*/ 0 h 1197"/>
                <a:gd name="T8" fmla="*/ 14 w 2251"/>
                <a:gd name="T9" fmla="*/ 1 h 1197"/>
                <a:gd name="T10" fmla="*/ 10 w 2251"/>
                <a:gd name="T11" fmla="*/ 1 h 1197"/>
                <a:gd name="T12" fmla="*/ 8 w 2251"/>
                <a:gd name="T13" fmla="*/ 1 h 1197"/>
                <a:gd name="T14" fmla="*/ 6 w 2251"/>
                <a:gd name="T15" fmla="*/ 2 h 1197"/>
                <a:gd name="T16" fmla="*/ 4 w 2251"/>
                <a:gd name="T17" fmla="*/ 3 h 1197"/>
                <a:gd name="T18" fmla="*/ 3 w 2251"/>
                <a:gd name="T19" fmla="*/ 4 h 1197"/>
                <a:gd name="T20" fmla="*/ 2 w 2251"/>
                <a:gd name="T21" fmla="*/ 6 h 1197"/>
                <a:gd name="T22" fmla="*/ 1 w 2251"/>
                <a:gd name="T23" fmla="*/ 9 h 1197"/>
                <a:gd name="T24" fmla="*/ 1 w 2251"/>
                <a:gd name="T25" fmla="*/ 12 h 1197"/>
                <a:gd name="T26" fmla="*/ 0 w 2251"/>
                <a:gd name="T27" fmla="*/ 22 h 1197"/>
                <a:gd name="T28" fmla="*/ 3 w 2251"/>
                <a:gd name="T29" fmla="*/ 32 h 1197"/>
                <a:gd name="T30" fmla="*/ 5 w 2251"/>
                <a:gd name="T31" fmla="*/ 13 h 1197"/>
                <a:gd name="T32" fmla="*/ 5 w 2251"/>
                <a:gd name="T33" fmla="*/ 11 h 1197"/>
                <a:gd name="T34" fmla="*/ 6 w 2251"/>
                <a:gd name="T35" fmla="*/ 9 h 1197"/>
                <a:gd name="T36" fmla="*/ 8 w 2251"/>
                <a:gd name="T37" fmla="*/ 8 h 1197"/>
                <a:gd name="T38" fmla="*/ 9 w 2251"/>
                <a:gd name="T39" fmla="*/ 7 h 1197"/>
                <a:gd name="T40" fmla="*/ 15 w 2251"/>
                <a:gd name="T41" fmla="*/ 6 h 1197"/>
                <a:gd name="T42" fmla="*/ 15 w 2251"/>
                <a:gd name="T43" fmla="*/ 32 h 1197"/>
                <a:gd name="T44" fmla="*/ 18 w 2251"/>
                <a:gd name="T45" fmla="*/ 32 h 1197"/>
                <a:gd name="T46" fmla="*/ 18 w 2251"/>
                <a:gd name="T47" fmla="*/ 6 h 1197"/>
                <a:gd name="T48" fmla="*/ 30 w 2251"/>
                <a:gd name="T49" fmla="*/ 6 h 1197"/>
                <a:gd name="T50" fmla="*/ 34 w 2251"/>
                <a:gd name="T51" fmla="*/ 26 h 1197"/>
                <a:gd name="T52" fmla="*/ 36 w 2251"/>
                <a:gd name="T53" fmla="*/ 24 h 1197"/>
                <a:gd name="T54" fmla="*/ 36 w 2251"/>
                <a:gd name="T55" fmla="*/ 24 h 1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51"/>
                <a:gd name="T85" fmla="*/ 0 h 1197"/>
                <a:gd name="T86" fmla="*/ 2251 w 2251"/>
                <a:gd name="T87" fmla="*/ 1197 h 119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51" h="1197">
                  <a:moveTo>
                    <a:pt x="2251" y="870"/>
                  </a:moveTo>
                  <a:lnTo>
                    <a:pt x="1989" y="85"/>
                  </a:lnTo>
                  <a:lnTo>
                    <a:pt x="1846" y="20"/>
                  </a:lnTo>
                  <a:lnTo>
                    <a:pt x="1540" y="0"/>
                  </a:lnTo>
                  <a:lnTo>
                    <a:pt x="871" y="26"/>
                  </a:lnTo>
                  <a:lnTo>
                    <a:pt x="654" y="41"/>
                  </a:lnTo>
                  <a:lnTo>
                    <a:pt x="511" y="53"/>
                  </a:lnTo>
                  <a:lnTo>
                    <a:pt x="388" y="66"/>
                  </a:lnTo>
                  <a:lnTo>
                    <a:pt x="266" y="110"/>
                  </a:lnTo>
                  <a:lnTo>
                    <a:pt x="188" y="163"/>
                  </a:lnTo>
                  <a:lnTo>
                    <a:pt x="125" y="235"/>
                  </a:lnTo>
                  <a:lnTo>
                    <a:pt x="84" y="336"/>
                  </a:lnTo>
                  <a:lnTo>
                    <a:pt x="68" y="433"/>
                  </a:lnTo>
                  <a:lnTo>
                    <a:pt x="0" y="823"/>
                  </a:lnTo>
                  <a:lnTo>
                    <a:pt x="201" y="1174"/>
                  </a:lnTo>
                  <a:lnTo>
                    <a:pt x="295" y="494"/>
                  </a:lnTo>
                  <a:lnTo>
                    <a:pt x="335" y="403"/>
                  </a:lnTo>
                  <a:lnTo>
                    <a:pt x="395" y="338"/>
                  </a:lnTo>
                  <a:lnTo>
                    <a:pt x="477" y="287"/>
                  </a:lnTo>
                  <a:lnTo>
                    <a:pt x="565" y="262"/>
                  </a:lnTo>
                  <a:lnTo>
                    <a:pt x="960" y="226"/>
                  </a:lnTo>
                  <a:lnTo>
                    <a:pt x="960" y="1197"/>
                  </a:lnTo>
                  <a:lnTo>
                    <a:pt x="1103" y="1197"/>
                  </a:lnTo>
                  <a:lnTo>
                    <a:pt x="1103" y="211"/>
                  </a:lnTo>
                  <a:lnTo>
                    <a:pt x="1914" y="211"/>
                  </a:lnTo>
                  <a:lnTo>
                    <a:pt x="2129" y="956"/>
                  </a:lnTo>
                  <a:lnTo>
                    <a:pt x="2251" y="870"/>
                  </a:lnTo>
                  <a:close/>
                </a:path>
              </a:pathLst>
            </a:custGeom>
            <a:solidFill>
              <a:srgbClr val="CCFFCC"/>
            </a:solidFill>
            <a:ln w="9525">
              <a:solidFill>
                <a:schemeClr val="bg1"/>
              </a:solidFill>
              <a:round/>
              <a:headEnd/>
              <a:tailEnd/>
            </a:ln>
          </p:spPr>
          <p:txBody>
            <a:bodyPr/>
            <a:lstStyle/>
            <a:p>
              <a:endParaRPr lang="en-US"/>
            </a:p>
          </p:txBody>
        </p:sp>
        <p:sp>
          <p:nvSpPr>
            <p:cNvPr id="23601" name="Freeform 47"/>
            <p:cNvSpPr>
              <a:spLocks/>
            </p:cNvSpPr>
            <p:nvPr/>
          </p:nvSpPr>
          <p:spPr bwMode="auto">
            <a:xfrm>
              <a:off x="2109" y="1018"/>
              <a:ext cx="34" cy="64"/>
            </a:xfrm>
            <a:custGeom>
              <a:avLst/>
              <a:gdLst>
                <a:gd name="T0" fmla="*/ 0 w 276"/>
                <a:gd name="T1" fmla="*/ 9 h 388"/>
                <a:gd name="T2" fmla="*/ 0 w 276"/>
                <a:gd name="T3" fmla="*/ 8 h 388"/>
                <a:gd name="T4" fmla="*/ 0 w 276"/>
                <a:gd name="T5" fmla="*/ 7 h 388"/>
                <a:gd name="T6" fmla="*/ 0 w 276"/>
                <a:gd name="T7" fmla="*/ 6 h 388"/>
                <a:gd name="T8" fmla="*/ 0 w 276"/>
                <a:gd name="T9" fmla="*/ 5 h 388"/>
                <a:gd name="T10" fmla="*/ 0 w 276"/>
                <a:gd name="T11" fmla="*/ 3 h 388"/>
                <a:gd name="T12" fmla="*/ 1 w 276"/>
                <a:gd name="T13" fmla="*/ 2 h 388"/>
                <a:gd name="T14" fmla="*/ 1 w 276"/>
                <a:gd name="T15" fmla="*/ 1 h 388"/>
                <a:gd name="T16" fmla="*/ 2 w 276"/>
                <a:gd name="T17" fmla="*/ 1 h 388"/>
                <a:gd name="T18" fmla="*/ 2 w 276"/>
                <a:gd name="T19" fmla="*/ 0 h 388"/>
                <a:gd name="T20" fmla="*/ 3 w 276"/>
                <a:gd name="T21" fmla="*/ 0 h 388"/>
                <a:gd name="T22" fmla="*/ 3 w 276"/>
                <a:gd name="T23" fmla="*/ 0 h 388"/>
                <a:gd name="T24" fmla="*/ 4 w 276"/>
                <a:gd name="T25" fmla="*/ 1 h 388"/>
                <a:gd name="T26" fmla="*/ 4 w 276"/>
                <a:gd name="T27" fmla="*/ 1 h 388"/>
                <a:gd name="T28" fmla="*/ 4 w 276"/>
                <a:gd name="T29" fmla="*/ 2 h 388"/>
                <a:gd name="T30" fmla="*/ 4 w 276"/>
                <a:gd name="T31" fmla="*/ 3 h 388"/>
                <a:gd name="T32" fmla="*/ 4 w 276"/>
                <a:gd name="T33" fmla="*/ 5 h 388"/>
                <a:gd name="T34" fmla="*/ 4 w 276"/>
                <a:gd name="T35" fmla="*/ 6 h 388"/>
                <a:gd name="T36" fmla="*/ 4 w 276"/>
                <a:gd name="T37" fmla="*/ 7 h 388"/>
                <a:gd name="T38" fmla="*/ 3 w 276"/>
                <a:gd name="T39" fmla="*/ 8 h 388"/>
                <a:gd name="T40" fmla="*/ 3 w 276"/>
                <a:gd name="T41" fmla="*/ 9 h 388"/>
                <a:gd name="T42" fmla="*/ 2 w 276"/>
                <a:gd name="T43" fmla="*/ 10 h 388"/>
                <a:gd name="T44" fmla="*/ 2 w 276"/>
                <a:gd name="T45" fmla="*/ 10 h 388"/>
                <a:gd name="T46" fmla="*/ 1 w 276"/>
                <a:gd name="T47" fmla="*/ 11 h 388"/>
                <a:gd name="T48" fmla="*/ 1 w 276"/>
                <a:gd name="T49" fmla="*/ 10 h 388"/>
                <a:gd name="T50" fmla="*/ 1 w 276"/>
                <a:gd name="T51" fmla="*/ 10 h 388"/>
                <a:gd name="T52" fmla="*/ 0 w 276"/>
                <a:gd name="T53" fmla="*/ 9 h 388"/>
                <a:gd name="T54" fmla="*/ 1 w 276"/>
                <a:gd name="T55" fmla="*/ 9 h 388"/>
                <a:gd name="T56" fmla="*/ 1 w 276"/>
                <a:gd name="T57" fmla="*/ 9 h 388"/>
                <a:gd name="T58" fmla="*/ 2 w 276"/>
                <a:gd name="T59" fmla="*/ 9 h 388"/>
                <a:gd name="T60" fmla="*/ 2 w 276"/>
                <a:gd name="T61" fmla="*/ 9 h 388"/>
                <a:gd name="T62" fmla="*/ 2 w 276"/>
                <a:gd name="T63" fmla="*/ 9 h 388"/>
                <a:gd name="T64" fmla="*/ 3 w 276"/>
                <a:gd name="T65" fmla="*/ 8 h 388"/>
                <a:gd name="T66" fmla="*/ 3 w 276"/>
                <a:gd name="T67" fmla="*/ 8 h 388"/>
                <a:gd name="T68" fmla="*/ 3 w 276"/>
                <a:gd name="T69" fmla="*/ 7 h 388"/>
                <a:gd name="T70" fmla="*/ 4 w 276"/>
                <a:gd name="T71" fmla="*/ 6 h 388"/>
                <a:gd name="T72" fmla="*/ 4 w 276"/>
                <a:gd name="T73" fmla="*/ 5 h 388"/>
                <a:gd name="T74" fmla="*/ 4 w 276"/>
                <a:gd name="T75" fmla="*/ 4 h 388"/>
                <a:gd name="T76" fmla="*/ 4 w 276"/>
                <a:gd name="T77" fmla="*/ 3 h 388"/>
                <a:gd name="T78" fmla="*/ 3 w 276"/>
                <a:gd name="T79" fmla="*/ 2 h 388"/>
                <a:gd name="T80" fmla="*/ 3 w 276"/>
                <a:gd name="T81" fmla="*/ 2 h 388"/>
                <a:gd name="T82" fmla="*/ 3 w 276"/>
                <a:gd name="T83" fmla="*/ 1 h 388"/>
                <a:gd name="T84" fmla="*/ 3 w 276"/>
                <a:gd name="T85" fmla="*/ 1 h 388"/>
                <a:gd name="T86" fmla="*/ 2 w 276"/>
                <a:gd name="T87" fmla="*/ 1 h 388"/>
                <a:gd name="T88" fmla="*/ 2 w 276"/>
                <a:gd name="T89" fmla="*/ 2 h 388"/>
                <a:gd name="T90" fmla="*/ 1 w 276"/>
                <a:gd name="T91" fmla="*/ 2 h 388"/>
                <a:gd name="T92" fmla="*/ 1 w 276"/>
                <a:gd name="T93" fmla="*/ 3 h 388"/>
                <a:gd name="T94" fmla="*/ 1 w 276"/>
                <a:gd name="T95" fmla="*/ 4 h 388"/>
                <a:gd name="T96" fmla="*/ 1 w 276"/>
                <a:gd name="T97" fmla="*/ 5 h 388"/>
                <a:gd name="T98" fmla="*/ 0 w 276"/>
                <a:gd name="T99" fmla="*/ 6 h 388"/>
                <a:gd name="T100" fmla="*/ 0 w 276"/>
                <a:gd name="T101" fmla="*/ 7 h 388"/>
                <a:gd name="T102" fmla="*/ 1 w 276"/>
                <a:gd name="T103" fmla="*/ 7 h 388"/>
                <a:gd name="T104" fmla="*/ 1 w 276"/>
                <a:gd name="T105" fmla="*/ 8 h 388"/>
                <a:gd name="T106" fmla="*/ 0 w 276"/>
                <a:gd name="T107" fmla="*/ 9 h 388"/>
                <a:gd name="T108" fmla="*/ 0 w 276"/>
                <a:gd name="T109" fmla="*/ 9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2" name="Freeform 48"/>
            <p:cNvSpPr>
              <a:spLocks/>
            </p:cNvSpPr>
            <p:nvPr/>
          </p:nvSpPr>
          <p:spPr bwMode="auto">
            <a:xfrm>
              <a:off x="2109" y="1067"/>
              <a:ext cx="8" cy="7"/>
            </a:xfrm>
            <a:custGeom>
              <a:avLst/>
              <a:gdLst>
                <a:gd name="T0" fmla="*/ 1 w 53"/>
                <a:gd name="T1" fmla="*/ 1 h 43"/>
                <a:gd name="T2" fmla="*/ 1 w 53"/>
                <a:gd name="T3" fmla="*/ 0 h 43"/>
                <a:gd name="T4" fmla="*/ 0 w 53"/>
                <a:gd name="T5" fmla="*/ 1 h 43"/>
                <a:gd name="T6" fmla="*/ 0 w 53"/>
                <a:gd name="T7" fmla="*/ 1 h 43"/>
                <a:gd name="T8" fmla="*/ 1 w 53"/>
                <a:gd name="T9" fmla="*/ 1 h 43"/>
                <a:gd name="T10" fmla="*/ 1 w 53"/>
                <a:gd name="T11" fmla="*/ 1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3" name="Freeform 49"/>
            <p:cNvSpPr>
              <a:spLocks/>
            </p:cNvSpPr>
            <p:nvPr/>
          </p:nvSpPr>
          <p:spPr bwMode="auto">
            <a:xfrm>
              <a:off x="2113" y="1037"/>
              <a:ext cx="26" cy="23"/>
            </a:xfrm>
            <a:custGeom>
              <a:avLst/>
              <a:gdLst>
                <a:gd name="T0" fmla="*/ 3 w 202"/>
                <a:gd name="T1" fmla="*/ 2 h 141"/>
                <a:gd name="T2" fmla="*/ 0 w 202"/>
                <a:gd name="T3" fmla="*/ 0 h 141"/>
                <a:gd name="T4" fmla="*/ 0 w 202"/>
                <a:gd name="T5" fmla="*/ 1 h 141"/>
                <a:gd name="T6" fmla="*/ 1 w 202"/>
                <a:gd name="T7" fmla="*/ 4 h 141"/>
                <a:gd name="T8" fmla="*/ 3 w 202"/>
                <a:gd name="T9" fmla="*/ 3 h 141"/>
                <a:gd name="T10" fmla="*/ 3 w 202"/>
                <a:gd name="T11" fmla="*/ 2 h 141"/>
                <a:gd name="T12" fmla="*/ 3 w 202"/>
                <a:gd name="T13" fmla="*/ 2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4" name="Freeform 50"/>
            <p:cNvSpPr>
              <a:spLocks/>
            </p:cNvSpPr>
            <p:nvPr/>
          </p:nvSpPr>
          <p:spPr bwMode="auto">
            <a:xfrm>
              <a:off x="1792" y="1119"/>
              <a:ext cx="32" cy="63"/>
            </a:xfrm>
            <a:custGeom>
              <a:avLst/>
              <a:gdLst>
                <a:gd name="T0" fmla="*/ 1 w 254"/>
                <a:gd name="T1" fmla="*/ 0 h 376"/>
                <a:gd name="T2" fmla="*/ 4 w 254"/>
                <a:gd name="T3" fmla="*/ 1 h 376"/>
                <a:gd name="T4" fmla="*/ 2 w 254"/>
                <a:gd name="T5" fmla="*/ 11 h 376"/>
                <a:gd name="T6" fmla="*/ 0 w 254"/>
                <a:gd name="T7" fmla="*/ 8 h 376"/>
                <a:gd name="T8" fmla="*/ 1 w 254"/>
                <a:gd name="T9" fmla="*/ 0 h 376"/>
                <a:gd name="T10" fmla="*/ 1 w 254"/>
                <a:gd name="T11" fmla="*/ 0 h 376"/>
                <a:gd name="T12" fmla="*/ 0 60000 65536"/>
                <a:gd name="T13" fmla="*/ 0 60000 65536"/>
                <a:gd name="T14" fmla="*/ 0 60000 65536"/>
                <a:gd name="T15" fmla="*/ 0 60000 65536"/>
                <a:gd name="T16" fmla="*/ 0 60000 65536"/>
                <a:gd name="T17" fmla="*/ 0 60000 65536"/>
                <a:gd name="T18" fmla="*/ 0 w 254"/>
                <a:gd name="T19" fmla="*/ 0 h 376"/>
                <a:gd name="T20" fmla="*/ 254 w 254"/>
                <a:gd name="T21" fmla="*/ 376 h 376"/>
              </a:gdLst>
              <a:ahLst/>
              <a:cxnLst>
                <a:cxn ang="T12">
                  <a:pos x="T0" y="T1"/>
                </a:cxn>
                <a:cxn ang="T13">
                  <a:pos x="T2" y="T3"/>
                </a:cxn>
                <a:cxn ang="T14">
                  <a:pos x="T4" y="T5"/>
                </a:cxn>
                <a:cxn ang="T15">
                  <a:pos x="T6" y="T7"/>
                </a:cxn>
                <a:cxn ang="T16">
                  <a:pos x="T8" y="T9"/>
                </a:cxn>
                <a:cxn ang="T17">
                  <a:pos x="T10" y="T11"/>
                </a:cxn>
              </a:cxnLst>
              <a:rect l="T18" t="T19" r="T20" b="T21"/>
              <a:pathLst>
                <a:path w="254" h="376">
                  <a:moveTo>
                    <a:pt x="85" y="0"/>
                  </a:moveTo>
                  <a:lnTo>
                    <a:pt x="254" y="46"/>
                  </a:lnTo>
                  <a:lnTo>
                    <a:pt x="108" y="376"/>
                  </a:lnTo>
                  <a:lnTo>
                    <a:pt x="0" y="278"/>
                  </a:lnTo>
                  <a:lnTo>
                    <a:pt x="8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5" name="Freeform 51"/>
            <p:cNvSpPr>
              <a:spLocks/>
            </p:cNvSpPr>
            <p:nvPr/>
          </p:nvSpPr>
          <p:spPr bwMode="auto">
            <a:xfrm>
              <a:off x="2016" y="1045"/>
              <a:ext cx="156" cy="197"/>
            </a:xfrm>
            <a:custGeom>
              <a:avLst/>
              <a:gdLst>
                <a:gd name="T0" fmla="*/ 18 w 1238"/>
                <a:gd name="T1" fmla="*/ 0 h 1191"/>
                <a:gd name="T2" fmla="*/ 19 w 1238"/>
                <a:gd name="T3" fmla="*/ 6 h 1191"/>
                <a:gd name="T4" fmla="*/ 20 w 1238"/>
                <a:gd name="T5" fmla="*/ 28 h 1191"/>
                <a:gd name="T6" fmla="*/ 19 w 1238"/>
                <a:gd name="T7" fmla="*/ 31 h 1191"/>
                <a:gd name="T8" fmla="*/ 18 w 1238"/>
                <a:gd name="T9" fmla="*/ 32 h 1191"/>
                <a:gd name="T10" fmla="*/ 0 w 1238"/>
                <a:gd name="T11" fmla="*/ 33 h 1191"/>
                <a:gd name="T12" fmla="*/ 0 w 1238"/>
                <a:gd name="T13" fmla="*/ 8 h 1191"/>
                <a:gd name="T14" fmla="*/ 1 w 1238"/>
                <a:gd name="T15" fmla="*/ 8 h 1191"/>
                <a:gd name="T16" fmla="*/ 1 w 1238"/>
                <a:gd name="T17" fmla="*/ 32 h 1191"/>
                <a:gd name="T18" fmla="*/ 18 w 1238"/>
                <a:gd name="T19" fmla="*/ 31 h 1191"/>
                <a:gd name="T20" fmla="*/ 19 w 1238"/>
                <a:gd name="T21" fmla="*/ 30 h 1191"/>
                <a:gd name="T22" fmla="*/ 19 w 1238"/>
                <a:gd name="T23" fmla="*/ 27 h 1191"/>
                <a:gd name="T24" fmla="*/ 19 w 1238"/>
                <a:gd name="T25" fmla="*/ 6 h 1191"/>
                <a:gd name="T26" fmla="*/ 18 w 1238"/>
                <a:gd name="T27" fmla="*/ 1 h 1191"/>
                <a:gd name="T28" fmla="*/ 18 w 1238"/>
                <a:gd name="T29" fmla="*/ 0 h 1191"/>
                <a:gd name="T30" fmla="*/ 18 w 1238"/>
                <a:gd name="T31" fmla="*/ 0 h 11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38"/>
                <a:gd name="T49" fmla="*/ 0 h 1191"/>
                <a:gd name="T50" fmla="*/ 1238 w 1238"/>
                <a:gd name="T51" fmla="*/ 1191 h 11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38" h="1191">
                  <a:moveTo>
                    <a:pt x="1139" y="0"/>
                  </a:moveTo>
                  <a:lnTo>
                    <a:pt x="1213" y="212"/>
                  </a:lnTo>
                  <a:lnTo>
                    <a:pt x="1238" y="1017"/>
                  </a:lnTo>
                  <a:lnTo>
                    <a:pt x="1204" y="1119"/>
                  </a:lnTo>
                  <a:lnTo>
                    <a:pt x="1103" y="1180"/>
                  </a:lnTo>
                  <a:lnTo>
                    <a:pt x="10" y="1191"/>
                  </a:lnTo>
                  <a:lnTo>
                    <a:pt x="0" y="298"/>
                  </a:lnTo>
                  <a:lnTo>
                    <a:pt x="42" y="306"/>
                  </a:lnTo>
                  <a:lnTo>
                    <a:pt x="55" y="1157"/>
                  </a:lnTo>
                  <a:lnTo>
                    <a:pt x="1103" y="1136"/>
                  </a:lnTo>
                  <a:lnTo>
                    <a:pt x="1173" y="1091"/>
                  </a:lnTo>
                  <a:lnTo>
                    <a:pt x="1204" y="1001"/>
                  </a:lnTo>
                  <a:lnTo>
                    <a:pt x="1173" y="218"/>
                  </a:lnTo>
                  <a:lnTo>
                    <a:pt x="1120" y="43"/>
                  </a:lnTo>
                  <a:lnTo>
                    <a:pt x="11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6" name="Freeform 52"/>
            <p:cNvSpPr>
              <a:spLocks/>
            </p:cNvSpPr>
            <p:nvPr/>
          </p:nvSpPr>
          <p:spPr bwMode="auto">
            <a:xfrm>
              <a:off x="2303" y="1141"/>
              <a:ext cx="22" cy="50"/>
            </a:xfrm>
            <a:custGeom>
              <a:avLst/>
              <a:gdLst>
                <a:gd name="T0" fmla="*/ 1 w 183"/>
                <a:gd name="T1" fmla="*/ 8 h 309"/>
                <a:gd name="T2" fmla="*/ 2 w 183"/>
                <a:gd name="T3" fmla="*/ 8 h 309"/>
                <a:gd name="T4" fmla="*/ 2 w 183"/>
                <a:gd name="T5" fmla="*/ 8 h 309"/>
                <a:gd name="T6" fmla="*/ 2 w 183"/>
                <a:gd name="T7" fmla="*/ 7 h 309"/>
                <a:gd name="T8" fmla="*/ 3 w 183"/>
                <a:gd name="T9" fmla="*/ 6 h 309"/>
                <a:gd name="T10" fmla="*/ 3 w 183"/>
                <a:gd name="T11" fmla="*/ 5 h 309"/>
                <a:gd name="T12" fmla="*/ 3 w 183"/>
                <a:gd name="T13" fmla="*/ 4 h 309"/>
                <a:gd name="T14" fmla="*/ 2 w 183"/>
                <a:gd name="T15" fmla="*/ 3 h 309"/>
                <a:gd name="T16" fmla="*/ 2 w 183"/>
                <a:gd name="T17" fmla="*/ 1 h 309"/>
                <a:gd name="T18" fmla="*/ 2 w 183"/>
                <a:gd name="T19" fmla="*/ 1 h 309"/>
                <a:gd name="T20" fmla="*/ 1 w 183"/>
                <a:gd name="T21" fmla="*/ 0 h 309"/>
                <a:gd name="T22" fmla="*/ 1 w 183"/>
                <a:gd name="T23" fmla="*/ 0 h 309"/>
                <a:gd name="T24" fmla="*/ 0 w 183"/>
                <a:gd name="T25" fmla="*/ 0 h 309"/>
                <a:gd name="T26" fmla="*/ 0 w 183"/>
                <a:gd name="T27" fmla="*/ 1 h 309"/>
                <a:gd name="T28" fmla="*/ 0 w 183"/>
                <a:gd name="T29" fmla="*/ 2 h 309"/>
                <a:gd name="T30" fmla="*/ 0 w 183"/>
                <a:gd name="T31" fmla="*/ 3 h 309"/>
                <a:gd name="T32" fmla="*/ 0 w 183"/>
                <a:gd name="T33" fmla="*/ 4 h 309"/>
                <a:gd name="T34" fmla="*/ 0 w 183"/>
                <a:gd name="T35" fmla="*/ 6 h 309"/>
                <a:gd name="T36" fmla="*/ 1 w 183"/>
                <a:gd name="T37" fmla="*/ 6 h 309"/>
                <a:gd name="T38" fmla="*/ 1 w 183"/>
                <a:gd name="T39" fmla="*/ 7 h 309"/>
                <a:gd name="T40" fmla="*/ 1 w 183"/>
                <a:gd name="T41" fmla="*/ 8 h 309"/>
                <a:gd name="T42" fmla="*/ 1 w 183"/>
                <a:gd name="T43" fmla="*/ 8 h 3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3"/>
                <a:gd name="T67" fmla="*/ 0 h 309"/>
                <a:gd name="T68" fmla="*/ 183 w 183"/>
                <a:gd name="T69" fmla="*/ 309 h 30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3" h="309">
                  <a:moveTo>
                    <a:pt x="97" y="304"/>
                  </a:moveTo>
                  <a:lnTo>
                    <a:pt x="124" y="309"/>
                  </a:lnTo>
                  <a:lnTo>
                    <a:pt x="149" y="300"/>
                  </a:lnTo>
                  <a:lnTo>
                    <a:pt x="170" y="275"/>
                  </a:lnTo>
                  <a:lnTo>
                    <a:pt x="179" y="239"/>
                  </a:lnTo>
                  <a:lnTo>
                    <a:pt x="183" y="193"/>
                  </a:lnTo>
                  <a:lnTo>
                    <a:pt x="177" y="146"/>
                  </a:lnTo>
                  <a:lnTo>
                    <a:pt x="164" y="98"/>
                  </a:lnTo>
                  <a:lnTo>
                    <a:pt x="143" y="57"/>
                  </a:lnTo>
                  <a:lnTo>
                    <a:pt x="116" y="24"/>
                  </a:lnTo>
                  <a:lnTo>
                    <a:pt x="88" y="5"/>
                  </a:lnTo>
                  <a:lnTo>
                    <a:pt x="61" y="0"/>
                  </a:lnTo>
                  <a:lnTo>
                    <a:pt x="35" y="9"/>
                  </a:lnTo>
                  <a:lnTo>
                    <a:pt x="16" y="34"/>
                  </a:lnTo>
                  <a:lnTo>
                    <a:pt x="4" y="70"/>
                  </a:lnTo>
                  <a:lnTo>
                    <a:pt x="0" y="114"/>
                  </a:lnTo>
                  <a:lnTo>
                    <a:pt x="8" y="161"/>
                  </a:lnTo>
                  <a:lnTo>
                    <a:pt x="21" y="211"/>
                  </a:lnTo>
                  <a:lnTo>
                    <a:pt x="42" y="250"/>
                  </a:lnTo>
                  <a:lnTo>
                    <a:pt x="69" y="285"/>
                  </a:lnTo>
                  <a:lnTo>
                    <a:pt x="97" y="304"/>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7" name="Freeform 53"/>
            <p:cNvSpPr>
              <a:spLocks/>
            </p:cNvSpPr>
            <p:nvPr/>
          </p:nvSpPr>
          <p:spPr bwMode="auto">
            <a:xfrm>
              <a:off x="2306" y="1163"/>
              <a:ext cx="9" cy="14"/>
            </a:xfrm>
            <a:custGeom>
              <a:avLst/>
              <a:gdLst>
                <a:gd name="T0" fmla="*/ 0 w 68"/>
                <a:gd name="T1" fmla="*/ 1 h 82"/>
                <a:gd name="T2" fmla="*/ 1 w 68"/>
                <a:gd name="T3" fmla="*/ 0 h 82"/>
                <a:gd name="T4" fmla="*/ 1 w 68"/>
                <a:gd name="T5" fmla="*/ 2 h 82"/>
                <a:gd name="T6" fmla="*/ 0 w 68"/>
                <a:gd name="T7" fmla="*/ 2 h 82"/>
                <a:gd name="T8" fmla="*/ 0 w 68"/>
                <a:gd name="T9" fmla="*/ 1 h 82"/>
                <a:gd name="T10" fmla="*/ 0 w 68"/>
                <a:gd name="T11" fmla="*/ 1 h 82"/>
                <a:gd name="T12" fmla="*/ 0 60000 65536"/>
                <a:gd name="T13" fmla="*/ 0 60000 65536"/>
                <a:gd name="T14" fmla="*/ 0 60000 65536"/>
                <a:gd name="T15" fmla="*/ 0 60000 65536"/>
                <a:gd name="T16" fmla="*/ 0 60000 65536"/>
                <a:gd name="T17" fmla="*/ 0 60000 65536"/>
                <a:gd name="T18" fmla="*/ 0 w 68"/>
                <a:gd name="T19" fmla="*/ 0 h 82"/>
                <a:gd name="T20" fmla="*/ 68 w 68"/>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68" h="82">
                  <a:moveTo>
                    <a:pt x="0" y="33"/>
                  </a:moveTo>
                  <a:lnTo>
                    <a:pt x="47" y="0"/>
                  </a:lnTo>
                  <a:lnTo>
                    <a:pt x="68" y="82"/>
                  </a:lnTo>
                  <a:lnTo>
                    <a:pt x="22" y="82"/>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8" name="Line 54"/>
            <p:cNvSpPr>
              <a:spLocks noChangeShapeType="1"/>
            </p:cNvSpPr>
            <p:nvPr/>
          </p:nvSpPr>
          <p:spPr bwMode="auto">
            <a:xfrm flipH="1" flipV="1">
              <a:off x="2217" y="924"/>
              <a:ext cx="30"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09" name="Line 55"/>
            <p:cNvSpPr>
              <a:spLocks noChangeShapeType="1"/>
            </p:cNvSpPr>
            <p:nvPr/>
          </p:nvSpPr>
          <p:spPr bwMode="auto">
            <a:xfrm flipV="1">
              <a:off x="2280" y="948"/>
              <a:ext cx="30" cy="8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23544" name="AutoShape 56"/>
            <p:cNvSpPr>
              <a:spLocks noChangeArrowheads="1"/>
            </p:cNvSpPr>
            <p:nvPr/>
          </p:nvSpPr>
          <p:spPr bwMode="auto">
            <a:xfrm rot="-1757482">
              <a:off x="2145" y="834"/>
              <a:ext cx="96" cy="91"/>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a:p>
          </p:txBody>
        </p:sp>
        <p:sp>
          <p:nvSpPr>
            <p:cNvPr id="2623545" name="AutoShape 57"/>
            <p:cNvSpPr>
              <a:spLocks noChangeArrowheads="1"/>
            </p:cNvSpPr>
            <p:nvPr/>
          </p:nvSpPr>
          <p:spPr bwMode="auto">
            <a:xfrm rot="1522184">
              <a:off x="2286" y="855"/>
              <a:ext cx="96" cy="91"/>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a:p>
          </p:txBody>
        </p:sp>
      </p:grpSp>
      <p:sp>
        <p:nvSpPr>
          <p:cNvPr id="23571" name="Text Box 58"/>
          <p:cNvSpPr txBox="1">
            <a:spLocks noChangeArrowheads="1"/>
          </p:cNvSpPr>
          <p:nvPr/>
        </p:nvSpPr>
        <p:spPr bwMode="auto">
          <a:xfrm>
            <a:off x="3527425" y="1639888"/>
            <a:ext cx="2232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solidFill>
                  <a:srgbClr val="FF0000"/>
                </a:solidFill>
              </a:rPr>
              <a:t>Vehicle Damage</a:t>
            </a:r>
            <a:endParaRPr lang="en-US" sz="1800" b="1"/>
          </a:p>
        </p:txBody>
      </p:sp>
      <p:sp>
        <p:nvSpPr>
          <p:cNvPr id="23572" name="Text Box 59"/>
          <p:cNvSpPr txBox="1">
            <a:spLocks noChangeArrowheads="1"/>
          </p:cNvSpPr>
          <p:nvPr/>
        </p:nvSpPr>
        <p:spPr bwMode="auto">
          <a:xfrm>
            <a:off x="3511550" y="6035675"/>
            <a:ext cx="22320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Primary doctor</a:t>
            </a:r>
            <a:br>
              <a:rPr lang="en-US" sz="1800" b="1"/>
            </a:br>
            <a:r>
              <a:rPr lang="en-US" sz="1800" b="1"/>
              <a:t>Injury type</a:t>
            </a:r>
          </a:p>
        </p:txBody>
      </p:sp>
      <p:sp>
        <p:nvSpPr>
          <p:cNvPr id="23573" name="Text Box 60"/>
          <p:cNvSpPr txBox="1">
            <a:spLocks noChangeArrowheads="1"/>
          </p:cNvSpPr>
          <p:nvPr/>
        </p:nvSpPr>
        <p:spPr bwMode="auto">
          <a:xfrm>
            <a:off x="3527425" y="4645025"/>
            <a:ext cx="2232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solidFill>
                  <a:srgbClr val="FF0000"/>
                </a:solidFill>
              </a:rPr>
              <a:t>Bodily Injury</a:t>
            </a:r>
            <a:endParaRPr lang="en-US" sz="1800" b="1"/>
          </a:p>
        </p:txBody>
      </p:sp>
      <p:grpSp>
        <p:nvGrpSpPr>
          <p:cNvPr id="23574" name="Group 61"/>
          <p:cNvGrpSpPr>
            <a:grpSpLocks/>
          </p:cNvGrpSpPr>
          <p:nvPr/>
        </p:nvGrpSpPr>
        <p:grpSpPr bwMode="auto">
          <a:xfrm>
            <a:off x="4102100" y="4986338"/>
            <a:ext cx="1011238" cy="1004887"/>
            <a:chOff x="2790" y="2661"/>
            <a:chExt cx="777" cy="772"/>
          </a:xfrm>
        </p:grpSpPr>
        <p:grpSp>
          <p:nvGrpSpPr>
            <p:cNvPr id="23582" name="Group 62"/>
            <p:cNvGrpSpPr>
              <a:grpSpLocks/>
            </p:cNvGrpSpPr>
            <p:nvPr/>
          </p:nvGrpSpPr>
          <p:grpSpPr bwMode="auto">
            <a:xfrm>
              <a:off x="2926" y="2726"/>
              <a:ext cx="505" cy="642"/>
              <a:chOff x="2900" y="2726"/>
              <a:chExt cx="505" cy="642"/>
            </a:xfrm>
          </p:grpSpPr>
          <p:sp>
            <p:nvSpPr>
              <p:cNvPr id="23584" name="Oval 63"/>
              <p:cNvSpPr>
                <a:spLocks noChangeArrowheads="1"/>
              </p:cNvSpPr>
              <p:nvPr/>
            </p:nvSpPr>
            <p:spPr bwMode="auto">
              <a:xfrm>
                <a:off x="3036" y="2726"/>
                <a:ext cx="251" cy="274"/>
              </a:xfrm>
              <a:prstGeom prst="ellipse">
                <a:avLst/>
              </a:prstGeom>
              <a:solidFill>
                <a:schemeClr val="bg1"/>
              </a:solidFill>
              <a:ln w="28575" algn="ctr">
                <a:solidFill>
                  <a:schemeClr val="bg1"/>
                </a:solidFill>
                <a:round/>
                <a:headEnd/>
                <a:tailEnd/>
              </a:ln>
            </p:spPr>
            <p:txBody>
              <a:bodyPr lIns="0" tIns="0" rIns="0" bIns="0" anchor="ctr">
                <a:spAutoFit/>
              </a:bodyPr>
              <a:lstStyle/>
              <a:p>
                <a:endParaRPr lang="en-US"/>
              </a:p>
            </p:txBody>
          </p:sp>
          <p:sp>
            <p:nvSpPr>
              <p:cNvPr id="23585" name="Freeform 64"/>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bg1"/>
              </a:solidFill>
              <a:ln w="28575" cap="flat" cmpd="sng">
                <a:solidFill>
                  <a:schemeClr val="bg1"/>
                </a:solidFill>
                <a:prstDash val="solid"/>
                <a:round/>
                <a:headEnd/>
                <a:tailEnd/>
              </a:ln>
            </p:spPr>
            <p:txBody>
              <a:bodyPr lIns="0" tIns="0" rIns="0" bIns="0" anchor="ctr">
                <a:spAutoFit/>
              </a:bodyPr>
              <a:lstStyle/>
              <a:p>
                <a:endParaRPr lang="en-US"/>
              </a:p>
            </p:txBody>
          </p:sp>
          <p:sp>
            <p:nvSpPr>
              <p:cNvPr id="23586" name="Freeform 65"/>
              <p:cNvSpPr>
                <a:spLocks/>
              </p:cNvSpPr>
              <p:nvPr/>
            </p:nvSpPr>
            <p:spPr bwMode="auto">
              <a:xfrm>
                <a:off x="2900" y="3068"/>
                <a:ext cx="409" cy="264"/>
              </a:xfrm>
              <a:custGeom>
                <a:avLst/>
                <a:gdLst>
                  <a:gd name="T0" fmla="*/ 9 w 559"/>
                  <a:gd name="T1" fmla="*/ 3 h 434"/>
                  <a:gd name="T2" fmla="*/ 116 w 559"/>
                  <a:gd name="T3" fmla="*/ 0 h 434"/>
                  <a:gd name="T4" fmla="*/ 107 w 559"/>
                  <a:gd name="T5" fmla="*/ 71 h 434"/>
                  <a:gd name="T6" fmla="*/ 206 w 559"/>
                  <a:gd name="T7" fmla="*/ 52 h 434"/>
                  <a:gd name="T8" fmla="*/ 269 w 559"/>
                  <a:gd name="T9" fmla="*/ 68 h 434"/>
                  <a:gd name="T10" fmla="*/ 299 w 559"/>
                  <a:gd name="T11" fmla="*/ 108 h 434"/>
                  <a:gd name="T12" fmla="*/ 277 w 559"/>
                  <a:gd name="T13" fmla="*/ 145 h 434"/>
                  <a:gd name="T14" fmla="*/ 206 w 559"/>
                  <a:gd name="T15" fmla="*/ 161 h 434"/>
                  <a:gd name="T16" fmla="*/ 125 w 559"/>
                  <a:gd name="T17" fmla="*/ 161 h 434"/>
                  <a:gd name="T18" fmla="*/ 49 w 559"/>
                  <a:gd name="T19" fmla="*/ 151 h 434"/>
                  <a:gd name="T20" fmla="*/ 4 w 559"/>
                  <a:gd name="T21" fmla="*/ 117 h 434"/>
                  <a:gd name="T22" fmla="*/ 0 w 559"/>
                  <a:gd name="T23" fmla="*/ 55 h 434"/>
                  <a:gd name="T24" fmla="*/ 9 w 559"/>
                  <a:gd name="T25" fmla="*/ 3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CCFFCC"/>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23587" name="Freeform 66"/>
              <p:cNvSpPr>
                <a:spLocks/>
              </p:cNvSpPr>
              <p:nvPr/>
            </p:nvSpPr>
            <p:spPr bwMode="auto">
              <a:xfrm>
                <a:off x="3022" y="2996"/>
                <a:ext cx="219" cy="331"/>
              </a:xfrm>
              <a:custGeom>
                <a:avLst/>
                <a:gdLst>
                  <a:gd name="T0" fmla="*/ 133 w 300"/>
                  <a:gd name="T1" fmla="*/ 0 h 543"/>
                  <a:gd name="T2" fmla="*/ 0 w 300"/>
                  <a:gd name="T3" fmla="*/ 202 h 543"/>
                  <a:gd name="T4" fmla="*/ 102 w 300"/>
                  <a:gd name="T5" fmla="*/ 202 h 543"/>
                  <a:gd name="T6" fmla="*/ 160 w 300"/>
                  <a:gd name="T7" fmla="*/ 6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CCFFCC"/>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23588" name="Line 67"/>
              <p:cNvSpPr>
                <a:spLocks noChangeShapeType="1"/>
              </p:cNvSpPr>
              <p:nvPr/>
            </p:nvSpPr>
            <p:spPr bwMode="auto">
              <a:xfrm flipV="1">
                <a:off x="3321" y="3093"/>
                <a:ext cx="13" cy="17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583" name="AutoShape 68"/>
            <p:cNvSpPr>
              <a:spLocks noChangeArrowheads="1"/>
            </p:cNvSpPr>
            <p:nvPr/>
          </p:nvSpPr>
          <p:spPr bwMode="auto">
            <a:xfrm>
              <a:off x="2790" y="2661"/>
              <a:ext cx="777" cy="772"/>
            </a:xfrm>
            <a:prstGeom prst="roundRect">
              <a:avLst>
                <a:gd name="adj" fmla="val 16667"/>
              </a:avLst>
            </a:prstGeom>
            <a:noFill/>
            <a:ln w="12700" algn="ctr">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3575" name="Line 69"/>
          <p:cNvSpPr>
            <a:spLocks noChangeShapeType="1"/>
          </p:cNvSpPr>
          <p:nvPr/>
        </p:nvSpPr>
        <p:spPr bwMode="auto">
          <a:xfrm flipV="1">
            <a:off x="5121275" y="1341438"/>
            <a:ext cx="1111250" cy="1050925"/>
          </a:xfrm>
          <a:prstGeom prst="line">
            <a:avLst/>
          </a:prstGeom>
          <a:noFill/>
          <a:ln w="28575">
            <a:solidFill>
              <a:srgbClr val="FF0000"/>
            </a:solidFill>
            <a:round/>
            <a:headEnd type="diamond" w="med" len="me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6" name="Line 70"/>
          <p:cNvSpPr>
            <a:spLocks noChangeShapeType="1"/>
          </p:cNvSpPr>
          <p:nvPr/>
        </p:nvSpPr>
        <p:spPr bwMode="auto">
          <a:xfrm>
            <a:off x="5121275" y="2498725"/>
            <a:ext cx="1111250" cy="0"/>
          </a:xfrm>
          <a:prstGeom prst="line">
            <a:avLst/>
          </a:prstGeom>
          <a:noFill/>
          <a:ln w="28575">
            <a:solidFill>
              <a:srgbClr val="FF0000"/>
            </a:solidFill>
            <a:round/>
            <a:headEnd type="diamond" w="med" len="me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7" name="Line 71"/>
          <p:cNvSpPr>
            <a:spLocks noChangeShapeType="1"/>
          </p:cNvSpPr>
          <p:nvPr/>
        </p:nvSpPr>
        <p:spPr bwMode="auto">
          <a:xfrm>
            <a:off x="5121275" y="2667000"/>
            <a:ext cx="1081088" cy="868363"/>
          </a:xfrm>
          <a:prstGeom prst="line">
            <a:avLst/>
          </a:prstGeom>
          <a:noFill/>
          <a:ln w="28575">
            <a:solidFill>
              <a:srgbClr val="FF0000"/>
            </a:solidFill>
            <a:round/>
            <a:headEnd type="diamond" w="med" len="me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8" name="Line 72"/>
          <p:cNvSpPr>
            <a:spLocks noChangeShapeType="1"/>
          </p:cNvSpPr>
          <p:nvPr/>
        </p:nvSpPr>
        <p:spPr bwMode="auto">
          <a:xfrm>
            <a:off x="3368675" y="2498725"/>
            <a:ext cx="746125" cy="0"/>
          </a:xfrm>
          <a:prstGeom prst="line">
            <a:avLst/>
          </a:prstGeom>
          <a:noFill/>
          <a:ln w="28575">
            <a:solidFill>
              <a:srgbClr val="FF0000"/>
            </a:solidFill>
            <a:round/>
            <a:headEnd type="diamond" w="med" len="me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9" name="Line 73"/>
          <p:cNvSpPr>
            <a:spLocks noChangeShapeType="1"/>
          </p:cNvSpPr>
          <p:nvPr/>
        </p:nvSpPr>
        <p:spPr bwMode="auto">
          <a:xfrm flipH="1">
            <a:off x="5105400" y="4906963"/>
            <a:ext cx="1112838" cy="488950"/>
          </a:xfrm>
          <a:prstGeom prst="line">
            <a:avLst/>
          </a:prstGeom>
          <a:noFill/>
          <a:ln w="28575">
            <a:solidFill>
              <a:srgbClr val="FF000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80" name="Line 74"/>
          <p:cNvSpPr>
            <a:spLocks noChangeShapeType="1"/>
          </p:cNvSpPr>
          <p:nvPr/>
        </p:nvSpPr>
        <p:spPr bwMode="auto">
          <a:xfrm flipH="1" flipV="1">
            <a:off x="5105400" y="5608638"/>
            <a:ext cx="1112838" cy="457200"/>
          </a:xfrm>
          <a:prstGeom prst="line">
            <a:avLst/>
          </a:prstGeom>
          <a:noFill/>
          <a:ln w="28575">
            <a:solidFill>
              <a:srgbClr val="FF0000"/>
            </a:solidFill>
            <a:round/>
            <a:headEnd type="diamond" w="med" len="me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1" name="Line 75"/>
          <p:cNvSpPr>
            <a:spLocks noChangeShapeType="1"/>
          </p:cNvSpPr>
          <p:nvPr/>
        </p:nvSpPr>
        <p:spPr bwMode="auto">
          <a:xfrm>
            <a:off x="3368675" y="5546725"/>
            <a:ext cx="730250" cy="0"/>
          </a:xfrm>
          <a:prstGeom prst="line">
            <a:avLst/>
          </a:prstGeom>
          <a:noFill/>
          <a:ln w="28575">
            <a:solidFill>
              <a:srgbClr val="FF0000"/>
            </a:solidFill>
            <a:round/>
            <a:headEnd type="diamond" w="med" len="me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|EOS~021|</a:t>
            </a:r>
            <a:endParaRPr lang="en-US" sz="100" dirty="0" err="1" smtClean="0">
              <a:solidFill>
                <a:srgbClr val="FFFFFF"/>
              </a:solidFill>
              <a:latin typeface="Arial"/>
              <a:cs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258" y="584995"/>
            <a:ext cx="6680540" cy="567241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79" name="Rectangle 3"/>
          <p:cNvSpPr>
            <a:spLocks noGrp="1" noChangeArrowheads="1"/>
          </p:cNvSpPr>
          <p:nvPr>
            <p:ph type="title"/>
          </p:nvPr>
        </p:nvSpPr>
        <p:spPr/>
        <p:txBody>
          <a:bodyPr/>
          <a:lstStyle/>
          <a:p>
            <a:pPr eaLnBrk="1" hangingPunct="1"/>
            <a:r>
              <a:rPr lang="en-US" smtClean="0"/>
              <a:t>Example: Vehicle damage exposure DV</a:t>
            </a:r>
          </a:p>
        </p:txBody>
      </p:sp>
      <p:sp>
        <p:nvSpPr>
          <p:cNvPr id="24580" name="Line 4"/>
          <p:cNvSpPr>
            <a:spLocks noChangeShapeType="1"/>
          </p:cNvSpPr>
          <p:nvPr/>
        </p:nvSpPr>
        <p:spPr bwMode="auto">
          <a:xfrm flipH="1">
            <a:off x="2954338" y="1725613"/>
            <a:ext cx="1812925" cy="52228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1" name="Line 5"/>
          <p:cNvSpPr>
            <a:spLocks noChangeShapeType="1"/>
          </p:cNvSpPr>
          <p:nvPr/>
        </p:nvSpPr>
        <p:spPr bwMode="auto">
          <a:xfrm flipH="1">
            <a:off x="3282950" y="3482975"/>
            <a:ext cx="1284288" cy="5778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2" name="Line 6"/>
          <p:cNvSpPr>
            <a:spLocks noChangeShapeType="1"/>
          </p:cNvSpPr>
          <p:nvPr/>
        </p:nvSpPr>
        <p:spPr bwMode="auto">
          <a:xfrm flipH="1" flipV="1">
            <a:off x="4137025" y="5572125"/>
            <a:ext cx="1203325" cy="2127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3" name="Freeform 7"/>
          <p:cNvSpPr>
            <a:spLocks/>
          </p:cNvSpPr>
          <p:nvPr/>
        </p:nvSpPr>
        <p:spPr bwMode="auto">
          <a:xfrm>
            <a:off x="4624388" y="1371600"/>
            <a:ext cx="642937" cy="825500"/>
          </a:xfrm>
          <a:custGeom>
            <a:avLst/>
            <a:gdLst>
              <a:gd name="T0" fmla="*/ 199455909 w 1052"/>
              <a:gd name="T1" fmla="*/ 504031221 h 1352"/>
              <a:gd name="T2" fmla="*/ 112053760 w 1052"/>
              <a:gd name="T3" fmla="*/ 435435370 h 1352"/>
              <a:gd name="T4" fmla="*/ 37351454 w 1052"/>
              <a:gd name="T5" fmla="*/ 332914047 h 1352"/>
              <a:gd name="T6" fmla="*/ 5976502 w 1052"/>
              <a:gd name="T7" fmla="*/ 227037528 h 1352"/>
              <a:gd name="T8" fmla="*/ 0 w 1052"/>
              <a:gd name="T9" fmla="*/ 114823872 h 1352"/>
              <a:gd name="T10" fmla="*/ 0 w 1052"/>
              <a:gd name="T11" fmla="*/ 30942816 h 1352"/>
              <a:gd name="T12" fmla="*/ 37351454 w 1052"/>
              <a:gd name="T13" fmla="*/ 43245335 h 1352"/>
              <a:gd name="T14" fmla="*/ 102715899 w 1052"/>
              <a:gd name="T15" fmla="*/ 43245335 h 1352"/>
              <a:gd name="T16" fmla="*/ 146416649 w 1052"/>
              <a:gd name="T17" fmla="*/ 33924872 h 1352"/>
              <a:gd name="T18" fmla="*/ 199455909 w 1052"/>
              <a:gd name="T19" fmla="*/ 0 h 1352"/>
              <a:gd name="T20" fmla="*/ 240168715 w 1052"/>
              <a:gd name="T21" fmla="*/ 24605030 h 1352"/>
              <a:gd name="T22" fmla="*/ 302545187 w 1052"/>
              <a:gd name="T23" fmla="*/ 46600454 h 1352"/>
              <a:gd name="T24" fmla="*/ 392935318 w 1052"/>
              <a:gd name="T25" fmla="*/ 33924872 h 1352"/>
              <a:gd name="T26" fmla="*/ 389573957 w 1052"/>
              <a:gd name="T27" fmla="*/ 211379899 h 1352"/>
              <a:gd name="T28" fmla="*/ 377247541 w 1052"/>
              <a:gd name="T29" fmla="*/ 282958416 h 1352"/>
              <a:gd name="T30" fmla="*/ 333546791 w 1052"/>
              <a:gd name="T31" fmla="*/ 376532425 h 1352"/>
              <a:gd name="T32" fmla="*/ 252494520 w 1052"/>
              <a:gd name="T33" fmla="*/ 463395509 h 1352"/>
              <a:gd name="T34" fmla="*/ 199455909 w 1052"/>
              <a:gd name="T35" fmla="*/ 50403122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24584" name="Group 8"/>
          <p:cNvGrpSpPr>
            <a:grpSpLocks/>
          </p:cNvGrpSpPr>
          <p:nvPr/>
        </p:nvGrpSpPr>
        <p:grpSpPr bwMode="auto">
          <a:xfrm>
            <a:off x="4322763" y="2949575"/>
            <a:ext cx="747712" cy="747713"/>
            <a:chOff x="1350" y="686"/>
            <a:chExt cx="1132" cy="1132"/>
          </a:xfrm>
        </p:grpSpPr>
        <p:sp>
          <p:nvSpPr>
            <p:cNvPr id="24616" name="AutoShape 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4617" name="Picture 1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85" name="Group 11"/>
          <p:cNvGrpSpPr>
            <a:grpSpLocks/>
          </p:cNvGrpSpPr>
          <p:nvPr/>
        </p:nvGrpSpPr>
        <p:grpSpPr bwMode="auto">
          <a:xfrm>
            <a:off x="5014913" y="5648325"/>
            <a:ext cx="1273175" cy="873125"/>
            <a:chOff x="463" y="1743"/>
            <a:chExt cx="1186" cy="813"/>
          </a:xfrm>
        </p:grpSpPr>
        <p:sp>
          <p:nvSpPr>
            <p:cNvPr id="24596" name="Freeform 12"/>
            <p:cNvSpPr>
              <a:spLocks/>
            </p:cNvSpPr>
            <p:nvPr/>
          </p:nvSpPr>
          <p:spPr bwMode="auto">
            <a:xfrm>
              <a:off x="1338" y="2248"/>
              <a:ext cx="137" cy="216"/>
            </a:xfrm>
            <a:custGeom>
              <a:avLst/>
              <a:gdLst>
                <a:gd name="T0" fmla="*/ 20 w 530"/>
                <a:gd name="T1" fmla="*/ 54 h 849"/>
                <a:gd name="T2" fmla="*/ 15 w 530"/>
                <a:gd name="T3" fmla="*/ 55 h 849"/>
                <a:gd name="T4" fmla="*/ 10 w 530"/>
                <a:gd name="T5" fmla="*/ 53 h 849"/>
                <a:gd name="T6" fmla="*/ 5 w 530"/>
                <a:gd name="T7" fmla="*/ 49 h 849"/>
                <a:gd name="T8" fmla="*/ 2 w 530"/>
                <a:gd name="T9" fmla="*/ 43 h 849"/>
                <a:gd name="T10" fmla="*/ 0 w 530"/>
                <a:gd name="T11" fmla="*/ 36 h 849"/>
                <a:gd name="T12" fmla="*/ 0 w 530"/>
                <a:gd name="T13" fmla="*/ 27 h 849"/>
                <a:gd name="T14" fmla="*/ 1 w 530"/>
                <a:gd name="T15" fmla="*/ 19 h 849"/>
                <a:gd name="T16" fmla="*/ 4 w 530"/>
                <a:gd name="T17" fmla="*/ 12 h 849"/>
                <a:gd name="T18" fmla="*/ 8 w 530"/>
                <a:gd name="T19" fmla="*/ 6 h 849"/>
                <a:gd name="T20" fmla="*/ 13 w 530"/>
                <a:gd name="T21" fmla="*/ 2 h 849"/>
                <a:gd name="T22" fmla="*/ 18 w 530"/>
                <a:gd name="T23" fmla="*/ 0 h 849"/>
                <a:gd name="T24" fmla="*/ 23 w 530"/>
                <a:gd name="T25" fmla="*/ 1 h 849"/>
                <a:gd name="T26" fmla="*/ 28 w 530"/>
                <a:gd name="T27" fmla="*/ 4 h 849"/>
                <a:gd name="T28" fmla="*/ 32 w 530"/>
                <a:gd name="T29" fmla="*/ 9 h 849"/>
                <a:gd name="T30" fmla="*/ 34 w 530"/>
                <a:gd name="T31" fmla="*/ 15 h 849"/>
                <a:gd name="T32" fmla="*/ 35 w 530"/>
                <a:gd name="T33" fmla="*/ 23 h 849"/>
                <a:gd name="T34" fmla="*/ 35 w 530"/>
                <a:gd name="T35" fmla="*/ 31 h 849"/>
                <a:gd name="T36" fmla="*/ 33 w 530"/>
                <a:gd name="T37" fmla="*/ 39 h 849"/>
                <a:gd name="T38" fmla="*/ 30 w 530"/>
                <a:gd name="T39" fmla="*/ 46 h 849"/>
                <a:gd name="T40" fmla="*/ 25 w 530"/>
                <a:gd name="T41" fmla="*/ 51 h 849"/>
                <a:gd name="T42" fmla="*/ 20 w 530"/>
                <a:gd name="T43" fmla="*/ 54 h 849"/>
                <a:gd name="T44" fmla="*/ 20 w 530"/>
                <a:gd name="T45" fmla="*/ 5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97" name="Freeform 13"/>
            <p:cNvSpPr>
              <a:spLocks/>
            </p:cNvSpPr>
            <p:nvPr/>
          </p:nvSpPr>
          <p:spPr bwMode="auto">
            <a:xfrm>
              <a:off x="1137" y="2095"/>
              <a:ext cx="14" cy="10"/>
            </a:xfrm>
            <a:custGeom>
              <a:avLst/>
              <a:gdLst>
                <a:gd name="T0" fmla="*/ 4 w 53"/>
                <a:gd name="T1" fmla="*/ 2 h 43"/>
                <a:gd name="T2" fmla="*/ 2 w 53"/>
                <a:gd name="T3" fmla="*/ 0 h 43"/>
                <a:gd name="T4" fmla="*/ 0 w 53"/>
                <a:gd name="T5" fmla="*/ 1 h 43"/>
                <a:gd name="T6" fmla="*/ 1 w 53"/>
                <a:gd name="T7" fmla="*/ 2 h 43"/>
                <a:gd name="T8" fmla="*/ 4 w 53"/>
                <a:gd name="T9" fmla="*/ 2 h 43"/>
                <a:gd name="T10" fmla="*/ 4 w 53"/>
                <a:gd name="T11" fmla="*/ 2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98" name="AutoShape 14"/>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4599" name="AutoShape 15"/>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4600" name="Freeform 16"/>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01" name="Freeform 17"/>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02" name="Freeform 18"/>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03" name="Freeform 19"/>
            <p:cNvSpPr>
              <a:spLocks/>
            </p:cNvSpPr>
            <p:nvPr/>
          </p:nvSpPr>
          <p:spPr bwMode="auto">
            <a:xfrm>
              <a:off x="1142" y="1990"/>
              <a:ext cx="71" cy="99"/>
            </a:xfrm>
            <a:custGeom>
              <a:avLst/>
              <a:gdLst>
                <a:gd name="T0" fmla="*/ 1 w 276"/>
                <a:gd name="T1" fmla="*/ 21 h 388"/>
                <a:gd name="T2" fmla="*/ 1 w 276"/>
                <a:gd name="T3" fmla="*/ 20 h 388"/>
                <a:gd name="T4" fmla="*/ 0 w 276"/>
                <a:gd name="T5" fmla="*/ 17 h 388"/>
                <a:gd name="T6" fmla="*/ 0 w 276"/>
                <a:gd name="T7" fmla="*/ 14 h 388"/>
                <a:gd name="T8" fmla="*/ 1 w 276"/>
                <a:gd name="T9" fmla="*/ 11 h 388"/>
                <a:gd name="T10" fmla="*/ 2 w 276"/>
                <a:gd name="T11" fmla="*/ 8 h 388"/>
                <a:gd name="T12" fmla="*/ 3 w 276"/>
                <a:gd name="T13" fmla="*/ 5 h 388"/>
                <a:gd name="T14" fmla="*/ 5 w 276"/>
                <a:gd name="T15" fmla="*/ 3 h 388"/>
                <a:gd name="T16" fmla="*/ 7 w 276"/>
                <a:gd name="T17" fmla="*/ 2 h 388"/>
                <a:gd name="T18" fmla="*/ 10 w 276"/>
                <a:gd name="T19" fmla="*/ 1 h 388"/>
                <a:gd name="T20" fmla="*/ 12 w 276"/>
                <a:gd name="T21" fmla="*/ 0 h 388"/>
                <a:gd name="T22" fmla="*/ 14 w 276"/>
                <a:gd name="T23" fmla="*/ 1 h 388"/>
                <a:gd name="T24" fmla="*/ 16 w 276"/>
                <a:gd name="T25" fmla="*/ 2 h 388"/>
                <a:gd name="T26" fmla="*/ 17 w 276"/>
                <a:gd name="T27" fmla="*/ 3 h 388"/>
                <a:gd name="T28" fmla="*/ 18 w 276"/>
                <a:gd name="T29" fmla="*/ 5 h 388"/>
                <a:gd name="T30" fmla="*/ 18 w 276"/>
                <a:gd name="T31" fmla="*/ 8 h 388"/>
                <a:gd name="T32" fmla="*/ 18 w 276"/>
                <a:gd name="T33" fmla="*/ 11 h 388"/>
                <a:gd name="T34" fmla="*/ 17 w 276"/>
                <a:gd name="T35" fmla="*/ 14 h 388"/>
                <a:gd name="T36" fmla="*/ 16 w 276"/>
                <a:gd name="T37" fmla="*/ 17 h 388"/>
                <a:gd name="T38" fmla="*/ 15 w 276"/>
                <a:gd name="T39" fmla="*/ 20 h 388"/>
                <a:gd name="T40" fmla="*/ 13 w 276"/>
                <a:gd name="T41" fmla="*/ 22 h 388"/>
                <a:gd name="T42" fmla="*/ 11 w 276"/>
                <a:gd name="T43" fmla="*/ 24 h 388"/>
                <a:gd name="T44" fmla="*/ 8 w 276"/>
                <a:gd name="T45" fmla="*/ 25 h 388"/>
                <a:gd name="T46" fmla="*/ 6 w 276"/>
                <a:gd name="T47" fmla="*/ 25 h 388"/>
                <a:gd name="T48" fmla="*/ 4 w 276"/>
                <a:gd name="T49" fmla="*/ 25 h 388"/>
                <a:gd name="T50" fmla="*/ 3 w 276"/>
                <a:gd name="T51" fmla="*/ 24 h 388"/>
                <a:gd name="T52" fmla="*/ 1 w 276"/>
                <a:gd name="T53" fmla="*/ 22 h 388"/>
                <a:gd name="T54" fmla="*/ 4 w 276"/>
                <a:gd name="T55" fmla="*/ 21 h 388"/>
                <a:gd name="T56" fmla="*/ 5 w 276"/>
                <a:gd name="T57" fmla="*/ 22 h 388"/>
                <a:gd name="T58" fmla="*/ 7 w 276"/>
                <a:gd name="T59" fmla="*/ 22 h 388"/>
                <a:gd name="T60" fmla="*/ 8 w 276"/>
                <a:gd name="T61" fmla="*/ 22 h 388"/>
                <a:gd name="T62" fmla="*/ 10 w 276"/>
                <a:gd name="T63" fmla="*/ 21 h 388"/>
                <a:gd name="T64" fmla="*/ 12 w 276"/>
                <a:gd name="T65" fmla="*/ 20 h 388"/>
                <a:gd name="T66" fmla="*/ 13 w 276"/>
                <a:gd name="T67" fmla="*/ 18 h 388"/>
                <a:gd name="T68" fmla="*/ 14 w 276"/>
                <a:gd name="T69" fmla="*/ 17 h 388"/>
                <a:gd name="T70" fmla="*/ 15 w 276"/>
                <a:gd name="T71" fmla="*/ 14 h 388"/>
                <a:gd name="T72" fmla="*/ 16 w 276"/>
                <a:gd name="T73" fmla="*/ 12 h 388"/>
                <a:gd name="T74" fmla="*/ 16 w 276"/>
                <a:gd name="T75" fmla="*/ 10 h 388"/>
                <a:gd name="T76" fmla="*/ 16 w 276"/>
                <a:gd name="T77" fmla="*/ 8 h 388"/>
                <a:gd name="T78" fmla="*/ 15 w 276"/>
                <a:gd name="T79" fmla="*/ 6 h 388"/>
                <a:gd name="T80" fmla="*/ 14 w 276"/>
                <a:gd name="T81" fmla="*/ 4 h 388"/>
                <a:gd name="T82" fmla="*/ 13 w 276"/>
                <a:gd name="T83" fmla="*/ 4 h 388"/>
                <a:gd name="T84" fmla="*/ 12 w 276"/>
                <a:gd name="T85" fmla="*/ 3 h 388"/>
                <a:gd name="T86" fmla="*/ 10 w 276"/>
                <a:gd name="T87" fmla="*/ 3 h 388"/>
                <a:gd name="T88" fmla="*/ 8 w 276"/>
                <a:gd name="T89" fmla="*/ 4 h 388"/>
                <a:gd name="T90" fmla="*/ 6 w 276"/>
                <a:gd name="T91" fmla="*/ 5 h 388"/>
                <a:gd name="T92" fmla="*/ 5 w 276"/>
                <a:gd name="T93" fmla="*/ 7 h 388"/>
                <a:gd name="T94" fmla="*/ 4 w 276"/>
                <a:gd name="T95" fmla="*/ 9 h 388"/>
                <a:gd name="T96" fmla="*/ 3 w 276"/>
                <a:gd name="T97" fmla="*/ 11 h 388"/>
                <a:gd name="T98" fmla="*/ 2 w 276"/>
                <a:gd name="T99" fmla="*/ 13 h 388"/>
                <a:gd name="T100" fmla="*/ 2 w 276"/>
                <a:gd name="T101" fmla="*/ 16 h 388"/>
                <a:gd name="T102" fmla="*/ 3 w 276"/>
                <a:gd name="T103" fmla="*/ 18 h 388"/>
                <a:gd name="T104" fmla="*/ 3 w 276"/>
                <a:gd name="T105" fmla="*/ 20 h 388"/>
                <a:gd name="T106" fmla="*/ 1 w 276"/>
                <a:gd name="T107" fmla="*/ 21 h 388"/>
                <a:gd name="T108" fmla="*/ 1 w 276"/>
                <a:gd name="T109" fmla="*/ 2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4" name="Freeform 20"/>
            <p:cNvSpPr>
              <a:spLocks/>
            </p:cNvSpPr>
            <p:nvPr/>
          </p:nvSpPr>
          <p:spPr bwMode="auto">
            <a:xfrm>
              <a:off x="1145" y="2065"/>
              <a:ext cx="14" cy="10"/>
            </a:xfrm>
            <a:custGeom>
              <a:avLst/>
              <a:gdLst>
                <a:gd name="T0" fmla="*/ 4 w 53"/>
                <a:gd name="T1" fmla="*/ 2 h 43"/>
                <a:gd name="T2" fmla="*/ 2 w 53"/>
                <a:gd name="T3" fmla="*/ 0 h 43"/>
                <a:gd name="T4" fmla="*/ 0 w 53"/>
                <a:gd name="T5" fmla="*/ 1 h 43"/>
                <a:gd name="T6" fmla="*/ 1 w 53"/>
                <a:gd name="T7" fmla="*/ 2 h 43"/>
                <a:gd name="T8" fmla="*/ 4 w 53"/>
                <a:gd name="T9" fmla="*/ 2 h 43"/>
                <a:gd name="T10" fmla="*/ 4 w 53"/>
                <a:gd name="T11" fmla="*/ 2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5" name="Freeform 21"/>
            <p:cNvSpPr>
              <a:spLocks/>
            </p:cNvSpPr>
            <p:nvPr/>
          </p:nvSpPr>
          <p:spPr bwMode="auto">
            <a:xfrm>
              <a:off x="1153" y="2018"/>
              <a:ext cx="51" cy="36"/>
            </a:xfrm>
            <a:custGeom>
              <a:avLst/>
              <a:gdLst>
                <a:gd name="T0" fmla="*/ 13 w 202"/>
                <a:gd name="T1" fmla="*/ 5 h 141"/>
                <a:gd name="T2" fmla="*/ 2 w 202"/>
                <a:gd name="T3" fmla="*/ 0 h 141"/>
                <a:gd name="T4" fmla="*/ 0 w 202"/>
                <a:gd name="T5" fmla="*/ 3 h 141"/>
                <a:gd name="T6" fmla="*/ 5 w 202"/>
                <a:gd name="T7" fmla="*/ 9 h 141"/>
                <a:gd name="T8" fmla="*/ 13 w 202"/>
                <a:gd name="T9" fmla="*/ 8 h 141"/>
                <a:gd name="T10" fmla="*/ 13 w 202"/>
                <a:gd name="T11" fmla="*/ 5 h 141"/>
                <a:gd name="T12" fmla="*/ 13 w 202"/>
                <a:gd name="T13" fmla="*/ 5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06" name="Freeform 22"/>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07" name="Freeform 23"/>
            <p:cNvSpPr>
              <a:spLocks/>
            </p:cNvSpPr>
            <p:nvPr/>
          </p:nvSpPr>
          <p:spPr bwMode="auto">
            <a:xfrm rot="1661969">
              <a:off x="1352" y="1764"/>
              <a:ext cx="205" cy="160"/>
            </a:xfrm>
            <a:custGeom>
              <a:avLst/>
              <a:gdLst>
                <a:gd name="T0" fmla="*/ 13 w 530"/>
                <a:gd name="T1" fmla="*/ 40 h 342"/>
                <a:gd name="T2" fmla="*/ 9 w 530"/>
                <a:gd name="T3" fmla="*/ 43 h 342"/>
                <a:gd name="T4" fmla="*/ 5 w 530"/>
                <a:gd name="T5" fmla="*/ 45 h 342"/>
                <a:gd name="T6" fmla="*/ 2 w 530"/>
                <a:gd name="T7" fmla="*/ 49 h 342"/>
                <a:gd name="T8" fmla="*/ 0 w 530"/>
                <a:gd name="T9" fmla="*/ 54 h 342"/>
                <a:gd name="T10" fmla="*/ 1 w 530"/>
                <a:gd name="T11" fmla="*/ 61 h 342"/>
                <a:gd name="T12" fmla="*/ 5 w 530"/>
                <a:gd name="T13" fmla="*/ 67 h 342"/>
                <a:gd name="T14" fmla="*/ 9 w 530"/>
                <a:gd name="T15" fmla="*/ 72 h 342"/>
                <a:gd name="T16" fmla="*/ 13 w 530"/>
                <a:gd name="T17" fmla="*/ 75 h 342"/>
                <a:gd name="T18" fmla="*/ 16 w 530"/>
                <a:gd name="T19" fmla="*/ 74 h 342"/>
                <a:gd name="T20" fmla="*/ 20 w 530"/>
                <a:gd name="T21" fmla="*/ 74 h 342"/>
                <a:gd name="T22" fmla="*/ 24 w 530"/>
                <a:gd name="T23" fmla="*/ 73 h 342"/>
                <a:gd name="T24" fmla="*/ 28 w 530"/>
                <a:gd name="T25" fmla="*/ 69 h 342"/>
                <a:gd name="T26" fmla="*/ 32 w 530"/>
                <a:gd name="T27" fmla="*/ 65 h 342"/>
                <a:gd name="T28" fmla="*/ 35 w 530"/>
                <a:gd name="T29" fmla="*/ 58 h 342"/>
                <a:gd name="T30" fmla="*/ 38 w 530"/>
                <a:gd name="T31" fmla="*/ 53 h 342"/>
                <a:gd name="T32" fmla="*/ 42 w 530"/>
                <a:gd name="T33" fmla="*/ 58 h 342"/>
                <a:gd name="T34" fmla="*/ 46 w 530"/>
                <a:gd name="T35" fmla="*/ 62 h 342"/>
                <a:gd name="T36" fmla="*/ 50 w 530"/>
                <a:gd name="T37" fmla="*/ 63 h 342"/>
                <a:gd name="T38" fmla="*/ 53 w 530"/>
                <a:gd name="T39" fmla="*/ 62 h 342"/>
                <a:gd name="T40" fmla="*/ 56 w 530"/>
                <a:gd name="T41" fmla="*/ 57 h 342"/>
                <a:gd name="T42" fmla="*/ 57 w 530"/>
                <a:gd name="T43" fmla="*/ 51 h 342"/>
                <a:gd name="T44" fmla="*/ 58 w 530"/>
                <a:gd name="T45" fmla="*/ 45 h 342"/>
                <a:gd name="T46" fmla="*/ 60 w 530"/>
                <a:gd name="T47" fmla="*/ 44 h 342"/>
                <a:gd name="T48" fmla="*/ 63 w 530"/>
                <a:gd name="T49" fmla="*/ 45 h 342"/>
                <a:gd name="T50" fmla="*/ 67 w 530"/>
                <a:gd name="T51" fmla="*/ 46 h 342"/>
                <a:gd name="T52" fmla="*/ 71 w 530"/>
                <a:gd name="T53" fmla="*/ 46 h 342"/>
                <a:gd name="T54" fmla="*/ 75 w 530"/>
                <a:gd name="T55" fmla="*/ 45 h 342"/>
                <a:gd name="T56" fmla="*/ 79 w 530"/>
                <a:gd name="T57" fmla="*/ 40 h 342"/>
                <a:gd name="T58" fmla="*/ 79 w 530"/>
                <a:gd name="T59" fmla="*/ 35 h 342"/>
                <a:gd name="T60" fmla="*/ 79 w 530"/>
                <a:gd name="T61" fmla="*/ 27 h 342"/>
                <a:gd name="T62" fmla="*/ 79 w 530"/>
                <a:gd name="T63" fmla="*/ 19 h 342"/>
                <a:gd name="T64" fmla="*/ 77 w 530"/>
                <a:gd name="T65" fmla="*/ 11 h 342"/>
                <a:gd name="T66" fmla="*/ 75 w 530"/>
                <a:gd name="T67" fmla="*/ 5 h 342"/>
                <a:gd name="T68" fmla="*/ 71 w 530"/>
                <a:gd name="T69" fmla="*/ 1 h 342"/>
                <a:gd name="T70" fmla="*/ 67 w 530"/>
                <a:gd name="T71" fmla="*/ 0 h 342"/>
                <a:gd name="T72" fmla="*/ 61 w 530"/>
                <a:gd name="T73" fmla="*/ 4 h 342"/>
                <a:gd name="T74" fmla="*/ 58 w 530"/>
                <a:gd name="T75" fmla="*/ 9 h 342"/>
                <a:gd name="T76" fmla="*/ 55 w 530"/>
                <a:gd name="T77" fmla="*/ 9 h 342"/>
                <a:gd name="T78" fmla="*/ 51 w 530"/>
                <a:gd name="T79" fmla="*/ 7 h 342"/>
                <a:gd name="T80" fmla="*/ 47 w 530"/>
                <a:gd name="T81" fmla="*/ 7 h 342"/>
                <a:gd name="T82" fmla="*/ 43 w 530"/>
                <a:gd name="T83" fmla="*/ 6 h 342"/>
                <a:gd name="T84" fmla="*/ 39 w 530"/>
                <a:gd name="T85" fmla="*/ 7 h 342"/>
                <a:gd name="T86" fmla="*/ 36 w 530"/>
                <a:gd name="T87" fmla="*/ 9 h 342"/>
                <a:gd name="T88" fmla="*/ 34 w 530"/>
                <a:gd name="T89" fmla="*/ 14 h 342"/>
                <a:gd name="T90" fmla="*/ 33 w 530"/>
                <a:gd name="T91" fmla="*/ 20 h 342"/>
                <a:gd name="T92" fmla="*/ 31 w 530"/>
                <a:gd name="T93" fmla="*/ 25 h 342"/>
                <a:gd name="T94" fmla="*/ 26 w 530"/>
                <a:gd name="T95" fmla="*/ 32 h 342"/>
                <a:gd name="T96" fmla="*/ 23 w 530"/>
                <a:gd name="T97" fmla="*/ 35 h 342"/>
                <a:gd name="T98" fmla="*/ 19 w 530"/>
                <a:gd name="T99" fmla="*/ 37 h 342"/>
                <a:gd name="T100" fmla="*/ 15 w 530"/>
                <a:gd name="T101" fmla="*/ 4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24608" name="Line 24"/>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09" name="Line 25"/>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10" name="Oval 26"/>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4611" name="Freeform 27"/>
            <p:cNvSpPr>
              <a:spLocks/>
            </p:cNvSpPr>
            <p:nvPr/>
          </p:nvSpPr>
          <p:spPr bwMode="auto">
            <a:xfrm>
              <a:off x="611" y="2261"/>
              <a:ext cx="197" cy="198"/>
            </a:xfrm>
            <a:custGeom>
              <a:avLst/>
              <a:gdLst>
                <a:gd name="T0" fmla="*/ 11 w 770"/>
                <a:gd name="T1" fmla="*/ 46 h 778"/>
                <a:gd name="T2" fmla="*/ 8 w 770"/>
                <a:gd name="T3" fmla="*/ 44 h 778"/>
                <a:gd name="T4" fmla="*/ 4 w 770"/>
                <a:gd name="T5" fmla="*/ 39 h 778"/>
                <a:gd name="T6" fmla="*/ 1 w 770"/>
                <a:gd name="T7" fmla="*/ 34 h 778"/>
                <a:gd name="T8" fmla="*/ 0 w 770"/>
                <a:gd name="T9" fmla="*/ 28 h 778"/>
                <a:gd name="T10" fmla="*/ 0 w 770"/>
                <a:gd name="T11" fmla="*/ 22 h 778"/>
                <a:gd name="T12" fmla="*/ 2 w 770"/>
                <a:gd name="T13" fmla="*/ 16 h 778"/>
                <a:gd name="T14" fmla="*/ 4 w 770"/>
                <a:gd name="T15" fmla="*/ 11 h 778"/>
                <a:gd name="T16" fmla="*/ 9 w 770"/>
                <a:gd name="T17" fmla="*/ 6 h 778"/>
                <a:gd name="T18" fmla="*/ 14 w 770"/>
                <a:gd name="T19" fmla="*/ 3 h 778"/>
                <a:gd name="T20" fmla="*/ 19 w 770"/>
                <a:gd name="T21" fmla="*/ 1 h 778"/>
                <a:gd name="T22" fmla="*/ 26 w 770"/>
                <a:gd name="T23" fmla="*/ 0 h 778"/>
                <a:gd name="T24" fmla="*/ 31 w 770"/>
                <a:gd name="T25" fmla="*/ 1 h 778"/>
                <a:gd name="T26" fmla="*/ 37 w 770"/>
                <a:gd name="T27" fmla="*/ 3 h 778"/>
                <a:gd name="T28" fmla="*/ 42 w 770"/>
                <a:gd name="T29" fmla="*/ 7 h 778"/>
                <a:gd name="T30" fmla="*/ 46 w 770"/>
                <a:gd name="T31" fmla="*/ 11 h 778"/>
                <a:gd name="T32" fmla="*/ 49 w 770"/>
                <a:gd name="T33" fmla="*/ 17 h 778"/>
                <a:gd name="T34" fmla="*/ 50 w 770"/>
                <a:gd name="T35" fmla="*/ 22 h 778"/>
                <a:gd name="T36" fmla="*/ 50 w 770"/>
                <a:gd name="T37" fmla="*/ 29 h 778"/>
                <a:gd name="T38" fmla="*/ 49 w 770"/>
                <a:gd name="T39" fmla="*/ 34 h 778"/>
                <a:gd name="T40" fmla="*/ 46 w 770"/>
                <a:gd name="T41" fmla="*/ 40 h 778"/>
                <a:gd name="T42" fmla="*/ 42 w 770"/>
                <a:gd name="T43" fmla="*/ 44 h 778"/>
                <a:gd name="T44" fmla="*/ 37 w 770"/>
                <a:gd name="T45" fmla="*/ 48 h 778"/>
                <a:gd name="T46" fmla="*/ 31 w 770"/>
                <a:gd name="T47" fmla="*/ 50 h 778"/>
                <a:gd name="T48" fmla="*/ 25 w 770"/>
                <a:gd name="T49" fmla="*/ 50 h 778"/>
                <a:gd name="T50" fmla="*/ 19 w 770"/>
                <a:gd name="T51" fmla="*/ 50 h 778"/>
                <a:gd name="T52" fmla="*/ 13 w 770"/>
                <a:gd name="T53" fmla="*/ 47 h 778"/>
                <a:gd name="T54" fmla="*/ 19 w 770"/>
                <a:gd name="T55" fmla="*/ 43 h 778"/>
                <a:gd name="T56" fmla="*/ 24 w 770"/>
                <a:gd name="T57" fmla="*/ 44 h 778"/>
                <a:gd name="T58" fmla="*/ 29 w 770"/>
                <a:gd name="T59" fmla="*/ 44 h 778"/>
                <a:gd name="T60" fmla="*/ 33 w 770"/>
                <a:gd name="T61" fmla="*/ 43 h 778"/>
                <a:gd name="T62" fmla="*/ 37 w 770"/>
                <a:gd name="T63" fmla="*/ 40 h 778"/>
                <a:gd name="T64" fmla="*/ 40 w 770"/>
                <a:gd name="T65" fmla="*/ 37 h 778"/>
                <a:gd name="T66" fmla="*/ 43 w 770"/>
                <a:gd name="T67" fmla="*/ 33 h 778"/>
                <a:gd name="T68" fmla="*/ 44 w 770"/>
                <a:gd name="T69" fmla="*/ 29 h 778"/>
                <a:gd name="T70" fmla="*/ 44 w 770"/>
                <a:gd name="T71" fmla="*/ 24 h 778"/>
                <a:gd name="T72" fmla="*/ 43 w 770"/>
                <a:gd name="T73" fmla="*/ 20 h 778"/>
                <a:gd name="T74" fmla="*/ 41 w 770"/>
                <a:gd name="T75" fmla="*/ 15 h 778"/>
                <a:gd name="T76" fmla="*/ 39 w 770"/>
                <a:gd name="T77" fmla="*/ 12 h 778"/>
                <a:gd name="T78" fmla="*/ 35 w 770"/>
                <a:gd name="T79" fmla="*/ 9 h 778"/>
                <a:gd name="T80" fmla="*/ 31 w 770"/>
                <a:gd name="T81" fmla="*/ 7 h 778"/>
                <a:gd name="T82" fmla="*/ 26 w 770"/>
                <a:gd name="T83" fmla="*/ 6 h 778"/>
                <a:gd name="T84" fmla="*/ 21 w 770"/>
                <a:gd name="T85" fmla="*/ 7 h 778"/>
                <a:gd name="T86" fmla="*/ 17 w 770"/>
                <a:gd name="T87" fmla="*/ 8 h 778"/>
                <a:gd name="T88" fmla="*/ 13 w 770"/>
                <a:gd name="T89" fmla="*/ 10 h 778"/>
                <a:gd name="T90" fmla="*/ 10 w 770"/>
                <a:gd name="T91" fmla="*/ 13 h 778"/>
                <a:gd name="T92" fmla="*/ 8 w 770"/>
                <a:gd name="T93" fmla="*/ 17 h 778"/>
                <a:gd name="T94" fmla="*/ 6 w 770"/>
                <a:gd name="T95" fmla="*/ 22 h 778"/>
                <a:gd name="T96" fmla="*/ 6 w 770"/>
                <a:gd name="T97" fmla="*/ 26 h 778"/>
                <a:gd name="T98" fmla="*/ 7 w 770"/>
                <a:gd name="T99" fmla="*/ 31 h 778"/>
                <a:gd name="T100" fmla="*/ 9 w 770"/>
                <a:gd name="T101" fmla="*/ 35 h 778"/>
                <a:gd name="T102" fmla="*/ 12 w 770"/>
                <a:gd name="T103" fmla="*/ 39 h 778"/>
                <a:gd name="T104" fmla="*/ 16 w 770"/>
                <a:gd name="T105" fmla="*/ 42 h 778"/>
                <a:gd name="T106" fmla="*/ 11 w 770"/>
                <a:gd name="T107" fmla="*/ 46 h 778"/>
                <a:gd name="T108" fmla="*/ 11 w 770"/>
                <a:gd name="T109" fmla="*/ 46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2" name="Freeform 28"/>
            <p:cNvSpPr>
              <a:spLocks/>
            </p:cNvSpPr>
            <p:nvPr/>
          </p:nvSpPr>
          <p:spPr bwMode="auto">
            <a:xfrm>
              <a:off x="653" y="2425"/>
              <a:ext cx="38" cy="24"/>
            </a:xfrm>
            <a:custGeom>
              <a:avLst/>
              <a:gdLst>
                <a:gd name="T0" fmla="*/ 10 w 150"/>
                <a:gd name="T1" fmla="*/ 2 h 93"/>
                <a:gd name="T2" fmla="*/ 4 w 150"/>
                <a:gd name="T3" fmla="*/ 0 h 93"/>
                <a:gd name="T4" fmla="*/ 0 w 150"/>
                <a:gd name="T5" fmla="*/ 4 h 93"/>
                <a:gd name="T6" fmla="*/ 3 w 150"/>
                <a:gd name="T7" fmla="*/ 6 h 93"/>
                <a:gd name="T8" fmla="*/ 10 w 150"/>
                <a:gd name="T9" fmla="*/ 2 h 93"/>
                <a:gd name="T10" fmla="*/ 10 w 150"/>
                <a:gd name="T11" fmla="*/ 2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3" name="Oval 29"/>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4614" name="Freeform 30"/>
            <p:cNvSpPr>
              <a:spLocks/>
            </p:cNvSpPr>
            <p:nvPr/>
          </p:nvSpPr>
          <p:spPr bwMode="auto">
            <a:xfrm>
              <a:off x="1336" y="2201"/>
              <a:ext cx="156" cy="249"/>
            </a:xfrm>
            <a:custGeom>
              <a:avLst/>
              <a:gdLst>
                <a:gd name="T0" fmla="*/ 6 w 606"/>
                <a:gd name="T1" fmla="*/ 57 h 969"/>
                <a:gd name="T2" fmla="*/ 5 w 606"/>
                <a:gd name="T3" fmla="*/ 54 h 969"/>
                <a:gd name="T4" fmla="*/ 2 w 606"/>
                <a:gd name="T5" fmla="*/ 48 h 969"/>
                <a:gd name="T6" fmla="*/ 1 w 606"/>
                <a:gd name="T7" fmla="*/ 41 h 969"/>
                <a:gd name="T8" fmla="*/ 0 w 606"/>
                <a:gd name="T9" fmla="*/ 34 h 969"/>
                <a:gd name="T10" fmla="*/ 1 w 606"/>
                <a:gd name="T11" fmla="*/ 26 h 969"/>
                <a:gd name="T12" fmla="*/ 3 w 606"/>
                <a:gd name="T13" fmla="*/ 19 h 969"/>
                <a:gd name="T14" fmla="*/ 5 w 606"/>
                <a:gd name="T15" fmla="*/ 12 h 969"/>
                <a:gd name="T16" fmla="*/ 9 w 606"/>
                <a:gd name="T17" fmla="*/ 6 h 969"/>
                <a:gd name="T18" fmla="*/ 14 w 606"/>
                <a:gd name="T19" fmla="*/ 3 h 969"/>
                <a:gd name="T20" fmla="*/ 19 w 606"/>
                <a:gd name="T21" fmla="*/ 0 h 969"/>
                <a:gd name="T22" fmla="*/ 23 w 606"/>
                <a:gd name="T23" fmla="*/ 0 h 969"/>
                <a:gd name="T24" fmla="*/ 28 w 606"/>
                <a:gd name="T25" fmla="*/ 1 h 969"/>
                <a:gd name="T26" fmla="*/ 32 w 606"/>
                <a:gd name="T27" fmla="*/ 5 h 969"/>
                <a:gd name="T28" fmla="*/ 36 w 606"/>
                <a:gd name="T29" fmla="*/ 10 h 969"/>
                <a:gd name="T30" fmla="*/ 38 w 606"/>
                <a:gd name="T31" fmla="*/ 16 h 969"/>
                <a:gd name="T32" fmla="*/ 40 w 606"/>
                <a:gd name="T33" fmla="*/ 23 h 969"/>
                <a:gd name="T34" fmla="*/ 40 w 606"/>
                <a:gd name="T35" fmla="*/ 30 h 969"/>
                <a:gd name="T36" fmla="*/ 39 w 606"/>
                <a:gd name="T37" fmla="*/ 38 h 969"/>
                <a:gd name="T38" fmla="*/ 38 w 606"/>
                <a:gd name="T39" fmla="*/ 45 h 969"/>
                <a:gd name="T40" fmla="*/ 35 w 606"/>
                <a:gd name="T41" fmla="*/ 52 h 969"/>
                <a:gd name="T42" fmla="*/ 31 w 606"/>
                <a:gd name="T43" fmla="*/ 58 h 969"/>
                <a:gd name="T44" fmla="*/ 27 w 606"/>
                <a:gd name="T45" fmla="*/ 61 h 969"/>
                <a:gd name="T46" fmla="*/ 22 w 606"/>
                <a:gd name="T47" fmla="*/ 63 h 969"/>
                <a:gd name="T48" fmla="*/ 17 w 606"/>
                <a:gd name="T49" fmla="*/ 64 h 969"/>
                <a:gd name="T50" fmla="*/ 12 w 606"/>
                <a:gd name="T51" fmla="*/ 62 h 969"/>
                <a:gd name="T52" fmla="*/ 8 w 606"/>
                <a:gd name="T53" fmla="*/ 60 h 969"/>
                <a:gd name="T54" fmla="*/ 13 w 606"/>
                <a:gd name="T55" fmla="*/ 54 h 969"/>
                <a:gd name="T56" fmla="*/ 17 w 606"/>
                <a:gd name="T57" fmla="*/ 56 h 969"/>
                <a:gd name="T58" fmla="*/ 21 w 606"/>
                <a:gd name="T59" fmla="*/ 56 h 969"/>
                <a:gd name="T60" fmla="*/ 24 w 606"/>
                <a:gd name="T61" fmla="*/ 55 h 969"/>
                <a:gd name="T62" fmla="*/ 28 w 606"/>
                <a:gd name="T63" fmla="*/ 52 h 969"/>
                <a:gd name="T64" fmla="*/ 31 w 606"/>
                <a:gd name="T65" fmla="*/ 48 h 969"/>
                <a:gd name="T66" fmla="*/ 33 w 606"/>
                <a:gd name="T67" fmla="*/ 43 h 969"/>
                <a:gd name="T68" fmla="*/ 34 w 606"/>
                <a:gd name="T69" fmla="*/ 38 h 969"/>
                <a:gd name="T70" fmla="*/ 35 w 606"/>
                <a:gd name="T71" fmla="*/ 32 h 969"/>
                <a:gd name="T72" fmla="*/ 35 w 606"/>
                <a:gd name="T73" fmla="*/ 26 h 969"/>
                <a:gd name="T74" fmla="*/ 34 w 606"/>
                <a:gd name="T75" fmla="*/ 21 h 969"/>
                <a:gd name="T76" fmla="*/ 32 w 606"/>
                <a:gd name="T77" fmla="*/ 16 h 969"/>
                <a:gd name="T78" fmla="*/ 30 w 606"/>
                <a:gd name="T79" fmla="*/ 12 h 969"/>
                <a:gd name="T80" fmla="*/ 27 w 606"/>
                <a:gd name="T81" fmla="*/ 9 h 969"/>
                <a:gd name="T82" fmla="*/ 23 w 606"/>
                <a:gd name="T83" fmla="*/ 8 h 969"/>
                <a:gd name="T84" fmla="*/ 20 w 606"/>
                <a:gd name="T85" fmla="*/ 8 h 969"/>
                <a:gd name="T86" fmla="*/ 16 w 606"/>
                <a:gd name="T87" fmla="*/ 9 h 969"/>
                <a:gd name="T88" fmla="*/ 13 w 606"/>
                <a:gd name="T89" fmla="*/ 12 h 969"/>
                <a:gd name="T90" fmla="*/ 10 w 606"/>
                <a:gd name="T91" fmla="*/ 16 h 969"/>
                <a:gd name="T92" fmla="*/ 7 w 606"/>
                <a:gd name="T93" fmla="*/ 21 h 969"/>
                <a:gd name="T94" fmla="*/ 6 w 606"/>
                <a:gd name="T95" fmla="*/ 26 h 969"/>
                <a:gd name="T96" fmla="*/ 5 w 606"/>
                <a:gd name="T97" fmla="*/ 32 h 969"/>
                <a:gd name="T98" fmla="*/ 5 w 606"/>
                <a:gd name="T99" fmla="*/ 38 h 969"/>
                <a:gd name="T100" fmla="*/ 6 w 606"/>
                <a:gd name="T101" fmla="*/ 43 h 969"/>
                <a:gd name="T102" fmla="*/ 8 w 606"/>
                <a:gd name="T103" fmla="*/ 48 h 969"/>
                <a:gd name="T104" fmla="*/ 11 w 606"/>
                <a:gd name="T105" fmla="*/ 53 h 969"/>
                <a:gd name="T106" fmla="*/ 6 w 606"/>
                <a:gd name="T107" fmla="*/ 57 h 969"/>
                <a:gd name="T108" fmla="*/ 6 w 606"/>
                <a:gd name="T109" fmla="*/ 57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5" name="Freeform 31"/>
            <p:cNvSpPr>
              <a:spLocks/>
            </p:cNvSpPr>
            <p:nvPr/>
          </p:nvSpPr>
          <p:spPr bwMode="auto">
            <a:xfrm>
              <a:off x="1360" y="2402"/>
              <a:ext cx="33" cy="30"/>
            </a:xfrm>
            <a:custGeom>
              <a:avLst/>
              <a:gdLst>
                <a:gd name="T0" fmla="*/ 9 w 122"/>
                <a:gd name="T1" fmla="*/ 4 h 116"/>
                <a:gd name="T2" fmla="*/ 4 w 122"/>
                <a:gd name="T3" fmla="*/ 0 h 116"/>
                <a:gd name="T4" fmla="*/ 0 w 122"/>
                <a:gd name="T5" fmla="*/ 5 h 116"/>
                <a:gd name="T6" fmla="*/ 2 w 122"/>
                <a:gd name="T7" fmla="*/ 8 h 116"/>
                <a:gd name="T8" fmla="*/ 9 w 122"/>
                <a:gd name="T9" fmla="*/ 4 h 116"/>
                <a:gd name="T10" fmla="*/ 9 w 122"/>
                <a:gd name="T11" fmla="*/ 4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4586" name="Line 42"/>
          <p:cNvSpPr>
            <a:spLocks noChangeShapeType="1"/>
          </p:cNvSpPr>
          <p:nvPr/>
        </p:nvSpPr>
        <p:spPr bwMode="auto">
          <a:xfrm flipH="1" flipV="1">
            <a:off x="7248525" y="3827463"/>
            <a:ext cx="636588" cy="9255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4587" name="Group 33"/>
          <p:cNvGrpSpPr>
            <a:grpSpLocks/>
          </p:cNvGrpSpPr>
          <p:nvPr/>
        </p:nvGrpSpPr>
        <p:grpSpPr bwMode="auto">
          <a:xfrm>
            <a:off x="7677150" y="4508500"/>
            <a:ext cx="788988" cy="771525"/>
            <a:chOff x="1873" y="1015"/>
            <a:chExt cx="497" cy="486"/>
          </a:xfrm>
        </p:grpSpPr>
        <p:sp>
          <p:nvSpPr>
            <p:cNvPr id="24588" name="AutoShape 34"/>
            <p:cNvSpPr>
              <a:spLocks noChangeArrowheads="1"/>
            </p:cNvSpPr>
            <p:nvPr/>
          </p:nvSpPr>
          <p:spPr bwMode="auto">
            <a:xfrm rot="10800000" flipH="1">
              <a:off x="1873" y="1015"/>
              <a:ext cx="497" cy="486"/>
            </a:xfrm>
            <a:prstGeom prst="foldedCorner">
              <a:avLst>
                <a:gd name="adj" fmla="val 21130"/>
              </a:avLst>
            </a:prstGeom>
            <a:solidFill>
              <a:srgbClr val="E8D1BA"/>
            </a:solidFill>
            <a:ln w="12700">
              <a:solidFill>
                <a:schemeClr val="bg1"/>
              </a:solidFill>
              <a:round/>
              <a:headEnd/>
              <a:tailEnd/>
            </a:ln>
          </p:spPr>
          <p:txBody>
            <a:bodyPr lIns="0" tIns="0" rIns="0" bIns="0" anchor="ctr">
              <a:spAutoFit/>
            </a:bodyPr>
            <a:lstStyle/>
            <a:p>
              <a:endParaRPr lang="en-US"/>
            </a:p>
          </p:txBody>
        </p:sp>
        <p:grpSp>
          <p:nvGrpSpPr>
            <p:cNvPr id="24589" name="Group 35"/>
            <p:cNvGrpSpPr>
              <a:grpSpLocks/>
            </p:cNvGrpSpPr>
            <p:nvPr/>
          </p:nvGrpSpPr>
          <p:grpSpPr bwMode="auto">
            <a:xfrm>
              <a:off x="1923" y="1090"/>
              <a:ext cx="353" cy="351"/>
              <a:chOff x="3360" y="800"/>
              <a:chExt cx="620" cy="616"/>
            </a:xfrm>
          </p:grpSpPr>
          <p:sp>
            <p:nvSpPr>
              <p:cNvPr id="24590" name="AutoShape 3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4591" name="Freeform 37"/>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24592" name="Group 38"/>
              <p:cNvGrpSpPr>
                <a:grpSpLocks/>
              </p:cNvGrpSpPr>
              <p:nvPr/>
            </p:nvGrpSpPr>
            <p:grpSpPr bwMode="auto">
              <a:xfrm flipH="1">
                <a:off x="3749" y="1171"/>
                <a:ext cx="212" cy="213"/>
                <a:chOff x="1350" y="686"/>
                <a:chExt cx="1132" cy="1132"/>
              </a:xfrm>
            </p:grpSpPr>
            <p:sp>
              <p:nvSpPr>
                <p:cNvPr id="24594" name="AutoShape 3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4595" name="Picture 4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4593" name="Picture 41"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|EOS~022|</a:t>
            </a:r>
            <a:endParaRPr lang="en-US" sz="100" dirty="0" err="1" smtClean="0">
              <a:solidFill>
                <a:srgbClr val="FFFFFF"/>
              </a:solidFill>
              <a:latin typeface="Arial"/>
              <a:cs typeface="Calibri"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4" y="597782"/>
            <a:ext cx="6517895" cy="595136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3" name="Rectangle 3"/>
          <p:cNvSpPr>
            <a:spLocks noGrp="1" noChangeArrowheads="1"/>
          </p:cNvSpPr>
          <p:nvPr>
            <p:ph type="title"/>
          </p:nvPr>
        </p:nvSpPr>
        <p:spPr/>
        <p:txBody>
          <a:bodyPr/>
          <a:lstStyle/>
          <a:p>
            <a:pPr eaLnBrk="1" hangingPunct="1"/>
            <a:r>
              <a:rPr lang="en-US" smtClean="0"/>
              <a:t>Example: Bodily injury exposure DV</a:t>
            </a:r>
          </a:p>
        </p:txBody>
      </p:sp>
      <p:sp>
        <p:nvSpPr>
          <p:cNvPr id="33" name="Line 4"/>
          <p:cNvSpPr>
            <a:spLocks noChangeShapeType="1"/>
          </p:cNvSpPr>
          <p:nvPr/>
        </p:nvSpPr>
        <p:spPr bwMode="auto">
          <a:xfrm flipH="1">
            <a:off x="3387634" y="1358538"/>
            <a:ext cx="785888" cy="49022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4" name="Line 5"/>
          <p:cNvSpPr>
            <a:spLocks noChangeShapeType="1"/>
          </p:cNvSpPr>
          <p:nvPr/>
        </p:nvSpPr>
        <p:spPr bwMode="auto">
          <a:xfrm flipH="1">
            <a:off x="2795451" y="3482975"/>
            <a:ext cx="1203433" cy="48813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6" name="Freeform 7"/>
          <p:cNvSpPr>
            <a:spLocks/>
          </p:cNvSpPr>
          <p:nvPr/>
        </p:nvSpPr>
        <p:spPr bwMode="auto">
          <a:xfrm>
            <a:off x="4124326" y="1023257"/>
            <a:ext cx="642937" cy="825500"/>
          </a:xfrm>
          <a:custGeom>
            <a:avLst/>
            <a:gdLst>
              <a:gd name="T0" fmla="*/ 199455909 w 1052"/>
              <a:gd name="T1" fmla="*/ 504031221 h 1352"/>
              <a:gd name="T2" fmla="*/ 112053760 w 1052"/>
              <a:gd name="T3" fmla="*/ 435435370 h 1352"/>
              <a:gd name="T4" fmla="*/ 37351454 w 1052"/>
              <a:gd name="T5" fmla="*/ 332914047 h 1352"/>
              <a:gd name="T6" fmla="*/ 5976502 w 1052"/>
              <a:gd name="T7" fmla="*/ 227037528 h 1352"/>
              <a:gd name="T8" fmla="*/ 0 w 1052"/>
              <a:gd name="T9" fmla="*/ 114823872 h 1352"/>
              <a:gd name="T10" fmla="*/ 0 w 1052"/>
              <a:gd name="T11" fmla="*/ 30942816 h 1352"/>
              <a:gd name="T12" fmla="*/ 37351454 w 1052"/>
              <a:gd name="T13" fmla="*/ 43245335 h 1352"/>
              <a:gd name="T14" fmla="*/ 102715899 w 1052"/>
              <a:gd name="T15" fmla="*/ 43245335 h 1352"/>
              <a:gd name="T16" fmla="*/ 146416649 w 1052"/>
              <a:gd name="T17" fmla="*/ 33924872 h 1352"/>
              <a:gd name="T18" fmla="*/ 199455909 w 1052"/>
              <a:gd name="T19" fmla="*/ 0 h 1352"/>
              <a:gd name="T20" fmla="*/ 240168715 w 1052"/>
              <a:gd name="T21" fmla="*/ 24605030 h 1352"/>
              <a:gd name="T22" fmla="*/ 302545187 w 1052"/>
              <a:gd name="T23" fmla="*/ 46600454 h 1352"/>
              <a:gd name="T24" fmla="*/ 392935318 w 1052"/>
              <a:gd name="T25" fmla="*/ 33924872 h 1352"/>
              <a:gd name="T26" fmla="*/ 389573957 w 1052"/>
              <a:gd name="T27" fmla="*/ 211379899 h 1352"/>
              <a:gd name="T28" fmla="*/ 377247541 w 1052"/>
              <a:gd name="T29" fmla="*/ 282958416 h 1352"/>
              <a:gd name="T30" fmla="*/ 333546791 w 1052"/>
              <a:gd name="T31" fmla="*/ 376532425 h 1352"/>
              <a:gd name="T32" fmla="*/ 252494520 w 1052"/>
              <a:gd name="T33" fmla="*/ 463395509 h 1352"/>
              <a:gd name="T34" fmla="*/ 199455909 w 1052"/>
              <a:gd name="T35" fmla="*/ 50403122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37" name="Group 8"/>
          <p:cNvGrpSpPr>
            <a:grpSpLocks/>
          </p:cNvGrpSpPr>
          <p:nvPr/>
        </p:nvGrpSpPr>
        <p:grpSpPr bwMode="auto">
          <a:xfrm>
            <a:off x="3944061" y="2929098"/>
            <a:ext cx="747712" cy="747713"/>
            <a:chOff x="1350" y="686"/>
            <a:chExt cx="1132" cy="1132"/>
          </a:xfrm>
        </p:grpSpPr>
        <p:sp>
          <p:nvSpPr>
            <p:cNvPr id="38" name="AutoShape 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9" name="Picture 1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 name="Line 42"/>
          <p:cNvSpPr>
            <a:spLocks noChangeShapeType="1"/>
          </p:cNvSpPr>
          <p:nvPr/>
        </p:nvSpPr>
        <p:spPr bwMode="auto">
          <a:xfrm flipH="1" flipV="1">
            <a:off x="6688183" y="3901439"/>
            <a:ext cx="1196930" cy="85153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62" name="Group 33"/>
          <p:cNvGrpSpPr>
            <a:grpSpLocks/>
          </p:cNvGrpSpPr>
          <p:nvPr/>
        </p:nvGrpSpPr>
        <p:grpSpPr bwMode="auto">
          <a:xfrm>
            <a:off x="7677150" y="4508500"/>
            <a:ext cx="788988" cy="771525"/>
            <a:chOff x="1873" y="1015"/>
            <a:chExt cx="497" cy="486"/>
          </a:xfrm>
        </p:grpSpPr>
        <p:sp>
          <p:nvSpPr>
            <p:cNvPr id="63" name="AutoShape 34"/>
            <p:cNvSpPr>
              <a:spLocks noChangeArrowheads="1"/>
            </p:cNvSpPr>
            <p:nvPr/>
          </p:nvSpPr>
          <p:spPr bwMode="auto">
            <a:xfrm rot="10800000" flipH="1">
              <a:off x="1873" y="1015"/>
              <a:ext cx="497" cy="486"/>
            </a:xfrm>
            <a:prstGeom prst="foldedCorner">
              <a:avLst>
                <a:gd name="adj" fmla="val 21130"/>
              </a:avLst>
            </a:prstGeom>
            <a:solidFill>
              <a:srgbClr val="E8D1BA"/>
            </a:solidFill>
            <a:ln w="12700">
              <a:solidFill>
                <a:schemeClr val="bg1"/>
              </a:solidFill>
              <a:round/>
              <a:headEnd/>
              <a:tailEnd/>
            </a:ln>
          </p:spPr>
          <p:txBody>
            <a:bodyPr lIns="0" tIns="0" rIns="0" bIns="0" anchor="ctr">
              <a:spAutoFit/>
            </a:bodyPr>
            <a:lstStyle/>
            <a:p>
              <a:endParaRPr lang="en-US"/>
            </a:p>
          </p:txBody>
        </p:sp>
        <p:grpSp>
          <p:nvGrpSpPr>
            <p:cNvPr id="64" name="Group 35"/>
            <p:cNvGrpSpPr>
              <a:grpSpLocks/>
            </p:cNvGrpSpPr>
            <p:nvPr/>
          </p:nvGrpSpPr>
          <p:grpSpPr bwMode="auto">
            <a:xfrm>
              <a:off x="1923" y="1090"/>
              <a:ext cx="353" cy="351"/>
              <a:chOff x="3360" y="800"/>
              <a:chExt cx="620" cy="616"/>
            </a:xfrm>
          </p:grpSpPr>
          <p:sp>
            <p:nvSpPr>
              <p:cNvPr id="65" name="AutoShape 3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66" name="Freeform 37"/>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67" name="Group 38"/>
              <p:cNvGrpSpPr>
                <a:grpSpLocks/>
              </p:cNvGrpSpPr>
              <p:nvPr/>
            </p:nvGrpSpPr>
            <p:grpSpPr bwMode="auto">
              <a:xfrm flipH="1">
                <a:off x="3749" y="1171"/>
                <a:ext cx="212" cy="213"/>
                <a:chOff x="1350" y="686"/>
                <a:chExt cx="1132" cy="1132"/>
              </a:xfrm>
            </p:grpSpPr>
            <p:sp>
              <p:nvSpPr>
                <p:cNvPr id="69" name="AutoShape 3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0" name="Picture 4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8" name="Picture 41"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71" name="Group 70"/>
          <p:cNvGrpSpPr>
            <a:grpSpLocks/>
          </p:cNvGrpSpPr>
          <p:nvPr/>
        </p:nvGrpSpPr>
        <p:grpSpPr bwMode="auto">
          <a:xfrm>
            <a:off x="4914885" y="5462218"/>
            <a:ext cx="1273175" cy="873125"/>
            <a:chOff x="1808" y="2634"/>
            <a:chExt cx="1186" cy="813"/>
          </a:xfrm>
        </p:grpSpPr>
        <p:grpSp>
          <p:nvGrpSpPr>
            <p:cNvPr id="73" name="Group 72"/>
            <p:cNvGrpSpPr>
              <a:grpSpLocks/>
            </p:cNvGrpSpPr>
            <p:nvPr/>
          </p:nvGrpSpPr>
          <p:grpSpPr bwMode="auto">
            <a:xfrm>
              <a:off x="1808" y="2634"/>
              <a:ext cx="1186" cy="813"/>
              <a:chOff x="1732" y="3507"/>
              <a:chExt cx="1186" cy="813"/>
            </a:xfrm>
          </p:grpSpPr>
          <p:sp>
            <p:nvSpPr>
              <p:cNvPr id="80" name="AutoShape 1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a:lstStyle>
              <a:p>
                <a:endParaRPr lang="en-US"/>
              </a:p>
            </p:txBody>
          </p:sp>
          <p:sp>
            <p:nvSpPr>
              <p:cNvPr id="81" name="AutoShape 1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a:lstStyle>
              <a:p>
                <a:endParaRPr lang="en-US"/>
              </a:p>
            </p:txBody>
          </p:sp>
        </p:grpSp>
        <p:grpSp>
          <p:nvGrpSpPr>
            <p:cNvPr id="74" name="Group 73"/>
            <p:cNvGrpSpPr>
              <a:grpSpLocks/>
            </p:cNvGrpSpPr>
            <p:nvPr/>
          </p:nvGrpSpPr>
          <p:grpSpPr bwMode="auto">
            <a:xfrm>
              <a:off x="2088" y="2659"/>
              <a:ext cx="618" cy="785"/>
              <a:chOff x="2900" y="2726"/>
              <a:chExt cx="505" cy="642"/>
            </a:xfrm>
          </p:grpSpPr>
          <p:sp>
            <p:nvSpPr>
              <p:cNvPr id="75" name="Oval 74"/>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a:lstStyle>
              <a:p>
                <a:endParaRPr lang="en-US"/>
              </a:p>
            </p:txBody>
          </p:sp>
          <p:sp>
            <p:nvSpPr>
              <p:cNvPr id="76" name="Freeform 75"/>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cap="flat" cmpd="sng">
                <a:solidFill>
                  <a:schemeClr val="bg1"/>
                </a:solidFill>
                <a:prstDash val="solid"/>
                <a:round/>
                <a:headEnd/>
                <a:tailEnd/>
              </a:ln>
            </p:spPr>
            <p:txBody>
              <a:bodyPr lIns="0" tIns="0" rIns="0" bIns="0" anchor="ctr">
                <a:spAutoFit/>
              </a:bodyPr>
              <a:ls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a:lstStyle>
              <a:p>
                <a:endParaRPr lang="en-US"/>
              </a:p>
            </p:txBody>
          </p:sp>
          <p:sp>
            <p:nvSpPr>
              <p:cNvPr id="77" name="Freeform 76"/>
              <p:cNvSpPr>
                <a:spLocks/>
              </p:cNvSpPr>
              <p:nvPr/>
            </p:nvSpPr>
            <p:spPr bwMode="auto">
              <a:xfrm>
                <a:off x="2900" y="3068"/>
                <a:ext cx="409" cy="264"/>
              </a:xfrm>
              <a:custGeom>
                <a:avLst/>
                <a:gdLst>
                  <a:gd name="T0" fmla="*/ 7 w 559"/>
                  <a:gd name="T1" fmla="*/ 2 h 434"/>
                  <a:gd name="T2" fmla="*/ 85 w 559"/>
                  <a:gd name="T3" fmla="*/ 0 h 434"/>
                  <a:gd name="T4" fmla="*/ 78 w 559"/>
                  <a:gd name="T5" fmla="*/ 43 h 434"/>
                  <a:gd name="T6" fmla="*/ 151 w 559"/>
                  <a:gd name="T7" fmla="*/ 32 h 434"/>
                  <a:gd name="T8" fmla="*/ 197 w 559"/>
                  <a:gd name="T9" fmla="*/ 41 h 434"/>
                  <a:gd name="T10" fmla="*/ 219 w 559"/>
                  <a:gd name="T11" fmla="*/ 66 h 434"/>
                  <a:gd name="T12" fmla="*/ 203 w 559"/>
                  <a:gd name="T13" fmla="*/ 88 h 434"/>
                  <a:gd name="T14" fmla="*/ 151 w 559"/>
                  <a:gd name="T15" fmla="*/ 98 h 434"/>
                  <a:gd name="T16" fmla="*/ 91 w 559"/>
                  <a:gd name="T17" fmla="*/ 98 h 434"/>
                  <a:gd name="T18" fmla="*/ 36 w 559"/>
                  <a:gd name="T19" fmla="*/ 92 h 434"/>
                  <a:gd name="T20" fmla="*/ 3 w 559"/>
                  <a:gd name="T21" fmla="*/ 71 h 434"/>
                  <a:gd name="T22" fmla="*/ 0 w 559"/>
                  <a:gd name="T23" fmla="*/ 33 h 434"/>
                  <a:gd name="T24" fmla="*/ 7 w 559"/>
                  <a:gd name="T25" fmla="*/ 2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cap="flat" cmpd="sng">
                <a:solidFill>
                  <a:schemeClr val="bg1"/>
                </a:solidFill>
                <a:prstDash val="solid"/>
                <a:round/>
                <a:headEnd/>
                <a:tailEnd/>
              </a:ln>
            </p:spPr>
            <p:txBody>
              <a:bodyPr wrap="none" lIns="0" tIns="0" rIns="0" bIns="0" anchor="ctr">
                <a:spAutoFit/>
              </a:bodyPr>
              <a:ls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a:lstStyle>
              <a:p>
                <a:endParaRPr lang="en-US"/>
              </a:p>
            </p:txBody>
          </p:sp>
          <p:sp>
            <p:nvSpPr>
              <p:cNvPr id="78" name="Freeform 77"/>
              <p:cNvSpPr>
                <a:spLocks/>
              </p:cNvSpPr>
              <p:nvPr/>
            </p:nvSpPr>
            <p:spPr bwMode="auto">
              <a:xfrm>
                <a:off x="3022" y="2996"/>
                <a:ext cx="219" cy="331"/>
              </a:xfrm>
              <a:custGeom>
                <a:avLst/>
                <a:gdLst>
                  <a:gd name="T0" fmla="*/ 97 w 300"/>
                  <a:gd name="T1" fmla="*/ 0 h 543"/>
                  <a:gd name="T2" fmla="*/ 0 w 300"/>
                  <a:gd name="T3" fmla="*/ 123 h 543"/>
                  <a:gd name="T4" fmla="*/ 74 w 300"/>
                  <a:gd name="T5" fmla="*/ 123 h 543"/>
                  <a:gd name="T6" fmla="*/ 117 w 300"/>
                  <a:gd name="T7" fmla="*/ 4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cap="flat" cmpd="sng">
                <a:solidFill>
                  <a:schemeClr val="bg1"/>
                </a:solidFill>
                <a:prstDash val="solid"/>
                <a:round/>
                <a:headEnd/>
                <a:tailEnd/>
              </a:ln>
            </p:spPr>
            <p:txBody>
              <a:bodyPr wrap="none" lIns="0" tIns="0" rIns="0" bIns="0" anchor="ctr">
                <a:spAutoFit/>
              </a:bodyPr>
              <a:ls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a:lstStyle>
              <a:p>
                <a:endParaRPr lang="en-US"/>
              </a:p>
            </p:txBody>
          </p:sp>
          <p:sp>
            <p:nvSpPr>
              <p:cNvPr id="79" name="Line 21"/>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a:lstStyle>
              <a:p>
                <a:endParaRPr lang="en-US"/>
              </a:p>
            </p:txBody>
          </p:sp>
        </p:grpSp>
      </p:grpSp>
      <p:sp>
        <p:nvSpPr>
          <p:cNvPr id="72" name="Line 23"/>
          <p:cNvSpPr>
            <a:spLocks noChangeShapeType="1"/>
          </p:cNvSpPr>
          <p:nvPr/>
        </p:nvSpPr>
        <p:spPr bwMode="auto">
          <a:xfrm flipH="1" flipV="1">
            <a:off x="4173522" y="5717806"/>
            <a:ext cx="735013" cy="17303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|EOS~023|</a:t>
            </a:r>
            <a:endParaRPr lang="en-US" sz="100" dirty="0" err="1" smtClean="0">
              <a:solidFill>
                <a:srgbClr val="FFFFFF"/>
              </a:solidFill>
              <a:latin typeface="Arial"/>
              <a:cs typeface="Calibri" pitchFamily="34" charset="0"/>
            </a:endParaRPr>
          </a:p>
        </p:txBody>
      </p:sp>
      <p:sp>
        <p:nvSpPr>
          <p:cNvPr id="26626" name="Rectangle 2"/>
          <p:cNvSpPr>
            <a:spLocks noGrp="1" noChangeArrowheads="1"/>
          </p:cNvSpPr>
          <p:nvPr>
            <p:ph type="title"/>
          </p:nvPr>
        </p:nvSpPr>
        <p:spPr/>
        <p:txBody>
          <a:bodyPr/>
          <a:lstStyle/>
          <a:p>
            <a:pPr eaLnBrk="1" hangingPunct="1"/>
            <a:r>
              <a:rPr lang="en-US" dirty="0" smtClean="0"/>
              <a:t>Lesson outline</a:t>
            </a:r>
          </a:p>
        </p:txBody>
      </p:sp>
      <p:sp>
        <p:nvSpPr>
          <p:cNvPr id="2662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Review of the claims process</a:t>
            </a:r>
          </a:p>
          <a:p>
            <a:pPr>
              <a:lnSpc>
                <a:spcPct val="150000"/>
              </a:lnSpc>
              <a:buFont typeface="Arial" charset="0"/>
              <a:buChar char="•"/>
            </a:pPr>
            <a:r>
              <a:rPr lang="en-US" sz="2800" smtClean="0">
                <a:solidFill>
                  <a:srgbClr val="C0C0C0"/>
                </a:solidFill>
              </a:rPr>
              <a:t>Exposure basics</a:t>
            </a:r>
          </a:p>
          <a:p>
            <a:pPr>
              <a:lnSpc>
                <a:spcPct val="150000"/>
              </a:lnSpc>
              <a:buFont typeface="Arial" charset="0"/>
              <a:buChar char="•"/>
            </a:pPr>
            <a:r>
              <a:rPr lang="en-US" sz="2800" smtClean="0"/>
              <a:t>Creating exposures</a:t>
            </a:r>
            <a:endParaRPr lang="en-US" sz="2800" smtClean="0">
              <a:solidFill>
                <a:srgbClr val="C0C0C0"/>
              </a:solidFill>
            </a:endParaRPr>
          </a:p>
          <a:p>
            <a:pPr>
              <a:buFont typeface="Arial" charset="0"/>
              <a:buChar char="•"/>
            </a:pPr>
            <a:endParaRPr lang="en-US" sz="280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|EOS~024|</a:t>
            </a:r>
            <a:endParaRPr lang="en-US" sz="100" dirty="0" err="1" smtClean="0">
              <a:solidFill>
                <a:srgbClr val="FFFFFF"/>
              </a:solidFill>
              <a:latin typeface="Arial"/>
              <a:cs typeface="Calibri" pitchFamily="34" charset="0"/>
            </a:endParaRPr>
          </a:p>
        </p:txBody>
      </p:sp>
      <p:sp>
        <p:nvSpPr>
          <p:cNvPr id="28674" name="Rectangle 5"/>
          <p:cNvSpPr>
            <a:spLocks noGrp="1" noChangeArrowheads="1"/>
          </p:cNvSpPr>
          <p:nvPr>
            <p:ph idx="1"/>
          </p:nvPr>
        </p:nvSpPr>
        <p:spPr>
          <a:xfrm>
            <a:off x="519113" y="741363"/>
            <a:ext cx="8318500" cy="5486400"/>
          </a:xfrm>
        </p:spPr>
        <p:txBody>
          <a:bodyPr/>
          <a:lstStyle/>
          <a:p>
            <a:pPr>
              <a:buFont typeface="Arial" charset="0"/>
              <a:buChar char="•"/>
            </a:pPr>
            <a:r>
              <a:rPr lang="en-US" dirty="0" smtClean="0"/>
              <a:t>Two ways to choose coverage as basis for exposure:</a:t>
            </a:r>
          </a:p>
          <a:p>
            <a:pPr lvl="1"/>
            <a:endParaRPr lang="en-US" dirty="0" smtClean="0"/>
          </a:p>
          <a:p>
            <a:pPr lvl="1"/>
            <a:r>
              <a:rPr lang="en-US" dirty="0" smtClean="0"/>
              <a:t>by </a:t>
            </a:r>
            <a:r>
              <a:rPr lang="en-US" dirty="0" err="1" smtClean="0"/>
              <a:t>CoverageType</a:t>
            </a:r>
            <a:endParaRPr lang="en-US" dirty="0" smtClean="0"/>
          </a:p>
          <a:p>
            <a:pPr lvl="2"/>
            <a:r>
              <a:rPr lang="en-US" dirty="0" smtClean="0"/>
              <a:t>Displays list of </a:t>
            </a:r>
            <a:r>
              <a:rPr lang="en-US" u="sng" dirty="0" smtClean="0"/>
              <a:t>all possible </a:t>
            </a:r>
            <a:r>
              <a:rPr lang="en-US" u="sng" dirty="0" err="1" smtClean="0"/>
              <a:t>coverages</a:t>
            </a:r>
            <a:r>
              <a:rPr lang="en-US" dirty="0" smtClean="0"/>
              <a:t> for the type of policy, as defined in LOB model</a:t>
            </a:r>
          </a:p>
          <a:p>
            <a:pPr lvl="2"/>
            <a:endParaRPr lang="en-US" dirty="0" smtClean="0"/>
          </a:p>
          <a:p>
            <a:pPr lvl="1"/>
            <a:endParaRPr lang="en-US" dirty="0" smtClean="0"/>
          </a:p>
          <a:p>
            <a:pPr lvl="1"/>
            <a:endParaRPr lang="en-US" dirty="0" smtClean="0"/>
          </a:p>
          <a:p>
            <a:pPr lvl="1"/>
            <a:r>
              <a:rPr lang="en-US" dirty="0" smtClean="0"/>
              <a:t>By Coverage</a:t>
            </a:r>
          </a:p>
          <a:p>
            <a:pPr lvl="2"/>
            <a:r>
              <a:rPr lang="en-US" dirty="0" smtClean="0"/>
              <a:t>Displays list of covered objects </a:t>
            </a:r>
            <a:r>
              <a:rPr lang="en-US" u="sng" dirty="0" smtClean="0"/>
              <a:t>on this policy</a:t>
            </a:r>
            <a:r>
              <a:rPr lang="en-US" dirty="0" smtClean="0"/>
              <a:t> </a:t>
            </a:r>
          </a:p>
        </p:txBody>
      </p:sp>
      <p:sp>
        <p:nvSpPr>
          <p:cNvPr id="28675" name="Rectangle 4"/>
          <p:cNvSpPr>
            <a:spLocks noGrp="1" noChangeArrowheads="1"/>
          </p:cNvSpPr>
          <p:nvPr>
            <p:ph type="title"/>
          </p:nvPr>
        </p:nvSpPr>
        <p:spPr/>
        <p:txBody>
          <a:bodyPr/>
          <a:lstStyle/>
          <a:p>
            <a:pPr eaLnBrk="1" hangingPunct="1"/>
            <a:r>
              <a:rPr lang="en-US" dirty="0" smtClean="0"/>
              <a:t>Choosing the coverage</a:t>
            </a:r>
          </a:p>
        </p:txBody>
      </p:sp>
      <p:sp>
        <p:nvSpPr>
          <p:cNvPr id="25" name="Line 20"/>
          <p:cNvSpPr>
            <a:spLocks noChangeShapeType="1"/>
          </p:cNvSpPr>
          <p:nvPr/>
        </p:nvSpPr>
        <p:spPr bwMode="auto">
          <a:xfrm>
            <a:off x="627063" y="2933700"/>
            <a:ext cx="512762" cy="15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6" y="1133190"/>
            <a:ext cx="1957886" cy="467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724" y="4586421"/>
            <a:ext cx="2029396" cy="8336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2829" y="5127096"/>
            <a:ext cx="3267651" cy="5372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9"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0480" y="5127096"/>
            <a:ext cx="3083257" cy="97470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9825" y="2692635"/>
            <a:ext cx="2014275" cy="74323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1"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1517" y="2953892"/>
            <a:ext cx="1133475" cy="11906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2"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04992" y="2953892"/>
            <a:ext cx="2019300" cy="6762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 name="Line 19"/>
          <p:cNvSpPr>
            <a:spLocks noChangeShapeType="1"/>
          </p:cNvSpPr>
          <p:nvPr/>
        </p:nvSpPr>
        <p:spPr bwMode="auto">
          <a:xfrm>
            <a:off x="623887" y="1584965"/>
            <a:ext cx="3175" cy="300145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|EOS~025|</a:t>
            </a:r>
            <a:endParaRPr lang="en-US" sz="100" dirty="0" err="1" smtClean="0">
              <a:solidFill>
                <a:srgbClr val="FFFFFF"/>
              </a:solidFill>
              <a:latin typeface="Arial"/>
              <a:cs typeface="Calibr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086" y="335620"/>
            <a:ext cx="5463097" cy="608839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9698" name="Rectangle 2"/>
          <p:cNvSpPr>
            <a:spLocks noGrp="1" noChangeArrowheads="1"/>
          </p:cNvSpPr>
          <p:nvPr>
            <p:ph type="title"/>
          </p:nvPr>
        </p:nvSpPr>
        <p:spPr>
          <a:xfrm>
            <a:off x="495300" y="120650"/>
            <a:ext cx="3221038" cy="1123950"/>
          </a:xfrm>
        </p:spPr>
        <p:txBody>
          <a:bodyPr/>
          <a:lstStyle/>
          <a:p>
            <a:pPr eaLnBrk="1" hangingPunct="1"/>
            <a:r>
              <a:rPr lang="en-US" smtClean="0"/>
              <a:t>Choose by coverage</a:t>
            </a:r>
          </a:p>
        </p:txBody>
      </p:sp>
      <p:sp>
        <p:nvSpPr>
          <p:cNvPr id="29699" name="Rectangle 3"/>
          <p:cNvSpPr>
            <a:spLocks noGrp="1" noChangeArrowheads="1"/>
          </p:cNvSpPr>
          <p:nvPr>
            <p:ph idx="1"/>
          </p:nvPr>
        </p:nvSpPr>
        <p:spPr>
          <a:xfrm>
            <a:off x="287784" y="987217"/>
            <a:ext cx="2673122" cy="3270250"/>
          </a:xfrm>
        </p:spPr>
        <p:txBody>
          <a:bodyPr/>
          <a:lstStyle/>
          <a:p>
            <a:pPr>
              <a:buFont typeface="Arial" charset="0"/>
              <a:buChar char="•"/>
            </a:pPr>
            <a:r>
              <a:rPr lang="en-US" sz="2000" dirty="0" err="1" smtClean="0"/>
              <a:t>Coverages</a:t>
            </a:r>
            <a:r>
              <a:rPr lang="en-US" sz="2000" dirty="0" smtClean="0"/>
              <a:t> listed on Vehicles Details card (on Policy) match </a:t>
            </a:r>
            <a:r>
              <a:rPr lang="en-US" sz="2000" dirty="0" err="1" smtClean="0"/>
              <a:t>coverages</a:t>
            </a:r>
            <a:r>
              <a:rPr lang="en-US" sz="2000" dirty="0" smtClean="0"/>
              <a:t> listed in the New Exposure menu</a:t>
            </a:r>
          </a:p>
          <a:p>
            <a:pPr>
              <a:buFont typeface="Arial" charset="0"/>
              <a:buChar char="•"/>
            </a:pPr>
            <a:endParaRPr lang="en-US" sz="2000" dirty="0" smtClean="0"/>
          </a:p>
        </p:txBody>
      </p:sp>
      <p:sp>
        <p:nvSpPr>
          <p:cNvPr id="29703" name="AutoShape 14"/>
          <p:cNvSpPr>
            <a:spLocks noChangeArrowheads="1"/>
          </p:cNvSpPr>
          <p:nvPr/>
        </p:nvSpPr>
        <p:spPr bwMode="auto">
          <a:xfrm>
            <a:off x="3413760" y="5355771"/>
            <a:ext cx="2452874" cy="10421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9704" name="Line 15"/>
          <p:cNvSpPr>
            <a:spLocks noChangeShapeType="1"/>
          </p:cNvSpPr>
          <p:nvPr/>
        </p:nvSpPr>
        <p:spPr bwMode="auto">
          <a:xfrm flipH="1">
            <a:off x="5634446" y="4386129"/>
            <a:ext cx="653142" cy="969641"/>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121" y="2870748"/>
            <a:ext cx="2029396" cy="8336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0226" y="3411423"/>
            <a:ext cx="3267651" cy="5372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7877" y="3411423"/>
            <a:ext cx="3083257" cy="97470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9702" name="AutoShape 13"/>
          <p:cNvSpPr>
            <a:spLocks noChangeArrowheads="1"/>
          </p:cNvSpPr>
          <p:nvPr/>
        </p:nvSpPr>
        <p:spPr bwMode="auto">
          <a:xfrm>
            <a:off x="5957877" y="3382044"/>
            <a:ext cx="3087611" cy="103346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8" name="Line 15"/>
          <p:cNvSpPr>
            <a:spLocks noChangeShapeType="1"/>
          </p:cNvSpPr>
          <p:nvPr/>
        </p:nvSpPr>
        <p:spPr bwMode="auto">
          <a:xfrm flipH="1">
            <a:off x="3557452" y="1645921"/>
            <a:ext cx="831668" cy="185057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|EOS~026|</a:t>
            </a:r>
            <a:endParaRPr lang="en-US" sz="100" dirty="0" err="1" smtClean="0">
              <a:solidFill>
                <a:srgbClr val="FFFFFF"/>
              </a:solidFill>
              <a:latin typeface="Arial"/>
              <a:cs typeface="Calibri" pitchFamily="34" charset="0"/>
            </a:endParaRPr>
          </a:p>
        </p:txBody>
      </p:sp>
      <p:sp>
        <p:nvSpPr>
          <p:cNvPr id="30722" name="Rectangle 2"/>
          <p:cNvSpPr>
            <a:spLocks noGrp="1" noChangeArrowheads="1"/>
          </p:cNvSpPr>
          <p:nvPr>
            <p:ph type="title"/>
          </p:nvPr>
        </p:nvSpPr>
        <p:spPr/>
        <p:txBody>
          <a:bodyPr/>
          <a:lstStyle/>
          <a:p>
            <a:pPr eaLnBrk="1" hangingPunct="1"/>
            <a:r>
              <a:rPr lang="en-US" smtClean="0"/>
              <a:t>Coverages and sub-coverages</a:t>
            </a:r>
          </a:p>
        </p:txBody>
      </p:sp>
      <p:sp>
        <p:nvSpPr>
          <p:cNvPr id="30723" name="Rectangle 3"/>
          <p:cNvSpPr>
            <a:spLocks noGrp="1" noChangeArrowheads="1"/>
          </p:cNvSpPr>
          <p:nvPr>
            <p:ph idx="1"/>
          </p:nvPr>
        </p:nvSpPr>
        <p:spPr>
          <a:xfrm>
            <a:off x="519113" y="3829050"/>
            <a:ext cx="8318500" cy="2560638"/>
          </a:xfrm>
        </p:spPr>
        <p:txBody>
          <a:bodyPr/>
          <a:lstStyle/>
          <a:p>
            <a:pPr>
              <a:buFont typeface="Arial" charset="0"/>
              <a:buChar char="•"/>
            </a:pPr>
            <a:r>
              <a:rPr lang="en-US" dirty="0" smtClean="0"/>
              <a:t>Some </a:t>
            </a:r>
            <a:r>
              <a:rPr lang="en-US" dirty="0" err="1" smtClean="0"/>
              <a:t>coverages</a:t>
            </a:r>
            <a:r>
              <a:rPr lang="en-US" dirty="0" smtClean="0"/>
              <a:t> have "sub-</a:t>
            </a:r>
            <a:r>
              <a:rPr lang="en-US" dirty="0" err="1" smtClean="0"/>
              <a:t>coverages</a:t>
            </a:r>
            <a:r>
              <a:rPr lang="en-US" dirty="0" smtClean="0"/>
              <a:t>"</a:t>
            </a:r>
          </a:p>
          <a:p>
            <a:pPr lvl="1"/>
            <a:r>
              <a:rPr lang="en-US" dirty="0" smtClean="0"/>
              <a:t>This occurs when policy has a coverage (such as liability) which includes several types of losses which must be tracked in different ways</a:t>
            </a:r>
          </a:p>
        </p:txBody>
      </p:sp>
      <p:sp>
        <p:nvSpPr>
          <p:cNvPr id="30725" name="Text Box 6"/>
          <p:cNvSpPr txBox="1">
            <a:spLocks noChangeArrowheads="1"/>
          </p:cNvSpPr>
          <p:nvPr/>
        </p:nvSpPr>
        <p:spPr bwMode="auto">
          <a:xfrm>
            <a:off x="2796586" y="3347448"/>
            <a:ext cx="26114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solidFill>
                  <a:srgbClr val="FF0000"/>
                </a:solidFill>
              </a:rPr>
              <a:t>Sub-</a:t>
            </a:r>
            <a:r>
              <a:rPr lang="en-US" sz="2400" b="1" dirty="0" err="1">
                <a:solidFill>
                  <a:srgbClr val="FF0000"/>
                </a:solidFill>
              </a:rPr>
              <a:t>Coverages</a:t>
            </a:r>
            <a:endParaRPr lang="en-US" sz="2400" b="1" dirty="0">
              <a:solidFill>
                <a:srgbClr val="FF00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03" y="1657758"/>
            <a:ext cx="8469470" cy="156441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14"/>
          <p:cNvSpPr>
            <a:spLocks noChangeArrowheads="1"/>
          </p:cNvSpPr>
          <p:nvPr/>
        </p:nvSpPr>
        <p:spPr bwMode="auto">
          <a:xfrm>
            <a:off x="3274422" y="2211977"/>
            <a:ext cx="2133601" cy="68797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 name="Line 20"/>
          <p:cNvSpPr>
            <a:spLocks noChangeShapeType="1"/>
          </p:cNvSpPr>
          <p:nvPr/>
        </p:nvSpPr>
        <p:spPr bwMode="auto">
          <a:xfrm flipV="1">
            <a:off x="3828460" y="2899955"/>
            <a:ext cx="273844" cy="44749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 name="Line 20"/>
          <p:cNvSpPr>
            <a:spLocks noChangeShapeType="1"/>
          </p:cNvSpPr>
          <p:nvPr/>
        </p:nvSpPr>
        <p:spPr bwMode="auto">
          <a:xfrm flipH="1">
            <a:off x="6592388" y="1570283"/>
            <a:ext cx="329043" cy="62429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24" name="Text Box 5"/>
          <p:cNvSpPr txBox="1">
            <a:spLocks noChangeArrowheads="1"/>
          </p:cNvSpPr>
          <p:nvPr/>
        </p:nvSpPr>
        <p:spPr bwMode="auto">
          <a:xfrm>
            <a:off x="5966551" y="1205158"/>
            <a:ext cx="1909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err="1">
                <a:solidFill>
                  <a:srgbClr val="FF0000"/>
                </a:solidFill>
              </a:rPr>
              <a:t>Coverages</a:t>
            </a:r>
            <a:endParaRPr lang="en-US" sz="2400" b="1" dirty="0">
              <a:solidFill>
                <a:srgbClr val="FF0000"/>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|EOS~027|</a:t>
            </a:r>
            <a:endParaRPr lang="en-US" sz="100" dirty="0" err="1" smtClean="0">
              <a:solidFill>
                <a:srgbClr val="FFFFFF"/>
              </a:solidFill>
              <a:latin typeface="Arial"/>
              <a:cs typeface="Calibri"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590" y="979752"/>
            <a:ext cx="7846795" cy="15303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31747" name="Group 5"/>
          <p:cNvGrpSpPr>
            <a:grpSpLocks/>
          </p:cNvGrpSpPr>
          <p:nvPr/>
        </p:nvGrpSpPr>
        <p:grpSpPr bwMode="auto">
          <a:xfrm>
            <a:off x="619125" y="3195638"/>
            <a:ext cx="1104900" cy="1557337"/>
            <a:chOff x="4607" y="1906"/>
            <a:chExt cx="696" cy="981"/>
          </a:xfrm>
        </p:grpSpPr>
        <p:sp>
          <p:nvSpPr>
            <p:cNvPr id="31803" name="Text Box 6"/>
            <p:cNvSpPr txBox="1">
              <a:spLocks noChangeArrowheads="1"/>
            </p:cNvSpPr>
            <p:nvPr/>
          </p:nvSpPr>
          <p:spPr bwMode="auto">
            <a:xfrm>
              <a:off x="4607" y="2541"/>
              <a:ext cx="69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solidFill>
                    <a:srgbClr val="00CC00"/>
                  </a:solidFill>
                </a:rPr>
                <a:t>Vehicle</a:t>
              </a:r>
              <a:br>
                <a:rPr lang="en-US" sz="1800" b="1" dirty="0">
                  <a:solidFill>
                    <a:srgbClr val="00CC00"/>
                  </a:solidFill>
                </a:rPr>
              </a:br>
              <a:r>
                <a:rPr lang="en-US" sz="1800" b="1" dirty="0">
                  <a:solidFill>
                    <a:srgbClr val="00CC00"/>
                  </a:solidFill>
                </a:rPr>
                <a:t>(Damage)</a:t>
              </a:r>
            </a:p>
          </p:txBody>
        </p:sp>
        <p:grpSp>
          <p:nvGrpSpPr>
            <p:cNvPr id="31804" name="Group 7"/>
            <p:cNvGrpSpPr>
              <a:grpSpLocks/>
            </p:cNvGrpSpPr>
            <p:nvPr/>
          </p:nvGrpSpPr>
          <p:grpSpPr bwMode="auto">
            <a:xfrm>
              <a:off x="4636" y="1906"/>
              <a:ext cx="637" cy="633"/>
              <a:chOff x="3609" y="1100"/>
              <a:chExt cx="637" cy="633"/>
            </a:xfrm>
          </p:grpSpPr>
          <p:grpSp>
            <p:nvGrpSpPr>
              <p:cNvPr id="31805" name="Group 8"/>
              <p:cNvGrpSpPr>
                <a:grpSpLocks/>
              </p:cNvGrpSpPr>
              <p:nvPr/>
            </p:nvGrpSpPr>
            <p:grpSpPr bwMode="auto">
              <a:xfrm>
                <a:off x="3609" y="1100"/>
                <a:ext cx="637" cy="633"/>
                <a:chOff x="1019" y="2664"/>
                <a:chExt cx="777" cy="772"/>
              </a:xfrm>
            </p:grpSpPr>
            <p:sp>
              <p:nvSpPr>
                <p:cNvPr id="31810" name="AutoShape 9"/>
                <p:cNvSpPr>
                  <a:spLocks noChangeArrowheads="1"/>
                </p:cNvSpPr>
                <p:nvPr/>
              </p:nvSpPr>
              <p:spPr bwMode="auto">
                <a:xfrm>
                  <a:off x="1019" y="2664"/>
                  <a:ext cx="777" cy="772"/>
                </a:xfrm>
                <a:prstGeom prst="roundRect">
                  <a:avLst>
                    <a:gd name="adj" fmla="val 16667"/>
                  </a:avLst>
                </a:prstGeom>
                <a:noFill/>
                <a:ln w="12700" algn="ctr">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811" name="Freeform 10"/>
                <p:cNvSpPr>
                  <a:spLocks/>
                </p:cNvSpPr>
                <p:nvPr/>
              </p:nvSpPr>
              <p:spPr bwMode="auto">
                <a:xfrm>
                  <a:off x="1211" y="2827"/>
                  <a:ext cx="314" cy="208"/>
                </a:xfrm>
                <a:custGeom>
                  <a:avLst/>
                  <a:gdLst>
                    <a:gd name="T0" fmla="*/ 0 w 2044"/>
                    <a:gd name="T1" fmla="*/ 42 h 1028"/>
                    <a:gd name="T2" fmla="*/ 1 w 2044"/>
                    <a:gd name="T3" fmla="*/ 8 h 1028"/>
                    <a:gd name="T4" fmla="*/ 14 w 2044"/>
                    <a:gd name="T5" fmla="*/ 0 h 1028"/>
                    <a:gd name="T6" fmla="*/ 42 w 2044"/>
                    <a:gd name="T7" fmla="*/ 0 h 1028"/>
                    <a:gd name="T8" fmla="*/ 48 w 2044"/>
                    <a:gd name="T9" fmla="*/ 31 h 1028"/>
                    <a:gd name="T10" fmla="*/ 41 w 2044"/>
                    <a:gd name="T11" fmla="*/ 41 h 1028"/>
                    <a:gd name="T12" fmla="*/ 0 w 2044"/>
                    <a:gd name="T13" fmla="*/ 42 h 1028"/>
                    <a:gd name="T14" fmla="*/ 0 w 2044"/>
                    <a:gd name="T15" fmla="*/ 42 h 1028"/>
                    <a:gd name="T16" fmla="*/ 0 60000 65536"/>
                    <a:gd name="T17" fmla="*/ 0 60000 65536"/>
                    <a:gd name="T18" fmla="*/ 0 60000 65536"/>
                    <a:gd name="T19" fmla="*/ 0 60000 65536"/>
                    <a:gd name="T20" fmla="*/ 0 60000 65536"/>
                    <a:gd name="T21" fmla="*/ 0 60000 65536"/>
                    <a:gd name="T22" fmla="*/ 0 60000 65536"/>
                    <a:gd name="T23" fmla="*/ 0 60000 65536"/>
                    <a:gd name="T24" fmla="*/ 0 w 2044"/>
                    <a:gd name="T25" fmla="*/ 0 h 1028"/>
                    <a:gd name="T26" fmla="*/ 2044 w 2044"/>
                    <a:gd name="T27" fmla="*/ 1028 h 10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4" h="1028">
                      <a:moveTo>
                        <a:pt x="0" y="1028"/>
                      </a:moveTo>
                      <a:lnTo>
                        <a:pt x="48" y="198"/>
                      </a:lnTo>
                      <a:lnTo>
                        <a:pt x="603" y="0"/>
                      </a:lnTo>
                      <a:lnTo>
                        <a:pt x="1797" y="9"/>
                      </a:lnTo>
                      <a:lnTo>
                        <a:pt x="2044" y="745"/>
                      </a:lnTo>
                      <a:lnTo>
                        <a:pt x="1725" y="1007"/>
                      </a:lnTo>
                      <a:lnTo>
                        <a:pt x="0" y="102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2" name="Freeform 11"/>
                <p:cNvSpPr>
                  <a:spLocks/>
                </p:cNvSpPr>
                <p:nvPr/>
              </p:nvSpPr>
              <p:spPr bwMode="auto">
                <a:xfrm>
                  <a:off x="1145" y="3146"/>
                  <a:ext cx="105" cy="137"/>
                </a:xfrm>
                <a:custGeom>
                  <a:avLst/>
                  <a:gdLst>
                    <a:gd name="T0" fmla="*/ 10 w 676"/>
                    <a:gd name="T1" fmla="*/ 27 h 677"/>
                    <a:gd name="T2" fmla="*/ 8 w 676"/>
                    <a:gd name="T3" fmla="*/ 28 h 677"/>
                    <a:gd name="T4" fmla="*/ 6 w 676"/>
                    <a:gd name="T5" fmla="*/ 27 h 677"/>
                    <a:gd name="T6" fmla="*/ 3 w 676"/>
                    <a:gd name="T7" fmla="*/ 25 h 677"/>
                    <a:gd name="T8" fmla="*/ 2 w 676"/>
                    <a:gd name="T9" fmla="*/ 22 h 677"/>
                    <a:gd name="T10" fmla="*/ 0 w 676"/>
                    <a:gd name="T11" fmla="*/ 19 h 677"/>
                    <a:gd name="T12" fmla="*/ 0 w 676"/>
                    <a:gd name="T13" fmla="*/ 15 h 677"/>
                    <a:gd name="T14" fmla="*/ 0 w 676"/>
                    <a:gd name="T15" fmla="*/ 11 h 677"/>
                    <a:gd name="T16" fmla="*/ 1 w 676"/>
                    <a:gd name="T17" fmla="*/ 7 h 677"/>
                    <a:gd name="T18" fmla="*/ 3 w 676"/>
                    <a:gd name="T19" fmla="*/ 3 h 677"/>
                    <a:gd name="T20" fmla="*/ 5 w 676"/>
                    <a:gd name="T21" fmla="*/ 1 h 677"/>
                    <a:gd name="T22" fmla="*/ 7 w 676"/>
                    <a:gd name="T23" fmla="*/ 0 h 677"/>
                    <a:gd name="T24" fmla="*/ 9 w 676"/>
                    <a:gd name="T25" fmla="*/ 0 h 677"/>
                    <a:gd name="T26" fmla="*/ 12 w 676"/>
                    <a:gd name="T27" fmla="*/ 1 h 677"/>
                    <a:gd name="T28" fmla="*/ 14 w 676"/>
                    <a:gd name="T29" fmla="*/ 4 h 677"/>
                    <a:gd name="T30" fmla="*/ 15 w 676"/>
                    <a:gd name="T31" fmla="*/ 7 h 677"/>
                    <a:gd name="T32" fmla="*/ 16 w 676"/>
                    <a:gd name="T33" fmla="*/ 11 h 677"/>
                    <a:gd name="T34" fmla="*/ 16 w 676"/>
                    <a:gd name="T35" fmla="*/ 15 h 677"/>
                    <a:gd name="T36" fmla="*/ 16 w 676"/>
                    <a:gd name="T37" fmla="*/ 19 h 677"/>
                    <a:gd name="T38" fmla="*/ 14 w 676"/>
                    <a:gd name="T39" fmla="*/ 23 h 677"/>
                    <a:gd name="T40" fmla="*/ 13 w 676"/>
                    <a:gd name="T41" fmla="*/ 25 h 677"/>
                    <a:gd name="T42" fmla="*/ 10 w 676"/>
                    <a:gd name="T43" fmla="*/ 27 h 677"/>
                    <a:gd name="T44" fmla="*/ 10 w 676"/>
                    <a:gd name="T45" fmla="*/ 27 h 6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6"/>
                    <a:gd name="T70" fmla="*/ 0 h 677"/>
                    <a:gd name="T71" fmla="*/ 676 w 676"/>
                    <a:gd name="T72" fmla="*/ 677 h 67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6" h="677">
                      <a:moveTo>
                        <a:pt x="433" y="662"/>
                      </a:moveTo>
                      <a:lnTo>
                        <a:pt x="332" y="677"/>
                      </a:lnTo>
                      <a:lnTo>
                        <a:pt x="231" y="660"/>
                      </a:lnTo>
                      <a:lnTo>
                        <a:pt x="142" y="614"/>
                      </a:lnTo>
                      <a:lnTo>
                        <a:pt x="70" y="544"/>
                      </a:lnTo>
                      <a:lnTo>
                        <a:pt x="19" y="456"/>
                      </a:lnTo>
                      <a:lnTo>
                        <a:pt x="0" y="357"/>
                      </a:lnTo>
                      <a:lnTo>
                        <a:pt x="9" y="257"/>
                      </a:lnTo>
                      <a:lnTo>
                        <a:pt x="45" y="162"/>
                      </a:lnTo>
                      <a:lnTo>
                        <a:pt x="110" y="84"/>
                      </a:lnTo>
                      <a:lnTo>
                        <a:pt x="195" y="29"/>
                      </a:lnTo>
                      <a:lnTo>
                        <a:pt x="292" y="0"/>
                      </a:lnTo>
                      <a:lnTo>
                        <a:pt x="393" y="2"/>
                      </a:lnTo>
                      <a:lnTo>
                        <a:pt x="490" y="32"/>
                      </a:lnTo>
                      <a:lnTo>
                        <a:pt x="572" y="91"/>
                      </a:lnTo>
                      <a:lnTo>
                        <a:pt x="634" y="171"/>
                      </a:lnTo>
                      <a:lnTo>
                        <a:pt x="669" y="266"/>
                      </a:lnTo>
                      <a:lnTo>
                        <a:pt x="676" y="367"/>
                      </a:lnTo>
                      <a:lnTo>
                        <a:pt x="652" y="466"/>
                      </a:lnTo>
                      <a:lnTo>
                        <a:pt x="598" y="551"/>
                      </a:lnTo>
                      <a:lnTo>
                        <a:pt x="524" y="620"/>
                      </a:lnTo>
                      <a:lnTo>
                        <a:pt x="433" y="6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3" name="Freeform 12"/>
                <p:cNvSpPr>
                  <a:spLocks/>
                </p:cNvSpPr>
                <p:nvPr/>
              </p:nvSpPr>
              <p:spPr bwMode="auto">
                <a:xfrm>
                  <a:off x="1064" y="2949"/>
                  <a:ext cx="687" cy="273"/>
                </a:xfrm>
                <a:custGeom>
                  <a:avLst/>
                  <a:gdLst>
                    <a:gd name="T0" fmla="*/ 100 w 4460"/>
                    <a:gd name="T1" fmla="*/ 53 h 1352"/>
                    <a:gd name="T2" fmla="*/ 105 w 4460"/>
                    <a:gd name="T3" fmla="*/ 40 h 1352"/>
                    <a:gd name="T4" fmla="*/ 106 w 4460"/>
                    <a:gd name="T5" fmla="*/ 23 h 1352"/>
                    <a:gd name="T6" fmla="*/ 100 w 4460"/>
                    <a:gd name="T7" fmla="*/ 13 h 1352"/>
                    <a:gd name="T8" fmla="*/ 98 w 4460"/>
                    <a:gd name="T9" fmla="*/ 2 h 1352"/>
                    <a:gd name="T10" fmla="*/ 93 w 4460"/>
                    <a:gd name="T11" fmla="*/ 12 h 1352"/>
                    <a:gd name="T12" fmla="*/ 92 w 4460"/>
                    <a:gd name="T13" fmla="*/ 1 h 1352"/>
                    <a:gd name="T14" fmla="*/ 88 w 4460"/>
                    <a:gd name="T15" fmla="*/ 11 h 1352"/>
                    <a:gd name="T16" fmla="*/ 86 w 4460"/>
                    <a:gd name="T17" fmla="*/ 0 h 1352"/>
                    <a:gd name="T18" fmla="*/ 82 w 4460"/>
                    <a:gd name="T19" fmla="*/ 11 h 1352"/>
                    <a:gd name="T20" fmla="*/ 81 w 4460"/>
                    <a:gd name="T21" fmla="*/ 0 h 1352"/>
                    <a:gd name="T22" fmla="*/ 76 w 4460"/>
                    <a:gd name="T23" fmla="*/ 3 h 1352"/>
                    <a:gd name="T24" fmla="*/ 70 w 4460"/>
                    <a:gd name="T25" fmla="*/ 1 h 1352"/>
                    <a:gd name="T26" fmla="*/ 65 w 4460"/>
                    <a:gd name="T27" fmla="*/ 9 h 1352"/>
                    <a:gd name="T28" fmla="*/ 55 w 4460"/>
                    <a:gd name="T29" fmla="*/ 13 h 1352"/>
                    <a:gd name="T30" fmla="*/ 22 w 4460"/>
                    <a:gd name="T31" fmla="*/ 11 h 1352"/>
                    <a:gd name="T32" fmla="*/ 20 w 4460"/>
                    <a:gd name="T33" fmla="*/ 1 h 1352"/>
                    <a:gd name="T34" fmla="*/ 11 w 4460"/>
                    <a:gd name="T35" fmla="*/ 6 h 1352"/>
                    <a:gd name="T36" fmla="*/ 3 w 4460"/>
                    <a:gd name="T37" fmla="*/ 17 h 1352"/>
                    <a:gd name="T38" fmla="*/ 0 w 4460"/>
                    <a:gd name="T39" fmla="*/ 31 h 1352"/>
                    <a:gd name="T40" fmla="*/ 2 w 4460"/>
                    <a:gd name="T41" fmla="*/ 45 h 1352"/>
                    <a:gd name="T42" fmla="*/ 8 w 4460"/>
                    <a:gd name="T43" fmla="*/ 51 h 1352"/>
                    <a:gd name="T44" fmla="*/ 10 w 4460"/>
                    <a:gd name="T45" fmla="*/ 43 h 1352"/>
                    <a:gd name="T46" fmla="*/ 13 w 4460"/>
                    <a:gd name="T47" fmla="*/ 37 h 1352"/>
                    <a:gd name="T48" fmla="*/ 17 w 4460"/>
                    <a:gd name="T49" fmla="*/ 34 h 1352"/>
                    <a:gd name="T50" fmla="*/ 22 w 4460"/>
                    <a:gd name="T51" fmla="*/ 33 h 1352"/>
                    <a:gd name="T52" fmla="*/ 27 w 4460"/>
                    <a:gd name="T53" fmla="*/ 36 h 1352"/>
                    <a:gd name="T54" fmla="*/ 30 w 4460"/>
                    <a:gd name="T55" fmla="*/ 40 h 1352"/>
                    <a:gd name="T56" fmla="*/ 32 w 4460"/>
                    <a:gd name="T57" fmla="*/ 47 h 1352"/>
                    <a:gd name="T58" fmla="*/ 33 w 4460"/>
                    <a:gd name="T59" fmla="*/ 55 h 1352"/>
                    <a:gd name="T60" fmla="*/ 78 w 4460"/>
                    <a:gd name="T61" fmla="*/ 54 h 1352"/>
                    <a:gd name="T62" fmla="*/ 78 w 4460"/>
                    <a:gd name="T63" fmla="*/ 45 h 1352"/>
                    <a:gd name="T64" fmla="*/ 79 w 4460"/>
                    <a:gd name="T65" fmla="*/ 37 h 1352"/>
                    <a:gd name="T66" fmla="*/ 80 w 4460"/>
                    <a:gd name="T67" fmla="*/ 32 h 1352"/>
                    <a:gd name="T68" fmla="*/ 82 w 4460"/>
                    <a:gd name="T69" fmla="*/ 27 h 1352"/>
                    <a:gd name="T70" fmla="*/ 84 w 4460"/>
                    <a:gd name="T71" fmla="*/ 25 h 1352"/>
                    <a:gd name="T72" fmla="*/ 87 w 4460"/>
                    <a:gd name="T73" fmla="*/ 25 h 1352"/>
                    <a:gd name="T74" fmla="*/ 89 w 4460"/>
                    <a:gd name="T75" fmla="*/ 25 h 1352"/>
                    <a:gd name="T76" fmla="*/ 91 w 4460"/>
                    <a:gd name="T77" fmla="*/ 27 h 1352"/>
                    <a:gd name="T78" fmla="*/ 93 w 4460"/>
                    <a:gd name="T79" fmla="*/ 29 h 1352"/>
                    <a:gd name="T80" fmla="*/ 94 w 4460"/>
                    <a:gd name="T81" fmla="*/ 33 h 1352"/>
                    <a:gd name="T82" fmla="*/ 94 w 4460"/>
                    <a:gd name="T83" fmla="*/ 40 h 1352"/>
                    <a:gd name="T84" fmla="*/ 95 w 4460"/>
                    <a:gd name="T85" fmla="*/ 54 h 1352"/>
                    <a:gd name="T86" fmla="*/ 100 w 4460"/>
                    <a:gd name="T87" fmla="*/ 53 h 1352"/>
                    <a:gd name="T88" fmla="*/ 100 w 4460"/>
                    <a:gd name="T89" fmla="*/ 53 h 13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0"/>
                    <a:gd name="T136" fmla="*/ 0 h 1352"/>
                    <a:gd name="T137" fmla="*/ 4460 w 4460"/>
                    <a:gd name="T138" fmla="*/ 1352 h 13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0" h="1352">
                      <a:moveTo>
                        <a:pt x="4215" y="1300"/>
                      </a:moveTo>
                      <a:lnTo>
                        <a:pt x="4435" y="973"/>
                      </a:lnTo>
                      <a:lnTo>
                        <a:pt x="4460" y="563"/>
                      </a:lnTo>
                      <a:lnTo>
                        <a:pt x="4207" y="310"/>
                      </a:lnTo>
                      <a:lnTo>
                        <a:pt x="4131" y="55"/>
                      </a:lnTo>
                      <a:lnTo>
                        <a:pt x="3918" y="283"/>
                      </a:lnTo>
                      <a:lnTo>
                        <a:pt x="3863" y="25"/>
                      </a:lnTo>
                      <a:lnTo>
                        <a:pt x="3711" y="278"/>
                      </a:lnTo>
                      <a:lnTo>
                        <a:pt x="3631" y="0"/>
                      </a:lnTo>
                      <a:lnTo>
                        <a:pt x="3464" y="278"/>
                      </a:lnTo>
                      <a:lnTo>
                        <a:pt x="3416" y="6"/>
                      </a:lnTo>
                      <a:lnTo>
                        <a:pt x="3209" y="86"/>
                      </a:lnTo>
                      <a:lnTo>
                        <a:pt x="2947" y="27"/>
                      </a:lnTo>
                      <a:lnTo>
                        <a:pt x="2751" y="232"/>
                      </a:lnTo>
                      <a:lnTo>
                        <a:pt x="2319" y="327"/>
                      </a:lnTo>
                      <a:lnTo>
                        <a:pt x="951" y="270"/>
                      </a:lnTo>
                      <a:lnTo>
                        <a:pt x="855" y="27"/>
                      </a:lnTo>
                      <a:lnTo>
                        <a:pt x="473" y="139"/>
                      </a:lnTo>
                      <a:lnTo>
                        <a:pt x="127" y="416"/>
                      </a:lnTo>
                      <a:lnTo>
                        <a:pt x="0" y="762"/>
                      </a:lnTo>
                      <a:lnTo>
                        <a:pt x="68" y="1108"/>
                      </a:lnTo>
                      <a:lnTo>
                        <a:pt x="354" y="1257"/>
                      </a:lnTo>
                      <a:lnTo>
                        <a:pt x="405" y="1065"/>
                      </a:lnTo>
                      <a:lnTo>
                        <a:pt x="544" y="901"/>
                      </a:lnTo>
                      <a:lnTo>
                        <a:pt x="726" y="823"/>
                      </a:lnTo>
                      <a:lnTo>
                        <a:pt x="926" y="806"/>
                      </a:lnTo>
                      <a:lnTo>
                        <a:pt x="1125" y="874"/>
                      </a:lnTo>
                      <a:lnTo>
                        <a:pt x="1264" y="983"/>
                      </a:lnTo>
                      <a:lnTo>
                        <a:pt x="1357" y="1161"/>
                      </a:lnTo>
                      <a:lnTo>
                        <a:pt x="1382" y="1352"/>
                      </a:lnTo>
                      <a:lnTo>
                        <a:pt x="3304" y="1331"/>
                      </a:lnTo>
                      <a:lnTo>
                        <a:pt x="3295" y="1097"/>
                      </a:lnTo>
                      <a:lnTo>
                        <a:pt x="3317" y="912"/>
                      </a:lnTo>
                      <a:lnTo>
                        <a:pt x="3357" y="783"/>
                      </a:lnTo>
                      <a:lnTo>
                        <a:pt x="3452" y="671"/>
                      </a:lnTo>
                      <a:lnTo>
                        <a:pt x="3551" y="622"/>
                      </a:lnTo>
                      <a:lnTo>
                        <a:pt x="3665" y="608"/>
                      </a:lnTo>
                      <a:lnTo>
                        <a:pt x="3749" y="624"/>
                      </a:lnTo>
                      <a:lnTo>
                        <a:pt x="3844" y="662"/>
                      </a:lnTo>
                      <a:lnTo>
                        <a:pt x="3905" y="722"/>
                      </a:lnTo>
                      <a:lnTo>
                        <a:pt x="3950" y="812"/>
                      </a:lnTo>
                      <a:lnTo>
                        <a:pt x="3977" y="987"/>
                      </a:lnTo>
                      <a:lnTo>
                        <a:pt x="4004" y="1325"/>
                      </a:lnTo>
                      <a:lnTo>
                        <a:pt x="4215" y="1300"/>
                      </a:lnTo>
                      <a:close/>
                    </a:path>
                  </a:pathLst>
                </a:custGeom>
                <a:solidFill>
                  <a:srgbClr val="CCFFCC"/>
                </a:solidFill>
                <a:ln w="9525">
                  <a:solidFill>
                    <a:schemeClr val="bg1"/>
                  </a:solidFill>
                  <a:round/>
                  <a:headEnd/>
                  <a:tailEnd/>
                </a:ln>
              </p:spPr>
              <p:txBody>
                <a:bodyPr/>
                <a:lstStyle/>
                <a:p>
                  <a:endParaRPr lang="en-US"/>
                </a:p>
              </p:txBody>
            </p:sp>
            <p:sp>
              <p:nvSpPr>
                <p:cNvPr id="31814" name="Freeform 13"/>
                <p:cNvSpPr>
                  <a:spLocks/>
                </p:cNvSpPr>
                <p:nvPr/>
              </p:nvSpPr>
              <p:spPr bwMode="auto">
                <a:xfrm>
                  <a:off x="1583" y="3103"/>
                  <a:ext cx="82" cy="171"/>
                </a:xfrm>
                <a:custGeom>
                  <a:avLst/>
                  <a:gdLst>
                    <a:gd name="T0" fmla="*/ 7 w 530"/>
                    <a:gd name="T1" fmla="*/ 34 h 849"/>
                    <a:gd name="T2" fmla="*/ 5 w 530"/>
                    <a:gd name="T3" fmla="*/ 34 h 849"/>
                    <a:gd name="T4" fmla="*/ 4 w 530"/>
                    <a:gd name="T5" fmla="*/ 33 h 849"/>
                    <a:gd name="T6" fmla="*/ 2 w 530"/>
                    <a:gd name="T7" fmla="*/ 31 h 849"/>
                    <a:gd name="T8" fmla="*/ 1 w 530"/>
                    <a:gd name="T9" fmla="*/ 27 h 849"/>
                    <a:gd name="T10" fmla="*/ 0 w 530"/>
                    <a:gd name="T11" fmla="*/ 22 h 849"/>
                    <a:gd name="T12" fmla="*/ 0 w 530"/>
                    <a:gd name="T13" fmla="*/ 17 h 849"/>
                    <a:gd name="T14" fmla="*/ 0 w 530"/>
                    <a:gd name="T15" fmla="*/ 12 h 849"/>
                    <a:gd name="T16" fmla="*/ 1 w 530"/>
                    <a:gd name="T17" fmla="*/ 7 h 849"/>
                    <a:gd name="T18" fmla="*/ 3 w 530"/>
                    <a:gd name="T19" fmla="*/ 4 h 849"/>
                    <a:gd name="T20" fmla="*/ 4 w 530"/>
                    <a:gd name="T21" fmla="*/ 1 h 849"/>
                    <a:gd name="T22" fmla="*/ 6 w 530"/>
                    <a:gd name="T23" fmla="*/ 0 h 849"/>
                    <a:gd name="T24" fmla="*/ 8 w 530"/>
                    <a:gd name="T25" fmla="*/ 0 h 849"/>
                    <a:gd name="T26" fmla="*/ 10 w 530"/>
                    <a:gd name="T27" fmla="*/ 2 h 849"/>
                    <a:gd name="T28" fmla="*/ 11 w 530"/>
                    <a:gd name="T29" fmla="*/ 5 h 849"/>
                    <a:gd name="T30" fmla="*/ 12 w 530"/>
                    <a:gd name="T31" fmla="*/ 10 h 849"/>
                    <a:gd name="T32" fmla="*/ 13 w 530"/>
                    <a:gd name="T33" fmla="*/ 15 h 849"/>
                    <a:gd name="T34" fmla="*/ 13 w 530"/>
                    <a:gd name="T35" fmla="*/ 20 h 849"/>
                    <a:gd name="T36" fmla="*/ 12 w 530"/>
                    <a:gd name="T37" fmla="*/ 25 h 849"/>
                    <a:gd name="T38" fmla="*/ 11 w 530"/>
                    <a:gd name="T39" fmla="*/ 29 h 849"/>
                    <a:gd name="T40" fmla="*/ 9 w 530"/>
                    <a:gd name="T41" fmla="*/ 32 h 849"/>
                    <a:gd name="T42" fmla="*/ 7 w 530"/>
                    <a:gd name="T43" fmla="*/ 34 h 849"/>
                    <a:gd name="T44" fmla="*/ 7 w 530"/>
                    <a:gd name="T45" fmla="*/ 3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5" name="Freeform 14"/>
                <p:cNvSpPr>
                  <a:spLocks/>
                </p:cNvSpPr>
                <p:nvPr/>
              </p:nvSpPr>
              <p:spPr bwMode="auto">
                <a:xfrm>
                  <a:off x="1576" y="3090"/>
                  <a:ext cx="94" cy="197"/>
                </a:xfrm>
                <a:custGeom>
                  <a:avLst/>
                  <a:gdLst>
                    <a:gd name="T0" fmla="*/ 2 w 606"/>
                    <a:gd name="T1" fmla="*/ 36 h 969"/>
                    <a:gd name="T2" fmla="*/ 2 w 606"/>
                    <a:gd name="T3" fmla="*/ 34 h 969"/>
                    <a:gd name="T4" fmla="*/ 1 w 606"/>
                    <a:gd name="T5" fmla="*/ 30 h 969"/>
                    <a:gd name="T6" fmla="*/ 0 w 606"/>
                    <a:gd name="T7" fmla="*/ 26 h 969"/>
                    <a:gd name="T8" fmla="*/ 0 w 606"/>
                    <a:gd name="T9" fmla="*/ 21 h 969"/>
                    <a:gd name="T10" fmla="*/ 0 w 606"/>
                    <a:gd name="T11" fmla="*/ 16 h 969"/>
                    <a:gd name="T12" fmla="*/ 1 w 606"/>
                    <a:gd name="T13" fmla="*/ 12 h 969"/>
                    <a:gd name="T14" fmla="*/ 2 w 606"/>
                    <a:gd name="T15" fmla="*/ 8 h 969"/>
                    <a:gd name="T16" fmla="*/ 3 w 606"/>
                    <a:gd name="T17" fmla="*/ 4 h 969"/>
                    <a:gd name="T18" fmla="*/ 5 w 606"/>
                    <a:gd name="T19" fmla="*/ 2 h 969"/>
                    <a:gd name="T20" fmla="*/ 7 w 606"/>
                    <a:gd name="T21" fmla="*/ 0 h 969"/>
                    <a:gd name="T22" fmla="*/ 9 w 606"/>
                    <a:gd name="T23" fmla="*/ 0 h 969"/>
                    <a:gd name="T24" fmla="*/ 10 w 606"/>
                    <a:gd name="T25" fmla="*/ 1 h 969"/>
                    <a:gd name="T26" fmla="*/ 12 w 606"/>
                    <a:gd name="T27" fmla="*/ 3 h 969"/>
                    <a:gd name="T28" fmla="*/ 13 w 606"/>
                    <a:gd name="T29" fmla="*/ 6 h 969"/>
                    <a:gd name="T30" fmla="*/ 14 w 606"/>
                    <a:gd name="T31" fmla="*/ 10 h 969"/>
                    <a:gd name="T32" fmla="*/ 14 w 606"/>
                    <a:gd name="T33" fmla="*/ 14 h 969"/>
                    <a:gd name="T34" fmla="*/ 15 w 606"/>
                    <a:gd name="T35" fmla="*/ 19 h 969"/>
                    <a:gd name="T36" fmla="*/ 14 w 606"/>
                    <a:gd name="T37" fmla="*/ 24 h 969"/>
                    <a:gd name="T38" fmla="*/ 14 w 606"/>
                    <a:gd name="T39" fmla="*/ 28 h 969"/>
                    <a:gd name="T40" fmla="*/ 13 w 606"/>
                    <a:gd name="T41" fmla="*/ 33 h 969"/>
                    <a:gd name="T42" fmla="*/ 11 w 606"/>
                    <a:gd name="T43" fmla="*/ 36 h 969"/>
                    <a:gd name="T44" fmla="*/ 10 w 606"/>
                    <a:gd name="T45" fmla="*/ 38 h 969"/>
                    <a:gd name="T46" fmla="*/ 8 w 606"/>
                    <a:gd name="T47" fmla="*/ 40 h 969"/>
                    <a:gd name="T48" fmla="*/ 6 w 606"/>
                    <a:gd name="T49" fmla="*/ 40 h 969"/>
                    <a:gd name="T50" fmla="*/ 4 w 606"/>
                    <a:gd name="T51" fmla="*/ 39 h 969"/>
                    <a:gd name="T52" fmla="*/ 3 w 606"/>
                    <a:gd name="T53" fmla="*/ 37 h 969"/>
                    <a:gd name="T54" fmla="*/ 5 w 606"/>
                    <a:gd name="T55" fmla="*/ 34 h 969"/>
                    <a:gd name="T56" fmla="*/ 6 w 606"/>
                    <a:gd name="T57" fmla="*/ 35 h 969"/>
                    <a:gd name="T58" fmla="*/ 8 w 606"/>
                    <a:gd name="T59" fmla="*/ 35 h 969"/>
                    <a:gd name="T60" fmla="*/ 9 w 606"/>
                    <a:gd name="T61" fmla="*/ 34 h 969"/>
                    <a:gd name="T62" fmla="*/ 10 w 606"/>
                    <a:gd name="T63" fmla="*/ 33 h 969"/>
                    <a:gd name="T64" fmla="*/ 11 w 606"/>
                    <a:gd name="T65" fmla="*/ 30 h 969"/>
                    <a:gd name="T66" fmla="*/ 12 w 606"/>
                    <a:gd name="T67" fmla="*/ 27 h 969"/>
                    <a:gd name="T68" fmla="*/ 13 w 606"/>
                    <a:gd name="T69" fmla="*/ 24 h 969"/>
                    <a:gd name="T70" fmla="*/ 13 w 606"/>
                    <a:gd name="T71" fmla="*/ 20 h 969"/>
                    <a:gd name="T72" fmla="*/ 13 w 606"/>
                    <a:gd name="T73" fmla="*/ 16 h 969"/>
                    <a:gd name="T74" fmla="*/ 12 w 606"/>
                    <a:gd name="T75" fmla="*/ 13 h 969"/>
                    <a:gd name="T76" fmla="*/ 12 w 606"/>
                    <a:gd name="T77" fmla="*/ 10 h 969"/>
                    <a:gd name="T78" fmla="*/ 11 w 606"/>
                    <a:gd name="T79" fmla="*/ 8 h 969"/>
                    <a:gd name="T80" fmla="*/ 10 w 606"/>
                    <a:gd name="T81" fmla="*/ 6 h 969"/>
                    <a:gd name="T82" fmla="*/ 8 w 606"/>
                    <a:gd name="T83" fmla="*/ 5 h 969"/>
                    <a:gd name="T84" fmla="*/ 7 w 606"/>
                    <a:gd name="T85" fmla="*/ 5 h 969"/>
                    <a:gd name="T86" fmla="*/ 6 w 606"/>
                    <a:gd name="T87" fmla="*/ 6 h 969"/>
                    <a:gd name="T88" fmla="*/ 4 w 606"/>
                    <a:gd name="T89" fmla="*/ 8 h 969"/>
                    <a:gd name="T90" fmla="*/ 4 w 606"/>
                    <a:gd name="T91" fmla="*/ 10 h 969"/>
                    <a:gd name="T92" fmla="*/ 3 w 606"/>
                    <a:gd name="T93" fmla="*/ 13 h 969"/>
                    <a:gd name="T94" fmla="*/ 2 w 606"/>
                    <a:gd name="T95" fmla="*/ 16 h 969"/>
                    <a:gd name="T96" fmla="*/ 2 w 606"/>
                    <a:gd name="T97" fmla="*/ 20 h 969"/>
                    <a:gd name="T98" fmla="*/ 2 w 606"/>
                    <a:gd name="T99" fmla="*/ 24 h 969"/>
                    <a:gd name="T100" fmla="*/ 2 w 606"/>
                    <a:gd name="T101" fmla="*/ 27 h 969"/>
                    <a:gd name="T102" fmla="*/ 3 w 606"/>
                    <a:gd name="T103" fmla="*/ 30 h 969"/>
                    <a:gd name="T104" fmla="*/ 4 w 606"/>
                    <a:gd name="T105" fmla="*/ 33 h 969"/>
                    <a:gd name="T106" fmla="*/ 2 w 606"/>
                    <a:gd name="T107" fmla="*/ 36 h 969"/>
                    <a:gd name="T108" fmla="*/ 2 w 606"/>
                    <a:gd name="T109" fmla="*/ 36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6" name="Freeform 15"/>
                <p:cNvSpPr>
                  <a:spLocks/>
                </p:cNvSpPr>
                <p:nvPr/>
              </p:nvSpPr>
              <p:spPr bwMode="auto">
                <a:xfrm>
                  <a:off x="1591" y="3249"/>
                  <a:ext cx="20" cy="24"/>
                </a:xfrm>
                <a:custGeom>
                  <a:avLst/>
                  <a:gdLst>
                    <a:gd name="T0" fmla="*/ 3 w 122"/>
                    <a:gd name="T1" fmla="*/ 2 h 116"/>
                    <a:gd name="T2" fmla="*/ 1 w 122"/>
                    <a:gd name="T3" fmla="*/ 0 h 116"/>
                    <a:gd name="T4" fmla="*/ 0 w 122"/>
                    <a:gd name="T5" fmla="*/ 4 h 116"/>
                    <a:gd name="T6" fmla="*/ 1 w 122"/>
                    <a:gd name="T7" fmla="*/ 5 h 116"/>
                    <a:gd name="T8" fmla="*/ 3 w 122"/>
                    <a:gd name="T9" fmla="*/ 2 h 116"/>
                    <a:gd name="T10" fmla="*/ 3 w 122"/>
                    <a:gd name="T11" fmla="*/ 2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7" name="Freeform 16"/>
                <p:cNvSpPr>
                  <a:spLocks/>
                </p:cNvSpPr>
                <p:nvPr/>
              </p:nvSpPr>
              <p:spPr bwMode="auto">
                <a:xfrm>
                  <a:off x="1600" y="3138"/>
                  <a:ext cx="48" cy="102"/>
                </a:xfrm>
                <a:custGeom>
                  <a:avLst/>
                  <a:gdLst>
                    <a:gd name="T0" fmla="*/ 3 w 316"/>
                    <a:gd name="T1" fmla="*/ 20 h 503"/>
                    <a:gd name="T2" fmla="*/ 3 w 316"/>
                    <a:gd name="T3" fmla="*/ 21 h 503"/>
                    <a:gd name="T4" fmla="*/ 4 w 316"/>
                    <a:gd name="T5" fmla="*/ 20 h 503"/>
                    <a:gd name="T6" fmla="*/ 5 w 316"/>
                    <a:gd name="T7" fmla="*/ 19 h 503"/>
                    <a:gd name="T8" fmla="*/ 6 w 316"/>
                    <a:gd name="T9" fmla="*/ 18 h 503"/>
                    <a:gd name="T10" fmla="*/ 7 w 316"/>
                    <a:gd name="T11" fmla="*/ 16 h 503"/>
                    <a:gd name="T12" fmla="*/ 7 w 316"/>
                    <a:gd name="T13" fmla="*/ 14 h 503"/>
                    <a:gd name="T14" fmla="*/ 7 w 316"/>
                    <a:gd name="T15" fmla="*/ 11 h 503"/>
                    <a:gd name="T16" fmla="*/ 7 w 316"/>
                    <a:gd name="T17" fmla="*/ 9 h 503"/>
                    <a:gd name="T18" fmla="*/ 7 w 316"/>
                    <a:gd name="T19" fmla="*/ 6 h 503"/>
                    <a:gd name="T20" fmla="*/ 7 w 316"/>
                    <a:gd name="T21" fmla="*/ 4 h 503"/>
                    <a:gd name="T22" fmla="*/ 6 w 316"/>
                    <a:gd name="T23" fmla="*/ 2 h 503"/>
                    <a:gd name="T24" fmla="*/ 5 w 316"/>
                    <a:gd name="T25" fmla="*/ 1 h 503"/>
                    <a:gd name="T26" fmla="*/ 5 w 316"/>
                    <a:gd name="T27" fmla="*/ 0 h 503"/>
                    <a:gd name="T28" fmla="*/ 4 w 316"/>
                    <a:gd name="T29" fmla="*/ 0 h 503"/>
                    <a:gd name="T30" fmla="*/ 3 w 316"/>
                    <a:gd name="T31" fmla="*/ 0 h 503"/>
                    <a:gd name="T32" fmla="*/ 2 w 316"/>
                    <a:gd name="T33" fmla="*/ 1 h 503"/>
                    <a:gd name="T34" fmla="*/ 1 w 316"/>
                    <a:gd name="T35" fmla="*/ 3 h 503"/>
                    <a:gd name="T36" fmla="*/ 1 w 316"/>
                    <a:gd name="T37" fmla="*/ 5 h 503"/>
                    <a:gd name="T38" fmla="*/ 0 w 316"/>
                    <a:gd name="T39" fmla="*/ 7 h 503"/>
                    <a:gd name="T40" fmla="*/ 0 w 316"/>
                    <a:gd name="T41" fmla="*/ 9 h 503"/>
                    <a:gd name="T42" fmla="*/ 0 w 316"/>
                    <a:gd name="T43" fmla="*/ 12 h 503"/>
                    <a:gd name="T44" fmla="*/ 0 w 316"/>
                    <a:gd name="T45" fmla="*/ 14 h 503"/>
                    <a:gd name="T46" fmla="*/ 0 w 316"/>
                    <a:gd name="T47" fmla="*/ 16 h 503"/>
                    <a:gd name="T48" fmla="*/ 1 w 316"/>
                    <a:gd name="T49" fmla="*/ 18 h 503"/>
                    <a:gd name="T50" fmla="*/ 2 w 316"/>
                    <a:gd name="T51" fmla="*/ 20 h 503"/>
                    <a:gd name="T52" fmla="*/ 3 w 316"/>
                    <a:gd name="T53" fmla="*/ 20 h 503"/>
                    <a:gd name="T54" fmla="*/ 3 w 316"/>
                    <a:gd name="T55" fmla="*/ 20 h 50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16"/>
                    <a:gd name="T85" fmla="*/ 0 h 503"/>
                    <a:gd name="T86" fmla="*/ 316 w 316"/>
                    <a:gd name="T87" fmla="*/ 503 h 50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16" h="503">
                      <a:moveTo>
                        <a:pt x="110" y="498"/>
                      </a:moveTo>
                      <a:lnTo>
                        <a:pt x="147" y="503"/>
                      </a:lnTo>
                      <a:lnTo>
                        <a:pt x="185" y="496"/>
                      </a:lnTo>
                      <a:lnTo>
                        <a:pt x="221" y="473"/>
                      </a:lnTo>
                      <a:lnTo>
                        <a:pt x="255" y="437"/>
                      </a:lnTo>
                      <a:lnTo>
                        <a:pt x="282" y="391"/>
                      </a:lnTo>
                      <a:lnTo>
                        <a:pt x="301" y="338"/>
                      </a:lnTo>
                      <a:lnTo>
                        <a:pt x="312" y="277"/>
                      </a:lnTo>
                      <a:lnTo>
                        <a:pt x="316" y="216"/>
                      </a:lnTo>
                      <a:lnTo>
                        <a:pt x="308" y="159"/>
                      </a:lnTo>
                      <a:lnTo>
                        <a:pt x="293" y="104"/>
                      </a:lnTo>
                      <a:lnTo>
                        <a:pt x="270" y="60"/>
                      </a:lnTo>
                      <a:lnTo>
                        <a:pt x="240" y="26"/>
                      </a:lnTo>
                      <a:lnTo>
                        <a:pt x="206" y="7"/>
                      </a:lnTo>
                      <a:lnTo>
                        <a:pt x="169" y="0"/>
                      </a:lnTo>
                      <a:lnTo>
                        <a:pt x="131" y="9"/>
                      </a:lnTo>
                      <a:lnTo>
                        <a:pt x="95" y="32"/>
                      </a:lnTo>
                      <a:lnTo>
                        <a:pt x="61" y="68"/>
                      </a:lnTo>
                      <a:lnTo>
                        <a:pt x="34" y="114"/>
                      </a:lnTo>
                      <a:lnTo>
                        <a:pt x="15" y="167"/>
                      </a:lnTo>
                      <a:lnTo>
                        <a:pt x="4" y="226"/>
                      </a:lnTo>
                      <a:lnTo>
                        <a:pt x="0" y="287"/>
                      </a:lnTo>
                      <a:lnTo>
                        <a:pt x="8" y="346"/>
                      </a:lnTo>
                      <a:lnTo>
                        <a:pt x="23" y="401"/>
                      </a:lnTo>
                      <a:lnTo>
                        <a:pt x="46" y="444"/>
                      </a:lnTo>
                      <a:lnTo>
                        <a:pt x="76" y="477"/>
                      </a:lnTo>
                      <a:lnTo>
                        <a:pt x="110" y="498"/>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8" name="Freeform 17"/>
                <p:cNvSpPr>
                  <a:spLocks/>
                </p:cNvSpPr>
                <p:nvPr/>
              </p:nvSpPr>
              <p:spPr bwMode="auto">
                <a:xfrm>
                  <a:off x="1139" y="3138"/>
                  <a:ext cx="119" cy="156"/>
                </a:xfrm>
                <a:custGeom>
                  <a:avLst/>
                  <a:gdLst>
                    <a:gd name="T0" fmla="*/ 4 w 770"/>
                    <a:gd name="T1" fmla="*/ 28 h 778"/>
                    <a:gd name="T2" fmla="*/ 3 w 770"/>
                    <a:gd name="T3" fmla="*/ 27 h 778"/>
                    <a:gd name="T4" fmla="*/ 1 w 770"/>
                    <a:gd name="T5" fmla="*/ 24 h 778"/>
                    <a:gd name="T6" fmla="*/ 0 w 770"/>
                    <a:gd name="T7" fmla="*/ 21 h 778"/>
                    <a:gd name="T8" fmla="*/ 0 w 770"/>
                    <a:gd name="T9" fmla="*/ 17 h 778"/>
                    <a:gd name="T10" fmla="*/ 0 w 770"/>
                    <a:gd name="T11" fmla="*/ 14 h 778"/>
                    <a:gd name="T12" fmla="*/ 1 w 770"/>
                    <a:gd name="T13" fmla="*/ 10 h 778"/>
                    <a:gd name="T14" fmla="*/ 2 w 770"/>
                    <a:gd name="T15" fmla="*/ 7 h 778"/>
                    <a:gd name="T16" fmla="*/ 3 w 770"/>
                    <a:gd name="T17" fmla="*/ 4 h 778"/>
                    <a:gd name="T18" fmla="*/ 5 w 770"/>
                    <a:gd name="T19" fmla="*/ 2 h 778"/>
                    <a:gd name="T20" fmla="*/ 7 w 770"/>
                    <a:gd name="T21" fmla="*/ 0 h 778"/>
                    <a:gd name="T22" fmla="*/ 9 w 770"/>
                    <a:gd name="T23" fmla="*/ 0 h 778"/>
                    <a:gd name="T24" fmla="*/ 11 w 770"/>
                    <a:gd name="T25" fmla="*/ 1 h 778"/>
                    <a:gd name="T26" fmla="*/ 14 w 770"/>
                    <a:gd name="T27" fmla="*/ 2 h 778"/>
                    <a:gd name="T28" fmla="*/ 15 w 770"/>
                    <a:gd name="T29" fmla="*/ 4 h 778"/>
                    <a:gd name="T30" fmla="*/ 17 w 770"/>
                    <a:gd name="T31" fmla="*/ 7 h 778"/>
                    <a:gd name="T32" fmla="*/ 18 w 770"/>
                    <a:gd name="T33" fmla="*/ 10 h 778"/>
                    <a:gd name="T34" fmla="*/ 18 w 770"/>
                    <a:gd name="T35" fmla="*/ 14 h 778"/>
                    <a:gd name="T36" fmla="*/ 18 w 770"/>
                    <a:gd name="T37" fmla="*/ 18 h 778"/>
                    <a:gd name="T38" fmla="*/ 18 w 770"/>
                    <a:gd name="T39" fmla="*/ 21 h 778"/>
                    <a:gd name="T40" fmla="*/ 17 w 770"/>
                    <a:gd name="T41" fmla="*/ 25 h 778"/>
                    <a:gd name="T42" fmla="*/ 15 w 770"/>
                    <a:gd name="T43" fmla="*/ 27 h 778"/>
                    <a:gd name="T44" fmla="*/ 13 w 770"/>
                    <a:gd name="T45" fmla="*/ 30 h 778"/>
                    <a:gd name="T46" fmla="*/ 11 w 770"/>
                    <a:gd name="T47" fmla="*/ 31 h 778"/>
                    <a:gd name="T48" fmla="*/ 9 w 770"/>
                    <a:gd name="T49" fmla="*/ 31 h 778"/>
                    <a:gd name="T50" fmla="*/ 7 w 770"/>
                    <a:gd name="T51" fmla="*/ 31 h 778"/>
                    <a:gd name="T52" fmla="*/ 5 w 770"/>
                    <a:gd name="T53" fmla="*/ 29 h 778"/>
                    <a:gd name="T54" fmla="*/ 7 w 770"/>
                    <a:gd name="T55" fmla="*/ 27 h 778"/>
                    <a:gd name="T56" fmla="*/ 9 w 770"/>
                    <a:gd name="T57" fmla="*/ 27 h 778"/>
                    <a:gd name="T58" fmla="*/ 11 w 770"/>
                    <a:gd name="T59" fmla="*/ 27 h 778"/>
                    <a:gd name="T60" fmla="*/ 12 w 770"/>
                    <a:gd name="T61" fmla="*/ 26 h 778"/>
                    <a:gd name="T62" fmla="*/ 13 w 770"/>
                    <a:gd name="T63" fmla="*/ 25 h 778"/>
                    <a:gd name="T64" fmla="*/ 15 w 770"/>
                    <a:gd name="T65" fmla="*/ 23 h 778"/>
                    <a:gd name="T66" fmla="*/ 16 w 770"/>
                    <a:gd name="T67" fmla="*/ 20 h 778"/>
                    <a:gd name="T68" fmla="*/ 16 w 770"/>
                    <a:gd name="T69" fmla="*/ 18 h 778"/>
                    <a:gd name="T70" fmla="*/ 16 w 770"/>
                    <a:gd name="T71" fmla="*/ 15 h 778"/>
                    <a:gd name="T72" fmla="*/ 16 w 770"/>
                    <a:gd name="T73" fmla="*/ 12 h 778"/>
                    <a:gd name="T74" fmla="*/ 15 w 770"/>
                    <a:gd name="T75" fmla="*/ 9 h 778"/>
                    <a:gd name="T76" fmla="*/ 14 w 770"/>
                    <a:gd name="T77" fmla="*/ 7 h 778"/>
                    <a:gd name="T78" fmla="*/ 13 w 770"/>
                    <a:gd name="T79" fmla="*/ 5 h 778"/>
                    <a:gd name="T80" fmla="*/ 11 w 770"/>
                    <a:gd name="T81" fmla="*/ 4 h 778"/>
                    <a:gd name="T82" fmla="*/ 10 w 770"/>
                    <a:gd name="T83" fmla="*/ 4 h 778"/>
                    <a:gd name="T84" fmla="*/ 8 w 770"/>
                    <a:gd name="T85" fmla="*/ 4 h 778"/>
                    <a:gd name="T86" fmla="*/ 6 w 770"/>
                    <a:gd name="T87" fmla="*/ 5 h 778"/>
                    <a:gd name="T88" fmla="*/ 5 w 770"/>
                    <a:gd name="T89" fmla="*/ 6 h 778"/>
                    <a:gd name="T90" fmla="*/ 4 w 770"/>
                    <a:gd name="T91" fmla="*/ 8 h 778"/>
                    <a:gd name="T92" fmla="*/ 3 w 770"/>
                    <a:gd name="T93" fmla="*/ 11 h 778"/>
                    <a:gd name="T94" fmla="*/ 2 w 770"/>
                    <a:gd name="T95" fmla="*/ 14 h 778"/>
                    <a:gd name="T96" fmla="*/ 2 w 770"/>
                    <a:gd name="T97" fmla="*/ 16 h 778"/>
                    <a:gd name="T98" fmla="*/ 2 w 770"/>
                    <a:gd name="T99" fmla="*/ 19 h 778"/>
                    <a:gd name="T100" fmla="*/ 3 w 770"/>
                    <a:gd name="T101" fmla="*/ 22 h 778"/>
                    <a:gd name="T102" fmla="*/ 4 w 770"/>
                    <a:gd name="T103" fmla="*/ 24 h 778"/>
                    <a:gd name="T104" fmla="*/ 6 w 770"/>
                    <a:gd name="T105" fmla="*/ 26 h 778"/>
                    <a:gd name="T106" fmla="*/ 4 w 770"/>
                    <a:gd name="T107" fmla="*/ 28 h 778"/>
                    <a:gd name="T108" fmla="*/ 4 w 770"/>
                    <a:gd name="T109" fmla="*/ 28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9" name="Freeform 18"/>
                <p:cNvSpPr>
                  <a:spLocks/>
                </p:cNvSpPr>
                <p:nvPr/>
              </p:nvSpPr>
              <p:spPr bwMode="auto">
                <a:xfrm>
                  <a:off x="1164" y="3267"/>
                  <a:ext cx="23" cy="19"/>
                </a:xfrm>
                <a:custGeom>
                  <a:avLst/>
                  <a:gdLst>
                    <a:gd name="T0" fmla="*/ 4 w 150"/>
                    <a:gd name="T1" fmla="*/ 1 h 93"/>
                    <a:gd name="T2" fmla="*/ 1 w 150"/>
                    <a:gd name="T3" fmla="*/ 0 h 93"/>
                    <a:gd name="T4" fmla="*/ 0 w 150"/>
                    <a:gd name="T5" fmla="*/ 3 h 93"/>
                    <a:gd name="T6" fmla="*/ 1 w 150"/>
                    <a:gd name="T7" fmla="*/ 4 h 93"/>
                    <a:gd name="T8" fmla="*/ 4 w 150"/>
                    <a:gd name="T9" fmla="*/ 1 h 93"/>
                    <a:gd name="T10" fmla="*/ 4 w 150"/>
                    <a:gd name="T11" fmla="*/ 1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0" name="Freeform 19"/>
                <p:cNvSpPr>
                  <a:spLocks/>
                </p:cNvSpPr>
                <p:nvPr/>
              </p:nvSpPr>
              <p:spPr bwMode="auto">
                <a:xfrm>
                  <a:off x="1167" y="3176"/>
                  <a:ext cx="63" cy="81"/>
                </a:xfrm>
                <a:custGeom>
                  <a:avLst/>
                  <a:gdLst>
                    <a:gd name="T0" fmla="*/ 4 w 403"/>
                    <a:gd name="T1" fmla="*/ 16 h 401"/>
                    <a:gd name="T2" fmla="*/ 5 w 403"/>
                    <a:gd name="T3" fmla="*/ 16 h 401"/>
                    <a:gd name="T4" fmla="*/ 6 w 403"/>
                    <a:gd name="T5" fmla="*/ 16 h 401"/>
                    <a:gd name="T6" fmla="*/ 8 w 403"/>
                    <a:gd name="T7" fmla="*/ 15 h 401"/>
                    <a:gd name="T8" fmla="*/ 8 w 403"/>
                    <a:gd name="T9" fmla="*/ 14 h 401"/>
                    <a:gd name="T10" fmla="*/ 9 w 403"/>
                    <a:gd name="T11" fmla="*/ 12 h 401"/>
                    <a:gd name="T12" fmla="*/ 10 w 403"/>
                    <a:gd name="T13" fmla="*/ 11 h 401"/>
                    <a:gd name="T14" fmla="*/ 10 w 403"/>
                    <a:gd name="T15" fmla="*/ 8 h 401"/>
                    <a:gd name="T16" fmla="*/ 10 w 403"/>
                    <a:gd name="T17" fmla="*/ 7 h 401"/>
                    <a:gd name="T18" fmla="*/ 9 w 403"/>
                    <a:gd name="T19" fmla="*/ 5 h 401"/>
                    <a:gd name="T20" fmla="*/ 9 w 403"/>
                    <a:gd name="T21" fmla="*/ 3 h 401"/>
                    <a:gd name="T22" fmla="*/ 8 w 403"/>
                    <a:gd name="T23" fmla="*/ 2 h 401"/>
                    <a:gd name="T24" fmla="*/ 7 w 403"/>
                    <a:gd name="T25" fmla="*/ 1 h 401"/>
                    <a:gd name="T26" fmla="*/ 6 w 403"/>
                    <a:gd name="T27" fmla="*/ 0 h 401"/>
                    <a:gd name="T28" fmla="*/ 5 w 403"/>
                    <a:gd name="T29" fmla="*/ 0 h 401"/>
                    <a:gd name="T30" fmla="*/ 3 w 403"/>
                    <a:gd name="T31" fmla="*/ 0 h 401"/>
                    <a:gd name="T32" fmla="*/ 2 w 403"/>
                    <a:gd name="T33" fmla="*/ 1 h 401"/>
                    <a:gd name="T34" fmla="*/ 1 w 403"/>
                    <a:gd name="T35" fmla="*/ 2 h 401"/>
                    <a:gd name="T36" fmla="*/ 1 w 403"/>
                    <a:gd name="T37" fmla="*/ 4 h 401"/>
                    <a:gd name="T38" fmla="*/ 0 w 403"/>
                    <a:gd name="T39" fmla="*/ 6 h 401"/>
                    <a:gd name="T40" fmla="*/ 0 w 403"/>
                    <a:gd name="T41" fmla="*/ 8 h 401"/>
                    <a:gd name="T42" fmla="*/ 0 w 403"/>
                    <a:gd name="T43" fmla="*/ 10 h 401"/>
                    <a:gd name="T44" fmla="*/ 0 w 403"/>
                    <a:gd name="T45" fmla="*/ 12 h 401"/>
                    <a:gd name="T46" fmla="*/ 1 w 403"/>
                    <a:gd name="T47" fmla="*/ 13 h 401"/>
                    <a:gd name="T48" fmla="*/ 2 w 403"/>
                    <a:gd name="T49" fmla="*/ 15 h 401"/>
                    <a:gd name="T50" fmla="*/ 3 w 403"/>
                    <a:gd name="T51" fmla="*/ 16 h 401"/>
                    <a:gd name="T52" fmla="*/ 4 w 403"/>
                    <a:gd name="T53" fmla="*/ 16 h 401"/>
                    <a:gd name="T54" fmla="*/ 4 w 403"/>
                    <a:gd name="T55" fmla="*/ 16 h 40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3"/>
                    <a:gd name="T85" fmla="*/ 0 h 401"/>
                    <a:gd name="T86" fmla="*/ 403 w 403"/>
                    <a:gd name="T87" fmla="*/ 401 h 40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3" h="401">
                      <a:moveTo>
                        <a:pt x="167" y="399"/>
                      </a:moveTo>
                      <a:lnTo>
                        <a:pt x="217" y="401"/>
                      </a:lnTo>
                      <a:lnTo>
                        <a:pt x="264" y="391"/>
                      </a:lnTo>
                      <a:lnTo>
                        <a:pt x="308" y="370"/>
                      </a:lnTo>
                      <a:lnTo>
                        <a:pt x="346" y="340"/>
                      </a:lnTo>
                      <a:lnTo>
                        <a:pt x="375" y="302"/>
                      </a:lnTo>
                      <a:lnTo>
                        <a:pt x="396" y="256"/>
                      </a:lnTo>
                      <a:lnTo>
                        <a:pt x="403" y="209"/>
                      </a:lnTo>
                      <a:lnTo>
                        <a:pt x="399" y="161"/>
                      </a:lnTo>
                      <a:lnTo>
                        <a:pt x="384" y="116"/>
                      </a:lnTo>
                      <a:lnTo>
                        <a:pt x="357" y="74"/>
                      </a:lnTo>
                      <a:lnTo>
                        <a:pt x="323" y="40"/>
                      </a:lnTo>
                      <a:lnTo>
                        <a:pt x="281" y="15"/>
                      </a:lnTo>
                      <a:lnTo>
                        <a:pt x="236" y="2"/>
                      </a:lnTo>
                      <a:lnTo>
                        <a:pt x="186" y="0"/>
                      </a:lnTo>
                      <a:lnTo>
                        <a:pt x="139" y="9"/>
                      </a:lnTo>
                      <a:lnTo>
                        <a:pt x="95" y="30"/>
                      </a:lnTo>
                      <a:lnTo>
                        <a:pt x="57" y="61"/>
                      </a:lnTo>
                      <a:lnTo>
                        <a:pt x="29" y="99"/>
                      </a:lnTo>
                      <a:lnTo>
                        <a:pt x="10" y="142"/>
                      </a:lnTo>
                      <a:lnTo>
                        <a:pt x="0" y="190"/>
                      </a:lnTo>
                      <a:lnTo>
                        <a:pt x="4" y="239"/>
                      </a:lnTo>
                      <a:lnTo>
                        <a:pt x="21" y="285"/>
                      </a:lnTo>
                      <a:lnTo>
                        <a:pt x="46" y="327"/>
                      </a:lnTo>
                      <a:lnTo>
                        <a:pt x="80" y="361"/>
                      </a:lnTo>
                      <a:lnTo>
                        <a:pt x="122" y="386"/>
                      </a:lnTo>
                      <a:lnTo>
                        <a:pt x="167" y="399"/>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1" name="Freeform 20"/>
                <p:cNvSpPr>
                  <a:spLocks/>
                </p:cNvSpPr>
                <p:nvPr/>
              </p:nvSpPr>
              <p:spPr bwMode="auto">
                <a:xfrm>
                  <a:off x="1191" y="2806"/>
                  <a:ext cx="346" cy="240"/>
                </a:xfrm>
                <a:custGeom>
                  <a:avLst/>
                  <a:gdLst>
                    <a:gd name="T0" fmla="*/ 53 w 2251"/>
                    <a:gd name="T1" fmla="*/ 35 h 1197"/>
                    <a:gd name="T2" fmla="*/ 47 w 2251"/>
                    <a:gd name="T3" fmla="*/ 3 h 1197"/>
                    <a:gd name="T4" fmla="*/ 44 w 2251"/>
                    <a:gd name="T5" fmla="*/ 1 h 1197"/>
                    <a:gd name="T6" fmla="*/ 36 w 2251"/>
                    <a:gd name="T7" fmla="*/ 0 h 1197"/>
                    <a:gd name="T8" fmla="*/ 21 w 2251"/>
                    <a:gd name="T9" fmla="*/ 1 h 1197"/>
                    <a:gd name="T10" fmla="*/ 16 w 2251"/>
                    <a:gd name="T11" fmla="*/ 2 h 1197"/>
                    <a:gd name="T12" fmla="*/ 12 w 2251"/>
                    <a:gd name="T13" fmla="*/ 2 h 1197"/>
                    <a:gd name="T14" fmla="*/ 9 w 2251"/>
                    <a:gd name="T15" fmla="*/ 3 h 1197"/>
                    <a:gd name="T16" fmla="*/ 6 w 2251"/>
                    <a:gd name="T17" fmla="*/ 4 h 1197"/>
                    <a:gd name="T18" fmla="*/ 4 w 2251"/>
                    <a:gd name="T19" fmla="*/ 7 h 1197"/>
                    <a:gd name="T20" fmla="*/ 3 w 2251"/>
                    <a:gd name="T21" fmla="*/ 9 h 1197"/>
                    <a:gd name="T22" fmla="*/ 2 w 2251"/>
                    <a:gd name="T23" fmla="*/ 13 h 1197"/>
                    <a:gd name="T24" fmla="*/ 2 w 2251"/>
                    <a:gd name="T25" fmla="*/ 17 h 1197"/>
                    <a:gd name="T26" fmla="*/ 0 w 2251"/>
                    <a:gd name="T27" fmla="*/ 33 h 1197"/>
                    <a:gd name="T28" fmla="*/ 5 w 2251"/>
                    <a:gd name="T29" fmla="*/ 47 h 1197"/>
                    <a:gd name="T30" fmla="*/ 7 w 2251"/>
                    <a:gd name="T31" fmla="*/ 20 h 1197"/>
                    <a:gd name="T32" fmla="*/ 8 w 2251"/>
                    <a:gd name="T33" fmla="*/ 16 h 1197"/>
                    <a:gd name="T34" fmla="*/ 9 w 2251"/>
                    <a:gd name="T35" fmla="*/ 14 h 1197"/>
                    <a:gd name="T36" fmla="*/ 11 w 2251"/>
                    <a:gd name="T37" fmla="*/ 12 h 1197"/>
                    <a:gd name="T38" fmla="*/ 13 w 2251"/>
                    <a:gd name="T39" fmla="*/ 11 h 1197"/>
                    <a:gd name="T40" fmla="*/ 23 w 2251"/>
                    <a:gd name="T41" fmla="*/ 9 h 1197"/>
                    <a:gd name="T42" fmla="*/ 23 w 2251"/>
                    <a:gd name="T43" fmla="*/ 48 h 1197"/>
                    <a:gd name="T44" fmla="*/ 26 w 2251"/>
                    <a:gd name="T45" fmla="*/ 48 h 1197"/>
                    <a:gd name="T46" fmla="*/ 26 w 2251"/>
                    <a:gd name="T47" fmla="*/ 8 h 1197"/>
                    <a:gd name="T48" fmla="*/ 45 w 2251"/>
                    <a:gd name="T49" fmla="*/ 8 h 1197"/>
                    <a:gd name="T50" fmla="*/ 50 w 2251"/>
                    <a:gd name="T51" fmla="*/ 38 h 1197"/>
                    <a:gd name="T52" fmla="*/ 53 w 2251"/>
                    <a:gd name="T53" fmla="*/ 35 h 1197"/>
                    <a:gd name="T54" fmla="*/ 53 w 2251"/>
                    <a:gd name="T55" fmla="*/ 35 h 1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51"/>
                    <a:gd name="T85" fmla="*/ 0 h 1197"/>
                    <a:gd name="T86" fmla="*/ 2251 w 2251"/>
                    <a:gd name="T87" fmla="*/ 1197 h 119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51" h="1197">
                      <a:moveTo>
                        <a:pt x="2251" y="870"/>
                      </a:moveTo>
                      <a:lnTo>
                        <a:pt x="1989" y="85"/>
                      </a:lnTo>
                      <a:lnTo>
                        <a:pt x="1846" y="20"/>
                      </a:lnTo>
                      <a:lnTo>
                        <a:pt x="1540" y="0"/>
                      </a:lnTo>
                      <a:lnTo>
                        <a:pt x="871" y="26"/>
                      </a:lnTo>
                      <a:lnTo>
                        <a:pt x="654" y="41"/>
                      </a:lnTo>
                      <a:lnTo>
                        <a:pt x="511" y="53"/>
                      </a:lnTo>
                      <a:lnTo>
                        <a:pt x="388" y="66"/>
                      </a:lnTo>
                      <a:lnTo>
                        <a:pt x="266" y="110"/>
                      </a:lnTo>
                      <a:lnTo>
                        <a:pt x="188" y="163"/>
                      </a:lnTo>
                      <a:lnTo>
                        <a:pt x="125" y="235"/>
                      </a:lnTo>
                      <a:lnTo>
                        <a:pt x="84" y="336"/>
                      </a:lnTo>
                      <a:lnTo>
                        <a:pt x="68" y="433"/>
                      </a:lnTo>
                      <a:lnTo>
                        <a:pt x="0" y="823"/>
                      </a:lnTo>
                      <a:lnTo>
                        <a:pt x="201" y="1174"/>
                      </a:lnTo>
                      <a:lnTo>
                        <a:pt x="295" y="494"/>
                      </a:lnTo>
                      <a:lnTo>
                        <a:pt x="335" y="403"/>
                      </a:lnTo>
                      <a:lnTo>
                        <a:pt x="395" y="338"/>
                      </a:lnTo>
                      <a:lnTo>
                        <a:pt x="477" y="287"/>
                      </a:lnTo>
                      <a:lnTo>
                        <a:pt x="565" y="262"/>
                      </a:lnTo>
                      <a:lnTo>
                        <a:pt x="960" y="226"/>
                      </a:lnTo>
                      <a:lnTo>
                        <a:pt x="960" y="1197"/>
                      </a:lnTo>
                      <a:lnTo>
                        <a:pt x="1103" y="1197"/>
                      </a:lnTo>
                      <a:lnTo>
                        <a:pt x="1103" y="211"/>
                      </a:lnTo>
                      <a:lnTo>
                        <a:pt x="1914" y="211"/>
                      </a:lnTo>
                      <a:lnTo>
                        <a:pt x="2129" y="956"/>
                      </a:lnTo>
                      <a:lnTo>
                        <a:pt x="2251" y="870"/>
                      </a:lnTo>
                      <a:close/>
                    </a:path>
                  </a:pathLst>
                </a:custGeom>
                <a:solidFill>
                  <a:srgbClr val="CCFFCC"/>
                </a:solidFill>
                <a:ln w="9525">
                  <a:solidFill>
                    <a:schemeClr val="bg1"/>
                  </a:solidFill>
                  <a:round/>
                  <a:headEnd/>
                  <a:tailEnd/>
                </a:ln>
              </p:spPr>
              <p:txBody>
                <a:bodyPr/>
                <a:lstStyle/>
                <a:p>
                  <a:endParaRPr lang="en-US"/>
                </a:p>
              </p:txBody>
            </p:sp>
            <p:sp>
              <p:nvSpPr>
                <p:cNvPr id="31822" name="Freeform 21"/>
                <p:cNvSpPr>
                  <a:spLocks/>
                </p:cNvSpPr>
                <p:nvPr/>
              </p:nvSpPr>
              <p:spPr bwMode="auto">
                <a:xfrm>
                  <a:off x="1460" y="2923"/>
                  <a:ext cx="42" cy="78"/>
                </a:xfrm>
                <a:custGeom>
                  <a:avLst/>
                  <a:gdLst>
                    <a:gd name="T0" fmla="*/ 0 w 276"/>
                    <a:gd name="T1" fmla="*/ 13 h 388"/>
                    <a:gd name="T2" fmla="*/ 0 w 276"/>
                    <a:gd name="T3" fmla="*/ 12 h 388"/>
                    <a:gd name="T4" fmla="*/ 0 w 276"/>
                    <a:gd name="T5" fmla="*/ 11 h 388"/>
                    <a:gd name="T6" fmla="*/ 0 w 276"/>
                    <a:gd name="T7" fmla="*/ 9 h 388"/>
                    <a:gd name="T8" fmla="*/ 0 w 276"/>
                    <a:gd name="T9" fmla="*/ 7 h 388"/>
                    <a:gd name="T10" fmla="*/ 1 w 276"/>
                    <a:gd name="T11" fmla="*/ 5 h 388"/>
                    <a:gd name="T12" fmla="*/ 1 w 276"/>
                    <a:gd name="T13" fmla="*/ 3 h 388"/>
                    <a:gd name="T14" fmla="*/ 2 w 276"/>
                    <a:gd name="T15" fmla="*/ 2 h 388"/>
                    <a:gd name="T16" fmla="*/ 3 w 276"/>
                    <a:gd name="T17" fmla="*/ 1 h 388"/>
                    <a:gd name="T18" fmla="*/ 3 w 276"/>
                    <a:gd name="T19" fmla="*/ 0 h 388"/>
                    <a:gd name="T20" fmla="*/ 4 w 276"/>
                    <a:gd name="T21" fmla="*/ 0 h 388"/>
                    <a:gd name="T22" fmla="*/ 5 w 276"/>
                    <a:gd name="T23" fmla="*/ 0 h 388"/>
                    <a:gd name="T24" fmla="*/ 5 w 276"/>
                    <a:gd name="T25" fmla="*/ 1 h 388"/>
                    <a:gd name="T26" fmla="*/ 6 w 276"/>
                    <a:gd name="T27" fmla="*/ 2 h 388"/>
                    <a:gd name="T28" fmla="*/ 6 w 276"/>
                    <a:gd name="T29" fmla="*/ 3 h 388"/>
                    <a:gd name="T30" fmla="*/ 6 w 276"/>
                    <a:gd name="T31" fmla="*/ 5 h 388"/>
                    <a:gd name="T32" fmla="*/ 6 w 276"/>
                    <a:gd name="T33" fmla="*/ 7 h 388"/>
                    <a:gd name="T34" fmla="*/ 6 w 276"/>
                    <a:gd name="T35" fmla="*/ 9 h 388"/>
                    <a:gd name="T36" fmla="*/ 6 w 276"/>
                    <a:gd name="T37" fmla="*/ 11 h 388"/>
                    <a:gd name="T38" fmla="*/ 5 w 276"/>
                    <a:gd name="T39" fmla="*/ 12 h 388"/>
                    <a:gd name="T40" fmla="*/ 5 w 276"/>
                    <a:gd name="T41" fmla="*/ 14 h 388"/>
                    <a:gd name="T42" fmla="*/ 4 w 276"/>
                    <a:gd name="T43" fmla="*/ 15 h 388"/>
                    <a:gd name="T44" fmla="*/ 3 w 276"/>
                    <a:gd name="T45" fmla="*/ 15 h 388"/>
                    <a:gd name="T46" fmla="*/ 2 w 276"/>
                    <a:gd name="T47" fmla="*/ 16 h 388"/>
                    <a:gd name="T48" fmla="*/ 2 w 276"/>
                    <a:gd name="T49" fmla="*/ 15 h 388"/>
                    <a:gd name="T50" fmla="*/ 1 w 276"/>
                    <a:gd name="T51" fmla="*/ 15 h 388"/>
                    <a:gd name="T52" fmla="*/ 0 w 276"/>
                    <a:gd name="T53" fmla="*/ 14 h 388"/>
                    <a:gd name="T54" fmla="*/ 1 w 276"/>
                    <a:gd name="T55" fmla="*/ 13 h 388"/>
                    <a:gd name="T56" fmla="*/ 2 w 276"/>
                    <a:gd name="T57" fmla="*/ 13 h 388"/>
                    <a:gd name="T58" fmla="*/ 2 w 276"/>
                    <a:gd name="T59" fmla="*/ 14 h 388"/>
                    <a:gd name="T60" fmla="*/ 3 w 276"/>
                    <a:gd name="T61" fmla="*/ 14 h 388"/>
                    <a:gd name="T62" fmla="*/ 3 w 276"/>
                    <a:gd name="T63" fmla="*/ 13 h 388"/>
                    <a:gd name="T64" fmla="*/ 4 w 276"/>
                    <a:gd name="T65" fmla="*/ 12 h 388"/>
                    <a:gd name="T66" fmla="*/ 5 w 276"/>
                    <a:gd name="T67" fmla="*/ 11 h 388"/>
                    <a:gd name="T68" fmla="*/ 5 w 276"/>
                    <a:gd name="T69" fmla="*/ 10 h 388"/>
                    <a:gd name="T70" fmla="*/ 5 w 276"/>
                    <a:gd name="T71" fmla="*/ 9 h 388"/>
                    <a:gd name="T72" fmla="*/ 6 w 276"/>
                    <a:gd name="T73" fmla="*/ 7 h 388"/>
                    <a:gd name="T74" fmla="*/ 6 w 276"/>
                    <a:gd name="T75" fmla="*/ 6 h 388"/>
                    <a:gd name="T76" fmla="*/ 5 w 276"/>
                    <a:gd name="T77" fmla="*/ 5 h 388"/>
                    <a:gd name="T78" fmla="*/ 5 w 276"/>
                    <a:gd name="T79" fmla="*/ 4 h 388"/>
                    <a:gd name="T80" fmla="*/ 5 w 276"/>
                    <a:gd name="T81" fmla="*/ 3 h 388"/>
                    <a:gd name="T82" fmla="*/ 5 w 276"/>
                    <a:gd name="T83" fmla="*/ 2 h 388"/>
                    <a:gd name="T84" fmla="*/ 4 w 276"/>
                    <a:gd name="T85" fmla="*/ 2 h 388"/>
                    <a:gd name="T86" fmla="*/ 3 w 276"/>
                    <a:gd name="T87" fmla="*/ 2 h 388"/>
                    <a:gd name="T88" fmla="*/ 3 w 276"/>
                    <a:gd name="T89" fmla="*/ 3 h 388"/>
                    <a:gd name="T90" fmla="*/ 2 w 276"/>
                    <a:gd name="T91" fmla="*/ 3 h 388"/>
                    <a:gd name="T92" fmla="*/ 2 w 276"/>
                    <a:gd name="T93" fmla="*/ 4 h 388"/>
                    <a:gd name="T94" fmla="*/ 1 w 276"/>
                    <a:gd name="T95" fmla="*/ 6 h 388"/>
                    <a:gd name="T96" fmla="*/ 1 w 276"/>
                    <a:gd name="T97" fmla="*/ 7 h 388"/>
                    <a:gd name="T98" fmla="*/ 1 w 276"/>
                    <a:gd name="T99" fmla="*/ 8 h 388"/>
                    <a:gd name="T100" fmla="*/ 1 w 276"/>
                    <a:gd name="T101" fmla="*/ 10 h 388"/>
                    <a:gd name="T102" fmla="*/ 1 w 276"/>
                    <a:gd name="T103" fmla="*/ 11 h 388"/>
                    <a:gd name="T104" fmla="*/ 1 w 276"/>
                    <a:gd name="T105" fmla="*/ 12 h 388"/>
                    <a:gd name="T106" fmla="*/ 0 w 276"/>
                    <a:gd name="T107" fmla="*/ 13 h 388"/>
                    <a:gd name="T108" fmla="*/ 0 w 276"/>
                    <a:gd name="T109" fmla="*/ 13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3" name="Freeform 22"/>
                <p:cNvSpPr>
                  <a:spLocks/>
                </p:cNvSpPr>
                <p:nvPr/>
              </p:nvSpPr>
              <p:spPr bwMode="auto">
                <a:xfrm>
                  <a:off x="1461" y="2982"/>
                  <a:ext cx="9" cy="9"/>
                </a:xfrm>
                <a:custGeom>
                  <a:avLst/>
                  <a:gdLst>
                    <a:gd name="T0" fmla="*/ 2 w 53"/>
                    <a:gd name="T1" fmla="*/ 1 h 43"/>
                    <a:gd name="T2" fmla="*/ 1 w 53"/>
                    <a:gd name="T3" fmla="*/ 0 h 43"/>
                    <a:gd name="T4" fmla="*/ 0 w 53"/>
                    <a:gd name="T5" fmla="*/ 1 h 43"/>
                    <a:gd name="T6" fmla="*/ 0 w 53"/>
                    <a:gd name="T7" fmla="*/ 2 h 43"/>
                    <a:gd name="T8" fmla="*/ 2 w 53"/>
                    <a:gd name="T9" fmla="*/ 1 h 43"/>
                    <a:gd name="T10" fmla="*/ 2 w 53"/>
                    <a:gd name="T11" fmla="*/ 1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4" name="Freeform 23"/>
                <p:cNvSpPr>
                  <a:spLocks/>
                </p:cNvSpPr>
                <p:nvPr/>
              </p:nvSpPr>
              <p:spPr bwMode="auto">
                <a:xfrm>
                  <a:off x="1466" y="2946"/>
                  <a:ext cx="31" cy="28"/>
                </a:xfrm>
                <a:custGeom>
                  <a:avLst/>
                  <a:gdLst>
                    <a:gd name="T0" fmla="*/ 5 w 202"/>
                    <a:gd name="T1" fmla="*/ 3 h 141"/>
                    <a:gd name="T2" fmla="*/ 1 w 202"/>
                    <a:gd name="T3" fmla="*/ 0 h 141"/>
                    <a:gd name="T4" fmla="*/ 0 w 202"/>
                    <a:gd name="T5" fmla="*/ 2 h 141"/>
                    <a:gd name="T6" fmla="*/ 2 w 202"/>
                    <a:gd name="T7" fmla="*/ 6 h 141"/>
                    <a:gd name="T8" fmla="*/ 5 w 202"/>
                    <a:gd name="T9" fmla="*/ 5 h 141"/>
                    <a:gd name="T10" fmla="*/ 5 w 202"/>
                    <a:gd name="T11" fmla="*/ 3 h 141"/>
                    <a:gd name="T12" fmla="*/ 5 w 202"/>
                    <a:gd name="T13" fmla="*/ 3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5" name="Freeform 24"/>
                <p:cNvSpPr>
                  <a:spLocks/>
                </p:cNvSpPr>
                <p:nvPr/>
              </p:nvSpPr>
              <p:spPr bwMode="auto">
                <a:xfrm>
                  <a:off x="1074" y="3046"/>
                  <a:ext cx="39" cy="76"/>
                </a:xfrm>
                <a:custGeom>
                  <a:avLst/>
                  <a:gdLst>
                    <a:gd name="T0" fmla="*/ 2 w 254"/>
                    <a:gd name="T1" fmla="*/ 0 h 376"/>
                    <a:gd name="T2" fmla="*/ 6 w 254"/>
                    <a:gd name="T3" fmla="*/ 2 h 376"/>
                    <a:gd name="T4" fmla="*/ 3 w 254"/>
                    <a:gd name="T5" fmla="*/ 15 h 376"/>
                    <a:gd name="T6" fmla="*/ 0 w 254"/>
                    <a:gd name="T7" fmla="*/ 11 h 376"/>
                    <a:gd name="T8" fmla="*/ 2 w 254"/>
                    <a:gd name="T9" fmla="*/ 0 h 376"/>
                    <a:gd name="T10" fmla="*/ 2 w 254"/>
                    <a:gd name="T11" fmla="*/ 0 h 376"/>
                    <a:gd name="T12" fmla="*/ 0 60000 65536"/>
                    <a:gd name="T13" fmla="*/ 0 60000 65536"/>
                    <a:gd name="T14" fmla="*/ 0 60000 65536"/>
                    <a:gd name="T15" fmla="*/ 0 60000 65536"/>
                    <a:gd name="T16" fmla="*/ 0 60000 65536"/>
                    <a:gd name="T17" fmla="*/ 0 60000 65536"/>
                    <a:gd name="T18" fmla="*/ 0 w 254"/>
                    <a:gd name="T19" fmla="*/ 0 h 376"/>
                    <a:gd name="T20" fmla="*/ 254 w 254"/>
                    <a:gd name="T21" fmla="*/ 376 h 376"/>
                  </a:gdLst>
                  <a:ahLst/>
                  <a:cxnLst>
                    <a:cxn ang="T12">
                      <a:pos x="T0" y="T1"/>
                    </a:cxn>
                    <a:cxn ang="T13">
                      <a:pos x="T2" y="T3"/>
                    </a:cxn>
                    <a:cxn ang="T14">
                      <a:pos x="T4" y="T5"/>
                    </a:cxn>
                    <a:cxn ang="T15">
                      <a:pos x="T6" y="T7"/>
                    </a:cxn>
                    <a:cxn ang="T16">
                      <a:pos x="T8" y="T9"/>
                    </a:cxn>
                    <a:cxn ang="T17">
                      <a:pos x="T10" y="T11"/>
                    </a:cxn>
                  </a:cxnLst>
                  <a:rect l="T18" t="T19" r="T20" b="T21"/>
                  <a:pathLst>
                    <a:path w="254" h="376">
                      <a:moveTo>
                        <a:pt x="85" y="0"/>
                      </a:moveTo>
                      <a:lnTo>
                        <a:pt x="254" y="46"/>
                      </a:lnTo>
                      <a:lnTo>
                        <a:pt x="108" y="376"/>
                      </a:lnTo>
                      <a:lnTo>
                        <a:pt x="0" y="278"/>
                      </a:lnTo>
                      <a:lnTo>
                        <a:pt x="8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6" name="Freeform 25"/>
                <p:cNvSpPr>
                  <a:spLocks/>
                </p:cNvSpPr>
                <p:nvPr/>
              </p:nvSpPr>
              <p:spPr bwMode="auto">
                <a:xfrm>
                  <a:off x="1347" y="2956"/>
                  <a:ext cx="190" cy="240"/>
                </a:xfrm>
                <a:custGeom>
                  <a:avLst/>
                  <a:gdLst>
                    <a:gd name="T0" fmla="*/ 27 w 1238"/>
                    <a:gd name="T1" fmla="*/ 0 h 1191"/>
                    <a:gd name="T2" fmla="*/ 29 w 1238"/>
                    <a:gd name="T3" fmla="*/ 9 h 1191"/>
                    <a:gd name="T4" fmla="*/ 29 w 1238"/>
                    <a:gd name="T5" fmla="*/ 41 h 1191"/>
                    <a:gd name="T6" fmla="*/ 28 w 1238"/>
                    <a:gd name="T7" fmla="*/ 45 h 1191"/>
                    <a:gd name="T8" fmla="*/ 26 w 1238"/>
                    <a:gd name="T9" fmla="*/ 48 h 1191"/>
                    <a:gd name="T10" fmla="*/ 0 w 1238"/>
                    <a:gd name="T11" fmla="*/ 48 h 1191"/>
                    <a:gd name="T12" fmla="*/ 0 w 1238"/>
                    <a:gd name="T13" fmla="*/ 12 h 1191"/>
                    <a:gd name="T14" fmla="*/ 1 w 1238"/>
                    <a:gd name="T15" fmla="*/ 12 h 1191"/>
                    <a:gd name="T16" fmla="*/ 1 w 1238"/>
                    <a:gd name="T17" fmla="*/ 47 h 1191"/>
                    <a:gd name="T18" fmla="*/ 26 w 1238"/>
                    <a:gd name="T19" fmla="*/ 46 h 1191"/>
                    <a:gd name="T20" fmla="*/ 28 w 1238"/>
                    <a:gd name="T21" fmla="*/ 44 h 1191"/>
                    <a:gd name="T22" fmla="*/ 28 w 1238"/>
                    <a:gd name="T23" fmla="*/ 41 h 1191"/>
                    <a:gd name="T24" fmla="*/ 28 w 1238"/>
                    <a:gd name="T25" fmla="*/ 9 h 1191"/>
                    <a:gd name="T26" fmla="*/ 26 w 1238"/>
                    <a:gd name="T27" fmla="*/ 2 h 1191"/>
                    <a:gd name="T28" fmla="*/ 27 w 1238"/>
                    <a:gd name="T29" fmla="*/ 0 h 1191"/>
                    <a:gd name="T30" fmla="*/ 27 w 1238"/>
                    <a:gd name="T31" fmla="*/ 0 h 11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38"/>
                    <a:gd name="T49" fmla="*/ 0 h 1191"/>
                    <a:gd name="T50" fmla="*/ 1238 w 1238"/>
                    <a:gd name="T51" fmla="*/ 1191 h 11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38" h="1191">
                      <a:moveTo>
                        <a:pt x="1139" y="0"/>
                      </a:moveTo>
                      <a:lnTo>
                        <a:pt x="1213" y="212"/>
                      </a:lnTo>
                      <a:lnTo>
                        <a:pt x="1238" y="1017"/>
                      </a:lnTo>
                      <a:lnTo>
                        <a:pt x="1204" y="1119"/>
                      </a:lnTo>
                      <a:lnTo>
                        <a:pt x="1103" y="1180"/>
                      </a:lnTo>
                      <a:lnTo>
                        <a:pt x="10" y="1191"/>
                      </a:lnTo>
                      <a:lnTo>
                        <a:pt x="0" y="298"/>
                      </a:lnTo>
                      <a:lnTo>
                        <a:pt x="42" y="306"/>
                      </a:lnTo>
                      <a:lnTo>
                        <a:pt x="55" y="1157"/>
                      </a:lnTo>
                      <a:lnTo>
                        <a:pt x="1103" y="1136"/>
                      </a:lnTo>
                      <a:lnTo>
                        <a:pt x="1173" y="1091"/>
                      </a:lnTo>
                      <a:lnTo>
                        <a:pt x="1204" y="1001"/>
                      </a:lnTo>
                      <a:lnTo>
                        <a:pt x="1173" y="218"/>
                      </a:lnTo>
                      <a:lnTo>
                        <a:pt x="1120" y="43"/>
                      </a:lnTo>
                      <a:lnTo>
                        <a:pt x="11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7" name="Freeform 26"/>
                <p:cNvSpPr>
                  <a:spLocks/>
                </p:cNvSpPr>
                <p:nvPr/>
              </p:nvSpPr>
              <p:spPr bwMode="auto">
                <a:xfrm>
                  <a:off x="1697" y="3073"/>
                  <a:ext cx="27" cy="61"/>
                </a:xfrm>
                <a:custGeom>
                  <a:avLst/>
                  <a:gdLst>
                    <a:gd name="T0" fmla="*/ 2 w 183"/>
                    <a:gd name="T1" fmla="*/ 12 h 309"/>
                    <a:gd name="T2" fmla="*/ 3 w 183"/>
                    <a:gd name="T3" fmla="*/ 12 h 309"/>
                    <a:gd name="T4" fmla="*/ 3 w 183"/>
                    <a:gd name="T5" fmla="*/ 12 h 309"/>
                    <a:gd name="T6" fmla="*/ 4 w 183"/>
                    <a:gd name="T7" fmla="*/ 11 h 309"/>
                    <a:gd name="T8" fmla="*/ 4 w 183"/>
                    <a:gd name="T9" fmla="*/ 9 h 309"/>
                    <a:gd name="T10" fmla="*/ 4 w 183"/>
                    <a:gd name="T11" fmla="*/ 8 h 309"/>
                    <a:gd name="T12" fmla="*/ 4 w 183"/>
                    <a:gd name="T13" fmla="*/ 6 h 309"/>
                    <a:gd name="T14" fmla="*/ 4 w 183"/>
                    <a:gd name="T15" fmla="*/ 4 h 309"/>
                    <a:gd name="T16" fmla="*/ 3 w 183"/>
                    <a:gd name="T17" fmla="*/ 2 h 309"/>
                    <a:gd name="T18" fmla="*/ 3 w 183"/>
                    <a:gd name="T19" fmla="*/ 1 h 309"/>
                    <a:gd name="T20" fmla="*/ 2 w 183"/>
                    <a:gd name="T21" fmla="*/ 0 h 309"/>
                    <a:gd name="T22" fmla="*/ 1 w 183"/>
                    <a:gd name="T23" fmla="*/ 0 h 309"/>
                    <a:gd name="T24" fmla="*/ 1 w 183"/>
                    <a:gd name="T25" fmla="*/ 0 h 309"/>
                    <a:gd name="T26" fmla="*/ 0 w 183"/>
                    <a:gd name="T27" fmla="*/ 1 h 309"/>
                    <a:gd name="T28" fmla="*/ 0 w 183"/>
                    <a:gd name="T29" fmla="*/ 3 h 309"/>
                    <a:gd name="T30" fmla="*/ 0 w 183"/>
                    <a:gd name="T31" fmla="*/ 5 h 309"/>
                    <a:gd name="T32" fmla="*/ 0 w 183"/>
                    <a:gd name="T33" fmla="*/ 6 h 309"/>
                    <a:gd name="T34" fmla="*/ 0 w 183"/>
                    <a:gd name="T35" fmla="*/ 8 h 309"/>
                    <a:gd name="T36" fmla="*/ 1 w 183"/>
                    <a:gd name="T37" fmla="*/ 10 h 309"/>
                    <a:gd name="T38" fmla="*/ 1 w 183"/>
                    <a:gd name="T39" fmla="*/ 11 h 309"/>
                    <a:gd name="T40" fmla="*/ 2 w 183"/>
                    <a:gd name="T41" fmla="*/ 12 h 309"/>
                    <a:gd name="T42" fmla="*/ 2 w 183"/>
                    <a:gd name="T43" fmla="*/ 12 h 3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3"/>
                    <a:gd name="T67" fmla="*/ 0 h 309"/>
                    <a:gd name="T68" fmla="*/ 183 w 183"/>
                    <a:gd name="T69" fmla="*/ 309 h 30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3" h="309">
                      <a:moveTo>
                        <a:pt x="97" y="304"/>
                      </a:moveTo>
                      <a:lnTo>
                        <a:pt x="124" y="309"/>
                      </a:lnTo>
                      <a:lnTo>
                        <a:pt x="149" y="300"/>
                      </a:lnTo>
                      <a:lnTo>
                        <a:pt x="170" y="275"/>
                      </a:lnTo>
                      <a:lnTo>
                        <a:pt x="179" y="239"/>
                      </a:lnTo>
                      <a:lnTo>
                        <a:pt x="183" y="193"/>
                      </a:lnTo>
                      <a:lnTo>
                        <a:pt x="177" y="146"/>
                      </a:lnTo>
                      <a:lnTo>
                        <a:pt x="164" y="98"/>
                      </a:lnTo>
                      <a:lnTo>
                        <a:pt x="143" y="57"/>
                      </a:lnTo>
                      <a:lnTo>
                        <a:pt x="116" y="24"/>
                      </a:lnTo>
                      <a:lnTo>
                        <a:pt x="88" y="5"/>
                      </a:lnTo>
                      <a:lnTo>
                        <a:pt x="61" y="0"/>
                      </a:lnTo>
                      <a:lnTo>
                        <a:pt x="35" y="9"/>
                      </a:lnTo>
                      <a:lnTo>
                        <a:pt x="16" y="34"/>
                      </a:lnTo>
                      <a:lnTo>
                        <a:pt x="4" y="70"/>
                      </a:lnTo>
                      <a:lnTo>
                        <a:pt x="0" y="114"/>
                      </a:lnTo>
                      <a:lnTo>
                        <a:pt x="8" y="161"/>
                      </a:lnTo>
                      <a:lnTo>
                        <a:pt x="21" y="211"/>
                      </a:lnTo>
                      <a:lnTo>
                        <a:pt x="42" y="250"/>
                      </a:lnTo>
                      <a:lnTo>
                        <a:pt x="69" y="285"/>
                      </a:lnTo>
                      <a:lnTo>
                        <a:pt x="97" y="304"/>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8" name="Freeform 27"/>
                <p:cNvSpPr>
                  <a:spLocks/>
                </p:cNvSpPr>
                <p:nvPr/>
              </p:nvSpPr>
              <p:spPr bwMode="auto">
                <a:xfrm>
                  <a:off x="1701" y="3100"/>
                  <a:ext cx="11" cy="16"/>
                </a:xfrm>
                <a:custGeom>
                  <a:avLst/>
                  <a:gdLst>
                    <a:gd name="T0" fmla="*/ 0 w 68"/>
                    <a:gd name="T1" fmla="*/ 1 h 82"/>
                    <a:gd name="T2" fmla="*/ 1 w 68"/>
                    <a:gd name="T3" fmla="*/ 0 h 82"/>
                    <a:gd name="T4" fmla="*/ 2 w 68"/>
                    <a:gd name="T5" fmla="*/ 3 h 82"/>
                    <a:gd name="T6" fmla="*/ 1 w 68"/>
                    <a:gd name="T7" fmla="*/ 3 h 82"/>
                    <a:gd name="T8" fmla="*/ 0 w 68"/>
                    <a:gd name="T9" fmla="*/ 1 h 82"/>
                    <a:gd name="T10" fmla="*/ 0 w 68"/>
                    <a:gd name="T11" fmla="*/ 1 h 82"/>
                    <a:gd name="T12" fmla="*/ 0 60000 65536"/>
                    <a:gd name="T13" fmla="*/ 0 60000 65536"/>
                    <a:gd name="T14" fmla="*/ 0 60000 65536"/>
                    <a:gd name="T15" fmla="*/ 0 60000 65536"/>
                    <a:gd name="T16" fmla="*/ 0 60000 65536"/>
                    <a:gd name="T17" fmla="*/ 0 60000 65536"/>
                    <a:gd name="T18" fmla="*/ 0 w 68"/>
                    <a:gd name="T19" fmla="*/ 0 h 82"/>
                    <a:gd name="T20" fmla="*/ 68 w 68"/>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68" h="82">
                      <a:moveTo>
                        <a:pt x="0" y="33"/>
                      </a:moveTo>
                      <a:lnTo>
                        <a:pt x="47" y="0"/>
                      </a:lnTo>
                      <a:lnTo>
                        <a:pt x="68" y="82"/>
                      </a:lnTo>
                      <a:lnTo>
                        <a:pt x="22" y="82"/>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1806" name="Line 28"/>
              <p:cNvSpPr>
                <a:spLocks noChangeShapeType="1"/>
              </p:cNvSpPr>
              <p:nvPr/>
            </p:nvSpPr>
            <p:spPr bwMode="auto">
              <a:xfrm flipH="1" flipV="1">
                <a:off x="4079" y="1218"/>
                <a:ext cx="30"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807" name="Line 29"/>
              <p:cNvSpPr>
                <a:spLocks noChangeShapeType="1"/>
              </p:cNvSpPr>
              <p:nvPr/>
            </p:nvSpPr>
            <p:spPr bwMode="auto">
              <a:xfrm flipV="1">
                <a:off x="4142" y="1242"/>
                <a:ext cx="30" cy="8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4718" name="AutoShape 30"/>
              <p:cNvSpPr>
                <a:spLocks noChangeArrowheads="1"/>
              </p:cNvSpPr>
              <p:nvPr/>
            </p:nvSpPr>
            <p:spPr bwMode="auto">
              <a:xfrm rot="-1757482">
                <a:off x="4007" y="1128"/>
                <a:ext cx="96" cy="91"/>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a:p>
            </p:txBody>
          </p:sp>
          <p:sp>
            <p:nvSpPr>
              <p:cNvPr id="2674719" name="AutoShape 31"/>
              <p:cNvSpPr>
                <a:spLocks noChangeArrowheads="1"/>
              </p:cNvSpPr>
              <p:nvPr/>
            </p:nvSpPr>
            <p:spPr bwMode="auto">
              <a:xfrm rot="1522184">
                <a:off x="4148" y="1149"/>
                <a:ext cx="96" cy="91"/>
              </a:xfrm>
              <a:prstGeom prst="star5">
                <a:avLst/>
              </a:prstGeom>
              <a:solidFill>
                <a:schemeClr val="bg1"/>
              </a:solidFill>
              <a:ln w="28575" algn="ctr">
                <a:noFill/>
                <a:miter lim="800000"/>
                <a:headEnd/>
                <a:tailEnd/>
              </a:ln>
              <a:effectLst/>
            </p:spPr>
            <p:txBody>
              <a:bodyPr wrap="none" lIns="0" tIns="0" rIns="0" bIns="0" anchor="ctr">
                <a:spAutoFit/>
              </a:bodyPr>
              <a:lstStyle/>
              <a:p>
                <a:pPr>
                  <a:defRPr/>
                </a:pPr>
                <a:endParaRPr lang="en-US"/>
              </a:p>
            </p:txBody>
          </p:sp>
        </p:grpSp>
      </p:grpSp>
      <p:sp>
        <p:nvSpPr>
          <p:cNvPr id="31748" name="Text Box 32"/>
          <p:cNvSpPr txBox="1">
            <a:spLocks noChangeArrowheads="1"/>
          </p:cNvSpPr>
          <p:nvPr/>
        </p:nvSpPr>
        <p:spPr bwMode="auto">
          <a:xfrm>
            <a:off x="7029450" y="4219575"/>
            <a:ext cx="12255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solidFill>
                  <a:srgbClr val="FF9900"/>
                </a:solidFill>
              </a:rPr>
              <a:t>Property (Damage)</a:t>
            </a:r>
          </a:p>
        </p:txBody>
      </p:sp>
      <p:sp>
        <p:nvSpPr>
          <p:cNvPr id="31749" name="Rectangle 33"/>
          <p:cNvSpPr>
            <a:spLocks noGrp="1" noChangeArrowheads="1"/>
          </p:cNvSpPr>
          <p:nvPr>
            <p:ph type="title"/>
          </p:nvPr>
        </p:nvSpPr>
        <p:spPr/>
        <p:txBody>
          <a:bodyPr/>
          <a:lstStyle/>
          <a:p>
            <a:pPr eaLnBrk="1" hangingPunct="1"/>
            <a:r>
              <a:rPr lang="en-US" smtClean="0"/>
              <a:t>Coverages and exposure types</a:t>
            </a:r>
          </a:p>
        </p:txBody>
      </p:sp>
      <p:sp>
        <p:nvSpPr>
          <p:cNvPr id="31750" name="Rectangle 34"/>
          <p:cNvSpPr>
            <a:spLocks noGrp="1" noChangeArrowheads="1"/>
          </p:cNvSpPr>
          <p:nvPr>
            <p:ph idx="1"/>
          </p:nvPr>
        </p:nvSpPr>
        <p:spPr>
          <a:xfrm>
            <a:off x="495300" y="4924425"/>
            <a:ext cx="8318500" cy="1636713"/>
          </a:xfrm>
        </p:spPr>
        <p:txBody>
          <a:bodyPr/>
          <a:lstStyle/>
          <a:p>
            <a:pPr>
              <a:buFont typeface="Arial" charset="0"/>
              <a:buChar char="•"/>
            </a:pPr>
            <a:r>
              <a:rPr lang="en-US" smtClean="0"/>
              <a:t>Each coverage and sub-coverage maps to exposure type</a:t>
            </a:r>
          </a:p>
          <a:p>
            <a:pPr lvl="1"/>
            <a:r>
              <a:rPr lang="en-US" smtClean="0"/>
              <a:t>Exposure type determines detail view to use and information to collect to adjudicate exposure</a:t>
            </a:r>
          </a:p>
        </p:txBody>
      </p:sp>
      <p:grpSp>
        <p:nvGrpSpPr>
          <p:cNvPr id="31757" name="Group 41"/>
          <p:cNvGrpSpPr>
            <a:grpSpLocks/>
          </p:cNvGrpSpPr>
          <p:nvPr/>
        </p:nvGrpSpPr>
        <p:grpSpPr bwMode="auto">
          <a:xfrm>
            <a:off x="5353050" y="3195638"/>
            <a:ext cx="1103313" cy="1317625"/>
            <a:chOff x="1989" y="2055"/>
            <a:chExt cx="695" cy="830"/>
          </a:xfrm>
        </p:grpSpPr>
        <p:sp>
          <p:nvSpPr>
            <p:cNvPr id="31787" name="Text Box 42"/>
            <p:cNvSpPr txBox="1">
              <a:spLocks noChangeArrowheads="1"/>
            </p:cNvSpPr>
            <p:nvPr/>
          </p:nvSpPr>
          <p:spPr bwMode="auto">
            <a:xfrm>
              <a:off x="1989" y="2712"/>
              <a:ext cx="6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solidFill>
                    <a:srgbClr val="FF66CC"/>
                  </a:solidFill>
                </a:rPr>
                <a:t>Med Pay</a:t>
              </a:r>
            </a:p>
          </p:txBody>
        </p:sp>
        <p:grpSp>
          <p:nvGrpSpPr>
            <p:cNvPr id="31788" name="Group 43"/>
            <p:cNvGrpSpPr>
              <a:grpSpLocks/>
            </p:cNvGrpSpPr>
            <p:nvPr/>
          </p:nvGrpSpPr>
          <p:grpSpPr bwMode="auto">
            <a:xfrm>
              <a:off x="2008" y="2055"/>
              <a:ext cx="633" cy="629"/>
              <a:chOff x="463" y="2027"/>
              <a:chExt cx="633" cy="629"/>
            </a:xfrm>
          </p:grpSpPr>
          <p:sp>
            <p:nvSpPr>
              <p:cNvPr id="31789" name="Rectangle 44"/>
              <p:cNvSpPr>
                <a:spLocks noChangeArrowheads="1"/>
              </p:cNvSpPr>
              <p:nvPr/>
            </p:nvSpPr>
            <p:spPr bwMode="auto">
              <a:xfrm>
                <a:off x="504" y="2079"/>
                <a:ext cx="192" cy="221"/>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90" name="AutoShape 45"/>
              <p:cNvSpPr>
                <a:spLocks noChangeArrowheads="1"/>
              </p:cNvSpPr>
              <p:nvPr/>
            </p:nvSpPr>
            <p:spPr bwMode="auto">
              <a:xfrm rot="16736225" flipH="1">
                <a:off x="586" y="2289"/>
                <a:ext cx="90" cy="25"/>
              </a:xfrm>
              <a:prstGeom prst="parallelogram">
                <a:avLst>
                  <a:gd name="adj" fmla="val 90000"/>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791" name="AutoShape 46"/>
              <p:cNvSpPr>
                <a:spLocks noChangeArrowheads="1"/>
              </p:cNvSpPr>
              <p:nvPr/>
            </p:nvSpPr>
            <p:spPr bwMode="auto">
              <a:xfrm rot="4863775">
                <a:off x="611" y="2288"/>
                <a:ext cx="93" cy="24"/>
              </a:xfrm>
              <a:prstGeom prst="parallelogram">
                <a:avLst>
                  <a:gd name="adj" fmla="val 96875"/>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792" name="AutoShape 47"/>
              <p:cNvSpPr>
                <a:spLocks noChangeArrowheads="1"/>
              </p:cNvSpPr>
              <p:nvPr/>
            </p:nvSpPr>
            <p:spPr bwMode="auto">
              <a:xfrm>
                <a:off x="599" y="2204"/>
                <a:ext cx="97" cy="96"/>
              </a:xfrm>
              <a:prstGeom prst="star16">
                <a:avLst>
                  <a:gd name="adj" fmla="val 37500"/>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1793" name="Oval 48"/>
              <p:cNvSpPr>
                <a:spLocks noChangeArrowheads="1"/>
              </p:cNvSpPr>
              <p:nvPr/>
            </p:nvSpPr>
            <p:spPr bwMode="auto">
              <a:xfrm>
                <a:off x="615" y="2222"/>
                <a:ext cx="60" cy="60"/>
              </a:xfrm>
              <a:prstGeom prst="ellipse">
                <a:avLst/>
              </a:prstGeom>
              <a:solidFill>
                <a:schemeClr val="tx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nvGrpSpPr>
              <p:cNvPr id="31794" name="Group 49"/>
              <p:cNvGrpSpPr>
                <a:grpSpLocks/>
              </p:cNvGrpSpPr>
              <p:nvPr/>
            </p:nvGrpSpPr>
            <p:grpSpPr bwMode="auto">
              <a:xfrm>
                <a:off x="655" y="2080"/>
                <a:ext cx="411" cy="523"/>
                <a:chOff x="2900" y="2726"/>
                <a:chExt cx="505" cy="642"/>
              </a:xfrm>
            </p:grpSpPr>
            <p:sp>
              <p:nvSpPr>
                <p:cNvPr id="31798" name="Oval 50"/>
                <p:cNvSpPr>
                  <a:spLocks noChangeArrowheads="1"/>
                </p:cNvSpPr>
                <p:nvPr/>
              </p:nvSpPr>
              <p:spPr bwMode="auto">
                <a:xfrm>
                  <a:off x="3036" y="2726"/>
                  <a:ext cx="251" cy="274"/>
                </a:xfrm>
                <a:prstGeom prst="ellipse">
                  <a:avLst/>
                </a:prstGeom>
                <a:solidFill>
                  <a:schemeClr val="bg1"/>
                </a:solidFill>
                <a:ln w="28575" algn="ctr">
                  <a:solidFill>
                    <a:schemeClr val="bg1"/>
                  </a:solidFill>
                  <a:round/>
                  <a:headEnd/>
                  <a:tailEnd/>
                </a:ln>
              </p:spPr>
              <p:txBody>
                <a:bodyPr lIns="0" tIns="0" rIns="0" bIns="0" anchor="ctr">
                  <a:spAutoFit/>
                </a:bodyPr>
                <a:lstStyle/>
                <a:p>
                  <a:endParaRPr lang="en-US"/>
                </a:p>
              </p:txBody>
            </p:sp>
            <p:sp>
              <p:nvSpPr>
                <p:cNvPr id="31799" name="Freeform 51"/>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bg1"/>
                </a:solidFill>
                <a:ln w="28575" cap="flat" cmpd="sng">
                  <a:solidFill>
                    <a:schemeClr val="bg1"/>
                  </a:solidFill>
                  <a:prstDash val="solid"/>
                  <a:round/>
                  <a:headEnd/>
                  <a:tailEnd/>
                </a:ln>
              </p:spPr>
              <p:txBody>
                <a:bodyPr lIns="0" tIns="0" rIns="0" bIns="0" anchor="ctr">
                  <a:spAutoFit/>
                </a:bodyPr>
                <a:lstStyle/>
                <a:p>
                  <a:endParaRPr lang="en-US"/>
                </a:p>
              </p:txBody>
            </p:sp>
            <p:sp>
              <p:nvSpPr>
                <p:cNvPr id="31800" name="Freeform 52"/>
                <p:cNvSpPr>
                  <a:spLocks/>
                </p:cNvSpPr>
                <p:nvPr/>
              </p:nvSpPr>
              <p:spPr bwMode="auto">
                <a:xfrm>
                  <a:off x="2900" y="3068"/>
                  <a:ext cx="409" cy="264"/>
                </a:xfrm>
                <a:custGeom>
                  <a:avLst/>
                  <a:gdLst>
                    <a:gd name="T0" fmla="*/ 9 w 559"/>
                    <a:gd name="T1" fmla="*/ 3 h 434"/>
                    <a:gd name="T2" fmla="*/ 116 w 559"/>
                    <a:gd name="T3" fmla="*/ 0 h 434"/>
                    <a:gd name="T4" fmla="*/ 107 w 559"/>
                    <a:gd name="T5" fmla="*/ 71 h 434"/>
                    <a:gd name="T6" fmla="*/ 206 w 559"/>
                    <a:gd name="T7" fmla="*/ 52 h 434"/>
                    <a:gd name="T8" fmla="*/ 269 w 559"/>
                    <a:gd name="T9" fmla="*/ 68 h 434"/>
                    <a:gd name="T10" fmla="*/ 299 w 559"/>
                    <a:gd name="T11" fmla="*/ 108 h 434"/>
                    <a:gd name="T12" fmla="*/ 277 w 559"/>
                    <a:gd name="T13" fmla="*/ 145 h 434"/>
                    <a:gd name="T14" fmla="*/ 206 w 559"/>
                    <a:gd name="T15" fmla="*/ 161 h 434"/>
                    <a:gd name="T16" fmla="*/ 125 w 559"/>
                    <a:gd name="T17" fmla="*/ 161 h 434"/>
                    <a:gd name="T18" fmla="*/ 49 w 559"/>
                    <a:gd name="T19" fmla="*/ 151 h 434"/>
                    <a:gd name="T20" fmla="*/ 4 w 559"/>
                    <a:gd name="T21" fmla="*/ 117 h 434"/>
                    <a:gd name="T22" fmla="*/ 0 w 559"/>
                    <a:gd name="T23" fmla="*/ 55 h 434"/>
                    <a:gd name="T24" fmla="*/ 9 w 559"/>
                    <a:gd name="T25" fmla="*/ 3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FF99CC"/>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31801" name="Freeform 53"/>
                <p:cNvSpPr>
                  <a:spLocks/>
                </p:cNvSpPr>
                <p:nvPr/>
              </p:nvSpPr>
              <p:spPr bwMode="auto">
                <a:xfrm>
                  <a:off x="3022" y="2996"/>
                  <a:ext cx="219" cy="331"/>
                </a:xfrm>
                <a:custGeom>
                  <a:avLst/>
                  <a:gdLst>
                    <a:gd name="T0" fmla="*/ 133 w 300"/>
                    <a:gd name="T1" fmla="*/ 0 h 543"/>
                    <a:gd name="T2" fmla="*/ 0 w 300"/>
                    <a:gd name="T3" fmla="*/ 202 h 543"/>
                    <a:gd name="T4" fmla="*/ 102 w 300"/>
                    <a:gd name="T5" fmla="*/ 202 h 543"/>
                    <a:gd name="T6" fmla="*/ 160 w 300"/>
                    <a:gd name="T7" fmla="*/ 6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FF99CC"/>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31802" name="Line 54"/>
                <p:cNvSpPr>
                  <a:spLocks noChangeShapeType="1"/>
                </p:cNvSpPr>
                <p:nvPr/>
              </p:nvSpPr>
              <p:spPr bwMode="auto">
                <a:xfrm flipV="1">
                  <a:off x="3321" y="3093"/>
                  <a:ext cx="13" cy="17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1795" name="AutoShape 55"/>
              <p:cNvSpPr>
                <a:spLocks noChangeArrowheads="1"/>
              </p:cNvSpPr>
              <p:nvPr/>
            </p:nvSpPr>
            <p:spPr bwMode="auto">
              <a:xfrm>
                <a:off x="463" y="2027"/>
                <a:ext cx="633" cy="629"/>
              </a:xfrm>
              <a:prstGeom prst="roundRect">
                <a:avLst>
                  <a:gd name="adj" fmla="val 16667"/>
                </a:avLst>
              </a:prstGeom>
              <a:noFill/>
              <a:ln w="12700" algn="ctr">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96" name="AutoShape 56"/>
              <p:cNvSpPr>
                <a:spLocks noChangeArrowheads="1"/>
              </p:cNvSpPr>
              <p:nvPr/>
            </p:nvSpPr>
            <p:spPr bwMode="auto">
              <a:xfrm rot="16200000" flipV="1">
                <a:off x="661" y="2095"/>
                <a:ext cx="57" cy="116"/>
              </a:xfrm>
              <a:prstGeom prst="upArrow">
                <a:avLst>
                  <a:gd name="adj1" fmla="val 50000"/>
                  <a:gd name="adj2" fmla="val 50877"/>
                </a:avLst>
              </a:prstGeom>
              <a:solidFill>
                <a:schemeClr val="bg1"/>
              </a:solidFill>
              <a:ln w="28575" algn="ctr">
                <a:solidFill>
                  <a:schemeClr val="bg1"/>
                </a:solidFill>
                <a:miter lim="800000"/>
                <a:headEnd/>
                <a:tailEnd/>
              </a:ln>
            </p:spPr>
            <p:txBody>
              <a:bodyPr lIns="0" tIns="0" rIns="0" bIns="0" anchor="ctr">
                <a:spAutoFit/>
              </a:bodyPr>
              <a:lstStyle/>
              <a:p>
                <a:endParaRPr lang="en-US"/>
              </a:p>
            </p:txBody>
          </p:sp>
          <p:sp>
            <p:nvSpPr>
              <p:cNvPr id="31797" name="AutoShape 57"/>
              <p:cNvSpPr>
                <a:spLocks noChangeArrowheads="1"/>
              </p:cNvSpPr>
              <p:nvPr/>
            </p:nvSpPr>
            <p:spPr bwMode="auto">
              <a:xfrm>
                <a:off x="515" y="2096"/>
                <a:ext cx="118" cy="118"/>
              </a:xfrm>
              <a:prstGeom prst="smileyFace">
                <a:avLst>
                  <a:gd name="adj" fmla="val 176"/>
                </a:avLst>
              </a:prstGeom>
              <a:solidFill>
                <a:srgbClr val="FF99CC"/>
              </a:solidFill>
              <a:ln w="12700">
                <a:solidFill>
                  <a:srgbClr val="000000"/>
                </a:solidFill>
                <a:round/>
                <a:headEnd/>
                <a:tailEnd/>
              </a:ln>
            </p:spPr>
            <p:txBody>
              <a:bodyPr wrap="none" anchor="ctr"/>
              <a:lstStyle/>
              <a:p>
                <a:endParaRPr lang="en-US"/>
              </a:p>
            </p:txBody>
          </p:sp>
        </p:grpSp>
      </p:grpSp>
      <p:grpSp>
        <p:nvGrpSpPr>
          <p:cNvPr id="31758" name="Group 58"/>
          <p:cNvGrpSpPr>
            <a:grpSpLocks/>
          </p:cNvGrpSpPr>
          <p:nvPr/>
        </p:nvGrpSpPr>
        <p:grpSpPr bwMode="auto">
          <a:xfrm>
            <a:off x="3086100" y="3195638"/>
            <a:ext cx="1512888" cy="1303337"/>
            <a:chOff x="3496" y="2078"/>
            <a:chExt cx="953" cy="821"/>
          </a:xfrm>
        </p:grpSpPr>
        <p:sp>
          <p:nvSpPr>
            <p:cNvPr id="31773" name="Text Box 59"/>
            <p:cNvSpPr txBox="1">
              <a:spLocks noChangeArrowheads="1"/>
            </p:cNvSpPr>
            <p:nvPr/>
          </p:nvSpPr>
          <p:spPr bwMode="auto">
            <a:xfrm>
              <a:off x="3496" y="2726"/>
              <a:ext cx="9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solidFill>
                    <a:srgbClr val="6699FF"/>
                  </a:solidFill>
                </a:rPr>
                <a:t>Bodily Injury</a:t>
              </a:r>
            </a:p>
          </p:txBody>
        </p:sp>
        <p:grpSp>
          <p:nvGrpSpPr>
            <p:cNvPr id="31774" name="Group 60"/>
            <p:cNvGrpSpPr>
              <a:grpSpLocks/>
            </p:cNvGrpSpPr>
            <p:nvPr/>
          </p:nvGrpSpPr>
          <p:grpSpPr bwMode="auto">
            <a:xfrm>
              <a:off x="3648" y="2078"/>
              <a:ext cx="633" cy="629"/>
              <a:chOff x="1938" y="2023"/>
              <a:chExt cx="633" cy="629"/>
            </a:xfrm>
          </p:grpSpPr>
          <p:grpSp>
            <p:nvGrpSpPr>
              <p:cNvPr id="31775" name="Group 61"/>
              <p:cNvGrpSpPr>
                <a:grpSpLocks/>
              </p:cNvGrpSpPr>
              <p:nvPr/>
            </p:nvGrpSpPr>
            <p:grpSpPr bwMode="auto">
              <a:xfrm>
                <a:off x="2130" y="2082"/>
                <a:ext cx="412" cy="524"/>
                <a:chOff x="2900" y="2726"/>
                <a:chExt cx="505" cy="642"/>
              </a:xfrm>
            </p:grpSpPr>
            <p:sp>
              <p:nvSpPr>
                <p:cNvPr id="31782" name="Oval 62"/>
                <p:cNvSpPr>
                  <a:spLocks noChangeArrowheads="1"/>
                </p:cNvSpPr>
                <p:nvPr/>
              </p:nvSpPr>
              <p:spPr bwMode="auto">
                <a:xfrm>
                  <a:off x="3036" y="2726"/>
                  <a:ext cx="251" cy="274"/>
                </a:xfrm>
                <a:prstGeom prst="ellipse">
                  <a:avLst/>
                </a:prstGeom>
                <a:solidFill>
                  <a:schemeClr val="bg1"/>
                </a:solidFill>
                <a:ln w="28575" algn="ctr">
                  <a:solidFill>
                    <a:schemeClr val="bg1"/>
                  </a:solidFill>
                  <a:round/>
                  <a:headEnd/>
                  <a:tailEnd/>
                </a:ln>
              </p:spPr>
              <p:txBody>
                <a:bodyPr lIns="0" tIns="0" rIns="0" bIns="0" anchor="ctr">
                  <a:spAutoFit/>
                </a:bodyPr>
                <a:lstStyle/>
                <a:p>
                  <a:endParaRPr lang="en-US"/>
                </a:p>
              </p:txBody>
            </p:sp>
            <p:sp>
              <p:nvSpPr>
                <p:cNvPr id="31783" name="Freeform 6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bg1"/>
                </a:solidFill>
                <a:ln w="28575" cap="flat" cmpd="sng">
                  <a:solidFill>
                    <a:schemeClr val="bg1"/>
                  </a:solidFill>
                  <a:prstDash val="solid"/>
                  <a:round/>
                  <a:headEnd/>
                  <a:tailEnd/>
                </a:ln>
              </p:spPr>
              <p:txBody>
                <a:bodyPr lIns="0" tIns="0" rIns="0" bIns="0" anchor="ctr">
                  <a:spAutoFit/>
                </a:bodyPr>
                <a:lstStyle/>
                <a:p>
                  <a:endParaRPr lang="en-US"/>
                </a:p>
              </p:txBody>
            </p:sp>
            <p:sp>
              <p:nvSpPr>
                <p:cNvPr id="31784" name="Freeform 64"/>
                <p:cNvSpPr>
                  <a:spLocks/>
                </p:cNvSpPr>
                <p:nvPr/>
              </p:nvSpPr>
              <p:spPr bwMode="auto">
                <a:xfrm>
                  <a:off x="2900" y="3068"/>
                  <a:ext cx="409" cy="264"/>
                </a:xfrm>
                <a:custGeom>
                  <a:avLst/>
                  <a:gdLst>
                    <a:gd name="T0" fmla="*/ 9 w 559"/>
                    <a:gd name="T1" fmla="*/ 3 h 434"/>
                    <a:gd name="T2" fmla="*/ 116 w 559"/>
                    <a:gd name="T3" fmla="*/ 0 h 434"/>
                    <a:gd name="T4" fmla="*/ 107 w 559"/>
                    <a:gd name="T5" fmla="*/ 71 h 434"/>
                    <a:gd name="T6" fmla="*/ 206 w 559"/>
                    <a:gd name="T7" fmla="*/ 52 h 434"/>
                    <a:gd name="T8" fmla="*/ 269 w 559"/>
                    <a:gd name="T9" fmla="*/ 68 h 434"/>
                    <a:gd name="T10" fmla="*/ 299 w 559"/>
                    <a:gd name="T11" fmla="*/ 108 h 434"/>
                    <a:gd name="T12" fmla="*/ 277 w 559"/>
                    <a:gd name="T13" fmla="*/ 145 h 434"/>
                    <a:gd name="T14" fmla="*/ 206 w 559"/>
                    <a:gd name="T15" fmla="*/ 161 h 434"/>
                    <a:gd name="T16" fmla="*/ 125 w 559"/>
                    <a:gd name="T17" fmla="*/ 161 h 434"/>
                    <a:gd name="T18" fmla="*/ 49 w 559"/>
                    <a:gd name="T19" fmla="*/ 151 h 434"/>
                    <a:gd name="T20" fmla="*/ 4 w 559"/>
                    <a:gd name="T21" fmla="*/ 117 h 434"/>
                    <a:gd name="T22" fmla="*/ 0 w 559"/>
                    <a:gd name="T23" fmla="*/ 55 h 434"/>
                    <a:gd name="T24" fmla="*/ 9 w 559"/>
                    <a:gd name="T25" fmla="*/ 3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99CCFF"/>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31785" name="Freeform 65"/>
                <p:cNvSpPr>
                  <a:spLocks/>
                </p:cNvSpPr>
                <p:nvPr/>
              </p:nvSpPr>
              <p:spPr bwMode="auto">
                <a:xfrm>
                  <a:off x="3022" y="2996"/>
                  <a:ext cx="219" cy="331"/>
                </a:xfrm>
                <a:custGeom>
                  <a:avLst/>
                  <a:gdLst>
                    <a:gd name="T0" fmla="*/ 133 w 300"/>
                    <a:gd name="T1" fmla="*/ 0 h 543"/>
                    <a:gd name="T2" fmla="*/ 0 w 300"/>
                    <a:gd name="T3" fmla="*/ 202 h 543"/>
                    <a:gd name="T4" fmla="*/ 102 w 300"/>
                    <a:gd name="T5" fmla="*/ 202 h 543"/>
                    <a:gd name="T6" fmla="*/ 160 w 300"/>
                    <a:gd name="T7" fmla="*/ 6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99CCFF"/>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31786" name="Line 66"/>
                <p:cNvSpPr>
                  <a:spLocks noChangeShapeType="1"/>
                </p:cNvSpPr>
                <p:nvPr/>
              </p:nvSpPr>
              <p:spPr bwMode="auto">
                <a:xfrm flipV="1">
                  <a:off x="3321" y="3093"/>
                  <a:ext cx="13" cy="17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1776" name="AutoShape 67"/>
              <p:cNvSpPr>
                <a:spLocks noChangeArrowheads="1"/>
              </p:cNvSpPr>
              <p:nvPr/>
            </p:nvSpPr>
            <p:spPr bwMode="auto">
              <a:xfrm>
                <a:off x="1938" y="2023"/>
                <a:ext cx="633" cy="629"/>
              </a:xfrm>
              <a:prstGeom prst="roundRect">
                <a:avLst>
                  <a:gd name="adj" fmla="val 16667"/>
                </a:avLst>
              </a:prstGeom>
              <a:noFill/>
              <a:ln w="12700" algn="ctr">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77" name="Rectangle 68"/>
              <p:cNvSpPr>
                <a:spLocks noChangeArrowheads="1"/>
              </p:cNvSpPr>
              <p:nvPr/>
            </p:nvSpPr>
            <p:spPr bwMode="auto">
              <a:xfrm>
                <a:off x="1980" y="2076"/>
                <a:ext cx="192" cy="221"/>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78" name="AutoShape 69"/>
              <p:cNvSpPr>
                <a:spLocks noChangeArrowheads="1"/>
              </p:cNvSpPr>
              <p:nvPr/>
            </p:nvSpPr>
            <p:spPr bwMode="auto">
              <a:xfrm rot="16736225" flipH="1">
                <a:off x="2062" y="2286"/>
                <a:ext cx="90" cy="25"/>
              </a:xfrm>
              <a:prstGeom prst="parallelogram">
                <a:avLst>
                  <a:gd name="adj" fmla="val 90000"/>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779" name="AutoShape 70"/>
              <p:cNvSpPr>
                <a:spLocks noChangeArrowheads="1"/>
              </p:cNvSpPr>
              <p:nvPr/>
            </p:nvSpPr>
            <p:spPr bwMode="auto">
              <a:xfrm rot="4863775">
                <a:off x="2087" y="2285"/>
                <a:ext cx="93" cy="24"/>
              </a:xfrm>
              <a:prstGeom prst="parallelogram">
                <a:avLst>
                  <a:gd name="adj" fmla="val 96875"/>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1780" name="AutoShape 71"/>
              <p:cNvSpPr>
                <a:spLocks noChangeArrowheads="1"/>
              </p:cNvSpPr>
              <p:nvPr/>
            </p:nvSpPr>
            <p:spPr bwMode="auto">
              <a:xfrm>
                <a:off x="2075" y="2201"/>
                <a:ext cx="97" cy="96"/>
              </a:xfrm>
              <a:prstGeom prst="star16">
                <a:avLst>
                  <a:gd name="adj" fmla="val 37500"/>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1781" name="Oval 72"/>
              <p:cNvSpPr>
                <a:spLocks noChangeArrowheads="1"/>
              </p:cNvSpPr>
              <p:nvPr/>
            </p:nvSpPr>
            <p:spPr bwMode="auto">
              <a:xfrm>
                <a:off x="2091" y="2219"/>
                <a:ext cx="60" cy="60"/>
              </a:xfrm>
              <a:prstGeom prst="ellipse">
                <a:avLst/>
              </a:prstGeom>
              <a:solidFill>
                <a:schemeClr val="tx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31760" name="Group 74"/>
          <p:cNvGrpSpPr>
            <a:grpSpLocks/>
          </p:cNvGrpSpPr>
          <p:nvPr/>
        </p:nvGrpSpPr>
        <p:grpSpPr bwMode="auto">
          <a:xfrm>
            <a:off x="7113588" y="3203575"/>
            <a:ext cx="1011237" cy="1004888"/>
            <a:chOff x="2411" y="1348"/>
            <a:chExt cx="637" cy="633"/>
          </a:xfrm>
        </p:grpSpPr>
        <p:sp>
          <p:nvSpPr>
            <p:cNvPr id="31762" name="AutoShape 75"/>
            <p:cNvSpPr>
              <a:spLocks noChangeArrowheads="1"/>
            </p:cNvSpPr>
            <p:nvPr/>
          </p:nvSpPr>
          <p:spPr bwMode="auto">
            <a:xfrm>
              <a:off x="2411" y="1348"/>
              <a:ext cx="637" cy="633"/>
            </a:xfrm>
            <a:prstGeom prst="roundRect">
              <a:avLst>
                <a:gd name="adj" fmla="val 16667"/>
              </a:avLst>
            </a:prstGeom>
            <a:noFill/>
            <a:ln w="12700" algn="ctr">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63" name="Freeform 76"/>
            <p:cNvSpPr>
              <a:spLocks/>
            </p:cNvSpPr>
            <p:nvPr/>
          </p:nvSpPr>
          <p:spPr bwMode="auto">
            <a:xfrm>
              <a:off x="2455" y="1404"/>
              <a:ext cx="555" cy="488"/>
            </a:xfrm>
            <a:custGeom>
              <a:avLst/>
              <a:gdLst>
                <a:gd name="T0" fmla="*/ 13 w 638"/>
                <a:gd name="T1" fmla="*/ 422 h 561"/>
                <a:gd name="T2" fmla="*/ 13 w 638"/>
                <a:gd name="T3" fmla="*/ 243 h 561"/>
                <a:gd name="T4" fmla="*/ 0 w 638"/>
                <a:gd name="T5" fmla="*/ 220 h 561"/>
                <a:gd name="T6" fmla="*/ 251 w 638"/>
                <a:gd name="T7" fmla="*/ 4 h 561"/>
                <a:gd name="T8" fmla="*/ 342 w 638"/>
                <a:gd name="T9" fmla="*/ 90 h 561"/>
                <a:gd name="T10" fmla="*/ 342 w 638"/>
                <a:gd name="T11" fmla="*/ 0 h 561"/>
                <a:gd name="T12" fmla="*/ 415 w 638"/>
                <a:gd name="T13" fmla="*/ 0 h 561"/>
                <a:gd name="T14" fmla="*/ 415 w 638"/>
                <a:gd name="T15" fmla="*/ 161 h 561"/>
                <a:gd name="T16" fmla="*/ 483 w 638"/>
                <a:gd name="T17" fmla="*/ 218 h 561"/>
                <a:gd name="T18" fmla="*/ 458 w 638"/>
                <a:gd name="T19" fmla="*/ 241 h 561"/>
                <a:gd name="T20" fmla="*/ 458 w 638"/>
                <a:gd name="T21" fmla="*/ 424 h 561"/>
                <a:gd name="T22" fmla="*/ 13 w 638"/>
                <a:gd name="T23" fmla="*/ 422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764" name="Rectangle 77"/>
            <p:cNvSpPr>
              <a:spLocks noChangeArrowheads="1"/>
            </p:cNvSpPr>
            <p:nvPr/>
          </p:nvSpPr>
          <p:spPr bwMode="auto">
            <a:xfrm>
              <a:off x="2687" y="1713"/>
              <a:ext cx="114" cy="177"/>
            </a:xfrm>
            <a:prstGeom prst="rect">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sp>
          <p:nvSpPr>
            <p:cNvPr id="31765" name="Rectangle 78"/>
            <p:cNvSpPr>
              <a:spLocks noChangeArrowheads="1"/>
            </p:cNvSpPr>
            <p:nvPr/>
          </p:nvSpPr>
          <p:spPr bwMode="auto">
            <a:xfrm>
              <a:off x="2840" y="1716"/>
              <a:ext cx="115" cy="101"/>
            </a:xfrm>
            <a:prstGeom prst="rect">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sp>
          <p:nvSpPr>
            <p:cNvPr id="31766" name="Line 79"/>
            <p:cNvSpPr>
              <a:spLocks noChangeShapeType="1"/>
            </p:cNvSpPr>
            <p:nvPr/>
          </p:nvSpPr>
          <p:spPr bwMode="auto">
            <a:xfrm>
              <a:off x="2840" y="1768"/>
              <a:ext cx="11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67" name="Line 80"/>
            <p:cNvSpPr>
              <a:spLocks noChangeShapeType="1"/>
            </p:cNvSpPr>
            <p:nvPr/>
          </p:nvSpPr>
          <p:spPr bwMode="auto">
            <a:xfrm>
              <a:off x="2898" y="1716"/>
              <a:ext cx="0" cy="1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68" name="Rectangle 81"/>
            <p:cNvSpPr>
              <a:spLocks noChangeArrowheads="1"/>
            </p:cNvSpPr>
            <p:nvPr/>
          </p:nvSpPr>
          <p:spPr bwMode="auto">
            <a:xfrm>
              <a:off x="2522" y="1716"/>
              <a:ext cx="115" cy="101"/>
            </a:xfrm>
            <a:prstGeom prst="rect">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sp>
          <p:nvSpPr>
            <p:cNvPr id="31769" name="Line 82"/>
            <p:cNvSpPr>
              <a:spLocks noChangeShapeType="1"/>
            </p:cNvSpPr>
            <p:nvPr/>
          </p:nvSpPr>
          <p:spPr bwMode="auto">
            <a:xfrm>
              <a:off x="2522" y="1768"/>
              <a:ext cx="11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70" name="Line 83"/>
            <p:cNvSpPr>
              <a:spLocks noChangeShapeType="1"/>
            </p:cNvSpPr>
            <p:nvPr/>
          </p:nvSpPr>
          <p:spPr bwMode="auto">
            <a:xfrm>
              <a:off x="2580" y="1714"/>
              <a:ext cx="0"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71" name="Freeform 84"/>
            <p:cNvSpPr>
              <a:spLocks/>
            </p:cNvSpPr>
            <p:nvPr/>
          </p:nvSpPr>
          <p:spPr bwMode="auto">
            <a:xfrm>
              <a:off x="2432" y="1409"/>
              <a:ext cx="215" cy="282"/>
            </a:xfrm>
            <a:custGeom>
              <a:avLst/>
              <a:gdLst>
                <a:gd name="T0" fmla="*/ 37 w 1163"/>
                <a:gd name="T1" fmla="*/ 24 h 1531"/>
                <a:gd name="T2" fmla="*/ 38 w 1163"/>
                <a:gd name="T3" fmla="*/ 19 h 1531"/>
                <a:gd name="T4" fmla="*/ 37 w 1163"/>
                <a:gd name="T5" fmla="*/ 18 h 1531"/>
                <a:gd name="T6" fmla="*/ 36 w 1163"/>
                <a:gd name="T7" fmla="*/ 19 h 1531"/>
                <a:gd name="T8" fmla="*/ 34 w 1163"/>
                <a:gd name="T9" fmla="*/ 20 h 1531"/>
                <a:gd name="T10" fmla="*/ 33 w 1163"/>
                <a:gd name="T11" fmla="*/ 22 h 1531"/>
                <a:gd name="T12" fmla="*/ 31 w 1163"/>
                <a:gd name="T13" fmla="*/ 24 h 1531"/>
                <a:gd name="T14" fmla="*/ 29 w 1163"/>
                <a:gd name="T15" fmla="*/ 28 h 1531"/>
                <a:gd name="T16" fmla="*/ 28 w 1163"/>
                <a:gd name="T17" fmla="*/ 33 h 1531"/>
                <a:gd name="T18" fmla="*/ 27 w 1163"/>
                <a:gd name="T19" fmla="*/ 37 h 1531"/>
                <a:gd name="T20" fmla="*/ 26 w 1163"/>
                <a:gd name="T21" fmla="*/ 40 h 1531"/>
                <a:gd name="T22" fmla="*/ 24 w 1163"/>
                <a:gd name="T23" fmla="*/ 41 h 1531"/>
                <a:gd name="T24" fmla="*/ 23 w 1163"/>
                <a:gd name="T25" fmla="*/ 41 h 1531"/>
                <a:gd name="T26" fmla="*/ 20 w 1163"/>
                <a:gd name="T27" fmla="*/ 37 h 1531"/>
                <a:gd name="T28" fmla="*/ 21 w 1163"/>
                <a:gd name="T29" fmla="*/ 31 h 1531"/>
                <a:gd name="T30" fmla="*/ 23 w 1163"/>
                <a:gd name="T31" fmla="*/ 26 h 1531"/>
                <a:gd name="T32" fmla="*/ 26 w 1163"/>
                <a:gd name="T33" fmla="*/ 21 h 1531"/>
                <a:gd name="T34" fmla="*/ 24 w 1163"/>
                <a:gd name="T35" fmla="*/ 16 h 1531"/>
                <a:gd name="T36" fmla="*/ 20 w 1163"/>
                <a:gd name="T37" fmla="*/ 12 h 1531"/>
                <a:gd name="T38" fmla="*/ 18 w 1163"/>
                <a:gd name="T39" fmla="*/ 7 h 1531"/>
                <a:gd name="T40" fmla="*/ 18 w 1163"/>
                <a:gd name="T41" fmla="*/ 3 h 1531"/>
                <a:gd name="T42" fmla="*/ 21 w 1163"/>
                <a:gd name="T43" fmla="*/ 1 h 1531"/>
                <a:gd name="T44" fmla="*/ 18 w 1163"/>
                <a:gd name="T45" fmla="*/ 1 h 1531"/>
                <a:gd name="T46" fmla="*/ 15 w 1163"/>
                <a:gd name="T47" fmla="*/ 5 h 1531"/>
                <a:gd name="T48" fmla="*/ 15 w 1163"/>
                <a:gd name="T49" fmla="*/ 11 h 1531"/>
                <a:gd name="T50" fmla="*/ 17 w 1163"/>
                <a:gd name="T51" fmla="*/ 18 h 1531"/>
                <a:gd name="T52" fmla="*/ 15 w 1163"/>
                <a:gd name="T53" fmla="*/ 25 h 1531"/>
                <a:gd name="T54" fmla="*/ 11 w 1163"/>
                <a:gd name="T55" fmla="*/ 30 h 1531"/>
                <a:gd name="T56" fmla="*/ 10 w 1163"/>
                <a:gd name="T57" fmla="*/ 29 h 1531"/>
                <a:gd name="T58" fmla="*/ 12 w 1163"/>
                <a:gd name="T59" fmla="*/ 25 h 1531"/>
                <a:gd name="T60" fmla="*/ 13 w 1163"/>
                <a:gd name="T61" fmla="*/ 19 h 1531"/>
                <a:gd name="T62" fmla="*/ 13 w 1163"/>
                <a:gd name="T63" fmla="*/ 14 h 1531"/>
                <a:gd name="T64" fmla="*/ 11 w 1163"/>
                <a:gd name="T65" fmla="*/ 12 h 1531"/>
                <a:gd name="T66" fmla="*/ 9 w 1163"/>
                <a:gd name="T67" fmla="*/ 11 h 1531"/>
                <a:gd name="T68" fmla="*/ 10 w 1163"/>
                <a:gd name="T69" fmla="*/ 16 h 1531"/>
                <a:gd name="T70" fmla="*/ 8 w 1163"/>
                <a:gd name="T71" fmla="*/ 22 h 1531"/>
                <a:gd name="T72" fmla="*/ 5 w 1163"/>
                <a:gd name="T73" fmla="*/ 26 h 1531"/>
                <a:gd name="T74" fmla="*/ 2 w 1163"/>
                <a:gd name="T75" fmla="*/ 30 h 1531"/>
                <a:gd name="T76" fmla="*/ 0 w 1163"/>
                <a:gd name="T77" fmla="*/ 34 h 1531"/>
                <a:gd name="T78" fmla="*/ 0 w 1163"/>
                <a:gd name="T79" fmla="*/ 39 h 1531"/>
                <a:gd name="T80" fmla="*/ 3 w 1163"/>
                <a:gd name="T81" fmla="*/ 43 h 1531"/>
                <a:gd name="T82" fmla="*/ 6 w 1163"/>
                <a:gd name="T83" fmla="*/ 46 h 1531"/>
                <a:gd name="T84" fmla="*/ 9 w 1163"/>
                <a:gd name="T85" fmla="*/ 47 h 1531"/>
                <a:gd name="T86" fmla="*/ 12 w 1163"/>
                <a:gd name="T87" fmla="*/ 48 h 1531"/>
                <a:gd name="T88" fmla="*/ 14 w 1163"/>
                <a:gd name="T89" fmla="*/ 49 h 1531"/>
                <a:gd name="T90" fmla="*/ 16 w 1163"/>
                <a:gd name="T91" fmla="*/ 50 h 1531"/>
                <a:gd name="T92" fmla="*/ 17 w 1163"/>
                <a:gd name="T93" fmla="*/ 50 h 1531"/>
                <a:gd name="T94" fmla="*/ 17 w 1163"/>
                <a:gd name="T95" fmla="*/ 50 h 1531"/>
                <a:gd name="T96" fmla="*/ 18 w 1163"/>
                <a:gd name="T97" fmla="*/ 51 h 1531"/>
                <a:gd name="T98" fmla="*/ 19 w 1163"/>
                <a:gd name="T99" fmla="*/ 51 h 1531"/>
                <a:gd name="T100" fmla="*/ 21 w 1163"/>
                <a:gd name="T101" fmla="*/ 52 h 1531"/>
                <a:gd name="T102" fmla="*/ 24 w 1163"/>
                <a:gd name="T103" fmla="*/ 50 h 1531"/>
                <a:gd name="T104" fmla="*/ 26 w 1163"/>
                <a:gd name="T105" fmla="*/ 49 h 1531"/>
                <a:gd name="T106" fmla="*/ 30 w 1163"/>
                <a:gd name="T107" fmla="*/ 49 h 1531"/>
                <a:gd name="T108" fmla="*/ 33 w 1163"/>
                <a:gd name="T109" fmla="*/ 48 h 1531"/>
                <a:gd name="T110" fmla="*/ 36 w 1163"/>
                <a:gd name="T111" fmla="*/ 47 h 1531"/>
                <a:gd name="T112" fmla="*/ 40 w 1163"/>
                <a:gd name="T113" fmla="*/ 41 h 1531"/>
                <a:gd name="T114" fmla="*/ 38 w 1163"/>
                <a:gd name="T115" fmla="*/ 32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accent2"/>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31772" name="Freeform 85"/>
            <p:cNvSpPr>
              <a:spLocks/>
            </p:cNvSpPr>
            <p:nvPr/>
          </p:nvSpPr>
          <p:spPr bwMode="auto">
            <a:xfrm>
              <a:off x="2447" y="1429"/>
              <a:ext cx="29" cy="32"/>
            </a:xfrm>
            <a:custGeom>
              <a:avLst/>
              <a:gdLst>
                <a:gd name="T0" fmla="*/ 5 w 154"/>
                <a:gd name="T1" fmla="*/ 4 h 173"/>
                <a:gd name="T2" fmla="*/ 5 w 154"/>
                <a:gd name="T3" fmla="*/ 4 h 173"/>
                <a:gd name="T4" fmla="*/ 5 w 154"/>
                <a:gd name="T5" fmla="*/ 4 h 173"/>
                <a:gd name="T6" fmla="*/ 5 w 154"/>
                <a:gd name="T7" fmla="*/ 3 h 173"/>
                <a:gd name="T8" fmla="*/ 5 w 154"/>
                <a:gd name="T9" fmla="*/ 3 h 173"/>
                <a:gd name="T10" fmla="*/ 4 w 154"/>
                <a:gd name="T11" fmla="*/ 3 h 173"/>
                <a:gd name="T12" fmla="*/ 4 w 154"/>
                <a:gd name="T13" fmla="*/ 3 h 173"/>
                <a:gd name="T14" fmla="*/ 3 w 154"/>
                <a:gd name="T15" fmla="*/ 2 h 173"/>
                <a:gd name="T16" fmla="*/ 3 w 154"/>
                <a:gd name="T17" fmla="*/ 2 h 173"/>
                <a:gd name="T18" fmla="*/ 2 w 154"/>
                <a:gd name="T19" fmla="*/ 2 h 173"/>
                <a:gd name="T20" fmla="*/ 2 w 154"/>
                <a:gd name="T21" fmla="*/ 2 h 173"/>
                <a:gd name="T22" fmla="*/ 2 w 154"/>
                <a:gd name="T23" fmla="*/ 2 h 173"/>
                <a:gd name="T24" fmla="*/ 1 w 154"/>
                <a:gd name="T25" fmla="*/ 1 h 173"/>
                <a:gd name="T26" fmla="*/ 1 w 154"/>
                <a:gd name="T27" fmla="*/ 1 h 173"/>
                <a:gd name="T28" fmla="*/ 1 w 154"/>
                <a:gd name="T29" fmla="*/ 1 h 173"/>
                <a:gd name="T30" fmla="*/ 1 w 154"/>
                <a:gd name="T31" fmla="*/ 1 h 173"/>
                <a:gd name="T32" fmla="*/ 0 w 154"/>
                <a:gd name="T33" fmla="*/ 0 h 173"/>
                <a:gd name="T34" fmla="*/ 0 w 154"/>
                <a:gd name="T35" fmla="*/ 1 h 173"/>
                <a:gd name="T36" fmla="*/ 0 w 154"/>
                <a:gd name="T37" fmla="*/ 2 h 173"/>
                <a:gd name="T38" fmla="*/ 1 w 154"/>
                <a:gd name="T39" fmla="*/ 3 h 173"/>
                <a:gd name="T40" fmla="*/ 2 w 154"/>
                <a:gd name="T41" fmla="*/ 4 h 173"/>
                <a:gd name="T42" fmla="*/ 2 w 154"/>
                <a:gd name="T43" fmla="*/ 4 h 173"/>
                <a:gd name="T44" fmla="*/ 3 w 154"/>
                <a:gd name="T45" fmla="*/ 5 h 173"/>
                <a:gd name="T46" fmla="*/ 5 w 154"/>
                <a:gd name="T47" fmla="*/ 5 h 173"/>
                <a:gd name="T48" fmla="*/ 5 w 154"/>
                <a:gd name="T49" fmla="*/ 6 h 173"/>
                <a:gd name="T50" fmla="*/ 5 w 154"/>
                <a:gd name="T51" fmla="*/ 4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rgbClr val="FFFF99"/>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sp>
        <p:nvSpPr>
          <p:cNvPr id="88" name="Text Box 5"/>
          <p:cNvSpPr txBox="1">
            <a:spLocks noChangeArrowheads="1"/>
          </p:cNvSpPr>
          <p:nvPr/>
        </p:nvSpPr>
        <p:spPr bwMode="auto">
          <a:xfrm>
            <a:off x="3940735" y="1410784"/>
            <a:ext cx="35422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eaLnBrk="1" hangingPunct="1">
              <a:defRPr sz="1800" b="1">
                <a:solidFill>
                  <a:srgbClr val="00CC00"/>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sz="3200" dirty="0" smtClean="0"/>
              <a:t>*</a:t>
            </a:r>
            <a:endParaRPr lang="en-US" sz="3200" dirty="0"/>
          </a:p>
        </p:txBody>
      </p:sp>
      <p:sp>
        <p:nvSpPr>
          <p:cNvPr id="89" name="Text Box 5"/>
          <p:cNvSpPr txBox="1">
            <a:spLocks noChangeArrowheads="1"/>
          </p:cNvSpPr>
          <p:nvPr/>
        </p:nvSpPr>
        <p:spPr bwMode="auto">
          <a:xfrm>
            <a:off x="801133" y="1754782"/>
            <a:ext cx="35422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eaLnBrk="1" hangingPunct="1">
              <a:defRPr sz="1800" b="1">
                <a:solidFill>
                  <a:srgbClr val="00CC00"/>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sz="3200" dirty="0" smtClean="0"/>
              <a:t>*</a:t>
            </a:r>
            <a:endParaRPr lang="en-US" sz="3200" dirty="0"/>
          </a:p>
        </p:txBody>
      </p:sp>
      <p:sp>
        <p:nvSpPr>
          <p:cNvPr id="90" name="Text Box 5"/>
          <p:cNvSpPr txBox="1">
            <a:spLocks noChangeArrowheads="1"/>
          </p:cNvSpPr>
          <p:nvPr/>
        </p:nvSpPr>
        <p:spPr bwMode="auto">
          <a:xfrm>
            <a:off x="3949312" y="1762345"/>
            <a:ext cx="35422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eaLnBrk="1" hangingPunct="1">
              <a:defRPr sz="1800" b="1">
                <a:solidFill>
                  <a:srgbClr val="00CC00"/>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sz="3200" dirty="0" smtClean="0"/>
              <a:t>*</a:t>
            </a:r>
            <a:endParaRPr lang="en-US" sz="3200" dirty="0"/>
          </a:p>
        </p:txBody>
      </p:sp>
      <p:sp>
        <p:nvSpPr>
          <p:cNvPr id="91" name="Text Box 59"/>
          <p:cNvSpPr txBox="1">
            <a:spLocks noChangeArrowheads="1"/>
          </p:cNvSpPr>
          <p:nvPr/>
        </p:nvSpPr>
        <p:spPr bwMode="auto">
          <a:xfrm>
            <a:off x="722751" y="1067839"/>
            <a:ext cx="4345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smtClean="0">
                <a:solidFill>
                  <a:srgbClr val="6699FF"/>
                </a:solidFill>
                <a:latin typeface="Wingdings" pitchFamily="2" charset="2"/>
              </a:rPr>
              <a:t>u</a:t>
            </a:r>
            <a:endParaRPr lang="en-US" sz="1800" b="1" dirty="0">
              <a:solidFill>
                <a:srgbClr val="6699FF"/>
              </a:solidFill>
              <a:latin typeface="Wingdings" pitchFamily="2" charset="2"/>
            </a:endParaRPr>
          </a:p>
        </p:txBody>
      </p:sp>
      <p:sp>
        <p:nvSpPr>
          <p:cNvPr id="93" name="Text Box 42"/>
          <p:cNvSpPr txBox="1">
            <a:spLocks noChangeArrowheads="1"/>
          </p:cNvSpPr>
          <p:nvPr/>
        </p:nvSpPr>
        <p:spPr bwMode="auto">
          <a:xfrm>
            <a:off x="3568241" y="2108760"/>
            <a:ext cx="11033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800" b="1" dirty="0">
                <a:solidFill>
                  <a:srgbClr val="FF66CC"/>
                </a:solidFill>
              </a:rPr>
              <a:t>^</a:t>
            </a:r>
          </a:p>
        </p:txBody>
      </p:sp>
      <p:sp>
        <p:nvSpPr>
          <p:cNvPr id="94" name="Text Box 5"/>
          <p:cNvSpPr txBox="1">
            <a:spLocks noChangeArrowheads="1"/>
          </p:cNvSpPr>
          <p:nvPr/>
        </p:nvSpPr>
        <p:spPr bwMode="auto">
          <a:xfrm>
            <a:off x="469611" y="4198211"/>
            <a:ext cx="35422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eaLnBrk="1" hangingPunct="1">
              <a:defRPr sz="1800" b="1">
                <a:solidFill>
                  <a:srgbClr val="00CC00"/>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sz="3200" dirty="0" smtClean="0"/>
              <a:t>*</a:t>
            </a:r>
            <a:endParaRPr lang="en-US" sz="3200" dirty="0"/>
          </a:p>
        </p:txBody>
      </p:sp>
      <p:sp>
        <p:nvSpPr>
          <p:cNvPr id="95" name="Text Box 59"/>
          <p:cNvSpPr txBox="1">
            <a:spLocks noChangeArrowheads="1"/>
          </p:cNvSpPr>
          <p:nvPr/>
        </p:nvSpPr>
        <p:spPr bwMode="auto">
          <a:xfrm>
            <a:off x="2764911" y="4219687"/>
            <a:ext cx="4345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smtClean="0">
                <a:solidFill>
                  <a:srgbClr val="6699FF"/>
                </a:solidFill>
                <a:latin typeface="Wingdings" pitchFamily="2" charset="2"/>
              </a:rPr>
              <a:t>u</a:t>
            </a:r>
            <a:endParaRPr lang="en-US" sz="1800" b="1" dirty="0">
              <a:solidFill>
                <a:srgbClr val="6699FF"/>
              </a:solidFill>
              <a:latin typeface="Wingdings" pitchFamily="2" charset="2"/>
            </a:endParaRPr>
          </a:p>
        </p:txBody>
      </p:sp>
      <p:sp>
        <p:nvSpPr>
          <p:cNvPr id="96" name="Text Box 42"/>
          <p:cNvSpPr txBox="1">
            <a:spLocks noChangeArrowheads="1"/>
          </p:cNvSpPr>
          <p:nvPr/>
        </p:nvSpPr>
        <p:spPr bwMode="auto">
          <a:xfrm>
            <a:off x="4782344" y="4222414"/>
            <a:ext cx="11033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800" b="1" dirty="0" smtClean="0">
                <a:solidFill>
                  <a:srgbClr val="FF66CC"/>
                </a:solidFill>
              </a:rPr>
              <a:t>^</a:t>
            </a:r>
            <a:endParaRPr lang="en-US" sz="2800" b="1" dirty="0">
              <a:solidFill>
                <a:srgbClr val="FF66CC"/>
              </a:solidFill>
            </a:endParaRPr>
          </a:p>
        </p:txBody>
      </p:sp>
      <p:sp>
        <p:nvSpPr>
          <p:cNvPr id="97" name="Text Box 32"/>
          <p:cNvSpPr txBox="1">
            <a:spLocks noChangeArrowheads="1"/>
          </p:cNvSpPr>
          <p:nvPr/>
        </p:nvSpPr>
        <p:spPr bwMode="auto">
          <a:xfrm>
            <a:off x="771722" y="1433014"/>
            <a:ext cx="3361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smtClean="0">
                <a:solidFill>
                  <a:srgbClr val="FF9900"/>
                </a:solidFill>
                <a:latin typeface="Wingdings" pitchFamily="2" charset="2"/>
              </a:rPr>
              <a:t>n</a:t>
            </a:r>
            <a:endParaRPr lang="en-US" sz="1800" b="1" dirty="0">
              <a:solidFill>
                <a:srgbClr val="FF9900"/>
              </a:solidFill>
              <a:latin typeface="Wingdings" pitchFamily="2" charset="2"/>
            </a:endParaRPr>
          </a:p>
        </p:txBody>
      </p:sp>
      <p:sp>
        <p:nvSpPr>
          <p:cNvPr id="98" name="Text Box 32"/>
          <p:cNvSpPr txBox="1">
            <a:spLocks noChangeArrowheads="1"/>
          </p:cNvSpPr>
          <p:nvPr/>
        </p:nvSpPr>
        <p:spPr bwMode="auto">
          <a:xfrm>
            <a:off x="6810825" y="4238626"/>
            <a:ext cx="3361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smtClean="0">
                <a:solidFill>
                  <a:srgbClr val="FF9900"/>
                </a:solidFill>
                <a:latin typeface="Wingdings" pitchFamily="2" charset="2"/>
              </a:rPr>
              <a:t>n</a:t>
            </a:r>
            <a:endParaRPr lang="en-US" sz="1800" b="1" dirty="0">
              <a:solidFill>
                <a:srgbClr val="FF9900"/>
              </a:solidFill>
              <a:latin typeface="Wingdings" pitchFamily="2" charset="2"/>
            </a:endParaRPr>
          </a:p>
        </p:txBody>
      </p:sp>
      <p:sp>
        <p:nvSpPr>
          <p:cNvPr id="99" name="Line 20"/>
          <p:cNvSpPr>
            <a:spLocks noChangeShapeType="1"/>
          </p:cNvSpPr>
          <p:nvPr/>
        </p:nvSpPr>
        <p:spPr bwMode="auto">
          <a:xfrm flipH="1">
            <a:off x="3086099" y="1206338"/>
            <a:ext cx="975479"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|EOS~028|</a:t>
            </a:r>
            <a:endParaRPr lang="en-US" sz="100" dirty="0" err="1" smtClean="0">
              <a:solidFill>
                <a:srgbClr val="FFFFFF"/>
              </a:solidFill>
              <a:latin typeface="Arial"/>
              <a:cs typeface="Calibri" pitchFamily="34" charset="0"/>
            </a:endParaRPr>
          </a:p>
        </p:txBody>
      </p:sp>
      <p:sp>
        <p:nvSpPr>
          <p:cNvPr id="32770" name="Rectangle 2"/>
          <p:cNvSpPr>
            <a:spLocks noGrp="1" noChangeArrowheads="1"/>
          </p:cNvSpPr>
          <p:nvPr>
            <p:ph type="title"/>
          </p:nvPr>
        </p:nvSpPr>
        <p:spPr/>
        <p:txBody>
          <a:bodyPr/>
          <a:lstStyle/>
          <a:p>
            <a:pPr eaLnBrk="1" hangingPunct="1"/>
            <a:r>
              <a:rPr lang="en-US" smtClean="0"/>
              <a:t>Coverage verification</a:t>
            </a:r>
          </a:p>
        </p:txBody>
      </p:sp>
      <p:sp>
        <p:nvSpPr>
          <p:cNvPr id="32771" name="Rectangle 3"/>
          <p:cNvSpPr>
            <a:spLocks noGrp="1" noChangeArrowheads="1"/>
          </p:cNvSpPr>
          <p:nvPr>
            <p:ph idx="1"/>
          </p:nvPr>
        </p:nvSpPr>
        <p:spPr>
          <a:xfrm>
            <a:off x="577850" y="2906713"/>
            <a:ext cx="8318500" cy="3422650"/>
          </a:xfrm>
        </p:spPr>
        <p:txBody>
          <a:bodyPr/>
          <a:lstStyle/>
          <a:p>
            <a:pPr>
              <a:buFont typeface="Arial" charset="0"/>
              <a:buChar char="•"/>
            </a:pPr>
            <a:r>
              <a:rPr lang="en-US" b="1" smtClean="0"/>
              <a:t>Coverage verification</a:t>
            </a:r>
            <a:r>
              <a:rPr lang="en-US" smtClean="0"/>
              <a:t> is a set of configurable rules that indicate selected coverage is inappropriate based on:</a:t>
            </a:r>
          </a:p>
          <a:p>
            <a:pPr lvl="1"/>
            <a:r>
              <a:rPr lang="en-US" sz="2400" smtClean="0"/>
              <a:t>Cause of loss</a:t>
            </a:r>
          </a:p>
          <a:p>
            <a:pPr lvl="2"/>
            <a:r>
              <a:rPr lang="en-US" sz="2200" smtClean="0"/>
              <a:t>Collision when loss cause is "Theft"</a:t>
            </a:r>
          </a:p>
          <a:p>
            <a:pPr lvl="1"/>
            <a:r>
              <a:rPr lang="en-US" sz="2400" smtClean="0"/>
              <a:t>Other existing exposures</a:t>
            </a:r>
          </a:p>
          <a:p>
            <a:pPr lvl="2"/>
            <a:r>
              <a:rPr lang="en-US" sz="2200" smtClean="0"/>
              <a:t>Comprehensive when collision exposure already exists</a:t>
            </a:r>
          </a:p>
          <a:p>
            <a:pPr lvl="1"/>
            <a:r>
              <a:rPr lang="en-US" sz="2400" smtClean="0"/>
              <a:t>Fault rating</a:t>
            </a:r>
          </a:p>
          <a:p>
            <a:pPr lvl="2"/>
            <a:r>
              <a:rPr lang="en-US" sz="2200" smtClean="0"/>
              <a:t>Liability when fault is with third party</a:t>
            </a:r>
          </a:p>
        </p:txBody>
      </p:sp>
      <p:grpSp>
        <p:nvGrpSpPr>
          <p:cNvPr id="32772" name="Group 4"/>
          <p:cNvGrpSpPr>
            <a:grpSpLocks/>
          </p:cNvGrpSpPr>
          <p:nvPr/>
        </p:nvGrpSpPr>
        <p:grpSpPr bwMode="auto">
          <a:xfrm>
            <a:off x="904875" y="927100"/>
            <a:ext cx="1658938" cy="1222375"/>
            <a:chOff x="2083" y="1606"/>
            <a:chExt cx="1489" cy="1097"/>
          </a:xfrm>
        </p:grpSpPr>
        <p:sp>
          <p:nvSpPr>
            <p:cNvPr id="32797"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2798"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2799"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2800"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2801"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2802"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2803"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2804"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2805" name="Freeform 13"/>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2806" name="Freeform 14"/>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2807"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2808"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2809"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2810" name="Group 18"/>
            <p:cNvGrpSpPr>
              <a:grpSpLocks/>
            </p:cNvGrpSpPr>
            <p:nvPr/>
          </p:nvGrpSpPr>
          <p:grpSpPr bwMode="auto">
            <a:xfrm>
              <a:off x="2221" y="1871"/>
              <a:ext cx="518" cy="782"/>
              <a:chOff x="2400" y="1656"/>
              <a:chExt cx="752" cy="1136"/>
            </a:xfrm>
          </p:grpSpPr>
          <p:sp>
            <p:nvSpPr>
              <p:cNvPr id="32823"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2824"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2825"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2826"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2827"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2828"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29"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2811" name="Group 26"/>
            <p:cNvGrpSpPr>
              <a:grpSpLocks/>
            </p:cNvGrpSpPr>
            <p:nvPr/>
          </p:nvGrpSpPr>
          <p:grpSpPr bwMode="auto">
            <a:xfrm rot="-6511945">
              <a:off x="2834" y="1842"/>
              <a:ext cx="518" cy="783"/>
              <a:chOff x="2400" y="1656"/>
              <a:chExt cx="752" cy="1136"/>
            </a:xfrm>
          </p:grpSpPr>
          <p:sp>
            <p:nvSpPr>
              <p:cNvPr id="32816"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2817"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2818"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2819"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2820"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2821"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822"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2812" name="Freeform 34"/>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2813" name="Freeform 35"/>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2814"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2815"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32773" name="AutoShape 38"/>
          <p:cNvSpPr>
            <a:spLocks noChangeArrowheads="1"/>
          </p:cNvSpPr>
          <p:nvPr/>
        </p:nvSpPr>
        <p:spPr bwMode="auto">
          <a:xfrm>
            <a:off x="3554413" y="1316038"/>
            <a:ext cx="952500" cy="9715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2774" name="Group 39"/>
          <p:cNvGrpSpPr>
            <a:grpSpLocks/>
          </p:cNvGrpSpPr>
          <p:nvPr/>
        </p:nvGrpSpPr>
        <p:grpSpPr bwMode="auto">
          <a:xfrm>
            <a:off x="4240213" y="1582738"/>
            <a:ext cx="757237" cy="679450"/>
            <a:chOff x="4838" y="2218"/>
            <a:chExt cx="395" cy="355"/>
          </a:xfrm>
        </p:grpSpPr>
        <p:sp>
          <p:nvSpPr>
            <p:cNvPr id="32786" name="Freeform 40"/>
            <p:cNvSpPr>
              <a:spLocks/>
            </p:cNvSpPr>
            <p:nvPr/>
          </p:nvSpPr>
          <p:spPr bwMode="auto">
            <a:xfrm>
              <a:off x="4888" y="2251"/>
              <a:ext cx="294" cy="113"/>
            </a:xfrm>
            <a:custGeom>
              <a:avLst/>
              <a:gdLst>
                <a:gd name="T0" fmla="*/ 102 w 839"/>
                <a:gd name="T1" fmla="*/ 27 h 319"/>
                <a:gd name="T2" fmla="*/ 100 w 839"/>
                <a:gd name="T3" fmla="*/ 23 h 319"/>
                <a:gd name="T4" fmla="*/ 95 w 839"/>
                <a:gd name="T5" fmla="*/ 22 h 319"/>
                <a:gd name="T6" fmla="*/ 91 w 839"/>
                <a:gd name="T7" fmla="*/ 23 h 319"/>
                <a:gd name="T8" fmla="*/ 88 w 839"/>
                <a:gd name="T9" fmla="*/ 27 h 319"/>
                <a:gd name="T10" fmla="*/ 88 w 839"/>
                <a:gd name="T11" fmla="*/ 31 h 319"/>
                <a:gd name="T12" fmla="*/ 88 w 839"/>
                <a:gd name="T13" fmla="*/ 33 h 319"/>
                <a:gd name="T14" fmla="*/ 85 w 839"/>
                <a:gd name="T15" fmla="*/ 33 h 319"/>
                <a:gd name="T16" fmla="*/ 81 w 839"/>
                <a:gd name="T17" fmla="*/ 31 h 319"/>
                <a:gd name="T18" fmla="*/ 78 w 839"/>
                <a:gd name="T19" fmla="*/ 29 h 319"/>
                <a:gd name="T20" fmla="*/ 75 w 839"/>
                <a:gd name="T21" fmla="*/ 26 h 319"/>
                <a:gd name="T22" fmla="*/ 71 w 839"/>
                <a:gd name="T23" fmla="*/ 22 h 319"/>
                <a:gd name="T24" fmla="*/ 67 w 839"/>
                <a:gd name="T25" fmla="*/ 19 h 319"/>
                <a:gd name="T26" fmla="*/ 60 w 839"/>
                <a:gd name="T27" fmla="*/ 16 h 319"/>
                <a:gd name="T28" fmla="*/ 52 w 839"/>
                <a:gd name="T29" fmla="*/ 13 h 319"/>
                <a:gd name="T30" fmla="*/ 45 w 839"/>
                <a:gd name="T31" fmla="*/ 12 h 319"/>
                <a:gd name="T32" fmla="*/ 36 w 839"/>
                <a:gd name="T33" fmla="*/ 11 h 319"/>
                <a:gd name="T34" fmla="*/ 31 w 839"/>
                <a:gd name="T35" fmla="*/ 12 h 319"/>
                <a:gd name="T36" fmla="*/ 27 w 839"/>
                <a:gd name="T37" fmla="*/ 13 h 319"/>
                <a:gd name="T38" fmla="*/ 22 w 839"/>
                <a:gd name="T39" fmla="*/ 14 h 319"/>
                <a:gd name="T40" fmla="*/ 19 w 839"/>
                <a:gd name="T41" fmla="*/ 15 h 319"/>
                <a:gd name="T42" fmla="*/ 16 w 839"/>
                <a:gd name="T43" fmla="*/ 14 h 319"/>
                <a:gd name="T44" fmla="*/ 14 w 839"/>
                <a:gd name="T45" fmla="*/ 13 h 319"/>
                <a:gd name="T46" fmla="*/ 15 w 839"/>
                <a:gd name="T47" fmla="*/ 10 h 319"/>
                <a:gd name="T48" fmla="*/ 15 w 839"/>
                <a:gd name="T49" fmla="*/ 5 h 319"/>
                <a:gd name="T50" fmla="*/ 12 w 839"/>
                <a:gd name="T51" fmla="*/ 1 h 319"/>
                <a:gd name="T52" fmla="*/ 8 w 839"/>
                <a:gd name="T53" fmla="*/ 0 h 319"/>
                <a:gd name="T54" fmla="*/ 4 w 839"/>
                <a:gd name="T55" fmla="*/ 1 h 319"/>
                <a:gd name="T56" fmla="*/ 1 w 839"/>
                <a:gd name="T57" fmla="*/ 5 h 319"/>
                <a:gd name="T58" fmla="*/ 0 w 839"/>
                <a:gd name="T59" fmla="*/ 11 h 319"/>
                <a:gd name="T60" fmla="*/ 5 w 839"/>
                <a:gd name="T61" fmla="*/ 16 h 319"/>
                <a:gd name="T62" fmla="*/ 8 w 839"/>
                <a:gd name="T63" fmla="*/ 18 h 319"/>
                <a:gd name="T64" fmla="*/ 12 w 839"/>
                <a:gd name="T65" fmla="*/ 20 h 319"/>
                <a:gd name="T66" fmla="*/ 16 w 839"/>
                <a:gd name="T67" fmla="*/ 21 h 319"/>
                <a:gd name="T68" fmla="*/ 23 w 839"/>
                <a:gd name="T69" fmla="*/ 21 h 319"/>
                <a:gd name="T70" fmla="*/ 30 w 839"/>
                <a:gd name="T71" fmla="*/ 20 h 319"/>
                <a:gd name="T72" fmla="*/ 34 w 839"/>
                <a:gd name="T73" fmla="*/ 19 h 319"/>
                <a:gd name="T74" fmla="*/ 40 w 839"/>
                <a:gd name="T75" fmla="*/ 19 h 319"/>
                <a:gd name="T76" fmla="*/ 50 w 839"/>
                <a:gd name="T77" fmla="*/ 22 h 319"/>
                <a:gd name="T78" fmla="*/ 61 w 839"/>
                <a:gd name="T79" fmla="*/ 25 h 319"/>
                <a:gd name="T80" fmla="*/ 66 w 839"/>
                <a:gd name="T81" fmla="*/ 28 h 319"/>
                <a:gd name="T82" fmla="*/ 70 w 839"/>
                <a:gd name="T83" fmla="*/ 30 h 319"/>
                <a:gd name="T84" fmla="*/ 76 w 839"/>
                <a:gd name="T85" fmla="*/ 35 h 319"/>
                <a:gd name="T86" fmla="*/ 82 w 839"/>
                <a:gd name="T87" fmla="*/ 38 h 319"/>
                <a:gd name="T88" fmla="*/ 88 w 839"/>
                <a:gd name="T89" fmla="*/ 40 h 319"/>
                <a:gd name="T90" fmla="*/ 93 w 839"/>
                <a:gd name="T91" fmla="*/ 40 h 319"/>
                <a:gd name="T92" fmla="*/ 98 w 839"/>
                <a:gd name="T93" fmla="*/ 38 h 319"/>
                <a:gd name="T94" fmla="*/ 103 w 839"/>
                <a:gd name="T95" fmla="*/ 33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7" name="Freeform 41"/>
            <p:cNvSpPr>
              <a:spLocks/>
            </p:cNvSpPr>
            <p:nvPr/>
          </p:nvSpPr>
          <p:spPr bwMode="auto">
            <a:xfrm>
              <a:off x="4838" y="2408"/>
              <a:ext cx="145" cy="55"/>
            </a:xfrm>
            <a:custGeom>
              <a:avLst/>
              <a:gdLst>
                <a:gd name="T0" fmla="*/ 0 w 413"/>
                <a:gd name="T1" fmla="*/ 0 h 156"/>
                <a:gd name="T2" fmla="*/ 1 w 413"/>
                <a:gd name="T3" fmla="*/ 4 h 156"/>
                <a:gd name="T4" fmla="*/ 3 w 413"/>
                <a:gd name="T5" fmla="*/ 8 h 156"/>
                <a:gd name="T6" fmla="*/ 5 w 413"/>
                <a:gd name="T7" fmla="*/ 11 h 156"/>
                <a:gd name="T8" fmla="*/ 8 w 413"/>
                <a:gd name="T9" fmla="*/ 14 h 156"/>
                <a:gd name="T10" fmla="*/ 12 w 413"/>
                <a:gd name="T11" fmla="*/ 16 h 156"/>
                <a:gd name="T12" fmla="*/ 16 w 413"/>
                <a:gd name="T13" fmla="*/ 18 h 156"/>
                <a:gd name="T14" fmla="*/ 21 w 413"/>
                <a:gd name="T15" fmla="*/ 19 h 156"/>
                <a:gd name="T16" fmla="*/ 25 w 413"/>
                <a:gd name="T17" fmla="*/ 19 h 156"/>
                <a:gd name="T18" fmla="*/ 30 w 413"/>
                <a:gd name="T19" fmla="*/ 19 h 156"/>
                <a:gd name="T20" fmla="*/ 35 w 413"/>
                <a:gd name="T21" fmla="*/ 18 h 156"/>
                <a:gd name="T22" fmla="*/ 39 w 413"/>
                <a:gd name="T23" fmla="*/ 16 h 156"/>
                <a:gd name="T24" fmla="*/ 42 w 413"/>
                <a:gd name="T25" fmla="*/ 14 h 156"/>
                <a:gd name="T26" fmla="*/ 46 w 413"/>
                <a:gd name="T27" fmla="*/ 11 h 156"/>
                <a:gd name="T28" fmla="*/ 48 w 413"/>
                <a:gd name="T29" fmla="*/ 8 h 156"/>
                <a:gd name="T30" fmla="*/ 50 w 413"/>
                <a:gd name="T31" fmla="*/ 4 h 156"/>
                <a:gd name="T32" fmla="*/ 5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8" name="Freeform 42"/>
            <p:cNvSpPr>
              <a:spLocks/>
            </p:cNvSpPr>
            <p:nvPr/>
          </p:nvSpPr>
          <p:spPr bwMode="auto">
            <a:xfrm>
              <a:off x="4854" y="2282"/>
              <a:ext cx="60" cy="131"/>
            </a:xfrm>
            <a:custGeom>
              <a:avLst/>
              <a:gdLst>
                <a:gd name="T0" fmla="*/ 4 w 170"/>
                <a:gd name="T1" fmla="*/ 46 h 373"/>
                <a:gd name="T2" fmla="*/ 21 w 170"/>
                <a:gd name="T3" fmla="*/ 1 h 373"/>
                <a:gd name="T4" fmla="*/ 18 w 170"/>
                <a:gd name="T5" fmla="*/ 0 h 373"/>
                <a:gd name="T6" fmla="*/ 0 w 170"/>
                <a:gd name="T7" fmla="*/ 45 h 373"/>
                <a:gd name="T8" fmla="*/ 4 w 170"/>
                <a:gd name="T9" fmla="*/ 4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9" name="Freeform 43"/>
            <p:cNvSpPr>
              <a:spLocks/>
            </p:cNvSpPr>
            <p:nvPr/>
          </p:nvSpPr>
          <p:spPr bwMode="auto">
            <a:xfrm>
              <a:off x="4908" y="2282"/>
              <a:ext cx="59" cy="131"/>
            </a:xfrm>
            <a:custGeom>
              <a:avLst/>
              <a:gdLst>
                <a:gd name="T0" fmla="*/ 18 w 168"/>
                <a:gd name="T1" fmla="*/ 46 h 373"/>
                <a:gd name="T2" fmla="*/ 0 w 168"/>
                <a:gd name="T3" fmla="*/ 1 h 373"/>
                <a:gd name="T4" fmla="*/ 3 w 168"/>
                <a:gd name="T5" fmla="*/ 0 h 373"/>
                <a:gd name="T6" fmla="*/ 21 w 168"/>
                <a:gd name="T7" fmla="*/ 45 h 373"/>
                <a:gd name="T8" fmla="*/ 18 w 168"/>
                <a:gd name="T9" fmla="*/ 4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0" name="Freeform 44"/>
            <p:cNvSpPr>
              <a:spLocks/>
            </p:cNvSpPr>
            <p:nvPr/>
          </p:nvSpPr>
          <p:spPr bwMode="auto">
            <a:xfrm>
              <a:off x="5087" y="2464"/>
              <a:ext cx="146" cy="55"/>
            </a:xfrm>
            <a:custGeom>
              <a:avLst/>
              <a:gdLst>
                <a:gd name="T0" fmla="*/ 0 w 413"/>
                <a:gd name="T1" fmla="*/ 0 h 158"/>
                <a:gd name="T2" fmla="*/ 1 w 413"/>
                <a:gd name="T3" fmla="*/ 4 h 158"/>
                <a:gd name="T4" fmla="*/ 2 w 413"/>
                <a:gd name="T5" fmla="*/ 8 h 158"/>
                <a:gd name="T6" fmla="*/ 5 w 413"/>
                <a:gd name="T7" fmla="*/ 11 h 158"/>
                <a:gd name="T8" fmla="*/ 8 w 413"/>
                <a:gd name="T9" fmla="*/ 14 h 158"/>
                <a:gd name="T10" fmla="*/ 12 w 413"/>
                <a:gd name="T11" fmla="*/ 16 h 158"/>
                <a:gd name="T12" fmla="*/ 16 w 413"/>
                <a:gd name="T13" fmla="*/ 18 h 158"/>
                <a:gd name="T14" fmla="*/ 21 w 413"/>
                <a:gd name="T15" fmla="*/ 19 h 158"/>
                <a:gd name="T16" fmla="*/ 26 w 413"/>
                <a:gd name="T17" fmla="*/ 19 h 158"/>
                <a:gd name="T18" fmla="*/ 31 w 413"/>
                <a:gd name="T19" fmla="*/ 19 h 158"/>
                <a:gd name="T20" fmla="*/ 35 w 413"/>
                <a:gd name="T21" fmla="*/ 18 h 158"/>
                <a:gd name="T22" fmla="*/ 39 w 413"/>
                <a:gd name="T23" fmla="*/ 16 h 158"/>
                <a:gd name="T24" fmla="*/ 43 w 413"/>
                <a:gd name="T25" fmla="*/ 14 h 158"/>
                <a:gd name="T26" fmla="*/ 46 w 413"/>
                <a:gd name="T27" fmla="*/ 11 h 158"/>
                <a:gd name="T28" fmla="*/ 49 w 413"/>
                <a:gd name="T29" fmla="*/ 8 h 158"/>
                <a:gd name="T30" fmla="*/ 51 w 413"/>
                <a:gd name="T31" fmla="*/ 4 h 158"/>
                <a:gd name="T32" fmla="*/ 52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1" name="Freeform 45"/>
            <p:cNvSpPr>
              <a:spLocks/>
            </p:cNvSpPr>
            <p:nvPr/>
          </p:nvSpPr>
          <p:spPr bwMode="auto">
            <a:xfrm>
              <a:off x="5103" y="2338"/>
              <a:ext cx="60" cy="130"/>
            </a:xfrm>
            <a:custGeom>
              <a:avLst/>
              <a:gdLst>
                <a:gd name="T0" fmla="*/ 4 w 170"/>
                <a:gd name="T1" fmla="*/ 46 h 370"/>
                <a:gd name="T2" fmla="*/ 21 w 170"/>
                <a:gd name="T3" fmla="*/ 1 h 370"/>
                <a:gd name="T4" fmla="*/ 18 w 170"/>
                <a:gd name="T5" fmla="*/ 0 h 370"/>
                <a:gd name="T6" fmla="*/ 0 w 170"/>
                <a:gd name="T7" fmla="*/ 44 h 370"/>
                <a:gd name="T8" fmla="*/ 4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2" name="Freeform 46"/>
            <p:cNvSpPr>
              <a:spLocks/>
            </p:cNvSpPr>
            <p:nvPr/>
          </p:nvSpPr>
          <p:spPr bwMode="auto">
            <a:xfrm>
              <a:off x="5157" y="2338"/>
              <a:ext cx="60" cy="130"/>
            </a:xfrm>
            <a:custGeom>
              <a:avLst/>
              <a:gdLst>
                <a:gd name="T0" fmla="*/ 18 w 170"/>
                <a:gd name="T1" fmla="*/ 46 h 370"/>
                <a:gd name="T2" fmla="*/ 0 w 170"/>
                <a:gd name="T3" fmla="*/ 1 h 370"/>
                <a:gd name="T4" fmla="*/ 4 w 170"/>
                <a:gd name="T5" fmla="*/ 0 h 370"/>
                <a:gd name="T6" fmla="*/ 21 w 170"/>
                <a:gd name="T7" fmla="*/ 44 h 370"/>
                <a:gd name="T8" fmla="*/ 18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3" name="Rectangle 4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794" name="Rectangle 4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795" name="Freeform 49"/>
            <p:cNvSpPr>
              <a:spLocks/>
            </p:cNvSpPr>
            <p:nvPr/>
          </p:nvSpPr>
          <p:spPr bwMode="auto">
            <a:xfrm>
              <a:off x="5008" y="2218"/>
              <a:ext cx="45" cy="46"/>
            </a:xfrm>
            <a:custGeom>
              <a:avLst/>
              <a:gdLst>
                <a:gd name="T0" fmla="*/ 8 w 129"/>
                <a:gd name="T1" fmla="*/ 17 h 128"/>
                <a:gd name="T2" fmla="*/ 9 w 129"/>
                <a:gd name="T3" fmla="*/ 17 h 128"/>
                <a:gd name="T4" fmla="*/ 11 w 129"/>
                <a:gd name="T5" fmla="*/ 16 h 128"/>
                <a:gd name="T6" fmla="*/ 12 w 129"/>
                <a:gd name="T7" fmla="*/ 15 h 128"/>
                <a:gd name="T8" fmla="*/ 14 w 129"/>
                <a:gd name="T9" fmla="*/ 14 h 128"/>
                <a:gd name="T10" fmla="*/ 15 w 129"/>
                <a:gd name="T11" fmla="*/ 13 h 128"/>
                <a:gd name="T12" fmla="*/ 15 w 129"/>
                <a:gd name="T13" fmla="*/ 12 h 128"/>
                <a:gd name="T14" fmla="*/ 16 w 129"/>
                <a:gd name="T15" fmla="*/ 10 h 128"/>
                <a:gd name="T16" fmla="*/ 16 w 129"/>
                <a:gd name="T17" fmla="*/ 8 h 128"/>
                <a:gd name="T18" fmla="*/ 16 w 129"/>
                <a:gd name="T19" fmla="*/ 6 h 128"/>
                <a:gd name="T20" fmla="*/ 15 w 129"/>
                <a:gd name="T21" fmla="*/ 5 h 128"/>
                <a:gd name="T22" fmla="*/ 15 w 129"/>
                <a:gd name="T23" fmla="*/ 4 h 128"/>
                <a:gd name="T24" fmla="*/ 14 w 129"/>
                <a:gd name="T25" fmla="*/ 2 h 128"/>
                <a:gd name="T26" fmla="*/ 12 w 129"/>
                <a:gd name="T27" fmla="*/ 1 h 128"/>
                <a:gd name="T28" fmla="*/ 11 w 129"/>
                <a:gd name="T29" fmla="*/ 0 h 128"/>
                <a:gd name="T30" fmla="*/ 9 w 129"/>
                <a:gd name="T31" fmla="*/ 0 h 128"/>
                <a:gd name="T32" fmla="*/ 8 w 129"/>
                <a:gd name="T33" fmla="*/ 0 h 128"/>
                <a:gd name="T34" fmla="*/ 6 w 129"/>
                <a:gd name="T35" fmla="*/ 0 h 128"/>
                <a:gd name="T36" fmla="*/ 5 w 129"/>
                <a:gd name="T37" fmla="*/ 0 h 128"/>
                <a:gd name="T38" fmla="*/ 3 w 129"/>
                <a:gd name="T39" fmla="*/ 1 h 128"/>
                <a:gd name="T40" fmla="*/ 2 w 129"/>
                <a:gd name="T41" fmla="*/ 2 h 128"/>
                <a:gd name="T42" fmla="*/ 1 w 129"/>
                <a:gd name="T43" fmla="*/ 4 h 128"/>
                <a:gd name="T44" fmla="*/ 1 w 129"/>
                <a:gd name="T45" fmla="*/ 5 h 128"/>
                <a:gd name="T46" fmla="*/ 0 w 129"/>
                <a:gd name="T47" fmla="*/ 6 h 128"/>
                <a:gd name="T48" fmla="*/ 0 w 129"/>
                <a:gd name="T49" fmla="*/ 8 h 128"/>
                <a:gd name="T50" fmla="*/ 0 w 129"/>
                <a:gd name="T51" fmla="*/ 10 h 128"/>
                <a:gd name="T52" fmla="*/ 1 w 129"/>
                <a:gd name="T53" fmla="*/ 12 h 128"/>
                <a:gd name="T54" fmla="*/ 1 w 129"/>
                <a:gd name="T55" fmla="*/ 13 h 128"/>
                <a:gd name="T56" fmla="*/ 2 w 129"/>
                <a:gd name="T57" fmla="*/ 14 h 128"/>
                <a:gd name="T58" fmla="*/ 3 w 129"/>
                <a:gd name="T59" fmla="*/ 15 h 128"/>
                <a:gd name="T60" fmla="*/ 5 w 129"/>
                <a:gd name="T61" fmla="*/ 16 h 128"/>
                <a:gd name="T62" fmla="*/ 6 w 129"/>
                <a:gd name="T63" fmla="*/ 17 h 128"/>
                <a:gd name="T64" fmla="*/ 8 w 129"/>
                <a:gd name="T65" fmla="*/ 1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6" name="Rectangle 5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32775" name="Group 51"/>
          <p:cNvGrpSpPr>
            <a:grpSpLocks/>
          </p:cNvGrpSpPr>
          <p:nvPr/>
        </p:nvGrpSpPr>
        <p:grpSpPr bwMode="auto">
          <a:xfrm>
            <a:off x="2085975" y="1641475"/>
            <a:ext cx="1328738" cy="911225"/>
            <a:chOff x="1808" y="2634"/>
            <a:chExt cx="1186" cy="813"/>
          </a:xfrm>
        </p:grpSpPr>
        <p:grpSp>
          <p:nvGrpSpPr>
            <p:cNvPr id="32777" name="Group 52"/>
            <p:cNvGrpSpPr>
              <a:grpSpLocks/>
            </p:cNvGrpSpPr>
            <p:nvPr/>
          </p:nvGrpSpPr>
          <p:grpSpPr bwMode="auto">
            <a:xfrm>
              <a:off x="1808" y="2634"/>
              <a:ext cx="1186" cy="813"/>
              <a:chOff x="1732" y="3507"/>
              <a:chExt cx="1186" cy="813"/>
            </a:xfrm>
          </p:grpSpPr>
          <p:sp>
            <p:nvSpPr>
              <p:cNvPr id="32784" name="AutoShape 53"/>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2785" name="AutoShape 54"/>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32778" name="Group 55"/>
            <p:cNvGrpSpPr>
              <a:grpSpLocks/>
            </p:cNvGrpSpPr>
            <p:nvPr/>
          </p:nvGrpSpPr>
          <p:grpSpPr bwMode="auto">
            <a:xfrm>
              <a:off x="2083" y="2655"/>
              <a:ext cx="617" cy="784"/>
              <a:chOff x="2900" y="2726"/>
              <a:chExt cx="505" cy="642"/>
            </a:xfrm>
          </p:grpSpPr>
          <p:sp>
            <p:nvSpPr>
              <p:cNvPr id="32779" name="Oval 56"/>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2780" name="Freeform 57"/>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cap="flat" cmpd="sng">
                <a:solidFill>
                  <a:schemeClr val="bg1"/>
                </a:solidFill>
                <a:prstDash val="solid"/>
                <a:round/>
                <a:headEnd/>
                <a:tailEnd/>
              </a:ln>
            </p:spPr>
            <p:txBody>
              <a:bodyPr lIns="0" tIns="0" rIns="0" bIns="0" anchor="ctr">
                <a:spAutoFit/>
              </a:bodyPr>
              <a:lstStyle/>
              <a:p>
                <a:endParaRPr lang="en-US"/>
              </a:p>
            </p:txBody>
          </p:sp>
          <p:sp>
            <p:nvSpPr>
              <p:cNvPr id="32781" name="Freeform 58"/>
              <p:cNvSpPr>
                <a:spLocks/>
              </p:cNvSpPr>
              <p:nvPr/>
            </p:nvSpPr>
            <p:spPr bwMode="auto">
              <a:xfrm>
                <a:off x="2900" y="3068"/>
                <a:ext cx="409" cy="264"/>
              </a:xfrm>
              <a:custGeom>
                <a:avLst/>
                <a:gdLst>
                  <a:gd name="T0" fmla="*/ 9 w 559"/>
                  <a:gd name="T1" fmla="*/ 3 h 434"/>
                  <a:gd name="T2" fmla="*/ 116 w 559"/>
                  <a:gd name="T3" fmla="*/ 0 h 434"/>
                  <a:gd name="T4" fmla="*/ 107 w 559"/>
                  <a:gd name="T5" fmla="*/ 71 h 434"/>
                  <a:gd name="T6" fmla="*/ 206 w 559"/>
                  <a:gd name="T7" fmla="*/ 52 h 434"/>
                  <a:gd name="T8" fmla="*/ 269 w 559"/>
                  <a:gd name="T9" fmla="*/ 68 h 434"/>
                  <a:gd name="T10" fmla="*/ 299 w 559"/>
                  <a:gd name="T11" fmla="*/ 108 h 434"/>
                  <a:gd name="T12" fmla="*/ 277 w 559"/>
                  <a:gd name="T13" fmla="*/ 145 h 434"/>
                  <a:gd name="T14" fmla="*/ 206 w 559"/>
                  <a:gd name="T15" fmla="*/ 161 h 434"/>
                  <a:gd name="T16" fmla="*/ 125 w 559"/>
                  <a:gd name="T17" fmla="*/ 161 h 434"/>
                  <a:gd name="T18" fmla="*/ 49 w 559"/>
                  <a:gd name="T19" fmla="*/ 151 h 434"/>
                  <a:gd name="T20" fmla="*/ 4 w 559"/>
                  <a:gd name="T21" fmla="*/ 117 h 434"/>
                  <a:gd name="T22" fmla="*/ 0 w 559"/>
                  <a:gd name="T23" fmla="*/ 55 h 434"/>
                  <a:gd name="T24" fmla="*/ 9 w 559"/>
                  <a:gd name="T25" fmla="*/ 3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32782" name="Freeform 59"/>
              <p:cNvSpPr>
                <a:spLocks/>
              </p:cNvSpPr>
              <p:nvPr/>
            </p:nvSpPr>
            <p:spPr bwMode="auto">
              <a:xfrm>
                <a:off x="3022" y="2996"/>
                <a:ext cx="219" cy="331"/>
              </a:xfrm>
              <a:custGeom>
                <a:avLst/>
                <a:gdLst>
                  <a:gd name="T0" fmla="*/ 133 w 300"/>
                  <a:gd name="T1" fmla="*/ 0 h 543"/>
                  <a:gd name="T2" fmla="*/ 0 w 300"/>
                  <a:gd name="T3" fmla="*/ 202 h 543"/>
                  <a:gd name="T4" fmla="*/ 102 w 300"/>
                  <a:gd name="T5" fmla="*/ 202 h 543"/>
                  <a:gd name="T6" fmla="*/ 160 w 300"/>
                  <a:gd name="T7" fmla="*/ 6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32783" name="Line 60"/>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32776" name="AutoShape 61"/>
          <p:cNvSpPr>
            <a:spLocks noChangeArrowheads="1"/>
          </p:cNvSpPr>
          <p:nvPr/>
        </p:nvSpPr>
        <p:spPr bwMode="auto">
          <a:xfrm>
            <a:off x="5260975" y="773113"/>
            <a:ext cx="3181350" cy="1585912"/>
          </a:xfrm>
          <a:prstGeom prst="cloudCallout">
            <a:avLst>
              <a:gd name="adj1" fmla="val -75898"/>
              <a:gd name="adj2" fmla="val -10361"/>
            </a:avLst>
          </a:pr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r>
              <a:rPr lang="en-US" sz="2000"/>
              <a:t>Is this Medical Costs? Bodily injury? PIP?</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|EOS~029|</a:t>
            </a:r>
            <a:endParaRPr lang="en-US" sz="100" dirty="0" err="1" smtClean="0">
              <a:solidFill>
                <a:srgbClr val="FFFFFF"/>
              </a:solidFill>
              <a:latin typeface="Arial"/>
              <a:cs typeface="Calibri" pitchFamily="34" charset="0"/>
            </a:endParaRPr>
          </a:p>
        </p:txBody>
      </p:sp>
      <p:sp>
        <p:nvSpPr>
          <p:cNvPr id="33794" name="Rectangle 2"/>
          <p:cNvSpPr>
            <a:spLocks noGrp="1" noChangeArrowheads="1"/>
          </p:cNvSpPr>
          <p:nvPr>
            <p:ph type="title"/>
          </p:nvPr>
        </p:nvSpPr>
        <p:spPr/>
        <p:txBody>
          <a:bodyPr/>
          <a:lstStyle/>
          <a:p>
            <a:pPr eaLnBrk="1" hangingPunct="1"/>
            <a:r>
              <a:rPr lang="en-US" smtClean="0"/>
              <a:t>Coverage verification warning messages</a:t>
            </a:r>
          </a:p>
        </p:txBody>
      </p:sp>
      <p:sp>
        <p:nvSpPr>
          <p:cNvPr id="33795" name="Rectangle 3"/>
          <p:cNvSpPr>
            <a:spLocks noGrp="1" noChangeArrowheads="1"/>
          </p:cNvSpPr>
          <p:nvPr>
            <p:ph idx="1"/>
          </p:nvPr>
        </p:nvSpPr>
        <p:spPr>
          <a:xfrm>
            <a:off x="476250" y="4560888"/>
            <a:ext cx="8318500" cy="1509712"/>
          </a:xfrm>
        </p:spPr>
        <p:txBody>
          <a:bodyPr/>
          <a:lstStyle/>
          <a:p>
            <a:pPr>
              <a:buFont typeface="Arial" charset="0"/>
              <a:buChar char="•"/>
            </a:pPr>
            <a:r>
              <a:rPr lang="en-US" dirty="0" smtClean="0"/>
              <a:t>ClaimCenter warns the user against the inappropriate selection by generating error messages in an alert bar</a:t>
            </a:r>
          </a:p>
          <a:p>
            <a:pPr lvl="1"/>
            <a:r>
              <a:rPr lang="en-US" dirty="0" smtClean="0"/>
              <a:t>End users can hide them by clicking the “x" on the far right end (may require horizontal scrolling)</a:t>
            </a:r>
          </a:p>
        </p:txBody>
      </p:sp>
      <p:pic>
        <p:nvPicPr>
          <p:cNvPr id="5127" name="Picture 7" descr="C:\Users\trhoades\AppData\Local\Temp\SNAGHTMLd7a9de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455" y="922339"/>
            <a:ext cx="6934200" cy="2733676"/>
          </a:xfrm>
          <a:prstGeom prst="rect">
            <a:avLst/>
          </a:prstGeom>
          <a:noFill/>
          <a:extLst>
            <a:ext uri="{909E8E84-426E-40DD-AFC4-6F175D3DCCD1}">
              <a14:hiddenFill xmlns:a14="http://schemas.microsoft.com/office/drawing/2010/main">
                <a:solidFill>
                  <a:srgbClr val="FFFFFF"/>
                </a:solidFill>
              </a14:hiddenFill>
            </a:ext>
          </a:extLst>
        </p:spPr>
      </p:pic>
      <p:pic>
        <p:nvPicPr>
          <p:cNvPr id="5131" name="Picture 11" descr="C:\Users\trhoades\AppData\Local\Temp\SNAGHTMLd7cf16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9475" y="922339"/>
            <a:ext cx="1881743" cy="2733676"/>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4"/>
          <p:cNvSpPr>
            <a:spLocks noChangeArrowheads="1"/>
          </p:cNvSpPr>
          <p:nvPr/>
        </p:nvSpPr>
        <p:spPr bwMode="auto">
          <a:xfrm>
            <a:off x="1706879" y="2865119"/>
            <a:ext cx="1471749" cy="40930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|EOS~003|</a:t>
            </a:r>
            <a:endParaRPr lang="en-US" sz="100" dirty="0" err="1" smtClean="0">
              <a:solidFill>
                <a:srgbClr val="FFFFFF"/>
              </a:solidFill>
              <a:latin typeface="Arial"/>
              <a:cs typeface="Calibri" pitchFamily="34" charset="0"/>
            </a:endParaRPr>
          </a:p>
        </p:txBody>
      </p:sp>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Review of the claims process</a:t>
            </a:r>
          </a:p>
          <a:p>
            <a:pPr>
              <a:lnSpc>
                <a:spcPct val="150000"/>
              </a:lnSpc>
              <a:buFont typeface="Arial" charset="0"/>
              <a:buChar char="•"/>
            </a:pPr>
            <a:r>
              <a:rPr lang="en-US" sz="2800" smtClean="0">
                <a:solidFill>
                  <a:srgbClr val="C0C0C0"/>
                </a:solidFill>
              </a:rPr>
              <a:t>Exposure basics</a:t>
            </a:r>
          </a:p>
          <a:p>
            <a:pPr>
              <a:lnSpc>
                <a:spcPct val="150000"/>
              </a:lnSpc>
              <a:buFont typeface="Arial" charset="0"/>
              <a:buChar char="•"/>
            </a:pPr>
            <a:r>
              <a:rPr lang="en-US" sz="2800" smtClean="0">
                <a:solidFill>
                  <a:srgbClr val="C0C0C0"/>
                </a:solidFill>
              </a:rPr>
              <a:t>Creating exposures</a:t>
            </a:r>
            <a:endParaRPr lang="en-US" sz="2800" smtClean="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|EOS~030|</a:t>
            </a:r>
            <a:endParaRPr lang="en-US" sz="100" dirty="0" err="1" smtClean="0">
              <a:solidFill>
                <a:srgbClr val="FFFFFF"/>
              </a:solidFill>
              <a:latin typeface="Arial"/>
              <a:cs typeface="Calibri" pitchFamily="34"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24" y="1089883"/>
            <a:ext cx="8310563" cy="56344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4820" name="Rectangle 4"/>
          <p:cNvSpPr>
            <a:spLocks noGrp="1" noChangeArrowheads="1"/>
          </p:cNvSpPr>
          <p:nvPr>
            <p:ph type="title"/>
          </p:nvPr>
        </p:nvSpPr>
        <p:spPr/>
        <p:txBody>
          <a:bodyPr/>
          <a:lstStyle/>
          <a:p>
            <a:pPr eaLnBrk="1" hangingPunct="1"/>
            <a:r>
              <a:rPr lang="en-US" smtClean="0"/>
              <a:t>Defining coverage verification rules</a:t>
            </a:r>
          </a:p>
        </p:txBody>
      </p:sp>
      <p:sp>
        <p:nvSpPr>
          <p:cNvPr id="34821" name="Rectangle 8"/>
          <p:cNvSpPr>
            <a:spLocks noGrp="1" noChangeArrowheads="1"/>
          </p:cNvSpPr>
          <p:nvPr>
            <p:ph idx="1"/>
          </p:nvPr>
        </p:nvSpPr>
        <p:spPr>
          <a:xfrm>
            <a:off x="2311400" y="3907095"/>
            <a:ext cx="6272213" cy="2241550"/>
          </a:xfrm>
          <a:solidFill>
            <a:schemeClr val="tx1"/>
          </a:solidFill>
        </p:spPr>
        <p:txBody>
          <a:bodyPr/>
          <a:lstStyle/>
          <a:p>
            <a:pPr>
              <a:buFont typeface="Arial" charset="0"/>
              <a:buChar char="•"/>
            </a:pPr>
            <a:r>
              <a:rPr lang="en-US" dirty="0" smtClean="0"/>
              <a:t>Rules are easily defined by a business analyst </a:t>
            </a:r>
          </a:p>
          <a:p>
            <a:pPr>
              <a:buFont typeface="Arial" charset="0"/>
              <a:buChar char="•"/>
            </a:pPr>
            <a:r>
              <a:rPr lang="en-US" dirty="0" smtClean="0"/>
              <a:t>Rules can be changed in real time in response to changing business requirements</a:t>
            </a:r>
          </a:p>
        </p:txBody>
      </p:sp>
      <p:sp>
        <p:nvSpPr>
          <p:cNvPr id="34822" name="AutoShape 5"/>
          <p:cNvSpPr>
            <a:spLocks noChangeArrowheads="1"/>
          </p:cNvSpPr>
          <p:nvPr/>
        </p:nvSpPr>
        <p:spPr bwMode="auto">
          <a:xfrm>
            <a:off x="2738120" y="2758621"/>
            <a:ext cx="5665788" cy="2047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125" y="547331"/>
            <a:ext cx="8424665" cy="42059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4823" name="Arc 7"/>
          <p:cNvSpPr>
            <a:spLocks/>
          </p:cNvSpPr>
          <p:nvPr/>
        </p:nvSpPr>
        <p:spPr bwMode="auto">
          <a:xfrm flipH="1" flipV="1">
            <a:off x="1001486" y="844731"/>
            <a:ext cx="1736634" cy="2016284"/>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5"/>
          <p:cNvSpPr>
            <a:spLocks noChangeArrowheads="1"/>
          </p:cNvSpPr>
          <p:nvPr/>
        </p:nvSpPr>
        <p:spPr bwMode="auto">
          <a:xfrm>
            <a:off x="540524" y="4974952"/>
            <a:ext cx="1488573" cy="2047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AutoShape 5"/>
          <p:cNvSpPr>
            <a:spLocks noChangeArrowheads="1"/>
          </p:cNvSpPr>
          <p:nvPr/>
        </p:nvSpPr>
        <p:spPr bwMode="auto">
          <a:xfrm>
            <a:off x="692924" y="5824037"/>
            <a:ext cx="1488573" cy="2047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2" name="AutoShape 5"/>
          <p:cNvSpPr>
            <a:spLocks noChangeArrowheads="1"/>
          </p:cNvSpPr>
          <p:nvPr/>
        </p:nvSpPr>
        <p:spPr bwMode="auto">
          <a:xfrm>
            <a:off x="1001486" y="6294301"/>
            <a:ext cx="1672045" cy="2047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|EOS~031|</a:t>
            </a:r>
            <a:endParaRPr lang="en-US" sz="100" dirty="0" err="1" smtClean="0">
              <a:solidFill>
                <a:srgbClr val="FFFFFF"/>
              </a:solidFill>
              <a:latin typeface="Arial"/>
              <a:cs typeface="Calibri"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07" y="637767"/>
            <a:ext cx="7514816" cy="585090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5843" name="Rectangle 3"/>
          <p:cNvSpPr>
            <a:spLocks noGrp="1" noChangeArrowheads="1"/>
          </p:cNvSpPr>
          <p:nvPr>
            <p:ph type="title"/>
          </p:nvPr>
        </p:nvSpPr>
        <p:spPr/>
        <p:txBody>
          <a:bodyPr/>
          <a:lstStyle/>
          <a:p>
            <a:pPr eaLnBrk="1" hangingPunct="1"/>
            <a:r>
              <a:rPr lang="en-US" smtClean="0"/>
              <a:t>New vehicle damage exposure DV</a:t>
            </a:r>
          </a:p>
        </p:txBody>
      </p:sp>
      <p:sp>
        <p:nvSpPr>
          <p:cNvPr id="35844" name="Line 4"/>
          <p:cNvSpPr>
            <a:spLocks noChangeShapeType="1"/>
          </p:cNvSpPr>
          <p:nvPr/>
        </p:nvSpPr>
        <p:spPr bwMode="auto">
          <a:xfrm flipH="1">
            <a:off x="2891246" y="1444626"/>
            <a:ext cx="1181100" cy="55834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5845" name="Line 5"/>
          <p:cNvSpPr>
            <a:spLocks noChangeShapeType="1"/>
          </p:cNvSpPr>
          <p:nvPr/>
        </p:nvSpPr>
        <p:spPr bwMode="auto">
          <a:xfrm flipH="1" flipV="1">
            <a:off x="3660775" y="3349625"/>
            <a:ext cx="1603375" cy="3667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46" name="Freeform 7"/>
          <p:cNvSpPr>
            <a:spLocks/>
          </p:cNvSpPr>
          <p:nvPr/>
        </p:nvSpPr>
        <p:spPr bwMode="auto">
          <a:xfrm>
            <a:off x="4072346" y="1031875"/>
            <a:ext cx="642937" cy="825500"/>
          </a:xfrm>
          <a:custGeom>
            <a:avLst/>
            <a:gdLst>
              <a:gd name="T0" fmla="*/ 199455909 w 1052"/>
              <a:gd name="T1" fmla="*/ 504031221 h 1352"/>
              <a:gd name="T2" fmla="*/ 112053760 w 1052"/>
              <a:gd name="T3" fmla="*/ 435435370 h 1352"/>
              <a:gd name="T4" fmla="*/ 37351454 w 1052"/>
              <a:gd name="T5" fmla="*/ 332914047 h 1352"/>
              <a:gd name="T6" fmla="*/ 5976502 w 1052"/>
              <a:gd name="T7" fmla="*/ 227037528 h 1352"/>
              <a:gd name="T8" fmla="*/ 0 w 1052"/>
              <a:gd name="T9" fmla="*/ 114823872 h 1352"/>
              <a:gd name="T10" fmla="*/ 0 w 1052"/>
              <a:gd name="T11" fmla="*/ 30942816 h 1352"/>
              <a:gd name="T12" fmla="*/ 37351454 w 1052"/>
              <a:gd name="T13" fmla="*/ 43245335 h 1352"/>
              <a:gd name="T14" fmla="*/ 102715899 w 1052"/>
              <a:gd name="T15" fmla="*/ 43245335 h 1352"/>
              <a:gd name="T16" fmla="*/ 146416649 w 1052"/>
              <a:gd name="T17" fmla="*/ 33924872 h 1352"/>
              <a:gd name="T18" fmla="*/ 199455909 w 1052"/>
              <a:gd name="T19" fmla="*/ 0 h 1352"/>
              <a:gd name="T20" fmla="*/ 240168715 w 1052"/>
              <a:gd name="T21" fmla="*/ 24605030 h 1352"/>
              <a:gd name="T22" fmla="*/ 302545187 w 1052"/>
              <a:gd name="T23" fmla="*/ 46600454 h 1352"/>
              <a:gd name="T24" fmla="*/ 392935318 w 1052"/>
              <a:gd name="T25" fmla="*/ 33924872 h 1352"/>
              <a:gd name="T26" fmla="*/ 389573957 w 1052"/>
              <a:gd name="T27" fmla="*/ 211379899 h 1352"/>
              <a:gd name="T28" fmla="*/ 377247541 w 1052"/>
              <a:gd name="T29" fmla="*/ 282958416 h 1352"/>
              <a:gd name="T30" fmla="*/ 333546791 w 1052"/>
              <a:gd name="T31" fmla="*/ 376532425 h 1352"/>
              <a:gd name="T32" fmla="*/ 252494520 w 1052"/>
              <a:gd name="T33" fmla="*/ 463395509 h 1352"/>
              <a:gd name="T34" fmla="*/ 199455909 w 1052"/>
              <a:gd name="T35" fmla="*/ 50403122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35847" name="Group 8"/>
          <p:cNvGrpSpPr>
            <a:grpSpLocks/>
          </p:cNvGrpSpPr>
          <p:nvPr/>
        </p:nvGrpSpPr>
        <p:grpSpPr bwMode="auto">
          <a:xfrm>
            <a:off x="5221288" y="3397250"/>
            <a:ext cx="747712" cy="747713"/>
            <a:chOff x="1350" y="686"/>
            <a:chExt cx="1132" cy="1132"/>
          </a:xfrm>
        </p:grpSpPr>
        <p:sp>
          <p:nvSpPr>
            <p:cNvPr id="35870" name="AutoShape 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5871" name="Picture 1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848" name="Group 11"/>
          <p:cNvGrpSpPr>
            <a:grpSpLocks/>
          </p:cNvGrpSpPr>
          <p:nvPr/>
        </p:nvGrpSpPr>
        <p:grpSpPr bwMode="auto">
          <a:xfrm>
            <a:off x="5672138" y="4533900"/>
            <a:ext cx="1273175" cy="873125"/>
            <a:chOff x="463" y="1743"/>
            <a:chExt cx="1186" cy="813"/>
          </a:xfrm>
        </p:grpSpPr>
        <p:sp>
          <p:nvSpPr>
            <p:cNvPr id="35850" name="Freeform 12"/>
            <p:cNvSpPr>
              <a:spLocks/>
            </p:cNvSpPr>
            <p:nvPr/>
          </p:nvSpPr>
          <p:spPr bwMode="auto">
            <a:xfrm>
              <a:off x="1338" y="2248"/>
              <a:ext cx="137" cy="216"/>
            </a:xfrm>
            <a:custGeom>
              <a:avLst/>
              <a:gdLst>
                <a:gd name="T0" fmla="*/ 20 w 530"/>
                <a:gd name="T1" fmla="*/ 54 h 849"/>
                <a:gd name="T2" fmla="*/ 15 w 530"/>
                <a:gd name="T3" fmla="*/ 55 h 849"/>
                <a:gd name="T4" fmla="*/ 10 w 530"/>
                <a:gd name="T5" fmla="*/ 53 h 849"/>
                <a:gd name="T6" fmla="*/ 5 w 530"/>
                <a:gd name="T7" fmla="*/ 49 h 849"/>
                <a:gd name="T8" fmla="*/ 2 w 530"/>
                <a:gd name="T9" fmla="*/ 43 h 849"/>
                <a:gd name="T10" fmla="*/ 0 w 530"/>
                <a:gd name="T11" fmla="*/ 36 h 849"/>
                <a:gd name="T12" fmla="*/ 0 w 530"/>
                <a:gd name="T13" fmla="*/ 27 h 849"/>
                <a:gd name="T14" fmla="*/ 1 w 530"/>
                <a:gd name="T15" fmla="*/ 19 h 849"/>
                <a:gd name="T16" fmla="*/ 4 w 530"/>
                <a:gd name="T17" fmla="*/ 12 h 849"/>
                <a:gd name="T18" fmla="*/ 8 w 530"/>
                <a:gd name="T19" fmla="*/ 6 h 849"/>
                <a:gd name="T20" fmla="*/ 13 w 530"/>
                <a:gd name="T21" fmla="*/ 2 h 849"/>
                <a:gd name="T22" fmla="*/ 18 w 530"/>
                <a:gd name="T23" fmla="*/ 0 h 849"/>
                <a:gd name="T24" fmla="*/ 23 w 530"/>
                <a:gd name="T25" fmla="*/ 1 h 849"/>
                <a:gd name="T26" fmla="*/ 28 w 530"/>
                <a:gd name="T27" fmla="*/ 4 h 849"/>
                <a:gd name="T28" fmla="*/ 32 w 530"/>
                <a:gd name="T29" fmla="*/ 9 h 849"/>
                <a:gd name="T30" fmla="*/ 34 w 530"/>
                <a:gd name="T31" fmla="*/ 15 h 849"/>
                <a:gd name="T32" fmla="*/ 35 w 530"/>
                <a:gd name="T33" fmla="*/ 23 h 849"/>
                <a:gd name="T34" fmla="*/ 35 w 530"/>
                <a:gd name="T35" fmla="*/ 31 h 849"/>
                <a:gd name="T36" fmla="*/ 33 w 530"/>
                <a:gd name="T37" fmla="*/ 39 h 849"/>
                <a:gd name="T38" fmla="*/ 30 w 530"/>
                <a:gd name="T39" fmla="*/ 46 h 849"/>
                <a:gd name="T40" fmla="*/ 25 w 530"/>
                <a:gd name="T41" fmla="*/ 51 h 849"/>
                <a:gd name="T42" fmla="*/ 20 w 530"/>
                <a:gd name="T43" fmla="*/ 54 h 849"/>
                <a:gd name="T44" fmla="*/ 20 w 530"/>
                <a:gd name="T45" fmla="*/ 5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1" name="Freeform 13"/>
            <p:cNvSpPr>
              <a:spLocks/>
            </p:cNvSpPr>
            <p:nvPr/>
          </p:nvSpPr>
          <p:spPr bwMode="auto">
            <a:xfrm>
              <a:off x="1137" y="2095"/>
              <a:ext cx="14" cy="10"/>
            </a:xfrm>
            <a:custGeom>
              <a:avLst/>
              <a:gdLst>
                <a:gd name="T0" fmla="*/ 4 w 53"/>
                <a:gd name="T1" fmla="*/ 2 h 43"/>
                <a:gd name="T2" fmla="*/ 2 w 53"/>
                <a:gd name="T3" fmla="*/ 0 h 43"/>
                <a:gd name="T4" fmla="*/ 0 w 53"/>
                <a:gd name="T5" fmla="*/ 1 h 43"/>
                <a:gd name="T6" fmla="*/ 1 w 53"/>
                <a:gd name="T7" fmla="*/ 2 h 43"/>
                <a:gd name="T8" fmla="*/ 4 w 53"/>
                <a:gd name="T9" fmla="*/ 2 h 43"/>
                <a:gd name="T10" fmla="*/ 4 w 53"/>
                <a:gd name="T11" fmla="*/ 2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2" name="AutoShape 14"/>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5853" name="AutoShape 15"/>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35854" name="Freeform 16"/>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55" name="Freeform 17"/>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56" name="Freeform 18"/>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57" name="Freeform 19"/>
            <p:cNvSpPr>
              <a:spLocks/>
            </p:cNvSpPr>
            <p:nvPr/>
          </p:nvSpPr>
          <p:spPr bwMode="auto">
            <a:xfrm>
              <a:off x="1142" y="1990"/>
              <a:ext cx="71" cy="99"/>
            </a:xfrm>
            <a:custGeom>
              <a:avLst/>
              <a:gdLst>
                <a:gd name="T0" fmla="*/ 1 w 276"/>
                <a:gd name="T1" fmla="*/ 21 h 388"/>
                <a:gd name="T2" fmla="*/ 1 w 276"/>
                <a:gd name="T3" fmla="*/ 20 h 388"/>
                <a:gd name="T4" fmla="*/ 0 w 276"/>
                <a:gd name="T5" fmla="*/ 17 h 388"/>
                <a:gd name="T6" fmla="*/ 0 w 276"/>
                <a:gd name="T7" fmla="*/ 14 h 388"/>
                <a:gd name="T8" fmla="*/ 1 w 276"/>
                <a:gd name="T9" fmla="*/ 11 h 388"/>
                <a:gd name="T10" fmla="*/ 2 w 276"/>
                <a:gd name="T11" fmla="*/ 8 h 388"/>
                <a:gd name="T12" fmla="*/ 3 w 276"/>
                <a:gd name="T13" fmla="*/ 5 h 388"/>
                <a:gd name="T14" fmla="*/ 5 w 276"/>
                <a:gd name="T15" fmla="*/ 3 h 388"/>
                <a:gd name="T16" fmla="*/ 7 w 276"/>
                <a:gd name="T17" fmla="*/ 2 h 388"/>
                <a:gd name="T18" fmla="*/ 10 w 276"/>
                <a:gd name="T19" fmla="*/ 1 h 388"/>
                <a:gd name="T20" fmla="*/ 12 w 276"/>
                <a:gd name="T21" fmla="*/ 0 h 388"/>
                <a:gd name="T22" fmla="*/ 14 w 276"/>
                <a:gd name="T23" fmla="*/ 1 h 388"/>
                <a:gd name="T24" fmla="*/ 16 w 276"/>
                <a:gd name="T25" fmla="*/ 2 h 388"/>
                <a:gd name="T26" fmla="*/ 17 w 276"/>
                <a:gd name="T27" fmla="*/ 3 h 388"/>
                <a:gd name="T28" fmla="*/ 18 w 276"/>
                <a:gd name="T29" fmla="*/ 5 h 388"/>
                <a:gd name="T30" fmla="*/ 18 w 276"/>
                <a:gd name="T31" fmla="*/ 8 h 388"/>
                <a:gd name="T32" fmla="*/ 18 w 276"/>
                <a:gd name="T33" fmla="*/ 11 h 388"/>
                <a:gd name="T34" fmla="*/ 17 w 276"/>
                <a:gd name="T35" fmla="*/ 14 h 388"/>
                <a:gd name="T36" fmla="*/ 16 w 276"/>
                <a:gd name="T37" fmla="*/ 17 h 388"/>
                <a:gd name="T38" fmla="*/ 15 w 276"/>
                <a:gd name="T39" fmla="*/ 20 h 388"/>
                <a:gd name="T40" fmla="*/ 13 w 276"/>
                <a:gd name="T41" fmla="*/ 22 h 388"/>
                <a:gd name="T42" fmla="*/ 11 w 276"/>
                <a:gd name="T43" fmla="*/ 24 h 388"/>
                <a:gd name="T44" fmla="*/ 8 w 276"/>
                <a:gd name="T45" fmla="*/ 25 h 388"/>
                <a:gd name="T46" fmla="*/ 6 w 276"/>
                <a:gd name="T47" fmla="*/ 25 h 388"/>
                <a:gd name="T48" fmla="*/ 4 w 276"/>
                <a:gd name="T49" fmla="*/ 25 h 388"/>
                <a:gd name="T50" fmla="*/ 3 w 276"/>
                <a:gd name="T51" fmla="*/ 24 h 388"/>
                <a:gd name="T52" fmla="*/ 1 w 276"/>
                <a:gd name="T53" fmla="*/ 22 h 388"/>
                <a:gd name="T54" fmla="*/ 4 w 276"/>
                <a:gd name="T55" fmla="*/ 21 h 388"/>
                <a:gd name="T56" fmla="*/ 5 w 276"/>
                <a:gd name="T57" fmla="*/ 22 h 388"/>
                <a:gd name="T58" fmla="*/ 7 w 276"/>
                <a:gd name="T59" fmla="*/ 22 h 388"/>
                <a:gd name="T60" fmla="*/ 8 w 276"/>
                <a:gd name="T61" fmla="*/ 22 h 388"/>
                <a:gd name="T62" fmla="*/ 10 w 276"/>
                <a:gd name="T63" fmla="*/ 21 h 388"/>
                <a:gd name="T64" fmla="*/ 12 w 276"/>
                <a:gd name="T65" fmla="*/ 20 h 388"/>
                <a:gd name="T66" fmla="*/ 13 w 276"/>
                <a:gd name="T67" fmla="*/ 18 h 388"/>
                <a:gd name="T68" fmla="*/ 14 w 276"/>
                <a:gd name="T69" fmla="*/ 17 h 388"/>
                <a:gd name="T70" fmla="*/ 15 w 276"/>
                <a:gd name="T71" fmla="*/ 14 h 388"/>
                <a:gd name="T72" fmla="*/ 16 w 276"/>
                <a:gd name="T73" fmla="*/ 12 h 388"/>
                <a:gd name="T74" fmla="*/ 16 w 276"/>
                <a:gd name="T75" fmla="*/ 10 h 388"/>
                <a:gd name="T76" fmla="*/ 16 w 276"/>
                <a:gd name="T77" fmla="*/ 8 h 388"/>
                <a:gd name="T78" fmla="*/ 15 w 276"/>
                <a:gd name="T79" fmla="*/ 6 h 388"/>
                <a:gd name="T80" fmla="*/ 14 w 276"/>
                <a:gd name="T81" fmla="*/ 4 h 388"/>
                <a:gd name="T82" fmla="*/ 13 w 276"/>
                <a:gd name="T83" fmla="*/ 4 h 388"/>
                <a:gd name="T84" fmla="*/ 12 w 276"/>
                <a:gd name="T85" fmla="*/ 3 h 388"/>
                <a:gd name="T86" fmla="*/ 10 w 276"/>
                <a:gd name="T87" fmla="*/ 3 h 388"/>
                <a:gd name="T88" fmla="*/ 8 w 276"/>
                <a:gd name="T89" fmla="*/ 4 h 388"/>
                <a:gd name="T90" fmla="*/ 6 w 276"/>
                <a:gd name="T91" fmla="*/ 5 h 388"/>
                <a:gd name="T92" fmla="*/ 5 w 276"/>
                <a:gd name="T93" fmla="*/ 7 h 388"/>
                <a:gd name="T94" fmla="*/ 4 w 276"/>
                <a:gd name="T95" fmla="*/ 9 h 388"/>
                <a:gd name="T96" fmla="*/ 3 w 276"/>
                <a:gd name="T97" fmla="*/ 11 h 388"/>
                <a:gd name="T98" fmla="*/ 2 w 276"/>
                <a:gd name="T99" fmla="*/ 13 h 388"/>
                <a:gd name="T100" fmla="*/ 2 w 276"/>
                <a:gd name="T101" fmla="*/ 16 h 388"/>
                <a:gd name="T102" fmla="*/ 3 w 276"/>
                <a:gd name="T103" fmla="*/ 18 h 388"/>
                <a:gd name="T104" fmla="*/ 3 w 276"/>
                <a:gd name="T105" fmla="*/ 20 h 388"/>
                <a:gd name="T106" fmla="*/ 1 w 276"/>
                <a:gd name="T107" fmla="*/ 21 h 388"/>
                <a:gd name="T108" fmla="*/ 1 w 276"/>
                <a:gd name="T109" fmla="*/ 2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8" name="Freeform 20"/>
            <p:cNvSpPr>
              <a:spLocks/>
            </p:cNvSpPr>
            <p:nvPr/>
          </p:nvSpPr>
          <p:spPr bwMode="auto">
            <a:xfrm>
              <a:off x="1145" y="2065"/>
              <a:ext cx="14" cy="10"/>
            </a:xfrm>
            <a:custGeom>
              <a:avLst/>
              <a:gdLst>
                <a:gd name="T0" fmla="*/ 4 w 53"/>
                <a:gd name="T1" fmla="*/ 2 h 43"/>
                <a:gd name="T2" fmla="*/ 2 w 53"/>
                <a:gd name="T3" fmla="*/ 0 h 43"/>
                <a:gd name="T4" fmla="*/ 0 w 53"/>
                <a:gd name="T5" fmla="*/ 1 h 43"/>
                <a:gd name="T6" fmla="*/ 1 w 53"/>
                <a:gd name="T7" fmla="*/ 2 h 43"/>
                <a:gd name="T8" fmla="*/ 4 w 53"/>
                <a:gd name="T9" fmla="*/ 2 h 43"/>
                <a:gd name="T10" fmla="*/ 4 w 53"/>
                <a:gd name="T11" fmla="*/ 2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59" name="Freeform 21"/>
            <p:cNvSpPr>
              <a:spLocks/>
            </p:cNvSpPr>
            <p:nvPr/>
          </p:nvSpPr>
          <p:spPr bwMode="auto">
            <a:xfrm>
              <a:off x="1153" y="2018"/>
              <a:ext cx="51" cy="36"/>
            </a:xfrm>
            <a:custGeom>
              <a:avLst/>
              <a:gdLst>
                <a:gd name="T0" fmla="*/ 13 w 202"/>
                <a:gd name="T1" fmla="*/ 5 h 141"/>
                <a:gd name="T2" fmla="*/ 2 w 202"/>
                <a:gd name="T3" fmla="*/ 0 h 141"/>
                <a:gd name="T4" fmla="*/ 0 w 202"/>
                <a:gd name="T5" fmla="*/ 3 h 141"/>
                <a:gd name="T6" fmla="*/ 5 w 202"/>
                <a:gd name="T7" fmla="*/ 9 h 141"/>
                <a:gd name="T8" fmla="*/ 13 w 202"/>
                <a:gd name="T9" fmla="*/ 8 h 141"/>
                <a:gd name="T10" fmla="*/ 13 w 202"/>
                <a:gd name="T11" fmla="*/ 5 h 141"/>
                <a:gd name="T12" fmla="*/ 13 w 202"/>
                <a:gd name="T13" fmla="*/ 5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0" name="Freeform 22"/>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5861" name="Freeform 23"/>
            <p:cNvSpPr>
              <a:spLocks/>
            </p:cNvSpPr>
            <p:nvPr/>
          </p:nvSpPr>
          <p:spPr bwMode="auto">
            <a:xfrm rot="1661969">
              <a:off x="1352" y="1764"/>
              <a:ext cx="205" cy="160"/>
            </a:xfrm>
            <a:custGeom>
              <a:avLst/>
              <a:gdLst>
                <a:gd name="T0" fmla="*/ 13 w 530"/>
                <a:gd name="T1" fmla="*/ 40 h 342"/>
                <a:gd name="T2" fmla="*/ 9 w 530"/>
                <a:gd name="T3" fmla="*/ 43 h 342"/>
                <a:gd name="T4" fmla="*/ 5 w 530"/>
                <a:gd name="T5" fmla="*/ 45 h 342"/>
                <a:gd name="T6" fmla="*/ 2 w 530"/>
                <a:gd name="T7" fmla="*/ 49 h 342"/>
                <a:gd name="T8" fmla="*/ 0 w 530"/>
                <a:gd name="T9" fmla="*/ 54 h 342"/>
                <a:gd name="T10" fmla="*/ 1 w 530"/>
                <a:gd name="T11" fmla="*/ 61 h 342"/>
                <a:gd name="T12" fmla="*/ 5 w 530"/>
                <a:gd name="T13" fmla="*/ 67 h 342"/>
                <a:gd name="T14" fmla="*/ 9 w 530"/>
                <a:gd name="T15" fmla="*/ 72 h 342"/>
                <a:gd name="T16" fmla="*/ 13 w 530"/>
                <a:gd name="T17" fmla="*/ 75 h 342"/>
                <a:gd name="T18" fmla="*/ 16 w 530"/>
                <a:gd name="T19" fmla="*/ 74 h 342"/>
                <a:gd name="T20" fmla="*/ 20 w 530"/>
                <a:gd name="T21" fmla="*/ 74 h 342"/>
                <a:gd name="T22" fmla="*/ 24 w 530"/>
                <a:gd name="T23" fmla="*/ 73 h 342"/>
                <a:gd name="T24" fmla="*/ 28 w 530"/>
                <a:gd name="T25" fmla="*/ 69 h 342"/>
                <a:gd name="T26" fmla="*/ 32 w 530"/>
                <a:gd name="T27" fmla="*/ 65 h 342"/>
                <a:gd name="T28" fmla="*/ 35 w 530"/>
                <a:gd name="T29" fmla="*/ 58 h 342"/>
                <a:gd name="T30" fmla="*/ 38 w 530"/>
                <a:gd name="T31" fmla="*/ 53 h 342"/>
                <a:gd name="T32" fmla="*/ 42 w 530"/>
                <a:gd name="T33" fmla="*/ 58 h 342"/>
                <a:gd name="T34" fmla="*/ 46 w 530"/>
                <a:gd name="T35" fmla="*/ 62 h 342"/>
                <a:gd name="T36" fmla="*/ 50 w 530"/>
                <a:gd name="T37" fmla="*/ 63 h 342"/>
                <a:gd name="T38" fmla="*/ 53 w 530"/>
                <a:gd name="T39" fmla="*/ 62 h 342"/>
                <a:gd name="T40" fmla="*/ 56 w 530"/>
                <a:gd name="T41" fmla="*/ 57 h 342"/>
                <a:gd name="T42" fmla="*/ 57 w 530"/>
                <a:gd name="T43" fmla="*/ 51 h 342"/>
                <a:gd name="T44" fmla="*/ 58 w 530"/>
                <a:gd name="T45" fmla="*/ 45 h 342"/>
                <a:gd name="T46" fmla="*/ 60 w 530"/>
                <a:gd name="T47" fmla="*/ 44 h 342"/>
                <a:gd name="T48" fmla="*/ 63 w 530"/>
                <a:gd name="T49" fmla="*/ 45 h 342"/>
                <a:gd name="T50" fmla="*/ 67 w 530"/>
                <a:gd name="T51" fmla="*/ 46 h 342"/>
                <a:gd name="T52" fmla="*/ 71 w 530"/>
                <a:gd name="T53" fmla="*/ 46 h 342"/>
                <a:gd name="T54" fmla="*/ 75 w 530"/>
                <a:gd name="T55" fmla="*/ 45 h 342"/>
                <a:gd name="T56" fmla="*/ 79 w 530"/>
                <a:gd name="T57" fmla="*/ 40 h 342"/>
                <a:gd name="T58" fmla="*/ 79 w 530"/>
                <a:gd name="T59" fmla="*/ 35 h 342"/>
                <a:gd name="T60" fmla="*/ 79 w 530"/>
                <a:gd name="T61" fmla="*/ 27 h 342"/>
                <a:gd name="T62" fmla="*/ 79 w 530"/>
                <a:gd name="T63" fmla="*/ 19 h 342"/>
                <a:gd name="T64" fmla="*/ 77 w 530"/>
                <a:gd name="T65" fmla="*/ 11 h 342"/>
                <a:gd name="T66" fmla="*/ 75 w 530"/>
                <a:gd name="T67" fmla="*/ 5 h 342"/>
                <a:gd name="T68" fmla="*/ 71 w 530"/>
                <a:gd name="T69" fmla="*/ 1 h 342"/>
                <a:gd name="T70" fmla="*/ 67 w 530"/>
                <a:gd name="T71" fmla="*/ 0 h 342"/>
                <a:gd name="T72" fmla="*/ 61 w 530"/>
                <a:gd name="T73" fmla="*/ 4 h 342"/>
                <a:gd name="T74" fmla="*/ 58 w 530"/>
                <a:gd name="T75" fmla="*/ 9 h 342"/>
                <a:gd name="T76" fmla="*/ 55 w 530"/>
                <a:gd name="T77" fmla="*/ 9 h 342"/>
                <a:gd name="T78" fmla="*/ 51 w 530"/>
                <a:gd name="T79" fmla="*/ 7 h 342"/>
                <a:gd name="T80" fmla="*/ 47 w 530"/>
                <a:gd name="T81" fmla="*/ 7 h 342"/>
                <a:gd name="T82" fmla="*/ 43 w 530"/>
                <a:gd name="T83" fmla="*/ 6 h 342"/>
                <a:gd name="T84" fmla="*/ 39 w 530"/>
                <a:gd name="T85" fmla="*/ 7 h 342"/>
                <a:gd name="T86" fmla="*/ 36 w 530"/>
                <a:gd name="T87" fmla="*/ 9 h 342"/>
                <a:gd name="T88" fmla="*/ 34 w 530"/>
                <a:gd name="T89" fmla="*/ 14 h 342"/>
                <a:gd name="T90" fmla="*/ 33 w 530"/>
                <a:gd name="T91" fmla="*/ 20 h 342"/>
                <a:gd name="T92" fmla="*/ 31 w 530"/>
                <a:gd name="T93" fmla="*/ 25 h 342"/>
                <a:gd name="T94" fmla="*/ 26 w 530"/>
                <a:gd name="T95" fmla="*/ 32 h 342"/>
                <a:gd name="T96" fmla="*/ 23 w 530"/>
                <a:gd name="T97" fmla="*/ 35 h 342"/>
                <a:gd name="T98" fmla="*/ 19 w 530"/>
                <a:gd name="T99" fmla="*/ 37 h 342"/>
                <a:gd name="T100" fmla="*/ 15 w 530"/>
                <a:gd name="T101" fmla="*/ 4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35862" name="Line 24"/>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63" name="Line 25"/>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64" name="Oval 26"/>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5865" name="Freeform 27"/>
            <p:cNvSpPr>
              <a:spLocks/>
            </p:cNvSpPr>
            <p:nvPr/>
          </p:nvSpPr>
          <p:spPr bwMode="auto">
            <a:xfrm>
              <a:off x="611" y="2261"/>
              <a:ext cx="197" cy="198"/>
            </a:xfrm>
            <a:custGeom>
              <a:avLst/>
              <a:gdLst>
                <a:gd name="T0" fmla="*/ 11 w 770"/>
                <a:gd name="T1" fmla="*/ 46 h 778"/>
                <a:gd name="T2" fmla="*/ 8 w 770"/>
                <a:gd name="T3" fmla="*/ 44 h 778"/>
                <a:gd name="T4" fmla="*/ 4 w 770"/>
                <a:gd name="T5" fmla="*/ 39 h 778"/>
                <a:gd name="T6" fmla="*/ 1 w 770"/>
                <a:gd name="T7" fmla="*/ 34 h 778"/>
                <a:gd name="T8" fmla="*/ 0 w 770"/>
                <a:gd name="T9" fmla="*/ 28 h 778"/>
                <a:gd name="T10" fmla="*/ 0 w 770"/>
                <a:gd name="T11" fmla="*/ 22 h 778"/>
                <a:gd name="T12" fmla="*/ 2 w 770"/>
                <a:gd name="T13" fmla="*/ 16 h 778"/>
                <a:gd name="T14" fmla="*/ 4 w 770"/>
                <a:gd name="T15" fmla="*/ 11 h 778"/>
                <a:gd name="T16" fmla="*/ 9 w 770"/>
                <a:gd name="T17" fmla="*/ 6 h 778"/>
                <a:gd name="T18" fmla="*/ 14 w 770"/>
                <a:gd name="T19" fmla="*/ 3 h 778"/>
                <a:gd name="T20" fmla="*/ 19 w 770"/>
                <a:gd name="T21" fmla="*/ 1 h 778"/>
                <a:gd name="T22" fmla="*/ 26 w 770"/>
                <a:gd name="T23" fmla="*/ 0 h 778"/>
                <a:gd name="T24" fmla="*/ 31 w 770"/>
                <a:gd name="T25" fmla="*/ 1 h 778"/>
                <a:gd name="T26" fmla="*/ 37 w 770"/>
                <a:gd name="T27" fmla="*/ 3 h 778"/>
                <a:gd name="T28" fmla="*/ 42 w 770"/>
                <a:gd name="T29" fmla="*/ 7 h 778"/>
                <a:gd name="T30" fmla="*/ 46 w 770"/>
                <a:gd name="T31" fmla="*/ 11 h 778"/>
                <a:gd name="T32" fmla="*/ 49 w 770"/>
                <a:gd name="T33" fmla="*/ 17 h 778"/>
                <a:gd name="T34" fmla="*/ 50 w 770"/>
                <a:gd name="T35" fmla="*/ 22 h 778"/>
                <a:gd name="T36" fmla="*/ 50 w 770"/>
                <a:gd name="T37" fmla="*/ 29 h 778"/>
                <a:gd name="T38" fmla="*/ 49 w 770"/>
                <a:gd name="T39" fmla="*/ 34 h 778"/>
                <a:gd name="T40" fmla="*/ 46 w 770"/>
                <a:gd name="T41" fmla="*/ 40 h 778"/>
                <a:gd name="T42" fmla="*/ 42 w 770"/>
                <a:gd name="T43" fmla="*/ 44 h 778"/>
                <a:gd name="T44" fmla="*/ 37 w 770"/>
                <a:gd name="T45" fmla="*/ 48 h 778"/>
                <a:gd name="T46" fmla="*/ 31 w 770"/>
                <a:gd name="T47" fmla="*/ 50 h 778"/>
                <a:gd name="T48" fmla="*/ 25 w 770"/>
                <a:gd name="T49" fmla="*/ 50 h 778"/>
                <a:gd name="T50" fmla="*/ 19 w 770"/>
                <a:gd name="T51" fmla="*/ 50 h 778"/>
                <a:gd name="T52" fmla="*/ 13 w 770"/>
                <a:gd name="T53" fmla="*/ 47 h 778"/>
                <a:gd name="T54" fmla="*/ 19 w 770"/>
                <a:gd name="T55" fmla="*/ 43 h 778"/>
                <a:gd name="T56" fmla="*/ 24 w 770"/>
                <a:gd name="T57" fmla="*/ 44 h 778"/>
                <a:gd name="T58" fmla="*/ 29 w 770"/>
                <a:gd name="T59" fmla="*/ 44 h 778"/>
                <a:gd name="T60" fmla="*/ 33 w 770"/>
                <a:gd name="T61" fmla="*/ 43 h 778"/>
                <a:gd name="T62" fmla="*/ 37 w 770"/>
                <a:gd name="T63" fmla="*/ 40 h 778"/>
                <a:gd name="T64" fmla="*/ 40 w 770"/>
                <a:gd name="T65" fmla="*/ 37 h 778"/>
                <a:gd name="T66" fmla="*/ 43 w 770"/>
                <a:gd name="T67" fmla="*/ 33 h 778"/>
                <a:gd name="T68" fmla="*/ 44 w 770"/>
                <a:gd name="T69" fmla="*/ 29 h 778"/>
                <a:gd name="T70" fmla="*/ 44 w 770"/>
                <a:gd name="T71" fmla="*/ 24 h 778"/>
                <a:gd name="T72" fmla="*/ 43 w 770"/>
                <a:gd name="T73" fmla="*/ 20 h 778"/>
                <a:gd name="T74" fmla="*/ 41 w 770"/>
                <a:gd name="T75" fmla="*/ 15 h 778"/>
                <a:gd name="T76" fmla="*/ 39 w 770"/>
                <a:gd name="T77" fmla="*/ 12 h 778"/>
                <a:gd name="T78" fmla="*/ 35 w 770"/>
                <a:gd name="T79" fmla="*/ 9 h 778"/>
                <a:gd name="T80" fmla="*/ 31 w 770"/>
                <a:gd name="T81" fmla="*/ 7 h 778"/>
                <a:gd name="T82" fmla="*/ 26 w 770"/>
                <a:gd name="T83" fmla="*/ 6 h 778"/>
                <a:gd name="T84" fmla="*/ 21 w 770"/>
                <a:gd name="T85" fmla="*/ 7 h 778"/>
                <a:gd name="T86" fmla="*/ 17 w 770"/>
                <a:gd name="T87" fmla="*/ 8 h 778"/>
                <a:gd name="T88" fmla="*/ 13 w 770"/>
                <a:gd name="T89" fmla="*/ 10 h 778"/>
                <a:gd name="T90" fmla="*/ 10 w 770"/>
                <a:gd name="T91" fmla="*/ 13 h 778"/>
                <a:gd name="T92" fmla="*/ 8 w 770"/>
                <a:gd name="T93" fmla="*/ 17 h 778"/>
                <a:gd name="T94" fmla="*/ 6 w 770"/>
                <a:gd name="T95" fmla="*/ 22 h 778"/>
                <a:gd name="T96" fmla="*/ 6 w 770"/>
                <a:gd name="T97" fmla="*/ 26 h 778"/>
                <a:gd name="T98" fmla="*/ 7 w 770"/>
                <a:gd name="T99" fmla="*/ 31 h 778"/>
                <a:gd name="T100" fmla="*/ 9 w 770"/>
                <a:gd name="T101" fmla="*/ 35 h 778"/>
                <a:gd name="T102" fmla="*/ 12 w 770"/>
                <a:gd name="T103" fmla="*/ 39 h 778"/>
                <a:gd name="T104" fmla="*/ 16 w 770"/>
                <a:gd name="T105" fmla="*/ 42 h 778"/>
                <a:gd name="T106" fmla="*/ 11 w 770"/>
                <a:gd name="T107" fmla="*/ 46 h 778"/>
                <a:gd name="T108" fmla="*/ 11 w 770"/>
                <a:gd name="T109" fmla="*/ 46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6" name="Freeform 28"/>
            <p:cNvSpPr>
              <a:spLocks/>
            </p:cNvSpPr>
            <p:nvPr/>
          </p:nvSpPr>
          <p:spPr bwMode="auto">
            <a:xfrm>
              <a:off x="653" y="2425"/>
              <a:ext cx="38" cy="24"/>
            </a:xfrm>
            <a:custGeom>
              <a:avLst/>
              <a:gdLst>
                <a:gd name="T0" fmla="*/ 10 w 150"/>
                <a:gd name="T1" fmla="*/ 2 h 93"/>
                <a:gd name="T2" fmla="*/ 4 w 150"/>
                <a:gd name="T3" fmla="*/ 0 h 93"/>
                <a:gd name="T4" fmla="*/ 0 w 150"/>
                <a:gd name="T5" fmla="*/ 4 h 93"/>
                <a:gd name="T6" fmla="*/ 3 w 150"/>
                <a:gd name="T7" fmla="*/ 6 h 93"/>
                <a:gd name="T8" fmla="*/ 10 w 150"/>
                <a:gd name="T9" fmla="*/ 2 h 93"/>
                <a:gd name="T10" fmla="*/ 10 w 150"/>
                <a:gd name="T11" fmla="*/ 2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7" name="Oval 29"/>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35868" name="Freeform 30"/>
            <p:cNvSpPr>
              <a:spLocks/>
            </p:cNvSpPr>
            <p:nvPr/>
          </p:nvSpPr>
          <p:spPr bwMode="auto">
            <a:xfrm>
              <a:off x="1336" y="2201"/>
              <a:ext cx="156" cy="249"/>
            </a:xfrm>
            <a:custGeom>
              <a:avLst/>
              <a:gdLst>
                <a:gd name="T0" fmla="*/ 6 w 606"/>
                <a:gd name="T1" fmla="*/ 57 h 969"/>
                <a:gd name="T2" fmla="*/ 5 w 606"/>
                <a:gd name="T3" fmla="*/ 54 h 969"/>
                <a:gd name="T4" fmla="*/ 2 w 606"/>
                <a:gd name="T5" fmla="*/ 48 h 969"/>
                <a:gd name="T6" fmla="*/ 1 w 606"/>
                <a:gd name="T7" fmla="*/ 41 h 969"/>
                <a:gd name="T8" fmla="*/ 0 w 606"/>
                <a:gd name="T9" fmla="*/ 34 h 969"/>
                <a:gd name="T10" fmla="*/ 1 w 606"/>
                <a:gd name="T11" fmla="*/ 26 h 969"/>
                <a:gd name="T12" fmla="*/ 3 w 606"/>
                <a:gd name="T13" fmla="*/ 19 h 969"/>
                <a:gd name="T14" fmla="*/ 5 w 606"/>
                <a:gd name="T15" fmla="*/ 12 h 969"/>
                <a:gd name="T16" fmla="*/ 9 w 606"/>
                <a:gd name="T17" fmla="*/ 6 h 969"/>
                <a:gd name="T18" fmla="*/ 14 w 606"/>
                <a:gd name="T19" fmla="*/ 3 h 969"/>
                <a:gd name="T20" fmla="*/ 19 w 606"/>
                <a:gd name="T21" fmla="*/ 0 h 969"/>
                <a:gd name="T22" fmla="*/ 23 w 606"/>
                <a:gd name="T23" fmla="*/ 0 h 969"/>
                <a:gd name="T24" fmla="*/ 28 w 606"/>
                <a:gd name="T25" fmla="*/ 1 h 969"/>
                <a:gd name="T26" fmla="*/ 32 w 606"/>
                <a:gd name="T27" fmla="*/ 5 h 969"/>
                <a:gd name="T28" fmla="*/ 36 w 606"/>
                <a:gd name="T29" fmla="*/ 10 h 969"/>
                <a:gd name="T30" fmla="*/ 38 w 606"/>
                <a:gd name="T31" fmla="*/ 16 h 969"/>
                <a:gd name="T32" fmla="*/ 40 w 606"/>
                <a:gd name="T33" fmla="*/ 23 h 969"/>
                <a:gd name="T34" fmla="*/ 40 w 606"/>
                <a:gd name="T35" fmla="*/ 30 h 969"/>
                <a:gd name="T36" fmla="*/ 39 w 606"/>
                <a:gd name="T37" fmla="*/ 38 h 969"/>
                <a:gd name="T38" fmla="*/ 38 w 606"/>
                <a:gd name="T39" fmla="*/ 45 h 969"/>
                <a:gd name="T40" fmla="*/ 35 w 606"/>
                <a:gd name="T41" fmla="*/ 52 h 969"/>
                <a:gd name="T42" fmla="*/ 31 w 606"/>
                <a:gd name="T43" fmla="*/ 58 h 969"/>
                <a:gd name="T44" fmla="*/ 27 w 606"/>
                <a:gd name="T45" fmla="*/ 61 h 969"/>
                <a:gd name="T46" fmla="*/ 22 w 606"/>
                <a:gd name="T47" fmla="*/ 63 h 969"/>
                <a:gd name="T48" fmla="*/ 17 w 606"/>
                <a:gd name="T49" fmla="*/ 64 h 969"/>
                <a:gd name="T50" fmla="*/ 12 w 606"/>
                <a:gd name="T51" fmla="*/ 62 h 969"/>
                <a:gd name="T52" fmla="*/ 8 w 606"/>
                <a:gd name="T53" fmla="*/ 60 h 969"/>
                <a:gd name="T54" fmla="*/ 13 w 606"/>
                <a:gd name="T55" fmla="*/ 54 h 969"/>
                <a:gd name="T56" fmla="*/ 17 w 606"/>
                <a:gd name="T57" fmla="*/ 56 h 969"/>
                <a:gd name="T58" fmla="*/ 21 w 606"/>
                <a:gd name="T59" fmla="*/ 56 h 969"/>
                <a:gd name="T60" fmla="*/ 24 w 606"/>
                <a:gd name="T61" fmla="*/ 55 h 969"/>
                <a:gd name="T62" fmla="*/ 28 w 606"/>
                <a:gd name="T63" fmla="*/ 52 h 969"/>
                <a:gd name="T64" fmla="*/ 31 w 606"/>
                <a:gd name="T65" fmla="*/ 48 h 969"/>
                <a:gd name="T66" fmla="*/ 33 w 606"/>
                <a:gd name="T67" fmla="*/ 43 h 969"/>
                <a:gd name="T68" fmla="*/ 34 w 606"/>
                <a:gd name="T69" fmla="*/ 38 h 969"/>
                <a:gd name="T70" fmla="*/ 35 w 606"/>
                <a:gd name="T71" fmla="*/ 32 h 969"/>
                <a:gd name="T72" fmla="*/ 35 w 606"/>
                <a:gd name="T73" fmla="*/ 26 h 969"/>
                <a:gd name="T74" fmla="*/ 34 w 606"/>
                <a:gd name="T75" fmla="*/ 21 h 969"/>
                <a:gd name="T76" fmla="*/ 32 w 606"/>
                <a:gd name="T77" fmla="*/ 16 h 969"/>
                <a:gd name="T78" fmla="*/ 30 w 606"/>
                <a:gd name="T79" fmla="*/ 12 h 969"/>
                <a:gd name="T80" fmla="*/ 27 w 606"/>
                <a:gd name="T81" fmla="*/ 9 h 969"/>
                <a:gd name="T82" fmla="*/ 23 w 606"/>
                <a:gd name="T83" fmla="*/ 8 h 969"/>
                <a:gd name="T84" fmla="*/ 20 w 606"/>
                <a:gd name="T85" fmla="*/ 8 h 969"/>
                <a:gd name="T86" fmla="*/ 16 w 606"/>
                <a:gd name="T87" fmla="*/ 9 h 969"/>
                <a:gd name="T88" fmla="*/ 13 w 606"/>
                <a:gd name="T89" fmla="*/ 12 h 969"/>
                <a:gd name="T90" fmla="*/ 10 w 606"/>
                <a:gd name="T91" fmla="*/ 16 h 969"/>
                <a:gd name="T92" fmla="*/ 7 w 606"/>
                <a:gd name="T93" fmla="*/ 21 h 969"/>
                <a:gd name="T94" fmla="*/ 6 w 606"/>
                <a:gd name="T95" fmla="*/ 26 h 969"/>
                <a:gd name="T96" fmla="*/ 5 w 606"/>
                <a:gd name="T97" fmla="*/ 32 h 969"/>
                <a:gd name="T98" fmla="*/ 5 w 606"/>
                <a:gd name="T99" fmla="*/ 38 h 969"/>
                <a:gd name="T100" fmla="*/ 6 w 606"/>
                <a:gd name="T101" fmla="*/ 43 h 969"/>
                <a:gd name="T102" fmla="*/ 8 w 606"/>
                <a:gd name="T103" fmla="*/ 48 h 969"/>
                <a:gd name="T104" fmla="*/ 11 w 606"/>
                <a:gd name="T105" fmla="*/ 53 h 969"/>
                <a:gd name="T106" fmla="*/ 6 w 606"/>
                <a:gd name="T107" fmla="*/ 57 h 969"/>
                <a:gd name="T108" fmla="*/ 6 w 606"/>
                <a:gd name="T109" fmla="*/ 57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69" name="Freeform 31"/>
            <p:cNvSpPr>
              <a:spLocks/>
            </p:cNvSpPr>
            <p:nvPr/>
          </p:nvSpPr>
          <p:spPr bwMode="auto">
            <a:xfrm>
              <a:off x="1360" y="2402"/>
              <a:ext cx="33" cy="30"/>
            </a:xfrm>
            <a:custGeom>
              <a:avLst/>
              <a:gdLst>
                <a:gd name="T0" fmla="*/ 9 w 122"/>
                <a:gd name="T1" fmla="*/ 4 h 116"/>
                <a:gd name="T2" fmla="*/ 4 w 122"/>
                <a:gd name="T3" fmla="*/ 0 h 116"/>
                <a:gd name="T4" fmla="*/ 0 w 122"/>
                <a:gd name="T5" fmla="*/ 5 h 116"/>
                <a:gd name="T6" fmla="*/ 2 w 122"/>
                <a:gd name="T7" fmla="*/ 8 h 116"/>
                <a:gd name="T8" fmla="*/ 9 w 122"/>
                <a:gd name="T9" fmla="*/ 4 h 116"/>
                <a:gd name="T10" fmla="*/ 9 w 122"/>
                <a:gd name="T11" fmla="*/ 4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5849" name="AutoShape 35"/>
          <p:cNvSpPr>
            <a:spLocks/>
          </p:cNvSpPr>
          <p:nvPr/>
        </p:nvSpPr>
        <p:spPr bwMode="auto">
          <a:xfrm>
            <a:off x="5071754" y="4719810"/>
            <a:ext cx="192396" cy="1768865"/>
          </a:xfrm>
          <a:prstGeom prst="rightBrace">
            <a:avLst>
              <a:gd name="adj1" fmla="val 38567"/>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7172" name="Picture 4" descr="http://4.bp.blogspot.com/-0kjv5H5yU6A/TehH1boJcaI/AAAAAAAADzs/JlrfS4JU6WQ/s1600/RO+3941+00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8582" y="5308221"/>
            <a:ext cx="1959047" cy="1469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|EOS~032|</a:t>
            </a:r>
            <a:endParaRPr lang="en-US" sz="100" dirty="0" err="1" smtClean="0">
              <a:solidFill>
                <a:srgbClr val="FFFFFF"/>
              </a:solidFill>
              <a:latin typeface="Arial"/>
              <a:cs typeface="Calibri" pitchFamily="34" charset="0"/>
            </a:endParaRPr>
          </a:p>
        </p:txBody>
      </p:sp>
      <p:pic>
        <p:nvPicPr>
          <p:cNvPr id="36866" name="Picture 21" descr="exposure_newbodilyinju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8" y="1141413"/>
            <a:ext cx="8218487"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title"/>
          </p:nvPr>
        </p:nvSpPr>
        <p:spPr/>
        <p:txBody>
          <a:bodyPr/>
          <a:lstStyle/>
          <a:p>
            <a:pPr eaLnBrk="1" hangingPunct="1"/>
            <a:r>
              <a:rPr lang="en-US" smtClean="0"/>
              <a:t>New bodily injury exposure DV</a:t>
            </a:r>
          </a:p>
        </p:txBody>
      </p:sp>
      <p:sp>
        <p:nvSpPr>
          <p:cNvPr id="36868" name="Line 4"/>
          <p:cNvSpPr>
            <a:spLocks noChangeShapeType="1"/>
          </p:cNvSpPr>
          <p:nvPr/>
        </p:nvSpPr>
        <p:spPr bwMode="auto">
          <a:xfrm flipH="1">
            <a:off x="3822700" y="1798638"/>
            <a:ext cx="555625" cy="3667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69" name="Line 5"/>
          <p:cNvSpPr>
            <a:spLocks noChangeShapeType="1"/>
          </p:cNvSpPr>
          <p:nvPr/>
        </p:nvSpPr>
        <p:spPr bwMode="auto">
          <a:xfrm flipH="1" flipV="1">
            <a:off x="3425825" y="3176588"/>
            <a:ext cx="1084263" cy="4032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6870" name="Group 6"/>
          <p:cNvGrpSpPr>
            <a:grpSpLocks/>
          </p:cNvGrpSpPr>
          <p:nvPr/>
        </p:nvGrpSpPr>
        <p:grpSpPr bwMode="auto">
          <a:xfrm>
            <a:off x="4391025" y="3306763"/>
            <a:ext cx="747713" cy="747712"/>
            <a:chOff x="1350" y="686"/>
            <a:chExt cx="1132" cy="1132"/>
          </a:xfrm>
        </p:grpSpPr>
        <p:sp>
          <p:nvSpPr>
            <p:cNvPr id="36883" name="AutoShape 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6884" name="Picture 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71" name="Freeform 9"/>
          <p:cNvSpPr>
            <a:spLocks/>
          </p:cNvSpPr>
          <p:nvPr/>
        </p:nvSpPr>
        <p:spPr bwMode="auto">
          <a:xfrm>
            <a:off x="4213225" y="1414463"/>
            <a:ext cx="642938" cy="825500"/>
          </a:xfrm>
          <a:custGeom>
            <a:avLst/>
            <a:gdLst>
              <a:gd name="T0" fmla="*/ 199456219 w 1052"/>
              <a:gd name="T1" fmla="*/ 504031221 h 1352"/>
              <a:gd name="T2" fmla="*/ 112053934 w 1052"/>
              <a:gd name="T3" fmla="*/ 435435370 h 1352"/>
              <a:gd name="T4" fmla="*/ 37351512 w 1052"/>
              <a:gd name="T5" fmla="*/ 332914047 h 1352"/>
              <a:gd name="T6" fmla="*/ 5976512 w 1052"/>
              <a:gd name="T7" fmla="*/ 227037528 h 1352"/>
              <a:gd name="T8" fmla="*/ 0 w 1052"/>
              <a:gd name="T9" fmla="*/ 114823872 h 1352"/>
              <a:gd name="T10" fmla="*/ 0 w 1052"/>
              <a:gd name="T11" fmla="*/ 30942816 h 1352"/>
              <a:gd name="T12" fmla="*/ 37351512 w 1052"/>
              <a:gd name="T13" fmla="*/ 43245335 h 1352"/>
              <a:gd name="T14" fmla="*/ 102716059 w 1052"/>
              <a:gd name="T15" fmla="*/ 43245335 h 1352"/>
              <a:gd name="T16" fmla="*/ 146417488 w 1052"/>
              <a:gd name="T17" fmla="*/ 33924872 h 1352"/>
              <a:gd name="T18" fmla="*/ 199456219 w 1052"/>
              <a:gd name="T19" fmla="*/ 0 h 1352"/>
              <a:gd name="T20" fmla="*/ 240169088 w 1052"/>
              <a:gd name="T21" fmla="*/ 24605030 h 1352"/>
              <a:gd name="T22" fmla="*/ 302546268 w 1052"/>
              <a:gd name="T23" fmla="*/ 46600454 h 1352"/>
              <a:gd name="T24" fmla="*/ 392936541 w 1052"/>
              <a:gd name="T25" fmla="*/ 33924872 h 1352"/>
              <a:gd name="T26" fmla="*/ 389575174 w 1052"/>
              <a:gd name="T27" fmla="*/ 211379899 h 1352"/>
              <a:gd name="T28" fmla="*/ 377248738 w 1052"/>
              <a:gd name="T29" fmla="*/ 282958416 h 1352"/>
              <a:gd name="T30" fmla="*/ 333547921 w 1052"/>
              <a:gd name="T31" fmla="*/ 376532425 h 1352"/>
              <a:gd name="T32" fmla="*/ 252495524 w 1052"/>
              <a:gd name="T33" fmla="*/ 463395509 h 1352"/>
              <a:gd name="T34" fmla="*/ 199456219 w 1052"/>
              <a:gd name="T35" fmla="*/ 50403122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36872" name="Group 11"/>
          <p:cNvGrpSpPr>
            <a:grpSpLocks/>
          </p:cNvGrpSpPr>
          <p:nvPr/>
        </p:nvGrpSpPr>
        <p:grpSpPr bwMode="auto">
          <a:xfrm>
            <a:off x="4697413" y="4625975"/>
            <a:ext cx="1273175" cy="873125"/>
            <a:chOff x="1808" y="2634"/>
            <a:chExt cx="1186" cy="813"/>
          </a:xfrm>
        </p:grpSpPr>
        <p:grpSp>
          <p:nvGrpSpPr>
            <p:cNvPr id="36874" name="Group 12"/>
            <p:cNvGrpSpPr>
              <a:grpSpLocks/>
            </p:cNvGrpSpPr>
            <p:nvPr/>
          </p:nvGrpSpPr>
          <p:grpSpPr bwMode="auto">
            <a:xfrm>
              <a:off x="1808" y="2634"/>
              <a:ext cx="1186" cy="813"/>
              <a:chOff x="1732" y="3507"/>
              <a:chExt cx="1186" cy="813"/>
            </a:xfrm>
          </p:grpSpPr>
          <p:sp>
            <p:nvSpPr>
              <p:cNvPr id="36881" name="AutoShape 13"/>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6882" name="AutoShape 14"/>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36875" name="Group 15"/>
            <p:cNvGrpSpPr>
              <a:grpSpLocks/>
            </p:cNvGrpSpPr>
            <p:nvPr/>
          </p:nvGrpSpPr>
          <p:grpSpPr bwMode="auto">
            <a:xfrm>
              <a:off x="2083" y="2655"/>
              <a:ext cx="617" cy="784"/>
              <a:chOff x="2900" y="2726"/>
              <a:chExt cx="505" cy="642"/>
            </a:xfrm>
          </p:grpSpPr>
          <p:sp>
            <p:nvSpPr>
              <p:cNvPr id="36876" name="Oval 16"/>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36877" name="Freeform 17"/>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cap="flat" cmpd="sng">
                <a:solidFill>
                  <a:schemeClr val="bg1"/>
                </a:solidFill>
                <a:prstDash val="solid"/>
                <a:round/>
                <a:headEnd/>
                <a:tailEnd/>
              </a:ln>
            </p:spPr>
            <p:txBody>
              <a:bodyPr lIns="0" tIns="0" rIns="0" bIns="0" anchor="ctr">
                <a:spAutoFit/>
              </a:bodyPr>
              <a:lstStyle/>
              <a:p>
                <a:endParaRPr lang="en-US"/>
              </a:p>
            </p:txBody>
          </p:sp>
          <p:sp>
            <p:nvSpPr>
              <p:cNvPr id="36878" name="Freeform 18"/>
              <p:cNvSpPr>
                <a:spLocks/>
              </p:cNvSpPr>
              <p:nvPr/>
            </p:nvSpPr>
            <p:spPr bwMode="auto">
              <a:xfrm>
                <a:off x="2900" y="3068"/>
                <a:ext cx="409" cy="264"/>
              </a:xfrm>
              <a:custGeom>
                <a:avLst/>
                <a:gdLst>
                  <a:gd name="T0" fmla="*/ 9 w 559"/>
                  <a:gd name="T1" fmla="*/ 3 h 434"/>
                  <a:gd name="T2" fmla="*/ 116 w 559"/>
                  <a:gd name="T3" fmla="*/ 0 h 434"/>
                  <a:gd name="T4" fmla="*/ 107 w 559"/>
                  <a:gd name="T5" fmla="*/ 71 h 434"/>
                  <a:gd name="T6" fmla="*/ 206 w 559"/>
                  <a:gd name="T7" fmla="*/ 52 h 434"/>
                  <a:gd name="T8" fmla="*/ 269 w 559"/>
                  <a:gd name="T9" fmla="*/ 68 h 434"/>
                  <a:gd name="T10" fmla="*/ 299 w 559"/>
                  <a:gd name="T11" fmla="*/ 108 h 434"/>
                  <a:gd name="T12" fmla="*/ 277 w 559"/>
                  <a:gd name="T13" fmla="*/ 145 h 434"/>
                  <a:gd name="T14" fmla="*/ 206 w 559"/>
                  <a:gd name="T15" fmla="*/ 161 h 434"/>
                  <a:gd name="T16" fmla="*/ 125 w 559"/>
                  <a:gd name="T17" fmla="*/ 161 h 434"/>
                  <a:gd name="T18" fmla="*/ 49 w 559"/>
                  <a:gd name="T19" fmla="*/ 151 h 434"/>
                  <a:gd name="T20" fmla="*/ 4 w 559"/>
                  <a:gd name="T21" fmla="*/ 117 h 434"/>
                  <a:gd name="T22" fmla="*/ 0 w 559"/>
                  <a:gd name="T23" fmla="*/ 55 h 434"/>
                  <a:gd name="T24" fmla="*/ 9 w 559"/>
                  <a:gd name="T25" fmla="*/ 3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36879" name="Freeform 19"/>
              <p:cNvSpPr>
                <a:spLocks/>
              </p:cNvSpPr>
              <p:nvPr/>
            </p:nvSpPr>
            <p:spPr bwMode="auto">
              <a:xfrm>
                <a:off x="3022" y="2996"/>
                <a:ext cx="219" cy="331"/>
              </a:xfrm>
              <a:custGeom>
                <a:avLst/>
                <a:gdLst>
                  <a:gd name="T0" fmla="*/ 133 w 300"/>
                  <a:gd name="T1" fmla="*/ 0 h 543"/>
                  <a:gd name="T2" fmla="*/ 0 w 300"/>
                  <a:gd name="T3" fmla="*/ 202 h 543"/>
                  <a:gd name="T4" fmla="*/ 102 w 300"/>
                  <a:gd name="T5" fmla="*/ 202 h 543"/>
                  <a:gd name="T6" fmla="*/ 160 w 300"/>
                  <a:gd name="T7" fmla="*/ 6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36880" name="Line 20"/>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36873" name="AutoShape 22"/>
          <p:cNvSpPr>
            <a:spLocks/>
          </p:cNvSpPr>
          <p:nvPr/>
        </p:nvSpPr>
        <p:spPr bwMode="auto">
          <a:xfrm>
            <a:off x="4260850" y="4725988"/>
            <a:ext cx="192088" cy="742950"/>
          </a:xfrm>
          <a:prstGeom prst="rightBrace">
            <a:avLst>
              <a:gd name="adj1" fmla="val 32231"/>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|EOS~033|</a:t>
            </a:r>
            <a:endParaRPr lang="en-US" sz="100" dirty="0" err="1" smtClean="0">
              <a:solidFill>
                <a:srgbClr val="FFFFFF"/>
              </a:solidFill>
              <a:latin typeface="Arial"/>
              <a:cs typeface="Calibri" pitchFamily="34" charset="0"/>
            </a:endParaRPr>
          </a:p>
        </p:txBody>
      </p:sp>
      <p:sp>
        <p:nvSpPr>
          <p:cNvPr id="37890" name="Rectangle 2"/>
          <p:cNvSpPr>
            <a:spLocks noGrp="1" noChangeArrowheads="1"/>
          </p:cNvSpPr>
          <p:nvPr>
            <p:ph type="title"/>
          </p:nvPr>
        </p:nvSpPr>
        <p:spPr/>
        <p:txBody>
          <a:bodyPr/>
          <a:lstStyle/>
          <a:p>
            <a:pPr eaLnBrk="1" hangingPunct="1"/>
            <a:r>
              <a:rPr lang="en-US" smtClean="0"/>
              <a:t>Exposure setup</a:t>
            </a:r>
          </a:p>
        </p:txBody>
      </p:sp>
      <p:sp>
        <p:nvSpPr>
          <p:cNvPr id="37891" name="Rectangle 3"/>
          <p:cNvSpPr>
            <a:spLocks noGrp="1" noChangeArrowheads="1"/>
          </p:cNvSpPr>
          <p:nvPr>
            <p:ph idx="1"/>
          </p:nvPr>
        </p:nvSpPr>
        <p:spPr>
          <a:xfrm>
            <a:off x="519113" y="4265613"/>
            <a:ext cx="8318500" cy="2044700"/>
          </a:xfrm>
        </p:spPr>
        <p:txBody>
          <a:bodyPr/>
          <a:lstStyle/>
          <a:p>
            <a:pPr>
              <a:buFont typeface="Arial" charset="0"/>
              <a:buChar char="•"/>
            </a:pPr>
            <a:r>
              <a:rPr lang="en-US" smtClean="0"/>
              <a:t>Immediately after creation, exposure goes through setup</a:t>
            </a:r>
          </a:p>
          <a:p>
            <a:pPr lvl="1"/>
            <a:r>
              <a:rPr lang="en-US" smtClean="0"/>
              <a:t>Segmented</a:t>
            </a:r>
          </a:p>
          <a:p>
            <a:pPr lvl="1"/>
            <a:r>
              <a:rPr lang="en-US" smtClean="0"/>
              <a:t>Assigned to a group and user</a:t>
            </a:r>
          </a:p>
          <a:p>
            <a:pPr lvl="1"/>
            <a:r>
              <a:rPr lang="en-US" smtClean="0"/>
              <a:t>Exposure-specific activities created and assigned</a:t>
            </a:r>
          </a:p>
          <a:p>
            <a:pPr lvl="1"/>
            <a:r>
              <a:rPr lang="en-US" smtClean="0"/>
              <a:t>Initial reserves created</a:t>
            </a:r>
          </a:p>
        </p:txBody>
      </p:sp>
      <p:sp>
        <p:nvSpPr>
          <p:cNvPr id="37892" name="Line 4"/>
          <p:cNvSpPr>
            <a:spLocks noChangeShapeType="1"/>
          </p:cNvSpPr>
          <p:nvPr/>
        </p:nvSpPr>
        <p:spPr bwMode="auto">
          <a:xfrm flipV="1">
            <a:off x="4611688" y="2524125"/>
            <a:ext cx="0" cy="94773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7893" name="Group 5"/>
          <p:cNvGrpSpPr>
            <a:grpSpLocks/>
          </p:cNvGrpSpPr>
          <p:nvPr/>
        </p:nvGrpSpPr>
        <p:grpSpPr bwMode="auto">
          <a:xfrm>
            <a:off x="5168900" y="2944813"/>
            <a:ext cx="658813" cy="839787"/>
            <a:chOff x="1230" y="487"/>
            <a:chExt cx="873" cy="1110"/>
          </a:xfrm>
        </p:grpSpPr>
        <p:sp>
          <p:nvSpPr>
            <p:cNvPr id="37934" name="Rectangle 6"/>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37935" name="Line 7"/>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36" name="Line 8"/>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37" name="Rectangle 9"/>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7938" name="Freeform 10"/>
            <p:cNvSpPr>
              <a:spLocks/>
            </p:cNvSpPr>
            <p:nvPr/>
          </p:nvSpPr>
          <p:spPr bwMode="auto">
            <a:xfrm>
              <a:off x="1463" y="837"/>
              <a:ext cx="297" cy="247"/>
            </a:xfrm>
            <a:custGeom>
              <a:avLst/>
              <a:gdLst>
                <a:gd name="T0" fmla="*/ 198 w 234"/>
                <a:gd name="T1" fmla="*/ 0 h 195"/>
                <a:gd name="T2" fmla="*/ 43 w 234"/>
                <a:gd name="T3" fmla="*/ 67 h 195"/>
                <a:gd name="T4" fmla="*/ 0 w 234"/>
                <a:gd name="T5" fmla="*/ 313 h 195"/>
                <a:gd name="T6" fmla="*/ 289 w 234"/>
                <a:gd name="T7" fmla="*/ 313 h 195"/>
                <a:gd name="T8" fmla="*/ 377 w 234"/>
                <a:gd name="T9" fmla="*/ 179 h 195"/>
                <a:gd name="T10" fmla="*/ 198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37939" name="Line 11"/>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7894" name="Line 12"/>
          <p:cNvSpPr>
            <a:spLocks noChangeShapeType="1"/>
          </p:cNvSpPr>
          <p:nvPr/>
        </p:nvSpPr>
        <p:spPr bwMode="auto">
          <a:xfrm flipH="1">
            <a:off x="4602163" y="3459163"/>
            <a:ext cx="584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37895" name="Group 13"/>
          <p:cNvGrpSpPr>
            <a:grpSpLocks/>
          </p:cNvGrpSpPr>
          <p:nvPr/>
        </p:nvGrpSpPr>
        <p:grpSpPr bwMode="auto">
          <a:xfrm>
            <a:off x="5310188" y="3086100"/>
            <a:ext cx="658812" cy="839788"/>
            <a:chOff x="1230" y="487"/>
            <a:chExt cx="873" cy="1110"/>
          </a:xfrm>
        </p:grpSpPr>
        <p:sp>
          <p:nvSpPr>
            <p:cNvPr id="37928" name="Rectangle 14"/>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37929" name="Line 15"/>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30" name="Line 16"/>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31" name="Rectangle 17"/>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7932" name="Freeform 18"/>
            <p:cNvSpPr>
              <a:spLocks/>
            </p:cNvSpPr>
            <p:nvPr/>
          </p:nvSpPr>
          <p:spPr bwMode="auto">
            <a:xfrm>
              <a:off x="1463" y="837"/>
              <a:ext cx="297" cy="247"/>
            </a:xfrm>
            <a:custGeom>
              <a:avLst/>
              <a:gdLst>
                <a:gd name="T0" fmla="*/ 198 w 234"/>
                <a:gd name="T1" fmla="*/ 0 h 195"/>
                <a:gd name="T2" fmla="*/ 43 w 234"/>
                <a:gd name="T3" fmla="*/ 67 h 195"/>
                <a:gd name="T4" fmla="*/ 0 w 234"/>
                <a:gd name="T5" fmla="*/ 313 h 195"/>
                <a:gd name="T6" fmla="*/ 289 w 234"/>
                <a:gd name="T7" fmla="*/ 313 h 195"/>
                <a:gd name="T8" fmla="*/ 377 w 234"/>
                <a:gd name="T9" fmla="*/ 179 h 195"/>
                <a:gd name="T10" fmla="*/ 198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37933" name="Line 19"/>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7896" name="Group 20"/>
          <p:cNvGrpSpPr>
            <a:grpSpLocks/>
          </p:cNvGrpSpPr>
          <p:nvPr/>
        </p:nvGrpSpPr>
        <p:grpSpPr bwMode="auto">
          <a:xfrm>
            <a:off x="5451475" y="3228975"/>
            <a:ext cx="658813" cy="838200"/>
            <a:chOff x="1230" y="487"/>
            <a:chExt cx="873" cy="1110"/>
          </a:xfrm>
        </p:grpSpPr>
        <p:sp>
          <p:nvSpPr>
            <p:cNvPr id="37922" name="Rectangle 21"/>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37923" name="Line 22"/>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24" name="Line 23"/>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25" name="Rectangle 24"/>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7926" name="Freeform 25"/>
            <p:cNvSpPr>
              <a:spLocks/>
            </p:cNvSpPr>
            <p:nvPr/>
          </p:nvSpPr>
          <p:spPr bwMode="auto">
            <a:xfrm>
              <a:off x="1463" y="837"/>
              <a:ext cx="297" cy="247"/>
            </a:xfrm>
            <a:custGeom>
              <a:avLst/>
              <a:gdLst>
                <a:gd name="T0" fmla="*/ 198 w 234"/>
                <a:gd name="T1" fmla="*/ 0 h 195"/>
                <a:gd name="T2" fmla="*/ 43 w 234"/>
                <a:gd name="T3" fmla="*/ 67 h 195"/>
                <a:gd name="T4" fmla="*/ 0 w 234"/>
                <a:gd name="T5" fmla="*/ 313 h 195"/>
                <a:gd name="T6" fmla="*/ 289 w 234"/>
                <a:gd name="T7" fmla="*/ 313 h 195"/>
                <a:gd name="T8" fmla="*/ 377 w 234"/>
                <a:gd name="T9" fmla="*/ 179 h 195"/>
                <a:gd name="T10" fmla="*/ 198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37927" name="Line 26"/>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7897" name="Rectangle 27"/>
          <p:cNvSpPr>
            <a:spLocks noChangeArrowheads="1"/>
          </p:cNvSpPr>
          <p:nvPr/>
        </p:nvSpPr>
        <p:spPr bwMode="auto">
          <a:xfrm>
            <a:off x="3109913" y="820738"/>
            <a:ext cx="5570537" cy="952500"/>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37898" name="Rectangle 28"/>
          <p:cNvSpPr>
            <a:spLocks noChangeArrowheads="1"/>
          </p:cNvSpPr>
          <p:nvPr/>
        </p:nvSpPr>
        <p:spPr bwMode="auto">
          <a:xfrm>
            <a:off x="3219450" y="884238"/>
            <a:ext cx="1511300" cy="793750"/>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37899" name="Rectangle 29"/>
          <p:cNvSpPr>
            <a:spLocks noChangeArrowheads="1"/>
          </p:cNvSpPr>
          <p:nvPr/>
        </p:nvSpPr>
        <p:spPr bwMode="auto">
          <a:xfrm>
            <a:off x="5005388" y="889000"/>
            <a:ext cx="1511300" cy="793750"/>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37900" name="Rectangle 30"/>
          <p:cNvSpPr>
            <a:spLocks noChangeArrowheads="1"/>
          </p:cNvSpPr>
          <p:nvPr/>
        </p:nvSpPr>
        <p:spPr bwMode="auto">
          <a:xfrm>
            <a:off x="6789738" y="890588"/>
            <a:ext cx="1511300" cy="793750"/>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37901" name="Line 31"/>
          <p:cNvSpPr>
            <a:spLocks noChangeShapeType="1"/>
          </p:cNvSpPr>
          <p:nvPr/>
        </p:nvSpPr>
        <p:spPr bwMode="auto">
          <a:xfrm>
            <a:off x="4727575" y="1304925"/>
            <a:ext cx="2809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902" name="Line 32"/>
          <p:cNvSpPr>
            <a:spLocks noChangeShapeType="1"/>
          </p:cNvSpPr>
          <p:nvPr/>
        </p:nvSpPr>
        <p:spPr bwMode="auto">
          <a:xfrm>
            <a:off x="6513513" y="1304925"/>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903" name="Text Box 33"/>
          <p:cNvSpPr txBox="1">
            <a:spLocks noChangeArrowheads="1"/>
          </p:cNvSpPr>
          <p:nvPr/>
        </p:nvSpPr>
        <p:spPr bwMode="auto">
          <a:xfrm>
            <a:off x="3222625" y="1066800"/>
            <a:ext cx="15319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p>
        </p:txBody>
      </p:sp>
      <p:sp>
        <p:nvSpPr>
          <p:cNvPr id="37904" name="Text Box 34"/>
          <p:cNvSpPr txBox="1">
            <a:spLocks noChangeArrowheads="1"/>
          </p:cNvSpPr>
          <p:nvPr/>
        </p:nvSpPr>
        <p:spPr bwMode="auto">
          <a:xfrm>
            <a:off x="5006975" y="1068388"/>
            <a:ext cx="153193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p>
        </p:txBody>
      </p:sp>
      <p:sp>
        <p:nvSpPr>
          <p:cNvPr id="37905" name="Text Box 35"/>
          <p:cNvSpPr txBox="1">
            <a:spLocks noChangeArrowheads="1"/>
          </p:cNvSpPr>
          <p:nvPr/>
        </p:nvSpPr>
        <p:spPr bwMode="auto">
          <a:xfrm>
            <a:off x="6792913" y="1068388"/>
            <a:ext cx="15319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Workplan</a:t>
            </a:r>
          </a:p>
        </p:txBody>
      </p:sp>
      <p:sp>
        <p:nvSpPr>
          <p:cNvPr id="37906" name="Text Box 36"/>
          <p:cNvSpPr txBox="1">
            <a:spLocks noChangeArrowheads="1"/>
          </p:cNvSpPr>
          <p:nvPr/>
        </p:nvSpPr>
        <p:spPr bwMode="auto">
          <a:xfrm>
            <a:off x="561975" y="862013"/>
            <a:ext cx="17462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800" b="1"/>
              <a:t>Exposure</a:t>
            </a:r>
            <a:br>
              <a:rPr lang="en-US" sz="2800" b="1"/>
            </a:br>
            <a:r>
              <a:rPr lang="en-US" sz="2800" b="1"/>
              <a:t>Setup</a:t>
            </a:r>
          </a:p>
        </p:txBody>
      </p:sp>
      <p:grpSp>
        <p:nvGrpSpPr>
          <p:cNvPr id="37907" name="Group 37"/>
          <p:cNvGrpSpPr>
            <a:grpSpLocks/>
          </p:cNvGrpSpPr>
          <p:nvPr/>
        </p:nvGrpSpPr>
        <p:grpSpPr bwMode="auto">
          <a:xfrm>
            <a:off x="4395788" y="1946275"/>
            <a:ext cx="781050" cy="776288"/>
            <a:chOff x="3360" y="800"/>
            <a:chExt cx="620" cy="616"/>
          </a:xfrm>
        </p:grpSpPr>
        <p:sp>
          <p:nvSpPr>
            <p:cNvPr id="37916" name="AutoShape 38"/>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7917" name="Freeform 39"/>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37918" name="Group 40"/>
            <p:cNvGrpSpPr>
              <a:grpSpLocks/>
            </p:cNvGrpSpPr>
            <p:nvPr/>
          </p:nvGrpSpPr>
          <p:grpSpPr bwMode="auto">
            <a:xfrm flipH="1">
              <a:off x="3749" y="1171"/>
              <a:ext cx="212" cy="213"/>
              <a:chOff x="1350" y="686"/>
              <a:chExt cx="1132" cy="1132"/>
            </a:xfrm>
          </p:grpSpPr>
          <p:sp>
            <p:nvSpPr>
              <p:cNvPr id="37920" name="AutoShape 4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7921" name="Picture 42"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7919" name="Picture 43"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908" name="Line 44"/>
          <p:cNvSpPr>
            <a:spLocks noChangeShapeType="1"/>
          </p:cNvSpPr>
          <p:nvPr/>
        </p:nvSpPr>
        <p:spPr bwMode="auto">
          <a:xfrm flipH="1">
            <a:off x="2544763" y="1265238"/>
            <a:ext cx="54927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909" name="Line 45"/>
          <p:cNvSpPr>
            <a:spLocks noChangeShapeType="1"/>
          </p:cNvSpPr>
          <p:nvPr/>
        </p:nvSpPr>
        <p:spPr bwMode="auto">
          <a:xfrm>
            <a:off x="2544763" y="1265238"/>
            <a:ext cx="0" cy="233203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910" name="AutoShape 46"/>
          <p:cNvSpPr>
            <a:spLocks/>
          </p:cNvSpPr>
          <p:nvPr/>
        </p:nvSpPr>
        <p:spPr bwMode="auto">
          <a:xfrm>
            <a:off x="4783138" y="2925763"/>
            <a:ext cx="350837" cy="1173162"/>
          </a:xfrm>
          <a:prstGeom prst="leftBrace">
            <a:avLst>
              <a:gd name="adj1" fmla="val 27866"/>
              <a:gd name="adj2" fmla="val 56565"/>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7911" name="Line 47"/>
          <p:cNvSpPr>
            <a:spLocks noChangeShapeType="1"/>
          </p:cNvSpPr>
          <p:nvPr/>
        </p:nvSpPr>
        <p:spPr bwMode="auto">
          <a:xfrm>
            <a:off x="2530475" y="3581400"/>
            <a:ext cx="21177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912" name="Rectangle 48"/>
          <p:cNvSpPr>
            <a:spLocks noChangeArrowheads="1"/>
          </p:cNvSpPr>
          <p:nvPr/>
        </p:nvSpPr>
        <p:spPr bwMode="auto">
          <a:xfrm>
            <a:off x="8435975" y="884238"/>
            <a:ext cx="157163" cy="793750"/>
          </a:xfrm>
          <a:prstGeom prst="rect">
            <a:avLst/>
          </a:prstGeom>
          <a:solidFill>
            <a:srgbClr val="3A082C">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37913" name="Line 49"/>
          <p:cNvSpPr>
            <a:spLocks noChangeShapeType="1"/>
          </p:cNvSpPr>
          <p:nvPr/>
        </p:nvSpPr>
        <p:spPr bwMode="auto">
          <a:xfrm>
            <a:off x="8275638" y="1287463"/>
            <a:ext cx="1793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914" name="Text Box 50"/>
          <p:cNvSpPr txBox="1">
            <a:spLocks noChangeArrowheads="1"/>
          </p:cNvSpPr>
          <p:nvPr/>
        </p:nvSpPr>
        <p:spPr bwMode="auto">
          <a:xfrm>
            <a:off x="7594600" y="2103438"/>
            <a:ext cx="131127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Initial</a:t>
            </a:r>
            <a:br>
              <a:rPr lang="en-US" sz="2200" b="1"/>
            </a:br>
            <a:r>
              <a:rPr lang="en-US" sz="2200" b="1"/>
              <a:t>Reserves</a:t>
            </a:r>
          </a:p>
        </p:txBody>
      </p:sp>
      <p:sp>
        <p:nvSpPr>
          <p:cNvPr id="37915" name="Line 51"/>
          <p:cNvSpPr>
            <a:spLocks noChangeShapeType="1"/>
          </p:cNvSpPr>
          <p:nvPr/>
        </p:nvSpPr>
        <p:spPr bwMode="auto">
          <a:xfrm flipV="1">
            <a:off x="8364538" y="1541463"/>
            <a:ext cx="136525" cy="4730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|EOS~034|</a:t>
            </a:r>
            <a:endParaRPr lang="en-US" sz="100" dirty="0" err="1" smtClean="0">
              <a:solidFill>
                <a:srgbClr val="FFFFFF"/>
              </a:solidFill>
              <a:latin typeface="Arial"/>
              <a:cs typeface="Calibri" pitchFamily="34"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337" y="548528"/>
            <a:ext cx="7136866" cy="620061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8914" name="Rectangle 3"/>
          <p:cNvSpPr>
            <a:spLocks noGrp="1" noChangeArrowheads="1"/>
          </p:cNvSpPr>
          <p:nvPr>
            <p:ph type="title"/>
          </p:nvPr>
        </p:nvSpPr>
        <p:spPr/>
        <p:txBody>
          <a:bodyPr/>
          <a:lstStyle/>
          <a:p>
            <a:pPr eaLnBrk="1" hangingPunct="1"/>
            <a:r>
              <a:rPr lang="en-US" smtClean="0"/>
              <a:t>Validating exposures</a:t>
            </a:r>
          </a:p>
        </p:txBody>
      </p:sp>
      <p:sp>
        <p:nvSpPr>
          <p:cNvPr id="38916" name="Text Box 6"/>
          <p:cNvSpPr txBox="1">
            <a:spLocks noChangeArrowheads="1"/>
          </p:cNvSpPr>
          <p:nvPr/>
        </p:nvSpPr>
        <p:spPr bwMode="auto">
          <a:xfrm>
            <a:off x="4809770" y="6497502"/>
            <a:ext cx="688975" cy="241300"/>
          </a:xfrm>
          <a:prstGeom prst="rect">
            <a:avLst/>
          </a:prstGeom>
          <a:solidFill>
            <a:schemeClr val="tx1"/>
          </a:solidFill>
          <a:ln w="28575" algn="ctr">
            <a:solidFill>
              <a:srgbClr val="FFFF00"/>
            </a:solidFill>
            <a:miter lim="800000"/>
            <a:headEnd/>
            <a:tailEnd/>
          </a:ln>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dirty="0"/>
              <a:t>Warning</a:t>
            </a:r>
          </a:p>
        </p:txBody>
      </p:sp>
      <p:sp>
        <p:nvSpPr>
          <p:cNvPr id="38917" name="Text Box 7"/>
          <p:cNvSpPr txBox="1">
            <a:spLocks noChangeArrowheads="1"/>
          </p:cNvSpPr>
          <p:nvPr/>
        </p:nvSpPr>
        <p:spPr bwMode="auto">
          <a:xfrm>
            <a:off x="3942451" y="6269037"/>
            <a:ext cx="422275" cy="241300"/>
          </a:xfrm>
          <a:prstGeom prst="rect">
            <a:avLst/>
          </a:prstGeom>
          <a:solidFill>
            <a:schemeClr val="tx1"/>
          </a:solidFill>
          <a:ln w="28575" algn="ctr">
            <a:solidFill>
              <a:srgbClr val="FF3300"/>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dirty="0"/>
              <a:t>Error</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|EOS~035|</a:t>
            </a:r>
            <a:endParaRPr lang="en-US" sz="100" dirty="0" err="1" smtClean="0">
              <a:solidFill>
                <a:srgbClr val="FFFFFF"/>
              </a:solidFill>
              <a:latin typeface="Arial"/>
              <a:cs typeface="Calibri"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682" y="847181"/>
            <a:ext cx="4223847" cy="446831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9941" name="Rectangle 2"/>
          <p:cNvSpPr>
            <a:spLocks noGrp="1" noChangeArrowheads="1"/>
          </p:cNvSpPr>
          <p:nvPr>
            <p:ph type="title"/>
          </p:nvPr>
        </p:nvSpPr>
        <p:spPr/>
        <p:txBody>
          <a:bodyPr/>
          <a:lstStyle/>
          <a:p>
            <a:pPr eaLnBrk="1" hangingPunct="1"/>
            <a:r>
              <a:rPr lang="en-US" smtClean="0"/>
              <a:t>Viewing existing exposures</a:t>
            </a:r>
          </a:p>
        </p:txBody>
      </p:sp>
      <p:sp>
        <p:nvSpPr>
          <p:cNvPr id="39942" name="AutoShape 8"/>
          <p:cNvSpPr>
            <a:spLocks noChangeArrowheads="1"/>
          </p:cNvSpPr>
          <p:nvPr/>
        </p:nvSpPr>
        <p:spPr bwMode="auto">
          <a:xfrm>
            <a:off x="1802676" y="4512947"/>
            <a:ext cx="557348" cy="187569"/>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636" y="647070"/>
            <a:ext cx="4037149" cy="209675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 name="AutoShape 8"/>
          <p:cNvSpPr>
            <a:spLocks noChangeArrowheads="1"/>
          </p:cNvSpPr>
          <p:nvPr/>
        </p:nvSpPr>
        <p:spPr bwMode="auto">
          <a:xfrm>
            <a:off x="6570844" y="1904730"/>
            <a:ext cx="557348" cy="187569"/>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4529" y="2708161"/>
            <a:ext cx="4221934" cy="379714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9945" name="Line 11"/>
          <p:cNvSpPr>
            <a:spLocks noChangeShapeType="1"/>
          </p:cNvSpPr>
          <p:nvPr/>
        </p:nvSpPr>
        <p:spPr bwMode="auto">
          <a:xfrm flipH="1">
            <a:off x="7025888" y="2092299"/>
            <a:ext cx="0" cy="72057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9943" name="Line 9"/>
          <p:cNvSpPr>
            <a:spLocks noChangeShapeType="1"/>
          </p:cNvSpPr>
          <p:nvPr/>
        </p:nvSpPr>
        <p:spPr bwMode="auto">
          <a:xfrm flipV="1">
            <a:off x="2360023" y="3081338"/>
            <a:ext cx="2203267" cy="143160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|EOS~036|</a:t>
            </a:r>
            <a:endParaRPr lang="en-US" sz="100" dirty="0" err="1" smtClean="0">
              <a:solidFill>
                <a:srgbClr val="FFFFFF"/>
              </a:solidFill>
              <a:latin typeface="Arial"/>
              <a:cs typeface="Calibri" pitchFamily="34" charset="0"/>
            </a:endParaRPr>
          </a:p>
        </p:txBody>
      </p:sp>
      <p:sp>
        <p:nvSpPr>
          <p:cNvPr id="40962" name="Rectangle 2"/>
          <p:cNvSpPr>
            <a:spLocks noGrp="1" noChangeArrowheads="1"/>
          </p:cNvSpPr>
          <p:nvPr>
            <p:ph type="title"/>
          </p:nvPr>
        </p:nvSpPr>
        <p:spPr/>
        <p:txBody>
          <a:bodyPr/>
          <a:lstStyle/>
          <a:p>
            <a:pPr eaLnBrk="1" hangingPunct="1"/>
            <a:r>
              <a:rPr lang="en-US" dirty="0" smtClean="0"/>
              <a:t>Lesson objectives review</a:t>
            </a:r>
          </a:p>
        </p:txBody>
      </p:sp>
      <p:sp>
        <p:nvSpPr>
          <p:cNvPr id="4096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primary information tracked in an exposure</a:t>
            </a:r>
          </a:p>
          <a:p>
            <a:pPr lvl="1"/>
            <a:r>
              <a:rPr lang="en-US" smtClean="0"/>
              <a:t>Create exposures</a:t>
            </a:r>
          </a:p>
          <a:p>
            <a:pPr lvl="1"/>
            <a:endParaRPr lang="en-US" smtClean="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|EOS~037|</a:t>
            </a:r>
            <a:endParaRPr lang="en-US" sz="100" dirty="0" err="1" smtClean="0">
              <a:solidFill>
                <a:srgbClr val="FFFFFF"/>
              </a:solidFill>
              <a:latin typeface="Arial"/>
              <a:cs typeface="Calibri" pitchFamily="34" charset="0"/>
            </a:endParaRPr>
          </a:p>
        </p:txBody>
      </p:sp>
      <p:sp>
        <p:nvSpPr>
          <p:cNvPr id="41986" name="Rectangle 2"/>
          <p:cNvSpPr>
            <a:spLocks noGrp="1" noChangeArrowheads="1"/>
          </p:cNvSpPr>
          <p:nvPr>
            <p:ph type="title"/>
          </p:nvPr>
        </p:nvSpPr>
        <p:spPr/>
        <p:txBody>
          <a:bodyPr/>
          <a:lstStyle/>
          <a:p>
            <a:pPr eaLnBrk="1" hangingPunct="1"/>
            <a:r>
              <a:rPr lang="en-US" smtClean="0"/>
              <a:t>Review questions</a:t>
            </a:r>
          </a:p>
        </p:txBody>
      </p:sp>
      <p:sp>
        <p:nvSpPr>
          <p:cNvPr id="41987" name="Rectangle 3"/>
          <p:cNvSpPr>
            <a:spLocks noGrp="1" noChangeArrowheads="1"/>
          </p:cNvSpPr>
          <p:nvPr>
            <p:ph idx="1"/>
          </p:nvPr>
        </p:nvSpPr>
        <p:spPr/>
        <p:txBody>
          <a:bodyPr/>
          <a:lstStyle/>
          <a:p>
            <a:pPr marL="457200" indent="-457200">
              <a:buFont typeface="Webdings" pitchFamily="18" charset="2"/>
              <a:buAutoNum type="arabicPeriod"/>
            </a:pPr>
            <a:r>
              <a:rPr lang="en-US" smtClean="0"/>
              <a:t>What are the four primary elements of information in an exposure?</a:t>
            </a:r>
          </a:p>
          <a:p>
            <a:pPr marL="457200" indent="-457200">
              <a:buFont typeface="Webdings" pitchFamily="18" charset="2"/>
              <a:buAutoNum type="arabicPeriod"/>
            </a:pPr>
            <a:r>
              <a:rPr lang="en-US" smtClean="0"/>
              <a:t>Of those elements, which must you specify when you create an exposure?</a:t>
            </a:r>
          </a:p>
          <a:p>
            <a:pPr marL="457200" indent="-457200">
              <a:buFont typeface="Webdings" pitchFamily="18" charset="2"/>
              <a:buAutoNum type="arabicPeriod"/>
            </a:pPr>
            <a:r>
              <a:rPr lang="en-US" smtClean="0"/>
              <a:t>What is an exposure type? Why would exposures associated with two different coverages have the same exposure type?</a:t>
            </a:r>
          </a:p>
          <a:p>
            <a:pPr marL="457200" indent="-457200">
              <a:buFont typeface="Webdings" pitchFamily="18" charset="2"/>
              <a:buAutoNum type="arabicPeriod"/>
            </a:pPr>
            <a:r>
              <a:rPr lang="en-US" smtClean="0"/>
              <a:t>What is measured by an exposure's validation level?</a:t>
            </a:r>
          </a:p>
          <a:p>
            <a:pPr marL="457200" indent="-457200">
              <a:buFont typeface="Webdings" pitchFamily="18" charset="2"/>
              <a:buAutoNum type="arabicPeriod"/>
            </a:pPr>
            <a:r>
              <a:rPr lang="en-US" smtClean="0"/>
              <a:t>What three high-level things occur during exposure setup?</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|EOS~038|</a:t>
            </a:r>
            <a:endParaRPr lang="en-US" sz="100" dirty="0" err="1" smtClean="0">
              <a:solidFill>
                <a:srgbClr val="FFFFFF"/>
              </a:solidFill>
              <a:latin typeface="Arial"/>
              <a:cs typeface="Calibri" pitchFamily="34" charset="0"/>
            </a:endParaRPr>
          </a:p>
        </p:txBody>
      </p:sp>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186114195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|EOS~004|</a:t>
            </a:r>
            <a:endParaRPr lang="en-US" sz="100" dirty="0" err="1" smtClean="0">
              <a:solidFill>
                <a:srgbClr val="FFFFFF"/>
              </a:solidFill>
              <a:latin typeface="Arial"/>
              <a:cs typeface="Calibri" pitchFamily="34" charset="0"/>
            </a:endParaRPr>
          </a:p>
        </p:txBody>
      </p:sp>
      <p:sp>
        <p:nvSpPr>
          <p:cNvPr id="7170" name="Rectangle 2"/>
          <p:cNvSpPr>
            <a:spLocks noGrp="1" noChangeArrowheads="1"/>
          </p:cNvSpPr>
          <p:nvPr>
            <p:ph type="title"/>
          </p:nvPr>
        </p:nvSpPr>
        <p:spPr/>
        <p:txBody>
          <a:bodyPr/>
          <a:lstStyle/>
          <a:p>
            <a:pPr eaLnBrk="1" hangingPunct="1"/>
            <a:r>
              <a:rPr lang="en-US" smtClean="0"/>
              <a:t>Review: The claims process (business perspective)</a:t>
            </a:r>
          </a:p>
        </p:txBody>
      </p:sp>
      <p:grpSp>
        <p:nvGrpSpPr>
          <p:cNvPr id="7171" name="Group 3"/>
          <p:cNvGrpSpPr>
            <a:grpSpLocks/>
          </p:cNvGrpSpPr>
          <p:nvPr/>
        </p:nvGrpSpPr>
        <p:grpSpPr bwMode="auto">
          <a:xfrm>
            <a:off x="3841750" y="908050"/>
            <a:ext cx="1495425" cy="481013"/>
            <a:chOff x="1572" y="1579"/>
            <a:chExt cx="942" cy="303"/>
          </a:xfrm>
        </p:grpSpPr>
        <p:sp>
          <p:nvSpPr>
            <p:cNvPr id="7200" name="Text Box 4"/>
            <p:cNvSpPr txBox="1">
              <a:spLocks noChangeArrowheads="1"/>
            </p:cNvSpPr>
            <p:nvPr/>
          </p:nvSpPr>
          <p:spPr bwMode="auto">
            <a:xfrm>
              <a:off x="1608" y="1615"/>
              <a:ext cx="87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Litigation</a:t>
              </a:r>
            </a:p>
          </p:txBody>
        </p:sp>
        <p:sp>
          <p:nvSpPr>
            <p:cNvPr id="7201" name="Rectangle 5"/>
            <p:cNvSpPr>
              <a:spLocks noChangeArrowheads="1"/>
            </p:cNvSpPr>
            <p:nvPr/>
          </p:nvSpPr>
          <p:spPr bwMode="auto">
            <a:xfrm>
              <a:off x="1572" y="1579"/>
              <a:ext cx="942"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7172" name="Line 6"/>
          <p:cNvSpPr>
            <a:spLocks noChangeShapeType="1"/>
          </p:cNvSpPr>
          <p:nvPr/>
        </p:nvSpPr>
        <p:spPr bwMode="auto">
          <a:xfrm>
            <a:off x="4556125" y="6035675"/>
            <a:ext cx="0" cy="4476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3" name="Line 7"/>
          <p:cNvSpPr>
            <a:spLocks noChangeShapeType="1"/>
          </p:cNvSpPr>
          <p:nvPr/>
        </p:nvSpPr>
        <p:spPr bwMode="auto">
          <a:xfrm>
            <a:off x="4556125" y="2393950"/>
            <a:ext cx="0" cy="3333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74" name="Line 8"/>
          <p:cNvSpPr>
            <a:spLocks noChangeShapeType="1"/>
          </p:cNvSpPr>
          <p:nvPr/>
        </p:nvSpPr>
        <p:spPr bwMode="auto">
          <a:xfrm>
            <a:off x="4556125" y="3740150"/>
            <a:ext cx="0" cy="6985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75" name="Line 9"/>
          <p:cNvSpPr>
            <a:spLocks noChangeShapeType="1"/>
          </p:cNvSpPr>
          <p:nvPr/>
        </p:nvSpPr>
        <p:spPr bwMode="auto">
          <a:xfrm>
            <a:off x="4556125" y="1778000"/>
            <a:ext cx="0" cy="2000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76" name="Text Box 10"/>
          <p:cNvSpPr txBox="1">
            <a:spLocks noChangeArrowheads="1"/>
          </p:cNvSpPr>
          <p:nvPr/>
        </p:nvSpPr>
        <p:spPr bwMode="auto">
          <a:xfrm>
            <a:off x="5453063" y="965200"/>
            <a:ext cx="2439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Fraud Detection</a:t>
            </a:r>
          </a:p>
        </p:txBody>
      </p:sp>
      <p:sp>
        <p:nvSpPr>
          <p:cNvPr id="7177" name="Rectangle 11"/>
          <p:cNvSpPr>
            <a:spLocks noChangeArrowheads="1"/>
          </p:cNvSpPr>
          <p:nvPr/>
        </p:nvSpPr>
        <p:spPr bwMode="auto">
          <a:xfrm>
            <a:off x="5419725" y="908050"/>
            <a:ext cx="2355850" cy="48101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8" name="Line 12"/>
          <p:cNvSpPr>
            <a:spLocks noChangeShapeType="1"/>
          </p:cNvSpPr>
          <p:nvPr/>
        </p:nvSpPr>
        <p:spPr bwMode="auto">
          <a:xfrm>
            <a:off x="5878513" y="1379538"/>
            <a:ext cx="0" cy="513715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7179" name="Group 13"/>
          <p:cNvGrpSpPr>
            <a:grpSpLocks/>
          </p:cNvGrpSpPr>
          <p:nvPr/>
        </p:nvGrpSpPr>
        <p:grpSpPr bwMode="auto">
          <a:xfrm>
            <a:off x="6916738" y="1531938"/>
            <a:ext cx="2132012" cy="836612"/>
            <a:chOff x="4202" y="3254"/>
            <a:chExt cx="1343" cy="527"/>
          </a:xfrm>
        </p:grpSpPr>
        <p:sp>
          <p:nvSpPr>
            <p:cNvPr id="7198" name="Text Box 14"/>
            <p:cNvSpPr txBox="1">
              <a:spLocks noChangeArrowheads="1"/>
            </p:cNvSpPr>
            <p:nvPr/>
          </p:nvSpPr>
          <p:spPr bwMode="auto">
            <a:xfrm>
              <a:off x="4228" y="3288"/>
              <a:ext cx="1291"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Special Investigations</a:t>
              </a:r>
            </a:p>
          </p:txBody>
        </p:sp>
        <p:sp>
          <p:nvSpPr>
            <p:cNvPr id="7199" name="Rectangle 15"/>
            <p:cNvSpPr>
              <a:spLocks noChangeArrowheads="1"/>
            </p:cNvSpPr>
            <p:nvPr/>
          </p:nvSpPr>
          <p:spPr bwMode="auto">
            <a:xfrm>
              <a:off x="4202" y="3254"/>
              <a:ext cx="1343" cy="527"/>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7180" name="Line 16"/>
          <p:cNvSpPr>
            <a:spLocks noChangeShapeType="1"/>
          </p:cNvSpPr>
          <p:nvPr/>
        </p:nvSpPr>
        <p:spPr bwMode="auto">
          <a:xfrm>
            <a:off x="5878513" y="1754188"/>
            <a:ext cx="1006475" cy="0"/>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1" name="Line 17"/>
          <p:cNvSpPr>
            <a:spLocks noChangeShapeType="1"/>
          </p:cNvSpPr>
          <p:nvPr/>
        </p:nvSpPr>
        <p:spPr bwMode="auto">
          <a:xfrm>
            <a:off x="5878513" y="4073525"/>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2" name="Line 18"/>
          <p:cNvSpPr>
            <a:spLocks noChangeShapeType="1"/>
          </p:cNvSpPr>
          <p:nvPr/>
        </p:nvSpPr>
        <p:spPr bwMode="auto">
          <a:xfrm>
            <a:off x="5878513" y="5194300"/>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3" name="Line 19"/>
          <p:cNvSpPr>
            <a:spLocks noChangeShapeType="1"/>
          </p:cNvSpPr>
          <p:nvPr/>
        </p:nvSpPr>
        <p:spPr bwMode="auto">
          <a:xfrm>
            <a:off x="5878513" y="6205538"/>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4" name="Line 20"/>
          <p:cNvSpPr>
            <a:spLocks noChangeShapeType="1"/>
          </p:cNvSpPr>
          <p:nvPr/>
        </p:nvSpPr>
        <p:spPr bwMode="auto">
          <a:xfrm flipV="1">
            <a:off x="6569075" y="1735138"/>
            <a:ext cx="0" cy="44608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5" name="Line 21"/>
          <p:cNvSpPr>
            <a:spLocks noChangeShapeType="1"/>
          </p:cNvSpPr>
          <p:nvPr/>
        </p:nvSpPr>
        <p:spPr bwMode="auto">
          <a:xfrm>
            <a:off x="5878513" y="2820988"/>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6" name="Line 22"/>
          <p:cNvSpPr>
            <a:spLocks noChangeShapeType="1"/>
          </p:cNvSpPr>
          <p:nvPr/>
        </p:nvSpPr>
        <p:spPr bwMode="auto">
          <a:xfrm>
            <a:off x="8005763" y="2370138"/>
            <a:ext cx="0" cy="4068762"/>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7" name="Rectangle 23"/>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8" name="Rectangle 24"/>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9" name="Rectangle 25"/>
          <p:cNvSpPr>
            <a:spLocks noChangeArrowheads="1"/>
          </p:cNvSpPr>
          <p:nvPr/>
        </p:nvSpPr>
        <p:spPr bwMode="auto">
          <a:xfrm>
            <a:off x="733425" y="44910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90" name="Rectangle 26"/>
          <p:cNvSpPr>
            <a:spLocks noChangeArrowheads="1"/>
          </p:cNvSpPr>
          <p:nvPr/>
        </p:nvSpPr>
        <p:spPr bwMode="auto">
          <a:xfrm>
            <a:off x="733425" y="59896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91" name="Text Box 27"/>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7192" name="Text Box 28"/>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7193" name="Text Box 29"/>
          <p:cNvSpPr txBox="1">
            <a:spLocks noChangeArrowheads="1"/>
          </p:cNvSpPr>
          <p:nvPr/>
        </p:nvSpPr>
        <p:spPr bwMode="auto">
          <a:xfrm>
            <a:off x="650875" y="4548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7194" name="Text Box 30"/>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Recovery</a:t>
            </a:r>
          </a:p>
        </p:txBody>
      </p:sp>
      <p:sp>
        <p:nvSpPr>
          <p:cNvPr id="7195" name="Line 31"/>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6" name="Line 32"/>
          <p:cNvSpPr>
            <a:spLocks noChangeShapeType="1"/>
          </p:cNvSpPr>
          <p:nvPr/>
        </p:nvSpPr>
        <p:spPr bwMode="auto">
          <a:xfrm>
            <a:off x="2197100" y="3482975"/>
            <a:ext cx="0" cy="9937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7" name="Line 33"/>
          <p:cNvSpPr>
            <a:spLocks noChangeShapeType="1"/>
          </p:cNvSpPr>
          <p:nvPr/>
        </p:nvSpPr>
        <p:spPr bwMode="auto">
          <a:xfrm>
            <a:off x="2197100" y="4983163"/>
            <a:ext cx="0" cy="9937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|EOS~005|</a:t>
            </a:r>
            <a:endParaRPr lang="en-US" sz="100" dirty="0" err="1" smtClean="0">
              <a:solidFill>
                <a:srgbClr val="FFFFFF"/>
              </a:solidFill>
              <a:latin typeface="Arial"/>
              <a:cs typeface="Calibri" pitchFamily="34" charset="0"/>
            </a:endParaRPr>
          </a:p>
        </p:txBody>
      </p:sp>
      <p:sp>
        <p:nvSpPr>
          <p:cNvPr id="8194" name="Line 3"/>
          <p:cNvSpPr>
            <a:spLocks noChangeShapeType="1"/>
          </p:cNvSpPr>
          <p:nvPr/>
        </p:nvSpPr>
        <p:spPr bwMode="auto">
          <a:xfrm>
            <a:off x="1181100" y="5853113"/>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5" name="Line 4"/>
          <p:cNvSpPr>
            <a:spLocks noChangeShapeType="1"/>
          </p:cNvSpPr>
          <p:nvPr/>
        </p:nvSpPr>
        <p:spPr bwMode="auto">
          <a:xfrm>
            <a:off x="1181100" y="5387975"/>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196" name="Group 5"/>
          <p:cNvGrpSpPr>
            <a:grpSpLocks/>
          </p:cNvGrpSpPr>
          <p:nvPr/>
        </p:nvGrpSpPr>
        <p:grpSpPr bwMode="auto">
          <a:xfrm>
            <a:off x="2170113" y="4983163"/>
            <a:ext cx="517525" cy="658812"/>
            <a:chOff x="2401" y="425"/>
            <a:chExt cx="907" cy="1154"/>
          </a:xfrm>
        </p:grpSpPr>
        <p:sp>
          <p:nvSpPr>
            <p:cNvPr id="8277" name="Rectangle 6"/>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8278" name="Line 7"/>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79" name="Line 8"/>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80" name="Rectangle 9"/>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8281" name="Freeform 10"/>
            <p:cNvSpPr>
              <a:spLocks/>
            </p:cNvSpPr>
            <p:nvPr/>
          </p:nvSpPr>
          <p:spPr bwMode="auto">
            <a:xfrm>
              <a:off x="2643" y="789"/>
              <a:ext cx="309" cy="257"/>
            </a:xfrm>
            <a:custGeom>
              <a:avLst/>
              <a:gdLst>
                <a:gd name="T0" fmla="*/ 214 w 234"/>
                <a:gd name="T1" fmla="*/ 0 h 195"/>
                <a:gd name="T2" fmla="*/ 48 w 234"/>
                <a:gd name="T3" fmla="*/ 72 h 195"/>
                <a:gd name="T4" fmla="*/ 0 w 234"/>
                <a:gd name="T5" fmla="*/ 339 h 195"/>
                <a:gd name="T6" fmla="*/ 314 w 234"/>
                <a:gd name="T7" fmla="*/ 339 h 195"/>
                <a:gd name="T8" fmla="*/ 408 w 234"/>
                <a:gd name="T9" fmla="*/ 192 h 195"/>
                <a:gd name="T10" fmla="*/ 21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8282" name="Line 11"/>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8197" name="Group 12"/>
          <p:cNvGrpSpPr>
            <a:grpSpLocks/>
          </p:cNvGrpSpPr>
          <p:nvPr/>
        </p:nvGrpSpPr>
        <p:grpSpPr bwMode="auto">
          <a:xfrm>
            <a:off x="2432050" y="5432425"/>
            <a:ext cx="517525" cy="658813"/>
            <a:chOff x="2401" y="425"/>
            <a:chExt cx="907" cy="1154"/>
          </a:xfrm>
        </p:grpSpPr>
        <p:sp>
          <p:nvSpPr>
            <p:cNvPr id="8271" name="Rectangle 1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8272" name="Line 1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73" name="Line 1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74" name="Rectangle 1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8275" name="Freeform 17"/>
            <p:cNvSpPr>
              <a:spLocks/>
            </p:cNvSpPr>
            <p:nvPr/>
          </p:nvSpPr>
          <p:spPr bwMode="auto">
            <a:xfrm>
              <a:off x="2643" y="789"/>
              <a:ext cx="309" cy="257"/>
            </a:xfrm>
            <a:custGeom>
              <a:avLst/>
              <a:gdLst>
                <a:gd name="T0" fmla="*/ 214 w 234"/>
                <a:gd name="T1" fmla="*/ 0 h 195"/>
                <a:gd name="T2" fmla="*/ 48 w 234"/>
                <a:gd name="T3" fmla="*/ 72 h 195"/>
                <a:gd name="T4" fmla="*/ 0 w 234"/>
                <a:gd name="T5" fmla="*/ 339 h 195"/>
                <a:gd name="T6" fmla="*/ 314 w 234"/>
                <a:gd name="T7" fmla="*/ 339 h 195"/>
                <a:gd name="T8" fmla="*/ 408 w 234"/>
                <a:gd name="T9" fmla="*/ 192 h 195"/>
                <a:gd name="T10" fmla="*/ 21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8276" name="Line 1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198" name="Rectangle 19"/>
          <p:cNvSpPr>
            <a:spLocks noGrp="1" noChangeArrowheads="1"/>
          </p:cNvSpPr>
          <p:nvPr>
            <p:ph type="title"/>
          </p:nvPr>
        </p:nvSpPr>
        <p:spPr/>
        <p:txBody>
          <a:bodyPr/>
          <a:lstStyle/>
          <a:p>
            <a:pPr eaLnBrk="1" hangingPunct="1"/>
            <a:r>
              <a:rPr lang="en-US" dirty="0" smtClean="0"/>
              <a:t>Previous lessons covered intake process</a:t>
            </a:r>
          </a:p>
        </p:txBody>
      </p:sp>
      <p:grpSp>
        <p:nvGrpSpPr>
          <p:cNvPr id="8199" name="Group 20"/>
          <p:cNvGrpSpPr>
            <a:grpSpLocks/>
          </p:cNvGrpSpPr>
          <p:nvPr/>
        </p:nvGrpSpPr>
        <p:grpSpPr bwMode="auto">
          <a:xfrm>
            <a:off x="517525" y="962025"/>
            <a:ext cx="1323975" cy="976313"/>
            <a:chOff x="2083" y="1606"/>
            <a:chExt cx="1489" cy="1097"/>
          </a:xfrm>
        </p:grpSpPr>
        <p:sp>
          <p:nvSpPr>
            <p:cNvPr id="8238" name="Rectangle 2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8239" name="Freeform 2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240" name="Freeform 2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241" name="Freeform 2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242" name="Freeform 2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8243" name="Rectangle 2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8244" name="Rectangle 2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45" name="AutoShape 2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8246" name="Freeform 29"/>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47" name="Freeform 30"/>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48" name="Rectangle 3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49" name="Rectangle 3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50" name="Rectangle 3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8251" name="Group 34"/>
            <p:cNvGrpSpPr>
              <a:grpSpLocks/>
            </p:cNvGrpSpPr>
            <p:nvPr/>
          </p:nvGrpSpPr>
          <p:grpSpPr bwMode="auto">
            <a:xfrm>
              <a:off x="2221" y="1871"/>
              <a:ext cx="518" cy="782"/>
              <a:chOff x="2400" y="1656"/>
              <a:chExt cx="752" cy="1136"/>
            </a:xfrm>
          </p:grpSpPr>
          <p:sp>
            <p:nvSpPr>
              <p:cNvPr id="8264" name="Freeform 3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65" name="Freeform 3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66" name="Freeform 3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67" name="Freeform 3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68" name="Freeform 3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8269" name="Line 4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70" name="Line 4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8252" name="Group 42"/>
            <p:cNvGrpSpPr>
              <a:grpSpLocks/>
            </p:cNvGrpSpPr>
            <p:nvPr/>
          </p:nvGrpSpPr>
          <p:grpSpPr bwMode="auto">
            <a:xfrm rot="-6511945">
              <a:off x="2834" y="1842"/>
              <a:ext cx="518" cy="783"/>
              <a:chOff x="2400" y="1656"/>
              <a:chExt cx="752" cy="1136"/>
            </a:xfrm>
          </p:grpSpPr>
          <p:sp>
            <p:nvSpPr>
              <p:cNvPr id="8257" name="Freeform 4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58" name="Freeform 4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59" name="Freeform 4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60" name="Freeform 4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61" name="Freeform 4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62" name="Line 4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63" name="Line 4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53" name="Freeform 50"/>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54" name="Freeform 51"/>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55" name="Rectangle 5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56" name="Rectangle 5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8200" name="Text Box 54"/>
          <p:cNvSpPr txBox="1">
            <a:spLocks noChangeArrowheads="1"/>
          </p:cNvSpPr>
          <p:nvPr/>
        </p:nvSpPr>
        <p:spPr bwMode="auto">
          <a:xfrm>
            <a:off x="2039938" y="4586288"/>
            <a:ext cx="1050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workplan</a:t>
            </a:r>
          </a:p>
        </p:txBody>
      </p:sp>
      <p:sp>
        <p:nvSpPr>
          <p:cNvPr id="8201" name="Text Box 55"/>
          <p:cNvSpPr txBox="1">
            <a:spLocks noChangeArrowheads="1"/>
          </p:cNvSpPr>
          <p:nvPr/>
        </p:nvSpPr>
        <p:spPr bwMode="auto">
          <a:xfrm>
            <a:off x="1933575" y="881063"/>
            <a:ext cx="2101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segment: normal</a:t>
            </a:r>
          </a:p>
        </p:txBody>
      </p:sp>
      <p:grpSp>
        <p:nvGrpSpPr>
          <p:cNvPr id="8202" name="Group 56"/>
          <p:cNvGrpSpPr>
            <a:grpSpLocks/>
          </p:cNvGrpSpPr>
          <p:nvPr/>
        </p:nvGrpSpPr>
        <p:grpSpPr bwMode="auto">
          <a:xfrm>
            <a:off x="1844675" y="1247775"/>
            <a:ext cx="2386013" cy="674688"/>
            <a:chOff x="1162" y="786"/>
            <a:chExt cx="1503" cy="425"/>
          </a:xfrm>
        </p:grpSpPr>
        <p:grpSp>
          <p:nvGrpSpPr>
            <p:cNvPr id="8222" name="Group 57"/>
            <p:cNvGrpSpPr>
              <a:grpSpLocks/>
            </p:cNvGrpSpPr>
            <p:nvPr/>
          </p:nvGrpSpPr>
          <p:grpSpPr bwMode="auto">
            <a:xfrm>
              <a:off x="1481" y="786"/>
              <a:ext cx="631" cy="425"/>
              <a:chOff x="2984" y="3331"/>
              <a:chExt cx="845" cy="569"/>
            </a:xfrm>
          </p:grpSpPr>
          <p:sp>
            <p:nvSpPr>
              <p:cNvPr id="8225" name="AutoShape 5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8226" name="Group 59"/>
              <p:cNvGrpSpPr>
                <a:grpSpLocks/>
              </p:cNvGrpSpPr>
              <p:nvPr/>
            </p:nvGrpSpPr>
            <p:grpSpPr bwMode="auto">
              <a:xfrm>
                <a:off x="3386" y="3487"/>
                <a:ext cx="443" cy="398"/>
                <a:chOff x="4838" y="2218"/>
                <a:chExt cx="395" cy="355"/>
              </a:xfrm>
            </p:grpSpPr>
            <p:sp>
              <p:nvSpPr>
                <p:cNvPr id="8227" name="Freeform 60"/>
                <p:cNvSpPr>
                  <a:spLocks/>
                </p:cNvSpPr>
                <p:nvPr/>
              </p:nvSpPr>
              <p:spPr bwMode="auto">
                <a:xfrm>
                  <a:off x="4888" y="2251"/>
                  <a:ext cx="294" cy="113"/>
                </a:xfrm>
                <a:custGeom>
                  <a:avLst/>
                  <a:gdLst>
                    <a:gd name="T0" fmla="*/ 102 w 839"/>
                    <a:gd name="T1" fmla="*/ 27 h 319"/>
                    <a:gd name="T2" fmla="*/ 100 w 839"/>
                    <a:gd name="T3" fmla="*/ 23 h 319"/>
                    <a:gd name="T4" fmla="*/ 95 w 839"/>
                    <a:gd name="T5" fmla="*/ 22 h 319"/>
                    <a:gd name="T6" fmla="*/ 91 w 839"/>
                    <a:gd name="T7" fmla="*/ 23 h 319"/>
                    <a:gd name="T8" fmla="*/ 88 w 839"/>
                    <a:gd name="T9" fmla="*/ 27 h 319"/>
                    <a:gd name="T10" fmla="*/ 88 w 839"/>
                    <a:gd name="T11" fmla="*/ 31 h 319"/>
                    <a:gd name="T12" fmla="*/ 88 w 839"/>
                    <a:gd name="T13" fmla="*/ 33 h 319"/>
                    <a:gd name="T14" fmla="*/ 85 w 839"/>
                    <a:gd name="T15" fmla="*/ 33 h 319"/>
                    <a:gd name="T16" fmla="*/ 81 w 839"/>
                    <a:gd name="T17" fmla="*/ 31 h 319"/>
                    <a:gd name="T18" fmla="*/ 78 w 839"/>
                    <a:gd name="T19" fmla="*/ 29 h 319"/>
                    <a:gd name="T20" fmla="*/ 75 w 839"/>
                    <a:gd name="T21" fmla="*/ 26 h 319"/>
                    <a:gd name="T22" fmla="*/ 71 w 839"/>
                    <a:gd name="T23" fmla="*/ 22 h 319"/>
                    <a:gd name="T24" fmla="*/ 67 w 839"/>
                    <a:gd name="T25" fmla="*/ 19 h 319"/>
                    <a:gd name="T26" fmla="*/ 60 w 839"/>
                    <a:gd name="T27" fmla="*/ 16 h 319"/>
                    <a:gd name="T28" fmla="*/ 52 w 839"/>
                    <a:gd name="T29" fmla="*/ 13 h 319"/>
                    <a:gd name="T30" fmla="*/ 45 w 839"/>
                    <a:gd name="T31" fmla="*/ 12 h 319"/>
                    <a:gd name="T32" fmla="*/ 36 w 839"/>
                    <a:gd name="T33" fmla="*/ 11 h 319"/>
                    <a:gd name="T34" fmla="*/ 31 w 839"/>
                    <a:gd name="T35" fmla="*/ 12 h 319"/>
                    <a:gd name="T36" fmla="*/ 27 w 839"/>
                    <a:gd name="T37" fmla="*/ 13 h 319"/>
                    <a:gd name="T38" fmla="*/ 22 w 839"/>
                    <a:gd name="T39" fmla="*/ 14 h 319"/>
                    <a:gd name="T40" fmla="*/ 19 w 839"/>
                    <a:gd name="T41" fmla="*/ 15 h 319"/>
                    <a:gd name="T42" fmla="*/ 16 w 839"/>
                    <a:gd name="T43" fmla="*/ 14 h 319"/>
                    <a:gd name="T44" fmla="*/ 14 w 839"/>
                    <a:gd name="T45" fmla="*/ 13 h 319"/>
                    <a:gd name="T46" fmla="*/ 15 w 839"/>
                    <a:gd name="T47" fmla="*/ 10 h 319"/>
                    <a:gd name="T48" fmla="*/ 15 w 839"/>
                    <a:gd name="T49" fmla="*/ 5 h 319"/>
                    <a:gd name="T50" fmla="*/ 12 w 839"/>
                    <a:gd name="T51" fmla="*/ 1 h 319"/>
                    <a:gd name="T52" fmla="*/ 8 w 839"/>
                    <a:gd name="T53" fmla="*/ 0 h 319"/>
                    <a:gd name="T54" fmla="*/ 4 w 839"/>
                    <a:gd name="T55" fmla="*/ 1 h 319"/>
                    <a:gd name="T56" fmla="*/ 1 w 839"/>
                    <a:gd name="T57" fmla="*/ 5 h 319"/>
                    <a:gd name="T58" fmla="*/ 0 w 839"/>
                    <a:gd name="T59" fmla="*/ 11 h 319"/>
                    <a:gd name="T60" fmla="*/ 5 w 839"/>
                    <a:gd name="T61" fmla="*/ 16 h 319"/>
                    <a:gd name="T62" fmla="*/ 8 w 839"/>
                    <a:gd name="T63" fmla="*/ 18 h 319"/>
                    <a:gd name="T64" fmla="*/ 12 w 839"/>
                    <a:gd name="T65" fmla="*/ 20 h 319"/>
                    <a:gd name="T66" fmla="*/ 16 w 839"/>
                    <a:gd name="T67" fmla="*/ 21 h 319"/>
                    <a:gd name="T68" fmla="*/ 23 w 839"/>
                    <a:gd name="T69" fmla="*/ 21 h 319"/>
                    <a:gd name="T70" fmla="*/ 30 w 839"/>
                    <a:gd name="T71" fmla="*/ 20 h 319"/>
                    <a:gd name="T72" fmla="*/ 34 w 839"/>
                    <a:gd name="T73" fmla="*/ 19 h 319"/>
                    <a:gd name="T74" fmla="*/ 40 w 839"/>
                    <a:gd name="T75" fmla="*/ 19 h 319"/>
                    <a:gd name="T76" fmla="*/ 50 w 839"/>
                    <a:gd name="T77" fmla="*/ 22 h 319"/>
                    <a:gd name="T78" fmla="*/ 61 w 839"/>
                    <a:gd name="T79" fmla="*/ 25 h 319"/>
                    <a:gd name="T80" fmla="*/ 66 w 839"/>
                    <a:gd name="T81" fmla="*/ 28 h 319"/>
                    <a:gd name="T82" fmla="*/ 70 w 839"/>
                    <a:gd name="T83" fmla="*/ 30 h 319"/>
                    <a:gd name="T84" fmla="*/ 76 w 839"/>
                    <a:gd name="T85" fmla="*/ 35 h 319"/>
                    <a:gd name="T86" fmla="*/ 82 w 839"/>
                    <a:gd name="T87" fmla="*/ 38 h 319"/>
                    <a:gd name="T88" fmla="*/ 88 w 839"/>
                    <a:gd name="T89" fmla="*/ 40 h 319"/>
                    <a:gd name="T90" fmla="*/ 93 w 839"/>
                    <a:gd name="T91" fmla="*/ 40 h 319"/>
                    <a:gd name="T92" fmla="*/ 98 w 839"/>
                    <a:gd name="T93" fmla="*/ 38 h 319"/>
                    <a:gd name="T94" fmla="*/ 103 w 839"/>
                    <a:gd name="T95" fmla="*/ 33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8" name="Freeform 61"/>
                <p:cNvSpPr>
                  <a:spLocks/>
                </p:cNvSpPr>
                <p:nvPr/>
              </p:nvSpPr>
              <p:spPr bwMode="auto">
                <a:xfrm>
                  <a:off x="4838" y="2408"/>
                  <a:ext cx="145" cy="55"/>
                </a:xfrm>
                <a:custGeom>
                  <a:avLst/>
                  <a:gdLst>
                    <a:gd name="T0" fmla="*/ 0 w 413"/>
                    <a:gd name="T1" fmla="*/ 0 h 156"/>
                    <a:gd name="T2" fmla="*/ 1 w 413"/>
                    <a:gd name="T3" fmla="*/ 4 h 156"/>
                    <a:gd name="T4" fmla="*/ 3 w 413"/>
                    <a:gd name="T5" fmla="*/ 8 h 156"/>
                    <a:gd name="T6" fmla="*/ 5 w 413"/>
                    <a:gd name="T7" fmla="*/ 11 h 156"/>
                    <a:gd name="T8" fmla="*/ 8 w 413"/>
                    <a:gd name="T9" fmla="*/ 14 h 156"/>
                    <a:gd name="T10" fmla="*/ 12 w 413"/>
                    <a:gd name="T11" fmla="*/ 16 h 156"/>
                    <a:gd name="T12" fmla="*/ 16 w 413"/>
                    <a:gd name="T13" fmla="*/ 18 h 156"/>
                    <a:gd name="T14" fmla="*/ 21 w 413"/>
                    <a:gd name="T15" fmla="*/ 19 h 156"/>
                    <a:gd name="T16" fmla="*/ 25 w 413"/>
                    <a:gd name="T17" fmla="*/ 19 h 156"/>
                    <a:gd name="T18" fmla="*/ 30 w 413"/>
                    <a:gd name="T19" fmla="*/ 19 h 156"/>
                    <a:gd name="T20" fmla="*/ 35 w 413"/>
                    <a:gd name="T21" fmla="*/ 18 h 156"/>
                    <a:gd name="T22" fmla="*/ 39 w 413"/>
                    <a:gd name="T23" fmla="*/ 16 h 156"/>
                    <a:gd name="T24" fmla="*/ 42 w 413"/>
                    <a:gd name="T25" fmla="*/ 14 h 156"/>
                    <a:gd name="T26" fmla="*/ 46 w 413"/>
                    <a:gd name="T27" fmla="*/ 11 h 156"/>
                    <a:gd name="T28" fmla="*/ 48 w 413"/>
                    <a:gd name="T29" fmla="*/ 8 h 156"/>
                    <a:gd name="T30" fmla="*/ 50 w 413"/>
                    <a:gd name="T31" fmla="*/ 4 h 156"/>
                    <a:gd name="T32" fmla="*/ 5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9" name="Freeform 62"/>
                <p:cNvSpPr>
                  <a:spLocks/>
                </p:cNvSpPr>
                <p:nvPr/>
              </p:nvSpPr>
              <p:spPr bwMode="auto">
                <a:xfrm>
                  <a:off x="4854" y="2282"/>
                  <a:ext cx="60" cy="131"/>
                </a:xfrm>
                <a:custGeom>
                  <a:avLst/>
                  <a:gdLst>
                    <a:gd name="T0" fmla="*/ 4 w 170"/>
                    <a:gd name="T1" fmla="*/ 46 h 373"/>
                    <a:gd name="T2" fmla="*/ 21 w 170"/>
                    <a:gd name="T3" fmla="*/ 1 h 373"/>
                    <a:gd name="T4" fmla="*/ 18 w 170"/>
                    <a:gd name="T5" fmla="*/ 0 h 373"/>
                    <a:gd name="T6" fmla="*/ 0 w 170"/>
                    <a:gd name="T7" fmla="*/ 45 h 373"/>
                    <a:gd name="T8" fmla="*/ 4 w 170"/>
                    <a:gd name="T9" fmla="*/ 4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0" name="Freeform 63"/>
                <p:cNvSpPr>
                  <a:spLocks/>
                </p:cNvSpPr>
                <p:nvPr/>
              </p:nvSpPr>
              <p:spPr bwMode="auto">
                <a:xfrm>
                  <a:off x="4908" y="2282"/>
                  <a:ext cx="59" cy="131"/>
                </a:xfrm>
                <a:custGeom>
                  <a:avLst/>
                  <a:gdLst>
                    <a:gd name="T0" fmla="*/ 18 w 168"/>
                    <a:gd name="T1" fmla="*/ 46 h 373"/>
                    <a:gd name="T2" fmla="*/ 0 w 168"/>
                    <a:gd name="T3" fmla="*/ 1 h 373"/>
                    <a:gd name="T4" fmla="*/ 3 w 168"/>
                    <a:gd name="T5" fmla="*/ 0 h 373"/>
                    <a:gd name="T6" fmla="*/ 21 w 168"/>
                    <a:gd name="T7" fmla="*/ 45 h 373"/>
                    <a:gd name="T8" fmla="*/ 18 w 168"/>
                    <a:gd name="T9" fmla="*/ 4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1" name="Freeform 64"/>
                <p:cNvSpPr>
                  <a:spLocks/>
                </p:cNvSpPr>
                <p:nvPr/>
              </p:nvSpPr>
              <p:spPr bwMode="auto">
                <a:xfrm>
                  <a:off x="5087" y="2464"/>
                  <a:ext cx="146" cy="55"/>
                </a:xfrm>
                <a:custGeom>
                  <a:avLst/>
                  <a:gdLst>
                    <a:gd name="T0" fmla="*/ 0 w 413"/>
                    <a:gd name="T1" fmla="*/ 0 h 158"/>
                    <a:gd name="T2" fmla="*/ 1 w 413"/>
                    <a:gd name="T3" fmla="*/ 4 h 158"/>
                    <a:gd name="T4" fmla="*/ 2 w 413"/>
                    <a:gd name="T5" fmla="*/ 8 h 158"/>
                    <a:gd name="T6" fmla="*/ 5 w 413"/>
                    <a:gd name="T7" fmla="*/ 11 h 158"/>
                    <a:gd name="T8" fmla="*/ 8 w 413"/>
                    <a:gd name="T9" fmla="*/ 14 h 158"/>
                    <a:gd name="T10" fmla="*/ 12 w 413"/>
                    <a:gd name="T11" fmla="*/ 16 h 158"/>
                    <a:gd name="T12" fmla="*/ 16 w 413"/>
                    <a:gd name="T13" fmla="*/ 18 h 158"/>
                    <a:gd name="T14" fmla="*/ 21 w 413"/>
                    <a:gd name="T15" fmla="*/ 19 h 158"/>
                    <a:gd name="T16" fmla="*/ 26 w 413"/>
                    <a:gd name="T17" fmla="*/ 19 h 158"/>
                    <a:gd name="T18" fmla="*/ 31 w 413"/>
                    <a:gd name="T19" fmla="*/ 19 h 158"/>
                    <a:gd name="T20" fmla="*/ 35 w 413"/>
                    <a:gd name="T21" fmla="*/ 18 h 158"/>
                    <a:gd name="T22" fmla="*/ 39 w 413"/>
                    <a:gd name="T23" fmla="*/ 16 h 158"/>
                    <a:gd name="T24" fmla="*/ 43 w 413"/>
                    <a:gd name="T25" fmla="*/ 14 h 158"/>
                    <a:gd name="T26" fmla="*/ 46 w 413"/>
                    <a:gd name="T27" fmla="*/ 11 h 158"/>
                    <a:gd name="T28" fmla="*/ 49 w 413"/>
                    <a:gd name="T29" fmla="*/ 8 h 158"/>
                    <a:gd name="T30" fmla="*/ 51 w 413"/>
                    <a:gd name="T31" fmla="*/ 4 h 158"/>
                    <a:gd name="T32" fmla="*/ 52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2" name="Freeform 65"/>
                <p:cNvSpPr>
                  <a:spLocks/>
                </p:cNvSpPr>
                <p:nvPr/>
              </p:nvSpPr>
              <p:spPr bwMode="auto">
                <a:xfrm>
                  <a:off x="5103" y="2338"/>
                  <a:ext cx="60" cy="130"/>
                </a:xfrm>
                <a:custGeom>
                  <a:avLst/>
                  <a:gdLst>
                    <a:gd name="T0" fmla="*/ 4 w 170"/>
                    <a:gd name="T1" fmla="*/ 46 h 370"/>
                    <a:gd name="T2" fmla="*/ 21 w 170"/>
                    <a:gd name="T3" fmla="*/ 1 h 370"/>
                    <a:gd name="T4" fmla="*/ 18 w 170"/>
                    <a:gd name="T5" fmla="*/ 0 h 370"/>
                    <a:gd name="T6" fmla="*/ 0 w 170"/>
                    <a:gd name="T7" fmla="*/ 44 h 370"/>
                    <a:gd name="T8" fmla="*/ 4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3" name="Freeform 66"/>
                <p:cNvSpPr>
                  <a:spLocks/>
                </p:cNvSpPr>
                <p:nvPr/>
              </p:nvSpPr>
              <p:spPr bwMode="auto">
                <a:xfrm>
                  <a:off x="5157" y="2338"/>
                  <a:ext cx="60" cy="130"/>
                </a:xfrm>
                <a:custGeom>
                  <a:avLst/>
                  <a:gdLst>
                    <a:gd name="T0" fmla="*/ 18 w 170"/>
                    <a:gd name="T1" fmla="*/ 46 h 370"/>
                    <a:gd name="T2" fmla="*/ 0 w 170"/>
                    <a:gd name="T3" fmla="*/ 1 h 370"/>
                    <a:gd name="T4" fmla="*/ 4 w 170"/>
                    <a:gd name="T5" fmla="*/ 0 h 370"/>
                    <a:gd name="T6" fmla="*/ 21 w 170"/>
                    <a:gd name="T7" fmla="*/ 44 h 370"/>
                    <a:gd name="T8" fmla="*/ 18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4" name="Rectangle 6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35" name="Rectangle 6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36" name="Freeform 69"/>
                <p:cNvSpPr>
                  <a:spLocks/>
                </p:cNvSpPr>
                <p:nvPr/>
              </p:nvSpPr>
              <p:spPr bwMode="auto">
                <a:xfrm>
                  <a:off x="5008" y="2218"/>
                  <a:ext cx="45" cy="46"/>
                </a:xfrm>
                <a:custGeom>
                  <a:avLst/>
                  <a:gdLst>
                    <a:gd name="T0" fmla="*/ 8 w 129"/>
                    <a:gd name="T1" fmla="*/ 17 h 128"/>
                    <a:gd name="T2" fmla="*/ 9 w 129"/>
                    <a:gd name="T3" fmla="*/ 17 h 128"/>
                    <a:gd name="T4" fmla="*/ 11 w 129"/>
                    <a:gd name="T5" fmla="*/ 16 h 128"/>
                    <a:gd name="T6" fmla="*/ 12 w 129"/>
                    <a:gd name="T7" fmla="*/ 15 h 128"/>
                    <a:gd name="T8" fmla="*/ 14 w 129"/>
                    <a:gd name="T9" fmla="*/ 14 h 128"/>
                    <a:gd name="T10" fmla="*/ 15 w 129"/>
                    <a:gd name="T11" fmla="*/ 13 h 128"/>
                    <a:gd name="T12" fmla="*/ 15 w 129"/>
                    <a:gd name="T13" fmla="*/ 12 h 128"/>
                    <a:gd name="T14" fmla="*/ 16 w 129"/>
                    <a:gd name="T15" fmla="*/ 10 h 128"/>
                    <a:gd name="T16" fmla="*/ 16 w 129"/>
                    <a:gd name="T17" fmla="*/ 8 h 128"/>
                    <a:gd name="T18" fmla="*/ 16 w 129"/>
                    <a:gd name="T19" fmla="*/ 6 h 128"/>
                    <a:gd name="T20" fmla="*/ 15 w 129"/>
                    <a:gd name="T21" fmla="*/ 5 h 128"/>
                    <a:gd name="T22" fmla="*/ 15 w 129"/>
                    <a:gd name="T23" fmla="*/ 4 h 128"/>
                    <a:gd name="T24" fmla="*/ 14 w 129"/>
                    <a:gd name="T25" fmla="*/ 2 h 128"/>
                    <a:gd name="T26" fmla="*/ 12 w 129"/>
                    <a:gd name="T27" fmla="*/ 1 h 128"/>
                    <a:gd name="T28" fmla="*/ 11 w 129"/>
                    <a:gd name="T29" fmla="*/ 0 h 128"/>
                    <a:gd name="T30" fmla="*/ 9 w 129"/>
                    <a:gd name="T31" fmla="*/ 0 h 128"/>
                    <a:gd name="T32" fmla="*/ 8 w 129"/>
                    <a:gd name="T33" fmla="*/ 0 h 128"/>
                    <a:gd name="T34" fmla="*/ 6 w 129"/>
                    <a:gd name="T35" fmla="*/ 0 h 128"/>
                    <a:gd name="T36" fmla="*/ 5 w 129"/>
                    <a:gd name="T37" fmla="*/ 0 h 128"/>
                    <a:gd name="T38" fmla="*/ 3 w 129"/>
                    <a:gd name="T39" fmla="*/ 1 h 128"/>
                    <a:gd name="T40" fmla="*/ 2 w 129"/>
                    <a:gd name="T41" fmla="*/ 2 h 128"/>
                    <a:gd name="T42" fmla="*/ 1 w 129"/>
                    <a:gd name="T43" fmla="*/ 4 h 128"/>
                    <a:gd name="T44" fmla="*/ 1 w 129"/>
                    <a:gd name="T45" fmla="*/ 5 h 128"/>
                    <a:gd name="T46" fmla="*/ 0 w 129"/>
                    <a:gd name="T47" fmla="*/ 6 h 128"/>
                    <a:gd name="T48" fmla="*/ 0 w 129"/>
                    <a:gd name="T49" fmla="*/ 8 h 128"/>
                    <a:gd name="T50" fmla="*/ 0 w 129"/>
                    <a:gd name="T51" fmla="*/ 10 h 128"/>
                    <a:gd name="T52" fmla="*/ 1 w 129"/>
                    <a:gd name="T53" fmla="*/ 12 h 128"/>
                    <a:gd name="T54" fmla="*/ 1 w 129"/>
                    <a:gd name="T55" fmla="*/ 13 h 128"/>
                    <a:gd name="T56" fmla="*/ 2 w 129"/>
                    <a:gd name="T57" fmla="*/ 14 h 128"/>
                    <a:gd name="T58" fmla="*/ 3 w 129"/>
                    <a:gd name="T59" fmla="*/ 15 h 128"/>
                    <a:gd name="T60" fmla="*/ 5 w 129"/>
                    <a:gd name="T61" fmla="*/ 16 h 128"/>
                    <a:gd name="T62" fmla="*/ 6 w 129"/>
                    <a:gd name="T63" fmla="*/ 17 h 128"/>
                    <a:gd name="T64" fmla="*/ 8 w 129"/>
                    <a:gd name="T65" fmla="*/ 1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7" name="Rectangle 7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8223" name="Text Box 71"/>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Isabel</a:t>
              </a:r>
              <a:br>
                <a:rPr lang="en-US" sz="1800" b="1"/>
              </a:br>
              <a:r>
                <a:rPr lang="en-US" sz="1800" b="1"/>
                <a:t>Harkin</a:t>
              </a:r>
            </a:p>
          </p:txBody>
        </p:sp>
        <p:sp>
          <p:nvSpPr>
            <p:cNvPr id="8224" name="Line 72"/>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03" name="Line 73"/>
          <p:cNvSpPr>
            <a:spLocks noChangeShapeType="1"/>
          </p:cNvSpPr>
          <p:nvPr/>
        </p:nvSpPr>
        <p:spPr bwMode="auto">
          <a:xfrm>
            <a:off x="1181100" y="6302375"/>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204" name="Group 74"/>
          <p:cNvGrpSpPr>
            <a:grpSpLocks/>
          </p:cNvGrpSpPr>
          <p:nvPr/>
        </p:nvGrpSpPr>
        <p:grpSpPr bwMode="auto">
          <a:xfrm>
            <a:off x="2693988" y="5880100"/>
            <a:ext cx="517525" cy="658813"/>
            <a:chOff x="2401" y="425"/>
            <a:chExt cx="907" cy="1154"/>
          </a:xfrm>
        </p:grpSpPr>
        <p:sp>
          <p:nvSpPr>
            <p:cNvPr id="8216" name="Rectangle 7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8217" name="Line 7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8" name="Line 7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9" name="Rectangle 7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8220" name="Freeform 79"/>
            <p:cNvSpPr>
              <a:spLocks/>
            </p:cNvSpPr>
            <p:nvPr/>
          </p:nvSpPr>
          <p:spPr bwMode="auto">
            <a:xfrm>
              <a:off x="2643" y="789"/>
              <a:ext cx="309" cy="257"/>
            </a:xfrm>
            <a:custGeom>
              <a:avLst/>
              <a:gdLst>
                <a:gd name="T0" fmla="*/ 214 w 234"/>
                <a:gd name="T1" fmla="*/ 0 h 195"/>
                <a:gd name="T2" fmla="*/ 48 w 234"/>
                <a:gd name="T3" fmla="*/ 72 h 195"/>
                <a:gd name="T4" fmla="*/ 0 w 234"/>
                <a:gd name="T5" fmla="*/ 339 h 195"/>
                <a:gd name="T6" fmla="*/ 314 w 234"/>
                <a:gd name="T7" fmla="*/ 339 h 195"/>
                <a:gd name="T8" fmla="*/ 408 w 234"/>
                <a:gd name="T9" fmla="*/ 192 h 195"/>
                <a:gd name="T10" fmla="*/ 21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8221" name="Line 8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8205" name="Group 81"/>
          <p:cNvGrpSpPr>
            <a:grpSpLocks/>
          </p:cNvGrpSpPr>
          <p:nvPr/>
        </p:nvGrpSpPr>
        <p:grpSpPr bwMode="auto">
          <a:xfrm>
            <a:off x="7316788" y="1474788"/>
            <a:ext cx="1157287" cy="3987800"/>
            <a:chOff x="4609" y="929"/>
            <a:chExt cx="729" cy="2512"/>
          </a:xfrm>
        </p:grpSpPr>
        <p:grpSp>
          <p:nvGrpSpPr>
            <p:cNvPr id="8207" name="Group 82"/>
            <p:cNvGrpSpPr>
              <a:grpSpLocks/>
            </p:cNvGrpSpPr>
            <p:nvPr/>
          </p:nvGrpSpPr>
          <p:grpSpPr bwMode="auto">
            <a:xfrm>
              <a:off x="4691" y="1557"/>
              <a:ext cx="565" cy="565"/>
              <a:chOff x="1350" y="686"/>
              <a:chExt cx="1132" cy="1132"/>
            </a:xfrm>
          </p:grpSpPr>
          <p:sp>
            <p:nvSpPr>
              <p:cNvPr id="8214" name="AutoShape 8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8215" name="Picture 8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08" name="Group 85"/>
            <p:cNvGrpSpPr>
              <a:grpSpLocks/>
            </p:cNvGrpSpPr>
            <p:nvPr/>
          </p:nvGrpSpPr>
          <p:grpSpPr bwMode="auto">
            <a:xfrm>
              <a:off x="4691" y="2530"/>
              <a:ext cx="565" cy="565"/>
              <a:chOff x="1350" y="686"/>
              <a:chExt cx="1132" cy="1132"/>
            </a:xfrm>
          </p:grpSpPr>
          <p:sp>
            <p:nvSpPr>
              <p:cNvPr id="8212" name="AutoShape 8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8213" name="Picture 87"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09" name="Text Box 88"/>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8210" name="Text Box 89"/>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8211" name="Text Box 90"/>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sp>
        <p:nvSpPr>
          <p:cNvPr id="8206" name="Line 82"/>
          <p:cNvSpPr>
            <a:spLocks noChangeShapeType="1"/>
          </p:cNvSpPr>
          <p:nvPr/>
        </p:nvSpPr>
        <p:spPr bwMode="auto">
          <a:xfrm flipH="1">
            <a:off x="1179513" y="1608138"/>
            <a:ext cx="1587" cy="47005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|EOS~006|</a:t>
            </a:r>
            <a:endParaRPr lang="en-US" sz="100" dirty="0" err="1" smtClean="0">
              <a:solidFill>
                <a:srgbClr val="FFFFFF"/>
              </a:solidFill>
              <a:latin typeface="Arial"/>
              <a:cs typeface="Calibri" pitchFamily="34" charset="0"/>
            </a:endParaRPr>
          </a:p>
        </p:txBody>
      </p:sp>
      <p:sp>
        <p:nvSpPr>
          <p:cNvPr id="9218" name="Line 3"/>
          <p:cNvSpPr>
            <a:spLocks noChangeShapeType="1"/>
          </p:cNvSpPr>
          <p:nvPr/>
        </p:nvSpPr>
        <p:spPr bwMode="auto">
          <a:xfrm>
            <a:off x="1181100" y="2470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19" name="Line 4"/>
          <p:cNvSpPr>
            <a:spLocks noChangeShapeType="1"/>
          </p:cNvSpPr>
          <p:nvPr/>
        </p:nvSpPr>
        <p:spPr bwMode="auto">
          <a:xfrm>
            <a:off x="1181100" y="3481388"/>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0" name="Line 5"/>
          <p:cNvSpPr>
            <a:spLocks noChangeShapeType="1"/>
          </p:cNvSpPr>
          <p:nvPr/>
        </p:nvSpPr>
        <p:spPr bwMode="auto">
          <a:xfrm>
            <a:off x="1181100" y="446722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1" name="Line 6"/>
          <p:cNvSpPr>
            <a:spLocks noChangeShapeType="1"/>
          </p:cNvSpPr>
          <p:nvPr/>
        </p:nvSpPr>
        <p:spPr bwMode="auto">
          <a:xfrm>
            <a:off x="1181100" y="6302375"/>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2" name="Line 7"/>
          <p:cNvSpPr>
            <a:spLocks noChangeShapeType="1"/>
          </p:cNvSpPr>
          <p:nvPr/>
        </p:nvSpPr>
        <p:spPr bwMode="auto">
          <a:xfrm>
            <a:off x="1181100" y="5853113"/>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3" name="Line 8"/>
          <p:cNvSpPr>
            <a:spLocks noChangeShapeType="1"/>
          </p:cNvSpPr>
          <p:nvPr/>
        </p:nvSpPr>
        <p:spPr bwMode="auto">
          <a:xfrm>
            <a:off x="1181100" y="5387975"/>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4" name="Rectangle 9"/>
          <p:cNvSpPr>
            <a:spLocks noGrp="1" noChangeArrowheads="1"/>
          </p:cNvSpPr>
          <p:nvPr>
            <p:ph type="title"/>
          </p:nvPr>
        </p:nvSpPr>
        <p:spPr/>
        <p:txBody>
          <a:bodyPr/>
          <a:lstStyle/>
          <a:p>
            <a:pPr eaLnBrk="1" hangingPunct="1"/>
            <a:r>
              <a:rPr lang="en-US" dirty="0" smtClean="0"/>
              <a:t>This lesson: Exposures</a:t>
            </a:r>
          </a:p>
        </p:txBody>
      </p:sp>
      <p:grpSp>
        <p:nvGrpSpPr>
          <p:cNvPr id="9225" name="Group 10"/>
          <p:cNvGrpSpPr>
            <a:grpSpLocks/>
          </p:cNvGrpSpPr>
          <p:nvPr/>
        </p:nvGrpSpPr>
        <p:grpSpPr bwMode="auto">
          <a:xfrm>
            <a:off x="517525" y="962025"/>
            <a:ext cx="1323975" cy="976313"/>
            <a:chOff x="2083" y="1606"/>
            <a:chExt cx="1489" cy="1097"/>
          </a:xfrm>
        </p:grpSpPr>
        <p:sp>
          <p:nvSpPr>
            <p:cNvPr id="9335"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9336"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337"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338"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339"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9340"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9341"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42"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9343" name="Freeform 19"/>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44" name="Freeform 20"/>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45"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46"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47"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9348" name="Group 24"/>
            <p:cNvGrpSpPr>
              <a:grpSpLocks/>
            </p:cNvGrpSpPr>
            <p:nvPr/>
          </p:nvGrpSpPr>
          <p:grpSpPr bwMode="auto">
            <a:xfrm>
              <a:off x="2221" y="1871"/>
              <a:ext cx="518" cy="782"/>
              <a:chOff x="2400" y="1656"/>
              <a:chExt cx="752" cy="1136"/>
            </a:xfrm>
          </p:grpSpPr>
          <p:sp>
            <p:nvSpPr>
              <p:cNvPr id="9361"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62"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63"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64"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65"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9366"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367"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349" name="Group 32"/>
            <p:cNvGrpSpPr>
              <a:grpSpLocks/>
            </p:cNvGrpSpPr>
            <p:nvPr/>
          </p:nvGrpSpPr>
          <p:grpSpPr bwMode="auto">
            <a:xfrm rot="-6511945">
              <a:off x="2834" y="1842"/>
              <a:ext cx="518" cy="783"/>
              <a:chOff x="2400" y="1656"/>
              <a:chExt cx="752" cy="1136"/>
            </a:xfrm>
          </p:grpSpPr>
          <p:sp>
            <p:nvSpPr>
              <p:cNvPr id="9354"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55"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56"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57"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58"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59"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60"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350" name="Freeform 40"/>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51" name="Freeform 41"/>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52"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53"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9226" name="Group 44"/>
          <p:cNvGrpSpPr>
            <a:grpSpLocks/>
          </p:cNvGrpSpPr>
          <p:nvPr/>
        </p:nvGrpSpPr>
        <p:grpSpPr bwMode="auto">
          <a:xfrm>
            <a:off x="2151063" y="2081213"/>
            <a:ext cx="822325" cy="817562"/>
            <a:chOff x="3360" y="800"/>
            <a:chExt cx="620" cy="616"/>
          </a:xfrm>
        </p:grpSpPr>
        <p:sp>
          <p:nvSpPr>
            <p:cNvPr id="9329" name="AutoShape 4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9330" name="Freeform 46"/>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9331" name="Group 47"/>
            <p:cNvGrpSpPr>
              <a:grpSpLocks/>
            </p:cNvGrpSpPr>
            <p:nvPr/>
          </p:nvGrpSpPr>
          <p:grpSpPr bwMode="auto">
            <a:xfrm flipH="1">
              <a:off x="3749" y="1171"/>
              <a:ext cx="212" cy="213"/>
              <a:chOff x="1350" y="686"/>
              <a:chExt cx="1132" cy="1132"/>
            </a:xfrm>
          </p:grpSpPr>
          <p:sp>
            <p:nvSpPr>
              <p:cNvPr id="9333" name="AutoShape 4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9334" name="Picture 4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332" name="Picture 5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27" name="Group 51"/>
          <p:cNvGrpSpPr>
            <a:grpSpLocks/>
          </p:cNvGrpSpPr>
          <p:nvPr/>
        </p:nvGrpSpPr>
        <p:grpSpPr bwMode="auto">
          <a:xfrm>
            <a:off x="2151063" y="3057525"/>
            <a:ext cx="822325" cy="817563"/>
            <a:chOff x="3360" y="800"/>
            <a:chExt cx="620" cy="616"/>
          </a:xfrm>
        </p:grpSpPr>
        <p:sp>
          <p:nvSpPr>
            <p:cNvPr id="9323" name="AutoShape 5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9324" name="Freeform 53"/>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9325" name="Group 54"/>
            <p:cNvGrpSpPr>
              <a:grpSpLocks/>
            </p:cNvGrpSpPr>
            <p:nvPr/>
          </p:nvGrpSpPr>
          <p:grpSpPr bwMode="auto">
            <a:xfrm flipH="1">
              <a:off x="3749" y="1171"/>
              <a:ext cx="212" cy="213"/>
              <a:chOff x="1350" y="686"/>
              <a:chExt cx="1132" cy="1132"/>
            </a:xfrm>
          </p:grpSpPr>
          <p:sp>
            <p:nvSpPr>
              <p:cNvPr id="9327" name="AutoShape 5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9328" name="Picture 5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326" name="Picture 5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28" name="Group 58"/>
          <p:cNvGrpSpPr>
            <a:grpSpLocks/>
          </p:cNvGrpSpPr>
          <p:nvPr/>
        </p:nvGrpSpPr>
        <p:grpSpPr bwMode="auto">
          <a:xfrm>
            <a:off x="2151063" y="4035425"/>
            <a:ext cx="822325" cy="817563"/>
            <a:chOff x="3360" y="800"/>
            <a:chExt cx="620" cy="616"/>
          </a:xfrm>
        </p:grpSpPr>
        <p:sp>
          <p:nvSpPr>
            <p:cNvPr id="9317" name="AutoShape 5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9318" name="Freeform 60"/>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9319" name="Group 61"/>
            <p:cNvGrpSpPr>
              <a:grpSpLocks/>
            </p:cNvGrpSpPr>
            <p:nvPr/>
          </p:nvGrpSpPr>
          <p:grpSpPr bwMode="auto">
            <a:xfrm flipH="1">
              <a:off x="3749" y="1171"/>
              <a:ext cx="212" cy="213"/>
              <a:chOff x="1350" y="686"/>
              <a:chExt cx="1132" cy="1132"/>
            </a:xfrm>
          </p:grpSpPr>
          <p:sp>
            <p:nvSpPr>
              <p:cNvPr id="9321" name="AutoShape 6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9322" name="Picture 6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320" name="Picture 6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9" name="Text Box 65"/>
          <p:cNvSpPr txBox="1">
            <a:spLocks noChangeArrowheads="1"/>
          </p:cNvSpPr>
          <p:nvPr/>
        </p:nvSpPr>
        <p:spPr bwMode="auto">
          <a:xfrm>
            <a:off x="1104900" y="21828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9230" name="Text Box 66"/>
          <p:cNvSpPr txBox="1">
            <a:spLocks noChangeArrowheads="1"/>
          </p:cNvSpPr>
          <p:nvPr/>
        </p:nvSpPr>
        <p:spPr bwMode="auto">
          <a:xfrm>
            <a:off x="1104900" y="3181350"/>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med.pay</a:t>
            </a:r>
          </a:p>
        </p:txBody>
      </p:sp>
      <p:sp>
        <p:nvSpPr>
          <p:cNvPr id="9231" name="Text Box 67"/>
          <p:cNvSpPr txBox="1">
            <a:spLocks noChangeArrowheads="1"/>
          </p:cNvSpPr>
          <p:nvPr/>
        </p:nvSpPr>
        <p:spPr bwMode="auto">
          <a:xfrm>
            <a:off x="1104900" y="416718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9232" name="Line 68"/>
          <p:cNvSpPr>
            <a:spLocks noChangeShapeType="1"/>
          </p:cNvSpPr>
          <p:nvPr/>
        </p:nvSpPr>
        <p:spPr bwMode="auto">
          <a:xfrm>
            <a:off x="2976563" y="2443163"/>
            <a:ext cx="2443162" cy="0"/>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3" name="Line 69"/>
          <p:cNvSpPr>
            <a:spLocks noChangeShapeType="1"/>
          </p:cNvSpPr>
          <p:nvPr/>
        </p:nvSpPr>
        <p:spPr bwMode="auto">
          <a:xfrm flipV="1">
            <a:off x="5419725" y="2417763"/>
            <a:ext cx="0" cy="1042987"/>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4" name="Line 70"/>
          <p:cNvSpPr>
            <a:spLocks noChangeShapeType="1"/>
          </p:cNvSpPr>
          <p:nvPr/>
        </p:nvSpPr>
        <p:spPr bwMode="auto">
          <a:xfrm>
            <a:off x="5419725" y="2947988"/>
            <a:ext cx="2062163" cy="0"/>
          </a:xfrm>
          <a:prstGeom prst="line">
            <a:avLst/>
          </a:prstGeom>
          <a:noFill/>
          <a:ln w="28575">
            <a:solidFill>
              <a:srgbClr val="33CC33"/>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5" name="Line 71"/>
          <p:cNvSpPr>
            <a:spLocks noChangeShapeType="1"/>
          </p:cNvSpPr>
          <p:nvPr/>
        </p:nvSpPr>
        <p:spPr bwMode="auto">
          <a:xfrm>
            <a:off x="2995613" y="3460750"/>
            <a:ext cx="2443162" cy="0"/>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6" name="Line 72"/>
          <p:cNvSpPr>
            <a:spLocks noChangeShapeType="1"/>
          </p:cNvSpPr>
          <p:nvPr/>
        </p:nvSpPr>
        <p:spPr bwMode="auto">
          <a:xfrm>
            <a:off x="2976563" y="4438650"/>
            <a:ext cx="4521200" cy="0"/>
          </a:xfrm>
          <a:prstGeom prst="line">
            <a:avLst/>
          </a:prstGeom>
          <a:noFill/>
          <a:ln w="28575">
            <a:solidFill>
              <a:srgbClr val="33CC33"/>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9237" name="Group 73"/>
          <p:cNvGrpSpPr>
            <a:grpSpLocks/>
          </p:cNvGrpSpPr>
          <p:nvPr/>
        </p:nvGrpSpPr>
        <p:grpSpPr bwMode="auto">
          <a:xfrm>
            <a:off x="7446963" y="2471738"/>
            <a:ext cx="896937" cy="896937"/>
            <a:chOff x="1350" y="686"/>
            <a:chExt cx="1132" cy="1132"/>
          </a:xfrm>
        </p:grpSpPr>
        <p:sp>
          <p:nvSpPr>
            <p:cNvPr id="9315" name="AutoShape 7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9316" name="Picture 7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38" name="Group 76"/>
          <p:cNvGrpSpPr>
            <a:grpSpLocks/>
          </p:cNvGrpSpPr>
          <p:nvPr/>
        </p:nvGrpSpPr>
        <p:grpSpPr bwMode="auto">
          <a:xfrm>
            <a:off x="7446963" y="4016375"/>
            <a:ext cx="896937" cy="896938"/>
            <a:chOff x="1350" y="686"/>
            <a:chExt cx="1132" cy="1132"/>
          </a:xfrm>
        </p:grpSpPr>
        <p:sp>
          <p:nvSpPr>
            <p:cNvPr id="9313"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9314" name="Picture 7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39" name="Text Box 79"/>
          <p:cNvSpPr txBox="1">
            <a:spLocks noChangeArrowheads="1"/>
          </p:cNvSpPr>
          <p:nvPr/>
        </p:nvSpPr>
        <p:spPr bwMode="auto">
          <a:xfrm>
            <a:off x="7431088" y="2162175"/>
            <a:ext cx="9286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9240" name="Text Box 80"/>
          <p:cNvSpPr txBox="1">
            <a:spLocks noChangeArrowheads="1"/>
          </p:cNvSpPr>
          <p:nvPr/>
        </p:nvSpPr>
        <p:spPr bwMode="auto">
          <a:xfrm>
            <a:off x="7389813" y="4913313"/>
            <a:ext cx="10112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9241" name="Text Box 81"/>
          <p:cNvSpPr txBox="1">
            <a:spLocks noChangeArrowheads="1"/>
          </p:cNvSpPr>
          <p:nvPr/>
        </p:nvSpPr>
        <p:spPr bwMode="auto">
          <a:xfrm>
            <a:off x="7316788" y="1474788"/>
            <a:ext cx="11572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nvGrpSpPr>
          <p:cNvPr id="9242" name="Group 82"/>
          <p:cNvGrpSpPr>
            <a:grpSpLocks/>
          </p:cNvGrpSpPr>
          <p:nvPr/>
        </p:nvGrpSpPr>
        <p:grpSpPr bwMode="auto">
          <a:xfrm>
            <a:off x="2932113" y="4065588"/>
            <a:ext cx="468312" cy="593725"/>
            <a:chOff x="2900" y="2726"/>
            <a:chExt cx="505" cy="642"/>
          </a:xfrm>
        </p:grpSpPr>
        <p:sp>
          <p:nvSpPr>
            <p:cNvPr id="9308" name="Oval 83"/>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9309" name="Freeform 84"/>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cap="flat" cmpd="sng">
              <a:solidFill>
                <a:schemeClr val="bg1"/>
              </a:solidFill>
              <a:prstDash val="solid"/>
              <a:round/>
              <a:headEnd/>
              <a:tailEnd/>
            </a:ln>
          </p:spPr>
          <p:txBody>
            <a:bodyPr lIns="0" tIns="0" rIns="0" bIns="0" anchor="ctr">
              <a:spAutoFit/>
            </a:bodyPr>
            <a:lstStyle/>
            <a:p>
              <a:endParaRPr lang="en-US"/>
            </a:p>
          </p:txBody>
        </p:sp>
        <p:sp>
          <p:nvSpPr>
            <p:cNvPr id="9310" name="Freeform 85"/>
            <p:cNvSpPr>
              <a:spLocks/>
            </p:cNvSpPr>
            <p:nvPr/>
          </p:nvSpPr>
          <p:spPr bwMode="auto">
            <a:xfrm>
              <a:off x="2900" y="3068"/>
              <a:ext cx="409" cy="264"/>
            </a:xfrm>
            <a:custGeom>
              <a:avLst/>
              <a:gdLst>
                <a:gd name="T0" fmla="*/ 9 w 559"/>
                <a:gd name="T1" fmla="*/ 3 h 434"/>
                <a:gd name="T2" fmla="*/ 116 w 559"/>
                <a:gd name="T3" fmla="*/ 0 h 434"/>
                <a:gd name="T4" fmla="*/ 107 w 559"/>
                <a:gd name="T5" fmla="*/ 71 h 434"/>
                <a:gd name="T6" fmla="*/ 206 w 559"/>
                <a:gd name="T7" fmla="*/ 52 h 434"/>
                <a:gd name="T8" fmla="*/ 269 w 559"/>
                <a:gd name="T9" fmla="*/ 68 h 434"/>
                <a:gd name="T10" fmla="*/ 299 w 559"/>
                <a:gd name="T11" fmla="*/ 108 h 434"/>
                <a:gd name="T12" fmla="*/ 277 w 559"/>
                <a:gd name="T13" fmla="*/ 145 h 434"/>
                <a:gd name="T14" fmla="*/ 206 w 559"/>
                <a:gd name="T15" fmla="*/ 161 h 434"/>
                <a:gd name="T16" fmla="*/ 125 w 559"/>
                <a:gd name="T17" fmla="*/ 161 h 434"/>
                <a:gd name="T18" fmla="*/ 49 w 559"/>
                <a:gd name="T19" fmla="*/ 151 h 434"/>
                <a:gd name="T20" fmla="*/ 4 w 559"/>
                <a:gd name="T21" fmla="*/ 117 h 434"/>
                <a:gd name="T22" fmla="*/ 0 w 559"/>
                <a:gd name="T23" fmla="*/ 55 h 434"/>
                <a:gd name="T24" fmla="*/ 9 w 559"/>
                <a:gd name="T25" fmla="*/ 3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9311" name="Freeform 86"/>
            <p:cNvSpPr>
              <a:spLocks/>
            </p:cNvSpPr>
            <p:nvPr/>
          </p:nvSpPr>
          <p:spPr bwMode="auto">
            <a:xfrm>
              <a:off x="3022" y="2996"/>
              <a:ext cx="219" cy="331"/>
            </a:xfrm>
            <a:custGeom>
              <a:avLst/>
              <a:gdLst>
                <a:gd name="T0" fmla="*/ 133 w 300"/>
                <a:gd name="T1" fmla="*/ 0 h 543"/>
                <a:gd name="T2" fmla="*/ 0 w 300"/>
                <a:gd name="T3" fmla="*/ 202 h 543"/>
                <a:gd name="T4" fmla="*/ 102 w 300"/>
                <a:gd name="T5" fmla="*/ 202 h 543"/>
                <a:gd name="T6" fmla="*/ 160 w 300"/>
                <a:gd name="T7" fmla="*/ 6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9312" name="Line 87"/>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43" name="Group 88"/>
          <p:cNvGrpSpPr>
            <a:grpSpLocks/>
          </p:cNvGrpSpPr>
          <p:nvPr/>
        </p:nvGrpSpPr>
        <p:grpSpPr bwMode="auto">
          <a:xfrm>
            <a:off x="2936875" y="3062288"/>
            <a:ext cx="468313" cy="593725"/>
            <a:chOff x="2900" y="2726"/>
            <a:chExt cx="505" cy="642"/>
          </a:xfrm>
        </p:grpSpPr>
        <p:sp>
          <p:nvSpPr>
            <p:cNvPr id="9303" name="Oval 89"/>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9304" name="Freeform 90"/>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cap="flat" cmpd="sng">
              <a:solidFill>
                <a:schemeClr val="bg1"/>
              </a:solidFill>
              <a:prstDash val="solid"/>
              <a:round/>
              <a:headEnd/>
              <a:tailEnd/>
            </a:ln>
          </p:spPr>
          <p:txBody>
            <a:bodyPr lIns="0" tIns="0" rIns="0" bIns="0" anchor="ctr">
              <a:spAutoFit/>
            </a:bodyPr>
            <a:lstStyle/>
            <a:p>
              <a:endParaRPr lang="en-US"/>
            </a:p>
          </p:txBody>
        </p:sp>
        <p:sp>
          <p:nvSpPr>
            <p:cNvPr id="9305" name="Freeform 91"/>
            <p:cNvSpPr>
              <a:spLocks/>
            </p:cNvSpPr>
            <p:nvPr/>
          </p:nvSpPr>
          <p:spPr bwMode="auto">
            <a:xfrm>
              <a:off x="2900" y="3068"/>
              <a:ext cx="409" cy="264"/>
            </a:xfrm>
            <a:custGeom>
              <a:avLst/>
              <a:gdLst>
                <a:gd name="T0" fmla="*/ 9 w 559"/>
                <a:gd name="T1" fmla="*/ 3 h 434"/>
                <a:gd name="T2" fmla="*/ 116 w 559"/>
                <a:gd name="T3" fmla="*/ 0 h 434"/>
                <a:gd name="T4" fmla="*/ 107 w 559"/>
                <a:gd name="T5" fmla="*/ 71 h 434"/>
                <a:gd name="T6" fmla="*/ 206 w 559"/>
                <a:gd name="T7" fmla="*/ 52 h 434"/>
                <a:gd name="T8" fmla="*/ 269 w 559"/>
                <a:gd name="T9" fmla="*/ 68 h 434"/>
                <a:gd name="T10" fmla="*/ 299 w 559"/>
                <a:gd name="T11" fmla="*/ 108 h 434"/>
                <a:gd name="T12" fmla="*/ 277 w 559"/>
                <a:gd name="T13" fmla="*/ 145 h 434"/>
                <a:gd name="T14" fmla="*/ 206 w 559"/>
                <a:gd name="T15" fmla="*/ 161 h 434"/>
                <a:gd name="T16" fmla="*/ 125 w 559"/>
                <a:gd name="T17" fmla="*/ 161 h 434"/>
                <a:gd name="T18" fmla="*/ 49 w 559"/>
                <a:gd name="T19" fmla="*/ 151 h 434"/>
                <a:gd name="T20" fmla="*/ 4 w 559"/>
                <a:gd name="T21" fmla="*/ 117 h 434"/>
                <a:gd name="T22" fmla="*/ 0 w 559"/>
                <a:gd name="T23" fmla="*/ 55 h 434"/>
                <a:gd name="T24" fmla="*/ 9 w 559"/>
                <a:gd name="T25" fmla="*/ 3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9306" name="Freeform 92"/>
            <p:cNvSpPr>
              <a:spLocks/>
            </p:cNvSpPr>
            <p:nvPr/>
          </p:nvSpPr>
          <p:spPr bwMode="auto">
            <a:xfrm>
              <a:off x="3022" y="2996"/>
              <a:ext cx="219" cy="331"/>
            </a:xfrm>
            <a:custGeom>
              <a:avLst/>
              <a:gdLst>
                <a:gd name="T0" fmla="*/ 133 w 300"/>
                <a:gd name="T1" fmla="*/ 0 h 543"/>
                <a:gd name="T2" fmla="*/ 0 w 300"/>
                <a:gd name="T3" fmla="*/ 202 h 543"/>
                <a:gd name="T4" fmla="*/ 102 w 300"/>
                <a:gd name="T5" fmla="*/ 202 h 543"/>
                <a:gd name="T6" fmla="*/ 160 w 300"/>
                <a:gd name="T7" fmla="*/ 6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9307" name="Line 93"/>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44" name="Group 94"/>
          <p:cNvGrpSpPr>
            <a:grpSpLocks/>
          </p:cNvGrpSpPr>
          <p:nvPr/>
        </p:nvGrpSpPr>
        <p:grpSpPr bwMode="auto">
          <a:xfrm>
            <a:off x="2884488" y="2173288"/>
            <a:ext cx="815975" cy="501650"/>
            <a:chOff x="2943" y="3239"/>
            <a:chExt cx="725" cy="446"/>
          </a:xfrm>
        </p:grpSpPr>
        <p:sp>
          <p:nvSpPr>
            <p:cNvPr id="9285" name="Freeform 95"/>
            <p:cNvSpPr>
              <a:spLocks/>
            </p:cNvSpPr>
            <p:nvPr/>
          </p:nvSpPr>
          <p:spPr bwMode="auto">
            <a:xfrm>
              <a:off x="3485" y="3548"/>
              <a:ext cx="87" cy="137"/>
            </a:xfrm>
            <a:custGeom>
              <a:avLst/>
              <a:gdLst>
                <a:gd name="T0" fmla="*/ 8 w 530"/>
                <a:gd name="T1" fmla="*/ 22 h 849"/>
                <a:gd name="T2" fmla="*/ 6 w 530"/>
                <a:gd name="T3" fmla="*/ 22 h 849"/>
                <a:gd name="T4" fmla="*/ 4 w 530"/>
                <a:gd name="T5" fmla="*/ 21 h 849"/>
                <a:gd name="T6" fmla="*/ 2 w 530"/>
                <a:gd name="T7" fmla="*/ 20 h 849"/>
                <a:gd name="T8" fmla="*/ 1 w 530"/>
                <a:gd name="T9" fmla="*/ 17 h 849"/>
                <a:gd name="T10" fmla="*/ 0 w 530"/>
                <a:gd name="T11" fmla="*/ 14 h 849"/>
                <a:gd name="T12" fmla="*/ 0 w 530"/>
                <a:gd name="T13" fmla="*/ 11 h 849"/>
                <a:gd name="T14" fmla="*/ 0 w 530"/>
                <a:gd name="T15" fmla="*/ 8 h 849"/>
                <a:gd name="T16" fmla="*/ 2 w 530"/>
                <a:gd name="T17" fmla="*/ 5 h 849"/>
                <a:gd name="T18" fmla="*/ 3 w 530"/>
                <a:gd name="T19" fmla="*/ 2 h 849"/>
                <a:gd name="T20" fmla="*/ 5 w 530"/>
                <a:gd name="T21" fmla="*/ 1 h 849"/>
                <a:gd name="T22" fmla="*/ 7 w 530"/>
                <a:gd name="T23" fmla="*/ 0 h 849"/>
                <a:gd name="T24" fmla="*/ 9 w 530"/>
                <a:gd name="T25" fmla="*/ 0 h 849"/>
                <a:gd name="T26" fmla="*/ 11 w 530"/>
                <a:gd name="T27" fmla="*/ 1 h 849"/>
                <a:gd name="T28" fmla="*/ 13 w 530"/>
                <a:gd name="T29" fmla="*/ 3 h 849"/>
                <a:gd name="T30" fmla="*/ 14 w 530"/>
                <a:gd name="T31" fmla="*/ 6 h 849"/>
                <a:gd name="T32" fmla="*/ 14 w 530"/>
                <a:gd name="T33" fmla="*/ 9 h 849"/>
                <a:gd name="T34" fmla="*/ 14 w 530"/>
                <a:gd name="T35" fmla="*/ 13 h 849"/>
                <a:gd name="T36" fmla="*/ 13 w 530"/>
                <a:gd name="T37" fmla="*/ 16 h 849"/>
                <a:gd name="T38" fmla="*/ 12 w 530"/>
                <a:gd name="T39" fmla="*/ 19 h 849"/>
                <a:gd name="T40" fmla="*/ 10 w 530"/>
                <a:gd name="T41" fmla="*/ 20 h 849"/>
                <a:gd name="T42" fmla="*/ 8 w 530"/>
                <a:gd name="T43" fmla="*/ 22 h 849"/>
                <a:gd name="T44" fmla="*/ 8 w 530"/>
                <a:gd name="T45" fmla="*/ 22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6" name="Freeform 96"/>
            <p:cNvSpPr>
              <a:spLocks/>
            </p:cNvSpPr>
            <p:nvPr/>
          </p:nvSpPr>
          <p:spPr bwMode="auto">
            <a:xfrm>
              <a:off x="3357" y="3450"/>
              <a:ext cx="9" cy="7"/>
            </a:xfrm>
            <a:custGeom>
              <a:avLst/>
              <a:gdLst>
                <a:gd name="T0" fmla="*/ 2 w 53"/>
                <a:gd name="T1" fmla="*/ 1 h 43"/>
                <a:gd name="T2" fmla="*/ 1 w 53"/>
                <a:gd name="T3" fmla="*/ 0 h 43"/>
                <a:gd name="T4" fmla="*/ 0 w 53"/>
                <a:gd name="T5" fmla="*/ 1 h 43"/>
                <a:gd name="T6" fmla="*/ 0 w 53"/>
                <a:gd name="T7" fmla="*/ 1 h 43"/>
                <a:gd name="T8" fmla="*/ 2 w 53"/>
                <a:gd name="T9" fmla="*/ 1 h 43"/>
                <a:gd name="T10" fmla="*/ 2 w 53"/>
                <a:gd name="T11" fmla="*/ 1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7" name="Freeform 97"/>
            <p:cNvSpPr>
              <a:spLocks/>
            </p:cNvSpPr>
            <p:nvPr/>
          </p:nvSpPr>
          <p:spPr bwMode="auto">
            <a:xfrm>
              <a:off x="2943" y="3288"/>
              <a:ext cx="725" cy="336"/>
            </a:xfrm>
            <a:custGeom>
              <a:avLst/>
              <a:gdLst>
                <a:gd name="T0" fmla="*/ 36 w 1140"/>
                <a:gd name="T1" fmla="*/ 204 h 526"/>
                <a:gd name="T2" fmla="*/ 8 w 1140"/>
                <a:gd name="T3" fmla="*/ 189 h 526"/>
                <a:gd name="T4" fmla="*/ 0 w 1140"/>
                <a:gd name="T5" fmla="*/ 155 h 526"/>
                <a:gd name="T6" fmla="*/ 13 w 1140"/>
                <a:gd name="T7" fmla="*/ 117 h 526"/>
                <a:gd name="T8" fmla="*/ 49 w 1140"/>
                <a:gd name="T9" fmla="*/ 89 h 526"/>
                <a:gd name="T10" fmla="*/ 86 w 1140"/>
                <a:gd name="T11" fmla="*/ 76 h 526"/>
                <a:gd name="T12" fmla="*/ 93 w 1140"/>
                <a:gd name="T13" fmla="*/ 34 h 526"/>
                <a:gd name="T14" fmla="*/ 99 w 1140"/>
                <a:gd name="T15" fmla="*/ 22 h 526"/>
                <a:gd name="T16" fmla="*/ 106 w 1140"/>
                <a:gd name="T17" fmla="*/ 15 h 526"/>
                <a:gd name="T18" fmla="*/ 117 w 1140"/>
                <a:gd name="T19" fmla="*/ 8 h 526"/>
                <a:gd name="T20" fmla="*/ 130 w 1140"/>
                <a:gd name="T21" fmla="*/ 5 h 526"/>
                <a:gd name="T22" fmla="*/ 163 w 1140"/>
                <a:gd name="T23" fmla="*/ 3 h 526"/>
                <a:gd name="T24" fmla="*/ 199 w 1140"/>
                <a:gd name="T25" fmla="*/ 1 h 526"/>
                <a:gd name="T26" fmla="*/ 234 w 1140"/>
                <a:gd name="T27" fmla="*/ 0 h 526"/>
                <a:gd name="T28" fmla="*/ 264 w 1140"/>
                <a:gd name="T29" fmla="*/ 0 h 526"/>
                <a:gd name="T30" fmla="*/ 277 w 1140"/>
                <a:gd name="T31" fmla="*/ 3 h 526"/>
                <a:gd name="T32" fmla="*/ 291 w 1140"/>
                <a:gd name="T33" fmla="*/ 9 h 526"/>
                <a:gd name="T34" fmla="*/ 313 w 1140"/>
                <a:gd name="T35" fmla="*/ 79 h 526"/>
                <a:gd name="T36" fmla="*/ 333 w 1140"/>
                <a:gd name="T37" fmla="*/ 83 h 526"/>
                <a:gd name="T38" fmla="*/ 353 w 1140"/>
                <a:gd name="T39" fmla="*/ 74 h 526"/>
                <a:gd name="T40" fmla="*/ 358 w 1140"/>
                <a:gd name="T41" fmla="*/ 105 h 526"/>
                <a:gd name="T42" fmla="*/ 375 w 1140"/>
                <a:gd name="T43" fmla="*/ 73 h 526"/>
                <a:gd name="T44" fmla="*/ 383 w 1140"/>
                <a:gd name="T45" fmla="*/ 103 h 526"/>
                <a:gd name="T46" fmla="*/ 399 w 1140"/>
                <a:gd name="T47" fmla="*/ 76 h 526"/>
                <a:gd name="T48" fmla="*/ 404 w 1140"/>
                <a:gd name="T49" fmla="*/ 103 h 526"/>
                <a:gd name="T50" fmla="*/ 427 w 1140"/>
                <a:gd name="T51" fmla="*/ 80 h 526"/>
                <a:gd name="T52" fmla="*/ 436 w 1140"/>
                <a:gd name="T53" fmla="*/ 107 h 526"/>
                <a:gd name="T54" fmla="*/ 461 w 1140"/>
                <a:gd name="T55" fmla="*/ 134 h 526"/>
                <a:gd name="T56" fmla="*/ 459 w 1140"/>
                <a:gd name="T57" fmla="*/ 175 h 526"/>
                <a:gd name="T58" fmla="*/ 436 w 1140"/>
                <a:gd name="T59" fmla="*/ 210 h 526"/>
                <a:gd name="T60" fmla="*/ 413 w 1140"/>
                <a:gd name="T61" fmla="*/ 212 h 526"/>
                <a:gd name="T62" fmla="*/ 408 w 1140"/>
                <a:gd name="T63" fmla="*/ 157 h 526"/>
                <a:gd name="T64" fmla="*/ 403 w 1140"/>
                <a:gd name="T65" fmla="*/ 149 h 526"/>
                <a:gd name="T66" fmla="*/ 397 w 1140"/>
                <a:gd name="T67" fmla="*/ 143 h 526"/>
                <a:gd name="T68" fmla="*/ 379 w 1140"/>
                <a:gd name="T69" fmla="*/ 137 h 526"/>
                <a:gd name="T70" fmla="*/ 364 w 1140"/>
                <a:gd name="T71" fmla="*/ 139 h 526"/>
                <a:gd name="T72" fmla="*/ 357 w 1140"/>
                <a:gd name="T73" fmla="*/ 144 h 526"/>
                <a:gd name="T74" fmla="*/ 347 w 1140"/>
                <a:gd name="T75" fmla="*/ 155 h 526"/>
                <a:gd name="T76" fmla="*/ 343 w 1140"/>
                <a:gd name="T77" fmla="*/ 171 h 526"/>
                <a:gd name="T78" fmla="*/ 340 w 1140"/>
                <a:gd name="T79" fmla="*/ 189 h 526"/>
                <a:gd name="T80" fmla="*/ 341 w 1140"/>
                <a:gd name="T81" fmla="*/ 213 h 526"/>
                <a:gd name="T82" fmla="*/ 143 w 1140"/>
                <a:gd name="T83" fmla="*/ 215 h 526"/>
                <a:gd name="T84" fmla="*/ 140 w 1140"/>
                <a:gd name="T85" fmla="*/ 195 h 526"/>
                <a:gd name="T86" fmla="*/ 131 w 1140"/>
                <a:gd name="T87" fmla="*/ 176 h 526"/>
                <a:gd name="T88" fmla="*/ 117 w 1140"/>
                <a:gd name="T89" fmla="*/ 165 h 526"/>
                <a:gd name="T90" fmla="*/ 96 w 1140"/>
                <a:gd name="T91" fmla="*/ 158 h 526"/>
                <a:gd name="T92" fmla="*/ 74 w 1140"/>
                <a:gd name="T93" fmla="*/ 160 h 526"/>
                <a:gd name="T94" fmla="*/ 55 w 1140"/>
                <a:gd name="T95" fmla="*/ 168 h 526"/>
                <a:gd name="T96" fmla="*/ 41 w 1140"/>
                <a:gd name="T97" fmla="*/ 186 h 526"/>
                <a:gd name="T98" fmla="*/ 36 w 1140"/>
                <a:gd name="T99" fmla="*/ 204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88" name="Freeform 98"/>
            <p:cNvSpPr>
              <a:spLocks/>
            </p:cNvSpPr>
            <p:nvPr/>
          </p:nvSpPr>
          <p:spPr bwMode="auto">
            <a:xfrm>
              <a:off x="3113" y="3325"/>
              <a:ext cx="121" cy="130"/>
            </a:xfrm>
            <a:custGeom>
              <a:avLst/>
              <a:gdLst>
                <a:gd name="T0" fmla="*/ 0 w 189"/>
                <a:gd name="T1" fmla="*/ 79 h 204"/>
                <a:gd name="T2" fmla="*/ 6 w 189"/>
                <a:gd name="T3" fmla="*/ 28 h 204"/>
                <a:gd name="T4" fmla="*/ 12 w 189"/>
                <a:gd name="T5" fmla="*/ 18 h 204"/>
                <a:gd name="T6" fmla="*/ 17 w 189"/>
                <a:gd name="T7" fmla="*/ 12 h 204"/>
                <a:gd name="T8" fmla="*/ 26 w 189"/>
                <a:gd name="T9" fmla="*/ 6 h 204"/>
                <a:gd name="T10" fmla="*/ 36 w 189"/>
                <a:gd name="T11" fmla="*/ 4 h 204"/>
                <a:gd name="T12" fmla="*/ 77 w 189"/>
                <a:gd name="T13" fmla="*/ 0 h 204"/>
                <a:gd name="T14" fmla="*/ 77 w 189"/>
                <a:gd name="T15" fmla="*/ 83 h 204"/>
                <a:gd name="T16" fmla="*/ 0 w 189"/>
                <a:gd name="T17" fmla="*/ 79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89" name="Freeform 99"/>
            <p:cNvSpPr>
              <a:spLocks/>
            </p:cNvSpPr>
            <p:nvPr/>
          </p:nvSpPr>
          <p:spPr bwMode="auto">
            <a:xfrm>
              <a:off x="3255" y="3322"/>
              <a:ext cx="160" cy="135"/>
            </a:xfrm>
            <a:custGeom>
              <a:avLst/>
              <a:gdLst>
                <a:gd name="T0" fmla="*/ 1 w 252"/>
                <a:gd name="T1" fmla="*/ 83 h 213"/>
                <a:gd name="T2" fmla="*/ 0 w 252"/>
                <a:gd name="T3" fmla="*/ 0 h 213"/>
                <a:gd name="T4" fmla="*/ 84 w 252"/>
                <a:gd name="T5" fmla="*/ 0 h 213"/>
                <a:gd name="T6" fmla="*/ 102 w 252"/>
                <a:gd name="T7" fmla="*/ 60 h 213"/>
                <a:gd name="T8" fmla="*/ 87 w 252"/>
                <a:gd name="T9" fmla="*/ 77 h 213"/>
                <a:gd name="T10" fmla="*/ 40 w 252"/>
                <a:gd name="T11" fmla="*/ 86 h 213"/>
                <a:gd name="T12" fmla="*/ 1 w 252"/>
                <a:gd name="T13" fmla="*/ 8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90" name="Freeform 100"/>
            <p:cNvSpPr>
              <a:spLocks/>
            </p:cNvSpPr>
            <p:nvPr/>
          </p:nvSpPr>
          <p:spPr bwMode="auto">
            <a:xfrm>
              <a:off x="3360" y="3383"/>
              <a:ext cx="45" cy="63"/>
            </a:xfrm>
            <a:custGeom>
              <a:avLst/>
              <a:gdLst>
                <a:gd name="T0" fmla="*/ 0 w 276"/>
                <a:gd name="T1" fmla="*/ 9 h 388"/>
                <a:gd name="T2" fmla="*/ 0 w 276"/>
                <a:gd name="T3" fmla="*/ 8 h 388"/>
                <a:gd name="T4" fmla="*/ 0 w 276"/>
                <a:gd name="T5" fmla="*/ 7 h 388"/>
                <a:gd name="T6" fmla="*/ 0 w 276"/>
                <a:gd name="T7" fmla="*/ 6 h 388"/>
                <a:gd name="T8" fmla="*/ 0 w 276"/>
                <a:gd name="T9" fmla="*/ 5 h 388"/>
                <a:gd name="T10" fmla="*/ 1 w 276"/>
                <a:gd name="T11" fmla="*/ 3 h 388"/>
                <a:gd name="T12" fmla="*/ 1 w 276"/>
                <a:gd name="T13" fmla="*/ 2 h 388"/>
                <a:gd name="T14" fmla="*/ 2 w 276"/>
                <a:gd name="T15" fmla="*/ 1 h 388"/>
                <a:gd name="T16" fmla="*/ 3 w 276"/>
                <a:gd name="T17" fmla="*/ 1 h 388"/>
                <a:gd name="T18" fmla="*/ 4 w 276"/>
                <a:gd name="T19" fmla="*/ 0 h 388"/>
                <a:gd name="T20" fmla="*/ 5 w 276"/>
                <a:gd name="T21" fmla="*/ 0 h 388"/>
                <a:gd name="T22" fmla="*/ 6 w 276"/>
                <a:gd name="T23" fmla="*/ 0 h 388"/>
                <a:gd name="T24" fmla="*/ 6 w 276"/>
                <a:gd name="T25" fmla="*/ 1 h 388"/>
                <a:gd name="T26" fmla="*/ 7 w 276"/>
                <a:gd name="T27" fmla="*/ 1 h 388"/>
                <a:gd name="T28" fmla="*/ 7 w 276"/>
                <a:gd name="T29" fmla="*/ 2 h 388"/>
                <a:gd name="T30" fmla="*/ 7 w 276"/>
                <a:gd name="T31" fmla="*/ 3 h 388"/>
                <a:gd name="T32" fmla="*/ 7 w 276"/>
                <a:gd name="T33" fmla="*/ 5 h 388"/>
                <a:gd name="T34" fmla="*/ 7 w 276"/>
                <a:gd name="T35" fmla="*/ 6 h 388"/>
                <a:gd name="T36" fmla="*/ 7 w 276"/>
                <a:gd name="T37" fmla="*/ 7 h 388"/>
                <a:gd name="T38" fmla="*/ 6 w 276"/>
                <a:gd name="T39" fmla="*/ 8 h 388"/>
                <a:gd name="T40" fmla="*/ 5 w 276"/>
                <a:gd name="T41" fmla="*/ 9 h 388"/>
                <a:gd name="T42" fmla="*/ 4 w 276"/>
                <a:gd name="T43" fmla="*/ 10 h 388"/>
                <a:gd name="T44" fmla="*/ 3 w 276"/>
                <a:gd name="T45" fmla="*/ 10 h 388"/>
                <a:gd name="T46" fmla="*/ 3 w 276"/>
                <a:gd name="T47" fmla="*/ 10 h 388"/>
                <a:gd name="T48" fmla="*/ 2 w 276"/>
                <a:gd name="T49" fmla="*/ 10 h 388"/>
                <a:gd name="T50" fmla="*/ 1 w 276"/>
                <a:gd name="T51" fmla="*/ 10 h 388"/>
                <a:gd name="T52" fmla="*/ 0 w 276"/>
                <a:gd name="T53" fmla="*/ 9 h 388"/>
                <a:gd name="T54" fmla="*/ 1 w 276"/>
                <a:gd name="T55" fmla="*/ 8 h 388"/>
                <a:gd name="T56" fmla="*/ 2 w 276"/>
                <a:gd name="T57" fmla="*/ 9 h 388"/>
                <a:gd name="T58" fmla="*/ 3 w 276"/>
                <a:gd name="T59" fmla="*/ 9 h 388"/>
                <a:gd name="T60" fmla="*/ 3 w 276"/>
                <a:gd name="T61" fmla="*/ 9 h 388"/>
                <a:gd name="T62" fmla="*/ 4 w 276"/>
                <a:gd name="T63" fmla="*/ 9 h 388"/>
                <a:gd name="T64" fmla="*/ 5 w 276"/>
                <a:gd name="T65" fmla="*/ 8 h 388"/>
                <a:gd name="T66" fmla="*/ 5 w 276"/>
                <a:gd name="T67" fmla="*/ 7 h 388"/>
                <a:gd name="T68" fmla="*/ 6 w 276"/>
                <a:gd name="T69" fmla="*/ 7 h 388"/>
                <a:gd name="T70" fmla="*/ 6 w 276"/>
                <a:gd name="T71" fmla="*/ 6 h 388"/>
                <a:gd name="T72" fmla="*/ 6 w 276"/>
                <a:gd name="T73" fmla="*/ 5 h 388"/>
                <a:gd name="T74" fmla="*/ 6 w 276"/>
                <a:gd name="T75" fmla="*/ 4 h 388"/>
                <a:gd name="T76" fmla="*/ 6 w 276"/>
                <a:gd name="T77" fmla="*/ 3 h 388"/>
                <a:gd name="T78" fmla="*/ 6 w 276"/>
                <a:gd name="T79" fmla="*/ 2 h 388"/>
                <a:gd name="T80" fmla="*/ 6 w 276"/>
                <a:gd name="T81" fmla="*/ 2 h 388"/>
                <a:gd name="T82" fmla="*/ 5 w 276"/>
                <a:gd name="T83" fmla="*/ 1 h 388"/>
                <a:gd name="T84" fmla="*/ 5 w 276"/>
                <a:gd name="T85" fmla="*/ 1 h 388"/>
                <a:gd name="T86" fmla="*/ 4 w 276"/>
                <a:gd name="T87" fmla="*/ 1 h 388"/>
                <a:gd name="T88" fmla="*/ 3 w 276"/>
                <a:gd name="T89" fmla="*/ 2 h 388"/>
                <a:gd name="T90" fmla="*/ 3 w 276"/>
                <a:gd name="T91" fmla="*/ 2 h 388"/>
                <a:gd name="T92" fmla="*/ 2 w 276"/>
                <a:gd name="T93" fmla="*/ 3 h 388"/>
                <a:gd name="T94" fmla="*/ 2 w 276"/>
                <a:gd name="T95" fmla="*/ 4 h 388"/>
                <a:gd name="T96" fmla="*/ 1 w 276"/>
                <a:gd name="T97" fmla="*/ 5 h 388"/>
                <a:gd name="T98" fmla="*/ 1 w 276"/>
                <a:gd name="T99" fmla="*/ 5 h 388"/>
                <a:gd name="T100" fmla="*/ 1 w 276"/>
                <a:gd name="T101" fmla="*/ 6 h 388"/>
                <a:gd name="T102" fmla="*/ 1 w 276"/>
                <a:gd name="T103" fmla="*/ 7 h 388"/>
                <a:gd name="T104" fmla="*/ 1 w 276"/>
                <a:gd name="T105" fmla="*/ 8 h 388"/>
                <a:gd name="T106" fmla="*/ 0 w 276"/>
                <a:gd name="T107" fmla="*/ 9 h 388"/>
                <a:gd name="T108" fmla="*/ 0 w 276"/>
                <a:gd name="T109" fmla="*/ 9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1" name="Freeform 101"/>
            <p:cNvSpPr>
              <a:spLocks/>
            </p:cNvSpPr>
            <p:nvPr/>
          </p:nvSpPr>
          <p:spPr bwMode="auto">
            <a:xfrm>
              <a:off x="3362" y="3431"/>
              <a:ext cx="9" cy="7"/>
            </a:xfrm>
            <a:custGeom>
              <a:avLst/>
              <a:gdLst>
                <a:gd name="T0" fmla="*/ 2 w 53"/>
                <a:gd name="T1" fmla="*/ 1 h 43"/>
                <a:gd name="T2" fmla="*/ 1 w 53"/>
                <a:gd name="T3" fmla="*/ 0 h 43"/>
                <a:gd name="T4" fmla="*/ 0 w 53"/>
                <a:gd name="T5" fmla="*/ 1 h 43"/>
                <a:gd name="T6" fmla="*/ 0 w 53"/>
                <a:gd name="T7" fmla="*/ 1 h 43"/>
                <a:gd name="T8" fmla="*/ 2 w 53"/>
                <a:gd name="T9" fmla="*/ 1 h 43"/>
                <a:gd name="T10" fmla="*/ 2 w 53"/>
                <a:gd name="T11" fmla="*/ 1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2" name="Freeform 102"/>
            <p:cNvSpPr>
              <a:spLocks/>
            </p:cNvSpPr>
            <p:nvPr/>
          </p:nvSpPr>
          <p:spPr bwMode="auto">
            <a:xfrm>
              <a:off x="3367" y="3401"/>
              <a:ext cx="33" cy="23"/>
            </a:xfrm>
            <a:custGeom>
              <a:avLst/>
              <a:gdLst>
                <a:gd name="T0" fmla="*/ 5 w 202"/>
                <a:gd name="T1" fmla="*/ 2 h 141"/>
                <a:gd name="T2" fmla="*/ 1 w 202"/>
                <a:gd name="T3" fmla="*/ 0 h 141"/>
                <a:gd name="T4" fmla="*/ 0 w 202"/>
                <a:gd name="T5" fmla="*/ 1 h 141"/>
                <a:gd name="T6" fmla="*/ 2 w 202"/>
                <a:gd name="T7" fmla="*/ 4 h 141"/>
                <a:gd name="T8" fmla="*/ 5 w 202"/>
                <a:gd name="T9" fmla="*/ 3 h 141"/>
                <a:gd name="T10" fmla="*/ 5 w 202"/>
                <a:gd name="T11" fmla="*/ 2 h 141"/>
                <a:gd name="T12" fmla="*/ 5 w 202"/>
                <a:gd name="T13" fmla="*/ 2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3" name="Freeform 103"/>
            <p:cNvSpPr>
              <a:spLocks/>
            </p:cNvSpPr>
            <p:nvPr/>
          </p:nvSpPr>
          <p:spPr bwMode="auto">
            <a:xfrm>
              <a:off x="3245" y="3415"/>
              <a:ext cx="195" cy="185"/>
            </a:xfrm>
            <a:custGeom>
              <a:avLst/>
              <a:gdLst>
                <a:gd name="T0" fmla="*/ 0 w 306"/>
                <a:gd name="T1" fmla="*/ 29 h 290"/>
                <a:gd name="T2" fmla="*/ 1 w 306"/>
                <a:gd name="T3" fmla="*/ 118 h 290"/>
                <a:gd name="T4" fmla="*/ 113 w 306"/>
                <a:gd name="T5" fmla="*/ 117 h 290"/>
                <a:gd name="T6" fmla="*/ 122 w 306"/>
                <a:gd name="T7" fmla="*/ 111 h 290"/>
                <a:gd name="T8" fmla="*/ 124 w 306"/>
                <a:gd name="T9" fmla="*/ 101 h 290"/>
                <a:gd name="T10" fmla="*/ 122 w 306"/>
                <a:gd name="T11" fmla="*/ 20 h 290"/>
                <a:gd name="T12" fmla="*/ 11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94" name="Freeform 104"/>
            <p:cNvSpPr>
              <a:spLocks/>
            </p:cNvSpPr>
            <p:nvPr/>
          </p:nvSpPr>
          <p:spPr bwMode="auto">
            <a:xfrm rot="1661969">
              <a:off x="3494" y="3239"/>
              <a:ext cx="130" cy="102"/>
            </a:xfrm>
            <a:custGeom>
              <a:avLst/>
              <a:gdLst>
                <a:gd name="T0" fmla="*/ 5 w 530"/>
                <a:gd name="T1" fmla="*/ 16 h 342"/>
                <a:gd name="T2" fmla="*/ 4 w 530"/>
                <a:gd name="T3" fmla="*/ 17 h 342"/>
                <a:gd name="T4" fmla="*/ 2 w 530"/>
                <a:gd name="T5" fmla="*/ 18 h 342"/>
                <a:gd name="T6" fmla="*/ 1 w 530"/>
                <a:gd name="T7" fmla="*/ 20 h 342"/>
                <a:gd name="T8" fmla="*/ 0 w 530"/>
                <a:gd name="T9" fmla="*/ 22 h 342"/>
                <a:gd name="T10" fmla="*/ 0 w 530"/>
                <a:gd name="T11" fmla="*/ 25 h 342"/>
                <a:gd name="T12" fmla="*/ 2 w 530"/>
                <a:gd name="T13" fmla="*/ 27 h 342"/>
                <a:gd name="T14" fmla="*/ 3 w 530"/>
                <a:gd name="T15" fmla="*/ 29 h 342"/>
                <a:gd name="T16" fmla="*/ 5 w 530"/>
                <a:gd name="T17" fmla="*/ 30 h 342"/>
                <a:gd name="T18" fmla="*/ 6 w 530"/>
                <a:gd name="T19" fmla="*/ 30 h 342"/>
                <a:gd name="T20" fmla="*/ 8 w 530"/>
                <a:gd name="T21" fmla="*/ 30 h 342"/>
                <a:gd name="T22" fmla="*/ 10 w 530"/>
                <a:gd name="T23" fmla="*/ 30 h 342"/>
                <a:gd name="T24" fmla="*/ 11 w 530"/>
                <a:gd name="T25" fmla="*/ 28 h 342"/>
                <a:gd name="T26" fmla="*/ 13 w 530"/>
                <a:gd name="T27" fmla="*/ 27 h 342"/>
                <a:gd name="T28" fmla="*/ 14 w 530"/>
                <a:gd name="T29" fmla="*/ 24 h 342"/>
                <a:gd name="T30" fmla="*/ 15 w 530"/>
                <a:gd name="T31" fmla="*/ 21 h 342"/>
                <a:gd name="T32" fmla="*/ 17 w 530"/>
                <a:gd name="T33" fmla="*/ 24 h 342"/>
                <a:gd name="T34" fmla="*/ 18 w 530"/>
                <a:gd name="T35" fmla="*/ 25 h 342"/>
                <a:gd name="T36" fmla="*/ 20 w 530"/>
                <a:gd name="T37" fmla="*/ 26 h 342"/>
                <a:gd name="T38" fmla="*/ 21 w 530"/>
                <a:gd name="T39" fmla="*/ 25 h 342"/>
                <a:gd name="T40" fmla="*/ 22 w 530"/>
                <a:gd name="T41" fmla="*/ 23 h 342"/>
                <a:gd name="T42" fmla="*/ 23 w 530"/>
                <a:gd name="T43" fmla="*/ 21 h 342"/>
                <a:gd name="T44" fmla="*/ 23 w 530"/>
                <a:gd name="T45" fmla="*/ 18 h 342"/>
                <a:gd name="T46" fmla="*/ 24 w 530"/>
                <a:gd name="T47" fmla="*/ 18 h 342"/>
                <a:gd name="T48" fmla="*/ 26 w 530"/>
                <a:gd name="T49" fmla="*/ 18 h 342"/>
                <a:gd name="T50" fmla="*/ 27 w 530"/>
                <a:gd name="T51" fmla="*/ 18 h 342"/>
                <a:gd name="T52" fmla="*/ 28 w 530"/>
                <a:gd name="T53" fmla="*/ 18 h 342"/>
                <a:gd name="T54" fmla="*/ 30 w 530"/>
                <a:gd name="T55" fmla="*/ 18 h 342"/>
                <a:gd name="T56" fmla="*/ 32 w 530"/>
                <a:gd name="T57" fmla="*/ 16 h 342"/>
                <a:gd name="T58" fmla="*/ 32 w 530"/>
                <a:gd name="T59" fmla="*/ 14 h 342"/>
                <a:gd name="T60" fmla="*/ 32 w 530"/>
                <a:gd name="T61" fmla="*/ 11 h 342"/>
                <a:gd name="T62" fmla="*/ 32 w 530"/>
                <a:gd name="T63" fmla="*/ 8 h 342"/>
                <a:gd name="T64" fmla="*/ 31 w 530"/>
                <a:gd name="T65" fmla="*/ 4 h 342"/>
                <a:gd name="T66" fmla="*/ 30 w 530"/>
                <a:gd name="T67" fmla="*/ 2 h 342"/>
                <a:gd name="T68" fmla="*/ 29 w 530"/>
                <a:gd name="T69" fmla="*/ 0 h 342"/>
                <a:gd name="T70" fmla="*/ 27 w 530"/>
                <a:gd name="T71" fmla="*/ 0 h 342"/>
                <a:gd name="T72" fmla="*/ 25 w 530"/>
                <a:gd name="T73" fmla="*/ 1 h 342"/>
                <a:gd name="T74" fmla="*/ 23 w 530"/>
                <a:gd name="T75" fmla="*/ 4 h 342"/>
                <a:gd name="T76" fmla="*/ 22 w 530"/>
                <a:gd name="T77" fmla="*/ 4 h 342"/>
                <a:gd name="T78" fmla="*/ 20 w 530"/>
                <a:gd name="T79" fmla="*/ 3 h 342"/>
                <a:gd name="T80" fmla="*/ 19 w 530"/>
                <a:gd name="T81" fmla="*/ 3 h 342"/>
                <a:gd name="T82" fmla="*/ 17 w 530"/>
                <a:gd name="T83" fmla="*/ 2 h 342"/>
                <a:gd name="T84" fmla="*/ 16 w 530"/>
                <a:gd name="T85" fmla="*/ 3 h 342"/>
                <a:gd name="T86" fmla="*/ 14 w 530"/>
                <a:gd name="T87" fmla="*/ 4 h 342"/>
                <a:gd name="T88" fmla="*/ 13 w 530"/>
                <a:gd name="T89" fmla="*/ 6 h 342"/>
                <a:gd name="T90" fmla="*/ 13 w 530"/>
                <a:gd name="T91" fmla="*/ 8 h 342"/>
                <a:gd name="T92" fmla="*/ 13 w 530"/>
                <a:gd name="T93" fmla="*/ 10 h 342"/>
                <a:gd name="T94" fmla="*/ 11 w 530"/>
                <a:gd name="T95" fmla="*/ 13 h 342"/>
                <a:gd name="T96" fmla="*/ 9 w 530"/>
                <a:gd name="T97" fmla="*/ 14 h 342"/>
                <a:gd name="T98" fmla="*/ 8 w 530"/>
                <a:gd name="T99" fmla="*/ 15 h 342"/>
                <a:gd name="T100" fmla="*/ 6 w 530"/>
                <a:gd name="T101" fmla="*/ 16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9295" name="Line 105"/>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96" name="Line 106"/>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97" name="Oval 107"/>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9298" name="Freeform 108"/>
            <p:cNvSpPr>
              <a:spLocks/>
            </p:cNvSpPr>
            <p:nvPr/>
          </p:nvSpPr>
          <p:spPr bwMode="auto">
            <a:xfrm>
              <a:off x="3022" y="3556"/>
              <a:ext cx="126" cy="126"/>
            </a:xfrm>
            <a:custGeom>
              <a:avLst/>
              <a:gdLst>
                <a:gd name="T0" fmla="*/ 4 w 770"/>
                <a:gd name="T1" fmla="*/ 19 h 778"/>
                <a:gd name="T2" fmla="*/ 3 w 770"/>
                <a:gd name="T3" fmla="*/ 18 h 778"/>
                <a:gd name="T4" fmla="*/ 2 w 770"/>
                <a:gd name="T5" fmla="*/ 16 h 778"/>
                <a:gd name="T6" fmla="*/ 0 w 770"/>
                <a:gd name="T7" fmla="*/ 14 h 778"/>
                <a:gd name="T8" fmla="*/ 0 w 770"/>
                <a:gd name="T9" fmla="*/ 11 h 778"/>
                <a:gd name="T10" fmla="*/ 0 w 770"/>
                <a:gd name="T11" fmla="*/ 9 h 778"/>
                <a:gd name="T12" fmla="*/ 1 w 770"/>
                <a:gd name="T13" fmla="*/ 6 h 778"/>
                <a:gd name="T14" fmla="*/ 2 w 770"/>
                <a:gd name="T15" fmla="*/ 4 h 778"/>
                <a:gd name="T16" fmla="*/ 3 w 770"/>
                <a:gd name="T17" fmla="*/ 3 h 778"/>
                <a:gd name="T18" fmla="*/ 6 w 770"/>
                <a:gd name="T19" fmla="*/ 1 h 778"/>
                <a:gd name="T20" fmla="*/ 8 w 770"/>
                <a:gd name="T21" fmla="*/ 0 h 778"/>
                <a:gd name="T22" fmla="*/ 10 w 770"/>
                <a:gd name="T23" fmla="*/ 0 h 778"/>
                <a:gd name="T24" fmla="*/ 13 w 770"/>
                <a:gd name="T25" fmla="*/ 0 h 778"/>
                <a:gd name="T26" fmla="*/ 15 w 770"/>
                <a:gd name="T27" fmla="*/ 1 h 778"/>
                <a:gd name="T28" fmla="*/ 17 w 770"/>
                <a:gd name="T29" fmla="*/ 3 h 778"/>
                <a:gd name="T30" fmla="*/ 19 w 770"/>
                <a:gd name="T31" fmla="*/ 5 h 778"/>
                <a:gd name="T32" fmla="*/ 20 w 770"/>
                <a:gd name="T33" fmla="*/ 7 h 778"/>
                <a:gd name="T34" fmla="*/ 21 w 770"/>
                <a:gd name="T35" fmla="*/ 9 h 778"/>
                <a:gd name="T36" fmla="*/ 21 w 770"/>
                <a:gd name="T37" fmla="*/ 11 h 778"/>
                <a:gd name="T38" fmla="*/ 20 w 770"/>
                <a:gd name="T39" fmla="*/ 14 h 778"/>
                <a:gd name="T40" fmla="*/ 19 w 770"/>
                <a:gd name="T41" fmla="*/ 16 h 778"/>
                <a:gd name="T42" fmla="*/ 17 w 770"/>
                <a:gd name="T43" fmla="*/ 18 h 778"/>
                <a:gd name="T44" fmla="*/ 15 w 770"/>
                <a:gd name="T45" fmla="*/ 19 h 778"/>
                <a:gd name="T46" fmla="*/ 13 w 770"/>
                <a:gd name="T47" fmla="*/ 20 h 778"/>
                <a:gd name="T48" fmla="*/ 10 w 770"/>
                <a:gd name="T49" fmla="*/ 20 h 778"/>
                <a:gd name="T50" fmla="*/ 8 w 770"/>
                <a:gd name="T51" fmla="*/ 20 h 778"/>
                <a:gd name="T52" fmla="*/ 5 w 770"/>
                <a:gd name="T53" fmla="*/ 19 h 778"/>
                <a:gd name="T54" fmla="*/ 8 w 770"/>
                <a:gd name="T55" fmla="*/ 17 h 778"/>
                <a:gd name="T56" fmla="*/ 10 w 770"/>
                <a:gd name="T57" fmla="*/ 18 h 778"/>
                <a:gd name="T58" fmla="*/ 12 w 770"/>
                <a:gd name="T59" fmla="*/ 18 h 778"/>
                <a:gd name="T60" fmla="*/ 14 w 770"/>
                <a:gd name="T61" fmla="*/ 17 h 778"/>
                <a:gd name="T62" fmla="*/ 15 w 770"/>
                <a:gd name="T63" fmla="*/ 16 h 778"/>
                <a:gd name="T64" fmla="*/ 16 w 770"/>
                <a:gd name="T65" fmla="*/ 15 h 778"/>
                <a:gd name="T66" fmla="*/ 18 w 770"/>
                <a:gd name="T67" fmla="*/ 13 h 778"/>
                <a:gd name="T68" fmla="*/ 18 w 770"/>
                <a:gd name="T69" fmla="*/ 11 h 778"/>
                <a:gd name="T70" fmla="*/ 18 w 770"/>
                <a:gd name="T71" fmla="*/ 10 h 778"/>
                <a:gd name="T72" fmla="*/ 18 w 770"/>
                <a:gd name="T73" fmla="*/ 8 h 778"/>
                <a:gd name="T74" fmla="*/ 17 w 770"/>
                <a:gd name="T75" fmla="*/ 6 h 778"/>
                <a:gd name="T76" fmla="*/ 16 w 770"/>
                <a:gd name="T77" fmla="*/ 5 h 778"/>
                <a:gd name="T78" fmla="*/ 14 w 770"/>
                <a:gd name="T79" fmla="*/ 4 h 778"/>
                <a:gd name="T80" fmla="*/ 13 w 770"/>
                <a:gd name="T81" fmla="*/ 3 h 778"/>
                <a:gd name="T82" fmla="*/ 11 w 770"/>
                <a:gd name="T83" fmla="*/ 3 h 778"/>
                <a:gd name="T84" fmla="*/ 9 w 770"/>
                <a:gd name="T85" fmla="*/ 3 h 778"/>
                <a:gd name="T86" fmla="*/ 7 w 770"/>
                <a:gd name="T87" fmla="*/ 3 h 778"/>
                <a:gd name="T88" fmla="*/ 5 w 770"/>
                <a:gd name="T89" fmla="*/ 4 h 778"/>
                <a:gd name="T90" fmla="*/ 4 w 770"/>
                <a:gd name="T91" fmla="*/ 6 h 778"/>
                <a:gd name="T92" fmla="*/ 3 w 770"/>
                <a:gd name="T93" fmla="*/ 7 h 778"/>
                <a:gd name="T94" fmla="*/ 3 w 770"/>
                <a:gd name="T95" fmla="*/ 9 h 778"/>
                <a:gd name="T96" fmla="*/ 2 w 770"/>
                <a:gd name="T97" fmla="*/ 11 h 778"/>
                <a:gd name="T98" fmla="*/ 3 w 770"/>
                <a:gd name="T99" fmla="*/ 12 h 778"/>
                <a:gd name="T100" fmla="*/ 4 w 770"/>
                <a:gd name="T101" fmla="*/ 14 h 778"/>
                <a:gd name="T102" fmla="*/ 5 w 770"/>
                <a:gd name="T103" fmla="*/ 16 h 778"/>
                <a:gd name="T104" fmla="*/ 7 w 770"/>
                <a:gd name="T105" fmla="*/ 17 h 778"/>
                <a:gd name="T106" fmla="*/ 4 w 770"/>
                <a:gd name="T107" fmla="*/ 19 h 778"/>
                <a:gd name="T108" fmla="*/ 4 w 770"/>
                <a:gd name="T109" fmla="*/ 19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9" name="Freeform 109"/>
            <p:cNvSpPr>
              <a:spLocks/>
            </p:cNvSpPr>
            <p:nvPr/>
          </p:nvSpPr>
          <p:spPr bwMode="auto">
            <a:xfrm>
              <a:off x="3049" y="3661"/>
              <a:ext cx="24" cy="15"/>
            </a:xfrm>
            <a:custGeom>
              <a:avLst/>
              <a:gdLst>
                <a:gd name="T0" fmla="*/ 4 w 150"/>
                <a:gd name="T1" fmla="*/ 1 h 93"/>
                <a:gd name="T2" fmla="*/ 1 w 150"/>
                <a:gd name="T3" fmla="*/ 0 h 93"/>
                <a:gd name="T4" fmla="*/ 0 w 150"/>
                <a:gd name="T5" fmla="*/ 2 h 93"/>
                <a:gd name="T6" fmla="*/ 1 w 150"/>
                <a:gd name="T7" fmla="*/ 2 h 93"/>
                <a:gd name="T8" fmla="*/ 4 w 150"/>
                <a:gd name="T9" fmla="*/ 1 h 93"/>
                <a:gd name="T10" fmla="*/ 4 w 150"/>
                <a:gd name="T11" fmla="*/ 1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0" name="Oval 110"/>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9301" name="Freeform 111"/>
            <p:cNvSpPr>
              <a:spLocks/>
            </p:cNvSpPr>
            <p:nvPr/>
          </p:nvSpPr>
          <p:spPr bwMode="auto">
            <a:xfrm>
              <a:off x="3484" y="3518"/>
              <a:ext cx="99" cy="158"/>
            </a:xfrm>
            <a:custGeom>
              <a:avLst/>
              <a:gdLst>
                <a:gd name="T0" fmla="*/ 3 w 606"/>
                <a:gd name="T1" fmla="*/ 23 h 969"/>
                <a:gd name="T2" fmla="*/ 2 w 606"/>
                <a:gd name="T3" fmla="*/ 22 h 969"/>
                <a:gd name="T4" fmla="*/ 1 w 606"/>
                <a:gd name="T5" fmla="*/ 19 h 969"/>
                <a:gd name="T6" fmla="*/ 0 w 606"/>
                <a:gd name="T7" fmla="*/ 17 h 969"/>
                <a:gd name="T8" fmla="*/ 0 w 606"/>
                <a:gd name="T9" fmla="*/ 14 h 969"/>
                <a:gd name="T10" fmla="*/ 0 w 606"/>
                <a:gd name="T11" fmla="*/ 10 h 969"/>
                <a:gd name="T12" fmla="*/ 1 w 606"/>
                <a:gd name="T13" fmla="*/ 7 h 969"/>
                <a:gd name="T14" fmla="*/ 2 w 606"/>
                <a:gd name="T15" fmla="*/ 5 h 969"/>
                <a:gd name="T16" fmla="*/ 4 w 606"/>
                <a:gd name="T17" fmla="*/ 3 h 969"/>
                <a:gd name="T18" fmla="*/ 6 w 606"/>
                <a:gd name="T19" fmla="*/ 1 h 969"/>
                <a:gd name="T20" fmla="*/ 8 w 606"/>
                <a:gd name="T21" fmla="*/ 0 h 969"/>
                <a:gd name="T22" fmla="*/ 9 w 606"/>
                <a:gd name="T23" fmla="*/ 0 h 969"/>
                <a:gd name="T24" fmla="*/ 11 w 606"/>
                <a:gd name="T25" fmla="*/ 0 h 969"/>
                <a:gd name="T26" fmla="*/ 13 w 606"/>
                <a:gd name="T27" fmla="*/ 2 h 969"/>
                <a:gd name="T28" fmla="*/ 14 w 606"/>
                <a:gd name="T29" fmla="*/ 4 h 969"/>
                <a:gd name="T30" fmla="*/ 15 w 606"/>
                <a:gd name="T31" fmla="*/ 6 h 969"/>
                <a:gd name="T32" fmla="*/ 16 w 606"/>
                <a:gd name="T33" fmla="*/ 9 h 969"/>
                <a:gd name="T34" fmla="*/ 16 w 606"/>
                <a:gd name="T35" fmla="*/ 12 h 969"/>
                <a:gd name="T36" fmla="*/ 16 w 606"/>
                <a:gd name="T37" fmla="*/ 15 h 969"/>
                <a:gd name="T38" fmla="*/ 15 w 606"/>
                <a:gd name="T39" fmla="*/ 18 h 969"/>
                <a:gd name="T40" fmla="*/ 14 w 606"/>
                <a:gd name="T41" fmla="*/ 21 h 969"/>
                <a:gd name="T42" fmla="*/ 12 w 606"/>
                <a:gd name="T43" fmla="*/ 23 h 969"/>
                <a:gd name="T44" fmla="*/ 11 w 606"/>
                <a:gd name="T45" fmla="*/ 25 h 969"/>
                <a:gd name="T46" fmla="*/ 9 w 606"/>
                <a:gd name="T47" fmla="*/ 26 h 969"/>
                <a:gd name="T48" fmla="*/ 7 w 606"/>
                <a:gd name="T49" fmla="*/ 26 h 969"/>
                <a:gd name="T50" fmla="*/ 5 w 606"/>
                <a:gd name="T51" fmla="*/ 25 h 969"/>
                <a:gd name="T52" fmla="*/ 3 w 606"/>
                <a:gd name="T53" fmla="*/ 24 h 969"/>
                <a:gd name="T54" fmla="*/ 5 w 606"/>
                <a:gd name="T55" fmla="*/ 22 h 969"/>
                <a:gd name="T56" fmla="*/ 7 w 606"/>
                <a:gd name="T57" fmla="*/ 23 h 969"/>
                <a:gd name="T58" fmla="*/ 8 w 606"/>
                <a:gd name="T59" fmla="*/ 23 h 969"/>
                <a:gd name="T60" fmla="*/ 10 w 606"/>
                <a:gd name="T61" fmla="*/ 22 h 969"/>
                <a:gd name="T62" fmla="*/ 11 w 606"/>
                <a:gd name="T63" fmla="*/ 21 h 969"/>
                <a:gd name="T64" fmla="*/ 12 w 606"/>
                <a:gd name="T65" fmla="*/ 19 h 969"/>
                <a:gd name="T66" fmla="*/ 13 w 606"/>
                <a:gd name="T67" fmla="*/ 17 h 969"/>
                <a:gd name="T68" fmla="*/ 14 w 606"/>
                <a:gd name="T69" fmla="*/ 15 h 969"/>
                <a:gd name="T70" fmla="*/ 14 w 606"/>
                <a:gd name="T71" fmla="*/ 13 h 969"/>
                <a:gd name="T72" fmla="*/ 14 w 606"/>
                <a:gd name="T73" fmla="*/ 10 h 969"/>
                <a:gd name="T74" fmla="*/ 14 w 606"/>
                <a:gd name="T75" fmla="*/ 8 h 969"/>
                <a:gd name="T76" fmla="*/ 13 w 606"/>
                <a:gd name="T77" fmla="*/ 6 h 969"/>
                <a:gd name="T78" fmla="*/ 12 w 606"/>
                <a:gd name="T79" fmla="*/ 5 h 969"/>
                <a:gd name="T80" fmla="*/ 11 w 606"/>
                <a:gd name="T81" fmla="*/ 4 h 969"/>
                <a:gd name="T82" fmla="*/ 9 w 606"/>
                <a:gd name="T83" fmla="*/ 3 h 969"/>
                <a:gd name="T84" fmla="*/ 8 w 606"/>
                <a:gd name="T85" fmla="*/ 3 h 969"/>
                <a:gd name="T86" fmla="*/ 6 w 606"/>
                <a:gd name="T87" fmla="*/ 4 h 969"/>
                <a:gd name="T88" fmla="*/ 5 w 606"/>
                <a:gd name="T89" fmla="*/ 5 h 969"/>
                <a:gd name="T90" fmla="*/ 4 w 606"/>
                <a:gd name="T91" fmla="*/ 7 h 969"/>
                <a:gd name="T92" fmla="*/ 3 w 606"/>
                <a:gd name="T93" fmla="*/ 8 h 969"/>
                <a:gd name="T94" fmla="*/ 2 w 606"/>
                <a:gd name="T95" fmla="*/ 11 h 969"/>
                <a:gd name="T96" fmla="*/ 2 w 606"/>
                <a:gd name="T97" fmla="*/ 13 h 969"/>
                <a:gd name="T98" fmla="*/ 2 w 606"/>
                <a:gd name="T99" fmla="*/ 15 h 969"/>
                <a:gd name="T100" fmla="*/ 2 w 606"/>
                <a:gd name="T101" fmla="*/ 17 h 969"/>
                <a:gd name="T102" fmla="*/ 3 w 606"/>
                <a:gd name="T103" fmla="*/ 19 h 969"/>
                <a:gd name="T104" fmla="*/ 4 w 606"/>
                <a:gd name="T105" fmla="*/ 21 h 969"/>
                <a:gd name="T106" fmla="*/ 3 w 606"/>
                <a:gd name="T107" fmla="*/ 23 h 969"/>
                <a:gd name="T108" fmla="*/ 3 w 606"/>
                <a:gd name="T109" fmla="*/ 23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2" name="Freeform 112"/>
            <p:cNvSpPr>
              <a:spLocks/>
            </p:cNvSpPr>
            <p:nvPr/>
          </p:nvSpPr>
          <p:spPr bwMode="auto">
            <a:xfrm>
              <a:off x="3499" y="3646"/>
              <a:ext cx="21" cy="19"/>
            </a:xfrm>
            <a:custGeom>
              <a:avLst/>
              <a:gdLst>
                <a:gd name="T0" fmla="*/ 4 w 122"/>
                <a:gd name="T1" fmla="*/ 1 h 116"/>
                <a:gd name="T2" fmla="*/ 2 w 122"/>
                <a:gd name="T3" fmla="*/ 0 h 116"/>
                <a:gd name="T4" fmla="*/ 0 w 122"/>
                <a:gd name="T5" fmla="*/ 2 h 116"/>
                <a:gd name="T6" fmla="*/ 1 w 122"/>
                <a:gd name="T7" fmla="*/ 3 h 116"/>
                <a:gd name="T8" fmla="*/ 4 w 122"/>
                <a:gd name="T9" fmla="*/ 1 h 116"/>
                <a:gd name="T10" fmla="*/ 4 w 122"/>
                <a:gd name="T11" fmla="*/ 1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45" name="Group 113"/>
          <p:cNvGrpSpPr>
            <a:grpSpLocks/>
          </p:cNvGrpSpPr>
          <p:nvPr/>
        </p:nvGrpSpPr>
        <p:grpSpPr bwMode="auto">
          <a:xfrm>
            <a:off x="2165350" y="4978400"/>
            <a:ext cx="517525" cy="658813"/>
            <a:chOff x="2401" y="425"/>
            <a:chExt cx="907" cy="1154"/>
          </a:xfrm>
        </p:grpSpPr>
        <p:sp>
          <p:nvSpPr>
            <p:cNvPr id="9279" name="Rectangle 114"/>
            <p:cNvSpPr>
              <a:spLocks noChangeArrowheads="1"/>
            </p:cNvSpPr>
            <p:nvPr/>
          </p:nvSpPr>
          <p:spPr bwMode="auto">
            <a:xfrm>
              <a:off x="2401" y="591"/>
              <a:ext cx="907" cy="988"/>
            </a:xfrm>
            <a:prstGeom prst="rect">
              <a:avLst/>
            </a:prstGeom>
            <a:solidFill>
              <a:schemeClr val="hlink"/>
            </a:solidFill>
            <a:ln w="12700">
              <a:solidFill>
                <a:schemeClr val="bg1"/>
              </a:solidFill>
              <a:miter lim="800000"/>
              <a:headEnd/>
              <a:tailEnd/>
            </a:ln>
          </p:spPr>
          <p:txBody>
            <a:bodyPr wrap="none" anchor="ctr"/>
            <a:lstStyle/>
            <a:p>
              <a:endParaRPr lang="en-US"/>
            </a:p>
          </p:txBody>
        </p:sp>
        <p:sp>
          <p:nvSpPr>
            <p:cNvPr id="9280" name="Line 115"/>
            <p:cNvSpPr>
              <a:spLocks noChangeShapeType="1"/>
            </p:cNvSpPr>
            <p:nvPr/>
          </p:nvSpPr>
          <p:spPr bwMode="auto">
            <a:xfrm>
              <a:off x="2582" y="138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1" name="Line 116"/>
            <p:cNvSpPr>
              <a:spLocks noChangeShapeType="1"/>
            </p:cNvSpPr>
            <p:nvPr/>
          </p:nvSpPr>
          <p:spPr bwMode="auto">
            <a:xfrm>
              <a:off x="2577" y="115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2" name="Rectangle 117"/>
            <p:cNvSpPr>
              <a:spLocks noChangeArrowheads="1"/>
            </p:cNvSpPr>
            <p:nvPr/>
          </p:nvSpPr>
          <p:spPr bwMode="auto">
            <a:xfrm rot="2658430">
              <a:off x="2944" y="425"/>
              <a:ext cx="225" cy="506"/>
            </a:xfrm>
            <a:prstGeom prst="rect">
              <a:avLst/>
            </a:prstGeom>
            <a:solidFill>
              <a:schemeClr val="hlink"/>
            </a:solidFill>
            <a:ln w="28575" algn="ctr">
              <a:solidFill>
                <a:srgbClr val="969696"/>
              </a:solidFill>
              <a:miter lim="800000"/>
              <a:headEnd/>
              <a:tailEnd/>
            </a:ln>
          </p:spPr>
          <p:txBody>
            <a:bodyPr wrap="none" lIns="0" tIns="0" rIns="0" bIns="0" anchor="ctr">
              <a:spAutoFit/>
            </a:bodyPr>
            <a:lstStyle/>
            <a:p>
              <a:endParaRPr lang="en-US"/>
            </a:p>
          </p:txBody>
        </p:sp>
        <p:sp>
          <p:nvSpPr>
            <p:cNvPr id="9283" name="Freeform 118"/>
            <p:cNvSpPr>
              <a:spLocks/>
            </p:cNvSpPr>
            <p:nvPr/>
          </p:nvSpPr>
          <p:spPr bwMode="auto">
            <a:xfrm>
              <a:off x="2643" y="789"/>
              <a:ext cx="309" cy="257"/>
            </a:xfrm>
            <a:custGeom>
              <a:avLst/>
              <a:gdLst>
                <a:gd name="T0" fmla="*/ 214 w 234"/>
                <a:gd name="T1" fmla="*/ 0 h 195"/>
                <a:gd name="T2" fmla="*/ 48 w 234"/>
                <a:gd name="T3" fmla="*/ 72 h 195"/>
                <a:gd name="T4" fmla="*/ 0 w 234"/>
                <a:gd name="T5" fmla="*/ 339 h 195"/>
                <a:gd name="T6" fmla="*/ 314 w 234"/>
                <a:gd name="T7" fmla="*/ 339 h 195"/>
                <a:gd name="T8" fmla="*/ 408 w 234"/>
                <a:gd name="T9" fmla="*/ 192 h 195"/>
                <a:gd name="T10" fmla="*/ 21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chemeClr val="hlink"/>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9284" name="Line 11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46" name="Group 120"/>
          <p:cNvGrpSpPr>
            <a:grpSpLocks/>
          </p:cNvGrpSpPr>
          <p:nvPr/>
        </p:nvGrpSpPr>
        <p:grpSpPr bwMode="auto">
          <a:xfrm>
            <a:off x="2427288" y="5427663"/>
            <a:ext cx="517525" cy="658812"/>
            <a:chOff x="2401" y="425"/>
            <a:chExt cx="907" cy="1154"/>
          </a:xfrm>
        </p:grpSpPr>
        <p:sp>
          <p:nvSpPr>
            <p:cNvPr id="9273" name="Rectangle 121"/>
            <p:cNvSpPr>
              <a:spLocks noChangeArrowheads="1"/>
            </p:cNvSpPr>
            <p:nvPr/>
          </p:nvSpPr>
          <p:spPr bwMode="auto">
            <a:xfrm>
              <a:off x="2401" y="591"/>
              <a:ext cx="907" cy="988"/>
            </a:xfrm>
            <a:prstGeom prst="rect">
              <a:avLst/>
            </a:prstGeom>
            <a:solidFill>
              <a:schemeClr val="hlink"/>
            </a:solidFill>
            <a:ln w="12700">
              <a:solidFill>
                <a:schemeClr val="bg1"/>
              </a:solidFill>
              <a:miter lim="800000"/>
              <a:headEnd/>
              <a:tailEnd/>
            </a:ln>
          </p:spPr>
          <p:txBody>
            <a:bodyPr wrap="none" anchor="ctr"/>
            <a:lstStyle/>
            <a:p>
              <a:endParaRPr lang="en-US"/>
            </a:p>
          </p:txBody>
        </p:sp>
        <p:sp>
          <p:nvSpPr>
            <p:cNvPr id="9274" name="Line 122"/>
            <p:cNvSpPr>
              <a:spLocks noChangeShapeType="1"/>
            </p:cNvSpPr>
            <p:nvPr/>
          </p:nvSpPr>
          <p:spPr bwMode="auto">
            <a:xfrm>
              <a:off x="2582" y="138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75" name="Line 123"/>
            <p:cNvSpPr>
              <a:spLocks noChangeShapeType="1"/>
            </p:cNvSpPr>
            <p:nvPr/>
          </p:nvSpPr>
          <p:spPr bwMode="auto">
            <a:xfrm>
              <a:off x="2577" y="115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76" name="Rectangle 124"/>
            <p:cNvSpPr>
              <a:spLocks noChangeArrowheads="1"/>
            </p:cNvSpPr>
            <p:nvPr/>
          </p:nvSpPr>
          <p:spPr bwMode="auto">
            <a:xfrm rot="2658430">
              <a:off x="2944" y="425"/>
              <a:ext cx="225" cy="506"/>
            </a:xfrm>
            <a:prstGeom prst="rect">
              <a:avLst/>
            </a:prstGeom>
            <a:solidFill>
              <a:schemeClr val="hlink"/>
            </a:solidFill>
            <a:ln w="28575" algn="ctr">
              <a:solidFill>
                <a:srgbClr val="969696"/>
              </a:solidFill>
              <a:miter lim="800000"/>
              <a:headEnd/>
              <a:tailEnd/>
            </a:ln>
          </p:spPr>
          <p:txBody>
            <a:bodyPr wrap="none" lIns="0" tIns="0" rIns="0" bIns="0" anchor="ctr">
              <a:spAutoFit/>
            </a:bodyPr>
            <a:lstStyle/>
            <a:p>
              <a:endParaRPr lang="en-US"/>
            </a:p>
          </p:txBody>
        </p:sp>
        <p:sp>
          <p:nvSpPr>
            <p:cNvPr id="9277" name="Freeform 125"/>
            <p:cNvSpPr>
              <a:spLocks/>
            </p:cNvSpPr>
            <p:nvPr/>
          </p:nvSpPr>
          <p:spPr bwMode="auto">
            <a:xfrm>
              <a:off x="2643" y="789"/>
              <a:ext cx="309" cy="257"/>
            </a:xfrm>
            <a:custGeom>
              <a:avLst/>
              <a:gdLst>
                <a:gd name="T0" fmla="*/ 214 w 234"/>
                <a:gd name="T1" fmla="*/ 0 h 195"/>
                <a:gd name="T2" fmla="*/ 48 w 234"/>
                <a:gd name="T3" fmla="*/ 72 h 195"/>
                <a:gd name="T4" fmla="*/ 0 w 234"/>
                <a:gd name="T5" fmla="*/ 339 h 195"/>
                <a:gd name="T6" fmla="*/ 314 w 234"/>
                <a:gd name="T7" fmla="*/ 339 h 195"/>
                <a:gd name="T8" fmla="*/ 408 w 234"/>
                <a:gd name="T9" fmla="*/ 192 h 195"/>
                <a:gd name="T10" fmla="*/ 21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chemeClr val="hlink"/>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9278" name="Line 12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47" name="Group 127"/>
          <p:cNvGrpSpPr>
            <a:grpSpLocks/>
          </p:cNvGrpSpPr>
          <p:nvPr/>
        </p:nvGrpSpPr>
        <p:grpSpPr bwMode="auto">
          <a:xfrm>
            <a:off x="2693988" y="5880100"/>
            <a:ext cx="517525" cy="658813"/>
            <a:chOff x="2401" y="425"/>
            <a:chExt cx="907" cy="1154"/>
          </a:xfrm>
        </p:grpSpPr>
        <p:sp>
          <p:nvSpPr>
            <p:cNvPr id="9267" name="Rectangle 128"/>
            <p:cNvSpPr>
              <a:spLocks noChangeArrowheads="1"/>
            </p:cNvSpPr>
            <p:nvPr/>
          </p:nvSpPr>
          <p:spPr bwMode="auto">
            <a:xfrm>
              <a:off x="2401" y="591"/>
              <a:ext cx="907" cy="988"/>
            </a:xfrm>
            <a:prstGeom prst="rect">
              <a:avLst/>
            </a:prstGeom>
            <a:solidFill>
              <a:schemeClr val="hlink"/>
            </a:solidFill>
            <a:ln w="12700">
              <a:solidFill>
                <a:schemeClr val="bg1"/>
              </a:solidFill>
              <a:miter lim="800000"/>
              <a:headEnd/>
              <a:tailEnd/>
            </a:ln>
          </p:spPr>
          <p:txBody>
            <a:bodyPr wrap="none" anchor="ctr"/>
            <a:lstStyle/>
            <a:p>
              <a:endParaRPr lang="en-US"/>
            </a:p>
          </p:txBody>
        </p:sp>
        <p:sp>
          <p:nvSpPr>
            <p:cNvPr id="9268" name="Line 129"/>
            <p:cNvSpPr>
              <a:spLocks noChangeShapeType="1"/>
            </p:cNvSpPr>
            <p:nvPr/>
          </p:nvSpPr>
          <p:spPr bwMode="auto">
            <a:xfrm>
              <a:off x="2582" y="138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9" name="Line 130"/>
            <p:cNvSpPr>
              <a:spLocks noChangeShapeType="1"/>
            </p:cNvSpPr>
            <p:nvPr/>
          </p:nvSpPr>
          <p:spPr bwMode="auto">
            <a:xfrm>
              <a:off x="2577" y="115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70" name="Rectangle 131"/>
            <p:cNvSpPr>
              <a:spLocks noChangeArrowheads="1"/>
            </p:cNvSpPr>
            <p:nvPr/>
          </p:nvSpPr>
          <p:spPr bwMode="auto">
            <a:xfrm rot="2658430">
              <a:off x="2944" y="425"/>
              <a:ext cx="225" cy="506"/>
            </a:xfrm>
            <a:prstGeom prst="rect">
              <a:avLst/>
            </a:prstGeom>
            <a:solidFill>
              <a:schemeClr val="hlink"/>
            </a:solidFill>
            <a:ln w="28575" algn="ctr">
              <a:solidFill>
                <a:srgbClr val="969696"/>
              </a:solidFill>
              <a:miter lim="800000"/>
              <a:headEnd/>
              <a:tailEnd/>
            </a:ln>
          </p:spPr>
          <p:txBody>
            <a:bodyPr wrap="none" lIns="0" tIns="0" rIns="0" bIns="0" anchor="ctr">
              <a:spAutoFit/>
            </a:bodyPr>
            <a:lstStyle/>
            <a:p>
              <a:endParaRPr lang="en-US"/>
            </a:p>
          </p:txBody>
        </p:sp>
        <p:sp>
          <p:nvSpPr>
            <p:cNvPr id="9271" name="Freeform 132"/>
            <p:cNvSpPr>
              <a:spLocks/>
            </p:cNvSpPr>
            <p:nvPr/>
          </p:nvSpPr>
          <p:spPr bwMode="auto">
            <a:xfrm>
              <a:off x="2643" y="789"/>
              <a:ext cx="309" cy="257"/>
            </a:xfrm>
            <a:custGeom>
              <a:avLst/>
              <a:gdLst>
                <a:gd name="T0" fmla="*/ 214 w 234"/>
                <a:gd name="T1" fmla="*/ 0 h 195"/>
                <a:gd name="T2" fmla="*/ 48 w 234"/>
                <a:gd name="T3" fmla="*/ 72 h 195"/>
                <a:gd name="T4" fmla="*/ 0 w 234"/>
                <a:gd name="T5" fmla="*/ 339 h 195"/>
                <a:gd name="T6" fmla="*/ 314 w 234"/>
                <a:gd name="T7" fmla="*/ 339 h 195"/>
                <a:gd name="T8" fmla="*/ 408 w 234"/>
                <a:gd name="T9" fmla="*/ 192 h 195"/>
                <a:gd name="T10" fmla="*/ 21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chemeClr val="hlink"/>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9272" name="Line 13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48" name="Group 134"/>
          <p:cNvGrpSpPr>
            <a:grpSpLocks/>
          </p:cNvGrpSpPr>
          <p:nvPr/>
        </p:nvGrpSpPr>
        <p:grpSpPr bwMode="auto">
          <a:xfrm>
            <a:off x="1844675" y="881063"/>
            <a:ext cx="2386013" cy="1041400"/>
            <a:chOff x="1162" y="555"/>
            <a:chExt cx="1503" cy="656"/>
          </a:xfrm>
        </p:grpSpPr>
        <p:grpSp>
          <p:nvGrpSpPr>
            <p:cNvPr id="9250" name="Group 135"/>
            <p:cNvGrpSpPr>
              <a:grpSpLocks/>
            </p:cNvGrpSpPr>
            <p:nvPr/>
          </p:nvGrpSpPr>
          <p:grpSpPr bwMode="auto">
            <a:xfrm>
              <a:off x="1481" y="786"/>
              <a:ext cx="631" cy="425"/>
              <a:chOff x="1481" y="786"/>
              <a:chExt cx="631" cy="425"/>
            </a:xfrm>
          </p:grpSpPr>
          <p:sp>
            <p:nvSpPr>
              <p:cNvPr id="9254" name="AutoShape 136"/>
              <p:cNvSpPr>
                <a:spLocks noChangeArrowheads="1"/>
              </p:cNvSpPr>
              <p:nvPr/>
            </p:nvSpPr>
            <p:spPr bwMode="auto">
              <a:xfrm>
                <a:off x="1481" y="786"/>
                <a:ext cx="417" cy="425"/>
              </a:xfrm>
              <a:prstGeom prst="smileyFace">
                <a:avLst>
                  <a:gd name="adj" fmla="val 4653"/>
                </a:avLst>
              </a:prstGeom>
              <a:solidFill>
                <a:schemeClr val="hlink"/>
              </a:solidFill>
              <a:ln w="12700">
                <a:solidFill>
                  <a:srgbClr val="000000"/>
                </a:solidFill>
                <a:round/>
                <a:headEnd/>
                <a:tailEnd/>
              </a:ln>
            </p:spPr>
            <p:txBody>
              <a:bodyPr wrap="none" anchor="ctr"/>
              <a:lstStyle/>
              <a:p>
                <a:endParaRPr lang="en-US"/>
              </a:p>
            </p:txBody>
          </p:sp>
          <p:grpSp>
            <p:nvGrpSpPr>
              <p:cNvPr id="9255" name="Group 137"/>
              <p:cNvGrpSpPr>
                <a:grpSpLocks/>
              </p:cNvGrpSpPr>
              <p:nvPr/>
            </p:nvGrpSpPr>
            <p:grpSpPr bwMode="auto">
              <a:xfrm>
                <a:off x="1781" y="903"/>
                <a:ext cx="331" cy="297"/>
                <a:chOff x="4838" y="2218"/>
                <a:chExt cx="395" cy="355"/>
              </a:xfrm>
            </p:grpSpPr>
            <p:sp>
              <p:nvSpPr>
                <p:cNvPr id="9256" name="Freeform 138"/>
                <p:cNvSpPr>
                  <a:spLocks/>
                </p:cNvSpPr>
                <p:nvPr/>
              </p:nvSpPr>
              <p:spPr bwMode="auto">
                <a:xfrm>
                  <a:off x="4888" y="2251"/>
                  <a:ext cx="294" cy="113"/>
                </a:xfrm>
                <a:custGeom>
                  <a:avLst/>
                  <a:gdLst>
                    <a:gd name="T0" fmla="*/ 102 w 839"/>
                    <a:gd name="T1" fmla="*/ 27 h 319"/>
                    <a:gd name="T2" fmla="*/ 100 w 839"/>
                    <a:gd name="T3" fmla="*/ 23 h 319"/>
                    <a:gd name="T4" fmla="*/ 95 w 839"/>
                    <a:gd name="T5" fmla="*/ 22 h 319"/>
                    <a:gd name="T6" fmla="*/ 91 w 839"/>
                    <a:gd name="T7" fmla="*/ 23 h 319"/>
                    <a:gd name="T8" fmla="*/ 88 w 839"/>
                    <a:gd name="T9" fmla="*/ 27 h 319"/>
                    <a:gd name="T10" fmla="*/ 88 w 839"/>
                    <a:gd name="T11" fmla="*/ 31 h 319"/>
                    <a:gd name="T12" fmla="*/ 88 w 839"/>
                    <a:gd name="T13" fmla="*/ 33 h 319"/>
                    <a:gd name="T14" fmla="*/ 85 w 839"/>
                    <a:gd name="T15" fmla="*/ 33 h 319"/>
                    <a:gd name="T16" fmla="*/ 81 w 839"/>
                    <a:gd name="T17" fmla="*/ 31 h 319"/>
                    <a:gd name="T18" fmla="*/ 78 w 839"/>
                    <a:gd name="T19" fmla="*/ 29 h 319"/>
                    <a:gd name="T20" fmla="*/ 75 w 839"/>
                    <a:gd name="T21" fmla="*/ 26 h 319"/>
                    <a:gd name="T22" fmla="*/ 71 w 839"/>
                    <a:gd name="T23" fmla="*/ 22 h 319"/>
                    <a:gd name="T24" fmla="*/ 67 w 839"/>
                    <a:gd name="T25" fmla="*/ 19 h 319"/>
                    <a:gd name="T26" fmla="*/ 60 w 839"/>
                    <a:gd name="T27" fmla="*/ 16 h 319"/>
                    <a:gd name="T28" fmla="*/ 52 w 839"/>
                    <a:gd name="T29" fmla="*/ 13 h 319"/>
                    <a:gd name="T30" fmla="*/ 45 w 839"/>
                    <a:gd name="T31" fmla="*/ 12 h 319"/>
                    <a:gd name="T32" fmla="*/ 36 w 839"/>
                    <a:gd name="T33" fmla="*/ 11 h 319"/>
                    <a:gd name="T34" fmla="*/ 31 w 839"/>
                    <a:gd name="T35" fmla="*/ 12 h 319"/>
                    <a:gd name="T36" fmla="*/ 27 w 839"/>
                    <a:gd name="T37" fmla="*/ 13 h 319"/>
                    <a:gd name="T38" fmla="*/ 22 w 839"/>
                    <a:gd name="T39" fmla="*/ 14 h 319"/>
                    <a:gd name="T40" fmla="*/ 19 w 839"/>
                    <a:gd name="T41" fmla="*/ 15 h 319"/>
                    <a:gd name="T42" fmla="*/ 16 w 839"/>
                    <a:gd name="T43" fmla="*/ 14 h 319"/>
                    <a:gd name="T44" fmla="*/ 14 w 839"/>
                    <a:gd name="T45" fmla="*/ 13 h 319"/>
                    <a:gd name="T46" fmla="*/ 15 w 839"/>
                    <a:gd name="T47" fmla="*/ 10 h 319"/>
                    <a:gd name="T48" fmla="*/ 15 w 839"/>
                    <a:gd name="T49" fmla="*/ 5 h 319"/>
                    <a:gd name="T50" fmla="*/ 12 w 839"/>
                    <a:gd name="T51" fmla="*/ 1 h 319"/>
                    <a:gd name="T52" fmla="*/ 8 w 839"/>
                    <a:gd name="T53" fmla="*/ 0 h 319"/>
                    <a:gd name="T54" fmla="*/ 4 w 839"/>
                    <a:gd name="T55" fmla="*/ 1 h 319"/>
                    <a:gd name="T56" fmla="*/ 1 w 839"/>
                    <a:gd name="T57" fmla="*/ 5 h 319"/>
                    <a:gd name="T58" fmla="*/ 0 w 839"/>
                    <a:gd name="T59" fmla="*/ 11 h 319"/>
                    <a:gd name="T60" fmla="*/ 5 w 839"/>
                    <a:gd name="T61" fmla="*/ 16 h 319"/>
                    <a:gd name="T62" fmla="*/ 8 w 839"/>
                    <a:gd name="T63" fmla="*/ 18 h 319"/>
                    <a:gd name="T64" fmla="*/ 12 w 839"/>
                    <a:gd name="T65" fmla="*/ 20 h 319"/>
                    <a:gd name="T66" fmla="*/ 16 w 839"/>
                    <a:gd name="T67" fmla="*/ 21 h 319"/>
                    <a:gd name="T68" fmla="*/ 23 w 839"/>
                    <a:gd name="T69" fmla="*/ 21 h 319"/>
                    <a:gd name="T70" fmla="*/ 30 w 839"/>
                    <a:gd name="T71" fmla="*/ 20 h 319"/>
                    <a:gd name="T72" fmla="*/ 34 w 839"/>
                    <a:gd name="T73" fmla="*/ 19 h 319"/>
                    <a:gd name="T74" fmla="*/ 40 w 839"/>
                    <a:gd name="T75" fmla="*/ 19 h 319"/>
                    <a:gd name="T76" fmla="*/ 50 w 839"/>
                    <a:gd name="T77" fmla="*/ 22 h 319"/>
                    <a:gd name="T78" fmla="*/ 61 w 839"/>
                    <a:gd name="T79" fmla="*/ 25 h 319"/>
                    <a:gd name="T80" fmla="*/ 66 w 839"/>
                    <a:gd name="T81" fmla="*/ 28 h 319"/>
                    <a:gd name="T82" fmla="*/ 70 w 839"/>
                    <a:gd name="T83" fmla="*/ 30 h 319"/>
                    <a:gd name="T84" fmla="*/ 76 w 839"/>
                    <a:gd name="T85" fmla="*/ 35 h 319"/>
                    <a:gd name="T86" fmla="*/ 82 w 839"/>
                    <a:gd name="T87" fmla="*/ 38 h 319"/>
                    <a:gd name="T88" fmla="*/ 88 w 839"/>
                    <a:gd name="T89" fmla="*/ 40 h 319"/>
                    <a:gd name="T90" fmla="*/ 93 w 839"/>
                    <a:gd name="T91" fmla="*/ 40 h 319"/>
                    <a:gd name="T92" fmla="*/ 98 w 839"/>
                    <a:gd name="T93" fmla="*/ 38 h 319"/>
                    <a:gd name="T94" fmla="*/ 103 w 839"/>
                    <a:gd name="T95" fmla="*/ 33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7" name="Freeform 139"/>
                <p:cNvSpPr>
                  <a:spLocks/>
                </p:cNvSpPr>
                <p:nvPr/>
              </p:nvSpPr>
              <p:spPr bwMode="auto">
                <a:xfrm>
                  <a:off x="4838" y="2408"/>
                  <a:ext cx="145" cy="55"/>
                </a:xfrm>
                <a:custGeom>
                  <a:avLst/>
                  <a:gdLst>
                    <a:gd name="T0" fmla="*/ 0 w 413"/>
                    <a:gd name="T1" fmla="*/ 0 h 156"/>
                    <a:gd name="T2" fmla="*/ 1 w 413"/>
                    <a:gd name="T3" fmla="*/ 4 h 156"/>
                    <a:gd name="T4" fmla="*/ 3 w 413"/>
                    <a:gd name="T5" fmla="*/ 8 h 156"/>
                    <a:gd name="T6" fmla="*/ 5 w 413"/>
                    <a:gd name="T7" fmla="*/ 11 h 156"/>
                    <a:gd name="T8" fmla="*/ 8 w 413"/>
                    <a:gd name="T9" fmla="*/ 14 h 156"/>
                    <a:gd name="T10" fmla="*/ 12 w 413"/>
                    <a:gd name="T11" fmla="*/ 16 h 156"/>
                    <a:gd name="T12" fmla="*/ 16 w 413"/>
                    <a:gd name="T13" fmla="*/ 18 h 156"/>
                    <a:gd name="T14" fmla="*/ 21 w 413"/>
                    <a:gd name="T15" fmla="*/ 19 h 156"/>
                    <a:gd name="T16" fmla="*/ 25 w 413"/>
                    <a:gd name="T17" fmla="*/ 19 h 156"/>
                    <a:gd name="T18" fmla="*/ 30 w 413"/>
                    <a:gd name="T19" fmla="*/ 19 h 156"/>
                    <a:gd name="T20" fmla="*/ 35 w 413"/>
                    <a:gd name="T21" fmla="*/ 18 h 156"/>
                    <a:gd name="T22" fmla="*/ 39 w 413"/>
                    <a:gd name="T23" fmla="*/ 16 h 156"/>
                    <a:gd name="T24" fmla="*/ 42 w 413"/>
                    <a:gd name="T25" fmla="*/ 14 h 156"/>
                    <a:gd name="T26" fmla="*/ 46 w 413"/>
                    <a:gd name="T27" fmla="*/ 11 h 156"/>
                    <a:gd name="T28" fmla="*/ 48 w 413"/>
                    <a:gd name="T29" fmla="*/ 8 h 156"/>
                    <a:gd name="T30" fmla="*/ 50 w 413"/>
                    <a:gd name="T31" fmla="*/ 4 h 156"/>
                    <a:gd name="T32" fmla="*/ 5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8" name="Freeform 140"/>
                <p:cNvSpPr>
                  <a:spLocks/>
                </p:cNvSpPr>
                <p:nvPr/>
              </p:nvSpPr>
              <p:spPr bwMode="auto">
                <a:xfrm>
                  <a:off x="4854" y="2282"/>
                  <a:ext cx="60" cy="131"/>
                </a:xfrm>
                <a:custGeom>
                  <a:avLst/>
                  <a:gdLst>
                    <a:gd name="T0" fmla="*/ 4 w 170"/>
                    <a:gd name="T1" fmla="*/ 46 h 373"/>
                    <a:gd name="T2" fmla="*/ 21 w 170"/>
                    <a:gd name="T3" fmla="*/ 1 h 373"/>
                    <a:gd name="T4" fmla="*/ 18 w 170"/>
                    <a:gd name="T5" fmla="*/ 0 h 373"/>
                    <a:gd name="T6" fmla="*/ 0 w 170"/>
                    <a:gd name="T7" fmla="*/ 45 h 373"/>
                    <a:gd name="T8" fmla="*/ 4 w 170"/>
                    <a:gd name="T9" fmla="*/ 4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9" name="Freeform 141"/>
                <p:cNvSpPr>
                  <a:spLocks/>
                </p:cNvSpPr>
                <p:nvPr/>
              </p:nvSpPr>
              <p:spPr bwMode="auto">
                <a:xfrm>
                  <a:off x="4908" y="2282"/>
                  <a:ext cx="59" cy="131"/>
                </a:xfrm>
                <a:custGeom>
                  <a:avLst/>
                  <a:gdLst>
                    <a:gd name="T0" fmla="*/ 18 w 168"/>
                    <a:gd name="T1" fmla="*/ 46 h 373"/>
                    <a:gd name="T2" fmla="*/ 0 w 168"/>
                    <a:gd name="T3" fmla="*/ 1 h 373"/>
                    <a:gd name="T4" fmla="*/ 3 w 168"/>
                    <a:gd name="T5" fmla="*/ 0 h 373"/>
                    <a:gd name="T6" fmla="*/ 21 w 168"/>
                    <a:gd name="T7" fmla="*/ 45 h 373"/>
                    <a:gd name="T8" fmla="*/ 18 w 168"/>
                    <a:gd name="T9" fmla="*/ 4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0" name="Freeform 142"/>
                <p:cNvSpPr>
                  <a:spLocks/>
                </p:cNvSpPr>
                <p:nvPr/>
              </p:nvSpPr>
              <p:spPr bwMode="auto">
                <a:xfrm>
                  <a:off x="5087" y="2464"/>
                  <a:ext cx="146" cy="55"/>
                </a:xfrm>
                <a:custGeom>
                  <a:avLst/>
                  <a:gdLst>
                    <a:gd name="T0" fmla="*/ 0 w 413"/>
                    <a:gd name="T1" fmla="*/ 0 h 158"/>
                    <a:gd name="T2" fmla="*/ 1 w 413"/>
                    <a:gd name="T3" fmla="*/ 4 h 158"/>
                    <a:gd name="T4" fmla="*/ 2 w 413"/>
                    <a:gd name="T5" fmla="*/ 8 h 158"/>
                    <a:gd name="T6" fmla="*/ 5 w 413"/>
                    <a:gd name="T7" fmla="*/ 11 h 158"/>
                    <a:gd name="T8" fmla="*/ 8 w 413"/>
                    <a:gd name="T9" fmla="*/ 14 h 158"/>
                    <a:gd name="T10" fmla="*/ 12 w 413"/>
                    <a:gd name="T11" fmla="*/ 16 h 158"/>
                    <a:gd name="T12" fmla="*/ 16 w 413"/>
                    <a:gd name="T13" fmla="*/ 18 h 158"/>
                    <a:gd name="T14" fmla="*/ 21 w 413"/>
                    <a:gd name="T15" fmla="*/ 19 h 158"/>
                    <a:gd name="T16" fmla="*/ 26 w 413"/>
                    <a:gd name="T17" fmla="*/ 19 h 158"/>
                    <a:gd name="T18" fmla="*/ 31 w 413"/>
                    <a:gd name="T19" fmla="*/ 19 h 158"/>
                    <a:gd name="T20" fmla="*/ 35 w 413"/>
                    <a:gd name="T21" fmla="*/ 18 h 158"/>
                    <a:gd name="T22" fmla="*/ 39 w 413"/>
                    <a:gd name="T23" fmla="*/ 16 h 158"/>
                    <a:gd name="T24" fmla="*/ 43 w 413"/>
                    <a:gd name="T25" fmla="*/ 14 h 158"/>
                    <a:gd name="T26" fmla="*/ 46 w 413"/>
                    <a:gd name="T27" fmla="*/ 11 h 158"/>
                    <a:gd name="T28" fmla="*/ 49 w 413"/>
                    <a:gd name="T29" fmla="*/ 8 h 158"/>
                    <a:gd name="T30" fmla="*/ 51 w 413"/>
                    <a:gd name="T31" fmla="*/ 4 h 158"/>
                    <a:gd name="T32" fmla="*/ 52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1" name="Freeform 143"/>
                <p:cNvSpPr>
                  <a:spLocks/>
                </p:cNvSpPr>
                <p:nvPr/>
              </p:nvSpPr>
              <p:spPr bwMode="auto">
                <a:xfrm>
                  <a:off x="5103" y="2338"/>
                  <a:ext cx="60" cy="130"/>
                </a:xfrm>
                <a:custGeom>
                  <a:avLst/>
                  <a:gdLst>
                    <a:gd name="T0" fmla="*/ 4 w 170"/>
                    <a:gd name="T1" fmla="*/ 46 h 370"/>
                    <a:gd name="T2" fmla="*/ 21 w 170"/>
                    <a:gd name="T3" fmla="*/ 1 h 370"/>
                    <a:gd name="T4" fmla="*/ 18 w 170"/>
                    <a:gd name="T5" fmla="*/ 0 h 370"/>
                    <a:gd name="T6" fmla="*/ 0 w 170"/>
                    <a:gd name="T7" fmla="*/ 44 h 370"/>
                    <a:gd name="T8" fmla="*/ 4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2" name="Freeform 144"/>
                <p:cNvSpPr>
                  <a:spLocks/>
                </p:cNvSpPr>
                <p:nvPr/>
              </p:nvSpPr>
              <p:spPr bwMode="auto">
                <a:xfrm>
                  <a:off x="5157" y="2338"/>
                  <a:ext cx="60" cy="130"/>
                </a:xfrm>
                <a:custGeom>
                  <a:avLst/>
                  <a:gdLst>
                    <a:gd name="T0" fmla="*/ 18 w 170"/>
                    <a:gd name="T1" fmla="*/ 46 h 370"/>
                    <a:gd name="T2" fmla="*/ 0 w 170"/>
                    <a:gd name="T3" fmla="*/ 1 h 370"/>
                    <a:gd name="T4" fmla="*/ 4 w 170"/>
                    <a:gd name="T5" fmla="*/ 0 h 370"/>
                    <a:gd name="T6" fmla="*/ 21 w 170"/>
                    <a:gd name="T7" fmla="*/ 44 h 370"/>
                    <a:gd name="T8" fmla="*/ 18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3" name="Rectangle 145"/>
                <p:cNvSpPr>
                  <a:spLocks noChangeArrowheads="1"/>
                </p:cNvSpPr>
                <p:nvPr/>
              </p:nvSpPr>
              <p:spPr bwMode="auto">
                <a:xfrm>
                  <a:off x="5014" y="2271"/>
                  <a:ext cx="31" cy="119"/>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64" name="Rectangle 146"/>
                <p:cNvSpPr>
                  <a:spLocks noChangeArrowheads="1"/>
                </p:cNvSpPr>
                <p:nvPr/>
              </p:nvSpPr>
              <p:spPr bwMode="auto">
                <a:xfrm>
                  <a:off x="5004" y="2355"/>
                  <a:ext cx="50" cy="191"/>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65" name="Freeform 147"/>
                <p:cNvSpPr>
                  <a:spLocks/>
                </p:cNvSpPr>
                <p:nvPr/>
              </p:nvSpPr>
              <p:spPr bwMode="auto">
                <a:xfrm>
                  <a:off x="5008" y="2218"/>
                  <a:ext cx="45" cy="46"/>
                </a:xfrm>
                <a:custGeom>
                  <a:avLst/>
                  <a:gdLst>
                    <a:gd name="T0" fmla="*/ 8 w 129"/>
                    <a:gd name="T1" fmla="*/ 17 h 128"/>
                    <a:gd name="T2" fmla="*/ 9 w 129"/>
                    <a:gd name="T3" fmla="*/ 17 h 128"/>
                    <a:gd name="T4" fmla="*/ 11 w 129"/>
                    <a:gd name="T5" fmla="*/ 16 h 128"/>
                    <a:gd name="T6" fmla="*/ 12 w 129"/>
                    <a:gd name="T7" fmla="*/ 15 h 128"/>
                    <a:gd name="T8" fmla="*/ 14 w 129"/>
                    <a:gd name="T9" fmla="*/ 14 h 128"/>
                    <a:gd name="T10" fmla="*/ 15 w 129"/>
                    <a:gd name="T11" fmla="*/ 13 h 128"/>
                    <a:gd name="T12" fmla="*/ 15 w 129"/>
                    <a:gd name="T13" fmla="*/ 12 h 128"/>
                    <a:gd name="T14" fmla="*/ 16 w 129"/>
                    <a:gd name="T15" fmla="*/ 10 h 128"/>
                    <a:gd name="T16" fmla="*/ 16 w 129"/>
                    <a:gd name="T17" fmla="*/ 8 h 128"/>
                    <a:gd name="T18" fmla="*/ 16 w 129"/>
                    <a:gd name="T19" fmla="*/ 6 h 128"/>
                    <a:gd name="T20" fmla="*/ 15 w 129"/>
                    <a:gd name="T21" fmla="*/ 5 h 128"/>
                    <a:gd name="T22" fmla="*/ 15 w 129"/>
                    <a:gd name="T23" fmla="*/ 4 h 128"/>
                    <a:gd name="T24" fmla="*/ 14 w 129"/>
                    <a:gd name="T25" fmla="*/ 2 h 128"/>
                    <a:gd name="T26" fmla="*/ 12 w 129"/>
                    <a:gd name="T27" fmla="*/ 1 h 128"/>
                    <a:gd name="T28" fmla="*/ 11 w 129"/>
                    <a:gd name="T29" fmla="*/ 0 h 128"/>
                    <a:gd name="T30" fmla="*/ 9 w 129"/>
                    <a:gd name="T31" fmla="*/ 0 h 128"/>
                    <a:gd name="T32" fmla="*/ 8 w 129"/>
                    <a:gd name="T33" fmla="*/ 0 h 128"/>
                    <a:gd name="T34" fmla="*/ 6 w 129"/>
                    <a:gd name="T35" fmla="*/ 0 h 128"/>
                    <a:gd name="T36" fmla="*/ 5 w 129"/>
                    <a:gd name="T37" fmla="*/ 0 h 128"/>
                    <a:gd name="T38" fmla="*/ 3 w 129"/>
                    <a:gd name="T39" fmla="*/ 1 h 128"/>
                    <a:gd name="T40" fmla="*/ 2 w 129"/>
                    <a:gd name="T41" fmla="*/ 2 h 128"/>
                    <a:gd name="T42" fmla="*/ 1 w 129"/>
                    <a:gd name="T43" fmla="*/ 4 h 128"/>
                    <a:gd name="T44" fmla="*/ 1 w 129"/>
                    <a:gd name="T45" fmla="*/ 5 h 128"/>
                    <a:gd name="T46" fmla="*/ 0 w 129"/>
                    <a:gd name="T47" fmla="*/ 6 h 128"/>
                    <a:gd name="T48" fmla="*/ 0 w 129"/>
                    <a:gd name="T49" fmla="*/ 8 h 128"/>
                    <a:gd name="T50" fmla="*/ 0 w 129"/>
                    <a:gd name="T51" fmla="*/ 10 h 128"/>
                    <a:gd name="T52" fmla="*/ 1 w 129"/>
                    <a:gd name="T53" fmla="*/ 12 h 128"/>
                    <a:gd name="T54" fmla="*/ 1 w 129"/>
                    <a:gd name="T55" fmla="*/ 13 h 128"/>
                    <a:gd name="T56" fmla="*/ 2 w 129"/>
                    <a:gd name="T57" fmla="*/ 14 h 128"/>
                    <a:gd name="T58" fmla="*/ 3 w 129"/>
                    <a:gd name="T59" fmla="*/ 15 h 128"/>
                    <a:gd name="T60" fmla="*/ 5 w 129"/>
                    <a:gd name="T61" fmla="*/ 16 h 128"/>
                    <a:gd name="T62" fmla="*/ 6 w 129"/>
                    <a:gd name="T63" fmla="*/ 17 h 128"/>
                    <a:gd name="T64" fmla="*/ 8 w 129"/>
                    <a:gd name="T65" fmla="*/ 1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6" name="Rectangle 148"/>
                <p:cNvSpPr>
                  <a:spLocks noChangeArrowheads="1"/>
                </p:cNvSpPr>
                <p:nvPr/>
              </p:nvSpPr>
              <p:spPr bwMode="auto">
                <a:xfrm>
                  <a:off x="4891" y="2537"/>
                  <a:ext cx="276" cy="36"/>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9251" name="Text Box 149"/>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777777"/>
                  </a:solidFill>
                </a:rPr>
                <a:t>Isabel</a:t>
              </a:r>
              <a:br>
                <a:rPr lang="en-US" sz="1800" b="1">
                  <a:solidFill>
                    <a:srgbClr val="777777"/>
                  </a:solidFill>
                </a:rPr>
              </a:br>
              <a:r>
                <a:rPr lang="en-US" sz="1800" b="1">
                  <a:solidFill>
                    <a:srgbClr val="777777"/>
                  </a:solidFill>
                </a:rPr>
                <a:t>Harkin</a:t>
              </a:r>
            </a:p>
          </p:txBody>
        </p:sp>
        <p:sp>
          <p:nvSpPr>
            <p:cNvPr id="9252" name="Line 150"/>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53" name="Text Box 151"/>
            <p:cNvSpPr txBox="1">
              <a:spLocks noChangeArrowheads="1"/>
            </p:cNvSpPr>
            <p:nvPr/>
          </p:nvSpPr>
          <p:spPr bwMode="auto">
            <a:xfrm>
              <a:off x="1218" y="555"/>
              <a:ext cx="13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777777"/>
                  </a:solidFill>
                </a:rPr>
                <a:t>segment: normal</a:t>
              </a:r>
            </a:p>
          </p:txBody>
        </p:sp>
      </p:grpSp>
      <p:sp>
        <p:nvSpPr>
          <p:cNvPr id="9249" name="Line 82"/>
          <p:cNvSpPr>
            <a:spLocks noChangeShapeType="1"/>
          </p:cNvSpPr>
          <p:nvPr/>
        </p:nvSpPr>
        <p:spPr bwMode="auto">
          <a:xfrm flipH="1">
            <a:off x="1179513" y="1608138"/>
            <a:ext cx="1587" cy="47005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|EOS~007|</a:t>
            </a:r>
            <a:endParaRPr lang="en-US" sz="100" dirty="0" err="1" smtClean="0">
              <a:solidFill>
                <a:srgbClr val="FFFFFF"/>
              </a:solidFill>
              <a:latin typeface="Arial"/>
              <a:cs typeface="Calibri" pitchFamily="34" charset="0"/>
            </a:endParaRPr>
          </a:p>
        </p:txBody>
      </p:sp>
      <p:sp>
        <p:nvSpPr>
          <p:cNvPr id="10242" name="Line 2"/>
          <p:cNvSpPr>
            <a:spLocks noChangeShapeType="1"/>
          </p:cNvSpPr>
          <p:nvPr/>
        </p:nvSpPr>
        <p:spPr bwMode="auto">
          <a:xfrm>
            <a:off x="2976563" y="4438650"/>
            <a:ext cx="4521200" cy="0"/>
          </a:xfrm>
          <a:prstGeom prst="line">
            <a:avLst/>
          </a:prstGeom>
          <a:noFill/>
          <a:ln w="28575">
            <a:solidFill>
              <a:srgbClr val="777777"/>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43" name="Line 3"/>
          <p:cNvSpPr>
            <a:spLocks noChangeShapeType="1"/>
          </p:cNvSpPr>
          <p:nvPr/>
        </p:nvSpPr>
        <p:spPr bwMode="auto">
          <a:xfrm>
            <a:off x="2976563" y="2443163"/>
            <a:ext cx="2443162"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44" name="Line 4"/>
          <p:cNvSpPr>
            <a:spLocks noChangeShapeType="1"/>
          </p:cNvSpPr>
          <p:nvPr/>
        </p:nvSpPr>
        <p:spPr bwMode="auto">
          <a:xfrm flipV="1">
            <a:off x="5419725" y="2417763"/>
            <a:ext cx="0" cy="1042987"/>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5" name="Line 5"/>
          <p:cNvSpPr>
            <a:spLocks noChangeShapeType="1"/>
          </p:cNvSpPr>
          <p:nvPr/>
        </p:nvSpPr>
        <p:spPr bwMode="auto">
          <a:xfrm>
            <a:off x="5419725" y="2947988"/>
            <a:ext cx="2062163" cy="0"/>
          </a:xfrm>
          <a:prstGeom prst="line">
            <a:avLst/>
          </a:prstGeom>
          <a:noFill/>
          <a:ln w="28575">
            <a:solidFill>
              <a:srgbClr val="777777"/>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46" name="Line 6"/>
          <p:cNvSpPr>
            <a:spLocks noChangeShapeType="1"/>
          </p:cNvSpPr>
          <p:nvPr/>
        </p:nvSpPr>
        <p:spPr bwMode="auto">
          <a:xfrm>
            <a:off x="2995613" y="3460750"/>
            <a:ext cx="2443162"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47" name="Line 8"/>
          <p:cNvSpPr>
            <a:spLocks noChangeShapeType="1"/>
          </p:cNvSpPr>
          <p:nvPr/>
        </p:nvSpPr>
        <p:spPr bwMode="auto">
          <a:xfrm>
            <a:off x="1181100" y="2470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48" name="Line 9"/>
          <p:cNvSpPr>
            <a:spLocks noChangeShapeType="1"/>
          </p:cNvSpPr>
          <p:nvPr/>
        </p:nvSpPr>
        <p:spPr bwMode="auto">
          <a:xfrm>
            <a:off x="1181100" y="3481388"/>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49" name="Line 10"/>
          <p:cNvSpPr>
            <a:spLocks noChangeShapeType="1"/>
          </p:cNvSpPr>
          <p:nvPr/>
        </p:nvSpPr>
        <p:spPr bwMode="auto">
          <a:xfrm>
            <a:off x="1181100" y="446722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50" name="Line 11"/>
          <p:cNvSpPr>
            <a:spLocks noChangeShapeType="1"/>
          </p:cNvSpPr>
          <p:nvPr/>
        </p:nvSpPr>
        <p:spPr bwMode="auto">
          <a:xfrm>
            <a:off x="1181100" y="6302375"/>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1" name="Line 12"/>
          <p:cNvSpPr>
            <a:spLocks noChangeShapeType="1"/>
          </p:cNvSpPr>
          <p:nvPr/>
        </p:nvSpPr>
        <p:spPr bwMode="auto">
          <a:xfrm>
            <a:off x="1181100" y="5853113"/>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2" name="Line 13"/>
          <p:cNvSpPr>
            <a:spLocks noChangeShapeType="1"/>
          </p:cNvSpPr>
          <p:nvPr/>
        </p:nvSpPr>
        <p:spPr bwMode="auto">
          <a:xfrm>
            <a:off x="1181100" y="5387975"/>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3" name="Rectangle 14"/>
          <p:cNvSpPr>
            <a:spLocks noGrp="1" noChangeArrowheads="1"/>
          </p:cNvSpPr>
          <p:nvPr>
            <p:ph type="title"/>
          </p:nvPr>
        </p:nvSpPr>
        <p:spPr/>
        <p:txBody>
          <a:bodyPr/>
          <a:lstStyle/>
          <a:p>
            <a:pPr eaLnBrk="1" hangingPunct="1"/>
            <a:r>
              <a:rPr lang="en-US" dirty="0" smtClean="0"/>
              <a:t>Reserves Lesson</a:t>
            </a:r>
          </a:p>
        </p:txBody>
      </p:sp>
      <p:grpSp>
        <p:nvGrpSpPr>
          <p:cNvPr id="10254" name="Group 15"/>
          <p:cNvGrpSpPr>
            <a:grpSpLocks/>
          </p:cNvGrpSpPr>
          <p:nvPr/>
        </p:nvGrpSpPr>
        <p:grpSpPr bwMode="auto">
          <a:xfrm>
            <a:off x="517525" y="962025"/>
            <a:ext cx="1323975" cy="976313"/>
            <a:chOff x="2083" y="1606"/>
            <a:chExt cx="1489" cy="1097"/>
          </a:xfrm>
        </p:grpSpPr>
        <p:sp>
          <p:nvSpPr>
            <p:cNvPr id="10410" name="Rectangle 1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0411" name="Freeform 1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412" name="Freeform 1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413" name="Freeform 1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414" name="Freeform 2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0415" name="Rectangle 2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416" name="Rectangle 2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417" name="AutoShape 2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418" name="Freeform 24"/>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19" name="Freeform 25"/>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20" name="Rectangle 2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421" name="Rectangle 2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422" name="Rectangle 2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423" name="Group 29"/>
            <p:cNvGrpSpPr>
              <a:grpSpLocks/>
            </p:cNvGrpSpPr>
            <p:nvPr/>
          </p:nvGrpSpPr>
          <p:grpSpPr bwMode="auto">
            <a:xfrm>
              <a:off x="2221" y="1871"/>
              <a:ext cx="518" cy="782"/>
              <a:chOff x="2400" y="1656"/>
              <a:chExt cx="752" cy="1136"/>
            </a:xfrm>
          </p:grpSpPr>
          <p:sp>
            <p:nvSpPr>
              <p:cNvPr id="10436"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37"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38"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39"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40"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441"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442"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424" name="Group 37"/>
            <p:cNvGrpSpPr>
              <a:grpSpLocks/>
            </p:cNvGrpSpPr>
            <p:nvPr/>
          </p:nvGrpSpPr>
          <p:grpSpPr bwMode="auto">
            <a:xfrm rot="-6511945">
              <a:off x="2834" y="1842"/>
              <a:ext cx="518" cy="783"/>
              <a:chOff x="2400" y="1656"/>
              <a:chExt cx="752" cy="1136"/>
            </a:xfrm>
          </p:grpSpPr>
          <p:sp>
            <p:nvSpPr>
              <p:cNvPr id="10429" name="Freeform 3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30" name="Freeform 3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31" name="Freeform 4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32" name="Freeform 4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33" name="Freeform 4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34" name="Line 4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435" name="Line 4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425" name="Freeform 45"/>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26" name="Freeform 46"/>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27" name="Rectangle 4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428" name="Rectangle 4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0255" name="Group 49"/>
          <p:cNvGrpSpPr>
            <a:grpSpLocks/>
          </p:cNvGrpSpPr>
          <p:nvPr/>
        </p:nvGrpSpPr>
        <p:grpSpPr bwMode="auto">
          <a:xfrm>
            <a:off x="2151063" y="2081213"/>
            <a:ext cx="822325" cy="817562"/>
            <a:chOff x="3360" y="800"/>
            <a:chExt cx="620" cy="616"/>
          </a:xfrm>
        </p:grpSpPr>
        <p:sp>
          <p:nvSpPr>
            <p:cNvPr id="10404" name="AutoShape 5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0405" name="Freeform 51"/>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0406" name="Group 52"/>
            <p:cNvGrpSpPr>
              <a:grpSpLocks/>
            </p:cNvGrpSpPr>
            <p:nvPr/>
          </p:nvGrpSpPr>
          <p:grpSpPr bwMode="auto">
            <a:xfrm flipH="1">
              <a:off x="3749" y="1171"/>
              <a:ext cx="212" cy="213"/>
              <a:chOff x="1350" y="686"/>
              <a:chExt cx="1132" cy="1132"/>
            </a:xfrm>
          </p:grpSpPr>
          <p:sp>
            <p:nvSpPr>
              <p:cNvPr id="10408" name="AutoShape 5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0409" name="Picture 5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407" name="Picture 5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56" name="Group 56"/>
          <p:cNvGrpSpPr>
            <a:grpSpLocks/>
          </p:cNvGrpSpPr>
          <p:nvPr/>
        </p:nvGrpSpPr>
        <p:grpSpPr bwMode="auto">
          <a:xfrm>
            <a:off x="2151063" y="3057525"/>
            <a:ext cx="822325" cy="817563"/>
            <a:chOff x="3360" y="800"/>
            <a:chExt cx="620" cy="616"/>
          </a:xfrm>
        </p:grpSpPr>
        <p:sp>
          <p:nvSpPr>
            <p:cNvPr id="10398" name="AutoShape 5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0399" name="Freeform 58"/>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0400" name="Group 59"/>
            <p:cNvGrpSpPr>
              <a:grpSpLocks/>
            </p:cNvGrpSpPr>
            <p:nvPr/>
          </p:nvGrpSpPr>
          <p:grpSpPr bwMode="auto">
            <a:xfrm flipH="1">
              <a:off x="3749" y="1171"/>
              <a:ext cx="212" cy="213"/>
              <a:chOff x="1350" y="686"/>
              <a:chExt cx="1132" cy="1132"/>
            </a:xfrm>
          </p:grpSpPr>
          <p:sp>
            <p:nvSpPr>
              <p:cNvPr id="10402" name="AutoShape 6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0403" name="Picture 6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401" name="Picture 6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57" name="Group 63"/>
          <p:cNvGrpSpPr>
            <a:grpSpLocks/>
          </p:cNvGrpSpPr>
          <p:nvPr/>
        </p:nvGrpSpPr>
        <p:grpSpPr bwMode="auto">
          <a:xfrm>
            <a:off x="2151063" y="4035425"/>
            <a:ext cx="822325" cy="817563"/>
            <a:chOff x="3360" y="800"/>
            <a:chExt cx="620" cy="616"/>
          </a:xfrm>
        </p:grpSpPr>
        <p:sp>
          <p:nvSpPr>
            <p:cNvPr id="10392" name="AutoShape 6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0393" name="Freeform 65"/>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0394" name="Group 66"/>
            <p:cNvGrpSpPr>
              <a:grpSpLocks/>
            </p:cNvGrpSpPr>
            <p:nvPr/>
          </p:nvGrpSpPr>
          <p:grpSpPr bwMode="auto">
            <a:xfrm flipH="1">
              <a:off x="3749" y="1171"/>
              <a:ext cx="212" cy="213"/>
              <a:chOff x="1350" y="686"/>
              <a:chExt cx="1132" cy="1132"/>
            </a:xfrm>
          </p:grpSpPr>
          <p:sp>
            <p:nvSpPr>
              <p:cNvPr id="10396" name="AutoShape 6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0397" name="Picture 6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395" name="Picture 6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58" name="Group 70"/>
          <p:cNvGrpSpPr>
            <a:grpSpLocks/>
          </p:cNvGrpSpPr>
          <p:nvPr/>
        </p:nvGrpSpPr>
        <p:grpSpPr bwMode="auto">
          <a:xfrm>
            <a:off x="3522663" y="4208463"/>
            <a:ext cx="509587" cy="493712"/>
            <a:chOff x="4200" y="2899"/>
            <a:chExt cx="915" cy="885"/>
          </a:xfrm>
        </p:grpSpPr>
        <p:sp>
          <p:nvSpPr>
            <p:cNvPr id="10375" name="Rectangle 71"/>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0376" name="AutoShape 72"/>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377" name="AutoShape 73"/>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378" name="AutoShape 74"/>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379" name="Freeform 75"/>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380" name="Freeform 76"/>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381" name="Freeform 77"/>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382" name="Freeform 78"/>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383" name="Freeform 79"/>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384" name="Freeform 80"/>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385" name="Freeform 81"/>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386" name="Line 82"/>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87" name="Line 83"/>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88" name="Line 84"/>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89" name="Line 85"/>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90" name="Line 86"/>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91" name="Line 87"/>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259" name="AutoShape 88"/>
          <p:cNvSpPr>
            <a:spLocks noChangeArrowheads="1"/>
          </p:cNvSpPr>
          <p:nvPr/>
        </p:nvSpPr>
        <p:spPr bwMode="auto">
          <a:xfrm>
            <a:off x="2990850" y="4246563"/>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10260" name="Group 89"/>
          <p:cNvGrpSpPr>
            <a:grpSpLocks/>
          </p:cNvGrpSpPr>
          <p:nvPr/>
        </p:nvGrpSpPr>
        <p:grpSpPr bwMode="auto">
          <a:xfrm>
            <a:off x="3502025" y="3241675"/>
            <a:ext cx="509588" cy="493713"/>
            <a:chOff x="4200" y="2899"/>
            <a:chExt cx="915" cy="885"/>
          </a:xfrm>
        </p:grpSpPr>
        <p:sp>
          <p:nvSpPr>
            <p:cNvPr id="10358" name="Rectangle 90"/>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0359" name="AutoShape 91"/>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360" name="AutoShape 92"/>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361" name="AutoShape 93"/>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362" name="Freeform 94"/>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363" name="Freeform 95"/>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364" name="Freeform 96"/>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365" name="Freeform 97"/>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366" name="Freeform 98"/>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367" name="Freeform 99"/>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368" name="Freeform 100"/>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369" name="Line 101"/>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70" name="Line 102"/>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71" name="Line 103"/>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72" name="Line 104"/>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73" name="Line 105"/>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74" name="Line 106"/>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261" name="AutoShape 107"/>
          <p:cNvSpPr>
            <a:spLocks noChangeArrowheads="1"/>
          </p:cNvSpPr>
          <p:nvPr/>
        </p:nvSpPr>
        <p:spPr bwMode="auto">
          <a:xfrm>
            <a:off x="2970213" y="3279775"/>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10262" name="Group 108"/>
          <p:cNvGrpSpPr>
            <a:grpSpLocks/>
          </p:cNvGrpSpPr>
          <p:nvPr/>
        </p:nvGrpSpPr>
        <p:grpSpPr bwMode="auto">
          <a:xfrm>
            <a:off x="3516313" y="2244725"/>
            <a:ext cx="509587" cy="493713"/>
            <a:chOff x="4200" y="2899"/>
            <a:chExt cx="915" cy="885"/>
          </a:xfrm>
        </p:grpSpPr>
        <p:sp>
          <p:nvSpPr>
            <p:cNvPr id="10341" name="Rectangle 10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0342" name="AutoShape 11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343" name="AutoShape 11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344" name="AutoShape 11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345" name="Freeform 11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346" name="Freeform 11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347" name="Freeform 11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348" name="Freeform 11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349" name="Freeform 11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350" name="Freeform 11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351" name="Freeform 11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352" name="Line 12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53" name="Line 12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54" name="Line 12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55" name="Line 12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56" name="Line 12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57" name="Line 12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263" name="AutoShape 126"/>
          <p:cNvSpPr>
            <a:spLocks noChangeArrowheads="1"/>
          </p:cNvSpPr>
          <p:nvPr/>
        </p:nvSpPr>
        <p:spPr bwMode="auto">
          <a:xfrm>
            <a:off x="2984500" y="2282825"/>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0264" name="Text Box 127"/>
          <p:cNvSpPr txBox="1">
            <a:spLocks noChangeArrowheads="1"/>
          </p:cNvSpPr>
          <p:nvPr/>
        </p:nvSpPr>
        <p:spPr bwMode="auto">
          <a:xfrm>
            <a:off x="1104900" y="21828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10265" name="Text Box 128"/>
          <p:cNvSpPr txBox="1">
            <a:spLocks noChangeArrowheads="1"/>
          </p:cNvSpPr>
          <p:nvPr/>
        </p:nvSpPr>
        <p:spPr bwMode="auto">
          <a:xfrm>
            <a:off x="1104900" y="3181350"/>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med.pay</a:t>
            </a:r>
          </a:p>
        </p:txBody>
      </p:sp>
      <p:sp>
        <p:nvSpPr>
          <p:cNvPr id="10266" name="Text Box 129"/>
          <p:cNvSpPr txBox="1">
            <a:spLocks noChangeArrowheads="1"/>
          </p:cNvSpPr>
          <p:nvPr/>
        </p:nvSpPr>
        <p:spPr bwMode="auto">
          <a:xfrm>
            <a:off x="1104900" y="416718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grpSp>
        <p:nvGrpSpPr>
          <p:cNvPr id="10267" name="Group 130"/>
          <p:cNvGrpSpPr>
            <a:grpSpLocks/>
          </p:cNvGrpSpPr>
          <p:nvPr/>
        </p:nvGrpSpPr>
        <p:grpSpPr bwMode="auto">
          <a:xfrm>
            <a:off x="1844675" y="881063"/>
            <a:ext cx="2386013" cy="1041400"/>
            <a:chOff x="1162" y="555"/>
            <a:chExt cx="1503" cy="656"/>
          </a:xfrm>
        </p:grpSpPr>
        <p:grpSp>
          <p:nvGrpSpPr>
            <p:cNvPr id="10324" name="Group 131"/>
            <p:cNvGrpSpPr>
              <a:grpSpLocks/>
            </p:cNvGrpSpPr>
            <p:nvPr/>
          </p:nvGrpSpPr>
          <p:grpSpPr bwMode="auto">
            <a:xfrm>
              <a:off x="1481" y="786"/>
              <a:ext cx="631" cy="425"/>
              <a:chOff x="1481" y="786"/>
              <a:chExt cx="631" cy="425"/>
            </a:xfrm>
          </p:grpSpPr>
          <p:sp>
            <p:nvSpPr>
              <p:cNvPr id="10328" name="AutoShape 132"/>
              <p:cNvSpPr>
                <a:spLocks noChangeArrowheads="1"/>
              </p:cNvSpPr>
              <p:nvPr/>
            </p:nvSpPr>
            <p:spPr bwMode="auto">
              <a:xfrm>
                <a:off x="1481" y="786"/>
                <a:ext cx="417" cy="425"/>
              </a:xfrm>
              <a:prstGeom prst="smileyFace">
                <a:avLst>
                  <a:gd name="adj" fmla="val 4653"/>
                </a:avLst>
              </a:prstGeom>
              <a:solidFill>
                <a:schemeClr val="hlink"/>
              </a:solidFill>
              <a:ln w="12700">
                <a:solidFill>
                  <a:srgbClr val="000000"/>
                </a:solidFill>
                <a:round/>
                <a:headEnd/>
                <a:tailEnd/>
              </a:ln>
            </p:spPr>
            <p:txBody>
              <a:bodyPr wrap="none" anchor="ctr"/>
              <a:lstStyle/>
              <a:p>
                <a:endParaRPr lang="en-US"/>
              </a:p>
            </p:txBody>
          </p:sp>
          <p:grpSp>
            <p:nvGrpSpPr>
              <p:cNvPr id="10329" name="Group 133"/>
              <p:cNvGrpSpPr>
                <a:grpSpLocks/>
              </p:cNvGrpSpPr>
              <p:nvPr/>
            </p:nvGrpSpPr>
            <p:grpSpPr bwMode="auto">
              <a:xfrm>
                <a:off x="1781" y="903"/>
                <a:ext cx="331" cy="297"/>
                <a:chOff x="4838" y="2218"/>
                <a:chExt cx="395" cy="355"/>
              </a:xfrm>
            </p:grpSpPr>
            <p:sp>
              <p:nvSpPr>
                <p:cNvPr id="10330" name="Freeform 134"/>
                <p:cNvSpPr>
                  <a:spLocks/>
                </p:cNvSpPr>
                <p:nvPr/>
              </p:nvSpPr>
              <p:spPr bwMode="auto">
                <a:xfrm>
                  <a:off x="4888" y="2251"/>
                  <a:ext cx="294" cy="113"/>
                </a:xfrm>
                <a:custGeom>
                  <a:avLst/>
                  <a:gdLst>
                    <a:gd name="T0" fmla="*/ 102 w 839"/>
                    <a:gd name="T1" fmla="*/ 27 h 319"/>
                    <a:gd name="T2" fmla="*/ 100 w 839"/>
                    <a:gd name="T3" fmla="*/ 23 h 319"/>
                    <a:gd name="T4" fmla="*/ 95 w 839"/>
                    <a:gd name="T5" fmla="*/ 22 h 319"/>
                    <a:gd name="T6" fmla="*/ 91 w 839"/>
                    <a:gd name="T7" fmla="*/ 23 h 319"/>
                    <a:gd name="T8" fmla="*/ 88 w 839"/>
                    <a:gd name="T9" fmla="*/ 27 h 319"/>
                    <a:gd name="T10" fmla="*/ 88 w 839"/>
                    <a:gd name="T11" fmla="*/ 31 h 319"/>
                    <a:gd name="T12" fmla="*/ 88 w 839"/>
                    <a:gd name="T13" fmla="*/ 33 h 319"/>
                    <a:gd name="T14" fmla="*/ 85 w 839"/>
                    <a:gd name="T15" fmla="*/ 33 h 319"/>
                    <a:gd name="T16" fmla="*/ 81 w 839"/>
                    <a:gd name="T17" fmla="*/ 31 h 319"/>
                    <a:gd name="T18" fmla="*/ 78 w 839"/>
                    <a:gd name="T19" fmla="*/ 29 h 319"/>
                    <a:gd name="T20" fmla="*/ 75 w 839"/>
                    <a:gd name="T21" fmla="*/ 26 h 319"/>
                    <a:gd name="T22" fmla="*/ 71 w 839"/>
                    <a:gd name="T23" fmla="*/ 22 h 319"/>
                    <a:gd name="T24" fmla="*/ 67 w 839"/>
                    <a:gd name="T25" fmla="*/ 19 h 319"/>
                    <a:gd name="T26" fmla="*/ 60 w 839"/>
                    <a:gd name="T27" fmla="*/ 16 h 319"/>
                    <a:gd name="T28" fmla="*/ 52 w 839"/>
                    <a:gd name="T29" fmla="*/ 13 h 319"/>
                    <a:gd name="T30" fmla="*/ 45 w 839"/>
                    <a:gd name="T31" fmla="*/ 12 h 319"/>
                    <a:gd name="T32" fmla="*/ 36 w 839"/>
                    <a:gd name="T33" fmla="*/ 11 h 319"/>
                    <a:gd name="T34" fmla="*/ 31 w 839"/>
                    <a:gd name="T35" fmla="*/ 12 h 319"/>
                    <a:gd name="T36" fmla="*/ 27 w 839"/>
                    <a:gd name="T37" fmla="*/ 13 h 319"/>
                    <a:gd name="T38" fmla="*/ 22 w 839"/>
                    <a:gd name="T39" fmla="*/ 14 h 319"/>
                    <a:gd name="T40" fmla="*/ 19 w 839"/>
                    <a:gd name="T41" fmla="*/ 15 h 319"/>
                    <a:gd name="T42" fmla="*/ 16 w 839"/>
                    <a:gd name="T43" fmla="*/ 14 h 319"/>
                    <a:gd name="T44" fmla="*/ 14 w 839"/>
                    <a:gd name="T45" fmla="*/ 13 h 319"/>
                    <a:gd name="T46" fmla="*/ 15 w 839"/>
                    <a:gd name="T47" fmla="*/ 10 h 319"/>
                    <a:gd name="T48" fmla="*/ 15 w 839"/>
                    <a:gd name="T49" fmla="*/ 5 h 319"/>
                    <a:gd name="T50" fmla="*/ 12 w 839"/>
                    <a:gd name="T51" fmla="*/ 1 h 319"/>
                    <a:gd name="T52" fmla="*/ 8 w 839"/>
                    <a:gd name="T53" fmla="*/ 0 h 319"/>
                    <a:gd name="T54" fmla="*/ 4 w 839"/>
                    <a:gd name="T55" fmla="*/ 1 h 319"/>
                    <a:gd name="T56" fmla="*/ 1 w 839"/>
                    <a:gd name="T57" fmla="*/ 5 h 319"/>
                    <a:gd name="T58" fmla="*/ 0 w 839"/>
                    <a:gd name="T59" fmla="*/ 11 h 319"/>
                    <a:gd name="T60" fmla="*/ 5 w 839"/>
                    <a:gd name="T61" fmla="*/ 16 h 319"/>
                    <a:gd name="T62" fmla="*/ 8 w 839"/>
                    <a:gd name="T63" fmla="*/ 18 h 319"/>
                    <a:gd name="T64" fmla="*/ 12 w 839"/>
                    <a:gd name="T65" fmla="*/ 20 h 319"/>
                    <a:gd name="T66" fmla="*/ 16 w 839"/>
                    <a:gd name="T67" fmla="*/ 21 h 319"/>
                    <a:gd name="T68" fmla="*/ 23 w 839"/>
                    <a:gd name="T69" fmla="*/ 21 h 319"/>
                    <a:gd name="T70" fmla="*/ 30 w 839"/>
                    <a:gd name="T71" fmla="*/ 20 h 319"/>
                    <a:gd name="T72" fmla="*/ 34 w 839"/>
                    <a:gd name="T73" fmla="*/ 19 h 319"/>
                    <a:gd name="T74" fmla="*/ 40 w 839"/>
                    <a:gd name="T75" fmla="*/ 19 h 319"/>
                    <a:gd name="T76" fmla="*/ 50 w 839"/>
                    <a:gd name="T77" fmla="*/ 22 h 319"/>
                    <a:gd name="T78" fmla="*/ 61 w 839"/>
                    <a:gd name="T79" fmla="*/ 25 h 319"/>
                    <a:gd name="T80" fmla="*/ 66 w 839"/>
                    <a:gd name="T81" fmla="*/ 28 h 319"/>
                    <a:gd name="T82" fmla="*/ 70 w 839"/>
                    <a:gd name="T83" fmla="*/ 30 h 319"/>
                    <a:gd name="T84" fmla="*/ 76 w 839"/>
                    <a:gd name="T85" fmla="*/ 35 h 319"/>
                    <a:gd name="T86" fmla="*/ 82 w 839"/>
                    <a:gd name="T87" fmla="*/ 38 h 319"/>
                    <a:gd name="T88" fmla="*/ 88 w 839"/>
                    <a:gd name="T89" fmla="*/ 40 h 319"/>
                    <a:gd name="T90" fmla="*/ 93 w 839"/>
                    <a:gd name="T91" fmla="*/ 40 h 319"/>
                    <a:gd name="T92" fmla="*/ 98 w 839"/>
                    <a:gd name="T93" fmla="*/ 38 h 319"/>
                    <a:gd name="T94" fmla="*/ 103 w 839"/>
                    <a:gd name="T95" fmla="*/ 33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1" name="Freeform 135"/>
                <p:cNvSpPr>
                  <a:spLocks/>
                </p:cNvSpPr>
                <p:nvPr/>
              </p:nvSpPr>
              <p:spPr bwMode="auto">
                <a:xfrm>
                  <a:off x="4838" y="2408"/>
                  <a:ext cx="145" cy="55"/>
                </a:xfrm>
                <a:custGeom>
                  <a:avLst/>
                  <a:gdLst>
                    <a:gd name="T0" fmla="*/ 0 w 413"/>
                    <a:gd name="T1" fmla="*/ 0 h 156"/>
                    <a:gd name="T2" fmla="*/ 1 w 413"/>
                    <a:gd name="T3" fmla="*/ 4 h 156"/>
                    <a:gd name="T4" fmla="*/ 3 w 413"/>
                    <a:gd name="T5" fmla="*/ 8 h 156"/>
                    <a:gd name="T6" fmla="*/ 5 w 413"/>
                    <a:gd name="T7" fmla="*/ 11 h 156"/>
                    <a:gd name="T8" fmla="*/ 8 w 413"/>
                    <a:gd name="T9" fmla="*/ 14 h 156"/>
                    <a:gd name="T10" fmla="*/ 12 w 413"/>
                    <a:gd name="T11" fmla="*/ 16 h 156"/>
                    <a:gd name="T12" fmla="*/ 16 w 413"/>
                    <a:gd name="T13" fmla="*/ 18 h 156"/>
                    <a:gd name="T14" fmla="*/ 21 w 413"/>
                    <a:gd name="T15" fmla="*/ 19 h 156"/>
                    <a:gd name="T16" fmla="*/ 25 w 413"/>
                    <a:gd name="T17" fmla="*/ 19 h 156"/>
                    <a:gd name="T18" fmla="*/ 30 w 413"/>
                    <a:gd name="T19" fmla="*/ 19 h 156"/>
                    <a:gd name="T20" fmla="*/ 35 w 413"/>
                    <a:gd name="T21" fmla="*/ 18 h 156"/>
                    <a:gd name="T22" fmla="*/ 39 w 413"/>
                    <a:gd name="T23" fmla="*/ 16 h 156"/>
                    <a:gd name="T24" fmla="*/ 42 w 413"/>
                    <a:gd name="T25" fmla="*/ 14 h 156"/>
                    <a:gd name="T26" fmla="*/ 46 w 413"/>
                    <a:gd name="T27" fmla="*/ 11 h 156"/>
                    <a:gd name="T28" fmla="*/ 48 w 413"/>
                    <a:gd name="T29" fmla="*/ 8 h 156"/>
                    <a:gd name="T30" fmla="*/ 50 w 413"/>
                    <a:gd name="T31" fmla="*/ 4 h 156"/>
                    <a:gd name="T32" fmla="*/ 5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2" name="Freeform 136"/>
                <p:cNvSpPr>
                  <a:spLocks/>
                </p:cNvSpPr>
                <p:nvPr/>
              </p:nvSpPr>
              <p:spPr bwMode="auto">
                <a:xfrm>
                  <a:off x="4854" y="2282"/>
                  <a:ext cx="60" cy="131"/>
                </a:xfrm>
                <a:custGeom>
                  <a:avLst/>
                  <a:gdLst>
                    <a:gd name="T0" fmla="*/ 4 w 170"/>
                    <a:gd name="T1" fmla="*/ 46 h 373"/>
                    <a:gd name="T2" fmla="*/ 21 w 170"/>
                    <a:gd name="T3" fmla="*/ 1 h 373"/>
                    <a:gd name="T4" fmla="*/ 18 w 170"/>
                    <a:gd name="T5" fmla="*/ 0 h 373"/>
                    <a:gd name="T6" fmla="*/ 0 w 170"/>
                    <a:gd name="T7" fmla="*/ 45 h 373"/>
                    <a:gd name="T8" fmla="*/ 4 w 170"/>
                    <a:gd name="T9" fmla="*/ 4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3" name="Freeform 137"/>
                <p:cNvSpPr>
                  <a:spLocks/>
                </p:cNvSpPr>
                <p:nvPr/>
              </p:nvSpPr>
              <p:spPr bwMode="auto">
                <a:xfrm>
                  <a:off x="4908" y="2282"/>
                  <a:ext cx="59" cy="131"/>
                </a:xfrm>
                <a:custGeom>
                  <a:avLst/>
                  <a:gdLst>
                    <a:gd name="T0" fmla="*/ 18 w 168"/>
                    <a:gd name="T1" fmla="*/ 46 h 373"/>
                    <a:gd name="T2" fmla="*/ 0 w 168"/>
                    <a:gd name="T3" fmla="*/ 1 h 373"/>
                    <a:gd name="T4" fmla="*/ 3 w 168"/>
                    <a:gd name="T5" fmla="*/ 0 h 373"/>
                    <a:gd name="T6" fmla="*/ 21 w 168"/>
                    <a:gd name="T7" fmla="*/ 45 h 373"/>
                    <a:gd name="T8" fmla="*/ 18 w 168"/>
                    <a:gd name="T9" fmla="*/ 4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4" name="Freeform 138"/>
                <p:cNvSpPr>
                  <a:spLocks/>
                </p:cNvSpPr>
                <p:nvPr/>
              </p:nvSpPr>
              <p:spPr bwMode="auto">
                <a:xfrm>
                  <a:off x="5087" y="2464"/>
                  <a:ext cx="146" cy="55"/>
                </a:xfrm>
                <a:custGeom>
                  <a:avLst/>
                  <a:gdLst>
                    <a:gd name="T0" fmla="*/ 0 w 413"/>
                    <a:gd name="T1" fmla="*/ 0 h 158"/>
                    <a:gd name="T2" fmla="*/ 1 w 413"/>
                    <a:gd name="T3" fmla="*/ 4 h 158"/>
                    <a:gd name="T4" fmla="*/ 2 w 413"/>
                    <a:gd name="T5" fmla="*/ 8 h 158"/>
                    <a:gd name="T6" fmla="*/ 5 w 413"/>
                    <a:gd name="T7" fmla="*/ 11 h 158"/>
                    <a:gd name="T8" fmla="*/ 8 w 413"/>
                    <a:gd name="T9" fmla="*/ 14 h 158"/>
                    <a:gd name="T10" fmla="*/ 12 w 413"/>
                    <a:gd name="T11" fmla="*/ 16 h 158"/>
                    <a:gd name="T12" fmla="*/ 16 w 413"/>
                    <a:gd name="T13" fmla="*/ 18 h 158"/>
                    <a:gd name="T14" fmla="*/ 21 w 413"/>
                    <a:gd name="T15" fmla="*/ 19 h 158"/>
                    <a:gd name="T16" fmla="*/ 26 w 413"/>
                    <a:gd name="T17" fmla="*/ 19 h 158"/>
                    <a:gd name="T18" fmla="*/ 31 w 413"/>
                    <a:gd name="T19" fmla="*/ 19 h 158"/>
                    <a:gd name="T20" fmla="*/ 35 w 413"/>
                    <a:gd name="T21" fmla="*/ 18 h 158"/>
                    <a:gd name="T22" fmla="*/ 39 w 413"/>
                    <a:gd name="T23" fmla="*/ 16 h 158"/>
                    <a:gd name="T24" fmla="*/ 43 w 413"/>
                    <a:gd name="T25" fmla="*/ 14 h 158"/>
                    <a:gd name="T26" fmla="*/ 46 w 413"/>
                    <a:gd name="T27" fmla="*/ 11 h 158"/>
                    <a:gd name="T28" fmla="*/ 49 w 413"/>
                    <a:gd name="T29" fmla="*/ 8 h 158"/>
                    <a:gd name="T30" fmla="*/ 51 w 413"/>
                    <a:gd name="T31" fmla="*/ 4 h 158"/>
                    <a:gd name="T32" fmla="*/ 52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5" name="Freeform 139"/>
                <p:cNvSpPr>
                  <a:spLocks/>
                </p:cNvSpPr>
                <p:nvPr/>
              </p:nvSpPr>
              <p:spPr bwMode="auto">
                <a:xfrm>
                  <a:off x="5103" y="2338"/>
                  <a:ext cx="60" cy="130"/>
                </a:xfrm>
                <a:custGeom>
                  <a:avLst/>
                  <a:gdLst>
                    <a:gd name="T0" fmla="*/ 4 w 170"/>
                    <a:gd name="T1" fmla="*/ 46 h 370"/>
                    <a:gd name="T2" fmla="*/ 21 w 170"/>
                    <a:gd name="T3" fmla="*/ 1 h 370"/>
                    <a:gd name="T4" fmla="*/ 18 w 170"/>
                    <a:gd name="T5" fmla="*/ 0 h 370"/>
                    <a:gd name="T6" fmla="*/ 0 w 170"/>
                    <a:gd name="T7" fmla="*/ 44 h 370"/>
                    <a:gd name="T8" fmla="*/ 4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6" name="Freeform 140"/>
                <p:cNvSpPr>
                  <a:spLocks/>
                </p:cNvSpPr>
                <p:nvPr/>
              </p:nvSpPr>
              <p:spPr bwMode="auto">
                <a:xfrm>
                  <a:off x="5157" y="2338"/>
                  <a:ext cx="60" cy="130"/>
                </a:xfrm>
                <a:custGeom>
                  <a:avLst/>
                  <a:gdLst>
                    <a:gd name="T0" fmla="*/ 18 w 170"/>
                    <a:gd name="T1" fmla="*/ 46 h 370"/>
                    <a:gd name="T2" fmla="*/ 0 w 170"/>
                    <a:gd name="T3" fmla="*/ 1 h 370"/>
                    <a:gd name="T4" fmla="*/ 4 w 170"/>
                    <a:gd name="T5" fmla="*/ 0 h 370"/>
                    <a:gd name="T6" fmla="*/ 21 w 170"/>
                    <a:gd name="T7" fmla="*/ 44 h 370"/>
                    <a:gd name="T8" fmla="*/ 18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7" name="Rectangle 141"/>
                <p:cNvSpPr>
                  <a:spLocks noChangeArrowheads="1"/>
                </p:cNvSpPr>
                <p:nvPr/>
              </p:nvSpPr>
              <p:spPr bwMode="auto">
                <a:xfrm>
                  <a:off x="5014" y="2271"/>
                  <a:ext cx="31" cy="119"/>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38" name="Rectangle 142"/>
                <p:cNvSpPr>
                  <a:spLocks noChangeArrowheads="1"/>
                </p:cNvSpPr>
                <p:nvPr/>
              </p:nvSpPr>
              <p:spPr bwMode="auto">
                <a:xfrm>
                  <a:off x="5004" y="2355"/>
                  <a:ext cx="50" cy="191"/>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39" name="Freeform 143"/>
                <p:cNvSpPr>
                  <a:spLocks/>
                </p:cNvSpPr>
                <p:nvPr/>
              </p:nvSpPr>
              <p:spPr bwMode="auto">
                <a:xfrm>
                  <a:off x="5008" y="2218"/>
                  <a:ext cx="45" cy="46"/>
                </a:xfrm>
                <a:custGeom>
                  <a:avLst/>
                  <a:gdLst>
                    <a:gd name="T0" fmla="*/ 8 w 129"/>
                    <a:gd name="T1" fmla="*/ 17 h 128"/>
                    <a:gd name="T2" fmla="*/ 9 w 129"/>
                    <a:gd name="T3" fmla="*/ 17 h 128"/>
                    <a:gd name="T4" fmla="*/ 11 w 129"/>
                    <a:gd name="T5" fmla="*/ 16 h 128"/>
                    <a:gd name="T6" fmla="*/ 12 w 129"/>
                    <a:gd name="T7" fmla="*/ 15 h 128"/>
                    <a:gd name="T8" fmla="*/ 14 w 129"/>
                    <a:gd name="T9" fmla="*/ 14 h 128"/>
                    <a:gd name="T10" fmla="*/ 15 w 129"/>
                    <a:gd name="T11" fmla="*/ 13 h 128"/>
                    <a:gd name="T12" fmla="*/ 15 w 129"/>
                    <a:gd name="T13" fmla="*/ 12 h 128"/>
                    <a:gd name="T14" fmla="*/ 16 w 129"/>
                    <a:gd name="T15" fmla="*/ 10 h 128"/>
                    <a:gd name="T16" fmla="*/ 16 w 129"/>
                    <a:gd name="T17" fmla="*/ 8 h 128"/>
                    <a:gd name="T18" fmla="*/ 16 w 129"/>
                    <a:gd name="T19" fmla="*/ 6 h 128"/>
                    <a:gd name="T20" fmla="*/ 15 w 129"/>
                    <a:gd name="T21" fmla="*/ 5 h 128"/>
                    <a:gd name="T22" fmla="*/ 15 w 129"/>
                    <a:gd name="T23" fmla="*/ 4 h 128"/>
                    <a:gd name="T24" fmla="*/ 14 w 129"/>
                    <a:gd name="T25" fmla="*/ 2 h 128"/>
                    <a:gd name="T26" fmla="*/ 12 w 129"/>
                    <a:gd name="T27" fmla="*/ 1 h 128"/>
                    <a:gd name="T28" fmla="*/ 11 w 129"/>
                    <a:gd name="T29" fmla="*/ 0 h 128"/>
                    <a:gd name="T30" fmla="*/ 9 w 129"/>
                    <a:gd name="T31" fmla="*/ 0 h 128"/>
                    <a:gd name="T32" fmla="*/ 8 w 129"/>
                    <a:gd name="T33" fmla="*/ 0 h 128"/>
                    <a:gd name="T34" fmla="*/ 6 w 129"/>
                    <a:gd name="T35" fmla="*/ 0 h 128"/>
                    <a:gd name="T36" fmla="*/ 5 w 129"/>
                    <a:gd name="T37" fmla="*/ 0 h 128"/>
                    <a:gd name="T38" fmla="*/ 3 w 129"/>
                    <a:gd name="T39" fmla="*/ 1 h 128"/>
                    <a:gd name="T40" fmla="*/ 2 w 129"/>
                    <a:gd name="T41" fmla="*/ 2 h 128"/>
                    <a:gd name="T42" fmla="*/ 1 w 129"/>
                    <a:gd name="T43" fmla="*/ 4 h 128"/>
                    <a:gd name="T44" fmla="*/ 1 w 129"/>
                    <a:gd name="T45" fmla="*/ 5 h 128"/>
                    <a:gd name="T46" fmla="*/ 0 w 129"/>
                    <a:gd name="T47" fmla="*/ 6 h 128"/>
                    <a:gd name="T48" fmla="*/ 0 w 129"/>
                    <a:gd name="T49" fmla="*/ 8 h 128"/>
                    <a:gd name="T50" fmla="*/ 0 w 129"/>
                    <a:gd name="T51" fmla="*/ 10 h 128"/>
                    <a:gd name="T52" fmla="*/ 1 w 129"/>
                    <a:gd name="T53" fmla="*/ 12 h 128"/>
                    <a:gd name="T54" fmla="*/ 1 w 129"/>
                    <a:gd name="T55" fmla="*/ 13 h 128"/>
                    <a:gd name="T56" fmla="*/ 2 w 129"/>
                    <a:gd name="T57" fmla="*/ 14 h 128"/>
                    <a:gd name="T58" fmla="*/ 3 w 129"/>
                    <a:gd name="T59" fmla="*/ 15 h 128"/>
                    <a:gd name="T60" fmla="*/ 5 w 129"/>
                    <a:gd name="T61" fmla="*/ 16 h 128"/>
                    <a:gd name="T62" fmla="*/ 6 w 129"/>
                    <a:gd name="T63" fmla="*/ 17 h 128"/>
                    <a:gd name="T64" fmla="*/ 8 w 129"/>
                    <a:gd name="T65" fmla="*/ 1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0" name="Rectangle 144"/>
                <p:cNvSpPr>
                  <a:spLocks noChangeArrowheads="1"/>
                </p:cNvSpPr>
                <p:nvPr/>
              </p:nvSpPr>
              <p:spPr bwMode="auto">
                <a:xfrm>
                  <a:off x="4891" y="2537"/>
                  <a:ext cx="276" cy="36"/>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0325" name="Text Box 145"/>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777777"/>
                  </a:solidFill>
                </a:rPr>
                <a:t>Isabel Harkin</a:t>
              </a:r>
            </a:p>
          </p:txBody>
        </p:sp>
        <p:sp>
          <p:nvSpPr>
            <p:cNvPr id="10326" name="Line 146"/>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27" name="Text Box 147"/>
            <p:cNvSpPr txBox="1">
              <a:spLocks noChangeArrowheads="1"/>
            </p:cNvSpPr>
            <p:nvPr/>
          </p:nvSpPr>
          <p:spPr bwMode="auto">
            <a:xfrm>
              <a:off x="1218" y="555"/>
              <a:ext cx="13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777777"/>
                  </a:solidFill>
                </a:rPr>
                <a:t>segment: normal</a:t>
              </a:r>
            </a:p>
          </p:txBody>
        </p:sp>
      </p:grpSp>
      <p:grpSp>
        <p:nvGrpSpPr>
          <p:cNvPr id="10268" name="Group 148"/>
          <p:cNvGrpSpPr>
            <a:grpSpLocks/>
          </p:cNvGrpSpPr>
          <p:nvPr/>
        </p:nvGrpSpPr>
        <p:grpSpPr bwMode="auto">
          <a:xfrm>
            <a:off x="2165350" y="4978400"/>
            <a:ext cx="517525" cy="658813"/>
            <a:chOff x="2401" y="425"/>
            <a:chExt cx="907" cy="1154"/>
          </a:xfrm>
        </p:grpSpPr>
        <p:sp>
          <p:nvSpPr>
            <p:cNvPr id="10318" name="Rectangle 149"/>
            <p:cNvSpPr>
              <a:spLocks noChangeArrowheads="1"/>
            </p:cNvSpPr>
            <p:nvPr/>
          </p:nvSpPr>
          <p:spPr bwMode="auto">
            <a:xfrm>
              <a:off x="2401" y="591"/>
              <a:ext cx="907" cy="988"/>
            </a:xfrm>
            <a:prstGeom prst="rect">
              <a:avLst/>
            </a:prstGeom>
            <a:solidFill>
              <a:schemeClr val="hlink"/>
            </a:solidFill>
            <a:ln w="12700">
              <a:solidFill>
                <a:schemeClr val="bg1"/>
              </a:solidFill>
              <a:miter lim="800000"/>
              <a:headEnd/>
              <a:tailEnd/>
            </a:ln>
          </p:spPr>
          <p:txBody>
            <a:bodyPr wrap="none" anchor="ctr"/>
            <a:lstStyle/>
            <a:p>
              <a:endParaRPr lang="en-US"/>
            </a:p>
          </p:txBody>
        </p:sp>
        <p:sp>
          <p:nvSpPr>
            <p:cNvPr id="10319" name="Line 150"/>
            <p:cNvSpPr>
              <a:spLocks noChangeShapeType="1"/>
            </p:cNvSpPr>
            <p:nvPr/>
          </p:nvSpPr>
          <p:spPr bwMode="auto">
            <a:xfrm>
              <a:off x="2582" y="138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20" name="Line 151"/>
            <p:cNvSpPr>
              <a:spLocks noChangeShapeType="1"/>
            </p:cNvSpPr>
            <p:nvPr/>
          </p:nvSpPr>
          <p:spPr bwMode="auto">
            <a:xfrm>
              <a:off x="2577" y="115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21" name="Rectangle 152"/>
            <p:cNvSpPr>
              <a:spLocks noChangeArrowheads="1"/>
            </p:cNvSpPr>
            <p:nvPr/>
          </p:nvSpPr>
          <p:spPr bwMode="auto">
            <a:xfrm rot="2658430">
              <a:off x="2944" y="425"/>
              <a:ext cx="225" cy="506"/>
            </a:xfrm>
            <a:prstGeom prst="rect">
              <a:avLst/>
            </a:prstGeom>
            <a:solidFill>
              <a:schemeClr val="hlink"/>
            </a:solidFill>
            <a:ln w="28575" algn="ctr">
              <a:solidFill>
                <a:srgbClr val="969696"/>
              </a:solidFill>
              <a:miter lim="800000"/>
              <a:headEnd/>
              <a:tailEnd/>
            </a:ln>
          </p:spPr>
          <p:txBody>
            <a:bodyPr wrap="none" lIns="0" tIns="0" rIns="0" bIns="0" anchor="ctr">
              <a:spAutoFit/>
            </a:bodyPr>
            <a:lstStyle/>
            <a:p>
              <a:endParaRPr lang="en-US"/>
            </a:p>
          </p:txBody>
        </p:sp>
        <p:sp>
          <p:nvSpPr>
            <p:cNvPr id="10322" name="Freeform 153"/>
            <p:cNvSpPr>
              <a:spLocks/>
            </p:cNvSpPr>
            <p:nvPr/>
          </p:nvSpPr>
          <p:spPr bwMode="auto">
            <a:xfrm>
              <a:off x="2643" y="789"/>
              <a:ext cx="309" cy="257"/>
            </a:xfrm>
            <a:custGeom>
              <a:avLst/>
              <a:gdLst>
                <a:gd name="T0" fmla="*/ 214 w 234"/>
                <a:gd name="T1" fmla="*/ 0 h 195"/>
                <a:gd name="T2" fmla="*/ 48 w 234"/>
                <a:gd name="T3" fmla="*/ 72 h 195"/>
                <a:gd name="T4" fmla="*/ 0 w 234"/>
                <a:gd name="T5" fmla="*/ 339 h 195"/>
                <a:gd name="T6" fmla="*/ 314 w 234"/>
                <a:gd name="T7" fmla="*/ 339 h 195"/>
                <a:gd name="T8" fmla="*/ 408 w 234"/>
                <a:gd name="T9" fmla="*/ 192 h 195"/>
                <a:gd name="T10" fmla="*/ 21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chemeClr val="hlink"/>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0323" name="Line 15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269" name="Group 155"/>
          <p:cNvGrpSpPr>
            <a:grpSpLocks/>
          </p:cNvGrpSpPr>
          <p:nvPr/>
        </p:nvGrpSpPr>
        <p:grpSpPr bwMode="auto">
          <a:xfrm>
            <a:off x="2427288" y="5427663"/>
            <a:ext cx="517525" cy="658812"/>
            <a:chOff x="2401" y="425"/>
            <a:chExt cx="907" cy="1154"/>
          </a:xfrm>
        </p:grpSpPr>
        <p:sp>
          <p:nvSpPr>
            <p:cNvPr id="10312" name="Rectangle 156"/>
            <p:cNvSpPr>
              <a:spLocks noChangeArrowheads="1"/>
            </p:cNvSpPr>
            <p:nvPr/>
          </p:nvSpPr>
          <p:spPr bwMode="auto">
            <a:xfrm>
              <a:off x="2401" y="591"/>
              <a:ext cx="907" cy="988"/>
            </a:xfrm>
            <a:prstGeom prst="rect">
              <a:avLst/>
            </a:prstGeom>
            <a:solidFill>
              <a:schemeClr val="hlink"/>
            </a:solidFill>
            <a:ln w="12700">
              <a:solidFill>
                <a:schemeClr val="bg1"/>
              </a:solidFill>
              <a:miter lim="800000"/>
              <a:headEnd/>
              <a:tailEnd/>
            </a:ln>
          </p:spPr>
          <p:txBody>
            <a:bodyPr wrap="none" anchor="ctr"/>
            <a:lstStyle/>
            <a:p>
              <a:endParaRPr lang="en-US"/>
            </a:p>
          </p:txBody>
        </p:sp>
        <p:sp>
          <p:nvSpPr>
            <p:cNvPr id="10313" name="Line 157"/>
            <p:cNvSpPr>
              <a:spLocks noChangeShapeType="1"/>
            </p:cNvSpPr>
            <p:nvPr/>
          </p:nvSpPr>
          <p:spPr bwMode="auto">
            <a:xfrm>
              <a:off x="2582" y="138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14" name="Line 158"/>
            <p:cNvSpPr>
              <a:spLocks noChangeShapeType="1"/>
            </p:cNvSpPr>
            <p:nvPr/>
          </p:nvSpPr>
          <p:spPr bwMode="auto">
            <a:xfrm>
              <a:off x="2577" y="115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15" name="Rectangle 159"/>
            <p:cNvSpPr>
              <a:spLocks noChangeArrowheads="1"/>
            </p:cNvSpPr>
            <p:nvPr/>
          </p:nvSpPr>
          <p:spPr bwMode="auto">
            <a:xfrm rot="2658430">
              <a:off x="2944" y="425"/>
              <a:ext cx="225" cy="506"/>
            </a:xfrm>
            <a:prstGeom prst="rect">
              <a:avLst/>
            </a:prstGeom>
            <a:solidFill>
              <a:schemeClr val="hlink"/>
            </a:solidFill>
            <a:ln w="28575" algn="ctr">
              <a:solidFill>
                <a:srgbClr val="969696"/>
              </a:solidFill>
              <a:miter lim="800000"/>
              <a:headEnd/>
              <a:tailEnd/>
            </a:ln>
          </p:spPr>
          <p:txBody>
            <a:bodyPr wrap="none" lIns="0" tIns="0" rIns="0" bIns="0" anchor="ctr">
              <a:spAutoFit/>
            </a:bodyPr>
            <a:lstStyle/>
            <a:p>
              <a:endParaRPr lang="en-US"/>
            </a:p>
          </p:txBody>
        </p:sp>
        <p:sp>
          <p:nvSpPr>
            <p:cNvPr id="10316" name="Freeform 160"/>
            <p:cNvSpPr>
              <a:spLocks/>
            </p:cNvSpPr>
            <p:nvPr/>
          </p:nvSpPr>
          <p:spPr bwMode="auto">
            <a:xfrm>
              <a:off x="2643" y="789"/>
              <a:ext cx="309" cy="257"/>
            </a:xfrm>
            <a:custGeom>
              <a:avLst/>
              <a:gdLst>
                <a:gd name="T0" fmla="*/ 214 w 234"/>
                <a:gd name="T1" fmla="*/ 0 h 195"/>
                <a:gd name="T2" fmla="*/ 48 w 234"/>
                <a:gd name="T3" fmla="*/ 72 h 195"/>
                <a:gd name="T4" fmla="*/ 0 w 234"/>
                <a:gd name="T5" fmla="*/ 339 h 195"/>
                <a:gd name="T6" fmla="*/ 314 w 234"/>
                <a:gd name="T7" fmla="*/ 339 h 195"/>
                <a:gd name="T8" fmla="*/ 408 w 234"/>
                <a:gd name="T9" fmla="*/ 192 h 195"/>
                <a:gd name="T10" fmla="*/ 21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chemeClr val="hlink"/>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0317" name="Line 161"/>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270" name="Group 162"/>
          <p:cNvGrpSpPr>
            <a:grpSpLocks/>
          </p:cNvGrpSpPr>
          <p:nvPr/>
        </p:nvGrpSpPr>
        <p:grpSpPr bwMode="auto">
          <a:xfrm>
            <a:off x="2693988" y="5880100"/>
            <a:ext cx="517525" cy="658813"/>
            <a:chOff x="2401" y="425"/>
            <a:chExt cx="907" cy="1154"/>
          </a:xfrm>
        </p:grpSpPr>
        <p:sp>
          <p:nvSpPr>
            <p:cNvPr id="10306" name="Rectangle 163"/>
            <p:cNvSpPr>
              <a:spLocks noChangeArrowheads="1"/>
            </p:cNvSpPr>
            <p:nvPr/>
          </p:nvSpPr>
          <p:spPr bwMode="auto">
            <a:xfrm>
              <a:off x="2401" y="591"/>
              <a:ext cx="907" cy="988"/>
            </a:xfrm>
            <a:prstGeom prst="rect">
              <a:avLst/>
            </a:prstGeom>
            <a:solidFill>
              <a:schemeClr val="hlink"/>
            </a:solidFill>
            <a:ln w="12700">
              <a:solidFill>
                <a:schemeClr val="bg1"/>
              </a:solidFill>
              <a:miter lim="800000"/>
              <a:headEnd/>
              <a:tailEnd/>
            </a:ln>
          </p:spPr>
          <p:txBody>
            <a:bodyPr wrap="none" anchor="ctr"/>
            <a:lstStyle/>
            <a:p>
              <a:endParaRPr lang="en-US"/>
            </a:p>
          </p:txBody>
        </p:sp>
        <p:sp>
          <p:nvSpPr>
            <p:cNvPr id="10307" name="Line 164"/>
            <p:cNvSpPr>
              <a:spLocks noChangeShapeType="1"/>
            </p:cNvSpPr>
            <p:nvPr/>
          </p:nvSpPr>
          <p:spPr bwMode="auto">
            <a:xfrm>
              <a:off x="2582" y="138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08" name="Line 165"/>
            <p:cNvSpPr>
              <a:spLocks noChangeShapeType="1"/>
            </p:cNvSpPr>
            <p:nvPr/>
          </p:nvSpPr>
          <p:spPr bwMode="auto">
            <a:xfrm>
              <a:off x="2577" y="115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09" name="Rectangle 166"/>
            <p:cNvSpPr>
              <a:spLocks noChangeArrowheads="1"/>
            </p:cNvSpPr>
            <p:nvPr/>
          </p:nvSpPr>
          <p:spPr bwMode="auto">
            <a:xfrm rot="2658430">
              <a:off x="2944" y="425"/>
              <a:ext cx="225" cy="506"/>
            </a:xfrm>
            <a:prstGeom prst="rect">
              <a:avLst/>
            </a:prstGeom>
            <a:solidFill>
              <a:schemeClr val="hlink"/>
            </a:solidFill>
            <a:ln w="28575" algn="ctr">
              <a:solidFill>
                <a:srgbClr val="969696"/>
              </a:solidFill>
              <a:miter lim="800000"/>
              <a:headEnd/>
              <a:tailEnd/>
            </a:ln>
          </p:spPr>
          <p:txBody>
            <a:bodyPr wrap="none" lIns="0" tIns="0" rIns="0" bIns="0" anchor="ctr">
              <a:spAutoFit/>
            </a:bodyPr>
            <a:lstStyle/>
            <a:p>
              <a:endParaRPr lang="en-US"/>
            </a:p>
          </p:txBody>
        </p:sp>
        <p:sp>
          <p:nvSpPr>
            <p:cNvPr id="10310" name="Freeform 167"/>
            <p:cNvSpPr>
              <a:spLocks/>
            </p:cNvSpPr>
            <p:nvPr/>
          </p:nvSpPr>
          <p:spPr bwMode="auto">
            <a:xfrm>
              <a:off x="2643" y="789"/>
              <a:ext cx="309" cy="257"/>
            </a:xfrm>
            <a:custGeom>
              <a:avLst/>
              <a:gdLst>
                <a:gd name="T0" fmla="*/ 214 w 234"/>
                <a:gd name="T1" fmla="*/ 0 h 195"/>
                <a:gd name="T2" fmla="*/ 48 w 234"/>
                <a:gd name="T3" fmla="*/ 72 h 195"/>
                <a:gd name="T4" fmla="*/ 0 w 234"/>
                <a:gd name="T5" fmla="*/ 339 h 195"/>
                <a:gd name="T6" fmla="*/ 314 w 234"/>
                <a:gd name="T7" fmla="*/ 339 h 195"/>
                <a:gd name="T8" fmla="*/ 408 w 234"/>
                <a:gd name="T9" fmla="*/ 192 h 195"/>
                <a:gd name="T10" fmla="*/ 21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chemeClr val="hlink"/>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0311" name="Line 16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271" name="Group 169"/>
          <p:cNvGrpSpPr>
            <a:grpSpLocks/>
          </p:cNvGrpSpPr>
          <p:nvPr/>
        </p:nvGrpSpPr>
        <p:grpSpPr bwMode="auto">
          <a:xfrm>
            <a:off x="7316788" y="1474788"/>
            <a:ext cx="1157287" cy="3987800"/>
            <a:chOff x="4609" y="929"/>
            <a:chExt cx="729" cy="2512"/>
          </a:xfrm>
        </p:grpSpPr>
        <p:grpSp>
          <p:nvGrpSpPr>
            <p:cNvPr id="10273" name="Group 170"/>
            <p:cNvGrpSpPr>
              <a:grpSpLocks/>
            </p:cNvGrpSpPr>
            <p:nvPr/>
          </p:nvGrpSpPr>
          <p:grpSpPr bwMode="auto">
            <a:xfrm>
              <a:off x="4691" y="1557"/>
              <a:ext cx="565" cy="565"/>
              <a:chOff x="4717" y="1024"/>
              <a:chExt cx="565" cy="565"/>
            </a:xfrm>
          </p:grpSpPr>
          <p:sp>
            <p:nvSpPr>
              <p:cNvPr id="10292" name="AutoShape 171"/>
              <p:cNvSpPr>
                <a:spLocks noChangeArrowheads="1"/>
              </p:cNvSpPr>
              <p:nvPr/>
            </p:nvSpPr>
            <p:spPr bwMode="auto">
              <a:xfrm>
                <a:off x="4717" y="1024"/>
                <a:ext cx="565" cy="565"/>
              </a:xfrm>
              <a:prstGeom prst="smileyFace">
                <a:avLst>
                  <a:gd name="adj" fmla="val -4653"/>
                </a:avLst>
              </a:prstGeom>
              <a:solidFill>
                <a:schemeClr val="hlink"/>
              </a:solidFill>
              <a:ln w="12700">
                <a:solidFill>
                  <a:srgbClr val="000000"/>
                </a:solidFill>
                <a:round/>
                <a:headEnd/>
                <a:tailEnd/>
              </a:ln>
            </p:spPr>
            <p:txBody>
              <a:bodyPr wrap="none" anchor="ctr"/>
              <a:lstStyle/>
              <a:p>
                <a:endParaRPr lang="en-US"/>
              </a:p>
            </p:txBody>
          </p:sp>
          <p:grpSp>
            <p:nvGrpSpPr>
              <p:cNvPr id="10293" name="Group 172"/>
              <p:cNvGrpSpPr>
                <a:grpSpLocks/>
              </p:cNvGrpSpPr>
              <p:nvPr/>
            </p:nvGrpSpPr>
            <p:grpSpPr bwMode="auto">
              <a:xfrm>
                <a:off x="4758" y="1072"/>
                <a:ext cx="190" cy="219"/>
                <a:chOff x="4758" y="1072"/>
                <a:chExt cx="190" cy="219"/>
              </a:xfrm>
            </p:grpSpPr>
            <p:sp>
              <p:nvSpPr>
                <p:cNvPr id="10294" name="AutoShape 173"/>
                <p:cNvSpPr>
                  <a:spLocks noChangeAspect="1" noChangeArrowheads="1" noTextEdit="1"/>
                </p:cNvSpPr>
                <p:nvPr/>
              </p:nvSpPr>
              <p:spPr bwMode="auto">
                <a:xfrm>
                  <a:off x="4758" y="1072"/>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95" name="Freeform 174"/>
                <p:cNvSpPr>
                  <a:spLocks/>
                </p:cNvSpPr>
                <p:nvPr/>
              </p:nvSpPr>
              <p:spPr bwMode="auto">
                <a:xfrm>
                  <a:off x="4759" y="1073"/>
                  <a:ext cx="189" cy="217"/>
                </a:xfrm>
                <a:custGeom>
                  <a:avLst/>
                  <a:gdLst>
                    <a:gd name="T0" fmla="*/ 11 w 945"/>
                    <a:gd name="T1" fmla="*/ 43 h 1087"/>
                    <a:gd name="T2" fmla="*/ 12 w 945"/>
                    <a:gd name="T3" fmla="*/ 43 h 1087"/>
                    <a:gd name="T4" fmla="*/ 14 w 945"/>
                    <a:gd name="T5" fmla="*/ 42 h 1087"/>
                    <a:gd name="T6" fmla="*/ 14 w 945"/>
                    <a:gd name="T7" fmla="*/ 42 h 1087"/>
                    <a:gd name="T8" fmla="*/ 15 w 945"/>
                    <a:gd name="T9" fmla="*/ 43 h 1087"/>
                    <a:gd name="T10" fmla="*/ 16 w 945"/>
                    <a:gd name="T11" fmla="*/ 40 h 1087"/>
                    <a:gd name="T12" fmla="*/ 19 w 945"/>
                    <a:gd name="T13" fmla="*/ 34 h 1087"/>
                    <a:gd name="T14" fmla="*/ 23 w 945"/>
                    <a:gd name="T15" fmla="*/ 28 h 1087"/>
                    <a:gd name="T16" fmla="*/ 27 w 945"/>
                    <a:gd name="T17" fmla="*/ 23 h 1087"/>
                    <a:gd name="T18" fmla="*/ 32 w 945"/>
                    <a:gd name="T19" fmla="*/ 17 h 1087"/>
                    <a:gd name="T20" fmla="*/ 38 w 945"/>
                    <a:gd name="T21" fmla="*/ 12 h 1087"/>
                    <a:gd name="T22" fmla="*/ 37 w 945"/>
                    <a:gd name="T23" fmla="*/ 9 h 1087"/>
                    <a:gd name="T24" fmla="*/ 36 w 945"/>
                    <a:gd name="T25" fmla="*/ 6 h 1087"/>
                    <a:gd name="T26" fmla="*/ 34 w 945"/>
                    <a:gd name="T27" fmla="*/ 3 h 1087"/>
                    <a:gd name="T28" fmla="*/ 32 w 945"/>
                    <a:gd name="T29" fmla="*/ 1 h 1087"/>
                    <a:gd name="T30" fmla="*/ 30 w 945"/>
                    <a:gd name="T31" fmla="*/ 0 h 1087"/>
                    <a:gd name="T32" fmla="*/ 27 w 945"/>
                    <a:gd name="T33" fmla="*/ 0 h 1087"/>
                    <a:gd name="T34" fmla="*/ 25 w 945"/>
                    <a:gd name="T35" fmla="*/ 0 h 1087"/>
                    <a:gd name="T36" fmla="*/ 23 w 945"/>
                    <a:gd name="T37" fmla="*/ 1 h 1087"/>
                    <a:gd name="T38" fmla="*/ 21 w 945"/>
                    <a:gd name="T39" fmla="*/ 4 h 1087"/>
                    <a:gd name="T40" fmla="*/ 18 w 945"/>
                    <a:gd name="T41" fmla="*/ 7 h 1087"/>
                    <a:gd name="T42" fmla="*/ 16 w 945"/>
                    <a:gd name="T43" fmla="*/ 9 h 1087"/>
                    <a:gd name="T44" fmla="*/ 15 w 945"/>
                    <a:gd name="T45" fmla="*/ 10 h 1087"/>
                    <a:gd name="T46" fmla="*/ 13 w 945"/>
                    <a:gd name="T47" fmla="*/ 11 h 1087"/>
                    <a:gd name="T48" fmla="*/ 12 w 945"/>
                    <a:gd name="T49" fmla="*/ 12 h 1087"/>
                    <a:gd name="T50" fmla="*/ 11 w 945"/>
                    <a:gd name="T51" fmla="*/ 13 h 1087"/>
                    <a:gd name="T52" fmla="*/ 11 w 945"/>
                    <a:gd name="T53" fmla="*/ 13 h 1087"/>
                    <a:gd name="T54" fmla="*/ 8 w 945"/>
                    <a:gd name="T55" fmla="*/ 17 h 1087"/>
                    <a:gd name="T56" fmla="*/ 6 w 945"/>
                    <a:gd name="T57" fmla="*/ 20 h 1087"/>
                    <a:gd name="T58" fmla="*/ 5 w 945"/>
                    <a:gd name="T59" fmla="*/ 23 h 1087"/>
                    <a:gd name="T60" fmla="*/ 5 w 945"/>
                    <a:gd name="T61" fmla="*/ 24 h 1087"/>
                    <a:gd name="T62" fmla="*/ 5 w 945"/>
                    <a:gd name="T63" fmla="*/ 24 h 1087"/>
                    <a:gd name="T64" fmla="*/ 4 w 945"/>
                    <a:gd name="T65" fmla="*/ 25 h 1087"/>
                    <a:gd name="T66" fmla="*/ 3 w 945"/>
                    <a:gd name="T67" fmla="*/ 28 h 1087"/>
                    <a:gd name="T68" fmla="*/ 1 w 945"/>
                    <a:gd name="T69" fmla="*/ 30 h 1087"/>
                    <a:gd name="T70" fmla="*/ 0 w 945"/>
                    <a:gd name="T71" fmla="*/ 33 h 1087"/>
                    <a:gd name="T72" fmla="*/ 0 w 945"/>
                    <a:gd name="T73" fmla="*/ 34 h 1087"/>
                    <a:gd name="T74" fmla="*/ 0 w 945"/>
                    <a:gd name="T75" fmla="*/ 34 h 1087"/>
                    <a:gd name="T76" fmla="*/ 1 w 945"/>
                    <a:gd name="T77" fmla="*/ 37 h 1087"/>
                    <a:gd name="T78" fmla="*/ 1 w 945"/>
                    <a:gd name="T79" fmla="*/ 39 h 1087"/>
                    <a:gd name="T80" fmla="*/ 3 w 945"/>
                    <a:gd name="T81" fmla="*/ 41 h 1087"/>
                    <a:gd name="T82" fmla="*/ 4 w 945"/>
                    <a:gd name="T83" fmla="*/ 42 h 1087"/>
                    <a:gd name="T84" fmla="*/ 7 w 945"/>
                    <a:gd name="T85" fmla="*/ 43 h 1087"/>
                    <a:gd name="T86" fmla="*/ 8 w 945"/>
                    <a:gd name="T87" fmla="*/ 43 h 1087"/>
                    <a:gd name="T88" fmla="*/ 9 w 945"/>
                    <a:gd name="T89" fmla="*/ 43 h 1087"/>
                    <a:gd name="T90" fmla="*/ 9 w 945"/>
                    <a:gd name="T91" fmla="*/ 43 h 10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45"/>
                    <a:gd name="T139" fmla="*/ 0 h 1087"/>
                    <a:gd name="T140" fmla="*/ 945 w 945"/>
                    <a:gd name="T141" fmla="*/ 1087 h 10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45" h="1087">
                      <a:moveTo>
                        <a:pt x="234" y="1087"/>
                      </a:moveTo>
                      <a:lnTo>
                        <a:pt x="249" y="1087"/>
                      </a:lnTo>
                      <a:lnTo>
                        <a:pt x="263" y="1086"/>
                      </a:lnTo>
                      <a:lnTo>
                        <a:pt x="278" y="1084"/>
                      </a:lnTo>
                      <a:lnTo>
                        <a:pt x="293" y="1080"/>
                      </a:lnTo>
                      <a:lnTo>
                        <a:pt x="308" y="1077"/>
                      </a:lnTo>
                      <a:lnTo>
                        <a:pt x="322" y="1072"/>
                      </a:lnTo>
                      <a:lnTo>
                        <a:pt x="336" y="1067"/>
                      </a:lnTo>
                      <a:lnTo>
                        <a:pt x="349" y="1062"/>
                      </a:lnTo>
                      <a:lnTo>
                        <a:pt x="350" y="1062"/>
                      </a:lnTo>
                      <a:lnTo>
                        <a:pt x="351" y="1062"/>
                      </a:lnTo>
                      <a:lnTo>
                        <a:pt x="352" y="1064"/>
                      </a:lnTo>
                      <a:lnTo>
                        <a:pt x="353" y="1065"/>
                      </a:lnTo>
                      <a:lnTo>
                        <a:pt x="358" y="1065"/>
                      </a:lnTo>
                      <a:lnTo>
                        <a:pt x="365" y="1065"/>
                      </a:lnTo>
                      <a:lnTo>
                        <a:pt x="370" y="1063"/>
                      </a:lnTo>
                      <a:lnTo>
                        <a:pt x="375" y="1060"/>
                      </a:lnTo>
                      <a:lnTo>
                        <a:pt x="401" y="1007"/>
                      </a:lnTo>
                      <a:lnTo>
                        <a:pt x="428" y="955"/>
                      </a:lnTo>
                      <a:lnTo>
                        <a:pt x="455" y="904"/>
                      </a:lnTo>
                      <a:lnTo>
                        <a:pt x="484" y="853"/>
                      </a:lnTo>
                      <a:lnTo>
                        <a:pt x="514" y="803"/>
                      </a:lnTo>
                      <a:lnTo>
                        <a:pt x="545" y="754"/>
                      </a:lnTo>
                      <a:lnTo>
                        <a:pt x="577" y="705"/>
                      </a:lnTo>
                      <a:lnTo>
                        <a:pt x="612" y="657"/>
                      </a:lnTo>
                      <a:lnTo>
                        <a:pt x="647" y="611"/>
                      </a:lnTo>
                      <a:lnTo>
                        <a:pt x="684" y="565"/>
                      </a:lnTo>
                      <a:lnTo>
                        <a:pt x="723" y="519"/>
                      </a:lnTo>
                      <a:lnTo>
                        <a:pt x="763" y="475"/>
                      </a:lnTo>
                      <a:lnTo>
                        <a:pt x="805" y="432"/>
                      </a:lnTo>
                      <a:lnTo>
                        <a:pt x="850" y="390"/>
                      </a:lnTo>
                      <a:lnTo>
                        <a:pt x="897" y="349"/>
                      </a:lnTo>
                      <a:lnTo>
                        <a:pt x="945" y="309"/>
                      </a:lnTo>
                      <a:lnTo>
                        <a:pt x="943" y="280"/>
                      </a:lnTo>
                      <a:lnTo>
                        <a:pt x="939" y="250"/>
                      </a:lnTo>
                      <a:lnTo>
                        <a:pt x="931" y="222"/>
                      </a:lnTo>
                      <a:lnTo>
                        <a:pt x="922" y="193"/>
                      </a:lnTo>
                      <a:lnTo>
                        <a:pt x="911" y="166"/>
                      </a:lnTo>
                      <a:lnTo>
                        <a:pt x="899" y="139"/>
                      </a:lnTo>
                      <a:lnTo>
                        <a:pt x="886" y="114"/>
                      </a:lnTo>
                      <a:lnTo>
                        <a:pt x="872" y="92"/>
                      </a:lnTo>
                      <a:lnTo>
                        <a:pt x="855" y="75"/>
                      </a:lnTo>
                      <a:lnTo>
                        <a:pt x="838" y="61"/>
                      </a:lnTo>
                      <a:lnTo>
                        <a:pt x="818" y="48"/>
                      </a:lnTo>
                      <a:lnTo>
                        <a:pt x="799" y="37"/>
                      </a:lnTo>
                      <a:lnTo>
                        <a:pt x="778" y="27"/>
                      </a:lnTo>
                      <a:lnTo>
                        <a:pt x="758" y="19"/>
                      </a:lnTo>
                      <a:lnTo>
                        <a:pt x="738" y="12"/>
                      </a:lnTo>
                      <a:lnTo>
                        <a:pt x="716" y="5"/>
                      </a:lnTo>
                      <a:lnTo>
                        <a:pt x="700" y="1"/>
                      </a:lnTo>
                      <a:lnTo>
                        <a:pt x="682" y="0"/>
                      </a:lnTo>
                      <a:lnTo>
                        <a:pt x="665" y="0"/>
                      </a:lnTo>
                      <a:lnTo>
                        <a:pt x="646" y="3"/>
                      </a:lnTo>
                      <a:lnTo>
                        <a:pt x="628" y="7"/>
                      </a:lnTo>
                      <a:lnTo>
                        <a:pt x="612" y="12"/>
                      </a:lnTo>
                      <a:lnTo>
                        <a:pt x="596" y="20"/>
                      </a:lnTo>
                      <a:lnTo>
                        <a:pt x="583" y="28"/>
                      </a:lnTo>
                      <a:lnTo>
                        <a:pt x="560" y="51"/>
                      </a:lnTo>
                      <a:lnTo>
                        <a:pt x="538" y="73"/>
                      </a:lnTo>
                      <a:lnTo>
                        <a:pt x="515" y="96"/>
                      </a:lnTo>
                      <a:lnTo>
                        <a:pt x="493" y="120"/>
                      </a:lnTo>
                      <a:lnTo>
                        <a:pt x="471" y="143"/>
                      </a:lnTo>
                      <a:lnTo>
                        <a:pt x="451" y="167"/>
                      </a:lnTo>
                      <a:lnTo>
                        <a:pt x="432" y="192"/>
                      </a:lnTo>
                      <a:lnTo>
                        <a:pt x="416" y="215"/>
                      </a:lnTo>
                      <a:lnTo>
                        <a:pt x="407" y="230"/>
                      </a:lnTo>
                      <a:lnTo>
                        <a:pt x="394" y="242"/>
                      </a:lnTo>
                      <a:lnTo>
                        <a:pt x="379" y="252"/>
                      </a:lnTo>
                      <a:lnTo>
                        <a:pt x="363" y="260"/>
                      </a:lnTo>
                      <a:lnTo>
                        <a:pt x="346" y="268"/>
                      </a:lnTo>
                      <a:lnTo>
                        <a:pt x="330" y="277"/>
                      </a:lnTo>
                      <a:lnTo>
                        <a:pt x="315" y="287"/>
                      </a:lnTo>
                      <a:lnTo>
                        <a:pt x="303" y="300"/>
                      </a:lnTo>
                      <a:lnTo>
                        <a:pt x="299" y="303"/>
                      </a:lnTo>
                      <a:lnTo>
                        <a:pt x="294" y="308"/>
                      </a:lnTo>
                      <a:lnTo>
                        <a:pt x="291" y="311"/>
                      </a:lnTo>
                      <a:lnTo>
                        <a:pt x="286" y="315"/>
                      </a:lnTo>
                      <a:lnTo>
                        <a:pt x="282" y="320"/>
                      </a:lnTo>
                      <a:lnTo>
                        <a:pt x="278" y="324"/>
                      </a:lnTo>
                      <a:lnTo>
                        <a:pt x="273" y="327"/>
                      </a:lnTo>
                      <a:lnTo>
                        <a:pt x="269" y="331"/>
                      </a:lnTo>
                      <a:lnTo>
                        <a:pt x="244" y="361"/>
                      </a:lnTo>
                      <a:lnTo>
                        <a:pt x="221" y="390"/>
                      </a:lnTo>
                      <a:lnTo>
                        <a:pt x="198" y="419"/>
                      </a:lnTo>
                      <a:lnTo>
                        <a:pt x="178" y="450"/>
                      </a:lnTo>
                      <a:lnTo>
                        <a:pt x="158" y="480"/>
                      </a:lnTo>
                      <a:lnTo>
                        <a:pt x="141" y="512"/>
                      </a:lnTo>
                      <a:lnTo>
                        <a:pt x="126" y="545"/>
                      </a:lnTo>
                      <a:lnTo>
                        <a:pt x="114" y="582"/>
                      </a:lnTo>
                      <a:lnTo>
                        <a:pt x="116" y="586"/>
                      </a:lnTo>
                      <a:lnTo>
                        <a:pt x="118" y="589"/>
                      </a:lnTo>
                      <a:lnTo>
                        <a:pt x="120" y="594"/>
                      </a:lnTo>
                      <a:lnTo>
                        <a:pt x="121" y="598"/>
                      </a:lnTo>
                      <a:lnTo>
                        <a:pt x="121" y="599"/>
                      </a:lnTo>
                      <a:lnTo>
                        <a:pt x="121" y="600"/>
                      </a:lnTo>
                      <a:lnTo>
                        <a:pt x="120" y="601"/>
                      </a:lnTo>
                      <a:lnTo>
                        <a:pt x="113" y="604"/>
                      </a:lnTo>
                      <a:lnTo>
                        <a:pt x="100" y="625"/>
                      </a:lnTo>
                      <a:lnTo>
                        <a:pt x="87" y="646"/>
                      </a:lnTo>
                      <a:lnTo>
                        <a:pt x="75" y="669"/>
                      </a:lnTo>
                      <a:lnTo>
                        <a:pt x="63" y="691"/>
                      </a:lnTo>
                      <a:lnTo>
                        <a:pt x="52" y="715"/>
                      </a:lnTo>
                      <a:lnTo>
                        <a:pt x="40" y="739"/>
                      </a:lnTo>
                      <a:lnTo>
                        <a:pt x="28" y="762"/>
                      </a:lnTo>
                      <a:lnTo>
                        <a:pt x="18" y="786"/>
                      </a:lnTo>
                      <a:lnTo>
                        <a:pt x="11" y="804"/>
                      </a:lnTo>
                      <a:lnTo>
                        <a:pt x="5" y="822"/>
                      </a:lnTo>
                      <a:lnTo>
                        <a:pt x="0" y="841"/>
                      </a:lnTo>
                      <a:lnTo>
                        <a:pt x="3" y="858"/>
                      </a:lnTo>
                      <a:lnTo>
                        <a:pt x="4" y="859"/>
                      </a:lnTo>
                      <a:lnTo>
                        <a:pt x="5" y="860"/>
                      </a:lnTo>
                      <a:lnTo>
                        <a:pt x="6" y="862"/>
                      </a:lnTo>
                      <a:lnTo>
                        <a:pt x="7" y="863"/>
                      </a:lnTo>
                      <a:lnTo>
                        <a:pt x="8" y="882"/>
                      </a:lnTo>
                      <a:lnTo>
                        <a:pt x="11" y="900"/>
                      </a:lnTo>
                      <a:lnTo>
                        <a:pt x="15" y="918"/>
                      </a:lnTo>
                      <a:lnTo>
                        <a:pt x="21" y="935"/>
                      </a:lnTo>
                      <a:lnTo>
                        <a:pt x="27" y="952"/>
                      </a:lnTo>
                      <a:lnTo>
                        <a:pt x="35" y="970"/>
                      </a:lnTo>
                      <a:lnTo>
                        <a:pt x="42" y="986"/>
                      </a:lnTo>
                      <a:lnTo>
                        <a:pt x="51" y="1001"/>
                      </a:lnTo>
                      <a:lnTo>
                        <a:pt x="63" y="1017"/>
                      </a:lnTo>
                      <a:lnTo>
                        <a:pt x="77" y="1032"/>
                      </a:lnTo>
                      <a:lnTo>
                        <a:pt x="92" y="1044"/>
                      </a:lnTo>
                      <a:lnTo>
                        <a:pt x="108" y="1055"/>
                      </a:lnTo>
                      <a:lnTo>
                        <a:pt x="125" y="1063"/>
                      </a:lnTo>
                      <a:lnTo>
                        <a:pt x="143" y="1071"/>
                      </a:lnTo>
                      <a:lnTo>
                        <a:pt x="163" y="1077"/>
                      </a:lnTo>
                      <a:lnTo>
                        <a:pt x="183" y="1082"/>
                      </a:lnTo>
                      <a:lnTo>
                        <a:pt x="190" y="1084"/>
                      </a:lnTo>
                      <a:lnTo>
                        <a:pt x="196" y="1085"/>
                      </a:lnTo>
                      <a:lnTo>
                        <a:pt x="202" y="1086"/>
                      </a:lnTo>
                      <a:lnTo>
                        <a:pt x="209" y="1086"/>
                      </a:lnTo>
                      <a:lnTo>
                        <a:pt x="214" y="1086"/>
                      </a:lnTo>
                      <a:lnTo>
                        <a:pt x="221" y="1086"/>
                      </a:lnTo>
                      <a:lnTo>
                        <a:pt x="227" y="1086"/>
                      </a:lnTo>
                      <a:lnTo>
                        <a:pt x="234"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6" name="Freeform 175"/>
                <p:cNvSpPr>
                  <a:spLocks/>
                </p:cNvSpPr>
                <p:nvPr/>
              </p:nvSpPr>
              <p:spPr bwMode="auto">
                <a:xfrm>
                  <a:off x="4766" y="1079"/>
                  <a:ext cx="176" cy="206"/>
                </a:xfrm>
                <a:custGeom>
                  <a:avLst/>
                  <a:gdLst>
                    <a:gd name="T0" fmla="*/ 9 w 878"/>
                    <a:gd name="T1" fmla="*/ 41 h 1029"/>
                    <a:gd name="T2" fmla="*/ 11 w 878"/>
                    <a:gd name="T3" fmla="*/ 41 h 1029"/>
                    <a:gd name="T4" fmla="*/ 12 w 878"/>
                    <a:gd name="T5" fmla="*/ 40 h 1029"/>
                    <a:gd name="T6" fmla="*/ 14 w 878"/>
                    <a:gd name="T7" fmla="*/ 37 h 1029"/>
                    <a:gd name="T8" fmla="*/ 17 w 878"/>
                    <a:gd name="T9" fmla="*/ 33 h 1029"/>
                    <a:gd name="T10" fmla="*/ 18 w 878"/>
                    <a:gd name="T11" fmla="*/ 30 h 1029"/>
                    <a:gd name="T12" fmla="*/ 20 w 878"/>
                    <a:gd name="T13" fmla="*/ 27 h 1029"/>
                    <a:gd name="T14" fmla="*/ 23 w 878"/>
                    <a:gd name="T15" fmla="*/ 23 h 1029"/>
                    <a:gd name="T16" fmla="*/ 26 w 878"/>
                    <a:gd name="T17" fmla="*/ 20 h 1029"/>
                    <a:gd name="T18" fmla="*/ 29 w 878"/>
                    <a:gd name="T19" fmla="*/ 16 h 1029"/>
                    <a:gd name="T20" fmla="*/ 32 w 878"/>
                    <a:gd name="T21" fmla="*/ 14 h 1029"/>
                    <a:gd name="T22" fmla="*/ 34 w 878"/>
                    <a:gd name="T23" fmla="*/ 12 h 1029"/>
                    <a:gd name="T24" fmla="*/ 34 w 878"/>
                    <a:gd name="T25" fmla="*/ 11 h 1029"/>
                    <a:gd name="T26" fmla="*/ 34 w 878"/>
                    <a:gd name="T27" fmla="*/ 11 h 1029"/>
                    <a:gd name="T28" fmla="*/ 35 w 878"/>
                    <a:gd name="T29" fmla="*/ 11 h 1029"/>
                    <a:gd name="T30" fmla="*/ 34 w 878"/>
                    <a:gd name="T31" fmla="*/ 8 h 1029"/>
                    <a:gd name="T32" fmla="*/ 32 w 878"/>
                    <a:gd name="T33" fmla="*/ 3 h 1029"/>
                    <a:gd name="T34" fmla="*/ 29 w 878"/>
                    <a:gd name="T35" fmla="*/ 1 h 1029"/>
                    <a:gd name="T36" fmla="*/ 26 w 878"/>
                    <a:gd name="T37" fmla="*/ 0 h 1029"/>
                    <a:gd name="T38" fmla="*/ 23 w 878"/>
                    <a:gd name="T39" fmla="*/ 1 h 1029"/>
                    <a:gd name="T40" fmla="*/ 21 w 878"/>
                    <a:gd name="T41" fmla="*/ 3 h 1029"/>
                    <a:gd name="T42" fmla="*/ 19 w 878"/>
                    <a:gd name="T43" fmla="*/ 5 h 1029"/>
                    <a:gd name="T44" fmla="*/ 17 w 878"/>
                    <a:gd name="T45" fmla="*/ 7 h 1029"/>
                    <a:gd name="T46" fmla="*/ 21 w 878"/>
                    <a:gd name="T47" fmla="*/ 12 h 1029"/>
                    <a:gd name="T48" fmla="*/ 23 w 878"/>
                    <a:gd name="T49" fmla="*/ 14 h 1029"/>
                    <a:gd name="T50" fmla="*/ 25 w 878"/>
                    <a:gd name="T51" fmla="*/ 15 h 1029"/>
                    <a:gd name="T52" fmla="*/ 26 w 878"/>
                    <a:gd name="T53" fmla="*/ 16 h 1029"/>
                    <a:gd name="T54" fmla="*/ 26 w 878"/>
                    <a:gd name="T55" fmla="*/ 17 h 1029"/>
                    <a:gd name="T56" fmla="*/ 26 w 878"/>
                    <a:gd name="T57" fmla="*/ 18 h 1029"/>
                    <a:gd name="T58" fmla="*/ 25 w 878"/>
                    <a:gd name="T59" fmla="*/ 17 h 1029"/>
                    <a:gd name="T60" fmla="*/ 23 w 878"/>
                    <a:gd name="T61" fmla="*/ 15 h 1029"/>
                    <a:gd name="T62" fmla="*/ 21 w 878"/>
                    <a:gd name="T63" fmla="*/ 13 h 1029"/>
                    <a:gd name="T64" fmla="*/ 18 w 878"/>
                    <a:gd name="T65" fmla="*/ 12 h 1029"/>
                    <a:gd name="T66" fmla="*/ 16 w 878"/>
                    <a:gd name="T67" fmla="*/ 10 h 1029"/>
                    <a:gd name="T68" fmla="*/ 15 w 878"/>
                    <a:gd name="T69" fmla="*/ 10 h 1029"/>
                    <a:gd name="T70" fmla="*/ 13 w 878"/>
                    <a:gd name="T71" fmla="*/ 11 h 1029"/>
                    <a:gd name="T72" fmla="*/ 11 w 878"/>
                    <a:gd name="T73" fmla="*/ 12 h 1029"/>
                    <a:gd name="T74" fmla="*/ 9 w 878"/>
                    <a:gd name="T75" fmla="*/ 14 h 1029"/>
                    <a:gd name="T76" fmla="*/ 8 w 878"/>
                    <a:gd name="T77" fmla="*/ 16 h 1029"/>
                    <a:gd name="T78" fmla="*/ 6 w 878"/>
                    <a:gd name="T79" fmla="*/ 19 h 1029"/>
                    <a:gd name="T80" fmla="*/ 5 w 878"/>
                    <a:gd name="T81" fmla="*/ 22 h 1029"/>
                    <a:gd name="T82" fmla="*/ 5 w 878"/>
                    <a:gd name="T83" fmla="*/ 23 h 1029"/>
                    <a:gd name="T84" fmla="*/ 6 w 878"/>
                    <a:gd name="T85" fmla="*/ 24 h 1029"/>
                    <a:gd name="T86" fmla="*/ 8 w 878"/>
                    <a:gd name="T87" fmla="*/ 26 h 1029"/>
                    <a:gd name="T88" fmla="*/ 10 w 878"/>
                    <a:gd name="T89" fmla="*/ 28 h 1029"/>
                    <a:gd name="T90" fmla="*/ 12 w 878"/>
                    <a:gd name="T91" fmla="*/ 29 h 1029"/>
                    <a:gd name="T92" fmla="*/ 15 w 878"/>
                    <a:gd name="T93" fmla="*/ 31 h 1029"/>
                    <a:gd name="T94" fmla="*/ 16 w 878"/>
                    <a:gd name="T95" fmla="*/ 31 h 1029"/>
                    <a:gd name="T96" fmla="*/ 16 w 878"/>
                    <a:gd name="T97" fmla="*/ 32 h 1029"/>
                    <a:gd name="T98" fmla="*/ 14 w 878"/>
                    <a:gd name="T99" fmla="*/ 31 h 1029"/>
                    <a:gd name="T100" fmla="*/ 12 w 878"/>
                    <a:gd name="T101" fmla="*/ 30 h 1029"/>
                    <a:gd name="T102" fmla="*/ 10 w 878"/>
                    <a:gd name="T103" fmla="*/ 29 h 1029"/>
                    <a:gd name="T104" fmla="*/ 9 w 878"/>
                    <a:gd name="T105" fmla="*/ 28 h 1029"/>
                    <a:gd name="T106" fmla="*/ 8 w 878"/>
                    <a:gd name="T107" fmla="*/ 28 h 1029"/>
                    <a:gd name="T108" fmla="*/ 3 w 878"/>
                    <a:gd name="T109" fmla="*/ 25 h 1029"/>
                    <a:gd name="T110" fmla="*/ 2 w 878"/>
                    <a:gd name="T111" fmla="*/ 29 h 1029"/>
                    <a:gd name="T112" fmla="*/ 0 w 878"/>
                    <a:gd name="T113" fmla="*/ 33 h 1029"/>
                    <a:gd name="T114" fmla="*/ 1 w 878"/>
                    <a:gd name="T115" fmla="*/ 37 h 1029"/>
                    <a:gd name="T116" fmla="*/ 3 w 878"/>
                    <a:gd name="T117" fmla="*/ 40 h 1029"/>
                    <a:gd name="T118" fmla="*/ 6 w 878"/>
                    <a:gd name="T119" fmla="*/ 41 h 10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8"/>
                    <a:gd name="T181" fmla="*/ 0 h 1029"/>
                    <a:gd name="T182" fmla="*/ 878 w 878"/>
                    <a:gd name="T183" fmla="*/ 1029 h 10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8" h="1029">
                      <a:moveTo>
                        <a:pt x="204" y="1029"/>
                      </a:moveTo>
                      <a:lnTo>
                        <a:pt x="215" y="1029"/>
                      </a:lnTo>
                      <a:lnTo>
                        <a:pt x="224" y="1027"/>
                      </a:lnTo>
                      <a:lnTo>
                        <a:pt x="235" y="1024"/>
                      </a:lnTo>
                      <a:lnTo>
                        <a:pt x="246" y="1022"/>
                      </a:lnTo>
                      <a:lnTo>
                        <a:pt x="256" y="1019"/>
                      </a:lnTo>
                      <a:lnTo>
                        <a:pt x="266" y="1016"/>
                      </a:lnTo>
                      <a:lnTo>
                        <a:pt x="276" y="1013"/>
                      </a:lnTo>
                      <a:lnTo>
                        <a:pt x="287" y="1010"/>
                      </a:lnTo>
                      <a:lnTo>
                        <a:pt x="293" y="1008"/>
                      </a:lnTo>
                      <a:lnTo>
                        <a:pt x="300" y="1008"/>
                      </a:lnTo>
                      <a:lnTo>
                        <a:pt x="305" y="1008"/>
                      </a:lnTo>
                      <a:lnTo>
                        <a:pt x="311" y="1007"/>
                      </a:lnTo>
                      <a:lnTo>
                        <a:pt x="323" y="978"/>
                      </a:lnTo>
                      <a:lnTo>
                        <a:pt x="337" y="951"/>
                      </a:lnTo>
                      <a:lnTo>
                        <a:pt x="351" y="926"/>
                      </a:lnTo>
                      <a:lnTo>
                        <a:pt x="366" y="900"/>
                      </a:lnTo>
                      <a:lnTo>
                        <a:pt x="381" y="876"/>
                      </a:lnTo>
                      <a:lnTo>
                        <a:pt x="397" y="851"/>
                      </a:lnTo>
                      <a:lnTo>
                        <a:pt x="412" y="827"/>
                      </a:lnTo>
                      <a:lnTo>
                        <a:pt x="427" y="802"/>
                      </a:lnTo>
                      <a:lnTo>
                        <a:pt x="435" y="788"/>
                      </a:lnTo>
                      <a:lnTo>
                        <a:pt x="443" y="775"/>
                      </a:lnTo>
                      <a:lnTo>
                        <a:pt x="451" y="761"/>
                      </a:lnTo>
                      <a:lnTo>
                        <a:pt x="459" y="748"/>
                      </a:lnTo>
                      <a:lnTo>
                        <a:pt x="475" y="724"/>
                      </a:lnTo>
                      <a:lnTo>
                        <a:pt x="490" y="699"/>
                      </a:lnTo>
                      <a:lnTo>
                        <a:pt x="506" y="675"/>
                      </a:lnTo>
                      <a:lnTo>
                        <a:pt x="523" y="652"/>
                      </a:lnTo>
                      <a:lnTo>
                        <a:pt x="539" y="628"/>
                      </a:lnTo>
                      <a:lnTo>
                        <a:pt x="556" y="604"/>
                      </a:lnTo>
                      <a:lnTo>
                        <a:pt x="574" y="582"/>
                      </a:lnTo>
                      <a:lnTo>
                        <a:pt x="592" y="558"/>
                      </a:lnTo>
                      <a:lnTo>
                        <a:pt x="610" y="536"/>
                      </a:lnTo>
                      <a:lnTo>
                        <a:pt x="630" y="513"/>
                      </a:lnTo>
                      <a:lnTo>
                        <a:pt x="648" y="489"/>
                      </a:lnTo>
                      <a:lnTo>
                        <a:pt x="668" y="467"/>
                      </a:lnTo>
                      <a:lnTo>
                        <a:pt x="689" y="444"/>
                      </a:lnTo>
                      <a:lnTo>
                        <a:pt x="709" y="421"/>
                      </a:lnTo>
                      <a:lnTo>
                        <a:pt x="731" y="398"/>
                      </a:lnTo>
                      <a:lnTo>
                        <a:pt x="752" y="374"/>
                      </a:lnTo>
                      <a:lnTo>
                        <a:pt x="765" y="364"/>
                      </a:lnTo>
                      <a:lnTo>
                        <a:pt x="777" y="354"/>
                      </a:lnTo>
                      <a:lnTo>
                        <a:pt x="789" y="343"/>
                      </a:lnTo>
                      <a:lnTo>
                        <a:pt x="801" y="332"/>
                      </a:lnTo>
                      <a:lnTo>
                        <a:pt x="812" y="322"/>
                      </a:lnTo>
                      <a:lnTo>
                        <a:pt x="824" y="312"/>
                      </a:lnTo>
                      <a:lnTo>
                        <a:pt x="836" y="301"/>
                      </a:lnTo>
                      <a:lnTo>
                        <a:pt x="847" y="292"/>
                      </a:lnTo>
                      <a:lnTo>
                        <a:pt x="849" y="289"/>
                      </a:lnTo>
                      <a:lnTo>
                        <a:pt x="851" y="287"/>
                      </a:lnTo>
                      <a:lnTo>
                        <a:pt x="853" y="286"/>
                      </a:lnTo>
                      <a:lnTo>
                        <a:pt x="855" y="285"/>
                      </a:lnTo>
                      <a:lnTo>
                        <a:pt x="856" y="284"/>
                      </a:lnTo>
                      <a:lnTo>
                        <a:pt x="857" y="283"/>
                      </a:lnTo>
                      <a:lnTo>
                        <a:pt x="858" y="281"/>
                      </a:lnTo>
                      <a:lnTo>
                        <a:pt x="859" y="280"/>
                      </a:lnTo>
                      <a:lnTo>
                        <a:pt x="872" y="270"/>
                      </a:lnTo>
                      <a:lnTo>
                        <a:pt x="873" y="269"/>
                      </a:lnTo>
                      <a:lnTo>
                        <a:pt x="876" y="268"/>
                      </a:lnTo>
                      <a:lnTo>
                        <a:pt x="877" y="267"/>
                      </a:lnTo>
                      <a:lnTo>
                        <a:pt x="878" y="265"/>
                      </a:lnTo>
                      <a:lnTo>
                        <a:pt x="866" y="234"/>
                      </a:lnTo>
                      <a:lnTo>
                        <a:pt x="856" y="201"/>
                      </a:lnTo>
                      <a:lnTo>
                        <a:pt x="846" y="170"/>
                      </a:lnTo>
                      <a:lnTo>
                        <a:pt x="835" y="138"/>
                      </a:lnTo>
                      <a:lnTo>
                        <a:pt x="822" y="109"/>
                      </a:lnTo>
                      <a:lnTo>
                        <a:pt x="806" y="81"/>
                      </a:lnTo>
                      <a:lnTo>
                        <a:pt x="786" y="56"/>
                      </a:lnTo>
                      <a:lnTo>
                        <a:pt x="762" y="35"/>
                      </a:lnTo>
                      <a:lnTo>
                        <a:pt x="745" y="26"/>
                      </a:lnTo>
                      <a:lnTo>
                        <a:pt x="725" y="20"/>
                      </a:lnTo>
                      <a:lnTo>
                        <a:pt x="706" y="14"/>
                      </a:lnTo>
                      <a:lnTo>
                        <a:pt x="685" y="10"/>
                      </a:lnTo>
                      <a:lnTo>
                        <a:pt x="664" y="7"/>
                      </a:lnTo>
                      <a:lnTo>
                        <a:pt x="643" y="4"/>
                      </a:lnTo>
                      <a:lnTo>
                        <a:pt x="622" y="3"/>
                      </a:lnTo>
                      <a:lnTo>
                        <a:pt x="602" y="0"/>
                      </a:lnTo>
                      <a:lnTo>
                        <a:pt x="589" y="11"/>
                      </a:lnTo>
                      <a:lnTo>
                        <a:pt x="575" y="23"/>
                      </a:lnTo>
                      <a:lnTo>
                        <a:pt x="560" y="36"/>
                      </a:lnTo>
                      <a:lnTo>
                        <a:pt x="545" y="50"/>
                      </a:lnTo>
                      <a:lnTo>
                        <a:pt x="530" y="64"/>
                      </a:lnTo>
                      <a:lnTo>
                        <a:pt x="515" y="78"/>
                      </a:lnTo>
                      <a:lnTo>
                        <a:pt x="499" y="92"/>
                      </a:lnTo>
                      <a:lnTo>
                        <a:pt x="487" y="104"/>
                      </a:lnTo>
                      <a:lnTo>
                        <a:pt x="475" y="118"/>
                      </a:lnTo>
                      <a:lnTo>
                        <a:pt x="463" y="131"/>
                      </a:lnTo>
                      <a:lnTo>
                        <a:pt x="452" y="145"/>
                      </a:lnTo>
                      <a:lnTo>
                        <a:pt x="441" y="158"/>
                      </a:lnTo>
                      <a:lnTo>
                        <a:pt x="432" y="172"/>
                      </a:lnTo>
                      <a:lnTo>
                        <a:pt x="423" y="186"/>
                      </a:lnTo>
                      <a:lnTo>
                        <a:pt x="415" y="201"/>
                      </a:lnTo>
                      <a:lnTo>
                        <a:pt x="408" y="216"/>
                      </a:lnTo>
                      <a:lnTo>
                        <a:pt x="522" y="299"/>
                      </a:lnTo>
                      <a:lnTo>
                        <a:pt x="533" y="308"/>
                      </a:lnTo>
                      <a:lnTo>
                        <a:pt x="545" y="315"/>
                      </a:lnTo>
                      <a:lnTo>
                        <a:pt x="555" y="324"/>
                      </a:lnTo>
                      <a:lnTo>
                        <a:pt x="566" y="331"/>
                      </a:lnTo>
                      <a:lnTo>
                        <a:pt x="577" y="340"/>
                      </a:lnTo>
                      <a:lnTo>
                        <a:pt x="588" y="349"/>
                      </a:lnTo>
                      <a:lnTo>
                        <a:pt x="598" y="358"/>
                      </a:lnTo>
                      <a:lnTo>
                        <a:pt x="609" y="368"/>
                      </a:lnTo>
                      <a:lnTo>
                        <a:pt x="616" y="375"/>
                      </a:lnTo>
                      <a:lnTo>
                        <a:pt x="621" y="383"/>
                      </a:lnTo>
                      <a:lnTo>
                        <a:pt x="627" y="390"/>
                      </a:lnTo>
                      <a:lnTo>
                        <a:pt x="634" y="397"/>
                      </a:lnTo>
                      <a:lnTo>
                        <a:pt x="639" y="404"/>
                      </a:lnTo>
                      <a:lnTo>
                        <a:pt x="646" y="412"/>
                      </a:lnTo>
                      <a:lnTo>
                        <a:pt x="651" y="418"/>
                      </a:lnTo>
                      <a:lnTo>
                        <a:pt x="656" y="426"/>
                      </a:lnTo>
                      <a:lnTo>
                        <a:pt x="653" y="437"/>
                      </a:lnTo>
                      <a:lnTo>
                        <a:pt x="652" y="438"/>
                      </a:lnTo>
                      <a:lnTo>
                        <a:pt x="650" y="439"/>
                      </a:lnTo>
                      <a:lnTo>
                        <a:pt x="649" y="441"/>
                      </a:lnTo>
                      <a:lnTo>
                        <a:pt x="647" y="442"/>
                      </a:lnTo>
                      <a:lnTo>
                        <a:pt x="639" y="451"/>
                      </a:lnTo>
                      <a:lnTo>
                        <a:pt x="632" y="445"/>
                      </a:lnTo>
                      <a:lnTo>
                        <a:pt x="625" y="440"/>
                      </a:lnTo>
                      <a:lnTo>
                        <a:pt x="620" y="435"/>
                      </a:lnTo>
                      <a:lnTo>
                        <a:pt x="616" y="427"/>
                      </a:lnTo>
                      <a:lnTo>
                        <a:pt x="602" y="412"/>
                      </a:lnTo>
                      <a:lnTo>
                        <a:pt x="589" y="398"/>
                      </a:lnTo>
                      <a:lnTo>
                        <a:pt x="575" y="385"/>
                      </a:lnTo>
                      <a:lnTo>
                        <a:pt x="561" y="372"/>
                      </a:lnTo>
                      <a:lnTo>
                        <a:pt x="546" y="360"/>
                      </a:lnTo>
                      <a:lnTo>
                        <a:pt x="532" y="349"/>
                      </a:lnTo>
                      <a:lnTo>
                        <a:pt x="517" y="337"/>
                      </a:lnTo>
                      <a:lnTo>
                        <a:pt x="502" y="325"/>
                      </a:lnTo>
                      <a:lnTo>
                        <a:pt x="487" y="314"/>
                      </a:lnTo>
                      <a:lnTo>
                        <a:pt x="472" y="304"/>
                      </a:lnTo>
                      <a:lnTo>
                        <a:pt x="456" y="294"/>
                      </a:lnTo>
                      <a:lnTo>
                        <a:pt x="441" y="283"/>
                      </a:lnTo>
                      <a:lnTo>
                        <a:pt x="426" y="273"/>
                      </a:lnTo>
                      <a:lnTo>
                        <a:pt x="411" y="264"/>
                      </a:lnTo>
                      <a:lnTo>
                        <a:pt x="396" y="253"/>
                      </a:lnTo>
                      <a:lnTo>
                        <a:pt x="381" y="243"/>
                      </a:lnTo>
                      <a:lnTo>
                        <a:pt x="380" y="243"/>
                      </a:lnTo>
                      <a:lnTo>
                        <a:pt x="379" y="243"/>
                      </a:lnTo>
                      <a:lnTo>
                        <a:pt x="378" y="243"/>
                      </a:lnTo>
                      <a:lnTo>
                        <a:pt x="363" y="249"/>
                      </a:lnTo>
                      <a:lnTo>
                        <a:pt x="348" y="256"/>
                      </a:lnTo>
                      <a:lnTo>
                        <a:pt x="333" y="264"/>
                      </a:lnTo>
                      <a:lnTo>
                        <a:pt x="319" y="272"/>
                      </a:lnTo>
                      <a:lnTo>
                        <a:pt x="305" y="282"/>
                      </a:lnTo>
                      <a:lnTo>
                        <a:pt x="292" y="293"/>
                      </a:lnTo>
                      <a:lnTo>
                        <a:pt x="279" y="303"/>
                      </a:lnTo>
                      <a:lnTo>
                        <a:pt x="266" y="315"/>
                      </a:lnTo>
                      <a:lnTo>
                        <a:pt x="254" y="328"/>
                      </a:lnTo>
                      <a:lnTo>
                        <a:pt x="243" y="341"/>
                      </a:lnTo>
                      <a:lnTo>
                        <a:pt x="231" y="354"/>
                      </a:lnTo>
                      <a:lnTo>
                        <a:pt x="220" y="367"/>
                      </a:lnTo>
                      <a:lnTo>
                        <a:pt x="209" y="380"/>
                      </a:lnTo>
                      <a:lnTo>
                        <a:pt x="200" y="394"/>
                      </a:lnTo>
                      <a:lnTo>
                        <a:pt x="189" y="407"/>
                      </a:lnTo>
                      <a:lnTo>
                        <a:pt x="179" y="419"/>
                      </a:lnTo>
                      <a:lnTo>
                        <a:pt x="171" y="436"/>
                      </a:lnTo>
                      <a:lnTo>
                        <a:pt x="159" y="453"/>
                      </a:lnTo>
                      <a:lnTo>
                        <a:pt x="147" y="470"/>
                      </a:lnTo>
                      <a:lnTo>
                        <a:pt x="135" y="487"/>
                      </a:lnTo>
                      <a:lnTo>
                        <a:pt x="125" y="504"/>
                      </a:lnTo>
                      <a:lnTo>
                        <a:pt x="119" y="523"/>
                      </a:lnTo>
                      <a:lnTo>
                        <a:pt x="117" y="541"/>
                      </a:lnTo>
                      <a:lnTo>
                        <a:pt x="120" y="559"/>
                      </a:lnTo>
                      <a:lnTo>
                        <a:pt x="124" y="566"/>
                      </a:lnTo>
                      <a:lnTo>
                        <a:pt x="130" y="571"/>
                      </a:lnTo>
                      <a:lnTo>
                        <a:pt x="135" y="577"/>
                      </a:lnTo>
                      <a:lnTo>
                        <a:pt x="141" y="583"/>
                      </a:lnTo>
                      <a:lnTo>
                        <a:pt x="146" y="588"/>
                      </a:lnTo>
                      <a:lnTo>
                        <a:pt x="151" y="594"/>
                      </a:lnTo>
                      <a:lnTo>
                        <a:pt x="157" y="600"/>
                      </a:lnTo>
                      <a:lnTo>
                        <a:pt x="161" y="605"/>
                      </a:lnTo>
                      <a:lnTo>
                        <a:pt x="175" y="618"/>
                      </a:lnTo>
                      <a:lnTo>
                        <a:pt x="189" y="631"/>
                      </a:lnTo>
                      <a:lnTo>
                        <a:pt x="203" y="643"/>
                      </a:lnTo>
                      <a:lnTo>
                        <a:pt x="216" y="656"/>
                      </a:lnTo>
                      <a:lnTo>
                        <a:pt x="229" y="668"/>
                      </a:lnTo>
                      <a:lnTo>
                        <a:pt x="243" y="680"/>
                      </a:lnTo>
                      <a:lnTo>
                        <a:pt x="256" y="690"/>
                      </a:lnTo>
                      <a:lnTo>
                        <a:pt x="270" y="701"/>
                      </a:lnTo>
                      <a:lnTo>
                        <a:pt x="283" y="712"/>
                      </a:lnTo>
                      <a:lnTo>
                        <a:pt x="297" y="721"/>
                      </a:lnTo>
                      <a:lnTo>
                        <a:pt x="311" y="731"/>
                      </a:lnTo>
                      <a:lnTo>
                        <a:pt x="326" y="740"/>
                      </a:lnTo>
                      <a:lnTo>
                        <a:pt x="343" y="748"/>
                      </a:lnTo>
                      <a:lnTo>
                        <a:pt x="359" y="756"/>
                      </a:lnTo>
                      <a:lnTo>
                        <a:pt x="376" y="763"/>
                      </a:lnTo>
                      <a:lnTo>
                        <a:pt x="393" y="770"/>
                      </a:lnTo>
                      <a:lnTo>
                        <a:pt x="395" y="772"/>
                      </a:lnTo>
                      <a:lnTo>
                        <a:pt x="398" y="774"/>
                      </a:lnTo>
                      <a:lnTo>
                        <a:pt x="400" y="777"/>
                      </a:lnTo>
                      <a:lnTo>
                        <a:pt x="400" y="782"/>
                      </a:lnTo>
                      <a:lnTo>
                        <a:pt x="396" y="787"/>
                      </a:lnTo>
                      <a:lnTo>
                        <a:pt x="392" y="791"/>
                      </a:lnTo>
                      <a:lnTo>
                        <a:pt x="387" y="796"/>
                      </a:lnTo>
                      <a:lnTo>
                        <a:pt x="381" y="799"/>
                      </a:lnTo>
                      <a:lnTo>
                        <a:pt x="368" y="795"/>
                      </a:lnTo>
                      <a:lnTo>
                        <a:pt x="355" y="790"/>
                      </a:lnTo>
                      <a:lnTo>
                        <a:pt x="344" y="785"/>
                      </a:lnTo>
                      <a:lnTo>
                        <a:pt x="332" y="778"/>
                      </a:lnTo>
                      <a:lnTo>
                        <a:pt x="320" y="773"/>
                      </a:lnTo>
                      <a:lnTo>
                        <a:pt x="309" y="767"/>
                      </a:lnTo>
                      <a:lnTo>
                        <a:pt x="299" y="760"/>
                      </a:lnTo>
                      <a:lnTo>
                        <a:pt x="289" y="753"/>
                      </a:lnTo>
                      <a:lnTo>
                        <a:pt x="278" y="746"/>
                      </a:lnTo>
                      <a:lnTo>
                        <a:pt x="268" y="739"/>
                      </a:lnTo>
                      <a:lnTo>
                        <a:pt x="258" y="731"/>
                      </a:lnTo>
                      <a:lnTo>
                        <a:pt x="248" y="724"/>
                      </a:lnTo>
                      <a:lnTo>
                        <a:pt x="238" y="716"/>
                      </a:lnTo>
                      <a:lnTo>
                        <a:pt x="229" y="707"/>
                      </a:lnTo>
                      <a:lnTo>
                        <a:pt x="218" y="700"/>
                      </a:lnTo>
                      <a:lnTo>
                        <a:pt x="208" y="692"/>
                      </a:lnTo>
                      <a:lnTo>
                        <a:pt x="206" y="691"/>
                      </a:lnTo>
                      <a:lnTo>
                        <a:pt x="204" y="690"/>
                      </a:lnTo>
                      <a:lnTo>
                        <a:pt x="203" y="690"/>
                      </a:lnTo>
                      <a:lnTo>
                        <a:pt x="201" y="689"/>
                      </a:lnTo>
                      <a:lnTo>
                        <a:pt x="106" y="597"/>
                      </a:lnTo>
                      <a:lnTo>
                        <a:pt x="93" y="615"/>
                      </a:lnTo>
                      <a:lnTo>
                        <a:pt x="80" y="633"/>
                      </a:lnTo>
                      <a:lnTo>
                        <a:pt x="70" y="653"/>
                      </a:lnTo>
                      <a:lnTo>
                        <a:pt x="59" y="673"/>
                      </a:lnTo>
                      <a:lnTo>
                        <a:pt x="48" y="693"/>
                      </a:lnTo>
                      <a:lnTo>
                        <a:pt x="38" y="715"/>
                      </a:lnTo>
                      <a:lnTo>
                        <a:pt x="29" y="736"/>
                      </a:lnTo>
                      <a:lnTo>
                        <a:pt x="19" y="759"/>
                      </a:lnTo>
                      <a:lnTo>
                        <a:pt x="0" y="813"/>
                      </a:lnTo>
                      <a:lnTo>
                        <a:pt x="4" y="834"/>
                      </a:lnTo>
                      <a:lnTo>
                        <a:pt x="9" y="857"/>
                      </a:lnTo>
                      <a:lnTo>
                        <a:pt x="14" y="879"/>
                      </a:lnTo>
                      <a:lnTo>
                        <a:pt x="20" y="902"/>
                      </a:lnTo>
                      <a:lnTo>
                        <a:pt x="28" y="925"/>
                      </a:lnTo>
                      <a:lnTo>
                        <a:pt x="37" y="945"/>
                      </a:lnTo>
                      <a:lnTo>
                        <a:pt x="49" y="963"/>
                      </a:lnTo>
                      <a:lnTo>
                        <a:pt x="64" y="979"/>
                      </a:lnTo>
                      <a:lnTo>
                        <a:pt x="78" y="991"/>
                      </a:lnTo>
                      <a:lnTo>
                        <a:pt x="93" y="1001"/>
                      </a:lnTo>
                      <a:lnTo>
                        <a:pt x="110" y="1009"/>
                      </a:lnTo>
                      <a:lnTo>
                        <a:pt x="129" y="1017"/>
                      </a:lnTo>
                      <a:lnTo>
                        <a:pt x="147" y="1022"/>
                      </a:lnTo>
                      <a:lnTo>
                        <a:pt x="166" y="1026"/>
                      </a:lnTo>
                      <a:lnTo>
                        <a:pt x="186" y="1028"/>
                      </a:lnTo>
                      <a:lnTo>
                        <a:pt x="204" y="10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7" name="Freeform 176"/>
                <p:cNvSpPr>
                  <a:spLocks/>
                </p:cNvSpPr>
                <p:nvPr/>
              </p:nvSpPr>
              <p:spPr bwMode="auto">
                <a:xfrm>
                  <a:off x="4798" y="1180"/>
                  <a:ext cx="9" cy="12"/>
                </a:xfrm>
                <a:custGeom>
                  <a:avLst/>
                  <a:gdLst>
                    <a:gd name="T0" fmla="*/ 1 w 44"/>
                    <a:gd name="T1" fmla="*/ 0 h 62"/>
                    <a:gd name="T2" fmla="*/ 1 w 44"/>
                    <a:gd name="T3" fmla="*/ 0 h 62"/>
                    <a:gd name="T4" fmla="*/ 2 w 44"/>
                    <a:gd name="T5" fmla="*/ 0 h 62"/>
                    <a:gd name="T6" fmla="*/ 2 w 44"/>
                    <a:gd name="T7" fmla="*/ 1 h 62"/>
                    <a:gd name="T8" fmla="*/ 2 w 44"/>
                    <a:gd name="T9" fmla="*/ 1 h 62"/>
                    <a:gd name="T10" fmla="*/ 2 w 44"/>
                    <a:gd name="T11" fmla="*/ 2 h 62"/>
                    <a:gd name="T12" fmla="*/ 2 w 44"/>
                    <a:gd name="T13" fmla="*/ 2 h 62"/>
                    <a:gd name="T14" fmla="*/ 1 w 44"/>
                    <a:gd name="T15" fmla="*/ 2 h 62"/>
                    <a:gd name="T16" fmla="*/ 1 w 44"/>
                    <a:gd name="T17" fmla="*/ 2 h 62"/>
                    <a:gd name="T18" fmla="*/ 1 w 44"/>
                    <a:gd name="T19" fmla="*/ 2 h 62"/>
                    <a:gd name="T20" fmla="*/ 0 w 44"/>
                    <a:gd name="T21" fmla="*/ 2 h 62"/>
                    <a:gd name="T22" fmla="*/ 0 w 44"/>
                    <a:gd name="T23" fmla="*/ 2 h 62"/>
                    <a:gd name="T24" fmla="*/ 0 w 44"/>
                    <a:gd name="T25" fmla="*/ 1 h 62"/>
                    <a:gd name="T26" fmla="*/ 0 w 44"/>
                    <a:gd name="T27" fmla="*/ 1 h 62"/>
                    <a:gd name="T28" fmla="*/ 0 w 44"/>
                    <a:gd name="T29" fmla="*/ 0 h 62"/>
                    <a:gd name="T30" fmla="*/ 1 w 44"/>
                    <a:gd name="T31" fmla="*/ 0 h 62"/>
                    <a:gd name="T32" fmla="*/ 1 w 44"/>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2"/>
                    <a:gd name="T53" fmla="*/ 44 w 44"/>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2">
                      <a:moveTo>
                        <a:pt x="22" y="0"/>
                      </a:moveTo>
                      <a:lnTo>
                        <a:pt x="31" y="3"/>
                      </a:lnTo>
                      <a:lnTo>
                        <a:pt x="38" y="9"/>
                      </a:lnTo>
                      <a:lnTo>
                        <a:pt x="42" y="19"/>
                      </a:lnTo>
                      <a:lnTo>
                        <a:pt x="44" y="30"/>
                      </a:lnTo>
                      <a:lnTo>
                        <a:pt x="42" y="42"/>
                      </a:lnTo>
                      <a:lnTo>
                        <a:pt x="38" y="52"/>
                      </a:lnTo>
                      <a:lnTo>
                        <a:pt x="31" y="59"/>
                      </a:lnTo>
                      <a:lnTo>
                        <a:pt x="22" y="62"/>
                      </a:lnTo>
                      <a:lnTo>
                        <a:pt x="14" y="59"/>
                      </a:lnTo>
                      <a:lnTo>
                        <a:pt x="6" y="52"/>
                      </a:lnTo>
                      <a:lnTo>
                        <a:pt x="2" y="42"/>
                      </a:lnTo>
                      <a:lnTo>
                        <a:pt x="0" y="30"/>
                      </a:lnTo>
                      <a:lnTo>
                        <a:pt x="2" y="19"/>
                      </a:lnTo>
                      <a:lnTo>
                        <a:pt x="6" y="9"/>
                      </a:lnTo>
                      <a:lnTo>
                        <a:pt x="14" y="3"/>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8" name="Freeform 177"/>
                <p:cNvSpPr>
                  <a:spLocks/>
                </p:cNvSpPr>
                <p:nvPr/>
              </p:nvSpPr>
              <p:spPr bwMode="auto">
                <a:xfrm>
                  <a:off x="4815" y="1194"/>
                  <a:ext cx="9" cy="12"/>
                </a:xfrm>
                <a:custGeom>
                  <a:avLst/>
                  <a:gdLst>
                    <a:gd name="T0" fmla="*/ 1 w 44"/>
                    <a:gd name="T1" fmla="*/ 0 h 62"/>
                    <a:gd name="T2" fmla="*/ 1 w 44"/>
                    <a:gd name="T3" fmla="*/ 0 h 62"/>
                    <a:gd name="T4" fmla="*/ 2 w 44"/>
                    <a:gd name="T5" fmla="*/ 0 h 62"/>
                    <a:gd name="T6" fmla="*/ 2 w 44"/>
                    <a:gd name="T7" fmla="*/ 1 h 62"/>
                    <a:gd name="T8" fmla="*/ 2 w 44"/>
                    <a:gd name="T9" fmla="*/ 1 h 62"/>
                    <a:gd name="T10" fmla="*/ 2 w 44"/>
                    <a:gd name="T11" fmla="*/ 2 h 62"/>
                    <a:gd name="T12" fmla="*/ 2 w 44"/>
                    <a:gd name="T13" fmla="*/ 2 h 62"/>
                    <a:gd name="T14" fmla="*/ 1 w 44"/>
                    <a:gd name="T15" fmla="*/ 2 h 62"/>
                    <a:gd name="T16" fmla="*/ 1 w 44"/>
                    <a:gd name="T17" fmla="*/ 2 h 62"/>
                    <a:gd name="T18" fmla="*/ 1 w 44"/>
                    <a:gd name="T19" fmla="*/ 2 h 62"/>
                    <a:gd name="T20" fmla="*/ 0 w 44"/>
                    <a:gd name="T21" fmla="*/ 2 h 62"/>
                    <a:gd name="T22" fmla="*/ 0 w 44"/>
                    <a:gd name="T23" fmla="*/ 2 h 62"/>
                    <a:gd name="T24" fmla="*/ 0 w 44"/>
                    <a:gd name="T25" fmla="*/ 1 h 62"/>
                    <a:gd name="T26" fmla="*/ 0 w 44"/>
                    <a:gd name="T27" fmla="*/ 1 h 62"/>
                    <a:gd name="T28" fmla="*/ 0 w 44"/>
                    <a:gd name="T29" fmla="*/ 0 h 62"/>
                    <a:gd name="T30" fmla="*/ 1 w 44"/>
                    <a:gd name="T31" fmla="*/ 0 h 62"/>
                    <a:gd name="T32" fmla="*/ 1 w 44"/>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2"/>
                    <a:gd name="T53" fmla="*/ 44 w 44"/>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2">
                      <a:moveTo>
                        <a:pt x="21" y="0"/>
                      </a:moveTo>
                      <a:lnTo>
                        <a:pt x="30" y="2"/>
                      </a:lnTo>
                      <a:lnTo>
                        <a:pt x="37" y="9"/>
                      </a:lnTo>
                      <a:lnTo>
                        <a:pt x="42" y="19"/>
                      </a:lnTo>
                      <a:lnTo>
                        <a:pt x="44" y="30"/>
                      </a:lnTo>
                      <a:lnTo>
                        <a:pt x="42" y="42"/>
                      </a:lnTo>
                      <a:lnTo>
                        <a:pt x="37" y="52"/>
                      </a:lnTo>
                      <a:lnTo>
                        <a:pt x="30" y="59"/>
                      </a:lnTo>
                      <a:lnTo>
                        <a:pt x="21" y="62"/>
                      </a:lnTo>
                      <a:lnTo>
                        <a:pt x="13" y="59"/>
                      </a:lnTo>
                      <a:lnTo>
                        <a:pt x="6" y="52"/>
                      </a:lnTo>
                      <a:lnTo>
                        <a:pt x="2" y="42"/>
                      </a:lnTo>
                      <a:lnTo>
                        <a:pt x="0" y="30"/>
                      </a:lnTo>
                      <a:lnTo>
                        <a:pt x="2" y="19"/>
                      </a:lnTo>
                      <a:lnTo>
                        <a:pt x="6" y="9"/>
                      </a:lnTo>
                      <a:lnTo>
                        <a:pt x="13" y="2"/>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9" name="Freeform 178"/>
                <p:cNvSpPr>
                  <a:spLocks/>
                </p:cNvSpPr>
                <p:nvPr/>
              </p:nvSpPr>
              <p:spPr bwMode="auto">
                <a:xfrm>
                  <a:off x="4830" y="1207"/>
                  <a:ext cx="9" cy="13"/>
                </a:xfrm>
                <a:custGeom>
                  <a:avLst/>
                  <a:gdLst>
                    <a:gd name="T0" fmla="*/ 1 w 44"/>
                    <a:gd name="T1" fmla="*/ 0 h 62"/>
                    <a:gd name="T2" fmla="*/ 1 w 44"/>
                    <a:gd name="T3" fmla="*/ 0 h 62"/>
                    <a:gd name="T4" fmla="*/ 2 w 44"/>
                    <a:gd name="T5" fmla="*/ 0 h 62"/>
                    <a:gd name="T6" fmla="*/ 2 w 44"/>
                    <a:gd name="T7" fmla="*/ 1 h 62"/>
                    <a:gd name="T8" fmla="*/ 2 w 44"/>
                    <a:gd name="T9" fmla="*/ 1 h 62"/>
                    <a:gd name="T10" fmla="*/ 2 w 44"/>
                    <a:gd name="T11" fmla="*/ 2 h 62"/>
                    <a:gd name="T12" fmla="*/ 2 w 44"/>
                    <a:gd name="T13" fmla="*/ 2 h 62"/>
                    <a:gd name="T14" fmla="*/ 1 w 44"/>
                    <a:gd name="T15" fmla="*/ 3 h 62"/>
                    <a:gd name="T16" fmla="*/ 1 w 44"/>
                    <a:gd name="T17" fmla="*/ 3 h 62"/>
                    <a:gd name="T18" fmla="*/ 1 w 44"/>
                    <a:gd name="T19" fmla="*/ 3 h 62"/>
                    <a:gd name="T20" fmla="*/ 0 w 44"/>
                    <a:gd name="T21" fmla="*/ 2 h 62"/>
                    <a:gd name="T22" fmla="*/ 0 w 44"/>
                    <a:gd name="T23" fmla="*/ 2 h 62"/>
                    <a:gd name="T24" fmla="*/ 0 w 44"/>
                    <a:gd name="T25" fmla="*/ 1 h 62"/>
                    <a:gd name="T26" fmla="*/ 0 w 44"/>
                    <a:gd name="T27" fmla="*/ 1 h 62"/>
                    <a:gd name="T28" fmla="*/ 0 w 44"/>
                    <a:gd name="T29" fmla="*/ 0 h 62"/>
                    <a:gd name="T30" fmla="*/ 1 w 44"/>
                    <a:gd name="T31" fmla="*/ 0 h 62"/>
                    <a:gd name="T32" fmla="*/ 1 w 44"/>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2"/>
                    <a:gd name="T53" fmla="*/ 44 w 44"/>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2">
                      <a:moveTo>
                        <a:pt x="23" y="0"/>
                      </a:moveTo>
                      <a:lnTo>
                        <a:pt x="31" y="2"/>
                      </a:lnTo>
                      <a:lnTo>
                        <a:pt x="38" y="9"/>
                      </a:lnTo>
                      <a:lnTo>
                        <a:pt x="42" y="19"/>
                      </a:lnTo>
                      <a:lnTo>
                        <a:pt x="44" y="31"/>
                      </a:lnTo>
                      <a:lnTo>
                        <a:pt x="42" y="43"/>
                      </a:lnTo>
                      <a:lnTo>
                        <a:pt x="38" y="53"/>
                      </a:lnTo>
                      <a:lnTo>
                        <a:pt x="31" y="60"/>
                      </a:lnTo>
                      <a:lnTo>
                        <a:pt x="23" y="62"/>
                      </a:lnTo>
                      <a:lnTo>
                        <a:pt x="14" y="60"/>
                      </a:lnTo>
                      <a:lnTo>
                        <a:pt x="7" y="53"/>
                      </a:lnTo>
                      <a:lnTo>
                        <a:pt x="2" y="43"/>
                      </a:lnTo>
                      <a:lnTo>
                        <a:pt x="0" y="31"/>
                      </a:lnTo>
                      <a:lnTo>
                        <a:pt x="2" y="19"/>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0" name="Freeform 179"/>
                <p:cNvSpPr>
                  <a:spLocks/>
                </p:cNvSpPr>
                <p:nvPr/>
              </p:nvSpPr>
              <p:spPr bwMode="auto">
                <a:xfrm>
                  <a:off x="4813" y="1159"/>
                  <a:ext cx="9" cy="13"/>
                </a:xfrm>
                <a:custGeom>
                  <a:avLst/>
                  <a:gdLst>
                    <a:gd name="T0" fmla="*/ 1 w 44"/>
                    <a:gd name="T1" fmla="*/ 0 h 63"/>
                    <a:gd name="T2" fmla="*/ 1 w 44"/>
                    <a:gd name="T3" fmla="*/ 0 h 63"/>
                    <a:gd name="T4" fmla="*/ 2 w 44"/>
                    <a:gd name="T5" fmla="*/ 0 h 63"/>
                    <a:gd name="T6" fmla="*/ 2 w 44"/>
                    <a:gd name="T7" fmla="*/ 1 h 63"/>
                    <a:gd name="T8" fmla="*/ 2 w 44"/>
                    <a:gd name="T9" fmla="*/ 1 h 63"/>
                    <a:gd name="T10" fmla="*/ 2 w 44"/>
                    <a:gd name="T11" fmla="*/ 2 h 63"/>
                    <a:gd name="T12" fmla="*/ 2 w 44"/>
                    <a:gd name="T13" fmla="*/ 2 h 63"/>
                    <a:gd name="T14" fmla="*/ 1 w 44"/>
                    <a:gd name="T15" fmla="*/ 2 h 63"/>
                    <a:gd name="T16" fmla="*/ 1 w 44"/>
                    <a:gd name="T17" fmla="*/ 3 h 63"/>
                    <a:gd name="T18" fmla="*/ 1 w 44"/>
                    <a:gd name="T19" fmla="*/ 2 h 63"/>
                    <a:gd name="T20" fmla="*/ 0 w 44"/>
                    <a:gd name="T21" fmla="*/ 2 h 63"/>
                    <a:gd name="T22" fmla="*/ 0 w 44"/>
                    <a:gd name="T23" fmla="*/ 2 h 63"/>
                    <a:gd name="T24" fmla="*/ 0 w 44"/>
                    <a:gd name="T25" fmla="*/ 1 h 63"/>
                    <a:gd name="T26" fmla="*/ 0 w 44"/>
                    <a:gd name="T27" fmla="*/ 1 h 63"/>
                    <a:gd name="T28" fmla="*/ 0 w 44"/>
                    <a:gd name="T29" fmla="*/ 0 h 63"/>
                    <a:gd name="T30" fmla="*/ 1 w 44"/>
                    <a:gd name="T31" fmla="*/ 0 h 63"/>
                    <a:gd name="T32" fmla="*/ 1 w 44"/>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3"/>
                    <a:gd name="T53" fmla="*/ 44 w 44"/>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3">
                      <a:moveTo>
                        <a:pt x="23" y="0"/>
                      </a:moveTo>
                      <a:lnTo>
                        <a:pt x="31" y="2"/>
                      </a:lnTo>
                      <a:lnTo>
                        <a:pt x="38" y="9"/>
                      </a:lnTo>
                      <a:lnTo>
                        <a:pt x="42" y="20"/>
                      </a:lnTo>
                      <a:lnTo>
                        <a:pt x="44" y="31"/>
                      </a:lnTo>
                      <a:lnTo>
                        <a:pt x="42" y="43"/>
                      </a:lnTo>
                      <a:lnTo>
                        <a:pt x="38" y="53"/>
                      </a:lnTo>
                      <a:lnTo>
                        <a:pt x="31" y="60"/>
                      </a:lnTo>
                      <a:lnTo>
                        <a:pt x="23" y="63"/>
                      </a:lnTo>
                      <a:lnTo>
                        <a:pt x="14" y="60"/>
                      </a:lnTo>
                      <a:lnTo>
                        <a:pt x="7" y="53"/>
                      </a:lnTo>
                      <a:lnTo>
                        <a:pt x="2" y="43"/>
                      </a:lnTo>
                      <a:lnTo>
                        <a:pt x="0" y="31"/>
                      </a:lnTo>
                      <a:lnTo>
                        <a:pt x="2" y="20"/>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1" name="Freeform 180"/>
                <p:cNvSpPr>
                  <a:spLocks/>
                </p:cNvSpPr>
                <p:nvPr/>
              </p:nvSpPr>
              <p:spPr bwMode="auto">
                <a:xfrm>
                  <a:off x="4828" y="1174"/>
                  <a:ext cx="9" cy="12"/>
                </a:xfrm>
                <a:custGeom>
                  <a:avLst/>
                  <a:gdLst>
                    <a:gd name="T0" fmla="*/ 1 w 45"/>
                    <a:gd name="T1" fmla="*/ 0 h 61"/>
                    <a:gd name="T2" fmla="*/ 1 w 45"/>
                    <a:gd name="T3" fmla="*/ 0 h 61"/>
                    <a:gd name="T4" fmla="*/ 2 w 45"/>
                    <a:gd name="T5" fmla="*/ 0 h 61"/>
                    <a:gd name="T6" fmla="*/ 2 w 45"/>
                    <a:gd name="T7" fmla="*/ 1 h 61"/>
                    <a:gd name="T8" fmla="*/ 2 w 45"/>
                    <a:gd name="T9" fmla="*/ 1 h 61"/>
                    <a:gd name="T10" fmla="*/ 2 w 45"/>
                    <a:gd name="T11" fmla="*/ 2 h 61"/>
                    <a:gd name="T12" fmla="*/ 2 w 45"/>
                    <a:gd name="T13" fmla="*/ 2 h 61"/>
                    <a:gd name="T14" fmla="*/ 1 w 45"/>
                    <a:gd name="T15" fmla="*/ 2 h 61"/>
                    <a:gd name="T16" fmla="*/ 1 w 45"/>
                    <a:gd name="T17" fmla="*/ 2 h 61"/>
                    <a:gd name="T18" fmla="*/ 1 w 45"/>
                    <a:gd name="T19" fmla="*/ 2 h 61"/>
                    <a:gd name="T20" fmla="*/ 0 w 45"/>
                    <a:gd name="T21" fmla="*/ 2 h 61"/>
                    <a:gd name="T22" fmla="*/ 0 w 45"/>
                    <a:gd name="T23" fmla="*/ 2 h 61"/>
                    <a:gd name="T24" fmla="*/ 0 w 45"/>
                    <a:gd name="T25" fmla="*/ 1 h 61"/>
                    <a:gd name="T26" fmla="*/ 0 w 45"/>
                    <a:gd name="T27" fmla="*/ 1 h 61"/>
                    <a:gd name="T28" fmla="*/ 0 w 45"/>
                    <a:gd name="T29" fmla="*/ 0 h 61"/>
                    <a:gd name="T30" fmla="*/ 1 w 45"/>
                    <a:gd name="T31" fmla="*/ 0 h 61"/>
                    <a:gd name="T32" fmla="*/ 1 w 45"/>
                    <a:gd name="T33" fmla="*/ 0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1"/>
                    <a:gd name="T53" fmla="*/ 45 w 45"/>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1">
                      <a:moveTo>
                        <a:pt x="22" y="0"/>
                      </a:moveTo>
                      <a:lnTo>
                        <a:pt x="31" y="3"/>
                      </a:lnTo>
                      <a:lnTo>
                        <a:pt x="38" y="9"/>
                      </a:lnTo>
                      <a:lnTo>
                        <a:pt x="42" y="20"/>
                      </a:lnTo>
                      <a:lnTo>
                        <a:pt x="45" y="32"/>
                      </a:lnTo>
                      <a:lnTo>
                        <a:pt x="42" y="42"/>
                      </a:lnTo>
                      <a:lnTo>
                        <a:pt x="38" y="52"/>
                      </a:lnTo>
                      <a:lnTo>
                        <a:pt x="31" y="58"/>
                      </a:lnTo>
                      <a:lnTo>
                        <a:pt x="22" y="61"/>
                      </a:lnTo>
                      <a:lnTo>
                        <a:pt x="13" y="58"/>
                      </a:lnTo>
                      <a:lnTo>
                        <a:pt x="7" y="52"/>
                      </a:lnTo>
                      <a:lnTo>
                        <a:pt x="3" y="42"/>
                      </a:lnTo>
                      <a:lnTo>
                        <a:pt x="0" y="32"/>
                      </a:lnTo>
                      <a:lnTo>
                        <a:pt x="3" y="20"/>
                      </a:lnTo>
                      <a:lnTo>
                        <a:pt x="7" y="9"/>
                      </a:lnTo>
                      <a:lnTo>
                        <a:pt x="13" y="3"/>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2" name="Freeform 181"/>
                <p:cNvSpPr>
                  <a:spLocks/>
                </p:cNvSpPr>
                <p:nvPr/>
              </p:nvSpPr>
              <p:spPr bwMode="auto">
                <a:xfrm>
                  <a:off x="4846" y="1187"/>
                  <a:ext cx="9" cy="12"/>
                </a:xfrm>
                <a:custGeom>
                  <a:avLst/>
                  <a:gdLst>
                    <a:gd name="T0" fmla="*/ 1 w 43"/>
                    <a:gd name="T1" fmla="*/ 0 h 61"/>
                    <a:gd name="T2" fmla="*/ 1 w 43"/>
                    <a:gd name="T3" fmla="*/ 0 h 61"/>
                    <a:gd name="T4" fmla="*/ 2 w 43"/>
                    <a:gd name="T5" fmla="*/ 0 h 61"/>
                    <a:gd name="T6" fmla="*/ 2 w 43"/>
                    <a:gd name="T7" fmla="*/ 1 h 61"/>
                    <a:gd name="T8" fmla="*/ 2 w 43"/>
                    <a:gd name="T9" fmla="*/ 1 h 61"/>
                    <a:gd name="T10" fmla="*/ 2 w 43"/>
                    <a:gd name="T11" fmla="*/ 2 h 61"/>
                    <a:gd name="T12" fmla="*/ 2 w 43"/>
                    <a:gd name="T13" fmla="*/ 2 h 61"/>
                    <a:gd name="T14" fmla="*/ 1 w 43"/>
                    <a:gd name="T15" fmla="*/ 2 h 61"/>
                    <a:gd name="T16" fmla="*/ 1 w 43"/>
                    <a:gd name="T17" fmla="*/ 2 h 61"/>
                    <a:gd name="T18" fmla="*/ 1 w 43"/>
                    <a:gd name="T19" fmla="*/ 2 h 61"/>
                    <a:gd name="T20" fmla="*/ 0 w 43"/>
                    <a:gd name="T21" fmla="*/ 2 h 61"/>
                    <a:gd name="T22" fmla="*/ 0 w 43"/>
                    <a:gd name="T23" fmla="*/ 2 h 61"/>
                    <a:gd name="T24" fmla="*/ 0 w 43"/>
                    <a:gd name="T25" fmla="*/ 1 h 61"/>
                    <a:gd name="T26" fmla="*/ 0 w 43"/>
                    <a:gd name="T27" fmla="*/ 1 h 61"/>
                    <a:gd name="T28" fmla="*/ 0 w 43"/>
                    <a:gd name="T29" fmla="*/ 0 h 61"/>
                    <a:gd name="T30" fmla="*/ 1 w 43"/>
                    <a:gd name="T31" fmla="*/ 0 h 61"/>
                    <a:gd name="T32" fmla="*/ 1 w 43"/>
                    <a:gd name="T33" fmla="*/ 0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61"/>
                    <a:gd name="T53" fmla="*/ 43 w 43"/>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61">
                      <a:moveTo>
                        <a:pt x="22" y="0"/>
                      </a:moveTo>
                      <a:lnTo>
                        <a:pt x="30" y="2"/>
                      </a:lnTo>
                      <a:lnTo>
                        <a:pt x="36" y="8"/>
                      </a:lnTo>
                      <a:lnTo>
                        <a:pt x="40" y="18"/>
                      </a:lnTo>
                      <a:lnTo>
                        <a:pt x="43" y="30"/>
                      </a:lnTo>
                      <a:lnTo>
                        <a:pt x="40" y="42"/>
                      </a:lnTo>
                      <a:lnTo>
                        <a:pt x="36" y="51"/>
                      </a:lnTo>
                      <a:lnTo>
                        <a:pt x="30" y="59"/>
                      </a:lnTo>
                      <a:lnTo>
                        <a:pt x="22" y="61"/>
                      </a:lnTo>
                      <a:lnTo>
                        <a:pt x="14" y="59"/>
                      </a:lnTo>
                      <a:lnTo>
                        <a:pt x="6" y="51"/>
                      </a:lnTo>
                      <a:lnTo>
                        <a:pt x="2" y="42"/>
                      </a:lnTo>
                      <a:lnTo>
                        <a:pt x="0" y="30"/>
                      </a:lnTo>
                      <a:lnTo>
                        <a:pt x="2" y="18"/>
                      </a:lnTo>
                      <a:lnTo>
                        <a:pt x="6" y="8"/>
                      </a:lnTo>
                      <a:lnTo>
                        <a:pt x="14"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3" name="Freeform 182"/>
                <p:cNvSpPr>
                  <a:spLocks/>
                </p:cNvSpPr>
                <p:nvPr/>
              </p:nvSpPr>
              <p:spPr bwMode="auto">
                <a:xfrm>
                  <a:off x="4829" y="1145"/>
                  <a:ext cx="9" cy="12"/>
                </a:xfrm>
                <a:custGeom>
                  <a:avLst/>
                  <a:gdLst>
                    <a:gd name="T0" fmla="*/ 1 w 44"/>
                    <a:gd name="T1" fmla="*/ 0 h 63"/>
                    <a:gd name="T2" fmla="*/ 1 w 44"/>
                    <a:gd name="T3" fmla="*/ 0 h 63"/>
                    <a:gd name="T4" fmla="*/ 2 w 44"/>
                    <a:gd name="T5" fmla="*/ 0 h 63"/>
                    <a:gd name="T6" fmla="*/ 2 w 44"/>
                    <a:gd name="T7" fmla="*/ 1 h 63"/>
                    <a:gd name="T8" fmla="*/ 2 w 44"/>
                    <a:gd name="T9" fmla="*/ 1 h 63"/>
                    <a:gd name="T10" fmla="*/ 2 w 44"/>
                    <a:gd name="T11" fmla="*/ 2 h 63"/>
                    <a:gd name="T12" fmla="*/ 2 w 44"/>
                    <a:gd name="T13" fmla="*/ 2 h 63"/>
                    <a:gd name="T14" fmla="*/ 1 w 44"/>
                    <a:gd name="T15" fmla="*/ 2 h 63"/>
                    <a:gd name="T16" fmla="*/ 1 w 44"/>
                    <a:gd name="T17" fmla="*/ 2 h 63"/>
                    <a:gd name="T18" fmla="*/ 1 w 44"/>
                    <a:gd name="T19" fmla="*/ 2 h 63"/>
                    <a:gd name="T20" fmla="*/ 0 w 44"/>
                    <a:gd name="T21" fmla="*/ 2 h 63"/>
                    <a:gd name="T22" fmla="*/ 0 w 44"/>
                    <a:gd name="T23" fmla="*/ 2 h 63"/>
                    <a:gd name="T24" fmla="*/ 0 w 44"/>
                    <a:gd name="T25" fmla="*/ 1 h 63"/>
                    <a:gd name="T26" fmla="*/ 0 w 44"/>
                    <a:gd name="T27" fmla="*/ 1 h 63"/>
                    <a:gd name="T28" fmla="*/ 0 w 44"/>
                    <a:gd name="T29" fmla="*/ 0 h 63"/>
                    <a:gd name="T30" fmla="*/ 1 w 44"/>
                    <a:gd name="T31" fmla="*/ 0 h 63"/>
                    <a:gd name="T32" fmla="*/ 1 w 44"/>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3"/>
                    <a:gd name="T53" fmla="*/ 44 w 44"/>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3">
                      <a:moveTo>
                        <a:pt x="22" y="0"/>
                      </a:moveTo>
                      <a:lnTo>
                        <a:pt x="31" y="2"/>
                      </a:lnTo>
                      <a:lnTo>
                        <a:pt x="37" y="9"/>
                      </a:lnTo>
                      <a:lnTo>
                        <a:pt x="42" y="20"/>
                      </a:lnTo>
                      <a:lnTo>
                        <a:pt x="44" y="31"/>
                      </a:lnTo>
                      <a:lnTo>
                        <a:pt x="42" y="43"/>
                      </a:lnTo>
                      <a:lnTo>
                        <a:pt x="37" y="53"/>
                      </a:lnTo>
                      <a:lnTo>
                        <a:pt x="31" y="60"/>
                      </a:lnTo>
                      <a:lnTo>
                        <a:pt x="22" y="63"/>
                      </a:lnTo>
                      <a:lnTo>
                        <a:pt x="14" y="60"/>
                      </a:lnTo>
                      <a:lnTo>
                        <a:pt x="6" y="53"/>
                      </a:lnTo>
                      <a:lnTo>
                        <a:pt x="2" y="43"/>
                      </a:lnTo>
                      <a:lnTo>
                        <a:pt x="0" y="31"/>
                      </a:lnTo>
                      <a:lnTo>
                        <a:pt x="2" y="20"/>
                      </a:lnTo>
                      <a:lnTo>
                        <a:pt x="6" y="9"/>
                      </a:lnTo>
                      <a:lnTo>
                        <a:pt x="14"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4" name="Freeform 183"/>
                <p:cNvSpPr>
                  <a:spLocks/>
                </p:cNvSpPr>
                <p:nvPr/>
              </p:nvSpPr>
              <p:spPr bwMode="auto">
                <a:xfrm>
                  <a:off x="4846" y="1156"/>
                  <a:ext cx="9" cy="12"/>
                </a:xfrm>
                <a:custGeom>
                  <a:avLst/>
                  <a:gdLst>
                    <a:gd name="T0" fmla="*/ 1 w 42"/>
                    <a:gd name="T1" fmla="*/ 0 h 62"/>
                    <a:gd name="T2" fmla="*/ 1 w 42"/>
                    <a:gd name="T3" fmla="*/ 0 h 62"/>
                    <a:gd name="T4" fmla="*/ 2 w 42"/>
                    <a:gd name="T5" fmla="*/ 0 h 62"/>
                    <a:gd name="T6" fmla="*/ 2 w 42"/>
                    <a:gd name="T7" fmla="*/ 1 h 62"/>
                    <a:gd name="T8" fmla="*/ 2 w 42"/>
                    <a:gd name="T9" fmla="*/ 1 h 62"/>
                    <a:gd name="T10" fmla="*/ 2 w 42"/>
                    <a:gd name="T11" fmla="*/ 2 h 62"/>
                    <a:gd name="T12" fmla="*/ 2 w 42"/>
                    <a:gd name="T13" fmla="*/ 2 h 62"/>
                    <a:gd name="T14" fmla="*/ 1 w 42"/>
                    <a:gd name="T15" fmla="*/ 2 h 62"/>
                    <a:gd name="T16" fmla="*/ 1 w 42"/>
                    <a:gd name="T17" fmla="*/ 2 h 62"/>
                    <a:gd name="T18" fmla="*/ 1 w 42"/>
                    <a:gd name="T19" fmla="*/ 2 h 62"/>
                    <a:gd name="T20" fmla="*/ 0 w 42"/>
                    <a:gd name="T21" fmla="*/ 2 h 62"/>
                    <a:gd name="T22" fmla="*/ 0 w 42"/>
                    <a:gd name="T23" fmla="*/ 2 h 62"/>
                    <a:gd name="T24" fmla="*/ 0 w 42"/>
                    <a:gd name="T25" fmla="*/ 1 h 62"/>
                    <a:gd name="T26" fmla="*/ 0 w 42"/>
                    <a:gd name="T27" fmla="*/ 1 h 62"/>
                    <a:gd name="T28" fmla="*/ 0 w 42"/>
                    <a:gd name="T29" fmla="*/ 0 h 62"/>
                    <a:gd name="T30" fmla="*/ 1 w 42"/>
                    <a:gd name="T31" fmla="*/ 0 h 62"/>
                    <a:gd name="T32" fmla="*/ 1 w 42"/>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62"/>
                    <a:gd name="T53" fmla="*/ 42 w 42"/>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62">
                      <a:moveTo>
                        <a:pt x="21" y="0"/>
                      </a:moveTo>
                      <a:lnTo>
                        <a:pt x="30" y="2"/>
                      </a:lnTo>
                      <a:lnTo>
                        <a:pt x="36" y="9"/>
                      </a:lnTo>
                      <a:lnTo>
                        <a:pt x="40" y="19"/>
                      </a:lnTo>
                      <a:lnTo>
                        <a:pt x="42" y="31"/>
                      </a:lnTo>
                      <a:lnTo>
                        <a:pt x="40" y="43"/>
                      </a:lnTo>
                      <a:lnTo>
                        <a:pt x="36" y="53"/>
                      </a:lnTo>
                      <a:lnTo>
                        <a:pt x="30" y="60"/>
                      </a:lnTo>
                      <a:lnTo>
                        <a:pt x="21" y="62"/>
                      </a:lnTo>
                      <a:lnTo>
                        <a:pt x="13" y="60"/>
                      </a:lnTo>
                      <a:lnTo>
                        <a:pt x="6" y="53"/>
                      </a:lnTo>
                      <a:lnTo>
                        <a:pt x="2" y="43"/>
                      </a:lnTo>
                      <a:lnTo>
                        <a:pt x="0" y="31"/>
                      </a:lnTo>
                      <a:lnTo>
                        <a:pt x="2" y="19"/>
                      </a:lnTo>
                      <a:lnTo>
                        <a:pt x="6" y="9"/>
                      </a:lnTo>
                      <a:lnTo>
                        <a:pt x="13" y="2"/>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5" name="Freeform 184"/>
                <p:cNvSpPr>
                  <a:spLocks/>
                </p:cNvSpPr>
                <p:nvPr/>
              </p:nvSpPr>
              <p:spPr bwMode="auto">
                <a:xfrm>
                  <a:off x="4861" y="1173"/>
                  <a:ext cx="9" cy="12"/>
                </a:xfrm>
                <a:custGeom>
                  <a:avLst/>
                  <a:gdLst>
                    <a:gd name="T0" fmla="*/ 1 w 43"/>
                    <a:gd name="T1" fmla="*/ 0 h 61"/>
                    <a:gd name="T2" fmla="*/ 1 w 43"/>
                    <a:gd name="T3" fmla="*/ 0 h 61"/>
                    <a:gd name="T4" fmla="*/ 2 w 43"/>
                    <a:gd name="T5" fmla="*/ 0 h 61"/>
                    <a:gd name="T6" fmla="*/ 2 w 43"/>
                    <a:gd name="T7" fmla="*/ 1 h 61"/>
                    <a:gd name="T8" fmla="*/ 2 w 43"/>
                    <a:gd name="T9" fmla="*/ 1 h 61"/>
                    <a:gd name="T10" fmla="*/ 2 w 43"/>
                    <a:gd name="T11" fmla="*/ 2 h 61"/>
                    <a:gd name="T12" fmla="*/ 2 w 43"/>
                    <a:gd name="T13" fmla="*/ 2 h 61"/>
                    <a:gd name="T14" fmla="*/ 1 w 43"/>
                    <a:gd name="T15" fmla="*/ 2 h 61"/>
                    <a:gd name="T16" fmla="*/ 1 w 43"/>
                    <a:gd name="T17" fmla="*/ 2 h 61"/>
                    <a:gd name="T18" fmla="*/ 1 w 43"/>
                    <a:gd name="T19" fmla="*/ 2 h 61"/>
                    <a:gd name="T20" fmla="*/ 0 w 43"/>
                    <a:gd name="T21" fmla="*/ 2 h 61"/>
                    <a:gd name="T22" fmla="*/ 0 w 43"/>
                    <a:gd name="T23" fmla="*/ 2 h 61"/>
                    <a:gd name="T24" fmla="*/ 0 w 43"/>
                    <a:gd name="T25" fmla="*/ 1 h 61"/>
                    <a:gd name="T26" fmla="*/ 0 w 43"/>
                    <a:gd name="T27" fmla="*/ 1 h 61"/>
                    <a:gd name="T28" fmla="*/ 0 w 43"/>
                    <a:gd name="T29" fmla="*/ 0 h 61"/>
                    <a:gd name="T30" fmla="*/ 1 w 43"/>
                    <a:gd name="T31" fmla="*/ 0 h 61"/>
                    <a:gd name="T32" fmla="*/ 1 w 43"/>
                    <a:gd name="T33" fmla="*/ 0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61"/>
                    <a:gd name="T53" fmla="*/ 43 w 43"/>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61">
                      <a:moveTo>
                        <a:pt x="21" y="0"/>
                      </a:moveTo>
                      <a:lnTo>
                        <a:pt x="30" y="2"/>
                      </a:lnTo>
                      <a:lnTo>
                        <a:pt x="36" y="9"/>
                      </a:lnTo>
                      <a:lnTo>
                        <a:pt x="41" y="19"/>
                      </a:lnTo>
                      <a:lnTo>
                        <a:pt x="43" y="31"/>
                      </a:lnTo>
                      <a:lnTo>
                        <a:pt x="41" y="43"/>
                      </a:lnTo>
                      <a:lnTo>
                        <a:pt x="36" y="53"/>
                      </a:lnTo>
                      <a:lnTo>
                        <a:pt x="30" y="59"/>
                      </a:lnTo>
                      <a:lnTo>
                        <a:pt x="21" y="61"/>
                      </a:lnTo>
                      <a:lnTo>
                        <a:pt x="13" y="59"/>
                      </a:lnTo>
                      <a:lnTo>
                        <a:pt x="6" y="53"/>
                      </a:lnTo>
                      <a:lnTo>
                        <a:pt x="2" y="43"/>
                      </a:lnTo>
                      <a:lnTo>
                        <a:pt x="0" y="31"/>
                      </a:lnTo>
                      <a:lnTo>
                        <a:pt x="2" y="19"/>
                      </a:lnTo>
                      <a:lnTo>
                        <a:pt x="6" y="9"/>
                      </a:lnTo>
                      <a:lnTo>
                        <a:pt x="13" y="2"/>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0274" name="Group 185"/>
            <p:cNvGrpSpPr>
              <a:grpSpLocks/>
            </p:cNvGrpSpPr>
            <p:nvPr/>
          </p:nvGrpSpPr>
          <p:grpSpPr bwMode="auto">
            <a:xfrm>
              <a:off x="4691" y="2530"/>
              <a:ext cx="565" cy="565"/>
              <a:chOff x="4717" y="1024"/>
              <a:chExt cx="565" cy="565"/>
            </a:xfrm>
          </p:grpSpPr>
          <p:sp>
            <p:nvSpPr>
              <p:cNvPr id="10278" name="AutoShape 186"/>
              <p:cNvSpPr>
                <a:spLocks noChangeArrowheads="1"/>
              </p:cNvSpPr>
              <p:nvPr/>
            </p:nvSpPr>
            <p:spPr bwMode="auto">
              <a:xfrm>
                <a:off x="4717" y="1024"/>
                <a:ext cx="565" cy="565"/>
              </a:xfrm>
              <a:prstGeom prst="smileyFace">
                <a:avLst>
                  <a:gd name="adj" fmla="val -4653"/>
                </a:avLst>
              </a:prstGeom>
              <a:solidFill>
                <a:schemeClr val="hlink"/>
              </a:solidFill>
              <a:ln w="12700">
                <a:solidFill>
                  <a:srgbClr val="000000"/>
                </a:solidFill>
                <a:round/>
                <a:headEnd/>
                <a:tailEnd/>
              </a:ln>
            </p:spPr>
            <p:txBody>
              <a:bodyPr wrap="none" anchor="ctr"/>
              <a:lstStyle/>
              <a:p>
                <a:endParaRPr lang="en-US"/>
              </a:p>
            </p:txBody>
          </p:sp>
          <p:grpSp>
            <p:nvGrpSpPr>
              <p:cNvPr id="10279" name="Group 187"/>
              <p:cNvGrpSpPr>
                <a:grpSpLocks/>
              </p:cNvGrpSpPr>
              <p:nvPr/>
            </p:nvGrpSpPr>
            <p:grpSpPr bwMode="auto">
              <a:xfrm>
                <a:off x="4758" y="1072"/>
                <a:ext cx="190" cy="219"/>
                <a:chOff x="4758" y="1072"/>
                <a:chExt cx="190" cy="219"/>
              </a:xfrm>
            </p:grpSpPr>
            <p:sp>
              <p:nvSpPr>
                <p:cNvPr id="10280" name="AutoShape 188"/>
                <p:cNvSpPr>
                  <a:spLocks noChangeAspect="1" noChangeArrowheads="1" noTextEdit="1"/>
                </p:cNvSpPr>
                <p:nvPr/>
              </p:nvSpPr>
              <p:spPr bwMode="auto">
                <a:xfrm>
                  <a:off x="4758" y="1072"/>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81" name="Freeform 189"/>
                <p:cNvSpPr>
                  <a:spLocks/>
                </p:cNvSpPr>
                <p:nvPr/>
              </p:nvSpPr>
              <p:spPr bwMode="auto">
                <a:xfrm>
                  <a:off x="4759" y="1073"/>
                  <a:ext cx="189" cy="217"/>
                </a:xfrm>
                <a:custGeom>
                  <a:avLst/>
                  <a:gdLst>
                    <a:gd name="T0" fmla="*/ 11 w 945"/>
                    <a:gd name="T1" fmla="*/ 43 h 1087"/>
                    <a:gd name="T2" fmla="*/ 12 w 945"/>
                    <a:gd name="T3" fmla="*/ 43 h 1087"/>
                    <a:gd name="T4" fmla="*/ 14 w 945"/>
                    <a:gd name="T5" fmla="*/ 42 h 1087"/>
                    <a:gd name="T6" fmla="*/ 14 w 945"/>
                    <a:gd name="T7" fmla="*/ 42 h 1087"/>
                    <a:gd name="T8" fmla="*/ 15 w 945"/>
                    <a:gd name="T9" fmla="*/ 43 h 1087"/>
                    <a:gd name="T10" fmla="*/ 16 w 945"/>
                    <a:gd name="T11" fmla="*/ 40 h 1087"/>
                    <a:gd name="T12" fmla="*/ 19 w 945"/>
                    <a:gd name="T13" fmla="*/ 34 h 1087"/>
                    <a:gd name="T14" fmla="*/ 23 w 945"/>
                    <a:gd name="T15" fmla="*/ 28 h 1087"/>
                    <a:gd name="T16" fmla="*/ 27 w 945"/>
                    <a:gd name="T17" fmla="*/ 23 h 1087"/>
                    <a:gd name="T18" fmla="*/ 32 w 945"/>
                    <a:gd name="T19" fmla="*/ 17 h 1087"/>
                    <a:gd name="T20" fmla="*/ 38 w 945"/>
                    <a:gd name="T21" fmla="*/ 12 h 1087"/>
                    <a:gd name="T22" fmla="*/ 37 w 945"/>
                    <a:gd name="T23" fmla="*/ 9 h 1087"/>
                    <a:gd name="T24" fmla="*/ 36 w 945"/>
                    <a:gd name="T25" fmla="*/ 6 h 1087"/>
                    <a:gd name="T26" fmla="*/ 34 w 945"/>
                    <a:gd name="T27" fmla="*/ 3 h 1087"/>
                    <a:gd name="T28" fmla="*/ 32 w 945"/>
                    <a:gd name="T29" fmla="*/ 1 h 1087"/>
                    <a:gd name="T30" fmla="*/ 30 w 945"/>
                    <a:gd name="T31" fmla="*/ 0 h 1087"/>
                    <a:gd name="T32" fmla="*/ 27 w 945"/>
                    <a:gd name="T33" fmla="*/ 0 h 1087"/>
                    <a:gd name="T34" fmla="*/ 25 w 945"/>
                    <a:gd name="T35" fmla="*/ 0 h 1087"/>
                    <a:gd name="T36" fmla="*/ 23 w 945"/>
                    <a:gd name="T37" fmla="*/ 1 h 1087"/>
                    <a:gd name="T38" fmla="*/ 21 w 945"/>
                    <a:gd name="T39" fmla="*/ 4 h 1087"/>
                    <a:gd name="T40" fmla="*/ 18 w 945"/>
                    <a:gd name="T41" fmla="*/ 7 h 1087"/>
                    <a:gd name="T42" fmla="*/ 16 w 945"/>
                    <a:gd name="T43" fmla="*/ 9 h 1087"/>
                    <a:gd name="T44" fmla="*/ 15 w 945"/>
                    <a:gd name="T45" fmla="*/ 10 h 1087"/>
                    <a:gd name="T46" fmla="*/ 13 w 945"/>
                    <a:gd name="T47" fmla="*/ 11 h 1087"/>
                    <a:gd name="T48" fmla="*/ 12 w 945"/>
                    <a:gd name="T49" fmla="*/ 12 h 1087"/>
                    <a:gd name="T50" fmla="*/ 11 w 945"/>
                    <a:gd name="T51" fmla="*/ 13 h 1087"/>
                    <a:gd name="T52" fmla="*/ 11 w 945"/>
                    <a:gd name="T53" fmla="*/ 13 h 1087"/>
                    <a:gd name="T54" fmla="*/ 8 w 945"/>
                    <a:gd name="T55" fmla="*/ 17 h 1087"/>
                    <a:gd name="T56" fmla="*/ 6 w 945"/>
                    <a:gd name="T57" fmla="*/ 20 h 1087"/>
                    <a:gd name="T58" fmla="*/ 5 w 945"/>
                    <a:gd name="T59" fmla="*/ 23 h 1087"/>
                    <a:gd name="T60" fmla="*/ 5 w 945"/>
                    <a:gd name="T61" fmla="*/ 24 h 1087"/>
                    <a:gd name="T62" fmla="*/ 5 w 945"/>
                    <a:gd name="T63" fmla="*/ 24 h 1087"/>
                    <a:gd name="T64" fmla="*/ 4 w 945"/>
                    <a:gd name="T65" fmla="*/ 25 h 1087"/>
                    <a:gd name="T66" fmla="*/ 3 w 945"/>
                    <a:gd name="T67" fmla="*/ 28 h 1087"/>
                    <a:gd name="T68" fmla="*/ 1 w 945"/>
                    <a:gd name="T69" fmla="*/ 30 h 1087"/>
                    <a:gd name="T70" fmla="*/ 0 w 945"/>
                    <a:gd name="T71" fmla="*/ 33 h 1087"/>
                    <a:gd name="T72" fmla="*/ 0 w 945"/>
                    <a:gd name="T73" fmla="*/ 34 h 1087"/>
                    <a:gd name="T74" fmla="*/ 0 w 945"/>
                    <a:gd name="T75" fmla="*/ 34 h 1087"/>
                    <a:gd name="T76" fmla="*/ 1 w 945"/>
                    <a:gd name="T77" fmla="*/ 37 h 1087"/>
                    <a:gd name="T78" fmla="*/ 1 w 945"/>
                    <a:gd name="T79" fmla="*/ 39 h 1087"/>
                    <a:gd name="T80" fmla="*/ 3 w 945"/>
                    <a:gd name="T81" fmla="*/ 41 h 1087"/>
                    <a:gd name="T82" fmla="*/ 4 w 945"/>
                    <a:gd name="T83" fmla="*/ 42 h 1087"/>
                    <a:gd name="T84" fmla="*/ 7 w 945"/>
                    <a:gd name="T85" fmla="*/ 43 h 1087"/>
                    <a:gd name="T86" fmla="*/ 8 w 945"/>
                    <a:gd name="T87" fmla="*/ 43 h 1087"/>
                    <a:gd name="T88" fmla="*/ 9 w 945"/>
                    <a:gd name="T89" fmla="*/ 43 h 1087"/>
                    <a:gd name="T90" fmla="*/ 9 w 945"/>
                    <a:gd name="T91" fmla="*/ 43 h 10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45"/>
                    <a:gd name="T139" fmla="*/ 0 h 1087"/>
                    <a:gd name="T140" fmla="*/ 945 w 945"/>
                    <a:gd name="T141" fmla="*/ 1087 h 10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45" h="1087">
                      <a:moveTo>
                        <a:pt x="234" y="1087"/>
                      </a:moveTo>
                      <a:lnTo>
                        <a:pt x="249" y="1087"/>
                      </a:lnTo>
                      <a:lnTo>
                        <a:pt x="263" y="1086"/>
                      </a:lnTo>
                      <a:lnTo>
                        <a:pt x="278" y="1084"/>
                      </a:lnTo>
                      <a:lnTo>
                        <a:pt x="293" y="1080"/>
                      </a:lnTo>
                      <a:lnTo>
                        <a:pt x="308" y="1077"/>
                      </a:lnTo>
                      <a:lnTo>
                        <a:pt x="322" y="1072"/>
                      </a:lnTo>
                      <a:lnTo>
                        <a:pt x="336" y="1067"/>
                      </a:lnTo>
                      <a:lnTo>
                        <a:pt x="349" y="1062"/>
                      </a:lnTo>
                      <a:lnTo>
                        <a:pt x="350" y="1062"/>
                      </a:lnTo>
                      <a:lnTo>
                        <a:pt x="351" y="1062"/>
                      </a:lnTo>
                      <a:lnTo>
                        <a:pt x="352" y="1064"/>
                      </a:lnTo>
                      <a:lnTo>
                        <a:pt x="353" y="1065"/>
                      </a:lnTo>
                      <a:lnTo>
                        <a:pt x="358" y="1065"/>
                      </a:lnTo>
                      <a:lnTo>
                        <a:pt x="365" y="1065"/>
                      </a:lnTo>
                      <a:lnTo>
                        <a:pt x="370" y="1063"/>
                      </a:lnTo>
                      <a:lnTo>
                        <a:pt x="375" y="1060"/>
                      </a:lnTo>
                      <a:lnTo>
                        <a:pt x="401" y="1007"/>
                      </a:lnTo>
                      <a:lnTo>
                        <a:pt x="428" y="955"/>
                      </a:lnTo>
                      <a:lnTo>
                        <a:pt x="455" y="904"/>
                      </a:lnTo>
                      <a:lnTo>
                        <a:pt x="484" y="853"/>
                      </a:lnTo>
                      <a:lnTo>
                        <a:pt x="514" y="803"/>
                      </a:lnTo>
                      <a:lnTo>
                        <a:pt x="545" y="754"/>
                      </a:lnTo>
                      <a:lnTo>
                        <a:pt x="577" y="705"/>
                      </a:lnTo>
                      <a:lnTo>
                        <a:pt x="612" y="657"/>
                      </a:lnTo>
                      <a:lnTo>
                        <a:pt x="647" y="611"/>
                      </a:lnTo>
                      <a:lnTo>
                        <a:pt x="684" y="565"/>
                      </a:lnTo>
                      <a:lnTo>
                        <a:pt x="723" y="519"/>
                      </a:lnTo>
                      <a:lnTo>
                        <a:pt x="763" y="475"/>
                      </a:lnTo>
                      <a:lnTo>
                        <a:pt x="805" y="432"/>
                      </a:lnTo>
                      <a:lnTo>
                        <a:pt x="850" y="390"/>
                      </a:lnTo>
                      <a:lnTo>
                        <a:pt x="897" y="349"/>
                      </a:lnTo>
                      <a:lnTo>
                        <a:pt x="945" y="309"/>
                      </a:lnTo>
                      <a:lnTo>
                        <a:pt x="943" y="280"/>
                      </a:lnTo>
                      <a:lnTo>
                        <a:pt x="939" y="250"/>
                      </a:lnTo>
                      <a:lnTo>
                        <a:pt x="931" y="222"/>
                      </a:lnTo>
                      <a:lnTo>
                        <a:pt x="922" y="193"/>
                      </a:lnTo>
                      <a:lnTo>
                        <a:pt x="911" y="166"/>
                      </a:lnTo>
                      <a:lnTo>
                        <a:pt x="899" y="139"/>
                      </a:lnTo>
                      <a:lnTo>
                        <a:pt x="886" y="114"/>
                      </a:lnTo>
                      <a:lnTo>
                        <a:pt x="872" y="92"/>
                      </a:lnTo>
                      <a:lnTo>
                        <a:pt x="855" y="75"/>
                      </a:lnTo>
                      <a:lnTo>
                        <a:pt x="838" y="61"/>
                      </a:lnTo>
                      <a:lnTo>
                        <a:pt x="818" y="48"/>
                      </a:lnTo>
                      <a:lnTo>
                        <a:pt x="799" y="37"/>
                      </a:lnTo>
                      <a:lnTo>
                        <a:pt x="778" y="27"/>
                      </a:lnTo>
                      <a:lnTo>
                        <a:pt x="758" y="19"/>
                      </a:lnTo>
                      <a:lnTo>
                        <a:pt x="738" y="12"/>
                      </a:lnTo>
                      <a:lnTo>
                        <a:pt x="716" y="5"/>
                      </a:lnTo>
                      <a:lnTo>
                        <a:pt x="700" y="1"/>
                      </a:lnTo>
                      <a:lnTo>
                        <a:pt x="682" y="0"/>
                      </a:lnTo>
                      <a:lnTo>
                        <a:pt x="665" y="0"/>
                      </a:lnTo>
                      <a:lnTo>
                        <a:pt x="646" y="3"/>
                      </a:lnTo>
                      <a:lnTo>
                        <a:pt x="628" y="7"/>
                      </a:lnTo>
                      <a:lnTo>
                        <a:pt x="612" y="12"/>
                      </a:lnTo>
                      <a:lnTo>
                        <a:pt x="596" y="20"/>
                      </a:lnTo>
                      <a:lnTo>
                        <a:pt x="583" y="28"/>
                      </a:lnTo>
                      <a:lnTo>
                        <a:pt x="560" y="51"/>
                      </a:lnTo>
                      <a:lnTo>
                        <a:pt x="538" y="73"/>
                      </a:lnTo>
                      <a:lnTo>
                        <a:pt x="515" y="96"/>
                      </a:lnTo>
                      <a:lnTo>
                        <a:pt x="493" y="120"/>
                      </a:lnTo>
                      <a:lnTo>
                        <a:pt x="471" y="143"/>
                      </a:lnTo>
                      <a:lnTo>
                        <a:pt x="451" y="167"/>
                      </a:lnTo>
                      <a:lnTo>
                        <a:pt x="432" y="192"/>
                      </a:lnTo>
                      <a:lnTo>
                        <a:pt x="416" y="215"/>
                      </a:lnTo>
                      <a:lnTo>
                        <a:pt x="407" y="230"/>
                      </a:lnTo>
                      <a:lnTo>
                        <a:pt x="394" y="242"/>
                      </a:lnTo>
                      <a:lnTo>
                        <a:pt x="379" y="252"/>
                      </a:lnTo>
                      <a:lnTo>
                        <a:pt x="363" y="260"/>
                      </a:lnTo>
                      <a:lnTo>
                        <a:pt x="346" y="268"/>
                      </a:lnTo>
                      <a:lnTo>
                        <a:pt x="330" y="277"/>
                      </a:lnTo>
                      <a:lnTo>
                        <a:pt x="315" y="287"/>
                      </a:lnTo>
                      <a:lnTo>
                        <a:pt x="303" y="300"/>
                      </a:lnTo>
                      <a:lnTo>
                        <a:pt x="299" y="303"/>
                      </a:lnTo>
                      <a:lnTo>
                        <a:pt x="294" y="308"/>
                      </a:lnTo>
                      <a:lnTo>
                        <a:pt x="291" y="311"/>
                      </a:lnTo>
                      <a:lnTo>
                        <a:pt x="286" y="315"/>
                      </a:lnTo>
                      <a:lnTo>
                        <a:pt x="282" y="320"/>
                      </a:lnTo>
                      <a:lnTo>
                        <a:pt x="278" y="324"/>
                      </a:lnTo>
                      <a:lnTo>
                        <a:pt x="273" y="327"/>
                      </a:lnTo>
                      <a:lnTo>
                        <a:pt x="269" y="331"/>
                      </a:lnTo>
                      <a:lnTo>
                        <a:pt x="244" y="361"/>
                      </a:lnTo>
                      <a:lnTo>
                        <a:pt x="221" y="390"/>
                      </a:lnTo>
                      <a:lnTo>
                        <a:pt x="198" y="419"/>
                      </a:lnTo>
                      <a:lnTo>
                        <a:pt x="178" y="450"/>
                      </a:lnTo>
                      <a:lnTo>
                        <a:pt x="158" y="480"/>
                      </a:lnTo>
                      <a:lnTo>
                        <a:pt x="141" y="512"/>
                      </a:lnTo>
                      <a:lnTo>
                        <a:pt x="126" y="545"/>
                      </a:lnTo>
                      <a:lnTo>
                        <a:pt x="114" y="582"/>
                      </a:lnTo>
                      <a:lnTo>
                        <a:pt x="116" y="586"/>
                      </a:lnTo>
                      <a:lnTo>
                        <a:pt x="118" y="589"/>
                      </a:lnTo>
                      <a:lnTo>
                        <a:pt x="120" y="594"/>
                      </a:lnTo>
                      <a:lnTo>
                        <a:pt x="121" y="598"/>
                      </a:lnTo>
                      <a:lnTo>
                        <a:pt x="121" y="599"/>
                      </a:lnTo>
                      <a:lnTo>
                        <a:pt x="121" y="600"/>
                      </a:lnTo>
                      <a:lnTo>
                        <a:pt x="120" y="601"/>
                      </a:lnTo>
                      <a:lnTo>
                        <a:pt x="113" y="604"/>
                      </a:lnTo>
                      <a:lnTo>
                        <a:pt x="100" y="625"/>
                      </a:lnTo>
                      <a:lnTo>
                        <a:pt x="87" y="646"/>
                      </a:lnTo>
                      <a:lnTo>
                        <a:pt x="75" y="669"/>
                      </a:lnTo>
                      <a:lnTo>
                        <a:pt x="63" y="691"/>
                      </a:lnTo>
                      <a:lnTo>
                        <a:pt x="52" y="715"/>
                      </a:lnTo>
                      <a:lnTo>
                        <a:pt x="40" y="739"/>
                      </a:lnTo>
                      <a:lnTo>
                        <a:pt x="28" y="762"/>
                      </a:lnTo>
                      <a:lnTo>
                        <a:pt x="18" y="786"/>
                      </a:lnTo>
                      <a:lnTo>
                        <a:pt x="11" y="804"/>
                      </a:lnTo>
                      <a:lnTo>
                        <a:pt x="5" y="822"/>
                      </a:lnTo>
                      <a:lnTo>
                        <a:pt x="0" y="841"/>
                      </a:lnTo>
                      <a:lnTo>
                        <a:pt x="3" y="858"/>
                      </a:lnTo>
                      <a:lnTo>
                        <a:pt x="4" y="859"/>
                      </a:lnTo>
                      <a:lnTo>
                        <a:pt x="5" y="860"/>
                      </a:lnTo>
                      <a:lnTo>
                        <a:pt x="6" y="862"/>
                      </a:lnTo>
                      <a:lnTo>
                        <a:pt x="7" y="863"/>
                      </a:lnTo>
                      <a:lnTo>
                        <a:pt x="8" y="882"/>
                      </a:lnTo>
                      <a:lnTo>
                        <a:pt x="11" y="900"/>
                      </a:lnTo>
                      <a:lnTo>
                        <a:pt x="15" y="918"/>
                      </a:lnTo>
                      <a:lnTo>
                        <a:pt x="21" y="935"/>
                      </a:lnTo>
                      <a:lnTo>
                        <a:pt x="27" y="952"/>
                      </a:lnTo>
                      <a:lnTo>
                        <a:pt x="35" y="970"/>
                      </a:lnTo>
                      <a:lnTo>
                        <a:pt x="42" y="986"/>
                      </a:lnTo>
                      <a:lnTo>
                        <a:pt x="51" y="1001"/>
                      </a:lnTo>
                      <a:lnTo>
                        <a:pt x="63" y="1017"/>
                      </a:lnTo>
                      <a:lnTo>
                        <a:pt x="77" y="1032"/>
                      </a:lnTo>
                      <a:lnTo>
                        <a:pt x="92" y="1044"/>
                      </a:lnTo>
                      <a:lnTo>
                        <a:pt x="108" y="1055"/>
                      </a:lnTo>
                      <a:lnTo>
                        <a:pt x="125" y="1063"/>
                      </a:lnTo>
                      <a:lnTo>
                        <a:pt x="143" y="1071"/>
                      </a:lnTo>
                      <a:lnTo>
                        <a:pt x="163" y="1077"/>
                      </a:lnTo>
                      <a:lnTo>
                        <a:pt x="183" y="1082"/>
                      </a:lnTo>
                      <a:lnTo>
                        <a:pt x="190" y="1084"/>
                      </a:lnTo>
                      <a:lnTo>
                        <a:pt x="196" y="1085"/>
                      </a:lnTo>
                      <a:lnTo>
                        <a:pt x="202" y="1086"/>
                      </a:lnTo>
                      <a:lnTo>
                        <a:pt x="209" y="1086"/>
                      </a:lnTo>
                      <a:lnTo>
                        <a:pt x="214" y="1086"/>
                      </a:lnTo>
                      <a:lnTo>
                        <a:pt x="221" y="1086"/>
                      </a:lnTo>
                      <a:lnTo>
                        <a:pt x="227" y="1086"/>
                      </a:lnTo>
                      <a:lnTo>
                        <a:pt x="234"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2" name="Freeform 190"/>
                <p:cNvSpPr>
                  <a:spLocks/>
                </p:cNvSpPr>
                <p:nvPr/>
              </p:nvSpPr>
              <p:spPr bwMode="auto">
                <a:xfrm>
                  <a:off x="4766" y="1079"/>
                  <a:ext cx="176" cy="206"/>
                </a:xfrm>
                <a:custGeom>
                  <a:avLst/>
                  <a:gdLst>
                    <a:gd name="T0" fmla="*/ 9 w 878"/>
                    <a:gd name="T1" fmla="*/ 41 h 1029"/>
                    <a:gd name="T2" fmla="*/ 11 w 878"/>
                    <a:gd name="T3" fmla="*/ 41 h 1029"/>
                    <a:gd name="T4" fmla="*/ 12 w 878"/>
                    <a:gd name="T5" fmla="*/ 40 h 1029"/>
                    <a:gd name="T6" fmla="*/ 14 w 878"/>
                    <a:gd name="T7" fmla="*/ 37 h 1029"/>
                    <a:gd name="T8" fmla="*/ 17 w 878"/>
                    <a:gd name="T9" fmla="*/ 33 h 1029"/>
                    <a:gd name="T10" fmla="*/ 18 w 878"/>
                    <a:gd name="T11" fmla="*/ 30 h 1029"/>
                    <a:gd name="T12" fmla="*/ 20 w 878"/>
                    <a:gd name="T13" fmla="*/ 27 h 1029"/>
                    <a:gd name="T14" fmla="*/ 23 w 878"/>
                    <a:gd name="T15" fmla="*/ 23 h 1029"/>
                    <a:gd name="T16" fmla="*/ 26 w 878"/>
                    <a:gd name="T17" fmla="*/ 20 h 1029"/>
                    <a:gd name="T18" fmla="*/ 29 w 878"/>
                    <a:gd name="T19" fmla="*/ 16 h 1029"/>
                    <a:gd name="T20" fmla="*/ 32 w 878"/>
                    <a:gd name="T21" fmla="*/ 14 h 1029"/>
                    <a:gd name="T22" fmla="*/ 34 w 878"/>
                    <a:gd name="T23" fmla="*/ 12 h 1029"/>
                    <a:gd name="T24" fmla="*/ 34 w 878"/>
                    <a:gd name="T25" fmla="*/ 11 h 1029"/>
                    <a:gd name="T26" fmla="*/ 34 w 878"/>
                    <a:gd name="T27" fmla="*/ 11 h 1029"/>
                    <a:gd name="T28" fmla="*/ 35 w 878"/>
                    <a:gd name="T29" fmla="*/ 11 h 1029"/>
                    <a:gd name="T30" fmla="*/ 34 w 878"/>
                    <a:gd name="T31" fmla="*/ 8 h 1029"/>
                    <a:gd name="T32" fmla="*/ 32 w 878"/>
                    <a:gd name="T33" fmla="*/ 3 h 1029"/>
                    <a:gd name="T34" fmla="*/ 29 w 878"/>
                    <a:gd name="T35" fmla="*/ 1 h 1029"/>
                    <a:gd name="T36" fmla="*/ 26 w 878"/>
                    <a:gd name="T37" fmla="*/ 0 h 1029"/>
                    <a:gd name="T38" fmla="*/ 23 w 878"/>
                    <a:gd name="T39" fmla="*/ 1 h 1029"/>
                    <a:gd name="T40" fmla="*/ 21 w 878"/>
                    <a:gd name="T41" fmla="*/ 3 h 1029"/>
                    <a:gd name="T42" fmla="*/ 19 w 878"/>
                    <a:gd name="T43" fmla="*/ 5 h 1029"/>
                    <a:gd name="T44" fmla="*/ 17 w 878"/>
                    <a:gd name="T45" fmla="*/ 7 h 1029"/>
                    <a:gd name="T46" fmla="*/ 21 w 878"/>
                    <a:gd name="T47" fmla="*/ 12 h 1029"/>
                    <a:gd name="T48" fmla="*/ 23 w 878"/>
                    <a:gd name="T49" fmla="*/ 14 h 1029"/>
                    <a:gd name="T50" fmla="*/ 25 w 878"/>
                    <a:gd name="T51" fmla="*/ 15 h 1029"/>
                    <a:gd name="T52" fmla="*/ 26 w 878"/>
                    <a:gd name="T53" fmla="*/ 16 h 1029"/>
                    <a:gd name="T54" fmla="*/ 26 w 878"/>
                    <a:gd name="T55" fmla="*/ 17 h 1029"/>
                    <a:gd name="T56" fmla="*/ 26 w 878"/>
                    <a:gd name="T57" fmla="*/ 18 h 1029"/>
                    <a:gd name="T58" fmla="*/ 25 w 878"/>
                    <a:gd name="T59" fmla="*/ 17 h 1029"/>
                    <a:gd name="T60" fmla="*/ 23 w 878"/>
                    <a:gd name="T61" fmla="*/ 15 h 1029"/>
                    <a:gd name="T62" fmla="*/ 21 w 878"/>
                    <a:gd name="T63" fmla="*/ 13 h 1029"/>
                    <a:gd name="T64" fmla="*/ 18 w 878"/>
                    <a:gd name="T65" fmla="*/ 12 h 1029"/>
                    <a:gd name="T66" fmla="*/ 16 w 878"/>
                    <a:gd name="T67" fmla="*/ 10 h 1029"/>
                    <a:gd name="T68" fmla="*/ 15 w 878"/>
                    <a:gd name="T69" fmla="*/ 10 h 1029"/>
                    <a:gd name="T70" fmla="*/ 13 w 878"/>
                    <a:gd name="T71" fmla="*/ 11 h 1029"/>
                    <a:gd name="T72" fmla="*/ 11 w 878"/>
                    <a:gd name="T73" fmla="*/ 12 h 1029"/>
                    <a:gd name="T74" fmla="*/ 9 w 878"/>
                    <a:gd name="T75" fmla="*/ 14 h 1029"/>
                    <a:gd name="T76" fmla="*/ 8 w 878"/>
                    <a:gd name="T77" fmla="*/ 16 h 1029"/>
                    <a:gd name="T78" fmla="*/ 6 w 878"/>
                    <a:gd name="T79" fmla="*/ 19 h 1029"/>
                    <a:gd name="T80" fmla="*/ 5 w 878"/>
                    <a:gd name="T81" fmla="*/ 22 h 1029"/>
                    <a:gd name="T82" fmla="*/ 5 w 878"/>
                    <a:gd name="T83" fmla="*/ 23 h 1029"/>
                    <a:gd name="T84" fmla="*/ 6 w 878"/>
                    <a:gd name="T85" fmla="*/ 24 h 1029"/>
                    <a:gd name="T86" fmla="*/ 8 w 878"/>
                    <a:gd name="T87" fmla="*/ 26 h 1029"/>
                    <a:gd name="T88" fmla="*/ 10 w 878"/>
                    <a:gd name="T89" fmla="*/ 28 h 1029"/>
                    <a:gd name="T90" fmla="*/ 12 w 878"/>
                    <a:gd name="T91" fmla="*/ 29 h 1029"/>
                    <a:gd name="T92" fmla="*/ 15 w 878"/>
                    <a:gd name="T93" fmla="*/ 31 h 1029"/>
                    <a:gd name="T94" fmla="*/ 16 w 878"/>
                    <a:gd name="T95" fmla="*/ 31 h 1029"/>
                    <a:gd name="T96" fmla="*/ 16 w 878"/>
                    <a:gd name="T97" fmla="*/ 32 h 1029"/>
                    <a:gd name="T98" fmla="*/ 14 w 878"/>
                    <a:gd name="T99" fmla="*/ 31 h 1029"/>
                    <a:gd name="T100" fmla="*/ 12 w 878"/>
                    <a:gd name="T101" fmla="*/ 30 h 1029"/>
                    <a:gd name="T102" fmla="*/ 10 w 878"/>
                    <a:gd name="T103" fmla="*/ 29 h 1029"/>
                    <a:gd name="T104" fmla="*/ 9 w 878"/>
                    <a:gd name="T105" fmla="*/ 28 h 1029"/>
                    <a:gd name="T106" fmla="*/ 8 w 878"/>
                    <a:gd name="T107" fmla="*/ 28 h 1029"/>
                    <a:gd name="T108" fmla="*/ 3 w 878"/>
                    <a:gd name="T109" fmla="*/ 25 h 1029"/>
                    <a:gd name="T110" fmla="*/ 2 w 878"/>
                    <a:gd name="T111" fmla="*/ 29 h 1029"/>
                    <a:gd name="T112" fmla="*/ 0 w 878"/>
                    <a:gd name="T113" fmla="*/ 33 h 1029"/>
                    <a:gd name="T114" fmla="*/ 1 w 878"/>
                    <a:gd name="T115" fmla="*/ 37 h 1029"/>
                    <a:gd name="T116" fmla="*/ 3 w 878"/>
                    <a:gd name="T117" fmla="*/ 40 h 1029"/>
                    <a:gd name="T118" fmla="*/ 6 w 878"/>
                    <a:gd name="T119" fmla="*/ 41 h 10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8"/>
                    <a:gd name="T181" fmla="*/ 0 h 1029"/>
                    <a:gd name="T182" fmla="*/ 878 w 878"/>
                    <a:gd name="T183" fmla="*/ 1029 h 10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8" h="1029">
                      <a:moveTo>
                        <a:pt x="204" y="1029"/>
                      </a:moveTo>
                      <a:lnTo>
                        <a:pt x="215" y="1029"/>
                      </a:lnTo>
                      <a:lnTo>
                        <a:pt x="224" y="1027"/>
                      </a:lnTo>
                      <a:lnTo>
                        <a:pt x="235" y="1024"/>
                      </a:lnTo>
                      <a:lnTo>
                        <a:pt x="246" y="1022"/>
                      </a:lnTo>
                      <a:lnTo>
                        <a:pt x="256" y="1019"/>
                      </a:lnTo>
                      <a:lnTo>
                        <a:pt x="266" y="1016"/>
                      </a:lnTo>
                      <a:lnTo>
                        <a:pt x="276" y="1013"/>
                      </a:lnTo>
                      <a:lnTo>
                        <a:pt x="287" y="1010"/>
                      </a:lnTo>
                      <a:lnTo>
                        <a:pt x="293" y="1008"/>
                      </a:lnTo>
                      <a:lnTo>
                        <a:pt x="300" y="1008"/>
                      </a:lnTo>
                      <a:lnTo>
                        <a:pt x="305" y="1008"/>
                      </a:lnTo>
                      <a:lnTo>
                        <a:pt x="311" y="1007"/>
                      </a:lnTo>
                      <a:lnTo>
                        <a:pt x="323" y="978"/>
                      </a:lnTo>
                      <a:lnTo>
                        <a:pt x="337" y="951"/>
                      </a:lnTo>
                      <a:lnTo>
                        <a:pt x="351" y="926"/>
                      </a:lnTo>
                      <a:lnTo>
                        <a:pt x="366" y="900"/>
                      </a:lnTo>
                      <a:lnTo>
                        <a:pt x="381" y="876"/>
                      </a:lnTo>
                      <a:lnTo>
                        <a:pt x="397" y="851"/>
                      </a:lnTo>
                      <a:lnTo>
                        <a:pt x="412" y="827"/>
                      </a:lnTo>
                      <a:lnTo>
                        <a:pt x="427" y="802"/>
                      </a:lnTo>
                      <a:lnTo>
                        <a:pt x="435" y="788"/>
                      </a:lnTo>
                      <a:lnTo>
                        <a:pt x="443" y="775"/>
                      </a:lnTo>
                      <a:lnTo>
                        <a:pt x="451" y="761"/>
                      </a:lnTo>
                      <a:lnTo>
                        <a:pt x="459" y="748"/>
                      </a:lnTo>
                      <a:lnTo>
                        <a:pt x="475" y="724"/>
                      </a:lnTo>
                      <a:lnTo>
                        <a:pt x="490" y="699"/>
                      </a:lnTo>
                      <a:lnTo>
                        <a:pt x="506" y="675"/>
                      </a:lnTo>
                      <a:lnTo>
                        <a:pt x="523" y="652"/>
                      </a:lnTo>
                      <a:lnTo>
                        <a:pt x="539" y="628"/>
                      </a:lnTo>
                      <a:lnTo>
                        <a:pt x="556" y="604"/>
                      </a:lnTo>
                      <a:lnTo>
                        <a:pt x="574" y="582"/>
                      </a:lnTo>
                      <a:lnTo>
                        <a:pt x="592" y="558"/>
                      </a:lnTo>
                      <a:lnTo>
                        <a:pt x="610" y="536"/>
                      </a:lnTo>
                      <a:lnTo>
                        <a:pt x="630" y="513"/>
                      </a:lnTo>
                      <a:lnTo>
                        <a:pt x="648" y="489"/>
                      </a:lnTo>
                      <a:lnTo>
                        <a:pt x="668" y="467"/>
                      </a:lnTo>
                      <a:lnTo>
                        <a:pt x="689" y="444"/>
                      </a:lnTo>
                      <a:lnTo>
                        <a:pt x="709" y="421"/>
                      </a:lnTo>
                      <a:lnTo>
                        <a:pt x="731" y="398"/>
                      </a:lnTo>
                      <a:lnTo>
                        <a:pt x="752" y="374"/>
                      </a:lnTo>
                      <a:lnTo>
                        <a:pt x="765" y="364"/>
                      </a:lnTo>
                      <a:lnTo>
                        <a:pt x="777" y="354"/>
                      </a:lnTo>
                      <a:lnTo>
                        <a:pt x="789" y="343"/>
                      </a:lnTo>
                      <a:lnTo>
                        <a:pt x="801" y="332"/>
                      </a:lnTo>
                      <a:lnTo>
                        <a:pt x="812" y="322"/>
                      </a:lnTo>
                      <a:lnTo>
                        <a:pt x="824" y="312"/>
                      </a:lnTo>
                      <a:lnTo>
                        <a:pt x="836" y="301"/>
                      </a:lnTo>
                      <a:lnTo>
                        <a:pt x="847" y="292"/>
                      </a:lnTo>
                      <a:lnTo>
                        <a:pt x="849" y="289"/>
                      </a:lnTo>
                      <a:lnTo>
                        <a:pt x="851" y="287"/>
                      </a:lnTo>
                      <a:lnTo>
                        <a:pt x="853" y="286"/>
                      </a:lnTo>
                      <a:lnTo>
                        <a:pt x="855" y="285"/>
                      </a:lnTo>
                      <a:lnTo>
                        <a:pt x="856" y="284"/>
                      </a:lnTo>
                      <a:lnTo>
                        <a:pt x="857" y="283"/>
                      </a:lnTo>
                      <a:lnTo>
                        <a:pt x="858" y="281"/>
                      </a:lnTo>
                      <a:lnTo>
                        <a:pt x="859" y="280"/>
                      </a:lnTo>
                      <a:lnTo>
                        <a:pt x="872" y="270"/>
                      </a:lnTo>
                      <a:lnTo>
                        <a:pt x="873" y="269"/>
                      </a:lnTo>
                      <a:lnTo>
                        <a:pt x="876" y="268"/>
                      </a:lnTo>
                      <a:lnTo>
                        <a:pt x="877" y="267"/>
                      </a:lnTo>
                      <a:lnTo>
                        <a:pt x="878" y="265"/>
                      </a:lnTo>
                      <a:lnTo>
                        <a:pt x="866" y="234"/>
                      </a:lnTo>
                      <a:lnTo>
                        <a:pt x="856" y="201"/>
                      </a:lnTo>
                      <a:lnTo>
                        <a:pt x="846" y="170"/>
                      </a:lnTo>
                      <a:lnTo>
                        <a:pt x="835" y="138"/>
                      </a:lnTo>
                      <a:lnTo>
                        <a:pt x="822" y="109"/>
                      </a:lnTo>
                      <a:lnTo>
                        <a:pt x="806" y="81"/>
                      </a:lnTo>
                      <a:lnTo>
                        <a:pt x="786" y="56"/>
                      </a:lnTo>
                      <a:lnTo>
                        <a:pt x="762" y="35"/>
                      </a:lnTo>
                      <a:lnTo>
                        <a:pt x="745" y="26"/>
                      </a:lnTo>
                      <a:lnTo>
                        <a:pt x="725" y="20"/>
                      </a:lnTo>
                      <a:lnTo>
                        <a:pt x="706" y="14"/>
                      </a:lnTo>
                      <a:lnTo>
                        <a:pt x="685" y="10"/>
                      </a:lnTo>
                      <a:lnTo>
                        <a:pt x="664" y="7"/>
                      </a:lnTo>
                      <a:lnTo>
                        <a:pt x="643" y="4"/>
                      </a:lnTo>
                      <a:lnTo>
                        <a:pt x="622" y="3"/>
                      </a:lnTo>
                      <a:lnTo>
                        <a:pt x="602" y="0"/>
                      </a:lnTo>
                      <a:lnTo>
                        <a:pt x="589" y="11"/>
                      </a:lnTo>
                      <a:lnTo>
                        <a:pt x="575" y="23"/>
                      </a:lnTo>
                      <a:lnTo>
                        <a:pt x="560" y="36"/>
                      </a:lnTo>
                      <a:lnTo>
                        <a:pt x="545" y="50"/>
                      </a:lnTo>
                      <a:lnTo>
                        <a:pt x="530" y="64"/>
                      </a:lnTo>
                      <a:lnTo>
                        <a:pt x="515" y="78"/>
                      </a:lnTo>
                      <a:lnTo>
                        <a:pt x="499" y="92"/>
                      </a:lnTo>
                      <a:lnTo>
                        <a:pt x="487" y="104"/>
                      </a:lnTo>
                      <a:lnTo>
                        <a:pt x="475" y="118"/>
                      </a:lnTo>
                      <a:lnTo>
                        <a:pt x="463" y="131"/>
                      </a:lnTo>
                      <a:lnTo>
                        <a:pt x="452" y="145"/>
                      </a:lnTo>
                      <a:lnTo>
                        <a:pt x="441" y="158"/>
                      </a:lnTo>
                      <a:lnTo>
                        <a:pt x="432" y="172"/>
                      </a:lnTo>
                      <a:lnTo>
                        <a:pt x="423" y="186"/>
                      </a:lnTo>
                      <a:lnTo>
                        <a:pt x="415" y="201"/>
                      </a:lnTo>
                      <a:lnTo>
                        <a:pt x="408" y="216"/>
                      </a:lnTo>
                      <a:lnTo>
                        <a:pt x="522" y="299"/>
                      </a:lnTo>
                      <a:lnTo>
                        <a:pt x="533" y="308"/>
                      </a:lnTo>
                      <a:lnTo>
                        <a:pt x="545" y="315"/>
                      </a:lnTo>
                      <a:lnTo>
                        <a:pt x="555" y="324"/>
                      </a:lnTo>
                      <a:lnTo>
                        <a:pt x="566" y="331"/>
                      </a:lnTo>
                      <a:lnTo>
                        <a:pt x="577" y="340"/>
                      </a:lnTo>
                      <a:lnTo>
                        <a:pt x="588" y="349"/>
                      </a:lnTo>
                      <a:lnTo>
                        <a:pt x="598" y="358"/>
                      </a:lnTo>
                      <a:lnTo>
                        <a:pt x="609" y="368"/>
                      </a:lnTo>
                      <a:lnTo>
                        <a:pt x="616" y="375"/>
                      </a:lnTo>
                      <a:lnTo>
                        <a:pt x="621" y="383"/>
                      </a:lnTo>
                      <a:lnTo>
                        <a:pt x="627" y="390"/>
                      </a:lnTo>
                      <a:lnTo>
                        <a:pt x="634" y="397"/>
                      </a:lnTo>
                      <a:lnTo>
                        <a:pt x="639" y="404"/>
                      </a:lnTo>
                      <a:lnTo>
                        <a:pt x="646" y="412"/>
                      </a:lnTo>
                      <a:lnTo>
                        <a:pt x="651" y="418"/>
                      </a:lnTo>
                      <a:lnTo>
                        <a:pt x="656" y="426"/>
                      </a:lnTo>
                      <a:lnTo>
                        <a:pt x="653" y="437"/>
                      </a:lnTo>
                      <a:lnTo>
                        <a:pt x="652" y="438"/>
                      </a:lnTo>
                      <a:lnTo>
                        <a:pt x="650" y="439"/>
                      </a:lnTo>
                      <a:lnTo>
                        <a:pt x="649" y="441"/>
                      </a:lnTo>
                      <a:lnTo>
                        <a:pt x="647" y="442"/>
                      </a:lnTo>
                      <a:lnTo>
                        <a:pt x="639" y="451"/>
                      </a:lnTo>
                      <a:lnTo>
                        <a:pt x="632" y="445"/>
                      </a:lnTo>
                      <a:lnTo>
                        <a:pt x="625" y="440"/>
                      </a:lnTo>
                      <a:lnTo>
                        <a:pt x="620" y="435"/>
                      </a:lnTo>
                      <a:lnTo>
                        <a:pt x="616" y="427"/>
                      </a:lnTo>
                      <a:lnTo>
                        <a:pt x="602" y="412"/>
                      </a:lnTo>
                      <a:lnTo>
                        <a:pt x="589" y="398"/>
                      </a:lnTo>
                      <a:lnTo>
                        <a:pt x="575" y="385"/>
                      </a:lnTo>
                      <a:lnTo>
                        <a:pt x="561" y="372"/>
                      </a:lnTo>
                      <a:lnTo>
                        <a:pt x="546" y="360"/>
                      </a:lnTo>
                      <a:lnTo>
                        <a:pt x="532" y="349"/>
                      </a:lnTo>
                      <a:lnTo>
                        <a:pt x="517" y="337"/>
                      </a:lnTo>
                      <a:lnTo>
                        <a:pt x="502" y="325"/>
                      </a:lnTo>
                      <a:lnTo>
                        <a:pt x="487" y="314"/>
                      </a:lnTo>
                      <a:lnTo>
                        <a:pt x="472" y="304"/>
                      </a:lnTo>
                      <a:lnTo>
                        <a:pt x="456" y="294"/>
                      </a:lnTo>
                      <a:lnTo>
                        <a:pt x="441" y="283"/>
                      </a:lnTo>
                      <a:lnTo>
                        <a:pt x="426" y="273"/>
                      </a:lnTo>
                      <a:lnTo>
                        <a:pt x="411" y="264"/>
                      </a:lnTo>
                      <a:lnTo>
                        <a:pt x="396" y="253"/>
                      </a:lnTo>
                      <a:lnTo>
                        <a:pt x="381" y="243"/>
                      </a:lnTo>
                      <a:lnTo>
                        <a:pt x="380" y="243"/>
                      </a:lnTo>
                      <a:lnTo>
                        <a:pt x="379" y="243"/>
                      </a:lnTo>
                      <a:lnTo>
                        <a:pt x="378" y="243"/>
                      </a:lnTo>
                      <a:lnTo>
                        <a:pt x="363" y="249"/>
                      </a:lnTo>
                      <a:lnTo>
                        <a:pt x="348" y="256"/>
                      </a:lnTo>
                      <a:lnTo>
                        <a:pt x="333" y="264"/>
                      </a:lnTo>
                      <a:lnTo>
                        <a:pt x="319" y="272"/>
                      </a:lnTo>
                      <a:lnTo>
                        <a:pt x="305" y="282"/>
                      </a:lnTo>
                      <a:lnTo>
                        <a:pt x="292" y="293"/>
                      </a:lnTo>
                      <a:lnTo>
                        <a:pt x="279" y="303"/>
                      </a:lnTo>
                      <a:lnTo>
                        <a:pt x="266" y="315"/>
                      </a:lnTo>
                      <a:lnTo>
                        <a:pt x="254" y="328"/>
                      </a:lnTo>
                      <a:lnTo>
                        <a:pt x="243" y="341"/>
                      </a:lnTo>
                      <a:lnTo>
                        <a:pt x="231" y="354"/>
                      </a:lnTo>
                      <a:lnTo>
                        <a:pt x="220" y="367"/>
                      </a:lnTo>
                      <a:lnTo>
                        <a:pt x="209" y="380"/>
                      </a:lnTo>
                      <a:lnTo>
                        <a:pt x="200" y="394"/>
                      </a:lnTo>
                      <a:lnTo>
                        <a:pt x="189" y="407"/>
                      </a:lnTo>
                      <a:lnTo>
                        <a:pt x="179" y="419"/>
                      </a:lnTo>
                      <a:lnTo>
                        <a:pt x="171" y="436"/>
                      </a:lnTo>
                      <a:lnTo>
                        <a:pt x="159" y="453"/>
                      </a:lnTo>
                      <a:lnTo>
                        <a:pt x="147" y="470"/>
                      </a:lnTo>
                      <a:lnTo>
                        <a:pt x="135" y="487"/>
                      </a:lnTo>
                      <a:lnTo>
                        <a:pt x="125" y="504"/>
                      </a:lnTo>
                      <a:lnTo>
                        <a:pt x="119" y="523"/>
                      </a:lnTo>
                      <a:lnTo>
                        <a:pt x="117" y="541"/>
                      </a:lnTo>
                      <a:lnTo>
                        <a:pt x="120" y="559"/>
                      </a:lnTo>
                      <a:lnTo>
                        <a:pt x="124" y="566"/>
                      </a:lnTo>
                      <a:lnTo>
                        <a:pt x="130" y="571"/>
                      </a:lnTo>
                      <a:lnTo>
                        <a:pt x="135" y="577"/>
                      </a:lnTo>
                      <a:lnTo>
                        <a:pt x="141" y="583"/>
                      </a:lnTo>
                      <a:lnTo>
                        <a:pt x="146" y="588"/>
                      </a:lnTo>
                      <a:lnTo>
                        <a:pt x="151" y="594"/>
                      </a:lnTo>
                      <a:lnTo>
                        <a:pt x="157" y="600"/>
                      </a:lnTo>
                      <a:lnTo>
                        <a:pt x="161" y="605"/>
                      </a:lnTo>
                      <a:lnTo>
                        <a:pt x="175" y="618"/>
                      </a:lnTo>
                      <a:lnTo>
                        <a:pt x="189" y="631"/>
                      </a:lnTo>
                      <a:lnTo>
                        <a:pt x="203" y="643"/>
                      </a:lnTo>
                      <a:lnTo>
                        <a:pt x="216" y="656"/>
                      </a:lnTo>
                      <a:lnTo>
                        <a:pt x="229" y="668"/>
                      </a:lnTo>
                      <a:lnTo>
                        <a:pt x="243" y="680"/>
                      </a:lnTo>
                      <a:lnTo>
                        <a:pt x="256" y="690"/>
                      </a:lnTo>
                      <a:lnTo>
                        <a:pt x="270" y="701"/>
                      </a:lnTo>
                      <a:lnTo>
                        <a:pt x="283" y="712"/>
                      </a:lnTo>
                      <a:lnTo>
                        <a:pt x="297" y="721"/>
                      </a:lnTo>
                      <a:lnTo>
                        <a:pt x="311" y="731"/>
                      </a:lnTo>
                      <a:lnTo>
                        <a:pt x="326" y="740"/>
                      </a:lnTo>
                      <a:lnTo>
                        <a:pt x="343" y="748"/>
                      </a:lnTo>
                      <a:lnTo>
                        <a:pt x="359" y="756"/>
                      </a:lnTo>
                      <a:lnTo>
                        <a:pt x="376" y="763"/>
                      </a:lnTo>
                      <a:lnTo>
                        <a:pt x="393" y="770"/>
                      </a:lnTo>
                      <a:lnTo>
                        <a:pt x="395" y="772"/>
                      </a:lnTo>
                      <a:lnTo>
                        <a:pt x="398" y="774"/>
                      </a:lnTo>
                      <a:lnTo>
                        <a:pt x="400" y="777"/>
                      </a:lnTo>
                      <a:lnTo>
                        <a:pt x="400" y="782"/>
                      </a:lnTo>
                      <a:lnTo>
                        <a:pt x="396" y="787"/>
                      </a:lnTo>
                      <a:lnTo>
                        <a:pt x="392" y="791"/>
                      </a:lnTo>
                      <a:lnTo>
                        <a:pt x="387" y="796"/>
                      </a:lnTo>
                      <a:lnTo>
                        <a:pt x="381" y="799"/>
                      </a:lnTo>
                      <a:lnTo>
                        <a:pt x="368" y="795"/>
                      </a:lnTo>
                      <a:lnTo>
                        <a:pt x="355" y="790"/>
                      </a:lnTo>
                      <a:lnTo>
                        <a:pt x="344" y="785"/>
                      </a:lnTo>
                      <a:lnTo>
                        <a:pt x="332" y="778"/>
                      </a:lnTo>
                      <a:lnTo>
                        <a:pt x="320" y="773"/>
                      </a:lnTo>
                      <a:lnTo>
                        <a:pt x="309" y="767"/>
                      </a:lnTo>
                      <a:lnTo>
                        <a:pt x="299" y="760"/>
                      </a:lnTo>
                      <a:lnTo>
                        <a:pt x="289" y="753"/>
                      </a:lnTo>
                      <a:lnTo>
                        <a:pt x="278" y="746"/>
                      </a:lnTo>
                      <a:lnTo>
                        <a:pt x="268" y="739"/>
                      </a:lnTo>
                      <a:lnTo>
                        <a:pt x="258" y="731"/>
                      </a:lnTo>
                      <a:lnTo>
                        <a:pt x="248" y="724"/>
                      </a:lnTo>
                      <a:lnTo>
                        <a:pt x="238" y="716"/>
                      </a:lnTo>
                      <a:lnTo>
                        <a:pt x="229" y="707"/>
                      </a:lnTo>
                      <a:lnTo>
                        <a:pt x="218" y="700"/>
                      </a:lnTo>
                      <a:lnTo>
                        <a:pt x="208" y="692"/>
                      </a:lnTo>
                      <a:lnTo>
                        <a:pt x="206" y="691"/>
                      </a:lnTo>
                      <a:lnTo>
                        <a:pt x="204" y="690"/>
                      </a:lnTo>
                      <a:lnTo>
                        <a:pt x="203" y="690"/>
                      </a:lnTo>
                      <a:lnTo>
                        <a:pt x="201" y="689"/>
                      </a:lnTo>
                      <a:lnTo>
                        <a:pt x="106" y="597"/>
                      </a:lnTo>
                      <a:lnTo>
                        <a:pt x="93" y="615"/>
                      </a:lnTo>
                      <a:lnTo>
                        <a:pt x="80" y="633"/>
                      </a:lnTo>
                      <a:lnTo>
                        <a:pt x="70" y="653"/>
                      </a:lnTo>
                      <a:lnTo>
                        <a:pt x="59" y="673"/>
                      </a:lnTo>
                      <a:lnTo>
                        <a:pt x="48" y="693"/>
                      </a:lnTo>
                      <a:lnTo>
                        <a:pt x="38" y="715"/>
                      </a:lnTo>
                      <a:lnTo>
                        <a:pt x="29" y="736"/>
                      </a:lnTo>
                      <a:lnTo>
                        <a:pt x="19" y="759"/>
                      </a:lnTo>
                      <a:lnTo>
                        <a:pt x="0" y="813"/>
                      </a:lnTo>
                      <a:lnTo>
                        <a:pt x="4" y="834"/>
                      </a:lnTo>
                      <a:lnTo>
                        <a:pt x="9" y="857"/>
                      </a:lnTo>
                      <a:lnTo>
                        <a:pt x="14" y="879"/>
                      </a:lnTo>
                      <a:lnTo>
                        <a:pt x="20" y="902"/>
                      </a:lnTo>
                      <a:lnTo>
                        <a:pt x="28" y="925"/>
                      </a:lnTo>
                      <a:lnTo>
                        <a:pt x="37" y="945"/>
                      </a:lnTo>
                      <a:lnTo>
                        <a:pt x="49" y="963"/>
                      </a:lnTo>
                      <a:lnTo>
                        <a:pt x="64" y="979"/>
                      </a:lnTo>
                      <a:lnTo>
                        <a:pt x="78" y="991"/>
                      </a:lnTo>
                      <a:lnTo>
                        <a:pt x="93" y="1001"/>
                      </a:lnTo>
                      <a:lnTo>
                        <a:pt x="110" y="1009"/>
                      </a:lnTo>
                      <a:lnTo>
                        <a:pt x="129" y="1017"/>
                      </a:lnTo>
                      <a:lnTo>
                        <a:pt x="147" y="1022"/>
                      </a:lnTo>
                      <a:lnTo>
                        <a:pt x="166" y="1026"/>
                      </a:lnTo>
                      <a:lnTo>
                        <a:pt x="186" y="1028"/>
                      </a:lnTo>
                      <a:lnTo>
                        <a:pt x="204" y="10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3" name="Freeform 191"/>
                <p:cNvSpPr>
                  <a:spLocks/>
                </p:cNvSpPr>
                <p:nvPr/>
              </p:nvSpPr>
              <p:spPr bwMode="auto">
                <a:xfrm>
                  <a:off x="4798" y="1180"/>
                  <a:ext cx="9" cy="12"/>
                </a:xfrm>
                <a:custGeom>
                  <a:avLst/>
                  <a:gdLst>
                    <a:gd name="T0" fmla="*/ 1 w 44"/>
                    <a:gd name="T1" fmla="*/ 0 h 62"/>
                    <a:gd name="T2" fmla="*/ 1 w 44"/>
                    <a:gd name="T3" fmla="*/ 0 h 62"/>
                    <a:gd name="T4" fmla="*/ 2 w 44"/>
                    <a:gd name="T5" fmla="*/ 0 h 62"/>
                    <a:gd name="T6" fmla="*/ 2 w 44"/>
                    <a:gd name="T7" fmla="*/ 1 h 62"/>
                    <a:gd name="T8" fmla="*/ 2 w 44"/>
                    <a:gd name="T9" fmla="*/ 1 h 62"/>
                    <a:gd name="T10" fmla="*/ 2 w 44"/>
                    <a:gd name="T11" fmla="*/ 2 h 62"/>
                    <a:gd name="T12" fmla="*/ 2 w 44"/>
                    <a:gd name="T13" fmla="*/ 2 h 62"/>
                    <a:gd name="T14" fmla="*/ 1 w 44"/>
                    <a:gd name="T15" fmla="*/ 2 h 62"/>
                    <a:gd name="T16" fmla="*/ 1 w 44"/>
                    <a:gd name="T17" fmla="*/ 2 h 62"/>
                    <a:gd name="T18" fmla="*/ 1 w 44"/>
                    <a:gd name="T19" fmla="*/ 2 h 62"/>
                    <a:gd name="T20" fmla="*/ 0 w 44"/>
                    <a:gd name="T21" fmla="*/ 2 h 62"/>
                    <a:gd name="T22" fmla="*/ 0 w 44"/>
                    <a:gd name="T23" fmla="*/ 2 h 62"/>
                    <a:gd name="T24" fmla="*/ 0 w 44"/>
                    <a:gd name="T25" fmla="*/ 1 h 62"/>
                    <a:gd name="T26" fmla="*/ 0 w 44"/>
                    <a:gd name="T27" fmla="*/ 1 h 62"/>
                    <a:gd name="T28" fmla="*/ 0 w 44"/>
                    <a:gd name="T29" fmla="*/ 0 h 62"/>
                    <a:gd name="T30" fmla="*/ 1 w 44"/>
                    <a:gd name="T31" fmla="*/ 0 h 62"/>
                    <a:gd name="T32" fmla="*/ 1 w 44"/>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2"/>
                    <a:gd name="T53" fmla="*/ 44 w 44"/>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2">
                      <a:moveTo>
                        <a:pt x="22" y="0"/>
                      </a:moveTo>
                      <a:lnTo>
                        <a:pt x="31" y="3"/>
                      </a:lnTo>
                      <a:lnTo>
                        <a:pt x="38" y="9"/>
                      </a:lnTo>
                      <a:lnTo>
                        <a:pt x="42" y="19"/>
                      </a:lnTo>
                      <a:lnTo>
                        <a:pt x="44" y="30"/>
                      </a:lnTo>
                      <a:lnTo>
                        <a:pt x="42" y="42"/>
                      </a:lnTo>
                      <a:lnTo>
                        <a:pt x="38" y="52"/>
                      </a:lnTo>
                      <a:lnTo>
                        <a:pt x="31" y="59"/>
                      </a:lnTo>
                      <a:lnTo>
                        <a:pt x="22" y="62"/>
                      </a:lnTo>
                      <a:lnTo>
                        <a:pt x="14" y="59"/>
                      </a:lnTo>
                      <a:lnTo>
                        <a:pt x="6" y="52"/>
                      </a:lnTo>
                      <a:lnTo>
                        <a:pt x="2" y="42"/>
                      </a:lnTo>
                      <a:lnTo>
                        <a:pt x="0" y="30"/>
                      </a:lnTo>
                      <a:lnTo>
                        <a:pt x="2" y="19"/>
                      </a:lnTo>
                      <a:lnTo>
                        <a:pt x="6" y="9"/>
                      </a:lnTo>
                      <a:lnTo>
                        <a:pt x="14" y="3"/>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4" name="Freeform 192"/>
                <p:cNvSpPr>
                  <a:spLocks/>
                </p:cNvSpPr>
                <p:nvPr/>
              </p:nvSpPr>
              <p:spPr bwMode="auto">
                <a:xfrm>
                  <a:off x="4815" y="1194"/>
                  <a:ext cx="9" cy="12"/>
                </a:xfrm>
                <a:custGeom>
                  <a:avLst/>
                  <a:gdLst>
                    <a:gd name="T0" fmla="*/ 1 w 44"/>
                    <a:gd name="T1" fmla="*/ 0 h 62"/>
                    <a:gd name="T2" fmla="*/ 1 w 44"/>
                    <a:gd name="T3" fmla="*/ 0 h 62"/>
                    <a:gd name="T4" fmla="*/ 2 w 44"/>
                    <a:gd name="T5" fmla="*/ 0 h 62"/>
                    <a:gd name="T6" fmla="*/ 2 w 44"/>
                    <a:gd name="T7" fmla="*/ 1 h 62"/>
                    <a:gd name="T8" fmla="*/ 2 w 44"/>
                    <a:gd name="T9" fmla="*/ 1 h 62"/>
                    <a:gd name="T10" fmla="*/ 2 w 44"/>
                    <a:gd name="T11" fmla="*/ 2 h 62"/>
                    <a:gd name="T12" fmla="*/ 2 w 44"/>
                    <a:gd name="T13" fmla="*/ 2 h 62"/>
                    <a:gd name="T14" fmla="*/ 1 w 44"/>
                    <a:gd name="T15" fmla="*/ 2 h 62"/>
                    <a:gd name="T16" fmla="*/ 1 w 44"/>
                    <a:gd name="T17" fmla="*/ 2 h 62"/>
                    <a:gd name="T18" fmla="*/ 1 w 44"/>
                    <a:gd name="T19" fmla="*/ 2 h 62"/>
                    <a:gd name="T20" fmla="*/ 0 w 44"/>
                    <a:gd name="T21" fmla="*/ 2 h 62"/>
                    <a:gd name="T22" fmla="*/ 0 w 44"/>
                    <a:gd name="T23" fmla="*/ 2 h 62"/>
                    <a:gd name="T24" fmla="*/ 0 w 44"/>
                    <a:gd name="T25" fmla="*/ 1 h 62"/>
                    <a:gd name="T26" fmla="*/ 0 w 44"/>
                    <a:gd name="T27" fmla="*/ 1 h 62"/>
                    <a:gd name="T28" fmla="*/ 0 w 44"/>
                    <a:gd name="T29" fmla="*/ 0 h 62"/>
                    <a:gd name="T30" fmla="*/ 1 w 44"/>
                    <a:gd name="T31" fmla="*/ 0 h 62"/>
                    <a:gd name="T32" fmla="*/ 1 w 44"/>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2"/>
                    <a:gd name="T53" fmla="*/ 44 w 44"/>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2">
                      <a:moveTo>
                        <a:pt x="21" y="0"/>
                      </a:moveTo>
                      <a:lnTo>
                        <a:pt x="30" y="2"/>
                      </a:lnTo>
                      <a:lnTo>
                        <a:pt x="37" y="9"/>
                      </a:lnTo>
                      <a:lnTo>
                        <a:pt x="42" y="19"/>
                      </a:lnTo>
                      <a:lnTo>
                        <a:pt x="44" y="30"/>
                      </a:lnTo>
                      <a:lnTo>
                        <a:pt x="42" y="42"/>
                      </a:lnTo>
                      <a:lnTo>
                        <a:pt x="37" y="52"/>
                      </a:lnTo>
                      <a:lnTo>
                        <a:pt x="30" y="59"/>
                      </a:lnTo>
                      <a:lnTo>
                        <a:pt x="21" y="62"/>
                      </a:lnTo>
                      <a:lnTo>
                        <a:pt x="13" y="59"/>
                      </a:lnTo>
                      <a:lnTo>
                        <a:pt x="6" y="52"/>
                      </a:lnTo>
                      <a:lnTo>
                        <a:pt x="2" y="42"/>
                      </a:lnTo>
                      <a:lnTo>
                        <a:pt x="0" y="30"/>
                      </a:lnTo>
                      <a:lnTo>
                        <a:pt x="2" y="19"/>
                      </a:lnTo>
                      <a:lnTo>
                        <a:pt x="6" y="9"/>
                      </a:lnTo>
                      <a:lnTo>
                        <a:pt x="13" y="2"/>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5" name="Freeform 193"/>
                <p:cNvSpPr>
                  <a:spLocks/>
                </p:cNvSpPr>
                <p:nvPr/>
              </p:nvSpPr>
              <p:spPr bwMode="auto">
                <a:xfrm>
                  <a:off x="4830" y="1207"/>
                  <a:ext cx="9" cy="13"/>
                </a:xfrm>
                <a:custGeom>
                  <a:avLst/>
                  <a:gdLst>
                    <a:gd name="T0" fmla="*/ 1 w 44"/>
                    <a:gd name="T1" fmla="*/ 0 h 62"/>
                    <a:gd name="T2" fmla="*/ 1 w 44"/>
                    <a:gd name="T3" fmla="*/ 0 h 62"/>
                    <a:gd name="T4" fmla="*/ 2 w 44"/>
                    <a:gd name="T5" fmla="*/ 0 h 62"/>
                    <a:gd name="T6" fmla="*/ 2 w 44"/>
                    <a:gd name="T7" fmla="*/ 1 h 62"/>
                    <a:gd name="T8" fmla="*/ 2 w 44"/>
                    <a:gd name="T9" fmla="*/ 1 h 62"/>
                    <a:gd name="T10" fmla="*/ 2 w 44"/>
                    <a:gd name="T11" fmla="*/ 2 h 62"/>
                    <a:gd name="T12" fmla="*/ 2 w 44"/>
                    <a:gd name="T13" fmla="*/ 2 h 62"/>
                    <a:gd name="T14" fmla="*/ 1 w 44"/>
                    <a:gd name="T15" fmla="*/ 3 h 62"/>
                    <a:gd name="T16" fmla="*/ 1 w 44"/>
                    <a:gd name="T17" fmla="*/ 3 h 62"/>
                    <a:gd name="T18" fmla="*/ 1 w 44"/>
                    <a:gd name="T19" fmla="*/ 3 h 62"/>
                    <a:gd name="T20" fmla="*/ 0 w 44"/>
                    <a:gd name="T21" fmla="*/ 2 h 62"/>
                    <a:gd name="T22" fmla="*/ 0 w 44"/>
                    <a:gd name="T23" fmla="*/ 2 h 62"/>
                    <a:gd name="T24" fmla="*/ 0 w 44"/>
                    <a:gd name="T25" fmla="*/ 1 h 62"/>
                    <a:gd name="T26" fmla="*/ 0 w 44"/>
                    <a:gd name="T27" fmla="*/ 1 h 62"/>
                    <a:gd name="T28" fmla="*/ 0 w 44"/>
                    <a:gd name="T29" fmla="*/ 0 h 62"/>
                    <a:gd name="T30" fmla="*/ 1 w 44"/>
                    <a:gd name="T31" fmla="*/ 0 h 62"/>
                    <a:gd name="T32" fmla="*/ 1 w 44"/>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2"/>
                    <a:gd name="T53" fmla="*/ 44 w 44"/>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2">
                      <a:moveTo>
                        <a:pt x="23" y="0"/>
                      </a:moveTo>
                      <a:lnTo>
                        <a:pt x="31" y="2"/>
                      </a:lnTo>
                      <a:lnTo>
                        <a:pt x="38" y="9"/>
                      </a:lnTo>
                      <a:lnTo>
                        <a:pt x="42" y="19"/>
                      </a:lnTo>
                      <a:lnTo>
                        <a:pt x="44" y="31"/>
                      </a:lnTo>
                      <a:lnTo>
                        <a:pt x="42" y="43"/>
                      </a:lnTo>
                      <a:lnTo>
                        <a:pt x="38" y="53"/>
                      </a:lnTo>
                      <a:lnTo>
                        <a:pt x="31" y="60"/>
                      </a:lnTo>
                      <a:lnTo>
                        <a:pt x="23" y="62"/>
                      </a:lnTo>
                      <a:lnTo>
                        <a:pt x="14" y="60"/>
                      </a:lnTo>
                      <a:lnTo>
                        <a:pt x="7" y="53"/>
                      </a:lnTo>
                      <a:lnTo>
                        <a:pt x="2" y="43"/>
                      </a:lnTo>
                      <a:lnTo>
                        <a:pt x="0" y="31"/>
                      </a:lnTo>
                      <a:lnTo>
                        <a:pt x="2" y="19"/>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6" name="Freeform 194"/>
                <p:cNvSpPr>
                  <a:spLocks/>
                </p:cNvSpPr>
                <p:nvPr/>
              </p:nvSpPr>
              <p:spPr bwMode="auto">
                <a:xfrm>
                  <a:off x="4813" y="1159"/>
                  <a:ext cx="9" cy="13"/>
                </a:xfrm>
                <a:custGeom>
                  <a:avLst/>
                  <a:gdLst>
                    <a:gd name="T0" fmla="*/ 1 w 44"/>
                    <a:gd name="T1" fmla="*/ 0 h 63"/>
                    <a:gd name="T2" fmla="*/ 1 w 44"/>
                    <a:gd name="T3" fmla="*/ 0 h 63"/>
                    <a:gd name="T4" fmla="*/ 2 w 44"/>
                    <a:gd name="T5" fmla="*/ 0 h 63"/>
                    <a:gd name="T6" fmla="*/ 2 w 44"/>
                    <a:gd name="T7" fmla="*/ 1 h 63"/>
                    <a:gd name="T8" fmla="*/ 2 w 44"/>
                    <a:gd name="T9" fmla="*/ 1 h 63"/>
                    <a:gd name="T10" fmla="*/ 2 w 44"/>
                    <a:gd name="T11" fmla="*/ 2 h 63"/>
                    <a:gd name="T12" fmla="*/ 2 w 44"/>
                    <a:gd name="T13" fmla="*/ 2 h 63"/>
                    <a:gd name="T14" fmla="*/ 1 w 44"/>
                    <a:gd name="T15" fmla="*/ 2 h 63"/>
                    <a:gd name="T16" fmla="*/ 1 w 44"/>
                    <a:gd name="T17" fmla="*/ 3 h 63"/>
                    <a:gd name="T18" fmla="*/ 1 w 44"/>
                    <a:gd name="T19" fmla="*/ 2 h 63"/>
                    <a:gd name="T20" fmla="*/ 0 w 44"/>
                    <a:gd name="T21" fmla="*/ 2 h 63"/>
                    <a:gd name="T22" fmla="*/ 0 w 44"/>
                    <a:gd name="T23" fmla="*/ 2 h 63"/>
                    <a:gd name="T24" fmla="*/ 0 w 44"/>
                    <a:gd name="T25" fmla="*/ 1 h 63"/>
                    <a:gd name="T26" fmla="*/ 0 w 44"/>
                    <a:gd name="T27" fmla="*/ 1 h 63"/>
                    <a:gd name="T28" fmla="*/ 0 w 44"/>
                    <a:gd name="T29" fmla="*/ 0 h 63"/>
                    <a:gd name="T30" fmla="*/ 1 w 44"/>
                    <a:gd name="T31" fmla="*/ 0 h 63"/>
                    <a:gd name="T32" fmla="*/ 1 w 44"/>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3"/>
                    <a:gd name="T53" fmla="*/ 44 w 44"/>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3">
                      <a:moveTo>
                        <a:pt x="23" y="0"/>
                      </a:moveTo>
                      <a:lnTo>
                        <a:pt x="31" y="2"/>
                      </a:lnTo>
                      <a:lnTo>
                        <a:pt x="38" y="9"/>
                      </a:lnTo>
                      <a:lnTo>
                        <a:pt x="42" y="20"/>
                      </a:lnTo>
                      <a:lnTo>
                        <a:pt x="44" y="31"/>
                      </a:lnTo>
                      <a:lnTo>
                        <a:pt x="42" y="43"/>
                      </a:lnTo>
                      <a:lnTo>
                        <a:pt x="38" y="53"/>
                      </a:lnTo>
                      <a:lnTo>
                        <a:pt x="31" y="60"/>
                      </a:lnTo>
                      <a:lnTo>
                        <a:pt x="23" y="63"/>
                      </a:lnTo>
                      <a:lnTo>
                        <a:pt x="14" y="60"/>
                      </a:lnTo>
                      <a:lnTo>
                        <a:pt x="7" y="53"/>
                      </a:lnTo>
                      <a:lnTo>
                        <a:pt x="2" y="43"/>
                      </a:lnTo>
                      <a:lnTo>
                        <a:pt x="0" y="31"/>
                      </a:lnTo>
                      <a:lnTo>
                        <a:pt x="2" y="20"/>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7" name="Freeform 195"/>
                <p:cNvSpPr>
                  <a:spLocks/>
                </p:cNvSpPr>
                <p:nvPr/>
              </p:nvSpPr>
              <p:spPr bwMode="auto">
                <a:xfrm>
                  <a:off x="4828" y="1174"/>
                  <a:ext cx="9" cy="12"/>
                </a:xfrm>
                <a:custGeom>
                  <a:avLst/>
                  <a:gdLst>
                    <a:gd name="T0" fmla="*/ 1 w 45"/>
                    <a:gd name="T1" fmla="*/ 0 h 61"/>
                    <a:gd name="T2" fmla="*/ 1 w 45"/>
                    <a:gd name="T3" fmla="*/ 0 h 61"/>
                    <a:gd name="T4" fmla="*/ 2 w 45"/>
                    <a:gd name="T5" fmla="*/ 0 h 61"/>
                    <a:gd name="T6" fmla="*/ 2 w 45"/>
                    <a:gd name="T7" fmla="*/ 1 h 61"/>
                    <a:gd name="T8" fmla="*/ 2 w 45"/>
                    <a:gd name="T9" fmla="*/ 1 h 61"/>
                    <a:gd name="T10" fmla="*/ 2 w 45"/>
                    <a:gd name="T11" fmla="*/ 2 h 61"/>
                    <a:gd name="T12" fmla="*/ 2 w 45"/>
                    <a:gd name="T13" fmla="*/ 2 h 61"/>
                    <a:gd name="T14" fmla="*/ 1 w 45"/>
                    <a:gd name="T15" fmla="*/ 2 h 61"/>
                    <a:gd name="T16" fmla="*/ 1 w 45"/>
                    <a:gd name="T17" fmla="*/ 2 h 61"/>
                    <a:gd name="T18" fmla="*/ 1 w 45"/>
                    <a:gd name="T19" fmla="*/ 2 h 61"/>
                    <a:gd name="T20" fmla="*/ 0 w 45"/>
                    <a:gd name="T21" fmla="*/ 2 h 61"/>
                    <a:gd name="T22" fmla="*/ 0 w 45"/>
                    <a:gd name="T23" fmla="*/ 2 h 61"/>
                    <a:gd name="T24" fmla="*/ 0 w 45"/>
                    <a:gd name="T25" fmla="*/ 1 h 61"/>
                    <a:gd name="T26" fmla="*/ 0 w 45"/>
                    <a:gd name="T27" fmla="*/ 1 h 61"/>
                    <a:gd name="T28" fmla="*/ 0 w 45"/>
                    <a:gd name="T29" fmla="*/ 0 h 61"/>
                    <a:gd name="T30" fmla="*/ 1 w 45"/>
                    <a:gd name="T31" fmla="*/ 0 h 61"/>
                    <a:gd name="T32" fmla="*/ 1 w 45"/>
                    <a:gd name="T33" fmla="*/ 0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1"/>
                    <a:gd name="T53" fmla="*/ 45 w 45"/>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1">
                      <a:moveTo>
                        <a:pt x="22" y="0"/>
                      </a:moveTo>
                      <a:lnTo>
                        <a:pt x="31" y="3"/>
                      </a:lnTo>
                      <a:lnTo>
                        <a:pt x="38" y="9"/>
                      </a:lnTo>
                      <a:lnTo>
                        <a:pt x="42" y="20"/>
                      </a:lnTo>
                      <a:lnTo>
                        <a:pt x="45" y="32"/>
                      </a:lnTo>
                      <a:lnTo>
                        <a:pt x="42" y="42"/>
                      </a:lnTo>
                      <a:lnTo>
                        <a:pt x="38" y="52"/>
                      </a:lnTo>
                      <a:lnTo>
                        <a:pt x="31" y="58"/>
                      </a:lnTo>
                      <a:lnTo>
                        <a:pt x="22" y="61"/>
                      </a:lnTo>
                      <a:lnTo>
                        <a:pt x="13" y="58"/>
                      </a:lnTo>
                      <a:lnTo>
                        <a:pt x="7" y="52"/>
                      </a:lnTo>
                      <a:lnTo>
                        <a:pt x="3" y="42"/>
                      </a:lnTo>
                      <a:lnTo>
                        <a:pt x="0" y="32"/>
                      </a:lnTo>
                      <a:lnTo>
                        <a:pt x="3" y="20"/>
                      </a:lnTo>
                      <a:lnTo>
                        <a:pt x="7" y="9"/>
                      </a:lnTo>
                      <a:lnTo>
                        <a:pt x="13" y="3"/>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8" name="Freeform 196"/>
                <p:cNvSpPr>
                  <a:spLocks/>
                </p:cNvSpPr>
                <p:nvPr/>
              </p:nvSpPr>
              <p:spPr bwMode="auto">
                <a:xfrm>
                  <a:off x="4846" y="1187"/>
                  <a:ext cx="9" cy="12"/>
                </a:xfrm>
                <a:custGeom>
                  <a:avLst/>
                  <a:gdLst>
                    <a:gd name="T0" fmla="*/ 1 w 43"/>
                    <a:gd name="T1" fmla="*/ 0 h 61"/>
                    <a:gd name="T2" fmla="*/ 1 w 43"/>
                    <a:gd name="T3" fmla="*/ 0 h 61"/>
                    <a:gd name="T4" fmla="*/ 2 w 43"/>
                    <a:gd name="T5" fmla="*/ 0 h 61"/>
                    <a:gd name="T6" fmla="*/ 2 w 43"/>
                    <a:gd name="T7" fmla="*/ 1 h 61"/>
                    <a:gd name="T8" fmla="*/ 2 w 43"/>
                    <a:gd name="T9" fmla="*/ 1 h 61"/>
                    <a:gd name="T10" fmla="*/ 2 w 43"/>
                    <a:gd name="T11" fmla="*/ 2 h 61"/>
                    <a:gd name="T12" fmla="*/ 2 w 43"/>
                    <a:gd name="T13" fmla="*/ 2 h 61"/>
                    <a:gd name="T14" fmla="*/ 1 w 43"/>
                    <a:gd name="T15" fmla="*/ 2 h 61"/>
                    <a:gd name="T16" fmla="*/ 1 w 43"/>
                    <a:gd name="T17" fmla="*/ 2 h 61"/>
                    <a:gd name="T18" fmla="*/ 1 w 43"/>
                    <a:gd name="T19" fmla="*/ 2 h 61"/>
                    <a:gd name="T20" fmla="*/ 0 w 43"/>
                    <a:gd name="T21" fmla="*/ 2 h 61"/>
                    <a:gd name="T22" fmla="*/ 0 w 43"/>
                    <a:gd name="T23" fmla="*/ 2 h 61"/>
                    <a:gd name="T24" fmla="*/ 0 w 43"/>
                    <a:gd name="T25" fmla="*/ 1 h 61"/>
                    <a:gd name="T26" fmla="*/ 0 w 43"/>
                    <a:gd name="T27" fmla="*/ 1 h 61"/>
                    <a:gd name="T28" fmla="*/ 0 w 43"/>
                    <a:gd name="T29" fmla="*/ 0 h 61"/>
                    <a:gd name="T30" fmla="*/ 1 w 43"/>
                    <a:gd name="T31" fmla="*/ 0 h 61"/>
                    <a:gd name="T32" fmla="*/ 1 w 43"/>
                    <a:gd name="T33" fmla="*/ 0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61"/>
                    <a:gd name="T53" fmla="*/ 43 w 43"/>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61">
                      <a:moveTo>
                        <a:pt x="22" y="0"/>
                      </a:moveTo>
                      <a:lnTo>
                        <a:pt x="30" y="2"/>
                      </a:lnTo>
                      <a:lnTo>
                        <a:pt x="36" y="8"/>
                      </a:lnTo>
                      <a:lnTo>
                        <a:pt x="40" y="18"/>
                      </a:lnTo>
                      <a:lnTo>
                        <a:pt x="43" y="30"/>
                      </a:lnTo>
                      <a:lnTo>
                        <a:pt x="40" y="42"/>
                      </a:lnTo>
                      <a:lnTo>
                        <a:pt x="36" y="51"/>
                      </a:lnTo>
                      <a:lnTo>
                        <a:pt x="30" y="59"/>
                      </a:lnTo>
                      <a:lnTo>
                        <a:pt x="22" y="61"/>
                      </a:lnTo>
                      <a:lnTo>
                        <a:pt x="14" y="59"/>
                      </a:lnTo>
                      <a:lnTo>
                        <a:pt x="6" y="51"/>
                      </a:lnTo>
                      <a:lnTo>
                        <a:pt x="2" y="42"/>
                      </a:lnTo>
                      <a:lnTo>
                        <a:pt x="0" y="30"/>
                      </a:lnTo>
                      <a:lnTo>
                        <a:pt x="2" y="18"/>
                      </a:lnTo>
                      <a:lnTo>
                        <a:pt x="6" y="8"/>
                      </a:lnTo>
                      <a:lnTo>
                        <a:pt x="14"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9" name="Freeform 197"/>
                <p:cNvSpPr>
                  <a:spLocks/>
                </p:cNvSpPr>
                <p:nvPr/>
              </p:nvSpPr>
              <p:spPr bwMode="auto">
                <a:xfrm>
                  <a:off x="4829" y="1145"/>
                  <a:ext cx="9" cy="12"/>
                </a:xfrm>
                <a:custGeom>
                  <a:avLst/>
                  <a:gdLst>
                    <a:gd name="T0" fmla="*/ 1 w 44"/>
                    <a:gd name="T1" fmla="*/ 0 h 63"/>
                    <a:gd name="T2" fmla="*/ 1 w 44"/>
                    <a:gd name="T3" fmla="*/ 0 h 63"/>
                    <a:gd name="T4" fmla="*/ 2 w 44"/>
                    <a:gd name="T5" fmla="*/ 0 h 63"/>
                    <a:gd name="T6" fmla="*/ 2 w 44"/>
                    <a:gd name="T7" fmla="*/ 1 h 63"/>
                    <a:gd name="T8" fmla="*/ 2 w 44"/>
                    <a:gd name="T9" fmla="*/ 1 h 63"/>
                    <a:gd name="T10" fmla="*/ 2 w 44"/>
                    <a:gd name="T11" fmla="*/ 2 h 63"/>
                    <a:gd name="T12" fmla="*/ 2 w 44"/>
                    <a:gd name="T13" fmla="*/ 2 h 63"/>
                    <a:gd name="T14" fmla="*/ 1 w 44"/>
                    <a:gd name="T15" fmla="*/ 2 h 63"/>
                    <a:gd name="T16" fmla="*/ 1 w 44"/>
                    <a:gd name="T17" fmla="*/ 2 h 63"/>
                    <a:gd name="T18" fmla="*/ 1 w 44"/>
                    <a:gd name="T19" fmla="*/ 2 h 63"/>
                    <a:gd name="T20" fmla="*/ 0 w 44"/>
                    <a:gd name="T21" fmla="*/ 2 h 63"/>
                    <a:gd name="T22" fmla="*/ 0 w 44"/>
                    <a:gd name="T23" fmla="*/ 2 h 63"/>
                    <a:gd name="T24" fmla="*/ 0 w 44"/>
                    <a:gd name="T25" fmla="*/ 1 h 63"/>
                    <a:gd name="T26" fmla="*/ 0 w 44"/>
                    <a:gd name="T27" fmla="*/ 1 h 63"/>
                    <a:gd name="T28" fmla="*/ 0 w 44"/>
                    <a:gd name="T29" fmla="*/ 0 h 63"/>
                    <a:gd name="T30" fmla="*/ 1 w 44"/>
                    <a:gd name="T31" fmla="*/ 0 h 63"/>
                    <a:gd name="T32" fmla="*/ 1 w 44"/>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3"/>
                    <a:gd name="T53" fmla="*/ 44 w 44"/>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3">
                      <a:moveTo>
                        <a:pt x="22" y="0"/>
                      </a:moveTo>
                      <a:lnTo>
                        <a:pt x="31" y="2"/>
                      </a:lnTo>
                      <a:lnTo>
                        <a:pt x="37" y="9"/>
                      </a:lnTo>
                      <a:lnTo>
                        <a:pt x="42" y="20"/>
                      </a:lnTo>
                      <a:lnTo>
                        <a:pt x="44" y="31"/>
                      </a:lnTo>
                      <a:lnTo>
                        <a:pt x="42" y="43"/>
                      </a:lnTo>
                      <a:lnTo>
                        <a:pt x="37" y="53"/>
                      </a:lnTo>
                      <a:lnTo>
                        <a:pt x="31" y="60"/>
                      </a:lnTo>
                      <a:lnTo>
                        <a:pt x="22" y="63"/>
                      </a:lnTo>
                      <a:lnTo>
                        <a:pt x="14" y="60"/>
                      </a:lnTo>
                      <a:lnTo>
                        <a:pt x="6" y="53"/>
                      </a:lnTo>
                      <a:lnTo>
                        <a:pt x="2" y="43"/>
                      </a:lnTo>
                      <a:lnTo>
                        <a:pt x="0" y="31"/>
                      </a:lnTo>
                      <a:lnTo>
                        <a:pt x="2" y="20"/>
                      </a:lnTo>
                      <a:lnTo>
                        <a:pt x="6" y="9"/>
                      </a:lnTo>
                      <a:lnTo>
                        <a:pt x="14"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0" name="Freeform 198"/>
                <p:cNvSpPr>
                  <a:spLocks/>
                </p:cNvSpPr>
                <p:nvPr/>
              </p:nvSpPr>
              <p:spPr bwMode="auto">
                <a:xfrm>
                  <a:off x="4846" y="1156"/>
                  <a:ext cx="9" cy="12"/>
                </a:xfrm>
                <a:custGeom>
                  <a:avLst/>
                  <a:gdLst>
                    <a:gd name="T0" fmla="*/ 1 w 42"/>
                    <a:gd name="T1" fmla="*/ 0 h 62"/>
                    <a:gd name="T2" fmla="*/ 1 w 42"/>
                    <a:gd name="T3" fmla="*/ 0 h 62"/>
                    <a:gd name="T4" fmla="*/ 2 w 42"/>
                    <a:gd name="T5" fmla="*/ 0 h 62"/>
                    <a:gd name="T6" fmla="*/ 2 w 42"/>
                    <a:gd name="T7" fmla="*/ 1 h 62"/>
                    <a:gd name="T8" fmla="*/ 2 w 42"/>
                    <a:gd name="T9" fmla="*/ 1 h 62"/>
                    <a:gd name="T10" fmla="*/ 2 w 42"/>
                    <a:gd name="T11" fmla="*/ 2 h 62"/>
                    <a:gd name="T12" fmla="*/ 2 w 42"/>
                    <a:gd name="T13" fmla="*/ 2 h 62"/>
                    <a:gd name="T14" fmla="*/ 1 w 42"/>
                    <a:gd name="T15" fmla="*/ 2 h 62"/>
                    <a:gd name="T16" fmla="*/ 1 w 42"/>
                    <a:gd name="T17" fmla="*/ 2 h 62"/>
                    <a:gd name="T18" fmla="*/ 1 w 42"/>
                    <a:gd name="T19" fmla="*/ 2 h 62"/>
                    <a:gd name="T20" fmla="*/ 0 w 42"/>
                    <a:gd name="T21" fmla="*/ 2 h 62"/>
                    <a:gd name="T22" fmla="*/ 0 w 42"/>
                    <a:gd name="T23" fmla="*/ 2 h 62"/>
                    <a:gd name="T24" fmla="*/ 0 w 42"/>
                    <a:gd name="T25" fmla="*/ 1 h 62"/>
                    <a:gd name="T26" fmla="*/ 0 w 42"/>
                    <a:gd name="T27" fmla="*/ 1 h 62"/>
                    <a:gd name="T28" fmla="*/ 0 w 42"/>
                    <a:gd name="T29" fmla="*/ 0 h 62"/>
                    <a:gd name="T30" fmla="*/ 1 w 42"/>
                    <a:gd name="T31" fmla="*/ 0 h 62"/>
                    <a:gd name="T32" fmla="*/ 1 w 42"/>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62"/>
                    <a:gd name="T53" fmla="*/ 42 w 42"/>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62">
                      <a:moveTo>
                        <a:pt x="21" y="0"/>
                      </a:moveTo>
                      <a:lnTo>
                        <a:pt x="30" y="2"/>
                      </a:lnTo>
                      <a:lnTo>
                        <a:pt x="36" y="9"/>
                      </a:lnTo>
                      <a:lnTo>
                        <a:pt x="40" y="19"/>
                      </a:lnTo>
                      <a:lnTo>
                        <a:pt x="42" y="31"/>
                      </a:lnTo>
                      <a:lnTo>
                        <a:pt x="40" y="43"/>
                      </a:lnTo>
                      <a:lnTo>
                        <a:pt x="36" y="53"/>
                      </a:lnTo>
                      <a:lnTo>
                        <a:pt x="30" y="60"/>
                      </a:lnTo>
                      <a:lnTo>
                        <a:pt x="21" y="62"/>
                      </a:lnTo>
                      <a:lnTo>
                        <a:pt x="13" y="60"/>
                      </a:lnTo>
                      <a:lnTo>
                        <a:pt x="6" y="53"/>
                      </a:lnTo>
                      <a:lnTo>
                        <a:pt x="2" y="43"/>
                      </a:lnTo>
                      <a:lnTo>
                        <a:pt x="0" y="31"/>
                      </a:lnTo>
                      <a:lnTo>
                        <a:pt x="2" y="19"/>
                      </a:lnTo>
                      <a:lnTo>
                        <a:pt x="6" y="9"/>
                      </a:lnTo>
                      <a:lnTo>
                        <a:pt x="13" y="2"/>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1" name="Freeform 199"/>
                <p:cNvSpPr>
                  <a:spLocks/>
                </p:cNvSpPr>
                <p:nvPr/>
              </p:nvSpPr>
              <p:spPr bwMode="auto">
                <a:xfrm>
                  <a:off x="4861" y="1173"/>
                  <a:ext cx="9" cy="12"/>
                </a:xfrm>
                <a:custGeom>
                  <a:avLst/>
                  <a:gdLst>
                    <a:gd name="T0" fmla="*/ 1 w 43"/>
                    <a:gd name="T1" fmla="*/ 0 h 61"/>
                    <a:gd name="T2" fmla="*/ 1 w 43"/>
                    <a:gd name="T3" fmla="*/ 0 h 61"/>
                    <a:gd name="T4" fmla="*/ 2 w 43"/>
                    <a:gd name="T5" fmla="*/ 0 h 61"/>
                    <a:gd name="T6" fmla="*/ 2 w 43"/>
                    <a:gd name="T7" fmla="*/ 1 h 61"/>
                    <a:gd name="T8" fmla="*/ 2 w 43"/>
                    <a:gd name="T9" fmla="*/ 1 h 61"/>
                    <a:gd name="T10" fmla="*/ 2 w 43"/>
                    <a:gd name="T11" fmla="*/ 2 h 61"/>
                    <a:gd name="T12" fmla="*/ 2 w 43"/>
                    <a:gd name="T13" fmla="*/ 2 h 61"/>
                    <a:gd name="T14" fmla="*/ 1 w 43"/>
                    <a:gd name="T15" fmla="*/ 2 h 61"/>
                    <a:gd name="T16" fmla="*/ 1 w 43"/>
                    <a:gd name="T17" fmla="*/ 2 h 61"/>
                    <a:gd name="T18" fmla="*/ 1 w 43"/>
                    <a:gd name="T19" fmla="*/ 2 h 61"/>
                    <a:gd name="T20" fmla="*/ 0 w 43"/>
                    <a:gd name="T21" fmla="*/ 2 h 61"/>
                    <a:gd name="T22" fmla="*/ 0 w 43"/>
                    <a:gd name="T23" fmla="*/ 2 h 61"/>
                    <a:gd name="T24" fmla="*/ 0 w 43"/>
                    <a:gd name="T25" fmla="*/ 1 h 61"/>
                    <a:gd name="T26" fmla="*/ 0 w 43"/>
                    <a:gd name="T27" fmla="*/ 1 h 61"/>
                    <a:gd name="T28" fmla="*/ 0 w 43"/>
                    <a:gd name="T29" fmla="*/ 0 h 61"/>
                    <a:gd name="T30" fmla="*/ 1 w 43"/>
                    <a:gd name="T31" fmla="*/ 0 h 61"/>
                    <a:gd name="T32" fmla="*/ 1 w 43"/>
                    <a:gd name="T33" fmla="*/ 0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61"/>
                    <a:gd name="T53" fmla="*/ 43 w 43"/>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61">
                      <a:moveTo>
                        <a:pt x="21" y="0"/>
                      </a:moveTo>
                      <a:lnTo>
                        <a:pt x="30" y="2"/>
                      </a:lnTo>
                      <a:lnTo>
                        <a:pt x="36" y="9"/>
                      </a:lnTo>
                      <a:lnTo>
                        <a:pt x="41" y="19"/>
                      </a:lnTo>
                      <a:lnTo>
                        <a:pt x="43" y="31"/>
                      </a:lnTo>
                      <a:lnTo>
                        <a:pt x="41" y="43"/>
                      </a:lnTo>
                      <a:lnTo>
                        <a:pt x="36" y="53"/>
                      </a:lnTo>
                      <a:lnTo>
                        <a:pt x="30" y="59"/>
                      </a:lnTo>
                      <a:lnTo>
                        <a:pt x="21" y="61"/>
                      </a:lnTo>
                      <a:lnTo>
                        <a:pt x="13" y="59"/>
                      </a:lnTo>
                      <a:lnTo>
                        <a:pt x="6" y="53"/>
                      </a:lnTo>
                      <a:lnTo>
                        <a:pt x="2" y="43"/>
                      </a:lnTo>
                      <a:lnTo>
                        <a:pt x="0" y="31"/>
                      </a:lnTo>
                      <a:lnTo>
                        <a:pt x="2" y="19"/>
                      </a:lnTo>
                      <a:lnTo>
                        <a:pt x="6" y="9"/>
                      </a:lnTo>
                      <a:lnTo>
                        <a:pt x="13" y="2"/>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0275" name="Text Box 200"/>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777777"/>
                  </a:solidFill>
                </a:rPr>
                <a:t>insured</a:t>
              </a:r>
            </a:p>
          </p:txBody>
        </p:sp>
        <p:sp>
          <p:nvSpPr>
            <p:cNvPr id="10276" name="Text Box 201"/>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777777"/>
                  </a:solidFill>
                </a:rPr>
                <a:t>3rd-party</a:t>
              </a:r>
              <a:br>
                <a:rPr lang="en-US" sz="1800" b="1">
                  <a:solidFill>
                    <a:srgbClr val="777777"/>
                  </a:solidFill>
                </a:rPr>
              </a:br>
              <a:r>
                <a:rPr lang="en-US" sz="1800" b="1">
                  <a:solidFill>
                    <a:srgbClr val="777777"/>
                  </a:solidFill>
                </a:rPr>
                <a:t>claimant</a:t>
              </a:r>
            </a:p>
          </p:txBody>
        </p:sp>
        <p:sp>
          <p:nvSpPr>
            <p:cNvPr id="10277" name="Text Box 202"/>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solidFill>
                    <a:srgbClr val="777777"/>
                  </a:solidFill>
                </a:rPr>
                <a:t>claimants</a:t>
              </a:r>
            </a:p>
          </p:txBody>
        </p:sp>
      </p:grpSp>
      <p:sp>
        <p:nvSpPr>
          <p:cNvPr id="10272" name="Line 82"/>
          <p:cNvSpPr>
            <a:spLocks noChangeShapeType="1"/>
          </p:cNvSpPr>
          <p:nvPr/>
        </p:nvSpPr>
        <p:spPr bwMode="auto">
          <a:xfrm flipH="1">
            <a:off x="1179513" y="1608138"/>
            <a:ext cx="1587" cy="47005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|EOS~008|</a:t>
            </a:r>
            <a:endParaRPr lang="en-US" sz="100" dirty="0" err="1" smtClean="0">
              <a:solidFill>
                <a:srgbClr val="FFFFFF"/>
              </a:solidFill>
              <a:latin typeface="Arial"/>
              <a:cs typeface="Calibri" pitchFamily="34" charset="0"/>
            </a:endParaRPr>
          </a:p>
        </p:txBody>
      </p:sp>
      <p:sp>
        <p:nvSpPr>
          <p:cNvPr id="11266" name="Line 3"/>
          <p:cNvSpPr>
            <a:spLocks noChangeShapeType="1"/>
          </p:cNvSpPr>
          <p:nvPr/>
        </p:nvSpPr>
        <p:spPr bwMode="auto">
          <a:xfrm>
            <a:off x="1181100" y="2470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67" name="Line 4"/>
          <p:cNvSpPr>
            <a:spLocks noChangeShapeType="1"/>
          </p:cNvSpPr>
          <p:nvPr/>
        </p:nvSpPr>
        <p:spPr bwMode="auto">
          <a:xfrm>
            <a:off x="1181100" y="3481388"/>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68" name="Line 5"/>
          <p:cNvSpPr>
            <a:spLocks noChangeShapeType="1"/>
          </p:cNvSpPr>
          <p:nvPr/>
        </p:nvSpPr>
        <p:spPr bwMode="auto">
          <a:xfrm>
            <a:off x="1181100" y="446722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69" name="Line 6"/>
          <p:cNvSpPr>
            <a:spLocks noChangeShapeType="1"/>
          </p:cNvSpPr>
          <p:nvPr/>
        </p:nvSpPr>
        <p:spPr bwMode="auto">
          <a:xfrm>
            <a:off x="1181100" y="6302375"/>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0" name="Line 7"/>
          <p:cNvSpPr>
            <a:spLocks noChangeShapeType="1"/>
          </p:cNvSpPr>
          <p:nvPr/>
        </p:nvSpPr>
        <p:spPr bwMode="auto">
          <a:xfrm>
            <a:off x="1181100" y="5853113"/>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1" name="Line 8"/>
          <p:cNvSpPr>
            <a:spLocks noChangeShapeType="1"/>
          </p:cNvSpPr>
          <p:nvPr/>
        </p:nvSpPr>
        <p:spPr bwMode="auto">
          <a:xfrm>
            <a:off x="1181100" y="5387975"/>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2" name="Rectangle 9"/>
          <p:cNvSpPr>
            <a:spLocks noGrp="1" noChangeArrowheads="1"/>
          </p:cNvSpPr>
          <p:nvPr>
            <p:ph type="title"/>
          </p:nvPr>
        </p:nvSpPr>
        <p:spPr/>
        <p:txBody>
          <a:bodyPr/>
          <a:lstStyle/>
          <a:p>
            <a:pPr eaLnBrk="1" hangingPunct="1"/>
            <a:r>
              <a:rPr lang="en-US" dirty="0" smtClean="0"/>
              <a:t>Adjudicating Claims Lesson</a:t>
            </a:r>
          </a:p>
        </p:txBody>
      </p:sp>
      <p:grpSp>
        <p:nvGrpSpPr>
          <p:cNvPr id="11273" name="Group 10"/>
          <p:cNvGrpSpPr>
            <a:grpSpLocks/>
          </p:cNvGrpSpPr>
          <p:nvPr/>
        </p:nvGrpSpPr>
        <p:grpSpPr bwMode="auto">
          <a:xfrm>
            <a:off x="517525" y="962025"/>
            <a:ext cx="1323975" cy="976313"/>
            <a:chOff x="2083" y="1606"/>
            <a:chExt cx="1489" cy="1097"/>
          </a:xfrm>
        </p:grpSpPr>
        <p:sp>
          <p:nvSpPr>
            <p:cNvPr id="11435"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436"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437"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438"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439"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440"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441"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442"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443" name="Freeform 19"/>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44" name="Freeform 20"/>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45"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446"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447"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448" name="Group 24"/>
            <p:cNvGrpSpPr>
              <a:grpSpLocks/>
            </p:cNvGrpSpPr>
            <p:nvPr/>
          </p:nvGrpSpPr>
          <p:grpSpPr bwMode="auto">
            <a:xfrm>
              <a:off x="2221" y="1871"/>
              <a:ext cx="518" cy="782"/>
              <a:chOff x="2400" y="1656"/>
              <a:chExt cx="752" cy="1136"/>
            </a:xfrm>
          </p:grpSpPr>
          <p:sp>
            <p:nvSpPr>
              <p:cNvPr id="11461"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62"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463"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464"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465"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466"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467"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449" name="Group 32"/>
            <p:cNvGrpSpPr>
              <a:grpSpLocks/>
            </p:cNvGrpSpPr>
            <p:nvPr/>
          </p:nvGrpSpPr>
          <p:grpSpPr bwMode="auto">
            <a:xfrm rot="-6511945">
              <a:off x="2834" y="1842"/>
              <a:ext cx="518" cy="783"/>
              <a:chOff x="2400" y="1656"/>
              <a:chExt cx="752" cy="1136"/>
            </a:xfrm>
          </p:grpSpPr>
          <p:sp>
            <p:nvSpPr>
              <p:cNvPr id="11454"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55"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456"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457"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458"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459"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460"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450" name="Freeform 40"/>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51" name="Freeform 41"/>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52"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453"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1274" name="Group 44"/>
          <p:cNvGrpSpPr>
            <a:grpSpLocks/>
          </p:cNvGrpSpPr>
          <p:nvPr/>
        </p:nvGrpSpPr>
        <p:grpSpPr bwMode="auto">
          <a:xfrm>
            <a:off x="2151063" y="2081213"/>
            <a:ext cx="822325" cy="817562"/>
            <a:chOff x="3360" y="800"/>
            <a:chExt cx="620" cy="616"/>
          </a:xfrm>
        </p:grpSpPr>
        <p:sp>
          <p:nvSpPr>
            <p:cNvPr id="11429" name="AutoShape 4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1430" name="Freeform 46"/>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1431" name="Group 47"/>
            <p:cNvGrpSpPr>
              <a:grpSpLocks/>
            </p:cNvGrpSpPr>
            <p:nvPr/>
          </p:nvGrpSpPr>
          <p:grpSpPr bwMode="auto">
            <a:xfrm flipH="1">
              <a:off x="3749" y="1171"/>
              <a:ext cx="212" cy="213"/>
              <a:chOff x="1350" y="686"/>
              <a:chExt cx="1132" cy="1132"/>
            </a:xfrm>
          </p:grpSpPr>
          <p:sp>
            <p:nvSpPr>
              <p:cNvPr id="11433" name="AutoShape 4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1434" name="Picture 4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432" name="Picture 5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75" name="Group 51"/>
          <p:cNvGrpSpPr>
            <a:grpSpLocks/>
          </p:cNvGrpSpPr>
          <p:nvPr/>
        </p:nvGrpSpPr>
        <p:grpSpPr bwMode="auto">
          <a:xfrm>
            <a:off x="2170113" y="4983163"/>
            <a:ext cx="517525" cy="658812"/>
            <a:chOff x="2401" y="425"/>
            <a:chExt cx="907" cy="1154"/>
          </a:xfrm>
        </p:grpSpPr>
        <p:sp>
          <p:nvSpPr>
            <p:cNvPr id="11423" name="Rectangle 5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424" name="Line 5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25" name="Line 5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26" name="Rectangle 5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1427" name="Freeform 56"/>
            <p:cNvSpPr>
              <a:spLocks/>
            </p:cNvSpPr>
            <p:nvPr/>
          </p:nvSpPr>
          <p:spPr bwMode="auto">
            <a:xfrm>
              <a:off x="2643" y="789"/>
              <a:ext cx="309" cy="257"/>
            </a:xfrm>
            <a:custGeom>
              <a:avLst/>
              <a:gdLst>
                <a:gd name="T0" fmla="*/ 214 w 234"/>
                <a:gd name="T1" fmla="*/ 0 h 195"/>
                <a:gd name="T2" fmla="*/ 48 w 234"/>
                <a:gd name="T3" fmla="*/ 72 h 195"/>
                <a:gd name="T4" fmla="*/ 0 w 234"/>
                <a:gd name="T5" fmla="*/ 339 h 195"/>
                <a:gd name="T6" fmla="*/ 314 w 234"/>
                <a:gd name="T7" fmla="*/ 339 h 195"/>
                <a:gd name="T8" fmla="*/ 408 w 234"/>
                <a:gd name="T9" fmla="*/ 192 h 195"/>
                <a:gd name="T10" fmla="*/ 21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1428" name="Line 5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276" name="Group 58"/>
          <p:cNvGrpSpPr>
            <a:grpSpLocks/>
          </p:cNvGrpSpPr>
          <p:nvPr/>
        </p:nvGrpSpPr>
        <p:grpSpPr bwMode="auto">
          <a:xfrm>
            <a:off x="2151063" y="3057525"/>
            <a:ext cx="822325" cy="817563"/>
            <a:chOff x="3360" y="800"/>
            <a:chExt cx="620" cy="616"/>
          </a:xfrm>
        </p:grpSpPr>
        <p:sp>
          <p:nvSpPr>
            <p:cNvPr id="11417" name="AutoShape 5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1418" name="Freeform 60"/>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1419" name="Group 61"/>
            <p:cNvGrpSpPr>
              <a:grpSpLocks/>
            </p:cNvGrpSpPr>
            <p:nvPr/>
          </p:nvGrpSpPr>
          <p:grpSpPr bwMode="auto">
            <a:xfrm flipH="1">
              <a:off x="3749" y="1171"/>
              <a:ext cx="212" cy="213"/>
              <a:chOff x="1350" y="686"/>
              <a:chExt cx="1132" cy="1132"/>
            </a:xfrm>
          </p:grpSpPr>
          <p:sp>
            <p:nvSpPr>
              <p:cNvPr id="11421" name="AutoShape 6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1422" name="Picture 6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420" name="Picture 6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77" name="Group 65"/>
          <p:cNvGrpSpPr>
            <a:grpSpLocks/>
          </p:cNvGrpSpPr>
          <p:nvPr/>
        </p:nvGrpSpPr>
        <p:grpSpPr bwMode="auto">
          <a:xfrm>
            <a:off x="2151063" y="4035425"/>
            <a:ext cx="822325" cy="817563"/>
            <a:chOff x="3360" y="800"/>
            <a:chExt cx="620" cy="616"/>
          </a:xfrm>
        </p:grpSpPr>
        <p:sp>
          <p:nvSpPr>
            <p:cNvPr id="11411" name="AutoShape 6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1412" name="Freeform 67"/>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1413" name="Group 68"/>
            <p:cNvGrpSpPr>
              <a:grpSpLocks/>
            </p:cNvGrpSpPr>
            <p:nvPr/>
          </p:nvGrpSpPr>
          <p:grpSpPr bwMode="auto">
            <a:xfrm flipH="1">
              <a:off x="3749" y="1171"/>
              <a:ext cx="212" cy="213"/>
              <a:chOff x="1350" y="686"/>
              <a:chExt cx="1132" cy="1132"/>
            </a:xfrm>
          </p:grpSpPr>
          <p:sp>
            <p:nvSpPr>
              <p:cNvPr id="11415" name="AutoShape 6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1416" name="Picture 7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414" name="Picture 7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78" name="Group 72"/>
          <p:cNvGrpSpPr>
            <a:grpSpLocks/>
          </p:cNvGrpSpPr>
          <p:nvPr/>
        </p:nvGrpSpPr>
        <p:grpSpPr bwMode="auto">
          <a:xfrm>
            <a:off x="2432050" y="5432425"/>
            <a:ext cx="517525" cy="658813"/>
            <a:chOff x="2401" y="425"/>
            <a:chExt cx="907" cy="1154"/>
          </a:xfrm>
        </p:grpSpPr>
        <p:sp>
          <p:nvSpPr>
            <p:cNvPr id="11405" name="Rectangle 7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406" name="Line 7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7" name="Line 7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8" name="Rectangle 7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1409" name="Freeform 77"/>
            <p:cNvSpPr>
              <a:spLocks/>
            </p:cNvSpPr>
            <p:nvPr/>
          </p:nvSpPr>
          <p:spPr bwMode="auto">
            <a:xfrm>
              <a:off x="2643" y="789"/>
              <a:ext cx="309" cy="257"/>
            </a:xfrm>
            <a:custGeom>
              <a:avLst/>
              <a:gdLst>
                <a:gd name="T0" fmla="*/ 214 w 234"/>
                <a:gd name="T1" fmla="*/ 0 h 195"/>
                <a:gd name="T2" fmla="*/ 48 w 234"/>
                <a:gd name="T3" fmla="*/ 72 h 195"/>
                <a:gd name="T4" fmla="*/ 0 w 234"/>
                <a:gd name="T5" fmla="*/ 339 h 195"/>
                <a:gd name="T6" fmla="*/ 314 w 234"/>
                <a:gd name="T7" fmla="*/ 339 h 195"/>
                <a:gd name="T8" fmla="*/ 408 w 234"/>
                <a:gd name="T9" fmla="*/ 192 h 195"/>
                <a:gd name="T10" fmla="*/ 21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1410" name="Line 7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279" name="Group 79"/>
          <p:cNvGrpSpPr>
            <a:grpSpLocks/>
          </p:cNvGrpSpPr>
          <p:nvPr/>
        </p:nvGrpSpPr>
        <p:grpSpPr bwMode="auto">
          <a:xfrm>
            <a:off x="2693988" y="5880100"/>
            <a:ext cx="517525" cy="658813"/>
            <a:chOff x="2401" y="425"/>
            <a:chExt cx="907" cy="1154"/>
          </a:xfrm>
        </p:grpSpPr>
        <p:sp>
          <p:nvSpPr>
            <p:cNvPr id="11399" name="Rectangle 8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400" name="Line 8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1" name="Line 8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2" name="Rectangle 8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1403" name="Freeform 84"/>
            <p:cNvSpPr>
              <a:spLocks/>
            </p:cNvSpPr>
            <p:nvPr/>
          </p:nvSpPr>
          <p:spPr bwMode="auto">
            <a:xfrm>
              <a:off x="2643" y="789"/>
              <a:ext cx="309" cy="257"/>
            </a:xfrm>
            <a:custGeom>
              <a:avLst/>
              <a:gdLst>
                <a:gd name="T0" fmla="*/ 214 w 234"/>
                <a:gd name="T1" fmla="*/ 0 h 195"/>
                <a:gd name="T2" fmla="*/ 48 w 234"/>
                <a:gd name="T3" fmla="*/ 72 h 195"/>
                <a:gd name="T4" fmla="*/ 0 w 234"/>
                <a:gd name="T5" fmla="*/ 339 h 195"/>
                <a:gd name="T6" fmla="*/ 314 w 234"/>
                <a:gd name="T7" fmla="*/ 339 h 195"/>
                <a:gd name="T8" fmla="*/ 408 w 234"/>
                <a:gd name="T9" fmla="*/ 192 h 195"/>
                <a:gd name="T10" fmla="*/ 21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1404" name="Line 8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280" name="Text Box 86"/>
          <p:cNvSpPr txBox="1">
            <a:spLocks noChangeArrowheads="1"/>
          </p:cNvSpPr>
          <p:nvPr/>
        </p:nvSpPr>
        <p:spPr bwMode="auto">
          <a:xfrm>
            <a:off x="1104900" y="21828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11281" name="Text Box 87"/>
          <p:cNvSpPr txBox="1">
            <a:spLocks noChangeArrowheads="1"/>
          </p:cNvSpPr>
          <p:nvPr/>
        </p:nvSpPr>
        <p:spPr bwMode="auto">
          <a:xfrm>
            <a:off x="1104900" y="3181350"/>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med.pay</a:t>
            </a:r>
          </a:p>
        </p:txBody>
      </p:sp>
      <p:sp>
        <p:nvSpPr>
          <p:cNvPr id="11282" name="Text Box 88"/>
          <p:cNvSpPr txBox="1">
            <a:spLocks noChangeArrowheads="1"/>
          </p:cNvSpPr>
          <p:nvPr/>
        </p:nvSpPr>
        <p:spPr bwMode="auto">
          <a:xfrm>
            <a:off x="1104900" y="416718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11283" name="Freeform 89"/>
          <p:cNvSpPr>
            <a:spLocks/>
          </p:cNvSpPr>
          <p:nvPr/>
        </p:nvSpPr>
        <p:spPr bwMode="auto">
          <a:xfrm>
            <a:off x="2963863" y="5381625"/>
            <a:ext cx="354012" cy="392113"/>
          </a:xfrm>
          <a:custGeom>
            <a:avLst/>
            <a:gdLst>
              <a:gd name="T0" fmla="*/ 0 w 481"/>
              <a:gd name="T1" fmla="*/ 176976084 h 533"/>
              <a:gd name="T2" fmla="*/ 65002056 w 481"/>
              <a:gd name="T3" fmla="*/ 288465650 h 533"/>
              <a:gd name="T4" fmla="*/ 120795386 w 481"/>
              <a:gd name="T5" fmla="*/ 288465650 h 533"/>
              <a:gd name="T6" fmla="*/ 260549914 w 481"/>
              <a:gd name="T7" fmla="*/ 56286237 h 533"/>
              <a:gd name="T8" fmla="*/ 172255176 w 481"/>
              <a:gd name="T9" fmla="*/ 0 h 533"/>
              <a:gd name="T10" fmla="*/ 88294715 w 481"/>
              <a:gd name="T11" fmla="*/ 246792076 h 533"/>
              <a:gd name="T12" fmla="*/ 46584593 w 481"/>
              <a:gd name="T13" fmla="*/ 176976084 h 533"/>
              <a:gd name="T14" fmla="*/ 0 w 481"/>
              <a:gd name="T15" fmla="*/ 176976084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11284" name="Freeform 90"/>
          <p:cNvSpPr>
            <a:spLocks/>
          </p:cNvSpPr>
          <p:nvPr/>
        </p:nvSpPr>
        <p:spPr bwMode="auto">
          <a:xfrm>
            <a:off x="3208338" y="5970588"/>
            <a:ext cx="354012" cy="392112"/>
          </a:xfrm>
          <a:custGeom>
            <a:avLst/>
            <a:gdLst>
              <a:gd name="T0" fmla="*/ 0 w 481"/>
              <a:gd name="T1" fmla="*/ 176976369 h 533"/>
              <a:gd name="T2" fmla="*/ 65002056 w 481"/>
              <a:gd name="T3" fmla="*/ 288465650 h 533"/>
              <a:gd name="T4" fmla="*/ 120795386 w 481"/>
              <a:gd name="T5" fmla="*/ 288465650 h 533"/>
              <a:gd name="T6" fmla="*/ 260549914 w 481"/>
              <a:gd name="T7" fmla="*/ 56286093 h 533"/>
              <a:gd name="T8" fmla="*/ 172255176 w 481"/>
              <a:gd name="T9" fmla="*/ 0 h 533"/>
              <a:gd name="T10" fmla="*/ 88294715 w 481"/>
              <a:gd name="T11" fmla="*/ 246792182 h 533"/>
              <a:gd name="T12" fmla="*/ 46584593 w 481"/>
              <a:gd name="T13" fmla="*/ 176976369 h 533"/>
              <a:gd name="T14" fmla="*/ 0 w 481"/>
              <a:gd name="T15" fmla="*/ 176976369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11285" name="Freeform 91"/>
          <p:cNvSpPr>
            <a:spLocks/>
          </p:cNvSpPr>
          <p:nvPr/>
        </p:nvSpPr>
        <p:spPr bwMode="auto">
          <a:xfrm>
            <a:off x="2706688" y="4929188"/>
            <a:ext cx="354012" cy="392112"/>
          </a:xfrm>
          <a:custGeom>
            <a:avLst/>
            <a:gdLst>
              <a:gd name="T0" fmla="*/ 0 w 481"/>
              <a:gd name="T1" fmla="*/ 176976369 h 533"/>
              <a:gd name="T2" fmla="*/ 65002056 w 481"/>
              <a:gd name="T3" fmla="*/ 288465650 h 533"/>
              <a:gd name="T4" fmla="*/ 120795386 w 481"/>
              <a:gd name="T5" fmla="*/ 288465650 h 533"/>
              <a:gd name="T6" fmla="*/ 260549914 w 481"/>
              <a:gd name="T7" fmla="*/ 56286093 h 533"/>
              <a:gd name="T8" fmla="*/ 172255176 w 481"/>
              <a:gd name="T9" fmla="*/ 0 h 533"/>
              <a:gd name="T10" fmla="*/ 88294715 w 481"/>
              <a:gd name="T11" fmla="*/ 246792182 h 533"/>
              <a:gd name="T12" fmla="*/ 46584593 w 481"/>
              <a:gd name="T13" fmla="*/ 176976369 h 533"/>
              <a:gd name="T14" fmla="*/ 0 w 481"/>
              <a:gd name="T15" fmla="*/ 176976369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11286" name="Text Box 92"/>
          <p:cNvSpPr txBox="1">
            <a:spLocks noChangeArrowheads="1"/>
          </p:cNvSpPr>
          <p:nvPr/>
        </p:nvSpPr>
        <p:spPr bwMode="auto">
          <a:xfrm>
            <a:off x="1887538" y="989013"/>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11287" name="Text Box 93"/>
          <p:cNvSpPr txBox="1">
            <a:spLocks noChangeArrowheads="1"/>
          </p:cNvSpPr>
          <p:nvPr/>
        </p:nvSpPr>
        <p:spPr bwMode="auto">
          <a:xfrm>
            <a:off x="1192213" y="2487613"/>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11288" name="Text Box 94"/>
          <p:cNvSpPr txBox="1">
            <a:spLocks noChangeArrowheads="1"/>
          </p:cNvSpPr>
          <p:nvPr/>
        </p:nvSpPr>
        <p:spPr bwMode="auto">
          <a:xfrm>
            <a:off x="1192213" y="3486150"/>
            <a:ext cx="1011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11289" name="Text Box 95"/>
          <p:cNvSpPr txBox="1">
            <a:spLocks noChangeArrowheads="1"/>
          </p:cNvSpPr>
          <p:nvPr/>
        </p:nvSpPr>
        <p:spPr bwMode="auto">
          <a:xfrm>
            <a:off x="1192213" y="4468813"/>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grpSp>
        <p:nvGrpSpPr>
          <p:cNvPr id="11290" name="Group 96"/>
          <p:cNvGrpSpPr>
            <a:grpSpLocks/>
          </p:cNvGrpSpPr>
          <p:nvPr/>
        </p:nvGrpSpPr>
        <p:grpSpPr bwMode="auto">
          <a:xfrm>
            <a:off x="2970213" y="2244725"/>
            <a:ext cx="1062037" cy="2457450"/>
            <a:chOff x="1871" y="1414"/>
            <a:chExt cx="669" cy="1548"/>
          </a:xfrm>
        </p:grpSpPr>
        <p:grpSp>
          <p:nvGrpSpPr>
            <p:cNvPr id="11342" name="Group 97"/>
            <p:cNvGrpSpPr>
              <a:grpSpLocks/>
            </p:cNvGrpSpPr>
            <p:nvPr/>
          </p:nvGrpSpPr>
          <p:grpSpPr bwMode="auto">
            <a:xfrm>
              <a:off x="2219" y="2651"/>
              <a:ext cx="321" cy="311"/>
              <a:chOff x="4200" y="2899"/>
              <a:chExt cx="915" cy="885"/>
            </a:xfrm>
          </p:grpSpPr>
          <p:sp>
            <p:nvSpPr>
              <p:cNvPr id="11382" name="Rectangle 98"/>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1383" name="AutoShape 99"/>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84" name="AutoShape 100"/>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85" name="AutoShape 101"/>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86" name="Freeform 102"/>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87" name="Freeform 103"/>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88" name="Freeform 104"/>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89" name="Freeform 105"/>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90" name="Freeform 106"/>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91" name="Freeform 107"/>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92" name="Freeform 108"/>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93" name="Line 109"/>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94" name="Line 110"/>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95" name="Line 111"/>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96" name="Line 112"/>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97" name="Line 113"/>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98" name="Line 114"/>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43" name="AutoShape 115"/>
            <p:cNvSpPr>
              <a:spLocks noChangeArrowheads="1"/>
            </p:cNvSpPr>
            <p:nvPr/>
          </p:nvSpPr>
          <p:spPr bwMode="auto">
            <a:xfrm>
              <a:off x="1884" y="2675"/>
              <a:ext cx="368" cy="262"/>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11344" name="Group 116"/>
            <p:cNvGrpSpPr>
              <a:grpSpLocks/>
            </p:cNvGrpSpPr>
            <p:nvPr/>
          </p:nvGrpSpPr>
          <p:grpSpPr bwMode="auto">
            <a:xfrm>
              <a:off x="2206" y="2042"/>
              <a:ext cx="321" cy="311"/>
              <a:chOff x="4200" y="2899"/>
              <a:chExt cx="915" cy="885"/>
            </a:xfrm>
          </p:grpSpPr>
          <p:sp>
            <p:nvSpPr>
              <p:cNvPr id="11365" name="Rectangle 117"/>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1366" name="AutoShape 118"/>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67" name="AutoShape 119"/>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68" name="AutoShape 120"/>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69" name="Freeform 121"/>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70" name="Freeform 122"/>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71" name="Freeform 123"/>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72" name="Freeform 124"/>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73" name="Freeform 125"/>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74" name="Freeform 126"/>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75" name="Freeform 127"/>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76" name="Line 128"/>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77" name="Line 129"/>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78" name="Line 130"/>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79" name="Line 131"/>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80" name="Line 132"/>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81" name="Line 133"/>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45" name="AutoShape 134"/>
            <p:cNvSpPr>
              <a:spLocks noChangeArrowheads="1"/>
            </p:cNvSpPr>
            <p:nvPr/>
          </p:nvSpPr>
          <p:spPr bwMode="auto">
            <a:xfrm>
              <a:off x="1871" y="2066"/>
              <a:ext cx="368" cy="262"/>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11346" name="Group 135"/>
            <p:cNvGrpSpPr>
              <a:grpSpLocks/>
            </p:cNvGrpSpPr>
            <p:nvPr/>
          </p:nvGrpSpPr>
          <p:grpSpPr bwMode="auto">
            <a:xfrm>
              <a:off x="2215" y="1414"/>
              <a:ext cx="321" cy="311"/>
              <a:chOff x="4200" y="2899"/>
              <a:chExt cx="915" cy="885"/>
            </a:xfrm>
          </p:grpSpPr>
          <p:sp>
            <p:nvSpPr>
              <p:cNvPr id="11348" name="Rectangle 136"/>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1349" name="AutoShape 137"/>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50" name="AutoShape 138"/>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51" name="AutoShape 139"/>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52" name="Freeform 140"/>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53" name="Freeform 141"/>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54" name="Freeform 142"/>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55" name="Freeform 143"/>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56" name="Freeform 144"/>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57" name="Freeform 145"/>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58" name="Freeform 146"/>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59" name="Line 147"/>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60" name="Line 148"/>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61" name="Line 149"/>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62" name="Line 150"/>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63" name="Line 151"/>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64" name="Line 152"/>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47" name="AutoShape 153"/>
            <p:cNvSpPr>
              <a:spLocks noChangeArrowheads="1"/>
            </p:cNvSpPr>
            <p:nvPr/>
          </p:nvSpPr>
          <p:spPr bwMode="auto">
            <a:xfrm>
              <a:off x="1880" y="1438"/>
              <a:ext cx="368" cy="262"/>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grpSp>
        <p:nvGrpSpPr>
          <p:cNvPr id="11291" name="Group 154"/>
          <p:cNvGrpSpPr>
            <a:grpSpLocks/>
          </p:cNvGrpSpPr>
          <p:nvPr/>
        </p:nvGrpSpPr>
        <p:grpSpPr bwMode="auto">
          <a:xfrm>
            <a:off x="7446963" y="2471738"/>
            <a:ext cx="896937" cy="896937"/>
            <a:chOff x="4717" y="1024"/>
            <a:chExt cx="565" cy="565"/>
          </a:xfrm>
        </p:grpSpPr>
        <p:sp>
          <p:nvSpPr>
            <p:cNvPr id="11328" name="AutoShape 155"/>
            <p:cNvSpPr>
              <a:spLocks noChangeArrowheads="1"/>
            </p:cNvSpPr>
            <p:nvPr/>
          </p:nvSpPr>
          <p:spPr bwMode="auto">
            <a:xfrm>
              <a:off x="4717" y="1024"/>
              <a:ext cx="565" cy="565"/>
            </a:xfrm>
            <a:prstGeom prst="smileyFace">
              <a:avLst>
                <a:gd name="adj" fmla="val -4653"/>
              </a:avLst>
            </a:prstGeom>
            <a:solidFill>
              <a:schemeClr val="hlink"/>
            </a:solidFill>
            <a:ln w="12700">
              <a:solidFill>
                <a:srgbClr val="000000"/>
              </a:solidFill>
              <a:round/>
              <a:headEnd/>
              <a:tailEnd/>
            </a:ln>
          </p:spPr>
          <p:txBody>
            <a:bodyPr wrap="none" anchor="ctr"/>
            <a:lstStyle/>
            <a:p>
              <a:endParaRPr lang="en-US"/>
            </a:p>
          </p:txBody>
        </p:sp>
        <p:grpSp>
          <p:nvGrpSpPr>
            <p:cNvPr id="11329" name="Group 156"/>
            <p:cNvGrpSpPr>
              <a:grpSpLocks/>
            </p:cNvGrpSpPr>
            <p:nvPr/>
          </p:nvGrpSpPr>
          <p:grpSpPr bwMode="auto">
            <a:xfrm>
              <a:off x="4758" y="1072"/>
              <a:ext cx="190" cy="219"/>
              <a:chOff x="4758" y="1072"/>
              <a:chExt cx="190" cy="219"/>
            </a:xfrm>
          </p:grpSpPr>
          <p:sp>
            <p:nvSpPr>
              <p:cNvPr id="11330" name="AutoShape 157"/>
              <p:cNvSpPr>
                <a:spLocks noChangeAspect="1" noChangeArrowheads="1" noTextEdit="1"/>
              </p:cNvSpPr>
              <p:nvPr/>
            </p:nvSpPr>
            <p:spPr bwMode="auto">
              <a:xfrm>
                <a:off x="4758" y="1072"/>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31" name="Freeform 158"/>
              <p:cNvSpPr>
                <a:spLocks/>
              </p:cNvSpPr>
              <p:nvPr/>
            </p:nvSpPr>
            <p:spPr bwMode="auto">
              <a:xfrm>
                <a:off x="4759" y="1073"/>
                <a:ext cx="189" cy="217"/>
              </a:xfrm>
              <a:custGeom>
                <a:avLst/>
                <a:gdLst>
                  <a:gd name="T0" fmla="*/ 11 w 945"/>
                  <a:gd name="T1" fmla="*/ 43 h 1087"/>
                  <a:gd name="T2" fmla="*/ 12 w 945"/>
                  <a:gd name="T3" fmla="*/ 43 h 1087"/>
                  <a:gd name="T4" fmla="*/ 14 w 945"/>
                  <a:gd name="T5" fmla="*/ 42 h 1087"/>
                  <a:gd name="T6" fmla="*/ 14 w 945"/>
                  <a:gd name="T7" fmla="*/ 42 h 1087"/>
                  <a:gd name="T8" fmla="*/ 15 w 945"/>
                  <a:gd name="T9" fmla="*/ 43 h 1087"/>
                  <a:gd name="T10" fmla="*/ 16 w 945"/>
                  <a:gd name="T11" fmla="*/ 40 h 1087"/>
                  <a:gd name="T12" fmla="*/ 19 w 945"/>
                  <a:gd name="T13" fmla="*/ 34 h 1087"/>
                  <a:gd name="T14" fmla="*/ 23 w 945"/>
                  <a:gd name="T15" fmla="*/ 28 h 1087"/>
                  <a:gd name="T16" fmla="*/ 27 w 945"/>
                  <a:gd name="T17" fmla="*/ 23 h 1087"/>
                  <a:gd name="T18" fmla="*/ 32 w 945"/>
                  <a:gd name="T19" fmla="*/ 17 h 1087"/>
                  <a:gd name="T20" fmla="*/ 38 w 945"/>
                  <a:gd name="T21" fmla="*/ 12 h 1087"/>
                  <a:gd name="T22" fmla="*/ 37 w 945"/>
                  <a:gd name="T23" fmla="*/ 9 h 1087"/>
                  <a:gd name="T24" fmla="*/ 36 w 945"/>
                  <a:gd name="T25" fmla="*/ 6 h 1087"/>
                  <a:gd name="T26" fmla="*/ 34 w 945"/>
                  <a:gd name="T27" fmla="*/ 3 h 1087"/>
                  <a:gd name="T28" fmla="*/ 32 w 945"/>
                  <a:gd name="T29" fmla="*/ 1 h 1087"/>
                  <a:gd name="T30" fmla="*/ 30 w 945"/>
                  <a:gd name="T31" fmla="*/ 0 h 1087"/>
                  <a:gd name="T32" fmla="*/ 27 w 945"/>
                  <a:gd name="T33" fmla="*/ 0 h 1087"/>
                  <a:gd name="T34" fmla="*/ 25 w 945"/>
                  <a:gd name="T35" fmla="*/ 0 h 1087"/>
                  <a:gd name="T36" fmla="*/ 23 w 945"/>
                  <a:gd name="T37" fmla="*/ 1 h 1087"/>
                  <a:gd name="T38" fmla="*/ 21 w 945"/>
                  <a:gd name="T39" fmla="*/ 4 h 1087"/>
                  <a:gd name="T40" fmla="*/ 18 w 945"/>
                  <a:gd name="T41" fmla="*/ 7 h 1087"/>
                  <a:gd name="T42" fmla="*/ 16 w 945"/>
                  <a:gd name="T43" fmla="*/ 9 h 1087"/>
                  <a:gd name="T44" fmla="*/ 15 w 945"/>
                  <a:gd name="T45" fmla="*/ 10 h 1087"/>
                  <a:gd name="T46" fmla="*/ 13 w 945"/>
                  <a:gd name="T47" fmla="*/ 11 h 1087"/>
                  <a:gd name="T48" fmla="*/ 12 w 945"/>
                  <a:gd name="T49" fmla="*/ 12 h 1087"/>
                  <a:gd name="T50" fmla="*/ 11 w 945"/>
                  <a:gd name="T51" fmla="*/ 13 h 1087"/>
                  <a:gd name="T52" fmla="*/ 11 w 945"/>
                  <a:gd name="T53" fmla="*/ 13 h 1087"/>
                  <a:gd name="T54" fmla="*/ 8 w 945"/>
                  <a:gd name="T55" fmla="*/ 17 h 1087"/>
                  <a:gd name="T56" fmla="*/ 6 w 945"/>
                  <a:gd name="T57" fmla="*/ 20 h 1087"/>
                  <a:gd name="T58" fmla="*/ 5 w 945"/>
                  <a:gd name="T59" fmla="*/ 23 h 1087"/>
                  <a:gd name="T60" fmla="*/ 5 w 945"/>
                  <a:gd name="T61" fmla="*/ 24 h 1087"/>
                  <a:gd name="T62" fmla="*/ 5 w 945"/>
                  <a:gd name="T63" fmla="*/ 24 h 1087"/>
                  <a:gd name="T64" fmla="*/ 4 w 945"/>
                  <a:gd name="T65" fmla="*/ 25 h 1087"/>
                  <a:gd name="T66" fmla="*/ 3 w 945"/>
                  <a:gd name="T67" fmla="*/ 28 h 1087"/>
                  <a:gd name="T68" fmla="*/ 1 w 945"/>
                  <a:gd name="T69" fmla="*/ 30 h 1087"/>
                  <a:gd name="T70" fmla="*/ 0 w 945"/>
                  <a:gd name="T71" fmla="*/ 33 h 1087"/>
                  <a:gd name="T72" fmla="*/ 0 w 945"/>
                  <a:gd name="T73" fmla="*/ 34 h 1087"/>
                  <a:gd name="T74" fmla="*/ 0 w 945"/>
                  <a:gd name="T75" fmla="*/ 34 h 1087"/>
                  <a:gd name="T76" fmla="*/ 1 w 945"/>
                  <a:gd name="T77" fmla="*/ 37 h 1087"/>
                  <a:gd name="T78" fmla="*/ 1 w 945"/>
                  <a:gd name="T79" fmla="*/ 39 h 1087"/>
                  <a:gd name="T80" fmla="*/ 3 w 945"/>
                  <a:gd name="T81" fmla="*/ 41 h 1087"/>
                  <a:gd name="T82" fmla="*/ 4 w 945"/>
                  <a:gd name="T83" fmla="*/ 42 h 1087"/>
                  <a:gd name="T84" fmla="*/ 7 w 945"/>
                  <a:gd name="T85" fmla="*/ 43 h 1087"/>
                  <a:gd name="T86" fmla="*/ 8 w 945"/>
                  <a:gd name="T87" fmla="*/ 43 h 1087"/>
                  <a:gd name="T88" fmla="*/ 9 w 945"/>
                  <a:gd name="T89" fmla="*/ 43 h 1087"/>
                  <a:gd name="T90" fmla="*/ 9 w 945"/>
                  <a:gd name="T91" fmla="*/ 43 h 10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45"/>
                  <a:gd name="T139" fmla="*/ 0 h 1087"/>
                  <a:gd name="T140" fmla="*/ 945 w 945"/>
                  <a:gd name="T141" fmla="*/ 1087 h 10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45" h="1087">
                    <a:moveTo>
                      <a:pt x="234" y="1087"/>
                    </a:moveTo>
                    <a:lnTo>
                      <a:pt x="249" y="1087"/>
                    </a:lnTo>
                    <a:lnTo>
                      <a:pt x="263" y="1086"/>
                    </a:lnTo>
                    <a:lnTo>
                      <a:pt x="278" y="1084"/>
                    </a:lnTo>
                    <a:lnTo>
                      <a:pt x="293" y="1080"/>
                    </a:lnTo>
                    <a:lnTo>
                      <a:pt x="308" y="1077"/>
                    </a:lnTo>
                    <a:lnTo>
                      <a:pt x="322" y="1072"/>
                    </a:lnTo>
                    <a:lnTo>
                      <a:pt x="336" y="1067"/>
                    </a:lnTo>
                    <a:lnTo>
                      <a:pt x="349" y="1062"/>
                    </a:lnTo>
                    <a:lnTo>
                      <a:pt x="350" y="1062"/>
                    </a:lnTo>
                    <a:lnTo>
                      <a:pt x="351" y="1062"/>
                    </a:lnTo>
                    <a:lnTo>
                      <a:pt x="352" y="1064"/>
                    </a:lnTo>
                    <a:lnTo>
                      <a:pt x="353" y="1065"/>
                    </a:lnTo>
                    <a:lnTo>
                      <a:pt x="358" y="1065"/>
                    </a:lnTo>
                    <a:lnTo>
                      <a:pt x="365" y="1065"/>
                    </a:lnTo>
                    <a:lnTo>
                      <a:pt x="370" y="1063"/>
                    </a:lnTo>
                    <a:lnTo>
                      <a:pt x="375" y="1060"/>
                    </a:lnTo>
                    <a:lnTo>
                      <a:pt x="401" y="1007"/>
                    </a:lnTo>
                    <a:lnTo>
                      <a:pt x="428" y="955"/>
                    </a:lnTo>
                    <a:lnTo>
                      <a:pt x="455" y="904"/>
                    </a:lnTo>
                    <a:lnTo>
                      <a:pt x="484" y="853"/>
                    </a:lnTo>
                    <a:lnTo>
                      <a:pt x="514" y="803"/>
                    </a:lnTo>
                    <a:lnTo>
                      <a:pt x="545" y="754"/>
                    </a:lnTo>
                    <a:lnTo>
                      <a:pt x="577" y="705"/>
                    </a:lnTo>
                    <a:lnTo>
                      <a:pt x="612" y="657"/>
                    </a:lnTo>
                    <a:lnTo>
                      <a:pt x="647" y="611"/>
                    </a:lnTo>
                    <a:lnTo>
                      <a:pt x="684" y="565"/>
                    </a:lnTo>
                    <a:lnTo>
                      <a:pt x="723" y="519"/>
                    </a:lnTo>
                    <a:lnTo>
                      <a:pt x="763" y="475"/>
                    </a:lnTo>
                    <a:lnTo>
                      <a:pt x="805" y="432"/>
                    </a:lnTo>
                    <a:lnTo>
                      <a:pt x="850" y="390"/>
                    </a:lnTo>
                    <a:lnTo>
                      <a:pt x="897" y="349"/>
                    </a:lnTo>
                    <a:lnTo>
                      <a:pt x="945" y="309"/>
                    </a:lnTo>
                    <a:lnTo>
                      <a:pt x="943" y="280"/>
                    </a:lnTo>
                    <a:lnTo>
                      <a:pt x="939" y="250"/>
                    </a:lnTo>
                    <a:lnTo>
                      <a:pt x="931" y="222"/>
                    </a:lnTo>
                    <a:lnTo>
                      <a:pt x="922" y="193"/>
                    </a:lnTo>
                    <a:lnTo>
                      <a:pt x="911" y="166"/>
                    </a:lnTo>
                    <a:lnTo>
                      <a:pt x="899" y="139"/>
                    </a:lnTo>
                    <a:lnTo>
                      <a:pt x="886" y="114"/>
                    </a:lnTo>
                    <a:lnTo>
                      <a:pt x="872" y="92"/>
                    </a:lnTo>
                    <a:lnTo>
                      <a:pt x="855" y="75"/>
                    </a:lnTo>
                    <a:lnTo>
                      <a:pt x="838" y="61"/>
                    </a:lnTo>
                    <a:lnTo>
                      <a:pt x="818" y="48"/>
                    </a:lnTo>
                    <a:lnTo>
                      <a:pt x="799" y="37"/>
                    </a:lnTo>
                    <a:lnTo>
                      <a:pt x="778" y="27"/>
                    </a:lnTo>
                    <a:lnTo>
                      <a:pt x="758" y="19"/>
                    </a:lnTo>
                    <a:lnTo>
                      <a:pt x="738" y="12"/>
                    </a:lnTo>
                    <a:lnTo>
                      <a:pt x="716" y="5"/>
                    </a:lnTo>
                    <a:lnTo>
                      <a:pt x="700" y="1"/>
                    </a:lnTo>
                    <a:lnTo>
                      <a:pt x="682" y="0"/>
                    </a:lnTo>
                    <a:lnTo>
                      <a:pt x="665" y="0"/>
                    </a:lnTo>
                    <a:lnTo>
                      <a:pt x="646" y="3"/>
                    </a:lnTo>
                    <a:lnTo>
                      <a:pt x="628" y="7"/>
                    </a:lnTo>
                    <a:lnTo>
                      <a:pt x="612" y="12"/>
                    </a:lnTo>
                    <a:lnTo>
                      <a:pt x="596" y="20"/>
                    </a:lnTo>
                    <a:lnTo>
                      <a:pt x="583" y="28"/>
                    </a:lnTo>
                    <a:lnTo>
                      <a:pt x="560" y="51"/>
                    </a:lnTo>
                    <a:lnTo>
                      <a:pt x="538" y="73"/>
                    </a:lnTo>
                    <a:lnTo>
                      <a:pt x="515" y="96"/>
                    </a:lnTo>
                    <a:lnTo>
                      <a:pt x="493" y="120"/>
                    </a:lnTo>
                    <a:lnTo>
                      <a:pt x="471" y="143"/>
                    </a:lnTo>
                    <a:lnTo>
                      <a:pt x="451" y="167"/>
                    </a:lnTo>
                    <a:lnTo>
                      <a:pt x="432" y="192"/>
                    </a:lnTo>
                    <a:lnTo>
                      <a:pt x="416" y="215"/>
                    </a:lnTo>
                    <a:lnTo>
                      <a:pt x="407" y="230"/>
                    </a:lnTo>
                    <a:lnTo>
                      <a:pt x="394" y="242"/>
                    </a:lnTo>
                    <a:lnTo>
                      <a:pt x="379" y="252"/>
                    </a:lnTo>
                    <a:lnTo>
                      <a:pt x="363" y="260"/>
                    </a:lnTo>
                    <a:lnTo>
                      <a:pt x="346" y="268"/>
                    </a:lnTo>
                    <a:lnTo>
                      <a:pt x="330" y="277"/>
                    </a:lnTo>
                    <a:lnTo>
                      <a:pt x="315" y="287"/>
                    </a:lnTo>
                    <a:lnTo>
                      <a:pt x="303" y="300"/>
                    </a:lnTo>
                    <a:lnTo>
                      <a:pt x="299" y="303"/>
                    </a:lnTo>
                    <a:lnTo>
                      <a:pt x="294" y="308"/>
                    </a:lnTo>
                    <a:lnTo>
                      <a:pt x="291" y="311"/>
                    </a:lnTo>
                    <a:lnTo>
                      <a:pt x="286" y="315"/>
                    </a:lnTo>
                    <a:lnTo>
                      <a:pt x="282" y="320"/>
                    </a:lnTo>
                    <a:lnTo>
                      <a:pt x="278" y="324"/>
                    </a:lnTo>
                    <a:lnTo>
                      <a:pt x="273" y="327"/>
                    </a:lnTo>
                    <a:lnTo>
                      <a:pt x="269" y="331"/>
                    </a:lnTo>
                    <a:lnTo>
                      <a:pt x="244" y="361"/>
                    </a:lnTo>
                    <a:lnTo>
                      <a:pt x="221" y="390"/>
                    </a:lnTo>
                    <a:lnTo>
                      <a:pt x="198" y="419"/>
                    </a:lnTo>
                    <a:lnTo>
                      <a:pt x="178" y="450"/>
                    </a:lnTo>
                    <a:lnTo>
                      <a:pt x="158" y="480"/>
                    </a:lnTo>
                    <a:lnTo>
                      <a:pt x="141" y="512"/>
                    </a:lnTo>
                    <a:lnTo>
                      <a:pt x="126" y="545"/>
                    </a:lnTo>
                    <a:lnTo>
                      <a:pt x="114" y="582"/>
                    </a:lnTo>
                    <a:lnTo>
                      <a:pt x="116" y="586"/>
                    </a:lnTo>
                    <a:lnTo>
                      <a:pt x="118" y="589"/>
                    </a:lnTo>
                    <a:lnTo>
                      <a:pt x="120" y="594"/>
                    </a:lnTo>
                    <a:lnTo>
                      <a:pt x="121" y="598"/>
                    </a:lnTo>
                    <a:lnTo>
                      <a:pt x="121" y="599"/>
                    </a:lnTo>
                    <a:lnTo>
                      <a:pt x="121" y="600"/>
                    </a:lnTo>
                    <a:lnTo>
                      <a:pt x="120" y="601"/>
                    </a:lnTo>
                    <a:lnTo>
                      <a:pt x="113" y="604"/>
                    </a:lnTo>
                    <a:lnTo>
                      <a:pt x="100" y="625"/>
                    </a:lnTo>
                    <a:lnTo>
                      <a:pt x="87" y="646"/>
                    </a:lnTo>
                    <a:lnTo>
                      <a:pt x="75" y="669"/>
                    </a:lnTo>
                    <a:lnTo>
                      <a:pt x="63" y="691"/>
                    </a:lnTo>
                    <a:lnTo>
                      <a:pt x="52" y="715"/>
                    </a:lnTo>
                    <a:lnTo>
                      <a:pt x="40" y="739"/>
                    </a:lnTo>
                    <a:lnTo>
                      <a:pt x="28" y="762"/>
                    </a:lnTo>
                    <a:lnTo>
                      <a:pt x="18" y="786"/>
                    </a:lnTo>
                    <a:lnTo>
                      <a:pt x="11" y="804"/>
                    </a:lnTo>
                    <a:lnTo>
                      <a:pt x="5" y="822"/>
                    </a:lnTo>
                    <a:lnTo>
                      <a:pt x="0" y="841"/>
                    </a:lnTo>
                    <a:lnTo>
                      <a:pt x="3" y="858"/>
                    </a:lnTo>
                    <a:lnTo>
                      <a:pt x="4" y="859"/>
                    </a:lnTo>
                    <a:lnTo>
                      <a:pt x="5" y="860"/>
                    </a:lnTo>
                    <a:lnTo>
                      <a:pt x="6" y="862"/>
                    </a:lnTo>
                    <a:lnTo>
                      <a:pt x="7" y="863"/>
                    </a:lnTo>
                    <a:lnTo>
                      <a:pt x="8" y="882"/>
                    </a:lnTo>
                    <a:lnTo>
                      <a:pt x="11" y="900"/>
                    </a:lnTo>
                    <a:lnTo>
                      <a:pt x="15" y="918"/>
                    </a:lnTo>
                    <a:lnTo>
                      <a:pt x="21" y="935"/>
                    </a:lnTo>
                    <a:lnTo>
                      <a:pt x="27" y="952"/>
                    </a:lnTo>
                    <a:lnTo>
                      <a:pt x="35" y="970"/>
                    </a:lnTo>
                    <a:lnTo>
                      <a:pt x="42" y="986"/>
                    </a:lnTo>
                    <a:lnTo>
                      <a:pt x="51" y="1001"/>
                    </a:lnTo>
                    <a:lnTo>
                      <a:pt x="63" y="1017"/>
                    </a:lnTo>
                    <a:lnTo>
                      <a:pt x="77" y="1032"/>
                    </a:lnTo>
                    <a:lnTo>
                      <a:pt x="92" y="1044"/>
                    </a:lnTo>
                    <a:lnTo>
                      <a:pt x="108" y="1055"/>
                    </a:lnTo>
                    <a:lnTo>
                      <a:pt x="125" y="1063"/>
                    </a:lnTo>
                    <a:lnTo>
                      <a:pt x="143" y="1071"/>
                    </a:lnTo>
                    <a:lnTo>
                      <a:pt x="163" y="1077"/>
                    </a:lnTo>
                    <a:lnTo>
                      <a:pt x="183" y="1082"/>
                    </a:lnTo>
                    <a:lnTo>
                      <a:pt x="190" y="1084"/>
                    </a:lnTo>
                    <a:lnTo>
                      <a:pt x="196" y="1085"/>
                    </a:lnTo>
                    <a:lnTo>
                      <a:pt x="202" y="1086"/>
                    </a:lnTo>
                    <a:lnTo>
                      <a:pt x="209" y="1086"/>
                    </a:lnTo>
                    <a:lnTo>
                      <a:pt x="214" y="1086"/>
                    </a:lnTo>
                    <a:lnTo>
                      <a:pt x="221" y="1086"/>
                    </a:lnTo>
                    <a:lnTo>
                      <a:pt x="227" y="1086"/>
                    </a:lnTo>
                    <a:lnTo>
                      <a:pt x="234"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2" name="Freeform 159"/>
              <p:cNvSpPr>
                <a:spLocks/>
              </p:cNvSpPr>
              <p:nvPr/>
            </p:nvSpPr>
            <p:spPr bwMode="auto">
              <a:xfrm>
                <a:off x="4766" y="1079"/>
                <a:ext cx="176" cy="206"/>
              </a:xfrm>
              <a:custGeom>
                <a:avLst/>
                <a:gdLst>
                  <a:gd name="T0" fmla="*/ 9 w 878"/>
                  <a:gd name="T1" fmla="*/ 41 h 1029"/>
                  <a:gd name="T2" fmla="*/ 11 w 878"/>
                  <a:gd name="T3" fmla="*/ 41 h 1029"/>
                  <a:gd name="T4" fmla="*/ 12 w 878"/>
                  <a:gd name="T5" fmla="*/ 40 h 1029"/>
                  <a:gd name="T6" fmla="*/ 14 w 878"/>
                  <a:gd name="T7" fmla="*/ 37 h 1029"/>
                  <a:gd name="T8" fmla="*/ 17 w 878"/>
                  <a:gd name="T9" fmla="*/ 33 h 1029"/>
                  <a:gd name="T10" fmla="*/ 18 w 878"/>
                  <a:gd name="T11" fmla="*/ 30 h 1029"/>
                  <a:gd name="T12" fmla="*/ 20 w 878"/>
                  <a:gd name="T13" fmla="*/ 27 h 1029"/>
                  <a:gd name="T14" fmla="*/ 23 w 878"/>
                  <a:gd name="T15" fmla="*/ 23 h 1029"/>
                  <a:gd name="T16" fmla="*/ 26 w 878"/>
                  <a:gd name="T17" fmla="*/ 20 h 1029"/>
                  <a:gd name="T18" fmla="*/ 29 w 878"/>
                  <a:gd name="T19" fmla="*/ 16 h 1029"/>
                  <a:gd name="T20" fmla="*/ 32 w 878"/>
                  <a:gd name="T21" fmla="*/ 14 h 1029"/>
                  <a:gd name="T22" fmla="*/ 34 w 878"/>
                  <a:gd name="T23" fmla="*/ 12 h 1029"/>
                  <a:gd name="T24" fmla="*/ 34 w 878"/>
                  <a:gd name="T25" fmla="*/ 11 h 1029"/>
                  <a:gd name="T26" fmla="*/ 34 w 878"/>
                  <a:gd name="T27" fmla="*/ 11 h 1029"/>
                  <a:gd name="T28" fmla="*/ 35 w 878"/>
                  <a:gd name="T29" fmla="*/ 11 h 1029"/>
                  <a:gd name="T30" fmla="*/ 34 w 878"/>
                  <a:gd name="T31" fmla="*/ 8 h 1029"/>
                  <a:gd name="T32" fmla="*/ 32 w 878"/>
                  <a:gd name="T33" fmla="*/ 3 h 1029"/>
                  <a:gd name="T34" fmla="*/ 29 w 878"/>
                  <a:gd name="T35" fmla="*/ 1 h 1029"/>
                  <a:gd name="T36" fmla="*/ 26 w 878"/>
                  <a:gd name="T37" fmla="*/ 0 h 1029"/>
                  <a:gd name="T38" fmla="*/ 23 w 878"/>
                  <a:gd name="T39" fmla="*/ 1 h 1029"/>
                  <a:gd name="T40" fmla="*/ 21 w 878"/>
                  <a:gd name="T41" fmla="*/ 3 h 1029"/>
                  <a:gd name="T42" fmla="*/ 19 w 878"/>
                  <a:gd name="T43" fmla="*/ 5 h 1029"/>
                  <a:gd name="T44" fmla="*/ 17 w 878"/>
                  <a:gd name="T45" fmla="*/ 7 h 1029"/>
                  <a:gd name="T46" fmla="*/ 21 w 878"/>
                  <a:gd name="T47" fmla="*/ 12 h 1029"/>
                  <a:gd name="T48" fmla="*/ 23 w 878"/>
                  <a:gd name="T49" fmla="*/ 14 h 1029"/>
                  <a:gd name="T50" fmla="*/ 25 w 878"/>
                  <a:gd name="T51" fmla="*/ 15 h 1029"/>
                  <a:gd name="T52" fmla="*/ 26 w 878"/>
                  <a:gd name="T53" fmla="*/ 16 h 1029"/>
                  <a:gd name="T54" fmla="*/ 26 w 878"/>
                  <a:gd name="T55" fmla="*/ 17 h 1029"/>
                  <a:gd name="T56" fmla="*/ 26 w 878"/>
                  <a:gd name="T57" fmla="*/ 18 h 1029"/>
                  <a:gd name="T58" fmla="*/ 25 w 878"/>
                  <a:gd name="T59" fmla="*/ 17 h 1029"/>
                  <a:gd name="T60" fmla="*/ 23 w 878"/>
                  <a:gd name="T61" fmla="*/ 15 h 1029"/>
                  <a:gd name="T62" fmla="*/ 21 w 878"/>
                  <a:gd name="T63" fmla="*/ 13 h 1029"/>
                  <a:gd name="T64" fmla="*/ 18 w 878"/>
                  <a:gd name="T65" fmla="*/ 12 h 1029"/>
                  <a:gd name="T66" fmla="*/ 16 w 878"/>
                  <a:gd name="T67" fmla="*/ 10 h 1029"/>
                  <a:gd name="T68" fmla="*/ 15 w 878"/>
                  <a:gd name="T69" fmla="*/ 10 h 1029"/>
                  <a:gd name="T70" fmla="*/ 13 w 878"/>
                  <a:gd name="T71" fmla="*/ 11 h 1029"/>
                  <a:gd name="T72" fmla="*/ 11 w 878"/>
                  <a:gd name="T73" fmla="*/ 12 h 1029"/>
                  <a:gd name="T74" fmla="*/ 9 w 878"/>
                  <a:gd name="T75" fmla="*/ 14 h 1029"/>
                  <a:gd name="T76" fmla="*/ 8 w 878"/>
                  <a:gd name="T77" fmla="*/ 16 h 1029"/>
                  <a:gd name="T78" fmla="*/ 6 w 878"/>
                  <a:gd name="T79" fmla="*/ 19 h 1029"/>
                  <a:gd name="T80" fmla="*/ 5 w 878"/>
                  <a:gd name="T81" fmla="*/ 22 h 1029"/>
                  <a:gd name="T82" fmla="*/ 5 w 878"/>
                  <a:gd name="T83" fmla="*/ 23 h 1029"/>
                  <a:gd name="T84" fmla="*/ 6 w 878"/>
                  <a:gd name="T85" fmla="*/ 24 h 1029"/>
                  <a:gd name="T86" fmla="*/ 8 w 878"/>
                  <a:gd name="T87" fmla="*/ 26 h 1029"/>
                  <a:gd name="T88" fmla="*/ 10 w 878"/>
                  <a:gd name="T89" fmla="*/ 28 h 1029"/>
                  <a:gd name="T90" fmla="*/ 12 w 878"/>
                  <a:gd name="T91" fmla="*/ 29 h 1029"/>
                  <a:gd name="T92" fmla="*/ 15 w 878"/>
                  <a:gd name="T93" fmla="*/ 31 h 1029"/>
                  <a:gd name="T94" fmla="*/ 16 w 878"/>
                  <a:gd name="T95" fmla="*/ 31 h 1029"/>
                  <a:gd name="T96" fmla="*/ 16 w 878"/>
                  <a:gd name="T97" fmla="*/ 32 h 1029"/>
                  <a:gd name="T98" fmla="*/ 14 w 878"/>
                  <a:gd name="T99" fmla="*/ 31 h 1029"/>
                  <a:gd name="T100" fmla="*/ 12 w 878"/>
                  <a:gd name="T101" fmla="*/ 30 h 1029"/>
                  <a:gd name="T102" fmla="*/ 10 w 878"/>
                  <a:gd name="T103" fmla="*/ 29 h 1029"/>
                  <a:gd name="T104" fmla="*/ 9 w 878"/>
                  <a:gd name="T105" fmla="*/ 28 h 1029"/>
                  <a:gd name="T106" fmla="*/ 8 w 878"/>
                  <a:gd name="T107" fmla="*/ 28 h 1029"/>
                  <a:gd name="T108" fmla="*/ 3 w 878"/>
                  <a:gd name="T109" fmla="*/ 25 h 1029"/>
                  <a:gd name="T110" fmla="*/ 2 w 878"/>
                  <a:gd name="T111" fmla="*/ 29 h 1029"/>
                  <a:gd name="T112" fmla="*/ 0 w 878"/>
                  <a:gd name="T113" fmla="*/ 33 h 1029"/>
                  <a:gd name="T114" fmla="*/ 1 w 878"/>
                  <a:gd name="T115" fmla="*/ 37 h 1029"/>
                  <a:gd name="T116" fmla="*/ 3 w 878"/>
                  <a:gd name="T117" fmla="*/ 40 h 1029"/>
                  <a:gd name="T118" fmla="*/ 6 w 878"/>
                  <a:gd name="T119" fmla="*/ 41 h 10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8"/>
                  <a:gd name="T181" fmla="*/ 0 h 1029"/>
                  <a:gd name="T182" fmla="*/ 878 w 878"/>
                  <a:gd name="T183" fmla="*/ 1029 h 10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8" h="1029">
                    <a:moveTo>
                      <a:pt x="204" y="1029"/>
                    </a:moveTo>
                    <a:lnTo>
                      <a:pt x="215" y="1029"/>
                    </a:lnTo>
                    <a:lnTo>
                      <a:pt x="224" y="1027"/>
                    </a:lnTo>
                    <a:lnTo>
                      <a:pt x="235" y="1024"/>
                    </a:lnTo>
                    <a:lnTo>
                      <a:pt x="246" y="1022"/>
                    </a:lnTo>
                    <a:lnTo>
                      <a:pt x="256" y="1019"/>
                    </a:lnTo>
                    <a:lnTo>
                      <a:pt x="266" y="1016"/>
                    </a:lnTo>
                    <a:lnTo>
                      <a:pt x="276" y="1013"/>
                    </a:lnTo>
                    <a:lnTo>
                      <a:pt x="287" y="1010"/>
                    </a:lnTo>
                    <a:lnTo>
                      <a:pt x="293" y="1008"/>
                    </a:lnTo>
                    <a:lnTo>
                      <a:pt x="300" y="1008"/>
                    </a:lnTo>
                    <a:lnTo>
                      <a:pt x="305" y="1008"/>
                    </a:lnTo>
                    <a:lnTo>
                      <a:pt x="311" y="1007"/>
                    </a:lnTo>
                    <a:lnTo>
                      <a:pt x="323" y="978"/>
                    </a:lnTo>
                    <a:lnTo>
                      <a:pt x="337" y="951"/>
                    </a:lnTo>
                    <a:lnTo>
                      <a:pt x="351" y="926"/>
                    </a:lnTo>
                    <a:lnTo>
                      <a:pt x="366" y="900"/>
                    </a:lnTo>
                    <a:lnTo>
                      <a:pt x="381" y="876"/>
                    </a:lnTo>
                    <a:lnTo>
                      <a:pt x="397" y="851"/>
                    </a:lnTo>
                    <a:lnTo>
                      <a:pt x="412" y="827"/>
                    </a:lnTo>
                    <a:lnTo>
                      <a:pt x="427" y="802"/>
                    </a:lnTo>
                    <a:lnTo>
                      <a:pt x="435" y="788"/>
                    </a:lnTo>
                    <a:lnTo>
                      <a:pt x="443" y="775"/>
                    </a:lnTo>
                    <a:lnTo>
                      <a:pt x="451" y="761"/>
                    </a:lnTo>
                    <a:lnTo>
                      <a:pt x="459" y="748"/>
                    </a:lnTo>
                    <a:lnTo>
                      <a:pt x="475" y="724"/>
                    </a:lnTo>
                    <a:lnTo>
                      <a:pt x="490" y="699"/>
                    </a:lnTo>
                    <a:lnTo>
                      <a:pt x="506" y="675"/>
                    </a:lnTo>
                    <a:lnTo>
                      <a:pt x="523" y="652"/>
                    </a:lnTo>
                    <a:lnTo>
                      <a:pt x="539" y="628"/>
                    </a:lnTo>
                    <a:lnTo>
                      <a:pt x="556" y="604"/>
                    </a:lnTo>
                    <a:lnTo>
                      <a:pt x="574" y="582"/>
                    </a:lnTo>
                    <a:lnTo>
                      <a:pt x="592" y="558"/>
                    </a:lnTo>
                    <a:lnTo>
                      <a:pt x="610" y="536"/>
                    </a:lnTo>
                    <a:lnTo>
                      <a:pt x="630" y="513"/>
                    </a:lnTo>
                    <a:lnTo>
                      <a:pt x="648" y="489"/>
                    </a:lnTo>
                    <a:lnTo>
                      <a:pt x="668" y="467"/>
                    </a:lnTo>
                    <a:lnTo>
                      <a:pt x="689" y="444"/>
                    </a:lnTo>
                    <a:lnTo>
                      <a:pt x="709" y="421"/>
                    </a:lnTo>
                    <a:lnTo>
                      <a:pt x="731" y="398"/>
                    </a:lnTo>
                    <a:lnTo>
                      <a:pt x="752" y="374"/>
                    </a:lnTo>
                    <a:lnTo>
                      <a:pt x="765" y="364"/>
                    </a:lnTo>
                    <a:lnTo>
                      <a:pt x="777" y="354"/>
                    </a:lnTo>
                    <a:lnTo>
                      <a:pt x="789" y="343"/>
                    </a:lnTo>
                    <a:lnTo>
                      <a:pt x="801" y="332"/>
                    </a:lnTo>
                    <a:lnTo>
                      <a:pt x="812" y="322"/>
                    </a:lnTo>
                    <a:lnTo>
                      <a:pt x="824" y="312"/>
                    </a:lnTo>
                    <a:lnTo>
                      <a:pt x="836" y="301"/>
                    </a:lnTo>
                    <a:lnTo>
                      <a:pt x="847" y="292"/>
                    </a:lnTo>
                    <a:lnTo>
                      <a:pt x="849" y="289"/>
                    </a:lnTo>
                    <a:lnTo>
                      <a:pt x="851" y="287"/>
                    </a:lnTo>
                    <a:lnTo>
                      <a:pt x="853" y="286"/>
                    </a:lnTo>
                    <a:lnTo>
                      <a:pt x="855" y="285"/>
                    </a:lnTo>
                    <a:lnTo>
                      <a:pt x="856" y="284"/>
                    </a:lnTo>
                    <a:lnTo>
                      <a:pt x="857" y="283"/>
                    </a:lnTo>
                    <a:lnTo>
                      <a:pt x="858" y="281"/>
                    </a:lnTo>
                    <a:lnTo>
                      <a:pt x="859" y="280"/>
                    </a:lnTo>
                    <a:lnTo>
                      <a:pt x="872" y="270"/>
                    </a:lnTo>
                    <a:lnTo>
                      <a:pt x="873" y="269"/>
                    </a:lnTo>
                    <a:lnTo>
                      <a:pt x="876" y="268"/>
                    </a:lnTo>
                    <a:lnTo>
                      <a:pt x="877" y="267"/>
                    </a:lnTo>
                    <a:lnTo>
                      <a:pt x="878" y="265"/>
                    </a:lnTo>
                    <a:lnTo>
                      <a:pt x="866" y="234"/>
                    </a:lnTo>
                    <a:lnTo>
                      <a:pt x="856" y="201"/>
                    </a:lnTo>
                    <a:lnTo>
                      <a:pt x="846" y="170"/>
                    </a:lnTo>
                    <a:lnTo>
                      <a:pt x="835" y="138"/>
                    </a:lnTo>
                    <a:lnTo>
                      <a:pt x="822" y="109"/>
                    </a:lnTo>
                    <a:lnTo>
                      <a:pt x="806" y="81"/>
                    </a:lnTo>
                    <a:lnTo>
                      <a:pt x="786" y="56"/>
                    </a:lnTo>
                    <a:lnTo>
                      <a:pt x="762" y="35"/>
                    </a:lnTo>
                    <a:lnTo>
                      <a:pt x="745" y="26"/>
                    </a:lnTo>
                    <a:lnTo>
                      <a:pt x="725" y="20"/>
                    </a:lnTo>
                    <a:lnTo>
                      <a:pt x="706" y="14"/>
                    </a:lnTo>
                    <a:lnTo>
                      <a:pt x="685" y="10"/>
                    </a:lnTo>
                    <a:lnTo>
                      <a:pt x="664" y="7"/>
                    </a:lnTo>
                    <a:lnTo>
                      <a:pt x="643" y="4"/>
                    </a:lnTo>
                    <a:lnTo>
                      <a:pt x="622" y="3"/>
                    </a:lnTo>
                    <a:lnTo>
                      <a:pt x="602" y="0"/>
                    </a:lnTo>
                    <a:lnTo>
                      <a:pt x="589" y="11"/>
                    </a:lnTo>
                    <a:lnTo>
                      <a:pt x="575" y="23"/>
                    </a:lnTo>
                    <a:lnTo>
                      <a:pt x="560" y="36"/>
                    </a:lnTo>
                    <a:lnTo>
                      <a:pt x="545" y="50"/>
                    </a:lnTo>
                    <a:lnTo>
                      <a:pt x="530" y="64"/>
                    </a:lnTo>
                    <a:lnTo>
                      <a:pt x="515" y="78"/>
                    </a:lnTo>
                    <a:lnTo>
                      <a:pt x="499" y="92"/>
                    </a:lnTo>
                    <a:lnTo>
                      <a:pt x="487" y="104"/>
                    </a:lnTo>
                    <a:lnTo>
                      <a:pt x="475" y="118"/>
                    </a:lnTo>
                    <a:lnTo>
                      <a:pt x="463" y="131"/>
                    </a:lnTo>
                    <a:lnTo>
                      <a:pt x="452" y="145"/>
                    </a:lnTo>
                    <a:lnTo>
                      <a:pt x="441" y="158"/>
                    </a:lnTo>
                    <a:lnTo>
                      <a:pt x="432" y="172"/>
                    </a:lnTo>
                    <a:lnTo>
                      <a:pt x="423" y="186"/>
                    </a:lnTo>
                    <a:lnTo>
                      <a:pt x="415" y="201"/>
                    </a:lnTo>
                    <a:lnTo>
                      <a:pt x="408" y="216"/>
                    </a:lnTo>
                    <a:lnTo>
                      <a:pt x="522" y="299"/>
                    </a:lnTo>
                    <a:lnTo>
                      <a:pt x="533" y="308"/>
                    </a:lnTo>
                    <a:lnTo>
                      <a:pt x="545" y="315"/>
                    </a:lnTo>
                    <a:lnTo>
                      <a:pt x="555" y="324"/>
                    </a:lnTo>
                    <a:lnTo>
                      <a:pt x="566" y="331"/>
                    </a:lnTo>
                    <a:lnTo>
                      <a:pt x="577" y="340"/>
                    </a:lnTo>
                    <a:lnTo>
                      <a:pt x="588" y="349"/>
                    </a:lnTo>
                    <a:lnTo>
                      <a:pt x="598" y="358"/>
                    </a:lnTo>
                    <a:lnTo>
                      <a:pt x="609" y="368"/>
                    </a:lnTo>
                    <a:lnTo>
                      <a:pt x="616" y="375"/>
                    </a:lnTo>
                    <a:lnTo>
                      <a:pt x="621" y="383"/>
                    </a:lnTo>
                    <a:lnTo>
                      <a:pt x="627" y="390"/>
                    </a:lnTo>
                    <a:lnTo>
                      <a:pt x="634" y="397"/>
                    </a:lnTo>
                    <a:lnTo>
                      <a:pt x="639" y="404"/>
                    </a:lnTo>
                    <a:lnTo>
                      <a:pt x="646" y="412"/>
                    </a:lnTo>
                    <a:lnTo>
                      <a:pt x="651" y="418"/>
                    </a:lnTo>
                    <a:lnTo>
                      <a:pt x="656" y="426"/>
                    </a:lnTo>
                    <a:lnTo>
                      <a:pt x="653" y="437"/>
                    </a:lnTo>
                    <a:lnTo>
                      <a:pt x="652" y="438"/>
                    </a:lnTo>
                    <a:lnTo>
                      <a:pt x="650" y="439"/>
                    </a:lnTo>
                    <a:lnTo>
                      <a:pt x="649" y="441"/>
                    </a:lnTo>
                    <a:lnTo>
                      <a:pt x="647" y="442"/>
                    </a:lnTo>
                    <a:lnTo>
                      <a:pt x="639" y="451"/>
                    </a:lnTo>
                    <a:lnTo>
                      <a:pt x="632" y="445"/>
                    </a:lnTo>
                    <a:lnTo>
                      <a:pt x="625" y="440"/>
                    </a:lnTo>
                    <a:lnTo>
                      <a:pt x="620" y="435"/>
                    </a:lnTo>
                    <a:lnTo>
                      <a:pt x="616" y="427"/>
                    </a:lnTo>
                    <a:lnTo>
                      <a:pt x="602" y="412"/>
                    </a:lnTo>
                    <a:lnTo>
                      <a:pt x="589" y="398"/>
                    </a:lnTo>
                    <a:lnTo>
                      <a:pt x="575" y="385"/>
                    </a:lnTo>
                    <a:lnTo>
                      <a:pt x="561" y="372"/>
                    </a:lnTo>
                    <a:lnTo>
                      <a:pt x="546" y="360"/>
                    </a:lnTo>
                    <a:lnTo>
                      <a:pt x="532" y="349"/>
                    </a:lnTo>
                    <a:lnTo>
                      <a:pt x="517" y="337"/>
                    </a:lnTo>
                    <a:lnTo>
                      <a:pt x="502" y="325"/>
                    </a:lnTo>
                    <a:lnTo>
                      <a:pt x="487" y="314"/>
                    </a:lnTo>
                    <a:lnTo>
                      <a:pt x="472" y="304"/>
                    </a:lnTo>
                    <a:lnTo>
                      <a:pt x="456" y="294"/>
                    </a:lnTo>
                    <a:lnTo>
                      <a:pt x="441" y="283"/>
                    </a:lnTo>
                    <a:lnTo>
                      <a:pt x="426" y="273"/>
                    </a:lnTo>
                    <a:lnTo>
                      <a:pt x="411" y="264"/>
                    </a:lnTo>
                    <a:lnTo>
                      <a:pt x="396" y="253"/>
                    </a:lnTo>
                    <a:lnTo>
                      <a:pt x="381" y="243"/>
                    </a:lnTo>
                    <a:lnTo>
                      <a:pt x="380" y="243"/>
                    </a:lnTo>
                    <a:lnTo>
                      <a:pt x="379" y="243"/>
                    </a:lnTo>
                    <a:lnTo>
                      <a:pt x="378" y="243"/>
                    </a:lnTo>
                    <a:lnTo>
                      <a:pt x="363" y="249"/>
                    </a:lnTo>
                    <a:lnTo>
                      <a:pt x="348" y="256"/>
                    </a:lnTo>
                    <a:lnTo>
                      <a:pt x="333" y="264"/>
                    </a:lnTo>
                    <a:lnTo>
                      <a:pt x="319" y="272"/>
                    </a:lnTo>
                    <a:lnTo>
                      <a:pt x="305" y="282"/>
                    </a:lnTo>
                    <a:lnTo>
                      <a:pt x="292" y="293"/>
                    </a:lnTo>
                    <a:lnTo>
                      <a:pt x="279" y="303"/>
                    </a:lnTo>
                    <a:lnTo>
                      <a:pt x="266" y="315"/>
                    </a:lnTo>
                    <a:lnTo>
                      <a:pt x="254" y="328"/>
                    </a:lnTo>
                    <a:lnTo>
                      <a:pt x="243" y="341"/>
                    </a:lnTo>
                    <a:lnTo>
                      <a:pt x="231" y="354"/>
                    </a:lnTo>
                    <a:lnTo>
                      <a:pt x="220" y="367"/>
                    </a:lnTo>
                    <a:lnTo>
                      <a:pt x="209" y="380"/>
                    </a:lnTo>
                    <a:lnTo>
                      <a:pt x="200" y="394"/>
                    </a:lnTo>
                    <a:lnTo>
                      <a:pt x="189" y="407"/>
                    </a:lnTo>
                    <a:lnTo>
                      <a:pt x="179" y="419"/>
                    </a:lnTo>
                    <a:lnTo>
                      <a:pt x="171" y="436"/>
                    </a:lnTo>
                    <a:lnTo>
                      <a:pt x="159" y="453"/>
                    </a:lnTo>
                    <a:lnTo>
                      <a:pt x="147" y="470"/>
                    </a:lnTo>
                    <a:lnTo>
                      <a:pt x="135" y="487"/>
                    </a:lnTo>
                    <a:lnTo>
                      <a:pt x="125" y="504"/>
                    </a:lnTo>
                    <a:lnTo>
                      <a:pt x="119" y="523"/>
                    </a:lnTo>
                    <a:lnTo>
                      <a:pt x="117" y="541"/>
                    </a:lnTo>
                    <a:lnTo>
                      <a:pt x="120" y="559"/>
                    </a:lnTo>
                    <a:lnTo>
                      <a:pt x="124" y="566"/>
                    </a:lnTo>
                    <a:lnTo>
                      <a:pt x="130" y="571"/>
                    </a:lnTo>
                    <a:lnTo>
                      <a:pt x="135" y="577"/>
                    </a:lnTo>
                    <a:lnTo>
                      <a:pt x="141" y="583"/>
                    </a:lnTo>
                    <a:lnTo>
                      <a:pt x="146" y="588"/>
                    </a:lnTo>
                    <a:lnTo>
                      <a:pt x="151" y="594"/>
                    </a:lnTo>
                    <a:lnTo>
                      <a:pt x="157" y="600"/>
                    </a:lnTo>
                    <a:lnTo>
                      <a:pt x="161" y="605"/>
                    </a:lnTo>
                    <a:lnTo>
                      <a:pt x="175" y="618"/>
                    </a:lnTo>
                    <a:lnTo>
                      <a:pt x="189" y="631"/>
                    </a:lnTo>
                    <a:lnTo>
                      <a:pt x="203" y="643"/>
                    </a:lnTo>
                    <a:lnTo>
                      <a:pt x="216" y="656"/>
                    </a:lnTo>
                    <a:lnTo>
                      <a:pt x="229" y="668"/>
                    </a:lnTo>
                    <a:lnTo>
                      <a:pt x="243" y="680"/>
                    </a:lnTo>
                    <a:lnTo>
                      <a:pt x="256" y="690"/>
                    </a:lnTo>
                    <a:lnTo>
                      <a:pt x="270" y="701"/>
                    </a:lnTo>
                    <a:lnTo>
                      <a:pt x="283" y="712"/>
                    </a:lnTo>
                    <a:lnTo>
                      <a:pt x="297" y="721"/>
                    </a:lnTo>
                    <a:lnTo>
                      <a:pt x="311" y="731"/>
                    </a:lnTo>
                    <a:lnTo>
                      <a:pt x="326" y="740"/>
                    </a:lnTo>
                    <a:lnTo>
                      <a:pt x="343" y="748"/>
                    </a:lnTo>
                    <a:lnTo>
                      <a:pt x="359" y="756"/>
                    </a:lnTo>
                    <a:lnTo>
                      <a:pt x="376" y="763"/>
                    </a:lnTo>
                    <a:lnTo>
                      <a:pt x="393" y="770"/>
                    </a:lnTo>
                    <a:lnTo>
                      <a:pt x="395" y="772"/>
                    </a:lnTo>
                    <a:lnTo>
                      <a:pt x="398" y="774"/>
                    </a:lnTo>
                    <a:lnTo>
                      <a:pt x="400" y="777"/>
                    </a:lnTo>
                    <a:lnTo>
                      <a:pt x="400" y="782"/>
                    </a:lnTo>
                    <a:lnTo>
                      <a:pt x="396" y="787"/>
                    </a:lnTo>
                    <a:lnTo>
                      <a:pt x="392" y="791"/>
                    </a:lnTo>
                    <a:lnTo>
                      <a:pt x="387" y="796"/>
                    </a:lnTo>
                    <a:lnTo>
                      <a:pt x="381" y="799"/>
                    </a:lnTo>
                    <a:lnTo>
                      <a:pt x="368" y="795"/>
                    </a:lnTo>
                    <a:lnTo>
                      <a:pt x="355" y="790"/>
                    </a:lnTo>
                    <a:lnTo>
                      <a:pt x="344" y="785"/>
                    </a:lnTo>
                    <a:lnTo>
                      <a:pt x="332" y="778"/>
                    </a:lnTo>
                    <a:lnTo>
                      <a:pt x="320" y="773"/>
                    </a:lnTo>
                    <a:lnTo>
                      <a:pt x="309" y="767"/>
                    </a:lnTo>
                    <a:lnTo>
                      <a:pt x="299" y="760"/>
                    </a:lnTo>
                    <a:lnTo>
                      <a:pt x="289" y="753"/>
                    </a:lnTo>
                    <a:lnTo>
                      <a:pt x="278" y="746"/>
                    </a:lnTo>
                    <a:lnTo>
                      <a:pt x="268" y="739"/>
                    </a:lnTo>
                    <a:lnTo>
                      <a:pt x="258" y="731"/>
                    </a:lnTo>
                    <a:lnTo>
                      <a:pt x="248" y="724"/>
                    </a:lnTo>
                    <a:lnTo>
                      <a:pt x="238" y="716"/>
                    </a:lnTo>
                    <a:lnTo>
                      <a:pt x="229" y="707"/>
                    </a:lnTo>
                    <a:lnTo>
                      <a:pt x="218" y="700"/>
                    </a:lnTo>
                    <a:lnTo>
                      <a:pt x="208" y="692"/>
                    </a:lnTo>
                    <a:lnTo>
                      <a:pt x="206" y="691"/>
                    </a:lnTo>
                    <a:lnTo>
                      <a:pt x="204" y="690"/>
                    </a:lnTo>
                    <a:lnTo>
                      <a:pt x="203" y="690"/>
                    </a:lnTo>
                    <a:lnTo>
                      <a:pt x="201" y="689"/>
                    </a:lnTo>
                    <a:lnTo>
                      <a:pt x="106" y="597"/>
                    </a:lnTo>
                    <a:lnTo>
                      <a:pt x="93" y="615"/>
                    </a:lnTo>
                    <a:lnTo>
                      <a:pt x="80" y="633"/>
                    </a:lnTo>
                    <a:lnTo>
                      <a:pt x="70" y="653"/>
                    </a:lnTo>
                    <a:lnTo>
                      <a:pt x="59" y="673"/>
                    </a:lnTo>
                    <a:lnTo>
                      <a:pt x="48" y="693"/>
                    </a:lnTo>
                    <a:lnTo>
                      <a:pt x="38" y="715"/>
                    </a:lnTo>
                    <a:lnTo>
                      <a:pt x="29" y="736"/>
                    </a:lnTo>
                    <a:lnTo>
                      <a:pt x="19" y="759"/>
                    </a:lnTo>
                    <a:lnTo>
                      <a:pt x="0" y="813"/>
                    </a:lnTo>
                    <a:lnTo>
                      <a:pt x="4" y="834"/>
                    </a:lnTo>
                    <a:lnTo>
                      <a:pt x="9" y="857"/>
                    </a:lnTo>
                    <a:lnTo>
                      <a:pt x="14" y="879"/>
                    </a:lnTo>
                    <a:lnTo>
                      <a:pt x="20" y="902"/>
                    </a:lnTo>
                    <a:lnTo>
                      <a:pt x="28" y="925"/>
                    </a:lnTo>
                    <a:lnTo>
                      <a:pt x="37" y="945"/>
                    </a:lnTo>
                    <a:lnTo>
                      <a:pt x="49" y="963"/>
                    </a:lnTo>
                    <a:lnTo>
                      <a:pt x="64" y="979"/>
                    </a:lnTo>
                    <a:lnTo>
                      <a:pt x="78" y="991"/>
                    </a:lnTo>
                    <a:lnTo>
                      <a:pt x="93" y="1001"/>
                    </a:lnTo>
                    <a:lnTo>
                      <a:pt x="110" y="1009"/>
                    </a:lnTo>
                    <a:lnTo>
                      <a:pt x="129" y="1017"/>
                    </a:lnTo>
                    <a:lnTo>
                      <a:pt x="147" y="1022"/>
                    </a:lnTo>
                    <a:lnTo>
                      <a:pt x="166" y="1026"/>
                    </a:lnTo>
                    <a:lnTo>
                      <a:pt x="186" y="1028"/>
                    </a:lnTo>
                    <a:lnTo>
                      <a:pt x="204" y="10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3" name="Freeform 160"/>
              <p:cNvSpPr>
                <a:spLocks/>
              </p:cNvSpPr>
              <p:nvPr/>
            </p:nvSpPr>
            <p:spPr bwMode="auto">
              <a:xfrm>
                <a:off x="4798" y="1180"/>
                <a:ext cx="9" cy="12"/>
              </a:xfrm>
              <a:custGeom>
                <a:avLst/>
                <a:gdLst>
                  <a:gd name="T0" fmla="*/ 1 w 44"/>
                  <a:gd name="T1" fmla="*/ 0 h 62"/>
                  <a:gd name="T2" fmla="*/ 1 w 44"/>
                  <a:gd name="T3" fmla="*/ 0 h 62"/>
                  <a:gd name="T4" fmla="*/ 2 w 44"/>
                  <a:gd name="T5" fmla="*/ 0 h 62"/>
                  <a:gd name="T6" fmla="*/ 2 w 44"/>
                  <a:gd name="T7" fmla="*/ 1 h 62"/>
                  <a:gd name="T8" fmla="*/ 2 w 44"/>
                  <a:gd name="T9" fmla="*/ 1 h 62"/>
                  <a:gd name="T10" fmla="*/ 2 w 44"/>
                  <a:gd name="T11" fmla="*/ 2 h 62"/>
                  <a:gd name="T12" fmla="*/ 2 w 44"/>
                  <a:gd name="T13" fmla="*/ 2 h 62"/>
                  <a:gd name="T14" fmla="*/ 1 w 44"/>
                  <a:gd name="T15" fmla="*/ 2 h 62"/>
                  <a:gd name="T16" fmla="*/ 1 w 44"/>
                  <a:gd name="T17" fmla="*/ 2 h 62"/>
                  <a:gd name="T18" fmla="*/ 1 w 44"/>
                  <a:gd name="T19" fmla="*/ 2 h 62"/>
                  <a:gd name="T20" fmla="*/ 0 w 44"/>
                  <a:gd name="T21" fmla="*/ 2 h 62"/>
                  <a:gd name="T22" fmla="*/ 0 w 44"/>
                  <a:gd name="T23" fmla="*/ 2 h 62"/>
                  <a:gd name="T24" fmla="*/ 0 w 44"/>
                  <a:gd name="T25" fmla="*/ 1 h 62"/>
                  <a:gd name="T26" fmla="*/ 0 w 44"/>
                  <a:gd name="T27" fmla="*/ 1 h 62"/>
                  <a:gd name="T28" fmla="*/ 0 w 44"/>
                  <a:gd name="T29" fmla="*/ 0 h 62"/>
                  <a:gd name="T30" fmla="*/ 1 w 44"/>
                  <a:gd name="T31" fmla="*/ 0 h 62"/>
                  <a:gd name="T32" fmla="*/ 1 w 44"/>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2"/>
                  <a:gd name="T53" fmla="*/ 44 w 44"/>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2">
                    <a:moveTo>
                      <a:pt x="22" y="0"/>
                    </a:moveTo>
                    <a:lnTo>
                      <a:pt x="31" y="3"/>
                    </a:lnTo>
                    <a:lnTo>
                      <a:pt x="38" y="9"/>
                    </a:lnTo>
                    <a:lnTo>
                      <a:pt x="42" y="19"/>
                    </a:lnTo>
                    <a:lnTo>
                      <a:pt x="44" y="30"/>
                    </a:lnTo>
                    <a:lnTo>
                      <a:pt x="42" y="42"/>
                    </a:lnTo>
                    <a:lnTo>
                      <a:pt x="38" y="52"/>
                    </a:lnTo>
                    <a:lnTo>
                      <a:pt x="31" y="59"/>
                    </a:lnTo>
                    <a:lnTo>
                      <a:pt x="22" y="62"/>
                    </a:lnTo>
                    <a:lnTo>
                      <a:pt x="14" y="59"/>
                    </a:lnTo>
                    <a:lnTo>
                      <a:pt x="6" y="52"/>
                    </a:lnTo>
                    <a:lnTo>
                      <a:pt x="2" y="42"/>
                    </a:lnTo>
                    <a:lnTo>
                      <a:pt x="0" y="30"/>
                    </a:lnTo>
                    <a:lnTo>
                      <a:pt x="2" y="19"/>
                    </a:lnTo>
                    <a:lnTo>
                      <a:pt x="6" y="9"/>
                    </a:lnTo>
                    <a:lnTo>
                      <a:pt x="14" y="3"/>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4" name="Freeform 161"/>
              <p:cNvSpPr>
                <a:spLocks/>
              </p:cNvSpPr>
              <p:nvPr/>
            </p:nvSpPr>
            <p:spPr bwMode="auto">
              <a:xfrm>
                <a:off x="4815" y="1194"/>
                <a:ext cx="9" cy="12"/>
              </a:xfrm>
              <a:custGeom>
                <a:avLst/>
                <a:gdLst>
                  <a:gd name="T0" fmla="*/ 1 w 44"/>
                  <a:gd name="T1" fmla="*/ 0 h 62"/>
                  <a:gd name="T2" fmla="*/ 1 w 44"/>
                  <a:gd name="T3" fmla="*/ 0 h 62"/>
                  <a:gd name="T4" fmla="*/ 2 w 44"/>
                  <a:gd name="T5" fmla="*/ 0 h 62"/>
                  <a:gd name="T6" fmla="*/ 2 w 44"/>
                  <a:gd name="T7" fmla="*/ 1 h 62"/>
                  <a:gd name="T8" fmla="*/ 2 w 44"/>
                  <a:gd name="T9" fmla="*/ 1 h 62"/>
                  <a:gd name="T10" fmla="*/ 2 w 44"/>
                  <a:gd name="T11" fmla="*/ 2 h 62"/>
                  <a:gd name="T12" fmla="*/ 2 w 44"/>
                  <a:gd name="T13" fmla="*/ 2 h 62"/>
                  <a:gd name="T14" fmla="*/ 1 w 44"/>
                  <a:gd name="T15" fmla="*/ 2 h 62"/>
                  <a:gd name="T16" fmla="*/ 1 w 44"/>
                  <a:gd name="T17" fmla="*/ 2 h 62"/>
                  <a:gd name="T18" fmla="*/ 1 w 44"/>
                  <a:gd name="T19" fmla="*/ 2 h 62"/>
                  <a:gd name="T20" fmla="*/ 0 w 44"/>
                  <a:gd name="T21" fmla="*/ 2 h 62"/>
                  <a:gd name="T22" fmla="*/ 0 w 44"/>
                  <a:gd name="T23" fmla="*/ 2 h 62"/>
                  <a:gd name="T24" fmla="*/ 0 w 44"/>
                  <a:gd name="T25" fmla="*/ 1 h 62"/>
                  <a:gd name="T26" fmla="*/ 0 w 44"/>
                  <a:gd name="T27" fmla="*/ 1 h 62"/>
                  <a:gd name="T28" fmla="*/ 0 w 44"/>
                  <a:gd name="T29" fmla="*/ 0 h 62"/>
                  <a:gd name="T30" fmla="*/ 1 w 44"/>
                  <a:gd name="T31" fmla="*/ 0 h 62"/>
                  <a:gd name="T32" fmla="*/ 1 w 44"/>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2"/>
                  <a:gd name="T53" fmla="*/ 44 w 44"/>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2">
                    <a:moveTo>
                      <a:pt x="21" y="0"/>
                    </a:moveTo>
                    <a:lnTo>
                      <a:pt x="30" y="2"/>
                    </a:lnTo>
                    <a:lnTo>
                      <a:pt x="37" y="9"/>
                    </a:lnTo>
                    <a:lnTo>
                      <a:pt x="42" y="19"/>
                    </a:lnTo>
                    <a:lnTo>
                      <a:pt x="44" y="30"/>
                    </a:lnTo>
                    <a:lnTo>
                      <a:pt x="42" y="42"/>
                    </a:lnTo>
                    <a:lnTo>
                      <a:pt x="37" y="52"/>
                    </a:lnTo>
                    <a:lnTo>
                      <a:pt x="30" y="59"/>
                    </a:lnTo>
                    <a:lnTo>
                      <a:pt x="21" y="62"/>
                    </a:lnTo>
                    <a:lnTo>
                      <a:pt x="13" y="59"/>
                    </a:lnTo>
                    <a:lnTo>
                      <a:pt x="6" y="52"/>
                    </a:lnTo>
                    <a:lnTo>
                      <a:pt x="2" y="42"/>
                    </a:lnTo>
                    <a:lnTo>
                      <a:pt x="0" y="30"/>
                    </a:lnTo>
                    <a:lnTo>
                      <a:pt x="2" y="19"/>
                    </a:lnTo>
                    <a:lnTo>
                      <a:pt x="6" y="9"/>
                    </a:lnTo>
                    <a:lnTo>
                      <a:pt x="13" y="2"/>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5" name="Freeform 162"/>
              <p:cNvSpPr>
                <a:spLocks/>
              </p:cNvSpPr>
              <p:nvPr/>
            </p:nvSpPr>
            <p:spPr bwMode="auto">
              <a:xfrm>
                <a:off x="4830" y="1207"/>
                <a:ext cx="9" cy="13"/>
              </a:xfrm>
              <a:custGeom>
                <a:avLst/>
                <a:gdLst>
                  <a:gd name="T0" fmla="*/ 1 w 44"/>
                  <a:gd name="T1" fmla="*/ 0 h 62"/>
                  <a:gd name="T2" fmla="*/ 1 w 44"/>
                  <a:gd name="T3" fmla="*/ 0 h 62"/>
                  <a:gd name="T4" fmla="*/ 2 w 44"/>
                  <a:gd name="T5" fmla="*/ 0 h 62"/>
                  <a:gd name="T6" fmla="*/ 2 w 44"/>
                  <a:gd name="T7" fmla="*/ 1 h 62"/>
                  <a:gd name="T8" fmla="*/ 2 w 44"/>
                  <a:gd name="T9" fmla="*/ 1 h 62"/>
                  <a:gd name="T10" fmla="*/ 2 w 44"/>
                  <a:gd name="T11" fmla="*/ 2 h 62"/>
                  <a:gd name="T12" fmla="*/ 2 w 44"/>
                  <a:gd name="T13" fmla="*/ 2 h 62"/>
                  <a:gd name="T14" fmla="*/ 1 w 44"/>
                  <a:gd name="T15" fmla="*/ 3 h 62"/>
                  <a:gd name="T16" fmla="*/ 1 w 44"/>
                  <a:gd name="T17" fmla="*/ 3 h 62"/>
                  <a:gd name="T18" fmla="*/ 1 w 44"/>
                  <a:gd name="T19" fmla="*/ 3 h 62"/>
                  <a:gd name="T20" fmla="*/ 0 w 44"/>
                  <a:gd name="T21" fmla="*/ 2 h 62"/>
                  <a:gd name="T22" fmla="*/ 0 w 44"/>
                  <a:gd name="T23" fmla="*/ 2 h 62"/>
                  <a:gd name="T24" fmla="*/ 0 w 44"/>
                  <a:gd name="T25" fmla="*/ 1 h 62"/>
                  <a:gd name="T26" fmla="*/ 0 w 44"/>
                  <a:gd name="T27" fmla="*/ 1 h 62"/>
                  <a:gd name="T28" fmla="*/ 0 w 44"/>
                  <a:gd name="T29" fmla="*/ 0 h 62"/>
                  <a:gd name="T30" fmla="*/ 1 w 44"/>
                  <a:gd name="T31" fmla="*/ 0 h 62"/>
                  <a:gd name="T32" fmla="*/ 1 w 44"/>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2"/>
                  <a:gd name="T53" fmla="*/ 44 w 44"/>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2">
                    <a:moveTo>
                      <a:pt x="23" y="0"/>
                    </a:moveTo>
                    <a:lnTo>
                      <a:pt x="31" y="2"/>
                    </a:lnTo>
                    <a:lnTo>
                      <a:pt x="38" y="9"/>
                    </a:lnTo>
                    <a:lnTo>
                      <a:pt x="42" y="19"/>
                    </a:lnTo>
                    <a:lnTo>
                      <a:pt x="44" y="31"/>
                    </a:lnTo>
                    <a:lnTo>
                      <a:pt x="42" y="43"/>
                    </a:lnTo>
                    <a:lnTo>
                      <a:pt x="38" y="53"/>
                    </a:lnTo>
                    <a:lnTo>
                      <a:pt x="31" y="60"/>
                    </a:lnTo>
                    <a:lnTo>
                      <a:pt x="23" y="62"/>
                    </a:lnTo>
                    <a:lnTo>
                      <a:pt x="14" y="60"/>
                    </a:lnTo>
                    <a:lnTo>
                      <a:pt x="7" y="53"/>
                    </a:lnTo>
                    <a:lnTo>
                      <a:pt x="2" y="43"/>
                    </a:lnTo>
                    <a:lnTo>
                      <a:pt x="0" y="31"/>
                    </a:lnTo>
                    <a:lnTo>
                      <a:pt x="2" y="19"/>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6" name="Freeform 163"/>
              <p:cNvSpPr>
                <a:spLocks/>
              </p:cNvSpPr>
              <p:nvPr/>
            </p:nvSpPr>
            <p:spPr bwMode="auto">
              <a:xfrm>
                <a:off x="4813" y="1159"/>
                <a:ext cx="9" cy="13"/>
              </a:xfrm>
              <a:custGeom>
                <a:avLst/>
                <a:gdLst>
                  <a:gd name="T0" fmla="*/ 1 w 44"/>
                  <a:gd name="T1" fmla="*/ 0 h 63"/>
                  <a:gd name="T2" fmla="*/ 1 w 44"/>
                  <a:gd name="T3" fmla="*/ 0 h 63"/>
                  <a:gd name="T4" fmla="*/ 2 w 44"/>
                  <a:gd name="T5" fmla="*/ 0 h 63"/>
                  <a:gd name="T6" fmla="*/ 2 w 44"/>
                  <a:gd name="T7" fmla="*/ 1 h 63"/>
                  <a:gd name="T8" fmla="*/ 2 w 44"/>
                  <a:gd name="T9" fmla="*/ 1 h 63"/>
                  <a:gd name="T10" fmla="*/ 2 w 44"/>
                  <a:gd name="T11" fmla="*/ 2 h 63"/>
                  <a:gd name="T12" fmla="*/ 2 w 44"/>
                  <a:gd name="T13" fmla="*/ 2 h 63"/>
                  <a:gd name="T14" fmla="*/ 1 w 44"/>
                  <a:gd name="T15" fmla="*/ 2 h 63"/>
                  <a:gd name="T16" fmla="*/ 1 w 44"/>
                  <a:gd name="T17" fmla="*/ 3 h 63"/>
                  <a:gd name="T18" fmla="*/ 1 w 44"/>
                  <a:gd name="T19" fmla="*/ 2 h 63"/>
                  <a:gd name="T20" fmla="*/ 0 w 44"/>
                  <a:gd name="T21" fmla="*/ 2 h 63"/>
                  <a:gd name="T22" fmla="*/ 0 w 44"/>
                  <a:gd name="T23" fmla="*/ 2 h 63"/>
                  <a:gd name="T24" fmla="*/ 0 w 44"/>
                  <a:gd name="T25" fmla="*/ 1 h 63"/>
                  <a:gd name="T26" fmla="*/ 0 w 44"/>
                  <a:gd name="T27" fmla="*/ 1 h 63"/>
                  <a:gd name="T28" fmla="*/ 0 w 44"/>
                  <a:gd name="T29" fmla="*/ 0 h 63"/>
                  <a:gd name="T30" fmla="*/ 1 w 44"/>
                  <a:gd name="T31" fmla="*/ 0 h 63"/>
                  <a:gd name="T32" fmla="*/ 1 w 44"/>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3"/>
                  <a:gd name="T53" fmla="*/ 44 w 44"/>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3">
                    <a:moveTo>
                      <a:pt x="23" y="0"/>
                    </a:moveTo>
                    <a:lnTo>
                      <a:pt x="31" y="2"/>
                    </a:lnTo>
                    <a:lnTo>
                      <a:pt x="38" y="9"/>
                    </a:lnTo>
                    <a:lnTo>
                      <a:pt x="42" y="20"/>
                    </a:lnTo>
                    <a:lnTo>
                      <a:pt x="44" y="31"/>
                    </a:lnTo>
                    <a:lnTo>
                      <a:pt x="42" y="43"/>
                    </a:lnTo>
                    <a:lnTo>
                      <a:pt x="38" y="53"/>
                    </a:lnTo>
                    <a:lnTo>
                      <a:pt x="31" y="60"/>
                    </a:lnTo>
                    <a:lnTo>
                      <a:pt x="23" y="63"/>
                    </a:lnTo>
                    <a:lnTo>
                      <a:pt x="14" y="60"/>
                    </a:lnTo>
                    <a:lnTo>
                      <a:pt x="7" y="53"/>
                    </a:lnTo>
                    <a:lnTo>
                      <a:pt x="2" y="43"/>
                    </a:lnTo>
                    <a:lnTo>
                      <a:pt x="0" y="31"/>
                    </a:lnTo>
                    <a:lnTo>
                      <a:pt x="2" y="20"/>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7" name="Freeform 164"/>
              <p:cNvSpPr>
                <a:spLocks/>
              </p:cNvSpPr>
              <p:nvPr/>
            </p:nvSpPr>
            <p:spPr bwMode="auto">
              <a:xfrm>
                <a:off x="4828" y="1174"/>
                <a:ext cx="9" cy="12"/>
              </a:xfrm>
              <a:custGeom>
                <a:avLst/>
                <a:gdLst>
                  <a:gd name="T0" fmla="*/ 1 w 45"/>
                  <a:gd name="T1" fmla="*/ 0 h 61"/>
                  <a:gd name="T2" fmla="*/ 1 w 45"/>
                  <a:gd name="T3" fmla="*/ 0 h 61"/>
                  <a:gd name="T4" fmla="*/ 2 w 45"/>
                  <a:gd name="T5" fmla="*/ 0 h 61"/>
                  <a:gd name="T6" fmla="*/ 2 w 45"/>
                  <a:gd name="T7" fmla="*/ 1 h 61"/>
                  <a:gd name="T8" fmla="*/ 2 w 45"/>
                  <a:gd name="T9" fmla="*/ 1 h 61"/>
                  <a:gd name="T10" fmla="*/ 2 w 45"/>
                  <a:gd name="T11" fmla="*/ 2 h 61"/>
                  <a:gd name="T12" fmla="*/ 2 w 45"/>
                  <a:gd name="T13" fmla="*/ 2 h 61"/>
                  <a:gd name="T14" fmla="*/ 1 w 45"/>
                  <a:gd name="T15" fmla="*/ 2 h 61"/>
                  <a:gd name="T16" fmla="*/ 1 w 45"/>
                  <a:gd name="T17" fmla="*/ 2 h 61"/>
                  <a:gd name="T18" fmla="*/ 1 w 45"/>
                  <a:gd name="T19" fmla="*/ 2 h 61"/>
                  <a:gd name="T20" fmla="*/ 0 w 45"/>
                  <a:gd name="T21" fmla="*/ 2 h 61"/>
                  <a:gd name="T22" fmla="*/ 0 w 45"/>
                  <a:gd name="T23" fmla="*/ 2 h 61"/>
                  <a:gd name="T24" fmla="*/ 0 w 45"/>
                  <a:gd name="T25" fmla="*/ 1 h 61"/>
                  <a:gd name="T26" fmla="*/ 0 w 45"/>
                  <a:gd name="T27" fmla="*/ 1 h 61"/>
                  <a:gd name="T28" fmla="*/ 0 w 45"/>
                  <a:gd name="T29" fmla="*/ 0 h 61"/>
                  <a:gd name="T30" fmla="*/ 1 w 45"/>
                  <a:gd name="T31" fmla="*/ 0 h 61"/>
                  <a:gd name="T32" fmla="*/ 1 w 45"/>
                  <a:gd name="T33" fmla="*/ 0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1"/>
                  <a:gd name="T53" fmla="*/ 45 w 45"/>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1">
                    <a:moveTo>
                      <a:pt x="22" y="0"/>
                    </a:moveTo>
                    <a:lnTo>
                      <a:pt x="31" y="3"/>
                    </a:lnTo>
                    <a:lnTo>
                      <a:pt x="38" y="9"/>
                    </a:lnTo>
                    <a:lnTo>
                      <a:pt x="42" y="20"/>
                    </a:lnTo>
                    <a:lnTo>
                      <a:pt x="45" y="32"/>
                    </a:lnTo>
                    <a:lnTo>
                      <a:pt x="42" y="42"/>
                    </a:lnTo>
                    <a:lnTo>
                      <a:pt x="38" y="52"/>
                    </a:lnTo>
                    <a:lnTo>
                      <a:pt x="31" y="58"/>
                    </a:lnTo>
                    <a:lnTo>
                      <a:pt x="22" y="61"/>
                    </a:lnTo>
                    <a:lnTo>
                      <a:pt x="13" y="58"/>
                    </a:lnTo>
                    <a:lnTo>
                      <a:pt x="7" y="52"/>
                    </a:lnTo>
                    <a:lnTo>
                      <a:pt x="3" y="42"/>
                    </a:lnTo>
                    <a:lnTo>
                      <a:pt x="0" y="32"/>
                    </a:lnTo>
                    <a:lnTo>
                      <a:pt x="3" y="20"/>
                    </a:lnTo>
                    <a:lnTo>
                      <a:pt x="7" y="9"/>
                    </a:lnTo>
                    <a:lnTo>
                      <a:pt x="13" y="3"/>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8" name="Freeform 165"/>
              <p:cNvSpPr>
                <a:spLocks/>
              </p:cNvSpPr>
              <p:nvPr/>
            </p:nvSpPr>
            <p:spPr bwMode="auto">
              <a:xfrm>
                <a:off x="4846" y="1187"/>
                <a:ext cx="9" cy="12"/>
              </a:xfrm>
              <a:custGeom>
                <a:avLst/>
                <a:gdLst>
                  <a:gd name="T0" fmla="*/ 1 w 43"/>
                  <a:gd name="T1" fmla="*/ 0 h 61"/>
                  <a:gd name="T2" fmla="*/ 1 w 43"/>
                  <a:gd name="T3" fmla="*/ 0 h 61"/>
                  <a:gd name="T4" fmla="*/ 2 w 43"/>
                  <a:gd name="T5" fmla="*/ 0 h 61"/>
                  <a:gd name="T6" fmla="*/ 2 w 43"/>
                  <a:gd name="T7" fmla="*/ 1 h 61"/>
                  <a:gd name="T8" fmla="*/ 2 w 43"/>
                  <a:gd name="T9" fmla="*/ 1 h 61"/>
                  <a:gd name="T10" fmla="*/ 2 w 43"/>
                  <a:gd name="T11" fmla="*/ 2 h 61"/>
                  <a:gd name="T12" fmla="*/ 2 w 43"/>
                  <a:gd name="T13" fmla="*/ 2 h 61"/>
                  <a:gd name="T14" fmla="*/ 1 w 43"/>
                  <a:gd name="T15" fmla="*/ 2 h 61"/>
                  <a:gd name="T16" fmla="*/ 1 w 43"/>
                  <a:gd name="T17" fmla="*/ 2 h 61"/>
                  <a:gd name="T18" fmla="*/ 1 w 43"/>
                  <a:gd name="T19" fmla="*/ 2 h 61"/>
                  <a:gd name="T20" fmla="*/ 0 w 43"/>
                  <a:gd name="T21" fmla="*/ 2 h 61"/>
                  <a:gd name="T22" fmla="*/ 0 w 43"/>
                  <a:gd name="T23" fmla="*/ 2 h 61"/>
                  <a:gd name="T24" fmla="*/ 0 w 43"/>
                  <a:gd name="T25" fmla="*/ 1 h 61"/>
                  <a:gd name="T26" fmla="*/ 0 w 43"/>
                  <a:gd name="T27" fmla="*/ 1 h 61"/>
                  <a:gd name="T28" fmla="*/ 0 w 43"/>
                  <a:gd name="T29" fmla="*/ 0 h 61"/>
                  <a:gd name="T30" fmla="*/ 1 w 43"/>
                  <a:gd name="T31" fmla="*/ 0 h 61"/>
                  <a:gd name="T32" fmla="*/ 1 w 43"/>
                  <a:gd name="T33" fmla="*/ 0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61"/>
                  <a:gd name="T53" fmla="*/ 43 w 43"/>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61">
                    <a:moveTo>
                      <a:pt x="22" y="0"/>
                    </a:moveTo>
                    <a:lnTo>
                      <a:pt x="30" y="2"/>
                    </a:lnTo>
                    <a:lnTo>
                      <a:pt x="36" y="8"/>
                    </a:lnTo>
                    <a:lnTo>
                      <a:pt x="40" y="18"/>
                    </a:lnTo>
                    <a:lnTo>
                      <a:pt x="43" y="30"/>
                    </a:lnTo>
                    <a:lnTo>
                      <a:pt x="40" y="42"/>
                    </a:lnTo>
                    <a:lnTo>
                      <a:pt x="36" y="51"/>
                    </a:lnTo>
                    <a:lnTo>
                      <a:pt x="30" y="59"/>
                    </a:lnTo>
                    <a:lnTo>
                      <a:pt x="22" y="61"/>
                    </a:lnTo>
                    <a:lnTo>
                      <a:pt x="14" y="59"/>
                    </a:lnTo>
                    <a:lnTo>
                      <a:pt x="6" y="51"/>
                    </a:lnTo>
                    <a:lnTo>
                      <a:pt x="2" y="42"/>
                    </a:lnTo>
                    <a:lnTo>
                      <a:pt x="0" y="30"/>
                    </a:lnTo>
                    <a:lnTo>
                      <a:pt x="2" y="18"/>
                    </a:lnTo>
                    <a:lnTo>
                      <a:pt x="6" y="8"/>
                    </a:lnTo>
                    <a:lnTo>
                      <a:pt x="14"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9" name="Freeform 166"/>
              <p:cNvSpPr>
                <a:spLocks/>
              </p:cNvSpPr>
              <p:nvPr/>
            </p:nvSpPr>
            <p:spPr bwMode="auto">
              <a:xfrm>
                <a:off x="4829" y="1145"/>
                <a:ext cx="9" cy="12"/>
              </a:xfrm>
              <a:custGeom>
                <a:avLst/>
                <a:gdLst>
                  <a:gd name="T0" fmla="*/ 1 w 44"/>
                  <a:gd name="T1" fmla="*/ 0 h 63"/>
                  <a:gd name="T2" fmla="*/ 1 w 44"/>
                  <a:gd name="T3" fmla="*/ 0 h 63"/>
                  <a:gd name="T4" fmla="*/ 2 w 44"/>
                  <a:gd name="T5" fmla="*/ 0 h 63"/>
                  <a:gd name="T6" fmla="*/ 2 w 44"/>
                  <a:gd name="T7" fmla="*/ 1 h 63"/>
                  <a:gd name="T8" fmla="*/ 2 w 44"/>
                  <a:gd name="T9" fmla="*/ 1 h 63"/>
                  <a:gd name="T10" fmla="*/ 2 w 44"/>
                  <a:gd name="T11" fmla="*/ 2 h 63"/>
                  <a:gd name="T12" fmla="*/ 2 w 44"/>
                  <a:gd name="T13" fmla="*/ 2 h 63"/>
                  <a:gd name="T14" fmla="*/ 1 w 44"/>
                  <a:gd name="T15" fmla="*/ 2 h 63"/>
                  <a:gd name="T16" fmla="*/ 1 w 44"/>
                  <a:gd name="T17" fmla="*/ 2 h 63"/>
                  <a:gd name="T18" fmla="*/ 1 w 44"/>
                  <a:gd name="T19" fmla="*/ 2 h 63"/>
                  <a:gd name="T20" fmla="*/ 0 w 44"/>
                  <a:gd name="T21" fmla="*/ 2 h 63"/>
                  <a:gd name="T22" fmla="*/ 0 w 44"/>
                  <a:gd name="T23" fmla="*/ 2 h 63"/>
                  <a:gd name="T24" fmla="*/ 0 w 44"/>
                  <a:gd name="T25" fmla="*/ 1 h 63"/>
                  <a:gd name="T26" fmla="*/ 0 w 44"/>
                  <a:gd name="T27" fmla="*/ 1 h 63"/>
                  <a:gd name="T28" fmla="*/ 0 w 44"/>
                  <a:gd name="T29" fmla="*/ 0 h 63"/>
                  <a:gd name="T30" fmla="*/ 1 w 44"/>
                  <a:gd name="T31" fmla="*/ 0 h 63"/>
                  <a:gd name="T32" fmla="*/ 1 w 44"/>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3"/>
                  <a:gd name="T53" fmla="*/ 44 w 44"/>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3">
                    <a:moveTo>
                      <a:pt x="22" y="0"/>
                    </a:moveTo>
                    <a:lnTo>
                      <a:pt x="31" y="2"/>
                    </a:lnTo>
                    <a:lnTo>
                      <a:pt x="37" y="9"/>
                    </a:lnTo>
                    <a:lnTo>
                      <a:pt x="42" y="20"/>
                    </a:lnTo>
                    <a:lnTo>
                      <a:pt x="44" y="31"/>
                    </a:lnTo>
                    <a:lnTo>
                      <a:pt x="42" y="43"/>
                    </a:lnTo>
                    <a:lnTo>
                      <a:pt x="37" y="53"/>
                    </a:lnTo>
                    <a:lnTo>
                      <a:pt x="31" y="60"/>
                    </a:lnTo>
                    <a:lnTo>
                      <a:pt x="22" y="63"/>
                    </a:lnTo>
                    <a:lnTo>
                      <a:pt x="14" y="60"/>
                    </a:lnTo>
                    <a:lnTo>
                      <a:pt x="6" y="53"/>
                    </a:lnTo>
                    <a:lnTo>
                      <a:pt x="2" y="43"/>
                    </a:lnTo>
                    <a:lnTo>
                      <a:pt x="0" y="31"/>
                    </a:lnTo>
                    <a:lnTo>
                      <a:pt x="2" y="20"/>
                    </a:lnTo>
                    <a:lnTo>
                      <a:pt x="6" y="9"/>
                    </a:lnTo>
                    <a:lnTo>
                      <a:pt x="14"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0" name="Freeform 167"/>
              <p:cNvSpPr>
                <a:spLocks/>
              </p:cNvSpPr>
              <p:nvPr/>
            </p:nvSpPr>
            <p:spPr bwMode="auto">
              <a:xfrm>
                <a:off x="4846" y="1156"/>
                <a:ext cx="9" cy="12"/>
              </a:xfrm>
              <a:custGeom>
                <a:avLst/>
                <a:gdLst>
                  <a:gd name="T0" fmla="*/ 1 w 42"/>
                  <a:gd name="T1" fmla="*/ 0 h 62"/>
                  <a:gd name="T2" fmla="*/ 1 w 42"/>
                  <a:gd name="T3" fmla="*/ 0 h 62"/>
                  <a:gd name="T4" fmla="*/ 2 w 42"/>
                  <a:gd name="T5" fmla="*/ 0 h 62"/>
                  <a:gd name="T6" fmla="*/ 2 w 42"/>
                  <a:gd name="T7" fmla="*/ 1 h 62"/>
                  <a:gd name="T8" fmla="*/ 2 w 42"/>
                  <a:gd name="T9" fmla="*/ 1 h 62"/>
                  <a:gd name="T10" fmla="*/ 2 w 42"/>
                  <a:gd name="T11" fmla="*/ 2 h 62"/>
                  <a:gd name="T12" fmla="*/ 2 w 42"/>
                  <a:gd name="T13" fmla="*/ 2 h 62"/>
                  <a:gd name="T14" fmla="*/ 1 w 42"/>
                  <a:gd name="T15" fmla="*/ 2 h 62"/>
                  <a:gd name="T16" fmla="*/ 1 w 42"/>
                  <a:gd name="T17" fmla="*/ 2 h 62"/>
                  <a:gd name="T18" fmla="*/ 1 w 42"/>
                  <a:gd name="T19" fmla="*/ 2 h 62"/>
                  <a:gd name="T20" fmla="*/ 0 w 42"/>
                  <a:gd name="T21" fmla="*/ 2 h 62"/>
                  <a:gd name="T22" fmla="*/ 0 w 42"/>
                  <a:gd name="T23" fmla="*/ 2 h 62"/>
                  <a:gd name="T24" fmla="*/ 0 w 42"/>
                  <a:gd name="T25" fmla="*/ 1 h 62"/>
                  <a:gd name="T26" fmla="*/ 0 w 42"/>
                  <a:gd name="T27" fmla="*/ 1 h 62"/>
                  <a:gd name="T28" fmla="*/ 0 w 42"/>
                  <a:gd name="T29" fmla="*/ 0 h 62"/>
                  <a:gd name="T30" fmla="*/ 1 w 42"/>
                  <a:gd name="T31" fmla="*/ 0 h 62"/>
                  <a:gd name="T32" fmla="*/ 1 w 42"/>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62"/>
                  <a:gd name="T53" fmla="*/ 42 w 42"/>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62">
                    <a:moveTo>
                      <a:pt x="21" y="0"/>
                    </a:moveTo>
                    <a:lnTo>
                      <a:pt x="30" y="2"/>
                    </a:lnTo>
                    <a:lnTo>
                      <a:pt x="36" y="9"/>
                    </a:lnTo>
                    <a:lnTo>
                      <a:pt x="40" y="19"/>
                    </a:lnTo>
                    <a:lnTo>
                      <a:pt x="42" y="31"/>
                    </a:lnTo>
                    <a:lnTo>
                      <a:pt x="40" y="43"/>
                    </a:lnTo>
                    <a:lnTo>
                      <a:pt x="36" y="53"/>
                    </a:lnTo>
                    <a:lnTo>
                      <a:pt x="30" y="60"/>
                    </a:lnTo>
                    <a:lnTo>
                      <a:pt x="21" y="62"/>
                    </a:lnTo>
                    <a:lnTo>
                      <a:pt x="13" y="60"/>
                    </a:lnTo>
                    <a:lnTo>
                      <a:pt x="6" y="53"/>
                    </a:lnTo>
                    <a:lnTo>
                      <a:pt x="2" y="43"/>
                    </a:lnTo>
                    <a:lnTo>
                      <a:pt x="0" y="31"/>
                    </a:lnTo>
                    <a:lnTo>
                      <a:pt x="2" y="19"/>
                    </a:lnTo>
                    <a:lnTo>
                      <a:pt x="6" y="9"/>
                    </a:lnTo>
                    <a:lnTo>
                      <a:pt x="13" y="2"/>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1" name="Freeform 168"/>
              <p:cNvSpPr>
                <a:spLocks/>
              </p:cNvSpPr>
              <p:nvPr/>
            </p:nvSpPr>
            <p:spPr bwMode="auto">
              <a:xfrm>
                <a:off x="4861" y="1173"/>
                <a:ext cx="9" cy="12"/>
              </a:xfrm>
              <a:custGeom>
                <a:avLst/>
                <a:gdLst>
                  <a:gd name="T0" fmla="*/ 1 w 43"/>
                  <a:gd name="T1" fmla="*/ 0 h 61"/>
                  <a:gd name="T2" fmla="*/ 1 w 43"/>
                  <a:gd name="T3" fmla="*/ 0 h 61"/>
                  <a:gd name="T4" fmla="*/ 2 w 43"/>
                  <a:gd name="T5" fmla="*/ 0 h 61"/>
                  <a:gd name="T6" fmla="*/ 2 w 43"/>
                  <a:gd name="T7" fmla="*/ 1 h 61"/>
                  <a:gd name="T8" fmla="*/ 2 w 43"/>
                  <a:gd name="T9" fmla="*/ 1 h 61"/>
                  <a:gd name="T10" fmla="*/ 2 w 43"/>
                  <a:gd name="T11" fmla="*/ 2 h 61"/>
                  <a:gd name="T12" fmla="*/ 2 w 43"/>
                  <a:gd name="T13" fmla="*/ 2 h 61"/>
                  <a:gd name="T14" fmla="*/ 1 w 43"/>
                  <a:gd name="T15" fmla="*/ 2 h 61"/>
                  <a:gd name="T16" fmla="*/ 1 w 43"/>
                  <a:gd name="T17" fmla="*/ 2 h 61"/>
                  <a:gd name="T18" fmla="*/ 1 w 43"/>
                  <a:gd name="T19" fmla="*/ 2 h 61"/>
                  <a:gd name="T20" fmla="*/ 0 w 43"/>
                  <a:gd name="T21" fmla="*/ 2 h 61"/>
                  <a:gd name="T22" fmla="*/ 0 w 43"/>
                  <a:gd name="T23" fmla="*/ 2 h 61"/>
                  <a:gd name="T24" fmla="*/ 0 w 43"/>
                  <a:gd name="T25" fmla="*/ 1 h 61"/>
                  <a:gd name="T26" fmla="*/ 0 w 43"/>
                  <a:gd name="T27" fmla="*/ 1 h 61"/>
                  <a:gd name="T28" fmla="*/ 0 w 43"/>
                  <a:gd name="T29" fmla="*/ 0 h 61"/>
                  <a:gd name="T30" fmla="*/ 1 w 43"/>
                  <a:gd name="T31" fmla="*/ 0 h 61"/>
                  <a:gd name="T32" fmla="*/ 1 w 43"/>
                  <a:gd name="T33" fmla="*/ 0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61"/>
                  <a:gd name="T53" fmla="*/ 43 w 43"/>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61">
                    <a:moveTo>
                      <a:pt x="21" y="0"/>
                    </a:moveTo>
                    <a:lnTo>
                      <a:pt x="30" y="2"/>
                    </a:lnTo>
                    <a:lnTo>
                      <a:pt x="36" y="9"/>
                    </a:lnTo>
                    <a:lnTo>
                      <a:pt x="41" y="19"/>
                    </a:lnTo>
                    <a:lnTo>
                      <a:pt x="43" y="31"/>
                    </a:lnTo>
                    <a:lnTo>
                      <a:pt x="41" y="43"/>
                    </a:lnTo>
                    <a:lnTo>
                      <a:pt x="36" y="53"/>
                    </a:lnTo>
                    <a:lnTo>
                      <a:pt x="30" y="59"/>
                    </a:lnTo>
                    <a:lnTo>
                      <a:pt x="21" y="61"/>
                    </a:lnTo>
                    <a:lnTo>
                      <a:pt x="13" y="59"/>
                    </a:lnTo>
                    <a:lnTo>
                      <a:pt x="6" y="53"/>
                    </a:lnTo>
                    <a:lnTo>
                      <a:pt x="2" y="43"/>
                    </a:lnTo>
                    <a:lnTo>
                      <a:pt x="0" y="31"/>
                    </a:lnTo>
                    <a:lnTo>
                      <a:pt x="2" y="19"/>
                    </a:lnTo>
                    <a:lnTo>
                      <a:pt x="6" y="9"/>
                    </a:lnTo>
                    <a:lnTo>
                      <a:pt x="13" y="2"/>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1292" name="Group 169"/>
          <p:cNvGrpSpPr>
            <a:grpSpLocks/>
          </p:cNvGrpSpPr>
          <p:nvPr/>
        </p:nvGrpSpPr>
        <p:grpSpPr bwMode="auto">
          <a:xfrm>
            <a:off x="7446963" y="4016375"/>
            <a:ext cx="896937" cy="896938"/>
            <a:chOff x="4717" y="1024"/>
            <a:chExt cx="565" cy="565"/>
          </a:xfrm>
        </p:grpSpPr>
        <p:sp>
          <p:nvSpPr>
            <p:cNvPr id="11314" name="AutoShape 170"/>
            <p:cNvSpPr>
              <a:spLocks noChangeArrowheads="1"/>
            </p:cNvSpPr>
            <p:nvPr/>
          </p:nvSpPr>
          <p:spPr bwMode="auto">
            <a:xfrm>
              <a:off x="4717" y="1024"/>
              <a:ext cx="565" cy="565"/>
            </a:xfrm>
            <a:prstGeom prst="smileyFace">
              <a:avLst>
                <a:gd name="adj" fmla="val -4653"/>
              </a:avLst>
            </a:prstGeom>
            <a:solidFill>
              <a:schemeClr val="hlink"/>
            </a:solidFill>
            <a:ln w="12700">
              <a:solidFill>
                <a:srgbClr val="000000"/>
              </a:solidFill>
              <a:round/>
              <a:headEnd/>
              <a:tailEnd/>
            </a:ln>
          </p:spPr>
          <p:txBody>
            <a:bodyPr wrap="none" anchor="ctr"/>
            <a:lstStyle/>
            <a:p>
              <a:endParaRPr lang="en-US"/>
            </a:p>
          </p:txBody>
        </p:sp>
        <p:grpSp>
          <p:nvGrpSpPr>
            <p:cNvPr id="11315" name="Group 171"/>
            <p:cNvGrpSpPr>
              <a:grpSpLocks/>
            </p:cNvGrpSpPr>
            <p:nvPr/>
          </p:nvGrpSpPr>
          <p:grpSpPr bwMode="auto">
            <a:xfrm>
              <a:off x="4758" y="1072"/>
              <a:ext cx="190" cy="219"/>
              <a:chOff x="4758" y="1072"/>
              <a:chExt cx="190" cy="219"/>
            </a:xfrm>
          </p:grpSpPr>
          <p:sp>
            <p:nvSpPr>
              <p:cNvPr id="11316" name="AutoShape 172"/>
              <p:cNvSpPr>
                <a:spLocks noChangeAspect="1" noChangeArrowheads="1" noTextEdit="1"/>
              </p:cNvSpPr>
              <p:nvPr/>
            </p:nvSpPr>
            <p:spPr bwMode="auto">
              <a:xfrm>
                <a:off x="4758" y="1072"/>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17" name="Freeform 173"/>
              <p:cNvSpPr>
                <a:spLocks/>
              </p:cNvSpPr>
              <p:nvPr/>
            </p:nvSpPr>
            <p:spPr bwMode="auto">
              <a:xfrm>
                <a:off x="4759" y="1073"/>
                <a:ext cx="189" cy="217"/>
              </a:xfrm>
              <a:custGeom>
                <a:avLst/>
                <a:gdLst>
                  <a:gd name="T0" fmla="*/ 11 w 945"/>
                  <a:gd name="T1" fmla="*/ 43 h 1087"/>
                  <a:gd name="T2" fmla="*/ 12 w 945"/>
                  <a:gd name="T3" fmla="*/ 43 h 1087"/>
                  <a:gd name="T4" fmla="*/ 14 w 945"/>
                  <a:gd name="T5" fmla="*/ 42 h 1087"/>
                  <a:gd name="T6" fmla="*/ 14 w 945"/>
                  <a:gd name="T7" fmla="*/ 42 h 1087"/>
                  <a:gd name="T8" fmla="*/ 15 w 945"/>
                  <a:gd name="T9" fmla="*/ 43 h 1087"/>
                  <a:gd name="T10" fmla="*/ 16 w 945"/>
                  <a:gd name="T11" fmla="*/ 40 h 1087"/>
                  <a:gd name="T12" fmla="*/ 19 w 945"/>
                  <a:gd name="T13" fmla="*/ 34 h 1087"/>
                  <a:gd name="T14" fmla="*/ 23 w 945"/>
                  <a:gd name="T15" fmla="*/ 28 h 1087"/>
                  <a:gd name="T16" fmla="*/ 27 w 945"/>
                  <a:gd name="T17" fmla="*/ 23 h 1087"/>
                  <a:gd name="T18" fmla="*/ 32 w 945"/>
                  <a:gd name="T19" fmla="*/ 17 h 1087"/>
                  <a:gd name="T20" fmla="*/ 38 w 945"/>
                  <a:gd name="T21" fmla="*/ 12 h 1087"/>
                  <a:gd name="T22" fmla="*/ 37 w 945"/>
                  <a:gd name="T23" fmla="*/ 9 h 1087"/>
                  <a:gd name="T24" fmla="*/ 36 w 945"/>
                  <a:gd name="T25" fmla="*/ 6 h 1087"/>
                  <a:gd name="T26" fmla="*/ 34 w 945"/>
                  <a:gd name="T27" fmla="*/ 3 h 1087"/>
                  <a:gd name="T28" fmla="*/ 32 w 945"/>
                  <a:gd name="T29" fmla="*/ 1 h 1087"/>
                  <a:gd name="T30" fmla="*/ 30 w 945"/>
                  <a:gd name="T31" fmla="*/ 0 h 1087"/>
                  <a:gd name="T32" fmla="*/ 27 w 945"/>
                  <a:gd name="T33" fmla="*/ 0 h 1087"/>
                  <a:gd name="T34" fmla="*/ 25 w 945"/>
                  <a:gd name="T35" fmla="*/ 0 h 1087"/>
                  <a:gd name="T36" fmla="*/ 23 w 945"/>
                  <a:gd name="T37" fmla="*/ 1 h 1087"/>
                  <a:gd name="T38" fmla="*/ 21 w 945"/>
                  <a:gd name="T39" fmla="*/ 4 h 1087"/>
                  <a:gd name="T40" fmla="*/ 18 w 945"/>
                  <a:gd name="T41" fmla="*/ 7 h 1087"/>
                  <a:gd name="T42" fmla="*/ 16 w 945"/>
                  <a:gd name="T43" fmla="*/ 9 h 1087"/>
                  <a:gd name="T44" fmla="*/ 15 w 945"/>
                  <a:gd name="T45" fmla="*/ 10 h 1087"/>
                  <a:gd name="T46" fmla="*/ 13 w 945"/>
                  <a:gd name="T47" fmla="*/ 11 h 1087"/>
                  <a:gd name="T48" fmla="*/ 12 w 945"/>
                  <a:gd name="T49" fmla="*/ 12 h 1087"/>
                  <a:gd name="T50" fmla="*/ 11 w 945"/>
                  <a:gd name="T51" fmla="*/ 13 h 1087"/>
                  <a:gd name="T52" fmla="*/ 11 w 945"/>
                  <a:gd name="T53" fmla="*/ 13 h 1087"/>
                  <a:gd name="T54" fmla="*/ 8 w 945"/>
                  <a:gd name="T55" fmla="*/ 17 h 1087"/>
                  <a:gd name="T56" fmla="*/ 6 w 945"/>
                  <a:gd name="T57" fmla="*/ 20 h 1087"/>
                  <a:gd name="T58" fmla="*/ 5 w 945"/>
                  <a:gd name="T59" fmla="*/ 23 h 1087"/>
                  <a:gd name="T60" fmla="*/ 5 w 945"/>
                  <a:gd name="T61" fmla="*/ 24 h 1087"/>
                  <a:gd name="T62" fmla="*/ 5 w 945"/>
                  <a:gd name="T63" fmla="*/ 24 h 1087"/>
                  <a:gd name="T64" fmla="*/ 4 w 945"/>
                  <a:gd name="T65" fmla="*/ 25 h 1087"/>
                  <a:gd name="T66" fmla="*/ 3 w 945"/>
                  <a:gd name="T67" fmla="*/ 28 h 1087"/>
                  <a:gd name="T68" fmla="*/ 1 w 945"/>
                  <a:gd name="T69" fmla="*/ 30 h 1087"/>
                  <a:gd name="T70" fmla="*/ 0 w 945"/>
                  <a:gd name="T71" fmla="*/ 33 h 1087"/>
                  <a:gd name="T72" fmla="*/ 0 w 945"/>
                  <a:gd name="T73" fmla="*/ 34 h 1087"/>
                  <a:gd name="T74" fmla="*/ 0 w 945"/>
                  <a:gd name="T75" fmla="*/ 34 h 1087"/>
                  <a:gd name="T76" fmla="*/ 1 w 945"/>
                  <a:gd name="T77" fmla="*/ 37 h 1087"/>
                  <a:gd name="T78" fmla="*/ 1 w 945"/>
                  <a:gd name="T79" fmla="*/ 39 h 1087"/>
                  <a:gd name="T80" fmla="*/ 3 w 945"/>
                  <a:gd name="T81" fmla="*/ 41 h 1087"/>
                  <a:gd name="T82" fmla="*/ 4 w 945"/>
                  <a:gd name="T83" fmla="*/ 42 h 1087"/>
                  <a:gd name="T84" fmla="*/ 7 w 945"/>
                  <a:gd name="T85" fmla="*/ 43 h 1087"/>
                  <a:gd name="T86" fmla="*/ 8 w 945"/>
                  <a:gd name="T87" fmla="*/ 43 h 1087"/>
                  <a:gd name="T88" fmla="*/ 9 w 945"/>
                  <a:gd name="T89" fmla="*/ 43 h 1087"/>
                  <a:gd name="T90" fmla="*/ 9 w 945"/>
                  <a:gd name="T91" fmla="*/ 43 h 10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45"/>
                  <a:gd name="T139" fmla="*/ 0 h 1087"/>
                  <a:gd name="T140" fmla="*/ 945 w 945"/>
                  <a:gd name="T141" fmla="*/ 1087 h 10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45" h="1087">
                    <a:moveTo>
                      <a:pt x="234" y="1087"/>
                    </a:moveTo>
                    <a:lnTo>
                      <a:pt x="249" y="1087"/>
                    </a:lnTo>
                    <a:lnTo>
                      <a:pt x="263" y="1086"/>
                    </a:lnTo>
                    <a:lnTo>
                      <a:pt x="278" y="1084"/>
                    </a:lnTo>
                    <a:lnTo>
                      <a:pt x="293" y="1080"/>
                    </a:lnTo>
                    <a:lnTo>
                      <a:pt x="308" y="1077"/>
                    </a:lnTo>
                    <a:lnTo>
                      <a:pt x="322" y="1072"/>
                    </a:lnTo>
                    <a:lnTo>
                      <a:pt x="336" y="1067"/>
                    </a:lnTo>
                    <a:lnTo>
                      <a:pt x="349" y="1062"/>
                    </a:lnTo>
                    <a:lnTo>
                      <a:pt x="350" y="1062"/>
                    </a:lnTo>
                    <a:lnTo>
                      <a:pt x="351" y="1062"/>
                    </a:lnTo>
                    <a:lnTo>
                      <a:pt x="352" y="1064"/>
                    </a:lnTo>
                    <a:lnTo>
                      <a:pt x="353" y="1065"/>
                    </a:lnTo>
                    <a:lnTo>
                      <a:pt x="358" y="1065"/>
                    </a:lnTo>
                    <a:lnTo>
                      <a:pt x="365" y="1065"/>
                    </a:lnTo>
                    <a:lnTo>
                      <a:pt x="370" y="1063"/>
                    </a:lnTo>
                    <a:lnTo>
                      <a:pt x="375" y="1060"/>
                    </a:lnTo>
                    <a:lnTo>
                      <a:pt x="401" y="1007"/>
                    </a:lnTo>
                    <a:lnTo>
                      <a:pt x="428" y="955"/>
                    </a:lnTo>
                    <a:lnTo>
                      <a:pt x="455" y="904"/>
                    </a:lnTo>
                    <a:lnTo>
                      <a:pt x="484" y="853"/>
                    </a:lnTo>
                    <a:lnTo>
                      <a:pt x="514" y="803"/>
                    </a:lnTo>
                    <a:lnTo>
                      <a:pt x="545" y="754"/>
                    </a:lnTo>
                    <a:lnTo>
                      <a:pt x="577" y="705"/>
                    </a:lnTo>
                    <a:lnTo>
                      <a:pt x="612" y="657"/>
                    </a:lnTo>
                    <a:lnTo>
                      <a:pt x="647" y="611"/>
                    </a:lnTo>
                    <a:lnTo>
                      <a:pt x="684" y="565"/>
                    </a:lnTo>
                    <a:lnTo>
                      <a:pt x="723" y="519"/>
                    </a:lnTo>
                    <a:lnTo>
                      <a:pt x="763" y="475"/>
                    </a:lnTo>
                    <a:lnTo>
                      <a:pt x="805" y="432"/>
                    </a:lnTo>
                    <a:lnTo>
                      <a:pt x="850" y="390"/>
                    </a:lnTo>
                    <a:lnTo>
                      <a:pt x="897" y="349"/>
                    </a:lnTo>
                    <a:lnTo>
                      <a:pt x="945" y="309"/>
                    </a:lnTo>
                    <a:lnTo>
                      <a:pt x="943" y="280"/>
                    </a:lnTo>
                    <a:lnTo>
                      <a:pt x="939" y="250"/>
                    </a:lnTo>
                    <a:lnTo>
                      <a:pt x="931" y="222"/>
                    </a:lnTo>
                    <a:lnTo>
                      <a:pt x="922" y="193"/>
                    </a:lnTo>
                    <a:lnTo>
                      <a:pt x="911" y="166"/>
                    </a:lnTo>
                    <a:lnTo>
                      <a:pt x="899" y="139"/>
                    </a:lnTo>
                    <a:lnTo>
                      <a:pt x="886" y="114"/>
                    </a:lnTo>
                    <a:lnTo>
                      <a:pt x="872" y="92"/>
                    </a:lnTo>
                    <a:lnTo>
                      <a:pt x="855" y="75"/>
                    </a:lnTo>
                    <a:lnTo>
                      <a:pt x="838" y="61"/>
                    </a:lnTo>
                    <a:lnTo>
                      <a:pt x="818" y="48"/>
                    </a:lnTo>
                    <a:lnTo>
                      <a:pt x="799" y="37"/>
                    </a:lnTo>
                    <a:lnTo>
                      <a:pt x="778" y="27"/>
                    </a:lnTo>
                    <a:lnTo>
                      <a:pt x="758" y="19"/>
                    </a:lnTo>
                    <a:lnTo>
                      <a:pt x="738" y="12"/>
                    </a:lnTo>
                    <a:lnTo>
                      <a:pt x="716" y="5"/>
                    </a:lnTo>
                    <a:lnTo>
                      <a:pt x="700" y="1"/>
                    </a:lnTo>
                    <a:lnTo>
                      <a:pt x="682" y="0"/>
                    </a:lnTo>
                    <a:lnTo>
                      <a:pt x="665" y="0"/>
                    </a:lnTo>
                    <a:lnTo>
                      <a:pt x="646" y="3"/>
                    </a:lnTo>
                    <a:lnTo>
                      <a:pt x="628" y="7"/>
                    </a:lnTo>
                    <a:lnTo>
                      <a:pt x="612" y="12"/>
                    </a:lnTo>
                    <a:lnTo>
                      <a:pt x="596" y="20"/>
                    </a:lnTo>
                    <a:lnTo>
                      <a:pt x="583" y="28"/>
                    </a:lnTo>
                    <a:lnTo>
                      <a:pt x="560" y="51"/>
                    </a:lnTo>
                    <a:lnTo>
                      <a:pt x="538" y="73"/>
                    </a:lnTo>
                    <a:lnTo>
                      <a:pt x="515" y="96"/>
                    </a:lnTo>
                    <a:lnTo>
                      <a:pt x="493" y="120"/>
                    </a:lnTo>
                    <a:lnTo>
                      <a:pt x="471" y="143"/>
                    </a:lnTo>
                    <a:lnTo>
                      <a:pt x="451" y="167"/>
                    </a:lnTo>
                    <a:lnTo>
                      <a:pt x="432" y="192"/>
                    </a:lnTo>
                    <a:lnTo>
                      <a:pt x="416" y="215"/>
                    </a:lnTo>
                    <a:lnTo>
                      <a:pt x="407" y="230"/>
                    </a:lnTo>
                    <a:lnTo>
                      <a:pt x="394" y="242"/>
                    </a:lnTo>
                    <a:lnTo>
                      <a:pt x="379" y="252"/>
                    </a:lnTo>
                    <a:lnTo>
                      <a:pt x="363" y="260"/>
                    </a:lnTo>
                    <a:lnTo>
                      <a:pt x="346" y="268"/>
                    </a:lnTo>
                    <a:lnTo>
                      <a:pt x="330" y="277"/>
                    </a:lnTo>
                    <a:lnTo>
                      <a:pt x="315" y="287"/>
                    </a:lnTo>
                    <a:lnTo>
                      <a:pt x="303" y="300"/>
                    </a:lnTo>
                    <a:lnTo>
                      <a:pt x="299" y="303"/>
                    </a:lnTo>
                    <a:lnTo>
                      <a:pt x="294" y="308"/>
                    </a:lnTo>
                    <a:lnTo>
                      <a:pt x="291" y="311"/>
                    </a:lnTo>
                    <a:lnTo>
                      <a:pt x="286" y="315"/>
                    </a:lnTo>
                    <a:lnTo>
                      <a:pt x="282" y="320"/>
                    </a:lnTo>
                    <a:lnTo>
                      <a:pt x="278" y="324"/>
                    </a:lnTo>
                    <a:lnTo>
                      <a:pt x="273" y="327"/>
                    </a:lnTo>
                    <a:lnTo>
                      <a:pt x="269" y="331"/>
                    </a:lnTo>
                    <a:lnTo>
                      <a:pt x="244" y="361"/>
                    </a:lnTo>
                    <a:lnTo>
                      <a:pt x="221" y="390"/>
                    </a:lnTo>
                    <a:lnTo>
                      <a:pt x="198" y="419"/>
                    </a:lnTo>
                    <a:lnTo>
                      <a:pt x="178" y="450"/>
                    </a:lnTo>
                    <a:lnTo>
                      <a:pt x="158" y="480"/>
                    </a:lnTo>
                    <a:lnTo>
                      <a:pt x="141" y="512"/>
                    </a:lnTo>
                    <a:lnTo>
                      <a:pt x="126" y="545"/>
                    </a:lnTo>
                    <a:lnTo>
                      <a:pt x="114" y="582"/>
                    </a:lnTo>
                    <a:lnTo>
                      <a:pt x="116" y="586"/>
                    </a:lnTo>
                    <a:lnTo>
                      <a:pt x="118" y="589"/>
                    </a:lnTo>
                    <a:lnTo>
                      <a:pt x="120" y="594"/>
                    </a:lnTo>
                    <a:lnTo>
                      <a:pt x="121" y="598"/>
                    </a:lnTo>
                    <a:lnTo>
                      <a:pt x="121" y="599"/>
                    </a:lnTo>
                    <a:lnTo>
                      <a:pt x="121" y="600"/>
                    </a:lnTo>
                    <a:lnTo>
                      <a:pt x="120" y="601"/>
                    </a:lnTo>
                    <a:lnTo>
                      <a:pt x="113" y="604"/>
                    </a:lnTo>
                    <a:lnTo>
                      <a:pt x="100" y="625"/>
                    </a:lnTo>
                    <a:lnTo>
                      <a:pt x="87" y="646"/>
                    </a:lnTo>
                    <a:lnTo>
                      <a:pt x="75" y="669"/>
                    </a:lnTo>
                    <a:lnTo>
                      <a:pt x="63" y="691"/>
                    </a:lnTo>
                    <a:lnTo>
                      <a:pt x="52" y="715"/>
                    </a:lnTo>
                    <a:lnTo>
                      <a:pt x="40" y="739"/>
                    </a:lnTo>
                    <a:lnTo>
                      <a:pt x="28" y="762"/>
                    </a:lnTo>
                    <a:lnTo>
                      <a:pt x="18" y="786"/>
                    </a:lnTo>
                    <a:lnTo>
                      <a:pt x="11" y="804"/>
                    </a:lnTo>
                    <a:lnTo>
                      <a:pt x="5" y="822"/>
                    </a:lnTo>
                    <a:lnTo>
                      <a:pt x="0" y="841"/>
                    </a:lnTo>
                    <a:lnTo>
                      <a:pt x="3" y="858"/>
                    </a:lnTo>
                    <a:lnTo>
                      <a:pt x="4" y="859"/>
                    </a:lnTo>
                    <a:lnTo>
                      <a:pt x="5" y="860"/>
                    </a:lnTo>
                    <a:lnTo>
                      <a:pt x="6" y="862"/>
                    </a:lnTo>
                    <a:lnTo>
                      <a:pt x="7" y="863"/>
                    </a:lnTo>
                    <a:lnTo>
                      <a:pt x="8" y="882"/>
                    </a:lnTo>
                    <a:lnTo>
                      <a:pt x="11" y="900"/>
                    </a:lnTo>
                    <a:lnTo>
                      <a:pt x="15" y="918"/>
                    </a:lnTo>
                    <a:lnTo>
                      <a:pt x="21" y="935"/>
                    </a:lnTo>
                    <a:lnTo>
                      <a:pt x="27" y="952"/>
                    </a:lnTo>
                    <a:lnTo>
                      <a:pt x="35" y="970"/>
                    </a:lnTo>
                    <a:lnTo>
                      <a:pt x="42" y="986"/>
                    </a:lnTo>
                    <a:lnTo>
                      <a:pt x="51" y="1001"/>
                    </a:lnTo>
                    <a:lnTo>
                      <a:pt x="63" y="1017"/>
                    </a:lnTo>
                    <a:lnTo>
                      <a:pt x="77" y="1032"/>
                    </a:lnTo>
                    <a:lnTo>
                      <a:pt x="92" y="1044"/>
                    </a:lnTo>
                    <a:lnTo>
                      <a:pt x="108" y="1055"/>
                    </a:lnTo>
                    <a:lnTo>
                      <a:pt x="125" y="1063"/>
                    </a:lnTo>
                    <a:lnTo>
                      <a:pt x="143" y="1071"/>
                    </a:lnTo>
                    <a:lnTo>
                      <a:pt x="163" y="1077"/>
                    </a:lnTo>
                    <a:lnTo>
                      <a:pt x="183" y="1082"/>
                    </a:lnTo>
                    <a:lnTo>
                      <a:pt x="190" y="1084"/>
                    </a:lnTo>
                    <a:lnTo>
                      <a:pt x="196" y="1085"/>
                    </a:lnTo>
                    <a:lnTo>
                      <a:pt x="202" y="1086"/>
                    </a:lnTo>
                    <a:lnTo>
                      <a:pt x="209" y="1086"/>
                    </a:lnTo>
                    <a:lnTo>
                      <a:pt x="214" y="1086"/>
                    </a:lnTo>
                    <a:lnTo>
                      <a:pt x="221" y="1086"/>
                    </a:lnTo>
                    <a:lnTo>
                      <a:pt x="227" y="1086"/>
                    </a:lnTo>
                    <a:lnTo>
                      <a:pt x="234"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8" name="Freeform 174"/>
              <p:cNvSpPr>
                <a:spLocks/>
              </p:cNvSpPr>
              <p:nvPr/>
            </p:nvSpPr>
            <p:spPr bwMode="auto">
              <a:xfrm>
                <a:off x="4766" y="1079"/>
                <a:ext cx="176" cy="206"/>
              </a:xfrm>
              <a:custGeom>
                <a:avLst/>
                <a:gdLst>
                  <a:gd name="T0" fmla="*/ 9 w 878"/>
                  <a:gd name="T1" fmla="*/ 41 h 1029"/>
                  <a:gd name="T2" fmla="*/ 11 w 878"/>
                  <a:gd name="T3" fmla="*/ 41 h 1029"/>
                  <a:gd name="T4" fmla="*/ 12 w 878"/>
                  <a:gd name="T5" fmla="*/ 40 h 1029"/>
                  <a:gd name="T6" fmla="*/ 14 w 878"/>
                  <a:gd name="T7" fmla="*/ 37 h 1029"/>
                  <a:gd name="T8" fmla="*/ 17 w 878"/>
                  <a:gd name="T9" fmla="*/ 33 h 1029"/>
                  <a:gd name="T10" fmla="*/ 18 w 878"/>
                  <a:gd name="T11" fmla="*/ 30 h 1029"/>
                  <a:gd name="T12" fmla="*/ 20 w 878"/>
                  <a:gd name="T13" fmla="*/ 27 h 1029"/>
                  <a:gd name="T14" fmla="*/ 23 w 878"/>
                  <a:gd name="T15" fmla="*/ 23 h 1029"/>
                  <a:gd name="T16" fmla="*/ 26 w 878"/>
                  <a:gd name="T17" fmla="*/ 20 h 1029"/>
                  <a:gd name="T18" fmla="*/ 29 w 878"/>
                  <a:gd name="T19" fmla="*/ 16 h 1029"/>
                  <a:gd name="T20" fmla="*/ 32 w 878"/>
                  <a:gd name="T21" fmla="*/ 14 h 1029"/>
                  <a:gd name="T22" fmla="*/ 34 w 878"/>
                  <a:gd name="T23" fmla="*/ 12 h 1029"/>
                  <a:gd name="T24" fmla="*/ 34 w 878"/>
                  <a:gd name="T25" fmla="*/ 11 h 1029"/>
                  <a:gd name="T26" fmla="*/ 34 w 878"/>
                  <a:gd name="T27" fmla="*/ 11 h 1029"/>
                  <a:gd name="T28" fmla="*/ 35 w 878"/>
                  <a:gd name="T29" fmla="*/ 11 h 1029"/>
                  <a:gd name="T30" fmla="*/ 34 w 878"/>
                  <a:gd name="T31" fmla="*/ 8 h 1029"/>
                  <a:gd name="T32" fmla="*/ 32 w 878"/>
                  <a:gd name="T33" fmla="*/ 3 h 1029"/>
                  <a:gd name="T34" fmla="*/ 29 w 878"/>
                  <a:gd name="T35" fmla="*/ 1 h 1029"/>
                  <a:gd name="T36" fmla="*/ 26 w 878"/>
                  <a:gd name="T37" fmla="*/ 0 h 1029"/>
                  <a:gd name="T38" fmla="*/ 23 w 878"/>
                  <a:gd name="T39" fmla="*/ 1 h 1029"/>
                  <a:gd name="T40" fmla="*/ 21 w 878"/>
                  <a:gd name="T41" fmla="*/ 3 h 1029"/>
                  <a:gd name="T42" fmla="*/ 19 w 878"/>
                  <a:gd name="T43" fmla="*/ 5 h 1029"/>
                  <a:gd name="T44" fmla="*/ 17 w 878"/>
                  <a:gd name="T45" fmla="*/ 7 h 1029"/>
                  <a:gd name="T46" fmla="*/ 21 w 878"/>
                  <a:gd name="T47" fmla="*/ 12 h 1029"/>
                  <a:gd name="T48" fmla="*/ 23 w 878"/>
                  <a:gd name="T49" fmla="*/ 14 h 1029"/>
                  <a:gd name="T50" fmla="*/ 25 w 878"/>
                  <a:gd name="T51" fmla="*/ 15 h 1029"/>
                  <a:gd name="T52" fmla="*/ 26 w 878"/>
                  <a:gd name="T53" fmla="*/ 16 h 1029"/>
                  <a:gd name="T54" fmla="*/ 26 w 878"/>
                  <a:gd name="T55" fmla="*/ 17 h 1029"/>
                  <a:gd name="T56" fmla="*/ 26 w 878"/>
                  <a:gd name="T57" fmla="*/ 18 h 1029"/>
                  <a:gd name="T58" fmla="*/ 25 w 878"/>
                  <a:gd name="T59" fmla="*/ 17 h 1029"/>
                  <a:gd name="T60" fmla="*/ 23 w 878"/>
                  <a:gd name="T61" fmla="*/ 15 h 1029"/>
                  <a:gd name="T62" fmla="*/ 21 w 878"/>
                  <a:gd name="T63" fmla="*/ 13 h 1029"/>
                  <a:gd name="T64" fmla="*/ 18 w 878"/>
                  <a:gd name="T65" fmla="*/ 12 h 1029"/>
                  <a:gd name="T66" fmla="*/ 16 w 878"/>
                  <a:gd name="T67" fmla="*/ 10 h 1029"/>
                  <a:gd name="T68" fmla="*/ 15 w 878"/>
                  <a:gd name="T69" fmla="*/ 10 h 1029"/>
                  <a:gd name="T70" fmla="*/ 13 w 878"/>
                  <a:gd name="T71" fmla="*/ 11 h 1029"/>
                  <a:gd name="T72" fmla="*/ 11 w 878"/>
                  <a:gd name="T73" fmla="*/ 12 h 1029"/>
                  <a:gd name="T74" fmla="*/ 9 w 878"/>
                  <a:gd name="T75" fmla="*/ 14 h 1029"/>
                  <a:gd name="T76" fmla="*/ 8 w 878"/>
                  <a:gd name="T77" fmla="*/ 16 h 1029"/>
                  <a:gd name="T78" fmla="*/ 6 w 878"/>
                  <a:gd name="T79" fmla="*/ 19 h 1029"/>
                  <a:gd name="T80" fmla="*/ 5 w 878"/>
                  <a:gd name="T81" fmla="*/ 22 h 1029"/>
                  <a:gd name="T82" fmla="*/ 5 w 878"/>
                  <a:gd name="T83" fmla="*/ 23 h 1029"/>
                  <a:gd name="T84" fmla="*/ 6 w 878"/>
                  <a:gd name="T85" fmla="*/ 24 h 1029"/>
                  <a:gd name="T86" fmla="*/ 8 w 878"/>
                  <a:gd name="T87" fmla="*/ 26 h 1029"/>
                  <a:gd name="T88" fmla="*/ 10 w 878"/>
                  <a:gd name="T89" fmla="*/ 28 h 1029"/>
                  <a:gd name="T90" fmla="*/ 12 w 878"/>
                  <a:gd name="T91" fmla="*/ 29 h 1029"/>
                  <a:gd name="T92" fmla="*/ 15 w 878"/>
                  <a:gd name="T93" fmla="*/ 31 h 1029"/>
                  <a:gd name="T94" fmla="*/ 16 w 878"/>
                  <a:gd name="T95" fmla="*/ 31 h 1029"/>
                  <a:gd name="T96" fmla="*/ 16 w 878"/>
                  <a:gd name="T97" fmla="*/ 32 h 1029"/>
                  <a:gd name="T98" fmla="*/ 14 w 878"/>
                  <a:gd name="T99" fmla="*/ 31 h 1029"/>
                  <a:gd name="T100" fmla="*/ 12 w 878"/>
                  <a:gd name="T101" fmla="*/ 30 h 1029"/>
                  <a:gd name="T102" fmla="*/ 10 w 878"/>
                  <a:gd name="T103" fmla="*/ 29 h 1029"/>
                  <a:gd name="T104" fmla="*/ 9 w 878"/>
                  <a:gd name="T105" fmla="*/ 28 h 1029"/>
                  <a:gd name="T106" fmla="*/ 8 w 878"/>
                  <a:gd name="T107" fmla="*/ 28 h 1029"/>
                  <a:gd name="T108" fmla="*/ 3 w 878"/>
                  <a:gd name="T109" fmla="*/ 25 h 1029"/>
                  <a:gd name="T110" fmla="*/ 2 w 878"/>
                  <a:gd name="T111" fmla="*/ 29 h 1029"/>
                  <a:gd name="T112" fmla="*/ 0 w 878"/>
                  <a:gd name="T113" fmla="*/ 33 h 1029"/>
                  <a:gd name="T114" fmla="*/ 1 w 878"/>
                  <a:gd name="T115" fmla="*/ 37 h 1029"/>
                  <a:gd name="T116" fmla="*/ 3 w 878"/>
                  <a:gd name="T117" fmla="*/ 40 h 1029"/>
                  <a:gd name="T118" fmla="*/ 6 w 878"/>
                  <a:gd name="T119" fmla="*/ 41 h 10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8"/>
                  <a:gd name="T181" fmla="*/ 0 h 1029"/>
                  <a:gd name="T182" fmla="*/ 878 w 878"/>
                  <a:gd name="T183" fmla="*/ 1029 h 10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8" h="1029">
                    <a:moveTo>
                      <a:pt x="204" y="1029"/>
                    </a:moveTo>
                    <a:lnTo>
                      <a:pt x="215" y="1029"/>
                    </a:lnTo>
                    <a:lnTo>
                      <a:pt x="224" y="1027"/>
                    </a:lnTo>
                    <a:lnTo>
                      <a:pt x="235" y="1024"/>
                    </a:lnTo>
                    <a:lnTo>
                      <a:pt x="246" y="1022"/>
                    </a:lnTo>
                    <a:lnTo>
                      <a:pt x="256" y="1019"/>
                    </a:lnTo>
                    <a:lnTo>
                      <a:pt x="266" y="1016"/>
                    </a:lnTo>
                    <a:lnTo>
                      <a:pt x="276" y="1013"/>
                    </a:lnTo>
                    <a:lnTo>
                      <a:pt x="287" y="1010"/>
                    </a:lnTo>
                    <a:lnTo>
                      <a:pt x="293" y="1008"/>
                    </a:lnTo>
                    <a:lnTo>
                      <a:pt x="300" y="1008"/>
                    </a:lnTo>
                    <a:lnTo>
                      <a:pt x="305" y="1008"/>
                    </a:lnTo>
                    <a:lnTo>
                      <a:pt x="311" y="1007"/>
                    </a:lnTo>
                    <a:lnTo>
                      <a:pt x="323" y="978"/>
                    </a:lnTo>
                    <a:lnTo>
                      <a:pt x="337" y="951"/>
                    </a:lnTo>
                    <a:lnTo>
                      <a:pt x="351" y="926"/>
                    </a:lnTo>
                    <a:lnTo>
                      <a:pt x="366" y="900"/>
                    </a:lnTo>
                    <a:lnTo>
                      <a:pt x="381" y="876"/>
                    </a:lnTo>
                    <a:lnTo>
                      <a:pt x="397" y="851"/>
                    </a:lnTo>
                    <a:lnTo>
                      <a:pt x="412" y="827"/>
                    </a:lnTo>
                    <a:lnTo>
                      <a:pt x="427" y="802"/>
                    </a:lnTo>
                    <a:lnTo>
                      <a:pt x="435" y="788"/>
                    </a:lnTo>
                    <a:lnTo>
                      <a:pt x="443" y="775"/>
                    </a:lnTo>
                    <a:lnTo>
                      <a:pt x="451" y="761"/>
                    </a:lnTo>
                    <a:lnTo>
                      <a:pt x="459" y="748"/>
                    </a:lnTo>
                    <a:lnTo>
                      <a:pt x="475" y="724"/>
                    </a:lnTo>
                    <a:lnTo>
                      <a:pt x="490" y="699"/>
                    </a:lnTo>
                    <a:lnTo>
                      <a:pt x="506" y="675"/>
                    </a:lnTo>
                    <a:lnTo>
                      <a:pt x="523" y="652"/>
                    </a:lnTo>
                    <a:lnTo>
                      <a:pt x="539" y="628"/>
                    </a:lnTo>
                    <a:lnTo>
                      <a:pt x="556" y="604"/>
                    </a:lnTo>
                    <a:lnTo>
                      <a:pt x="574" y="582"/>
                    </a:lnTo>
                    <a:lnTo>
                      <a:pt x="592" y="558"/>
                    </a:lnTo>
                    <a:lnTo>
                      <a:pt x="610" y="536"/>
                    </a:lnTo>
                    <a:lnTo>
                      <a:pt x="630" y="513"/>
                    </a:lnTo>
                    <a:lnTo>
                      <a:pt x="648" y="489"/>
                    </a:lnTo>
                    <a:lnTo>
                      <a:pt x="668" y="467"/>
                    </a:lnTo>
                    <a:lnTo>
                      <a:pt x="689" y="444"/>
                    </a:lnTo>
                    <a:lnTo>
                      <a:pt x="709" y="421"/>
                    </a:lnTo>
                    <a:lnTo>
                      <a:pt x="731" y="398"/>
                    </a:lnTo>
                    <a:lnTo>
                      <a:pt x="752" y="374"/>
                    </a:lnTo>
                    <a:lnTo>
                      <a:pt x="765" y="364"/>
                    </a:lnTo>
                    <a:lnTo>
                      <a:pt x="777" y="354"/>
                    </a:lnTo>
                    <a:lnTo>
                      <a:pt x="789" y="343"/>
                    </a:lnTo>
                    <a:lnTo>
                      <a:pt x="801" y="332"/>
                    </a:lnTo>
                    <a:lnTo>
                      <a:pt x="812" y="322"/>
                    </a:lnTo>
                    <a:lnTo>
                      <a:pt x="824" y="312"/>
                    </a:lnTo>
                    <a:lnTo>
                      <a:pt x="836" y="301"/>
                    </a:lnTo>
                    <a:lnTo>
                      <a:pt x="847" y="292"/>
                    </a:lnTo>
                    <a:lnTo>
                      <a:pt x="849" y="289"/>
                    </a:lnTo>
                    <a:lnTo>
                      <a:pt x="851" y="287"/>
                    </a:lnTo>
                    <a:lnTo>
                      <a:pt x="853" y="286"/>
                    </a:lnTo>
                    <a:lnTo>
                      <a:pt x="855" y="285"/>
                    </a:lnTo>
                    <a:lnTo>
                      <a:pt x="856" y="284"/>
                    </a:lnTo>
                    <a:lnTo>
                      <a:pt x="857" y="283"/>
                    </a:lnTo>
                    <a:lnTo>
                      <a:pt x="858" y="281"/>
                    </a:lnTo>
                    <a:lnTo>
                      <a:pt x="859" y="280"/>
                    </a:lnTo>
                    <a:lnTo>
                      <a:pt x="872" y="270"/>
                    </a:lnTo>
                    <a:lnTo>
                      <a:pt x="873" y="269"/>
                    </a:lnTo>
                    <a:lnTo>
                      <a:pt x="876" y="268"/>
                    </a:lnTo>
                    <a:lnTo>
                      <a:pt x="877" y="267"/>
                    </a:lnTo>
                    <a:lnTo>
                      <a:pt x="878" y="265"/>
                    </a:lnTo>
                    <a:lnTo>
                      <a:pt x="866" y="234"/>
                    </a:lnTo>
                    <a:lnTo>
                      <a:pt x="856" y="201"/>
                    </a:lnTo>
                    <a:lnTo>
                      <a:pt x="846" y="170"/>
                    </a:lnTo>
                    <a:lnTo>
                      <a:pt x="835" y="138"/>
                    </a:lnTo>
                    <a:lnTo>
                      <a:pt x="822" y="109"/>
                    </a:lnTo>
                    <a:lnTo>
                      <a:pt x="806" y="81"/>
                    </a:lnTo>
                    <a:lnTo>
                      <a:pt x="786" y="56"/>
                    </a:lnTo>
                    <a:lnTo>
                      <a:pt x="762" y="35"/>
                    </a:lnTo>
                    <a:lnTo>
                      <a:pt x="745" y="26"/>
                    </a:lnTo>
                    <a:lnTo>
                      <a:pt x="725" y="20"/>
                    </a:lnTo>
                    <a:lnTo>
                      <a:pt x="706" y="14"/>
                    </a:lnTo>
                    <a:lnTo>
                      <a:pt x="685" y="10"/>
                    </a:lnTo>
                    <a:lnTo>
                      <a:pt x="664" y="7"/>
                    </a:lnTo>
                    <a:lnTo>
                      <a:pt x="643" y="4"/>
                    </a:lnTo>
                    <a:lnTo>
                      <a:pt x="622" y="3"/>
                    </a:lnTo>
                    <a:lnTo>
                      <a:pt x="602" y="0"/>
                    </a:lnTo>
                    <a:lnTo>
                      <a:pt x="589" y="11"/>
                    </a:lnTo>
                    <a:lnTo>
                      <a:pt x="575" y="23"/>
                    </a:lnTo>
                    <a:lnTo>
                      <a:pt x="560" y="36"/>
                    </a:lnTo>
                    <a:lnTo>
                      <a:pt x="545" y="50"/>
                    </a:lnTo>
                    <a:lnTo>
                      <a:pt x="530" y="64"/>
                    </a:lnTo>
                    <a:lnTo>
                      <a:pt x="515" y="78"/>
                    </a:lnTo>
                    <a:lnTo>
                      <a:pt x="499" y="92"/>
                    </a:lnTo>
                    <a:lnTo>
                      <a:pt x="487" y="104"/>
                    </a:lnTo>
                    <a:lnTo>
                      <a:pt x="475" y="118"/>
                    </a:lnTo>
                    <a:lnTo>
                      <a:pt x="463" y="131"/>
                    </a:lnTo>
                    <a:lnTo>
                      <a:pt x="452" y="145"/>
                    </a:lnTo>
                    <a:lnTo>
                      <a:pt x="441" y="158"/>
                    </a:lnTo>
                    <a:lnTo>
                      <a:pt x="432" y="172"/>
                    </a:lnTo>
                    <a:lnTo>
                      <a:pt x="423" y="186"/>
                    </a:lnTo>
                    <a:lnTo>
                      <a:pt x="415" y="201"/>
                    </a:lnTo>
                    <a:lnTo>
                      <a:pt x="408" y="216"/>
                    </a:lnTo>
                    <a:lnTo>
                      <a:pt x="522" y="299"/>
                    </a:lnTo>
                    <a:lnTo>
                      <a:pt x="533" y="308"/>
                    </a:lnTo>
                    <a:lnTo>
                      <a:pt x="545" y="315"/>
                    </a:lnTo>
                    <a:lnTo>
                      <a:pt x="555" y="324"/>
                    </a:lnTo>
                    <a:lnTo>
                      <a:pt x="566" y="331"/>
                    </a:lnTo>
                    <a:lnTo>
                      <a:pt x="577" y="340"/>
                    </a:lnTo>
                    <a:lnTo>
                      <a:pt x="588" y="349"/>
                    </a:lnTo>
                    <a:lnTo>
                      <a:pt x="598" y="358"/>
                    </a:lnTo>
                    <a:lnTo>
                      <a:pt x="609" y="368"/>
                    </a:lnTo>
                    <a:lnTo>
                      <a:pt x="616" y="375"/>
                    </a:lnTo>
                    <a:lnTo>
                      <a:pt x="621" y="383"/>
                    </a:lnTo>
                    <a:lnTo>
                      <a:pt x="627" y="390"/>
                    </a:lnTo>
                    <a:lnTo>
                      <a:pt x="634" y="397"/>
                    </a:lnTo>
                    <a:lnTo>
                      <a:pt x="639" y="404"/>
                    </a:lnTo>
                    <a:lnTo>
                      <a:pt x="646" y="412"/>
                    </a:lnTo>
                    <a:lnTo>
                      <a:pt x="651" y="418"/>
                    </a:lnTo>
                    <a:lnTo>
                      <a:pt x="656" y="426"/>
                    </a:lnTo>
                    <a:lnTo>
                      <a:pt x="653" y="437"/>
                    </a:lnTo>
                    <a:lnTo>
                      <a:pt x="652" y="438"/>
                    </a:lnTo>
                    <a:lnTo>
                      <a:pt x="650" y="439"/>
                    </a:lnTo>
                    <a:lnTo>
                      <a:pt x="649" y="441"/>
                    </a:lnTo>
                    <a:lnTo>
                      <a:pt x="647" y="442"/>
                    </a:lnTo>
                    <a:lnTo>
                      <a:pt x="639" y="451"/>
                    </a:lnTo>
                    <a:lnTo>
                      <a:pt x="632" y="445"/>
                    </a:lnTo>
                    <a:lnTo>
                      <a:pt x="625" y="440"/>
                    </a:lnTo>
                    <a:lnTo>
                      <a:pt x="620" y="435"/>
                    </a:lnTo>
                    <a:lnTo>
                      <a:pt x="616" y="427"/>
                    </a:lnTo>
                    <a:lnTo>
                      <a:pt x="602" y="412"/>
                    </a:lnTo>
                    <a:lnTo>
                      <a:pt x="589" y="398"/>
                    </a:lnTo>
                    <a:lnTo>
                      <a:pt x="575" y="385"/>
                    </a:lnTo>
                    <a:lnTo>
                      <a:pt x="561" y="372"/>
                    </a:lnTo>
                    <a:lnTo>
                      <a:pt x="546" y="360"/>
                    </a:lnTo>
                    <a:lnTo>
                      <a:pt x="532" y="349"/>
                    </a:lnTo>
                    <a:lnTo>
                      <a:pt x="517" y="337"/>
                    </a:lnTo>
                    <a:lnTo>
                      <a:pt x="502" y="325"/>
                    </a:lnTo>
                    <a:lnTo>
                      <a:pt x="487" y="314"/>
                    </a:lnTo>
                    <a:lnTo>
                      <a:pt x="472" y="304"/>
                    </a:lnTo>
                    <a:lnTo>
                      <a:pt x="456" y="294"/>
                    </a:lnTo>
                    <a:lnTo>
                      <a:pt x="441" y="283"/>
                    </a:lnTo>
                    <a:lnTo>
                      <a:pt x="426" y="273"/>
                    </a:lnTo>
                    <a:lnTo>
                      <a:pt x="411" y="264"/>
                    </a:lnTo>
                    <a:lnTo>
                      <a:pt x="396" y="253"/>
                    </a:lnTo>
                    <a:lnTo>
                      <a:pt x="381" y="243"/>
                    </a:lnTo>
                    <a:lnTo>
                      <a:pt x="380" y="243"/>
                    </a:lnTo>
                    <a:lnTo>
                      <a:pt x="379" y="243"/>
                    </a:lnTo>
                    <a:lnTo>
                      <a:pt x="378" y="243"/>
                    </a:lnTo>
                    <a:lnTo>
                      <a:pt x="363" y="249"/>
                    </a:lnTo>
                    <a:lnTo>
                      <a:pt x="348" y="256"/>
                    </a:lnTo>
                    <a:lnTo>
                      <a:pt x="333" y="264"/>
                    </a:lnTo>
                    <a:lnTo>
                      <a:pt x="319" y="272"/>
                    </a:lnTo>
                    <a:lnTo>
                      <a:pt x="305" y="282"/>
                    </a:lnTo>
                    <a:lnTo>
                      <a:pt x="292" y="293"/>
                    </a:lnTo>
                    <a:lnTo>
                      <a:pt x="279" y="303"/>
                    </a:lnTo>
                    <a:lnTo>
                      <a:pt x="266" y="315"/>
                    </a:lnTo>
                    <a:lnTo>
                      <a:pt x="254" y="328"/>
                    </a:lnTo>
                    <a:lnTo>
                      <a:pt x="243" y="341"/>
                    </a:lnTo>
                    <a:lnTo>
                      <a:pt x="231" y="354"/>
                    </a:lnTo>
                    <a:lnTo>
                      <a:pt x="220" y="367"/>
                    </a:lnTo>
                    <a:lnTo>
                      <a:pt x="209" y="380"/>
                    </a:lnTo>
                    <a:lnTo>
                      <a:pt x="200" y="394"/>
                    </a:lnTo>
                    <a:lnTo>
                      <a:pt x="189" y="407"/>
                    </a:lnTo>
                    <a:lnTo>
                      <a:pt x="179" y="419"/>
                    </a:lnTo>
                    <a:lnTo>
                      <a:pt x="171" y="436"/>
                    </a:lnTo>
                    <a:lnTo>
                      <a:pt x="159" y="453"/>
                    </a:lnTo>
                    <a:lnTo>
                      <a:pt x="147" y="470"/>
                    </a:lnTo>
                    <a:lnTo>
                      <a:pt x="135" y="487"/>
                    </a:lnTo>
                    <a:lnTo>
                      <a:pt x="125" y="504"/>
                    </a:lnTo>
                    <a:lnTo>
                      <a:pt x="119" y="523"/>
                    </a:lnTo>
                    <a:lnTo>
                      <a:pt x="117" y="541"/>
                    </a:lnTo>
                    <a:lnTo>
                      <a:pt x="120" y="559"/>
                    </a:lnTo>
                    <a:lnTo>
                      <a:pt x="124" y="566"/>
                    </a:lnTo>
                    <a:lnTo>
                      <a:pt x="130" y="571"/>
                    </a:lnTo>
                    <a:lnTo>
                      <a:pt x="135" y="577"/>
                    </a:lnTo>
                    <a:lnTo>
                      <a:pt x="141" y="583"/>
                    </a:lnTo>
                    <a:lnTo>
                      <a:pt x="146" y="588"/>
                    </a:lnTo>
                    <a:lnTo>
                      <a:pt x="151" y="594"/>
                    </a:lnTo>
                    <a:lnTo>
                      <a:pt x="157" y="600"/>
                    </a:lnTo>
                    <a:lnTo>
                      <a:pt x="161" y="605"/>
                    </a:lnTo>
                    <a:lnTo>
                      <a:pt x="175" y="618"/>
                    </a:lnTo>
                    <a:lnTo>
                      <a:pt x="189" y="631"/>
                    </a:lnTo>
                    <a:lnTo>
                      <a:pt x="203" y="643"/>
                    </a:lnTo>
                    <a:lnTo>
                      <a:pt x="216" y="656"/>
                    </a:lnTo>
                    <a:lnTo>
                      <a:pt x="229" y="668"/>
                    </a:lnTo>
                    <a:lnTo>
                      <a:pt x="243" y="680"/>
                    </a:lnTo>
                    <a:lnTo>
                      <a:pt x="256" y="690"/>
                    </a:lnTo>
                    <a:lnTo>
                      <a:pt x="270" y="701"/>
                    </a:lnTo>
                    <a:lnTo>
                      <a:pt x="283" y="712"/>
                    </a:lnTo>
                    <a:lnTo>
                      <a:pt x="297" y="721"/>
                    </a:lnTo>
                    <a:lnTo>
                      <a:pt x="311" y="731"/>
                    </a:lnTo>
                    <a:lnTo>
                      <a:pt x="326" y="740"/>
                    </a:lnTo>
                    <a:lnTo>
                      <a:pt x="343" y="748"/>
                    </a:lnTo>
                    <a:lnTo>
                      <a:pt x="359" y="756"/>
                    </a:lnTo>
                    <a:lnTo>
                      <a:pt x="376" y="763"/>
                    </a:lnTo>
                    <a:lnTo>
                      <a:pt x="393" y="770"/>
                    </a:lnTo>
                    <a:lnTo>
                      <a:pt x="395" y="772"/>
                    </a:lnTo>
                    <a:lnTo>
                      <a:pt x="398" y="774"/>
                    </a:lnTo>
                    <a:lnTo>
                      <a:pt x="400" y="777"/>
                    </a:lnTo>
                    <a:lnTo>
                      <a:pt x="400" y="782"/>
                    </a:lnTo>
                    <a:lnTo>
                      <a:pt x="396" y="787"/>
                    </a:lnTo>
                    <a:lnTo>
                      <a:pt x="392" y="791"/>
                    </a:lnTo>
                    <a:lnTo>
                      <a:pt x="387" y="796"/>
                    </a:lnTo>
                    <a:lnTo>
                      <a:pt x="381" y="799"/>
                    </a:lnTo>
                    <a:lnTo>
                      <a:pt x="368" y="795"/>
                    </a:lnTo>
                    <a:lnTo>
                      <a:pt x="355" y="790"/>
                    </a:lnTo>
                    <a:lnTo>
                      <a:pt x="344" y="785"/>
                    </a:lnTo>
                    <a:lnTo>
                      <a:pt x="332" y="778"/>
                    </a:lnTo>
                    <a:lnTo>
                      <a:pt x="320" y="773"/>
                    </a:lnTo>
                    <a:lnTo>
                      <a:pt x="309" y="767"/>
                    </a:lnTo>
                    <a:lnTo>
                      <a:pt x="299" y="760"/>
                    </a:lnTo>
                    <a:lnTo>
                      <a:pt x="289" y="753"/>
                    </a:lnTo>
                    <a:lnTo>
                      <a:pt x="278" y="746"/>
                    </a:lnTo>
                    <a:lnTo>
                      <a:pt x="268" y="739"/>
                    </a:lnTo>
                    <a:lnTo>
                      <a:pt x="258" y="731"/>
                    </a:lnTo>
                    <a:lnTo>
                      <a:pt x="248" y="724"/>
                    </a:lnTo>
                    <a:lnTo>
                      <a:pt x="238" y="716"/>
                    </a:lnTo>
                    <a:lnTo>
                      <a:pt x="229" y="707"/>
                    </a:lnTo>
                    <a:lnTo>
                      <a:pt x="218" y="700"/>
                    </a:lnTo>
                    <a:lnTo>
                      <a:pt x="208" y="692"/>
                    </a:lnTo>
                    <a:lnTo>
                      <a:pt x="206" y="691"/>
                    </a:lnTo>
                    <a:lnTo>
                      <a:pt x="204" y="690"/>
                    </a:lnTo>
                    <a:lnTo>
                      <a:pt x="203" y="690"/>
                    </a:lnTo>
                    <a:lnTo>
                      <a:pt x="201" y="689"/>
                    </a:lnTo>
                    <a:lnTo>
                      <a:pt x="106" y="597"/>
                    </a:lnTo>
                    <a:lnTo>
                      <a:pt x="93" y="615"/>
                    </a:lnTo>
                    <a:lnTo>
                      <a:pt x="80" y="633"/>
                    </a:lnTo>
                    <a:lnTo>
                      <a:pt x="70" y="653"/>
                    </a:lnTo>
                    <a:lnTo>
                      <a:pt x="59" y="673"/>
                    </a:lnTo>
                    <a:lnTo>
                      <a:pt x="48" y="693"/>
                    </a:lnTo>
                    <a:lnTo>
                      <a:pt x="38" y="715"/>
                    </a:lnTo>
                    <a:lnTo>
                      <a:pt x="29" y="736"/>
                    </a:lnTo>
                    <a:lnTo>
                      <a:pt x="19" y="759"/>
                    </a:lnTo>
                    <a:lnTo>
                      <a:pt x="0" y="813"/>
                    </a:lnTo>
                    <a:lnTo>
                      <a:pt x="4" y="834"/>
                    </a:lnTo>
                    <a:lnTo>
                      <a:pt x="9" y="857"/>
                    </a:lnTo>
                    <a:lnTo>
                      <a:pt x="14" y="879"/>
                    </a:lnTo>
                    <a:lnTo>
                      <a:pt x="20" y="902"/>
                    </a:lnTo>
                    <a:lnTo>
                      <a:pt x="28" y="925"/>
                    </a:lnTo>
                    <a:lnTo>
                      <a:pt x="37" y="945"/>
                    </a:lnTo>
                    <a:lnTo>
                      <a:pt x="49" y="963"/>
                    </a:lnTo>
                    <a:lnTo>
                      <a:pt x="64" y="979"/>
                    </a:lnTo>
                    <a:lnTo>
                      <a:pt x="78" y="991"/>
                    </a:lnTo>
                    <a:lnTo>
                      <a:pt x="93" y="1001"/>
                    </a:lnTo>
                    <a:lnTo>
                      <a:pt x="110" y="1009"/>
                    </a:lnTo>
                    <a:lnTo>
                      <a:pt x="129" y="1017"/>
                    </a:lnTo>
                    <a:lnTo>
                      <a:pt x="147" y="1022"/>
                    </a:lnTo>
                    <a:lnTo>
                      <a:pt x="166" y="1026"/>
                    </a:lnTo>
                    <a:lnTo>
                      <a:pt x="186" y="1028"/>
                    </a:lnTo>
                    <a:lnTo>
                      <a:pt x="204" y="102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9" name="Freeform 175"/>
              <p:cNvSpPr>
                <a:spLocks/>
              </p:cNvSpPr>
              <p:nvPr/>
            </p:nvSpPr>
            <p:spPr bwMode="auto">
              <a:xfrm>
                <a:off x="4798" y="1180"/>
                <a:ext cx="9" cy="12"/>
              </a:xfrm>
              <a:custGeom>
                <a:avLst/>
                <a:gdLst>
                  <a:gd name="T0" fmla="*/ 1 w 44"/>
                  <a:gd name="T1" fmla="*/ 0 h 62"/>
                  <a:gd name="T2" fmla="*/ 1 w 44"/>
                  <a:gd name="T3" fmla="*/ 0 h 62"/>
                  <a:gd name="T4" fmla="*/ 2 w 44"/>
                  <a:gd name="T5" fmla="*/ 0 h 62"/>
                  <a:gd name="T6" fmla="*/ 2 w 44"/>
                  <a:gd name="T7" fmla="*/ 1 h 62"/>
                  <a:gd name="T8" fmla="*/ 2 w 44"/>
                  <a:gd name="T9" fmla="*/ 1 h 62"/>
                  <a:gd name="T10" fmla="*/ 2 w 44"/>
                  <a:gd name="T11" fmla="*/ 2 h 62"/>
                  <a:gd name="T12" fmla="*/ 2 w 44"/>
                  <a:gd name="T13" fmla="*/ 2 h 62"/>
                  <a:gd name="T14" fmla="*/ 1 w 44"/>
                  <a:gd name="T15" fmla="*/ 2 h 62"/>
                  <a:gd name="T16" fmla="*/ 1 w 44"/>
                  <a:gd name="T17" fmla="*/ 2 h 62"/>
                  <a:gd name="T18" fmla="*/ 1 w 44"/>
                  <a:gd name="T19" fmla="*/ 2 h 62"/>
                  <a:gd name="T20" fmla="*/ 0 w 44"/>
                  <a:gd name="T21" fmla="*/ 2 h 62"/>
                  <a:gd name="T22" fmla="*/ 0 w 44"/>
                  <a:gd name="T23" fmla="*/ 2 h 62"/>
                  <a:gd name="T24" fmla="*/ 0 w 44"/>
                  <a:gd name="T25" fmla="*/ 1 h 62"/>
                  <a:gd name="T26" fmla="*/ 0 w 44"/>
                  <a:gd name="T27" fmla="*/ 1 h 62"/>
                  <a:gd name="T28" fmla="*/ 0 w 44"/>
                  <a:gd name="T29" fmla="*/ 0 h 62"/>
                  <a:gd name="T30" fmla="*/ 1 w 44"/>
                  <a:gd name="T31" fmla="*/ 0 h 62"/>
                  <a:gd name="T32" fmla="*/ 1 w 44"/>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2"/>
                  <a:gd name="T53" fmla="*/ 44 w 44"/>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2">
                    <a:moveTo>
                      <a:pt x="22" y="0"/>
                    </a:moveTo>
                    <a:lnTo>
                      <a:pt x="31" y="3"/>
                    </a:lnTo>
                    <a:lnTo>
                      <a:pt x="38" y="9"/>
                    </a:lnTo>
                    <a:lnTo>
                      <a:pt x="42" y="19"/>
                    </a:lnTo>
                    <a:lnTo>
                      <a:pt x="44" y="30"/>
                    </a:lnTo>
                    <a:lnTo>
                      <a:pt x="42" y="42"/>
                    </a:lnTo>
                    <a:lnTo>
                      <a:pt x="38" y="52"/>
                    </a:lnTo>
                    <a:lnTo>
                      <a:pt x="31" y="59"/>
                    </a:lnTo>
                    <a:lnTo>
                      <a:pt x="22" y="62"/>
                    </a:lnTo>
                    <a:lnTo>
                      <a:pt x="14" y="59"/>
                    </a:lnTo>
                    <a:lnTo>
                      <a:pt x="6" y="52"/>
                    </a:lnTo>
                    <a:lnTo>
                      <a:pt x="2" y="42"/>
                    </a:lnTo>
                    <a:lnTo>
                      <a:pt x="0" y="30"/>
                    </a:lnTo>
                    <a:lnTo>
                      <a:pt x="2" y="19"/>
                    </a:lnTo>
                    <a:lnTo>
                      <a:pt x="6" y="9"/>
                    </a:lnTo>
                    <a:lnTo>
                      <a:pt x="14" y="3"/>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0" name="Freeform 176"/>
              <p:cNvSpPr>
                <a:spLocks/>
              </p:cNvSpPr>
              <p:nvPr/>
            </p:nvSpPr>
            <p:spPr bwMode="auto">
              <a:xfrm>
                <a:off x="4815" y="1194"/>
                <a:ext cx="9" cy="12"/>
              </a:xfrm>
              <a:custGeom>
                <a:avLst/>
                <a:gdLst>
                  <a:gd name="T0" fmla="*/ 1 w 44"/>
                  <a:gd name="T1" fmla="*/ 0 h 62"/>
                  <a:gd name="T2" fmla="*/ 1 w 44"/>
                  <a:gd name="T3" fmla="*/ 0 h 62"/>
                  <a:gd name="T4" fmla="*/ 2 w 44"/>
                  <a:gd name="T5" fmla="*/ 0 h 62"/>
                  <a:gd name="T6" fmla="*/ 2 w 44"/>
                  <a:gd name="T7" fmla="*/ 1 h 62"/>
                  <a:gd name="T8" fmla="*/ 2 w 44"/>
                  <a:gd name="T9" fmla="*/ 1 h 62"/>
                  <a:gd name="T10" fmla="*/ 2 w 44"/>
                  <a:gd name="T11" fmla="*/ 2 h 62"/>
                  <a:gd name="T12" fmla="*/ 2 w 44"/>
                  <a:gd name="T13" fmla="*/ 2 h 62"/>
                  <a:gd name="T14" fmla="*/ 1 w 44"/>
                  <a:gd name="T15" fmla="*/ 2 h 62"/>
                  <a:gd name="T16" fmla="*/ 1 w 44"/>
                  <a:gd name="T17" fmla="*/ 2 h 62"/>
                  <a:gd name="T18" fmla="*/ 1 w 44"/>
                  <a:gd name="T19" fmla="*/ 2 h 62"/>
                  <a:gd name="T20" fmla="*/ 0 w 44"/>
                  <a:gd name="T21" fmla="*/ 2 h 62"/>
                  <a:gd name="T22" fmla="*/ 0 w 44"/>
                  <a:gd name="T23" fmla="*/ 2 h 62"/>
                  <a:gd name="T24" fmla="*/ 0 w 44"/>
                  <a:gd name="T25" fmla="*/ 1 h 62"/>
                  <a:gd name="T26" fmla="*/ 0 w 44"/>
                  <a:gd name="T27" fmla="*/ 1 h 62"/>
                  <a:gd name="T28" fmla="*/ 0 w 44"/>
                  <a:gd name="T29" fmla="*/ 0 h 62"/>
                  <a:gd name="T30" fmla="*/ 1 w 44"/>
                  <a:gd name="T31" fmla="*/ 0 h 62"/>
                  <a:gd name="T32" fmla="*/ 1 w 44"/>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2"/>
                  <a:gd name="T53" fmla="*/ 44 w 44"/>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2">
                    <a:moveTo>
                      <a:pt x="21" y="0"/>
                    </a:moveTo>
                    <a:lnTo>
                      <a:pt x="30" y="2"/>
                    </a:lnTo>
                    <a:lnTo>
                      <a:pt x="37" y="9"/>
                    </a:lnTo>
                    <a:lnTo>
                      <a:pt x="42" y="19"/>
                    </a:lnTo>
                    <a:lnTo>
                      <a:pt x="44" y="30"/>
                    </a:lnTo>
                    <a:lnTo>
                      <a:pt x="42" y="42"/>
                    </a:lnTo>
                    <a:lnTo>
                      <a:pt x="37" y="52"/>
                    </a:lnTo>
                    <a:lnTo>
                      <a:pt x="30" y="59"/>
                    </a:lnTo>
                    <a:lnTo>
                      <a:pt x="21" y="62"/>
                    </a:lnTo>
                    <a:lnTo>
                      <a:pt x="13" y="59"/>
                    </a:lnTo>
                    <a:lnTo>
                      <a:pt x="6" y="52"/>
                    </a:lnTo>
                    <a:lnTo>
                      <a:pt x="2" y="42"/>
                    </a:lnTo>
                    <a:lnTo>
                      <a:pt x="0" y="30"/>
                    </a:lnTo>
                    <a:lnTo>
                      <a:pt x="2" y="19"/>
                    </a:lnTo>
                    <a:lnTo>
                      <a:pt x="6" y="9"/>
                    </a:lnTo>
                    <a:lnTo>
                      <a:pt x="13" y="2"/>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1" name="Freeform 177"/>
              <p:cNvSpPr>
                <a:spLocks/>
              </p:cNvSpPr>
              <p:nvPr/>
            </p:nvSpPr>
            <p:spPr bwMode="auto">
              <a:xfrm>
                <a:off x="4830" y="1207"/>
                <a:ext cx="9" cy="13"/>
              </a:xfrm>
              <a:custGeom>
                <a:avLst/>
                <a:gdLst>
                  <a:gd name="T0" fmla="*/ 1 w 44"/>
                  <a:gd name="T1" fmla="*/ 0 h 62"/>
                  <a:gd name="T2" fmla="*/ 1 w 44"/>
                  <a:gd name="T3" fmla="*/ 0 h 62"/>
                  <a:gd name="T4" fmla="*/ 2 w 44"/>
                  <a:gd name="T5" fmla="*/ 0 h 62"/>
                  <a:gd name="T6" fmla="*/ 2 w 44"/>
                  <a:gd name="T7" fmla="*/ 1 h 62"/>
                  <a:gd name="T8" fmla="*/ 2 w 44"/>
                  <a:gd name="T9" fmla="*/ 1 h 62"/>
                  <a:gd name="T10" fmla="*/ 2 w 44"/>
                  <a:gd name="T11" fmla="*/ 2 h 62"/>
                  <a:gd name="T12" fmla="*/ 2 w 44"/>
                  <a:gd name="T13" fmla="*/ 2 h 62"/>
                  <a:gd name="T14" fmla="*/ 1 w 44"/>
                  <a:gd name="T15" fmla="*/ 3 h 62"/>
                  <a:gd name="T16" fmla="*/ 1 w 44"/>
                  <a:gd name="T17" fmla="*/ 3 h 62"/>
                  <a:gd name="T18" fmla="*/ 1 w 44"/>
                  <a:gd name="T19" fmla="*/ 3 h 62"/>
                  <a:gd name="T20" fmla="*/ 0 w 44"/>
                  <a:gd name="T21" fmla="*/ 2 h 62"/>
                  <a:gd name="T22" fmla="*/ 0 w 44"/>
                  <a:gd name="T23" fmla="*/ 2 h 62"/>
                  <a:gd name="T24" fmla="*/ 0 w 44"/>
                  <a:gd name="T25" fmla="*/ 1 h 62"/>
                  <a:gd name="T26" fmla="*/ 0 w 44"/>
                  <a:gd name="T27" fmla="*/ 1 h 62"/>
                  <a:gd name="T28" fmla="*/ 0 w 44"/>
                  <a:gd name="T29" fmla="*/ 0 h 62"/>
                  <a:gd name="T30" fmla="*/ 1 w 44"/>
                  <a:gd name="T31" fmla="*/ 0 h 62"/>
                  <a:gd name="T32" fmla="*/ 1 w 44"/>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2"/>
                  <a:gd name="T53" fmla="*/ 44 w 44"/>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2">
                    <a:moveTo>
                      <a:pt x="23" y="0"/>
                    </a:moveTo>
                    <a:lnTo>
                      <a:pt x="31" y="2"/>
                    </a:lnTo>
                    <a:lnTo>
                      <a:pt x="38" y="9"/>
                    </a:lnTo>
                    <a:lnTo>
                      <a:pt x="42" y="19"/>
                    </a:lnTo>
                    <a:lnTo>
                      <a:pt x="44" y="31"/>
                    </a:lnTo>
                    <a:lnTo>
                      <a:pt x="42" y="43"/>
                    </a:lnTo>
                    <a:lnTo>
                      <a:pt x="38" y="53"/>
                    </a:lnTo>
                    <a:lnTo>
                      <a:pt x="31" y="60"/>
                    </a:lnTo>
                    <a:lnTo>
                      <a:pt x="23" y="62"/>
                    </a:lnTo>
                    <a:lnTo>
                      <a:pt x="14" y="60"/>
                    </a:lnTo>
                    <a:lnTo>
                      <a:pt x="7" y="53"/>
                    </a:lnTo>
                    <a:lnTo>
                      <a:pt x="2" y="43"/>
                    </a:lnTo>
                    <a:lnTo>
                      <a:pt x="0" y="31"/>
                    </a:lnTo>
                    <a:lnTo>
                      <a:pt x="2" y="19"/>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2" name="Freeform 178"/>
              <p:cNvSpPr>
                <a:spLocks/>
              </p:cNvSpPr>
              <p:nvPr/>
            </p:nvSpPr>
            <p:spPr bwMode="auto">
              <a:xfrm>
                <a:off x="4813" y="1159"/>
                <a:ext cx="9" cy="13"/>
              </a:xfrm>
              <a:custGeom>
                <a:avLst/>
                <a:gdLst>
                  <a:gd name="T0" fmla="*/ 1 w 44"/>
                  <a:gd name="T1" fmla="*/ 0 h 63"/>
                  <a:gd name="T2" fmla="*/ 1 w 44"/>
                  <a:gd name="T3" fmla="*/ 0 h 63"/>
                  <a:gd name="T4" fmla="*/ 2 w 44"/>
                  <a:gd name="T5" fmla="*/ 0 h 63"/>
                  <a:gd name="T6" fmla="*/ 2 w 44"/>
                  <a:gd name="T7" fmla="*/ 1 h 63"/>
                  <a:gd name="T8" fmla="*/ 2 w 44"/>
                  <a:gd name="T9" fmla="*/ 1 h 63"/>
                  <a:gd name="T10" fmla="*/ 2 w 44"/>
                  <a:gd name="T11" fmla="*/ 2 h 63"/>
                  <a:gd name="T12" fmla="*/ 2 w 44"/>
                  <a:gd name="T13" fmla="*/ 2 h 63"/>
                  <a:gd name="T14" fmla="*/ 1 w 44"/>
                  <a:gd name="T15" fmla="*/ 2 h 63"/>
                  <a:gd name="T16" fmla="*/ 1 w 44"/>
                  <a:gd name="T17" fmla="*/ 3 h 63"/>
                  <a:gd name="T18" fmla="*/ 1 w 44"/>
                  <a:gd name="T19" fmla="*/ 2 h 63"/>
                  <a:gd name="T20" fmla="*/ 0 w 44"/>
                  <a:gd name="T21" fmla="*/ 2 h 63"/>
                  <a:gd name="T22" fmla="*/ 0 w 44"/>
                  <a:gd name="T23" fmla="*/ 2 h 63"/>
                  <a:gd name="T24" fmla="*/ 0 w 44"/>
                  <a:gd name="T25" fmla="*/ 1 h 63"/>
                  <a:gd name="T26" fmla="*/ 0 w 44"/>
                  <a:gd name="T27" fmla="*/ 1 h 63"/>
                  <a:gd name="T28" fmla="*/ 0 w 44"/>
                  <a:gd name="T29" fmla="*/ 0 h 63"/>
                  <a:gd name="T30" fmla="*/ 1 w 44"/>
                  <a:gd name="T31" fmla="*/ 0 h 63"/>
                  <a:gd name="T32" fmla="*/ 1 w 44"/>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3"/>
                  <a:gd name="T53" fmla="*/ 44 w 44"/>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3">
                    <a:moveTo>
                      <a:pt x="23" y="0"/>
                    </a:moveTo>
                    <a:lnTo>
                      <a:pt x="31" y="2"/>
                    </a:lnTo>
                    <a:lnTo>
                      <a:pt x="38" y="9"/>
                    </a:lnTo>
                    <a:lnTo>
                      <a:pt x="42" y="20"/>
                    </a:lnTo>
                    <a:lnTo>
                      <a:pt x="44" y="31"/>
                    </a:lnTo>
                    <a:lnTo>
                      <a:pt x="42" y="43"/>
                    </a:lnTo>
                    <a:lnTo>
                      <a:pt x="38" y="53"/>
                    </a:lnTo>
                    <a:lnTo>
                      <a:pt x="31" y="60"/>
                    </a:lnTo>
                    <a:lnTo>
                      <a:pt x="23" y="63"/>
                    </a:lnTo>
                    <a:lnTo>
                      <a:pt x="14" y="60"/>
                    </a:lnTo>
                    <a:lnTo>
                      <a:pt x="7" y="53"/>
                    </a:lnTo>
                    <a:lnTo>
                      <a:pt x="2" y="43"/>
                    </a:lnTo>
                    <a:lnTo>
                      <a:pt x="0" y="31"/>
                    </a:lnTo>
                    <a:lnTo>
                      <a:pt x="2" y="20"/>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3" name="Freeform 179"/>
              <p:cNvSpPr>
                <a:spLocks/>
              </p:cNvSpPr>
              <p:nvPr/>
            </p:nvSpPr>
            <p:spPr bwMode="auto">
              <a:xfrm>
                <a:off x="4828" y="1174"/>
                <a:ext cx="9" cy="12"/>
              </a:xfrm>
              <a:custGeom>
                <a:avLst/>
                <a:gdLst>
                  <a:gd name="T0" fmla="*/ 1 w 45"/>
                  <a:gd name="T1" fmla="*/ 0 h 61"/>
                  <a:gd name="T2" fmla="*/ 1 w 45"/>
                  <a:gd name="T3" fmla="*/ 0 h 61"/>
                  <a:gd name="T4" fmla="*/ 2 w 45"/>
                  <a:gd name="T5" fmla="*/ 0 h 61"/>
                  <a:gd name="T6" fmla="*/ 2 w 45"/>
                  <a:gd name="T7" fmla="*/ 1 h 61"/>
                  <a:gd name="T8" fmla="*/ 2 w 45"/>
                  <a:gd name="T9" fmla="*/ 1 h 61"/>
                  <a:gd name="T10" fmla="*/ 2 w 45"/>
                  <a:gd name="T11" fmla="*/ 2 h 61"/>
                  <a:gd name="T12" fmla="*/ 2 w 45"/>
                  <a:gd name="T13" fmla="*/ 2 h 61"/>
                  <a:gd name="T14" fmla="*/ 1 w 45"/>
                  <a:gd name="T15" fmla="*/ 2 h 61"/>
                  <a:gd name="T16" fmla="*/ 1 w 45"/>
                  <a:gd name="T17" fmla="*/ 2 h 61"/>
                  <a:gd name="T18" fmla="*/ 1 w 45"/>
                  <a:gd name="T19" fmla="*/ 2 h 61"/>
                  <a:gd name="T20" fmla="*/ 0 w 45"/>
                  <a:gd name="T21" fmla="*/ 2 h 61"/>
                  <a:gd name="T22" fmla="*/ 0 w 45"/>
                  <a:gd name="T23" fmla="*/ 2 h 61"/>
                  <a:gd name="T24" fmla="*/ 0 w 45"/>
                  <a:gd name="T25" fmla="*/ 1 h 61"/>
                  <a:gd name="T26" fmla="*/ 0 w 45"/>
                  <a:gd name="T27" fmla="*/ 1 h 61"/>
                  <a:gd name="T28" fmla="*/ 0 w 45"/>
                  <a:gd name="T29" fmla="*/ 0 h 61"/>
                  <a:gd name="T30" fmla="*/ 1 w 45"/>
                  <a:gd name="T31" fmla="*/ 0 h 61"/>
                  <a:gd name="T32" fmla="*/ 1 w 45"/>
                  <a:gd name="T33" fmla="*/ 0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1"/>
                  <a:gd name="T53" fmla="*/ 45 w 45"/>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1">
                    <a:moveTo>
                      <a:pt x="22" y="0"/>
                    </a:moveTo>
                    <a:lnTo>
                      <a:pt x="31" y="3"/>
                    </a:lnTo>
                    <a:lnTo>
                      <a:pt x="38" y="9"/>
                    </a:lnTo>
                    <a:lnTo>
                      <a:pt x="42" y="20"/>
                    </a:lnTo>
                    <a:lnTo>
                      <a:pt x="45" y="32"/>
                    </a:lnTo>
                    <a:lnTo>
                      <a:pt x="42" y="42"/>
                    </a:lnTo>
                    <a:lnTo>
                      <a:pt x="38" y="52"/>
                    </a:lnTo>
                    <a:lnTo>
                      <a:pt x="31" y="58"/>
                    </a:lnTo>
                    <a:lnTo>
                      <a:pt x="22" y="61"/>
                    </a:lnTo>
                    <a:lnTo>
                      <a:pt x="13" y="58"/>
                    </a:lnTo>
                    <a:lnTo>
                      <a:pt x="7" y="52"/>
                    </a:lnTo>
                    <a:lnTo>
                      <a:pt x="3" y="42"/>
                    </a:lnTo>
                    <a:lnTo>
                      <a:pt x="0" y="32"/>
                    </a:lnTo>
                    <a:lnTo>
                      <a:pt x="3" y="20"/>
                    </a:lnTo>
                    <a:lnTo>
                      <a:pt x="7" y="9"/>
                    </a:lnTo>
                    <a:lnTo>
                      <a:pt x="13" y="3"/>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4" name="Freeform 180"/>
              <p:cNvSpPr>
                <a:spLocks/>
              </p:cNvSpPr>
              <p:nvPr/>
            </p:nvSpPr>
            <p:spPr bwMode="auto">
              <a:xfrm>
                <a:off x="4846" y="1187"/>
                <a:ext cx="9" cy="12"/>
              </a:xfrm>
              <a:custGeom>
                <a:avLst/>
                <a:gdLst>
                  <a:gd name="T0" fmla="*/ 1 w 43"/>
                  <a:gd name="T1" fmla="*/ 0 h 61"/>
                  <a:gd name="T2" fmla="*/ 1 w 43"/>
                  <a:gd name="T3" fmla="*/ 0 h 61"/>
                  <a:gd name="T4" fmla="*/ 2 w 43"/>
                  <a:gd name="T5" fmla="*/ 0 h 61"/>
                  <a:gd name="T6" fmla="*/ 2 w 43"/>
                  <a:gd name="T7" fmla="*/ 1 h 61"/>
                  <a:gd name="T8" fmla="*/ 2 w 43"/>
                  <a:gd name="T9" fmla="*/ 1 h 61"/>
                  <a:gd name="T10" fmla="*/ 2 w 43"/>
                  <a:gd name="T11" fmla="*/ 2 h 61"/>
                  <a:gd name="T12" fmla="*/ 2 w 43"/>
                  <a:gd name="T13" fmla="*/ 2 h 61"/>
                  <a:gd name="T14" fmla="*/ 1 w 43"/>
                  <a:gd name="T15" fmla="*/ 2 h 61"/>
                  <a:gd name="T16" fmla="*/ 1 w 43"/>
                  <a:gd name="T17" fmla="*/ 2 h 61"/>
                  <a:gd name="T18" fmla="*/ 1 w 43"/>
                  <a:gd name="T19" fmla="*/ 2 h 61"/>
                  <a:gd name="T20" fmla="*/ 0 w 43"/>
                  <a:gd name="T21" fmla="*/ 2 h 61"/>
                  <a:gd name="T22" fmla="*/ 0 w 43"/>
                  <a:gd name="T23" fmla="*/ 2 h 61"/>
                  <a:gd name="T24" fmla="*/ 0 w 43"/>
                  <a:gd name="T25" fmla="*/ 1 h 61"/>
                  <a:gd name="T26" fmla="*/ 0 w 43"/>
                  <a:gd name="T27" fmla="*/ 1 h 61"/>
                  <a:gd name="T28" fmla="*/ 0 w 43"/>
                  <a:gd name="T29" fmla="*/ 0 h 61"/>
                  <a:gd name="T30" fmla="*/ 1 w 43"/>
                  <a:gd name="T31" fmla="*/ 0 h 61"/>
                  <a:gd name="T32" fmla="*/ 1 w 43"/>
                  <a:gd name="T33" fmla="*/ 0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61"/>
                  <a:gd name="T53" fmla="*/ 43 w 43"/>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61">
                    <a:moveTo>
                      <a:pt x="22" y="0"/>
                    </a:moveTo>
                    <a:lnTo>
                      <a:pt x="30" y="2"/>
                    </a:lnTo>
                    <a:lnTo>
                      <a:pt x="36" y="8"/>
                    </a:lnTo>
                    <a:lnTo>
                      <a:pt x="40" y="18"/>
                    </a:lnTo>
                    <a:lnTo>
                      <a:pt x="43" y="30"/>
                    </a:lnTo>
                    <a:lnTo>
                      <a:pt x="40" y="42"/>
                    </a:lnTo>
                    <a:lnTo>
                      <a:pt x="36" y="51"/>
                    </a:lnTo>
                    <a:lnTo>
                      <a:pt x="30" y="59"/>
                    </a:lnTo>
                    <a:lnTo>
                      <a:pt x="22" y="61"/>
                    </a:lnTo>
                    <a:lnTo>
                      <a:pt x="14" y="59"/>
                    </a:lnTo>
                    <a:lnTo>
                      <a:pt x="6" y="51"/>
                    </a:lnTo>
                    <a:lnTo>
                      <a:pt x="2" y="42"/>
                    </a:lnTo>
                    <a:lnTo>
                      <a:pt x="0" y="30"/>
                    </a:lnTo>
                    <a:lnTo>
                      <a:pt x="2" y="18"/>
                    </a:lnTo>
                    <a:lnTo>
                      <a:pt x="6" y="8"/>
                    </a:lnTo>
                    <a:lnTo>
                      <a:pt x="14"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5" name="Freeform 181"/>
              <p:cNvSpPr>
                <a:spLocks/>
              </p:cNvSpPr>
              <p:nvPr/>
            </p:nvSpPr>
            <p:spPr bwMode="auto">
              <a:xfrm>
                <a:off x="4829" y="1145"/>
                <a:ext cx="9" cy="12"/>
              </a:xfrm>
              <a:custGeom>
                <a:avLst/>
                <a:gdLst>
                  <a:gd name="T0" fmla="*/ 1 w 44"/>
                  <a:gd name="T1" fmla="*/ 0 h 63"/>
                  <a:gd name="T2" fmla="*/ 1 w 44"/>
                  <a:gd name="T3" fmla="*/ 0 h 63"/>
                  <a:gd name="T4" fmla="*/ 2 w 44"/>
                  <a:gd name="T5" fmla="*/ 0 h 63"/>
                  <a:gd name="T6" fmla="*/ 2 w 44"/>
                  <a:gd name="T7" fmla="*/ 1 h 63"/>
                  <a:gd name="T8" fmla="*/ 2 w 44"/>
                  <a:gd name="T9" fmla="*/ 1 h 63"/>
                  <a:gd name="T10" fmla="*/ 2 w 44"/>
                  <a:gd name="T11" fmla="*/ 2 h 63"/>
                  <a:gd name="T12" fmla="*/ 2 w 44"/>
                  <a:gd name="T13" fmla="*/ 2 h 63"/>
                  <a:gd name="T14" fmla="*/ 1 w 44"/>
                  <a:gd name="T15" fmla="*/ 2 h 63"/>
                  <a:gd name="T16" fmla="*/ 1 w 44"/>
                  <a:gd name="T17" fmla="*/ 2 h 63"/>
                  <a:gd name="T18" fmla="*/ 1 w 44"/>
                  <a:gd name="T19" fmla="*/ 2 h 63"/>
                  <a:gd name="T20" fmla="*/ 0 w 44"/>
                  <a:gd name="T21" fmla="*/ 2 h 63"/>
                  <a:gd name="T22" fmla="*/ 0 w 44"/>
                  <a:gd name="T23" fmla="*/ 2 h 63"/>
                  <a:gd name="T24" fmla="*/ 0 w 44"/>
                  <a:gd name="T25" fmla="*/ 1 h 63"/>
                  <a:gd name="T26" fmla="*/ 0 w 44"/>
                  <a:gd name="T27" fmla="*/ 1 h 63"/>
                  <a:gd name="T28" fmla="*/ 0 w 44"/>
                  <a:gd name="T29" fmla="*/ 0 h 63"/>
                  <a:gd name="T30" fmla="*/ 1 w 44"/>
                  <a:gd name="T31" fmla="*/ 0 h 63"/>
                  <a:gd name="T32" fmla="*/ 1 w 44"/>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3"/>
                  <a:gd name="T53" fmla="*/ 44 w 44"/>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3">
                    <a:moveTo>
                      <a:pt x="22" y="0"/>
                    </a:moveTo>
                    <a:lnTo>
                      <a:pt x="31" y="2"/>
                    </a:lnTo>
                    <a:lnTo>
                      <a:pt x="37" y="9"/>
                    </a:lnTo>
                    <a:lnTo>
                      <a:pt x="42" y="20"/>
                    </a:lnTo>
                    <a:lnTo>
                      <a:pt x="44" y="31"/>
                    </a:lnTo>
                    <a:lnTo>
                      <a:pt x="42" y="43"/>
                    </a:lnTo>
                    <a:lnTo>
                      <a:pt x="37" y="53"/>
                    </a:lnTo>
                    <a:lnTo>
                      <a:pt x="31" y="60"/>
                    </a:lnTo>
                    <a:lnTo>
                      <a:pt x="22" y="63"/>
                    </a:lnTo>
                    <a:lnTo>
                      <a:pt x="14" y="60"/>
                    </a:lnTo>
                    <a:lnTo>
                      <a:pt x="6" y="53"/>
                    </a:lnTo>
                    <a:lnTo>
                      <a:pt x="2" y="43"/>
                    </a:lnTo>
                    <a:lnTo>
                      <a:pt x="0" y="31"/>
                    </a:lnTo>
                    <a:lnTo>
                      <a:pt x="2" y="20"/>
                    </a:lnTo>
                    <a:lnTo>
                      <a:pt x="6" y="9"/>
                    </a:lnTo>
                    <a:lnTo>
                      <a:pt x="14"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6" name="Freeform 182"/>
              <p:cNvSpPr>
                <a:spLocks/>
              </p:cNvSpPr>
              <p:nvPr/>
            </p:nvSpPr>
            <p:spPr bwMode="auto">
              <a:xfrm>
                <a:off x="4846" y="1156"/>
                <a:ext cx="9" cy="12"/>
              </a:xfrm>
              <a:custGeom>
                <a:avLst/>
                <a:gdLst>
                  <a:gd name="T0" fmla="*/ 1 w 42"/>
                  <a:gd name="T1" fmla="*/ 0 h 62"/>
                  <a:gd name="T2" fmla="*/ 1 w 42"/>
                  <a:gd name="T3" fmla="*/ 0 h 62"/>
                  <a:gd name="T4" fmla="*/ 2 w 42"/>
                  <a:gd name="T5" fmla="*/ 0 h 62"/>
                  <a:gd name="T6" fmla="*/ 2 w 42"/>
                  <a:gd name="T7" fmla="*/ 1 h 62"/>
                  <a:gd name="T8" fmla="*/ 2 w 42"/>
                  <a:gd name="T9" fmla="*/ 1 h 62"/>
                  <a:gd name="T10" fmla="*/ 2 w 42"/>
                  <a:gd name="T11" fmla="*/ 2 h 62"/>
                  <a:gd name="T12" fmla="*/ 2 w 42"/>
                  <a:gd name="T13" fmla="*/ 2 h 62"/>
                  <a:gd name="T14" fmla="*/ 1 w 42"/>
                  <a:gd name="T15" fmla="*/ 2 h 62"/>
                  <a:gd name="T16" fmla="*/ 1 w 42"/>
                  <a:gd name="T17" fmla="*/ 2 h 62"/>
                  <a:gd name="T18" fmla="*/ 1 w 42"/>
                  <a:gd name="T19" fmla="*/ 2 h 62"/>
                  <a:gd name="T20" fmla="*/ 0 w 42"/>
                  <a:gd name="T21" fmla="*/ 2 h 62"/>
                  <a:gd name="T22" fmla="*/ 0 w 42"/>
                  <a:gd name="T23" fmla="*/ 2 h 62"/>
                  <a:gd name="T24" fmla="*/ 0 w 42"/>
                  <a:gd name="T25" fmla="*/ 1 h 62"/>
                  <a:gd name="T26" fmla="*/ 0 w 42"/>
                  <a:gd name="T27" fmla="*/ 1 h 62"/>
                  <a:gd name="T28" fmla="*/ 0 w 42"/>
                  <a:gd name="T29" fmla="*/ 0 h 62"/>
                  <a:gd name="T30" fmla="*/ 1 w 42"/>
                  <a:gd name="T31" fmla="*/ 0 h 62"/>
                  <a:gd name="T32" fmla="*/ 1 w 42"/>
                  <a:gd name="T33" fmla="*/ 0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62"/>
                  <a:gd name="T53" fmla="*/ 42 w 42"/>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62">
                    <a:moveTo>
                      <a:pt x="21" y="0"/>
                    </a:moveTo>
                    <a:lnTo>
                      <a:pt x="30" y="2"/>
                    </a:lnTo>
                    <a:lnTo>
                      <a:pt x="36" y="9"/>
                    </a:lnTo>
                    <a:lnTo>
                      <a:pt x="40" y="19"/>
                    </a:lnTo>
                    <a:lnTo>
                      <a:pt x="42" y="31"/>
                    </a:lnTo>
                    <a:lnTo>
                      <a:pt x="40" y="43"/>
                    </a:lnTo>
                    <a:lnTo>
                      <a:pt x="36" y="53"/>
                    </a:lnTo>
                    <a:lnTo>
                      <a:pt x="30" y="60"/>
                    </a:lnTo>
                    <a:lnTo>
                      <a:pt x="21" y="62"/>
                    </a:lnTo>
                    <a:lnTo>
                      <a:pt x="13" y="60"/>
                    </a:lnTo>
                    <a:lnTo>
                      <a:pt x="6" y="53"/>
                    </a:lnTo>
                    <a:lnTo>
                      <a:pt x="2" y="43"/>
                    </a:lnTo>
                    <a:lnTo>
                      <a:pt x="0" y="31"/>
                    </a:lnTo>
                    <a:lnTo>
                      <a:pt x="2" y="19"/>
                    </a:lnTo>
                    <a:lnTo>
                      <a:pt x="6" y="9"/>
                    </a:lnTo>
                    <a:lnTo>
                      <a:pt x="13" y="2"/>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7" name="Freeform 183"/>
              <p:cNvSpPr>
                <a:spLocks/>
              </p:cNvSpPr>
              <p:nvPr/>
            </p:nvSpPr>
            <p:spPr bwMode="auto">
              <a:xfrm>
                <a:off x="4861" y="1173"/>
                <a:ext cx="9" cy="12"/>
              </a:xfrm>
              <a:custGeom>
                <a:avLst/>
                <a:gdLst>
                  <a:gd name="T0" fmla="*/ 1 w 43"/>
                  <a:gd name="T1" fmla="*/ 0 h 61"/>
                  <a:gd name="T2" fmla="*/ 1 w 43"/>
                  <a:gd name="T3" fmla="*/ 0 h 61"/>
                  <a:gd name="T4" fmla="*/ 2 w 43"/>
                  <a:gd name="T5" fmla="*/ 0 h 61"/>
                  <a:gd name="T6" fmla="*/ 2 w 43"/>
                  <a:gd name="T7" fmla="*/ 1 h 61"/>
                  <a:gd name="T8" fmla="*/ 2 w 43"/>
                  <a:gd name="T9" fmla="*/ 1 h 61"/>
                  <a:gd name="T10" fmla="*/ 2 w 43"/>
                  <a:gd name="T11" fmla="*/ 2 h 61"/>
                  <a:gd name="T12" fmla="*/ 2 w 43"/>
                  <a:gd name="T13" fmla="*/ 2 h 61"/>
                  <a:gd name="T14" fmla="*/ 1 w 43"/>
                  <a:gd name="T15" fmla="*/ 2 h 61"/>
                  <a:gd name="T16" fmla="*/ 1 w 43"/>
                  <a:gd name="T17" fmla="*/ 2 h 61"/>
                  <a:gd name="T18" fmla="*/ 1 w 43"/>
                  <a:gd name="T19" fmla="*/ 2 h 61"/>
                  <a:gd name="T20" fmla="*/ 0 w 43"/>
                  <a:gd name="T21" fmla="*/ 2 h 61"/>
                  <a:gd name="T22" fmla="*/ 0 w 43"/>
                  <a:gd name="T23" fmla="*/ 2 h 61"/>
                  <a:gd name="T24" fmla="*/ 0 w 43"/>
                  <a:gd name="T25" fmla="*/ 1 h 61"/>
                  <a:gd name="T26" fmla="*/ 0 w 43"/>
                  <a:gd name="T27" fmla="*/ 1 h 61"/>
                  <a:gd name="T28" fmla="*/ 0 w 43"/>
                  <a:gd name="T29" fmla="*/ 0 h 61"/>
                  <a:gd name="T30" fmla="*/ 1 w 43"/>
                  <a:gd name="T31" fmla="*/ 0 h 61"/>
                  <a:gd name="T32" fmla="*/ 1 w 43"/>
                  <a:gd name="T33" fmla="*/ 0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61"/>
                  <a:gd name="T53" fmla="*/ 43 w 43"/>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61">
                    <a:moveTo>
                      <a:pt x="21" y="0"/>
                    </a:moveTo>
                    <a:lnTo>
                      <a:pt x="30" y="2"/>
                    </a:lnTo>
                    <a:lnTo>
                      <a:pt x="36" y="9"/>
                    </a:lnTo>
                    <a:lnTo>
                      <a:pt x="41" y="19"/>
                    </a:lnTo>
                    <a:lnTo>
                      <a:pt x="43" y="31"/>
                    </a:lnTo>
                    <a:lnTo>
                      <a:pt x="41" y="43"/>
                    </a:lnTo>
                    <a:lnTo>
                      <a:pt x="36" y="53"/>
                    </a:lnTo>
                    <a:lnTo>
                      <a:pt x="30" y="59"/>
                    </a:lnTo>
                    <a:lnTo>
                      <a:pt x="21" y="61"/>
                    </a:lnTo>
                    <a:lnTo>
                      <a:pt x="13" y="59"/>
                    </a:lnTo>
                    <a:lnTo>
                      <a:pt x="6" y="53"/>
                    </a:lnTo>
                    <a:lnTo>
                      <a:pt x="2" y="43"/>
                    </a:lnTo>
                    <a:lnTo>
                      <a:pt x="0" y="31"/>
                    </a:lnTo>
                    <a:lnTo>
                      <a:pt x="2" y="19"/>
                    </a:lnTo>
                    <a:lnTo>
                      <a:pt x="6" y="9"/>
                    </a:lnTo>
                    <a:lnTo>
                      <a:pt x="13" y="2"/>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1293" name="Text Box 184"/>
          <p:cNvSpPr txBox="1">
            <a:spLocks noChangeArrowheads="1"/>
          </p:cNvSpPr>
          <p:nvPr/>
        </p:nvSpPr>
        <p:spPr bwMode="auto">
          <a:xfrm>
            <a:off x="7431088" y="2162175"/>
            <a:ext cx="9286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777777"/>
                </a:solidFill>
              </a:rPr>
              <a:t>insured</a:t>
            </a:r>
          </a:p>
        </p:txBody>
      </p:sp>
      <p:sp>
        <p:nvSpPr>
          <p:cNvPr id="11294" name="Text Box 185"/>
          <p:cNvSpPr txBox="1">
            <a:spLocks noChangeArrowheads="1"/>
          </p:cNvSpPr>
          <p:nvPr/>
        </p:nvSpPr>
        <p:spPr bwMode="auto">
          <a:xfrm>
            <a:off x="7389813" y="4913313"/>
            <a:ext cx="10112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777777"/>
                </a:solidFill>
              </a:rPr>
              <a:t>3rd-party</a:t>
            </a:r>
            <a:br>
              <a:rPr lang="en-US" sz="1800" b="1">
                <a:solidFill>
                  <a:srgbClr val="777777"/>
                </a:solidFill>
              </a:rPr>
            </a:br>
            <a:r>
              <a:rPr lang="en-US" sz="1800" b="1">
                <a:solidFill>
                  <a:srgbClr val="777777"/>
                </a:solidFill>
              </a:rPr>
              <a:t>claimant</a:t>
            </a:r>
          </a:p>
        </p:txBody>
      </p:sp>
      <p:sp>
        <p:nvSpPr>
          <p:cNvPr id="11295" name="Text Box 186"/>
          <p:cNvSpPr txBox="1">
            <a:spLocks noChangeArrowheads="1"/>
          </p:cNvSpPr>
          <p:nvPr/>
        </p:nvSpPr>
        <p:spPr bwMode="auto">
          <a:xfrm>
            <a:off x="7316788" y="1474788"/>
            <a:ext cx="11572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solidFill>
                  <a:srgbClr val="777777"/>
                </a:solidFill>
              </a:rPr>
              <a:t>claimants</a:t>
            </a:r>
          </a:p>
        </p:txBody>
      </p:sp>
      <p:grpSp>
        <p:nvGrpSpPr>
          <p:cNvPr id="11296" name="Group 187"/>
          <p:cNvGrpSpPr>
            <a:grpSpLocks/>
          </p:cNvGrpSpPr>
          <p:nvPr/>
        </p:nvGrpSpPr>
        <p:grpSpPr bwMode="auto">
          <a:xfrm>
            <a:off x="1844675" y="1247775"/>
            <a:ext cx="2386013" cy="674688"/>
            <a:chOff x="1162" y="786"/>
            <a:chExt cx="1503" cy="425"/>
          </a:xfrm>
        </p:grpSpPr>
        <p:grpSp>
          <p:nvGrpSpPr>
            <p:cNvPr id="11298" name="Group 188"/>
            <p:cNvGrpSpPr>
              <a:grpSpLocks/>
            </p:cNvGrpSpPr>
            <p:nvPr/>
          </p:nvGrpSpPr>
          <p:grpSpPr bwMode="auto">
            <a:xfrm>
              <a:off x="1481" y="786"/>
              <a:ext cx="631" cy="425"/>
              <a:chOff x="1481" y="786"/>
              <a:chExt cx="631" cy="425"/>
            </a:xfrm>
          </p:grpSpPr>
          <p:sp>
            <p:nvSpPr>
              <p:cNvPr id="11301" name="AutoShape 189"/>
              <p:cNvSpPr>
                <a:spLocks noChangeArrowheads="1"/>
              </p:cNvSpPr>
              <p:nvPr/>
            </p:nvSpPr>
            <p:spPr bwMode="auto">
              <a:xfrm>
                <a:off x="1481" y="786"/>
                <a:ext cx="417" cy="425"/>
              </a:xfrm>
              <a:prstGeom prst="smileyFace">
                <a:avLst>
                  <a:gd name="adj" fmla="val 4653"/>
                </a:avLst>
              </a:prstGeom>
              <a:solidFill>
                <a:schemeClr val="hlink"/>
              </a:solidFill>
              <a:ln w="12700">
                <a:solidFill>
                  <a:srgbClr val="000000"/>
                </a:solidFill>
                <a:round/>
                <a:headEnd/>
                <a:tailEnd/>
              </a:ln>
            </p:spPr>
            <p:txBody>
              <a:bodyPr wrap="none" anchor="ctr"/>
              <a:lstStyle/>
              <a:p>
                <a:endParaRPr lang="en-US"/>
              </a:p>
            </p:txBody>
          </p:sp>
          <p:grpSp>
            <p:nvGrpSpPr>
              <p:cNvPr id="11302" name="Group 190"/>
              <p:cNvGrpSpPr>
                <a:grpSpLocks/>
              </p:cNvGrpSpPr>
              <p:nvPr/>
            </p:nvGrpSpPr>
            <p:grpSpPr bwMode="auto">
              <a:xfrm>
                <a:off x="1781" y="903"/>
                <a:ext cx="331" cy="297"/>
                <a:chOff x="4838" y="2218"/>
                <a:chExt cx="395" cy="355"/>
              </a:xfrm>
            </p:grpSpPr>
            <p:sp>
              <p:nvSpPr>
                <p:cNvPr id="11303" name="Freeform 191"/>
                <p:cNvSpPr>
                  <a:spLocks/>
                </p:cNvSpPr>
                <p:nvPr/>
              </p:nvSpPr>
              <p:spPr bwMode="auto">
                <a:xfrm>
                  <a:off x="4888" y="2251"/>
                  <a:ext cx="294" cy="113"/>
                </a:xfrm>
                <a:custGeom>
                  <a:avLst/>
                  <a:gdLst>
                    <a:gd name="T0" fmla="*/ 102 w 839"/>
                    <a:gd name="T1" fmla="*/ 27 h 319"/>
                    <a:gd name="T2" fmla="*/ 100 w 839"/>
                    <a:gd name="T3" fmla="*/ 23 h 319"/>
                    <a:gd name="T4" fmla="*/ 95 w 839"/>
                    <a:gd name="T5" fmla="*/ 22 h 319"/>
                    <a:gd name="T6" fmla="*/ 91 w 839"/>
                    <a:gd name="T7" fmla="*/ 23 h 319"/>
                    <a:gd name="T8" fmla="*/ 88 w 839"/>
                    <a:gd name="T9" fmla="*/ 27 h 319"/>
                    <a:gd name="T10" fmla="*/ 88 w 839"/>
                    <a:gd name="T11" fmla="*/ 31 h 319"/>
                    <a:gd name="T12" fmla="*/ 88 w 839"/>
                    <a:gd name="T13" fmla="*/ 33 h 319"/>
                    <a:gd name="T14" fmla="*/ 85 w 839"/>
                    <a:gd name="T15" fmla="*/ 33 h 319"/>
                    <a:gd name="T16" fmla="*/ 81 w 839"/>
                    <a:gd name="T17" fmla="*/ 31 h 319"/>
                    <a:gd name="T18" fmla="*/ 78 w 839"/>
                    <a:gd name="T19" fmla="*/ 29 h 319"/>
                    <a:gd name="T20" fmla="*/ 75 w 839"/>
                    <a:gd name="T21" fmla="*/ 26 h 319"/>
                    <a:gd name="T22" fmla="*/ 71 w 839"/>
                    <a:gd name="T23" fmla="*/ 22 h 319"/>
                    <a:gd name="T24" fmla="*/ 67 w 839"/>
                    <a:gd name="T25" fmla="*/ 19 h 319"/>
                    <a:gd name="T26" fmla="*/ 60 w 839"/>
                    <a:gd name="T27" fmla="*/ 16 h 319"/>
                    <a:gd name="T28" fmla="*/ 52 w 839"/>
                    <a:gd name="T29" fmla="*/ 13 h 319"/>
                    <a:gd name="T30" fmla="*/ 45 w 839"/>
                    <a:gd name="T31" fmla="*/ 12 h 319"/>
                    <a:gd name="T32" fmla="*/ 36 w 839"/>
                    <a:gd name="T33" fmla="*/ 11 h 319"/>
                    <a:gd name="T34" fmla="*/ 31 w 839"/>
                    <a:gd name="T35" fmla="*/ 12 h 319"/>
                    <a:gd name="T36" fmla="*/ 27 w 839"/>
                    <a:gd name="T37" fmla="*/ 13 h 319"/>
                    <a:gd name="T38" fmla="*/ 22 w 839"/>
                    <a:gd name="T39" fmla="*/ 14 h 319"/>
                    <a:gd name="T40" fmla="*/ 19 w 839"/>
                    <a:gd name="T41" fmla="*/ 15 h 319"/>
                    <a:gd name="T42" fmla="*/ 16 w 839"/>
                    <a:gd name="T43" fmla="*/ 14 h 319"/>
                    <a:gd name="T44" fmla="*/ 14 w 839"/>
                    <a:gd name="T45" fmla="*/ 13 h 319"/>
                    <a:gd name="T46" fmla="*/ 15 w 839"/>
                    <a:gd name="T47" fmla="*/ 10 h 319"/>
                    <a:gd name="T48" fmla="*/ 15 w 839"/>
                    <a:gd name="T49" fmla="*/ 5 h 319"/>
                    <a:gd name="T50" fmla="*/ 12 w 839"/>
                    <a:gd name="T51" fmla="*/ 1 h 319"/>
                    <a:gd name="T52" fmla="*/ 8 w 839"/>
                    <a:gd name="T53" fmla="*/ 0 h 319"/>
                    <a:gd name="T54" fmla="*/ 4 w 839"/>
                    <a:gd name="T55" fmla="*/ 1 h 319"/>
                    <a:gd name="T56" fmla="*/ 1 w 839"/>
                    <a:gd name="T57" fmla="*/ 5 h 319"/>
                    <a:gd name="T58" fmla="*/ 0 w 839"/>
                    <a:gd name="T59" fmla="*/ 11 h 319"/>
                    <a:gd name="T60" fmla="*/ 5 w 839"/>
                    <a:gd name="T61" fmla="*/ 16 h 319"/>
                    <a:gd name="T62" fmla="*/ 8 w 839"/>
                    <a:gd name="T63" fmla="*/ 18 h 319"/>
                    <a:gd name="T64" fmla="*/ 12 w 839"/>
                    <a:gd name="T65" fmla="*/ 20 h 319"/>
                    <a:gd name="T66" fmla="*/ 16 w 839"/>
                    <a:gd name="T67" fmla="*/ 21 h 319"/>
                    <a:gd name="T68" fmla="*/ 23 w 839"/>
                    <a:gd name="T69" fmla="*/ 21 h 319"/>
                    <a:gd name="T70" fmla="*/ 30 w 839"/>
                    <a:gd name="T71" fmla="*/ 20 h 319"/>
                    <a:gd name="T72" fmla="*/ 34 w 839"/>
                    <a:gd name="T73" fmla="*/ 19 h 319"/>
                    <a:gd name="T74" fmla="*/ 40 w 839"/>
                    <a:gd name="T75" fmla="*/ 19 h 319"/>
                    <a:gd name="T76" fmla="*/ 50 w 839"/>
                    <a:gd name="T77" fmla="*/ 22 h 319"/>
                    <a:gd name="T78" fmla="*/ 61 w 839"/>
                    <a:gd name="T79" fmla="*/ 25 h 319"/>
                    <a:gd name="T80" fmla="*/ 66 w 839"/>
                    <a:gd name="T81" fmla="*/ 28 h 319"/>
                    <a:gd name="T82" fmla="*/ 70 w 839"/>
                    <a:gd name="T83" fmla="*/ 30 h 319"/>
                    <a:gd name="T84" fmla="*/ 76 w 839"/>
                    <a:gd name="T85" fmla="*/ 35 h 319"/>
                    <a:gd name="T86" fmla="*/ 82 w 839"/>
                    <a:gd name="T87" fmla="*/ 38 h 319"/>
                    <a:gd name="T88" fmla="*/ 88 w 839"/>
                    <a:gd name="T89" fmla="*/ 40 h 319"/>
                    <a:gd name="T90" fmla="*/ 93 w 839"/>
                    <a:gd name="T91" fmla="*/ 40 h 319"/>
                    <a:gd name="T92" fmla="*/ 98 w 839"/>
                    <a:gd name="T93" fmla="*/ 38 h 319"/>
                    <a:gd name="T94" fmla="*/ 103 w 839"/>
                    <a:gd name="T95" fmla="*/ 33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4" name="Freeform 192"/>
                <p:cNvSpPr>
                  <a:spLocks/>
                </p:cNvSpPr>
                <p:nvPr/>
              </p:nvSpPr>
              <p:spPr bwMode="auto">
                <a:xfrm>
                  <a:off x="4838" y="2408"/>
                  <a:ext cx="145" cy="55"/>
                </a:xfrm>
                <a:custGeom>
                  <a:avLst/>
                  <a:gdLst>
                    <a:gd name="T0" fmla="*/ 0 w 413"/>
                    <a:gd name="T1" fmla="*/ 0 h 156"/>
                    <a:gd name="T2" fmla="*/ 1 w 413"/>
                    <a:gd name="T3" fmla="*/ 4 h 156"/>
                    <a:gd name="T4" fmla="*/ 3 w 413"/>
                    <a:gd name="T5" fmla="*/ 8 h 156"/>
                    <a:gd name="T6" fmla="*/ 5 w 413"/>
                    <a:gd name="T7" fmla="*/ 11 h 156"/>
                    <a:gd name="T8" fmla="*/ 8 w 413"/>
                    <a:gd name="T9" fmla="*/ 14 h 156"/>
                    <a:gd name="T10" fmla="*/ 12 w 413"/>
                    <a:gd name="T11" fmla="*/ 16 h 156"/>
                    <a:gd name="T12" fmla="*/ 16 w 413"/>
                    <a:gd name="T13" fmla="*/ 18 h 156"/>
                    <a:gd name="T14" fmla="*/ 21 w 413"/>
                    <a:gd name="T15" fmla="*/ 19 h 156"/>
                    <a:gd name="T16" fmla="*/ 25 w 413"/>
                    <a:gd name="T17" fmla="*/ 19 h 156"/>
                    <a:gd name="T18" fmla="*/ 30 w 413"/>
                    <a:gd name="T19" fmla="*/ 19 h 156"/>
                    <a:gd name="T20" fmla="*/ 35 w 413"/>
                    <a:gd name="T21" fmla="*/ 18 h 156"/>
                    <a:gd name="T22" fmla="*/ 39 w 413"/>
                    <a:gd name="T23" fmla="*/ 16 h 156"/>
                    <a:gd name="T24" fmla="*/ 42 w 413"/>
                    <a:gd name="T25" fmla="*/ 14 h 156"/>
                    <a:gd name="T26" fmla="*/ 46 w 413"/>
                    <a:gd name="T27" fmla="*/ 11 h 156"/>
                    <a:gd name="T28" fmla="*/ 48 w 413"/>
                    <a:gd name="T29" fmla="*/ 8 h 156"/>
                    <a:gd name="T30" fmla="*/ 50 w 413"/>
                    <a:gd name="T31" fmla="*/ 4 h 156"/>
                    <a:gd name="T32" fmla="*/ 5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5" name="Freeform 193"/>
                <p:cNvSpPr>
                  <a:spLocks/>
                </p:cNvSpPr>
                <p:nvPr/>
              </p:nvSpPr>
              <p:spPr bwMode="auto">
                <a:xfrm>
                  <a:off x="4854" y="2282"/>
                  <a:ext cx="60" cy="131"/>
                </a:xfrm>
                <a:custGeom>
                  <a:avLst/>
                  <a:gdLst>
                    <a:gd name="T0" fmla="*/ 4 w 170"/>
                    <a:gd name="T1" fmla="*/ 46 h 373"/>
                    <a:gd name="T2" fmla="*/ 21 w 170"/>
                    <a:gd name="T3" fmla="*/ 1 h 373"/>
                    <a:gd name="T4" fmla="*/ 18 w 170"/>
                    <a:gd name="T5" fmla="*/ 0 h 373"/>
                    <a:gd name="T6" fmla="*/ 0 w 170"/>
                    <a:gd name="T7" fmla="*/ 45 h 373"/>
                    <a:gd name="T8" fmla="*/ 4 w 170"/>
                    <a:gd name="T9" fmla="*/ 4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6" name="Freeform 194"/>
                <p:cNvSpPr>
                  <a:spLocks/>
                </p:cNvSpPr>
                <p:nvPr/>
              </p:nvSpPr>
              <p:spPr bwMode="auto">
                <a:xfrm>
                  <a:off x="4908" y="2282"/>
                  <a:ext cx="59" cy="131"/>
                </a:xfrm>
                <a:custGeom>
                  <a:avLst/>
                  <a:gdLst>
                    <a:gd name="T0" fmla="*/ 18 w 168"/>
                    <a:gd name="T1" fmla="*/ 46 h 373"/>
                    <a:gd name="T2" fmla="*/ 0 w 168"/>
                    <a:gd name="T3" fmla="*/ 1 h 373"/>
                    <a:gd name="T4" fmla="*/ 3 w 168"/>
                    <a:gd name="T5" fmla="*/ 0 h 373"/>
                    <a:gd name="T6" fmla="*/ 21 w 168"/>
                    <a:gd name="T7" fmla="*/ 45 h 373"/>
                    <a:gd name="T8" fmla="*/ 18 w 168"/>
                    <a:gd name="T9" fmla="*/ 4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7" name="Freeform 195"/>
                <p:cNvSpPr>
                  <a:spLocks/>
                </p:cNvSpPr>
                <p:nvPr/>
              </p:nvSpPr>
              <p:spPr bwMode="auto">
                <a:xfrm>
                  <a:off x="5087" y="2464"/>
                  <a:ext cx="146" cy="55"/>
                </a:xfrm>
                <a:custGeom>
                  <a:avLst/>
                  <a:gdLst>
                    <a:gd name="T0" fmla="*/ 0 w 413"/>
                    <a:gd name="T1" fmla="*/ 0 h 158"/>
                    <a:gd name="T2" fmla="*/ 1 w 413"/>
                    <a:gd name="T3" fmla="*/ 4 h 158"/>
                    <a:gd name="T4" fmla="*/ 2 w 413"/>
                    <a:gd name="T5" fmla="*/ 8 h 158"/>
                    <a:gd name="T6" fmla="*/ 5 w 413"/>
                    <a:gd name="T7" fmla="*/ 11 h 158"/>
                    <a:gd name="T8" fmla="*/ 8 w 413"/>
                    <a:gd name="T9" fmla="*/ 14 h 158"/>
                    <a:gd name="T10" fmla="*/ 12 w 413"/>
                    <a:gd name="T11" fmla="*/ 16 h 158"/>
                    <a:gd name="T12" fmla="*/ 16 w 413"/>
                    <a:gd name="T13" fmla="*/ 18 h 158"/>
                    <a:gd name="T14" fmla="*/ 21 w 413"/>
                    <a:gd name="T15" fmla="*/ 19 h 158"/>
                    <a:gd name="T16" fmla="*/ 26 w 413"/>
                    <a:gd name="T17" fmla="*/ 19 h 158"/>
                    <a:gd name="T18" fmla="*/ 31 w 413"/>
                    <a:gd name="T19" fmla="*/ 19 h 158"/>
                    <a:gd name="T20" fmla="*/ 35 w 413"/>
                    <a:gd name="T21" fmla="*/ 18 h 158"/>
                    <a:gd name="T22" fmla="*/ 39 w 413"/>
                    <a:gd name="T23" fmla="*/ 16 h 158"/>
                    <a:gd name="T24" fmla="*/ 43 w 413"/>
                    <a:gd name="T25" fmla="*/ 14 h 158"/>
                    <a:gd name="T26" fmla="*/ 46 w 413"/>
                    <a:gd name="T27" fmla="*/ 11 h 158"/>
                    <a:gd name="T28" fmla="*/ 49 w 413"/>
                    <a:gd name="T29" fmla="*/ 8 h 158"/>
                    <a:gd name="T30" fmla="*/ 51 w 413"/>
                    <a:gd name="T31" fmla="*/ 4 h 158"/>
                    <a:gd name="T32" fmla="*/ 52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8" name="Freeform 196"/>
                <p:cNvSpPr>
                  <a:spLocks/>
                </p:cNvSpPr>
                <p:nvPr/>
              </p:nvSpPr>
              <p:spPr bwMode="auto">
                <a:xfrm>
                  <a:off x="5103" y="2338"/>
                  <a:ext cx="60" cy="130"/>
                </a:xfrm>
                <a:custGeom>
                  <a:avLst/>
                  <a:gdLst>
                    <a:gd name="T0" fmla="*/ 4 w 170"/>
                    <a:gd name="T1" fmla="*/ 46 h 370"/>
                    <a:gd name="T2" fmla="*/ 21 w 170"/>
                    <a:gd name="T3" fmla="*/ 1 h 370"/>
                    <a:gd name="T4" fmla="*/ 18 w 170"/>
                    <a:gd name="T5" fmla="*/ 0 h 370"/>
                    <a:gd name="T6" fmla="*/ 0 w 170"/>
                    <a:gd name="T7" fmla="*/ 44 h 370"/>
                    <a:gd name="T8" fmla="*/ 4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9" name="Freeform 197"/>
                <p:cNvSpPr>
                  <a:spLocks/>
                </p:cNvSpPr>
                <p:nvPr/>
              </p:nvSpPr>
              <p:spPr bwMode="auto">
                <a:xfrm>
                  <a:off x="5157" y="2338"/>
                  <a:ext cx="60" cy="130"/>
                </a:xfrm>
                <a:custGeom>
                  <a:avLst/>
                  <a:gdLst>
                    <a:gd name="T0" fmla="*/ 18 w 170"/>
                    <a:gd name="T1" fmla="*/ 46 h 370"/>
                    <a:gd name="T2" fmla="*/ 0 w 170"/>
                    <a:gd name="T3" fmla="*/ 1 h 370"/>
                    <a:gd name="T4" fmla="*/ 4 w 170"/>
                    <a:gd name="T5" fmla="*/ 0 h 370"/>
                    <a:gd name="T6" fmla="*/ 21 w 170"/>
                    <a:gd name="T7" fmla="*/ 44 h 370"/>
                    <a:gd name="T8" fmla="*/ 18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0" name="Rectangle 198"/>
                <p:cNvSpPr>
                  <a:spLocks noChangeArrowheads="1"/>
                </p:cNvSpPr>
                <p:nvPr/>
              </p:nvSpPr>
              <p:spPr bwMode="auto">
                <a:xfrm>
                  <a:off x="5014" y="2271"/>
                  <a:ext cx="31" cy="119"/>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11" name="Rectangle 199"/>
                <p:cNvSpPr>
                  <a:spLocks noChangeArrowheads="1"/>
                </p:cNvSpPr>
                <p:nvPr/>
              </p:nvSpPr>
              <p:spPr bwMode="auto">
                <a:xfrm>
                  <a:off x="5004" y="2355"/>
                  <a:ext cx="50" cy="191"/>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12" name="Freeform 200"/>
                <p:cNvSpPr>
                  <a:spLocks/>
                </p:cNvSpPr>
                <p:nvPr/>
              </p:nvSpPr>
              <p:spPr bwMode="auto">
                <a:xfrm>
                  <a:off x="5008" y="2218"/>
                  <a:ext cx="45" cy="46"/>
                </a:xfrm>
                <a:custGeom>
                  <a:avLst/>
                  <a:gdLst>
                    <a:gd name="T0" fmla="*/ 8 w 129"/>
                    <a:gd name="T1" fmla="*/ 17 h 128"/>
                    <a:gd name="T2" fmla="*/ 9 w 129"/>
                    <a:gd name="T3" fmla="*/ 17 h 128"/>
                    <a:gd name="T4" fmla="*/ 11 w 129"/>
                    <a:gd name="T5" fmla="*/ 16 h 128"/>
                    <a:gd name="T6" fmla="*/ 12 w 129"/>
                    <a:gd name="T7" fmla="*/ 15 h 128"/>
                    <a:gd name="T8" fmla="*/ 14 w 129"/>
                    <a:gd name="T9" fmla="*/ 14 h 128"/>
                    <a:gd name="T10" fmla="*/ 15 w 129"/>
                    <a:gd name="T11" fmla="*/ 13 h 128"/>
                    <a:gd name="T12" fmla="*/ 15 w 129"/>
                    <a:gd name="T13" fmla="*/ 12 h 128"/>
                    <a:gd name="T14" fmla="*/ 16 w 129"/>
                    <a:gd name="T15" fmla="*/ 10 h 128"/>
                    <a:gd name="T16" fmla="*/ 16 w 129"/>
                    <a:gd name="T17" fmla="*/ 8 h 128"/>
                    <a:gd name="T18" fmla="*/ 16 w 129"/>
                    <a:gd name="T19" fmla="*/ 6 h 128"/>
                    <a:gd name="T20" fmla="*/ 15 w 129"/>
                    <a:gd name="T21" fmla="*/ 5 h 128"/>
                    <a:gd name="T22" fmla="*/ 15 w 129"/>
                    <a:gd name="T23" fmla="*/ 4 h 128"/>
                    <a:gd name="T24" fmla="*/ 14 w 129"/>
                    <a:gd name="T25" fmla="*/ 2 h 128"/>
                    <a:gd name="T26" fmla="*/ 12 w 129"/>
                    <a:gd name="T27" fmla="*/ 1 h 128"/>
                    <a:gd name="T28" fmla="*/ 11 w 129"/>
                    <a:gd name="T29" fmla="*/ 0 h 128"/>
                    <a:gd name="T30" fmla="*/ 9 w 129"/>
                    <a:gd name="T31" fmla="*/ 0 h 128"/>
                    <a:gd name="T32" fmla="*/ 8 w 129"/>
                    <a:gd name="T33" fmla="*/ 0 h 128"/>
                    <a:gd name="T34" fmla="*/ 6 w 129"/>
                    <a:gd name="T35" fmla="*/ 0 h 128"/>
                    <a:gd name="T36" fmla="*/ 5 w 129"/>
                    <a:gd name="T37" fmla="*/ 0 h 128"/>
                    <a:gd name="T38" fmla="*/ 3 w 129"/>
                    <a:gd name="T39" fmla="*/ 1 h 128"/>
                    <a:gd name="T40" fmla="*/ 2 w 129"/>
                    <a:gd name="T41" fmla="*/ 2 h 128"/>
                    <a:gd name="T42" fmla="*/ 1 w 129"/>
                    <a:gd name="T43" fmla="*/ 4 h 128"/>
                    <a:gd name="T44" fmla="*/ 1 w 129"/>
                    <a:gd name="T45" fmla="*/ 5 h 128"/>
                    <a:gd name="T46" fmla="*/ 0 w 129"/>
                    <a:gd name="T47" fmla="*/ 6 h 128"/>
                    <a:gd name="T48" fmla="*/ 0 w 129"/>
                    <a:gd name="T49" fmla="*/ 8 h 128"/>
                    <a:gd name="T50" fmla="*/ 0 w 129"/>
                    <a:gd name="T51" fmla="*/ 10 h 128"/>
                    <a:gd name="T52" fmla="*/ 1 w 129"/>
                    <a:gd name="T53" fmla="*/ 12 h 128"/>
                    <a:gd name="T54" fmla="*/ 1 w 129"/>
                    <a:gd name="T55" fmla="*/ 13 h 128"/>
                    <a:gd name="T56" fmla="*/ 2 w 129"/>
                    <a:gd name="T57" fmla="*/ 14 h 128"/>
                    <a:gd name="T58" fmla="*/ 3 w 129"/>
                    <a:gd name="T59" fmla="*/ 15 h 128"/>
                    <a:gd name="T60" fmla="*/ 5 w 129"/>
                    <a:gd name="T61" fmla="*/ 16 h 128"/>
                    <a:gd name="T62" fmla="*/ 6 w 129"/>
                    <a:gd name="T63" fmla="*/ 17 h 128"/>
                    <a:gd name="T64" fmla="*/ 8 w 129"/>
                    <a:gd name="T65" fmla="*/ 1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3" name="Rectangle 201"/>
                <p:cNvSpPr>
                  <a:spLocks noChangeArrowheads="1"/>
                </p:cNvSpPr>
                <p:nvPr/>
              </p:nvSpPr>
              <p:spPr bwMode="auto">
                <a:xfrm>
                  <a:off x="4891" y="2537"/>
                  <a:ext cx="276" cy="36"/>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1299" name="Text Box 202"/>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777777"/>
                  </a:solidFill>
                </a:rPr>
                <a:t>Isabel Harkin</a:t>
              </a:r>
            </a:p>
          </p:txBody>
        </p:sp>
        <p:sp>
          <p:nvSpPr>
            <p:cNvPr id="11300" name="Line 203"/>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297" name="Line 82"/>
          <p:cNvSpPr>
            <a:spLocks noChangeShapeType="1"/>
          </p:cNvSpPr>
          <p:nvPr/>
        </p:nvSpPr>
        <p:spPr bwMode="auto">
          <a:xfrm flipH="1">
            <a:off x="1179513" y="1608138"/>
            <a:ext cx="1587" cy="47005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|EOS~009|</a:t>
            </a:r>
            <a:endParaRPr lang="en-US" sz="100" dirty="0" err="1" smtClean="0">
              <a:solidFill>
                <a:srgbClr val="FFFFFF"/>
              </a:solidFill>
              <a:latin typeface="Arial"/>
              <a:cs typeface="Calibri" pitchFamily="34" charset="0"/>
            </a:endParaRPr>
          </a:p>
        </p:txBody>
      </p:sp>
      <p:sp>
        <p:nvSpPr>
          <p:cNvPr id="12290" name="AutoShape 2"/>
          <p:cNvSpPr>
            <a:spLocks noChangeArrowheads="1"/>
          </p:cNvSpPr>
          <p:nvPr/>
        </p:nvSpPr>
        <p:spPr bwMode="auto">
          <a:xfrm>
            <a:off x="3957638" y="2282825"/>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2291" name="Line 4"/>
          <p:cNvSpPr>
            <a:spLocks noChangeShapeType="1"/>
          </p:cNvSpPr>
          <p:nvPr/>
        </p:nvSpPr>
        <p:spPr bwMode="auto">
          <a:xfrm>
            <a:off x="1181100" y="2470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2" name="Line 5"/>
          <p:cNvSpPr>
            <a:spLocks noChangeShapeType="1"/>
          </p:cNvSpPr>
          <p:nvPr/>
        </p:nvSpPr>
        <p:spPr bwMode="auto">
          <a:xfrm>
            <a:off x="1181100" y="3481388"/>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3" name="Line 6"/>
          <p:cNvSpPr>
            <a:spLocks noChangeShapeType="1"/>
          </p:cNvSpPr>
          <p:nvPr/>
        </p:nvSpPr>
        <p:spPr bwMode="auto">
          <a:xfrm>
            <a:off x="1181100" y="446722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4" name="Line 7"/>
          <p:cNvSpPr>
            <a:spLocks noChangeShapeType="1"/>
          </p:cNvSpPr>
          <p:nvPr/>
        </p:nvSpPr>
        <p:spPr bwMode="auto">
          <a:xfrm>
            <a:off x="1181100" y="6302375"/>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5" name="Line 8"/>
          <p:cNvSpPr>
            <a:spLocks noChangeShapeType="1"/>
          </p:cNvSpPr>
          <p:nvPr/>
        </p:nvSpPr>
        <p:spPr bwMode="auto">
          <a:xfrm>
            <a:off x="1181100" y="5853113"/>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6" name="Line 9"/>
          <p:cNvSpPr>
            <a:spLocks noChangeShapeType="1"/>
          </p:cNvSpPr>
          <p:nvPr/>
        </p:nvSpPr>
        <p:spPr bwMode="auto">
          <a:xfrm>
            <a:off x="1181100" y="5387975"/>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7" name="Rectangle 10"/>
          <p:cNvSpPr>
            <a:spLocks noGrp="1" noChangeArrowheads="1"/>
          </p:cNvSpPr>
          <p:nvPr>
            <p:ph type="title"/>
          </p:nvPr>
        </p:nvSpPr>
        <p:spPr/>
        <p:txBody>
          <a:bodyPr/>
          <a:lstStyle/>
          <a:p>
            <a:pPr eaLnBrk="1" hangingPunct="1"/>
            <a:r>
              <a:rPr lang="en-US" dirty="0" smtClean="0"/>
              <a:t>Payments Lesson</a:t>
            </a:r>
          </a:p>
        </p:txBody>
      </p:sp>
      <p:grpSp>
        <p:nvGrpSpPr>
          <p:cNvPr id="12298" name="Group 11"/>
          <p:cNvGrpSpPr>
            <a:grpSpLocks/>
          </p:cNvGrpSpPr>
          <p:nvPr/>
        </p:nvGrpSpPr>
        <p:grpSpPr bwMode="auto">
          <a:xfrm>
            <a:off x="517525" y="962025"/>
            <a:ext cx="1323975" cy="976313"/>
            <a:chOff x="2083" y="1606"/>
            <a:chExt cx="1489" cy="1097"/>
          </a:xfrm>
        </p:grpSpPr>
        <p:sp>
          <p:nvSpPr>
            <p:cNvPr id="12456" name="Rectangle 1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457" name="Freeform 1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458" name="Freeform 1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459" name="Freeform 1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460" name="Freeform 1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2461" name="Rectangle 1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2462" name="Rectangle 1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463" name="AutoShape 1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2464" name="Freeform 20"/>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465" name="Freeform 21"/>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466" name="Rectangle 2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467" name="Rectangle 2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468" name="Rectangle 2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2469" name="Group 25"/>
            <p:cNvGrpSpPr>
              <a:grpSpLocks/>
            </p:cNvGrpSpPr>
            <p:nvPr/>
          </p:nvGrpSpPr>
          <p:grpSpPr bwMode="auto">
            <a:xfrm>
              <a:off x="2221" y="1871"/>
              <a:ext cx="518" cy="782"/>
              <a:chOff x="2400" y="1656"/>
              <a:chExt cx="752" cy="1136"/>
            </a:xfrm>
          </p:grpSpPr>
          <p:sp>
            <p:nvSpPr>
              <p:cNvPr id="12482"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483"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84"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85"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86"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2487"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88"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470" name="Group 33"/>
            <p:cNvGrpSpPr>
              <a:grpSpLocks/>
            </p:cNvGrpSpPr>
            <p:nvPr/>
          </p:nvGrpSpPr>
          <p:grpSpPr bwMode="auto">
            <a:xfrm rot="-6511945">
              <a:off x="2834" y="1842"/>
              <a:ext cx="518" cy="783"/>
              <a:chOff x="2400" y="1656"/>
              <a:chExt cx="752" cy="1136"/>
            </a:xfrm>
          </p:grpSpPr>
          <p:sp>
            <p:nvSpPr>
              <p:cNvPr id="12475"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476"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77"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78"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79"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80"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81"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471" name="Freeform 41"/>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472" name="Freeform 42"/>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473" name="Rectangle 4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474" name="Rectangle 4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2299" name="Group 45"/>
          <p:cNvGrpSpPr>
            <a:grpSpLocks/>
          </p:cNvGrpSpPr>
          <p:nvPr/>
        </p:nvGrpSpPr>
        <p:grpSpPr bwMode="auto">
          <a:xfrm>
            <a:off x="2151063" y="2081213"/>
            <a:ext cx="822325" cy="817562"/>
            <a:chOff x="3360" y="800"/>
            <a:chExt cx="620" cy="616"/>
          </a:xfrm>
        </p:grpSpPr>
        <p:sp>
          <p:nvSpPr>
            <p:cNvPr id="12450" name="AutoShape 4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2451" name="Freeform 47"/>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452" name="Group 48"/>
            <p:cNvGrpSpPr>
              <a:grpSpLocks/>
            </p:cNvGrpSpPr>
            <p:nvPr/>
          </p:nvGrpSpPr>
          <p:grpSpPr bwMode="auto">
            <a:xfrm flipH="1">
              <a:off x="3749" y="1171"/>
              <a:ext cx="212" cy="213"/>
              <a:chOff x="1350" y="686"/>
              <a:chExt cx="1132" cy="1132"/>
            </a:xfrm>
          </p:grpSpPr>
          <p:sp>
            <p:nvSpPr>
              <p:cNvPr id="12454"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455"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453" name="Picture 5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00" name="Group 52"/>
          <p:cNvGrpSpPr>
            <a:grpSpLocks/>
          </p:cNvGrpSpPr>
          <p:nvPr/>
        </p:nvGrpSpPr>
        <p:grpSpPr bwMode="auto">
          <a:xfrm>
            <a:off x="2151063" y="3057525"/>
            <a:ext cx="822325" cy="817563"/>
            <a:chOff x="3360" y="800"/>
            <a:chExt cx="620" cy="616"/>
          </a:xfrm>
        </p:grpSpPr>
        <p:sp>
          <p:nvSpPr>
            <p:cNvPr id="12444" name="AutoShape 53"/>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2445" name="Freeform 54"/>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446" name="Group 55"/>
            <p:cNvGrpSpPr>
              <a:grpSpLocks/>
            </p:cNvGrpSpPr>
            <p:nvPr/>
          </p:nvGrpSpPr>
          <p:grpSpPr bwMode="auto">
            <a:xfrm flipH="1">
              <a:off x="3749" y="1171"/>
              <a:ext cx="212" cy="213"/>
              <a:chOff x="1350" y="686"/>
              <a:chExt cx="1132" cy="1132"/>
            </a:xfrm>
          </p:grpSpPr>
          <p:sp>
            <p:nvSpPr>
              <p:cNvPr id="12448" name="AutoShape 5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449" name="Picture 57"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447" name="Picture 5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01" name="Group 59"/>
          <p:cNvGrpSpPr>
            <a:grpSpLocks/>
          </p:cNvGrpSpPr>
          <p:nvPr/>
        </p:nvGrpSpPr>
        <p:grpSpPr bwMode="auto">
          <a:xfrm>
            <a:off x="2151063" y="4035425"/>
            <a:ext cx="822325" cy="817563"/>
            <a:chOff x="3360" y="800"/>
            <a:chExt cx="620" cy="616"/>
          </a:xfrm>
        </p:grpSpPr>
        <p:sp>
          <p:nvSpPr>
            <p:cNvPr id="12438" name="AutoShape 6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2439" name="Freeform 61"/>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440" name="Group 62"/>
            <p:cNvGrpSpPr>
              <a:grpSpLocks/>
            </p:cNvGrpSpPr>
            <p:nvPr/>
          </p:nvGrpSpPr>
          <p:grpSpPr bwMode="auto">
            <a:xfrm flipH="1">
              <a:off x="3749" y="1171"/>
              <a:ext cx="212" cy="213"/>
              <a:chOff x="1350" y="686"/>
              <a:chExt cx="1132" cy="1132"/>
            </a:xfrm>
          </p:grpSpPr>
          <p:sp>
            <p:nvSpPr>
              <p:cNvPr id="12442" name="AutoShape 6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443" name="Picture 6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441" name="Picture 6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302" name="AutoShape 66"/>
          <p:cNvSpPr>
            <a:spLocks noChangeArrowheads="1"/>
          </p:cNvSpPr>
          <p:nvPr/>
        </p:nvSpPr>
        <p:spPr bwMode="auto">
          <a:xfrm>
            <a:off x="3963988" y="4248150"/>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2303" name="AutoShape 67"/>
          <p:cNvSpPr>
            <a:spLocks noChangeArrowheads="1"/>
          </p:cNvSpPr>
          <p:nvPr/>
        </p:nvSpPr>
        <p:spPr bwMode="auto">
          <a:xfrm>
            <a:off x="3943350" y="3281363"/>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12304" name="Group 68"/>
          <p:cNvGrpSpPr>
            <a:grpSpLocks/>
          </p:cNvGrpSpPr>
          <p:nvPr/>
        </p:nvGrpSpPr>
        <p:grpSpPr bwMode="auto">
          <a:xfrm>
            <a:off x="3522663" y="4208463"/>
            <a:ext cx="509587" cy="493712"/>
            <a:chOff x="4200" y="2899"/>
            <a:chExt cx="915" cy="885"/>
          </a:xfrm>
        </p:grpSpPr>
        <p:sp>
          <p:nvSpPr>
            <p:cNvPr id="12421" name="Rectangle 6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2422" name="AutoShape 7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423" name="AutoShape 7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424" name="AutoShape 7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425" name="Freeform 7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426" name="Freeform 7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427" name="Freeform 7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428" name="Freeform 7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429" name="Freeform 7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430" name="Freeform 7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431" name="Freeform 7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432" name="Line 8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33" name="Line 8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34" name="Line 8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35" name="Line 8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36" name="Line 8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37" name="Line 8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05" name="AutoShape 86"/>
          <p:cNvSpPr>
            <a:spLocks noChangeArrowheads="1"/>
          </p:cNvSpPr>
          <p:nvPr/>
        </p:nvSpPr>
        <p:spPr bwMode="auto">
          <a:xfrm>
            <a:off x="2990850" y="4246563"/>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12306" name="Group 87"/>
          <p:cNvGrpSpPr>
            <a:grpSpLocks/>
          </p:cNvGrpSpPr>
          <p:nvPr/>
        </p:nvGrpSpPr>
        <p:grpSpPr bwMode="auto">
          <a:xfrm>
            <a:off x="3502025" y="3241675"/>
            <a:ext cx="509588" cy="493713"/>
            <a:chOff x="4200" y="2899"/>
            <a:chExt cx="915" cy="885"/>
          </a:xfrm>
        </p:grpSpPr>
        <p:sp>
          <p:nvSpPr>
            <p:cNvPr id="12404" name="Rectangle 88"/>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2405" name="AutoShape 89"/>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406" name="AutoShape 90"/>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407" name="AutoShape 91"/>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408" name="Freeform 92"/>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409" name="Freeform 93"/>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410" name="Freeform 94"/>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411" name="Freeform 95"/>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412" name="Freeform 96"/>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413" name="Freeform 97"/>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414" name="Freeform 98"/>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415" name="Line 99"/>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16" name="Line 100"/>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17" name="Line 101"/>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18" name="Line 102"/>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19" name="Line 103"/>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20" name="Line 104"/>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07" name="AutoShape 105"/>
          <p:cNvSpPr>
            <a:spLocks noChangeArrowheads="1"/>
          </p:cNvSpPr>
          <p:nvPr/>
        </p:nvSpPr>
        <p:spPr bwMode="auto">
          <a:xfrm>
            <a:off x="2970213" y="3279775"/>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12308" name="Group 106"/>
          <p:cNvGrpSpPr>
            <a:grpSpLocks/>
          </p:cNvGrpSpPr>
          <p:nvPr/>
        </p:nvGrpSpPr>
        <p:grpSpPr bwMode="auto">
          <a:xfrm>
            <a:off x="3516313" y="2244725"/>
            <a:ext cx="509587" cy="493713"/>
            <a:chOff x="4200" y="2899"/>
            <a:chExt cx="915" cy="885"/>
          </a:xfrm>
        </p:grpSpPr>
        <p:sp>
          <p:nvSpPr>
            <p:cNvPr id="12387" name="Rectangle 107"/>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2388" name="AutoShape 108"/>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89" name="AutoShape 109"/>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90" name="AutoShape 110"/>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91" name="Freeform 111"/>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92" name="Freeform 112"/>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93" name="Freeform 113"/>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94" name="Freeform 114"/>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95" name="Freeform 115"/>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96" name="Freeform 116"/>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97" name="Freeform 117"/>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98" name="Line 118"/>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99" name="Line 119"/>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00" name="Line 120"/>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01" name="Line 121"/>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02" name="Line 122"/>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03" name="Line 123"/>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09" name="AutoShape 124"/>
          <p:cNvSpPr>
            <a:spLocks noChangeArrowheads="1"/>
          </p:cNvSpPr>
          <p:nvPr/>
        </p:nvSpPr>
        <p:spPr bwMode="auto">
          <a:xfrm>
            <a:off x="2984500" y="2282825"/>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12310" name="Group 125"/>
          <p:cNvGrpSpPr>
            <a:grpSpLocks/>
          </p:cNvGrpSpPr>
          <p:nvPr/>
        </p:nvGrpSpPr>
        <p:grpSpPr bwMode="auto">
          <a:xfrm>
            <a:off x="5233988" y="2668588"/>
            <a:ext cx="881062" cy="612775"/>
            <a:chOff x="3153" y="1049"/>
            <a:chExt cx="752" cy="523"/>
          </a:xfrm>
        </p:grpSpPr>
        <p:sp>
          <p:nvSpPr>
            <p:cNvPr id="12385" name="Rectangle 126"/>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2386" name="Picture 12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311" name="Text Box 128"/>
          <p:cNvSpPr txBox="1">
            <a:spLocks noChangeArrowheads="1"/>
          </p:cNvSpPr>
          <p:nvPr/>
        </p:nvSpPr>
        <p:spPr bwMode="auto">
          <a:xfrm>
            <a:off x="5253038" y="3259138"/>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pay to: insured</a:t>
            </a:r>
          </a:p>
        </p:txBody>
      </p:sp>
      <p:grpSp>
        <p:nvGrpSpPr>
          <p:cNvPr id="12312" name="Group 129"/>
          <p:cNvGrpSpPr>
            <a:grpSpLocks/>
          </p:cNvGrpSpPr>
          <p:nvPr/>
        </p:nvGrpSpPr>
        <p:grpSpPr bwMode="auto">
          <a:xfrm>
            <a:off x="5233988" y="4157663"/>
            <a:ext cx="881062" cy="612775"/>
            <a:chOff x="3153" y="1049"/>
            <a:chExt cx="752" cy="523"/>
          </a:xfrm>
        </p:grpSpPr>
        <p:sp>
          <p:nvSpPr>
            <p:cNvPr id="12383" name="Rectangle 130"/>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2384" name="Picture 13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313" name="Text Box 132"/>
          <p:cNvSpPr txBox="1">
            <a:spLocks noChangeArrowheads="1"/>
          </p:cNvSpPr>
          <p:nvPr/>
        </p:nvSpPr>
        <p:spPr bwMode="auto">
          <a:xfrm>
            <a:off x="5253038" y="4776788"/>
            <a:ext cx="2976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804863" algn="l"/>
              </a:tabLst>
              <a:defRPr sz="1400">
                <a:solidFill>
                  <a:schemeClr val="bg1"/>
                </a:solidFill>
                <a:latin typeface="Arial" charset="0"/>
              </a:defRPr>
            </a:lvl1pPr>
            <a:lvl2pPr marL="742950" indent="-285750" eaLnBrk="0" hangingPunct="0">
              <a:tabLst>
                <a:tab pos="804863" algn="l"/>
              </a:tabLst>
              <a:defRPr sz="1400">
                <a:solidFill>
                  <a:schemeClr val="bg1"/>
                </a:solidFill>
                <a:latin typeface="Arial" charset="0"/>
              </a:defRPr>
            </a:lvl2pPr>
            <a:lvl3pPr marL="1143000" indent="-228600" eaLnBrk="0" hangingPunct="0">
              <a:tabLst>
                <a:tab pos="804863" algn="l"/>
              </a:tabLst>
              <a:defRPr sz="1400">
                <a:solidFill>
                  <a:schemeClr val="bg1"/>
                </a:solidFill>
                <a:latin typeface="Arial" charset="0"/>
              </a:defRPr>
            </a:lvl3pPr>
            <a:lvl4pPr marL="1600200" indent="-228600" eaLnBrk="0" hangingPunct="0">
              <a:tabLst>
                <a:tab pos="804863" algn="l"/>
              </a:tabLst>
              <a:defRPr sz="1400">
                <a:solidFill>
                  <a:schemeClr val="bg1"/>
                </a:solidFill>
                <a:latin typeface="Arial" charset="0"/>
              </a:defRPr>
            </a:lvl4pPr>
            <a:lvl5pPr marL="2057400" indent="-228600" eaLnBrk="0" hangingPunct="0">
              <a:tabLst>
                <a:tab pos="804863"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9pPr>
          </a:lstStyle>
          <a:p>
            <a:pPr algn="l" eaLnBrk="1" hangingPunct="1"/>
            <a:r>
              <a:rPr lang="en-US" sz="1800" b="1"/>
              <a:t>pay to: 3rd-party</a:t>
            </a:r>
            <a:br>
              <a:rPr lang="en-US" sz="1800" b="1"/>
            </a:br>
            <a:r>
              <a:rPr lang="en-US" sz="1800" b="1"/>
              <a:t>	claimant</a:t>
            </a:r>
          </a:p>
        </p:txBody>
      </p:sp>
      <p:grpSp>
        <p:nvGrpSpPr>
          <p:cNvPr id="12314" name="Group 133"/>
          <p:cNvGrpSpPr>
            <a:grpSpLocks/>
          </p:cNvGrpSpPr>
          <p:nvPr/>
        </p:nvGrpSpPr>
        <p:grpSpPr bwMode="auto">
          <a:xfrm>
            <a:off x="4530725" y="2486025"/>
            <a:ext cx="709613" cy="341313"/>
            <a:chOff x="2854" y="1566"/>
            <a:chExt cx="447" cy="215"/>
          </a:xfrm>
        </p:grpSpPr>
        <p:sp>
          <p:nvSpPr>
            <p:cNvPr id="12380" name="Line 134"/>
            <p:cNvSpPr>
              <a:spLocks noChangeShapeType="1"/>
            </p:cNvSpPr>
            <p:nvPr/>
          </p:nvSpPr>
          <p:spPr bwMode="auto">
            <a:xfrm>
              <a:off x="2854" y="1572"/>
              <a:ext cx="2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81" name="Line 135"/>
            <p:cNvSpPr>
              <a:spLocks noChangeShapeType="1"/>
            </p:cNvSpPr>
            <p:nvPr/>
          </p:nvSpPr>
          <p:spPr bwMode="auto">
            <a:xfrm>
              <a:off x="3063" y="1566"/>
              <a:ext cx="0" cy="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82" name="Line 136"/>
            <p:cNvSpPr>
              <a:spLocks noChangeShapeType="1"/>
            </p:cNvSpPr>
            <p:nvPr/>
          </p:nvSpPr>
          <p:spPr bwMode="auto">
            <a:xfrm>
              <a:off x="3063" y="1778"/>
              <a:ext cx="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315" name="Text Box 137"/>
          <p:cNvSpPr txBox="1">
            <a:spLocks noChangeArrowheads="1"/>
          </p:cNvSpPr>
          <p:nvPr/>
        </p:nvSpPr>
        <p:spPr bwMode="auto">
          <a:xfrm>
            <a:off x="1104900" y="21828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12316" name="Text Box 138"/>
          <p:cNvSpPr txBox="1">
            <a:spLocks noChangeArrowheads="1"/>
          </p:cNvSpPr>
          <p:nvPr/>
        </p:nvSpPr>
        <p:spPr bwMode="auto">
          <a:xfrm>
            <a:off x="1104900" y="3181350"/>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med.pay</a:t>
            </a:r>
          </a:p>
        </p:txBody>
      </p:sp>
      <p:sp>
        <p:nvSpPr>
          <p:cNvPr id="12317" name="Text Box 139"/>
          <p:cNvSpPr txBox="1">
            <a:spLocks noChangeArrowheads="1"/>
          </p:cNvSpPr>
          <p:nvPr/>
        </p:nvSpPr>
        <p:spPr bwMode="auto">
          <a:xfrm>
            <a:off x="1104900" y="416718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12318" name="Line 140"/>
          <p:cNvSpPr>
            <a:spLocks noChangeShapeType="1"/>
          </p:cNvSpPr>
          <p:nvPr/>
        </p:nvSpPr>
        <p:spPr bwMode="auto">
          <a:xfrm>
            <a:off x="4545013" y="4462463"/>
            <a:ext cx="6826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19" name="Line 141"/>
          <p:cNvSpPr>
            <a:spLocks noChangeShapeType="1"/>
          </p:cNvSpPr>
          <p:nvPr/>
        </p:nvSpPr>
        <p:spPr bwMode="auto">
          <a:xfrm>
            <a:off x="6127750" y="2962275"/>
            <a:ext cx="1338263" cy="0"/>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20" name="Line 142"/>
          <p:cNvSpPr>
            <a:spLocks noChangeShapeType="1"/>
          </p:cNvSpPr>
          <p:nvPr/>
        </p:nvSpPr>
        <p:spPr bwMode="auto">
          <a:xfrm>
            <a:off x="6127750" y="4476750"/>
            <a:ext cx="1365250" cy="0"/>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21" name="Text Box 143"/>
          <p:cNvSpPr txBox="1">
            <a:spLocks noChangeArrowheads="1"/>
          </p:cNvSpPr>
          <p:nvPr/>
        </p:nvSpPr>
        <p:spPr bwMode="auto">
          <a:xfrm>
            <a:off x="1887538" y="989013"/>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12322" name="Text Box 144"/>
          <p:cNvSpPr txBox="1">
            <a:spLocks noChangeArrowheads="1"/>
          </p:cNvSpPr>
          <p:nvPr/>
        </p:nvSpPr>
        <p:spPr bwMode="auto">
          <a:xfrm>
            <a:off x="1192213" y="2487613"/>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12323" name="Text Box 145"/>
          <p:cNvSpPr txBox="1">
            <a:spLocks noChangeArrowheads="1"/>
          </p:cNvSpPr>
          <p:nvPr/>
        </p:nvSpPr>
        <p:spPr bwMode="auto">
          <a:xfrm>
            <a:off x="1192213" y="3486150"/>
            <a:ext cx="1011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12324" name="Text Box 146"/>
          <p:cNvSpPr txBox="1">
            <a:spLocks noChangeArrowheads="1"/>
          </p:cNvSpPr>
          <p:nvPr/>
        </p:nvSpPr>
        <p:spPr bwMode="auto">
          <a:xfrm>
            <a:off x="1192213" y="4468813"/>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grpSp>
        <p:nvGrpSpPr>
          <p:cNvPr id="12325" name="Group 147"/>
          <p:cNvGrpSpPr>
            <a:grpSpLocks/>
          </p:cNvGrpSpPr>
          <p:nvPr/>
        </p:nvGrpSpPr>
        <p:grpSpPr bwMode="auto">
          <a:xfrm>
            <a:off x="7446963" y="2471738"/>
            <a:ext cx="896937" cy="896937"/>
            <a:chOff x="4691" y="1557"/>
            <a:chExt cx="565" cy="565"/>
          </a:xfrm>
        </p:grpSpPr>
        <p:sp>
          <p:nvSpPr>
            <p:cNvPr id="12378" name="AutoShape 148"/>
            <p:cNvSpPr>
              <a:spLocks noChangeArrowheads="1"/>
            </p:cNvSpPr>
            <p:nvPr/>
          </p:nvSpPr>
          <p:spPr bwMode="auto">
            <a:xfrm>
              <a:off x="4691" y="1557"/>
              <a:ext cx="565" cy="565"/>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379" name="Picture 14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 y="1605"/>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26" name="Group 150"/>
          <p:cNvGrpSpPr>
            <a:grpSpLocks/>
          </p:cNvGrpSpPr>
          <p:nvPr/>
        </p:nvGrpSpPr>
        <p:grpSpPr bwMode="auto">
          <a:xfrm>
            <a:off x="7446963" y="4016375"/>
            <a:ext cx="896937" cy="896938"/>
            <a:chOff x="4691" y="2530"/>
            <a:chExt cx="565" cy="565"/>
          </a:xfrm>
        </p:grpSpPr>
        <p:sp>
          <p:nvSpPr>
            <p:cNvPr id="12376" name="AutoShape 151"/>
            <p:cNvSpPr>
              <a:spLocks noChangeArrowheads="1"/>
            </p:cNvSpPr>
            <p:nvPr/>
          </p:nvSpPr>
          <p:spPr bwMode="auto">
            <a:xfrm>
              <a:off x="4691" y="2530"/>
              <a:ext cx="565" cy="565"/>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377" name="Picture 152"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 y="2578"/>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327" name="Text Box 153"/>
          <p:cNvSpPr txBox="1">
            <a:spLocks noChangeArrowheads="1"/>
          </p:cNvSpPr>
          <p:nvPr/>
        </p:nvSpPr>
        <p:spPr bwMode="auto">
          <a:xfrm>
            <a:off x="7431088" y="2162175"/>
            <a:ext cx="9286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12328" name="Text Box 154"/>
          <p:cNvSpPr txBox="1">
            <a:spLocks noChangeArrowheads="1"/>
          </p:cNvSpPr>
          <p:nvPr/>
        </p:nvSpPr>
        <p:spPr bwMode="auto">
          <a:xfrm>
            <a:off x="7389813" y="4913313"/>
            <a:ext cx="10112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12329" name="Text Box 155"/>
          <p:cNvSpPr txBox="1">
            <a:spLocks noChangeArrowheads="1"/>
          </p:cNvSpPr>
          <p:nvPr/>
        </p:nvSpPr>
        <p:spPr bwMode="auto">
          <a:xfrm>
            <a:off x="7316788" y="1474788"/>
            <a:ext cx="11572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nvGrpSpPr>
          <p:cNvPr id="12330" name="Group 156"/>
          <p:cNvGrpSpPr>
            <a:grpSpLocks/>
          </p:cNvGrpSpPr>
          <p:nvPr/>
        </p:nvGrpSpPr>
        <p:grpSpPr bwMode="auto">
          <a:xfrm flipV="1">
            <a:off x="4525963" y="3162300"/>
            <a:ext cx="709612" cy="341313"/>
            <a:chOff x="2854" y="1566"/>
            <a:chExt cx="447" cy="215"/>
          </a:xfrm>
        </p:grpSpPr>
        <p:sp>
          <p:nvSpPr>
            <p:cNvPr id="12373" name="Line 157"/>
            <p:cNvSpPr>
              <a:spLocks noChangeShapeType="1"/>
            </p:cNvSpPr>
            <p:nvPr/>
          </p:nvSpPr>
          <p:spPr bwMode="auto">
            <a:xfrm>
              <a:off x="2854" y="1572"/>
              <a:ext cx="2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74" name="Line 158"/>
            <p:cNvSpPr>
              <a:spLocks noChangeShapeType="1"/>
            </p:cNvSpPr>
            <p:nvPr/>
          </p:nvSpPr>
          <p:spPr bwMode="auto">
            <a:xfrm>
              <a:off x="3063" y="1566"/>
              <a:ext cx="0" cy="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5" name="Line 159"/>
            <p:cNvSpPr>
              <a:spLocks noChangeShapeType="1"/>
            </p:cNvSpPr>
            <p:nvPr/>
          </p:nvSpPr>
          <p:spPr bwMode="auto">
            <a:xfrm>
              <a:off x="3063" y="1778"/>
              <a:ext cx="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331" name="Freeform 160"/>
          <p:cNvSpPr>
            <a:spLocks/>
          </p:cNvSpPr>
          <p:nvPr/>
        </p:nvSpPr>
        <p:spPr bwMode="auto">
          <a:xfrm>
            <a:off x="2963863" y="5381625"/>
            <a:ext cx="354012" cy="392113"/>
          </a:xfrm>
          <a:custGeom>
            <a:avLst/>
            <a:gdLst>
              <a:gd name="T0" fmla="*/ 0 w 481"/>
              <a:gd name="T1" fmla="*/ 176976084 h 533"/>
              <a:gd name="T2" fmla="*/ 65002056 w 481"/>
              <a:gd name="T3" fmla="*/ 288465650 h 533"/>
              <a:gd name="T4" fmla="*/ 120795386 w 481"/>
              <a:gd name="T5" fmla="*/ 288465650 h 533"/>
              <a:gd name="T6" fmla="*/ 260549914 w 481"/>
              <a:gd name="T7" fmla="*/ 56286237 h 533"/>
              <a:gd name="T8" fmla="*/ 172255176 w 481"/>
              <a:gd name="T9" fmla="*/ 0 h 533"/>
              <a:gd name="T10" fmla="*/ 88294715 w 481"/>
              <a:gd name="T11" fmla="*/ 246792076 h 533"/>
              <a:gd name="T12" fmla="*/ 46584593 w 481"/>
              <a:gd name="T13" fmla="*/ 176976084 h 533"/>
              <a:gd name="T14" fmla="*/ 0 w 481"/>
              <a:gd name="T15" fmla="*/ 176976084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chemeClr val="hlink"/>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12332" name="Freeform 161"/>
          <p:cNvSpPr>
            <a:spLocks/>
          </p:cNvSpPr>
          <p:nvPr/>
        </p:nvSpPr>
        <p:spPr bwMode="auto">
          <a:xfrm>
            <a:off x="3208338" y="5970588"/>
            <a:ext cx="354012" cy="392112"/>
          </a:xfrm>
          <a:custGeom>
            <a:avLst/>
            <a:gdLst>
              <a:gd name="T0" fmla="*/ 0 w 481"/>
              <a:gd name="T1" fmla="*/ 176976369 h 533"/>
              <a:gd name="T2" fmla="*/ 65002056 w 481"/>
              <a:gd name="T3" fmla="*/ 288465650 h 533"/>
              <a:gd name="T4" fmla="*/ 120795386 w 481"/>
              <a:gd name="T5" fmla="*/ 288465650 h 533"/>
              <a:gd name="T6" fmla="*/ 260549914 w 481"/>
              <a:gd name="T7" fmla="*/ 56286093 h 533"/>
              <a:gd name="T8" fmla="*/ 172255176 w 481"/>
              <a:gd name="T9" fmla="*/ 0 h 533"/>
              <a:gd name="T10" fmla="*/ 88294715 w 481"/>
              <a:gd name="T11" fmla="*/ 246792182 h 533"/>
              <a:gd name="T12" fmla="*/ 46584593 w 481"/>
              <a:gd name="T13" fmla="*/ 176976369 h 533"/>
              <a:gd name="T14" fmla="*/ 0 w 481"/>
              <a:gd name="T15" fmla="*/ 176976369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chemeClr val="hlink"/>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12333" name="Freeform 162"/>
          <p:cNvSpPr>
            <a:spLocks/>
          </p:cNvSpPr>
          <p:nvPr/>
        </p:nvSpPr>
        <p:spPr bwMode="auto">
          <a:xfrm>
            <a:off x="2706688" y="4929188"/>
            <a:ext cx="354012" cy="392112"/>
          </a:xfrm>
          <a:custGeom>
            <a:avLst/>
            <a:gdLst>
              <a:gd name="T0" fmla="*/ 0 w 481"/>
              <a:gd name="T1" fmla="*/ 176976369 h 533"/>
              <a:gd name="T2" fmla="*/ 65002056 w 481"/>
              <a:gd name="T3" fmla="*/ 288465650 h 533"/>
              <a:gd name="T4" fmla="*/ 120795386 w 481"/>
              <a:gd name="T5" fmla="*/ 288465650 h 533"/>
              <a:gd name="T6" fmla="*/ 260549914 w 481"/>
              <a:gd name="T7" fmla="*/ 56286093 h 533"/>
              <a:gd name="T8" fmla="*/ 172255176 w 481"/>
              <a:gd name="T9" fmla="*/ 0 h 533"/>
              <a:gd name="T10" fmla="*/ 88294715 w 481"/>
              <a:gd name="T11" fmla="*/ 246792182 h 533"/>
              <a:gd name="T12" fmla="*/ 46584593 w 481"/>
              <a:gd name="T13" fmla="*/ 176976369 h 533"/>
              <a:gd name="T14" fmla="*/ 0 w 481"/>
              <a:gd name="T15" fmla="*/ 176976369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chemeClr val="hlink"/>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grpSp>
        <p:nvGrpSpPr>
          <p:cNvPr id="12334" name="Group 163"/>
          <p:cNvGrpSpPr>
            <a:grpSpLocks/>
          </p:cNvGrpSpPr>
          <p:nvPr/>
        </p:nvGrpSpPr>
        <p:grpSpPr bwMode="auto">
          <a:xfrm>
            <a:off x="2170113" y="4983163"/>
            <a:ext cx="517525" cy="658812"/>
            <a:chOff x="2401" y="425"/>
            <a:chExt cx="907" cy="1154"/>
          </a:xfrm>
        </p:grpSpPr>
        <p:sp>
          <p:nvSpPr>
            <p:cNvPr id="12367" name="Rectangle 164"/>
            <p:cNvSpPr>
              <a:spLocks noChangeArrowheads="1"/>
            </p:cNvSpPr>
            <p:nvPr/>
          </p:nvSpPr>
          <p:spPr bwMode="auto">
            <a:xfrm>
              <a:off x="2401" y="591"/>
              <a:ext cx="907" cy="988"/>
            </a:xfrm>
            <a:prstGeom prst="rect">
              <a:avLst/>
            </a:prstGeom>
            <a:solidFill>
              <a:schemeClr val="hlink"/>
            </a:solidFill>
            <a:ln w="12700">
              <a:solidFill>
                <a:schemeClr val="bg1"/>
              </a:solidFill>
              <a:miter lim="800000"/>
              <a:headEnd/>
              <a:tailEnd/>
            </a:ln>
          </p:spPr>
          <p:txBody>
            <a:bodyPr wrap="none" anchor="ctr"/>
            <a:lstStyle/>
            <a:p>
              <a:endParaRPr lang="en-US"/>
            </a:p>
          </p:txBody>
        </p:sp>
        <p:sp>
          <p:nvSpPr>
            <p:cNvPr id="12368" name="Line 165"/>
            <p:cNvSpPr>
              <a:spLocks noChangeShapeType="1"/>
            </p:cNvSpPr>
            <p:nvPr/>
          </p:nvSpPr>
          <p:spPr bwMode="auto">
            <a:xfrm>
              <a:off x="2582" y="138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69" name="Line 166"/>
            <p:cNvSpPr>
              <a:spLocks noChangeShapeType="1"/>
            </p:cNvSpPr>
            <p:nvPr/>
          </p:nvSpPr>
          <p:spPr bwMode="auto">
            <a:xfrm>
              <a:off x="2577" y="115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70" name="Rectangle 167"/>
            <p:cNvSpPr>
              <a:spLocks noChangeArrowheads="1"/>
            </p:cNvSpPr>
            <p:nvPr/>
          </p:nvSpPr>
          <p:spPr bwMode="auto">
            <a:xfrm rot="2658430">
              <a:off x="2944" y="425"/>
              <a:ext cx="225" cy="506"/>
            </a:xfrm>
            <a:prstGeom prst="rect">
              <a:avLst/>
            </a:prstGeom>
            <a:solidFill>
              <a:schemeClr val="hlink"/>
            </a:solidFill>
            <a:ln w="28575" algn="ctr">
              <a:solidFill>
                <a:srgbClr val="969696"/>
              </a:solidFill>
              <a:miter lim="800000"/>
              <a:headEnd/>
              <a:tailEnd/>
            </a:ln>
          </p:spPr>
          <p:txBody>
            <a:bodyPr wrap="none" lIns="0" tIns="0" rIns="0" bIns="0" anchor="ctr">
              <a:spAutoFit/>
            </a:bodyPr>
            <a:lstStyle/>
            <a:p>
              <a:endParaRPr lang="en-US"/>
            </a:p>
          </p:txBody>
        </p:sp>
        <p:sp>
          <p:nvSpPr>
            <p:cNvPr id="12371" name="Freeform 168"/>
            <p:cNvSpPr>
              <a:spLocks/>
            </p:cNvSpPr>
            <p:nvPr/>
          </p:nvSpPr>
          <p:spPr bwMode="auto">
            <a:xfrm>
              <a:off x="2643" y="789"/>
              <a:ext cx="309" cy="257"/>
            </a:xfrm>
            <a:custGeom>
              <a:avLst/>
              <a:gdLst>
                <a:gd name="T0" fmla="*/ 214 w 234"/>
                <a:gd name="T1" fmla="*/ 0 h 195"/>
                <a:gd name="T2" fmla="*/ 48 w 234"/>
                <a:gd name="T3" fmla="*/ 72 h 195"/>
                <a:gd name="T4" fmla="*/ 0 w 234"/>
                <a:gd name="T5" fmla="*/ 339 h 195"/>
                <a:gd name="T6" fmla="*/ 314 w 234"/>
                <a:gd name="T7" fmla="*/ 339 h 195"/>
                <a:gd name="T8" fmla="*/ 408 w 234"/>
                <a:gd name="T9" fmla="*/ 192 h 195"/>
                <a:gd name="T10" fmla="*/ 21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chemeClr val="hlink"/>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2372" name="Line 16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35" name="Group 170"/>
          <p:cNvGrpSpPr>
            <a:grpSpLocks/>
          </p:cNvGrpSpPr>
          <p:nvPr/>
        </p:nvGrpSpPr>
        <p:grpSpPr bwMode="auto">
          <a:xfrm>
            <a:off x="2432050" y="5432425"/>
            <a:ext cx="517525" cy="658813"/>
            <a:chOff x="2401" y="425"/>
            <a:chExt cx="907" cy="1154"/>
          </a:xfrm>
        </p:grpSpPr>
        <p:sp>
          <p:nvSpPr>
            <p:cNvPr id="12361" name="Rectangle 171"/>
            <p:cNvSpPr>
              <a:spLocks noChangeArrowheads="1"/>
            </p:cNvSpPr>
            <p:nvPr/>
          </p:nvSpPr>
          <p:spPr bwMode="auto">
            <a:xfrm>
              <a:off x="2401" y="591"/>
              <a:ext cx="907" cy="988"/>
            </a:xfrm>
            <a:prstGeom prst="rect">
              <a:avLst/>
            </a:prstGeom>
            <a:solidFill>
              <a:schemeClr val="hlink"/>
            </a:solidFill>
            <a:ln w="12700">
              <a:solidFill>
                <a:schemeClr val="bg1"/>
              </a:solidFill>
              <a:miter lim="800000"/>
              <a:headEnd/>
              <a:tailEnd/>
            </a:ln>
          </p:spPr>
          <p:txBody>
            <a:bodyPr wrap="none" anchor="ctr"/>
            <a:lstStyle/>
            <a:p>
              <a:endParaRPr lang="en-US"/>
            </a:p>
          </p:txBody>
        </p:sp>
        <p:sp>
          <p:nvSpPr>
            <p:cNvPr id="12362" name="Line 172"/>
            <p:cNvSpPr>
              <a:spLocks noChangeShapeType="1"/>
            </p:cNvSpPr>
            <p:nvPr/>
          </p:nvSpPr>
          <p:spPr bwMode="auto">
            <a:xfrm>
              <a:off x="2582" y="138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63" name="Line 173"/>
            <p:cNvSpPr>
              <a:spLocks noChangeShapeType="1"/>
            </p:cNvSpPr>
            <p:nvPr/>
          </p:nvSpPr>
          <p:spPr bwMode="auto">
            <a:xfrm>
              <a:off x="2577" y="115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64" name="Rectangle 174"/>
            <p:cNvSpPr>
              <a:spLocks noChangeArrowheads="1"/>
            </p:cNvSpPr>
            <p:nvPr/>
          </p:nvSpPr>
          <p:spPr bwMode="auto">
            <a:xfrm rot="2658430">
              <a:off x="2944" y="425"/>
              <a:ext cx="225" cy="506"/>
            </a:xfrm>
            <a:prstGeom prst="rect">
              <a:avLst/>
            </a:prstGeom>
            <a:solidFill>
              <a:schemeClr val="hlink"/>
            </a:solidFill>
            <a:ln w="28575" algn="ctr">
              <a:solidFill>
                <a:srgbClr val="969696"/>
              </a:solidFill>
              <a:miter lim="800000"/>
              <a:headEnd/>
              <a:tailEnd/>
            </a:ln>
          </p:spPr>
          <p:txBody>
            <a:bodyPr wrap="none" lIns="0" tIns="0" rIns="0" bIns="0" anchor="ctr">
              <a:spAutoFit/>
            </a:bodyPr>
            <a:lstStyle/>
            <a:p>
              <a:endParaRPr lang="en-US"/>
            </a:p>
          </p:txBody>
        </p:sp>
        <p:sp>
          <p:nvSpPr>
            <p:cNvPr id="12365" name="Freeform 175"/>
            <p:cNvSpPr>
              <a:spLocks/>
            </p:cNvSpPr>
            <p:nvPr/>
          </p:nvSpPr>
          <p:spPr bwMode="auto">
            <a:xfrm>
              <a:off x="2643" y="789"/>
              <a:ext cx="309" cy="257"/>
            </a:xfrm>
            <a:custGeom>
              <a:avLst/>
              <a:gdLst>
                <a:gd name="T0" fmla="*/ 214 w 234"/>
                <a:gd name="T1" fmla="*/ 0 h 195"/>
                <a:gd name="T2" fmla="*/ 48 w 234"/>
                <a:gd name="T3" fmla="*/ 72 h 195"/>
                <a:gd name="T4" fmla="*/ 0 w 234"/>
                <a:gd name="T5" fmla="*/ 339 h 195"/>
                <a:gd name="T6" fmla="*/ 314 w 234"/>
                <a:gd name="T7" fmla="*/ 339 h 195"/>
                <a:gd name="T8" fmla="*/ 408 w 234"/>
                <a:gd name="T9" fmla="*/ 192 h 195"/>
                <a:gd name="T10" fmla="*/ 21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chemeClr val="hlink"/>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2366" name="Line 17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36" name="Group 177"/>
          <p:cNvGrpSpPr>
            <a:grpSpLocks/>
          </p:cNvGrpSpPr>
          <p:nvPr/>
        </p:nvGrpSpPr>
        <p:grpSpPr bwMode="auto">
          <a:xfrm>
            <a:off x="2693988" y="5880100"/>
            <a:ext cx="517525" cy="658813"/>
            <a:chOff x="2401" y="425"/>
            <a:chExt cx="907" cy="1154"/>
          </a:xfrm>
        </p:grpSpPr>
        <p:sp>
          <p:nvSpPr>
            <p:cNvPr id="12355" name="Rectangle 178"/>
            <p:cNvSpPr>
              <a:spLocks noChangeArrowheads="1"/>
            </p:cNvSpPr>
            <p:nvPr/>
          </p:nvSpPr>
          <p:spPr bwMode="auto">
            <a:xfrm>
              <a:off x="2401" y="591"/>
              <a:ext cx="907" cy="988"/>
            </a:xfrm>
            <a:prstGeom prst="rect">
              <a:avLst/>
            </a:prstGeom>
            <a:solidFill>
              <a:schemeClr val="hlink"/>
            </a:solidFill>
            <a:ln w="12700">
              <a:solidFill>
                <a:schemeClr val="bg1"/>
              </a:solidFill>
              <a:miter lim="800000"/>
              <a:headEnd/>
              <a:tailEnd/>
            </a:ln>
          </p:spPr>
          <p:txBody>
            <a:bodyPr wrap="none" anchor="ctr"/>
            <a:lstStyle/>
            <a:p>
              <a:endParaRPr lang="en-US"/>
            </a:p>
          </p:txBody>
        </p:sp>
        <p:sp>
          <p:nvSpPr>
            <p:cNvPr id="12356" name="Line 179"/>
            <p:cNvSpPr>
              <a:spLocks noChangeShapeType="1"/>
            </p:cNvSpPr>
            <p:nvPr/>
          </p:nvSpPr>
          <p:spPr bwMode="auto">
            <a:xfrm>
              <a:off x="2582" y="138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57" name="Line 180"/>
            <p:cNvSpPr>
              <a:spLocks noChangeShapeType="1"/>
            </p:cNvSpPr>
            <p:nvPr/>
          </p:nvSpPr>
          <p:spPr bwMode="auto">
            <a:xfrm>
              <a:off x="2577" y="1154"/>
              <a:ext cx="550" cy="0"/>
            </a:xfrm>
            <a:prstGeom prst="line">
              <a:avLst/>
            </a:prstGeom>
            <a:noFill/>
            <a:ln w="5715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58" name="Rectangle 181"/>
            <p:cNvSpPr>
              <a:spLocks noChangeArrowheads="1"/>
            </p:cNvSpPr>
            <p:nvPr/>
          </p:nvSpPr>
          <p:spPr bwMode="auto">
            <a:xfrm rot="2658430">
              <a:off x="2944" y="425"/>
              <a:ext cx="225" cy="506"/>
            </a:xfrm>
            <a:prstGeom prst="rect">
              <a:avLst/>
            </a:prstGeom>
            <a:solidFill>
              <a:schemeClr val="hlink"/>
            </a:solidFill>
            <a:ln w="28575" algn="ctr">
              <a:solidFill>
                <a:srgbClr val="969696"/>
              </a:solidFill>
              <a:miter lim="800000"/>
              <a:headEnd/>
              <a:tailEnd/>
            </a:ln>
          </p:spPr>
          <p:txBody>
            <a:bodyPr wrap="none" lIns="0" tIns="0" rIns="0" bIns="0" anchor="ctr">
              <a:spAutoFit/>
            </a:bodyPr>
            <a:lstStyle/>
            <a:p>
              <a:endParaRPr lang="en-US"/>
            </a:p>
          </p:txBody>
        </p:sp>
        <p:sp>
          <p:nvSpPr>
            <p:cNvPr id="12359" name="Freeform 182"/>
            <p:cNvSpPr>
              <a:spLocks/>
            </p:cNvSpPr>
            <p:nvPr/>
          </p:nvSpPr>
          <p:spPr bwMode="auto">
            <a:xfrm>
              <a:off x="2643" y="789"/>
              <a:ext cx="309" cy="257"/>
            </a:xfrm>
            <a:custGeom>
              <a:avLst/>
              <a:gdLst>
                <a:gd name="T0" fmla="*/ 214 w 234"/>
                <a:gd name="T1" fmla="*/ 0 h 195"/>
                <a:gd name="T2" fmla="*/ 48 w 234"/>
                <a:gd name="T3" fmla="*/ 72 h 195"/>
                <a:gd name="T4" fmla="*/ 0 w 234"/>
                <a:gd name="T5" fmla="*/ 339 h 195"/>
                <a:gd name="T6" fmla="*/ 314 w 234"/>
                <a:gd name="T7" fmla="*/ 339 h 195"/>
                <a:gd name="T8" fmla="*/ 408 w 234"/>
                <a:gd name="T9" fmla="*/ 192 h 195"/>
                <a:gd name="T10" fmla="*/ 21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chemeClr val="hlink"/>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2360" name="Line 18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37" name="Group 184"/>
          <p:cNvGrpSpPr>
            <a:grpSpLocks/>
          </p:cNvGrpSpPr>
          <p:nvPr/>
        </p:nvGrpSpPr>
        <p:grpSpPr bwMode="auto">
          <a:xfrm>
            <a:off x="1844675" y="1247775"/>
            <a:ext cx="2386013" cy="674688"/>
            <a:chOff x="1162" y="786"/>
            <a:chExt cx="1503" cy="425"/>
          </a:xfrm>
        </p:grpSpPr>
        <p:grpSp>
          <p:nvGrpSpPr>
            <p:cNvPr id="12339" name="Group 185"/>
            <p:cNvGrpSpPr>
              <a:grpSpLocks/>
            </p:cNvGrpSpPr>
            <p:nvPr/>
          </p:nvGrpSpPr>
          <p:grpSpPr bwMode="auto">
            <a:xfrm>
              <a:off x="1481" y="786"/>
              <a:ext cx="631" cy="425"/>
              <a:chOff x="1481" y="786"/>
              <a:chExt cx="631" cy="425"/>
            </a:xfrm>
          </p:grpSpPr>
          <p:sp>
            <p:nvSpPr>
              <p:cNvPr id="12342" name="AutoShape 186"/>
              <p:cNvSpPr>
                <a:spLocks noChangeArrowheads="1"/>
              </p:cNvSpPr>
              <p:nvPr/>
            </p:nvSpPr>
            <p:spPr bwMode="auto">
              <a:xfrm>
                <a:off x="1481" y="786"/>
                <a:ext cx="417" cy="425"/>
              </a:xfrm>
              <a:prstGeom prst="smileyFace">
                <a:avLst>
                  <a:gd name="adj" fmla="val 4653"/>
                </a:avLst>
              </a:prstGeom>
              <a:solidFill>
                <a:schemeClr val="hlink"/>
              </a:solidFill>
              <a:ln w="12700">
                <a:solidFill>
                  <a:srgbClr val="000000"/>
                </a:solidFill>
                <a:round/>
                <a:headEnd/>
                <a:tailEnd/>
              </a:ln>
            </p:spPr>
            <p:txBody>
              <a:bodyPr wrap="none" anchor="ctr"/>
              <a:lstStyle/>
              <a:p>
                <a:endParaRPr lang="en-US"/>
              </a:p>
            </p:txBody>
          </p:sp>
          <p:grpSp>
            <p:nvGrpSpPr>
              <p:cNvPr id="12343" name="Group 187"/>
              <p:cNvGrpSpPr>
                <a:grpSpLocks/>
              </p:cNvGrpSpPr>
              <p:nvPr/>
            </p:nvGrpSpPr>
            <p:grpSpPr bwMode="auto">
              <a:xfrm>
                <a:off x="1781" y="903"/>
                <a:ext cx="331" cy="297"/>
                <a:chOff x="4838" y="2218"/>
                <a:chExt cx="395" cy="355"/>
              </a:xfrm>
            </p:grpSpPr>
            <p:sp>
              <p:nvSpPr>
                <p:cNvPr id="12344" name="Freeform 188"/>
                <p:cNvSpPr>
                  <a:spLocks/>
                </p:cNvSpPr>
                <p:nvPr/>
              </p:nvSpPr>
              <p:spPr bwMode="auto">
                <a:xfrm>
                  <a:off x="4888" y="2251"/>
                  <a:ext cx="294" cy="113"/>
                </a:xfrm>
                <a:custGeom>
                  <a:avLst/>
                  <a:gdLst>
                    <a:gd name="T0" fmla="*/ 102 w 839"/>
                    <a:gd name="T1" fmla="*/ 27 h 319"/>
                    <a:gd name="T2" fmla="*/ 100 w 839"/>
                    <a:gd name="T3" fmla="*/ 23 h 319"/>
                    <a:gd name="T4" fmla="*/ 95 w 839"/>
                    <a:gd name="T5" fmla="*/ 22 h 319"/>
                    <a:gd name="T6" fmla="*/ 91 w 839"/>
                    <a:gd name="T7" fmla="*/ 23 h 319"/>
                    <a:gd name="T8" fmla="*/ 88 w 839"/>
                    <a:gd name="T9" fmla="*/ 27 h 319"/>
                    <a:gd name="T10" fmla="*/ 88 w 839"/>
                    <a:gd name="T11" fmla="*/ 31 h 319"/>
                    <a:gd name="T12" fmla="*/ 88 w 839"/>
                    <a:gd name="T13" fmla="*/ 33 h 319"/>
                    <a:gd name="T14" fmla="*/ 85 w 839"/>
                    <a:gd name="T15" fmla="*/ 33 h 319"/>
                    <a:gd name="T16" fmla="*/ 81 w 839"/>
                    <a:gd name="T17" fmla="*/ 31 h 319"/>
                    <a:gd name="T18" fmla="*/ 78 w 839"/>
                    <a:gd name="T19" fmla="*/ 29 h 319"/>
                    <a:gd name="T20" fmla="*/ 75 w 839"/>
                    <a:gd name="T21" fmla="*/ 26 h 319"/>
                    <a:gd name="T22" fmla="*/ 71 w 839"/>
                    <a:gd name="T23" fmla="*/ 22 h 319"/>
                    <a:gd name="T24" fmla="*/ 67 w 839"/>
                    <a:gd name="T25" fmla="*/ 19 h 319"/>
                    <a:gd name="T26" fmla="*/ 60 w 839"/>
                    <a:gd name="T27" fmla="*/ 16 h 319"/>
                    <a:gd name="T28" fmla="*/ 52 w 839"/>
                    <a:gd name="T29" fmla="*/ 13 h 319"/>
                    <a:gd name="T30" fmla="*/ 45 w 839"/>
                    <a:gd name="T31" fmla="*/ 12 h 319"/>
                    <a:gd name="T32" fmla="*/ 36 w 839"/>
                    <a:gd name="T33" fmla="*/ 11 h 319"/>
                    <a:gd name="T34" fmla="*/ 31 w 839"/>
                    <a:gd name="T35" fmla="*/ 12 h 319"/>
                    <a:gd name="T36" fmla="*/ 27 w 839"/>
                    <a:gd name="T37" fmla="*/ 13 h 319"/>
                    <a:gd name="T38" fmla="*/ 22 w 839"/>
                    <a:gd name="T39" fmla="*/ 14 h 319"/>
                    <a:gd name="T40" fmla="*/ 19 w 839"/>
                    <a:gd name="T41" fmla="*/ 15 h 319"/>
                    <a:gd name="T42" fmla="*/ 16 w 839"/>
                    <a:gd name="T43" fmla="*/ 14 h 319"/>
                    <a:gd name="T44" fmla="*/ 14 w 839"/>
                    <a:gd name="T45" fmla="*/ 13 h 319"/>
                    <a:gd name="T46" fmla="*/ 15 w 839"/>
                    <a:gd name="T47" fmla="*/ 10 h 319"/>
                    <a:gd name="T48" fmla="*/ 15 w 839"/>
                    <a:gd name="T49" fmla="*/ 5 h 319"/>
                    <a:gd name="T50" fmla="*/ 12 w 839"/>
                    <a:gd name="T51" fmla="*/ 1 h 319"/>
                    <a:gd name="T52" fmla="*/ 8 w 839"/>
                    <a:gd name="T53" fmla="*/ 0 h 319"/>
                    <a:gd name="T54" fmla="*/ 4 w 839"/>
                    <a:gd name="T55" fmla="*/ 1 h 319"/>
                    <a:gd name="T56" fmla="*/ 1 w 839"/>
                    <a:gd name="T57" fmla="*/ 5 h 319"/>
                    <a:gd name="T58" fmla="*/ 0 w 839"/>
                    <a:gd name="T59" fmla="*/ 11 h 319"/>
                    <a:gd name="T60" fmla="*/ 5 w 839"/>
                    <a:gd name="T61" fmla="*/ 16 h 319"/>
                    <a:gd name="T62" fmla="*/ 8 w 839"/>
                    <a:gd name="T63" fmla="*/ 18 h 319"/>
                    <a:gd name="T64" fmla="*/ 12 w 839"/>
                    <a:gd name="T65" fmla="*/ 20 h 319"/>
                    <a:gd name="T66" fmla="*/ 16 w 839"/>
                    <a:gd name="T67" fmla="*/ 21 h 319"/>
                    <a:gd name="T68" fmla="*/ 23 w 839"/>
                    <a:gd name="T69" fmla="*/ 21 h 319"/>
                    <a:gd name="T70" fmla="*/ 30 w 839"/>
                    <a:gd name="T71" fmla="*/ 20 h 319"/>
                    <a:gd name="T72" fmla="*/ 34 w 839"/>
                    <a:gd name="T73" fmla="*/ 19 h 319"/>
                    <a:gd name="T74" fmla="*/ 40 w 839"/>
                    <a:gd name="T75" fmla="*/ 19 h 319"/>
                    <a:gd name="T76" fmla="*/ 50 w 839"/>
                    <a:gd name="T77" fmla="*/ 22 h 319"/>
                    <a:gd name="T78" fmla="*/ 61 w 839"/>
                    <a:gd name="T79" fmla="*/ 25 h 319"/>
                    <a:gd name="T80" fmla="*/ 66 w 839"/>
                    <a:gd name="T81" fmla="*/ 28 h 319"/>
                    <a:gd name="T82" fmla="*/ 70 w 839"/>
                    <a:gd name="T83" fmla="*/ 30 h 319"/>
                    <a:gd name="T84" fmla="*/ 76 w 839"/>
                    <a:gd name="T85" fmla="*/ 35 h 319"/>
                    <a:gd name="T86" fmla="*/ 82 w 839"/>
                    <a:gd name="T87" fmla="*/ 38 h 319"/>
                    <a:gd name="T88" fmla="*/ 88 w 839"/>
                    <a:gd name="T89" fmla="*/ 40 h 319"/>
                    <a:gd name="T90" fmla="*/ 93 w 839"/>
                    <a:gd name="T91" fmla="*/ 40 h 319"/>
                    <a:gd name="T92" fmla="*/ 98 w 839"/>
                    <a:gd name="T93" fmla="*/ 38 h 319"/>
                    <a:gd name="T94" fmla="*/ 103 w 839"/>
                    <a:gd name="T95" fmla="*/ 33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5" name="Freeform 189"/>
                <p:cNvSpPr>
                  <a:spLocks/>
                </p:cNvSpPr>
                <p:nvPr/>
              </p:nvSpPr>
              <p:spPr bwMode="auto">
                <a:xfrm>
                  <a:off x="4838" y="2408"/>
                  <a:ext cx="145" cy="55"/>
                </a:xfrm>
                <a:custGeom>
                  <a:avLst/>
                  <a:gdLst>
                    <a:gd name="T0" fmla="*/ 0 w 413"/>
                    <a:gd name="T1" fmla="*/ 0 h 156"/>
                    <a:gd name="T2" fmla="*/ 1 w 413"/>
                    <a:gd name="T3" fmla="*/ 4 h 156"/>
                    <a:gd name="T4" fmla="*/ 3 w 413"/>
                    <a:gd name="T5" fmla="*/ 8 h 156"/>
                    <a:gd name="T6" fmla="*/ 5 w 413"/>
                    <a:gd name="T7" fmla="*/ 11 h 156"/>
                    <a:gd name="T8" fmla="*/ 8 w 413"/>
                    <a:gd name="T9" fmla="*/ 14 h 156"/>
                    <a:gd name="T10" fmla="*/ 12 w 413"/>
                    <a:gd name="T11" fmla="*/ 16 h 156"/>
                    <a:gd name="T12" fmla="*/ 16 w 413"/>
                    <a:gd name="T13" fmla="*/ 18 h 156"/>
                    <a:gd name="T14" fmla="*/ 21 w 413"/>
                    <a:gd name="T15" fmla="*/ 19 h 156"/>
                    <a:gd name="T16" fmla="*/ 25 w 413"/>
                    <a:gd name="T17" fmla="*/ 19 h 156"/>
                    <a:gd name="T18" fmla="*/ 30 w 413"/>
                    <a:gd name="T19" fmla="*/ 19 h 156"/>
                    <a:gd name="T20" fmla="*/ 35 w 413"/>
                    <a:gd name="T21" fmla="*/ 18 h 156"/>
                    <a:gd name="T22" fmla="*/ 39 w 413"/>
                    <a:gd name="T23" fmla="*/ 16 h 156"/>
                    <a:gd name="T24" fmla="*/ 42 w 413"/>
                    <a:gd name="T25" fmla="*/ 14 h 156"/>
                    <a:gd name="T26" fmla="*/ 46 w 413"/>
                    <a:gd name="T27" fmla="*/ 11 h 156"/>
                    <a:gd name="T28" fmla="*/ 48 w 413"/>
                    <a:gd name="T29" fmla="*/ 8 h 156"/>
                    <a:gd name="T30" fmla="*/ 50 w 413"/>
                    <a:gd name="T31" fmla="*/ 4 h 156"/>
                    <a:gd name="T32" fmla="*/ 5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6" name="Freeform 190"/>
                <p:cNvSpPr>
                  <a:spLocks/>
                </p:cNvSpPr>
                <p:nvPr/>
              </p:nvSpPr>
              <p:spPr bwMode="auto">
                <a:xfrm>
                  <a:off x="4854" y="2282"/>
                  <a:ext cx="60" cy="131"/>
                </a:xfrm>
                <a:custGeom>
                  <a:avLst/>
                  <a:gdLst>
                    <a:gd name="T0" fmla="*/ 4 w 170"/>
                    <a:gd name="T1" fmla="*/ 46 h 373"/>
                    <a:gd name="T2" fmla="*/ 21 w 170"/>
                    <a:gd name="T3" fmla="*/ 1 h 373"/>
                    <a:gd name="T4" fmla="*/ 18 w 170"/>
                    <a:gd name="T5" fmla="*/ 0 h 373"/>
                    <a:gd name="T6" fmla="*/ 0 w 170"/>
                    <a:gd name="T7" fmla="*/ 45 h 373"/>
                    <a:gd name="T8" fmla="*/ 4 w 170"/>
                    <a:gd name="T9" fmla="*/ 4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7" name="Freeform 191"/>
                <p:cNvSpPr>
                  <a:spLocks/>
                </p:cNvSpPr>
                <p:nvPr/>
              </p:nvSpPr>
              <p:spPr bwMode="auto">
                <a:xfrm>
                  <a:off x="4908" y="2282"/>
                  <a:ext cx="59" cy="131"/>
                </a:xfrm>
                <a:custGeom>
                  <a:avLst/>
                  <a:gdLst>
                    <a:gd name="T0" fmla="*/ 18 w 168"/>
                    <a:gd name="T1" fmla="*/ 46 h 373"/>
                    <a:gd name="T2" fmla="*/ 0 w 168"/>
                    <a:gd name="T3" fmla="*/ 1 h 373"/>
                    <a:gd name="T4" fmla="*/ 3 w 168"/>
                    <a:gd name="T5" fmla="*/ 0 h 373"/>
                    <a:gd name="T6" fmla="*/ 21 w 168"/>
                    <a:gd name="T7" fmla="*/ 45 h 373"/>
                    <a:gd name="T8" fmla="*/ 18 w 168"/>
                    <a:gd name="T9" fmla="*/ 4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8" name="Freeform 192"/>
                <p:cNvSpPr>
                  <a:spLocks/>
                </p:cNvSpPr>
                <p:nvPr/>
              </p:nvSpPr>
              <p:spPr bwMode="auto">
                <a:xfrm>
                  <a:off x="5087" y="2464"/>
                  <a:ext cx="146" cy="55"/>
                </a:xfrm>
                <a:custGeom>
                  <a:avLst/>
                  <a:gdLst>
                    <a:gd name="T0" fmla="*/ 0 w 413"/>
                    <a:gd name="T1" fmla="*/ 0 h 158"/>
                    <a:gd name="T2" fmla="*/ 1 w 413"/>
                    <a:gd name="T3" fmla="*/ 4 h 158"/>
                    <a:gd name="T4" fmla="*/ 2 w 413"/>
                    <a:gd name="T5" fmla="*/ 8 h 158"/>
                    <a:gd name="T6" fmla="*/ 5 w 413"/>
                    <a:gd name="T7" fmla="*/ 11 h 158"/>
                    <a:gd name="T8" fmla="*/ 8 w 413"/>
                    <a:gd name="T9" fmla="*/ 14 h 158"/>
                    <a:gd name="T10" fmla="*/ 12 w 413"/>
                    <a:gd name="T11" fmla="*/ 16 h 158"/>
                    <a:gd name="T12" fmla="*/ 16 w 413"/>
                    <a:gd name="T13" fmla="*/ 18 h 158"/>
                    <a:gd name="T14" fmla="*/ 21 w 413"/>
                    <a:gd name="T15" fmla="*/ 19 h 158"/>
                    <a:gd name="T16" fmla="*/ 26 w 413"/>
                    <a:gd name="T17" fmla="*/ 19 h 158"/>
                    <a:gd name="T18" fmla="*/ 31 w 413"/>
                    <a:gd name="T19" fmla="*/ 19 h 158"/>
                    <a:gd name="T20" fmla="*/ 35 w 413"/>
                    <a:gd name="T21" fmla="*/ 18 h 158"/>
                    <a:gd name="T22" fmla="*/ 39 w 413"/>
                    <a:gd name="T23" fmla="*/ 16 h 158"/>
                    <a:gd name="T24" fmla="*/ 43 w 413"/>
                    <a:gd name="T25" fmla="*/ 14 h 158"/>
                    <a:gd name="T26" fmla="*/ 46 w 413"/>
                    <a:gd name="T27" fmla="*/ 11 h 158"/>
                    <a:gd name="T28" fmla="*/ 49 w 413"/>
                    <a:gd name="T29" fmla="*/ 8 h 158"/>
                    <a:gd name="T30" fmla="*/ 51 w 413"/>
                    <a:gd name="T31" fmla="*/ 4 h 158"/>
                    <a:gd name="T32" fmla="*/ 52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9" name="Freeform 193"/>
                <p:cNvSpPr>
                  <a:spLocks/>
                </p:cNvSpPr>
                <p:nvPr/>
              </p:nvSpPr>
              <p:spPr bwMode="auto">
                <a:xfrm>
                  <a:off x="5103" y="2338"/>
                  <a:ext cx="60" cy="130"/>
                </a:xfrm>
                <a:custGeom>
                  <a:avLst/>
                  <a:gdLst>
                    <a:gd name="T0" fmla="*/ 4 w 170"/>
                    <a:gd name="T1" fmla="*/ 46 h 370"/>
                    <a:gd name="T2" fmla="*/ 21 w 170"/>
                    <a:gd name="T3" fmla="*/ 1 h 370"/>
                    <a:gd name="T4" fmla="*/ 18 w 170"/>
                    <a:gd name="T5" fmla="*/ 0 h 370"/>
                    <a:gd name="T6" fmla="*/ 0 w 170"/>
                    <a:gd name="T7" fmla="*/ 44 h 370"/>
                    <a:gd name="T8" fmla="*/ 4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0" name="Freeform 194"/>
                <p:cNvSpPr>
                  <a:spLocks/>
                </p:cNvSpPr>
                <p:nvPr/>
              </p:nvSpPr>
              <p:spPr bwMode="auto">
                <a:xfrm>
                  <a:off x="5157" y="2338"/>
                  <a:ext cx="60" cy="130"/>
                </a:xfrm>
                <a:custGeom>
                  <a:avLst/>
                  <a:gdLst>
                    <a:gd name="T0" fmla="*/ 18 w 170"/>
                    <a:gd name="T1" fmla="*/ 46 h 370"/>
                    <a:gd name="T2" fmla="*/ 0 w 170"/>
                    <a:gd name="T3" fmla="*/ 1 h 370"/>
                    <a:gd name="T4" fmla="*/ 4 w 170"/>
                    <a:gd name="T5" fmla="*/ 0 h 370"/>
                    <a:gd name="T6" fmla="*/ 21 w 170"/>
                    <a:gd name="T7" fmla="*/ 44 h 370"/>
                    <a:gd name="T8" fmla="*/ 18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1" name="Rectangle 195"/>
                <p:cNvSpPr>
                  <a:spLocks noChangeArrowheads="1"/>
                </p:cNvSpPr>
                <p:nvPr/>
              </p:nvSpPr>
              <p:spPr bwMode="auto">
                <a:xfrm>
                  <a:off x="5014" y="2271"/>
                  <a:ext cx="31" cy="119"/>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52" name="Rectangle 196"/>
                <p:cNvSpPr>
                  <a:spLocks noChangeArrowheads="1"/>
                </p:cNvSpPr>
                <p:nvPr/>
              </p:nvSpPr>
              <p:spPr bwMode="auto">
                <a:xfrm>
                  <a:off x="5004" y="2355"/>
                  <a:ext cx="50" cy="191"/>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53" name="Freeform 197"/>
                <p:cNvSpPr>
                  <a:spLocks/>
                </p:cNvSpPr>
                <p:nvPr/>
              </p:nvSpPr>
              <p:spPr bwMode="auto">
                <a:xfrm>
                  <a:off x="5008" y="2218"/>
                  <a:ext cx="45" cy="46"/>
                </a:xfrm>
                <a:custGeom>
                  <a:avLst/>
                  <a:gdLst>
                    <a:gd name="T0" fmla="*/ 8 w 129"/>
                    <a:gd name="T1" fmla="*/ 17 h 128"/>
                    <a:gd name="T2" fmla="*/ 9 w 129"/>
                    <a:gd name="T3" fmla="*/ 17 h 128"/>
                    <a:gd name="T4" fmla="*/ 11 w 129"/>
                    <a:gd name="T5" fmla="*/ 16 h 128"/>
                    <a:gd name="T6" fmla="*/ 12 w 129"/>
                    <a:gd name="T7" fmla="*/ 15 h 128"/>
                    <a:gd name="T8" fmla="*/ 14 w 129"/>
                    <a:gd name="T9" fmla="*/ 14 h 128"/>
                    <a:gd name="T10" fmla="*/ 15 w 129"/>
                    <a:gd name="T11" fmla="*/ 13 h 128"/>
                    <a:gd name="T12" fmla="*/ 15 w 129"/>
                    <a:gd name="T13" fmla="*/ 12 h 128"/>
                    <a:gd name="T14" fmla="*/ 16 w 129"/>
                    <a:gd name="T15" fmla="*/ 10 h 128"/>
                    <a:gd name="T16" fmla="*/ 16 w 129"/>
                    <a:gd name="T17" fmla="*/ 8 h 128"/>
                    <a:gd name="T18" fmla="*/ 16 w 129"/>
                    <a:gd name="T19" fmla="*/ 6 h 128"/>
                    <a:gd name="T20" fmla="*/ 15 w 129"/>
                    <a:gd name="T21" fmla="*/ 5 h 128"/>
                    <a:gd name="T22" fmla="*/ 15 w 129"/>
                    <a:gd name="T23" fmla="*/ 4 h 128"/>
                    <a:gd name="T24" fmla="*/ 14 w 129"/>
                    <a:gd name="T25" fmla="*/ 2 h 128"/>
                    <a:gd name="T26" fmla="*/ 12 w 129"/>
                    <a:gd name="T27" fmla="*/ 1 h 128"/>
                    <a:gd name="T28" fmla="*/ 11 w 129"/>
                    <a:gd name="T29" fmla="*/ 0 h 128"/>
                    <a:gd name="T30" fmla="*/ 9 w 129"/>
                    <a:gd name="T31" fmla="*/ 0 h 128"/>
                    <a:gd name="T32" fmla="*/ 8 w 129"/>
                    <a:gd name="T33" fmla="*/ 0 h 128"/>
                    <a:gd name="T34" fmla="*/ 6 w 129"/>
                    <a:gd name="T35" fmla="*/ 0 h 128"/>
                    <a:gd name="T36" fmla="*/ 5 w 129"/>
                    <a:gd name="T37" fmla="*/ 0 h 128"/>
                    <a:gd name="T38" fmla="*/ 3 w 129"/>
                    <a:gd name="T39" fmla="*/ 1 h 128"/>
                    <a:gd name="T40" fmla="*/ 2 w 129"/>
                    <a:gd name="T41" fmla="*/ 2 h 128"/>
                    <a:gd name="T42" fmla="*/ 1 w 129"/>
                    <a:gd name="T43" fmla="*/ 4 h 128"/>
                    <a:gd name="T44" fmla="*/ 1 w 129"/>
                    <a:gd name="T45" fmla="*/ 5 h 128"/>
                    <a:gd name="T46" fmla="*/ 0 w 129"/>
                    <a:gd name="T47" fmla="*/ 6 h 128"/>
                    <a:gd name="T48" fmla="*/ 0 w 129"/>
                    <a:gd name="T49" fmla="*/ 8 h 128"/>
                    <a:gd name="T50" fmla="*/ 0 w 129"/>
                    <a:gd name="T51" fmla="*/ 10 h 128"/>
                    <a:gd name="T52" fmla="*/ 1 w 129"/>
                    <a:gd name="T53" fmla="*/ 12 h 128"/>
                    <a:gd name="T54" fmla="*/ 1 w 129"/>
                    <a:gd name="T55" fmla="*/ 13 h 128"/>
                    <a:gd name="T56" fmla="*/ 2 w 129"/>
                    <a:gd name="T57" fmla="*/ 14 h 128"/>
                    <a:gd name="T58" fmla="*/ 3 w 129"/>
                    <a:gd name="T59" fmla="*/ 15 h 128"/>
                    <a:gd name="T60" fmla="*/ 5 w 129"/>
                    <a:gd name="T61" fmla="*/ 16 h 128"/>
                    <a:gd name="T62" fmla="*/ 6 w 129"/>
                    <a:gd name="T63" fmla="*/ 17 h 128"/>
                    <a:gd name="T64" fmla="*/ 8 w 129"/>
                    <a:gd name="T65" fmla="*/ 1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4" name="Rectangle 198"/>
                <p:cNvSpPr>
                  <a:spLocks noChangeArrowheads="1"/>
                </p:cNvSpPr>
                <p:nvPr/>
              </p:nvSpPr>
              <p:spPr bwMode="auto">
                <a:xfrm>
                  <a:off x="4891" y="2537"/>
                  <a:ext cx="276" cy="36"/>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2340" name="Text Box 199"/>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777777"/>
                  </a:solidFill>
                </a:rPr>
                <a:t>Isabel Harkin</a:t>
              </a:r>
            </a:p>
          </p:txBody>
        </p:sp>
        <p:sp>
          <p:nvSpPr>
            <p:cNvPr id="12341" name="Line 200"/>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38" name="Line 82"/>
          <p:cNvSpPr>
            <a:spLocks noChangeShapeType="1"/>
          </p:cNvSpPr>
          <p:nvPr/>
        </p:nvSpPr>
        <p:spPr bwMode="auto">
          <a:xfrm flipH="1">
            <a:off x="1179513" y="1608138"/>
            <a:ext cx="1587" cy="47005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BB95DF-5F36-4E24-83B3-6F9C08BF502F}"/>
</file>

<file path=customXml/itemProps2.xml><?xml version="1.0" encoding="utf-8"?>
<ds:datastoreItem xmlns:ds="http://schemas.openxmlformats.org/officeDocument/2006/customXml" ds:itemID="{490A159D-D14D-451A-AC83-148430EFDBF0}"/>
</file>

<file path=customXml/itemProps3.xml><?xml version="1.0" encoding="utf-8"?>
<ds:datastoreItem xmlns:ds="http://schemas.openxmlformats.org/officeDocument/2006/customXml" ds:itemID="{D8F4E0D8-94CB-41A0-A2D6-BBA58773EA11}"/>
</file>

<file path=docProps/app.xml><?xml version="1.0" encoding="utf-8"?>
<Properties xmlns="http://schemas.openxmlformats.org/officeDocument/2006/extended-properties" xmlns:vt="http://schemas.openxmlformats.org/officeDocument/2006/docPropsVTypes">
  <Template/>
  <TotalTime>9240</TotalTime>
  <Words>5990</Words>
  <Application>Microsoft Office PowerPoint</Application>
  <PresentationFormat>On-screen Show (4:3)</PresentationFormat>
  <Paragraphs>538</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1_test-template</vt:lpstr>
      <vt:lpstr>Exposures</vt:lpstr>
      <vt:lpstr>Lesson objectives</vt:lpstr>
      <vt:lpstr>Lesson outline</vt:lpstr>
      <vt:lpstr>Review: The claims process (business perspective)</vt:lpstr>
      <vt:lpstr>Previous lessons covered intake process</vt:lpstr>
      <vt:lpstr>This lesson: Exposures</vt:lpstr>
      <vt:lpstr>Reserves Lesson</vt:lpstr>
      <vt:lpstr>Adjudicating Claims Lesson</vt:lpstr>
      <vt:lpstr>Payments Lesson</vt:lpstr>
      <vt:lpstr>Closing Claims Lesson</vt:lpstr>
      <vt:lpstr>Specialized Claims Processes Lesson</vt:lpstr>
      <vt:lpstr>Lesson outline</vt:lpstr>
      <vt:lpstr>Claims with multiple claim payments</vt:lpstr>
      <vt:lpstr>Exposures</vt:lpstr>
      <vt:lpstr>Example: Claim with multiple exposures</vt:lpstr>
      <vt:lpstr>When are auto claim exposures created?</vt:lpstr>
      <vt:lpstr>The primary elements of an exposure</vt:lpstr>
      <vt:lpstr>Important attributes of an exposure</vt:lpstr>
      <vt:lpstr>One detail view per coverage is unwieldy</vt:lpstr>
      <vt:lpstr>Exposure types</vt:lpstr>
      <vt:lpstr>Example: Vehicle damage exposure DV</vt:lpstr>
      <vt:lpstr>Example: Bodily injury exposure DV</vt:lpstr>
      <vt:lpstr>Lesson outline</vt:lpstr>
      <vt:lpstr>Choosing the coverage</vt:lpstr>
      <vt:lpstr>Choose by coverage</vt:lpstr>
      <vt:lpstr>Coverages and sub-coverages</vt:lpstr>
      <vt:lpstr>Coverages and exposure types</vt:lpstr>
      <vt:lpstr>Coverage verification</vt:lpstr>
      <vt:lpstr>Coverage verification warning messages</vt:lpstr>
      <vt:lpstr>Defining coverage verification rules</vt:lpstr>
      <vt:lpstr>New vehicle damage exposure DV</vt:lpstr>
      <vt:lpstr>New bodily injury exposure DV</vt:lpstr>
      <vt:lpstr>Exposure setup</vt:lpstr>
      <vt:lpstr>Validating exposures</vt:lpstr>
      <vt:lpstr>Viewing existing exposures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Exposures (Auto LOB)</dc:title>
  <dc:creator>Tom Rhoades</dc:creator>
  <dc:description>1120</dc:description>
  <cp:lastModifiedBy>Guidewire Education</cp:lastModifiedBy>
  <cp:revision>1720</cp:revision>
  <dcterms:created xsi:type="dcterms:W3CDTF">2007-08-02T20:13:16Z</dcterms:created>
  <dcterms:modified xsi:type="dcterms:W3CDTF">2015-01-12T23:29:02Z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_MarkAsFinal">
    <vt:bool>true</vt:bool>
  </property>
  <property fmtid="{D5CDD505-2E9C-101B-9397-08002B2CF9AE}" pid="5" name="ContentTypeId">
    <vt:lpwstr>0x01010057552D58B9F7294897B380DE69948B13</vt:lpwstr>
  </property>
</Properties>
</file>