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26.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0.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30"/>
  </p:notesMasterIdLst>
  <p:handoutMasterIdLst>
    <p:handoutMasterId r:id="rId31"/>
  </p:handoutMasterIdLst>
  <p:sldIdLst>
    <p:sldId id="1192" r:id="rId2"/>
    <p:sldId id="1267" r:id="rId3"/>
    <p:sldId id="1293" r:id="rId4"/>
    <p:sldId id="1294" r:id="rId5"/>
    <p:sldId id="1295" r:id="rId6"/>
    <p:sldId id="1296" r:id="rId7"/>
    <p:sldId id="1297" r:id="rId8"/>
    <p:sldId id="1331" r:id="rId9"/>
    <p:sldId id="1332" r:id="rId10"/>
    <p:sldId id="1334" r:id="rId11"/>
    <p:sldId id="1333" r:id="rId12"/>
    <p:sldId id="1300" r:id="rId13"/>
    <p:sldId id="1316" r:id="rId14"/>
    <p:sldId id="1303" r:id="rId15"/>
    <p:sldId id="1304" r:id="rId16"/>
    <p:sldId id="1305" r:id="rId17"/>
    <p:sldId id="1306" r:id="rId18"/>
    <p:sldId id="1307" r:id="rId19"/>
    <p:sldId id="1308" r:id="rId20"/>
    <p:sldId id="1328" r:id="rId21"/>
    <p:sldId id="1310" r:id="rId22"/>
    <p:sldId id="1311" r:id="rId23"/>
    <p:sldId id="1317" r:id="rId24"/>
    <p:sldId id="1318" r:id="rId25"/>
    <p:sldId id="1313" r:id="rId26"/>
    <p:sldId id="1314" r:id="rId27"/>
    <p:sldId id="1322" r:id="rId28"/>
    <p:sldId id="1320" r:id="rId29"/>
  </p:sldIdLst>
  <p:sldSz cx="9144000" cy="6858000" type="screen4x3"/>
  <p:notesSz cx="6858000" cy="9296400"/>
  <p:defaultTex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6"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0099"/>
    <a:srgbClr val="000066"/>
    <a:srgbClr val="993300"/>
    <a:srgbClr val="003399"/>
    <a:srgbClr val="FF6600"/>
    <a:srgbClr val="777777"/>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64" autoAdjust="0"/>
    <p:restoredTop sz="70097" autoAdjust="0"/>
  </p:normalViewPr>
  <p:slideViewPr>
    <p:cSldViewPr snapToGrid="0">
      <p:cViewPr>
        <p:scale>
          <a:sx n="80" d="100"/>
          <a:sy n="80" d="100"/>
        </p:scale>
        <p:origin x="-1752" y="-354"/>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244" y="-56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fld id="{A4770306-9EFA-4471-A7E3-35C84498F69B}" type="slidenum">
              <a:rPr lang="en-US" altLang="en-US"/>
              <a:pPr>
                <a:defRPr/>
              </a:pPr>
              <a:t>‹#›</a:t>
            </a:fld>
            <a:endParaRPr lang="en-US" altLang="en-US"/>
          </a:p>
        </p:txBody>
      </p:sp>
    </p:spTree>
    <p:extLst>
      <p:ext uri="{BB962C8B-B14F-4D97-AF65-F5344CB8AC3E}">
        <p14:creationId xmlns:p14="http://schemas.microsoft.com/office/powerpoint/2010/main" val="453975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i="1">
                <a:solidFill>
                  <a:srgbClr val="000000"/>
                </a:solidFill>
                <a:latin typeface="Times New Roman" pitchFamily="18" charset="0"/>
                <a:cs typeface="Times New Roman" pitchFamily="18" charset="0"/>
              </a:rPr>
              <a:t>Introduction, 2.</a:t>
            </a:r>
            <a:fld id="{E7AB74E6-AC4A-41D1-BFAE-B1EB9AF651B1}" type="slidenum">
              <a:rPr lang="en-US" sz="110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a:solidFill>
                  <a:schemeClr val="tx1"/>
                </a:solidFill>
                <a:latin typeface="Arial" charset="0"/>
              </a:defRPr>
            </a:lvl1pPr>
          </a:lstStyle>
          <a:p>
            <a:pPr>
              <a:defRPr/>
            </a:pPr>
            <a:r>
              <a:rPr lang="en-US" altLang="en-US"/>
              <a:t>	Reserves - </a:t>
            </a:r>
            <a:fld id="{0B6C4C7D-C1B2-42B0-A432-EF721B89EEBF}" type="slidenum">
              <a:rPr lang="en-US" altLang="en-US"/>
              <a:pPr>
                <a:defRPr/>
              </a:pPr>
              <a:t>‹#›</a:t>
            </a:fld>
            <a:endParaRPr lang="en-US" altLang="en-US"/>
          </a:p>
        </p:txBody>
      </p:sp>
    </p:spTree>
    <p:extLst>
      <p:ext uri="{BB962C8B-B14F-4D97-AF65-F5344CB8AC3E}">
        <p14:creationId xmlns:p14="http://schemas.microsoft.com/office/powerpoint/2010/main" val="462993614"/>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|EON~001|</a:t>
            </a:r>
            <a:endParaRPr lang="en-US" sz="100">
              <a:solidFill>
                <a:srgbClr val="FFFFFF"/>
              </a:solidFill>
              <a:latin typeface="Arial"/>
            </a:endParaRPr>
          </a:p>
        </p:txBody>
      </p:sp>
      <p:sp>
        <p:nvSpPr>
          <p:cNvPr id="327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27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4A2B6705-4484-4BC4-9C35-128A60D3576E}" type="slidenum">
              <a:rPr lang="en-US" altLang="en-US" sz="1200" smtClean="0">
                <a:solidFill>
                  <a:schemeClr val="tx1"/>
                </a:solidFill>
              </a:rPr>
              <a:pPr eaLnBrk="1" hangingPunct="1"/>
              <a:t>1</a:t>
            </a:fld>
            <a:endParaRPr lang="en-US" altLang="en-US" sz="1200" smtClean="0">
              <a:solidFill>
                <a:schemeClr val="tx1"/>
              </a:solidFill>
            </a:endParaRPr>
          </a:p>
        </p:txBody>
      </p:sp>
      <p:sp>
        <p:nvSpPr>
          <p:cNvPr id="32772" name="Rectangle 2"/>
          <p:cNvSpPr>
            <a:spLocks noGrp="1" noRot="1" noChangeAspect="1" noChangeArrowheads="1" noTextEdit="1"/>
          </p:cNvSpPr>
          <p:nvPr>
            <p:ph type="sldImg"/>
          </p:nvPr>
        </p:nvSpPr>
        <p:spPr>
          <a:xfrm>
            <a:off x="715963" y="630238"/>
            <a:ext cx="5430837" cy="4073525"/>
          </a:xfrm>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|EON~010|</a:t>
            </a:r>
            <a:endParaRPr lang="en-US" sz="100">
              <a:solidFill>
                <a:srgbClr val="FFFFFF"/>
              </a:solidFill>
              <a:latin typeface="Arial"/>
            </a:endParaRPr>
          </a:p>
        </p:txBody>
      </p:sp>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DB29606A-92FF-4063-9949-A258729A0054}" type="slidenum">
              <a:rPr lang="en-US" altLang="en-US" sz="1200" smtClean="0">
                <a:solidFill>
                  <a:schemeClr val="tx1"/>
                </a:solidFill>
              </a:rPr>
              <a:pPr eaLnBrk="1" hangingPunct="1"/>
              <a:t>10</a:t>
            </a:fld>
            <a:endParaRPr lang="en-US" altLang="en-US" sz="1200" smtClean="0">
              <a:solidFill>
                <a:schemeClr val="tx1"/>
              </a:solidFill>
            </a:endParaRPr>
          </a:p>
        </p:txBody>
      </p:sp>
      <p:sp>
        <p:nvSpPr>
          <p:cNvPr id="40964" name="Rectangle 2"/>
          <p:cNvSpPr>
            <a:spLocks noGrp="1" noRot="1" noChangeAspect="1" noChangeArrowheads="1" noTextEdit="1"/>
          </p:cNvSpPr>
          <p:nvPr>
            <p:ph type="sldImg"/>
          </p:nvPr>
        </p:nvSpPr>
        <p:spPr>
          <a:xfrm>
            <a:off x="715963" y="630238"/>
            <a:ext cx="5432425"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aseline="0" dirty="0" err="1" smtClean="0"/>
              <a:t>ClaimCenter’s</a:t>
            </a:r>
            <a:r>
              <a:rPr lang="en-US" baseline="0" dirty="0" smtClean="0"/>
              <a:t> Multicurrency Reserving feature</a:t>
            </a:r>
            <a:r>
              <a:rPr lang="en-US" dirty="0" smtClean="0"/>
              <a:t> allows for flexibility in</a:t>
            </a:r>
            <a:r>
              <a:rPr lang="en-US" baseline="0" dirty="0" smtClean="0"/>
              <a:t> the ability to process reserve and other financial transactions in multiple currencies (US Dollar, Euro, GBP, Canadian Dollar, etc.). </a:t>
            </a:r>
          </a:p>
          <a:p>
            <a:pPr eaLnBrk="1" hangingPunct="1"/>
            <a:endParaRPr lang="en-US" baseline="0" dirty="0" smtClean="0"/>
          </a:p>
          <a:p>
            <a:pPr marL="0" marR="0" indent="0" algn="l" defTabSz="914400" rtl="0" eaLnBrk="1" fontAlgn="base" latinLnBrk="0" hangingPunct="1">
              <a:lnSpc>
                <a:spcPct val="100000"/>
              </a:lnSpc>
              <a:spcBef>
                <a:spcPct val="10000"/>
              </a:spcBef>
              <a:spcAft>
                <a:spcPct val="0"/>
              </a:spcAft>
              <a:buClrTx/>
              <a:buSzTx/>
              <a:buFontTx/>
              <a:buNone/>
              <a:tabLst/>
              <a:defRPr/>
            </a:pPr>
            <a:r>
              <a:rPr lang="en-US" baseline="0" dirty="0" smtClean="0"/>
              <a:t>The example above shows processing reserves and payments in Euros (</a:t>
            </a:r>
            <a:r>
              <a:rPr lang="en-US" sz="1000" b="0" dirty="0" smtClean="0">
                <a:cs typeface="Arial" charset="0"/>
              </a:rPr>
              <a:t>€), even though in </a:t>
            </a:r>
            <a:r>
              <a:rPr lang="en-US" sz="1000" b="0" smtClean="0">
                <a:cs typeface="Arial" charset="0"/>
              </a:rPr>
              <a:t>the example, ClaimCenter’s</a:t>
            </a:r>
            <a:r>
              <a:rPr lang="en-US" sz="1000" b="0" dirty="0" smtClean="0">
                <a:cs typeface="Arial" charset="0"/>
              </a:rPr>
              <a:t> base currency</a:t>
            </a:r>
            <a:r>
              <a:rPr lang="en-US" sz="1000" b="0" baseline="0" dirty="0" smtClean="0">
                <a:cs typeface="Arial" charset="0"/>
              </a:rPr>
              <a:t> is GBP. </a:t>
            </a:r>
            <a:endParaRPr lang="en-US" baseline="0" dirty="0" smtClean="0"/>
          </a:p>
          <a:p>
            <a:pPr eaLnBrk="1" hangingPunct="1"/>
            <a:endParaRPr lang="en-US" baseline="0" dirty="0" smtClean="0"/>
          </a:p>
          <a:p>
            <a:pPr eaLnBrk="1" hangingPunct="1"/>
            <a:r>
              <a:rPr lang="en-US" baseline="0" dirty="0" smtClean="0"/>
              <a:t>Multicurrency reserving also allows the ability to process reserves in Euros </a:t>
            </a:r>
            <a:r>
              <a:rPr lang="en-US" b="0" baseline="0" dirty="0" smtClean="0"/>
              <a:t>(</a:t>
            </a:r>
            <a:r>
              <a:rPr lang="en-US" sz="1000" b="0" dirty="0" smtClean="0">
                <a:cs typeface="Arial" charset="0"/>
              </a:rPr>
              <a:t>€), but payments in British</a:t>
            </a:r>
            <a:r>
              <a:rPr lang="en-US" sz="1000" b="0" baseline="0" dirty="0" smtClean="0">
                <a:cs typeface="Arial" charset="0"/>
              </a:rPr>
              <a:t> Pounds (</a:t>
            </a:r>
            <a:r>
              <a:rPr lang="en-US" sz="1000" b="0" dirty="0" smtClean="0"/>
              <a:t>£).</a:t>
            </a:r>
            <a:endParaRPr lang="en-US" b="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|EON~011|</a:t>
            </a:r>
            <a:endParaRPr lang="en-US" sz="100">
              <a:solidFill>
                <a:srgbClr val="FFFFFF"/>
              </a:solidFill>
              <a:latin typeface="Arial"/>
            </a:endParaRPr>
          </a:p>
        </p:txBody>
      </p:sp>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DA028EDA-CE83-4CC4-80A3-5AA0D5A680D4}" type="slidenum">
              <a:rPr lang="en-US" altLang="en-US" sz="1200" smtClean="0">
                <a:solidFill>
                  <a:schemeClr val="tx1"/>
                </a:solidFill>
              </a:rPr>
              <a:pPr eaLnBrk="1" hangingPunct="1"/>
              <a:t>11</a:t>
            </a:fld>
            <a:endParaRPr lang="en-US" altLang="en-US" sz="120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ClaimCenter multicurrency feature allows you to set reserves, make payments, write checks and collect recoveries in more than one currency. It knows the base ClaimCenter currency, but accounts for these transactions in the currencies in which they were made. Finally, it adjusts for exchange rate fluctuations that change payment amounts.</a:t>
            </a:r>
          </a:p>
          <a:p>
            <a:pPr eaLnBrk="1" hangingPunct="1"/>
            <a:r>
              <a:rPr lang="en-US" dirty="0" smtClean="0"/>
              <a:t>Every instance of ClaimCenter uses a single base currency, but many tasks can now be performed using another transaction currency. In particular, a ClaimCenter user may:</a:t>
            </a:r>
          </a:p>
          <a:p>
            <a:pPr lvl="1" eaLnBrk="1" hangingPunct="1"/>
            <a:r>
              <a:rPr lang="en-US" dirty="0" smtClean="0"/>
              <a:t>Create payments, issue checks, and receive recoveries in any currency.</a:t>
            </a:r>
          </a:p>
          <a:p>
            <a:pPr lvl="1" eaLnBrk="1" hangingPunct="1"/>
            <a:r>
              <a:rPr lang="en-US" dirty="0" smtClean="0"/>
              <a:t>Create reserves and recovery reserves in any currency; all of them, no matter their currency, still contribute to the aggregate reserves and recovery reserves, which are always displayed in units of the base currency.</a:t>
            </a:r>
          </a:p>
          <a:p>
            <a:pPr lvl="1" eaLnBrk="1" hangingPunct="1"/>
            <a:r>
              <a:rPr lang="en-US" dirty="0" smtClean="0"/>
              <a:t>Search for checks and recoveries in any particular currency - or in all currencies.</a:t>
            </a:r>
          </a:p>
          <a:p>
            <a:pPr lvl="1" eaLnBrk="1" hangingPunct="1"/>
            <a:r>
              <a:rPr lang="en-US" dirty="0" smtClean="0"/>
              <a:t>Create bulk invoice payments and write their associated checks in any currency.</a:t>
            </a:r>
          </a:p>
          <a:p>
            <a:pPr lvl="1" eaLnBrk="1" hangingPunct="1"/>
            <a:r>
              <a:rPr lang="en-US" dirty="0" smtClean="0"/>
              <a:t>View financial summaries which include </a:t>
            </a:r>
            <a:r>
              <a:rPr lang="en-US" i="1" dirty="0" smtClean="0"/>
              <a:t>all </a:t>
            </a:r>
            <a:r>
              <a:rPr lang="en-US" dirty="0" smtClean="0"/>
              <a:t>transactions, independent of their currency.</a:t>
            </a:r>
          </a:p>
          <a:p>
            <a:pPr lvl="1" eaLnBrk="1" hangingPunct="1"/>
            <a:r>
              <a:rPr lang="en-US" dirty="0" smtClean="0"/>
              <a:t>Adjust the actual amount, in the base currency, of a check and its payment(s), after the check has been cashed and the actual amount of the check in the base currency (which has changed because of exchange rate fluctuations) is known.</a:t>
            </a:r>
          </a:p>
          <a:p>
            <a:pPr lvl="1" eaLnBrk="1" hangingPunct="1"/>
            <a:r>
              <a:rPr lang="en-US" dirty="0" smtClean="0"/>
              <a:t>Add a Preferred Currency field to contacts, which tells ClaimCenter the default currency to use when writing a check to that contact (vendor).</a:t>
            </a:r>
          </a:p>
          <a:p>
            <a:pPr lvl="1" eaLnBrk="1" hangingPunct="1"/>
            <a:r>
              <a:rPr lang="en-US" dirty="0" smtClean="0"/>
              <a:t>Enter exchange rates manually when needed, or automatically get them from an outside provider.</a:t>
            </a:r>
          </a:p>
          <a:p>
            <a:pPr lvl="1" eaLnBrk="1" hangingPunct="1"/>
            <a:r>
              <a:rPr lang="en-US" dirty="0" smtClean="0"/>
              <a:t>Periodically update exchange rates obtained from an outside provider.</a:t>
            </a:r>
          </a:p>
          <a:p>
            <a:pPr indent="-114300" eaLnBrk="1" hangingPunct="1"/>
            <a:r>
              <a:rPr lang="en-US" dirty="0"/>
              <a:t>For more information on this topic, consult the “Multicurrency Reserving” lesson in the ClaimCenter 7.0 - 8.0 New Configuration Features course. </a:t>
            </a:r>
          </a:p>
          <a:p>
            <a:pPr lvl="1"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|EON~012|</a:t>
            </a:r>
            <a:endParaRPr lang="en-US" sz="100">
              <a:solidFill>
                <a:srgbClr val="FFFFFF"/>
              </a:solidFill>
              <a:latin typeface="Arial"/>
            </a:endParaRPr>
          </a:p>
        </p:txBody>
      </p:sp>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F8988A3C-2C0E-47C8-A668-F7CBAD098E1B}" type="slidenum">
              <a:rPr lang="en-US" altLang="en-US" sz="1200" smtClean="0">
                <a:solidFill>
                  <a:schemeClr val="tx1"/>
                </a:solidFill>
              </a:rPr>
              <a:pPr eaLnBrk="1" hangingPunct="1"/>
              <a:t>12</a:t>
            </a:fld>
            <a:endParaRPr lang="en-US" altLang="en-US" sz="1200" smtClean="0">
              <a:solidFill>
                <a:schemeClr val="tx1"/>
              </a:solidFill>
            </a:endParaRPr>
          </a:p>
        </p:txBody>
      </p:sp>
      <p:sp>
        <p:nvSpPr>
          <p:cNvPr id="41988" name="Rectangle 2"/>
          <p:cNvSpPr>
            <a:spLocks noGrp="1" noRot="1" noChangeAspect="1" noChangeArrowheads="1" noTextEdit="1"/>
          </p:cNvSpPr>
          <p:nvPr>
            <p:ph type="sldImg"/>
          </p:nvPr>
        </p:nvSpPr>
        <p:spPr>
          <a:xfrm>
            <a:off x="715963" y="630238"/>
            <a:ext cx="5432425" cy="4073525"/>
          </a:xfrm>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Recall the following definitions:</a:t>
            </a:r>
          </a:p>
          <a:p>
            <a:pPr lvl="1" eaLnBrk="1" hangingPunct="1"/>
            <a:r>
              <a:rPr lang="en-US" dirty="0" smtClean="0"/>
              <a:t>Recovery is a general term that refers to all forms of recouping some of the indemnity payments made on a claim. There are two primary forms of recovery: subrogation and salvage.</a:t>
            </a:r>
          </a:p>
          <a:p>
            <a:pPr lvl="1" eaLnBrk="1" hangingPunct="1"/>
            <a:r>
              <a:rPr lang="en-US" dirty="0" smtClean="0"/>
              <a:t>Subrogation is the act of the carrier getting financial reimbursement from a 3rd party when someone insured by the carrier suffers a loss and it is not the insured's fault. For example, if Jim Means is insured by Acme Insurance and his car is hit by Florence Rigby, then Acme Insurance can attempt to collect money from Florence Rigby's insurance company to cover the money which Acme must pay to Jim Means for his loss. Subrogation is relevant only when there is a 3rd party who is responsible for the loss.</a:t>
            </a:r>
          </a:p>
          <a:p>
            <a:pPr lvl="1" eaLnBrk="1" hangingPunct="1"/>
            <a:r>
              <a:rPr lang="en-US" dirty="0" smtClean="0"/>
              <a:t>Salvage is the act of the carrier paying the full value of damaged property, taking possession of it, and then attempting to recoup some of the cost by reselling the property (or portions of it). For example, if Jim Means has an insured car which is damaged in a collision to the point where it can no longer be driven, Acme Insurance could pay the full value of the car to Jim Means, take possession of it, and then sell any salvageable parts to a scrap yard.</a:t>
            </a:r>
          </a:p>
          <a:p>
            <a:pPr eaLnBrk="1" hangingPunct="1"/>
            <a:r>
              <a:rPr lang="en-US" dirty="0" smtClean="0"/>
              <a:t>The example shown above is for a collision exposure in which the vehicle is a total loss. The carrier plans to pay the insured for the full value of the vehicle, which is $3500. The carrier then expects to be able to sell the vehicle to a salvage yard and recoup $3500.</a:t>
            </a:r>
          </a:p>
          <a:p>
            <a:pPr eaLnBrk="1" hangingPunct="1"/>
            <a:endParaRPr lang="en-US" b="0" dirty="0"/>
          </a:p>
          <a:p>
            <a:pPr eaLnBrk="1" hangingPunct="1"/>
            <a:r>
              <a:rPr lang="en-US" dirty="0" smtClean="0"/>
              <a:t>Recovery, subrogation and salvage are discussed in the “Specialized Claim Processes” lesson.</a:t>
            </a:r>
            <a:endParaRPr lang="en-US" b="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|EON~013|</a:t>
            </a:r>
            <a:endParaRPr lang="en-US" sz="100">
              <a:solidFill>
                <a:srgbClr val="FFFFFF"/>
              </a:solidFill>
              <a:latin typeface="Arial"/>
            </a:endParaRPr>
          </a:p>
        </p:txBody>
      </p:sp>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C15BFB85-AAFA-4AC1-88F0-AAE5EC490312}" type="slidenum">
              <a:rPr lang="en-US" altLang="en-US" sz="1200" smtClean="0">
                <a:solidFill>
                  <a:schemeClr val="tx1"/>
                </a:solidFill>
              </a:rPr>
              <a:pPr eaLnBrk="1" hangingPunct="1"/>
              <a:t>13</a:t>
            </a:fld>
            <a:endParaRPr lang="en-US" altLang="en-US" sz="120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|EON~014|</a:t>
            </a:r>
            <a:endParaRPr lang="en-US" sz="100">
              <a:solidFill>
                <a:srgbClr val="FFFFFF"/>
              </a:solidFill>
              <a:latin typeface="Arial"/>
            </a:endParaRPr>
          </a:p>
        </p:txBody>
      </p:sp>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412E9970-E369-494C-B5B4-B82ED136261B}" type="slidenum">
              <a:rPr lang="en-US" altLang="en-US" sz="1200" smtClean="0">
                <a:solidFill>
                  <a:schemeClr val="tx1"/>
                </a:solidFill>
              </a:rPr>
              <a:pPr eaLnBrk="1" hangingPunct="1"/>
              <a:t>14</a:t>
            </a:fld>
            <a:endParaRPr lang="en-US" altLang="en-US" sz="1200" smtClean="0">
              <a:solidFill>
                <a:schemeClr val="tx1"/>
              </a:solidFill>
            </a:endParaRPr>
          </a:p>
        </p:txBody>
      </p:sp>
      <p:sp>
        <p:nvSpPr>
          <p:cNvPr id="45060" name="Rectangle 2"/>
          <p:cNvSpPr>
            <a:spLocks noGrp="1" noRot="1" noChangeAspect="1" noChangeArrowheads="1" noTextEdit="1"/>
          </p:cNvSpPr>
          <p:nvPr>
            <p:ph type="sldImg"/>
          </p:nvPr>
        </p:nvSpPr>
        <p:spPr>
          <a:xfrm>
            <a:off x="7159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|EON~015|</a:t>
            </a:r>
            <a:endParaRPr lang="en-US" sz="100">
              <a:solidFill>
                <a:srgbClr val="FFFFFF"/>
              </a:solidFill>
              <a:latin typeface="Arial"/>
            </a:endParaRPr>
          </a:p>
        </p:txBody>
      </p:sp>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2B9243BD-224F-43FE-9C0E-7326A6A04BBC}" type="slidenum">
              <a:rPr lang="en-US" altLang="en-US" sz="1200" smtClean="0">
                <a:solidFill>
                  <a:schemeClr val="tx1"/>
                </a:solidFill>
              </a:rPr>
              <a:pPr eaLnBrk="1" hangingPunct="1"/>
              <a:t>15</a:t>
            </a:fld>
            <a:endParaRPr lang="en-US" altLang="en-US" sz="1200" smtClean="0">
              <a:solidFill>
                <a:schemeClr val="tx1"/>
              </a:solidFill>
            </a:endParaRPr>
          </a:p>
        </p:txBody>
      </p:sp>
      <p:sp>
        <p:nvSpPr>
          <p:cNvPr id="46084" name="Rectangle 2"/>
          <p:cNvSpPr>
            <a:spLocks noGrp="1" noRot="1" noChangeAspect="1" noChangeArrowheads="1" noTextEdit="1"/>
          </p:cNvSpPr>
          <p:nvPr>
            <p:ph type="sldImg"/>
          </p:nvPr>
        </p:nvSpPr>
        <p:spPr>
          <a:xfrm>
            <a:off x="715963" y="630238"/>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During exposure set-up, there is an Initial Reserve rule set which is executed after the exposure workplan is generated. It is this rule set which is typically used to create reserves automatically.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|EON~016|</a:t>
            </a:r>
            <a:endParaRPr lang="en-US" sz="100">
              <a:solidFill>
                <a:srgbClr val="FFFFFF"/>
              </a:solidFill>
              <a:latin typeface="Arial"/>
            </a:endParaRPr>
          </a:p>
        </p:txBody>
      </p:sp>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5A9EF4D9-AE7D-4CA1-BA42-6FD60CBC983B}" type="slidenum">
              <a:rPr lang="en-US" altLang="en-US" sz="1200" smtClean="0">
                <a:solidFill>
                  <a:schemeClr val="tx1"/>
                </a:solidFill>
              </a:rPr>
              <a:pPr eaLnBrk="1" hangingPunct="1"/>
              <a:t>16</a:t>
            </a:fld>
            <a:endParaRPr lang="en-US" altLang="en-US" sz="1200" smtClean="0">
              <a:solidFill>
                <a:schemeClr val="tx1"/>
              </a:solidFill>
            </a:endParaRPr>
          </a:p>
        </p:txBody>
      </p:sp>
      <p:sp>
        <p:nvSpPr>
          <p:cNvPr id="47108" name="Rectangle 2"/>
          <p:cNvSpPr>
            <a:spLocks noGrp="1" noRot="1" noChangeAspect="1" noChangeArrowheads="1" noTextEdit="1"/>
          </p:cNvSpPr>
          <p:nvPr>
            <p:ph type="sldImg"/>
          </p:nvPr>
        </p:nvSpPr>
        <p:spPr>
          <a:xfrm>
            <a:off x="715963" y="630238"/>
            <a:ext cx="5432425"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Business rules can create reserve transactions and use attributes from the claim and its sub-objects (such as the claim's segment) to determine cost type, cost category, and/or reserve amount. In the example above, complex exposures with injuries involving hospitalization are given an initial reserve of $30,000</a:t>
            </a:r>
            <a:r>
              <a:rPr lang="en-US" baseline="0" dirty="0" smtClean="0"/>
              <a:t> upon creation of the exposure.</a:t>
            </a:r>
            <a:endParaRPr lang="en-US" dirty="0" smtClean="0"/>
          </a:p>
          <a:p>
            <a:pPr eaLnBrk="1" hangingPunct="1"/>
            <a:r>
              <a:rPr lang="en-US" dirty="0" smtClean="0"/>
              <a:t>The exposures screen lists every exposure and, among other things, the amount of money left in the reserve line. Just by observing the exposures list, you cannot tell if the reserve line was created automatically or manually. However, if you have just created the exposure(s) and have not created a manual reserve transaction, then you know the reserve line was created automatically.</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|EON~017|</a:t>
            </a:r>
            <a:endParaRPr lang="en-US" sz="100">
              <a:solidFill>
                <a:srgbClr val="FFFFFF"/>
              </a:solidFill>
              <a:latin typeface="Arial"/>
            </a:endParaRPr>
          </a:p>
        </p:txBody>
      </p:sp>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AA372019-1EF7-4D0C-9BF9-4BD6AC92B61B}" type="slidenum">
              <a:rPr lang="en-US" altLang="en-US" sz="1200" smtClean="0">
                <a:solidFill>
                  <a:schemeClr val="tx1"/>
                </a:solidFill>
              </a:rPr>
              <a:pPr eaLnBrk="1" hangingPunct="1"/>
              <a:t>17</a:t>
            </a:fld>
            <a:endParaRPr lang="en-US" altLang="en-US" sz="1200" smtClean="0">
              <a:solidFill>
                <a:schemeClr val="tx1"/>
              </a:solidFill>
            </a:endParaRPr>
          </a:p>
        </p:txBody>
      </p:sp>
      <p:sp>
        <p:nvSpPr>
          <p:cNvPr id="48132" name="Rectangle 2"/>
          <p:cNvSpPr>
            <a:spLocks noGrp="1" noRot="1" noChangeAspect="1" noChangeArrowheads="1" noTextEdit="1"/>
          </p:cNvSpPr>
          <p:nvPr>
            <p:ph type="sldImg"/>
          </p:nvPr>
        </p:nvSpPr>
        <p:spPr>
          <a:xfrm>
            <a:off x="715963" y="630238"/>
            <a:ext cx="5432425" cy="4073525"/>
          </a:xfrm>
          <a:ln/>
        </p:spPr>
      </p:sp>
      <p:sp>
        <p:nvSpPr>
          <p:cNvPr id="48133" name="Rectangle 3"/>
          <p:cNvSpPr>
            <a:spLocks noGrp="1" noChangeArrowheads="1"/>
          </p:cNvSpPr>
          <p:nvPr>
            <p:ph type="body" idx="1"/>
          </p:nvPr>
        </p:nvSpPr>
        <p:spPr>
          <a:xfrm>
            <a:off x="406400" y="4899025"/>
            <a:ext cx="6069013" cy="3941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dirty="0" smtClean="0"/>
              <a:t>The Set Reserves list contains two buttons, Show Group and Show All, which are available only when you navigate to the Set Reserves list from the Transaction Detail screen. This navigation is accomplished in the base application by going to the Transactions list, navigating to a specific transaction, and clicking the Edit button.) If you choose to edit an existing transaction, then ClaimCenter navigates to the Set Reserves list, but only the selected transaction is shown in the list. The results are shown in the screenshot below, (which is visible if you view PowerPoint in Notes view (View &gt; Notes Page)).</a:t>
            </a:r>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r>
              <a:rPr lang="en-US" dirty="0" smtClean="0"/>
              <a:t>The Show Group button displays all reserve lines of reserves submitted with the given reserve. The Show All button displays all transactions (in which case the view is identical to the screenshot shown in the slide above).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206" y="5993261"/>
            <a:ext cx="6056881" cy="154162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|EON~018|</a:t>
            </a:r>
            <a:endParaRPr lang="en-US" sz="100">
              <a:solidFill>
                <a:srgbClr val="FFFFFF"/>
              </a:solidFill>
              <a:latin typeface="Arial"/>
            </a:endParaRPr>
          </a:p>
        </p:txBody>
      </p:sp>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F761A0EB-4BBC-40A1-8C31-F13A04D16017}" type="slidenum">
              <a:rPr lang="en-US" altLang="en-US" sz="1200" smtClean="0">
                <a:solidFill>
                  <a:schemeClr val="tx1"/>
                </a:solidFill>
              </a:rPr>
              <a:pPr eaLnBrk="1" hangingPunct="1"/>
              <a:t>18</a:t>
            </a:fld>
            <a:endParaRPr lang="en-US" altLang="en-US" sz="1200" smtClean="0">
              <a:solidFill>
                <a:schemeClr val="tx1"/>
              </a:solidFill>
            </a:endParaRPr>
          </a:p>
        </p:txBody>
      </p:sp>
      <p:sp>
        <p:nvSpPr>
          <p:cNvPr id="49156" name="Rectangle 2"/>
          <p:cNvSpPr>
            <a:spLocks noGrp="1" noRot="1" noChangeAspect="1" noChangeArrowheads="1" noTextEdit="1"/>
          </p:cNvSpPr>
          <p:nvPr>
            <p:ph type="sldImg"/>
          </p:nvPr>
        </p:nvSpPr>
        <p:spPr>
          <a:xfrm>
            <a:off x="715963" y="630238"/>
            <a:ext cx="5432425"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base application, after you choose the exposure and cost type, the Cost Category dropdown is filtered to prevent you from choosing any value that would result in a duplicate set of information. This is appropriate since such a choice would be a modification to the existing reserve line and this is done by modifying the reserve line, discussed later in this lesson. In</a:t>
            </a:r>
            <a:r>
              <a:rPr lang="en-US" baseline="0" dirty="0" smtClean="0"/>
              <a:t> the above example, because there already is a “Claim Cost” cost type and “Auto body” cost category on the “(2) 3</a:t>
            </a:r>
            <a:r>
              <a:rPr lang="en-US" baseline="30000" dirty="0" smtClean="0"/>
              <a:t>rd</a:t>
            </a:r>
            <a:r>
              <a:rPr lang="en-US" baseline="0" dirty="0" smtClean="0"/>
              <a:t> Party Vehicle – Richard Jackson” Exposure.</a:t>
            </a:r>
            <a:br>
              <a:rPr lang="en-US" baseline="0" dirty="0" smtClean="0"/>
            </a:br>
            <a:endParaRPr lang="en-US" dirty="0" smtClean="0"/>
          </a:p>
          <a:p>
            <a:pPr eaLnBrk="1" hangingPunct="1"/>
            <a:r>
              <a:rPr lang="en-US" dirty="0" smtClean="0"/>
              <a:t>Cost Category is a dependent dropdown for which Cost Type is the parent dropdown.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|EON~019|</a:t>
            </a:r>
            <a:endParaRPr lang="en-US" sz="100">
              <a:solidFill>
                <a:srgbClr val="FFFFFF"/>
              </a:solidFill>
              <a:latin typeface="Arial"/>
            </a:endParaRPr>
          </a:p>
        </p:txBody>
      </p:sp>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24D4F130-9A68-46B1-9A9E-8A040561F608}" type="slidenum">
              <a:rPr lang="en-US" altLang="en-US" sz="1200" smtClean="0">
                <a:solidFill>
                  <a:schemeClr val="tx1"/>
                </a:solidFill>
              </a:rPr>
              <a:pPr eaLnBrk="1" hangingPunct="1"/>
              <a:t>19</a:t>
            </a:fld>
            <a:endParaRPr lang="en-US" altLang="en-US" sz="120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ClaimCenter does have approval rules which can set a reserve transaction to pending approval if the amount exceeds the user's authority limits. Financial approvals is discussed in detail in the "Supervisors" lesson.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|EON~002|</a:t>
            </a:r>
            <a:endParaRPr lang="en-US" sz="100">
              <a:solidFill>
                <a:srgbClr val="FFFFFF"/>
              </a:solidFill>
              <a:latin typeface="Arial"/>
            </a:endParaRPr>
          </a:p>
        </p:txBody>
      </p:sp>
      <p:sp>
        <p:nvSpPr>
          <p:cNvPr id="337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37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1F291643-8B29-4C10-ADD7-6AECB3D5C654}" type="slidenum">
              <a:rPr lang="en-US" altLang="en-US" sz="1200" smtClean="0">
                <a:solidFill>
                  <a:schemeClr val="tx1"/>
                </a:solidFill>
              </a:rPr>
              <a:pPr eaLnBrk="1" hangingPunct="1"/>
              <a:t>2</a:t>
            </a:fld>
            <a:endParaRPr lang="en-US" altLang="en-US" sz="1200" smtClean="0">
              <a:solidFill>
                <a:schemeClr val="tx1"/>
              </a:solidFill>
            </a:endParaRPr>
          </a:p>
        </p:txBody>
      </p:sp>
      <p:sp>
        <p:nvSpPr>
          <p:cNvPr id="33796" name="Rectangle 2"/>
          <p:cNvSpPr>
            <a:spLocks noGrp="1" noRot="1" noChangeAspect="1" noChangeArrowheads="1" noTextEdit="1"/>
          </p:cNvSpPr>
          <p:nvPr>
            <p:ph type="sldImg"/>
          </p:nvPr>
        </p:nvSpPr>
        <p:spPr>
          <a:xfrm>
            <a:off x="715963" y="630238"/>
            <a:ext cx="5432425" cy="4073525"/>
          </a:xfrm>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|EON~020|</a:t>
            </a:r>
            <a:endParaRPr lang="en-US" sz="100">
              <a:solidFill>
                <a:srgbClr val="FFFFFF"/>
              </a:solidFill>
              <a:latin typeface="Arial"/>
            </a:endParaRPr>
          </a:p>
        </p:txBody>
      </p:sp>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C521DB57-8F8A-450C-9F3D-7E05FE91E8C9}" type="slidenum">
              <a:rPr lang="en-US" altLang="en-US" sz="1200" smtClean="0">
                <a:solidFill>
                  <a:schemeClr val="tx1"/>
                </a:solidFill>
              </a:rPr>
              <a:pPr eaLnBrk="1" hangingPunct="1"/>
              <a:t>20</a:t>
            </a:fld>
            <a:endParaRPr lang="en-US" altLang="en-US" sz="1200" smtClean="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you complete your work on the Set Reserves page, ClaimCenter navigates you to the list of financial transactions for the claim. The resulting reserve line can also be seen from the Financials Summary page, which is discussed on the next slide.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|EON~021|</a:t>
            </a:r>
            <a:endParaRPr lang="en-US" sz="100">
              <a:solidFill>
                <a:srgbClr val="FFFFFF"/>
              </a:solidFill>
              <a:latin typeface="Arial"/>
            </a:endParaRPr>
          </a:p>
        </p:txBody>
      </p:sp>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65A39907-DBCF-4627-BFDD-4C77772295E9}" type="slidenum">
              <a:rPr lang="en-US" altLang="en-US" sz="1200" smtClean="0">
                <a:solidFill>
                  <a:schemeClr val="tx1"/>
                </a:solidFill>
              </a:rPr>
              <a:pPr eaLnBrk="1" hangingPunct="1"/>
              <a:t>21</a:t>
            </a:fld>
            <a:endParaRPr lang="en-US" altLang="en-US" sz="120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Summary screen provides a high-level summary of the financials for a claim.</a:t>
            </a:r>
          </a:p>
          <a:p>
            <a:pPr eaLnBrk="1" hangingPunct="1"/>
            <a:r>
              <a:rPr lang="en-US" dirty="0" smtClean="0"/>
              <a:t>The View dropdown is discussed on the next slides. Depending on the selected view, reserve lines are listed individually or summed together by exposure, claimant, or coverage.</a:t>
            </a:r>
          </a:p>
          <a:p>
            <a:pPr eaLnBrk="1" hangingPunct="1"/>
            <a:r>
              <a:rPr lang="en-US" dirty="0" smtClean="0"/>
              <a:t>Summary information is displayed only in the base currency. This is because each value could be the result of multiple transactions across three or more currencies.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|EON~022|</a:t>
            </a:r>
            <a:endParaRPr lang="en-US" sz="100">
              <a:solidFill>
                <a:srgbClr val="FFFFFF"/>
              </a:solidFill>
              <a:latin typeface="Arial"/>
            </a:endParaRPr>
          </a:p>
        </p:txBody>
      </p:sp>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39AD9D69-9A89-4EA9-8555-3797A52978B5}" type="slidenum">
              <a:rPr lang="en-US" altLang="en-US" sz="1200" smtClean="0">
                <a:solidFill>
                  <a:schemeClr val="tx1"/>
                </a:solidFill>
              </a:rPr>
              <a:pPr eaLnBrk="1" hangingPunct="1"/>
              <a:t>22</a:t>
            </a:fld>
            <a:endParaRPr lang="en-US" altLang="en-US" sz="120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An example of the "exposure only" view is shown below (which is visible if you view PowerPoint in Notes view (View &gt; Notes Page)). Note that the "exposure only" view lists each reserve line, but it omits the aggregate "Claim Cost" and aggregate "Expense" lines. The aggregates can be seen in the Exposure </a:t>
            </a:r>
            <a:r>
              <a:rPr lang="en-US" dirty="0"/>
              <a:t>view in </a:t>
            </a:r>
            <a:r>
              <a:rPr lang="en-US" dirty="0" smtClean="0"/>
              <a:t>bold </a:t>
            </a:r>
            <a:r>
              <a:rPr lang="en-US" dirty="0"/>
              <a:t>in </a:t>
            </a:r>
            <a:r>
              <a:rPr lang="en-US" dirty="0" smtClean="0"/>
              <a:t>the slide screenshot above. Exposures (1) and (2) each have two aggregates ("Claim Cost" and "Expense - A&amp;O").</a:t>
            </a:r>
          </a:p>
          <a:p>
            <a:pPr algn="ctr" eaLnBrk="1" hangingPunct="1"/>
            <a:endParaRPr lang="en-US"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94" y="5768099"/>
            <a:ext cx="6250675" cy="22162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|EON~023|</a:t>
            </a:r>
            <a:endParaRPr lang="en-US" sz="100">
              <a:solidFill>
                <a:srgbClr val="FFFFFF"/>
              </a:solidFill>
              <a:latin typeface="Arial"/>
            </a:endParaRPr>
          </a:p>
        </p:txBody>
      </p:sp>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959B38CF-8372-47D3-986C-D00B0CD4F138}" type="slidenum">
              <a:rPr lang="en-US" altLang="en-US" sz="1200" smtClean="0">
                <a:solidFill>
                  <a:schemeClr val="tx1"/>
                </a:solidFill>
              </a:rPr>
              <a:pPr eaLnBrk="1" hangingPunct="1"/>
              <a:t>23</a:t>
            </a:fld>
            <a:endParaRPr lang="en-US" altLang="en-US" sz="1200" smtClean="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An example of the "claim cost only" view is shown below (which is visible if you view PowerPoint in Notes view (View &gt; Notes Page)). Note that the "claim cost only" view omits expense reserve lines, such as the "vehicle inspection" reserve line on the first exposure shown above.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383" y="5516754"/>
            <a:ext cx="5977714" cy="200214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|EON~024|</a:t>
            </a:r>
            <a:endParaRPr lang="en-US" sz="100">
              <a:solidFill>
                <a:srgbClr val="FFFFFF"/>
              </a:solidFill>
              <a:latin typeface="Arial"/>
            </a:endParaRPr>
          </a:p>
        </p:txBody>
      </p:sp>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A7FD08B8-FDA8-41CC-9A97-8F8E83DCCD09}" type="slidenum">
              <a:rPr lang="en-US" altLang="en-US" sz="1200" smtClean="0">
                <a:solidFill>
                  <a:schemeClr val="tx1"/>
                </a:solidFill>
              </a:rPr>
              <a:pPr eaLnBrk="1" hangingPunct="1"/>
              <a:t>24</a:t>
            </a:fld>
            <a:endParaRPr lang="en-US" altLang="en-US" sz="1200" smtClean="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Note that each of the views change the way in which the reserve lines are grouped together, but because no information is omitted from one view to the next, the number of reserve lines remains the same. Every screenshot shows three</a:t>
            </a:r>
            <a:r>
              <a:rPr lang="en-US" baseline="0" dirty="0" smtClean="0"/>
              <a:t> </a:t>
            </a:r>
            <a:r>
              <a:rPr lang="en-US" dirty="0" smtClean="0"/>
              <a:t>reserve lines (which can be easily identified visually by the three context menu buttons).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|EON~025|</a:t>
            </a:r>
            <a:endParaRPr lang="en-US" sz="100">
              <a:solidFill>
                <a:srgbClr val="FFFFFF"/>
              </a:solidFill>
              <a:latin typeface="Arial"/>
            </a:endParaRPr>
          </a:p>
        </p:txBody>
      </p:sp>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D8A1A2D0-4D1C-4C86-AE67-655A2CFCA4D4}" type="slidenum">
              <a:rPr lang="en-US" altLang="en-US" sz="1200" smtClean="0">
                <a:solidFill>
                  <a:schemeClr val="tx1"/>
                </a:solidFill>
              </a:rPr>
              <a:pPr eaLnBrk="1" hangingPunct="1"/>
              <a:t>25</a:t>
            </a:fld>
            <a:endParaRPr lang="en-US" altLang="en-US" sz="1200" smtClean="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There are two ways to navigate to edit a specific reserve in ClaimCenter.</a:t>
            </a:r>
          </a:p>
          <a:p>
            <a:pPr marL="190500" indent="-190500" eaLnBrk="1" hangingPunct="1">
              <a:buFontTx/>
              <a:buAutoNum type="arabicPeriod"/>
            </a:pPr>
            <a:r>
              <a:rPr lang="en-US" smtClean="0"/>
              <a:t>From the Financials Summary screen, you can click the down-arrow to the left of a reserve and select "Edit Reserve", as the screenshot above demonstrates.</a:t>
            </a:r>
          </a:p>
          <a:p>
            <a:pPr marL="190500" indent="-190500" eaLnBrk="1" hangingPunct="1">
              <a:buFontTx/>
              <a:buAutoNum type="arabicPeriod"/>
            </a:pPr>
            <a:r>
              <a:rPr lang="en-US" smtClean="0"/>
              <a:t>From the Reserve Details screen, you can click the "Edit" button.</a:t>
            </a:r>
          </a:p>
          <a:p>
            <a:pPr marL="190500" indent="-190500" eaLnBrk="1" hangingPunct="1"/>
            <a:r>
              <a:rPr lang="en-US" smtClean="0"/>
              <a:t>Note the distinction between a reserve transaction ($500) and the reserve line (now at $3000).</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|EON~026|</a:t>
            </a:r>
            <a:endParaRPr lang="en-US" sz="100">
              <a:solidFill>
                <a:srgbClr val="FFFFFF"/>
              </a:solidFill>
              <a:latin typeface="Arial"/>
            </a:endParaRPr>
          </a:p>
        </p:txBody>
      </p:sp>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CC98844D-5D13-4BA8-9D98-BE8564C5A0CB}" type="slidenum">
              <a:rPr lang="en-US" altLang="en-US" sz="1200" smtClean="0">
                <a:solidFill>
                  <a:schemeClr val="tx1"/>
                </a:solidFill>
              </a:rPr>
              <a:pPr eaLnBrk="1" hangingPunct="1"/>
              <a:t>26</a:t>
            </a:fld>
            <a:endParaRPr lang="en-US" altLang="en-US" sz="120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|EON~027|</a:t>
            </a:r>
            <a:endParaRPr lang="en-US" sz="100">
              <a:solidFill>
                <a:srgbClr val="FFFFFF"/>
              </a:solidFill>
              <a:latin typeface="Arial"/>
            </a:endParaRPr>
          </a:p>
        </p:txBody>
      </p:sp>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3369373A-8B51-4915-9F88-87F861B8DFB5}" type="slidenum">
              <a:rPr lang="en-US" altLang="en-US" sz="1200" smtClean="0">
                <a:solidFill>
                  <a:schemeClr val="tx1"/>
                </a:solidFill>
              </a:rPr>
              <a:pPr eaLnBrk="1" hangingPunct="1"/>
              <a:t>27</a:t>
            </a:fld>
            <a:endParaRPr lang="en-US" altLang="en-US" sz="120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Answers</a:t>
            </a:r>
          </a:p>
          <a:p>
            <a:pPr eaLnBrk="1" hangingPunct="1"/>
            <a:r>
              <a:rPr lang="en-US" dirty="0" smtClean="0"/>
              <a:t>1. Exposure, cost type, and cost category</a:t>
            </a:r>
          </a:p>
          <a:p>
            <a:pPr eaLnBrk="1" hangingPunct="1"/>
            <a:r>
              <a:rPr lang="en-US" dirty="0" smtClean="0"/>
              <a:t>2. Indemnity and expense.</a:t>
            </a:r>
          </a:p>
          <a:p>
            <a:pPr eaLnBrk="1" hangingPunct="1"/>
            <a:r>
              <a:rPr lang="en-US" dirty="0" smtClean="0"/>
              <a:t>3. A reserve line is an amount of money set aside to cover indemnity and expense payments related to an exposure. A reserve transaction is a transaction which modifies the amount of money in a reserve line, typically by adding to it.</a:t>
            </a:r>
          </a:p>
          <a:p>
            <a:pPr eaLnBrk="1" hangingPunct="1"/>
            <a:r>
              <a:rPr lang="en-US" dirty="0" smtClean="0"/>
              <a:t>4. Against a different exposure, yes, but not against the same exposure</a:t>
            </a:r>
            <a:r>
              <a:rPr lang="en-US" baseline="0" dirty="0" smtClean="0"/>
              <a:t>. If Multicurrency Reserving is enabled, you can create more than one reserve line against the same cost type/cost category combination as long as each is in a different currency. </a:t>
            </a: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|EON~028|</a:t>
            </a:r>
            <a:endParaRPr lang="en-US" sz="100">
              <a:solidFill>
                <a:srgbClr val="FFFFFF"/>
              </a:solidFill>
              <a:latin typeface="Arial"/>
            </a:endParaRPr>
          </a:p>
        </p:txBody>
      </p:sp>
      <p:sp>
        <p:nvSpPr>
          <p:cNvPr id="100354" name="Copyright"/>
          <p:cNvSpPr>
            <a:spLocks noGrp="1" noChangeArrowheads="1"/>
          </p:cNvSpPr>
          <p:nvPr>
            <p:ph type="sldNum" sz="quarter" idx="5"/>
          </p:nvPr>
        </p:nvSpPr>
        <p:spPr/>
        <p:txBody>
          <a:bodyPr/>
          <a:lstStyle/>
          <a:p>
            <a:pPr>
              <a:defRPr/>
            </a:pPr>
            <a:r>
              <a:rPr lang="en-US" altLang="en-US" dirty="0" smtClean="0"/>
              <a:t>	Reserves - </a:t>
            </a:r>
            <a:fld id="{211C349A-83C9-44D0-A356-DBEB3FC715FC}" type="slidenum">
              <a:rPr lang="en-US" altLang="en-US" smtClean="0"/>
              <a:pPr>
                <a:defRPr/>
              </a:pPr>
              <a:t>28</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|EON~003|</a:t>
            </a:r>
            <a:endParaRPr lang="en-US" sz="100">
              <a:solidFill>
                <a:srgbClr val="FFFFFF"/>
              </a:solidFill>
              <a:latin typeface="Arial"/>
            </a:endParaRPr>
          </a:p>
        </p:txBody>
      </p:sp>
      <p:sp>
        <p:nvSpPr>
          <p:cNvPr id="348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48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EF3A38DF-13E1-4D4A-9BC8-21DEF17C49AE}" type="slidenum">
              <a:rPr lang="en-US" altLang="en-US" sz="1200" smtClean="0">
                <a:solidFill>
                  <a:schemeClr val="tx1"/>
                </a:solidFill>
              </a:rPr>
              <a:pPr eaLnBrk="1" hangingPunct="1"/>
              <a:t>3</a:t>
            </a:fld>
            <a:endParaRPr lang="en-US" altLang="en-US" sz="1200" smtClean="0">
              <a:solidFill>
                <a:schemeClr val="tx1"/>
              </a:solidFill>
            </a:endParaRPr>
          </a:p>
        </p:txBody>
      </p:sp>
      <p:sp>
        <p:nvSpPr>
          <p:cNvPr id="34820" name="Rectangle 2"/>
          <p:cNvSpPr>
            <a:spLocks noGrp="1" noRot="1" noChangeAspect="1" noChangeArrowheads="1" noTextEdit="1"/>
          </p:cNvSpPr>
          <p:nvPr>
            <p:ph type="sldImg"/>
          </p:nvPr>
        </p:nvSpPr>
        <p:spPr>
          <a:xfrm>
            <a:off x="715963" y="630238"/>
            <a:ext cx="5432425" cy="4073525"/>
          </a:xfrm>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|EON~004|</a:t>
            </a:r>
            <a:endParaRPr lang="en-US" sz="100">
              <a:solidFill>
                <a:srgbClr val="FFFFFF"/>
              </a:solidFill>
              <a:latin typeface="Arial"/>
            </a:endParaRPr>
          </a:p>
        </p:txBody>
      </p:sp>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59D53AB5-FCBA-49AB-94E6-EC690887027A}" type="slidenum">
              <a:rPr lang="en-US" altLang="en-US" sz="1200" smtClean="0">
                <a:solidFill>
                  <a:schemeClr val="tx1"/>
                </a:solidFill>
              </a:rPr>
              <a:pPr eaLnBrk="1" hangingPunct="1"/>
              <a:t>4</a:t>
            </a:fld>
            <a:endParaRPr lang="en-US" altLang="en-US" sz="1200" smtClean="0">
              <a:solidFill>
                <a:schemeClr val="tx1"/>
              </a:solidFill>
            </a:endParaRPr>
          </a:p>
        </p:txBody>
      </p:sp>
      <p:sp>
        <p:nvSpPr>
          <p:cNvPr id="35844" name="Rectangle 2"/>
          <p:cNvSpPr>
            <a:spLocks noGrp="1" noRot="1" noChangeAspect="1" noChangeArrowheads="1" noTextEdit="1"/>
          </p:cNvSpPr>
          <p:nvPr>
            <p:ph type="sldImg"/>
          </p:nvPr>
        </p:nvSpPr>
        <p:spPr>
          <a:xfrm>
            <a:off x="715963" y="630238"/>
            <a:ext cx="5432425" cy="4073525"/>
          </a:xfrm>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Most students with any length of experience in claims adjustment will be very familiar with the business processes around financials. The purpose of this first section is largely to define the terms used by Guidewire when describing the functionality of ClaimCenter and the specific behaviors of the base application.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|EON~005|</a:t>
            </a:r>
            <a:endParaRPr lang="en-US" sz="100">
              <a:solidFill>
                <a:srgbClr val="FFFFFF"/>
              </a:solidFill>
              <a:latin typeface="Arial"/>
            </a:endParaRPr>
          </a:p>
        </p:txBody>
      </p:sp>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1B016EF0-C8DC-42AD-9819-8B8110A144FB}" type="slidenum">
              <a:rPr lang="en-US" altLang="en-US" sz="1200" smtClean="0">
                <a:solidFill>
                  <a:schemeClr val="tx1"/>
                </a:solidFill>
              </a:rPr>
              <a:pPr eaLnBrk="1" hangingPunct="1"/>
              <a:t>5</a:t>
            </a:fld>
            <a:endParaRPr lang="en-US" altLang="en-US" sz="1200" smtClean="0">
              <a:solidFill>
                <a:schemeClr val="tx1"/>
              </a:solidFill>
            </a:endParaRPr>
          </a:p>
        </p:txBody>
      </p:sp>
      <p:sp>
        <p:nvSpPr>
          <p:cNvPr id="36868" name="Rectangle 2"/>
          <p:cNvSpPr>
            <a:spLocks noGrp="1" noRot="1" noChangeAspect="1" noChangeArrowheads="1" noTextEdit="1"/>
          </p:cNvSpPr>
          <p:nvPr>
            <p:ph type="sldImg"/>
          </p:nvPr>
        </p:nvSpPr>
        <p:spPr>
          <a:xfrm>
            <a:off x="715963" y="630238"/>
            <a:ext cx="5432425" cy="4073525"/>
          </a:xfrm>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reserve line can be thought of as a "T-account" set aside for one specific aspect of exposure processing. It contains both credits and debits, and its size is equal to the sum of the credits minus the sum of the debits.</a:t>
            </a:r>
          </a:p>
          <a:p>
            <a:pPr eaLnBrk="1" hangingPunct="1"/>
            <a:r>
              <a:rPr lang="en-US" dirty="0" smtClean="0"/>
              <a:t>In the insurance industry, the term "reserve" is sometimes used to refer to the total amount of money set aside for exposure payment. (For example, "The exposure has a reserve of $3000.") At other times, it is used to mean an increase in the amount of money set aside for exposure payment. (For example, "I added a $500 reserve because the vehicle damage was more extensive than originally reported.") To clarify any possible confusion, this course uses the term "reserve line" to refer to the total amount of money set aside for exposure payment, and "reserve transaction" to refer to an increase in the amount of money set aside for exposure payment.</a:t>
            </a:r>
          </a:p>
          <a:p>
            <a:pPr eaLnBrk="1" hangingPunct="1"/>
            <a:r>
              <a:rPr lang="en-US" dirty="0" smtClean="0"/>
              <a:t>Recall that state regulations require insurance companies to err on the side of solvency and to be very conservative in recording expected liabilities for claims that have been reported and even for claims that are not yet known but which can be statistically predicted. For the purpose of ClaimCenter, reserve lines are set for a specific exposure to estimate the probable future payments.</a:t>
            </a:r>
          </a:p>
          <a:p>
            <a:pPr eaLnBrk="1" hangingPunct="1"/>
            <a:r>
              <a:rPr lang="en-US" dirty="0" smtClean="0"/>
              <a:t>There is no technical requirement for an exposure to have a reserve line. You can create and even close exposures without creating reserve lines. However, the primary reason one creates exposures is so that payments can be made to claimants, and you cannot make payments to claimants without reserve lines.</a:t>
            </a:r>
          </a:p>
          <a:p>
            <a:pPr eaLnBrk="1" hangingPunct="1"/>
            <a:r>
              <a:rPr lang="en-US" dirty="0" smtClean="0"/>
              <a:t>Technically, ClaimCenter also allows for claim-level reserve lines. However, in practice, this is rarely used. This course assumes all reserve lines are associated to exposures.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|EON~006|</a:t>
            </a:r>
            <a:endParaRPr lang="en-US" sz="100">
              <a:solidFill>
                <a:srgbClr val="FFFFFF"/>
              </a:solidFill>
              <a:latin typeface="Arial"/>
            </a:endParaRPr>
          </a:p>
        </p:txBody>
      </p:sp>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5B24DD6B-AF3A-462C-8BF6-69D4C9EC527C}" type="slidenum">
              <a:rPr lang="en-US" altLang="en-US" sz="1200" smtClean="0">
                <a:solidFill>
                  <a:schemeClr val="tx1"/>
                </a:solidFill>
              </a:rPr>
              <a:pPr eaLnBrk="1" hangingPunct="1"/>
              <a:t>6</a:t>
            </a:fld>
            <a:endParaRPr lang="en-US" altLang="en-US" sz="1200" smtClean="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adjudication of an exposure can result in two broad types of payments: indemnity and expense.</a:t>
            </a:r>
          </a:p>
          <a:p>
            <a:pPr lvl="1" eaLnBrk="1" hangingPunct="1"/>
            <a:r>
              <a:rPr lang="en-US" dirty="0" smtClean="0"/>
              <a:t>An indemnity payment is a payment made to a claimant to make them whole again. For example, if the exposure is for collision coverage to the insured, then the indemnity payment is intended to repair or replace the damaged vehicle. The process of indemnification involves</a:t>
            </a:r>
            <a:r>
              <a:rPr lang="en-US" baseline="0" dirty="0" smtClean="0"/>
              <a:t> restoring the claimant back to the state they were in before the loss or damage. The goal is to restore a policyholder to the same financial position after the loss as that prior to the loss, without the policyholder profiting from the loss.</a:t>
            </a:r>
            <a:endParaRPr lang="en-US" dirty="0" smtClean="0"/>
          </a:p>
          <a:p>
            <a:pPr lvl="1" eaLnBrk="1" hangingPunct="1"/>
            <a:r>
              <a:rPr lang="en-US" dirty="0" smtClean="0"/>
              <a:t>An expense payment is a payment made to cover costs incurred by the carrier while processing the exposure. For example, if the exposure is for collision coverage to the insured, an independent auto inspector may have been hired to survey and assess the auto damage. The expense payment goes to the inspector for services rendered. This is a cost that the carrier incurred as a result of processing the claim and cannot be passed on to the claimant. Therefore, it is an expense.</a:t>
            </a:r>
          </a:p>
          <a:p>
            <a:pPr eaLnBrk="1" hangingPunct="1"/>
            <a:r>
              <a:rPr lang="en-US" dirty="0" smtClean="0"/>
              <a:t>A claims processing system can have more than two cost types. Typically, each cost type ultimately belongs to either indemnity or expense. For example, the base application has four cost types: Claim Cost (indemnity), Adjusting and other expense (expense), Defense and cost containment expense (expense), and Unspecified (neither).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|EON~007|</a:t>
            </a:r>
            <a:endParaRPr lang="en-US" sz="100">
              <a:solidFill>
                <a:srgbClr val="FFFFFF"/>
              </a:solidFill>
              <a:latin typeface="Arial"/>
            </a:endParaRPr>
          </a:p>
        </p:txBody>
      </p:sp>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2C12B4F3-A996-4B74-81FC-C1328B94CE4C}" type="slidenum">
              <a:rPr lang="en-US" altLang="en-US" sz="1200" smtClean="0">
                <a:solidFill>
                  <a:schemeClr val="tx1"/>
                </a:solidFill>
              </a:rPr>
              <a:pPr eaLnBrk="1" hangingPunct="1"/>
              <a:t>7</a:t>
            </a:fld>
            <a:endParaRPr lang="en-US" altLang="en-US" sz="1200" smtClean="0">
              <a:solidFill>
                <a:schemeClr val="tx1"/>
              </a:solidFill>
            </a:endParaRPr>
          </a:p>
        </p:txBody>
      </p:sp>
      <p:sp>
        <p:nvSpPr>
          <p:cNvPr id="38916" name="Rectangle 2"/>
          <p:cNvSpPr>
            <a:spLocks noGrp="1" noRot="1" noChangeAspect="1" noChangeArrowheads="1" noTextEdit="1"/>
          </p:cNvSpPr>
          <p:nvPr>
            <p:ph type="sldImg"/>
          </p:nvPr>
        </p:nvSpPr>
        <p:spPr>
          <a:xfrm>
            <a:off x="715963"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Cost categories can be shared across multiple cost types. For example, "vehicle inspection" could be a cost category for both Expense (when the carrier requires the inspection and/or hires a third-party inspector) and Indemnity (when the claimant gets an inspection and the relevant coverage covers it).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|EON~008|</a:t>
            </a:r>
            <a:endParaRPr lang="en-US" sz="100">
              <a:solidFill>
                <a:srgbClr val="FFFFFF"/>
              </a:solidFill>
              <a:latin typeface="Arial"/>
            </a:endParaRPr>
          </a:p>
        </p:txBody>
      </p:sp>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86646BBA-1B63-4A63-AE37-48064BB88425}" type="slidenum">
              <a:rPr lang="en-US" altLang="en-US" sz="1200" smtClean="0">
                <a:solidFill>
                  <a:schemeClr val="tx1"/>
                </a:solidFill>
              </a:rPr>
              <a:pPr eaLnBrk="1" hangingPunct="1"/>
              <a:t>8</a:t>
            </a:fld>
            <a:endParaRPr lang="en-US" altLang="en-US" sz="1200" smtClean="0">
              <a:solidFill>
                <a:schemeClr val="tx1"/>
              </a:solidFill>
            </a:endParaRPr>
          </a:p>
        </p:txBody>
      </p:sp>
      <p:sp>
        <p:nvSpPr>
          <p:cNvPr id="39940" name="Rectangle 2"/>
          <p:cNvSpPr>
            <a:spLocks noGrp="1" noRot="1" noChangeAspect="1" noChangeArrowheads="1" noTextEdit="1"/>
          </p:cNvSpPr>
          <p:nvPr>
            <p:ph type="sldImg"/>
          </p:nvPr>
        </p:nvSpPr>
        <p:spPr>
          <a:xfrm>
            <a:off x="715963" y="630238"/>
            <a:ext cx="5432425"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Every reserve line is uniquely defined by its exposure, cost type, and cost category*. The example above contains four valid reserve lines:</a:t>
            </a:r>
          </a:p>
          <a:p>
            <a:pPr lvl="1" eaLnBrk="1" hangingPunct="1"/>
            <a:r>
              <a:rPr lang="en-US" dirty="0" smtClean="0"/>
              <a:t>Exposure 1, claim cost, auto body</a:t>
            </a:r>
          </a:p>
          <a:p>
            <a:pPr lvl="1" eaLnBrk="1" hangingPunct="1"/>
            <a:r>
              <a:rPr lang="en-US" dirty="0" smtClean="0"/>
              <a:t>Exposure 1, expense, inspection</a:t>
            </a:r>
          </a:p>
          <a:p>
            <a:pPr lvl="1" eaLnBrk="1" hangingPunct="1"/>
            <a:r>
              <a:rPr lang="en-US" dirty="0" smtClean="0"/>
              <a:t>Exposure 2, claim cost, auto body</a:t>
            </a:r>
          </a:p>
          <a:p>
            <a:pPr lvl="1" eaLnBrk="1" hangingPunct="1"/>
            <a:r>
              <a:rPr lang="en-US" dirty="0" smtClean="0"/>
              <a:t>Exposure 2, claim cost, towing</a:t>
            </a:r>
          </a:p>
          <a:p>
            <a:pPr eaLnBrk="1" hangingPunct="1"/>
            <a:r>
              <a:rPr lang="en-US" dirty="0" smtClean="0"/>
              <a:t>In the example above, the third reserve line on the first exposure cannot be created because it is not a unique combination of exposure, claim cost, and claim category.</a:t>
            </a:r>
          </a:p>
          <a:p>
            <a:pPr eaLnBrk="1" hangingPunct="1"/>
            <a:endParaRPr lang="en-US" dirty="0" smtClean="0"/>
          </a:p>
          <a:p>
            <a:pPr marL="171450" indent="-171450" eaLnBrk="1" hangingPunct="1">
              <a:buFont typeface="Arial" charset="0"/>
              <a:buChar char="•"/>
            </a:pPr>
            <a:r>
              <a:rPr lang="en-US" baseline="0" dirty="0" smtClean="0"/>
              <a:t>The exception to this is when Multicurrency Reserving is enabled in ClaimCenter. This feature is explained on the next two</a:t>
            </a:r>
            <a:r>
              <a:rPr lang="en-US" dirty="0" smtClean="0"/>
              <a:t> </a:t>
            </a:r>
            <a:r>
              <a:rPr lang="en-US" baseline="0" dirty="0" smtClean="0"/>
              <a:t>slides. This slide uses dollar symbols on the reserve lines to indicate that the reserves are in US dollars.</a:t>
            </a:r>
          </a:p>
          <a:p>
            <a:pPr marL="171450" indent="-171450" eaLnBrk="1" hangingPunct="1">
              <a:buFont typeface="Arial" charset="0"/>
              <a:buChar char="•"/>
            </a:pPr>
            <a:endParaRPr lang="en-US" dirty="0"/>
          </a:p>
          <a:p>
            <a:pPr marL="171450" indent="-171450" eaLnBrk="1" hangingPunct="1">
              <a:buFont typeface="Arial" charset="0"/>
              <a:buChar char="•"/>
            </a:pPr>
            <a:r>
              <a:rPr lang="en-US" dirty="0" smtClean="0"/>
              <a:t>If using Multicurrency Reserving, every reserve line is uniquely defined by its exposure, cost type, cost category and </a:t>
            </a:r>
            <a:r>
              <a:rPr lang="en-US" b="1" dirty="0" smtClean="0"/>
              <a:t>currency</a:t>
            </a:r>
            <a:r>
              <a:rPr lang="en-US" dirty="0" smtClean="0"/>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|EON~009|</a:t>
            </a:r>
            <a:endParaRPr lang="en-US" sz="100">
              <a:solidFill>
                <a:srgbClr val="FFFFFF"/>
              </a:solidFill>
              <a:latin typeface="Arial"/>
            </a:endParaRPr>
          </a:p>
        </p:txBody>
      </p:sp>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Reserves - </a:t>
            </a:r>
            <a:fld id="{DB29606A-92FF-4063-9949-A258729A0054}" type="slidenum">
              <a:rPr lang="en-US" altLang="en-US" sz="1200" smtClean="0">
                <a:solidFill>
                  <a:schemeClr val="tx1"/>
                </a:solidFill>
              </a:rPr>
              <a:pPr eaLnBrk="1" hangingPunct="1"/>
              <a:t>9</a:t>
            </a:fld>
            <a:endParaRPr lang="en-US" altLang="en-US" sz="1200" smtClean="0">
              <a:solidFill>
                <a:schemeClr val="tx1"/>
              </a:solidFill>
            </a:endParaRPr>
          </a:p>
        </p:txBody>
      </p:sp>
      <p:sp>
        <p:nvSpPr>
          <p:cNvPr id="40964" name="Rectangle 2"/>
          <p:cNvSpPr>
            <a:spLocks noGrp="1" noRot="1" noChangeAspect="1" noChangeArrowheads="1" noTextEdit="1"/>
          </p:cNvSpPr>
          <p:nvPr>
            <p:ph type="sldImg"/>
          </p:nvPr>
        </p:nvSpPr>
        <p:spPr>
          <a:xfrm>
            <a:off x="715963" y="630238"/>
            <a:ext cx="5432425"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most cases, a reserve transaction can be thought of as adding money to a reserve line. (However, there are circumstances where the amount of money set aside may have been deemed too high, and a reserve transaction will be used to subtract money from a reserve line without actually paying that money to a claimant or other party.)</a:t>
            </a:r>
          </a:p>
          <a:p>
            <a:pPr eaLnBrk="1" hangingPunct="1"/>
            <a:r>
              <a:rPr lang="en-US" dirty="0" smtClean="0"/>
              <a:t>In most cases, a payment transaction can be thought of as subtracting money from a reserve line. (However, there are circumstances where a payment transaction credits money to a reserve line, possibly because an error occurred and the payee returned the money to the carrier.)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46578682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5226356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413249516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91567776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19113" y="1192213"/>
            <a:ext cx="4083050" cy="5197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54563" y="1192213"/>
            <a:ext cx="4083050" cy="5197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287937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1775342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765127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80974973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9137956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39510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97403059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4427070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98000963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a:solidFill>
                  <a:srgbClr val="000000"/>
                </a:solidFill>
                <a:latin typeface="Arial" pitchFamily="34" charset="0"/>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latin typeface="Arial" pitchFamily="34"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9102D617-A406-4217-8D8B-AF0A48AA97BA}"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latin typeface="Arial" pitchFamily="34" charset="0"/>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16"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7" r:id="rId12"/>
    <p:sldLayoutId id="2147483715" r:id="rId13"/>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|EOS~001|</a:t>
            </a:r>
            <a:endParaRPr lang="en-US" sz="100" dirty="0" err="1" smtClean="0">
              <a:solidFill>
                <a:srgbClr val="FFFFFF"/>
              </a:solidFill>
              <a:latin typeface="Arial"/>
              <a:cs typeface="Calibri" pitchFamily="34" charset="0"/>
            </a:endParaRPr>
          </a:p>
        </p:txBody>
      </p:sp>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Reserves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12 </a:t>
            </a:r>
            <a:r>
              <a:rPr lang="en-US" dirty="0"/>
              <a:t>January 2015</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|EOS~010|</a:t>
            </a:r>
            <a:endParaRPr lang="en-US" sz="100" dirty="0" err="1" smtClean="0">
              <a:solidFill>
                <a:srgbClr val="FFFFFF"/>
              </a:solidFill>
              <a:latin typeface="Arial"/>
              <a:cs typeface="Calibri" pitchFamily="34" charset="0"/>
            </a:endParaRPr>
          </a:p>
        </p:txBody>
      </p:sp>
      <p:grpSp>
        <p:nvGrpSpPr>
          <p:cNvPr id="32" name="Group 4"/>
          <p:cNvGrpSpPr>
            <a:grpSpLocks/>
          </p:cNvGrpSpPr>
          <p:nvPr/>
        </p:nvGrpSpPr>
        <p:grpSpPr bwMode="auto">
          <a:xfrm>
            <a:off x="4237595" y="4025985"/>
            <a:ext cx="1201737" cy="1503363"/>
            <a:chOff x="4174" y="933"/>
            <a:chExt cx="921" cy="1151"/>
          </a:xfrm>
        </p:grpSpPr>
        <p:sp>
          <p:nvSpPr>
            <p:cNvPr id="33" name="Rectangle 5"/>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4" name="AutoShape 6"/>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5" name="AutoShape 7"/>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6" name="AutoShape 8"/>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7" name="Freeform 9"/>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8" name="Freeform 10"/>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 name="Freeform 11"/>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0" name="Freeform 12"/>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1" name="Freeform 13"/>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 name="Freeform 14"/>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3" name="Freeform 15"/>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4" name="Line 16"/>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 name="Line 17"/>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 name="Line 18"/>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7" name="Line 19"/>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8" name="Line 20"/>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9" name="Line 21"/>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290" name="Rectangle 2"/>
          <p:cNvSpPr>
            <a:spLocks noGrp="1" noChangeArrowheads="1"/>
          </p:cNvSpPr>
          <p:nvPr>
            <p:ph type="title"/>
          </p:nvPr>
        </p:nvSpPr>
        <p:spPr/>
        <p:txBody>
          <a:bodyPr/>
          <a:lstStyle/>
          <a:p>
            <a:pPr eaLnBrk="1" hangingPunct="1"/>
            <a:r>
              <a:rPr lang="en-US" dirty="0" smtClean="0"/>
              <a:t>Multicurrency: background</a:t>
            </a:r>
          </a:p>
        </p:txBody>
      </p:sp>
      <p:sp>
        <p:nvSpPr>
          <p:cNvPr id="12291" name="Rectangle 3"/>
          <p:cNvSpPr>
            <a:spLocks noGrp="1" noChangeArrowheads="1"/>
          </p:cNvSpPr>
          <p:nvPr>
            <p:ph idx="1"/>
          </p:nvPr>
        </p:nvSpPr>
        <p:spPr>
          <a:xfrm>
            <a:off x="494583" y="695184"/>
            <a:ext cx="8318500" cy="1501775"/>
          </a:xfrm>
        </p:spPr>
        <p:txBody>
          <a:bodyPr/>
          <a:lstStyle/>
          <a:p>
            <a:pPr>
              <a:buFont typeface="Arial" charset="0"/>
              <a:buChar char="•"/>
            </a:pPr>
            <a:r>
              <a:rPr lang="en-US" sz="2000" dirty="0" smtClean="0"/>
              <a:t>Transactions may occur in one or more currencies other than the base currency</a:t>
            </a:r>
          </a:p>
          <a:p>
            <a:pPr>
              <a:buFont typeface="Arial" charset="0"/>
              <a:buChar char="•"/>
            </a:pPr>
            <a:r>
              <a:rPr lang="en-US" sz="2000" dirty="0" smtClean="0"/>
              <a:t>Base application supports multicurrency in the following available currencies:</a:t>
            </a:r>
          </a:p>
          <a:p>
            <a:pPr lvl="1">
              <a:buFont typeface="Wingdings" pitchFamily="2" charset="2"/>
              <a:buChar char="§"/>
            </a:pPr>
            <a:r>
              <a:rPr lang="en-US" sz="1800" dirty="0"/>
              <a:t>AUD – Australian dollar</a:t>
            </a:r>
          </a:p>
          <a:p>
            <a:pPr lvl="1">
              <a:buFont typeface="Wingdings" pitchFamily="2" charset="2"/>
              <a:buChar char="§"/>
            </a:pPr>
            <a:r>
              <a:rPr lang="en-US" sz="1800" dirty="0"/>
              <a:t>CAD – Canadian dollar</a:t>
            </a:r>
          </a:p>
          <a:p>
            <a:pPr lvl="1">
              <a:buFont typeface="Wingdings" pitchFamily="2" charset="2"/>
              <a:buChar char="§"/>
            </a:pPr>
            <a:r>
              <a:rPr lang="en-US" sz="1800" dirty="0"/>
              <a:t>EUR – European Union euro</a:t>
            </a:r>
          </a:p>
          <a:p>
            <a:pPr lvl="1">
              <a:buFont typeface="Wingdings" pitchFamily="2" charset="2"/>
              <a:buChar char="§"/>
            </a:pPr>
            <a:r>
              <a:rPr lang="en-US" sz="1800" dirty="0"/>
              <a:t>GBP – British pound</a:t>
            </a:r>
          </a:p>
          <a:p>
            <a:pPr lvl="1">
              <a:buFont typeface="Wingdings" pitchFamily="2" charset="2"/>
              <a:buChar char="§"/>
            </a:pPr>
            <a:r>
              <a:rPr lang="en-US" sz="1800" dirty="0"/>
              <a:t>JPY – Japanese yen</a:t>
            </a:r>
          </a:p>
          <a:p>
            <a:pPr lvl="1">
              <a:buFont typeface="Wingdings" pitchFamily="2" charset="2"/>
              <a:buChar char="§"/>
            </a:pPr>
            <a:r>
              <a:rPr lang="en-US" sz="1800" dirty="0"/>
              <a:t>RUB – Russian ruble</a:t>
            </a:r>
          </a:p>
          <a:p>
            <a:pPr lvl="1">
              <a:buFont typeface="Wingdings" pitchFamily="2" charset="2"/>
              <a:buChar char="§"/>
            </a:pPr>
            <a:r>
              <a:rPr lang="en-US" sz="1800" dirty="0"/>
              <a:t>USD – U.S. dollar</a:t>
            </a:r>
          </a:p>
          <a:p>
            <a:pPr lvl="1">
              <a:buFont typeface="Arial" charset="0"/>
              <a:buChar char="•"/>
            </a:pPr>
            <a:endParaRPr lang="en-US" sz="2000" dirty="0" smtClean="0"/>
          </a:p>
        </p:txBody>
      </p:sp>
      <p:sp>
        <p:nvSpPr>
          <p:cNvPr id="50" name="AutoShape 25"/>
          <p:cNvSpPr>
            <a:spLocks noChangeArrowheads="1"/>
          </p:cNvSpPr>
          <p:nvPr/>
        </p:nvSpPr>
        <p:spPr bwMode="auto">
          <a:xfrm>
            <a:off x="5490132" y="4803860"/>
            <a:ext cx="1798638" cy="981075"/>
          </a:xfrm>
          <a:prstGeom prst="rightArrow">
            <a:avLst>
              <a:gd name="adj1" fmla="val 50000"/>
              <a:gd name="adj2" fmla="val 45833"/>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51" name="Text Box 26"/>
          <p:cNvSpPr txBox="1">
            <a:spLocks noChangeArrowheads="1"/>
          </p:cNvSpPr>
          <p:nvPr/>
        </p:nvSpPr>
        <p:spPr bwMode="auto">
          <a:xfrm>
            <a:off x="6264582" y="5110248"/>
            <a:ext cx="14049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smtClean="0">
                <a:solidFill>
                  <a:srgbClr val="FF0000"/>
                </a:solidFill>
              </a:rPr>
              <a:t>-€47</a:t>
            </a:r>
            <a:endParaRPr lang="en-US" sz="2400" b="1" dirty="0">
              <a:solidFill>
                <a:srgbClr val="FF0000"/>
              </a:solidFill>
            </a:endParaRPr>
          </a:p>
        </p:txBody>
      </p:sp>
      <p:sp>
        <p:nvSpPr>
          <p:cNvPr id="52" name="Text Box 27"/>
          <p:cNvSpPr txBox="1">
            <a:spLocks noChangeArrowheads="1"/>
          </p:cNvSpPr>
          <p:nvPr/>
        </p:nvSpPr>
        <p:spPr bwMode="auto">
          <a:xfrm>
            <a:off x="7313332" y="4957848"/>
            <a:ext cx="167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dirty="0">
                <a:solidFill>
                  <a:srgbClr val="FF0000"/>
                </a:solidFill>
              </a:rPr>
              <a:t>payment</a:t>
            </a:r>
            <a:br>
              <a:rPr lang="en-US" sz="2000" b="1" dirty="0">
                <a:solidFill>
                  <a:srgbClr val="FF0000"/>
                </a:solidFill>
              </a:rPr>
            </a:br>
            <a:r>
              <a:rPr lang="en-US" sz="2000" b="1" dirty="0">
                <a:solidFill>
                  <a:srgbClr val="FF0000"/>
                </a:solidFill>
              </a:rPr>
              <a:t>transaction</a:t>
            </a:r>
          </a:p>
        </p:txBody>
      </p:sp>
      <p:sp>
        <p:nvSpPr>
          <p:cNvPr id="53" name="AutoShape 28"/>
          <p:cNvSpPr>
            <a:spLocks noChangeArrowheads="1"/>
          </p:cNvSpPr>
          <p:nvPr/>
        </p:nvSpPr>
        <p:spPr bwMode="auto">
          <a:xfrm>
            <a:off x="2553257" y="4421273"/>
            <a:ext cx="1798638" cy="981075"/>
          </a:xfrm>
          <a:prstGeom prst="rightArrow">
            <a:avLst>
              <a:gd name="adj1" fmla="val 50000"/>
              <a:gd name="adj2" fmla="val 45833"/>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54" name="Text Box 30"/>
          <p:cNvSpPr txBox="1">
            <a:spLocks noChangeArrowheads="1"/>
          </p:cNvSpPr>
          <p:nvPr/>
        </p:nvSpPr>
        <p:spPr bwMode="auto">
          <a:xfrm>
            <a:off x="816532" y="4607010"/>
            <a:ext cx="167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dirty="0"/>
              <a:t>reserve</a:t>
            </a:r>
            <a:br>
              <a:rPr lang="en-US" sz="2000" b="1" dirty="0"/>
            </a:br>
            <a:r>
              <a:rPr lang="en-US" sz="2000" b="1" dirty="0"/>
              <a:t>transaction</a:t>
            </a:r>
          </a:p>
        </p:txBody>
      </p:sp>
      <p:sp>
        <p:nvSpPr>
          <p:cNvPr id="55" name="Text Box 23"/>
          <p:cNvSpPr txBox="1">
            <a:spLocks noChangeArrowheads="1"/>
          </p:cNvSpPr>
          <p:nvPr/>
        </p:nvSpPr>
        <p:spPr bwMode="auto">
          <a:xfrm>
            <a:off x="2605082" y="4736141"/>
            <a:ext cx="14049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smtClean="0"/>
              <a:t>+</a:t>
            </a:r>
            <a:r>
              <a:rPr lang="en-US" sz="2400" b="1" dirty="0" smtClean="0">
                <a:cs typeface="Arial" charset="0"/>
              </a:rPr>
              <a:t>€</a:t>
            </a:r>
            <a:r>
              <a:rPr lang="en-US" sz="2400" b="1" dirty="0" smtClean="0"/>
              <a:t>50,0</a:t>
            </a:r>
            <a:endParaRPr lang="en-US" sz="2400" b="1" dirty="0"/>
          </a:p>
        </p:txBody>
      </p:sp>
      <p:pic>
        <p:nvPicPr>
          <p:cNvPr id="1026" name="Picture 2" descr="http://www.clker.com/cliparts/e/c/7/9/11949890211029228051eu_flag_hash_0x8a0ab9c__01.sv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9928" y="5085394"/>
            <a:ext cx="599951" cy="40696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http://www.clker.com/cliparts/e/c/7/9/11949890211029228051eu_flag_hash_0x8a0ab9c__01.sv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2414" y="5447452"/>
            <a:ext cx="599951" cy="406967"/>
          </a:xfrm>
          <a:prstGeom prst="rect">
            <a:avLst/>
          </a:prstGeom>
          <a:noFill/>
          <a:extLst>
            <a:ext uri="{909E8E84-426E-40DD-AFC4-6F175D3DCCD1}">
              <a14:hiddenFill xmlns:a14="http://schemas.microsoft.com/office/drawing/2010/main">
                <a:solidFill>
                  <a:srgbClr val="FFFFFF"/>
                </a:solidFill>
              </a14:hiddenFill>
            </a:ext>
          </a:extLst>
        </p:spPr>
      </p:pic>
      <p:sp>
        <p:nvSpPr>
          <p:cNvPr id="58" name="Text Box 30"/>
          <p:cNvSpPr txBox="1">
            <a:spLocks noChangeArrowheads="1"/>
          </p:cNvSpPr>
          <p:nvPr/>
        </p:nvSpPr>
        <p:spPr bwMode="auto">
          <a:xfrm>
            <a:off x="953570" y="5784935"/>
            <a:ext cx="1676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dirty="0" smtClean="0"/>
              <a:t>base:</a:t>
            </a:r>
            <a:endParaRPr lang="en-US" sz="2000" b="1" dirty="0"/>
          </a:p>
        </p:txBody>
      </p:sp>
      <p:pic>
        <p:nvPicPr>
          <p:cNvPr id="56" name="Picture 4" descr="http://www.crwflags.com/fotw/images/g/gb.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1947" y="5818794"/>
            <a:ext cx="660241" cy="330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17881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1"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|EOS~011|</a:t>
            </a:r>
            <a:endParaRPr lang="en-US" sz="100" dirty="0" err="1" smtClean="0">
              <a:solidFill>
                <a:srgbClr val="FFFFFF"/>
              </a:solidFill>
              <a:latin typeface="Arial"/>
              <a:cs typeface="Calibri" pitchFamily="34" charset="0"/>
            </a:endParaRPr>
          </a:p>
        </p:txBody>
      </p:sp>
      <p:sp>
        <p:nvSpPr>
          <p:cNvPr id="14338" name="Line 2"/>
          <p:cNvSpPr>
            <a:spLocks noChangeShapeType="1"/>
          </p:cNvSpPr>
          <p:nvPr/>
        </p:nvSpPr>
        <p:spPr bwMode="auto">
          <a:xfrm>
            <a:off x="2371725" y="1619250"/>
            <a:ext cx="0" cy="212407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39" name="Line 3"/>
          <p:cNvSpPr>
            <a:spLocks noChangeShapeType="1"/>
          </p:cNvSpPr>
          <p:nvPr/>
        </p:nvSpPr>
        <p:spPr bwMode="auto">
          <a:xfrm>
            <a:off x="2371725" y="3743325"/>
            <a:ext cx="1138238"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0" name="Line 4"/>
          <p:cNvSpPr>
            <a:spLocks noChangeShapeType="1"/>
          </p:cNvSpPr>
          <p:nvPr/>
        </p:nvSpPr>
        <p:spPr bwMode="auto">
          <a:xfrm flipH="1">
            <a:off x="2360613" y="2668588"/>
            <a:ext cx="13335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1" name="Rectangle 5"/>
          <p:cNvSpPr>
            <a:spLocks noGrp="1" noChangeArrowheads="1"/>
          </p:cNvSpPr>
          <p:nvPr>
            <p:ph type="title"/>
          </p:nvPr>
        </p:nvSpPr>
        <p:spPr/>
        <p:txBody>
          <a:bodyPr/>
          <a:lstStyle/>
          <a:p>
            <a:pPr eaLnBrk="1" hangingPunct="1"/>
            <a:r>
              <a:rPr lang="en-US" dirty="0" smtClean="0"/>
              <a:t>Example: Multicurrency transactions</a:t>
            </a:r>
          </a:p>
        </p:txBody>
      </p:sp>
      <p:sp>
        <p:nvSpPr>
          <p:cNvPr id="14342" name="Rectangle 6"/>
          <p:cNvSpPr>
            <a:spLocks noGrp="1" noChangeArrowheads="1"/>
          </p:cNvSpPr>
          <p:nvPr>
            <p:ph idx="1"/>
          </p:nvPr>
        </p:nvSpPr>
        <p:spPr>
          <a:xfrm>
            <a:off x="371475" y="4348163"/>
            <a:ext cx="8624888" cy="1997075"/>
          </a:xfrm>
        </p:spPr>
        <p:txBody>
          <a:bodyPr/>
          <a:lstStyle/>
          <a:p>
            <a:pPr>
              <a:buFont typeface="Arial" charset="0"/>
              <a:buChar char="•"/>
            </a:pPr>
            <a:r>
              <a:rPr lang="en-US" smtClean="0"/>
              <a:t>ClaimCenter financial transactions can be in more than one currency</a:t>
            </a:r>
          </a:p>
          <a:p>
            <a:pPr lvl="1"/>
            <a:r>
              <a:rPr lang="en-US" smtClean="0"/>
              <a:t>There is one “base” and any number of “transaction” currencies</a:t>
            </a:r>
          </a:p>
          <a:p>
            <a:pPr lvl="1"/>
            <a:r>
              <a:rPr lang="en-US" smtClean="0"/>
              <a:t>Using the transaction exchange rate, non-base transactions are displayed in both the transaction and base currencies </a:t>
            </a:r>
          </a:p>
        </p:txBody>
      </p:sp>
      <p:grpSp>
        <p:nvGrpSpPr>
          <p:cNvPr id="14343" name="Group 7"/>
          <p:cNvGrpSpPr>
            <a:grpSpLocks/>
          </p:cNvGrpSpPr>
          <p:nvPr/>
        </p:nvGrpSpPr>
        <p:grpSpPr bwMode="auto">
          <a:xfrm>
            <a:off x="3263900" y="2181225"/>
            <a:ext cx="885825" cy="877888"/>
            <a:chOff x="2461" y="1618"/>
            <a:chExt cx="635" cy="629"/>
          </a:xfrm>
        </p:grpSpPr>
        <p:sp>
          <p:nvSpPr>
            <p:cNvPr id="14385" name="AutoShape 8"/>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14386" name="Freeform 9"/>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cap="flat" cmpd="sng">
              <a:solidFill>
                <a:schemeClr val="bg1"/>
              </a:solidFill>
              <a:prstDash val="solid"/>
              <a:round/>
              <a:headEnd/>
              <a:tailEnd/>
            </a:ln>
          </p:spPr>
          <p:txBody>
            <a:bodyPr wrap="none" lIns="0" tIns="0" rIns="0" bIns="0" anchor="ctr">
              <a:spAutoFit/>
            </a:bodyPr>
            <a:lstStyle/>
            <a:p>
              <a:endParaRPr lang="en-US"/>
            </a:p>
          </p:txBody>
        </p:sp>
        <p:grpSp>
          <p:nvGrpSpPr>
            <p:cNvPr id="14387" name="Group 10"/>
            <p:cNvGrpSpPr>
              <a:grpSpLocks/>
            </p:cNvGrpSpPr>
            <p:nvPr/>
          </p:nvGrpSpPr>
          <p:grpSpPr bwMode="auto">
            <a:xfrm>
              <a:off x="2461" y="1618"/>
              <a:ext cx="275" cy="318"/>
              <a:chOff x="2983" y="1384"/>
              <a:chExt cx="275" cy="318"/>
            </a:xfrm>
          </p:grpSpPr>
          <p:sp>
            <p:nvSpPr>
              <p:cNvPr id="14388" name="Freeform 11"/>
              <p:cNvSpPr>
                <a:spLocks/>
              </p:cNvSpPr>
              <p:nvPr/>
            </p:nvSpPr>
            <p:spPr bwMode="auto">
              <a:xfrm>
                <a:off x="2983" y="1384"/>
                <a:ext cx="275" cy="318"/>
              </a:xfrm>
              <a:custGeom>
                <a:avLst/>
                <a:gdLst>
                  <a:gd name="T0" fmla="*/ 0 w 343"/>
                  <a:gd name="T1" fmla="*/ 127 h 396"/>
                  <a:gd name="T2" fmla="*/ 2 w 343"/>
                  <a:gd name="T3" fmla="*/ 153 h 396"/>
                  <a:gd name="T4" fmla="*/ 8 w 343"/>
                  <a:gd name="T5" fmla="*/ 177 h 396"/>
                  <a:gd name="T6" fmla="*/ 18 w 343"/>
                  <a:gd name="T7" fmla="*/ 199 h 396"/>
                  <a:gd name="T8" fmla="*/ 33 w 343"/>
                  <a:gd name="T9" fmla="*/ 218 h 396"/>
                  <a:gd name="T10" fmla="*/ 49 w 343"/>
                  <a:gd name="T11" fmla="*/ 234 h 396"/>
                  <a:gd name="T12" fmla="*/ 67 w 343"/>
                  <a:gd name="T13" fmla="*/ 245 h 396"/>
                  <a:gd name="T14" fmla="*/ 88 w 343"/>
                  <a:gd name="T15" fmla="*/ 253 h 396"/>
                  <a:gd name="T16" fmla="*/ 110 w 343"/>
                  <a:gd name="T17" fmla="*/ 255 h 396"/>
                  <a:gd name="T18" fmla="*/ 132 w 343"/>
                  <a:gd name="T19" fmla="*/ 253 h 396"/>
                  <a:gd name="T20" fmla="*/ 153 w 343"/>
                  <a:gd name="T21" fmla="*/ 245 h 396"/>
                  <a:gd name="T22" fmla="*/ 172 w 343"/>
                  <a:gd name="T23" fmla="*/ 234 h 396"/>
                  <a:gd name="T24" fmla="*/ 188 w 343"/>
                  <a:gd name="T25" fmla="*/ 218 h 396"/>
                  <a:gd name="T26" fmla="*/ 202 w 343"/>
                  <a:gd name="T27" fmla="*/ 199 h 396"/>
                  <a:gd name="T28" fmla="*/ 212 w 343"/>
                  <a:gd name="T29" fmla="*/ 177 h 396"/>
                  <a:gd name="T30" fmla="*/ 219 w 343"/>
                  <a:gd name="T31" fmla="*/ 153 h 396"/>
                  <a:gd name="T32" fmla="*/ 220 w 343"/>
                  <a:gd name="T33" fmla="*/ 127 h 396"/>
                  <a:gd name="T34" fmla="*/ 219 w 343"/>
                  <a:gd name="T35" fmla="*/ 102 h 396"/>
                  <a:gd name="T36" fmla="*/ 212 w 343"/>
                  <a:gd name="T37" fmla="*/ 77 h 396"/>
                  <a:gd name="T38" fmla="*/ 202 w 343"/>
                  <a:gd name="T39" fmla="*/ 56 h 396"/>
                  <a:gd name="T40" fmla="*/ 188 w 343"/>
                  <a:gd name="T41" fmla="*/ 38 h 396"/>
                  <a:gd name="T42" fmla="*/ 172 w 343"/>
                  <a:gd name="T43" fmla="*/ 22 h 396"/>
                  <a:gd name="T44" fmla="*/ 153 w 343"/>
                  <a:gd name="T45" fmla="*/ 10 h 396"/>
                  <a:gd name="T46" fmla="*/ 132 w 343"/>
                  <a:gd name="T47" fmla="*/ 2 h 396"/>
                  <a:gd name="T48" fmla="*/ 110 w 343"/>
                  <a:gd name="T49" fmla="*/ 0 h 396"/>
                  <a:gd name="T50" fmla="*/ 88 w 343"/>
                  <a:gd name="T51" fmla="*/ 2 h 396"/>
                  <a:gd name="T52" fmla="*/ 67 w 343"/>
                  <a:gd name="T53" fmla="*/ 10 h 396"/>
                  <a:gd name="T54" fmla="*/ 49 w 343"/>
                  <a:gd name="T55" fmla="*/ 22 h 396"/>
                  <a:gd name="T56" fmla="*/ 33 w 343"/>
                  <a:gd name="T57" fmla="*/ 38 h 396"/>
                  <a:gd name="T58" fmla="*/ 18 w 343"/>
                  <a:gd name="T59" fmla="*/ 56 h 396"/>
                  <a:gd name="T60" fmla="*/ 8 w 343"/>
                  <a:gd name="T61" fmla="*/ 77 h 396"/>
                  <a:gd name="T62" fmla="*/ 2 w 343"/>
                  <a:gd name="T63" fmla="*/ 102 h 396"/>
                  <a:gd name="T64" fmla="*/ 0 w 343"/>
                  <a:gd name="T65" fmla="*/ 127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9" name="Freeform 12"/>
              <p:cNvSpPr>
                <a:spLocks/>
              </p:cNvSpPr>
              <p:nvPr/>
            </p:nvSpPr>
            <p:spPr bwMode="auto">
              <a:xfrm>
                <a:off x="2999" y="1400"/>
                <a:ext cx="243" cy="286"/>
              </a:xfrm>
              <a:custGeom>
                <a:avLst/>
                <a:gdLst>
                  <a:gd name="T0" fmla="*/ 0 w 303"/>
                  <a:gd name="T1" fmla="*/ 114 h 356"/>
                  <a:gd name="T2" fmla="*/ 2 w 303"/>
                  <a:gd name="T3" fmla="*/ 92 h 356"/>
                  <a:gd name="T4" fmla="*/ 8 w 303"/>
                  <a:gd name="T5" fmla="*/ 71 h 356"/>
                  <a:gd name="T6" fmla="*/ 17 w 303"/>
                  <a:gd name="T7" fmla="*/ 51 h 356"/>
                  <a:gd name="T8" fmla="*/ 29 w 303"/>
                  <a:gd name="T9" fmla="*/ 34 h 356"/>
                  <a:gd name="T10" fmla="*/ 43 w 303"/>
                  <a:gd name="T11" fmla="*/ 20 h 356"/>
                  <a:gd name="T12" fmla="*/ 60 w 303"/>
                  <a:gd name="T13" fmla="*/ 10 h 356"/>
                  <a:gd name="T14" fmla="*/ 78 w 303"/>
                  <a:gd name="T15" fmla="*/ 2 h 356"/>
                  <a:gd name="T16" fmla="*/ 97 w 303"/>
                  <a:gd name="T17" fmla="*/ 0 h 356"/>
                  <a:gd name="T18" fmla="*/ 117 w 303"/>
                  <a:gd name="T19" fmla="*/ 2 h 356"/>
                  <a:gd name="T20" fmla="*/ 136 w 303"/>
                  <a:gd name="T21" fmla="*/ 10 h 356"/>
                  <a:gd name="T22" fmla="*/ 152 w 303"/>
                  <a:gd name="T23" fmla="*/ 20 h 356"/>
                  <a:gd name="T24" fmla="*/ 167 w 303"/>
                  <a:gd name="T25" fmla="*/ 34 h 356"/>
                  <a:gd name="T26" fmla="*/ 177 w 303"/>
                  <a:gd name="T27" fmla="*/ 51 h 356"/>
                  <a:gd name="T28" fmla="*/ 187 w 303"/>
                  <a:gd name="T29" fmla="*/ 71 h 356"/>
                  <a:gd name="T30" fmla="*/ 193 w 303"/>
                  <a:gd name="T31" fmla="*/ 92 h 356"/>
                  <a:gd name="T32" fmla="*/ 195 w 303"/>
                  <a:gd name="T33" fmla="*/ 114 h 356"/>
                  <a:gd name="T34" fmla="*/ 193 w 303"/>
                  <a:gd name="T35" fmla="*/ 138 h 356"/>
                  <a:gd name="T36" fmla="*/ 187 w 303"/>
                  <a:gd name="T37" fmla="*/ 159 h 356"/>
                  <a:gd name="T38" fmla="*/ 177 w 303"/>
                  <a:gd name="T39" fmla="*/ 179 h 356"/>
                  <a:gd name="T40" fmla="*/ 167 w 303"/>
                  <a:gd name="T41" fmla="*/ 196 h 356"/>
                  <a:gd name="T42" fmla="*/ 152 w 303"/>
                  <a:gd name="T43" fmla="*/ 210 h 356"/>
                  <a:gd name="T44" fmla="*/ 136 w 303"/>
                  <a:gd name="T45" fmla="*/ 221 h 356"/>
                  <a:gd name="T46" fmla="*/ 117 w 303"/>
                  <a:gd name="T47" fmla="*/ 228 h 356"/>
                  <a:gd name="T48" fmla="*/ 97 w 303"/>
                  <a:gd name="T49" fmla="*/ 230 h 356"/>
                  <a:gd name="T50" fmla="*/ 78 w 303"/>
                  <a:gd name="T51" fmla="*/ 228 h 356"/>
                  <a:gd name="T52" fmla="*/ 60 w 303"/>
                  <a:gd name="T53" fmla="*/ 221 h 356"/>
                  <a:gd name="T54" fmla="*/ 43 w 303"/>
                  <a:gd name="T55" fmla="*/ 210 h 356"/>
                  <a:gd name="T56" fmla="*/ 29 w 303"/>
                  <a:gd name="T57" fmla="*/ 196 h 356"/>
                  <a:gd name="T58" fmla="*/ 17 w 303"/>
                  <a:gd name="T59" fmla="*/ 179 h 356"/>
                  <a:gd name="T60" fmla="*/ 8 w 303"/>
                  <a:gd name="T61" fmla="*/ 159 h 356"/>
                  <a:gd name="T62" fmla="*/ 2 w 303"/>
                  <a:gd name="T63" fmla="*/ 138 h 356"/>
                  <a:gd name="T64" fmla="*/ 0 w 303"/>
                  <a:gd name="T65" fmla="*/ 11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0" name="Freeform 13"/>
              <p:cNvSpPr>
                <a:spLocks/>
              </p:cNvSpPr>
              <p:nvPr/>
            </p:nvSpPr>
            <p:spPr bwMode="auto">
              <a:xfrm>
                <a:off x="3127" y="1444"/>
                <a:ext cx="77" cy="167"/>
              </a:xfrm>
              <a:custGeom>
                <a:avLst/>
                <a:gdLst>
                  <a:gd name="T0" fmla="*/ 0 w 95"/>
                  <a:gd name="T1" fmla="*/ 12 h 208"/>
                  <a:gd name="T2" fmla="*/ 2 w 95"/>
                  <a:gd name="T3" fmla="*/ 12 h 208"/>
                  <a:gd name="T4" fmla="*/ 5 w 95"/>
                  <a:gd name="T5" fmla="*/ 14 h 208"/>
                  <a:gd name="T6" fmla="*/ 11 w 95"/>
                  <a:gd name="T7" fmla="*/ 15 h 208"/>
                  <a:gd name="T8" fmla="*/ 17 w 95"/>
                  <a:gd name="T9" fmla="*/ 18 h 208"/>
                  <a:gd name="T10" fmla="*/ 24 w 95"/>
                  <a:gd name="T11" fmla="*/ 22 h 208"/>
                  <a:gd name="T12" fmla="*/ 31 w 95"/>
                  <a:gd name="T13" fmla="*/ 27 h 208"/>
                  <a:gd name="T14" fmla="*/ 37 w 95"/>
                  <a:gd name="T15" fmla="*/ 33 h 208"/>
                  <a:gd name="T16" fmla="*/ 43 w 95"/>
                  <a:gd name="T17" fmla="*/ 41 h 208"/>
                  <a:gd name="T18" fmla="*/ 48 w 95"/>
                  <a:gd name="T19" fmla="*/ 59 h 208"/>
                  <a:gd name="T20" fmla="*/ 48 w 95"/>
                  <a:gd name="T21" fmla="*/ 79 h 208"/>
                  <a:gd name="T22" fmla="*/ 42 w 95"/>
                  <a:gd name="T23" fmla="*/ 103 h 208"/>
                  <a:gd name="T24" fmla="*/ 31 w 95"/>
                  <a:gd name="T25" fmla="*/ 128 h 208"/>
                  <a:gd name="T26" fmla="*/ 43 w 95"/>
                  <a:gd name="T27" fmla="*/ 134 h 208"/>
                  <a:gd name="T28" fmla="*/ 55 w 95"/>
                  <a:gd name="T29" fmla="*/ 105 h 208"/>
                  <a:gd name="T30" fmla="*/ 62 w 95"/>
                  <a:gd name="T31" fmla="*/ 79 h 208"/>
                  <a:gd name="T32" fmla="*/ 61 w 95"/>
                  <a:gd name="T33" fmla="*/ 55 h 208"/>
                  <a:gd name="T34" fmla="*/ 54 w 95"/>
                  <a:gd name="T35" fmla="*/ 36 h 208"/>
                  <a:gd name="T36" fmla="*/ 48 w 95"/>
                  <a:gd name="T37" fmla="*/ 26 h 208"/>
                  <a:gd name="T38" fmla="*/ 40 w 95"/>
                  <a:gd name="T39" fmla="*/ 18 h 208"/>
                  <a:gd name="T40" fmla="*/ 32 w 95"/>
                  <a:gd name="T41" fmla="*/ 11 h 208"/>
                  <a:gd name="T42" fmla="*/ 23 w 95"/>
                  <a:gd name="T43" fmla="*/ 6 h 208"/>
                  <a:gd name="T44" fmla="*/ 15 w 95"/>
                  <a:gd name="T45" fmla="*/ 4 h 208"/>
                  <a:gd name="T46" fmla="*/ 9 w 95"/>
                  <a:gd name="T47" fmla="*/ 2 h 208"/>
                  <a:gd name="T48" fmla="*/ 5 w 95"/>
                  <a:gd name="T49" fmla="*/ 0 h 208"/>
                  <a:gd name="T50" fmla="*/ 2 w 95"/>
                  <a:gd name="T51" fmla="*/ 0 h 208"/>
                  <a:gd name="T52" fmla="*/ 0 w 95"/>
                  <a:gd name="T53" fmla="*/ 12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1" name="Freeform 14"/>
              <p:cNvSpPr>
                <a:spLocks/>
              </p:cNvSpPr>
              <p:nvPr/>
            </p:nvSpPr>
            <p:spPr bwMode="auto">
              <a:xfrm>
                <a:off x="3074" y="1506"/>
                <a:ext cx="72" cy="95"/>
              </a:xfrm>
              <a:custGeom>
                <a:avLst/>
                <a:gdLst>
                  <a:gd name="T0" fmla="*/ 0 w 90"/>
                  <a:gd name="T1" fmla="*/ 39 h 118"/>
                  <a:gd name="T2" fmla="*/ 2 w 90"/>
                  <a:gd name="T3" fmla="*/ 46 h 118"/>
                  <a:gd name="T4" fmla="*/ 2 w 90"/>
                  <a:gd name="T5" fmla="*/ 54 h 118"/>
                  <a:gd name="T6" fmla="*/ 5 w 90"/>
                  <a:gd name="T7" fmla="*/ 60 h 118"/>
                  <a:gd name="T8" fmla="*/ 8 w 90"/>
                  <a:gd name="T9" fmla="*/ 65 h 118"/>
                  <a:gd name="T10" fmla="*/ 14 w 90"/>
                  <a:gd name="T11" fmla="*/ 70 h 118"/>
                  <a:gd name="T12" fmla="*/ 18 w 90"/>
                  <a:gd name="T13" fmla="*/ 74 h 118"/>
                  <a:gd name="T14" fmla="*/ 24 w 90"/>
                  <a:gd name="T15" fmla="*/ 76 h 118"/>
                  <a:gd name="T16" fmla="*/ 29 w 90"/>
                  <a:gd name="T17" fmla="*/ 76 h 118"/>
                  <a:gd name="T18" fmla="*/ 34 w 90"/>
                  <a:gd name="T19" fmla="*/ 76 h 118"/>
                  <a:gd name="T20" fmla="*/ 40 w 90"/>
                  <a:gd name="T21" fmla="*/ 74 h 118"/>
                  <a:gd name="T22" fmla="*/ 45 w 90"/>
                  <a:gd name="T23" fmla="*/ 70 h 118"/>
                  <a:gd name="T24" fmla="*/ 50 w 90"/>
                  <a:gd name="T25" fmla="*/ 65 h 118"/>
                  <a:gd name="T26" fmla="*/ 53 w 90"/>
                  <a:gd name="T27" fmla="*/ 60 h 118"/>
                  <a:gd name="T28" fmla="*/ 56 w 90"/>
                  <a:gd name="T29" fmla="*/ 54 h 118"/>
                  <a:gd name="T30" fmla="*/ 57 w 90"/>
                  <a:gd name="T31" fmla="*/ 46 h 118"/>
                  <a:gd name="T32" fmla="*/ 58 w 90"/>
                  <a:gd name="T33" fmla="*/ 39 h 118"/>
                  <a:gd name="T34" fmla="*/ 57 w 90"/>
                  <a:gd name="T35" fmla="*/ 31 h 118"/>
                  <a:gd name="T36" fmla="*/ 56 w 90"/>
                  <a:gd name="T37" fmla="*/ 24 h 118"/>
                  <a:gd name="T38" fmla="*/ 53 w 90"/>
                  <a:gd name="T39" fmla="*/ 17 h 118"/>
                  <a:gd name="T40" fmla="*/ 50 w 90"/>
                  <a:gd name="T41" fmla="*/ 11 h 118"/>
                  <a:gd name="T42" fmla="*/ 45 w 90"/>
                  <a:gd name="T43" fmla="*/ 6 h 118"/>
                  <a:gd name="T44" fmla="*/ 40 w 90"/>
                  <a:gd name="T45" fmla="*/ 3 h 118"/>
                  <a:gd name="T46" fmla="*/ 34 w 90"/>
                  <a:gd name="T47" fmla="*/ 2 h 118"/>
                  <a:gd name="T48" fmla="*/ 29 w 90"/>
                  <a:gd name="T49" fmla="*/ 0 h 118"/>
                  <a:gd name="T50" fmla="*/ 24 w 90"/>
                  <a:gd name="T51" fmla="*/ 2 h 118"/>
                  <a:gd name="T52" fmla="*/ 18 w 90"/>
                  <a:gd name="T53" fmla="*/ 3 h 118"/>
                  <a:gd name="T54" fmla="*/ 14 w 90"/>
                  <a:gd name="T55" fmla="*/ 6 h 118"/>
                  <a:gd name="T56" fmla="*/ 8 w 90"/>
                  <a:gd name="T57" fmla="*/ 11 h 118"/>
                  <a:gd name="T58" fmla="*/ 5 w 90"/>
                  <a:gd name="T59" fmla="*/ 17 h 118"/>
                  <a:gd name="T60" fmla="*/ 2 w 90"/>
                  <a:gd name="T61" fmla="*/ 24 h 118"/>
                  <a:gd name="T62" fmla="*/ 2 w 90"/>
                  <a:gd name="T63" fmla="*/ 31 h 118"/>
                  <a:gd name="T64" fmla="*/ 0 w 90"/>
                  <a:gd name="T65" fmla="*/ 39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2" name="Freeform 15"/>
              <p:cNvSpPr>
                <a:spLocks/>
              </p:cNvSpPr>
              <p:nvPr/>
            </p:nvSpPr>
            <p:spPr bwMode="auto">
              <a:xfrm>
                <a:off x="3082" y="1514"/>
                <a:ext cx="56" cy="79"/>
              </a:xfrm>
              <a:custGeom>
                <a:avLst/>
                <a:gdLst>
                  <a:gd name="T0" fmla="*/ 0 w 70"/>
                  <a:gd name="T1" fmla="*/ 32 h 98"/>
                  <a:gd name="T2" fmla="*/ 2 w 70"/>
                  <a:gd name="T3" fmla="*/ 20 h 98"/>
                  <a:gd name="T4" fmla="*/ 7 w 70"/>
                  <a:gd name="T5" fmla="*/ 10 h 98"/>
                  <a:gd name="T6" fmla="*/ 14 w 70"/>
                  <a:gd name="T7" fmla="*/ 3 h 98"/>
                  <a:gd name="T8" fmla="*/ 22 w 70"/>
                  <a:gd name="T9" fmla="*/ 0 h 98"/>
                  <a:gd name="T10" fmla="*/ 30 w 70"/>
                  <a:gd name="T11" fmla="*/ 3 h 98"/>
                  <a:gd name="T12" fmla="*/ 38 w 70"/>
                  <a:gd name="T13" fmla="*/ 10 h 98"/>
                  <a:gd name="T14" fmla="*/ 43 w 70"/>
                  <a:gd name="T15" fmla="*/ 20 h 98"/>
                  <a:gd name="T16" fmla="*/ 45 w 70"/>
                  <a:gd name="T17" fmla="*/ 32 h 98"/>
                  <a:gd name="T18" fmla="*/ 43 w 70"/>
                  <a:gd name="T19" fmla="*/ 45 h 98"/>
                  <a:gd name="T20" fmla="*/ 38 w 70"/>
                  <a:gd name="T21" fmla="*/ 54 h 98"/>
                  <a:gd name="T22" fmla="*/ 30 w 70"/>
                  <a:gd name="T23" fmla="*/ 60 h 98"/>
                  <a:gd name="T24" fmla="*/ 22 w 70"/>
                  <a:gd name="T25" fmla="*/ 64 h 98"/>
                  <a:gd name="T26" fmla="*/ 14 w 70"/>
                  <a:gd name="T27" fmla="*/ 60 h 98"/>
                  <a:gd name="T28" fmla="*/ 7 w 70"/>
                  <a:gd name="T29" fmla="*/ 54 h 98"/>
                  <a:gd name="T30" fmla="*/ 2 w 70"/>
                  <a:gd name="T31" fmla="*/ 45 h 98"/>
                  <a:gd name="T32" fmla="*/ 0 w 70"/>
                  <a:gd name="T33" fmla="*/ 32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4344" name="Freeform 16"/>
          <p:cNvSpPr>
            <a:spLocks/>
          </p:cNvSpPr>
          <p:nvPr/>
        </p:nvSpPr>
        <p:spPr bwMode="auto">
          <a:xfrm>
            <a:off x="2162175" y="3719513"/>
            <a:ext cx="127000" cy="160337"/>
          </a:xfrm>
          <a:custGeom>
            <a:avLst/>
            <a:gdLst>
              <a:gd name="T0" fmla="*/ 12601573 w 80"/>
              <a:gd name="T1" fmla="*/ 0 h 101"/>
              <a:gd name="T2" fmla="*/ 30241876 w 80"/>
              <a:gd name="T3" fmla="*/ 2519355 h 101"/>
              <a:gd name="T4" fmla="*/ 42843446 w 80"/>
              <a:gd name="T5" fmla="*/ 7559652 h 101"/>
              <a:gd name="T6" fmla="*/ 60483752 w 80"/>
              <a:gd name="T7" fmla="*/ 12599948 h 101"/>
              <a:gd name="T8" fmla="*/ 78124045 w 80"/>
              <a:gd name="T9" fmla="*/ 22680541 h 101"/>
              <a:gd name="T10" fmla="*/ 90725615 w 80"/>
              <a:gd name="T11" fmla="*/ 32761138 h 101"/>
              <a:gd name="T12" fmla="*/ 105846572 w 80"/>
              <a:gd name="T13" fmla="*/ 42841728 h 101"/>
              <a:gd name="T14" fmla="*/ 120967503 w 80"/>
              <a:gd name="T15" fmla="*/ 57962627 h 101"/>
              <a:gd name="T16" fmla="*/ 136088435 w 80"/>
              <a:gd name="T17" fmla="*/ 70564158 h 101"/>
              <a:gd name="T18" fmla="*/ 146169056 w 80"/>
              <a:gd name="T19" fmla="*/ 85685044 h 101"/>
              <a:gd name="T20" fmla="*/ 158769039 w 80"/>
              <a:gd name="T21" fmla="*/ 98284989 h 101"/>
              <a:gd name="T22" fmla="*/ 168851248 w 80"/>
              <a:gd name="T23" fmla="*/ 115926841 h 101"/>
              <a:gd name="T24" fmla="*/ 178931869 w 80"/>
              <a:gd name="T25" fmla="*/ 133567080 h 101"/>
              <a:gd name="T26" fmla="*/ 186491541 w 80"/>
              <a:gd name="T27" fmla="*/ 148687966 h 101"/>
              <a:gd name="T28" fmla="*/ 194052801 w 80"/>
              <a:gd name="T29" fmla="*/ 166329793 h 101"/>
              <a:gd name="T30" fmla="*/ 196572162 w 80"/>
              <a:gd name="T31" fmla="*/ 173889442 h 101"/>
              <a:gd name="T32" fmla="*/ 196572162 w 80"/>
              <a:gd name="T33" fmla="*/ 183970033 h 101"/>
              <a:gd name="T34" fmla="*/ 196572162 w 80"/>
              <a:gd name="T35" fmla="*/ 194050623 h 101"/>
              <a:gd name="T36" fmla="*/ 201612473 w 80"/>
              <a:gd name="T37" fmla="*/ 204131214 h 101"/>
              <a:gd name="T38" fmla="*/ 191531852 w 80"/>
              <a:gd name="T39" fmla="*/ 214211854 h 101"/>
              <a:gd name="T40" fmla="*/ 178931869 w 80"/>
              <a:gd name="T41" fmla="*/ 224292445 h 101"/>
              <a:gd name="T42" fmla="*/ 166330299 w 80"/>
              <a:gd name="T43" fmla="*/ 239413330 h 101"/>
              <a:gd name="T44" fmla="*/ 156249678 w 80"/>
              <a:gd name="T45" fmla="*/ 254534216 h 101"/>
              <a:gd name="T46" fmla="*/ 146169056 w 80"/>
              <a:gd name="T47" fmla="*/ 239413330 h 101"/>
              <a:gd name="T48" fmla="*/ 138607797 w 80"/>
              <a:gd name="T49" fmla="*/ 224292445 h 101"/>
              <a:gd name="T50" fmla="*/ 128527176 w 80"/>
              <a:gd name="T51" fmla="*/ 214211854 h 101"/>
              <a:gd name="T52" fmla="*/ 120967503 w 80"/>
              <a:gd name="T53" fmla="*/ 201611860 h 101"/>
              <a:gd name="T54" fmla="*/ 115927193 w 80"/>
              <a:gd name="T55" fmla="*/ 183970033 h 101"/>
              <a:gd name="T56" fmla="*/ 105846572 w 80"/>
              <a:gd name="T57" fmla="*/ 171370088 h 101"/>
              <a:gd name="T58" fmla="*/ 98286875 w 80"/>
              <a:gd name="T59" fmla="*/ 156249203 h 101"/>
              <a:gd name="T60" fmla="*/ 90725615 w 80"/>
              <a:gd name="T61" fmla="*/ 146168612 h 101"/>
              <a:gd name="T62" fmla="*/ 80644994 w 80"/>
              <a:gd name="T63" fmla="*/ 128526785 h 101"/>
              <a:gd name="T64" fmla="*/ 75604683 w 80"/>
              <a:gd name="T65" fmla="*/ 118446194 h 101"/>
              <a:gd name="T66" fmla="*/ 60483752 w 80"/>
              <a:gd name="T67" fmla="*/ 108365604 h 101"/>
              <a:gd name="T68" fmla="*/ 50403118 w 80"/>
              <a:gd name="T69" fmla="*/ 98284989 h 101"/>
              <a:gd name="T70" fmla="*/ 37801548 w 80"/>
              <a:gd name="T71" fmla="*/ 85685044 h 101"/>
              <a:gd name="T72" fmla="*/ 27720927 w 80"/>
              <a:gd name="T73" fmla="*/ 78123808 h 101"/>
              <a:gd name="T74" fmla="*/ 12601573 w 80"/>
              <a:gd name="T75" fmla="*/ 70564158 h 101"/>
              <a:gd name="T76" fmla="*/ 0 w 80"/>
              <a:gd name="T77" fmla="*/ 65523863 h 101"/>
              <a:gd name="T78" fmla="*/ 0 w 80"/>
              <a:gd name="T79" fmla="*/ 55443273 h 101"/>
              <a:gd name="T80" fmla="*/ 0 w 80"/>
              <a:gd name="T81" fmla="*/ 42841728 h 101"/>
              <a:gd name="T82" fmla="*/ 2520950 w 80"/>
              <a:gd name="T83" fmla="*/ 32761138 h 101"/>
              <a:gd name="T84" fmla="*/ 7559675 w 80"/>
              <a:gd name="T85" fmla="*/ 22680541 h 101"/>
              <a:gd name="T86" fmla="*/ 7559675 w 80"/>
              <a:gd name="T87" fmla="*/ 12599948 h 101"/>
              <a:gd name="T88" fmla="*/ 10080624 w 80"/>
              <a:gd name="T89" fmla="*/ 7559652 h 101"/>
              <a:gd name="T90" fmla="*/ 12601573 w 80"/>
              <a:gd name="T91" fmla="*/ 0 h 101"/>
              <a:gd name="T92" fmla="*/ 12601573 w 80"/>
              <a:gd name="T93" fmla="*/ 0 h 101"/>
              <a:gd name="T94" fmla="*/ 12601573 w 80"/>
              <a:gd name="T95" fmla="*/ 0 h 10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0"/>
              <a:gd name="T145" fmla="*/ 0 h 101"/>
              <a:gd name="T146" fmla="*/ 80 w 80"/>
              <a:gd name="T147" fmla="*/ 101 h 10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0" h="101">
                <a:moveTo>
                  <a:pt x="5" y="0"/>
                </a:moveTo>
                <a:lnTo>
                  <a:pt x="12" y="1"/>
                </a:lnTo>
                <a:lnTo>
                  <a:pt x="17" y="3"/>
                </a:lnTo>
                <a:lnTo>
                  <a:pt x="24" y="5"/>
                </a:lnTo>
                <a:lnTo>
                  <a:pt x="31" y="9"/>
                </a:lnTo>
                <a:lnTo>
                  <a:pt x="36" y="13"/>
                </a:lnTo>
                <a:lnTo>
                  <a:pt x="42" y="17"/>
                </a:lnTo>
                <a:lnTo>
                  <a:pt x="48" y="23"/>
                </a:lnTo>
                <a:lnTo>
                  <a:pt x="54" y="28"/>
                </a:lnTo>
                <a:lnTo>
                  <a:pt x="58" y="34"/>
                </a:lnTo>
                <a:lnTo>
                  <a:pt x="63" y="39"/>
                </a:lnTo>
                <a:lnTo>
                  <a:pt x="67" y="46"/>
                </a:lnTo>
                <a:lnTo>
                  <a:pt x="71" y="53"/>
                </a:lnTo>
                <a:lnTo>
                  <a:pt x="74" y="59"/>
                </a:lnTo>
                <a:lnTo>
                  <a:pt x="77" y="66"/>
                </a:lnTo>
                <a:lnTo>
                  <a:pt x="78" y="69"/>
                </a:lnTo>
                <a:lnTo>
                  <a:pt x="78" y="73"/>
                </a:lnTo>
                <a:lnTo>
                  <a:pt x="78" y="77"/>
                </a:lnTo>
                <a:lnTo>
                  <a:pt x="80" y="81"/>
                </a:lnTo>
                <a:lnTo>
                  <a:pt x="76" y="85"/>
                </a:lnTo>
                <a:lnTo>
                  <a:pt x="71" y="89"/>
                </a:lnTo>
                <a:lnTo>
                  <a:pt x="66" y="95"/>
                </a:lnTo>
                <a:lnTo>
                  <a:pt x="62" y="101"/>
                </a:lnTo>
                <a:lnTo>
                  <a:pt x="58" y="95"/>
                </a:lnTo>
                <a:lnTo>
                  <a:pt x="55" y="89"/>
                </a:lnTo>
                <a:lnTo>
                  <a:pt x="51" y="85"/>
                </a:lnTo>
                <a:lnTo>
                  <a:pt x="48" y="80"/>
                </a:lnTo>
                <a:lnTo>
                  <a:pt x="46" y="73"/>
                </a:lnTo>
                <a:lnTo>
                  <a:pt x="42" y="68"/>
                </a:lnTo>
                <a:lnTo>
                  <a:pt x="39" y="62"/>
                </a:lnTo>
                <a:lnTo>
                  <a:pt x="36" y="58"/>
                </a:lnTo>
                <a:lnTo>
                  <a:pt x="32" y="51"/>
                </a:lnTo>
                <a:lnTo>
                  <a:pt x="30" y="47"/>
                </a:lnTo>
                <a:lnTo>
                  <a:pt x="24" y="43"/>
                </a:lnTo>
                <a:lnTo>
                  <a:pt x="20" y="39"/>
                </a:lnTo>
                <a:lnTo>
                  <a:pt x="15" y="34"/>
                </a:lnTo>
                <a:lnTo>
                  <a:pt x="11" y="31"/>
                </a:lnTo>
                <a:lnTo>
                  <a:pt x="5" y="28"/>
                </a:lnTo>
                <a:lnTo>
                  <a:pt x="0" y="26"/>
                </a:lnTo>
                <a:lnTo>
                  <a:pt x="0" y="22"/>
                </a:lnTo>
                <a:lnTo>
                  <a:pt x="0" y="17"/>
                </a:lnTo>
                <a:lnTo>
                  <a:pt x="1" y="13"/>
                </a:lnTo>
                <a:lnTo>
                  <a:pt x="3" y="9"/>
                </a:lnTo>
                <a:lnTo>
                  <a:pt x="3" y="5"/>
                </a:lnTo>
                <a:lnTo>
                  <a:pt x="4" y="3"/>
                </a:lnTo>
                <a:lnTo>
                  <a:pt x="5" y="0"/>
                </a:lnTo>
                <a:close/>
              </a:path>
            </a:pathLst>
          </a:custGeom>
          <a:solidFill>
            <a:srgbClr val="FFFF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4345" name="Group 17"/>
          <p:cNvGrpSpPr>
            <a:grpSpLocks/>
          </p:cNvGrpSpPr>
          <p:nvPr/>
        </p:nvGrpSpPr>
        <p:grpSpPr bwMode="auto">
          <a:xfrm>
            <a:off x="3294063" y="3294063"/>
            <a:ext cx="954087" cy="960437"/>
            <a:chOff x="2413" y="1759"/>
            <a:chExt cx="656" cy="660"/>
          </a:xfrm>
        </p:grpSpPr>
        <p:sp>
          <p:nvSpPr>
            <p:cNvPr id="14383" name="AutoShape 18"/>
            <p:cNvSpPr>
              <a:spLocks noChangeArrowheads="1"/>
            </p:cNvSpPr>
            <p:nvPr/>
          </p:nvSpPr>
          <p:spPr bwMode="auto">
            <a:xfrm>
              <a:off x="2413" y="1759"/>
              <a:ext cx="560" cy="560"/>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14384" name="Freeform 19"/>
            <p:cNvSpPr>
              <a:spLocks/>
            </p:cNvSpPr>
            <p:nvPr/>
          </p:nvSpPr>
          <p:spPr bwMode="auto">
            <a:xfrm rot="-1815386">
              <a:off x="2565" y="2174"/>
              <a:ext cx="504" cy="245"/>
            </a:xfrm>
            <a:custGeom>
              <a:avLst/>
              <a:gdLst>
                <a:gd name="T0" fmla="*/ 86 w 624"/>
                <a:gd name="T1" fmla="*/ 66 h 303"/>
                <a:gd name="T2" fmla="*/ 32 w 624"/>
                <a:gd name="T3" fmla="*/ 19 h 303"/>
                <a:gd name="T4" fmla="*/ 43 w 624"/>
                <a:gd name="T5" fmla="*/ 6 h 303"/>
                <a:gd name="T6" fmla="*/ 102 w 624"/>
                <a:gd name="T7" fmla="*/ 0 h 303"/>
                <a:gd name="T8" fmla="*/ 149 w 624"/>
                <a:gd name="T9" fmla="*/ 32 h 303"/>
                <a:gd name="T10" fmla="*/ 151 w 624"/>
                <a:gd name="T11" fmla="*/ 49 h 303"/>
                <a:gd name="T12" fmla="*/ 296 w 624"/>
                <a:gd name="T13" fmla="*/ 77 h 303"/>
                <a:gd name="T14" fmla="*/ 334 w 624"/>
                <a:gd name="T15" fmla="*/ 27 h 303"/>
                <a:gd name="T16" fmla="*/ 388 w 624"/>
                <a:gd name="T17" fmla="*/ 22 h 303"/>
                <a:gd name="T18" fmla="*/ 401 w 624"/>
                <a:gd name="T19" fmla="*/ 41 h 303"/>
                <a:gd name="T20" fmla="*/ 348 w 624"/>
                <a:gd name="T21" fmla="*/ 92 h 303"/>
                <a:gd name="T22" fmla="*/ 358 w 624"/>
                <a:gd name="T23" fmla="*/ 129 h 303"/>
                <a:gd name="T24" fmla="*/ 407 w 624"/>
                <a:gd name="T25" fmla="*/ 132 h 303"/>
                <a:gd name="T26" fmla="*/ 395 w 624"/>
                <a:gd name="T27" fmla="*/ 169 h 303"/>
                <a:gd name="T28" fmla="*/ 360 w 624"/>
                <a:gd name="T29" fmla="*/ 198 h 303"/>
                <a:gd name="T30" fmla="*/ 321 w 624"/>
                <a:gd name="T31" fmla="*/ 198 h 303"/>
                <a:gd name="T32" fmla="*/ 300 w 624"/>
                <a:gd name="T33" fmla="*/ 176 h 303"/>
                <a:gd name="T34" fmla="*/ 282 w 624"/>
                <a:gd name="T35" fmla="*/ 132 h 303"/>
                <a:gd name="T36" fmla="*/ 143 w 624"/>
                <a:gd name="T37" fmla="*/ 110 h 303"/>
                <a:gd name="T38" fmla="*/ 116 w 624"/>
                <a:gd name="T39" fmla="*/ 149 h 303"/>
                <a:gd name="T40" fmla="*/ 66 w 624"/>
                <a:gd name="T41" fmla="*/ 157 h 303"/>
                <a:gd name="T42" fmla="*/ 29 w 624"/>
                <a:gd name="T43" fmla="*/ 139 h 303"/>
                <a:gd name="T44" fmla="*/ 0 w 624"/>
                <a:gd name="T45" fmla="*/ 110 h 303"/>
                <a:gd name="T46" fmla="*/ 53 w 624"/>
                <a:gd name="T47" fmla="*/ 114 h 303"/>
                <a:gd name="T48" fmla="*/ 86 w 624"/>
                <a:gd name="T49" fmla="*/ 66 h 30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4"/>
                <a:gd name="T76" fmla="*/ 0 h 303"/>
                <a:gd name="T77" fmla="*/ 624 w 624"/>
                <a:gd name="T78" fmla="*/ 303 h 30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4" h="303">
                  <a:moveTo>
                    <a:pt x="132" y="102"/>
                  </a:moveTo>
                  <a:lnTo>
                    <a:pt x="48" y="30"/>
                  </a:lnTo>
                  <a:lnTo>
                    <a:pt x="66" y="9"/>
                  </a:lnTo>
                  <a:lnTo>
                    <a:pt x="156" y="0"/>
                  </a:lnTo>
                  <a:lnTo>
                    <a:pt x="228" y="48"/>
                  </a:lnTo>
                  <a:lnTo>
                    <a:pt x="231" y="75"/>
                  </a:lnTo>
                  <a:lnTo>
                    <a:pt x="453" y="117"/>
                  </a:lnTo>
                  <a:lnTo>
                    <a:pt x="513" y="42"/>
                  </a:lnTo>
                  <a:lnTo>
                    <a:pt x="594" y="33"/>
                  </a:lnTo>
                  <a:lnTo>
                    <a:pt x="615" y="63"/>
                  </a:lnTo>
                  <a:lnTo>
                    <a:pt x="534" y="141"/>
                  </a:lnTo>
                  <a:lnTo>
                    <a:pt x="549" y="198"/>
                  </a:lnTo>
                  <a:lnTo>
                    <a:pt x="624" y="201"/>
                  </a:lnTo>
                  <a:lnTo>
                    <a:pt x="606" y="258"/>
                  </a:lnTo>
                  <a:lnTo>
                    <a:pt x="552" y="303"/>
                  </a:lnTo>
                  <a:lnTo>
                    <a:pt x="492" y="303"/>
                  </a:lnTo>
                  <a:lnTo>
                    <a:pt x="459" y="270"/>
                  </a:lnTo>
                  <a:lnTo>
                    <a:pt x="432" y="201"/>
                  </a:lnTo>
                  <a:lnTo>
                    <a:pt x="219" y="168"/>
                  </a:lnTo>
                  <a:lnTo>
                    <a:pt x="177" y="228"/>
                  </a:lnTo>
                  <a:lnTo>
                    <a:pt x="102" y="240"/>
                  </a:lnTo>
                  <a:lnTo>
                    <a:pt x="45" y="213"/>
                  </a:lnTo>
                  <a:lnTo>
                    <a:pt x="0" y="168"/>
                  </a:lnTo>
                  <a:lnTo>
                    <a:pt x="81" y="174"/>
                  </a:lnTo>
                  <a:lnTo>
                    <a:pt x="132" y="102"/>
                  </a:lnTo>
                  <a:close/>
                </a:path>
              </a:pathLst>
            </a:custGeom>
            <a:solidFill>
              <a:srgbClr val="FFFF99"/>
            </a:solidFill>
            <a:ln w="28575" cap="flat" cmpd="sng">
              <a:solidFill>
                <a:schemeClr val="bg1"/>
              </a:solidFill>
              <a:prstDash val="solid"/>
              <a:round/>
              <a:headEnd type="none" w="med" len="med"/>
              <a:tailEnd type="none" w="med" len="med"/>
            </a:ln>
          </p:spPr>
          <p:txBody>
            <a:bodyPr lIns="0" tIns="0" rIns="0" bIns="0" anchor="ctr">
              <a:spAutoFit/>
            </a:bodyPr>
            <a:lstStyle/>
            <a:p>
              <a:endParaRPr lang="en-US"/>
            </a:p>
          </p:txBody>
        </p:sp>
      </p:grpSp>
      <p:grpSp>
        <p:nvGrpSpPr>
          <p:cNvPr id="14346" name="Group 20"/>
          <p:cNvGrpSpPr>
            <a:grpSpLocks/>
          </p:cNvGrpSpPr>
          <p:nvPr/>
        </p:nvGrpSpPr>
        <p:grpSpPr bwMode="auto">
          <a:xfrm>
            <a:off x="1554163" y="830263"/>
            <a:ext cx="1658937" cy="1222375"/>
            <a:chOff x="2083" y="1606"/>
            <a:chExt cx="1489" cy="1097"/>
          </a:xfrm>
        </p:grpSpPr>
        <p:sp>
          <p:nvSpPr>
            <p:cNvPr id="14350" name="Rectangle 2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4351" name="Freeform 2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352" name="Freeform 2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353" name="Freeform 2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354" name="Freeform 2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4355" name="Rectangle 2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4356" name="Rectangle 2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57" name="AutoShape 2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4358" name="Freeform 29"/>
            <p:cNvSpPr>
              <a:spLocks/>
            </p:cNvSpPr>
            <p:nvPr/>
          </p:nvSpPr>
          <p:spPr bwMode="auto">
            <a:xfrm>
              <a:off x="2219" y="2561"/>
              <a:ext cx="369" cy="104"/>
            </a:xfrm>
            <a:custGeom>
              <a:avLst/>
              <a:gdLst>
                <a:gd name="T0" fmla="*/ 0 w 992"/>
                <a:gd name="T1" fmla="*/ 0 h 280"/>
                <a:gd name="T2" fmla="*/ 137 w 992"/>
                <a:gd name="T3" fmla="*/ 33 h 280"/>
                <a:gd name="T4" fmla="*/ 129 w 992"/>
                <a:gd name="T5" fmla="*/ 39 h 280"/>
                <a:gd name="T6" fmla="*/ 2 w 992"/>
                <a:gd name="T7" fmla="*/ 8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359" name="Freeform 30"/>
            <p:cNvSpPr>
              <a:spLocks/>
            </p:cNvSpPr>
            <p:nvPr/>
          </p:nvSpPr>
          <p:spPr bwMode="auto">
            <a:xfrm>
              <a:off x="3429" y="2008"/>
              <a:ext cx="51" cy="375"/>
            </a:xfrm>
            <a:custGeom>
              <a:avLst/>
              <a:gdLst>
                <a:gd name="T0" fmla="*/ 0 w 136"/>
                <a:gd name="T1" fmla="*/ 0 h 1008"/>
                <a:gd name="T2" fmla="*/ 11 w 136"/>
                <a:gd name="T3" fmla="*/ 140 h 1008"/>
                <a:gd name="T4" fmla="*/ 19 w 136"/>
                <a:gd name="T5" fmla="*/ 127 h 1008"/>
                <a:gd name="T6" fmla="*/ 8 w 136"/>
                <a:gd name="T7" fmla="*/ 7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360" name="Rectangle 3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61" name="Rectangle 3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62" name="Rectangle 3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4363" name="Group 34"/>
            <p:cNvGrpSpPr>
              <a:grpSpLocks/>
            </p:cNvGrpSpPr>
            <p:nvPr/>
          </p:nvGrpSpPr>
          <p:grpSpPr bwMode="auto">
            <a:xfrm>
              <a:off x="2221" y="1871"/>
              <a:ext cx="518" cy="782"/>
              <a:chOff x="2400" y="1656"/>
              <a:chExt cx="752" cy="1136"/>
            </a:xfrm>
          </p:grpSpPr>
          <p:sp>
            <p:nvSpPr>
              <p:cNvPr id="14376" name="Freeform 3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377" name="Freeform 3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378" name="Freeform 3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379" name="Freeform 3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380" name="Freeform 3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4381" name="Line 4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82" name="Line 4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364" name="Group 42"/>
            <p:cNvGrpSpPr>
              <a:grpSpLocks/>
            </p:cNvGrpSpPr>
            <p:nvPr/>
          </p:nvGrpSpPr>
          <p:grpSpPr bwMode="auto">
            <a:xfrm rot="-6511945">
              <a:off x="2834" y="1842"/>
              <a:ext cx="518" cy="783"/>
              <a:chOff x="2400" y="1656"/>
              <a:chExt cx="752" cy="1136"/>
            </a:xfrm>
          </p:grpSpPr>
          <p:sp>
            <p:nvSpPr>
              <p:cNvPr id="14369" name="Freeform 4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370" name="Freeform 4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371" name="Freeform 4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372" name="Freeform 4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373" name="Freeform 4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374" name="Line 4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75" name="Line 4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365" name="Freeform 50"/>
            <p:cNvSpPr>
              <a:spLocks/>
            </p:cNvSpPr>
            <p:nvPr/>
          </p:nvSpPr>
          <p:spPr bwMode="auto">
            <a:xfrm>
              <a:off x="2689" y="2097"/>
              <a:ext cx="62" cy="351"/>
            </a:xfrm>
            <a:custGeom>
              <a:avLst/>
              <a:gdLst>
                <a:gd name="T0" fmla="*/ 23 w 168"/>
                <a:gd name="T1" fmla="*/ 131 h 944"/>
                <a:gd name="T2" fmla="*/ 3 w 168"/>
                <a:gd name="T3" fmla="*/ 0 h 944"/>
                <a:gd name="T4" fmla="*/ 0 w 168"/>
                <a:gd name="T5" fmla="*/ 7 h 944"/>
                <a:gd name="T6" fmla="*/ 17 w 168"/>
                <a:gd name="T7" fmla="*/ 127 h 944"/>
                <a:gd name="T8" fmla="*/ 23 w 168"/>
                <a:gd name="T9" fmla="*/ 13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366" name="Freeform 51"/>
            <p:cNvSpPr>
              <a:spLocks/>
            </p:cNvSpPr>
            <p:nvPr/>
          </p:nvSpPr>
          <p:spPr bwMode="auto">
            <a:xfrm>
              <a:off x="2382" y="1853"/>
              <a:ext cx="354" cy="78"/>
            </a:xfrm>
            <a:custGeom>
              <a:avLst/>
              <a:gdLst>
                <a:gd name="T0" fmla="*/ 0 w 952"/>
                <a:gd name="T1" fmla="*/ 6 h 208"/>
                <a:gd name="T2" fmla="*/ 12 w 952"/>
                <a:gd name="T3" fmla="*/ 0 h 208"/>
                <a:gd name="T4" fmla="*/ 129 w 952"/>
                <a:gd name="T5" fmla="*/ 22 h 208"/>
                <a:gd name="T6" fmla="*/ 132 w 952"/>
                <a:gd name="T7" fmla="*/ 29 h 208"/>
                <a:gd name="T8" fmla="*/ 0 w 952"/>
                <a:gd name="T9" fmla="*/ 6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367" name="Rectangle 5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68" name="Rectangle 5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4347" name="Text Box 54"/>
          <p:cNvSpPr txBox="1">
            <a:spLocks noChangeArrowheads="1"/>
          </p:cNvSpPr>
          <p:nvPr/>
        </p:nvSpPr>
        <p:spPr bwMode="auto">
          <a:xfrm>
            <a:off x="3359150" y="877888"/>
            <a:ext cx="48625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 Insured lives in London, UK </a:t>
            </a:r>
            <a:br>
              <a:rPr lang="en-US" sz="2000" b="1"/>
            </a:br>
            <a:r>
              <a:rPr lang="en-US" sz="2000" b="1"/>
              <a:t>- has accident in Calais, France</a:t>
            </a:r>
            <a:br>
              <a:rPr lang="en-US" sz="2000" b="1"/>
            </a:br>
            <a:r>
              <a:rPr lang="en-US" sz="2000" b="1"/>
              <a:t>- covered by a British carrier (GBP)</a:t>
            </a:r>
          </a:p>
        </p:txBody>
      </p:sp>
      <p:sp>
        <p:nvSpPr>
          <p:cNvPr id="14348" name="Text Box 55"/>
          <p:cNvSpPr txBox="1">
            <a:spLocks noChangeArrowheads="1"/>
          </p:cNvSpPr>
          <p:nvPr/>
        </p:nvSpPr>
        <p:spPr bwMode="auto">
          <a:xfrm>
            <a:off x="4351338" y="3387725"/>
            <a:ext cx="3422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dirty="0"/>
              <a:t>Jean-Paul's Garage</a:t>
            </a:r>
            <a:br>
              <a:rPr lang="en-US" sz="2000" b="1" dirty="0"/>
            </a:br>
            <a:r>
              <a:rPr lang="en-US" sz="2000" b="1" dirty="0"/>
              <a:t>bill: </a:t>
            </a:r>
            <a:r>
              <a:rPr lang="en-US" sz="2000" b="1" dirty="0">
                <a:cs typeface="Arial" charset="0"/>
              </a:rPr>
              <a:t>€417 </a:t>
            </a:r>
            <a:r>
              <a:rPr lang="en-US" b="1" dirty="0"/>
              <a:t>(base = £330)</a:t>
            </a:r>
            <a:r>
              <a:rPr lang="en-US" sz="2000" b="1" dirty="0">
                <a:cs typeface="Arial" charset="0"/>
              </a:rPr>
              <a:t> </a:t>
            </a:r>
          </a:p>
        </p:txBody>
      </p:sp>
      <p:sp>
        <p:nvSpPr>
          <p:cNvPr id="14349" name="Text Box 56"/>
          <p:cNvSpPr txBox="1">
            <a:spLocks noChangeArrowheads="1"/>
          </p:cNvSpPr>
          <p:nvPr/>
        </p:nvSpPr>
        <p:spPr bwMode="auto">
          <a:xfrm>
            <a:off x="4351338" y="2295525"/>
            <a:ext cx="3422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dirty="0"/>
              <a:t>Dr. Gareth Baker</a:t>
            </a:r>
            <a:br>
              <a:rPr lang="en-US" sz="2000" b="1" dirty="0"/>
            </a:br>
            <a:r>
              <a:rPr lang="en-US" sz="2000" b="1" dirty="0"/>
              <a:t>bill: </a:t>
            </a:r>
            <a:r>
              <a:rPr lang="en-US" sz="2000" b="1" dirty="0">
                <a:cs typeface="Arial" charset="0"/>
              </a:rPr>
              <a:t>£283</a:t>
            </a:r>
            <a:endParaRPr lang="en-US" sz="2000" b="1" dirty="0"/>
          </a:p>
        </p:txBody>
      </p:sp>
    </p:spTree>
    <p:extLst>
      <p:ext uri="{BB962C8B-B14F-4D97-AF65-F5344CB8AC3E}">
        <p14:creationId xmlns:p14="http://schemas.microsoft.com/office/powerpoint/2010/main" val="261989533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|EOS~012|</a:t>
            </a:r>
            <a:endParaRPr lang="en-US" sz="100" dirty="0" err="1" smtClean="0">
              <a:solidFill>
                <a:srgbClr val="FFFFFF"/>
              </a:solidFill>
              <a:latin typeface="Arial"/>
              <a:cs typeface="Calibri" pitchFamily="34" charset="0"/>
            </a:endParaRPr>
          </a:p>
        </p:txBody>
      </p:sp>
      <p:sp>
        <p:nvSpPr>
          <p:cNvPr id="13314" name="Rectangle 2"/>
          <p:cNvSpPr>
            <a:spLocks noGrp="1" noChangeArrowheads="1"/>
          </p:cNvSpPr>
          <p:nvPr>
            <p:ph type="title"/>
          </p:nvPr>
        </p:nvSpPr>
        <p:spPr/>
        <p:txBody>
          <a:bodyPr/>
          <a:lstStyle/>
          <a:p>
            <a:pPr eaLnBrk="1" hangingPunct="1"/>
            <a:r>
              <a:rPr lang="en-US" dirty="0" smtClean="0"/>
              <a:t>Recovery transactions</a:t>
            </a:r>
          </a:p>
        </p:txBody>
      </p:sp>
      <p:sp>
        <p:nvSpPr>
          <p:cNvPr id="13315" name="Rectangle 3"/>
          <p:cNvSpPr>
            <a:spLocks noGrp="1" noChangeArrowheads="1"/>
          </p:cNvSpPr>
          <p:nvPr>
            <p:ph idx="1"/>
          </p:nvPr>
        </p:nvSpPr>
        <p:spPr>
          <a:xfrm>
            <a:off x="495300" y="3464665"/>
            <a:ext cx="8318500" cy="2251075"/>
          </a:xfrm>
        </p:spPr>
        <p:txBody>
          <a:bodyPr/>
          <a:lstStyle/>
          <a:p>
            <a:pPr>
              <a:buFont typeface="Arial" charset="0"/>
              <a:buChar char="•"/>
            </a:pPr>
            <a:r>
              <a:rPr lang="en-US" dirty="0" smtClean="0"/>
              <a:t>There are two transaction types specific to recoveries</a:t>
            </a:r>
          </a:p>
          <a:p>
            <a:pPr lvl="1"/>
            <a:r>
              <a:rPr lang="en-US" dirty="0" smtClean="0"/>
              <a:t>A recovery reserve transaction denotes money which the carrier expects to get from subrogation or salvage</a:t>
            </a:r>
          </a:p>
          <a:p>
            <a:pPr lvl="1"/>
            <a:r>
              <a:rPr lang="en-US" dirty="0" smtClean="0"/>
              <a:t>A recovery transaction denotes money which has been collected from subrogation or salvage</a:t>
            </a:r>
          </a:p>
          <a:p>
            <a:r>
              <a:rPr lang="en-US" dirty="0"/>
              <a:t>A single reserve line can include both recovery and non-recovery </a:t>
            </a:r>
            <a:r>
              <a:rPr lang="en-US" dirty="0" smtClean="0"/>
              <a:t>transactions.</a:t>
            </a:r>
            <a:r>
              <a:rPr lang="en-US" dirty="0"/>
              <a:t> </a:t>
            </a:r>
            <a:r>
              <a:rPr lang="en-US" dirty="0" smtClean="0"/>
              <a:t>That </a:t>
            </a:r>
            <a:r>
              <a:rPr lang="en-US" dirty="0"/>
              <a:t>single line can contain multiple balances, each tracked separately.</a:t>
            </a:r>
            <a:endParaRPr lang="en-US" dirty="0" smtClean="0"/>
          </a:p>
        </p:txBody>
      </p:sp>
      <p:grpSp>
        <p:nvGrpSpPr>
          <p:cNvPr id="13316" name="Group 4"/>
          <p:cNvGrpSpPr>
            <a:grpSpLocks/>
          </p:cNvGrpSpPr>
          <p:nvPr/>
        </p:nvGrpSpPr>
        <p:grpSpPr bwMode="auto">
          <a:xfrm>
            <a:off x="3708400" y="1562100"/>
            <a:ext cx="1201738" cy="1503363"/>
            <a:chOff x="4174" y="933"/>
            <a:chExt cx="921" cy="1151"/>
          </a:xfrm>
        </p:grpSpPr>
        <p:sp>
          <p:nvSpPr>
            <p:cNvPr id="13323" name="Rectangle 5"/>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3324" name="AutoShape 6"/>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25" name="AutoShape 7"/>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26" name="AutoShape 8"/>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27" name="Freeform 9"/>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328" name="Freeform 10"/>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329" name="Freeform 11"/>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330" name="Freeform 12"/>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331" name="Freeform 13"/>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332" name="Freeform 14"/>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333" name="Freeform 15"/>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334" name="Line 16"/>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5" name="Line 17"/>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6" name="Line 18"/>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7" name="Line 19"/>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8" name="Line 20"/>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9" name="Line 21"/>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317" name="AutoShape 22"/>
          <p:cNvSpPr>
            <a:spLocks noChangeArrowheads="1"/>
          </p:cNvSpPr>
          <p:nvPr/>
        </p:nvSpPr>
        <p:spPr bwMode="auto">
          <a:xfrm>
            <a:off x="2028825" y="1508125"/>
            <a:ext cx="1798638" cy="981075"/>
          </a:xfrm>
          <a:prstGeom prst="rightArrow">
            <a:avLst>
              <a:gd name="adj1" fmla="val 50000"/>
              <a:gd name="adj2" fmla="val 45833"/>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3318" name="Text Box 23"/>
          <p:cNvSpPr txBox="1">
            <a:spLocks noChangeArrowheads="1"/>
          </p:cNvSpPr>
          <p:nvPr/>
        </p:nvSpPr>
        <p:spPr bwMode="auto">
          <a:xfrm>
            <a:off x="2057400" y="1798638"/>
            <a:ext cx="140493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+$3500</a:t>
            </a:r>
          </a:p>
        </p:txBody>
      </p:sp>
      <p:sp>
        <p:nvSpPr>
          <p:cNvPr id="13319" name="Text Box 24"/>
          <p:cNvSpPr txBox="1">
            <a:spLocks noChangeArrowheads="1"/>
          </p:cNvSpPr>
          <p:nvPr/>
        </p:nvSpPr>
        <p:spPr bwMode="auto">
          <a:xfrm>
            <a:off x="1819275" y="803275"/>
            <a:ext cx="1676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recovery</a:t>
            </a:r>
            <a:br>
              <a:rPr lang="en-US" sz="2000" b="1"/>
            </a:br>
            <a:r>
              <a:rPr lang="en-US" sz="2000" b="1"/>
              <a:t>reserve</a:t>
            </a:r>
            <a:br>
              <a:rPr lang="en-US" sz="2000" b="1"/>
            </a:br>
            <a:r>
              <a:rPr lang="en-US" sz="2000" b="1"/>
              <a:t>transaction</a:t>
            </a:r>
          </a:p>
        </p:txBody>
      </p:sp>
      <p:sp>
        <p:nvSpPr>
          <p:cNvPr id="13320" name="AutoShape 25"/>
          <p:cNvSpPr>
            <a:spLocks noChangeArrowheads="1"/>
          </p:cNvSpPr>
          <p:nvPr/>
        </p:nvSpPr>
        <p:spPr bwMode="auto">
          <a:xfrm>
            <a:off x="4960938" y="2182813"/>
            <a:ext cx="1798637" cy="981075"/>
          </a:xfrm>
          <a:prstGeom prst="rightArrow">
            <a:avLst>
              <a:gd name="adj1" fmla="val 50000"/>
              <a:gd name="adj2" fmla="val 45833"/>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3321" name="Text Box 26"/>
          <p:cNvSpPr txBox="1">
            <a:spLocks noChangeArrowheads="1"/>
          </p:cNvSpPr>
          <p:nvPr/>
        </p:nvSpPr>
        <p:spPr bwMode="auto">
          <a:xfrm>
            <a:off x="5640388" y="2489200"/>
            <a:ext cx="140493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-$3500</a:t>
            </a:r>
          </a:p>
        </p:txBody>
      </p:sp>
      <p:sp>
        <p:nvSpPr>
          <p:cNvPr id="13322" name="Text Box 27"/>
          <p:cNvSpPr txBox="1">
            <a:spLocks noChangeArrowheads="1"/>
          </p:cNvSpPr>
          <p:nvPr/>
        </p:nvSpPr>
        <p:spPr bwMode="auto">
          <a:xfrm>
            <a:off x="4868863" y="2895600"/>
            <a:ext cx="167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rgbClr val="FF0000"/>
                </a:solidFill>
              </a:rPr>
              <a:t>recovery</a:t>
            </a:r>
            <a:br>
              <a:rPr lang="en-US" sz="2000" b="1">
                <a:solidFill>
                  <a:srgbClr val="FF0000"/>
                </a:solidFill>
              </a:rPr>
            </a:br>
            <a:r>
              <a:rPr lang="en-US" sz="2000" b="1">
                <a:solidFill>
                  <a:srgbClr val="FF0000"/>
                </a:solidFill>
              </a:rPr>
              <a:t>transaction</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|EOS~013|</a:t>
            </a:r>
            <a:endParaRPr lang="en-US" sz="100" dirty="0" err="1" smtClean="0">
              <a:solidFill>
                <a:srgbClr val="FFFFFF"/>
              </a:solidFill>
              <a:latin typeface="Arial"/>
              <a:cs typeface="Calibri" pitchFamily="34" charset="0"/>
            </a:endParaRPr>
          </a:p>
        </p:txBody>
      </p:sp>
      <p:pic>
        <p:nvPicPr>
          <p:cNvPr id="67" name="Picture 23" descr="CC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5124" y="1170707"/>
            <a:ext cx="1077455" cy="107745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5363" name="Rectangle 3"/>
          <p:cNvSpPr>
            <a:spLocks noGrp="1" noChangeArrowheads="1"/>
          </p:cNvSpPr>
          <p:nvPr>
            <p:ph type="title"/>
          </p:nvPr>
        </p:nvSpPr>
        <p:spPr/>
        <p:txBody>
          <a:bodyPr/>
          <a:lstStyle/>
          <a:p>
            <a:pPr eaLnBrk="1" hangingPunct="1"/>
            <a:r>
              <a:rPr lang="en-US" smtClean="0"/>
              <a:t>Financials approval</a:t>
            </a:r>
          </a:p>
        </p:txBody>
      </p:sp>
      <p:sp>
        <p:nvSpPr>
          <p:cNvPr id="15364" name="Rectangle 4"/>
          <p:cNvSpPr>
            <a:spLocks noGrp="1" noChangeArrowheads="1"/>
          </p:cNvSpPr>
          <p:nvPr>
            <p:ph idx="1"/>
          </p:nvPr>
        </p:nvSpPr>
        <p:spPr>
          <a:xfrm>
            <a:off x="519113" y="3798888"/>
            <a:ext cx="8318500" cy="2590800"/>
          </a:xfrm>
        </p:spPr>
        <p:txBody>
          <a:bodyPr/>
          <a:lstStyle/>
          <a:p>
            <a:pPr>
              <a:buFont typeface="Arial" charset="0"/>
              <a:buChar char="•"/>
            </a:pPr>
            <a:r>
              <a:rPr lang="en-US" dirty="0" smtClean="0"/>
              <a:t>ClaimCenter reviews every transaction (including reserve transactions) to determine if it requires approval</a:t>
            </a:r>
          </a:p>
          <a:p>
            <a:pPr lvl="1"/>
            <a:r>
              <a:rPr lang="en-US" dirty="0" smtClean="0"/>
              <a:t>Financials approval is discussed in the “Financials Approval” lesson of this course</a:t>
            </a:r>
          </a:p>
        </p:txBody>
      </p:sp>
      <p:sp>
        <p:nvSpPr>
          <p:cNvPr id="15365" name="Rectangle 5"/>
          <p:cNvSpPr>
            <a:spLocks noChangeArrowheads="1"/>
          </p:cNvSpPr>
          <p:nvPr/>
        </p:nvSpPr>
        <p:spPr bwMode="auto">
          <a:xfrm>
            <a:off x="2413000" y="2803525"/>
            <a:ext cx="2381250" cy="17303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15366" name="Group 6"/>
          <p:cNvGrpSpPr>
            <a:grpSpLocks/>
          </p:cNvGrpSpPr>
          <p:nvPr/>
        </p:nvGrpSpPr>
        <p:grpSpPr bwMode="auto">
          <a:xfrm>
            <a:off x="1827213" y="2357438"/>
            <a:ext cx="1341437" cy="903287"/>
            <a:chOff x="2984" y="3331"/>
            <a:chExt cx="845" cy="569"/>
          </a:xfrm>
        </p:grpSpPr>
        <p:sp>
          <p:nvSpPr>
            <p:cNvPr id="15414" name="AutoShape 7"/>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5415" name="Group 8"/>
            <p:cNvGrpSpPr>
              <a:grpSpLocks/>
            </p:cNvGrpSpPr>
            <p:nvPr/>
          </p:nvGrpSpPr>
          <p:grpSpPr bwMode="auto">
            <a:xfrm>
              <a:off x="3386" y="3487"/>
              <a:ext cx="443" cy="398"/>
              <a:chOff x="4838" y="2218"/>
              <a:chExt cx="395" cy="355"/>
            </a:xfrm>
          </p:grpSpPr>
          <p:sp>
            <p:nvSpPr>
              <p:cNvPr id="15416" name="Freeform 9"/>
              <p:cNvSpPr>
                <a:spLocks/>
              </p:cNvSpPr>
              <p:nvPr/>
            </p:nvSpPr>
            <p:spPr bwMode="auto">
              <a:xfrm>
                <a:off x="4888" y="2251"/>
                <a:ext cx="294" cy="113"/>
              </a:xfrm>
              <a:custGeom>
                <a:avLst/>
                <a:gdLst>
                  <a:gd name="T0" fmla="*/ 102 w 839"/>
                  <a:gd name="T1" fmla="*/ 27 h 319"/>
                  <a:gd name="T2" fmla="*/ 100 w 839"/>
                  <a:gd name="T3" fmla="*/ 23 h 319"/>
                  <a:gd name="T4" fmla="*/ 95 w 839"/>
                  <a:gd name="T5" fmla="*/ 22 h 319"/>
                  <a:gd name="T6" fmla="*/ 91 w 839"/>
                  <a:gd name="T7" fmla="*/ 23 h 319"/>
                  <a:gd name="T8" fmla="*/ 88 w 839"/>
                  <a:gd name="T9" fmla="*/ 27 h 319"/>
                  <a:gd name="T10" fmla="*/ 88 w 839"/>
                  <a:gd name="T11" fmla="*/ 31 h 319"/>
                  <a:gd name="T12" fmla="*/ 88 w 839"/>
                  <a:gd name="T13" fmla="*/ 33 h 319"/>
                  <a:gd name="T14" fmla="*/ 85 w 839"/>
                  <a:gd name="T15" fmla="*/ 33 h 319"/>
                  <a:gd name="T16" fmla="*/ 81 w 839"/>
                  <a:gd name="T17" fmla="*/ 31 h 319"/>
                  <a:gd name="T18" fmla="*/ 78 w 839"/>
                  <a:gd name="T19" fmla="*/ 29 h 319"/>
                  <a:gd name="T20" fmla="*/ 75 w 839"/>
                  <a:gd name="T21" fmla="*/ 26 h 319"/>
                  <a:gd name="T22" fmla="*/ 71 w 839"/>
                  <a:gd name="T23" fmla="*/ 22 h 319"/>
                  <a:gd name="T24" fmla="*/ 67 w 839"/>
                  <a:gd name="T25" fmla="*/ 19 h 319"/>
                  <a:gd name="T26" fmla="*/ 60 w 839"/>
                  <a:gd name="T27" fmla="*/ 16 h 319"/>
                  <a:gd name="T28" fmla="*/ 52 w 839"/>
                  <a:gd name="T29" fmla="*/ 13 h 319"/>
                  <a:gd name="T30" fmla="*/ 45 w 839"/>
                  <a:gd name="T31" fmla="*/ 12 h 319"/>
                  <a:gd name="T32" fmla="*/ 36 w 839"/>
                  <a:gd name="T33" fmla="*/ 11 h 319"/>
                  <a:gd name="T34" fmla="*/ 31 w 839"/>
                  <a:gd name="T35" fmla="*/ 12 h 319"/>
                  <a:gd name="T36" fmla="*/ 27 w 839"/>
                  <a:gd name="T37" fmla="*/ 13 h 319"/>
                  <a:gd name="T38" fmla="*/ 22 w 839"/>
                  <a:gd name="T39" fmla="*/ 14 h 319"/>
                  <a:gd name="T40" fmla="*/ 19 w 839"/>
                  <a:gd name="T41" fmla="*/ 15 h 319"/>
                  <a:gd name="T42" fmla="*/ 16 w 839"/>
                  <a:gd name="T43" fmla="*/ 14 h 319"/>
                  <a:gd name="T44" fmla="*/ 14 w 839"/>
                  <a:gd name="T45" fmla="*/ 13 h 319"/>
                  <a:gd name="T46" fmla="*/ 15 w 839"/>
                  <a:gd name="T47" fmla="*/ 10 h 319"/>
                  <a:gd name="T48" fmla="*/ 15 w 839"/>
                  <a:gd name="T49" fmla="*/ 5 h 319"/>
                  <a:gd name="T50" fmla="*/ 12 w 839"/>
                  <a:gd name="T51" fmla="*/ 1 h 319"/>
                  <a:gd name="T52" fmla="*/ 8 w 839"/>
                  <a:gd name="T53" fmla="*/ 0 h 319"/>
                  <a:gd name="T54" fmla="*/ 4 w 839"/>
                  <a:gd name="T55" fmla="*/ 1 h 319"/>
                  <a:gd name="T56" fmla="*/ 1 w 839"/>
                  <a:gd name="T57" fmla="*/ 5 h 319"/>
                  <a:gd name="T58" fmla="*/ 0 w 839"/>
                  <a:gd name="T59" fmla="*/ 11 h 319"/>
                  <a:gd name="T60" fmla="*/ 5 w 839"/>
                  <a:gd name="T61" fmla="*/ 16 h 319"/>
                  <a:gd name="T62" fmla="*/ 8 w 839"/>
                  <a:gd name="T63" fmla="*/ 18 h 319"/>
                  <a:gd name="T64" fmla="*/ 12 w 839"/>
                  <a:gd name="T65" fmla="*/ 20 h 319"/>
                  <a:gd name="T66" fmla="*/ 16 w 839"/>
                  <a:gd name="T67" fmla="*/ 21 h 319"/>
                  <a:gd name="T68" fmla="*/ 23 w 839"/>
                  <a:gd name="T69" fmla="*/ 21 h 319"/>
                  <a:gd name="T70" fmla="*/ 30 w 839"/>
                  <a:gd name="T71" fmla="*/ 20 h 319"/>
                  <a:gd name="T72" fmla="*/ 34 w 839"/>
                  <a:gd name="T73" fmla="*/ 19 h 319"/>
                  <a:gd name="T74" fmla="*/ 40 w 839"/>
                  <a:gd name="T75" fmla="*/ 19 h 319"/>
                  <a:gd name="T76" fmla="*/ 50 w 839"/>
                  <a:gd name="T77" fmla="*/ 22 h 319"/>
                  <a:gd name="T78" fmla="*/ 61 w 839"/>
                  <a:gd name="T79" fmla="*/ 25 h 319"/>
                  <a:gd name="T80" fmla="*/ 66 w 839"/>
                  <a:gd name="T81" fmla="*/ 28 h 319"/>
                  <a:gd name="T82" fmla="*/ 70 w 839"/>
                  <a:gd name="T83" fmla="*/ 30 h 319"/>
                  <a:gd name="T84" fmla="*/ 76 w 839"/>
                  <a:gd name="T85" fmla="*/ 35 h 319"/>
                  <a:gd name="T86" fmla="*/ 82 w 839"/>
                  <a:gd name="T87" fmla="*/ 38 h 319"/>
                  <a:gd name="T88" fmla="*/ 88 w 839"/>
                  <a:gd name="T89" fmla="*/ 40 h 319"/>
                  <a:gd name="T90" fmla="*/ 93 w 839"/>
                  <a:gd name="T91" fmla="*/ 40 h 319"/>
                  <a:gd name="T92" fmla="*/ 98 w 839"/>
                  <a:gd name="T93" fmla="*/ 38 h 319"/>
                  <a:gd name="T94" fmla="*/ 103 w 839"/>
                  <a:gd name="T95" fmla="*/ 33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7" name="Freeform 10"/>
              <p:cNvSpPr>
                <a:spLocks/>
              </p:cNvSpPr>
              <p:nvPr/>
            </p:nvSpPr>
            <p:spPr bwMode="auto">
              <a:xfrm>
                <a:off x="4838" y="2408"/>
                <a:ext cx="145" cy="55"/>
              </a:xfrm>
              <a:custGeom>
                <a:avLst/>
                <a:gdLst>
                  <a:gd name="T0" fmla="*/ 0 w 413"/>
                  <a:gd name="T1" fmla="*/ 0 h 156"/>
                  <a:gd name="T2" fmla="*/ 1 w 413"/>
                  <a:gd name="T3" fmla="*/ 4 h 156"/>
                  <a:gd name="T4" fmla="*/ 3 w 413"/>
                  <a:gd name="T5" fmla="*/ 8 h 156"/>
                  <a:gd name="T6" fmla="*/ 5 w 413"/>
                  <a:gd name="T7" fmla="*/ 11 h 156"/>
                  <a:gd name="T8" fmla="*/ 8 w 413"/>
                  <a:gd name="T9" fmla="*/ 14 h 156"/>
                  <a:gd name="T10" fmla="*/ 12 w 413"/>
                  <a:gd name="T11" fmla="*/ 16 h 156"/>
                  <a:gd name="T12" fmla="*/ 16 w 413"/>
                  <a:gd name="T13" fmla="*/ 18 h 156"/>
                  <a:gd name="T14" fmla="*/ 21 w 413"/>
                  <a:gd name="T15" fmla="*/ 19 h 156"/>
                  <a:gd name="T16" fmla="*/ 25 w 413"/>
                  <a:gd name="T17" fmla="*/ 19 h 156"/>
                  <a:gd name="T18" fmla="*/ 30 w 413"/>
                  <a:gd name="T19" fmla="*/ 19 h 156"/>
                  <a:gd name="T20" fmla="*/ 35 w 413"/>
                  <a:gd name="T21" fmla="*/ 18 h 156"/>
                  <a:gd name="T22" fmla="*/ 39 w 413"/>
                  <a:gd name="T23" fmla="*/ 16 h 156"/>
                  <a:gd name="T24" fmla="*/ 42 w 413"/>
                  <a:gd name="T25" fmla="*/ 14 h 156"/>
                  <a:gd name="T26" fmla="*/ 46 w 413"/>
                  <a:gd name="T27" fmla="*/ 11 h 156"/>
                  <a:gd name="T28" fmla="*/ 48 w 413"/>
                  <a:gd name="T29" fmla="*/ 8 h 156"/>
                  <a:gd name="T30" fmla="*/ 50 w 413"/>
                  <a:gd name="T31" fmla="*/ 4 h 156"/>
                  <a:gd name="T32" fmla="*/ 5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8" name="Freeform 11"/>
              <p:cNvSpPr>
                <a:spLocks/>
              </p:cNvSpPr>
              <p:nvPr/>
            </p:nvSpPr>
            <p:spPr bwMode="auto">
              <a:xfrm>
                <a:off x="4854" y="2282"/>
                <a:ext cx="60" cy="131"/>
              </a:xfrm>
              <a:custGeom>
                <a:avLst/>
                <a:gdLst>
                  <a:gd name="T0" fmla="*/ 4 w 170"/>
                  <a:gd name="T1" fmla="*/ 46 h 373"/>
                  <a:gd name="T2" fmla="*/ 21 w 170"/>
                  <a:gd name="T3" fmla="*/ 1 h 373"/>
                  <a:gd name="T4" fmla="*/ 18 w 170"/>
                  <a:gd name="T5" fmla="*/ 0 h 373"/>
                  <a:gd name="T6" fmla="*/ 0 w 170"/>
                  <a:gd name="T7" fmla="*/ 45 h 373"/>
                  <a:gd name="T8" fmla="*/ 4 w 170"/>
                  <a:gd name="T9" fmla="*/ 4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9" name="Freeform 12"/>
              <p:cNvSpPr>
                <a:spLocks/>
              </p:cNvSpPr>
              <p:nvPr/>
            </p:nvSpPr>
            <p:spPr bwMode="auto">
              <a:xfrm>
                <a:off x="4908" y="2282"/>
                <a:ext cx="59" cy="131"/>
              </a:xfrm>
              <a:custGeom>
                <a:avLst/>
                <a:gdLst>
                  <a:gd name="T0" fmla="*/ 18 w 168"/>
                  <a:gd name="T1" fmla="*/ 46 h 373"/>
                  <a:gd name="T2" fmla="*/ 0 w 168"/>
                  <a:gd name="T3" fmla="*/ 1 h 373"/>
                  <a:gd name="T4" fmla="*/ 3 w 168"/>
                  <a:gd name="T5" fmla="*/ 0 h 373"/>
                  <a:gd name="T6" fmla="*/ 21 w 168"/>
                  <a:gd name="T7" fmla="*/ 45 h 373"/>
                  <a:gd name="T8" fmla="*/ 18 w 168"/>
                  <a:gd name="T9" fmla="*/ 4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0" name="Freeform 13"/>
              <p:cNvSpPr>
                <a:spLocks/>
              </p:cNvSpPr>
              <p:nvPr/>
            </p:nvSpPr>
            <p:spPr bwMode="auto">
              <a:xfrm>
                <a:off x="5087" y="2464"/>
                <a:ext cx="146" cy="55"/>
              </a:xfrm>
              <a:custGeom>
                <a:avLst/>
                <a:gdLst>
                  <a:gd name="T0" fmla="*/ 0 w 413"/>
                  <a:gd name="T1" fmla="*/ 0 h 158"/>
                  <a:gd name="T2" fmla="*/ 1 w 413"/>
                  <a:gd name="T3" fmla="*/ 4 h 158"/>
                  <a:gd name="T4" fmla="*/ 2 w 413"/>
                  <a:gd name="T5" fmla="*/ 8 h 158"/>
                  <a:gd name="T6" fmla="*/ 5 w 413"/>
                  <a:gd name="T7" fmla="*/ 11 h 158"/>
                  <a:gd name="T8" fmla="*/ 8 w 413"/>
                  <a:gd name="T9" fmla="*/ 14 h 158"/>
                  <a:gd name="T10" fmla="*/ 12 w 413"/>
                  <a:gd name="T11" fmla="*/ 16 h 158"/>
                  <a:gd name="T12" fmla="*/ 16 w 413"/>
                  <a:gd name="T13" fmla="*/ 18 h 158"/>
                  <a:gd name="T14" fmla="*/ 21 w 413"/>
                  <a:gd name="T15" fmla="*/ 19 h 158"/>
                  <a:gd name="T16" fmla="*/ 26 w 413"/>
                  <a:gd name="T17" fmla="*/ 19 h 158"/>
                  <a:gd name="T18" fmla="*/ 31 w 413"/>
                  <a:gd name="T19" fmla="*/ 19 h 158"/>
                  <a:gd name="T20" fmla="*/ 35 w 413"/>
                  <a:gd name="T21" fmla="*/ 18 h 158"/>
                  <a:gd name="T22" fmla="*/ 39 w 413"/>
                  <a:gd name="T23" fmla="*/ 16 h 158"/>
                  <a:gd name="T24" fmla="*/ 43 w 413"/>
                  <a:gd name="T25" fmla="*/ 14 h 158"/>
                  <a:gd name="T26" fmla="*/ 46 w 413"/>
                  <a:gd name="T27" fmla="*/ 11 h 158"/>
                  <a:gd name="T28" fmla="*/ 49 w 413"/>
                  <a:gd name="T29" fmla="*/ 8 h 158"/>
                  <a:gd name="T30" fmla="*/ 51 w 413"/>
                  <a:gd name="T31" fmla="*/ 4 h 158"/>
                  <a:gd name="T32" fmla="*/ 52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1" name="Freeform 14"/>
              <p:cNvSpPr>
                <a:spLocks/>
              </p:cNvSpPr>
              <p:nvPr/>
            </p:nvSpPr>
            <p:spPr bwMode="auto">
              <a:xfrm>
                <a:off x="5103" y="2338"/>
                <a:ext cx="60" cy="130"/>
              </a:xfrm>
              <a:custGeom>
                <a:avLst/>
                <a:gdLst>
                  <a:gd name="T0" fmla="*/ 4 w 170"/>
                  <a:gd name="T1" fmla="*/ 46 h 370"/>
                  <a:gd name="T2" fmla="*/ 21 w 170"/>
                  <a:gd name="T3" fmla="*/ 1 h 370"/>
                  <a:gd name="T4" fmla="*/ 18 w 170"/>
                  <a:gd name="T5" fmla="*/ 0 h 370"/>
                  <a:gd name="T6" fmla="*/ 0 w 170"/>
                  <a:gd name="T7" fmla="*/ 44 h 370"/>
                  <a:gd name="T8" fmla="*/ 4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2" name="Freeform 15"/>
              <p:cNvSpPr>
                <a:spLocks/>
              </p:cNvSpPr>
              <p:nvPr/>
            </p:nvSpPr>
            <p:spPr bwMode="auto">
              <a:xfrm>
                <a:off x="5157" y="2338"/>
                <a:ext cx="60" cy="130"/>
              </a:xfrm>
              <a:custGeom>
                <a:avLst/>
                <a:gdLst>
                  <a:gd name="T0" fmla="*/ 18 w 170"/>
                  <a:gd name="T1" fmla="*/ 46 h 370"/>
                  <a:gd name="T2" fmla="*/ 0 w 170"/>
                  <a:gd name="T3" fmla="*/ 1 h 370"/>
                  <a:gd name="T4" fmla="*/ 4 w 170"/>
                  <a:gd name="T5" fmla="*/ 0 h 370"/>
                  <a:gd name="T6" fmla="*/ 21 w 170"/>
                  <a:gd name="T7" fmla="*/ 44 h 370"/>
                  <a:gd name="T8" fmla="*/ 18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3" name="Rectangle 16"/>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24" name="Rectangle 17"/>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25" name="Freeform 18"/>
              <p:cNvSpPr>
                <a:spLocks/>
              </p:cNvSpPr>
              <p:nvPr/>
            </p:nvSpPr>
            <p:spPr bwMode="auto">
              <a:xfrm>
                <a:off x="5008" y="2218"/>
                <a:ext cx="45" cy="46"/>
              </a:xfrm>
              <a:custGeom>
                <a:avLst/>
                <a:gdLst>
                  <a:gd name="T0" fmla="*/ 8 w 129"/>
                  <a:gd name="T1" fmla="*/ 17 h 128"/>
                  <a:gd name="T2" fmla="*/ 9 w 129"/>
                  <a:gd name="T3" fmla="*/ 17 h 128"/>
                  <a:gd name="T4" fmla="*/ 11 w 129"/>
                  <a:gd name="T5" fmla="*/ 16 h 128"/>
                  <a:gd name="T6" fmla="*/ 12 w 129"/>
                  <a:gd name="T7" fmla="*/ 15 h 128"/>
                  <a:gd name="T8" fmla="*/ 14 w 129"/>
                  <a:gd name="T9" fmla="*/ 14 h 128"/>
                  <a:gd name="T10" fmla="*/ 15 w 129"/>
                  <a:gd name="T11" fmla="*/ 13 h 128"/>
                  <a:gd name="T12" fmla="*/ 15 w 129"/>
                  <a:gd name="T13" fmla="*/ 12 h 128"/>
                  <a:gd name="T14" fmla="*/ 16 w 129"/>
                  <a:gd name="T15" fmla="*/ 10 h 128"/>
                  <a:gd name="T16" fmla="*/ 16 w 129"/>
                  <a:gd name="T17" fmla="*/ 8 h 128"/>
                  <a:gd name="T18" fmla="*/ 16 w 129"/>
                  <a:gd name="T19" fmla="*/ 6 h 128"/>
                  <a:gd name="T20" fmla="*/ 15 w 129"/>
                  <a:gd name="T21" fmla="*/ 5 h 128"/>
                  <a:gd name="T22" fmla="*/ 15 w 129"/>
                  <a:gd name="T23" fmla="*/ 4 h 128"/>
                  <a:gd name="T24" fmla="*/ 14 w 129"/>
                  <a:gd name="T25" fmla="*/ 2 h 128"/>
                  <a:gd name="T26" fmla="*/ 12 w 129"/>
                  <a:gd name="T27" fmla="*/ 1 h 128"/>
                  <a:gd name="T28" fmla="*/ 11 w 129"/>
                  <a:gd name="T29" fmla="*/ 0 h 128"/>
                  <a:gd name="T30" fmla="*/ 9 w 129"/>
                  <a:gd name="T31" fmla="*/ 0 h 128"/>
                  <a:gd name="T32" fmla="*/ 8 w 129"/>
                  <a:gd name="T33" fmla="*/ 0 h 128"/>
                  <a:gd name="T34" fmla="*/ 6 w 129"/>
                  <a:gd name="T35" fmla="*/ 0 h 128"/>
                  <a:gd name="T36" fmla="*/ 5 w 129"/>
                  <a:gd name="T37" fmla="*/ 0 h 128"/>
                  <a:gd name="T38" fmla="*/ 3 w 129"/>
                  <a:gd name="T39" fmla="*/ 1 h 128"/>
                  <a:gd name="T40" fmla="*/ 2 w 129"/>
                  <a:gd name="T41" fmla="*/ 2 h 128"/>
                  <a:gd name="T42" fmla="*/ 1 w 129"/>
                  <a:gd name="T43" fmla="*/ 4 h 128"/>
                  <a:gd name="T44" fmla="*/ 1 w 129"/>
                  <a:gd name="T45" fmla="*/ 5 h 128"/>
                  <a:gd name="T46" fmla="*/ 0 w 129"/>
                  <a:gd name="T47" fmla="*/ 6 h 128"/>
                  <a:gd name="T48" fmla="*/ 0 w 129"/>
                  <a:gd name="T49" fmla="*/ 8 h 128"/>
                  <a:gd name="T50" fmla="*/ 0 w 129"/>
                  <a:gd name="T51" fmla="*/ 10 h 128"/>
                  <a:gd name="T52" fmla="*/ 1 w 129"/>
                  <a:gd name="T53" fmla="*/ 12 h 128"/>
                  <a:gd name="T54" fmla="*/ 1 w 129"/>
                  <a:gd name="T55" fmla="*/ 13 h 128"/>
                  <a:gd name="T56" fmla="*/ 2 w 129"/>
                  <a:gd name="T57" fmla="*/ 14 h 128"/>
                  <a:gd name="T58" fmla="*/ 3 w 129"/>
                  <a:gd name="T59" fmla="*/ 15 h 128"/>
                  <a:gd name="T60" fmla="*/ 5 w 129"/>
                  <a:gd name="T61" fmla="*/ 16 h 128"/>
                  <a:gd name="T62" fmla="*/ 6 w 129"/>
                  <a:gd name="T63" fmla="*/ 17 h 128"/>
                  <a:gd name="T64" fmla="*/ 8 w 129"/>
                  <a:gd name="T65" fmla="*/ 1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6" name="Rectangle 19"/>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5367" name="Group 20"/>
          <p:cNvGrpSpPr>
            <a:grpSpLocks/>
          </p:cNvGrpSpPr>
          <p:nvPr/>
        </p:nvGrpSpPr>
        <p:grpSpPr bwMode="auto">
          <a:xfrm>
            <a:off x="5657850" y="2428875"/>
            <a:ext cx="1725613" cy="933450"/>
            <a:chOff x="4323" y="1144"/>
            <a:chExt cx="1815" cy="981"/>
          </a:xfrm>
        </p:grpSpPr>
        <p:grpSp>
          <p:nvGrpSpPr>
            <p:cNvPr id="15395" name="Group 21"/>
            <p:cNvGrpSpPr>
              <a:grpSpLocks/>
            </p:cNvGrpSpPr>
            <p:nvPr/>
          </p:nvGrpSpPr>
          <p:grpSpPr bwMode="auto">
            <a:xfrm>
              <a:off x="5381" y="1178"/>
              <a:ext cx="757" cy="947"/>
              <a:chOff x="4174" y="933"/>
              <a:chExt cx="921" cy="1151"/>
            </a:xfrm>
          </p:grpSpPr>
          <p:sp>
            <p:nvSpPr>
              <p:cNvPr id="15397" name="Rectangle 22"/>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5398" name="AutoShape 23"/>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399" name="AutoShape 24"/>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400" name="AutoShape 25"/>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401" name="Freeform 26"/>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402" name="Freeform 27"/>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403" name="Freeform 28"/>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404" name="Freeform 29"/>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405" name="Freeform 30"/>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406" name="Freeform 31"/>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407" name="Freeform 32"/>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408" name="Line 33"/>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09" name="Line 34"/>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10" name="Line 35"/>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11" name="Line 36"/>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12" name="Line 37"/>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13" name="Line 38"/>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5396" name="AutoShape 39"/>
            <p:cNvSpPr>
              <a:spLocks noChangeArrowheads="1"/>
            </p:cNvSpPr>
            <p:nvPr/>
          </p:nvSpPr>
          <p:spPr bwMode="auto">
            <a:xfrm>
              <a:off x="4323" y="1144"/>
              <a:ext cx="1133" cy="618"/>
            </a:xfrm>
            <a:prstGeom prst="rightArrow">
              <a:avLst>
                <a:gd name="adj1" fmla="val 50000"/>
                <a:gd name="adj2" fmla="val 45833"/>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sp>
        <p:nvSpPr>
          <p:cNvPr id="15368" name="Text Box 40"/>
          <p:cNvSpPr txBox="1">
            <a:spLocks noChangeArrowheads="1"/>
          </p:cNvSpPr>
          <p:nvPr/>
        </p:nvSpPr>
        <p:spPr bwMode="auto">
          <a:xfrm>
            <a:off x="5440363" y="2081213"/>
            <a:ext cx="1404937"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+$50,000</a:t>
            </a:r>
          </a:p>
        </p:txBody>
      </p:sp>
      <p:grpSp>
        <p:nvGrpSpPr>
          <p:cNvPr id="15369" name="Group 41"/>
          <p:cNvGrpSpPr>
            <a:grpSpLocks/>
          </p:cNvGrpSpPr>
          <p:nvPr/>
        </p:nvGrpSpPr>
        <p:grpSpPr bwMode="auto">
          <a:xfrm>
            <a:off x="4657725" y="2416175"/>
            <a:ext cx="963613" cy="785813"/>
            <a:chOff x="729" y="3059"/>
            <a:chExt cx="607" cy="495"/>
          </a:xfrm>
        </p:grpSpPr>
        <p:grpSp>
          <p:nvGrpSpPr>
            <p:cNvPr id="15381" name="Group 42"/>
            <p:cNvGrpSpPr>
              <a:grpSpLocks/>
            </p:cNvGrpSpPr>
            <p:nvPr/>
          </p:nvGrpSpPr>
          <p:grpSpPr bwMode="auto">
            <a:xfrm>
              <a:off x="836" y="3059"/>
              <a:ext cx="500" cy="495"/>
              <a:chOff x="2064" y="3278"/>
              <a:chExt cx="500" cy="495"/>
            </a:xfrm>
          </p:grpSpPr>
          <p:sp>
            <p:nvSpPr>
              <p:cNvPr id="15392" name="Rectangle 43"/>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15393" name="Rectangle 44"/>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15394" name="AutoShape 45"/>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15382" name="Group 46"/>
            <p:cNvGrpSpPr>
              <a:grpSpLocks/>
            </p:cNvGrpSpPr>
            <p:nvPr/>
          </p:nvGrpSpPr>
          <p:grpSpPr bwMode="auto">
            <a:xfrm>
              <a:off x="729" y="3115"/>
              <a:ext cx="512" cy="334"/>
              <a:chOff x="4250" y="2059"/>
              <a:chExt cx="438" cy="286"/>
            </a:xfrm>
          </p:grpSpPr>
          <p:sp>
            <p:nvSpPr>
              <p:cNvPr id="15383" name="Freeform 47"/>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4" name="Freeform 48"/>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5" name="Freeform 49"/>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6" name="Freeform 50"/>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7" name="Freeform 51"/>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8" name="Freeform 52"/>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9" name="Freeform 53"/>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0" name="Freeform 54"/>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1" name="Freeform 55"/>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5370" name="Group 56"/>
          <p:cNvGrpSpPr>
            <a:grpSpLocks/>
          </p:cNvGrpSpPr>
          <p:nvPr/>
        </p:nvGrpSpPr>
        <p:grpSpPr bwMode="auto">
          <a:xfrm rot="-951516">
            <a:off x="3129675" y="889927"/>
            <a:ext cx="973138" cy="381000"/>
            <a:chOff x="4530" y="0"/>
            <a:chExt cx="723" cy="283"/>
          </a:xfrm>
        </p:grpSpPr>
        <p:sp>
          <p:nvSpPr>
            <p:cNvPr id="15376" name="Freeform 57"/>
            <p:cNvSpPr>
              <a:spLocks/>
            </p:cNvSpPr>
            <p:nvPr/>
          </p:nvSpPr>
          <p:spPr bwMode="auto">
            <a:xfrm>
              <a:off x="4535" y="14"/>
              <a:ext cx="718" cy="262"/>
            </a:xfrm>
            <a:custGeom>
              <a:avLst/>
              <a:gdLst>
                <a:gd name="T0" fmla="*/ 14 w 718"/>
                <a:gd name="T1" fmla="*/ 128 h 262"/>
                <a:gd name="T2" fmla="*/ 0 w 718"/>
                <a:gd name="T3" fmla="*/ 222 h 262"/>
                <a:gd name="T4" fmla="*/ 91 w 718"/>
                <a:gd name="T5" fmla="*/ 219 h 262"/>
                <a:gd name="T6" fmla="*/ 91 w 718"/>
                <a:gd name="T7" fmla="*/ 219 h 262"/>
                <a:gd name="T8" fmla="*/ 93 w 718"/>
                <a:gd name="T9" fmla="*/ 222 h 262"/>
                <a:gd name="T10" fmla="*/ 97 w 718"/>
                <a:gd name="T11" fmla="*/ 226 h 262"/>
                <a:gd name="T12" fmla="*/ 100 w 718"/>
                <a:gd name="T13" fmla="*/ 231 h 262"/>
                <a:gd name="T14" fmla="*/ 102 w 718"/>
                <a:gd name="T15" fmla="*/ 233 h 262"/>
                <a:gd name="T16" fmla="*/ 104 w 718"/>
                <a:gd name="T17" fmla="*/ 236 h 262"/>
                <a:gd name="T18" fmla="*/ 105 w 718"/>
                <a:gd name="T19" fmla="*/ 240 h 262"/>
                <a:gd name="T20" fmla="*/ 107 w 718"/>
                <a:gd name="T21" fmla="*/ 245 h 262"/>
                <a:gd name="T22" fmla="*/ 109 w 718"/>
                <a:gd name="T23" fmla="*/ 248 h 262"/>
                <a:gd name="T24" fmla="*/ 111 w 718"/>
                <a:gd name="T25" fmla="*/ 252 h 262"/>
                <a:gd name="T26" fmla="*/ 112 w 718"/>
                <a:gd name="T27" fmla="*/ 257 h 262"/>
                <a:gd name="T28" fmla="*/ 114 w 718"/>
                <a:gd name="T29" fmla="*/ 262 h 262"/>
                <a:gd name="T30" fmla="*/ 615 w 718"/>
                <a:gd name="T31" fmla="*/ 255 h 262"/>
                <a:gd name="T32" fmla="*/ 625 w 718"/>
                <a:gd name="T33" fmla="*/ 196 h 262"/>
                <a:gd name="T34" fmla="*/ 695 w 718"/>
                <a:gd name="T35" fmla="*/ 182 h 262"/>
                <a:gd name="T36" fmla="*/ 718 w 718"/>
                <a:gd name="T37" fmla="*/ 147 h 262"/>
                <a:gd name="T38" fmla="*/ 550 w 718"/>
                <a:gd name="T39" fmla="*/ 0 h 262"/>
                <a:gd name="T40" fmla="*/ 275 w 718"/>
                <a:gd name="T41" fmla="*/ 108 h 262"/>
                <a:gd name="T42" fmla="*/ 14 w 718"/>
                <a:gd name="T43" fmla="*/ 128 h 262"/>
                <a:gd name="T44" fmla="*/ 14 w 718"/>
                <a:gd name="T45" fmla="*/ 128 h 2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18"/>
                <a:gd name="T70" fmla="*/ 0 h 262"/>
                <a:gd name="T71" fmla="*/ 718 w 718"/>
                <a:gd name="T72" fmla="*/ 262 h 2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18" h="262">
                  <a:moveTo>
                    <a:pt x="14" y="128"/>
                  </a:moveTo>
                  <a:lnTo>
                    <a:pt x="0" y="222"/>
                  </a:lnTo>
                  <a:lnTo>
                    <a:pt x="91" y="219"/>
                  </a:lnTo>
                  <a:lnTo>
                    <a:pt x="93" y="222"/>
                  </a:lnTo>
                  <a:lnTo>
                    <a:pt x="97" y="226"/>
                  </a:lnTo>
                  <a:lnTo>
                    <a:pt x="100" y="231"/>
                  </a:lnTo>
                  <a:lnTo>
                    <a:pt x="102" y="233"/>
                  </a:lnTo>
                  <a:lnTo>
                    <a:pt x="104" y="236"/>
                  </a:lnTo>
                  <a:lnTo>
                    <a:pt x="105" y="240"/>
                  </a:lnTo>
                  <a:lnTo>
                    <a:pt x="107" y="245"/>
                  </a:lnTo>
                  <a:lnTo>
                    <a:pt x="109" y="248"/>
                  </a:lnTo>
                  <a:lnTo>
                    <a:pt x="111" y="252"/>
                  </a:lnTo>
                  <a:lnTo>
                    <a:pt x="112" y="257"/>
                  </a:lnTo>
                  <a:lnTo>
                    <a:pt x="114" y="262"/>
                  </a:lnTo>
                  <a:lnTo>
                    <a:pt x="615" y="255"/>
                  </a:lnTo>
                  <a:lnTo>
                    <a:pt x="625" y="196"/>
                  </a:lnTo>
                  <a:lnTo>
                    <a:pt x="695" y="182"/>
                  </a:lnTo>
                  <a:lnTo>
                    <a:pt x="718" y="147"/>
                  </a:lnTo>
                  <a:lnTo>
                    <a:pt x="550" y="0"/>
                  </a:lnTo>
                  <a:lnTo>
                    <a:pt x="275" y="108"/>
                  </a:lnTo>
                  <a:lnTo>
                    <a:pt x="14" y="128"/>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7" name="Freeform 58"/>
            <p:cNvSpPr>
              <a:spLocks/>
            </p:cNvSpPr>
            <p:nvPr/>
          </p:nvSpPr>
          <p:spPr bwMode="auto">
            <a:xfrm>
              <a:off x="4968" y="54"/>
              <a:ext cx="164" cy="166"/>
            </a:xfrm>
            <a:custGeom>
              <a:avLst/>
              <a:gdLst>
                <a:gd name="T0" fmla="*/ 92 w 164"/>
                <a:gd name="T1" fmla="*/ 2 h 166"/>
                <a:gd name="T2" fmla="*/ 85 w 164"/>
                <a:gd name="T3" fmla="*/ 0 h 166"/>
                <a:gd name="T4" fmla="*/ 47 w 164"/>
                <a:gd name="T5" fmla="*/ 47 h 166"/>
                <a:gd name="T6" fmla="*/ 7 w 164"/>
                <a:gd name="T7" fmla="*/ 51 h 166"/>
                <a:gd name="T8" fmla="*/ 0 w 164"/>
                <a:gd name="T9" fmla="*/ 58 h 166"/>
                <a:gd name="T10" fmla="*/ 0 w 164"/>
                <a:gd name="T11" fmla="*/ 58 h 166"/>
                <a:gd name="T12" fmla="*/ 1 w 164"/>
                <a:gd name="T13" fmla="*/ 60 h 166"/>
                <a:gd name="T14" fmla="*/ 3 w 164"/>
                <a:gd name="T15" fmla="*/ 65 h 166"/>
                <a:gd name="T16" fmla="*/ 5 w 164"/>
                <a:gd name="T17" fmla="*/ 70 h 166"/>
                <a:gd name="T18" fmla="*/ 5 w 164"/>
                <a:gd name="T19" fmla="*/ 74 h 166"/>
                <a:gd name="T20" fmla="*/ 7 w 164"/>
                <a:gd name="T21" fmla="*/ 77 h 166"/>
                <a:gd name="T22" fmla="*/ 8 w 164"/>
                <a:gd name="T23" fmla="*/ 81 h 166"/>
                <a:gd name="T24" fmla="*/ 10 w 164"/>
                <a:gd name="T25" fmla="*/ 84 h 166"/>
                <a:gd name="T26" fmla="*/ 12 w 164"/>
                <a:gd name="T27" fmla="*/ 88 h 166"/>
                <a:gd name="T28" fmla="*/ 14 w 164"/>
                <a:gd name="T29" fmla="*/ 93 h 166"/>
                <a:gd name="T30" fmla="*/ 15 w 164"/>
                <a:gd name="T31" fmla="*/ 98 h 166"/>
                <a:gd name="T32" fmla="*/ 19 w 164"/>
                <a:gd name="T33" fmla="*/ 102 h 166"/>
                <a:gd name="T34" fmla="*/ 21 w 164"/>
                <a:gd name="T35" fmla="*/ 107 h 166"/>
                <a:gd name="T36" fmla="*/ 24 w 164"/>
                <a:gd name="T37" fmla="*/ 110 h 166"/>
                <a:gd name="T38" fmla="*/ 26 w 164"/>
                <a:gd name="T39" fmla="*/ 116 h 166"/>
                <a:gd name="T40" fmla="*/ 29 w 164"/>
                <a:gd name="T41" fmla="*/ 121 h 166"/>
                <a:gd name="T42" fmla="*/ 33 w 164"/>
                <a:gd name="T43" fmla="*/ 124 h 166"/>
                <a:gd name="T44" fmla="*/ 36 w 164"/>
                <a:gd name="T45" fmla="*/ 130 h 166"/>
                <a:gd name="T46" fmla="*/ 40 w 164"/>
                <a:gd name="T47" fmla="*/ 133 h 166"/>
                <a:gd name="T48" fmla="*/ 45 w 164"/>
                <a:gd name="T49" fmla="*/ 138 h 166"/>
                <a:gd name="T50" fmla="*/ 49 w 164"/>
                <a:gd name="T51" fmla="*/ 142 h 166"/>
                <a:gd name="T52" fmla="*/ 52 w 164"/>
                <a:gd name="T53" fmla="*/ 147 h 166"/>
                <a:gd name="T54" fmla="*/ 57 w 164"/>
                <a:gd name="T55" fmla="*/ 151 h 166"/>
                <a:gd name="T56" fmla="*/ 63 w 164"/>
                <a:gd name="T57" fmla="*/ 154 h 166"/>
                <a:gd name="T58" fmla="*/ 66 w 164"/>
                <a:gd name="T59" fmla="*/ 158 h 166"/>
                <a:gd name="T60" fmla="*/ 71 w 164"/>
                <a:gd name="T61" fmla="*/ 161 h 166"/>
                <a:gd name="T62" fmla="*/ 78 w 164"/>
                <a:gd name="T63" fmla="*/ 165 h 166"/>
                <a:gd name="T64" fmla="*/ 84 w 164"/>
                <a:gd name="T65" fmla="*/ 166 h 166"/>
                <a:gd name="T66" fmla="*/ 96 w 164"/>
                <a:gd name="T67" fmla="*/ 161 h 166"/>
                <a:gd name="T68" fmla="*/ 164 w 164"/>
                <a:gd name="T69" fmla="*/ 60 h 166"/>
                <a:gd name="T70" fmla="*/ 120 w 164"/>
                <a:gd name="T71" fmla="*/ 46 h 166"/>
                <a:gd name="T72" fmla="*/ 92 w 164"/>
                <a:gd name="T73" fmla="*/ 2 h 166"/>
                <a:gd name="T74" fmla="*/ 92 w 164"/>
                <a:gd name="T75" fmla="*/ 2 h 1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4"/>
                <a:gd name="T115" fmla="*/ 0 h 166"/>
                <a:gd name="T116" fmla="*/ 164 w 164"/>
                <a:gd name="T117" fmla="*/ 166 h 1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4" h="166">
                  <a:moveTo>
                    <a:pt x="92" y="2"/>
                  </a:moveTo>
                  <a:lnTo>
                    <a:pt x="85" y="0"/>
                  </a:lnTo>
                  <a:lnTo>
                    <a:pt x="47" y="47"/>
                  </a:lnTo>
                  <a:lnTo>
                    <a:pt x="7" y="51"/>
                  </a:lnTo>
                  <a:lnTo>
                    <a:pt x="0" y="58"/>
                  </a:lnTo>
                  <a:lnTo>
                    <a:pt x="1" y="60"/>
                  </a:lnTo>
                  <a:lnTo>
                    <a:pt x="3" y="65"/>
                  </a:lnTo>
                  <a:lnTo>
                    <a:pt x="5" y="70"/>
                  </a:lnTo>
                  <a:lnTo>
                    <a:pt x="5" y="74"/>
                  </a:lnTo>
                  <a:lnTo>
                    <a:pt x="7" y="77"/>
                  </a:lnTo>
                  <a:lnTo>
                    <a:pt x="8" y="81"/>
                  </a:lnTo>
                  <a:lnTo>
                    <a:pt x="10" y="84"/>
                  </a:lnTo>
                  <a:lnTo>
                    <a:pt x="12" y="88"/>
                  </a:lnTo>
                  <a:lnTo>
                    <a:pt x="14" y="93"/>
                  </a:lnTo>
                  <a:lnTo>
                    <a:pt x="15" y="98"/>
                  </a:lnTo>
                  <a:lnTo>
                    <a:pt x="19" y="102"/>
                  </a:lnTo>
                  <a:lnTo>
                    <a:pt x="21" y="107"/>
                  </a:lnTo>
                  <a:lnTo>
                    <a:pt x="24" y="110"/>
                  </a:lnTo>
                  <a:lnTo>
                    <a:pt x="26" y="116"/>
                  </a:lnTo>
                  <a:lnTo>
                    <a:pt x="29" y="121"/>
                  </a:lnTo>
                  <a:lnTo>
                    <a:pt x="33" y="124"/>
                  </a:lnTo>
                  <a:lnTo>
                    <a:pt x="36" y="130"/>
                  </a:lnTo>
                  <a:lnTo>
                    <a:pt x="40" y="133"/>
                  </a:lnTo>
                  <a:lnTo>
                    <a:pt x="45" y="138"/>
                  </a:lnTo>
                  <a:lnTo>
                    <a:pt x="49" y="142"/>
                  </a:lnTo>
                  <a:lnTo>
                    <a:pt x="52" y="147"/>
                  </a:lnTo>
                  <a:lnTo>
                    <a:pt x="57" y="151"/>
                  </a:lnTo>
                  <a:lnTo>
                    <a:pt x="63" y="154"/>
                  </a:lnTo>
                  <a:lnTo>
                    <a:pt x="66" y="158"/>
                  </a:lnTo>
                  <a:lnTo>
                    <a:pt x="71" y="161"/>
                  </a:lnTo>
                  <a:lnTo>
                    <a:pt x="78" y="165"/>
                  </a:lnTo>
                  <a:lnTo>
                    <a:pt x="84" y="166"/>
                  </a:lnTo>
                  <a:lnTo>
                    <a:pt x="96" y="161"/>
                  </a:lnTo>
                  <a:lnTo>
                    <a:pt x="164" y="60"/>
                  </a:lnTo>
                  <a:lnTo>
                    <a:pt x="120" y="46"/>
                  </a:lnTo>
                  <a:lnTo>
                    <a:pt x="92" y="2"/>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8" name="Freeform 59"/>
            <p:cNvSpPr>
              <a:spLocks/>
            </p:cNvSpPr>
            <p:nvPr/>
          </p:nvSpPr>
          <p:spPr bwMode="auto">
            <a:xfrm>
              <a:off x="4976" y="100"/>
              <a:ext cx="163" cy="127"/>
            </a:xfrm>
            <a:custGeom>
              <a:avLst/>
              <a:gdLst>
                <a:gd name="T0" fmla="*/ 0 w 163"/>
                <a:gd name="T1" fmla="*/ 5 h 127"/>
                <a:gd name="T2" fmla="*/ 2 w 163"/>
                <a:gd name="T3" fmla="*/ 12 h 127"/>
                <a:gd name="T4" fmla="*/ 4 w 163"/>
                <a:gd name="T5" fmla="*/ 21 h 127"/>
                <a:gd name="T6" fmla="*/ 7 w 163"/>
                <a:gd name="T7" fmla="*/ 28 h 127"/>
                <a:gd name="T8" fmla="*/ 11 w 163"/>
                <a:gd name="T9" fmla="*/ 36 h 127"/>
                <a:gd name="T10" fmla="*/ 16 w 163"/>
                <a:gd name="T11" fmla="*/ 45 h 127"/>
                <a:gd name="T12" fmla="*/ 20 w 163"/>
                <a:gd name="T13" fmla="*/ 56 h 127"/>
                <a:gd name="T14" fmla="*/ 25 w 163"/>
                <a:gd name="T15" fmla="*/ 64 h 127"/>
                <a:gd name="T16" fmla="*/ 32 w 163"/>
                <a:gd name="T17" fmla="*/ 77 h 127"/>
                <a:gd name="T18" fmla="*/ 39 w 163"/>
                <a:gd name="T19" fmla="*/ 85 h 127"/>
                <a:gd name="T20" fmla="*/ 46 w 163"/>
                <a:gd name="T21" fmla="*/ 96 h 127"/>
                <a:gd name="T22" fmla="*/ 55 w 163"/>
                <a:gd name="T23" fmla="*/ 105 h 127"/>
                <a:gd name="T24" fmla="*/ 63 w 163"/>
                <a:gd name="T25" fmla="*/ 113 h 127"/>
                <a:gd name="T26" fmla="*/ 74 w 163"/>
                <a:gd name="T27" fmla="*/ 122 h 127"/>
                <a:gd name="T28" fmla="*/ 81 w 163"/>
                <a:gd name="T29" fmla="*/ 126 h 127"/>
                <a:gd name="T30" fmla="*/ 86 w 163"/>
                <a:gd name="T31" fmla="*/ 120 h 127"/>
                <a:gd name="T32" fmla="*/ 97 w 163"/>
                <a:gd name="T33" fmla="*/ 112 h 127"/>
                <a:gd name="T34" fmla="*/ 105 w 163"/>
                <a:gd name="T35" fmla="*/ 101 h 127"/>
                <a:gd name="T36" fmla="*/ 114 w 163"/>
                <a:gd name="T37" fmla="*/ 94 h 127"/>
                <a:gd name="T38" fmla="*/ 121 w 163"/>
                <a:gd name="T39" fmla="*/ 85 h 127"/>
                <a:gd name="T40" fmla="*/ 128 w 163"/>
                <a:gd name="T41" fmla="*/ 77 h 127"/>
                <a:gd name="T42" fmla="*/ 135 w 163"/>
                <a:gd name="T43" fmla="*/ 68 h 127"/>
                <a:gd name="T44" fmla="*/ 140 w 163"/>
                <a:gd name="T45" fmla="*/ 57 h 127"/>
                <a:gd name="T46" fmla="*/ 147 w 163"/>
                <a:gd name="T47" fmla="*/ 47 h 127"/>
                <a:gd name="T48" fmla="*/ 153 w 163"/>
                <a:gd name="T49" fmla="*/ 36 h 127"/>
                <a:gd name="T50" fmla="*/ 158 w 163"/>
                <a:gd name="T51" fmla="*/ 26 h 127"/>
                <a:gd name="T52" fmla="*/ 161 w 163"/>
                <a:gd name="T53" fmla="*/ 15 h 127"/>
                <a:gd name="T54" fmla="*/ 161 w 163"/>
                <a:gd name="T55" fmla="*/ 8 h 127"/>
                <a:gd name="T56" fmla="*/ 156 w 163"/>
                <a:gd name="T57" fmla="*/ 3 h 127"/>
                <a:gd name="T58" fmla="*/ 149 w 163"/>
                <a:gd name="T59" fmla="*/ 5 h 127"/>
                <a:gd name="T60" fmla="*/ 146 w 163"/>
                <a:gd name="T61" fmla="*/ 10 h 127"/>
                <a:gd name="T62" fmla="*/ 144 w 163"/>
                <a:gd name="T63" fmla="*/ 15 h 127"/>
                <a:gd name="T64" fmla="*/ 139 w 163"/>
                <a:gd name="T65" fmla="*/ 22 h 127"/>
                <a:gd name="T66" fmla="*/ 135 w 163"/>
                <a:gd name="T67" fmla="*/ 31 h 127"/>
                <a:gd name="T68" fmla="*/ 132 w 163"/>
                <a:gd name="T69" fmla="*/ 40 h 127"/>
                <a:gd name="T70" fmla="*/ 126 w 163"/>
                <a:gd name="T71" fmla="*/ 49 h 127"/>
                <a:gd name="T72" fmla="*/ 121 w 163"/>
                <a:gd name="T73" fmla="*/ 59 h 127"/>
                <a:gd name="T74" fmla="*/ 116 w 163"/>
                <a:gd name="T75" fmla="*/ 68 h 127"/>
                <a:gd name="T76" fmla="*/ 109 w 163"/>
                <a:gd name="T77" fmla="*/ 77 h 127"/>
                <a:gd name="T78" fmla="*/ 104 w 163"/>
                <a:gd name="T79" fmla="*/ 85 h 127"/>
                <a:gd name="T80" fmla="*/ 98 w 163"/>
                <a:gd name="T81" fmla="*/ 92 h 127"/>
                <a:gd name="T82" fmla="*/ 93 w 163"/>
                <a:gd name="T83" fmla="*/ 101 h 127"/>
                <a:gd name="T84" fmla="*/ 84 w 163"/>
                <a:gd name="T85" fmla="*/ 110 h 127"/>
                <a:gd name="T86" fmla="*/ 79 w 163"/>
                <a:gd name="T87" fmla="*/ 113 h 127"/>
                <a:gd name="T88" fmla="*/ 76 w 163"/>
                <a:gd name="T89" fmla="*/ 110 h 127"/>
                <a:gd name="T90" fmla="*/ 69 w 163"/>
                <a:gd name="T91" fmla="*/ 101 h 127"/>
                <a:gd name="T92" fmla="*/ 62 w 163"/>
                <a:gd name="T93" fmla="*/ 91 h 127"/>
                <a:gd name="T94" fmla="*/ 53 w 163"/>
                <a:gd name="T95" fmla="*/ 80 h 127"/>
                <a:gd name="T96" fmla="*/ 48 w 163"/>
                <a:gd name="T97" fmla="*/ 71 h 127"/>
                <a:gd name="T98" fmla="*/ 44 w 163"/>
                <a:gd name="T99" fmla="*/ 63 h 127"/>
                <a:gd name="T100" fmla="*/ 39 w 163"/>
                <a:gd name="T101" fmla="*/ 54 h 127"/>
                <a:gd name="T102" fmla="*/ 34 w 163"/>
                <a:gd name="T103" fmla="*/ 43 h 127"/>
                <a:gd name="T104" fmla="*/ 30 w 163"/>
                <a:gd name="T105" fmla="*/ 33 h 127"/>
                <a:gd name="T106" fmla="*/ 25 w 163"/>
                <a:gd name="T107" fmla="*/ 22 h 127"/>
                <a:gd name="T108" fmla="*/ 21 w 163"/>
                <a:gd name="T109" fmla="*/ 10 h 127"/>
                <a:gd name="T110" fmla="*/ 20 w 163"/>
                <a:gd name="T111" fmla="*/ 3 h 127"/>
                <a:gd name="T112" fmla="*/ 13 w 163"/>
                <a:gd name="T113" fmla="*/ 1 h 127"/>
                <a:gd name="T114" fmla="*/ 4 w 163"/>
                <a:gd name="T115" fmla="*/ 0 h 127"/>
                <a:gd name="T116" fmla="*/ 0 w 163"/>
                <a:gd name="T117" fmla="*/ 1 h 127"/>
                <a:gd name="T118" fmla="*/ 0 w 163"/>
                <a:gd name="T119" fmla="*/ 5 h 1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3"/>
                <a:gd name="T181" fmla="*/ 0 h 127"/>
                <a:gd name="T182" fmla="*/ 163 w 163"/>
                <a:gd name="T183" fmla="*/ 127 h 1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3" h="127">
                  <a:moveTo>
                    <a:pt x="0" y="5"/>
                  </a:moveTo>
                  <a:lnTo>
                    <a:pt x="0" y="5"/>
                  </a:lnTo>
                  <a:lnTo>
                    <a:pt x="0" y="7"/>
                  </a:lnTo>
                  <a:lnTo>
                    <a:pt x="2" y="12"/>
                  </a:lnTo>
                  <a:lnTo>
                    <a:pt x="4" y="17"/>
                  </a:lnTo>
                  <a:lnTo>
                    <a:pt x="4" y="21"/>
                  </a:lnTo>
                  <a:lnTo>
                    <a:pt x="6" y="24"/>
                  </a:lnTo>
                  <a:lnTo>
                    <a:pt x="7" y="28"/>
                  </a:lnTo>
                  <a:lnTo>
                    <a:pt x="9" y="33"/>
                  </a:lnTo>
                  <a:lnTo>
                    <a:pt x="11" y="36"/>
                  </a:lnTo>
                  <a:lnTo>
                    <a:pt x="13" y="42"/>
                  </a:lnTo>
                  <a:lnTo>
                    <a:pt x="16" y="45"/>
                  </a:lnTo>
                  <a:lnTo>
                    <a:pt x="18" y="52"/>
                  </a:lnTo>
                  <a:lnTo>
                    <a:pt x="20" y="56"/>
                  </a:lnTo>
                  <a:lnTo>
                    <a:pt x="23" y="61"/>
                  </a:lnTo>
                  <a:lnTo>
                    <a:pt x="25" y="64"/>
                  </a:lnTo>
                  <a:lnTo>
                    <a:pt x="28" y="71"/>
                  </a:lnTo>
                  <a:lnTo>
                    <a:pt x="32" y="77"/>
                  </a:lnTo>
                  <a:lnTo>
                    <a:pt x="35" y="82"/>
                  </a:lnTo>
                  <a:lnTo>
                    <a:pt x="39" y="85"/>
                  </a:lnTo>
                  <a:lnTo>
                    <a:pt x="42" y="92"/>
                  </a:lnTo>
                  <a:lnTo>
                    <a:pt x="46" y="96"/>
                  </a:lnTo>
                  <a:lnTo>
                    <a:pt x="51" y="101"/>
                  </a:lnTo>
                  <a:lnTo>
                    <a:pt x="55" y="105"/>
                  </a:lnTo>
                  <a:lnTo>
                    <a:pt x="60" y="110"/>
                  </a:lnTo>
                  <a:lnTo>
                    <a:pt x="63" y="113"/>
                  </a:lnTo>
                  <a:lnTo>
                    <a:pt x="69" y="119"/>
                  </a:lnTo>
                  <a:lnTo>
                    <a:pt x="74" y="122"/>
                  </a:lnTo>
                  <a:lnTo>
                    <a:pt x="81" y="127"/>
                  </a:lnTo>
                  <a:lnTo>
                    <a:pt x="81" y="126"/>
                  </a:lnTo>
                  <a:lnTo>
                    <a:pt x="83" y="124"/>
                  </a:lnTo>
                  <a:lnTo>
                    <a:pt x="86" y="120"/>
                  </a:lnTo>
                  <a:lnTo>
                    <a:pt x="91" y="117"/>
                  </a:lnTo>
                  <a:lnTo>
                    <a:pt x="97" y="112"/>
                  </a:lnTo>
                  <a:lnTo>
                    <a:pt x="104" y="105"/>
                  </a:lnTo>
                  <a:lnTo>
                    <a:pt x="105" y="101"/>
                  </a:lnTo>
                  <a:lnTo>
                    <a:pt x="111" y="98"/>
                  </a:lnTo>
                  <a:lnTo>
                    <a:pt x="114" y="94"/>
                  </a:lnTo>
                  <a:lnTo>
                    <a:pt x="118" y="91"/>
                  </a:lnTo>
                  <a:lnTo>
                    <a:pt x="121" y="85"/>
                  </a:lnTo>
                  <a:lnTo>
                    <a:pt x="125" y="82"/>
                  </a:lnTo>
                  <a:lnTo>
                    <a:pt x="128" y="77"/>
                  </a:lnTo>
                  <a:lnTo>
                    <a:pt x="132" y="73"/>
                  </a:lnTo>
                  <a:lnTo>
                    <a:pt x="135" y="68"/>
                  </a:lnTo>
                  <a:lnTo>
                    <a:pt x="139" y="63"/>
                  </a:lnTo>
                  <a:lnTo>
                    <a:pt x="140" y="57"/>
                  </a:lnTo>
                  <a:lnTo>
                    <a:pt x="146" y="54"/>
                  </a:lnTo>
                  <a:lnTo>
                    <a:pt x="147" y="47"/>
                  </a:lnTo>
                  <a:lnTo>
                    <a:pt x="149" y="42"/>
                  </a:lnTo>
                  <a:lnTo>
                    <a:pt x="153" y="36"/>
                  </a:lnTo>
                  <a:lnTo>
                    <a:pt x="156" y="33"/>
                  </a:lnTo>
                  <a:lnTo>
                    <a:pt x="158" y="26"/>
                  </a:lnTo>
                  <a:lnTo>
                    <a:pt x="160" y="21"/>
                  </a:lnTo>
                  <a:lnTo>
                    <a:pt x="161" y="15"/>
                  </a:lnTo>
                  <a:lnTo>
                    <a:pt x="163" y="12"/>
                  </a:lnTo>
                  <a:lnTo>
                    <a:pt x="161" y="8"/>
                  </a:lnTo>
                  <a:lnTo>
                    <a:pt x="160" y="7"/>
                  </a:lnTo>
                  <a:lnTo>
                    <a:pt x="156" y="3"/>
                  </a:lnTo>
                  <a:lnTo>
                    <a:pt x="153" y="5"/>
                  </a:lnTo>
                  <a:lnTo>
                    <a:pt x="149" y="5"/>
                  </a:lnTo>
                  <a:lnTo>
                    <a:pt x="147" y="8"/>
                  </a:lnTo>
                  <a:lnTo>
                    <a:pt x="146" y="10"/>
                  </a:lnTo>
                  <a:lnTo>
                    <a:pt x="146" y="14"/>
                  </a:lnTo>
                  <a:lnTo>
                    <a:pt x="144" y="15"/>
                  </a:lnTo>
                  <a:lnTo>
                    <a:pt x="142" y="21"/>
                  </a:lnTo>
                  <a:lnTo>
                    <a:pt x="139" y="22"/>
                  </a:lnTo>
                  <a:lnTo>
                    <a:pt x="137" y="28"/>
                  </a:lnTo>
                  <a:lnTo>
                    <a:pt x="135" y="31"/>
                  </a:lnTo>
                  <a:lnTo>
                    <a:pt x="133" y="35"/>
                  </a:lnTo>
                  <a:lnTo>
                    <a:pt x="132" y="40"/>
                  </a:lnTo>
                  <a:lnTo>
                    <a:pt x="128" y="43"/>
                  </a:lnTo>
                  <a:lnTo>
                    <a:pt x="126" y="49"/>
                  </a:lnTo>
                  <a:lnTo>
                    <a:pt x="125" y="54"/>
                  </a:lnTo>
                  <a:lnTo>
                    <a:pt x="121" y="59"/>
                  </a:lnTo>
                  <a:lnTo>
                    <a:pt x="118" y="63"/>
                  </a:lnTo>
                  <a:lnTo>
                    <a:pt x="116" y="68"/>
                  </a:lnTo>
                  <a:lnTo>
                    <a:pt x="112" y="71"/>
                  </a:lnTo>
                  <a:lnTo>
                    <a:pt x="109" y="77"/>
                  </a:lnTo>
                  <a:lnTo>
                    <a:pt x="107" y="82"/>
                  </a:lnTo>
                  <a:lnTo>
                    <a:pt x="104" y="85"/>
                  </a:lnTo>
                  <a:lnTo>
                    <a:pt x="102" y="91"/>
                  </a:lnTo>
                  <a:lnTo>
                    <a:pt x="98" y="92"/>
                  </a:lnTo>
                  <a:lnTo>
                    <a:pt x="97" y="98"/>
                  </a:lnTo>
                  <a:lnTo>
                    <a:pt x="93" y="101"/>
                  </a:lnTo>
                  <a:lnTo>
                    <a:pt x="90" y="105"/>
                  </a:lnTo>
                  <a:lnTo>
                    <a:pt x="84" y="110"/>
                  </a:lnTo>
                  <a:lnTo>
                    <a:pt x="81" y="113"/>
                  </a:lnTo>
                  <a:lnTo>
                    <a:pt x="79" y="113"/>
                  </a:lnTo>
                  <a:lnTo>
                    <a:pt x="77" y="112"/>
                  </a:lnTo>
                  <a:lnTo>
                    <a:pt x="76" y="110"/>
                  </a:lnTo>
                  <a:lnTo>
                    <a:pt x="74" y="106"/>
                  </a:lnTo>
                  <a:lnTo>
                    <a:pt x="69" y="101"/>
                  </a:lnTo>
                  <a:lnTo>
                    <a:pt x="65" y="96"/>
                  </a:lnTo>
                  <a:lnTo>
                    <a:pt x="62" y="91"/>
                  </a:lnTo>
                  <a:lnTo>
                    <a:pt x="56" y="84"/>
                  </a:lnTo>
                  <a:lnTo>
                    <a:pt x="53" y="80"/>
                  </a:lnTo>
                  <a:lnTo>
                    <a:pt x="51" y="77"/>
                  </a:lnTo>
                  <a:lnTo>
                    <a:pt x="48" y="71"/>
                  </a:lnTo>
                  <a:lnTo>
                    <a:pt x="46" y="68"/>
                  </a:lnTo>
                  <a:lnTo>
                    <a:pt x="44" y="63"/>
                  </a:lnTo>
                  <a:lnTo>
                    <a:pt x="41" y="59"/>
                  </a:lnTo>
                  <a:lnTo>
                    <a:pt x="39" y="54"/>
                  </a:lnTo>
                  <a:lnTo>
                    <a:pt x="37" y="50"/>
                  </a:lnTo>
                  <a:lnTo>
                    <a:pt x="34" y="43"/>
                  </a:lnTo>
                  <a:lnTo>
                    <a:pt x="32" y="40"/>
                  </a:lnTo>
                  <a:lnTo>
                    <a:pt x="30" y="33"/>
                  </a:lnTo>
                  <a:lnTo>
                    <a:pt x="27" y="28"/>
                  </a:lnTo>
                  <a:lnTo>
                    <a:pt x="25" y="22"/>
                  </a:lnTo>
                  <a:lnTo>
                    <a:pt x="23" y="15"/>
                  </a:lnTo>
                  <a:lnTo>
                    <a:pt x="21" y="10"/>
                  </a:lnTo>
                  <a:lnTo>
                    <a:pt x="20" y="5"/>
                  </a:lnTo>
                  <a:lnTo>
                    <a:pt x="20" y="3"/>
                  </a:lnTo>
                  <a:lnTo>
                    <a:pt x="16" y="3"/>
                  </a:lnTo>
                  <a:lnTo>
                    <a:pt x="13" y="1"/>
                  </a:lnTo>
                  <a:lnTo>
                    <a:pt x="9" y="0"/>
                  </a:lnTo>
                  <a:lnTo>
                    <a:pt x="4" y="0"/>
                  </a:lnTo>
                  <a:lnTo>
                    <a:pt x="2" y="0"/>
                  </a:lnTo>
                  <a:lnTo>
                    <a:pt x="0" y="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9" name="Freeform 60"/>
            <p:cNvSpPr>
              <a:spLocks/>
            </p:cNvSpPr>
            <p:nvPr/>
          </p:nvSpPr>
          <p:spPr bwMode="auto">
            <a:xfrm>
              <a:off x="4975" y="49"/>
              <a:ext cx="161" cy="66"/>
            </a:xfrm>
            <a:custGeom>
              <a:avLst/>
              <a:gdLst>
                <a:gd name="T0" fmla="*/ 17 w 161"/>
                <a:gd name="T1" fmla="*/ 59 h 66"/>
                <a:gd name="T2" fmla="*/ 26 w 161"/>
                <a:gd name="T3" fmla="*/ 63 h 66"/>
                <a:gd name="T4" fmla="*/ 31 w 161"/>
                <a:gd name="T5" fmla="*/ 65 h 66"/>
                <a:gd name="T6" fmla="*/ 38 w 161"/>
                <a:gd name="T7" fmla="*/ 65 h 66"/>
                <a:gd name="T8" fmla="*/ 47 w 161"/>
                <a:gd name="T9" fmla="*/ 63 h 66"/>
                <a:gd name="T10" fmla="*/ 57 w 161"/>
                <a:gd name="T11" fmla="*/ 59 h 66"/>
                <a:gd name="T12" fmla="*/ 66 w 161"/>
                <a:gd name="T13" fmla="*/ 54 h 66"/>
                <a:gd name="T14" fmla="*/ 73 w 161"/>
                <a:gd name="T15" fmla="*/ 47 h 66"/>
                <a:gd name="T16" fmla="*/ 84 w 161"/>
                <a:gd name="T17" fmla="*/ 37 h 66"/>
                <a:gd name="T18" fmla="*/ 89 w 161"/>
                <a:gd name="T19" fmla="*/ 28 h 66"/>
                <a:gd name="T20" fmla="*/ 91 w 161"/>
                <a:gd name="T21" fmla="*/ 24 h 66"/>
                <a:gd name="T22" fmla="*/ 92 w 161"/>
                <a:gd name="T23" fmla="*/ 31 h 66"/>
                <a:gd name="T24" fmla="*/ 96 w 161"/>
                <a:gd name="T25" fmla="*/ 37 h 66"/>
                <a:gd name="T26" fmla="*/ 103 w 161"/>
                <a:gd name="T27" fmla="*/ 45 h 66"/>
                <a:gd name="T28" fmla="*/ 110 w 161"/>
                <a:gd name="T29" fmla="*/ 54 h 66"/>
                <a:gd name="T30" fmla="*/ 120 w 161"/>
                <a:gd name="T31" fmla="*/ 61 h 66"/>
                <a:gd name="T32" fmla="*/ 133 w 161"/>
                <a:gd name="T33" fmla="*/ 65 h 66"/>
                <a:gd name="T34" fmla="*/ 140 w 161"/>
                <a:gd name="T35" fmla="*/ 66 h 66"/>
                <a:gd name="T36" fmla="*/ 148 w 161"/>
                <a:gd name="T37" fmla="*/ 66 h 66"/>
                <a:gd name="T38" fmla="*/ 161 w 161"/>
                <a:gd name="T39" fmla="*/ 58 h 66"/>
                <a:gd name="T40" fmla="*/ 155 w 161"/>
                <a:gd name="T41" fmla="*/ 56 h 66"/>
                <a:gd name="T42" fmla="*/ 147 w 161"/>
                <a:gd name="T43" fmla="*/ 54 h 66"/>
                <a:gd name="T44" fmla="*/ 136 w 161"/>
                <a:gd name="T45" fmla="*/ 51 h 66"/>
                <a:gd name="T46" fmla="*/ 124 w 161"/>
                <a:gd name="T47" fmla="*/ 44 h 66"/>
                <a:gd name="T48" fmla="*/ 112 w 161"/>
                <a:gd name="T49" fmla="*/ 37 h 66"/>
                <a:gd name="T50" fmla="*/ 105 w 161"/>
                <a:gd name="T51" fmla="*/ 28 h 66"/>
                <a:gd name="T52" fmla="*/ 99 w 161"/>
                <a:gd name="T53" fmla="*/ 23 h 66"/>
                <a:gd name="T54" fmla="*/ 96 w 161"/>
                <a:gd name="T55" fmla="*/ 16 h 66"/>
                <a:gd name="T56" fmla="*/ 94 w 161"/>
                <a:gd name="T57" fmla="*/ 7 h 66"/>
                <a:gd name="T58" fmla="*/ 92 w 161"/>
                <a:gd name="T59" fmla="*/ 2 h 66"/>
                <a:gd name="T60" fmla="*/ 89 w 161"/>
                <a:gd name="T61" fmla="*/ 0 h 66"/>
                <a:gd name="T62" fmla="*/ 82 w 161"/>
                <a:gd name="T63" fmla="*/ 7 h 66"/>
                <a:gd name="T64" fmla="*/ 77 w 161"/>
                <a:gd name="T65" fmla="*/ 16 h 66"/>
                <a:gd name="T66" fmla="*/ 71 w 161"/>
                <a:gd name="T67" fmla="*/ 23 h 66"/>
                <a:gd name="T68" fmla="*/ 64 w 161"/>
                <a:gd name="T69" fmla="*/ 31 h 66"/>
                <a:gd name="T70" fmla="*/ 56 w 161"/>
                <a:gd name="T71" fmla="*/ 44 h 66"/>
                <a:gd name="T72" fmla="*/ 49 w 161"/>
                <a:gd name="T73" fmla="*/ 47 h 66"/>
                <a:gd name="T74" fmla="*/ 42 w 161"/>
                <a:gd name="T75" fmla="*/ 49 h 66"/>
                <a:gd name="T76" fmla="*/ 33 w 161"/>
                <a:gd name="T77" fmla="*/ 49 h 66"/>
                <a:gd name="T78" fmla="*/ 24 w 161"/>
                <a:gd name="T79" fmla="*/ 49 h 66"/>
                <a:gd name="T80" fmla="*/ 15 w 161"/>
                <a:gd name="T81" fmla="*/ 49 h 66"/>
                <a:gd name="T82" fmla="*/ 8 w 161"/>
                <a:gd name="T83" fmla="*/ 47 h 66"/>
                <a:gd name="T84" fmla="*/ 1 w 161"/>
                <a:gd name="T85" fmla="*/ 47 h 66"/>
                <a:gd name="T86" fmla="*/ 15 w 161"/>
                <a:gd name="T87" fmla="*/ 56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1"/>
                <a:gd name="T133" fmla="*/ 0 h 66"/>
                <a:gd name="T134" fmla="*/ 161 w 161"/>
                <a:gd name="T135" fmla="*/ 66 h 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1" h="66">
                  <a:moveTo>
                    <a:pt x="15" y="56"/>
                  </a:moveTo>
                  <a:lnTo>
                    <a:pt x="17" y="59"/>
                  </a:lnTo>
                  <a:lnTo>
                    <a:pt x="21" y="61"/>
                  </a:lnTo>
                  <a:lnTo>
                    <a:pt x="26" y="63"/>
                  </a:lnTo>
                  <a:lnTo>
                    <a:pt x="28" y="65"/>
                  </a:lnTo>
                  <a:lnTo>
                    <a:pt x="31" y="65"/>
                  </a:lnTo>
                  <a:lnTo>
                    <a:pt x="35" y="65"/>
                  </a:lnTo>
                  <a:lnTo>
                    <a:pt x="38" y="65"/>
                  </a:lnTo>
                  <a:lnTo>
                    <a:pt x="42" y="65"/>
                  </a:lnTo>
                  <a:lnTo>
                    <a:pt x="47" y="63"/>
                  </a:lnTo>
                  <a:lnTo>
                    <a:pt x="52" y="61"/>
                  </a:lnTo>
                  <a:lnTo>
                    <a:pt x="57" y="59"/>
                  </a:lnTo>
                  <a:lnTo>
                    <a:pt x="61" y="56"/>
                  </a:lnTo>
                  <a:lnTo>
                    <a:pt x="66" y="54"/>
                  </a:lnTo>
                  <a:lnTo>
                    <a:pt x="70" y="51"/>
                  </a:lnTo>
                  <a:lnTo>
                    <a:pt x="73" y="47"/>
                  </a:lnTo>
                  <a:lnTo>
                    <a:pt x="78" y="42"/>
                  </a:lnTo>
                  <a:lnTo>
                    <a:pt x="84" y="37"/>
                  </a:lnTo>
                  <a:lnTo>
                    <a:pt x="85" y="30"/>
                  </a:lnTo>
                  <a:lnTo>
                    <a:pt x="89" y="28"/>
                  </a:lnTo>
                  <a:lnTo>
                    <a:pt x="89" y="24"/>
                  </a:lnTo>
                  <a:lnTo>
                    <a:pt x="91" y="24"/>
                  </a:lnTo>
                  <a:lnTo>
                    <a:pt x="92" y="31"/>
                  </a:lnTo>
                  <a:lnTo>
                    <a:pt x="94" y="33"/>
                  </a:lnTo>
                  <a:lnTo>
                    <a:pt x="96" y="37"/>
                  </a:lnTo>
                  <a:lnTo>
                    <a:pt x="99" y="42"/>
                  </a:lnTo>
                  <a:lnTo>
                    <a:pt x="103" y="45"/>
                  </a:lnTo>
                  <a:lnTo>
                    <a:pt x="106" y="51"/>
                  </a:lnTo>
                  <a:lnTo>
                    <a:pt x="110" y="54"/>
                  </a:lnTo>
                  <a:lnTo>
                    <a:pt x="115" y="58"/>
                  </a:lnTo>
                  <a:lnTo>
                    <a:pt x="120" y="61"/>
                  </a:lnTo>
                  <a:lnTo>
                    <a:pt x="126" y="63"/>
                  </a:lnTo>
                  <a:lnTo>
                    <a:pt x="133" y="65"/>
                  </a:lnTo>
                  <a:lnTo>
                    <a:pt x="136" y="65"/>
                  </a:lnTo>
                  <a:lnTo>
                    <a:pt x="140" y="66"/>
                  </a:lnTo>
                  <a:lnTo>
                    <a:pt x="143" y="66"/>
                  </a:lnTo>
                  <a:lnTo>
                    <a:pt x="148" y="66"/>
                  </a:lnTo>
                  <a:lnTo>
                    <a:pt x="161" y="58"/>
                  </a:lnTo>
                  <a:lnTo>
                    <a:pt x="157" y="58"/>
                  </a:lnTo>
                  <a:lnTo>
                    <a:pt x="155" y="56"/>
                  </a:lnTo>
                  <a:lnTo>
                    <a:pt x="152" y="56"/>
                  </a:lnTo>
                  <a:lnTo>
                    <a:pt x="147" y="54"/>
                  </a:lnTo>
                  <a:lnTo>
                    <a:pt x="141" y="52"/>
                  </a:lnTo>
                  <a:lnTo>
                    <a:pt x="136" y="51"/>
                  </a:lnTo>
                  <a:lnTo>
                    <a:pt x="131" y="49"/>
                  </a:lnTo>
                  <a:lnTo>
                    <a:pt x="124" y="44"/>
                  </a:lnTo>
                  <a:lnTo>
                    <a:pt x="119" y="42"/>
                  </a:lnTo>
                  <a:lnTo>
                    <a:pt x="112" y="37"/>
                  </a:lnTo>
                  <a:lnTo>
                    <a:pt x="106" y="31"/>
                  </a:lnTo>
                  <a:lnTo>
                    <a:pt x="105" y="28"/>
                  </a:lnTo>
                  <a:lnTo>
                    <a:pt x="101" y="24"/>
                  </a:lnTo>
                  <a:lnTo>
                    <a:pt x="99" y="23"/>
                  </a:lnTo>
                  <a:lnTo>
                    <a:pt x="98" y="19"/>
                  </a:lnTo>
                  <a:lnTo>
                    <a:pt x="96" y="16"/>
                  </a:lnTo>
                  <a:lnTo>
                    <a:pt x="94" y="10"/>
                  </a:lnTo>
                  <a:lnTo>
                    <a:pt x="94" y="7"/>
                  </a:lnTo>
                  <a:lnTo>
                    <a:pt x="92" y="3"/>
                  </a:lnTo>
                  <a:lnTo>
                    <a:pt x="92" y="2"/>
                  </a:lnTo>
                  <a:lnTo>
                    <a:pt x="91" y="0"/>
                  </a:lnTo>
                  <a:lnTo>
                    <a:pt x="89" y="0"/>
                  </a:lnTo>
                  <a:lnTo>
                    <a:pt x="85" y="3"/>
                  </a:lnTo>
                  <a:lnTo>
                    <a:pt x="82" y="7"/>
                  </a:lnTo>
                  <a:lnTo>
                    <a:pt x="78" y="12"/>
                  </a:lnTo>
                  <a:lnTo>
                    <a:pt x="77" y="16"/>
                  </a:lnTo>
                  <a:lnTo>
                    <a:pt x="75" y="17"/>
                  </a:lnTo>
                  <a:lnTo>
                    <a:pt x="71" y="23"/>
                  </a:lnTo>
                  <a:lnTo>
                    <a:pt x="70" y="26"/>
                  </a:lnTo>
                  <a:lnTo>
                    <a:pt x="64" y="31"/>
                  </a:lnTo>
                  <a:lnTo>
                    <a:pt x="61" y="38"/>
                  </a:lnTo>
                  <a:lnTo>
                    <a:pt x="56" y="44"/>
                  </a:lnTo>
                  <a:lnTo>
                    <a:pt x="52" y="47"/>
                  </a:lnTo>
                  <a:lnTo>
                    <a:pt x="49" y="47"/>
                  </a:lnTo>
                  <a:lnTo>
                    <a:pt x="45" y="49"/>
                  </a:lnTo>
                  <a:lnTo>
                    <a:pt x="42" y="49"/>
                  </a:lnTo>
                  <a:lnTo>
                    <a:pt x="38" y="49"/>
                  </a:lnTo>
                  <a:lnTo>
                    <a:pt x="33" y="49"/>
                  </a:lnTo>
                  <a:lnTo>
                    <a:pt x="28" y="49"/>
                  </a:lnTo>
                  <a:lnTo>
                    <a:pt x="24" y="49"/>
                  </a:lnTo>
                  <a:lnTo>
                    <a:pt x="21" y="49"/>
                  </a:lnTo>
                  <a:lnTo>
                    <a:pt x="15" y="49"/>
                  </a:lnTo>
                  <a:lnTo>
                    <a:pt x="12" y="49"/>
                  </a:lnTo>
                  <a:lnTo>
                    <a:pt x="8" y="47"/>
                  </a:lnTo>
                  <a:lnTo>
                    <a:pt x="5" y="47"/>
                  </a:lnTo>
                  <a:lnTo>
                    <a:pt x="1" y="47"/>
                  </a:lnTo>
                  <a:lnTo>
                    <a:pt x="0" y="47"/>
                  </a:lnTo>
                  <a:lnTo>
                    <a:pt x="1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0" name="Freeform 61"/>
            <p:cNvSpPr>
              <a:spLocks/>
            </p:cNvSpPr>
            <p:nvPr/>
          </p:nvSpPr>
          <p:spPr bwMode="auto">
            <a:xfrm>
              <a:off x="4530" y="0"/>
              <a:ext cx="564" cy="283"/>
            </a:xfrm>
            <a:custGeom>
              <a:avLst/>
              <a:gdLst>
                <a:gd name="T0" fmla="*/ 555 w 564"/>
                <a:gd name="T1" fmla="*/ 24 h 283"/>
                <a:gd name="T2" fmla="*/ 539 w 564"/>
                <a:gd name="T3" fmla="*/ 33 h 283"/>
                <a:gd name="T4" fmla="*/ 520 w 564"/>
                <a:gd name="T5" fmla="*/ 42 h 283"/>
                <a:gd name="T6" fmla="*/ 494 w 564"/>
                <a:gd name="T7" fmla="*/ 54 h 283"/>
                <a:gd name="T8" fmla="*/ 466 w 564"/>
                <a:gd name="T9" fmla="*/ 66 h 283"/>
                <a:gd name="T10" fmla="*/ 432 w 564"/>
                <a:gd name="T11" fmla="*/ 79 h 283"/>
                <a:gd name="T12" fmla="*/ 397 w 564"/>
                <a:gd name="T13" fmla="*/ 93 h 283"/>
                <a:gd name="T14" fmla="*/ 357 w 564"/>
                <a:gd name="T15" fmla="*/ 107 h 283"/>
                <a:gd name="T16" fmla="*/ 315 w 564"/>
                <a:gd name="T17" fmla="*/ 119 h 283"/>
                <a:gd name="T18" fmla="*/ 271 w 564"/>
                <a:gd name="T19" fmla="*/ 129 h 283"/>
                <a:gd name="T20" fmla="*/ 226 w 564"/>
                <a:gd name="T21" fmla="*/ 140 h 283"/>
                <a:gd name="T22" fmla="*/ 179 w 564"/>
                <a:gd name="T23" fmla="*/ 147 h 283"/>
                <a:gd name="T24" fmla="*/ 133 w 564"/>
                <a:gd name="T25" fmla="*/ 152 h 283"/>
                <a:gd name="T26" fmla="*/ 84 w 564"/>
                <a:gd name="T27" fmla="*/ 154 h 283"/>
                <a:gd name="T28" fmla="*/ 39 w 564"/>
                <a:gd name="T29" fmla="*/ 154 h 283"/>
                <a:gd name="T30" fmla="*/ 25 w 564"/>
                <a:gd name="T31" fmla="*/ 159 h 283"/>
                <a:gd name="T32" fmla="*/ 19 w 564"/>
                <a:gd name="T33" fmla="*/ 178 h 283"/>
                <a:gd name="T34" fmla="*/ 18 w 564"/>
                <a:gd name="T35" fmla="*/ 196 h 283"/>
                <a:gd name="T36" fmla="*/ 16 w 564"/>
                <a:gd name="T37" fmla="*/ 220 h 283"/>
                <a:gd name="T38" fmla="*/ 23 w 564"/>
                <a:gd name="T39" fmla="*/ 227 h 283"/>
                <a:gd name="T40" fmla="*/ 44 w 564"/>
                <a:gd name="T41" fmla="*/ 226 h 283"/>
                <a:gd name="T42" fmla="*/ 61 w 564"/>
                <a:gd name="T43" fmla="*/ 224 h 283"/>
                <a:gd name="T44" fmla="*/ 75 w 564"/>
                <a:gd name="T45" fmla="*/ 222 h 283"/>
                <a:gd name="T46" fmla="*/ 96 w 564"/>
                <a:gd name="T47" fmla="*/ 220 h 283"/>
                <a:gd name="T48" fmla="*/ 117 w 564"/>
                <a:gd name="T49" fmla="*/ 226 h 283"/>
                <a:gd name="T50" fmla="*/ 140 w 564"/>
                <a:gd name="T51" fmla="*/ 248 h 283"/>
                <a:gd name="T52" fmla="*/ 121 w 564"/>
                <a:gd name="T53" fmla="*/ 283 h 283"/>
                <a:gd name="T54" fmla="*/ 123 w 564"/>
                <a:gd name="T55" fmla="*/ 269 h 283"/>
                <a:gd name="T56" fmla="*/ 119 w 564"/>
                <a:gd name="T57" fmla="*/ 254 h 283"/>
                <a:gd name="T58" fmla="*/ 110 w 564"/>
                <a:gd name="T59" fmla="*/ 241 h 283"/>
                <a:gd name="T60" fmla="*/ 89 w 564"/>
                <a:gd name="T61" fmla="*/ 238 h 283"/>
                <a:gd name="T62" fmla="*/ 68 w 564"/>
                <a:gd name="T63" fmla="*/ 241 h 283"/>
                <a:gd name="T64" fmla="*/ 54 w 564"/>
                <a:gd name="T65" fmla="*/ 243 h 283"/>
                <a:gd name="T66" fmla="*/ 40 w 564"/>
                <a:gd name="T67" fmla="*/ 245 h 283"/>
                <a:gd name="T68" fmla="*/ 21 w 564"/>
                <a:gd name="T69" fmla="*/ 247 h 283"/>
                <a:gd name="T70" fmla="*/ 5 w 564"/>
                <a:gd name="T71" fmla="*/ 240 h 283"/>
                <a:gd name="T72" fmla="*/ 0 w 564"/>
                <a:gd name="T73" fmla="*/ 224 h 283"/>
                <a:gd name="T74" fmla="*/ 0 w 564"/>
                <a:gd name="T75" fmla="*/ 208 h 283"/>
                <a:gd name="T76" fmla="*/ 2 w 564"/>
                <a:gd name="T77" fmla="*/ 191 h 283"/>
                <a:gd name="T78" fmla="*/ 4 w 564"/>
                <a:gd name="T79" fmla="*/ 175 h 283"/>
                <a:gd name="T80" fmla="*/ 7 w 564"/>
                <a:gd name="T81" fmla="*/ 159 h 283"/>
                <a:gd name="T82" fmla="*/ 12 w 564"/>
                <a:gd name="T83" fmla="*/ 142 h 283"/>
                <a:gd name="T84" fmla="*/ 21 w 564"/>
                <a:gd name="T85" fmla="*/ 136 h 283"/>
                <a:gd name="T86" fmla="*/ 39 w 564"/>
                <a:gd name="T87" fmla="*/ 136 h 283"/>
                <a:gd name="T88" fmla="*/ 56 w 564"/>
                <a:gd name="T89" fmla="*/ 136 h 283"/>
                <a:gd name="T90" fmla="*/ 79 w 564"/>
                <a:gd name="T91" fmla="*/ 135 h 283"/>
                <a:gd name="T92" fmla="*/ 107 w 564"/>
                <a:gd name="T93" fmla="*/ 133 h 283"/>
                <a:gd name="T94" fmla="*/ 138 w 564"/>
                <a:gd name="T95" fmla="*/ 129 h 283"/>
                <a:gd name="T96" fmla="*/ 173 w 564"/>
                <a:gd name="T97" fmla="*/ 128 h 283"/>
                <a:gd name="T98" fmla="*/ 212 w 564"/>
                <a:gd name="T99" fmla="*/ 121 h 283"/>
                <a:gd name="T100" fmla="*/ 252 w 564"/>
                <a:gd name="T101" fmla="*/ 114 h 283"/>
                <a:gd name="T102" fmla="*/ 296 w 564"/>
                <a:gd name="T103" fmla="*/ 105 h 283"/>
                <a:gd name="T104" fmla="*/ 341 w 564"/>
                <a:gd name="T105" fmla="*/ 93 h 283"/>
                <a:gd name="T106" fmla="*/ 389 w 564"/>
                <a:gd name="T107" fmla="*/ 77 h 283"/>
                <a:gd name="T108" fmla="*/ 438 w 564"/>
                <a:gd name="T109" fmla="*/ 59 h 283"/>
                <a:gd name="T110" fmla="*/ 487 w 564"/>
                <a:gd name="T111" fmla="*/ 38 h 283"/>
                <a:gd name="T112" fmla="*/ 537 w 564"/>
                <a:gd name="T113" fmla="*/ 14 h 283"/>
                <a:gd name="T114" fmla="*/ 564 w 564"/>
                <a:gd name="T115" fmla="*/ 23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283"/>
                <a:gd name="T176" fmla="*/ 564 w 564"/>
                <a:gd name="T177" fmla="*/ 283 h 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283">
                  <a:moveTo>
                    <a:pt x="564" y="23"/>
                  </a:moveTo>
                  <a:lnTo>
                    <a:pt x="562" y="23"/>
                  </a:lnTo>
                  <a:lnTo>
                    <a:pt x="558" y="23"/>
                  </a:lnTo>
                  <a:lnTo>
                    <a:pt x="555" y="24"/>
                  </a:lnTo>
                  <a:lnTo>
                    <a:pt x="550" y="28"/>
                  </a:lnTo>
                  <a:lnTo>
                    <a:pt x="546" y="30"/>
                  </a:lnTo>
                  <a:lnTo>
                    <a:pt x="543" y="31"/>
                  </a:lnTo>
                  <a:lnTo>
                    <a:pt x="539" y="33"/>
                  </a:lnTo>
                  <a:lnTo>
                    <a:pt x="534" y="35"/>
                  </a:lnTo>
                  <a:lnTo>
                    <a:pt x="529" y="37"/>
                  </a:lnTo>
                  <a:lnTo>
                    <a:pt x="523" y="40"/>
                  </a:lnTo>
                  <a:lnTo>
                    <a:pt x="520" y="42"/>
                  </a:lnTo>
                  <a:lnTo>
                    <a:pt x="515" y="45"/>
                  </a:lnTo>
                  <a:lnTo>
                    <a:pt x="508" y="47"/>
                  </a:lnTo>
                  <a:lnTo>
                    <a:pt x="501" y="51"/>
                  </a:lnTo>
                  <a:lnTo>
                    <a:pt x="494" y="54"/>
                  </a:lnTo>
                  <a:lnTo>
                    <a:pt x="488" y="56"/>
                  </a:lnTo>
                  <a:lnTo>
                    <a:pt x="480" y="59"/>
                  </a:lnTo>
                  <a:lnTo>
                    <a:pt x="473" y="63"/>
                  </a:lnTo>
                  <a:lnTo>
                    <a:pt x="466" y="66"/>
                  </a:lnTo>
                  <a:lnTo>
                    <a:pt x="459" y="70"/>
                  </a:lnTo>
                  <a:lnTo>
                    <a:pt x="450" y="73"/>
                  </a:lnTo>
                  <a:lnTo>
                    <a:pt x="441" y="77"/>
                  </a:lnTo>
                  <a:lnTo>
                    <a:pt x="432" y="79"/>
                  </a:lnTo>
                  <a:lnTo>
                    <a:pt x="424" y="84"/>
                  </a:lnTo>
                  <a:lnTo>
                    <a:pt x="415" y="86"/>
                  </a:lnTo>
                  <a:lnTo>
                    <a:pt x="406" y="89"/>
                  </a:lnTo>
                  <a:lnTo>
                    <a:pt x="397" y="93"/>
                  </a:lnTo>
                  <a:lnTo>
                    <a:pt x="389" y="98"/>
                  </a:lnTo>
                  <a:lnTo>
                    <a:pt x="378" y="100"/>
                  </a:lnTo>
                  <a:lnTo>
                    <a:pt x="368" y="103"/>
                  </a:lnTo>
                  <a:lnTo>
                    <a:pt x="357" y="107"/>
                  </a:lnTo>
                  <a:lnTo>
                    <a:pt x="348" y="110"/>
                  </a:lnTo>
                  <a:lnTo>
                    <a:pt x="336" y="112"/>
                  </a:lnTo>
                  <a:lnTo>
                    <a:pt x="327" y="115"/>
                  </a:lnTo>
                  <a:lnTo>
                    <a:pt x="315" y="119"/>
                  </a:lnTo>
                  <a:lnTo>
                    <a:pt x="306" y="122"/>
                  </a:lnTo>
                  <a:lnTo>
                    <a:pt x="294" y="126"/>
                  </a:lnTo>
                  <a:lnTo>
                    <a:pt x="284" y="128"/>
                  </a:lnTo>
                  <a:lnTo>
                    <a:pt x="271" y="129"/>
                  </a:lnTo>
                  <a:lnTo>
                    <a:pt x="261" y="133"/>
                  </a:lnTo>
                  <a:lnTo>
                    <a:pt x="249" y="135"/>
                  </a:lnTo>
                  <a:lnTo>
                    <a:pt x="238" y="138"/>
                  </a:lnTo>
                  <a:lnTo>
                    <a:pt x="226" y="140"/>
                  </a:lnTo>
                  <a:lnTo>
                    <a:pt x="215" y="143"/>
                  </a:lnTo>
                  <a:lnTo>
                    <a:pt x="203" y="143"/>
                  </a:lnTo>
                  <a:lnTo>
                    <a:pt x="191" y="147"/>
                  </a:lnTo>
                  <a:lnTo>
                    <a:pt x="179" y="147"/>
                  </a:lnTo>
                  <a:lnTo>
                    <a:pt x="168" y="149"/>
                  </a:lnTo>
                  <a:lnTo>
                    <a:pt x="156" y="150"/>
                  </a:lnTo>
                  <a:lnTo>
                    <a:pt x="144" y="152"/>
                  </a:lnTo>
                  <a:lnTo>
                    <a:pt x="133" y="152"/>
                  </a:lnTo>
                  <a:lnTo>
                    <a:pt x="121" y="154"/>
                  </a:lnTo>
                  <a:lnTo>
                    <a:pt x="109" y="154"/>
                  </a:lnTo>
                  <a:lnTo>
                    <a:pt x="96" y="154"/>
                  </a:lnTo>
                  <a:lnTo>
                    <a:pt x="84" y="154"/>
                  </a:lnTo>
                  <a:lnTo>
                    <a:pt x="74" y="156"/>
                  </a:lnTo>
                  <a:lnTo>
                    <a:pt x="61" y="154"/>
                  </a:lnTo>
                  <a:lnTo>
                    <a:pt x="49" y="154"/>
                  </a:lnTo>
                  <a:lnTo>
                    <a:pt x="39" y="154"/>
                  </a:lnTo>
                  <a:lnTo>
                    <a:pt x="26" y="152"/>
                  </a:lnTo>
                  <a:lnTo>
                    <a:pt x="26" y="156"/>
                  </a:lnTo>
                  <a:lnTo>
                    <a:pt x="25" y="159"/>
                  </a:lnTo>
                  <a:lnTo>
                    <a:pt x="25" y="163"/>
                  </a:lnTo>
                  <a:lnTo>
                    <a:pt x="21" y="168"/>
                  </a:lnTo>
                  <a:lnTo>
                    <a:pt x="21" y="175"/>
                  </a:lnTo>
                  <a:lnTo>
                    <a:pt x="19" y="178"/>
                  </a:lnTo>
                  <a:lnTo>
                    <a:pt x="19" y="182"/>
                  </a:lnTo>
                  <a:lnTo>
                    <a:pt x="19" y="185"/>
                  </a:lnTo>
                  <a:lnTo>
                    <a:pt x="19" y="189"/>
                  </a:lnTo>
                  <a:lnTo>
                    <a:pt x="18" y="196"/>
                  </a:lnTo>
                  <a:lnTo>
                    <a:pt x="16" y="203"/>
                  </a:lnTo>
                  <a:lnTo>
                    <a:pt x="16" y="208"/>
                  </a:lnTo>
                  <a:lnTo>
                    <a:pt x="16" y="215"/>
                  </a:lnTo>
                  <a:lnTo>
                    <a:pt x="16" y="220"/>
                  </a:lnTo>
                  <a:lnTo>
                    <a:pt x="16" y="224"/>
                  </a:lnTo>
                  <a:lnTo>
                    <a:pt x="18" y="226"/>
                  </a:lnTo>
                  <a:lnTo>
                    <a:pt x="21" y="227"/>
                  </a:lnTo>
                  <a:lnTo>
                    <a:pt x="23" y="227"/>
                  </a:lnTo>
                  <a:lnTo>
                    <a:pt x="26" y="227"/>
                  </a:lnTo>
                  <a:lnTo>
                    <a:pt x="32" y="227"/>
                  </a:lnTo>
                  <a:lnTo>
                    <a:pt x="37" y="227"/>
                  </a:lnTo>
                  <a:lnTo>
                    <a:pt x="44" y="226"/>
                  </a:lnTo>
                  <a:lnTo>
                    <a:pt x="49" y="226"/>
                  </a:lnTo>
                  <a:lnTo>
                    <a:pt x="53" y="226"/>
                  </a:lnTo>
                  <a:lnTo>
                    <a:pt x="56" y="226"/>
                  </a:lnTo>
                  <a:lnTo>
                    <a:pt x="61" y="224"/>
                  </a:lnTo>
                  <a:lnTo>
                    <a:pt x="65" y="224"/>
                  </a:lnTo>
                  <a:lnTo>
                    <a:pt x="68" y="224"/>
                  </a:lnTo>
                  <a:lnTo>
                    <a:pt x="72" y="224"/>
                  </a:lnTo>
                  <a:lnTo>
                    <a:pt x="75" y="222"/>
                  </a:lnTo>
                  <a:lnTo>
                    <a:pt x="79" y="222"/>
                  </a:lnTo>
                  <a:lnTo>
                    <a:pt x="84" y="220"/>
                  </a:lnTo>
                  <a:lnTo>
                    <a:pt x="91" y="220"/>
                  </a:lnTo>
                  <a:lnTo>
                    <a:pt x="96" y="220"/>
                  </a:lnTo>
                  <a:lnTo>
                    <a:pt x="103" y="220"/>
                  </a:lnTo>
                  <a:lnTo>
                    <a:pt x="107" y="220"/>
                  </a:lnTo>
                  <a:lnTo>
                    <a:pt x="112" y="222"/>
                  </a:lnTo>
                  <a:lnTo>
                    <a:pt x="117" y="226"/>
                  </a:lnTo>
                  <a:lnTo>
                    <a:pt x="123" y="231"/>
                  </a:lnTo>
                  <a:lnTo>
                    <a:pt x="128" y="236"/>
                  </a:lnTo>
                  <a:lnTo>
                    <a:pt x="135" y="243"/>
                  </a:lnTo>
                  <a:lnTo>
                    <a:pt x="140" y="248"/>
                  </a:lnTo>
                  <a:lnTo>
                    <a:pt x="144" y="254"/>
                  </a:lnTo>
                  <a:lnTo>
                    <a:pt x="147" y="257"/>
                  </a:lnTo>
                  <a:lnTo>
                    <a:pt x="149" y="259"/>
                  </a:lnTo>
                  <a:lnTo>
                    <a:pt x="121" y="283"/>
                  </a:lnTo>
                  <a:lnTo>
                    <a:pt x="121" y="282"/>
                  </a:lnTo>
                  <a:lnTo>
                    <a:pt x="123" y="276"/>
                  </a:lnTo>
                  <a:lnTo>
                    <a:pt x="123" y="273"/>
                  </a:lnTo>
                  <a:lnTo>
                    <a:pt x="123" y="269"/>
                  </a:lnTo>
                  <a:lnTo>
                    <a:pt x="123" y="266"/>
                  </a:lnTo>
                  <a:lnTo>
                    <a:pt x="123" y="262"/>
                  </a:lnTo>
                  <a:lnTo>
                    <a:pt x="121" y="257"/>
                  </a:lnTo>
                  <a:lnTo>
                    <a:pt x="119" y="254"/>
                  </a:lnTo>
                  <a:lnTo>
                    <a:pt x="117" y="250"/>
                  </a:lnTo>
                  <a:lnTo>
                    <a:pt x="116" y="247"/>
                  </a:lnTo>
                  <a:lnTo>
                    <a:pt x="112" y="243"/>
                  </a:lnTo>
                  <a:lnTo>
                    <a:pt x="110" y="241"/>
                  </a:lnTo>
                  <a:lnTo>
                    <a:pt x="105" y="240"/>
                  </a:lnTo>
                  <a:lnTo>
                    <a:pt x="100" y="240"/>
                  </a:lnTo>
                  <a:lnTo>
                    <a:pt x="95" y="238"/>
                  </a:lnTo>
                  <a:lnTo>
                    <a:pt x="89" y="238"/>
                  </a:lnTo>
                  <a:lnTo>
                    <a:pt x="82" y="238"/>
                  </a:lnTo>
                  <a:lnTo>
                    <a:pt x="75" y="240"/>
                  </a:lnTo>
                  <a:lnTo>
                    <a:pt x="72" y="240"/>
                  </a:lnTo>
                  <a:lnTo>
                    <a:pt x="68" y="241"/>
                  </a:lnTo>
                  <a:lnTo>
                    <a:pt x="65" y="241"/>
                  </a:lnTo>
                  <a:lnTo>
                    <a:pt x="61" y="241"/>
                  </a:lnTo>
                  <a:lnTo>
                    <a:pt x="58" y="241"/>
                  </a:lnTo>
                  <a:lnTo>
                    <a:pt x="54" y="243"/>
                  </a:lnTo>
                  <a:lnTo>
                    <a:pt x="51" y="243"/>
                  </a:lnTo>
                  <a:lnTo>
                    <a:pt x="47" y="245"/>
                  </a:lnTo>
                  <a:lnTo>
                    <a:pt x="44" y="245"/>
                  </a:lnTo>
                  <a:lnTo>
                    <a:pt x="40" y="245"/>
                  </a:lnTo>
                  <a:lnTo>
                    <a:pt x="37" y="245"/>
                  </a:lnTo>
                  <a:lnTo>
                    <a:pt x="33" y="247"/>
                  </a:lnTo>
                  <a:lnTo>
                    <a:pt x="26" y="247"/>
                  </a:lnTo>
                  <a:lnTo>
                    <a:pt x="21" y="247"/>
                  </a:lnTo>
                  <a:lnTo>
                    <a:pt x="16" y="247"/>
                  </a:lnTo>
                  <a:lnTo>
                    <a:pt x="12" y="245"/>
                  </a:lnTo>
                  <a:lnTo>
                    <a:pt x="7" y="243"/>
                  </a:lnTo>
                  <a:lnTo>
                    <a:pt x="5" y="240"/>
                  </a:lnTo>
                  <a:lnTo>
                    <a:pt x="4" y="236"/>
                  </a:lnTo>
                  <a:lnTo>
                    <a:pt x="2" y="231"/>
                  </a:lnTo>
                  <a:lnTo>
                    <a:pt x="0" y="227"/>
                  </a:lnTo>
                  <a:lnTo>
                    <a:pt x="0" y="224"/>
                  </a:lnTo>
                  <a:lnTo>
                    <a:pt x="0" y="220"/>
                  </a:lnTo>
                  <a:lnTo>
                    <a:pt x="0" y="217"/>
                  </a:lnTo>
                  <a:lnTo>
                    <a:pt x="0" y="212"/>
                  </a:lnTo>
                  <a:lnTo>
                    <a:pt x="0" y="208"/>
                  </a:lnTo>
                  <a:lnTo>
                    <a:pt x="0" y="205"/>
                  </a:lnTo>
                  <a:lnTo>
                    <a:pt x="0" y="201"/>
                  </a:lnTo>
                  <a:lnTo>
                    <a:pt x="0" y="196"/>
                  </a:lnTo>
                  <a:lnTo>
                    <a:pt x="2" y="191"/>
                  </a:lnTo>
                  <a:lnTo>
                    <a:pt x="2" y="187"/>
                  </a:lnTo>
                  <a:lnTo>
                    <a:pt x="4" y="184"/>
                  </a:lnTo>
                  <a:lnTo>
                    <a:pt x="4" y="178"/>
                  </a:lnTo>
                  <a:lnTo>
                    <a:pt x="4" y="175"/>
                  </a:lnTo>
                  <a:lnTo>
                    <a:pt x="4" y="170"/>
                  </a:lnTo>
                  <a:lnTo>
                    <a:pt x="5" y="166"/>
                  </a:lnTo>
                  <a:lnTo>
                    <a:pt x="5" y="163"/>
                  </a:lnTo>
                  <a:lnTo>
                    <a:pt x="7" y="159"/>
                  </a:lnTo>
                  <a:lnTo>
                    <a:pt x="7" y="154"/>
                  </a:lnTo>
                  <a:lnTo>
                    <a:pt x="9" y="152"/>
                  </a:lnTo>
                  <a:lnTo>
                    <a:pt x="11" y="145"/>
                  </a:lnTo>
                  <a:lnTo>
                    <a:pt x="12" y="142"/>
                  </a:lnTo>
                  <a:lnTo>
                    <a:pt x="14" y="138"/>
                  </a:lnTo>
                  <a:lnTo>
                    <a:pt x="16" y="138"/>
                  </a:lnTo>
                  <a:lnTo>
                    <a:pt x="18" y="136"/>
                  </a:lnTo>
                  <a:lnTo>
                    <a:pt x="21" y="136"/>
                  </a:lnTo>
                  <a:lnTo>
                    <a:pt x="25" y="136"/>
                  </a:lnTo>
                  <a:lnTo>
                    <a:pt x="32" y="136"/>
                  </a:lnTo>
                  <a:lnTo>
                    <a:pt x="35" y="136"/>
                  </a:lnTo>
                  <a:lnTo>
                    <a:pt x="39" y="136"/>
                  </a:lnTo>
                  <a:lnTo>
                    <a:pt x="42" y="136"/>
                  </a:lnTo>
                  <a:lnTo>
                    <a:pt x="47" y="136"/>
                  </a:lnTo>
                  <a:lnTo>
                    <a:pt x="51" y="136"/>
                  </a:lnTo>
                  <a:lnTo>
                    <a:pt x="56" y="136"/>
                  </a:lnTo>
                  <a:lnTo>
                    <a:pt x="61" y="136"/>
                  </a:lnTo>
                  <a:lnTo>
                    <a:pt x="68" y="136"/>
                  </a:lnTo>
                  <a:lnTo>
                    <a:pt x="74" y="135"/>
                  </a:lnTo>
                  <a:lnTo>
                    <a:pt x="79" y="135"/>
                  </a:lnTo>
                  <a:lnTo>
                    <a:pt x="86" y="135"/>
                  </a:lnTo>
                  <a:lnTo>
                    <a:pt x="93" y="135"/>
                  </a:lnTo>
                  <a:lnTo>
                    <a:pt x="100" y="133"/>
                  </a:lnTo>
                  <a:lnTo>
                    <a:pt x="107" y="133"/>
                  </a:lnTo>
                  <a:lnTo>
                    <a:pt x="114" y="133"/>
                  </a:lnTo>
                  <a:lnTo>
                    <a:pt x="123" y="133"/>
                  </a:lnTo>
                  <a:lnTo>
                    <a:pt x="130" y="131"/>
                  </a:lnTo>
                  <a:lnTo>
                    <a:pt x="138" y="129"/>
                  </a:lnTo>
                  <a:lnTo>
                    <a:pt x="147" y="129"/>
                  </a:lnTo>
                  <a:lnTo>
                    <a:pt x="156" y="129"/>
                  </a:lnTo>
                  <a:lnTo>
                    <a:pt x="165" y="128"/>
                  </a:lnTo>
                  <a:lnTo>
                    <a:pt x="173" y="128"/>
                  </a:lnTo>
                  <a:lnTo>
                    <a:pt x="184" y="126"/>
                  </a:lnTo>
                  <a:lnTo>
                    <a:pt x="193" y="126"/>
                  </a:lnTo>
                  <a:lnTo>
                    <a:pt x="203" y="122"/>
                  </a:lnTo>
                  <a:lnTo>
                    <a:pt x="212" y="121"/>
                  </a:lnTo>
                  <a:lnTo>
                    <a:pt x="222" y="119"/>
                  </a:lnTo>
                  <a:lnTo>
                    <a:pt x="233" y="119"/>
                  </a:lnTo>
                  <a:lnTo>
                    <a:pt x="242" y="115"/>
                  </a:lnTo>
                  <a:lnTo>
                    <a:pt x="252" y="114"/>
                  </a:lnTo>
                  <a:lnTo>
                    <a:pt x="263" y="112"/>
                  </a:lnTo>
                  <a:lnTo>
                    <a:pt x="275" y="110"/>
                  </a:lnTo>
                  <a:lnTo>
                    <a:pt x="285" y="107"/>
                  </a:lnTo>
                  <a:lnTo>
                    <a:pt x="296" y="105"/>
                  </a:lnTo>
                  <a:lnTo>
                    <a:pt x="308" y="101"/>
                  </a:lnTo>
                  <a:lnTo>
                    <a:pt x="319" y="98"/>
                  </a:lnTo>
                  <a:lnTo>
                    <a:pt x="331" y="94"/>
                  </a:lnTo>
                  <a:lnTo>
                    <a:pt x="341" y="93"/>
                  </a:lnTo>
                  <a:lnTo>
                    <a:pt x="354" y="89"/>
                  </a:lnTo>
                  <a:lnTo>
                    <a:pt x="366" y="86"/>
                  </a:lnTo>
                  <a:lnTo>
                    <a:pt x="378" y="80"/>
                  </a:lnTo>
                  <a:lnTo>
                    <a:pt x="389" y="77"/>
                  </a:lnTo>
                  <a:lnTo>
                    <a:pt x="401" y="73"/>
                  </a:lnTo>
                  <a:lnTo>
                    <a:pt x="413" y="68"/>
                  </a:lnTo>
                  <a:lnTo>
                    <a:pt x="425" y="63"/>
                  </a:lnTo>
                  <a:lnTo>
                    <a:pt x="438" y="59"/>
                  </a:lnTo>
                  <a:lnTo>
                    <a:pt x="450" y="54"/>
                  </a:lnTo>
                  <a:lnTo>
                    <a:pt x="462" y="49"/>
                  </a:lnTo>
                  <a:lnTo>
                    <a:pt x="474" y="44"/>
                  </a:lnTo>
                  <a:lnTo>
                    <a:pt x="487" y="38"/>
                  </a:lnTo>
                  <a:lnTo>
                    <a:pt x="499" y="31"/>
                  </a:lnTo>
                  <a:lnTo>
                    <a:pt x="513" y="26"/>
                  </a:lnTo>
                  <a:lnTo>
                    <a:pt x="523" y="19"/>
                  </a:lnTo>
                  <a:lnTo>
                    <a:pt x="537" y="14"/>
                  </a:lnTo>
                  <a:lnTo>
                    <a:pt x="550" y="7"/>
                  </a:lnTo>
                  <a:lnTo>
                    <a:pt x="564" y="0"/>
                  </a:lnTo>
                  <a:lnTo>
                    <a:pt x="5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371" name="Group 62"/>
          <p:cNvGrpSpPr>
            <a:grpSpLocks/>
          </p:cNvGrpSpPr>
          <p:nvPr/>
        </p:nvGrpSpPr>
        <p:grpSpPr bwMode="auto">
          <a:xfrm>
            <a:off x="4310063" y="1555750"/>
            <a:ext cx="819150" cy="788988"/>
            <a:chOff x="5244" y="451"/>
            <a:chExt cx="516" cy="497"/>
          </a:xfrm>
        </p:grpSpPr>
        <p:sp>
          <p:nvSpPr>
            <p:cNvPr id="15372" name="Freeform 63"/>
            <p:cNvSpPr>
              <a:spLocks/>
            </p:cNvSpPr>
            <p:nvPr/>
          </p:nvSpPr>
          <p:spPr bwMode="auto">
            <a:xfrm>
              <a:off x="5253" y="456"/>
              <a:ext cx="506" cy="487"/>
            </a:xfrm>
            <a:custGeom>
              <a:avLst/>
              <a:gdLst>
                <a:gd name="T0" fmla="*/ 173 w 506"/>
                <a:gd name="T1" fmla="*/ 487 h 487"/>
                <a:gd name="T2" fmla="*/ 338 w 506"/>
                <a:gd name="T3" fmla="*/ 408 h 487"/>
                <a:gd name="T4" fmla="*/ 488 w 506"/>
                <a:gd name="T5" fmla="*/ 326 h 487"/>
                <a:gd name="T6" fmla="*/ 371 w 506"/>
                <a:gd name="T7" fmla="*/ 319 h 487"/>
                <a:gd name="T8" fmla="*/ 493 w 506"/>
                <a:gd name="T9" fmla="*/ 114 h 487"/>
                <a:gd name="T10" fmla="*/ 304 w 506"/>
                <a:gd name="T11" fmla="*/ 252 h 487"/>
                <a:gd name="T12" fmla="*/ 392 w 506"/>
                <a:gd name="T13" fmla="*/ 37 h 487"/>
                <a:gd name="T14" fmla="*/ 345 w 506"/>
                <a:gd name="T15" fmla="*/ 11 h 487"/>
                <a:gd name="T16" fmla="*/ 334 w 506"/>
                <a:gd name="T17" fmla="*/ 18 h 487"/>
                <a:gd name="T18" fmla="*/ 329 w 506"/>
                <a:gd name="T19" fmla="*/ 27 h 487"/>
                <a:gd name="T20" fmla="*/ 324 w 506"/>
                <a:gd name="T21" fmla="*/ 35 h 487"/>
                <a:gd name="T22" fmla="*/ 315 w 506"/>
                <a:gd name="T23" fmla="*/ 49 h 487"/>
                <a:gd name="T24" fmla="*/ 311 w 506"/>
                <a:gd name="T25" fmla="*/ 60 h 487"/>
                <a:gd name="T26" fmla="*/ 304 w 506"/>
                <a:gd name="T27" fmla="*/ 70 h 487"/>
                <a:gd name="T28" fmla="*/ 299 w 506"/>
                <a:gd name="T29" fmla="*/ 83 h 487"/>
                <a:gd name="T30" fmla="*/ 292 w 506"/>
                <a:gd name="T31" fmla="*/ 95 h 487"/>
                <a:gd name="T32" fmla="*/ 285 w 506"/>
                <a:gd name="T33" fmla="*/ 107 h 487"/>
                <a:gd name="T34" fmla="*/ 278 w 506"/>
                <a:gd name="T35" fmla="*/ 119 h 487"/>
                <a:gd name="T36" fmla="*/ 271 w 506"/>
                <a:gd name="T37" fmla="*/ 133 h 487"/>
                <a:gd name="T38" fmla="*/ 264 w 506"/>
                <a:gd name="T39" fmla="*/ 146 h 487"/>
                <a:gd name="T40" fmla="*/ 259 w 506"/>
                <a:gd name="T41" fmla="*/ 160 h 487"/>
                <a:gd name="T42" fmla="*/ 252 w 506"/>
                <a:gd name="T43" fmla="*/ 170 h 487"/>
                <a:gd name="T44" fmla="*/ 247 w 506"/>
                <a:gd name="T45" fmla="*/ 181 h 487"/>
                <a:gd name="T46" fmla="*/ 240 w 506"/>
                <a:gd name="T47" fmla="*/ 195 h 487"/>
                <a:gd name="T48" fmla="*/ 233 w 506"/>
                <a:gd name="T49" fmla="*/ 208 h 487"/>
                <a:gd name="T50" fmla="*/ 227 w 506"/>
                <a:gd name="T51" fmla="*/ 215 h 487"/>
                <a:gd name="T52" fmla="*/ 219 w 506"/>
                <a:gd name="T53" fmla="*/ 125 h 487"/>
                <a:gd name="T54" fmla="*/ 220 w 506"/>
                <a:gd name="T55" fmla="*/ 0 h 487"/>
                <a:gd name="T56" fmla="*/ 180 w 506"/>
                <a:gd name="T57" fmla="*/ 23 h 487"/>
                <a:gd name="T58" fmla="*/ 170 w 506"/>
                <a:gd name="T59" fmla="*/ 35 h 487"/>
                <a:gd name="T60" fmla="*/ 163 w 506"/>
                <a:gd name="T61" fmla="*/ 48 h 487"/>
                <a:gd name="T62" fmla="*/ 157 w 506"/>
                <a:gd name="T63" fmla="*/ 62 h 487"/>
                <a:gd name="T64" fmla="*/ 154 w 506"/>
                <a:gd name="T65" fmla="*/ 74 h 487"/>
                <a:gd name="T66" fmla="*/ 150 w 506"/>
                <a:gd name="T67" fmla="*/ 86 h 487"/>
                <a:gd name="T68" fmla="*/ 149 w 506"/>
                <a:gd name="T69" fmla="*/ 104 h 487"/>
                <a:gd name="T70" fmla="*/ 147 w 506"/>
                <a:gd name="T71" fmla="*/ 121 h 487"/>
                <a:gd name="T72" fmla="*/ 145 w 506"/>
                <a:gd name="T73" fmla="*/ 140 h 487"/>
                <a:gd name="T74" fmla="*/ 145 w 506"/>
                <a:gd name="T75" fmla="*/ 160 h 487"/>
                <a:gd name="T76" fmla="*/ 143 w 506"/>
                <a:gd name="T77" fmla="*/ 177 h 487"/>
                <a:gd name="T78" fmla="*/ 143 w 506"/>
                <a:gd name="T79" fmla="*/ 193 h 487"/>
                <a:gd name="T80" fmla="*/ 142 w 506"/>
                <a:gd name="T81" fmla="*/ 205 h 487"/>
                <a:gd name="T82" fmla="*/ 142 w 506"/>
                <a:gd name="T83" fmla="*/ 214 h 487"/>
                <a:gd name="T84" fmla="*/ 94 w 506"/>
                <a:gd name="T85" fmla="*/ 284 h 487"/>
                <a:gd name="T86" fmla="*/ 33 w 506"/>
                <a:gd name="T87" fmla="*/ 154 h 487"/>
                <a:gd name="T88" fmla="*/ 0 w 506"/>
                <a:gd name="T89" fmla="*/ 221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6"/>
                <a:gd name="T136" fmla="*/ 0 h 487"/>
                <a:gd name="T137" fmla="*/ 506 w 506"/>
                <a:gd name="T138" fmla="*/ 487 h 4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6" h="487">
                  <a:moveTo>
                    <a:pt x="0" y="221"/>
                  </a:moveTo>
                  <a:lnTo>
                    <a:pt x="138" y="478"/>
                  </a:lnTo>
                  <a:lnTo>
                    <a:pt x="173" y="487"/>
                  </a:lnTo>
                  <a:lnTo>
                    <a:pt x="234" y="487"/>
                  </a:lnTo>
                  <a:lnTo>
                    <a:pt x="294" y="473"/>
                  </a:lnTo>
                  <a:lnTo>
                    <a:pt x="338" y="408"/>
                  </a:lnTo>
                  <a:lnTo>
                    <a:pt x="394" y="369"/>
                  </a:lnTo>
                  <a:lnTo>
                    <a:pt x="457" y="354"/>
                  </a:lnTo>
                  <a:lnTo>
                    <a:pt x="488" y="326"/>
                  </a:lnTo>
                  <a:lnTo>
                    <a:pt x="506" y="299"/>
                  </a:lnTo>
                  <a:lnTo>
                    <a:pt x="492" y="284"/>
                  </a:lnTo>
                  <a:lnTo>
                    <a:pt x="371" y="319"/>
                  </a:lnTo>
                  <a:lnTo>
                    <a:pt x="367" y="308"/>
                  </a:lnTo>
                  <a:lnTo>
                    <a:pt x="490" y="154"/>
                  </a:lnTo>
                  <a:lnTo>
                    <a:pt x="493" y="114"/>
                  </a:lnTo>
                  <a:lnTo>
                    <a:pt x="460" y="105"/>
                  </a:lnTo>
                  <a:lnTo>
                    <a:pt x="318" y="256"/>
                  </a:lnTo>
                  <a:lnTo>
                    <a:pt x="304" y="252"/>
                  </a:lnTo>
                  <a:lnTo>
                    <a:pt x="304" y="229"/>
                  </a:lnTo>
                  <a:lnTo>
                    <a:pt x="373" y="105"/>
                  </a:lnTo>
                  <a:lnTo>
                    <a:pt x="392" y="37"/>
                  </a:lnTo>
                  <a:lnTo>
                    <a:pt x="387" y="6"/>
                  </a:lnTo>
                  <a:lnTo>
                    <a:pt x="348" y="11"/>
                  </a:lnTo>
                  <a:lnTo>
                    <a:pt x="345" y="11"/>
                  </a:lnTo>
                  <a:lnTo>
                    <a:pt x="341" y="13"/>
                  </a:lnTo>
                  <a:lnTo>
                    <a:pt x="338" y="14"/>
                  </a:lnTo>
                  <a:lnTo>
                    <a:pt x="334" y="18"/>
                  </a:lnTo>
                  <a:lnTo>
                    <a:pt x="332" y="21"/>
                  </a:lnTo>
                  <a:lnTo>
                    <a:pt x="331" y="25"/>
                  </a:lnTo>
                  <a:lnTo>
                    <a:pt x="329" y="27"/>
                  </a:lnTo>
                  <a:lnTo>
                    <a:pt x="327" y="28"/>
                  </a:lnTo>
                  <a:lnTo>
                    <a:pt x="325" y="30"/>
                  </a:lnTo>
                  <a:lnTo>
                    <a:pt x="324" y="35"/>
                  </a:lnTo>
                  <a:lnTo>
                    <a:pt x="320" y="41"/>
                  </a:lnTo>
                  <a:lnTo>
                    <a:pt x="318" y="46"/>
                  </a:lnTo>
                  <a:lnTo>
                    <a:pt x="315" y="49"/>
                  </a:lnTo>
                  <a:lnTo>
                    <a:pt x="315" y="53"/>
                  </a:lnTo>
                  <a:lnTo>
                    <a:pt x="313" y="56"/>
                  </a:lnTo>
                  <a:lnTo>
                    <a:pt x="311" y="60"/>
                  </a:lnTo>
                  <a:lnTo>
                    <a:pt x="308" y="63"/>
                  </a:lnTo>
                  <a:lnTo>
                    <a:pt x="306" y="67"/>
                  </a:lnTo>
                  <a:lnTo>
                    <a:pt x="304" y="70"/>
                  </a:lnTo>
                  <a:lnTo>
                    <a:pt x="303" y="74"/>
                  </a:lnTo>
                  <a:lnTo>
                    <a:pt x="301" y="77"/>
                  </a:lnTo>
                  <a:lnTo>
                    <a:pt x="299" y="83"/>
                  </a:lnTo>
                  <a:lnTo>
                    <a:pt x="297" y="86"/>
                  </a:lnTo>
                  <a:lnTo>
                    <a:pt x="294" y="90"/>
                  </a:lnTo>
                  <a:lnTo>
                    <a:pt x="292" y="95"/>
                  </a:lnTo>
                  <a:lnTo>
                    <a:pt x="290" y="98"/>
                  </a:lnTo>
                  <a:lnTo>
                    <a:pt x="289" y="104"/>
                  </a:lnTo>
                  <a:lnTo>
                    <a:pt x="285" y="107"/>
                  </a:lnTo>
                  <a:lnTo>
                    <a:pt x="283" y="111"/>
                  </a:lnTo>
                  <a:lnTo>
                    <a:pt x="280" y="116"/>
                  </a:lnTo>
                  <a:lnTo>
                    <a:pt x="278" y="119"/>
                  </a:lnTo>
                  <a:lnTo>
                    <a:pt x="276" y="125"/>
                  </a:lnTo>
                  <a:lnTo>
                    <a:pt x="275" y="128"/>
                  </a:lnTo>
                  <a:lnTo>
                    <a:pt x="271" y="133"/>
                  </a:lnTo>
                  <a:lnTo>
                    <a:pt x="269" y="137"/>
                  </a:lnTo>
                  <a:lnTo>
                    <a:pt x="268" y="142"/>
                  </a:lnTo>
                  <a:lnTo>
                    <a:pt x="264" y="146"/>
                  </a:lnTo>
                  <a:lnTo>
                    <a:pt x="262" y="151"/>
                  </a:lnTo>
                  <a:lnTo>
                    <a:pt x="261" y="154"/>
                  </a:lnTo>
                  <a:lnTo>
                    <a:pt x="259" y="160"/>
                  </a:lnTo>
                  <a:lnTo>
                    <a:pt x="255" y="163"/>
                  </a:lnTo>
                  <a:lnTo>
                    <a:pt x="254" y="167"/>
                  </a:lnTo>
                  <a:lnTo>
                    <a:pt x="252" y="170"/>
                  </a:lnTo>
                  <a:lnTo>
                    <a:pt x="250" y="174"/>
                  </a:lnTo>
                  <a:lnTo>
                    <a:pt x="248" y="177"/>
                  </a:lnTo>
                  <a:lnTo>
                    <a:pt x="247" y="181"/>
                  </a:lnTo>
                  <a:lnTo>
                    <a:pt x="243" y="184"/>
                  </a:lnTo>
                  <a:lnTo>
                    <a:pt x="243" y="189"/>
                  </a:lnTo>
                  <a:lnTo>
                    <a:pt x="240" y="195"/>
                  </a:lnTo>
                  <a:lnTo>
                    <a:pt x="236" y="200"/>
                  </a:lnTo>
                  <a:lnTo>
                    <a:pt x="234" y="205"/>
                  </a:lnTo>
                  <a:lnTo>
                    <a:pt x="233" y="208"/>
                  </a:lnTo>
                  <a:lnTo>
                    <a:pt x="229" y="212"/>
                  </a:lnTo>
                  <a:lnTo>
                    <a:pt x="229" y="215"/>
                  </a:lnTo>
                  <a:lnTo>
                    <a:pt x="227" y="215"/>
                  </a:lnTo>
                  <a:lnTo>
                    <a:pt x="227" y="217"/>
                  </a:lnTo>
                  <a:lnTo>
                    <a:pt x="215" y="222"/>
                  </a:lnTo>
                  <a:lnTo>
                    <a:pt x="219" y="125"/>
                  </a:lnTo>
                  <a:lnTo>
                    <a:pt x="233" y="77"/>
                  </a:lnTo>
                  <a:lnTo>
                    <a:pt x="229" y="16"/>
                  </a:lnTo>
                  <a:lnTo>
                    <a:pt x="220" y="0"/>
                  </a:lnTo>
                  <a:lnTo>
                    <a:pt x="184" y="20"/>
                  </a:lnTo>
                  <a:lnTo>
                    <a:pt x="182" y="20"/>
                  </a:lnTo>
                  <a:lnTo>
                    <a:pt x="180" y="23"/>
                  </a:lnTo>
                  <a:lnTo>
                    <a:pt x="177" y="27"/>
                  </a:lnTo>
                  <a:lnTo>
                    <a:pt x="173" y="32"/>
                  </a:lnTo>
                  <a:lnTo>
                    <a:pt x="170" y="35"/>
                  </a:lnTo>
                  <a:lnTo>
                    <a:pt x="168" y="39"/>
                  </a:lnTo>
                  <a:lnTo>
                    <a:pt x="164" y="42"/>
                  </a:lnTo>
                  <a:lnTo>
                    <a:pt x="163" y="48"/>
                  </a:lnTo>
                  <a:lnTo>
                    <a:pt x="161" y="51"/>
                  </a:lnTo>
                  <a:lnTo>
                    <a:pt x="159" y="56"/>
                  </a:lnTo>
                  <a:lnTo>
                    <a:pt x="157" y="62"/>
                  </a:lnTo>
                  <a:lnTo>
                    <a:pt x="156" y="69"/>
                  </a:lnTo>
                  <a:lnTo>
                    <a:pt x="154" y="70"/>
                  </a:lnTo>
                  <a:lnTo>
                    <a:pt x="154" y="74"/>
                  </a:lnTo>
                  <a:lnTo>
                    <a:pt x="152" y="77"/>
                  </a:lnTo>
                  <a:lnTo>
                    <a:pt x="152" y="83"/>
                  </a:lnTo>
                  <a:lnTo>
                    <a:pt x="150" y="86"/>
                  </a:lnTo>
                  <a:lnTo>
                    <a:pt x="150" y="91"/>
                  </a:lnTo>
                  <a:lnTo>
                    <a:pt x="149" y="98"/>
                  </a:lnTo>
                  <a:lnTo>
                    <a:pt x="149" y="104"/>
                  </a:lnTo>
                  <a:lnTo>
                    <a:pt x="149" y="109"/>
                  </a:lnTo>
                  <a:lnTo>
                    <a:pt x="147" y="116"/>
                  </a:lnTo>
                  <a:lnTo>
                    <a:pt x="147" y="121"/>
                  </a:lnTo>
                  <a:lnTo>
                    <a:pt x="147" y="128"/>
                  </a:lnTo>
                  <a:lnTo>
                    <a:pt x="147" y="133"/>
                  </a:lnTo>
                  <a:lnTo>
                    <a:pt x="145" y="140"/>
                  </a:lnTo>
                  <a:lnTo>
                    <a:pt x="145" y="146"/>
                  </a:lnTo>
                  <a:lnTo>
                    <a:pt x="145" y="153"/>
                  </a:lnTo>
                  <a:lnTo>
                    <a:pt x="145" y="160"/>
                  </a:lnTo>
                  <a:lnTo>
                    <a:pt x="143" y="165"/>
                  </a:lnTo>
                  <a:lnTo>
                    <a:pt x="143" y="170"/>
                  </a:lnTo>
                  <a:lnTo>
                    <a:pt x="143" y="177"/>
                  </a:lnTo>
                  <a:lnTo>
                    <a:pt x="143" y="182"/>
                  </a:lnTo>
                  <a:lnTo>
                    <a:pt x="143" y="188"/>
                  </a:lnTo>
                  <a:lnTo>
                    <a:pt x="143" y="193"/>
                  </a:lnTo>
                  <a:lnTo>
                    <a:pt x="143" y="196"/>
                  </a:lnTo>
                  <a:lnTo>
                    <a:pt x="142" y="202"/>
                  </a:lnTo>
                  <a:lnTo>
                    <a:pt x="142" y="205"/>
                  </a:lnTo>
                  <a:lnTo>
                    <a:pt x="142" y="207"/>
                  </a:lnTo>
                  <a:lnTo>
                    <a:pt x="142" y="210"/>
                  </a:lnTo>
                  <a:lnTo>
                    <a:pt x="142" y="214"/>
                  </a:lnTo>
                  <a:lnTo>
                    <a:pt x="142" y="215"/>
                  </a:lnTo>
                  <a:lnTo>
                    <a:pt x="112" y="292"/>
                  </a:lnTo>
                  <a:lnTo>
                    <a:pt x="94" y="284"/>
                  </a:lnTo>
                  <a:lnTo>
                    <a:pt x="82" y="243"/>
                  </a:lnTo>
                  <a:lnTo>
                    <a:pt x="51" y="168"/>
                  </a:lnTo>
                  <a:lnTo>
                    <a:pt x="33" y="154"/>
                  </a:lnTo>
                  <a:lnTo>
                    <a:pt x="12" y="168"/>
                  </a:lnTo>
                  <a:lnTo>
                    <a:pt x="2" y="193"/>
                  </a:lnTo>
                  <a:lnTo>
                    <a:pt x="0" y="221"/>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3" name="Freeform 64"/>
            <p:cNvSpPr>
              <a:spLocks/>
            </p:cNvSpPr>
            <p:nvPr/>
          </p:nvSpPr>
          <p:spPr bwMode="auto">
            <a:xfrm>
              <a:off x="5244" y="607"/>
              <a:ext cx="219" cy="308"/>
            </a:xfrm>
            <a:custGeom>
              <a:avLst/>
              <a:gdLst>
                <a:gd name="T0" fmla="*/ 208 w 219"/>
                <a:gd name="T1" fmla="*/ 302 h 308"/>
                <a:gd name="T2" fmla="*/ 189 w 219"/>
                <a:gd name="T3" fmla="*/ 302 h 308"/>
                <a:gd name="T4" fmla="*/ 165 w 219"/>
                <a:gd name="T5" fmla="*/ 299 h 308"/>
                <a:gd name="T6" fmla="*/ 138 w 219"/>
                <a:gd name="T7" fmla="*/ 288 h 308"/>
                <a:gd name="T8" fmla="*/ 116 w 219"/>
                <a:gd name="T9" fmla="*/ 269 h 308"/>
                <a:gd name="T10" fmla="*/ 102 w 219"/>
                <a:gd name="T11" fmla="*/ 241 h 308"/>
                <a:gd name="T12" fmla="*/ 98 w 219"/>
                <a:gd name="T13" fmla="*/ 222 h 308"/>
                <a:gd name="T14" fmla="*/ 93 w 219"/>
                <a:gd name="T15" fmla="*/ 203 h 308"/>
                <a:gd name="T16" fmla="*/ 86 w 219"/>
                <a:gd name="T17" fmla="*/ 183 h 308"/>
                <a:gd name="T18" fmla="*/ 74 w 219"/>
                <a:gd name="T19" fmla="*/ 159 h 308"/>
                <a:gd name="T20" fmla="*/ 58 w 219"/>
                <a:gd name="T21" fmla="*/ 131 h 308"/>
                <a:gd name="T22" fmla="*/ 40 w 219"/>
                <a:gd name="T23" fmla="*/ 105 h 308"/>
                <a:gd name="T24" fmla="*/ 25 w 219"/>
                <a:gd name="T25" fmla="*/ 84 h 308"/>
                <a:gd name="T26" fmla="*/ 14 w 219"/>
                <a:gd name="T27" fmla="*/ 61 h 308"/>
                <a:gd name="T28" fmla="*/ 16 w 219"/>
                <a:gd name="T29" fmla="*/ 40 h 308"/>
                <a:gd name="T30" fmla="*/ 25 w 219"/>
                <a:gd name="T31" fmla="*/ 21 h 308"/>
                <a:gd name="T32" fmla="*/ 46 w 219"/>
                <a:gd name="T33" fmla="*/ 16 h 308"/>
                <a:gd name="T34" fmla="*/ 63 w 219"/>
                <a:gd name="T35" fmla="*/ 37 h 308"/>
                <a:gd name="T36" fmla="*/ 72 w 219"/>
                <a:gd name="T37" fmla="*/ 54 h 308"/>
                <a:gd name="T38" fmla="*/ 81 w 219"/>
                <a:gd name="T39" fmla="*/ 73 h 308"/>
                <a:gd name="T40" fmla="*/ 88 w 219"/>
                <a:gd name="T41" fmla="*/ 92 h 308"/>
                <a:gd name="T42" fmla="*/ 96 w 219"/>
                <a:gd name="T43" fmla="*/ 120 h 308"/>
                <a:gd name="T44" fmla="*/ 107 w 219"/>
                <a:gd name="T45" fmla="*/ 140 h 308"/>
                <a:gd name="T46" fmla="*/ 130 w 219"/>
                <a:gd name="T47" fmla="*/ 150 h 308"/>
                <a:gd name="T48" fmla="*/ 149 w 219"/>
                <a:gd name="T49" fmla="*/ 157 h 308"/>
                <a:gd name="T50" fmla="*/ 170 w 219"/>
                <a:gd name="T51" fmla="*/ 168 h 308"/>
                <a:gd name="T52" fmla="*/ 191 w 219"/>
                <a:gd name="T53" fmla="*/ 183 h 308"/>
                <a:gd name="T54" fmla="*/ 201 w 219"/>
                <a:gd name="T55" fmla="*/ 206 h 308"/>
                <a:gd name="T56" fmla="*/ 203 w 219"/>
                <a:gd name="T57" fmla="*/ 225 h 308"/>
                <a:gd name="T58" fmla="*/ 208 w 219"/>
                <a:gd name="T59" fmla="*/ 218 h 308"/>
                <a:gd name="T60" fmla="*/ 207 w 219"/>
                <a:gd name="T61" fmla="*/ 197 h 308"/>
                <a:gd name="T62" fmla="*/ 200 w 219"/>
                <a:gd name="T63" fmla="*/ 173 h 308"/>
                <a:gd name="T64" fmla="*/ 180 w 219"/>
                <a:gd name="T65" fmla="*/ 155 h 308"/>
                <a:gd name="T66" fmla="*/ 151 w 219"/>
                <a:gd name="T67" fmla="*/ 147 h 308"/>
                <a:gd name="T68" fmla="*/ 126 w 219"/>
                <a:gd name="T69" fmla="*/ 141 h 308"/>
                <a:gd name="T70" fmla="*/ 109 w 219"/>
                <a:gd name="T71" fmla="*/ 129 h 308"/>
                <a:gd name="T72" fmla="*/ 100 w 219"/>
                <a:gd name="T73" fmla="*/ 105 h 308"/>
                <a:gd name="T74" fmla="*/ 95 w 219"/>
                <a:gd name="T75" fmla="*/ 85 h 308"/>
                <a:gd name="T76" fmla="*/ 88 w 219"/>
                <a:gd name="T77" fmla="*/ 66 h 308"/>
                <a:gd name="T78" fmla="*/ 79 w 219"/>
                <a:gd name="T79" fmla="*/ 44 h 308"/>
                <a:gd name="T80" fmla="*/ 67 w 219"/>
                <a:gd name="T81" fmla="*/ 23 h 308"/>
                <a:gd name="T82" fmla="*/ 49 w 219"/>
                <a:gd name="T83" fmla="*/ 2 h 308"/>
                <a:gd name="T84" fmla="*/ 28 w 219"/>
                <a:gd name="T85" fmla="*/ 5 h 308"/>
                <a:gd name="T86" fmla="*/ 9 w 219"/>
                <a:gd name="T87" fmla="*/ 30 h 308"/>
                <a:gd name="T88" fmla="*/ 0 w 219"/>
                <a:gd name="T89" fmla="*/ 63 h 308"/>
                <a:gd name="T90" fmla="*/ 9 w 219"/>
                <a:gd name="T91" fmla="*/ 87 h 308"/>
                <a:gd name="T92" fmla="*/ 23 w 219"/>
                <a:gd name="T93" fmla="*/ 106 h 308"/>
                <a:gd name="T94" fmla="*/ 37 w 219"/>
                <a:gd name="T95" fmla="*/ 127 h 308"/>
                <a:gd name="T96" fmla="*/ 53 w 219"/>
                <a:gd name="T97" fmla="*/ 148 h 308"/>
                <a:gd name="T98" fmla="*/ 65 w 219"/>
                <a:gd name="T99" fmla="*/ 171 h 308"/>
                <a:gd name="T100" fmla="*/ 75 w 219"/>
                <a:gd name="T101" fmla="*/ 194 h 308"/>
                <a:gd name="T102" fmla="*/ 81 w 219"/>
                <a:gd name="T103" fmla="*/ 215 h 308"/>
                <a:gd name="T104" fmla="*/ 86 w 219"/>
                <a:gd name="T105" fmla="*/ 236 h 308"/>
                <a:gd name="T106" fmla="*/ 95 w 219"/>
                <a:gd name="T107" fmla="*/ 255 h 308"/>
                <a:gd name="T108" fmla="*/ 110 w 219"/>
                <a:gd name="T109" fmla="*/ 283 h 308"/>
                <a:gd name="T110" fmla="*/ 128 w 219"/>
                <a:gd name="T111" fmla="*/ 301 h 308"/>
                <a:gd name="T112" fmla="*/ 151 w 219"/>
                <a:gd name="T113" fmla="*/ 306 h 308"/>
                <a:gd name="T114" fmla="*/ 182 w 219"/>
                <a:gd name="T115" fmla="*/ 306 h 308"/>
                <a:gd name="T116" fmla="*/ 203 w 219"/>
                <a:gd name="T117" fmla="*/ 304 h 308"/>
                <a:gd name="T118" fmla="*/ 219 w 219"/>
                <a:gd name="T119" fmla="*/ 302 h 3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9"/>
                <a:gd name="T181" fmla="*/ 0 h 308"/>
                <a:gd name="T182" fmla="*/ 219 w 219"/>
                <a:gd name="T183" fmla="*/ 308 h 3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9" h="308">
                  <a:moveTo>
                    <a:pt x="219" y="302"/>
                  </a:moveTo>
                  <a:lnTo>
                    <a:pt x="217" y="302"/>
                  </a:lnTo>
                  <a:lnTo>
                    <a:pt x="214" y="302"/>
                  </a:lnTo>
                  <a:lnTo>
                    <a:pt x="210" y="302"/>
                  </a:lnTo>
                  <a:lnTo>
                    <a:pt x="208" y="302"/>
                  </a:lnTo>
                  <a:lnTo>
                    <a:pt x="205" y="302"/>
                  </a:lnTo>
                  <a:lnTo>
                    <a:pt x="201" y="302"/>
                  </a:lnTo>
                  <a:lnTo>
                    <a:pt x="196" y="302"/>
                  </a:lnTo>
                  <a:lnTo>
                    <a:pt x="193" y="302"/>
                  </a:lnTo>
                  <a:lnTo>
                    <a:pt x="189" y="302"/>
                  </a:lnTo>
                  <a:lnTo>
                    <a:pt x="184" y="302"/>
                  </a:lnTo>
                  <a:lnTo>
                    <a:pt x="179" y="301"/>
                  </a:lnTo>
                  <a:lnTo>
                    <a:pt x="175" y="301"/>
                  </a:lnTo>
                  <a:lnTo>
                    <a:pt x="170" y="301"/>
                  </a:lnTo>
                  <a:lnTo>
                    <a:pt x="165" y="299"/>
                  </a:lnTo>
                  <a:lnTo>
                    <a:pt x="159" y="297"/>
                  </a:lnTo>
                  <a:lnTo>
                    <a:pt x="154" y="295"/>
                  </a:lnTo>
                  <a:lnTo>
                    <a:pt x="149" y="294"/>
                  </a:lnTo>
                  <a:lnTo>
                    <a:pt x="144" y="290"/>
                  </a:lnTo>
                  <a:lnTo>
                    <a:pt x="138" y="288"/>
                  </a:lnTo>
                  <a:lnTo>
                    <a:pt x="135" y="285"/>
                  </a:lnTo>
                  <a:lnTo>
                    <a:pt x="130" y="281"/>
                  </a:lnTo>
                  <a:lnTo>
                    <a:pt x="126" y="278"/>
                  </a:lnTo>
                  <a:lnTo>
                    <a:pt x="121" y="274"/>
                  </a:lnTo>
                  <a:lnTo>
                    <a:pt x="116" y="269"/>
                  </a:lnTo>
                  <a:lnTo>
                    <a:pt x="112" y="264"/>
                  </a:lnTo>
                  <a:lnTo>
                    <a:pt x="110" y="259"/>
                  </a:lnTo>
                  <a:lnTo>
                    <a:pt x="107" y="252"/>
                  </a:lnTo>
                  <a:lnTo>
                    <a:pt x="103" y="246"/>
                  </a:lnTo>
                  <a:lnTo>
                    <a:pt x="102" y="241"/>
                  </a:lnTo>
                  <a:lnTo>
                    <a:pt x="102" y="238"/>
                  </a:lnTo>
                  <a:lnTo>
                    <a:pt x="100" y="234"/>
                  </a:lnTo>
                  <a:lnTo>
                    <a:pt x="100" y="231"/>
                  </a:lnTo>
                  <a:lnTo>
                    <a:pt x="100" y="227"/>
                  </a:lnTo>
                  <a:lnTo>
                    <a:pt x="98" y="222"/>
                  </a:lnTo>
                  <a:lnTo>
                    <a:pt x="96" y="218"/>
                  </a:lnTo>
                  <a:lnTo>
                    <a:pt x="96" y="213"/>
                  </a:lnTo>
                  <a:lnTo>
                    <a:pt x="95" y="210"/>
                  </a:lnTo>
                  <a:lnTo>
                    <a:pt x="95" y="206"/>
                  </a:lnTo>
                  <a:lnTo>
                    <a:pt x="93" y="203"/>
                  </a:lnTo>
                  <a:lnTo>
                    <a:pt x="93" y="199"/>
                  </a:lnTo>
                  <a:lnTo>
                    <a:pt x="91" y="196"/>
                  </a:lnTo>
                  <a:lnTo>
                    <a:pt x="89" y="190"/>
                  </a:lnTo>
                  <a:lnTo>
                    <a:pt x="88" y="187"/>
                  </a:lnTo>
                  <a:lnTo>
                    <a:pt x="86" y="183"/>
                  </a:lnTo>
                  <a:lnTo>
                    <a:pt x="82" y="176"/>
                  </a:lnTo>
                  <a:lnTo>
                    <a:pt x="81" y="169"/>
                  </a:lnTo>
                  <a:lnTo>
                    <a:pt x="79" y="166"/>
                  </a:lnTo>
                  <a:lnTo>
                    <a:pt x="77" y="162"/>
                  </a:lnTo>
                  <a:lnTo>
                    <a:pt x="74" y="159"/>
                  </a:lnTo>
                  <a:lnTo>
                    <a:pt x="72" y="155"/>
                  </a:lnTo>
                  <a:lnTo>
                    <a:pt x="68" y="148"/>
                  </a:lnTo>
                  <a:lnTo>
                    <a:pt x="65" y="143"/>
                  </a:lnTo>
                  <a:lnTo>
                    <a:pt x="61" y="136"/>
                  </a:lnTo>
                  <a:lnTo>
                    <a:pt x="58" y="131"/>
                  </a:lnTo>
                  <a:lnTo>
                    <a:pt x="54" y="126"/>
                  </a:lnTo>
                  <a:lnTo>
                    <a:pt x="51" y="120"/>
                  </a:lnTo>
                  <a:lnTo>
                    <a:pt x="47" y="115"/>
                  </a:lnTo>
                  <a:lnTo>
                    <a:pt x="44" y="110"/>
                  </a:lnTo>
                  <a:lnTo>
                    <a:pt x="40" y="105"/>
                  </a:lnTo>
                  <a:lnTo>
                    <a:pt x="37" y="99"/>
                  </a:lnTo>
                  <a:lnTo>
                    <a:pt x="33" y="96"/>
                  </a:lnTo>
                  <a:lnTo>
                    <a:pt x="30" y="91"/>
                  </a:lnTo>
                  <a:lnTo>
                    <a:pt x="26" y="87"/>
                  </a:lnTo>
                  <a:lnTo>
                    <a:pt x="25" y="84"/>
                  </a:lnTo>
                  <a:lnTo>
                    <a:pt x="19" y="77"/>
                  </a:lnTo>
                  <a:lnTo>
                    <a:pt x="16" y="71"/>
                  </a:lnTo>
                  <a:lnTo>
                    <a:pt x="14" y="68"/>
                  </a:lnTo>
                  <a:lnTo>
                    <a:pt x="14" y="64"/>
                  </a:lnTo>
                  <a:lnTo>
                    <a:pt x="14" y="61"/>
                  </a:lnTo>
                  <a:lnTo>
                    <a:pt x="14" y="57"/>
                  </a:lnTo>
                  <a:lnTo>
                    <a:pt x="14" y="52"/>
                  </a:lnTo>
                  <a:lnTo>
                    <a:pt x="14" y="49"/>
                  </a:lnTo>
                  <a:lnTo>
                    <a:pt x="16" y="45"/>
                  </a:lnTo>
                  <a:lnTo>
                    <a:pt x="16" y="40"/>
                  </a:lnTo>
                  <a:lnTo>
                    <a:pt x="18" y="37"/>
                  </a:lnTo>
                  <a:lnTo>
                    <a:pt x="19" y="31"/>
                  </a:lnTo>
                  <a:lnTo>
                    <a:pt x="21" y="28"/>
                  </a:lnTo>
                  <a:lnTo>
                    <a:pt x="23" y="24"/>
                  </a:lnTo>
                  <a:lnTo>
                    <a:pt x="25" y="21"/>
                  </a:lnTo>
                  <a:lnTo>
                    <a:pt x="26" y="17"/>
                  </a:lnTo>
                  <a:lnTo>
                    <a:pt x="32" y="14"/>
                  </a:lnTo>
                  <a:lnTo>
                    <a:pt x="39" y="14"/>
                  </a:lnTo>
                  <a:lnTo>
                    <a:pt x="42" y="14"/>
                  </a:lnTo>
                  <a:lnTo>
                    <a:pt x="46" y="16"/>
                  </a:lnTo>
                  <a:lnTo>
                    <a:pt x="49" y="19"/>
                  </a:lnTo>
                  <a:lnTo>
                    <a:pt x="53" y="23"/>
                  </a:lnTo>
                  <a:lnTo>
                    <a:pt x="58" y="28"/>
                  </a:lnTo>
                  <a:lnTo>
                    <a:pt x="61" y="33"/>
                  </a:lnTo>
                  <a:lnTo>
                    <a:pt x="63" y="37"/>
                  </a:lnTo>
                  <a:lnTo>
                    <a:pt x="65" y="40"/>
                  </a:lnTo>
                  <a:lnTo>
                    <a:pt x="67" y="44"/>
                  </a:lnTo>
                  <a:lnTo>
                    <a:pt x="70" y="47"/>
                  </a:lnTo>
                  <a:lnTo>
                    <a:pt x="70" y="51"/>
                  </a:lnTo>
                  <a:lnTo>
                    <a:pt x="72" y="54"/>
                  </a:lnTo>
                  <a:lnTo>
                    <a:pt x="74" y="57"/>
                  </a:lnTo>
                  <a:lnTo>
                    <a:pt x="77" y="63"/>
                  </a:lnTo>
                  <a:lnTo>
                    <a:pt x="77" y="66"/>
                  </a:lnTo>
                  <a:lnTo>
                    <a:pt x="79" y="70"/>
                  </a:lnTo>
                  <a:lnTo>
                    <a:pt x="81" y="73"/>
                  </a:lnTo>
                  <a:lnTo>
                    <a:pt x="82" y="77"/>
                  </a:lnTo>
                  <a:lnTo>
                    <a:pt x="84" y="80"/>
                  </a:lnTo>
                  <a:lnTo>
                    <a:pt x="86" y="84"/>
                  </a:lnTo>
                  <a:lnTo>
                    <a:pt x="86" y="87"/>
                  </a:lnTo>
                  <a:lnTo>
                    <a:pt x="88" y="92"/>
                  </a:lnTo>
                  <a:lnTo>
                    <a:pt x="89" y="98"/>
                  </a:lnTo>
                  <a:lnTo>
                    <a:pt x="91" y="105"/>
                  </a:lnTo>
                  <a:lnTo>
                    <a:pt x="93" y="110"/>
                  </a:lnTo>
                  <a:lnTo>
                    <a:pt x="95" y="115"/>
                  </a:lnTo>
                  <a:lnTo>
                    <a:pt x="96" y="120"/>
                  </a:lnTo>
                  <a:lnTo>
                    <a:pt x="98" y="126"/>
                  </a:lnTo>
                  <a:lnTo>
                    <a:pt x="100" y="129"/>
                  </a:lnTo>
                  <a:lnTo>
                    <a:pt x="102" y="134"/>
                  </a:lnTo>
                  <a:lnTo>
                    <a:pt x="105" y="136"/>
                  </a:lnTo>
                  <a:lnTo>
                    <a:pt x="107" y="140"/>
                  </a:lnTo>
                  <a:lnTo>
                    <a:pt x="112" y="145"/>
                  </a:lnTo>
                  <a:lnTo>
                    <a:pt x="117" y="148"/>
                  </a:lnTo>
                  <a:lnTo>
                    <a:pt x="121" y="150"/>
                  </a:lnTo>
                  <a:lnTo>
                    <a:pt x="126" y="150"/>
                  </a:lnTo>
                  <a:lnTo>
                    <a:pt x="130" y="150"/>
                  </a:lnTo>
                  <a:lnTo>
                    <a:pt x="135" y="152"/>
                  </a:lnTo>
                  <a:lnTo>
                    <a:pt x="138" y="152"/>
                  </a:lnTo>
                  <a:lnTo>
                    <a:pt x="142" y="154"/>
                  </a:lnTo>
                  <a:lnTo>
                    <a:pt x="145" y="155"/>
                  </a:lnTo>
                  <a:lnTo>
                    <a:pt x="149" y="157"/>
                  </a:lnTo>
                  <a:lnTo>
                    <a:pt x="152" y="157"/>
                  </a:lnTo>
                  <a:lnTo>
                    <a:pt x="158" y="161"/>
                  </a:lnTo>
                  <a:lnTo>
                    <a:pt x="161" y="162"/>
                  </a:lnTo>
                  <a:lnTo>
                    <a:pt x="165" y="164"/>
                  </a:lnTo>
                  <a:lnTo>
                    <a:pt x="170" y="168"/>
                  </a:lnTo>
                  <a:lnTo>
                    <a:pt x="173" y="169"/>
                  </a:lnTo>
                  <a:lnTo>
                    <a:pt x="179" y="173"/>
                  </a:lnTo>
                  <a:lnTo>
                    <a:pt x="184" y="176"/>
                  </a:lnTo>
                  <a:lnTo>
                    <a:pt x="187" y="178"/>
                  </a:lnTo>
                  <a:lnTo>
                    <a:pt x="191" y="183"/>
                  </a:lnTo>
                  <a:lnTo>
                    <a:pt x="194" y="187"/>
                  </a:lnTo>
                  <a:lnTo>
                    <a:pt x="196" y="190"/>
                  </a:lnTo>
                  <a:lnTo>
                    <a:pt x="198" y="196"/>
                  </a:lnTo>
                  <a:lnTo>
                    <a:pt x="200" y="201"/>
                  </a:lnTo>
                  <a:lnTo>
                    <a:pt x="201" y="206"/>
                  </a:lnTo>
                  <a:lnTo>
                    <a:pt x="203" y="211"/>
                  </a:lnTo>
                  <a:lnTo>
                    <a:pt x="203" y="215"/>
                  </a:lnTo>
                  <a:lnTo>
                    <a:pt x="203" y="218"/>
                  </a:lnTo>
                  <a:lnTo>
                    <a:pt x="203" y="222"/>
                  </a:lnTo>
                  <a:lnTo>
                    <a:pt x="203" y="225"/>
                  </a:lnTo>
                  <a:lnTo>
                    <a:pt x="205" y="231"/>
                  </a:lnTo>
                  <a:lnTo>
                    <a:pt x="207" y="231"/>
                  </a:lnTo>
                  <a:lnTo>
                    <a:pt x="208" y="227"/>
                  </a:lnTo>
                  <a:lnTo>
                    <a:pt x="208" y="222"/>
                  </a:lnTo>
                  <a:lnTo>
                    <a:pt x="208" y="218"/>
                  </a:lnTo>
                  <a:lnTo>
                    <a:pt x="208" y="215"/>
                  </a:lnTo>
                  <a:lnTo>
                    <a:pt x="208" y="211"/>
                  </a:lnTo>
                  <a:lnTo>
                    <a:pt x="208" y="206"/>
                  </a:lnTo>
                  <a:lnTo>
                    <a:pt x="208" y="203"/>
                  </a:lnTo>
                  <a:lnTo>
                    <a:pt x="207" y="197"/>
                  </a:lnTo>
                  <a:lnTo>
                    <a:pt x="207" y="192"/>
                  </a:lnTo>
                  <a:lnTo>
                    <a:pt x="205" y="187"/>
                  </a:lnTo>
                  <a:lnTo>
                    <a:pt x="203" y="182"/>
                  </a:lnTo>
                  <a:lnTo>
                    <a:pt x="201" y="178"/>
                  </a:lnTo>
                  <a:lnTo>
                    <a:pt x="200" y="173"/>
                  </a:lnTo>
                  <a:lnTo>
                    <a:pt x="196" y="169"/>
                  </a:lnTo>
                  <a:lnTo>
                    <a:pt x="193" y="164"/>
                  </a:lnTo>
                  <a:lnTo>
                    <a:pt x="189" y="161"/>
                  </a:lnTo>
                  <a:lnTo>
                    <a:pt x="186" y="157"/>
                  </a:lnTo>
                  <a:lnTo>
                    <a:pt x="180" y="155"/>
                  </a:lnTo>
                  <a:lnTo>
                    <a:pt x="175" y="152"/>
                  </a:lnTo>
                  <a:lnTo>
                    <a:pt x="170" y="150"/>
                  </a:lnTo>
                  <a:lnTo>
                    <a:pt x="163" y="148"/>
                  </a:lnTo>
                  <a:lnTo>
                    <a:pt x="158" y="148"/>
                  </a:lnTo>
                  <a:lnTo>
                    <a:pt x="151" y="147"/>
                  </a:lnTo>
                  <a:lnTo>
                    <a:pt x="145" y="145"/>
                  </a:lnTo>
                  <a:lnTo>
                    <a:pt x="140" y="143"/>
                  </a:lnTo>
                  <a:lnTo>
                    <a:pt x="135" y="143"/>
                  </a:lnTo>
                  <a:lnTo>
                    <a:pt x="130" y="143"/>
                  </a:lnTo>
                  <a:lnTo>
                    <a:pt x="126" y="141"/>
                  </a:lnTo>
                  <a:lnTo>
                    <a:pt x="123" y="141"/>
                  </a:lnTo>
                  <a:lnTo>
                    <a:pt x="121" y="141"/>
                  </a:lnTo>
                  <a:lnTo>
                    <a:pt x="117" y="136"/>
                  </a:lnTo>
                  <a:lnTo>
                    <a:pt x="114" y="134"/>
                  </a:lnTo>
                  <a:lnTo>
                    <a:pt x="109" y="129"/>
                  </a:lnTo>
                  <a:lnTo>
                    <a:pt x="105" y="126"/>
                  </a:lnTo>
                  <a:lnTo>
                    <a:pt x="102" y="120"/>
                  </a:lnTo>
                  <a:lnTo>
                    <a:pt x="100" y="115"/>
                  </a:lnTo>
                  <a:lnTo>
                    <a:pt x="98" y="110"/>
                  </a:lnTo>
                  <a:lnTo>
                    <a:pt x="100" y="105"/>
                  </a:lnTo>
                  <a:lnTo>
                    <a:pt x="98" y="101"/>
                  </a:lnTo>
                  <a:lnTo>
                    <a:pt x="96" y="96"/>
                  </a:lnTo>
                  <a:lnTo>
                    <a:pt x="96" y="92"/>
                  </a:lnTo>
                  <a:lnTo>
                    <a:pt x="95" y="89"/>
                  </a:lnTo>
                  <a:lnTo>
                    <a:pt x="95" y="85"/>
                  </a:lnTo>
                  <a:lnTo>
                    <a:pt x="95" y="82"/>
                  </a:lnTo>
                  <a:lnTo>
                    <a:pt x="93" y="78"/>
                  </a:lnTo>
                  <a:lnTo>
                    <a:pt x="91" y="75"/>
                  </a:lnTo>
                  <a:lnTo>
                    <a:pt x="89" y="70"/>
                  </a:lnTo>
                  <a:lnTo>
                    <a:pt x="88" y="66"/>
                  </a:lnTo>
                  <a:lnTo>
                    <a:pt x="86" y="61"/>
                  </a:lnTo>
                  <a:lnTo>
                    <a:pt x="84" y="57"/>
                  </a:lnTo>
                  <a:lnTo>
                    <a:pt x="82" y="52"/>
                  </a:lnTo>
                  <a:lnTo>
                    <a:pt x="81" y="49"/>
                  </a:lnTo>
                  <a:lnTo>
                    <a:pt x="79" y="44"/>
                  </a:lnTo>
                  <a:lnTo>
                    <a:pt x="77" y="38"/>
                  </a:lnTo>
                  <a:lnTo>
                    <a:pt x="74" y="33"/>
                  </a:lnTo>
                  <a:lnTo>
                    <a:pt x="72" y="30"/>
                  </a:lnTo>
                  <a:lnTo>
                    <a:pt x="70" y="26"/>
                  </a:lnTo>
                  <a:lnTo>
                    <a:pt x="67" y="23"/>
                  </a:lnTo>
                  <a:lnTo>
                    <a:pt x="65" y="17"/>
                  </a:lnTo>
                  <a:lnTo>
                    <a:pt x="63" y="16"/>
                  </a:lnTo>
                  <a:lnTo>
                    <a:pt x="58" y="9"/>
                  </a:lnTo>
                  <a:lnTo>
                    <a:pt x="54" y="3"/>
                  </a:lnTo>
                  <a:lnTo>
                    <a:pt x="49" y="2"/>
                  </a:lnTo>
                  <a:lnTo>
                    <a:pt x="46" y="0"/>
                  </a:lnTo>
                  <a:lnTo>
                    <a:pt x="40" y="0"/>
                  </a:lnTo>
                  <a:lnTo>
                    <a:pt x="37" y="0"/>
                  </a:lnTo>
                  <a:lnTo>
                    <a:pt x="32" y="2"/>
                  </a:lnTo>
                  <a:lnTo>
                    <a:pt x="28" y="5"/>
                  </a:lnTo>
                  <a:lnTo>
                    <a:pt x="23" y="9"/>
                  </a:lnTo>
                  <a:lnTo>
                    <a:pt x="19" y="14"/>
                  </a:lnTo>
                  <a:lnTo>
                    <a:pt x="16" y="19"/>
                  </a:lnTo>
                  <a:lnTo>
                    <a:pt x="12" y="24"/>
                  </a:lnTo>
                  <a:lnTo>
                    <a:pt x="9" y="30"/>
                  </a:lnTo>
                  <a:lnTo>
                    <a:pt x="5" y="37"/>
                  </a:lnTo>
                  <a:lnTo>
                    <a:pt x="4" y="42"/>
                  </a:lnTo>
                  <a:lnTo>
                    <a:pt x="2" y="49"/>
                  </a:lnTo>
                  <a:lnTo>
                    <a:pt x="0" y="56"/>
                  </a:lnTo>
                  <a:lnTo>
                    <a:pt x="0" y="63"/>
                  </a:lnTo>
                  <a:lnTo>
                    <a:pt x="0" y="68"/>
                  </a:lnTo>
                  <a:lnTo>
                    <a:pt x="2" y="73"/>
                  </a:lnTo>
                  <a:lnTo>
                    <a:pt x="5" y="78"/>
                  </a:lnTo>
                  <a:lnTo>
                    <a:pt x="7" y="85"/>
                  </a:lnTo>
                  <a:lnTo>
                    <a:pt x="9" y="87"/>
                  </a:lnTo>
                  <a:lnTo>
                    <a:pt x="11" y="91"/>
                  </a:lnTo>
                  <a:lnTo>
                    <a:pt x="14" y="94"/>
                  </a:lnTo>
                  <a:lnTo>
                    <a:pt x="18" y="99"/>
                  </a:lnTo>
                  <a:lnTo>
                    <a:pt x="19" y="103"/>
                  </a:lnTo>
                  <a:lnTo>
                    <a:pt x="23" y="106"/>
                  </a:lnTo>
                  <a:lnTo>
                    <a:pt x="25" y="110"/>
                  </a:lnTo>
                  <a:lnTo>
                    <a:pt x="28" y="113"/>
                  </a:lnTo>
                  <a:lnTo>
                    <a:pt x="30" y="119"/>
                  </a:lnTo>
                  <a:lnTo>
                    <a:pt x="35" y="122"/>
                  </a:lnTo>
                  <a:lnTo>
                    <a:pt x="37" y="127"/>
                  </a:lnTo>
                  <a:lnTo>
                    <a:pt x="40" y="131"/>
                  </a:lnTo>
                  <a:lnTo>
                    <a:pt x="44" y="134"/>
                  </a:lnTo>
                  <a:lnTo>
                    <a:pt x="47" y="140"/>
                  </a:lnTo>
                  <a:lnTo>
                    <a:pt x="49" y="143"/>
                  </a:lnTo>
                  <a:lnTo>
                    <a:pt x="53" y="148"/>
                  </a:lnTo>
                  <a:lnTo>
                    <a:pt x="56" y="154"/>
                  </a:lnTo>
                  <a:lnTo>
                    <a:pt x="58" y="157"/>
                  </a:lnTo>
                  <a:lnTo>
                    <a:pt x="60" y="162"/>
                  </a:lnTo>
                  <a:lnTo>
                    <a:pt x="63" y="168"/>
                  </a:lnTo>
                  <a:lnTo>
                    <a:pt x="65" y="171"/>
                  </a:lnTo>
                  <a:lnTo>
                    <a:pt x="68" y="176"/>
                  </a:lnTo>
                  <a:lnTo>
                    <a:pt x="70" y="180"/>
                  </a:lnTo>
                  <a:lnTo>
                    <a:pt x="72" y="185"/>
                  </a:lnTo>
                  <a:lnTo>
                    <a:pt x="74" y="189"/>
                  </a:lnTo>
                  <a:lnTo>
                    <a:pt x="75" y="194"/>
                  </a:lnTo>
                  <a:lnTo>
                    <a:pt x="77" y="197"/>
                  </a:lnTo>
                  <a:lnTo>
                    <a:pt x="79" y="203"/>
                  </a:lnTo>
                  <a:lnTo>
                    <a:pt x="79" y="206"/>
                  </a:lnTo>
                  <a:lnTo>
                    <a:pt x="79" y="211"/>
                  </a:lnTo>
                  <a:lnTo>
                    <a:pt x="81" y="215"/>
                  </a:lnTo>
                  <a:lnTo>
                    <a:pt x="81" y="220"/>
                  </a:lnTo>
                  <a:lnTo>
                    <a:pt x="82" y="224"/>
                  </a:lnTo>
                  <a:lnTo>
                    <a:pt x="84" y="227"/>
                  </a:lnTo>
                  <a:lnTo>
                    <a:pt x="84" y="231"/>
                  </a:lnTo>
                  <a:lnTo>
                    <a:pt x="86" y="236"/>
                  </a:lnTo>
                  <a:lnTo>
                    <a:pt x="88" y="239"/>
                  </a:lnTo>
                  <a:lnTo>
                    <a:pt x="88" y="243"/>
                  </a:lnTo>
                  <a:lnTo>
                    <a:pt x="89" y="246"/>
                  </a:lnTo>
                  <a:lnTo>
                    <a:pt x="91" y="250"/>
                  </a:lnTo>
                  <a:lnTo>
                    <a:pt x="95" y="255"/>
                  </a:lnTo>
                  <a:lnTo>
                    <a:pt x="98" y="262"/>
                  </a:lnTo>
                  <a:lnTo>
                    <a:pt x="100" y="267"/>
                  </a:lnTo>
                  <a:lnTo>
                    <a:pt x="103" y="274"/>
                  </a:lnTo>
                  <a:lnTo>
                    <a:pt x="107" y="278"/>
                  </a:lnTo>
                  <a:lnTo>
                    <a:pt x="110" y="283"/>
                  </a:lnTo>
                  <a:lnTo>
                    <a:pt x="114" y="287"/>
                  </a:lnTo>
                  <a:lnTo>
                    <a:pt x="117" y="292"/>
                  </a:lnTo>
                  <a:lnTo>
                    <a:pt x="121" y="295"/>
                  </a:lnTo>
                  <a:lnTo>
                    <a:pt x="124" y="297"/>
                  </a:lnTo>
                  <a:lnTo>
                    <a:pt x="128" y="301"/>
                  </a:lnTo>
                  <a:lnTo>
                    <a:pt x="131" y="302"/>
                  </a:lnTo>
                  <a:lnTo>
                    <a:pt x="137" y="302"/>
                  </a:lnTo>
                  <a:lnTo>
                    <a:pt x="142" y="304"/>
                  </a:lnTo>
                  <a:lnTo>
                    <a:pt x="145" y="306"/>
                  </a:lnTo>
                  <a:lnTo>
                    <a:pt x="151" y="306"/>
                  </a:lnTo>
                  <a:lnTo>
                    <a:pt x="158" y="308"/>
                  </a:lnTo>
                  <a:lnTo>
                    <a:pt x="163" y="308"/>
                  </a:lnTo>
                  <a:lnTo>
                    <a:pt x="170" y="308"/>
                  </a:lnTo>
                  <a:lnTo>
                    <a:pt x="175" y="308"/>
                  </a:lnTo>
                  <a:lnTo>
                    <a:pt x="182" y="306"/>
                  </a:lnTo>
                  <a:lnTo>
                    <a:pt x="189" y="306"/>
                  </a:lnTo>
                  <a:lnTo>
                    <a:pt x="193" y="306"/>
                  </a:lnTo>
                  <a:lnTo>
                    <a:pt x="194" y="304"/>
                  </a:lnTo>
                  <a:lnTo>
                    <a:pt x="200" y="304"/>
                  </a:lnTo>
                  <a:lnTo>
                    <a:pt x="203" y="304"/>
                  </a:lnTo>
                  <a:lnTo>
                    <a:pt x="207" y="304"/>
                  </a:lnTo>
                  <a:lnTo>
                    <a:pt x="210" y="302"/>
                  </a:lnTo>
                  <a:lnTo>
                    <a:pt x="214" y="302"/>
                  </a:lnTo>
                  <a:lnTo>
                    <a:pt x="21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4" name="Freeform 65"/>
            <p:cNvSpPr>
              <a:spLocks/>
            </p:cNvSpPr>
            <p:nvPr/>
          </p:nvSpPr>
          <p:spPr bwMode="auto">
            <a:xfrm>
              <a:off x="5363" y="451"/>
              <a:ext cx="397" cy="464"/>
            </a:xfrm>
            <a:custGeom>
              <a:avLst/>
              <a:gdLst>
                <a:gd name="T0" fmla="*/ 42 w 397"/>
                <a:gd name="T1" fmla="*/ 248 h 464"/>
                <a:gd name="T2" fmla="*/ 53 w 397"/>
                <a:gd name="T3" fmla="*/ 179 h 464"/>
                <a:gd name="T4" fmla="*/ 63 w 397"/>
                <a:gd name="T5" fmla="*/ 89 h 464"/>
                <a:gd name="T6" fmla="*/ 84 w 397"/>
                <a:gd name="T7" fmla="*/ 30 h 464"/>
                <a:gd name="T8" fmla="*/ 117 w 397"/>
                <a:gd name="T9" fmla="*/ 40 h 464"/>
                <a:gd name="T10" fmla="*/ 112 w 397"/>
                <a:gd name="T11" fmla="*/ 96 h 464"/>
                <a:gd name="T12" fmla="*/ 84 w 397"/>
                <a:gd name="T13" fmla="*/ 159 h 464"/>
                <a:gd name="T14" fmla="*/ 98 w 397"/>
                <a:gd name="T15" fmla="*/ 180 h 464"/>
                <a:gd name="T16" fmla="*/ 107 w 397"/>
                <a:gd name="T17" fmla="*/ 233 h 464"/>
                <a:gd name="T18" fmla="*/ 154 w 397"/>
                <a:gd name="T19" fmla="*/ 182 h 464"/>
                <a:gd name="T20" fmla="*/ 179 w 397"/>
                <a:gd name="T21" fmla="*/ 130 h 464"/>
                <a:gd name="T22" fmla="*/ 203 w 397"/>
                <a:gd name="T23" fmla="*/ 75 h 464"/>
                <a:gd name="T24" fmla="*/ 249 w 397"/>
                <a:gd name="T25" fmla="*/ 18 h 464"/>
                <a:gd name="T26" fmla="*/ 273 w 397"/>
                <a:gd name="T27" fmla="*/ 56 h 464"/>
                <a:gd name="T28" fmla="*/ 243 w 397"/>
                <a:gd name="T29" fmla="*/ 130 h 464"/>
                <a:gd name="T30" fmla="*/ 224 w 397"/>
                <a:gd name="T31" fmla="*/ 156 h 464"/>
                <a:gd name="T32" fmla="*/ 212 w 397"/>
                <a:gd name="T33" fmla="*/ 194 h 464"/>
                <a:gd name="T34" fmla="*/ 205 w 397"/>
                <a:gd name="T35" fmla="*/ 268 h 464"/>
                <a:gd name="T36" fmla="*/ 273 w 397"/>
                <a:gd name="T37" fmla="*/ 205 h 464"/>
                <a:gd name="T38" fmla="*/ 338 w 397"/>
                <a:gd name="T39" fmla="*/ 131 h 464"/>
                <a:gd name="T40" fmla="*/ 376 w 397"/>
                <a:gd name="T41" fmla="*/ 147 h 464"/>
                <a:gd name="T42" fmla="*/ 322 w 397"/>
                <a:gd name="T43" fmla="*/ 219 h 464"/>
                <a:gd name="T44" fmla="*/ 259 w 397"/>
                <a:gd name="T45" fmla="*/ 294 h 464"/>
                <a:gd name="T46" fmla="*/ 273 w 397"/>
                <a:gd name="T47" fmla="*/ 325 h 464"/>
                <a:gd name="T48" fmla="*/ 327 w 397"/>
                <a:gd name="T49" fmla="*/ 306 h 464"/>
                <a:gd name="T50" fmla="*/ 383 w 397"/>
                <a:gd name="T51" fmla="*/ 297 h 464"/>
                <a:gd name="T52" fmla="*/ 348 w 397"/>
                <a:gd name="T53" fmla="*/ 348 h 464"/>
                <a:gd name="T54" fmla="*/ 266 w 397"/>
                <a:gd name="T55" fmla="*/ 378 h 464"/>
                <a:gd name="T56" fmla="*/ 193 w 397"/>
                <a:gd name="T57" fmla="*/ 439 h 464"/>
                <a:gd name="T58" fmla="*/ 137 w 397"/>
                <a:gd name="T59" fmla="*/ 457 h 464"/>
                <a:gd name="T60" fmla="*/ 75 w 397"/>
                <a:gd name="T61" fmla="*/ 458 h 464"/>
                <a:gd name="T62" fmla="*/ 130 w 397"/>
                <a:gd name="T63" fmla="*/ 464 h 464"/>
                <a:gd name="T64" fmla="*/ 198 w 397"/>
                <a:gd name="T65" fmla="*/ 446 h 464"/>
                <a:gd name="T66" fmla="*/ 261 w 397"/>
                <a:gd name="T67" fmla="*/ 395 h 464"/>
                <a:gd name="T68" fmla="*/ 331 w 397"/>
                <a:gd name="T69" fmla="*/ 366 h 464"/>
                <a:gd name="T70" fmla="*/ 392 w 397"/>
                <a:gd name="T71" fmla="*/ 317 h 464"/>
                <a:gd name="T72" fmla="*/ 352 w 397"/>
                <a:gd name="T73" fmla="*/ 289 h 464"/>
                <a:gd name="T74" fmla="*/ 285 w 397"/>
                <a:gd name="T75" fmla="*/ 317 h 464"/>
                <a:gd name="T76" fmla="*/ 285 w 397"/>
                <a:gd name="T77" fmla="*/ 280 h 464"/>
                <a:gd name="T78" fmla="*/ 334 w 397"/>
                <a:gd name="T79" fmla="*/ 217 h 464"/>
                <a:gd name="T80" fmla="*/ 382 w 397"/>
                <a:gd name="T81" fmla="*/ 158 h 464"/>
                <a:gd name="T82" fmla="*/ 368 w 397"/>
                <a:gd name="T83" fmla="*/ 102 h 464"/>
                <a:gd name="T84" fmla="*/ 310 w 397"/>
                <a:gd name="T85" fmla="*/ 147 h 464"/>
                <a:gd name="T86" fmla="*/ 238 w 397"/>
                <a:gd name="T87" fmla="*/ 227 h 464"/>
                <a:gd name="T88" fmla="*/ 196 w 397"/>
                <a:gd name="T89" fmla="*/ 243 h 464"/>
                <a:gd name="T90" fmla="*/ 226 w 397"/>
                <a:gd name="T91" fmla="*/ 186 h 464"/>
                <a:gd name="T92" fmla="*/ 266 w 397"/>
                <a:gd name="T93" fmla="*/ 105 h 464"/>
                <a:gd name="T94" fmla="*/ 282 w 397"/>
                <a:gd name="T95" fmla="*/ 40 h 464"/>
                <a:gd name="T96" fmla="*/ 261 w 397"/>
                <a:gd name="T97" fmla="*/ 2 h 464"/>
                <a:gd name="T98" fmla="*/ 212 w 397"/>
                <a:gd name="T99" fmla="*/ 47 h 464"/>
                <a:gd name="T100" fmla="*/ 184 w 397"/>
                <a:gd name="T101" fmla="*/ 105 h 464"/>
                <a:gd name="T102" fmla="*/ 156 w 397"/>
                <a:gd name="T103" fmla="*/ 161 h 464"/>
                <a:gd name="T104" fmla="*/ 119 w 397"/>
                <a:gd name="T105" fmla="*/ 220 h 464"/>
                <a:gd name="T106" fmla="*/ 109 w 397"/>
                <a:gd name="T107" fmla="*/ 180 h 464"/>
                <a:gd name="T108" fmla="*/ 119 w 397"/>
                <a:gd name="T109" fmla="*/ 121 h 464"/>
                <a:gd name="T110" fmla="*/ 128 w 397"/>
                <a:gd name="T111" fmla="*/ 61 h 464"/>
                <a:gd name="T112" fmla="*/ 117 w 397"/>
                <a:gd name="T113" fmla="*/ 7 h 464"/>
                <a:gd name="T114" fmla="*/ 65 w 397"/>
                <a:gd name="T115" fmla="*/ 32 h 464"/>
                <a:gd name="T116" fmla="*/ 47 w 397"/>
                <a:gd name="T117" fmla="*/ 95 h 464"/>
                <a:gd name="T118" fmla="*/ 39 w 397"/>
                <a:gd name="T119" fmla="*/ 175 h 464"/>
                <a:gd name="T120" fmla="*/ 30 w 397"/>
                <a:gd name="T121" fmla="*/ 241 h 464"/>
                <a:gd name="T122" fmla="*/ 0 w 397"/>
                <a:gd name="T123" fmla="*/ 301 h 4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7"/>
                <a:gd name="T187" fmla="*/ 0 h 464"/>
                <a:gd name="T188" fmla="*/ 397 w 397"/>
                <a:gd name="T189" fmla="*/ 464 h 4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7" h="464">
                  <a:moveTo>
                    <a:pt x="12" y="306"/>
                  </a:moveTo>
                  <a:lnTo>
                    <a:pt x="12" y="304"/>
                  </a:lnTo>
                  <a:lnTo>
                    <a:pt x="14" y="303"/>
                  </a:lnTo>
                  <a:lnTo>
                    <a:pt x="14" y="301"/>
                  </a:lnTo>
                  <a:lnTo>
                    <a:pt x="18" y="297"/>
                  </a:lnTo>
                  <a:lnTo>
                    <a:pt x="19" y="292"/>
                  </a:lnTo>
                  <a:lnTo>
                    <a:pt x="21" y="289"/>
                  </a:lnTo>
                  <a:lnTo>
                    <a:pt x="25" y="283"/>
                  </a:lnTo>
                  <a:lnTo>
                    <a:pt x="28" y="278"/>
                  </a:lnTo>
                  <a:lnTo>
                    <a:pt x="30" y="273"/>
                  </a:lnTo>
                  <a:lnTo>
                    <a:pt x="33" y="266"/>
                  </a:lnTo>
                  <a:lnTo>
                    <a:pt x="37" y="261"/>
                  </a:lnTo>
                  <a:lnTo>
                    <a:pt x="40" y="254"/>
                  </a:lnTo>
                  <a:lnTo>
                    <a:pt x="42" y="248"/>
                  </a:lnTo>
                  <a:lnTo>
                    <a:pt x="44" y="241"/>
                  </a:lnTo>
                  <a:lnTo>
                    <a:pt x="46" y="236"/>
                  </a:lnTo>
                  <a:lnTo>
                    <a:pt x="47" y="231"/>
                  </a:lnTo>
                  <a:lnTo>
                    <a:pt x="47" y="227"/>
                  </a:lnTo>
                  <a:lnTo>
                    <a:pt x="47" y="224"/>
                  </a:lnTo>
                  <a:lnTo>
                    <a:pt x="49" y="220"/>
                  </a:lnTo>
                  <a:lnTo>
                    <a:pt x="49" y="217"/>
                  </a:lnTo>
                  <a:lnTo>
                    <a:pt x="49" y="212"/>
                  </a:lnTo>
                  <a:lnTo>
                    <a:pt x="51" y="207"/>
                  </a:lnTo>
                  <a:lnTo>
                    <a:pt x="51" y="201"/>
                  </a:lnTo>
                  <a:lnTo>
                    <a:pt x="51" y="196"/>
                  </a:lnTo>
                  <a:lnTo>
                    <a:pt x="51" y="189"/>
                  </a:lnTo>
                  <a:lnTo>
                    <a:pt x="53" y="184"/>
                  </a:lnTo>
                  <a:lnTo>
                    <a:pt x="53" y="179"/>
                  </a:lnTo>
                  <a:lnTo>
                    <a:pt x="54" y="172"/>
                  </a:lnTo>
                  <a:lnTo>
                    <a:pt x="54" y="165"/>
                  </a:lnTo>
                  <a:lnTo>
                    <a:pt x="54" y="158"/>
                  </a:lnTo>
                  <a:lnTo>
                    <a:pt x="54" y="152"/>
                  </a:lnTo>
                  <a:lnTo>
                    <a:pt x="56" y="145"/>
                  </a:lnTo>
                  <a:lnTo>
                    <a:pt x="56" y="138"/>
                  </a:lnTo>
                  <a:lnTo>
                    <a:pt x="58" y="131"/>
                  </a:lnTo>
                  <a:lnTo>
                    <a:pt x="58" y="124"/>
                  </a:lnTo>
                  <a:lnTo>
                    <a:pt x="60" y="119"/>
                  </a:lnTo>
                  <a:lnTo>
                    <a:pt x="60" y="112"/>
                  </a:lnTo>
                  <a:lnTo>
                    <a:pt x="60" y="107"/>
                  </a:lnTo>
                  <a:lnTo>
                    <a:pt x="61" y="100"/>
                  </a:lnTo>
                  <a:lnTo>
                    <a:pt x="61" y="95"/>
                  </a:lnTo>
                  <a:lnTo>
                    <a:pt x="63" y="89"/>
                  </a:lnTo>
                  <a:lnTo>
                    <a:pt x="63" y="84"/>
                  </a:lnTo>
                  <a:lnTo>
                    <a:pt x="63" y="79"/>
                  </a:lnTo>
                  <a:lnTo>
                    <a:pt x="65" y="75"/>
                  </a:lnTo>
                  <a:lnTo>
                    <a:pt x="67" y="72"/>
                  </a:lnTo>
                  <a:lnTo>
                    <a:pt x="67" y="67"/>
                  </a:lnTo>
                  <a:lnTo>
                    <a:pt x="68" y="65"/>
                  </a:lnTo>
                  <a:lnTo>
                    <a:pt x="68" y="61"/>
                  </a:lnTo>
                  <a:lnTo>
                    <a:pt x="70" y="58"/>
                  </a:lnTo>
                  <a:lnTo>
                    <a:pt x="72" y="53"/>
                  </a:lnTo>
                  <a:lnTo>
                    <a:pt x="74" y="47"/>
                  </a:lnTo>
                  <a:lnTo>
                    <a:pt x="77" y="42"/>
                  </a:lnTo>
                  <a:lnTo>
                    <a:pt x="79" y="39"/>
                  </a:lnTo>
                  <a:lnTo>
                    <a:pt x="81" y="33"/>
                  </a:lnTo>
                  <a:lnTo>
                    <a:pt x="84" y="30"/>
                  </a:lnTo>
                  <a:lnTo>
                    <a:pt x="88" y="26"/>
                  </a:lnTo>
                  <a:lnTo>
                    <a:pt x="89" y="23"/>
                  </a:lnTo>
                  <a:lnTo>
                    <a:pt x="93" y="19"/>
                  </a:lnTo>
                  <a:lnTo>
                    <a:pt x="95" y="18"/>
                  </a:lnTo>
                  <a:lnTo>
                    <a:pt x="98" y="16"/>
                  </a:lnTo>
                  <a:lnTo>
                    <a:pt x="103" y="14"/>
                  </a:lnTo>
                  <a:lnTo>
                    <a:pt x="110" y="16"/>
                  </a:lnTo>
                  <a:lnTo>
                    <a:pt x="112" y="18"/>
                  </a:lnTo>
                  <a:lnTo>
                    <a:pt x="114" y="21"/>
                  </a:lnTo>
                  <a:lnTo>
                    <a:pt x="116" y="25"/>
                  </a:lnTo>
                  <a:lnTo>
                    <a:pt x="117" y="32"/>
                  </a:lnTo>
                  <a:lnTo>
                    <a:pt x="117" y="33"/>
                  </a:lnTo>
                  <a:lnTo>
                    <a:pt x="117" y="37"/>
                  </a:lnTo>
                  <a:lnTo>
                    <a:pt x="117" y="40"/>
                  </a:lnTo>
                  <a:lnTo>
                    <a:pt x="117" y="44"/>
                  </a:lnTo>
                  <a:lnTo>
                    <a:pt x="117" y="47"/>
                  </a:lnTo>
                  <a:lnTo>
                    <a:pt x="117" y="51"/>
                  </a:lnTo>
                  <a:lnTo>
                    <a:pt x="117" y="54"/>
                  </a:lnTo>
                  <a:lnTo>
                    <a:pt x="117" y="60"/>
                  </a:lnTo>
                  <a:lnTo>
                    <a:pt x="116" y="63"/>
                  </a:lnTo>
                  <a:lnTo>
                    <a:pt x="116" y="67"/>
                  </a:lnTo>
                  <a:lnTo>
                    <a:pt x="116" y="70"/>
                  </a:lnTo>
                  <a:lnTo>
                    <a:pt x="116" y="74"/>
                  </a:lnTo>
                  <a:lnTo>
                    <a:pt x="114" y="79"/>
                  </a:lnTo>
                  <a:lnTo>
                    <a:pt x="114" y="82"/>
                  </a:lnTo>
                  <a:lnTo>
                    <a:pt x="114" y="86"/>
                  </a:lnTo>
                  <a:lnTo>
                    <a:pt x="114" y="89"/>
                  </a:lnTo>
                  <a:lnTo>
                    <a:pt x="112" y="96"/>
                  </a:lnTo>
                  <a:lnTo>
                    <a:pt x="112" y="102"/>
                  </a:lnTo>
                  <a:lnTo>
                    <a:pt x="110" y="107"/>
                  </a:lnTo>
                  <a:lnTo>
                    <a:pt x="110" y="112"/>
                  </a:lnTo>
                  <a:lnTo>
                    <a:pt x="109" y="116"/>
                  </a:lnTo>
                  <a:lnTo>
                    <a:pt x="107" y="119"/>
                  </a:lnTo>
                  <a:lnTo>
                    <a:pt x="105" y="124"/>
                  </a:lnTo>
                  <a:lnTo>
                    <a:pt x="103" y="128"/>
                  </a:lnTo>
                  <a:lnTo>
                    <a:pt x="102" y="131"/>
                  </a:lnTo>
                  <a:lnTo>
                    <a:pt x="98" y="137"/>
                  </a:lnTo>
                  <a:lnTo>
                    <a:pt x="96" y="140"/>
                  </a:lnTo>
                  <a:lnTo>
                    <a:pt x="95" y="145"/>
                  </a:lnTo>
                  <a:lnTo>
                    <a:pt x="89" y="151"/>
                  </a:lnTo>
                  <a:lnTo>
                    <a:pt x="86" y="156"/>
                  </a:lnTo>
                  <a:lnTo>
                    <a:pt x="84" y="159"/>
                  </a:lnTo>
                  <a:lnTo>
                    <a:pt x="88" y="159"/>
                  </a:lnTo>
                  <a:lnTo>
                    <a:pt x="91" y="156"/>
                  </a:lnTo>
                  <a:lnTo>
                    <a:pt x="96" y="151"/>
                  </a:lnTo>
                  <a:lnTo>
                    <a:pt x="102" y="145"/>
                  </a:lnTo>
                  <a:lnTo>
                    <a:pt x="103" y="144"/>
                  </a:lnTo>
                  <a:lnTo>
                    <a:pt x="102" y="145"/>
                  </a:lnTo>
                  <a:lnTo>
                    <a:pt x="102" y="149"/>
                  </a:lnTo>
                  <a:lnTo>
                    <a:pt x="102" y="154"/>
                  </a:lnTo>
                  <a:lnTo>
                    <a:pt x="100" y="159"/>
                  </a:lnTo>
                  <a:lnTo>
                    <a:pt x="100" y="166"/>
                  </a:lnTo>
                  <a:lnTo>
                    <a:pt x="98" y="170"/>
                  </a:lnTo>
                  <a:lnTo>
                    <a:pt x="98" y="172"/>
                  </a:lnTo>
                  <a:lnTo>
                    <a:pt x="98" y="177"/>
                  </a:lnTo>
                  <a:lnTo>
                    <a:pt x="98" y="180"/>
                  </a:lnTo>
                  <a:lnTo>
                    <a:pt x="96" y="184"/>
                  </a:lnTo>
                  <a:lnTo>
                    <a:pt x="96" y="187"/>
                  </a:lnTo>
                  <a:lnTo>
                    <a:pt x="96" y="189"/>
                  </a:lnTo>
                  <a:lnTo>
                    <a:pt x="96" y="194"/>
                  </a:lnTo>
                  <a:lnTo>
                    <a:pt x="96" y="198"/>
                  </a:lnTo>
                  <a:lnTo>
                    <a:pt x="96" y="201"/>
                  </a:lnTo>
                  <a:lnTo>
                    <a:pt x="96" y="205"/>
                  </a:lnTo>
                  <a:lnTo>
                    <a:pt x="96" y="208"/>
                  </a:lnTo>
                  <a:lnTo>
                    <a:pt x="96" y="213"/>
                  </a:lnTo>
                  <a:lnTo>
                    <a:pt x="96" y="219"/>
                  </a:lnTo>
                  <a:lnTo>
                    <a:pt x="98" y="222"/>
                  </a:lnTo>
                  <a:lnTo>
                    <a:pt x="100" y="227"/>
                  </a:lnTo>
                  <a:lnTo>
                    <a:pt x="103" y="231"/>
                  </a:lnTo>
                  <a:lnTo>
                    <a:pt x="107" y="233"/>
                  </a:lnTo>
                  <a:lnTo>
                    <a:pt x="110" y="234"/>
                  </a:lnTo>
                  <a:lnTo>
                    <a:pt x="114" y="234"/>
                  </a:lnTo>
                  <a:lnTo>
                    <a:pt x="117" y="231"/>
                  </a:lnTo>
                  <a:lnTo>
                    <a:pt x="124" y="227"/>
                  </a:lnTo>
                  <a:lnTo>
                    <a:pt x="130" y="224"/>
                  </a:lnTo>
                  <a:lnTo>
                    <a:pt x="137" y="219"/>
                  </a:lnTo>
                  <a:lnTo>
                    <a:pt x="137" y="215"/>
                  </a:lnTo>
                  <a:lnTo>
                    <a:pt x="138" y="212"/>
                  </a:lnTo>
                  <a:lnTo>
                    <a:pt x="140" y="208"/>
                  </a:lnTo>
                  <a:lnTo>
                    <a:pt x="144" y="205"/>
                  </a:lnTo>
                  <a:lnTo>
                    <a:pt x="145" y="200"/>
                  </a:lnTo>
                  <a:lnTo>
                    <a:pt x="149" y="194"/>
                  </a:lnTo>
                  <a:lnTo>
                    <a:pt x="151" y="187"/>
                  </a:lnTo>
                  <a:lnTo>
                    <a:pt x="154" y="182"/>
                  </a:lnTo>
                  <a:lnTo>
                    <a:pt x="156" y="179"/>
                  </a:lnTo>
                  <a:lnTo>
                    <a:pt x="158" y="175"/>
                  </a:lnTo>
                  <a:lnTo>
                    <a:pt x="159" y="172"/>
                  </a:lnTo>
                  <a:lnTo>
                    <a:pt x="161" y="168"/>
                  </a:lnTo>
                  <a:lnTo>
                    <a:pt x="163" y="165"/>
                  </a:lnTo>
                  <a:lnTo>
                    <a:pt x="165" y="161"/>
                  </a:lnTo>
                  <a:lnTo>
                    <a:pt x="166" y="158"/>
                  </a:lnTo>
                  <a:lnTo>
                    <a:pt x="168" y="154"/>
                  </a:lnTo>
                  <a:lnTo>
                    <a:pt x="170" y="149"/>
                  </a:lnTo>
                  <a:lnTo>
                    <a:pt x="172" y="145"/>
                  </a:lnTo>
                  <a:lnTo>
                    <a:pt x="173" y="142"/>
                  </a:lnTo>
                  <a:lnTo>
                    <a:pt x="175" y="138"/>
                  </a:lnTo>
                  <a:lnTo>
                    <a:pt x="177" y="133"/>
                  </a:lnTo>
                  <a:lnTo>
                    <a:pt x="179" y="130"/>
                  </a:lnTo>
                  <a:lnTo>
                    <a:pt x="180" y="126"/>
                  </a:lnTo>
                  <a:lnTo>
                    <a:pt x="182" y="123"/>
                  </a:lnTo>
                  <a:lnTo>
                    <a:pt x="184" y="117"/>
                  </a:lnTo>
                  <a:lnTo>
                    <a:pt x="186" y="114"/>
                  </a:lnTo>
                  <a:lnTo>
                    <a:pt x="187" y="110"/>
                  </a:lnTo>
                  <a:lnTo>
                    <a:pt x="189" y="107"/>
                  </a:lnTo>
                  <a:lnTo>
                    <a:pt x="191" y="102"/>
                  </a:lnTo>
                  <a:lnTo>
                    <a:pt x="193" y="98"/>
                  </a:lnTo>
                  <a:lnTo>
                    <a:pt x="194" y="95"/>
                  </a:lnTo>
                  <a:lnTo>
                    <a:pt x="196" y="91"/>
                  </a:lnTo>
                  <a:lnTo>
                    <a:pt x="198" y="88"/>
                  </a:lnTo>
                  <a:lnTo>
                    <a:pt x="200" y="82"/>
                  </a:lnTo>
                  <a:lnTo>
                    <a:pt x="201" y="79"/>
                  </a:lnTo>
                  <a:lnTo>
                    <a:pt x="203" y="75"/>
                  </a:lnTo>
                  <a:lnTo>
                    <a:pt x="207" y="68"/>
                  </a:lnTo>
                  <a:lnTo>
                    <a:pt x="210" y="63"/>
                  </a:lnTo>
                  <a:lnTo>
                    <a:pt x="212" y="56"/>
                  </a:lnTo>
                  <a:lnTo>
                    <a:pt x="215" y="51"/>
                  </a:lnTo>
                  <a:lnTo>
                    <a:pt x="217" y="46"/>
                  </a:lnTo>
                  <a:lnTo>
                    <a:pt x="221" y="42"/>
                  </a:lnTo>
                  <a:lnTo>
                    <a:pt x="222" y="37"/>
                  </a:lnTo>
                  <a:lnTo>
                    <a:pt x="226" y="33"/>
                  </a:lnTo>
                  <a:lnTo>
                    <a:pt x="228" y="32"/>
                  </a:lnTo>
                  <a:lnTo>
                    <a:pt x="229" y="32"/>
                  </a:lnTo>
                  <a:lnTo>
                    <a:pt x="235" y="25"/>
                  </a:lnTo>
                  <a:lnTo>
                    <a:pt x="242" y="21"/>
                  </a:lnTo>
                  <a:lnTo>
                    <a:pt x="245" y="19"/>
                  </a:lnTo>
                  <a:lnTo>
                    <a:pt x="249" y="18"/>
                  </a:lnTo>
                  <a:lnTo>
                    <a:pt x="252" y="16"/>
                  </a:lnTo>
                  <a:lnTo>
                    <a:pt x="256" y="16"/>
                  </a:lnTo>
                  <a:lnTo>
                    <a:pt x="261" y="14"/>
                  </a:lnTo>
                  <a:lnTo>
                    <a:pt x="268" y="16"/>
                  </a:lnTo>
                  <a:lnTo>
                    <a:pt x="270" y="18"/>
                  </a:lnTo>
                  <a:lnTo>
                    <a:pt x="273" y="19"/>
                  </a:lnTo>
                  <a:lnTo>
                    <a:pt x="275" y="23"/>
                  </a:lnTo>
                  <a:lnTo>
                    <a:pt x="277" y="26"/>
                  </a:lnTo>
                  <a:lnTo>
                    <a:pt x="277" y="30"/>
                  </a:lnTo>
                  <a:lnTo>
                    <a:pt x="277" y="33"/>
                  </a:lnTo>
                  <a:lnTo>
                    <a:pt x="277" y="39"/>
                  </a:lnTo>
                  <a:lnTo>
                    <a:pt x="277" y="44"/>
                  </a:lnTo>
                  <a:lnTo>
                    <a:pt x="275" y="51"/>
                  </a:lnTo>
                  <a:lnTo>
                    <a:pt x="273" y="56"/>
                  </a:lnTo>
                  <a:lnTo>
                    <a:pt x="271" y="61"/>
                  </a:lnTo>
                  <a:lnTo>
                    <a:pt x="270" y="68"/>
                  </a:lnTo>
                  <a:lnTo>
                    <a:pt x="268" y="74"/>
                  </a:lnTo>
                  <a:lnTo>
                    <a:pt x="264" y="79"/>
                  </a:lnTo>
                  <a:lnTo>
                    <a:pt x="263" y="84"/>
                  </a:lnTo>
                  <a:lnTo>
                    <a:pt x="261" y="91"/>
                  </a:lnTo>
                  <a:lnTo>
                    <a:pt x="259" y="96"/>
                  </a:lnTo>
                  <a:lnTo>
                    <a:pt x="256" y="102"/>
                  </a:lnTo>
                  <a:lnTo>
                    <a:pt x="254" y="107"/>
                  </a:lnTo>
                  <a:lnTo>
                    <a:pt x="254" y="112"/>
                  </a:lnTo>
                  <a:lnTo>
                    <a:pt x="252" y="116"/>
                  </a:lnTo>
                  <a:lnTo>
                    <a:pt x="249" y="121"/>
                  </a:lnTo>
                  <a:lnTo>
                    <a:pt x="247" y="124"/>
                  </a:lnTo>
                  <a:lnTo>
                    <a:pt x="243" y="130"/>
                  </a:lnTo>
                  <a:lnTo>
                    <a:pt x="240" y="133"/>
                  </a:lnTo>
                  <a:lnTo>
                    <a:pt x="235" y="138"/>
                  </a:lnTo>
                  <a:lnTo>
                    <a:pt x="231" y="142"/>
                  </a:lnTo>
                  <a:lnTo>
                    <a:pt x="228" y="145"/>
                  </a:lnTo>
                  <a:lnTo>
                    <a:pt x="224" y="149"/>
                  </a:lnTo>
                  <a:lnTo>
                    <a:pt x="221" y="151"/>
                  </a:lnTo>
                  <a:lnTo>
                    <a:pt x="217" y="154"/>
                  </a:lnTo>
                  <a:lnTo>
                    <a:pt x="215" y="158"/>
                  </a:lnTo>
                  <a:lnTo>
                    <a:pt x="210" y="159"/>
                  </a:lnTo>
                  <a:lnTo>
                    <a:pt x="212" y="161"/>
                  </a:lnTo>
                  <a:lnTo>
                    <a:pt x="214" y="159"/>
                  </a:lnTo>
                  <a:lnTo>
                    <a:pt x="217" y="158"/>
                  </a:lnTo>
                  <a:lnTo>
                    <a:pt x="221" y="156"/>
                  </a:lnTo>
                  <a:lnTo>
                    <a:pt x="224" y="156"/>
                  </a:lnTo>
                  <a:lnTo>
                    <a:pt x="228" y="152"/>
                  </a:lnTo>
                  <a:lnTo>
                    <a:pt x="231" y="152"/>
                  </a:lnTo>
                  <a:lnTo>
                    <a:pt x="233" y="152"/>
                  </a:lnTo>
                  <a:lnTo>
                    <a:pt x="235" y="156"/>
                  </a:lnTo>
                  <a:lnTo>
                    <a:pt x="233" y="158"/>
                  </a:lnTo>
                  <a:lnTo>
                    <a:pt x="231" y="159"/>
                  </a:lnTo>
                  <a:lnTo>
                    <a:pt x="229" y="165"/>
                  </a:lnTo>
                  <a:lnTo>
                    <a:pt x="226" y="170"/>
                  </a:lnTo>
                  <a:lnTo>
                    <a:pt x="222" y="173"/>
                  </a:lnTo>
                  <a:lnTo>
                    <a:pt x="219" y="180"/>
                  </a:lnTo>
                  <a:lnTo>
                    <a:pt x="217" y="184"/>
                  </a:lnTo>
                  <a:lnTo>
                    <a:pt x="215" y="187"/>
                  </a:lnTo>
                  <a:lnTo>
                    <a:pt x="214" y="191"/>
                  </a:lnTo>
                  <a:lnTo>
                    <a:pt x="212" y="194"/>
                  </a:lnTo>
                  <a:lnTo>
                    <a:pt x="207" y="201"/>
                  </a:lnTo>
                  <a:lnTo>
                    <a:pt x="203" y="208"/>
                  </a:lnTo>
                  <a:lnTo>
                    <a:pt x="198" y="213"/>
                  </a:lnTo>
                  <a:lnTo>
                    <a:pt x="196" y="220"/>
                  </a:lnTo>
                  <a:lnTo>
                    <a:pt x="191" y="227"/>
                  </a:lnTo>
                  <a:lnTo>
                    <a:pt x="189" y="233"/>
                  </a:lnTo>
                  <a:lnTo>
                    <a:pt x="187" y="236"/>
                  </a:lnTo>
                  <a:lnTo>
                    <a:pt x="187" y="241"/>
                  </a:lnTo>
                  <a:lnTo>
                    <a:pt x="187" y="247"/>
                  </a:lnTo>
                  <a:lnTo>
                    <a:pt x="189" y="254"/>
                  </a:lnTo>
                  <a:lnTo>
                    <a:pt x="191" y="257"/>
                  </a:lnTo>
                  <a:lnTo>
                    <a:pt x="196" y="262"/>
                  </a:lnTo>
                  <a:lnTo>
                    <a:pt x="200" y="264"/>
                  </a:lnTo>
                  <a:lnTo>
                    <a:pt x="205" y="268"/>
                  </a:lnTo>
                  <a:lnTo>
                    <a:pt x="210" y="268"/>
                  </a:lnTo>
                  <a:lnTo>
                    <a:pt x="215" y="268"/>
                  </a:lnTo>
                  <a:lnTo>
                    <a:pt x="219" y="264"/>
                  </a:lnTo>
                  <a:lnTo>
                    <a:pt x="224" y="259"/>
                  </a:lnTo>
                  <a:lnTo>
                    <a:pt x="228" y="255"/>
                  </a:lnTo>
                  <a:lnTo>
                    <a:pt x="231" y="250"/>
                  </a:lnTo>
                  <a:lnTo>
                    <a:pt x="235" y="245"/>
                  </a:lnTo>
                  <a:lnTo>
                    <a:pt x="240" y="241"/>
                  </a:lnTo>
                  <a:lnTo>
                    <a:pt x="245" y="236"/>
                  </a:lnTo>
                  <a:lnTo>
                    <a:pt x="249" y="229"/>
                  </a:lnTo>
                  <a:lnTo>
                    <a:pt x="256" y="224"/>
                  </a:lnTo>
                  <a:lnTo>
                    <a:pt x="261" y="217"/>
                  </a:lnTo>
                  <a:lnTo>
                    <a:pt x="266" y="210"/>
                  </a:lnTo>
                  <a:lnTo>
                    <a:pt x="273" y="205"/>
                  </a:lnTo>
                  <a:lnTo>
                    <a:pt x="278" y="198"/>
                  </a:lnTo>
                  <a:lnTo>
                    <a:pt x="284" y="191"/>
                  </a:lnTo>
                  <a:lnTo>
                    <a:pt x="287" y="187"/>
                  </a:lnTo>
                  <a:lnTo>
                    <a:pt x="291" y="184"/>
                  </a:lnTo>
                  <a:lnTo>
                    <a:pt x="292" y="180"/>
                  </a:lnTo>
                  <a:lnTo>
                    <a:pt x="296" y="177"/>
                  </a:lnTo>
                  <a:lnTo>
                    <a:pt x="301" y="170"/>
                  </a:lnTo>
                  <a:lnTo>
                    <a:pt x="308" y="165"/>
                  </a:lnTo>
                  <a:lnTo>
                    <a:pt x="312" y="158"/>
                  </a:lnTo>
                  <a:lnTo>
                    <a:pt x="319" y="151"/>
                  </a:lnTo>
                  <a:lnTo>
                    <a:pt x="324" y="145"/>
                  </a:lnTo>
                  <a:lnTo>
                    <a:pt x="329" y="140"/>
                  </a:lnTo>
                  <a:lnTo>
                    <a:pt x="333" y="135"/>
                  </a:lnTo>
                  <a:lnTo>
                    <a:pt x="338" y="131"/>
                  </a:lnTo>
                  <a:lnTo>
                    <a:pt x="341" y="128"/>
                  </a:lnTo>
                  <a:lnTo>
                    <a:pt x="345" y="124"/>
                  </a:lnTo>
                  <a:lnTo>
                    <a:pt x="350" y="121"/>
                  </a:lnTo>
                  <a:lnTo>
                    <a:pt x="355" y="119"/>
                  </a:lnTo>
                  <a:lnTo>
                    <a:pt x="359" y="119"/>
                  </a:lnTo>
                  <a:lnTo>
                    <a:pt x="364" y="119"/>
                  </a:lnTo>
                  <a:lnTo>
                    <a:pt x="368" y="121"/>
                  </a:lnTo>
                  <a:lnTo>
                    <a:pt x="371" y="124"/>
                  </a:lnTo>
                  <a:lnTo>
                    <a:pt x="373" y="128"/>
                  </a:lnTo>
                  <a:lnTo>
                    <a:pt x="375" y="131"/>
                  </a:lnTo>
                  <a:lnTo>
                    <a:pt x="375" y="135"/>
                  </a:lnTo>
                  <a:lnTo>
                    <a:pt x="376" y="138"/>
                  </a:lnTo>
                  <a:lnTo>
                    <a:pt x="376" y="142"/>
                  </a:lnTo>
                  <a:lnTo>
                    <a:pt x="376" y="147"/>
                  </a:lnTo>
                  <a:lnTo>
                    <a:pt x="375" y="149"/>
                  </a:lnTo>
                  <a:lnTo>
                    <a:pt x="373" y="152"/>
                  </a:lnTo>
                  <a:lnTo>
                    <a:pt x="371" y="156"/>
                  </a:lnTo>
                  <a:lnTo>
                    <a:pt x="369" y="159"/>
                  </a:lnTo>
                  <a:lnTo>
                    <a:pt x="364" y="163"/>
                  </a:lnTo>
                  <a:lnTo>
                    <a:pt x="362" y="168"/>
                  </a:lnTo>
                  <a:lnTo>
                    <a:pt x="359" y="173"/>
                  </a:lnTo>
                  <a:lnTo>
                    <a:pt x="354" y="180"/>
                  </a:lnTo>
                  <a:lnTo>
                    <a:pt x="348" y="186"/>
                  </a:lnTo>
                  <a:lnTo>
                    <a:pt x="345" y="193"/>
                  </a:lnTo>
                  <a:lnTo>
                    <a:pt x="338" y="198"/>
                  </a:lnTo>
                  <a:lnTo>
                    <a:pt x="333" y="205"/>
                  </a:lnTo>
                  <a:lnTo>
                    <a:pt x="327" y="212"/>
                  </a:lnTo>
                  <a:lnTo>
                    <a:pt x="322" y="219"/>
                  </a:lnTo>
                  <a:lnTo>
                    <a:pt x="319" y="222"/>
                  </a:lnTo>
                  <a:lnTo>
                    <a:pt x="317" y="226"/>
                  </a:lnTo>
                  <a:lnTo>
                    <a:pt x="313" y="229"/>
                  </a:lnTo>
                  <a:lnTo>
                    <a:pt x="310" y="233"/>
                  </a:lnTo>
                  <a:lnTo>
                    <a:pt x="305" y="240"/>
                  </a:lnTo>
                  <a:lnTo>
                    <a:pt x="298" y="247"/>
                  </a:lnTo>
                  <a:lnTo>
                    <a:pt x="292" y="254"/>
                  </a:lnTo>
                  <a:lnTo>
                    <a:pt x="287" y="261"/>
                  </a:lnTo>
                  <a:lnTo>
                    <a:pt x="282" y="266"/>
                  </a:lnTo>
                  <a:lnTo>
                    <a:pt x="275" y="273"/>
                  </a:lnTo>
                  <a:lnTo>
                    <a:pt x="270" y="278"/>
                  </a:lnTo>
                  <a:lnTo>
                    <a:pt x="266" y="285"/>
                  </a:lnTo>
                  <a:lnTo>
                    <a:pt x="263" y="289"/>
                  </a:lnTo>
                  <a:lnTo>
                    <a:pt x="259" y="294"/>
                  </a:lnTo>
                  <a:lnTo>
                    <a:pt x="254" y="297"/>
                  </a:lnTo>
                  <a:lnTo>
                    <a:pt x="252" y="303"/>
                  </a:lnTo>
                  <a:lnTo>
                    <a:pt x="249" y="306"/>
                  </a:lnTo>
                  <a:lnTo>
                    <a:pt x="249" y="308"/>
                  </a:lnTo>
                  <a:lnTo>
                    <a:pt x="247" y="310"/>
                  </a:lnTo>
                  <a:lnTo>
                    <a:pt x="247" y="313"/>
                  </a:lnTo>
                  <a:lnTo>
                    <a:pt x="247" y="317"/>
                  </a:lnTo>
                  <a:lnTo>
                    <a:pt x="249" y="320"/>
                  </a:lnTo>
                  <a:lnTo>
                    <a:pt x="252" y="322"/>
                  </a:lnTo>
                  <a:lnTo>
                    <a:pt x="256" y="325"/>
                  </a:lnTo>
                  <a:lnTo>
                    <a:pt x="261" y="325"/>
                  </a:lnTo>
                  <a:lnTo>
                    <a:pt x="266" y="327"/>
                  </a:lnTo>
                  <a:lnTo>
                    <a:pt x="270" y="325"/>
                  </a:lnTo>
                  <a:lnTo>
                    <a:pt x="273" y="325"/>
                  </a:lnTo>
                  <a:lnTo>
                    <a:pt x="275" y="325"/>
                  </a:lnTo>
                  <a:lnTo>
                    <a:pt x="280" y="324"/>
                  </a:lnTo>
                  <a:lnTo>
                    <a:pt x="282" y="322"/>
                  </a:lnTo>
                  <a:lnTo>
                    <a:pt x="285" y="320"/>
                  </a:lnTo>
                  <a:lnTo>
                    <a:pt x="289" y="320"/>
                  </a:lnTo>
                  <a:lnTo>
                    <a:pt x="292" y="318"/>
                  </a:lnTo>
                  <a:lnTo>
                    <a:pt x="296" y="317"/>
                  </a:lnTo>
                  <a:lnTo>
                    <a:pt x="301" y="317"/>
                  </a:lnTo>
                  <a:lnTo>
                    <a:pt x="305" y="313"/>
                  </a:lnTo>
                  <a:lnTo>
                    <a:pt x="310" y="313"/>
                  </a:lnTo>
                  <a:lnTo>
                    <a:pt x="313" y="311"/>
                  </a:lnTo>
                  <a:lnTo>
                    <a:pt x="319" y="310"/>
                  </a:lnTo>
                  <a:lnTo>
                    <a:pt x="322" y="308"/>
                  </a:lnTo>
                  <a:lnTo>
                    <a:pt x="327" y="306"/>
                  </a:lnTo>
                  <a:lnTo>
                    <a:pt x="331" y="304"/>
                  </a:lnTo>
                  <a:lnTo>
                    <a:pt x="336" y="303"/>
                  </a:lnTo>
                  <a:lnTo>
                    <a:pt x="340" y="303"/>
                  </a:lnTo>
                  <a:lnTo>
                    <a:pt x="345" y="301"/>
                  </a:lnTo>
                  <a:lnTo>
                    <a:pt x="348" y="299"/>
                  </a:lnTo>
                  <a:lnTo>
                    <a:pt x="354" y="297"/>
                  </a:lnTo>
                  <a:lnTo>
                    <a:pt x="357" y="297"/>
                  </a:lnTo>
                  <a:lnTo>
                    <a:pt x="362" y="297"/>
                  </a:lnTo>
                  <a:lnTo>
                    <a:pt x="364" y="296"/>
                  </a:lnTo>
                  <a:lnTo>
                    <a:pt x="369" y="294"/>
                  </a:lnTo>
                  <a:lnTo>
                    <a:pt x="371" y="294"/>
                  </a:lnTo>
                  <a:lnTo>
                    <a:pt x="375" y="294"/>
                  </a:lnTo>
                  <a:lnTo>
                    <a:pt x="378" y="294"/>
                  </a:lnTo>
                  <a:lnTo>
                    <a:pt x="383" y="297"/>
                  </a:lnTo>
                  <a:lnTo>
                    <a:pt x="387" y="299"/>
                  </a:lnTo>
                  <a:lnTo>
                    <a:pt x="387" y="303"/>
                  </a:lnTo>
                  <a:lnTo>
                    <a:pt x="387" y="306"/>
                  </a:lnTo>
                  <a:lnTo>
                    <a:pt x="387" y="311"/>
                  </a:lnTo>
                  <a:lnTo>
                    <a:pt x="383" y="317"/>
                  </a:lnTo>
                  <a:lnTo>
                    <a:pt x="380" y="322"/>
                  </a:lnTo>
                  <a:lnTo>
                    <a:pt x="376" y="327"/>
                  </a:lnTo>
                  <a:lnTo>
                    <a:pt x="373" y="332"/>
                  </a:lnTo>
                  <a:lnTo>
                    <a:pt x="369" y="334"/>
                  </a:lnTo>
                  <a:lnTo>
                    <a:pt x="366" y="338"/>
                  </a:lnTo>
                  <a:lnTo>
                    <a:pt x="362" y="339"/>
                  </a:lnTo>
                  <a:lnTo>
                    <a:pt x="359" y="343"/>
                  </a:lnTo>
                  <a:lnTo>
                    <a:pt x="354" y="345"/>
                  </a:lnTo>
                  <a:lnTo>
                    <a:pt x="348" y="348"/>
                  </a:lnTo>
                  <a:lnTo>
                    <a:pt x="345" y="352"/>
                  </a:lnTo>
                  <a:lnTo>
                    <a:pt x="340" y="355"/>
                  </a:lnTo>
                  <a:lnTo>
                    <a:pt x="333" y="357"/>
                  </a:lnTo>
                  <a:lnTo>
                    <a:pt x="327" y="359"/>
                  </a:lnTo>
                  <a:lnTo>
                    <a:pt x="320" y="360"/>
                  </a:lnTo>
                  <a:lnTo>
                    <a:pt x="315" y="364"/>
                  </a:lnTo>
                  <a:lnTo>
                    <a:pt x="308" y="366"/>
                  </a:lnTo>
                  <a:lnTo>
                    <a:pt x="303" y="367"/>
                  </a:lnTo>
                  <a:lnTo>
                    <a:pt x="298" y="367"/>
                  </a:lnTo>
                  <a:lnTo>
                    <a:pt x="291" y="369"/>
                  </a:lnTo>
                  <a:lnTo>
                    <a:pt x="284" y="369"/>
                  </a:lnTo>
                  <a:lnTo>
                    <a:pt x="278" y="373"/>
                  </a:lnTo>
                  <a:lnTo>
                    <a:pt x="271" y="374"/>
                  </a:lnTo>
                  <a:lnTo>
                    <a:pt x="266" y="378"/>
                  </a:lnTo>
                  <a:lnTo>
                    <a:pt x="259" y="381"/>
                  </a:lnTo>
                  <a:lnTo>
                    <a:pt x="252" y="387"/>
                  </a:lnTo>
                  <a:lnTo>
                    <a:pt x="245" y="392"/>
                  </a:lnTo>
                  <a:lnTo>
                    <a:pt x="240" y="397"/>
                  </a:lnTo>
                  <a:lnTo>
                    <a:pt x="233" y="402"/>
                  </a:lnTo>
                  <a:lnTo>
                    <a:pt x="228" y="408"/>
                  </a:lnTo>
                  <a:lnTo>
                    <a:pt x="222" y="411"/>
                  </a:lnTo>
                  <a:lnTo>
                    <a:pt x="217" y="416"/>
                  </a:lnTo>
                  <a:lnTo>
                    <a:pt x="212" y="422"/>
                  </a:lnTo>
                  <a:lnTo>
                    <a:pt x="208" y="425"/>
                  </a:lnTo>
                  <a:lnTo>
                    <a:pt x="203" y="429"/>
                  </a:lnTo>
                  <a:lnTo>
                    <a:pt x="201" y="434"/>
                  </a:lnTo>
                  <a:lnTo>
                    <a:pt x="198" y="436"/>
                  </a:lnTo>
                  <a:lnTo>
                    <a:pt x="193" y="439"/>
                  </a:lnTo>
                  <a:lnTo>
                    <a:pt x="187" y="441"/>
                  </a:lnTo>
                  <a:lnTo>
                    <a:pt x="182" y="444"/>
                  </a:lnTo>
                  <a:lnTo>
                    <a:pt x="179" y="444"/>
                  </a:lnTo>
                  <a:lnTo>
                    <a:pt x="173" y="446"/>
                  </a:lnTo>
                  <a:lnTo>
                    <a:pt x="170" y="448"/>
                  </a:lnTo>
                  <a:lnTo>
                    <a:pt x="166" y="450"/>
                  </a:lnTo>
                  <a:lnTo>
                    <a:pt x="163" y="450"/>
                  </a:lnTo>
                  <a:lnTo>
                    <a:pt x="159" y="451"/>
                  </a:lnTo>
                  <a:lnTo>
                    <a:pt x="156" y="453"/>
                  </a:lnTo>
                  <a:lnTo>
                    <a:pt x="152" y="453"/>
                  </a:lnTo>
                  <a:lnTo>
                    <a:pt x="149" y="455"/>
                  </a:lnTo>
                  <a:lnTo>
                    <a:pt x="145" y="455"/>
                  </a:lnTo>
                  <a:lnTo>
                    <a:pt x="140" y="457"/>
                  </a:lnTo>
                  <a:lnTo>
                    <a:pt x="137" y="457"/>
                  </a:lnTo>
                  <a:lnTo>
                    <a:pt x="133" y="457"/>
                  </a:lnTo>
                  <a:lnTo>
                    <a:pt x="130" y="458"/>
                  </a:lnTo>
                  <a:lnTo>
                    <a:pt x="126" y="458"/>
                  </a:lnTo>
                  <a:lnTo>
                    <a:pt x="124" y="460"/>
                  </a:lnTo>
                  <a:lnTo>
                    <a:pt x="117" y="460"/>
                  </a:lnTo>
                  <a:lnTo>
                    <a:pt x="112" y="460"/>
                  </a:lnTo>
                  <a:lnTo>
                    <a:pt x="109" y="460"/>
                  </a:lnTo>
                  <a:lnTo>
                    <a:pt x="105" y="460"/>
                  </a:lnTo>
                  <a:lnTo>
                    <a:pt x="100" y="460"/>
                  </a:lnTo>
                  <a:lnTo>
                    <a:pt x="95" y="458"/>
                  </a:lnTo>
                  <a:lnTo>
                    <a:pt x="89" y="458"/>
                  </a:lnTo>
                  <a:lnTo>
                    <a:pt x="84" y="458"/>
                  </a:lnTo>
                  <a:lnTo>
                    <a:pt x="79" y="458"/>
                  </a:lnTo>
                  <a:lnTo>
                    <a:pt x="75" y="458"/>
                  </a:lnTo>
                  <a:lnTo>
                    <a:pt x="77" y="460"/>
                  </a:lnTo>
                  <a:lnTo>
                    <a:pt x="79" y="462"/>
                  </a:lnTo>
                  <a:lnTo>
                    <a:pt x="82" y="462"/>
                  </a:lnTo>
                  <a:lnTo>
                    <a:pt x="86" y="464"/>
                  </a:lnTo>
                  <a:lnTo>
                    <a:pt x="89" y="464"/>
                  </a:lnTo>
                  <a:lnTo>
                    <a:pt x="95" y="464"/>
                  </a:lnTo>
                  <a:lnTo>
                    <a:pt x="102" y="464"/>
                  </a:lnTo>
                  <a:lnTo>
                    <a:pt x="107" y="464"/>
                  </a:lnTo>
                  <a:lnTo>
                    <a:pt x="112" y="464"/>
                  </a:lnTo>
                  <a:lnTo>
                    <a:pt x="117" y="464"/>
                  </a:lnTo>
                  <a:lnTo>
                    <a:pt x="124" y="464"/>
                  </a:lnTo>
                  <a:lnTo>
                    <a:pt x="130" y="464"/>
                  </a:lnTo>
                  <a:lnTo>
                    <a:pt x="137" y="462"/>
                  </a:lnTo>
                  <a:lnTo>
                    <a:pt x="142" y="462"/>
                  </a:lnTo>
                  <a:lnTo>
                    <a:pt x="147" y="460"/>
                  </a:lnTo>
                  <a:lnTo>
                    <a:pt x="152" y="460"/>
                  </a:lnTo>
                  <a:lnTo>
                    <a:pt x="156" y="460"/>
                  </a:lnTo>
                  <a:lnTo>
                    <a:pt x="161" y="458"/>
                  </a:lnTo>
                  <a:lnTo>
                    <a:pt x="166" y="457"/>
                  </a:lnTo>
                  <a:lnTo>
                    <a:pt x="170" y="457"/>
                  </a:lnTo>
                  <a:lnTo>
                    <a:pt x="175" y="453"/>
                  </a:lnTo>
                  <a:lnTo>
                    <a:pt x="180" y="453"/>
                  </a:lnTo>
                  <a:lnTo>
                    <a:pt x="184" y="451"/>
                  </a:lnTo>
                  <a:lnTo>
                    <a:pt x="189" y="450"/>
                  </a:lnTo>
                  <a:lnTo>
                    <a:pt x="193" y="448"/>
                  </a:lnTo>
                  <a:lnTo>
                    <a:pt x="198" y="446"/>
                  </a:lnTo>
                  <a:lnTo>
                    <a:pt x="201" y="444"/>
                  </a:lnTo>
                  <a:lnTo>
                    <a:pt x="205" y="443"/>
                  </a:lnTo>
                  <a:lnTo>
                    <a:pt x="210" y="439"/>
                  </a:lnTo>
                  <a:lnTo>
                    <a:pt x="215" y="436"/>
                  </a:lnTo>
                  <a:lnTo>
                    <a:pt x="217" y="434"/>
                  </a:lnTo>
                  <a:lnTo>
                    <a:pt x="221" y="430"/>
                  </a:lnTo>
                  <a:lnTo>
                    <a:pt x="224" y="427"/>
                  </a:lnTo>
                  <a:lnTo>
                    <a:pt x="229" y="423"/>
                  </a:lnTo>
                  <a:lnTo>
                    <a:pt x="233" y="418"/>
                  </a:lnTo>
                  <a:lnTo>
                    <a:pt x="238" y="413"/>
                  </a:lnTo>
                  <a:lnTo>
                    <a:pt x="243" y="409"/>
                  </a:lnTo>
                  <a:lnTo>
                    <a:pt x="249" y="404"/>
                  </a:lnTo>
                  <a:lnTo>
                    <a:pt x="256" y="399"/>
                  </a:lnTo>
                  <a:lnTo>
                    <a:pt x="261" y="395"/>
                  </a:lnTo>
                  <a:lnTo>
                    <a:pt x="266" y="390"/>
                  </a:lnTo>
                  <a:lnTo>
                    <a:pt x="273" y="387"/>
                  </a:lnTo>
                  <a:lnTo>
                    <a:pt x="277" y="383"/>
                  </a:lnTo>
                  <a:lnTo>
                    <a:pt x="282" y="381"/>
                  </a:lnTo>
                  <a:lnTo>
                    <a:pt x="287" y="380"/>
                  </a:lnTo>
                  <a:lnTo>
                    <a:pt x="291" y="378"/>
                  </a:lnTo>
                  <a:lnTo>
                    <a:pt x="294" y="376"/>
                  </a:lnTo>
                  <a:lnTo>
                    <a:pt x="299" y="376"/>
                  </a:lnTo>
                  <a:lnTo>
                    <a:pt x="303" y="374"/>
                  </a:lnTo>
                  <a:lnTo>
                    <a:pt x="308" y="373"/>
                  </a:lnTo>
                  <a:lnTo>
                    <a:pt x="313" y="371"/>
                  </a:lnTo>
                  <a:lnTo>
                    <a:pt x="319" y="369"/>
                  </a:lnTo>
                  <a:lnTo>
                    <a:pt x="326" y="367"/>
                  </a:lnTo>
                  <a:lnTo>
                    <a:pt x="331" y="366"/>
                  </a:lnTo>
                  <a:lnTo>
                    <a:pt x="338" y="362"/>
                  </a:lnTo>
                  <a:lnTo>
                    <a:pt x="343" y="360"/>
                  </a:lnTo>
                  <a:lnTo>
                    <a:pt x="348" y="359"/>
                  </a:lnTo>
                  <a:lnTo>
                    <a:pt x="354" y="355"/>
                  </a:lnTo>
                  <a:lnTo>
                    <a:pt x="359" y="352"/>
                  </a:lnTo>
                  <a:lnTo>
                    <a:pt x="364" y="350"/>
                  </a:lnTo>
                  <a:lnTo>
                    <a:pt x="368" y="346"/>
                  </a:lnTo>
                  <a:lnTo>
                    <a:pt x="371" y="343"/>
                  </a:lnTo>
                  <a:lnTo>
                    <a:pt x="375" y="339"/>
                  </a:lnTo>
                  <a:lnTo>
                    <a:pt x="376" y="338"/>
                  </a:lnTo>
                  <a:lnTo>
                    <a:pt x="380" y="332"/>
                  </a:lnTo>
                  <a:lnTo>
                    <a:pt x="383" y="331"/>
                  </a:lnTo>
                  <a:lnTo>
                    <a:pt x="389" y="324"/>
                  </a:lnTo>
                  <a:lnTo>
                    <a:pt x="392" y="317"/>
                  </a:lnTo>
                  <a:lnTo>
                    <a:pt x="396" y="310"/>
                  </a:lnTo>
                  <a:lnTo>
                    <a:pt x="397" y="304"/>
                  </a:lnTo>
                  <a:lnTo>
                    <a:pt x="397" y="297"/>
                  </a:lnTo>
                  <a:lnTo>
                    <a:pt x="396" y="294"/>
                  </a:lnTo>
                  <a:lnTo>
                    <a:pt x="392" y="289"/>
                  </a:lnTo>
                  <a:lnTo>
                    <a:pt x="387" y="287"/>
                  </a:lnTo>
                  <a:lnTo>
                    <a:pt x="383" y="285"/>
                  </a:lnTo>
                  <a:lnTo>
                    <a:pt x="378" y="285"/>
                  </a:lnTo>
                  <a:lnTo>
                    <a:pt x="375" y="285"/>
                  </a:lnTo>
                  <a:lnTo>
                    <a:pt x="371" y="285"/>
                  </a:lnTo>
                  <a:lnTo>
                    <a:pt x="366" y="285"/>
                  </a:lnTo>
                  <a:lnTo>
                    <a:pt x="361" y="285"/>
                  </a:lnTo>
                  <a:lnTo>
                    <a:pt x="355" y="287"/>
                  </a:lnTo>
                  <a:lnTo>
                    <a:pt x="352" y="289"/>
                  </a:lnTo>
                  <a:lnTo>
                    <a:pt x="348" y="289"/>
                  </a:lnTo>
                  <a:lnTo>
                    <a:pt x="343" y="290"/>
                  </a:lnTo>
                  <a:lnTo>
                    <a:pt x="340" y="292"/>
                  </a:lnTo>
                  <a:lnTo>
                    <a:pt x="338" y="294"/>
                  </a:lnTo>
                  <a:lnTo>
                    <a:pt x="333" y="297"/>
                  </a:lnTo>
                  <a:lnTo>
                    <a:pt x="329" y="299"/>
                  </a:lnTo>
                  <a:lnTo>
                    <a:pt x="324" y="301"/>
                  </a:lnTo>
                  <a:lnTo>
                    <a:pt x="319" y="304"/>
                  </a:lnTo>
                  <a:lnTo>
                    <a:pt x="313" y="306"/>
                  </a:lnTo>
                  <a:lnTo>
                    <a:pt x="308" y="308"/>
                  </a:lnTo>
                  <a:lnTo>
                    <a:pt x="303" y="310"/>
                  </a:lnTo>
                  <a:lnTo>
                    <a:pt x="298" y="313"/>
                  </a:lnTo>
                  <a:lnTo>
                    <a:pt x="291" y="313"/>
                  </a:lnTo>
                  <a:lnTo>
                    <a:pt x="285" y="317"/>
                  </a:lnTo>
                  <a:lnTo>
                    <a:pt x="278" y="317"/>
                  </a:lnTo>
                  <a:lnTo>
                    <a:pt x="275" y="318"/>
                  </a:lnTo>
                  <a:lnTo>
                    <a:pt x="270" y="318"/>
                  </a:lnTo>
                  <a:lnTo>
                    <a:pt x="268" y="320"/>
                  </a:lnTo>
                  <a:lnTo>
                    <a:pt x="264" y="318"/>
                  </a:lnTo>
                  <a:lnTo>
                    <a:pt x="263" y="318"/>
                  </a:lnTo>
                  <a:lnTo>
                    <a:pt x="263" y="315"/>
                  </a:lnTo>
                  <a:lnTo>
                    <a:pt x="266" y="310"/>
                  </a:lnTo>
                  <a:lnTo>
                    <a:pt x="268" y="306"/>
                  </a:lnTo>
                  <a:lnTo>
                    <a:pt x="270" y="301"/>
                  </a:lnTo>
                  <a:lnTo>
                    <a:pt x="273" y="296"/>
                  </a:lnTo>
                  <a:lnTo>
                    <a:pt x="277" y="292"/>
                  </a:lnTo>
                  <a:lnTo>
                    <a:pt x="282" y="285"/>
                  </a:lnTo>
                  <a:lnTo>
                    <a:pt x="285" y="280"/>
                  </a:lnTo>
                  <a:lnTo>
                    <a:pt x="291" y="273"/>
                  </a:lnTo>
                  <a:lnTo>
                    <a:pt x="296" y="268"/>
                  </a:lnTo>
                  <a:lnTo>
                    <a:pt x="298" y="262"/>
                  </a:lnTo>
                  <a:lnTo>
                    <a:pt x="301" y="261"/>
                  </a:lnTo>
                  <a:lnTo>
                    <a:pt x="305" y="255"/>
                  </a:lnTo>
                  <a:lnTo>
                    <a:pt x="308" y="254"/>
                  </a:lnTo>
                  <a:lnTo>
                    <a:pt x="313" y="245"/>
                  </a:lnTo>
                  <a:lnTo>
                    <a:pt x="319" y="240"/>
                  </a:lnTo>
                  <a:lnTo>
                    <a:pt x="320" y="236"/>
                  </a:lnTo>
                  <a:lnTo>
                    <a:pt x="324" y="233"/>
                  </a:lnTo>
                  <a:lnTo>
                    <a:pt x="326" y="227"/>
                  </a:lnTo>
                  <a:lnTo>
                    <a:pt x="329" y="224"/>
                  </a:lnTo>
                  <a:lnTo>
                    <a:pt x="333" y="220"/>
                  </a:lnTo>
                  <a:lnTo>
                    <a:pt x="334" y="217"/>
                  </a:lnTo>
                  <a:lnTo>
                    <a:pt x="338" y="213"/>
                  </a:lnTo>
                  <a:lnTo>
                    <a:pt x="341" y="210"/>
                  </a:lnTo>
                  <a:lnTo>
                    <a:pt x="343" y="207"/>
                  </a:lnTo>
                  <a:lnTo>
                    <a:pt x="347" y="203"/>
                  </a:lnTo>
                  <a:lnTo>
                    <a:pt x="348" y="200"/>
                  </a:lnTo>
                  <a:lnTo>
                    <a:pt x="352" y="196"/>
                  </a:lnTo>
                  <a:lnTo>
                    <a:pt x="357" y="189"/>
                  </a:lnTo>
                  <a:lnTo>
                    <a:pt x="362" y="184"/>
                  </a:lnTo>
                  <a:lnTo>
                    <a:pt x="366" y="179"/>
                  </a:lnTo>
                  <a:lnTo>
                    <a:pt x="369" y="173"/>
                  </a:lnTo>
                  <a:lnTo>
                    <a:pt x="373" y="168"/>
                  </a:lnTo>
                  <a:lnTo>
                    <a:pt x="376" y="165"/>
                  </a:lnTo>
                  <a:lnTo>
                    <a:pt x="378" y="159"/>
                  </a:lnTo>
                  <a:lnTo>
                    <a:pt x="382" y="158"/>
                  </a:lnTo>
                  <a:lnTo>
                    <a:pt x="383" y="154"/>
                  </a:lnTo>
                  <a:lnTo>
                    <a:pt x="385" y="152"/>
                  </a:lnTo>
                  <a:lnTo>
                    <a:pt x="387" y="145"/>
                  </a:lnTo>
                  <a:lnTo>
                    <a:pt x="389" y="140"/>
                  </a:lnTo>
                  <a:lnTo>
                    <a:pt x="390" y="133"/>
                  </a:lnTo>
                  <a:lnTo>
                    <a:pt x="392" y="128"/>
                  </a:lnTo>
                  <a:lnTo>
                    <a:pt x="390" y="121"/>
                  </a:lnTo>
                  <a:lnTo>
                    <a:pt x="390" y="116"/>
                  </a:lnTo>
                  <a:lnTo>
                    <a:pt x="387" y="109"/>
                  </a:lnTo>
                  <a:lnTo>
                    <a:pt x="382" y="105"/>
                  </a:lnTo>
                  <a:lnTo>
                    <a:pt x="378" y="103"/>
                  </a:lnTo>
                  <a:lnTo>
                    <a:pt x="375" y="102"/>
                  </a:lnTo>
                  <a:lnTo>
                    <a:pt x="371" y="102"/>
                  </a:lnTo>
                  <a:lnTo>
                    <a:pt x="368" y="102"/>
                  </a:lnTo>
                  <a:lnTo>
                    <a:pt x="364" y="102"/>
                  </a:lnTo>
                  <a:lnTo>
                    <a:pt x="361" y="102"/>
                  </a:lnTo>
                  <a:lnTo>
                    <a:pt x="357" y="102"/>
                  </a:lnTo>
                  <a:lnTo>
                    <a:pt x="354" y="103"/>
                  </a:lnTo>
                  <a:lnTo>
                    <a:pt x="347" y="107"/>
                  </a:lnTo>
                  <a:lnTo>
                    <a:pt x="341" y="112"/>
                  </a:lnTo>
                  <a:lnTo>
                    <a:pt x="336" y="116"/>
                  </a:lnTo>
                  <a:lnTo>
                    <a:pt x="333" y="121"/>
                  </a:lnTo>
                  <a:lnTo>
                    <a:pt x="329" y="124"/>
                  </a:lnTo>
                  <a:lnTo>
                    <a:pt x="324" y="130"/>
                  </a:lnTo>
                  <a:lnTo>
                    <a:pt x="320" y="133"/>
                  </a:lnTo>
                  <a:lnTo>
                    <a:pt x="317" y="137"/>
                  </a:lnTo>
                  <a:lnTo>
                    <a:pt x="313" y="142"/>
                  </a:lnTo>
                  <a:lnTo>
                    <a:pt x="310" y="147"/>
                  </a:lnTo>
                  <a:lnTo>
                    <a:pt x="305" y="151"/>
                  </a:lnTo>
                  <a:lnTo>
                    <a:pt x="301" y="158"/>
                  </a:lnTo>
                  <a:lnTo>
                    <a:pt x="296" y="163"/>
                  </a:lnTo>
                  <a:lnTo>
                    <a:pt x="291" y="168"/>
                  </a:lnTo>
                  <a:lnTo>
                    <a:pt x="284" y="173"/>
                  </a:lnTo>
                  <a:lnTo>
                    <a:pt x="278" y="180"/>
                  </a:lnTo>
                  <a:lnTo>
                    <a:pt x="275" y="187"/>
                  </a:lnTo>
                  <a:lnTo>
                    <a:pt x="270" y="193"/>
                  </a:lnTo>
                  <a:lnTo>
                    <a:pt x="263" y="200"/>
                  </a:lnTo>
                  <a:lnTo>
                    <a:pt x="257" y="205"/>
                  </a:lnTo>
                  <a:lnTo>
                    <a:pt x="252" y="210"/>
                  </a:lnTo>
                  <a:lnTo>
                    <a:pt x="247" y="215"/>
                  </a:lnTo>
                  <a:lnTo>
                    <a:pt x="242" y="220"/>
                  </a:lnTo>
                  <a:lnTo>
                    <a:pt x="238" y="227"/>
                  </a:lnTo>
                  <a:lnTo>
                    <a:pt x="233" y="233"/>
                  </a:lnTo>
                  <a:lnTo>
                    <a:pt x="229" y="236"/>
                  </a:lnTo>
                  <a:lnTo>
                    <a:pt x="224" y="241"/>
                  </a:lnTo>
                  <a:lnTo>
                    <a:pt x="221" y="245"/>
                  </a:lnTo>
                  <a:lnTo>
                    <a:pt x="217" y="248"/>
                  </a:lnTo>
                  <a:lnTo>
                    <a:pt x="214" y="252"/>
                  </a:lnTo>
                  <a:lnTo>
                    <a:pt x="208" y="257"/>
                  </a:lnTo>
                  <a:lnTo>
                    <a:pt x="207" y="259"/>
                  </a:lnTo>
                  <a:lnTo>
                    <a:pt x="203" y="259"/>
                  </a:lnTo>
                  <a:lnTo>
                    <a:pt x="201" y="257"/>
                  </a:lnTo>
                  <a:lnTo>
                    <a:pt x="198" y="255"/>
                  </a:lnTo>
                  <a:lnTo>
                    <a:pt x="198" y="252"/>
                  </a:lnTo>
                  <a:lnTo>
                    <a:pt x="196" y="247"/>
                  </a:lnTo>
                  <a:lnTo>
                    <a:pt x="196" y="243"/>
                  </a:lnTo>
                  <a:lnTo>
                    <a:pt x="196" y="238"/>
                  </a:lnTo>
                  <a:lnTo>
                    <a:pt x="198" y="236"/>
                  </a:lnTo>
                  <a:lnTo>
                    <a:pt x="200" y="233"/>
                  </a:lnTo>
                  <a:lnTo>
                    <a:pt x="201" y="227"/>
                  </a:lnTo>
                  <a:lnTo>
                    <a:pt x="203" y="226"/>
                  </a:lnTo>
                  <a:lnTo>
                    <a:pt x="205" y="222"/>
                  </a:lnTo>
                  <a:lnTo>
                    <a:pt x="208" y="219"/>
                  </a:lnTo>
                  <a:lnTo>
                    <a:pt x="210" y="215"/>
                  </a:lnTo>
                  <a:lnTo>
                    <a:pt x="212" y="210"/>
                  </a:lnTo>
                  <a:lnTo>
                    <a:pt x="215" y="207"/>
                  </a:lnTo>
                  <a:lnTo>
                    <a:pt x="217" y="201"/>
                  </a:lnTo>
                  <a:lnTo>
                    <a:pt x="221" y="198"/>
                  </a:lnTo>
                  <a:lnTo>
                    <a:pt x="222" y="191"/>
                  </a:lnTo>
                  <a:lnTo>
                    <a:pt x="226" y="186"/>
                  </a:lnTo>
                  <a:lnTo>
                    <a:pt x="229" y="180"/>
                  </a:lnTo>
                  <a:lnTo>
                    <a:pt x="233" y="177"/>
                  </a:lnTo>
                  <a:lnTo>
                    <a:pt x="235" y="170"/>
                  </a:lnTo>
                  <a:lnTo>
                    <a:pt x="238" y="165"/>
                  </a:lnTo>
                  <a:lnTo>
                    <a:pt x="242" y="158"/>
                  </a:lnTo>
                  <a:lnTo>
                    <a:pt x="245" y="152"/>
                  </a:lnTo>
                  <a:lnTo>
                    <a:pt x="247" y="145"/>
                  </a:lnTo>
                  <a:lnTo>
                    <a:pt x="250" y="140"/>
                  </a:lnTo>
                  <a:lnTo>
                    <a:pt x="254" y="133"/>
                  </a:lnTo>
                  <a:lnTo>
                    <a:pt x="256" y="128"/>
                  </a:lnTo>
                  <a:lnTo>
                    <a:pt x="259" y="123"/>
                  </a:lnTo>
                  <a:lnTo>
                    <a:pt x="261" y="116"/>
                  </a:lnTo>
                  <a:lnTo>
                    <a:pt x="263" y="110"/>
                  </a:lnTo>
                  <a:lnTo>
                    <a:pt x="266" y="105"/>
                  </a:lnTo>
                  <a:lnTo>
                    <a:pt x="268" y="100"/>
                  </a:lnTo>
                  <a:lnTo>
                    <a:pt x="270" y="93"/>
                  </a:lnTo>
                  <a:lnTo>
                    <a:pt x="271" y="88"/>
                  </a:lnTo>
                  <a:lnTo>
                    <a:pt x="273" y="82"/>
                  </a:lnTo>
                  <a:lnTo>
                    <a:pt x="275" y="77"/>
                  </a:lnTo>
                  <a:lnTo>
                    <a:pt x="275" y="74"/>
                  </a:lnTo>
                  <a:lnTo>
                    <a:pt x="277" y="68"/>
                  </a:lnTo>
                  <a:lnTo>
                    <a:pt x="277" y="63"/>
                  </a:lnTo>
                  <a:lnTo>
                    <a:pt x="278" y="60"/>
                  </a:lnTo>
                  <a:lnTo>
                    <a:pt x="278" y="54"/>
                  </a:lnTo>
                  <a:lnTo>
                    <a:pt x="278" y="51"/>
                  </a:lnTo>
                  <a:lnTo>
                    <a:pt x="280" y="47"/>
                  </a:lnTo>
                  <a:lnTo>
                    <a:pt x="280" y="44"/>
                  </a:lnTo>
                  <a:lnTo>
                    <a:pt x="282" y="40"/>
                  </a:lnTo>
                  <a:lnTo>
                    <a:pt x="282" y="37"/>
                  </a:lnTo>
                  <a:lnTo>
                    <a:pt x="282" y="35"/>
                  </a:lnTo>
                  <a:lnTo>
                    <a:pt x="282" y="28"/>
                  </a:lnTo>
                  <a:lnTo>
                    <a:pt x="284" y="25"/>
                  </a:lnTo>
                  <a:lnTo>
                    <a:pt x="282" y="19"/>
                  </a:lnTo>
                  <a:lnTo>
                    <a:pt x="282" y="18"/>
                  </a:lnTo>
                  <a:lnTo>
                    <a:pt x="282" y="12"/>
                  </a:lnTo>
                  <a:lnTo>
                    <a:pt x="282" y="11"/>
                  </a:lnTo>
                  <a:lnTo>
                    <a:pt x="278" y="7"/>
                  </a:lnTo>
                  <a:lnTo>
                    <a:pt x="278" y="4"/>
                  </a:lnTo>
                  <a:lnTo>
                    <a:pt x="275" y="2"/>
                  </a:lnTo>
                  <a:lnTo>
                    <a:pt x="270" y="2"/>
                  </a:lnTo>
                  <a:lnTo>
                    <a:pt x="266" y="0"/>
                  </a:lnTo>
                  <a:lnTo>
                    <a:pt x="261" y="2"/>
                  </a:lnTo>
                  <a:lnTo>
                    <a:pt x="254" y="2"/>
                  </a:lnTo>
                  <a:lnTo>
                    <a:pt x="249" y="4"/>
                  </a:lnTo>
                  <a:lnTo>
                    <a:pt x="242" y="5"/>
                  </a:lnTo>
                  <a:lnTo>
                    <a:pt x="236" y="9"/>
                  </a:lnTo>
                  <a:lnTo>
                    <a:pt x="235" y="9"/>
                  </a:lnTo>
                  <a:lnTo>
                    <a:pt x="233" y="12"/>
                  </a:lnTo>
                  <a:lnTo>
                    <a:pt x="231" y="14"/>
                  </a:lnTo>
                  <a:lnTo>
                    <a:pt x="228" y="19"/>
                  </a:lnTo>
                  <a:lnTo>
                    <a:pt x="224" y="23"/>
                  </a:lnTo>
                  <a:lnTo>
                    <a:pt x="222" y="28"/>
                  </a:lnTo>
                  <a:lnTo>
                    <a:pt x="219" y="33"/>
                  </a:lnTo>
                  <a:lnTo>
                    <a:pt x="215" y="40"/>
                  </a:lnTo>
                  <a:lnTo>
                    <a:pt x="214" y="44"/>
                  </a:lnTo>
                  <a:lnTo>
                    <a:pt x="212" y="47"/>
                  </a:lnTo>
                  <a:lnTo>
                    <a:pt x="210" y="51"/>
                  </a:lnTo>
                  <a:lnTo>
                    <a:pt x="208" y="54"/>
                  </a:lnTo>
                  <a:lnTo>
                    <a:pt x="205" y="58"/>
                  </a:lnTo>
                  <a:lnTo>
                    <a:pt x="203" y="61"/>
                  </a:lnTo>
                  <a:lnTo>
                    <a:pt x="201" y="67"/>
                  </a:lnTo>
                  <a:lnTo>
                    <a:pt x="200" y="70"/>
                  </a:lnTo>
                  <a:lnTo>
                    <a:pt x="198" y="74"/>
                  </a:lnTo>
                  <a:lnTo>
                    <a:pt x="196" y="79"/>
                  </a:lnTo>
                  <a:lnTo>
                    <a:pt x="193" y="82"/>
                  </a:lnTo>
                  <a:lnTo>
                    <a:pt x="191" y="88"/>
                  </a:lnTo>
                  <a:lnTo>
                    <a:pt x="189" y="91"/>
                  </a:lnTo>
                  <a:lnTo>
                    <a:pt x="187" y="95"/>
                  </a:lnTo>
                  <a:lnTo>
                    <a:pt x="186" y="100"/>
                  </a:lnTo>
                  <a:lnTo>
                    <a:pt x="184" y="105"/>
                  </a:lnTo>
                  <a:lnTo>
                    <a:pt x="180" y="109"/>
                  </a:lnTo>
                  <a:lnTo>
                    <a:pt x="179" y="114"/>
                  </a:lnTo>
                  <a:lnTo>
                    <a:pt x="177" y="117"/>
                  </a:lnTo>
                  <a:lnTo>
                    <a:pt x="175" y="121"/>
                  </a:lnTo>
                  <a:lnTo>
                    <a:pt x="173" y="124"/>
                  </a:lnTo>
                  <a:lnTo>
                    <a:pt x="170" y="130"/>
                  </a:lnTo>
                  <a:lnTo>
                    <a:pt x="168" y="133"/>
                  </a:lnTo>
                  <a:lnTo>
                    <a:pt x="166" y="138"/>
                  </a:lnTo>
                  <a:lnTo>
                    <a:pt x="165" y="142"/>
                  </a:lnTo>
                  <a:lnTo>
                    <a:pt x="163" y="145"/>
                  </a:lnTo>
                  <a:lnTo>
                    <a:pt x="161" y="151"/>
                  </a:lnTo>
                  <a:lnTo>
                    <a:pt x="159" y="154"/>
                  </a:lnTo>
                  <a:lnTo>
                    <a:pt x="156" y="158"/>
                  </a:lnTo>
                  <a:lnTo>
                    <a:pt x="156" y="161"/>
                  </a:lnTo>
                  <a:lnTo>
                    <a:pt x="154" y="165"/>
                  </a:lnTo>
                  <a:lnTo>
                    <a:pt x="152" y="168"/>
                  </a:lnTo>
                  <a:lnTo>
                    <a:pt x="149" y="173"/>
                  </a:lnTo>
                  <a:lnTo>
                    <a:pt x="145" y="180"/>
                  </a:lnTo>
                  <a:lnTo>
                    <a:pt x="142" y="186"/>
                  </a:lnTo>
                  <a:lnTo>
                    <a:pt x="140" y="191"/>
                  </a:lnTo>
                  <a:lnTo>
                    <a:pt x="138" y="194"/>
                  </a:lnTo>
                  <a:lnTo>
                    <a:pt x="137" y="200"/>
                  </a:lnTo>
                  <a:lnTo>
                    <a:pt x="135" y="201"/>
                  </a:lnTo>
                  <a:lnTo>
                    <a:pt x="135" y="203"/>
                  </a:lnTo>
                  <a:lnTo>
                    <a:pt x="130" y="207"/>
                  </a:lnTo>
                  <a:lnTo>
                    <a:pt x="126" y="212"/>
                  </a:lnTo>
                  <a:lnTo>
                    <a:pt x="123" y="215"/>
                  </a:lnTo>
                  <a:lnTo>
                    <a:pt x="119" y="220"/>
                  </a:lnTo>
                  <a:lnTo>
                    <a:pt x="116" y="222"/>
                  </a:lnTo>
                  <a:lnTo>
                    <a:pt x="112" y="226"/>
                  </a:lnTo>
                  <a:lnTo>
                    <a:pt x="109" y="226"/>
                  </a:lnTo>
                  <a:lnTo>
                    <a:pt x="109" y="224"/>
                  </a:lnTo>
                  <a:lnTo>
                    <a:pt x="107" y="220"/>
                  </a:lnTo>
                  <a:lnTo>
                    <a:pt x="107" y="219"/>
                  </a:lnTo>
                  <a:lnTo>
                    <a:pt x="107" y="213"/>
                  </a:lnTo>
                  <a:lnTo>
                    <a:pt x="107" y="208"/>
                  </a:lnTo>
                  <a:lnTo>
                    <a:pt x="107" y="201"/>
                  </a:lnTo>
                  <a:lnTo>
                    <a:pt x="107" y="196"/>
                  </a:lnTo>
                  <a:lnTo>
                    <a:pt x="107" y="193"/>
                  </a:lnTo>
                  <a:lnTo>
                    <a:pt x="109" y="187"/>
                  </a:lnTo>
                  <a:lnTo>
                    <a:pt x="109" y="184"/>
                  </a:lnTo>
                  <a:lnTo>
                    <a:pt x="109" y="180"/>
                  </a:lnTo>
                  <a:lnTo>
                    <a:pt x="109" y="177"/>
                  </a:lnTo>
                  <a:lnTo>
                    <a:pt x="109" y="173"/>
                  </a:lnTo>
                  <a:lnTo>
                    <a:pt x="110" y="170"/>
                  </a:lnTo>
                  <a:lnTo>
                    <a:pt x="110" y="165"/>
                  </a:lnTo>
                  <a:lnTo>
                    <a:pt x="110" y="161"/>
                  </a:lnTo>
                  <a:lnTo>
                    <a:pt x="110" y="158"/>
                  </a:lnTo>
                  <a:lnTo>
                    <a:pt x="112" y="154"/>
                  </a:lnTo>
                  <a:lnTo>
                    <a:pt x="112" y="151"/>
                  </a:lnTo>
                  <a:lnTo>
                    <a:pt x="112" y="144"/>
                  </a:lnTo>
                  <a:lnTo>
                    <a:pt x="114" y="138"/>
                  </a:lnTo>
                  <a:lnTo>
                    <a:pt x="116" y="133"/>
                  </a:lnTo>
                  <a:lnTo>
                    <a:pt x="117" y="130"/>
                  </a:lnTo>
                  <a:lnTo>
                    <a:pt x="117" y="126"/>
                  </a:lnTo>
                  <a:lnTo>
                    <a:pt x="119" y="121"/>
                  </a:lnTo>
                  <a:lnTo>
                    <a:pt x="119" y="117"/>
                  </a:lnTo>
                  <a:lnTo>
                    <a:pt x="119" y="114"/>
                  </a:lnTo>
                  <a:lnTo>
                    <a:pt x="121" y="110"/>
                  </a:lnTo>
                  <a:lnTo>
                    <a:pt x="123" y="107"/>
                  </a:lnTo>
                  <a:lnTo>
                    <a:pt x="123" y="102"/>
                  </a:lnTo>
                  <a:lnTo>
                    <a:pt x="123" y="98"/>
                  </a:lnTo>
                  <a:lnTo>
                    <a:pt x="123" y="93"/>
                  </a:lnTo>
                  <a:lnTo>
                    <a:pt x="124" y="89"/>
                  </a:lnTo>
                  <a:lnTo>
                    <a:pt x="124" y="84"/>
                  </a:lnTo>
                  <a:lnTo>
                    <a:pt x="126" y="79"/>
                  </a:lnTo>
                  <a:lnTo>
                    <a:pt x="126" y="75"/>
                  </a:lnTo>
                  <a:lnTo>
                    <a:pt x="128" y="70"/>
                  </a:lnTo>
                  <a:lnTo>
                    <a:pt x="128" y="65"/>
                  </a:lnTo>
                  <a:lnTo>
                    <a:pt x="128" y="61"/>
                  </a:lnTo>
                  <a:lnTo>
                    <a:pt x="128" y="56"/>
                  </a:lnTo>
                  <a:lnTo>
                    <a:pt x="130" y="53"/>
                  </a:lnTo>
                  <a:lnTo>
                    <a:pt x="130" y="47"/>
                  </a:lnTo>
                  <a:lnTo>
                    <a:pt x="130" y="42"/>
                  </a:lnTo>
                  <a:lnTo>
                    <a:pt x="130" y="39"/>
                  </a:lnTo>
                  <a:lnTo>
                    <a:pt x="130" y="35"/>
                  </a:lnTo>
                  <a:lnTo>
                    <a:pt x="130" y="32"/>
                  </a:lnTo>
                  <a:lnTo>
                    <a:pt x="130" y="28"/>
                  </a:lnTo>
                  <a:lnTo>
                    <a:pt x="128" y="25"/>
                  </a:lnTo>
                  <a:lnTo>
                    <a:pt x="128" y="23"/>
                  </a:lnTo>
                  <a:lnTo>
                    <a:pt x="126" y="18"/>
                  </a:lnTo>
                  <a:lnTo>
                    <a:pt x="126" y="16"/>
                  </a:lnTo>
                  <a:lnTo>
                    <a:pt x="121" y="11"/>
                  </a:lnTo>
                  <a:lnTo>
                    <a:pt x="117" y="7"/>
                  </a:lnTo>
                  <a:lnTo>
                    <a:pt x="116" y="4"/>
                  </a:lnTo>
                  <a:lnTo>
                    <a:pt x="112" y="4"/>
                  </a:lnTo>
                  <a:lnTo>
                    <a:pt x="110" y="2"/>
                  </a:lnTo>
                  <a:lnTo>
                    <a:pt x="107" y="2"/>
                  </a:lnTo>
                  <a:lnTo>
                    <a:pt x="103" y="4"/>
                  </a:lnTo>
                  <a:lnTo>
                    <a:pt x="96" y="5"/>
                  </a:lnTo>
                  <a:lnTo>
                    <a:pt x="93" y="7"/>
                  </a:lnTo>
                  <a:lnTo>
                    <a:pt x="89" y="9"/>
                  </a:lnTo>
                  <a:lnTo>
                    <a:pt x="86" y="11"/>
                  </a:lnTo>
                  <a:lnTo>
                    <a:pt x="84" y="12"/>
                  </a:lnTo>
                  <a:lnTo>
                    <a:pt x="77" y="16"/>
                  </a:lnTo>
                  <a:lnTo>
                    <a:pt x="74" y="19"/>
                  </a:lnTo>
                  <a:lnTo>
                    <a:pt x="68" y="25"/>
                  </a:lnTo>
                  <a:lnTo>
                    <a:pt x="65" y="32"/>
                  </a:lnTo>
                  <a:lnTo>
                    <a:pt x="63" y="35"/>
                  </a:lnTo>
                  <a:lnTo>
                    <a:pt x="61" y="39"/>
                  </a:lnTo>
                  <a:lnTo>
                    <a:pt x="60" y="42"/>
                  </a:lnTo>
                  <a:lnTo>
                    <a:pt x="58" y="49"/>
                  </a:lnTo>
                  <a:lnTo>
                    <a:pt x="56" y="51"/>
                  </a:lnTo>
                  <a:lnTo>
                    <a:pt x="54" y="54"/>
                  </a:lnTo>
                  <a:lnTo>
                    <a:pt x="54" y="58"/>
                  </a:lnTo>
                  <a:lnTo>
                    <a:pt x="53" y="63"/>
                  </a:lnTo>
                  <a:lnTo>
                    <a:pt x="53" y="67"/>
                  </a:lnTo>
                  <a:lnTo>
                    <a:pt x="51" y="72"/>
                  </a:lnTo>
                  <a:lnTo>
                    <a:pt x="51" y="79"/>
                  </a:lnTo>
                  <a:lnTo>
                    <a:pt x="49" y="84"/>
                  </a:lnTo>
                  <a:lnTo>
                    <a:pt x="47" y="89"/>
                  </a:lnTo>
                  <a:lnTo>
                    <a:pt x="47" y="95"/>
                  </a:lnTo>
                  <a:lnTo>
                    <a:pt x="46" y="102"/>
                  </a:lnTo>
                  <a:lnTo>
                    <a:pt x="46" y="109"/>
                  </a:lnTo>
                  <a:lnTo>
                    <a:pt x="44" y="116"/>
                  </a:lnTo>
                  <a:lnTo>
                    <a:pt x="44" y="123"/>
                  </a:lnTo>
                  <a:lnTo>
                    <a:pt x="44" y="124"/>
                  </a:lnTo>
                  <a:lnTo>
                    <a:pt x="44" y="128"/>
                  </a:lnTo>
                  <a:lnTo>
                    <a:pt x="44" y="131"/>
                  </a:lnTo>
                  <a:lnTo>
                    <a:pt x="44" y="137"/>
                  </a:lnTo>
                  <a:lnTo>
                    <a:pt x="42" y="142"/>
                  </a:lnTo>
                  <a:lnTo>
                    <a:pt x="40" y="149"/>
                  </a:lnTo>
                  <a:lnTo>
                    <a:pt x="40" y="156"/>
                  </a:lnTo>
                  <a:lnTo>
                    <a:pt x="40" y="163"/>
                  </a:lnTo>
                  <a:lnTo>
                    <a:pt x="40" y="168"/>
                  </a:lnTo>
                  <a:lnTo>
                    <a:pt x="39" y="175"/>
                  </a:lnTo>
                  <a:lnTo>
                    <a:pt x="39" y="180"/>
                  </a:lnTo>
                  <a:lnTo>
                    <a:pt x="39" y="187"/>
                  </a:lnTo>
                  <a:lnTo>
                    <a:pt x="39" y="193"/>
                  </a:lnTo>
                  <a:lnTo>
                    <a:pt x="37" y="198"/>
                  </a:lnTo>
                  <a:lnTo>
                    <a:pt x="37" y="201"/>
                  </a:lnTo>
                  <a:lnTo>
                    <a:pt x="37" y="207"/>
                  </a:lnTo>
                  <a:lnTo>
                    <a:pt x="37" y="210"/>
                  </a:lnTo>
                  <a:lnTo>
                    <a:pt x="37" y="213"/>
                  </a:lnTo>
                  <a:lnTo>
                    <a:pt x="37" y="215"/>
                  </a:lnTo>
                  <a:lnTo>
                    <a:pt x="37" y="219"/>
                  </a:lnTo>
                  <a:lnTo>
                    <a:pt x="35" y="222"/>
                  </a:lnTo>
                  <a:lnTo>
                    <a:pt x="33" y="227"/>
                  </a:lnTo>
                  <a:lnTo>
                    <a:pt x="32" y="234"/>
                  </a:lnTo>
                  <a:lnTo>
                    <a:pt x="30" y="241"/>
                  </a:lnTo>
                  <a:lnTo>
                    <a:pt x="26" y="247"/>
                  </a:lnTo>
                  <a:lnTo>
                    <a:pt x="23" y="254"/>
                  </a:lnTo>
                  <a:lnTo>
                    <a:pt x="21" y="257"/>
                  </a:lnTo>
                  <a:lnTo>
                    <a:pt x="19" y="261"/>
                  </a:lnTo>
                  <a:lnTo>
                    <a:pt x="18" y="264"/>
                  </a:lnTo>
                  <a:lnTo>
                    <a:pt x="18" y="268"/>
                  </a:lnTo>
                  <a:lnTo>
                    <a:pt x="14" y="275"/>
                  </a:lnTo>
                  <a:lnTo>
                    <a:pt x="11" y="280"/>
                  </a:lnTo>
                  <a:lnTo>
                    <a:pt x="7" y="285"/>
                  </a:lnTo>
                  <a:lnTo>
                    <a:pt x="4" y="290"/>
                  </a:lnTo>
                  <a:lnTo>
                    <a:pt x="2" y="294"/>
                  </a:lnTo>
                  <a:lnTo>
                    <a:pt x="0" y="297"/>
                  </a:lnTo>
                  <a:lnTo>
                    <a:pt x="0" y="299"/>
                  </a:lnTo>
                  <a:lnTo>
                    <a:pt x="0" y="301"/>
                  </a:lnTo>
                  <a:lnTo>
                    <a:pt x="12"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5" name="Freeform 66"/>
            <p:cNvSpPr>
              <a:spLocks/>
            </p:cNvSpPr>
            <p:nvPr/>
          </p:nvSpPr>
          <p:spPr bwMode="auto">
            <a:xfrm>
              <a:off x="5367" y="887"/>
              <a:ext cx="206" cy="61"/>
            </a:xfrm>
            <a:custGeom>
              <a:avLst/>
              <a:gdLst>
                <a:gd name="T0" fmla="*/ 17 w 206"/>
                <a:gd name="T1" fmla="*/ 21 h 61"/>
                <a:gd name="T2" fmla="*/ 17 w 206"/>
                <a:gd name="T3" fmla="*/ 29 h 61"/>
                <a:gd name="T4" fmla="*/ 21 w 206"/>
                <a:gd name="T5" fmla="*/ 36 h 61"/>
                <a:gd name="T6" fmla="*/ 29 w 206"/>
                <a:gd name="T7" fmla="*/ 43 h 61"/>
                <a:gd name="T8" fmla="*/ 40 w 206"/>
                <a:gd name="T9" fmla="*/ 47 h 61"/>
                <a:gd name="T10" fmla="*/ 49 w 206"/>
                <a:gd name="T11" fmla="*/ 49 h 61"/>
                <a:gd name="T12" fmla="*/ 56 w 206"/>
                <a:gd name="T13" fmla="*/ 50 h 61"/>
                <a:gd name="T14" fmla="*/ 63 w 206"/>
                <a:gd name="T15" fmla="*/ 50 h 61"/>
                <a:gd name="T16" fmla="*/ 71 w 206"/>
                <a:gd name="T17" fmla="*/ 52 h 61"/>
                <a:gd name="T18" fmla="*/ 78 w 206"/>
                <a:gd name="T19" fmla="*/ 52 h 61"/>
                <a:gd name="T20" fmla="*/ 87 w 206"/>
                <a:gd name="T21" fmla="*/ 52 h 61"/>
                <a:gd name="T22" fmla="*/ 96 w 206"/>
                <a:gd name="T23" fmla="*/ 54 h 61"/>
                <a:gd name="T24" fmla="*/ 105 w 206"/>
                <a:gd name="T25" fmla="*/ 54 h 61"/>
                <a:gd name="T26" fmla="*/ 113 w 206"/>
                <a:gd name="T27" fmla="*/ 52 h 61"/>
                <a:gd name="T28" fmla="*/ 120 w 206"/>
                <a:gd name="T29" fmla="*/ 52 h 61"/>
                <a:gd name="T30" fmla="*/ 127 w 206"/>
                <a:gd name="T31" fmla="*/ 50 h 61"/>
                <a:gd name="T32" fmla="*/ 136 w 206"/>
                <a:gd name="T33" fmla="*/ 50 h 61"/>
                <a:gd name="T34" fmla="*/ 145 w 206"/>
                <a:gd name="T35" fmla="*/ 47 h 61"/>
                <a:gd name="T36" fmla="*/ 155 w 206"/>
                <a:gd name="T37" fmla="*/ 43 h 61"/>
                <a:gd name="T38" fmla="*/ 164 w 206"/>
                <a:gd name="T39" fmla="*/ 38 h 61"/>
                <a:gd name="T40" fmla="*/ 173 w 206"/>
                <a:gd name="T41" fmla="*/ 35 h 61"/>
                <a:gd name="T42" fmla="*/ 182 w 206"/>
                <a:gd name="T43" fmla="*/ 28 h 61"/>
                <a:gd name="T44" fmla="*/ 187 w 206"/>
                <a:gd name="T45" fmla="*/ 21 h 61"/>
                <a:gd name="T46" fmla="*/ 189 w 206"/>
                <a:gd name="T47" fmla="*/ 14 h 61"/>
                <a:gd name="T48" fmla="*/ 206 w 206"/>
                <a:gd name="T49" fmla="*/ 0 h 61"/>
                <a:gd name="T50" fmla="*/ 206 w 206"/>
                <a:gd name="T51" fmla="*/ 7 h 61"/>
                <a:gd name="T52" fmla="*/ 204 w 206"/>
                <a:gd name="T53" fmla="*/ 14 h 61"/>
                <a:gd name="T54" fmla="*/ 201 w 206"/>
                <a:gd name="T55" fmla="*/ 22 h 61"/>
                <a:gd name="T56" fmla="*/ 194 w 206"/>
                <a:gd name="T57" fmla="*/ 31 h 61"/>
                <a:gd name="T58" fmla="*/ 187 w 206"/>
                <a:gd name="T59" fmla="*/ 36 h 61"/>
                <a:gd name="T60" fmla="*/ 182 w 206"/>
                <a:gd name="T61" fmla="*/ 42 h 61"/>
                <a:gd name="T62" fmla="*/ 173 w 206"/>
                <a:gd name="T63" fmla="*/ 45 h 61"/>
                <a:gd name="T64" fmla="*/ 162 w 206"/>
                <a:gd name="T65" fmla="*/ 49 h 61"/>
                <a:gd name="T66" fmla="*/ 150 w 206"/>
                <a:gd name="T67" fmla="*/ 52 h 61"/>
                <a:gd name="T68" fmla="*/ 138 w 206"/>
                <a:gd name="T69" fmla="*/ 56 h 61"/>
                <a:gd name="T70" fmla="*/ 129 w 206"/>
                <a:gd name="T71" fmla="*/ 57 h 61"/>
                <a:gd name="T72" fmla="*/ 122 w 206"/>
                <a:gd name="T73" fmla="*/ 57 h 61"/>
                <a:gd name="T74" fmla="*/ 108 w 206"/>
                <a:gd name="T75" fmla="*/ 59 h 61"/>
                <a:gd name="T76" fmla="*/ 101 w 206"/>
                <a:gd name="T77" fmla="*/ 59 h 61"/>
                <a:gd name="T78" fmla="*/ 96 w 206"/>
                <a:gd name="T79" fmla="*/ 59 h 61"/>
                <a:gd name="T80" fmla="*/ 84 w 206"/>
                <a:gd name="T81" fmla="*/ 61 h 61"/>
                <a:gd name="T82" fmla="*/ 70 w 206"/>
                <a:gd name="T83" fmla="*/ 59 h 61"/>
                <a:gd name="T84" fmla="*/ 59 w 206"/>
                <a:gd name="T85" fmla="*/ 59 h 61"/>
                <a:gd name="T86" fmla="*/ 49 w 206"/>
                <a:gd name="T87" fmla="*/ 57 h 61"/>
                <a:gd name="T88" fmla="*/ 40 w 206"/>
                <a:gd name="T89" fmla="*/ 56 h 61"/>
                <a:gd name="T90" fmla="*/ 29 w 206"/>
                <a:gd name="T91" fmla="*/ 52 h 61"/>
                <a:gd name="T92" fmla="*/ 22 w 206"/>
                <a:gd name="T93" fmla="*/ 49 h 61"/>
                <a:gd name="T94" fmla="*/ 15 w 206"/>
                <a:gd name="T95" fmla="*/ 45 h 61"/>
                <a:gd name="T96" fmla="*/ 10 w 206"/>
                <a:gd name="T97" fmla="*/ 42 h 61"/>
                <a:gd name="T98" fmla="*/ 3 w 206"/>
                <a:gd name="T99" fmla="*/ 29 h 61"/>
                <a:gd name="T100" fmla="*/ 0 w 206"/>
                <a:gd name="T101" fmla="*/ 17 h 61"/>
                <a:gd name="T102" fmla="*/ 17 w 206"/>
                <a:gd name="T103" fmla="*/ 19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6"/>
                <a:gd name="T157" fmla="*/ 0 h 61"/>
                <a:gd name="T158" fmla="*/ 206 w 206"/>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6" h="61">
                  <a:moveTo>
                    <a:pt x="17" y="19"/>
                  </a:moveTo>
                  <a:lnTo>
                    <a:pt x="17" y="21"/>
                  </a:lnTo>
                  <a:lnTo>
                    <a:pt x="17" y="26"/>
                  </a:lnTo>
                  <a:lnTo>
                    <a:pt x="17" y="29"/>
                  </a:lnTo>
                  <a:lnTo>
                    <a:pt x="19" y="33"/>
                  </a:lnTo>
                  <a:lnTo>
                    <a:pt x="21" y="36"/>
                  </a:lnTo>
                  <a:lnTo>
                    <a:pt x="26" y="42"/>
                  </a:lnTo>
                  <a:lnTo>
                    <a:pt x="29" y="43"/>
                  </a:lnTo>
                  <a:lnTo>
                    <a:pt x="35" y="45"/>
                  </a:lnTo>
                  <a:lnTo>
                    <a:pt x="40" y="47"/>
                  </a:lnTo>
                  <a:lnTo>
                    <a:pt x="45" y="49"/>
                  </a:lnTo>
                  <a:lnTo>
                    <a:pt x="49" y="49"/>
                  </a:lnTo>
                  <a:lnTo>
                    <a:pt x="52" y="49"/>
                  </a:lnTo>
                  <a:lnTo>
                    <a:pt x="56" y="50"/>
                  </a:lnTo>
                  <a:lnTo>
                    <a:pt x="59" y="50"/>
                  </a:lnTo>
                  <a:lnTo>
                    <a:pt x="63" y="50"/>
                  </a:lnTo>
                  <a:lnTo>
                    <a:pt x="66" y="52"/>
                  </a:lnTo>
                  <a:lnTo>
                    <a:pt x="71" y="52"/>
                  </a:lnTo>
                  <a:lnTo>
                    <a:pt x="75" y="52"/>
                  </a:lnTo>
                  <a:lnTo>
                    <a:pt x="78" y="52"/>
                  </a:lnTo>
                  <a:lnTo>
                    <a:pt x="84" y="52"/>
                  </a:lnTo>
                  <a:lnTo>
                    <a:pt x="87" y="52"/>
                  </a:lnTo>
                  <a:lnTo>
                    <a:pt x="92" y="54"/>
                  </a:lnTo>
                  <a:lnTo>
                    <a:pt x="96" y="54"/>
                  </a:lnTo>
                  <a:lnTo>
                    <a:pt x="99" y="54"/>
                  </a:lnTo>
                  <a:lnTo>
                    <a:pt x="105" y="54"/>
                  </a:lnTo>
                  <a:lnTo>
                    <a:pt x="108" y="54"/>
                  </a:lnTo>
                  <a:lnTo>
                    <a:pt x="113" y="52"/>
                  </a:lnTo>
                  <a:lnTo>
                    <a:pt x="117" y="52"/>
                  </a:lnTo>
                  <a:lnTo>
                    <a:pt x="120" y="52"/>
                  </a:lnTo>
                  <a:lnTo>
                    <a:pt x="126" y="52"/>
                  </a:lnTo>
                  <a:lnTo>
                    <a:pt x="127" y="50"/>
                  </a:lnTo>
                  <a:lnTo>
                    <a:pt x="133" y="50"/>
                  </a:lnTo>
                  <a:lnTo>
                    <a:pt x="136" y="50"/>
                  </a:lnTo>
                  <a:lnTo>
                    <a:pt x="140" y="49"/>
                  </a:lnTo>
                  <a:lnTo>
                    <a:pt x="145" y="47"/>
                  </a:lnTo>
                  <a:lnTo>
                    <a:pt x="150" y="45"/>
                  </a:lnTo>
                  <a:lnTo>
                    <a:pt x="155" y="43"/>
                  </a:lnTo>
                  <a:lnTo>
                    <a:pt x="161" y="42"/>
                  </a:lnTo>
                  <a:lnTo>
                    <a:pt x="164" y="38"/>
                  </a:lnTo>
                  <a:lnTo>
                    <a:pt x="169" y="36"/>
                  </a:lnTo>
                  <a:lnTo>
                    <a:pt x="173" y="35"/>
                  </a:lnTo>
                  <a:lnTo>
                    <a:pt x="176" y="33"/>
                  </a:lnTo>
                  <a:lnTo>
                    <a:pt x="182" y="28"/>
                  </a:lnTo>
                  <a:lnTo>
                    <a:pt x="185" y="22"/>
                  </a:lnTo>
                  <a:lnTo>
                    <a:pt x="187" y="21"/>
                  </a:lnTo>
                  <a:lnTo>
                    <a:pt x="189" y="17"/>
                  </a:lnTo>
                  <a:lnTo>
                    <a:pt x="189" y="14"/>
                  </a:lnTo>
                  <a:lnTo>
                    <a:pt x="189" y="10"/>
                  </a:lnTo>
                  <a:lnTo>
                    <a:pt x="206" y="0"/>
                  </a:lnTo>
                  <a:lnTo>
                    <a:pt x="206" y="7"/>
                  </a:lnTo>
                  <a:lnTo>
                    <a:pt x="206" y="8"/>
                  </a:lnTo>
                  <a:lnTo>
                    <a:pt x="204" y="14"/>
                  </a:lnTo>
                  <a:lnTo>
                    <a:pt x="203" y="17"/>
                  </a:lnTo>
                  <a:lnTo>
                    <a:pt x="201" y="22"/>
                  </a:lnTo>
                  <a:lnTo>
                    <a:pt x="197" y="28"/>
                  </a:lnTo>
                  <a:lnTo>
                    <a:pt x="194" y="31"/>
                  </a:lnTo>
                  <a:lnTo>
                    <a:pt x="190" y="33"/>
                  </a:lnTo>
                  <a:lnTo>
                    <a:pt x="187" y="36"/>
                  </a:lnTo>
                  <a:lnTo>
                    <a:pt x="185" y="38"/>
                  </a:lnTo>
                  <a:lnTo>
                    <a:pt x="182" y="42"/>
                  </a:lnTo>
                  <a:lnTo>
                    <a:pt x="176" y="43"/>
                  </a:lnTo>
                  <a:lnTo>
                    <a:pt x="173" y="45"/>
                  </a:lnTo>
                  <a:lnTo>
                    <a:pt x="168" y="47"/>
                  </a:lnTo>
                  <a:lnTo>
                    <a:pt x="162" y="49"/>
                  </a:lnTo>
                  <a:lnTo>
                    <a:pt x="157" y="50"/>
                  </a:lnTo>
                  <a:lnTo>
                    <a:pt x="150" y="52"/>
                  </a:lnTo>
                  <a:lnTo>
                    <a:pt x="143" y="54"/>
                  </a:lnTo>
                  <a:lnTo>
                    <a:pt x="138" y="56"/>
                  </a:lnTo>
                  <a:lnTo>
                    <a:pt x="134" y="56"/>
                  </a:lnTo>
                  <a:lnTo>
                    <a:pt x="129" y="57"/>
                  </a:lnTo>
                  <a:lnTo>
                    <a:pt x="126" y="57"/>
                  </a:lnTo>
                  <a:lnTo>
                    <a:pt x="122" y="57"/>
                  </a:lnTo>
                  <a:lnTo>
                    <a:pt x="115" y="57"/>
                  </a:lnTo>
                  <a:lnTo>
                    <a:pt x="108" y="59"/>
                  </a:lnTo>
                  <a:lnTo>
                    <a:pt x="105" y="59"/>
                  </a:lnTo>
                  <a:lnTo>
                    <a:pt x="101" y="59"/>
                  </a:lnTo>
                  <a:lnTo>
                    <a:pt x="98" y="59"/>
                  </a:lnTo>
                  <a:lnTo>
                    <a:pt x="96" y="59"/>
                  </a:lnTo>
                  <a:lnTo>
                    <a:pt x="89" y="59"/>
                  </a:lnTo>
                  <a:lnTo>
                    <a:pt x="84" y="61"/>
                  </a:lnTo>
                  <a:lnTo>
                    <a:pt x="77" y="59"/>
                  </a:lnTo>
                  <a:lnTo>
                    <a:pt x="70" y="59"/>
                  </a:lnTo>
                  <a:lnTo>
                    <a:pt x="64" y="59"/>
                  </a:lnTo>
                  <a:lnTo>
                    <a:pt x="59" y="59"/>
                  </a:lnTo>
                  <a:lnTo>
                    <a:pt x="54" y="57"/>
                  </a:lnTo>
                  <a:lnTo>
                    <a:pt x="49" y="57"/>
                  </a:lnTo>
                  <a:lnTo>
                    <a:pt x="43" y="57"/>
                  </a:lnTo>
                  <a:lnTo>
                    <a:pt x="40" y="56"/>
                  </a:lnTo>
                  <a:lnTo>
                    <a:pt x="35" y="54"/>
                  </a:lnTo>
                  <a:lnTo>
                    <a:pt x="29" y="52"/>
                  </a:lnTo>
                  <a:lnTo>
                    <a:pt x="26" y="50"/>
                  </a:lnTo>
                  <a:lnTo>
                    <a:pt x="22" y="49"/>
                  </a:lnTo>
                  <a:lnTo>
                    <a:pt x="19" y="47"/>
                  </a:lnTo>
                  <a:lnTo>
                    <a:pt x="15" y="45"/>
                  </a:lnTo>
                  <a:lnTo>
                    <a:pt x="12" y="43"/>
                  </a:lnTo>
                  <a:lnTo>
                    <a:pt x="10" y="42"/>
                  </a:lnTo>
                  <a:lnTo>
                    <a:pt x="5" y="35"/>
                  </a:lnTo>
                  <a:lnTo>
                    <a:pt x="3" y="29"/>
                  </a:lnTo>
                  <a:lnTo>
                    <a:pt x="0" y="22"/>
                  </a:lnTo>
                  <a:lnTo>
                    <a:pt x="0" y="17"/>
                  </a:lnTo>
                  <a:lnTo>
                    <a:pt x="1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|EOS~014|</a:t>
            </a:r>
            <a:endParaRPr lang="en-US" sz="100" dirty="0" err="1" smtClean="0">
              <a:solidFill>
                <a:srgbClr val="FFFFFF"/>
              </a:solidFill>
              <a:latin typeface="Arial"/>
              <a:cs typeface="Calibri" pitchFamily="34" charset="0"/>
            </a:endParaRPr>
          </a:p>
        </p:txBody>
      </p:sp>
      <p:sp>
        <p:nvSpPr>
          <p:cNvPr id="16386" name="Rectangle 2"/>
          <p:cNvSpPr>
            <a:spLocks noGrp="1" noChangeArrowheads="1"/>
          </p:cNvSpPr>
          <p:nvPr>
            <p:ph type="title"/>
          </p:nvPr>
        </p:nvSpPr>
        <p:spPr/>
        <p:txBody>
          <a:bodyPr/>
          <a:lstStyle/>
          <a:p>
            <a:pPr eaLnBrk="1" hangingPunct="1"/>
            <a:r>
              <a:rPr lang="en-US" smtClean="0"/>
              <a:t>Lesson outline</a:t>
            </a:r>
          </a:p>
        </p:txBody>
      </p:sp>
      <p:sp>
        <p:nvSpPr>
          <p:cNvPr id="1638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Reserve basics</a:t>
            </a:r>
          </a:p>
          <a:p>
            <a:pPr>
              <a:lnSpc>
                <a:spcPct val="150000"/>
              </a:lnSpc>
              <a:buFont typeface="Arial" charset="0"/>
              <a:buChar char="•"/>
            </a:pPr>
            <a:r>
              <a:rPr lang="en-US" sz="2800" smtClean="0"/>
              <a:t>Working with reserve lines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|EOS~015|</a:t>
            </a:r>
            <a:endParaRPr lang="en-US" sz="100" dirty="0" err="1" smtClean="0">
              <a:solidFill>
                <a:srgbClr val="FFFFFF"/>
              </a:solidFill>
              <a:latin typeface="Arial"/>
              <a:cs typeface="Calibri" pitchFamily="34" charset="0"/>
            </a:endParaRPr>
          </a:p>
        </p:txBody>
      </p:sp>
      <p:sp>
        <p:nvSpPr>
          <p:cNvPr id="17410" name="Rectangle 2"/>
          <p:cNvSpPr>
            <a:spLocks noGrp="1" noChangeArrowheads="1"/>
          </p:cNvSpPr>
          <p:nvPr>
            <p:ph type="title"/>
          </p:nvPr>
        </p:nvSpPr>
        <p:spPr/>
        <p:txBody>
          <a:bodyPr/>
          <a:lstStyle/>
          <a:p>
            <a:pPr eaLnBrk="1" hangingPunct="1"/>
            <a:r>
              <a:rPr lang="en-US" smtClean="0"/>
              <a:t>Who creates reserve transactions?</a:t>
            </a:r>
          </a:p>
        </p:txBody>
      </p:sp>
      <p:sp>
        <p:nvSpPr>
          <p:cNvPr id="17411" name="Rectangle 3"/>
          <p:cNvSpPr>
            <a:spLocks noGrp="1" noChangeArrowheads="1"/>
          </p:cNvSpPr>
          <p:nvPr>
            <p:ph idx="1"/>
          </p:nvPr>
        </p:nvSpPr>
        <p:spPr>
          <a:xfrm>
            <a:off x="519113" y="1192213"/>
            <a:ext cx="3814762" cy="5197475"/>
          </a:xfrm>
        </p:spPr>
        <p:txBody>
          <a:bodyPr/>
          <a:lstStyle/>
          <a:p>
            <a:pPr>
              <a:buFont typeface="Arial" charset="0"/>
              <a:buChar char="•"/>
            </a:pPr>
            <a:r>
              <a:rPr lang="en-US" smtClean="0"/>
              <a:t>A reserve can be created automatically by business rules</a:t>
            </a:r>
          </a:p>
          <a:p>
            <a:pPr lvl="1"/>
            <a:r>
              <a:rPr lang="en-US" smtClean="0"/>
              <a:t>When this occurs, it typically occurs during exposure setup</a:t>
            </a:r>
            <a:br>
              <a:rPr lang="en-US" smtClean="0"/>
            </a:br>
            <a:r>
              <a:rPr lang="en-US" smtClean="0"/>
              <a:t/>
            </a:r>
            <a:br>
              <a:rPr lang="en-US" smtClean="0"/>
            </a:br>
            <a:endParaRPr lang="en-US" smtClean="0"/>
          </a:p>
          <a:p>
            <a:pPr>
              <a:buFont typeface="Arial" charset="0"/>
              <a:buChar char="•"/>
            </a:pPr>
            <a:r>
              <a:rPr lang="en-US" smtClean="0"/>
              <a:t>A reserve can be created manually by an adjuster</a:t>
            </a:r>
          </a:p>
        </p:txBody>
      </p:sp>
      <p:grpSp>
        <p:nvGrpSpPr>
          <p:cNvPr id="17412" name="Group 4"/>
          <p:cNvGrpSpPr>
            <a:grpSpLocks/>
          </p:cNvGrpSpPr>
          <p:nvPr/>
        </p:nvGrpSpPr>
        <p:grpSpPr bwMode="auto">
          <a:xfrm>
            <a:off x="4945063" y="4324350"/>
            <a:ext cx="1341437" cy="903288"/>
            <a:chOff x="2984" y="3331"/>
            <a:chExt cx="845" cy="569"/>
          </a:xfrm>
        </p:grpSpPr>
        <p:sp>
          <p:nvSpPr>
            <p:cNvPr id="17481" name="AutoShape 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82" name="Group 6"/>
            <p:cNvGrpSpPr>
              <a:grpSpLocks/>
            </p:cNvGrpSpPr>
            <p:nvPr/>
          </p:nvGrpSpPr>
          <p:grpSpPr bwMode="auto">
            <a:xfrm>
              <a:off x="3386" y="3487"/>
              <a:ext cx="443" cy="398"/>
              <a:chOff x="4838" y="2218"/>
              <a:chExt cx="395" cy="355"/>
            </a:xfrm>
          </p:grpSpPr>
          <p:sp>
            <p:nvSpPr>
              <p:cNvPr id="17483" name="Freeform 7"/>
              <p:cNvSpPr>
                <a:spLocks/>
              </p:cNvSpPr>
              <p:nvPr/>
            </p:nvSpPr>
            <p:spPr bwMode="auto">
              <a:xfrm>
                <a:off x="4888" y="2251"/>
                <a:ext cx="294" cy="113"/>
              </a:xfrm>
              <a:custGeom>
                <a:avLst/>
                <a:gdLst>
                  <a:gd name="T0" fmla="*/ 102 w 839"/>
                  <a:gd name="T1" fmla="*/ 27 h 319"/>
                  <a:gd name="T2" fmla="*/ 100 w 839"/>
                  <a:gd name="T3" fmla="*/ 23 h 319"/>
                  <a:gd name="T4" fmla="*/ 95 w 839"/>
                  <a:gd name="T5" fmla="*/ 22 h 319"/>
                  <a:gd name="T6" fmla="*/ 91 w 839"/>
                  <a:gd name="T7" fmla="*/ 23 h 319"/>
                  <a:gd name="T8" fmla="*/ 88 w 839"/>
                  <a:gd name="T9" fmla="*/ 27 h 319"/>
                  <a:gd name="T10" fmla="*/ 88 w 839"/>
                  <a:gd name="T11" fmla="*/ 31 h 319"/>
                  <a:gd name="T12" fmla="*/ 88 w 839"/>
                  <a:gd name="T13" fmla="*/ 33 h 319"/>
                  <a:gd name="T14" fmla="*/ 85 w 839"/>
                  <a:gd name="T15" fmla="*/ 33 h 319"/>
                  <a:gd name="T16" fmla="*/ 81 w 839"/>
                  <a:gd name="T17" fmla="*/ 31 h 319"/>
                  <a:gd name="T18" fmla="*/ 78 w 839"/>
                  <a:gd name="T19" fmla="*/ 29 h 319"/>
                  <a:gd name="T20" fmla="*/ 75 w 839"/>
                  <a:gd name="T21" fmla="*/ 26 h 319"/>
                  <a:gd name="T22" fmla="*/ 71 w 839"/>
                  <a:gd name="T23" fmla="*/ 22 h 319"/>
                  <a:gd name="T24" fmla="*/ 67 w 839"/>
                  <a:gd name="T25" fmla="*/ 19 h 319"/>
                  <a:gd name="T26" fmla="*/ 60 w 839"/>
                  <a:gd name="T27" fmla="*/ 16 h 319"/>
                  <a:gd name="T28" fmla="*/ 52 w 839"/>
                  <a:gd name="T29" fmla="*/ 13 h 319"/>
                  <a:gd name="T30" fmla="*/ 45 w 839"/>
                  <a:gd name="T31" fmla="*/ 12 h 319"/>
                  <a:gd name="T32" fmla="*/ 36 w 839"/>
                  <a:gd name="T33" fmla="*/ 11 h 319"/>
                  <a:gd name="T34" fmla="*/ 31 w 839"/>
                  <a:gd name="T35" fmla="*/ 12 h 319"/>
                  <a:gd name="T36" fmla="*/ 27 w 839"/>
                  <a:gd name="T37" fmla="*/ 13 h 319"/>
                  <a:gd name="T38" fmla="*/ 22 w 839"/>
                  <a:gd name="T39" fmla="*/ 14 h 319"/>
                  <a:gd name="T40" fmla="*/ 19 w 839"/>
                  <a:gd name="T41" fmla="*/ 15 h 319"/>
                  <a:gd name="T42" fmla="*/ 16 w 839"/>
                  <a:gd name="T43" fmla="*/ 14 h 319"/>
                  <a:gd name="T44" fmla="*/ 14 w 839"/>
                  <a:gd name="T45" fmla="*/ 13 h 319"/>
                  <a:gd name="T46" fmla="*/ 15 w 839"/>
                  <a:gd name="T47" fmla="*/ 10 h 319"/>
                  <a:gd name="T48" fmla="*/ 15 w 839"/>
                  <a:gd name="T49" fmla="*/ 5 h 319"/>
                  <a:gd name="T50" fmla="*/ 12 w 839"/>
                  <a:gd name="T51" fmla="*/ 1 h 319"/>
                  <a:gd name="T52" fmla="*/ 8 w 839"/>
                  <a:gd name="T53" fmla="*/ 0 h 319"/>
                  <a:gd name="T54" fmla="*/ 4 w 839"/>
                  <a:gd name="T55" fmla="*/ 1 h 319"/>
                  <a:gd name="T56" fmla="*/ 1 w 839"/>
                  <a:gd name="T57" fmla="*/ 5 h 319"/>
                  <a:gd name="T58" fmla="*/ 0 w 839"/>
                  <a:gd name="T59" fmla="*/ 11 h 319"/>
                  <a:gd name="T60" fmla="*/ 5 w 839"/>
                  <a:gd name="T61" fmla="*/ 16 h 319"/>
                  <a:gd name="T62" fmla="*/ 8 w 839"/>
                  <a:gd name="T63" fmla="*/ 18 h 319"/>
                  <a:gd name="T64" fmla="*/ 12 w 839"/>
                  <a:gd name="T65" fmla="*/ 20 h 319"/>
                  <a:gd name="T66" fmla="*/ 16 w 839"/>
                  <a:gd name="T67" fmla="*/ 21 h 319"/>
                  <a:gd name="T68" fmla="*/ 23 w 839"/>
                  <a:gd name="T69" fmla="*/ 21 h 319"/>
                  <a:gd name="T70" fmla="*/ 30 w 839"/>
                  <a:gd name="T71" fmla="*/ 20 h 319"/>
                  <a:gd name="T72" fmla="*/ 34 w 839"/>
                  <a:gd name="T73" fmla="*/ 19 h 319"/>
                  <a:gd name="T74" fmla="*/ 40 w 839"/>
                  <a:gd name="T75" fmla="*/ 19 h 319"/>
                  <a:gd name="T76" fmla="*/ 50 w 839"/>
                  <a:gd name="T77" fmla="*/ 22 h 319"/>
                  <a:gd name="T78" fmla="*/ 61 w 839"/>
                  <a:gd name="T79" fmla="*/ 25 h 319"/>
                  <a:gd name="T80" fmla="*/ 66 w 839"/>
                  <a:gd name="T81" fmla="*/ 28 h 319"/>
                  <a:gd name="T82" fmla="*/ 70 w 839"/>
                  <a:gd name="T83" fmla="*/ 30 h 319"/>
                  <a:gd name="T84" fmla="*/ 76 w 839"/>
                  <a:gd name="T85" fmla="*/ 35 h 319"/>
                  <a:gd name="T86" fmla="*/ 82 w 839"/>
                  <a:gd name="T87" fmla="*/ 38 h 319"/>
                  <a:gd name="T88" fmla="*/ 88 w 839"/>
                  <a:gd name="T89" fmla="*/ 40 h 319"/>
                  <a:gd name="T90" fmla="*/ 93 w 839"/>
                  <a:gd name="T91" fmla="*/ 40 h 319"/>
                  <a:gd name="T92" fmla="*/ 98 w 839"/>
                  <a:gd name="T93" fmla="*/ 38 h 319"/>
                  <a:gd name="T94" fmla="*/ 103 w 839"/>
                  <a:gd name="T95" fmla="*/ 33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4" name="Freeform 8"/>
              <p:cNvSpPr>
                <a:spLocks/>
              </p:cNvSpPr>
              <p:nvPr/>
            </p:nvSpPr>
            <p:spPr bwMode="auto">
              <a:xfrm>
                <a:off x="4838" y="2408"/>
                <a:ext cx="145" cy="55"/>
              </a:xfrm>
              <a:custGeom>
                <a:avLst/>
                <a:gdLst>
                  <a:gd name="T0" fmla="*/ 0 w 413"/>
                  <a:gd name="T1" fmla="*/ 0 h 156"/>
                  <a:gd name="T2" fmla="*/ 1 w 413"/>
                  <a:gd name="T3" fmla="*/ 4 h 156"/>
                  <a:gd name="T4" fmla="*/ 3 w 413"/>
                  <a:gd name="T5" fmla="*/ 8 h 156"/>
                  <a:gd name="T6" fmla="*/ 5 w 413"/>
                  <a:gd name="T7" fmla="*/ 11 h 156"/>
                  <a:gd name="T8" fmla="*/ 8 w 413"/>
                  <a:gd name="T9" fmla="*/ 14 h 156"/>
                  <a:gd name="T10" fmla="*/ 12 w 413"/>
                  <a:gd name="T11" fmla="*/ 16 h 156"/>
                  <a:gd name="T12" fmla="*/ 16 w 413"/>
                  <a:gd name="T13" fmla="*/ 18 h 156"/>
                  <a:gd name="T14" fmla="*/ 21 w 413"/>
                  <a:gd name="T15" fmla="*/ 19 h 156"/>
                  <a:gd name="T16" fmla="*/ 25 w 413"/>
                  <a:gd name="T17" fmla="*/ 19 h 156"/>
                  <a:gd name="T18" fmla="*/ 30 w 413"/>
                  <a:gd name="T19" fmla="*/ 19 h 156"/>
                  <a:gd name="T20" fmla="*/ 35 w 413"/>
                  <a:gd name="T21" fmla="*/ 18 h 156"/>
                  <a:gd name="T22" fmla="*/ 39 w 413"/>
                  <a:gd name="T23" fmla="*/ 16 h 156"/>
                  <a:gd name="T24" fmla="*/ 42 w 413"/>
                  <a:gd name="T25" fmla="*/ 14 h 156"/>
                  <a:gd name="T26" fmla="*/ 46 w 413"/>
                  <a:gd name="T27" fmla="*/ 11 h 156"/>
                  <a:gd name="T28" fmla="*/ 48 w 413"/>
                  <a:gd name="T29" fmla="*/ 8 h 156"/>
                  <a:gd name="T30" fmla="*/ 50 w 413"/>
                  <a:gd name="T31" fmla="*/ 4 h 156"/>
                  <a:gd name="T32" fmla="*/ 5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5" name="Freeform 9"/>
              <p:cNvSpPr>
                <a:spLocks/>
              </p:cNvSpPr>
              <p:nvPr/>
            </p:nvSpPr>
            <p:spPr bwMode="auto">
              <a:xfrm>
                <a:off x="4854" y="2282"/>
                <a:ext cx="60" cy="131"/>
              </a:xfrm>
              <a:custGeom>
                <a:avLst/>
                <a:gdLst>
                  <a:gd name="T0" fmla="*/ 4 w 170"/>
                  <a:gd name="T1" fmla="*/ 46 h 373"/>
                  <a:gd name="T2" fmla="*/ 21 w 170"/>
                  <a:gd name="T3" fmla="*/ 1 h 373"/>
                  <a:gd name="T4" fmla="*/ 18 w 170"/>
                  <a:gd name="T5" fmla="*/ 0 h 373"/>
                  <a:gd name="T6" fmla="*/ 0 w 170"/>
                  <a:gd name="T7" fmla="*/ 45 h 373"/>
                  <a:gd name="T8" fmla="*/ 4 w 170"/>
                  <a:gd name="T9" fmla="*/ 4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6" name="Freeform 10"/>
              <p:cNvSpPr>
                <a:spLocks/>
              </p:cNvSpPr>
              <p:nvPr/>
            </p:nvSpPr>
            <p:spPr bwMode="auto">
              <a:xfrm>
                <a:off x="4908" y="2282"/>
                <a:ext cx="59" cy="131"/>
              </a:xfrm>
              <a:custGeom>
                <a:avLst/>
                <a:gdLst>
                  <a:gd name="T0" fmla="*/ 18 w 168"/>
                  <a:gd name="T1" fmla="*/ 46 h 373"/>
                  <a:gd name="T2" fmla="*/ 0 w 168"/>
                  <a:gd name="T3" fmla="*/ 1 h 373"/>
                  <a:gd name="T4" fmla="*/ 3 w 168"/>
                  <a:gd name="T5" fmla="*/ 0 h 373"/>
                  <a:gd name="T6" fmla="*/ 21 w 168"/>
                  <a:gd name="T7" fmla="*/ 45 h 373"/>
                  <a:gd name="T8" fmla="*/ 18 w 168"/>
                  <a:gd name="T9" fmla="*/ 4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7" name="Freeform 11"/>
              <p:cNvSpPr>
                <a:spLocks/>
              </p:cNvSpPr>
              <p:nvPr/>
            </p:nvSpPr>
            <p:spPr bwMode="auto">
              <a:xfrm>
                <a:off x="5087" y="2464"/>
                <a:ext cx="146" cy="55"/>
              </a:xfrm>
              <a:custGeom>
                <a:avLst/>
                <a:gdLst>
                  <a:gd name="T0" fmla="*/ 0 w 413"/>
                  <a:gd name="T1" fmla="*/ 0 h 158"/>
                  <a:gd name="T2" fmla="*/ 1 w 413"/>
                  <a:gd name="T3" fmla="*/ 4 h 158"/>
                  <a:gd name="T4" fmla="*/ 2 w 413"/>
                  <a:gd name="T5" fmla="*/ 8 h 158"/>
                  <a:gd name="T6" fmla="*/ 5 w 413"/>
                  <a:gd name="T7" fmla="*/ 11 h 158"/>
                  <a:gd name="T8" fmla="*/ 8 w 413"/>
                  <a:gd name="T9" fmla="*/ 14 h 158"/>
                  <a:gd name="T10" fmla="*/ 12 w 413"/>
                  <a:gd name="T11" fmla="*/ 16 h 158"/>
                  <a:gd name="T12" fmla="*/ 16 w 413"/>
                  <a:gd name="T13" fmla="*/ 18 h 158"/>
                  <a:gd name="T14" fmla="*/ 21 w 413"/>
                  <a:gd name="T15" fmla="*/ 19 h 158"/>
                  <a:gd name="T16" fmla="*/ 26 w 413"/>
                  <a:gd name="T17" fmla="*/ 19 h 158"/>
                  <a:gd name="T18" fmla="*/ 31 w 413"/>
                  <a:gd name="T19" fmla="*/ 19 h 158"/>
                  <a:gd name="T20" fmla="*/ 35 w 413"/>
                  <a:gd name="T21" fmla="*/ 18 h 158"/>
                  <a:gd name="T22" fmla="*/ 39 w 413"/>
                  <a:gd name="T23" fmla="*/ 16 h 158"/>
                  <a:gd name="T24" fmla="*/ 43 w 413"/>
                  <a:gd name="T25" fmla="*/ 14 h 158"/>
                  <a:gd name="T26" fmla="*/ 46 w 413"/>
                  <a:gd name="T27" fmla="*/ 11 h 158"/>
                  <a:gd name="T28" fmla="*/ 49 w 413"/>
                  <a:gd name="T29" fmla="*/ 8 h 158"/>
                  <a:gd name="T30" fmla="*/ 51 w 413"/>
                  <a:gd name="T31" fmla="*/ 4 h 158"/>
                  <a:gd name="T32" fmla="*/ 52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8" name="Freeform 12"/>
              <p:cNvSpPr>
                <a:spLocks/>
              </p:cNvSpPr>
              <p:nvPr/>
            </p:nvSpPr>
            <p:spPr bwMode="auto">
              <a:xfrm>
                <a:off x="5103" y="2338"/>
                <a:ext cx="60" cy="130"/>
              </a:xfrm>
              <a:custGeom>
                <a:avLst/>
                <a:gdLst>
                  <a:gd name="T0" fmla="*/ 4 w 170"/>
                  <a:gd name="T1" fmla="*/ 46 h 370"/>
                  <a:gd name="T2" fmla="*/ 21 w 170"/>
                  <a:gd name="T3" fmla="*/ 1 h 370"/>
                  <a:gd name="T4" fmla="*/ 18 w 170"/>
                  <a:gd name="T5" fmla="*/ 0 h 370"/>
                  <a:gd name="T6" fmla="*/ 0 w 170"/>
                  <a:gd name="T7" fmla="*/ 44 h 370"/>
                  <a:gd name="T8" fmla="*/ 4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9" name="Freeform 13"/>
              <p:cNvSpPr>
                <a:spLocks/>
              </p:cNvSpPr>
              <p:nvPr/>
            </p:nvSpPr>
            <p:spPr bwMode="auto">
              <a:xfrm>
                <a:off x="5157" y="2338"/>
                <a:ext cx="60" cy="130"/>
              </a:xfrm>
              <a:custGeom>
                <a:avLst/>
                <a:gdLst>
                  <a:gd name="T0" fmla="*/ 18 w 170"/>
                  <a:gd name="T1" fmla="*/ 46 h 370"/>
                  <a:gd name="T2" fmla="*/ 0 w 170"/>
                  <a:gd name="T3" fmla="*/ 1 h 370"/>
                  <a:gd name="T4" fmla="*/ 4 w 170"/>
                  <a:gd name="T5" fmla="*/ 0 h 370"/>
                  <a:gd name="T6" fmla="*/ 21 w 170"/>
                  <a:gd name="T7" fmla="*/ 44 h 370"/>
                  <a:gd name="T8" fmla="*/ 18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0" name="Rectangle 1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91" name="Rectangle 1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92" name="Freeform 16"/>
              <p:cNvSpPr>
                <a:spLocks/>
              </p:cNvSpPr>
              <p:nvPr/>
            </p:nvSpPr>
            <p:spPr bwMode="auto">
              <a:xfrm>
                <a:off x="5008" y="2218"/>
                <a:ext cx="45" cy="46"/>
              </a:xfrm>
              <a:custGeom>
                <a:avLst/>
                <a:gdLst>
                  <a:gd name="T0" fmla="*/ 8 w 129"/>
                  <a:gd name="T1" fmla="*/ 17 h 128"/>
                  <a:gd name="T2" fmla="*/ 9 w 129"/>
                  <a:gd name="T3" fmla="*/ 17 h 128"/>
                  <a:gd name="T4" fmla="*/ 11 w 129"/>
                  <a:gd name="T5" fmla="*/ 16 h 128"/>
                  <a:gd name="T6" fmla="*/ 12 w 129"/>
                  <a:gd name="T7" fmla="*/ 15 h 128"/>
                  <a:gd name="T8" fmla="*/ 14 w 129"/>
                  <a:gd name="T9" fmla="*/ 14 h 128"/>
                  <a:gd name="T10" fmla="*/ 15 w 129"/>
                  <a:gd name="T11" fmla="*/ 13 h 128"/>
                  <a:gd name="T12" fmla="*/ 15 w 129"/>
                  <a:gd name="T13" fmla="*/ 12 h 128"/>
                  <a:gd name="T14" fmla="*/ 16 w 129"/>
                  <a:gd name="T15" fmla="*/ 10 h 128"/>
                  <a:gd name="T16" fmla="*/ 16 w 129"/>
                  <a:gd name="T17" fmla="*/ 8 h 128"/>
                  <a:gd name="T18" fmla="*/ 16 w 129"/>
                  <a:gd name="T19" fmla="*/ 6 h 128"/>
                  <a:gd name="T20" fmla="*/ 15 w 129"/>
                  <a:gd name="T21" fmla="*/ 5 h 128"/>
                  <a:gd name="T22" fmla="*/ 15 w 129"/>
                  <a:gd name="T23" fmla="*/ 4 h 128"/>
                  <a:gd name="T24" fmla="*/ 14 w 129"/>
                  <a:gd name="T25" fmla="*/ 2 h 128"/>
                  <a:gd name="T26" fmla="*/ 12 w 129"/>
                  <a:gd name="T27" fmla="*/ 1 h 128"/>
                  <a:gd name="T28" fmla="*/ 11 w 129"/>
                  <a:gd name="T29" fmla="*/ 0 h 128"/>
                  <a:gd name="T30" fmla="*/ 9 w 129"/>
                  <a:gd name="T31" fmla="*/ 0 h 128"/>
                  <a:gd name="T32" fmla="*/ 8 w 129"/>
                  <a:gd name="T33" fmla="*/ 0 h 128"/>
                  <a:gd name="T34" fmla="*/ 6 w 129"/>
                  <a:gd name="T35" fmla="*/ 0 h 128"/>
                  <a:gd name="T36" fmla="*/ 5 w 129"/>
                  <a:gd name="T37" fmla="*/ 0 h 128"/>
                  <a:gd name="T38" fmla="*/ 3 w 129"/>
                  <a:gd name="T39" fmla="*/ 1 h 128"/>
                  <a:gd name="T40" fmla="*/ 2 w 129"/>
                  <a:gd name="T41" fmla="*/ 2 h 128"/>
                  <a:gd name="T42" fmla="*/ 1 w 129"/>
                  <a:gd name="T43" fmla="*/ 4 h 128"/>
                  <a:gd name="T44" fmla="*/ 1 w 129"/>
                  <a:gd name="T45" fmla="*/ 5 h 128"/>
                  <a:gd name="T46" fmla="*/ 0 w 129"/>
                  <a:gd name="T47" fmla="*/ 6 h 128"/>
                  <a:gd name="T48" fmla="*/ 0 w 129"/>
                  <a:gd name="T49" fmla="*/ 8 h 128"/>
                  <a:gd name="T50" fmla="*/ 0 w 129"/>
                  <a:gd name="T51" fmla="*/ 10 h 128"/>
                  <a:gd name="T52" fmla="*/ 1 w 129"/>
                  <a:gd name="T53" fmla="*/ 12 h 128"/>
                  <a:gd name="T54" fmla="*/ 1 w 129"/>
                  <a:gd name="T55" fmla="*/ 13 h 128"/>
                  <a:gd name="T56" fmla="*/ 2 w 129"/>
                  <a:gd name="T57" fmla="*/ 14 h 128"/>
                  <a:gd name="T58" fmla="*/ 3 w 129"/>
                  <a:gd name="T59" fmla="*/ 15 h 128"/>
                  <a:gd name="T60" fmla="*/ 5 w 129"/>
                  <a:gd name="T61" fmla="*/ 16 h 128"/>
                  <a:gd name="T62" fmla="*/ 6 w 129"/>
                  <a:gd name="T63" fmla="*/ 17 h 128"/>
                  <a:gd name="T64" fmla="*/ 8 w 129"/>
                  <a:gd name="T65" fmla="*/ 1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3" name="Rectangle 1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7413" name="Group 18"/>
          <p:cNvGrpSpPr>
            <a:grpSpLocks/>
          </p:cNvGrpSpPr>
          <p:nvPr/>
        </p:nvGrpSpPr>
        <p:grpSpPr bwMode="auto">
          <a:xfrm>
            <a:off x="4870450" y="1349375"/>
            <a:ext cx="3189288" cy="2046288"/>
            <a:chOff x="3034" y="1936"/>
            <a:chExt cx="2009" cy="1289"/>
          </a:xfrm>
        </p:grpSpPr>
        <p:sp>
          <p:nvSpPr>
            <p:cNvPr id="17433" name="Line 19"/>
            <p:cNvSpPr>
              <a:spLocks noChangeShapeType="1"/>
            </p:cNvSpPr>
            <p:nvPr/>
          </p:nvSpPr>
          <p:spPr bwMode="auto">
            <a:xfrm>
              <a:off x="4253" y="2658"/>
              <a:ext cx="0" cy="32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4" name="Line 20"/>
            <p:cNvSpPr>
              <a:spLocks noChangeShapeType="1"/>
            </p:cNvSpPr>
            <p:nvPr/>
          </p:nvSpPr>
          <p:spPr bwMode="auto">
            <a:xfrm>
              <a:off x="4242" y="2980"/>
              <a:ext cx="31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5" name="Freeform 21"/>
            <p:cNvSpPr>
              <a:spLocks/>
            </p:cNvSpPr>
            <p:nvPr/>
          </p:nvSpPr>
          <p:spPr bwMode="auto">
            <a:xfrm>
              <a:off x="3034" y="2045"/>
              <a:ext cx="634" cy="878"/>
            </a:xfrm>
            <a:custGeom>
              <a:avLst/>
              <a:gdLst>
                <a:gd name="T0" fmla="*/ 318 w 1020"/>
                <a:gd name="T1" fmla="*/ 0 h 1836"/>
                <a:gd name="T2" fmla="*/ 232 w 1020"/>
                <a:gd name="T3" fmla="*/ 32 h 1836"/>
                <a:gd name="T4" fmla="*/ 144 w 1020"/>
                <a:gd name="T5" fmla="*/ 82 h 1836"/>
                <a:gd name="T6" fmla="*/ 107 w 1020"/>
                <a:gd name="T7" fmla="*/ 103 h 1836"/>
                <a:gd name="T8" fmla="*/ 86 w 1020"/>
                <a:gd name="T9" fmla="*/ 132 h 1836"/>
                <a:gd name="T10" fmla="*/ 37 w 1020"/>
                <a:gd name="T11" fmla="*/ 205 h 1836"/>
                <a:gd name="T12" fmla="*/ 4 w 1020"/>
                <a:gd name="T13" fmla="*/ 322 h 1836"/>
                <a:gd name="T14" fmla="*/ 14 w 1020"/>
                <a:gd name="T15" fmla="*/ 395 h 1836"/>
                <a:gd name="T16" fmla="*/ 76 w 1020"/>
                <a:gd name="T17" fmla="*/ 416 h 1836"/>
                <a:gd name="T18" fmla="*/ 216 w 1020"/>
                <a:gd name="T19" fmla="*/ 415 h 1836"/>
                <a:gd name="T20" fmla="*/ 308 w 1020"/>
                <a:gd name="T21" fmla="*/ 391 h 1836"/>
                <a:gd name="T22" fmla="*/ 394 w 1020"/>
                <a:gd name="T23" fmla="*/ 371 h 1836"/>
                <a:gd name="T24" fmla="*/ 387 w 1020"/>
                <a:gd name="T25" fmla="*/ 343 h 1836"/>
                <a:gd name="T26" fmla="*/ 306 w 1020"/>
                <a:gd name="T27" fmla="*/ 360 h 1836"/>
                <a:gd name="T28" fmla="*/ 232 w 1020"/>
                <a:gd name="T29" fmla="*/ 377 h 1836"/>
                <a:gd name="T30" fmla="*/ 144 w 1020"/>
                <a:gd name="T31" fmla="*/ 385 h 1836"/>
                <a:gd name="T32" fmla="*/ 65 w 1020"/>
                <a:gd name="T33" fmla="*/ 382 h 1836"/>
                <a:gd name="T34" fmla="*/ 58 w 1020"/>
                <a:gd name="T35" fmla="*/ 335 h 1836"/>
                <a:gd name="T36" fmla="*/ 74 w 1020"/>
                <a:gd name="T37" fmla="*/ 262 h 1836"/>
                <a:gd name="T38" fmla="*/ 107 w 1020"/>
                <a:gd name="T39" fmla="*/ 185 h 1836"/>
                <a:gd name="T40" fmla="*/ 160 w 1020"/>
                <a:gd name="T41" fmla="*/ 129 h 1836"/>
                <a:gd name="T42" fmla="*/ 236 w 1020"/>
                <a:gd name="T43" fmla="*/ 73 h 1836"/>
                <a:gd name="T44" fmla="*/ 296 w 1020"/>
                <a:gd name="T45" fmla="*/ 47 h 1836"/>
                <a:gd name="T46" fmla="*/ 338 w 1020"/>
                <a:gd name="T47" fmla="*/ 36 h 18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20"/>
                <a:gd name="T73" fmla="*/ 0 h 1836"/>
                <a:gd name="T74" fmla="*/ 1020 w 1020"/>
                <a:gd name="T75" fmla="*/ 1836 h 18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20" h="1836">
                  <a:moveTo>
                    <a:pt x="822" y="0"/>
                  </a:moveTo>
                  <a:lnTo>
                    <a:pt x="600" y="138"/>
                  </a:lnTo>
                  <a:lnTo>
                    <a:pt x="372" y="360"/>
                  </a:lnTo>
                  <a:cubicBezTo>
                    <a:pt x="318" y="412"/>
                    <a:pt x="301" y="414"/>
                    <a:pt x="276" y="450"/>
                  </a:cubicBezTo>
                  <a:cubicBezTo>
                    <a:pt x="251" y="486"/>
                    <a:pt x="252" y="502"/>
                    <a:pt x="222" y="576"/>
                  </a:cubicBezTo>
                  <a:lnTo>
                    <a:pt x="96" y="894"/>
                  </a:lnTo>
                  <a:lnTo>
                    <a:pt x="12" y="1410"/>
                  </a:lnTo>
                  <a:cubicBezTo>
                    <a:pt x="2" y="1549"/>
                    <a:pt x="0" y="1620"/>
                    <a:pt x="36" y="1728"/>
                  </a:cubicBezTo>
                  <a:cubicBezTo>
                    <a:pt x="72" y="1836"/>
                    <a:pt x="111" y="1804"/>
                    <a:pt x="198" y="1818"/>
                  </a:cubicBezTo>
                  <a:lnTo>
                    <a:pt x="558" y="1812"/>
                  </a:lnTo>
                  <a:lnTo>
                    <a:pt x="798" y="1710"/>
                  </a:lnTo>
                  <a:lnTo>
                    <a:pt x="1020" y="1620"/>
                  </a:lnTo>
                  <a:lnTo>
                    <a:pt x="1002" y="1500"/>
                  </a:lnTo>
                  <a:lnTo>
                    <a:pt x="792" y="1572"/>
                  </a:lnTo>
                  <a:lnTo>
                    <a:pt x="600" y="1650"/>
                  </a:lnTo>
                  <a:lnTo>
                    <a:pt x="372" y="1686"/>
                  </a:lnTo>
                  <a:cubicBezTo>
                    <a:pt x="372" y="1686"/>
                    <a:pt x="276" y="1686"/>
                    <a:pt x="168" y="1668"/>
                  </a:cubicBezTo>
                  <a:cubicBezTo>
                    <a:pt x="150" y="1536"/>
                    <a:pt x="150" y="1464"/>
                    <a:pt x="150" y="1464"/>
                  </a:cubicBezTo>
                  <a:lnTo>
                    <a:pt x="192" y="1146"/>
                  </a:lnTo>
                  <a:lnTo>
                    <a:pt x="276" y="810"/>
                  </a:lnTo>
                  <a:lnTo>
                    <a:pt x="414" y="564"/>
                  </a:lnTo>
                  <a:lnTo>
                    <a:pt x="612" y="318"/>
                  </a:lnTo>
                  <a:lnTo>
                    <a:pt x="768" y="204"/>
                  </a:lnTo>
                  <a:lnTo>
                    <a:pt x="876" y="156"/>
                  </a:lnTo>
                </a:path>
              </a:pathLst>
            </a:custGeom>
            <a:solidFill>
              <a:schemeClr val="bg1"/>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436" name="Rectangle 22"/>
            <p:cNvSpPr>
              <a:spLocks noChangeArrowheads="1"/>
            </p:cNvSpPr>
            <p:nvPr/>
          </p:nvSpPr>
          <p:spPr bwMode="auto">
            <a:xfrm rot="-2963728">
              <a:off x="3809" y="2608"/>
              <a:ext cx="69" cy="308"/>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17437" name="Rectangle 23"/>
            <p:cNvSpPr>
              <a:spLocks noChangeArrowheads="1"/>
            </p:cNvSpPr>
            <p:nvPr/>
          </p:nvSpPr>
          <p:spPr bwMode="auto">
            <a:xfrm rot="-2963728">
              <a:off x="3700" y="2645"/>
              <a:ext cx="69" cy="46"/>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17438" name="AutoShape 24"/>
            <p:cNvSpPr>
              <a:spLocks noChangeArrowheads="1"/>
            </p:cNvSpPr>
            <p:nvPr/>
          </p:nvSpPr>
          <p:spPr bwMode="auto">
            <a:xfrm rot="18636272" flipV="1">
              <a:off x="3942" y="2852"/>
              <a:ext cx="69" cy="45"/>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nvGrpSpPr>
            <p:cNvPr id="17439" name="Group 25"/>
            <p:cNvGrpSpPr>
              <a:grpSpLocks/>
            </p:cNvGrpSpPr>
            <p:nvPr/>
          </p:nvGrpSpPr>
          <p:grpSpPr bwMode="auto">
            <a:xfrm>
              <a:off x="3624" y="2675"/>
              <a:ext cx="318" cy="159"/>
              <a:chOff x="4250" y="2059"/>
              <a:chExt cx="438" cy="286"/>
            </a:xfrm>
          </p:grpSpPr>
          <p:sp>
            <p:nvSpPr>
              <p:cNvPr id="17472" name="Freeform 26"/>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3" name="Freeform 27"/>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4" name="Freeform 28"/>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5" name="Freeform 29"/>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6" name="Freeform 30"/>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7" name="Freeform 31"/>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8" name="Freeform 32"/>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9" name="Freeform 33"/>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 name="Freeform 34"/>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440" name="Group 35"/>
            <p:cNvGrpSpPr>
              <a:grpSpLocks/>
            </p:cNvGrpSpPr>
            <p:nvPr/>
          </p:nvGrpSpPr>
          <p:grpSpPr bwMode="auto">
            <a:xfrm>
              <a:off x="3448" y="1936"/>
              <a:ext cx="1595" cy="397"/>
              <a:chOff x="3914" y="1449"/>
              <a:chExt cx="1683" cy="419"/>
            </a:xfrm>
          </p:grpSpPr>
          <p:sp>
            <p:nvSpPr>
              <p:cNvPr id="17466" name="Rectangle 36"/>
              <p:cNvSpPr>
                <a:spLocks noChangeArrowheads="1"/>
              </p:cNvSpPr>
              <p:nvPr/>
            </p:nvSpPr>
            <p:spPr bwMode="auto">
              <a:xfrm>
                <a:off x="3914" y="1449"/>
                <a:ext cx="1683" cy="419"/>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17467" name="Rectangle 37"/>
              <p:cNvSpPr>
                <a:spLocks noChangeArrowheads="1"/>
              </p:cNvSpPr>
              <p:nvPr/>
            </p:nvSpPr>
            <p:spPr bwMode="auto">
              <a:xfrm>
                <a:off x="3968" y="1477"/>
                <a:ext cx="471" cy="349"/>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17468" name="Rectangle 38"/>
              <p:cNvSpPr>
                <a:spLocks noChangeArrowheads="1"/>
              </p:cNvSpPr>
              <p:nvPr/>
            </p:nvSpPr>
            <p:spPr bwMode="auto">
              <a:xfrm>
                <a:off x="4525" y="1479"/>
                <a:ext cx="471" cy="349"/>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17469" name="Rectangle 39"/>
              <p:cNvSpPr>
                <a:spLocks noChangeArrowheads="1"/>
              </p:cNvSpPr>
              <p:nvPr/>
            </p:nvSpPr>
            <p:spPr bwMode="auto">
              <a:xfrm>
                <a:off x="5081" y="1480"/>
                <a:ext cx="471" cy="349"/>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17470" name="Line 40"/>
              <p:cNvSpPr>
                <a:spLocks noChangeShapeType="1"/>
              </p:cNvSpPr>
              <p:nvPr/>
            </p:nvSpPr>
            <p:spPr bwMode="auto">
              <a:xfrm>
                <a:off x="4438" y="1662"/>
                <a:ext cx="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1" name="Line 41"/>
              <p:cNvSpPr>
                <a:spLocks noChangeShapeType="1"/>
              </p:cNvSpPr>
              <p:nvPr/>
            </p:nvSpPr>
            <p:spPr bwMode="auto">
              <a:xfrm>
                <a:off x="4995" y="1662"/>
                <a:ext cx="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7441" name="Group 42"/>
            <p:cNvGrpSpPr>
              <a:grpSpLocks/>
            </p:cNvGrpSpPr>
            <p:nvPr/>
          </p:nvGrpSpPr>
          <p:grpSpPr bwMode="auto">
            <a:xfrm>
              <a:off x="4038" y="2376"/>
              <a:ext cx="410" cy="407"/>
              <a:chOff x="3360" y="800"/>
              <a:chExt cx="620" cy="616"/>
            </a:xfrm>
          </p:grpSpPr>
          <p:sp>
            <p:nvSpPr>
              <p:cNvPr id="17460" name="AutoShape 43"/>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7461" name="Freeform 44"/>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7462" name="Group 45"/>
              <p:cNvGrpSpPr>
                <a:grpSpLocks/>
              </p:cNvGrpSpPr>
              <p:nvPr/>
            </p:nvGrpSpPr>
            <p:grpSpPr bwMode="auto">
              <a:xfrm flipH="1">
                <a:off x="3749" y="1171"/>
                <a:ext cx="212" cy="213"/>
                <a:chOff x="1350" y="686"/>
                <a:chExt cx="1132" cy="1132"/>
              </a:xfrm>
            </p:grpSpPr>
            <p:sp>
              <p:nvSpPr>
                <p:cNvPr id="17464" name="AutoShape 4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7465" name="Picture 47"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463" name="Picture 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42" name="Group 49"/>
            <p:cNvGrpSpPr>
              <a:grpSpLocks/>
            </p:cNvGrpSpPr>
            <p:nvPr/>
          </p:nvGrpSpPr>
          <p:grpSpPr bwMode="auto">
            <a:xfrm>
              <a:off x="4484" y="2719"/>
              <a:ext cx="404" cy="506"/>
              <a:chOff x="4174" y="933"/>
              <a:chExt cx="921" cy="1151"/>
            </a:xfrm>
          </p:grpSpPr>
          <p:sp>
            <p:nvSpPr>
              <p:cNvPr id="17443" name="Rectangle 50"/>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7444" name="AutoShape 51"/>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445" name="AutoShape 52"/>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446" name="AutoShape 53"/>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447" name="Freeform 54"/>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48" name="Freeform 55"/>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49" name="Freeform 56"/>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50" name="Freeform 57"/>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51" name="Freeform 58"/>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52" name="Freeform 59"/>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53" name="Freeform 60"/>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54" name="Line 61"/>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55" name="Line 62"/>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56" name="Line 63"/>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57" name="Line 64"/>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58" name="Line 65"/>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59" name="Line 66"/>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17414" name="Group 67"/>
          <p:cNvGrpSpPr>
            <a:grpSpLocks/>
          </p:cNvGrpSpPr>
          <p:nvPr/>
        </p:nvGrpSpPr>
        <p:grpSpPr bwMode="auto">
          <a:xfrm>
            <a:off x="7453313" y="4257675"/>
            <a:ext cx="800100" cy="1001713"/>
            <a:chOff x="4174" y="933"/>
            <a:chExt cx="921" cy="1151"/>
          </a:xfrm>
        </p:grpSpPr>
        <p:sp>
          <p:nvSpPr>
            <p:cNvPr id="17416" name="Rectangle 68"/>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7417" name="AutoShape 69"/>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418" name="AutoShape 70"/>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419" name="AutoShape 71"/>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420" name="Freeform 72"/>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21" name="Freeform 73"/>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22" name="Freeform 74"/>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23" name="Freeform 75"/>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24" name="Freeform 76"/>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25" name="Freeform 77"/>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26" name="Freeform 78"/>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27" name="Line 79"/>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8" name="Line 80"/>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9" name="Line 81"/>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0" name="Line 82"/>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1" name="Line 83"/>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2" name="Line 84"/>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415" name="Line 85"/>
          <p:cNvSpPr>
            <a:spLocks noChangeShapeType="1"/>
          </p:cNvSpPr>
          <p:nvPr/>
        </p:nvSpPr>
        <p:spPr bwMode="auto">
          <a:xfrm>
            <a:off x="6330950" y="4765675"/>
            <a:ext cx="11604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|EOS~016|</a:t>
            </a:r>
            <a:endParaRPr lang="en-US" sz="100" dirty="0" err="1" smtClean="0">
              <a:solidFill>
                <a:srgbClr val="FFFFFF"/>
              </a:solidFill>
              <a:latin typeface="Arial"/>
              <a:cs typeface="Calibr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13" y="3970882"/>
            <a:ext cx="8684111" cy="212115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8435" name="Rectangle 3"/>
          <p:cNvSpPr>
            <a:spLocks noGrp="1" noChangeArrowheads="1"/>
          </p:cNvSpPr>
          <p:nvPr>
            <p:ph type="title"/>
          </p:nvPr>
        </p:nvSpPr>
        <p:spPr/>
        <p:txBody>
          <a:bodyPr/>
          <a:lstStyle/>
          <a:p>
            <a:pPr eaLnBrk="1" hangingPunct="1"/>
            <a:r>
              <a:rPr lang="en-US" smtClean="0"/>
              <a:t>Automatic reserves: example</a:t>
            </a:r>
          </a:p>
        </p:txBody>
      </p:sp>
      <p:sp>
        <p:nvSpPr>
          <p:cNvPr id="18436" name="Line 4"/>
          <p:cNvSpPr>
            <a:spLocks noChangeShapeType="1"/>
          </p:cNvSpPr>
          <p:nvPr/>
        </p:nvSpPr>
        <p:spPr bwMode="auto">
          <a:xfrm>
            <a:off x="8456613" y="3638550"/>
            <a:ext cx="0" cy="217963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7" name="Text Box 5"/>
          <p:cNvSpPr txBox="1">
            <a:spLocks noChangeArrowheads="1"/>
          </p:cNvSpPr>
          <p:nvPr/>
        </p:nvSpPr>
        <p:spPr bwMode="auto">
          <a:xfrm>
            <a:off x="1027113" y="981075"/>
            <a:ext cx="7219950"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if 	exposure segment = "complex" AND</a:t>
            </a:r>
            <a:br>
              <a:rPr lang="en-US" sz="2400" b="1">
                <a:solidFill>
                  <a:srgbClr val="FF0000"/>
                </a:solidFill>
              </a:rPr>
            </a:br>
            <a:r>
              <a:rPr lang="en-US" sz="2400" b="1">
                <a:solidFill>
                  <a:srgbClr val="FF0000"/>
                </a:solidFill>
              </a:rPr>
              <a:t>	exposure type = "bodily injury" AND</a:t>
            </a:r>
            <a:br>
              <a:rPr lang="en-US" sz="2400" b="1">
                <a:solidFill>
                  <a:srgbClr val="FF0000"/>
                </a:solidFill>
              </a:rPr>
            </a:br>
            <a:r>
              <a:rPr lang="en-US" sz="2400" b="1">
                <a:solidFill>
                  <a:srgbClr val="FF0000"/>
                </a:solidFill>
              </a:rPr>
              <a:t>	injury severity = "major (hospitalization)"</a:t>
            </a:r>
          </a:p>
          <a:p>
            <a:pPr algn="l" eaLnBrk="1" hangingPunct="1"/>
            <a:r>
              <a:rPr lang="en-US" sz="2400" b="1">
                <a:solidFill>
                  <a:srgbClr val="FF0000"/>
                </a:solidFill>
              </a:rPr>
              <a:t>then	create reserve line with:</a:t>
            </a:r>
            <a:br>
              <a:rPr lang="en-US" sz="2400" b="1">
                <a:solidFill>
                  <a:srgbClr val="FF0000"/>
                </a:solidFill>
              </a:rPr>
            </a:br>
            <a:r>
              <a:rPr lang="en-US" sz="2400" b="1">
                <a:solidFill>
                  <a:srgbClr val="FF0000"/>
                </a:solidFill>
              </a:rPr>
              <a:t>		- cost type of "Claim Cost"</a:t>
            </a:r>
            <a:br>
              <a:rPr lang="en-US" sz="2400" b="1">
                <a:solidFill>
                  <a:srgbClr val="FF0000"/>
                </a:solidFill>
              </a:rPr>
            </a:br>
            <a:r>
              <a:rPr lang="en-US" sz="2400" b="1">
                <a:solidFill>
                  <a:srgbClr val="FF0000"/>
                </a:solidFill>
              </a:rPr>
              <a:t>		- cost category of "Medical"</a:t>
            </a:r>
            <a:br>
              <a:rPr lang="en-US" sz="2400" b="1">
                <a:solidFill>
                  <a:srgbClr val="FF0000"/>
                </a:solidFill>
              </a:rPr>
            </a:br>
            <a:r>
              <a:rPr lang="en-US" sz="2400" b="1">
                <a:solidFill>
                  <a:srgbClr val="FF0000"/>
                </a:solidFill>
              </a:rPr>
              <a:t>		- reserve amount of "$30,000"</a:t>
            </a:r>
          </a:p>
        </p:txBody>
      </p:sp>
      <p:sp>
        <p:nvSpPr>
          <p:cNvPr id="18438" name="Line 6"/>
          <p:cNvSpPr>
            <a:spLocks noChangeShapeType="1"/>
          </p:cNvSpPr>
          <p:nvPr/>
        </p:nvSpPr>
        <p:spPr bwMode="auto">
          <a:xfrm>
            <a:off x="7167563" y="3648075"/>
            <a:ext cx="13081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|EOS~017|</a:t>
            </a:r>
            <a:endParaRPr lang="en-US" sz="100" dirty="0" err="1" smtClean="0">
              <a:solidFill>
                <a:srgbClr val="FFFFFF"/>
              </a:solidFill>
              <a:latin typeface="Arial"/>
              <a:cs typeface="Calibri" pitchFamily="34" charset="0"/>
            </a:endParaRPr>
          </a:p>
        </p:txBody>
      </p:sp>
      <p:sp>
        <p:nvSpPr>
          <p:cNvPr id="19459" name="Rectangle 2"/>
          <p:cNvSpPr>
            <a:spLocks noGrp="1" noChangeArrowheads="1"/>
          </p:cNvSpPr>
          <p:nvPr>
            <p:ph type="title"/>
          </p:nvPr>
        </p:nvSpPr>
        <p:spPr/>
        <p:txBody>
          <a:bodyPr/>
          <a:lstStyle/>
          <a:p>
            <a:pPr eaLnBrk="1" hangingPunct="1"/>
            <a:r>
              <a:rPr lang="en-US" smtClean="0"/>
              <a:t>Creating a manual reserve transaction</a:t>
            </a:r>
          </a:p>
        </p:txBody>
      </p:sp>
      <p:sp>
        <p:nvSpPr>
          <p:cNvPr id="19460" name="Rectangle 7"/>
          <p:cNvSpPr>
            <a:spLocks noGrp="1" noChangeArrowheads="1"/>
          </p:cNvSpPr>
          <p:nvPr>
            <p:ph idx="1"/>
          </p:nvPr>
        </p:nvSpPr>
        <p:spPr>
          <a:xfrm>
            <a:off x="4833938" y="895350"/>
            <a:ext cx="3979862" cy="1965325"/>
          </a:xfrm>
          <a:solidFill>
            <a:schemeClr val="tx1"/>
          </a:solidFill>
        </p:spPr>
        <p:txBody>
          <a:bodyPr/>
          <a:lstStyle/>
          <a:p>
            <a:pPr>
              <a:buFont typeface="Arial" charset="0"/>
              <a:buChar char="•"/>
            </a:pPr>
            <a:r>
              <a:rPr lang="en-US" smtClean="0"/>
              <a:t>Reserve transactions can be created manually through the New Transaction menu</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429" y="688124"/>
            <a:ext cx="1127666" cy="228899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62" name="AutoShape 5"/>
          <p:cNvSpPr>
            <a:spLocks noChangeArrowheads="1"/>
          </p:cNvSpPr>
          <p:nvPr/>
        </p:nvSpPr>
        <p:spPr bwMode="auto">
          <a:xfrm>
            <a:off x="387429" y="2438068"/>
            <a:ext cx="1127666" cy="19226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691" y="2863808"/>
            <a:ext cx="8751887" cy="35052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63" name="Line 6"/>
          <p:cNvSpPr>
            <a:spLocks noChangeShapeType="1"/>
          </p:cNvSpPr>
          <p:nvPr/>
        </p:nvSpPr>
        <p:spPr bwMode="auto">
          <a:xfrm>
            <a:off x="1068527" y="2630331"/>
            <a:ext cx="930393" cy="333453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 name="AutoShape 5"/>
          <p:cNvSpPr>
            <a:spLocks noChangeArrowheads="1"/>
          </p:cNvSpPr>
          <p:nvPr/>
        </p:nvSpPr>
        <p:spPr bwMode="auto">
          <a:xfrm>
            <a:off x="709949" y="5847467"/>
            <a:ext cx="8251171" cy="282989"/>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|EOS~018|</a:t>
            </a:r>
            <a:endParaRPr lang="en-US" sz="100" dirty="0" err="1" smtClean="0">
              <a:solidFill>
                <a:srgbClr val="FFFFFF"/>
              </a:solidFill>
              <a:latin typeface="Arial"/>
              <a:cs typeface="Calibri"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11" y="712766"/>
            <a:ext cx="8666903" cy="350297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2" name="Rectangle 2"/>
          <p:cNvSpPr>
            <a:spLocks noGrp="1" noChangeArrowheads="1"/>
          </p:cNvSpPr>
          <p:nvPr>
            <p:ph type="title"/>
          </p:nvPr>
        </p:nvSpPr>
        <p:spPr/>
        <p:txBody>
          <a:bodyPr/>
          <a:lstStyle/>
          <a:p>
            <a:pPr eaLnBrk="1" hangingPunct="1"/>
            <a:r>
              <a:rPr lang="en-US" smtClean="0"/>
              <a:t>Categorizing the reserve transaction</a:t>
            </a:r>
          </a:p>
        </p:txBody>
      </p:sp>
      <p:sp>
        <p:nvSpPr>
          <p:cNvPr id="20483" name="Rectangle 3"/>
          <p:cNvSpPr>
            <a:spLocks noGrp="1" noChangeArrowheads="1"/>
          </p:cNvSpPr>
          <p:nvPr>
            <p:ph idx="1"/>
          </p:nvPr>
        </p:nvSpPr>
        <p:spPr>
          <a:xfrm>
            <a:off x="499412" y="4336349"/>
            <a:ext cx="8318500" cy="1119188"/>
          </a:xfrm>
        </p:spPr>
        <p:txBody>
          <a:bodyPr/>
          <a:lstStyle/>
          <a:p>
            <a:pPr>
              <a:buFont typeface="Arial" charset="0"/>
              <a:buChar char="•"/>
            </a:pPr>
            <a:r>
              <a:rPr lang="en-US" dirty="0" smtClean="0"/>
              <a:t>Specify the related exposure, cost type, and cost category</a:t>
            </a:r>
          </a:p>
          <a:p>
            <a:pPr lvl="1"/>
            <a:r>
              <a:rPr lang="en-US" dirty="0" smtClean="0"/>
              <a:t>You cannot select an existing exposure/type/category combination</a:t>
            </a:r>
          </a:p>
        </p:txBody>
      </p:sp>
      <p:sp>
        <p:nvSpPr>
          <p:cNvPr id="20486" name="AutoShape 5"/>
          <p:cNvSpPr>
            <a:spLocks noChangeArrowheads="1"/>
          </p:cNvSpPr>
          <p:nvPr/>
        </p:nvSpPr>
        <p:spPr bwMode="auto">
          <a:xfrm>
            <a:off x="783771" y="1828800"/>
            <a:ext cx="7885217" cy="24045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AutoShape 5"/>
          <p:cNvSpPr>
            <a:spLocks noChangeArrowheads="1"/>
          </p:cNvSpPr>
          <p:nvPr/>
        </p:nvSpPr>
        <p:spPr bwMode="auto">
          <a:xfrm>
            <a:off x="783770" y="2344024"/>
            <a:ext cx="7885217" cy="24045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 name="AutoShape 5"/>
          <p:cNvSpPr>
            <a:spLocks noChangeArrowheads="1"/>
          </p:cNvSpPr>
          <p:nvPr/>
        </p:nvSpPr>
        <p:spPr bwMode="auto">
          <a:xfrm>
            <a:off x="7642746" y="3268639"/>
            <a:ext cx="1349368" cy="94684"/>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|EOS~019|</a:t>
            </a:r>
            <a:endParaRPr lang="en-US" sz="100" dirty="0" err="1" smtClean="0">
              <a:solidFill>
                <a:srgbClr val="FFFFFF"/>
              </a:solidFill>
              <a:latin typeface="Arial"/>
              <a:cs typeface="Calibri"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290" y="1332696"/>
            <a:ext cx="8393625" cy="367526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507" name="Rectangle 2"/>
          <p:cNvSpPr>
            <a:spLocks noGrp="1" noChangeArrowheads="1"/>
          </p:cNvSpPr>
          <p:nvPr>
            <p:ph type="title"/>
          </p:nvPr>
        </p:nvSpPr>
        <p:spPr/>
        <p:txBody>
          <a:bodyPr/>
          <a:lstStyle/>
          <a:p>
            <a:pPr eaLnBrk="1" hangingPunct="1"/>
            <a:r>
              <a:rPr lang="en-US" smtClean="0"/>
              <a:t>Specifying the amount</a:t>
            </a:r>
          </a:p>
        </p:txBody>
      </p:sp>
      <p:sp>
        <p:nvSpPr>
          <p:cNvPr id="21508" name="Rectangle 3"/>
          <p:cNvSpPr>
            <a:spLocks noGrp="1" noChangeArrowheads="1"/>
          </p:cNvSpPr>
          <p:nvPr>
            <p:ph idx="1"/>
          </p:nvPr>
        </p:nvSpPr>
        <p:spPr>
          <a:xfrm>
            <a:off x="519113" y="5205413"/>
            <a:ext cx="8318500" cy="1184275"/>
          </a:xfrm>
        </p:spPr>
        <p:txBody>
          <a:bodyPr/>
          <a:lstStyle/>
          <a:p>
            <a:pPr>
              <a:buFont typeface="Arial" charset="0"/>
              <a:buChar char="•"/>
            </a:pPr>
            <a:r>
              <a:rPr lang="en-US" smtClean="0"/>
              <a:t>In addition to categorizing the reserve line, you must specify the amount of money to be added to it by the initial reserve transaction</a:t>
            </a:r>
          </a:p>
        </p:txBody>
      </p:sp>
      <p:sp>
        <p:nvSpPr>
          <p:cNvPr id="21509" name="AutoShape 8"/>
          <p:cNvSpPr>
            <a:spLocks noChangeArrowheads="1"/>
          </p:cNvSpPr>
          <p:nvPr/>
        </p:nvSpPr>
        <p:spPr bwMode="auto">
          <a:xfrm>
            <a:off x="6961500" y="4449825"/>
            <a:ext cx="1791415" cy="30797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|EOS~002|</a:t>
            </a:r>
            <a:endParaRPr lang="en-US" sz="100" dirty="0" err="1" smtClean="0">
              <a:solidFill>
                <a:srgbClr val="FFFFFF"/>
              </a:solidFill>
              <a:latin typeface="Arial"/>
              <a:cs typeface="Calibri" pitchFamily="34" charset="0"/>
            </a:endParaRPr>
          </a:p>
        </p:txBody>
      </p:sp>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smtClean="0"/>
              <a:t>By the end of this lesson, you should be able to:</a:t>
            </a:r>
          </a:p>
          <a:p>
            <a:pPr lvl="1"/>
            <a:r>
              <a:rPr lang="en-US" smtClean="0"/>
              <a:t>Define financial terms used by ClaimCenter for managing reserves</a:t>
            </a:r>
          </a:p>
          <a:p>
            <a:pPr lvl="1"/>
            <a:r>
              <a:rPr lang="en-US" smtClean="0"/>
              <a:t>Create reserve lines</a:t>
            </a:r>
          </a:p>
          <a:p>
            <a:pPr lvl="1"/>
            <a:endParaRPr lang="en-US"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dirty="0">
                <a:solidFill>
                  <a:srgbClr val="AA3704"/>
                </a:solidFill>
              </a:rPr>
              <a:t>This lesson uses the notes section for additional explanation and information.</a:t>
            </a:r>
            <a:br>
              <a:rPr lang="en-US" dirty="0">
                <a:solidFill>
                  <a:srgbClr val="AA3704"/>
                </a:solidFill>
              </a:rPr>
            </a:br>
            <a:r>
              <a:rPr lang="en-US" dirty="0">
                <a:solidFill>
                  <a:srgbClr val="AA3704"/>
                </a:solidFill>
              </a:rPr>
              <a:t>To view the notes in PowerPoint, choose </a:t>
            </a:r>
            <a:r>
              <a:rPr lang="en-US" dirty="0" err="1">
                <a:solidFill>
                  <a:srgbClr val="AA3704"/>
                </a:solidFill>
              </a:rPr>
              <a:t>View</a:t>
            </a:r>
            <a:r>
              <a:rPr lang="en-US" dirty="0" err="1">
                <a:solidFill>
                  <a:srgbClr val="AA3704"/>
                </a:solidFill>
                <a:sym typeface="Wingdings" pitchFamily="2" charset="2"/>
              </a:rPr>
              <a:t>Normal</a:t>
            </a:r>
            <a:r>
              <a:rPr lang="en-US" dirty="0">
                <a:solidFill>
                  <a:srgbClr val="AA3704"/>
                </a:solidFill>
                <a:sym typeface="Wingdings" pitchFamily="2" charset="2"/>
              </a:rPr>
              <a:t> or </a:t>
            </a:r>
            <a:r>
              <a:rPr lang="en-US" dirty="0" err="1">
                <a:solidFill>
                  <a:srgbClr val="AA3704"/>
                </a:solidFill>
              </a:rPr>
              <a:t>View</a:t>
            </a:r>
            <a:r>
              <a:rPr lang="en-US" dirty="0" err="1">
                <a:solidFill>
                  <a:srgbClr val="AA3704"/>
                </a:solidFill>
                <a:sym typeface="Wingdings" pitchFamily="2" charset="2"/>
              </a:rPr>
              <a:t></a:t>
            </a:r>
            <a:r>
              <a:rPr lang="en-US" dirty="0" err="1">
                <a:solidFill>
                  <a:srgbClr val="AA3704"/>
                </a:solidFill>
              </a:rPr>
              <a:t>Notes</a:t>
            </a:r>
            <a:r>
              <a:rPr lang="en-US" dirty="0">
                <a:solidFill>
                  <a:srgbClr val="AA3704"/>
                </a:solidFill>
              </a:rPr>
              <a:t> Page.</a:t>
            </a:r>
            <a:br>
              <a:rPr lang="en-US" dirty="0">
                <a:solidFill>
                  <a:srgbClr val="AA3704"/>
                </a:solidFill>
              </a:rPr>
            </a:br>
            <a:r>
              <a:rPr lang="en-US"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|EOS~020|</a:t>
            </a:r>
            <a:endParaRPr lang="en-US" sz="100" dirty="0" err="1" smtClean="0">
              <a:solidFill>
                <a:srgbClr val="FFFFFF"/>
              </a:solidFill>
              <a:latin typeface="Arial"/>
              <a:cs typeface="Calibri"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187" y="580159"/>
            <a:ext cx="8525758" cy="296790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1" name="Rectangle 2"/>
          <p:cNvSpPr>
            <a:spLocks noGrp="1" noChangeArrowheads="1"/>
          </p:cNvSpPr>
          <p:nvPr>
            <p:ph type="title"/>
          </p:nvPr>
        </p:nvSpPr>
        <p:spPr/>
        <p:txBody>
          <a:bodyPr/>
          <a:lstStyle/>
          <a:p>
            <a:pPr eaLnBrk="1" hangingPunct="1"/>
            <a:r>
              <a:rPr lang="en-US" smtClean="0"/>
              <a:t>The completed reserve transaction</a:t>
            </a:r>
          </a:p>
        </p:txBody>
      </p:sp>
      <p:sp>
        <p:nvSpPr>
          <p:cNvPr id="22532" name="Rectangle 3"/>
          <p:cNvSpPr>
            <a:spLocks noGrp="1" noChangeArrowheads="1"/>
          </p:cNvSpPr>
          <p:nvPr>
            <p:ph idx="1"/>
          </p:nvPr>
        </p:nvSpPr>
        <p:spPr>
          <a:xfrm>
            <a:off x="533400" y="3848100"/>
            <a:ext cx="3833813" cy="2085975"/>
          </a:xfrm>
        </p:spPr>
        <p:txBody>
          <a:bodyPr/>
          <a:lstStyle/>
          <a:p>
            <a:pPr>
              <a:buFont typeface="Arial" charset="0"/>
              <a:buChar char="•"/>
            </a:pPr>
            <a:r>
              <a:rPr lang="en-US" sz="2000" smtClean="0"/>
              <a:t>The reserve transaction can be seen from the Financials - Transactions list</a:t>
            </a:r>
          </a:p>
          <a:p>
            <a:pPr lvl="1"/>
            <a:r>
              <a:rPr lang="en-US" sz="2000" smtClean="0"/>
              <a:t>Note that this is a list of reserve transactions, not a list of reserve lines</a:t>
            </a:r>
          </a:p>
        </p:txBody>
      </p:sp>
      <p:sp>
        <p:nvSpPr>
          <p:cNvPr id="22533" name="AutoShape 5"/>
          <p:cNvSpPr>
            <a:spLocks noChangeArrowheads="1"/>
          </p:cNvSpPr>
          <p:nvPr/>
        </p:nvSpPr>
        <p:spPr bwMode="auto">
          <a:xfrm>
            <a:off x="1840675" y="2686843"/>
            <a:ext cx="7013269" cy="22066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22534" name="Group 6"/>
          <p:cNvGrpSpPr>
            <a:grpSpLocks/>
          </p:cNvGrpSpPr>
          <p:nvPr/>
        </p:nvGrpSpPr>
        <p:grpSpPr bwMode="auto">
          <a:xfrm>
            <a:off x="6035675" y="3548063"/>
            <a:ext cx="2363788" cy="2136775"/>
            <a:chOff x="4334" y="2464"/>
            <a:chExt cx="780" cy="705"/>
          </a:xfrm>
        </p:grpSpPr>
        <p:sp>
          <p:nvSpPr>
            <p:cNvPr id="22538" name="Line 7"/>
            <p:cNvSpPr>
              <a:spLocks noChangeShapeType="1"/>
            </p:cNvSpPr>
            <p:nvPr/>
          </p:nvSpPr>
          <p:spPr bwMode="auto">
            <a:xfrm>
              <a:off x="4527" y="3013"/>
              <a:ext cx="31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9" name="Line 8"/>
            <p:cNvSpPr>
              <a:spLocks noChangeShapeType="1"/>
            </p:cNvSpPr>
            <p:nvPr/>
          </p:nvSpPr>
          <p:spPr bwMode="auto">
            <a:xfrm flipV="1">
              <a:off x="4531" y="2736"/>
              <a:ext cx="0" cy="276"/>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2540" name="Group 9"/>
            <p:cNvGrpSpPr>
              <a:grpSpLocks/>
            </p:cNvGrpSpPr>
            <p:nvPr/>
          </p:nvGrpSpPr>
          <p:grpSpPr bwMode="auto">
            <a:xfrm>
              <a:off x="4334" y="2464"/>
              <a:ext cx="410" cy="407"/>
              <a:chOff x="3360" y="800"/>
              <a:chExt cx="620" cy="616"/>
            </a:xfrm>
          </p:grpSpPr>
          <p:sp>
            <p:nvSpPr>
              <p:cNvPr id="22559" name="AutoShape 1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2560" name="Freeform 11"/>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22561" name="Group 12"/>
              <p:cNvGrpSpPr>
                <a:grpSpLocks/>
              </p:cNvGrpSpPr>
              <p:nvPr/>
            </p:nvGrpSpPr>
            <p:grpSpPr bwMode="auto">
              <a:xfrm flipH="1">
                <a:off x="3749" y="1171"/>
                <a:ext cx="212" cy="213"/>
                <a:chOff x="1350" y="686"/>
                <a:chExt cx="1132" cy="1132"/>
              </a:xfrm>
            </p:grpSpPr>
            <p:sp>
              <p:nvSpPr>
                <p:cNvPr id="22563" name="AutoShape 1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2564" name="Picture 14"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2562" name="Picture 15"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41" name="Group 16"/>
            <p:cNvGrpSpPr>
              <a:grpSpLocks/>
            </p:cNvGrpSpPr>
            <p:nvPr/>
          </p:nvGrpSpPr>
          <p:grpSpPr bwMode="auto">
            <a:xfrm>
              <a:off x="4772" y="2741"/>
              <a:ext cx="342" cy="428"/>
              <a:chOff x="4174" y="933"/>
              <a:chExt cx="921" cy="1151"/>
            </a:xfrm>
          </p:grpSpPr>
          <p:sp>
            <p:nvSpPr>
              <p:cNvPr id="22542" name="Rectangle 17"/>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2543" name="AutoShape 18"/>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2544" name="AutoShape 19"/>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2545" name="AutoShape 20"/>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2546" name="Freeform 21"/>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2547" name="Freeform 22"/>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2548" name="Freeform 23"/>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2549" name="Freeform 24"/>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2550" name="Freeform 25"/>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2551" name="Freeform 26"/>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2552" name="Freeform 27"/>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2553" name="Line 28"/>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54" name="Line 29"/>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55" name="Line 30"/>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56" name="Line 31"/>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57" name="Line 32"/>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58" name="Line 33"/>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22535" name="AutoShape 34"/>
          <p:cNvSpPr>
            <a:spLocks noChangeArrowheads="1"/>
          </p:cNvSpPr>
          <p:nvPr/>
        </p:nvSpPr>
        <p:spPr bwMode="auto">
          <a:xfrm>
            <a:off x="6091238" y="5222875"/>
            <a:ext cx="1236662" cy="674688"/>
          </a:xfrm>
          <a:prstGeom prst="rightArrow">
            <a:avLst>
              <a:gd name="adj1" fmla="val 50000"/>
              <a:gd name="adj2" fmla="val 45823"/>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2536" name="Line 35"/>
          <p:cNvSpPr>
            <a:spLocks noChangeShapeType="1"/>
          </p:cNvSpPr>
          <p:nvPr/>
        </p:nvSpPr>
        <p:spPr bwMode="auto">
          <a:xfrm>
            <a:off x="4298868" y="2907506"/>
            <a:ext cx="589045" cy="265826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537" name="Line 36"/>
          <p:cNvSpPr>
            <a:spLocks noChangeShapeType="1"/>
          </p:cNvSpPr>
          <p:nvPr/>
        </p:nvSpPr>
        <p:spPr bwMode="auto">
          <a:xfrm>
            <a:off x="4887913" y="5580063"/>
            <a:ext cx="119697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19896541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|EOS~021|</a:t>
            </a:r>
            <a:endParaRPr lang="en-US" sz="100" dirty="0" err="1" smtClean="0">
              <a:solidFill>
                <a:srgbClr val="FFFFFF"/>
              </a:solidFill>
              <a:latin typeface="Arial"/>
              <a:cs typeface="Calibri"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1150937"/>
            <a:ext cx="8616027" cy="400295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55" name="Rectangle 3"/>
          <p:cNvSpPr>
            <a:spLocks noGrp="1" noChangeArrowheads="1"/>
          </p:cNvSpPr>
          <p:nvPr>
            <p:ph type="title"/>
          </p:nvPr>
        </p:nvSpPr>
        <p:spPr/>
        <p:txBody>
          <a:bodyPr/>
          <a:lstStyle/>
          <a:p>
            <a:pPr eaLnBrk="1" hangingPunct="1"/>
            <a:r>
              <a:rPr lang="en-US" smtClean="0"/>
              <a:t>Viewing existing reserve lines</a:t>
            </a:r>
          </a:p>
        </p:txBody>
      </p:sp>
      <p:sp>
        <p:nvSpPr>
          <p:cNvPr id="23556" name="Rectangle 4"/>
          <p:cNvSpPr>
            <a:spLocks noGrp="1" noChangeArrowheads="1"/>
          </p:cNvSpPr>
          <p:nvPr>
            <p:ph idx="1"/>
          </p:nvPr>
        </p:nvSpPr>
        <p:spPr>
          <a:xfrm>
            <a:off x="495300" y="5557838"/>
            <a:ext cx="8318500" cy="869950"/>
          </a:xfrm>
        </p:spPr>
        <p:txBody>
          <a:bodyPr/>
          <a:lstStyle/>
          <a:p>
            <a:pPr>
              <a:buFont typeface="Arial" charset="0"/>
              <a:buChar char="•"/>
            </a:pPr>
            <a:r>
              <a:rPr lang="en-US" dirty="0" smtClean="0"/>
              <a:t>The Summary menu link lists reserve lines for the claim</a:t>
            </a:r>
          </a:p>
          <a:p>
            <a:pPr lvl="1"/>
            <a:r>
              <a:rPr lang="en-US" dirty="0" smtClean="0"/>
              <a:t>Each reserve line has its own context menu (      )</a:t>
            </a:r>
          </a:p>
        </p:txBody>
      </p:sp>
      <p:sp>
        <p:nvSpPr>
          <p:cNvPr id="23557" name="Text Box 5"/>
          <p:cNvSpPr txBox="1">
            <a:spLocks noChangeArrowheads="1"/>
          </p:cNvSpPr>
          <p:nvPr/>
        </p:nvSpPr>
        <p:spPr bwMode="auto">
          <a:xfrm>
            <a:off x="354013" y="788988"/>
            <a:ext cx="2097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FF0000"/>
                </a:solidFill>
              </a:rPr>
              <a:t>View dropdown</a:t>
            </a:r>
          </a:p>
        </p:txBody>
      </p:sp>
      <p:sp>
        <p:nvSpPr>
          <p:cNvPr id="23558" name="Line 6"/>
          <p:cNvSpPr>
            <a:spLocks noChangeShapeType="1"/>
          </p:cNvSpPr>
          <p:nvPr/>
        </p:nvSpPr>
        <p:spPr bwMode="auto">
          <a:xfrm>
            <a:off x="1412947" y="1093788"/>
            <a:ext cx="0" cy="5318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559" name="Text Box 7"/>
          <p:cNvSpPr txBox="1">
            <a:spLocks noChangeArrowheads="1"/>
          </p:cNvSpPr>
          <p:nvPr/>
        </p:nvSpPr>
        <p:spPr bwMode="auto">
          <a:xfrm>
            <a:off x="1384300" y="1873250"/>
            <a:ext cx="2232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rgbClr val="FF0000"/>
                </a:solidFill>
              </a:rPr>
              <a:t>Reserve lines</a:t>
            </a:r>
          </a:p>
        </p:txBody>
      </p:sp>
      <p:sp>
        <p:nvSpPr>
          <p:cNvPr id="23560" name="Line 8"/>
          <p:cNvSpPr>
            <a:spLocks noChangeShapeType="1"/>
          </p:cNvSpPr>
          <p:nvPr/>
        </p:nvSpPr>
        <p:spPr bwMode="auto">
          <a:xfrm flipH="1">
            <a:off x="1401072" y="2822450"/>
            <a:ext cx="1519166"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563" name="Line 11"/>
          <p:cNvSpPr>
            <a:spLocks noChangeShapeType="1"/>
          </p:cNvSpPr>
          <p:nvPr/>
        </p:nvSpPr>
        <p:spPr bwMode="auto">
          <a:xfrm flipV="1">
            <a:off x="2920238" y="2810389"/>
            <a:ext cx="11875" cy="189298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564" name="Line 12"/>
          <p:cNvSpPr>
            <a:spLocks noChangeShapeType="1"/>
          </p:cNvSpPr>
          <p:nvPr/>
        </p:nvSpPr>
        <p:spPr bwMode="auto">
          <a:xfrm>
            <a:off x="2932113" y="2986088"/>
            <a:ext cx="27463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5" name="AutoShape 13"/>
          <p:cNvSpPr>
            <a:spLocks noChangeArrowheads="1"/>
          </p:cNvSpPr>
          <p:nvPr/>
        </p:nvSpPr>
        <p:spPr bwMode="auto">
          <a:xfrm>
            <a:off x="3788229" y="2178050"/>
            <a:ext cx="1413164" cy="2975839"/>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3566" name="Text Box 14"/>
          <p:cNvSpPr txBox="1">
            <a:spLocks noChangeArrowheads="1"/>
          </p:cNvSpPr>
          <p:nvPr/>
        </p:nvSpPr>
        <p:spPr bwMode="auto">
          <a:xfrm>
            <a:off x="6174088" y="3438975"/>
            <a:ext cx="19319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dirty="0">
                <a:solidFill>
                  <a:srgbClr val="FF0000"/>
                </a:solidFill>
              </a:rPr>
              <a:t>Status of each reserve line</a:t>
            </a:r>
          </a:p>
        </p:txBody>
      </p:sp>
      <p:sp>
        <p:nvSpPr>
          <p:cNvPr id="23567" name="Line 15"/>
          <p:cNvSpPr>
            <a:spLocks noChangeShapeType="1"/>
          </p:cNvSpPr>
          <p:nvPr/>
        </p:nvSpPr>
        <p:spPr bwMode="auto">
          <a:xfrm flipH="1" flipV="1">
            <a:off x="5011738" y="2989263"/>
            <a:ext cx="1162350" cy="7545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568" name="Line 17"/>
          <p:cNvSpPr>
            <a:spLocks noChangeShapeType="1"/>
          </p:cNvSpPr>
          <p:nvPr/>
        </p:nvSpPr>
        <p:spPr bwMode="auto">
          <a:xfrm flipH="1">
            <a:off x="1192695" y="4184604"/>
            <a:ext cx="173941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569" name="Line 18"/>
          <p:cNvSpPr>
            <a:spLocks noChangeShapeType="1"/>
          </p:cNvSpPr>
          <p:nvPr/>
        </p:nvSpPr>
        <p:spPr bwMode="auto">
          <a:xfrm flipH="1">
            <a:off x="1192695" y="4703375"/>
            <a:ext cx="173941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570" name="Line 20"/>
          <p:cNvSpPr>
            <a:spLocks noChangeShapeType="1"/>
          </p:cNvSpPr>
          <p:nvPr/>
        </p:nvSpPr>
        <p:spPr bwMode="auto">
          <a:xfrm>
            <a:off x="3197225" y="2146300"/>
            <a:ext cx="4763" cy="8429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7367" y="5999162"/>
            <a:ext cx="392715" cy="355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0788" y="311944"/>
            <a:ext cx="1936878" cy="133429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 name="Line 8"/>
          <p:cNvSpPr>
            <a:spLocks noChangeShapeType="1"/>
          </p:cNvSpPr>
          <p:nvPr/>
        </p:nvSpPr>
        <p:spPr bwMode="auto">
          <a:xfrm flipH="1">
            <a:off x="1956021" y="3366519"/>
            <a:ext cx="97609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|EOS~022|</a:t>
            </a:r>
            <a:endParaRPr lang="en-US" sz="100" dirty="0" err="1" smtClean="0">
              <a:solidFill>
                <a:srgbClr val="FFFFFF"/>
              </a:solidFill>
              <a:latin typeface="Arial"/>
              <a:cs typeface="Calibri"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1150937"/>
            <a:ext cx="8616027" cy="400295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79" name="Rectangle 3"/>
          <p:cNvSpPr>
            <a:spLocks noGrp="1" noChangeArrowheads="1"/>
          </p:cNvSpPr>
          <p:nvPr>
            <p:ph type="title"/>
          </p:nvPr>
        </p:nvSpPr>
        <p:spPr/>
        <p:txBody>
          <a:bodyPr/>
          <a:lstStyle/>
          <a:p>
            <a:pPr eaLnBrk="1" hangingPunct="1"/>
            <a:r>
              <a:rPr lang="en-US" smtClean="0"/>
              <a:t>Summary screen views - exposure</a:t>
            </a:r>
          </a:p>
        </p:txBody>
      </p:sp>
      <p:sp>
        <p:nvSpPr>
          <p:cNvPr id="24580" name="Rectangle 4"/>
          <p:cNvSpPr>
            <a:spLocks noGrp="1" noChangeArrowheads="1"/>
          </p:cNvSpPr>
          <p:nvPr>
            <p:ph type="body" sz="half" idx="2"/>
          </p:nvPr>
        </p:nvSpPr>
        <p:spPr>
          <a:xfrm>
            <a:off x="5107374" y="4581210"/>
            <a:ext cx="3446011" cy="1554162"/>
          </a:xfrm>
          <a:solidFill>
            <a:schemeClr val="tx1"/>
          </a:solidFill>
        </p:spPr>
        <p:txBody>
          <a:bodyPr/>
          <a:lstStyle/>
          <a:p>
            <a:r>
              <a:rPr lang="en-US" sz="2200" dirty="0" smtClean="0"/>
              <a:t>Exposure view contains 3 levels:</a:t>
            </a:r>
          </a:p>
          <a:p>
            <a:pPr marL="400050" lvl="1" indent="0">
              <a:buNone/>
            </a:pPr>
            <a:r>
              <a:rPr lang="en-US" sz="2000" dirty="0" smtClean="0"/>
              <a:t>1</a:t>
            </a:r>
            <a:r>
              <a:rPr lang="en-US" sz="2000" baseline="30000" dirty="0" smtClean="0"/>
              <a:t>st</a:t>
            </a:r>
            <a:r>
              <a:rPr lang="en-US" sz="2000" dirty="0" smtClean="0"/>
              <a:t> level – exposure</a:t>
            </a:r>
          </a:p>
          <a:p>
            <a:pPr marL="400050" lvl="1" indent="0">
              <a:buNone/>
            </a:pPr>
            <a:r>
              <a:rPr lang="en-US" sz="2000" dirty="0" smtClean="0"/>
              <a:t>2</a:t>
            </a:r>
            <a:r>
              <a:rPr lang="en-US" sz="2000" baseline="30000" dirty="0" smtClean="0"/>
              <a:t>nd</a:t>
            </a:r>
            <a:r>
              <a:rPr lang="en-US" sz="2000" dirty="0" smtClean="0"/>
              <a:t> level – cost type</a:t>
            </a:r>
          </a:p>
          <a:p>
            <a:pPr marL="400050" lvl="1" indent="0">
              <a:buNone/>
            </a:pPr>
            <a:r>
              <a:rPr lang="en-US" sz="2000" dirty="0" smtClean="0"/>
              <a:t>3</a:t>
            </a:r>
            <a:r>
              <a:rPr lang="en-US" sz="2000" baseline="30000" dirty="0" smtClean="0"/>
              <a:t>rd</a:t>
            </a:r>
            <a:r>
              <a:rPr lang="en-US" sz="2000" dirty="0" smtClean="0"/>
              <a:t> level – cost category </a:t>
            </a:r>
          </a:p>
        </p:txBody>
      </p:sp>
      <p:sp>
        <p:nvSpPr>
          <p:cNvPr id="24581" name="AutoShape 7"/>
          <p:cNvSpPr>
            <a:spLocks noChangeArrowheads="1"/>
          </p:cNvSpPr>
          <p:nvPr/>
        </p:nvSpPr>
        <p:spPr bwMode="auto">
          <a:xfrm>
            <a:off x="847912" y="1482912"/>
            <a:ext cx="1766887" cy="31750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5350" y="854075"/>
            <a:ext cx="2447406" cy="1717675"/>
          </a:xfrm>
          <a:prstGeom prst="rect">
            <a:avLst/>
          </a:prstGeom>
          <a:noFill/>
          <a:ln w="28575">
            <a:solidFill>
              <a:srgbClr val="FF3300"/>
            </a:solidFill>
            <a:miter lim="800000"/>
            <a:headEnd/>
            <a:tailEnd/>
          </a:ln>
          <a:extLst>
            <a:ext uri="{909E8E84-426E-40DD-AFC4-6F175D3DCCD1}">
              <a14:hiddenFill xmlns:a14="http://schemas.microsoft.com/office/drawing/2010/main">
                <a:solidFill>
                  <a:schemeClr val="accent1"/>
                </a:solidFill>
              </a14:hiddenFill>
            </a:ext>
          </a:extLst>
        </p:spPr>
      </p:pic>
      <p:sp>
        <p:nvSpPr>
          <p:cNvPr id="8" name="Line 15"/>
          <p:cNvSpPr>
            <a:spLocks noChangeShapeType="1"/>
          </p:cNvSpPr>
          <p:nvPr/>
        </p:nvSpPr>
        <p:spPr bwMode="auto">
          <a:xfrm flipH="1" flipV="1">
            <a:off x="1947553" y="3728852"/>
            <a:ext cx="3584915" cy="176215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 name="Line 15"/>
          <p:cNvSpPr>
            <a:spLocks noChangeShapeType="1"/>
          </p:cNvSpPr>
          <p:nvPr/>
        </p:nvSpPr>
        <p:spPr bwMode="auto">
          <a:xfrm flipH="1" flipV="1">
            <a:off x="1392331" y="4405496"/>
            <a:ext cx="4140137" cy="142528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 name="Line 15"/>
          <p:cNvSpPr>
            <a:spLocks noChangeShapeType="1"/>
          </p:cNvSpPr>
          <p:nvPr/>
        </p:nvSpPr>
        <p:spPr bwMode="auto">
          <a:xfrm flipH="1" flipV="1">
            <a:off x="1056904" y="4773880"/>
            <a:ext cx="4475564" cy="143425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 name="Line 15"/>
          <p:cNvSpPr>
            <a:spLocks noChangeShapeType="1"/>
          </p:cNvSpPr>
          <p:nvPr/>
        </p:nvSpPr>
        <p:spPr bwMode="auto">
          <a:xfrm flipV="1">
            <a:off x="2614800" y="854075"/>
            <a:ext cx="3360550" cy="73172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|EOS~023|</a:t>
            </a:r>
            <a:endParaRPr lang="en-US" sz="100" dirty="0" err="1" smtClean="0">
              <a:solidFill>
                <a:srgbClr val="FFFFFF"/>
              </a:solidFill>
              <a:latin typeface="Arial"/>
              <a:cs typeface="Calibri"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35" y="2755371"/>
            <a:ext cx="7951787" cy="32385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2" name="Rectangle 2"/>
          <p:cNvSpPr>
            <a:spLocks noGrp="1" noChangeArrowheads="1"/>
          </p:cNvSpPr>
          <p:nvPr>
            <p:ph type="title"/>
          </p:nvPr>
        </p:nvSpPr>
        <p:spPr/>
        <p:txBody>
          <a:bodyPr/>
          <a:lstStyle/>
          <a:p>
            <a:pPr eaLnBrk="1" hangingPunct="1"/>
            <a:r>
              <a:rPr lang="en-US" smtClean="0"/>
              <a:t>Summary screen views - claimant</a:t>
            </a:r>
          </a:p>
        </p:txBody>
      </p:sp>
      <p:sp>
        <p:nvSpPr>
          <p:cNvPr id="9" name="Rectangle 12"/>
          <p:cNvSpPr txBox="1">
            <a:spLocks noChangeArrowheads="1"/>
          </p:cNvSpPr>
          <p:nvPr/>
        </p:nvSpPr>
        <p:spPr bwMode="auto">
          <a:xfrm>
            <a:off x="4588549" y="902885"/>
            <a:ext cx="4271962" cy="16557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r>
              <a:rPr lang="en-US" sz="2200" kern="0" dirty="0" smtClean="0"/>
              <a:t>Claimant view contains 3 levels:</a:t>
            </a:r>
          </a:p>
          <a:p>
            <a:pPr marL="400050" lvl="1" indent="0">
              <a:buNone/>
            </a:pPr>
            <a:r>
              <a:rPr lang="en-US" sz="2000" kern="0" dirty="0" smtClean="0"/>
              <a:t>1</a:t>
            </a:r>
            <a:r>
              <a:rPr lang="en-US" sz="2000" kern="0" baseline="30000" dirty="0" smtClean="0"/>
              <a:t>st</a:t>
            </a:r>
            <a:r>
              <a:rPr lang="en-US" sz="2000" kern="0" dirty="0" smtClean="0"/>
              <a:t> level – claimant</a:t>
            </a:r>
          </a:p>
          <a:p>
            <a:pPr marL="400050" lvl="1" indent="0">
              <a:buNone/>
            </a:pPr>
            <a:r>
              <a:rPr lang="en-US" sz="2000" kern="0" dirty="0" smtClean="0"/>
              <a:t>2</a:t>
            </a:r>
            <a:r>
              <a:rPr lang="en-US" sz="2000" kern="0" baseline="30000" dirty="0" smtClean="0"/>
              <a:t>nd</a:t>
            </a:r>
            <a:r>
              <a:rPr lang="en-US" sz="2000" kern="0" dirty="0" smtClean="0"/>
              <a:t> level – exposure</a:t>
            </a:r>
          </a:p>
          <a:p>
            <a:pPr marL="400050" lvl="1" indent="0">
              <a:buNone/>
            </a:pPr>
            <a:r>
              <a:rPr lang="en-US" sz="2000" kern="0" dirty="0" smtClean="0"/>
              <a:t>3</a:t>
            </a:r>
            <a:r>
              <a:rPr lang="en-US" sz="2000" kern="0" baseline="30000" dirty="0" smtClean="0"/>
              <a:t>rd</a:t>
            </a:r>
            <a:r>
              <a:rPr lang="en-US" sz="2000" kern="0" dirty="0" smtClean="0"/>
              <a:t> level – cost type &amp; category</a:t>
            </a:r>
            <a:r>
              <a:rPr lang="en-US" kern="0" dirty="0" smtClean="0"/>
              <a:t> </a:t>
            </a:r>
          </a:p>
        </p:txBody>
      </p:sp>
      <p:sp>
        <p:nvSpPr>
          <p:cNvPr id="10" name="Line 15"/>
          <p:cNvSpPr>
            <a:spLocks noChangeShapeType="1"/>
          </p:cNvSpPr>
          <p:nvPr/>
        </p:nvSpPr>
        <p:spPr bwMode="auto">
          <a:xfrm flipH="1">
            <a:off x="1552352" y="1381535"/>
            <a:ext cx="3362548" cy="254407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 name="Line 15"/>
          <p:cNvSpPr>
            <a:spLocks noChangeShapeType="1"/>
          </p:cNvSpPr>
          <p:nvPr/>
        </p:nvSpPr>
        <p:spPr bwMode="auto">
          <a:xfrm flipH="1">
            <a:off x="2144109" y="1730766"/>
            <a:ext cx="2770790" cy="244709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 name="Line 15"/>
          <p:cNvSpPr>
            <a:spLocks noChangeShapeType="1"/>
          </p:cNvSpPr>
          <p:nvPr/>
        </p:nvSpPr>
        <p:spPr bwMode="auto">
          <a:xfrm flipH="1">
            <a:off x="2654952" y="2351314"/>
            <a:ext cx="2439562" cy="210563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5605" name="AutoShape 13"/>
          <p:cNvSpPr>
            <a:spLocks noChangeArrowheads="1"/>
          </p:cNvSpPr>
          <p:nvPr/>
        </p:nvSpPr>
        <p:spPr bwMode="auto">
          <a:xfrm>
            <a:off x="778696" y="3104110"/>
            <a:ext cx="1791083" cy="3016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 name="AutoShape 22"/>
          <p:cNvSpPr>
            <a:spLocks/>
          </p:cNvSpPr>
          <p:nvPr/>
        </p:nvSpPr>
        <p:spPr bwMode="auto">
          <a:xfrm>
            <a:off x="2482031" y="4225073"/>
            <a:ext cx="175495" cy="512929"/>
          </a:xfrm>
          <a:prstGeom prst="rightBrace">
            <a:avLst>
              <a:gd name="adj1" fmla="val 32231"/>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|EOS~024|</a:t>
            </a:r>
            <a:endParaRPr lang="en-US" sz="100" dirty="0" err="1" smtClean="0">
              <a:solidFill>
                <a:srgbClr val="FFFFFF"/>
              </a:solidFill>
              <a:latin typeface="Arial"/>
              <a:cs typeface="Calibri"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62" y="2735141"/>
            <a:ext cx="7932737" cy="32289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27" name="Rectangle 2"/>
          <p:cNvSpPr>
            <a:spLocks noGrp="1" noChangeArrowheads="1"/>
          </p:cNvSpPr>
          <p:nvPr>
            <p:ph type="title"/>
          </p:nvPr>
        </p:nvSpPr>
        <p:spPr/>
        <p:txBody>
          <a:bodyPr/>
          <a:lstStyle/>
          <a:p>
            <a:pPr eaLnBrk="1" hangingPunct="1"/>
            <a:r>
              <a:rPr lang="en-US" smtClean="0"/>
              <a:t>Summary screen views - coverage</a:t>
            </a:r>
          </a:p>
        </p:txBody>
      </p:sp>
      <p:sp>
        <p:nvSpPr>
          <p:cNvPr id="26629" name="AutoShape 13"/>
          <p:cNvSpPr>
            <a:spLocks noChangeArrowheads="1"/>
          </p:cNvSpPr>
          <p:nvPr/>
        </p:nvSpPr>
        <p:spPr bwMode="auto">
          <a:xfrm>
            <a:off x="353083" y="3101974"/>
            <a:ext cx="2057609" cy="24606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2" name="Rectangle 12"/>
          <p:cNvSpPr>
            <a:spLocks noGrp="1" noChangeArrowheads="1"/>
          </p:cNvSpPr>
          <p:nvPr>
            <p:ph type="body" sz="half" idx="2"/>
          </p:nvPr>
        </p:nvSpPr>
        <p:spPr>
          <a:xfrm>
            <a:off x="4588549" y="902885"/>
            <a:ext cx="4359275" cy="1655762"/>
          </a:xfrm>
          <a:solidFill>
            <a:schemeClr val="tx1"/>
          </a:solidFill>
        </p:spPr>
        <p:txBody>
          <a:bodyPr/>
          <a:lstStyle/>
          <a:p>
            <a:r>
              <a:rPr lang="en-US" sz="2200" dirty="0" smtClean="0"/>
              <a:t>Coverage view contains 3 levels</a:t>
            </a:r>
          </a:p>
          <a:p>
            <a:pPr marL="400050" lvl="1" indent="0">
              <a:buNone/>
            </a:pPr>
            <a:r>
              <a:rPr lang="en-US" sz="2000" dirty="0" smtClean="0"/>
              <a:t>1</a:t>
            </a:r>
            <a:r>
              <a:rPr lang="en-US" sz="2000" baseline="30000" dirty="0" smtClean="0"/>
              <a:t>st</a:t>
            </a:r>
            <a:r>
              <a:rPr lang="en-US" sz="2000" dirty="0" smtClean="0"/>
              <a:t> level – coverage</a:t>
            </a:r>
          </a:p>
          <a:p>
            <a:pPr marL="400050" lvl="1" indent="0">
              <a:buNone/>
            </a:pPr>
            <a:r>
              <a:rPr lang="en-US" sz="2000" dirty="0" smtClean="0"/>
              <a:t>2</a:t>
            </a:r>
            <a:r>
              <a:rPr lang="en-US" sz="2000" baseline="30000" dirty="0" smtClean="0"/>
              <a:t>nd</a:t>
            </a:r>
            <a:r>
              <a:rPr lang="en-US" sz="2000" dirty="0" smtClean="0"/>
              <a:t> level – exposure</a:t>
            </a:r>
          </a:p>
          <a:p>
            <a:pPr marL="400050" lvl="1" indent="0">
              <a:buNone/>
            </a:pPr>
            <a:r>
              <a:rPr lang="en-US" sz="2000" dirty="0" smtClean="0"/>
              <a:t>3</a:t>
            </a:r>
            <a:r>
              <a:rPr lang="en-US" sz="2000" baseline="30000" dirty="0" smtClean="0"/>
              <a:t>rd</a:t>
            </a:r>
            <a:r>
              <a:rPr lang="en-US" sz="2000" dirty="0" smtClean="0"/>
              <a:t> level – cost type &amp; category</a:t>
            </a:r>
            <a:r>
              <a:rPr lang="en-US" dirty="0" smtClean="0"/>
              <a:t> </a:t>
            </a:r>
          </a:p>
        </p:txBody>
      </p:sp>
      <p:sp>
        <p:nvSpPr>
          <p:cNvPr id="13" name="Line 15"/>
          <p:cNvSpPr>
            <a:spLocks noChangeShapeType="1"/>
          </p:cNvSpPr>
          <p:nvPr/>
        </p:nvSpPr>
        <p:spPr bwMode="auto">
          <a:xfrm flipH="1">
            <a:off x="1381887" y="1381535"/>
            <a:ext cx="3533013" cy="240669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 name="Line 15"/>
          <p:cNvSpPr>
            <a:spLocks noChangeShapeType="1"/>
          </p:cNvSpPr>
          <p:nvPr/>
        </p:nvSpPr>
        <p:spPr bwMode="auto">
          <a:xfrm flipH="1">
            <a:off x="2173184" y="1730766"/>
            <a:ext cx="2741715" cy="21948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5" name="Line 15"/>
          <p:cNvSpPr>
            <a:spLocks noChangeShapeType="1"/>
          </p:cNvSpPr>
          <p:nvPr/>
        </p:nvSpPr>
        <p:spPr bwMode="auto">
          <a:xfrm flipH="1">
            <a:off x="2665516" y="2191407"/>
            <a:ext cx="2306533" cy="224267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 name="AutoShape 22"/>
          <p:cNvSpPr>
            <a:spLocks/>
          </p:cNvSpPr>
          <p:nvPr/>
        </p:nvSpPr>
        <p:spPr bwMode="auto">
          <a:xfrm>
            <a:off x="2551216" y="4219001"/>
            <a:ext cx="114300" cy="430162"/>
          </a:xfrm>
          <a:prstGeom prst="rightBrace">
            <a:avLst>
              <a:gd name="adj1" fmla="val 32231"/>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|EOS~025|</a:t>
            </a:r>
            <a:endParaRPr lang="en-US" sz="100" dirty="0" err="1" smtClean="0">
              <a:solidFill>
                <a:srgbClr val="FFFFFF"/>
              </a:solidFill>
              <a:latin typeface="Arial"/>
              <a:cs typeface="Calibri" pitchFamily="34"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 y="1769477"/>
            <a:ext cx="4124325" cy="21717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52" name="Rectangle 2"/>
          <p:cNvSpPr>
            <a:spLocks noGrp="1" noChangeArrowheads="1"/>
          </p:cNvSpPr>
          <p:nvPr>
            <p:ph type="title"/>
          </p:nvPr>
        </p:nvSpPr>
        <p:spPr/>
        <p:txBody>
          <a:bodyPr/>
          <a:lstStyle/>
          <a:p>
            <a:pPr eaLnBrk="1" hangingPunct="1"/>
            <a:r>
              <a:rPr lang="en-US" smtClean="0"/>
              <a:t>Modifying an existing reserve line amount</a:t>
            </a:r>
          </a:p>
        </p:txBody>
      </p:sp>
      <p:sp>
        <p:nvSpPr>
          <p:cNvPr id="27653" name="Rectangle 3"/>
          <p:cNvSpPr>
            <a:spLocks noGrp="1" noChangeArrowheads="1"/>
          </p:cNvSpPr>
          <p:nvPr>
            <p:ph idx="1"/>
          </p:nvPr>
        </p:nvSpPr>
        <p:spPr>
          <a:xfrm>
            <a:off x="519112" y="5137382"/>
            <a:ext cx="8518793" cy="1627188"/>
          </a:xfrm>
        </p:spPr>
        <p:txBody>
          <a:bodyPr/>
          <a:lstStyle/>
          <a:p>
            <a:pPr>
              <a:buFont typeface="Arial" charset="0"/>
              <a:buChar char="•"/>
            </a:pPr>
            <a:r>
              <a:rPr lang="en-US" dirty="0" smtClean="0"/>
              <a:t>To add money to an existing reserve line, enter the new reserve line amount in the New Available Reserves column</a:t>
            </a:r>
          </a:p>
          <a:p>
            <a:pPr lvl="1"/>
            <a:r>
              <a:rPr lang="en-US" dirty="0" smtClean="0"/>
              <a:t>ClaimCenter automatically calculates the amount that the transaction needs to be to affect the change</a:t>
            </a:r>
          </a:p>
        </p:txBody>
      </p:sp>
      <p:grpSp>
        <p:nvGrpSpPr>
          <p:cNvPr id="27654" name="Group 4"/>
          <p:cNvGrpSpPr>
            <a:grpSpLocks/>
          </p:cNvGrpSpPr>
          <p:nvPr/>
        </p:nvGrpSpPr>
        <p:grpSpPr bwMode="auto">
          <a:xfrm>
            <a:off x="2492375" y="4042832"/>
            <a:ext cx="598488" cy="749300"/>
            <a:chOff x="4174" y="933"/>
            <a:chExt cx="921" cy="1151"/>
          </a:xfrm>
        </p:grpSpPr>
        <p:sp>
          <p:nvSpPr>
            <p:cNvPr id="27697" name="Rectangle 5"/>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7698" name="AutoShape 6"/>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699" name="AutoShape 7"/>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00" name="AutoShape 8"/>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01" name="Freeform 9"/>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2" name="Freeform 10"/>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3" name="Freeform 11"/>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4" name="Freeform 12"/>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5" name="Freeform 13"/>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6" name="Freeform 14"/>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7" name="Freeform 15"/>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8" name="Line 16"/>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9" name="Line 17"/>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10" name="Line 18"/>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11" name="Line 19"/>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12" name="Line 20"/>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13" name="Line 21"/>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55" name="AutoShape 22"/>
          <p:cNvSpPr>
            <a:spLocks noChangeArrowheads="1"/>
          </p:cNvSpPr>
          <p:nvPr/>
        </p:nvSpPr>
        <p:spPr bwMode="auto">
          <a:xfrm>
            <a:off x="1341438" y="4222219"/>
            <a:ext cx="714375" cy="390525"/>
          </a:xfrm>
          <a:prstGeom prst="rightArrow">
            <a:avLst>
              <a:gd name="adj1" fmla="val 50000"/>
              <a:gd name="adj2" fmla="val 45732"/>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7656" name="Text Box 23"/>
          <p:cNvSpPr txBox="1">
            <a:spLocks noChangeArrowheads="1"/>
          </p:cNvSpPr>
          <p:nvPr/>
        </p:nvSpPr>
        <p:spPr bwMode="auto">
          <a:xfrm>
            <a:off x="863600" y="4531782"/>
            <a:ext cx="10191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+$500</a:t>
            </a:r>
          </a:p>
        </p:txBody>
      </p:sp>
      <p:sp>
        <p:nvSpPr>
          <p:cNvPr id="27657" name="Text Box 24"/>
          <p:cNvSpPr txBox="1">
            <a:spLocks noChangeArrowheads="1"/>
          </p:cNvSpPr>
          <p:nvPr/>
        </p:nvSpPr>
        <p:spPr bwMode="auto">
          <a:xfrm>
            <a:off x="2246313" y="4846107"/>
            <a:ext cx="1071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$2500</a:t>
            </a:r>
          </a:p>
        </p:txBody>
      </p:sp>
      <p:sp>
        <p:nvSpPr>
          <p:cNvPr id="27659" name="AutoShape 27"/>
          <p:cNvSpPr>
            <a:spLocks noChangeArrowheads="1"/>
          </p:cNvSpPr>
          <p:nvPr/>
        </p:nvSpPr>
        <p:spPr bwMode="auto">
          <a:xfrm>
            <a:off x="3529013" y="4182532"/>
            <a:ext cx="1271587" cy="469900"/>
          </a:xfrm>
          <a:custGeom>
            <a:avLst/>
            <a:gdLst>
              <a:gd name="T0" fmla="*/ 2147483647 w 21600"/>
              <a:gd name="T1" fmla="*/ 0 h 21600"/>
              <a:gd name="T2" fmla="*/ 0 w 21600"/>
              <a:gd name="T3" fmla="*/ 111193310 h 21600"/>
              <a:gd name="T4" fmla="*/ 2147483647 w 21600"/>
              <a:gd name="T5" fmla="*/ 222386621 h 21600"/>
              <a:gd name="T6" fmla="*/ 2147483647 w 21600"/>
              <a:gd name="T7" fmla="*/ 11119331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nvGrpSpPr>
          <p:cNvPr id="27660" name="Group 28"/>
          <p:cNvGrpSpPr>
            <a:grpSpLocks/>
          </p:cNvGrpSpPr>
          <p:nvPr/>
        </p:nvGrpSpPr>
        <p:grpSpPr bwMode="auto">
          <a:xfrm>
            <a:off x="5238750" y="4042832"/>
            <a:ext cx="598488" cy="749300"/>
            <a:chOff x="4174" y="933"/>
            <a:chExt cx="921" cy="1151"/>
          </a:xfrm>
        </p:grpSpPr>
        <p:sp>
          <p:nvSpPr>
            <p:cNvPr id="27680" name="Rectangle 29"/>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7681" name="AutoShape 30"/>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682" name="AutoShape 31"/>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683" name="AutoShape 32"/>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684" name="Freeform 33"/>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685" name="Freeform 34"/>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686" name="Freeform 35"/>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687" name="Freeform 36"/>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688" name="Freeform 37"/>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689" name="Freeform 38"/>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690" name="Freeform 39"/>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691" name="Line 40"/>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92" name="Line 41"/>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93" name="Line 42"/>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94" name="Line 43"/>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95" name="Line 44"/>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96" name="Line 45"/>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61" name="Text Box 46"/>
          <p:cNvSpPr txBox="1">
            <a:spLocks noChangeArrowheads="1"/>
          </p:cNvSpPr>
          <p:nvPr/>
        </p:nvSpPr>
        <p:spPr bwMode="auto">
          <a:xfrm>
            <a:off x="4956175" y="4871507"/>
            <a:ext cx="10715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$3000</a:t>
            </a:r>
          </a:p>
        </p:txBody>
      </p:sp>
      <p:grpSp>
        <p:nvGrpSpPr>
          <p:cNvPr id="27662" name="Group 47"/>
          <p:cNvGrpSpPr>
            <a:grpSpLocks/>
          </p:cNvGrpSpPr>
          <p:nvPr/>
        </p:nvGrpSpPr>
        <p:grpSpPr bwMode="auto">
          <a:xfrm>
            <a:off x="6881813" y="4120619"/>
            <a:ext cx="1016000" cy="684213"/>
            <a:chOff x="2984" y="3331"/>
            <a:chExt cx="845" cy="569"/>
          </a:xfrm>
        </p:grpSpPr>
        <p:sp>
          <p:nvSpPr>
            <p:cNvPr id="27667" name="AutoShape 4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7668" name="Group 49"/>
            <p:cNvGrpSpPr>
              <a:grpSpLocks/>
            </p:cNvGrpSpPr>
            <p:nvPr/>
          </p:nvGrpSpPr>
          <p:grpSpPr bwMode="auto">
            <a:xfrm>
              <a:off x="3386" y="3487"/>
              <a:ext cx="443" cy="398"/>
              <a:chOff x="4838" y="2218"/>
              <a:chExt cx="395" cy="355"/>
            </a:xfrm>
          </p:grpSpPr>
          <p:sp>
            <p:nvSpPr>
              <p:cNvPr id="27669" name="Freeform 50"/>
              <p:cNvSpPr>
                <a:spLocks/>
              </p:cNvSpPr>
              <p:nvPr/>
            </p:nvSpPr>
            <p:spPr bwMode="auto">
              <a:xfrm>
                <a:off x="4888" y="2251"/>
                <a:ext cx="294" cy="113"/>
              </a:xfrm>
              <a:custGeom>
                <a:avLst/>
                <a:gdLst>
                  <a:gd name="T0" fmla="*/ 102 w 839"/>
                  <a:gd name="T1" fmla="*/ 27 h 319"/>
                  <a:gd name="T2" fmla="*/ 100 w 839"/>
                  <a:gd name="T3" fmla="*/ 23 h 319"/>
                  <a:gd name="T4" fmla="*/ 95 w 839"/>
                  <a:gd name="T5" fmla="*/ 22 h 319"/>
                  <a:gd name="T6" fmla="*/ 91 w 839"/>
                  <a:gd name="T7" fmla="*/ 23 h 319"/>
                  <a:gd name="T8" fmla="*/ 88 w 839"/>
                  <a:gd name="T9" fmla="*/ 27 h 319"/>
                  <a:gd name="T10" fmla="*/ 88 w 839"/>
                  <a:gd name="T11" fmla="*/ 31 h 319"/>
                  <a:gd name="T12" fmla="*/ 88 w 839"/>
                  <a:gd name="T13" fmla="*/ 33 h 319"/>
                  <a:gd name="T14" fmla="*/ 85 w 839"/>
                  <a:gd name="T15" fmla="*/ 33 h 319"/>
                  <a:gd name="T16" fmla="*/ 81 w 839"/>
                  <a:gd name="T17" fmla="*/ 31 h 319"/>
                  <a:gd name="T18" fmla="*/ 78 w 839"/>
                  <a:gd name="T19" fmla="*/ 29 h 319"/>
                  <a:gd name="T20" fmla="*/ 75 w 839"/>
                  <a:gd name="T21" fmla="*/ 26 h 319"/>
                  <a:gd name="T22" fmla="*/ 71 w 839"/>
                  <a:gd name="T23" fmla="*/ 22 h 319"/>
                  <a:gd name="T24" fmla="*/ 67 w 839"/>
                  <a:gd name="T25" fmla="*/ 19 h 319"/>
                  <a:gd name="T26" fmla="*/ 60 w 839"/>
                  <a:gd name="T27" fmla="*/ 16 h 319"/>
                  <a:gd name="T28" fmla="*/ 52 w 839"/>
                  <a:gd name="T29" fmla="*/ 13 h 319"/>
                  <a:gd name="T30" fmla="*/ 45 w 839"/>
                  <a:gd name="T31" fmla="*/ 12 h 319"/>
                  <a:gd name="T32" fmla="*/ 36 w 839"/>
                  <a:gd name="T33" fmla="*/ 11 h 319"/>
                  <a:gd name="T34" fmla="*/ 31 w 839"/>
                  <a:gd name="T35" fmla="*/ 12 h 319"/>
                  <a:gd name="T36" fmla="*/ 27 w 839"/>
                  <a:gd name="T37" fmla="*/ 13 h 319"/>
                  <a:gd name="T38" fmla="*/ 22 w 839"/>
                  <a:gd name="T39" fmla="*/ 14 h 319"/>
                  <a:gd name="T40" fmla="*/ 19 w 839"/>
                  <a:gd name="T41" fmla="*/ 15 h 319"/>
                  <a:gd name="T42" fmla="*/ 16 w 839"/>
                  <a:gd name="T43" fmla="*/ 14 h 319"/>
                  <a:gd name="T44" fmla="*/ 14 w 839"/>
                  <a:gd name="T45" fmla="*/ 13 h 319"/>
                  <a:gd name="T46" fmla="*/ 15 w 839"/>
                  <a:gd name="T47" fmla="*/ 10 h 319"/>
                  <a:gd name="T48" fmla="*/ 15 w 839"/>
                  <a:gd name="T49" fmla="*/ 5 h 319"/>
                  <a:gd name="T50" fmla="*/ 12 w 839"/>
                  <a:gd name="T51" fmla="*/ 1 h 319"/>
                  <a:gd name="T52" fmla="*/ 8 w 839"/>
                  <a:gd name="T53" fmla="*/ 0 h 319"/>
                  <a:gd name="T54" fmla="*/ 4 w 839"/>
                  <a:gd name="T55" fmla="*/ 1 h 319"/>
                  <a:gd name="T56" fmla="*/ 1 w 839"/>
                  <a:gd name="T57" fmla="*/ 5 h 319"/>
                  <a:gd name="T58" fmla="*/ 0 w 839"/>
                  <a:gd name="T59" fmla="*/ 11 h 319"/>
                  <a:gd name="T60" fmla="*/ 5 w 839"/>
                  <a:gd name="T61" fmla="*/ 16 h 319"/>
                  <a:gd name="T62" fmla="*/ 8 w 839"/>
                  <a:gd name="T63" fmla="*/ 18 h 319"/>
                  <a:gd name="T64" fmla="*/ 12 w 839"/>
                  <a:gd name="T65" fmla="*/ 20 h 319"/>
                  <a:gd name="T66" fmla="*/ 16 w 839"/>
                  <a:gd name="T67" fmla="*/ 21 h 319"/>
                  <a:gd name="T68" fmla="*/ 23 w 839"/>
                  <a:gd name="T69" fmla="*/ 21 h 319"/>
                  <a:gd name="T70" fmla="*/ 30 w 839"/>
                  <a:gd name="T71" fmla="*/ 20 h 319"/>
                  <a:gd name="T72" fmla="*/ 34 w 839"/>
                  <a:gd name="T73" fmla="*/ 19 h 319"/>
                  <a:gd name="T74" fmla="*/ 40 w 839"/>
                  <a:gd name="T75" fmla="*/ 19 h 319"/>
                  <a:gd name="T76" fmla="*/ 50 w 839"/>
                  <a:gd name="T77" fmla="*/ 22 h 319"/>
                  <a:gd name="T78" fmla="*/ 61 w 839"/>
                  <a:gd name="T79" fmla="*/ 25 h 319"/>
                  <a:gd name="T80" fmla="*/ 66 w 839"/>
                  <a:gd name="T81" fmla="*/ 28 h 319"/>
                  <a:gd name="T82" fmla="*/ 70 w 839"/>
                  <a:gd name="T83" fmla="*/ 30 h 319"/>
                  <a:gd name="T84" fmla="*/ 76 w 839"/>
                  <a:gd name="T85" fmla="*/ 35 h 319"/>
                  <a:gd name="T86" fmla="*/ 82 w 839"/>
                  <a:gd name="T87" fmla="*/ 38 h 319"/>
                  <a:gd name="T88" fmla="*/ 88 w 839"/>
                  <a:gd name="T89" fmla="*/ 40 h 319"/>
                  <a:gd name="T90" fmla="*/ 93 w 839"/>
                  <a:gd name="T91" fmla="*/ 40 h 319"/>
                  <a:gd name="T92" fmla="*/ 98 w 839"/>
                  <a:gd name="T93" fmla="*/ 38 h 319"/>
                  <a:gd name="T94" fmla="*/ 103 w 839"/>
                  <a:gd name="T95" fmla="*/ 33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0" name="Freeform 51"/>
              <p:cNvSpPr>
                <a:spLocks/>
              </p:cNvSpPr>
              <p:nvPr/>
            </p:nvSpPr>
            <p:spPr bwMode="auto">
              <a:xfrm>
                <a:off x="4838" y="2408"/>
                <a:ext cx="145" cy="55"/>
              </a:xfrm>
              <a:custGeom>
                <a:avLst/>
                <a:gdLst>
                  <a:gd name="T0" fmla="*/ 0 w 413"/>
                  <a:gd name="T1" fmla="*/ 0 h 156"/>
                  <a:gd name="T2" fmla="*/ 1 w 413"/>
                  <a:gd name="T3" fmla="*/ 4 h 156"/>
                  <a:gd name="T4" fmla="*/ 3 w 413"/>
                  <a:gd name="T5" fmla="*/ 8 h 156"/>
                  <a:gd name="T6" fmla="*/ 5 w 413"/>
                  <a:gd name="T7" fmla="*/ 11 h 156"/>
                  <a:gd name="T8" fmla="*/ 8 w 413"/>
                  <a:gd name="T9" fmla="*/ 14 h 156"/>
                  <a:gd name="T10" fmla="*/ 12 w 413"/>
                  <a:gd name="T11" fmla="*/ 16 h 156"/>
                  <a:gd name="T12" fmla="*/ 16 w 413"/>
                  <a:gd name="T13" fmla="*/ 18 h 156"/>
                  <a:gd name="T14" fmla="*/ 21 w 413"/>
                  <a:gd name="T15" fmla="*/ 19 h 156"/>
                  <a:gd name="T16" fmla="*/ 25 w 413"/>
                  <a:gd name="T17" fmla="*/ 19 h 156"/>
                  <a:gd name="T18" fmla="*/ 30 w 413"/>
                  <a:gd name="T19" fmla="*/ 19 h 156"/>
                  <a:gd name="T20" fmla="*/ 35 w 413"/>
                  <a:gd name="T21" fmla="*/ 18 h 156"/>
                  <a:gd name="T22" fmla="*/ 39 w 413"/>
                  <a:gd name="T23" fmla="*/ 16 h 156"/>
                  <a:gd name="T24" fmla="*/ 42 w 413"/>
                  <a:gd name="T25" fmla="*/ 14 h 156"/>
                  <a:gd name="T26" fmla="*/ 46 w 413"/>
                  <a:gd name="T27" fmla="*/ 11 h 156"/>
                  <a:gd name="T28" fmla="*/ 48 w 413"/>
                  <a:gd name="T29" fmla="*/ 8 h 156"/>
                  <a:gd name="T30" fmla="*/ 50 w 413"/>
                  <a:gd name="T31" fmla="*/ 4 h 156"/>
                  <a:gd name="T32" fmla="*/ 5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1" name="Freeform 52"/>
              <p:cNvSpPr>
                <a:spLocks/>
              </p:cNvSpPr>
              <p:nvPr/>
            </p:nvSpPr>
            <p:spPr bwMode="auto">
              <a:xfrm>
                <a:off x="4854" y="2282"/>
                <a:ext cx="60" cy="131"/>
              </a:xfrm>
              <a:custGeom>
                <a:avLst/>
                <a:gdLst>
                  <a:gd name="T0" fmla="*/ 4 w 170"/>
                  <a:gd name="T1" fmla="*/ 46 h 373"/>
                  <a:gd name="T2" fmla="*/ 21 w 170"/>
                  <a:gd name="T3" fmla="*/ 1 h 373"/>
                  <a:gd name="T4" fmla="*/ 18 w 170"/>
                  <a:gd name="T5" fmla="*/ 0 h 373"/>
                  <a:gd name="T6" fmla="*/ 0 w 170"/>
                  <a:gd name="T7" fmla="*/ 45 h 373"/>
                  <a:gd name="T8" fmla="*/ 4 w 170"/>
                  <a:gd name="T9" fmla="*/ 4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2" name="Freeform 53"/>
              <p:cNvSpPr>
                <a:spLocks/>
              </p:cNvSpPr>
              <p:nvPr/>
            </p:nvSpPr>
            <p:spPr bwMode="auto">
              <a:xfrm>
                <a:off x="4908" y="2282"/>
                <a:ext cx="59" cy="131"/>
              </a:xfrm>
              <a:custGeom>
                <a:avLst/>
                <a:gdLst>
                  <a:gd name="T0" fmla="*/ 18 w 168"/>
                  <a:gd name="T1" fmla="*/ 46 h 373"/>
                  <a:gd name="T2" fmla="*/ 0 w 168"/>
                  <a:gd name="T3" fmla="*/ 1 h 373"/>
                  <a:gd name="T4" fmla="*/ 3 w 168"/>
                  <a:gd name="T5" fmla="*/ 0 h 373"/>
                  <a:gd name="T6" fmla="*/ 21 w 168"/>
                  <a:gd name="T7" fmla="*/ 45 h 373"/>
                  <a:gd name="T8" fmla="*/ 18 w 168"/>
                  <a:gd name="T9" fmla="*/ 4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3" name="Freeform 54"/>
              <p:cNvSpPr>
                <a:spLocks/>
              </p:cNvSpPr>
              <p:nvPr/>
            </p:nvSpPr>
            <p:spPr bwMode="auto">
              <a:xfrm>
                <a:off x="5087" y="2464"/>
                <a:ext cx="146" cy="55"/>
              </a:xfrm>
              <a:custGeom>
                <a:avLst/>
                <a:gdLst>
                  <a:gd name="T0" fmla="*/ 0 w 413"/>
                  <a:gd name="T1" fmla="*/ 0 h 158"/>
                  <a:gd name="T2" fmla="*/ 1 w 413"/>
                  <a:gd name="T3" fmla="*/ 4 h 158"/>
                  <a:gd name="T4" fmla="*/ 2 w 413"/>
                  <a:gd name="T5" fmla="*/ 8 h 158"/>
                  <a:gd name="T6" fmla="*/ 5 w 413"/>
                  <a:gd name="T7" fmla="*/ 11 h 158"/>
                  <a:gd name="T8" fmla="*/ 8 w 413"/>
                  <a:gd name="T9" fmla="*/ 14 h 158"/>
                  <a:gd name="T10" fmla="*/ 12 w 413"/>
                  <a:gd name="T11" fmla="*/ 16 h 158"/>
                  <a:gd name="T12" fmla="*/ 16 w 413"/>
                  <a:gd name="T13" fmla="*/ 18 h 158"/>
                  <a:gd name="T14" fmla="*/ 21 w 413"/>
                  <a:gd name="T15" fmla="*/ 19 h 158"/>
                  <a:gd name="T16" fmla="*/ 26 w 413"/>
                  <a:gd name="T17" fmla="*/ 19 h 158"/>
                  <a:gd name="T18" fmla="*/ 31 w 413"/>
                  <a:gd name="T19" fmla="*/ 19 h 158"/>
                  <a:gd name="T20" fmla="*/ 35 w 413"/>
                  <a:gd name="T21" fmla="*/ 18 h 158"/>
                  <a:gd name="T22" fmla="*/ 39 w 413"/>
                  <a:gd name="T23" fmla="*/ 16 h 158"/>
                  <a:gd name="T24" fmla="*/ 43 w 413"/>
                  <a:gd name="T25" fmla="*/ 14 h 158"/>
                  <a:gd name="T26" fmla="*/ 46 w 413"/>
                  <a:gd name="T27" fmla="*/ 11 h 158"/>
                  <a:gd name="T28" fmla="*/ 49 w 413"/>
                  <a:gd name="T29" fmla="*/ 8 h 158"/>
                  <a:gd name="T30" fmla="*/ 51 w 413"/>
                  <a:gd name="T31" fmla="*/ 4 h 158"/>
                  <a:gd name="T32" fmla="*/ 52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4" name="Freeform 55"/>
              <p:cNvSpPr>
                <a:spLocks/>
              </p:cNvSpPr>
              <p:nvPr/>
            </p:nvSpPr>
            <p:spPr bwMode="auto">
              <a:xfrm>
                <a:off x="5103" y="2338"/>
                <a:ext cx="60" cy="130"/>
              </a:xfrm>
              <a:custGeom>
                <a:avLst/>
                <a:gdLst>
                  <a:gd name="T0" fmla="*/ 4 w 170"/>
                  <a:gd name="T1" fmla="*/ 46 h 370"/>
                  <a:gd name="T2" fmla="*/ 21 w 170"/>
                  <a:gd name="T3" fmla="*/ 1 h 370"/>
                  <a:gd name="T4" fmla="*/ 18 w 170"/>
                  <a:gd name="T5" fmla="*/ 0 h 370"/>
                  <a:gd name="T6" fmla="*/ 0 w 170"/>
                  <a:gd name="T7" fmla="*/ 44 h 370"/>
                  <a:gd name="T8" fmla="*/ 4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5" name="Freeform 56"/>
              <p:cNvSpPr>
                <a:spLocks/>
              </p:cNvSpPr>
              <p:nvPr/>
            </p:nvSpPr>
            <p:spPr bwMode="auto">
              <a:xfrm>
                <a:off x="5157" y="2338"/>
                <a:ext cx="60" cy="130"/>
              </a:xfrm>
              <a:custGeom>
                <a:avLst/>
                <a:gdLst>
                  <a:gd name="T0" fmla="*/ 18 w 170"/>
                  <a:gd name="T1" fmla="*/ 46 h 370"/>
                  <a:gd name="T2" fmla="*/ 0 w 170"/>
                  <a:gd name="T3" fmla="*/ 1 h 370"/>
                  <a:gd name="T4" fmla="*/ 4 w 170"/>
                  <a:gd name="T5" fmla="*/ 0 h 370"/>
                  <a:gd name="T6" fmla="*/ 21 w 170"/>
                  <a:gd name="T7" fmla="*/ 44 h 370"/>
                  <a:gd name="T8" fmla="*/ 18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6" name="Rectangle 5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77" name="Rectangle 5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78" name="Freeform 59"/>
              <p:cNvSpPr>
                <a:spLocks/>
              </p:cNvSpPr>
              <p:nvPr/>
            </p:nvSpPr>
            <p:spPr bwMode="auto">
              <a:xfrm>
                <a:off x="5008" y="2218"/>
                <a:ext cx="45" cy="46"/>
              </a:xfrm>
              <a:custGeom>
                <a:avLst/>
                <a:gdLst>
                  <a:gd name="T0" fmla="*/ 8 w 129"/>
                  <a:gd name="T1" fmla="*/ 17 h 128"/>
                  <a:gd name="T2" fmla="*/ 9 w 129"/>
                  <a:gd name="T3" fmla="*/ 17 h 128"/>
                  <a:gd name="T4" fmla="*/ 11 w 129"/>
                  <a:gd name="T5" fmla="*/ 16 h 128"/>
                  <a:gd name="T6" fmla="*/ 12 w 129"/>
                  <a:gd name="T7" fmla="*/ 15 h 128"/>
                  <a:gd name="T8" fmla="*/ 14 w 129"/>
                  <a:gd name="T9" fmla="*/ 14 h 128"/>
                  <a:gd name="T10" fmla="*/ 15 w 129"/>
                  <a:gd name="T11" fmla="*/ 13 h 128"/>
                  <a:gd name="T12" fmla="*/ 15 w 129"/>
                  <a:gd name="T13" fmla="*/ 12 h 128"/>
                  <a:gd name="T14" fmla="*/ 16 w 129"/>
                  <a:gd name="T15" fmla="*/ 10 h 128"/>
                  <a:gd name="T16" fmla="*/ 16 w 129"/>
                  <a:gd name="T17" fmla="*/ 8 h 128"/>
                  <a:gd name="T18" fmla="*/ 16 w 129"/>
                  <a:gd name="T19" fmla="*/ 6 h 128"/>
                  <a:gd name="T20" fmla="*/ 15 w 129"/>
                  <a:gd name="T21" fmla="*/ 5 h 128"/>
                  <a:gd name="T22" fmla="*/ 15 w 129"/>
                  <a:gd name="T23" fmla="*/ 4 h 128"/>
                  <a:gd name="T24" fmla="*/ 14 w 129"/>
                  <a:gd name="T25" fmla="*/ 2 h 128"/>
                  <a:gd name="T26" fmla="*/ 12 w 129"/>
                  <a:gd name="T27" fmla="*/ 1 h 128"/>
                  <a:gd name="T28" fmla="*/ 11 w 129"/>
                  <a:gd name="T29" fmla="*/ 0 h 128"/>
                  <a:gd name="T30" fmla="*/ 9 w 129"/>
                  <a:gd name="T31" fmla="*/ 0 h 128"/>
                  <a:gd name="T32" fmla="*/ 8 w 129"/>
                  <a:gd name="T33" fmla="*/ 0 h 128"/>
                  <a:gd name="T34" fmla="*/ 6 w 129"/>
                  <a:gd name="T35" fmla="*/ 0 h 128"/>
                  <a:gd name="T36" fmla="*/ 5 w 129"/>
                  <a:gd name="T37" fmla="*/ 0 h 128"/>
                  <a:gd name="T38" fmla="*/ 3 w 129"/>
                  <a:gd name="T39" fmla="*/ 1 h 128"/>
                  <a:gd name="T40" fmla="*/ 2 w 129"/>
                  <a:gd name="T41" fmla="*/ 2 h 128"/>
                  <a:gd name="T42" fmla="*/ 1 w 129"/>
                  <a:gd name="T43" fmla="*/ 4 h 128"/>
                  <a:gd name="T44" fmla="*/ 1 w 129"/>
                  <a:gd name="T45" fmla="*/ 5 h 128"/>
                  <a:gd name="T46" fmla="*/ 0 w 129"/>
                  <a:gd name="T47" fmla="*/ 6 h 128"/>
                  <a:gd name="T48" fmla="*/ 0 w 129"/>
                  <a:gd name="T49" fmla="*/ 8 h 128"/>
                  <a:gd name="T50" fmla="*/ 0 w 129"/>
                  <a:gd name="T51" fmla="*/ 10 h 128"/>
                  <a:gd name="T52" fmla="*/ 1 w 129"/>
                  <a:gd name="T53" fmla="*/ 12 h 128"/>
                  <a:gd name="T54" fmla="*/ 1 w 129"/>
                  <a:gd name="T55" fmla="*/ 13 h 128"/>
                  <a:gd name="T56" fmla="*/ 2 w 129"/>
                  <a:gd name="T57" fmla="*/ 14 h 128"/>
                  <a:gd name="T58" fmla="*/ 3 w 129"/>
                  <a:gd name="T59" fmla="*/ 15 h 128"/>
                  <a:gd name="T60" fmla="*/ 5 w 129"/>
                  <a:gd name="T61" fmla="*/ 16 h 128"/>
                  <a:gd name="T62" fmla="*/ 6 w 129"/>
                  <a:gd name="T63" fmla="*/ 17 h 128"/>
                  <a:gd name="T64" fmla="*/ 8 w 129"/>
                  <a:gd name="T65" fmla="*/ 1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9" name="Rectangle 6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7664" name="Line 62"/>
          <p:cNvSpPr>
            <a:spLocks noChangeShapeType="1"/>
          </p:cNvSpPr>
          <p:nvPr/>
        </p:nvSpPr>
        <p:spPr bwMode="auto">
          <a:xfrm flipH="1">
            <a:off x="6459538" y="4471457"/>
            <a:ext cx="3905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65" name="AutoShape 65"/>
          <p:cNvSpPr>
            <a:spLocks noChangeArrowheads="1"/>
          </p:cNvSpPr>
          <p:nvPr/>
        </p:nvSpPr>
        <p:spPr bwMode="auto">
          <a:xfrm>
            <a:off x="2837786" y="3152929"/>
            <a:ext cx="190500" cy="1905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868" y="590623"/>
            <a:ext cx="8357038" cy="200642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66" name="Line 66"/>
          <p:cNvSpPr>
            <a:spLocks noChangeShapeType="1"/>
          </p:cNvSpPr>
          <p:nvPr/>
        </p:nvSpPr>
        <p:spPr bwMode="auto">
          <a:xfrm flipV="1">
            <a:off x="2995988" y="2597051"/>
            <a:ext cx="649737" cy="58688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7658" name="AutoShape 26"/>
          <p:cNvSpPr>
            <a:spLocks noChangeArrowheads="1"/>
          </p:cNvSpPr>
          <p:nvPr/>
        </p:nvSpPr>
        <p:spPr bwMode="auto">
          <a:xfrm>
            <a:off x="7058156" y="2137934"/>
            <a:ext cx="1979750" cy="24016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663" name="Line 61"/>
          <p:cNvSpPr>
            <a:spLocks noChangeShapeType="1"/>
          </p:cNvSpPr>
          <p:nvPr/>
        </p:nvSpPr>
        <p:spPr bwMode="auto">
          <a:xfrm flipV="1">
            <a:off x="7339013" y="2405391"/>
            <a:ext cx="456316" cy="167712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69" name="AutoShape 26"/>
          <p:cNvSpPr>
            <a:spLocks noChangeArrowheads="1"/>
          </p:cNvSpPr>
          <p:nvPr/>
        </p:nvSpPr>
        <p:spPr bwMode="auto">
          <a:xfrm>
            <a:off x="2838732" y="3331554"/>
            <a:ext cx="1149224" cy="24016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|EOS~026|</a:t>
            </a:r>
            <a:endParaRPr lang="en-US" sz="100" dirty="0" err="1" smtClean="0">
              <a:solidFill>
                <a:srgbClr val="FFFFFF"/>
              </a:solidFill>
              <a:latin typeface="Arial"/>
              <a:cs typeface="Calibri" pitchFamily="34" charset="0"/>
            </a:endParaRPr>
          </a:p>
        </p:txBody>
      </p:sp>
      <p:sp>
        <p:nvSpPr>
          <p:cNvPr id="28674" name="Rectangle 2"/>
          <p:cNvSpPr>
            <a:spLocks noGrp="1" noChangeArrowheads="1"/>
          </p:cNvSpPr>
          <p:nvPr>
            <p:ph type="title"/>
          </p:nvPr>
        </p:nvSpPr>
        <p:spPr/>
        <p:txBody>
          <a:bodyPr/>
          <a:lstStyle/>
          <a:p>
            <a:pPr eaLnBrk="1" hangingPunct="1"/>
            <a:r>
              <a:rPr lang="en-US" smtClean="0"/>
              <a:t>Lesson objectives review</a:t>
            </a:r>
          </a:p>
        </p:txBody>
      </p:sp>
      <p:sp>
        <p:nvSpPr>
          <p:cNvPr id="2867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Define financial terms used by ClaimCenter for managing reserves</a:t>
            </a:r>
          </a:p>
          <a:p>
            <a:pPr lvl="1"/>
            <a:r>
              <a:rPr lang="en-US" smtClean="0"/>
              <a:t>Create reserve lines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|EOS~027|</a:t>
            </a:r>
            <a:endParaRPr lang="en-US" sz="100" dirty="0" err="1" smtClean="0">
              <a:solidFill>
                <a:srgbClr val="FFFFFF"/>
              </a:solidFill>
              <a:latin typeface="Arial"/>
              <a:cs typeface="Calibri" pitchFamily="34" charset="0"/>
            </a:endParaRPr>
          </a:p>
        </p:txBody>
      </p:sp>
      <p:sp>
        <p:nvSpPr>
          <p:cNvPr id="29698" name="Rectangle 2"/>
          <p:cNvSpPr>
            <a:spLocks noGrp="1" noChangeArrowheads="1"/>
          </p:cNvSpPr>
          <p:nvPr>
            <p:ph type="title"/>
          </p:nvPr>
        </p:nvSpPr>
        <p:spPr/>
        <p:txBody>
          <a:bodyPr/>
          <a:lstStyle/>
          <a:p>
            <a:pPr eaLnBrk="1" hangingPunct="1"/>
            <a:r>
              <a:rPr lang="en-US" smtClean="0"/>
              <a:t>Review questions</a:t>
            </a:r>
          </a:p>
        </p:txBody>
      </p:sp>
      <p:sp>
        <p:nvSpPr>
          <p:cNvPr id="29699" name="Rectangle 3"/>
          <p:cNvSpPr>
            <a:spLocks noGrp="1" noChangeArrowheads="1"/>
          </p:cNvSpPr>
          <p:nvPr>
            <p:ph idx="1"/>
          </p:nvPr>
        </p:nvSpPr>
        <p:spPr/>
        <p:txBody>
          <a:bodyPr/>
          <a:lstStyle/>
          <a:p>
            <a:pPr marL="457200" indent="-457200">
              <a:buFont typeface="Webdings" pitchFamily="18" charset="2"/>
              <a:buAutoNum type="arabicPeriod"/>
            </a:pPr>
            <a:r>
              <a:rPr lang="en-US" dirty="0" smtClean="0"/>
              <a:t>A reserve line is defined uniquely by what three values?</a:t>
            </a:r>
          </a:p>
          <a:p>
            <a:pPr marL="457200" indent="-457200">
              <a:buFont typeface="Webdings" pitchFamily="18" charset="2"/>
              <a:buAutoNum type="arabicPeriod"/>
            </a:pPr>
            <a:r>
              <a:rPr lang="en-US" dirty="0" smtClean="0"/>
              <a:t>What are the two most common (or most fundamental) cost types?</a:t>
            </a:r>
          </a:p>
          <a:p>
            <a:pPr marL="457200" indent="-457200">
              <a:buFont typeface="Webdings" pitchFamily="18" charset="2"/>
              <a:buAutoNum type="arabicPeriod"/>
            </a:pPr>
            <a:r>
              <a:rPr lang="en-US" dirty="0" smtClean="0"/>
              <a:t>What is the difference between a reserve line and a reserve transaction?</a:t>
            </a:r>
          </a:p>
          <a:p>
            <a:pPr marL="457200" indent="-457200">
              <a:buFont typeface="Webdings" pitchFamily="18" charset="2"/>
              <a:buAutoNum type="arabicPeriod"/>
            </a:pPr>
            <a:r>
              <a:rPr lang="en-US" dirty="0" smtClean="0"/>
              <a:t>Can you create more than one reserve line against the same </a:t>
            </a:r>
            <a:r>
              <a:rPr lang="en-US" dirty="0"/>
              <a:t>cost </a:t>
            </a:r>
            <a:r>
              <a:rPr lang="en-US" dirty="0" smtClean="0"/>
              <a:t>type / cost category combination</a:t>
            </a:r>
            <a:r>
              <a:rPr lang="en-US" dirty="0"/>
              <a:t> </a:t>
            </a:r>
            <a:r>
              <a:rPr lang="en-US" dirty="0" smtClean="0"/>
              <a:t>(assuming Multicurrency Reserving is disabled)?</a:t>
            </a:r>
          </a:p>
        </p:txBody>
      </p:sp>
    </p:spTree>
    <p:extLst>
      <p:ext uri="{BB962C8B-B14F-4D97-AF65-F5344CB8AC3E}">
        <p14:creationId xmlns:p14="http://schemas.microsoft.com/office/powerpoint/2010/main" val="57464357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|EOS~028|</a:t>
            </a:r>
            <a:endParaRPr lang="en-US" sz="100" dirty="0" err="1" smtClean="0">
              <a:solidFill>
                <a:srgbClr val="FFFFFF"/>
              </a:solidFill>
              <a:latin typeface="Arial"/>
              <a:cs typeface="Calibri" pitchFamily="34" charset="0"/>
            </a:endParaRPr>
          </a:p>
        </p:txBody>
      </p:sp>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 2001-2014 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a:t>
            </a:r>
            <a:r>
              <a:rPr lang="en-US" sz="1600" dirty="0" smtClean="0"/>
              <a:t>Claim </a:t>
            </a:r>
            <a:r>
              <a:rPr lang="en-US" sz="1600" dirty="0"/>
              <a:t>Portal, Guidewire Policyholder Portal, ClaimCenter, BillingCenter, PolicyCenter, InsuranceSuite, Gosu, </a:t>
            </a:r>
            <a:r>
              <a:rPr lang="en-US" sz="1600" dirty="0" smtClean="0"/>
              <a:t>Deliver </a:t>
            </a:r>
            <a:r>
              <a:rPr lang="en-US" sz="1600" dirty="0"/>
              <a:t>Insurance Your Way, and the Guidewire logo are trademarks, service marks, or registered trademarks of Guidewire Software, Inc. in the United States and/or other countries.</a:t>
            </a:r>
          </a:p>
          <a:p>
            <a:pPr marL="0" indent="0">
              <a:buNone/>
            </a:pPr>
            <a:r>
              <a:rPr lang="en-US" sz="1600" dirty="0"/>
              <a:t>All other trademarks are the property of their respective owners.</a:t>
            </a:r>
          </a:p>
          <a:p>
            <a:pPr marL="0" indent="0">
              <a:buNone/>
            </a:pPr>
            <a:r>
              <a:rPr lang="en-US" sz="1600" b="1" dirty="0"/>
              <a:t>This material is confidential and proprietary to Guidewire and subject to the confidentiality terms in the applicable license agreement and/or separate nondisclosure agreement.</a:t>
            </a:r>
          </a:p>
          <a:p>
            <a:pPr marL="0" indent="0">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dirty="0"/>
              <a:t>Guidewire products are protected by one or more United States patents.</a:t>
            </a:r>
          </a:p>
        </p:txBody>
      </p:sp>
    </p:spTree>
    <p:extLst>
      <p:ext uri="{BB962C8B-B14F-4D97-AF65-F5344CB8AC3E}">
        <p14:creationId xmlns:p14="http://schemas.microsoft.com/office/powerpoint/2010/main" val="186114195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|EOS~003|</a:t>
            </a:r>
            <a:endParaRPr lang="en-US" sz="100" dirty="0" err="1" smtClean="0">
              <a:solidFill>
                <a:srgbClr val="FFFFFF"/>
              </a:solidFill>
              <a:latin typeface="Arial"/>
              <a:cs typeface="Calibri" pitchFamily="34" charset="0"/>
            </a:endParaRPr>
          </a:p>
        </p:txBody>
      </p:sp>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Reserve basics</a:t>
            </a:r>
          </a:p>
          <a:p>
            <a:pPr>
              <a:lnSpc>
                <a:spcPct val="150000"/>
              </a:lnSpc>
              <a:buFont typeface="Arial" charset="0"/>
              <a:buChar char="•"/>
            </a:pPr>
            <a:r>
              <a:rPr lang="en-US" sz="2800" smtClean="0">
                <a:solidFill>
                  <a:srgbClr val="C0C0C0"/>
                </a:solidFill>
              </a:rPr>
              <a:t>Working with reserve lines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|EOS~004|</a:t>
            </a:r>
            <a:endParaRPr lang="en-US" sz="100" dirty="0" err="1" smtClean="0">
              <a:solidFill>
                <a:srgbClr val="FFFFFF"/>
              </a:solidFill>
              <a:latin typeface="Arial"/>
              <a:cs typeface="Calibri" pitchFamily="34" charset="0"/>
            </a:endParaRPr>
          </a:p>
        </p:txBody>
      </p:sp>
      <p:sp>
        <p:nvSpPr>
          <p:cNvPr id="7170" name="Rectangle 2"/>
          <p:cNvSpPr>
            <a:spLocks noGrp="1" noChangeArrowheads="1"/>
          </p:cNvSpPr>
          <p:nvPr>
            <p:ph type="title"/>
          </p:nvPr>
        </p:nvSpPr>
        <p:spPr/>
        <p:txBody>
          <a:bodyPr/>
          <a:lstStyle/>
          <a:p>
            <a:pPr eaLnBrk="1" hangingPunct="1"/>
            <a:r>
              <a:rPr lang="en-US" smtClean="0"/>
              <a:t>Financials</a:t>
            </a:r>
          </a:p>
        </p:txBody>
      </p:sp>
      <p:sp>
        <p:nvSpPr>
          <p:cNvPr id="7171" name="Rectangle 3"/>
          <p:cNvSpPr>
            <a:spLocks noGrp="1" noChangeArrowheads="1"/>
          </p:cNvSpPr>
          <p:nvPr>
            <p:ph idx="1"/>
          </p:nvPr>
        </p:nvSpPr>
        <p:spPr>
          <a:xfrm>
            <a:off x="519113" y="3811588"/>
            <a:ext cx="8318500" cy="2578100"/>
          </a:xfrm>
        </p:spPr>
        <p:txBody>
          <a:bodyPr/>
          <a:lstStyle/>
          <a:p>
            <a:pPr>
              <a:buFont typeface="Arial" charset="0"/>
              <a:buChar char="•"/>
            </a:pPr>
            <a:r>
              <a:rPr lang="en-US" smtClean="0"/>
              <a:t>Fundamental purpose of exposure is to track information about payment from coverage to claimant</a:t>
            </a:r>
          </a:p>
          <a:p>
            <a:pPr>
              <a:buFont typeface="Arial" charset="0"/>
              <a:buChar char="•"/>
            </a:pPr>
            <a:r>
              <a:rPr lang="en-US" smtClean="0"/>
              <a:t>"Financials" is umbrella term for process of setting aside money for and then issuing payments</a:t>
            </a:r>
          </a:p>
        </p:txBody>
      </p:sp>
      <p:grpSp>
        <p:nvGrpSpPr>
          <p:cNvPr id="7172" name="Group 4"/>
          <p:cNvGrpSpPr>
            <a:grpSpLocks/>
          </p:cNvGrpSpPr>
          <p:nvPr/>
        </p:nvGrpSpPr>
        <p:grpSpPr bwMode="auto">
          <a:xfrm>
            <a:off x="768350" y="995363"/>
            <a:ext cx="1220788" cy="1214437"/>
            <a:chOff x="3360" y="800"/>
            <a:chExt cx="620" cy="616"/>
          </a:xfrm>
        </p:grpSpPr>
        <p:sp>
          <p:nvSpPr>
            <p:cNvPr id="7207" name="AutoShape 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7208" name="Freeform 6"/>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7209" name="Group 7"/>
            <p:cNvGrpSpPr>
              <a:grpSpLocks/>
            </p:cNvGrpSpPr>
            <p:nvPr/>
          </p:nvGrpSpPr>
          <p:grpSpPr bwMode="auto">
            <a:xfrm flipH="1">
              <a:off x="3749" y="1171"/>
              <a:ext cx="212" cy="213"/>
              <a:chOff x="1350" y="686"/>
              <a:chExt cx="1132" cy="1132"/>
            </a:xfrm>
          </p:grpSpPr>
          <p:sp>
            <p:nvSpPr>
              <p:cNvPr id="7211" name="AutoShape 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212" name="Picture 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210" name="Picture 1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3" name="Group 11"/>
          <p:cNvGrpSpPr>
            <a:grpSpLocks/>
          </p:cNvGrpSpPr>
          <p:nvPr/>
        </p:nvGrpSpPr>
        <p:grpSpPr bwMode="auto">
          <a:xfrm>
            <a:off x="7605713" y="1727200"/>
            <a:ext cx="896937" cy="896938"/>
            <a:chOff x="1350" y="686"/>
            <a:chExt cx="1132" cy="1132"/>
          </a:xfrm>
        </p:grpSpPr>
        <p:sp>
          <p:nvSpPr>
            <p:cNvPr id="7205" name="AutoShape 1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206" name="Picture 1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4" name="Text Box 14"/>
          <p:cNvSpPr txBox="1">
            <a:spLocks noChangeArrowheads="1"/>
          </p:cNvSpPr>
          <p:nvPr/>
        </p:nvSpPr>
        <p:spPr bwMode="auto">
          <a:xfrm>
            <a:off x="731838" y="2217738"/>
            <a:ext cx="1319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Exposure</a:t>
            </a:r>
          </a:p>
        </p:txBody>
      </p:sp>
      <p:sp>
        <p:nvSpPr>
          <p:cNvPr id="7175" name="Text Box 15"/>
          <p:cNvSpPr txBox="1">
            <a:spLocks noChangeArrowheads="1"/>
          </p:cNvSpPr>
          <p:nvPr/>
        </p:nvSpPr>
        <p:spPr bwMode="auto">
          <a:xfrm>
            <a:off x="5521325" y="2597150"/>
            <a:ext cx="1319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Check</a:t>
            </a:r>
          </a:p>
        </p:txBody>
      </p:sp>
      <p:sp>
        <p:nvSpPr>
          <p:cNvPr id="7176" name="Text Box 16"/>
          <p:cNvSpPr txBox="1">
            <a:spLocks noChangeArrowheads="1"/>
          </p:cNvSpPr>
          <p:nvPr/>
        </p:nvSpPr>
        <p:spPr bwMode="auto">
          <a:xfrm>
            <a:off x="7402513" y="2659063"/>
            <a:ext cx="1319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Payee</a:t>
            </a:r>
          </a:p>
        </p:txBody>
      </p:sp>
      <p:grpSp>
        <p:nvGrpSpPr>
          <p:cNvPr id="7177" name="Group 17"/>
          <p:cNvGrpSpPr>
            <a:grpSpLocks/>
          </p:cNvGrpSpPr>
          <p:nvPr/>
        </p:nvGrpSpPr>
        <p:grpSpPr bwMode="auto">
          <a:xfrm>
            <a:off x="5610225" y="1800225"/>
            <a:ext cx="1146175" cy="796925"/>
            <a:chOff x="3153" y="1049"/>
            <a:chExt cx="752" cy="523"/>
          </a:xfrm>
        </p:grpSpPr>
        <p:sp>
          <p:nvSpPr>
            <p:cNvPr id="7203" name="Rectangle 18"/>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7204" name="Picture 1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8" name="Group 20"/>
          <p:cNvGrpSpPr>
            <a:grpSpLocks/>
          </p:cNvGrpSpPr>
          <p:nvPr/>
        </p:nvGrpSpPr>
        <p:grpSpPr bwMode="auto">
          <a:xfrm>
            <a:off x="3187700" y="1169988"/>
            <a:ext cx="1201738" cy="1503362"/>
            <a:chOff x="4174" y="933"/>
            <a:chExt cx="921" cy="1151"/>
          </a:xfrm>
        </p:grpSpPr>
        <p:sp>
          <p:nvSpPr>
            <p:cNvPr id="7186" name="Rectangle 21"/>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7187" name="AutoShape 22"/>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188" name="AutoShape 23"/>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189" name="AutoShape 24"/>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190" name="Freeform 25"/>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191" name="Freeform 26"/>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192" name="Freeform 27"/>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193" name="Freeform 28"/>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194" name="Freeform 29"/>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195" name="Freeform 30"/>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196" name="Freeform 31"/>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197" name="Line 32"/>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98" name="Line 33"/>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99" name="Line 34"/>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0" name="Line 35"/>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1" name="Line 36"/>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2" name="Line 37"/>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179" name="AutoShape 38"/>
          <p:cNvSpPr>
            <a:spLocks noChangeArrowheads="1"/>
          </p:cNvSpPr>
          <p:nvPr/>
        </p:nvSpPr>
        <p:spPr bwMode="auto">
          <a:xfrm>
            <a:off x="2111375" y="957263"/>
            <a:ext cx="1230313" cy="981075"/>
          </a:xfrm>
          <a:prstGeom prst="rightArrow">
            <a:avLst>
              <a:gd name="adj1" fmla="val 50000"/>
              <a:gd name="adj2" fmla="val 31351"/>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7180" name="Text Box 39"/>
          <p:cNvSpPr txBox="1">
            <a:spLocks noChangeArrowheads="1"/>
          </p:cNvSpPr>
          <p:nvPr/>
        </p:nvSpPr>
        <p:spPr bwMode="auto">
          <a:xfrm>
            <a:off x="2139950" y="1247775"/>
            <a:ext cx="1120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+$3000</a:t>
            </a:r>
          </a:p>
        </p:txBody>
      </p:sp>
      <p:sp>
        <p:nvSpPr>
          <p:cNvPr id="7181" name="AutoShape 40"/>
          <p:cNvSpPr>
            <a:spLocks noChangeArrowheads="1"/>
          </p:cNvSpPr>
          <p:nvPr/>
        </p:nvSpPr>
        <p:spPr bwMode="auto">
          <a:xfrm>
            <a:off x="4364038" y="1693863"/>
            <a:ext cx="1231900" cy="981075"/>
          </a:xfrm>
          <a:prstGeom prst="rightArrow">
            <a:avLst>
              <a:gd name="adj1" fmla="val 50000"/>
              <a:gd name="adj2" fmla="val 31392"/>
            </a:avLst>
          </a:prstGeom>
          <a:gradFill rotWithShape="1">
            <a:gsLst>
              <a:gs pos="0">
                <a:srgbClr val="FF8989"/>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7182" name="Text Box 41"/>
          <p:cNvSpPr txBox="1">
            <a:spLocks noChangeArrowheads="1"/>
          </p:cNvSpPr>
          <p:nvPr/>
        </p:nvSpPr>
        <p:spPr bwMode="auto">
          <a:xfrm>
            <a:off x="4476750" y="2000250"/>
            <a:ext cx="101123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-$3000</a:t>
            </a:r>
          </a:p>
        </p:txBody>
      </p:sp>
      <p:sp>
        <p:nvSpPr>
          <p:cNvPr id="7183" name="Line 42"/>
          <p:cNvSpPr>
            <a:spLocks noChangeShapeType="1"/>
          </p:cNvSpPr>
          <p:nvPr/>
        </p:nvSpPr>
        <p:spPr bwMode="auto">
          <a:xfrm>
            <a:off x="1985963" y="2005013"/>
            <a:ext cx="130968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4" name="Line 43"/>
          <p:cNvSpPr>
            <a:spLocks noChangeShapeType="1"/>
          </p:cNvSpPr>
          <p:nvPr/>
        </p:nvSpPr>
        <p:spPr bwMode="auto">
          <a:xfrm>
            <a:off x="6762750" y="2192338"/>
            <a:ext cx="804863"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5" name="Text Box 44"/>
          <p:cNvSpPr txBox="1">
            <a:spLocks noChangeArrowheads="1"/>
          </p:cNvSpPr>
          <p:nvPr/>
        </p:nvSpPr>
        <p:spPr bwMode="auto">
          <a:xfrm>
            <a:off x="3106738" y="2716213"/>
            <a:ext cx="13192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Reserve</a:t>
            </a:r>
            <a:br>
              <a:rPr lang="en-US" sz="2000" b="1"/>
            </a:br>
            <a:r>
              <a:rPr lang="en-US" sz="2000" b="1"/>
              <a:t>Line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|EOS~005|</a:t>
            </a:r>
            <a:endParaRPr lang="en-US" sz="100" dirty="0" err="1" smtClean="0">
              <a:solidFill>
                <a:srgbClr val="FFFFFF"/>
              </a:solidFill>
              <a:latin typeface="Arial"/>
              <a:cs typeface="Calibri" pitchFamily="34" charset="0"/>
            </a:endParaRPr>
          </a:p>
        </p:txBody>
      </p:sp>
      <p:sp>
        <p:nvSpPr>
          <p:cNvPr id="8194" name="Line 2"/>
          <p:cNvSpPr>
            <a:spLocks noChangeShapeType="1"/>
          </p:cNvSpPr>
          <p:nvPr/>
        </p:nvSpPr>
        <p:spPr bwMode="auto">
          <a:xfrm flipV="1">
            <a:off x="2911475" y="1466850"/>
            <a:ext cx="0" cy="222408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195" name="Line 3"/>
          <p:cNvSpPr>
            <a:spLocks noChangeShapeType="1"/>
          </p:cNvSpPr>
          <p:nvPr/>
        </p:nvSpPr>
        <p:spPr bwMode="auto">
          <a:xfrm flipH="1">
            <a:off x="2913063" y="2409825"/>
            <a:ext cx="11430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196" name="Line 4"/>
          <p:cNvSpPr>
            <a:spLocks noChangeShapeType="1"/>
          </p:cNvSpPr>
          <p:nvPr/>
        </p:nvSpPr>
        <p:spPr bwMode="auto">
          <a:xfrm flipH="1">
            <a:off x="2913063" y="3675063"/>
            <a:ext cx="11430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197" name="Rectangle 5"/>
          <p:cNvSpPr>
            <a:spLocks noGrp="1" noChangeArrowheads="1"/>
          </p:cNvSpPr>
          <p:nvPr>
            <p:ph type="title"/>
          </p:nvPr>
        </p:nvSpPr>
        <p:spPr/>
        <p:txBody>
          <a:bodyPr/>
          <a:lstStyle/>
          <a:p>
            <a:pPr eaLnBrk="1" hangingPunct="1"/>
            <a:r>
              <a:rPr lang="en-US" smtClean="0"/>
              <a:t>Reserve lines</a:t>
            </a:r>
          </a:p>
        </p:txBody>
      </p:sp>
      <p:sp>
        <p:nvSpPr>
          <p:cNvPr id="8198" name="Rectangle 6"/>
          <p:cNvSpPr>
            <a:spLocks noGrp="1" noChangeArrowheads="1"/>
          </p:cNvSpPr>
          <p:nvPr>
            <p:ph idx="1"/>
          </p:nvPr>
        </p:nvSpPr>
        <p:spPr>
          <a:xfrm>
            <a:off x="519113" y="4402138"/>
            <a:ext cx="8318500" cy="1987550"/>
          </a:xfrm>
        </p:spPr>
        <p:txBody>
          <a:bodyPr/>
          <a:lstStyle/>
          <a:p>
            <a:pPr>
              <a:buFont typeface="Arial" charset="0"/>
              <a:buChar char="•"/>
            </a:pPr>
            <a:r>
              <a:rPr lang="en-US" smtClean="0"/>
              <a:t>A reserve line is an amount of money set aside for expected payments related to a given exposure</a:t>
            </a:r>
          </a:p>
          <a:p>
            <a:pPr lvl="1"/>
            <a:r>
              <a:rPr lang="en-US" smtClean="0"/>
              <a:t>Every exposure ultimately has one or more reserve lines</a:t>
            </a:r>
          </a:p>
        </p:txBody>
      </p:sp>
      <p:grpSp>
        <p:nvGrpSpPr>
          <p:cNvPr id="8199" name="Group 7"/>
          <p:cNvGrpSpPr>
            <a:grpSpLocks/>
          </p:cNvGrpSpPr>
          <p:nvPr/>
        </p:nvGrpSpPr>
        <p:grpSpPr bwMode="auto">
          <a:xfrm>
            <a:off x="3708400" y="1858963"/>
            <a:ext cx="777875" cy="973137"/>
            <a:chOff x="4174" y="933"/>
            <a:chExt cx="921" cy="1151"/>
          </a:xfrm>
        </p:grpSpPr>
        <p:sp>
          <p:nvSpPr>
            <p:cNvPr id="8228" name="Rectangle 8"/>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8229" name="AutoShape 9"/>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30" name="AutoShape 10"/>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31" name="AutoShape 11"/>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32" name="Freeform 12"/>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3" name="Freeform 13"/>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4" name="Freeform 14"/>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5" name="Freeform 15"/>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6" name="Freeform 16"/>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7" name="Freeform 17"/>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8" name="Freeform 18"/>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9" name="Line 19"/>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0" name="Line 20"/>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1" name="Line 21"/>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2" name="Line 22"/>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3" name="Line 23"/>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4" name="Line 24"/>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8200" name="Group 25"/>
          <p:cNvGrpSpPr>
            <a:grpSpLocks/>
          </p:cNvGrpSpPr>
          <p:nvPr/>
        </p:nvGrpSpPr>
        <p:grpSpPr bwMode="auto">
          <a:xfrm>
            <a:off x="2306638" y="674688"/>
            <a:ext cx="1187450" cy="1179512"/>
            <a:chOff x="3360" y="800"/>
            <a:chExt cx="620" cy="616"/>
          </a:xfrm>
        </p:grpSpPr>
        <p:sp>
          <p:nvSpPr>
            <p:cNvPr id="8222" name="AutoShape 2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8223" name="Freeform 27"/>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8224" name="Group 28"/>
            <p:cNvGrpSpPr>
              <a:grpSpLocks/>
            </p:cNvGrpSpPr>
            <p:nvPr/>
          </p:nvGrpSpPr>
          <p:grpSpPr bwMode="auto">
            <a:xfrm flipH="1">
              <a:off x="3749" y="1171"/>
              <a:ext cx="212" cy="213"/>
              <a:chOff x="1350" y="686"/>
              <a:chExt cx="1132" cy="1132"/>
            </a:xfrm>
          </p:grpSpPr>
          <p:sp>
            <p:nvSpPr>
              <p:cNvPr id="8226" name="AutoShape 2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8227" name="Picture 3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225" name="Picture 3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01" name="Group 32"/>
          <p:cNvGrpSpPr>
            <a:grpSpLocks/>
          </p:cNvGrpSpPr>
          <p:nvPr/>
        </p:nvGrpSpPr>
        <p:grpSpPr bwMode="auto">
          <a:xfrm>
            <a:off x="3708400" y="3124200"/>
            <a:ext cx="777875" cy="973138"/>
            <a:chOff x="4174" y="933"/>
            <a:chExt cx="921" cy="1151"/>
          </a:xfrm>
        </p:grpSpPr>
        <p:sp>
          <p:nvSpPr>
            <p:cNvPr id="8205" name="Rectangle 33"/>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8206" name="AutoShape 34"/>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07" name="AutoShape 35"/>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08" name="AutoShape 36"/>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09" name="Freeform 37"/>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10" name="Freeform 38"/>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11" name="Freeform 39"/>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12" name="Freeform 40"/>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13" name="Freeform 41"/>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14" name="Freeform 42"/>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15" name="Freeform 43"/>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16" name="Line 44"/>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7" name="Line 45"/>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8" name="Line 46"/>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9" name="Line 47"/>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20" name="Line 48"/>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21" name="Line 49"/>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202" name="Text Box 50"/>
          <p:cNvSpPr txBox="1">
            <a:spLocks noChangeArrowheads="1"/>
          </p:cNvSpPr>
          <p:nvPr/>
        </p:nvSpPr>
        <p:spPr bwMode="auto">
          <a:xfrm>
            <a:off x="3717925" y="749300"/>
            <a:ext cx="34909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Coverage: collision</a:t>
            </a:r>
            <a:br>
              <a:rPr lang="en-US" sz="2000" b="1"/>
            </a:br>
            <a:r>
              <a:rPr lang="en-US" sz="2000" b="1"/>
              <a:t>Claimant: Jim Means</a:t>
            </a:r>
          </a:p>
        </p:txBody>
      </p:sp>
      <p:sp>
        <p:nvSpPr>
          <p:cNvPr id="8203" name="Text Box 51"/>
          <p:cNvSpPr txBox="1">
            <a:spLocks noChangeArrowheads="1"/>
          </p:cNvSpPr>
          <p:nvPr/>
        </p:nvSpPr>
        <p:spPr bwMode="auto">
          <a:xfrm>
            <a:off x="4572000" y="1862138"/>
            <a:ext cx="4070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457200" algn="l"/>
              </a:tabLst>
              <a:defRPr sz="1400">
                <a:solidFill>
                  <a:schemeClr val="bg1"/>
                </a:solidFill>
                <a:latin typeface="Arial" charset="0"/>
              </a:defRPr>
            </a:lvl1pPr>
            <a:lvl2pPr marL="742950" indent="-285750" eaLnBrk="0" hangingPunct="0">
              <a:tabLst>
                <a:tab pos="457200" algn="l"/>
              </a:tabLst>
              <a:defRPr sz="1400">
                <a:solidFill>
                  <a:schemeClr val="bg1"/>
                </a:solidFill>
                <a:latin typeface="Arial" charset="0"/>
              </a:defRPr>
            </a:lvl2pPr>
            <a:lvl3pPr marL="1143000" indent="-228600" eaLnBrk="0" hangingPunct="0">
              <a:tabLst>
                <a:tab pos="457200" algn="l"/>
              </a:tabLst>
              <a:defRPr sz="1400">
                <a:solidFill>
                  <a:schemeClr val="bg1"/>
                </a:solidFill>
                <a:latin typeface="Arial" charset="0"/>
              </a:defRPr>
            </a:lvl3pPr>
            <a:lvl4pPr marL="1600200" indent="-228600" eaLnBrk="0" hangingPunct="0">
              <a:tabLst>
                <a:tab pos="457200" algn="l"/>
              </a:tabLst>
              <a:defRPr sz="1400">
                <a:solidFill>
                  <a:schemeClr val="bg1"/>
                </a:solidFill>
                <a:latin typeface="Arial" charset="0"/>
              </a:defRPr>
            </a:lvl4pPr>
            <a:lvl5pPr marL="2057400" indent="-228600" eaLnBrk="0" hangingPunct="0">
              <a:tabLst>
                <a:tab pos="457200"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457200"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457200"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457200"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457200" algn="l"/>
              </a:tabLst>
              <a:defRPr sz="1400">
                <a:solidFill>
                  <a:schemeClr val="bg1"/>
                </a:solidFill>
                <a:latin typeface="Arial" charset="0"/>
              </a:defRPr>
            </a:lvl9pPr>
          </a:lstStyle>
          <a:p>
            <a:pPr algn="l" eaLnBrk="1" hangingPunct="1"/>
            <a:r>
              <a:rPr lang="en-US" sz="2000" b="1">
                <a:solidFill>
                  <a:srgbClr val="FF0000"/>
                </a:solidFill>
              </a:rPr>
              <a:t>Reserve Line 1</a:t>
            </a:r>
            <a:r>
              <a:rPr lang="en-US" sz="2000" b="1"/>
              <a:t/>
            </a:r>
            <a:br>
              <a:rPr lang="en-US" sz="2000" b="1"/>
            </a:br>
            <a:r>
              <a:rPr lang="en-US" sz="2000" b="1"/>
              <a:t>to pay for damage done to</a:t>
            </a:r>
            <a:br>
              <a:rPr lang="en-US" sz="2000" b="1"/>
            </a:br>
            <a:r>
              <a:rPr lang="en-US" sz="2000" b="1"/>
              <a:t>	insured's car</a:t>
            </a:r>
          </a:p>
        </p:txBody>
      </p:sp>
      <p:sp>
        <p:nvSpPr>
          <p:cNvPr id="8204" name="Text Box 52"/>
          <p:cNvSpPr txBox="1">
            <a:spLocks noChangeArrowheads="1"/>
          </p:cNvSpPr>
          <p:nvPr/>
        </p:nvSpPr>
        <p:spPr bwMode="auto">
          <a:xfrm>
            <a:off x="4572000" y="3127375"/>
            <a:ext cx="4070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457200" algn="l"/>
              </a:tabLst>
              <a:defRPr sz="1400">
                <a:solidFill>
                  <a:schemeClr val="bg1"/>
                </a:solidFill>
                <a:latin typeface="Arial" charset="0"/>
              </a:defRPr>
            </a:lvl1pPr>
            <a:lvl2pPr marL="742950" indent="-285750" eaLnBrk="0" hangingPunct="0">
              <a:tabLst>
                <a:tab pos="457200" algn="l"/>
              </a:tabLst>
              <a:defRPr sz="1400">
                <a:solidFill>
                  <a:schemeClr val="bg1"/>
                </a:solidFill>
                <a:latin typeface="Arial" charset="0"/>
              </a:defRPr>
            </a:lvl2pPr>
            <a:lvl3pPr marL="1143000" indent="-228600" eaLnBrk="0" hangingPunct="0">
              <a:tabLst>
                <a:tab pos="457200" algn="l"/>
              </a:tabLst>
              <a:defRPr sz="1400">
                <a:solidFill>
                  <a:schemeClr val="bg1"/>
                </a:solidFill>
                <a:latin typeface="Arial" charset="0"/>
              </a:defRPr>
            </a:lvl3pPr>
            <a:lvl4pPr marL="1600200" indent="-228600" eaLnBrk="0" hangingPunct="0">
              <a:tabLst>
                <a:tab pos="457200" algn="l"/>
              </a:tabLst>
              <a:defRPr sz="1400">
                <a:solidFill>
                  <a:schemeClr val="bg1"/>
                </a:solidFill>
                <a:latin typeface="Arial" charset="0"/>
              </a:defRPr>
            </a:lvl4pPr>
            <a:lvl5pPr marL="2057400" indent="-228600" eaLnBrk="0" hangingPunct="0">
              <a:tabLst>
                <a:tab pos="457200"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457200"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457200"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457200"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457200" algn="l"/>
              </a:tabLst>
              <a:defRPr sz="1400">
                <a:solidFill>
                  <a:schemeClr val="bg1"/>
                </a:solidFill>
                <a:latin typeface="Arial" charset="0"/>
              </a:defRPr>
            </a:lvl9pPr>
          </a:lstStyle>
          <a:p>
            <a:pPr algn="l" eaLnBrk="1" hangingPunct="1"/>
            <a:r>
              <a:rPr lang="en-US" sz="2000" b="1">
                <a:solidFill>
                  <a:srgbClr val="FF0000"/>
                </a:solidFill>
              </a:rPr>
              <a:t>Reserve Line 2</a:t>
            </a:r>
            <a:br>
              <a:rPr lang="en-US" sz="2000" b="1">
                <a:solidFill>
                  <a:srgbClr val="FF0000"/>
                </a:solidFill>
              </a:rPr>
            </a:br>
            <a:r>
              <a:rPr lang="en-US" sz="2000" b="1"/>
              <a:t>to pay for auto inspection</a:t>
            </a:r>
            <a:br>
              <a:rPr lang="en-US" sz="2000" b="1"/>
            </a:br>
            <a:r>
              <a:rPr lang="en-US" sz="2000" b="1"/>
              <a:t>	required by the carrier</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|EOS~006|</a:t>
            </a:r>
            <a:endParaRPr lang="en-US" sz="100" dirty="0" err="1" smtClean="0">
              <a:solidFill>
                <a:srgbClr val="FFFFFF"/>
              </a:solidFill>
              <a:latin typeface="Arial"/>
              <a:cs typeface="Calibri" pitchFamily="34" charset="0"/>
            </a:endParaRPr>
          </a:p>
        </p:txBody>
      </p:sp>
      <p:sp>
        <p:nvSpPr>
          <p:cNvPr id="9218" name="Text Box 2"/>
          <p:cNvSpPr txBox="1">
            <a:spLocks noChangeArrowheads="1"/>
          </p:cNvSpPr>
          <p:nvPr/>
        </p:nvSpPr>
        <p:spPr bwMode="auto">
          <a:xfrm>
            <a:off x="4567238" y="3128963"/>
            <a:ext cx="45767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2057400" algn="l"/>
              </a:tabLst>
              <a:defRPr sz="1400">
                <a:solidFill>
                  <a:schemeClr val="bg1"/>
                </a:solidFill>
                <a:latin typeface="Arial" charset="0"/>
              </a:defRPr>
            </a:lvl1pPr>
            <a:lvl2pPr marL="742950" indent="-285750" eaLnBrk="0" hangingPunct="0">
              <a:tabLst>
                <a:tab pos="2057400" algn="l"/>
              </a:tabLst>
              <a:defRPr sz="1400">
                <a:solidFill>
                  <a:schemeClr val="bg1"/>
                </a:solidFill>
                <a:latin typeface="Arial" charset="0"/>
              </a:defRPr>
            </a:lvl2pPr>
            <a:lvl3pPr marL="1143000" indent="-228600" eaLnBrk="0" hangingPunct="0">
              <a:tabLst>
                <a:tab pos="2057400" algn="l"/>
              </a:tabLst>
              <a:defRPr sz="1400">
                <a:solidFill>
                  <a:schemeClr val="bg1"/>
                </a:solidFill>
                <a:latin typeface="Arial" charset="0"/>
              </a:defRPr>
            </a:lvl3pPr>
            <a:lvl4pPr marL="1600200" indent="-228600" eaLnBrk="0" hangingPunct="0">
              <a:tabLst>
                <a:tab pos="2057400" algn="l"/>
              </a:tabLst>
              <a:defRPr sz="1400">
                <a:solidFill>
                  <a:schemeClr val="bg1"/>
                </a:solidFill>
                <a:latin typeface="Arial" charset="0"/>
              </a:defRPr>
            </a:lvl4pPr>
            <a:lvl5pPr marL="2057400" indent="-228600" eaLnBrk="0" hangingPunct="0">
              <a:tabLst>
                <a:tab pos="2057400"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2057400"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2057400"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2057400"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2057400" algn="l"/>
              </a:tabLst>
              <a:defRPr sz="1400">
                <a:solidFill>
                  <a:schemeClr val="bg1"/>
                </a:solidFill>
                <a:latin typeface="Arial" charset="0"/>
              </a:defRPr>
            </a:lvl9pPr>
          </a:lstStyle>
          <a:p>
            <a:pPr algn="l" eaLnBrk="1" hangingPunct="1"/>
            <a:r>
              <a:rPr lang="en-US" sz="2000" b="1"/>
              <a:t>Reserve Line 2 (required inspection)</a:t>
            </a:r>
            <a:br>
              <a:rPr lang="en-US" sz="2000" b="1"/>
            </a:br>
            <a:r>
              <a:rPr lang="en-US" sz="2000" b="1">
                <a:solidFill>
                  <a:srgbClr val="FF0000"/>
                </a:solidFill>
              </a:rPr>
              <a:t>Cost type: 	Expense</a:t>
            </a:r>
          </a:p>
        </p:txBody>
      </p:sp>
      <p:sp>
        <p:nvSpPr>
          <p:cNvPr id="9219" name="Rectangle 3"/>
          <p:cNvSpPr>
            <a:spLocks noGrp="1" noChangeArrowheads="1"/>
          </p:cNvSpPr>
          <p:nvPr>
            <p:ph type="title"/>
          </p:nvPr>
        </p:nvSpPr>
        <p:spPr/>
        <p:txBody>
          <a:bodyPr/>
          <a:lstStyle/>
          <a:p>
            <a:pPr eaLnBrk="1" hangingPunct="1"/>
            <a:r>
              <a:rPr lang="en-US" smtClean="0"/>
              <a:t>Cost types</a:t>
            </a:r>
          </a:p>
        </p:txBody>
      </p:sp>
      <p:sp>
        <p:nvSpPr>
          <p:cNvPr id="9220" name="Rectangle 4"/>
          <p:cNvSpPr>
            <a:spLocks noGrp="1" noChangeArrowheads="1"/>
          </p:cNvSpPr>
          <p:nvPr>
            <p:ph idx="1"/>
          </p:nvPr>
        </p:nvSpPr>
        <p:spPr>
          <a:xfrm>
            <a:off x="355600" y="4176713"/>
            <a:ext cx="8648700" cy="1612900"/>
          </a:xfrm>
        </p:spPr>
        <p:txBody>
          <a:bodyPr/>
          <a:lstStyle/>
          <a:p>
            <a:pPr>
              <a:buFont typeface="Arial" charset="0"/>
              <a:buChar char="•"/>
            </a:pPr>
            <a:r>
              <a:rPr lang="en-US" dirty="0" smtClean="0"/>
              <a:t>Every reserve line is categorized by a "cost type", which describes if the money is for indemnity or expense</a:t>
            </a:r>
          </a:p>
          <a:p>
            <a:pPr lvl="1"/>
            <a:r>
              <a:rPr lang="en-US" dirty="0" smtClean="0"/>
              <a:t>Indemnity reserves (claim cost) are used to indemnify claimants ("make them whole" / "restore them to the original state")</a:t>
            </a:r>
          </a:p>
          <a:p>
            <a:pPr lvl="1"/>
            <a:r>
              <a:rPr lang="en-US" dirty="0" smtClean="0"/>
              <a:t>Expense reserves are used to cover costs incurred by the carrier as a result of processing this portion of the claim</a:t>
            </a:r>
          </a:p>
        </p:txBody>
      </p:sp>
      <p:sp>
        <p:nvSpPr>
          <p:cNvPr id="9221" name="Line 5"/>
          <p:cNvSpPr>
            <a:spLocks noChangeShapeType="1"/>
          </p:cNvSpPr>
          <p:nvPr/>
        </p:nvSpPr>
        <p:spPr bwMode="auto">
          <a:xfrm flipV="1">
            <a:off x="2911475" y="1466850"/>
            <a:ext cx="0" cy="222408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2" name="Line 6"/>
          <p:cNvSpPr>
            <a:spLocks noChangeShapeType="1"/>
          </p:cNvSpPr>
          <p:nvPr/>
        </p:nvSpPr>
        <p:spPr bwMode="auto">
          <a:xfrm flipH="1">
            <a:off x="2913063" y="2409825"/>
            <a:ext cx="11430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3" name="Line 7"/>
          <p:cNvSpPr>
            <a:spLocks noChangeShapeType="1"/>
          </p:cNvSpPr>
          <p:nvPr/>
        </p:nvSpPr>
        <p:spPr bwMode="auto">
          <a:xfrm flipH="1">
            <a:off x="2913063" y="3675063"/>
            <a:ext cx="11430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9224" name="Group 8"/>
          <p:cNvGrpSpPr>
            <a:grpSpLocks/>
          </p:cNvGrpSpPr>
          <p:nvPr/>
        </p:nvGrpSpPr>
        <p:grpSpPr bwMode="auto">
          <a:xfrm>
            <a:off x="3708400" y="1858963"/>
            <a:ext cx="777875" cy="973137"/>
            <a:chOff x="4174" y="933"/>
            <a:chExt cx="921" cy="1151"/>
          </a:xfrm>
        </p:grpSpPr>
        <p:sp>
          <p:nvSpPr>
            <p:cNvPr id="9252" name="Rectangle 9"/>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9253" name="AutoShape 10"/>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254" name="AutoShape 11"/>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255" name="AutoShape 12"/>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256" name="Freeform 13"/>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57" name="Freeform 14"/>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58" name="Freeform 15"/>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59" name="Freeform 16"/>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60" name="Freeform 17"/>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61" name="Freeform 18"/>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62" name="Freeform 19"/>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63" name="Line 20"/>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64" name="Line 21"/>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65" name="Line 22"/>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66" name="Line 23"/>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67" name="Line 24"/>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68" name="Line 25"/>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25" name="Group 26"/>
          <p:cNvGrpSpPr>
            <a:grpSpLocks/>
          </p:cNvGrpSpPr>
          <p:nvPr/>
        </p:nvGrpSpPr>
        <p:grpSpPr bwMode="auto">
          <a:xfrm>
            <a:off x="2306638" y="674688"/>
            <a:ext cx="1187450" cy="1179512"/>
            <a:chOff x="3360" y="800"/>
            <a:chExt cx="620" cy="616"/>
          </a:xfrm>
        </p:grpSpPr>
        <p:sp>
          <p:nvSpPr>
            <p:cNvPr id="9246" name="AutoShape 27"/>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9247" name="Freeform 28"/>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9248" name="Group 29"/>
            <p:cNvGrpSpPr>
              <a:grpSpLocks/>
            </p:cNvGrpSpPr>
            <p:nvPr/>
          </p:nvGrpSpPr>
          <p:grpSpPr bwMode="auto">
            <a:xfrm flipH="1">
              <a:off x="3749" y="1171"/>
              <a:ext cx="212" cy="213"/>
              <a:chOff x="1350" y="686"/>
              <a:chExt cx="1132" cy="1132"/>
            </a:xfrm>
          </p:grpSpPr>
          <p:sp>
            <p:nvSpPr>
              <p:cNvPr id="9250" name="AutoShape 3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9251" name="Picture 3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249" name="Picture 3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26" name="Group 33"/>
          <p:cNvGrpSpPr>
            <a:grpSpLocks/>
          </p:cNvGrpSpPr>
          <p:nvPr/>
        </p:nvGrpSpPr>
        <p:grpSpPr bwMode="auto">
          <a:xfrm>
            <a:off x="3708400" y="3124200"/>
            <a:ext cx="777875" cy="973138"/>
            <a:chOff x="4174" y="933"/>
            <a:chExt cx="921" cy="1151"/>
          </a:xfrm>
        </p:grpSpPr>
        <p:sp>
          <p:nvSpPr>
            <p:cNvPr id="9229" name="Rectangle 34"/>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9230" name="AutoShape 35"/>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231" name="AutoShape 36"/>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232" name="AutoShape 37"/>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233" name="Freeform 38"/>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34" name="Freeform 39"/>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35" name="Freeform 40"/>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36" name="Freeform 41"/>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37" name="Freeform 42"/>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38" name="Freeform 43"/>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39" name="Freeform 44"/>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40" name="Line 45"/>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41" name="Line 46"/>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42" name="Line 47"/>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43" name="Line 48"/>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44" name="Line 49"/>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45" name="Line 50"/>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27" name="Text Box 51"/>
          <p:cNvSpPr txBox="1">
            <a:spLocks noChangeArrowheads="1"/>
          </p:cNvSpPr>
          <p:nvPr/>
        </p:nvSpPr>
        <p:spPr bwMode="auto">
          <a:xfrm>
            <a:off x="3717925" y="749300"/>
            <a:ext cx="34909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Coverage: collision</a:t>
            </a:r>
            <a:br>
              <a:rPr lang="en-US" sz="2000" b="1"/>
            </a:br>
            <a:r>
              <a:rPr lang="en-US" sz="2000" b="1"/>
              <a:t>Claimant: Jim Means</a:t>
            </a:r>
          </a:p>
        </p:txBody>
      </p:sp>
      <p:sp>
        <p:nvSpPr>
          <p:cNvPr id="9228" name="Text Box 52"/>
          <p:cNvSpPr txBox="1">
            <a:spLocks noChangeArrowheads="1"/>
          </p:cNvSpPr>
          <p:nvPr/>
        </p:nvSpPr>
        <p:spPr bwMode="auto">
          <a:xfrm>
            <a:off x="4572000" y="1862138"/>
            <a:ext cx="4324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2057400" algn="l"/>
              </a:tabLst>
              <a:defRPr sz="1400">
                <a:solidFill>
                  <a:schemeClr val="bg1"/>
                </a:solidFill>
                <a:latin typeface="Arial" charset="0"/>
              </a:defRPr>
            </a:lvl1pPr>
            <a:lvl2pPr marL="742950" indent="-285750" eaLnBrk="0" hangingPunct="0">
              <a:tabLst>
                <a:tab pos="2057400" algn="l"/>
              </a:tabLst>
              <a:defRPr sz="1400">
                <a:solidFill>
                  <a:schemeClr val="bg1"/>
                </a:solidFill>
                <a:latin typeface="Arial" charset="0"/>
              </a:defRPr>
            </a:lvl2pPr>
            <a:lvl3pPr marL="1143000" indent="-228600" eaLnBrk="0" hangingPunct="0">
              <a:tabLst>
                <a:tab pos="2057400" algn="l"/>
              </a:tabLst>
              <a:defRPr sz="1400">
                <a:solidFill>
                  <a:schemeClr val="bg1"/>
                </a:solidFill>
                <a:latin typeface="Arial" charset="0"/>
              </a:defRPr>
            </a:lvl3pPr>
            <a:lvl4pPr marL="1600200" indent="-228600" eaLnBrk="0" hangingPunct="0">
              <a:tabLst>
                <a:tab pos="2057400" algn="l"/>
              </a:tabLst>
              <a:defRPr sz="1400">
                <a:solidFill>
                  <a:schemeClr val="bg1"/>
                </a:solidFill>
                <a:latin typeface="Arial" charset="0"/>
              </a:defRPr>
            </a:lvl4pPr>
            <a:lvl5pPr marL="2057400" indent="-228600" eaLnBrk="0" hangingPunct="0">
              <a:tabLst>
                <a:tab pos="2057400"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2057400"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2057400"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2057400"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2057400" algn="l"/>
              </a:tabLst>
              <a:defRPr sz="1400">
                <a:solidFill>
                  <a:schemeClr val="bg1"/>
                </a:solidFill>
                <a:latin typeface="Arial" charset="0"/>
              </a:defRPr>
            </a:lvl9pPr>
          </a:lstStyle>
          <a:p>
            <a:pPr algn="l" eaLnBrk="1" hangingPunct="1"/>
            <a:r>
              <a:rPr lang="en-US" sz="2000" b="1"/>
              <a:t>Reserve Line 1 (damage to car)</a:t>
            </a:r>
            <a:br>
              <a:rPr lang="en-US" sz="2000" b="1"/>
            </a:br>
            <a:r>
              <a:rPr lang="en-US" sz="2000" b="1">
                <a:solidFill>
                  <a:srgbClr val="FF0000"/>
                </a:solidFill>
              </a:rPr>
              <a:t>Cost type: 	Claim Cost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|EOS~007|</a:t>
            </a:r>
            <a:endParaRPr lang="en-US" sz="100" dirty="0" err="1" smtClean="0">
              <a:solidFill>
                <a:srgbClr val="FFFFFF"/>
              </a:solidFill>
              <a:latin typeface="Arial"/>
              <a:cs typeface="Calibri" pitchFamily="34" charset="0"/>
            </a:endParaRPr>
          </a:p>
        </p:txBody>
      </p:sp>
      <p:sp>
        <p:nvSpPr>
          <p:cNvPr id="10242" name="Text Box 2"/>
          <p:cNvSpPr txBox="1">
            <a:spLocks noChangeArrowheads="1"/>
          </p:cNvSpPr>
          <p:nvPr/>
        </p:nvSpPr>
        <p:spPr bwMode="auto">
          <a:xfrm>
            <a:off x="4567238" y="3128963"/>
            <a:ext cx="45767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2057400" algn="l"/>
              </a:tabLst>
              <a:defRPr sz="1400">
                <a:solidFill>
                  <a:schemeClr val="bg1"/>
                </a:solidFill>
                <a:latin typeface="Arial" charset="0"/>
              </a:defRPr>
            </a:lvl1pPr>
            <a:lvl2pPr marL="742950" indent="-285750" eaLnBrk="0" hangingPunct="0">
              <a:tabLst>
                <a:tab pos="2057400" algn="l"/>
              </a:tabLst>
              <a:defRPr sz="1400">
                <a:solidFill>
                  <a:schemeClr val="bg1"/>
                </a:solidFill>
                <a:latin typeface="Arial" charset="0"/>
              </a:defRPr>
            </a:lvl2pPr>
            <a:lvl3pPr marL="1143000" indent="-228600" eaLnBrk="0" hangingPunct="0">
              <a:tabLst>
                <a:tab pos="2057400" algn="l"/>
              </a:tabLst>
              <a:defRPr sz="1400">
                <a:solidFill>
                  <a:schemeClr val="bg1"/>
                </a:solidFill>
                <a:latin typeface="Arial" charset="0"/>
              </a:defRPr>
            </a:lvl3pPr>
            <a:lvl4pPr marL="1600200" indent="-228600" eaLnBrk="0" hangingPunct="0">
              <a:tabLst>
                <a:tab pos="2057400" algn="l"/>
              </a:tabLst>
              <a:defRPr sz="1400">
                <a:solidFill>
                  <a:schemeClr val="bg1"/>
                </a:solidFill>
                <a:latin typeface="Arial" charset="0"/>
              </a:defRPr>
            </a:lvl4pPr>
            <a:lvl5pPr marL="2057400" indent="-228600" eaLnBrk="0" hangingPunct="0">
              <a:tabLst>
                <a:tab pos="2057400"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2057400"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2057400"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2057400"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2057400" algn="l"/>
              </a:tabLst>
              <a:defRPr sz="1400">
                <a:solidFill>
                  <a:schemeClr val="bg1"/>
                </a:solidFill>
                <a:latin typeface="Arial" charset="0"/>
              </a:defRPr>
            </a:lvl9pPr>
          </a:lstStyle>
          <a:p>
            <a:pPr algn="l" eaLnBrk="1" hangingPunct="1"/>
            <a:r>
              <a:rPr lang="en-US" sz="2000" b="1"/>
              <a:t>Reserve Line 2 (required inspection)</a:t>
            </a:r>
            <a:br>
              <a:rPr lang="en-US" sz="2000" b="1"/>
            </a:br>
            <a:r>
              <a:rPr lang="en-US" sz="2000" b="1"/>
              <a:t>Cost type: 	Expense</a:t>
            </a:r>
            <a:br>
              <a:rPr lang="en-US" sz="2000" b="1"/>
            </a:br>
            <a:r>
              <a:rPr lang="en-US" sz="2000" b="1">
                <a:solidFill>
                  <a:srgbClr val="FF0000"/>
                </a:solidFill>
              </a:rPr>
              <a:t>Cost category: 	Vehicle inspection</a:t>
            </a:r>
          </a:p>
        </p:txBody>
      </p:sp>
      <p:sp>
        <p:nvSpPr>
          <p:cNvPr id="10243" name="Rectangle 3"/>
          <p:cNvSpPr>
            <a:spLocks noGrp="1" noChangeArrowheads="1"/>
          </p:cNvSpPr>
          <p:nvPr>
            <p:ph type="title"/>
          </p:nvPr>
        </p:nvSpPr>
        <p:spPr/>
        <p:txBody>
          <a:bodyPr/>
          <a:lstStyle/>
          <a:p>
            <a:pPr eaLnBrk="1" hangingPunct="1"/>
            <a:r>
              <a:rPr lang="en-US" smtClean="0"/>
              <a:t>Cost categories</a:t>
            </a:r>
          </a:p>
        </p:txBody>
      </p:sp>
      <p:sp>
        <p:nvSpPr>
          <p:cNvPr id="10244" name="Rectangle 4"/>
          <p:cNvSpPr>
            <a:spLocks noGrp="1" noChangeArrowheads="1"/>
          </p:cNvSpPr>
          <p:nvPr>
            <p:ph idx="1"/>
          </p:nvPr>
        </p:nvSpPr>
        <p:spPr>
          <a:xfrm>
            <a:off x="519113" y="4402138"/>
            <a:ext cx="8318500" cy="1558925"/>
          </a:xfrm>
        </p:spPr>
        <p:txBody>
          <a:bodyPr/>
          <a:lstStyle/>
          <a:p>
            <a:pPr>
              <a:buFont typeface="Arial" charset="0"/>
              <a:buChar char="•"/>
            </a:pPr>
            <a:r>
              <a:rPr lang="en-US" smtClean="0"/>
              <a:t>Every reserve line is further categorized by "cost category"</a:t>
            </a:r>
          </a:p>
          <a:p>
            <a:pPr lvl="1"/>
            <a:r>
              <a:rPr lang="en-US" smtClean="0"/>
              <a:t>A cost category is a specific classification of a cost type used to track payments, identify leakage, predict future reserves, or control reserve creation and approval</a:t>
            </a:r>
          </a:p>
        </p:txBody>
      </p:sp>
      <p:sp>
        <p:nvSpPr>
          <p:cNvPr id="10245" name="Line 5"/>
          <p:cNvSpPr>
            <a:spLocks noChangeShapeType="1"/>
          </p:cNvSpPr>
          <p:nvPr/>
        </p:nvSpPr>
        <p:spPr bwMode="auto">
          <a:xfrm flipV="1">
            <a:off x="2911475" y="1466850"/>
            <a:ext cx="0" cy="222408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46" name="Line 6"/>
          <p:cNvSpPr>
            <a:spLocks noChangeShapeType="1"/>
          </p:cNvSpPr>
          <p:nvPr/>
        </p:nvSpPr>
        <p:spPr bwMode="auto">
          <a:xfrm flipH="1">
            <a:off x="2913063" y="2409825"/>
            <a:ext cx="11430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47" name="Line 7"/>
          <p:cNvSpPr>
            <a:spLocks noChangeShapeType="1"/>
          </p:cNvSpPr>
          <p:nvPr/>
        </p:nvSpPr>
        <p:spPr bwMode="auto">
          <a:xfrm flipH="1">
            <a:off x="2913063" y="3675063"/>
            <a:ext cx="11430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0248" name="Group 8"/>
          <p:cNvGrpSpPr>
            <a:grpSpLocks/>
          </p:cNvGrpSpPr>
          <p:nvPr/>
        </p:nvGrpSpPr>
        <p:grpSpPr bwMode="auto">
          <a:xfrm>
            <a:off x="3708400" y="1858963"/>
            <a:ext cx="777875" cy="973137"/>
            <a:chOff x="4174" y="933"/>
            <a:chExt cx="921" cy="1151"/>
          </a:xfrm>
        </p:grpSpPr>
        <p:sp>
          <p:nvSpPr>
            <p:cNvPr id="10276" name="Rectangle 9"/>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0277" name="AutoShape 10"/>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78" name="AutoShape 11"/>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79" name="AutoShape 12"/>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80" name="Freeform 13"/>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281" name="Freeform 14"/>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282" name="Freeform 15"/>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283" name="Freeform 16"/>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284" name="Freeform 17"/>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285" name="Freeform 18"/>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286" name="Freeform 19"/>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287" name="Line 20"/>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88" name="Line 21"/>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89" name="Line 22"/>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90" name="Line 23"/>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91" name="Line 24"/>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92" name="Line 25"/>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249" name="Group 26"/>
          <p:cNvGrpSpPr>
            <a:grpSpLocks/>
          </p:cNvGrpSpPr>
          <p:nvPr/>
        </p:nvGrpSpPr>
        <p:grpSpPr bwMode="auto">
          <a:xfrm>
            <a:off x="2306638" y="674688"/>
            <a:ext cx="1187450" cy="1179512"/>
            <a:chOff x="3360" y="800"/>
            <a:chExt cx="620" cy="616"/>
          </a:xfrm>
        </p:grpSpPr>
        <p:sp>
          <p:nvSpPr>
            <p:cNvPr id="10270" name="AutoShape 27"/>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0271" name="Freeform 28"/>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0272" name="Group 29"/>
            <p:cNvGrpSpPr>
              <a:grpSpLocks/>
            </p:cNvGrpSpPr>
            <p:nvPr/>
          </p:nvGrpSpPr>
          <p:grpSpPr bwMode="auto">
            <a:xfrm flipH="1">
              <a:off x="3749" y="1171"/>
              <a:ext cx="212" cy="213"/>
              <a:chOff x="1350" y="686"/>
              <a:chExt cx="1132" cy="1132"/>
            </a:xfrm>
          </p:grpSpPr>
          <p:sp>
            <p:nvSpPr>
              <p:cNvPr id="10274" name="AutoShape 3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0275" name="Picture 3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273" name="Picture 3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50" name="Group 33"/>
          <p:cNvGrpSpPr>
            <a:grpSpLocks/>
          </p:cNvGrpSpPr>
          <p:nvPr/>
        </p:nvGrpSpPr>
        <p:grpSpPr bwMode="auto">
          <a:xfrm>
            <a:off x="3708400" y="3124200"/>
            <a:ext cx="777875" cy="973138"/>
            <a:chOff x="4174" y="933"/>
            <a:chExt cx="921" cy="1151"/>
          </a:xfrm>
        </p:grpSpPr>
        <p:sp>
          <p:nvSpPr>
            <p:cNvPr id="10253" name="Rectangle 34"/>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0254" name="AutoShape 35"/>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55" name="AutoShape 36"/>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56" name="AutoShape 37"/>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57" name="Freeform 38"/>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258" name="Freeform 39"/>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259" name="Freeform 40"/>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260" name="Freeform 41"/>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261" name="Freeform 42"/>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262" name="Freeform 43"/>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263" name="Freeform 44"/>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264" name="Line 45"/>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5" name="Line 46"/>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6" name="Line 47"/>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7" name="Line 48"/>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8" name="Line 49"/>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9" name="Line 50"/>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251" name="Text Box 51"/>
          <p:cNvSpPr txBox="1">
            <a:spLocks noChangeArrowheads="1"/>
          </p:cNvSpPr>
          <p:nvPr/>
        </p:nvSpPr>
        <p:spPr bwMode="auto">
          <a:xfrm>
            <a:off x="3717925" y="749300"/>
            <a:ext cx="34909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Coverage: collision</a:t>
            </a:r>
            <a:br>
              <a:rPr lang="en-US" sz="2000" b="1"/>
            </a:br>
            <a:r>
              <a:rPr lang="en-US" sz="2000" b="1"/>
              <a:t>Claimant: Jim Means</a:t>
            </a:r>
          </a:p>
        </p:txBody>
      </p:sp>
      <p:sp>
        <p:nvSpPr>
          <p:cNvPr id="10252" name="Text Box 52"/>
          <p:cNvSpPr txBox="1">
            <a:spLocks noChangeArrowheads="1"/>
          </p:cNvSpPr>
          <p:nvPr/>
        </p:nvSpPr>
        <p:spPr bwMode="auto">
          <a:xfrm>
            <a:off x="4572000" y="1862138"/>
            <a:ext cx="4070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2057400" algn="l"/>
              </a:tabLst>
              <a:defRPr sz="1400">
                <a:solidFill>
                  <a:schemeClr val="bg1"/>
                </a:solidFill>
                <a:latin typeface="Arial" charset="0"/>
              </a:defRPr>
            </a:lvl1pPr>
            <a:lvl2pPr marL="742950" indent="-285750" eaLnBrk="0" hangingPunct="0">
              <a:tabLst>
                <a:tab pos="2057400" algn="l"/>
              </a:tabLst>
              <a:defRPr sz="1400">
                <a:solidFill>
                  <a:schemeClr val="bg1"/>
                </a:solidFill>
                <a:latin typeface="Arial" charset="0"/>
              </a:defRPr>
            </a:lvl2pPr>
            <a:lvl3pPr marL="1143000" indent="-228600" eaLnBrk="0" hangingPunct="0">
              <a:tabLst>
                <a:tab pos="2057400" algn="l"/>
              </a:tabLst>
              <a:defRPr sz="1400">
                <a:solidFill>
                  <a:schemeClr val="bg1"/>
                </a:solidFill>
                <a:latin typeface="Arial" charset="0"/>
              </a:defRPr>
            </a:lvl3pPr>
            <a:lvl4pPr marL="1600200" indent="-228600" eaLnBrk="0" hangingPunct="0">
              <a:tabLst>
                <a:tab pos="2057400" algn="l"/>
              </a:tabLst>
              <a:defRPr sz="1400">
                <a:solidFill>
                  <a:schemeClr val="bg1"/>
                </a:solidFill>
                <a:latin typeface="Arial" charset="0"/>
              </a:defRPr>
            </a:lvl4pPr>
            <a:lvl5pPr marL="2057400" indent="-228600" eaLnBrk="0" hangingPunct="0">
              <a:tabLst>
                <a:tab pos="2057400"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2057400"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2057400"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2057400"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2057400" algn="l"/>
              </a:tabLst>
              <a:defRPr sz="1400">
                <a:solidFill>
                  <a:schemeClr val="bg1"/>
                </a:solidFill>
                <a:latin typeface="Arial" charset="0"/>
              </a:defRPr>
            </a:lvl9pPr>
          </a:lstStyle>
          <a:p>
            <a:pPr algn="l" eaLnBrk="1" hangingPunct="1"/>
            <a:r>
              <a:rPr lang="en-US" sz="2000" b="1" dirty="0"/>
              <a:t>Reserve Line 1 (damage to car)</a:t>
            </a:r>
            <a:br>
              <a:rPr lang="en-US" sz="2000" b="1" dirty="0"/>
            </a:br>
            <a:r>
              <a:rPr lang="en-US" sz="2000" b="1" dirty="0"/>
              <a:t>Cost type: 	Claim Cost</a:t>
            </a:r>
            <a:r>
              <a:rPr lang="en-US" sz="2000" b="1" dirty="0">
                <a:solidFill>
                  <a:srgbClr val="FF0000"/>
                </a:solidFill>
              </a:rPr>
              <a:t/>
            </a:r>
            <a:br>
              <a:rPr lang="en-US" sz="2000" b="1" dirty="0">
                <a:solidFill>
                  <a:srgbClr val="FF0000"/>
                </a:solidFill>
              </a:rPr>
            </a:br>
            <a:r>
              <a:rPr lang="en-US" sz="2000" b="1" dirty="0" err="1">
                <a:solidFill>
                  <a:srgbClr val="FF0000"/>
                </a:solidFill>
              </a:rPr>
              <a:t>Cost</a:t>
            </a:r>
            <a:r>
              <a:rPr lang="en-US" sz="2000" b="1" dirty="0">
                <a:solidFill>
                  <a:srgbClr val="FF0000"/>
                </a:solidFill>
              </a:rPr>
              <a:t> category: 	Auto body</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|EOS~008|</a:t>
            </a:r>
            <a:endParaRPr lang="en-US" sz="100" dirty="0" err="1" smtClean="0">
              <a:solidFill>
                <a:srgbClr val="FFFFFF"/>
              </a:solidFill>
              <a:latin typeface="Arial"/>
              <a:cs typeface="Calibri" pitchFamily="34" charset="0"/>
            </a:endParaRPr>
          </a:p>
        </p:txBody>
      </p:sp>
      <p:sp>
        <p:nvSpPr>
          <p:cNvPr id="11266" name="Rectangle 2"/>
          <p:cNvSpPr>
            <a:spLocks noGrp="1" noChangeArrowheads="1"/>
          </p:cNvSpPr>
          <p:nvPr>
            <p:ph type="title"/>
          </p:nvPr>
        </p:nvSpPr>
        <p:spPr/>
        <p:txBody>
          <a:bodyPr/>
          <a:lstStyle/>
          <a:p>
            <a:pPr eaLnBrk="1" hangingPunct="1"/>
            <a:r>
              <a:rPr lang="en-US" dirty="0" smtClean="0"/>
              <a:t>Reserve lines are unique</a:t>
            </a:r>
          </a:p>
        </p:txBody>
      </p:sp>
      <p:sp>
        <p:nvSpPr>
          <p:cNvPr id="11267" name="Rectangle 3"/>
          <p:cNvSpPr>
            <a:spLocks noGrp="1" noChangeArrowheads="1"/>
          </p:cNvSpPr>
          <p:nvPr>
            <p:ph idx="1"/>
          </p:nvPr>
        </p:nvSpPr>
        <p:spPr>
          <a:xfrm>
            <a:off x="495300" y="4959350"/>
            <a:ext cx="8318500" cy="1511300"/>
          </a:xfrm>
        </p:spPr>
        <p:txBody>
          <a:bodyPr/>
          <a:lstStyle/>
          <a:p>
            <a:pPr>
              <a:buFont typeface="Arial" charset="0"/>
              <a:buChar char="•"/>
            </a:pPr>
            <a:r>
              <a:rPr lang="en-US" sz="2200" dirty="0" smtClean="0"/>
              <a:t>Every reserve line is uniquely defined by its exposure, cost type, and cost category (except when using Multicurrency Reserving)</a:t>
            </a:r>
          </a:p>
          <a:p>
            <a:pPr lvl="1"/>
            <a:r>
              <a:rPr lang="en-US" dirty="0" smtClean="0"/>
              <a:t>You cannot have two reserve lines on the same exposure with the same cost type and cost category (and currency)</a:t>
            </a:r>
          </a:p>
        </p:txBody>
      </p:sp>
      <p:sp>
        <p:nvSpPr>
          <p:cNvPr id="11268" name="Text Box 4"/>
          <p:cNvSpPr txBox="1">
            <a:spLocks noChangeArrowheads="1"/>
          </p:cNvSpPr>
          <p:nvPr/>
        </p:nvSpPr>
        <p:spPr bwMode="auto">
          <a:xfrm>
            <a:off x="1952625" y="2971800"/>
            <a:ext cx="29368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11275" algn="l"/>
              </a:tabLst>
              <a:defRPr sz="1400">
                <a:solidFill>
                  <a:schemeClr val="bg1"/>
                </a:solidFill>
                <a:latin typeface="Arial" charset="0"/>
              </a:defRPr>
            </a:lvl1pPr>
            <a:lvl2pPr marL="742950" indent="-285750" eaLnBrk="0" hangingPunct="0">
              <a:tabLst>
                <a:tab pos="1311275" algn="l"/>
              </a:tabLst>
              <a:defRPr sz="1400">
                <a:solidFill>
                  <a:schemeClr val="bg1"/>
                </a:solidFill>
                <a:latin typeface="Arial" charset="0"/>
              </a:defRPr>
            </a:lvl2pPr>
            <a:lvl3pPr marL="1143000" indent="-228600" eaLnBrk="0" hangingPunct="0">
              <a:tabLst>
                <a:tab pos="1311275" algn="l"/>
              </a:tabLst>
              <a:defRPr sz="1400">
                <a:solidFill>
                  <a:schemeClr val="bg1"/>
                </a:solidFill>
                <a:latin typeface="Arial" charset="0"/>
              </a:defRPr>
            </a:lvl3pPr>
            <a:lvl4pPr marL="1600200" indent="-228600" eaLnBrk="0" hangingPunct="0">
              <a:tabLst>
                <a:tab pos="1311275" algn="l"/>
              </a:tabLst>
              <a:defRPr sz="1400">
                <a:solidFill>
                  <a:schemeClr val="bg1"/>
                </a:solidFill>
                <a:latin typeface="Arial" charset="0"/>
              </a:defRPr>
            </a:lvl4pPr>
            <a:lvl5pPr marL="2057400" indent="-228600" eaLnBrk="0" hangingPunct="0">
              <a:tabLst>
                <a:tab pos="1311275"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11275"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11275"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11275"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11275" algn="l"/>
              </a:tabLst>
              <a:defRPr sz="1400">
                <a:solidFill>
                  <a:schemeClr val="bg1"/>
                </a:solidFill>
                <a:latin typeface="Arial" charset="0"/>
              </a:defRPr>
            </a:lvl9pPr>
          </a:lstStyle>
          <a:p>
            <a:pPr algn="l" eaLnBrk="1" hangingPunct="1"/>
            <a:r>
              <a:rPr lang="en-US" sz="1800" b="1"/>
              <a:t>Cost type: 	Expense</a:t>
            </a:r>
            <a:br>
              <a:rPr lang="en-US" sz="1800" b="1"/>
            </a:br>
            <a:r>
              <a:rPr lang="en-US" sz="1800" b="1"/>
              <a:t>Cost ctgry: 	Inspection</a:t>
            </a:r>
          </a:p>
        </p:txBody>
      </p:sp>
      <p:sp>
        <p:nvSpPr>
          <p:cNvPr id="11269" name="Line 5"/>
          <p:cNvSpPr>
            <a:spLocks noChangeShapeType="1"/>
          </p:cNvSpPr>
          <p:nvPr/>
        </p:nvSpPr>
        <p:spPr bwMode="auto">
          <a:xfrm flipV="1">
            <a:off x="803275" y="1417638"/>
            <a:ext cx="0" cy="183038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0" name="Line 6"/>
          <p:cNvSpPr>
            <a:spLocks noChangeShapeType="1"/>
          </p:cNvSpPr>
          <p:nvPr/>
        </p:nvSpPr>
        <p:spPr bwMode="auto">
          <a:xfrm flipH="1">
            <a:off x="804863" y="2182813"/>
            <a:ext cx="8667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1" name="Line 7"/>
          <p:cNvSpPr>
            <a:spLocks noChangeShapeType="1"/>
          </p:cNvSpPr>
          <p:nvPr/>
        </p:nvSpPr>
        <p:spPr bwMode="auto">
          <a:xfrm flipH="1">
            <a:off x="804863" y="3238500"/>
            <a:ext cx="79851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72" name="Group 8"/>
          <p:cNvGrpSpPr>
            <a:grpSpLocks/>
          </p:cNvGrpSpPr>
          <p:nvPr/>
        </p:nvGrpSpPr>
        <p:grpSpPr bwMode="auto">
          <a:xfrm>
            <a:off x="1233488" y="1771650"/>
            <a:ext cx="654050" cy="817563"/>
            <a:chOff x="4174" y="933"/>
            <a:chExt cx="921" cy="1151"/>
          </a:xfrm>
        </p:grpSpPr>
        <p:sp>
          <p:nvSpPr>
            <p:cNvPr id="11371" name="Rectangle 9"/>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1372" name="AutoShape 10"/>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73" name="AutoShape 11"/>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74" name="AutoShape 12"/>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75" name="Freeform 13"/>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76" name="Freeform 14"/>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77" name="Freeform 15"/>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78" name="Freeform 16"/>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79" name="Freeform 17"/>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80" name="Freeform 18"/>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81" name="Freeform 19"/>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82" name="Line 20"/>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83" name="Line 21"/>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84" name="Line 22"/>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85" name="Line 23"/>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86" name="Line 24"/>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87" name="Line 25"/>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273" name="Group 26"/>
          <p:cNvGrpSpPr>
            <a:grpSpLocks/>
          </p:cNvGrpSpPr>
          <p:nvPr/>
        </p:nvGrpSpPr>
        <p:grpSpPr bwMode="auto">
          <a:xfrm>
            <a:off x="373063" y="796925"/>
            <a:ext cx="857250" cy="850900"/>
            <a:chOff x="3360" y="800"/>
            <a:chExt cx="620" cy="616"/>
          </a:xfrm>
        </p:grpSpPr>
        <p:sp>
          <p:nvSpPr>
            <p:cNvPr id="11365" name="AutoShape 27"/>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1366" name="Freeform 28"/>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1367" name="Group 29"/>
            <p:cNvGrpSpPr>
              <a:grpSpLocks/>
            </p:cNvGrpSpPr>
            <p:nvPr/>
          </p:nvGrpSpPr>
          <p:grpSpPr bwMode="auto">
            <a:xfrm flipH="1">
              <a:off x="3749" y="1171"/>
              <a:ext cx="212" cy="213"/>
              <a:chOff x="1350" y="686"/>
              <a:chExt cx="1132" cy="1132"/>
            </a:xfrm>
          </p:grpSpPr>
          <p:sp>
            <p:nvSpPr>
              <p:cNvPr id="11369" name="AutoShape 3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1370" name="Picture 3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368" name="Picture 3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74" name="Group 33"/>
          <p:cNvGrpSpPr>
            <a:grpSpLocks/>
          </p:cNvGrpSpPr>
          <p:nvPr/>
        </p:nvGrpSpPr>
        <p:grpSpPr bwMode="auto">
          <a:xfrm>
            <a:off x="1233488" y="2844800"/>
            <a:ext cx="654050" cy="817563"/>
            <a:chOff x="4174" y="933"/>
            <a:chExt cx="921" cy="1151"/>
          </a:xfrm>
        </p:grpSpPr>
        <p:sp>
          <p:nvSpPr>
            <p:cNvPr id="11348" name="Rectangle 34"/>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1349" name="AutoShape 35"/>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50" name="AutoShape 36"/>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51" name="AutoShape 37"/>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52" name="Freeform 38"/>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53" name="Freeform 39"/>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54" name="Freeform 40"/>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55" name="Freeform 41"/>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56" name="Freeform 42"/>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57" name="Freeform 43"/>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58" name="Freeform 44"/>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59" name="Line 45"/>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60" name="Line 46"/>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61" name="Line 47"/>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62" name="Line 48"/>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63" name="Line 49"/>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64" name="Line 50"/>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275" name="Text Box 51"/>
          <p:cNvSpPr txBox="1">
            <a:spLocks noChangeArrowheads="1"/>
          </p:cNvSpPr>
          <p:nvPr/>
        </p:nvSpPr>
        <p:spPr bwMode="auto">
          <a:xfrm>
            <a:off x="1301750" y="904875"/>
            <a:ext cx="3181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Coverage: collision</a:t>
            </a:r>
            <a:br>
              <a:rPr lang="en-US" sz="2000" b="1"/>
            </a:br>
            <a:r>
              <a:rPr lang="en-US" sz="2000" b="1"/>
              <a:t>Claimant: Brittany Turner</a:t>
            </a:r>
          </a:p>
        </p:txBody>
      </p:sp>
      <p:sp>
        <p:nvSpPr>
          <p:cNvPr id="11276" name="Text Box 52"/>
          <p:cNvSpPr txBox="1">
            <a:spLocks noChangeArrowheads="1"/>
          </p:cNvSpPr>
          <p:nvPr/>
        </p:nvSpPr>
        <p:spPr bwMode="auto">
          <a:xfrm>
            <a:off x="1957388" y="1914525"/>
            <a:ext cx="2724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11275" algn="l"/>
              </a:tabLst>
              <a:defRPr sz="1400">
                <a:solidFill>
                  <a:schemeClr val="bg1"/>
                </a:solidFill>
                <a:latin typeface="Arial" charset="0"/>
              </a:defRPr>
            </a:lvl1pPr>
            <a:lvl2pPr marL="742950" indent="-285750" eaLnBrk="0" hangingPunct="0">
              <a:tabLst>
                <a:tab pos="1311275" algn="l"/>
              </a:tabLst>
              <a:defRPr sz="1400">
                <a:solidFill>
                  <a:schemeClr val="bg1"/>
                </a:solidFill>
                <a:latin typeface="Arial" charset="0"/>
              </a:defRPr>
            </a:lvl2pPr>
            <a:lvl3pPr marL="1143000" indent="-228600" eaLnBrk="0" hangingPunct="0">
              <a:tabLst>
                <a:tab pos="1311275" algn="l"/>
              </a:tabLst>
              <a:defRPr sz="1400">
                <a:solidFill>
                  <a:schemeClr val="bg1"/>
                </a:solidFill>
                <a:latin typeface="Arial" charset="0"/>
              </a:defRPr>
            </a:lvl3pPr>
            <a:lvl4pPr marL="1600200" indent="-228600" eaLnBrk="0" hangingPunct="0">
              <a:tabLst>
                <a:tab pos="1311275" algn="l"/>
              </a:tabLst>
              <a:defRPr sz="1400">
                <a:solidFill>
                  <a:schemeClr val="bg1"/>
                </a:solidFill>
                <a:latin typeface="Arial" charset="0"/>
              </a:defRPr>
            </a:lvl4pPr>
            <a:lvl5pPr marL="2057400" indent="-228600" eaLnBrk="0" hangingPunct="0">
              <a:tabLst>
                <a:tab pos="1311275"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11275"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11275"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11275"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11275" algn="l"/>
              </a:tabLst>
              <a:defRPr sz="1400">
                <a:solidFill>
                  <a:schemeClr val="bg1"/>
                </a:solidFill>
                <a:latin typeface="Arial" charset="0"/>
              </a:defRPr>
            </a:lvl9pPr>
          </a:lstStyle>
          <a:p>
            <a:pPr algn="l" eaLnBrk="1" hangingPunct="1"/>
            <a:r>
              <a:rPr lang="en-US" sz="1800" b="1"/>
              <a:t>Cost type: 	Claim Cost</a:t>
            </a:r>
            <a:br>
              <a:rPr lang="en-US" sz="1800" b="1"/>
            </a:br>
            <a:r>
              <a:rPr lang="en-US" sz="1800" b="1"/>
              <a:t>Cost ctgry: 	Auto body</a:t>
            </a:r>
          </a:p>
        </p:txBody>
      </p:sp>
      <p:sp>
        <p:nvSpPr>
          <p:cNvPr id="11277" name="Text Box 53"/>
          <p:cNvSpPr txBox="1">
            <a:spLocks noChangeArrowheads="1"/>
          </p:cNvSpPr>
          <p:nvPr/>
        </p:nvSpPr>
        <p:spPr bwMode="auto">
          <a:xfrm>
            <a:off x="1952625" y="4017963"/>
            <a:ext cx="2730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11275" algn="l"/>
              </a:tabLst>
              <a:defRPr sz="1400">
                <a:solidFill>
                  <a:schemeClr val="bg1"/>
                </a:solidFill>
                <a:latin typeface="Arial" charset="0"/>
              </a:defRPr>
            </a:lvl1pPr>
            <a:lvl2pPr marL="742950" indent="-285750" eaLnBrk="0" hangingPunct="0">
              <a:tabLst>
                <a:tab pos="1311275" algn="l"/>
              </a:tabLst>
              <a:defRPr sz="1400">
                <a:solidFill>
                  <a:schemeClr val="bg1"/>
                </a:solidFill>
                <a:latin typeface="Arial" charset="0"/>
              </a:defRPr>
            </a:lvl2pPr>
            <a:lvl3pPr marL="1143000" indent="-228600" eaLnBrk="0" hangingPunct="0">
              <a:tabLst>
                <a:tab pos="1311275" algn="l"/>
              </a:tabLst>
              <a:defRPr sz="1400">
                <a:solidFill>
                  <a:schemeClr val="bg1"/>
                </a:solidFill>
                <a:latin typeface="Arial" charset="0"/>
              </a:defRPr>
            </a:lvl3pPr>
            <a:lvl4pPr marL="1600200" indent="-228600" eaLnBrk="0" hangingPunct="0">
              <a:tabLst>
                <a:tab pos="1311275" algn="l"/>
              </a:tabLst>
              <a:defRPr sz="1400">
                <a:solidFill>
                  <a:schemeClr val="bg1"/>
                </a:solidFill>
                <a:latin typeface="Arial" charset="0"/>
              </a:defRPr>
            </a:lvl4pPr>
            <a:lvl5pPr marL="2057400" indent="-228600" eaLnBrk="0" hangingPunct="0">
              <a:tabLst>
                <a:tab pos="1311275"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11275"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11275"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11275"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11275" algn="l"/>
              </a:tabLst>
              <a:defRPr sz="1400">
                <a:solidFill>
                  <a:schemeClr val="bg1"/>
                </a:solidFill>
                <a:latin typeface="Arial" charset="0"/>
              </a:defRPr>
            </a:lvl9pPr>
          </a:lstStyle>
          <a:p>
            <a:pPr algn="l" eaLnBrk="1" hangingPunct="1"/>
            <a:r>
              <a:rPr lang="en-US" sz="1800" b="1">
                <a:solidFill>
                  <a:srgbClr val="FF0000"/>
                </a:solidFill>
              </a:rPr>
              <a:t>Cost type: 	Claim Cost</a:t>
            </a:r>
            <a:br>
              <a:rPr lang="en-US" sz="1800" b="1">
                <a:solidFill>
                  <a:srgbClr val="FF0000"/>
                </a:solidFill>
              </a:rPr>
            </a:br>
            <a:r>
              <a:rPr lang="en-US" sz="1800" b="1">
                <a:solidFill>
                  <a:srgbClr val="FF0000"/>
                </a:solidFill>
              </a:rPr>
              <a:t>Cost ctgry: 	Auto body</a:t>
            </a:r>
          </a:p>
        </p:txBody>
      </p:sp>
      <p:sp>
        <p:nvSpPr>
          <p:cNvPr id="11278" name="Line 54"/>
          <p:cNvSpPr>
            <a:spLocks noChangeShapeType="1"/>
          </p:cNvSpPr>
          <p:nvPr/>
        </p:nvSpPr>
        <p:spPr bwMode="auto">
          <a:xfrm flipH="1">
            <a:off x="804863" y="4337050"/>
            <a:ext cx="917575"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79" name="Group 55"/>
          <p:cNvGrpSpPr>
            <a:grpSpLocks/>
          </p:cNvGrpSpPr>
          <p:nvPr/>
        </p:nvGrpSpPr>
        <p:grpSpPr bwMode="auto">
          <a:xfrm>
            <a:off x="1233488" y="3925888"/>
            <a:ext cx="654050" cy="817562"/>
            <a:chOff x="4174" y="933"/>
            <a:chExt cx="921" cy="1151"/>
          </a:xfrm>
        </p:grpSpPr>
        <p:sp>
          <p:nvSpPr>
            <p:cNvPr id="11331" name="Rectangle 56"/>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1332" name="AutoShape 57"/>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33" name="AutoShape 58"/>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34" name="AutoShape 59"/>
            <p:cNvSpPr>
              <a:spLocks noChangeArrowheads="1"/>
            </p:cNvSpPr>
            <p:nvPr/>
          </p:nvSpPr>
          <p:spPr bwMode="auto">
            <a:xfrm>
              <a:off x="4174" y="994"/>
              <a:ext cx="912" cy="1090"/>
            </a:xfrm>
            <a:prstGeom prst="parallelogram">
              <a:avLst>
                <a:gd name="adj" fmla="val 15597"/>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35" name="Freeform 60"/>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36" name="Freeform 61"/>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37" name="Freeform 62"/>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38" name="Freeform 63"/>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39" name="Freeform 64"/>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40" name="Freeform 65"/>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41" name="Freeform 66"/>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42" name="Line 67"/>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43" name="Line 68"/>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44" name="Line 69"/>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45" name="Line 70"/>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46" name="Line 71"/>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47" name="Line 72"/>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280" name="AutoShape 73"/>
          <p:cNvSpPr>
            <a:spLocks noChangeArrowheads="1"/>
          </p:cNvSpPr>
          <p:nvPr/>
        </p:nvSpPr>
        <p:spPr bwMode="auto">
          <a:xfrm>
            <a:off x="673100" y="3957638"/>
            <a:ext cx="676275" cy="676275"/>
          </a:xfrm>
          <a:custGeom>
            <a:avLst/>
            <a:gdLst>
              <a:gd name="T0" fmla="*/ 331461419 w 21600"/>
              <a:gd name="T1" fmla="*/ 0 h 21600"/>
              <a:gd name="T2" fmla="*/ 97074639 w 21600"/>
              <a:gd name="T3" fmla="*/ 97074639 h 21600"/>
              <a:gd name="T4" fmla="*/ 0 w 21600"/>
              <a:gd name="T5" fmla="*/ 331461419 h 21600"/>
              <a:gd name="T6" fmla="*/ 97074639 w 21600"/>
              <a:gd name="T7" fmla="*/ 565847353 h 21600"/>
              <a:gd name="T8" fmla="*/ 331461419 w 21600"/>
              <a:gd name="T9" fmla="*/ 662921836 h 21600"/>
              <a:gd name="T10" fmla="*/ 565847353 w 21600"/>
              <a:gd name="T11" fmla="*/ 565847353 h 21600"/>
              <a:gd name="T12" fmla="*/ 662921836 w 21600"/>
              <a:gd name="T13" fmla="*/ 331461419 h 21600"/>
              <a:gd name="T14" fmla="*/ 565847353 w 21600"/>
              <a:gd name="T15" fmla="*/ 97074639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281" name="Line 74"/>
          <p:cNvSpPr>
            <a:spLocks noChangeShapeType="1"/>
          </p:cNvSpPr>
          <p:nvPr/>
        </p:nvSpPr>
        <p:spPr bwMode="auto">
          <a:xfrm flipV="1">
            <a:off x="5040313" y="1362075"/>
            <a:ext cx="0" cy="189547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2" name="Line 75"/>
          <p:cNvSpPr>
            <a:spLocks noChangeShapeType="1"/>
          </p:cNvSpPr>
          <p:nvPr/>
        </p:nvSpPr>
        <p:spPr bwMode="auto">
          <a:xfrm flipH="1">
            <a:off x="5041900" y="2182813"/>
            <a:ext cx="8667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83" name="Group 76"/>
          <p:cNvGrpSpPr>
            <a:grpSpLocks/>
          </p:cNvGrpSpPr>
          <p:nvPr/>
        </p:nvGrpSpPr>
        <p:grpSpPr bwMode="auto">
          <a:xfrm>
            <a:off x="5470525" y="1771650"/>
            <a:ext cx="654050" cy="817563"/>
            <a:chOff x="4174" y="933"/>
            <a:chExt cx="921" cy="1151"/>
          </a:xfrm>
        </p:grpSpPr>
        <p:sp>
          <p:nvSpPr>
            <p:cNvPr id="11314" name="Rectangle 77"/>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1315" name="AutoShape 78"/>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16" name="AutoShape 79"/>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17" name="AutoShape 80"/>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18" name="Freeform 81"/>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19" name="Freeform 82"/>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20" name="Freeform 83"/>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21" name="Freeform 84"/>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22" name="Freeform 85"/>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23" name="Freeform 86"/>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24" name="Freeform 87"/>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25" name="Line 88"/>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26" name="Line 89"/>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27" name="Line 90"/>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28" name="Line 91"/>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29" name="Line 92"/>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30" name="Line 93"/>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284" name="Group 94"/>
          <p:cNvGrpSpPr>
            <a:grpSpLocks/>
          </p:cNvGrpSpPr>
          <p:nvPr/>
        </p:nvGrpSpPr>
        <p:grpSpPr bwMode="auto">
          <a:xfrm>
            <a:off x="4610100" y="796925"/>
            <a:ext cx="857250" cy="850900"/>
            <a:chOff x="3360" y="800"/>
            <a:chExt cx="620" cy="616"/>
          </a:xfrm>
        </p:grpSpPr>
        <p:sp>
          <p:nvSpPr>
            <p:cNvPr id="11308" name="AutoShape 9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1309" name="Freeform 96"/>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1310" name="Group 97"/>
            <p:cNvGrpSpPr>
              <a:grpSpLocks/>
            </p:cNvGrpSpPr>
            <p:nvPr/>
          </p:nvGrpSpPr>
          <p:grpSpPr bwMode="auto">
            <a:xfrm flipH="1">
              <a:off x="3749" y="1171"/>
              <a:ext cx="212" cy="213"/>
              <a:chOff x="1350" y="686"/>
              <a:chExt cx="1132" cy="1132"/>
            </a:xfrm>
          </p:grpSpPr>
          <p:sp>
            <p:nvSpPr>
              <p:cNvPr id="11312" name="AutoShape 9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1313" name="Picture 9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311" name="Picture 10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85" name="Text Box 101"/>
          <p:cNvSpPr txBox="1">
            <a:spLocks noChangeArrowheads="1"/>
          </p:cNvSpPr>
          <p:nvPr/>
        </p:nvSpPr>
        <p:spPr bwMode="auto">
          <a:xfrm>
            <a:off x="5538788" y="765175"/>
            <a:ext cx="36052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Coverage:</a:t>
            </a:r>
            <a:br>
              <a:rPr lang="en-US" sz="2000" b="1"/>
            </a:br>
            <a:r>
              <a:rPr lang="en-US" sz="2000" b="1"/>
              <a:t>     liability - auto damage</a:t>
            </a:r>
            <a:br>
              <a:rPr lang="en-US" sz="2000" b="1"/>
            </a:br>
            <a:r>
              <a:rPr lang="en-US" sz="2000" b="1"/>
              <a:t>Claimant: Marcus Sato</a:t>
            </a:r>
          </a:p>
        </p:txBody>
      </p:sp>
      <p:sp>
        <p:nvSpPr>
          <p:cNvPr id="11286" name="Text Box 102"/>
          <p:cNvSpPr txBox="1">
            <a:spLocks noChangeArrowheads="1"/>
          </p:cNvSpPr>
          <p:nvPr/>
        </p:nvSpPr>
        <p:spPr bwMode="auto">
          <a:xfrm>
            <a:off x="6194425" y="1914525"/>
            <a:ext cx="2724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11275" algn="l"/>
              </a:tabLst>
              <a:defRPr sz="1400">
                <a:solidFill>
                  <a:schemeClr val="bg1"/>
                </a:solidFill>
                <a:latin typeface="Arial" charset="0"/>
              </a:defRPr>
            </a:lvl1pPr>
            <a:lvl2pPr marL="742950" indent="-285750" eaLnBrk="0" hangingPunct="0">
              <a:tabLst>
                <a:tab pos="1311275" algn="l"/>
              </a:tabLst>
              <a:defRPr sz="1400">
                <a:solidFill>
                  <a:schemeClr val="bg1"/>
                </a:solidFill>
                <a:latin typeface="Arial" charset="0"/>
              </a:defRPr>
            </a:lvl2pPr>
            <a:lvl3pPr marL="1143000" indent="-228600" eaLnBrk="0" hangingPunct="0">
              <a:tabLst>
                <a:tab pos="1311275" algn="l"/>
              </a:tabLst>
              <a:defRPr sz="1400">
                <a:solidFill>
                  <a:schemeClr val="bg1"/>
                </a:solidFill>
                <a:latin typeface="Arial" charset="0"/>
              </a:defRPr>
            </a:lvl3pPr>
            <a:lvl4pPr marL="1600200" indent="-228600" eaLnBrk="0" hangingPunct="0">
              <a:tabLst>
                <a:tab pos="1311275" algn="l"/>
              </a:tabLst>
              <a:defRPr sz="1400">
                <a:solidFill>
                  <a:schemeClr val="bg1"/>
                </a:solidFill>
                <a:latin typeface="Arial" charset="0"/>
              </a:defRPr>
            </a:lvl4pPr>
            <a:lvl5pPr marL="2057400" indent="-228600" eaLnBrk="0" hangingPunct="0">
              <a:tabLst>
                <a:tab pos="1311275"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11275"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11275"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11275"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11275" algn="l"/>
              </a:tabLst>
              <a:defRPr sz="1400">
                <a:solidFill>
                  <a:schemeClr val="bg1"/>
                </a:solidFill>
                <a:latin typeface="Arial" charset="0"/>
              </a:defRPr>
            </a:lvl9pPr>
          </a:lstStyle>
          <a:p>
            <a:pPr algn="l" eaLnBrk="1" hangingPunct="1"/>
            <a:r>
              <a:rPr lang="en-US" sz="1800" b="1"/>
              <a:t>Cost type: 	Claim Cost</a:t>
            </a:r>
            <a:br>
              <a:rPr lang="en-US" sz="1800" b="1"/>
            </a:br>
            <a:r>
              <a:rPr lang="en-US" sz="1800" b="1"/>
              <a:t>Cost ctgry: 	Auto body</a:t>
            </a:r>
          </a:p>
        </p:txBody>
      </p:sp>
      <p:sp>
        <p:nvSpPr>
          <p:cNvPr id="11287" name="Line 103"/>
          <p:cNvSpPr>
            <a:spLocks noChangeShapeType="1"/>
          </p:cNvSpPr>
          <p:nvPr/>
        </p:nvSpPr>
        <p:spPr bwMode="auto">
          <a:xfrm flipH="1">
            <a:off x="5040313" y="3238500"/>
            <a:ext cx="8667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88" name="Group 104"/>
          <p:cNvGrpSpPr>
            <a:grpSpLocks/>
          </p:cNvGrpSpPr>
          <p:nvPr/>
        </p:nvGrpSpPr>
        <p:grpSpPr bwMode="auto">
          <a:xfrm>
            <a:off x="5468938" y="2844800"/>
            <a:ext cx="654050" cy="817563"/>
            <a:chOff x="4174" y="933"/>
            <a:chExt cx="921" cy="1151"/>
          </a:xfrm>
        </p:grpSpPr>
        <p:sp>
          <p:nvSpPr>
            <p:cNvPr id="11291" name="Rectangle 105"/>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1292" name="AutoShape 106"/>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293" name="AutoShape 107"/>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294" name="AutoShape 108"/>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295" name="Freeform 109"/>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296" name="Freeform 110"/>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297" name="Freeform 111"/>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298" name="Freeform 112"/>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299" name="Freeform 113"/>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00" name="Freeform 114"/>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01" name="Freeform 115"/>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02" name="Line 116"/>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03" name="Line 117"/>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04" name="Line 118"/>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05" name="Line 119"/>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06" name="Line 120"/>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07" name="Line 121"/>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289" name="Text Box 122"/>
          <p:cNvSpPr txBox="1">
            <a:spLocks noChangeArrowheads="1"/>
          </p:cNvSpPr>
          <p:nvPr/>
        </p:nvSpPr>
        <p:spPr bwMode="auto">
          <a:xfrm>
            <a:off x="6192838" y="2971800"/>
            <a:ext cx="2724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11275" algn="l"/>
              </a:tabLst>
              <a:defRPr sz="1400">
                <a:solidFill>
                  <a:schemeClr val="bg1"/>
                </a:solidFill>
                <a:latin typeface="Arial" charset="0"/>
              </a:defRPr>
            </a:lvl1pPr>
            <a:lvl2pPr marL="742950" indent="-285750" eaLnBrk="0" hangingPunct="0">
              <a:tabLst>
                <a:tab pos="1311275" algn="l"/>
              </a:tabLst>
              <a:defRPr sz="1400">
                <a:solidFill>
                  <a:schemeClr val="bg1"/>
                </a:solidFill>
                <a:latin typeface="Arial" charset="0"/>
              </a:defRPr>
            </a:lvl2pPr>
            <a:lvl3pPr marL="1143000" indent="-228600" eaLnBrk="0" hangingPunct="0">
              <a:tabLst>
                <a:tab pos="1311275" algn="l"/>
              </a:tabLst>
              <a:defRPr sz="1400">
                <a:solidFill>
                  <a:schemeClr val="bg1"/>
                </a:solidFill>
                <a:latin typeface="Arial" charset="0"/>
              </a:defRPr>
            </a:lvl3pPr>
            <a:lvl4pPr marL="1600200" indent="-228600" eaLnBrk="0" hangingPunct="0">
              <a:tabLst>
                <a:tab pos="1311275" algn="l"/>
              </a:tabLst>
              <a:defRPr sz="1400">
                <a:solidFill>
                  <a:schemeClr val="bg1"/>
                </a:solidFill>
                <a:latin typeface="Arial" charset="0"/>
              </a:defRPr>
            </a:lvl4pPr>
            <a:lvl5pPr marL="2057400" indent="-228600" eaLnBrk="0" hangingPunct="0">
              <a:tabLst>
                <a:tab pos="1311275"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11275"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11275"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11275"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11275" algn="l"/>
              </a:tabLst>
              <a:defRPr sz="1400">
                <a:solidFill>
                  <a:schemeClr val="bg1"/>
                </a:solidFill>
                <a:latin typeface="Arial" charset="0"/>
              </a:defRPr>
            </a:lvl9pPr>
          </a:lstStyle>
          <a:p>
            <a:pPr algn="l" eaLnBrk="1" hangingPunct="1"/>
            <a:r>
              <a:rPr lang="en-US" sz="1800" b="1"/>
              <a:t>Cost type: 	Claim Cost</a:t>
            </a:r>
            <a:br>
              <a:rPr lang="en-US" sz="1800" b="1"/>
            </a:br>
            <a:r>
              <a:rPr lang="en-US" sz="1800" b="1"/>
              <a:t>Cost ctgry: 	Towing</a:t>
            </a:r>
          </a:p>
        </p:txBody>
      </p:sp>
      <p:sp>
        <p:nvSpPr>
          <p:cNvPr id="11290" name="Line 123"/>
          <p:cNvSpPr>
            <a:spLocks noChangeShapeType="1"/>
          </p:cNvSpPr>
          <p:nvPr/>
        </p:nvSpPr>
        <p:spPr bwMode="auto">
          <a:xfrm flipV="1">
            <a:off x="803275" y="3238500"/>
            <a:ext cx="0" cy="1082675"/>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 name="Rectangle 124"/>
          <p:cNvSpPr/>
          <p:nvPr/>
        </p:nvSpPr>
        <p:spPr>
          <a:xfrm>
            <a:off x="1959366" y="5734969"/>
            <a:ext cx="327334" cy="400110"/>
          </a:xfrm>
          <a:prstGeom prst="rect">
            <a:avLst/>
          </a:prstGeom>
        </p:spPr>
        <p:txBody>
          <a:bodyPr wrap="none">
            <a:spAutoFit/>
          </a:bodyPr>
          <a:lstStyle/>
          <a:p>
            <a:r>
              <a:rPr lang="en-US" dirty="0" smtClean="0"/>
              <a:t>$</a:t>
            </a:r>
            <a:endParaRPr lang="en-US"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3613" y="2228934"/>
            <a:ext cx="45085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0788" y="3300326"/>
            <a:ext cx="45085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4959" y="4388430"/>
            <a:ext cx="45085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0413" y="2244854"/>
            <a:ext cx="45085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2685" y="3311670"/>
            <a:ext cx="45085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25709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|EOS~009|</a:t>
            </a:r>
            <a:endParaRPr lang="en-US" sz="100" dirty="0" err="1" smtClean="0">
              <a:solidFill>
                <a:srgbClr val="FFFFFF"/>
              </a:solidFill>
              <a:latin typeface="Arial"/>
              <a:cs typeface="Calibri" pitchFamily="34" charset="0"/>
            </a:endParaRPr>
          </a:p>
        </p:txBody>
      </p:sp>
      <p:grpSp>
        <p:nvGrpSpPr>
          <p:cNvPr id="32" name="Group 4"/>
          <p:cNvGrpSpPr>
            <a:grpSpLocks/>
          </p:cNvGrpSpPr>
          <p:nvPr/>
        </p:nvGrpSpPr>
        <p:grpSpPr bwMode="auto">
          <a:xfrm>
            <a:off x="4011863" y="2470176"/>
            <a:ext cx="1201737" cy="1503363"/>
            <a:chOff x="4174" y="933"/>
            <a:chExt cx="921" cy="1151"/>
          </a:xfrm>
        </p:grpSpPr>
        <p:sp>
          <p:nvSpPr>
            <p:cNvPr id="33" name="Rectangle 5"/>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4" name="AutoShape 6"/>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5" name="AutoShape 7"/>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6" name="AutoShape 8"/>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7" name="Freeform 9"/>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8" name="Freeform 10"/>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 name="Freeform 11"/>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0" name="Freeform 12"/>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1" name="Freeform 13"/>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 name="Freeform 14"/>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3" name="Freeform 15"/>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4" name="Line 16"/>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 name="Line 17"/>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 name="Line 18"/>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7" name="Line 19"/>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8" name="Line 20"/>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9" name="Line 21"/>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290" name="Rectangle 2"/>
          <p:cNvSpPr>
            <a:spLocks noGrp="1" noChangeArrowheads="1"/>
          </p:cNvSpPr>
          <p:nvPr>
            <p:ph type="title"/>
          </p:nvPr>
        </p:nvSpPr>
        <p:spPr/>
        <p:txBody>
          <a:bodyPr/>
          <a:lstStyle/>
          <a:p>
            <a:pPr eaLnBrk="1" hangingPunct="1"/>
            <a:r>
              <a:rPr lang="en-US" smtClean="0"/>
              <a:t>Basic transactions</a:t>
            </a:r>
          </a:p>
        </p:txBody>
      </p:sp>
      <p:sp>
        <p:nvSpPr>
          <p:cNvPr id="12291" name="Rectangle 3"/>
          <p:cNvSpPr>
            <a:spLocks noGrp="1" noChangeArrowheads="1"/>
          </p:cNvSpPr>
          <p:nvPr>
            <p:ph idx="1"/>
          </p:nvPr>
        </p:nvSpPr>
        <p:spPr>
          <a:xfrm>
            <a:off x="519113" y="4402138"/>
            <a:ext cx="8318500" cy="1501775"/>
          </a:xfrm>
        </p:spPr>
        <p:txBody>
          <a:bodyPr/>
          <a:lstStyle/>
          <a:p>
            <a:pPr>
              <a:buFont typeface="Arial" charset="0"/>
              <a:buChar char="•"/>
            </a:pPr>
            <a:r>
              <a:rPr lang="en-US" dirty="0" smtClean="0"/>
              <a:t>Transactions modify the amount of money in a reserve line</a:t>
            </a:r>
          </a:p>
          <a:p>
            <a:pPr lvl="1"/>
            <a:r>
              <a:rPr lang="en-US" dirty="0" smtClean="0"/>
              <a:t>A reserve transaction modifies the amount of money set aside for the reserve line</a:t>
            </a:r>
          </a:p>
          <a:p>
            <a:pPr lvl="1"/>
            <a:r>
              <a:rPr lang="en-US" dirty="0" smtClean="0"/>
              <a:t>A payment transaction moves money from a reserve line to a payment to a claimant or other party</a:t>
            </a:r>
          </a:p>
        </p:txBody>
      </p:sp>
      <p:grpSp>
        <p:nvGrpSpPr>
          <p:cNvPr id="12292" name="Group 4"/>
          <p:cNvGrpSpPr>
            <a:grpSpLocks/>
          </p:cNvGrpSpPr>
          <p:nvPr/>
        </p:nvGrpSpPr>
        <p:grpSpPr bwMode="auto">
          <a:xfrm>
            <a:off x="4005263" y="718975"/>
            <a:ext cx="1201737" cy="1503363"/>
            <a:chOff x="4174" y="933"/>
            <a:chExt cx="921" cy="1151"/>
          </a:xfrm>
        </p:grpSpPr>
        <p:sp>
          <p:nvSpPr>
            <p:cNvPr id="12302" name="Rectangle 5"/>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2303" name="AutoShape 6"/>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04" name="AutoShape 7"/>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05" name="AutoShape 8"/>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06" name="Freeform 9"/>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07" name="Freeform 10"/>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08" name="Freeform 11"/>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09" name="Freeform 12"/>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10" name="Freeform 13"/>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11" name="Freeform 14"/>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12" name="Freeform 15"/>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13" name="Line 16"/>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14" name="Line 17"/>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15" name="Line 18"/>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16" name="Line 19"/>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17" name="Line 20"/>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18" name="Line 21"/>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293" name="AutoShape 22"/>
          <p:cNvSpPr>
            <a:spLocks noChangeArrowheads="1"/>
          </p:cNvSpPr>
          <p:nvPr/>
        </p:nvSpPr>
        <p:spPr bwMode="auto">
          <a:xfrm>
            <a:off x="2081213" y="490375"/>
            <a:ext cx="1798637" cy="981075"/>
          </a:xfrm>
          <a:prstGeom prst="rightArrow">
            <a:avLst>
              <a:gd name="adj1" fmla="val 50000"/>
              <a:gd name="adj2" fmla="val 45833"/>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2294" name="Text Box 23"/>
          <p:cNvSpPr txBox="1">
            <a:spLocks noChangeArrowheads="1"/>
          </p:cNvSpPr>
          <p:nvPr/>
        </p:nvSpPr>
        <p:spPr bwMode="auto">
          <a:xfrm>
            <a:off x="2109788" y="780888"/>
            <a:ext cx="1404937"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t>+$2000</a:t>
            </a:r>
          </a:p>
        </p:txBody>
      </p:sp>
      <p:sp>
        <p:nvSpPr>
          <p:cNvPr id="12295" name="Text Box 24"/>
          <p:cNvSpPr txBox="1">
            <a:spLocks noChangeArrowheads="1"/>
          </p:cNvSpPr>
          <p:nvPr/>
        </p:nvSpPr>
        <p:spPr bwMode="auto">
          <a:xfrm>
            <a:off x="565150" y="658650"/>
            <a:ext cx="14557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reserve</a:t>
            </a:r>
            <a:br>
              <a:rPr lang="en-US" sz="2000" b="1"/>
            </a:br>
            <a:r>
              <a:rPr lang="en-US" sz="2000" b="1"/>
              <a:t>transaction</a:t>
            </a:r>
          </a:p>
        </p:txBody>
      </p:sp>
      <p:sp>
        <p:nvSpPr>
          <p:cNvPr id="12296" name="AutoShape 25"/>
          <p:cNvSpPr>
            <a:spLocks noChangeArrowheads="1"/>
          </p:cNvSpPr>
          <p:nvPr/>
        </p:nvSpPr>
        <p:spPr bwMode="auto">
          <a:xfrm>
            <a:off x="5257800" y="1496850"/>
            <a:ext cx="1798638" cy="981075"/>
          </a:xfrm>
          <a:prstGeom prst="rightArrow">
            <a:avLst>
              <a:gd name="adj1" fmla="val 50000"/>
              <a:gd name="adj2" fmla="val 45833"/>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2297" name="Text Box 26"/>
          <p:cNvSpPr txBox="1">
            <a:spLocks noChangeArrowheads="1"/>
          </p:cNvSpPr>
          <p:nvPr/>
        </p:nvSpPr>
        <p:spPr bwMode="auto">
          <a:xfrm>
            <a:off x="5937250" y="1803238"/>
            <a:ext cx="140493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-$2250</a:t>
            </a:r>
          </a:p>
        </p:txBody>
      </p:sp>
      <p:sp>
        <p:nvSpPr>
          <p:cNvPr id="12298" name="Text Box 27"/>
          <p:cNvSpPr txBox="1">
            <a:spLocks noChangeArrowheads="1"/>
          </p:cNvSpPr>
          <p:nvPr/>
        </p:nvSpPr>
        <p:spPr bwMode="auto">
          <a:xfrm>
            <a:off x="7078663" y="1650838"/>
            <a:ext cx="167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FF0000"/>
                </a:solidFill>
              </a:rPr>
              <a:t>payment</a:t>
            </a:r>
            <a:br>
              <a:rPr lang="en-US" sz="2000" b="1">
                <a:solidFill>
                  <a:srgbClr val="FF0000"/>
                </a:solidFill>
              </a:rPr>
            </a:br>
            <a:r>
              <a:rPr lang="en-US" sz="2000" b="1">
                <a:solidFill>
                  <a:srgbClr val="FF0000"/>
                </a:solidFill>
              </a:rPr>
              <a:t>transaction</a:t>
            </a:r>
          </a:p>
        </p:txBody>
      </p:sp>
      <p:sp>
        <p:nvSpPr>
          <p:cNvPr id="12299" name="AutoShape 28"/>
          <p:cNvSpPr>
            <a:spLocks noChangeArrowheads="1"/>
          </p:cNvSpPr>
          <p:nvPr/>
        </p:nvSpPr>
        <p:spPr bwMode="auto">
          <a:xfrm>
            <a:off x="2320925" y="1114263"/>
            <a:ext cx="1798638" cy="981075"/>
          </a:xfrm>
          <a:prstGeom prst="rightArrow">
            <a:avLst>
              <a:gd name="adj1" fmla="val 50000"/>
              <a:gd name="adj2" fmla="val 45833"/>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2300" name="Text Box 29"/>
          <p:cNvSpPr txBox="1">
            <a:spLocks noChangeArrowheads="1"/>
          </p:cNvSpPr>
          <p:nvPr/>
        </p:nvSpPr>
        <p:spPr bwMode="auto">
          <a:xfrm>
            <a:off x="2349500" y="1422238"/>
            <a:ext cx="140493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+$500</a:t>
            </a:r>
          </a:p>
        </p:txBody>
      </p:sp>
      <p:sp>
        <p:nvSpPr>
          <p:cNvPr id="12301" name="Text Box 30"/>
          <p:cNvSpPr txBox="1">
            <a:spLocks noChangeArrowheads="1"/>
          </p:cNvSpPr>
          <p:nvPr/>
        </p:nvSpPr>
        <p:spPr bwMode="auto">
          <a:xfrm>
            <a:off x="584200" y="1300000"/>
            <a:ext cx="167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dirty="0"/>
              <a:t>reserve</a:t>
            </a:r>
            <a:br>
              <a:rPr lang="en-US" sz="2000" b="1" dirty="0"/>
            </a:br>
            <a:r>
              <a:rPr lang="en-US" sz="2000" b="1" dirty="0"/>
              <a:t>transaction</a:t>
            </a:r>
          </a:p>
        </p:txBody>
      </p:sp>
      <p:sp>
        <p:nvSpPr>
          <p:cNvPr id="50" name="AutoShape 25"/>
          <p:cNvSpPr>
            <a:spLocks noChangeArrowheads="1"/>
          </p:cNvSpPr>
          <p:nvPr/>
        </p:nvSpPr>
        <p:spPr bwMode="auto">
          <a:xfrm>
            <a:off x="5264400" y="3248051"/>
            <a:ext cx="1798638" cy="981075"/>
          </a:xfrm>
          <a:prstGeom prst="rightArrow">
            <a:avLst>
              <a:gd name="adj1" fmla="val 50000"/>
              <a:gd name="adj2" fmla="val 45833"/>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51" name="Text Box 26"/>
          <p:cNvSpPr txBox="1">
            <a:spLocks noChangeArrowheads="1"/>
          </p:cNvSpPr>
          <p:nvPr/>
        </p:nvSpPr>
        <p:spPr bwMode="auto">
          <a:xfrm>
            <a:off x="6038850" y="3554439"/>
            <a:ext cx="14049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smtClean="0">
                <a:solidFill>
                  <a:srgbClr val="FF0000"/>
                </a:solidFill>
              </a:rPr>
              <a:t>-$500</a:t>
            </a:r>
            <a:endParaRPr lang="en-US" sz="2400" b="1" dirty="0">
              <a:solidFill>
                <a:srgbClr val="FF0000"/>
              </a:solidFill>
            </a:endParaRPr>
          </a:p>
        </p:txBody>
      </p:sp>
      <p:sp>
        <p:nvSpPr>
          <p:cNvPr id="52" name="Text Box 27"/>
          <p:cNvSpPr txBox="1">
            <a:spLocks noChangeArrowheads="1"/>
          </p:cNvSpPr>
          <p:nvPr/>
        </p:nvSpPr>
        <p:spPr bwMode="auto">
          <a:xfrm>
            <a:off x="7087600" y="3402039"/>
            <a:ext cx="167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dirty="0">
                <a:solidFill>
                  <a:srgbClr val="FF0000"/>
                </a:solidFill>
              </a:rPr>
              <a:t>payment</a:t>
            </a:r>
            <a:br>
              <a:rPr lang="en-US" sz="2000" b="1" dirty="0">
                <a:solidFill>
                  <a:srgbClr val="FF0000"/>
                </a:solidFill>
              </a:rPr>
            </a:br>
            <a:r>
              <a:rPr lang="en-US" sz="2000" b="1" dirty="0">
                <a:solidFill>
                  <a:srgbClr val="FF0000"/>
                </a:solidFill>
              </a:rPr>
              <a:t>transaction</a:t>
            </a:r>
          </a:p>
        </p:txBody>
      </p:sp>
      <p:sp>
        <p:nvSpPr>
          <p:cNvPr id="53" name="AutoShape 28"/>
          <p:cNvSpPr>
            <a:spLocks noChangeArrowheads="1"/>
          </p:cNvSpPr>
          <p:nvPr/>
        </p:nvSpPr>
        <p:spPr bwMode="auto">
          <a:xfrm>
            <a:off x="2327525" y="2865464"/>
            <a:ext cx="1798638" cy="981075"/>
          </a:xfrm>
          <a:prstGeom prst="rightArrow">
            <a:avLst>
              <a:gd name="adj1" fmla="val 50000"/>
              <a:gd name="adj2" fmla="val 45833"/>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54" name="Text Box 30"/>
          <p:cNvSpPr txBox="1">
            <a:spLocks noChangeArrowheads="1"/>
          </p:cNvSpPr>
          <p:nvPr/>
        </p:nvSpPr>
        <p:spPr bwMode="auto">
          <a:xfrm>
            <a:off x="590800" y="3051201"/>
            <a:ext cx="167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dirty="0"/>
              <a:t>reserve</a:t>
            </a:r>
            <a:br>
              <a:rPr lang="en-US" sz="2000" b="1" dirty="0"/>
            </a:br>
            <a:r>
              <a:rPr lang="en-US" sz="2000" b="1" dirty="0"/>
              <a:t>transaction</a:t>
            </a:r>
          </a:p>
        </p:txBody>
      </p:sp>
      <p:sp>
        <p:nvSpPr>
          <p:cNvPr id="55" name="Text Box 23"/>
          <p:cNvSpPr txBox="1">
            <a:spLocks noChangeArrowheads="1"/>
          </p:cNvSpPr>
          <p:nvPr/>
        </p:nvSpPr>
        <p:spPr bwMode="auto">
          <a:xfrm>
            <a:off x="2379350" y="3180332"/>
            <a:ext cx="14049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smtClean="0"/>
              <a:t>+</a:t>
            </a:r>
            <a:r>
              <a:rPr lang="en-US" sz="2400" b="1" dirty="0">
                <a:cs typeface="Arial" charset="0"/>
              </a:rPr>
              <a:t>$</a:t>
            </a:r>
            <a:r>
              <a:rPr lang="en-US" sz="2400" b="1" dirty="0" smtClean="0"/>
              <a:t>500</a:t>
            </a:r>
            <a:endParaRPr lang="en-US" sz="2400" b="1" dirty="0"/>
          </a:p>
        </p:txBody>
      </p:sp>
    </p:spTree>
    <p:extLst>
      <p:ext uri="{BB962C8B-B14F-4D97-AF65-F5344CB8AC3E}">
        <p14:creationId xmlns:p14="http://schemas.microsoft.com/office/powerpoint/2010/main" val="390583582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11097D-05BC-4523-8993-A57DC58A6B9D}"/>
</file>

<file path=customXml/itemProps2.xml><?xml version="1.0" encoding="utf-8"?>
<ds:datastoreItem xmlns:ds="http://schemas.openxmlformats.org/officeDocument/2006/customXml" ds:itemID="{67B68D19-76CE-4A05-8B5B-F4DC8E5B1DFC}"/>
</file>

<file path=customXml/itemProps3.xml><?xml version="1.0" encoding="utf-8"?>
<ds:datastoreItem xmlns:ds="http://schemas.openxmlformats.org/officeDocument/2006/customXml" ds:itemID="{A48EDF92-94A5-41CF-8B87-E041E2513F76}"/>
</file>

<file path=docProps/app.xml><?xml version="1.0" encoding="utf-8"?>
<Properties xmlns="http://schemas.openxmlformats.org/officeDocument/2006/extended-properties" xmlns:vt="http://schemas.openxmlformats.org/officeDocument/2006/docPropsVTypes">
  <Template/>
  <TotalTime>10050</TotalTime>
  <Words>4149</Words>
  <Application>Microsoft Office PowerPoint</Application>
  <PresentationFormat>On-screen Show (4:3)</PresentationFormat>
  <Paragraphs>358</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1_test-template</vt:lpstr>
      <vt:lpstr>Reserves</vt:lpstr>
      <vt:lpstr>Lesson objectives</vt:lpstr>
      <vt:lpstr>Lesson outline</vt:lpstr>
      <vt:lpstr>Financials</vt:lpstr>
      <vt:lpstr>Reserve lines</vt:lpstr>
      <vt:lpstr>Cost types</vt:lpstr>
      <vt:lpstr>Cost categories</vt:lpstr>
      <vt:lpstr>Reserve lines are unique</vt:lpstr>
      <vt:lpstr>Basic transactions</vt:lpstr>
      <vt:lpstr>Multicurrency: background</vt:lpstr>
      <vt:lpstr>Example: Multicurrency transactions</vt:lpstr>
      <vt:lpstr>Recovery transactions</vt:lpstr>
      <vt:lpstr>Financials approval</vt:lpstr>
      <vt:lpstr>Lesson outline</vt:lpstr>
      <vt:lpstr>Who creates reserve transactions?</vt:lpstr>
      <vt:lpstr>Automatic reserves: example</vt:lpstr>
      <vt:lpstr>Creating a manual reserve transaction</vt:lpstr>
      <vt:lpstr>Categorizing the reserve transaction</vt:lpstr>
      <vt:lpstr>Specifying the amount</vt:lpstr>
      <vt:lpstr>The completed reserve transaction</vt:lpstr>
      <vt:lpstr>Viewing existing reserve lines</vt:lpstr>
      <vt:lpstr>Summary screen views - exposure</vt:lpstr>
      <vt:lpstr>Summary screen views - claimant</vt:lpstr>
      <vt:lpstr>Summary screen views - coverage</vt:lpstr>
      <vt:lpstr>Modifying an existing reserve line amount</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Reserves</dc:title>
  <dc:creator>Tom Rhoades</dc:creator>
  <dc:description>1130</dc:description>
  <cp:lastModifiedBy>Guidewire Education</cp:lastModifiedBy>
  <cp:revision>1780</cp:revision>
  <dcterms:created xsi:type="dcterms:W3CDTF">2007-08-02T20:13:16Z</dcterms:created>
  <dcterms:modified xsi:type="dcterms:W3CDTF">2015-01-12T23:29:13Z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_MarkAsFinal">
    <vt:bool>true</vt:bool>
  </property>
  <property fmtid="{D5CDD505-2E9C-101B-9397-08002B2CF9AE}" pid="5" name="ContentTypeId">
    <vt:lpwstr>0x01010057552D58B9F7294897B380DE69948B13</vt:lpwstr>
  </property>
</Properties>
</file>