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1192" r:id="rId2"/>
    <p:sldId id="1267" r:id="rId3"/>
    <p:sldId id="1268" r:id="rId4"/>
    <p:sldId id="1269" r:id="rId5"/>
    <p:sldId id="1270" r:id="rId6"/>
    <p:sldId id="1271" r:id="rId7"/>
    <p:sldId id="1272" r:id="rId8"/>
    <p:sldId id="1273" r:id="rId9"/>
    <p:sldId id="1274" r:id="rId10"/>
    <p:sldId id="1275" r:id="rId11"/>
    <p:sldId id="1276" r:id="rId12"/>
    <p:sldId id="1299" r:id="rId13"/>
    <p:sldId id="1300" r:id="rId14"/>
    <p:sldId id="1280" r:id="rId15"/>
    <p:sldId id="1283" r:id="rId16"/>
    <p:sldId id="1284" r:id="rId17"/>
    <p:sldId id="1285" r:id="rId18"/>
    <p:sldId id="1286" r:id="rId19"/>
    <p:sldId id="1287" r:id="rId20"/>
    <p:sldId id="1289" r:id="rId21"/>
    <p:sldId id="1291" r:id="rId22"/>
    <p:sldId id="1292" r:id="rId23"/>
    <p:sldId id="1293" r:id="rId24"/>
    <p:sldId id="1294" r:id="rId25"/>
    <p:sldId id="1295" r:id="rId26"/>
    <p:sldId id="1296" r:id="rId27"/>
    <p:sldId id="1297" r:id="rId28"/>
    <p:sldId id="1298" r:id="rId29"/>
    <p:sldId id="1301" r:id="rId30"/>
  </p:sldIdLst>
  <p:sldSz cx="9144000" cy="6858000" type="screen4x3"/>
  <p:notesSz cx="6858000" cy="9296400"/>
  <p:defaultTextStyle>
    <a:defPPr>
      <a:defRPr lang="en-US"/>
    </a:defPPr>
    <a:lvl1pPr algn="ctr" rtl="0" eaLnBrk="0" fontAlgn="base" hangingPunct="0">
      <a:spcBef>
        <a:spcPct val="50000"/>
      </a:spcBef>
      <a:spcAft>
        <a:spcPct val="0"/>
      </a:spcAft>
      <a:buClr>
        <a:srgbClr val="0146AD"/>
      </a:buClr>
      <a:buFont typeface="Wingdings" pitchFamily="2" charset="2"/>
      <a:buChar char="–"/>
      <a:defRPr sz="1400" kern="1200">
        <a:solidFill>
          <a:schemeClr val="bg1"/>
        </a:solidFill>
        <a:latin typeface="Arial" charset="0"/>
        <a:ea typeface="+mn-ea"/>
        <a:cs typeface="+mn-cs"/>
      </a:defRPr>
    </a:lvl1pPr>
    <a:lvl2pPr marL="457200" algn="ctr" rtl="0" eaLnBrk="0" fontAlgn="base" hangingPunct="0">
      <a:spcBef>
        <a:spcPct val="50000"/>
      </a:spcBef>
      <a:spcAft>
        <a:spcPct val="0"/>
      </a:spcAft>
      <a:buClr>
        <a:srgbClr val="0146AD"/>
      </a:buClr>
      <a:buFont typeface="Wingdings" pitchFamily="2" charset="2"/>
      <a:buChar char="–"/>
      <a:defRPr sz="1400" kern="1200">
        <a:solidFill>
          <a:schemeClr val="bg1"/>
        </a:solidFill>
        <a:latin typeface="Arial" charset="0"/>
        <a:ea typeface="+mn-ea"/>
        <a:cs typeface="+mn-cs"/>
      </a:defRPr>
    </a:lvl2pPr>
    <a:lvl3pPr marL="914400" algn="ctr" rtl="0" eaLnBrk="0" fontAlgn="base" hangingPunct="0">
      <a:spcBef>
        <a:spcPct val="50000"/>
      </a:spcBef>
      <a:spcAft>
        <a:spcPct val="0"/>
      </a:spcAft>
      <a:buClr>
        <a:srgbClr val="0146AD"/>
      </a:buClr>
      <a:buFont typeface="Wingdings" pitchFamily="2" charset="2"/>
      <a:buChar char="–"/>
      <a:defRPr sz="1400" kern="1200">
        <a:solidFill>
          <a:schemeClr val="bg1"/>
        </a:solidFill>
        <a:latin typeface="Arial" charset="0"/>
        <a:ea typeface="+mn-ea"/>
        <a:cs typeface="+mn-cs"/>
      </a:defRPr>
    </a:lvl3pPr>
    <a:lvl4pPr marL="1371600" algn="ctr" rtl="0" eaLnBrk="0" fontAlgn="base" hangingPunct="0">
      <a:spcBef>
        <a:spcPct val="50000"/>
      </a:spcBef>
      <a:spcAft>
        <a:spcPct val="0"/>
      </a:spcAft>
      <a:buClr>
        <a:srgbClr val="0146AD"/>
      </a:buClr>
      <a:buFont typeface="Wingdings" pitchFamily="2" charset="2"/>
      <a:buChar char="–"/>
      <a:defRPr sz="1400" kern="1200">
        <a:solidFill>
          <a:schemeClr val="bg1"/>
        </a:solidFill>
        <a:latin typeface="Arial" charset="0"/>
        <a:ea typeface="+mn-ea"/>
        <a:cs typeface="+mn-cs"/>
      </a:defRPr>
    </a:lvl4pPr>
    <a:lvl5pPr marL="1828800" algn="ctr" rtl="0" eaLnBrk="0" fontAlgn="base" hangingPunct="0">
      <a:spcBef>
        <a:spcPct val="50000"/>
      </a:spcBef>
      <a:spcAft>
        <a:spcPct val="0"/>
      </a:spcAft>
      <a:buClr>
        <a:srgbClr val="0146AD"/>
      </a:buClr>
      <a:buFont typeface="Wingdings" pitchFamily="2" charset="2"/>
      <a:buChar cha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9" autoAdjust="0"/>
    <p:restoredTop sz="83309" autoAdjust="0"/>
  </p:normalViewPr>
  <p:slideViewPr>
    <p:cSldViewPr snapToGrid="0">
      <p:cViewPr>
        <p:scale>
          <a:sx n="76" d="100"/>
          <a:sy n="76" d="100"/>
        </p:scale>
        <p:origin x="-2286" y="-85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4326" y="-114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FontTx/>
              <a:buNone/>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FontTx/>
              <a:buNone/>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spcBef>
                <a:spcPct val="0"/>
              </a:spcBef>
              <a:buClrTx/>
              <a:buFontTx/>
              <a:buNone/>
              <a:defRPr sz="1200" b="1">
                <a:solidFill>
                  <a:schemeClr val="tx1"/>
                </a:solidFill>
                <a:latin typeface="Times New Roman" pitchFamily="18" charset="0"/>
              </a:defRPr>
            </a:lvl1pPr>
          </a:lstStyle>
          <a:p>
            <a:pPr>
              <a:defRPr/>
            </a:pPr>
            <a:fld id="{9EE4EE5B-C51B-4E9A-B9E2-0E687A85C6E9}" type="slidenum">
              <a:rPr lang="en-US" altLang="en-US"/>
              <a:pPr>
                <a:defRPr/>
              </a:pPr>
              <a:t>‹#›</a:t>
            </a:fld>
            <a:endParaRPr lang="en-US" altLang="en-US"/>
          </a:p>
        </p:txBody>
      </p:sp>
    </p:spTree>
    <p:extLst>
      <p:ext uri="{BB962C8B-B14F-4D97-AF65-F5344CB8AC3E}">
        <p14:creationId xmlns:p14="http://schemas.microsoft.com/office/powerpoint/2010/main" val="260800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a:lnSpc>
                <a:spcPts val="1875"/>
              </a:lnSpc>
              <a:spcBef>
                <a:spcPts val="625"/>
              </a:spcBef>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a:lnSpc>
                <a:spcPts val="1875"/>
              </a:lnSpc>
              <a:spcBef>
                <a:spcPts val="625"/>
              </a:spcBef>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BFFB8EE3-8D58-48BC-9BBC-836DF04F170A}" type="slidenum">
              <a:rPr lang="en-US" sz="1100" i="1">
                <a:solidFill>
                  <a:srgbClr val="000000"/>
                </a:solidFill>
                <a:latin typeface="Times New Roman" pitchFamily="18" charset="0"/>
                <a:cs typeface="Times New Roman" pitchFamily="18" charset="0"/>
              </a:rPr>
              <a:pPr algn="r" defTabSz="942975">
                <a:lnSpc>
                  <a:spcPts val="1875"/>
                </a:lnSpc>
                <a:spcBef>
                  <a:spcPts val="625"/>
                </a:spcBef>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tabLst>
                <a:tab pos="2743200" algn="ctr"/>
              </a:tabLst>
              <a:defRPr sz="1200">
                <a:solidFill>
                  <a:schemeClr val="tx1"/>
                </a:solidFill>
                <a:latin typeface="Arial" charset="0"/>
              </a:defRPr>
            </a:lvl1pPr>
          </a:lstStyle>
          <a:p>
            <a:pPr>
              <a:defRPr/>
            </a:pPr>
            <a:r>
              <a:rPr lang="en-US" altLang="en-US"/>
              <a:t>	Adjudicating Claims - </a:t>
            </a:r>
            <a:fld id="{6DDE4CEB-D19F-4DA6-A85A-32705AE8AE7D}" type="slidenum">
              <a:rPr lang="en-US" altLang="en-US"/>
              <a:pPr>
                <a:defRPr/>
              </a:pPr>
              <a:t>‹#›</a:t>
            </a:fld>
            <a:endParaRPr lang="en-US" altLang="en-US"/>
          </a:p>
        </p:txBody>
      </p:sp>
    </p:spTree>
    <p:extLst>
      <p:ext uri="{BB962C8B-B14F-4D97-AF65-F5344CB8AC3E}">
        <p14:creationId xmlns:p14="http://schemas.microsoft.com/office/powerpoint/2010/main" val="156336454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5.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63999999-0E44-4355-AF23-F156A4881E6F}" type="slidenum">
              <a:rPr lang="en-US" altLang="en-US" sz="1200" smtClean="0">
                <a:solidFill>
                  <a:schemeClr val="tx1"/>
                </a:solidFill>
              </a:rPr>
              <a:pPr/>
              <a:t>1</a:t>
            </a:fld>
            <a:endParaRPr lang="en-US" altLang="en-US" sz="120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84587F28-8816-47C1-9EEC-A1D2F433B047}" type="slidenum">
              <a:rPr lang="en-US" altLang="en-US" sz="1200" smtClean="0">
                <a:solidFill>
                  <a:schemeClr val="tx1"/>
                </a:solidFill>
              </a:rPr>
              <a:pPr/>
              <a:t>10</a:t>
            </a:fld>
            <a:endParaRPr lang="en-US" altLang="en-US" sz="120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Metropolitan Reporting Bureau provides a nationwide police accident and incident reports service in the United States. (This is often referred to casually as "metro reports".) Many insurance carriers use this system to obtain police accident and incident reports to improve record-keeping and to reduce fraud. ClaimCenter’s built-in support for this service decreases deployment time for Metropolitan Reporting Bureau integration projects, particularly for personal lines carriers. For more information about Metropolitan’s services, refer to their web site: http://www.metroreporting.com.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B7052905-B524-4E7F-8262-42D213FDA2CC}" type="slidenum">
              <a:rPr lang="en-US" altLang="en-US" sz="1200" smtClean="0">
                <a:solidFill>
                  <a:schemeClr val="tx1"/>
                </a:solidFill>
              </a:rPr>
              <a:pPr/>
              <a:t>11</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effort around planning and configuring this integration point is typically minimal. Integration with Metropolitan Reporting Bureau is commonplace, and the integration components are provided in the ClaimCenter base application.</a:t>
            </a:r>
          </a:p>
          <a:p>
            <a:pPr eaLnBrk="1" hangingPunct="1"/>
            <a:r>
              <a:rPr lang="en-US" smtClean="0"/>
              <a:t>The planning for this integration point should happen as early as possible, because the information is coming from a system which is external to the carrier. (In other words, the carrier does not own or control the system ClaimCenter is connecting to.) Additional time may be needed to account for issues such as slow responses from the party managing the system, issues pertaining to firewalls, data system documentation which is incomplete, and so on.</a:t>
            </a:r>
          </a:p>
          <a:p>
            <a:pPr eaLnBrk="1" hangingPunct="1"/>
            <a:r>
              <a:rPr lang="en-US" smtClean="0"/>
              <a:t>There is only one Metropolitan Reporting Bureau with which a given instance of ClaimCenter can be integrated.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BB447FB8-1A1B-42F4-80EE-CF61EABB49CF}" type="slidenum">
              <a:rPr lang="en-US" altLang="en-US" sz="1200" smtClean="0">
                <a:solidFill>
                  <a:schemeClr val="tx1"/>
                </a:solidFill>
              </a:rPr>
              <a:pPr/>
              <a:t>12</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Assessments card shown above is provided in the base application for Auto losses (it is also available for Property and Contents losses). It is used to track the possible costs associated to repairs for a particular lost or damaged property (Incident).</a:t>
            </a:r>
          </a:p>
          <a:p>
            <a:pPr eaLnBrk="1" hangingPunct="1"/>
            <a:r>
              <a:rPr lang="en-US" dirty="0" smtClean="0"/>
              <a:t>For</a:t>
            </a:r>
            <a:r>
              <a:rPr lang="en-US" baseline="0" dirty="0" smtClean="0"/>
              <a:t> auto losses</a:t>
            </a:r>
            <a:r>
              <a:rPr lang="en-US" dirty="0" smtClean="0"/>
              <a:t>, an assessment consists of three sets of information:</a:t>
            </a:r>
          </a:p>
          <a:p>
            <a:pPr lvl="1" eaLnBrk="1" hangingPunct="1"/>
            <a:r>
              <a:rPr lang="en-US" dirty="0" smtClean="0"/>
              <a:t>Sources, which are people or businesses who provide assessments (such as auto repair shops)</a:t>
            </a:r>
          </a:p>
          <a:p>
            <a:pPr lvl="1" eaLnBrk="1" hangingPunct="1"/>
            <a:r>
              <a:rPr lang="en-US" dirty="0" smtClean="0"/>
              <a:t>Line items, which are the assessment items broken down to the smallest meaningful level. (For example, if damage has been done to a car's windshield and fender, then there might be two line items, one for the assessment of the windshield</a:t>
            </a:r>
            <a:r>
              <a:rPr lang="en-US" baseline="0" dirty="0" smtClean="0"/>
              <a:t> and another for the fender</a:t>
            </a:r>
            <a:r>
              <a:rPr lang="en-US" dirty="0" smtClean="0"/>
              <a:t>.</a:t>
            </a:r>
          </a:p>
          <a:p>
            <a:pPr lvl="1" eaLnBrk="1" hangingPunct="1"/>
            <a:r>
              <a:rPr lang="en-US" dirty="0" smtClean="0"/>
              <a:t>Event lines, which identify action taken by the carrier related to the assessment (such as requesting an assessment, approving an assessment, or noting repairs have been completed) (Shown on next slide)</a:t>
            </a:r>
          </a:p>
          <a:p>
            <a:pPr eaLnBrk="1" hangingPunct="1"/>
            <a:r>
              <a:rPr lang="en-US" dirty="0" smtClean="0"/>
              <a:t>The assessment is summarized at the top of the screen (General</a:t>
            </a:r>
            <a:r>
              <a:rPr lang="en-US" baseline="0" dirty="0" smtClean="0"/>
              <a:t> detail view)</a:t>
            </a:r>
            <a:r>
              <a:rPr lang="en-US" dirty="0" smtClean="0"/>
              <a:t>.</a:t>
            </a:r>
          </a:p>
          <a:p>
            <a:pPr eaLnBrk="1" hangingPunct="1"/>
            <a:endParaRPr lang="en-US" dirty="0" smtClean="0"/>
          </a:p>
          <a:p>
            <a:r>
              <a:rPr lang="en-US" dirty="0" smtClean="0"/>
              <a:t>NOTE: Assessments work independently</a:t>
            </a:r>
            <a:r>
              <a:rPr lang="en-US" baseline="0" dirty="0" smtClean="0"/>
              <a:t> of Services (Service Requests). </a:t>
            </a:r>
            <a:r>
              <a:rPr lang="en-US" sz="1000" b="0" i="0" u="none" strike="noStrike" kern="1200" baseline="0" dirty="0" smtClean="0">
                <a:solidFill>
                  <a:schemeClr val="tx1"/>
                </a:solidFill>
                <a:latin typeface="Arial" charset="0"/>
                <a:ea typeface="+mn-ea"/>
                <a:cs typeface="+mn-cs"/>
              </a:rPr>
              <a:t>The assessment feature is not integrated with Services. While some terminology and parties involved in the process are similar, the two pieces of functionality are separate. For example, a source vendor on an assessment is not retrieved from vendors providing services on the claim or on </a:t>
            </a:r>
            <a:r>
              <a:rPr lang="en-US" sz="1000" b="0" i="0" u="none" strike="noStrike" kern="1200" baseline="0" smtClean="0">
                <a:solidFill>
                  <a:schemeClr val="tx1"/>
                </a:solidFill>
                <a:latin typeface="Arial" charset="0"/>
                <a:ea typeface="+mn-ea"/>
                <a:cs typeface="+mn-cs"/>
              </a:rPr>
              <a:t>incidents.</a:t>
            </a:r>
            <a:endParaRPr lang="en-US" sz="1000" b="0" i="0" u="none" strike="noStrike" kern="1200" baseline="0" dirty="0" smtClean="0">
              <a:solidFill>
                <a:schemeClr val="tx1"/>
              </a:solidFill>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73F309D3-1595-4D9F-9421-3AF82DB82BE8}" type="slidenum">
              <a:rPr lang="en-US" altLang="en-US" sz="1200" smtClean="0">
                <a:solidFill>
                  <a:schemeClr val="tx1"/>
                </a:solidFill>
              </a:rPr>
              <a:pPr/>
              <a:t>13</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xfrm>
            <a:off x="396875" y="4765675"/>
            <a:ext cx="2001838" cy="269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900" dirty="0" smtClean="0"/>
              <a:t>The example above shows a scenario in which the insured provided an estimate from his own mechanic, and one item (electrical) was excessively high.  The front fender repair</a:t>
            </a:r>
            <a:r>
              <a:rPr lang="en-US" sz="900" baseline="0" dirty="0" smtClean="0"/>
              <a:t> cost, however, has been approved. </a:t>
            </a:r>
            <a:r>
              <a:rPr lang="en-US" sz="900" dirty="0" smtClean="0"/>
              <a:t>The adjuster owning the assessment requests a re-inspection from an approved vendor, which yielded a much lower amount for the headlight repair. The new line item would be entered on the Source popup for the approved vendor and visible on the assessment summary (which are visible if you view PowerPoint in Notes view (View &gt; Notes Page)).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154" y="4742651"/>
            <a:ext cx="3030053" cy="25875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50" y="7450036"/>
            <a:ext cx="6334201" cy="10062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2E41B3AA-F24C-43B1-B75F-85C1561E38F1}" type="slidenum">
              <a:rPr lang="en-US" altLang="en-US" sz="1200" smtClean="0">
                <a:solidFill>
                  <a:schemeClr val="tx1"/>
                </a:solidFill>
              </a:rPr>
              <a:pPr/>
              <a:t>14</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shown above, the information from the vehicle incident</a:t>
            </a:r>
            <a:r>
              <a:rPr lang="en-US" baseline="0" dirty="0" smtClean="0"/>
              <a:t> is used to populate the Total Loss Calculator. The </a:t>
            </a:r>
            <a:r>
              <a:rPr lang="en-US" dirty="0" smtClean="0"/>
              <a:t>Total Loss Calculator is on a card which is part of the exposure card view. It is visible only for exposures which have an exposure type of "vehicle (damage)". For exposures using other exposure types (such as an injury exposure), the card is not visible.</a:t>
            </a:r>
          </a:p>
          <a:p>
            <a:pPr eaLnBrk="1" hangingPunct="1"/>
            <a:r>
              <a:rPr lang="en-US" dirty="0" smtClean="0"/>
              <a:t>In the base application, when the total loss calculation is complete, the outcome (whether the loss is total or not) is also reflected on the Incident card.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9AD81B9B-C07C-4556-89F7-B6067D34FFD0}" type="slidenum">
              <a:rPr lang="en-US" altLang="en-US" sz="1200" smtClean="0">
                <a:solidFill>
                  <a:schemeClr val="tx1"/>
                </a:solidFill>
              </a:rPr>
              <a:pPr/>
              <a:t>15</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processing claims pertaining to medical services, carriers want to know if a given vendor is charging for services above and beyond the average charge for the service. The purpose of MBR (medical bill review) system integration is to get information about what the standard charges are for a given service so that excessive costs are not incurred by the carrier. This integration point is typically used for workers' comp claims.</a:t>
            </a:r>
          </a:p>
          <a:p>
            <a:pPr eaLnBrk="1" hangingPunct="1"/>
            <a:r>
              <a:rPr lang="en-US" dirty="0" smtClean="0"/>
              <a:t>This integration point is typically not the one requiring the greatest amount of effort to plan and configure, but the effort involved is significant enough that it also cannot usually be considered minimal.</a:t>
            </a:r>
          </a:p>
          <a:p>
            <a:pPr eaLnBrk="1" hangingPunct="1"/>
            <a:r>
              <a:rPr lang="en-US" dirty="0" smtClean="0"/>
              <a:t>The planning for this integration point should happen as early as possible, because the information is coming from a system which is external to the carrier. (In other words, the carrier does not own or control the system ClaimCenter is connecting to.) Additional time may be needed to account for issues such as slow responses from the party managing the system, issues pertaining to firewalls, data system documentation which is incomplete, and so on.</a:t>
            </a:r>
          </a:p>
          <a:p>
            <a:pPr eaLnBrk="1" hangingPunct="1"/>
            <a:r>
              <a:rPr lang="en-US" dirty="0" smtClean="0"/>
              <a:t>A given instance of ClaimCenter may be integrated with one or more MBRs such as Mitchell </a:t>
            </a:r>
            <a:r>
              <a:rPr lang="en-US" dirty="0" err="1" smtClean="0"/>
              <a:t>DecisionPoint</a:t>
            </a:r>
            <a:r>
              <a:rPr lang="en-US" dirty="0" smtClean="0"/>
              <a:t>.</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FD1E4423-31F2-4B39-B578-4550C279A672}" type="slidenum">
              <a:rPr lang="en-US" altLang="en-US" sz="1200" smtClean="0">
                <a:solidFill>
                  <a:schemeClr val="tx1"/>
                </a:solidFill>
              </a:rPr>
              <a:pPr/>
              <a:t>16</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CE1D55E4-C23C-4018-97F4-954B471A1B27}" type="slidenum">
              <a:rPr lang="en-US" altLang="en-US" sz="1200" smtClean="0">
                <a:solidFill>
                  <a:schemeClr val="tx1"/>
                </a:solidFill>
              </a:rPr>
              <a:pPr/>
              <a:t>17</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19F9EC45-361C-44D9-B0C2-09BF4F123A10}" type="slidenum">
              <a:rPr lang="en-US" altLang="en-US" sz="1200" smtClean="0">
                <a:solidFill>
                  <a:schemeClr val="tx1"/>
                </a:solidFill>
              </a:rPr>
              <a:pPr/>
              <a:t>18</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five levels of maturity:</a:t>
            </a:r>
          </a:p>
          <a:p>
            <a:pPr lvl="1" eaLnBrk="1" hangingPunct="1"/>
            <a:r>
              <a:rPr lang="en-US" smtClean="0"/>
              <a:t>Load save - This is the level a claim must be at in order to be imported from an external system. A claim at this stage has not yet been touched by a user via ClaimCenter.</a:t>
            </a:r>
          </a:p>
          <a:p>
            <a:pPr lvl="1" eaLnBrk="1" hangingPunct="1"/>
            <a:r>
              <a:rPr lang="en-US" smtClean="0"/>
              <a:t>New loss completion - This is the level a claim must be at to be saved (or modified by a user if the claim is imported).</a:t>
            </a:r>
          </a:p>
          <a:p>
            <a:pPr lvl="1" eaLnBrk="1" hangingPunct="1"/>
            <a:r>
              <a:rPr lang="en-US" smtClean="0"/>
              <a:t>Valid for ISO - This level is used to signify that the claim has the minimal information needed for filing with ISO.</a:t>
            </a:r>
          </a:p>
          <a:p>
            <a:pPr lvl="1" eaLnBrk="1" hangingPunct="1"/>
            <a:r>
              <a:rPr lang="en-US"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smtClean="0"/>
              <a:t>Ability to pay - This is the level a claim must be at in order to have payments written against it.</a:t>
            </a:r>
          </a:p>
          <a:p>
            <a:pPr eaLnBrk="1" hangingPunct="1"/>
            <a:r>
              <a:rPr lang="en-US" smtClean="0"/>
              <a:t>The Valid for ISO and Send to external (systems) levels are fully configurable. The other three levels are internal levels required by ClaimCenter and cannot be removed. You can also add additional levels not found in the base application.</a:t>
            </a:r>
          </a:p>
          <a:p>
            <a:pPr eaLnBrk="1" hangingPunct="1"/>
            <a:r>
              <a:rPr lang="en-US" smtClean="0"/>
              <a:t>These levels are referred to as "validation levels" because they are used both to validate whether a change can be made to a claim or exposure as well as what level of maturity to assign to the claim or exposure.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9B9B0EBF-D325-483A-81EC-317B1AE53FF2}" type="slidenum">
              <a:rPr lang="en-US" altLang="en-US" sz="1200" smtClean="0">
                <a:solidFill>
                  <a:schemeClr val="tx1"/>
                </a:solidFill>
              </a:rPr>
              <a:pPr/>
              <a:t>19</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maturity level (validation level) has one or more conditions associated to it. These conditions identify what must be true of the claim or exposure in order to achieve that level of maturity. The example above is a set of claim maturity conditions in which:</a:t>
            </a:r>
          </a:p>
          <a:p>
            <a:pPr lvl="1" eaLnBrk="1" hangingPunct="1"/>
            <a:r>
              <a:rPr lang="en-US" dirty="0" smtClean="0"/>
              <a:t>A claim must have a specified driver and, if the insured is at fault, a specified fault rating to achieve the "new loss completion" level.</a:t>
            </a:r>
          </a:p>
          <a:p>
            <a:pPr lvl="1" eaLnBrk="1" hangingPunct="1"/>
            <a:r>
              <a:rPr lang="en-US" dirty="0" smtClean="0"/>
              <a:t>A claim must have a city, state, and zip code for the loss location to achieve the "valid for ISO" level.</a:t>
            </a:r>
          </a:p>
          <a:p>
            <a:pPr lvl="1" eaLnBrk="1" hangingPunct="1"/>
            <a:r>
              <a:rPr lang="en-US" dirty="0" smtClean="0"/>
              <a:t>A claim must have the total loss calculation completed for all exposures involving vehicle losses, and the county of the loss location must be specified to achieve the "Send to external (systems)" level.</a:t>
            </a:r>
          </a:p>
          <a:p>
            <a:pPr lvl="1" eaLnBrk="1" hangingPunct="1"/>
            <a:r>
              <a:rPr lang="en-US" dirty="0" smtClean="0"/>
              <a:t>A claim must have at least one assessment and the mailing address for all third-party claimants to achieve the "ability to pay" level.</a:t>
            </a:r>
          </a:p>
          <a:p>
            <a:pPr eaLnBrk="1" hangingPunct="1"/>
            <a:r>
              <a:rPr lang="en-US" dirty="0" smtClean="0"/>
              <a:t>Maturity levels are enforced in a cumulative fashion. In other words, a claim must meet all the rules at </a:t>
            </a:r>
            <a:r>
              <a:rPr lang="en-US" b="1" dirty="0" smtClean="0"/>
              <a:t>and below</a:t>
            </a:r>
            <a:r>
              <a:rPr lang="en-US" dirty="0" smtClean="0"/>
              <a:t> a given level to achieve that level. In the example above, a claim cannot reach the "valid for ISO" level simply by having a city, state, and zip code for the loss location. It must also still meet all the conditions of the "new loss completion" level. To reach "ability to pay", a claim must essentially meet all the conditions at all levels.</a:t>
            </a:r>
          </a:p>
          <a:p>
            <a:pPr eaLnBrk="1" hangingPunct="1"/>
            <a:r>
              <a:rPr lang="en-US" dirty="0" smtClean="0"/>
              <a:t>Validation rules can also be tied to a claim's loss date. This gives you the ability to phase new requirements into ClaimCenter (or relax old ones) without making the requirements active at the same time. For example, a new law might state that, as of January 1, 2009, a given personal auto's medical payments coverage cannot cover passengers in a car unless they are family members of the policy holder. You could create this as a validation rule which stated "IF loss date &gt;= Jan. 1, 2009 AND coverage is 'medical payments' AND claimant's relationship to insured is not 'family member' THEN throw a validation error".</a:t>
            </a:r>
          </a:p>
          <a:p>
            <a:pPr algn="ct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D2B733EE-BBB2-437F-A79D-286CB460E2BF}" type="slidenum">
              <a:rPr lang="en-US" altLang="en-US" sz="1200" smtClean="0">
                <a:solidFill>
                  <a:schemeClr val="tx1"/>
                </a:solidFill>
              </a:rPr>
              <a:pPr/>
              <a:t>2</a:t>
            </a:fld>
            <a:endParaRPr lang="en-US" altLang="en-US" sz="120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31526422-F4A2-4755-A328-9F3E17BF5D4A}" type="slidenum">
              <a:rPr lang="en-US" altLang="en-US" sz="1200" smtClean="0">
                <a:solidFill>
                  <a:schemeClr val="tx1"/>
                </a:solidFill>
              </a:rPr>
              <a:pPr/>
              <a:t>20</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order to be saved initially, a claim or exposure must meet all of the rules specified for the "new loss completion" level. In the example above, a claim has been created with:</a:t>
            </a:r>
          </a:p>
          <a:p>
            <a:pPr lvl="1" eaLnBrk="1" hangingPunct="1"/>
            <a:r>
              <a:rPr lang="en-US" dirty="0" smtClean="0"/>
              <a:t>A specified driver</a:t>
            </a:r>
          </a:p>
          <a:p>
            <a:pPr lvl="1" eaLnBrk="1" hangingPunct="1"/>
            <a:r>
              <a:rPr lang="en-US" dirty="0" smtClean="0"/>
              <a:t>A specified fault rating</a:t>
            </a:r>
          </a:p>
          <a:p>
            <a:pPr lvl="1" eaLnBrk="1" hangingPunct="1"/>
            <a:r>
              <a:rPr lang="en-US" dirty="0" smtClean="0"/>
              <a:t>No zip code for the loss location</a:t>
            </a:r>
          </a:p>
          <a:p>
            <a:pPr lvl="1" eaLnBrk="1" hangingPunct="1"/>
            <a:r>
              <a:rPr lang="en-US" dirty="0" smtClean="0"/>
              <a:t>No total loss calculation complete</a:t>
            </a:r>
          </a:p>
          <a:p>
            <a:pPr lvl="1" eaLnBrk="1" hangingPunct="1"/>
            <a:r>
              <a:rPr lang="en-US" dirty="0" smtClean="0"/>
              <a:t>No county for the loss location</a:t>
            </a:r>
          </a:p>
          <a:p>
            <a:pPr lvl="1" eaLnBrk="1" hangingPunct="1"/>
            <a:r>
              <a:rPr lang="en-US" dirty="0" smtClean="0"/>
              <a:t>No assessments</a:t>
            </a:r>
          </a:p>
          <a:p>
            <a:pPr lvl="1" eaLnBrk="1" hangingPunct="1"/>
            <a:r>
              <a:rPr lang="en-US" dirty="0" smtClean="0"/>
              <a:t>A mailing address for the one third-party claimant</a:t>
            </a:r>
          </a:p>
          <a:p>
            <a:pPr eaLnBrk="1" hangingPunct="1"/>
            <a:r>
              <a:rPr lang="en-US" dirty="0" smtClean="0"/>
              <a:t>The claim meets all the rules for the "new loss completion" level, so the save is permitted and the claim is created. (If the user attempts to create a claim with no driver specified or a claim with the insured at fault and no fault rating specified, then the user will not be able to finish the new claim wizard and error message identifies exactly why the claim cannot yet be saved.)</a:t>
            </a:r>
          </a:p>
          <a:p>
            <a:pPr eaLnBrk="1" hangingPunct="1"/>
            <a:r>
              <a:rPr lang="en-US" dirty="0" smtClean="0"/>
              <a:t>In the base application, if a claim is created from an imported FNOL, then it starts at a lower level known as the "load save" level (which is not shown in the diagram above). The rules at the "load save" level specify the minimal amount of information an FNOL must have in order to be imported into ClaimCenter. However, the claim must meet all rules at the "new loss" level before any changes can be made to it.</a:t>
            </a:r>
          </a:p>
          <a:p>
            <a:pPr eaLnBrk="1" hangingPunct="1"/>
            <a:r>
              <a:rPr lang="en-US" dirty="0" smtClean="0"/>
              <a:t>Theoretically, a claim or exposure could be created that meets all the conditions for "new loss completion" and one or more additional levels beyond "new loss completion". In this case, the claim would start at the furthest level possible. For simplicity sake, this discussion assumes that the logic at each level is robust enough that it is unlikely a new claim or exposure will meet more than the first level when it is first created.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8D8F3977-4F23-4A6C-9836-297B545E540B}" type="slidenum">
              <a:rPr lang="en-US" altLang="en-US" sz="1200" smtClean="0">
                <a:solidFill>
                  <a:schemeClr val="tx1"/>
                </a:solidFill>
              </a:rPr>
              <a:pPr/>
              <a:t>21</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maturity level of every claim and exposure is managed by the rules engine.</a:t>
            </a:r>
          </a:p>
          <a:p>
            <a:pPr eaLnBrk="1" hangingPunct="1"/>
            <a:r>
              <a:rPr lang="en-US" smtClean="0"/>
              <a:t>The rules engine has a series of "validation rules" for claims and exposures. The validation rules store the conditions. Whenever a change is made to a claim or exposure, the rules engine reviews the validation rules.</a:t>
            </a:r>
          </a:p>
          <a:p>
            <a:pPr eaLnBrk="1" hangingPunct="1">
              <a:buFontTx/>
              <a:buChar char="•"/>
            </a:pPr>
            <a:r>
              <a:rPr lang="en-US" smtClean="0"/>
              <a:t>If the change violates a condition at the object's current level or any previous levels, then the change is prevented. This prevents objects from slipping backwards in the business process.</a:t>
            </a:r>
          </a:p>
          <a:p>
            <a:pPr eaLnBrk="1" hangingPunct="1">
              <a:buFontTx/>
              <a:buChar char="•"/>
            </a:pPr>
            <a:r>
              <a:rPr lang="en-US" smtClean="0"/>
              <a:t>If the change does not violate any condition and the object's current level or any previous levels, then the change is allowed.</a:t>
            </a:r>
          </a:p>
          <a:p>
            <a:pPr lvl="1" eaLnBrk="1" hangingPunct="1"/>
            <a:r>
              <a:rPr lang="en-US" smtClean="0"/>
              <a:t>When the change is allowed, the rules engine automatically checks to see if the object meets all of the conditions at the next level. If any condition is not met, then the object remains at its current level of maturity. If all of the conditions are met, then the object is advanced to that level and this process is repeated.</a:t>
            </a:r>
          </a:p>
          <a:p>
            <a:pPr eaLnBrk="1" hangingPunct="1"/>
            <a:r>
              <a:rPr lang="en-US" smtClean="0"/>
              <a:t>In the example above, the user provided a city, state, zip code, and county for the loss location and then saved the claim. The change did not violate the conditions at the "new loss" level, so the change was allowed. The rules engine checked to see if the claim now meets the "valid for ISO" level. It does, so the claim is advanced to that level. It then checks to see if it meets the "send to external" level. It meets some but not all of the conditions at the "send to external" level. (The total loss calculation has not been completed.) So, the claim is promoted no further than "valid for ISO".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3550D5AE-B2A1-4510-AD02-3F05CE106390}" type="slidenum">
              <a:rPr lang="en-US" altLang="en-US" sz="1200" smtClean="0">
                <a:solidFill>
                  <a:schemeClr val="tx1"/>
                </a:solidFill>
              </a:rPr>
              <a:pPr/>
              <a:t>22</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ClaimCenter does not allow claims or exposures to move backwards in terms of object maturity. Once a claim or exposure has reached a given level, then any change that would cause a condition at or below that level to become false is prevented. For example, in the scenario above:</a:t>
            </a:r>
          </a:p>
          <a:p>
            <a:pPr eaLnBrk="1" hangingPunct="1">
              <a:buFontTx/>
              <a:buChar char="•"/>
            </a:pPr>
            <a:r>
              <a:rPr lang="en-US" smtClean="0"/>
              <a:t>If the user attempts to save a change in which the city, state, or zip code has been removed from the loss location, the save will be </a:t>
            </a:r>
            <a:r>
              <a:rPr lang="en-US" b="1" smtClean="0"/>
              <a:t>prevented</a:t>
            </a:r>
            <a:r>
              <a:rPr lang="en-US" smtClean="0"/>
              <a:t>. This is because the change would cause a condition at the claim's current level to become untrue.</a:t>
            </a:r>
          </a:p>
          <a:p>
            <a:pPr eaLnBrk="1" hangingPunct="1">
              <a:buFontTx/>
              <a:buChar char="•"/>
            </a:pPr>
            <a:r>
              <a:rPr lang="en-US" smtClean="0"/>
              <a:t>If the user attempts to save a change in which the driver of the vehicle becomes unspecified, the save will be </a:t>
            </a:r>
            <a:r>
              <a:rPr lang="en-US" b="1" smtClean="0"/>
              <a:t>prevented</a:t>
            </a:r>
            <a:r>
              <a:rPr lang="en-US" smtClean="0"/>
              <a:t>. This is because the change would cause a condition below the claim's current level to become untrue.</a:t>
            </a:r>
          </a:p>
          <a:p>
            <a:pPr eaLnBrk="1" hangingPunct="1">
              <a:buFontTx/>
              <a:buChar char="•"/>
            </a:pPr>
            <a:r>
              <a:rPr lang="en-US" smtClean="0"/>
              <a:t>If the user attempts to save a change in which the county has been removed from the loss location, the save will be </a:t>
            </a:r>
            <a:r>
              <a:rPr lang="en-US" b="1" smtClean="0"/>
              <a:t>allowed</a:t>
            </a:r>
            <a:r>
              <a:rPr lang="en-US" smtClean="0"/>
              <a:t>. This causes a condition to become untrue, but the condition is associated to a level above the claim's current level. The only conditions which must remain true are those at or below the claim's current level.</a:t>
            </a:r>
          </a:p>
          <a:p>
            <a:pPr eaLnBrk="1" hangingPunct="1">
              <a:buFontTx/>
              <a:buChar char="•"/>
            </a:pPr>
            <a:r>
              <a:rPr lang="en-US" smtClean="0"/>
              <a:t>If the user attempts to save a change in which the vehicle license plate is remove, the save will be </a:t>
            </a:r>
            <a:r>
              <a:rPr lang="en-US" b="1" smtClean="0"/>
              <a:t>allowed</a:t>
            </a:r>
            <a:r>
              <a:rPr lang="en-US" smtClean="0"/>
              <a:t>. This is because no validation condition references the license plate.</a:t>
            </a:r>
          </a:p>
          <a:p>
            <a:pPr eaLnBrk="1" hangingPunct="1"/>
            <a:r>
              <a:rPr lang="en-US" smtClean="0"/>
              <a:t>ClaimCenter prevents objects from regressing in maturity because at any given point, ClaimCenter may take action on a claim or exposure based on its level. (For example, ClaimCenter might send the claim to the ISO ClaimDatabase once it reaches the "Valid for ISO" level.) If the object is allowed to regress, then systems outside of ClaimCenter would have inaccurate information about the claims. (For example, the ISO ClaimDatabase would have misleading information about a claim.) </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94A11D45-9AE5-42B7-BAB7-5EA4A2B25A7D}" type="slidenum">
              <a:rPr lang="en-US" altLang="en-US" sz="1200" smtClean="0">
                <a:solidFill>
                  <a:schemeClr val="tx1"/>
                </a:solidFill>
              </a:rPr>
              <a:pPr/>
              <a:t>23</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Eventually, enough changes are made to the object that it reaches the "ability to pay" level. At this point, all conditions at all levels have been satisfied. From a business perspective, you can consider this the end of the adjudication process. A claim which is at "ability to pay" is ready to have checks written against 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A5B67A91-7C91-4FB5-A651-6A8B5F3BC627}" type="slidenum">
              <a:rPr lang="en-US" altLang="en-US" sz="1200" smtClean="0">
                <a:solidFill>
                  <a:schemeClr val="tx1"/>
                </a:solidFill>
              </a:rPr>
              <a:pPr/>
              <a:t>24</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9C1DA225-1CA7-4FA7-94E7-C00302EB13FD}" type="slidenum">
              <a:rPr lang="en-US" altLang="en-US" sz="1200" smtClean="0">
                <a:solidFill>
                  <a:schemeClr val="tx1"/>
                </a:solidFill>
              </a:rPr>
              <a:pPr/>
              <a:t>25</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also validate policies. A user might want to validate a policy is the policy was unverified or if some other change was made to the policy object in ClaimCenter after it was retrieved from the policy administration system. Policy validation rules are similar to claim and exposure validation rules, except for the fact that the policy does not have an inherent maturity level.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6B70BCF3-3D09-421A-B884-E6BBA254D00B}" type="slidenum">
              <a:rPr lang="en-US" altLang="en-US" sz="1200" smtClean="0">
                <a:solidFill>
                  <a:schemeClr val="tx1"/>
                </a:solidFill>
              </a:rPr>
              <a:pPr/>
              <a:t>26</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validation results screen lists all conditions with the policy, claim and/or its exposures which are preventing it from reaching the level specified from the Claim Actions menu. In the example above, the exposure is not at "ability to pay" because the vehicle incident has a description field which is empty.</a:t>
            </a:r>
          </a:p>
          <a:p>
            <a:pPr eaLnBrk="1" hangingPunct="1"/>
            <a:r>
              <a:rPr lang="en-US" dirty="0" smtClean="0"/>
              <a:t>ClaimCenter does not automatically report which level a condition is tied to. If you wanted a user to be aware of the level, you could add this to the message text. (For example, the text above could read "Vehicle: Vehicle incident description must not be empty. [Valid for ISO]".</a:t>
            </a:r>
          </a:p>
          <a:p>
            <a:pPr eaLnBrk="1" hangingPunct="1"/>
            <a:r>
              <a:rPr lang="en-US" dirty="0" smtClean="0"/>
              <a:t>If a user is interested in knowing what conditions they need to meet to achieve the next level, they can validate a claim and/or exposure for a specific level. (For example, if a claim is at "New loss" and you want to know what you need to do to make it "Valid for ISO" (as opposed to make it go all the way to "Ability to Pay"), then you can validate the claim and/or exposure specifically for the "Valid for ISO" level by selecting that level from the Validate menu.</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CE47B34C-BF81-4008-8C38-6830D95E5AC9}" type="slidenum">
              <a:rPr lang="en-US" altLang="en-US" sz="1200" smtClean="0">
                <a:solidFill>
                  <a:schemeClr val="tx1"/>
                </a:solidFill>
              </a:rPr>
              <a:pPr/>
              <a:t>27</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19C3E58B-5408-4D45-ABE7-BFEC46FB7020}" type="slidenum">
              <a:rPr lang="en-US" altLang="en-US" sz="1200" smtClean="0">
                <a:solidFill>
                  <a:schemeClr val="tx1"/>
                </a:solidFill>
              </a:rPr>
              <a:pPr/>
              <a:t>28</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Validation levels are used to track the maturity of a claim and its exposures during adjudication.</a:t>
            </a:r>
          </a:p>
          <a:p>
            <a:pPr eaLnBrk="1" hangingPunct="1"/>
            <a:r>
              <a:rPr lang="en-US" smtClean="0"/>
              <a:t>2.	a) The claim cannot be saved. It must be modified until it meets all conditions or cancelled.</a:t>
            </a:r>
          </a:p>
          <a:p>
            <a:pPr eaLnBrk="1" hangingPunct="1"/>
            <a:r>
              <a:rPr lang="en-US" smtClean="0"/>
              <a:t>	b) The claim is saved and is at least at the "new loss completion" level. It may be at a later level (such as "Valid for ISO" or "Send to External") if it meets all the conditions at these levels, but if it does not meet all the "ability to pay" conditions, then it will be below "ability to pay".</a:t>
            </a:r>
          </a:p>
          <a:p>
            <a:pPr eaLnBrk="1" hangingPunct="1"/>
            <a:r>
              <a:rPr lang="en-US" smtClean="0"/>
              <a:t>3.	a) ClaimCenter checks every time a change is made to the claim or its sub-objects.</a:t>
            </a:r>
          </a:p>
          <a:p>
            <a:pPr eaLnBrk="1" hangingPunct="1"/>
            <a:r>
              <a:rPr lang="en-US" smtClean="0"/>
              <a:t>	b) When the claim meets all conditions for the next level, it is promoted to that level.</a:t>
            </a:r>
          </a:p>
          <a:p>
            <a:pPr eaLnBrk="1" hangingPunct="1"/>
            <a:r>
              <a:rPr lang="en-US" smtClean="0"/>
              <a:t>4. You cannot start the payment wizard on claims that are not at ability to pay.</a:t>
            </a:r>
          </a:p>
          <a:p>
            <a:pPr eaLnBrk="1" hangingPunct="1"/>
            <a:r>
              <a:rPr lang="en-US" smtClean="0"/>
              <a:t>5. No. ClaimCenter prevents any change that would cause a claim to no longer meet the conditions for the level it is at or for any level below the level it is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Adjudicating Claims - </a:t>
            </a:r>
            <a:fld id="{211C349A-83C9-44D0-A356-DBEB3FC715FC}" type="slidenum">
              <a:rPr lang="en-US" altLang="en-US" smtClean="0"/>
              <a:pPr>
                <a:defRPr/>
              </a:pPr>
              <a:t>29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63085110-0256-4E51-B3E3-FD4CB25B72BE}" type="slidenum">
              <a:rPr lang="en-US" altLang="en-US" sz="1200" smtClean="0">
                <a:solidFill>
                  <a:schemeClr val="tx1"/>
                </a:solidFill>
              </a:rPr>
              <a:pPr/>
              <a:t>3</a:t>
            </a:fld>
            <a:endParaRPr lang="en-US" altLang="en-US" sz="120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5EB9E135-4F9E-4042-BCE6-EB6DFF4A33F9}" type="slidenum">
              <a:rPr lang="en-US" altLang="en-US" sz="1200" smtClean="0">
                <a:solidFill>
                  <a:schemeClr val="tx1"/>
                </a:solidFill>
              </a:rPr>
              <a:pPr/>
              <a:t>4</a:t>
            </a:fld>
            <a:endParaRPr lang="en-US" altLang="en-US" sz="120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Adjudication can be thought of as everything that takes place between the creation of the claim (intake) and the payment of the claim (payment).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892C1887-BDF9-4993-994E-4F8F35D6B19F}" type="slidenum">
              <a:rPr lang="en-US" altLang="en-US" sz="1200" smtClean="0">
                <a:solidFill>
                  <a:schemeClr val="tx1"/>
                </a:solidFill>
              </a:rPr>
              <a:pPr/>
              <a:t>5</a:t>
            </a:fld>
            <a:endParaRPr lang="en-US" altLang="en-US" sz="120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claim and each of its exposure has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using the reserve lines of its exposures is a prerequisite to making payments.</a:t>
            </a:r>
          </a:p>
          <a:p>
            <a:pPr eaLnBrk="1" hangingPunct="1"/>
            <a:r>
              <a:rPr lang="en-US" smtClean="0"/>
              <a:t>In many cases, the claim and its exposures become payable as a natural result of the completion of all of the activities. However, the two are not required to be functionally connected. Therefore, it is possible that all activities could be complete and yet the claim or one of its exposures is not payable. (It is also possible that a claim and all of its exposures are payable, but there are still open activities.)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90FB60E8-E1B7-4CAE-BFBF-AB18CB07A698}" type="slidenum">
              <a:rPr lang="en-US" altLang="en-US" sz="1200" smtClean="0">
                <a:solidFill>
                  <a:schemeClr val="tx1"/>
                </a:solidFill>
              </a:rPr>
              <a:pPr/>
              <a:t>6</a:t>
            </a:fld>
            <a:endParaRPr lang="en-US" altLang="en-US" sz="120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can be two issues around the existence of a coverage. 1) Was the coverage in effect at the time of the loss? 2) Do any of the coverages on the policy cover the loss? In some cases, a claim is not paid because the policy was not in effect, the policy was in effect but the appropriate coverage was not effective at the time of the loss, or there is no coverage on the policy that covers the loss the insured suffered.</a:t>
            </a:r>
          </a:p>
          <a:p>
            <a:pPr eaLnBrk="1" hangingPunct="1"/>
            <a:r>
              <a:rPr lang="en-US" smtClean="0"/>
              <a:t>The two most common coverage terms that are relevant to claims are deductibles and limits. If the loss suffered by the insured is less than or equal to the deductible, then the carrier does not have to issue a payment. The amount of the payment has an upper bounds of any limit placed on the coverage.</a:t>
            </a:r>
          </a:p>
          <a:p>
            <a:pPr eaLnBrk="1" hangingPunct="1"/>
            <a:r>
              <a:rPr lang="en-US" smtClean="0"/>
              <a:t>Metropolitan Reporting Bureau provides a nationwide police accident and incident reports service in the United States. (This is often referred to casually as "metro reports".) Many insurance carriers use this system to obtain police accident and incident reports to improve record-keeping and to reduce fraud. ClaimCenter’s built-in support for this service decreases deployment time for Metropolitan Reporting Bureau integration projects, particularly for personal lines carriers. For more information about Metropolitan’s services, refer to their web site: http://www.metroreporting.com.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297625F2-E4DD-4172-B9C4-D7272BD2E781}" type="slidenum">
              <a:rPr lang="en-US" altLang="en-US" sz="1200" smtClean="0">
                <a:solidFill>
                  <a:schemeClr val="tx1"/>
                </a:solidFill>
              </a:rPr>
              <a:pPr/>
              <a:t>7</a:t>
            </a:fld>
            <a:endParaRPr lang="en-US" altLang="en-US" sz="120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2329282E-5020-469E-9683-0F86F916D501}" type="slidenum">
              <a:rPr lang="en-US" altLang="en-US" sz="1200" smtClean="0">
                <a:solidFill>
                  <a:schemeClr val="tx1"/>
                </a:solidFill>
              </a:rPr>
              <a:pPr/>
              <a:t>8</a:t>
            </a:fld>
            <a:endParaRPr lang="en-US" altLang="en-US" sz="120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adjudication functionality needed within ClaimCenter varies widely...</a:t>
            </a:r>
          </a:p>
          <a:p>
            <a:pPr marL="228600" lvl="1" indent="0" eaLnBrk="1" hangingPunct="1">
              <a:buNone/>
            </a:pPr>
            <a:r>
              <a:rPr lang="en-US" dirty="0" smtClean="0"/>
              <a:t>...from carrier to carrier</a:t>
            </a:r>
          </a:p>
          <a:p>
            <a:pPr marL="228600" lvl="1" indent="0" eaLnBrk="1" hangingPunct="1">
              <a:buNone/>
            </a:pPr>
            <a:r>
              <a:rPr lang="en-US" dirty="0" smtClean="0"/>
              <a:t>...from one line of business to the next</a:t>
            </a:r>
          </a:p>
          <a:p>
            <a:pPr eaLnBrk="1" hangingPunct="1"/>
            <a:r>
              <a:rPr lang="en-US" dirty="0" smtClean="0"/>
              <a:t>Therefore, this lesson discusses possible approaches to common adjudication requirements for each primary line of business, but it does not attempt to comprehensively cover every issue and approach every carrier might take.</a:t>
            </a:r>
          </a:p>
          <a:p>
            <a:pPr eaLnBrk="1" hangingPunct="1"/>
            <a:r>
              <a:rPr lang="en-US" dirty="0" smtClean="0"/>
              <a:t>The details listed above could be relevant for the following reasons:</a:t>
            </a:r>
          </a:p>
          <a:p>
            <a:pPr lvl="1" eaLnBrk="1" hangingPunct="1"/>
            <a:r>
              <a:rPr lang="en-US" dirty="0" smtClean="0"/>
              <a:t>Party at fault (Fault Rating) - This is used to determine who has the liability for the damage. It can impact who is responsible for paying losses. (If the insured is at fault, then the carrier must pay for the loss if the insured has the appropriate liability coverage. If the third party is at fault, then the carrier may attempt to get payment from the third party's insurance carrier. This is known as subrogation.)</a:t>
            </a:r>
          </a:p>
          <a:p>
            <a:pPr lvl="1" eaLnBrk="1" hangingPunct="1"/>
            <a:r>
              <a:rPr lang="en-US" dirty="0" smtClean="0"/>
              <a:t>Loss location - This is used to record where the loss occurred.</a:t>
            </a:r>
          </a:p>
          <a:p>
            <a:pPr lvl="1" eaLnBrk="1" hangingPunct="1"/>
            <a:r>
              <a:rPr lang="en-US" dirty="0" smtClean="0"/>
              <a:t>Notification and Contact - This records who reported the claim, and who the carrier should contact with issues about the claim.</a:t>
            </a:r>
          </a:p>
          <a:p>
            <a:pPr lvl="1" eaLnBrk="1" hangingPunct="1"/>
            <a:r>
              <a:rPr lang="en-US" dirty="0" smtClean="0"/>
              <a:t>Officials - This records any government officials, such as police officers, who were involved in the loss and/or may have information about what occurred.</a:t>
            </a:r>
          </a:p>
          <a:p>
            <a:pPr lvl="1" eaLnBrk="1" hangingPunct="1"/>
            <a:r>
              <a:rPr lang="en-US" dirty="0" smtClean="0"/>
              <a:t>Witnesses - This records any non-government officials who may have information about what occurred.</a:t>
            </a:r>
          </a:p>
          <a:p>
            <a:pPr lvl="1" eaLnBrk="1" hangingPunct="1"/>
            <a:r>
              <a:rPr lang="en-US" dirty="0" smtClean="0"/>
              <a:t>Contributing factors - This is discussed on the next slide.</a:t>
            </a:r>
          </a:p>
          <a:p>
            <a:pPr eaLnBrk="1" hangingPunct="1">
              <a:buFontTx/>
              <a:buChar char="•"/>
            </a:pPr>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sz="1400">
                <a:solidFill>
                  <a:schemeClr val="bg1"/>
                </a:solidFill>
                <a:latin typeface="Arial" charset="0"/>
              </a:defRPr>
            </a:lvl1pPr>
            <a:lvl2pPr marL="742950" indent="-285750" defTabSz="942975">
              <a:tabLst>
                <a:tab pos="5591175" algn="r"/>
              </a:tabLst>
              <a:defRPr sz="1400">
                <a:solidFill>
                  <a:schemeClr val="bg1"/>
                </a:solidFill>
                <a:latin typeface="Arial" charset="0"/>
              </a:defRPr>
            </a:lvl2pPr>
            <a:lvl3pPr marL="1143000" indent="-228600" defTabSz="942975">
              <a:tabLst>
                <a:tab pos="5591175" algn="r"/>
              </a:tabLst>
              <a:defRPr sz="1400">
                <a:solidFill>
                  <a:schemeClr val="bg1"/>
                </a:solidFill>
                <a:latin typeface="Arial" charset="0"/>
              </a:defRPr>
            </a:lvl3pPr>
            <a:lvl4pPr marL="1600200" indent="-228600" defTabSz="942975">
              <a:tabLst>
                <a:tab pos="5591175" algn="r"/>
              </a:tabLst>
              <a:defRPr sz="1400">
                <a:solidFill>
                  <a:schemeClr val="bg1"/>
                </a:solidFill>
                <a:latin typeface="Arial" charset="0"/>
              </a:defRPr>
            </a:lvl4pPr>
            <a:lvl5pPr marL="2057400" indent="-228600" defTabSz="942975">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0"/>
              </a:spcAft>
              <a:buClr>
                <a:srgbClr val="0146AD"/>
              </a:buClr>
              <a:buFont typeface="Wingdings" pitchFamily="2" charset="2"/>
              <a:buChar cha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sz="1400">
                <a:solidFill>
                  <a:schemeClr val="bg1"/>
                </a:solidFill>
                <a:latin typeface="Arial" charset="0"/>
              </a:defRPr>
            </a:lvl1pPr>
            <a:lvl2pPr marL="742950" indent="-285750" defTabSz="931863">
              <a:tabLst>
                <a:tab pos="2743200" algn="ctr"/>
              </a:tabLst>
              <a:defRPr sz="1400">
                <a:solidFill>
                  <a:schemeClr val="bg1"/>
                </a:solidFill>
                <a:latin typeface="Arial" charset="0"/>
              </a:defRPr>
            </a:lvl2pPr>
            <a:lvl3pPr marL="1143000" indent="-228600" defTabSz="931863">
              <a:tabLst>
                <a:tab pos="2743200" algn="ctr"/>
              </a:tabLst>
              <a:defRPr sz="1400">
                <a:solidFill>
                  <a:schemeClr val="bg1"/>
                </a:solidFill>
                <a:latin typeface="Arial" charset="0"/>
              </a:defRPr>
            </a:lvl3pPr>
            <a:lvl4pPr marL="1600200" indent="-228600" defTabSz="931863">
              <a:tabLst>
                <a:tab pos="2743200" algn="ctr"/>
              </a:tabLst>
              <a:defRPr sz="1400">
                <a:solidFill>
                  <a:schemeClr val="bg1"/>
                </a:solidFill>
                <a:latin typeface="Arial" charset="0"/>
              </a:defRPr>
            </a:lvl4pPr>
            <a:lvl5pPr marL="2057400" indent="-228600" defTabSz="931863">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0"/>
              </a:spcAft>
              <a:buClr>
                <a:srgbClr val="0146AD"/>
              </a:buClr>
              <a:buFont typeface="Wingdings" pitchFamily="2" charset="2"/>
              <a:buChar char="–"/>
              <a:tabLst>
                <a:tab pos="2743200" algn="ctr"/>
              </a:tabLst>
              <a:defRPr sz="1400">
                <a:solidFill>
                  <a:schemeClr val="bg1"/>
                </a:solidFill>
                <a:latin typeface="Arial" charset="0"/>
              </a:defRPr>
            </a:lvl9pPr>
          </a:lstStyle>
          <a:p>
            <a:r>
              <a:rPr lang="en-US" altLang="en-US" sz="1200" smtClean="0">
                <a:solidFill>
                  <a:schemeClr val="tx1"/>
                </a:solidFill>
              </a:rPr>
              <a:t>	Adjudicating Claims - </a:t>
            </a:r>
            <a:fld id="{BA02C7C9-B2C8-4DF8-86CC-F8643741C3DC}" type="slidenum">
              <a:rPr lang="en-US" altLang="en-US" sz="1200" smtClean="0">
                <a:solidFill>
                  <a:schemeClr val="tx1"/>
                </a:solidFill>
              </a:rPr>
              <a:pPr/>
              <a:t>9</a:t>
            </a:fld>
            <a:endParaRPr lang="en-US" altLang="en-US" sz="120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807565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81624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9231435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7102980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524295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437117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1013105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09641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577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850014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792463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600081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spcAft>
                  <a:spcPct val="30000"/>
                </a:spcAft>
                <a:buClr>
                  <a:schemeClr val="tx1"/>
                </a:buCl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nSpc>
                <a:spcPts val="1800"/>
              </a:lnSpc>
              <a:spcBef>
                <a:spcPts val="600"/>
              </a:spcBef>
              <a:buFont typeface="Wingdings" pitchFamily="2" charset="2"/>
              <a:buNone/>
              <a:defRPr/>
            </a:pPr>
            <a:fld id="{2BAD6AF7-9F14-4F98-8B4A-D4A4BC73A60B}" type="slidenum">
              <a:rPr lang="en-US" sz="120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Adjudicating Claims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18 March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pic>
        <p:nvPicPr>
          <p:cNvPr id="8" name="Picture 7" descr="C:\Users\trhoades\AppData\Local\Temp\SNAGHTML196b8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694" y="180753"/>
            <a:ext cx="5455306" cy="6230679"/>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3"/>
          <p:cNvSpPr>
            <a:spLocks noGrp="1" noChangeArrowheads="1"/>
          </p:cNvSpPr>
          <p:nvPr>
            <p:ph type="title"/>
          </p:nvPr>
        </p:nvSpPr>
        <p:spPr>
          <a:xfrm>
            <a:off x="466725" y="331788"/>
            <a:ext cx="3063284" cy="1485900"/>
          </a:xfrm>
        </p:spPr>
        <p:txBody>
          <a:bodyPr/>
          <a:lstStyle/>
          <a:p>
            <a:pPr eaLnBrk="1" hangingPunct="1"/>
            <a:r>
              <a:rPr lang="en-US" sz="3200" dirty="0" smtClean="0"/>
              <a:t>Using information</a:t>
            </a:r>
            <a:br>
              <a:rPr lang="en-US" sz="3200" dirty="0" smtClean="0"/>
            </a:br>
            <a:r>
              <a:rPr lang="en-US" sz="3200" dirty="0" smtClean="0"/>
              <a:t>from external-to-</a:t>
            </a:r>
            <a:br>
              <a:rPr lang="en-US" sz="3200" dirty="0" smtClean="0"/>
            </a:br>
            <a:r>
              <a:rPr lang="en-US" sz="3200" dirty="0" smtClean="0"/>
              <a:t>carrier systems</a:t>
            </a:r>
          </a:p>
        </p:txBody>
      </p:sp>
      <p:sp>
        <p:nvSpPr>
          <p:cNvPr id="13316" name="Rectangle 4"/>
          <p:cNvSpPr>
            <a:spLocks noGrp="1" noChangeArrowheads="1"/>
          </p:cNvSpPr>
          <p:nvPr>
            <p:ph idx="1"/>
          </p:nvPr>
        </p:nvSpPr>
        <p:spPr>
          <a:xfrm>
            <a:off x="287338" y="2803777"/>
            <a:ext cx="3113087" cy="1984375"/>
          </a:xfrm>
        </p:spPr>
        <p:txBody>
          <a:bodyPr/>
          <a:lstStyle/>
          <a:p>
            <a:pPr>
              <a:lnSpc>
                <a:spcPct val="90000"/>
              </a:lnSpc>
              <a:buFont typeface="Arial" charset="0"/>
              <a:buChar char="•"/>
            </a:pPr>
            <a:r>
              <a:rPr lang="en-US" dirty="0" smtClean="0"/>
              <a:t>The Loss Details screen can contain information from external systems, such as metropolitan reports</a:t>
            </a:r>
          </a:p>
        </p:txBody>
      </p:sp>
      <p:sp>
        <p:nvSpPr>
          <p:cNvPr id="13317" name="Rectangle 16"/>
          <p:cNvSpPr>
            <a:spLocks noChangeArrowheads="1"/>
          </p:cNvSpPr>
          <p:nvPr/>
        </p:nvSpPr>
        <p:spPr bwMode="auto">
          <a:xfrm>
            <a:off x="3731226" y="5146157"/>
            <a:ext cx="5359613" cy="1244009"/>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smtClean="0"/>
              <a:t>Metropolitan Reporting Bureau integration</a:t>
            </a:r>
          </a:p>
        </p:txBody>
      </p:sp>
      <p:sp>
        <p:nvSpPr>
          <p:cNvPr id="14339" name="Rectangle 11"/>
          <p:cNvSpPr>
            <a:spLocks noGrp="1" noChangeArrowheads="1"/>
          </p:cNvSpPr>
          <p:nvPr>
            <p:ph idx="1"/>
          </p:nvPr>
        </p:nvSpPr>
        <p:spPr>
          <a:xfrm>
            <a:off x="519113" y="2574925"/>
            <a:ext cx="8318500" cy="3814763"/>
          </a:xfrm>
        </p:spPr>
        <p:txBody>
          <a:bodyPr/>
          <a:lstStyle/>
          <a:p>
            <a:pPr>
              <a:buFont typeface="Arial" charset="0"/>
              <a:buChar char="•"/>
            </a:pPr>
            <a:r>
              <a:rPr lang="en-US" smtClean="0"/>
              <a:t>Some instances of ClaimCenter have an integration point to Metropolitan Reporting Bureau</a:t>
            </a:r>
          </a:p>
          <a:p>
            <a:pPr lvl="1"/>
            <a:r>
              <a:rPr lang="en-US" smtClean="0"/>
              <a:t>This system provides a nationwide police accident and incident reports service in the United States used by carriers to improve record-keeping and to reduce fraud</a:t>
            </a:r>
          </a:p>
          <a:p>
            <a:pPr>
              <a:buFont typeface="Arial" charset="0"/>
              <a:buChar char="•"/>
            </a:pPr>
            <a:r>
              <a:rPr lang="en-US" smtClean="0"/>
              <a:t>Information exchange</a:t>
            </a:r>
          </a:p>
          <a:p>
            <a:pPr lvl="1"/>
            <a:r>
              <a:rPr lang="en-US" smtClean="0"/>
              <a:t>ClaimCenter sends a request for reports, identifying a given person, vehicle, and/or incidence of crime</a:t>
            </a:r>
          </a:p>
          <a:p>
            <a:pPr lvl="1"/>
            <a:r>
              <a:rPr lang="en-US" smtClean="0"/>
              <a:t>ClaimCenter receives one or more police reports that may detail accidents, reported crimes, and so on</a:t>
            </a:r>
            <a:endParaRPr lang="en-US" smtClean="0">
              <a:solidFill>
                <a:srgbClr val="FF0000"/>
              </a:solidFill>
            </a:endParaRPr>
          </a:p>
        </p:txBody>
      </p:sp>
      <p:sp>
        <p:nvSpPr>
          <p:cNvPr id="14340" name="Rectangle 3"/>
          <p:cNvSpPr>
            <a:spLocks noChangeArrowheads="1"/>
          </p:cNvSpPr>
          <p:nvPr/>
        </p:nvSpPr>
        <p:spPr bwMode="auto">
          <a:xfrm>
            <a:off x="5384800" y="954088"/>
            <a:ext cx="27908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4341"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Line 6"/>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7"/>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Text Box 8"/>
          <p:cNvSpPr txBox="1">
            <a:spLocks noChangeArrowheads="1"/>
          </p:cNvSpPr>
          <p:nvPr/>
        </p:nvSpPr>
        <p:spPr bwMode="auto">
          <a:xfrm>
            <a:off x="3130550" y="170021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a:solidFill>
                  <a:schemeClr val="accent1"/>
                </a:solidFill>
              </a:rPr>
              <a:t>reports</a:t>
            </a:r>
          </a:p>
        </p:txBody>
      </p:sp>
      <p:sp>
        <p:nvSpPr>
          <p:cNvPr id="14345" name="Text Box 9"/>
          <p:cNvSpPr txBox="1">
            <a:spLocks noChangeArrowheads="1"/>
          </p:cNvSpPr>
          <p:nvPr/>
        </p:nvSpPr>
        <p:spPr bwMode="auto">
          <a:xfrm>
            <a:off x="3130550" y="782638"/>
            <a:ext cx="2011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a:solidFill>
                  <a:schemeClr val="accent1"/>
                </a:solidFill>
              </a:rPr>
              <a:t>request for reports</a:t>
            </a:r>
          </a:p>
        </p:txBody>
      </p:sp>
      <p:sp>
        <p:nvSpPr>
          <p:cNvPr id="14346" name="Text Box 10"/>
          <p:cNvSpPr txBox="1">
            <a:spLocks noChangeArrowheads="1"/>
          </p:cNvSpPr>
          <p:nvPr/>
        </p:nvSpPr>
        <p:spPr bwMode="auto">
          <a:xfrm>
            <a:off x="6462713" y="976313"/>
            <a:ext cx="1712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a:buClrTx/>
              <a:buFontTx/>
              <a:buNone/>
            </a:pPr>
            <a:r>
              <a:rPr lang="en-US" sz="2000" b="1">
                <a:solidFill>
                  <a:schemeClr val="accent1"/>
                </a:solidFill>
                <a:latin typeface="MetaPlusBook-Roman" pitchFamily="34" charset="0"/>
              </a:rPr>
              <a:t>Metropolitan</a:t>
            </a:r>
            <a:br>
              <a:rPr lang="en-US" sz="2000" b="1">
                <a:solidFill>
                  <a:schemeClr val="accent1"/>
                </a:solidFill>
                <a:latin typeface="MetaPlusBook-Roman" pitchFamily="34" charset="0"/>
              </a:rPr>
            </a:br>
            <a:r>
              <a:rPr lang="en-US" sz="2000" b="1">
                <a:solidFill>
                  <a:schemeClr val="accent1"/>
                </a:solidFill>
                <a:latin typeface="MetaPlusBook-Roman" pitchFamily="34" charset="0"/>
              </a:rPr>
              <a:t>Reporting</a:t>
            </a:r>
            <a:br>
              <a:rPr lang="en-US" sz="2000" b="1">
                <a:solidFill>
                  <a:schemeClr val="accent1"/>
                </a:solidFill>
                <a:latin typeface="MetaPlusBook-Roman" pitchFamily="34" charset="0"/>
              </a:rPr>
            </a:br>
            <a:r>
              <a:rPr lang="en-US" sz="2000" b="1">
                <a:solidFill>
                  <a:schemeClr val="accent1"/>
                </a:solidFill>
                <a:latin typeface="MetaPlusBook-Roman" pitchFamily="34" charset="0"/>
              </a:rPr>
              <a:t>Bureau</a:t>
            </a:r>
          </a:p>
        </p:txBody>
      </p:sp>
      <p:pic>
        <p:nvPicPr>
          <p:cNvPr id="14347" name="Picture 12" descr="j04298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8613" y="396875"/>
            <a:ext cx="9493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85248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55" y="2017933"/>
            <a:ext cx="8201827" cy="433184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dirty="0" smtClean="0"/>
              <a:t>Assessments</a:t>
            </a:r>
          </a:p>
        </p:txBody>
      </p:sp>
      <p:sp>
        <p:nvSpPr>
          <p:cNvPr id="15364" name="Rectangle 6"/>
          <p:cNvSpPr>
            <a:spLocks noGrp="1" noChangeArrowheads="1"/>
          </p:cNvSpPr>
          <p:nvPr>
            <p:ph sz="half" idx="1"/>
          </p:nvPr>
        </p:nvSpPr>
        <p:spPr>
          <a:xfrm>
            <a:off x="427038" y="801688"/>
            <a:ext cx="8220075" cy="682625"/>
          </a:xfrm>
          <a:solidFill>
            <a:schemeClr val="tx1"/>
          </a:solidFill>
        </p:spPr>
        <p:txBody>
          <a:bodyPr/>
          <a:lstStyle/>
          <a:p>
            <a:pPr>
              <a:buFont typeface="Arial" charset="0"/>
              <a:buChar char="•"/>
            </a:pPr>
            <a:r>
              <a:rPr lang="en-US" sz="2000" dirty="0" smtClean="0"/>
              <a:t>The Assessment screens evaluate the value of lost or damaged property and monitor the services required to indemnify the insured  </a:t>
            </a:r>
          </a:p>
          <a:p>
            <a:pPr>
              <a:buFont typeface="Arial" charset="0"/>
              <a:buChar char="•"/>
            </a:pPr>
            <a:endParaRPr lang="en-US" sz="2000" dirty="0" smtClean="0"/>
          </a:p>
        </p:txBody>
      </p:sp>
      <p:sp>
        <p:nvSpPr>
          <p:cNvPr id="15365" name="Text Box 8"/>
          <p:cNvSpPr txBox="1">
            <a:spLocks noChangeArrowheads="1"/>
          </p:cNvSpPr>
          <p:nvPr/>
        </p:nvSpPr>
        <p:spPr bwMode="auto">
          <a:xfrm>
            <a:off x="5804282" y="4197104"/>
            <a:ext cx="2786063" cy="54768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r" eaLnBrk="1" hangingPunct="1">
              <a:spcAft>
                <a:spcPct val="30000"/>
              </a:spcAft>
              <a:buClr>
                <a:schemeClr val="tx1"/>
              </a:buClr>
              <a:buFontTx/>
              <a:buNone/>
            </a:pPr>
            <a:r>
              <a:rPr lang="en-US" sz="1800" b="1" dirty="0">
                <a:solidFill>
                  <a:srgbClr val="FF0000"/>
                </a:solidFill>
              </a:rPr>
              <a:t>A source is a person who provided an assessment.</a:t>
            </a:r>
          </a:p>
        </p:txBody>
      </p:sp>
      <p:sp>
        <p:nvSpPr>
          <p:cNvPr id="15366" name="Rectangle 9"/>
          <p:cNvSpPr>
            <a:spLocks noChangeArrowheads="1"/>
          </p:cNvSpPr>
          <p:nvPr/>
        </p:nvSpPr>
        <p:spPr bwMode="auto">
          <a:xfrm>
            <a:off x="500455" y="4167851"/>
            <a:ext cx="8201826" cy="1008986"/>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367" name="Text Box 11"/>
          <p:cNvSpPr txBox="1">
            <a:spLocks noChangeArrowheads="1"/>
          </p:cNvSpPr>
          <p:nvPr/>
        </p:nvSpPr>
        <p:spPr bwMode="auto">
          <a:xfrm>
            <a:off x="3713163" y="4902200"/>
            <a:ext cx="4651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r" eaLnBrk="1" hangingPunct="1">
              <a:spcAft>
                <a:spcPct val="30000"/>
              </a:spcAft>
              <a:buClr>
                <a:schemeClr val="tx1"/>
              </a:buClr>
              <a:buFontTx/>
              <a:buNone/>
            </a:pPr>
            <a:r>
              <a:rPr lang="en-US" sz="1800" b="1">
                <a:solidFill>
                  <a:srgbClr val="FF0000"/>
                </a:solidFill>
              </a:rPr>
              <a:t>A line item has its own description, amount, and status (approved or denied).</a:t>
            </a:r>
          </a:p>
        </p:txBody>
      </p:sp>
      <p:sp>
        <p:nvSpPr>
          <p:cNvPr id="15368" name="Rectangle 12"/>
          <p:cNvSpPr>
            <a:spLocks noChangeArrowheads="1"/>
          </p:cNvSpPr>
          <p:nvPr/>
        </p:nvSpPr>
        <p:spPr bwMode="auto">
          <a:xfrm>
            <a:off x="500454" y="5198102"/>
            <a:ext cx="8201827" cy="1122916"/>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369" name="Text Box 14"/>
          <p:cNvSpPr txBox="1">
            <a:spLocks noChangeArrowheads="1"/>
          </p:cNvSpPr>
          <p:nvPr/>
        </p:nvSpPr>
        <p:spPr bwMode="auto">
          <a:xfrm>
            <a:off x="4112820" y="2709528"/>
            <a:ext cx="4589462" cy="27463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dirty="0">
                <a:solidFill>
                  <a:srgbClr val="FF0000"/>
                </a:solidFill>
              </a:rPr>
              <a:t>Description of property to be assessed</a:t>
            </a:r>
          </a:p>
        </p:txBody>
      </p:sp>
      <p:sp>
        <p:nvSpPr>
          <p:cNvPr id="15370" name="Rectangle 15"/>
          <p:cNvSpPr>
            <a:spLocks noChangeArrowheads="1"/>
          </p:cNvSpPr>
          <p:nvPr/>
        </p:nvSpPr>
        <p:spPr bwMode="auto">
          <a:xfrm>
            <a:off x="500454" y="2679699"/>
            <a:ext cx="8201827" cy="1488151"/>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55" y="2017933"/>
            <a:ext cx="8201827" cy="433184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Rectangle 6"/>
          <p:cNvSpPr>
            <a:spLocks noGrp="1" noChangeArrowheads="1"/>
          </p:cNvSpPr>
          <p:nvPr>
            <p:ph type="title"/>
          </p:nvPr>
        </p:nvSpPr>
        <p:spPr/>
        <p:txBody>
          <a:bodyPr/>
          <a:lstStyle/>
          <a:p>
            <a:pPr eaLnBrk="1" hangingPunct="1"/>
            <a:r>
              <a:rPr lang="en-US" dirty="0" smtClean="0"/>
              <a:t>Assessment event lines</a:t>
            </a:r>
          </a:p>
        </p:txBody>
      </p:sp>
      <p:sp>
        <p:nvSpPr>
          <p:cNvPr id="16391" name="AutoShape 10"/>
          <p:cNvSpPr>
            <a:spLocks noChangeArrowheads="1"/>
          </p:cNvSpPr>
          <p:nvPr/>
        </p:nvSpPr>
        <p:spPr bwMode="auto">
          <a:xfrm>
            <a:off x="987202" y="4577557"/>
            <a:ext cx="1139309" cy="436562"/>
          </a:xfrm>
          <a:prstGeom prst="roundRect">
            <a:avLst>
              <a:gd name="adj" fmla="val 16667"/>
            </a:avLst>
          </a:prstGeom>
          <a:noFill/>
          <a:ln w="2857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6392" name="Line 11"/>
          <p:cNvSpPr>
            <a:spLocks noChangeShapeType="1"/>
          </p:cNvSpPr>
          <p:nvPr/>
        </p:nvSpPr>
        <p:spPr bwMode="auto">
          <a:xfrm flipV="1">
            <a:off x="1556855" y="2000249"/>
            <a:ext cx="1354619" cy="2577307"/>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7" y="756444"/>
            <a:ext cx="6795195" cy="468742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90" name="Text Box 9"/>
          <p:cNvSpPr txBox="1">
            <a:spLocks noChangeArrowheads="1"/>
          </p:cNvSpPr>
          <p:nvPr/>
        </p:nvSpPr>
        <p:spPr bwMode="auto">
          <a:xfrm>
            <a:off x="5722144" y="2660239"/>
            <a:ext cx="2792413" cy="549275"/>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dirty="0">
                <a:solidFill>
                  <a:srgbClr val="FF0000"/>
                </a:solidFill>
              </a:rPr>
              <a:t>An event line is an action taken by the carrier</a:t>
            </a:r>
          </a:p>
        </p:txBody>
      </p:sp>
      <p:sp>
        <p:nvSpPr>
          <p:cNvPr id="16389" name="Rectangle 8"/>
          <p:cNvSpPr>
            <a:spLocks noChangeArrowheads="1"/>
          </p:cNvSpPr>
          <p:nvPr/>
        </p:nvSpPr>
        <p:spPr bwMode="auto">
          <a:xfrm>
            <a:off x="2236786" y="2932112"/>
            <a:ext cx="6795195" cy="931863"/>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105" y="955675"/>
            <a:ext cx="5372100" cy="5000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84" y="4735291"/>
            <a:ext cx="2456498" cy="17293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2" name="Rectangle 2"/>
          <p:cNvSpPr>
            <a:spLocks noGrp="1" noChangeArrowheads="1"/>
          </p:cNvSpPr>
          <p:nvPr>
            <p:ph type="title"/>
          </p:nvPr>
        </p:nvSpPr>
        <p:spPr/>
        <p:txBody>
          <a:bodyPr/>
          <a:lstStyle/>
          <a:p>
            <a:pPr eaLnBrk="1" hangingPunct="1"/>
            <a:r>
              <a:rPr lang="en-US" smtClean="0"/>
              <a:t>Total loss calculator</a:t>
            </a:r>
          </a:p>
        </p:txBody>
      </p:sp>
      <p:sp>
        <p:nvSpPr>
          <p:cNvPr id="17413" name="Rectangle 3"/>
          <p:cNvSpPr>
            <a:spLocks noGrp="1" noChangeArrowheads="1"/>
          </p:cNvSpPr>
          <p:nvPr>
            <p:ph idx="1"/>
          </p:nvPr>
        </p:nvSpPr>
        <p:spPr>
          <a:xfrm>
            <a:off x="419100" y="877888"/>
            <a:ext cx="3130550" cy="3621087"/>
          </a:xfrm>
        </p:spPr>
        <p:txBody>
          <a:bodyPr/>
          <a:lstStyle/>
          <a:p>
            <a:pPr>
              <a:buFont typeface="Arial" charset="0"/>
              <a:buChar char="•"/>
            </a:pPr>
            <a:r>
              <a:rPr lang="en-US" smtClean="0"/>
              <a:t>Vehicle incidents could make use of a total loss calculator</a:t>
            </a:r>
          </a:p>
          <a:p>
            <a:pPr lvl="1"/>
            <a:r>
              <a:rPr lang="en-US" smtClean="0"/>
              <a:t>This is a series of questions which uses business rules to determine if the incident should be considered a total loss</a:t>
            </a:r>
          </a:p>
        </p:txBody>
      </p:sp>
      <p:sp>
        <p:nvSpPr>
          <p:cNvPr id="17414" name="Rectangle 6"/>
          <p:cNvSpPr>
            <a:spLocks noChangeArrowheads="1"/>
          </p:cNvSpPr>
          <p:nvPr/>
        </p:nvSpPr>
        <p:spPr bwMode="auto">
          <a:xfrm>
            <a:off x="3708105" y="4178301"/>
            <a:ext cx="2065374" cy="8318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5" name="Line 7"/>
          <p:cNvSpPr>
            <a:spLocks noChangeShapeType="1"/>
          </p:cNvSpPr>
          <p:nvPr/>
        </p:nvSpPr>
        <p:spPr bwMode="auto">
          <a:xfrm flipV="1">
            <a:off x="2867025" y="4549552"/>
            <a:ext cx="841080" cy="129244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7" name="Rectangle 17"/>
          <p:cNvSpPr>
            <a:spLocks noChangeArrowheads="1"/>
          </p:cNvSpPr>
          <p:nvPr/>
        </p:nvSpPr>
        <p:spPr bwMode="auto">
          <a:xfrm>
            <a:off x="2020186" y="5956300"/>
            <a:ext cx="499730" cy="28257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902" y="4363816"/>
            <a:ext cx="3314700" cy="371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descr="http://images.copart.com/website/data/pix/20110729/21384231_1X.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3330" y="2705875"/>
            <a:ext cx="2500670" cy="1875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8434"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8435" name="Picture 3" descr="j0347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9238" y="392113"/>
            <a:ext cx="10985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4"/>
          <p:cNvSpPr>
            <a:spLocks noGrp="1" noChangeArrowheads="1"/>
          </p:cNvSpPr>
          <p:nvPr>
            <p:ph type="title"/>
          </p:nvPr>
        </p:nvSpPr>
        <p:spPr/>
        <p:txBody>
          <a:bodyPr/>
          <a:lstStyle/>
          <a:p>
            <a:pPr eaLnBrk="1" hangingPunct="1"/>
            <a:r>
              <a:rPr lang="en-US" smtClean="0"/>
              <a:t>Medical Bill Review integration</a:t>
            </a:r>
          </a:p>
        </p:txBody>
      </p:sp>
      <p:sp>
        <p:nvSpPr>
          <p:cNvPr id="18437" name="Rectangle 13"/>
          <p:cNvSpPr>
            <a:spLocks noGrp="1" noChangeArrowheads="1"/>
          </p:cNvSpPr>
          <p:nvPr>
            <p:ph idx="1"/>
          </p:nvPr>
        </p:nvSpPr>
        <p:spPr>
          <a:xfrm>
            <a:off x="519113" y="2374900"/>
            <a:ext cx="8318500" cy="3814763"/>
          </a:xfrm>
        </p:spPr>
        <p:txBody>
          <a:bodyPr/>
          <a:lstStyle/>
          <a:p>
            <a:pPr>
              <a:buFont typeface="Arial" charset="0"/>
              <a:buChar char="•"/>
            </a:pPr>
            <a:r>
              <a:rPr lang="en-US" dirty="0" smtClean="0"/>
              <a:t>Some instances of ClaimCenter have an integration point to an MBR (medical bill review) system</a:t>
            </a:r>
          </a:p>
          <a:p>
            <a:pPr lvl="1"/>
            <a:r>
              <a:rPr lang="en-US" dirty="0" smtClean="0"/>
              <a:t>This system provides information about the standard amount of money being charged within the industry for a given medical service</a:t>
            </a:r>
          </a:p>
          <a:p>
            <a:pPr>
              <a:buFont typeface="Arial" charset="0"/>
              <a:buChar char="•"/>
            </a:pPr>
            <a:r>
              <a:rPr lang="en-US" dirty="0" smtClean="0"/>
              <a:t>Information exchange</a:t>
            </a:r>
          </a:p>
          <a:p>
            <a:pPr lvl="1"/>
            <a:r>
              <a:rPr lang="en-US" dirty="0" smtClean="0"/>
              <a:t>ClaimCenter sends information about vendors who have provided service (typically weekly or monthly) as well as claim data and bills from these vendors (typically daily)</a:t>
            </a:r>
          </a:p>
          <a:p>
            <a:pPr lvl="1"/>
            <a:r>
              <a:rPr lang="en-US" dirty="0" smtClean="0"/>
              <a:t>ClaimCenter receives re-priced bills that reflect the industry standard amount for the service</a:t>
            </a:r>
            <a:endParaRPr lang="en-US" dirty="0" smtClean="0">
              <a:solidFill>
                <a:srgbClr val="FF0000"/>
              </a:solidFill>
            </a:endParaRPr>
          </a:p>
        </p:txBody>
      </p:sp>
      <p:sp>
        <p:nvSpPr>
          <p:cNvPr id="18438" name="Rectangle 5"/>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8439" name="Picture 6"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8"/>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9"/>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Text Box 10"/>
          <p:cNvSpPr txBox="1">
            <a:spLocks noChangeArrowheads="1"/>
          </p:cNvSpPr>
          <p:nvPr/>
        </p:nvSpPr>
        <p:spPr bwMode="auto">
          <a:xfrm>
            <a:off x="3130550" y="170021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dirty="0">
                <a:solidFill>
                  <a:schemeClr val="accent1"/>
                </a:solidFill>
              </a:rPr>
              <a:t>r</a:t>
            </a:r>
            <a:r>
              <a:rPr lang="en-US" sz="1800" b="1" dirty="0" smtClean="0">
                <a:solidFill>
                  <a:schemeClr val="accent1"/>
                </a:solidFill>
              </a:rPr>
              <a:t>e-priced </a:t>
            </a:r>
            <a:r>
              <a:rPr lang="en-US" sz="1800" b="1" dirty="0">
                <a:solidFill>
                  <a:schemeClr val="accent1"/>
                </a:solidFill>
              </a:rPr>
              <a:t>bills</a:t>
            </a:r>
          </a:p>
        </p:txBody>
      </p:sp>
      <p:sp>
        <p:nvSpPr>
          <p:cNvPr id="18443" name="Text Box 11"/>
          <p:cNvSpPr txBox="1">
            <a:spLocks noChangeArrowheads="1"/>
          </p:cNvSpPr>
          <p:nvPr/>
        </p:nvSpPr>
        <p:spPr bwMode="auto">
          <a:xfrm>
            <a:off x="3130550" y="768350"/>
            <a:ext cx="2011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1800" b="1">
                <a:solidFill>
                  <a:schemeClr val="accent1"/>
                </a:solidFill>
              </a:rPr>
              <a:t>vendor data,</a:t>
            </a:r>
            <a:br>
              <a:rPr lang="en-US" sz="1800" b="1">
                <a:solidFill>
                  <a:schemeClr val="accent1"/>
                </a:solidFill>
              </a:rPr>
            </a:br>
            <a:r>
              <a:rPr lang="en-US" sz="1800" b="1">
                <a:solidFill>
                  <a:schemeClr val="accent1"/>
                </a:solidFill>
              </a:rPr>
              <a:t>claim data, bills</a:t>
            </a:r>
          </a:p>
        </p:txBody>
      </p:sp>
      <p:sp>
        <p:nvSpPr>
          <p:cNvPr id="18444" name="Text Box 12"/>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a:buClrTx/>
              <a:buFontTx/>
              <a:buNone/>
            </a:pPr>
            <a:r>
              <a:rPr lang="en-US" sz="2000" b="1">
                <a:solidFill>
                  <a:schemeClr val="accent1"/>
                </a:solidFill>
                <a:latin typeface="MetaPlusBook-Roman" pitchFamily="34" charset="0"/>
              </a:rPr>
              <a:t>Medical</a:t>
            </a:r>
            <a:br>
              <a:rPr lang="en-US" sz="2000" b="1">
                <a:solidFill>
                  <a:schemeClr val="accent1"/>
                </a:solidFill>
                <a:latin typeface="MetaPlusBook-Roman" pitchFamily="34" charset="0"/>
              </a:rPr>
            </a:br>
            <a:r>
              <a:rPr lang="en-US" sz="2000" b="1">
                <a:solidFill>
                  <a:schemeClr val="accent1"/>
                </a:solidFill>
                <a:latin typeface="MetaPlusBook-Roman" pitchFamily="34" charset="0"/>
              </a:rPr>
              <a:t>Bill Review</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pic>
        <p:nvPicPr>
          <p:cNvPr id="18445" name="Picture 14" descr="j0347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838" y="239713"/>
            <a:ext cx="10985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85248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Adjudication basics</a:t>
            </a:r>
          </a:p>
          <a:p>
            <a:pPr>
              <a:lnSpc>
                <a:spcPct val="150000"/>
              </a:lnSpc>
              <a:buFont typeface="Arial" charset="0"/>
              <a:buChar char="•"/>
            </a:pPr>
            <a:r>
              <a:rPr lang="en-US" sz="2800" smtClean="0">
                <a:solidFill>
                  <a:srgbClr val="C0C0C0"/>
                </a:solidFill>
              </a:rPr>
              <a:t>Adjudication</a:t>
            </a:r>
          </a:p>
          <a:p>
            <a:pPr>
              <a:lnSpc>
                <a:spcPct val="150000"/>
              </a:lnSpc>
              <a:buFont typeface="Arial" charset="0"/>
              <a:buChar char="•"/>
            </a:pPr>
            <a:r>
              <a:rPr lang="en-US" sz="2800" smtClean="0"/>
              <a:t>The end of adjudication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20482" name="Rectangle 2"/>
          <p:cNvSpPr>
            <a:spLocks noChangeArrowheads="1"/>
          </p:cNvSpPr>
          <p:nvPr/>
        </p:nvSpPr>
        <p:spPr bwMode="auto">
          <a:xfrm>
            <a:off x="733425" y="4054475"/>
            <a:ext cx="2925763" cy="481013"/>
          </a:xfrm>
          <a:prstGeom prst="rect">
            <a:avLst/>
          </a:prstGeom>
          <a:solidFill>
            <a:srgbClr val="FFFF66"/>
          </a:solidFill>
          <a:ln w="28575" algn="ctr">
            <a:solidFill>
              <a:schemeClr val="bg1"/>
            </a:solidFill>
            <a:miter lim="800000"/>
            <a:headEnd/>
            <a:tailEnd/>
          </a:ln>
        </p:spPr>
        <p:txBody>
          <a:bodyPr lIns="0" tIns="0" rIns="0" bIns="0" anchor="ctr">
            <a:spAutoFit/>
          </a:bodyPr>
          <a:lstStyle/>
          <a:p>
            <a:endParaRPr lang="en-US"/>
          </a:p>
        </p:txBody>
      </p:sp>
      <p:sp>
        <p:nvSpPr>
          <p:cNvPr id="20483" name="Text Box 3"/>
          <p:cNvSpPr txBox="1">
            <a:spLocks noChangeArrowheads="1"/>
          </p:cNvSpPr>
          <p:nvPr/>
        </p:nvSpPr>
        <p:spPr bwMode="auto">
          <a:xfrm>
            <a:off x="650875" y="4113213"/>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Adjudication</a:t>
            </a:r>
          </a:p>
        </p:txBody>
      </p:sp>
      <p:sp>
        <p:nvSpPr>
          <p:cNvPr id="20484" name="Rectangle 4"/>
          <p:cNvSpPr>
            <a:spLocks noGrp="1" noChangeArrowheads="1"/>
          </p:cNvSpPr>
          <p:nvPr>
            <p:ph type="title"/>
          </p:nvPr>
        </p:nvSpPr>
        <p:spPr/>
        <p:txBody>
          <a:bodyPr/>
          <a:lstStyle/>
          <a:p>
            <a:pPr eaLnBrk="1" hangingPunct="1"/>
            <a:r>
              <a:rPr lang="en-US" smtClean="0"/>
              <a:t>The end of adjudication</a:t>
            </a:r>
          </a:p>
        </p:txBody>
      </p:sp>
      <p:sp>
        <p:nvSpPr>
          <p:cNvPr id="20485" name="Rectangle 5"/>
          <p:cNvSpPr>
            <a:spLocks noGrp="1" noChangeArrowheads="1"/>
          </p:cNvSpPr>
          <p:nvPr>
            <p:ph idx="1"/>
          </p:nvPr>
        </p:nvSpPr>
        <p:spPr>
          <a:xfrm>
            <a:off x="4652963" y="1597025"/>
            <a:ext cx="4184650" cy="4792663"/>
          </a:xfrm>
        </p:spPr>
        <p:txBody>
          <a:bodyPr/>
          <a:lstStyle/>
          <a:p>
            <a:pPr>
              <a:buFont typeface="Arial" charset="0"/>
              <a:buChar char="•"/>
            </a:pPr>
            <a:r>
              <a:rPr lang="en-US" smtClean="0"/>
              <a:t>At the conclusion of the adjudication process, the carrier should know that a given claim will be paid and what amount each payee will receive</a:t>
            </a:r>
          </a:p>
          <a:p>
            <a:pPr lvl="1"/>
            <a:r>
              <a:rPr lang="en-US" smtClean="0"/>
              <a:t>However, there isn't always a single event that occurs for all claims that indicates adjudication is done and payments can be made</a:t>
            </a:r>
          </a:p>
        </p:txBody>
      </p:sp>
      <p:sp>
        <p:nvSpPr>
          <p:cNvPr id="20486" name="Text Box 6"/>
          <p:cNvSpPr txBox="1">
            <a:spLocks noChangeArrowheads="1"/>
          </p:cNvSpPr>
          <p:nvPr/>
        </p:nvSpPr>
        <p:spPr bwMode="auto">
          <a:xfrm>
            <a:off x="2057400" y="4883150"/>
            <a:ext cx="1409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solidFill>
                  <a:srgbClr val="FF0000"/>
                </a:solidFill>
              </a:rPr>
              <a:t>when?</a:t>
            </a:r>
          </a:p>
        </p:txBody>
      </p:sp>
      <p:sp>
        <p:nvSpPr>
          <p:cNvPr id="20487" name="Rectangle 7"/>
          <p:cNvSpPr>
            <a:spLocks noChangeArrowheads="1"/>
          </p:cNvSpPr>
          <p:nvPr/>
        </p:nvSpPr>
        <p:spPr bwMode="auto">
          <a:xfrm>
            <a:off x="733425" y="23193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Rectangle 8"/>
          <p:cNvSpPr>
            <a:spLocks noChangeArrowheads="1"/>
          </p:cNvSpPr>
          <p:nvPr/>
        </p:nvSpPr>
        <p:spPr bwMode="auto">
          <a:xfrm>
            <a:off x="733425" y="5776913"/>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50875" y="23764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Intake</a:t>
            </a:r>
          </a:p>
        </p:txBody>
      </p:sp>
      <p:sp>
        <p:nvSpPr>
          <p:cNvPr id="20490" name="Text Box 10"/>
          <p:cNvSpPr txBox="1">
            <a:spLocks noChangeArrowheads="1"/>
          </p:cNvSpPr>
          <p:nvPr/>
        </p:nvSpPr>
        <p:spPr bwMode="auto">
          <a:xfrm>
            <a:off x="650875" y="5834063"/>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Payment</a:t>
            </a:r>
          </a:p>
        </p:txBody>
      </p:sp>
      <p:sp>
        <p:nvSpPr>
          <p:cNvPr id="20491" name="Line 11"/>
          <p:cNvSpPr>
            <a:spLocks noChangeShapeType="1"/>
          </p:cNvSpPr>
          <p:nvPr/>
        </p:nvSpPr>
        <p:spPr bwMode="auto">
          <a:xfrm>
            <a:off x="2197100" y="2787650"/>
            <a:ext cx="0" cy="12795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2197100" y="4546600"/>
            <a:ext cx="0" cy="121126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1506" name="Rectangle 2"/>
          <p:cNvSpPr>
            <a:spLocks noChangeArrowheads="1"/>
          </p:cNvSpPr>
          <p:nvPr/>
        </p:nvSpPr>
        <p:spPr bwMode="auto">
          <a:xfrm>
            <a:off x="733425" y="2332038"/>
            <a:ext cx="2925763" cy="481012"/>
          </a:xfrm>
          <a:prstGeom prst="rect">
            <a:avLst/>
          </a:prstGeom>
          <a:solidFill>
            <a:srgbClr val="FFCCCC"/>
          </a:solidFill>
          <a:ln w="28575" algn="ctr">
            <a:solidFill>
              <a:schemeClr val="bg1"/>
            </a:solidFill>
            <a:miter lim="800000"/>
            <a:headEnd/>
            <a:tailEnd/>
          </a:ln>
        </p:spPr>
        <p:txBody>
          <a:bodyPr lIns="0" tIns="0" rIns="0" bIns="0" anchor="ctr">
            <a:spAutoFit/>
          </a:bodyPr>
          <a:lstStyle/>
          <a:p>
            <a:endParaRPr lang="en-US"/>
          </a:p>
        </p:txBody>
      </p:sp>
      <p:sp>
        <p:nvSpPr>
          <p:cNvPr id="21507" name="Rectangle 3"/>
          <p:cNvSpPr>
            <a:spLocks noChangeArrowheads="1"/>
          </p:cNvSpPr>
          <p:nvPr/>
        </p:nvSpPr>
        <p:spPr bwMode="auto">
          <a:xfrm>
            <a:off x="733425" y="5778500"/>
            <a:ext cx="2925763" cy="481013"/>
          </a:xfrm>
          <a:prstGeom prst="rect">
            <a:avLst/>
          </a:prstGeom>
          <a:solidFill>
            <a:srgbClr val="99FF66"/>
          </a:solidFill>
          <a:ln w="28575" algn="ctr">
            <a:solidFill>
              <a:schemeClr val="bg1"/>
            </a:solidFill>
            <a:miter lim="800000"/>
            <a:headEnd/>
            <a:tailEnd/>
          </a:ln>
        </p:spPr>
        <p:txBody>
          <a:bodyPr lIns="0" tIns="0" rIns="0" bIns="0" anchor="ctr">
            <a:spAutoFit/>
          </a:bodyPr>
          <a:lstStyle/>
          <a:p>
            <a:endParaRPr lang="en-US"/>
          </a:p>
        </p:txBody>
      </p:sp>
      <p:sp>
        <p:nvSpPr>
          <p:cNvPr id="21508" name="Text Box 4"/>
          <p:cNvSpPr txBox="1">
            <a:spLocks noChangeArrowheads="1"/>
          </p:cNvSpPr>
          <p:nvPr/>
        </p:nvSpPr>
        <p:spPr bwMode="auto">
          <a:xfrm>
            <a:off x="650875" y="2389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Intake</a:t>
            </a:r>
          </a:p>
        </p:txBody>
      </p:sp>
      <p:sp>
        <p:nvSpPr>
          <p:cNvPr id="21509" name="Text Box 5"/>
          <p:cNvSpPr txBox="1">
            <a:spLocks noChangeArrowheads="1"/>
          </p:cNvSpPr>
          <p:nvPr/>
        </p:nvSpPr>
        <p:spPr bwMode="auto">
          <a:xfrm>
            <a:off x="650875" y="5835650"/>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Payment</a:t>
            </a:r>
          </a:p>
        </p:txBody>
      </p:sp>
      <p:grpSp>
        <p:nvGrpSpPr>
          <p:cNvPr id="21510" name="Group 6"/>
          <p:cNvGrpSpPr>
            <a:grpSpLocks/>
          </p:cNvGrpSpPr>
          <p:nvPr/>
        </p:nvGrpSpPr>
        <p:grpSpPr bwMode="auto">
          <a:xfrm>
            <a:off x="2228850" y="1789113"/>
            <a:ext cx="5592763" cy="3716337"/>
            <a:chOff x="1404" y="1248"/>
            <a:chExt cx="3636" cy="2220"/>
          </a:xfrm>
        </p:grpSpPr>
        <p:sp>
          <p:nvSpPr>
            <p:cNvPr id="21528" name="Line 7"/>
            <p:cNvSpPr>
              <a:spLocks noChangeShapeType="1"/>
            </p:cNvSpPr>
            <p:nvPr/>
          </p:nvSpPr>
          <p:spPr bwMode="auto">
            <a:xfrm>
              <a:off x="1404" y="3468"/>
              <a:ext cx="36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9" name="Line 8"/>
            <p:cNvSpPr>
              <a:spLocks noChangeShapeType="1"/>
            </p:cNvSpPr>
            <p:nvPr/>
          </p:nvSpPr>
          <p:spPr bwMode="auto">
            <a:xfrm flipV="1">
              <a:off x="5040" y="1248"/>
              <a:ext cx="0" cy="2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11" name="AutoShape 9"/>
          <p:cNvSpPr>
            <a:spLocks noChangeArrowheads="1"/>
          </p:cNvSpPr>
          <p:nvPr/>
        </p:nvSpPr>
        <p:spPr bwMode="auto">
          <a:xfrm>
            <a:off x="6975475" y="738188"/>
            <a:ext cx="1695450" cy="1081087"/>
          </a:xfrm>
          <a:prstGeom prst="roundRect">
            <a:avLst>
              <a:gd name="adj" fmla="val 16667"/>
            </a:avLst>
          </a:prstGeom>
          <a:solidFill>
            <a:srgbClr val="99FF66"/>
          </a:solidFill>
          <a:ln w="28575" algn="ctr">
            <a:solidFill>
              <a:schemeClr val="bg1"/>
            </a:solidFill>
            <a:round/>
            <a:headEnd/>
            <a:tailEnd/>
          </a:ln>
        </p:spPr>
        <p:txBody>
          <a:bodyPr lIns="0" tIns="0" rIns="0" bIns="0" anchor="ctr">
            <a:spAutoFit/>
          </a:bodyPr>
          <a:lstStyle/>
          <a:p>
            <a:endParaRPr lang="en-US"/>
          </a:p>
        </p:txBody>
      </p:sp>
      <p:sp>
        <p:nvSpPr>
          <p:cNvPr id="21512" name="AutoShape 10"/>
          <p:cNvSpPr>
            <a:spLocks noChangeArrowheads="1"/>
          </p:cNvSpPr>
          <p:nvPr/>
        </p:nvSpPr>
        <p:spPr bwMode="auto">
          <a:xfrm>
            <a:off x="2719388" y="738188"/>
            <a:ext cx="1695450" cy="1081087"/>
          </a:xfrm>
          <a:prstGeom prst="roundRect">
            <a:avLst>
              <a:gd name="adj" fmla="val 16667"/>
            </a:avLst>
          </a:prstGeom>
          <a:solidFill>
            <a:srgbClr val="FFFF66"/>
          </a:solidFill>
          <a:ln w="28575" algn="ctr">
            <a:solidFill>
              <a:schemeClr val="bg1"/>
            </a:solidFill>
            <a:round/>
            <a:headEnd/>
            <a:tailEnd/>
          </a:ln>
        </p:spPr>
        <p:txBody>
          <a:bodyPr lIns="0" tIns="0" rIns="0" bIns="0" anchor="ctr">
            <a:spAutoFit/>
          </a:bodyPr>
          <a:lstStyle/>
          <a:p>
            <a:endParaRPr lang="en-US"/>
          </a:p>
        </p:txBody>
      </p:sp>
      <p:sp>
        <p:nvSpPr>
          <p:cNvPr id="21513" name="AutoShape 11"/>
          <p:cNvSpPr>
            <a:spLocks noChangeArrowheads="1"/>
          </p:cNvSpPr>
          <p:nvPr/>
        </p:nvSpPr>
        <p:spPr bwMode="auto">
          <a:xfrm>
            <a:off x="4846638" y="738188"/>
            <a:ext cx="1695450" cy="1081087"/>
          </a:xfrm>
          <a:prstGeom prst="roundRect">
            <a:avLst>
              <a:gd name="adj" fmla="val 16667"/>
            </a:avLst>
          </a:prstGeom>
          <a:solidFill>
            <a:srgbClr val="FFFF66"/>
          </a:solidFill>
          <a:ln w="28575" algn="ctr">
            <a:solidFill>
              <a:schemeClr val="bg1"/>
            </a:solidFill>
            <a:round/>
            <a:headEnd/>
            <a:tailEnd/>
          </a:ln>
        </p:spPr>
        <p:txBody>
          <a:bodyPr lIns="0" tIns="0" rIns="0" bIns="0" anchor="ctr">
            <a:spAutoFit/>
          </a:bodyPr>
          <a:lstStyle/>
          <a:p>
            <a:endParaRPr lang="en-US"/>
          </a:p>
        </p:txBody>
      </p:sp>
      <p:sp>
        <p:nvSpPr>
          <p:cNvPr id="21514" name="Text Box 12"/>
          <p:cNvSpPr txBox="1">
            <a:spLocks noChangeArrowheads="1"/>
          </p:cNvSpPr>
          <p:nvPr/>
        </p:nvSpPr>
        <p:spPr bwMode="auto">
          <a:xfrm>
            <a:off x="2735263" y="8016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sp>
        <p:nvSpPr>
          <p:cNvPr id="21515" name="Text Box 13"/>
          <p:cNvSpPr txBox="1">
            <a:spLocks noChangeArrowheads="1"/>
          </p:cNvSpPr>
          <p:nvPr/>
        </p:nvSpPr>
        <p:spPr bwMode="auto">
          <a:xfrm>
            <a:off x="4862513" y="8016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1516" name="AutoShape 14"/>
          <p:cNvSpPr>
            <a:spLocks noChangeArrowheads="1"/>
          </p:cNvSpPr>
          <p:nvPr/>
        </p:nvSpPr>
        <p:spPr bwMode="auto">
          <a:xfrm>
            <a:off x="592138" y="738188"/>
            <a:ext cx="1695450" cy="1081087"/>
          </a:xfrm>
          <a:prstGeom prst="roundRect">
            <a:avLst>
              <a:gd name="adj" fmla="val 16667"/>
            </a:avLst>
          </a:prstGeom>
          <a:solidFill>
            <a:srgbClr val="FFCCCC"/>
          </a:solidFill>
          <a:ln w="28575" algn="ctr">
            <a:solidFill>
              <a:schemeClr val="bg1"/>
            </a:solidFill>
            <a:round/>
            <a:headEnd/>
            <a:tailEnd/>
          </a:ln>
        </p:spPr>
        <p:txBody>
          <a:bodyPr lIns="0" tIns="0" rIns="0" bIns="0" anchor="ctr">
            <a:spAutoFit/>
          </a:bodyPr>
          <a:lstStyle/>
          <a:p>
            <a:endParaRPr lang="en-US"/>
          </a:p>
        </p:txBody>
      </p:sp>
      <p:sp>
        <p:nvSpPr>
          <p:cNvPr id="21517" name="Text Box 15"/>
          <p:cNvSpPr txBox="1">
            <a:spLocks noChangeArrowheads="1"/>
          </p:cNvSpPr>
          <p:nvPr/>
        </p:nvSpPr>
        <p:spPr bwMode="auto">
          <a:xfrm>
            <a:off x="608013" y="8016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1518" name="Rectangle 16"/>
          <p:cNvSpPr>
            <a:spLocks noGrp="1" noChangeArrowheads="1"/>
          </p:cNvSpPr>
          <p:nvPr>
            <p:ph type="title"/>
          </p:nvPr>
        </p:nvSpPr>
        <p:spPr/>
        <p:txBody>
          <a:bodyPr/>
          <a:lstStyle/>
          <a:p>
            <a:pPr eaLnBrk="1" hangingPunct="1"/>
            <a:r>
              <a:rPr lang="en-US" smtClean="0"/>
              <a:t>Validation levels and adjudication</a:t>
            </a:r>
          </a:p>
        </p:txBody>
      </p:sp>
      <p:sp>
        <p:nvSpPr>
          <p:cNvPr id="21519" name="Rectangle 21"/>
          <p:cNvSpPr>
            <a:spLocks noGrp="1" noChangeArrowheads="1"/>
          </p:cNvSpPr>
          <p:nvPr>
            <p:ph idx="1"/>
          </p:nvPr>
        </p:nvSpPr>
        <p:spPr>
          <a:xfrm>
            <a:off x="3811588" y="2108200"/>
            <a:ext cx="4051300" cy="2574925"/>
          </a:xfrm>
        </p:spPr>
        <p:txBody>
          <a:bodyPr/>
          <a:lstStyle/>
          <a:p>
            <a:pPr>
              <a:buFont typeface="Arial" charset="0"/>
              <a:buChar char="•"/>
            </a:pPr>
            <a:r>
              <a:rPr lang="en-US" smtClean="0"/>
              <a:t>Recall that ClaimCenter uses a set of validation levels to track and enforce claim and exposure maturity</a:t>
            </a:r>
          </a:p>
          <a:p>
            <a:pPr lvl="1"/>
            <a:r>
              <a:rPr lang="en-US" smtClean="0"/>
              <a:t>The adjudication process ends when the claim and its exposures reach "ability to pay"</a:t>
            </a:r>
          </a:p>
        </p:txBody>
      </p:sp>
      <p:sp>
        <p:nvSpPr>
          <p:cNvPr id="21520" name="Text Box 17"/>
          <p:cNvSpPr txBox="1">
            <a:spLocks noChangeArrowheads="1"/>
          </p:cNvSpPr>
          <p:nvPr/>
        </p:nvSpPr>
        <p:spPr bwMode="auto">
          <a:xfrm>
            <a:off x="6991350" y="8016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1521" name="AutoShape 18"/>
          <p:cNvSpPr>
            <a:spLocks noChangeArrowheads="1"/>
          </p:cNvSpPr>
          <p:nvPr/>
        </p:nvSpPr>
        <p:spPr bwMode="auto">
          <a:xfrm>
            <a:off x="2297113" y="10890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22" name="AutoShape 19"/>
          <p:cNvSpPr>
            <a:spLocks noChangeArrowheads="1"/>
          </p:cNvSpPr>
          <p:nvPr/>
        </p:nvSpPr>
        <p:spPr bwMode="auto">
          <a:xfrm>
            <a:off x="4429125" y="10890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23" name="AutoShape 20"/>
          <p:cNvSpPr>
            <a:spLocks noChangeArrowheads="1"/>
          </p:cNvSpPr>
          <p:nvPr/>
        </p:nvSpPr>
        <p:spPr bwMode="auto">
          <a:xfrm>
            <a:off x="6543675" y="10890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24" name="Rectangle 22"/>
          <p:cNvSpPr>
            <a:spLocks noChangeArrowheads="1"/>
          </p:cNvSpPr>
          <p:nvPr/>
        </p:nvSpPr>
        <p:spPr bwMode="auto">
          <a:xfrm>
            <a:off x="733425" y="4054475"/>
            <a:ext cx="2925763" cy="481013"/>
          </a:xfrm>
          <a:prstGeom prst="rect">
            <a:avLst/>
          </a:prstGeom>
          <a:solidFill>
            <a:srgbClr val="FFFF66"/>
          </a:solidFill>
          <a:ln w="28575" algn="ctr">
            <a:solidFill>
              <a:schemeClr val="bg1"/>
            </a:solidFill>
            <a:miter lim="800000"/>
            <a:headEnd/>
            <a:tailEnd/>
          </a:ln>
        </p:spPr>
        <p:txBody>
          <a:bodyPr lIns="0" tIns="0" rIns="0" bIns="0" anchor="ctr">
            <a:spAutoFit/>
          </a:bodyPr>
          <a:lstStyle/>
          <a:p>
            <a:endParaRPr lang="en-US"/>
          </a:p>
        </p:txBody>
      </p:sp>
      <p:sp>
        <p:nvSpPr>
          <p:cNvPr id="21525" name="Text Box 23"/>
          <p:cNvSpPr txBox="1">
            <a:spLocks noChangeArrowheads="1"/>
          </p:cNvSpPr>
          <p:nvPr/>
        </p:nvSpPr>
        <p:spPr bwMode="auto">
          <a:xfrm>
            <a:off x="650875" y="4113213"/>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Adjudication</a:t>
            </a:r>
          </a:p>
        </p:txBody>
      </p:sp>
      <p:sp>
        <p:nvSpPr>
          <p:cNvPr id="21526" name="Line 24"/>
          <p:cNvSpPr>
            <a:spLocks noChangeShapeType="1"/>
          </p:cNvSpPr>
          <p:nvPr/>
        </p:nvSpPr>
        <p:spPr bwMode="auto">
          <a:xfrm>
            <a:off x="2197100" y="2787650"/>
            <a:ext cx="0" cy="12795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7" name="Line 25"/>
          <p:cNvSpPr>
            <a:spLocks noChangeShapeType="1"/>
          </p:cNvSpPr>
          <p:nvPr/>
        </p:nvSpPr>
        <p:spPr bwMode="auto">
          <a:xfrm>
            <a:off x="2197100" y="4546600"/>
            <a:ext cx="0" cy="121126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2530" name="Rectangle 2"/>
          <p:cNvSpPr>
            <a:spLocks noGrp="1" noChangeArrowheads="1"/>
          </p:cNvSpPr>
          <p:nvPr>
            <p:ph type="title"/>
          </p:nvPr>
        </p:nvSpPr>
        <p:spPr/>
        <p:txBody>
          <a:bodyPr/>
          <a:lstStyle/>
          <a:p>
            <a:pPr eaLnBrk="1" hangingPunct="1"/>
            <a:r>
              <a:rPr lang="en-US" smtClean="0"/>
              <a:t>Each level has conditions</a:t>
            </a:r>
          </a:p>
        </p:txBody>
      </p:sp>
      <p:grpSp>
        <p:nvGrpSpPr>
          <p:cNvPr id="22531" name="Group 3"/>
          <p:cNvGrpSpPr>
            <a:grpSpLocks/>
          </p:cNvGrpSpPr>
          <p:nvPr/>
        </p:nvGrpSpPr>
        <p:grpSpPr bwMode="auto">
          <a:xfrm>
            <a:off x="2732088" y="750888"/>
            <a:ext cx="1695450" cy="1081087"/>
            <a:chOff x="1740" y="1811"/>
            <a:chExt cx="1068" cy="681"/>
          </a:xfrm>
        </p:grpSpPr>
        <p:sp>
          <p:nvSpPr>
            <p:cNvPr id="22558" name="Text Box 4"/>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sp>
          <p:nvSpPr>
            <p:cNvPr id="22559" name="AutoShape 5"/>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32" name="Group 6"/>
          <p:cNvGrpSpPr>
            <a:grpSpLocks/>
          </p:cNvGrpSpPr>
          <p:nvPr/>
        </p:nvGrpSpPr>
        <p:grpSpPr bwMode="auto">
          <a:xfrm>
            <a:off x="4859338" y="750888"/>
            <a:ext cx="1695450" cy="1081087"/>
            <a:chOff x="1740" y="1811"/>
            <a:chExt cx="1068" cy="681"/>
          </a:xfrm>
        </p:grpSpPr>
        <p:sp>
          <p:nvSpPr>
            <p:cNvPr id="22556" name="Text Box 7"/>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2557" name="AutoShape 8"/>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33" name="Group 9"/>
          <p:cNvGrpSpPr>
            <a:grpSpLocks/>
          </p:cNvGrpSpPr>
          <p:nvPr/>
        </p:nvGrpSpPr>
        <p:grpSpPr bwMode="auto">
          <a:xfrm>
            <a:off x="604838" y="750888"/>
            <a:ext cx="1695450" cy="1081087"/>
            <a:chOff x="1740" y="1811"/>
            <a:chExt cx="1068" cy="681"/>
          </a:xfrm>
        </p:grpSpPr>
        <p:sp>
          <p:nvSpPr>
            <p:cNvPr id="22554" name="Text Box 10"/>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2555" name="AutoShape 11"/>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34" name="Group 12"/>
          <p:cNvGrpSpPr>
            <a:grpSpLocks/>
          </p:cNvGrpSpPr>
          <p:nvPr/>
        </p:nvGrpSpPr>
        <p:grpSpPr bwMode="auto">
          <a:xfrm>
            <a:off x="6988175" y="750888"/>
            <a:ext cx="1695450" cy="1081087"/>
            <a:chOff x="1740" y="1811"/>
            <a:chExt cx="1068" cy="681"/>
          </a:xfrm>
        </p:grpSpPr>
        <p:sp>
          <p:nvSpPr>
            <p:cNvPr id="22552" name="Text Box 13"/>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2553" name="AutoShape 14"/>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35" name="AutoShape 15"/>
          <p:cNvSpPr>
            <a:spLocks noChangeArrowheads="1"/>
          </p:cNvSpPr>
          <p:nvPr/>
        </p:nvSpPr>
        <p:spPr bwMode="auto">
          <a:xfrm>
            <a:off x="2309813" y="11017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36" name="AutoShape 16"/>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37" name="AutoShape 17"/>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38" name="Text Box 18"/>
          <p:cNvSpPr txBox="1">
            <a:spLocks noChangeArrowheads="1"/>
          </p:cNvSpPr>
          <p:nvPr/>
        </p:nvSpPr>
        <p:spPr bwMode="auto">
          <a:xfrm>
            <a:off x="1016000" y="2128838"/>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Driver of vehicle is specified</a:t>
            </a:r>
          </a:p>
        </p:txBody>
      </p:sp>
      <p:sp>
        <p:nvSpPr>
          <p:cNvPr id="22539" name="Rectangle 19"/>
          <p:cNvSpPr>
            <a:spLocks noChangeArrowheads="1"/>
          </p:cNvSpPr>
          <p:nvPr/>
        </p:nvSpPr>
        <p:spPr bwMode="auto">
          <a:xfrm>
            <a:off x="609600"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40" name="Text Box 20"/>
          <p:cNvSpPr txBox="1">
            <a:spLocks noChangeArrowheads="1"/>
          </p:cNvSpPr>
          <p:nvPr/>
        </p:nvSpPr>
        <p:spPr bwMode="auto">
          <a:xfrm>
            <a:off x="1025525" y="3238500"/>
            <a:ext cx="14430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If insured at fault, fault rating specified</a:t>
            </a:r>
          </a:p>
        </p:txBody>
      </p:sp>
      <p:sp>
        <p:nvSpPr>
          <p:cNvPr id="22541" name="Rectangle 21"/>
          <p:cNvSpPr>
            <a:spLocks noChangeArrowheads="1"/>
          </p:cNvSpPr>
          <p:nvPr/>
        </p:nvSpPr>
        <p:spPr bwMode="auto">
          <a:xfrm>
            <a:off x="619125" y="3257550"/>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42" name="Text Box 22"/>
          <p:cNvSpPr txBox="1">
            <a:spLocks noChangeArrowheads="1"/>
          </p:cNvSpPr>
          <p:nvPr/>
        </p:nvSpPr>
        <p:spPr bwMode="auto">
          <a:xfrm>
            <a:off x="3152775" y="2128838"/>
            <a:ext cx="1279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Loss location has city, state, zip</a:t>
            </a:r>
          </a:p>
        </p:txBody>
      </p:sp>
      <p:sp>
        <p:nvSpPr>
          <p:cNvPr id="22543" name="Rectangle 23"/>
          <p:cNvSpPr>
            <a:spLocks noChangeArrowheads="1"/>
          </p:cNvSpPr>
          <p:nvPr/>
        </p:nvSpPr>
        <p:spPr bwMode="auto">
          <a:xfrm>
            <a:off x="2746375"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44" name="Text Box 24"/>
          <p:cNvSpPr txBox="1">
            <a:spLocks noChangeArrowheads="1"/>
          </p:cNvSpPr>
          <p:nvPr/>
        </p:nvSpPr>
        <p:spPr bwMode="auto">
          <a:xfrm>
            <a:off x="5291138" y="2128838"/>
            <a:ext cx="1360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Total loss calculation completed</a:t>
            </a:r>
          </a:p>
        </p:txBody>
      </p:sp>
      <p:sp>
        <p:nvSpPr>
          <p:cNvPr id="22545" name="Rectangle 25"/>
          <p:cNvSpPr>
            <a:spLocks noChangeArrowheads="1"/>
          </p:cNvSpPr>
          <p:nvPr/>
        </p:nvSpPr>
        <p:spPr bwMode="auto">
          <a:xfrm>
            <a:off x="4884738" y="2147888"/>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46" name="Text Box 26"/>
          <p:cNvSpPr txBox="1">
            <a:spLocks noChangeArrowheads="1"/>
          </p:cNvSpPr>
          <p:nvPr/>
        </p:nvSpPr>
        <p:spPr bwMode="auto">
          <a:xfrm>
            <a:off x="7429500" y="2128838"/>
            <a:ext cx="146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At least one assess-</a:t>
            </a:r>
            <a:br>
              <a:rPr lang="en-US" sz="2000" b="1"/>
            </a:br>
            <a:r>
              <a:rPr lang="en-US" sz="2000" b="1"/>
              <a:t>ment exists</a:t>
            </a:r>
          </a:p>
        </p:txBody>
      </p:sp>
      <p:sp>
        <p:nvSpPr>
          <p:cNvPr id="22547" name="Rectangle 27"/>
          <p:cNvSpPr>
            <a:spLocks noChangeArrowheads="1"/>
          </p:cNvSpPr>
          <p:nvPr/>
        </p:nvSpPr>
        <p:spPr bwMode="auto">
          <a:xfrm>
            <a:off x="7023100"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48" name="Text Box 28"/>
          <p:cNvSpPr txBox="1">
            <a:spLocks noChangeArrowheads="1"/>
          </p:cNvSpPr>
          <p:nvPr/>
        </p:nvSpPr>
        <p:spPr bwMode="auto">
          <a:xfrm>
            <a:off x="7439025" y="3238500"/>
            <a:ext cx="12795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Mailing address</a:t>
            </a:r>
            <a:br>
              <a:rPr lang="en-US" sz="2000" b="1"/>
            </a:br>
            <a:r>
              <a:rPr lang="en-US" sz="2000" b="1"/>
              <a:t>for all third-party claimants</a:t>
            </a:r>
          </a:p>
        </p:txBody>
      </p:sp>
      <p:sp>
        <p:nvSpPr>
          <p:cNvPr id="22549" name="Rectangle 29"/>
          <p:cNvSpPr>
            <a:spLocks noChangeArrowheads="1"/>
          </p:cNvSpPr>
          <p:nvPr/>
        </p:nvSpPr>
        <p:spPr bwMode="auto">
          <a:xfrm>
            <a:off x="7032625" y="3257550"/>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0" name="Text Box 30"/>
          <p:cNvSpPr txBox="1">
            <a:spLocks noChangeArrowheads="1"/>
          </p:cNvSpPr>
          <p:nvPr/>
        </p:nvSpPr>
        <p:spPr bwMode="auto">
          <a:xfrm>
            <a:off x="5291138" y="3244850"/>
            <a:ext cx="1544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Loss location has county</a:t>
            </a:r>
          </a:p>
        </p:txBody>
      </p:sp>
      <p:sp>
        <p:nvSpPr>
          <p:cNvPr id="22551" name="Rectangle 31"/>
          <p:cNvSpPr>
            <a:spLocks noChangeArrowheads="1"/>
          </p:cNvSpPr>
          <p:nvPr/>
        </p:nvSpPr>
        <p:spPr bwMode="auto">
          <a:xfrm>
            <a:off x="4884738" y="3263900"/>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Describe the issues involved in the adjudication process </a:t>
            </a:r>
          </a:p>
          <a:p>
            <a:pPr lvl="1"/>
            <a:r>
              <a:rPr lang="en-US" smtClean="0"/>
              <a:t>Describe ClaimCenter functionality relevant to:</a:t>
            </a:r>
          </a:p>
          <a:p>
            <a:pPr lvl="2"/>
            <a:r>
              <a:rPr lang="en-US" smtClean="0"/>
              <a:t>The adjudication of auto claims</a:t>
            </a:r>
          </a:p>
          <a:p>
            <a:pPr lvl="2"/>
            <a:r>
              <a:rPr lang="en-US" smtClean="0"/>
              <a:t>The adjudication of workers' comp claims</a:t>
            </a:r>
          </a:p>
          <a:p>
            <a:pPr lvl="1"/>
            <a:r>
              <a:rPr lang="en-US" smtClean="0"/>
              <a:t>Describe how claims and exposures mature to the point where payments can be made against them</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3554" name="AutoShape 2"/>
          <p:cNvSpPr>
            <a:spLocks noChangeArrowheads="1"/>
          </p:cNvSpPr>
          <p:nvPr/>
        </p:nvSpPr>
        <p:spPr bwMode="auto">
          <a:xfrm>
            <a:off x="6048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3555" name="Text Box 3"/>
          <p:cNvSpPr txBox="1">
            <a:spLocks noChangeArrowheads="1"/>
          </p:cNvSpPr>
          <p:nvPr/>
        </p:nvSpPr>
        <p:spPr bwMode="auto">
          <a:xfrm>
            <a:off x="620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3556" name="AutoShape 4"/>
          <p:cNvSpPr>
            <a:spLocks noChangeArrowheads="1"/>
          </p:cNvSpPr>
          <p:nvPr/>
        </p:nvSpPr>
        <p:spPr bwMode="auto">
          <a:xfrm>
            <a:off x="1693863" y="4930775"/>
            <a:ext cx="1335087" cy="765175"/>
          </a:xfrm>
          <a:prstGeom prst="rightArrow">
            <a:avLst>
              <a:gd name="adj1" fmla="val 49778"/>
              <a:gd name="adj2" fmla="val 1844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23557" name="Rectangle 5"/>
          <p:cNvSpPr>
            <a:spLocks noGrp="1" noChangeArrowheads="1"/>
          </p:cNvSpPr>
          <p:nvPr>
            <p:ph type="title"/>
          </p:nvPr>
        </p:nvSpPr>
        <p:spPr/>
        <p:txBody>
          <a:bodyPr/>
          <a:lstStyle/>
          <a:p>
            <a:pPr eaLnBrk="1" hangingPunct="1"/>
            <a:r>
              <a:rPr lang="en-US" smtClean="0"/>
              <a:t>The "New Loss" level</a:t>
            </a:r>
          </a:p>
        </p:txBody>
      </p:sp>
      <p:grpSp>
        <p:nvGrpSpPr>
          <p:cNvPr id="23558" name="Group 6"/>
          <p:cNvGrpSpPr>
            <a:grpSpLocks/>
          </p:cNvGrpSpPr>
          <p:nvPr/>
        </p:nvGrpSpPr>
        <p:grpSpPr bwMode="auto">
          <a:xfrm>
            <a:off x="2732088" y="750888"/>
            <a:ext cx="1695450" cy="1081087"/>
            <a:chOff x="1740" y="1811"/>
            <a:chExt cx="1068" cy="681"/>
          </a:xfrm>
        </p:grpSpPr>
        <p:sp>
          <p:nvSpPr>
            <p:cNvPr id="23650" name="Text Box 7"/>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sp>
          <p:nvSpPr>
            <p:cNvPr id="23651" name="AutoShape 8"/>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3559" name="Group 9"/>
          <p:cNvGrpSpPr>
            <a:grpSpLocks/>
          </p:cNvGrpSpPr>
          <p:nvPr/>
        </p:nvGrpSpPr>
        <p:grpSpPr bwMode="auto">
          <a:xfrm>
            <a:off x="4859338" y="750888"/>
            <a:ext cx="1695450" cy="1081087"/>
            <a:chOff x="1740" y="1811"/>
            <a:chExt cx="1068" cy="681"/>
          </a:xfrm>
        </p:grpSpPr>
        <p:sp>
          <p:nvSpPr>
            <p:cNvPr id="23648" name="Text Box 10"/>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3649" name="AutoShape 11"/>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3560" name="Group 12"/>
          <p:cNvGrpSpPr>
            <a:grpSpLocks/>
          </p:cNvGrpSpPr>
          <p:nvPr/>
        </p:nvGrpSpPr>
        <p:grpSpPr bwMode="auto">
          <a:xfrm>
            <a:off x="6988175" y="750888"/>
            <a:ext cx="1695450" cy="1081087"/>
            <a:chOff x="1740" y="1811"/>
            <a:chExt cx="1068" cy="681"/>
          </a:xfrm>
        </p:grpSpPr>
        <p:sp>
          <p:nvSpPr>
            <p:cNvPr id="23646" name="Text Box 13"/>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3647" name="AutoShape 14"/>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3561" name="AutoShape 15"/>
          <p:cNvSpPr>
            <a:spLocks noChangeArrowheads="1"/>
          </p:cNvSpPr>
          <p:nvPr/>
        </p:nvSpPr>
        <p:spPr bwMode="auto">
          <a:xfrm>
            <a:off x="2309813" y="11017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62" name="AutoShape 16"/>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63" name="AutoShape 17"/>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3564" name="Group 18"/>
          <p:cNvGrpSpPr>
            <a:grpSpLocks/>
          </p:cNvGrpSpPr>
          <p:nvPr/>
        </p:nvGrpSpPr>
        <p:grpSpPr bwMode="auto">
          <a:xfrm>
            <a:off x="744538" y="4897438"/>
            <a:ext cx="1528762" cy="1638300"/>
            <a:chOff x="445" y="1359"/>
            <a:chExt cx="1139" cy="1220"/>
          </a:xfrm>
        </p:grpSpPr>
        <p:sp>
          <p:nvSpPr>
            <p:cNvPr id="23603" name="Line 19"/>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4" name="Line 20"/>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605" name="Group 21"/>
            <p:cNvGrpSpPr>
              <a:grpSpLocks/>
            </p:cNvGrpSpPr>
            <p:nvPr/>
          </p:nvGrpSpPr>
          <p:grpSpPr bwMode="auto">
            <a:xfrm>
              <a:off x="445" y="1359"/>
              <a:ext cx="834" cy="615"/>
              <a:chOff x="2083" y="1606"/>
              <a:chExt cx="1489" cy="1097"/>
            </a:xfrm>
          </p:grpSpPr>
          <p:sp>
            <p:nvSpPr>
              <p:cNvPr id="23613" name="Rectangle 2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14" name="Freeform 2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5" name="Freeform 2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6" name="Freeform 2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7" name="Freeform 2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18" name="Rectangle 2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19" name="Rectangle 2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0" name="AutoShape 2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21" name="Freeform 30"/>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2" name="Freeform 31"/>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3" name="Rectangle 3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4" name="Rectangle 3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5" name="Rectangle 3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26" name="Group 35"/>
              <p:cNvGrpSpPr>
                <a:grpSpLocks/>
              </p:cNvGrpSpPr>
              <p:nvPr/>
            </p:nvGrpSpPr>
            <p:grpSpPr bwMode="auto">
              <a:xfrm>
                <a:off x="2221" y="1871"/>
                <a:ext cx="518" cy="782"/>
                <a:chOff x="2400" y="1656"/>
                <a:chExt cx="752" cy="1136"/>
              </a:xfrm>
            </p:grpSpPr>
            <p:sp>
              <p:nvSpPr>
                <p:cNvPr id="23639" name="Freeform 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40" name="Freeform 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1" name="Freeform 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2" name="Freeform 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3" name="Freeform 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44" name="Line 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5" name="Line 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27" name="Group 43"/>
              <p:cNvGrpSpPr>
                <a:grpSpLocks/>
              </p:cNvGrpSpPr>
              <p:nvPr/>
            </p:nvGrpSpPr>
            <p:grpSpPr bwMode="auto">
              <a:xfrm rot="-6511945">
                <a:off x="2834" y="1842"/>
                <a:ext cx="518" cy="783"/>
                <a:chOff x="2400" y="1656"/>
                <a:chExt cx="752" cy="1136"/>
              </a:xfrm>
            </p:grpSpPr>
            <p:sp>
              <p:nvSpPr>
                <p:cNvPr id="23632"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3"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4"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5"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6"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7"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38"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28" name="Freeform 51"/>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9" name="Freeform 52"/>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0" name="Rectangle 5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31" name="Rectangle 5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606" name="Group 55"/>
            <p:cNvGrpSpPr>
              <a:grpSpLocks/>
            </p:cNvGrpSpPr>
            <p:nvPr/>
          </p:nvGrpSpPr>
          <p:grpSpPr bwMode="auto">
            <a:xfrm>
              <a:off x="1066" y="2064"/>
              <a:ext cx="518" cy="515"/>
              <a:chOff x="3360" y="800"/>
              <a:chExt cx="620" cy="616"/>
            </a:xfrm>
          </p:grpSpPr>
          <p:sp>
            <p:nvSpPr>
              <p:cNvPr id="23607" name="AutoShape 5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08" name="Freeform 5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3609" name="Group 58"/>
              <p:cNvGrpSpPr>
                <a:grpSpLocks/>
              </p:cNvGrpSpPr>
              <p:nvPr/>
            </p:nvGrpSpPr>
            <p:grpSpPr bwMode="auto">
              <a:xfrm flipH="1">
                <a:off x="3749" y="1171"/>
                <a:ext cx="212" cy="213"/>
                <a:chOff x="1350" y="686"/>
                <a:chExt cx="1132" cy="1132"/>
              </a:xfrm>
            </p:grpSpPr>
            <p:sp>
              <p:nvSpPr>
                <p:cNvPr id="23611" name="AutoShape 5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2" name="Picture 6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10" name="Picture 6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3565" name="Text Box 62"/>
          <p:cNvSpPr txBox="1">
            <a:spLocks noChangeArrowheads="1"/>
          </p:cNvSpPr>
          <p:nvPr/>
        </p:nvSpPr>
        <p:spPr bwMode="auto">
          <a:xfrm>
            <a:off x="1016000" y="2128838"/>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Driver of vehicle is specified</a:t>
            </a:r>
          </a:p>
        </p:txBody>
      </p:sp>
      <p:sp>
        <p:nvSpPr>
          <p:cNvPr id="23566" name="Rectangle 63"/>
          <p:cNvSpPr>
            <a:spLocks noChangeArrowheads="1"/>
          </p:cNvSpPr>
          <p:nvPr/>
        </p:nvSpPr>
        <p:spPr bwMode="auto">
          <a:xfrm>
            <a:off x="609600"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67" name="Freeform 64"/>
          <p:cNvSpPr>
            <a:spLocks/>
          </p:cNvSpPr>
          <p:nvPr/>
        </p:nvSpPr>
        <p:spPr bwMode="auto">
          <a:xfrm>
            <a:off x="614363"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3568" name="Text Box 65"/>
          <p:cNvSpPr txBox="1">
            <a:spLocks noChangeArrowheads="1"/>
          </p:cNvSpPr>
          <p:nvPr/>
        </p:nvSpPr>
        <p:spPr bwMode="auto">
          <a:xfrm>
            <a:off x="1025525" y="3238500"/>
            <a:ext cx="14430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If insured at fault, fault rating specified</a:t>
            </a:r>
          </a:p>
        </p:txBody>
      </p:sp>
      <p:sp>
        <p:nvSpPr>
          <p:cNvPr id="23569" name="Rectangle 66"/>
          <p:cNvSpPr>
            <a:spLocks noChangeArrowheads="1"/>
          </p:cNvSpPr>
          <p:nvPr/>
        </p:nvSpPr>
        <p:spPr bwMode="auto">
          <a:xfrm>
            <a:off x="6191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70" name="Freeform 67"/>
          <p:cNvSpPr>
            <a:spLocks/>
          </p:cNvSpPr>
          <p:nvPr/>
        </p:nvSpPr>
        <p:spPr bwMode="auto">
          <a:xfrm>
            <a:off x="6238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3571" name="Text Box 68"/>
          <p:cNvSpPr txBox="1">
            <a:spLocks noChangeArrowheads="1"/>
          </p:cNvSpPr>
          <p:nvPr/>
        </p:nvSpPr>
        <p:spPr bwMode="auto">
          <a:xfrm>
            <a:off x="3152775" y="2128838"/>
            <a:ext cx="1279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Loss location has city, state, zip</a:t>
            </a:r>
          </a:p>
        </p:txBody>
      </p:sp>
      <p:sp>
        <p:nvSpPr>
          <p:cNvPr id="23572" name="Rectangle 69"/>
          <p:cNvSpPr>
            <a:spLocks noChangeArrowheads="1"/>
          </p:cNvSpPr>
          <p:nvPr/>
        </p:nvSpPr>
        <p:spPr bwMode="auto">
          <a:xfrm>
            <a:off x="2746375"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73" name="Text Box 70"/>
          <p:cNvSpPr txBox="1">
            <a:spLocks noChangeArrowheads="1"/>
          </p:cNvSpPr>
          <p:nvPr/>
        </p:nvSpPr>
        <p:spPr bwMode="auto">
          <a:xfrm>
            <a:off x="5291138" y="2128838"/>
            <a:ext cx="1360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Total loss calculation completed</a:t>
            </a:r>
          </a:p>
        </p:txBody>
      </p:sp>
      <p:sp>
        <p:nvSpPr>
          <p:cNvPr id="23574" name="Rectangle 71"/>
          <p:cNvSpPr>
            <a:spLocks noChangeArrowheads="1"/>
          </p:cNvSpPr>
          <p:nvPr/>
        </p:nvSpPr>
        <p:spPr bwMode="auto">
          <a:xfrm>
            <a:off x="4884738" y="2147888"/>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75" name="Text Box 72"/>
          <p:cNvSpPr txBox="1">
            <a:spLocks noChangeArrowheads="1"/>
          </p:cNvSpPr>
          <p:nvPr/>
        </p:nvSpPr>
        <p:spPr bwMode="auto">
          <a:xfrm>
            <a:off x="7429500" y="2128838"/>
            <a:ext cx="146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At least one assess-</a:t>
            </a:r>
            <a:br>
              <a:rPr lang="en-US" sz="2000" b="1"/>
            </a:br>
            <a:r>
              <a:rPr lang="en-US" sz="2000" b="1"/>
              <a:t>ment exists</a:t>
            </a:r>
          </a:p>
        </p:txBody>
      </p:sp>
      <p:sp>
        <p:nvSpPr>
          <p:cNvPr id="23576" name="Rectangle 73"/>
          <p:cNvSpPr>
            <a:spLocks noChangeArrowheads="1"/>
          </p:cNvSpPr>
          <p:nvPr/>
        </p:nvSpPr>
        <p:spPr bwMode="auto">
          <a:xfrm>
            <a:off x="7023100"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77" name="Rectangle 74"/>
          <p:cNvSpPr>
            <a:spLocks noChangeArrowheads="1"/>
          </p:cNvSpPr>
          <p:nvPr/>
        </p:nvSpPr>
        <p:spPr bwMode="auto">
          <a:xfrm>
            <a:off x="4884738" y="3263900"/>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78" name="AutoShape 75"/>
          <p:cNvSpPr>
            <a:spLocks noChangeArrowheads="1"/>
          </p:cNvSpPr>
          <p:nvPr/>
        </p:nvSpPr>
        <p:spPr bwMode="auto">
          <a:xfrm>
            <a:off x="3040063" y="4792663"/>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23579" name="Text Box 76"/>
          <p:cNvSpPr txBox="1">
            <a:spLocks noChangeArrowheads="1"/>
          </p:cNvSpPr>
          <p:nvPr/>
        </p:nvSpPr>
        <p:spPr bwMode="auto">
          <a:xfrm>
            <a:off x="7439025" y="3238500"/>
            <a:ext cx="12795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Mailing address</a:t>
            </a:r>
            <a:br>
              <a:rPr lang="en-US" sz="2000" b="1">
                <a:solidFill>
                  <a:srgbClr val="00CC00"/>
                </a:solidFill>
              </a:rPr>
            </a:br>
            <a:r>
              <a:rPr lang="en-US" sz="2000" b="1">
                <a:solidFill>
                  <a:srgbClr val="00CC00"/>
                </a:solidFill>
              </a:rPr>
              <a:t>for all third-party claimants</a:t>
            </a:r>
          </a:p>
        </p:txBody>
      </p:sp>
      <p:sp>
        <p:nvSpPr>
          <p:cNvPr id="23580" name="Rectangle 77"/>
          <p:cNvSpPr>
            <a:spLocks noChangeArrowheads="1"/>
          </p:cNvSpPr>
          <p:nvPr/>
        </p:nvSpPr>
        <p:spPr bwMode="auto">
          <a:xfrm>
            <a:off x="70326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1" name="Freeform 78"/>
          <p:cNvSpPr>
            <a:spLocks/>
          </p:cNvSpPr>
          <p:nvPr/>
        </p:nvSpPr>
        <p:spPr bwMode="auto">
          <a:xfrm>
            <a:off x="70373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3582" name="Text Box 79"/>
          <p:cNvSpPr txBox="1">
            <a:spLocks noChangeArrowheads="1"/>
          </p:cNvSpPr>
          <p:nvPr/>
        </p:nvSpPr>
        <p:spPr bwMode="auto">
          <a:xfrm>
            <a:off x="5291138" y="3244850"/>
            <a:ext cx="1544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Loss location has county</a:t>
            </a:r>
          </a:p>
        </p:txBody>
      </p:sp>
      <p:grpSp>
        <p:nvGrpSpPr>
          <p:cNvPr id="23583" name="Group 80"/>
          <p:cNvGrpSpPr>
            <a:grpSpLocks/>
          </p:cNvGrpSpPr>
          <p:nvPr/>
        </p:nvGrpSpPr>
        <p:grpSpPr bwMode="auto">
          <a:xfrm>
            <a:off x="2120900" y="1557338"/>
            <a:ext cx="407988" cy="655637"/>
            <a:chOff x="4506" y="3057"/>
            <a:chExt cx="488" cy="786"/>
          </a:xfrm>
        </p:grpSpPr>
        <p:sp>
          <p:nvSpPr>
            <p:cNvPr id="23584" name="AutoShape 81"/>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85" name="Freeform 82"/>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6" name="Freeform 83"/>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84"/>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85"/>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9" name="Freeform 86"/>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0" name="Freeform 87"/>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1" name="Freeform 88"/>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3592" name="Freeform 89"/>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3593" name="Freeform 90"/>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3594" name="Freeform 91"/>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3595" name="Freeform 92"/>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3596" name="Freeform 93"/>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3597" name="Freeform 94"/>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3598" name="Freeform 95"/>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3599" name="Freeform 96"/>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3600" name="Freeform 97"/>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3601" name="Freeform 98"/>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2" name="Freeform 99"/>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4578" name="Text Box 2"/>
          <p:cNvSpPr txBox="1">
            <a:spLocks noChangeArrowheads="1"/>
          </p:cNvSpPr>
          <p:nvPr/>
        </p:nvSpPr>
        <p:spPr bwMode="auto">
          <a:xfrm>
            <a:off x="5291138" y="3244850"/>
            <a:ext cx="1544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Loss location has county</a:t>
            </a:r>
          </a:p>
        </p:txBody>
      </p:sp>
      <p:sp>
        <p:nvSpPr>
          <p:cNvPr id="24579"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4580" name="Rectangle 4"/>
          <p:cNvSpPr>
            <a:spLocks noGrp="1" noChangeArrowheads="1"/>
          </p:cNvSpPr>
          <p:nvPr>
            <p:ph type="title"/>
          </p:nvPr>
        </p:nvSpPr>
        <p:spPr/>
        <p:txBody>
          <a:bodyPr/>
          <a:lstStyle/>
          <a:p>
            <a:pPr eaLnBrk="1" hangingPunct="1"/>
            <a:r>
              <a:rPr lang="en-US" smtClean="0"/>
              <a:t>Promotion to more mature levels</a:t>
            </a:r>
          </a:p>
        </p:txBody>
      </p:sp>
      <p:sp>
        <p:nvSpPr>
          <p:cNvPr id="24581"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grpSp>
        <p:nvGrpSpPr>
          <p:cNvPr id="24582" name="Group 6"/>
          <p:cNvGrpSpPr>
            <a:grpSpLocks/>
          </p:cNvGrpSpPr>
          <p:nvPr/>
        </p:nvGrpSpPr>
        <p:grpSpPr bwMode="auto">
          <a:xfrm>
            <a:off x="4859338" y="750888"/>
            <a:ext cx="1695450" cy="1081087"/>
            <a:chOff x="1740" y="1811"/>
            <a:chExt cx="1068" cy="681"/>
          </a:xfrm>
        </p:grpSpPr>
        <p:sp>
          <p:nvSpPr>
            <p:cNvPr id="24701" name="Text Box 7"/>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4702" name="AutoShape 8"/>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4583" name="Group 9"/>
          <p:cNvGrpSpPr>
            <a:grpSpLocks/>
          </p:cNvGrpSpPr>
          <p:nvPr/>
        </p:nvGrpSpPr>
        <p:grpSpPr bwMode="auto">
          <a:xfrm>
            <a:off x="604838" y="750888"/>
            <a:ext cx="1695450" cy="1081087"/>
            <a:chOff x="1740" y="1811"/>
            <a:chExt cx="1068" cy="681"/>
          </a:xfrm>
        </p:grpSpPr>
        <p:sp>
          <p:nvSpPr>
            <p:cNvPr id="24699" name="Text Box 10"/>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4700" name="AutoShape 11"/>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4584" name="Group 12"/>
          <p:cNvGrpSpPr>
            <a:grpSpLocks/>
          </p:cNvGrpSpPr>
          <p:nvPr/>
        </p:nvGrpSpPr>
        <p:grpSpPr bwMode="auto">
          <a:xfrm>
            <a:off x="6988175" y="750888"/>
            <a:ext cx="1695450" cy="1081087"/>
            <a:chOff x="1740" y="1811"/>
            <a:chExt cx="1068" cy="681"/>
          </a:xfrm>
        </p:grpSpPr>
        <p:sp>
          <p:nvSpPr>
            <p:cNvPr id="24697" name="Text Box 13"/>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4698" name="AutoShape 14"/>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4585" name="AutoShape 15"/>
          <p:cNvSpPr>
            <a:spLocks noChangeArrowheads="1"/>
          </p:cNvSpPr>
          <p:nvPr/>
        </p:nvSpPr>
        <p:spPr bwMode="auto">
          <a:xfrm>
            <a:off x="2309813" y="11017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86" name="AutoShape 16"/>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87" name="AutoShape 17"/>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88" name="Text Box 18"/>
          <p:cNvSpPr txBox="1">
            <a:spLocks noChangeArrowheads="1"/>
          </p:cNvSpPr>
          <p:nvPr/>
        </p:nvSpPr>
        <p:spPr bwMode="auto">
          <a:xfrm>
            <a:off x="1016000" y="2128838"/>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Driver of vehicle is specified</a:t>
            </a:r>
          </a:p>
        </p:txBody>
      </p:sp>
      <p:sp>
        <p:nvSpPr>
          <p:cNvPr id="24589" name="Rectangle 19"/>
          <p:cNvSpPr>
            <a:spLocks noChangeArrowheads="1"/>
          </p:cNvSpPr>
          <p:nvPr/>
        </p:nvSpPr>
        <p:spPr bwMode="auto">
          <a:xfrm>
            <a:off x="609600"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0" name="Freeform 20"/>
          <p:cNvSpPr>
            <a:spLocks/>
          </p:cNvSpPr>
          <p:nvPr/>
        </p:nvSpPr>
        <p:spPr bwMode="auto">
          <a:xfrm>
            <a:off x="614363"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4591" name="Text Box 21"/>
          <p:cNvSpPr txBox="1">
            <a:spLocks noChangeArrowheads="1"/>
          </p:cNvSpPr>
          <p:nvPr/>
        </p:nvSpPr>
        <p:spPr bwMode="auto">
          <a:xfrm>
            <a:off x="1025525" y="3238500"/>
            <a:ext cx="14430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If insured at fault, fault rating specified</a:t>
            </a:r>
          </a:p>
        </p:txBody>
      </p:sp>
      <p:sp>
        <p:nvSpPr>
          <p:cNvPr id="24592" name="Rectangle 22"/>
          <p:cNvSpPr>
            <a:spLocks noChangeArrowheads="1"/>
          </p:cNvSpPr>
          <p:nvPr/>
        </p:nvSpPr>
        <p:spPr bwMode="auto">
          <a:xfrm>
            <a:off x="6191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3" name="Freeform 23"/>
          <p:cNvSpPr>
            <a:spLocks/>
          </p:cNvSpPr>
          <p:nvPr/>
        </p:nvSpPr>
        <p:spPr bwMode="auto">
          <a:xfrm>
            <a:off x="6238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4594" name="Text Box 24"/>
          <p:cNvSpPr txBox="1">
            <a:spLocks noChangeArrowheads="1"/>
          </p:cNvSpPr>
          <p:nvPr/>
        </p:nvSpPr>
        <p:spPr bwMode="auto">
          <a:xfrm>
            <a:off x="3152775" y="2128838"/>
            <a:ext cx="1279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Loss location has city, state, zip</a:t>
            </a:r>
          </a:p>
        </p:txBody>
      </p:sp>
      <p:sp>
        <p:nvSpPr>
          <p:cNvPr id="24595" name="Rectangle 25"/>
          <p:cNvSpPr>
            <a:spLocks noChangeArrowheads="1"/>
          </p:cNvSpPr>
          <p:nvPr/>
        </p:nvSpPr>
        <p:spPr bwMode="auto">
          <a:xfrm>
            <a:off x="2746375"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6" name="Text Box 26"/>
          <p:cNvSpPr txBox="1">
            <a:spLocks noChangeArrowheads="1"/>
          </p:cNvSpPr>
          <p:nvPr/>
        </p:nvSpPr>
        <p:spPr bwMode="auto">
          <a:xfrm>
            <a:off x="5291138" y="2128838"/>
            <a:ext cx="1360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Total loss calculation completed</a:t>
            </a:r>
          </a:p>
        </p:txBody>
      </p:sp>
      <p:sp>
        <p:nvSpPr>
          <p:cNvPr id="24597" name="Rectangle 27"/>
          <p:cNvSpPr>
            <a:spLocks noChangeArrowheads="1"/>
          </p:cNvSpPr>
          <p:nvPr/>
        </p:nvSpPr>
        <p:spPr bwMode="auto">
          <a:xfrm>
            <a:off x="4884738" y="2147888"/>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8" name="Text Box 28"/>
          <p:cNvSpPr txBox="1">
            <a:spLocks noChangeArrowheads="1"/>
          </p:cNvSpPr>
          <p:nvPr/>
        </p:nvSpPr>
        <p:spPr bwMode="auto">
          <a:xfrm>
            <a:off x="7429500" y="2128838"/>
            <a:ext cx="146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At least one assess-</a:t>
            </a:r>
            <a:br>
              <a:rPr lang="en-US" sz="2000" b="1"/>
            </a:br>
            <a:r>
              <a:rPr lang="en-US" sz="2000" b="1"/>
              <a:t>ment exists</a:t>
            </a:r>
          </a:p>
        </p:txBody>
      </p:sp>
      <p:sp>
        <p:nvSpPr>
          <p:cNvPr id="24599" name="Rectangle 29"/>
          <p:cNvSpPr>
            <a:spLocks noChangeArrowheads="1"/>
          </p:cNvSpPr>
          <p:nvPr/>
        </p:nvSpPr>
        <p:spPr bwMode="auto">
          <a:xfrm>
            <a:off x="7023100"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0" name="Freeform 30"/>
          <p:cNvSpPr>
            <a:spLocks/>
          </p:cNvSpPr>
          <p:nvPr/>
        </p:nvSpPr>
        <p:spPr bwMode="auto">
          <a:xfrm>
            <a:off x="2751138"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4601" name="Text Box 31"/>
          <p:cNvSpPr txBox="1">
            <a:spLocks noChangeArrowheads="1"/>
          </p:cNvSpPr>
          <p:nvPr/>
        </p:nvSpPr>
        <p:spPr bwMode="auto">
          <a:xfrm>
            <a:off x="7439025" y="3238500"/>
            <a:ext cx="12795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Mailing address</a:t>
            </a:r>
            <a:br>
              <a:rPr lang="en-US" sz="2000" b="1">
                <a:solidFill>
                  <a:srgbClr val="00CC00"/>
                </a:solidFill>
              </a:rPr>
            </a:br>
            <a:r>
              <a:rPr lang="en-US" sz="2000" b="1">
                <a:solidFill>
                  <a:srgbClr val="00CC00"/>
                </a:solidFill>
              </a:rPr>
              <a:t>for all third-party claimants</a:t>
            </a:r>
          </a:p>
        </p:txBody>
      </p:sp>
      <p:sp>
        <p:nvSpPr>
          <p:cNvPr id="24602" name="Rectangle 32"/>
          <p:cNvSpPr>
            <a:spLocks noChangeArrowheads="1"/>
          </p:cNvSpPr>
          <p:nvPr/>
        </p:nvSpPr>
        <p:spPr bwMode="auto">
          <a:xfrm>
            <a:off x="70326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Freeform 33"/>
          <p:cNvSpPr>
            <a:spLocks/>
          </p:cNvSpPr>
          <p:nvPr/>
        </p:nvSpPr>
        <p:spPr bwMode="auto">
          <a:xfrm>
            <a:off x="70373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4604" name="AutoShape 34"/>
          <p:cNvSpPr>
            <a:spLocks noChangeArrowheads="1"/>
          </p:cNvSpPr>
          <p:nvPr/>
        </p:nvSpPr>
        <p:spPr bwMode="auto">
          <a:xfrm>
            <a:off x="1693863" y="4930775"/>
            <a:ext cx="3602037" cy="765175"/>
          </a:xfrm>
          <a:prstGeom prst="rightArrow">
            <a:avLst>
              <a:gd name="adj1" fmla="val 49778"/>
              <a:gd name="adj2" fmla="val 4975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4605" name="Group 35"/>
          <p:cNvGrpSpPr>
            <a:grpSpLocks/>
          </p:cNvGrpSpPr>
          <p:nvPr/>
        </p:nvGrpSpPr>
        <p:grpSpPr bwMode="auto">
          <a:xfrm>
            <a:off x="742950" y="4894263"/>
            <a:ext cx="1528763" cy="1638300"/>
            <a:chOff x="469" y="1359"/>
            <a:chExt cx="963" cy="1032"/>
          </a:xfrm>
        </p:grpSpPr>
        <p:sp>
          <p:nvSpPr>
            <p:cNvPr id="24693" name="Line 3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94" name="Line 3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95" name="Rectangle 3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96" name="AutoShape 3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4606" name="Group 40"/>
          <p:cNvGrpSpPr>
            <a:grpSpLocks/>
          </p:cNvGrpSpPr>
          <p:nvPr/>
        </p:nvGrpSpPr>
        <p:grpSpPr bwMode="auto">
          <a:xfrm>
            <a:off x="2994025" y="4897438"/>
            <a:ext cx="1528763" cy="1638300"/>
            <a:chOff x="445" y="1359"/>
            <a:chExt cx="1139" cy="1220"/>
          </a:xfrm>
        </p:grpSpPr>
        <p:sp>
          <p:nvSpPr>
            <p:cNvPr id="24650" name="Line 41"/>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51" name="Line 42"/>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652" name="Group 43"/>
            <p:cNvGrpSpPr>
              <a:grpSpLocks/>
            </p:cNvGrpSpPr>
            <p:nvPr/>
          </p:nvGrpSpPr>
          <p:grpSpPr bwMode="auto">
            <a:xfrm>
              <a:off x="445" y="1359"/>
              <a:ext cx="834" cy="615"/>
              <a:chOff x="2083" y="1606"/>
              <a:chExt cx="1489" cy="1097"/>
            </a:xfrm>
          </p:grpSpPr>
          <p:sp>
            <p:nvSpPr>
              <p:cNvPr id="24660"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4661"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62"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63"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64"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4665"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4666"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67"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668" name="Freeform 52"/>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69" name="Freeform 53"/>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70"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71"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72"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4673" name="Group 57"/>
              <p:cNvGrpSpPr>
                <a:grpSpLocks/>
              </p:cNvGrpSpPr>
              <p:nvPr/>
            </p:nvGrpSpPr>
            <p:grpSpPr bwMode="auto">
              <a:xfrm>
                <a:off x="2221" y="1871"/>
                <a:ext cx="518" cy="782"/>
                <a:chOff x="2400" y="1656"/>
                <a:chExt cx="752" cy="1136"/>
              </a:xfrm>
            </p:grpSpPr>
            <p:sp>
              <p:nvSpPr>
                <p:cNvPr id="24686"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87"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8"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9"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90"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91"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92"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674" name="Group 65"/>
              <p:cNvGrpSpPr>
                <a:grpSpLocks/>
              </p:cNvGrpSpPr>
              <p:nvPr/>
            </p:nvGrpSpPr>
            <p:grpSpPr bwMode="auto">
              <a:xfrm rot="-6511945">
                <a:off x="2834" y="1842"/>
                <a:ext cx="518" cy="783"/>
                <a:chOff x="2400" y="1656"/>
                <a:chExt cx="752" cy="1136"/>
              </a:xfrm>
            </p:grpSpPr>
            <p:sp>
              <p:nvSpPr>
                <p:cNvPr id="24679"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80"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1"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2"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3"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84"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85"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675" name="Freeform 73"/>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76" name="Freeform 74"/>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77"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78"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4653" name="Group 77"/>
            <p:cNvGrpSpPr>
              <a:grpSpLocks/>
            </p:cNvGrpSpPr>
            <p:nvPr/>
          </p:nvGrpSpPr>
          <p:grpSpPr bwMode="auto">
            <a:xfrm>
              <a:off x="1066" y="2064"/>
              <a:ext cx="518" cy="515"/>
              <a:chOff x="3360" y="800"/>
              <a:chExt cx="620" cy="616"/>
            </a:xfrm>
          </p:grpSpPr>
          <p:sp>
            <p:nvSpPr>
              <p:cNvPr id="24654" name="AutoShape 7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4655" name="Freeform 7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4656" name="Group 80"/>
              <p:cNvGrpSpPr>
                <a:grpSpLocks/>
              </p:cNvGrpSpPr>
              <p:nvPr/>
            </p:nvGrpSpPr>
            <p:grpSpPr bwMode="auto">
              <a:xfrm flipH="1">
                <a:off x="3749" y="1171"/>
                <a:ext cx="212" cy="213"/>
                <a:chOff x="1350" y="686"/>
                <a:chExt cx="1132" cy="1132"/>
              </a:xfrm>
            </p:grpSpPr>
            <p:sp>
              <p:nvSpPr>
                <p:cNvPr id="24658" name="AutoShape 8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4659" name="Picture 8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657" name="Picture 8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4607" name="AutoShape 84"/>
          <p:cNvSpPr>
            <a:spLocks noChangeArrowheads="1"/>
          </p:cNvSpPr>
          <p:nvPr/>
        </p:nvSpPr>
        <p:spPr bwMode="auto">
          <a:xfrm>
            <a:off x="5326063" y="4792663"/>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24608" name="Rectangle 85"/>
          <p:cNvSpPr>
            <a:spLocks noChangeArrowheads="1"/>
          </p:cNvSpPr>
          <p:nvPr/>
        </p:nvSpPr>
        <p:spPr bwMode="auto">
          <a:xfrm>
            <a:off x="4884738" y="3263900"/>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9" name="Freeform 86"/>
          <p:cNvSpPr>
            <a:spLocks/>
          </p:cNvSpPr>
          <p:nvPr/>
        </p:nvSpPr>
        <p:spPr bwMode="auto">
          <a:xfrm>
            <a:off x="4889500" y="3089275"/>
            <a:ext cx="354013" cy="392113"/>
          </a:xfrm>
          <a:custGeom>
            <a:avLst/>
            <a:gdLst>
              <a:gd name="T0" fmla="*/ 0 w 481"/>
              <a:gd name="T1" fmla="*/ 176976820 h 533"/>
              <a:gd name="T2" fmla="*/ 65002240 w 481"/>
              <a:gd name="T3" fmla="*/ 288466385 h 533"/>
              <a:gd name="T4" fmla="*/ 120796464 w 481"/>
              <a:gd name="T5" fmla="*/ 288466385 h 533"/>
              <a:gd name="T6" fmla="*/ 260551386 w 481"/>
              <a:gd name="T7" fmla="*/ 56286237 h 533"/>
              <a:gd name="T8" fmla="*/ 172256399 w 481"/>
              <a:gd name="T9" fmla="*/ 0 h 533"/>
              <a:gd name="T10" fmla="*/ 88294964 w 481"/>
              <a:gd name="T11" fmla="*/ 246792811 h 533"/>
              <a:gd name="T12" fmla="*/ 46584725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grpSp>
        <p:nvGrpSpPr>
          <p:cNvPr id="24610" name="Group 87"/>
          <p:cNvGrpSpPr>
            <a:grpSpLocks/>
          </p:cNvGrpSpPr>
          <p:nvPr/>
        </p:nvGrpSpPr>
        <p:grpSpPr bwMode="auto">
          <a:xfrm>
            <a:off x="2120900" y="1557338"/>
            <a:ext cx="407988" cy="655637"/>
            <a:chOff x="4506" y="3057"/>
            <a:chExt cx="488" cy="786"/>
          </a:xfrm>
        </p:grpSpPr>
        <p:sp>
          <p:nvSpPr>
            <p:cNvPr id="24631" name="AutoShape 88"/>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32" name="Freeform 89"/>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3" name="Freeform 90"/>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4" name="Freeform 91"/>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5" name="Freeform 92"/>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6" name="Freeform 93"/>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7" name="Freeform 94"/>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8" name="Freeform 95"/>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39" name="Freeform 96"/>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40" name="Freeform 97"/>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41" name="Freeform 98"/>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42" name="Freeform 99"/>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4643" name="Freeform 100"/>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4644" name="Freeform 101"/>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4645" name="Freeform 102"/>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4646" name="Freeform 103"/>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4647" name="Freeform 104"/>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4648" name="Freeform 105"/>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9" name="Freeform 106"/>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611" name="Group 107"/>
          <p:cNvGrpSpPr>
            <a:grpSpLocks/>
          </p:cNvGrpSpPr>
          <p:nvPr/>
        </p:nvGrpSpPr>
        <p:grpSpPr bwMode="auto">
          <a:xfrm>
            <a:off x="4214813" y="1557338"/>
            <a:ext cx="407987" cy="655637"/>
            <a:chOff x="4506" y="3057"/>
            <a:chExt cx="488" cy="786"/>
          </a:xfrm>
        </p:grpSpPr>
        <p:sp>
          <p:nvSpPr>
            <p:cNvPr id="24612" name="AutoShape 108"/>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13" name="Freeform 109"/>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4" name="Freeform 110"/>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111"/>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6" name="Freeform 112"/>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7" name="Freeform 113"/>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8" name="Freeform 114"/>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9" name="Freeform 115"/>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20" name="Freeform 116"/>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21" name="Freeform 117"/>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22" name="Freeform 118"/>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4623" name="Freeform 119"/>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4624" name="Freeform 120"/>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4625" name="Freeform 121"/>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4626" name="Freeform 122"/>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4627" name="Freeform 123"/>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4628" name="Freeform 124"/>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4629" name="Freeform 125"/>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0" name="Freeform 126"/>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4348162"/>
            <a:ext cx="1138936" cy="482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Text Box 2"/>
          <p:cNvSpPr txBox="1">
            <a:spLocks noChangeArrowheads="1"/>
          </p:cNvSpPr>
          <p:nvPr/>
        </p:nvSpPr>
        <p:spPr bwMode="auto">
          <a:xfrm>
            <a:off x="5291138" y="3244850"/>
            <a:ext cx="1544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Loss location has county</a:t>
            </a:r>
          </a:p>
        </p:txBody>
      </p:sp>
      <p:sp>
        <p:nvSpPr>
          <p:cNvPr id="25603"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5604" name="Rectangle 4"/>
          <p:cNvSpPr>
            <a:spLocks noGrp="1" noChangeArrowheads="1"/>
          </p:cNvSpPr>
          <p:nvPr>
            <p:ph type="title"/>
          </p:nvPr>
        </p:nvSpPr>
        <p:spPr/>
        <p:txBody>
          <a:bodyPr/>
          <a:lstStyle/>
          <a:p>
            <a:pPr eaLnBrk="1" hangingPunct="1"/>
            <a:r>
              <a:rPr lang="en-US" smtClean="0"/>
              <a:t>Objects cannot move backwards</a:t>
            </a:r>
          </a:p>
        </p:txBody>
      </p:sp>
      <p:sp>
        <p:nvSpPr>
          <p:cNvPr id="2560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grpSp>
        <p:nvGrpSpPr>
          <p:cNvPr id="25606" name="Group 6"/>
          <p:cNvGrpSpPr>
            <a:grpSpLocks/>
          </p:cNvGrpSpPr>
          <p:nvPr/>
        </p:nvGrpSpPr>
        <p:grpSpPr bwMode="auto">
          <a:xfrm>
            <a:off x="4859338" y="750888"/>
            <a:ext cx="1695450" cy="1081087"/>
            <a:chOff x="1740" y="1811"/>
            <a:chExt cx="1068" cy="681"/>
          </a:xfrm>
        </p:grpSpPr>
        <p:sp>
          <p:nvSpPr>
            <p:cNvPr id="25727" name="Text Box 7"/>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5728" name="AutoShape 8"/>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5607" name="Group 9"/>
          <p:cNvGrpSpPr>
            <a:grpSpLocks/>
          </p:cNvGrpSpPr>
          <p:nvPr/>
        </p:nvGrpSpPr>
        <p:grpSpPr bwMode="auto">
          <a:xfrm>
            <a:off x="604838" y="750888"/>
            <a:ext cx="1695450" cy="1081087"/>
            <a:chOff x="1740" y="1811"/>
            <a:chExt cx="1068" cy="681"/>
          </a:xfrm>
        </p:grpSpPr>
        <p:sp>
          <p:nvSpPr>
            <p:cNvPr id="25725" name="Text Box 10"/>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5726" name="AutoShape 11"/>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5608" name="Group 12"/>
          <p:cNvGrpSpPr>
            <a:grpSpLocks/>
          </p:cNvGrpSpPr>
          <p:nvPr/>
        </p:nvGrpSpPr>
        <p:grpSpPr bwMode="auto">
          <a:xfrm>
            <a:off x="6988175" y="750888"/>
            <a:ext cx="1695450" cy="1081087"/>
            <a:chOff x="1740" y="1811"/>
            <a:chExt cx="1068" cy="681"/>
          </a:xfrm>
        </p:grpSpPr>
        <p:sp>
          <p:nvSpPr>
            <p:cNvPr id="25723" name="Text Box 13"/>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5724" name="AutoShape 14"/>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5609" name="AutoShape 15"/>
          <p:cNvSpPr>
            <a:spLocks noChangeArrowheads="1"/>
          </p:cNvSpPr>
          <p:nvPr/>
        </p:nvSpPr>
        <p:spPr bwMode="auto">
          <a:xfrm>
            <a:off x="2309813" y="11017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0" name="AutoShape 16"/>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1" name="AutoShape 17"/>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2" name="Text Box 18"/>
          <p:cNvSpPr txBox="1">
            <a:spLocks noChangeArrowheads="1"/>
          </p:cNvSpPr>
          <p:nvPr/>
        </p:nvSpPr>
        <p:spPr bwMode="auto">
          <a:xfrm>
            <a:off x="1016000" y="2128838"/>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Driver of vehicle is specified</a:t>
            </a:r>
          </a:p>
        </p:txBody>
      </p:sp>
      <p:sp>
        <p:nvSpPr>
          <p:cNvPr id="25613" name="Rectangle 19"/>
          <p:cNvSpPr>
            <a:spLocks noChangeArrowheads="1"/>
          </p:cNvSpPr>
          <p:nvPr/>
        </p:nvSpPr>
        <p:spPr bwMode="auto">
          <a:xfrm>
            <a:off x="609600"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14" name="Freeform 20"/>
          <p:cNvSpPr>
            <a:spLocks/>
          </p:cNvSpPr>
          <p:nvPr/>
        </p:nvSpPr>
        <p:spPr bwMode="auto">
          <a:xfrm>
            <a:off x="614363"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5615" name="Text Box 21"/>
          <p:cNvSpPr txBox="1">
            <a:spLocks noChangeArrowheads="1"/>
          </p:cNvSpPr>
          <p:nvPr/>
        </p:nvSpPr>
        <p:spPr bwMode="auto">
          <a:xfrm>
            <a:off x="1025525" y="3238500"/>
            <a:ext cx="14430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If insured at fault, fault rating specified</a:t>
            </a:r>
          </a:p>
        </p:txBody>
      </p:sp>
      <p:sp>
        <p:nvSpPr>
          <p:cNvPr id="25616" name="Rectangle 22"/>
          <p:cNvSpPr>
            <a:spLocks noChangeArrowheads="1"/>
          </p:cNvSpPr>
          <p:nvPr/>
        </p:nvSpPr>
        <p:spPr bwMode="auto">
          <a:xfrm>
            <a:off x="6191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17" name="Freeform 23"/>
          <p:cNvSpPr>
            <a:spLocks/>
          </p:cNvSpPr>
          <p:nvPr/>
        </p:nvSpPr>
        <p:spPr bwMode="auto">
          <a:xfrm>
            <a:off x="6238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5618" name="Text Box 24"/>
          <p:cNvSpPr txBox="1">
            <a:spLocks noChangeArrowheads="1"/>
          </p:cNvSpPr>
          <p:nvPr/>
        </p:nvSpPr>
        <p:spPr bwMode="auto">
          <a:xfrm>
            <a:off x="3152775" y="2128838"/>
            <a:ext cx="1279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Loss location has city, state, zip</a:t>
            </a:r>
          </a:p>
        </p:txBody>
      </p:sp>
      <p:sp>
        <p:nvSpPr>
          <p:cNvPr id="25619" name="Rectangle 25"/>
          <p:cNvSpPr>
            <a:spLocks noChangeArrowheads="1"/>
          </p:cNvSpPr>
          <p:nvPr/>
        </p:nvSpPr>
        <p:spPr bwMode="auto">
          <a:xfrm>
            <a:off x="2746375"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20" name="Text Box 26"/>
          <p:cNvSpPr txBox="1">
            <a:spLocks noChangeArrowheads="1"/>
          </p:cNvSpPr>
          <p:nvPr/>
        </p:nvSpPr>
        <p:spPr bwMode="auto">
          <a:xfrm>
            <a:off x="5291138" y="2128838"/>
            <a:ext cx="1360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Total loss calculation completed</a:t>
            </a:r>
          </a:p>
        </p:txBody>
      </p:sp>
      <p:sp>
        <p:nvSpPr>
          <p:cNvPr id="25621" name="Rectangle 27"/>
          <p:cNvSpPr>
            <a:spLocks noChangeArrowheads="1"/>
          </p:cNvSpPr>
          <p:nvPr/>
        </p:nvSpPr>
        <p:spPr bwMode="auto">
          <a:xfrm>
            <a:off x="4884738" y="2147888"/>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22" name="Text Box 28"/>
          <p:cNvSpPr txBox="1">
            <a:spLocks noChangeArrowheads="1"/>
          </p:cNvSpPr>
          <p:nvPr/>
        </p:nvSpPr>
        <p:spPr bwMode="auto">
          <a:xfrm>
            <a:off x="7429500" y="2128838"/>
            <a:ext cx="146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t>At least one assess-</a:t>
            </a:r>
            <a:br>
              <a:rPr lang="en-US" sz="2000" b="1"/>
            </a:br>
            <a:r>
              <a:rPr lang="en-US" sz="2000" b="1"/>
              <a:t>ment exists</a:t>
            </a:r>
          </a:p>
        </p:txBody>
      </p:sp>
      <p:sp>
        <p:nvSpPr>
          <p:cNvPr id="25623" name="Rectangle 29"/>
          <p:cNvSpPr>
            <a:spLocks noChangeArrowheads="1"/>
          </p:cNvSpPr>
          <p:nvPr/>
        </p:nvSpPr>
        <p:spPr bwMode="auto">
          <a:xfrm>
            <a:off x="7023100" y="2147888"/>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24" name="Text Box 30"/>
          <p:cNvSpPr txBox="1">
            <a:spLocks noChangeArrowheads="1"/>
          </p:cNvSpPr>
          <p:nvPr/>
        </p:nvSpPr>
        <p:spPr bwMode="auto">
          <a:xfrm>
            <a:off x="7439025" y="3238500"/>
            <a:ext cx="12795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Mailing address</a:t>
            </a:r>
            <a:br>
              <a:rPr lang="en-US" sz="2000" b="1">
                <a:solidFill>
                  <a:srgbClr val="00CC00"/>
                </a:solidFill>
              </a:rPr>
            </a:br>
            <a:r>
              <a:rPr lang="en-US" sz="2000" b="1">
                <a:solidFill>
                  <a:srgbClr val="00CC00"/>
                </a:solidFill>
              </a:rPr>
              <a:t>for all third-party claimants</a:t>
            </a:r>
          </a:p>
        </p:txBody>
      </p:sp>
      <p:sp>
        <p:nvSpPr>
          <p:cNvPr id="25625" name="Rectangle 31"/>
          <p:cNvSpPr>
            <a:spLocks noChangeArrowheads="1"/>
          </p:cNvSpPr>
          <p:nvPr/>
        </p:nvSpPr>
        <p:spPr bwMode="auto">
          <a:xfrm>
            <a:off x="70326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26" name="Freeform 32"/>
          <p:cNvSpPr>
            <a:spLocks/>
          </p:cNvSpPr>
          <p:nvPr/>
        </p:nvSpPr>
        <p:spPr bwMode="auto">
          <a:xfrm>
            <a:off x="70373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5627" name="Rectangle 33"/>
          <p:cNvSpPr>
            <a:spLocks noChangeArrowheads="1"/>
          </p:cNvSpPr>
          <p:nvPr/>
        </p:nvSpPr>
        <p:spPr bwMode="auto">
          <a:xfrm>
            <a:off x="4884738" y="3263900"/>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28" name="Freeform 34"/>
          <p:cNvSpPr>
            <a:spLocks/>
          </p:cNvSpPr>
          <p:nvPr/>
        </p:nvSpPr>
        <p:spPr bwMode="auto">
          <a:xfrm>
            <a:off x="4889500" y="3089275"/>
            <a:ext cx="354013" cy="392113"/>
          </a:xfrm>
          <a:custGeom>
            <a:avLst/>
            <a:gdLst>
              <a:gd name="T0" fmla="*/ 0 w 481"/>
              <a:gd name="T1" fmla="*/ 176976820 h 533"/>
              <a:gd name="T2" fmla="*/ 65002240 w 481"/>
              <a:gd name="T3" fmla="*/ 288466385 h 533"/>
              <a:gd name="T4" fmla="*/ 120796464 w 481"/>
              <a:gd name="T5" fmla="*/ 288466385 h 533"/>
              <a:gd name="T6" fmla="*/ 260551386 w 481"/>
              <a:gd name="T7" fmla="*/ 56286237 h 533"/>
              <a:gd name="T8" fmla="*/ 172256399 w 481"/>
              <a:gd name="T9" fmla="*/ 0 h 533"/>
              <a:gd name="T10" fmla="*/ 88294964 w 481"/>
              <a:gd name="T11" fmla="*/ 246792811 h 533"/>
              <a:gd name="T12" fmla="*/ 46584725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grpSp>
        <p:nvGrpSpPr>
          <p:cNvPr id="25629" name="Group 35"/>
          <p:cNvGrpSpPr>
            <a:grpSpLocks/>
          </p:cNvGrpSpPr>
          <p:nvPr/>
        </p:nvGrpSpPr>
        <p:grpSpPr bwMode="auto">
          <a:xfrm>
            <a:off x="2120900" y="1557338"/>
            <a:ext cx="407988" cy="655637"/>
            <a:chOff x="4506" y="3057"/>
            <a:chExt cx="488" cy="786"/>
          </a:xfrm>
        </p:grpSpPr>
        <p:sp>
          <p:nvSpPr>
            <p:cNvPr id="25704" name="AutoShape 36"/>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05" name="Freeform 37"/>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06" name="Freeform 38"/>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07" name="Freeform 39"/>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08" name="Freeform 40"/>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09" name="Freeform 41"/>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10" name="Freeform 42"/>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11" name="Freeform 43"/>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712" name="Freeform 44"/>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713" name="Freeform 45"/>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5714" name="Freeform 46"/>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715" name="Freeform 47"/>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5716" name="Freeform 48"/>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5717" name="Freeform 49"/>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5718" name="Freeform 50"/>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5719" name="Freeform 51"/>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5720" name="Freeform 52"/>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5721" name="Freeform 53"/>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22" name="Freeform 54"/>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630" name="Group 55"/>
          <p:cNvGrpSpPr>
            <a:grpSpLocks/>
          </p:cNvGrpSpPr>
          <p:nvPr/>
        </p:nvGrpSpPr>
        <p:grpSpPr bwMode="auto">
          <a:xfrm>
            <a:off x="4214813" y="1557338"/>
            <a:ext cx="407987" cy="655637"/>
            <a:chOff x="4506" y="3057"/>
            <a:chExt cx="488" cy="786"/>
          </a:xfrm>
        </p:grpSpPr>
        <p:sp>
          <p:nvSpPr>
            <p:cNvPr id="25685" name="AutoShape 56"/>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86" name="Freeform 57"/>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87" name="Freeform 58"/>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88" name="Freeform 59"/>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89" name="Freeform 60"/>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90" name="Freeform 61"/>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91" name="Freeform 62"/>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92" name="Freeform 63"/>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693" name="Freeform 64"/>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694" name="Freeform 65"/>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5695" name="Freeform 66"/>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5696" name="Freeform 67"/>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5697" name="Freeform 68"/>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5698" name="Freeform 69"/>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5699" name="Freeform 70"/>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5700" name="Freeform 71"/>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5701" name="Freeform 72"/>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5702" name="Freeform 73"/>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03" name="Freeform 74"/>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5631" name="AutoShape 75"/>
          <p:cNvSpPr>
            <a:spLocks noChangeArrowheads="1"/>
          </p:cNvSpPr>
          <p:nvPr/>
        </p:nvSpPr>
        <p:spPr bwMode="auto">
          <a:xfrm>
            <a:off x="3059113" y="3459163"/>
            <a:ext cx="677862" cy="677862"/>
          </a:xfrm>
          <a:custGeom>
            <a:avLst/>
            <a:gdLst>
              <a:gd name="T0" fmla="*/ 333799841 w 21600"/>
              <a:gd name="T1" fmla="*/ 0 h 21600"/>
              <a:gd name="T2" fmla="*/ 97760249 w 21600"/>
              <a:gd name="T3" fmla="*/ 97760249 h 21600"/>
              <a:gd name="T4" fmla="*/ 0 w 21600"/>
              <a:gd name="T5" fmla="*/ 333799841 h 21600"/>
              <a:gd name="T6" fmla="*/ 97760249 w 21600"/>
              <a:gd name="T7" fmla="*/ 569839463 h 21600"/>
              <a:gd name="T8" fmla="*/ 333799841 w 21600"/>
              <a:gd name="T9" fmla="*/ 667599681 h 21600"/>
              <a:gd name="T10" fmla="*/ 569839463 w 21600"/>
              <a:gd name="T11" fmla="*/ 569839463 h 21600"/>
              <a:gd name="T12" fmla="*/ 667599681 w 21600"/>
              <a:gd name="T13" fmla="*/ 333799841 h 21600"/>
              <a:gd name="T14" fmla="*/ 569839463 w 21600"/>
              <a:gd name="T15" fmla="*/ 9776024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32" name="Line 77"/>
          <p:cNvSpPr>
            <a:spLocks noChangeShapeType="1"/>
          </p:cNvSpPr>
          <p:nvPr/>
        </p:nvSpPr>
        <p:spPr bwMode="auto">
          <a:xfrm flipH="1" flipV="1">
            <a:off x="2881313" y="2432050"/>
            <a:ext cx="690562" cy="19669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33" name="AutoShape 78"/>
          <p:cNvSpPr>
            <a:spLocks noChangeArrowheads="1"/>
          </p:cNvSpPr>
          <p:nvPr/>
        </p:nvSpPr>
        <p:spPr bwMode="auto">
          <a:xfrm>
            <a:off x="1693863" y="4930775"/>
            <a:ext cx="3602037" cy="765175"/>
          </a:xfrm>
          <a:prstGeom prst="rightArrow">
            <a:avLst>
              <a:gd name="adj1" fmla="val 49778"/>
              <a:gd name="adj2" fmla="val 4975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5634" name="Group 79"/>
          <p:cNvGrpSpPr>
            <a:grpSpLocks/>
          </p:cNvGrpSpPr>
          <p:nvPr/>
        </p:nvGrpSpPr>
        <p:grpSpPr bwMode="auto">
          <a:xfrm>
            <a:off x="742950" y="4894263"/>
            <a:ext cx="1528763" cy="1638300"/>
            <a:chOff x="469" y="1359"/>
            <a:chExt cx="963" cy="1032"/>
          </a:xfrm>
        </p:grpSpPr>
        <p:sp>
          <p:nvSpPr>
            <p:cNvPr id="25681" name="Line 8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2" name="Line 8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83" name="Rectangle 8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684" name="AutoShape 8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5635" name="Group 84"/>
          <p:cNvGrpSpPr>
            <a:grpSpLocks/>
          </p:cNvGrpSpPr>
          <p:nvPr/>
        </p:nvGrpSpPr>
        <p:grpSpPr bwMode="auto">
          <a:xfrm>
            <a:off x="2994025" y="4897438"/>
            <a:ext cx="1528763" cy="1638300"/>
            <a:chOff x="445" y="1359"/>
            <a:chExt cx="1139" cy="1220"/>
          </a:xfrm>
        </p:grpSpPr>
        <p:sp>
          <p:nvSpPr>
            <p:cNvPr id="25638" name="Line 8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9" name="Line 8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40" name="Group 87"/>
            <p:cNvGrpSpPr>
              <a:grpSpLocks/>
            </p:cNvGrpSpPr>
            <p:nvPr/>
          </p:nvGrpSpPr>
          <p:grpSpPr bwMode="auto">
            <a:xfrm>
              <a:off x="445" y="1359"/>
              <a:ext cx="834" cy="615"/>
              <a:chOff x="2083" y="1606"/>
              <a:chExt cx="1489" cy="1097"/>
            </a:xfrm>
          </p:grpSpPr>
          <p:sp>
            <p:nvSpPr>
              <p:cNvPr id="25648" name="Rectangle 8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649" name="Freeform 8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5650" name="Freeform 9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5651" name="Freeform 9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5652" name="Freeform 9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5653" name="Rectangle 9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654" name="Rectangle 9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655" name="AutoShape 9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656" name="Freeform 96"/>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57" name="Freeform 97"/>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58" name="Rectangle 9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659" name="Rectangle 9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660" name="Rectangle 10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661" name="Group 101"/>
              <p:cNvGrpSpPr>
                <a:grpSpLocks/>
              </p:cNvGrpSpPr>
              <p:nvPr/>
            </p:nvGrpSpPr>
            <p:grpSpPr bwMode="auto">
              <a:xfrm>
                <a:off x="2221" y="1871"/>
                <a:ext cx="518" cy="782"/>
                <a:chOff x="2400" y="1656"/>
                <a:chExt cx="752" cy="1136"/>
              </a:xfrm>
            </p:grpSpPr>
            <p:sp>
              <p:nvSpPr>
                <p:cNvPr id="25674" name="Freeform 10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75" name="Freeform 10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6" name="Freeform 10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7" name="Freeform 10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8" name="Freeform 10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5679" name="Line 10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80" name="Line 10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62" name="Group 109"/>
              <p:cNvGrpSpPr>
                <a:grpSpLocks/>
              </p:cNvGrpSpPr>
              <p:nvPr/>
            </p:nvGrpSpPr>
            <p:grpSpPr bwMode="auto">
              <a:xfrm rot="-6511945">
                <a:off x="2834" y="1842"/>
                <a:ext cx="518" cy="783"/>
                <a:chOff x="2400" y="1656"/>
                <a:chExt cx="752" cy="1136"/>
              </a:xfrm>
            </p:grpSpPr>
            <p:sp>
              <p:nvSpPr>
                <p:cNvPr id="25667" name="Freeform 11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68" name="Freeform 11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69" name="Freeform 11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0" name="Freeform 11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1" name="Freeform 11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5672" name="Line 11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1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63" name="Freeform 117"/>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64" name="Freeform 118"/>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5665" name="Rectangle 11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666" name="Rectangle 12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41" name="Group 121"/>
            <p:cNvGrpSpPr>
              <a:grpSpLocks/>
            </p:cNvGrpSpPr>
            <p:nvPr/>
          </p:nvGrpSpPr>
          <p:grpSpPr bwMode="auto">
            <a:xfrm>
              <a:off x="1066" y="2064"/>
              <a:ext cx="518" cy="515"/>
              <a:chOff x="3360" y="800"/>
              <a:chExt cx="620" cy="616"/>
            </a:xfrm>
          </p:grpSpPr>
          <p:sp>
            <p:nvSpPr>
              <p:cNvPr id="25642" name="AutoShape 12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643" name="Freeform 12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5644" name="Group 124"/>
              <p:cNvGrpSpPr>
                <a:grpSpLocks/>
              </p:cNvGrpSpPr>
              <p:nvPr/>
            </p:nvGrpSpPr>
            <p:grpSpPr bwMode="auto">
              <a:xfrm flipH="1">
                <a:off x="3749" y="1171"/>
                <a:ext cx="212" cy="213"/>
                <a:chOff x="1350" y="686"/>
                <a:chExt cx="1132" cy="1132"/>
              </a:xfrm>
            </p:grpSpPr>
            <p:sp>
              <p:nvSpPr>
                <p:cNvPr id="25646" name="AutoShape 12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7" name="Picture 12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45" name="Picture 127"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5636" name="AutoShape 128"/>
          <p:cNvSpPr>
            <a:spLocks noChangeArrowheads="1"/>
          </p:cNvSpPr>
          <p:nvPr/>
        </p:nvSpPr>
        <p:spPr bwMode="auto">
          <a:xfrm>
            <a:off x="5326063" y="4792663"/>
            <a:ext cx="1117600" cy="1117600"/>
          </a:xfrm>
          <a:prstGeom prst="octagon">
            <a:avLst>
              <a:gd name="adj" fmla="val 29287"/>
            </a:avLst>
          </a:prstGeom>
          <a:solidFill>
            <a:srgbClr val="777777"/>
          </a:solidFill>
          <a:ln w="28575" algn="ctr">
            <a:solidFill>
              <a:srgbClr val="777777"/>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6626"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6627" name="AutoShape 3"/>
          <p:cNvSpPr>
            <a:spLocks noChangeArrowheads="1"/>
          </p:cNvSpPr>
          <p:nvPr/>
        </p:nvSpPr>
        <p:spPr bwMode="auto">
          <a:xfrm>
            <a:off x="1693863" y="4930775"/>
            <a:ext cx="5484812" cy="765175"/>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6628" name="Group 4"/>
          <p:cNvGrpSpPr>
            <a:grpSpLocks/>
          </p:cNvGrpSpPr>
          <p:nvPr/>
        </p:nvGrpSpPr>
        <p:grpSpPr bwMode="auto">
          <a:xfrm>
            <a:off x="742950" y="4894263"/>
            <a:ext cx="1528763" cy="1638300"/>
            <a:chOff x="469" y="1359"/>
            <a:chExt cx="963" cy="1032"/>
          </a:xfrm>
        </p:grpSpPr>
        <p:sp>
          <p:nvSpPr>
            <p:cNvPr id="26798" name="Line 5"/>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9" name="Line 6"/>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800" name="Rectangle 7"/>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01" name="AutoShape 8"/>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26629" name="Rectangle 9"/>
          <p:cNvSpPr>
            <a:spLocks noGrp="1" noChangeArrowheads="1"/>
          </p:cNvSpPr>
          <p:nvPr>
            <p:ph type="title"/>
          </p:nvPr>
        </p:nvSpPr>
        <p:spPr/>
        <p:txBody>
          <a:bodyPr/>
          <a:lstStyle/>
          <a:p>
            <a:pPr eaLnBrk="1" hangingPunct="1"/>
            <a:r>
              <a:rPr lang="en-US" smtClean="0"/>
              <a:t>The "Ability to Pay" level</a:t>
            </a:r>
          </a:p>
        </p:txBody>
      </p:sp>
      <p:grpSp>
        <p:nvGrpSpPr>
          <p:cNvPr id="26630" name="Group 10"/>
          <p:cNvGrpSpPr>
            <a:grpSpLocks/>
          </p:cNvGrpSpPr>
          <p:nvPr/>
        </p:nvGrpSpPr>
        <p:grpSpPr bwMode="auto">
          <a:xfrm>
            <a:off x="2732088" y="750888"/>
            <a:ext cx="1695450" cy="1081087"/>
            <a:chOff x="1740" y="1811"/>
            <a:chExt cx="1068" cy="681"/>
          </a:xfrm>
        </p:grpSpPr>
        <p:sp>
          <p:nvSpPr>
            <p:cNvPr id="26796" name="Text Box 11"/>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Valid</a:t>
              </a:r>
              <a:br>
                <a:rPr lang="en-US" sz="2000" b="1"/>
              </a:br>
              <a:r>
                <a:rPr lang="en-US" sz="2000" b="1"/>
                <a:t>for</a:t>
              </a:r>
              <a:br>
                <a:rPr lang="en-US" sz="2000" b="1"/>
              </a:br>
              <a:r>
                <a:rPr lang="en-US" sz="2000" b="1"/>
                <a:t>ISO</a:t>
              </a:r>
            </a:p>
          </p:txBody>
        </p:sp>
        <p:sp>
          <p:nvSpPr>
            <p:cNvPr id="26797" name="AutoShape 12"/>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6631" name="Group 13"/>
          <p:cNvGrpSpPr>
            <a:grpSpLocks/>
          </p:cNvGrpSpPr>
          <p:nvPr/>
        </p:nvGrpSpPr>
        <p:grpSpPr bwMode="auto">
          <a:xfrm>
            <a:off x="4859338" y="750888"/>
            <a:ext cx="1695450" cy="1081087"/>
            <a:chOff x="1740" y="1811"/>
            <a:chExt cx="1068" cy="681"/>
          </a:xfrm>
        </p:grpSpPr>
        <p:sp>
          <p:nvSpPr>
            <p:cNvPr id="26794" name="Text Box 14"/>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Send to</a:t>
              </a:r>
              <a:br>
                <a:rPr lang="en-US" sz="2000" b="1"/>
              </a:br>
              <a:r>
                <a:rPr lang="en-US" sz="2000" b="1"/>
                <a:t>External (Systems)</a:t>
              </a:r>
            </a:p>
          </p:txBody>
        </p:sp>
        <p:sp>
          <p:nvSpPr>
            <p:cNvPr id="26795" name="AutoShape 15"/>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6632" name="Group 16"/>
          <p:cNvGrpSpPr>
            <a:grpSpLocks/>
          </p:cNvGrpSpPr>
          <p:nvPr/>
        </p:nvGrpSpPr>
        <p:grpSpPr bwMode="auto">
          <a:xfrm>
            <a:off x="604838" y="750888"/>
            <a:ext cx="1695450" cy="1081087"/>
            <a:chOff x="1740" y="1811"/>
            <a:chExt cx="1068" cy="681"/>
          </a:xfrm>
        </p:grpSpPr>
        <p:sp>
          <p:nvSpPr>
            <p:cNvPr id="26792" name="Text Box 17"/>
            <p:cNvSpPr txBox="1">
              <a:spLocks noChangeArrowheads="1"/>
            </p:cNvSpPr>
            <p:nvPr/>
          </p:nvSpPr>
          <p:spPr bwMode="auto">
            <a:xfrm>
              <a:off x="1750" y="1851"/>
              <a:ext cx="104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New</a:t>
              </a:r>
              <a:br>
                <a:rPr lang="en-US" sz="2000" b="1"/>
              </a:br>
              <a:r>
                <a:rPr lang="en-US" sz="2000" b="1"/>
                <a:t>Loss</a:t>
              </a:r>
              <a:br>
                <a:rPr lang="en-US" sz="2000" b="1"/>
              </a:br>
              <a:r>
                <a:rPr lang="en-US" sz="2000" b="1"/>
                <a:t>Completion</a:t>
              </a:r>
            </a:p>
          </p:txBody>
        </p:sp>
        <p:sp>
          <p:nvSpPr>
            <p:cNvPr id="26793" name="AutoShape 18"/>
            <p:cNvSpPr>
              <a:spLocks noChangeArrowheads="1"/>
            </p:cNvSpPr>
            <p:nvPr/>
          </p:nvSpPr>
          <p:spPr bwMode="auto">
            <a:xfrm>
              <a:off x="1740" y="1811"/>
              <a:ext cx="1068" cy="681"/>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6633" name="Text Box 1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Ability</a:t>
            </a:r>
            <a:br>
              <a:rPr lang="en-US" sz="2000" b="1"/>
            </a:br>
            <a:r>
              <a:rPr lang="en-US" sz="2000" b="1"/>
              <a:t>to</a:t>
            </a:r>
            <a:br>
              <a:rPr lang="en-US" sz="2000" b="1"/>
            </a:br>
            <a:r>
              <a:rPr lang="en-US" sz="2000" b="1"/>
              <a:t>Pay</a:t>
            </a:r>
          </a:p>
        </p:txBody>
      </p:sp>
      <p:sp>
        <p:nvSpPr>
          <p:cNvPr id="26634" name="AutoShape 20"/>
          <p:cNvSpPr>
            <a:spLocks noChangeArrowheads="1"/>
          </p:cNvSpPr>
          <p:nvPr/>
        </p:nvSpPr>
        <p:spPr bwMode="auto">
          <a:xfrm>
            <a:off x="2309813" y="1101725"/>
            <a:ext cx="433387"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35" name="AutoShape 21"/>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36" name="AutoShape 22"/>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37" name="Text Box 23"/>
          <p:cNvSpPr txBox="1">
            <a:spLocks noChangeArrowheads="1"/>
          </p:cNvSpPr>
          <p:nvPr/>
        </p:nvSpPr>
        <p:spPr bwMode="auto">
          <a:xfrm>
            <a:off x="1016000" y="2128838"/>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Driver of vehicle is specified</a:t>
            </a:r>
          </a:p>
        </p:txBody>
      </p:sp>
      <p:sp>
        <p:nvSpPr>
          <p:cNvPr id="26638" name="Rectangle 24"/>
          <p:cNvSpPr>
            <a:spLocks noChangeArrowheads="1"/>
          </p:cNvSpPr>
          <p:nvPr/>
        </p:nvSpPr>
        <p:spPr bwMode="auto">
          <a:xfrm>
            <a:off x="609600"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9" name="Freeform 25"/>
          <p:cNvSpPr>
            <a:spLocks/>
          </p:cNvSpPr>
          <p:nvPr/>
        </p:nvSpPr>
        <p:spPr bwMode="auto">
          <a:xfrm>
            <a:off x="614363"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40" name="Text Box 26"/>
          <p:cNvSpPr txBox="1">
            <a:spLocks noChangeArrowheads="1"/>
          </p:cNvSpPr>
          <p:nvPr/>
        </p:nvSpPr>
        <p:spPr bwMode="auto">
          <a:xfrm>
            <a:off x="1025525" y="3238500"/>
            <a:ext cx="14430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If insured at fault, fault rating specified</a:t>
            </a:r>
          </a:p>
        </p:txBody>
      </p:sp>
      <p:sp>
        <p:nvSpPr>
          <p:cNvPr id="26641" name="Rectangle 27"/>
          <p:cNvSpPr>
            <a:spLocks noChangeArrowheads="1"/>
          </p:cNvSpPr>
          <p:nvPr/>
        </p:nvSpPr>
        <p:spPr bwMode="auto">
          <a:xfrm>
            <a:off x="6191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2" name="Freeform 28"/>
          <p:cNvSpPr>
            <a:spLocks/>
          </p:cNvSpPr>
          <p:nvPr/>
        </p:nvSpPr>
        <p:spPr bwMode="auto">
          <a:xfrm>
            <a:off x="6238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43" name="Text Box 29"/>
          <p:cNvSpPr txBox="1">
            <a:spLocks noChangeArrowheads="1"/>
          </p:cNvSpPr>
          <p:nvPr/>
        </p:nvSpPr>
        <p:spPr bwMode="auto">
          <a:xfrm>
            <a:off x="3152775" y="2128838"/>
            <a:ext cx="1279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Loss location has city, state, zip</a:t>
            </a:r>
          </a:p>
        </p:txBody>
      </p:sp>
      <p:sp>
        <p:nvSpPr>
          <p:cNvPr id="26644" name="Rectangle 30"/>
          <p:cNvSpPr>
            <a:spLocks noChangeArrowheads="1"/>
          </p:cNvSpPr>
          <p:nvPr/>
        </p:nvSpPr>
        <p:spPr bwMode="auto">
          <a:xfrm>
            <a:off x="2746375"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5" name="Freeform 31"/>
          <p:cNvSpPr>
            <a:spLocks/>
          </p:cNvSpPr>
          <p:nvPr/>
        </p:nvSpPr>
        <p:spPr bwMode="auto">
          <a:xfrm>
            <a:off x="2751138"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46" name="Text Box 32"/>
          <p:cNvSpPr txBox="1">
            <a:spLocks noChangeArrowheads="1"/>
          </p:cNvSpPr>
          <p:nvPr/>
        </p:nvSpPr>
        <p:spPr bwMode="auto">
          <a:xfrm>
            <a:off x="5291138" y="2128838"/>
            <a:ext cx="1360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Total loss calculation completed</a:t>
            </a:r>
          </a:p>
        </p:txBody>
      </p:sp>
      <p:sp>
        <p:nvSpPr>
          <p:cNvPr id="26647" name="Rectangle 33"/>
          <p:cNvSpPr>
            <a:spLocks noChangeArrowheads="1"/>
          </p:cNvSpPr>
          <p:nvPr/>
        </p:nvSpPr>
        <p:spPr bwMode="auto">
          <a:xfrm>
            <a:off x="4884738" y="2147888"/>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8" name="Freeform 34"/>
          <p:cNvSpPr>
            <a:spLocks/>
          </p:cNvSpPr>
          <p:nvPr/>
        </p:nvSpPr>
        <p:spPr bwMode="auto">
          <a:xfrm>
            <a:off x="4889500" y="1973263"/>
            <a:ext cx="354013" cy="392112"/>
          </a:xfrm>
          <a:custGeom>
            <a:avLst/>
            <a:gdLst>
              <a:gd name="T0" fmla="*/ 0 w 481"/>
              <a:gd name="T1" fmla="*/ 176975633 h 533"/>
              <a:gd name="T2" fmla="*/ 65002240 w 481"/>
              <a:gd name="T3" fmla="*/ 288464914 h 533"/>
              <a:gd name="T4" fmla="*/ 120796464 w 481"/>
              <a:gd name="T5" fmla="*/ 288464914 h 533"/>
              <a:gd name="T6" fmla="*/ 260551386 w 481"/>
              <a:gd name="T7" fmla="*/ 56286093 h 533"/>
              <a:gd name="T8" fmla="*/ 172256399 w 481"/>
              <a:gd name="T9" fmla="*/ 0 h 533"/>
              <a:gd name="T10" fmla="*/ 88294964 w 481"/>
              <a:gd name="T11" fmla="*/ 246791446 h 533"/>
              <a:gd name="T12" fmla="*/ 46584725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49" name="Text Box 35"/>
          <p:cNvSpPr txBox="1">
            <a:spLocks noChangeArrowheads="1"/>
          </p:cNvSpPr>
          <p:nvPr/>
        </p:nvSpPr>
        <p:spPr bwMode="auto">
          <a:xfrm>
            <a:off x="7429500" y="2128838"/>
            <a:ext cx="146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At least one assess-</a:t>
            </a:r>
            <a:br>
              <a:rPr lang="en-US" sz="2000" b="1">
                <a:solidFill>
                  <a:srgbClr val="00CC00"/>
                </a:solidFill>
              </a:rPr>
            </a:br>
            <a:r>
              <a:rPr lang="en-US" sz="2000" b="1">
                <a:solidFill>
                  <a:srgbClr val="00CC00"/>
                </a:solidFill>
              </a:rPr>
              <a:t>ment exists</a:t>
            </a:r>
          </a:p>
        </p:txBody>
      </p:sp>
      <p:sp>
        <p:nvSpPr>
          <p:cNvPr id="26650" name="Rectangle 36"/>
          <p:cNvSpPr>
            <a:spLocks noChangeArrowheads="1"/>
          </p:cNvSpPr>
          <p:nvPr/>
        </p:nvSpPr>
        <p:spPr bwMode="auto">
          <a:xfrm>
            <a:off x="7023100" y="2147888"/>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51" name="Freeform 37"/>
          <p:cNvSpPr>
            <a:spLocks/>
          </p:cNvSpPr>
          <p:nvPr/>
        </p:nvSpPr>
        <p:spPr bwMode="auto">
          <a:xfrm>
            <a:off x="7027863" y="1973263"/>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52" name="Text Box 38"/>
          <p:cNvSpPr txBox="1">
            <a:spLocks noChangeArrowheads="1"/>
          </p:cNvSpPr>
          <p:nvPr/>
        </p:nvSpPr>
        <p:spPr bwMode="auto">
          <a:xfrm>
            <a:off x="7439025" y="3238500"/>
            <a:ext cx="12795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Mailing address</a:t>
            </a:r>
            <a:br>
              <a:rPr lang="en-US" sz="2000" b="1">
                <a:solidFill>
                  <a:srgbClr val="00CC00"/>
                </a:solidFill>
              </a:rPr>
            </a:br>
            <a:r>
              <a:rPr lang="en-US" sz="2000" b="1">
                <a:solidFill>
                  <a:srgbClr val="00CC00"/>
                </a:solidFill>
              </a:rPr>
              <a:t>for all third-party claimants</a:t>
            </a:r>
          </a:p>
        </p:txBody>
      </p:sp>
      <p:sp>
        <p:nvSpPr>
          <p:cNvPr id="26653" name="Rectangle 39"/>
          <p:cNvSpPr>
            <a:spLocks noChangeArrowheads="1"/>
          </p:cNvSpPr>
          <p:nvPr/>
        </p:nvSpPr>
        <p:spPr bwMode="auto">
          <a:xfrm>
            <a:off x="7032625" y="3257550"/>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54" name="Freeform 40"/>
          <p:cNvSpPr>
            <a:spLocks/>
          </p:cNvSpPr>
          <p:nvPr/>
        </p:nvSpPr>
        <p:spPr bwMode="auto">
          <a:xfrm>
            <a:off x="7037388" y="3082925"/>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26655" name="Rectangle 41"/>
          <p:cNvSpPr>
            <a:spLocks noChangeArrowheads="1"/>
          </p:cNvSpPr>
          <p:nvPr/>
        </p:nvSpPr>
        <p:spPr bwMode="auto">
          <a:xfrm>
            <a:off x="4884738" y="3263900"/>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56" name="Freeform 42"/>
          <p:cNvSpPr>
            <a:spLocks/>
          </p:cNvSpPr>
          <p:nvPr/>
        </p:nvSpPr>
        <p:spPr bwMode="auto">
          <a:xfrm>
            <a:off x="4889500" y="3089275"/>
            <a:ext cx="354013" cy="392113"/>
          </a:xfrm>
          <a:custGeom>
            <a:avLst/>
            <a:gdLst>
              <a:gd name="T0" fmla="*/ 0 w 481"/>
              <a:gd name="T1" fmla="*/ 176976820 h 533"/>
              <a:gd name="T2" fmla="*/ 65002240 w 481"/>
              <a:gd name="T3" fmla="*/ 288466385 h 533"/>
              <a:gd name="T4" fmla="*/ 120796464 w 481"/>
              <a:gd name="T5" fmla="*/ 288466385 h 533"/>
              <a:gd name="T6" fmla="*/ 260551386 w 481"/>
              <a:gd name="T7" fmla="*/ 56286237 h 533"/>
              <a:gd name="T8" fmla="*/ 172256399 w 481"/>
              <a:gd name="T9" fmla="*/ 0 h 533"/>
              <a:gd name="T10" fmla="*/ 88294964 w 481"/>
              <a:gd name="T11" fmla="*/ 246792811 h 533"/>
              <a:gd name="T12" fmla="*/ 46584725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grpSp>
        <p:nvGrpSpPr>
          <p:cNvPr id="26657" name="Group 43"/>
          <p:cNvGrpSpPr>
            <a:grpSpLocks/>
          </p:cNvGrpSpPr>
          <p:nvPr/>
        </p:nvGrpSpPr>
        <p:grpSpPr bwMode="auto">
          <a:xfrm>
            <a:off x="7188200" y="4894263"/>
            <a:ext cx="1528763" cy="1638300"/>
            <a:chOff x="445" y="1359"/>
            <a:chExt cx="1139" cy="1220"/>
          </a:xfrm>
        </p:grpSpPr>
        <p:sp>
          <p:nvSpPr>
            <p:cNvPr id="26749" name="Line 44"/>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0" name="Line 45"/>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751" name="Group 46"/>
            <p:cNvGrpSpPr>
              <a:grpSpLocks/>
            </p:cNvGrpSpPr>
            <p:nvPr/>
          </p:nvGrpSpPr>
          <p:grpSpPr bwMode="auto">
            <a:xfrm>
              <a:off x="445" y="1359"/>
              <a:ext cx="834" cy="615"/>
              <a:chOff x="2083" y="1606"/>
              <a:chExt cx="1489" cy="1097"/>
            </a:xfrm>
          </p:grpSpPr>
          <p:sp>
            <p:nvSpPr>
              <p:cNvPr id="26759" name="Rectangle 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0" name="Freeform 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61" name="Freeform 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62" name="Freeform 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63" name="Freeform 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64" name="Rectangle 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65" name="Rectangle 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6" name="AutoShape 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67" name="Freeform 55"/>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8" name="Freeform 56"/>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9" name="Rectangle 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0" name="Rectangle 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1" name="Rectangle 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72" name="Group 60"/>
              <p:cNvGrpSpPr>
                <a:grpSpLocks/>
              </p:cNvGrpSpPr>
              <p:nvPr/>
            </p:nvGrpSpPr>
            <p:grpSpPr bwMode="auto">
              <a:xfrm>
                <a:off x="2221" y="1871"/>
                <a:ext cx="518" cy="782"/>
                <a:chOff x="2400" y="1656"/>
                <a:chExt cx="752" cy="1136"/>
              </a:xfrm>
            </p:grpSpPr>
            <p:sp>
              <p:nvSpPr>
                <p:cNvPr id="26785"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86"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7"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8"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9"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90"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1"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73" name="Group 68"/>
              <p:cNvGrpSpPr>
                <a:grpSpLocks/>
              </p:cNvGrpSpPr>
              <p:nvPr/>
            </p:nvGrpSpPr>
            <p:grpSpPr bwMode="auto">
              <a:xfrm rot="-6511945">
                <a:off x="2834" y="1842"/>
                <a:ext cx="518" cy="783"/>
                <a:chOff x="2400" y="1656"/>
                <a:chExt cx="752" cy="1136"/>
              </a:xfrm>
            </p:grpSpPr>
            <p:sp>
              <p:nvSpPr>
                <p:cNvPr id="26778" name="Freeform 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9" name="Freeform 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0" name="Freeform 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1" name="Freeform 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2" name="Freeform 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83" name="Line 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84" name="Line 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74" name="Freeform 76"/>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5" name="Freeform 77"/>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6" name="Rectangle 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7" name="Rectangle 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752" name="Group 80"/>
            <p:cNvGrpSpPr>
              <a:grpSpLocks/>
            </p:cNvGrpSpPr>
            <p:nvPr/>
          </p:nvGrpSpPr>
          <p:grpSpPr bwMode="auto">
            <a:xfrm>
              <a:off x="1066" y="2064"/>
              <a:ext cx="518" cy="515"/>
              <a:chOff x="3360" y="800"/>
              <a:chExt cx="620" cy="616"/>
            </a:xfrm>
          </p:grpSpPr>
          <p:sp>
            <p:nvSpPr>
              <p:cNvPr id="26753" name="AutoShape 8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4" name="Freeform 82"/>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6755" name="Group 83"/>
              <p:cNvGrpSpPr>
                <a:grpSpLocks/>
              </p:cNvGrpSpPr>
              <p:nvPr/>
            </p:nvGrpSpPr>
            <p:grpSpPr bwMode="auto">
              <a:xfrm flipH="1">
                <a:off x="3749" y="1171"/>
                <a:ext cx="212" cy="213"/>
                <a:chOff x="1350" y="686"/>
                <a:chExt cx="1132" cy="1132"/>
              </a:xfrm>
            </p:grpSpPr>
            <p:sp>
              <p:nvSpPr>
                <p:cNvPr id="26757" name="AutoShape 8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8" name="Picture 8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6" name="Picture 8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6658" name="Group 87"/>
          <p:cNvGrpSpPr>
            <a:grpSpLocks/>
          </p:cNvGrpSpPr>
          <p:nvPr/>
        </p:nvGrpSpPr>
        <p:grpSpPr bwMode="auto">
          <a:xfrm>
            <a:off x="3005138" y="4894263"/>
            <a:ext cx="1528762" cy="1638300"/>
            <a:chOff x="469" y="1359"/>
            <a:chExt cx="963" cy="1032"/>
          </a:xfrm>
        </p:grpSpPr>
        <p:sp>
          <p:nvSpPr>
            <p:cNvPr id="26745" name="Line 88"/>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6" name="Line 89"/>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47" name="Rectangle 90"/>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48" name="AutoShape 91"/>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6659" name="Group 92"/>
          <p:cNvGrpSpPr>
            <a:grpSpLocks/>
          </p:cNvGrpSpPr>
          <p:nvPr/>
        </p:nvGrpSpPr>
        <p:grpSpPr bwMode="auto">
          <a:xfrm>
            <a:off x="5116513" y="4894263"/>
            <a:ext cx="1528762" cy="1638300"/>
            <a:chOff x="469" y="1359"/>
            <a:chExt cx="963" cy="1032"/>
          </a:xfrm>
        </p:grpSpPr>
        <p:sp>
          <p:nvSpPr>
            <p:cNvPr id="26741" name="Line 93"/>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2" name="Line 94"/>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43" name="Rectangle 95"/>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44" name="AutoShape 96"/>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26660" name="Text Box 97"/>
          <p:cNvSpPr txBox="1">
            <a:spLocks noChangeArrowheads="1"/>
          </p:cNvSpPr>
          <p:nvPr/>
        </p:nvSpPr>
        <p:spPr bwMode="auto">
          <a:xfrm>
            <a:off x="5291138" y="3244850"/>
            <a:ext cx="1544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000" b="1">
                <a:solidFill>
                  <a:srgbClr val="00CC00"/>
                </a:solidFill>
              </a:rPr>
              <a:t>Loss location has county</a:t>
            </a:r>
          </a:p>
        </p:txBody>
      </p:sp>
      <p:grpSp>
        <p:nvGrpSpPr>
          <p:cNvPr id="26661" name="Group 98"/>
          <p:cNvGrpSpPr>
            <a:grpSpLocks/>
          </p:cNvGrpSpPr>
          <p:nvPr/>
        </p:nvGrpSpPr>
        <p:grpSpPr bwMode="auto">
          <a:xfrm>
            <a:off x="2120900" y="1557338"/>
            <a:ext cx="407988" cy="655637"/>
            <a:chOff x="4506" y="3057"/>
            <a:chExt cx="488" cy="786"/>
          </a:xfrm>
        </p:grpSpPr>
        <p:sp>
          <p:nvSpPr>
            <p:cNvPr id="26722" name="AutoShape 99"/>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3" name="Freeform 100"/>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1"/>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2"/>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3"/>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Freeform 104"/>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8" name="Freeform 105"/>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9" name="Freeform 106"/>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30" name="Freeform 107"/>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31" name="Freeform 108"/>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32" name="Freeform 109"/>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33" name="Freeform 110"/>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6734" name="Freeform 111"/>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6735" name="Freeform 112"/>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6736" name="Freeform 113"/>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6737" name="Freeform 114"/>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6738" name="Freeform 115"/>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6739" name="Freeform 116"/>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0" name="Freeform 117"/>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62" name="Group 118"/>
          <p:cNvGrpSpPr>
            <a:grpSpLocks/>
          </p:cNvGrpSpPr>
          <p:nvPr/>
        </p:nvGrpSpPr>
        <p:grpSpPr bwMode="auto">
          <a:xfrm>
            <a:off x="4214813" y="1557338"/>
            <a:ext cx="407987" cy="655637"/>
            <a:chOff x="4506" y="3057"/>
            <a:chExt cx="488" cy="786"/>
          </a:xfrm>
        </p:grpSpPr>
        <p:sp>
          <p:nvSpPr>
            <p:cNvPr id="26703" name="AutoShape 119"/>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04" name="Freeform 120"/>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5" name="Freeform 121"/>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6" name="Freeform 122"/>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7" name="Freeform 123"/>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8" name="Freeform 124"/>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9" name="Freeform 125"/>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10" name="Freeform 126"/>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11" name="Freeform 127"/>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12" name="Freeform 128"/>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13" name="Freeform 129"/>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714" name="Freeform 130"/>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6715" name="Freeform 131"/>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6716" name="Freeform 132"/>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6717" name="Freeform 133"/>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6718" name="Freeform 134"/>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6719" name="Freeform 135"/>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6720" name="Freeform 136"/>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137"/>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63" name="Group 138"/>
          <p:cNvGrpSpPr>
            <a:grpSpLocks/>
          </p:cNvGrpSpPr>
          <p:nvPr/>
        </p:nvGrpSpPr>
        <p:grpSpPr bwMode="auto">
          <a:xfrm>
            <a:off x="6380163" y="1541463"/>
            <a:ext cx="407987" cy="655637"/>
            <a:chOff x="4506" y="3057"/>
            <a:chExt cx="488" cy="786"/>
          </a:xfrm>
        </p:grpSpPr>
        <p:sp>
          <p:nvSpPr>
            <p:cNvPr id="26684" name="AutoShape 139"/>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85" name="Freeform 140"/>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6" name="Freeform 141"/>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7" name="Freeform 142"/>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8" name="Freeform 143"/>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9" name="Freeform 144"/>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0" name="Freeform 145"/>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1" name="Freeform 146"/>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92" name="Freeform 147"/>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93" name="Freeform 148"/>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94" name="Freeform 149"/>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95" name="Freeform 150"/>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6696" name="Freeform 151"/>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6697" name="Freeform 152"/>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6698" name="Freeform 153"/>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6699" name="Freeform 154"/>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6700" name="Freeform 155"/>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6701" name="Freeform 156"/>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02" name="Freeform 157"/>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64" name="Group 158"/>
          <p:cNvGrpSpPr>
            <a:grpSpLocks/>
          </p:cNvGrpSpPr>
          <p:nvPr/>
        </p:nvGrpSpPr>
        <p:grpSpPr bwMode="auto">
          <a:xfrm>
            <a:off x="8474075" y="1541463"/>
            <a:ext cx="407988" cy="655637"/>
            <a:chOff x="4506" y="3057"/>
            <a:chExt cx="488" cy="786"/>
          </a:xfrm>
        </p:grpSpPr>
        <p:sp>
          <p:nvSpPr>
            <p:cNvPr id="26665" name="AutoShape 159"/>
            <p:cNvSpPr>
              <a:spLocks noChangeAspect="1" noChangeArrowheads="1" noTextEdit="1"/>
            </p:cNvSpPr>
            <p:nvPr/>
          </p:nvSpPr>
          <p:spPr bwMode="auto">
            <a:xfrm>
              <a:off x="4506" y="3057"/>
              <a:ext cx="48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6" name="Freeform 160"/>
            <p:cNvSpPr>
              <a:spLocks/>
            </p:cNvSpPr>
            <p:nvPr/>
          </p:nvSpPr>
          <p:spPr bwMode="auto">
            <a:xfrm>
              <a:off x="4585" y="3083"/>
              <a:ext cx="292" cy="325"/>
            </a:xfrm>
            <a:custGeom>
              <a:avLst/>
              <a:gdLst>
                <a:gd name="T0" fmla="*/ 8 w 1619"/>
                <a:gd name="T1" fmla="*/ 58 h 1804"/>
                <a:gd name="T2" fmla="*/ 0 w 1619"/>
                <a:gd name="T3" fmla="*/ 59 h 1804"/>
                <a:gd name="T4" fmla="*/ 1 w 1619"/>
                <a:gd name="T5" fmla="*/ 22 h 1804"/>
                <a:gd name="T6" fmla="*/ 6 w 1619"/>
                <a:gd name="T7" fmla="*/ 10 h 1804"/>
                <a:gd name="T8" fmla="*/ 15 w 1619"/>
                <a:gd name="T9" fmla="*/ 4 h 1804"/>
                <a:gd name="T10" fmla="*/ 25 w 1619"/>
                <a:gd name="T11" fmla="*/ 1 h 1804"/>
                <a:gd name="T12" fmla="*/ 33 w 1619"/>
                <a:gd name="T13" fmla="*/ 0 h 1804"/>
                <a:gd name="T14" fmla="*/ 42 w 1619"/>
                <a:gd name="T15" fmla="*/ 5 h 1804"/>
                <a:gd name="T16" fmla="*/ 47 w 1619"/>
                <a:gd name="T17" fmla="*/ 11 h 1804"/>
                <a:gd name="T18" fmla="*/ 53 w 1619"/>
                <a:gd name="T19" fmla="*/ 25 h 1804"/>
                <a:gd name="T20" fmla="*/ 42 w 1619"/>
                <a:gd name="T21" fmla="*/ 10 h 1804"/>
                <a:gd name="T22" fmla="*/ 31 w 1619"/>
                <a:gd name="T23" fmla="*/ 8 h 1804"/>
                <a:gd name="T24" fmla="*/ 18 w 1619"/>
                <a:gd name="T25" fmla="*/ 11 h 1804"/>
                <a:gd name="T26" fmla="*/ 12 w 1619"/>
                <a:gd name="T27" fmla="*/ 17 h 1804"/>
                <a:gd name="T28" fmla="*/ 8 w 1619"/>
                <a:gd name="T29" fmla="*/ 24 h 1804"/>
                <a:gd name="T30" fmla="*/ 8 w 1619"/>
                <a:gd name="T31" fmla="*/ 35 h 1804"/>
                <a:gd name="T32" fmla="*/ 8 w 1619"/>
                <a:gd name="T33" fmla="*/ 58 h 1804"/>
                <a:gd name="T34" fmla="*/ 8 w 1619"/>
                <a:gd name="T35" fmla="*/ 58 h 1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9"/>
                <a:gd name="T55" fmla="*/ 0 h 1804"/>
                <a:gd name="T56" fmla="*/ 1619 w 1619"/>
                <a:gd name="T57" fmla="*/ 1804 h 18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9" h="1804">
                  <a:moveTo>
                    <a:pt x="232" y="1796"/>
                  </a:moveTo>
                  <a:lnTo>
                    <a:pt x="0" y="1804"/>
                  </a:lnTo>
                  <a:lnTo>
                    <a:pt x="21" y="669"/>
                  </a:lnTo>
                  <a:lnTo>
                    <a:pt x="183" y="324"/>
                  </a:lnTo>
                  <a:lnTo>
                    <a:pt x="464" y="120"/>
                  </a:lnTo>
                  <a:lnTo>
                    <a:pt x="782" y="29"/>
                  </a:lnTo>
                  <a:lnTo>
                    <a:pt x="1001" y="0"/>
                  </a:lnTo>
                  <a:lnTo>
                    <a:pt x="1303" y="149"/>
                  </a:lnTo>
                  <a:lnTo>
                    <a:pt x="1457" y="331"/>
                  </a:lnTo>
                  <a:lnTo>
                    <a:pt x="1619" y="768"/>
                  </a:lnTo>
                  <a:lnTo>
                    <a:pt x="1282" y="324"/>
                  </a:lnTo>
                  <a:lnTo>
                    <a:pt x="943" y="232"/>
                  </a:lnTo>
                  <a:lnTo>
                    <a:pt x="542" y="339"/>
                  </a:lnTo>
                  <a:lnTo>
                    <a:pt x="373" y="529"/>
                  </a:lnTo>
                  <a:lnTo>
                    <a:pt x="247" y="747"/>
                  </a:lnTo>
                  <a:lnTo>
                    <a:pt x="240" y="1078"/>
                  </a:lnTo>
                  <a:lnTo>
                    <a:pt x="232" y="179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7" name="Freeform 161"/>
            <p:cNvSpPr>
              <a:spLocks/>
            </p:cNvSpPr>
            <p:nvPr/>
          </p:nvSpPr>
          <p:spPr bwMode="auto">
            <a:xfrm>
              <a:off x="4560" y="3077"/>
              <a:ext cx="280" cy="335"/>
            </a:xfrm>
            <a:custGeom>
              <a:avLst/>
              <a:gdLst>
                <a:gd name="T0" fmla="*/ 6 w 1555"/>
                <a:gd name="T1" fmla="*/ 59 h 1859"/>
                <a:gd name="T2" fmla="*/ 6 w 1555"/>
                <a:gd name="T3" fmla="*/ 25 h 1859"/>
                <a:gd name="T4" fmla="*/ 9 w 1555"/>
                <a:gd name="T5" fmla="*/ 17 h 1859"/>
                <a:gd name="T6" fmla="*/ 14 w 1555"/>
                <a:gd name="T7" fmla="*/ 12 h 1859"/>
                <a:gd name="T8" fmla="*/ 20 w 1555"/>
                <a:gd name="T9" fmla="*/ 7 h 1859"/>
                <a:gd name="T10" fmla="*/ 27 w 1555"/>
                <a:gd name="T11" fmla="*/ 5 h 1859"/>
                <a:gd name="T12" fmla="*/ 34 w 1555"/>
                <a:gd name="T13" fmla="*/ 3 h 1859"/>
                <a:gd name="T14" fmla="*/ 39 w 1555"/>
                <a:gd name="T15" fmla="*/ 4 h 1859"/>
                <a:gd name="T16" fmla="*/ 50 w 1555"/>
                <a:gd name="T17" fmla="*/ 7 h 1859"/>
                <a:gd name="T18" fmla="*/ 43 w 1555"/>
                <a:gd name="T19" fmla="*/ 2 h 1859"/>
                <a:gd name="T20" fmla="*/ 28 w 1555"/>
                <a:gd name="T21" fmla="*/ 0 h 1859"/>
                <a:gd name="T22" fmla="*/ 12 w 1555"/>
                <a:gd name="T23" fmla="*/ 6 h 1859"/>
                <a:gd name="T24" fmla="*/ 6 w 1555"/>
                <a:gd name="T25" fmla="*/ 16 h 1859"/>
                <a:gd name="T26" fmla="*/ 1 w 1555"/>
                <a:gd name="T27" fmla="*/ 24 h 1859"/>
                <a:gd name="T28" fmla="*/ 0 w 1555"/>
                <a:gd name="T29" fmla="*/ 60 h 1859"/>
                <a:gd name="T30" fmla="*/ 6 w 1555"/>
                <a:gd name="T31" fmla="*/ 59 h 1859"/>
                <a:gd name="T32" fmla="*/ 6 w 1555"/>
                <a:gd name="T33" fmla="*/ 59 h 18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55"/>
                <a:gd name="T52" fmla="*/ 0 h 1859"/>
                <a:gd name="T53" fmla="*/ 1555 w 1555"/>
                <a:gd name="T54" fmla="*/ 1859 h 18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55" h="1859">
                  <a:moveTo>
                    <a:pt x="182" y="1802"/>
                  </a:moveTo>
                  <a:lnTo>
                    <a:pt x="197" y="753"/>
                  </a:lnTo>
                  <a:lnTo>
                    <a:pt x="289" y="513"/>
                  </a:lnTo>
                  <a:lnTo>
                    <a:pt x="437" y="358"/>
                  </a:lnTo>
                  <a:lnTo>
                    <a:pt x="619" y="224"/>
                  </a:lnTo>
                  <a:lnTo>
                    <a:pt x="836" y="147"/>
                  </a:lnTo>
                  <a:lnTo>
                    <a:pt x="1047" y="105"/>
                  </a:lnTo>
                  <a:lnTo>
                    <a:pt x="1211" y="118"/>
                  </a:lnTo>
                  <a:lnTo>
                    <a:pt x="1555" y="204"/>
                  </a:lnTo>
                  <a:lnTo>
                    <a:pt x="1329" y="55"/>
                  </a:lnTo>
                  <a:lnTo>
                    <a:pt x="872" y="0"/>
                  </a:lnTo>
                  <a:lnTo>
                    <a:pt x="380" y="196"/>
                  </a:lnTo>
                  <a:lnTo>
                    <a:pt x="182" y="500"/>
                  </a:lnTo>
                  <a:lnTo>
                    <a:pt x="36" y="745"/>
                  </a:lnTo>
                  <a:lnTo>
                    <a:pt x="0" y="1859"/>
                  </a:lnTo>
                  <a:lnTo>
                    <a:pt x="182" y="1802"/>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8" name="Freeform 162"/>
            <p:cNvSpPr>
              <a:spLocks/>
            </p:cNvSpPr>
            <p:nvPr/>
          </p:nvSpPr>
          <p:spPr bwMode="auto">
            <a:xfrm>
              <a:off x="4810" y="3100"/>
              <a:ext cx="112" cy="318"/>
            </a:xfrm>
            <a:custGeom>
              <a:avLst/>
              <a:gdLst>
                <a:gd name="T0" fmla="*/ 0 w 620"/>
                <a:gd name="T1" fmla="*/ 0 h 1767"/>
                <a:gd name="T2" fmla="*/ 9 w 620"/>
                <a:gd name="T3" fmla="*/ 10 h 1767"/>
                <a:gd name="T4" fmla="*/ 15 w 620"/>
                <a:gd name="T5" fmla="*/ 21 h 1767"/>
                <a:gd name="T6" fmla="*/ 15 w 620"/>
                <a:gd name="T7" fmla="*/ 39 h 1767"/>
                <a:gd name="T8" fmla="*/ 15 w 620"/>
                <a:gd name="T9" fmla="*/ 57 h 1767"/>
                <a:gd name="T10" fmla="*/ 20 w 620"/>
                <a:gd name="T11" fmla="*/ 56 h 1767"/>
                <a:gd name="T12" fmla="*/ 20 w 620"/>
                <a:gd name="T13" fmla="*/ 21 h 1767"/>
                <a:gd name="T14" fmla="*/ 12 w 620"/>
                <a:gd name="T15" fmla="*/ 5 h 1767"/>
                <a:gd name="T16" fmla="*/ 0 w 620"/>
                <a:gd name="T17" fmla="*/ 0 h 1767"/>
                <a:gd name="T18" fmla="*/ 0 w 620"/>
                <a:gd name="T19" fmla="*/ 0 h 17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767"/>
                <a:gd name="T32" fmla="*/ 620 w 620"/>
                <a:gd name="T33" fmla="*/ 1767 h 17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767">
                  <a:moveTo>
                    <a:pt x="0" y="0"/>
                  </a:moveTo>
                  <a:lnTo>
                    <a:pt x="289" y="296"/>
                  </a:lnTo>
                  <a:lnTo>
                    <a:pt x="451" y="634"/>
                  </a:lnTo>
                  <a:lnTo>
                    <a:pt x="464" y="1189"/>
                  </a:lnTo>
                  <a:lnTo>
                    <a:pt x="464" y="1767"/>
                  </a:lnTo>
                  <a:lnTo>
                    <a:pt x="620" y="1739"/>
                  </a:lnTo>
                  <a:lnTo>
                    <a:pt x="612" y="640"/>
                  </a:lnTo>
                  <a:lnTo>
                    <a:pt x="380" y="169"/>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9" name="Freeform 163"/>
            <p:cNvSpPr>
              <a:spLocks/>
            </p:cNvSpPr>
            <p:nvPr/>
          </p:nvSpPr>
          <p:spPr bwMode="auto">
            <a:xfrm>
              <a:off x="4809" y="3098"/>
              <a:ext cx="91" cy="313"/>
            </a:xfrm>
            <a:custGeom>
              <a:avLst/>
              <a:gdLst>
                <a:gd name="T0" fmla="*/ 0 w 508"/>
                <a:gd name="T1" fmla="*/ 0 h 1733"/>
                <a:gd name="T2" fmla="*/ 7 w 508"/>
                <a:gd name="T3" fmla="*/ 13 h 1733"/>
                <a:gd name="T4" fmla="*/ 11 w 508"/>
                <a:gd name="T5" fmla="*/ 27 h 1733"/>
                <a:gd name="T6" fmla="*/ 11 w 508"/>
                <a:gd name="T7" fmla="*/ 56 h 1733"/>
                <a:gd name="T8" fmla="*/ 16 w 508"/>
                <a:gd name="T9" fmla="*/ 57 h 1733"/>
                <a:gd name="T10" fmla="*/ 16 w 508"/>
                <a:gd name="T11" fmla="*/ 24 h 1733"/>
                <a:gd name="T12" fmla="*/ 15 w 508"/>
                <a:gd name="T13" fmla="*/ 18 h 1733"/>
                <a:gd name="T14" fmla="*/ 11 w 508"/>
                <a:gd name="T15" fmla="*/ 13 h 1733"/>
                <a:gd name="T16" fmla="*/ 8 w 508"/>
                <a:gd name="T17" fmla="*/ 7 h 1733"/>
                <a:gd name="T18" fmla="*/ 0 w 508"/>
                <a:gd name="T19" fmla="*/ 0 h 1733"/>
                <a:gd name="T20" fmla="*/ 0 w 508"/>
                <a:gd name="T21" fmla="*/ 0 h 1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8"/>
                <a:gd name="T34" fmla="*/ 0 h 1733"/>
                <a:gd name="T35" fmla="*/ 508 w 508"/>
                <a:gd name="T36" fmla="*/ 1733 h 1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8" h="1733">
                  <a:moveTo>
                    <a:pt x="0" y="0"/>
                  </a:moveTo>
                  <a:lnTo>
                    <a:pt x="227" y="409"/>
                  </a:lnTo>
                  <a:lnTo>
                    <a:pt x="346" y="838"/>
                  </a:lnTo>
                  <a:lnTo>
                    <a:pt x="339" y="1726"/>
                  </a:lnTo>
                  <a:lnTo>
                    <a:pt x="508" y="1733"/>
                  </a:lnTo>
                  <a:lnTo>
                    <a:pt x="493" y="726"/>
                  </a:lnTo>
                  <a:lnTo>
                    <a:pt x="451" y="549"/>
                  </a:lnTo>
                  <a:lnTo>
                    <a:pt x="360" y="388"/>
                  </a:lnTo>
                  <a:lnTo>
                    <a:pt x="255" y="226"/>
                  </a:lnTo>
                  <a:lnTo>
                    <a:pt x="0"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0" name="Freeform 164"/>
            <p:cNvSpPr>
              <a:spLocks/>
            </p:cNvSpPr>
            <p:nvPr/>
          </p:nvSpPr>
          <p:spPr bwMode="auto">
            <a:xfrm>
              <a:off x="4529" y="3420"/>
              <a:ext cx="432" cy="395"/>
            </a:xfrm>
            <a:custGeom>
              <a:avLst/>
              <a:gdLst>
                <a:gd name="T0" fmla="*/ 0 w 2393"/>
                <a:gd name="T1" fmla="*/ 1 h 2189"/>
                <a:gd name="T2" fmla="*/ 1 w 2393"/>
                <a:gd name="T3" fmla="*/ 43 h 2189"/>
                <a:gd name="T4" fmla="*/ 14 w 2393"/>
                <a:gd name="T5" fmla="*/ 63 h 2189"/>
                <a:gd name="T6" fmla="*/ 39 w 2393"/>
                <a:gd name="T7" fmla="*/ 71 h 2189"/>
                <a:gd name="T8" fmla="*/ 60 w 2393"/>
                <a:gd name="T9" fmla="*/ 67 h 2189"/>
                <a:gd name="T10" fmla="*/ 74 w 2393"/>
                <a:gd name="T11" fmla="*/ 54 h 2189"/>
                <a:gd name="T12" fmla="*/ 78 w 2393"/>
                <a:gd name="T13" fmla="*/ 33 h 2189"/>
                <a:gd name="T14" fmla="*/ 77 w 2393"/>
                <a:gd name="T15" fmla="*/ 0 h 2189"/>
                <a:gd name="T16" fmla="*/ 0 w 2393"/>
                <a:gd name="T17" fmla="*/ 1 h 2189"/>
                <a:gd name="T18" fmla="*/ 0 w 2393"/>
                <a:gd name="T19" fmla="*/ 1 h 2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93"/>
                <a:gd name="T31" fmla="*/ 0 h 2189"/>
                <a:gd name="T32" fmla="*/ 2393 w 2393"/>
                <a:gd name="T33" fmla="*/ 2189 h 2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93" h="2189">
                  <a:moveTo>
                    <a:pt x="0" y="28"/>
                  </a:moveTo>
                  <a:lnTo>
                    <a:pt x="23" y="1330"/>
                  </a:lnTo>
                  <a:lnTo>
                    <a:pt x="436" y="1935"/>
                  </a:lnTo>
                  <a:lnTo>
                    <a:pt x="1204" y="2189"/>
                  </a:lnTo>
                  <a:lnTo>
                    <a:pt x="1851" y="2060"/>
                  </a:lnTo>
                  <a:lnTo>
                    <a:pt x="2259" y="1653"/>
                  </a:lnTo>
                  <a:lnTo>
                    <a:pt x="2393" y="1005"/>
                  </a:lnTo>
                  <a:lnTo>
                    <a:pt x="2366" y="0"/>
                  </a:lnTo>
                  <a:lnTo>
                    <a:pt x="0" y="28"/>
                  </a:lnTo>
                  <a:close/>
                </a:path>
              </a:pathLst>
            </a:custGeom>
            <a:solidFill>
              <a:srgbClr val="A6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1" name="Freeform 165"/>
            <p:cNvSpPr>
              <a:spLocks/>
            </p:cNvSpPr>
            <p:nvPr/>
          </p:nvSpPr>
          <p:spPr bwMode="auto">
            <a:xfrm>
              <a:off x="4701" y="3541"/>
              <a:ext cx="96" cy="177"/>
            </a:xfrm>
            <a:custGeom>
              <a:avLst/>
              <a:gdLst>
                <a:gd name="T0" fmla="*/ 4 w 534"/>
                <a:gd name="T1" fmla="*/ 1 h 978"/>
                <a:gd name="T2" fmla="*/ 0 w 534"/>
                <a:gd name="T3" fmla="*/ 7 h 978"/>
                <a:gd name="T4" fmla="*/ 3 w 534"/>
                <a:gd name="T5" fmla="*/ 15 h 978"/>
                <a:gd name="T6" fmla="*/ 2 w 534"/>
                <a:gd name="T7" fmla="*/ 31 h 978"/>
                <a:gd name="T8" fmla="*/ 15 w 534"/>
                <a:gd name="T9" fmla="*/ 32 h 978"/>
                <a:gd name="T10" fmla="*/ 12 w 534"/>
                <a:gd name="T11" fmla="*/ 15 h 978"/>
                <a:gd name="T12" fmla="*/ 17 w 534"/>
                <a:gd name="T13" fmla="*/ 10 h 978"/>
                <a:gd name="T14" fmla="*/ 15 w 534"/>
                <a:gd name="T15" fmla="*/ 4 h 978"/>
                <a:gd name="T16" fmla="*/ 10 w 534"/>
                <a:gd name="T17" fmla="*/ 0 h 978"/>
                <a:gd name="T18" fmla="*/ 4 w 534"/>
                <a:gd name="T19" fmla="*/ 1 h 978"/>
                <a:gd name="T20" fmla="*/ 4 w 534"/>
                <a:gd name="T21" fmla="*/ 1 h 9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978"/>
                <a:gd name="T35" fmla="*/ 534 w 534"/>
                <a:gd name="T36" fmla="*/ 978 h 9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978">
                  <a:moveTo>
                    <a:pt x="112" y="20"/>
                  </a:moveTo>
                  <a:lnTo>
                    <a:pt x="0" y="218"/>
                  </a:lnTo>
                  <a:lnTo>
                    <a:pt x="99" y="465"/>
                  </a:lnTo>
                  <a:lnTo>
                    <a:pt x="70" y="950"/>
                  </a:lnTo>
                  <a:lnTo>
                    <a:pt x="457" y="978"/>
                  </a:lnTo>
                  <a:lnTo>
                    <a:pt x="380" y="458"/>
                  </a:lnTo>
                  <a:lnTo>
                    <a:pt x="534" y="309"/>
                  </a:lnTo>
                  <a:lnTo>
                    <a:pt x="477" y="114"/>
                  </a:lnTo>
                  <a:lnTo>
                    <a:pt x="310" y="0"/>
                  </a:lnTo>
                  <a:lnTo>
                    <a:pt x="11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2" name="Freeform 166"/>
            <p:cNvSpPr>
              <a:spLocks/>
            </p:cNvSpPr>
            <p:nvPr/>
          </p:nvSpPr>
          <p:spPr bwMode="auto">
            <a:xfrm>
              <a:off x="4550" y="3266"/>
              <a:ext cx="29"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73" name="Freeform 167"/>
            <p:cNvSpPr>
              <a:spLocks/>
            </p:cNvSpPr>
            <p:nvPr/>
          </p:nvSpPr>
          <p:spPr bwMode="auto">
            <a:xfrm>
              <a:off x="4607"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74" name="Freeform 168"/>
            <p:cNvSpPr>
              <a:spLocks/>
            </p:cNvSpPr>
            <p:nvPr/>
          </p:nvSpPr>
          <p:spPr bwMode="auto">
            <a:xfrm>
              <a:off x="4914" y="3266"/>
              <a:ext cx="29" cy="175"/>
            </a:xfrm>
            <a:custGeom>
              <a:avLst/>
              <a:gdLst>
                <a:gd name="T0" fmla="*/ 0 w 166"/>
                <a:gd name="T1" fmla="*/ 0 h 972"/>
                <a:gd name="T2" fmla="*/ 0 w 166"/>
                <a:gd name="T3" fmla="*/ 32 h 972"/>
                <a:gd name="T4" fmla="*/ 5 w 166"/>
                <a:gd name="T5" fmla="*/ 32 h 972"/>
                <a:gd name="T6" fmla="*/ 5 w 166"/>
                <a:gd name="T7" fmla="*/ 0 h 972"/>
                <a:gd name="T8" fmla="*/ 0 w 166"/>
                <a:gd name="T9" fmla="*/ 0 h 972"/>
                <a:gd name="T10" fmla="*/ 0 w 166"/>
                <a:gd name="T11" fmla="*/ 0 h 972"/>
                <a:gd name="T12" fmla="*/ 0 60000 65536"/>
                <a:gd name="T13" fmla="*/ 0 60000 65536"/>
                <a:gd name="T14" fmla="*/ 0 60000 65536"/>
                <a:gd name="T15" fmla="*/ 0 60000 65536"/>
                <a:gd name="T16" fmla="*/ 0 60000 65536"/>
                <a:gd name="T17" fmla="*/ 0 60000 65536"/>
                <a:gd name="T18" fmla="*/ 0 w 166"/>
                <a:gd name="T19" fmla="*/ 0 h 972"/>
                <a:gd name="T20" fmla="*/ 166 w 166"/>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6" h="972">
                  <a:moveTo>
                    <a:pt x="0" y="0"/>
                  </a:moveTo>
                  <a:lnTo>
                    <a:pt x="0" y="972"/>
                  </a:lnTo>
                  <a:lnTo>
                    <a:pt x="166" y="972"/>
                  </a:lnTo>
                  <a:lnTo>
                    <a:pt x="166"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75" name="Freeform 169"/>
            <p:cNvSpPr>
              <a:spLocks/>
            </p:cNvSpPr>
            <p:nvPr/>
          </p:nvSpPr>
          <p:spPr bwMode="auto">
            <a:xfrm>
              <a:off x="4856" y="3266"/>
              <a:ext cx="30" cy="175"/>
            </a:xfrm>
            <a:custGeom>
              <a:avLst/>
              <a:gdLst>
                <a:gd name="T0" fmla="*/ 0 w 165"/>
                <a:gd name="T1" fmla="*/ 0 h 972"/>
                <a:gd name="T2" fmla="*/ 0 w 165"/>
                <a:gd name="T3" fmla="*/ 32 h 972"/>
                <a:gd name="T4" fmla="*/ 5 w 165"/>
                <a:gd name="T5" fmla="*/ 32 h 972"/>
                <a:gd name="T6" fmla="*/ 5 w 165"/>
                <a:gd name="T7" fmla="*/ 0 h 972"/>
                <a:gd name="T8" fmla="*/ 0 w 165"/>
                <a:gd name="T9" fmla="*/ 0 h 972"/>
                <a:gd name="T10" fmla="*/ 0 w 165"/>
                <a:gd name="T11" fmla="*/ 0 h 972"/>
                <a:gd name="T12" fmla="*/ 0 60000 65536"/>
                <a:gd name="T13" fmla="*/ 0 60000 65536"/>
                <a:gd name="T14" fmla="*/ 0 60000 65536"/>
                <a:gd name="T15" fmla="*/ 0 60000 65536"/>
                <a:gd name="T16" fmla="*/ 0 60000 65536"/>
                <a:gd name="T17" fmla="*/ 0 60000 65536"/>
                <a:gd name="T18" fmla="*/ 0 w 165"/>
                <a:gd name="T19" fmla="*/ 0 h 972"/>
                <a:gd name="T20" fmla="*/ 165 w 165"/>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165" h="972">
                  <a:moveTo>
                    <a:pt x="0" y="0"/>
                  </a:moveTo>
                  <a:lnTo>
                    <a:pt x="0" y="972"/>
                  </a:lnTo>
                  <a:lnTo>
                    <a:pt x="165" y="972"/>
                  </a:lnTo>
                  <a:lnTo>
                    <a:pt x="165" y="0"/>
                  </a:lnTo>
                  <a:lnTo>
                    <a:pt x="0" y="0"/>
                  </a:lnTo>
                  <a:close/>
                </a:path>
              </a:pathLst>
            </a:custGeom>
            <a:solidFill>
              <a:srgbClr val="5F5F5F"/>
            </a:solidFill>
            <a:ln w="9525">
              <a:solidFill>
                <a:srgbClr val="5F5F5F"/>
              </a:solidFill>
              <a:round/>
              <a:headEnd/>
              <a:tailEnd/>
            </a:ln>
          </p:spPr>
          <p:txBody>
            <a:bodyPr/>
            <a:lstStyle/>
            <a:p>
              <a:endParaRPr lang="en-US"/>
            </a:p>
          </p:txBody>
        </p:sp>
        <p:sp>
          <p:nvSpPr>
            <p:cNvPr id="26676" name="Freeform 170"/>
            <p:cNvSpPr>
              <a:spLocks/>
            </p:cNvSpPr>
            <p:nvPr/>
          </p:nvSpPr>
          <p:spPr bwMode="auto">
            <a:xfrm>
              <a:off x="4550" y="3064"/>
              <a:ext cx="393" cy="202"/>
            </a:xfrm>
            <a:custGeom>
              <a:avLst/>
              <a:gdLst>
                <a:gd name="T0" fmla="*/ 0 w 2183"/>
                <a:gd name="T1" fmla="*/ 31 h 1119"/>
                <a:gd name="T2" fmla="*/ 1 w 2183"/>
                <a:gd name="T3" fmla="*/ 26 h 1119"/>
                <a:gd name="T4" fmla="*/ 3 w 2183"/>
                <a:gd name="T5" fmla="*/ 22 h 1119"/>
                <a:gd name="T6" fmla="*/ 4 w 2183"/>
                <a:gd name="T7" fmla="*/ 20 h 1119"/>
                <a:gd name="T8" fmla="*/ 5 w 2183"/>
                <a:gd name="T9" fmla="*/ 18 h 1119"/>
                <a:gd name="T10" fmla="*/ 6 w 2183"/>
                <a:gd name="T11" fmla="*/ 16 h 1119"/>
                <a:gd name="T12" fmla="*/ 7 w 2183"/>
                <a:gd name="T13" fmla="*/ 14 h 1119"/>
                <a:gd name="T14" fmla="*/ 8 w 2183"/>
                <a:gd name="T15" fmla="*/ 13 h 1119"/>
                <a:gd name="T16" fmla="*/ 10 w 2183"/>
                <a:gd name="T17" fmla="*/ 11 h 1119"/>
                <a:gd name="T18" fmla="*/ 11 w 2183"/>
                <a:gd name="T19" fmla="*/ 10 h 1119"/>
                <a:gd name="T20" fmla="*/ 13 w 2183"/>
                <a:gd name="T21" fmla="*/ 8 h 1119"/>
                <a:gd name="T22" fmla="*/ 15 w 2183"/>
                <a:gd name="T23" fmla="*/ 7 h 1119"/>
                <a:gd name="T24" fmla="*/ 17 w 2183"/>
                <a:gd name="T25" fmla="*/ 5 h 1119"/>
                <a:gd name="T26" fmla="*/ 21 w 2183"/>
                <a:gd name="T27" fmla="*/ 3 h 1119"/>
                <a:gd name="T28" fmla="*/ 25 w 2183"/>
                <a:gd name="T29" fmla="*/ 2 h 1119"/>
                <a:gd name="T30" fmla="*/ 33 w 2183"/>
                <a:gd name="T31" fmla="*/ 0 h 1119"/>
                <a:gd name="T32" fmla="*/ 47 w 2183"/>
                <a:gd name="T33" fmla="*/ 2 h 1119"/>
                <a:gd name="T34" fmla="*/ 51 w 2183"/>
                <a:gd name="T35" fmla="*/ 3 h 1119"/>
                <a:gd name="T36" fmla="*/ 54 w 2183"/>
                <a:gd name="T37" fmla="*/ 6 h 1119"/>
                <a:gd name="T38" fmla="*/ 57 w 2183"/>
                <a:gd name="T39" fmla="*/ 8 h 1119"/>
                <a:gd name="T40" fmla="*/ 59 w 2183"/>
                <a:gd name="T41" fmla="*/ 9 h 1119"/>
                <a:gd name="T42" fmla="*/ 61 w 2183"/>
                <a:gd name="T43" fmla="*/ 11 h 1119"/>
                <a:gd name="T44" fmla="*/ 62 w 2183"/>
                <a:gd name="T45" fmla="*/ 12 h 1119"/>
                <a:gd name="T46" fmla="*/ 63 w 2183"/>
                <a:gd name="T47" fmla="*/ 14 h 1119"/>
                <a:gd name="T48" fmla="*/ 65 w 2183"/>
                <a:gd name="T49" fmla="*/ 16 h 1119"/>
                <a:gd name="T50" fmla="*/ 66 w 2183"/>
                <a:gd name="T51" fmla="*/ 18 h 1119"/>
                <a:gd name="T52" fmla="*/ 67 w 2183"/>
                <a:gd name="T53" fmla="*/ 19 h 1119"/>
                <a:gd name="T54" fmla="*/ 68 w 2183"/>
                <a:gd name="T55" fmla="*/ 21 h 1119"/>
                <a:gd name="T56" fmla="*/ 69 w 2183"/>
                <a:gd name="T57" fmla="*/ 25 h 1119"/>
                <a:gd name="T58" fmla="*/ 70 w 2183"/>
                <a:gd name="T59" fmla="*/ 29 h 1119"/>
                <a:gd name="T60" fmla="*/ 65 w 2183"/>
                <a:gd name="T61" fmla="*/ 33 h 1119"/>
                <a:gd name="T62" fmla="*/ 64 w 2183"/>
                <a:gd name="T63" fmla="*/ 27 h 1119"/>
                <a:gd name="T64" fmla="*/ 63 w 2183"/>
                <a:gd name="T65" fmla="*/ 23 h 1119"/>
                <a:gd name="T66" fmla="*/ 62 w 2183"/>
                <a:gd name="T67" fmla="*/ 21 h 1119"/>
                <a:gd name="T68" fmla="*/ 61 w 2183"/>
                <a:gd name="T69" fmla="*/ 20 h 1119"/>
                <a:gd name="T70" fmla="*/ 60 w 2183"/>
                <a:gd name="T71" fmla="*/ 18 h 1119"/>
                <a:gd name="T72" fmla="*/ 59 w 2183"/>
                <a:gd name="T73" fmla="*/ 17 h 1119"/>
                <a:gd name="T74" fmla="*/ 58 w 2183"/>
                <a:gd name="T75" fmla="*/ 16 h 1119"/>
                <a:gd name="T76" fmla="*/ 57 w 2183"/>
                <a:gd name="T77" fmla="*/ 14 h 1119"/>
                <a:gd name="T78" fmla="*/ 55 w 2183"/>
                <a:gd name="T79" fmla="*/ 12 h 1119"/>
                <a:gd name="T80" fmla="*/ 52 w 2183"/>
                <a:gd name="T81" fmla="*/ 10 h 1119"/>
                <a:gd name="T82" fmla="*/ 49 w 2183"/>
                <a:gd name="T83" fmla="*/ 8 h 1119"/>
                <a:gd name="T84" fmla="*/ 46 w 2183"/>
                <a:gd name="T85" fmla="*/ 7 h 1119"/>
                <a:gd name="T86" fmla="*/ 40 w 2183"/>
                <a:gd name="T87" fmla="*/ 5 h 1119"/>
                <a:gd name="T88" fmla="*/ 26 w 2183"/>
                <a:gd name="T89" fmla="*/ 6 h 1119"/>
                <a:gd name="T90" fmla="*/ 22 w 2183"/>
                <a:gd name="T91" fmla="*/ 8 h 1119"/>
                <a:gd name="T92" fmla="*/ 19 w 2183"/>
                <a:gd name="T93" fmla="*/ 10 h 1119"/>
                <a:gd name="T94" fmla="*/ 16 w 2183"/>
                <a:gd name="T95" fmla="*/ 12 h 1119"/>
                <a:gd name="T96" fmla="*/ 14 w 2183"/>
                <a:gd name="T97" fmla="*/ 14 h 1119"/>
                <a:gd name="T98" fmla="*/ 13 w 2183"/>
                <a:gd name="T99" fmla="*/ 15 h 1119"/>
                <a:gd name="T100" fmla="*/ 12 w 2183"/>
                <a:gd name="T101" fmla="*/ 17 h 1119"/>
                <a:gd name="T102" fmla="*/ 10 w 2183"/>
                <a:gd name="T103" fmla="*/ 19 h 1119"/>
                <a:gd name="T104" fmla="*/ 9 w 2183"/>
                <a:gd name="T105" fmla="*/ 20 h 1119"/>
                <a:gd name="T106" fmla="*/ 8 w 2183"/>
                <a:gd name="T107" fmla="*/ 22 h 1119"/>
                <a:gd name="T108" fmla="*/ 7 w 2183"/>
                <a:gd name="T109" fmla="*/ 25 h 1119"/>
                <a:gd name="T110" fmla="*/ 5 w 2183"/>
                <a:gd name="T111" fmla="*/ 35 h 1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83"/>
                <a:gd name="T169" fmla="*/ 0 h 1119"/>
                <a:gd name="T170" fmla="*/ 2183 w 2183"/>
                <a:gd name="T171" fmla="*/ 1119 h 1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83" h="1119">
                  <a:moveTo>
                    <a:pt x="0" y="1119"/>
                  </a:moveTo>
                  <a:lnTo>
                    <a:pt x="0" y="1093"/>
                  </a:lnTo>
                  <a:lnTo>
                    <a:pt x="0" y="1066"/>
                  </a:lnTo>
                  <a:lnTo>
                    <a:pt x="3" y="1009"/>
                  </a:lnTo>
                  <a:lnTo>
                    <a:pt x="7" y="954"/>
                  </a:lnTo>
                  <a:lnTo>
                    <a:pt x="17" y="901"/>
                  </a:lnTo>
                  <a:lnTo>
                    <a:pt x="20" y="872"/>
                  </a:lnTo>
                  <a:lnTo>
                    <a:pt x="26" y="848"/>
                  </a:lnTo>
                  <a:lnTo>
                    <a:pt x="34" y="821"/>
                  </a:lnTo>
                  <a:lnTo>
                    <a:pt x="41" y="794"/>
                  </a:lnTo>
                  <a:lnTo>
                    <a:pt x="49" y="768"/>
                  </a:lnTo>
                  <a:lnTo>
                    <a:pt x="57" y="743"/>
                  </a:lnTo>
                  <a:lnTo>
                    <a:pt x="66" y="717"/>
                  </a:lnTo>
                  <a:lnTo>
                    <a:pt x="76" y="692"/>
                  </a:lnTo>
                  <a:lnTo>
                    <a:pt x="85" y="667"/>
                  </a:lnTo>
                  <a:lnTo>
                    <a:pt x="91" y="656"/>
                  </a:lnTo>
                  <a:lnTo>
                    <a:pt x="96" y="642"/>
                  </a:lnTo>
                  <a:lnTo>
                    <a:pt x="100" y="631"/>
                  </a:lnTo>
                  <a:lnTo>
                    <a:pt x="106" y="620"/>
                  </a:lnTo>
                  <a:lnTo>
                    <a:pt x="114" y="606"/>
                  </a:lnTo>
                  <a:lnTo>
                    <a:pt x="119" y="595"/>
                  </a:lnTo>
                  <a:lnTo>
                    <a:pt x="125" y="583"/>
                  </a:lnTo>
                  <a:lnTo>
                    <a:pt x="131" y="572"/>
                  </a:lnTo>
                  <a:lnTo>
                    <a:pt x="138" y="561"/>
                  </a:lnTo>
                  <a:lnTo>
                    <a:pt x="144" y="549"/>
                  </a:lnTo>
                  <a:lnTo>
                    <a:pt x="152" y="538"/>
                  </a:lnTo>
                  <a:lnTo>
                    <a:pt x="157" y="526"/>
                  </a:lnTo>
                  <a:lnTo>
                    <a:pt x="165" y="515"/>
                  </a:lnTo>
                  <a:lnTo>
                    <a:pt x="171" y="504"/>
                  </a:lnTo>
                  <a:lnTo>
                    <a:pt x="178" y="492"/>
                  </a:lnTo>
                  <a:lnTo>
                    <a:pt x="186" y="483"/>
                  </a:lnTo>
                  <a:lnTo>
                    <a:pt x="193" y="471"/>
                  </a:lnTo>
                  <a:lnTo>
                    <a:pt x="201" y="460"/>
                  </a:lnTo>
                  <a:lnTo>
                    <a:pt x="209" y="449"/>
                  </a:lnTo>
                  <a:lnTo>
                    <a:pt x="216" y="439"/>
                  </a:lnTo>
                  <a:lnTo>
                    <a:pt x="224" y="428"/>
                  </a:lnTo>
                  <a:lnTo>
                    <a:pt x="232" y="418"/>
                  </a:lnTo>
                  <a:lnTo>
                    <a:pt x="241" y="409"/>
                  </a:lnTo>
                  <a:lnTo>
                    <a:pt x="249" y="397"/>
                  </a:lnTo>
                  <a:lnTo>
                    <a:pt x="258" y="388"/>
                  </a:lnTo>
                  <a:lnTo>
                    <a:pt x="266" y="378"/>
                  </a:lnTo>
                  <a:lnTo>
                    <a:pt x="275" y="367"/>
                  </a:lnTo>
                  <a:lnTo>
                    <a:pt x="283" y="357"/>
                  </a:lnTo>
                  <a:lnTo>
                    <a:pt x="292" y="348"/>
                  </a:lnTo>
                  <a:lnTo>
                    <a:pt x="302" y="338"/>
                  </a:lnTo>
                  <a:lnTo>
                    <a:pt x="309" y="329"/>
                  </a:lnTo>
                  <a:lnTo>
                    <a:pt x="319" y="319"/>
                  </a:lnTo>
                  <a:lnTo>
                    <a:pt x="328" y="310"/>
                  </a:lnTo>
                  <a:lnTo>
                    <a:pt x="338" y="302"/>
                  </a:lnTo>
                  <a:lnTo>
                    <a:pt x="348" y="293"/>
                  </a:lnTo>
                  <a:lnTo>
                    <a:pt x="357" y="283"/>
                  </a:lnTo>
                  <a:lnTo>
                    <a:pt x="367" y="276"/>
                  </a:lnTo>
                  <a:lnTo>
                    <a:pt x="378" y="266"/>
                  </a:lnTo>
                  <a:lnTo>
                    <a:pt x="387" y="258"/>
                  </a:lnTo>
                  <a:lnTo>
                    <a:pt x="397" y="249"/>
                  </a:lnTo>
                  <a:lnTo>
                    <a:pt x="406" y="241"/>
                  </a:lnTo>
                  <a:lnTo>
                    <a:pt x="418" y="234"/>
                  </a:lnTo>
                  <a:lnTo>
                    <a:pt x="427" y="224"/>
                  </a:lnTo>
                  <a:lnTo>
                    <a:pt x="439" y="217"/>
                  </a:lnTo>
                  <a:lnTo>
                    <a:pt x="448" y="209"/>
                  </a:lnTo>
                  <a:lnTo>
                    <a:pt x="460" y="201"/>
                  </a:lnTo>
                  <a:lnTo>
                    <a:pt x="471" y="194"/>
                  </a:lnTo>
                  <a:lnTo>
                    <a:pt x="481" y="186"/>
                  </a:lnTo>
                  <a:lnTo>
                    <a:pt x="503" y="173"/>
                  </a:lnTo>
                  <a:lnTo>
                    <a:pt x="526" y="158"/>
                  </a:lnTo>
                  <a:lnTo>
                    <a:pt x="547" y="144"/>
                  </a:lnTo>
                  <a:lnTo>
                    <a:pt x="572" y="131"/>
                  </a:lnTo>
                  <a:lnTo>
                    <a:pt x="595" y="120"/>
                  </a:lnTo>
                  <a:lnTo>
                    <a:pt x="618" y="108"/>
                  </a:lnTo>
                  <a:lnTo>
                    <a:pt x="642" y="97"/>
                  </a:lnTo>
                  <a:lnTo>
                    <a:pt x="667" y="86"/>
                  </a:lnTo>
                  <a:lnTo>
                    <a:pt x="692" y="76"/>
                  </a:lnTo>
                  <a:lnTo>
                    <a:pt x="716" y="67"/>
                  </a:lnTo>
                  <a:lnTo>
                    <a:pt x="741" y="57"/>
                  </a:lnTo>
                  <a:lnTo>
                    <a:pt x="766" y="49"/>
                  </a:lnTo>
                  <a:lnTo>
                    <a:pt x="792" y="42"/>
                  </a:lnTo>
                  <a:lnTo>
                    <a:pt x="844" y="29"/>
                  </a:lnTo>
                  <a:lnTo>
                    <a:pt x="897" y="17"/>
                  </a:lnTo>
                  <a:lnTo>
                    <a:pt x="950" y="10"/>
                  </a:lnTo>
                  <a:lnTo>
                    <a:pt x="1005" y="2"/>
                  </a:lnTo>
                  <a:lnTo>
                    <a:pt x="1118" y="0"/>
                  </a:lnTo>
                  <a:lnTo>
                    <a:pt x="1230" y="8"/>
                  </a:lnTo>
                  <a:lnTo>
                    <a:pt x="1336" y="27"/>
                  </a:lnTo>
                  <a:lnTo>
                    <a:pt x="1390" y="42"/>
                  </a:lnTo>
                  <a:lnTo>
                    <a:pt x="1441" y="57"/>
                  </a:lnTo>
                  <a:lnTo>
                    <a:pt x="1466" y="67"/>
                  </a:lnTo>
                  <a:lnTo>
                    <a:pt x="1490" y="76"/>
                  </a:lnTo>
                  <a:lnTo>
                    <a:pt x="1515" y="86"/>
                  </a:lnTo>
                  <a:lnTo>
                    <a:pt x="1540" y="97"/>
                  </a:lnTo>
                  <a:lnTo>
                    <a:pt x="1565" y="108"/>
                  </a:lnTo>
                  <a:lnTo>
                    <a:pt x="1587" y="120"/>
                  </a:lnTo>
                  <a:lnTo>
                    <a:pt x="1612" y="131"/>
                  </a:lnTo>
                  <a:lnTo>
                    <a:pt x="1635" y="144"/>
                  </a:lnTo>
                  <a:lnTo>
                    <a:pt x="1658" y="158"/>
                  </a:lnTo>
                  <a:lnTo>
                    <a:pt x="1679" y="173"/>
                  </a:lnTo>
                  <a:lnTo>
                    <a:pt x="1701" y="186"/>
                  </a:lnTo>
                  <a:lnTo>
                    <a:pt x="1722" y="201"/>
                  </a:lnTo>
                  <a:lnTo>
                    <a:pt x="1745" y="217"/>
                  </a:lnTo>
                  <a:lnTo>
                    <a:pt x="1755" y="224"/>
                  </a:lnTo>
                  <a:lnTo>
                    <a:pt x="1766" y="234"/>
                  </a:lnTo>
                  <a:lnTo>
                    <a:pt x="1776" y="241"/>
                  </a:lnTo>
                  <a:lnTo>
                    <a:pt x="1785" y="249"/>
                  </a:lnTo>
                  <a:lnTo>
                    <a:pt x="1797" y="258"/>
                  </a:lnTo>
                  <a:lnTo>
                    <a:pt x="1806" y="266"/>
                  </a:lnTo>
                  <a:lnTo>
                    <a:pt x="1825" y="283"/>
                  </a:lnTo>
                  <a:lnTo>
                    <a:pt x="1835" y="293"/>
                  </a:lnTo>
                  <a:lnTo>
                    <a:pt x="1844" y="302"/>
                  </a:lnTo>
                  <a:lnTo>
                    <a:pt x="1854" y="312"/>
                  </a:lnTo>
                  <a:lnTo>
                    <a:pt x="1863" y="321"/>
                  </a:lnTo>
                  <a:lnTo>
                    <a:pt x="1873" y="331"/>
                  </a:lnTo>
                  <a:lnTo>
                    <a:pt x="1882" y="338"/>
                  </a:lnTo>
                  <a:lnTo>
                    <a:pt x="1890" y="348"/>
                  </a:lnTo>
                  <a:lnTo>
                    <a:pt x="1899" y="359"/>
                  </a:lnTo>
                  <a:lnTo>
                    <a:pt x="1909" y="369"/>
                  </a:lnTo>
                  <a:lnTo>
                    <a:pt x="1916" y="378"/>
                  </a:lnTo>
                  <a:lnTo>
                    <a:pt x="1926" y="388"/>
                  </a:lnTo>
                  <a:lnTo>
                    <a:pt x="1933" y="397"/>
                  </a:lnTo>
                  <a:lnTo>
                    <a:pt x="1943" y="409"/>
                  </a:lnTo>
                  <a:lnTo>
                    <a:pt x="1951" y="418"/>
                  </a:lnTo>
                  <a:lnTo>
                    <a:pt x="1958" y="430"/>
                  </a:lnTo>
                  <a:lnTo>
                    <a:pt x="1966" y="439"/>
                  </a:lnTo>
                  <a:lnTo>
                    <a:pt x="1973" y="450"/>
                  </a:lnTo>
                  <a:lnTo>
                    <a:pt x="1981" y="460"/>
                  </a:lnTo>
                  <a:lnTo>
                    <a:pt x="1989" y="471"/>
                  </a:lnTo>
                  <a:lnTo>
                    <a:pt x="1996" y="483"/>
                  </a:lnTo>
                  <a:lnTo>
                    <a:pt x="2004" y="492"/>
                  </a:lnTo>
                  <a:lnTo>
                    <a:pt x="2011" y="504"/>
                  </a:lnTo>
                  <a:lnTo>
                    <a:pt x="2019" y="515"/>
                  </a:lnTo>
                  <a:lnTo>
                    <a:pt x="2025" y="526"/>
                  </a:lnTo>
                  <a:lnTo>
                    <a:pt x="2032" y="538"/>
                  </a:lnTo>
                  <a:lnTo>
                    <a:pt x="2038" y="549"/>
                  </a:lnTo>
                  <a:lnTo>
                    <a:pt x="2046" y="561"/>
                  </a:lnTo>
                  <a:lnTo>
                    <a:pt x="2051" y="572"/>
                  </a:lnTo>
                  <a:lnTo>
                    <a:pt x="2057" y="583"/>
                  </a:lnTo>
                  <a:lnTo>
                    <a:pt x="2063" y="595"/>
                  </a:lnTo>
                  <a:lnTo>
                    <a:pt x="2070" y="606"/>
                  </a:lnTo>
                  <a:lnTo>
                    <a:pt x="2076" y="620"/>
                  </a:lnTo>
                  <a:lnTo>
                    <a:pt x="2082" y="631"/>
                  </a:lnTo>
                  <a:lnTo>
                    <a:pt x="2087" y="642"/>
                  </a:lnTo>
                  <a:lnTo>
                    <a:pt x="2091" y="656"/>
                  </a:lnTo>
                  <a:lnTo>
                    <a:pt x="2097" y="667"/>
                  </a:lnTo>
                  <a:lnTo>
                    <a:pt x="2106" y="692"/>
                  </a:lnTo>
                  <a:lnTo>
                    <a:pt x="2116" y="717"/>
                  </a:lnTo>
                  <a:lnTo>
                    <a:pt x="2126" y="741"/>
                  </a:lnTo>
                  <a:lnTo>
                    <a:pt x="2133" y="768"/>
                  </a:lnTo>
                  <a:lnTo>
                    <a:pt x="2141" y="793"/>
                  </a:lnTo>
                  <a:lnTo>
                    <a:pt x="2148" y="819"/>
                  </a:lnTo>
                  <a:lnTo>
                    <a:pt x="2154" y="846"/>
                  </a:lnTo>
                  <a:lnTo>
                    <a:pt x="2162" y="872"/>
                  </a:lnTo>
                  <a:lnTo>
                    <a:pt x="2165" y="899"/>
                  </a:lnTo>
                  <a:lnTo>
                    <a:pt x="2181" y="1007"/>
                  </a:lnTo>
                  <a:lnTo>
                    <a:pt x="2183" y="1119"/>
                  </a:lnTo>
                  <a:lnTo>
                    <a:pt x="2019" y="1119"/>
                  </a:lnTo>
                  <a:lnTo>
                    <a:pt x="2019" y="1072"/>
                  </a:lnTo>
                  <a:lnTo>
                    <a:pt x="2017" y="1024"/>
                  </a:lnTo>
                  <a:lnTo>
                    <a:pt x="2013" y="977"/>
                  </a:lnTo>
                  <a:lnTo>
                    <a:pt x="2008" y="931"/>
                  </a:lnTo>
                  <a:lnTo>
                    <a:pt x="2000" y="886"/>
                  </a:lnTo>
                  <a:lnTo>
                    <a:pt x="1994" y="865"/>
                  </a:lnTo>
                  <a:lnTo>
                    <a:pt x="1989" y="842"/>
                  </a:lnTo>
                  <a:lnTo>
                    <a:pt x="1983" y="819"/>
                  </a:lnTo>
                  <a:lnTo>
                    <a:pt x="1977" y="798"/>
                  </a:lnTo>
                  <a:lnTo>
                    <a:pt x="1970" y="777"/>
                  </a:lnTo>
                  <a:lnTo>
                    <a:pt x="1962" y="755"/>
                  </a:lnTo>
                  <a:lnTo>
                    <a:pt x="1945" y="713"/>
                  </a:lnTo>
                  <a:lnTo>
                    <a:pt x="1941" y="703"/>
                  </a:lnTo>
                  <a:lnTo>
                    <a:pt x="1935" y="692"/>
                  </a:lnTo>
                  <a:lnTo>
                    <a:pt x="1932" y="682"/>
                  </a:lnTo>
                  <a:lnTo>
                    <a:pt x="1926" y="673"/>
                  </a:lnTo>
                  <a:lnTo>
                    <a:pt x="1922" y="661"/>
                  </a:lnTo>
                  <a:lnTo>
                    <a:pt x="1916" y="652"/>
                  </a:lnTo>
                  <a:lnTo>
                    <a:pt x="1911" y="642"/>
                  </a:lnTo>
                  <a:lnTo>
                    <a:pt x="1907" y="633"/>
                  </a:lnTo>
                  <a:lnTo>
                    <a:pt x="1901" y="623"/>
                  </a:lnTo>
                  <a:lnTo>
                    <a:pt x="1895" y="612"/>
                  </a:lnTo>
                  <a:lnTo>
                    <a:pt x="1890" y="602"/>
                  </a:lnTo>
                  <a:lnTo>
                    <a:pt x="1884" y="593"/>
                  </a:lnTo>
                  <a:lnTo>
                    <a:pt x="1878" y="583"/>
                  </a:lnTo>
                  <a:lnTo>
                    <a:pt x="1871" y="574"/>
                  </a:lnTo>
                  <a:lnTo>
                    <a:pt x="1865" y="564"/>
                  </a:lnTo>
                  <a:lnTo>
                    <a:pt x="1859" y="557"/>
                  </a:lnTo>
                  <a:lnTo>
                    <a:pt x="1854" y="547"/>
                  </a:lnTo>
                  <a:lnTo>
                    <a:pt x="1846" y="538"/>
                  </a:lnTo>
                  <a:lnTo>
                    <a:pt x="1840" y="528"/>
                  </a:lnTo>
                  <a:lnTo>
                    <a:pt x="1835" y="519"/>
                  </a:lnTo>
                  <a:lnTo>
                    <a:pt x="1827" y="511"/>
                  </a:lnTo>
                  <a:lnTo>
                    <a:pt x="1819" y="502"/>
                  </a:lnTo>
                  <a:lnTo>
                    <a:pt x="1814" y="494"/>
                  </a:lnTo>
                  <a:lnTo>
                    <a:pt x="1806" y="485"/>
                  </a:lnTo>
                  <a:lnTo>
                    <a:pt x="1798" y="475"/>
                  </a:lnTo>
                  <a:lnTo>
                    <a:pt x="1791" y="468"/>
                  </a:lnTo>
                  <a:lnTo>
                    <a:pt x="1778" y="450"/>
                  </a:lnTo>
                  <a:lnTo>
                    <a:pt x="1770" y="443"/>
                  </a:lnTo>
                  <a:lnTo>
                    <a:pt x="1762" y="435"/>
                  </a:lnTo>
                  <a:lnTo>
                    <a:pt x="1745" y="418"/>
                  </a:lnTo>
                  <a:lnTo>
                    <a:pt x="1738" y="411"/>
                  </a:lnTo>
                  <a:lnTo>
                    <a:pt x="1730" y="403"/>
                  </a:lnTo>
                  <a:lnTo>
                    <a:pt x="1722" y="395"/>
                  </a:lnTo>
                  <a:lnTo>
                    <a:pt x="1713" y="388"/>
                  </a:lnTo>
                  <a:lnTo>
                    <a:pt x="1698" y="374"/>
                  </a:lnTo>
                  <a:lnTo>
                    <a:pt x="1681" y="359"/>
                  </a:lnTo>
                  <a:lnTo>
                    <a:pt x="1663" y="344"/>
                  </a:lnTo>
                  <a:lnTo>
                    <a:pt x="1644" y="331"/>
                  </a:lnTo>
                  <a:lnTo>
                    <a:pt x="1627" y="317"/>
                  </a:lnTo>
                  <a:lnTo>
                    <a:pt x="1608" y="306"/>
                  </a:lnTo>
                  <a:lnTo>
                    <a:pt x="1589" y="293"/>
                  </a:lnTo>
                  <a:lnTo>
                    <a:pt x="1570" y="281"/>
                  </a:lnTo>
                  <a:lnTo>
                    <a:pt x="1551" y="270"/>
                  </a:lnTo>
                  <a:lnTo>
                    <a:pt x="1532" y="258"/>
                  </a:lnTo>
                  <a:lnTo>
                    <a:pt x="1511" y="249"/>
                  </a:lnTo>
                  <a:lnTo>
                    <a:pt x="1490" y="239"/>
                  </a:lnTo>
                  <a:lnTo>
                    <a:pt x="1471" y="228"/>
                  </a:lnTo>
                  <a:lnTo>
                    <a:pt x="1450" y="220"/>
                  </a:lnTo>
                  <a:lnTo>
                    <a:pt x="1430" y="211"/>
                  </a:lnTo>
                  <a:lnTo>
                    <a:pt x="1407" y="203"/>
                  </a:lnTo>
                  <a:lnTo>
                    <a:pt x="1386" y="196"/>
                  </a:lnTo>
                  <a:lnTo>
                    <a:pt x="1365" y="188"/>
                  </a:lnTo>
                  <a:lnTo>
                    <a:pt x="1319" y="177"/>
                  </a:lnTo>
                  <a:lnTo>
                    <a:pt x="1275" y="165"/>
                  </a:lnTo>
                  <a:lnTo>
                    <a:pt x="1228" y="158"/>
                  </a:lnTo>
                  <a:lnTo>
                    <a:pt x="1135" y="148"/>
                  </a:lnTo>
                  <a:lnTo>
                    <a:pt x="1040" y="150"/>
                  </a:lnTo>
                  <a:lnTo>
                    <a:pt x="947" y="160"/>
                  </a:lnTo>
                  <a:lnTo>
                    <a:pt x="857" y="179"/>
                  </a:lnTo>
                  <a:lnTo>
                    <a:pt x="813" y="190"/>
                  </a:lnTo>
                  <a:lnTo>
                    <a:pt x="772" y="205"/>
                  </a:lnTo>
                  <a:lnTo>
                    <a:pt x="751" y="213"/>
                  </a:lnTo>
                  <a:lnTo>
                    <a:pt x="730" y="222"/>
                  </a:lnTo>
                  <a:lnTo>
                    <a:pt x="709" y="232"/>
                  </a:lnTo>
                  <a:lnTo>
                    <a:pt x="688" y="241"/>
                  </a:lnTo>
                  <a:lnTo>
                    <a:pt x="667" y="251"/>
                  </a:lnTo>
                  <a:lnTo>
                    <a:pt x="648" y="260"/>
                  </a:lnTo>
                  <a:lnTo>
                    <a:pt x="629" y="272"/>
                  </a:lnTo>
                  <a:lnTo>
                    <a:pt x="610" y="283"/>
                  </a:lnTo>
                  <a:lnTo>
                    <a:pt x="591" y="295"/>
                  </a:lnTo>
                  <a:lnTo>
                    <a:pt x="572" y="308"/>
                  </a:lnTo>
                  <a:lnTo>
                    <a:pt x="553" y="321"/>
                  </a:lnTo>
                  <a:lnTo>
                    <a:pt x="536" y="335"/>
                  </a:lnTo>
                  <a:lnTo>
                    <a:pt x="519" y="348"/>
                  </a:lnTo>
                  <a:lnTo>
                    <a:pt x="502" y="361"/>
                  </a:lnTo>
                  <a:lnTo>
                    <a:pt x="484" y="376"/>
                  </a:lnTo>
                  <a:lnTo>
                    <a:pt x="467" y="392"/>
                  </a:lnTo>
                  <a:lnTo>
                    <a:pt x="450" y="405"/>
                  </a:lnTo>
                  <a:lnTo>
                    <a:pt x="443" y="412"/>
                  </a:lnTo>
                  <a:lnTo>
                    <a:pt x="435" y="422"/>
                  </a:lnTo>
                  <a:lnTo>
                    <a:pt x="427" y="430"/>
                  </a:lnTo>
                  <a:lnTo>
                    <a:pt x="420" y="437"/>
                  </a:lnTo>
                  <a:lnTo>
                    <a:pt x="412" y="445"/>
                  </a:lnTo>
                  <a:lnTo>
                    <a:pt x="405" y="454"/>
                  </a:lnTo>
                  <a:lnTo>
                    <a:pt x="397" y="462"/>
                  </a:lnTo>
                  <a:lnTo>
                    <a:pt x="389" y="469"/>
                  </a:lnTo>
                  <a:lnTo>
                    <a:pt x="374" y="487"/>
                  </a:lnTo>
                  <a:lnTo>
                    <a:pt x="368" y="496"/>
                  </a:lnTo>
                  <a:lnTo>
                    <a:pt x="361" y="506"/>
                  </a:lnTo>
                  <a:lnTo>
                    <a:pt x="353" y="513"/>
                  </a:lnTo>
                  <a:lnTo>
                    <a:pt x="348" y="523"/>
                  </a:lnTo>
                  <a:lnTo>
                    <a:pt x="340" y="532"/>
                  </a:lnTo>
                  <a:lnTo>
                    <a:pt x="334" y="540"/>
                  </a:lnTo>
                  <a:lnTo>
                    <a:pt x="321" y="559"/>
                  </a:lnTo>
                  <a:lnTo>
                    <a:pt x="315" y="568"/>
                  </a:lnTo>
                  <a:lnTo>
                    <a:pt x="309" y="578"/>
                  </a:lnTo>
                  <a:lnTo>
                    <a:pt x="304" y="587"/>
                  </a:lnTo>
                  <a:lnTo>
                    <a:pt x="298" y="597"/>
                  </a:lnTo>
                  <a:lnTo>
                    <a:pt x="292" y="606"/>
                  </a:lnTo>
                  <a:lnTo>
                    <a:pt x="287" y="616"/>
                  </a:lnTo>
                  <a:lnTo>
                    <a:pt x="281" y="625"/>
                  </a:lnTo>
                  <a:lnTo>
                    <a:pt x="275" y="637"/>
                  </a:lnTo>
                  <a:lnTo>
                    <a:pt x="270" y="646"/>
                  </a:lnTo>
                  <a:lnTo>
                    <a:pt x="264" y="656"/>
                  </a:lnTo>
                  <a:lnTo>
                    <a:pt x="260" y="665"/>
                  </a:lnTo>
                  <a:lnTo>
                    <a:pt x="254" y="677"/>
                  </a:lnTo>
                  <a:lnTo>
                    <a:pt x="251" y="686"/>
                  </a:lnTo>
                  <a:lnTo>
                    <a:pt x="245" y="696"/>
                  </a:lnTo>
                  <a:lnTo>
                    <a:pt x="235" y="717"/>
                  </a:lnTo>
                  <a:lnTo>
                    <a:pt x="220" y="760"/>
                  </a:lnTo>
                  <a:lnTo>
                    <a:pt x="205" y="804"/>
                  </a:lnTo>
                  <a:lnTo>
                    <a:pt x="192" y="848"/>
                  </a:lnTo>
                  <a:lnTo>
                    <a:pt x="174" y="939"/>
                  </a:lnTo>
                  <a:lnTo>
                    <a:pt x="165" y="1034"/>
                  </a:lnTo>
                  <a:lnTo>
                    <a:pt x="165" y="1076"/>
                  </a:lnTo>
                  <a:lnTo>
                    <a:pt x="165" y="1119"/>
                  </a:lnTo>
                  <a:lnTo>
                    <a:pt x="0" y="1119"/>
                  </a:lnTo>
                  <a:close/>
                </a:path>
              </a:pathLst>
            </a:custGeom>
            <a:solidFill>
              <a:srgbClr val="5F5F5F"/>
            </a:solidFill>
            <a:ln w="9525">
              <a:solidFill>
                <a:srgbClr val="5F5F5F"/>
              </a:solidFill>
              <a:round/>
              <a:headEnd/>
              <a:tailEnd/>
            </a:ln>
          </p:spPr>
          <p:txBody>
            <a:bodyPr/>
            <a:lstStyle/>
            <a:p>
              <a:endParaRPr lang="en-US"/>
            </a:p>
          </p:txBody>
        </p:sp>
        <p:sp>
          <p:nvSpPr>
            <p:cNvPr id="26677" name="Freeform 171"/>
            <p:cNvSpPr>
              <a:spLocks/>
            </p:cNvSpPr>
            <p:nvPr/>
          </p:nvSpPr>
          <p:spPr bwMode="auto">
            <a:xfrm>
              <a:off x="4607" y="3116"/>
              <a:ext cx="278" cy="150"/>
            </a:xfrm>
            <a:custGeom>
              <a:avLst/>
              <a:gdLst>
                <a:gd name="T0" fmla="*/ 50 w 1540"/>
                <a:gd name="T1" fmla="*/ 22 h 830"/>
                <a:gd name="T2" fmla="*/ 49 w 1540"/>
                <a:gd name="T3" fmla="*/ 18 h 830"/>
                <a:gd name="T4" fmla="*/ 48 w 1540"/>
                <a:gd name="T5" fmla="*/ 15 h 830"/>
                <a:gd name="T6" fmla="*/ 48 w 1540"/>
                <a:gd name="T7" fmla="*/ 14 h 830"/>
                <a:gd name="T8" fmla="*/ 47 w 1540"/>
                <a:gd name="T9" fmla="*/ 13 h 830"/>
                <a:gd name="T10" fmla="*/ 47 w 1540"/>
                <a:gd name="T11" fmla="*/ 12 h 830"/>
                <a:gd name="T12" fmla="*/ 46 w 1540"/>
                <a:gd name="T13" fmla="*/ 12 h 830"/>
                <a:gd name="T14" fmla="*/ 46 w 1540"/>
                <a:gd name="T15" fmla="*/ 11 h 830"/>
                <a:gd name="T16" fmla="*/ 45 w 1540"/>
                <a:gd name="T17" fmla="*/ 9 h 830"/>
                <a:gd name="T18" fmla="*/ 43 w 1540"/>
                <a:gd name="T19" fmla="*/ 8 h 830"/>
                <a:gd name="T20" fmla="*/ 42 w 1540"/>
                <a:gd name="T21" fmla="*/ 7 h 830"/>
                <a:gd name="T22" fmla="*/ 41 w 1540"/>
                <a:gd name="T23" fmla="*/ 5 h 830"/>
                <a:gd name="T24" fmla="*/ 39 w 1540"/>
                <a:gd name="T25" fmla="*/ 4 h 830"/>
                <a:gd name="T26" fmla="*/ 38 w 1540"/>
                <a:gd name="T27" fmla="*/ 3 h 830"/>
                <a:gd name="T28" fmla="*/ 36 w 1540"/>
                <a:gd name="T29" fmla="*/ 3 h 830"/>
                <a:gd name="T30" fmla="*/ 34 w 1540"/>
                <a:gd name="T31" fmla="*/ 2 h 830"/>
                <a:gd name="T32" fmla="*/ 31 w 1540"/>
                <a:gd name="T33" fmla="*/ 1 h 830"/>
                <a:gd name="T34" fmla="*/ 24 w 1540"/>
                <a:gd name="T35" fmla="*/ 0 h 830"/>
                <a:gd name="T36" fmla="*/ 18 w 1540"/>
                <a:gd name="T37" fmla="*/ 1 h 830"/>
                <a:gd name="T38" fmla="*/ 15 w 1540"/>
                <a:gd name="T39" fmla="*/ 2 h 830"/>
                <a:gd name="T40" fmla="*/ 13 w 1540"/>
                <a:gd name="T41" fmla="*/ 3 h 830"/>
                <a:gd name="T42" fmla="*/ 11 w 1540"/>
                <a:gd name="T43" fmla="*/ 4 h 830"/>
                <a:gd name="T44" fmla="*/ 10 w 1540"/>
                <a:gd name="T45" fmla="*/ 5 h 830"/>
                <a:gd name="T46" fmla="*/ 8 w 1540"/>
                <a:gd name="T47" fmla="*/ 7 h 830"/>
                <a:gd name="T48" fmla="*/ 7 w 1540"/>
                <a:gd name="T49" fmla="*/ 8 h 830"/>
                <a:gd name="T50" fmla="*/ 6 w 1540"/>
                <a:gd name="T51" fmla="*/ 9 h 830"/>
                <a:gd name="T52" fmla="*/ 5 w 1540"/>
                <a:gd name="T53" fmla="*/ 10 h 830"/>
                <a:gd name="T54" fmla="*/ 4 w 1540"/>
                <a:gd name="T55" fmla="*/ 12 h 830"/>
                <a:gd name="T56" fmla="*/ 3 w 1540"/>
                <a:gd name="T57" fmla="*/ 13 h 830"/>
                <a:gd name="T58" fmla="*/ 3 w 1540"/>
                <a:gd name="T59" fmla="*/ 14 h 830"/>
                <a:gd name="T60" fmla="*/ 2 w 1540"/>
                <a:gd name="T61" fmla="*/ 14 h 830"/>
                <a:gd name="T62" fmla="*/ 1 w 1540"/>
                <a:gd name="T63" fmla="*/ 17 h 830"/>
                <a:gd name="T64" fmla="*/ 0 w 1540"/>
                <a:gd name="T65" fmla="*/ 21 h 830"/>
                <a:gd name="T66" fmla="*/ 0 w 1540"/>
                <a:gd name="T67" fmla="*/ 27 h 830"/>
                <a:gd name="T68" fmla="*/ 5 w 1540"/>
                <a:gd name="T69" fmla="*/ 23 h 830"/>
                <a:gd name="T70" fmla="*/ 6 w 1540"/>
                <a:gd name="T71" fmla="*/ 20 h 830"/>
                <a:gd name="T72" fmla="*/ 7 w 1540"/>
                <a:gd name="T73" fmla="*/ 17 h 830"/>
                <a:gd name="T74" fmla="*/ 8 w 1540"/>
                <a:gd name="T75" fmla="*/ 16 h 830"/>
                <a:gd name="T76" fmla="*/ 8 w 1540"/>
                <a:gd name="T77" fmla="*/ 14 h 830"/>
                <a:gd name="T78" fmla="*/ 9 w 1540"/>
                <a:gd name="T79" fmla="*/ 13 h 830"/>
                <a:gd name="T80" fmla="*/ 10 w 1540"/>
                <a:gd name="T81" fmla="*/ 12 h 830"/>
                <a:gd name="T82" fmla="*/ 11 w 1540"/>
                <a:gd name="T83" fmla="*/ 11 h 830"/>
                <a:gd name="T84" fmla="*/ 12 w 1540"/>
                <a:gd name="T85" fmla="*/ 10 h 830"/>
                <a:gd name="T86" fmla="*/ 13 w 1540"/>
                <a:gd name="T87" fmla="*/ 9 h 830"/>
                <a:gd name="T88" fmla="*/ 14 w 1540"/>
                <a:gd name="T89" fmla="*/ 8 h 830"/>
                <a:gd name="T90" fmla="*/ 16 w 1540"/>
                <a:gd name="T91" fmla="*/ 7 h 830"/>
                <a:gd name="T92" fmla="*/ 19 w 1540"/>
                <a:gd name="T93" fmla="*/ 6 h 830"/>
                <a:gd name="T94" fmla="*/ 21 w 1540"/>
                <a:gd name="T95" fmla="*/ 5 h 830"/>
                <a:gd name="T96" fmla="*/ 31 w 1540"/>
                <a:gd name="T97" fmla="*/ 6 h 830"/>
                <a:gd name="T98" fmla="*/ 34 w 1540"/>
                <a:gd name="T99" fmla="*/ 7 h 830"/>
                <a:gd name="T100" fmla="*/ 36 w 1540"/>
                <a:gd name="T101" fmla="*/ 8 h 830"/>
                <a:gd name="T102" fmla="*/ 37 w 1540"/>
                <a:gd name="T103" fmla="*/ 9 h 830"/>
                <a:gd name="T104" fmla="*/ 38 w 1540"/>
                <a:gd name="T105" fmla="*/ 10 h 830"/>
                <a:gd name="T106" fmla="*/ 39 w 1540"/>
                <a:gd name="T107" fmla="*/ 11 h 830"/>
                <a:gd name="T108" fmla="*/ 40 w 1540"/>
                <a:gd name="T109" fmla="*/ 12 h 830"/>
                <a:gd name="T110" fmla="*/ 41 w 1540"/>
                <a:gd name="T111" fmla="*/ 13 h 830"/>
                <a:gd name="T112" fmla="*/ 42 w 1540"/>
                <a:gd name="T113" fmla="*/ 14 h 830"/>
                <a:gd name="T114" fmla="*/ 43 w 1540"/>
                <a:gd name="T115" fmla="*/ 16 h 830"/>
                <a:gd name="T116" fmla="*/ 44 w 1540"/>
                <a:gd name="T117" fmla="*/ 17 h 830"/>
                <a:gd name="T118" fmla="*/ 45 w 1540"/>
                <a:gd name="T119" fmla="*/ 23 h 830"/>
                <a:gd name="T120" fmla="*/ 50 w 1540"/>
                <a:gd name="T121" fmla="*/ 27 h 8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40"/>
                <a:gd name="T184" fmla="*/ 0 h 830"/>
                <a:gd name="T185" fmla="*/ 1540 w 1540"/>
                <a:gd name="T186" fmla="*/ 830 h 8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40" h="830">
                  <a:moveTo>
                    <a:pt x="1538" y="830"/>
                  </a:moveTo>
                  <a:lnTo>
                    <a:pt x="1540" y="751"/>
                  </a:lnTo>
                  <a:lnTo>
                    <a:pt x="1534" y="675"/>
                  </a:lnTo>
                  <a:lnTo>
                    <a:pt x="1529" y="637"/>
                  </a:lnTo>
                  <a:lnTo>
                    <a:pt x="1521" y="599"/>
                  </a:lnTo>
                  <a:lnTo>
                    <a:pt x="1512" y="562"/>
                  </a:lnTo>
                  <a:lnTo>
                    <a:pt x="1500" y="526"/>
                  </a:lnTo>
                  <a:lnTo>
                    <a:pt x="1489" y="490"/>
                  </a:lnTo>
                  <a:lnTo>
                    <a:pt x="1474" y="456"/>
                  </a:lnTo>
                  <a:lnTo>
                    <a:pt x="1470" y="448"/>
                  </a:lnTo>
                  <a:lnTo>
                    <a:pt x="1466" y="441"/>
                  </a:lnTo>
                  <a:lnTo>
                    <a:pt x="1462" y="431"/>
                  </a:lnTo>
                  <a:lnTo>
                    <a:pt x="1458" y="424"/>
                  </a:lnTo>
                  <a:lnTo>
                    <a:pt x="1453" y="414"/>
                  </a:lnTo>
                  <a:lnTo>
                    <a:pt x="1449" y="407"/>
                  </a:lnTo>
                  <a:lnTo>
                    <a:pt x="1445" y="399"/>
                  </a:lnTo>
                  <a:lnTo>
                    <a:pt x="1439" y="390"/>
                  </a:lnTo>
                  <a:lnTo>
                    <a:pt x="1430" y="374"/>
                  </a:lnTo>
                  <a:lnTo>
                    <a:pt x="1426" y="367"/>
                  </a:lnTo>
                  <a:lnTo>
                    <a:pt x="1420" y="359"/>
                  </a:lnTo>
                  <a:lnTo>
                    <a:pt x="1417" y="352"/>
                  </a:lnTo>
                  <a:lnTo>
                    <a:pt x="1411" y="344"/>
                  </a:lnTo>
                  <a:lnTo>
                    <a:pt x="1405" y="336"/>
                  </a:lnTo>
                  <a:lnTo>
                    <a:pt x="1399" y="329"/>
                  </a:lnTo>
                  <a:lnTo>
                    <a:pt x="1390" y="313"/>
                  </a:lnTo>
                  <a:lnTo>
                    <a:pt x="1379" y="298"/>
                  </a:lnTo>
                  <a:lnTo>
                    <a:pt x="1367" y="283"/>
                  </a:lnTo>
                  <a:lnTo>
                    <a:pt x="1356" y="270"/>
                  </a:lnTo>
                  <a:lnTo>
                    <a:pt x="1342" y="256"/>
                  </a:lnTo>
                  <a:lnTo>
                    <a:pt x="1329" y="241"/>
                  </a:lnTo>
                  <a:lnTo>
                    <a:pt x="1318" y="228"/>
                  </a:lnTo>
                  <a:lnTo>
                    <a:pt x="1304" y="217"/>
                  </a:lnTo>
                  <a:lnTo>
                    <a:pt x="1291" y="203"/>
                  </a:lnTo>
                  <a:lnTo>
                    <a:pt x="1276" y="190"/>
                  </a:lnTo>
                  <a:lnTo>
                    <a:pt x="1263" y="179"/>
                  </a:lnTo>
                  <a:lnTo>
                    <a:pt x="1247" y="167"/>
                  </a:lnTo>
                  <a:lnTo>
                    <a:pt x="1234" y="156"/>
                  </a:lnTo>
                  <a:lnTo>
                    <a:pt x="1219" y="144"/>
                  </a:lnTo>
                  <a:lnTo>
                    <a:pt x="1204" y="133"/>
                  </a:lnTo>
                  <a:lnTo>
                    <a:pt x="1188" y="123"/>
                  </a:lnTo>
                  <a:lnTo>
                    <a:pt x="1171" y="114"/>
                  </a:lnTo>
                  <a:lnTo>
                    <a:pt x="1156" y="104"/>
                  </a:lnTo>
                  <a:lnTo>
                    <a:pt x="1139" y="95"/>
                  </a:lnTo>
                  <a:lnTo>
                    <a:pt x="1124" y="85"/>
                  </a:lnTo>
                  <a:lnTo>
                    <a:pt x="1107" y="78"/>
                  </a:lnTo>
                  <a:lnTo>
                    <a:pt x="1090" y="70"/>
                  </a:lnTo>
                  <a:lnTo>
                    <a:pt x="1072" y="63"/>
                  </a:lnTo>
                  <a:lnTo>
                    <a:pt x="1055" y="55"/>
                  </a:lnTo>
                  <a:lnTo>
                    <a:pt x="1019" y="42"/>
                  </a:lnTo>
                  <a:lnTo>
                    <a:pt x="981" y="30"/>
                  </a:lnTo>
                  <a:lnTo>
                    <a:pt x="945" y="21"/>
                  </a:lnTo>
                  <a:lnTo>
                    <a:pt x="907" y="13"/>
                  </a:lnTo>
                  <a:lnTo>
                    <a:pt x="829" y="4"/>
                  </a:lnTo>
                  <a:lnTo>
                    <a:pt x="749" y="0"/>
                  </a:lnTo>
                  <a:lnTo>
                    <a:pt x="673" y="7"/>
                  </a:lnTo>
                  <a:lnTo>
                    <a:pt x="597" y="21"/>
                  </a:lnTo>
                  <a:lnTo>
                    <a:pt x="561" y="30"/>
                  </a:lnTo>
                  <a:lnTo>
                    <a:pt x="525" y="42"/>
                  </a:lnTo>
                  <a:lnTo>
                    <a:pt x="490" y="53"/>
                  </a:lnTo>
                  <a:lnTo>
                    <a:pt x="456" y="68"/>
                  </a:lnTo>
                  <a:lnTo>
                    <a:pt x="422" y="84"/>
                  </a:lnTo>
                  <a:lnTo>
                    <a:pt x="405" y="93"/>
                  </a:lnTo>
                  <a:lnTo>
                    <a:pt x="390" y="103"/>
                  </a:lnTo>
                  <a:lnTo>
                    <a:pt x="373" y="112"/>
                  </a:lnTo>
                  <a:lnTo>
                    <a:pt x="357" y="122"/>
                  </a:lnTo>
                  <a:lnTo>
                    <a:pt x="342" y="131"/>
                  </a:lnTo>
                  <a:lnTo>
                    <a:pt x="327" y="142"/>
                  </a:lnTo>
                  <a:lnTo>
                    <a:pt x="312" y="152"/>
                  </a:lnTo>
                  <a:lnTo>
                    <a:pt x="297" y="163"/>
                  </a:lnTo>
                  <a:lnTo>
                    <a:pt x="283" y="175"/>
                  </a:lnTo>
                  <a:lnTo>
                    <a:pt x="268" y="188"/>
                  </a:lnTo>
                  <a:lnTo>
                    <a:pt x="255" y="199"/>
                  </a:lnTo>
                  <a:lnTo>
                    <a:pt x="241" y="213"/>
                  </a:lnTo>
                  <a:lnTo>
                    <a:pt x="228" y="226"/>
                  </a:lnTo>
                  <a:lnTo>
                    <a:pt x="215" y="237"/>
                  </a:lnTo>
                  <a:lnTo>
                    <a:pt x="201" y="251"/>
                  </a:lnTo>
                  <a:lnTo>
                    <a:pt x="190" y="266"/>
                  </a:lnTo>
                  <a:lnTo>
                    <a:pt x="177" y="279"/>
                  </a:lnTo>
                  <a:lnTo>
                    <a:pt x="165" y="294"/>
                  </a:lnTo>
                  <a:lnTo>
                    <a:pt x="154" y="310"/>
                  </a:lnTo>
                  <a:lnTo>
                    <a:pt x="142" y="323"/>
                  </a:lnTo>
                  <a:lnTo>
                    <a:pt x="133" y="338"/>
                  </a:lnTo>
                  <a:lnTo>
                    <a:pt x="122" y="355"/>
                  </a:lnTo>
                  <a:lnTo>
                    <a:pt x="118" y="363"/>
                  </a:lnTo>
                  <a:lnTo>
                    <a:pt x="112" y="371"/>
                  </a:lnTo>
                  <a:lnTo>
                    <a:pt x="108" y="378"/>
                  </a:lnTo>
                  <a:lnTo>
                    <a:pt x="103" y="386"/>
                  </a:lnTo>
                  <a:lnTo>
                    <a:pt x="99" y="395"/>
                  </a:lnTo>
                  <a:lnTo>
                    <a:pt x="93" y="403"/>
                  </a:lnTo>
                  <a:lnTo>
                    <a:pt x="85" y="420"/>
                  </a:lnTo>
                  <a:lnTo>
                    <a:pt x="82" y="428"/>
                  </a:lnTo>
                  <a:lnTo>
                    <a:pt x="76" y="435"/>
                  </a:lnTo>
                  <a:lnTo>
                    <a:pt x="72" y="445"/>
                  </a:lnTo>
                  <a:lnTo>
                    <a:pt x="68" y="452"/>
                  </a:lnTo>
                  <a:lnTo>
                    <a:pt x="53" y="488"/>
                  </a:lnTo>
                  <a:lnTo>
                    <a:pt x="40" y="524"/>
                  </a:lnTo>
                  <a:lnTo>
                    <a:pt x="30" y="561"/>
                  </a:lnTo>
                  <a:lnTo>
                    <a:pt x="19" y="597"/>
                  </a:lnTo>
                  <a:lnTo>
                    <a:pt x="11" y="635"/>
                  </a:lnTo>
                  <a:lnTo>
                    <a:pt x="2" y="715"/>
                  </a:lnTo>
                  <a:lnTo>
                    <a:pt x="0" y="772"/>
                  </a:lnTo>
                  <a:lnTo>
                    <a:pt x="2" y="830"/>
                  </a:lnTo>
                  <a:lnTo>
                    <a:pt x="163" y="830"/>
                  </a:lnTo>
                  <a:lnTo>
                    <a:pt x="160" y="760"/>
                  </a:lnTo>
                  <a:lnTo>
                    <a:pt x="163" y="692"/>
                  </a:lnTo>
                  <a:lnTo>
                    <a:pt x="167" y="661"/>
                  </a:lnTo>
                  <a:lnTo>
                    <a:pt x="175" y="631"/>
                  </a:lnTo>
                  <a:lnTo>
                    <a:pt x="181" y="600"/>
                  </a:lnTo>
                  <a:lnTo>
                    <a:pt x="190" y="572"/>
                  </a:lnTo>
                  <a:lnTo>
                    <a:pt x="200" y="543"/>
                  </a:lnTo>
                  <a:lnTo>
                    <a:pt x="211" y="515"/>
                  </a:lnTo>
                  <a:lnTo>
                    <a:pt x="219" y="502"/>
                  </a:lnTo>
                  <a:lnTo>
                    <a:pt x="224" y="488"/>
                  </a:lnTo>
                  <a:lnTo>
                    <a:pt x="232" y="475"/>
                  </a:lnTo>
                  <a:lnTo>
                    <a:pt x="238" y="462"/>
                  </a:lnTo>
                  <a:lnTo>
                    <a:pt x="245" y="448"/>
                  </a:lnTo>
                  <a:lnTo>
                    <a:pt x="253" y="435"/>
                  </a:lnTo>
                  <a:lnTo>
                    <a:pt x="262" y="424"/>
                  </a:lnTo>
                  <a:lnTo>
                    <a:pt x="270" y="410"/>
                  </a:lnTo>
                  <a:lnTo>
                    <a:pt x="279" y="399"/>
                  </a:lnTo>
                  <a:lnTo>
                    <a:pt x="287" y="388"/>
                  </a:lnTo>
                  <a:lnTo>
                    <a:pt x="297" y="376"/>
                  </a:lnTo>
                  <a:lnTo>
                    <a:pt x="306" y="365"/>
                  </a:lnTo>
                  <a:lnTo>
                    <a:pt x="316" y="353"/>
                  </a:lnTo>
                  <a:lnTo>
                    <a:pt x="325" y="342"/>
                  </a:lnTo>
                  <a:lnTo>
                    <a:pt x="336" y="332"/>
                  </a:lnTo>
                  <a:lnTo>
                    <a:pt x="346" y="321"/>
                  </a:lnTo>
                  <a:lnTo>
                    <a:pt x="357" y="312"/>
                  </a:lnTo>
                  <a:lnTo>
                    <a:pt x="367" y="302"/>
                  </a:lnTo>
                  <a:lnTo>
                    <a:pt x="378" y="293"/>
                  </a:lnTo>
                  <a:lnTo>
                    <a:pt x="390" y="283"/>
                  </a:lnTo>
                  <a:lnTo>
                    <a:pt x="401" y="274"/>
                  </a:lnTo>
                  <a:lnTo>
                    <a:pt x="414" y="266"/>
                  </a:lnTo>
                  <a:lnTo>
                    <a:pt x="426" y="256"/>
                  </a:lnTo>
                  <a:lnTo>
                    <a:pt x="437" y="249"/>
                  </a:lnTo>
                  <a:lnTo>
                    <a:pt x="451" y="241"/>
                  </a:lnTo>
                  <a:lnTo>
                    <a:pt x="462" y="234"/>
                  </a:lnTo>
                  <a:lnTo>
                    <a:pt x="489" y="218"/>
                  </a:lnTo>
                  <a:lnTo>
                    <a:pt x="515" y="207"/>
                  </a:lnTo>
                  <a:lnTo>
                    <a:pt x="542" y="194"/>
                  </a:lnTo>
                  <a:lnTo>
                    <a:pt x="570" y="184"/>
                  </a:lnTo>
                  <a:lnTo>
                    <a:pt x="597" y="175"/>
                  </a:lnTo>
                  <a:lnTo>
                    <a:pt x="627" y="167"/>
                  </a:lnTo>
                  <a:lnTo>
                    <a:pt x="656" y="161"/>
                  </a:lnTo>
                  <a:lnTo>
                    <a:pt x="715" y="152"/>
                  </a:lnTo>
                  <a:lnTo>
                    <a:pt x="838" y="154"/>
                  </a:lnTo>
                  <a:lnTo>
                    <a:pt x="960" y="180"/>
                  </a:lnTo>
                  <a:lnTo>
                    <a:pt x="989" y="190"/>
                  </a:lnTo>
                  <a:lnTo>
                    <a:pt x="1015" y="201"/>
                  </a:lnTo>
                  <a:lnTo>
                    <a:pt x="1044" y="215"/>
                  </a:lnTo>
                  <a:lnTo>
                    <a:pt x="1069" y="228"/>
                  </a:lnTo>
                  <a:lnTo>
                    <a:pt x="1095" y="243"/>
                  </a:lnTo>
                  <a:lnTo>
                    <a:pt x="1107" y="253"/>
                  </a:lnTo>
                  <a:lnTo>
                    <a:pt x="1120" y="260"/>
                  </a:lnTo>
                  <a:lnTo>
                    <a:pt x="1131" y="270"/>
                  </a:lnTo>
                  <a:lnTo>
                    <a:pt x="1143" y="277"/>
                  </a:lnTo>
                  <a:lnTo>
                    <a:pt x="1156" y="287"/>
                  </a:lnTo>
                  <a:lnTo>
                    <a:pt x="1166" y="296"/>
                  </a:lnTo>
                  <a:lnTo>
                    <a:pt x="1177" y="306"/>
                  </a:lnTo>
                  <a:lnTo>
                    <a:pt x="1188" y="315"/>
                  </a:lnTo>
                  <a:lnTo>
                    <a:pt x="1198" y="327"/>
                  </a:lnTo>
                  <a:lnTo>
                    <a:pt x="1209" y="336"/>
                  </a:lnTo>
                  <a:lnTo>
                    <a:pt x="1219" y="348"/>
                  </a:lnTo>
                  <a:lnTo>
                    <a:pt x="1228" y="359"/>
                  </a:lnTo>
                  <a:lnTo>
                    <a:pt x="1238" y="369"/>
                  </a:lnTo>
                  <a:lnTo>
                    <a:pt x="1247" y="380"/>
                  </a:lnTo>
                  <a:lnTo>
                    <a:pt x="1257" y="393"/>
                  </a:lnTo>
                  <a:lnTo>
                    <a:pt x="1264" y="405"/>
                  </a:lnTo>
                  <a:lnTo>
                    <a:pt x="1274" y="416"/>
                  </a:lnTo>
                  <a:lnTo>
                    <a:pt x="1282" y="428"/>
                  </a:lnTo>
                  <a:lnTo>
                    <a:pt x="1289" y="441"/>
                  </a:lnTo>
                  <a:lnTo>
                    <a:pt x="1297" y="454"/>
                  </a:lnTo>
                  <a:lnTo>
                    <a:pt x="1304" y="466"/>
                  </a:lnTo>
                  <a:lnTo>
                    <a:pt x="1312" y="479"/>
                  </a:lnTo>
                  <a:lnTo>
                    <a:pt x="1318" y="492"/>
                  </a:lnTo>
                  <a:lnTo>
                    <a:pt x="1325" y="505"/>
                  </a:lnTo>
                  <a:lnTo>
                    <a:pt x="1337" y="532"/>
                  </a:lnTo>
                  <a:lnTo>
                    <a:pt x="1346" y="561"/>
                  </a:lnTo>
                  <a:lnTo>
                    <a:pt x="1356" y="589"/>
                  </a:lnTo>
                  <a:lnTo>
                    <a:pt x="1379" y="707"/>
                  </a:lnTo>
                  <a:lnTo>
                    <a:pt x="1380" y="768"/>
                  </a:lnTo>
                  <a:lnTo>
                    <a:pt x="1377" y="830"/>
                  </a:lnTo>
                  <a:lnTo>
                    <a:pt x="1538" y="830"/>
                  </a:lnTo>
                  <a:close/>
                </a:path>
              </a:pathLst>
            </a:custGeom>
            <a:solidFill>
              <a:srgbClr val="5F5F5F"/>
            </a:solidFill>
            <a:ln w="9525">
              <a:solidFill>
                <a:srgbClr val="5F5F5F"/>
              </a:solidFill>
              <a:round/>
              <a:headEnd/>
              <a:tailEnd/>
            </a:ln>
          </p:spPr>
          <p:txBody>
            <a:bodyPr/>
            <a:lstStyle/>
            <a:p>
              <a:endParaRPr lang="en-US"/>
            </a:p>
          </p:txBody>
        </p:sp>
        <p:sp>
          <p:nvSpPr>
            <p:cNvPr id="26678" name="Freeform 172"/>
            <p:cNvSpPr>
              <a:spLocks/>
            </p:cNvSpPr>
            <p:nvPr/>
          </p:nvSpPr>
          <p:spPr bwMode="auto">
            <a:xfrm>
              <a:off x="4506" y="3398"/>
              <a:ext cx="481" cy="198"/>
            </a:xfrm>
            <a:custGeom>
              <a:avLst/>
              <a:gdLst>
                <a:gd name="T0" fmla="*/ 0 w 2668"/>
                <a:gd name="T1" fmla="*/ 36 h 1093"/>
                <a:gd name="T2" fmla="*/ 0 w 2668"/>
                <a:gd name="T3" fmla="*/ 0 h 1093"/>
                <a:gd name="T4" fmla="*/ 87 w 2668"/>
                <a:gd name="T5" fmla="*/ 0 h 1093"/>
                <a:gd name="T6" fmla="*/ 87 w 2668"/>
                <a:gd name="T7" fmla="*/ 36 h 1093"/>
                <a:gd name="T8" fmla="*/ 79 w 2668"/>
                <a:gd name="T9" fmla="*/ 36 h 1093"/>
                <a:gd name="T10" fmla="*/ 79 w 2668"/>
                <a:gd name="T11" fmla="*/ 8 h 1093"/>
                <a:gd name="T12" fmla="*/ 8 w 2668"/>
                <a:gd name="T13" fmla="*/ 8 h 1093"/>
                <a:gd name="T14" fmla="*/ 8 w 2668"/>
                <a:gd name="T15" fmla="*/ 36 h 1093"/>
                <a:gd name="T16" fmla="*/ 0 w 2668"/>
                <a:gd name="T17" fmla="*/ 36 h 1093"/>
                <a:gd name="T18" fmla="*/ 0 w 2668"/>
                <a:gd name="T19" fmla="*/ 36 h 10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8"/>
                <a:gd name="T31" fmla="*/ 0 h 1093"/>
                <a:gd name="T32" fmla="*/ 2668 w 2668"/>
                <a:gd name="T33" fmla="*/ 1093 h 10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8" h="1093">
                  <a:moveTo>
                    <a:pt x="0" y="1093"/>
                  </a:moveTo>
                  <a:lnTo>
                    <a:pt x="0" y="0"/>
                  </a:lnTo>
                  <a:lnTo>
                    <a:pt x="2668" y="0"/>
                  </a:lnTo>
                  <a:lnTo>
                    <a:pt x="2668" y="1093"/>
                  </a:lnTo>
                  <a:lnTo>
                    <a:pt x="2425" y="1093"/>
                  </a:lnTo>
                  <a:lnTo>
                    <a:pt x="2425" y="243"/>
                  </a:lnTo>
                  <a:lnTo>
                    <a:pt x="242" y="243"/>
                  </a:lnTo>
                  <a:lnTo>
                    <a:pt x="242" y="1093"/>
                  </a:lnTo>
                  <a:lnTo>
                    <a:pt x="0" y="1093"/>
                  </a:lnTo>
                  <a:close/>
                </a:path>
              </a:pathLst>
            </a:custGeom>
            <a:solidFill>
              <a:srgbClr val="5F5F5F"/>
            </a:solidFill>
            <a:ln w="9525">
              <a:solidFill>
                <a:srgbClr val="5F5F5F"/>
              </a:solidFill>
              <a:round/>
              <a:headEnd/>
              <a:tailEnd/>
            </a:ln>
          </p:spPr>
          <p:txBody>
            <a:bodyPr/>
            <a:lstStyle/>
            <a:p>
              <a:endParaRPr lang="en-US"/>
            </a:p>
          </p:txBody>
        </p:sp>
        <p:sp>
          <p:nvSpPr>
            <p:cNvPr id="26679" name="Freeform 173"/>
            <p:cNvSpPr>
              <a:spLocks/>
            </p:cNvSpPr>
            <p:nvPr/>
          </p:nvSpPr>
          <p:spPr bwMode="auto">
            <a:xfrm>
              <a:off x="4506" y="3596"/>
              <a:ext cx="481" cy="240"/>
            </a:xfrm>
            <a:custGeom>
              <a:avLst/>
              <a:gdLst>
                <a:gd name="T0" fmla="*/ 86 w 2668"/>
                <a:gd name="T1" fmla="*/ 9 h 1334"/>
                <a:gd name="T2" fmla="*/ 84 w 2668"/>
                <a:gd name="T3" fmla="*/ 14 h 1334"/>
                <a:gd name="T4" fmla="*/ 83 w 2668"/>
                <a:gd name="T5" fmla="*/ 18 h 1334"/>
                <a:gd name="T6" fmla="*/ 82 w 2668"/>
                <a:gd name="T7" fmla="*/ 20 h 1334"/>
                <a:gd name="T8" fmla="*/ 80 w 2668"/>
                <a:gd name="T9" fmla="*/ 22 h 1334"/>
                <a:gd name="T10" fmla="*/ 79 w 2668"/>
                <a:gd name="T11" fmla="*/ 24 h 1334"/>
                <a:gd name="T12" fmla="*/ 78 w 2668"/>
                <a:gd name="T13" fmla="*/ 27 h 1334"/>
                <a:gd name="T14" fmla="*/ 76 w 2668"/>
                <a:gd name="T15" fmla="*/ 29 h 1334"/>
                <a:gd name="T16" fmla="*/ 74 w 2668"/>
                <a:gd name="T17" fmla="*/ 30 h 1334"/>
                <a:gd name="T18" fmla="*/ 72 w 2668"/>
                <a:gd name="T19" fmla="*/ 32 h 1334"/>
                <a:gd name="T20" fmla="*/ 70 w 2668"/>
                <a:gd name="T21" fmla="*/ 34 h 1334"/>
                <a:gd name="T22" fmla="*/ 68 w 2668"/>
                <a:gd name="T23" fmla="*/ 35 h 1334"/>
                <a:gd name="T24" fmla="*/ 66 w 2668"/>
                <a:gd name="T25" fmla="*/ 37 h 1334"/>
                <a:gd name="T26" fmla="*/ 63 w 2668"/>
                <a:gd name="T27" fmla="*/ 38 h 1334"/>
                <a:gd name="T28" fmla="*/ 59 w 2668"/>
                <a:gd name="T29" fmla="*/ 40 h 1334"/>
                <a:gd name="T30" fmla="*/ 54 w 2668"/>
                <a:gd name="T31" fmla="*/ 42 h 1334"/>
                <a:gd name="T32" fmla="*/ 43 w 2668"/>
                <a:gd name="T33" fmla="*/ 43 h 1334"/>
                <a:gd name="T34" fmla="*/ 30 w 2668"/>
                <a:gd name="T35" fmla="*/ 41 h 1334"/>
                <a:gd name="T36" fmla="*/ 26 w 2668"/>
                <a:gd name="T37" fmla="*/ 39 h 1334"/>
                <a:gd name="T38" fmla="*/ 22 w 2668"/>
                <a:gd name="T39" fmla="*/ 37 h 1334"/>
                <a:gd name="T40" fmla="*/ 19 w 2668"/>
                <a:gd name="T41" fmla="*/ 36 h 1334"/>
                <a:gd name="T42" fmla="*/ 17 w 2668"/>
                <a:gd name="T43" fmla="*/ 35 h 1334"/>
                <a:gd name="T44" fmla="*/ 15 w 2668"/>
                <a:gd name="T45" fmla="*/ 33 h 1334"/>
                <a:gd name="T46" fmla="*/ 14 w 2668"/>
                <a:gd name="T47" fmla="*/ 31 h 1334"/>
                <a:gd name="T48" fmla="*/ 12 w 2668"/>
                <a:gd name="T49" fmla="*/ 30 h 1334"/>
                <a:gd name="T50" fmla="*/ 10 w 2668"/>
                <a:gd name="T51" fmla="*/ 28 h 1334"/>
                <a:gd name="T52" fmla="*/ 8 w 2668"/>
                <a:gd name="T53" fmla="*/ 26 h 1334"/>
                <a:gd name="T54" fmla="*/ 7 w 2668"/>
                <a:gd name="T55" fmla="*/ 23 h 1334"/>
                <a:gd name="T56" fmla="*/ 5 w 2668"/>
                <a:gd name="T57" fmla="*/ 21 h 1334"/>
                <a:gd name="T58" fmla="*/ 4 w 2668"/>
                <a:gd name="T59" fmla="*/ 19 h 1334"/>
                <a:gd name="T60" fmla="*/ 3 w 2668"/>
                <a:gd name="T61" fmla="*/ 16 h 1334"/>
                <a:gd name="T62" fmla="*/ 1 w 2668"/>
                <a:gd name="T63" fmla="*/ 11 h 1334"/>
                <a:gd name="T64" fmla="*/ 0 w 2668"/>
                <a:gd name="T65" fmla="*/ 0 h 1334"/>
                <a:gd name="T66" fmla="*/ 9 w 2668"/>
                <a:gd name="T67" fmla="*/ 8 h 1334"/>
                <a:gd name="T68" fmla="*/ 10 w 2668"/>
                <a:gd name="T69" fmla="*/ 12 h 1334"/>
                <a:gd name="T70" fmla="*/ 11 w 2668"/>
                <a:gd name="T71" fmla="*/ 15 h 1334"/>
                <a:gd name="T72" fmla="*/ 12 w 2668"/>
                <a:gd name="T73" fmla="*/ 17 h 1334"/>
                <a:gd name="T74" fmla="*/ 13 w 2668"/>
                <a:gd name="T75" fmla="*/ 19 h 1334"/>
                <a:gd name="T76" fmla="*/ 14 w 2668"/>
                <a:gd name="T77" fmla="*/ 21 h 1334"/>
                <a:gd name="T78" fmla="*/ 16 w 2668"/>
                <a:gd name="T79" fmla="*/ 22 h 1334"/>
                <a:gd name="T80" fmla="*/ 17 w 2668"/>
                <a:gd name="T81" fmla="*/ 24 h 1334"/>
                <a:gd name="T82" fmla="*/ 19 w 2668"/>
                <a:gd name="T83" fmla="*/ 25 h 1334"/>
                <a:gd name="T84" fmla="*/ 20 w 2668"/>
                <a:gd name="T85" fmla="*/ 27 h 1334"/>
                <a:gd name="T86" fmla="*/ 22 w 2668"/>
                <a:gd name="T87" fmla="*/ 28 h 1334"/>
                <a:gd name="T88" fmla="*/ 24 w 2668"/>
                <a:gd name="T89" fmla="*/ 29 h 1334"/>
                <a:gd name="T90" fmla="*/ 27 w 2668"/>
                <a:gd name="T91" fmla="*/ 31 h 1334"/>
                <a:gd name="T92" fmla="*/ 31 w 2668"/>
                <a:gd name="T93" fmla="*/ 33 h 1334"/>
                <a:gd name="T94" fmla="*/ 36 w 2668"/>
                <a:gd name="T95" fmla="*/ 35 h 1334"/>
                <a:gd name="T96" fmla="*/ 50 w 2668"/>
                <a:gd name="T97" fmla="*/ 35 h 1334"/>
                <a:gd name="T98" fmla="*/ 56 w 2668"/>
                <a:gd name="T99" fmla="*/ 33 h 1334"/>
                <a:gd name="T100" fmla="*/ 60 w 2668"/>
                <a:gd name="T101" fmla="*/ 31 h 1334"/>
                <a:gd name="T102" fmla="*/ 64 w 2668"/>
                <a:gd name="T103" fmla="*/ 29 h 1334"/>
                <a:gd name="T104" fmla="*/ 66 w 2668"/>
                <a:gd name="T105" fmla="*/ 27 h 1334"/>
                <a:gd name="T106" fmla="*/ 67 w 2668"/>
                <a:gd name="T107" fmla="*/ 26 h 1334"/>
                <a:gd name="T108" fmla="*/ 69 w 2668"/>
                <a:gd name="T109" fmla="*/ 24 h 1334"/>
                <a:gd name="T110" fmla="*/ 70 w 2668"/>
                <a:gd name="T111" fmla="*/ 23 h 1334"/>
                <a:gd name="T112" fmla="*/ 72 w 2668"/>
                <a:gd name="T113" fmla="*/ 21 h 1334"/>
                <a:gd name="T114" fmla="*/ 73 w 2668"/>
                <a:gd name="T115" fmla="*/ 19 h 1334"/>
                <a:gd name="T116" fmla="*/ 74 w 2668"/>
                <a:gd name="T117" fmla="*/ 18 h 1334"/>
                <a:gd name="T118" fmla="*/ 75 w 2668"/>
                <a:gd name="T119" fmla="*/ 16 h 1334"/>
                <a:gd name="T120" fmla="*/ 76 w 2668"/>
                <a:gd name="T121" fmla="*/ 14 h 1334"/>
                <a:gd name="T122" fmla="*/ 78 w 2668"/>
                <a:gd name="T123" fmla="*/ 10 h 1334"/>
                <a:gd name="T124" fmla="*/ 79 w 2668"/>
                <a:gd name="T125" fmla="*/ 0 h 13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8"/>
                <a:gd name="T190" fmla="*/ 0 h 1334"/>
                <a:gd name="T191" fmla="*/ 2668 w 2668"/>
                <a:gd name="T192" fmla="*/ 1334 h 13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8" h="1334">
                  <a:moveTo>
                    <a:pt x="2668" y="0"/>
                  </a:moveTo>
                  <a:lnTo>
                    <a:pt x="2666" y="68"/>
                  </a:lnTo>
                  <a:lnTo>
                    <a:pt x="2660" y="137"/>
                  </a:lnTo>
                  <a:lnTo>
                    <a:pt x="2653" y="203"/>
                  </a:lnTo>
                  <a:lnTo>
                    <a:pt x="2639" y="270"/>
                  </a:lnTo>
                  <a:lnTo>
                    <a:pt x="2634" y="302"/>
                  </a:lnTo>
                  <a:lnTo>
                    <a:pt x="2626" y="332"/>
                  </a:lnTo>
                  <a:lnTo>
                    <a:pt x="2617" y="365"/>
                  </a:lnTo>
                  <a:lnTo>
                    <a:pt x="2607" y="397"/>
                  </a:lnTo>
                  <a:lnTo>
                    <a:pt x="2598" y="427"/>
                  </a:lnTo>
                  <a:lnTo>
                    <a:pt x="2586" y="458"/>
                  </a:lnTo>
                  <a:lnTo>
                    <a:pt x="2575" y="488"/>
                  </a:lnTo>
                  <a:lnTo>
                    <a:pt x="2561" y="519"/>
                  </a:lnTo>
                  <a:lnTo>
                    <a:pt x="2556" y="534"/>
                  </a:lnTo>
                  <a:lnTo>
                    <a:pt x="2550" y="549"/>
                  </a:lnTo>
                  <a:lnTo>
                    <a:pt x="2542" y="564"/>
                  </a:lnTo>
                  <a:lnTo>
                    <a:pt x="2535" y="578"/>
                  </a:lnTo>
                  <a:lnTo>
                    <a:pt x="2529" y="593"/>
                  </a:lnTo>
                  <a:lnTo>
                    <a:pt x="2522" y="608"/>
                  </a:lnTo>
                  <a:lnTo>
                    <a:pt x="2514" y="621"/>
                  </a:lnTo>
                  <a:lnTo>
                    <a:pt x="2506" y="636"/>
                  </a:lnTo>
                  <a:lnTo>
                    <a:pt x="2499" y="650"/>
                  </a:lnTo>
                  <a:lnTo>
                    <a:pt x="2491" y="663"/>
                  </a:lnTo>
                  <a:lnTo>
                    <a:pt x="2482" y="678"/>
                  </a:lnTo>
                  <a:lnTo>
                    <a:pt x="2474" y="692"/>
                  </a:lnTo>
                  <a:lnTo>
                    <a:pt x="2466" y="705"/>
                  </a:lnTo>
                  <a:lnTo>
                    <a:pt x="2457" y="718"/>
                  </a:lnTo>
                  <a:lnTo>
                    <a:pt x="2447" y="732"/>
                  </a:lnTo>
                  <a:lnTo>
                    <a:pt x="2440" y="745"/>
                  </a:lnTo>
                  <a:lnTo>
                    <a:pt x="2430" y="758"/>
                  </a:lnTo>
                  <a:lnTo>
                    <a:pt x="2421" y="771"/>
                  </a:lnTo>
                  <a:lnTo>
                    <a:pt x="2411" y="785"/>
                  </a:lnTo>
                  <a:lnTo>
                    <a:pt x="2402" y="798"/>
                  </a:lnTo>
                  <a:lnTo>
                    <a:pt x="2392" y="811"/>
                  </a:lnTo>
                  <a:lnTo>
                    <a:pt x="2383" y="823"/>
                  </a:lnTo>
                  <a:lnTo>
                    <a:pt x="2373" y="836"/>
                  </a:lnTo>
                  <a:lnTo>
                    <a:pt x="2362" y="849"/>
                  </a:lnTo>
                  <a:lnTo>
                    <a:pt x="2352" y="861"/>
                  </a:lnTo>
                  <a:lnTo>
                    <a:pt x="2341" y="872"/>
                  </a:lnTo>
                  <a:lnTo>
                    <a:pt x="2331" y="885"/>
                  </a:lnTo>
                  <a:lnTo>
                    <a:pt x="2320" y="897"/>
                  </a:lnTo>
                  <a:lnTo>
                    <a:pt x="2309" y="908"/>
                  </a:lnTo>
                  <a:lnTo>
                    <a:pt x="2299" y="920"/>
                  </a:lnTo>
                  <a:lnTo>
                    <a:pt x="2288" y="931"/>
                  </a:lnTo>
                  <a:lnTo>
                    <a:pt x="2276" y="942"/>
                  </a:lnTo>
                  <a:lnTo>
                    <a:pt x="2265" y="954"/>
                  </a:lnTo>
                  <a:lnTo>
                    <a:pt x="2253" y="965"/>
                  </a:lnTo>
                  <a:lnTo>
                    <a:pt x="2242" y="977"/>
                  </a:lnTo>
                  <a:lnTo>
                    <a:pt x="2231" y="988"/>
                  </a:lnTo>
                  <a:lnTo>
                    <a:pt x="2217" y="998"/>
                  </a:lnTo>
                  <a:lnTo>
                    <a:pt x="2206" y="1009"/>
                  </a:lnTo>
                  <a:lnTo>
                    <a:pt x="2194" y="1018"/>
                  </a:lnTo>
                  <a:lnTo>
                    <a:pt x="2181" y="1030"/>
                  </a:lnTo>
                  <a:lnTo>
                    <a:pt x="2170" y="1039"/>
                  </a:lnTo>
                  <a:lnTo>
                    <a:pt x="2156" y="1049"/>
                  </a:lnTo>
                  <a:lnTo>
                    <a:pt x="2143" y="1058"/>
                  </a:lnTo>
                  <a:lnTo>
                    <a:pt x="2132" y="1070"/>
                  </a:lnTo>
                  <a:lnTo>
                    <a:pt x="2118" y="1079"/>
                  </a:lnTo>
                  <a:lnTo>
                    <a:pt x="2105" y="1089"/>
                  </a:lnTo>
                  <a:lnTo>
                    <a:pt x="2092" y="1096"/>
                  </a:lnTo>
                  <a:lnTo>
                    <a:pt x="2078" y="1106"/>
                  </a:lnTo>
                  <a:lnTo>
                    <a:pt x="2065" y="1115"/>
                  </a:lnTo>
                  <a:lnTo>
                    <a:pt x="2052" y="1123"/>
                  </a:lnTo>
                  <a:lnTo>
                    <a:pt x="2039" y="1133"/>
                  </a:lnTo>
                  <a:lnTo>
                    <a:pt x="2025" y="1140"/>
                  </a:lnTo>
                  <a:lnTo>
                    <a:pt x="2010" y="1150"/>
                  </a:lnTo>
                  <a:lnTo>
                    <a:pt x="1997" y="1157"/>
                  </a:lnTo>
                  <a:lnTo>
                    <a:pt x="1983" y="1165"/>
                  </a:lnTo>
                  <a:lnTo>
                    <a:pt x="1968" y="1172"/>
                  </a:lnTo>
                  <a:lnTo>
                    <a:pt x="1955" y="1180"/>
                  </a:lnTo>
                  <a:lnTo>
                    <a:pt x="1940" y="1188"/>
                  </a:lnTo>
                  <a:lnTo>
                    <a:pt x="1911" y="1203"/>
                  </a:lnTo>
                  <a:lnTo>
                    <a:pt x="1883" y="1216"/>
                  </a:lnTo>
                  <a:lnTo>
                    <a:pt x="1852" y="1229"/>
                  </a:lnTo>
                  <a:lnTo>
                    <a:pt x="1822" y="1241"/>
                  </a:lnTo>
                  <a:lnTo>
                    <a:pt x="1791" y="1254"/>
                  </a:lnTo>
                  <a:lnTo>
                    <a:pt x="1761" y="1264"/>
                  </a:lnTo>
                  <a:lnTo>
                    <a:pt x="1730" y="1275"/>
                  </a:lnTo>
                  <a:lnTo>
                    <a:pt x="1698" y="1285"/>
                  </a:lnTo>
                  <a:lnTo>
                    <a:pt x="1666" y="1292"/>
                  </a:lnTo>
                  <a:lnTo>
                    <a:pt x="1635" y="1300"/>
                  </a:lnTo>
                  <a:lnTo>
                    <a:pt x="1603" y="1307"/>
                  </a:lnTo>
                  <a:lnTo>
                    <a:pt x="1537" y="1319"/>
                  </a:lnTo>
                  <a:lnTo>
                    <a:pt x="1470" y="1328"/>
                  </a:lnTo>
                  <a:lnTo>
                    <a:pt x="1333" y="1334"/>
                  </a:lnTo>
                  <a:lnTo>
                    <a:pt x="1198" y="1328"/>
                  </a:lnTo>
                  <a:lnTo>
                    <a:pt x="1065" y="1307"/>
                  </a:lnTo>
                  <a:lnTo>
                    <a:pt x="1000" y="1292"/>
                  </a:lnTo>
                  <a:lnTo>
                    <a:pt x="970" y="1285"/>
                  </a:lnTo>
                  <a:lnTo>
                    <a:pt x="937" y="1275"/>
                  </a:lnTo>
                  <a:lnTo>
                    <a:pt x="907" y="1266"/>
                  </a:lnTo>
                  <a:lnTo>
                    <a:pt x="875" y="1254"/>
                  </a:lnTo>
                  <a:lnTo>
                    <a:pt x="844" y="1243"/>
                  </a:lnTo>
                  <a:lnTo>
                    <a:pt x="816" y="1229"/>
                  </a:lnTo>
                  <a:lnTo>
                    <a:pt x="785" y="1216"/>
                  </a:lnTo>
                  <a:lnTo>
                    <a:pt x="757" y="1203"/>
                  </a:lnTo>
                  <a:lnTo>
                    <a:pt x="726" y="1190"/>
                  </a:lnTo>
                  <a:lnTo>
                    <a:pt x="698" y="1174"/>
                  </a:lnTo>
                  <a:lnTo>
                    <a:pt x="685" y="1167"/>
                  </a:lnTo>
                  <a:lnTo>
                    <a:pt x="669" y="1157"/>
                  </a:lnTo>
                  <a:lnTo>
                    <a:pt x="656" y="1150"/>
                  </a:lnTo>
                  <a:lnTo>
                    <a:pt x="643" y="1142"/>
                  </a:lnTo>
                  <a:lnTo>
                    <a:pt x="629" y="1133"/>
                  </a:lnTo>
                  <a:lnTo>
                    <a:pt x="614" y="1125"/>
                  </a:lnTo>
                  <a:lnTo>
                    <a:pt x="601" y="1115"/>
                  </a:lnTo>
                  <a:lnTo>
                    <a:pt x="588" y="1106"/>
                  </a:lnTo>
                  <a:lnTo>
                    <a:pt x="574" y="1098"/>
                  </a:lnTo>
                  <a:lnTo>
                    <a:pt x="563" y="1089"/>
                  </a:lnTo>
                  <a:lnTo>
                    <a:pt x="550" y="1079"/>
                  </a:lnTo>
                  <a:lnTo>
                    <a:pt x="536" y="1070"/>
                  </a:lnTo>
                  <a:lnTo>
                    <a:pt x="523" y="1060"/>
                  </a:lnTo>
                  <a:lnTo>
                    <a:pt x="510" y="1051"/>
                  </a:lnTo>
                  <a:lnTo>
                    <a:pt x="498" y="1039"/>
                  </a:lnTo>
                  <a:lnTo>
                    <a:pt x="485" y="1030"/>
                  </a:lnTo>
                  <a:lnTo>
                    <a:pt x="474" y="1020"/>
                  </a:lnTo>
                  <a:lnTo>
                    <a:pt x="460" y="1009"/>
                  </a:lnTo>
                  <a:lnTo>
                    <a:pt x="449" y="999"/>
                  </a:lnTo>
                  <a:lnTo>
                    <a:pt x="437" y="988"/>
                  </a:lnTo>
                  <a:lnTo>
                    <a:pt x="426" y="977"/>
                  </a:lnTo>
                  <a:lnTo>
                    <a:pt x="415" y="965"/>
                  </a:lnTo>
                  <a:lnTo>
                    <a:pt x="401" y="956"/>
                  </a:lnTo>
                  <a:lnTo>
                    <a:pt x="390" y="944"/>
                  </a:lnTo>
                  <a:lnTo>
                    <a:pt x="378" y="933"/>
                  </a:lnTo>
                  <a:lnTo>
                    <a:pt x="369" y="922"/>
                  </a:lnTo>
                  <a:lnTo>
                    <a:pt x="358" y="910"/>
                  </a:lnTo>
                  <a:lnTo>
                    <a:pt x="346" y="897"/>
                  </a:lnTo>
                  <a:lnTo>
                    <a:pt x="337" y="885"/>
                  </a:lnTo>
                  <a:lnTo>
                    <a:pt x="325" y="874"/>
                  </a:lnTo>
                  <a:lnTo>
                    <a:pt x="316" y="861"/>
                  </a:lnTo>
                  <a:lnTo>
                    <a:pt x="304" y="849"/>
                  </a:lnTo>
                  <a:lnTo>
                    <a:pt x="295" y="836"/>
                  </a:lnTo>
                  <a:lnTo>
                    <a:pt x="285" y="825"/>
                  </a:lnTo>
                  <a:lnTo>
                    <a:pt x="274" y="811"/>
                  </a:lnTo>
                  <a:lnTo>
                    <a:pt x="264" y="798"/>
                  </a:lnTo>
                  <a:lnTo>
                    <a:pt x="255" y="787"/>
                  </a:lnTo>
                  <a:lnTo>
                    <a:pt x="245" y="773"/>
                  </a:lnTo>
                  <a:lnTo>
                    <a:pt x="236" y="760"/>
                  </a:lnTo>
                  <a:lnTo>
                    <a:pt x="228" y="747"/>
                  </a:lnTo>
                  <a:lnTo>
                    <a:pt x="219" y="733"/>
                  </a:lnTo>
                  <a:lnTo>
                    <a:pt x="209" y="720"/>
                  </a:lnTo>
                  <a:lnTo>
                    <a:pt x="202" y="705"/>
                  </a:lnTo>
                  <a:lnTo>
                    <a:pt x="192" y="692"/>
                  </a:lnTo>
                  <a:lnTo>
                    <a:pt x="184" y="678"/>
                  </a:lnTo>
                  <a:lnTo>
                    <a:pt x="177" y="665"/>
                  </a:lnTo>
                  <a:lnTo>
                    <a:pt x="169" y="650"/>
                  </a:lnTo>
                  <a:lnTo>
                    <a:pt x="160" y="636"/>
                  </a:lnTo>
                  <a:lnTo>
                    <a:pt x="152" y="621"/>
                  </a:lnTo>
                  <a:lnTo>
                    <a:pt x="145" y="608"/>
                  </a:lnTo>
                  <a:lnTo>
                    <a:pt x="139" y="593"/>
                  </a:lnTo>
                  <a:lnTo>
                    <a:pt x="131" y="579"/>
                  </a:lnTo>
                  <a:lnTo>
                    <a:pt x="124" y="564"/>
                  </a:lnTo>
                  <a:lnTo>
                    <a:pt x="118" y="549"/>
                  </a:lnTo>
                  <a:lnTo>
                    <a:pt x="110" y="534"/>
                  </a:lnTo>
                  <a:lnTo>
                    <a:pt x="105" y="519"/>
                  </a:lnTo>
                  <a:lnTo>
                    <a:pt x="91" y="490"/>
                  </a:lnTo>
                  <a:lnTo>
                    <a:pt x="80" y="460"/>
                  </a:lnTo>
                  <a:lnTo>
                    <a:pt x="68" y="427"/>
                  </a:lnTo>
                  <a:lnTo>
                    <a:pt x="59" y="397"/>
                  </a:lnTo>
                  <a:lnTo>
                    <a:pt x="49" y="365"/>
                  </a:lnTo>
                  <a:lnTo>
                    <a:pt x="42" y="334"/>
                  </a:lnTo>
                  <a:lnTo>
                    <a:pt x="32" y="302"/>
                  </a:lnTo>
                  <a:lnTo>
                    <a:pt x="27" y="270"/>
                  </a:lnTo>
                  <a:lnTo>
                    <a:pt x="15" y="203"/>
                  </a:lnTo>
                  <a:lnTo>
                    <a:pt x="6" y="137"/>
                  </a:lnTo>
                  <a:lnTo>
                    <a:pt x="0" y="0"/>
                  </a:lnTo>
                  <a:lnTo>
                    <a:pt x="242" y="0"/>
                  </a:lnTo>
                  <a:lnTo>
                    <a:pt x="247" y="112"/>
                  </a:lnTo>
                  <a:lnTo>
                    <a:pt x="255" y="167"/>
                  </a:lnTo>
                  <a:lnTo>
                    <a:pt x="264" y="220"/>
                  </a:lnTo>
                  <a:lnTo>
                    <a:pt x="270" y="247"/>
                  </a:lnTo>
                  <a:lnTo>
                    <a:pt x="276" y="273"/>
                  </a:lnTo>
                  <a:lnTo>
                    <a:pt x="283" y="298"/>
                  </a:lnTo>
                  <a:lnTo>
                    <a:pt x="291" y="325"/>
                  </a:lnTo>
                  <a:lnTo>
                    <a:pt x="299" y="349"/>
                  </a:lnTo>
                  <a:lnTo>
                    <a:pt x="308" y="376"/>
                  </a:lnTo>
                  <a:lnTo>
                    <a:pt x="318" y="401"/>
                  </a:lnTo>
                  <a:lnTo>
                    <a:pt x="327" y="426"/>
                  </a:lnTo>
                  <a:lnTo>
                    <a:pt x="333" y="437"/>
                  </a:lnTo>
                  <a:lnTo>
                    <a:pt x="338" y="450"/>
                  </a:lnTo>
                  <a:lnTo>
                    <a:pt x="344" y="462"/>
                  </a:lnTo>
                  <a:lnTo>
                    <a:pt x="350" y="473"/>
                  </a:lnTo>
                  <a:lnTo>
                    <a:pt x="356" y="486"/>
                  </a:lnTo>
                  <a:lnTo>
                    <a:pt x="361" y="498"/>
                  </a:lnTo>
                  <a:lnTo>
                    <a:pt x="367" y="509"/>
                  </a:lnTo>
                  <a:lnTo>
                    <a:pt x="375" y="521"/>
                  </a:lnTo>
                  <a:lnTo>
                    <a:pt x="380" y="532"/>
                  </a:lnTo>
                  <a:lnTo>
                    <a:pt x="386" y="543"/>
                  </a:lnTo>
                  <a:lnTo>
                    <a:pt x="394" y="555"/>
                  </a:lnTo>
                  <a:lnTo>
                    <a:pt x="399" y="566"/>
                  </a:lnTo>
                  <a:lnTo>
                    <a:pt x="407" y="578"/>
                  </a:lnTo>
                  <a:lnTo>
                    <a:pt x="415" y="589"/>
                  </a:lnTo>
                  <a:lnTo>
                    <a:pt x="422" y="600"/>
                  </a:lnTo>
                  <a:lnTo>
                    <a:pt x="428" y="610"/>
                  </a:lnTo>
                  <a:lnTo>
                    <a:pt x="435" y="621"/>
                  </a:lnTo>
                  <a:lnTo>
                    <a:pt x="443" y="633"/>
                  </a:lnTo>
                  <a:lnTo>
                    <a:pt x="451" y="642"/>
                  </a:lnTo>
                  <a:lnTo>
                    <a:pt x="458" y="654"/>
                  </a:lnTo>
                  <a:lnTo>
                    <a:pt x="468" y="663"/>
                  </a:lnTo>
                  <a:lnTo>
                    <a:pt x="475" y="674"/>
                  </a:lnTo>
                  <a:lnTo>
                    <a:pt x="483" y="684"/>
                  </a:lnTo>
                  <a:lnTo>
                    <a:pt x="491" y="695"/>
                  </a:lnTo>
                  <a:lnTo>
                    <a:pt x="500" y="705"/>
                  </a:lnTo>
                  <a:lnTo>
                    <a:pt x="508" y="714"/>
                  </a:lnTo>
                  <a:lnTo>
                    <a:pt x="517" y="724"/>
                  </a:lnTo>
                  <a:lnTo>
                    <a:pt x="527" y="733"/>
                  </a:lnTo>
                  <a:lnTo>
                    <a:pt x="534" y="745"/>
                  </a:lnTo>
                  <a:lnTo>
                    <a:pt x="544" y="754"/>
                  </a:lnTo>
                  <a:lnTo>
                    <a:pt x="553" y="764"/>
                  </a:lnTo>
                  <a:lnTo>
                    <a:pt x="563" y="771"/>
                  </a:lnTo>
                  <a:lnTo>
                    <a:pt x="572" y="781"/>
                  </a:lnTo>
                  <a:lnTo>
                    <a:pt x="580" y="790"/>
                  </a:lnTo>
                  <a:lnTo>
                    <a:pt x="590" y="800"/>
                  </a:lnTo>
                  <a:lnTo>
                    <a:pt x="601" y="808"/>
                  </a:lnTo>
                  <a:lnTo>
                    <a:pt x="610" y="817"/>
                  </a:lnTo>
                  <a:lnTo>
                    <a:pt x="620" y="827"/>
                  </a:lnTo>
                  <a:lnTo>
                    <a:pt x="629" y="834"/>
                  </a:lnTo>
                  <a:lnTo>
                    <a:pt x="639" y="842"/>
                  </a:lnTo>
                  <a:lnTo>
                    <a:pt x="650" y="851"/>
                  </a:lnTo>
                  <a:lnTo>
                    <a:pt x="660" y="859"/>
                  </a:lnTo>
                  <a:lnTo>
                    <a:pt x="671" y="866"/>
                  </a:lnTo>
                  <a:lnTo>
                    <a:pt x="681" y="876"/>
                  </a:lnTo>
                  <a:lnTo>
                    <a:pt x="692" y="884"/>
                  </a:lnTo>
                  <a:lnTo>
                    <a:pt x="702" y="891"/>
                  </a:lnTo>
                  <a:lnTo>
                    <a:pt x="713" y="899"/>
                  </a:lnTo>
                  <a:lnTo>
                    <a:pt x="725" y="906"/>
                  </a:lnTo>
                  <a:lnTo>
                    <a:pt x="745" y="920"/>
                  </a:lnTo>
                  <a:lnTo>
                    <a:pt x="768" y="935"/>
                  </a:lnTo>
                  <a:lnTo>
                    <a:pt x="791" y="948"/>
                  </a:lnTo>
                  <a:lnTo>
                    <a:pt x="814" y="960"/>
                  </a:lnTo>
                  <a:lnTo>
                    <a:pt x="837" y="973"/>
                  </a:lnTo>
                  <a:lnTo>
                    <a:pt x="861" y="984"/>
                  </a:lnTo>
                  <a:lnTo>
                    <a:pt x="884" y="996"/>
                  </a:lnTo>
                  <a:lnTo>
                    <a:pt x="909" y="1007"/>
                  </a:lnTo>
                  <a:lnTo>
                    <a:pt x="934" y="1017"/>
                  </a:lnTo>
                  <a:lnTo>
                    <a:pt x="958" y="1026"/>
                  </a:lnTo>
                  <a:lnTo>
                    <a:pt x="983" y="1034"/>
                  </a:lnTo>
                  <a:lnTo>
                    <a:pt x="1010" y="1043"/>
                  </a:lnTo>
                  <a:lnTo>
                    <a:pt x="1034" y="1051"/>
                  </a:lnTo>
                  <a:lnTo>
                    <a:pt x="1061" y="1058"/>
                  </a:lnTo>
                  <a:lnTo>
                    <a:pt x="1114" y="1070"/>
                  </a:lnTo>
                  <a:lnTo>
                    <a:pt x="1168" y="1079"/>
                  </a:lnTo>
                  <a:lnTo>
                    <a:pt x="1223" y="1087"/>
                  </a:lnTo>
                  <a:lnTo>
                    <a:pt x="1333" y="1093"/>
                  </a:lnTo>
                  <a:lnTo>
                    <a:pt x="1445" y="1087"/>
                  </a:lnTo>
                  <a:lnTo>
                    <a:pt x="1554" y="1070"/>
                  </a:lnTo>
                  <a:lnTo>
                    <a:pt x="1607" y="1057"/>
                  </a:lnTo>
                  <a:lnTo>
                    <a:pt x="1658" y="1043"/>
                  </a:lnTo>
                  <a:lnTo>
                    <a:pt x="1683" y="1034"/>
                  </a:lnTo>
                  <a:lnTo>
                    <a:pt x="1710" y="1026"/>
                  </a:lnTo>
                  <a:lnTo>
                    <a:pt x="1734" y="1017"/>
                  </a:lnTo>
                  <a:lnTo>
                    <a:pt x="1757" y="1005"/>
                  </a:lnTo>
                  <a:lnTo>
                    <a:pt x="1782" y="996"/>
                  </a:lnTo>
                  <a:lnTo>
                    <a:pt x="1807" y="984"/>
                  </a:lnTo>
                  <a:lnTo>
                    <a:pt x="1829" y="973"/>
                  </a:lnTo>
                  <a:lnTo>
                    <a:pt x="1854" y="960"/>
                  </a:lnTo>
                  <a:lnTo>
                    <a:pt x="1877" y="946"/>
                  </a:lnTo>
                  <a:lnTo>
                    <a:pt x="1900" y="933"/>
                  </a:lnTo>
                  <a:lnTo>
                    <a:pt x="1921" y="920"/>
                  </a:lnTo>
                  <a:lnTo>
                    <a:pt x="1943" y="904"/>
                  </a:lnTo>
                  <a:lnTo>
                    <a:pt x="1964" y="889"/>
                  </a:lnTo>
                  <a:lnTo>
                    <a:pt x="1985" y="874"/>
                  </a:lnTo>
                  <a:lnTo>
                    <a:pt x="1997" y="866"/>
                  </a:lnTo>
                  <a:lnTo>
                    <a:pt x="2006" y="859"/>
                  </a:lnTo>
                  <a:lnTo>
                    <a:pt x="2018" y="849"/>
                  </a:lnTo>
                  <a:lnTo>
                    <a:pt x="2027" y="842"/>
                  </a:lnTo>
                  <a:lnTo>
                    <a:pt x="2037" y="834"/>
                  </a:lnTo>
                  <a:lnTo>
                    <a:pt x="2048" y="825"/>
                  </a:lnTo>
                  <a:lnTo>
                    <a:pt x="2058" y="817"/>
                  </a:lnTo>
                  <a:lnTo>
                    <a:pt x="2067" y="808"/>
                  </a:lnTo>
                  <a:lnTo>
                    <a:pt x="2077" y="798"/>
                  </a:lnTo>
                  <a:lnTo>
                    <a:pt x="2086" y="790"/>
                  </a:lnTo>
                  <a:lnTo>
                    <a:pt x="2096" y="781"/>
                  </a:lnTo>
                  <a:lnTo>
                    <a:pt x="2105" y="771"/>
                  </a:lnTo>
                  <a:lnTo>
                    <a:pt x="2115" y="762"/>
                  </a:lnTo>
                  <a:lnTo>
                    <a:pt x="2122" y="752"/>
                  </a:lnTo>
                  <a:lnTo>
                    <a:pt x="2132" y="743"/>
                  </a:lnTo>
                  <a:lnTo>
                    <a:pt x="2141" y="733"/>
                  </a:lnTo>
                  <a:lnTo>
                    <a:pt x="2149" y="724"/>
                  </a:lnTo>
                  <a:lnTo>
                    <a:pt x="2158" y="714"/>
                  </a:lnTo>
                  <a:lnTo>
                    <a:pt x="2168" y="705"/>
                  </a:lnTo>
                  <a:lnTo>
                    <a:pt x="2175" y="693"/>
                  </a:lnTo>
                  <a:lnTo>
                    <a:pt x="2183" y="684"/>
                  </a:lnTo>
                  <a:lnTo>
                    <a:pt x="2193" y="673"/>
                  </a:lnTo>
                  <a:lnTo>
                    <a:pt x="2200" y="663"/>
                  </a:lnTo>
                  <a:lnTo>
                    <a:pt x="2208" y="654"/>
                  </a:lnTo>
                  <a:lnTo>
                    <a:pt x="2215" y="642"/>
                  </a:lnTo>
                  <a:lnTo>
                    <a:pt x="2223" y="631"/>
                  </a:lnTo>
                  <a:lnTo>
                    <a:pt x="2231" y="621"/>
                  </a:lnTo>
                  <a:lnTo>
                    <a:pt x="2238" y="610"/>
                  </a:lnTo>
                  <a:lnTo>
                    <a:pt x="2246" y="598"/>
                  </a:lnTo>
                  <a:lnTo>
                    <a:pt x="2253" y="587"/>
                  </a:lnTo>
                  <a:lnTo>
                    <a:pt x="2259" y="578"/>
                  </a:lnTo>
                  <a:lnTo>
                    <a:pt x="2267" y="566"/>
                  </a:lnTo>
                  <a:lnTo>
                    <a:pt x="2272" y="555"/>
                  </a:lnTo>
                  <a:lnTo>
                    <a:pt x="2280" y="543"/>
                  </a:lnTo>
                  <a:lnTo>
                    <a:pt x="2286" y="532"/>
                  </a:lnTo>
                  <a:lnTo>
                    <a:pt x="2293" y="521"/>
                  </a:lnTo>
                  <a:lnTo>
                    <a:pt x="2299" y="507"/>
                  </a:lnTo>
                  <a:lnTo>
                    <a:pt x="2305" y="496"/>
                  </a:lnTo>
                  <a:lnTo>
                    <a:pt x="2310" y="484"/>
                  </a:lnTo>
                  <a:lnTo>
                    <a:pt x="2316" y="473"/>
                  </a:lnTo>
                  <a:lnTo>
                    <a:pt x="2322" y="462"/>
                  </a:lnTo>
                  <a:lnTo>
                    <a:pt x="2328" y="448"/>
                  </a:lnTo>
                  <a:lnTo>
                    <a:pt x="2333" y="437"/>
                  </a:lnTo>
                  <a:lnTo>
                    <a:pt x="2339" y="426"/>
                  </a:lnTo>
                  <a:lnTo>
                    <a:pt x="2348" y="401"/>
                  </a:lnTo>
                  <a:lnTo>
                    <a:pt x="2358" y="374"/>
                  </a:lnTo>
                  <a:lnTo>
                    <a:pt x="2368" y="349"/>
                  </a:lnTo>
                  <a:lnTo>
                    <a:pt x="2375" y="325"/>
                  </a:lnTo>
                  <a:lnTo>
                    <a:pt x="2383" y="298"/>
                  </a:lnTo>
                  <a:lnTo>
                    <a:pt x="2390" y="273"/>
                  </a:lnTo>
                  <a:lnTo>
                    <a:pt x="2396" y="247"/>
                  </a:lnTo>
                  <a:lnTo>
                    <a:pt x="2402" y="220"/>
                  </a:lnTo>
                  <a:lnTo>
                    <a:pt x="2419" y="112"/>
                  </a:lnTo>
                  <a:lnTo>
                    <a:pt x="2425" y="0"/>
                  </a:lnTo>
                  <a:lnTo>
                    <a:pt x="2668" y="0"/>
                  </a:lnTo>
                  <a:close/>
                </a:path>
              </a:pathLst>
            </a:custGeom>
            <a:solidFill>
              <a:srgbClr val="5F5F5F"/>
            </a:solidFill>
            <a:ln w="9525">
              <a:solidFill>
                <a:srgbClr val="5F5F5F"/>
              </a:solidFill>
              <a:round/>
              <a:headEnd/>
              <a:tailEnd/>
            </a:ln>
          </p:spPr>
          <p:txBody>
            <a:bodyPr/>
            <a:lstStyle/>
            <a:p>
              <a:endParaRPr lang="en-US"/>
            </a:p>
          </p:txBody>
        </p:sp>
        <p:sp>
          <p:nvSpPr>
            <p:cNvPr id="26680" name="Freeform 174"/>
            <p:cNvSpPr>
              <a:spLocks/>
            </p:cNvSpPr>
            <p:nvPr/>
          </p:nvSpPr>
          <p:spPr bwMode="auto">
            <a:xfrm>
              <a:off x="4697" y="3617"/>
              <a:ext cx="95" cy="109"/>
            </a:xfrm>
            <a:custGeom>
              <a:avLst/>
              <a:gdLst>
                <a:gd name="T0" fmla="*/ 0 w 529"/>
                <a:gd name="T1" fmla="*/ 20 h 606"/>
                <a:gd name="T2" fmla="*/ 17 w 529"/>
                <a:gd name="T3" fmla="*/ 20 h 606"/>
                <a:gd name="T4" fmla="*/ 15 w 529"/>
                <a:gd name="T5" fmla="*/ 2 h 606"/>
                <a:gd name="T6" fmla="*/ 11 w 529"/>
                <a:gd name="T7" fmla="*/ 0 h 606"/>
                <a:gd name="T8" fmla="*/ 13 w 529"/>
                <a:gd name="T9" fmla="*/ 16 h 606"/>
                <a:gd name="T10" fmla="*/ 5 w 529"/>
                <a:gd name="T11" fmla="*/ 16 h 606"/>
                <a:gd name="T12" fmla="*/ 7 w 529"/>
                <a:gd name="T13" fmla="*/ 0 h 606"/>
                <a:gd name="T14" fmla="*/ 3 w 529"/>
                <a:gd name="T15" fmla="*/ 2 h 606"/>
                <a:gd name="T16" fmla="*/ 0 w 529"/>
                <a:gd name="T17" fmla="*/ 20 h 606"/>
                <a:gd name="T18" fmla="*/ 0 w 529"/>
                <a:gd name="T19" fmla="*/ 20 h 6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9"/>
                <a:gd name="T31" fmla="*/ 0 h 606"/>
                <a:gd name="T32" fmla="*/ 529 w 529"/>
                <a:gd name="T33" fmla="*/ 606 h 6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9" h="606">
                  <a:moveTo>
                    <a:pt x="0" y="606"/>
                  </a:moveTo>
                  <a:lnTo>
                    <a:pt x="529" y="606"/>
                  </a:lnTo>
                  <a:lnTo>
                    <a:pt x="478" y="53"/>
                  </a:lnTo>
                  <a:lnTo>
                    <a:pt x="352" y="0"/>
                  </a:lnTo>
                  <a:lnTo>
                    <a:pt x="390" y="484"/>
                  </a:lnTo>
                  <a:lnTo>
                    <a:pt x="152" y="484"/>
                  </a:lnTo>
                  <a:lnTo>
                    <a:pt x="207" y="0"/>
                  </a:lnTo>
                  <a:lnTo>
                    <a:pt x="86" y="53"/>
                  </a:lnTo>
                  <a:lnTo>
                    <a:pt x="0" y="606"/>
                  </a:lnTo>
                  <a:close/>
                </a:path>
              </a:pathLst>
            </a:custGeom>
            <a:solidFill>
              <a:srgbClr val="5F5F5F"/>
            </a:solidFill>
            <a:ln w="9525">
              <a:solidFill>
                <a:srgbClr val="5F5F5F"/>
              </a:solidFill>
              <a:round/>
              <a:headEnd/>
              <a:tailEnd/>
            </a:ln>
          </p:spPr>
          <p:txBody>
            <a:bodyPr/>
            <a:lstStyle/>
            <a:p>
              <a:endParaRPr lang="en-US"/>
            </a:p>
          </p:txBody>
        </p:sp>
        <p:sp>
          <p:nvSpPr>
            <p:cNvPr id="26681" name="Freeform 175"/>
            <p:cNvSpPr>
              <a:spLocks/>
            </p:cNvSpPr>
            <p:nvPr/>
          </p:nvSpPr>
          <p:spPr bwMode="auto">
            <a:xfrm>
              <a:off x="4693" y="3529"/>
              <a:ext cx="110" cy="100"/>
            </a:xfrm>
            <a:custGeom>
              <a:avLst/>
              <a:gdLst>
                <a:gd name="T0" fmla="*/ 13 w 613"/>
                <a:gd name="T1" fmla="*/ 15 h 551"/>
                <a:gd name="T2" fmla="*/ 14 w 613"/>
                <a:gd name="T3" fmla="*/ 15 h 551"/>
                <a:gd name="T4" fmla="*/ 15 w 613"/>
                <a:gd name="T5" fmla="*/ 14 h 551"/>
                <a:gd name="T6" fmla="*/ 15 w 613"/>
                <a:gd name="T7" fmla="*/ 13 h 551"/>
                <a:gd name="T8" fmla="*/ 16 w 613"/>
                <a:gd name="T9" fmla="*/ 10 h 551"/>
                <a:gd name="T10" fmla="*/ 16 w 613"/>
                <a:gd name="T11" fmla="*/ 8 h 551"/>
                <a:gd name="T12" fmla="*/ 15 w 613"/>
                <a:gd name="T13" fmla="*/ 7 h 551"/>
                <a:gd name="T14" fmla="*/ 15 w 613"/>
                <a:gd name="T15" fmla="*/ 7 h 551"/>
                <a:gd name="T16" fmla="*/ 15 w 613"/>
                <a:gd name="T17" fmla="*/ 6 h 551"/>
                <a:gd name="T18" fmla="*/ 14 w 613"/>
                <a:gd name="T19" fmla="*/ 5 h 551"/>
                <a:gd name="T20" fmla="*/ 13 w 613"/>
                <a:gd name="T21" fmla="*/ 5 h 551"/>
                <a:gd name="T22" fmla="*/ 11 w 613"/>
                <a:gd name="T23" fmla="*/ 4 h 551"/>
                <a:gd name="T24" fmla="*/ 7 w 613"/>
                <a:gd name="T25" fmla="*/ 5 h 551"/>
                <a:gd name="T26" fmla="*/ 6 w 613"/>
                <a:gd name="T27" fmla="*/ 6 h 551"/>
                <a:gd name="T28" fmla="*/ 5 w 613"/>
                <a:gd name="T29" fmla="*/ 7 h 551"/>
                <a:gd name="T30" fmla="*/ 4 w 613"/>
                <a:gd name="T31" fmla="*/ 7 h 551"/>
                <a:gd name="T32" fmla="*/ 4 w 613"/>
                <a:gd name="T33" fmla="*/ 9 h 551"/>
                <a:gd name="T34" fmla="*/ 4 w 613"/>
                <a:gd name="T35" fmla="*/ 12 h 551"/>
                <a:gd name="T36" fmla="*/ 4 w 613"/>
                <a:gd name="T37" fmla="*/ 13 h 551"/>
                <a:gd name="T38" fmla="*/ 5 w 613"/>
                <a:gd name="T39" fmla="*/ 14 h 551"/>
                <a:gd name="T40" fmla="*/ 5 w 613"/>
                <a:gd name="T41" fmla="*/ 14 h 551"/>
                <a:gd name="T42" fmla="*/ 6 w 613"/>
                <a:gd name="T43" fmla="*/ 15 h 551"/>
                <a:gd name="T44" fmla="*/ 6 w 613"/>
                <a:gd name="T45" fmla="*/ 15 h 551"/>
                <a:gd name="T46" fmla="*/ 7 w 613"/>
                <a:gd name="T47" fmla="*/ 16 h 551"/>
                <a:gd name="T48" fmla="*/ 3 w 613"/>
                <a:gd name="T49" fmla="*/ 18 h 551"/>
                <a:gd name="T50" fmla="*/ 3 w 613"/>
                <a:gd name="T51" fmla="*/ 17 h 551"/>
                <a:gd name="T52" fmla="*/ 2 w 613"/>
                <a:gd name="T53" fmla="*/ 16 h 551"/>
                <a:gd name="T54" fmla="*/ 1 w 613"/>
                <a:gd name="T55" fmla="*/ 15 h 551"/>
                <a:gd name="T56" fmla="*/ 0 w 613"/>
                <a:gd name="T57" fmla="*/ 13 h 551"/>
                <a:gd name="T58" fmla="*/ 0 w 613"/>
                <a:gd name="T59" fmla="*/ 9 h 551"/>
                <a:gd name="T60" fmla="*/ 1 w 613"/>
                <a:gd name="T61" fmla="*/ 7 h 551"/>
                <a:gd name="T62" fmla="*/ 1 w 613"/>
                <a:gd name="T63" fmla="*/ 6 h 551"/>
                <a:gd name="T64" fmla="*/ 1 w 613"/>
                <a:gd name="T65" fmla="*/ 5 h 551"/>
                <a:gd name="T66" fmla="*/ 2 w 613"/>
                <a:gd name="T67" fmla="*/ 4 h 551"/>
                <a:gd name="T68" fmla="*/ 3 w 613"/>
                <a:gd name="T69" fmla="*/ 3 h 551"/>
                <a:gd name="T70" fmla="*/ 3 w 613"/>
                <a:gd name="T71" fmla="*/ 2 h 551"/>
                <a:gd name="T72" fmla="*/ 4 w 613"/>
                <a:gd name="T73" fmla="*/ 2 h 551"/>
                <a:gd name="T74" fmla="*/ 5 w 613"/>
                <a:gd name="T75" fmla="*/ 1 h 551"/>
                <a:gd name="T76" fmla="*/ 6 w 613"/>
                <a:gd name="T77" fmla="*/ 1 h 551"/>
                <a:gd name="T78" fmla="*/ 8 w 613"/>
                <a:gd name="T79" fmla="*/ 0 h 551"/>
                <a:gd name="T80" fmla="*/ 11 w 613"/>
                <a:gd name="T81" fmla="*/ 0 h 551"/>
                <a:gd name="T82" fmla="*/ 14 w 613"/>
                <a:gd name="T83" fmla="*/ 1 h 551"/>
                <a:gd name="T84" fmla="*/ 15 w 613"/>
                <a:gd name="T85" fmla="*/ 2 h 551"/>
                <a:gd name="T86" fmla="*/ 16 w 613"/>
                <a:gd name="T87" fmla="*/ 2 h 551"/>
                <a:gd name="T88" fmla="*/ 17 w 613"/>
                <a:gd name="T89" fmla="*/ 3 h 551"/>
                <a:gd name="T90" fmla="*/ 18 w 613"/>
                <a:gd name="T91" fmla="*/ 4 h 551"/>
                <a:gd name="T92" fmla="*/ 18 w 613"/>
                <a:gd name="T93" fmla="*/ 5 h 551"/>
                <a:gd name="T94" fmla="*/ 19 w 613"/>
                <a:gd name="T95" fmla="*/ 6 h 551"/>
                <a:gd name="T96" fmla="*/ 20 w 613"/>
                <a:gd name="T97" fmla="*/ 9 h 551"/>
                <a:gd name="T98" fmla="*/ 20 w 613"/>
                <a:gd name="T99" fmla="*/ 12 h 551"/>
                <a:gd name="T100" fmla="*/ 19 w 613"/>
                <a:gd name="T101" fmla="*/ 14 h 551"/>
                <a:gd name="T102" fmla="*/ 18 w 613"/>
                <a:gd name="T103" fmla="*/ 15 h 551"/>
                <a:gd name="T104" fmla="*/ 18 w 613"/>
                <a:gd name="T105" fmla="*/ 16 h 551"/>
                <a:gd name="T106" fmla="*/ 17 w 613"/>
                <a:gd name="T107" fmla="*/ 17 h 551"/>
                <a:gd name="T108" fmla="*/ 17 w 613"/>
                <a:gd name="T109" fmla="*/ 17 h 551"/>
                <a:gd name="T110" fmla="*/ 16 w 613"/>
                <a:gd name="T111" fmla="*/ 18 h 551"/>
                <a:gd name="T112" fmla="*/ 12 w 613"/>
                <a:gd name="T113" fmla="*/ 16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3"/>
                <a:gd name="T172" fmla="*/ 0 h 551"/>
                <a:gd name="T173" fmla="*/ 613 w 613"/>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3" h="551">
                  <a:moveTo>
                    <a:pt x="381" y="487"/>
                  </a:moveTo>
                  <a:lnTo>
                    <a:pt x="415" y="468"/>
                  </a:lnTo>
                  <a:lnTo>
                    <a:pt x="430" y="456"/>
                  </a:lnTo>
                  <a:lnTo>
                    <a:pt x="443" y="443"/>
                  </a:lnTo>
                  <a:lnTo>
                    <a:pt x="455" y="430"/>
                  </a:lnTo>
                  <a:lnTo>
                    <a:pt x="464" y="414"/>
                  </a:lnTo>
                  <a:lnTo>
                    <a:pt x="474" y="399"/>
                  </a:lnTo>
                  <a:lnTo>
                    <a:pt x="481" y="382"/>
                  </a:lnTo>
                  <a:lnTo>
                    <a:pt x="491" y="348"/>
                  </a:lnTo>
                  <a:lnTo>
                    <a:pt x="495" y="312"/>
                  </a:lnTo>
                  <a:lnTo>
                    <a:pt x="491" y="274"/>
                  </a:lnTo>
                  <a:lnTo>
                    <a:pt x="485" y="255"/>
                  </a:lnTo>
                  <a:lnTo>
                    <a:pt x="480" y="238"/>
                  </a:lnTo>
                  <a:lnTo>
                    <a:pt x="474" y="228"/>
                  </a:lnTo>
                  <a:lnTo>
                    <a:pt x="470" y="220"/>
                  </a:lnTo>
                  <a:lnTo>
                    <a:pt x="461" y="203"/>
                  </a:lnTo>
                  <a:lnTo>
                    <a:pt x="455" y="196"/>
                  </a:lnTo>
                  <a:lnTo>
                    <a:pt x="449" y="190"/>
                  </a:lnTo>
                  <a:lnTo>
                    <a:pt x="436" y="177"/>
                  </a:lnTo>
                  <a:lnTo>
                    <a:pt x="423" y="163"/>
                  </a:lnTo>
                  <a:lnTo>
                    <a:pt x="407" y="154"/>
                  </a:lnTo>
                  <a:lnTo>
                    <a:pt x="392" y="144"/>
                  </a:lnTo>
                  <a:lnTo>
                    <a:pt x="375" y="137"/>
                  </a:lnTo>
                  <a:lnTo>
                    <a:pt x="341" y="127"/>
                  </a:lnTo>
                  <a:lnTo>
                    <a:pt x="305" y="124"/>
                  </a:lnTo>
                  <a:lnTo>
                    <a:pt x="230" y="139"/>
                  </a:lnTo>
                  <a:lnTo>
                    <a:pt x="198" y="158"/>
                  </a:lnTo>
                  <a:lnTo>
                    <a:pt x="183" y="169"/>
                  </a:lnTo>
                  <a:lnTo>
                    <a:pt x="170" y="182"/>
                  </a:lnTo>
                  <a:lnTo>
                    <a:pt x="158" y="196"/>
                  </a:lnTo>
                  <a:lnTo>
                    <a:pt x="149" y="211"/>
                  </a:lnTo>
                  <a:lnTo>
                    <a:pt x="139" y="228"/>
                  </a:lnTo>
                  <a:lnTo>
                    <a:pt x="132" y="243"/>
                  </a:lnTo>
                  <a:lnTo>
                    <a:pt x="122" y="279"/>
                  </a:lnTo>
                  <a:lnTo>
                    <a:pt x="118" y="315"/>
                  </a:lnTo>
                  <a:lnTo>
                    <a:pt x="122" y="352"/>
                  </a:lnTo>
                  <a:lnTo>
                    <a:pt x="128" y="371"/>
                  </a:lnTo>
                  <a:lnTo>
                    <a:pt x="135" y="390"/>
                  </a:lnTo>
                  <a:lnTo>
                    <a:pt x="141" y="403"/>
                  </a:lnTo>
                  <a:lnTo>
                    <a:pt x="147" y="411"/>
                  </a:lnTo>
                  <a:lnTo>
                    <a:pt x="151" y="418"/>
                  </a:lnTo>
                  <a:lnTo>
                    <a:pt x="156" y="426"/>
                  </a:lnTo>
                  <a:lnTo>
                    <a:pt x="162" y="431"/>
                  </a:lnTo>
                  <a:lnTo>
                    <a:pt x="175" y="447"/>
                  </a:lnTo>
                  <a:lnTo>
                    <a:pt x="189" y="458"/>
                  </a:lnTo>
                  <a:lnTo>
                    <a:pt x="202" y="469"/>
                  </a:lnTo>
                  <a:lnTo>
                    <a:pt x="217" y="479"/>
                  </a:lnTo>
                  <a:lnTo>
                    <a:pt x="230" y="487"/>
                  </a:lnTo>
                  <a:lnTo>
                    <a:pt x="120" y="551"/>
                  </a:lnTo>
                  <a:lnTo>
                    <a:pt x="105" y="540"/>
                  </a:lnTo>
                  <a:lnTo>
                    <a:pt x="90" y="525"/>
                  </a:lnTo>
                  <a:lnTo>
                    <a:pt x="76" y="509"/>
                  </a:lnTo>
                  <a:lnTo>
                    <a:pt x="63" y="496"/>
                  </a:lnTo>
                  <a:lnTo>
                    <a:pt x="54" y="483"/>
                  </a:lnTo>
                  <a:lnTo>
                    <a:pt x="46" y="469"/>
                  </a:lnTo>
                  <a:lnTo>
                    <a:pt x="38" y="456"/>
                  </a:lnTo>
                  <a:lnTo>
                    <a:pt x="31" y="443"/>
                  </a:lnTo>
                  <a:lnTo>
                    <a:pt x="10" y="386"/>
                  </a:lnTo>
                  <a:lnTo>
                    <a:pt x="0" y="327"/>
                  </a:lnTo>
                  <a:lnTo>
                    <a:pt x="2" y="268"/>
                  </a:lnTo>
                  <a:lnTo>
                    <a:pt x="6" y="239"/>
                  </a:lnTo>
                  <a:lnTo>
                    <a:pt x="16" y="211"/>
                  </a:lnTo>
                  <a:lnTo>
                    <a:pt x="25" y="184"/>
                  </a:lnTo>
                  <a:lnTo>
                    <a:pt x="31" y="171"/>
                  </a:lnTo>
                  <a:lnTo>
                    <a:pt x="38" y="158"/>
                  </a:lnTo>
                  <a:lnTo>
                    <a:pt x="46" y="144"/>
                  </a:lnTo>
                  <a:lnTo>
                    <a:pt x="54" y="131"/>
                  </a:lnTo>
                  <a:lnTo>
                    <a:pt x="63" y="120"/>
                  </a:lnTo>
                  <a:lnTo>
                    <a:pt x="73" y="108"/>
                  </a:lnTo>
                  <a:lnTo>
                    <a:pt x="84" y="97"/>
                  </a:lnTo>
                  <a:lnTo>
                    <a:pt x="94" y="86"/>
                  </a:lnTo>
                  <a:lnTo>
                    <a:pt x="105" y="74"/>
                  </a:lnTo>
                  <a:lnTo>
                    <a:pt x="118" y="65"/>
                  </a:lnTo>
                  <a:lnTo>
                    <a:pt x="132" y="55"/>
                  </a:lnTo>
                  <a:lnTo>
                    <a:pt x="143" y="47"/>
                  </a:lnTo>
                  <a:lnTo>
                    <a:pt x="156" y="40"/>
                  </a:lnTo>
                  <a:lnTo>
                    <a:pt x="172" y="32"/>
                  </a:lnTo>
                  <a:lnTo>
                    <a:pt x="198" y="19"/>
                  </a:lnTo>
                  <a:lnTo>
                    <a:pt x="227" y="11"/>
                  </a:lnTo>
                  <a:lnTo>
                    <a:pt x="255" y="4"/>
                  </a:lnTo>
                  <a:lnTo>
                    <a:pt x="286" y="0"/>
                  </a:lnTo>
                  <a:lnTo>
                    <a:pt x="345" y="2"/>
                  </a:lnTo>
                  <a:lnTo>
                    <a:pt x="402" y="15"/>
                  </a:lnTo>
                  <a:lnTo>
                    <a:pt x="430" y="27"/>
                  </a:lnTo>
                  <a:lnTo>
                    <a:pt x="455" y="40"/>
                  </a:lnTo>
                  <a:lnTo>
                    <a:pt x="481" y="55"/>
                  </a:lnTo>
                  <a:lnTo>
                    <a:pt x="493" y="65"/>
                  </a:lnTo>
                  <a:lnTo>
                    <a:pt x="506" y="74"/>
                  </a:lnTo>
                  <a:lnTo>
                    <a:pt x="518" y="84"/>
                  </a:lnTo>
                  <a:lnTo>
                    <a:pt x="527" y="95"/>
                  </a:lnTo>
                  <a:lnTo>
                    <a:pt x="539" y="106"/>
                  </a:lnTo>
                  <a:lnTo>
                    <a:pt x="548" y="120"/>
                  </a:lnTo>
                  <a:lnTo>
                    <a:pt x="558" y="131"/>
                  </a:lnTo>
                  <a:lnTo>
                    <a:pt x="565" y="144"/>
                  </a:lnTo>
                  <a:lnTo>
                    <a:pt x="575" y="158"/>
                  </a:lnTo>
                  <a:lnTo>
                    <a:pt x="580" y="171"/>
                  </a:lnTo>
                  <a:lnTo>
                    <a:pt x="601" y="228"/>
                  </a:lnTo>
                  <a:lnTo>
                    <a:pt x="613" y="287"/>
                  </a:lnTo>
                  <a:lnTo>
                    <a:pt x="611" y="346"/>
                  </a:lnTo>
                  <a:lnTo>
                    <a:pt x="605" y="374"/>
                  </a:lnTo>
                  <a:lnTo>
                    <a:pt x="597" y="403"/>
                  </a:lnTo>
                  <a:lnTo>
                    <a:pt x="586" y="430"/>
                  </a:lnTo>
                  <a:lnTo>
                    <a:pt x="580" y="443"/>
                  </a:lnTo>
                  <a:lnTo>
                    <a:pt x="573" y="458"/>
                  </a:lnTo>
                  <a:lnTo>
                    <a:pt x="565" y="469"/>
                  </a:lnTo>
                  <a:lnTo>
                    <a:pt x="558" y="483"/>
                  </a:lnTo>
                  <a:lnTo>
                    <a:pt x="548" y="494"/>
                  </a:lnTo>
                  <a:lnTo>
                    <a:pt x="539" y="506"/>
                  </a:lnTo>
                  <a:lnTo>
                    <a:pt x="529" y="517"/>
                  </a:lnTo>
                  <a:lnTo>
                    <a:pt x="518" y="528"/>
                  </a:lnTo>
                  <a:lnTo>
                    <a:pt x="506" y="540"/>
                  </a:lnTo>
                  <a:lnTo>
                    <a:pt x="493" y="549"/>
                  </a:lnTo>
                  <a:lnTo>
                    <a:pt x="381" y="487"/>
                  </a:lnTo>
                  <a:close/>
                </a:path>
              </a:pathLst>
            </a:custGeom>
            <a:solidFill>
              <a:srgbClr val="5F5F5F"/>
            </a:solidFill>
            <a:ln w="9525">
              <a:solidFill>
                <a:srgbClr val="5F5F5F"/>
              </a:solidFill>
              <a:round/>
              <a:headEnd/>
              <a:tailEnd/>
            </a:ln>
          </p:spPr>
          <p:txBody>
            <a:bodyPr/>
            <a:lstStyle/>
            <a:p>
              <a:endParaRPr lang="en-US"/>
            </a:p>
          </p:txBody>
        </p:sp>
        <p:sp>
          <p:nvSpPr>
            <p:cNvPr id="26682" name="Freeform 176"/>
            <p:cNvSpPr>
              <a:spLocks/>
            </p:cNvSpPr>
            <p:nvPr/>
          </p:nvSpPr>
          <p:spPr bwMode="auto">
            <a:xfrm>
              <a:off x="4576" y="3467"/>
              <a:ext cx="247" cy="285"/>
            </a:xfrm>
            <a:custGeom>
              <a:avLst/>
              <a:gdLst>
                <a:gd name="T0" fmla="*/ 1 w 1365"/>
                <a:gd name="T1" fmla="*/ 0 h 1583"/>
                <a:gd name="T2" fmla="*/ 0 w 1365"/>
                <a:gd name="T3" fmla="*/ 25 h 1583"/>
                <a:gd name="T4" fmla="*/ 1 w 1365"/>
                <a:gd name="T5" fmla="*/ 32 h 1583"/>
                <a:gd name="T6" fmla="*/ 3 w 1365"/>
                <a:gd name="T7" fmla="*/ 39 h 1583"/>
                <a:gd name="T8" fmla="*/ 6 w 1365"/>
                <a:gd name="T9" fmla="*/ 43 h 1583"/>
                <a:gd name="T10" fmla="*/ 12 w 1365"/>
                <a:gd name="T11" fmla="*/ 48 h 1583"/>
                <a:gd name="T12" fmla="*/ 17 w 1365"/>
                <a:gd name="T13" fmla="*/ 51 h 1583"/>
                <a:gd name="T14" fmla="*/ 23 w 1365"/>
                <a:gd name="T15" fmla="*/ 30 h 1583"/>
                <a:gd name="T16" fmla="*/ 18 w 1365"/>
                <a:gd name="T17" fmla="*/ 23 h 1583"/>
                <a:gd name="T18" fmla="*/ 18 w 1365"/>
                <a:gd name="T19" fmla="*/ 16 h 1583"/>
                <a:gd name="T20" fmla="*/ 20 w 1365"/>
                <a:gd name="T21" fmla="*/ 11 h 1583"/>
                <a:gd name="T22" fmla="*/ 26 w 1365"/>
                <a:gd name="T23" fmla="*/ 6 h 1583"/>
                <a:gd name="T24" fmla="*/ 33 w 1365"/>
                <a:gd name="T25" fmla="*/ 3 h 1583"/>
                <a:gd name="T26" fmla="*/ 45 w 1365"/>
                <a:gd name="T27" fmla="*/ 0 h 1583"/>
                <a:gd name="T28" fmla="*/ 1 w 1365"/>
                <a:gd name="T29" fmla="*/ 0 h 1583"/>
                <a:gd name="T30" fmla="*/ 1 w 1365"/>
                <a:gd name="T31" fmla="*/ 0 h 1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5"/>
                <a:gd name="T49" fmla="*/ 0 h 1583"/>
                <a:gd name="T50" fmla="*/ 1365 w 1365"/>
                <a:gd name="T51" fmla="*/ 1583 h 1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5" h="1583">
                  <a:moveTo>
                    <a:pt x="15" y="6"/>
                  </a:moveTo>
                  <a:lnTo>
                    <a:pt x="0" y="774"/>
                  </a:lnTo>
                  <a:lnTo>
                    <a:pt x="28" y="1000"/>
                  </a:lnTo>
                  <a:lnTo>
                    <a:pt x="91" y="1190"/>
                  </a:lnTo>
                  <a:lnTo>
                    <a:pt x="190" y="1338"/>
                  </a:lnTo>
                  <a:lnTo>
                    <a:pt x="352" y="1464"/>
                  </a:lnTo>
                  <a:lnTo>
                    <a:pt x="528" y="1583"/>
                  </a:lnTo>
                  <a:lnTo>
                    <a:pt x="698" y="922"/>
                  </a:lnTo>
                  <a:lnTo>
                    <a:pt x="563" y="703"/>
                  </a:lnTo>
                  <a:lnTo>
                    <a:pt x="549" y="492"/>
                  </a:lnTo>
                  <a:lnTo>
                    <a:pt x="627" y="338"/>
                  </a:lnTo>
                  <a:lnTo>
                    <a:pt x="781" y="190"/>
                  </a:lnTo>
                  <a:lnTo>
                    <a:pt x="992" y="91"/>
                  </a:lnTo>
                  <a:lnTo>
                    <a:pt x="1365" y="0"/>
                  </a:lnTo>
                  <a:lnTo>
                    <a:pt x="15" y="6"/>
                  </a:lnTo>
                  <a:close/>
                </a:path>
              </a:pathLst>
            </a:custGeom>
            <a:solidFill>
              <a:srgbClr val="D4D4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3" name="Freeform 177"/>
            <p:cNvSpPr>
              <a:spLocks/>
            </p:cNvSpPr>
            <p:nvPr/>
          </p:nvSpPr>
          <p:spPr bwMode="auto">
            <a:xfrm>
              <a:off x="4683" y="3460"/>
              <a:ext cx="248" cy="313"/>
            </a:xfrm>
            <a:custGeom>
              <a:avLst/>
              <a:gdLst>
                <a:gd name="T0" fmla="*/ 23 w 1373"/>
                <a:gd name="T1" fmla="*/ 14 h 1733"/>
                <a:gd name="T2" fmla="*/ 25 w 1373"/>
                <a:gd name="T3" fmla="*/ 18 h 1733"/>
                <a:gd name="T4" fmla="*/ 26 w 1373"/>
                <a:gd name="T5" fmla="*/ 22 h 1733"/>
                <a:gd name="T6" fmla="*/ 25 w 1373"/>
                <a:gd name="T7" fmla="*/ 27 h 1733"/>
                <a:gd name="T8" fmla="*/ 20 w 1373"/>
                <a:gd name="T9" fmla="*/ 31 h 1733"/>
                <a:gd name="T10" fmla="*/ 23 w 1373"/>
                <a:gd name="T11" fmla="*/ 50 h 1733"/>
                <a:gd name="T12" fmla="*/ 1 w 1373"/>
                <a:gd name="T13" fmla="*/ 51 h 1733"/>
                <a:gd name="T14" fmla="*/ 0 w 1373"/>
                <a:gd name="T15" fmla="*/ 53 h 1733"/>
                <a:gd name="T16" fmla="*/ 5 w 1373"/>
                <a:gd name="T17" fmla="*/ 55 h 1733"/>
                <a:gd name="T18" fmla="*/ 10 w 1373"/>
                <a:gd name="T19" fmla="*/ 57 h 1733"/>
                <a:gd name="T20" fmla="*/ 16 w 1373"/>
                <a:gd name="T21" fmla="*/ 56 h 1733"/>
                <a:gd name="T22" fmla="*/ 22 w 1373"/>
                <a:gd name="T23" fmla="*/ 54 h 1733"/>
                <a:gd name="T24" fmla="*/ 29 w 1373"/>
                <a:gd name="T25" fmla="*/ 52 h 1733"/>
                <a:gd name="T26" fmla="*/ 35 w 1373"/>
                <a:gd name="T27" fmla="*/ 47 h 1733"/>
                <a:gd name="T28" fmla="*/ 40 w 1373"/>
                <a:gd name="T29" fmla="*/ 40 h 1733"/>
                <a:gd name="T30" fmla="*/ 44 w 1373"/>
                <a:gd name="T31" fmla="*/ 29 h 1733"/>
                <a:gd name="T32" fmla="*/ 45 w 1373"/>
                <a:gd name="T33" fmla="*/ 16 h 1733"/>
                <a:gd name="T34" fmla="*/ 44 w 1373"/>
                <a:gd name="T35" fmla="*/ 0 h 1733"/>
                <a:gd name="T36" fmla="*/ 28 w 1373"/>
                <a:gd name="T37" fmla="*/ 1 h 1733"/>
                <a:gd name="T38" fmla="*/ 19 w 1373"/>
                <a:gd name="T39" fmla="*/ 4 h 1733"/>
                <a:gd name="T40" fmla="*/ 13 w 1373"/>
                <a:gd name="T41" fmla="*/ 7 h 1733"/>
                <a:gd name="T42" fmla="*/ 7 w 1373"/>
                <a:gd name="T43" fmla="*/ 9 h 1733"/>
                <a:gd name="T44" fmla="*/ 3 w 1373"/>
                <a:gd name="T45" fmla="*/ 13 h 1733"/>
                <a:gd name="T46" fmla="*/ 9 w 1373"/>
                <a:gd name="T47" fmla="*/ 10 h 1733"/>
                <a:gd name="T48" fmla="*/ 15 w 1373"/>
                <a:gd name="T49" fmla="*/ 10 h 1733"/>
                <a:gd name="T50" fmla="*/ 20 w 1373"/>
                <a:gd name="T51" fmla="*/ 11 h 1733"/>
                <a:gd name="T52" fmla="*/ 23 w 1373"/>
                <a:gd name="T53" fmla="*/ 14 h 1733"/>
                <a:gd name="T54" fmla="*/ 23 w 1373"/>
                <a:gd name="T55" fmla="*/ 14 h 17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3"/>
                <a:gd name="T85" fmla="*/ 0 h 1733"/>
                <a:gd name="T86" fmla="*/ 1373 w 1373"/>
                <a:gd name="T87" fmla="*/ 1733 h 17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3" h="1733">
                  <a:moveTo>
                    <a:pt x="696" y="424"/>
                  </a:moveTo>
                  <a:lnTo>
                    <a:pt x="767" y="549"/>
                  </a:lnTo>
                  <a:lnTo>
                    <a:pt x="788" y="684"/>
                  </a:lnTo>
                  <a:lnTo>
                    <a:pt x="753" y="831"/>
                  </a:lnTo>
                  <a:lnTo>
                    <a:pt x="626" y="966"/>
                  </a:lnTo>
                  <a:lnTo>
                    <a:pt x="711" y="1543"/>
                  </a:lnTo>
                  <a:lnTo>
                    <a:pt x="21" y="1557"/>
                  </a:lnTo>
                  <a:lnTo>
                    <a:pt x="0" y="1627"/>
                  </a:lnTo>
                  <a:lnTo>
                    <a:pt x="149" y="1697"/>
                  </a:lnTo>
                  <a:lnTo>
                    <a:pt x="318" y="1733"/>
                  </a:lnTo>
                  <a:lnTo>
                    <a:pt x="493" y="1711"/>
                  </a:lnTo>
                  <a:lnTo>
                    <a:pt x="670" y="1669"/>
                  </a:lnTo>
                  <a:lnTo>
                    <a:pt x="873" y="1598"/>
                  </a:lnTo>
                  <a:lnTo>
                    <a:pt x="1077" y="1450"/>
                  </a:lnTo>
                  <a:lnTo>
                    <a:pt x="1238" y="1213"/>
                  </a:lnTo>
                  <a:lnTo>
                    <a:pt x="1350" y="874"/>
                  </a:lnTo>
                  <a:lnTo>
                    <a:pt x="1373" y="494"/>
                  </a:lnTo>
                  <a:lnTo>
                    <a:pt x="1350" y="0"/>
                  </a:lnTo>
                  <a:lnTo>
                    <a:pt x="858" y="36"/>
                  </a:lnTo>
                  <a:lnTo>
                    <a:pt x="576" y="127"/>
                  </a:lnTo>
                  <a:lnTo>
                    <a:pt x="401" y="198"/>
                  </a:lnTo>
                  <a:lnTo>
                    <a:pt x="219" y="289"/>
                  </a:lnTo>
                  <a:lnTo>
                    <a:pt x="86" y="401"/>
                  </a:lnTo>
                  <a:lnTo>
                    <a:pt x="274" y="317"/>
                  </a:lnTo>
                  <a:lnTo>
                    <a:pt x="459" y="297"/>
                  </a:lnTo>
                  <a:lnTo>
                    <a:pt x="605" y="346"/>
                  </a:lnTo>
                  <a:lnTo>
                    <a:pt x="696" y="424"/>
                  </a:lnTo>
                  <a:close/>
                </a:path>
              </a:pathLst>
            </a:custGeom>
            <a:solidFill>
              <a:srgbClr val="7878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grpSp>
        <p:nvGrpSpPr>
          <p:cNvPr id="27650" name="Group 25"/>
          <p:cNvGrpSpPr>
            <a:grpSpLocks/>
          </p:cNvGrpSpPr>
          <p:nvPr/>
        </p:nvGrpSpPr>
        <p:grpSpPr bwMode="auto">
          <a:xfrm>
            <a:off x="3028950" y="1517650"/>
            <a:ext cx="2341563" cy="1704975"/>
            <a:chOff x="3955" y="2986"/>
            <a:chExt cx="1475" cy="1074"/>
          </a:xfrm>
        </p:grpSpPr>
        <p:sp>
          <p:nvSpPr>
            <p:cNvPr id="27656" name="Rectangle 26"/>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7657" name="Group 27"/>
            <p:cNvGrpSpPr>
              <a:grpSpLocks/>
            </p:cNvGrpSpPr>
            <p:nvPr/>
          </p:nvGrpSpPr>
          <p:grpSpPr bwMode="auto">
            <a:xfrm>
              <a:off x="4765" y="3473"/>
              <a:ext cx="584" cy="539"/>
              <a:chOff x="2371" y="1333"/>
              <a:chExt cx="1641" cy="1516"/>
            </a:xfrm>
          </p:grpSpPr>
          <p:sp>
            <p:nvSpPr>
              <p:cNvPr id="27685" name="Freeform 2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Rectangle 2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87" name="Freeform 3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8" name="Freeform 3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3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Freeform 3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1" name="Freeform 3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2" name="Freeform 3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3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Freeform 3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58" name="Group 38"/>
            <p:cNvGrpSpPr>
              <a:grpSpLocks/>
            </p:cNvGrpSpPr>
            <p:nvPr/>
          </p:nvGrpSpPr>
          <p:grpSpPr bwMode="auto">
            <a:xfrm>
              <a:off x="4535" y="3258"/>
              <a:ext cx="584" cy="539"/>
              <a:chOff x="2371" y="1333"/>
              <a:chExt cx="1641" cy="1516"/>
            </a:xfrm>
          </p:grpSpPr>
          <p:sp>
            <p:nvSpPr>
              <p:cNvPr id="27675" name="Freeform 3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Rectangle 4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7" name="Freeform 4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4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9" name="Freeform 4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0" name="Freeform 4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1" name="Freeform 4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2" name="Freeform 4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3" name="Freeform 4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4" name="Freeform 4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59" name="Group 49"/>
            <p:cNvGrpSpPr>
              <a:grpSpLocks/>
            </p:cNvGrpSpPr>
            <p:nvPr/>
          </p:nvGrpSpPr>
          <p:grpSpPr bwMode="auto">
            <a:xfrm>
              <a:off x="4304" y="3041"/>
              <a:ext cx="584" cy="539"/>
              <a:chOff x="2371" y="1333"/>
              <a:chExt cx="1641" cy="1516"/>
            </a:xfrm>
          </p:grpSpPr>
          <p:sp>
            <p:nvSpPr>
              <p:cNvPr id="27665" name="Freeform 5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Rectangle 5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7" name="Freeform 5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5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5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5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5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5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5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5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7662" name="Text Box 62"/>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1</a:t>
              </a:r>
            </a:p>
          </p:txBody>
        </p:sp>
        <p:sp>
          <p:nvSpPr>
            <p:cNvPr id="27663" name="Text Box 63"/>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2</a:t>
              </a:r>
            </a:p>
          </p:txBody>
        </p:sp>
        <p:sp>
          <p:nvSpPr>
            <p:cNvPr id="27664" name="Text Box 64"/>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000" b="1"/>
                <a:t>3</a:t>
              </a:r>
            </a:p>
          </p:txBody>
        </p:sp>
      </p:grpSp>
      <p:sp>
        <p:nvSpPr>
          <p:cNvPr id="27651" name="Rectangle 2"/>
          <p:cNvSpPr>
            <a:spLocks noGrp="1" noChangeArrowheads="1"/>
          </p:cNvSpPr>
          <p:nvPr>
            <p:ph type="title"/>
          </p:nvPr>
        </p:nvSpPr>
        <p:spPr/>
        <p:txBody>
          <a:bodyPr/>
          <a:lstStyle/>
          <a:p>
            <a:pPr eaLnBrk="1" hangingPunct="1"/>
            <a:r>
              <a:rPr lang="en-US" smtClean="0"/>
              <a:t>"Ability to pay" and the payment wizard</a:t>
            </a:r>
          </a:p>
        </p:txBody>
      </p:sp>
      <p:sp>
        <p:nvSpPr>
          <p:cNvPr id="27652" name="Rectangle 3"/>
          <p:cNvSpPr>
            <a:spLocks noGrp="1" noChangeArrowheads="1"/>
          </p:cNvSpPr>
          <p:nvPr>
            <p:ph idx="1"/>
          </p:nvPr>
        </p:nvSpPr>
        <p:spPr>
          <a:xfrm>
            <a:off x="519113" y="3943350"/>
            <a:ext cx="8318500" cy="2446338"/>
          </a:xfrm>
        </p:spPr>
        <p:txBody>
          <a:bodyPr/>
          <a:lstStyle/>
          <a:p>
            <a:pPr>
              <a:buFont typeface="Arial" charset="0"/>
              <a:buChar char="•"/>
            </a:pPr>
            <a:r>
              <a:rPr lang="en-US" smtClean="0"/>
              <a:t>The payment wizard is a series of screens that guide users through the process of creating checks</a:t>
            </a:r>
          </a:p>
          <a:p>
            <a:pPr lvl="1"/>
            <a:r>
              <a:rPr lang="en-US" smtClean="0"/>
              <a:t>For a given claim, you can start the payment wizard only if the claim is at "ability to pay"</a:t>
            </a:r>
          </a:p>
          <a:p>
            <a:pPr lvl="1"/>
            <a:r>
              <a:rPr lang="en-US" smtClean="0"/>
              <a:t>In order to use money in a reserve line, the exposure which owns the reserve line must be at "ability to pay"</a:t>
            </a:r>
          </a:p>
        </p:txBody>
      </p:sp>
      <p:grpSp>
        <p:nvGrpSpPr>
          <p:cNvPr id="27653" name="Group 4"/>
          <p:cNvGrpSpPr>
            <a:grpSpLocks/>
          </p:cNvGrpSpPr>
          <p:nvPr/>
        </p:nvGrpSpPr>
        <p:grpSpPr bwMode="auto">
          <a:xfrm>
            <a:off x="4776788" y="1073150"/>
            <a:ext cx="461962" cy="668338"/>
            <a:chOff x="3674" y="1098"/>
            <a:chExt cx="676" cy="977"/>
          </a:xfrm>
        </p:grpSpPr>
        <p:sp>
          <p:nvSpPr>
            <p:cNvPr id="27654" name="Rectangle 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7655"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8675" name="Rectangle 8"/>
          <p:cNvSpPr>
            <a:spLocks noChangeArrowheads="1"/>
          </p:cNvSpPr>
          <p:nvPr/>
        </p:nvSpPr>
        <p:spPr bwMode="auto">
          <a:xfrm>
            <a:off x="6691313" y="682625"/>
            <a:ext cx="1871662" cy="3860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676" name="Rectangle 7"/>
          <p:cNvSpPr>
            <a:spLocks noChangeArrowheads="1"/>
          </p:cNvSpPr>
          <p:nvPr/>
        </p:nvSpPr>
        <p:spPr bwMode="auto">
          <a:xfrm>
            <a:off x="609600" y="4962525"/>
            <a:ext cx="6037263" cy="87153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677" name="Rectangle 3"/>
          <p:cNvSpPr>
            <a:spLocks noGrp="1" noChangeArrowheads="1"/>
          </p:cNvSpPr>
          <p:nvPr>
            <p:ph type="title"/>
          </p:nvPr>
        </p:nvSpPr>
        <p:spPr/>
        <p:txBody>
          <a:bodyPr/>
          <a:lstStyle/>
          <a:p>
            <a:pPr eaLnBrk="1" hangingPunct="1"/>
            <a:r>
              <a:rPr lang="en-US" smtClean="0"/>
              <a:t>Objects that are not at “ability to pay"</a:t>
            </a:r>
          </a:p>
        </p:txBody>
      </p:sp>
      <p:sp>
        <p:nvSpPr>
          <p:cNvPr id="28678" name="Rectangle 4"/>
          <p:cNvSpPr>
            <a:spLocks noGrp="1" noChangeArrowheads="1"/>
          </p:cNvSpPr>
          <p:nvPr>
            <p:ph idx="1"/>
          </p:nvPr>
        </p:nvSpPr>
        <p:spPr>
          <a:xfrm>
            <a:off x="503238" y="5056188"/>
            <a:ext cx="8523804" cy="1517650"/>
          </a:xfrm>
        </p:spPr>
        <p:txBody>
          <a:bodyPr/>
          <a:lstStyle/>
          <a:p>
            <a:pPr>
              <a:buFont typeface="Arial" charset="0"/>
              <a:buChar char="•"/>
            </a:pPr>
            <a:r>
              <a:rPr lang="en-US" dirty="0" smtClean="0"/>
              <a:t>The Claim Actions menu contains a </a:t>
            </a:r>
            <a:br>
              <a:rPr lang="en-US" dirty="0" smtClean="0"/>
            </a:br>
            <a:r>
              <a:rPr lang="en-US" dirty="0" smtClean="0"/>
              <a:t>Validate Exposure sub-menu</a:t>
            </a:r>
          </a:p>
          <a:p>
            <a:pPr lvl="1"/>
            <a:r>
              <a:rPr lang="en-US" dirty="0" smtClean="0"/>
              <a:t>You can use this to validate an exposure in focus to determine </a:t>
            </a:r>
            <a:br>
              <a:rPr lang="en-US" dirty="0" smtClean="0"/>
            </a:br>
            <a:r>
              <a:rPr lang="en-US" dirty="0" smtClean="0"/>
              <a:t>what must be done to move it to “ability to pay"</a:t>
            </a:r>
          </a:p>
        </p:txBody>
      </p:sp>
      <p:pic>
        <p:nvPicPr>
          <p:cNvPr id="5125" name="Picture 5" descr="C:\Users\trhoades\AppData\Local\Temp\SNAGHTML5246c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368" y="682624"/>
            <a:ext cx="6845646" cy="4715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9698" name="Rectangle 2"/>
          <p:cNvSpPr>
            <a:spLocks noGrp="1" noChangeArrowheads="1"/>
          </p:cNvSpPr>
          <p:nvPr>
            <p:ph type="title"/>
          </p:nvPr>
        </p:nvSpPr>
        <p:spPr/>
        <p:txBody>
          <a:bodyPr/>
          <a:lstStyle/>
          <a:p>
            <a:pPr eaLnBrk="1" hangingPunct="1"/>
            <a:r>
              <a:rPr lang="en-US" smtClean="0"/>
              <a:t>Validation results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73" y="602840"/>
            <a:ext cx="6247845" cy="58053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30722" name="Rectangle 2"/>
          <p:cNvSpPr>
            <a:spLocks noGrp="1" noChangeArrowheads="1"/>
          </p:cNvSpPr>
          <p:nvPr>
            <p:ph type="title"/>
          </p:nvPr>
        </p:nvSpPr>
        <p:spPr/>
        <p:txBody>
          <a:bodyPr/>
          <a:lstStyle/>
          <a:p>
            <a:pPr eaLnBrk="1" hangingPunct="1"/>
            <a:r>
              <a:rPr lang="en-US" smtClean="0"/>
              <a:t>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issues involved in the adjudication process </a:t>
            </a:r>
          </a:p>
          <a:p>
            <a:pPr lvl="1"/>
            <a:r>
              <a:rPr lang="en-US" smtClean="0"/>
              <a:t>Describe ClaimCenter functionality relevant to:</a:t>
            </a:r>
          </a:p>
          <a:p>
            <a:pPr lvl="2"/>
            <a:r>
              <a:rPr lang="en-US" smtClean="0"/>
              <a:t>The adjudication of auto claims</a:t>
            </a:r>
          </a:p>
          <a:p>
            <a:pPr lvl="2"/>
            <a:r>
              <a:rPr lang="en-US" smtClean="0"/>
              <a:t>The adjudication of workers' comp claims</a:t>
            </a:r>
          </a:p>
          <a:p>
            <a:pPr lvl="1"/>
            <a:r>
              <a:rPr lang="en-US" smtClean="0"/>
              <a:t>Describe how claims and exposures mature to the point where payments can be made against them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sp>
        <p:nvSpPr>
          <p:cNvPr id="31746" name="Rectangle 2"/>
          <p:cNvSpPr>
            <a:spLocks noGrp="1" noChangeArrowheads="1"/>
          </p:cNvSpPr>
          <p:nvPr>
            <p:ph type="title"/>
          </p:nvPr>
        </p:nvSpPr>
        <p:spPr/>
        <p:txBody>
          <a:bodyPr/>
          <a:lstStyle/>
          <a:p>
            <a:pPr eaLnBrk="1" hangingPunct="1"/>
            <a:r>
              <a:rPr lang="en-US" smtClean="0"/>
              <a:t>Review questions</a:t>
            </a:r>
          </a:p>
        </p:txBody>
      </p:sp>
      <p:sp>
        <p:nvSpPr>
          <p:cNvPr id="31747" name="Rectangle 3"/>
          <p:cNvSpPr>
            <a:spLocks noGrp="1" noChangeArrowheads="1"/>
          </p:cNvSpPr>
          <p:nvPr>
            <p:ph idx="1"/>
          </p:nvPr>
        </p:nvSpPr>
        <p:spPr>
          <a:xfrm>
            <a:off x="495300" y="836613"/>
            <a:ext cx="8318500" cy="5375275"/>
          </a:xfrm>
        </p:spPr>
        <p:txBody>
          <a:bodyPr/>
          <a:lstStyle/>
          <a:p>
            <a:pPr marL="457200" indent="-457200">
              <a:buFont typeface="Webdings" pitchFamily="18" charset="2"/>
              <a:buAutoNum type="arabicPeriod"/>
            </a:pPr>
            <a:r>
              <a:rPr lang="en-US" smtClean="0"/>
              <a:t>What is the primary purpose of validation levels?</a:t>
            </a:r>
          </a:p>
          <a:p>
            <a:pPr marL="457200" indent="-457200">
              <a:buFont typeface="Webdings" pitchFamily="18" charset="2"/>
              <a:buAutoNum type="arabicPeriod"/>
            </a:pPr>
            <a:r>
              <a:rPr lang="en-US" smtClean="0"/>
              <a:t>At the end of the new claim wizard:</a:t>
            </a:r>
          </a:p>
          <a:p>
            <a:pPr marL="909638" lvl="1" indent="-457200">
              <a:buSzTx/>
              <a:buFont typeface="Webdings" pitchFamily="18" charset="2"/>
              <a:buAutoNum type="alphaLcParenR"/>
            </a:pPr>
            <a:r>
              <a:rPr lang="en-US" smtClean="0"/>
              <a:t>What happens if the claim does not meet all the conditions at the "new loss completion" level?</a:t>
            </a:r>
          </a:p>
          <a:p>
            <a:pPr marL="909638" lvl="1" indent="-457200">
              <a:buSzTx/>
              <a:buFont typeface="Webdings" pitchFamily="18" charset="2"/>
              <a:buAutoNum type="alphaLcParenR"/>
            </a:pPr>
            <a:r>
              <a:rPr lang="en-US" smtClean="0"/>
              <a:t>What happens if it meets all "new loss completion" conditions, but none of the "ability to pay" conditions?</a:t>
            </a:r>
          </a:p>
          <a:p>
            <a:pPr marL="457200" indent="-457200">
              <a:buFont typeface="Webdings" pitchFamily="18" charset="2"/>
              <a:buAutoNum type="arabicPeriod"/>
            </a:pPr>
            <a:r>
              <a:rPr lang="en-US" smtClean="0"/>
              <a:t>For a claim that is at "new loss completion":</a:t>
            </a:r>
          </a:p>
          <a:p>
            <a:pPr marL="909638" lvl="1" indent="-457200">
              <a:buSzTx/>
              <a:buFont typeface="Webdings" pitchFamily="18" charset="2"/>
              <a:buAutoNum type="alphaLcParenR"/>
            </a:pPr>
            <a:r>
              <a:rPr lang="en-US" smtClean="0"/>
              <a:t>When does ClaimCenter check to see if it can promote the claim to the next level?</a:t>
            </a:r>
          </a:p>
          <a:p>
            <a:pPr marL="909638" lvl="1" indent="-457200">
              <a:buSzTx/>
              <a:buFont typeface="Webdings" pitchFamily="18" charset="2"/>
              <a:buAutoNum type="alphaLcParenR"/>
            </a:pPr>
            <a:r>
              <a:rPr lang="en-US" smtClean="0"/>
              <a:t>What circumstances will make the promotion possible?</a:t>
            </a:r>
          </a:p>
          <a:p>
            <a:pPr marL="457200" indent="-457200">
              <a:buFont typeface="Webdings" pitchFamily="18" charset="2"/>
              <a:buAutoNum type="arabicPeriod"/>
            </a:pPr>
            <a:r>
              <a:rPr lang="en-US" smtClean="0"/>
              <a:t>What ClaimCenter functionality is unavailable to claims that are not at "ability to pay"?</a:t>
            </a:r>
          </a:p>
          <a:p>
            <a:pPr marL="457200" indent="-457200">
              <a:buFont typeface="Webdings" pitchFamily="18" charset="2"/>
              <a:buAutoNum type="arabicPeriod"/>
            </a:pPr>
            <a:r>
              <a:rPr lang="en-US" smtClean="0"/>
              <a:t>Once it is at "ability to pay", can a claim slip backwards to a less mature level?</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Adjudication basics</a:t>
            </a:r>
          </a:p>
          <a:p>
            <a:pPr>
              <a:lnSpc>
                <a:spcPct val="150000"/>
              </a:lnSpc>
              <a:buFont typeface="Arial" charset="0"/>
              <a:buChar char="•"/>
            </a:pPr>
            <a:r>
              <a:rPr lang="en-US" sz="2800" smtClean="0">
                <a:solidFill>
                  <a:srgbClr val="C0C0C0"/>
                </a:solidFill>
              </a:rPr>
              <a:t>Adjudication</a:t>
            </a:r>
          </a:p>
          <a:p>
            <a:pPr>
              <a:lnSpc>
                <a:spcPct val="150000"/>
              </a:lnSpc>
              <a:buFont typeface="Arial" charset="0"/>
              <a:buChar char="•"/>
            </a:pPr>
            <a:r>
              <a:rPr lang="en-US" sz="2800" smtClean="0">
                <a:solidFill>
                  <a:srgbClr val="C0C0C0"/>
                </a:solidFill>
              </a:rPr>
              <a:t>The end of adjudication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ChangeArrowheads="1"/>
          </p:cNvSpPr>
          <p:nvPr/>
        </p:nvSpPr>
        <p:spPr bwMode="auto">
          <a:xfrm>
            <a:off x="733425" y="2992438"/>
            <a:ext cx="2925763" cy="481012"/>
          </a:xfrm>
          <a:prstGeom prst="rect">
            <a:avLst/>
          </a:prstGeom>
          <a:solidFill>
            <a:srgbClr val="FF00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7171" name="Text Box 3"/>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Adjudication</a:t>
            </a:r>
          </a:p>
        </p:txBody>
      </p:sp>
      <p:sp>
        <p:nvSpPr>
          <p:cNvPr id="7172" name="Rectangle 4"/>
          <p:cNvSpPr>
            <a:spLocks noChangeArrowheads="1"/>
          </p:cNvSpPr>
          <p:nvPr/>
        </p:nvSpPr>
        <p:spPr bwMode="auto">
          <a:xfrm>
            <a:off x="3841750" y="908050"/>
            <a:ext cx="1495425"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3" name="Text Box 5"/>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Litigation</a:t>
            </a:r>
          </a:p>
        </p:txBody>
      </p:sp>
      <p:sp>
        <p:nvSpPr>
          <p:cNvPr id="7174" name="Rectangle 6"/>
          <p:cNvSpPr>
            <a:spLocks noGrp="1" noChangeArrowheads="1"/>
          </p:cNvSpPr>
          <p:nvPr>
            <p:ph type="title"/>
          </p:nvPr>
        </p:nvSpPr>
        <p:spPr/>
        <p:txBody>
          <a:bodyPr/>
          <a:lstStyle/>
          <a:p>
            <a:pPr eaLnBrk="1" hangingPunct="1"/>
            <a:r>
              <a:rPr lang="en-US" smtClean="0"/>
              <a:t>Adjudication: The business perspective</a:t>
            </a:r>
          </a:p>
        </p:txBody>
      </p:sp>
      <p:sp>
        <p:nvSpPr>
          <p:cNvPr id="7175" name="Rectangle 11"/>
          <p:cNvSpPr>
            <a:spLocks noGrp="1" noChangeArrowheads="1"/>
          </p:cNvSpPr>
          <p:nvPr>
            <p:ph idx="1"/>
          </p:nvPr>
        </p:nvSpPr>
        <p:spPr>
          <a:xfrm>
            <a:off x="6281738" y="1795463"/>
            <a:ext cx="2722562" cy="4594225"/>
          </a:xfrm>
        </p:spPr>
        <p:txBody>
          <a:bodyPr/>
          <a:lstStyle/>
          <a:p>
            <a:pPr>
              <a:buFont typeface="Arial" charset="0"/>
              <a:buChar char="•"/>
            </a:pPr>
            <a:r>
              <a:rPr lang="en-US" smtClean="0"/>
              <a:t>Adjudication is the process of determining:</a:t>
            </a:r>
          </a:p>
          <a:p>
            <a:pPr lvl="1"/>
            <a:r>
              <a:rPr lang="en-US" smtClean="0"/>
              <a:t>If you are going to pay a claim, and</a:t>
            </a:r>
          </a:p>
          <a:p>
            <a:pPr lvl="1"/>
            <a:r>
              <a:rPr lang="en-US" smtClean="0"/>
              <a:t>If so, how much you are going to pay</a:t>
            </a:r>
          </a:p>
        </p:txBody>
      </p:sp>
      <p:sp>
        <p:nvSpPr>
          <p:cNvPr id="7176"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8"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9"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0" name="Text Box 12"/>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2400" b="1"/>
              <a:t>Fraud Detection</a:t>
            </a:r>
          </a:p>
        </p:txBody>
      </p:sp>
      <p:sp>
        <p:nvSpPr>
          <p:cNvPr id="7181" name="Rectangle 13"/>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2" name="Line 14"/>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3" name="Rectangle 15"/>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4" name="Rectangle 16"/>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5" name="Rectangle 17"/>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18"/>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Intake</a:t>
            </a:r>
          </a:p>
        </p:txBody>
      </p:sp>
      <p:sp>
        <p:nvSpPr>
          <p:cNvPr id="7187" name="Text Box 19"/>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Payment</a:t>
            </a:r>
          </a:p>
        </p:txBody>
      </p:sp>
      <p:sp>
        <p:nvSpPr>
          <p:cNvPr id="7188" name="Text Box 20"/>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eaLnBrk="1" hangingPunct="1">
              <a:spcAft>
                <a:spcPct val="30000"/>
              </a:spcAft>
              <a:buClr>
                <a:schemeClr val="tx1"/>
              </a:buClr>
              <a:buFontTx/>
              <a:buNone/>
            </a:pPr>
            <a:r>
              <a:rPr lang="en-US" sz="2400" b="1"/>
              <a:t>Recovery</a:t>
            </a:r>
          </a:p>
        </p:txBody>
      </p:sp>
      <p:sp>
        <p:nvSpPr>
          <p:cNvPr id="7189" name="Line 21"/>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Line 22"/>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1" name="Line 23"/>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Line 2"/>
          <p:cNvSpPr>
            <a:spLocks noChangeShapeType="1"/>
          </p:cNvSpPr>
          <p:nvPr/>
        </p:nvSpPr>
        <p:spPr bwMode="auto">
          <a:xfrm>
            <a:off x="1181100" y="1608138"/>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5" name="Line 3"/>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6" name="Line 4"/>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7" name="Line 5"/>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8" name="Line 6"/>
          <p:cNvSpPr>
            <a:spLocks noChangeShapeType="1"/>
          </p:cNvSpPr>
          <p:nvPr/>
        </p:nvSpPr>
        <p:spPr bwMode="auto">
          <a:xfrm>
            <a:off x="1181100" y="6357938"/>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7"/>
          <p:cNvSpPr>
            <a:spLocks noChangeShapeType="1"/>
          </p:cNvSpPr>
          <p:nvPr/>
        </p:nvSpPr>
        <p:spPr bwMode="auto">
          <a:xfrm>
            <a:off x="1181100" y="5908675"/>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8"/>
          <p:cNvSpPr>
            <a:spLocks noChangeShapeType="1"/>
          </p:cNvSpPr>
          <p:nvPr/>
        </p:nvSpPr>
        <p:spPr bwMode="auto">
          <a:xfrm>
            <a:off x="1181100" y="5443538"/>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Rectangle 9"/>
          <p:cNvSpPr>
            <a:spLocks noGrp="1" noChangeArrowheads="1"/>
          </p:cNvSpPr>
          <p:nvPr>
            <p:ph type="title"/>
          </p:nvPr>
        </p:nvSpPr>
        <p:spPr/>
        <p:txBody>
          <a:bodyPr/>
          <a:lstStyle/>
          <a:p>
            <a:pPr eaLnBrk="1" hangingPunct="1"/>
            <a:r>
              <a:rPr lang="en-US" smtClean="0"/>
              <a:t>Adjudication: The functional perspective</a:t>
            </a:r>
          </a:p>
        </p:txBody>
      </p:sp>
      <p:sp>
        <p:nvSpPr>
          <p:cNvPr id="8202" name="Rectangle 189"/>
          <p:cNvSpPr>
            <a:spLocks noGrp="1" noChangeArrowheads="1"/>
          </p:cNvSpPr>
          <p:nvPr>
            <p:ph idx="1"/>
          </p:nvPr>
        </p:nvSpPr>
        <p:spPr>
          <a:xfrm>
            <a:off x="5605463" y="1192213"/>
            <a:ext cx="3232150" cy="5197475"/>
          </a:xfrm>
        </p:spPr>
        <p:txBody>
          <a:bodyPr/>
          <a:lstStyle/>
          <a:p>
            <a:pPr>
              <a:buFont typeface="Arial" charset="0"/>
              <a:buChar char="•"/>
            </a:pPr>
            <a:r>
              <a:rPr lang="en-US" smtClean="0"/>
              <a:t>Within ClaimCenter, adjudication is the process of:</a:t>
            </a:r>
          </a:p>
          <a:p>
            <a:pPr lvl="1"/>
            <a:r>
              <a:rPr lang="en-US" smtClean="0"/>
              <a:t>Completing the relevant activities on the claim and its exposures</a:t>
            </a:r>
          </a:p>
          <a:p>
            <a:pPr lvl="1"/>
            <a:r>
              <a:rPr lang="en-US" smtClean="0"/>
              <a:t>Moving the claim and its exposures to the "ability to pay" level of maturity</a:t>
            </a:r>
          </a:p>
        </p:txBody>
      </p:sp>
      <p:grpSp>
        <p:nvGrpSpPr>
          <p:cNvPr id="8203" name="Group 10"/>
          <p:cNvGrpSpPr>
            <a:grpSpLocks/>
          </p:cNvGrpSpPr>
          <p:nvPr/>
        </p:nvGrpSpPr>
        <p:grpSpPr bwMode="auto">
          <a:xfrm>
            <a:off x="517525" y="962025"/>
            <a:ext cx="1323975" cy="976313"/>
            <a:chOff x="2083" y="1606"/>
            <a:chExt cx="1489" cy="1097"/>
          </a:xfrm>
        </p:grpSpPr>
        <p:sp>
          <p:nvSpPr>
            <p:cNvPr id="8349"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350"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351"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352"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353"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354"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355"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56"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357" name="Freeform 1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58" name="Freeform 2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59"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60"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61"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362" name="Group 24"/>
            <p:cNvGrpSpPr>
              <a:grpSpLocks/>
            </p:cNvGrpSpPr>
            <p:nvPr/>
          </p:nvGrpSpPr>
          <p:grpSpPr bwMode="auto">
            <a:xfrm>
              <a:off x="2221" y="1871"/>
              <a:ext cx="518" cy="782"/>
              <a:chOff x="2400" y="1656"/>
              <a:chExt cx="752" cy="1136"/>
            </a:xfrm>
          </p:grpSpPr>
          <p:sp>
            <p:nvSpPr>
              <p:cNvPr id="8375"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76"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7"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8"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9"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380"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381"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363" name="Group 32"/>
            <p:cNvGrpSpPr>
              <a:grpSpLocks/>
            </p:cNvGrpSpPr>
            <p:nvPr/>
          </p:nvGrpSpPr>
          <p:grpSpPr bwMode="auto">
            <a:xfrm rot="-6511945">
              <a:off x="2834" y="1842"/>
              <a:ext cx="518" cy="783"/>
              <a:chOff x="2400" y="1656"/>
              <a:chExt cx="752" cy="1136"/>
            </a:xfrm>
          </p:grpSpPr>
          <p:sp>
            <p:nvSpPr>
              <p:cNvPr id="8368"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69"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0"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1"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2"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373"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74"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364" name="Freeform 4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65" name="Freeform 4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366"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67"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8204" name="Group 44"/>
          <p:cNvGrpSpPr>
            <a:grpSpLocks/>
          </p:cNvGrpSpPr>
          <p:nvPr/>
        </p:nvGrpSpPr>
        <p:grpSpPr bwMode="auto">
          <a:xfrm>
            <a:off x="2151063" y="2081213"/>
            <a:ext cx="822325" cy="817562"/>
            <a:chOff x="3360" y="800"/>
            <a:chExt cx="620" cy="616"/>
          </a:xfrm>
        </p:grpSpPr>
        <p:sp>
          <p:nvSpPr>
            <p:cNvPr id="8343"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8344" name="Freeform 4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8345" name="Group 47"/>
            <p:cNvGrpSpPr>
              <a:grpSpLocks/>
            </p:cNvGrpSpPr>
            <p:nvPr/>
          </p:nvGrpSpPr>
          <p:grpSpPr bwMode="auto">
            <a:xfrm flipH="1">
              <a:off x="3749" y="1171"/>
              <a:ext cx="212" cy="213"/>
              <a:chOff x="1350" y="686"/>
              <a:chExt cx="1132" cy="1132"/>
            </a:xfrm>
          </p:grpSpPr>
          <p:sp>
            <p:nvSpPr>
              <p:cNvPr id="8347"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348"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346"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5" name="Group 51"/>
          <p:cNvGrpSpPr>
            <a:grpSpLocks/>
          </p:cNvGrpSpPr>
          <p:nvPr/>
        </p:nvGrpSpPr>
        <p:grpSpPr bwMode="auto">
          <a:xfrm>
            <a:off x="2170113" y="5038725"/>
            <a:ext cx="517525" cy="658813"/>
            <a:chOff x="2401" y="425"/>
            <a:chExt cx="907" cy="1154"/>
          </a:xfrm>
        </p:grpSpPr>
        <p:sp>
          <p:nvSpPr>
            <p:cNvPr id="8337"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338"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39"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40"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341" name="Freeform 56"/>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342"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06" name="Group 58"/>
          <p:cNvGrpSpPr>
            <a:grpSpLocks/>
          </p:cNvGrpSpPr>
          <p:nvPr/>
        </p:nvGrpSpPr>
        <p:grpSpPr bwMode="auto">
          <a:xfrm>
            <a:off x="2151063" y="3057525"/>
            <a:ext cx="822325" cy="817563"/>
            <a:chOff x="3360" y="800"/>
            <a:chExt cx="620" cy="616"/>
          </a:xfrm>
        </p:grpSpPr>
        <p:sp>
          <p:nvSpPr>
            <p:cNvPr id="8331"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8332" name="Freeform 6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8333" name="Group 61"/>
            <p:cNvGrpSpPr>
              <a:grpSpLocks/>
            </p:cNvGrpSpPr>
            <p:nvPr/>
          </p:nvGrpSpPr>
          <p:grpSpPr bwMode="auto">
            <a:xfrm flipH="1">
              <a:off x="3749" y="1171"/>
              <a:ext cx="212" cy="213"/>
              <a:chOff x="1350" y="686"/>
              <a:chExt cx="1132" cy="1132"/>
            </a:xfrm>
          </p:grpSpPr>
          <p:sp>
            <p:nvSpPr>
              <p:cNvPr id="8335"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336"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334"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7" name="Group 65"/>
          <p:cNvGrpSpPr>
            <a:grpSpLocks/>
          </p:cNvGrpSpPr>
          <p:nvPr/>
        </p:nvGrpSpPr>
        <p:grpSpPr bwMode="auto">
          <a:xfrm>
            <a:off x="2151063" y="4035425"/>
            <a:ext cx="822325" cy="817563"/>
            <a:chOff x="3360" y="800"/>
            <a:chExt cx="620" cy="616"/>
          </a:xfrm>
        </p:grpSpPr>
        <p:sp>
          <p:nvSpPr>
            <p:cNvPr id="8325"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8326" name="Freeform 6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8327" name="Group 68"/>
            <p:cNvGrpSpPr>
              <a:grpSpLocks/>
            </p:cNvGrpSpPr>
            <p:nvPr/>
          </p:nvGrpSpPr>
          <p:grpSpPr bwMode="auto">
            <a:xfrm flipH="1">
              <a:off x="3749" y="1171"/>
              <a:ext cx="212" cy="213"/>
              <a:chOff x="1350" y="686"/>
              <a:chExt cx="1132" cy="1132"/>
            </a:xfrm>
          </p:grpSpPr>
          <p:sp>
            <p:nvSpPr>
              <p:cNvPr id="8329"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330"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328"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8" name="Group 72"/>
          <p:cNvGrpSpPr>
            <a:grpSpLocks/>
          </p:cNvGrpSpPr>
          <p:nvPr/>
        </p:nvGrpSpPr>
        <p:grpSpPr bwMode="auto">
          <a:xfrm>
            <a:off x="2432050" y="5487988"/>
            <a:ext cx="517525" cy="658812"/>
            <a:chOff x="2401" y="425"/>
            <a:chExt cx="907" cy="1154"/>
          </a:xfrm>
        </p:grpSpPr>
        <p:sp>
          <p:nvSpPr>
            <p:cNvPr id="8319"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320"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1"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2"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323" name="Freeform 77"/>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324"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09" name="Group 79"/>
          <p:cNvGrpSpPr>
            <a:grpSpLocks/>
          </p:cNvGrpSpPr>
          <p:nvPr/>
        </p:nvGrpSpPr>
        <p:grpSpPr bwMode="auto">
          <a:xfrm>
            <a:off x="2693988" y="5935663"/>
            <a:ext cx="517525" cy="658812"/>
            <a:chOff x="2401" y="425"/>
            <a:chExt cx="907" cy="1154"/>
          </a:xfrm>
        </p:grpSpPr>
        <p:sp>
          <p:nvSpPr>
            <p:cNvPr id="8313"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314"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5"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6"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317" name="Freeform 84"/>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318"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10" name="Group 86"/>
          <p:cNvGrpSpPr>
            <a:grpSpLocks/>
          </p:cNvGrpSpPr>
          <p:nvPr/>
        </p:nvGrpSpPr>
        <p:grpSpPr bwMode="auto">
          <a:xfrm>
            <a:off x="3522663" y="4208463"/>
            <a:ext cx="509587" cy="493712"/>
            <a:chOff x="4200" y="2899"/>
            <a:chExt cx="915" cy="885"/>
          </a:xfrm>
        </p:grpSpPr>
        <p:sp>
          <p:nvSpPr>
            <p:cNvPr id="8296" name="Rectangle 87"/>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97" name="AutoShape 88"/>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98" name="AutoShape 89"/>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99" name="AutoShape 90"/>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300" name="Freeform 91"/>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1" name="Freeform 92"/>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2" name="Freeform 93"/>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3" name="Freeform 94"/>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4" name="Freeform 95"/>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5" name="Freeform 96"/>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6" name="Freeform 97"/>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07" name="Line 98"/>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08" name="Line 99"/>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09" name="Line 100"/>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10" name="Line 101"/>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11" name="Line 102"/>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312" name="Line 103"/>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11" name="AutoShape 104"/>
          <p:cNvSpPr>
            <a:spLocks noChangeArrowheads="1"/>
          </p:cNvSpPr>
          <p:nvPr/>
        </p:nvSpPr>
        <p:spPr bwMode="auto">
          <a:xfrm>
            <a:off x="2990850" y="4246563"/>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8212" name="Group 105"/>
          <p:cNvGrpSpPr>
            <a:grpSpLocks/>
          </p:cNvGrpSpPr>
          <p:nvPr/>
        </p:nvGrpSpPr>
        <p:grpSpPr bwMode="auto">
          <a:xfrm>
            <a:off x="3502025" y="3241675"/>
            <a:ext cx="509588" cy="493713"/>
            <a:chOff x="4200" y="2899"/>
            <a:chExt cx="915" cy="885"/>
          </a:xfrm>
        </p:grpSpPr>
        <p:sp>
          <p:nvSpPr>
            <p:cNvPr id="8279" name="Rectangle 10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80" name="AutoShape 10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81" name="AutoShape 10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82" name="AutoShape 10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83" name="Freeform 11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4" name="Freeform 11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5" name="Freeform 11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6" name="Freeform 11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7" name="Freeform 11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8" name="Freeform 11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89" name="Freeform 11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90" name="Line 11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91" name="Line 11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92" name="Line 11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93" name="Line 12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94" name="Line 12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95" name="Line 12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13" name="AutoShape 123"/>
          <p:cNvSpPr>
            <a:spLocks noChangeArrowheads="1"/>
          </p:cNvSpPr>
          <p:nvPr/>
        </p:nvSpPr>
        <p:spPr bwMode="auto">
          <a:xfrm>
            <a:off x="2970213" y="327977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8214" name="Group 124"/>
          <p:cNvGrpSpPr>
            <a:grpSpLocks/>
          </p:cNvGrpSpPr>
          <p:nvPr/>
        </p:nvGrpSpPr>
        <p:grpSpPr bwMode="auto">
          <a:xfrm>
            <a:off x="3516313" y="2492375"/>
            <a:ext cx="509587" cy="493713"/>
            <a:chOff x="4200" y="2899"/>
            <a:chExt cx="915" cy="885"/>
          </a:xfrm>
        </p:grpSpPr>
        <p:sp>
          <p:nvSpPr>
            <p:cNvPr id="8262" name="Rectangle 12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63" name="AutoShape 12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64" name="AutoShape 12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65" name="AutoShape 12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66" name="Freeform 12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67" name="Freeform 13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68" name="Freeform 13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69" name="Freeform 13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70" name="Freeform 13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71" name="Freeform 13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72" name="Freeform 13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73" name="Line 13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74" name="Line 13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75" name="Line 13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76" name="Line 13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77" name="Line 14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78" name="Line 14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15" name="AutoShape 142"/>
          <p:cNvSpPr>
            <a:spLocks noChangeArrowheads="1"/>
          </p:cNvSpPr>
          <p:nvPr/>
        </p:nvSpPr>
        <p:spPr bwMode="auto">
          <a:xfrm>
            <a:off x="2984500" y="253047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8216" name="Group 143"/>
          <p:cNvGrpSpPr>
            <a:grpSpLocks/>
          </p:cNvGrpSpPr>
          <p:nvPr/>
        </p:nvGrpSpPr>
        <p:grpSpPr bwMode="auto">
          <a:xfrm>
            <a:off x="3506788" y="1978025"/>
            <a:ext cx="509587" cy="493713"/>
            <a:chOff x="4200" y="2899"/>
            <a:chExt cx="915" cy="885"/>
          </a:xfrm>
        </p:grpSpPr>
        <p:sp>
          <p:nvSpPr>
            <p:cNvPr id="8245" name="Rectangle 14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46" name="AutoShape 14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47" name="AutoShape 14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48" name="AutoShape 14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49" name="Freeform 14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0" name="Freeform 14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1" name="Freeform 15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2" name="Freeform 15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3" name="Freeform 15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4" name="Freeform 15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5" name="Freeform 15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56" name="Line 15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7" name="Line 15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8" name="Line 15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9" name="Line 15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60" name="Line 15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61" name="Line 16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17" name="AutoShape 161"/>
          <p:cNvSpPr>
            <a:spLocks noChangeArrowheads="1"/>
          </p:cNvSpPr>
          <p:nvPr/>
        </p:nvSpPr>
        <p:spPr bwMode="auto">
          <a:xfrm>
            <a:off x="2974975" y="201612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18" name="Text Box 162"/>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r" eaLnBrk="1" hangingPunct="1">
              <a:spcAft>
                <a:spcPct val="30000"/>
              </a:spcAft>
              <a:buClr>
                <a:schemeClr val="tx1"/>
              </a:buClr>
              <a:buFontTx/>
              <a:buNone/>
            </a:pPr>
            <a:r>
              <a:rPr lang="en-US" sz="1800" b="1"/>
              <a:t>collision</a:t>
            </a:r>
          </a:p>
        </p:txBody>
      </p:sp>
      <p:sp>
        <p:nvSpPr>
          <p:cNvPr id="8219" name="Text Box 163"/>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r" eaLnBrk="1" hangingPunct="1">
              <a:spcAft>
                <a:spcPct val="30000"/>
              </a:spcAft>
              <a:buClr>
                <a:schemeClr val="tx1"/>
              </a:buClr>
              <a:buFontTx/>
              <a:buNone/>
            </a:pPr>
            <a:r>
              <a:rPr lang="en-US" sz="1800" b="1"/>
              <a:t>med.pay</a:t>
            </a:r>
          </a:p>
        </p:txBody>
      </p:sp>
      <p:sp>
        <p:nvSpPr>
          <p:cNvPr id="8220" name="Text Box 164"/>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r" eaLnBrk="1" hangingPunct="1">
              <a:spcAft>
                <a:spcPct val="30000"/>
              </a:spcAft>
              <a:buClr>
                <a:schemeClr val="tx1"/>
              </a:buClr>
              <a:buFontTx/>
              <a:buNone/>
            </a:pPr>
            <a:r>
              <a:rPr lang="en-US" sz="1800" b="1"/>
              <a:t>liability</a:t>
            </a:r>
          </a:p>
        </p:txBody>
      </p:sp>
      <p:sp>
        <p:nvSpPr>
          <p:cNvPr id="8221" name="Freeform 165"/>
          <p:cNvSpPr>
            <a:spLocks/>
          </p:cNvSpPr>
          <p:nvPr/>
        </p:nvSpPr>
        <p:spPr bwMode="auto">
          <a:xfrm>
            <a:off x="2963863" y="5437188"/>
            <a:ext cx="354012" cy="392112"/>
          </a:xfrm>
          <a:custGeom>
            <a:avLst/>
            <a:gdLst>
              <a:gd name="T0" fmla="*/ 0 w 481"/>
              <a:gd name="T1" fmla="*/ 176975633 h 533"/>
              <a:gd name="T2" fmla="*/ 65002056 w 481"/>
              <a:gd name="T3" fmla="*/ 288464914 h 533"/>
              <a:gd name="T4" fmla="*/ 120795386 w 481"/>
              <a:gd name="T5" fmla="*/ 288464914 h 533"/>
              <a:gd name="T6" fmla="*/ 260549914 w 481"/>
              <a:gd name="T7" fmla="*/ 56286093 h 533"/>
              <a:gd name="T8" fmla="*/ 172255176 w 481"/>
              <a:gd name="T9" fmla="*/ 0 h 533"/>
              <a:gd name="T10" fmla="*/ 88294715 w 481"/>
              <a:gd name="T11" fmla="*/ 246791446 h 533"/>
              <a:gd name="T12" fmla="*/ 46584593 w 481"/>
              <a:gd name="T13" fmla="*/ 176975633 h 533"/>
              <a:gd name="T14" fmla="*/ 0 w 481"/>
              <a:gd name="T15" fmla="*/ 176975633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8222" name="Freeform 166"/>
          <p:cNvSpPr>
            <a:spLocks/>
          </p:cNvSpPr>
          <p:nvPr/>
        </p:nvSpPr>
        <p:spPr bwMode="auto">
          <a:xfrm>
            <a:off x="3208338" y="6026150"/>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8223" name="Freeform 167"/>
          <p:cNvSpPr>
            <a:spLocks/>
          </p:cNvSpPr>
          <p:nvPr/>
        </p:nvSpPr>
        <p:spPr bwMode="auto">
          <a:xfrm>
            <a:off x="2706688" y="4984750"/>
            <a:ext cx="354012" cy="392113"/>
          </a:xfrm>
          <a:custGeom>
            <a:avLst/>
            <a:gdLst>
              <a:gd name="T0" fmla="*/ 0 w 481"/>
              <a:gd name="T1" fmla="*/ 176976820 h 533"/>
              <a:gd name="T2" fmla="*/ 65002056 w 481"/>
              <a:gd name="T3" fmla="*/ 288466385 h 533"/>
              <a:gd name="T4" fmla="*/ 120795386 w 481"/>
              <a:gd name="T5" fmla="*/ 288466385 h 533"/>
              <a:gd name="T6" fmla="*/ 260549914 w 481"/>
              <a:gd name="T7" fmla="*/ 56286237 h 533"/>
              <a:gd name="T8" fmla="*/ 172255176 w 481"/>
              <a:gd name="T9" fmla="*/ 0 h 533"/>
              <a:gd name="T10" fmla="*/ 88294715 w 481"/>
              <a:gd name="T11" fmla="*/ 246792811 h 533"/>
              <a:gd name="T12" fmla="*/ 46584593 w 481"/>
              <a:gd name="T13" fmla="*/ 176976820 h 533"/>
              <a:gd name="T14" fmla="*/ 0 w 481"/>
              <a:gd name="T15" fmla="*/ 17697682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8224" name="Text Box 168"/>
          <p:cNvSpPr txBox="1">
            <a:spLocks noChangeArrowheads="1"/>
          </p:cNvSpPr>
          <p:nvPr/>
        </p:nvSpPr>
        <p:spPr bwMode="auto">
          <a:xfrm>
            <a:off x="1887538" y="9890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1800" b="1">
                <a:solidFill>
                  <a:srgbClr val="009900"/>
                </a:solidFill>
              </a:rPr>
              <a:t>payable!</a:t>
            </a:r>
          </a:p>
        </p:txBody>
      </p:sp>
      <p:sp>
        <p:nvSpPr>
          <p:cNvPr id="8225" name="Text Box 169"/>
          <p:cNvSpPr txBox="1">
            <a:spLocks noChangeArrowheads="1"/>
          </p:cNvSpPr>
          <p:nvPr/>
        </p:nvSpPr>
        <p:spPr bwMode="auto">
          <a:xfrm>
            <a:off x="1192213" y="24876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1800" b="1">
                <a:solidFill>
                  <a:srgbClr val="009900"/>
                </a:solidFill>
              </a:rPr>
              <a:t>payable!</a:t>
            </a:r>
          </a:p>
        </p:txBody>
      </p:sp>
      <p:sp>
        <p:nvSpPr>
          <p:cNvPr id="8226" name="Text Box 170"/>
          <p:cNvSpPr txBox="1">
            <a:spLocks noChangeArrowheads="1"/>
          </p:cNvSpPr>
          <p:nvPr/>
        </p:nvSpPr>
        <p:spPr bwMode="auto">
          <a:xfrm>
            <a:off x="1192213" y="3486150"/>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1800" b="1">
                <a:solidFill>
                  <a:srgbClr val="009900"/>
                </a:solidFill>
              </a:rPr>
              <a:t>payable!</a:t>
            </a:r>
          </a:p>
        </p:txBody>
      </p:sp>
      <p:sp>
        <p:nvSpPr>
          <p:cNvPr id="8227" name="Text Box 171"/>
          <p:cNvSpPr txBox="1">
            <a:spLocks noChangeArrowheads="1"/>
          </p:cNvSpPr>
          <p:nvPr/>
        </p:nvSpPr>
        <p:spPr bwMode="auto">
          <a:xfrm>
            <a:off x="1192213" y="44688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1800" b="1">
                <a:solidFill>
                  <a:srgbClr val="009900"/>
                </a:solidFill>
              </a:rPr>
              <a:t>payable!</a:t>
            </a:r>
          </a:p>
        </p:txBody>
      </p:sp>
      <p:grpSp>
        <p:nvGrpSpPr>
          <p:cNvPr id="8228" name="Group 172"/>
          <p:cNvGrpSpPr>
            <a:grpSpLocks/>
          </p:cNvGrpSpPr>
          <p:nvPr/>
        </p:nvGrpSpPr>
        <p:grpSpPr bwMode="auto">
          <a:xfrm>
            <a:off x="1844675" y="1247775"/>
            <a:ext cx="2386013" cy="674688"/>
            <a:chOff x="1162" y="786"/>
            <a:chExt cx="1503" cy="425"/>
          </a:xfrm>
        </p:grpSpPr>
        <p:grpSp>
          <p:nvGrpSpPr>
            <p:cNvPr id="8229" name="Group 173"/>
            <p:cNvGrpSpPr>
              <a:grpSpLocks/>
            </p:cNvGrpSpPr>
            <p:nvPr/>
          </p:nvGrpSpPr>
          <p:grpSpPr bwMode="auto">
            <a:xfrm>
              <a:off x="1481" y="786"/>
              <a:ext cx="631" cy="425"/>
              <a:chOff x="2984" y="3331"/>
              <a:chExt cx="845" cy="569"/>
            </a:xfrm>
          </p:grpSpPr>
          <p:sp>
            <p:nvSpPr>
              <p:cNvPr id="8232" name="AutoShape 17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33" name="Group 175"/>
              <p:cNvGrpSpPr>
                <a:grpSpLocks/>
              </p:cNvGrpSpPr>
              <p:nvPr/>
            </p:nvGrpSpPr>
            <p:grpSpPr bwMode="auto">
              <a:xfrm>
                <a:off x="3386" y="3487"/>
                <a:ext cx="443" cy="398"/>
                <a:chOff x="4838" y="2218"/>
                <a:chExt cx="395" cy="355"/>
              </a:xfrm>
            </p:grpSpPr>
            <p:sp>
              <p:nvSpPr>
                <p:cNvPr id="8234" name="Freeform 176"/>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Freeform 177"/>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6" name="Freeform 178"/>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179"/>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180"/>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Freeform 181"/>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182"/>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Rectangle 18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42" name="Rectangle 18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43" name="Freeform 185"/>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Rectangle 18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8230" name="Text Box 18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sz="1400">
                  <a:solidFill>
                    <a:schemeClr val="bg1"/>
                  </a:solidFill>
                  <a:latin typeface="Arial" charset="0"/>
                </a:defRPr>
              </a:lvl1pPr>
              <a:lvl2pPr marL="742950" indent="-285750">
                <a:defRPr sz="1400">
                  <a:solidFill>
                    <a:schemeClr val="bg1"/>
                  </a:solidFill>
                  <a:latin typeface="Arial" charset="0"/>
                </a:defRPr>
              </a:lvl2pPr>
              <a:lvl3pPr marL="1143000" indent="-228600">
                <a:defRPr sz="1400">
                  <a:solidFill>
                    <a:schemeClr val="bg1"/>
                  </a:solidFill>
                  <a:latin typeface="Arial" charset="0"/>
                </a:defRPr>
              </a:lvl3pPr>
              <a:lvl4pPr marL="1600200" indent="-228600">
                <a:defRPr sz="1400">
                  <a:solidFill>
                    <a:schemeClr val="bg1"/>
                  </a:solidFill>
                  <a:latin typeface="Arial" charset="0"/>
                </a:defRPr>
              </a:lvl4pPr>
              <a:lvl5pPr marL="2057400" indent="-228600">
                <a:defRPr sz="1400">
                  <a:solidFill>
                    <a:schemeClr val="bg1"/>
                  </a:solidFill>
                  <a:latin typeface="Arial" charset="0"/>
                </a:defRPr>
              </a:lvl5pPr>
              <a:lvl6pPr marL="25146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6pPr>
              <a:lvl7pPr marL="29718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7pPr>
              <a:lvl8pPr marL="34290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8pPr>
              <a:lvl9pPr marL="3886200" indent="-228600" algn="ctr" eaLnBrk="0" fontAlgn="base" hangingPunct="0">
                <a:spcBef>
                  <a:spcPct val="50000"/>
                </a:spcBef>
                <a:spcAft>
                  <a:spcPct val="0"/>
                </a:spcAft>
                <a:buClr>
                  <a:srgbClr val="0146AD"/>
                </a:buClr>
                <a:buFont typeface="Wingdings" pitchFamily="2" charset="2"/>
                <a:buChar char="–"/>
                <a:defRPr sz="1400">
                  <a:solidFill>
                    <a:schemeClr val="bg1"/>
                  </a:solidFill>
                  <a:latin typeface="Arial" charset="0"/>
                </a:defRPr>
              </a:lvl9pPr>
            </a:lstStyle>
            <a:p>
              <a:pPr algn="l" eaLnBrk="1" hangingPunct="1">
                <a:spcAft>
                  <a:spcPct val="30000"/>
                </a:spcAft>
                <a:buClr>
                  <a:schemeClr val="tx1"/>
                </a:buClr>
                <a:buFontTx/>
                <a:buNone/>
              </a:pPr>
              <a:r>
                <a:rPr lang="en-US" sz="1800" b="1"/>
                <a:t>Dana</a:t>
              </a:r>
              <a:br>
                <a:rPr lang="en-US" sz="1800" b="1"/>
              </a:br>
              <a:r>
                <a:rPr lang="en-US" sz="1800" b="1"/>
                <a:t>Evans</a:t>
              </a:r>
            </a:p>
          </p:txBody>
        </p:sp>
        <p:sp>
          <p:nvSpPr>
            <p:cNvPr id="8231" name="Line 18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Rectangle 2"/>
          <p:cNvSpPr>
            <a:spLocks noGrp="1" noChangeArrowheads="1"/>
          </p:cNvSpPr>
          <p:nvPr>
            <p:ph type="title"/>
          </p:nvPr>
        </p:nvSpPr>
        <p:spPr/>
        <p:txBody>
          <a:bodyPr/>
          <a:lstStyle/>
          <a:p>
            <a:pPr eaLnBrk="1" hangingPunct="1"/>
            <a:r>
              <a:rPr lang="en-US" smtClean="0"/>
              <a:t>Common questions during adjudication</a:t>
            </a:r>
          </a:p>
        </p:txBody>
      </p:sp>
      <p:sp>
        <p:nvSpPr>
          <p:cNvPr id="9219" name="Rectangle 3"/>
          <p:cNvSpPr>
            <a:spLocks noGrp="1" noChangeArrowheads="1"/>
          </p:cNvSpPr>
          <p:nvPr>
            <p:ph idx="1"/>
          </p:nvPr>
        </p:nvSpPr>
        <p:spPr/>
        <p:txBody>
          <a:bodyPr/>
          <a:lstStyle/>
          <a:p>
            <a:pPr>
              <a:buFont typeface="Arial" charset="0"/>
              <a:buChar char="•"/>
            </a:pPr>
            <a:r>
              <a:rPr lang="en-US" smtClean="0"/>
              <a:t>What is the extent of the carrier's responsibility?</a:t>
            </a:r>
          </a:p>
          <a:p>
            <a:pPr lvl="1"/>
            <a:r>
              <a:rPr lang="en-US" smtClean="0"/>
              <a:t>Was there a coverage in effect for the loss?</a:t>
            </a:r>
          </a:p>
          <a:p>
            <a:pPr lvl="1"/>
            <a:r>
              <a:rPr lang="en-US" smtClean="0"/>
              <a:t>Are there terms associated to the coverage?</a:t>
            </a:r>
          </a:p>
          <a:p>
            <a:pPr>
              <a:buFont typeface="Arial" charset="0"/>
              <a:buChar char="•"/>
            </a:pPr>
            <a:r>
              <a:rPr lang="en-US" smtClean="0"/>
              <a:t>What occurred during the loss?</a:t>
            </a:r>
          </a:p>
          <a:p>
            <a:pPr lvl="1"/>
            <a:r>
              <a:rPr lang="en-US" smtClean="0"/>
              <a:t>Where, when, and how did the loss occur?</a:t>
            </a:r>
          </a:p>
          <a:p>
            <a:pPr lvl="1"/>
            <a:r>
              <a:rPr lang="en-US" smtClean="0"/>
              <a:t>What other parties were involved?</a:t>
            </a:r>
          </a:p>
          <a:p>
            <a:pPr>
              <a:buFont typeface="Arial" charset="0"/>
              <a:buChar char="•"/>
            </a:pPr>
            <a:r>
              <a:rPr lang="en-US" smtClean="0"/>
              <a:t>Is there relevant information from other agencies?</a:t>
            </a:r>
          </a:p>
          <a:p>
            <a:pPr lvl="1"/>
            <a:r>
              <a:rPr lang="en-US" smtClean="0"/>
              <a:t>For auto claims, this could include metro reports</a:t>
            </a:r>
          </a:p>
          <a:p>
            <a:pPr lvl="1"/>
            <a:r>
              <a:rPr lang="en-US" smtClean="0"/>
              <a:t>For workers' comp claims, this could include medical bill reviews</a:t>
            </a:r>
          </a:p>
          <a:p>
            <a:pPr>
              <a:buFont typeface="Arial" charset="0"/>
              <a:buChar char="•"/>
            </a:pPr>
            <a:r>
              <a:rPr lang="en-US" smtClean="0"/>
              <a:t>How much will it cost to indemnify each claimant?</a:t>
            </a:r>
          </a:p>
          <a:p>
            <a:pPr lvl="1"/>
            <a:r>
              <a:rPr lang="en-US" smtClean="0"/>
              <a:t>Should damaged property be repaired or replaced?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Adjudication basics</a:t>
            </a:r>
          </a:p>
          <a:p>
            <a:pPr>
              <a:lnSpc>
                <a:spcPct val="150000"/>
              </a:lnSpc>
              <a:buFont typeface="Arial" charset="0"/>
              <a:buChar char="•"/>
            </a:pPr>
            <a:r>
              <a:rPr lang="en-US" sz="2800" smtClean="0"/>
              <a:t>Adjudication</a:t>
            </a:r>
            <a:endParaRPr lang="en-US" sz="2800" smtClean="0">
              <a:solidFill>
                <a:srgbClr val="C0C0C0"/>
              </a:solidFill>
            </a:endParaRPr>
          </a:p>
          <a:p>
            <a:pPr>
              <a:lnSpc>
                <a:spcPct val="150000"/>
              </a:lnSpc>
              <a:buFont typeface="Arial" charset="0"/>
              <a:buChar char="•"/>
            </a:pPr>
            <a:r>
              <a:rPr lang="en-US" sz="2800" smtClean="0">
                <a:solidFill>
                  <a:srgbClr val="C0C0C0"/>
                </a:solidFill>
              </a:rPr>
              <a:t>The end of adjudication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28575"/>
            <a:ext cx="6122919" cy="6372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a:xfrm>
            <a:off x="495300" y="120650"/>
            <a:ext cx="3032125" cy="1095375"/>
          </a:xfrm>
        </p:spPr>
        <p:txBody>
          <a:bodyPr/>
          <a:lstStyle/>
          <a:p>
            <a:pPr eaLnBrk="1" hangingPunct="1"/>
            <a:r>
              <a:rPr lang="en-US" smtClean="0"/>
              <a:t>General loss information</a:t>
            </a:r>
          </a:p>
        </p:txBody>
      </p:sp>
      <p:sp>
        <p:nvSpPr>
          <p:cNvPr id="11267" name="Rectangle 3"/>
          <p:cNvSpPr>
            <a:spLocks noGrp="1" noChangeArrowheads="1"/>
          </p:cNvSpPr>
          <p:nvPr>
            <p:ph idx="1"/>
          </p:nvPr>
        </p:nvSpPr>
        <p:spPr>
          <a:xfrm>
            <a:off x="131764" y="993775"/>
            <a:ext cx="2982912" cy="4645025"/>
          </a:xfrm>
        </p:spPr>
        <p:txBody>
          <a:bodyPr/>
          <a:lstStyle/>
          <a:p>
            <a:pPr>
              <a:buFont typeface="Arial" charset="0"/>
              <a:buChar char="•"/>
            </a:pPr>
            <a:r>
              <a:rPr lang="en-US" sz="2000" dirty="0" smtClean="0"/>
              <a:t>General loss information is often captured on the Loss Details screen, such </a:t>
            </a:r>
            <a:br>
              <a:rPr lang="en-US" sz="2000" dirty="0" smtClean="0"/>
            </a:br>
            <a:r>
              <a:rPr lang="en-US" sz="2000" dirty="0" smtClean="0"/>
              <a:t>as information about:</a:t>
            </a:r>
          </a:p>
          <a:p>
            <a:pPr lvl="1"/>
            <a:r>
              <a:rPr lang="en-US" sz="2000" dirty="0" smtClean="0"/>
              <a:t>Party at fault</a:t>
            </a:r>
          </a:p>
          <a:p>
            <a:pPr lvl="1"/>
            <a:r>
              <a:rPr lang="en-US" sz="2000" dirty="0" smtClean="0"/>
              <a:t>Loss location</a:t>
            </a:r>
          </a:p>
          <a:p>
            <a:pPr lvl="1"/>
            <a:r>
              <a:rPr lang="en-US" sz="2000" dirty="0" smtClean="0"/>
              <a:t>Notification info</a:t>
            </a:r>
          </a:p>
          <a:p>
            <a:pPr lvl="1"/>
            <a:r>
              <a:rPr lang="en-US" sz="2000" dirty="0" smtClean="0"/>
              <a:t>Officials involved</a:t>
            </a:r>
          </a:p>
          <a:p>
            <a:pPr lvl="1"/>
            <a:r>
              <a:rPr lang="en-US" sz="2000" dirty="0" smtClean="0"/>
              <a:t>Witnesses</a:t>
            </a:r>
          </a:p>
          <a:p>
            <a:pPr lvl="1"/>
            <a:r>
              <a:rPr lang="en-US" sz="2000" dirty="0" smtClean="0"/>
              <a:t>Contributing factors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5099" y="6756400"/>
            <a:ext cx="256802"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pic>
        <p:nvPicPr>
          <p:cNvPr id="2055" name="Picture 7" descr="C:\Users\trhoades\AppData\Local\Temp\SNAGHTML196b8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694" y="180753"/>
            <a:ext cx="5455306" cy="6230679"/>
          </a:xfrm>
          <a:prstGeom prst="rect">
            <a:avLst/>
          </a:prstGeom>
          <a:noFill/>
          <a:extLst>
            <a:ext uri="{909E8E84-426E-40DD-AFC4-6F175D3DCCD1}">
              <a14:hiddenFill xmlns:a14="http://schemas.microsoft.com/office/drawing/2010/main">
                <a:solidFill>
                  <a:srgbClr val="FFFFFF"/>
                </a:solidFill>
              </a14:hiddenFill>
            </a:ext>
          </a:extLst>
        </p:spPr>
      </p:pic>
      <p:sp>
        <p:nvSpPr>
          <p:cNvPr id="12291" name="Rectangle 3"/>
          <p:cNvSpPr>
            <a:spLocks noGrp="1" noChangeArrowheads="1"/>
          </p:cNvSpPr>
          <p:nvPr>
            <p:ph type="title"/>
          </p:nvPr>
        </p:nvSpPr>
        <p:spPr>
          <a:xfrm>
            <a:off x="495300" y="123825"/>
            <a:ext cx="3098800" cy="1123950"/>
          </a:xfrm>
        </p:spPr>
        <p:txBody>
          <a:bodyPr/>
          <a:lstStyle/>
          <a:p>
            <a:pPr eaLnBrk="1" hangingPunct="1"/>
            <a:r>
              <a:rPr lang="en-US" smtClean="0"/>
              <a:t>General loss</a:t>
            </a:r>
            <a:br>
              <a:rPr lang="en-US" smtClean="0"/>
            </a:br>
            <a:r>
              <a:rPr lang="en-US" smtClean="0"/>
              <a:t>information:</a:t>
            </a:r>
            <a:br>
              <a:rPr lang="en-US" smtClean="0"/>
            </a:br>
            <a:r>
              <a:rPr lang="en-US" smtClean="0"/>
              <a:t>Example</a:t>
            </a:r>
          </a:p>
        </p:txBody>
      </p:sp>
      <p:sp>
        <p:nvSpPr>
          <p:cNvPr id="12292" name="Rectangle 7"/>
          <p:cNvSpPr>
            <a:spLocks noGrp="1" noChangeArrowheads="1"/>
          </p:cNvSpPr>
          <p:nvPr>
            <p:ph idx="1"/>
          </p:nvPr>
        </p:nvSpPr>
        <p:spPr>
          <a:xfrm>
            <a:off x="455613" y="2332038"/>
            <a:ext cx="3157537" cy="3005137"/>
          </a:xfrm>
        </p:spPr>
        <p:txBody>
          <a:bodyPr/>
          <a:lstStyle/>
          <a:p>
            <a:pPr>
              <a:buFont typeface="Arial" charset="0"/>
              <a:buChar char="•"/>
            </a:pPr>
            <a:r>
              <a:rPr lang="en-US" dirty="0" smtClean="0"/>
              <a:t>Each row in the Contributing Factors list is a series of dependent dropdowns which let users specify factors that contributed to the loss</a:t>
            </a:r>
          </a:p>
        </p:txBody>
      </p:sp>
      <p:sp>
        <p:nvSpPr>
          <p:cNvPr id="12" name="Rectangle 16"/>
          <p:cNvSpPr>
            <a:spLocks noChangeArrowheads="1"/>
          </p:cNvSpPr>
          <p:nvPr/>
        </p:nvSpPr>
        <p:spPr bwMode="auto">
          <a:xfrm>
            <a:off x="3702520" y="3642970"/>
            <a:ext cx="5441479" cy="146243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6922FA-BDCD-481F-9412-AFBCB41FBF66}"/>
</file>

<file path=customXml/itemProps2.xml><?xml version="1.0" encoding="utf-8"?>
<ds:datastoreItem xmlns:ds="http://schemas.openxmlformats.org/officeDocument/2006/customXml" ds:itemID="{2DE64C5E-258F-40D0-802A-DB60BB73094F}"/>
</file>

<file path=customXml/itemProps3.xml><?xml version="1.0" encoding="utf-8"?>
<ds:datastoreItem xmlns:ds="http://schemas.openxmlformats.org/officeDocument/2006/customXml" ds:itemID="{0AD4CF19-5BF9-4B4A-A3B1-2B551E4EA9DF}"/>
</file>

<file path=docProps/app.xml><?xml version="1.0" encoding="utf-8"?>
<Properties xmlns="http://schemas.openxmlformats.org/officeDocument/2006/extended-properties" xmlns:vt="http://schemas.openxmlformats.org/officeDocument/2006/docPropsVTypes">
  <Template/>
  <TotalTime>10089</TotalTime>
  <Words>5321</Words>
  <Application>Microsoft Office PowerPoint</Application>
  <PresentationFormat>On-screen Show (4:3)</PresentationFormat>
  <Paragraphs>412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1_test-template</vt:lpstr>
      <vt:lpstr>Adjudicating Claims</vt:lpstr>
      <vt:lpstr>Lesson objectives</vt:lpstr>
      <vt:lpstr>Lesson outline</vt:lpstr>
      <vt:lpstr>Adjudication: The business perspective</vt:lpstr>
      <vt:lpstr>Adjudication: The functional perspective</vt:lpstr>
      <vt:lpstr>Common questions during adjudication</vt:lpstr>
      <vt:lpstr>Lesson outline</vt:lpstr>
      <vt:lpstr>General loss information</vt:lpstr>
      <vt:lpstr>General loss information: Example</vt:lpstr>
      <vt:lpstr>Using information from external-to- carrier systems</vt:lpstr>
      <vt:lpstr>Metropolitan Reporting Bureau integration</vt:lpstr>
      <vt:lpstr>Assessments</vt:lpstr>
      <vt:lpstr>Assessment event lines</vt:lpstr>
      <vt:lpstr>Total loss calculator</vt:lpstr>
      <vt:lpstr>Medical Bill Review integration</vt:lpstr>
      <vt:lpstr>Lesson outline</vt:lpstr>
      <vt:lpstr>The end of adjudication</vt:lpstr>
      <vt:lpstr>Validation levels and adjudication</vt:lpstr>
      <vt:lpstr>Each level has conditions</vt:lpstr>
      <vt:lpstr>The "New Loss" level</vt:lpstr>
      <vt:lpstr>Promotion to more mature levels</vt:lpstr>
      <vt:lpstr>Objects cannot move backwards</vt:lpstr>
      <vt:lpstr>The "Ability to Pay" level</vt:lpstr>
      <vt:lpstr>"Ability to pay" and the payment wizard</vt:lpstr>
      <vt:lpstr>Objects that are not at “ability to pay"</vt:lpstr>
      <vt:lpstr>Validation results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Adjudicating Claims</dc:title>
  <dc:creator>Tom Rhoades</dc:creator>
  <dc:description>1140</dc:description>
  <cp:lastModifiedBy>Guidewire Education</cp:lastModifiedBy>
  <cp:revision>1725</cp:revision>
  <dcterms:created xsi:type="dcterms:W3CDTF">2007-08-02T20:13:16Z</dcterms:created>
  <dcterms:modified xsi:type="dcterms:W3CDTF">2015-01-12T23:29:20Z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