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1.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Slides/notesSlide50.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49.xml" ContentType="application/vnd.openxmlformats-officedocument.presentationml.notesSlide+xml"/>
  <Override PartName="/ppt/notesSlides/notesSlide51.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2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4.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24.xml" ContentType="application/vnd.openxmlformats-officedocument.presentationml.slideLayout+xml"/>
  <Override PartName="/ppt/slideLayouts/slideLayout20.xml" ContentType="application/vnd.openxmlformats-officedocument.presentationml.slideLayout+xml"/>
  <Override PartName="/ppt/notesSlides/notesSlide34.xml" ContentType="application/vnd.openxmlformats-officedocument.presentationml.notesSlide+xml"/>
  <Override PartName="/ppt/notesSlides/notesSlide16.xml" ContentType="application/vnd.openxmlformats-officedocument.presentationml.notesSlide+xml"/>
  <Override PartName="/ppt/slideLayouts/slideLayout22.xml" ContentType="application/vnd.openxmlformats-officedocument.presentationml.slideLayout+xml"/>
  <Override PartName="/ppt/notesSlides/notesSlide33.xml" ContentType="application/vnd.openxmlformats-officedocument.presentationml.notesSlide+xml"/>
  <Override PartName="/ppt/slideLayouts/slideLayout23.xml" ContentType="application/vnd.openxmlformats-officedocument.presentationml.slideLayout+xml"/>
  <Override PartName="/ppt/notesSlides/notesSlide32.xml" ContentType="application/vnd.openxmlformats-officedocument.presentationml.notesSlide+xml"/>
  <Override PartName="/ppt/notesSlides/notesSlide2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notesSlides/notesSlide36.xml" ContentType="application/vnd.openxmlformats-officedocument.presentationml.notesSlide+xml"/>
  <Override PartName="/ppt/notesSlides/notesSlide44.xml" ContentType="application/vnd.openxmlformats-officedocument.presentationml.notesSlide+xml"/>
  <Override PartName="/ppt/slideLayouts/slideLayout7.xml" ContentType="application/vnd.openxmlformats-officedocument.presentationml.slideLayout+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5.xml" ContentType="application/vnd.openxmlformats-officedocument.presentationml.notesSlide+xml"/>
  <Override PartName="/ppt/slideLayouts/slideLayout6.xml" ContentType="application/vnd.openxmlformats-officedocument.presentationml.slideLayout+xml"/>
  <Override PartName="/ppt/notesSlides/notesSlide45.xml" ContentType="application/vnd.openxmlformats-officedocument.presentationml.notesSlide+xml"/>
  <Override PartName="/ppt/slideLayouts/slideLayout5.xml" ContentType="application/vnd.openxmlformats-officedocument.presentationml.slideLayout+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6.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notesSlides/notesSlide40.xml" ContentType="application/vnd.openxmlformats-officedocument.presentationml.notesSlide+xml"/>
  <Override PartName="/ppt/slideLayouts/slideLayout14.xml" ContentType="application/vnd.openxmlformats-officedocument.presentationml.slideLayout+xml"/>
  <Override PartName="/ppt/notesSlides/notesSlide38.xml" ContentType="application/vnd.openxmlformats-officedocument.presentationml.notesSlide+xml"/>
  <Override PartName="/ppt/slideLayouts/slideLayout15.xml" ContentType="application/vnd.openxmlformats-officedocument.presentationml.slideLayout+xml"/>
  <Override PartName="/ppt/notesSlides/notesSlide39.xml" ContentType="application/vnd.openxmlformats-officedocument.presentationml.notesSlide+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notesSlides/notesSlide42.xml" ContentType="application/vnd.openxmlformats-officedocument.presentationml.notesSlide+xml"/>
  <Override PartName="/ppt/slideLayouts/slideLayout18.xml" ContentType="application/vnd.openxmlformats-officedocument.presentationml.slideLayout+xml"/>
  <Override PartName="/ppt/notesSlides/notesSlide37.xml" ContentType="application/vnd.openxmlformats-officedocument.presentationml.notesSlide+xml"/>
  <Override PartName="/ppt/notesSlides/notesSlide41.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4"/>
  </p:notesMasterIdLst>
  <p:sldIdLst>
    <p:sldId id="258" r:id="rId3"/>
    <p:sldId id="259" r:id="rId4"/>
    <p:sldId id="260" r:id="rId5"/>
    <p:sldId id="261" r:id="rId6"/>
    <p:sldId id="262" r:id="rId7"/>
    <p:sldId id="263" r:id="rId8"/>
    <p:sldId id="264" r:id="rId9"/>
    <p:sldId id="265" r:id="rId10"/>
    <p:sldId id="327"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44" autoAdjust="0"/>
  </p:normalViewPr>
  <p:slideViewPr>
    <p:cSldViewPr>
      <p:cViewPr>
        <p:scale>
          <a:sx n="66" d="100"/>
          <a:sy n="66" d="100"/>
        </p:scale>
        <p:origin x="-1284" y="48"/>
      </p:cViewPr>
      <p:guideLst>
        <p:guide orient="horz" pos="2160"/>
        <p:guide pos="2880"/>
      </p:guideLst>
    </p:cSldViewPr>
  </p:slideViewPr>
  <p:notesTextViewPr>
    <p:cViewPr>
      <p:scale>
        <a:sx n="1" d="1"/>
        <a:sy n="1" d="1"/>
      </p:scale>
      <p:origin x="0" y="0"/>
    </p:cViewPr>
  </p:notesTextViewPr>
  <p:sorterViewPr>
    <p:cViewPr>
      <p:scale>
        <a:sx n="100" d="100"/>
        <a:sy n="100" d="100"/>
      </p:scale>
      <p:origin x="0" y="6654"/>
    </p:cViewPr>
  </p:sorterViewPr>
  <p:notesViewPr>
    <p:cSldViewPr>
      <p:cViewPr>
        <p:scale>
          <a:sx n="80" d="100"/>
          <a:sy n="80" d="100"/>
        </p:scale>
        <p:origin x="-2058" y="6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customXml" Target="../customXml/item2.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AAC82-0586-499B-BC37-99E1C18D6409}" type="datetimeFigureOut">
              <a:rPr lang="en-US" smtClean="0"/>
              <a:t>1/30/2015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72BC09-9E9E-40CF-A203-89AF14D64A41}" type="slidenum">
              <a:rPr lang="en-US" smtClean="0"/>
              <a:t>‹#›</a:t>
            </a:fld>
            <a:endParaRPr lang="en-US"/>
          </a:p>
        </p:txBody>
      </p:sp>
    </p:spTree>
    <p:extLst>
      <p:ext uri="{BB962C8B-B14F-4D97-AF65-F5344CB8AC3E}">
        <p14:creationId xmlns:p14="http://schemas.microsoft.com/office/powerpoint/2010/main" val="339328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2667529-FE3F-46C4-AE32-9C831A4AD719}" type="slidenum">
              <a:rPr lang="en-US" altLang="en-US" sz="1200" smtClean="0">
                <a:solidFill>
                  <a:prstClr val="black"/>
                </a:solidFill>
              </a:rPr>
              <a:pPr eaLnBrk="1" hangingPunct="1">
                <a:buClr>
                  <a:prstClr val="black"/>
                </a:buClr>
              </a:pPr>
              <a:t>1</a:t>
            </a:fld>
            <a:endParaRPr lang="en-US" altLang="en-US" sz="1200" smtClean="0">
              <a:solidFill>
                <a:prstClr val="black"/>
              </a:solidFill>
            </a:endParaRPr>
          </a:p>
        </p:txBody>
      </p:sp>
      <p:sp>
        <p:nvSpPr>
          <p:cNvPr id="58372" name="Rectangle 2"/>
          <p:cNvSpPr>
            <a:spLocks noGrp="1" noRot="1" noChangeAspect="1" noChangeArrowheads="1" noTextEdit="1"/>
          </p:cNvSpPr>
          <p:nvPr>
            <p:ph type="sldImg"/>
          </p:nvPr>
        </p:nvSpPr>
        <p:spPr>
          <a:xfrm>
            <a:off x="760413" y="619125"/>
            <a:ext cx="5341937" cy="400685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847A6A56-48FD-431E-B2B0-46C4FF8A43CD}" type="slidenum">
              <a:rPr lang="en-US" altLang="en-US" sz="1200" smtClean="0">
                <a:solidFill>
                  <a:prstClr val="black"/>
                </a:solidFill>
              </a:rPr>
              <a:pPr eaLnBrk="1" hangingPunct="1">
                <a:buClr>
                  <a:prstClr val="black"/>
                </a:buClr>
              </a:pPr>
              <a:t>10</a:t>
            </a:fld>
            <a:endParaRPr lang="en-US" altLang="en-US" sz="1200" smtClean="0">
              <a:solidFill>
                <a:prstClr val="black"/>
              </a:solidFill>
            </a:endParaRPr>
          </a:p>
        </p:txBody>
      </p:sp>
      <p:sp>
        <p:nvSpPr>
          <p:cNvPr id="67588" name="Rectangle 2"/>
          <p:cNvSpPr>
            <a:spLocks noGrp="1" noRot="1" noChangeAspect="1" noChangeArrowheads="1" noTextEdit="1"/>
          </p:cNvSpPr>
          <p:nvPr>
            <p:ph type="sldImg"/>
          </p:nvPr>
        </p:nvSpPr>
        <p:spPr>
          <a:xfrm>
            <a:off x="760413" y="619125"/>
            <a:ext cx="5343525" cy="400685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44E52DB-0C8F-4A2E-88E1-D4F70F7E0EC6}" type="slidenum">
              <a:rPr lang="en-US" altLang="en-US" sz="1200" smtClean="0">
                <a:solidFill>
                  <a:prstClr val="black"/>
                </a:solidFill>
              </a:rPr>
              <a:pPr eaLnBrk="1" hangingPunct="1">
                <a:buClr>
                  <a:prstClr val="black"/>
                </a:buClr>
              </a:pPr>
              <a:t>11</a:t>
            </a:fld>
            <a:endParaRPr lang="en-US" altLang="en-US" sz="1200" smtClean="0">
              <a:solidFill>
                <a:prstClr val="black"/>
              </a:solidFill>
            </a:endParaRPr>
          </a:p>
        </p:txBody>
      </p:sp>
      <p:sp>
        <p:nvSpPr>
          <p:cNvPr id="68612" name="Rectangle 2"/>
          <p:cNvSpPr>
            <a:spLocks noGrp="1" noRot="1" noChangeAspect="1" noChangeArrowheads="1" noTextEdit="1"/>
          </p:cNvSpPr>
          <p:nvPr>
            <p:ph type="sldImg"/>
          </p:nvPr>
        </p:nvSpPr>
        <p:spPr>
          <a:xfrm>
            <a:off x="760413" y="619125"/>
            <a:ext cx="5343525" cy="400685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521B404B-C496-4A5F-878C-2D31B5A39F48}" type="slidenum">
              <a:rPr lang="en-US" altLang="en-US" sz="1200" smtClean="0">
                <a:solidFill>
                  <a:prstClr val="black"/>
                </a:solidFill>
              </a:rPr>
              <a:pPr eaLnBrk="1" hangingPunct="1">
                <a:buClr>
                  <a:prstClr val="black"/>
                </a:buClr>
              </a:pPr>
              <a:t>12</a:t>
            </a:fld>
            <a:endParaRPr lang="en-US" altLang="en-US" sz="1200" smtClean="0">
              <a:solidFill>
                <a:prstClr val="black"/>
              </a:solidFill>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Financials approval is discussed in its own lesson in the Financial Approvals lesson of the ClaimCenter 8.0 Introduction course.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A3B7434C-88FC-4A9C-B001-287BC7F41503}" type="slidenum">
              <a:rPr lang="en-US" altLang="en-US" sz="1200" smtClean="0">
                <a:solidFill>
                  <a:prstClr val="black"/>
                </a:solidFill>
              </a:rPr>
              <a:pPr eaLnBrk="1" hangingPunct="1">
                <a:buClr>
                  <a:prstClr val="black"/>
                </a:buClr>
              </a:pPr>
              <a:t>13</a:t>
            </a:fld>
            <a:endParaRPr lang="en-US" altLang="en-US" sz="1200" smtClean="0">
              <a:solidFill>
                <a:prstClr val="black"/>
              </a:solidFill>
            </a:endParaRPr>
          </a:p>
        </p:txBody>
      </p:sp>
      <p:sp>
        <p:nvSpPr>
          <p:cNvPr id="70660" name="Rectangle 2"/>
          <p:cNvSpPr>
            <a:spLocks noGrp="1" noRot="1" noChangeAspect="1" noChangeArrowheads="1" noTextEdit="1"/>
          </p:cNvSpPr>
          <p:nvPr>
            <p:ph type="sldImg"/>
          </p:nvPr>
        </p:nvSpPr>
        <p:spPr>
          <a:xfrm>
            <a:off x="760413" y="619125"/>
            <a:ext cx="5343525" cy="400685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check can potentially go through several statuses during its life cycle.</a:t>
            </a:r>
          </a:p>
          <a:p>
            <a:pPr lvl="1" eaLnBrk="1" hangingPunct="1"/>
            <a:r>
              <a:rPr lang="en-US" dirty="0" smtClean="0"/>
              <a:t>Initially, a check is in a draft state while it is being created within the payment wizard.</a:t>
            </a:r>
          </a:p>
          <a:p>
            <a:pPr lvl="1" eaLnBrk="1" hangingPunct="1"/>
            <a:r>
              <a:rPr lang="en-US" dirty="0" smtClean="0"/>
              <a:t>When a check is initially created, the check's status is set to "Pending Approval". (Check approval is discussed in the "Supervisors" lesson.)</a:t>
            </a:r>
          </a:p>
          <a:p>
            <a:pPr lvl="2" eaLnBrk="1" hangingPunct="1"/>
            <a:r>
              <a:rPr lang="en-US" dirty="0" smtClean="0"/>
              <a:t>If the approval is denied, then the check is set to "Rejected".</a:t>
            </a:r>
          </a:p>
          <a:p>
            <a:pPr lvl="2" eaLnBrk="1" hangingPunct="1"/>
            <a:r>
              <a:rPr lang="en-US" dirty="0" smtClean="0"/>
              <a:t>If the approval is approved, or if no approval is required, the check advances to "Awaiting Submission" status. At this point, it has not yet been sent to the external check printing system.</a:t>
            </a:r>
          </a:p>
          <a:p>
            <a:pPr lvl="1" eaLnBrk="1" hangingPunct="1"/>
            <a:r>
              <a:rPr lang="en-US" dirty="0" smtClean="0"/>
              <a:t>A periodic batch process sends checks at "awaiting submission" status to the check printing system. Once sent to the check printing system, its status is "Requesting" or "Requested". (The exact status can depend on the implementation of the integration code.)</a:t>
            </a:r>
          </a:p>
          <a:p>
            <a:pPr lvl="1" eaLnBrk="1" hangingPunct="1"/>
            <a:r>
              <a:rPr lang="en-US" dirty="0" smtClean="0"/>
              <a:t>When the check printing system reports that the check has been issued, the status changes to "Issued".</a:t>
            </a:r>
          </a:p>
          <a:p>
            <a:pPr lvl="1" eaLnBrk="1" hangingPunct="1"/>
            <a:r>
              <a:rPr lang="en-US" dirty="0" smtClean="0"/>
              <a:t>When the payee(s) have cashed the check, it is "Cleared".</a:t>
            </a:r>
          </a:p>
          <a:p>
            <a:pPr eaLnBrk="1" hangingPunct="1"/>
            <a:r>
              <a:rPr lang="en-US" dirty="0" smtClean="0"/>
              <a:t>The "Pending Approval", "Rejected", and "Awaiting Submission" statuses are managed by ClaimCenter. The external check printing system largely manages the latter three steps, identifying that the check has been received, printed, and then cashed.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716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16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C561ECB3-38EA-4292-B9EF-FC6C0CB31BD5}" type="slidenum">
              <a:rPr lang="en-US" altLang="en-US" sz="1200" smtClean="0">
                <a:solidFill>
                  <a:prstClr val="black"/>
                </a:solidFill>
              </a:rPr>
              <a:pPr eaLnBrk="1" hangingPunct="1">
                <a:buClr>
                  <a:prstClr val="black"/>
                </a:buClr>
              </a:pPr>
              <a:t>14</a:t>
            </a:fld>
            <a:endParaRPr lang="en-US" altLang="en-US" sz="1200" smtClean="0">
              <a:solidFill>
                <a:prstClr val="black"/>
              </a:solidFill>
            </a:endParaRPr>
          </a:p>
        </p:txBody>
      </p:sp>
      <p:sp>
        <p:nvSpPr>
          <p:cNvPr id="71684" name="Rectangle 2"/>
          <p:cNvSpPr>
            <a:spLocks noGrp="1" noRot="1" noChangeAspect="1" noChangeArrowheads="1" noTextEdit="1"/>
          </p:cNvSpPr>
          <p:nvPr>
            <p:ph type="sldImg"/>
          </p:nvPr>
        </p:nvSpPr>
        <p:spPr>
          <a:xfrm>
            <a:off x="760413" y="619125"/>
            <a:ext cx="5343525" cy="4006850"/>
          </a:xfrm>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integration point is typically not the one requiring the greatest amount of effort to plan and configure, but the effort involved is significant enough that it also cannot usually be considered minimal.</a:t>
            </a:r>
          </a:p>
          <a:p>
            <a:pPr eaLnBrk="1" hangingPunct="1"/>
            <a:r>
              <a:rPr lang="en-US" smtClean="0"/>
              <a:t>A given instance of ClaimCenter is typically integrated with a single general ledger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024660E-EFC3-4F6E-A9CD-60FA43DC4ED3}" type="slidenum">
              <a:rPr lang="en-US" altLang="en-US" sz="1200" smtClean="0">
                <a:solidFill>
                  <a:prstClr val="black"/>
                </a:solidFill>
              </a:rPr>
              <a:pPr eaLnBrk="1" hangingPunct="1">
                <a:buClr>
                  <a:prstClr val="black"/>
                </a:buClr>
              </a:pPr>
              <a:t>15</a:t>
            </a:fld>
            <a:endParaRPr lang="en-US" altLang="en-US" sz="1200" smtClean="0">
              <a:solidFill>
                <a:prstClr val="black"/>
              </a:solidFill>
            </a:endParaRPr>
          </a:p>
        </p:txBody>
      </p:sp>
      <p:sp>
        <p:nvSpPr>
          <p:cNvPr id="72708" name="Rectangle 2"/>
          <p:cNvSpPr>
            <a:spLocks noGrp="1" noRot="1" noChangeAspect="1" noChangeArrowheads="1" noTextEdit="1"/>
          </p:cNvSpPr>
          <p:nvPr>
            <p:ph type="sldImg"/>
          </p:nvPr>
        </p:nvSpPr>
        <p:spPr>
          <a:xfrm>
            <a:off x="760413" y="619125"/>
            <a:ext cx="5343525" cy="400685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integration point is typically not the one requiring the greatest amount of effort to plan and configure, but the effort involved is significant enough that it also cannot usually be considered minimal. This is a "medium" level task because:</a:t>
            </a:r>
          </a:p>
          <a:p>
            <a:pPr lvl="1" eaLnBrk="1" hangingPunct="1"/>
            <a:r>
              <a:rPr lang="en-US" dirty="0" smtClean="0"/>
              <a:t>Testing of the integration point typically has to be run through accounting team</a:t>
            </a:r>
          </a:p>
          <a:p>
            <a:pPr lvl="1" eaLnBrk="1" hangingPunct="1"/>
            <a:r>
              <a:rPr lang="en-US" dirty="0" smtClean="0"/>
              <a:t>There are a number of exception cases that the integration point must deal with (such as what happens if the check printing machine runs out of paper, or what happens if and when a check number is skipped</a:t>
            </a:r>
          </a:p>
          <a:p>
            <a:pPr eaLnBrk="1" hangingPunct="1"/>
            <a:r>
              <a:rPr lang="en-US" dirty="0" smtClean="0"/>
              <a:t>The check processing integration point is the integration point that involves the greatest amount of passing back and forth of the status of an object (in this case, the check). </a:t>
            </a:r>
          </a:p>
          <a:p>
            <a:pPr eaLnBrk="1" hangingPunct="1"/>
            <a:r>
              <a:rPr lang="en-US" dirty="0" smtClean="0"/>
              <a:t>If the check processing is to be done by a system that is not owned by the carrier,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smtClean="0"/>
              <a:t>A given instance of ClaimCenter may be integrated with one or more check processing systems. For some carriers, different lines of business can use different systems.</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9710B35B-AD1B-4459-9EF4-C9B1273E4349}" type="slidenum">
              <a:rPr lang="en-US" altLang="en-US" sz="1200" smtClean="0">
                <a:solidFill>
                  <a:prstClr val="black"/>
                </a:solidFill>
              </a:rPr>
              <a:pPr eaLnBrk="1" hangingPunct="1">
                <a:buClr>
                  <a:prstClr val="black"/>
                </a:buClr>
              </a:pPr>
              <a:t>16</a:t>
            </a:fld>
            <a:endParaRPr lang="en-US" altLang="en-US" sz="1200" smtClean="0">
              <a:solidFill>
                <a:prstClr val="black"/>
              </a:solidFill>
            </a:endParaRPr>
          </a:p>
        </p:txBody>
      </p:sp>
      <p:sp>
        <p:nvSpPr>
          <p:cNvPr id="73732" name="Rectangle 2"/>
          <p:cNvSpPr>
            <a:spLocks noGrp="1" noRot="1" noChangeAspect="1" noChangeArrowheads="1" noTextEdit="1"/>
          </p:cNvSpPr>
          <p:nvPr>
            <p:ph type="sldImg"/>
          </p:nvPr>
        </p:nvSpPr>
        <p:spPr>
          <a:xfrm>
            <a:off x="760413" y="619125"/>
            <a:ext cx="5343525" cy="4006850"/>
          </a:xfrm>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"clear to pay" file contains a list of check numbers and the corresponding check amounts for checks issued by ClaimCenter. It is used by the financial institution to verify at the time the check is paid that the payment amount is correct. "Clear to pay" files are used by most businesses that issue checks of any sort (including payroll and refund checks) to prevent fraud.</a:t>
            </a:r>
          </a:p>
          <a:p>
            <a:pPr eaLnBrk="1" hangingPunct="1"/>
            <a:r>
              <a:rPr lang="en-US" dirty="0" smtClean="0"/>
              <a:t>Some instances of ClaimCenter are not integrated directly with financial institutions. In these cases, the check processing systems are integrated with the financial institutions, and information about checks and their statuses comes to ClaimCenter through the check processing system.</a:t>
            </a:r>
          </a:p>
          <a:p>
            <a:pPr eaLnBrk="1" hangingPunct="1"/>
            <a:r>
              <a:rPr lang="en-US" dirty="0" smtClean="0"/>
              <a:t>This integration point is typically not the one requiring the greatest amount of effort to plan and configure, but the effort involved is significant enough that it also cannot usually be considered minimal.</a:t>
            </a:r>
          </a:p>
          <a:p>
            <a:pPr eaLnBrk="1" hangingPunct="1"/>
            <a:r>
              <a:rPr lang="en-US" dirty="0" smtClean="0"/>
              <a:t>If financial integration is to be done, then the planning for this integration point should happen as early as possible. Additional time may be needed to account for issues such as slow responses from the party managing the system, issues pertaining to firewalls, data system documentation which is incomplete, and so on.</a:t>
            </a:r>
          </a:p>
          <a:p>
            <a:pPr eaLnBrk="1" hangingPunct="1"/>
            <a:r>
              <a:rPr lang="en-US" dirty="0" smtClean="0"/>
              <a:t>A given instance of ClaimCenter may be integrated with one or more financial institutions.</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5E54F061-C2D3-4D10-9A13-F1FFBCDA98DE}" type="slidenum">
              <a:rPr lang="en-US" altLang="en-US" sz="1200" smtClean="0">
                <a:solidFill>
                  <a:prstClr val="black"/>
                </a:solidFill>
              </a:rPr>
              <a:pPr eaLnBrk="1" hangingPunct="1">
                <a:buClr>
                  <a:prstClr val="black"/>
                </a:buClr>
              </a:pPr>
              <a:t>17</a:t>
            </a:fld>
            <a:endParaRPr lang="en-US" altLang="en-US" sz="1200" smtClean="0">
              <a:solidFill>
                <a:prstClr val="black"/>
              </a:solidFill>
            </a:endParaRPr>
          </a:p>
        </p:txBody>
      </p:sp>
      <p:sp>
        <p:nvSpPr>
          <p:cNvPr id="74756" name="Rectangle 2"/>
          <p:cNvSpPr>
            <a:spLocks noGrp="1" noRot="1" noChangeAspect="1" noChangeArrowheads="1" noTextEdit="1"/>
          </p:cNvSpPr>
          <p:nvPr>
            <p:ph type="sldImg"/>
          </p:nvPr>
        </p:nvSpPr>
        <p:spPr>
          <a:xfrm>
            <a:off x="760413" y="619125"/>
            <a:ext cx="5343525" cy="4006850"/>
          </a:xfrm>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Every payment transaction has a payment type. There are two possible values: partial and final.</a:t>
            </a:r>
          </a:p>
          <a:p>
            <a:pPr eaLnBrk="1" hangingPunct="1"/>
            <a:r>
              <a:rPr lang="en-US" dirty="0" smtClean="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smtClean="0"/>
              <a:t>A final payment transaction is a transaction which completes the financial obligation of the reserve line. Because the financial obligation has been met, there is no need to keep money set aside in the reserve line. Therefore, ClaimCenter can automatically create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a:p>
            <a:pPr eaLnBrk="1" hangingPunct="1"/>
            <a:r>
              <a:rPr lang="en-US" dirty="0" smtClean="0"/>
              <a:t>The zeroing out of a reserve line is done for practical financial purposes. If the remaining money is known to not be needed anymore, then the money can be dedicated to the reserve line for some other claim.</a:t>
            </a:r>
          </a:p>
          <a:p>
            <a:pPr eaLnBrk="1" hangingPunct="1"/>
            <a:r>
              <a:rPr lang="en-US" dirty="0" smtClean="0"/>
              <a:t>A reserve line does not have a status. It is never assigned a value of "opened" or "closed". If you make a final payment on a reserve line, ClaimCenter automatically zeroes out the reserve line. But you could always manually add additional money to the reserve line. However, the terms "closing a reserve line" or "the reserve line is closed" are often used in the industry. These terms should be thought of as being synonymous with "zeroing out the reserve line".</a:t>
            </a:r>
          </a:p>
          <a:p>
            <a:pPr eaLnBrk="1" hangingPunct="1"/>
            <a:endParaRPr lang="en-US" dirty="0" smtClean="0"/>
          </a:p>
          <a:p>
            <a:pPr eaLnBrk="1" hangingPunct="1"/>
            <a:r>
              <a:rPr lang="en-US" dirty="0" smtClean="0"/>
              <a:t>A final payment may also close the exposure, if configured to do so, if this reserve line is the last open reserve associated with the exposure. Closing of exposures is covered in the lesson Closing Claims.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CD100086-DFEA-4843-8F47-58D675730EA5}" type="slidenum">
              <a:rPr lang="en-US" altLang="en-US" sz="1200" smtClean="0">
                <a:solidFill>
                  <a:prstClr val="black"/>
                </a:solidFill>
              </a:rPr>
              <a:pPr eaLnBrk="1" hangingPunct="1">
                <a:buClr>
                  <a:prstClr val="black"/>
                </a:buClr>
              </a:pPr>
              <a:t>18</a:t>
            </a:fld>
            <a:endParaRPr lang="en-US" altLang="en-US" sz="1200" smtClean="0">
              <a:solidFill>
                <a:prstClr val="black"/>
              </a:solidFill>
            </a:endParaRPr>
          </a:p>
        </p:txBody>
      </p:sp>
      <p:sp>
        <p:nvSpPr>
          <p:cNvPr id="75780" name="Rectangle 2"/>
          <p:cNvSpPr>
            <a:spLocks noGrp="1" noRot="1" noChangeAspect="1" noChangeArrowheads="1" noTextEdit="1"/>
          </p:cNvSpPr>
          <p:nvPr>
            <p:ph type="sldImg"/>
          </p:nvPr>
        </p:nvSpPr>
        <p:spPr>
          <a:xfrm>
            <a:off x="760413" y="619125"/>
            <a:ext cx="5343525" cy="4006850"/>
          </a:xfrm>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768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68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459A5B7-D613-428C-9236-4FAF685C3C78}" type="slidenum">
              <a:rPr lang="en-US" altLang="en-US" sz="1200" smtClean="0">
                <a:solidFill>
                  <a:prstClr val="black"/>
                </a:solidFill>
              </a:rPr>
              <a:pPr eaLnBrk="1" hangingPunct="1">
                <a:buClr>
                  <a:prstClr val="black"/>
                </a:buClr>
              </a:pPr>
              <a:t>19</a:t>
            </a:fld>
            <a:endParaRPr lang="en-US" altLang="en-US" sz="1200" smtClean="0">
              <a:solidFill>
                <a:prstClr val="black"/>
              </a:solidFill>
            </a:endParaRPr>
          </a:p>
        </p:txBody>
      </p:sp>
      <p:sp>
        <p:nvSpPr>
          <p:cNvPr id="76804" name="Rectangle 2"/>
          <p:cNvSpPr>
            <a:spLocks noGrp="1" noRot="1" noChangeAspect="1" noChangeArrowheads="1" noTextEdit="1"/>
          </p:cNvSpPr>
          <p:nvPr>
            <p:ph type="sldImg"/>
          </p:nvPr>
        </p:nvSpPr>
        <p:spPr>
          <a:xfrm>
            <a:off x="760413" y="619125"/>
            <a:ext cx="5343525" cy="4006850"/>
          </a:xfrm>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34E321C3-D234-4AE9-89C8-5E34855CA16C}" type="slidenum">
              <a:rPr lang="en-US" altLang="en-US" sz="1200" smtClean="0">
                <a:solidFill>
                  <a:prstClr val="black"/>
                </a:solidFill>
              </a:rPr>
              <a:pPr eaLnBrk="1" hangingPunct="1">
                <a:buClr>
                  <a:prstClr val="black"/>
                </a:buClr>
              </a:pPr>
              <a:t>2</a:t>
            </a:fld>
            <a:endParaRPr lang="en-US" altLang="en-US" sz="1200" smtClean="0">
              <a:solidFill>
                <a:prstClr val="black"/>
              </a:solidFill>
            </a:endParaRPr>
          </a:p>
        </p:txBody>
      </p:sp>
      <p:sp>
        <p:nvSpPr>
          <p:cNvPr id="59396" name="Rectangle 2"/>
          <p:cNvSpPr>
            <a:spLocks noGrp="1" noRot="1" noChangeAspect="1" noChangeArrowheads="1" noTextEdit="1"/>
          </p:cNvSpPr>
          <p:nvPr>
            <p:ph type="sldImg"/>
          </p:nvPr>
        </p:nvSpPr>
        <p:spPr>
          <a:xfrm>
            <a:off x="760413" y="619125"/>
            <a:ext cx="5343525" cy="400685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230A0406-C158-467B-86C3-EBFF5066E185}" type="slidenum">
              <a:rPr lang="en-US" altLang="en-US" sz="1200" smtClean="0">
                <a:solidFill>
                  <a:prstClr val="black"/>
                </a:solidFill>
              </a:rPr>
              <a:pPr eaLnBrk="1" hangingPunct="1">
                <a:buClr>
                  <a:prstClr val="black"/>
                </a:buClr>
              </a:pPr>
              <a:t>20</a:t>
            </a:fld>
            <a:endParaRPr lang="en-US" altLang="en-US" sz="1200" smtClean="0">
              <a:solidFill>
                <a:prstClr val="black"/>
              </a:solidFill>
            </a:endParaRPr>
          </a:p>
        </p:txBody>
      </p:sp>
      <p:sp>
        <p:nvSpPr>
          <p:cNvPr id="77828" name="Rectangle 2"/>
          <p:cNvSpPr>
            <a:spLocks noGrp="1" noRot="1" noChangeAspect="1" noChangeArrowheads="1" noTextEdit="1"/>
          </p:cNvSpPr>
          <p:nvPr>
            <p:ph type="sldImg"/>
          </p:nvPr>
        </p:nvSpPr>
        <p:spPr>
          <a:xfrm>
            <a:off x="760413" y="619125"/>
            <a:ext cx="5343525" cy="4006850"/>
          </a:xfrm>
          <a:ln/>
        </p:spPr>
      </p:sp>
      <p:sp>
        <p:nvSpPr>
          <p:cNvPr id="77829" name="Rectangle 3"/>
          <p:cNvSpPr>
            <a:spLocks noGrp="1" noChangeArrowheads="1"/>
          </p:cNvSpPr>
          <p:nvPr>
            <p:ph type="body" idx="1"/>
          </p:nvPr>
        </p:nvSpPr>
        <p:spPr>
          <a:xfrm>
            <a:off x="406401" y="4818713"/>
            <a:ext cx="2562225" cy="3772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you start the payment wizard, you create a checkset. Initially, the checkset has no checks in it.</a:t>
            </a:r>
          </a:p>
          <a:p>
            <a:pPr algn="ctr" eaLnBrk="1" hangingPunct="1"/>
            <a:r>
              <a:rPr lang="en-US" i="1" smtClean="0"/>
              <a:t>(continued)</a:t>
            </a:r>
          </a:p>
        </p:txBody>
      </p:sp>
      <p:pic>
        <p:nvPicPr>
          <p:cNvPr id="77830" name="Picture 4" descr="Animation for PW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9" y="4882735"/>
            <a:ext cx="3368675" cy="25264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8018725-EE3F-4186-9948-0E1736196771}" type="slidenum">
              <a:rPr lang="en-US" altLang="en-US" sz="1200" smtClean="0">
                <a:solidFill>
                  <a:prstClr val="black"/>
                </a:solidFill>
              </a:rPr>
              <a:pPr eaLnBrk="1" hangingPunct="1">
                <a:buClr>
                  <a:prstClr val="black"/>
                </a:buClr>
              </a:pPr>
              <a:t>21</a:t>
            </a:fld>
            <a:endParaRPr lang="en-US" altLang="en-US" sz="1200" smtClean="0">
              <a:solidFill>
                <a:prstClr val="black"/>
              </a:solidFill>
            </a:endParaRPr>
          </a:p>
        </p:txBody>
      </p:sp>
      <p:sp>
        <p:nvSpPr>
          <p:cNvPr id="78852" name="Rectangle 5"/>
          <p:cNvSpPr>
            <a:spLocks noGrp="1" noChangeArrowheads="1"/>
          </p:cNvSpPr>
          <p:nvPr>
            <p:ph type="body" idx="1"/>
          </p:nvPr>
        </p:nvSpPr>
        <p:spPr>
          <a:xfrm>
            <a:off x="406401" y="610538"/>
            <a:ext cx="2544763" cy="7980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During the first step, you specify the number of checks and payees for each check. If there are multiple payees, then you must specify the amount of money that will go to each of the secondary payees. This is specified either as a percentage or as a fixed amount.</a:t>
            </a:r>
          </a:p>
          <a:p>
            <a:pPr eaLnBrk="1" hangingPunct="1"/>
            <a:endParaRPr lang="en-US" dirty="0" smtClean="0"/>
          </a:p>
          <a:p>
            <a:pPr eaLnBrk="1" hangingPunct="1"/>
            <a:r>
              <a:rPr lang="en-US" dirty="0" smtClean="0"/>
              <a:t>During the second step, you specify one or more payment transactions. For each payment transaction, you must identify the reserve line from which the money will come and the amount of money. Once this is done, the total amount of the money in the </a:t>
            </a:r>
            <a:r>
              <a:rPr lang="en-US" dirty="0" err="1" smtClean="0"/>
              <a:t>checkset</a:t>
            </a:r>
            <a:r>
              <a:rPr lang="en-US" dirty="0" smtClean="0"/>
              <a:t> can be determined as well as the amount of each check.</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During the third step, the check instructions are specified. This could include mailing information (if it is different than what is already known for the payee), routing information, and the date in which the check should be issued.</a:t>
            </a:r>
          </a:p>
          <a:p>
            <a:pPr eaLnBrk="1" hangingPunct="1"/>
            <a:endParaRPr lang="en-US" dirty="0" smtClean="0"/>
          </a:p>
        </p:txBody>
      </p:sp>
      <p:grpSp>
        <p:nvGrpSpPr>
          <p:cNvPr id="78853" name="Group 11"/>
          <p:cNvGrpSpPr>
            <a:grpSpLocks/>
          </p:cNvGrpSpPr>
          <p:nvPr/>
        </p:nvGrpSpPr>
        <p:grpSpPr bwMode="auto">
          <a:xfrm>
            <a:off x="3011489" y="555885"/>
            <a:ext cx="3455987" cy="2592049"/>
            <a:chOff x="1897" y="356"/>
            <a:chExt cx="2177" cy="1660"/>
          </a:xfrm>
        </p:grpSpPr>
        <p:pic>
          <p:nvPicPr>
            <p:cNvPr id="78860" name="Picture 3" descr="Anim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 y="356"/>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61" name="Picture 6"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140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4" name="Group 10"/>
          <p:cNvGrpSpPr>
            <a:grpSpLocks/>
          </p:cNvGrpSpPr>
          <p:nvPr/>
        </p:nvGrpSpPr>
        <p:grpSpPr bwMode="auto">
          <a:xfrm>
            <a:off x="3014664" y="3302521"/>
            <a:ext cx="3455987" cy="2592049"/>
            <a:chOff x="1899" y="2115"/>
            <a:chExt cx="2177" cy="1660"/>
          </a:xfrm>
        </p:grpSpPr>
        <p:pic>
          <p:nvPicPr>
            <p:cNvPr id="78858" name="Picture 4" descr="Anim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 y="2115"/>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9" name="Picture 7"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5" y="3163"/>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855" name="Group 9"/>
          <p:cNvGrpSpPr>
            <a:grpSpLocks/>
          </p:cNvGrpSpPr>
          <p:nvPr/>
        </p:nvGrpSpPr>
        <p:grpSpPr bwMode="auto">
          <a:xfrm>
            <a:off x="3006725" y="5978890"/>
            <a:ext cx="3455988" cy="2592049"/>
            <a:chOff x="1894" y="3829"/>
            <a:chExt cx="2177" cy="1660"/>
          </a:xfrm>
        </p:grpSpPr>
        <p:pic>
          <p:nvPicPr>
            <p:cNvPr id="78856" name="Picture 2" descr="Anim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 y="3829"/>
              <a:ext cx="2177" cy="1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8857" name="Picture 8" descr="raynew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9" y="4875"/>
              <a:ext cx="34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798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798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A58460CB-E226-4521-BB14-530172548B28}" type="slidenum">
              <a:rPr lang="en-US" altLang="en-US" sz="1200" smtClean="0">
                <a:solidFill>
                  <a:prstClr val="black"/>
                </a:solidFill>
              </a:rPr>
              <a:pPr eaLnBrk="1" hangingPunct="1">
                <a:buClr>
                  <a:prstClr val="black"/>
                </a:buClr>
              </a:pPr>
              <a:t>22</a:t>
            </a:fld>
            <a:endParaRPr lang="en-US" altLang="en-US" sz="1200" smtClean="0">
              <a:solidFill>
                <a:prstClr val="black"/>
              </a:solidFill>
            </a:endParaRPr>
          </a:p>
        </p:txBody>
      </p:sp>
      <p:sp>
        <p:nvSpPr>
          <p:cNvPr id="79876" name="Rectangle 2"/>
          <p:cNvSpPr>
            <a:spLocks noGrp="1" noRot="1" noChangeAspect="1" noChangeArrowheads="1" noTextEdit="1"/>
          </p:cNvSpPr>
          <p:nvPr>
            <p:ph type="sldImg"/>
          </p:nvPr>
        </p:nvSpPr>
        <p:spPr>
          <a:xfrm>
            <a:off x="760413" y="619125"/>
            <a:ext cx="5343525" cy="4006850"/>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808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08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74AACF4F-00F1-4C03-836C-D57AE64B2CAA}" type="slidenum">
              <a:rPr lang="en-US" altLang="en-US" sz="1200" smtClean="0">
                <a:solidFill>
                  <a:prstClr val="black"/>
                </a:solidFill>
              </a:rPr>
              <a:pPr eaLnBrk="1" hangingPunct="1">
                <a:buClr>
                  <a:prstClr val="black"/>
                </a:buClr>
              </a:pPr>
              <a:t>23</a:t>
            </a:fld>
            <a:endParaRPr lang="en-US" altLang="en-US" sz="1200" smtClean="0">
              <a:solidFill>
                <a:prstClr val="black"/>
              </a:solidFill>
            </a:endParaRPr>
          </a:p>
        </p:txBody>
      </p:sp>
      <p:sp>
        <p:nvSpPr>
          <p:cNvPr id="80900" name="Rectangle 2"/>
          <p:cNvSpPr>
            <a:spLocks noGrp="1" noRot="1" noChangeAspect="1" noChangeArrowheads="1" noTextEdit="1"/>
          </p:cNvSpPr>
          <p:nvPr>
            <p:ph type="sldImg"/>
          </p:nvPr>
        </p:nvSpPr>
        <p:spPr>
          <a:xfrm>
            <a:off x="760413" y="619125"/>
            <a:ext cx="5343525" cy="4006850"/>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claim is at "ability to pay", but its only exposure is not at "ability to pay". Consequently, the payment wizard can be started, but there is no access to any reserve lines. (Note that the dropdown does not list any reserve lines.)</a:t>
            </a:r>
          </a:p>
          <a:p>
            <a:pPr eaLnBrk="1" hangingPunct="1"/>
            <a:r>
              <a:rPr lang="en-US" smtClean="0"/>
              <a:t>You can create a payment if some, but not all, of the claim's exposures are at "ability to pay". In this case, the payment can make use only of reserve lines from the exposures at ability to pay.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819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19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A0E8CA7D-625C-4015-93A0-BD29B0D81B53}" type="slidenum">
              <a:rPr lang="en-US" altLang="en-US" sz="1200" smtClean="0">
                <a:solidFill>
                  <a:prstClr val="black"/>
                </a:solidFill>
              </a:rPr>
              <a:pPr eaLnBrk="1" hangingPunct="1">
                <a:buClr>
                  <a:prstClr val="black"/>
                </a:buClr>
              </a:pPr>
              <a:t>24</a:t>
            </a:fld>
            <a:endParaRPr lang="en-US" altLang="en-US" sz="1200" smtClean="0">
              <a:solidFill>
                <a:prstClr val="black"/>
              </a:solidFill>
            </a:endParaRPr>
          </a:p>
        </p:txBody>
      </p:sp>
      <p:sp>
        <p:nvSpPr>
          <p:cNvPr id="81924" name="Rectangle 2"/>
          <p:cNvSpPr>
            <a:spLocks noGrp="1" noRot="1" noChangeAspect="1" noChangeArrowheads="1" noTextEdit="1"/>
          </p:cNvSpPr>
          <p:nvPr>
            <p:ph type="sldImg"/>
          </p:nvPr>
        </p:nvSpPr>
        <p:spPr>
          <a:xfrm>
            <a:off x="760413" y="619125"/>
            <a:ext cx="5343525" cy="4006850"/>
          </a:xfrm>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Recall that each iteration creates a checkset of one or more checks.</a:t>
            </a:r>
          </a:p>
          <a:p>
            <a:pPr eaLnBrk="1" hangingPunct="1"/>
            <a:r>
              <a:rPr lang="en-US" smtClean="0"/>
              <a:t>Note that the menu choice “Other” allows the creation of a manual check, discussed later in this lesson.</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829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29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5C32193E-4EE6-4F80-8A39-EC2E05B5BFD0}" type="slidenum">
              <a:rPr lang="en-US" altLang="en-US" sz="1200" smtClean="0">
                <a:solidFill>
                  <a:prstClr val="black"/>
                </a:solidFill>
              </a:rPr>
              <a:pPr eaLnBrk="1" hangingPunct="1">
                <a:buClr>
                  <a:prstClr val="black"/>
                </a:buClr>
              </a:pPr>
              <a:t>25</a:t>
            </a:fld>
            <a:endParaRPr lang="en-US" altLang="en-US" sz="1200" smtClean="0">
              <a:solidFill>
                <a:prstClr val="black"/>
              </a:solidFill>
            </a:endParaRPr>
          </a:p>
        </p:txBody>
      </p:sp>
      <p:sp>
        <p:nvSpPr>
          <p:cNvPr id="82948" name="Rectangle 2"/>
          <p:cNvSpPr>
            <a:spLocks noGrp="1" noRot="1" noChangeAspect="1" noChangeArrowheads="1" noTextEdit="1"/>
          </p:cNvSpPr>
          <p:nvPr>
            <p:ph type="sldImg"/>
          </p:nvPr>
        </p:nvSpPr>
        <p:spPr>
          <a:xfrm>
            <a:off x="760413" y="619125"/>
            <a:ext cx="5343525" cy="400685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first step of the wizard, you specify who the check is to be paid to. At this point, you are working on the first check of the </a:t>
            </a:r>
            <a:r>
              <a:rPr lang="en-US" dirty="0" err="1" smtClean="0"/>
              <a:t>checkset</a:t>
            </a:r>
            <a:r>
              <a:rPr lang="en-US" dirty="0" smtClean="0"/>
              <a:t>. (Note the icon in the upper right corner of the slide, which denotes the </a:t>
            </a:r>
            <a:r>
              <a:rPr lang="en-US" dirty="0" err="1" smtClean="0"/>
              <a:t>checkset</a:t>
            </a:r>
            <a:r>
              <a:rPr lang="en-US" dirty="0" smtClean="0"/>
              <a:t> currently has only a single check in it.)</a:t>
            </a:r>
          </a:p>
          <a:p>
            <a:pPr eaLnBrk="1" hangingPunct="1"/>
            <a:r>
              <a:rPr lang="en-US" dirty="0" smtClean="0"/>
              <a:t>Each check can have a single payee or joint payees. To specify Joint Payees, click the Add Joint Payee button. ClaimCenter displays an editable list view in which you can add additional joint payees as shown in the screenshot below (which is visible if you view PowerPoint in Notes view (View &gt; Notes Page)).</a:t>
            </a:r>
          </a:p>
          <a:p>
            <a:pPr eaLnBrk="1" hangingPunct="1"/>
            <a:endParaRPr lang="en-US"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110" y="5888548"/>
            <a:ext cx="4200525" cy="26045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839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39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5CC191DA-3A88-401B-9B7D-15633C34F2AC}" type="slidenum">
              <a:rPr lang="en-US" altLang="en-US" sz="1200" smtClean="0">
                <a:solidFill>
                  <a:prstClr val="black"/>
                </a:solidFill>
              </a:rPr>
              <a:pPr eaLnBrk="1" hangingPunct="1">
                <a:buClr>
                  <a:prstClr val="black"/>
                </a:buClr>
              </a:pPr>
              <a:t>26</a:t>
            </a:fld>
            <a:endParaRPr lang="en-US" altLang="en-US" sz="1200" smtClean="0">
              <a:solidFill>
                <a:prstClr val="black"/>
              </a:solidFill>
            </a:endParaRPr>
          </a:p>
        </p:txBody>
      </p:sp>
      <p:sp>
        <p:nvSpPr>
          <p:cNvPr id="83972" name="Rectangle 2"/>
          <p:cNvSpPr>
            <a:spLocks noGrp="1" noRot="1" noChangeAspect="1" noChangeArrowheads="1" noTextEdit="1"/>
          </p:cNvSpPr>
          <p:nvPr>
            <p:ph type="sldImg"/>
          </p:nvPr>
        </p:nvSpPr>
        <p:spPr>
          <a:xfrm>
            <a:off x="760413" y="619125"/>
            <a:ext cx="5343525" cy="400685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Within the payment wizard, adding an additional payee (outside of joint payees) is synonymous to adding an additional check. When you add a payee, you create an additional check in the </a:t>
            </a:r>
            <a:r>
              <a:rPr lang="en-US" dirty="0" err="1" smtClean="0"/>
              <a:t>checkset</a:t>
            </a:r>
            <a:r>
              <a:rPr lang="en-US" dirty="0" smtClean="0"/>
              <a:t>. (Note the icon in the upper right corner of the slide, which denotes the </a:t>
            </a:r>
            <a:r>
              <a:rPr lang="en-US" dirty="0" err="1" smtClean="0"/>
              <a:t>checkset</a:t>
            </a:r>
            <a:r>
              <a:rPr lang="en-US" dirty="0" smtClean="0"/>
              <a:t> now has two checks in it.)</a:t>
            </a:r>
          </a:p>
          <a:p>
            <a:pPr eaLnBrk="1" hangingPunct="1"/>
            <a:r>
              <a:rPr lang="en-US" dirty="0" smtClean="0"/>
              <a:t>When you create an additional check, the first check is presumed to be for the primary payee, and all other checks are presumed to be for secondary payees. For each secondary payee, you must specify what portion of the money in the </a:t>
            </a:r>
            <a:r>
              <a:rPr lang="en-US" dirty="0" err="1" smtClean="0"/>
              <a:t>checkset</a:t>
            </a:r>
            <a:r>
              <a:rPr lang="en-US" dirty="0" smtClean="0"/>
              <a:t> will go to that payee. This can be done either as a percentage (as in the case above, where the lawyer Paula Gellar gets 20% of the total money in the </a:t>
            </a:r>
            <a:r>
              <a:rPr lang="en-US" dirty="0" err="1" smtClean="0"/>
              <a:t>checkset</a:t>
            </a:r>
            <a:r>
              <a:rPr lang="en-US" dirty="0" smtClean="0"/>
              <a:t>) or as a fixed amount. The money which has not been dedicated to secondary payees by percentage or fixed amount is then put into the check for the primary payee. These additional payees are sometimes called "split payees" because of the fact that they are taking a percentage or set portion of the payment from the primary payee.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849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49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3582CD7-284B-443D-84EC-BFD020AAEE7B}" type="slidenum">
              <a:rPr lang="en-US" altLang="en-US" sz="1200" smtClean="0">
                <a:solidFill>
                  <a:prstClr val="black"/>
                </a:solidFill>
              </a:rPr>
              <a:pPr eaLnBrk="1" hangingPunct="1">
                <a:buClr>
                  <a:prstClr val="black"/>
                </a:buClr>
              </a:pPr>
              <a:t>27</a:t>
            </a:fld>
            <a:endParaRPr lang="en-US" altLang="en-US" sz="1200" smtClean="0">
              <a:solidFill>
                <a:prstClr val="black"/>
              </a:solidFill>
            </a:endParaRPr>
          </a:p>
        </p:txBody>
      </p:sp>
      <p:sp>
        <p:nvSpPr>
          <p:cNvPr id="84996" name="Rectangle 2"/>
          <p:cNvSpPr>
            <a:spLocks noGrp="1" noRot="1" noChangeAspect="1" noChangeArrowheads="1" noTextEdit="1"/>
          </p:cNvSpPr>
          <p:nvPr>
            <p:ph type="sldImg"/>
          </p:nvPr>
        </p:nvSpPr>
        <p:spPr>
          <a:xfrm>
            <a:off x="760413" y="619125"/>
            <a:ext cx="5343525" cy="400685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dirty="0" smtClean="0"/>
              <a:t>The second screen of the payment wizard lets you specify the payment transactions for the check. Every check consists of at least one payment transaction.</a:t>
            </a:r>
          </a:p>
          <a:p>
            <a:pPr marL="209550" indent="-209550" eaLnBrk="1" hangingPunct="1"/>
            <a:r>
              <a:rPr lang="en-US" dirty="0" smtClean="0"/>
              <a:t>To create a payment transaction:</a:t>
            </a:r>
          </a:p>
          <a:p>
            <a:pPr marL="209550" indent="-209550" eaLnBrk="1" hangingPunct="1">
              <a:buFontTx/>
              <a:buAutoNum type="arabicPeriod"/>
            </a:pPr>
            <a:r>
              <a:rPr lang="en-US" dirty="0" smtClean="0"/>
              <a:t>Select the appropriate reserve line. (Note that the dropdown lists exposure, cost type, and cost category. These three attributes in combination can be used to uniquely identify each reserve line.)</a:t>
            </a:r>
          </a:p>
          <a:p>
            <a:pPr marL="209550" indent="-209550" eaLnBrk="1" hangingPunct="1">
              <a:buFontTx/>
              <a:buAutoNum type="arabicPeriod"/>
            </a:pPr>
            <a:r>
              <a:rPr lang="en-US" dirty="0" smtClean="0"/>
              <a:t>Identify if the payment is partial or final. (This is discussed on one of the following slides.)</a:t>
            </a:r>
          </a:p>
          <a:p>
            <a:pPr marL="209550" indent="-209550" eaLnBrk="1" hangingPunct="1">
              <a:buFontTx/>
              <a:buAutoNum type="arabicPeriod"/>
            </a:pPr>
            <a:r>
              <a:rPr lang="en-US" dirty="0" smtClean="0"/>
              <a:t>Identify if the payment is eroding or not. (This is defined below.)</a:t>
            </a:r>
          </a:p>
          <a:p>
            <a:pPr marL="209550" indent="-209550" eaLnBrk="1" hangingPunct="1">
              <a:buFontTx/>
              <a:buAutoNum type="arabicPeriod"/>
            </a:pPr>
            <a:r>
              <a:rPr lang="en-US" dirty="0" smtClean="0"/>
              <a:t>Optionally add comments.</a:t>
            </a:r>
          </a:p>
          <a:p>
            <a:pPr marL="209550" indent="-209550" eaLnBrk="1" hangingPunct="1">
              <a:buFontTx/>
              <a:buAutoNum type="arabicPeriod"/>
            </a:pPr>
            <a:r>
              <a:rPr lang="en-US" dirty="0" smtClean="0"/>
              <a:t>Add one or more line items, each with a category and an amount. The total amount of all lines items cannot exceed the available reserves.</a:t>
            </a:r>
          </a:p>
          <a:p>
            <a:pPr marL="209550" indent="-209550" eaLnBrk="1" hangingPunct="1"/>
            <a:r>
              <a:rPr lang="en-US" dirty="0" smtClean="0"/>
              <a:t>Most payment transactions reduce the reserve, but there are some cases where this doesn't occur. Some carriers don’t want to manage their reserves at a granular level; they only care about reserves as averages. In these cases, the payments are listed as not ”eroding", which results in payment transactions that do not affect the reserve line.</a:t>
            </a:r>
          </a:p>
          <a:p>
            <a:r>
              <a:rPr lang="en-US" dirty="0" smtClean="0"/>
              <a:t>When selecting the reserve line, the</a:t>
            </a:r>
            <a:r>
              <a:rPr lang="en-US" baseline="0" dirty="0" smtClean="0"/>
              <a:t> base application allows for creation of a</a:t>
            </a:r>
            <a:r>
              <a:rPr lang="en-US" dirty="0" smtClean="0"/>
              <a:t> "New..." claim-level</a:t>
            </a:r>
            <a:r>
              <a:rPr lang="en-US" baseline="0" dirty="0" smtClean="0"/>
              <a:t> reserve line. This rarely-used option of not using an existing reserve line comes with two conditions:</a:t>
            </a:r>
            <a:br>
              <a:rPr lang="en-US" baseline="0" dirty="0" smtClean="0"/>
            </a:br>
            <a:r>
              <a:rPr lang="en-US" baseline="0" dirty="0" smtClean="0"/>
              <a:t>1. T</a:t>
            </a:r>
            <a:r>
              <a:rPr lang="en-US" dirty="0" smtClean="0"/>
              <a:t>he payment type must be "final".</a:t>
            </a:r>
          </a:p>
          <a:p>
            <a:r>
              <a:rPr lang="en-US" dirty="0" smtClean="0"/>
              <a:t>2.</a:t>
            </a:r>
            <a:r>
              <a:rPr lang="en-US" baseline="0" dirty="0" smtClean="0"/>
              <a:t> An additional transaction is created equal to the amount of the payment. In summary, the reserve line is created and emptied in a single step. </a:t>
            </a:r>
            <a:endParaRPr lang="en-US" dirty="0" smtClean="0"/>
          </a:p>
          <a:p>
            <a:endParaRPr lang="en-US" dirty="0" smtClean="0">
              <a:solidFill>
                <a:srgbClr val="C00000"/>
              </a:solidFill>
              <a:latin typeface="Calibri" pitchFamily="34" charset="0"/>
              <a:cs typeface="Calibri" pitchFamily="34" charset="0"/>
            </a:endParaRPr>
          </a:p>
          <a:p>
            <a:pPr marL="209550" indent="-209550"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|EON~028|</a:t>
            </a:r>
            <a:endParaRPr lang="en-US" sz="100">
              <a:solidFill>
                <a:srgbClr val="FFFFFF"/>
              </a:solidFill>
              <a:latin typeface="Arial"/>
            </a:endParaRPr>
          </a:p>
        </p:txBody>
      </p:sp>
      <p:sp>
        <p:nvSpPr>
          <p:cNvPr id="860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60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CA543493-F499-45BC-8BC0-AF8E82F9A892}" type="slidenum">
              <a:rPr lang="en-US" altLang="en-US" sz="1200" smtClean="0">
                <a:solidFill>
                  <a:prstClr val="black"/>
                </a:solidFill>
              </a:rPr>
              <a:pPr eaLnBrk="1" hangingPunct="1">
                <a:buClr>
                  <a:prstClr val="black"/>
                </a:buClr>
              </a:pPr>
              <a:t>28</a:t>
            </a:fld>
            <a:endParaRPr lang="en-US" altLang="en-US" sz="1200" smtClean="0">
              <a:solidFill>
                <a:prstClr val="black"/>
              </a:solidFill>
            </a:endParaRPr>
          </a:p>
        </p:txBody>
      </p:sp>
      <p:sp>
        <p:nvSpPr>
          <p:cNvPr id="86020" name="Rectangle 2"/>
          <p:cNvSpPr>
            <a:spLocks noGrp="1" noRot="1" noChangeAspect="1" noChangeArrowheads="1" noTextEdit="1"/>
          </p:cNvSpPr>
          <p:nvPr>
            <p:ph type="sldImg"/>
          </p:nvPr>
        </p:nvSpPr>
        <p:spPr>
          <a:xfrm>
            <a:off x="760413" y="619125"/>
            <a:ext cx="5343525" cy="400685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Recall that every payment transaction has a payment type. There are two possible values: partial and final.</a:t>
            </a:r>
          </a:p>
          <a:p>
            <a:pPr eaLnBrk="1" hangingPunct="1"/>
            <a:r>
              <a:rPr lang="en-US" dirty="0" smtClean="0"/>
              <a:t>A partial payment transaction is a transaction which will pay for some, but not all, of the financial obligation of the reserve line. The money remaining in the reserve line will presumably be used on some future check to complete the financial obligation.</a:t>
            </a:r>
          </a:p>
          <a:p>
            <a:pPr eaLnBrk="1" hangingPunct="1"/>
            <a:r>
              <a:rPr lang="en-US" dirty="0" smtClean="0"/>
              <a:t>A final payment transaction is a transaction which completes the financial obligation of the reserve line. Because the financial obligation has been met, there is no need to keep money set aside in the reserve line. Therefore, ClaimCenter automatically creates an additional reserve transaction which "zeroes out" the reserve line. Note that this is a reserve transaction and not a payment transaction. (A payment transaction is used only when the money in question is being put into a check.) Also note that this is an example of a reserve transaction which removes money from a reserve line as opposed to adding money to 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|EON~029|</a:t>
            </a:r>
            <a:endParaRPr lang="en-US" sz="100">
              <a:solidFill>
                <a:srgbClr val="FFFFFF"/>
              </a:solidFill>
              <a:latin typeface="Arial"/>
            </a:endParaRPr>
          </a:p>
        </p:txBody>
      </p:sp>
      <p:sp>
        <p:nvSpPr>
          <p:cNvPr id="870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70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4719ED4-50B8-4C44-B751-E6E29D84BE0E}" type="slidenum">
              <a:rPr lang="en-US" altLang="en-US" sz="1200" smtClean="0">
                <a:solidFill>
                  <a:prstClr val="black"/>
                </a:solidFill>
              </a:rPr>
              <a:pPr eaLnBrk="1" hangingPunct="1">
                <a:buClr>
                  <a:prstClr val="black"/>
                </a:buClr>
              </a:pPr>
              <a:t>29</a:t>
            </a:fld>
            <a:endParaRPr lang="en-US" altLang="en-US" sz="1200" smtClean="0">
              <a:solidFill>
                <a:prstClr val="black"/>
              </a:solidFill>
            </a:endParaRPr>
          </a:p>
        </p:txBody>
      </p:sp>
      <p:sp>
        <p:nvSpPr>
          <p:cNvPr id="87044" name="Rectangle 2"/>
          <p:cNvSpPr>
            <a:spLocks noGrp="1" noRot="1" noChangeAspect="1" noChangeArrowheads="1" noTextEdit="1"/>
          </p:cNvSpPr>
          <p:nvPr>
            <p:ph type="sldImg"/>
          </p:nvPr>
        </p:nvSpPr>
        <p:spPr>
          <a:xfrm>
            <a:off x="760413" y="619125"/>
            <a:ext cx="5343525" cy="4006850"/>
          </a:xfrm>
          <a:ln/>
        </p:spPr>
      </p:sp>
      <p:sp>
        <p:nvSpPr>
          <p:cNvPr id="87045" name="Rectangle 3"/>
          <p:cNvSpPr>
            <a:spLocks noGrp="1" noChangeArrowheads="1"/>
          </p:cNvSpPr>
          <p:nvPr>
            <p:ph type="body" idx="1"/>
          </p:nvPr>
        </p:nvSpPr>
        <p:spPr>
          <a:xfrm>
            <a:off x="685800" y="4648200"/>
            <a:ext cx="5486400" cy="3810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You can create additional payment transactions for the same check. To do this, click the Add Payment button. This creates a new, blank Payment Details card. On the new card, you can select a different reserve line. (Note that the first payment transaction is visible in the top list.)</a:t>
            </a:r>
          </a:p>
          <a:p>
            <a:pPr eaLnBrk="1" hangingPunct="1"/>
            <a:r>
              <a:rPr lang="en-US" dirty="0" smtClean="0"/>
              <a:t>Be aware of the fact that there is no correlation between the number of payment transactions and the number of checks. The example above has two payment transactions but one check. This is a common situation:</a:t>
            </a:r>
          </a:p>
          <a:p>
            <a:pPr eaLnBrk="1" hangingPunct="1">
              <a:buFontTx/>
              <a:buChar char="•"/>
            </a:pPr>
            <a:r>
              <a:rPr lang="en-US" dirty="0" smtClean="0"/>
              <a:t>Two payment transactions for a single check. (For example, exposure A is for damage done to a third-party's car and exposure B is for an injury to the same third party. Because there are two exposures, there are two separate reserve lines and therefore two separate payment transactions. But, there will be only one check to the third party.)</a:t>
            </a:r>
          </a:p>
          <a:p>
            <a:pPr eaLnBrk="1" hangingPunct="1">
              <a:buFontTx/>
              <a:buChar char="•"/>
            </a:pPr>
            <a:r>
              <a:rPr lang="en-US" dirty="0" smtClean="0"/>
              <a:t>One payment transaction for two checks. (For example, exposure A is for an injury to the insured. Litigation is involved, and the lawyer gets 20% of the settlement. There is only one exposure, and only one reserve line for the exposure. But two checks will be sent - one to the lawyer for 20% of the total payment and one to the insured for the remaining 80%.)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8D971A95-807A-4CC3-9524-0834CC8782A4}" type="slidenum">
              <a:rPr lang="en-US" altLang="en-US" sz="1200" smtClean="0">
                <a:solidFill>
                  <a:prstClr val="black"/>
                </a:solidFill>
              </a:rPr>
              <a:pPr eaLnBrk="1" hangingPunct="1">
                <a:buClr>
                  <a:prstClr val="black"/>
                </a:buClr>
              </a:pPr>
              <a:t>3</a:t>
            </a:fld>
            <a:endParaRPr lang="en-US" altLang="en-US" sz="1200" smtClean="0">
              <a:solidFill>
                <a:prstClr val="black"/>
              </a:solidFill>
            </a:endParaRPr>
          </a:p>
        </p:txBody>
      </p:sp>
      <p:sp>
        <p:nvSpPr>
          <p:cNvPr id="60420" name="Rectangle 2"/>
          <p:cNvSpPr>
            <a:spLocks noGrp="1" noRot="1" noChangeAspect="1" noChangeArrowheads="1" noTextEdit="1"/>
          </p:cNvSpPr>
          <p:nvPr>
            <p:ph type="sldImg"/>
          </p:nvPr>
        </p:nvSpPr>
        <p:spPr>
          <a:xfrm>
            <a:off x="760413" y="619125"/>
            <a:ext cx="5343525" cy="400685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|EON~030|</a:t>
            </a:r>
            <a:endParaRPr lang="en-US" sz="100">
              <a:solidFill>
                <a:srgbClr val="FFFFFF"/>
              </a:solidFill>
              <a:latin typeface="Arial"/>
            </a:endParaRPr>
          </a:p>
        </p:txBody>
      </p:sp>
      <p:sp>
        <p:nvSpPr>
          <p:cNvPr id="880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80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B0B50A64-E3DD-41B0-8DB7-45ED9B89CD60}" type="slidenum">
              <a:rPr lang="en-US" altLang="en-US" sz="1200" smtClean="0">
                <a:solidFill>
                  <a:prstClr val="black"/>
                </a:solidFill>
              </a:rPr>
              <a:pPr eaLnBrk="1" hangingPunct="1">
                <a:buClr>
                  <a:prstClr val="black"/>
                </a:buClr>
              </a:pPr>
              <a:t>30</a:t>
            </a:fld>
            <a:endParaRPr lang="en-US" altLang="en-US" sz="1200" smtClean="0">
              <a:solidFill>
                <a:prstClr val="black"/>
              </a:solidFill>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 with reserves, a payment may be made in a different currency than the base. The transaction will be stored using the exchange rate (automatic or manual), the transaction amount and the base (converted) amount.</a:t>
            </a:r>
          </a:p>
          <a:p>
            <a:pPr eaLnBrk="1" hangingPunct="1"/>
            <a:endParaRPr lang="en-US" dirty="0" smtClean="0"/>
          </a:p>
          <a:p>
            <a:pPr eaLnBrk="1" hangingPunct="1"/>
            <a:r>
              <a:rPr lang="en-US" dirty="0" smtClean="0"/>
              <a:t>In the example</a:t>
            </a:r>
            <a:r>
              <a:rPr lang="en-US" baseline="0" dirty="0" smtClean="0"/>
              <a:t> above, the gross amount is CA$400 (Canadian dollar), which is equal to $338.89 USD.</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|EON~031|</a:t>
            </a:r>
            <a:endParaRPr lang="en-US" sz="100">
              <a:solidFill>
                <a:srgbClr val="FFFFFF"/>
              </a:solidFill>
              <a:latin typeface="Arial"/>
            </a:endParaRPr>
          </a:p>
        </p:txBody>
      </p:sp>
      <p:sp>
        <p:nvSpPr>
          <p:cNvPr id="890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890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8687316E-9C49-45D7-9461-413120F7B69B}" type="slidenum">
              <a:rPr lang="en-US" altLang="en-US" sz="1200" smtClean="0">
                <a:solidFill>
                  <a:prstClr val="black"/>
                </a:solidFill>
              </a:rPr>
              <a:pPr eaLnBrk="1" hangingPunct="1">
                <a:buClr>
                  <a:prstClr val="black"/>
                </a:buClr>
              </a:pPr>
              <a:t>31</a:t>
            </a:fld>
            <a:endParaRPr lang="en-US" altLang="en-US" sz="1200" smtClean="0">
              <a:solidFill>
                <a:prstClr val="black"/>
              </a:solidFill>
            </a:endParaRPr>
          </a:p>
        </p:txBody>
      </p:sp>
      <p:sp>
        <p:nvSpPr>
          <p:cNvPr id="89092" name="Rectangle 2"/>
          <p:cNvSpPr>
            <a:spLocks noGrp="1" noRot="1" noChangeAspect="1" noChangeArrowheads="1" noTextEdit="1"/>
          </p:cNvSpPr>
          <p:nvPr>
            <p:ph type="sldImg"/>
          </p:nvPr>
        </p:nvSpPr>
        <p:spPr>
          <a:xfrm>
            <a:off x="760413" y="619125"/>
            <a:ext cx="5343525" cy="4006850"/>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final step of the payment wizard, you specify information about the check itself, such as the date of service and the invoice number.</a:t>
            </a:r>
          </a:p>
          <a:p>
            <a:pPr eaLnBrk="1" hangingPunct="1"/>
            <a:r>
              <a:rPr lang="en-US" dirty="0" smtClean="0"/>
              <a:t>If you have a single payee and a single check (as shown in the complete screenshot on the bottom), then the "Pay To" field and mailing address are simply displayed as fields. If you have multiple payees (across multiple checks, as shown in the insert at the top), then the "Pay To" and mailing address information are displayed in a list along with the net amount of each check.</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|EON~032|</a:t>
            </a:r>
            <a:endParaRPr lang="en-US" sz="100">
              <a:solidFill>
                <a:srgbClr val="FFFFFF"/>
              </a:solidFill>
              <a:latin typeface="Arial"/>
            </a:endParaRPr>
          </a:p>
        </p:txBody>
      </p:sp>
      <p:sp>
        <p:nvSpPr>
          <p:cNvPr id="901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01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9BCD94D1-D9C1-46A4-AC38-F0FC8F795107}" type="slidenum">
              <a:rPr lang="en-US" altLang="en-US" sz="1200" smtClean="0">
                <a:solidFill>
                  <a:prstClr val="black"/>
                </a:solidFill>
              </a:rPr>
              <a:pPr eaLnBrk="1" hangingPunct="1">
                <a:buClr>
                  <a:prstClr val="black"/>
                </a:buClr>
              </a:pPr>
              <a:t>32</a:t>
            </a:fld>
            <a:endParaRPr lang="en-US" altLang="en-US" sz="1200" smtClean="0">
              <a:solidFill>
                <a:prstClr val="black"/>
              </a:solidFill>
            </a:endParaRPr>
          </a:p>
        </p:txBody>
      </p:sp>
      <p:sp>
        <p:nvSpPr>
          <p:cNvPr id="90116" name="Rectangle 2"/>
          <p:cNvSpPr>
            <a:spLocks noGrp="1" noRot="1" noChangeAspect="1" noChangeArrowheads="1" noTextEdit="1"/>
          </p:cNvSpPr>
          <p:nvPr>
            <p:ph type="sldImg"/>
          </p:nvPr>
        </p:nvSpPr>
        <p:spPr>
          <a:xfrm>
            <a:off x="760413" y="619125"/>
            <a:ext cx="5343525" cy="4006850"/>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completed checks are listed on the Financials Checks list. (If Ray Newton had been the only payee, then the Checks screen would show only a single line with Ray Newton in the Pay To column.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|EON~033|</a:t>
            </a:r>
            <a:endParaRPr lang="en-US" sz="100">
              <a:solidFill>
                <a:srgbClr val="FFFFFF"/>
              </a:solidFill>
              <a:latin typeface="Arial"/>
            </a:endParaRPr>
          </a:p>
        </p:txBody>
      </p:sp>
      <p:sp>
        <p:nvSpPr>
          <p:cNvPr id="911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11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E64A836-01F1-456F-B80F-DC40390F856C}" type="slidenum">
              <a:rPr lang="en-US" altLang="en-US" sz="1200" smtClean="0">
                <a:solidFill>
                  <a:prstClr val="black"/>
                </a:solidFill>
              </a:rPr>
              <a:pPr eaLnBrk="1" hangingPunct="1">
                <a:buClr>
                  <a:prstClr val="black"/>
                </a:buClr>
              </a:pPr>
              <a:t>33</a:t>
            </a:fld>
            <a:endParaRPr lang="en-US" altLang="en-US" sz="1200" smtClean="0">
              <a:solidFill>
                <a:prstClr val="black"/>
              </a:solidFill>
            </a:endParaRPr>
          </a:p>
        </p:txBody>
      </p:sp>
      <p:sp>
        <p:nvSpPr>
          <p:cNvPr id="91140" name="Rectangle 2"/>
          <p:cNvSpPr>
            <a:spLocks noGrp="1" noRot="1" noChangeAspect="1" noChangeArrowheads="1" noTextEdit="1"/>
          </p:cNvSpPr>
          <p:nvPr>
            <p:ph type="sldImg"/>
          </p:nvPr>
        </p:nvSpPr>
        <p:spPr>
          <a:xfrm>
            <a:off x="760413" y="619125"/>
            <a:ext cx="5343525" cy="400685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a series of fields that appear in the "Set check instructions" step only if the check is automatic or EFT. These fields let you specify additional information that the automatic or electronic system can take advantage of.</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|EON~034|</a:t>
            </a:r>
            <a:endParaRPr lang="en-US" sz="100">
              <a:solidFill>
                <a:srgbClr val="FFFFFF"/>
              </a:solidFill>
              <a:latin typeface="Arial"/>
            </a:endParaRPr>
          </a:p>
        </p:txBody>
      </p:sp>
      <p:sp>
        <p:nvSpPr>
          <p:cNvPr id="921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21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A162297-CA58-406F-BE0E-4894C6394E0E}" type="slidenum">
              <a:rPr lang="en-US" altLang="en-US" sz="1200" smtClean="0">
                <a:solidFill>
                  <a:prstClr val="black"/>
                </a:solidFill>
              </a:rPr>
              <a:pPr eaLnBrk="1" hangingPunct="1">
                <a:buClr>
                  <a:prstClr val="black"/>
                </a:buClr>
              </a:pPr>
              <a:t>34</a:t>
            </a:fld>
            <a:endParaRPr lang="en-US" altLang="en-US" sz="1200" smtClean="0">
              <a:solidFill>
                <a:prstClr val="black"/>
              </a:solidFill>
            </a:endParaRPr>
          </a:p>
        </p:txBody>
      </p:sp>
      <p:sp>
        <p:nvSpPr>
          <p:cNvPr id="92164" name="Rectangle 2"/>
          <p:cNvSpPr>
            <a:spLocks noGrp="1" noRot="1" noChangeAspect="1" noChangeArrowheads="1" noTextEdit="1"/>
          </p:cNvSpPr>
          <p:nvPr>
            <p:ph type="sldImg"/>
          </p:nvPr>
        </p:nvSpPr>
        <p:spPr>
          <a:xfrm>
            <a:off x="760413" y="619125"/>
            <a:ext cx="5343525" cy="4006850"/>
          </a:xfrm>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base application, there are a series of fields that appear in the "Enter payee information" step only if the check is manual. These fields let you specify additional information needed to track the manual payment.</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|EON~035|</a:t>
            </a:r>
            <a:endParaRPr lang="en-US" sz="100">
              <a:solidFill>
                <a:srgbClr val="FFFFFF"/>
              </a:solidFill>
              <a:latin typeface="Arial"/>
            </a:endParaRPr>
          </a:p>
        </p:txBody>
      </p:sp>
      <p:sp>
        <p:nvSpPr>
          <p:cNvPr id="942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42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91396E01-A3D7-4442-B808-032A50674253}" type="slidenum">
              <a:rPr lang="en-US" altLang="en-US" sz="1200" smtClean="0">
                <a:solidFill>
                  <a:prstClr val="black"/>
                </a:solidFill>
              </a:rPr>
              <a:pPr eaLnBrk="1" hangingPunct="1">
                <a:buClr>
                  <a:prstClr val="black"/>
                </a:buClr>
              </a:pPr>
              <a:t>35</a:t>
            </a:fld>
            <a:endParaRPr lang="en-US" altLang="en-US" sz="1200" smtClean="0">
              <a:solidFill>
                <a:prstClr val="black"/>
              </a:solidFill>
            </a:endParaRPr>
          </a:p>
        </p:txBody>
      </p:sp>
      <p:sp>
        <p:nvSpPr>
          <p:cNvPr id="94212" name="Rectangle 2"/>
          <p:cNvSpPr>
            <a:spLocks noGrp="1" noRot="1" noChangeAspect="1" noChangeArrowheads="1" noTextEdit="1"/>
          </p:cNvSpPr>
          <p:nvPr>
            <p:ph type="sldImg"/>
          </p:nvPr>
        </p:nvSpPr>
        <p:spPr>
          <a:xfrm>
            <a:off x="760413" y="619125"/>
            <a:ext cx="5343525" cy="400685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|EON~036|</a:t>
            </a:r>
            <a:endParaRPr lang="en-US" sz="100">
              <a:solidFill>
                <a:srgbClr val="FFFFFF"/>
              </a:solidFill>
              <a:latin typeface="Arial"/>
            </a:endParaRPr>
          </a:p>
        </p:txBody>
      </p:sp>
      <p:sp>
        <p:nvSpPr>
          <p:cNvPr id="952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52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A73231F5-CC06-4EC7-99E4-C49368EF5B6F}" type="slidenum">
              <a:rPr lang="en-US" altLang="en-US" sz="1200" smtClean="0">
                <a:solidFill>
                  <a:prstClr val="black"/>
                </a:solidFill>
              </a:rPr>
              <a:pPr eaLnBrk="1" hangingPunct="1">
                <a:buClr>
                  <a:prstClr val="black"/>
                </a:buClr>
              </a:pPr>
              <a:t>36</a:t>
            </a:fld>
            <a:endParaRPr lang="en-US" altLang="en-US" sz="1200" smtClean="0">
              <a:solidFill>
                <a:prstClr val="black"/>
              </a:solidFill>
            </a:endParaRPr>
          </a:p>
        </p:txBody>
      </p:sp>
      <p:sp>
        <p:nvSpPr>
          <p:cNvPr id="95236" name="Rectangle 2"/>
          <p:cNvSpPr>
            <a:spLocks noGrp="1" noRot="1" noChangeAspect="1" noChangeArrowheads="1" noTextEdit="1"/>
          </p:cNvSpPr>
          <p:nvPr>
            <p:ph type="sldImg"/>
          </p:nvPr>
        </p:nvSpPr>
        <p:spPr>
          <a:ln/>
        </p:spPr>
      </p:sp>
      <p:sp>
        <p:nvSpPr>
          <p:cNvPr id="952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It is possible to extend deductible for other lines of business and exposures, but that level of detail is beyond the scope of this class.</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|EON~037|</a:t>
            </a:r>
            <a:endParaRPr lang="en-US" sz="100">
              <a:solidFill>
                <a:srgbClr val="FFFFFF"/>
              </a:solidFill>
              <a:latin typeface="Arial"/>
            </a:endParaRPr>
          </a:p>
        </p:txBody>
      </p:sp>
      <p:sp>
        <p:nvSpPr>
          <p:cNvPr id="962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62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D376FEC7-A5FF-4734-AF63-9F7222E25B82}" type="slidenum">
              <a:rPr lang="en-US" altLang="en-US" sz="1200" smtClean="0">
                <a:solidFill>
                  <a:prstClr val="black"/>
                </a:solidFill>
              </a:rPr>
              <a:pPr eaLnBrk="1" hangingPunct="1">
                <a:buClr>
                  <a:prstClr val="black"/>
                </a:buClr>
              </a:pPr>
              <a:t>37</a:t>
            </a:fld>
            <a:endParaRPr lang="en-US" altLang="en-US" sz="1200" smtClean="0">
              <a:solidFill>
                <a:prstClr val="black"/>
              </a:solidFill>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deductible seen in the screenshot above is for a particular exposure.  In the rare case when more than one exposure on a single claim each has a deductible, there will be separate "Deductible" lines on the claim headline.</a:t>
            </a:r>
          </a:p>
          <a:p>
            <a:pPr eaLnBrk="1" hangingPunct="1"/>
            <a:r>
              <a:rPr lang="en-US" smtClean="0"/>
              <a:t>(This might occur if an insured experienced a collision between two of his cars on the same policy.)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|EON~038|</a:t>
            </a:r>
            <a:endParaRPr lang="en-US" sz="100">
              <a:solidFill>
                <a:srgbClr val="FFFFFF"/>
              </a:solidFill>
              <a:latin typeface="Arial"/>
            </a:endParaRPr>
          </a:p>
        </p:txBody>
      </p:sp>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8EC1A0F2-F9B5-43CC-AD74-DBE11AD1C0A9}" type="slidenum">
              <a:rPr lang="en-US" altLang="en-US" sz="1200" smtClean="0">
                <a:solidFill>
                  <a:prstClr val="black"/>
                </a:solidFill>
              </a:rPr>
              <a:pPr eaLnBrk="1" hangingPunct="1">
                <a:buClr>
                  <a:prstClr val="black"/>
                </a:buClr>
              </a:pPr>
              <a:t>38</a:t>
            </a:fld>
            <a:endParaRPr lang="en-US" altLang="en-US" sz="1200" smtClean="0">
              <a:solidFill>
                <a:prstClr val="black"/>
              </a:solidFill>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the deductible information is on the exposure details page, not the loss details page, because the deductible is tied to an individual coverage, which relates to an individual exposure. Typically collision and comprehensive exposures</a:t>
            </a:r>
            <a:r>
              <a:rPr lang="en-US" baseline="0" dirty="0" smtClean="0"/>
              <a:t> have a deductible.</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|EON~039|</a:t>
            </a:r>
            <a:endParaRPr lang="en-US" sz="100">
              <a:solidFill>
                <a:srgbClr val="FFFFFF"/>
              </a:solidFill>
              <a:latin typeface="Arial"/>
            </a:endParaRPr>
          </a:p>
        </p:txBody>
      </p:sp>
      <p:sp>
        <p:nvSpPr>
          <p:cNvPr id="983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83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BB574F86-A1E2-45BD-995D-37F182651248}" type="slidenum">
              <a:rPr lang="en-US" altLang="en-US" sz="1200" smtClean="0">
                <a:solidFill>
                  <a:prstClr val="black"/>
                </a:solidFill>
              </a:rPr>
              <a:pPr eaLnBrk="1" hangingPunct="1">
                <a:buClr>
                  <a:prstClr val="black"/>
                </a:buClr>
              </a:pPr>
              <a:t>39</a:t>
            </a:fld>
            <a:endParaRPr lang="en-US" altLang="en-US" sz="1200" smtClean="0">
              <a:solidFill>
                <a:prstClr val="black"/>
              </a:solidFill>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the deductible has been waived, then there will be no deductible handing for this coverage.</a:t>
            </a:r>
          </a:p>
          <a:p>
            <a:pPr eaLnBrk="1" hangingPunct="1"/>
            <a:r>
              <a:rPr lang="en-US" dirty="0" smtClean="0"/>
              <a:t>If the deductible has been modified, then the new deductible value is what will be used when writing checks.</a:t>
            </a:r>
          </a:p>
          <a:p>
            <a:pPr eaLnBrk="1" hangingPunct="1"/>
            <a:r>
              <a:rPr lang="en-US" dirty="0" smtClean="0"/>
              <a:t>The ability to waive and modify deductibles is only granted to certain roles within a carrier</a:t>
            </a:r>
            <a:r>
              <a:rPr lang="en-US" baseline="0" dirty="0" smtClean="0"/>
              <a:t> (such as </a:t>
            </a:r>
            <a:r>
              <a:rPr lang="en-US" baseline="0" smtClean="0"/>
              <a:t>a Claims </a:t>
            </a:r>
            <a:r>
              <a:rPr lang="en-US" baseline="0" dirty="0" smtClean="0"/>
              <a:t>Supervisor </a:t>
            </a:r>
            <a:r>
              <a:rPr lang="en-US" baseline="0" smtClean="0"/>
              <a:t>or Manager)</a:t>
            </a: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E5630BCB-3C5E-476D-8202-5D76017D5F10}" type="slidenum">
              <a:rPr lang="en-US" altLang="en-US" sz="1200" smtClean="0">
                <a:solidFill>
                  <a:prstClr val="black"/>
                </a:solidFill>
              </a:rPr>
              <a:pPr eaLnBrk="1" hangingPunct="1">
                <a:buClr>
                  <a:prstClr val="black"/>
                </a:buClr>
              </a:pPr>
              <a:t>4</a:t>
            </a:fld>
            <a:endParaRPr lang="en-US" altLang="en-US" sz="1200" smtClean="0">
              <a:solidFill>
                <a:prstClr val="black"/>
              </a:solidFill>
            </a:endParaRPr>
          </a:p>
        </p:txBody>
      </p:sp>
      <p:sp>
        <p:nvSpPr>
          <p:cNvPr id="61444" name="Rectangle 2"/>
          <p:cNvSpPr>
            <a:spLocks noGrp="1" noRot="1" noChangeAspect="1" noChangeArrowheads="1" noTextEdit="1"/>
          </p:cNvSpPr>
          <p:nvPr>
            <p:ph type="sldImg"/>
          </p:nvPr>
        </p:nvSpPr>
        <p:spPr>
          <a:xfrm>
            <a:off x="760413" y="619125"/>
            <a:ext cx="5343525" cy="400685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|EON~040|</a:t>
            </a:r>
            <a:endParaRPr lang="en-US" sz="100">
              <a:solidFill>
                <a:srgbClr val="FFFFFF"/>
              </a:solidFill>
              <a:latin typeface="Arial"/>
            </a:endParaRPr>
          </a:p>
        </p:txBody>
      </p:sp>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70E81CE-44F2-488F-A7A9-BACB53708309}" type="slidenum">
              <a:rPr lang="en-US" altLang="en-US" sz="1200" smtClean="0">
                <a:solidFill>
                  <a:prstClr val="black"/>
                </a:solidFill>
              </a:rPr>
              <a:pPr eaLnBrk="1" hangingPunct="1">
                <a:buClr>
                  <a:prstClr val="black"/>
                </a:buClr>
              </a:pPr>
              <a:t>40</a:t>
            </a:fld>
            <a:endParaRPr lang="en-US" altLang="en-US" sz="1200" smtClean="0">
              <a:solidFill>
                <a:prstClr val="black"/>
              </a:solidFill>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"Apply Deductible" button appears when:</a:t>
            </a:r>
          </a:p>
          <a:p>
            <a:pPr lvl="1" eaLnBrk="1" hangingPunct="1"/>
            <a:r>
              <a:rPr lang="en-US" smtClean="0"/>
              <a:t>The coverage has a deductible that has not been waived</a:t>
            </a:r>
          </a:p>
          <a:p>
            <a:pPr lvl="1" eaLnBrk="1" hangingPunct="1"/>
            <a:r>
              <a:rPr lang="en-US" smtClean="0"/>
              <a:t>The deductible has not yet been met</a:t>
            </a:r>
          </a:p>
          <a:p>
            <a:pPr eaLnBrk="1" hangingPunct="1"/>
            <a:r>
              <a:rPr lang="en-US" smtClean="0"/>
              <a:t>The deductible may be applied to any payment. It is not necessary for it to be the first payment.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|EON~041|</a:t>
            </a:r>
            <a:endParaRPr lang="en-US" sz="100">
              <a:solidFill>
                <a:srgbClr val="FFFFFF"/>
              </a:solidFill>
              <a:latin typeface="Arial"/>
            </a:endParaRPr>
          </a:p>
        </p:txBody>
      </p:sp>
      <p:sp>
        <p:nvSpPr>
          <p:cNvPr id="1003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03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03DBA33D-9D15-419B-8D81-932B55475879}" type="slidenum">
              <a:rPr lang="en-US" altLang="en-US" sz="1200" smtClean="0">
                <a:solidFill>
                  <a:prstClr val="black"/>
                </a:solidFill>
              </a:rPr>
              <a:pPr eaLnBrk="1" hangingPunct="1">
                <a:buClr>
                  <a:prstClr val="black"/>
                </a:buClr>
              </a:pPr>
              <a:t>41</a:t>
            </a:fld>
            <a:endParaRPr lang="en-US" altLang="en-US" sz="1200" smtClean="0">
              <a:solidFill>
                <a:prstClr val="black"/>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screenshot above: </a:t>
            </a:r>
          </a:p>
          <a:p>
            <a:pPr lvl="1" eaLnBrk="1" hangingPunct="1"/>
            <a:r>
              <a:rPr lang="en-US" dirty="0" smtClean="0"/>
              <a:t>The adjuster creates a $700 payment.</a:t>
            </a:r>
          </a:p>
          <a:p>
            <a:pPr lvl="1" eaLnBrk="1" hangingPunct="1"/>
            <a:r>
              <a:rPr lang="en-US" dirty="0" smtClean="0"/>
              <a:t>The "Apply Deductible" button is active, so the adjuster clicks this button.</a:t>
            </a:r>
          </a:p>
          <a:p>
            <a:pPr lvl="1" eaLnBrk="1" hangingPunct="1"/>
            <a:r>
              <a:rPr lang="en-US" dirty="0" smtClean="0"/>
              <a:t>ClaimCenter creates a negative $500 line item, representing the $500 deductible being applied to this payment.</a:t>
            </a:r>
          </a:p>
          <a:p>
            <a:pPr lvl="1" eaLnBrk="1" hangingPunct="1"/>
            <a:r>
              <a:rPr lang="en-US" dirty="0" smtClean="0"/>
              <a:t>The payment total is reduced by the value of the deductible, resulting in a $200 payment.</a:t>
            </a:r>
          </a:p>
          <a:p>
            <a:pPr lvl="1" eaLnBrk="1" hangingPunct="1"/>
            <a:r>
              <a:rPr lang="en-US" dirty="0" smtClean="0"/>
              <a:t>The "Apply Deductible" button disappears because the deductible will not need to be applied again.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|EON~042|</a:t>
            </a:r>
            <a:endParaRPr lang="en-US" sz="100">
              <a:solidFill>
                <a:srgbClr val="FFFFFF"/>
              </a:solidFill>
              <a:latin typeface="Arial"/>
            </a:endParaRPr>
          </a:p>
        </p:txBody>
      </p:sp>
      <p:sp>
        <p:nvSpPr>
          <p:cNvPr id="1013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13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2353E8FC-B8A9-4E1A-BCD8-A4B711536C82}" type="slidenum">
              <a:rPr lang="en-US" altLang="en-US" sz="1200" smtClean="0">
                <a:solidFill>
                  <a:prstClr val="black"/>
                </a:solidFill>
              </a:rPr>
              <a:pPr eaLnBrk="1" hangingPunct="1">
                <a:buClr>
                  <a:prstClr val="black"/>
                </a:buClr>
              </a:pPr>
              <a:t>42</a:t>
            </a:fld>
            <a:endParaRPr lang="en-US" altLang="en-US" sz="1200" smtClean="0">
              <a:solidFill>
                <a:prstClr val="black"/>
              </a:solidFill>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|EON~043|</a:t>
            </a:r>
            <a:endParaRPr lang="en-US" sz="100">
              <a:solidFill>
                <a:srgbClr val="FFFFFF"/>
              </a:solidFill>
              <a:latin typeface="Arial"/>
            </a:endParaRPr>
          </a:p>
        </p:txBody>
      </p:sp>
      <p:sp>
        <p:nvSpPr>
          <p:cNvPr id="1024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24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DF04F4C6-3802-4312-B369-929BBCCB8BD8}" type="slidenum">
              <a:rPr lang="en-US" altLang="en-US" sz="1200" smtClean="0">
                <a:solidFill>
                  <a:prstClr val="black"/>
                </a:solidFill>
              </a:rPr>
              <a:pPr eaLnBrk="1" hangingPunct="1">
                <a:buClr>
                  <a:prstClr val="black"/>
                </a:buClr>
              </a:pPr>
              <a:t>43</a:t>
            </a:fld>
            <a:endParaRPr lang="en-US" altLang="en-US" sz="1200" smtClean="0">
              <a:solidFill>
                <a:prstClr val="black"/>
              </a:solidFill>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|EON~044|</a:t>
            </a:r>
            <a:endParaRPr lang="en-US" sz="100">
              <a:solidFill>
                <a:srgbClr val="FFFFFF"/>
              </a:solidFill>
              <a:latin typeface="Arial"/>
            </a:endParaRPr>
          </a:p>
        </p:txBody>
      </p:sp>
      <p:sp>
        <p:nvSpPr>
          <p:cNvPr id="1034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34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1C424ADE-967E-45DA-B7A9-81F69E5B4DC9}" type="slidenum">
              <a:rPr lang="en-US" altLang="en-US" sz="1200" smtClean="0">
                <a:solidFill>
                  <a:prstClr val="black"/>
                </a:solidFill>
              </a:rPr>
              <a:pPr eaLnBrk="1" hangingPunct="1">
                <a:buClr>
                  <a:prstClr val="black"/>
                </a:buClr>
              </a:pPr>
              <a:t>44</a:t>
            </a:fld>
            <a:endParaRPr lang="en-US" altLang="en-US" sz="1200" smtClean="0">
              <a:solidFill>
                <a:prstClr val="black"/>
              </a:solidFill>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Note that it is the </a:t>
            </a:r>
            <a:r>
              <a:rPr lang="en-US" b="1" dirty="0" smtClean="0"/>
              <a:t>payment</a:t>
            </a:r>
            <a:r>
              <a:rPr lang="en-US" dirty="0" smtClean="0"/>
              <a:t> that must be above the deductible, not the </a:t>
            </a:r>
            <a:r>
              <a:rPr lang="en-US" b="1" dirty="0" smtClean="0"/>
              <a:t>check</a:t>
            </a:r>
            <a:r>
              <a:rPr lang="en-US" dirty="0" smtClean="0"/>
              <a:t>. You can create a check made up of multiple payments, but each payment is applied to its own coverage. Deductibles are applied to </a:t>
            </a:r>
            <a:r>
              <a:rPr lang="en-US" dirty="0" err="1" smtClean="0"/>
              <a:t>coverages</a:t>
            </a:r>
            <a:r>
              <a:rPr lang="en-US" dirty="0" smtClean="0"/>
              <a:t>. This is the case even if both payments are against the same coverage (and logically the same deductible.)</a:t>
            </a:r>
          </a:p>
          <a:p>
            <a:pPr eaLnBrk="1" hangingPunct="1"/>
            <a:r>
              <a:rPr lang="en-US" dirty="0" smtClean="0"/>
              <a:t>As a matter of process, if payment is made to a vendor that is not enough to cover the deductible, the adjuster can enter a note into ClaimCenter to record this fact.  If a future payment brings the total paid over the value of the deductible, then the total payout can be entered into ClaimCenter as a single payment entry, with the deductible applied.</a:t>
            </a:r>
          </a:p>
          <a:p>
            <a:pPr eaLnBrk="1" hangingPunct="1"/>
            <a:r>
              <a:rPr lang="en-US" dirty="0" smtClean="0"/>
              <a:t>Using the example in the screenshot above:</a:t>
            </a:r>
          </a:p>
          <a:p>
            <a:pPr lvl="1" eaLnBrk="1" hangingPunct="1"/>
            <a:r>
              <a:rPr lang="en-US" dirty="0" smtClean="0"/>
              <a:t>Deductible is $500.</a:t>
            </a:r>
          </a:p>
          <a:p>
            <a:pPr lvl="1" eaLnBrk="1" hangingPunct="1"/>
            <a:r>
              <a:rPr lang="en-US" dirty="0" smtClean="0"/>
              <a:t>First payment is $250, which is less than the deductible, so the adjuster cannot enter a transaction into ClaimCenter.  Instead, she enters a note identifying the terms of this payment.</a:t>
            </a:r>
          </a:p>
          <a:p>
            <a:pPr lvl="1" eaLnBrk="1" hangingPunct="1"/>
            <a:r>
              <a:rPr lang="en-US" dirty="0" smtClean="0"/>
              <a:t>Second payment of $350 is requested.  The total payout is now $250 + $350 = $600, which is more than the $500 deductible.  The Adjuster can now enter a payment of $600 (including individual line items for each of the real-world transactions), and apply the deductible.  A check of $100 will be written, and the deductible will show as paid.</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|EON~045|</a:t>
            </a:r>
            <a:endParaRPr lang="en-US" sz="100">
              <a:solidFill>
                <a:srgbClr val="FFFFFF"/>
              </a:solidFill>
              <a:latin typeface="Arial"/>
            </a:endParaRPr>
          </a:p>
        </p:txBody>
      </p:sp>
      <p:sp>
        <p:nvSpPr>
          <p:cNvPr id="1044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44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44E7F845-9FFD-46AF-9766-957E4A8696E6}" type="slidenum">
              <a:rPr lang="en-US" altLang="en-US" sz="1200" smtClean="0">
                <a:solidFill>
                  <a:prstClr val="black"/>
                </a:solidFill>
              </a:rPr>
              <a:pPr eaLnBrk="1" hangingPunct="1">
                <a:buClr>
                  <a:prstClr val="black"/>
                </a:buClr>
              </a:pPr>
              <a:t>45</a:t>
            </a:fld>
            <a:endParaRPr lang="en-US" altLang="en-US" sz="1200" smtClean="0">
              <a:solidFill>
                <a:prstClr val="black"/>
              </a:solidFill>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will need to modify/delete the deductible before closing the exposure.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|EON~046|</a:t>
            </a:r>
            <a:endParaRPr lang="en-US" sz="100">
              <a:solidFill>
                <a:srgbClr val="FFFFFF"/>
              </a:solidFill>
              <a:latin typeface="Arial"/>
            </a:endParaRPr>
          </a:p>
        </p:txBody>
      </p:sp>
      <p:sp>
        <p:nvSpPr>
          <p:cNvPr id="1054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54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4949BEEA-87EB-4965-9C6F-4D5AA187EE06}" type="slidenum">
              <a:rPr lang="en-US" altLang="en-US" sz="1200" smtClean="0">
                <a:solidFill>
                  <a:prstClr val="black"/>
                </a:solidFill>
              </a:rPr>
              <a:pPr eaLnBrk="1" hangingPunct="1">
                <a:buClr>
                  <a:prstClr val="black"/>
                </a:buClr>
              </a:pPr>
              <a:t>46</a:t>
            </a:fld>
            <a:endParaRPr lang="en-US" altLang="en-US" sz="1200" smtClean="0">
              <a:solidFill>
                <a:prstClr val="black"/>
              </a:solidFill>
            </a:endParaRPr>
          </a:p>
        </p:txBody>
      </p:sp>
      <p:sp>
        <p:nvSpPr>
          <p:cNvPr id="105476" name="Rectangle 2"/>
          <p:cNvSpPr>
            <a:spLocks noGrp="1" noRot="1" noChangeAspect="1" noChangeArrowheads="1" noTextEdit="1"/>
          </p:cNvSpPr>
          <p:nvPr>
            <p:ph type="sldImg"/>
          </p:nvPr>
        </p:nvSpPr>
        <p:spPr>
          <a:xfrm>
            <a:off x="760413" y="619125"/>
            <a:ext cx="5343525" cy="4006850"/>
          </a:xfrm>
          <a:ln/>
        </p:spPr>
      </p:sp>
      <p:sp>
        <p:nvSpPr>
          <p:cNvPr id="1054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|EON~047|</a:t>
            </a:r>
            <a:endParaRPr lang="en-US" sz="100">
              <a:solidFill>
                <a:srgbClr val="FFFFFF"/>
              </a:solidFill>
              <a:latin typeface="Arial"/>
            </a:endParaRPr>
          </a:p>
        </p:txBody>
      </p:sp>
      <p:sp>
        <p:nvSpPr>
          <p:cNvPr id="1064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64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8A75B7AA-326E-47A5-AFD9-493B1631DABE}" type="slidenum">
              <a:rPr lang="en-US" altLang="en-US" sz="1200" smtClean="0">
                <a:solidFill>
                  <a:prstClr val="black"/>
                </a:solidFill>
              </a:rPr>
              <a:pPr eaLnBrk="1" hangingPunct="1">
                <a:buClr>
                  <a:prstClr val="black"/>
                </a:buClr>
              </a:pPr>
              <a:t>47</a:t>
            </a:fld>
            <a:endParaRPr lang="en-US" altLang="en-US" sz="1200" smtClean="0">
              <a:solidFill>
                <a:prstClr val="black"/>
              </a:solidFill>
            </a:endParaRPr>
          </a:p>
        </p:txBody>
      </p:sp>
      <p:sp>
        <p:nvSpPr>
          <p:cNvPr id="106500" name="Rectangle 2"/>
          <p:cNvSpPr>
            <a:spLocks noGrp="1" noRot="1" noChangeAspect="1" noChangeArrowheads="1" noTextEdit="1"/>
          </p:cNvSpPr>
          <p:nvPr>
            <p:ph type="sldImg"/>
          </p:nvPr>
        </p:nvSpPr>
        <p:spPr>
          <a:xfrm>
            <a:off x="760413" y="619125"/>
            <a:ext cx="5343525" cy="4006850"/>
          </a:xfrm>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most common use case for the “Auto First and Final” wizard is a claim which is filed for windshield damage. The user wishes to simply:</a:t>
            </a:r>
          </a:p>
          <a:p>
            <a:pPr lvl="1" eaLnBrk="1" hangingPunct="1"/>
            <a:r>
              <a:rPr lang="en-US" dirty="0" smtClean="0"/>
              <a:t>Create the claim,</a:t>
            </a:r>
          </a:p>
          <a:p>
            <a:pPr lvl="1" eaLnBrk="1" hangingPunct="1"/>
            <a:r>
              <a:rPr lang="en-US" dirty="0" smtClean="0"/>
              <a:t>Have an exposure and reserve line created automatically, and</a:t>
            </a:r>
          </a:p>
          <a:p>
            <a:pPr lvl="1" eaLnBrk="1" hangingPunct="1"/>
            <a:r>
              <a:rPr lang="en-US" dirty="0" smtClean="0"/>
              <a:t>Have the payment issued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|EON~048|</a:t>
            </a:r>
            <a:endParaRPr lang="en-US" sz="100">
              <a:solidFill>
                <a:srgbClr val="FFFFFF"/>
              </a:solidFill>
              <a:latin typeface="Arial"/>
            </a:endParaRPr>
          </a:p>
        </p:txBody>
      </p:sp>
      <p:sp>
        <p:nvSpPr>
          <p:cNvPr id="1075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75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08B49D14-810D-4A90-9DA6-680084AB7895}" type="slidenum">
              <a:rPr lang="en-US" altLang="en-US" sz="1200" smtClean="0">
                <a:solidFill>
                  <a:prstClr val="black"/>
                </a:solidFill>
              </a:rPr>
              <a:pPr eaLnBrk="1" hangingPunct="1">
                <a:buClr>
                  <a:prstClr val="black"/>
                </a:buClr>
              </a:pPr>
              <a:t>48</a:t>
            </a:fld>
            <a:endParaRPr lang="en-US" altLang="en-US" sz="1200" smtClean="0">
              <a:solidFill>
                <a:prstClr val="black"/>
              </a:solidFill>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Once completing the final step, the summary screen shows the exposure has been created and all transactions have been completed with no remaining reserves (which is visible if you view PowerPoint in Notes view (View &gt; Notes Page)).</a:t>
            </a:r>
          </a:p>
          <a:p>
            <a:pPr eaLnBrk="1" hangingPunct="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1" y="5410514"/>
            <a:ext cx="6315075" cy="30369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|EON~049|</a:t>
            </a:r>
            <a:endParaRPr lang="en-US" sz="100">
              <a:solidFill>
                <a:srgbClr val="FFFFFF"/>
              </a:solidFill>
              <a:latin typeface="Arial"/>
            </a:endParaRPr>
          </a:p>
        </p:txBody>
      </p:sp>
      <p:sp>
        <p:nvSpPr>
          <p:cNvPr id="1085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85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F7EDBE4A-14F2-4B9A-815E-5596517CE2CF}" type="slidenum">
              <a:rPr lang="en-US" altLang="en-US" sz="1200" smtClean="0">
                <a:solidFill>
                  <a:prstClr val="black"/>
                </a:solidFill>
              </a:rPr>
              <a:pPr eaLnBrk="1" hangingPunct="1">
                <a:buClr>
                  <a:prstClr val="black"/>
                </a:buClr>
              </a:pPr>
              <a:t>49</a:t>
            </a:fld>
            <a:endParaRPr lang="en-US" altLang="en-US" sz="1200" smtClean="0">
              <a:solidFill>
                <a:prstClr val="black"/>
              </a:solidFill>
            </a:endParaRPr>
          </a:p>
        </p:txBody>
      </p:sp>
      <p:sp>
        <p:nvSpPr>
          <p:cNvPr id="108548" name="Rectangle 2"/>
          <p:cNvSpPr>
            <a:spLocks noGrp="1" noRot="1" noChangeAspect="1" noChangeArrowheads="1" noTextEdit="1"/>
          </p:cNvSpPr>
          <p:nvPr>
            <p:ph type="sldImg"/>
          </p:nvPr>
        </p:nvSpPr>
        <p:spPr>
          <a:xfrm>
            <a:off x="760413" y="619125"/>
            <a:ext cx="5343525" cy="4006850"/>
          </a:xfrm>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9795E095-4D16-4DE0-8962-C5ABA09B0D4C}" type="slidenum">
              <a:rPr lang="en-US" altLang="en-US" sz="1200" smtClean="0">
                <a:solidFill>
                  <a:prstClr val="black"/>
                </a:solidFill>
              </a:rPr>
              <a:pPr eaLnBrk="1" hangingPunct="1">
                <a:buClr>
                  <a:prstClr val="black"/>
                </a:buClr>
              </a:pPr>
              <a:t>5</a:t>
            </a:fld>
            <a:endParaRPr lang="en-US" altLang="en-US" sz="1200" smtClean="0">
              <a:solidFill>
                <a:prstClr val="black"/>
              </a:solidFill>
            </a:endParaRPr>
          </a:p>
        </p:txBody>
      </p:sp>
      <p:sp>
        <p:nvSpPr>
          <p:cNvPr id="62468" name="Rectangle 2"/>
          <p:cNvSpPr>
            <a:spLocks noGrp="1" noRot="1" noChangeAspect="1" noChangeArrowheads="1" noTextEdit="1"/>
          </p:cNvSpPr>
          <p:nvPr>
            <p:ph type="sldImg"/>
          </p:nvPr>
        </p:nvSpPr>
        <p:spPr>
          <a:xfrm>
            <a:off x="760413" y="619125"/>
            <a:ext cx="5343525" cy="400685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a:t>
            </a:r>
            <a:r>
              <a:rPr lang="en-US" dirty="0" err="1" smtClean="0"/>
              <a:t>checkset</a:t>
            </a:r>
            <a:r>
              <a:rPr lang="en-US" dirty="0" smtClean="0"/>
              <a:t> is defined as the set of all checks created through one iteration of the payment wizard. Some </a:t>
            </a:r>
            <a:r>
              <a:rPr lang="en-US" dirty="0" err="1" smtClean="0"/>
              <a:t>checksets</a:t>
            </a:r>
            <a:r>
              <a:rPr lang="en-US" dirty="0" smtClean="0"/>
              <a:t> have multiple checks, and some </a:t>
            </a:r>
            <a:r>
              <a:rPr lang="en-US" dirty="0" err="1" smtClean="0"/>
              <a:t>checksets</a:t>
            </a:r>
            <a:r>
              <a:rPr lang="en-US" dirty="0" smtClean="0"/>
              <a:t> have only a single check.</a:t>
            </a:r>
          </a:p>
          <a:p>
            <a:pPr eaLnBrk="1" hangingPunct="1"/>
            <a:r>
              <a:rPr lang="en-US" dirty="0" smtClean="0"/>
              <a:t>Another term used within ClaimCenter configuration is a "check group". A check group is a set of checks within a single </a:t>
            </a:r>
            <a:r>
              <a:rPr lang="en-US" dirty="0" err="1" smtClean="0"/>
              <a:t>checkset</a:t>
            </a:r>
            <a:r>
              <a:rPr lang="en-US" dirty="0" smtClean="0"/>
              <a:t> which are scheduled to be paid on the same day. The term "check group" is useful for certain aspects of configuration, but typically it is not a term that business professionals need to use.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|EON~050|</a:t>
            </a:r>
            <a:endParaRPr lang="en-US" sz="100">
              <a:solidFill>
                <a:srgbClr val="FFFFFF"/>
              </a:solidFill>
              <a:latin typeface="Arial"/>
            </a:endParaRPr>
          </a:p>
        </p:txBody>
      </p:sp>
      <p:sp>
        <p:nvSpPr>
          <p:cNvPr id="1095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1095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223E2691-C7AE-4CA1-B0AF-6EAB8D651C9E}" type="slidenum">
              <a:rPr lang="en-US" altLang="en-US" sz="1200" smtClean="0">
                <a:solidFill>
                  <a:prstClr val="black"/>
                </a:solidFill>
              </a:rPr>
              <a:pPr eaLnBrk="1" hangingPunct="1">
                <a:buClr>
                  <a:prstClr val="black"/>
                </a:buClr>
              </a:pPr>
              <a:t>50</a:t>
            </a:fld>
            <a:endParaRPr lang="en-US" altLang="en-US" sz="1200" smtClean="0">
              <a:solidFill>
                <a:prstClr val="black"/>
              </a:solidFill>
            </a:endParaRPr>
          </a:p>
        </p:txBody>
      </p:sp>
      <p:sp>
        <p:nvSpPr>
          <p:cNvPr id="109572" name="Rectangle 2"/>
          <p:cNvSpPr>
            <a:spLocks noGrp="1" noRot="1" noChangeAspect="1" noChangeArrowheads="1" noTextEdit="1"/>
          </p:cNvSpPr>
          <p:nvPr>
            <p:ph type="sldImg"/>
          </p:nvPr>
        </p:nvSpPr>
        <p:spPr>
          <a:xfrm>
            <a:off x="760413" y="619125"/>
            <a:ext cx="5343525" cy="4006850"/>
          </a:xfrm>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t>Answers</a:t>
            </a:r>
          </a:p>
          <a:p>
            <a:pPr eaLnBrk="1" hangingPunct="1"/>
            <a:r>
              <a:rPr lang="en-US" dirty="0" smtClean="0"/>
              <a:t>1. 	a) Yes. There is one. (Each iteration of the payment wizard creates one </a:t>
            </a:r>
            <a:r>
              <a:rPr lang="en-US" dirty="0" err="1" smtClean="0"/>
              <a:t>checkset</a:t>
            </a:r>
            <a:r>
              <a:rPr lang="en-US" dirty="0" smtClean="0"/>
              <a:t>.)</a:t>
            </a:r>
          </a:p>
          <a:p>
            <a:pPr eaLnBrk="1" hangingPunct="1"/>
            <a:r>
              <a:rPr lang="en-US" dirty="0" smtClean="0"/>
              <a:t>	b) Yes. There are three. (Unless there are joint payees, each payee has a separate check. Unless there are recurring checks, then for three payees, there must be three checks.)</a:t>
            </a:r>
          </a:p>
          <a:p>
            <a:pPr eaLnBrk="1" hangingPunct="1"/>
            <a:r>
              <a:rPr lang="en-US" dirty="0" smtClean="0"/>
              <a:t>	c) No. You can't tell. (The number of payment transactions is not tied to the number of payees.)</a:t>
            </a:r>
          </a:p>
          <a:p>
            <a:pPr eaLnBrk="1" hangingPunct="1"/>
            <a:r>
              <a:rPr lang="en-US" dirty="0" smtClean="0"/>
              <a:t>2. The second transaction is used to zero out the reserve line. The dollar amount of this transaction will be -$300, since there is $300 remaining after the $200 payment transaction.</a:t>
            </a:r>
          </a:p>
          <a:p>
            <a:pPr eaLnBrk="1" hangingPunct="1"/>
            <a:r>
              <a:rPr lang="en-US" dirty="0" smtClean="0"/>
              <a:t>3. Validation rules prevent you from starting the payment wizard if the claim is not at "ability to pay".</a:t>
            </a:r>
          </a:p>
          <a:p>
            <a:pPr eaLnBrk="1" hangingPunct="1"/>
            <a:r>
              <a:rPr lang="en-US" dirty="0" smtClean="0"/>
              <a:t>4. You can start the payment wizard for a claim at "ability to pay", but you can only access reserve lines associated to exposures at "ability to pay". If none of the exposures are at "ability to pay", then you cannot access any reserve lines, which means you cannot create any payment transactions for the check.</a:t>
            </a:r>
          </a:p>
          <a:p>
            <a:pPr eaLnBrk="1" hangingPunct="1"/>
            <a:r>
              <a:rPr lang="en-US" dirty="0" smtClean="0"/>
              <a:t>5. Payments. Deductibles are defined at the coverage level, and each payment is for a particular coverage. A check might include payments against multiple coverages.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|EON~051|</a:t>
            </a:r>
            <a:endParaRPr lang="en-US" sz="100">
              <a:solidFill>
                <a:srgbClr val="FFFFFF"/>
              </a:solidFill>
              <a:latin typeface="Arial"/>
            </a:endParaRPr>
          </a:p>
        </p:txBody>
      </p:sp>
      <p:sp>
        <p:nvSpPr>
          <p:cNvPr id="100354" name="Copyright"/>
          <p:cNvSpPr>
            <a:spLocks noGrp="1" noChangeArrowheads="1"/>
          </p:cNvSpPr>
          <p:nvPr>
            <p:ph type="sldNum" sz="quarter" idx="5"/>
          </p:nvPr>
        </p:nvSpPr>
        <p:spPr/>
        <p:txBody>
          <a:bodyPr/>
          <a:lstStyle/>
          <a:p>
            <a:pPr>
              <a:buClr>
                <a:prstClr val="black"/>
              </a:buClr>
              <a:defRPr/>
            </a:pPr>
            <a:r>
              <a:rPr lang="en-US" altLang="en-US" dirty="0" smtClean="0">
                <a:solidFill>
                  <a:prstClr val="white"/>
                </a:solidFill>
              </a:rPr>
              <a:t>	Payments - </a:t>
            </a:r>
            <a:fld id="{211C349A-83C9-44D0-A356-DBEB3FC715FC}" type="slidenum">
              <a:rPr lang="en-US" altLang="en-US" smtClean="0">
                <a:solidFill>
                  <a:prstClr val="white"/>
                </a:solidFill>
              </a:rPr>
              <a:pPr>
                <a:buClr>
                  <a:prstClr val="black"/>
                </a:buClr>
                <a:defRPr/>
              </a:pPr>
              <a:t>51</a:t>
            </a:fld>
            <a:endParaRPr lang="en-US" altLang="en-US" dirty="0" smtClean="0">
              <a:solidFill>
                <a:prstClr val="white"/>
              </a:solidFill>
            </a:endParaRPr>
          </a:p>
        </p:txBody>
      </p:sp>
      <p:sp>
        <p:nvSpPr>
          <p:cNvPr id="100355" name="SectionName"/>
          <p:cNvSpPr>
            <a:spLocks noGrp="1" noChangeArrowheads="1"/>
          </p:cNvSpPr>
          <p:nvPr>
            <p:ph type="hdr" sz="quarter"/>
          </p:nvPr>
        </p:nvSpPr>
        <p:spPr/>
        <p:txBody>
          <a:bodyPr/>
          <a:lstStyle/>
          <a:p>
            <a:pPr>
              <a:buClr>
                <a:prstClr val="black"/>
              </a:buClr>
              <a:defRPr/>
            </a:pPr>
            <a:r>
              <a:rPr lang="en-US" altLang="en-US" smtClean="0">
                <a:solidFill>
                  <a:prstClr val="white"/>
                </a:solidFill>
              </a:rPr>
              <a:t>	</a:t>
            </a:r>
            <a:endParaRPr lang="en-US" smtClean="0">
              <a:solidFill>
                <a:prstClr val="white"/>
              </a:solidFill>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969ACC5C-683E-4825-B26C-4C1087DDC51B}" type="slidenum">
              <a:rPr lang="en-US" altLang="en-US" sz="1200" smtClean="0">
                <a:solidFill>
                  <a:prstClr val="black"/>
                </a:solidFill>
              </a:rPr>
              <a:pPr eaLnBrk="1" hangingPunct="1">
                <a:buClr>
                  <a:prstClr val="black"/>
                </a:buClr>
              </a:pPr>
              <a:t>6</a:t>
            </a:fld>
            <a:endParaRPr lang="en-US" altLang="en-US" sz="1200" smtClean="0">
              <a:solidFill>
                <a:prstClr val="black"/>
              </a:solidFill>
            </a:endParaRPr>
          </a:p>
        </p:txBody>
      </p:sp>
      <p:sp>
        <p:nvSpPr>
          <p:cNvPr id="63492" name="Rectangle 2"/>
          <p:cNvSpPr>
            <a:spLocks noGrp="1" noRot="1" noChangeAspect="1" noChangeArrowheads="1" noTextEdit="1"/>
          </p:cNvSpPr>
          <p:nvPr>
            <p:ph type="sldImg"/>
          </p:nvPr>
        </p:nvSpPr>
        <p:spPr>
          <a:xfrm>
            <a:off x="760413" y="619125"/>
            <a:ext cx="5343525" cy="4006850"/>
          </a:xfrm>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payment transactions that provide money for a checkset (that is, the payment transactions that provide money for a single iteration of the payment wizard) belong to the same transaction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F3DF2874-5ECB-4CF9-99CA-89846F287EFC}" type="slidenum">
              <a:rPr lang="en-US" altLang="en-US" sz="1200" smtClean="0">
                <a:solidFill>
                  <a:prstClr val="black"/>
                </a:solidFill>
              </a:rPr>
              <a:pPr eaLnBrk="1" hangingPunct="1">
                <a:buClr>
                  <a:prstClr val="black"/>
                </a:buClr>
              </a:pPr>
              <a:t>7</a:t>
            </a:fld>
            <a:endParaRPr lang="en-US" altLang="en-US" sz="1200" smtClean="0">
              <a:solidFill>
                <a:prstClr val="black"/>
              </a:solidFill>
            </a:endParaRPr>
          </a:p>
        </p:txBody>
      </p:sp>
      <p:sp>
        <p:nvSpPr>
          <p:cNvPr id="64516" name="Rectangle 2"/>
          <p:cNvSpPr>
            <a:spLocks noGrp="1" noRot="1" noChangeAspect="1" noChangeArrowheads="1" noTextEdit="1"/>
          </p:cNvSpPr>
          <p:nvPr>
            <p:ph type="sldImg"/>
          </p:nvPr>
        </p:nvSpPr>
        <p:spPr>
          <a:xfrm>
            <a:off x="760413" y="619125"/>
            <a:ext cx="5343525" cy="400685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Joint payees</a:t>
            </a:r>
            <a:r>
              <a:rPr lang="en-US" i="1" dirty="0" smtClean="0"/>
              <a:t> </a:t>
            </a:r>
            <a:r>
              <a:rPr lang="en-US" dirty="0" smtClean="0"/>
              <a:t>are two or more different payees that are listed in the same ‘Pay To’ field of a single check. When multiple parties are listed in the same 'Pay To' field, all parties are required to sign the check before it can be deposited or cashed. An example of a check written to joint payees might be a payment to an auto inspector who was sub-contracted by an auto shop. The insurer might write the check to both parties as joint payees.</a:t>
            </a:r>
          </a:p>
          <a:p>
            <a:pPr eaLnBrk="1" hangingPunct="1"/>
            <a:r>
              <a:rPr lang="en-US" dirty="0" smtClean="0"/>
              <a:t>The ClaimCenter user interface and documentation also make reference to "multiple payees". This term is appropriate when a </a:t>
            </a:r>
            <a:r>
              <a:rPr lang="en-US" dirty="0" err="1" smtClean="0"/>
              <a:t>checkset</a:t>
            </a:r>
            <a:r>
              <a:rPr lang="en-US" dirty="0" smtClean="0"/>
              <a:t> has two or more checks and the checks have different payees. In other words, the term "multiple payees" is something that describes a </a:t>
            </a:r>
            <a:r>
              <a:rPr lang="en-US" dirty="0" err="1" smtClean="0"/>
              <a:t>checkset</a:t>
            </a:r>
            <a:r>
              <a:rPr lang="en-US" dirty="0" smtClean="0"/>
              <a:t> and occurs only at the </a:t>
            </a:r>
            <a:r>
              <a:rPr lang="en-US" dirty="0" err="1" smtClean="0"/>
              <a:t>checkset</a:t>
            </a:r>
            <a:r>
              <a:rPr lang="en-US" dirty="0" smtClean="0"/>
              <a:t> level. A single check never has multiple payees. It has either a single payee or a set of joint payees.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DC50715C-233F-45F1-9125-590E964F9501}" type="slidenum">
              <a:rPr lang="en-US" altLang="en-US" sz="1200" smtClean="0">
                <a:solidFill>
                  <a:prstClr val="black"/>
                </a:solidFill>
              </a:rPr>
              <a:pPr eaLnBrk="1" hangingPunct="1">
                <a:buClr>
                  <a:prstClr val="black"/>
                </a:buClr>
              </a:pPr>
              <a:t>8</a:t>
            </a:fld>
            <a:endParaRPr lang="en-US" altLang="en-US" sz="1200" smtClean="0">
              <a:solidFill>
                <a:prstClr val="black"/>
              </a:solidFill>
            </a:endParaRPr>
          </a:p>
        </p:txBody>
      </p:sp>
      <p:sp>
        <p:nvSpPr>
          <p:cNvPr id="65540" name="Rectangle 2"/>
          <p:cNvSpPr>
            <a:spLocks noGrp="1" noRot="1" noChangeAspect="1" noChangeArrowheads="1" noTextEdit="1"/>
          </p:cNvSpPr>
          <p:nvPr>
            <p:ph type="sldImg"/>
          </p:nvPr>
        </p:nvSpPr>
        <p:spPr>
          <a:xfrm>
            <a:off x="760413" y="619125"/>
            <a:ext cx="5343525" cy="400685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pPr>
              <a:buClr>
                <a:prstClr val="black"/>
              </a:buClr>
            </a:pPr>
            <a:r>
              <a:rPr lang="en-US" altLang="en-US" sz="1200" smtClean="0">
                <a:solidFill>
                  <a:prstClr val="black"/>
                </a:solidFill>
              </a:rPr>
              <a:t>	</a:t>
            </a:r>
            <a:endParaRPr lang="en-US" sz="1200" smtClean="0">
              <a:solidFill>
                <a:prstClr val="black"/>
              </a:solidFill>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buClr>
                <a:prstClr val="black"/>
              </a:buClr>
            </a:pPr>
            <a:r>
              <a:rPr lang="en-US" altLang="en-US" sz="1200" smtClean="0">
                <a:solidFill>
                  <a:prstClr val="black"/>
                </a:solidFill>
              </a:rPr>
              <a:t>	Payments - </a:t>
            </a:r>
            <a:fld id="{21446D77-C54A-47F3-8A1C-DE6219B0C870}" type="slidenum">
              <a:rPr lang="en-US" altLang="en-US" sz="1200" smtClean="0">
                <a:solidFill>
                  <a:prstClr val="black"/>
                </a:solidFill>
              </a:rPr>
              <a:pPr eaLnBrk="1" hangingPunct="1">
                <a:buClr>
                  <a:prstClr val="black"/>
                </a:buClr>
              </a:pPr>
              <a:t>9</a:t>
            </a:fld>
            <a:endParaRPr lang="en-US" altLang="en-US" sz="1200" smtClean="0">
              <a:solidFill>
                <a:prstClr val="black"/>
              </a:solidFill>
            </a:endParaRPr>
          </a:p>
        </p:txBody>
      </p:sp>
      <p:sp>
        <p:nvSpPr>
          <p:cNvPr id="66564" name="Rectangle 2"/>
          <p:cNvSpPr>
            <a:spLocks noGrp="1" noRot="1" noChangeAspect="1" noChangeArrowheads="1" noTextEdit="1"/>
          </p:cNvSpPr>
          <p:nvPr>
            <p:ph type="sldImg"/>
          </p:nvPr>
        </p:nvSpPr>
        <p:spPr>
          <a:xfrm>
            <a:off x="760413" y="619125"/>
            <a:ext cx="5343525" cy="400685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6265111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42413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316149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7254389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2907551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95042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3635055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06384400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70555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61499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895684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52565142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5505883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498380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356310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43408990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519537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427067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3078643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581326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4105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121389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04616037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287553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fontAlgn="base" hangingPunct="0">
                <a:spcBef>
                  <a:spcPct val="50000"/>
                </a:spcBef>
                <a:spcAft>
                  <a:spcPct val="30000"/>
                </a:spcAft>
                <a:buClr>
                  <a:srgbClr val="FFFFFF"/>
                </a:buClr>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fontAlgn="base">
                <a:spcBef>
                  <a:spcPct val="50000"/>
                </a:spcBef>
                <a:spcAft>
                  <a:spcPct val="30000"/>
                </a:spcAft>
                <a:buClr>
                  <a:srgbClr val="FFFFFF"/>
                </a:buClr>
                <a:defRPr/>
              </a:pPr>
              <a:endParaRPr lang="en-US" sz="140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fontAlgn="base" hangingPunct="0">
              <a:lnSpc>
                <a:spcPts val="1800"/>
              </a:lnSpc>
              <a:spcBef>
                <a:spcPts val="600"/>
              </a:spcBef>
              <a:spcAft>
                <a:spcPct val="30000"/>
              </a:spcAft>
              <a:buClr>
                <a:srgbClr val="FFFFFF"/>
              </a:buClr>
              <a:buFont typeface="Wingdings" pitchFamily="2" charset="2"/>
              <a:buNone/>
              <a:defRPr/>
            </a:pPr>
            <a:fld id="{6EE941B4-94DD-49E2-A487-FADA001A38E3}" type="slidenum">
              <a:rPr lang="en-US" sz="1200">
                <a:solidFill>
                  <a:srgbClr val="B2B2B2"/>
                </a:solidFill>
                <a:latin typeface="Calibri" pitchFamily="34" charset="0"/>
                <a:cs typeface="Calibri" pitchFamily="34" charset="0"/>
              </a:rPr>
              <a:pPr algn="ctr" eaLnBrk="0" fontAlgn="base" hangingPunct="0">
                <a:lnSpc>
                  <a:spcPts val="1800"/>
                </a:lnSpc>
                <a:spcBef>
                  <a:spcPts val="600"/>
                </a:spcBef>
                <a:spcAft>
                  <a:spcPct val="30000"/>
                </a:spcAft>
                <a:buClr>
                  <a:srgbClr val="FFFFFF"/>
                </a:buClr>
                <a:buFont typeface="Wingdings" pitchFamily="2" charset="2"/>
                <a:buNone/>
                <a:defRPr/>
              </a:pPr>
              <a:t>‹#›</a:t>
            </a:fld>
            <a:r>
              <a:rPr lang="en-US" i="1" dirty="0">
                <a:solidFill>
                  <a:srgbClr val="B2B2B2"/>
                </a:solidFill>
                <a:cs typeface="Times New Roman" pitchFamily="18" charset="0"/>
              </a:rPr>
              <a:t> </a:t>
            </a:r>
          </a:p>
        </p:txBody>
      </p:sp>
      <p:pic>
        <p:nvPicPr>
          <p:cNvPr id="1030" name="Picture 1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68300" y="6570663"/>
            <a:ext cx="2840038" cy="92075"/>
          </a:xfrm>
          <a:prstGeom prst="rect">
            <a:avLst/>
          </a:prstGeom>
          <a:noFill/>
        </p:spPr>
        <p:txBody>
          <a:bodyPr wrap="none" lIns="0" tIns="0" rIns="0" bIns="0">
            <a:spAutoFit/>
          </a:bodyPr>
          <a:lstStyle/>
          <a:p>
            <a:pPr algn="r" fontAlgn="base">
              <a:spcBef>
                <a:spcPts val="600"/>
              </a:spcBef>
              <a:spcAft>
                <a:spcPct val="30000"/>
              </a:spcAft>
              <a:buClr>
                <a:srgbClr val="DADAB3"/>
              </a:buClr>
              <a:buFont typeface="Arial" charset="0"/>
              <a:buNone/>
              <a:defRPr/>
            </a:pPr>
            <a:r>
              <a:rPr lang="en-US" sz="600" dirty="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349101901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fontAlgn="base" hangingPunct="0">
                <a:spcBef>
                  <a:spcPct val="50000"/>
                </a:spcBef>
                <a:spcAft>
                  <a:spcPct val="30000"/>
                </a:spcAft>
                <a:buClr>
                  <a:srgbClr val="FFFFFF"/>
                </a:buClr>
                <a:defRPr/>
              </a:pPr>
              <a:endParaRPr lang="en-US" sz="16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fontAlgn="base">
                <a:spcBef>
                  <a:spcPct val="50000"/>
                </a:spcBef>
                <a:spcAft>
                  <a:spcPct val="30000"/>
                </a:spcAft>
                <a:buClr>
                  <a:srgbClr val="FFFFFF"/>
                </a:buClr>
                <a:defRPr/>
              </a:pPr>
              <a:endParaRPr lang="en-US" sz="1400">
                <a:solidFill>
                  <a:srgbClr val="000000"/>
                </a:solidFill>
              </a:endParaRPr>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gn="ctr" eaLnBrk="0" fontAlgn="base" hangingPunct="0">
              <a:lnSpc>
                <a:spcPts val="1800"/>
              </a:lnSpc>
              <a:spcBef>
                <a:spcPts val="600"/>
              </a:spcBef>
              <a:spcAft>
                <a:spcPct val="30000"/>
              </a:spcAft>
              <a:buClr>
                <a:srgbClr val="FFFFFF"/>
              </a:buClr>
              <a:buFont typeface="Wingdings" pitchFamily="2" charset="2"/>
              <a:buNone/>
              <a:defRPr/>
            </a:pPr>
            <a:fld id="{7194C715-89F7-4EA8-AABF-A4B4CF996DC3}" type="slidenum">
              <a:rPr lang="en-US" sz="1200">
                <a:solidFill>
                  <a:srgbClr val="B2B2B2"/>
                </a:solidFill>
                <a:latin typeface="Calibri" pitchFamily="34" charset="0"/>
                <a:cs typeface="Calibri" pitchFamily="34" charset="0"/>
              </a:rPr>
              <a:pPr algn="ctr" eaLnBrk="0" fontAlgn="base" hangingPunct="0">
                <a:lnSpc>
                  <a:spcPts val="1800"/>
                </a:lnSpc>
                <a:spcBef>
                  <a:spcPts val="600"/>
                </a:spcBef>
                <a:spcAft>
                  <a:spcPct val="30000"/>
                </a:spcAft>
                <a:buClr>
                  <a:srgbClr val="FFFFFF"/>
                </a:buClr>
                <a:buFont typeface="Wingdings" pitchFamily="2" charset="2"/>
                <a:buNone/>
                <a:defRPr/>
              </a:pPr>
              <a:t>‹#›</a:t>
            </a:fld>
            <a:r>
              <a:rPr lang="en-US"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fontAlgn="base">
              <a:spcBef>
                <a:spcPts val="600"/>
              </a:spcBef>
              <a:spcAft>
                <a:spcPct val="30000"/>
              </a:spcAft>
              <a:buClr>
                <a:srgbClr val="DADAB3"/>
              </a:buClr>
              <a:buFont typeface="Arial" charset="0"/>
              <a:buNone/>
              <a:defRPr/>
            </a:pPr>
            <a:r>
              <a:rPr lang="en-US" sz="600" dirty="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2387245467"/>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6.wmf"/><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4.xml"/><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16.xml"/><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|EOS~001|</a:t>
            </a:r>
            <a:endParaRPr lang="en-US" sz="100" dirty="0" err="1" smtClean="0">
              <a:solidFill>
                <a:srgbClr val="FFFFFF"/>
              </a:solidFill>
              <a:latin typeface="Arial"/>
              <a:cs typeface="Calibri" pitchFamily="34" charset="0"/>
            </a:endParaRPr>
          </a:p>
        </p:txBody>
      </p:sp>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Payments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30 </a:t>
            </a:r>
            <a:r>
              <a:rPr lang="en-US" dirty="0" smtClean="0"/>
              <a:t>January </a:t>
            </a:r>
            <a:r>
              <a:rPr lang="en-US" dirty="0"/>
              <a:t>2015</a:t>
            </a:r>
            <a:endParaRPr lang="en-US" dirty="0" smtClean="0"/>
          </a:p>
        </p:txBody>
      </p:sp>
    </p:spTree>
    <p:extLst>
      <p:ext uri="{BB962C8B-B14F-4D97-AF65-F5344CB8AC3E}">
        <p14:creationId xmlns:p14="http://schemas.microsoft.com/office/powerpoint/2010/main" val="32479732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|EOS~010|</a:t>
            </a:r>
            <a:endParaRPr lang="en-US" sz="100" dirty="0" err="1" smtClean="0">
              <a:solidFill>
                <a:srgbClr val="FFFFFF"/>
              </a:solidFill>
              <a:latin typeface="Arial"/>
              <a:cs typeface="Calibri" pitchFamily="34" charset="0"/>
            </a:endParaRPr>
          </a:p>
        </p:txBody>
      </p:sp>
      <p:sp>
        <p:nvSpPr>
          <p:cNvPr id="13314" name="Rectangle 2"/>
          <p:cNvSpPr>
            <a:spLocks noGrp="1" noChangeArrowheads="1"/>
          </p:cNvSpPr>
          <p:nvPr>
            <p:ph type="title"/>
          </p:nvPr>
        </p:nvSpPr>
        <p:spPr/>
        <p:txBody>
          <a:bodyPr/>
          <a:lstStyle/>
          <a:p>
            <a:pPr eaLnBrk="1" hangingPunct="1"/>
            <a:r>
              <a:rPr lang="en-US" smtClean="0"/>
              <a:t>Checkset example 3:</a:t>
            </a:r>
            <a:br>
              <a:rPr lang="en-US" smtClean="0"/>
            </a:br>
            <a:r>
              <a:rPr lang="en-US" sz="2600" smtClean="0"/>
              <a:t>Single payment for multiple checks</a:t>
            </a:r>
          </a:p>
        </p:txBody>
      </p:sp>
      <p:sp>
        <p:nvSpPr>
          <p:cNvPr id="13315" name="Rectangle 3"/>
          <p:cNvSpPr>
            <a:spLocks noGrp="1" noChangeArrowheads="1"/>
          </p:cNvSpPr>
          <p:nvPr>
            <p:ph idx="1"/>
          </p:nvPr>
        </p:nvSpPr>
        <p:spPr>
          <a:xfrm>
            <a:off x="519113" y="4837113"/>
            <a:ext cx="8318500" cy="1552575"/>
          </a:xfrm>
        </p:spPr>
        <p:txBody>
          <a:bodyPr/>
          <a:lstStyle/>
          <a:p>
            <a:pPr>
              <a:buFont typeface="Arial" charset="0"/>
              <a:buChar char="•"/>
            </a:pPr>
            <a:r>
              <a:rPr lang="en-US" dirty="0" smtClean="0"/>
              <a:t>An auto collision required litigation which ultimately ruled in favor of Ray Newton</a:t>
            </a:r>
          </a:p>
          <a:p>
            <a:pPr lvl="1"/>
            <a:r>
              <a:rPr lang="en-US" dirty="0" smtClean="0"/>
              <a:t>He gets a check for $2400 ($3000 minus the 20% lawyer fee)</a:t>
            </a:r>
          </a:p>
          <a:p>
            <a:pPr lvl="1"/>
            <a:r>
              <a:rPr lang="en-US" dirty="0" smtClean="0"/>
              <a:t>His lawyer gets a check for 20% of $3000</a:t>
            </a:r>
            <a:r>
              <a:rPr lang="en-US" dirty="0"/>
              <a:t> </a:t>
            </a:r>
            <a:r>
              <a:rPr lang="en-US" dirty="0" smtClean="0"/>
              <a:t>($600)</a:t>
            </a:r>
          </a:p>
        </p:txBody>
      </p:sp>
      <p:grpSp>
        <p:nvGrpSpPr>
          <p:cNvPr id="13316" name="Group 4"/>
          <p:cNvGrpSpPr>
            <a:grpSpLocks/>
          </p:cNvGrpSpPr>
          <p:nvPr/>
        </p:nvGrpSpPr>
        <p:grpSpPr bwMode="auto">
          <a:xfrm>
            <a:off x="3927475" y="1992313"/>
            <a:ext cx="1193800" cy="830262"/>
            <a:chOff x="3153" y="1049"/>
            <a:chExt cx="752" cy="523"/>
          </a:xfrm>
        </p:grpSpPr>
        <p:sp>
          <p:nvSpPr>
            <p:cNvPr id="13408"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3409"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17" name="Group 7"/>
          <p:cNvGrpSpPr>
            <a:grpSpLocks/>
          </p:cNvGrpSpPr>
          <p:nvPr/>
        </p:nvGrpSpPr>
        <p:grpSpPr bwMode="auto">
          <a:xfrm>
            <a:off x="5121275" y="2063750"/>
            <a:ext cx="3654425" cy="622300"/>
            <a:chOff x="3226" y="772"/>
            <a:chExt cx="2302" cy="392"/>
          </a:xfrm>
        </p:grpSpPr>
        <p:grpSp>
          <p:nvGrpSpPr>
            <p:cNvPr id="13403" name="Group 8"/>
            <p:cNvGrpSpPr>
              <a:grpSpLocks/>
            </p:cNvGrpSpPr>
            <p:nvPr/>
          </p:nvGrpSpPr>
          <p:grpSpPr bwMode="auto">
            <a:xfrm>
              <a:off x="4010" y="772"/>
              <a:ext cx="392" cy="392"/>
              <a:chOff x="1350" y="686"/>
              <a:chExt cx="1132" cy="1132"/>
            </a:xfrm>
          </p:grpSpPr>
          <p:sp>
            <p:nvSpPr>
              <p:cNvPr id="13406"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3407"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404"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405"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Ray Newton (insured)</a:t>
              </a:r>
            </a:p>
          </p:txBody>
        </p:sp>
      </p:grpSp>
      <p:grpSp>
        <p:nvGrpSpPr>
          <p:cNvPr id="13318" name="Group 13"/>
          <p:cNvGrpSpPr>
            <a:grpSpLocks/>
          </p:cNvGrpSpPr>
          <p:nvPr/>
        </p:nvGrpSpPr>
        <p:grpSpPr bwMode="auto">
          <a:xfrm>
            <a:off x="785813" y="1955800"/>
            <a:ext cx="1217612" cy="1252538"/>
            <a:chOff x="358" y="281"/>
            <a:chExt cx="934" cy="961"/>
          </a:xfrm>
        </p:grpSpPr>
        <p:grpSp>
          <p:nvGrpSpPr>
            <p:cNvPr id="13375" name="Group 14"/>
            <p:cNvGrpSpPr>
              <a:grpSpLocks/>
            </p:cNvGrpSpPr>
            <p:nvPr/>
          </p:nvGrpSpPr>
          <p:grpSpPr bwMode="auto">
            <a:xfrm>
              <a:off x="607" y="513"/>
              <a:ext cx="615" cy="494"/>
              <a:chOff x="1834" y="946"/>
              <a:chExt cx="721" cy="579"/>
            </a:xfrm>
          </p:grpSpPr>
          <p:sp>
            <p:nvSpPr>
              <p:cNvPr id="13401" name="Line 1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402" name="Line 1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3376" name="Group 17"/>
            <p:cNvGrpSpPr>
              <a:grpSpLocks/>
            </p:cNvGrpSpPr>
            <p:nvPr/>
          </p:nvGrpSpPr>
          <p:grpSpPr bwMode="auto">
            <a:xfrm>
              <a:off x="888" y="736"/>
              <a:ext cx="404" cy="506"/>
              <a:chOff x="4174" y="933"/>
              <a:chExt cx="921" cy="1151"/>
            </a:xfrm>
          </p:grpSpPr>
          <p:sp>
            <p:nvSpPr>
              <p:cNvPr id="13384" name="Rectangle 1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85" name="AutoShape 1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86" name="AutoShape 2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87" name="AutoShape 2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88" name="Freeform 2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89" name="Freeform 2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0" name="Freeform 2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1" name="Freeform 2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2" name="Freeform 2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3" name="Freeform 2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4" name="Freeform 2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5" name="Line 2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6" name="Line 3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7" name="Line 3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8" name="Line 3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99" name="Line 3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400" name="Line 3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3377" name="Group 35"/>
            <p:cNvGrpSpPr>
              <a:grpSpLocks/>
            </p:cNvGrpSpPr>
            <p:nvPr/>
          </p:nvGrpSpPr>
          <p:grpSpPr bwMode="auto">
            <a:xfrm>
              <a:off x="358" y="281"/>
              <a:ext cx="514" cy="511"/>
              <a:chOff x="3360" y="800"/>
              <a:chExt cx="620" cy="616"/>
            </a:xfrm>
          </p:grpSpPr>
          <p:sp>
            <p:nvSpPr>
              <p:cNvPr id="13378" name="AutoShape 3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79" name="Freeform 3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3380" name="Group 38"/>
              <p:cNvGrpSpPr>
                <a:grpSpLocks/>
              </p:cNvGrpSpPr>
              <p:nvPr/>
            </p:nvGrpSpPr>
            <p:grpSpPr bwMode="auto">
              <a:xfrm flipH="1">
                <a:off x="3749" y="1171"/>
                <a:ext cx="212" cy="213"/>
                <a:chOff x="1350" y="686"/>
                <a:chExt cx="1132" cy="1132"/>
              </a:xfrm>
            </p:grpSpPr>
            <p:sp>
              <p:nvSpPr>
                <p:cNvPr id="13382" name="AutoShape 3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3383" name="Picture 4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81" name="Picture 41"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319" name="AutoShape 42"/>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20" name="Text Box 43"/>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-$3000</a:t>
            </a:r>
          </a:p>
        </p:txBody>
      </p:sp>
      <p:sp>
        <p:nvSpPr>
          <p:cNvPr id="13321" name="Text Box 44"/>
          <p:cNvSpPr txBox="1">
            <a:spLocks noChangeArrowheads="1"/>
          </p:cNvSpPr>
          <p:nvPr/>
        </p:nvSpPr>
        <p:spPr bwMode="auto">
          <a:xfrm>
            <a:off x="1485900" y="1992313"/>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Collision</a:t>
            </a:r>
          </a:p>
        </p:txBody>
      </p:sp>
      <p:sp>
        <p:nvSpPr>
          <p:cNvPr id="13322" name="Text Box 45"/>
          <p:cNvSpPr txBox="1">
            <a:spLocks noChangeArrowheads="1"/>
          </p:cNvSpPr>
          <p:nvPr/>
        </p:nvSpPr>
        <p:spPr bwMode="auto">
          <a:xfrm>
            <a:off x="5197475" y="20335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$2400</a:t>
            </a:r>
          </a:p>
        </p:txBody>
      </p:sp>
      <p:grpSp>
        <p:nvGrpSpPr>
          <p:cNvPr id="13323" name="Group 46"/>
          <p:cNvGrpSpPr>
            <a:grpSpLocks/>
          </p:cNvGrpSpPr>
          <p:nvPr/>
        </p:nvGrpSpPr>
        <p:grpSpPr bwMode="auto">
          <a:xfrm>
            <a:off x="3925888" y="2967038"/>
            <a:ext cx="1193800" cy="830262"/>
            <a:chOff x="3153" y="1049"/>
            <a:chExt cx="752" cy="523"/>
          </a:xfrm>
        </p:grpSpPr>
        <p:sp>
          <p:nvSpPr>
            <p:cNvPr id="13373" name="Rectangle 4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3374" name="Picture 4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4" name="Group 49"/>
          <p:cNvGrpSpPr>
            <a:grpSpLocks/>
          </p:cNvGrpSpPr>
          <p:nvPr/>
        </p:nvGrpSpPr>
        <p:grpSpPr bwMode="auto">
          <a:xfrm>
            <a:off x="5105400" y="3054350"/>
            <a:ext cx="3654425" cy="622300"/>
            <a:chOff x="3226" y="772"/>
            <a:chExt cx="2302" cy="392"/>
          </a:xfrm>
        </p:grpSpPr>
        <p:grpSp>
          <p:nvGrpSpPr>
            <p:cNvPr id="13368" name="Group 50"/>
            <p:cNvGrpSpPr>
              <a:grpSpLocks/>
            </p:cNvGrpSpPr>
            <p:nvPr/>
          </p:nvGrpSpPr>
          <p:grpSpPr bwMode="auto">
            <a:xfrm>
              <a:off x="4010" y="772"/>
              <a:ext cx="392" cy="392"/>
              <a:chOff x="1350" y="686"/>
              <a:chExt cx="1132" cy="1132"/>
            </a:xfrm>
          </p:grpSpPr>
          <p:sp>
            <p:nvSpPr>
              <p:cNvPr id="13371" name="AutoShape 5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3372" name="Picture 5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69" name="Line 53"/>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70" name="Text Box 54"/>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Paula Gellar (lawyer)</a:t>
              </a:r>
            </a:p>
          </p:txBody>
        </p:sp>
      </p:grpSp>
      <p:sp>
        <p:nvSpPr>
          <p:cNvPr id="13325" name="Text Box 55"/>
          <p:cNvSpPr txBox="1">
            <a:spLocks noChangeArrowheads="1"/>
          </p:cNvSpPr>
          <p:nvPr/>
        </p:nvSpPr>
        <p:spPr bwMode="auto">
          <a:xfrm>
            <a:off x="5197475" y="30051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$600</a:t>
            </a:r>
          </a:p>
        </p:txBody>
      </p:sp>
      <p:sp>
        <p:nvSpPr>
          <p:cNvPr id="13326" name="AutoShape 56"/>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3327" name="Text Box 7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13328" name="Group 73"/>
          <p:cNvGrpSpPr>
            <a:grpSpLocks/>
          </p:cNvGrpSpPr>
          <p:nvPr/>
        </p:nvGrpSpPr>
        <p:grpSpPr bwMode="auto">
          <a:xfrm>
            <a:off x="5286375" y="1108075"/>
            <a:ext cx="614363" cy="544513"/>
            <a:chOff x="4876" y="510"/>
            <a:chExt cx="455" cy="403"/>
          </a:xfrm>
        </p:grpSpPr>
        <p:sp>
          <p:nvSpPr>
            <p:cNvPr id="13329" name="Rectangle 7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3330" name="Group 75"/>
            <p:cNvGrpSpPr>
              <a:grpSpLocks/>
            </p:cNvGrpSpPr>
            <p:nvPr/>
          </p:nvGrpSpPr>
          <p:grpSpPr bwMode="auto">
            <a:xfrm>
              <a:off x="5126" y="732"/>
              <a:ext cx="180" cy="166"/>
              <a:chOff x="2371" y="1333"/>
              <a:chExt cx="1641" cy="1516"/>
            </a:xfrm>
          </p:grpSpPr>
          <p:sp>
            <p:nvSpPr>
              <p:cNvPr id="13358" name="Freeform 7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9" name="Rectangle 7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0" name="Freeform 7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1" name="Freeform 7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2" name="Freeform 8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3" name="Freeform 8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4" name="Freeform 8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5" name="Freeform 8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6" name="Freeform 8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67" name="Freeform 8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3331" name="Group 86"/>
            <p:cNvGrpSpPr>
              <a:grpSpLocks/>
            </p:cNvGrpSpPr>
            <p:nvPr/>
          </p:nvGrpSpPr>
          <p:grpSpPr bwMode="auto">
            <a:xfrm>
              <a:off x="5055" y="666"/>
              <a:ext cx="180" cy="166"/>
              <a:chOff x="2371" y="1333"/>
              <a:chExt cx="1641" cy="1516"/>
            </a:xfrm>
          </p:grpSpPr>
          <p:sp>
            <p:nvSpPr>
              <p:cNvPr id="13348" name="Freeform 8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9" name="Rectangle 8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0" name="Freeform 8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1" name="Freeform 9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2" name="Freeform 9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3" name="Freeform 9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4" name="Freeform 9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5" name="Freeform 9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6" name="Freeform 9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57" name="Freeform 9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3332" name="Group 97"/>
            <p:cNvGrpSpPr>
              <a:grpSpLocks/>
            </p:cNvGrpSpPr>
            <p:nvPr/>
          </p:nvGrpSpPr>
          <p:grpSpPr bwMode="auto">
            <a:xfrm>
              <a:off x="4984" y="599"/>
              <a:ext cx="180" cy="166"/>
              <a:chOff x="2371" y="1333"/>
              <a:chExt cx="1641" cy="1516"/>
            </a:xfrm>
          </p:grpSpPr>
          <p:sp>
            <p:nvSpPr>
              <p:cNvPr id="13338"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39"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0"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1"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2"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3"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4"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5"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6"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3347"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3335" name="Group 110"/>
            <p:cNvGrpSpPr>
              <a:grpSpLocks/>
            </p:cNvGrpSpPr>
            <p:nvPr/>
          </p:nvGrpSpPr>
          <p:grpSpPr bwMode="auto">
            <a:xfrm>
              <a:off x="5235" y="510"/>
              <a:ext cx="90" cy="130"/>
              <a:chOff x="3674" y="1098"/>
              <a:chExt cx="676" cy="977"/>
            </a:xfrm>
          </p:grpSpPr>
          <p:sp>
            <p:nvSpPr>
              <p:cNvPr id="13336" name="Rectangle 11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3337" name="Picture 1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4034376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|EOS~011|</a:t>
            </a:r>
            <a:endParaRPr lang="en-US" sz="100" dirty="0" err="1" smtClean="0">
              <a:solidFill>
                <a:srgbClr val="FFFFFF"/>
              </a:solidFill>
              <a:latin typeface="Arial"/>
              <a:cs typeface="Calibri" pitchFamily="34" charset="0"/>
            </a:endParaRPr>
          </a:p>
        </p:txBody>
      </p:sp>
      <p:sp>
        <p:nvSpPr>
          <p:cNvPr id="14338" name="Rectangle 2"/>
          <p:cNvSpPr>
            <a:spLocks noGrp="1" noChangeArrowheads="1"/>
          </p:cNvSpPr>
          <p:nvPr>
            <p:ph type="title"/>
          </p:nvPr>
        </p:nvSpPr>
        <p:spPr/>
        <p:txBody>
          <a:bodyPr/>
          <a:lstStyle/>
          <a:p>
            <a:pPr eaLnBrk="1" hangingPunct="1"/>
            <a:r>
              <a:rPr lang="en-US" smtClean="0"/>
              <a:t>Checkset example 4:</a:t>
            </a:r>
            <a:br>
              <a:rPr lang="en-US" smtClean="0"/>
            </a:br>
            <a:r>
              <a:rPr lang="en-US" sz="2600" smtClean="0"/>
              <a:t>Multiple payments for multiple checks</a:t>
            </a:r>
          </a:p>
        </p:txBody>
      </p:sp>
      <p:sp>
        <p:nvSpPr>
          <p:cNvPr id="14339" name="Rectangle 3"/>
          <p:cNvSpPr>
            <a:spLocks noGrp="1" noChangeArrowheads="1"/>
          </p:cNvSpPr>
          <p:nvPr>
            <p:ph idx="1"/>
          </p:nvPr>
        </p:nvSpPr>
        <p:spPr>
          <a:xfrm>
            <a:off x="519113" y="4764088"/>
            <a:ext cx="8318500" cy="1552575"/>
          </a:xfrm>
        </p:spPr>
        <p:txBody>
          <a:bodyPr/>
          <a:lstStyle/>
          <a:p>
            <a:pPr>
              <a:buFont typeface="Arial" charset="0"/>
              <a:buChar char="•"/>
            </a:pPr>
            <a:r>
              <a:rPr lang="en-US" smtClean="0"/>
              <a:t>An injury-causing collision required litigation which ultimately ruled in favor of Ray Newton </a:t>
            </a:r>
          </a:p>
          <a:p>
            <a:pPr lvl="1"/>
            <a:r>
              <a:rPr lang="en-US" smtClean="0"/>
              <a:t>Ray gets a check for $4000 minus the 20% lawyer fee</a:t>
            </a:r>
          </a:p>
          <a:p>
            <a:pPr lvl="1"/>
            <a:r>
              <a:rPr lang="en-US" smtClean="0"/>
              <a:t>His lawyer gets a check for 20% of $4000, or $800 </a:t>
            </a:r>
          </a:p>
        </p:txBody>
      </p:sp>
      <p:grpSp>
        <p:nvGrpSpPr>
          <p:cNvPr id="14340" name="Group 4"/>
          <p:cNvGrpSpPr>
            <a:grpSpLocks/>
          </p:cNvGrpSpPr>
          <p:nvPr/>
        </p:nvGrpSpPr>
        <p:grpSpPr bwMode="auto">
          <a:xfrm>
            <a:off x="3927475" y="1820863"/>
            <a:ext cx="1193800" cy="830262"/>
            <a:chOff x="3153" y="1049"/>
            <a:chExt cx="752" cy="523"/>
          </a:xfrm>
        </p:grpSpPr>
        <p:sp>
          <p:nvSpPr>
            <p:cNvPr id="14464"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4465"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1" name="Group 7"/>
          <p:cNvGrpSpPr>
            <a:grpSpLocks/>
          </p:cNvGrpSpPr>
          <p:nvPr/>
        </p:nvGrpSpPr>
        <p:grpSpPr bwMode="auto">
          <a:xfrm>
            <a:off x="5121275" y="1997075"/>
            <a:ext cx="3654425" cy="622300"/>
            <a:chOff x="3226" y="772"/>
            <a:chExt cx="2302" cy="392"/>
          </a:xfrm>
        </p:grpSpPr>
        <p:grpSp>
          <p:nvGrpSpPr>
            <p:cNvPr id="14459" name="Group 8"/>
            <p:cNvGrpSpPr>
              <a:grpSpLocks/>
            </p:cNvGrpSpPr>
            <p:nvPr/>
          </p:nvGrpSpPr>
          <p:grpSpPr bwMode="auto">
            <a:xfrm>
              <a:off x="4010" y="772"/>
              <a:ext cx="392" cy="392"/>
              <a:chOff x="1350" y="686"/>
              <a:chExt cx="1132" cy="1132"/>
            </a:xfrm>
          </p:grpSpPr>
          <p:sp>
            <p:nvSpPr>
              <p:cNvPr id="14462" name="AutoShape 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4463" name="Picture 1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60" name="Line 1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61" name="Text Box 1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Ray Newton (insured)</a:t>
              </a:r>
            </a:p>
          </p:txBody>
        </p:sp>
      </p:grpSp>
      <p:grpSp>
        <p:nvGrpSpPr>
          <p:cNvPr id="14342" name="Group 14"/>
          <p:cNvGrpSpPr>
            <a:grpSpLocks/>
          </p:cNvGrpSpPr>
          <p:nvPr/>
        </p:nvGrpSpPr>
        <p:grpSpPr bwMode="auto">
          <a:xfrm>
            <a:off x="3925888" y="3024188"/>
            <a:ext cx="1193800" cy="830262"/>
            <a:chOff x="3153" y="1049"/>
            <a:chExt cx="752" cy="523"/>
          </a:xfrm>
        </p:grpSpPr>
        <p:sp>
          <p:nvSpPr>
            <p:cNvPr id="14457"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4458"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43" name="Group 17"/>
          <p:cNvGrpSpPr>
            <a:grpSpLocks/>
          </p:cNvGrpSpPr>
          <p:nvPr/>
        </p:nvGrpSpPr>
        <p:grpSpPr bwMode="auto">
          <a:xfrm>
            <a:off x="5105400" y="3101975"/>
            <a:ext cx="3654425" cy="622300"/>
            <a:chOff x="3226" y="772"/>
            <a:chExt cx="2302" cy="392"/>
          </a:xfrm>
        </p:grpSpPr>
        <p:grpSp>
          <p:nvGrpSpPr>
            <p:cNvPr id="14452" name="Group 18"/>
            <p:cNvGrpSpPr>
              <a:grpSpLocks/>
            </p:cNvGrpSpPr>
            <p:nvPr/>
          </p:nvGrpSpPr>
          <p:grpSpPr bwMode="auto">
            <a:xfrm>
              <a:off x="4010" y="772"/>
              <a:ext cx="392" cy="392"/>
              <a:chOff x="1350" y="686"/>
              <a:chExt cx="1132" cy="1132"/>
            </a:xfrm>
          </p:grpSpPr>
          <p:sp>
            <p:nvSpPr>
              <p:cNvPr id="14455" name="AutoShape 1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4456" name="Picture 20"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453" name="Line 21"/>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54" name="Text Box 22"/>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Paula Gellar (lawyer)</a:t>
              </a:r>
            </a:p>
          </p:txBody>
        </p:sp>
      </p:grpSp>
      <p:sp>
        <p:nvSpPr>
          <p:cNvPr id="14344" name="Text Box 23"/>
          <p:cNvSpPr txBox="1">
            <a:spLocks noChangeArrowheads="1"/>
          </p:cNvSpPr>
          <p:nvPr/>
        </p:nvSpPr>
        <p:spPr bwMode="auto">
          <a:xfrm>
            <a:off x="5197475" y="306228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$800</a:t>
            </a:r>
          </a:p>
        </p:txBody>
      </p:sp>
      <p:sp>
        <p:nvSpPr>
          <p:cNvPr id="14345" name="AutoShape 24"/>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346" name="AutoShape 25"/>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4347" name="Group 26"/>
          <p:cNvGrpSpPr>
            <a:grpSpLocks/>
          </p:cNvGrpSpPr>
          <p:nvPr/>
        </p:nvGrpSpPr>
        <p:grpSpPr bwMode="auto">
          <a:xfrm>
            <a:off x="785813" y="1109663"/>
            <a:ext cx="1217612" cy="1252537"/>
            <a:chOff x="358" y="281"/>
            <a:chExt cx="934" cy="961"/>
          </a:xfrm>
        </p:grpSpPr>
        <p:grpSp>
          <p:nvGrpSpPr>
            <p:cNvPr id="14424" name="Group 27"/>
            <p:cNvGrpSpPr>
              <a:grpSpLocks/>
            </p:cNvGrpSpPr>
            <p:nvPr/>
          </p:nvGrpSpPr>
          <p:grpSpPr bwMode="auto">
            <a:xfrm>
              <a:off x="607" y="513"/>
              <a:ext cx="615" cy="494"/>
              <a:chOff x="1834" y="946"/>
              <a:chExt cx="721" cy="579"/>
            </a:xfrm>
          </p:grpSpPr>
          <p:sp>
            <p:nvSpPr>
              <p:cNvPr id="14450" name="Line 2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51" name="Line 2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425" name="Group 30"/>
            <p:cNvGrpSpPr>
              <a:grpSpLocks/>
            </p:cNvGrpSpPr>
            <p:nvPr/>
          </p:nvGrpSpPr>
          <p:grpSpPr bwMode="auto">
            <a:xfrm>
              <a:off x="888" y="736"/>
              <a:ext cx="404" cy="506"/>
              <a:chOff x="4174" y="933"/>
              <a:chExt cx="921" cy="1151"/>
            </a:xfrm>
          </p:grpSpPr>
          <p:sp>
            <p:nvSpPr>
              <p:cNvPr id="14433" name="Rectangle 3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4" name="AutoShape 3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5" name="AutoShape 3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6" name="AutoShape 3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7" name="Freeform 3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8" name="Freeform 3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39" name="Freeform 3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0" name="Freeform 3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1" name="Freeform 3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2" name="Freeform 4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3" name="Freeform 4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4" name="Line 4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5" name="Line 4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6" name="Line 4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7" name="Line 4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8" name="Line 4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49" name="Line 4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426" name="Group 48"/>
            <p:cNvGrpSpPr>
              <a:grpSpLocks/>
            </p:cNvGrpSpPr>
            <p:nvPr/>
          </p:nvGrpSpPr>
          <p:grpSpPr bwMode="auto">
            <a:xfrm>
              <a:off x="358" y="281"/>
              <a:ext cx="514" cy="511"/>
              <a:chOff x="3360" y="800"/>
              <a:chExt cx="620" cy="616"/>
            </a:xfrm>
          </p:grpSpPr>
          <p:sp>
            <p:nvSpPr>
              <p:cNvPr id="14427" name="AutoShape 4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28" name="Freeform 5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4429" name="Group 51"/>
              <p:cNvGrpSpPr>
                <a:grpSpLocks/>
              </p:cNvGrpSpPr>
              <p:nvPr/>
            </p:nvGrpSpPr>
            <p:grpSpPr bwMode="auto">
              <a:xfrm flipH="1">
                <a:off x="3749" y="1171"/>
                <a:ext cx="212" cy="213"/>
                <a:chOff x="1350" y="686"/>
                <a:chExt cx="1132" cy="1132"/>
              </a:xfrm>
            </p:grpSpPr>
            <p:sp>
              <p:nvSpPr>
                <p:cNvPr id="14431" name="AutoShape 5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4432" name="Picture 5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30" name="Picture 5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48" name="Text Box 55"/>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Med. pay.</a:t>
            </a:r>
          </a:p>
        </p:txBody>
      </p:sp>
      <p:sp>
        <p:nvSpPr>
          <p:cNvPr id="14349" name="AutoShape 56"/>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350" name="Text Box 57"/>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-$2400</a:t>
            </a:r>
          </a:p>
        </p:txBody>
      </p:sp>
      <p:sp>
        <p:nvSpPr>
          <p:cNvPr id="14351" name="Text Box 58"/>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Collision</a:t>
            </a:r>
          </a:p>
        </p:txBody>
      </p:sp>
      <p:sp>
        <p:nvSpPr>
          <p:cNvPr id="14352" name="Text Box 59"/>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-$1600</a:t>
            </a:r>
          </a:p>
        </p:txBody>
      </p:sp>
      <p:grpSp>
        <p:nvGrpSpPr>
          <p:cNvPr id="14353" name="Group 60"/>
          <p:cNvGrpSpPr>
            <a:grpSpLocks/>
          </p:cNvGrpSpPr>
          <p:nvPr/>
        </p:nvGrpSpPr>
        <p:grpSpPr bwMode="auto">
          <a:xfrm>
            <a:off x="785813" y="2938463"/>
            <a:ext cx="1217612" cy="1252537"/>
            <a:chOff x="358" y="281"/>
            <a:chExt cx="934" cy="961"/>
          </a:xfrm>
        </p:grpSpPr>
        <p:grpSp>
          <p:nvGrpSpPr>
            <p:cNvPr id="14396" name="Group 61"/>
            <p:cNvGrpSpPr>
              <a:grpSpLocks/>
            </p:cNvGrpSpPr>
            <p:nvPr/>
          </p:nvGrpSpPr>
          <p:grpSpPr bwMode="auto">
            <a:xfrm>
              <a:off x="607" y="513"/>
              <a:ext cx="615" cy="494"/>
              <a:chOff x="1834" y="946"/>
              <a:chExt cx="721" cy="579"/>
            </a:xfrm>
          </p:grpSpPr>
          <p:sp>
            <p:nvSpPr>
              <p:cNvPr id="14422" name="Line 6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23" name="Line 6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397" name="Group 64"/>
            <p:cNvGrpSpPr>
              <a:grpSpLocks/>
            </p:cNvGrpSpPr>
            <p:nvPr/>
          </p:nvGrpSpPr>
          <p:grpSpPr bwMode="auto">
            <a:xfrm>
              <a:off x="888" y="736"/>
              <a:ext cx="404" cy="506"/>
              <a:chOff x="4174" y="933"/>
              <a:chExt cx="921" cy="1151"/>
            </a:xfrm>
          </p:grpSpPr>
          <p:sp>
            <p:nvSpPr>
              <p:cNvPr id="14405" name="Rectangle 6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06" name="AutoShape 6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07" name="AutoShape 6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08" name="AutoShape 6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09" name="Freeform 6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0" name="Freeform 7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1" name="Freeform 7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2" name="Freeform 7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3" name="Freeform 7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4" name="Freeform 7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5" name="Freeform 7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6" name="Line 7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7" name="Line 7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8" name="Line 7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19" name="Line 7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20" name="Line 8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21" name="Line 8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398" name="Group 82"/>
            <p:cNvGrpSpPr>
              <a:grpSpLocks/>
            </p:cNvGrpSpPr>
            <p:nvPr/>
          </p:nvGrpSpPr>
          <p:grpSpPr bwMode="auto">
            <a:xfrm>
              <a:off x="358" y="281"/>
              <a:ext cx="514" cy="511"/>
              <a:chOff x="3360" y="800"/>
              <a:chExt cx="620" cy="616"/>
            </a:xfrm>
          </p:grpSpPr>
          <p:sp>
            <p:nvSpPr>
              <p:cNvPr id="14399" name="AutoShape 8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4400" name="Freeform 8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4401" name="Group 85"/>
              <p:cNvGrpSpPr>
                <a:grpSpLocks/>
              </p:cNvGrpSpPr>
              <p:nvPr/>
            </p:nvGrpSpPr>
            <p:grpSpPr bwMode="auto">
              <a:xfrm flipH="1">
                <a:off x="3749" y="1171"/>
                <a:ext cx="212" cy="213"/>
                <a:chOff x="1350" y="686"/>
                <a:chExt cx="1132" cy="1132"/>
              </a:xfrm>
            </p:grpSpPr>
            <p:sp>
              <p:nvSpPr>
                <p:cNvPr id="14403" name="AutoShape 8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4404" name="Picture 8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402" name="Picture 8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4" name="Text Box 116"/>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14355" name="Group 117"/>
          <p:cNvGrpSpPr>
            <a:grpSpLocks/>
          </p:cNvGrpSpPr>
          <p:nvPr/>
        </p:nvGrpSpPr>
        <p:grpSpPr bwMode="auto">
          <a:xfrm>
            <a:off x="5286375" y="1108075"/>
            <a:ext cx="614363" cy="544513"/>
            <a:chOff x="4876" y="510"/>
            <a:chExt cx="455" cy="403"/>
          </a:xfrm>
        </p:grpSpPr>
        <p:sp>
          <p:nvSpPr>
            <p:cNvPr id="14357" name="Rectangle 118"/>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4358" name="Group 119"/>
            <p:cNvGrpSpPr>
              <a:grpSpLocks/>
            </p:cNvGrpSpPr>
            <p:nvPr/>
          </p:nvGrpSpPr>
          <p:grpSpPr bwMode="auto">
            <a:xfrm>
              <a:off x="5126" y="732"/>
              <a:ext cx="180" cy="166"/>
              <a:chOff x="2371" y="1333"/>
              <a:chExt cx="1641" cy="1516"/>
            </a:xfrm>
          </p:grpSpPr>
          <p:sp>
            <p:nvSpPr>
              <p:cNvPr id="14386"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7"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8"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9"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0"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1"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2"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3"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4"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95"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359" name="Group 130"/>
            <p:cNvGrpSpPr>
              <a:grpSpLocks/>
            </p:cNvGrpSpPr>
            <p:nvPr/>
          </p:nvGrpSpPr>
          <p:grpSpPr bwMode="auto">
            <a:xfrm>
              <a:off x="5055" y="666"/>
              <a:ext cx="180" cy="166"/>
              <a:chOff x="2371" y="1333"/>
              <a:chExt cx="1641" cy="1516"/>
            </a:xfrm>
          </p:grpSpPr>
          <p:sp>
            <p:nvSpPr>
              <p:cNvPr id="14376" name="Freeform 131"/>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7" name="Rectangle 132"/>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8" name="Freeform 133"/>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9" name="Freeform 134"/>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0" name="Freeform 135"/>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1" name="Freeform 136"/>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2" name="Freeform 137"/>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3" name="Freeform 138"/>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4" name="Freeform 139"/>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85" name="Freeform 140"/>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360" name="Group 141"/>
            <p:cNvGrpSpPr>
              <a:grpSpLocks/>
            </p:cNvGrpSpPr>
            <p:nvPr/>
          </p:nvGrpSpPr>
          <p:grpSpPr bwMode="auto">
            <a:xfrm>
              <a:off x="4984" y="599"/>
              <a:ext cx="180" cy="166"/>
              <a:chOff x="2371" y="1333"/>
              <a:chExt cx="1641" cy="1516"/>
            </a:xfrm>
          </p:grpSpPr>
          <p:sp>
            <p:nvSpPr>
              <p:cNvPr id="14366" name="Freeform 142"/>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67" name="Rectangle 143"/>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68" name="Freeform 144"/>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69" name="Freeform 145"/>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0" name="Freeform 146"/>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1" name="Freeform 147"/>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2" name="Freeform 148"/>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3" name="Freeform 149"/>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4" name="Freeform 150"/>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4375" name="Freeform 151"/>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4363" name="Group 154"/>
            <p:cNvGrpSpPr>
              <a:grpSpLocks/>
            </p:cNvGrpSpPr>
            <p:nvPr/>
          </p:nvGrpSpPr>
          <p:grpSpPr bwMode="auto">
            <a:xfrm>
              <a:off x="5235" y="510"/>
              <a:ext cx="90" cy="130"/>
              <a:chOff x="3674" y="1098"/>
              <a:chExt cx="676" cy="977"/>
            </a:xfrm>
          </p:grpSpPr>
          <p:sp>
            <p:nvSpPr>
              <p:cNvPr id="14364" name="Rectangle 15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4365" name="Picture 15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356" name="Text Box 13"/>
          <p:cNvSpPr txBox="1">
            <a:spLocks noChangeArrowheads="1"/>
          </p:cNvSpPr>
          <p:nvPr/>
        </p:nvSpPr>
        <p:spPr bwMode="auto">
          <a:xfrm>
            <a:off x="5197475" y="19669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$3200</a:t>
            </a:r>
          </a:p>
        </p:txBody>
      </p:sp>
    </p:spTree>
    <p:extLst>
      <p:ext uri="{BB962C8B-B14F-4D97-AF65-F5344CB8AC3E}">
        <p14:creationId xmlns:p14="http://schemas.microsoft.com/office/powerpoint/2010/main" val="21314250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|EOS~012|</a:t>
            </a:r>
            <a:endParaRPr lang="en-US" sz="100" dirty="0" err="1" smtClean="0">
              <a:solidFill>
                <a:srgbClr val="FFFFFF"/>
              </a:solidFill>
              <a:latin typeface="Arial"/>
              <a:cs typeface="Calibri" pitchFamily="34" charset="0"/>
            </a:endParaRPr>
          </a:p>
        </p:txBody>
      </p:sp>
      <p:pic>
        <p:nvPicPr>
          <p:cNvPr id="15362" name="Picture 17" descr="claim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013" y="1265238"/>
            <a:ext cx="1185862"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p:txBody>
          <a:bodyPr/>
          <a:lstStyle/>
          <a:p>
            <a:pPr eaLnBrk="1" hangingPunct="1"/>
            <a:r>
              <a:rPr lang="en-US" smtClean="0"/>
              <a:t>Financials approval</a:t>
            </a:r>
          </a:p>
        </p:txBody>
      </p:sp>
      <p:sp>
        <p:nvSpPr>
          <p:cNvPr id="15364" name="Rectangle 4"/>
          <p:cNvSpPr>
            <a:spLocks noGrp="1" noChangeArrowheads="1"/>
          </p:cNvSpPr>
          <p:nvPr>
            <p:ph idx="1"/>
          </p:nvPr>
        </p:nvSpPr>
        <p:spPr>
          <a:xfrm>
            <a:off x="519113" y="4114800"/>
            <a:ext cx="8318500" cy="2220913"/>
          </a:xfrm>
        </p:spPr>
        <p:txBody>
          <a:bodyPr/>
          <a:lstStyle/>
          <a:p>
            <a:pPr>
              <a:buFont typeface="Arial" charset="0"/>
              <a:buChar char="•"/>
            </a:pPr>
            <a:r>
              <a:rPr lang="en-US" smtClean="0"/>
              <a:t>ClaimCenter reviews every transaction (including payment transactions) to determine if it requires approval</a:t>
            </a:r>
          </a:p>
        </p:txBody>
      </p:sp>
      <p:sp>
        <p:nvSpPr>
          <p:cNvPr id="15365" name="Rectangle 5"/>
          <p:cNvSpPr>
            <a:spLocks noChangeArrowheads="1"/>
          </p:cNvSpPr>
          <p:nvPr/>
        </p:nvSpPr>
        <p:spPr bwMode="auto">
          <a:xfrm>
            <a:off x="2413000" y="3013075"/>
            <a:ext cx="2381250" cy="173038"/>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5366" name="Group 6"/>
          <p:cNvGrpSpPr>
            <a:grpSpLocks/>
          </p:cNvGrpSpPr>
          <p:nvPr/>
        </p:nvGrpSpPr>
        <p:grpSpPr bwMode="auto">
          <a:xfrm>
            <a:off x="1827213" y="2566988"/>
            <a:ext cx="1341437" cy="903287"/>
            <a:chOff x="2984" y="3331"/>
            <a:chExt cx="845" cy="569"/>
          </a:xfrm>
        </p:grpSpPr>
        <p:sp>
          <p:nvSpPr>
            <p:cNvPr id="15413" name="AutoShape 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grpSp>
          <p:nvGrpSpPr>
            <p:cNvPr id="15414" name="Group 8"/>
            <p:cNvGrpSpPr>
              <a:grpSpLocks/>
            </p:cNvGrpSpPr>
            <p:nvPr/>
          </p:nvGrpSpPr>
          <p:grpSpPr bwMode="auto">
            <a:xfrm>
              <a:off x="3386" y="3487"/>
              <a:ext cx="443" cy="398"/>
              <a:chOff x="4838" y="2218"/>
              <a:chExt cx="395" cy="355"/>
            </a:xfrm>
          </p:grpSpPr>
          <p:sp>
            <p:nvSpPr>
              <p:cNvPr id="15415" name="Freeform 9"/>
              <p:cNvSpPr>
                <a:spLocks/>
              </p:cNvSpPr>
              <p:nvPr/>
            </p:nvSpPr>
            <p:spPr bwMode="auto">
              <a:xfrm>
                <a:off x="4888" y="2251"/>
                <a:ext cx="294" cy="113"/>
              </a:xfrm>
              <a:custGeom>
                <a:avLst/>
                <a:gdLst>
                  <a:gd name="T0" fmla="*/ 36 w 839"/>
                  <a:gd name="T1" fmla="*/ 10 h 319"/>
                  <a:gd name="T2" fmla="*/ 35 w 839"/>
                  <a:gd name="T3" fmla="*/ 8 h 319"/>
                  <a:gd name="T4" fmla="*/ 33 w 839"/>
                  <a:gd name="T5" fmla="*/ 8 h 319"/>
                  <a:gd name="T6" fmla="*/ 32 w 839"/>
                  <a:gd name="T7" fmla="*/ 8 h 319"/>
                  <a:gd name="T8" fmla="*/ 31 w 839"/>
                  <a:gd name="T9" fmla="*/ 10 h 319"/>
                  <a:gd name="T10" fmla="*/ 31 w 839"/>
                  <a:gd name="T11" fmla="*/ 11 h 319"/>
                  <a:gd name="T12" fmla="*/ 31 w 839"/>
                  <a:gd name="T13" fmla="*/ 12 h 319"/>
                  <a:gd name="T14" fmla="*/ 30 w 839"/>
                  <a:gd name="T15" fmla="*/ 12 h 319"/>
                  <a:gd name="T16" fmla="*/ 28 w 839"/>
                  <a:gd name="T17" fmla="*/ 11 h 319"/>
                  <a:gd name="T18" fmla="*/ 27 w 839"/>
                  <a:gd name="T19" fmla="*/ 10 h 319"/>
                  <a:gd name="T20" fmla="*/ 26 w 839"/>
                  <a:gd name="T21" fmla="*/ 9 h 319"/>
                  <a:gd name="T22" fmla="*/ 25 w 839"/>
                  <a:gd name="T23" fmla="*/ 8 h 319"/>
                  <a:gd name="T24" fmla="*/ 23 w 839"/>
                  <a:gd name="T25" fmla="*/ 7 h 319"/>
                  <a:gd name="T26" fmla="*/ 21 w 839"/>
                  <a:gd name="T27" fmla="*/ 6 h 319"/>
                  <a:gd name="T28" fmla="*/ 18 w 839"/>
                  <a:gd name="T29" fmla="*/ 5 h 319"/>
                  <a:gd name="T30" fmla="*/ 16 w 839"/>
                  <a:gd name="T31" fmla="*/ 4 h 319"/>
                  <a:gd name="T32" fmla="*/ 13 w 839"/>
                  <a:gd name="T33" fmla="*/ 4 h 319"/>
                  <a:gd name="T34" fmla="*/ 11 w 839"/>
                  <a:gd name="T35" fmla="*/ 4 h 319"/>
                  <a:gd name="T36" fmla="*/ 9 w 839"/>
                  <a:gd name="T37" fmla="*/ 5 h 319"/>
                  <a:gd name="T38" fmla="*/ 8 w 839"/>
                  <a:gd name="T39" fmla="*/ 5 h 319"/>
                  <a:gd name="T40" fmla="*/ 7 w 839"/>
                  <a:gd name="T41" fmla="*/ 5 h 319"/>
                  <a:gd name="T42" fmla="*/ 6 w 839"/>
                  <a:gd name="T43" fmla="*/ 5 h 319"/>
                  <a:gd name="T44" fmla="*/ 5 w 839"/>
                  <a:gd name="T45" fmla="*/ 5 h 319"/>
                  <a:gd name="T46" fmla="*/ 5 w 839"/>
                  <a:gd name="T47" fmla="*/ 4 h 319"/>
                  <a:gd name="T48" fmla="*/ 5 w 839"/>
                  <a:gd name="T49" fmla="*/ 2 h 319"/>
                  <a:gd name="T50" fmla="*/ 4 w 839"/>
                  <a:gd name="T51" fmla="*/ 0 h 319"/>
                  <a:gd name="T52" fmla="*/ 3 w 839"/>
                  <a:gd name="T53" fmla="*/ 0 h 319"/>
                  <a:gd name="T54" fmla="*/ 1 w 839"/>
                  <a:gd name="T55" fmla="*/ 0 h 319"/>
                  <a:gd name="T56" fmla="*/ 0 w 839"/>
                  <a:gd name="T57" fmla="*/ 2 h 319"/>
                  <a:gd name="T58" fmla="*/ 0 w 839"/>
                  <a:gd name="T59" fmla="*/ 4 h 319"/>
                  <a:gd name="T60" fmla="*/ 2 w 839"/>
                  <a:gd name="T61" fmla="*/ 6 h 319"/>
                  <a:gd name="T62" fmla="*/ 3 w 839"/>
                  <a:gd name="T63" fmla="*/ 6 h 319"/>
                  <a:gd name="T64" fmla="*/ 4 w 839"/>
                  <a:gd name="T65" fmla="*/ 7 h 319"/>
                  <a:gd name="T66" fmla="*/ 6 w 839"/>
                  <a:gd name="T67" fmla="*/ 7 h 319"/>
                  <a:gd name="T68" fmla="*/ 8 w 839"/>
                  <a:gd name="T69" fmla="*/ 7 h 319"/>
                  <a:gd name="T70" fmla="*/ 11 w 839"/>
                  <a:gd name="T71" fmla="*/ 7 h 319"/>
                  <a:gd name="T72" fmla="*/ 12 w 839"/>
                  <a:gd name="T73" fmla="*/ 7 h 319"/>
                  <a:gd name="T74" fmla="*/ 14 w 839"/>
                  <a:gd name="T75" fmla="*/ 7 h 319"/>
                  <a:gd name="T76" fmla="*/ 18 w 839"/>
                  <a:gd name="T77" fmla="*/ 8 h 319"/>
                  <a:gd name="T78" fmla="*/ 21 w 839"/>
                  <a:gd name="T79" fmla="*/ 9 h 319"/>
                  <a:gd name="T80" fmla="*/ 23 w 839"/>
                  <a:gd name="T81" fmla="*/ 10 h 319"/>
                  <a:gd name="T82" fmla="*/ 25 w 839"/>
                  <a:gd name="T83" fmla="*/ 11 h 319"/>
                  <a:gd name="T84" fmla="*/ 27 w 839"/>
                  <a:gd name="T85" fmla="*/ 12 h 319"/>
                  <a:gd name="T86" fmla="*/ 29 w 839"/>
                  <a:gd name="T87" fmla="*/ 13 h 319"/>
                  <a:gd name="T88" fmla="*/ 31 w 839"/>
                  <a:gd name="T89" fmla="*/ 14 h 319"/>
                  <a:gd name="T90" fmla="*/ 33 w 839"/>
                  <a:gd name="T91" fmla="*/ 14 h 319"/>
                  <a:gd name="T92" fmla="*/ 34 w 839"/>
                  <a:gd name="T93" fmla="*/ 13 h 319"/>
                  <a:gd name="T94" fmla="*/ 36 w 839"/>
                  <a:gd name="T95" fmla="*/ 12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16" name="Freeform 10"/>
              <p:cNvSpPr>
                <a:spLocks/>
              </p:cNvSpPr>
              <p:nvPr/>
            </p:nvSpPr>
            <p:spPr bwMode="auto">
              <a:xfrm>
                <a:off x="4838" y="2408"/>
                <a:ext cx="145" cy="55"/>
              </a:xfrm>
              <a:custGeom>
                <a:avLst/>
                <a:gdLst>
                  <a:gd name="T0" fmla="*/ 0 w 413"/>
                  <a:gd name="T1" fmla="*/ 0 h 156"/>
                  <a:gd name="T2" fmla="*/ 0 w 413"/>
                  <a:gd name="T3" fmla="*/ 1 h 156"/>
                  <a:gd name="T4" fmla="*/ 1 w 413"/>
                  <a:gd name="T5" fmla="*/ 3 h 156"/>
                  <a:gd name="T6" fmla="*/ 2 w 413"/>
                  <a:gd name="T7" fmla="*/ 4 h 156"/>
                  <a:gd name="T8" fmla="*/ 3 w 413"/>
                  <a:gd name="T9" fmla="*/ 5 h 156"/>
                  <a:gd name="T10" fmla="*/ 4 w 413"/>
                  <a:gd name="T11" fmla="*/ 6 h 156"/>
                  <a:gd name="T12" fmla="*/ 6 w 413"/>
                  <a:gd name="T13" fmla="*/ 6 h 156"/>
                  <a:gd name="T14" fmla="*/ 7 w 413"/>
                  <a:gd name="T15" fmla="*/ 7 h 156"/>
                  <a:gd name="T16" fmla="*/ 9 w 413"/>
                  <a:gd name="T17" fmla="*/ 7 h 156"/>
                  <a:gd name="T18" fmla="*/ 11 w 413"/>
                  <a:gd name="T19" fmla="*/ 7 h 156"/>
                  <a:gd name="T20" fmla="*/ 12 w 413"/>
                  <a:gd name="T21" fmla="*/ 6 h 156"/>
                  <a:gd name="T22" fmla="*/ 14 w 413"/>
                  <a:gd name="T23" fmla="*/ 6 h 156"/>
                  <a:gd name="T24" fmla="*/ 15 w 413"/>
                  <a:gd name="T25" fmla="*/ 5 h 156"/>
                  <a:gd name="T26" fmla="*/ 16 w 413"/>
                  <a:gd name="T27" fmla="*/ 4 h 156"/>
                  <a:gd name="T28" fmla="*/ 17 w 413"/>
                  <a:gd name="T29" fmla="*/ 3 h 156"/>
                  <a:gd name="T30" fmla="*/ 18 w 413"/>
                  <a:gd name="T31" fmla="*/ 1 h 156"/>
                  <a:gd name="T32" fmla="*/ 18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17" name="Freeform 11"/>
              <p:cNvSpPr>
                <a:spLocks/>
              </p:cNvSpPr>
              <p:nvPr/>
            </p:nvSpPr>
            <p:spPr bwMode="auto">
              <a:xfrm>
                <a:off x="4854" y="2282"/>
                <a:ext cx="60" cy="131"/>
              </a:xfrm>
              <a:custGeom>
                <a:avLst/>
                <a:gdLst>
                  <a:gd name="T0" fmla="*/ 1 w 170"/>
                  <a:gd name="T1" fmla="*/ 16 h 373"/>
                  <a:gd name="T2" fmla="*/ 7 w 170"/>
                  <a:gd name="T3" fmla="*/ 0 h 373"/>
                  <a:gd name="T4" fmla="*/ 6 w 170"/>
                  <a:gd name="T5" fmla="*/ 0 h 373"/>
                  <a:gd name="T6" fmla="*/ 0 w 170"/>
                  <a:gd name="T7" fmla="*/ 16 h 373"/>
                  <a:gd name="T8" fmla="*/ 1 w 170"/>
                  <a:gd name="T9" fmla="*/ 16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18" name="Freeform 12"/>
              <p:cNvSpPr>
                <a:spLocks/>
              </p:cNvSpPr>
              <p:nvPr/>
            </p:nvSpPr>
            <p:spPr bwMode="auto">
              <a:xfrm>
                <a:off x="4908" y="2282"/>
                <a:ext cx="59" cy="131"/>
              </a:xfrm>
              <a:custGeom>
                <a:avLst/>
                <a:gdLst>
                  <a:gd name="T0" fmla="*/ 6 w 168"/>
                  <a:gd name="T1" fmla="*/ 16 h 373"/>
                  <a:gd name="T2" fmla="*/ 0 w 168"/>
                  <a:gd name="T3" fmla="*/ 0 h 373"/>
                  <a:gd name="T4" fmla="*/ 1 w 168"/>
                  <a:gd name="T5" fmla="*/ 0 h 373"/>
                  <a:gd name="T6" fmla="*/ 7 w 168"/>
                  <a:gd name="T7" fmla="*/ 16 h 373"/>
                  <a:gd name="T8" fmla="*/ 6 w 168"/>
                  <a:gd name="T9" fmla="*/ 16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19" name="Freeform 13"/>
              <p:cNvSpPr>
                <a:spLocks/>
              </p:cNvSpPr>
              <p:nvPr/>
            </p:nvSpPr>
            <p:spPr bwMode="auto">
              <a:xfrm>
                <a:off x="5087" y="2464"/>
                <a:ext cx="146" cy="55"/>
              </a:xfrm>
              <a:custGeom>
                <a:avLst/>
                <a:gdLst>
                  <a:gd name="T0" fmla="*/ 0 w 413"/>
                  <a:gd name="T1" fmla="*/ 0 h 158"/>
                  <a:gd name="T2" fmla="*/ 0 w 413"/>
                  <a:gd name="T3" fmla="*/ 1 h 158"/>
                  <a:gd name="T4" fmla="*/ 1 w 413"/>
                  <a:gd name="T5" fmla="*/ 3 h 158"/>
                  <a:gd name="T6" fmla="*/ 2 w 413"/>
                  <a:gd name="T7" fmla="*/ 4 h 158"/>
                  <a:gd name="T8" fmla="*/ 3 w 413"/>
                  <a:gd name="T9" fmla="*/ 5 h 158"/>
                  <a:gd name="T10" fmla="*/ 4 w 413"/>
                  <a:gd name="T11" fmla="*/ 6 h 158"/>
                  <a:gd name="T12" fmla="*/ 6 w 413"/>
                  <a:gd name="T13" fmla="*/ 6 h 158"/>
                  <a:gd name="T14" fmla="*/ 7 w 413"/>
                  <a:gd name="T15" fmla="*/ 7 h 158"/>
                  <a:gd name="T16" fmla="*/ 9 w 413"/>
                  <a:gd name="T17" fmla="*/ 7 h 158"/>
                  <a:gd name="T18" fmla="*/ 11 w 413"/>
                  <a:gd name="T19" fmla="*/ 7 h 158"/>
                  <a:gd name="T20" fmla="*/ 12 w 413"/>
                  <a:gd name="T21" fmla="*/ 6 h 158"/>
                  <a:gd name="T22" fmla="*/ 14 w 413"/>
                  <a:gd name="T23" fmla="*/ 6 h 158"/>
                  <a:gd name="T24" fmla="*/ 15 w 413"/>
                  <a:gd name="T25" fmla="*/ 5 h 158"/>
                  <a:gd name="T26" fmla="*/ 16 w 413"/>
                  <a:gd name="T27" fmla="*/ 4 h 158"/>
                  <a:gd name="T28" fmla="*/ 17 w 413"/>
                  <a:gd name="T29" fmla="*/ 3 h 158"/>
                  <a:gd name="T30" fmla="*/ 18 w 413"/>
                  <a:gd name="T31" fmla="*/ 1 h 158"/>
                  <a:gd name="T32" fmla="*/ 18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0" name="Freeform 14"/>
              <p:cNvSpPr>
                <a:spLocks/>
              </p:cNvSpPr>
              <p:nvPr/>
            </p:nvSpPr>
            <p:spPr bwMode="auto">
              <a:xfrm>
                <a:off x="5103" y="2338"/>
                <a:ext cx="60" cy="130"/>
              </a:xfrm>
              <a:custGeom>
                <a:avLst/>
                <a:gdLst>
                  <a:gd name="T0" fmla="*/ 1 w 170"/>
                  <a:gd name="T1" fmla="*/ 16 h 370"/>
                  <a:gd name="T2" fmla="*/ 7 w 170"/>
                  <a:gd name="T3" fmla="*/ 0 h 370"/>
                  <a:gd name="T4" fmla="*/ 6 w 170"/>
                  <a:gd name="T5" fmla="*/ 0 h 370"/>
                  <a:gd name="T6" fmla="*/ 0 w 170"/>
                  <a:gd name="T7" fmla="*/ 15 h 370"/>
                  <a:gd name="T8" fmla="*/ 1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1" name="Freeform 15"/>
              <p:cNvSpPr>
                <a:spLocks/>
              </p:cNvSpPr>
              <p:nvPr/>
            </p:nvSpPr>
            <p:spPr bwMode="auto">
              <a:xfrm>
                <a:off x="5157" y="2338"/>
                <a:ext cx="60" cy="130"/>
              </a:xfrm>
              <a:custGeom>
                <a:avLst/>
                <a:gdLst>
                  <a:gd name="T0" fmla="*/ 6 w 170"/>
                  <a:gd name="T1" fmla="*/ 16 h 370"/>
                  <a:gd name="T2" fmla="*/ 0 w 170"/>
                  <a:gd name="T3" fmla="*/ 0 h 370"/>
                  <a:gd name="T4" fmla="*/ 1 w 170"/>
                  <a:gd name="T5" fmla="*/ 0 h 370"/>
                  <a:gd name="T6" fmla="*/ 7 w 170"/>
                  <a:gd name="T7" fmla="*/ 15 h 370"/>
                  <a:gd name="T8" fmla="*/ 6 w 170"/>
                  <a:gd name="T9" fmla="*/ 16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2" name="Rectangle 1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3" name="Rectangle 1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4" name="Freeform 18"/>
              <p:cNvSpPr>
                <a:spLocks/>
              </p:cNvSpPr>
              <p:nvPr/>
            </p:nvSpPr>
            <p:spPr bwMode="auto">
              <a:xfrm>
                <a:off x="5008" y="2218"/>
                <a:ext cx="45" cy="46"/>
              </a:xfrm>
              <a:custGeom>
                <a:avLst/>
                <a:gdLst>
                  <a:gd name="T0" fmla="*/ 3 w 129"/>
                  <a:gd name="T1" fmla="*/ 6 h 128"/>
                  <a:gd name="T2" fmla="*/ 3 w 129"/>
                  <a:gd name="T3" fmla="*/ 6 h 128"/>
                  <a:gd name="T4" fmla="*/ 4 w 129"/>
                  <a:gd name="T5" fmla="*/ 6 h 128"/>
                  <a:gd name="T6" fmla="*/ 4 w 129"/>
                  <a:gd name="T7" fmla="*/ 5 h 128"/>
                  <a:gd name="T8" fmla="*/ 5 w 129"/>
                  <a:gd name="T9" fmla="*/ 5 h 128"/>
                  <a:gd name="T10" fmla="*/ 5 w 129"/>
                  <a:gd name="T11" fmla="*/ 5 h 128"/>
                  <a:gd name="T12" fmla="*/ 5 w 129"/>
                  <a:gd name="T13" fmla="*/ 4 h 128"/>
                  <a:gd name="T14" fmla="*/ 6 w 129"/>
                  <a:gd name="T15" fmla="*/ 4 h 128"/>
                  <a:gd name="T16" fmla="*/ 6 w 129"/>
                  <a:gd name="T17" fmla="*/ 3 h 128"/>
                  <a:gd name="T18" fmla="*/ 6 w 129"/>
                  <a:gd name="T19" fmla="*/ 2 h 128"/>
                  <a:gd name="T20" fmla="*/ 5 w 129"/>
                  <a:gd name="T21" fmla="*/ 2 h 128"/>
                  <a:gd name="T22" fmla="*/ 5 w 129"/>
                  <a:gd name="T23" fmla="*/ 1 h 128"/>
                  <a:gd name="T24" fmla="*/ 5 w 129"/>
                  <a:gd name="T25" fmla="*/ 1 h 128"/>
                  <a:gd name="T26" fmla="*/ 4 w 129"/>
                  <a:gd name="T27" fmla="*/ 0 h 128"/>
                  <a:gd name="T28" fmla="*/ 4 w 129"/>
                  <a:gd name="T29" fmla="*/ 0 h 128"/>
                  <a:gd name="T30" fmla="*/ 3 w 129"/>
                  <a:gd name="T31" fmla="*/ 0 h 128"/>
                  <a:gd name="T32" fmla="*/ 3 w 129"/>
                  <a:gd name="T33" fmla="*/ 0 h 128"/>
                  <a:gd name="T34" fmla="*/ 2 w 129"/>
                  <a:gd name="T35" fmla="*/ 0 h 128"/>
                  <a:gd name="T36" fmla="*/ 2 w 129"/>
                  <a:gd name="T37" fmla="*/ 0 h 128"/>
                  <a:gd name="T38" fmla="*/ 1 w 129"/>
                  <a:gd name="T39" fmla="*/ 0 h 128"/>
                  <a:gd name="T40" fmla="*/ 1 w 129"/>
                  <a:gd name="T41" fmla="*/ 1 h 128"/>
                  <a:gd name="T42" fmla="*/ 0 w 129"/>
                  <a:gd name="T43" fmla="*/ 1 h 128"/>
                  <a:gd name="T44" fmla="*/ 0 w 129"/>
                  <a:gd name="T45" fmla="*/ 2 h 128"/>
                  <a:gd name="T46" fmla="*/ 0 w 129"/>
                  <a:gd name="T47" fmla="*/ 2 h 128"/>
                  <a:gd name="T48" fmla="*/ 0 w 129"/>
                  <a:gd name="T49" fmla="*/ 3 h 128"/>
                  <a:gd name="T50" fmla="*/ 0 w 129"/>
                  <a:gd name="T51" fmla="*/ 4 h 128"/>
                  <a:gd name="T52" fmla="*/ 0 w 129"/>
                  <a:gd name="T53" fmla="*/ 4 h 128"/>
                  <a:gd name="T54" fmla="*/ 0 w 129"/>
                  <a:gd name="T55" fmla="*/ 5 h 128"/>
                  <a:gd name="T56" fmla="*/ 1 w 129"/>
                  <a:gd name="T57" fmla="*/ 5 h 128"/>
                  <a:gd name="T58" fmla="*/ 1 w 129"/>
                  <a:gd name="T59" fmla="*/ 5 h 128"/>
                  <a:gd name="T60" fmla="*/ 2 w 129"/>
                  <a:gd name="T61" fmla="*/ 6 h 128"/>
                  <a:gd name="T62" fmla="*/ 2 w 129"/>
                  <a:gd name="T63" fmla="*/ 6 h 128"/>
                  <a:gd name="T64" fmla="*/ 3 w 129"/>
                  <a:gd name="T65" fmla="*/ 6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425" name="Rectangle 1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grpSp>
        <p:nvGrpSpPr>
          <p:cNvPr id="15367" name="Group 21"/>
          <p:cNvGrpSpPr>
            <a:grpSpLocks/>
          </p:cNvGrpSpPr>
          <p:nvPr/>
        </p:nvGrpSpPr>
        <p:grpSpPr bwMode="auto">
          <a:xfrm>
            <a:off x="5738813" y="2670175"/>
            <a:ext cx="719137" cy="901700"/>
            <a:chOff x="4174" y="933"/>
            <a:chExt cx="921" cy="1151"/>
          </a:xfrm>
        </p:grpSpPr>
        <p:sp>
          <p:nvSpPr>
            <p:cNvPr id="15396" name="Rectangle 22"/>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97" name="AutoShape 23"/>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98" name="AutoShape 24"/>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99" name="AutoShape 25"/>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0" name="Freeform 26"/>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1" name="Freeform 27"/>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2" name="Freeform 28"/>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3" name="Freeform 29"/>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4" name="Freeform 30"/>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5" name="Freeform 31"/>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6" name="Freeform 32"/>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7" name="Line 33"/>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8" name="Line 34"/>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09" name="Line 35"/>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10" name="Line 36"/>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11" name="Line 37"/>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412" name="Line 38"/>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15368" name="AutoShape 39"/>
          <p:cNvSpPr>
            <a:spLocks noChangeArrowheads="1"/>
          </p:cNvSpPr>
          <p:nvPr/>
        </p:nvSpPr>
        <p:spPr bwMode="auto">
          <a:xfrm>
            <a:off x="6492875" y="3070225"/>
            <a:ext cx="1077913" cy="587375"/>
          </a:xfrm>
          <a:prstGeom prst="rightArrow">
            <a:avLst>
              <a:gd name="adj1" fmla="val 50000"/>
              <a:gd name="adj2" fmla="val 4587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69" name="Text Box 40"/>
          <p:cNvSpPr txBox="1">
            <a:spLocks noChangeArrowheads="1"/>
          </p:cNvSpPr>
          <p:nvPr/>
        </p:nvSpPr>
        <p:spPr bwMode="auto">
          <a:xfrm>
            <a:off x="6562725" y="272256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-$50,000</a:t>
            </a:r>
          </a:p>
        </p:txBody>
      </p:sp>
      <p:grpSp>
        <p:nvGrpSpPr>
          <p:cNvPr id="15370" name="Group 41"/>
          <p:cNvGrpSpPr>
            <a:grpSpLocks/>
          </p:cNvGrpSpPr>
          <p:nvPr/>
        </p:nvGrpSpPr>
        <p:grpSpPr bwMode="auto">
          <a:xfrm>
            <a:off x="4657725" y="2625725"/>
            <a:ext cx="963613" cy="785813"/>
            <a:chOff x="729" y="3059"/>
            <a:chExt cx="607" cy="495"/>
          </a:xfrm>
        </p:grpSpPr>
        <p:grpSp>
          <p:nvGrpSpPr>
            <p:cNvPr id="15382" name="Group 42"/>
            <p:cNvGrpSpPr>
              <a:grpSpLocks/>
            </p:cNvGrpSpPr>
            <p:nvPr/>
          </p:nvGrpSpPr>
          <p:grpSpPr bwMode="auto">
            <a:xfrm>
              <a:off x="836" y="3059"/>
              <a:ext cx="500" cy="495"/>
              <a:chOff x="2064" y="3278"/>
              <a:chExt cx="500" cy="495"/>
            </a:xfrm>
          </p:grpSpPr>
          <p:sp>
            <p:nvSpPr>
              <p:cNvPr id="15393" name="Rectangle 43"/>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94" name="Rectangle 44"/>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5395" name="AutoShape 45"/>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5383" name="Group 46"/>
            <p:cNvGrpSpPr>
              <a:grpSpLocks/>
            </p:cNvGrpSpPr>
            <p:nvPr/>
          </p:nvGrpSpPr>
          <p:grpSpPr bwMode="auto">
            <a:xfrm>
              <a:off x="729" y="3115"/>
              <a:ext cx="512" cy="334"/>
              <a:chOff x="4250" y="2059"/>
              <a:chExt cx="438" cy="286"/>
            </a:xfrm>
          </p:grpSpPr>
          <p:sp>
            <p:nvSpPr>
              <p:cNvPr id="15384" name="Freeform 47"/>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5" name="Freeform 48"/>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6" name="Freeform 49"/>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7" name="Freeform 50"/>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8" name="Freeform 51"/>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9" name="Freeform 52"/>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90" name="Freeform 53"/>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91" name="Freeform 54"/>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92" name="Freeform 55"/>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grpSp>
        <p:nvGrpSpPr>
          <p:cNvPr id="15371" name="Group 56"/>
          <p:cNvGrpSpPr>
            <a:grpSpLocks/>
          </p:cNvGrpSpPr>
          <p:nvPr/>
        </p:nvGrpSpPr>
        <p:grpSpPr bwMode="auto">
          <a:xfrm rot="-951516">
            <a:off x="3043238" y="1014413"/>
            <a:ext cx="973137" cy="381000"/>
            <a:chOff x="4530" y="0"/>
            <a:chExt cx="723" cy="283"/>
          </a:xfrm>
        </p:grpSpPr>
        <p:sp>
          <p:nvSpPr>
            <p:cNvPr id="15377" name="Freeform 57"/>
            <p:cNvSpPr>
              <a:spLocks/>
            </p:cNvSpPr>
            <p:nvPr/>
          </p:nvSpPr>
          <p:spPr bwMode="auto">
            <a:xfrm>
              <a:off x="4535" y="14"/>
              <a:ext cx="718" cy="262"/>
            </a:xfrm>
            <a:custGeom>
              <a:avLst/>
              <a:gdLst>
                <a:gd name="T0" fmla="*/ 14 w 718"/>
                <a:gd name="T1" fmla="*/ 128 h 262"/>
                <a:gd name="T2" fmla="*/ 0 w 718"/>
                <a:gd name="T3" fmla="*/ 222 h 262"/>
                <a:gd name="T4" fmla="*/ 91 w 718"/>
                <a:gd name="T5" fmla="*/ 219 h 262"/>
                <a:gd name="T6" fmla="*/ 91 w 718"/>
                <a:gd name="T7" fmla="*/ 219 h 262"/>
                <a:gd name="T8" fmla="*/ 93 w 718"/>
                <a:gd name="T9" fmla="*/ 222 h 262"/>
                <a:gd name="T10" fmla="*/ 97 w 718"/>
                <a:gd name="T11" fmla="*/ 226 h 262"/>
                <a:gd name="T12" fmla="*/ 100 w 718"/>
                <a:gd name="T13" fmla="*/ 231 h 262"/>
                <a:gd name="T14" fmla="*/ 102 w 718"/>
                <a:gd name="T15" fmla="*/ 233 h 262"/>
                <a:gd name="T16" fmla="*/ 104 w 718"/>
                <a:gd name="T17" fmla="*/ 236 h 262"/>
                <a:gd name="T18" fmla="*/ 105 w 718"/>
                <a:gd name="T19" fmla="*/ 240 h 262"/>
                <a:gd name="T20" fmla="*/ 107 w 718"/>
                <a:gd name="T21" fmla="*/ 245 h 262"/>
                <a:gd name="T22" fmla="*/ 109 w 718"/>
                <a:gd name="T23" fmla="*/ 248 h 262"/>
                <a:gd name="T24" fmla="*/ 111 w 718"/>
                <a:gd name="T25" fmla="*/ 252 h 262"/>
                <a:gd name="T26" fmla="*/ 112 w 718"/>
                <a:gd name="T27" fmla="*/ 257 h 262"/>
                <a:gd name="T28" fmla="*/ 114 w 718"/>
                <a:gd name="T29" fmla="*/ 262 h 262"/>
                <a:gd name="T30" fmla="*/ 615 w 718"/>
                <a:gd name="T31" fmla="*/ 255 h 262"/>
                <a:gd name="T32" fmla="*/ 625 w 718"/>
                <a:gd name="T33" fmla="*/ 196 h 262"/>
                <a:gd name="T34" fmla="*/ 695 w 718"/>
                <a:gd name="T35" fmla="*/ 182 h 262"/>
                <a:gd name="T36" fmla="*/ 718 w 718"/>
                <a:gd name="T37" fmla="*/ 147 h 262"/>
                <a:gd name="T38" fmla="*/ 550 w 718"/>
                <a:gd name="T39" fmla="*/ 0 h 262"/>
                <a:gd name="T40" fmla="*/ 275 w 718"/>
                <a:gd name="T41" fmla="*/ 108 h 262"/>
                <a:gd name="T42" fmla="*/ 14 w 718"/>
                <a:gd name="T43" fmla="*/ 128 h 262"/>
                <a:gd name="T44" fmla="*/ 14 w 718"/>
                <a:gd name="T45" fmla="*/ 128 h 2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18"/>
                <a:gd name="T70" fmla="*/ 0 h 262"/>
                <a:gd name="T71" fmla="*/ 718 w 718"/>
                <a:gd name="T72" fmla="*/ 262 h 2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18" h="262">
                  <a:moveTo>
                    <a:pt x="14" y="128"/>
                  </a:moveTo>
                  <a:lnTo>
                    <a:pt x="0" y="222"/>
                  </a:lnTo>
                  <a:lnTo>
                    <a:pt x="91" y="219"/>
                  </a:lnTo>
                  <a:lnTo>
                    <a:pt x="93" y="222"/>
                  </a:lnTo>
                  <a:lnTo>
                    <a:pt x="97" y="226"/>
                  </a:lnTo>
                  <a:lnTo>
                    <a:pt x="100" y="231"/>
                  </a:lnTo>
                  <a:lnTo>
                    <a:pt x="102" y="233"/>
                  </a:lnTo>
                  <a:lnTo>
                    <a:pt x="104" y="236"/>
                  </a:lnTo>
                  <a:lnTo>
                    <a:pt x="105" y="240"/>
                  </a:lnTo>
                  <a:lnTo>
                    <a:pt x="107" y="245"/>
                  </a:lnTo>
                  <a:lnTo>
                    <a:pt x="109" y="248"/>
                  </a:lnTo>
                  <a:lnTo>
                    <a:pt x="111" y="252"/>
                  </a:lnTo>
                  <a:lnTo>
                    <a:pt x="112" y="257"/>
                  </a:lnTo>
                  <a:lnTo>
                    <a:pt x="114" y="262"/>
                  </a:lnTo>
                  <a:lnTo>
                    <a:pt x="615" y="255"/>
                  </a:lnTo>
                  <a:lnTo>
                    <a:pt x="625" y="196"/>
                  </a:lnTo>
                  <a:lnTo>
                    <a:pt x="695" y="182"/>
                  </a:lnTo>
                  <a:lnTo>
                    <a:pt x="718" y="147"/>
                  </a:lnTo>
                  <a:lnTo>
                    <a:pt x="550" y="0"/>
                  </a:lnTo>
                  <a:lnTo>
                    <a:pt x="275" y="108"/>
                  </a:lnTo>
                  <a:lnTo>
                    <a:pt x="14" y="128"/>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78" name="Freeform 58"/>
            <p:cNvSpPr>
              <a:spLocks/>
            </p:cNvSpPr>
            <p:nvPr/>
          </p:nvSpPr>
          <p:spPr bwMode="auto">
            <a:xfrm>
              <a:off x="4968" y="54"/>
              <a:ext cx="164" cy="166"/>
            </a:xfrm>
            <a:custGeom>
              <a:avLst/>
              <a:gdLst>
                <a:gd name="T0" fmla="*/ 92 w 164"/>
                <a:gd name="T1" fmla="*/ 2 h 166"/>
                <a:gd name="T2" fmla="*/ 85 w 164"/>
                <a:gd name="T3" fmla="*/ 0 h 166"/>
                <a:gd name="T4" fmla="*/ 47 w 164"/>
                <a:gd name="T5" fmla="*/ 47 h 166"/>
                <a:gd name="T6" fmla="*/ 7 w 164"/>
                <a:gd name="T7" fmla="*/ 51 h 166"/>
                <a:gd name="T8" fmla="*/ 0 w 164"/>
                <a:gd name="T9" fmla="*/ 58 h 166"/>
                <a:gd name="T10" fmla="*/ 0 w 164"/>
                <a:gd name="T11" fmla="*/ 58 h 166"/>
                <a:gd name="T12" fmla="*/ 1 w 164"/>
                <a:gd name="T13" fmla="*/ 60 h 166"/>
                <a:gd name="T14" fmla="*/ 3 w 164"/>
                <a:gd name="T15" fmla="*/ 65 h 166"/>
                <a:gd name="T16" fmla="*/ 5 w 164"/>
                <a:gd name="T17" fmla="*/ 70 h 166"/>
                <a:gd name="T18" fmla="*/ 5 w 164"/>
                <a:gd name="T19" fmla="*/ 74 h 166"/>
                <a:gd name="T20" fmla="*/ 7 w 164"/>
                <a:gd name="T21" fmla="*/ 77 h 166"/>
                <a:gd name="T22" fmla="*/ 8 w 164"/>
                <a:gd name="T23" fmla="*/ 81 h 166"/>
                <a:gd name="T24" fmla="*/ 10 w 164"/>
                <a:gd name="T25" fmla="*/ 84 h 166"/>
                <a:gd name="T26" fmla="*/ 12 w 164"/>
                <a:gd name="T27" fmla="*/ 88 h 166"/>
                <a:gd name="T28" fmla="*/ 14 w 164"/>
                <a:gd name="T29" fmla="*/ 93 h 166"/>
                <a:gd name="T30" fmla="*/ 15 w 164"/>
                <a:gd name="T31" fmla="*/ 98 h 166"/>
                <a:gd name="T32" fmla="*/ 19 w 164"/>
                <a:gd name="T33" fmla="*/ 102 h 166"/>
                <a:gd name="T34" fmla="*/ 21 w 164"/>
                <a:gd name="T35" fmla="*/ 107 h 166"/>
                <a:gd name="T36" fmla="*/ 24 w 164"/>
                <a:gd name="T37" fmla="*/ 110 h 166"/>
                <a:gd name="T38" fmla="*/ 26 w 164"/>
                <a:gd name="T39" fmla="*/ 116 h 166"/>
                <a:gd name="T40" fmla="*/ 29 w 164"/>
                <a:gd name="T41" fmla="*/ 121 h 166"/>
                <a:gd name="T42" fmla="*/ 33 w 164"/>
                <a:gd name="T43" fmla="*/ 124 h 166"/>
                <a:gd name="T44" fmla="*/ 36 w 164"/>
                <a:gd name="T45" fmla="*/ 130 h 166"/>
                <a:gd name="T46" fmla="*/ 40 w 164"/>
                <a:gd name="T47" fmla="*/ 133 h 166"/>
                <a:gd name="T48" fmla="*/ 45 w 164"/>
                <a:gd name="T49" fmla="*/ 138 h 166"/>
                <a:gd name="T50" fmla="*/ 49 w 164"/>
                <a:gd name="T51" fmla="*/ 142 h 166"/>
                <a:gd name="T52" fmla="*/ 52 w 164"/>
                <a:gd name="T53" fmla="*/ 147 h 166"/>
                <a:gd name="T54" fmla="*/ 57 w 164"/>
                <a:gd name="T55" fmla="*/ 151 h 166"/>
                <a:gd name="T56" fmla="*/ 63 w 164"/>
                <a:gd name="T57" fmla="*/ 154 h 166"/>
                <a:gd name="T58" fmla="*/ 66 w 164"/>
                <a:gd name="T59" fmla="*/ 158 h 166"/>
                <a:gd name="T60" fmla="*/ 71 w 164"/>
                <a:gd name="T61" fmla="*/ 161 h 166"/>
                <a:gd name="T62" fmla="*/ 78 w 164"/>
                <a:gd name="T63" fmla="*/ 165 h 166"/>
                <a:gd name="T64" fmla="*/ 84 w 164"/>
                <a:gd name="T65" fmla="*/ 166 h 166"/>
                <a:gd name="T66" fmla="*/ 96 w 164"/>
                <a:gd name="T67" fmla="*/ 161 h 166"/>
                <a:gd name="T68" fmla="*/ 164 w 164"/>
                <a:gd name="T69" fmla="*/ 60 h 166"/>
                <a:gd name="T70" fmla="*/ 120 w 164"/>
                <a:gd name="T71" fmla="*/ 46 h 166"/>
                <a:gd name="T72" fmla="*/ 92 w 164"/>
                <a:gd name="T73" fmla="*/ 2 h 166"/>
                <a:gd name="T74" fmla="*/ 92 w 164"/>
                <a:gd name="T75" fmla="*/ 2 h 1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4"/>
                <a:gd name="T115" fmla="*/ 0 h 166"/>
                <a:gd name="T116" fmla="*/ 164 w 164"/>
                <a:gd name="T117" fmla="*/ 166 h 1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4" h="166">
                  <a:moveTo>
                    <a:pt x="92" y="2"/>
                  </a:moveTo>
                  <a:lnTo>
                    <a:pt x="85" y="0"/>
                  </a:lnTo>
                  <a:lnTo>
                    <a:pt x="47" y="47"/>
                  </a:lnTo>
                  <a:lnTo>
                    <a:pt x="7" y="51"/>
                  </a:lnTo>
                  <a:lnTo>
                    <a:pt x="0" y="58"/>
                  </a:lnTo>
                  <a:lnTo>
                    <a:pt x="1" y="60"/>
                  </a:lnTo>
                  <a:lnTo>
                    <a:pt x="3" y="65"/>
                  </a:lnTo>
                  <a:lnTo>
                    <a:pt x="5" y="70"/>
                  </a:lnTo>
                  <a:lnTo>
                    <a:pt x="5" y="74"/>
                  </a:lnTo>
                  <a:lnTo>
                    <a:pt x="7" y="77"/>
                  </a:lnTo>
                  <a:lnTo>
                    <a:pt x="8" y="81"/>
                  </a:lnTo>
                  <a:lnTo>
                    <a:pt x="10" y="84"/>
                  </a:lnTo>
                  <a:lnTo>
                    <a:pt x="12" y="88"/>
                  </a:lnTo>
                  <a:lnTo>
                    <a:pt x="14" y="93"/>
                  </a:lnTo>
                  <a:lnTo>
                    <a:pt x="15" y="98"/>
                  </a:lnTo>
                  <a:lnTo>
                    <a:pt x="19" y="102"/>
                  </a:lnTo>
                  <a:lnTo>
                    <a:pt x="21" y="107"/>
                  </a:lnTo>
                  <a:lnTo>
                    <a:pt x="24" y="110"/>
                  </a:lnTo>
                  <a:lnTo>
                    <a:pt x="26" y="116"/>
                  </a:lnTo>
                  <a:lnTo>
                    <a:pt x="29" y="121"/>
                  </a:lnTo>
                  <a:lnTo>
                    <a:pt x="33" y="124"/>
                  </a:lnTo>
                  <a:lnTo>
                    <a:pt x="36" y="130"/>
                  </a:lnTo>
                  <a:lnTo>
                    <a:pt x="40" y="133"/>
                  </a:lnTo>
                  <a:lnTo>
                    <a:pt x="45" y="138"/>
                  </a:lnTo>
                  <a:lnTo>
                    <a:pt x="49" y="142"/>
                  </a:lnTo>
                  <a:lnTo>
                    <a:pt x="52" y="147"/>
                  </a:lnTo>
                  <a:lnTo>
                    <a:pt x="57" y="151"/>
                  </a:lnTo>
                  <a:lnTo>
                    <a:pt x="63" y="154"/>
                  </a:lnTo>
                  <a:lnTo>
                    <a:pt x="66" y="158"/>
                  </a:lnTo>
                  <a:lnTo>
                    <a:pt x="71" y="161"/>
                  </a:lnTo>
                  <a:lnTo>
                    <a:pt x="78" y="165"/>
                  </a:lnTo>
                  <a:lnTo>
                    <a:pt x="84" y="166"/>
                  </a:lnTo>
                  <a:lnTo>
                    <a:pt x="96" y="161"/>
                  </a:lnTo>
                  <a:lnTo>
                    <a:pt x="164" y="60"/>
                  </a:lnTo>
                  <a:lnTo>
                    <a:pt x="120" y="46"/>
                  </a:lnTo>
                  <a:lnTo>
                    <a:pt x="92" y="2"/>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79" name="Freeform 59"/>
            <p:cNvSpPr>
              <a:spLocks/>
            </p:cNvSpPr>
            <p:nvPr/>
          </p:nvSpPr>
          <p:spPr bwMode="auto">
            <a:xfrm>
              <a:off x="4976" y="100"/>
              <a:ext cx="163" cy="127"/>
            </a:xfrm>
            <a:custGeom>
              <a:avLst/>
              <a:gdLst>
                <a:gd name="T0" fmla="*/ 0 w 163"/>
                <a:gd name="T1" fmla="*/ 5 h 127"/>
                <a:gd name="T2" fmla="*/ 2 w 163"/>
                <a:gd name="T3" fmla="*/ 12 h 127"/>
                <a:gd name="T4" fmla="*/ 4 w 163"/>
                <a:gd name="T5" fmla="*/ 21 h 127"/>
                <a:gd name="T6" fmla="*/ 7 w 163"/>
                <a:gd name="T7" fmla="*/ 28 h 127"/>
                <a:gd name="T8" fmla="*/ 11 w 163"/>
                <a:gd name="T9" fmla="*/ 36 h 127"/>
                <a:gd name="T10" fmla="*/ 16 w 163"/>
                <a:gd name="T11" fmla="*/ 45 h 127"/>
                <a:gd name="T12" fmla="*/ 20 w 163"/>
                <a:gd name="T13" fmla="*/ 56 h 127"/>
                <a:gd name="T14" fmla="*/ 25 w 163"/>
                <a:gd name="T15" fmla="*/ 64 h 127"/>
                <a:gd name="T16" fmla="*/ 32 w 163"/>
                <a:gd name="T17" fmla="*/ 77 h 127"/>
                <a:gd name="T18" fmla="*/ 39 w 163"/>
                <a:gd name="T19" fmla="*/ 85 h 127"/>
                <a:gd name="T20" fmla="*/ 46 w 163"/>
                <a:gd name="T21" fmla="*/ 96 h 127"/>
                <a:gd name="T22" fmla="*/ 55 w 163"/>
                <a:gd name="T23" fmla="*/ 105 h 127"/>
                <a:gd name="T24" fmla="*/ 63 w 163"/>
                <a:gd name="T25" fmla="*/ 113 h 127"/>
                <a:gd name="T26" fmla="*/ 74 w 163"/>
                <a:gd name="T27" fmla="*/ 122 h 127"/>
                <a:gd name="T28" fmla="*/ 81 w 163"/>
                <a:gd name="T29" fmla="*/ 126 h 127"/>
                <a:gd name="T30" fmla="*/ 86 w 163"/>
                <a:gd name="T31" fmla="*/ 120 h 127"/>
                <a:gd name="T32" fmla="*/ 97 w 163"/>
                <a:gd name="T33" fmla="*/ 112 h 127"/>
                <a:gd name="T34" fmla="*/ 105 w 163"/>
                <a:gd name="T35" fmla="*/ 101 h 127"/>
                <a:gd name="T36" fmla="*/ 114 w 163"/>
                <a:gd name="T37" fmla="*/ 94 h 127"/>
                <a:gd name="T38" fmla="*/ 121 w 163"/>
                <a:gd name="T39" fmla="*/ 85 h 127"/>
                <a:gd name="T40" fmla="*/ 128 w 163"/>
                <a:gd name="T41" fmla="*/ 77 h 127"/>
                <a:gd name="T42" fmla="*/ 135 w 163"/>
                <a:gd name="T43" fmla="*/ 68 h 127"/>
                <a:gd name="T44" fmla="*/ 140 w 163"/>
                <a:gd name="T45" fmla="*/ 57 h 127"/>
                <a:gd name="T46" fmla="*/ 147 w 163"/>
                <a:gd name="T47" fmla="*/ 47 h 127"/>
                <a:gd name="T48" fmla="*/ 153 w 163"/>
                <a:gd name="T49" fmla="*/ 36 h 127"/>
                <a:gd name="T50" fmla="*/ 158 w 163"/>
                <a:gd name="T51" fmla="*/ 26 h 127"/>
                <a:gd name="T52" fmla="*/ 161 w 163"/>
                <a:gd name="T53" fmla="*/ 15 h 127"/>
                <a:gd name="T54" fmla="*/ 161 w 163"/>
                <a:gd name="T55" fmla="*/ 8 h 127"/>
                <a:gd name="T56" fmla="*/ 156 w 163"/>
                <a:gd name="T57" fmla="*/ 3 h 127"/>
                <a:gd name="T58" fmla="*/ 149 w 163"/>
                <a:gd name="T59" fmla="*/ 5 h 127"/>
                <a:gd name="T60" fmla="*/ 146 w 163"/>
                <a:gd name="T61" fmla="*/ 10 h 127"/>
                <a:gd name="T62" fmla="*/ 144 w 163"/>
                <a:gd name="T63" fmla="*/ 15 h 127"/>
                <a:gd name="T64" fmla="*/ 139 w 163"/>
                <a:gd name="T65" fmla="*/ 22 h 127"/>
                <a:gd name="T66" fmla="*/ 135 w 163"/>
                <a:gd name="T67" fmla="*/ 31 h 127"/>
                <a:gd name="T68" fmla="*/ 132 w 163"/>
                <a:gd name="T69" fmla="*/ 40 h 127"/>
                <a:gd name="T70" fmla="*/ 126 w 163"/>
                <a:gd name="T71" fmla="*/ 49 h 127"/>
                <a:gd name="T72" fmla="*/ 121 w 163"/>
                <a:gd name="T73" fmla="*/ 59 h 127"/>
                <a:gd name="T74" fmla="*/ 116 w 163"/>
                <a:gd name="T75" fmla="*/ 68 h 127"/>
                <a:gd name="T76" fmla="*/ 109 w 163"/>
                <a:gd name="T77" fmla="*/ 77 h 127"/>
                <a:gd name="T78" fmla="*/ 104 w 163"/>
                <a:gd name="T79" fmla="*/ 85 h 127"/>
                <a:gd name="T80" fmla="*/ 98 w 163"/>
                <a:gd name="T81" fmla="*/ 92 h 127"/>
                <a:gd name="T82" fmla="*/ 93 w 163"/>
                <a:gd name="T83" fmla="*/ 101 h 127"/>
                <a:gd name="T84" fmla="*/ 84 w 163"/>
                <a:gd name="T85" fmla="*/ 110 h 127"/>
                <a:gd name="T86" fmla="*/ 79 w 163"/>
                <a:gd name="T87" fmla="*/ 113 h 127"/>
                <a:gd name="T88" fmla="*/ 76 w 163"/>
                <a:gd name="T89" fmla="*/ 110 h 127"/>
                <a:gd name="T90" fmla="*/ 69 w 163"/>
                <a:gd name="T91" fmla="*/ 101 h 127"/>
                <a:gd name="T92" fmla="*/ 62 w 163"/>
                <a:gd name="T93" fmla="*/ 91 h 127"/>
                <a:gd name="T94" fmla="*/ 53 w 163"/>
                <a:gd name="T95" fmla="*/ 80 h 127"/>
                <a:gd name="T96" fmla="*/ 48 w 163"/>
                <a:gd name="T97" fmla="*/ 71 h 127"/>
                <a:gd name="T98" fmla="*/ 44 w 163"/>
                <a:gd name="T99" fmla="*/ 63 h 127"/>
                <a:gd name="T100" fmla="*/ 39 w 163"/>
                <a:gd name="T101" fmla="*/ 54 h 127"/>
                <a:gd name="T102" fmla="*/ 34 w 163"/>
                <a:gd name="T103" fmla="*/ 43 h 127"/>
                <a:gd name="T104" fmla="*/ 30 w 163"/>
                <a:gd name="T105" fmla="*/ 33 h 127"/>
                <a:gd name="T106" fmla="*/ 25 w 163"/>
                <a:gd name="T107" fmla="*/ 22 h 127"/>
                <a:gd name="T108" fmla="*/ 21 w 163"/>
                <a:gd name="T109" fmla="*/ 10 h 127"/>
                <a:gd name="T110" fmla="*/ 20 w 163"/>
                <a:gd name="T111" fmla="*/ 3 h 127"/>
                <a:gd name="T112" fmla="*/ 13 w 163"/>
                <a:gd name="T113" fmla="*/ 1 h 127"/>
                <a:gd name="T114" fmla="*/ 4 w 163"/>
                <a:gd name="T115" fmla="*/ 0 h 127"/>
                <a:gd name="T116" fmla="*/ 0 w 163"/>
                <a:gd name="T117" fmla="*/ 1 h 127"/>
                <a:gd name="T118" fmla="*/ 0 w 163"/>
                <a:gd name="T119" fmla="*/ 5 h 1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3"/>
                <a:gd name="T181" fmla="*/ 0 h 127"/>
                <a:gd name="T182" fmla="*/ 163 w 163"/>
                <a:gd name="T183" fmla="*/ 127 h 1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3" h="127">
                  <a:moveTo>
                    <a:pt x="0" y="5"/>
                  </a:moveTo>
                  <a:lnTo>
                    <a:pt x="0" y="5"/>
                  </a:lnTo>
                  <a:lnTo>
                    <a:pt x="0" y="7"/>
                  </a:lnTo>
                  <a:lnTo>
                    <a:pt x="2" y="12"/>
                  </a:lnTo>
                  <a:lnTo>
                    <a:pt x="4" y="17"/>
                  </a:lnTo>
                  <a:lnTo>
                    <a:pt x="4" y="21"/>
                  </a:lnTo>
                  <a:lnTo>
                    <a:pt x="6" y="24"/>
                  </a:lnTo>
                  <a:lnTo>
                    <a:pt x="7" y="28"/>
                  </a:lnTo>
                  <a:lnTo>
                    <a:pt x="9" y="33"/>
                  </a:lnTo>
                  <a:lnTo>
                    <a:pt x="11" y="36"/>
                  </a:lnTo>
                  <a:lnTo>
                    <a:pt x="13" y="42"/>
                  </a:lnTo>
                  <a:lnTo>
                    <a:pt x="16" y="45"/>
                  </a:lnTo>
                  <a:lnTo>
                    <a:pt x="18" y="52"/>
                  </a:lnTo>
                  <a:lnTo>
                    <a:pt x="20" y="56"/>
                  </a:lnTo>
                  <a:lnTo>
                    <a:pt x="23" y="61"/>
                  </a:lnTo>
                  <a:lnTo>
                    <a:pt x="25" y="64"/>
                  </a:lnTo>
                  <a:lnTo>
                    <a:pt x="28" y="71"/>
                  </a:lnTo>
                  <a:lnTo>
                    <a:pt x="32" y="77"/>
                  </a:lnTo>
                  <a:lnTo>
                    <a:pt x="35" y="82"/>
                  </a:lnTo>
                  <a:lnTo>
                    <a:pt x="39" y="85"/>
                  </a:lnTo>
                  <a:lnTo>
                    <a:pt x="42" y="92"/>
                  </a:lnTo>
                  <a:lnTo>
                    <a:pt x="46" y="96"/>
                  </a:lnTo>
                  <a:lnTo>
                    <a:pt x="51" y="101"/>
                  </a:lnTo>
                  <a:lnTo>
                    <a:pt x="55" y="105"/>
                  </a:lnTo>
                  <a:lnTo>
                    <a:pt x="60" y="110"/>
                  </a:lnTo>
                  <a:lnTo>
                    <a:pt x="63" y="113"/>
                  </a:lnTo>
                  <a:lnTo>
                    <a:pt x="69" y="119"/>
                  </a:lnTo>
                  <a:lnTo>
                    <a:pt x="74" y="122"/>
                  </a:lnTo>
                  <a:lnTo>
                    <a:pt x="81" y="127"/>
                  </a:lnTo>
                  <a:lnTo>
                    <a:pt x="81" y="126"/>
                  </a:lnTo>
                  <a:lnTo>
                    <a:pt x="83" y="124"/>
                  </a:lnTo>
                  <a:lnTo>
                    <a:pt x="86" y="120"/>
                  </a:lnTo>
                  <a:lnTo>
                    <a:pt x="91" y="117"/>
                  </a:lnTo>
                  <a:lnTo>
                    <a:pt x="97" y="112"/>
                  </a:lnTo>
                  <a:lnTo>
                    <a:pt x="104" y="105"/>
                  </a:lnTo>
                  <a:lnTo>
                    <a:pt x="105" y="101"/>
                  </a:lnTo>
                  <a:lnTo>
                    <a:pt x="111" y="98"/>
                  </a:lnTo>
                  <a:lnTo>
                    <a:pt x="114" y="94"/>
                  </a:lnTo>
                  <a:lnTo>
                    <a:pt x="118" y="91"/>
                  </a:lnTo>
                  <a:lnTo>
                    <a:pt x="121" y="85"/>
                  </a:lnTo>
                  <a:lnTo>
                    <a:pt x="125" y="82"/>
                  </a:lnTo>
                  <a:lnTo>
                    <a:pt x="128" y="77"/>
                  </a:lnTo>
                  <a:lnTo>
                    <a:pt x="132" y="73"/>
                  </a:lnTo>
                  <a:lnTo>
                    <a:pt x="135" y="68"/>
                  </a:lnTo>
                  <a:lnTo>
                    <a:pt x="139" y="63"/>
                  </a:lnTo>
                  <a:lnTo>
                    <a:pt x="140" y="57"/>
                  </a:lnTo>
                  <a:lnTo>
                    <a:pt x="146" y="54"/>
                  </a:lnTo>
                  <a:lnTo>
                    <a:pt x="147" y="47"/>
                  </a:lnTo>
                  <a:lnTo>
                    <a:pt x="149" y="42"/>
                  </a:lnTo>
                  <a:lnTo>
                    <a:pt x="153" y="36"/>
                  </a:lnTo>
                  <a:lnTo>
                    <a:pt x="156" y="33"/>
                  </a:lnTo>
                  <a:lnTo>
                    <a:pt x="158" y="26"/>
                  </a:lnTo>
                  <a:lnTo>
                    <a:pt x="160" y="21"/>
                  </a:lnTo>
                  <a:lnTo>
                    <a:pt x="161" y="15"/>
                  </a:lnTo>
                  <a:lnTo>
                    <a:pt x="163" y="12"/>
                  </a:lnTo>
                  <a:lnTo>
                    <a:pt x="161" y="8"/>
                  </a:lnTo>
                  <a:lnTo>
                    <a:pt x="160" y="7"/>
                  </a:lnTo>
                  <a:lnTo>
                    <a:pt x="156" y="3"/>
                  </a:lnTo>
                  <a:lnTo>
                    <a:pt x="153" y="5"/>
                  </a:lnTo>
                  <a:lnTo>
                    <a:pt x="149" y="5"/>
                  </a:lnTo>
                  <a:lnTo>
                    <a:pt x="147" y="8"/>
                  </a:lnTo>
                  <a:lnTo>
                    <a:pt x="146" y="10"/>
                  </a:lnTo>
                  <a:lnTo>
                    <a:pt x="146" y="14"/>
                  </a:lnTo>
                  <a:lnTo>
                    <a:pt x="144" y="15"/>
                  </a:lnTo>
                  <a:lnTo>
                    <a:pt x="142" y="21"/>
                  </a:lnTo>
                  <a:lnTo>
                    <a:pt x="139" y="22"/>
                  </a:lnTo>
                  <a:lnTo>
                    <a:pt x="137" y="28"/>
                  </a:lnTo>
                  <a:lnTo>
                    <a:pt x="135" y="31"/>
                  </a:lnTo>
                  <a:lnTo>
                    <a:pt x="133" y="35"/>
                  </a:lnTo>
                  <a:lnTo>
                    <a:pt x="132" y="40"/>
                  </a:lnTo>
                  <a:lnTo>
                    <a:pt x="128" y="43"/>
                  </a:lnTo>
                  <a:lnTo>
                    <a:pt x="126" y="49"/>
                  </a:lnTo>
                  <a:lnTo>
                    <a:pt x="125" y="54"/>
                  </a:lnTo>
                  <a:lnTo>
                    <a:pt x="121" y="59"/>
                  </a:lnTo>
                  <a:lnTo>
                    <a:pt x="118" y="63"/>
                  </a:lnTo>
                  <a:lnTo>
                    <a:pt x="116" y="68"/>
                  </a:lnTo>
                  <a:lnTo>
                    <a:pt x="112" y="71"/>
                  </a:lnTo>
                  <a:lnTo>
                    <a:pt x="109" y="77"/>
                  </a:lnTo>
                  <a:lnTo>
                    <a:pt x="107" y="82"/>
                  </a:lnTo>
                  <a:lnTo>
                    <a:pt x="104" y="85"/>
                  </a:lnTo>
                  <a:lnTo>
                    <a:pt x="102" y="91"/>
                  </a:lnTo>
                  <a:lnTo>
                    <a:pt x="98" y="92"/>
                  </a:lnTo>
                  <a:lnTo>
                    <a:pt x="97" y="98"/>
                  </a:lnTo>
                  <a:lnTo>
                    <a:pt x="93" y="101"/>
                  </a:lnTo>
                  <a:lnTo>
                    <a:pt x="90" y="105"/>
                  </a:lnTo>
                  <a:lnTo>
                    <a:pt x="84" y="110"/>
                  </a:lnTo>
                  <a:lnTo>
                    <a:pt x="81" y="113"/>
                  </a:lnTo>
                  <a:lnTo>
                    <a:pt x="79" y="113"/>
                  </a:lnTo>
                  <a:lnTo>
                    <a:pt x="77" y="112"/>
                  </a:lnTo>
                  <a:lnTo>
                    <a:pt x="76" y="110"/>
                  </a:lnTo>
                  <a:lnTo>
                    <a:pt x="74" y="106"/>
                  </a:lnTo>
                  <a:lnTo>
                    <a:pt x="69" y="101"/>
                  </a:lnTo>
                  <a:lnTo>
                    <a:pt x="65" y="96"/>
                  </a:lnTo>
                  <a:lnTo>
                    <a:pt x="62" y="91"/>
                  </a:lnTo>
                  <a:lnTo>
                    <a:pt x="56" y="84"/>
                  </a:lnTo>
                  <a:lnTo>
                    <a:pt x="53" y="80"/>
                  </a:lnTo>
                  <a:lnTo>
                    <a:pt x="51" y="77"/>
                  </a:lnTo>
                  <a:lnTo>
                    <a:pt x="48" y="71"/>
                  </a:lnTo>
                  <a:lnTo>
                    <a:pt x="46" y="68"/>
                  </a:lnTo>
                  <a:lnTo>
                    <a:pt x="44" y="63"/>
                  </a:lnTo>
                  <a:lnTo>
                    <a:pt x="41" y="59"/>
                  </a:lnTo>
                  <a:lnTo>
                    <a:pt x="39" y="54"/>
                  </a:lnTo>
                  <a:lnTo>
                    <a:pt x="37" y="50"/>
                  </a:lnTo>
                  <a:lnTo>
                    <a:pt x="34" y="43"/>
                  </a:lnTo>
                  <a:lnTo>
                    <a:pt x="32" y="40"/>
                  </a:lnTo>
                  <a:lnTo>
                    <a:pt x="30" y="33"/>
                  </a:lnTo>
                  <a:lnTo>
                    <a:pt x="27" y="28"/>
                  </a:lnTo>
                  <a:lnTo>
                    <a:pt x="25" y="22"/>
                  </a:lnTo>
                  <a:lnTo>
                    <a:pt x="23" y="15"/>
                  </a:lnTo>
                  <a:lnTo>
                    <a:pt x="21" y="10"/>
                  </a:lnTo>
                  <a:lnTo>
                    <a:pt x="20" y="5"/>
                  </a:lnTo>
                  <a:lnTo>
                    <a:pt x="20" y="3"/>
                  </a:lnTo>
                  <a:lnTo>
                    <a:pt x="16" y="3"/>
                  </a:lnTo>
                  <a:lnTo>
                    <a:pt x="13" y="1"/>
                  </a:lnTo>
                  <a:lnTo>
                    <a:pt x="9" y="0"/>
                  </a:lnTo>
                  <a:lnTo>
                    <a:pt x="4" y="0"/>
                  </a:lnTo>
                  <a:lnTo>
                    <a:pt x="2" y="0"/>
                  </a:lnTo>
                  <a:lnTo>
                    <a:pt x="0"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0" name="Freeform 60"/>
            <p:cNvSpPr>
              <a:spLocks/>
            </p:cNvSpPr>
            <p:nvPr/>
          </p:nvSpPr>
          <p:spPr bwMode="auto">
            <a:xfrm>
              <a:off x="4975" y="49"/>
              <a:ext cx="161" cy="66"/>
            </a:xfrm>
            <a:custGeom>
              <a:avLst/>
              <a:gdLst>
                <a:gd name="T0" fmla="*/ 17 w 161"/>
                <a:gd name="T1" fmla="*/ 59 h 66"/>
                <a:gd name="T2" fmla="*/ 26 w 161"/>
                <a:gd name="T3" fmla="*/ 63 h 66"/>
                <a:gd name="T4" fmla="*/ 31 w 161"/>
                <a:gd name="T5" fmla="*/ 65 h 66"/>
                <a:gd name="T6" fmla="*/ 38 w 161"/>
                <a:gd name="T7" fmla="*/ 65 h 66"/>
                <a:gd name="T8" fmla="*/ 47 w 161"/>
                <a:gd name="T9" fmla="*/ 63 h 66"/>
                <a:gd name="T10" fmla="*/ 57 w 161"/>
                <a:gd name="T11" fmla="*/ 59 h 66"/>
                <a:gd name="T12" fmla="*/ 66 w 161"/>
                <a:gd name="T13" fmla="*/ 54 h 66"/>
                <a:gd name="T14" fmla="*/ 73 w 161"/>
                <a:gd name="T15" fmla="*/ 47 h 66"/>
                <a:gd name="T16" fmla="*/ 84 w 161"/>
                <a:gd name="T17" fmla="*/ 37 h 66"/>
                <a:gd name="T18" fmla="*/ 89 w 161"/>
                <a:gd name="T19" fmla="*/ 28 h 66"/>
                <a:gd name="T20" fmla="*/ 91 w 161"/>
                <a:gd name="T21" fmla="*/ 24 h 66"/>
                <a:gd name="T22" fmla="*/ 92 w 161"/>
                <a:gd name="T23" fmla="*/ 31 h 66"/>
                <a:gd name="T24" fmla="*/ 96 w 161"/>
                <a:gd name="T25" fmla="*/ 37 h 66"/>
                <a:gd name="T26" fmla="*/ 103 w 161"/>
                <a:gd name="T27" fmla="*/ 45 h 66"/>
                <a:gd name="T28" fmla="*/ 110 w 161"/>
                <a:gd name="T29" fmla="*/ 54 h 66"/>
                <a:gd name="T30" fmla="*/ 120 w 161"/>
                <a:gd name="T31" fmla="*/ 61 h 66"/>
                <a:gd name="T32" fmla="*/ 133 w 161"/>
                <a:gd name="T33" fmla="*/ 65 h 66"/>
                <a:gd name="T34" fmla="*/ 140 w 161"/>
                <a:gd name="T35" fmla="*/ 66 h 66"/>
                <a:gd name="T36" fmla="*/ 148 w 161"/>
                <a:gd name="T37" fmla="*/ 66 h 66"/>
                <a:gd name="T38" fmla="*/ 161 w 161"/>
                <a:gd name="T39" fmla="*/ 58 h 66"/>
                <a:gd name="T40" fmla="*/ 155 w 161"/>
                <a:gd name="T41" fmla="*/ 56 h 66"/>
                <a:gd name="T42" fmla="*/ 147 w 161"/>
                <a:gd name="T43" fmla="*/ 54 h 66"/>
                <a:gd name="T44" fmla="*/ 136 w 161"/>
                <a:gd name="T45" fmla="*/ 51 h 66"/>
                <a:gd name="T46" fmla="*/ 124 w 161"/>
                <a:gd name="T47" fmla="*/ 44 h 66"/>
                <a:gd name="T48" fmla="*/ 112 w 161"/>
                <a:gd name="T49" fmla="*/ 37 h 66"/>
                <a:gd name="T50" fmla="*/ 105 w 161"/>
                <a:gd name="T51" fmla="*/ 28 h 66"/>
                <a:gd name="T52" fmla="*/ 99 w 161"/>
                <a:gd name="T53" fmla="*/ 23 h 66"/>
                <a:gd name="T54" fmla="*/ 96 w 161"/>
                <a:gd name="T55" fmla="*/ 16 h 66"/>
                <a:gd name="T56" fmla="*/ 94 w 161"/>
                <a:gd name="T57" fmla="*/ 7 h 66"/>
                <a:gd name="T58" fmla="*/ 92 w 161"/>
                <a:gd name="T59" fmla="*/ 2 h 66"/>
                <a:gd name="T60" fmla="*/ 89 w 161"/>
                <a:gd name="T61" fmla="*/ 0 h 66"/>
                <a:gd name="T62" fmla="*/ 82 w 161"/>
                <a:gd name="T63" fmla="*/ 7 h 66"/>
                <a:gd name="T64" fmla="*/ 77 w 161"/>
                <a:gd name="T65" fmla="*/ 16 h 66"/>
                <a:gd name="T66" fmla="*/ 71 w 161"/>
                <a:gd name="T67" fmla="*/ 23 h 66"/>
                <a:gd name="T68" fmla="*/ 64 w 161"/>
                <a:gd name="T69" fmla="*/ 31 h 66"/>
                <a:gd name="T70" fmla="*/ 56 w 161"/>
                <a:gd name="T71" fmla="*/ 44 h 66"/>
                <a:gd name="T72" fmla="*/ 49 w 161"/>
                <a:gd name="T73" fmla="*/ 47 h 66"/>
                <a:gd name="T74" fmla="*/ 42 w 161"/>
                <a:gd name="T75" fmla="*/ 49 h 66"/>
                <a:gd name="T76" fmla="*/ 33 w 161"/>
                <a:gd name="T77" fmla="*/ 49 h 66"/>
                <a:gd name="T78" fmla="*/ 24 w 161"/>
                <a:gd name="T79" fmla="*/ 49 h 66"/>
                <a:gd name="T80" fmla="*/ 15 w 161"/>
                <a:gd name="T81" fmla="*/ 49 h 66"/>
                <a:gd name="T82" fmla="*/ 8 w 161"/>
                <a:gd name="T83" fmla="*/ 47 h 66"/>
                <a:gd name="T84" fmla="*/ 1 w 161"/>
                <a:gd name="T85" fmla="*/ 47 h 66"/>
                <a:gd name="T86" fmla="*/ 15 w 161"/>
                <a:gd name="T87" fmla="*/ 56 h 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1"/>
                <a:gd name="T133" fmla="*/ 0 h 66"/>
                <a:gd name="T134" fmla="*/ 161 w 161"/>
                <a:gd name="T135" fmla="*/ 66 h 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1" h="66">
                  <a:moveTo>
                    <a:pt x="15" y="56"/>
                  </a:moveTo>
                  <a:lnTo>
                    <a:pt x="17" y="59"/>
                  </a:lnTo>
                  <a:lnTo>
                    <a:pt x="21" y="61"/>
                  </a:lnTo>
                  <a:lnTo>
                    <a:pt x="26" y="63"/>
                  </a:lnTo>
                  <a:lnTo>
                    <a:pt x="28" y="65"/>
                  </a:lnTo>
                  <a:lnTo>
                    <a:pt x="31" y="65"/>
                  </a:lnTo>
                  <a:lnTo>
                    <a:pt x="35" y="65"/>
                  </a:lnTo>
                  <a:lnTo>
                    <a:pt x="38" y="65"/>
                  </a:lnTo>
                  <a:lnTo>
                    <a:pt x="42" y="65"/>
                  </a:lnTo>
                  <a:lnTo>
                    <a:pt x="47" y="63"/>
                  </a:lnTo>
                  <a:lnTo>
                    <a:pt x="52" y="61"/>
                  </a:lnTo>
                  <a:lnTo>
                    <a:pt x="57" y="59"/>
                  </a:lnTo>
                  <a:lnTo>
                    <a:pt x="61" y="56"/>
                  </a:lnTo>
                  <a:lnTo>
                    <a:pt x="66" y="54"/>
                  </a:lnTo>
                  <a:lnTo>
                    <a:pt x="70" y="51"/>
                  </a:lnTo>
                  <a:lnTo>
                    <a:pt x="73" y="47"/>
                  </a:lnTo>
                  <a:lnTo>
                    <a:pt x="78" y="42"/>
                  </a:lnTo>
                  <a:lnTo>
                    <a:pt x="84" y="37"/>
                  </a:lnTo>
                  <a:lnTo>
                    <a:pt x="85" y="30"/>
                  </a:lnTo>
                  <a:lnTo>
                    <a:pt x="89" y="28"/>
                  </a:lnTo>
                  <a:lnTo>
                    <a:pt x="89" y="24"/>
                  </a:lnTo>
                  <a:lnTo>
                    <a:pt x="91" y="24"/>
                  </a:lnTo>
                  <a:lnTo>
                    <a:pt x="92" y="31"/>
                  </a:lnTo>
                  <a:lnTo>
                    <a:pt x="94" y="33"/>
                  </a:lnTo>
                  <a:lnTo>
                    <a:pt x="96" y="37"/>
                  </a:lnTo>
                  <a:lnTo>
                    <a:pt x="99" y="42"/>
                  </a:lnTo>
                  <a:lnTo>
                    <a:pt x="103" y="45"/>
                  </a:lnTo>
                  <a:lnTo>
                    <a:pt x="106" y="51"/>
                  </a:lnTo>
                  <a:lnTo>
                    <a:pt x="110" y="54"/>
                  </a:lnTo>
                  <a:lnTo>
                    <a:pt x="115" y="58"/>
                  </a:lnTo>
                  <a:lnTo>
                    <a:pt x="120" y="61"/>
                  </a:lnTo>
                  <a:lnTo>
                    <a:pt x="126" y="63"/>
                  </a:lnTo>
                  <a:lnTo>
                    <a:pt x="133" y="65"/>
                  </a:lnTo>
                  <a:lnTo>
                    <a:pt x="136" y="65"/>
                  </a:lnTo>
                  <a:lnTo>
                    <a:pt x="140" y="66"/>
                  </a:lnTo>
                  <a:lnTo>
                    <a:pt x="143" y="66"/>
                  </a:lnTo>
                  <a:lnTo>
                    <a:pt x="148" y="66"/>
                  </a:lnTo>
                  <a:lnTo>
                    <a:pt x="161" y="58"/>
                  </a:lnTo>
                  <a:lnTo>
                    <a:pt x="157" y="58"/>
                  </a:lnTo>
                  <a:lnTo>
                    <a:pt x="155" y="56"/>
                  </a:lnTo>
                  <a:lnTo>
                    <a:pt x="152" y="56"/>
                  </a:lnTo>
                  <a:lnTo>
                    <a:pt x="147" y="54"/>
                  </a:lnTo>
                  <a:lnTo>
                    <a:pt x="141" y="52"/>
                  </a:lnTo>
                  <a:lnTo>
                    <a:pt x="136" y="51"/>
                  </a:lnTo>
                  <a:lnTo>
                    <a:pt x="131" y="49"/>
                  </a:lnTo>
                  <a:lnTo>
                    <a:pt x="124" y="44"/>
                  </a:lnTo>
                  <a:lnTo>
                    <a:pt x="119" y="42"/>
                  </a:lnTo>
                  <a:lnTo>
                    <a:pt x="112" y="37"/>
                  </a:lnTo>
                  <a:lnTo>
                    <a:pt x="106" y="31"/>
                  </a:lnTo>
                  <a:lnTo>
                    <a:pt x="105" y="28"/>
                  </a:lnTo>
                  <a:lnTo>
                    <a:pt x="101" y="24"/>
                  </a:lnTo>
                  <a:lnTo>
                    <a:pt x="99" y="23"/>
                  </a:lnTo>
                  <a:lnTo>
                    <a:pt x="98" y="19"/>
                  </a:lnTo>
                  <a:lnTo>
                    <a:pt x="96" y="16"/>
                  </a:lnTo>
                  <a:lnTo>
                    <a:pt x="94" y="10"/>
                  </a:lnTo>
                  <a:lnTo>
                    <a:pt x="94" y="7"/>
                  </a:lnTo>
                  <a:lnTo>
                    <a:pt x="92" y="3"/>
                  </a:lnTo>
                  <a:lnTo>
                    <a:pt x="92" y="2"/>
                  </a:lnTo>
                  <a:lnTo>
                    <a:pt x="91" y="0"/>
                  </a:lnTo>
                  <a:lnTo>
                    <a:pt x="89" y="0"/>
                  </a:lnTo>
                  <a:lnTo>
                    <a:pt x="85" y="3"/>
                  </a:lnTo>
                  <a:lnTo>
                    <a:pt x="82" y="7"/>
                  </a:lnTo>
                  <a:lnTo>
                    <a:pt x="78" y="12"/>
                  </a:lnTo>
                  <a:lnTo>
                    <a:pt x="77" y="16"/>
                  </a:lnTo>
                  <a:lnTo>
                    <a:pt x="75" y="17"/>
                  </a:lnTo>
                  <a:lnTo>
                    <a:pt x="71" y="23"/>
                  </a:lnTo>
                  <a:lnTo>
                    <a:pt x="70" y="26"/>
                  </a:lnTo>
                  <a:lnTo>
                    <a:pt x="64" y="31"/>
                  </a:lnTo>
                  <a:lnTo>
                    <a:pt x="61" y="38"/>
                  </a:lnTo>
                  <a:lnTo>
                    <a:pt x="56" y="44"/>
                  </a:lnTo>
                  <a:lnTo>
                    <a:pt x="52" y="47"/>
                  </a:lnTo>
                  <a:lnTo>
                    <a:pt x="49" y="47"/>
                  </a:lnTo>
                  <a:lnTo>
                    <a:pt x="45" y="49"/>
                  </a:lnTo>
                  <a:lnTo>
                    <a:pt x="42" y="49"/>
                  </a:lnTo>
                  <a:lnTo>
                    <a:pt x="38" y="49"/>
                  </a:lnTo>
                  <a:lnTo>
                    <a:pt x="33" y="49"/>
                  </a:lnTo>
                  <a:lnTo>
                    <a:pt x="28" y="49"/>
                  </a:lnTo>
                  <a:lnTo>
                    <a:pt x="24" y="49"/>
                  </a:lnTo>
                  <a:lnTo>
                    <a:pt x="21" y="49"/>
                  </a:lnTo>
                  <a:lnTo>
                    <a:pt x="15" y="49"/>
                  </a:lnTo>
                  <a:lnTo>
                    <a:pt x="12" y="49"/>
                  </a:lnTo>
                  <a:lnTo>
                    <a:pt x="8" y="47"/>
                  </a:lnTo>
                  <a:lnTo>
                    <a:pt x="5" y="47"/>
                  </a:lnTo>
                  <a:lnTo>
                    <a:pt x="1" y="47"/>
                  </a:lnTo>
                  <a:lnTo>
                    <a:pt x="0" y="47"/>
                  </a:lnTo>
                  <a:lnTo>
                    <a:pt x="1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81" name="Freeform 61"/>
            <p:cNvSpPr>
              <a:spLocks/>
            </p:cNvSpPr>
            <p:nvPr/>
          </p:nvSpPr>
          <p:spPr bwMode="auto">
            <a:xfrm>
              <a:off x="4530" y="0"/>
              <a:ext cx="564" cy="283"/>
            </a:xfrm>
            <a:custGeom>
              <a:avLst/>
              <a:gdLst>
                <a:gd name="T0" fmla="*/ 555 w 564"/>
                <a:gd name="T1" fmla="*/ 24 h 283"/>
                <a:gd name="T2" fmla="*/ 539 w 564"/>
                <a:gd name="T3" fmla="*/ 33 h 283"/>
                <a:gd name="T4" fmla="*/ 520 w 564"/>
                <a:gd name="T5" fmla="*/ 42 h 283"/>
                <a:gd name="T6" fmla="*/ 494 w 564"/>
                <a:gd name="T7" fmla="*/ 54 h 283"/>
                <a:gd name="T8" fmla="*/ 466 w 564"/>
                <a:gd name="T9" fmla="*/ 66 h 283"/>
                <a:gd name="T10" fmla="*/ 432 w 564"/>
                <a:gd name="T11" fmla="*/ 79 h 283"/>
                <a:gd name="T12" fmla="*/ 397 w 564"/>
                <a:gd name="T13" fmla="*/ 93 h 283"/>
                <a:gd name="T14" fmla="*/ 357 w 564"/>
                <a:gd name="T15" fmla="*/ 107 h 283"/>
                <a:gd name="T16" fmla="*/ 315 w 564"/>
                <a:gd name="T17" fmla="*/ 119 h 283"/>
                <a:gd name="T18" fmla="*/ 271 w 564"/>
                <a:gd name="T19" fmla="*/ 129 h 283"/>
                <a:gd name="T20" fmla="*/ 226 w 564"/>
                <a:gd name="T21" fmla="*/ 140 h 283"/>
                <a:gd name="T22" fmla="*/ 179 w 564"/>
                <a:gd name="T23" fmla="*/ 147 h 283"/>
                <a:gd name="T24" fmla="*/ 133 w 564"/>
                <a:gd name="T25" fmla="*/ 152 h 283"/>
                <a:gd name="T26" fmla="*/ 84 w 564"/>
                <a:gd name="T27" fmla="*/ 154 h 283"/>
                <a:gd name="T28" fmla="*/ 39 w 564"/>
                <a:gd name="T29" fmla="*/ 154 h 283"/>
                <a:gd name="T30" fmla="*/ 25 w 564"/>
                <a:gd name="T31" fmla="*/ 159 h 283"/>
                <a:gd name="T32" fmla="*/ 19 w 564"/>
                <a:gd name="T33" fmla="*/ 178 h 283"/>
                <a:gd name="T34" fmla="*/ 18 w 564"/>
                <a:gd name="T35" fmla="*/ 196 h 283"/>
                <a:gd name="T36" fmla="*/ 16 w 564"/>
                <a:gd name="T37" fmla="*/ 220 h 283"/>
                <a:gd name="T38" fmla="*/ 23 w 564"/>
                <a:gd name="T39" fmla="*/ 227 h 283"/>
                <a:gd name="T40" fmla="*/ 44 w 564"/>
                <a:gd name="T41" fmla="*/ 226 h 283"/>
                <a:gd name="T42" fmla="*/ 61 w 564"/>
                <a:gd name="T43" fmla="*/ 224 h 283"/>
                <a:gd name="T44" fmla="*/ 75 w 564"/>
                <a:gd name="T45" fmla="*/ 222 h 283"/>
                <a:gd name="T46" fmla="*/ 96 w 564"/>
                <a:gd name="T47" fmla="*/ 220 h 283"/>
                <a:gd name="T48" fmla="*/ 117 w 564"/>
                <a:gd name="T49" fmla="*/ 226 h 283"/>
                <a:gd name="T50" fmla="*/ 140 w 564"/>
                <a:gd name="T51" fmla="*/ 248 h 283"/>
                <a:gd name="T52" fmla="*/ 121 w 564"/>
                <a:gd name="T53" fmla="*/ 283 h 283"/>
                <a:gd name="T54" fmla="*/ 123 w 564"/>
                <a:gd name="T55" fmla="*/ 269 h 283"/>
                <a:gd name="T56" fmla="*/ 119 w 564"/>
                <a:gd name="T57" fmla="*/ 254 h 283"/>
                <a:gd name="T58" fmla="*/ 110 w 564"/>
                <a:gd name="T59" fmla="*/ 241 h 283"/>
                <a:gd name="T60" fmla="*/ 89 w 564"/>
                <a:gd name="T61" fmla="*/ 238 h 283"/>
                <a:gd name="T62" fmla="*/ 68 w 564"/>
                <a:gd name="T63" fmla="*/ 241 h 283"/>
                <a:gd name="T64" fmla="*/ 54 w 564"/>
                <a:gd name="T65" fmla="*/ 243 h 283"/>
                <a:gd name="T66" fmla="*/ 40 w 564"/>
                <a:gd name="T67" fmla="*/ 245 h 283"/>
                <a:gd name="T68" fmla="*/ 21 w 564"/>
                <a:gd name="T69" fmla="*/ 247 h 283"/>
                <a:gd name="T70" fmla="*/ 5 w 564"/>
                <a:gd name="T71" fmla="*/ 240 h 283"/>
                <a:gd name="T72" fmla="*/ 0 w 564"/>
                <a:gd name="T73" fmla="*/ 224 h 283"/>
                <a:gd name="T74" fmla="*/ 0 w 564"/>
                <a:gd name="T75" fmla="*/ 208 h 283"/>
                <a:gd name="T76" fmla="*/ 2 w 564"/>
                <a:gd name="T77" fmla="*/ 191 h 283"/>
                <a:gd name="T78" fmla="*/ 4 w 564"/>
                <a:gd name="T79" fmla="*/ 175 h 283"/>
                <a:gd name="T80" fmla="*/ 7 w 564"/>
                <a:gd name="T81" fmla="*/ 159 h 283"/>
                <a:gd name="T82" fmla="*/ 12 w 564"/>
                <a:gd name="T83" fmla="*/ 142 h 283"/>
                <a:gd name="T84" fmla="*/ 21 w 564"/>
                <a:gd name="T85" fmla="*/ 136 h 283"/>
                <a:gd name="T86" fmla="*/ 39 w 564"/>
                <a:gd name="T87" fmla="*/ 136 h 283"/>
                <a:gd name="T88" fmla="*/ 56 w 564"/>
                <a:gd name="T89" fmla="*/ 136 h 283"/>
                <a:gd name="T90" fmla="*/ 79 w 564"/>
                <a:gd name="T91" fmla="*/ 135 h 283"/>
                <a:gd name="T92" fmla="*/ 107 w 564"/>
                <a:gd name="T93" fmla="*/ 133 h 283"/>
                <a:gd name="T94" fmla="*/ 138 w 564"/>
                <a:gd name="T95" fmla="*/ 129 h 283"/>
                <a:gd name="T96" fmla="*/ 173 w 564"/>
                <a:gd name="T97" fmla="*/ 128 h 283"/>
                <a:gd name="T98" fmla="*/ 212 w 564"/>
                <a:gd name="T99" fmla="*/ 121 h 283"/>
                <a:gd name="T100" fmla="*/ 252 w 564"/>
                <a:gd name="T101" fmla="*/ 114 h 283"/>
                <a:gd name="T102" fmla="*/ 296 w 564"/>
                <a:gd name="T103" fmla="*/ 105 h 283"/>
                <a:gd name="T104" fmla="*/ 341 w 564"/>
                <a:gd name="T105" fmla="*/ 93 h 283"/>
                <a:gd name="T106" fmla="*/ 389 w 564"/>
                <a:gd name="T107" fmla="*/ 77 h 283"/>
                <a:gd name="T108" fmla="*/ 438 w 564"/>
                <a:gd name="T109" fmla="*/ 59 h 283"/>
                <a:gd name="T110" fmla="*/ 487 w 564"/>
                <a:gd name="T111" fmla="*/ 38 h 283"/>
                <a:gd name="T112" fmla="*/ 537 w 564"/>
                <a:gd name="T113" fmla="*/ 14 h 283"/>
                <a:gd name="T114" fmla="*/ 564 w 564"/>
                <a:gd name="T115" fmla="*/ 23 h 28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64"/>
                <a:gd name="T175" fmla="*/ 0 h 283"/>
                <a:gd name="T176" fmla="*/ 564 w 564"/>
                <a:gd name="T177" fmla="*/ 283 h 28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64" h="283">
                  <a:moveTo>
                    <a:pt x="564" y="23"/>
                  </a:moveTo>
                  <a:lnTo>
                    <a:pt x="562" y="23"/>
                  </a:lnTo>
                  <a:lnTo>
                    <a:pt x="558" y="23"/>
                  </a:lnTo>
                  <a:lnTo>
                    <a:pt x="555" y="24"/>
                  </a:lnTo>
                  <a:lnTo>
                    <a:pt x="550" y="28"/>
                  </a:lnTo>
                  <a:lnTo>
                    <a:pt x="546" y="30"/>
                  </a:lnTo>
                  <a:lnTo>
                    <a:pt x="543" y="31"/>
                  </a:lnTo>
                  <a:lnTo>
                    <a:pt x="539" y="33"/>
                  </a:lnTo>
                  <a:lnTo>
                    <a:pt x="534" y="35"/>
                  </a:lnTo>
                  <a:lnTo>
                    <a:pt x="529" y="37"/>
                  </a:lnTo>
                  <a:lnTo>
                    <a:pt x="523" y="40"/>
                  </a:lnTo>
                  <a:lnTo>
                    <a:pt x="520" y="42"/>
                  </a:lnTo>
                  <a:lnTo>
                    <a:pt x="515" y="45"/>
                  </a:lnTo>
                  <a:lnTo>
                    <a:pt x="508" y="47"/>
                  </a:lnTo>
                  <a:lnTo>
                    <a:pt x="501" y="51"/>
                  </a:lnTo>
                  <a:lnTo>
                    <a:pt x="494" y="54"/>
                  </a:lnTo>
                  <a:lnTo>
                    <a:pt x="488" y="56"/>
                  </a:lnTo>
                  <a:lnTo>
                    <a:pt x="480" y="59"/>
                  </a:lnTo>
                  <a:lnTo>
                    <a:pt x="473" y="63"/>
                  </a:lnTo>
                  <a:lnTo>
                    <a:pt x="466" y="66"/>
                  </a:lnTo>
                  <a:lnTo>
                    <a:pt x="459" y="70"/>
                  </a:lnTo>
                  <a:lnTo>
                    <a:pt x="450" y="73"/>
                  </a:lnTo>
                  <a:lnTo>
                    <a:pt x="441" y="77"/>
                  </a:lnTo>
                  <a:lnTo>
                    <a:pt x="432" y="79"/>
                  </a:lnTo>
                  <a:lnTo>
                    <a:pt x="424" y="84"/>
                  </a:lnTo>
                  <a:lnTo>
                    <a:pt x="415" y="86"/>
                  </a:lnTo>
                  <a:lnTo>
                    <a:pt x="406" y="89"/>
                  </a:lnTo>
                  <a:lnTo>
                    <a:pt x="397" y="93"/>
                  </a:lnTo>
                  <a:lnTo>
                    <a:pt x="389" y="98"/>
                  </a:lnTo>
                  <a:lnTo>
                    <a:pt x="378" y="100"/>
                  </a:lnTo>
                  <a:lnTo>
                    <a:pt x="368" y="103"/>
                  </a:lnTo>
                  <a:lnTo>
                    <a:pt x="357" y="107"/>
                  </a:lnTo>
                  <a:lnTo>
                    <a:pt x="348" y="110"/>
                  </a:lnTo>
                  <a:lnTo>
                    <a:pt x="336" y="112"/>
                  </a:lnTo>
                  <a:lnTo>
                    <a:pt x="327" y="115"/>
                  </a:lnTo>
                  <a:lnTo>
                    <a:pt x="315" y="119"/>
                  </a:lnTo>
                  <a:lnTo>
                    <a:pt x="306" y="122"/>
                  </a:lnTo>
                  <a:lnTo>
                    <a:pt x="294" y="126"/>
                  </a:lnTo>
                  <a:lnTo>
                    <a:pt x="284" y="128"/>
                  </a:lnTo>
                  <a:lnTo>
                    <a:pt x="271" y="129"/>
                  </a:lnTo>
                  <a:lnTo>
                    <a:pt x="261" y="133"/>
                  </a:lnTo>
                  <a:lnTo>
                    <a:pt x="249" y="135"/>
                  </a:lnTo>
                  <a:lnTo>
                    <a:pt x="238" y="138"/>
                  </a:lnTo>
                  <a:lnTo>
                    <a:pt x="226" y="140"/>
                  </a:lnTo>
                  <a:lnTo>
                    <a:pt x="215" y="143"/>
                  </a:lnTo>
                  <a:lnTo>
                    <a:pt x="203" y="143"/>
                  </a:lnTo>
                  <a:lnTo>
                    <a:pt x="191" y="147"/>
                  </a:lnTo>
                  <a:lnTo>
                    <a:pt x="179" y="147"/>
                  </a:lnTo>
                  <a:lnTo>
                    <a:pt x="168" y="149"/>
                  </a:lnTo>
                  <a:lnTo>
                    <a:pt x="156" y="150"/>
                  </a:lnTo>
                  <a:lnTo>
                    <a:pt x="144" y="152"/>
                  </a:lnTo>
                  <a:lnTo>
                    <a:pt x="133" y="152"/>
                  </a:lnTo>
                  <a:lnTo>
                    <a:pt x="121" y="154"/>
                  </a:lnTo>
                  <a:lnTo>
                    <a:pt x="109" y="154"/>
                  </a:lnTo>
                  <a:lnTo>
                    <a:pt x="96" y="154"/>
                  </a:lnTo>
                  <a:lnTo>
                    <a:pt x="84" y="154"/>
                  </a:lnTo>
                  <a:lnTo>
                    <a:pt x="74" y="156"/>
                  </a:lnTo>
                  <a:lnTo>
                    <a:pt x="61" y="154"/>
                  </a:lnTo>
                  <a:lnTo>
                    <a:pt x="49" y="154"/>
                  </a:lnTo>
                  <a:lnTo>
                    <a:pt x="39" y="154"/>
                  </a:lnTo>
                  <a:lnTo>
                    <a:pt x="26" y="152"/>
                  </a:lnTo>
                  <a:lnTo>
                    <a:pt x="26" y="156"/>
                  </a:lnTo>
                  <a:lnTo>
                    <a:pt x="25" y="159"/>
                  </a:lnTo>
                  <a:lnTo>
                    <a:pt x="25" y="163"/>
                  </a:lnTo>
                  <a:lnTo>
                    <a:pt x="21" y="168"/>
                  </a:lnTo>
                  <a:lnTo>
                    <a:pt x="21" y="175"/>
                  </a:lnTo>
                  <a:lnTo>
                    <a:pt x="19" y="178"/>
                  </a:lnTo>
                  <a:lnTo>
                    <a:pt x="19" y="182"/>
                  </a:lnTo>
                  <a:lnTo>
                    <a:pt x="19" y="185"/>
                  </a:lnTo>
                  <a:lnTo>
                    <a:pt x="19" y="189"/>
                  </a:lnTo>
                  <a:lnTo>
                    <a:pt x="18" y="196"/>
                  </a:lnTo>
                  <a:lnTo>
                    <a:pt x="16" y="203"/>
                  </a:lnTo>
                  <a:lnTo>
                    <a:pt x="16" y="208"/>
                  </a:lnTo>
                  <a:lnTo>
                    <a:pt x="16" y="215"/>
                  </a:lnTo>
                  <a:lnTo>
                    <a:pt x="16" y="220"/>
                  </a:lnTo>
                  <a:lnTo>
                    <a:pt x="16" y="224"/>
                  </a:lnTo>
                  <a:lnTo>
                    <a:pt x="18" y="226"/>
                  </a:lnTo>
                  <a:lnTo>
                    <a:pt x="21" y="227"/>
                  </a:lnTo>
                  <a:lnTo>
                    <a:pt x="23" y="227"/>
                  </a:lnTo>
                  <a:lnTo>
                    <a:pt x="26" y="227"/>
                  </a:lnTo>
                  <a:lnTo>
                    <a:pt x="32" y="227"/>
                  </a:lnTo>
                  <a:lnTo>
                    <a:pt x="37" y="227"/>
                  </a:lnTo>
                  <a:lnTo>
                    <a:pt x="44" y="226"/>
                  </a:lnTo>
                  <a:lnTo>
                    <a:pt x="49" y="226"/>
                  </a:lnTo>
                  <a:lnTo>
                    <a:pt x="53" y="226"/>
                  </a:lnTo>
                  <a:lnTo>
                    <a:pt x="56" y="226"/>
                  </a:lnTo>
                  <a:lnTo>
                    <a:pt x="61" y="224"/>
                  </a:lnTo>
                  <a:lnTo>
                    <a:pt x="65" y="224"/>
                  </a:lnTo>
                  <a:lnTo>
                    <a:pt x="68" y="224"/>
                  </a:lnTo>
                  <a:lnTo>
                    <a:pt x="72" y="224"/>
                  </a:lnTo>
                  <a:lnTo>
                    <a:pt x="75" y="222"/>
                  </a:lnTo>
                  <a:lnTo>
                    <a:pt x="79" y="222"/>
                  </a:lnTo>
                  <a:lnTo>
                    <a:pt x="84" y="220"/>
                  </a:lnTo>
                  <a:lnTo>
                    <a:pt x="91" y="220"/>
                  </a:lnTo>
                  <a:lnTo>
                    <a:pt x="96" y="220"/>
                  </a:lnTo>
                  <a:lnTo>
                    <a:pt x="103" y="220"/>
                  </a:lnTo>
                  <a:lnTo>
                    <a:pt x="107" y="220"/>
                  </a:lnTo>
                  <a:lnTo>
                    <a:pt x="112" y="222"/>
                  </a:lnTo>
                  <a:lnTo>
                    <a:pt x="117" y="226"/>
                  </a:lnTo>
                  <a:lnTo>
                    <a:pt x="123" y="231"/>
                  </a:lnTo>
                  <a:lnTo>
                    <a:pt x="128" y="236"/>
                  </a:lnTo>
                  <a:lnTo>
                    <a:pt x="135" y="243"/>
                  </a:lnTo>
                  <a:lnTo>
                    <a:pt x="140" y="248"/>
                  </a:lnTo>
                  <a:lnTo>
                    <a:pt x="144" y="254"/>
                  </a:lnTo>
                  <a:lnTo>
                    <a:pt x="147" y="257"/>
                  </a:lnTo>
                  <a:lnTo>
                    <a:pt x="149" y="259"/>
                  </a:lnTo>
                  <a:lnTo>
                    <a:pt x="121" y="283"/>
                  </a:lnTo>
                  <a:lnTo>
                    <a:pt x="121" y="282"/>
                  </a:lnTo>
                  <a:lnTo>
                    <a:pt x="123" y="276"/>
                  </a:lnTo>
                  <a:lnTo>
                    <a:pt x="123" y="273"/>
                  </a:lnTo>
                  <a:lnTo>
                    <a:pt x="123" y="269"/>
                  </a:lnTo>
                  <a:lnTo>
                    <a:pt x="123" y="266"/>
                  </a:lnTo>
                  <a:lnTo>
                    <a:pt x="123" y="262"/>
                  </a:lnTo>
                  <a:lnTo>
                    <a:pt x="121" y="257"/>
                  </a:lnTo>
                  <a:lnTo>
                    <a:pt x="119" y="254"/>
                  </a:lnTo>
                  <a:lnTo>
                    <a:pt x="117" y="250"/>
                  </a:lnTo>
                  <a:lnTo>
                    <a:pt x="116" y="247"/>
                  </a:lnTo>
                  <a:lnTo>
                    <a:pt x="112" y="243"/>
                  </a:lnTo>
                  <a:lnTo>
                    <a:pt x="110" y="241"/>
                  </a:lnTo>
                  <a:lnTo>
                    <a:pt x="105" y="240"/>
                  </a:lnTo>
                  <a:lnTo>
                    <a:pt x="100" y="240"/>
                  </a:lnTo>
                  <a:lnTo>
                    <a:pt x="95" y="238"/>
                  </a:lnTo>
                  <a:lnTo>
                    <a:pt x="89" y="238"/>
                  </a:lnTo>
                  <a:lnTo>
                    <a:pt x="82" y="238"/>
                  </a:lnTo>
                  <a:lnTo>
                    <a:pt x="75" y="240"/>
                  </a:lnTo>
                  <a:lnTo>
                    <a:pt x="72" y="240"/>
                  </a:lnTo>
                  <a:lnTo>
                    <a:pt x="68" y="241"/>
                  </a:lnTo>
                  <a:lnTo>
                    <a:pt x="65" y="241"/>
                  </a:lnTo>
                  <a:lnTo>
                    <a:pt x="61" y="241"/>
                  </a:lnTo>
                  <a:lnTo>
                    <a:pt x="58" y="241"/>
                  </a:lnTo>
                  <a:lnTo>
                    <a:pt x="54" y="243"/>
                  </a:lnTo>
                  <a:lnTo>
                    <a:pt x="51" y="243"/>
                  </a:lnTo>
                  <a:lnTo>
                    <a:pt x="47" y="245"/>
                  </a:lnTo>
                  <a:lnTo>
                    <a:pt x="44" y="245"/>
                  </a:lnTo>
                  <a:lnTo>
                    <a:pt x="40" y="245"/>
                  </a:lnTo>
                  <a:lnTo>
                    <a:pt x="37" y="245"/>
                  </a:lnTo>
                  <a:lnTo>
                    <a:pt x="33" y="247"/>
                  </a:lnTo>
                  <a:lnTo>
                    <a:pt x="26" y="247"/>
                  </a:lnTo>
                  <a:lnTo>
                    <a:pt x="21" y="247"/>
                  </a:lnTo>
                  <a:lnTo>
                    <a:pt x="16" y="247"/>
                  </a:lnTo>
                  <a:lnTo>
                    <a:pt x="12" y="245"/>
                  </a:lnTo>
                  <a:lnTo>
                    <a:pt x="7" y="243"/>
                  </a:lnTo>
                  <a:lnTo>
                    <a:pt x="5" y="240"/>
                  </a:lnTo>
                  <a:lnTo>
                    <a:pt x="4" y="236"/>
                  </a:lnTo>
                  <a:lnTo>
                    <a:pt x="2" y="231"/>
                  </a:lnTo>
                  <a:lnTo>
                    <a:pt x="0" y="227"/>
                  </a:lnTo>
                  <a:lnTo>
                    <a:pt x="0" y="224"/>
                  </a:lnTo>
                  <a:lnTo>
                    <a:pt x="0" y="220"/>
                  </a:lnTo>
                  <a:lnTo>
                    <a:pt x="0" y="217"/>
                  </a:lnTo>
                  <a:lnTo>
                    <a:pt x="0" y="212"/>
                  </a:lnTo>
                  <a:lnTo>
                    <a:pt x="0" y="208"/>
                  </a:lnTo>
                  <a:lnTo>
                    <a:pt x="0" y="205"/>
                  </a:lnTo>
                  <a:lnTo>
                    <a:pt x="0" y="201"/>
                  </a:lnTo>
                  <a:lnTo>
                    <a:pt x="0" y="196"/>
                  </a:lnTo>
                  <a:lnTo>
                    <a:pt x="2" y="191"/>
                  </a:lnTo>
                  <a:lnTo>
                    <a:pt x="2" y="187"/>
                  </a:lnTo>
                  <a:lnTo>
                    <a:pt x="4" y="184"/>
                  </a:lnTo>
                  <a:lnTo>
                    <a:pt x="4" y="178"/>
                  </a:lnTo>
                  <a:lnTo>
                    <a:pt x="4" y="175"/>
                  </a:lnTo>
                  <a:lnTo>
                    <a:pt x="4" y="170"/>
                  </a:lnTo>
                  <a:lnTo>
                    <a:pt x="5" y="166"/>
                  </a:lnTo>
                  <a:lnTo>
                    <a:pt x="5" y="163"/>
                  </a:lnTo>
                  <a:lnTo>
                    <a:pt x="7" y="159"/>
                  </a:lnTo>
                  <a:lnTo>
                    <a:pt x="7" y="154"/>
                  </a:lnTo>
                  <a:lnTo>
                    <a:pt x="9" y="152"/>
                  </a:lnTo>
                  <a:lnTo>
                    <a:pt x="11" y="145"/>
                  </a:lnTo>
                  <a:lnTo>
                    <a:pt x="12" y="142"/>
                  </a:lnTo>
                  <a:lnTo>
                    <a:pt x="14" y="138"/>
                  </a:lnTo>
                  <a:lnTo>
                    <a:pt x="16" y="138"/>
                  </a:lnTo>
                  <a:lnTo>
                    <a:pt x="18" y="136"/>
                  </a:lnTo>
                  <a:lnTo>
                    <a:pt x="21" y="136"/>
                  </a:lnTo>
                  <a:lnTo>
                    <a:pt x="25" y="136"/>
                  </a:lnTo>
                  <a:lnTo>
                    <a:pt x="32" y="136"/>
                  </a:lnTo>
                  <a:lnTo>
                    <a:pt x="35" y="136"/>
                  </a:lnTo>
                  <a:lnTo>
                    <a:pt x="39" y="136"/>
                  </a:lnTo>
                  <a:lnTo>
                    <a:pt x="42" y="136"/>
                  </a:lnTo>
                  <a:lnTo>
                    <a:pt x="47" y="136"/>
                  </a:lnTo>
                  <a:lnTo>
                    <a:pt x="51" y="136"/>
                  </a:lnTo>
                  <a:lnTo>
                    <a:pt x="56" y="136"/>
                  </a:lnTo>
                  <a:lnTo>
                    <a:pt x="61" y="136"/>
                  </a:lnTo>
                  <a:lnTo>
                    <a:pt x="68" y="136"/>
                  </a:lnTo>
                  <a:lnTo>
                    <a:pt x="74" y="135"/>
                  </a:lnTo>
                  <a:lnTo>
                    <a:pt x="79" y="135"/>
                  </a:lnTo>
                  <a:lnTo>
                    <a:pt x="86" y="135"/>
                  </a:lnTo>
                  <a:lnTo>
                    <a:pt x="93" y="135"/>
                  </a:lnTo>
                  <a:lnTo>
                    <a:pt x="100" y="133"/>
                  </a:lnTo>
                  <a:lnTo>
                    <a:pt x="107" y="133"/>
                  </a:lnTo>
                  <a:lnTo>
                    <a:pt x="114" y="133"/>
                  </a:lnTo>
                  <a:lnTo>
                    <a:pt x="123" y="133"/>
                  </a:lnTo>
                  <a:lnTo>
                    <a:pt x="130" y="131"/>
                  </a:lnTo>
                  <a:lnTo>
                    <a:pt x="138" y="129"/>
                  </a:lnTo>
                  <a:lnTo>
                    <a:pt x="147" y="129"/>
                  </a:lnTo>
                  <a:lnTo>
                    <a:pt x="156" y="129"/>
                  </a:lnTo>
                  <a:lnTo>
                    <a:pt x="165" y="128"/>
                  </a:lnTo>
                  <a:lnTo>
                    <a:pt x="173" y="128"/>
                  </a:lnTo>
                  <a:lnTo>
                    <a:pt x="184" y="126"/>
                  </a:lnTo>
                  <a:lnTo>
                    <a:pt x="193" y="126"/>
                  </a:lnTo>
                  <a:lnTo>
                    <a:pt x="203" y="122"/>
                  </a:lnTo>
                  <a:lnTo>
                    <a:pt x="212" y="121"/>
                  </a:lnTo>
                  <a:lnTo>
                    <a:pt x="222" y="119"/>
                  </a:lnTo>
                  <a:lnTo>
                    <a:pt x="233" y="119"/>
                  </a:lnTo>
                  <a:lnTo>
                    <a:pt x="242" y="115"/>
                  </a:lnTo>
                  <a:lnTo>
                    <a:pt x="252" y="114"/>
                  </a:lnTo>
                  <a:lnTo>
                    <a:pt x="263" y="112"/>
                  </a:lnTo>
                  <a:lnTo>
                    <a:pt x="275" y="110"/>
                  </a:lnTo>
                  <a:lnTo>
                    <a:pt x="285" y="107"/>
                  </a:lnTo>
                  <a:lnTo>
                    <a:pt x="296" y="105"/>
                  </a:lnTo>
                  <a:lnTo>
                    <a:pt x="308" y="101"/>
                  </a:lnTo>
                  <a:lnTo>
                    <a:pt x="319" y="98"/>
                  </a:lnTo>
                  <a:lnTo>
                    <a:pt x="331" y="94"/>
                  </a:lnTo>
                  <a:lnTo>
                    <a:pt x="341" y="93"/>
                  </a:lnTo>
                  <a:lnTo>
                    <a:pt x="354" y="89"/>
                  </a:lnTo>
                  <a:lnTo>
                    <a:pt x="366" y="86"/>
                  </a:lnTo>
                  <a:lnTo>
                    <a:pt x="378" y="80"/>
                  </a:lnTo>
                  <a:lnTo>
                    <a:pt x="389" y="77"/>
                  </a:lnTo>
                  <a:lnTo>
                    <a:pt x="401" y="73"/>
                  </a:lnTo>
                  <a:lnTo>
                    <a:pt x="413" y="68"/>
                  </a:lnTo>
                  <a:lnTo>
                    <a:pt x="425" y="63"/>
                  </a:lnTo>
                  <a:lnTo>
                    <a:pt x="438" y="59"/>
                  </a:lnTo>
                  <a:lnTo>
                    <a:pt x="450" y="54"/>
                  </a:lnTo>
                  <a:lnTo>
                    <a:pt x="462" y="49"/>
                  </a:lnTo>
                  <a:lnTo>
                    <a:pt x="474" y="44"/>
                  </a:lnTo>
                  <a:lnTo>
                    <a:pt x="487" y="38"/>
                  </a:lnTo>
                  <a:lnTo>
                    <a:pt x="499" y="31"/>
                  </a:lnTo>
                  <a:lnTo>
                    <a:pt x="513" y="26"/>
                  </a:lnTo>
                  <a:lnTo>
                    <a:pt x="523" y="19"/>
                  </a:lnTo>
                  <a:lnTo>
                    <a:pt x="537" y="14"/>
                  </a:lnTo>
                  <a:lnTo>
                    <a:pt x="550" y="7"/>
                  </a:lnTo>
                  <a:lnTo>
                    <a:pt x="564" y="0"/>
                  </a:lnTo>
                  <a:lnTo>
                    <a:pt x="56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5372" name="Group 62"/>
          <p:cNvGrpSpPr>
            <a:grpSpLocks/>
          </p:cNvGrpSpPr>
          <p:nvPr/>
        </p:nvGrpSpPr>
        <p:grpSpPr bwMode="auto">
          <a:xfrm>
            <a:off x="4289425" y="1765300"/>
            <a:ext cx="819150" cy="788988"/>
            <a:chOff x="5244" y="451"/>
            <a:chExt cx="516" cy="497"/>
          </a:xfrm>
        </p:grpSpPr>
        <p:sp>
          <p:nvSpPr>
            <p:cNvPr id="15373" name="Freeform 63"/>
            <p:cNvSpPr>
              <a:spLocks/>
            </p:cNvSpPr>
            <p:nvPr/>
          </p:nvSpPr>
          <p:spPr bwMode="auto">
            <a:xfrm>
              <a:off x="5253" y="456"/>
              <a:ext cx="506" cy="487"/>
            </a:xfrm>
            <a:custGeom>
              <a:avLst/>
              <a:gdLst>
                <a:gd name="T0" fmla="*/ 173 w 506"/>
                <a:gd name="T1" fmla="*/ 487 h 487"/>
                <a:gd name="T2" fmla="*/ 338 w 506"/>
                <a:gd name="T3" fmla="*/ 408 h 487"/>
                <a:gd name="T4" fmla="*/ 488 w 506"/>
                <a:gd name="T5" fmla="*/ 326 h 487"/>
                <a:gd name="T6" fmla="*/ 371 w 506"/>
                <a:gd name="T7" fmla="*/ 319 h 487"/>
                <a:gd name="T8" fmla="*/ 493 w 506"/>
                <a:gd name="T9" fmla="*/ 114 h 487"/>
                <a:gd name="T10" fmla="*/ 304 w 506"/>
                <a:gd name="T11" fmla="*/ 252 h 487"/>
                <a:gd name="T12" fmla="*/ 392 w 506"/>
                <a:gd name="T13" fmla="*/ 37 h 487"/>
                <a:gd name="T14" fmla="*/ 345 w 506"/>
                <a:gd name="T15" fmla="*/ 11 h 487"/>
                <a:gd name="T16" fmla="*/ 334 w 506"/>
                <a:gd name="T17" fmla="*/ 18 h 487"/>
                <a:gd name="T18" fmla="*/ 329 w 506"/>
                <a:gd name="T19" fmla="*/ 27 h 487"/>
                <a:gd name="T20" fmla="*/ 324 w 506"/>
                <a:gd name="T21" fmla="*/ 35 h 487"/>
                <a:gd name="T22" fmla="*/ 315 w 506"/>
                <a:gd name="T23" fmla="*/ 49 h 487"/>
                <a:gd name="T24" fmla="*/ 311 w 506"/>
                <a:gd name="T25" fmla="*/ 60 h 487"/>
                <a:gd name="T26" fmla="*/ 304 w 506"/>
                <a:gd name="T27" fmla="*/ 70 h 487"/>
                <a:gd name="T28" fmla="*/ 299 w 506"/>
                <a:gd name="T29" fmla="*/ 83 h 487"/>
                <a:gd name="T30" fmla="*/ 292 w 506"/>
                <a:gd name="T31" fmla="*/ 95 h 487"/>
                <a:gd name="T32" fmla="*/ 285 w 506"/>
                <a:gd name="T33" fmla="*/ 107 h 487"/>
                <a:gd name="T34" fmla="*/ 278 w 506"/>
                <a:gd name="T35" fmla="*/ 119 h 487"/>
                <a:gd name="T36" fmla="*/ 271 w 506"/>
                <a:gd name="T37" fmla="*/ 133 h 487"/>
                <a:gd name="T38" fmla="*/ 264 w 506"/>
                <a:gd name="T39" fmla="*/ 146 h 487"/>
                <a:gd name="T40" fmla="*/ 259 w 506"/>
                <a:gd name="T41" fmla="*/ 160 h 487"/>
                <a:gd name="T42" fmla="*/ 252 w 506"/>
                <a:gd name="T43" fmla="*/ 170 h 487"/>
                <a:gd name="T44" fmla="*/ 247 w 506"/>
                <a:gd name="T45" fmla="*/ 181 h 487"/>
                <a:gd name="T46" fmla="*/ 240 w 506"/>
                <a:gd name="T47" fmla="*/ 195 h 487"/>
                <a:gd name="T48" fmla="*/ 233 w 506"/>
                <a:gd name="T49" fmla="*/ 208 h 487"/>
                <a:gd name="T50" fmla="*/ 227 w 506"/>
                <a:gd name="T51" fmla="*/ 215 h 487"/>
                <a:gd name="T52" fmla="*/ 219 w 506"/>
                <a:gd name="T53" fmla="*/ 125 h 487"/>
                <a:gd name="T54" fmla="*/ 220 w 506"/>
                <a:gd name="T55" fmla="*/ 0 h 487"/>
                <a:gd name="T56" fmla="*/ 180 w 506"/>
                <a:gd name="T57" fmla="*/ 23 h 487"/>
                <a:gd name="T58" fmla="*/ 170 w 506"/>
                <a:gd name="T59" fmla="*/ 35 h 487"/>
                <a:gd name="T60" fmla="*/ 163 w 506"/>
                <a:gd name="T61" fmla="*/ 48 h 487"/>
                <a:gd name="T62" fmla="*/ 157 w 506"/>
                <a:gd name="T63" fmla="*/ 62 h 487"/>
                <a:gd name="T64" fmla="*/ 154 w 506"/>
                <a:gd name="T65" fmla="*/ 74 h 487"/>
                <a:gd name="T66" fmla="*/ 150 w 506"/>
                <a:gd name="T67" fmla="*/ 86 h 487"/>
                <a:gd name="T68" fmla="*/ 149 w 506"/>
                <a:gd name="T69" fmla="*/ 104 h 487"/>
                <a:gd name="T70" fmla="*/ 147 w 506"/>
                <a:gd name="T71" fmla="*/ 121 h 487"/>
                <a:gd name="T72" fmla="*/ 145 w 506"/>
                <a:gd name="T73" fmla="*/ 140 h 487"/>
                <a:gd name="T74" fmla="*/ 145 w 506"/>
                <a:gd name="T75" fmla="*/ 160 h 487"/>
                <a:gd name="T76" fmla="*/ 143 w 506"/>
                <a:gd name="T77" fmla="*/ 177 h 487"/>
                <a:gd name="T78" fmla="*/ 143 w 506"/>
                <a:gd name="T79" fmla="*/ 193 h 487"/>
                <a:gd name="T80" fmla="*/ 142 w 506"/>
                <a:gd name="T81" fmla="*/ 205 h 487"/>
                <a:gd name="T82" fmla="*/ 142 w 506"/>
                <a:gd name="T83" fmla="*/ 214 h 487"/>
                <a:gd name="T84" fmla="*/ 94 w 506"/>
                <a:gd name="T85" fmla="*/ 284 h 487"/>
                <a:gd name="T86" fmla="*/ 33 w 506"/>
                <a:gd name="T87" fmla="*/ 154 h 487"/>
                <a:gd name="T88" fmla="*/ 0 w 506"/>
                <a:gd name="T89" fmla="*/ 221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6"/>
                <a:gd name="T136" fmla="*/ 0 h 487"/>
                <a:gd name="T137" fmla="*/ 506 w 506"/>
                <a:gd name="T138" fmla="*/ 487 h 48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6" h="487">
                  <a:moveTo>
                    <a:pt x="0" y="221"/>
                  </a:moveTo>
                  <a:lnTo>
                    <a:pt x="138" y="478"/>
                  </a:lnTo>
                  <a:lnTo>
                    <a:pt x="173" y="487"/>
                  </a:lnTo>
                  <a:lnTo>
                    <a:pt x="234" y="487"/>
                  </a:lnTo>
                  <a:lnTo>
                    <a:pt x="294" y="473"/>
                  </a:lnTo>
                  <a:lnTo>
                    <a:pt x="338" y="408"/>
                  </a:lnTo>
                  <a:lnTo>
                    <a:pt x="394" y="369"/>
                  </a:lnTo>
                  <a:lnTo>
                    <a:pt x="457" y="354"/>
                  </a:lnTo>
                  <a:lnTo>
                    <a:pt x="488" y="326"/>
                  </a:lnTo>
                  <a:lnTo>
                    <a:pt x="506" y="299"/>
                  </a:lnTo>
                  <a:lnTo>
                    <a:pt x="492" y="284"/>
                  </a:lnTo>
                  <a:lnTo>
                    <a:pt x="371" y="319"/>
                  </a:lnTo>
                  <a:lnTo>
                    <a:pt x="367" y="308"/>
                  </a:lnTo>
                  <a:lnTo>
                    <a:pt x="490" y="154"/>
                  </a:lnTo>
                  <a:lnTo>
                    <a:pt x="493" y="114"/>
                  </a:lnTo>
                  <a:lnTo>
                    <a:pt x="460" y="105"/>
                  </a:lnTo>
                  <a:lnTo>
                    <a:pt x="318" y="256"/>
                  </a:lnTo>
                  <a:lnTo>
                    <a:pt x="304" y="252"/>
                  </a:lnTo>
                  <a:lnTo>
                    <a:pt x="304" y="229"/>
                  </a:lnTo>
                  <a:lnTo>
                    <a:pt x="373" y="105"/>
                  </a:lnTo>
                  <a:lnTo>
                    <a:pt x="392" y="37"/>
                  </a:lnTo>
                  <a:lnTo>
                    <a:pt x="387" y="6"/>
                  </a:lnTo>
                  <a:lnTo>
                    <a:pt x="348" y="11"/>
                  </a:lnTo>
                  <a:lnTo>
                    <a:pt x="345" y="11"/>
                  </a:lnTo>
                  <a:lnTo>
                    <a:pt x="341" y="13"/>
                  </a:lnTo>
                  <a:lnTo>
                    <a:pt x="338" y="14"/>
                  </a:lnTo>
                  <a:lnTo>
                    <a:pt x="334" y="18"/>
                  </a:lnTo>
                  <a:lnTo>
                    <a:pt x="332" y="21"/>
                  </a:lnTo>
                  <a:lnTo>
                    <a:pt x="331" y="25"/>
                  </a:lnTo>
                  <a:lnTo>
                    <a:pt x="329" y="27"/>
                  </a:lnTo>
                  <a:lnTo>
                    <a:pt x="327" y="28"/>
                  </a:lnTo>
                  <a:lnTo>
                    <a:pt x="325" y="30"/>
                  </a:lnTo>
                  <a:lnTo>
                    <a:pt x="324" y="35"/>
                  </a:lnTo>
                  <a:lnTo>
                    <a:pt x="320" y="41"/>
                  </a:lnTo>
                  <a:lnTo>
                    <a:pt x="318" y="46"/>
                  </a:lnTo>
                  <a:lnTo>
                    <a:pt x="315" y="49"/>
                  </a:lnTo>
                  <a:lnTo>
                    <a:pt x="315" y="53"/>
                  </a:lnTo>
                  <a:lnTo>
                    <a:pt x="313" y="56"/>
                  </a:lnTo>
                  <a:lnTo>
                    <a:pt x="311" y="60"/>
                  </a:lnTo>
                  <a:lnTo>
                    <a:pt x="308" y="63"/>
                  </a:lnTo>
                  <a:lnTo>
                    <a:pt x="306" y="67"/>
                  </a:lnTo>
                  <a:lnTo>
                    <a:pt x="304" y="70"/>
                  </a:lnTo>
                  <a:lnTo>
                    <a:pt x="303" y="74"/>
                  </a:lnTo>
                  <a:lnTo>
                    <a:pt x="301" y="77"/>
                  </a:lnTo>
                  <a:lnTo>
                    <a:pt x="299" y="83"/>
                  </a:lnTo>
                  <a:lnTo>
                    <a:pt x="297" y="86"/>
                  </a:lnTo>
                  <a:lnTo>
                    <a:pt x="294" y="90"/>
                  </a:lnTo>
                  <a:lnTo>
                    <a:pt x="292" y="95"/>
                  </a:lnTo>
                  <a:lnTo>
                    <a:pt x="290" y="98"/>
                  </a:lnTo>
                  <a:lnTo>
                    <a:pt x="289" y="104"/>
                  </a:lnTo>
                  <a:lnTo>
                    <a:pt x="285" y="107"/>
                  </a:lnTo>
                  <a:lnTo>
                    <a:pt x="283" y="111"/>
                  </a:lnTo>
                  <a:lnTo>
                    <a:pt x="280" y="116"/>
                  </a:lnTo>
                  <a:lnTo>
                    <a:pt x="278" y="119"/>
                  </a:lnTo>
                  <a:lnTo>
                    <a:pt x="276" y="125"/>
                  </a:lnTo>
                  <a:lnTo>
                    <a:pt x="275" y="128"/>
                  </a:lnTo>
                  <a:lnTo>
                    <a:pt x="271" y="133"/>
                  </a:lnTo>
                  <a:lnTo>
                    <a:pt x="269" y="137"/>
                  </a:lnTo>
                  <a:lnTo>
                    <a:pt x="268" y="142"/>
                  </a:lnTo>
                  <a:lnTo>
                    <a:pt x="264" y="146"/>
                  </a:lnTo>
                  <a:lnTo>
                    <a:pt x="262" y="151"/>
                  </a:lnTo>
                  <a:lnTo>
                    <a:pt x="261" y="154"/>
                  </a:lnTo>
                  <a:lnTo>
                    <a:pt x="259" y="160"/>
                  </a:lnTo>
                  <a:lnTo>
                    <a:pt x="255" y="163"/>
                  </a:lnTo>
                  <a:lnTo>
                    <a:pt x="254" y="167"/>
                  </a:lnTo>
                  <a:lnTo>
                    <a:pt x="252" y="170"/>
                  </a:lnTo>
                  <a:lnTo>
                    <a:pt x="250" y="174"/>
                  </a:lnTo>
                  <a:lnTo>
                    <a:pt x="248" y="177"/>
                  </a:lnTo>
                  <a:lnTo>
                    <a:pt x="247" y="181"/>
                  </a:lnTo>
                  <a:lnTo>
                    <a:pt x="243" y="184"/>
                  </a:lnTo>
                  <a:lnTo>
                    <a:pt x="243" y="189"/>
                  </a:lnTo>
                  <a:lnTo>
                    <a:pt x="240" y="195"/>
                  </a:lnTo>
                  <a:lnTo>
                    <a:pt x="236" y="200"/>
                  </a:lnTo>
                  <a:lnTo>
                    <a:pt x="234" y="205"/>
                  </a:lnTo>
                  <a:lnTo>
                    <a:pt x="233" y="208"/>
                  </a:lnTo>
                  <a:lnTo>
                    <a:pt x="229" y="212"/>
                  </a:lnTo>
                  <a:lnTo>
                    <a:pt x="229" y="215"/>
                  </a:lnTo>
                  <a:lnTo>
                    <a:pt x="227" y="215"/>
                  </a:lnTo>
                  <a:lnTo>
                    <a:pt x="227" y="217"/>
                  </a:lnTo>
                  <a:lnTo>
                    <a:pt x="215" y="222"/>
                  </a:lnTo>
                  <a:lnTo>
                    <a:pt x="219" y="125"/>
                  </a:lnTo>
                  <a:lnTo>
                    <a:pt x="233" y="77"/>
                  </a:lnTo>
                  <a:lnTo>
                    <a:pt x="229" y="16"/>
                  </a:lnTo>
                  <a:lnTo>
                    <a:pt x="220" y="0"/>
                  </a:lnTo>
                  <a:lnTo>
                    <a:pt x="184" y="20"/>
                  </a:lnTo>
                  <a:lnTo>
                    <a:pt x="182" y="20"/>
                  </a:lnTo>
                  <a:lnTo>
                    <a:pt x="180" y="23"/>
                  </a:lnTo>
                  <a:lnTo>
                    <a:pt x="177" y="27"/>
                  </a:lnTo>
                  <a:lnTo>
                    <a:pt x="173" y="32"/>
                  </a:lnTo>
                  <a:lnTo>
                    <a:pt x="170" y="35"/>
                  </a:lnTo>
                  <a:lnTo>
                    <a:pt x="168" y="39"/>
                  </a:lnTo>
                  <a:lnTo>
                    <a:pt x="164" y="42"/>
                  </a:lnTo>
                  <a:lnTo>
                    <a:pt x="163" y="48"/>
                  </a:lnTo>
                  <a:lnTo>
                    <a:pt x="161" y="51"/>
                  </a:lnTo>
                  <a:lnTo>
                    <a:pt x="159" y="56"/>
                  </a:lnTo>
                  <a:lnTo>
                    <a:pt x="157" y="62"/>
                  </a:lnTo>
                  <a:lnTo>
                    <a:pt x="156" y="69"/>
                  </a:lnTo>
                  <a:lnTo>
                    <a:pt x="154" y="70"/>
                  </a:lnTo>
                  <a:lnTo>
                    <a:pt x="154" y="74"/>
                  </a:lnTo>
                  <a:lnTo>
                    <a:pt x="152" y="77"/>
                  </a:lnTo>
                  <a:lnTo>
                    <a:pt x="152" y="83"/>
                  </a:lnTo>
                  <a:lnTo>
                    <a:pt x="150" y="86"/>
                  </a:lnTo>
                  <a:lnTo>
                    <a:pt x="150" y="91"/>
                  </a:lnTo>
                  <a:lnTo>
                    <a:pt x="149" y="98"/>
                  </a:lnTo>
                  <a:lnTo>
                    <a:pt x="149" y="104"/>
                  </a:lnTo>
                  <a:lnTo>
                    <a:pt x="149" y="109"/>
                  </a:lnTo>
                  <a:lnTo>
                    <a:pt x="147" y="116"/>
                  </a:lnTo>
                  <a:lnTo>
                    <a:pt x="147" y="121"/>
                  </a:lnTo>
                  <a:lnTo>
                    <a:pt x="147" y="128"/>
                  </a:lnTo>
                  <a:lnTo>
                    <a:pt x="147" y="133"/>
                  </a:lnTo>
                  <a:lnTo>
                    <a:pt x="145" y="140"/>
                  </a:lnTo>
                  <a:lnTo>
                    <a:pt x="145" y="146"/>
                  </a:lnTo>
                  <a:lnTo>
                    <a:pt x="145" y="153"/>
                  </a:lnTo>
                  <a:lnTo>
                    <a:pt x="145" y="160"/>
                  </a:lnTo>
                  <a:lnTo>
                    <a:pt x="143" y="165"/>
                  </a:lnTo>
                  <a:lnTo>
                    <a:pt x="143" y="170"/>
                  </a:lnTo>
                  <a:lnTo>
                    <a:pt x="143" y="177"/>
                  </a:lnTo>
                  <a:lnTo>
                    <a:pt x="143" y="182"/>
                  </a:lnTo>
                  <a:lnTo>
                    <a:pt x="143" y="188"/>
                  </a:lnTo>
                  <a:lnTo>
                    <a:pt x="143" y="193"/>
                  </a:lnTo>
                  <a:lnTo>
                    <a:pt x="143" y="196"/>
                  </a:lnTo>
                  <a:lnTo>
                    <a:pt x="142" y="202"/>
                  </a:lnTo>
                  <a:lnTo>
                    <a:pt x="142" y="205"/>
                  </a:lnTo>
                  <a:lnTo>
                    <a:pt x="142" y="207"/>
                  </a:lnTo>
                  <a:lnTo>
                    <a:pt x="142" y="210"/>
                  </a:lnTo>
                  <a:lnTo>
                    <a:pt x="142" y="214"/>
                  </a:lnTo>
                  <a:lnTo>
                    <a:pt x="142" y="215"/>
                  </a:lnTo>
                  <a:lnTo>
                    <a:pt x="112" y="292"/>
                  </a:lnTo>
                  <a:lnTo>
                    <a:pt x="94" y="284"/>
                  </a:lnTo>
                  <a:lnTo>
                    <a:pt x="82" y="243"/>
                  </a:lnTo>
                  <a:lnTo>
                    <a:pt x="51" y="168"/>
                  </a:lnTo>
                  <a:lnTo>
                    <a:pt x="33" y="154"/>
                  </a:lnTo>
                  <a:lnTo>
                    <a:pt x="12" y="168"/>
                  </a:lnTo>
                  <a:lnTo>
                    <a:pt x="2" y="193"/>
                  </a:lnTo>
                  <a:lnTo>
                    <a:pt x="0" y="221"/>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74" name="Freeform 64"/>
            <p:cNvSpPr>
              <a:spLocks/>
            </p:cNvSpPr>
            <p:nvPr/>
          </p:nvSpPr>
          <p:spPr bwMode="auto">
            <a:xfrm>
              <a:off x="5244" y="607"/>
              <a:ext cx="219" cy="308"/>
            </a:xfrm>
            <a:custGeom>
              <a:avLst/>
              <a:gdLst>
                <a:gd name="T0" fmla="*/ 208 w 219"/>
                <a:gd name="T1" fmla="*/ 302 h 308"/>
                <a:gd name="T2" fmla="*/ 189 w 219"/>
                <a:gd name="T3" fmla="*/ 302 h 308"/>
                <a:gd name="T4" fmla="*/ 165 w 219"/>
                <a:gd name="T5" fmla="*/ 299 h 308"/>
                <a:gd name="T6" fmla="*/ 138 w 219"/>
                <a:gd name="T7" fmla="*/ 288 h 308"/>
                <a:gd name="T8" fmla="*/ 116 w 219"/>
                <a:gd name="T9" fmla="*/ 269 h 308"/>
                <a:gd name="T10" fmla="*/ 102 w 219"/>
                <a:gd name="T11" fmla="*/ 241 h 308"/>
                <a:gd name="T12" fmla="*/ 98 w 219"/>
                <a:gd name="T13" fmla="*/ 222 h 308"/>
                <a:gd name="T14" fmla="*/ 93 w 219"/>
                <a:gd name="T15" fmla="*/ 203 h 308"/>
                <a:gd name="T16" fmla="*/ 86 w 219"/>
                <a:gd name="T17" fmla="*/ 183 h 308"/>
                <a:gd name="T18" fmla="*/ 74 w 219"/>
                <a:gd name="T19" fmla="*/ 159 h 308"/>
                <a:gd name="T20" fmla="*/ 58 w 219"/>
                <a:gd name="T21" fmla="*/ 131 h 308"/>
                <a:gd name="T22" fmla="*/ 40 w 219"/>
                <a:gd name="T23" fmla="*/ 105 h 308"/>
                <a:gd name="T24" fmla="*/ 25 w 219"/>
                <a:gd name="T25" fmla="*/ 84 h 308"/>
                <a:gd name="T26" fmla="*/ 14 w 219"/>
                <a:gd name="T27" fmla="*/ 61 h 308"/>
                <a:gd name="T28" fmla="*/ 16 w 219"/>
                <a:gd name="T29" fmla="*/ 40 h 308"/>
                <a:gd name="T30" fmla="*/ 25 w 219"/>
                <a:gd name="T31" fmla="*/ 21 h 308"/>
                <a:gd name="T32" fmla="*/ 46 w 219"/>
                <a:gd name="T33" fmla="*/ 16 h 308"/>
                <a:gd name="T34" fmla="*/ 63 w 219"/>
                <a:gd name="T35" fmla="*/ 37 h 308"/>
                <a:gd name="T36" fmla="*/ 72 w 219"/>
                <a:gd name="T37" fmla="*/ 54 h 308"/>
                <a:gd name="T38" fmla="*/ 81 w 219"/>
                <a:gd name="T39" fmla="*/ 73 h 308"/>
                <a:gd name="T40" fmla="*/ 88 w 219"/>
                <a:gd name="T41" fmla="*/ 92 h 308"/>
                <a:gd name="T42" fmla="*/ 96 w 219"/>
                <a:gd name="T43" fmla="*/ 120 h 308"/>
                <a:gd name="T44" fmla="*/ 107 w 219"/>
                <a:gd name="T45" fmla="*/ 140 h 308"/>
                <a:gd name="T46" fmla="*/ 130 w 219"/>
                <a:gd name="T47" fmla="*/ 150 h 308"/>
                <a:gd name="T48" fmla="*/ 149 w 219"/>
                <a:gd name="T49" fmla="*/ 157 h 308"/>
                <a:gd name="T50" fmla="*/ 170 w 219"/>
                <a:gd name="T51" fmla="*/ 168 h 308"/>
                <a:gd name="T52" fmla="*/ 191 w 219"/>
                <a:gd name="T53" fmla="*/ 183 h 308"/>
                <a:gd name="T54" fmla="*/ 201 w 219"/>
                <a:gd name="T55" fmla="*/ 206 h 308"/>
                <a:gd name="T56" fmla="*/ 203 w 219"/>
                <a:gd name="T57" fmla="*/ 225 h 308"/>
                <a:gd name="T58" fmla="*/ 208 w 219"/>
                <a:gd name="T59" fmla="*/ 218 h 308"/>
                <a:gd name="T60" fmla="*/ 207 w 219"/>
                <a:gd name="T61" fmla="*/ 197 h 308"/>
                <a:gd name="T62" fmla="*/ 200 w 219"/>
                <a:gd name="T63" fmla="*/ 173 h 308"/>
                <a:gd name="T64" fmla="*/ 180 w 219"/>
                <a:gd name="T65" fmla="*/ 155 h 308"/>
                <a:gd name="T66" fmla="*/ 151 w 219"/>
                <a:gd name="T67" fmla="*/ 147 h 308"/>
                <a:gd name="T68" fmla="*/ 126 w 219"/>
                <a:gd name="T69" fmla="*/ 141 h 308"/>
                <a:gd name="T70" fmla="*/ 109 w 219"/>
                <a:gd name="T71" fmla="*/ 129 h 308"/>
                <a:gd name="T72" fmla="*/ 100 w 219"/>
                <a:gd name="T73" fmla="*/ 105 h 308"/>
                <a:gd name="T74" fmla="*/ 95 w 219"/>
                <a:gd name="T75" fmla="*/ 85 h 308"/>
                <a:gd name="T76" fmla="*/ 88 w 219"/>
                <a:gd name="T77" fmla="*/ 66 h 308"/>
                <a:gd name="T78" fmla="*/ 79 w 219"/>
                <a:gd name="T79" fmla="*/ 44 h 308"/>
                <a:gd name="T80" fmla="*/ 67 w 219"/>
                <a:gd name="T81" fmla="*/ 23 h 308"/>
                <a:gd name="T82" fmla="*/ 49 w 219"/>
                <a:gd name="T83" fmla="*/ 2 h 308"/>
                <a:gd name="T84" fmla="*/ 28 w 219"/>
                <a:gd name="T85" fmla="*/ 5 h 308"/>
                <a:gd name="T86" fmla="*/ 9 w 219"/>
                <a:gd name="T87" fmla="*/ 30 h 308"/>
                <a:gd name="T88" fmla="*/ 0 w 219"/>
                <a:gd name="T89" fmla="*/ 63 h 308"/>
                <a:gd name="T90" fmla="*/ 9 w 219"/>
                <a:gd name="T91" fmla="*/ 87 h 308"/>
                <a:gd name="T92" fmla="*/ 23 w 219"/>
                <a:gd name="T93" fmla="*/ 106 h 308"/>
                <a:gd name="T94" fmla="*/ 37 w 219"/>
                <a:gd name="T95" fmla="*/ 127 h 308"/>
                <a:gd name="T96" fmla="*/ 53 w 219"/>
                <a:gd name="T97" fmla="*/ 148 h 308"/>
                <a:gd name="T98" fmla="*/ 65 w 219"/>
                <a:gd name="T99" fmla="*/ 171 h 308"/>
                <a:gd name="T100" fmla="*/ 75 w 219"/>
                <a:gd name="T101" fmla="*/ 194 h 308"/>
                <a:gd name="T102" fmla="*/ 81 w 219"/>
                <a:gd name="T103" fmla="*/ 215 h 308"/>
                <a:gd name="T104" fmla="*/ 86 w 219"/>
                <a:gd name="T105" fmla="*/ 236 h 308"/>
                <a:gd name="T106" fmla="*/ 95 w 219"/>
                <a:gd name="T107" fmla="*/ 255 h 308"/>
                <a:gd name="T108" fmla="*/ 110 w 219"/>
                <a:gd name="T109" fmla="*/ 283 h 308"/>
                <a:gd name="T110" fmla="*/ 128 w 219"/>
                <a:gd name="T111" fmla="*/ 301 h 308"/>
                <a:gd name="T112" fmla="*/ 151 w 219"/>
                <a:gd name="T113" fmla="*/ 306 h 308"/>
                <a:gd name="T114" fmla="*/ 182 w 219"/>
                <a:gd name="T115" fmla="*/ 306 h 308"/>
                <a:gd name="T116" fmla="*/ 203 w 219"/>
                <a:gd name="T117" fmla="*/ 304 h 308"/>
                <a:gd name="T118" fmla="*/ 219 w 219"/>
                <a:gd name="T119" fmla="*/ 302 h 3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9"/>
                <a:gd name="T181" fmla="*/ 0 h 308"/>
                <a:gd name="T182" fmla="*/ 219 w 219"/>
                <a:gd name="T183" fmla="*/ 308 h 3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9" h="308">
                  <a:moveTo>
                    <a:pt x="219" y="302"/>
                  </a:moveTo>
                  <a:lnTo>
                    <a:pt x="217" y="302"/>
                  </a:lnTo>
                  <a:lnTo>
                    <a:pt x="214" y="302"/>
                  </a:lnTo>
                  <a:lnTo>
                    <a:pt x="210" y="302"/>
                  </a:lnTo>
                  <a:lnTo>
                    <a:pt x="208" y="302"/>
                  </a:lnTo>
                  <a:lnTo>
                    <a:pt x="205" y="302"/>
                  </a:lnTo>
                  <a:lnTo>
                    <a:pt x="201" y="302"/>
                  </a:lnTo>
                  <a:lnTo>
                    <a:pt x="196" y="302"/>
                  </a:lnTo>
                  <a:lnTo>
                    <a:pt x="193" y="302"/>
                  </a:lnTo>
                  <a:lnTo>
                    <a:pt x="189" y="302"/>
                  </a:lnTo>
                  <a:lnTo>
                    <a:pt x="184" y="302"/>
                  </a:lnTo>
                  <a:lnTo>
                    <a:pt x="179" y="301"/>
                  </a:lnTo>
                  <a:lnTo>
                    <a:pt x="175" y="301"/>
                  </a:lnTo>
                  <a:lnTo>
                    <a:pt x="170" y="301"/>
                  </a:lnTo>
                  <a:lnTo>
                    <a:pt x="165" y="299"/>
                  </a:lnTo>
                  <a:lnTo>
                    <a:pt x="159" y="297"/>
                  </a:lnTo>
                  <a:lnTo>
                    <a:pt x="154" y="295"/>
                  </a:lnTo>
                  <a:lnTo>
                    <a:pt x="149" y="294"/>
                  </a:lnTo>
                  <a:lnTo>
                    <a:pt x="144" y="290"/>
                  </a:lnTo>
                  <a:lnTo>
                    <a:pt x="138" y="288"/>
                  </a:lnTo>
                  <a:lnTo>
                    <a:pt x="135" y="285"/>
                  </a:lnTo>
                  <a:lnTo>
                    <a:pt x="130" y="281"/>
                  </a:lnTo>
                  <a:lnTo>
                    <a:pt x="126" y="278"/>
                  </a:lnTo>
                  <a:lnTo>
                    <a:pt x="121" y="274"/>
                  </a:lnTo>
                  <a:lnTo>
                    <a:pt x="116" y="269"/>
                  </a:lnTo>
                  <a:lnTo>
                    <a:pt x="112" y="264"/>
                  </a:lnTo>
                  <a:lnTo>
                    <a:pt x="110" y="259"/>
                  </a:lnTo>
                  <a:lnTo>
                    <a:pt x="107" y="252"/>
                  </a:lnTo>
                  <a:lnTo>
                    <a:pt x="103" y="246"/>
                  </a:lnTo>
                  <a:lnTo>
                    <a:pt x="102" y="241"/>
                  </a:lnTo>
                  <a:lnTo>
                    <a:pt x="102" y="238"/>
                  </a:lnTo>
                  <a:lnTo>
                    <a:pt x="100" y="234"/>
                  </a:lnTo>
                  <a:lnTo>
                    <a:pt x="100" y="231"/>
                  </a:lnTo>
                  <a:lnTo>
                    <a:pt x="100" y="227"/>
                  </a:lnTo>
                  <a:lnTo>
                    <a:pt x="98" y="222"/>
                  </a:lnTo>
                  <a:lnTo>
                    <a:pt x="96" y="218"/>
                  </a:lnTo>
                  <a:lnTo>
                    <a:pt x="96" y="213"/>
                  </a:lnTo>
                  <a:lnTo>
                    <a:pt x="95" y="210"/>
                  </a:lnTo>
                  <a:lnTo>
                    <a:pt x="95" y="206"/>
                  </a:lnTo>
                  <a:lnTo>
                    <a:pt x="93" y="203"/>
                  </a:lnTo>
                  <a:lnTo>
                    <a:pt x="93" y="199"/>
                  </a:lnTo>
                  <a:lnTo>
                    <a:pt x="91" y="196"/>
                  </a:lnTo>
                  <a:lnTo>
                    <a:pt x="89" y="190"/>
                  </a:lnTo>
                  <a:lnTo>
                    <a:pt x="88" y="187"/>
                  </a:lnTo>
                  <a:lnTo>
                    <a:pt x="86" y="183"/>
                  </a:lnTo>
                  <a:lnTo>
                    <a:pt x="82" y="176"/>
                  </a:lnTo>
                  <a:lnTo>
                    <a:pt x="81" y="169"/>
                  </a:lnTo>
                  <a:lnTo>
                    <a:pt x="79" y="166"/>
                  </a:lnTo>
                  <a:lnTo>
                    <a:pt x="77" y="162"/>
                  </a:lnTo>
                  <a:lnTo>
                    <a:pt x="74" y="159"/>
                  </a:lnTo>
                  <a:lnTo>
                    <a:pt x="72" y="155"/>
                  </a:lnTo>
                  <a:lnTo>
                    <a:pt x="68" y="148"/>
                  </a:lnTo>
                  <a:lnTo>
                    <a:pt x="65" y="143"/>
                  </a:lnTo>
                  <a:lnTo>
                    <a:pt x="61" y="136"/>
                  </a:lnTo>
                  <a:lnTo>
                    <a:pt x="58" y="131"/>
                  </a:lnTo>
                  <a:lnTo>
                    <a:pt x="54" y="126"/>
                  </a:lnTo>
                  <a:lnTo>
                    <a:pt x="51" y="120"/>
                  </a:lnTo>
                  <a:lnTo>
                    <a:pt x="47" y="115"/>
                  </a:lnTo>
                  <a:lnTo>
                    <a:pt x="44" y="110"/>
                  </a:lnTo>
                  <a:lnTo>
                    <a:pt x="40" y="105"/>
                  </a:lnTo>
                  <a:lnTo>
                    <a:pt x="37" y="99"/>
                  </a:lnTo>
                  <a:lnTo>
                    <a:pt x="33" y="96"/>
                  </a:lnTo>
                  <a:lnTo>
                    <a:pt x="30" y="91"/>
                  </a:lnTo>
                  <a:lnTo>
                    <a:pt x="26" y="87"/>
                  </a:lnTo>
                  <a:lnTo>
                    <a:pt x="25" y="84"/>
                  </a:lnTo>
                  <a:lnTo>
                    <a:pt x="19" y="77"/>
                  </a:lnTo>
                  <a:lnTo>
                    <a:pt x="16" y="71"/>
                  </a:lnTo>
                  <a:lnTo>
                    <a:pt x="14" y="68"/>
                  </a:lnTo>
                  <a:lnTo>
                    <a:pt x="14" y="64"/>
                  </a:lnTo>
                  <a:lnTo>
                    <a:pt x="14" y="61"/>
                  </a:lnTo>
                  <a:lnTo>
                    <a:pt x="14" y="57"/>
                  </a:lnTo>
                  <a:lnTo>
                    <a:pt x="14" y="52"/>
                  </a:lnTo>
                  <a:lnTo>
                    <a:pt x="14" y="49"/>
                  </a:lnTo>
                  <a:lnTo>
                    <a:pt x="16" y="45"/>
                  </a:lnTo>
                  <a:lnTo>
                    <a:pt x="16" y="40"/>
                  </a:lnTo>
                  <a:lnTo>
                    <a:pt x="18" y="37"/>
                  </a:lnTo>
                  <a:lnTo>
                    <a:pt x="19" y="31"/>
                  </a:lnTo>
                  <a:lnTo>
                    <a:pt x="21" y="28"/>
                  </a:lnTo>
                  <a:lnTo>
                    <a:pt x="23" y="24"/>
                  </a:lnTo>
                  <a:lnTo>
                    <a:pt x="25" y="21"/>
                  </a:lnTo>
                  <a:lnTo>
                    <a:pt x="26" y="17"/>
                  </a:lnTo>
                  <a:lnTo>
                    <a:pt x="32" y="14"/>
                  </a:lnTo>
                  <a:lnTo>
                    <a:pt x="39" y="14"/>
                  </a:lnTo>
                  <a:lnTo>
                    <a:pt x="42" y="14"/>
                  </a:lnTo>
                  <a:lnTo>
                    <a:pt x="46" y="16"/>
                  </a:lnTo>
                  <a:lnTo>
                    <a:pt x="49" y="19"/>
                  </a:lnTo>
                  <a:lnTo>
                    <a:pt x="53" y="23"/>
                  </a:lnTo>
                  <a:lnTo>
                    <a:pt x="58" y="28"/>
                  </a:lnTo>
                  <a:lnTo>
                    <a:pt x="61" y="33"/>
                  </a:lnTo>
                  <a:lnTo>
                    <a:pt x="63" y="37"/>
                  </a:lnTo>
                  <a:lnTo>
                    <a:pt x="65" y="40"/>
                  </a:lnTo>
                  <a:lnTo>
                    <a:pt x="67" y="44"/>
                  </a:lnTo>
                  <a:lnTo>
                    <a:pt x="70" y="47"/>
                  </a:lnTo>
                  <a:lnTo>
                    <a:pt x="70" y="51"/>
                  </a:lnTo>
                  <a:lnTo>
                    <a:pt x="72" y="54"/>
                  </a:lnTo>
                  <a:lnTo>
                    <a:pt x="74" y="57"/>
                  </a:lnTo>
                  <a:lnTo>
                    <a:pt x="77" y="63"/>
                  </a:lnTo>
                  <a:lnTo>
                    <a:pt x="77" y="66"/>
                  </a:lnTo>
                  <a:lnTo>
                    <a:pt x="79" y="70"/>
                  </a:lnTo>
                  <a:lnTo>
                    <a:pt x="81" y="73"/>
                  </a:lnTo>
                  <a:lnTo>
                    <a:pt x="82" y="77"/>
                  </a:lnTo>
                  <a:lnTo>
                    <a:pt x="84" y="80"/>
                  </a:lnTo>
                  <a:lnTo>
                    <a:pt x="86" y="84"/>
                  </a:lnTo>
                  <a:lnTo>
                    <a:pt x="86" y="87"/>
                  </a:lnTo>
                  <a:lnTo>
                    <a:pt x="88" y="92"/>
                  </a:lnTo>
                  <a:lnTo>
                    <a:pt x="89" y="98"/>
                  </a:lnTo>
                  <a:lnTo>
                    <a:pt x="91" y="105"/>
                  </a:lnTo>
                  <a:lnTo>
                    <a:pt x="93" y="110"/>
                  </a:lnTo>
                  <a:lnTo>
                    <a:pt x="95" y="115"/>
                  </a:lnTo>
                  <a:lnTo>
                    <a:pt x="96" y="120"/>
                  </a:lnTo>
                  <a:lnTo>
                    <a:pt x="98" y="126"/>
                  </a:lnTo>
                  <a:lnTo>
                    <a:pt x="100" y="129"/>
                  </a:lnTo>
                  <a:lnTo>
                    <a:pt x="102" y="134"/>
                  </a:lnTo>
                  <a:lnTo>
                    <a:pt x="105" y="136"/>
                  </a:lnTo>
                  <a:lnTo>
                    <a:pt x="107" y="140"/>
                  </a:lnTo>
                  <a:lnTo>
                    <a:pt x="112" y="145"/>
                  </a:lnTo>
                  <a:lnTo>
                    <a:pt x="117" y="148"/>
                  </a:lnTo>
                  <a:lnTo>
                    <a:pt x="121" y="150"/>
                  </a:lnTo>
                  <a:lnTo>
                    <a:pt x="126" y="150"/>
                  </a:lnTo>
                  <a:lnTo>
                    <a:pt x="130" y="150"/>
                  </a:lnTo>
                  <a:lnTo>
                    <a:pt x="135" y="152"/>
                  </a:lnTo>
                  <a:lnTo>
                    <a:pt x="138" y="152"/>
                  </a:lnTo>
                  <a:lnTo>
                    <a:pt x="142" y="154"/>
                  </a:lnTo>
                  <a:lnTo>
                    <a:pt x="145" y="155"/>
                  </a:lnTo>
                  <a:lnTo>
                    <a:pt x="149" y="157"/>
                  </a:lnTo>
                  <a:lnTo>
                    <a:pt x="152" y="157"/>
                  </a:lnTo>
                  <a:lnTo>
                    <a:pt x="158" y="161"/>
                  </a:lnTo>
                  <a:lnTo>
                    <a:pt x="161" y="162"/>
                  </a:lnTo>
                  <a:lnTo>
                    <a:pt x="165" y="164"/>
                  </a:lnTo>
                  <a:lnTo>
                    <a:pt x="170" y="168"/>
                  </a:lnTo>
                  <a:lnTo>
                    <a:pt x="173" y="169"/>
                  </a:lnTo>
                  <a:lnTo>
                    <a:pt x="179" y="173"/>
                  </a:lnTo>
                  <a:lnTo>
                    <a:pt x="184" y="176"/>
                  </a:lnTo>
                  <a:lnTo>
                    <a:pt x="187" y="178"/>
                  </a:lnTo>
                  <a:lnTo>
                    <a:pt x="191" y="183"/>
                  </a:lnTo>
                  <a:lnTo>
                    <a:pt x="194" y="187"/>
                  </a:lnTo>
                  <a:lnTo>
                    <a:pt x="196" y="190"/>
                  </a:lnTo>
                  <a:lnTo>
                    <a:pt x="198" y="196"/>
                  </a:lnTo>
                  <a:lnTo>
                    <a:pt x="200" y="201"/>
                  </a:lnTo>
                  <a:lnTo>
                    <a:pt x="201" y="206"/>
                  </a:lnTo>
                  <a:lnTo>
                    <a:pt x="203" y="211"/>
                  </a:lnTo>
                  <a:lnTo>
                    <a:pt x="203" y="215"/>
                  </a:lnTo>
                  <a:lnTo>
                    <a:pt x="203" y="218"/>
                  </a:lnTo>
                  <a:lnTo>
                    <a:pt x="203" y="222"/>
                  </a:lnTo>
                  <a:lnTo>
                    <a:pt x="203" y="225"/>
                  </a:lnTo>
                  <a:lnTo>
                    <a:pt x="205" y="231"/>
                  </a:lnTo>
                  <a:lnTo>
                    <a:pt x="207" y="231"/>
                  </a:lnTo>
                  <a:lnTo>
                    <a:pt x="208" y="227"/>
                  </a:lnTo>
                  <a:lnTo>
                    <a:pt x="208" y="222"/>
                  </a:lnTo>
                  <a:lnTo>
                    <a:pt x="208" y="218"/>
                  </a:lnTo>
                  <a:lnTo>
                    <a:pt x="208" y="215"/>
                  </a:lnTo>
                  <a:lnTo>
                    <a:pt x="208" y="211"/>
                  </a:lnTo>
                  <a:lnTo>
                    <a:pt x="208" y="206"/>
                  </a:lnTo>
                  <a:lnTo>
                    <a:pt x="208" y="203"/>
                  </a:lnTo>
                  <a:lnTo>
                    <a:pt x="207" y="197"/>
                  </a:lnTo>
                  <a:lnTo>
                    <a:pt x="207" y="192"/>
                  </a:lnTo>
                  <a:lnTo>
                    <a:pt x="205" y="187"/>
                  </a:lnTo>
                  <a:lnTo>
                    <a:pt x="203" y="182"/>
                  </a:lnTo>
                  <a:lnTo>
                    <a:pt x="201" y="178"/>
                  </a:lnTo>
                  <a:lnTo>
                    <a:pt x="200" y="173"/>
                  </a:lnTo>
                  <a:lnTo>
                    <a:pt x="196" y="169"/>
                  </a:lnTo>
                  <a:lnTo>
                    <a:pt x="193" y="164"/>
                  </a:lnTo>
                  <a:lnTo>
                    <a:pt x="189" y="161"/>
                  </a:lnTo>
                  <a:lnTo>
                    <a:pt x="186" y="157"/>
                  </a:lnTo>
                  <a:lnTo>
                    <a:pt x="180" y="155"/>
                  </a:lnTo>
                  <a:lnTo>
                    <a:pt x="175" y="152"/>
                  </a:lnTo>
                  <a:lnTo>
                    <a:pt x="170" y="150"/>
                  </a:lnTo>
                  <a:lnTo>
                    <a:pt x="163" y="148"/>
                  </a:lnTo>
                  <a:lnTo>
                    <a:pt x="158" y="148"/>
                  </a:lnTo>
                  <a:lnTo>
                    <a:pt x="151" y="147"/>
                  </a:lnTo>
                  <a:lnTo>
                    <a:pt x="145" y="145"/>
                  </a:lnTo>
                  <a:lnTo>
                    <a:pt x="140" y="143"/>
                  </a:lnTo>
                  <a:lnTo>
                    <a:pt x="135" y="143"/>
                  </a:lnTo>
                  <a:lnTo>
                    <a:pt x="130" y="143"/>
                  </a:lnTo>
                  <a:lnTo>
                    <a:pt x="126" y="141"/>
                  </a:lnTo>
                  <a:lnTo>
                    <a:pt x="123" y="141"/>
                  </a:lnTo>
                  <a:lnTo>
                    <a:pt x="121" y="141"/>
                  </a:lnTo>
                  <a:lnTo>
                    <a:pt x="117" y="136"/>
                  </a:lnTo>
                  <a:lnTo>
                    <a:pt x="114" y="134"/>
                  </a:lnTo>
                  <a:lnTo>
                    <a:pt x="109" y="129"/>
                  </a:lnTo>
                  <a:lnTo>
                    <a:pt x="105" y="126"/>
                  </a:lnTo>
                  <a:lnTo>
                    <a:pt x="102" y="120"/>
                  </a:lnTo>
                  <a:lnTo>
                    <a:pt x="100" y="115"/>
                  </a:lnTo>
                  <a:lnTo>
                    <a:pt x="98" y="110"/>
                  </a:lnTo>
                  <a:lnTo>
                    <a:pt x="100" y="105"/>
                  </a:lnTo>
                  <a:lnTo>
                    <a:pt x="98" y="101"/>
                  </a:lnTo>
                  <a:lnTo>
                    <a:pt x="96" y="96"/>
                  </a:lnTo>
                  <a:lnTo>
                    <a:pt x="96" y="92"/>
                  </a:lnTo>
                  <a:lnTo>
                    <a:pt x="95" y="89"/>
                  </a:lnTo>
                  <a:lnTo>
                    <a:pt x="95" y="85"/>
                  </a:lnTo>
                  <a:lnTo>
                    <a:pt x="95" y="82"/>
                  </a:lnTo>
                  <a:lnTo>
                    <a:pt x="93" y="78"/>
                  </a:lnTo>
                  <a:lnTo>
                    <a:pt x="91" y="75"/>
                  </a:lnTo>
                  <a:lnTo>
                    <a:pt x="89" y="70"/>
                  </a:lnTo>
                  <a:lnTo>
                    <a:pt x="88" y="66"/>
                  </a:lnTo>
                  <a:lnTo>
                    <a:pt x="86" y="61"/>
                  </a:lnTo>
                  <a:lnTo>
                    <a:pt x="84" y="57"/>
                  </a:lnTo>
                  <a:lnTo>
                    <a:pt x="82" y="52"/>
                  </a:lnTo>
                  <a:lnTo>
                    <a:pt x="81" y="49"/>
                  </a:lnTo>
                  <a:lnTo>
                    <a:pt x="79" y="44"/>
                  </a:lnTo>
                  <a:lnTo>
                    <a:pt x="77" y="38"/>
                  </a:lnTo>
                  <a:lnTo>
                    <a:pt x="74" y="33"/>
                  </a:lnTo>
                  <a:lnTo>
                    <a:pt x="72" y="30"/>
                  </a:lnTo>
                  <a:lnTo>
                    <a:pt x="70" y="26"/>
                  </a:lnTo>
                  <a:lnTo>
                    <a:pt x="67" y="23"/>
                  </a:lnTo>
                  <a:lnTo>
                    <a:pt x="65" y="17"/>
                  </a:lnTo>
                  <a:lnTo>
                    <a:pt x="63" y="16"/>
                  </a:lnTo>
                  <a:lnTo>
                    <a:pt x="58" y="9"/>
                  </a:lnTo>
                  <a:lnTo>
                    <a:pt x="54" y="3"/>
                  </a:lnTo>
                  <a:lnTo>
                    <a:pt x="49" y="2"/>
                  </a:lnTo>
                  <a:lnTo>
                    <a:pt x="46" y="0"/>
                  </a:lnTo>
                  <a:lnTo>
                    <a:pt x="40" y="0"/>
                  </a:lnTo>
                  <a:lnTo>
                    <a:pt x="37" y="0"/>
                  </a:lnTo>
                  <a:lnTo>
                    <a:pt x="32" y="2"/>
                  </a:lnTo>
                  <a:lnTo>
                    <a:pt x="28" y="5"/>
                  </a:lnTo>
                  <a:lnTo>
                    <a:pt x="23" y="9"/>
                  </a:lnTo>
                  <a:lnTo>
                    <a:pt x="19" y="14"/>
                  </a:lnTo>
                  <a:lnTo>
                    <a:pt x="16" y="19"/>
                  </a:lnTo>
                  <a:lnTo>
                    <a:pt x="12" y="24"/>
                  </a:lnTo>
                  <a:lnTo>
                    <a:pt x="9" y="30"/>
                  </a:lnTo>
                  <a:lnTo>
                    <a:pt x="5" y="37"/>
                  </a:lnTo>
                  <a:lnTo>
                    <a:pt x="4" y="42"/>
                  </a:lnTo>
                  <a:lnTo>
                    <a:pt x="2" y="49"/>
                  </a:lnTo>
                  <a:lnTo>
                    <a:pt x="0" y="56"/>
                  </a:lnTo>
                  <a:lnTo>
                    <a:pt x="0" y="63"/>
                  </a:lnTo>
                  <a:lnTo>
                    <a:pt x="0" y="68"/>
                  </a:lnTo>
                  <a:lnTo>
                    <a:pt x="2" y="73"/>
                  </a:lnTo>
                  <a:lnTo>
                    <a:pt x="5" y="78"/>
                  </a:lnTo>
                  <a:lnTo>
                    <a:pt x="7" y="85"/>
                  </a:lnTo>
                  <a:lnTo>
                    <a:pt x="9" y="87"/>
                  </a:lnTo>
                  <a:lnTo>
                    <a:pt x="11" y="91"/>
                  </a:lnTo>
                  <a:lnTo>
                    <a:pt x="14" y="94"/>
                  </a:lnTo>
                  <a:lnTo>
                    <a:pt x="18" y="99"/>
                  </a:lnTo>
                  <a:lnTo>
                    <a:pt x="19" y="103"/>
                  </a:lnTo>
                  <a:lnTo>
                    <a:pt x="23" y="106"/>
                  </a:lnTo>
                  <a:lnTo>
                    <a:pt x="25" y="110"/>
                  </a:lnTo>
                  <a:lnTo>
                    <a:pt x="28" y="113"/>
                  </a:lnTo>
                  <a:lnTo>
                    <a:pt x="30" y="119"/>
                  </a:lnTo>
                  <a:lnTo>
                    <a:pt x="35" y="122"/>
                  </a:lnTo>
                  <a:lnTo>
                    <a:pt x="37" y="127"/>
                  </a:lnTo>
                  <a:lnTo>
                    <a:pt x="40" y="131"/>
                  </a:lnTo>
                  <a:lnTo>
                    <a:pt x="44" y="134"/>
                  </a:lnTo>
                  <a:lnTo>
                    <a:pt x="47" y="140"/>
                  </a:lnTo>
                  <a:lnTo>
                    <a:pt x="49" y="143"/>
                  </a:lnTo>
                  <a:lnTo>
                    <a:pt x="53" y="148"/>
                  </a:lnTo>
                  <a:lnTo>
                    <a:pt x="56" y="154"/>
                  </a:lnTo>
                  <a:lnTo>
                    <a:pt x="58" y="157"/>
                  </a:lnTo>
                  <a:lnTo>
                    <a:pt x="60" y="162"/>
                  </a:lnTo>
                  <a:lnTo>
                    <a:pt x="63" y="168"/>
                  </a:lnTo>
                  <a:lnTo>
                    <a:pt x="65" y="171"/>
                  </a:lnTo>
                  <a:lnTo>
                    <a:pt x="68" y="176"/>
                  </a:lnTo>
                  <a:lnTo>
                    <a:pt x="70" y="180"/>
                  </a:lnTo>
                  <a:lnTo>
                    <a:pt x="72" y="185"/>
                  </a:lnTo>
                  <a:lnTo>
                    <a:pt x="74" y="189"/>
                  </a:lnTo>
                  <a:lnTo>
                    <a:pt x="75" y="194"/>
                  </a:lnTo>
                  <a:lnTo>
                    <a:pt x="77" y="197"/>
                  </a:lnTo>
                  <a:lnTo>
                    <a:pt x="79" y="203"/>
                  </a:lnTo>
                  <a:lnTo>
                    <a:pt x="79" y="206"/>
                  </a:lnTo>
                  <a:lnTo>
                    <a:pt x="79" y="211"/>
                  </a:lnTo>
                  <a:lnTo>
                    <a:pt x="81" y="215"/>
                  </a:lnTo>
                  <a:lnTo>
                    <a:pt x="81" y="220"/>
                  </a:lnTo>
                  <a:lnTo>
                    <a:pt x="82" y="224"/>
                  </a:lnTo>
                  <a:lnTo>
                    <a:pt x="84" y="227"/>
                  </a:lnTo>
                  <a:lnTo>
                    <a:pt x="84" y="231"/>
                  </a:lnTo>
                  <a:lnTo>
                    <a:pt x="86" y="236"/>
                  </a:lnTo>
                  <a:lnTo>
                    <a:pt x="88" y="239"/>
                  </a:lnTo>
                  <a:lnTo>
                    <a:pt x="88" y="243"/>
                  </a:lnTo>
                  <a:lnTo>
                    <a:pt x="89" y="246"/>
                  </a:lnTo>
                  <a:lnTo>
                    <a:pt x="91" y="250"/>
                  </a:lnTo>
                  <a:lnTo>
                    <a:pt x="95" y="255"/>
                  </a:lnTo>
                  <a:lnTo>
                    <a:pt x="98" y="262"/>
                  </a:lnTo>
                  <a:lnTo>
                    <a:pt x="100" y="267"/>
                  </a:lnTo>
                  <a:lnTo>
                    <a:pt x="103" y="274"/>
                  </a:lnTo>
                  <a:lnTo>
                    <a:pt x="107" y="278"/>
                  </a:lnTo>
                  <a:lnTo>
                    <a:pt x="110" y="283"/>
                  </a:lnTo>
                  <a:lnTo>
                    <a:pt x="114" y="287"/>
                  </a:lnTo>
                  <a:lnTo>
                    <a:pt x="117" y="292"/>
                  </a:lnTo>
                  <a:lnTo>
                    <a:pt x="121" y="295"/>
                  </a:lnTo>
                  <a:lnTo>
                    <a:pt x="124" y="297"/>
                  </a:lnTo>
                  <a:lnTo>
                    <a:pt x="128" y="301"/>
                  </a:lnTo>
                  <a:lnTo>
                    <a:pt x="131" y="302"/>
                  </a:lnTo>
                  <a:lnTo>
                    <a:pt x="137" y="302"/>
                  </a:lnTo>
                  <a:lnTo>
                    <a:pt x="142" y="304"/>
                  </a:lnTo>
                  <a:lnTo>
                    <a:pt x="145" y="306"/>
                  </a:lnTo>
                  <a:lnTo>
                    <a:pt x="151" y="306"/>
                  </a:lnTo>
                  <a:lnTo>
                    <a:pt x="158" y="308"/>
                  </a:lnTo>
                  <a:lnTo>
                    <a:pt x="163" y="308"/>
                  </a:lnTo>
                  <a:lnTo>
                    <a:pt x="170" y="308"/>
                  </a:lnTo>
                  <a:lnTo>
                    <a:pt x="175" y="308"/>
                  </a:lnTo>
                  <a:lnTo>
                    <a:pt x="182" y="306"/>
                  </a:lnTo>
                  <a:lnTo>
                    <a:pt x="189" y="306"/>
                  </a:lnTo>
                  <a:lnTo>
                    <a:pt x="193" y="306"/>
                  </a:lnTo>
                  <a:lnTo>
                    <a:pt x="194" y="304"/>
                  </a:lnTo>
                  <a:lnTo>
                    <a:pt x="200" y="304"/>
                  </a:lnTo>
                  <a:lnTo>
                    <a:pt x="203" y="304"/>
                  </a:lnTo>
                  <a:lnTo>
                    <a:pt x="207" y="304"/>
                  </a:lnTo>
                  <a:lnTo>
                    <a:pt x="210" y="302"/>
                  </a:lnTo>
                  <a:lnTo>
                    <a:pt x="214" y="302"/>
                  </a:lnTo>
                  <a:lnTo>
                    <a:pt x="219"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75" name="Freeform 65"/>
            <p:cNvSpPr>
              <a:spLocks/>
            </p:cNvSpPr>
            <p:nvPr/>
          </p:nvSpPr>
          <p:spPr bwMode="auto">
            <a:xfrm>
              <a:off x="5363" y="451"/>
              <a:ext cx="397" cy="464"/>
            </a:xfrm>
            <a:custGeom>
              <a:avLst/>
              <a:gdLst>
                <a:gd name="T0" fmla="*/ 42 w 397"/>
                <a:gd name="T1" fmla="*/ 248 h 464"/>
                <a:gd name="T2" fmla="*/ 53 w 397"/>
                <a:gd name="T3" fmla="*/ 179 h 464"/>
                <a:gd name="T4" fmla="*/ 63 w 397"/>
                <a:gd name="T5" fmla="*/ 89 h 464"/>
                <a:gd name="T6" fmla="*/ 84 w 397"/>
                <a:gd name="T7" fmla="*/ 30 h 464"/>
                <a:gd name="T8" fmla="*/ 117 w 397"/>
                <a:gd name="T9" fmla="*/ 40 h 464"/>
                <a:gd name="T10" fmla="*/ 112 w 397"/>
                <a:gd name="T11" fmla="*/ 96 h 464"/>
                <a:gd name="T12" fmla="*/ 84 w 397"/>
                <a:gd name="T13" fmla="*/ 159 h 464"/>
                <a:gd name="T14" fmla="*/ 98 w 397"/>
                <a:gd name="T15" fmla="*/ 180 h 464"/>
                <a:gd name="T16" fmla="*/ 107 w 397"/>
                <a:gd name="T17" fmla="*/ 233 h 464"/>
                <a:gd name="T18" fmla="*/ 154 w 397"/>
                <a:gd name="T19" fmla="*/ 182 h 464"/>
                <a:gd name="T20" fmla="*/ 179 w 397"/>
                <a:gd name="T21" fmla="*/ 130 h 464"/>
                <a:gd name="T22" fmla="*/ 203 w 397"/>
                <a:gd name="T23" fmla="*/ 75 h 464"/>
                <a:gd name="T24" fmla="*/ 249 w 397"/>
                <a:gd name="T25" fmla="*/ 18 h 464"/>
                <a:gd name="T26" fmla="*/ 273 w 397"/>
                <a:gd name="T27" fmla="*/ 56 h 464"/>
                <a:gd name="T28" fmla="*/ 243 w 397"/>
                <a:gd name="T29" fmla="*/ 130 h 464"/>
                <a:gd name="T30" fmla="*/ 224 w 397"/>
                <a:gd name="T31" fmla="*/ 156 h 464"/>
                <a:gd name="T32" fmla="*/ 212 w 397"/>
                <a:gd name="T33" fmla="*/ 194 h 464"/>
                <a:gd name="T34" fmla="*/ 205 w 397"/>
                <a:gd name="T35" fmla="*/ 268 h 464"/>
                <a:gd name="T36" fmla="*/ 273 w 397"/>
                <a:gd name="T37" fmla="*/ 205 h 464"/>
                <a:gd name="T38" fmla="*/ 338 w 397"/>
                <a:gd name="T39" fmla="*/ 131 h 464"/>
                <a:gd name="T40" fmla="*/ 376 w 397"/>
                <a:gd name="T41" fmla="*/ 147 h 464"/>
                <a:gd name="T42" fmla="*/ 322 w 397"/>
                <a:gd name="T43" fmla="*/ 219 h 464"/>
                <a:gd name="T44" fmla="*/ 259 w 397"/>
                <a:gd name="T45" fmla="*/ 294 h 464"/>
                <a:gd name="T46" fmla="*/ 273 w 397"/>
                <a:gd name="T47" fmla="*/ 325 h 464"/>
                <a:gd name="T48" fmla="*/ 327 w 397"/>
                <a:gd name="T49" fmla="*/ 306 h 464"/>
                <a:gd name="T50" fmla="*/ 383 w 397"/>
                <a:gd name="T51" fmla="*/ 297 h 464"/>
                <a:gd name="T52" fmla="*/ 348 w 397"/>
                <a:gd name="T53" fmla="*/ 348 h 464"/>
                <a:gd name="T54" fmla="*/ 266 w 397"/>
                <a:gd name="T55" fmla="*/ 378 h 464"/>
                <a:gd name="T56" fmla="*/ 193 w 397"/>
                <a:gd name="T57" fmla="*/ 439 h 464"/>
                <a:gd name="T58" fmla="*/ 137 w 397"/>
                <a:gd name="T59" fmla="*/ 457 h 464"/>
                <a:gd name="T60" fmla="*/ 75 w 397"/>
                <a:gd name="T61" fmla="*/ 458 h 464"/>
                <a:gd name="T62" fmla="*/ 130 w 397"/>
                <a:gd name="T63" fmla="*/ 464 h 464"/>
                <a:gd name="T64" fmla="*/ 198 w 397"/>
                <a:gd name="T65" fmla="*/ 446 h 464"/>
                <a:gd name="T66" fmla="*/ 261 w 397"/>
                <a:gd name="T67" fmla="*/ 395 h 464"/>
                <a:gd name="T68" fmla="*/ 331 w 397"/>
                <a:gd name="T69" fmla="*/ 366 h 464"/>
                <a:gd name="T70" fmla="*/ 392 w 397"/>
                <a:gd name="T71" fmla="*/ 317 h 464"/>
                <a:gd name="T72" fmla="*/ 352 w 397"/>
                <a:gd name="T73" fmla="*/ 289 h 464"/>
                <a:gd name="T74" fmla="*/ 285 w 397"/>
                <a:gd name="T75" fmla="*/ 317 h 464"/>
                <a:gd name="T76" fmla="*/ 285 w 397"/>
                <a:gd name="T77" fmla="*/ 280 h 464"/>
                <a:gd name="T78" fmla="*/ 334 w 397"/>
                <a:gd name="T79" fmla="*/ 217 h 464"/>
                <a:gd name="T80" fmla="*/ 382 w 397"/>
                <a:gd name="T81" fmla="*/ 158 h 464"/>
                <a:gd name="T82" fmla="*/ 368 w 397"/>
                <a:gd name="T83" fmla="*/ 102 h 464"/>
                <a:gd name="T84" fmla="*/ 310 w 397"/>
                <a:gd name="T85" fmla="*/ 147 h 464"/>
                <a:gd name="T86" fmla="*/ 238 w 397"/>
                <a:gd name="T87" fmla="*/ 227 h 464"/>
                <a:gd name="T88" fmla="*/ 196 w 397"/>
                <a:gd name="T89" fmla="*/ 243 h 464"/>
                <a:gd name="T90" fmla="*/ 226 w 397"/>
                <a:gd name="T91" fmla="*/ 186 h 464"/>
                <a:gd name="T92" fmla="*/ 266 w 397"/>
                <a:gd name="T93" fmla="*/ 105 h 464"/>
                <a:gd name="T94" fmla="*/ 282 w 397"/>
                <a:gd name="T95" fmla="*/ 40 h 464"/>
                <a:gd name="T96" fmla="*/ 261 w 397"/>
                <a:gd name="T97" fmla="*/ 2 h 464"/>
                <a:gd name="T98" fmla="*/ 212 w 397"/>
                <a:gd name="T99" fmla="*/ 47 h 464"/>
                <a:gd name="T100" fmla="*/ 184 w 397"/>
                <a:gd name="T101" fmla="*/ 105 h 464"/>
                <a:gd name="T102" fmla="*/ 156 w 397"/>
                <a:gd name="T103" fmla="*/ 161 h 464"/>
                <a:gd name="T104" fmla="*/ 119 w 397"/>
                <a:gd name="T105" fmla="*/ 220 h 464"/>
                <a:gd name="T106" fmla="*/ 109 w 397"/>
                <a:gd name="T107" fmla="*/ 180 h 464"/>
                <a:gd name="T108" fmla="*/ 119 w 397"/>
                <a:gd name="T109" fmla="*/ 121 h 464"/>
                <a:gd name="T110" fmla="*/ 128 w 397"/>
                <a:gd name="T111" fmla="*/ 61 h 464"/>
                <a:gd name="T112" fmla="*/ 117 w 397"/>
                <a:gd name="T113" fmla="*/ 7 h 464"/>
                <a:gd name="T114" fmla="*/ 65 w 397"/>
                <a:gd name="T115" fmla="*/ 32 h 464"/>
                <a:gd name="T116" fmla="*/ 47 w 397"/>
                <a:gd name="T117" fmla="*/ 95 h 464"/>
                <a:gd name="T118" fmla="*/ 39 w 397"/>
                <a:gd name="T119" fmla="*/ 175 h 464"/>
                <a:gd name="T120" fmla="*/ 30 w 397"/>
                <a:gd name="T121" fmla="*/ 241 h 464"/>
                <a:gd name="T122" fmla="*/ 0 w 397"/>
                <a:gd name="T123" fmla="*/ 301 h 4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7"/>
                <a:gd name="T187" fmla="*/ 0 h 464"/>
                <a:gd name="T188" fmla="*/ 397 w 397"/>
                <a:gd name="T189" fmla="*/ 464 h 4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7" h="464">
                  <a:moveTo>
                    <a:pt x="12" y="306"/>
                  </a:moveTo>
                  <a:lnTo>
                    <a:pt x="12" y="304"/>
                  </a:lnTo>
                  <a:lnTo>
                    <a:pt x="14" y="303"/>
                  </a:lnTo>
                  <a:lnTo>
                    <a:pt x="14" y="301"/>
                  </a:lnTo>
                  <a:lnTo>
                    <a:pt x="18" y="297"/>
                  </a:lnTo>
                  <a:lnTo>
                    <a:pt x="19" y="292"/>
                  </a:lnTo>
                  <a:lnTo>
                    <a:pt x="21" y="289"/>
                  </a:lnTo>
                  <a:lnTo>
                    <a:pt x="25" y="283"/>
                  </a:lnTo>
                  <a:lnTo>
                    <a:pt x="28" y="278"/>
                  </a:lnTo>
                  <a:lnTo>
                    <a:pt x="30" y="273"/>
                  </a:lnTo>
                  <a:lnTo>
                    <a:pt x="33" y="266"/>
                  </a:lnTo>
                  <a:lnTo>
                    <a:pt x="37" y="261"/>
                  </a:lnTo>
                  <a:lnTo>
                    <a:pt x="40" y="254"/>
                  </a:lnTo>
                  <a:lnTo>
                    <a:pt x="42" y="248"/>
                  </a:lnTo>
                  <a:lnTo>
                    <a:pt x="44" y="241"/>
                  </a:lnTo>
                  <a:lnTo>
                    <a:pt x="46" y="236"/>
                  </a:lnTo>
                  <a:lnTo>
                    <a:pt x="47" y="231"/>
                  </a:lnTo>
                  <a:lnTo>
                    <a:pt x="47" y="227"/>
                  </a:lnTo>
                  <a:lnTo>
                    <a:pt x="47" y="224"/>
                  </a:lnTo>
                  <a:lnTo>
                    <a:pt x="49" y="220"/>
                  </a:lnTo>
                  <a:lnTo>
                    <a:pt x="49" y="217"/>
                  </a:lnTo>
                  <a:lnTo>
                    <a:pt x="49" y="212"/>
                  </a:lnTo>
                  <a:lnTo>
                    <a:pt x="51" y="207"/>
                  </a:lnTo>
                  <a:lnTo>
                    <a:pt x="51" y="201"/>
                  </a:lnTo>
                  <a:lnTo>
                    <a:pt x="51" y="196"/>
                  </a:lnTo>
                  <a:lnTo>
                    <a:pt x="51" y="189"/>
                  </a:lnTo>
                  <a:lnTo>
                    <a:pt x="53" y="184"/>
                  </a:lnTo>
                  <a:lnTo>
                    <a:pt x="53" y="179"/>
                  </a:lnTo>
                  <a:lnTo>
                    <a:pt x="54" y="172"/>
                  </a:lnTo>
                  <a:lnTo>
                    <a:pt x="54" y="165"/>
                  </a:lnTo>
                  <a:lnTo>
                    <a:pt x="54" y="158"/>
                  </a:lnTo>
                  <a:lnTo>
                    <a:pt x="54" y="152"/>
                  </a:lnTo>
                  <a:lnTo>
                    <a:pt x="56" y="145"/>
                  </a:lnTo>
                  <a:lnTo>
                    <a:pt x="56" y="138"/>
                  </a:lnTo>
                  <a:lnTo>
                    <a:pt x="58" y="131"/>
                  </a:lnTo>
                  <a:lnTo>
                    <a:pt x="58" y="124"/>
                  </a:lnTo>
                  <a:lnTo>
                    <a:pt x="60" y="119"/>
                  </a:lnTo>
                  <a:lnTo>
                    <a:pt x="60" y="112"/>
                  </a:lnTo>
                  <a:lnTo>
                    <a:pt x="60" y="107"/>
                  </a:lnTo>
                  <a:lnTo>
                    <a:pt x="61" y="100"/>
                  </a:lnTo>
                  <a:lnTo>
                    <a:pt x="61" y="95"/>
                  </a:lnTo>
                  <a:lnTo>
                    <a:pt x="63" y="89"/>
                  </a:lnTo>
                  <a:lnTo>
                    <a:pt x="63" y="84"/>
                  </a:lnTo>
                  <a:lnTo>
                    <a:pt x="63" y="79"/>
                  </a:lnTo>
                  <a:lnTo>
                    <a:pt x="65" y="75"/>
                  </a:lnTo>
                  <a:lnTo>
                    <a:pt x="67" y="72"/>
                  </a:lnTo>
                  <a:lnTo>
                    <a:pt x="67" y="67"/>
                  </a:lnTo>
                  <a:lnTo>
                    <a:pt x="68" y="65"/>
                  </a:lnTo>
                  <a:lnTo>
                    <a:pt x="68" y="61"/>
                  </a:lnTo>
                  <a:lnTo>
                    <a:pt x="70" y="58"/>
                  </a:lnTo>
                  <a:lnTo>
                    <a:pt x="72" y="53"/>
                  </a:lnTo>
                  <a:lnTo>
                    <a:pt x="74" y="47"/>
                  </a:lnTo>
                  <a:lnTo>
                    <a:pt x="77" y="42"/>
                  </a:lnTo>
                  <a:lnTo>
                    <a:pt x="79" y="39"/>
                  </a:lnTo>
                  <a:lnTo>
                    <a:pt x="81" y="33"/>
                  </a:lnTo>
                  <a:lnTo>
                    <a:pt x="84" y="30"/>
                  </a:lnTo>
                  <a:lnTo>
                    <a:pt x="88" y="26"/>
                  </a:lnTo>
                  <a:lnTo>
                    <a:pt x="89" y="23"/>
                  </a:lnTo>
                  <a:lnTo>
                    <a:pt x="93" y="19"/>
                  </a:lnTo>
                  <a:lnTo>
                    <a:pt x="95" y="18"/>
                  </a:lnTo>
                  <a:lnTo>
                    <a:pt x="98" y="16"/>
                  </a:lnTo>
                  <a:lnTo>
                    <a:pt x="103" y="14"/>
                  </a:lnTo>
                  <a:lnTo>
                    <a:pt x="110" y="16"/>
                  </a:lnTo>
                  <a:lnTo>
                    <a:pt x="112" y="18"/>
                  </a:lnTo>
                  <a:lnTo>
                    <a:pt x="114" y="21"/>
                  </a:lnTo>
                  <a:lnTo>
                    <a:pt x="116" y="25"/>
                  </a:lnTo>
                  <a:lnTo>
                    <a:pt x="117" y="32"/>
                  </a:lnTo>
                  <a:lnTo>
                    <a:pt x="117" y="33"/>
                  </a:lnTo>
                  <a:lnTo>
                    <a:pt x="117" y="37"/>
                  </a:lnTo>
                  <a:lnTo>
                    <a:pt x="117" y="40"/>
                  </a:lnTo>
                  <a:lnTo>
                    <a:pt x="117" y="44"/>
                  </a:lnTo>
                  <a:lnTo>
                    <a:pt x="117" y="47"/>
                  </a:lnTo>
                  <a:lnTo>
                    <a:pt x="117" y="51"/>
                  </a:lnTo>
                  <a:lnTo>
                    <a:pt x="117" y="54"/>
                  </a:lnTo>
                  <a:lnTo>
                    <a:pt x="117" y="60"/>
                  </a:lnTo>
                  <a:lnTo>
                    <a:pt x="116" y="63"/>
                  </a:lnTo>
                  <a:lnTo>
                    <a:pt x="116" y="67"/>
                  </a:lnTo>
                  <a:lnTo>
                    <a:pt x="116" y="70"/>
                  </a:lnTo>
                  <a:lnTo>
                    <a:pt x="116" y="74"/>
                  </a:lnTo>
                  <a:lnTo>
                    <a:pt x="114" y="79"/>
                  </a:lnTo>
                  <a:lnTo>
                    <a:pt x="114" y="82"/>
                  </a:lnTo>
                  <a:lnTo>
                    <a:pt x="114" y="86"/>
                  </a:lnTo>
                  <a:lnTo>
                    <a:pt x="114" y="89"/>
                  </a:lnTo>
                  <a:lnTo>
                    <a:pt x="112" y="96"/>
                  </a:lnTo>
                  <a:lnTo>
                    <a:pt x="112" y="102"/>
                  </a:lnTo>
                  <a:lnTo>
                    <a:pt x="110" y="107"/>
                  </a:lnTo>
                  <a:lnTo>
                    <a:pt x="110" y="112"/>
                  </a:lnTo>
                  <a:lnTo>
                    <a:pt x="109" y="116"/>
                  </a:lnTo>
                  <a:lnTo>
                    <a:pt x="107" y="119"/>
                  </a:lnTo>
                  <a:lnTo>
                    <a:pt x="105" y="124"/>
                  </a:lnTo>
                  <a:lnTo>
                    <a:pt x="103" y="128"/>
                  </a:lnTo>
                  <a:lnTo>
                    <a:pt x="102" y="131"/>
                  </a:lnTo>
                  <a:lnTo>
                    <a:pt x="98" y="137"/>
                  </a:lnTo>
                  <a:lnTo>
                    <a:pt x="96" y="140"/>
                  </a:lnTo>
                  <a:lnTo>
                    <a:pt x="95" y="145"/>
                  </a:lnTo>
                  <a:lnTo>
                    <a:pt x="89" y="151"/>
                  </a:lnTo>
                  <a:lnTo>
                    <a:pt x="86" y="156"/>
                  </a:lnTo>
                  <a:lnTo>
                    <a:pt x="84" y="159"/>
                  </a:lnTo>
                  <a:lnTo>
                    <a:pt x="88" y="159"/>
                  </a:lnTo>
                  <a:lnTo>
                    <a:pt x="91" y="156"/>
                  </a:lnTo>
                  <a:lnTo>
                    <a:pt x="96" y="151"/>
                  </a:lnTo>
                  <a:lnTo>
                    <a:pt x="102" y="145"/>
                  </a:lnTo>
                  <a:lnTo>
                    <a:pt x="103" y="144"/>
                  </a:lnTo>
                  <a:lnTo>
                    <a:pt x="102" y="145"/>
                  </a:lnTo>
                  <a:lnTo>
                    <a:pt x="102" y="149"/>
                  </a:lnTo>
                  <a:lnTo>
                    <a:pt x="102" y="154"/>
                  </a:lnTo>
                  <a:lnTo>
                    <a:pt x="100" y="159"/>
                  </a:lnTo>
                  <a:lnTo>
                    <a:pt x="100" y="166"/>
                  </a:lnTo>
                  <a:lnTo>
                    <a:pt x="98" y="170"/>
                  </a:lnTo>
                  <a:lnTo>
                    <a:pt x="98" y="172"/>
                  </a:lnTo>
                  <a:lnTo>
                    <a:pt x="98" y="177"/>
                  </a:lnTo>
                  <a:lnTo>
                    <a:pt x="98" y="180"/>
                  </a:lnTo>
                  <a:lnTo>
                    <a:pt x="96" y="184"/>
                  </a:lnTo>
                  <a:lnTo>
                    <a:pt x="96" y="187"/>
                  </a:lnTo>
                  <a:lnTo>
                    <a:pt x="96" y="189"/>
                  </a:lnTo>
                  <a:lnTo>
                    <a:pt x="96" y="194"/>
                  </a:lnTo>
                  <a:lnTo>
                    <a:pt x="96" y="198"/>
                  </a:lnTo>
                  <a:lnTo>
                    <a:pt x="96" y="201"/>
                  </a:lnTo>
                  <a:lnTo>
                    <a:pt x="96" y="205"/>
                  </a:lnTo>
                  <a:lnTo>
                    <a:pt x="96" y="208"/>
                  </a:lnTo>
                  <a:lnTo>
                    <a:pt x="96" y="213"/>
                  </a:lnTo>
                  <a:lnTo>
                    <a:pt x="96" y="219"/>
                  </a:lnTo>
                  <a:lnTo>
                    <a:pt x="98" y="222"/>
                  </a:lnTo>
                  <a:lnTo>
                    <a:pt x="100" y="227"/>
                  </a:lnTo>
                  <a:lnTo>
                    <a:pt x="103" y="231"/>
                  </a:lnTo>
                  <a:lnTo>
                    <a:pt x="107" y="233"/>
                  </a:lnTo>
                  <a:lnTo>
                    <a:pt x="110" y="234"/>
                  </a:lnTo>
                  <a:lnTo>
                    <a:pt x="114" y="234"/>
                  </a:lnTo>
                  <a:lnTo>
                    <a:pt x="117" y="231"/>
                  </a:lnTo>
                  <a:lnTo>
                    <a:pt x="124" y="227"/>
                  </a:lnTo>
                  <a:lnTo>
                    <a:pt x="130" y="224"/>
                  </a:lnTo>
                  <a:lnTo>
                    <a:pt x="137" y="219"/>
                  </a:lnTo>
                  <a:lnTo>
                    <a:pt x="137" y="215"/>
                  </a:lnTo>
                  <a:lnTo>
                    <a:pt x="138" y="212"/>
                  </a:lnTo>
                  <a:lnTo>
                    <a:pt x="140" y="208"/>
                  </a:lnTo>
                  <a:lnTo>
                    <a:pt x="144" y="205"/>
                  </a:lnTo>
                  <a:lnTo>
                    <a:pt x="145" y="200"/>
                  </a:lnTo>
                  <a:lnTo>
                    <a:pt x="149" y="194"/>
                  </a:lnTo>
                  <a:lnTo>
                    <a:pt x="151" y="187"/>
                  </a:lnTo>
                  <a:lnTo>
                    <a:pt x="154" y="182"/>
                  </a:lnTo>
                  <a:lnTo>
                    <a:pt x="156" y="179"/>
                  </a:lnTo>
                  <a:lnTo>
                    <a:pt x="158" y="175"/>
                  </a:lnTo>
                  <a:lnTo>
                    <a:pt x="159" y="172"/>
                  </a:lnTo>
                  <a:lnTo>
                    <a:pt x="161" y="168"/>
                  </a:lnTo>
                  <a:lnTo>
                    <a:pt x="163" y="165"/>
                  </a:lnTo>
                  <a:lnTo>
                    <a:pt x="165" y="161"/>
                  </a:lnTo>
                  <a:lnTo>
                    <a:pt x="166" y="158"/>
                  </a:lnTo>
                  <a:lnTo>
                    <a:pt x="168" y="154"/>
                  </a:lnTo>
                  <a:lnTo>
                    <a:pt x="170" y="149"/>
                  </a:lnTo>
                  <a:lnTo>
                    <a:pt x="172" y="145"/>
                  </a:lnTo>
                  <a:lnTo>
                    <a:pt x="173" y="142"/>
                  </a:lnTo>
                  <a:lnTo>
                    <a:pt x="175" y="138"/>
                  </a:lnTo>
                  <a:lnTo>
                    <a:pt x="177" y="133"/>
                  </a:lnTo>
                  <a:lnTo>
                    <a:pt x="179" y="130"/>
                  </a:lnTo>
                  <a:lnTo>
                    <a:pt x="180" y="126"/>
                  </a:lnTo>
                  <a:lnTo>
                    <a:pt x="182" y="123"/>
                  </a:lnTo>
                  <a:lnTo>
                    <a:pt x="184" y="117"/>
                  </a:lnTo>
                  <a:lnTo>
                    <a:pt x="186" y="114"/>
                  </a:lnTo>
                  <a:lnTo>
                    <a:pt x="187" y="110"/>
                  </a:lnTo>
                  <a:lnTo>
                    <a:pt x="189" y="107"/>
                  </a:lnTo>
                  <a:lnTo>
                    <a:pt x="191" y="102"/>
                  </a:lnTo>
                  <a:lnTo>
                    <a:pt x="193" y="98"/>
                  </a:lnTo>
                  <a:lnTo>
                    <a:pt x="194" y="95"/>
                  </a:lnTo>
                  <a:lnTo>
                    <a:pt x="196" y="91"/>
                  </a:lnTo>
                  <a:lnTo>
                    <a:pt x="198" y="88"/>
                  </a:lnTo>
                  <a:lnTo>
                    <a:pt x="200" y="82"/>
                  </a:lnTo>
                  <a:lnTo>
                    <a:pt x="201" y="79"/>
                  </a:lnTo>
                  <a:lnTo>
                    <a:pt x="203" y="75"/>
                  </a:lnTo>
                  <a:lnTo>
                    <a:pt x="207" y="68"/>
                  </a:lnTo>
                  <a:lnTo>
                    <a:pt x="210" y="63"/>
                  </a:lnTo>
                  <a:lnTo>
                    <a:pt x="212" y="56"/>
                  </a:lnTo>
                  <a:lnTo>
                    <a:pt x="215" y="51"/>
                  </a:lnTo>
                  <a:lnTo>
                    <a:pt x="217" y="46"/>
                  </a:lnTo>
                  <a:lnTo>
                    <a:pt x="221" y="42"/>
                  </a:lnTo>
                  <a:lnTo>
                    <a:pt x="222" y="37"/>
                  </a:lnTo>
                  <a:lnTo>
                    <a:pt x="226" y="33"/>
                  </a:lnTo>
                  <a:lnTo>
                    <a:pt x="228" y="32"/>
                  </a:lnTo>
                  <a:lnTo>
                    <a:pt x="229" y="32"/>
                  </a:lnTo>
                  <a:lnTo>
                    <a:pt x="235" y="25"/>
                  </a:lnTo>
                  <a:lnTo>
                    <a:pt x="242" y="21"/>
                  </a:lnTo>
                  <a:lnTo>
                    <a:pt x="245" y="19"/>
                  </a:lnTo>
                  <a:lnTo>
                    <a:pt x="249" y="18"/>
                  </a:lnTo>
                  <a:lnTo>
                    <a:pt x="252" y="16"/>
                  </a:lnTo>
                  <a:lnTo>
                    <a:pt x="256" y="16"/>
                  </a:lnTo>
                  <a:lnTo>
                    <a:pt x="261" y="14"/>
                  </a:lnTo>
                  <a:lnTo>
                    <a:pt x="268" y="16"/>
                  </a:lnTo>
                  <a:lnTo>
                    <a:pt x="270" y="18"/>
                  </a:lnTo>
                  <a:lnTo>
                    <a:pt x="273" y="19"/>
                  </a:lnTo>
                  <a:lnTo>
                    <a:pt x="275" y="23"/>
                  </a:lnTo>
                  <a:lnTo>
                    <a:pt x="277" y="26"/>
                  </a:lnTo>
                  <a:lnTo>
                    <a:pt x="277" y="30"/>
                  </a:lnTo>
                  <a:lnTo>
                    <a:pt x="277" y="33"/>
                  </a:lnTo>
                  <a:lnTo>
                    <a:pt x="277" y="39"/>
                  </a:lnTo>
                  <a:lnTo>
                    <a:pt x="277" y="44"/>
                  </a:lnTo>
                  <a:lnTo>
                    <a:pt x="275" y="51"/>
                  </a:lnTo>
                  <a:lnTo>
                    <a:pt x="273" y="56"/>
                  </a:lnTo>
                  <a:lnTo>
                    <a:pt x="271" y="61"/>
                  </a:lnTo>
                  <a:lnTo>
                    <a:pt x="270" y="68"/>
                  </a:lnTo>
                  <a:lnTo>
                    <a:pt x="268" y="74"/>
                  </a:lnTo>
                  <a:lnTo>
                    <a:pt x="264" y="79"/>
                  </a:lnTo>
                  <a:lnTo>
                    <a:pt x="263" y="84"/>
                  </a:lnTo>
                  <a:lnTo>
                    <a:pt x="261" y="91"/>
                  </a:lnTo>
                  <a:lnTo>
                    <a:pt x="259" y="96"/>
                  </a:lnTo>
                  <a:lnTo>
                    <a:pt x="256" y="102"/>
                  </a:lnTo>
                  <a:lnTo>
                    <a:pt x="254" y="107"/>
                  </a:lnTo>
                  <a:lnTo>
                    <a:pt x="254" y="112"/>
                  </a:lnTo>
                  <a:lnTo>
                    <a:pt x="252" y="116"/>
                  </a:lnTo>
                  <a:lnTo>
                    <a:pt x="249" y="121"/>
                  </a:lnTo>
                  <a:lnTo>
                    <a:pt x="247" y="124"/>
                  </a:lnTo>
                  <a:lnTo>
                    <a:pt x="243" y="130"/>
                  </a:lnTo>
                  <a:lnTo>
                    <a:pt x="240" y="133"/>
                  </a:lnTo>
                  <a:lnTo>
                    <a:pt x="235" y="138"/>
                  </a:lnTo>
                  <a:lnTo>
                    <a:pt x="231" y="142"/>
                  </a:lnTo>
                  <a:lnTo>
                    <a:pt x="228" y="145"/>
                  </a:lnTo>
                  <a:lnTo>
                    <a:pt x="224" y="149"/>
                  </a:lnTo>
                  <a:lnTo>
                    <a:pt x="221" y="151"/>
                  </a:lnTo>
                  <a:lnTo>
                    <a:pt x="217" y="154"/>
                  </a:lnTo>
                  <a:lnTo>
                    <a:pt x="215" y="158"/>
                  </a:lnTo>
                  <a:lnTo>
                    <a:pt x="210" y="159"/>
                  </a:lnTo>
                  <a:lnTo>
                    <a:pt x="212" y="161"/>
                  </a:lnTo>
                  <a:lnTo>
                    <a:pt x="214" y="159"/>
                  </a:lnTo>
                  <a:lnTo>
                    <a:pt x="217" y="158"/>
                  </a:lnTo>
                  <a:lnTo>
                    <a:pt x="221" y="156"/>
                  </a:lnTo>
                  <a:lnTo>
                    <a:pt x="224" y="156"/>
                  </a:lnTo>
                  <a:lnTo>
                    <a:pt x="228" y="152"/>
                  </a:lnTo>
                  <a:lnTo>
                    <a:pt x="231" y="152"/>
                  </a:lnTo>
                  <a:lnTo>
                    <a:pt x="233" y="152"/>
                  </a:lnTo>
                  <a:lnTo>
                    <a:pt x="235" y="156"/>
                  </a:lnTo>
                  <a:lnTo>
                    <a:pt x="233" y="158"/>
                  </a:lnTo>
                  <a:lnTo>
                    <a:pt x="231" y="159"/>
                  </a:lnTo>
                  <a:lnTo>
                    <a:pt x="229" y="165"/>
                  </a:lnTo>
                  <a:lnTo>
                    <a:pt x="226" y="170"/>
                  </a:lnTo>
                  <a:lnTo>
                    <a:pt x="222" y="173"/>
                  </a:lnTo>
                  <a:lnTo>
                    <a:pt x="219" y="180"/>
                  </a:lnTo>
                  <a:lnTo>
                    <a:pt x="217" y="184"/>
                  </a:lnTo>
                  <a:lnTo>
                    <a:pt x="215" y="187"/>
                  </a:lnTo>
                  <a:lnTo>
                    <a:pt x="214" y="191"/>
                  </a:lnTo>
                  <a:lnTo>
                    <a:pt x="212" y="194"/>
                  </a:lnTo>
                  <a:lnTo>
                    <a:pt x="207" y="201"/>
                  </a:lnTo>
                  <a:lnTo>
                    <a:pt x="203" y="208"/>
                  </a:lnTo>
                  <a:lnTo>
                    <a:pt x="198" y="213"/>
                  </a:lnTo>
                  <a:lnTo>
                    <a:pt x="196" y="220"/>
                  </a:lnTo>
                  <a:lnTo>
                    <a:pt x="191" y="227"/>
                  </a:lnTo>
                  <a:lnTo>
                    <a:pt x="189" y="233"/>
                  </a:lnTo>
                  <a:lnTo>
                    <a:pt x="187" y="236"/>
                  </a:lnTo>
                  <a:lnTo>
                    <a:pt x="187" y="241"/>
                  </a:lnTo>
                  <a:lnTo>
                    <a:pt x="187" y="247"/>
                  </a:lnTo>
                  <a:lnTo>
                    <a:pt x="189" y="254"/>
                  </a:lnTo>
                  <a:lnTo>
                    <a:pt x="191" y="257"/>
                  </a:lnTo>
                  <a:lnTo>
                    <a:pt x="196" y="262"/>
                  </a:lnTo>
                  <a:lnTo>
                    <a:pt x="200" y="264"/>
                  </a:lnTo>
                  <a:lnTo>
                    <a:pt x="205" y="268"/>
                  </a:lnTo>
                  <a:lnTo>
                    <a:pt x="210" y="268"/>
                  </a:lnTo>
                  <a:lnTo>
                    <a:pt x="215" y="268"/>
                  </a:lnTo>
                  <a:lnTo>
                    <a:pt x="219" y="264"/>
                  </a:lnTo>
                  <a:lnTo>
                    <a:pt x="224" y="259"/>
                  </a:lnTo>
                  <a:lnTo>
                    <a:pt x="228" y="255"/>
                  </a:lnTo>
                  <a:lnTo>
                    <a:pt x="231" y="250"/>
                  </a:lnTo>
                  <a:lnTo>
                    <a:pt x="235" y="245"/>
                  </a:lnTo>
                  <a:lnTo>
                    <a:pt x="240" y="241"/>
                  </a:lnTo>
                  <a:lnTo>
                    <a:pt x="245" y="236"/>
                  </a:lnTo>
                  <a:lnTo>
                    <a:pt x="249" y="229"/>
                  </a:lnTo>
                  <a:lnTo>
                    <a:pt x="256" y="224"/>
                  </a:lnTo>
                  <a:lnTo>
                    <a:pt x="261" y="217"/>
                  </a:lnTo>
                  <a:lnTo>
                    <a:pt x="266" y="210"/>
                  </a:lnTo>
                  <a:lnTo>
                    <a:pt x="273" y="205"/>
                  </a:lnTo>
                  <a:lnTo>
                    <a:pt x="278" y="198"/>
                  </a:lnTo>
                  <a:lnTo>
                    <a:pt x="284" y="191"/>
                  </a:lnTo>
                  <a:lnTo>
                    <a:pt x="287" y="187"/>
                  </a:lnTo>
                  <a:lnTo>
                    <a:pt x="291" y="184"/>
                  </a:lnTo>
                  <a:lnTo>
                    <a:pt x="292" y="180"/>
                  </a:lnTo>
                  <a:lnTo>
                    <a:pt x="296" y="177"/>
                  </a:lnTo>
                  <a:lnTo>
                    <a:pt x="301" y="170"/>
                  </a:lnTo>
                  <a:lnTo>
                    <a:pt x="308" y="165"/>
                  </a:lnTo>
                  <a:lnTo>
                    <a:pt x="312" y="158"/>
                  </a:lnTo>
                  <a:lnTo>
                    <a:pt x="319" y="151"/>
                  </a:lnTo>
                  <a:lnTo>
                    <a:pt x="324" y="145"/>
                  </a:lnTo>
                  <a:lnTo>
                    <a:pt x="329" y="140"/>
                  </a:lnTo>
                  <a:lnTo>
                    <a:pt x="333" y="135"/>
                  </a:lnTo>
                  <a:lnTo>
                    <a:pt x="338" y="131"/>
                  </a:lnTo>
                  <a:lnTo>
                    <a:pt x="341" y="128"/>
                  </a:lnTo>
                  <a:lnTo>
                    <a:pt x="345" y="124"/>
                  </a:lnTo>
                  <a:lnTo>
                    <a:pt x="350" y="121"/>
                  </a:lnTo>
                  <a:lnTo>
                    <a:pt x="355" y="119"/>
                  </a:lnTo>
                  <a:lnTo>
                    <a:pt x="359" y="119"/>
                  </a:lnTo>
                  <a:lnTo>
                    <a:pt x="364" y="119"/>
                  </a:lnTo>
                  <a:lnTo>
                    <a:pt x="368" y="121"/>
                  </a:lnTo>
                  <a:lnTo>
                    <a:pt x="371" y="124"/>
                  </a:lnTo>
                  <a:lnTo>
                    <a:pt x="373" y="128"/>
                  </a:lnTo>
                  <a:lnTo>
                    <a:pt x="375" y="131"/>
                  </a:lnTo>
                  <a:lnTo>
                    <a:pt x="375" y="135"/>
                  </a:lnTo>
                  <a:lnTo>
                    <a:pt x="376" y="138"/>
                  </a:lnTo>
                  <a:lnTo>
                    <a:pt x="376" y="142"/>
                  </a:lnTo>
                  <a:lnTo>
                    <a:pt x="376" y="147"/>
                  </a:lnTo>
                  <a:lnTo>
                    <a:pt x="375" y="149"/>
                  </a:lnTo>
                  <a:lnTo>
                    <a:pt x="373" y="152"/>
                  </a:lnTo>
                  <a:lnTo>
                    <a:pt x="371" y="156"/>
                  </a:lnTo>
                  <a:lnTo>
                    <a:pt x="369" y="159"/>
                  </a:lnTo>
                  <a:lnTo>
                    <a:pt x="364" y="163"/>
                  </a:lnTo>
                  <a:lnTo>
                    <a:pt x="362" y="168"/>
                  </a:lnTo>
                  <a:lnTo>
                    <a:pt x="359" y="173"/>
                  </a:lnTo>
                  <a:lnTo>
                    <a:pt x="354" y="180"/>
                  </a:lnTo>
                  <a:lnTo>
                    <a:pt x="348" y="186"/>
                  </a:lnTo>
                  <a:lnTo>
                    <a:pt x="345" y="193"/>
                  </a:lnTo>
                  <a:lnTo>
                    <a:pt x="338" y="198"/>
                  </a:lnTo>
                  <a:lnTo>
                    <a:pt x="333" y="205"/>
                  </a:lnTo>
                  <a:lnTo>
                    <a:pt x="327" y="212"/>
                  </a:lnTo>
                  <a:lnTo>
                    <a:pt x="322" y="219"/>
                  </a:lnTo>
                  <a:lnTo>
                    <a:pt x="319" y="222"/>
                  </a:lnTo>
                  <a:lnTo>
                    <a:pt x="317" y="226"/>
                  </a:lnTo>
                  <a:lnTo>
                    <a:pt x="313" y="229"/>
                  </a:lnTo>
                  <a:lnTo>
                    <a:pt x="310" y="233"/>
                  </a:lnTo>
                  <a:lnTo>
                    <a:pt x="305" y="240"/>
                  </a:lnTo>
                  <a:lnTo>
                    <a:pt x="298" y="247"/>
                  </a:lnTo>
                  <a:lnTo>
                    <a:pt x="292" y="254"/>
                  </a:lnTo>
                  <a:lnTo>
                    <a:pt x="287" y="261"/>
                  </a:lnTo>
                  <a:lnTo>
                    <a:pt x="282" y="266"/>
                  </a:lnTo>
                  <a:lnTo>
                    <a:pt x="275" y="273"/>
                  </a:lnTo>
                  <a:lnTo>
                    <a:pt x="270" y="278"/>
                  </a:lnTo>
                  <a:lnTo>
                    <a:pt x="266" y="285"/>
                  </a:lnTo>
                  <a:lnTo>
                    <a:pt x="263" y="289"/>
                  </a:lnTo>
                  <a:lnTo>
                    <a:pt x="259" y="294"/>
                  </a:lnTo>
                  <a:lnTo>
                    <a:pt x="254" y="297"/>
                  </a:lnTo>
                  <a:lnTo>
                    <a:pt x="252" y="303"/>
                  </a:lnTo>
                  <a:lnTo>
                    <a:pt x="249" y="306"/>
                  </a:lnTo>
                  <a:lnTo>
                    <a:pt x="249" y="308"/>
                  </a:lnTo>
                  <a:lnTo>
                    <a:pt x="247" y="310"/>
                  </a:lnTo>
                  <a:lnTo>
                    <a:pt x="247" y="313"/>
                  </a:lnTo>
                  <a:lnTo>
                    <a:pt x="247" y="317"/>
                  </a:lnTo>
                  <a:lnTo>
                    <a:pt x="249" y="320"/>
                  </a:lnTo>
                  <a:lnTo>
                    <a:pt x="252" y="322"/>
                  </a:lnTo>
                  <a:lnTo>
                    <a:pt x="256" y="325"/>
                  </a:lnTo>
                  <a:lnTo>
                    <a:pt x="261" y="325"/>
                  </a:lnTo>
                  <a:lnTo>
                    <a:pt x="266" y="327"/>
                  </a:lnTo>
                  <a:lnTo>
                    <a:pt x="270" y="325"/>
                  </a:lnTo>
                  <a:lnTo>
                    <a:pt x="273" y="325"/>
                  </a:lnTo>
                  <a:lnTo>
                    <a:pt x="275" y="325"/>
                  </a:lnTo>
                  <a:lnTo>
                    <a:pt x="280" y="324"/>
                  </a:lnTo>
                  <a:lnTo>
                    <a:pt x="282" y="322"/>
                  </a:lnTo>
                  <a:lnTo>
                    <a:pt x="285" y="320"/>
                  </a:lnTo>
                  <a:lnTo>
                    <a:pt x="289" y="320"/>
                  </a:lnTo>
                  <a:lnTo>
                    <a:pt x="292" y="318"/>
                  </a:lnTo>
                  <a:lnTo>
                    <a:pt x="296" y="317"/>
                  </a:lnTo>
                  <a:lnTo>
                    <a:pt x="301" y="317"/>
                  </a:lnTo>
                  <a:lnTo>
                    <a:pt x="305" y="313"/>
                  </a:lnTo>
                  <a:lnTo>
                    <a:pt x="310" y="313"/>
                  </a:lnTo>
                  <a:lnTo>
                    <a:pt x="313" y="311"/>
                  </a:lnTo>
                  <a:lnTo>
                    <a:pt x="319" y="310"/>
                  </a:lnTo>
                  <a:lnTo>
                    <a:pt x="322" y="308"/>
                  </a:lnTo>
                  <a:lnTo>
                    <a:pt x="327" y="306"/>
                  </a:lnTo>
                  <a:lnTo>
                    <a:pt x="331" y="304"/>
                  </a:lnTo>
                  <a:lnTo>
                    <a:pt x="336" y="303"/>
                  </a:lnTo>
                  <a:lnTo>
                    <a:pt x="340" y="303"/>
                  </a:lnTo>
                  <a:lnTo>
                    <a:pt x="345" y="301"/>
                  </a:lnTo>
                  <a:lnTo>
                    <a:pt x="348" y="299"/>
                  </a:lnTo>
                  <a:lnTo>
                    <a:pt x="354" y="297"/>
                  </a:lnTo>
                  <a:lnTo>
                    <a:pt x="357" y="297"/>
                  </a:lnTo>
                  <a:lnTo>
                    <a:pt x="362" y="297"/>
                  </a:lnTo>
                  <a:lnTo>
                    <a:pt x="364" y="296"/>
                  </a:lnTo>
                  <a:lnTo>
                    <a:pt x="369" y="294"/>
                  </a:lnTo>
                  <a:lnTo>
                    <a:pt x="371" y="294"/>
                  </a:lnTo>
                  <a:lnTo>
                    <a:pt x="375" y="294"/>
                  </a:lnTo>
                  <a:lnTo>
                    <a:pt x="378" y="294"/>
                  </a:lnTo>
                  <a:lnTo>
                    <a:pt x="383" y="297"/>
                  </a:lnTo>
                  <a:lnTo>
                    <a:pt x="387" y="299"/>
                  </a:lnTo>
                  <a:lnTo>
                    <a:pt x="387" y="303"/>
                  </a:lnTo>
                  <a:lnTo>
                    <a:pt x="387" y="306"/>
                  </a:lnTo>
                  <a:lnTo>
                    <a:pt x="387" y="311"/>
                  </a:lnTo>
                  <a:lnTo>
                    <a:pt x="383" y="317"/>
                  </a:lnTo>
                  <a:lnTo>
                    <a:pt x="380" y="322"/>
                  </a:lnTo>
                  <a:lnTo>
                    <a:pt x="376" y="327"/>
                  </a:lnTo>
                  <a:lnTo>
                    <a:pt x="373" y="332"/>
                  </a:lnTo>
                  <a:lnTo>
                    <a:pt x="369" y="334"/>
                  </a:lnTo>
                  <a:lnTo>
                    <a:pt x="366" y="338"/>
                  </a:lnTo>
                  <a:lnTo>
                    <a:pt x="362" y="339"/>
                  </a:lnTo>
                  <a:lnTo>
                    <a:pt x="359" y="343"/>
                  </a:lnTo>
                  <a:lnTo>
                    <a:pt x="354" y="345"/>
                  </a:lnTo>
                  <a:lnTo>
                    <a:pt x="348" y="348"/>
                  </a:lnTo>
                  <a:lnTo>
                    <a:pt x="345" y="352"/>
                  </a:lnTo>
                  <a:lnTo>
                    <a:pt x="340" y="355"/>
                  </a:lnTo>
                  <a:lnTo>
                    <a:pt x="333" y="357"/>
                  </a:lnTo>
                  <a:lnTo>
                    <a:pt x="327" y="359"/>
                  </a:lnTo>
                  <a:lnTo>
                    <a:pt x="320" y="360"/>
                  </a:lnTo>
                  <a:lnTo>
                    <a:pt x="315" y="364"/>
                  </a:lnTo>
                  <a:lnTo>
                    <a:pt x="308" y="366"/>
                  </a:lnTo>
                  <a:lnTo>
                    <a:pt x="303" y="367"/>
                  </a:lnTo>
                  <a:lnTo>
                    <a:pt x="298" y="367"/>
                  </a:lnTo>
                  <a:lnTo>
                    <a:pt x="291" y="369"/>
                  </a:lnTo>
                  <a:lnTo>
                    <a:pt x="284" y="369"/>
                  </a:lnTo>
                  <a:lnTo>
                    <a:pt x="278" y="373"/>
                  </a:lnTo>
                  <a:lnTo>
                    <a:pt x="271" y="374"/>
                  </a:lnTo>
                  <a:lnTo>
                    <a:pt x="266" y="378"/>
                  </a:lnTo>
                  <a:lnTo>
                    <a:pt x="259" y="381"/>
                  </a:lnTo>
                  <a:lnTo>
                    <a:pt x="252" y="387"/>
                  </a:lnTo>
                  <a:lnTo>
                    <a:pt x="245" y="392"/>
                  </a:lnTo>
                  <a:lnTo>
                    <a:pt x="240" y="397"/>
                  </a:lnTo>
                  <a:lnTo>
                    <a:pt x="233" y="402"/>
                  </a:lnTo>
                  <a:lnTo>
                    <a:pt x="228" y="408"/>
                  </a:lnTo>
                  <a:lnTo>
                    <a:pt x="222" y="411"/>
                  </a:lnTo>
                  <a:lnTo>
                    <a:pt x="217" y="416"/>
                  </a:lnTo>
                  <a:lnTo>
                    <a:pt x="212" y="422"/>
                  </a:lnTo>
                  <a:lnTo>
                    <a:pt x="208" y="425"/>
                  </a:lnTo>
                  <a:lnTo>
                    <a:pt x="203" y="429"/>
                  </a:lnTo>
                  <a:lnTo>
                    <a:pt x="201" y="434"/>
                  </a:lnTo>
                  <a:lnTo>
                    <a:pt x="198" y="436"/>
                  </a:lnTo>
                  <a:lnTo>
                    <a:pt x="193" y="439"/>
                  </a:lnTo>
                  <a:lnTo>
                    <a:pt x="187" y="441"/>
                  </a:lnTo>
                  <a:lnTo>
                    <a:pt x="182" y="444"/>
                  </a:lnTo>
                  <a:lnTo>
                    <a:pt x="179" y="444"/>
                  </a:lnTo>
                  <a:lnTo>
                    <a:pt x="173" y="446"/>
                  </a:lnTo>
                  <a:lnTo>
                    <a:pt x="170" y="448"/>
                  </a:lnTo>
                  <a:lnTo>
                    <a:pt x="166" y="450"/>
                  </a:lnTo>
                  <a:lnTo>
                    <a:pt x="163" y="450"/>
                  </a:lnTo>
                  <a:lnTo>
                    <a:pt x="159" y="451"/>
                  </a:lnTo>
                  <a:lnTo>
                    <a:pt x="156" y="453"/>
                  </a:lnTo>
                  <a:lnTo>
                    <a:pt x="152" y="453"/>
                  </a:lnTo>
                  <a:lnTo>
                    <a:pt x="149" y="455"/>
                  </a:lnTo>
                  <a:lnTo>
                    <a:pt x="145" y="455"/>
                  </a:lnTo>
                  <a:lnTo>
                    <a:pt x="140" y="457"/>
                  </a:lnTo>
                  <a:lnTo>
                    <a:pt x="137" y="457"/>
                  </a:lnTo>
                  <a:lnTo>
                    <a:pt x="133" y="457"/>
                  </a:lnTo>
                  <a:lnTo>
                    <a:pt x="130" y="458"/>
                  </a:lnTo>
                  <a:lnTo>
                    <a:pt x="126" y="458"/>
                  </a:lnTo>
                  <a:lnTo>
                    <a:pt x="124" y="460"/>
                  </a:lnTo>
                  <a:lnTo>
                    <a:pt x="117" y="460"/>
                  </a:lnTo>
                  <a:lnTo>
                    <a:pt x="112" y="460"/>
                  </a:lnTo>
                  <a:lnTo>
                    <a:pt x="109" y="460"/>
                  </a:lnTo>
                  <a:lnTo>
                    <a:pt x="105" y="460"/>
                  </a:lnTo>
                  <a:lnTo>
                    <a:pt x="100" y="460"/>
                  </a:lnTo>
                  <a:lnTo>
                    <a:pt x="95" y="458"/>
                  </a:lnTo>
                  <a:lnTo>
                    <a:pt x="89" y="458"/>
                  </a:lnTo>
                  <a:lnTo>
                    <a:pt x="84" y="458"/>
                  </a:lnTo>
                  <a:lnTo>
                    <a:pt x="79" y="458"/>
                  </a:lnTo>
                  <a:lnTo>
                    <a:pt x="75" y="458"/>
                  </a:lnTo>
                  <a:lnTo>
                    <a:pt x="77" y="460"/>
                  </a:lnTo>
                  <a:lnTo>
                    <a:pt x="79" y="462"/>
                  </a:lnTo>
                  <a:lnTo>
                    <a:pt x="82" y="462"/>
                  </a:lnTo>
                  <a:lnTo>
                    <a:pt x="86" y="464"/>
                  </a:lnTo>
                  <a:lnTo>
                    <a:pt x="89" y="464"/>
                  </a:lnTo>
                  <a:lnTo>
                    <a:pt x="95" y="464"/>
                  </a:lnTo>
                  <a:lnTo>
                    <a:pt x="102" y="464"/>
                  </a:lnTo>
                  <a:lnTo>
                    <a:pt x="107" y="464"/>
                  </a:lnTo>
                  <a:lnTo>
                    <a:pt x="112" y="464"/>
                  </a:lnTo>
                  <a:lnTo>
                    <a:pt x="117" y="464"/>
                  </a:lnTo>
                  <a:lnTo>
                    <a:pt x="124" y="464"/>
                  </a:lnTo>
                  <a:lnTo>
                    <a:pt x="130" y="464"/>
                  </a:lnTo>
                  <a:lnTo>
                    <a:pt x="137" y="462"/>
                  </a:lnTo>
                  <a:lnTo>
                    <a:pt x="142" y="462"/>
                  </a:lnTo>
                  <a:lnTo>
                    <a:pt x="147" y="460"/>
                  </a:lnTo>
                  <a:lnTo>
                    <a:pt x="152" y="460"/>
                  </a:lnTo>
                  <a:lnTo>
                    <a:pt x="156" y="460"/>
                  </a:lnTo>
                  <a:lnTo>
                    <a:pt x="161" y="458"/>
                  </a:lnTo>
                  <a:lnTo>
                    <a:pt x="166" y="457"/>
                  </a:lnTo>
                  <a:lnTo>
                    <a:pt x="170" y="457"/>
                  </a:lnTo>
                  <a:lnTo>
                    <a:pt x="175" y="453"/>
                  </a:lnTo>
                  <a:lnTo>
                    <a:pt x="180" y="453"/>
                  </a:lnTo>
                  <a:lnTo>
                    <a:pt x="184" y="451"/>
                  </a:lnTo>
                  <a:lnTo>
                    <a:pt x="189" y="450"/>
                  </a:lnTo>
                  <a:lnTo>
                    <a:pt x="193" y="448"/>
                  </a:lnTo>
                  <a:lnTo>
                    <a:pt x="198" y="446"/>
                  </a:lnTo>
                  <a:lnTo>
                    <a:pt x="201" y="444"/>
                  </a:lnTo>
                  <a:lnTo>
                    <a:pt x="205" y="443"/>
                  </a:lnTo>
                  <a:lnTo>
                    <a:pt x="210" y="439"/>
                  </a:lnTo>
                  <a:lnTo>
                    <a:pt x="215" y="436"/>
                  </a:lnTo>
                  <a:lnTo>
                    <a:pt x="217" y="434"/>
                  </a:lnTo>
                  <a:lnTo>
                    <a:pt x="221" y="430"/>
                  </a:lnTo>
                  <a:lnTo>
                    <a:pt x="224" y="427"/>
                  </a:lnTo>
                  <a:lnTo>
                    <a:pt x="229" y="423"/>
                  </a:lnTo>
                  <a:lnTo>
                    <a:pt x="233" y="418"/>
                  </a:lnTo>
                  <a:lnTo>
                    <a:pt x="238" y="413"/>
                  </a:lnTo>
                  <a:lnTo>
                    <a:pt x="243" y="409"/>
                  </a:lnTo>
                  <a:lnTo>
                    <a:pt x="249" y="404"/>
                  </a:lnTo>
                  <a:lnTo>
                    <a:pt x="256" y="399"/>
                  </a:lnTo>
                  <a:lnTo>
                    <a:pt x="261" y="395"/>
                  </a:lnTo>
                  <a:lnTo>
                    <a:pt x="266" y="390"/>
                  </a:lnTo>
                  <a:lnTo>
                    <a:pt x="273" y="387"/>
                  </a:lnTo>
                  <a:lnTo>
                    <a:pt x="277" y="383"/>
                  </a:lnTo>
                  <a:lnTo>
                    <a:pt x="282" y="381"/>
                  </a:lnTo>
                  <a:lnTo>
                    <a:pt x="287" y="380"/>
                  </a:lnTo>
                  <a:lnTo>
                    <a:pt x="291" y="378"/>
                  </a:lnTo>
                  <a:lnTo>
                    <a:pt x="294" y="376"/>
                  </a:lnTo>
                  <a:lnTo>
                    <a:pt x="299" y="376"/>
                  </a:lnTo>
                  <a:lnTo>
                    <a:pt x="303" y="374"/>
                  </a:lnTo>
                  <a:lnTo>
                    <a:pt x="308" y="373"/>
                  </a:lnTo>
                  <a:lnTo>
                    <a:pt x="313" y="371"/>
                  </a:lnTo>
                  <a:lnTo>
                    <a:pt x="319" y="369"/>
                  </a:lnTo>
                  <a:lnTo>
                    <a:pt x="326" y="367"/>
                  </a:lnTo>
                  <a:lnTo>
                    <a:pt x="331" y="366"/>
                  </a:lnTo>
                  <a:lnTo>
                    <a:pt x="338" y="362"/>
                  </a:lnTo>
                  <a:lnTo>
                    <a:pt x="343" y="360"/>
                  </a:lnTo>
                  <a:lnTo>
                    <a:pt x="348" y="359"/>
                  </a:lnTo>
                  <a:lnTo>
                    <a:pt x="354" y="355"/>
                  </a:lnTo>
                  <a:lnTo>
                    <a:pt x="359" y="352"/>
                  </a:lnTo>
                  <a:lnTo>
                    <a:pt x="364" y="350"/>
                  </a:lnTo>
                  <a:lnTo>
                    <a:pt x="368" y="346"/>
                  </a:lnTo>
                  <a:lnTo>
                    <a:pt x="371" y="343"/>
                  </a:lnTo>
                  <a:lnTo>
                    <a:pt x="375" y="339"/>
                  </a:lnTo>
                  <a:lnTo>
                    <a:pt x="376" y="338"/>
                  </a:lnTo>
                  <a:lnTo>
                    <a:pt x="380" y="332"/>
                  </a:lnTo>
                  <a:lnTo>
                    <a:pt x="383" y="331"/>
                  </a:lnTo>
                  <a:lnTo>
                    <a:pt x="389" y="324"/>
                  </a:lnTo>
                  <a:lnTo>
                    <a:pt x="392" y="317"/>
                  </a:lnTo>
                  <a:lnTo>
                    <a:pt x="396" y="310"/>
                  </a:lnTo>
                  <a:lnTo>
                    <a:pt x="397" y="304"/>
                  </a:lnTo>
                  <a:lnTo>
                    <a:pt x="397" y="297"/>
                  </a:lnTo>
                  <a:lnTo>
                    <a:pt x="396" y="294"/>
                  </a:lnTo>
                  <a:lnTo>
                    <a:pt x="392" y="289"/>
                  </a:lnTo>
                  <a:lnTo>
                    <a:pt x="387" y="287"/>
                  </a:lnTo>
                  <a:lnTo>
                    <a:pt x="383" y="285"/>
                  </a:lnTo>
                  <a:lnTo>
                    <a:pt x="378" y="285"/>
                  </a:lnTo>
                  <a:lnTo>
                    <a:pt x="375" y="285"/>
                  </a:lnTo>
                  <a:lnTo>
                    <a:pt x="371" y="285"/>
                  </a:lnTo>
                  <a:lnTo>
                    <a:pt x="366" y="285"/>
                  </a:lnTo>
                  <a:lnTo>
                    <a:pt x="361" y="285"/>
                  </a:lnTo>
                  <a:lnTo>
                    <a:pt x="355" y="287"/>
                  </a:lnTo>
                  <a:lnTo>
                    <a:pt x="352" y="289"/>
                  </a:lnTo>
                  <a:lnTo>
                    <a:pt x="348" y="289"/>
                  </a:lnTo>
                  <a:lnTo>
                    <a:pt x="343" y="290"/>
                  </a:lnTo>
                  <a:lnTo>
                    <a:pt x="340" y="292"/>
                  </a:lnTo>
                  <a:lnTo>
                    <a:pt x="338" y="294"/>
                  </a:lnTo>
                  <a:lnTo>
                    <a:pt x="333" y="297"/>
                  </a:lnTo>
                  <a:lnTo>
                    <a:pt x="329" y="299"/>
                  </a:lnTo>
                  <a:lnTo>
                    <a:pt x="324" y="301"/>
                  </a:lnTo>
                  <a:lnTo>
                    <a:pt x="319" y="304"/>
                  </a:lnTo>
                  <a:lnTo>
                    <a:pt x="313" y="306"/>
                  </a:lnTo>
                  <a:lnTo>
                    <a:pt x="308" y="308"/>
                  </a:lnTo>
                  <a:lnTo>
                    <a:pt x="303" y="310"/>
                  </a:lnTo>
                  <a:lnTo>
                    <a:pt x="298" y="313"/>
                  </a:lnTo>
                  <a:lnTo>
                    <a:pt x="291" y="313"/>
                  </a:lnTo>
                  <a:lnTo>
                    <a:pt x="285" y="317"/>
                  </a:lnTo>
                  <a:lnTo>
                    <a:pt x="278" y="317"/>
                  </a:lnTo>
                  <a:lnTo>
                    <a:pt x="275" y="318"/>
                  </a:lnTo>
                  <a:lnTo>
                    <a:pt x="270" y="318"/>
                  </a:lnTo>
                  <a:lnTo>
                    <a:pt x="268" y="320"/>
                  </a:lnTo>
                  <a:lnTo>
                    <a:pt x="264" y="318"/>
                  </a:lnTo>
                  <a:lnTo>
                    <a:pt x="263" y="318"/>
                  </a:lnTo>
                  <a:lnTo>
                    <a:pt x="263" y="315"/>
                  </a:lnTo>
                  <a:lnTo>
                    <a:pt x="266" y="310"/>
                  </a:lnTo>
                  <a:lnTo>
                    <a:pt x="268" y="306"/>
                  </a:lnTo>
                  <a:lnTo>
                    <a:pt x="270" y="301"/>
                  </a:lnTo>
                  <a:lnTo>
                    <a:pt x="273" y="296"/>
                  </a:lnTo>
                  <a:lnTo>
                    <a:pt x="277" y="292"/>
                  </a:lnTo>
                  <a:lnTo>
                    <a:pt x="282" y="285"/>
                  </a:lnTo>
                  <a:lnTo>
                    <a:pt x="285" y="280"/>
                  </a:lnTo>
                  <a:lnTo>
                    <a:pt x="291" y="273"/>
                  </a:lnTo>
                  <a:lnTo>
                    <a:pt x="296" y="268"/>
                  </a:lnTo>
                  <a:lnTo>
                    <a:pt x="298" y="262"/>
                  </a:lnTo>
                  <a:lnTo>
                    <a:pt x="301" y="261"/>
                  </a:lnTo>
                  <a:lnTo>
                    <a:pt x="305" y="255"/>
                  </a:lnTo>
                  <a:lnTo>
                    <a:pt x="308" y="254"/>
                  </a:lnTo>
                  <a:lnTo>
                    <a:pt x="313" y="245"/>
                  </a:lnTo>
                  <a:lnTo>
                    <a:pt x="319" y="240"/>
                  </a:lnTo>
                  <a:lnTo>
                    <a:pt x="320" y="236"/>
                  </a:lnTo>
                  <a:lnTo>
                    <a:pt x="324" y="233"/>
                  </a:lnTo>
                  <a:lnTo>
                    <a:pt x="326" y="227"/>
                  </a:lnTo>
                  <a:lnTo>
                    <a:pt x="329" y="224"/>
                  </a:lnTo>
                  <a:lnTo>
                    <a:pt x="333" y="220"/>
                  </a:lnTo>
                  <a:lnTo>
                    <a:pt x="334" y="217"/>
                  </a:lnTo>
                  <a:lnTo>
                    <a:pt x="338" y="213"/>
                  </a:lnTo>
                  <a:lnTo>
                    <a:pt x="341" y="210"/>
                  </a:lnTo>
                  <a:lnTo>
                    <a:pt x="343" y="207"/>
                  </a:lnTo>
                  <a:lnTo>
                    <a:pt x="347" y="203"/>
                  </a:lnTo>
                  <a:lnTo>
                    <a:pt x="348" y="200"/>
                  </a:lnTo>
                  <a:lnTo>
                    <a:pt x="352" y="196"/>
                  </a:lnTo>
                  <a:lnTo>
                    <a:pt x="357" y="189"/>
                  </a:lnTo>
                  <a:lnTo>
                    <a:pt x="362" y="184"/>
                  </a:lnTo>
                  <a:lnTo>
                    <a:pt x="366" y="179"/>
                  </a:lnTo>
                  <a:lnTo>
                    <a:pt x="369" y="173"/>
                  </a:lnTo>
                  <a:lnTo>
                    <a:pt x="373" y="168"/>
                  </a:lnTo>
                  <a:lnTo>
                    <a:pt x="376" y="165"/>
                  </a:lnTo>
                  <a:lnTo>
                    <a:pt x="378" y="159"/>
                  </a:lnTo>
                  <a:lnTo>
                    <a:pt x="382" y="158"/>
                  </a:lnTo>
                  <a:lnTo>
                    <a:pt x="383" y="154"/>
                  </a:lnTo>
                  <a:lnTo>
                    <a:pt x="385" y="152"/>
                  </a:lnTo>
                  <a:lnTo>
                    <a:pt x="387" y="145"/>
                  </a:lnTo>
                  <a:lnTo>
                    <a:pt x="389" y="140"/>
                  </a:lnTo>
                  <a:lnTo>
                    <a:pt x="390" y="133"/>
                  </a:lnTo>
                  <a:lnTo>
                    <a:pt x="392" y="128"/>
                  </a:lnTo>
                  <a:lnTo>
                    <a:pt x="390" y="121"/>
                  </a:lnTo>
                  <a:lnTo>
                    <a:pt x="390" y="116"/>
                  </a:lnTo>
                  <a:lnTo>
                    <a:pt x="387" y="109"/>
                  </a:lnTo>
                  <a:lnTo>
                    <a:pt x="382" y="105"/>
                  </a:lnTo>
                  <a:lnTo>
                    <a:pt x="378" y="103"/>
                  </a:lnTo>
                  <a:lnTo>
                    <a:pt x="375" y="102"/>
                  </a:lnTo>
                  <a:lnTo>
                    <a:pt x="371" y="102"/>
                  </a:lnTo>
                  <a:lnTo>
                    <a:pt x="368" y="102"/>
                  </a:lnTo>
                  <a:lnTo>
                    <a:pt x="364" y="102"/>
                  </a:lnTo>
                  <a:lnTo>
                    <a:pt x="361" y="102"/>
                  </a:lnTo>
                  <a:lnTo>
                    <a:pt x="357" y="102"/>
                  </a:lnTo>
                  <a:lnTo>
                    <a:pt x="354" y="103"/>
                  </a:lnTo>
                  <a:lnTo>
                    <a:pt x="347" y="107"/>
                  </a:lnTo>
                  <a:lnTo>
                    <a:pt x="341" y="112"/>
                  </a:lnTo>
                  <a:lnTo>
                    <a:pt x="336" y="116"/>
                  </a:lnTo>
                  <a:lnTo>
                    <a:pt x="333" y="121"/>
                  </a:lnTo>
                  <a:lnTo>
                    <a:pt x="329" y="124"/>
                  </a:lnTo>
                  <a:lnTo>
                    <a:pt x="324" y="130"/>
                  </a:lnTo>
                  <a:lnTo>
                    <a:pt x="320" y="133"/>
                  </a:lnTo>
                  <a:lnTo>
                    <a:pt x="317" y="137"/>
                  </a:lnTo>
                  <a:lnTo>
                    <a:pt x="313" y="142"/>
                  </a:lnTo>
                  <a:lnTo>
                    <a:pt x="310" y="147"/>
                  </a:lnTo>
                  <a:lnTo>
                    <a:pt x="305" y="151"/>
                  </a:lnTo>
                  <a:lnTo>
                    <a:pt x="301" y="158"/>
                  </a:lnTo>
                  <a:lnTo>
                    <a:pt x="296" y="163"/>
                  </a:lnTo>
                  <a:lnTo>
                    <a:pt x="291" y="168"/>
                  </a:lnTo>
                  <a:lnTo>
                    <a:pt x="284" y="173"/>
                  </a:lnTo>
                  <a:lnTo>
                    <a:pt x="278" y="180"/>
                  </a:lnTo>
                  <a:lnTo>
                    <a:pt x="275" y="187"/>
                  </a:lnTo>
                  <a:lnTo>
                    <a:pt x="270" y="193"/>
                  </a:lnTo>
                  <a:lnTo>
                    <a:pt x="263" y="200"/>
                  </a:lnTo>
                  <a:lnTo>
                    <a:pt x="257" y="205"/>
                  </a:lnTo>
                  <a:lnTo>
                    <a:pt x="252" y="210"/>
                  </a:lnTo>
                  <a:lnTo>
                    <a:pt x="247" y="215"/>
                  </a:lnTo>
                  <a:lnTo>
                    <a:pt x="242" y="220"/>
                  </a:lnTo>
                  <a:lnTo>
                    <a:pt x="238" y="227"/>
                  </a:lnTo>
                  <a:lnTo>
                    <a:pt x="233" y="233"/>
                  </a:lnTo>
                  <a:lnTo>
                    <a:pt x="229" y="236"/>
                  </a:lnTo>
                  <a:lnTo>
                    <a:pt x="224" y="241"/>
                  </a:lnTo>
                  <a:lnTo>
                    <a:pt x="221" y="245"/>
                  </a:lnTo>
                  <a:lnTo>
                    <a:pt x="217" y="248"/>
                  </a:lnTo>
                  <a:lnTo>
                    <a:pt x="214" y="252"/>
                  </a:lnTo>
                  <a:lnTo>
                    <a:pt x="208" y="257"/>
                  </a:lnTo>
                  <a:lnTo>
                    <a:pt x="207" y="259"/>
                  </a:lnTo>
                  <a:lnTo>
                    <a:pt x="203" y="259"/>
                  </a:lnTo>
                  <a:lnTo>
                    <a:pt x="201" y="257"/>
                  </a:lnTo>
                  <a:lnTo>
                    <a:pt x="198" y="255"/>
                  </a:lnTo>
                  <a:lnTo>
                    <a:pt x="198" y="252"/>
                  </a:lnTo>
                  <a:lnTo>
                    <a:pt x="196" y="247"/>
                  </a:lnTo>
                  <a:lnTo>
                    <a:pt x="196" y="243"/>
                  </a:lnTo>
                  <a:lnTo>
                    <a:pt x="196" y="238"/>
                  </a:lnTo>
                  <a:lnTo>
                    <a:pt x="198" y="236"/>
                  </a:lnTo>
                  <a:lnTo>
                    <a:pt x="200" y="233"/>
                  </a:lnTo>
                  <a:lnTo>
                    <a:pt x="201" y="227"/>
                  </a:lnTo>
                  <a:lnTo>
                    <a:pt x="203" y="226"/>
                  </a:lnTo>
                  <a:lnTo>
                    <a:pt x="205" y="222"/>
                  </a:lnTo>
                  <a:lnTo>
                    <a:pt x="208" y="219"/>
                  </a:lnTo>
                  <a:lnTo>
                    <a:pt x="210" y="215"/>
                  </a:lnTo>
                  <a:lnTo>
                    <a:pt x="212" y="210"/>
                  </a:lnTo>
                  <a:lnTo>
                    <a:pt x="215" y="207"/>
                  </a:lnTo>
                  <a:lnTo>
                    <a:pt x="217" y="201"/>
                  </a:lnTo>
                  <a:lnTo>
                    <a:pt x="221" y="198"/>
                  </a:lnTo>
                  <a:lnTo>
                    <a:pt x="222" y="191"/>
                  </a:lnTo>
                  <a:lnTo>
                    <a:pt x="226" y="186"/>
                  </a:lnTo>
                  <a:lnTo>
                    <a:pt x="229" y="180"/>
                  </a:lnTo>
                  <a:lnTo>
                    <a:pt x="233" y="177"/>
                  </a:lnTo>
                  <a:lnTo>
                    <a:pt x="235" y="170"/>
                  </a:lnTo>
                  <a:lnTo>
                    <a:pt x="238" y="165"/>
                  </a:lnTo>
                  <a:lnTo>
                    <a:pt x="242" y="158"/>
                  </a:lnTo>
                  <a:lnTo>
                    <a:pt x="245" y="152"/>
                  </a:lnTo>
                  <a:lnTo>
                    <a:pt x="247" y="145"/>
                  </a:lnTo>
                  <a:lnTo>
                    <a:pt x="250" y="140"/>
                  </a:lnTo>
                  <a:lnTo>
                    <a:pt x="254" y="133"/>
                  </a:lnTo>
                  <a:lnTo>
                    <a:pt x="256" y="128"/>
                  </a:lnTo>
                  <a:lnTo>
                    <a:pt x="259" y="123"/>
                  </a:lnTo>
                  <a:lnTo>
                    <a:pt x="261" y="116"/>
                  </a:lnTo>
                  <a:lnTo>
                    <a:pt x="263" y="110"/>
                  </a:lnTo>
                  <a:lnTo>
                    <a:pt x="266" y="105"/>
                  </a:lnTo>
                  <a:lnTo>
                    <a:pt x="268" y="100"/>
                  </a:lnTo>
                  <a:lnTo>
                    <a:pt x="270" y="93"/>
                  </a:lnTo>
                  <a:lnTo>
                    <a:pt x="271" y="88"/>
                  </a:lnTo>
                  <a:lnTo>
                    <a:pt x="273" y="82"/>
                  </a:lnTo>
                  <a:lnTo>
                    <a:pt x="275" y="77"/>
                  </a:lnTo>
                  <a:lnTo>
                    <a:pt x="275" y="74"/>
                  </a:lnTo>
                  <a:lnTo>
                    <a:pt x="277" y="68"/>
                  </a:lnTo>
                  <a:lnTo>
                    <a:pt x="277" y="63"/>
                  </a:lnTo>
                  <a:lnTo>
                    <a:pt x="278" y="60"/>
                  </a:lnTo>
                  <a:lnTo>
                    <a:pt x="278" y="54"/>
                  </a:lnTo>
                  <a:lnTo>
                    <a:pt x="278" y="51"/>
                  </a:lnTo>
                  <a:lnTo>
                    <a:pt x="280" y="47"/>
                  </a:lnTo>
                  <a:lnTo>
                    <a:pt x="280" y="44"/>
                  </a:lnTo>
                  <a:lnTo>
                    <a:pt x="282" y="40"/>
                  </a:lnTo>
                  <a:lnTo>
                    <a:pt x="282" y="37"/>
                  </a:lnTo>
                  <a:lnTo>
                    <a:pt x="282" y="35"/>
                  </a:lnTo>
                  <a:lnTo>
                    <a:pt x="282" y="28"/>
                  </a:lnTo>
                  <a:lnTo>
                    <a:pt x="284" y="25"/>
                  </a:lnTo>
                  <a:lnTo>
                    <a:pt x="282" y="19"/>
                  </a:lnTo>
                  <a:lnTo>
                    <a:pt x="282" y="18"/>
                  </a:lnTo>
                  <a:lnTo>
                    <a:pt x="282" y="12"/>
                  </a:lnTo>
                  <a:lnTo>
                    <a:pt x="282" y="11"/>
                  </a:lnTo>
                  <a:lnTo>
                    <a:pt x="278" y="7"/>
                  </a:lnTo>
                  <a:lnTo>
                    <a:pt x="278" y="4"/>
                  </a:lnTo>
                  <a:lnTo>
                    <a:pt x="275" y="2"/>
                  </a:lnTo>
                  <a:lnTo>
                    <a:pt x="270" y="2"/>
                  </a:lnTo>
                  <a:lnTo>
                    <a:pt x="266" y="0"/>
                  </a:lnTo>
                  <a:lnTo>
                    <a:pt x="261" y="2"/>
                  </a:lnTo>
                  <a:lnTo>
                    <a:pt x="254" y="2"/>
                  </a:lnTo>
                  <a:lnTo>
                    <a:pt x="249" y="4"/>
                  </a:lnTo>
                  <a:lnTo>
                    <a:pt x="242" y="5"/>
                  </a:lnTo>
                  <a:lnTo>
                    <a:pt x="236" y="9"/>
                  </a:lnTo>
                  <a:lnTo>
                    <a:pt x="235" y="9"/>
                  </a:lnTo>
                  <a:lnTo>
                    <a:pt x="233" y="12"/>
                  </a:lnTo>
                  <a:lnTo>
                    <a:pt x="231" y="14"/>
                  </a:lnTo>
                  <a:lnTo>
                    <a:pt x="228" y="19"/>
                  </a:lnTo>
                  <a:lnTo>
                    <a:pt x="224" y="23"/>
                  </a:lnTo>
                  <a:lnTo>
                    <a:pt x="222" y="28"/>
                  </a:lnTo>
                  <a:lnTo>
                    <a:pt x="219" y="33"/>
                  </a:lnTo>
                  <a:lnTo>
                    <a:pt x="215" y="40"/>
                  </a:lnTo>
                  <a:lnTo>
                    <a:pt x="214" y="44"/>
                  </a:lnTo>
                  <a:lnTo>
                    <a:pt x="212" y="47"/>
                  </a:lnTo>
                  <a:lnTo>
                    <a:pt x="210" y="51"/>
                  </a:lnTo>
                  <a:lnTo>
                    <a:pt x="208" y="54"/>
                  </a:lnTo>
                  <a:lnTo>
                    <a:pt x="205" y="58"/>
                  </a:lnTo>
                  <a:lnTo>
                    <a:pt x="203" y="61"/>
                  </a:lnTo>
                  <a:lnTo>
                    <a:pt x="201" y="67"/>
                  </a:lnTo>
                  <a:lnTo>
                    <a:pt x="200" y="70"/>
                  </a:lnTo>
                  <a:lnTo>
                    <a:pt x="198" y="74"/>
                  </a:lnTo>
                  <a:lnTo>
                    <a:pt x="196" y="79"/>
                  </a:lnTo>
                  <a:lnTo>
                    <a:pt x="193" y="82"/>
                  </a:lnTo>
                  <a:lnTo>
                    <a:pt x="191" y="88"/>
                  </a:lnTo>
                  <a:lnTo>
                    <a:pt x="189" y="91"/>
                  </a:lnTo>
                  <a:lnTo>
                    <a:pt x="187" y="95"/>
                  </a:lnTo>
                  <a:lnTo>
                    <a:pt x="186" y="100"/>
                  </a:lnTo>
                  <a:lnTo>
                    <a:pt x="184" y="105"/>
                  </a:lnTo>
                  <a:lnTo>
                    <a:pt x="180" y="109"/>
                  </a:lnTo>
                  <a:lnTo>
                    <a:pt x="179" y="114"/>
                  </a:lnTo>
                  <a:lnTo>
                    <a:pt x="177" y="117"/>
                  </a:lnTo>
                  <a:lnTo>
                    <a:pt x="175" y="121"/>
                  </a:lnTo>
                  <a:lnTo>
                    <a:pt x="173" y="124"/>
                  </a:lnTo>
                  <a:lnTo>
                    <a:pt x="170" y="130"/>
                  </a:lnTo>
                  <a:lnTo>
                    <a:pt x="168" y="133"/>
                  </a:lnTo>
                  <a:lnTo>
                    <a:pt x="166" y="138"/>
                  </a:lnTo>
                  <a:lnTo>
                    <a:pt x="165" y="142"/>
                  </a:lnTo>
                  <a:lnTo>
                    <a:pt x="163" y="145"/>
                  </a:lnTo>
                  <a:lnTo>
                    <a:pt x="161" y="151"/>
                  </a:lnTo>
                  <a:lnTo>
                    <a:pt x="159" y="154"/>
                  </a:lnTo>
                  <a:lnTo>
                    <a:pt x="156" y="158"/>
                  </a:lnTo>
                  <a:lnTo>
                    <a:pt x="156" y="161"/>
                  </a:lnTo>
                  <a:lnTo>
                    <a:pt x="154" y="165"/>
                  </a:lnTo>
                  <a:lnTo>
                    <a:pt x="152" y="168"/>
                  </a:lnTo>
                  <a:lnTo>
                    <a:pt x="149" y="173"/>
                  </a:lnTo>
                  <a:lnTo>
                    <a:pt x="145" y="180"/>
                  </a:lnTo>
                  <a:lnTo>
                    <a:pt x="142" y="186"/>
                  </a:lnTo>
                  <a:lnTo>
                    <a:pt x="140" y="191"/>
                  </a:lnTo>
                  <a:lnTo>
                    <a:pt x="138" y="194"/>
                  </a:lnTo>
                  <a:lnTo>
                    <a:pt x="137" y="200"/>
                  </a:lnTo>
                  <a:lnTo>
                    <a:pt x="135" y="201"/>
                  </a:lnTo>
                  <a:lnTo>
                    <a:pt x="135" y="203"/>
                  </a:lnTo>
                  <a:lnTo>
                    <a:pt x="130" y="207"/>
                  </a:lnTo>
                  <a:lnTo>
                    <a:pt x="126" y="212"/>
                  </a:lnTo>
                  <a:lnTo>
                    <a:pt x="123" y="215"/>
                  </a:lnTo>
                  <a:lnTo>
                    <a:pt x="119" y="220"/>
                  </a:lnTo>
                  <a:lnTo>
                    <a:pt x="116" y="222"/>
                  </a:lnTo>
                  <a:lnTo>
                    <a:pt x="112" y="226"/>
                  </a:lnTo>
                  <a:lnTo>
                    <a:pt x="109" y="226"/>
                  </a:lnTo>
                  <a:lnTo>
                    <a:pt x="109" y="224"/>
                  </a:lnTo>
                  <a:lnTo>
                    <a:pt x="107" y="220"/>
                  </a:lnTo>
                  <a:lnTo>
                    <a:pt x="107" y="219"/>
                  </a:lnTo>
                  <a:lnTo>
                    <a:pt x="107" y="213"/>
                  </a:lnTo>
                  <a:lnTo>
                    <a:pt x="107" y="208"/>
                  </a:lnTo>
                  <a:lnTo>
                    <a:pt x="107" y="201"/>
                  </a:lnTo>
                  <a:lnTo>
                    <a:pt x="107" y="196"/>
                  </a:lnTo>
                  <a:lnTo>
                    <a:pt x="107" y="193"/>
                  </a:lnTo>
                  <a:lnTo>
                    <a:pt x="109" y="187"/>
                  </a:lnTo>
                  <a:lnTo>
                    <a:pt x="109" y="184"/>
                  </a:lnTo>
                  <a:lnTo>
                    <a:pt x="109" y="180"/>
                  </a:lnTo>
                  <a:lnTo>
                    <a:pt x="109" y="177"/>
                  </a:lnTo>
                  <a:lnTo>
                    <a:pt x="109" y="173"/>
                  </a:lnTo>
                  <a:lnTo>
                    <a:pt x="110" y="170"/>
                  </a:lnTo>
                  <a:lnTo>
                    <a:pt x="110" y="165"/>
                  </a:lnTo>
                  <a:lnTo>
                    <a:pt x="110" y="161"/>
                  </a:lnTo>
                  <a:lnTo>
                    <a:pt x="110" y="158"/>
                  </a:lnTo>
                  <a:lnTo>
                    <a:pt x="112" y="154"/>
                  </a:lnTo>
                  <a:lnTo>
                    <a:pt x="112" y="151"/>
                  </a:lnTo>
                  <a:lnTo>
                    <a:pt x="112" y="144"/>
                  </a:lnTo>
                  <a:lnTo>
                    <a:pt x="114" y="138"/>
                  </a:lnTo>
                  <a:lnTo>
                    <a:pt x="116" y="133"/>
                  </a:lnTo>
                  <a:lnTo>
                    <a:pt x="117" y="130"/>
                  </a:lnTo>
                  <a:lnTo>
                    <a:pt x="117" y="126"/>
                  </a:lnTo>
                  <a:lnTo>
                    <a:pt x="119" y="121"/>
                  </a:lnTo>
                  <a:lnTo>
                    <a:pt x="119" y="117"/>
                  </a:lnTo>
                  <a:lnTo>
                    <a:pt x="119" y="114"/>
                  </a:lnTo>
                  <a:lnTo>
                    <a:pt x="121" y="110"/>
                  </a:lnTo>
                  <a:lnTo>
                    <a:pt x="123" y="107"/>
                  </a:lnTo>
                  <a:lnTo>
                    <a:pt x="123" y="102"/>
                  </a:lnTo>
                  <a:lnTo>
                    <a:pt x="123" y="98"/>
                  </a:lnTo>
                  <a:lnTo>
                    <a:pt x="123" y="93"/>
                  </a:lnTo>
                  <a:lnTo>
                    <a:pt x="124" y="89"/>
                  </a:lnTo>
                  <a:lnTo>
                    <a:pt x="124" y="84"/>
                  </a:lnTo>
                  <a:lnTo>
                    <a:pt x="126" y="79"/>
                  </a:lnTo>
                  <a:lnTo>
                    <a:pt x="126" y="75"/>
                  </a:lnTo>
                  <a:lnTo>
                    <a:pt x="128" y="70"/>
                  </a:lnTo>
                  <a:lnTo>
                    <a:pt x="128" y="65"/>
                  </a:lnTo>
                  <a:lnTo>
                    <a:pt x="128" y="61"/>
                  </a:lnTo>
                  <a:lnTo>
                    <a:pt x="128" y="56"/>
                  </a:lnTo>
                  <a:lnTo>
                    <a:pt x="130" y="53"/>
                  </a:lnTo>
                  <a:lnTo>
                    <a:pt x="130" y="47"/>
                  </a:lnTo>
                  <a:lnTo>
                    <a:pt x="130" y="42"/>
                  </a:lnTo>
                  <a:lnTo>
                    <a:pt x="130" y="39"/>
                  </a:lnTo>
                  <a:lnTo>
                    <a:pt x="130" y="35"/>
                  </a:lnTo>
                  <a:lnTo>
                    <a:pt x="130" y="32"/>
                  </a:lnTo>
                  <a:lnTo>
                    <a:pt x="130" y="28"/>
                  </a:lnTo>
                  <a:lnTo>
                    <a:pt x="128" y="25"/>
                  </a:lnTo>
                  <a:lnTo>
                    <a:pt x="128" y="23"/>
                  </a:lnTo>
                  <a:lnTo>
                    <a:pt x="126" y="18"/>
                  </a:lnTo>
                  <a:lnTo>
                    <a:pt x="126" y="16"/>
                  </a:lnTo>
                  <a:lnTo>
                    <a:pt x="121" y="11"/>
                  </a:lnTo>
                  <a:lnTo>
                    <a:pt x="117" y="7"/>
                  </a:lnTo>
                  <a:lnTo>
                    <a:pt x="116" y="4"/>
                  </a:lnTo>
                  <a:lnTo>
                    <a:pt x="112" y="4"/>
                  </a:lnTo>
                  <a:lnTo>
                    <a:pt x="110" y="2"/>
                  </a:lnTo>
                  <a:lnTo>
                    <a:pt x="107" y="2"/>
                  </a:lnTo>
                  <a:lnTo>
                    <a:pt x="103" y="4"/>
                  </a:lnTo>
                  <a:lnTo>
                    <a:pt x="96" y="5"/>
                  </a:lnTo>
                  <a:lnTo>
                    <a:pt x="93" y="7"/>
                  </a:lnTo>
                  <a:lnTo>
                    <a:pt x="89" y="9"/>
                  </a:lnTo>
                  <a:lnTo>
                    <a:pt x="86" y="11"/>
                  </a:lnTo>
                  <a:lnTo>
                    <a:pt x="84" y="12"/>
                  </a:lnTo>
                  <a:lnTo>
                    <a:pt x="77" y="16"/>
                  </a:lnTo>
                  <a:lnTo>
                    <a:pt x="74" y="19"/>
                  </a:lnTo>
                  <a:lnTo>
                    <a:pt x="68" y="25"/>
                  </a:lnTo>
                  <a:lnTo>
                    <a:pt x="65" y="32"/>
                  </a:lnTo>
                  <a:lnTo>
                    <a:pt x="63" y="35"/>
                  </a:lnTo>
                  <a:lnTo>
                    <a:pt x="61" y="39"/>
                  </a:lnTo>
                  <a:lnTo>
                    <a:pt x="60" y="42"/>
                  </a:lnTo>
                  <a:lnTo>
                    <a:pt x="58" y="49"/>
                  </a:lnTo>
                  <a:lnTo>
                    <a:pt x="56" y="51"/>
                  </a:lnTo>
                  <a:lnTo>
                    <a:pt x="54" y="54"/>
                  </a:lnTo>
                  <a:lnTo>
                    <a:pt x="54" y="58"/>
                  </a:lnTo>
                  <a:lnTo>
                    <a:pt x="53" y="63"/>
                  </a:lnTo>
                  <a:lnTo>
                    <a:pt x="53" y="67"/>
                  </a:lnTo>
                  <a:lnTo>
                    <a:pt x="51" y="72"/>
                  </a:lnTo>
                  <a:lnTo>
                    <a:pt x="51" y="79"/>
                  </a:lnTo>
                  <a:lnTo>
                    <a:pt x="49" y="84"/>
                  </a:lnTo>
                  <a:lnTo>
                    <a:pt x="47" y="89"/>
                  </a:lnTo>
                  <a:lnTo>
                    <a:pt x="47" y="95"/>
                  </a:lnTo>
                  <a:lnTo>
                    <a:pt x="46" y="102"/>
                  </a:lnTo>
                  <a:lnTo>
                    <a:pt x="46" y="109"/>
                  </a:lnTo>
                  <a:lnTo>
                    <a:pt x="44" y="116"/>
                  </a:lnTo>
                  <a:lnTo>
                    <a:pt x="44" y="123"/>
                  </a:lnTo>
                  <a:lnTo>
                    <a:pt x="44" y="124"/>
                  </a:lnTo>
                  <a:lnTo>
                    <a:pt x="44" y="128"/>
                  </a:lnTo>
                  <a:lnTo>
                    <a:pt x="44" y="131"/>
                  </a:lnTo>
                  <a:lnTo>
                    <a:pt x="44" y="137"/>
                  </a:lnTo>
                  <a:lnTo>
                    <a:pt x="42" y="142"/>
                  </a:lnTo>
                  <a:lnTo>
                    <a:pt x="40" y="149"/>
                  </a:lnTo>
                  <a:lnTo>
                    <a:pt x="40" y="156"/>
                  </a:lnTo>
                  <a:lnTo>
                    <a:pt x="40" y="163"/>
                  </a:lnTo>
                  <a:lnTo>
                    <a:pt x="40" y="168"/>
                  </a:lnTo>
                  <a:lnTo>
                    <a:pt x="39" y="175"/>
                  </a:lnTo>
                  <a:lnTo>
                    <a:pt x="39" y="180"/>
                  </a:lnTo>
                  <a:lnTo>
                    <a:pt x="39" y="187"/>
                  </a:lnTo>
                  <a:lnTo>
                    <a:pt x="39" y="193"/>
                  </a:lnTo>
                  <a:lnTo>
                    <a:pt x="37" y="198"/>
                  </a:lnTo>
                  <a:lnTo>
                    <a:pt x="37" y="201"/>
                  </a:lnTo>
                  <a:lnTo>
                    <a:pt x="37" y="207"/>
                  </a:lnTo>
                  <a:lnTo>
                    <a:pt x="37" y="210"/>
                  </a:lnTo>
                  <a:lnTo>
                    <a:pt x="37" y="213"/>
                  </a:lnTo>
                  <a:lnTo>
                    <a:pt x="37" y="215"/>
                  </a:lnTo>
                  <a:lnTo>
                    <a:pt x="37" y="219"/>
                  </a:lnTo>
                  <a:lnTo>
                    <a:pt x="35" y="222"/>
                  </a:lnTo>
                  <a:lnTo>
                    <a:pt x="33" y="227"/>
                  </a:lnTo>
                  <a:lnTo>
                    <a:pt x="32" y="234"/>
                  </a:lnTo>
                  <a:lnTo>
                    <a:pt x="30" y="241"/>
                  </a:lnTo>
                  <a:lnTo>
                    <a:pt x="26" y="247"/>
                  </a:lnTo>
                  <a:lnTo>
                    <a:pt x="23" y="254"/>
                  </a:lnTo>
                  <a:lnTo>
                    <a:pt x="21" y="257"/>
                  </a:lnTo>
                  <a:lnTo>
                    <a:pt x="19" y="261"/>
                  </a:lnTo>
                  <a:lnTo>
                    <a:pt x="18" y="264"/>
                  </a:lnTo>
                  <a:lnTo>
                    <a:pt x="18" y="268"/>
                  </a:lnTo>
                  <a:lnTo>
                    <a:pt x="14" y="275"/>
                  </a:lnTo>
                  <a:lnTo>
                    <a:pt x="11" y="280"/>
                  </a:lnTo>
                  <a:lnTo>
                    <a:pt x="7" y="285"/>
                  </a:lnTo>
                  <a:lnTo>
                    <a:pt x="4" y="290"/>
                  </a:lnTo>
                  <a:lnTo>
                    <a:pt x="2" y="294"/>
                  </a:lnTo>
                  <a:lnTo>
                    <a:pt x="0" y="297"/>
                  </a:lnTo>
                  <a:lnTo>
                    <a:pt x="0" y="299"/>
                  </a:lnTo>
                  <a:lnTo>
                    <a:pt x="0" y="301"/>
                  </a:lnTo>
                  <a:lnTo>
                    <a:pt x="12"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5376" name="Freeform 66"/>
            <p:cNvSpPr>
              <a:spLocks/>
            </p:cNvSpPr>
            <p:nvPr/>
          </p:nvSpPr>
          <p:spPr bwMode="auto">
            <a:xfrm>
              <a:off x="5367" y="887"/>
              <a:ext cx="206" cy="61"/>
            </a:xfrm>
            <a:custGeom>
              <a:avLst/>
              <a:gdLst>
                <a:gd name="T0" fmla="*/ 17 w 206"/>
                <a:gd name="T1" fmla="*/ 21 h 61"/>
                <a:gd name="T2" fmla="*/ 17 w 206"/>
                <a:gd name="T3" fmla="*/ 29 h 61"/>
                <a:gd name="T4" fmla="*/ 21 w 206"/>
                <a:gd name="T5" fmla="*/ 36 h 61"/>
                <a:gd name="T6" fmla="*/ 29 w 206"/>
                <a:gd name="T7" fmla="*/ 43 h 61"/>
                <a:gd name="T8" fmla="*/ 40 w 206"/>
                <a:gd name="T9" fmla="*/ 47 h 61"/>
                <a:gd name="T10" fmla="*/ 49 w 206"/>
                <a:gd name="T11" fmla="*/ 49 h 61"/>
                <a:gd name="T12" fmla="*/ 56 w 206"/>
                <a:gd name="T13" fmla="*/ 50 h 61"/>
                <a:gd name="T14" fmla="*/ 63 w 206"/>
                <a:gd name="T15" fmla="*/ 50 h 61"/>
                <a:gd name="T16" fmla="*/ 71 w 206"/>
                <a:gd name="T17" fmla="*/ 52 h 61"/>
                <a:gd name="T18" fmla="*/ 78 w 206"/>
                <a:gd name="T19" fmla="*/ 52 h 61"/>
                <a:gd name="T20" fmla="*/ 87 w 206"/>
                <a:gd name="T21" fmla="*/ 52 h 61"/>
                <a:gd name="T22" fmla="*/ 96 w 206"/>
                <a:gd name="T23" fmla="*/ 54 h 61"/>
                <a:gd name="T24" fmla="*/ 105 w 206"/>
                <a:gd name="T25" fmla="*/ 54 h 61"/>
                <a:gd name="T26" fmla="*/ 113 w 206"/>
                <a:gd name="T27" fmla="*/ 52 h 61"/>
                <a:gd name="T28" fmla="*/ 120 w 206"/>
                <a:gd name="T29" fmla="*/ 52 h 61"/>
                <a:gd name="T30" fmla="*/ 127 w 206"/>
                <a:gd name="T31" fmla="*/ 50 h 61"/>
                <a:gd name="T32" fmla="*/ 136 w 206"/>
                <a:gd name="T33" fmla="*/ 50 h 61"/>
                <a:gd name="T34" fmla="*/ 145 w 206"/>
                <a:gd name="T35" fmla="*/ 47 h 61"/>
                <a:gd name="T36" fmla="*/ 155 w 206"/>
                <a:gd name="T37" fmla="*/ 43 h 61"/>
                <a:gd name="T38" fmla="*/ 164 w 206"/>
                <a:gd name="T39" fmla="*/ 38 h 61"/>
                <a:gd name="T40" fmla="*/ 173 w 206"/>
                <a:gd name="T41" fmla="*/ 35 h 61"/>
                <a:gd name="T42" fmla="*/ 182 w 206"/>
                <a:gd name="T43" fmla="*/ 28 h 61"/>
                <a:gd name="T44" fmla="*/ 187 w 206"/>
                <a:gd name="T45" fmla="*/ 21 h 61"/>
                <a:gd name="T46" fmla="*/ 189 w 206"/>
                <a:gd name="T47" fmla="*/ 14 h 61"/>
                <a:gd name="T48" fmla="*/ 206 w 206"/>
                <a:gd name="T49" fmla="*/ 0 h 61"/>
                <a:gd name="T50" fmla="*/ 206 w 206"/>
                <a:gd name="T51" fmla="*/ 7 h 61"/>
                <a:gd name="T52" fmla="*/ 204 w 206"/>
                <a:gd name="T53" fmla="*/ 14 h 61"/>
                <a:gd name="T54" fmla="*/ 201 w 206"/>
                <a:gd name="T55" fmla="*/ 22 h 61"/>
                <a:gd name="T56" fmla="*/ 194 w 206"/>
                <a:gd name="T57" fmla="*/ 31 h 61"/>
                <a:gd name="T58" fmla="*/ 187 w 206"/>
                <a:gd name="T59" fmla="*/ 36 h 61"/>
                <a:gd name="T60" fmla="*/ 182 w 206"/>
                <a:gd name="T61" fmla="*/ 42 h 61"/>
                <a:gd name="T62" fmla="*/ 173 w 206"/>
                <a:gd name="T63" fmla="*/ 45 h 61"/>
                <a:gd name="T64" fmla="*/ 162 w 206"/>
                <a:gd name="T65" fmla="*/ 49 h 61"/>
                <a:gd name="T66" fmla="*/ 150 w 206"/>
                <a:gd name="T67" fmla="*/ 52 h 61"/>
                <a:gd name="T68" fmla="*/ 138 w 206"/>
                <a:gd name="T69" fmla="*/ 56 h 61"/>
                <a:gd name="T70" fmla="*/ 129 w 206"/>
                <a:gd name="T71" fmla="*/ 57 h 61"/>
                <a:gd name="T72" fmla="*/ 122 w 206"/>
                <a:gd name="T73" fmla="*/ 57 h 61"/>
                <a:gd name="T74" fmla="*/ 108 w 206"/>
                <a:gd name="T75" fmla="*/ 59 h 61"/>
                <a:gd name="T76" fmla="*/ 101 w 206"/>
                <a:gd name="T77" fmla="*/ 59 h 61"/>
                <a:gd name="T78" fmla="*/ 96 w 206"/>
                <a:gd name="T79" fmla="*/ 59 h 61"/>
                <a:gd name="T80" fmla="*/ 84 w 206"/>
                <a:gd name="T81" fmla="*/ 61 h 61"/>
                <a:gd name="T82" fmla="*/ 70 w 206"/>
                <a:gd name="T83" fmla="*/ 59 h 61"/>
                <a:gd name="T84" fmla="*/ 59 w 206"/>
                <a:gd name="T85" fmla="*/ 59 h 61"/>
                <a:gd name="T86" fmla="*/ 49 w 206"/>
                <a:gd name="T87" fmla="*/ 57 h 61"/>
                <a:gd name="T88" fmla="*/ 40 w 206"/>
                <a:gd name="T89" fmla="*/ 56 h 61"/>
                <a:gd name="T90" fmla="*/ 29 w 206"/>
                <a:gd name="T91" fmla="*/ 52 h 61"/>
                <a:gd name="T92" fmla="*/ 22 w 206"/>
                <a:gd name="T93" fmla="*/ 49 h 61"/>
                <a:gd name="T94" fmla="*/ 15 w 206"/>
                <a:gd name="T95" fmla="*/ 45 h 61"/>
                <a:gd name="T96" fmla="*/ 10 w 206"/>
                <a:gd name="T97" fmla="*/ 42 h 61"/>
                <a:gd name="T98" fmla="*/ 3 w 206"/>
                <a:gd name="T99" fmla="*/ 29 h 61"/>
                <a:gd name="T100" fmla="*/ 0 w 206"/>
                <a:gd name="T101" fmla="*/ 17 h 61"/>
                <a:gd name="T102" fmla="*/ 17 w 206"/>
                <a:gd name="T103" fmla="*/ 19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61"/>
                <a:gd name="T158" fmla="*/ 206 w 206"/>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61">
                  <a:moveTo>
                    <a:pt x="17" y="19"/>
                  </a:moveTo>
                  <a:lnTo>
                    <a:pt x="17" y="21"/>
                  </a:lnTo>
                  <a:lnTo>
                    <a:pt x="17" y="26"/>
                  </a:lnTo>
                  <a:lnTo>
                    <a:pt x="17" y="29"/>
                  </a:lnTo>
                  <a:lnTo>
                    <a:pt x="19" y="33"/>
                  </a:lnTo>
                  <a:lnTo>
                    <a:pt x="21" y="36"/>
                  </a:lnTo>
                  <a:lnTo>
                    <a:pt x="26" y="42"/>
                  </a:lnTo>
                  <a:lnTo>
                    <a:pt x="29" y="43"/>
                  </a:lnTo>
                  <a:lnTo>
                    <a:pt x="35" y="45"/>
                  </a:lnTo>
                  <a:lnTo>
                    <a:pt x="40" y="47"/>
                  </a:lnTo>
                  <a:lnTo>
                    <a:pt x="45" y="49"/>
                  </a:lnTo>
                  <a:lnTo>
                    <a:pt x="49" y="49"/>
                  </a:lnTo>
                  <a:lnTo>
                    <a:pt x="52" y="49"/>
                  </a:lnTo>
                  <a:lnTo>
                    <a:pt x="56" y="50"/>
                  </a:lnTo>
                  <a:lnTo>
                    <a:pt x="59" y="50"/>
                  </a:lnTo>
                  <a:lnTo>
                    <a:pt x="63" y="50"/>
                  </a:lnTo>
                  <a:lnTo>
                    <a:pt x="66" y="52"/>
                  </a:lnTo>
                  <a:lnTo>
                    <a:pt x="71" y="52"/>
                  </a:lnTo>
                  <a:lnTo>
                    <a:pt x="75" y="52"/>
                  </a:lnTo>
                  <a:lnTo>
                    <a:pt x="78" y="52"/>
                  </a:lnTo>
                  <a:lnTo>
                    <a:pt x="84" y="52"/>
                  </a:lnTo>
                  <a:lnTo>
                    <a:pt x="87" y="52"/>
                  </a:lnTo>
                  <a:lnTo>
                    <a:pt x="92" y="54"/>
                  </a:lnTo>
                  <a:lnTo>
                    <a:pt x="96" y="54"/>
                  </a:lnTo>
                  <a:lnTo>
                    <a:pt x="99" y="54"/>
                  </a:lnTo>
                  <a:lnTo>
                    <a:pt x="105" y="54"/>
                  </a:lnTo>
                  <a:lnTo>
                    <a:pt x="108" y="54"/>
                  </a:lnTo>
                  <a:lnTo>
                    <a:pt x="113" y="52"/>
                  </a:lnTo>
                  <a:lnTo>
                    <a:pt x="117" y="52"/>
                  </a:lnTo>
                  <a:lnTo>
                    <a:pt x="120" y="52"/>
                  </a:lnTo>
                  <a:lnTo>
                    <a:pt x="126" y="52"/>
                  </a:lnTo>
                  <a:lnTo>
                    <a:pt x="127" y="50"/>
                  </a:lnTo>
                  <a:lnTo>
                    <a:pt x="133" y="50"/>
                  </a:lnTo>
                  <a:lnTo>
                    <a:pt x="136" y="50"/>
                  </a:lnTo>
                  <a:lnTo>
                    <a:pt x="140" y="49"/>
                  </a:lnTo>
                  <a:lnTo>
                    <a:pt x="145" y="47"/>
                  </a:lnTo>
                  <a:lnTo>
                    <a:pt x="150" y="45"/>
                  </a:lnTo>
                  <a:lnTo>
                    <a:pt x="155" y="43"/>
                  </a:lnTo>
                  <a:lnTo>
                    <a:pt x="161" y="42"/>
                  </a:lnTo>
                  <a:lnTo>
                    <a:pt x="164" y="38"/>
                  </a:lnTo>
                  <a:lnTo>
                    <a:pt x="169" y="36"/>
                  </a:lnTo>
                  <a:lnTo>
                    <a:pt x="173" y="35"/>
                  </a:lnTo>
                  <a:lnTo>
                    <a:pt x="176" y="33"/>
                  </a:lnTo>
                  <a:lnTo>
                    <a:pt x="182" y="28"/>
                  </a:lnTo>
                  <a:lnTo>
                    <a:pt x="185" y="22"/>
                  </a:lnTo>
                  <a:lnTo>
                    <a:pt x="187" y="21"/>
                  </a:lnTo>
                  <a:lnTo>
                    <a:pt x="189" y="17"/>
                  </a:lnTo>
                  <a:lnTo>
                    <a:pt x="189" y="14"/>
                  </a:lnTo>
                  <a:lnTo>
                    <a:pt x="189" y="10"/>
                  </a:lnTo>
                  <a:lnTo>
                    <a:pt x="206" y="0"/>
                  </a:lnTo>
                  <a:lnTo>
                    <a:pt x="206" y="7"/>
                  </a:lnTo>
                  <a:lnTo>
                    <a:pt x="206" y="8"/>
                  </a:lnTo>
                  <a:lnTo>
                    <a:pt x="204" y="14"/>
                  </a:lnTo>
                  <a:lnTo>
                    <a:pt x="203" y="17"/>
                  </a:lnTo>
                  <a:lnTo>
                    <a:pt x="201" y="22"/>
                  </a:lnTo>
                  <a:lnTo>
                    <a:pt x="197" y="28"/>
                  </a:lnTo>
                  <a:lnTo>
                    <a:pt x="194" y="31"/>
                  </a:lnTo>
                  <a:lnTo>
                    <a:pt x="190" y="33"/>
                  </a:lnTo>
                  <a:lnTo>
                    <a:pt x="187" y="36"/>
                  </a:lnTo>
                  <a:lnTo>
                    <a:pt x="185" y="38"/>
                  </a:lnTo>
                  <a:lnTo>
                    <a:pt x="182" y="42"/>
                  </a:lnTo>
                  <a:lnTo>
                    <a:pt x="176" y="43"/>
                  </a:lnTo>
                  <a:lnTo>
                    <a:pt x="173" y="45"/>
                  </a:lnTo>
                  <a:lnTo>
                    <a:pt x="168" y="47"/>
                  </a:lnTo>
                  <a:lnTo>
                    <a:pt x="162" y="49"/>
                  </a:lnTo>
                  <a:lnTo>
                    <a:pt x="157" y="50"/>
                  </a:lnTo>
                  <a:lnTo>
                    <a:pt x="150" y="52"/>
                  </a:lnTo>
                  <a:lnTo>
                    <a:pt x="143" y="54"/>
                  </a:lnTo>
                  <a:lnTo>
                    <a:pt x="138" y="56"/>
                  </a:lnTo>
                  <a:lnTo>
                    <a:pt x="134" y="56"/>
                  </a:lnTo>
                  <a:lnTo>
                    <a:pt x="129" y="57"/>
                  </a:lnTo>
                  <a:lnTo>
                    <a:pt x="126" y="57"/>
                  </a:lnTo>
                  <a:lnTo>
                    <a:pt x="122" y="57"/>
                  </a:lnTo>
                  <a:lnTo>
                    <a:pt x="115" y="57"/>
                  </a:lnTo>
                  <a:lnTo>
                    <a:pt x="108" y="59"/>
                  </a:lnTo>
                  <a:lnTo>
                    <a:pt x="105" y="59"/>
                  </a:lnTo>
                  <a:lnTo>
                    <a:pt x="101" y="59"/>
                  </a:lnTo>
                  <a:lnTo>
                    <a:pt x="98" y="59"/>
                  </a:lnTo>
                  <a:lnTo>
                    <a:pt x="96" y="59"/>
                  </a:lnTo>
                  <a:lnTo>
                    <a:pt x="89" y="59"/>
                  </a:lnTo>
                  <a:lnTo>
                    <a:pt x="84" y="61"/>
                  </a:lnTo>
                  <a:lnTo>
                    <a:pt x="77" y="59"/>
                  </a:lnTo>
                  <a:lnTo>
                    <a:pt x="70" y="59"/>
                  </a:lnTo>
                  <a:lnTo>
                    <a:pt x="64" y="59"/>
                  </a:lnTo>
                  <a:lnTo>
                    <a:pt x="59" y="59"/>
                  </a:lnTo>
                  <a:lnTo>
                    <a:pt x="54" y="57"/>
                  </a:lnTo>
                  <a:lnTo>
                    <a:pt x="49" y="57"/>
                  </a:lnTo>
                  <a:lnTo>
                    <a:pt x="43" y="57"/>
                  </a:lnTo>
                  <a:lnTo>
                    <a:pt x="40" y="56"/>
                  </a:lnTo>
                  <a:lnTo>
                    <a:pt x="35" y="54"/>
                  </a:lnTo>
                  <a:lnTo>
                    <a:pt x="29" y="52"/>
                  </a:lnTo>
                  <a:lnTo>
                    <a:pt x="26" y="50"/>
                  </a:lnTo>
                  <a:lnTo>
                    <a:pt x="22" y="49"/>
                  </a:lnTo>
                  <a:lnTo>
                    <a:pt x="19" y="47"/>
                  </a:lnTo>
                  <a:lnTo>
                    <a:pt x="15" y="45"/>
                  </a:lnTo>
                  <a:lnTo>
                    <a:pt x="12" y="43"/>
                  </a:lnTo>
                  <a:lnTo>
                    <a:pt x="10" y="42"/>
                  </a:lnTo>
                  <a:lnTo>
                    <a:pt x="5" y="35"/>
                  </a:lnTo>
                  <a:lnTo>
                    <a:pt x="3" y="29"/>
                  </a:lnTo>
                  <a:lnTo>
                    <a:pt x="0" y="22"/>
                  </a:lnTo>
                  <a:lnTo>
                    <a:pt x="0" y="17"/>
                  </a:lnTo>
                  <a:lnTo>
                    <a:pt x="1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Tree>
    <p:extLst>
      <p:ext uri="{BB962C8B-B14F-4D97-AF65-F5344CB8AC3E}">
        <p14:creationId xmlns:p14="http://schemas.microsoft.com/office/powerpoint/2010/main" val="4290710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|EOS~013|</a:t>
            </a:r>
            <a:endParaRPr lang="en-US" sz="100" dirty="0" err="1" smtClean="0">
              <a:solidFill>
                <a:srgbClr val="FFFFFF"/>
              </a:solidFill>
              <a:latin typeface="Arial"/>
              <a:cs typeface="Calibri" pitchFamily="34" charset="0"/>
            </a:endParaRPr>
          </a:p>
        </p:txBody>
      </p:sp>
      <p:grpSp>
        <p:nvGrpSpPr>
          <p:cNvPr id="16386" name="Group 2"/>
          <p:cNvGrpSpPr>
            <a:grpSpLocks/>
          </p:cNvGrpSpPr>
          <p:nvPr/>
        </p:nvGrpSpPr>
        <p:grpSpPr bwMode="auto">
          <a:xfrm>
            <a:off x="8367713" y="34925"/>
            <a:ext cx="741362" cy="792163"/>
            <a:chOff x="3777" y="1768"/>
            <a:chExt cx="467" cy="499"/>
          </a:xfrm>
        </p:grpSpPr>
        <p:sp>
          <p:nvSpPr>
            <p:cNvPr id="16429" name="Rectangle 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30" name="AutoShape 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3" name="Group 5"/>
          <p:cNvGrpSpPr>
            <a:grpSpLocks/>
          </p:cNvGrpSpPr>
          <p:nvPr/>
        </p:nvGrpSpPr>
        <p:grpSpPr bwMode="auto">
          <a:xfrm>
            <a:off x="8367713" y="34925"/>
            <a:ext cx="741362" cy="792163"/>
            <a:chOff x="2967" y="1718"/>
            <a:chExt cx="467" cy="499"/>
          </a:xfrm>
        </p:grpSpPr>
        <p:sp>
          <p:nvSpPr>
            <p:cNvPr id="16427" name="Rectangle 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28" name="Rectangle 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16388" name="Rectangle 9"/>
          <p:cNvSpPr>
            <a:spLocks noChangeArrowheads="1"/>
          </p:cNvSpPr>
          <p:nvPr/>
        </p:nvSpPr>
        <p:spPr bwMode="auto">
          <a:xfrm>
            <a:off x="628650" y="666750"/>
            <a:ext cx="8153400" cy="2933700"/>
          </a:xfrm>
          <a:prstGeom prst="rect">
            <a:avLst/>
          </a:prstGeom>
          <a:noFill/>
          <a:ln w="2857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389" name="Rectangle 10"/>
          <p:cNvSpPr>
            <a:spLocks noGrp="1" noChangeArrowheads="1"/>
          </p:cNvSpPr>
          <p:nvPr>
            <p:ph type="title"/>
          </p:nvPr>
        </p:nvSpPr>
        <p:spPr/>
        <p:txBody>
          <a:bodyPr/>
          <a:lstStyle/>
          <a:p>
            <a:pPr eaLnBrk="1" hangingPunct="1"/>
            <a:r>
              <a:rPr lang="en-US" smtClean="0"/>
              <a:t>The life cycle of a check</a:t>
            </a:r>
          </a:p>
        </p:txBody>
      </p:sp>
      <p:grpSp>
        <p:nvGrpSpPr>
          <p:cNvPr id="16390" name="Group 48"/>
          <p:cNvGrpSpPr>
            <a:grpSpLocks/>
          </p:cNvGrpSpPr>
          <p:nvPr/>
        </p:nvGrpSpPr>
        <p:grpSpPr bwMode="auto">
          <a:xfrm>
            <a:off x="3492500" y="4122738"/>
            <a:ext cx="4737100" cy="2265362"/>
            <a:chOff x="2200" y="2597"/>
            <a:chExt cx="2984" cy="1427"/>
          </a:xfrm>
        </p:grpSpPr>
        <p:grpSp>
          <p:nvGrpSpPr>
            <p:cNvPr id="16417" name="Group 12"/>
            <p:cNvGrpSpPr>
              <a:grpSpLocks/>
            </p:cNvGrpSpPr>
            <p:nvPr/>
          </p:nvGrpSpPr>
          <p:grpSpPr bwMode="auto">
            <a:xfrm>
              <a:off x="2200" y="3362"/>
              <a:ext cx="1313" cy="661"/>
              <a:chOff x="2446" y="3314"/>
              <a:chExt cx="1313" cy="661"/>
            </a:xfrm>
          </p:grpSpPr>
          <p:sp>
            <p:nvSpPr>
              <p:cNvPr id="16425" name="Rectangle 13"/>
              <p:cNvSpPr>
                <a:spLocks noChangeArrowheads="1"/>
              </p:cNvSpPr>
              <p:nvPr/>
            </p:nvSpPr>
            <p:spPr bwMode="auto">
              <a:xfrm>
                <a:off x="2446" y="331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26" name="Text Box 14"/>
              <p:cNvSpPr txBox="1">
                <a:spLocks noChangeArrowheads="1"/>
              </p:cNvSpPr>
              <p:nvPr/>
            </p:nvSpPr>
            <p:spPr bwMode="auto">
              <a:xfrm>
                <a:off x="2670" y="353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Issued</a:t>
                </a:r>
              </a:p>
            </p:txBody>
          </p:sp>
        </p:grpSp>
        <p:sp>
          <p:nvSpPr>
            <p:cNvPr id="16418" name="Rectangle 15"/>
            <p:cNvSpPr>
              <a:spLocks noChangeArrowheads="1"/>
            </p:cNvSpPr>
            <p:nvPr/>
          </p:nvSpPr>
          <p:spPr bwMode="auto">
            <a:xfrm>
              <a:off x="3871" y="3363"/>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19" name="Text Box 16"/>
            <p:cNvSpPr txBox="1">
              <a:spLocks noChangeArrowheads="1"/>
            </p:cNvSpPr>
            <p:nvPr/>
          </p:nvSpPr>
          <p:spPr bwMode="auto">
            <a:xfrm>
              <a:off x="4076" y="3578"/>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Cleared</a:t>
              </a:r>
            </a:p>
          </p:txBody>
        </p:sp>
        <p:grpSp>
          <p:nvGrpSpPr>
            <p:cNvPr id="16420" name="Group 17"/>
            <p:cNvGrpSpPr>
              <a:grpSpLocks/>
            </p:cNvGrpSpPr>
            <p:nvPr/>
          </p:nvGrpSpPr>
          <p:grpSpPr bwMode="auto">
            <a:xfrm>
              <a:off x="2200" y="2597"/>
              <a:ext cx="1313" cy="661"/>
              <a:chOff x="2446" y="2364"/>
              <a:chExt cx="1313" cy="661"/>
            </a:xfrm>
          </p:grpSpPr>
          <p:sp>
            <p:nvSpPr>
              <p:cNvPr id="16423" name="Rectangle 18"/>
              <p:cNvSpPr>
                <a:spLocks noChangeArrowheads="1"/>
              </p:cNvSpPr>
              <p:nvPr/>
            </p:nvSpPr>
            <p:spPr bwMode="auto">
              <a:xfrm>
                <a:off x="2446" y="2364"/>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24" name="Text Box 19"/>
              <p:cNvSpPr txBox="1">
                <a:spLocks noChangeArrowheads="1"/>
              </p:cNvSpPr>
              <p:nvPr/>
            </p:nvSpPr>
            <p:spPr bwMode="auto">
              <a:xfrm>
                <a:off x="2487" y="2465"/>
                <a:ext cx="123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Requesting / Requested</a:t>
                </a:r>
              </a:p>
            </p:txBody>
          </p:sp>
        </p:grpSp>
        <p:sp>
          <p:nvSpPr>
            <p:cNvPr id="16421" name="Line 20"/>
            <p:cNvSpPr>
              <a:spLocks noChangeShapeType="1"/>
            </p:cNvSpPr>
            <p:nvPr/>
          </p:nvSpPr>
          <p:spPr bwMode="auto">
            <a:xfrm>
              <a:off x="3504" y="3693"/>
              <a:ext cx="36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22" name="Line 21"/>
            <p:cNvSpPr>
              <a:spLocks noChangeShapeType="1"/>
            </p:cNvSpPr>
            <p:nvPr/>
          </p:nvSpPr>
          <p:spPr bwMode="auto">
            <a:xfrm>
              <a:off x="2857" y="3251"/>
              <a:ext cx="0" cy="11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16391" name="Rectangle 22"/>
          <p:cNvSpPr>
            <a:spLocks noChangeArrowheads="1"/>
          </p:cNvSpPr>
          <p:nvPr/>
        </p:nvSpPr>
        <p:spPr bwMode="auto">
          <a:xfrm>
            <a:off x="1154113" y="4203700"/>
            <a:ext cx="1492250" cy="1933575"/>
          </a:xfrm>
          <a:prstGeom prst="rect">
            <a:avLst/>
          </a:prstGeom>
          <a:solidFill>
            <a:srgbClr val="F0F057"/>
          </a:solidFill>
          <a:ln w="28575" algn="ctr">
            <a:solidFill>
              <a:srgbClr val="FF0000"/>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392" name="Text Box 23"/>
          <p:cNvSpPr txBox="1">
            <a:spLocks noChangeArrowheads="1"/>
          </p:cNvSpPr>
          <p:nvPr/>
        </p:nvSpPr>
        <p:spPr bwMode="auto">
          <a:xfrm>
            <a:off x="1096963" y="5157788"/>
            <a:ext cx="160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fontAlgn="base">
              <a:spcBef>
                <a:spcPct val="50000"/>
              </a:spcBef>
              <a:spcAft>
                <a:spcPct val="0"/>
              </a:spcAft>
            </a:pPr>
            <a:r>
              <a:rPr lang="en-US" sz="2000" b="1">
                <a:solidFill>
                  <a:srgbClr val="FF0000"/>
                </a:solidFill>
                <a:latin typeface="MetaPlusBook-Roman" pitchFamily="34" charset="0"/>
              </a:rPr>
              <a:t>External Check</a:t>
            </a:r>
            <a:br>
              <a:rPr lang="en-US" sz="2000" b="1">
                <a:solidFill>
                  <a:srgbClr val="FF0000"/>
                </a:solidFill>
                <a:latin typeface="MetaPlusBook-Roman" pitchFamily="34" charset="0"/>
              </a:rPr>
            </a:br>
            <a:r>
              <a:rPr lang="en-US" sz="2000" b="1">
                <a:solidFill>
                  <a:srgbClr val="FF0000"/>
                </a:solidFill>
                <a:latin typeface="MetaPlusBook-Roman" pitchFamily="34" charset="0"/>
              </a:rPr>
              <a:t>Processing</a:t>
            </a:r>
          </a:p>
        </p:txBody>
      </p:sp>
      <p:pic>
        <p:nvPicPr>
          <p:cNvPr id="16393" name="Picture 2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0338" y="426402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25"/>
          <p:cNvSpPr>
            <a:spLocks noChangeArrowheads="1"/>
          </p:cNvSpPr>
          <p:nvPr/>
        </p:nvSpPr>
        <p:spPr bwMode="auto">
          <a:xfrm>
            <a:off x="628650" y="3890963"/>
            <a:ext cx="8153400" cy="2590800"/>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7" name="Group 26"/>
          <p:cNvGrpSpPr>
            <a:grpSpLocks/>
          </p:cNvGrpSpPr>
          <p:nvPr/>
        </p:nvGrpSpPr>
        <p:grpSpPr bwMode="auto">
          <a:xfrm>
            <a:off x="4495800" y="3295650"/>
            <a:ext cx="2638425" cy="876300"/>
            <a:chOff x="2832" y="2076"/>
            <a:chExt cx="1662" cy="552"/>
          </a:xfrm>
        </p:grpSpPr>
        <p:sp>
          <p:nvSpPr>
            <p:cNvPr id="16412" name="Line 27"/>
            <p:cNvSpPr>
              <a:spLocks noChangeShapeType="1"/>
            </p:cNvSpPr>
            <p:nvPr/>
          </p:nvSpPr>
          <p:spPr bwMode="auto">
            <a:xfrm>
              <a:off x="2839" y="2155"/>
              <a:ext cx="0" cy="44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6413" name="Group 28"/>
            <p:cNvGrpSpPr>
              <a:grpSpLocks/>
            </p:cNvGrpSpPr>
            <p:nvPr/>
          </p:nvGrpSpPr>
          <p:grpSpPr bwMode="auto">
            <a:xfrm>
              <a:off x="3630" y="2076"/>
              <a:ext cx="864" cy="552"/>
              <a:chOff x="4338" y="1656"/>
              <a:chExt cx="864" cy="552"/>
            </a:xfrm>
          </p:grpSpPr>
          <p:sp>
            <p:nvSpPr>
              <p:cNvPr id="16415" name="AutoShape 29"/>
              <p:cNvSpPr>
                <a:spLocks noChangeArrowheads="1"/>
              </p:cNvSpPr>
              <p:nvPr/>
            </p:nvSpPr>
            <p:spPr bwMode="auto">
              <a:xfrm>
                <a:off x="4338" y="1656"/>
                <a:ext cx="864" cy="552"/>
              </a:xfrm>
              <a:prstGeom prst="roundRect">
                <a:avLst>
                  <a:gd name="adj" fmla="val 16667"/>
                </a:avLst>
              </a:prstGeom>
              <a:solidFill>
                <a:schemeClr val="accent2"/>
              </a:solidFill>
              <a:ln w="28575" algn="ctr">
                <a:solidFill>
                  <a:schemeClr val="bg1"/>
                </a:solidFill>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16" name="Text Box 30"/>
              <p:cNvSpPr txBox="1">
                <a:spLocks noChangeArrowheads="1"/>
              </p:cNvSpPr>
              <p:nvPr/>
            </p:nvSpPr>
            <p:spPr bwMode="auto">
              <a:xfrm>
                <a:off x="4368" y="1704"/>
                <a:ext cx="80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000000"/>
                    </a:solidFill>
                  </a:rPr>
                  <a:t>batch process</a:t>
                </a:r>
              </a:p>
            </p:txBody>
          </p:sp>
        </p:grpSp>
        <p:sp>
          <p:nvSpPr>
            <p:cNvPr id="16414" name="Line 31"/>
            <p:cNvSpPr>
              <a:spLocks noChangeShapeType="1"/>
            </p:cNvSpPr>
            <p:nvPr/>
          </p:nvSpPr>
          <p:spPr bwMode="auto">
            <a:xfrm>
              <a:off x="2832" y="2352"/>
              <a:ext cx="80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6396" name="Group 47"/>
          <p:cNvGrpSpPr>
            <a:grpSpLocks/>
          </p:cNvGrpSpPr>
          <p:nvPr/>
        </p:nvGrpSpPr>
        <p:grpSpPr bwMode="auto">
          <a:xfrm>
            <a:off x="812800" y="990600"/>
            <a:ext cx="7416800" cy="2473325"/>
            <a:chOff x="512" y="624"/>
            <a:chExt cx="4672" cy="1558"/>
          </a:xfrm>
        </p:grpSpPr>
        <p:sp>
          <p:nvSpPr>
            <p:cNvPr id="16398" name="Rectangle 33"/>
            <p:cNvSpPr>
              <a:spLocks noChangeArrowheads="1"/>
            </p:cNvSpPr>
            <p:nvPr/>
          </p:nvSpPr>
          <p:spPr bwMode="auto">
            <a:xfrm>
              <a:off x="1168" y="898"/>
              <a:ext cx="0"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fontAlgn="base">
                <a:spcBef>
                  <a:spcPct val="0"/>
                </a:spcBef>
                <a:spcAft>
                  <a:spcPct val="30000"/>
                </a:spcAft>
                <a:buClr>
                  <a:srgbClr val="FFFFFF"/>
                </a:buClr>
              </a:pPr>
              <a:endParaRPr lang="en-US" sz="1200" b="1">
                <a:solidFill>
                  <a:srgbClr val="FFFFFF"/>
                </a:solidFill>
              </a:endParaRPr>
            </a:p>
          </p:txBody>
        </p:sp>
        <p:sp>
          <p:nvSpPr>
            <p:cNvPr id="16399" name="Rectangle 34"/>
            <p:cNvSpPr>
              <a:spLocks noChangeArrowheads="1"/>
            </p:cNvSpPr>
            <p:nvPr/>
          </p:nvSpPr>
          <p:spPr bwMode="auto">
            <a:xfrm>
              <a:off x="512" y="624"/>
              <a:ext cx="1313" cy="661"/>
            </a:xfrm>
            <a:prstGeom prst="rect">
              <a:avLst/>
            </a:prstGeom>
            <a:solidFill>
              <a:schemeClr val="tx1"/>
            </a:solidFill>
            <a:ln w="28575">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00" name="Text Box 35"/>
            <p:cNvSpPr txBox="1">
              <a:spLocks noChangeArrowheads="1"/>
            </p:cNvSpPr>
            <p:nvPr/>
          </p:nvSpPr>
          <p:spPr bwMode="auto">
            <a:xfrm>
              <a:off x="735"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(Draft)</a:t>
              </a:r>
            </a:p>
          </p:txBody>
        </p:sp>
        <p:grpSp>
          <p:nvGrpSpPr>
            <p:cNvPr id="16401" name="Group 36"/>
            <p:cNvGrpSpPr>
              <a:grpSpLocks/>
            </p:cNvGrpSpPr>
            <p:nvPr/>
          </p:nvGrpSpPr>
          <p:grpSpPr bwMode="auto">
            <a:xfrm>
              <a:off x="2201" y="625"/>
              <a:ext cx="1313" cy="661"/>
              <a:chOff x="2447" y="625"/>
              <a:chExt cx="1313" cy="661"/>
            </a:xfrm>
          </p:grpSpPr>
          <p:sp>
            <p:nvSpPr>
              <p:cNvPr id="16410" name="Rectangle 37"/>
              <p:cNvSpPr>
                <a:spLocks noChangeArrowheads="1"/>
              </p:cNvSpPr>
              <p:nvPr/>
            </p:nvSpPr>
            <p:spPr bwMode="auto">
              <a:xfrm>
                <a:off x="2447"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11" name="Text Box 38"/>
              <p:cNvSpPr txBox="1">
                <a:spLocks noChangeArrowheads="1"/>
              </p:cNvSpPr>
              <p:nvPr/>
            </p:nvSpPr>
            <p:spPr bwMode="auto">
              <a:xfrm>
                <a:off x="2606" y="725"/>
                <a:ext cx="995"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Pending Approval</a:t>
                </a:r>
              </a:p>
            </p:txBody>
          </p:sp>
        </p:grpSp>
        <p:grpSp>
          <p:nvGrpSpPr>
            <p:cNvPr id="16402" name="Group 39"/>
            <p:cNvGrpSpPr>
              <a:grpSpLocks/>
            </p:cNvGrpSpPr>
            <p:nvPr/>
          </p:nvGrpSpPr>
          <p:grpSpPr bwMode="auto">
            <a:xfrm>
              <a:off x="2200" y="1521"/>
              <a:ext cx="1313" cy="661"/>
              <a:chOff x="2446" y="1451"/>
              <a:chExt cx="1313" cy="661"/>
            </a:xfrm>
          </p:grpSpPr>
          <p:sp>
            <p:nvSpPr>
              <p:cNvPr id="16408" name="Rectangle 40"/>
              <p:cNvSpPr>
                <a:spLocks noChangeArrowheads="1"/>
              </p:cNvSpPr>
              <p:nvPr/>
            </p:nvSpPr>
            <p:spPr bwMode="auto">
              <a:xfrm>
                <a:off x="2446" y="1451"/>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09" name="Text Box 41"/>
              <p:cNvSpPr txBox="1">
                <a:spLocks noChangeArrowheads="1"/>
              </p:cNvSpPr>
              <p:nvPr/>
            </p:nvSpPr>
            <p:spPr bwMode="auto">
              <a:xfrm>
                <a:off x="2516" y="1552"/>
                <a:ext cx="117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Awaiting Submission</a:t>
                </a:r>
              </a:p>
            </p:txBody>
          </p:sp>
        </p:grpSp>
        <p:sp>
          <p:nvSpPr>
            <p:cNvPr id="16403" name="Line 42"/>
            <p:cNvSpPr>
              <a:spLocks noChangeShapeType="1"/>
            </p:cNvSpPr>
            <p:nvPr/>
          </p:nvSpPr>
          <p:spPr bwMode="auto">
            <a:xfrm>
              <a:off x="1824" y="955"/>
              <a:ext cx="3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04" name="Line 43"/>
            <p:cNvSpPr>
              <a:spLocks noChangeShapeType="1"/>
            </p:cNvSpPr>
            <p:nvPr/>
          </p:nvSpPr>
          <p:spPr bwMode="auto">
            <a:xfrm>
              <a:off x="3509" y="955"/>
              <a:ext cx="354" cy="5"/>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05" name="Rectangle 44"/>
            <p:cNvSpPr>
              <a:spLocks noChangeArrowheads="1"/>
            </p:cNvSpPr>
            <p:nvPr/>
          </p:nvSpPr>
          <p:spPr bwMode="auto">
            <a:xfrm>
              <a:off x="3871" y="625"/>
              <a:ext cx="1313" cy="661"/>
            </a:xfrm>
            <a:prstGeom prst="rect">
              <a:avLst/>
            </a:prstGeom>
            <a:solidFill>
              <a:schemeClr val="tx1"/>
            </a:solidFill>
            <a:ln w="28575"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6406" name="Text Box 45"/>
            <p:cNvSpPr txBox="1">
              <a:spLocks noChangeArrowheads="1"/>
            </p:cNvSpPr>
            <p:nvPr/>
          </p:nvSpPr>
          <p:spPr bwMode="auto">
            <a:xfrm>
              <a:off x="4112" y="840"/>
              <a:ext cx="8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0"/>
                </a:spcBef>
                <a:spcAft>
                  <a:spcPct val="30000"/>
                </a:spcAft>
                <a:buClr>
                  <a:srgbClr val="FFFFFF"/>
                </a:buClr>
              </a:pPr>
              <a:r>
                <a:rPr lang="en-US" sz="2400" b="1">
                  <a:solidFill>
                    <a:srgbClr val="000000"/>
                  </a:solidFill>
                </a:rPr>
                <a:t>Rejected</a:t>
              </a:r>
            </a:p>
          </p:txBody>
        </p:sp>
        <p:sp>
          <p:nvSpPr>
            <p:cNvPr id="16407" name="Line 46"/>
            <p:cNvSpPr>
              <a:spLocks noChangeShapeType="1"/>
            </p:cNvSpPr>
            <p:nvPr/>
          </p:nvSpPr>
          <p:spPr bwMode="auto">
            <a:xfrm>
              <a:off x="2857" y="1290"/>
              <a:ext cx="0" cy="2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pic>
        <p:nvPicPr>
          <p:cNvPr id="16397"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350" y="2397125"/>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16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|EOS~014|</a:t>
            </a:r>
            <a:endParaRPr lang="en-US" sz="100" dirty="0" err="1" smtClean="0">
              <a:solidFill>
                <a:srgbClr val="FFFFFF"/>
              </a:solidFill>
              <a:latin typeface="Arial"/>
              <a:cs typeface="Calibri" pitchFamily="34" charset="0"/>
            </a:endParaRPr>
          </a:p>
        </p:txBody>
      </p:sp>
      <p:sp>
        <p:nvSpPr>
          <p:cNvPr id="17410" name="Rectangle 2"/>
          <p:cNvSpPr>
            <a:spLocks noGrp="1" noChangeArrowheads="1"/>
          </p:cNvSpPr>
          <p:nvPr>
            <p:ph type="title"/>
          </p:nvPr>
        </p:nvSpPr>
        <p:spPr/>
        <p:txBody>
          <a:bodyPr/>
          <a:lstStyle/>
          <a:p>
            <a:pPr eaLnBrk="1" hangingPunct="1"/>
            <a:r>
              <a:rPr lang="en-US" smtClean="0"/>
              <a:t>General ledger integration</a:t>
            </a:r>
          </a:p>
        </p:txBody>
      </p:sp>
      <p:sp>
        <p:nvSpPr>
          <p:cNvPr id="17411" name="Rectangle 11"/>
          <p:cNvSpPr>
            <a:spLocks noGrp="1" noChangeArrowheads="1"/>
          </p:cNvSpPr>
          <p:nvPr>
            <p:ph idx="1"/>
          </p:nvPr>
        </p:nvSpPr>
        <p:spPr>
          <a:xfrm>
            <a:off x="519113" y="2439988"/>
            <a:ext cx="8318500" cy="3814762"/>
          </a:xfrm>
        </p:spPr>
        <p:txBody>
          <a:bodyPr/>
          <a:lstStyle/>
          <a:p>
            <a:pPr>
              <a:buFont typeface="Arial" charset="0"/>
              <a:buChar char="•"/>
            </a:pPr>
            <a:r>
              <a:rPr lang="en-US" smtClean="0"/>
              <a:t>Some instances of ClaimCenter have an integration point to a general ledger system, such as Oracle Financials</a:t>
            </a:r>
          </a:p>
          <a:p>
            <a:pPr lvl="1"/>
            <a:r>
              <a:rPr lang="en-US" smtClean="0"/>
              <a:t>This system tracks finances for the carrier (reserves and payments), and the integration point exists so that the ledger system can stay abreast of the payments ClaimCenter is making</a:t>
            </a:r>
          </a:p>
          <a:p>
            <a:pPr>
              <a:buFont typeface="Arial" charset="0"/>
              <a:buChar char="•"/>
            </a:pPr>
            <a:r>
              <a:rPr lang="en-US" smtClean="0"/>
              <a:t>Information exchange</a:t>
            </a:r>
          </a:p>
          <a:p>
            <a:pPr lvl="1"/>
            <a:r>
              <a:rPr lang="en-US" smtClean="0"/>
              <a:t>Depending on the carrier, ClaimCenter sends either summary-level data or detailed data about every transaction</a:t>
            </a:r>
            <a:endParaRPr lang="en-US" smtClean="0">
              <a:solidFill>
                <a:srgbClr val="FF0000"/>
              </a:solidFill>
            </a:endParaRPr>
          </a:p>
          <a:p>
            <a:pPr lvl="1"/>
            <a:r>
              <a:rPr lang="en-US" smtClean="0"/>
              <a:t>ClaimCenter receives acknowledgement that the information has been received</a:t>
            </a:r>
            <a:endParaRPr lang="en-US" smtClean="0">
              <a:solidFill>
                <a:srgbClr val="FF0000"/>
              </a:solidFill>
            </a:endParaRPr>
          </a:p>
        </p:txBody>
      </p:sp>
      <p:sp>
        <p:nvSpPr>
          <p:cNvPr id="17412" name="Rectangle 3"/>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7413" name="Picture 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Line 6"/>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15" name="Line 7"/>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16" name="Text Box 8"/>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acknowledgement</a:t>
            </a:r>
          </a:p>
        </p:txBody>
      </p:sp>
      <p:sp>
        <p:nvSpPr>
          <p:cNvPr id="17417" name="Text Box 9"/>
          <p:cNvSpPr txBox="1">
            <a:spLocks noChangeArrowheads="1"/>
          </p:cNvSpPr>
          <p:nvPr/>
        </p:nvSpPr>
        <p:spPr bwMode="auto">
          <a:xfrm>
            <a:off x="3070225" y="731838"/>
            <a:ext cx="2205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summary level data or every transaction</a:t>
            </a:r>
          </a:p>
        </p:txBody>
      </p:sp>
      <p:sp>
        <p:nvSpPr>
          <p:cNvPr id="17418" name="Text Box 10"/>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fontAlgn="base">
              <a:spcBef>
                <a:spcPct val="50000"/>
              </a:spcBef>
              <a:spcAft>
                <a:spcPct val="0"/>
              </a:spcAft>
            </a:pPr>
            <a:r>
              <a:rPr lang="en-US" sz="2000" b="1">
                <a:solidFill>
                  <a:srgbClr val="003399"/>
                </a:solidFill>
                <a:latin typeface="MetaPlusBook-Roman" pitchFamily="34" charset="0"/>
              </a:rPr>
              <a:t>General</a:t>
            </a:r>
            <a:br>
              <a:rPr lang="en-US" sz="2000" b="1">
                <a:solidFill>
                  <a:srgbClr val="003399"/>
                </a:solidFill>
                <a:latin typeface="MetaPlusBook-Roman" pitchFamily="34" charset="0"/>
              </a:rPr>
            </a:br>
            <a:r>
              <a:rPr lang="en-US" sz="2000" b="1">
                <a:solidFill>
                  <a:srgbClr val="003399"/>
                </a:solidFill>
                <a:latin typeface="MetaPlusBook-Roman" pitchFamily="34" charset="0"/>
              </a:rPr>
              <a:t>Ledger</a:t>
            </a:r>
            <a:br>
              <a:rPr lang="en-US" sz="2000" b="1">
                <a:solidFill>
                  <a:srgbClr val="003399"/>
                </a:solidFill>
                <a:latin typeface="MetaPlusBook-Roman" pitchFamily="34" charset="0"/>
              </a:rPr>
            </a:br>
            <a:r>
              <a:rPr lang="en-US" sz="2000" b="1">
                <a:solidFill>
                  <a:srgbClr val="003399"/>
                </a:solidFill>
                <a:latin typeface="MetaPlusBook-Roman" pitchFamily="34" charset="0"/>
              </a:rPr>
              <a:t>System</a:t>
            </a:r>
          </a:p>
        </p:txBody>
      </p:sp>
      <p:grpSp>
        <p:nvGrpSpPr>
          <p:cNvPr id="17419" name="Group 12"/>
          <p:cNvGrpSpPr>
            <a:grpSpLocks/>
          </p:cNvGrpSpPr>
          <p:nvPr/>
        </p:nvGrpSpPr>
        <p:grpSpPr bwMode="auto">
          <a:xfrm>
            <a:off x="7710488" y="439738"/>
            <a:ext cx="593725" cy="741362"/>
            <a:chOff x="4174" y="933"/>
            <a:chExt cx="921" cy="1151"/>
          </a:xfrm>
        </p:grpSpPr>
        <p:sp>
          <p:nvSpPr>
            <p:cNvPr id="17423"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4"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5"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6"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7"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8"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9"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0"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1"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2"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3"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4"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5"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6"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7"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8"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39"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17420" name="AutoShape 30"/>
          <p:cNvSpPr>
            <a:spLocks noChangeArrowheads="1"/>
          </p:cNvSpPr>
          <p:nvPr/>
        </p:nvSpPr>
        <p:spPr bwMode="auto">
          <a:xfrm>
            <a:off x="7212013" y="412750"/>
            <a:ext cx="557212" cy="484188"/>
          </a:xfrm>
          <a:prstGeom prst="rightArrow">
            <a:avLst>
              <a:gd name="adj1" fmla="val 50000"/>
              <a:gd name="adj2" fmla="val 2877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7421" name="AutoShape 31"/>
          <p:cNvSpPr>
            <a:spLocks noChangeArrowheads="1"/>
          </p:cNvSpPr>
          <p:nvPr/>
        </p:nvSpPr>
        <p:spPr bwMode="auto">
          <a:xfrm>
            <a:off x="8328025" y="746125"/>
            <a:ext cx="490538" cy="484188"/>
          </a:xfrm>
          <a:prstGeom prst="rightArrow">
            <a:avLst>
              <a:gd name="adj1" fmla="val 50000"/>
              <a:gd name="adj2" fmla="val 25328"/>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7422"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69883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|EOS~015|</a:t>
            </a:r>
            <a:endParaRPr lang="en-US" sz="100" dirty="0" err="1" smtClean="0">
              <a:solidFill>
                <a:srgbClr val="FFFFFF"/>
              </a:solidFill>
              <a:latin typeface="Arial"/>
              <a:cs typeface="Calibri" pitchFamily="34" charset="0"/>
            </a:endParaRPr>
          </a:p>
        </p:txBody>
      </p:sp>
      <p:sp>
        <p:nvSpPr>
          <p:cNvPr id="18434"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8435" name="Group 3"/>
          <p:cNvGrpSpPr>
            <a:grpSpLocks/>
          </p:cNvGrpSpPr>
          <p:nvPr/>
        </p:nvGrpSpPr>
        <p:grpSpPr bwMode="auto">
          <a:xfrm>
            <a:off x="7697788" y="725488"/>
            <a:ext cx="917575" cy="638175"/>
            <a:chOff x="3153" y="1049"/>
            <a:chExt cx="752" cy="523"/>
          </a:xfrm>
        </p:grpSpPr>
        <p:sp>
          <p:nvSpPr>
            <p:cNvPr id="18450" name="Rectangle 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8451" name="Picture 5"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Rectangle 6"/>
          <p:cNvSpPr>
            <a:spLocks noGrp="1" noChangeArrowheads="1"/>
          </p:cNvSpPr>
          <p:nvPr>
            <p:ph type="title"/>
          </p:nvPr>
        </p:nvSpPr>
        <p:spPr/>
        <p:txBody>
          <a:bodyPr/>
          <a:lstStyle/>
          <a:p>
            <a:pPr eaLnBrk="1" hangingPunct="1"/>
            <a:r>
              <a:rPr lang="en-US" smtClean="0"/>
              <a:t>Check processing integration</a:t>
            </a:r>
          </a:p>
        </p:txBody>
      </p:sp>
      <p:sp>
        <p:nvSpPr>
          <p:cNvPr id="18437" name="Rectangle 19"/>
          <p:cNvSpPr>
            <a:spLocks noGrp="1" noChangeArrowheads="1"/>
          </p:cNvSpPr>
          <p:nvPr>
            <p:ph idx="1"/>
          </p:nvPr>
        </p:nvSpPr>
        <p:spPr>
          <a:xfrm>
            <a:off x="519113" y="2574925"/>
            <a:ext cx="8318500" cy="3814763"/>
          </a:xfrm>
        </p:spPr>
        <p:txBody>
          <a:bodyPr/>
          <a:lstStyle/>
          <a:p>
            <a:pPr>
              <a:buFont typeface="Arial" charset="0"/>
              <a:buChar char="•"/>
            </a:pPr>
            <a:r>
              <a:rPr lang="en-US" smtClean="0"/>
              <a:t>Every instance of ClaimCenter has an integration point to a check processing system</a:t>
            </a:r>
          </a:p>
          <a:p>
            <a:pPr lvl="1"/>
            <a:r>
              <a:rPr lang="en-US" smtClean="0"/>
              <a:t>This system prints paper checks and/or manages electronic funds transfers</a:t>
            </a:r>
          </a:p>
          <a:p>
            <a:pPr>
              <a:buFont typeface="Arial" charset="0"/>
              <a:buChar char="•"/>
            </a:pPr>
            <a:r>
              <a:rPr lang="en-US" smtClean="0"/>
              <a:t>Information exchange</a:t>
            </a:r>
          </a:p>
          <a:p>
            <a:pPr lvl="1"/>
            <a:r>
              <a:rPr lang="en-US" smtClean="0"/>
              <a:t>ClaimCenter sends check data (amount, line items, ...)</a:t>
            </a:r>
          </a:p>
          <a:p>
            <a:pPr lvl="1"/>
            <a:r>
              <a:rPr lang="en-US" smtClean="0"/>
              <a:t>ClaimCenter receives the check status (such as requesting or issued)</a:t>
            </a:r>
          </a:p>
          <a:p>
            <a:pPr lvl="1"/>
            <a:r>
              <a:rPr lang="en-US" smtClean="0"/>
              <a:t>Depending on the carrier, the check number may be generated by either system</a:t>
            </a:r>
          </a:p>
        </p:txBody>
      </p:sp>
      <p:sp>
        <p:nvSpPr>
          <p:cNvPr id="18438" name="Rectangle 7"/>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8439" name="Picture 8"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Line 10"/>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8441" name="Line 11"/>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8442" name="Text Box 12"/>
          <p:cNvSpPr txBox="1">
            <a:spLocks noChangeArrowheads="1"/>
          </p:cNvSpPr>
          <p:nvPr/>
        </p:nvSpPr>
        <p:spPr bwMode="auto">
          <a:xfrm>
            <a:off x="3079750" y="1700213"/>
            <a:ext cx="2187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status</a:t>
            </a:r>
            <a:br>
              <a:rPr lang="en-US" sz="1800" b="1">
                <a:solidFill>
                  <a:srgbClr val="003399"/>
                </a:solidFill>
              </a:rPr>
            </a:br>
            <a:r>
              <a:rPr lang="en-US" sz="1800" b="1">
                <a:solidFill>
                  <a:srgbClr val="003399"/>
                </a:solidFill>
              </a:rPr>
              <a:t>(and check number)</a:t>
            </a:r>
          </a:p>
        </p:txBody>
      </p:sp>
      <p:sp>
        <p:nvSpPr>
          <p:cNvPr id="18443" name="Text Box 13"/>
          <p:cNvSpPr txBox="1">
            <a:spLocks noChangeArrowheads="1"/>
          </p:cNvSpPr>
          <p:nvPr/>
        </p:nvSpPr>
        <p:spPr bwMode="auto">
          <a:xfrm>
            <a:off x="3060700" y="714375"/>
            <a:ext cx="2222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check data</a:t>
            </a:r>
            <a:br>
              <a:rPr lang="en-US" sz="1800" b="1">
                <a:solidFill>
                  <a:srgbClr val="003399"/>
                </a:solidFill>
              </a:rPr>
            </a:br>
            <a:r>
              <a:rPr lang="en-US" sz="1800" b="1">
                <a:solidFill>
                  <a:srgbClr val="003399"/>
                </a:solidFill>
              </a:rPr>
              <a:t>(and check number)</a:t>
            </a:r>
          </a:p>
        </p:txBody>
      </p:sp>
      <p:sp>
        <p:nvSpPr>
          <p:cNvPr id="18444" name="AutoShape 14"/>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8445" name="Text Box 15"/>
          <p:cNvSpPr txBox="1">
            <a:spLocks noChangeArrowheads="1"/>
          </p:cNvSpPr>
          <p:nvPr/>
        </p:nvSpPr>
        <p:spPr bwMode="auto">
          <a:xfrm>
            <a:off x="6462713" y="976313"/>
            <a:ext cx="1611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fontAlgn="base">
              <a:spcBef>
                <a:spcPct val="50000"/>
              </a:spcBef>
              <a:spcAft>
                <a:spcPct val="0"/>
              </a:spcAft>
            </a:pPr>
            <a:r>
              <a:rPr lang="en-US" sz="2000" b="1">
                <a:solidFill>
                  <a:srgbClr val="003399"/>
                </a:solidFill>
                <a:latin typeface="MetaPlusBook-Roman" pitchFamily="34" charset="0"/>
              </a:rPr>
              <a:t>Check</a:t>
            </a:r>
            <a:br>
              <a:rPr lang="en-US" sz="2000" b="1">
                <a:solidFill>
                  <a:srgbClr val="003399"/>
                </a:solidFill>
                <a:latin typeface="MetaPlusBook-Roman" pitchFamily="34" charset="0"/>
              </a:rPr>
            </a:br>
            <a:r>
              <a:rPr lang="en-US" sz="2000" b="1">
                <a:solidFill>
                  <a:srgbClr val="003399"/>
                </a:solidFill>
                <a:latin typeface="MetaPlusBook-Roman" pitchFamily="34" charset="0"/>
              </a:rPr>
              <a:t>Processing</a:t>
            </a:r>
            <a:br>
              <a:rPr lang="en-US" sz="2000" b="1">
                <a:solidFill>
                  <a:srgbClr val="003399"/>
                </a:solidFill>
                <a:latin typeface="MetaPlusBook-Roman" pitchFamily="34" charset="0"/>
              </a:rPr>
            </a:br>
            <a:r>
              <a:rPr lang="en-US" sz="2000" b="1">
                <a:solidFill>
                  <a:srgbClr val="003399"/>
                </a:solidFill>
                <a:latin typeface="MetaPlusBook-Roman" pitchFamily="34" charset="0"/>
              </a:rPr>
              <a:t>System</a:t>
            </a:r>
          </a:p>
        </p:txBody>
      </p:sp>
      <p:grpSp>
        <p:nvGrpSpPr>
          <p:cNvPr id="18446" name="Group 16"/>
          <p:cNvGrpSpPr>
            <a:grpSpLocks/>
          </p:cNvGrpSpPr>
          <p:nvPr/>
        </p:nvGrpSpPr>
        <p:grpSpPr bwMode="auto">
          <a:xfrm>
            <a:off x="7545388" y="573088"/>
            <a:ext cx="917575" cy="638175"/>
            <a:chOff x="3153" y="1049"/>
            <a:chExt cx="752" cy="523"/>
          </a:xfrm>
        </p:grpSpPr>
        <p:sp>
          <p:nvSpPr>
            <p:cNvPr id="18448" name="Rectangle 1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8449" name="Picture 1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47" name="Picture 17" descr="claimcente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88115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|EOS~016|</a:t>
            </a:r>
            <a:endParaRPr lang="en-US" sz="100" dirty="0" err="1" smtClean="0">
              <a:solidFill>
                <a:srgbClr val="FFFFFF"/>
              </a:solidFill>
              <a:latin typeface="Arial"/>
              <a:cs typeface="Calibri" pitchFamily="34" charset="0"/>
            </a:endParaRPr>
          </a:p>
        </p:txBody>
      </p:sp>
      <p:sp>
        <p:nvSpPr>
          <p:cNvPr id="19458" name="Rectangle 2"/>
          <p:cNvSpPr>
            <a:spLocks noChangeArrowheads="1"/>
          </p:cNvSpPr>
          <p:nvPr/>
        </p:nvSpPr>
        <p:spPr bwMode="auto">
          <a:xfrm>
            <a:off x="5537200" y="11064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9459" name="Group 3"/>
          <p:cNvGrpSpPr>
            <a:grpSpLocks/>
          </p:cNvGrpSpPr>
          <p:nvPr/>
        </p:nvGrpSpPr>
        <p:grpSpPr bwMode="auto">
          <a:xfrm>
            <a:off x="7908925" y="668338"/>
            <a:ext cx="803275" cy="788987"/>
            <a:chOff x="1092" y="2839"/>
            <a:chExt cx="772" cy="758"/>
          </a:xfrm>
        </p:grpSpPr>
        <p:sp>
          <p:nvSpPr>
            <p:cNvPr id="19485" name="Freeform 4"/>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6" name="Freeform 5"/>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7" name="Freeform 6"/>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8" name="Rectangle 7"/>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9" name="Freeform 8"/>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0" name="Rectangle 9"/>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1" name="Rectangle 10"/>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2" name="Rectangle 11"/>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3" name="Rectangle 12"/>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4" name="Rectangle 13"/>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5" name="Rectangle 14"/>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6" name="Freeform 15"/>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97" name="Freeform 16"/>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
        <p:nvSpPr>
          <p:cNvPr id="19460" name="Rectangle 17"/>
          <p:cNvSpPr>
            <a:spLocks noGrp="1" noChangeArrowheads="1"/>
          </p:cNvSpPr>
          <p:nvPr>
            <p:ph type="title"/>
          </p:nvPr>
        </p:nvSpPr>
        <p:spPr/>
        <p:txBody>
          <a:bodyPr/>
          <a:lstStyle/>
          <a:p>
            <a:pPr eaLnBrk="1" hangingPunct="1"/>
            <a:r>
              <a:rPr lang="en-US" smtClean="0"/>
              <a:t>Financial institution integration</a:t>
            </a:r>
          </a:p>
        </p:txBody>
      </p:sp>
      <p:sp>
        <p:nvSpPr>
          <p:cNvPr id="19461" name="Rectangle 27"/>
          <p:cNvSpPr>
            <a:spLocks noGrp="1" noChangeArrowheads="1"/>
          </p:cNvSpPr>
          <p:nvPr>
            <p:ph idx="1"/>
          </p:nvPr>
        </p:nvSpPr>
        <p:spPr>
          <a:xfrm>
            <a:off x="519113" y="2574925"/>
            <a:ext cx="8318500" cy="3814763"/>
          </a:xfrm>
        </p:spPr>
        <p:txBody>
          <a:bodyPr/>
          <a:lstStyle/>
          <a:p>
            <a:pPr>
              <a:buFont typeface="Arial" charset="0"/>
              <a:buChar char="•"/>
            </a:pPr>
            <a:r>
              <a:rPr lang="en-US" smtClean="0"/>
              <a:t>Some instances of ClaimCenter have an integration point to a financial institution (bank)</a:t>
            </a:r>
          </a:p>
          <a:p>
            <a:pPr lvl="1"/>
            <a:r>
              <a:rPr lang="en-US" smtClean="0"/>
              <a:t>The integration point exists so that ClaimCenter can track when checks have been paid</a:t>
            </a:r>
          </a:p>
          <a:p>
            <a:pPr>
              <a:buFont typeface="Arial" charset="0"/>
              <a:buChar char="•"/>
            </a:pPr>
            <a:r>
              <a:rPr lang="en-US" smtClean="0"/>
              <a:t>Information exchange</a:t>
            </a:r>
          </a:p>
          <a:p>
            <a:pPr lvl="1"/>
            <a:r>
              <a:rPr lang="en-US" smtClean="0"/>
              <a:t>ClaimCenter sends a "clear to pay" file, which includes the check numbers and amounts for checks issued by ClaimCenter</a:t>
            </a:r>
          </a:p>
          <a:p>
            <a:pPr lvl="1"/>
            <a:r>
              <a:rPr lang="en-US" smtClean="0"/>
              <a:t>ClaimCenter receives statements identifying the check status (cleared, voided, stopped) </a:t>
            </a:r>
          </a:p>
        </p:txBody>
      </p:sp>
      <p:sp>
        <p:nvSpPr>
          <p:cNvPr id="19462" name="Rectangle 18"/>
          <p:cNvSpPr>
            <a:spLocks noChangeArrowheads="1"/>
          </p:cNvSpPr>
          <p:nvPr/>
        </p:nvSpPr>
        <p:spPr bwMode="auto">
          <a:xfrm>
            <a:off x="5384800" y="954088"/>
            <a:ext cx="2638425" cy="1052512"/>
          </a:xfrm>
          <a:prstGeom prst="rect">
            <a:avLst/>
          </a:prstGeom>
          <a:solidFill>
            <a:srgbClr val="F0F057"/>
          </a:solidFill>
          <a:ln w="28575" algn="ctr">
            <a:solidFill>
              <a:schemeClr val="accent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9463" name="Picture 19"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0850" y="1019175"/>
            <a:ext cx="939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Line 21"/>
          <p:cNvSpPr>
            <a:spLocks noChangeShapeType="1"/>
          </p:cNvSpPr>
          <p:nvPr/>
        </p:nvSpPr>
        <p:spPr bwMode="auto">
          <a:xfrm flipH="1">
            <a:off x="2968625" y="1673225"/>
            <a:ext cx="240823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9465" name="Line 22"/>
          <p:cNvSpPr>
            <a:spLocks noChangeShapeType="1"/>
          </p:cNvSpPr>
          <p:nvPr/>
        </p:nvSpPr>
        <p:spPr bwMode="auto">
          <a:xfrm>
            <a:off x="2971800" y="1328738"/>
            <a:ext cx="2401888" cy="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9466" name="Text Box 23"/>
          <p:cNvSpPr txBox="1">
            <a:spLocks noChangeArrowheads="1"/>
          </p:cNvSpPr>
          <p:nvPr/>
        </p:nvSpPr>
        <p:spPr bwMode="auto">
          <a:xfrm>
            <a:off x="3167063" y="1700213"/>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statements</a:t>
            </a:r>
          </a:p>
        </p:txBody>
      </p:sp>
      <p:sp>
        <p:nvSpPr>
          <p:cNvPr id="19467" name="Text Box 24"/>
          <p:cNvSpPr txBox="1">
            <a:spLocks noChangeArrowheads="1"/>
          </p:cNvSpPr>
          <p:nvPr/>
        </p:nvSpPr>
        <p:spPr bwMode="auto">
          <a:xfrm>
            <a:off x="3167063" y="1011238"/>
            <a:ext cx="20113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3399"/>
                </a:solidFill>
              </a:rPr>
              <a:t>"clear to pay" file</a:t>
            </a:r>
          </a:p>
        </p:txBody>
      </p:sp>
      <p:sp>
        <p:nvSpPr>
          <p:cNvPr id="19468" name="AutoShape 25"/>
          <p:cNvSpPr>
            <a:spLocks noChangeAspect="1" noChangeArrowheads="1" noTextEdit="1"/>
          </p:cNvSpPr>
          <p:nvPr/>
        </p:nvSpPr>
        <p:spPr bwMode="auto">
          <a:xfrm>
            <a:off x="5791200" y="2981325"/>
            <a:ext cx="30099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69" name="Text Box 26"/>
          <p:cNvSpPr txBox="1">
            <a:spLocks noChangeArrowheads="1"/>
          </p:cNvSpPr>
          <p:nvPr/>
        </p:nvSpPr>
        <p:spPr bwMode="auto">
          <a:xfrm>
            <a:off x="6462713" y="1116013"/>
            <a:ext cx="1611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fontAlgn="base">
              <a:spcBef>
                <a:spcPct val="50000"/>
              </a:spcBef>
              <a:spcAft>
                <a:spcPct val="0"/>
              </a:spcAft>
            </a:pPr>
            <a:r>
              <a:rPr lang="en-US" sz="2000" b="1">
                <a:solidFill>
                  <a:srgbClr val="003399"/>
                </a:solidFill>
                <a:latin typeface="MetaPlusBook-Roman" pitchFamily="34" charset="0"/>
              </a:rPr>
              <a:t>Financial</a:t>
            </a:r>
            <a:br>
              <a:rPr lang="en-US" sz="2000" b="1">
                <a:solidFill>
                  <a:srgbClr val="003399"/>
                </a:solidFill>
                <a:latin typeface="MetaPlusBook-Roman" pitchFamily="34" charset="0"/>
              </a:rPr>
            </a:br>
            <a:r>
              <a:rPr lang="en-US" sz="2000" b="1">
                <a:solidFill>
                  <a:srgbClr val="003399"/>
                </a:solidFill>
                <a:latin typeface="MetaPlusBook-Roman" pitchFamily="34" charset="0"/>
              </a:rPr>
              <a:t>Institution</a:t>
            </a:r>
          </a:p>
        </p:txBody>
      </p:sp>
      <p:grpSp>
        <p:nvGrpSpPr>
          <p:cNvPr id="19470" name="Group 28"/>
          <p:cNvGrpSpPr>
            <a:grpSpLocks/>
          </p:cNvGrpSpPr>
          <p:nvPr/>
        </p:nvGrpSpPr>
        <p:grpSpPr bwMode="auto">
          <a:xfrm>
            <a:off x="7756525" y="515938"/>
            <a:ext cx="803275" cy="788987"/>
            <a:chOff x="1092" y="2839"/>
            <a:chExt cx="772" cy="758"/>
          </a:xfrm>
        </p:grpSpPr>
        <p:sp>
          <p:nvSpPr>
            <p:cNvPr id="19472" name="Freeform 29"/>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3" name="Freeform 30"/>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4" name="Freeform 31"/>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5" name="Rectangle 32"/>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6" name="Freeform 33"/>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7" name="Rectangle 34"/>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8" name="Rectangle 35"/>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79" name="Rectangle 36"/>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0" name="Rectangle 37"/>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1" name="Rectangle 38"/>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2" name="Rectangle 39"/>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3" name="Freeform 40"/>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9484" name="Freeform 41"/>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pic>
        <p:nvPicPr>
          <p:cNvPr id="19471" name="Picture 17" descr="claimcent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857250"/>
            <a:ext cx="118586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1733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|EOS~017|</a:t>
            </a:r>
            <a:endParaRPr lang="en-US" sz="100" dirty="0" err="1" smtClean="0">
              <a:solidFill>
                <a:srgbClr val="FFFFFF"/>
              </a:solidFill>
              <a:latin typeface="Arial"/>
              <a:cs typeface="Calibri" pitchFamily="34" charset="0"/>
            </a:endParaRPr>
          </a:p>
        </p:txBody>
      </p:sp>
      <p:sp>
        <p:nvSpPr>
          <p:cNvPr id="20482" name="Rectangle 2"/>
          <p:cNvSpPr>
            <a:spLocks noGrp="1" noChangeArrowheads="1"/>
          </p:cNvSpPr>
          <p:nvPr>
            <p:ph type="title"/>
          </p:nvPr>
        </p:nvSpPr>
        <p:spPr/>
        <p:txBody>
          <a:bodyPr/>
          <a:lstStyle/>
          <a:p>
            <a:pPr eaLnBrk="1" hangingPunct="1"/>
            <a:r>
              <a:rPr lang="en-US" smtClean="0"/>
              <a:t>The end of the reserve line</a:t>
            </a:r>
          </a:p>
        </p:txBody>
      </p:sp>
      <p:sp>
        <p:nvSpPr>
          <p:cNvPr id="20483" name="Rectangle 3"/>
          <p:cNvSpPr>
            <a:spLocks noGrp="1" noChangeArrowheads="1"/>
          </p:cNvSpPr>
          <p:nvPr>
            <p:ph idx="1"/>
          </p:nvPr>
        </p:nvSpPr>
        <p:spPr>
          <a:xfrm>
            <a:off x="495300" y="3375025"/>
            <a:ext cx="8318500" cy="3128963"/>
          </a:xfrm>
        </p:spPr>
        <p:txBody>
          <a:bodyPr/>
          <a:lstStyle/>
          <a:p>
            <a:pPr>
              <a:buFont typeface="Arial" charset="0"/>
              <a:buChar char="•"/>
            </a:pPr>
            <a:r>
              <a:rPr lang="en-US" smtClean="0"/>
              <a:t>Payment transactions are coded as "partial" or "final"</a:t>
            </a:r>
          </a:p>
          <a:p>
            <a:pPr lvl="1"/>
            <a:r>
              <a:rPr lang="en-US" smtClean="0"/>
              <a:t>A final payment indicates that the financial obligation that the reserve line was created for has been met</a:t>
            </a:r>
          </a:p>
          <a:p>
            <a:pPr>
              <a:buFont typeface="Arial" charset="0"/>
              <a:buChar char="•"/>
            </a:pPr>
            <a:r>
              <a:rPr lang="en-US" smtClean="0"/>
              <a:t>When you create a final payment transaction, ClaimCenter:</a:t>
            </a:r>
          </a:p>
          <a:p>
            <a:pPr lvl="2"/>
            <a:r>
              <a:rPr lang="en-US" smtClean="0"/>
              <a:t>Creates a second reserve transaction which reduces the line to zero (or "zeroes out" the reserve line)</a:t>
            </a:r>
          </a:p>
        </p:txBody>
      </p:sp>
      <p:sp>
        <p:nvSpPr>
          <p:cNvPr id="20484" name="AutoShape 4"/>
          <p:cNvSpPr>
            <a:spLocks noChangeArrowheads="1"/>
          </p:cNvSpPr>
          <p:nvPr/>
        </p:nvSpPr>
        <p:spPr bwMode="auto">
          <a:xfrm>
            <a:off x="2541588" y="71913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0485" name="Group 5"/>
          <p:cNvGrpSpPr>
            <a:grpSpLocks/>
          </p:cNvGrpSpPr>
          <p:nvPr/>
        </p:nvGrpSpPr>
        <p:grpSpPr bwMode="auto">
          <a:xfrm>
            <a:off x="3594100" y="976313"/>
            <a:ext cx="930275" cy="1162050"/>
            <a:chOff x="4174" y="933"/>
            <a:chExt cx="921" cy="1151"/>
          </a:xfrm>
        </p:grpSpPr>
        <p:sp>
          <p:nvSpPr>
            <p:cNvPr id="20495" name="Rectangle 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6" name="AutoShape 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7" name="AutoShape 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8" name="AutoShape 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9" name="Freeform 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0" name="Freeform 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1" name="Freeform 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2" name="Freeform 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3" name="Freeform 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4" name="Freeform 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5" name="Freeform 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6" name="Line 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7" name="Line 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8" name="Line 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09" name="Line 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10" name="Line 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511" name="Line 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20486" name="Text Box 23"/>
          <p:cNvSpPr txBox="1">
            <a:spLocks noChangeArrowheads="1"/>
          </p:cNvSpPr>
          <p:nvPr/>
        </p:nvSpPr>
        <p:spPr bwMode="auto">
          <a:xfrm>
            <a:off x="2578100" y="1014413"/>
            <a:ext cx="140493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000000"/>
                </a:solidFill>
              </a:rPr>
              <a:t>+$2500</a:t>
            </a:r>
          </a:p>
        </p:txBody>
      </p:sp>
      <p:sp>
        <p:nvSpPr>
          <p:cNvPr id="20487" name="AutoShape 24"/>
          <p:cNvSpPr>
            <a:spLocks noChangeArrowheads="1"/>
          </p:cNvSpPr>
          <p:nvPr/>
        </p:nvSpPr>
        <p:spPr bwMode="auto">
          <a:xfrm>
            <a:off x="4527550" y="1211263"/>
            <a:ext cx="1700213" cy="981075"/>
          </a:xfrm>
          <a:prstGeom prst="rightArrow">
            <a:avLst>
              <a:gd name="adj1" fmla="val 50000"/>
              <a:gd name="adj2" fmla="val 4332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88" name="Text Box 25"/>
          <p:cNvSpPr txBox="1">
            <a:spLocks noChangeArrowheads="1"/>
          </p:cNvSpPr>
          <p:nvPr/>
        </p:nvSpPr>
        <p:spPr bwMode="auto">
          <a:xfrm>
            <a:off x="5153025" y="15287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-$1175</a:t>
            </a:r>
          </a:p>
        </p:txBody>
      </p:sp>
      <p:sp>
        <p:nvSpPr>
          <p:cNvPr id="20489" name="AutoShape 26"/>
          <p:cNvSpPr>
            <a:spLocks noChangeArrowheads="1"/>
          </p:cNvSpPr>
          <p:nvPr/>
        </p:nvSpPr>
        <p:spPr bwMode="auto">
          <a:xfrm>
            <a:off x="4545013" y="2346325"/>
            <a:ext cx="1720850" cy="981075"/>
          </a:xfrm>
          <a:prstGeom prst="rightArrow">
            <a:avLst>
              <a:gd name="adj1" fmla="val 50000"/>
              <a:gd name="adj2" fmla="val 43851"/>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0" name="Text Box 27"/>
          <p:cNvSpPr txBox="1">
            <a:spLocks noChangeArrowheads="1"/>
          </p:cNvSpPr>
          <p:nvPr/>
        </p:nvSpPr>
        <p:spPr bwMode="auto">
          <a:xfrm>
            <a:off x="4587875" y="2641600"/>
            <a:ext cx="1127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000000"/>
                </a:solidFill>
              </a:rPr>
              <a:t>-$1325</a:t>
            </a:r>
          </a:p>
        </p:txBody>
      </p:sp>
      <p:sp>
        <p:nvSpPr>
          <p:cNvPr id="20491" name="Text Box 28"/>
          <p:cNvSpPr txBox="1">
            <a:spLocks noChangeArrowheads="1"/>
          </p:cNvSpPr>
          <p:nvPr/>
        </p:nvSpPr>
        <p:spPr bwMode="auto">
          <a:xfrm>
            <a:off x="6288088" y="1497013"/>
            <a:ext cx="231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Final Payment</a:t>
            </a:r>
          </a:p>
        </p:txBody>
      </p:sp>
      <p:sp>
        <p:nvSpPr>
          <p:cNvPr id="20492" name="Line 29"/>
          <p:cNvSpPr>
            <a:spLocks noChangeShapeType="1"/>
          </p:cNvSpPr>
          <p:nvPr/>
        </p:nvSpPr>
        <p:spPr bwMode="auto">
          <a:xfrm>
            <a:off x="7016750" y="1965325"/>
            <a:ext cx="0" cy="3730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3" name="Line 30"/>
          <p:cNvSpPr>
            <a:spLocks noChangeShapeType="1"/>
          </p:cNvSpPr>
          <p:nvPr/>
        </p:nvSpPr>
        <p:spPr bwMode="auto">
          <a:xfrm flipH="1">
            <a:off x="5040313" y="2338388"/>
            <a:ext cx="197643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494" name="Line 31"/>
          <p:cNvSpPr>
            <a:spLocks noChangeShapeType="1"/>
          </p:cNvSpPr>
          <p:nvPr/>
        </p:nvSpPr>
        <p:spPr bwMode="auto">
          <a:xfrm>
            <a:off x="5038725" y="2338388"/>
            <a:ext cx="0" cy="2619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75169724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|EOS~018|</a:t>
            </a:r>
            <a:endParaRPr lang="en-US" sz="100" dirty="0" err="1" smtClean="0">
              <a:solidFill>
                <a:srgbClr val="FFFFFF"/>
              </a:solidFill>
              <a:latin typeface="Arial"/>
              <a:cs typeface="Calibri" pitchFamily="34" charset="0"/>
            </a:endParaRPr>
          </a:p>
        </p:txBody>
      </p:sp>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Payment basics</a:t>
            </a:r>
          </a:p>
          <a:p>
            <a:pPr>
              <a:lnSpc>
                <a:spcPct val="150000"/>
              </a:lnSpc>
              <a:buFont typeface="Arial" charset="0"/>
              <a:buChar char="•"/>
            </a:pPr>
            <a:r>
              <a:rPr lang="en-US" sz="2800" smtClean="0"/>
              <a:t>Creating checks</a:t>
            </a:r>
            <a:endParaRPr lang="en-US" sz="2800" smtClean="0">
              <a:solidFill>
                <a:srgbClr val="C0C0C0"/>
              </a:solidFill>
            </a:endParaRP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solidFill>
                  <a:srgbClr val="C0C0C0"/>
                </a:solidFill>
              </a:rPr>
              <a:t>Auto first and final</a:t>
            </a:r>
          </a:p>
        </p:txBody>
      </p:sp>
    </p:spTree>
    <p:extLst>
      <p:ext uri="{BB962C8B-B14F-4D97-AF65-F5344CB8AC3E}">
        <p14:creationId xmlns:p14="http://schemas.microsoft.com/office/powerpoint/2010/main" val="146183616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|EOS~019|</a:t>
            </a:r>
            <a:endParaRPr lang="en-US" sz="100" dirty="0" err="1" smtClean="0">
              <a:solidFill>
                <a:srgbClr val="FFFFFF"/>
              </a:solidFill>
              <a:latin typeface="Arial"/>
              <a:cs typeface="Calibri" pitchFamily="34" charset="0"/>
            </a:endParaRPr>
          </a:p>
        </p:txBody>
      </p:sp>
      <p:sp>
        <p:nvSpPr>
          <p:cNvPr id="22530" name="Line 5"/>
          <p:cNvSpPr>
            <a:spLocks noChangeShapeType="1"/>
          </p:cNvSpPr>
          <p:nvPr/>
        </p:nvSpPr>
        <p:spPr bwMode="auto">
          <a:xfrm>
            <a:off x="5619750" y="2990850"/>
            <a:ext cx="10668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31" name="AutoShape 6"/>
          <p:cNvSpPr>
            <a:spLocks noChangeArrowheads="1"/>
          </p:cNvSpPr>
          <p:nvPr/>
        </p:nvSpPr>
        <p:spPr bwMode="auto">
          <a:xfrm>
            <a:off x="6186488" y="2363788"/>
            <a:ext cx="958850" cy="12319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32" name="Line 7"/>
          <p:cNvSpPr>
            <a:spLocks noChangeShapeType="1"/>
          </p:cNvSpPr>
          <p:nvPr/>
        </p:nvSpPr>
        <p:spPr bwMode="auto">
          <a:xfrm>
            <a:off x="5619750" y="1104900"/>
            <a:ext cx="0" cy="188595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33" name="Line 8"/>
          <p:cNvSpPr>
            <a:spLocks noChangeShapeType="1"/>
          </p:cNvSpPr>
          <p:nvPr/>
        </p:nvSpPr>
        <p:spPr bwMode="auto">
          <a:xfrm>
            <a:off x="5619750" y="1905000"/>
            <a:ext cx="95250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34" name="Rectangle 9"/>
          <p:cNvSpPr>
            <a:spLocks noGrp="1" noChangeArrowheads="1"/>
          </p:cNvSpPr>
          <p:nvPr>
            <p:ph type="title"/>
          </p:nvPr>
        </p:nvSpPr>
        <p:spPr/>
        <p:txBody>
          <a:bodyPr/>
          <a:lstStyle/>
          <a:p>
            <a:pPr eaLnBrk="1" hangingPunct="1"/>
            <a:r>
              <a:rPr lang="en-US" smtClean="0"/>
              <a:t>The payment wizard</a:t>
            </a:r>
          </a:p>
        </p:txBody>
      </p:sp>
      <p:sp>
        <p:nvSpPr>
          <p:cNvPr id="22535" name="Rectangle 10"/>
          <p:cNvSpPr>
            <a:spLocks noGrp="1" noChangeArrowheads="1"/>
          </p:cNvSpPr>
          <p:nvPr>
            <p:ph idx="1"/>
          </p:nvPr>
        </p:nvSpPr>
        <p:spPr>
          <a:xfrm>
            <a:off x="519113" y="3784600"/>
            <a:ext cx="8318500" cy="2605088"/>
          </a:xfrm>
        </p:spPr>
        <p:txBody>
          <a:bodyPr/>
          <a:lstStyle/>
          <a:p>
            <a:pPr>
              <a:buFont typeface="Arial" charset="0"/>
              <a:buChar char="•"/>
            </a:pPr>
            <a:r>
              <a:rPr lang="en-US" smtClean="0"/>
              <a:t>Checks are created using the payment wizard</a:t>
            </a:r>
          </a:p>
          <a:p>
            <a:pPr lvl="1"/>
            <a:r>
              <a:rPr lang="en-US" smtClean="0"/>
              <a:t>In the base application:</a:t>
            </a:r>
          </a:p>
          <a:p>
            <a:pPr lvl="2"/>
            <a:r>
              <a:rPr lang="en-US" smtClean="0"/>
              <a:t>The fields vary based on the method of payment (automated check, manual check, EFT)</a:t>
            </a:r>
          </a:p>
          <a:p>
            <a:pPr lvl="2"/>
            <a:r>
              <a:rPr lang="en-US" smtClean="0"/>
              <a:t>But, the basic steps are the same for all forms of payment</a:t>
            </a:r>
          </a:p>
        </p:txBody>
      </p:sp>
      <p:grpSp>
        <p:nvGrpSpPr>
          <p:cNvPr id="22536" name="Group 22"/>
          <p:cNvGrpSpPr>
            <a:grpSpLocks/>
          </p:cNvGrpSpPr>
          <p:nvPr/>
        </p:nvGrpSpPr>
        <p:grpSpPr bwMode="auto">
          <a:xfrm>
            <a:off x="5056188" y="504825"/>
            <a:ext cx="1177925" cy="866775"/>
            <a:chOff x="2083" y="1606"/>
            <a:chExt cx="1489" cy="1097"/>
          </a:xfrm>
        </p:grpSpPr>
        <p:sp>
          <p:nvSpPr>
            <p:cNvPr id="22595" name="Rectangle 2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96" name="Freeform 2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97" name="Freeform 2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98" name="Freeform 2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99" name="Freeform 2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0" name="Rectangle 2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1" name="Rectangle 2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2" name="AutoShape 3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3" name="Freeform 31"/>
            <p:cNvSpPr>
              <a:spLocks/>
            </p:cNvSpPr>
            <p:nvPr/>
          </p:nvSpPr>
          <p:spPr bwMode="auto">
            <a:xfrm>
              <a:off x="2219" y="2561"/>
              <a:ext cx="369" cy="104"/>
            </a:xfrm>
            <a:custGeom>
              <a:avLst/>
              <a:gdLst>
                <a:gd name="T0" fmla="*/ 0 w 992"/>
                <a:gd name="T1" fmla="*/ 0 h 280"/>
                <a:gd name="T2" fmla="*/ 51 w 992"/>
                <a:gd name="T3" fmla="*/ 12 h 280"/>
                <a:gd name="T4" fmla="*/ 48 w 992"/>
                <a:gd name="T5" fmla="*/ 14 h 280"/>
                <a:gd name="T6" fmla="*/ 1 w 992"/>
                <a:gd name="T7" fmla="*/ 3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4" name="Freeform 32"/>
            <p:cNvSpPr>
              <a:spLocks/>
            </p:cNvSpPr>
            <p:nvPr/>
          </p:nvSpPr>
          <p:spPr bwMode="auto">
            <a:xfrm>
              <a:off x="3429" y="2008"/>
              <a:ext cx="51" cy="375"/>
            </a:xfrm>
            <a:custGeom>
              <a:avLst/>
              <a:gdLst>
                <a:gd name="T0" fmla="*/ 0 w 136"/>
                <a:gd name="T1" fmla="*/ 0 h 1008"/>
                <a:gd name="T2" fmla="*/ 4 w 136"/>
                <a:gd name="T3" fmla="*/ 52 h 1008"/>
                <a:gd name="T4" fmla="*/ 7 w 136"/>
                <a:gd name="T5" fmla="*/ 47 h 1008"/>
                <a:gd name="T6" fmla="*/ 3 w 136"/>
                <a:gd name="T7" fmla="*/ 3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5" name="Rectangle 3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6" name="Rectangle 3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07" name="Rectangle 3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2608" name="Group 36"/>
            <p:cNvGrpSpPr>
              <a:grpSpLocks/>
            </p:cNvGrpSpPr>
            <p:nvPr/>
          </p:nvGrpSpPr>
          <p:grpSpPr bwMode="auto">
            <a:xfrm>
              <a:off x="2221" y="1871"/>
              <a:ext cx="518" cy="782"/>
              <a:chOff x="2400" y="1656"/>
              <a:chExt cx="752" cy="1136"/>
            </a:xfrm>
          </p:grpSpPr>
          <p:sp>
            <p:nvSpPr>
              <p:cNvPr id="22621" name="Freeform 3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2" name="Freeform 3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3" name="Freeform 3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4" name="Freeform 4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5" name="Freeform 4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6" name="Line 4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7" name="Line 4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22609" name="Group 44"/>
            <p:cNvGrpSpPr>
              <a:grpSpLocks/>
            </p:cNvGrpSpPr>
            <p:nvPr/>
          </p:nvGrpSpPr>
          <p:grpSpPr bwMode="auto">
            <a:xfrm rot="-6511945">
              <a:off x="2834" y="1842"/>
              <a:ext cx="518" cy="783"/>
              <a:chOff x="2400" y="1656"/>
              <a:chExt cx="752" cy="1136"/>
            </a:xfrm>
          </p:grpSpPr>
          <p:sp>
            <p:nvSpPr>
              <p:cNvPr id="22614" name="Freeform 4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5" name="Freeform 4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6" name="Freeform 4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7" name="Freeform 4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8" name="Freeform 4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9" name="Line 5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20" name="Line 5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22610" name="Freeform 52"/>
            <p:cNvSpPr>
              <a:spLocks/>
            </p:cNvSpPr>
            <p:nvPr/>
          </p:nvSpPr>
          <p:spPr bwMode="auto">
            <a:xfrm>
              <a:off x="2689" y="2097"/>
              <a:ext cx="62" cy="351"/>
            </a:xfrm>
            <a:custGeom>
              <a:avLst/>
              <a:gdLst>
                <a:gd name="T0" fmla="*/ 8 w 168"/>
                <a:gd name="T1" fmla="*/ 49 h 944"/>
                <a:gd name="T2" fmla="*/ 1 w 168"/>
                <a:gd name="T3" fmla="*/ 0 h 944"/>
                <a:gd name="T4" fmla="*/ 0 w 168"/>
                <a:gd name="T5" fmla="*/ 3 h 944"/>
                <a:gd name="T6" fmla="*/ 6 w 168"/>
                <a:gd name="T7" fmla="*/ 47 h 944"/>
                <a:gd name="T8" fmla="*/ 8 w 168"/>
                <a:gd name="T9" fmla="*/ 49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1" name="Freeform 53"/>
            <p:cNvSpPr>
              <a:spLocks/>
            </p:cNvSpPr>
            <p:nvPr/>
          </p:nvSpPr>
          <p:spPr bwMode="auto">
            <a:xfrm>
              <a:off x="2382" y="1853"/>
              <a:ext cx="354" cy="78"/>
            </a:xfrm>
            <a:custGeom>
              <a:avLst/>
              <a:gdLst>
                <a:gd name="T0" fmla="*/ 0 w 952"/>
                <a:gd name="T1" fmla="*/ 2 h 208"/>
                <a:gd name="T2" fmla="*/ 4 w 952"/>
                <a:gd name="T3" fmla="*/ 0 h 208"/>
                <a:gd name="T4" fmla="*/ 48 w 952"/>
                <a:gd name="T5" fmla="*/ 8 h 208"/>
                <a:gd name="T6" fmla="*/ 49 w 952"/>
                <a:gd name="T7" fmla="*/ 11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2" name="Rectangle 5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613" name="Rectangle 5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22537" name="Group 56"/>
          <p:cNvGrpSpPr>
            <a:grpSpLocks/>
          </p:cNvGrpSpPr>
          <p:nvPr/>
        </p:nvGrpSpPr>
        <p:grpSpPr bwMode="auto">
          <a:xfrm>
            <a:off x="6276975" y="1462088"/>
            <a:ext cx="749300" cy="744537"/>
            <a:chOff x="3360" y="800"/>
            <a:chExt cx="620" cy="616"/>
          </a:xfrm>
        </p:grpSpPr>
        <p:sp>
          <p:nvSpPr>
            <p:cNvPr id="22589" name="AutoShape 57"/>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590" name="Freeform 58"/>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2591" name="Group 59"/>
            <p:cNvGrpSpPr>
              <a:grpSpLocks/>
            </p:cNvGrpSpPr>
            <p:nvPr/>
          </p:nvGrpSpPr>
          <p:grpSpPr bwMode="auto">
            <a:xfrm flipH="1">
              <a:off x="3749" y="1171"/>
              <a:ext cx="212" cy="213"/>
              <a:chOff x="1350" y="686"/>
              <a:chExt cx="1132" cy="1132"/>
            </a:xfrm>
          </p:grpSpPr>
          <p:sp>
            <p:nvSpPr>
              <p:cNvPr id="22593" name="AutoShape 6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22594" name="Picture 61"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2592" name="Picture 6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8" name="Group 63"/>
          <p:cNvGrpSpPr>
            <a:grpSpLocks/>
          </p:cNvGrpSpPr>
          <p:nvPr/>
        </p:nvGrpSpPr>
        <p:grpSpPr bwMode="auto">
          <a:xfrm>
            <a:off x="6307138" y="2433638"/>
            <a:ext cx="709612" cy="493712"/>
            <a:chOff x="3153" y="1049"/>
            <a:chExt cx="752" cy="523"/>
          </a:xfrm>
        </p:grpSpPr>
        <p:sp>
          <p:nvSpPr>
            <p:cNvPr id="22587" name="Rectangle 6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2588" name="Picture 6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9" name="Group 66"/>
          <p:cNvGrpSpPr>
            <a:grpSpLocks/>
          </p:cNvGrpSpPr>
          <p:nvPr/>
        </p:nvGrpSpPr>
        <p:grpSpPr bwMode="auto">
          <a:xfrm>
            <a:off x="6307138" y="2990850"/>
            <a:ext cx="709612" cy="493713"/>
            <a:chOff x="3153" y="1049"/>
            <a:chExt cx="752" cy="523"/>
          </a:xfrm>
        </p:grpSpPr>
        <p:sp>
          <p:nvSpPr>
            <p:cNvPr id="22585" name="Rectangle 6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2586" name="Picture 6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0" name="Group 70"/>
          <p:cNvGrpSpPr>
            <a:grpSpLocks/>
          </p:cNvGrpSpPr>
          <p:nvPr/>
        </p:nvGrpSpPr>
        <p:grpSpPr bwMode="auto">
          <a:xfrm>
            <a:off x="1360488" y="954088"/>
            <a:ext cx="2341562" cy="2076450"/>
            <a:chOff x="366" y="801"/>
            <a:chExt cx="1475" cy="1308"/>
          </a:xfrm>
        </p:grpSpPr>
        <p:grpSp>
          <p:nvGrpSpPr>
            <p:cNvPr id="22542" name="Group 71"/>
            <p:cNvGrpSpPr>
              <a:grpSpLocks/>
            </p:cNvGrpSpPr>
            <p:nvPr/>
          </p:nvGrpSpPr>
          <p:grpSpPr bwMode="auto">
            <a:xfrm>
              <a:off x="366" y="1035"/>
              <a:ext cx="1475" cy="1074"/>
              <a:chOff x="3955" y="2986"/>
              <a:chExt cx="1475" cy="1074"/>
            </a:xfrm>
          </p:grpSpPr>
          <p:sp>
            <p:nvSpPr>
              <p:cNvPr id="22546" name="Rectangle 72"/>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2547" name="Group 73"/>
              <p:cNvGrpSpPr>
                <a:grpSpLocks/>
              </p:cNvGrpSpPr>
              <p:nvPr/>
            </p:nvGrpSpPr>
            <p:grpSpPr bwMode="auto">
              <a:xfrm>
                <a:off x="4765" y="3473"/>
                <a:ext cx="584" cy="539"/>
                <a:chOff x="2371" y="1333"/>
                <a:chExt cx="1641" cy="1516"/>
              </a:xfrm>
            </p:grpSpPr>
            <p:sp>
              <p:nvSpPr>
                <p:cNvPr id="22575" name="Freeform 7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6" name="Rectangle 7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7" name="Freeform 7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8" name="Freeform 7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9" name="Freeform 7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80" name="Freeform 7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81" name="Freeform 8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82" name="Freeform 8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83" name="Freeform 8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84" name="Freeform 8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22548" name="Group 84"/>
              <p:cNvGrpSpPr>
                <a:grpSpLocks/>
              </p:cNvGrpSpPr>
              <p:nvPr/>
            </p:nvGrpSpPr>
            <p:grpSpPr bwMode="auto">
              <a:xfrm>
                <a:off x="4535" y="3258"/>
                <a:ext cx="584" cy="539"/>
                <a:chOff x="2371" y="1333"/>
                <a:chExt cx="1641" cy="1516"/>
              </a:xfrm>
            </p:grpSpPr>
            <p:sp>
              <p:nvSpPr>
                <p:cNvPr id="22565" name="Freeform 8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6" name="Rectangle 8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7" name="Freeform 8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8" name="Freeform 8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9" name="Freeform 8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0" name="Freeform 9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1" name="Freeform 9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2" name="Freeform 9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3" name="Freeform 9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74" name="Freeform 9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22549" name="Group 95"/>
              <p:cNvGrpSpPr>
                <a:grpSpLocks/>
              </p:cNvGrpSpPr>
              <p:nvPr/>
            </p:nvGrpSpPr>
            <p:grpSpPr bwMode="auto">
              <a:xfrm>
                <a:off x="4304" y="3041"/>
                <a:ext cx="584" cy="539"/>
                <a:chOff x="2371" y="1333"/>
                <a:chExt cx="1641" cy="1516"/>
              </a:xfrm>
            </p:grpSpPr>
            <p:sp>
              <p:nvSpPr>
                <p:cNvPr id="22555" name="Freeform 9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56" name="Rectangle 9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57" name="Freeform 9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58" name="Freeform 9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59" name="Freeform 10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0" name="Freeform 10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1" name="Freeform 10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2" name="Freeform 10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3" name="Freeform 10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2564" name="Freeform 10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
            <p:nvSpPr>
              <p:cNvPr id="22552" name="Text Box 108"/>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1</a:t>
                </a:r>
              </a:p>
            </p:txBody>
          </p:sp>
          <p:sp>
            <p:nvSpPr>
              <p:cNvPr id="22553" name="Text Box 109"/>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2</a:t>
                </a:r>
              </a:p>
            </p:txBody>
          </p:sp>
          <p:sp>
            <p:nvSpPr>
              <p:cNvPr id="22554" name="Text Box 110"/>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3</a:t>
                </a:r>
              </a:p>
            </p:txBody>
          </p:sp>
        </p:grpSp>
        <p:grpSp>
          <p:nvGrpSpPr>
            <p:cNvPr id="22543" name="Group 111"/>
            <p:cNvGrpSpPr>
              <a:grpSpLocks/>
            </p:cNvGrpSpPr>
            <p:nvPr/>
          </p:nvGrpSpPr>
          <p:grpSpPr bwMode="auto">
            <a:xfrm>
              <a:off x="1531" y="801"/>
              <a:ext cx="291" cy="421"/>
              <a:chOff x="3674" y="1098"/>
              <a:chExt cx="676" cy="977"/>
            </a:xfrm>
          </p:grpSpPr>
          <p:sp>
            <p:nvSpPr>
              <p:cNvPr id="22544" name="Rectangle 112"/>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2545" name="Picture 113"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2541" name="Line 114"/>
          <p:cNvSpPr>
            <a:spLocks noChangeShapeType="1"/>
          </p:cNvSpPr>
          <p:nvPr/>
        </p:nvSpPr>
        <p:spPr bwMode="auto">
          <a:xfrm>
            <a:off x="3902075" y="2063750"/>
            <a:ext cx="2209800" cy="4445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32624641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|EOS~002|</a:t>
            </a:r>
            <a:endParaRPr lang="en-US" sz="100" dirty="0" err="1" smtClean="0">
              <a:solidFill>
                <a:srgbClr val="FFFFFF"/>
              </a:solidFill>
              <a:latin typeface="Arial"/>
              <a:cs typeface="Calibri" pitchFamily="34" charset="0"/>
            </a:endParaRPr>
          </a:p>
        </p:txBody>
      </p:sp>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Wingdings 3" pitchFamily="18" charset="2"/>
              <a:buNone/>
            </a:pPr>
            <a:r>
              <a:rPr lang="en-US" smtClean="0"/>
              <a:t>By the end of this lesson, you should be able to:</a:t>
            </a:r>
          </a:p>
          <a:p>
            <a:pPr lvl="1"/>
            <a:r>
              <a:rPr lang="en-US" smtClean="0"/>
              <a:t>Define financial terms used by ClaimCenter for managing payments</a:t>
            </a:r>
          </a:p>
          <a:p>
            <a:pPr lvl="1"/>
            <a:r>
              <a:rPr lang="en-US" smtClean="0"/>
              <a:t>Create checks</a:t>
            </a:r>
          </a:p>
          <a:p>
            <a:pPr lvl="1"/>
            <a:r>
              <a:rPr lang="en-US" smtClean="0"/>
              <a:t>Apply deductibles</a:t>
            </a:r>
          </a:p>
          <a:p>
            <a:pPr lvl="1"/>
            <a:r>
              <a:rPr lang="en-US" smtClean="0"/>
              <a:t>Create and pay out auto first and final claims</a:t>
            </a:r>
          </a:p>
          <a:p>
            <a:pPr lvl="1"/>
            <a:endParaRPr lang="en-US" smtClean="0"/>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eaLnBrk="0" fontAlgn="base" hangingPunct="0">
              <a:spcBef>
                <a:spcPct val="20000"/>
              </a:spcBef>
              <a:spcAft>
                <a:spcPct val="0"/>
              </a:spcAft>
              <a:buClr>
                <a:srgbClr val="0146AD"/>
              </a:buClr>
              <a:buSzPct val="90000"/>
              <a:buFont typeface="Wingdings 2" pitchFamily="18" charset="2"/>
              <a:buNone/>
            </a:pPr>
            <a:r>
              <a:rPr lang="en-US" sz="1400" dirty="0">
                <a:solidFill>
                  <a:srgbClr val="AA3704"/>
                </a:solidFill>
              </a:rPr>
              <a:t>This lesson uses the notes section for additional explanation and information.</a:t>
            </a:r>
            <a:br>
              <a:rPr lang="en-US" sz="1400" dirty="0">
                <a:solidFill>
                  <a:srgbClr val="AA3704"/>
                </a:solidFill>
              </a:rPr>
            </a:br>
            <a:r>
              <a:rPr lang="en-US" sz="1400" dirty="0">
                <a:solidFill>
                  <a:srgbClr val="AA3704"/>
                </a:solidFill>
              </a:rPr>
              <a:t>To view the notes in PowerPoint, choose </a:t>
            </a:r>
            <a:r>
              <a:rPr lang="en-US" sz="1400" dirty="0" err="1">
                <a:solidFill>
                  <a:srgbClr val="AA3704"/>
                </a:solidFill>
              </a:rPr>
              <a:t>View</a:t>
            </a:r>
            <a:r>
              <a:rPr lang="en-US" sz="1400" dirty="0" err="1">
                <a:solidFill>
                  <a:srgbClr val="AA3704"/>
                </a:solidFill>
                <a:sym typeface="Wingdings" pitchFamily="2" charset="2"/>
              </a:rPr>
              <a:t>Normal</a:t>
            </a:r>
            <a:r>
              <a:rPr lang="en-US" sz="1400" dirty="0">
                <a:solidFill>
                  <a:srgbClr val="AA3704"/>
                </a:solidFill>
                <a:sym typeface="Wingdings" pitchFamily="2" charset="2"/>
              </a:rPr>
              <a:t> or </a:t>
            </a:r>
            <a:r>
              <a:rPr lang="en-US" sz="1400" dirty="0" err="1">
                <a:solidFill>
                  <a:srgbClr val="AA3704"/>
                </a:solidFill>
              </a:rPr>
              <a:t>View</a:t>
            </a:r>
            <a:r>
              <a:rPr lang="en-US" sz="1400" dirty="0" err="1">
                <a:solidFill>
                  <a:srgbClr val="AA3704"/>
                </a:solidFill>
                <a:sym typeface="Wingdings" pitchFamily="2" charset="2"/>
              </a:rPr>
              <a:t></a:t>
            </a:r>
            <a:r>
              <a:rPr lang="en-US" sz="1400" dirty="0" err="1">
                <a:solidFill>
                  <a:srgbClr val="AA3704"/>
                </a:solidFill>
              </a:rPr>
              <a:t>Notes</a:t>
            </a:r>
            <a:r>
              <a:rPr lang="en-US" sz="1400" dirty="0">
                <a:solidFill>
                  <a:srgbClr val="AA3704"/>
                </a:solidFill>
              </a:rPr>
              <a:t> Page.</a:t>
            </a:r>
            <a:br>
              <a:rPr lang="en-US" sz="1400" dirty="0">
                <a:solidFill>
                  <a:srgbClr val="AA3704"/>
                </a:solidFill>
              </a:rPr>
            </a:br>
            <a:r>
              <a:rPr lang="en-US" sz="1400" dirty="0">
                <a:solidFill>
                  <a:srgbClr val="AA3704"/>
                </a:solidFill>
              </a:rPr>
              <a:t>If you choose to print the notes for the lesson, be sure to select “Print hidden slides.”</a:t>
            </a:r>
          </a:p>
          <a:p>
            <a:pPr lvl="1" eaLnBrk="0" fontAlgn="base" hangingPunct="0">
              <a:spcBef>
                <a:spcPct val="20000"/>
              </a:spcBef>
              <a:spcAft>
                <a:spcPct val="0"/>
              </a:spcAft>
              <a:buClr>
                <a:srgbClr val="0146AD"/>
              </a:buClr>
              <a:buSzPct val="90000"/>
              <a:buFont typeface="Wingdings 2" pitchFamily="18" charset="2"/>
              <a:buNone/>
            </a:pPr>
            <a:endParaRPr lang="en-US" sz="1400" dirty="0">
              <a:solidFill>
                <a:srgbClr val="AA3704"/>
              </a:solidFill>
            </a:endParaRPr>
          </a:p>
        </p:txBody>
      </p:sp>
    </p:spTree>
    <p:extLst>
      <p:ext uri="{BB962C8B-B14F-4D97-AF65-F5344CB8AC3E}">
        <p14:creationId xmlns:p14="http://schemas.microsoft.com/office/powerpoint/2010/main" val="156775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|EOS~020|</a:t>
            </a:r>
            <a:endParaRPr lang="en-US" sz="100" dirty="0" err="1" smtClean="0">
              <a:solidFill>
                <a:srgbClr val="FFFFFF"/>
              </a:solidFill>
              <a:latin typeface="Arial"/>
              <a:cs typeface="Calibri" pitchFamily="34" charset="0"/>
            </a:endParaRPr>
          </a:p>
        </p:txBody>
      </p:sp>
      <p:sp>
        <p:nvSpPr>
          <p:cNvPr id="23554" name="Rectangle 2"/>
          <p:cNvSpPr>
            <a:spLocks noGrp="1" noChangeArrowheads="1"/>
          </p:cNvSpPr>
          <p:nvPr>
            <p:ph type="title"/>
          </p:nvPr>
        </p:nvSpPr>
        <p:spPr/>
        <p:txBody>
          <a:bodyPr/>
          <a:lstStyle/>
          <a:p>
            <a:pPr eaLnBrk="1" hangingPunct="1"/>
            <a:r>
              <a:rPr lang="en-US" smtClean="0"/>
              <a:t>Basic steps of the payment wizard</a:t>
            </a:r>
          </a:p>
        </p:txBody>
      </p:sp>
      <p:sp>
        <p:nvSpPr>
          <p:cNvPr id="23555" name="AutoShape 3"/>
          <p:cNvSpPr>
            <a:spLocks noChangeArrowheads="1"/>
          </p:cNvSpPr>
          <p:nvPr/>
        </p:nvSpPr>
        <p:spPr bwMode="auto">
          <a:xfrm>
            <a:off x="2663825" y="3479800"/>
            <a:ext cx="1497013" cy="2482850"/>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56" name="Text Box 4"/>
          <p:cNvSpPr txBox="1">
            <a:spLocks noChangeArrowheads="1"/>
          </p:cNvSpPr>
          <p:nvPr/>
        </p:nvSpPr>
        <p:spPr bwMode="auto">
          <a:xfrm>
            <a:off x="2681288" y="3157538"/>
            <a:ext cx="1455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2" name="Group 5"/>
          <p:cNvGrpSpPr>
            <a:grpSpLocks/>
          </p:cNvGrpSpPr>
          <p:nvPr/>
        </p:nvGrpSpPr>
        <p:grpSpPr bwMode="auto">
          <a:xfrm>
            <a:off x="4005263" y="2505075"/>
            <a:ext cx="5008562" cy="3608388"/>
            <a:chOff x="2523" y="1578"/>
            <a:chExt cx="3155" cy="2273"/>
          </a:xfrm>
        </p:grpSpPr>
        <p:sp>
          <p:nvSpPr>
            <p:cNvPr id="23627" name="Line 6"/>
            <p:cNvSpPr>
              <a:spLocks noChangeShapeType="1"/>
            </p:cNvSpPr>
            <p:nvPr/>
          </p:nvSpPr>
          <p:spPr bwMode="auto">
            <a:xfrm>
              <a:off x="2523" y="2498"/>
              <a:ext cx="232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8" name="Line 7"/>
            <p:cNvSpPr>
              <a:spLocks noChangeShapeType="1"/>
            </p:cNvSpPr>
            <p:nvPr/>
          </p:nvSpPr>
          <p:spPr bwMode="auto">
            <a:xfrm>
              <a:off x="2523" y="3410"/>
              <a:ext cx="2315"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3629" name="Group 8"/>
            <p:cNvGrpSpPr>
              <a:grpSpLocks/>
            </p:cNvGrpSpPr>
            <p:nvPr/>
          </p:nvGrpSpPr>
          <p:grpSpPr bwMode="auto">
            <a:xfrm>
              <a:off x="4927" y="2132"/>
              <a:ext cx="293" cy="574"/>
              <a:chOff x="4573" y="2521"/>
              <a:chExt cx="576" cy="1128"/>
            </a:xfrm>
          </p:grpSpPr>
          <p:sp>
            <p:nvSpPr>
              <p:cNvPr id="23691" name="Rectangle 9"/>
              <p:cNvSpPr>
                <a:spLocks noChangeArrowheads="1"/>
              </p:cNvSpPr>
              <p:nvPr/>
            </p:nvSpPr>
            <p:spPr bwMode="auto">
              <a:xfrm>
                <a:off x="4850" y="3042"/>
                <a:ext cx="118" cy="607"/>
              </a:xfrm>
              <a:prstGeom prst="rect">
                <a:avLst/>
              </a:prstGeom>
              <a:solidFill>
                <a:srgbClr val="6699FF"/>
              </a:solidFill>
              <a:ln w="9525" algn="ctr">
                <a:solidFill>
                  <a:schemeClr val="bg1"/>
                </a:solidFill>
                <a:miter lim="800000"/>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sp>
            <p:nvSpPr>
              <p:cNvPr id="23692" name="Freeform 10"/>
              <p:cNvSpPr>
                <a:spLocks/>
              </p:cNvSpPr>
              <p:nvPr/>
            </p:nvSpPr>
            <p:spPr bwMode="auto">
              <a:xfrm>
                <a:off x="4654" y="2615"/>
                <a:ext cx="495" cy="602"/>
              </a:xfrm>
              <a:custGeom>
                <a:avLst/>
                <a:gdLst>
                  <a:gd name="T0" fmla="*/ 0 w 237"/>
                  <a:gd name="T1" fmla="*/ 1122 h 288"/>
                  <a:gd name="T2" fmla="*/ 902 w 237"/>
                  <a:gd name="T3" fmla="*/ 2630 h 288"/>
                  <a:gd name="T4" fmla="*/ 2160 w 237"/>
                  <a:gd name="T5" fmla="*/ 1507 h 288"/>
                  <a:gd name="T6" fmla="*/ 2160 w 237"/>
                  <a:gd name="T7" fmla="*/ 577 h 288"/>
                  <a:gd name="T8" fmla="*/ 2076 w 237"/>
                  <a:gd name="T9" fmla="*/ 219 h 288"/>
                  <a:gd name="T10" fmla="*/ 1884 w 237"/>
                  <a:gd name="T11" fmla="*/ 27 h 288"/>
                  <a:gd name="T12" fmla="*/ 1506 w 237"/>
                  <a:gd name="T13" fmla="*/ 0 h 288"/>
                  <a:gd name="T14" fmla="*/ 1257 w 237"/>
                  <a:gd name="T15" fmla="*/ 84 h 288"/>
                  <a:gd name="T16" fmla="*/ 0 w 237"/>
                  <a:gd name="T17" fmla="*/ 1122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88"/>
                  <a:gd name="T29" fmla="*/ 237 w 237"/>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88">
                    <a:moveTo>
                      <a:pt x="0" y="123"/>
                    </a:moveTo>
                    <a:lnTo>
                      <a:pt x="99" y="288"/>
                    </a:lnTo>
                    <a:lnTo>
                      <a:pt x="237" y="165"/>
                    </a:lnTo>
                    <a:lnTo>
                      <a:pt x="237" y="63"/>
                    </a:lnTo>
                    <a:lnTo>
                      <a:pt x="228" y="24"/>
                    </a:lnTo>
                    <a:lnTo>
                      <a:pt x="207" y="3"/>
                    </a:lnTo>
                    <a:lnTo>
                      <a:pt x="165" y="0"/>
                    </a:lnTo>
                    <a:lnTo>
                      <a:pt x="138" y="9"/>
                    </a:lnTo>
                    <a:lnTo>
                      <a:pt x="0" y="123"/>
                    </a:lnTo>
                    <a:close/>
                  </a:path>
                </a:pathLst>
              </a:custGeom>
              <a:solidFill>
                <a:srgbClr val="6699FF"/>
              </a:solidFill>
              <a:ln w="9525" cap="flat" cmpd="sng">
                <a:solidFill>
                  <a:schemeClr val="bg1"/>
                </a:solidFill>
                <a:prstDash val="solid"/>
                <a:round/>
                <a:headEnd type="none" w="med" len="med"/>
                <a:tailEnd type="none" w="med" len="me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sp>
            <p:nvSpPr>
              <p:cNvPr id="23693" name="Line 11"/>
              <p:cNvSpPr>
                <a:spLocks noChangeShapeType="1"/>
              </p:cNvSpPr>
              <p:nvPr/>
            </p:nvSpPr>
            <p:spPr bwMode="invGray">
              <a:xfrm flipV="1">
                <a:off x="4948" y="2696"/>
                <a:ext cx="0" cy="21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sp>
            <p:nvSpPr>
              <p:cNvPr id="23694" name="AutoShape 12"/>
              <p:cNvSpPr>
                <a:spLocks noChangeArrowheads="1"/>
              </p:cNvSpPr>
              <p:nvPr/>
            </p:nvSpPr>
            <p:spPr bwMode="invGray">
              <a:xfrm rot="5400000" flipH="1">
                <a:off x="4875" y="2594"/>
                <a:ext cx="265" cy="120"/>
              </a:xfrm>
              <a:prstGeom prst="parallelogram">
                <a:avLst>
                  <a:gd name="adj" fmla="val 101645"/>
                </a:avLst>
              </a:prstGeom>
              <a:solidFill>
                <a:srgbClr val="FF0000"/>
              </a:solidFill>
              <a:ln w="9525">
                <a:solidFill>
                  <a:srgbClr val="FF0000"/>
                </a:solidFill>
                <a:miter lim="800000"/>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sp>
            <p:nvSpPr>
              <p:cNvPr id="23695" name="Freeform 13"/>
              <p:cNvSpPr>
                <a:spLocks/>
              </p:cNvSpPr>
              <p:nvPr/>
            </p:nvSpPr>
            <p:spPr bwMode="auto">
              <a:xfrm>
                <a:off x="4573" y="2871"/>
                <a:ext cx="289" cy="346"/>
              </a:xfrm>
              <a:custGeom>
                <a:avLst/>
                <a:gdLst>
                  <a:gd name="T0" fmla="*/ 1210 w 138"/>
                  <a:gd name="T1" fmla="*/ 1522 h 165"/>
                  <a:gd name="T2" fmla="*/ 0 w 138"/>
                  <a:gd name="T3" fmla="*/ 1522 h 165"/>
                  <a:gd name="T4" fmla="*/ 0 w 138"/>
                  <a:gd name="T5" fmla="*/ 637 h 165"/>
                  <a:gd name="T6" fmla="*/ 136 w 138"/>
                  <a:gd name="T7" fmla="*/ 220 h 165"/>
                  <a:gd name="T8" fmla="*/ 385 w 138"/>
                  <a:gd name="T9" fmla="*/ 27 h 165"/>
                  <a:gd name="T10" fmla="*/ 662 w 138"/>
                  <a:gd name="T11" fmla="*/ 0 h 165"/>
                  <a:gd name="T12" fmla="*/ 1018 w 138"/>
                  <a:gd name="T13" fmla="*/ 84 h 165"/>
                  <a:gd name="T14" fmla="*/ 1158 w 138"/>
                  <a:gd name="T15" fmla="*/ 193 h 165"/>
                  <a:gd name="T16" fmla="*/ 1267 w 138"/>
                  <a:gd name="T17" fmla="*/ 388 h 165"/>
                  <a:gd name="T18" fmla="*/ 1267 w 138"/>
                  <a:gd name="T19" fmla="*/ 581 h 165"/>
                  <a:gd name="T20" fmla="*/ 1267 w 138"/>
                  <a:gd name="T21" fmla="*/ 1051 h 165"/>
                  <a:gd name="T22" fmla="*/ 1267 w 138"/>
                  <a:gd name="T23" fmla="*/ 1302 h 165"/>
                  <a:gd name="T24" fmla="*/ 1210 w 138"/>
                  <a:gd name="T25" fmla="*/ 1522 h 1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8"/>
                  <a:gd name="T40" fmla="*/ 0 h 165"/>
                  <a:gd name="T41" fmla="*/ 138 w 138"/>
                  <a:gd name="T42" fmla="*/ 165 h 1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8" h="165">
                    <a:moveTo>
                      <a:pt x="132" y="165"/>
                    </a:moveTo>
                    <a:lnTo>
                      <a:pt x="0" y="165"/>
                    </a:lnTo>
                    <a:lnTo>
                      <a:pt x="0" y="69"/>
                    </a:lnTo>
                    <a:lnTo>
                      <a:pt x="15" y="24"/>
                    </a:lnTo>
                    <a:lnTo>
                      <a:pt x="42" y="3"/>
                    </a:lnTo>
                    <a:lnTo>
                      <a:pt x="72" y="0"/>
                    </a:lnTo>
                    <a:lnTo>
                      <a:pt x="111" y="9"/>
                    </a:lnTo>
                    <a:lnTo>
                      <a:pt x="126" y="21"/>
                    </a:lnTo>
                    <a:lnTo>
                      <a:pt x="138" y="42"/>
                    </a:lnTo>
                    <a:lnTo>
                      <a:pt x="138" y="63"/>
                    </a:lnTo>
                    <a:lnTo>
                      <a:pt x="138" y="114"/>
                    </a:lnTo>
                    <a:lnTo>
                      <a:pt x="138" y="141"/>
                    </a:lnTo>
                    <a:lnTo>
                      <a:pt x="132" y="165"/>
                    </a:lnTo>
                    <a:close/>
                  </a:path>
                </a:pathLst>
              </a:custGeom>
              <a:solidFill>
                <a:schemeClr val="bg1"/>
              </a:solidFill>
              <a:ln w="9525" cap="flat" cmpd="sng">
                <a:solidFill>
                  <a:schemeClr val="bg1"/>
                </a:solidFill>
                <a:prstDash val="solid"/>
                <a:round/>
                <a:headEnd type="none" w="med" len="med"/>
                <a:tailEnd type="none" w="med" len="me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grpSp>
        <p:sp>
          <p:nvSpPr>
            <p:cNvPr id="23630" name="Text Box 14"/>
            <p:cNvSpPr txBox="1">
              <a:spLocks noChangeArrowheads="1"/>
            </p:cNvSpPr>
            <p:nvPr/>
          </p:nvSpPr>
          <p:spPr bwMode="auto">
            <a:xfrm>
              <a:off x="4561" y="2718"/>
              <a:ext cx="10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0000"/>
                  </a:solidFill>
                </a:rPr>
                <a:t>2029 Oak Blvd.</a:t>
              </a:r>
            </a:p>
          </p:txBody>
        </p:sp>
        <p:grpSp>
          <p:nvGrpSpPr>
            <p:cNvPr id="23631" name="Group 15"/>
            <p:cNvGrpSpPr>
              <a:grpSpLocks/>
            </p:cNvGrpSpPr>
            <p:nvPr/>
          </p:nvGrpSpPr>
          <p:grpSpPr bwMode="auto">
            <a:xfrm>
              <a:off x="4820" y="3172"/>
              <a:ext cx="506" cy="497"/>
              <a:chOff x="1092" y="2839"/>
              <a:chExt cx="772" cy="758"/>
            </a:xfrm>
          </p:grpSpPr>
          <p:sp>
            <p:nvSpPr>
              <p:cNvPr id="23678" name="Freeform 16"/>
              <p:cNvSpPr>
                <a:spLocks/>
              </p:cNvSpPr>
              <p:nvPr/>
            </p:nvSpPr>
            <p:spPr bwMode="auto">
              <a:xfrm>
                <a:off x="1207" y="2999"/>
                <a:ext cx="551" cy="551"/>
              </a:xfrm>
              <a:custGeom>
                <a:avLst/>
                <a:gdLst>
                  <a:gd name="T0" fmla="*/ 304 w 551"/>
                  <a:gd name="T1" fmla="*/ 549 h 551"/>
                  <a:gd name="T2" fmla="*/ 358 w 551"/>
                  <a:gd name="T3" fmla="*/ 538 h 551"/>
                  <a:gd name="T4" fmla="*/ 406 w 551"/>
                  <a:gd name="T5" fmla="*/ 518 h 551"/>
                  <a:gd name="T6" fmla="*/ 450 w 551"/>
                  <a:gd name="T7" fmla="*/ 487 h 551"/>
                  <a:gd name="T8" fmla="*/ 487 w 551"/>
                  <a:gd name="T9" fmla="*/ 450 h 551"/>
                  <a:gd name="T10" fmla="*/ 518 w 551"/>
                  <a:gd name="T11" fmla="*/ 406 h 551"/>
                  <a:gd name="T12" fmla="*/ 538 w 551"/>
                  <a:gd name="T13" fmla="*/ 358 h 551"/>
                  <a:gd name="T14" fmla="*/ 550 w 551"/>
                  <a:gd name="T15" fmla="*/ 304 h 551"/>
                  <a:gd name="T16" fmla="*/ 550 w 551"/>
                  <a:gd name="T17" fmla="*/ 247 h 551"/>
                  <a:gd name="T18" fmla="*/ 538 w 551"/>
                  <a:gd name="T19" fmla="*/ 193 h 551"/>
                  <a:gd name="T20" fmla="*/ 518 w 551"/>
                  <a:gd name="T21" fmla="*/ 145 h 551"/>
                  <a:gd name="T22" fmla="*/ 487 w 551"/>
                  <a:gd name="T23" fmla="*/ 101 h 551"/>
                  <a:gd name="T24" fmla="*/ 450 w 551"/>
                  <a:gd name="T25" fmla="*/ 63 h 551"/>
                  <a:gd name="T26" fmla="*/ 406 w 551"/>
                  <a:gd name="T27" fmla="*/ 33 h 551"/>
                  <a:gd name="T28" fmla="*/ 358 w 551"/>
                  <a:gd name="T29" fmla="*/ 13 h 551"/>
                  <a:gd name="T30" fmla="*/ 304 w 551"/>
                  <a:gd name="T31" fmla="*/ 1 h 551"/>
                  <a:gd name="T32" fmla="*/ 247 w 551"/>
                  <a:gd name="T33" fmla="*/ 1 h 551"/>
                  <a:gd name="T34" fmla="*/ 193 w 551"/>
                  <a:gd name="T35" fmla="*/ 13 h 551"/>
                  <a:gd name="T36" fmla="*/ 145 w 551"/>
                  <a:gd name="T37" fmla="*/ 33 h 551"/>
                  <a:gd name="T38" fmla="*/ 101 w 551"/>
                  <a:gd name="T39" fmla="*/ 63 h 551"/>
                  <a:gd name="T40" fmla="*/ 63 w 551"/>
                  <a:gd name="T41" fmla="*/ 101 h 551"/>
                  <a:gd name="T42" fmla="*/ 33 w 551"/>
                  <a:gd name="T43" fmla="*/ 145 h 551"/>
                  <a:gd name="T44" fmla="*/ 13 w 551"/>
                  <a:gd name="T45" fmla="*/ 193 h 551"/>
                  <a:gd name="T46" fmla="*/ 1 w 551"/>
                  <a:gd name="T47" fmla="*/ 247 h 551"/>
                  <a:gd name="T48" fmla="*/ 1 w 551"/>
                  <a:gd name="T49" fmla="*/ 304 h 551"/>
                  <a:gd name="T50" fmla="*/ 13 w 551"/>
                  <a:gd name="T51" fmla="*/ 358 h 551"/>
                  <a:gd name="T52" fmla="*/ 33 w 551"/>
                  <a:gd name="T53" fmla="*/ 406 h 551"/>
                  <a:gd name="T54" fmla="*/ 63 w 551"/>
                  <a:gd name="T55" fmla="*/ 450 h 551"/>
                  <a:gd name="T56" fmla="*/ 101 w 551"/>
                  <a:gd name="T57" fmla="*/ 487 h 551"/>
                  <a:gd name="T58" fmla="*/ 145 w 551"/>
                  <a:gd name="T59" fmla="*/ 518 h 551"/>
                  <a:gd name="T60" fmla="*/ 193 w 551"/>
                  <a:gd name="T61" fmla="*/ 538 h 551"/>
                  <a:gd name="T62" fmla="*/ 247 w 551"/>
                  <a:gd name="T63" fmla="*/ 549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79" name="Freeform 17"/>
              <p:cNvSpPr>
                <a:spLocks/>
              </p:cNvSpPr>
              <p:nvPr/>
            </p:nvSpPr>
            <p:spPr bwMode="auto">
              <a:xfrm>
                <a:off x="1225" y="3016"/>
                <a:ext cx="516" cy="517"/>
              </a:xfrm>
              <a:custGeom>
                <a:avLst/>
                <a:gdLst>
                  <a:gd name="T0" fmla="*/ 283 w 516"/>
                  <a:gd name="T1" fmla="*/ 515 h 517"/>
                  <a:gd name="T2" fmla="*/ 334 w 516"/>
                  <a:gd name="T3" fmla="*/ 505 h 517"/>
                  <a:gd name="T4" fmla="*/ 380 w 516"/>
                  <a:gd name="T5" fmla="*/ 485 h 517"/>
                  <a:gd name="T6" fmla="*/ 421 w 516"/>
                  <a:gd name="T7" fmla="*/ 458 h 517"/>
                  <a:gd name="T8" fmla="*/ 457 w 516"/>
                  <a:gd name="T9" fmla="*/ 423 h 517"/>
                  <a:gd name="T10" fmla="*/ 484 w 516"/>
                  <a:gd name="T11" fmla="*/ 381 h 517"/>
                  <a:gd name="T12" fmla="*/ 504 w 516"/>
                  <a:gd name="T13" fmla="*/ 335 h 517"/>
                  <a:gd name="T14" fmla="*/ 515 w 516"/>
                  <a:gd name="T15" fmla="*/ 285 h 517"/>
                  <a:gd name="T16" fmla="*/ 515 w 516"/>
                  <a:gd name="T17" fmla="*/ 232 h 517"/>
                  <a:gd name="T18" fmla="*/ 504 w 516"/>
                  <a:gd name="T19" fmla="*/ 182 h 517"/>
                  <a:gd name="T20" fmla="*/ 484 w 516"/>
                  <a:gd name="T21" fmla="*/ 135 h 517"/>
                  <a:gd name="T22" fmla="*/ 457 w 516"/>
                  <a:gd name="T23" fmla="*/ 95 h 517"/>
                  <a:gd name="T24" fmla="*/ 421 w 516"/>
                  <a:gd name="T25" fmla="*/ 59 h 517"/>
                  <a:gd name="T26" fmla="*/ 380 w 516"/>
                  <a:gd name="T27" fmla="*/ 32 h 517"/>
                  <a:gd name="T28" fmla="*/ 334 w 516"/>
                  <a:gd name="T29" fmla="*/ 11 h 517"/>
                  <a:gd name="T30" fmla="*/ 283 w 516"/>
                  <a:gd name="T31" fmla="*/ 1 h 517"/>
                  <a:gd name="T32" fmla="*/ 232 w 516"/>
                  <a:gd name="T33" fmla="*/ 1 h 517"/>
                  <a:gd name="T34" fmla="*/ 181 w 516"/>
                  <a:gd name="T35" fmla="*/ 11 h 517"/>
                  <a:gd name="T36" fmla="*/ 135 w 516"/>
                  <a:gd name="T37" fmla="*/ 32 h 517"/>
                  <a:gd name="T38" fmla="*/ 94 w 516"/>
                  <a:gd name="T39" fmla="*/ 59 h 517"/>
                  <a:gd name="T40" fmla="*/ 59 w 516"/>
                  <a:gd name="T41" fmla="*/ 95 h 517"/>
                  <a:gd name="T42" fmla="*/ 31 w 516"/>
                  <a:gd name="T43" fmla="*/ 135 h 517"/>
                  <a:gd name="T44" fmla="*/ 12 w 516"/>
                  <a:gd name="T45" fmla="*/ 182 h 517"/>
                  <a:gd name="T46" fmla="*/ 1 w 516"/>
                  <a:gd name="T47" fmla="*/ 232 h 517"/>
                  <a:gd name="T48" fmla="*/ 1 w 516"/>
                  <a:gd name="T49" fmla="*/ 285 h 517"/>
                  <a:gd name="T50" fmla="*/ 12 w 516"/>
                  <a:gd name="T51" fmla="*/ 335 h 517"/>
                  <a:gd name="T52" fmla="*/ 31 w 516"/>
                  <a:gd name="T53" fmla="*/ 381 h 517"/>
                  <a:gd name="T54" fmla="*/ 59 w 516"/>
                  <a:gd name="T55" fmla="*/ 423 h 517"/>
                  <a:gd name="T56" fmla="*/ 94 w 516"/>
                  <a:gd name="T57" fmla="*/ 458 h 517"/>
                  <a:gd name="T58" fmla="*/ 135 w 516"/>
                  <a:gd name="T59" fmla="*/ 485 h 517"/>
                  <a:gd name="T60" fmla="*/ 181 w 516"/>
                  <a:gd name="T61" fmla="*/ 505 h 517"/>
                  <a:gd name="T62" fmla="*/ 232 w 516"/>
                  <a:gd name="T63" fmla="*/ 515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0" name="Freeform 18"/>
              <p:cNvSpPr>
                <a:spLocks/>
              </p:cNvSpPr>
              <p:nvPr/>
            </p:nvSpPr>
            <p:spPr bwMode="auto">
              <a:xfrm>
                <a:off x="1092" y="2839"/>
                <a:ext cx="772" cy="758"/>
              </a:xfrm>
              <a:custGeom>
                <a:avLst/>
                <a:gdLst>
                  <a:gd name="T0" fmla="*/ 706 w 772"/>
                  <a:gd name="T1" fmla="*/ 656 h 758"/>
                  <a:gd name="T2" fmla="*/ 706 w 772"/>
                  <a:gd name="T3" fmla="*/ 590 h 758"/>
                  <a:gd name="T4" fmla="*/ 675 w 772"/>
                  <a:gd name="T5" fmla="*/ 590 h 758"/>
                  <a:gd name="T6" fmla="*/ 675 w 772"/>
                  <a:gd name="T7" fmla="*/ 272 h 758"/>
                  <a:gd name="T8" fmla="*/ 706 w 772"/>
                  <a:gd name="T9" fmla="*/ 272 h 758"/>
                  <a:gd name="T10" fmla="*/ 706 w 772"/>
                  <a:gd name="T11" fmla="*/ 205 h 758"/>
                  <a:gd name="T12" fmla="*/ 762 w 772"/>
                  <a:gd name="T13" fmla="*/ 205 h 758"/>
                  <a:gd name="T14" fmla="*/ 767 w 772"/>
                  <a:gd name="T15" fmla="*/ 183 h 758"/>
                  <a:gd name="T16" fmla="*/ 392 w 772"/>
                  <a:gd name="T17" fmla="*/ 0 h 758"/>
                  <a:gd name="T18" fmla="*/ 10 w 772"/>
                  <a:gd name="T19" fmla="*/ 183 h 758"/>
                  <a:gd name="T20" fmla="*/ 16 w 772"/>
                  <a:gd name="T21" fmla="*/ 205 h 758"/>
                  <a:gd name="T22" fmla="*/ 78 w 772"/>
                  <a:gd name="T23" fmla="*/ 205 h 758"/>
                  <a:gd name="T24" fmla="*/ 78 w 772"/>
                  <a:gd name="T25" fmla="*/ 272 h 758"/>
                  <a:gd name="T26" fmla="*/ 117 w 772"/>
                  <a:gd name="T27" fmla="*/ 272 h 758"/>
                  <a:gd name="T28" fmla="*/ 117 w 772"/>
                  <a:gd name="T29" fmla="*/ 590 h 758"/>
                  <a:gd name="T30" fmla="*/ 78 w 772"/>
                  <a:gd name="T31" fmla="*/ 590 h 758"/>
                  <a:gd name="T32" fmla="*/ 78 w 772"/>
                  <a:gd name="T33" fmla="*/ 656 h 758"/>
                  <a:gd name="T34" fmla="*/ 0 w 772"/>
                  <a:gd name="T35" fmla="*/ 656 h 758"/>
                  <a:gd name="T36" fmla="*/ 0 w 772"/>
                  <a:gd name="T37" fmla="*/ 758 h 758"/>
                  <a:gd name="T38" fmla="*/ 772 w 772"/>
                  <a:gd name="T39" fmla="*/ 758 h 758"/>
                  <a:gd name="T40" fmla="*/ 772 w 772"/>
                  <a:gd name="T41" fmla="*/ 656 h 758"/>
                  <a:gd name="T42" fmla="*/ 706 w 772"/>
                  <a:gd name="T43" fmla="*/ 656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1" name="Rectangle 19"/>
              <p:cNvSpPr>
                <a:spLocks noChangeArrowheads="1"/>
              </p:cNvSpPr>
              <p:nvPr/>
            </p:nvSpPr>
            <p:spPr bwMode="auto">
              <a:xfrm>
                <a:off x="1194" y="3054"/>
                <a:ext cx="151"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2" name="Freeform 20"/>
              <p:cNvSpPr>
                <a:spLocks/>
              </p:cNvSpPr>
              <p:nvPr/>
            </p:nvSpPr>
            <p:spPr bwMode="auto">
              <a:xfrm>
                <a:off x="1337" y="3044"/>
                <a:ext cx="300" cy="451"/>
              </a:xfrm>
              <a:custGeom>
                <a:avLst/>
                <a:gdLst>
                  <a:gd name="T0" fmla="*/ 300 w 300"/>
                  <a:gd name="T1" fmla="*/ 67 h 451"/>
                  <a:gd name="T2" fmla="*/ 300 w 300"/>
                  <a:gd name="T3" fmla="*/ 385 h 451"/>
                  <a:gd name="T4" fmla="*/ 262 w 300"/>
                  <a:gd name="T5" fmla="*/ 385 h 451"/>
                  <a:gd name="T6" fmla="*/ 262 w 300"/>
                  <a:gd name="T7" fmla="*/ 451 h 451"/>
                  <a:gd name="T8" fmla="*/ 32 w 300"/>
                  <a:gd name="T9" fmla="*/ 451 h 451"/>
                  <a:gd name="T10" fmla="*/ 32 w 300"/>
                  <a:gd name="T11" fmla="*/ 385 h 451"/>
                  <a:gd name="T12" fmla="*/ 0 w 300"/>
                  <a:gd name="T13" fmla="*/ 385 h 451"/>
                  <a:gd name="T14" fmla="*/ 0 w 300"/>
                  <a:gd name="T15" fmla="*/ 67 h 451"/>
                  <a:gd name="T16" fmla="*/ 32 w 300"/>
                  <a:gd name="T17" fmla="*/ 67 h 451"/>
                  <a:gd name="T18" fmla="*/ 32 w 300"/>
                  <a:gd name="T19" fmla="*/ 0 h 451"/>
                  <a:gd name="T20" fmla="*/ 262 w 300"/>
                  <a:gd name="T21" fmla="*/ 0 h 451"/>
                  <a:gd name="T22" fmla="*/ 262 w 300"/>
                  <a:gd name="T23" fmla="*/ 67 h 451"/>
                  <a:gd name="T24" fmla="*/ 300 w 300"/>
                  <a:gd name="T25" fmla="*/ 6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3" name="Rectangle 21"/>
              <p:cNvSpPr>
                <a:spLocks noChangeArrowheads="1"/>
              </p:cNvSpPr>
              <p:nvPr/>
            </p:nvSpPr>
            <p:spPr bwMode="auto">
              <a:xfrm>
                <a:off x="1661" y="3111"/>
                <a:ext cx="82"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4" name="Rectangle 22"/>
              <p:cNvSpPr>
                <a:spLocks noChangeArrowheads="1"/>
              </p:cNvSpPr>
              <p:nvPr/>
            </p:nvSpPr>
            <p:spPr bwMode="auto">
              <a:xfrm>
                <a:off x="1622" y="3453"/>
                <a:ext cx="153"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5" name="Rectangle 23"/>
              <p:cNvSpPr>
                <a:spLocks noChangeArrowheads="1"/>
              </p:cNvSpPr>
              <p:nvPr/>
            </p:nvSpPr>
            <p:spPr bwMode="auto">
              <a:xfrm>
                <a:off x="1233" y="3111"/>
                <a:ext cx="81" cy="31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6" name="Rectangle 24"/>
              <p:cNvSpPr>
                <a:spLocks noChangeArrowheads="1"/>
              </p:cNvSpPr>
              <p:nvPr/>
            </p:nvSpPr>
            <p:spPr bwMode="auto">
              <a:xfrm>
                <a:off x="1194" y="3453"/>
                <a:ext cx="151" cy="3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7" name="Rectangle 25"/>
              <p:cNvSpPr>
                <a:spLocks noChangeArrowheads="1"/>
              </p:cNvSpPr>
              <p:nvPr/>
            </p:nvSpPr>
            <p:spPr bwMode="auto">
              <a:xfrm>
                <a:off x="1116" y="3519"/>
                <a:ext cx="724" cy="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8" name="Rectangle 26"/>
              <p:cNvSpPr>
                <a:spLocks noChangeArrowheads="1"/>
              </p:cNvSpPr>
              <p:nvPr/>
            </p:nvSpPr>
            <p:spPr bwMode="auto">
              <a:xfrm>
                <a:off x="1622" y="3054"/>
                <a:ext cx="153" cy="3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89" name="Freeform 27"/>
              <p:cNvSpPr>
                <a:spLocks/>
              </p:cNvSpPr>
              <p:nvPr/>
            </p:nvSpPr>
            <p:spPr bwMode="auto">
              <a:xfrm>
                <a:off x="1160" y="2865"/>
                <a:ext cx="643" cy="156"/>
              </a:xfrm>
              <a:custGeom>
                <a:avLst/>
                <a:gdLst>
                  <a:gd name="T0" fmla="*/ 643 w 643"/>
                  <a:gd name="T1" fmla="*/ 156 h 156"/>
                  <a:gd name="T2" fmla="*/ 0 w 643"/>
                  <a:gd name="T3" fmla="*/ 156 h 156"/>
                  <a:gd name="T4" fmla="*/ 324 w 643"/>
                  <a:gd name="T5" fmla="*/ 0 h 156"/>
                  <a:gd name="T6" fmla="*/ 643 w 643"/>
                  <a:gd name="T7" fmla="*/ 156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23690" name="Freeform 28"/>
              <p:cNvSpPr>
                <a:spLocks/>
              </p:cNvSpPr>
              <p:nvPr/>
            </p:nvSpPr>
            <p:spPr bwMode="auto">
              <a:xfrm>
                <a:off x="1398" y="3111"/>
                <a:ext cx="183" cy="291"/>
              </a:xfrm>
              <a:custGeom>
                <a:avLst/>
                <a:gdLst>
                  <a:gd name="T0" fmla="*/ 118 w 183"/>
                  <a:gd name="T1" fmla="*/ 0 h 291"/>
                  <a:gd name="T2" fmla="*/ 123 w 183"/>
                  <a:gd name="T3" fmla="*/ 36 h 291"/>
                  <a:gd name="T4" fmla="*/ 137 w 183"/>
                  <a:gd name="T5" fmla="*/ 38 h 291"/>
                  <a:gd name="T6" fmla="*/ 151 w 183"/>
                  <a:gd name="T7" fmla="*/ 43 h 291"/>
                  <a:gd name="T8" fmla="*/ 165 w 183"/>
                  <a:gd name="T9" fmla="*/ 48 h 291"/>
                  <a:gd name="T10" fmla="*/ 149 w 183"/>
                  <a:gd name="T11" fmla="*/ 107 h 291"/>
                  <a:gd name="T12" fmla="*/ 137 w 183"/>
                  <a:gd name="T13" fmla="*/ 99 h 291"/>
                  <a:gd name="T14" fmla="*/ 125 w 183"/>
                  <a:gd name="T15" fmla="*/ 93 h 291"/>
                  <a:gd name="T16" fmla="*/ 112 w 183"/>
                  <a:gd name="T17" fmla="*/ 90 h 291"/>
                  <a:gd name="T18" fmla="*/ 97 w 183"/>
                  <a:gd name="T19" fmla="*/ 89 h 291"/>
                  <a:gd name="T20" fmla="*/ 84 w 183"/>
                  <a:gd name="T21" fmla="*/ 91 h 291"/>
                  <a:gd name="T22" fmla="*/ 78 w 183"/>
                  <a:gd name="T23" fmla="*/ 102 h 291"/>
                  <a:gd name="T24" fmla="*/ 87 w 183"/>
                  <a:gd name="T25" fmla="*/ 113 h 291"/>
                  <a:gd name="T26" fmla="*/ 102 w 183"/>
                  <a:gd name="T27" fmla="*/ 115 h 291"/>
                  <a:gd name="T28" fmla="*/ 133 w 183"/>
                  <a:gd name="T29" fmla="*/ 121 h 291"/>
                  <a:gd name="T30" fmla="*/ 159 w 183"/>
                  <a:gd name="T31" fmla="*/ 131 h 291"/>
                  <a:gd name="T32" fmla="*/ 176 w 183"/>
                  <a:gd name="T33" fmla="*/ 151 h 291"/>
                  <a:gd name="T34" fmla="*/ 183 w 183"/>
                  <a:gd name="T35" fmla="*/ 181 h 291"/>
                  <a:gd name="T36" fmla="*/ 177 w 183"/>
                  <a:gd name="T37" fmla="*/ 210 h 291"/>
                  <a:gd name="T38" fmla="*/ 162 w 183"/>
                  <a:gd name="T39" fmla="*/ 231 h 291"/>
                  <a:gd name="T40" fmla="*/ 141 w 183"/>
                  <a:gd name="T41" fmla="*/ 247 h 291"/>
                  <a:gd name="T42" fmla="*/ 114 w 183"/>
                  <a:gd name="T43" fmla="*/ 255 h 291"/>
                  <a:gd name="T44" fmla="*/ 69 w 183"/>
                  <a:gd name="T45" fmla="*/ 291 h 291"/>
                  <a:gd name="T46" fmla="*/ 61 w 183"/>
                  <a:gd name="T47" fmla="*/ 254 h 291"/>
                  <a:gd name="T48" fmla="*/ 43 w 183"/>
                  <a:gd name="T49" fmla="*/ 250 h 291"/>
                  <a:gd name="T50" fmla="*/ 25 w 183"/>
                  <a:gd name="T51" fmla="*/ 243 h 291"/>
                  <a:gd name="T52" fmla="*/ 8 w 183"/>
                  <a:gd name="T53" fmla="*/ 236 h 291"/>
                  <a:gd name="T54" fmla="*/ 24 w 183"/>
                  <a:gd name="T55" fmla="*/ 172 h 291"/>
                  <a:gd name="T56" fmla="*/ 37 w 183"/>
                  <a:gd name="T57" fmla="*/ 183 h 291"/>
                  <a:gd name="T58" fmla="*/ 53 w 183"/>
                  <a:gd name="T59" fmla="*/ 192 h 291"/>
                  <a:gd name="T60" fmla="*/ 69 w 183"/>
                  <a:gd name="T61" fmla="*/ 198 h 291"/>
                  <a:gd name="T62" fmla="*/ 87 w 183"/>
                  <a:gd name="T63" fmla="*/ 201 h 291"/>
                  <a:gd name="T64" fmla="*/ 102 w 183"/>
                  <a:gd name="T65" fmla="*/ 198 h 291"/>
                  <a:gd name="T66" fmla="*/ 112 w 183"/>
                  <a:gd name="T67" fmla="*/ 186 h 291"/>
                  <a:gd name="T68" fmla="*/ 105 w 183"/>
                  <a:gd name="T69" fmla="*/ 176 h 291"/>
                  <a:gd name="T70" fmla="*/ 92 w 183"/>
                  <a:gd name="T71" fmla="*/ 172 h 291"/>
                  <a:gd name="T72" fmla="*/ 65 w 183"/>
                  <a:gd name="T73" fmla="*/ 168 h 291"/>
                  <a:gd name="T74" fmla="*/ 39 w 183"/>
                  <a:gd name="T75" fmla="*/ 159 h 291"/>
                  <a:gd name="T76" fmla="*/ 21 w 183"/>
                  <a:gd name="T77" fmla="*/ 144 h 291"/>
                  <a:gd name="T78" fmla="*/ 10 w 183"/>
                  <a:gd name="T79" fmla="*/ 121 h 291"/>
                  <a:gd name="T80" fmla="*/ 10 w 183"/>
                  <a:gd name="T81" fmla="*/ 90 h 291"/>
                  <a:gd name="T82" fmla="*/ 19 w 183"/>
                  <a:gd name="T83" fmla="*/ 69 h 291"/>
                  <a:gd name="T84" fmla="*/ 35 w 183"/>
                  <a:gd name="T85" fmla="*/ 52 h 291"/>
                  <a:gd name="T86" fmla="*/ 57 w 183"/>
                  <a:gd name="T87" fmla="*/ 40 h 291"/>
                  <a:gd name="T88" fmla="*/ 68 w 183"/>
                  <a:gd name="T89" fmla="*/ 0 h 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3"/>
                  <a:gd name="T136" fmla="*/ 0 h 291"/>
                  <a:gd name="T137" fmla="*/ 183 w 183"/>
                  <a:gd name="T138" fmla="*/ 291 h 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3" h="291">
                    <a:moveTo>
                      <a:pt x="68" y="0"/>
                    </a:moveTo>
                    <a:lnTo>
                      <a:pt x="118" y="0"/>
                    </a:lnTo>
                    <a:lnTo>
                      <a:pt x="115" y="35"/>
                    </a:lnTo>
                    <a:lnTo>
                      <a:pt x="123" y="36"/>
                    </a:lnTo>
                    <a:lnTo>
                      <a:pt x="130" y="36"/>
                    </a:lnTo>
                    <a:lnTo>
                      <a:pt x="137" y="38"/>
                    </a:lnTo>
                    <a:lnTo>
                      <a:pt x="144" y="39"/>
                    </a:lnTo>
                    <a:lnTo>
                      <a:pt x="151" y="43"/>
                    </a:lnTo>
                    <a:lnTo>
                      <a:pt x="158" y="45"/>
                    </a:lnTo>
                    <a:lnTo>
                      <a:pt x="165" y="48"/>
                    </a:lnTo>
                    <a:lnTo>
                      <a:pt x="171" y="52"/>
                    </a:lnTo>
                    <a:lnTo>
                      <a:pt x="149" y="107"/>
                    </a:lnTo>
                    <a:lnTo>
                      <a:pt x="143" y="102"/>
                    </a:lnTo>
                    <a:lnTo>
                      <a:pt x="137" y="99"/>
                    </a:lnTo>
                    <a:lnTo>
                      <a:pt x="131" y="97"/>
                    </a:lnTo>
                    <a:lnTo>
                      <a:pt x="125" y="93"/>
                    </a:lnTo>
                    <a:lnTo>
                      <a:pt x="118" y="91"/>
                    </a:lnTo>
                    <a:lnTo>
                      <a:pt x="112" y="90"/>
                    </a:lnTo>
                    <a:lnTo>
                      <a:pt x="104" y="89"/>
                    </a:lnTo>
                    <a:lnTo>
                      <a:pt x="97" y="89"/>
                    </a:lnTo>
                    <a:lnTo>
                      <a:pt x="90" y="89"/>
                    </a:lnTo>
                    <a:lnTo>
                      <a:pt x="84" y="91"/>
                    </a:lnTo>
                    <a:lnTo>
                      <a:pt x="80" y="96"/>
                    </a:lnTo>
                    <a:lnTo>
                      <a:pt x="78" y="102"/>
                    </a:lnTo>
                    <a:lnTo>
                      <a:pt x="80" y="109"/>
                    </a:lnTo>
                    <a:lnTo>
                      <a:pt x="87" y="113"/>
                    </a:lnTo>
                    <a:lnTo>
                      <a:pt x="96" y="114"/>
                    </a:lnTo>
                    <a:lnTo>
                      <a:pt x="102" y="115"/>
                    </a:lnTo>
                    <a:lnTo>
                      <a:pt x="118" y="117"/>
                    </a:lnTo>
                    <a:lnTo>
                      <a:pt x="133" y="121"/>
                    </a:lnTo>
                    <a:lnTo>
                      <a:pt x="146" y="125"/>
                    </a:lnTo>
                    <a:lnTo>
                      <a:pt x="159" y="131"/>
                    </a:lnTo>
                    <a:lnTo>
                      <a:pt x="169" y="140"/>
                    </a:lnTo>
                    <a:lnTo>
                      <a:pt x="176" y="151"/>
                    </a:lnTo>
                    <a:lnTo>
                      <a:pt x="181" y="164"/>
                    </a:lnTo>
                    <a:lnTo>
                      <a:pt x="183" y="181"/>
                    </a:lnTo>
                    <a:lnTo>
                      <a:pt x="181" y="196"/>
                    </a:lnTo>
                    <a:lnTo>
                      <a:pt x="177" y="210"/>
                    </a:lnTo>
                    <a:lnTo>
                      <a:pt x="171" y="221"/>
                    </a:lnTo>
                    <a:lnTo>
                      <a:pt x="162" y="231"/>
                    </a:lnTo>
                    <a:lnTo>
                      <a:pt x="152" y="240"/>
                    </a:lnTo>
                    <a:lnTo>
                      <a:pt x="141" y="247"/>
                    </a:lnTo>
                    <a:lnTo>
                      <a:pt x="127" y="252"/>
                    </a:lnTo>
                    <a:lnTo>
                      <a:pt x="114" y="255"/>
                    </a:lnTo>
                    <a:lnTo>
                      <a:pt x="116" y="291"/>
                    </a:lnTo>
                    <a:lnTo>
                      <a:pt x="69" y="291"/>
                    </a:lnTo>
                    <a:lnTo>
                      <a:pt x="71" y="255"/>
                    </a:lnTo>
                    <a:lnTo>
                      <a:pt x="61" y="254"/>
                    </a:lnTo>
                    <a:lnTo>
                      <a:pt x="52" y="252"/>
                    </a:lnTo>
                    <a:lnTo>
                      <a:pt x="43" y="250"/>
                    </a:lnTo>
                    <a:lnTo>
                      <a:pt x="34" y="247"/>
                    </a:lnTo>
                    <a:lnTo>
                      <a:pt x="25" y="243"/>
                    </a:lnTo>
                    <a:lnTo>
                      <a:pt x="17" y="240"/>
                    </a:lnTo>
                    <a:lnTo>
                      <a:pt x="8" y="236"/>
                    </a:lnTo>
                    <a:lnTo>
                      <a:pt x="0" y="230"/>
                    </a:lnTo>
                    <a:lnTo>
                      <a:pt x="24" y="172"/>
                    </a:lnTo>
                    <a:lnTo>
                      <a:pt x="30" y="178"/>
                    </a:lnTo>
                    <a:lnTo>
                      <a:pt x="37" y="183"/>
                    </a:lnTo>
                    <a:lnTo>
                      <a:pt x="45" y="188"/>
                    </a:lnTo>
                    <a:lnTo>
                      <a:pt x="53" y="192"/>
                    </a:lnTo>
                    <a:lnTo>
                      <a:pt x="61" y="196"/>
                    </a:lnTo>
                    <a:lnTo>
                      <a:pt x="69" y="198"/>
                    </a:lnTo>
                    <a:lnTo>
                      <a:pt x="78" y="199"/>
                    </a:lnTo>
                    <a:lnTo>
                      <a:pt x="87" y="201"/>
                    </a:lnTo>
                    <a:lnTo>
                      <a:pt x="95" y="201"/>
                    </a:lnTo>
                    <a:lnTo>
                      <a:pt x="102" y="198"/>
                    </a:lnTo>
                    <a:lnTo>
                      <a:pt x="109" y="194"/>
                    </a:lnTo>
                    <a:lnTo>
                      <a:pt x="112" y="186"/>
                    </a:lnTo>
                    <a:lnTo>
                      <a:pt x="109" y="179"/>
                    </a:lnTo>
                    <a:lnTo>
                      <a:pt x="105" y="176"/>
                    </a:lnTo>
                    <a:lnTo>
                      <a:pt x="99" y="174"/>
                    </a:lnTo>
                    <a:lnTo>
                      <a:pt x="92" y="172"/>
                    </a:lnTo>
                    <a:lnTo>
                      <a:pt x="79" y="170"/>
                    </a:lnTo>
                    <a:lnTo>
                      <a:pt x="65" y="168"/>
                    </a:lnTo>
                    <a:lnTo>
                      <a:pt x="52" y="163"/>
                    </a:lnTo>
                    <a:lnTo>
                      <a:pt x="39" y="159"/>
                    </a:lnTo>
                    <a:lnTo>
                      <a:pt x="29" y="152"/>
                    </a:lnTo>
                    <a:lnTo>
                      <a:pt x="21" y="144"/>
                    </a:lnTo>
                    <a:lnTo>
                      <a:pt x="15" y="133"/>
                    </a:lnTo>
                    <a:lnTo>
                      <a:pt x="10" y="121"/>
                    </a:lnTo>
                    <a:lnTo>
                      <a:pt x="9" y="105"/>
                    </a:lnTo>
                    <a:lnTo>
                      <a:pt x="10" y="90"/>
                    </a:lnTo>
                    <a:lnTo>
                      <a:pt x="13" y="79"/>
                    </a:lnTo>
                    <a:lnTo>
                      <a:pt x="19" y="69"/>
                    </a:lnTo>
                    <a:lnTo>
                      <a:pt x="26" y="60"/>
                    </a:lnTo>
                    <a:lnTo>
                      <a:pt x="35" y="52"/>
                    </a:lnTo>
                    <a:lnTo>
                      <a:pt x="45" y="46"/>
                    </a:lnTo>
                    <a:lnTo>
                      <a:pt x="57" y="40"/>
                    </a:lnTo>
                    <a:lnTo>
                      <a:pt x="70" y="36"/>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
          <p:nvSpPr>
            <p:cNvPr id="23632" name="Text Box 29"/>
            <p:cNvSpPr txBox="1">
              <a:spLocks noChangeArrowheads="1"/>
            </p:cNvSpPr>
            <p:nvPr/>
          </p:nvSpPr>
          <p:spPr bwMode="auto">
            <a:xfrm>
              <a:off x="4469" y="3678"/>
              <a:ext cx="1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dirty="0">
                  <a:solidFill>
                    <a:srgbClr val="000000"/>
                  </a:solidFill>
                </a:rPr>
                <a:t>030-227-12699</a:t>
              </a:r>
            </a:p>
          </p:txBody>
        </p:sp>
        <p:grpSp>
          <p:nvGrpSpPr>
            <p:cNvPr id="23633" name="Group 30"/>
            <p:cNvGrpSpPr>
              <a:grpSpLocks/>
            </p:cNvGrpSpPr>
            <p:nvPr/>
          </p:nvGrpSpPr>
          <p:grpSpPr bwMode="auto">
            <a:xfrm>
              <a:off x="4148" y="3213"/>
              <a:ext cx="507" cy="382"/>
              <a:chOff x="1784" y="3231"/>
              <a:chExt cx="981" cy="739"/>
            </a:xfrm>
          </p:grpSpPr>
          <p:sp>
            <p:nvSpPr>
              <p:cNvPr id="23657" name="Rectangle 31"/>
              <p:cNvSpPr>
                <a:spLocks noChangeArrowheads="1"/>
              </p:cNvSpPr>
              <p:nvPr/>
            </p:nvSpPr>
            <p:spPr bwMode="auto">
              <a:xfrm>
                <a:off x="2028" y="3340"/>
                <a:ext cx="735" cy="630"/>
              </a:xfrm>
              <a:prstGeom prst="rect">
                <a:avLst/>
              </a:prstGeom>
              <a:solidFill>
                <a:srgbClr val="DEA400"/>
              </a:solidFill>
              <a:ln w="12700"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8" name="AutoShape 32"/>
              <p:cNvSpPr>
                <a:spLocks noChangeArrowheads="1"/>
              </p:cNvSpPr>
              <p:nvPr/>
            </p:nvSpPr>
            <p:spPr bwMode="auto">
              <a:xfrm>
                <a:off x="1924" y="3341"/>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9" name="AutoShape 33"/>
              <p:cNvSpPr>
                <a:spLocks noChangeArrowheads="1"/>
              </p:cNvSpPr>
              <p:nvPr/>
            </p:nvSpPr>
            <p:spPr bwMode="auto">
              <a:xfrm>
                <a:off x="1784" y="3341"/>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0" name="Freeform 34"/>
              <p:cNvSpPr>
                <a:spLocks/>
              </p:cNvSpPr>
              <p:nvPr/>
            </p:nvSpPr>
            <p:spPr bwMode="auto">
              <a:xfrm>
                <a:off x="2086"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1" name="Freeform 35"/>
              <p:cNvSpPr>
                <a:spLocks/>
              </p:cNvSpPr>
              <p:nvPr/>
            </p:nvSpPr>
            <p:spPr bwMode="auto">
              <a:xfrm>
                <a:off x="2168"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2" name="Freeform 36"/>
              <p:cNvSpPr>
                <a:spLocks/>
              </p:cNvSpPr>
              <p:nvPr/>
            </p:nvSpPr>
            <p:spPr bwMode="auto">
              <a:xfrm>
                <a:off x="2333"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3" name="Freeform 37"/>
              <p:cNvSpPr>
                <a:spLocks/>
              </p:cNvSpPr>
              <p:nvPr/>
            </p:nvSpPr>
            <p:spPr bwMode="auto">
              <a:xfrm>
                <a:off x="2415"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4" name="Freeform 38"/>
              <p:cNvSpPr>
                <a:spLocks/>
              </p:cNvSpPr>
              <p:nvPr/>
            </p:nvSpPr>
            <p:spPr bwMode="auto">
              <a:xfrm>
                <a:off x="2497"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5" name="Freeform 39"/>
              <p:cNvSpPr>
                <a:spLocks/>
              </p:cNvSpPr>
              <p:nvPr/>
            </p:nvSpPr>
            <p:spPr bwMode="auto">
              <a:xfrm>
                <a:off x="2580" y="3231"/>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6" name="Freeform 40"/>
              <p:cNvSpPr>
                <a:spLocks/>
              </p:cNvSpPr>
              <p:nvPr/>
            </p:nvSpPr>
            <p:spPr bwMode="auto">
              <a:xfrm>
                <a:off x="2250" y="3231"/>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7" name="Line 41"/>
              <p:cNvSpPr>
                <a:spLocks noChangeShapeType="1"/>
              </p:cNvSpPr>
              <p:nvPr/>
            </p:nvSpPr>
            <p:spPr bwMode="auto">
              <a:xfrm flipH="1">
                <a:off x="1964" y="3478"/>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8" name="Line 42"/>
              <p:cNvSpPr>
                <a:spLocks noChangeShapeType="1"/>
              </p:cNvSpPr>
              <p:nvPr/>
            </p:nvSpPr>
            <p:spPr bwMode="auto">
              <a:xfrm flipH="1">
                <a:off x="1916" y="3574"/>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69" name="Line 43"/>
              <p:cNvSpPr>
                <a:spLocks noChangeShapeType="1"/>
              </p:cNvSpPr>
              <p:nvPr/>
            </p:nvSpPr>
            <p:spPr bwMode="auto">
              <a:xfrm flipH="1">
                <a:off x="1879" y="3670"/>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0" name="Line 44"/>
              <p:cNvSpPr>
                <a:spLocks noChangeShapeType="1"/>
              </p:cNvSpPr>
              <p:nvPr/>
            </p:nvSpPr>
            <p:spPr bwMode="auto">
              <a:xfrm flipH="1">
                <a:off x="1829" y="3766"/>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1" name="Line 45"/>
              <p:cNvSpPr>
                <a:spLocks noChangeShapeType="1"/>
              </p:cNvSpPr>
              <p:nvPr/>
            </p:nvSpPr>
            <p:spPr bwMode="auto">
              <a:xfrm flipH="1">
                <a:off x="1881"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2" name="Line 46"/>
              <p:cNvSpPr>
                <a:spLocks noChangeShapeType="1"/>
              </p:cNvSpPr>
              <p:nvPr/>
            </p:nvSpPr>
            <p:spPr bwMode="auto">
              <a:xfrm flipH="1">
                <a:off x="1987"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3" name="Line 47"/>
              <p:cNvSpPr>
                <a:spLocks noChangeShapeType="1"/>
              </p:cNvSpPr>
              <p:nvPr/>
            </p:nvSpPr>
            <p:spPr bwMode="auto">
              <a:xfrm flipH="1">
                <a:off x="2092"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4" name="Line 48"/>
              <p:cNvSpPr>
                <a:spLocks noChangeShapeType="1"/>
              </p:cNvSpPr>
              <p:nvPr/>
            </p:nvSpPr>
            <p:spPr bwMode="auto">
              <a:xfrm flipH="1">
                <a:off x="2197"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5" name="Line 49"/>
              <p:cNvSpPr>
                <a:spLocks noChangeShapeType="1"/>
              </p:cNvSpPr>
              <p:nvPr/>
            </p:nvSpPr>
            <p:spPr bwMode="auto">
              <a:xfrm flipH="1">
                <a:off x="2302" y="3476"/>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6" name="Line 50"/>
              <p:cNvSpPr>
                <a:spLocks noChangeShapeType="1"/>
              </p:cNvSpPr>
              <p:nvPr/>
            </p:nvSpPr>
            <p:spPr bwMode="auto">
              <a:xfrm flipH="1">
                <a:off x="2408" y="3476"/>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77" name="Freeform 51"/>
              <p:cNvSpPr>
                <a:spLocks/>
              </p:cNvSpPr>
              <p:nvPr/>
            </p:nvSpPr>
            <p:spPr bwMode="auto">
              <a:xfrm>
                <a:off x="2151" y="3526"/>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23634" name="Group 52"/>
            <p:cNvGrpSpPr>
              <a:grpSpLocks/>
            </p:cNvGrpSpPr>
            <p:nvPr/>
          </p:nvGrpSpPr>
          <p:grpSpPr bwMode="auto">
            <a:xfrm>
              <a:off x="4154" y="2265"/>
              <a:ext cx="504" cy="380"/>
              <a:chOff x="905" y="2967"/>
              <a:chExt cx="981" cy="739"/>
            </a:xfrm>
          </p:grpSpPr>
          <p:sp>
            <p:nvSpPr>
              <p:cNvPr id="23636" name="Rectangle 53"/>
              <p:cNvSpPr>
                <a:spLocks noChangeArrowheads="1"/>
              </p:cNvSpPr>
              <p:nvPr/>
            </p:nvSpPr>
            <p:spPr bwMode="auto">
              <a:xfrm>
                <a:off x="1149" y="3076"/>
                <a:ext cx="735" cy="630"/>
              </a:xfrm>
              <a:prstGeom prst="rect">
                <a:avLst/>
              </a:prstGeom>
              <a:solidFill>
                <a:srgbClr val="DEA400"/>
              </a:solidFill>
              <a:ln w="12700"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37" name="AutoShape 54"/>
              <p:cNvSpPr>
                <a:spLocks noChangeArrowheads="1"/>
              </p:cNvSpPr>
              <p:nvPr/>
            </p:nvSpPr>
            <p:spPr bwMode="auto">
              <a:xfrm>
                <a:off x="1045" y="3077"/>
                <a:ext cx="841" cy="582"/>
              </a:xfrm>
              <a:prstGeom prst="parallelogram">
                <a:avLst>
                  <a:gd name="adj" fmla="val 23595"/>
                </a:avLst>
              </a:prstGeom>
              <a:solidFill>
                <a:srgbClr val="CCECFF"/>
              </a:solidFill>
              <a:ln w="9525"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38" name="AutoShape 55"/>
              <p:cNvSpPr>
                <a:spLocks noChangeArrowheads="1"/>
              </p:cNvSpPr>
              <p:nvPr/>
            </p:nvSpPr>
            <p:spPr bwMode="auto">
              <a:xfrm>
                <a:off x="905" y="3077"/>
                <a:ext cx="972" cy="520"/>
              </a:xfrm>
              <a:prstGeom prst="parallelogram">
                <a:avLst>
                  <a:gd name="adj" fmla="val 46731"/>
                </a:avLst>
              </a:prstGeom>
              <a:solidFill>
                <a:srgbClr val="CCECFF"/>
              </a:solidFill>
              <a:ln w="9525" algn="ctr">
                <a:solidFill>
                  <a:schemeClr val="bg1"/>
                </a:solidFill>
                <a:miter lim="800000"/>
                <a:headEnd/>
                <a:tailEnd/>
              </a:ln>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39" name="Freeform 56"/>
              <p:cNvSpPr>
                <a:spLocks/>
              </p:cNvSpPr>
              <p:nvPr/>
            </p:nvSpPr>
            <p:spPr bwMode="auto">
              <a:xfrm>
                <a:off x="1207"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0" name="Freeform 57"/>
              <p:cNvSpPr>
                <a:spLocks/>
              </p:cNvSpPr>
              <p:nvPr/>
            </p:nvSpPr>
            <p:spPr bwMode="auto">
              <a:xfrm>
                <a:off x="1289"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1" name="Freeform 58"/>
              <p:cNvSpPr>
                <a:spLocks/>
              </p:cNvSpPr>
              <p:nvPr/>
            </p:nvSpPr>
            <p:spPr bwMode="auto">
              <a:xfrm>
                <a:off x="1454"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2" name="Freeform 59"/>
              <p:cNvSpPr>
                <a:spLocks/>
              </p:cNvSpPr>
              <p:nvPr/>
            </p:nvSpPr>
            <p:spPr bwMode="auto">
              <a:xfrm>
                <a:off x="1536"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3" name="Freeform 60"/>
              <p:cNvSpPr>
                <a:spLocks/>
              </p:cNvSpPr>
              <p:nvPr/>
            </p:nvSpPr>
            <p:spPr bwMode="auto">
              <a:xfrm>
                <a:off x="1618"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4" name="Freeform 61"/>
              <p:cNvSpPr>
                <a:spLocks/>
              </p:cNvSpPr>
              <p:nvPr/>
            </p:nvSpPr>
            <p:spPr bwMode="auto">
              <a:xfrm>
                <a:off x="1701" y="2967"/>
                <a:ext cx="116" cy="165"/>
              </a:xfrm>
              <a:custGeom>
                <a:avLst/>
                <a:gdLst>
                  <a:gd name="T0" fmla="*/ 0 w 140"/>
                  <a:gd name="T1" fmla="*/ 39 h 278"/>
                  <a:gd name="T2" fmla="*/ 3 w 140"/>
                  <a:gd name="T3" fmla="*/ 20 h 278"/>
                  <a:gd name="T4" fmla="*/ 17 w 140"/>
                  <a:gd name="T5" fmla="*/ 7 h 278"/>
                  <a:gd name="T6" fmla="*/ 38 w 140"/>
                  <a:gd name="T7" fmla="*/ 1 h 278"/>
                  <a:gd name="T8" fmla="*/ 68 w 140"/>
                  <a:gd name="T9" fmla="*/ 9 h 278"/>
                  <a:gd name="T10" fmla="*/ 78 w 140"/>
                  <a:gd name="T11" fmla="*/ 31 h 278"/>
                  <a:gd name="T12" fmla="*/ 75 w 140"/>
                  <a:gd name="T13" fmla="*/ 47 h 278"/>
                  <a:gd name="T14" fmla="*/ 61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5" name="Freeform 62"/>
              <p:cNvSpPr>
                <a:spLocks/>
              </p:cNvSpPr>
              <p:nvPr/>
            </p:nvSpPr>
            <p:spPr bwMode="auto">
              <a:xfrm>
                <a:off x="1371" y="2967"/>
                <a:ext cx="117" cy="165"/>
              </a:xfrm>
              <a:custGeom>
                <a:avLst/>
                <a:gdLst>
                  <a:gd name="T0" fmla="*/ 0 w 140"/>
                  <a:gd name="T1" fmla="*/ 39 h 278"/>
                  <a:gd name="T2" fmla="*/ 3 w 140"/>
                  <a:gd name="T3" fmla="*/ 20 h 278"/>
                  <a:gd name="T4" fmla="*/ 18 w 140"/>
                  <a:gd name="T5" fmla="*/ 7 h 278"/>
                  <a:gd name="T6" fmla="*/ 38 w 140"/>
                  <a:gd name="T7" fmla="*/ 1 h 278"/>
                  <a:gd name="T8" fmla="*/ 70 w 140"/>
                  <a:gd name="T9" fmla="*/ 9 h 278"/>
                  <a:gd name="T10" fmla="*/ 80 w 140"/>
                  <a:gd name="T11" fmla="*/ 31 h 278"/>
                  <a:gd name="T12" fmla="*/ 77 w 140"/>
                  <a:gd name="T13" fmla="*/ 47 h 278"/>
                  <a:gd name="T14" fmla="*/ 63 w 140"/>
                  <a:gd name="T15" fmla="*/ 58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6" name="Line 63"/>
              <p:cNvSpPr>
                <a:spLocks noChangeShapeType="1"/>
              </p:cNvSpPr>
              <p:nvPr/>
            </p:nvSpPr>
            <p:spPr bwMode="auto">
              <a:xfrm flipH="1">
                <a:off x="1085" y="3214"/>
                <a:ext cx="725"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7" name="Line 64"/>
              <p:cNvSpPr>
                <a:spLocks noChangeShapeType="1"/>
              </p:cNvSpPr>
              <p:nvPr/>
            </p:nvSpPr>
            <p:spPr bwMode="auto">
              <a:xfrm flipH="1">
                <a:off x="1037" y="3310"/>
                <a:ext cx="73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8" name="Line 65"/>
              <p:cNvSpPr>
                <a:spLocks noChangeShapeType="1"/>
              </p:cNvSpPr>
              <p:nvPr/>
            </p:nvSpPr>
            <p:spPr bwMode="auto">
              <a:xfrm flipH="1">
                <a:off x="1000" y="3406"/>
                <a:ext cx="721"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49" name="Line 66"/>
              <p:cNvSpPr>
                <a:spLocks noChangeShapeType="1"/>
              </p:cNvSpPr>
              <p:nvPr/>
            </p:nvSpPr>
            <p:spPr bwMode="auto">
              <a:xfrm flipH="1">
                <a:off x="950" y="3502"/>
                <a:ext cx="726"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0" name="Line 67"/>
              <p:cNvSpPr>
                <a:spLocks noChangeShapeType="1"/>
              </p:cNvSpPr>
              <p:nvPr/>
            </p:nvSpPr>
            <p:spPr bwMode="auto">
              <a:xfrm flipH="1">
                <a:off x="1002"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1" name="Line 68"/>
              <p:cNvSpPr>
                <a:spLocks noChangeShapeType="1"/>
              </p:cNvSpPr>
              <p:nvPr/>
            </p:nvSpPr>
            <p:spPr bwMode="auto">
              <a:xfrm flipH="1">
                <a:off x="1108"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2" name="Line 69"/>
              <p:cNvSpPr>
                <a:spLocks noChangeShapeType="1"/>
              </p:cNvSpPr>
              <p:nvPr/>
            </p:nvSpPr>
            <p:spPr bwMode="auto">
              <a:xfrm flipH="1">
                <a:off x="1213"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3" name="Line 70"/>
              <p:cNvSpPr>
                <a:spLocks noChangeShapeType="1"/>
              </p:cNvSpPr>
              <p:nvPr/>
            </p:nvSpPr>
            <p:spPr bwMode="auto">
              <a:xfrm flipH="1">
                <a:off x="1318"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4" name="Line 71"/>
              <p:cNvSpPr>
                <a:spLocks noChangeShapeType="1"/>
              </p:cNvSpPr>
              <p:nvPr/>
            </p:nvSpPr>
            <p:spPr bwMode="auto">
              <a:xfrm flipH="1">
                <a:off x="1423" y="3212"/>
                <a:ext cx="180"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5" name="Line 72"/>
              <p:cNvSpPr>
                <a:spLocks noChangeShapeType="1"/>
              </p:cNvSpPr>
              <p:nvPr/>
            </p:nvSpPr>
            <p:spPr bwMode="auto">
              <a:xfrm flipH="1">
                <a:off x="1529" y="3212"/>
                <a:ext cx="179" cy="387"/>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56" name="Freeform 73"/>
              <p:cNvSpPr>
                <a:spLocks/>
              </p:cNvSpPr>
              <p:nvPr/>
            </p:nvSpPr>
            <p:spPr bwMode="auto">
              <a:xfrm>
                <a:off x="1437" y="3352"/>
                <a:ext cx="203" cy="184"/>
              </a:xfrm>
              <a:custGeom>
                <a:avLst/>
                <a:gdLst>
                  <a:gd name="T0" fmla="*/ 0 w 245"/>
                  <a:gd name="T1" fmla="*/ 64 h 221"/>
                  <a:gd name="T2" fmla="*/ 29 w 245"/>
                  <a:gd name="T3" fmla="*/ 34 h 221"/>
                  <a:gd name="T4" fmla="*/ 70 w 245"/>
                  <a:gd name="T5" fmla="*/ 17 h 221"/>
                  <a:gd name="T6" fmla="*/ 113 w 245"/>
                  <a:gd name="T7" fmla="*/ 20 h 221"/>
                  <a:gd name="T8" fmla="*/ 137 w 245"/>
                  <a:gd name="T9" fmla="*/ 44 h 221"/>
                  <a:gd name="T10" fmla="*/ 131 w 245"/>
                  <a:gd name="T11" fmla="*/ 76 h 221"/>
                  <a:gd name="T12" fmla="*/ 108 w 245"/>
                  <a:gd name="T13" fmla="*/ 109 h 221"/>
                  <a:gd name="T14" fmla="*/ 70 w 245"/>
                  <a:gd name="T15" fmla="*/ 127 h 221"/>
                  <a:gd name="T16" fmla="*/ 29 w 245"/>
                  <a:gd name="T17" fmla="*/ 121 h 221"/>
                  <a:gd name="T18" fmla="*/ 8 w 245"/>
                  <a:gd name="T19" fmla="*/ 102 h 221"/>
                  <a:gd name="T20" fmla="*/ 18 w 245"/>
                  <a:gd name="T21" fmla="*/ 62 h 221"/>
                  <a:gd name="T22" fmla="*/ 39 w 245"/>
                  <a:gd name="T23" fmla="*/ 32 h 221"/>
                  <a:gd name="T24" fmla="*/ 71 w 245"/>
                  <a:gd name="T25" fmla="*/ 5 h 221"/>
                  <a:gd name="T26" fmla="*/ 92 w 245"/>
                  <a:gd name="T27" fmla="*/ 5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cap="flat"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23635" name="Text Box 74"/>
            <p:cNvSpPr txBox="1">
              <a:spLocks noChangeArrowheads="1"/>
            </p:cNvSpPr>
            <p:nvPr/>
          </p:nvSpPr>
          <p:spPr bwMode="auto">
            <a:xfrm>
              <a:off x="3792" y="1578"/>
              <a:ext cx="175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Step 3: Specify check instructions</a:t>
              </a:r>
            </a:p>
          </p:txBody>
        </p:sp>
      </p:grpSp>
      <p:grpSp>
        <p:nvGrpSpPr>
          <p:cNvPr id="23558" name="Group 75"/>
          <p:cNvGrpSpPr>
            <a:grpSpLocks/>
          </p:cNvGrpSpPr>
          <p:nvPr/>
        </p:nvGrpSpPr>
        <p:grpSpPr bwMode="auto">
          <a:xfrm>
            <a:off x="8367713" y="34925"/>
            <a:ext cx="741362" cy="792163"/>
            <a:chOff x="3777" y="1768"/>
            <a:chExt cx="467" cy="499"/>
          </a:xfrm>
        </p:grpSpPr>
        <p:sp>
          <p:nvSpPr>
            <p:cNvPr id="23625" name="Rectangle 76"/>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6" name="AutoShape 77"/>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8" name="Group 78"/>
          <p:cNvGrpSpPr>
            <a:grpSpLocks/>
          </p:cNvGrpSpPr>
          <p:nvPr/>
        </p:nvGrpSpPr>
        <p:grpSpPr bwMode="auto">
          <a:xfrm>
            <a:off x="8367713" y="34925"/>
            <a:ext cx="741362" cy="792163"/>
            <a:chOff x="2967" y="1718"/>
            <a:chExt cx="467" cy="499"/>
          </a:xfrm>
        </p:grpSpPr>
        <p:sp>
          <p:nvSpPr>
            <p:cNvPr id="23623" name="Rectangle 79"/>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4" name="Rectangle 80"/>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 name="Group 81"/>
          <p:cNvGrpSpPr>
            <a:grpSpLocks/>
          </p:cNvGrpSpPr>
          <p:nvPr/>
        </p:nvGrpSpPr>
        <p:grpSpPr bwMode="auto">
          <a:xfrm>
            <a:off x="280988" y="1295400"/>
            <a:ext cx="4849812" cy="5056188"/>
            <a:chOff x="177" y="816"/>
            <a:chExt cx="3055" cy="3185"/>
          </a:xfrm>
        </p:grpSpPr>
        <p:sp>
          <p:nvSpPr>
            <p:cNvPr id="23579" name="Text Box 82"/>
            <p:cNvSpPr txBox="1">
              <a:spLocks noChangeArrowheads="1"/>
            </p:cNvSpPr>
            <p:nvPr/>
          </p:nvSpPr>
          <p:spPr bwMode="auto">
            <a:xfrm>
              <a:off x="2581" y="22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$1100</a:t>
              </a:r>
            </a:p>
          </p:txBody>
        </p:sp>
        <p:sp>
          <p:nvSpPr>
            <p:cNvPr id="23580" name="Text Box 83"/>
            <p:cNvSpPr txBox="1">
              <a:spLocks noChangeArrowheads="1"/>
            </p:cNvSpPr>
            <p:nvPr/>
          </p:nvSpPr>
          <p:spPr bwMode="auto">
            <a:xfrm>
              <a:off x="2581" y="318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dirty="0">
                  <a:solidFill>
                    <a:srgbClr val="33B251"/>
                  </a:solidFill>
                </a:rPr>
                <a:t>$275</a:t>
              </a:r>
            </a:p>
          </p:txBody>
        </p:sp>
        <p:sp>
          <p:nvSpPr>
            <p:cNvPr id="23581" name="AutoShape 84"/>
            <p:cNvSpPr>
              <a:spLocks noChangeArrowheads="1"/>
            </p:cNvSpPr>
            <p:nvPr/>
          </p:nvSpPr>
          <p:spPr bwMode="auto">
            <a:xfrm>
              <a:off x="805" y="2992"/>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3582" name="Group 85"/>
            <p:cNvGrpSpPr>
              <a:grpSpLocks/>
            </p:cNvGrpSpPr>
            <p:nvPr/>
          </p:nvGrpSpPr>
          <p:grpSpPr bwMode="auto">
            <a:xfrm>
              <a:off x="406" y="2496"/>
              <a:ext cx="332" cy="415"/>
              <a:chOff x="4174" y="933"/>
              <a:chExt cx="921" cy="1151"/>
            </a:xfrm>
          </p:grpSpPr>
          <p:sp>
            <p:nvSpPr>
              <p:cNvPr id="23606" name="Rectangle 8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7" name="AutoShape 8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8" name="AutoShape 8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9" name="AutoShape 8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0" name="Freeform 9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1" name="Freeform 9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2" name="Freeform 9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3" name="Freeform 9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4" name="Freeform 9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5" name="Freeform 9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6" name="Freeform 9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7" name="Line 9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8" name="Line 9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19" name="Line 9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0" name="Line 10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1" name="Line 10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22" name="Line 10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23583" name="Text Box 103"/>
            <p:cNvSpPr txBox="1">
              <a:spLocks noChangeArrowheads="1"/>
            </p:cNvSpPr>
            <p:nvPr/>
          </p:nvSpPr>
          <p:spPr bwMode="auto">
            <a:xfrm>
              <a:off x="824" y="2860"/>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-$1175</a:t>
              </a:r>
            </a:p>
          </p:txBody>
        </p:sp>
        <p:sp>
          <p:nvSpPr>
            <p:cNvPr id="23584" name="Text Box 104"/>
            <p:cNvSpPr txBox="1">
              <a:spLocks noChangeArrowheads="1"/>
            </p:cNvSpPr>
            <p:nvPr/>
          </p:nvSpPr>
          <p:spPr bwMode="auto">
            <a:xfrm>
              <a:off x="933" y="3364"/>
              <a:ext cx="64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-$200</a:t>
              </a:r>
            </a:p>
          </p:txBody>
        </p:sp>
        <p:grpSp>
          <p:nvGrpSpPr>
            <p:cNvPr id="23585" name="Group 105"/>
            <p:cNvGrpSpPr>
              <a:grpSpLocks/>
            </p:cNvGrpSpPr>
            <p:nvPr/>
          </p:nvGrpSpPr>
          <p:grpSpPr bwMode="auto">
            <a:xfrm>
              <a:off x="406" y="3043"/>
              <a:ext cx="332" cy="415"/>
              <a:chOff x="4174" y="933"/>
              <a:chExt cx="921" cy="1151"/>
            </a:xfrm>
          </p:grpSpPr>
          <p:sp>
            <p:nvSpPr>
              <p:cNvPr id="23589" name="Rectangle 10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0" name="AutoShape 10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1" name="AutoShape 10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2" name="AutoShape 10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3" name="Freeform 11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4" name="Freeform 11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5" name="Freeform 11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6" name="Freeform 11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7" name="Freeform 11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8" name="Freeform 11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99" name="Freeform 11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0" name="Line 11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1" name="Line 11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2" name="Line 11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3" name="Line 12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4" name="Line 12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605" name="Line 12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23586" name="AutoShape 123"/>
            <p:cNvSpPr>
              <a:spLocks noChangeArrowheads="1"/>
            </p:cNvSpPr>
            <p:nvPr/>
          </p:nvSpPr>
          <p:spPr bwMode="auto">
            <a:xfrm>
              <a:off x="811" y="2480"/>
              <a:ext cx="855" cy="494"/>
            </a:xfrm>
            <a:prstGeom prst="rightArrow">
              <a:avLst>
                <a:gd name="adj1" fmla="val 50000"/>
                <a:gd name="adj2" fmla="val 43269"/>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87" name="Text Box 124"/>
            <p:cNvSpPr txBox="1">
              <a:spLocks noChangeArrowheads="1"/>
            </p:cNvSpPr>
            <p:nvPr/>
          </p:nvSpPr>
          <p:spPr bwMode="auto">
            <a:xfrm>
              <a:off x="177" y="816"/>
              <a:ext cx="1791"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Step 2: Specify</a:t>
              </a:r>
              <a:br>
                <a:rPr lang="en-US" sz="2000" b="1">
                  <a:solidFill>
                    <a:srgbClr val="000000"/>
                  </a:solidFill>
                </a:rPr>
              </a:br>
              <a:r>
                <a:rPr lang="en-US" sz="2000" b="1">
                  <a:solidFill>
                    <a:srgbClr val="FF0000"/>
                  </a:solidFill>
                </a:rPr>
                <a:t>the payment</a:t>
              </a:r>
              <a:br>
                <a:rPr lang="en-US" sz="2000" b="1">
                  <a:solidFill>
                    <a:srgbClr val="FF0000"/>
                  </a:solidFill>
                </a:rPr>
              </a:br>
              <a:r>
                <a:rPr lang="en-US" sz="2000" b="1">
                  <a:solidFill>
                    <a:srgbClr val="FF0000"/>
                  </a:solidFill>
                </a:rPr>
                <a:t>transactions</a:t>
              </a:r>
              <a:r>
                <a:rPr lang="en-US" sz="2000" b="1">
                  <a:solidFill>
                    <a:srgbClr val="000000"/>
                  </a:solidFill>
                </a:rPr>
                <a:t/>
              </a:r>
              <a:br>
                <a:rPr lang="en-US" sz="2000" b="1">
                  <a:solidFill>
                    <a:srgbClr val="000000"/>
                  </a:solidFill>
                </a:rPr>
              </a:br>
              <a:r>
                <a:rPr lang="en-US" sz="2000" b="1">
                  <a:solidFill>
                    <a:srgbClr val="000000"/>
                  </a:solidFill>
                </a:rPr>
                <a:t>(The wizard calculates</a:t>
              </a:r>
              <a:br>
                <a:rPr lang="en-US" sz="2000" b="1">
                  <a:solidFill>
                    <a:srgbClr val="000000"/>
                  </a:solidFill>
                </a:rPr>
              </a:br>
              <a:r>
                <a:rPr lang="en-US" sz="2000" b="1">
                  <a:solidFill>
                    <a:srgbClr val="003399"/>
                  </a:solidFill>
                </a:rPr>
                <a:t>the</a:t>
              </a:r>
              <a:r>
                <a:rPr lang="en-US" sz="2000" b="1">
                  <a:solidFill>
                    <a:srgbClr val="000000"/>
                  </a:solidFill>
                </a:rPr>
                <a:t> </a:t>
              </a:r>
              <a:r>
                <a:rPr lang="en-US" sz="2000" b="1">
                  <a:solidFill>
                    <a:srgbClr val="003399"/>
                  </a:solidFill>
                </a:rPr>
                <a:t>checkset total</a:t>
              </a:r>
              <a:r>
                <a:rPr lang="en-US" sz="2000" b="1">
                  <a:solidFill>
                    <a:srgbClr val="000000"/>
                  </a:solidFill>
                </a:rPr>
                <a:t> and</a:t>
              </a:r>
              <a:br>
                <a:rPr lang="en-US" sz="2000" b="1">
                  <a:solidFill>
                    <a:srgbClr val="000000"/>
                  </a:solidFill>
                </a:rPr>
              </a:br>
              <a:r>
                <a:rPr lang="en-US" sz="2000" b="1">
                  <a:solidFill>
                    <a:srgbClr val="33B251"/>
                  </a:solidFill>
                </a:rPr>
                <a:t>each check amount</a:t>
              </a:r>
              <a:r>
                <a:rPr lang="en-US" sz="2000" b="1">
                  <a:solidFill>
                    <a:srgbClr val="000000"/>
                  </a:solidFill>
                </a:rPr>
                <a:t>.)</a:t>
              </a:r>
            </a:p>
          </p:txBody>
        </p:sp>
        <p:sp>
          <p:nvSpPr>
            <p:cNvPr id="23588" name="Text Box 125"/>
            <p:cNvSpPr txBox="1">
              <a:spLocks noChangeArrowheads="1"/>
            </p:cNvSpPr>
            <p:nvPr/>
          </p:nvSpPr>
          <p:spPr bwMode="auto">
            <a:xfrm>
              <a:off x="1830" y="3772"/>
              <a:ext cx="65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dirty="0">
                  <a:solidFill>
                    <a:srgbClr val="003399"/>
                  </a:solidFill>
                </a:rPr>
                <a:t>$1375</a:t>
              </a:r>
            </a:p>
          </p:txBody>
        </p:sp>
      </p:grpSp>
      <p:grpSp>
        <p:nvGrpSpPr>
          <p:cNvPr id="12" name="Group 126"/>
          <p:cNvGrpSpPr>
            <a:grpSpLocks/>
          </p:cNvGrpSpPr>
          <p:nvPr/>
        </p:nvGrpSpPr>
        <p:grpSpPr bwMode="auto">
          <a:xfrm>
            <a:off x="2825750" y="800100"/>
            <a:ext cx="3819525" cy="5743575"/>
            <a:chOff x="1780" y="504"/>
            <a:chExt cx="2406" cy="3618"/>
          </a:xfrm>
        </p:grpSpPr>
        <p:sp>
          <p:nvSpPr>
            <p:cNvPr id="23562" name="Text Box 127"/>
            <p:cNvSpPr txBox="1">
              <a:spLocks noChangeArrowheads="1"/>
            </p:cNvSpPr>
            <p:nvPr/>
          </p:nvSpPr>
          <p:spPr bwMode="auto">
            <a:xfrm>
              <a:off x="2723" y="2718"/>
              <a:ext cx="140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0000"/>
                  </a:solidFill>
                </a:rPr>
                <a:t>pay to: Ray Newton (insured)</a:t>
              </a:r>
            </a:p>
          </p:txBody>
        </p:sp>
        <p:sp>
          <p:nvSpPr>
            <p:cNvPr id="23563" name="Line 128"/>
            <p:cNvSpPr>
              <a:spLocks noChangeShapeType="1"/>
            </p:cNvSpPr>
            <p:nvPr/>
          </p:nvSpPr>
          <p:spPr bwMode="auto">
            <a:xfrm>
              <a:off x="2529" y="3410"/>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3564" name="Line 129"/>
            <p:cNvSpPr>
              <a:spLocks noChangeShapeType="1"/>
            </p:cNvSpPr>
            <p:nvPr/>
          </p:nvSpPr>
          <p:spPr bwMode="auto">
            <a:xfrm>
              <a:off x="2529" y="2498"/>
              <a:ext cx="9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3565" name="Group 130"/>
            <p:cNvGrpSpPr>
              <a:grpSpLocks/>
            </p:cNvGrpSpPr>
            <p:nvPr/>
          </p:nvGrpSpPr>
          <p:grpSpPr bwMode="auto">
            <a:xfrm>
              <a:off x="1781" y="2254"/>
              <a:ext cx="752" cy="523"/>
              <a:chOff x="3153" y="1049"/>
              <a:chExt cx="752" cy="523"/>
            </a:xfrm>
          </p:grpSpPr>
          <p:sp>
            <p:nvSpPr>
              <p:cNvPr id="23577" name="Rectangle 13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3578" name="Picture 13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6" name="Group 133"/>
            <p:cNvGrpSpPr>
              <a:grpSpLocks/>
            </p:cNvGrpSpPr>
            <p:nvPr/>
          </p:nvGrpSpPr>
          <p:grpSpPr bwMode="auto">
            <a:xfrm>
              <a:off x="3227" y="2290"/>
              <a:ext cx="392" cy="392"/>
              <a:chOff x="1350" y="686"/>
              <a:chExt cx="1132" cy="1132"/>
            </a:xfrm>
          </p:grpSpPr>
          <p:sp>
            <p:nvSpPr>
              <p:cNvPr id="23575" name="AutoShape 1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23576" name="Picture 1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7" name="Group 136"/>
            <p:cNvGrpSpPr>
              <a:grpSpLocks/>
            </p:cNvGrpSpPr>
            <p:nvPr/>
          </p:nvGrpSpPr>
          <p:grpSpPr bwMode="auto">
            <a:xfrm>
              <a:off x="1780" y="3147"/>
              <a:ext cx="752" cy="523"/>
              <a:chOff x="3153" y="1049"/>
              <a:chExt cx="752" cy="523"/>
            </a:xfrm>
          </p:grpSpPr>
          <p:sp>
            <p:nvSpPr>
              <p:cNvPr id="23573" name="Rectangle 13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3574" name="Picture 13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568" name="Group 139"/>
            <p:cNvGrpSpPr>
              <a:grpSpLocks/>
            </p:cNvGrpSpPr>
            <p:nvPr/>
          </p:nvGrpSpPr>
          <p:grpSpPr bwMode="auto">
            <a:xfrm>
              <a:off x="3227" y="3211"/>
              <a:ext cx="392" cy="392"/>
              <a:chOff x="1350" y="686"/>
              <a:chExt cx="1132" cy="1132"/>
            </a:xfrm>
          </p:grpSpPr>
          <p:sp>
            <p:nvSpPr>
              <p:cNvPr id="23571" name="AutoShape 14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23572" name="Picture 14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9" name="Text Box 142"/>
            <p:cNvSpPr txBox="1">
              <a:spLocks noChangeArrowheads="1"/>
            </p:cNvSpPr>
            <p:nvPr/>
          </p:nvSpPr>
          <p:spPr bwMode="auto">
            <a:xfrm>
              <a:off x="2660" y="3603"/>
              <a:ext cx="1526"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1800" b="1">
                  <a:solidFill>
                    <a:srgbClr val="000000"/>
                  </a:solidFill>
                </a:rPr>
                <a:t>pay to: Paula Gellar (lawyer)</a:t>
              </a:r>
              <a:br>
                <a:rPr lang="en-US" sz="1800" b="1">
                  <a:solidFill>
                    <a:srgbClr val="000000"/>
                  </a:solidFill>
                </a:rPr>
              </a:br>
              <a:r>
                <a:rPr lang="en-US" sz="1800" b="1">
                  <a:solidFill>
                    <a:srgbClr val="33B251"/>
                  </a:solidFill>
                </a:rPr>
                <a:t>portion: 20%</a:t>
              </a:r>
            </a:p>
          </p:txBody>
        </p:sp>
        <p:sp>
          <p:nvSpPr>
            <p:cNvPr id="23570" name="Text Box 143"/>
            <p:cNvSpPr txBox="1">
              <a:spLocks noChangeArrowheads="1"/>
            </p:cNvSpPr>
            <p:nvPr/>
          </p:nvSpPr>
          <p:spPr bwMode="auto">
            <a:xfrm>
              <a:off x="2052" y="504"/>
              <a:ext cx="15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Step 1: Specify checks and payees</a:t>
              </a:r>
            </a:p>
          </p:txBody>
        </p:sp>
      </p:grpSp>
    </p:spTree>
    <p:extLst>
      <p:ext uri="{BB962C8B-B14F-4D97-AF65-F5344CB8AC3E}">
        <p14:creationId xmlns:p14="http://schemas.microsoft.com/office/powerpoint/2010/main" val="1376802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500"/>
                            </p:stCondLst>
                            <p:childTnLst>
                              <p:par>
                                <p:cTn id="19" presetID="17" presetClass="entr" presetSubtype="1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|EOS~021|</a:t>
            </a:r>
            <a:endParaRPr lang="en-US" sz="100" dirty="0" err="1" smtClean="0">
              <a:solidFill>
                <a:srgbClr val="FFFFFF"/>
              </a:solidFill>
              <a:latin typeface="Arial"/>
              <a:cs typeface="Calibri" pitchFamily="34" charset="0"/>
            </a:endParaRPr>
          </a:p>
        </p:txBody>
      </p:sp>
      <p:sp>
        <p:nvSpPr>
          <p:cNvPr id="24578" name="Rectangle 2"/>
          <p:cNvSpPr>
            <a:spLocks noGrp="1" noChangeArrowheads="1"/>
          </p:cNvSpPr>
          <p:nvPr>
            <p:ph type="title"/>
          </p:nvPr>
        </p:nvSpPr>
        <p:spPr/>
        <p:txBody>
          <a:bodyPr/>
          <a:lstStyle/>
          <a:p>
            <a:pPr eaLnBrk="1" hangingPunct="1"/>
            <a:r>
              <a:rPr lang="en-US" smtClean="0">
                <a:solidFill>
                  <a:srgbClr val="CC00CC"/>
                </a:solidFill>
              </a:rPr>
              <a:t>(Notes only slide)</a:t>
            </a:r>
          </a:p>
        </p:txBody>
      </p:sp>
      <p:sp>
        <p:nvSpPr>
          <p:cNvPr id="24579" name="Rectangle 3"/>
          <p:cNvSpPr>
            <a:spLocks noGrp="1" noChangeArrowheads="1"/>
          </p:cNvSpPr>
          <p:nvPr>
            <p:ph idx="1"/>
          </p:nvPr>
        </p:nvSpPr>
        <p:spPr/>
        <p:txBody>
          <a:bodyPr/>
          <a:lstStyle/>
          <a:p>
            <a:pPr>
              <a:buFont typeface="Arial" charset="0"/>
              <a:buChar char="•"/>
            </a:pPr>
            <a:endParaRPr lang="en-US" smtClean="0"/>
          </a:p>
        </p:txBody>
      </p:sp>
    </p:spTree>
    <p:extLst>
      <p:ext uri="{BB962C8B-B14F-4D97-AF65-F5344CB8AC3E}">
        <p14:creationId xmlns:p14="http://schemas.microsoft.com/office/powerpoint/2010/main" val="40941559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|EOS~022|</a:t>
            </a:r>
            <a:endParaRPr lang="en-US" sz="100" dirty="0" err="1" smtClean="0">
              <a:solidFill>
                <a:srgbClr val="FFFFFF"/>
              </a:solidFill>
              <a:latin typeface="Arial"/>
              <a:cs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33399"/>
            <a:ext cx="4495800" cy="588118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5602" name="Rectangle 3"/>
          <p:cNvSpPr>
            <a:spLocks noGrp="1" noChangeArrowheads="1"/>
          </p:cNvSpPr>
          <p:nvPr>
            <p:ph type="title"/>
          </p:nvPr>
        </p:nvSpPr>
        <p:spPr>
          <a:xfrm>
            <a:off x="495300" y="122238"/>
            <a:ext cx="8318500" cy="742950"/>
          </a:xfrm>
        </p:spPr>
        <p:txBody>
          <a:bodyPr/>
          <a:lstStyle/>
          <a:p>
            <a:pPr eaLnBrk="1" hangingPunct="1"/>
            <a:r>
              <a:rPr lang="en-US" smtClean="0"/>
              <a:t>Prerequisites of the payment wizard:</a:t>
            </a:r>
            <a:br>
              <a:rPr lang="en-US" smtClean="0"/>
            </a:br>
            <a:r>
              <a:rPr lang="en-US" sz="2600" smtClean="0"/>
              <a:t>Claim at "ability to pay"</a:t>
            </a:r>
          </a:p>
        </p:txBody>
      </p:sp>
      <p:sp>
        <p:nvSpPr>
          <p:cNvPr id="25603" name="Rectangle 4"/>
          <p:cNvSpPr>
            <a:spLocks noGrp="1" noChangeArrowheads="1"/>
          </p:cNvSpPr>
          <p:nvPr>
            <p:ph idx="1"/>
          </p:nvPr>
        </p:nvSpPr>
        <p:spPr>
          <a:xfrm>
            <a:off x="560057" y="1138238"/>
            <a:ext cx="2537985" cy="2068986"/>
          </a:xfrm>
        </p:spPr>
        <p:txBody>
          <a:bodyPr/>
          <a:lstStyle/>
          <a:p>
            <a:pPr>
              <a:buFont typeface="Arial" charset="0"/>
              <a:buChar char="•"/>
            </a:pPr>
            <a:r>
              <a:rPr lang="en-US" dirty="0" smtClean="0"/>
              <a:t>In order to </a:t>
            </a:r>
            <a:r>
              <a:rPr lang="en-US" u="sng" dirty="0" smtClean="0"/>
              <a:t>initiate</a:t>
            </a:r>
            <a:r>
              <a:rPr lang="en-US" dirty="0" smtClean="0"/>
              <a:t> the payment wizard, the claim's validation level must be "ability to pay"</a:t>
            </a:r>
          </a:p>
        </p:txBody>
      </p:sp>
      <p:sp>
        <p:nvSpPr>
          <p:cNvPr id="6" name="AutoShape 7"/>
          <p:cNvSpPr>
            <a:spLocks noChangeArrowheads="1"/>
          </p:cNvSpPr>
          <p:nvPr/>
        </p:nvSpPr>
        <p:spPr bwMode="auto">
          <a:xfrm>
            <a:off x="5764039" y="5932487"/>
            <a:ext cx="2313161"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 name="AutoShape 7"/>
          <p:cNvSpPr>
            <a:spLocks noChangeArrowheads="1"/>
          </p:cNvSpPr>
          <p:nvPr/>
        </p:nvSpPr>
        <p:spPr bwMode="auto">
          <a:xfrm>
            <a:off x="4114800" y="2492161"/>
            <a:ext cx="1243013" cy="23971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21812879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|EOS~023|</a:t>
            </a:r>
            <a:endParaRPr lang="en-US" sz="100" dirty="0" err="1" smtClean="0">
              <a:solidFill>
                <a:srgbClr val="FFFFFF"/>
              </a:solidFill>
              <a:latin typeface="Arial"/>
              <a:cs typeface="Calibri" pitchFamily="34" charset="0"/>
            </a:endParaRPr>
          </a:p>
        </p:txBody>
      </p:sp>
      <p:sp>
        <p:nvSpPr>
          <p:cNvPr id="26626" name="Rectangle 7"/>
          <p:cNvSpPr>
            <a:spLocks noChangeArrowheads="1"/>
          </p:cNvSpPr>
          <p:nvPr/>
        </p:nvSpPr>
        <p:spPr bwMode="auto">
          <a:xfrm>
            <a:off x="495300" y="122238"/>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lnSpc>
                <a:spcPct val="90000"/>
              </a:lnSpc>
              <a:spcBef>
                <a:spcPct val="0"/>
              </a:spcBef>
              <a:spcAft>
                <a:spcPct val="0"/>
              </a:spcAft>
            </a:pPr>
            <a:r>
              <a:rPr lang="en-US" sz="3400" b="1">
                <a:solidFill>
                  <a:srgbClr val="04628C"/>
                </a:solidFill>
                <a:latin typeface="Calibri" pitchFamily="34" charset="0"/>
                <a:ea typeface="Calibri" pitchFamily="34" charset="0"/>
                <a:cs typeface="Calibri" pitchFamily="34" charset="0"/>
              </a:rPr>
              <a:t>Prerequisites of the payment wizard:</a:t>
            </a:r>
            <a:br>
              <a:rPr lang="en-US" sz="3400" b="1">
                <a:solidFill>
                  <a:srgbClr val="04628C"/>
                </a:solidFill>
                <a:latin typeface="Calibri" pitchFamily="34" charset="0"/>
                <a:ea typeface="Calibri" pitchFamily="34" charset="0"/>
                <a:cs typeface="Calibri" pitchFamily="34" charset="0"/>
              </a:rPr>
            </a:br>
            <a:r>
              <a:rPr lang="en-US" sz="2600" b="1">
                <a:solidFill>
                  <a:srgbClr val="04628C"/>
                </a:solidFill>
                <a:latin typeface="Calibri" pitchFamily="34" charset="0"/>
                <a:ea typeface="Calibri" pitchFamily="34" charset="0"/>
                <a:cs typeface="Calibri" pitchFamily="34" charset="0"/>
              </a:rPr>
              <a:t>Exposure at "ability to pay"</a:t>
            </a:r>
          </a:p>
        </p:txBody>
      </p:sp>
      <p:sp>
        <p:nvSpPr>
          <p:cNvPr id="26627" name="Rectangle 3"/>
          <p:cNvSpPr>
            <a:spLocks noGrp="1" noChangeArrowheads="1"/>
          </p:cNvSpPr>
          <p:nvPr>
            <p:ph idx="1"/>
          </p:nvPr>
        </p:nvSpPr>
        <p:spPr>
          <a:xfrm>
            <a:off x="519113" y="5475288"/>
            <a:ext cx="7842250" cy="914400"/>
          </a:xfrm>
        </p:spPr>
        <p:txBody>
          <a:bodyPr/>
          <a:lstStyle/>
          <a:p>
            <a:pPr>
              <a:buFont typeface="Arial" charset="0"/>
              <a:buChar char="•"/>
            </a:pPr>
            <a:r>
              <a:rPr lang="en-US" smtClean="0"/>
              <a:t>In order to make checks from a given exposure's reserve lines, the exposure must be at "ability to pay"</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057" y="1150143"/>
            <a:ext cx="4658396" cy="392682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1" name="AutoShape 14"/>
          <p:cNvSpPr>
            <a:spLocks noChangeArrowheads="1"/>
          </p:cNvSpPr>
          <p:nvPr/>
        </p:nvSpPr>
        <p:spPr bwMode="auto">
          <a:xfrm>
            <a:off x="404056" y="4626769"/>
            <a:ext cx="3239895" cy="3444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21379"/>
            <a:ext cx="4219575" cy="27527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6630" name="AutoShape 13"/>
          <p:cNvSpPr>
            <a:spLocks noChangeArrowheads="1"/>
          </p:cNvSpPr>
          <p:nvPr/>
        </p:nvSpPr>
        <p:spPr bwMode="auto">
          <a:xfrm>
            <a:off x="4640902" y="4719596"/>
            <a:ext cx="3315743" cy="2000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14344907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|EOS~024|</a:t>
            </a:r>
            <a:endParaRPr lang="en-US" sz="100" dirty="0" err="1" smtClean="0">
              <a:solidFill>
                <a:srgbClr val="FFFFFF"/>
              </a:solidFill>
              <a:latin typeface="Arial"/>
              <a:cs typeface="Calibri"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6064" y="834720"/>
            <a:ext cx="4985924" cy="553657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2" name="Rectangle 5"/>
          <p:cNvSpPr>
            <a:spLocks noGrp="1" noChangeArrowheads="1"/>
          </p:cNvSpPr>
          <p:nvPr>
            <p:ph type="title"/>
          </p:nvPr>
        </p:nvSpPr>
        <p:spPr>
          <a:xfrm>
            <a:off x="495300" y="101600"/>
            <a:ext cx="3729038" cy="1114425"/>
          </a:xfrm>
        </p:spPr>
        <p:txBody>
          <a:bodyPr/>
          <a:lstStyle/>
          <a:p>
            <a:pPr eaLnBrk="1" hangingPunct="1"/>
            <a:r>
              <a:rPr lang="en-US" smtClean="0"/>
              <a:t>Initiating the payment wizard</a:t>
            </a:r>
          </a:p>
        </p:txBody>
      </p:sp>
      <p:sp>
        <p:nvSpPr>
          <p:cNvPr id="27653" name="Rectangle 6"/>
          <p:cNvSpPr>
            <a:spLocks noChangeArrowheads="1"/>
          </p:cNvSpPr>
          <p:nvPr/>
        </p:nvSpPr>
        <p:spPr bwMode="auto">
          <a:xfrm>
            <a:off x="822325" y="1012144"/>
            <a:ext cx="3103739" cy="169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fontAlgn="base" hangingPunct="0">
              <a:spcBef>
                <a:spcPct val="40000"/>
              </a:spcBef>
              <a:spcAft>
                <a:spcPct val="0"/>
              </a:spcAft>
              <a:buClr>
                <a:srgbClr val="0146AD"/>
              </a:buClr>
              <a:buFont typeface="Wingdings 3" pitchFamily="18" charset="2"/>
              <a:buChar char="}"/>
            </a:pPr>
            <a:r>
              <a:rPr lang="en-US" sz="2400" dirty="0">
                <a:solidFill>
                  <a:srgbClr val="000000"/>
                </a:solidFill>
              </a:rPr>
              <a:t>The payment wizard is initiated through the New Transaction menu</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508" y="2530475"/>
            <a:ext cx="1961848" cy="364509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7654" name="Line 9"/>
          <p:cNvSpPr>
            <a:spLocks noChangeShapeType="1"/>
          </p:cNvSpPr>
          <p:nvPr/>
        </p:nvSpPr>
        <p:spPr bwMode="auto">
          <a:xfrm flipV="1">
            <a:off x="2561431" y="1012144"/>
            <a:ext cx="1683023" cy="4676887"/>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8463966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|EOS~025|</a:t>
            </a:r>
            <a:endParaRPr lang="en-US" sz="100" dirty="0" err="1" smtClean="0">
              <a:solidFill>
                <a:srgbClr val="FFFFFF"/>
              </a:solidFill>
              <a:latin typeface="Arial"/>
              <a:cs typeface="Calibri"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501" y="984249"/>
            <a:ext cx="5431351" cy="547114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p:txBody>
          <a:bodyPr/>
          <a:lstStyle/>
          <a:p>
            <a:pPr eaLnBrk="1" hangingPunct="1"/>
            <a:r>
              <a:rPr lang="en-US" smtClean="0"/>
              <a:t>Step 1: Payees</a:t>
            </a:r>
            <a:br>
              <a:rPr lang="en-US" smtClean="0"/>
            </a:br>
            <a:r>
              <a:rPr lang="en-US" sz="2600" smtClean="0"/>
              <a:t>(Specifying the primary payee)</a:t>
            </a:r>
          </a:p>
        </p:txBody>
      </p:sp>
      <p:sp>
        <p:nvSpPr>
          <p:cNvPr id="28676" name="AutoShape 4"/>
          <p:cNvSpPr>
            <a:spLocks noChangeArrowheads="1"/>
          </p:cNvSpPr>
          <p:nvPr/>
        </p:nvSpPr>
        <p:spPr bwMode="auto">
          <a:xfrm>
            <a:off x="8345488" y="57150"/>
            <a:ext cx="722312" cy="927100"/>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8677" name="Group 5"/>
          <p:cNvGrpSpPr>
            <a:grpSpLocks/>
          </p:cNvGrpSpPr>
          <p:nvPr/>
        </p:nvGrpSpPr>
        <p:grpSpPr bwMode="auto">
          <a:xfrm>
            <a:off x="8435975" y="109538"/>
            <a:ext cx="534988" cy="371475"/>
            <a:chOff x="3153" y="1049"/>
            <a:chExt cx="752" cy="523"/>
          </a:xfrm>
        </p:grpSpPr>
        <p:sp>
          <p:nvSpPr>
            <p:cNvPr id="28679"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8680" name="Picture 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8" name="AutoShape 9"/>
          <p:cNvSpPr>
            <a:spLocks noChangeArrowheads="1"/>
          </p:cNvSpPr>
          <p:nvPr/>
        </p:nvSpPr>
        <p:spPr bwMode="auto">
          <a:xfrm>
            <a:off x="920796" y="3002748"/>
            <a:ext cx="4019694" cy="600261"/>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18055682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|EOS~026|</a:t>
            </a:r>
            <a:endParaRPr lang="en-US" sz="100" dirty="0" err="1" smtClean="0">
              <a:solidFill>
                <a:srgbClr val="FFFFFF"/>
              </a:solidFill>
              <a:latin typeface="Arial"/>
              <a:cs typeface="Calibri"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25" y="2240441"/>
            <a:ext cx="8645184" cy="426793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9700" name="Rectangle 2"/>
          <p:cNvSpPr>
            <a:spLocks noGrp="1" noChangeArrowheads="1"/>
          </p:cNvSpPr>
          <p:nvPr>
            <p:ph type="title"/>
          </p:nvPr>
        </p:nvSpPr>
        <p:spPr/>
        <p:txBody>
          <a:bodyPr/>
          <a:lstStyle/>
          <a:p>
            <a:pPr eaLnBrk="1" hangingPunct="1"/>
            <a:r>
              <a:rPr lang="en-US" dirty="0" smtClean="0"/>
              <a:t>Step 1: Payees</a:t>
            </a:r>
            <a:br>
              <a:rPr lang="en-US" dirty="0" smtClean="0"/>
            </a:br>
            <a:r>
              <a:rPr lang="en-US" sz="2600" dirty="0" smtClean="0"/>
              <a:t>(Creating additional payees and checks)</a:t>
            </a:r>
          </a:p>
        </p:txBody>
      </p:sp>
      <p:sp>
        <p:nvSpPr>
          <p:cNvPr id="29701" name="AutoShape 5"/>
          <p:cNvSpPr>
            <a:spLocks noChangeArrowheads="1"/>
          </p:cNvSpPr>
          <p:nvPr/>
        </p:nvSpPr>
        <p:spPr bwMode="auto">
          <a:xfrm>
            <a:off x="1606931" y="2610041"/>
            <a:ext cx="711106"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9702" name="Line 6"/>
          <p:cNvSpPr>
            <a:spLocks noChangeShapeType="1"/>
          </p:cNvSpPr>
          <p:nvPr/>
        </p:nvSpPr>
        <p:spPr bwMode="auto">
          <a:xfrm>
            <a:off x="2222500" y="2926594"/>
            <a:ext cx="0" cy="12922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156" y="838960"/>
            <a:ext cx="5992844" cy="1771081"/>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7" name="AutoShape 5"/>
          <p:cNvSpPr>
            <a:spLocks noChangeArrowheads="1"/>
          </p:cNvSpPr>
          <p:nvPr/>
        </p:nvSpPr>
        <p:spPr bwMode="auto">
          <a:xfrm>
            <a:off x="895825" y="2610041"/>
            <a:ext cx="711106" cy="32067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 name="Line 6"/>
          <p:cNvSpPr>
            <a:spLocks noChangeShapeType="1"/>
          </p:cNvSpPr>
          <p:nvPr/>
        </p:nvSpPr>
        <p:spPr bwMode="auto">
          <a:xfrm>
            <a:off x="1251378" y="1317817"/>
            <a:ext cx="189977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1" name="Line 6"/>
          <p:cNvSpPr>
            <a:spLocks noChangeShapeType="1"/>
          </p:cNvSpPr>
          <p:nvPr/>
        </p:nvSpPr>
        <p:spPr bwMode="auto">
          <a:xfrm flipH="1" flipV="1">
            <a:off x="1251377" y="1317816"/>
            <a:ext cx="0" cy="1282419"/>
          </a:xfrm>
          <a:prstGeom prst="line">
            <a:avLst/>
          </a:prstGeom>
          <a:noFill/>
          <a:ln w="28575">
            <a:solidFill>
              <a:srgbClr val="FF0000"/>
            </a:solidFill>
            <a:round/>
            <a:headEnd/>
            <a:tailEnd type="non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2" name="TextBox 21"/>
          <p:cNvSpPr txBox="1"/>
          <p:nvPr/>
        </p:nvSpPr>
        <p:spPr>
          <a:xfrm>
            <a:off x="2259145" y="2599593"/>
            <a:ext cx="384464" cy="584775"/>
          </a:xfrm>
          <a:prstGeom prst="rect">
            <a:avLst/>
          </a:prstGeom>
          <a:noFill/>
        </p:spPr>
        <p:txBody>
          <a:bodyPr wrap="square" rtlCol="0">
            <a:spAutoFit/>
          </a:bodyPr>
          <a:lstStyle/>
          <a:p>
            <a:pPr algn="ctr" fontAlgn="base">
              <a:spcBef>
                <a:spcPct val="50000"/>
              </a:spcBef>
              <a:spcAft>
                <a:spcPct val="30000"/>
              </a:spcAft>
              <a:buClr>
                <a:srgbClr val="FFFFFF"/>
              </a:buClr>
            </a:pPr>
            <a:r>
              <a:rPr lang="en-US" sz="3200" dirty="0">
                <a:solidFill>
                  <a:srgbClr val="C00000"/>
                </a:solidFill>
                <a:latin typeface="Wingdings 2" pitchFamily="18" charset="2"/>
              </a:rPr>
              <a:t>u</a:t>
            </a:r>
            <a:endParaRPr lang="en-US" sz="3200" dirty="0" smtClean="0">
              <a:solidFill>
                <a:srgbClr val="C00000"/>
              </a:solidFill>
              <a:latin typeface="Wingdings 2" pitchFamily="18" charset="2"/>
              <a:cs typeface="Calibri" pitchFamily="34" charset="0"/>
            </a:endParaRPr>
          </a:p>
        </p:txBody>
      </p:sp>
      <p:sp>
        <p:nvSpPr>
          <p:cNvPr id="23" name="TextBox 22"/>
          <p:cNvSpPr txBox="1"/>
          <p:nvPr/>
        </p:nvSpPr>
        <p:spPr>
          <a:xfrm>
            <a:off x="1205905" y="1655666"/>
            <a:ext cx="384464" cy="584775"/>
          </a:xfrm>
          <a:prstGeom prst="rect">
            <a:avLst/>
          </a:prstGeom>
          <a:noFill/>
        </p:spPr>
        <p:txBody>
          <a:bodyPr wrap="square" rtlCol="0">
            <a:spAutoFit/>
          </a:bodyPr>
          <a:lstStyle/>
          <a:p>
            <a:pPr algn="ctr" fontAlgn="base">
              <a:spcBef>
                <a:spcPct val="50000"/>
              </a:spcBef>
              <a:spcAft>
                <a:spcPct val="30000"/>
              </a:spcAft>
              <a:buClr>
                <a:srgbClr val="FFFFFF"/>
              </a:buClr>
            </a:pPr>
            <a:r>
              <a:rPr lang="en-US" sz="3200" dirty="0" smtClean="0">
                <a:solidFill>
                  <a:srgbClr val="C00000"/>
                </a:solidFill>
                <a:latin typeface="Wingdings 2" pitchFamily="18" charset="2"/>
              </a:rPr>
              <a:t>v</a:t>
            </a:r>
            <a:endParaRPr lang="en-US" sz="3200" dirty="0">
              <a:solidFill>
                <a:srgbClr val="C00000"/>
              </a:solidFill>
              <a:latin typeface="Wingdings 2" pitchFamily="18" charset="2"/>
            </a:endParaRPr>
          </a:p>
        </p:txBody>
      </p:sp>
      <p:grpSp>
        <p:nvGrpSpPr>
          <p:cNvPr id="29704" name="Group 8"/>
          <p:cNvGrpSpPr>
            <a:grpSpLocks/>
          </p:cNvGrpSpPr>
          <p:nvPr/>
        </p:nvGrpSpPr>
        <p:grpSpPr bwMode="auto">
          <a:xfrm>
            <a:off x="8345488" y="57150"/>
            <a:ext cx="722312" cy="927100"/>
            <a:chOff x="5156" y="0"/>
            <a:chExt cx="604" cy="776"/>
          </a:xfrm>
        </p:grpSpPr>
        <p:sp>
          <p:nvSpPr>
            <p:cNvPr id="29705" name="AutoShape 9"/>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29706" name="Group 10"/>
            <p:cNvGrpSpPr>
              <a:grpSpLocks/>
            </p:cNvGrpSpPr>
            <p:nvPr/>
          </p:nvGrpSpPr>
          <p:grpSpPr bwMode="auto">
            <a:xfrm>
              <a:off x="5232" y="44"/>
              <a:ext cx="447" cy="311"/>
              <a:chOff x="3153" y="1049"/>
              <a:chExt cx="752" cy="523"/>
            </a:xfrm>
          </p:grpSpPr>
          <p:sp>
            <p:nvSpPr>
              <p:cNvPr id="29710"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9711" name="Picture 12"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07" name="Group 13"/>
            <p:cNvGrpSpPr>
              <a:grpSpLocks/>
            </p:cNvGrpSpPr>
            <p:nvPr/>
          </p:nvGrpSpPr>
          <p:grpSpPr bwMode="auto">
            <a:xfrm>
              <a:off x="5232" y="395"/>
              <a:ext cx="447" cy="311"/>
              <a:chOff x="3153" y="1049"/>
              <a:chExt cx="752" cy="523"/>
            </a:xfrm>
          </p:grpSpPr>
          <p:sp>
            <p:nvSpPr>
              <p:cNvPr id="2970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9709" name="Picture 1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2620457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|EOS~027|</a:t>
            </a:r>
            <a:endParaRPr lang="en-US" sz="100" dirty="0" err="1" smtClean="0">
              <a:solidFill>
                <a:srgbClr val="FFFFFF"/>
              </a:solidFill>
              <a:latin typeface="Arial"/>
              <a:cs typeface="Calibri" pitchFamily="34"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52" y="887807"/>
            <a:ext cx="7872909" cy="5542818"/>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0723" name="Rectangle 3"/>
          <p:cNvSpPr>
            <a:spLocks noGrp="1" noChangeArrowheads="1"/>
          </p:cNvSpPr>
          <p:nvPr>
            <p:ph type="title"/>
          </p:nvPr>
        </p:nvSpPr>
        <p:spPr/>
        <p:txBody>
          <a:bodyPr/>
          <a:lstStyle/>
          <a:p>
            <a:pPr eaLnBrk="1" hangingPunct="1"/>
            <a:r>
              <a:rPr lang="en-US" smtClean="0"/>
              <a:t>Step 2: Payment transactions</a:t>
            </a:r>
            <a:br>
              <a:rPr lang="en-US" smtClean="0"/>
            </a:br>
            <a:r>
              <a:rPr lang="en-US" sz="2600" smtClean="0"/>
              <a:t>(The first payment transaction)</a:t>
            </a:r>
          </a:p>
        </p:txBody>
      </p:sp>
      <p:sp>
        <p:nvSpPr>
          <p:cNvPr id="30724" name="Line 22"/>
          <p:cNvSpPr>
            <a:spLocks noChangeShapeType="1"/>
          </p:cNvSpPr>
          <p:nvPr/>
        </p:nvSpPr>
        <p:spPr bwMode="auto">
          <a:xfrm>
            <a:off x="4145750" y="3030914"/>
            <a:ext cx="38417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25" name="AutoShape 23"/>
          <p:cNvSpPr>
            <a:spLocks noChangeArrowheads="1"/>
          </p:cNvSpPr>
          <p:nvPr/>
        </p:nvSpPr>
        <p:spPr bwMode="auto">
          <a:xfrm>
            <a:off x="5274463" y="3048376"/>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26" name="Text Box 24"/>
          <p:cNvSpPr txBox="1">
            <a:spLocks noChangeArrowheads="1"/>
          </p:cNvSpPr>
          <p:nvPr/>
        </p:nvSpPr>
        <p:spPr bwMode="auto">
          <a:xfrm>
            <a:off x="5526875" y="3281739"/>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-$1175</a:t>
            </a:r>
          </a:p>
        </p:txBody>
      </p:sp>
      <p:sp>
        <p:nvSpPr>
          <p:cNvPr id="30727" name="Line 25"/>
          <p:cNvSpPr>
            <a:spLocks noChangeShapeType="1"/>
          </p:cNvSpPr>
          <p:nvPr/>
        </p:nvSpPr>
        <p:spPr bwMode="auto">
          <a:xfrm flipV="1">
            <a:off x="4920450" y="5993189"/>
            <a:ext cx="10334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28" name="Line 26"/>
          <p:cNvSpPr>
            <a:spLocks noChangeShapeType="1"/>
          </p:cNvSpPr>
          <p:nvPr/>
        </p:nvSpPr>
        <p:spPr bwMode="auto">
          <a:xfrm flipV="1">
            <a:off x="5953913" y="3654801"/>
            <a:ext cx="0" cy="23542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0729" name="Group 4"/>
          <p:cNvGrpSpPr>
            <a:grpSpLocks/>
          </p:cNvGrpSpPr>
          <p:nvPr/>
        </p:nvGrpSpPr>
        <p:grpSpPr bwMode="auto">
          <a:xfrm>
            <a:off x="4439438" y="2622926"/>
            <a:ext cx="930275" cy="1162050"/>
            <a:chOff x="4174" y="933"/>
            <a:chExt cx="921" cy="1151"/>
          </a:xfrm>
        </p:grpSpPr>
        <p:sp>
          <p:nvSpPr>
            <p:cNvPr id="30730"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1"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2"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3"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4"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5"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6"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7"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8"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39"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0"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1"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2"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3"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4"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5"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0746"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Tree>
    <p:extLst>
      <p:ext uri="{BB962C8B-B14F-4D97-AF65-F5344CB8AC3E}">
        <p14:creationId xmlns:p14="http://schemas.microsoft.com/office/powerpoint/2010/main" val="272188809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|EOS~028|</a:t>
            </a:r>
            <a:endParaRPr lang="en-US" sz="100" dirty="0" err="1" smtClean="0">
              <a:solidFill>
                <a:srgbClr val="FFFFFF"/>
              </a:solidFill>
              <a:latin typeface="Arial"/>
              <a:cs typeface="Calibri" pitchFamily="34" charset="0"/>
            </a:endParaRPr>
          </a:p>
        </p:txBody>
      </p:sp>
      <p:pic>
        <p:nvPicPr>
          <p:cNvPr id="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858008"/>
            <a:ext cx="4981869" cy="276770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761235"/>
            <a:ext cx="4954919" cy="276770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1748" name="AutoShape 4"/>
          <p:cNvSpPr>
            <a:spLocks noChangeArrowheads="1"/>
          </p:cNvSpPr>
          <p:nvPr/>
        </p:nvSpPr>
        <p:spPr bwMode="auto">
          <a:xfrm>
            <a:off x="5622925" y="1322388"/>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49" name="Rectangle 5"/>
          <p:cNvSpPr>
            <a:spLocks noGrp="1" noChangeArrowheads="1"/>
          </p:cNvSpPr>
          <p:nvPr>
            <p:ph type="title"/>
          </p:nvPr>
        </p:nvSpPr>
        <p:spPr/>
        <p:txBody>
          <a:bodyPr/>
          <a:lstStyle/>
          <a:p>
            <a:pPr eaLnBrk="1" hangingPunct="1"/>
            <a:r>
              <a:rPr lang="en-US" smtClean="0"/>
              <a:t>Payment types</a:t>
            </a:r>
          </a:p>
        </p:txBody>
      </p:sp>
      <p:grpSp>
        <p:nvGrpSpPr>
          <p:cNvPr id="31750" name="Group 6"/>
          <p:cNvGrpSpPr>
            <a:grpSpLocks/>
          </p:cNvGrpSpPr>
          <p:nvPr/>
        </p:nvGrpSpPr>
        <p:grpSpPr bwMode="auto">
          <a:xfrm>
            <a:off x="6675438" y="1579563"/>
            <a:ext cx="930275" cy="1162050"/>
            <a:chOff x="4174" y="933"/>
            <a:chExt cx="921" cy="1151"/>
          </a:xfrm>
        </p:grpSpPr>
        <p:sp>
          <p:nvSpPr>
            <p:cNvPr id="31784" name="Rectangle 7"/>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5" name="AutoShape 8"/>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6" name="AutoShape 9"/>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7" name="AutoShape 10"/>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8" name="Freeform 11"/>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9" name="Freeform 12"/>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0" name="Freeform 13"/>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1" name="Freeform 14"/>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2" name="Freeform 15"/>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3" name="Freeform 16"/>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4" name="Freeform 17"/>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5" name="Line 18"/>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6" name="Line 19"/>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7" name="Line 20"/>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8" name="Line 21"/>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99" name="Line 22"/>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800" name="Line 23"/>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31751" name="Text Box 24"/>
          <p:cNvSpPr txBox="1">
            <a:spLocks noChangeArrowheads="1"/>
          </p:cNvSpPr>
          <p:nvPr/>
        </p:nvSpPr>
        <p:spPr bwMode="auto">
          <a:xfrm>
            <a:off x="5659438" y="1617663"/>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000000"/>
                </a:solidFill>
              </a:rPr>
              <a:t>+$</a:t>
            </a:r>
            <a:r>
              <a:rPr lang="en-US" sz="2400" b="1" dirty="0" smtClean="0">
                <a:solidFill>
                  <a:srgbClr val="000000"/>
                </a:solidFill>
              </a:rPr>
              <a:t>2000</a:t>
            </a:r>
            <a:endParaRPr lang="en-US" sz="2400" b="1" dirty="0">
              <a:solidFill>
                <a:srgbClr val="000000"/>
              </a:solidFill>
            </a:endParaRPr>
          </a:p>
        </p:txBody>
      </p:sp>
      <p:sp>
        <p:nvSpPr>
          <p:cNvPr id="31752" name="AutoShape 25"/>
          <p:cNvSpPr>
            <a:spLocks noChangeArrowheads="1"/>
          </p:cNvSpPr>
          <p:nvPr/>
        </p:nvSpPr>
        <p:spPr bwMode="auto">
          <a:xfrm>
            <a:off x="7608888" y="1985963"/>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53" name="Text Box 26"/>
          <p:cNvSpPr txBox="1">
            <a:spLocks noChangeArrowheads="1"/>
          </p:cNvSpPr>
          <p:nvPr/>
        </p:nvSpPr>
        <p:spPr bwMode="auto">
          <a:xfrm>
            <a:off x="7924800" y="2303463"/>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-$1175</a:t>
            </a:r>
          </a:p>
        </p:txBody>
      </p:sp>
      <p:sp>
        <p:nvSpPr>
          <p:cNvPr id="31754" name="AutoShape 27"/>
          <p:cNvSpPr>
            <a:spLocks noChangeArrowheads="1"/>
          </p:cNvSpPr>
          <p:nvPr/>
        </p:nvSpPr>
        <p:spPr bwMode="auto">
          <a:xfrm>
            <a:off x="5661025" y="4164013"/>
            <a:ext cx="1314450" cy="981075"/>
          </a:xfrm>
          <a:prstGeom prst="rightArrow">
            <a:avLst>
              <a:gd name="adj1" fmla="val 50000"/>
              <a:gd name="adj2" fmla="val 33495"/>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1755" name="Group 28"/>
          <p:cNvGrpSpPr>
            <a:grpSpLocks/>
          </p:cNvGrpSpPr>
          <p:nvPr/>
        </p:nvGrpSpPr>
        <p:grpSpPr bwMode="auto">
          <a:xfrm>
            <a:off x="6713538" y="4421188"/>
            <a:ext cx="930275" cy="1162050"/>
            <a:chOff x="4174" y="933"/>
            <a:chExt cx="921" cy="1151"/>
          </a:xfrm>
        </p:grpSpPr>
        <p:sp>
          <p:nvSpPr>
            <p:cNvPr id="31767" name="Rectangle 29"/>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68" name="AutoShape 30"/>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69" name="AutoShape 31"/>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0" name="AutoShape 32"/>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1" name="Freeform 33"/>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2" name="Freeform 34"/>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3" name="Freeform 35"/>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4" name="Freeform 36"/>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5" name="Freeform 37"/>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6" name="Freeform 38"/>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7" name="Freeform 39"/>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8" name="Line 40"/>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79" name="Line 41"/>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0" name="Line 42"/>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1" name="Line 43"/>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2" name="Line 44"/>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83" name="Line 45"/>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31756" name="Text Box 46"/>
          <p:cNvSpPr txBox="1">
            <a:spLocks noChangeArrowheads="1"/>
          </p:cNvSpPr>
          <p:nvPr/>
        </p:nvSpPr>
        <p:spPr bwMode="auto">
          <a:xfrm>
            <a:off x="5697538" y="4459288"/>
            <a:ext cx="1404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000000"/>
                </a:solidFill>
              </a:rPr>
              <a:t>+$</a:t>
            </a:r>
            <a:r>
              <a:rPr lang="en-US" sz="2400" b="1" dirty="0" smtClean="0">
                <a:solidFill>
                  <a:srgbClr val="000000"/>
                </a:solidFill>
              </a:rPr>
              <a:t>2000</a:t>
            </a:r>
            <a:endParaRPr lang="en-US" sz="2400" b="1" dirty="0">
              <a:solidFill>
                <a:srgbClr val="000000"/>
              </a:solidFill>
            </a:endParaRPr>
          </a:p>
        </p:txBody>
      </p:sp>
      <p:sp>
        <p:nvSpPr>
          <p:cNvPr id="31757" name="AutoShape 47"/>
          <p:cNvSpPr>
            <a:spLocks noChangeArrowheads="1"/>
          </p:cNvSpPr>
          <p:nvPr/>
        </p:nvSpPr>
        <p:spPr bwMode="auto">
          <a:xfrm>
            <a:off x="7646988" y="4656138"/>
            <a:ext cx="1314450" cy="981075"/>
          </a:xfrm>
          <a:prstGeom prst="rightArrow">
            <a:avLst>
              <a:gd name="adj1" fmla="val 50000"/>
              <a:gd name="adj2" fmla="val 33495"/>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58" name="Text Box 48"/>
          <p:cNvSpPr txBox="1">
            <a:spLocks noChangeArrowheads="1"/>
          </p:cNvSpPr>
          <p:nvPr/>
        </p:nvSpPr>
        <p:spPr bwMode="auto">
          <a:xfrm>
            <a:off x="7962900" y="4973638"/>
            <a:ext cx="1047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-$1175</a:t>
            </a:r>
          </a:p>
        </p:txBody>
      </p:sp>
      <p:sp>
        <p:nvSpPr>
          <p:cNvPr id="31759" name="AutoShape 49"/>
          <p:cNvSpPr>
            <a:spLocks noChangeArrowheads="1"/>
          </p:cNvSpPr>
          <p:nvPr/>
        </p:nvSpPr>
        <p:spPr bwMode="auto">
          <a:xfrm>
            <a:off x="7646988" y="5276850"/>
            <a:ext cx="1436687" cy="981075"/>
          </a:xfrm>
          <a:prstGeom prst="rightArrow">
            <a:avLst>
              <a:gd name="adj1" fmla="val 50000"/>
              <a:gd name="adj2" fmla="val 36610"/>
            </a:avLst>
          </a:prstGeom>
          <a:gradFill rotWithShape="1">
            <a:gsLst>
              <a:gs pos="0">
                <a:srgbClr val="CCFFCC"/>
              </a:gs>
              <a:gs pos="100000">
                <a:srgbClr val="000000"/>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60" name="Text Box 50"/>
          <p:cNvSpPr txBox="1">
            <a:spLocks noChangeArrowheads="1"/>
          </p:cNvSpPr>
          <p:nvPr/>
        </p:nvSpPr>
        <p:spPr bwMode="auto">
          <a:xfrm>
            <a:off x="7836803" y="5572125"/>
            <a:ext cx="1271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smtClean="0">
                <a:solidFill>
                  <a:srgbClr val="000000"/>
                </a:solidFill>
              </a:rPr>
              <a:t>-$</a:t>
            </a:r>
            <a:r>
              <a:rPr lang="en-US" sz="2400" b="1" dirty="0">
                <a:solidFill>
                  <a:srgbClr val="000000"/>
                </a:solidFill>
              </a:rPr>
              <a:t>8</a:t>
            </a:r>
            <a:r>
              <a:rPr lang="en-US" sz="2400" b="1" dirty="0" smtClean="0">
                <a:solidFill>
                  <a:srgbClr val="000000"/>
                </a:solidFill>
              </a:rPr>
              <a:t>25</a:t>
            </a:r>
            <a:endParaRPr lang="en-US" sz="2400" b="1" dirty="0">
              <a:solidFill>
                <a:srgbClr val="000000"/>
              </a:solidFill>
            </a:endParaRPr>
          </a:p>
        </p:txBody>
      </p:sp>
      <p:sp>
        <p:nvSpPr>
          <p:cNvPr id="31761" name="Text Box 51"/>
          <p:cNvSpPr txBox="1">
            <a:spLocks noChangeArrowheads="1"/>
          </p:cNvSpPr>
          <p:nvPr/>
        </p:nvSpPr>
        <p:spPr bwMode="auto">
          <a:xfrm>
            <a:off x="7754938" y="827088"/>
            <a:ext cx="1063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000000"/>
                </a:solidFill>
              </a:rPr>
              <a:t>Partial</a:t>
            </a:r>
          </a:p>
        </p:txBody>
      </p:sp>
      <p:sp>
        <p:nvSpPr>
          <p:cNvPr id="31762" name="Text Box 52"/>
          <p:cNvSpPr txBox="1">
            <a:spLocks noChangeArrowheads="1"/>
          </p:cNvSpPr>
          <p:nvPr/>
        </p:nvSpPr>
        <p:spPr bwMode="auto">
          <a:xfrm>
            <a:off x="7754938" y="3709988"/>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000000"/>
                </a:solidFill>
              </a:rPr>
              <a:t>Final</a:t>
            </a:r>
          </a:p>
        </p:txBody>
      </p:sp>
      <p:sp>
        <p:nvSpPr>
          <p:cNvPr id="31763" name="Line 53"/>
          <p:cNvSpPr>
            <a:spLocks noChangeShapeType="1"/>
          </p:cNvSpPr>
          <p:nvPr/>
        </p:nvSpPr>
        <p:spPr bwMode="auto">
          <a:xfrm>
            <a:off x="7800975" y="1193800"/>
            <a:ext cx="0" cy="15509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64" name="Line 54"/>
          <p:cNvSpPr>
            <a:spLocks noChangeShapeType="1"/>
          </p:cNvSpPr>
          <p:nvPr/>
        </p:nvSpPr>
        <p:spPr bwMode="auto">
          <a:xfrm>
            <a:off x="7800975" y="4105275"/>
            <a:ext cx="0" cy="194151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1766" name="AutoShape 59"/>
          <p:cNvSpPr>
            <a:spLocks noChangeArrowheads="1"/>
          </p:cNvSpPr>
          <p:nvPr/>
        </p:nvSpPr>
        <p:spPr bwMode="auto">
          <a:xfrm>
            <a:off x="2002156" y="3761236"/>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61" name="AutoShape 59"/>
          <p:cNvSpPr>
            <a:spLocks noChangeArrowheads="1"/>
          </p:cNvSpPr>
          <p:nvPr/>
        </p:nvSpPr>
        <p:spPr bwMode="auto">
          <a:xfrm>
            <a:off x="2002155" y="903925"/>
            <a:ext cx="2255945" cy="313878"/>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28441658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66" y="1167711"/>
            <a:ext cx="7756334" cy="515688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|EOS~029|</a:t>
            </a:r>
            <a:endParaRPr lang="en-US" sz="100" dirty="0" err="1" smtClean="0">
              <a:solidFill>
                <a:srgbClr val="FFFFFF"/>
              </a:solidFill>
              <a:latin typeface="Arial"/>
              <a:cs typeface="Calibri" pitchFamily="34" charset="0"/>
            </a:endParaRPr>
          </a:p>
        </p:txBody>
      </p:sp>
      <p:sp>
        <p:nvSpPr>
          <p:cNvPr id="31" name="Rectangle 3"/>
          <p:cNvSpPr txBox="1">
            <a:spLocks noChangeArrowheads="1"/>
          </p:cNvSpPr>
          <p:nvPr/>
        </p:nvSpPr>
        <p:spPr bwMode="auto">
          <a:xfrm>
            <a:off x="495300" y="120650"/>
            <a:ext cx="8318500" cy="742950"/>
          </a:xfrm>
          <a:prstGeom prst="rect">
            <a:avLst/>
          </a:prstGeom>
          <a:noFill/>
          <a:ln w="9525">
            <a:noFill/>
            <a:miter lim="800000"/>
            <a:headEnd/>
            <a:tailEnd/>
          </a:ln>
        </p:spPr>
        <p:txBody>
          <a:bodyPr lIns="0" tIns="0" rIns="0" bIns="0"/>
          <a:lstStyle/>
          <a:p>
            <a:pPr fontAlgn="base">
              <a:lnSpc>
                <a:spcPct val="80000"/>
              </a:lnSpc>
              <a:spcBef>
                <a:spcPct val="0"/>
              </a:spcBef>
              <a:spcAft>
                <a:spcPct val="0"/>
              </a:spcAft>
              <a:defRPr/>
            </a:pPr>
            <a:r>
              <a:rPr lang="en-US" sz="3400" b="1" kern="0" dirty="0">
                <a:solidFill>
                  <a:srgbClr val="04628C"/>
                </a:solidFill>
                <a:latin typeface="Calibri" pitchFamily="34" charset="0"/>
                <a:ea typeface="Calibri" pitchFamily="34" charset="0"/>
                <a:cs typeface="Calibri" pitchFamily="34" charset="0"/>
              </a:rPr>
              <a:t>Step 2: Payment transactions</a:t>
            </a:r>
            <a:br>
              <a:rPr lang="en-US" sz="3400" b="1" kern="0" dirty="0">
                <a:solidFill>
                  <a:srgbClr val="04628C"/>
                </a:solidFill>
                <a:latin typeface="Calibri" pitchFamily="34" charset="0"/>
                <a:ea typeface="Calibri" pitchFamily="34" charset="0"/>
                <a:cs typeface="Calibri" pitchFamily="34" charset="0"/>
              </a:rPr>
            </a:br>
            <a:r>
              <a:rPr lang="en-US" sz="2600" b="1" kern="0" dirty="0">
                <a:solidFill>
                  <a:srgbClr val="04628C"/>
                </a:solidFill>
                <a:latin typeface="Calibri" pitchFamily="34" charset="0"/>
                <a:ea typeface="Calibri" pitchFamily="34" charset="0"/>
                <a:cs typeface="Calibri" pitchFamily="34" charset="0"/>
              </a:rPr>
              <a:t>(Additional payment transaction)</a:t>
            </a:r>
          </a:p>
        </p:txBody>
      </p:sp>
      <p:sp>
        <p:nvSpPr>
          <p:cNvPr id="32772" name="Line 22"/>
          <p:cNvSpPr>
            <a:spLocks noChangeShapeType="1"/>
          </p:cNvSpPr>
          <p:nvPr/>
        </p:nvSpPr>
        <p:spPr bwMode="auto">
          <a:xfrm>
            <a:off x="3505200" y="3362322"/>
            <a:ext cx="2034646" cy="38190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73" name="AutoShape 23"/>
          <p:cNvSpPr>
            <a:spLocks noChangeArrowheads="1"/>
          </p:cNvSpPr>
          <p:nvPr/>
        </p:nvSpPr>
        <p:spPr bwMode="auto">
          <a:xfrm>
            <a:off x="6097370" y="3907412"/>
            <a:ext cx="1284287"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74" name="Text Box 24"/>
          <p:cNvSpPr txBox="1">
            <a:spLocks noChangeArrowheads="1"/>
          </p:cNvSpPr>
          <p:nvPr/>
        </p:nvSpPr>
        <p:spPr bwMode="auto">
          <a:xfrm>
            <a:off x="6488322" y="4114138"/>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a:t>
            </a:r>
            <a:r>
              <a:rPr lang="en-US" sz="2400" b="1" dirty="0" smtClean="0">
                <a:solidFill>
                  <a:srgbClr val="FF0000"/>
                </a:solidFill>
              </a:rPr>
              <a:t>225</a:t>
            </a:r>
            <a:endParaRPr lang="en-US" sz="2400" b="1" dirty="0">
              <a:solidFill>
                <a:srgbClr val="FF0000"/>
              </a:solidFill>
            </a:endParaRPr>
          </a:p>
        </p:txBody>
      </p:sp>
      <p:sp>
        <p:nvSpPr>
          <p:cNvPr id="32775" name="Line 25"/>
          <p:cNvSpPr>
            <a:spLocks noChangeShapeType="1"/>
          </p:cNvSpPr>
          <p:nvPr/>
        </p:nvSpPr>
        <p:spPr bwMode="auto">
          <a:xfrm>
            <a:off x="5029200" y="5943600"/>
            <a:ext cx="1689309"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76" name="Line 26"/>
          <p:cNvSpPr>
            <a:spLocks noChangeShapeType="1"/>
          </p:cNvSpPr>
          <p:nvPr/>
        </p:nvSpPr>
        <p:spPr bwMode="auto">
          <a:xfrm flipH="1" flipV="1">
            <a:off x="6718509" y="4495138"/>
            <a:ext cx="0" cy="14484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77" name="AutoShape 27"/>
          <p:cNvSpPr>
            <a:spLocks noChangeArrowheads="1"/>
          </p:cNvSpPr>
          <p:nvPr/>
        </p:nvSpPr>
        <p:spPr bwMode="auto">
          <a:xfrm>
            <a:off x="8018463" y="2209800"/>
            <a:ext cx="439737" cy="284162"/>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78" name="AutoShape 28"/>
          <p:cNvSpPr>
            <a:spLocks noChangeArrowheads="1"/>
          </p:cNvSpPr>
          <p:nvPr/>
        </p:nvSpPr>
        <p:spPr bwMode="auto">
          <a:xfrm>
            <a:off x="8018463" y="2438400"/>
            <a:ext cx="439737" cy="284163"/>
          </a:xfrm>
          <a:prstGeom prst="rightArrow">
            <a:avLst>
              <a:gd name="adj1" fmla="val 50000"/>
              <a:gd name="adj2" fmla="val 386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2779" name="Group 4"/>
          <p:cNvGrpSpPr>
            <a:grpSpLocks/>
          </p:cNvGrpSpPr>
          <p:nvPr/>
        </p:nvGrpSpPr>
        <p:grpSpPr bwMode="auto">
          <a:xfrm>
            <a:off x="5435809" y="3469613"/>
            <a:ext cx="930275" cy="1162050"/>
            <a:chOff x="4174" y="933"/>
            <a:chExt cx="921" cy="1151"/>
          </a:xfrm>
        </p:grpSpPr>
        <p:sp>
          <p:nvSpPr>
            <p:cNvPr id="32782" name="Rectangle 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3" name="AutoShape 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4" name="AutoShape 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5" name="AutoShape 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6" name="Freeform 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7" name="Freeform 1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8" name="Freeform 1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9" name="Freeform 1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0" name="Freeform 1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1" name="Freeform 1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2" name="Freeform 1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3" name="Line 1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4" name="Line 1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5" name="Line 1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6" name="Line 1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7" name="Line 2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98" name="Line 2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32780" name="AutoShape 33"/>
          <p:cNvSpPr>
            <a:spLocks noChangeArrowheads="1"/>
          </p:cNvSpPr>
          <p:nvPr/>
        </p:nvSpPr>
        <p:spPr bwMode="auto">
          <a:xfrm>
            <a:off x="2362200" y="1524000"/>
            <a:ext cx="929138" cy="27622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2781" name="Line 34"/>
          <p:cNvSpPr>
            <a:spLocks noChangeShapeType="1"/>
          </p:cNvSpPr>
          <p:nvPr/>
        </p:nvSpPr>
        <p:spPr bwMode="auto">
          <a:xfrm flipH="1">
            <a:off x="1447799" y="1800225"/>
            <a:ext cx="1447799" cy="11715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 name="Right Brace 2"/>
          <p:cNvSpPr/>
          <p:nvPr/>
        </p:nvSpPr>
        <p:spPr bwMode="auto">
          <a:xfrm>
            <a:off x="4654550" y="5638800"/>
            <a:ext cx="374650" cy="609600"/>
          </a:xfrm>
          <a:prstGeom prst="rightBrace">
            <a:avLst/>
          </a:prstGeom>
          <a:noFill/>
          <a:ln w="12700" cap="flat" cmpd="sng" algn="ctr">
            <a:solidFill>
              <a:srgbClr val="FF0000"/>
            </a:solidFill>
            <a:prstDash val="solid"/>
            <a:round/>
            <a:headEnd type="none" w="med" len="med"/>
            <a:tailEnd type="none" w="med" len="med"/>
          </a:ln>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38815239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|EOS~003|</a:t>
            </a:r>
            <a:endParaRPr lang="en-US" sz="100" dirty="0" err="1" smtClean="0">
              <a:solidFill>
                <a:srgbClr val="FFFFFF"/>
              </a:solidFill>
              <a:latin typeface="Arial"/>
              <a:cs typeface="Calibri" pitchFamily="34" charset="0"/>
            </a:endParaRPr>
          </a:p>
        </p:txBody>
      </p:sp>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Payment basics</a:t>
            </a:r>
          </a:p>
          <a:p>
            <a:pPr>
              <a:lnSpc>
                <a:spcPct val="150000"/>
              </a:lnSpc>
              <a:buFont typeface="Arial" charset="0"/>
              <a:buChar char="•"/>
            </a:pPr>
            <a:r>
              <a:rPr lang="en-US" sz="2800" smtClean="0">
                <a:solidFill>
                  <a:srgbClr val="C0C0C0"/>
                </a:solidFill>
              </a:rPr>
              <a:t>Creating checks</a:t>
            </a: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solidFill>
                  <a:srgbClr val="C0C0C0"/>
                </a:solidFill>
              </a:rPr>
              <a:t>Auto first and final</a:t>
            </a:r>
          </a:p>
          <a:p>
            <a:pPr>
              <a:lnSpc>
                <a:spcPct val="150000"/>
              </a:lnSpc>
              <a:buFont typeface="Arial" charset="0"/>
              <a:buChar char="•"/>
            </a:pPr>
            <a:endParaRPr lang="en-US" sz="2800" smtClean="0">
              <a:solidFill>
                <a:srgbClr val="C0C0C0"/>
              </a:solidFill>
            </a:endParaRPr>
          </a:p>
        </p:txBody>
      </p:sp>
    </p:spTree>
    <p:extLst>
      <p:ext uri="{BB962C8B-B14F-4D97-AF65-F5344CB8AC3E}">
        <p14:creationId xmlns:p14="http://schemas.microsoft.com/office/powerpoint/2010/main" val="27920156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|EOS~030|</a:t>
            </a:r>
            <a:endParaRPr lang="en-US" sz="100" dirty="0" err="1" smtClean="0">
              <a:solidFill>
                <a:srgbClr val="FFFFFF"/>
              </a:solidFill>
              <a:latin typeface="Arial"/>
              <a:cs typeface="Calibri" pitchFamily="34" charset="0"/>
            </a:endParaRPr>
          </a:p>
        </p:txBody>
      </p:sp>
      <p:sp>
        <p:nvSpPr>
          <p:cNvPr id="33795" name="Rectangle 3"/>
          <p:cNvSpPr>
            <a:spLocks noGrp="1" noChangeArrowheads="1"/>
          </p:cNvSpPr>
          <p:nvPr>
            <p:ph type="title"/>
          </p:nvPr>
        </p:nvSpPr>
        <p:spPr/>
        <p:txBody>
          <a:bodyPr/>
          <a:lstStyle/>
          <a:p>
            <a:pPr eaLnBrk="1" hangingPunct="1"/>
            <a:r>
              <a:rPr lang="en-US" smtClean="0"/>
              <a:t>Multicurrency payments</a:t>
            </a:r>
          </a:p>
        </p:txBody>
      </p:sp>
      <p:sp>
        <p:nvSpPr>
          <p:cNvPr id="33796" name="Rectangle 4"/>
          <p:cNvSpPr>
            <a:spLocks noGrp="1" noChangeArrowheads="1"/>
          </p:cNvSpPr>
          <p:nvPr>
            <p:ph idx="1"/>
          </p:nvPr>
        </p:nvSpPr>
        <p:spPr>
          <a:xfrm>
            <a:off x="5407025" y="3363913"/>
            <a:ext cx="3267075" cy="877887"/>
          </a:xfrm>
          <a:solidFill>
            <a:schemeClr val="tx1"/>
          </a:solidFill>
        </p:spPr>
        <p:txBody>
          <a:bodyPr/>
          <a:lstStyle/>
          <a:p>
            <a:pPr>
              <a:buFont typeface="Arial" charset="0"/>
              <a:buChar char="•"/>
            </a:pPr>
            <a:r>
              <a:rPr lang="en-US" smtClean="0"/>
              <a:t>Payments can be made in any currency</a:t>
            </a:r>
          </a:p>
        </p:txBody>
      </p:sp>
      <p:sp>
        <p:nvSpPr>
          <p:cNvPr id="33797" name="AutoShape 5"/>
          <p:cNvSpPr>
            <a:spLocks noChangeArrowheads="1"/>
          </p:cNvSpPr>
          <p:nvPr/>
        </p:nvSpPr>
        <p:spPr bwMode="auto">
          <a:xfrm>
            <a:off x="2900363" y="3332163"/>
            <a:ext cx="1355725" cy="3444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557213"/>
            <a:ext cx="4535890" cy="593306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3799" name="AutoShape 7"/>
          <p:cNvSpPr>
            <a:spLocks noChangeArrowheads="1"/>
          </p:cNvSpPr>
          <p:nvPr/>
        </p:nvSpPr>
        <p:spPr bwMode="auto">
          <a:xfrm>
            <a:off x="2172885" y="1876367"/>
            <a:ext cx="911510" cy="99853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41903306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|EOS~031|</a:t>
            </a:r>
            <a:endParaRPr lang="en-US" sz="100" dirty="0" err="1" smtClean="0">
              <a:solidFill>
                <a:srgbClr val="FFFFFF"/>
              </a:solidFill>
              <a:latin typeface="Arial"/>
              <a:cs typeface="Calibri" pitchFamily="34"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669" y="605831"/>
            <a:ext cx="7380287" cy="35718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Rectangle 3"/>
          <p:cNvSpPr>
            <a:spLocks noGrp="1" noChangeArrowheads="1"/>
          </p:cNvSpPr>
          <p:nvPr>
            <p:ph type="title"/>
          </p:nvPr>
        </p:nvSpPr>
        <p:spPr/>
        <p:txBody>
          <a:bodyPr/>
          <a:lstStyle/>
          <a:p>
            <a:pPr eaLnBrk="1" hangingPunct="1"/>
            <a:r>
              <a:rPr lang="en-US" smtClean="0"/>
              <a:t>Step 3: Check instructions</a:t>
            </a:r>
          </a:p>
        </p:txBody>
      </p:sp>
      <p:grpSp>
        <p:nvGrpSpPr>
          <p:cNvPr id="34821" name="Group 4"/>
          <p:cNvGrpSpPr>
            <a:grpSpLocks/>
          </p:cNvGrpSpPr>
          <p:nvPr/>
        </p:nvGrpSpPr>
        <p:grpSpPr bwMode="auto">
          <a:xfrm>
            <a:off x="133350" y="1009650"/>
            <a:ext cx="722313" cy="927100"/>
            <a:chOff x="5156" y="0"/>
            <a:chExt cx="604" cy="776"/>
          </a:xfrm>
        </p:grpSpPr>
        <p:sp>
          <p:nvSpPr>
            <p:cNvPr id="34830" name="AutoShape 5"/>
            <p:cNvSpPr>
              <a:spLocks noChangeArrowheads="1"/>
            </p:cNvSpPr>
            <p:nvPr/>
          </p:nvSpPr>
          <p:spPr bwMode="auto">
            <a:xfrm>
              <a:off x="5156" y="0"/>
              <a:ext cx="604" cy="776"/>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4831" name="Group 6"/>
            <p:cNvGrpSpPr>
              <a:grpSpLocks/>
            </p:cNvGrpSpPr>
            <p:nvPr/>
          </p:nvGrpSpPr>
          <p:grpSpPr bwMode="auto">
            <a:xfrm>
              <a:off x="5232" y="44"/>
              <a:ext cx="447" cy="311"/>
              <a:chOff x="3153" y="1049"/>
              <a:chExt cx="752" cy="523"/>
            </a:xfrm>
          </p:grpSpPr>
          <p:sp>
            <p:nvSpPr>
              <p:cNvPr id="34835" name="Rectangle 7"/>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34836" name="Picture 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2" name="Group 9"/>
            <p:cNvGrpSpPr>
              <a:grpSpLocks/>
            </p:cNvGrpSpPr>
            <p:nvPr/>
          </p:nvGrpSpPr>
          <p:grpSpPr bwMode="auto">
            <a:xfrm>
              <a:off x="5232" y="395"/>
              <a:ext cx="447" cy="311"/>
              <a:chOff x="3153" y="1049"/>
              <a:chExt cx="752" cy="523"/>
            </a:xfrm>
          </p:grpSpPr>
          <p:sp>
            <p:nvSpPr>
              <p:cNvPr id="34833" name="Rectangle 10"/>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34834" name="Picture 1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4822" name="Group 19"/>
          <p:cNvGrpSpPr>
            <a:grpSpLocks/>
          </p:cNvGrpSpPr>
          <p:nvPr/>
        </p:nvGrpSpPr>
        <p:grpSpPr bwMode="auto">
          <a:xfrm>
            <a:off x="2078038" y="4918075"/>
            <a:ext cx="722312" cy="927100"/>
            <a:chOff x="1236" y="3335"/>
            <a:chExt cx="455" cy="584"/>
          </a:xfrm>
        </p:grpSpPr>
        <p:sp>
          <p:nvSpPr>
            <p:cNvPr id="34826" name="AutoShape 12"/>
            <p:cNvSpPr>
              <a:spLocks noChangeArrowheads="1"/>
            </p:cNvSpPr>
            <p:nvPr/>
          </p:nvSpPr>
          <p:spPr bwMode="auto">
            <a:xfrm>
              <a:off x="1236" y="3335"/>
              <a:ext cx="455" cy="584"/>
            </a:xfrm>
            <a:prstGeom prst="roundRect">
              <a:avLst>
                <a:gd name="adj" fmla="val 16667"/>
              </a:avLst>
            </a:prstGeom>
            <a:solidFill>
              <a:schemeClr val="tx1"/>
            </a:solidFill>
            <a:ln w="28575" algn="ctr">
              <a:solidFill>
                <a:schemeClr val="accent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4827" name="Group 13"/>
            <p:cNvGrpSpPr>
              <a:grpSpLocks/>
            </p:cNvGrpSpPr>
            <p:nvPr/>
          </p:nvGrpSpPr>
          <p:grpSpPr bwMode="auto">
            <a:xfrm>
              <a:off x="1293" y="3488"/>
              <a:ext cx="337" cy="234"/>
              <a:chOff x="3153" y="1049"/>
              <a:chExt cx="752" cy="523"/>
            </a:xfrm>
          </p:grpSpPr>
          <p:sp>
            <p:nvSpPr>
              <p:cNvPr id="34828" name="Rectangle 1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34829" name="Picture 1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823" name="AutoShape 20"/>
          <p:cNvSpPr>
            <a:spLocks noChangeArrowheads="1"/>
          </p:cNvSpPr>
          <p:nvPr/>
        </p:nvSpPr>
        <p:spPr bwMode="auto">
          <a:xfrm>
            <a:off x="2703512" y="1473200"/>
            <a:ext cx="5844444" cy="850374"/>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979" y="4088900"/>
            <a:ext cx="6057900" cy="215265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4824" name="AutoShape 21"/>
          <p:cNvSpPr>
            <a:spLocks noChangeArrowheads="1"/>
          </p:cNvSpPr>
          <p:nvPr/>
        </p:nvSpPr>
        <p:spPr bwMode="auto">
          <a:xfrm>
            <a:off x="4496559" y="5083337"/>
            <a:ext cx="3391848" cy="679949"/>
          </a:xfrm>
          <a:prstGeom prst="roundRect">
            <a:avLst>
              <a:gd name="adj" fmla="val 16667"/>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4825" name="Line 22"/>
          <p:cNvSpPr>
            <a:spLocks noChangeShapeType="1"/>
          </p:cNvSpPr>
          <p:nvPr/>
        </p:nvSpPr>
        <p:spPr bwMode="auto">
          <a:xfrm>
            <a:off x="5256079" y="2323574"/>
            <a:ext cx="936404" cy="27597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218187751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|EOS~032|</a:t>
            </a:r>
            <a:endParaRPr lang="en-US" sz="100" dirty="0" err="1" smtClean="0">
              <a:solidFill>
                <a:srgbClr val="FFFFFF"/>
              </a:solidFill>
              <a:latin typeface="Arial"/>
              <a:cs typeface="Calibri" pitchFamily="34" charset="0"/>
            </a:endParaRPr>
          </a:p>
        </p:txBody>
      </p:sp>
      <p:sp>
        <p:nvSpPr>
          <p:cNvPr id="35842" name="Rectangle 2"/>
          <p:cNvSpPr>
            <a:spLocks noGrp="1" noChangeArrowheads="1"/>
          </p:cNvSpPr>
          <p:nvPr>
            <p:ph type="title"/>
          </p:nvPr>
        </p:nvSpPr>
        <p:spPr/>
        <p:txBody>
          <a:bodyPr/>
          <a:lstStyle/>
          <a:p>
            <a:pPr eaLnBrk="1" hangingPunct="1"/>
            <a:r>
              <a:rPr lang="en-US" smtClean="0"/>
              <a:t>The completed check(s)</a:t>
            </a:r>
          </a:p>
        </p:txBody>
      </p:sp>
      <p:grpSp>
        <p:nvGrpSpPr>
          <p:cNvPr id="35843" name="Group 3"/>
          <p:cNvGrpSpPr>
            <a:grpSpLocks/>
          </p:cNvGrpSpPr>
          <p:nvPr/>
        </p:nvGrpSpPr>
        <p:grpSpPr bwMode="auto">
          <a:xfrm>
            <a:off x="949325" y="4643438"/>
            <a:ext cx="930275" cy="1162050"/>
            <a:chOff x="4174" y="933"/>
            <a:chExt cx="921" cy="1151"/>
          </a:xfrm>
        </p:grpSpPr>
        <p:sp>
          <p:nvSpPr>
            <p:cNvPr id="35887" name="Rectangle 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8" name="AutoShape 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9" name="AutoShape 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0" name="AutoShape 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1" name="Freeform 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2" name="Freeform 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3" name="Freeform 1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4" name="Freeform 1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5" name="Freeform 1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6" name="Freeform 1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7" name="Freeform 1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8" name="Line 1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99" name="Line 1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900" name="Line 1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901" name="Line 1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902" name="Line 1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903" name="Line 2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35844" name="AutoShape 21"/>
          <p:cNvSpPr>
            <a:spLocks noChangeArrowheads="1"/>
          </p:cNvSpPr>
          <p:nvPr/>
        </p:nvSpPr>
        <p:spPr bwMode="auto">
          <a:xfrm>
            <a:off x="1870075" y="5083175"/>
            <a:ext cx="1284288" cy="830263"/>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45" name="Text Box 22"/>
          <p:cNvSpPr txBox="1">
            <a:spLocks noChangeArrowheads="1"/>
          </p:cNvSpPr>
          <p:nvPr/>
        </p:nvSpPr>
        <p:spPr bwMode="auto">
          <a:xfrm>
            <a:off x="2273300" y="5302250"/>
            <a:ext cx="806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smtClean="0">
                <a:solidFill>
                  <a:srgbClr val="FF0000"/>
                </a:solidFill>
              </a:rPr>
              <a:t>-$425</a:t>
            </a:r>
            <a:endParaRPr lang="en-US" sz="2400" b="1" dirty="0">
              <a:solidFill>
                <a:srgbClr val="FF0000"/>
              </a:solidFill>
            </a:endParaRPr>
          </a:p>
        </p:txBody>
      </p:sp>
      <p:grpSp>
        <p:nvGrpSpPr>
          <p:cNvPr id="35846" name="Group 23"/>
          <p:cNvGrpSpPr>
            <a:grpSpLocks/>
          </p:cNvGrpSpPr>
          <p:nvPr/>
        </p:nvGrpSpPr>
        <p:grpSpPr bwMode="auto">
          <a:xfrm>
            <a:off x="1000125" y="2654300"/>
            <a:ext cx="930275" cy="1162050"/>
            <a:chOff x="4174" y="933"/>
            <a:chExt cx="921" cy="1151"/>
          </a:xfrm>
        </p:grpSpPr>
        <p:sp>
          <p:nvSpPr>
            <p:cNvPr id="35870" name="Rectangle 2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1" name="AutoShape 2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2" name="AutoShape 2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3" name="AutoShape 2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4" name="Freeform 2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5" name="Freeform 2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6" name="Freeform 3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7" name="Freeform 3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8" name="Freeform 3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79" name="Freeform 3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0" name="Freeform 3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1" name="Line 3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2" name="Line 3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3" name="Line 3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4" name="Line 3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5" name="Line 3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86" name="Line 4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35847" name="AutoShape 41"/>
          <p:cNvSpPr>
            <a:spLocks noChangeArrowheads="1"/>
          </p:cNvSpPr>
          <p:nvPr/>
        </p:nvSpPr>
        <p:spPr bwMode="auto">
          <a:xfrm>
            <a:off x="1920875" y="3094038"/>
            <a:ext cx="1284288" cy="830262"/>
          </a:xfrm>
          <a:prstGeom prst="rightArrow">
            <a:avLst>
              <a:gd name="adj1" fmla="val 50000"/>
              <a:gd name="adj2" fmla="val 38671"/>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48" name="Text Box 42"/>
          <p:cNvSpPr txBox="1">
            <a:spLocks noChangeArrowheads="1"/>
          </p:cNvSpPr>
          <p:nvPr/>
        </p:nvSpPr>
        <p:spPr bwMode="auto">
          <a:xfrm>
            <a:off x="2187575" y="3313113"/>
            <a:ext cx="1047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dirty="0">
                <a:solidFill>
                  <a:srgbClr val="FF0000"/>
                </a:solidFill>
              </a:rPr>
              <a:t>-$</a:t>
            </a:r>
            <a:r>
              <a:rPr lang="en-US" sz="2400" b="1" dirty="0" smtClean="0">
                <a:solidFill>
                  <a:srgbClr val="FF0000"/>
                </a:solidFill>
              </a:rPr>
              <a:t>1400</a:t>
            </a:r>
            <a:endParaRPr lang="en-US" sz="2400" b="1" dirty="0">
              <a:solidFill>
                <a:srgbClr val="FF0000"/>
              </a:solidFill>
            </a:endParaRPr>
          </a:p>
        </p:txBody>
      </p:sp>
      <p:sp>
        <p:nvSpPr>
          <p:cNvPr id="35849" name="Text Box 43"/>
          <p:cNvSpPr txBox="1">
            <a:spLocks noChangeArrowheads="1"/>
          </p:cNvSpPr>
          <p:nvPr/>
        </p:nvSpPr>
        <p:spPr bwMode="auto">
          <a:xfrm>
            <a:off x="1963738" y="2276475"/>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000" b="1" dirty="0">
                <a:solidFill>
                  <a:srgbClr val="000000"/>
                </a:solidFill>
              </a:rPr>
              <a:t>Exposure 1</a:t>
            </a:r>
            <a:br>
              <a:rPr lang="en-US" sz="2000" b="1" dirty="0">
                <a:solidFill>
                  <a:srgbClr val="000000"/>
                </a:solidFill>
              </a:rPr>
            </a:br>
            <a:r>
              <a:rPr lang="en-US" sz="2000" b="1" dirty="0">
                <a:solidFill>
                  <a:srgbClr val="000000"/>
                </a:solidFill>
              </a:rPr>
              <a:t>Type:	Claim cost</a:t>
            </a:r>
            <a:br>
              <a:rPr lang="en-US" sz="2000" b="1" dirty="0">
                <a:solidFill>
                  <a:srgbClr val="000000"/>
                </a:solidFill>
              </a:rPr>
            </a:br>
            <a:r>
              <a:rPr lang="en-US" sz="2000" b="1" dirty="0">
                <a:solidFill>
                  <a:srgbClr val="000000"/>
                </a:solidFill>
              </a:rPr>
              <a:t>Category:	Medical</a:t>
            </a:r>
          </a:p>
        </p:txBody>
      </p:sp>
      <p:sp>
        <p:nvSpPr>
          <p:cNvPr id="35850" name="Text Box 44"/>
          <p:cNvSpPr txBox="1">
            <a:spLocks noChangeArrowheads="1"/>
          </p:cNvSpPr>
          <p:nvPr/>
        </p:nvSpPr>
        <p:spPr bwMode="auto">
          <a:xfrm>
            <a:off x="1943100" y="4348163"/>
            <a:ext cx="2759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000" b="1" dirty="0">
                <a:solidFill>
                  <a:srgbClr val="000000"/>
                </a:solidFill>
              </a:rPr>
              <a:t>Exposure </a:t>
            </a:r>
            <a:r>
              <a:rPr lang="en-US" sz="2000" b="1" dirty="0" smtClean="0">
                <a:solidFill>
                  <a:srgbClr val="000000"/>
                </a:solidFill>
              </a:rPr>
              <a:t>2</a:t>
            </a:r>
            <a:r>
              <a:rPr lang="en-US" sz="2000" b="1" dirty="0">
                <a:solidFill>
                  <a:srgbClr val="000000"/>
                </a:solidFill>
              </a:rPr>
              <a:t/>
            </a:r>
            <a:br>
              <a:rPr lang="en-US" sz="2000" b="1" dirty="0">
                <a:solidFill>
                  <a:srgbClr val="000000"/>
                </a:solidFill>
              </a:rPr>
            </a:br>
            <a:r>
              <a:rPr lang="en-US" sz="2000" b="1" dirty="0">
                <a:solidFill>
                  <a:srgbClr val="000000"/>
                </a:solidFill>
              </a:rPr>
              <a:t>Type:	</a:t>
            </a:r>
            <a:r>
              <a:rPr lang="en-US" sz="2000" b="1" dirty="0" smtClean="0">
                <a:solidFill>
                  <a:srgbClr val="000000"/>
                </a:solidFill>
              </a:rPr>
              <a:t>Claim cost</a:t>
            </a:r>
            <a:r>
              <a:rPr lang="en-US" sz="2000" b="1" dirty="0">
                <a:solidFill>
                  <a:srgbClr val="000000"/>
                </a:solidFill>
              </a:rPr>
              <a:t/>
            </a:r>
            <a:br>
              <a:rPr lang="en-US" sz="2000" b="1" dirty="0">
                <a:solidFill>
                  <a:srgbClr val="000000"/>
                </a:solidFill>
              </a:rPr>
            </a:br>
            <a:r>
              <a:rPr lang="en-US" sz="2000" b="1" dirty="0">
                <a:solidFill>
                  <a:srgbClr val="000000"/>
                </a:solidFill>
              </a:rPr>
              <a:t>Category:	</a:t>
            </a:r>
            <a:r>
              <a:rPr lang="en-US" sz="2000" b="1" dirty="0" smtClean="0">
                <a:solidFill>
                  <a:srgbClr val="000000"/>
                </a:solidFill>
              </a:rPr>
              <a:t>Auto body</a:t>
            </a:r>
            <a:endParaRPr lang="en-US" sz="2000" b="1" dirty="0">
              <a:solidFill>
                <a:srgbClr val="000000"/>
              </a:solidFill>
            </a:endParaRPr>
          </a:p>
        </p:txBody>
      </p:sp>
      <p:sp>
        <p:nvSpPr>
          <p:cNvPr id="35851" name="Text Box 45"/>
          <p:cNvSpPr txBox="1">
            <a:spLocks noChangeArrowheads="1"/>
          </p:cNvSpPr>
          <p:nvPr/>
        </p:nvSpPr>
        <p:spPr bwMode="auto">
          <a:xfrm>
            <a:off x="6086475" y="4090988"/>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dirty="0">
                <a:solidFill>
                  <a:srgbClr val="000000"/>
                </a:solidFill>
              </a:rPr>
              <a:t>Pay to </a:t>
            </a:r>
            <a:r>
              <a:rPr lang="en-US" sz="2000" b="1" dirty="0" smtClean="0">
                <a:solidFill>
                  <a:srgbClr val="000000"/>
                </a:solidFill>
              </a:rPr>
              <a:t>Carl Rand</a:t>
            </a:r>
            <a:r>
              <a:rPr lang="en-US" sz="2000" b="1" dirty="0">
                <a:solidFill>
                  <a:srgbClr val="000000"/>
                </a:solidFill>
              </a:rPr>
              <a:t/>
            </a:r>
            <a:br>
              <a:rPr lang="en-US" sz="2000" b="1" dirty="0">
                <a:solidFill>
                  <a:srgbClr val="000000"/>
                </a:solidFill>
              </a:rPr>
            </a:br>
            <a:r>
              <a:rPr lang="en-US" sz="2000" b="1" dirty="0" smtClean="0">
                <a:solidFill>
                  <a:srgbClr val="000000"/>
                </a:solidFill>
              </a:rPr>
              <a:t>$340</a:t>
            </a:r>
            <a:endParaRPr lang="en-US" sz="2000" b="1" dirty="0">
              <a:solidFill>
                <a:srgbClr val="000000"/>
              </a:solidFill>
            </a:endParaRPr>
          </a:p>
        </p:txBody>
      </p:sp>
      <p:sp>
        <p:nvSpPr>
          <p:cNvPr id="35855" name="Line 49"/>
          <p:cNvSpPr>
            <a:spLocks noChangeShapeType="1"/>
          </p:cNvSpPr>
          <p:nvPr/>
        </p:nvSpPr>
        <p:spPr bwMode="auto">
          <a:xfrm>
            <a:off x="5761038" y="3589338"/>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35856" name="Group 50"/>
          <p:cNvGrpSpPr>
            <a:grpSpLocks/>
          </p:cNvGrpSpPr>
          <p:nvPr/>
        </p:nvGrpSpPr>
        <p:grpSpPr bwMode="auto">
          <a:xfrm>
            <a:off x="6704013" y="3195638"/>
            <a:ext cx="1193800" cy="830262"/>
            <a:chOff x="3153" y="1049"/>
            <a:chExt cx="752" cy="523"/>
          </a:xfrm>
        </p:grpSpPr>
        <p:sp>
          <p:nvSpPr>
            <p:cNvPr id="35868"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35869"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7" name="Text Box 54"/>
          <p:cNvSpPr txBox="1">
            <a:spLocks noChangeArrowheads="1"/>
          </p:cNvSpPr>
          <p:nvPr/>
        </p:nvSpPr>
        <p:spPr bwMode="auto">
          <a:xfrm>
            <a:off x="5910263" y="5734050"/>
            <a:ext cx="2781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dirty="0">
                <a:solidFill>
                  <a:srgbClr val="000000"/>
                </a:solidFill>
              </a:rPr>
              <a:t>Pay to Paula Gellar</a:t>
            </a:r>
            <a:br>
              <a:rPr lang="en-US" sz="2000" b="1" dirty="0">
                <a:solidFill>
                  <a:srgbClr val="000000"/>
                </a:solidFill>
              </a:rPr>
            </a:br>
            <a:r>
              <a:rPr lang="en-US" sz="2000" b="1" dirty="0" smtClean="0">
                <a:solidFill>
                  <a:srgbClr val="000000"/>
                </a:solidFill>
              </a:rPr>
              <a:t>$85 (20%)</a:t>
            </a:r>
            <a:endParaRPr lang="en-US" sz="2000" b="1" dirty="0">
              <a:solidFill>
                <a:srgbClr val="000000"/>
              </a:solidFill>
            </a:endParaRPr>
          </a:p>
        </p:txBody>
      </p:sp>
      <p:grpSp>
        <p:nvGrpSpPr>
          <p:cNvPr id="35858" name="Group 55"/>
          <p:cNvGrpSpPr>
            <a:grpSpLocks/>
          </p:cNvGrpSpPr>
          <p:nvPr/>
        </p:nvGrpSpPr>
        <p:grpSpPr bwMode="auto">
          <a:xfrm>
            <a:off x="6704013" y="4838700"/>
            <a:ext cx="1193800" cy="830263"/>
            <a:chOff x="3153" y="1049"/>
            <a:chExt cx="752" cy="523"/>
          </a:xfrm>
        </p:grpSpPr>
        <p:sp>
          <p:nvSpPr>
            <p:cNvPr id="35866" name="Rectangle 5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35867" name="Picture 5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59" name="Line 58"/>
          <p:cNvSpPr>
            <a:spLocks noChangeShapeType="1"/>
          </p:cNvSpPr>
          <p:nvPr/>
        </p:nvSpPr>
        <p:spPr bwMode="auto">
          <a:xfrm>
            <a:off x="5767388" y="5308600"/>
            <a:ext cx="92551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60" name="Line 59"/>
          <p:cNvSpPr>
            <a:spLocks noChangeShapeType="1"/>
          </p:cNvSpPr>
          <p:nvPr/>
        </p:nvSpPr>
        <p:spPr bwMode="auto">
          <a:xfrm flipV="1">
            <a:off x="5764213" y="3573463"/>
            <a:ext cx="0" cy="17303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5861" name="Line 60"/>
          <p:cNvSpPr>
            <a:spLocks noChangeShapeType="1"/>
          </p:cNvSpPr>
          <p:nvPr/>
        </p:nvSpPr>
        <p:spPr bwMode="auto">
          <a:xfrm>
            <a:off x="4670425" y="5083175"/>
            <a:ext cx="10937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606984"/>
            <a:ext cx="5486400" cy="156210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66" name="Text Box 45"/>
          <p:cNvSpPr txBox="1">
            <a:spLocks noChangeArrowheads="1"/>
          </p:cNvSpPr>
          <p:nvPr/>
        </p:nvSpPr>
        <p:spPr bwMode="auto">
          <a:xfrm>
            <a:off x="6681788" y="2276475"/>
            <a:ext cx="2432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tabLst>
                <a:tab pos="1258888" algn="l"/>
              </a:tabLst>
              <a:defRPr sz="1400">
                <a:solidFill>
                  <a:schemeClr val="bg1"/>
                </a:solidFill>
                <a:latin typeface="Arial" charset="0"/>
              </a:defRPr>
            </a:lvl1pPr>
            <a:lvl2pPr marL="742950" indent="-285750" eaLnBrk="0" hangingPunct="0">
              <a:tabLst>
                <a:tab pos="1258888" algn="l"/>
              </a:tabLst>
              <a:defRPr sz="1400">
                <a:solidFill>
                  <a:schemeClr val="bg1"/>
                </a:solidFill>
                <a:latin typeface="Arial" charset="0"/>
              </a:defRPr>
            </a:lvl2pPr>
            <a:lvl3pPr marL="1143000" indent="-228600" eaLnBrk="0" hangingPunct="0">
              <a:tabLst>
                <a:tab pos="1258888" algn="l"/>
              </a:tabLst>
              <a:defRPr sz="1400">
                <a:solidFill>
                  <a:schemeClr val="bg1"/>
                </a:solidFill>
                <a:latin typeface="Arial" charset="0"/>
              </a:defRPr>
            </a:lvl3pPr>
            <a:lvl4pPr marL="1600200" indent="-228600" eaLnBrk="0" hangingPunct="0">
              <a:tabLst>
                <a:tab pos="1258888" algn="l"/>
              </a:tabLst>
              <a:defRPr sz="1400">
                <a:solidFill>
                  <a:schemeClr val="bg1"/>
                </a:solidFill>
                <a:latin typeface="Arial" charset="0"/>
              </a:defRPr>
            </a:lvl4pPr>
            <a:lvl5pPr marL="2057400" indent="-228600" eaLnBrk="0" hangingPunct="0">
              <a:tabLst>
                <a:tab pos="1258888" algn="l"/>
              </a:tabLst>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tabLst>
                <a:tab pos="1258888" algn="l"/>
              </a:tabLst>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dirty="0">
                <a:solidFill>
                  <a:srgbClr val="000000"/>
                </a:solidFill>
              </a:rPr>
              <a:t>Pay to </a:t>
            </a:r>
            <a:r>
              <a:rPr lang="en-US" sz="2000" b="1" dirty="0" smtClean="0">
                <a:solidFill>
                  <a:srgbClr val="000000"/>
                </a:solidFill>
              </a:rPr>
              <a:t>Carl Rand</a:t>
            </a:r>
            <a:r>
              <a:rPr lang="en-US" sz="2000" b="1" dirty="0">
                <a:solidFill>
                  <a:srgbClr val="000000"/>
                </a:solidFill>
              </a:rPr>
              <a:t/>
            </a:r>
            <a:br>
              <a:rPr lang="en-US" sz="2000" b="1" dirty="0">
                <a:solidFill>
                  <a:srgbClr val="000000"/>
                </a:solidFill>
              </a:rPr>
            </a:br>
            <a:r>
              <a:rPr lang="en-US" sz="2000" b="1" dirty="0">
                <a:solidFill>
                  <a:srgbClr val="000000"/>
                </a:solidFill>
              </a:rPr>
              <a:t>$</a:t>
            </a:r>
            <a:r>
              <a:rPr lang="en-US" sz="2000" b="1" dirty="0" smtClean="0">
                <a:solidFill>
                  <a:srgbClr val="000000"/>
                </a:solidFill>
              </a:rPr>
              <a:t>1400</a:t>
            </a:r>
            <a:endParaRPr lang="en-US" sz="2000" b="1" dirty="0">
              <a:solidFill>
                <a:srgbClr val="000000"/>
              </a:solidFill>
            </a:endParaRPr>
          </a:p>
        </p:txBody>
      </p:sp>
      <p:sp>
        <p:nvSpPr>
          <p:cNvPr id="67" name="Line 49"/>
          <p:cNvSpPr>
            <a:spLocks noChangeShapeType="1"/>
          </p:cNvSpPr>
          <p:nvPr/>
        </p:nvSpPr>
        <p:spPr bwMode="auto">
          <a:xfrm flipV="1">
            <a:off x="3154363" y="1774822"/>
            <a:ext cx="4127501" cy="184070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68" name="Group 50"/>
          <p:cNvGrpSpPr>
            <a:grpSpLocks/>
          </p:cNvGrpSpPr>
          <p:nvPr/>
        </p:nvGrpSpPr>
        <p:grpSpPr bwMode="auto">
          <a:xfrm>
            <a:off x="7299326" y="1381125"/>
            <a:ext cx="1193800" cy="830262"/>
            <a:chOff x="3153" y="1049"/>
            <a:chExt cx="752" cy="523"/>
          </a:xfrm>
        </p:grpSpPr>
        <p:sp>
          <p:nvSpPr>
            <p:cNvPr id="69" name="Rectangle 5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70" name="Picture 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1429156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|EOS~033|</a:t>
            </a:r>
            <a:endParaRPr lang="en-US" sz="100" dirty="0" err="1" smtClean="0">
              <a:solidFill>
                <a:srgbClr val="FFFFFF"/>
              </a:solidFill>
              <a:latin typeface="Arial"/>
              <a:cs typeface="Calibri"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541605"/>
            <a:ext cx="4077395" cy="498143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6867" name="Rectangle 3"/>
          <p:cNvSpPr>
            <a:spLocks noGrp="1" noChangeArrowheads="1"/>
          </p:cNvSpPr>
          <p:nvPr>
            <p:ph type="title"/>
          </p:nvPr>
        </p:nvSpPr>
        <p:spPr/>
        <p:txBody>
          <a:bodyPr/>
          <a:lstStyle/>
          <a:p>
            <a:pPr eaLnBrk="1" hangingPunct="1"/>
            <a:r>
              <a:rPr lang="en-US" smtClean="0"/>
              <a:t>Fields unique to the</a:t>
            </a:r>
            <a:br>
              <a:rPr lang="en-US" smtClean="0"/>
            </a:br>
            <a:r>
              <a:rPr lang="en-US" smtClean="0"/>
              <a:t>automatic check payment method</a:t>
            </a:r>
          </a:p>
        </p:txBody>
      </p:sp>
      <p:sp>
        <p:nvSpPr>
          <p:cNvPr id="36868" name="Rectangle 5"/>
          <p:cNvSpPr>
            <a:spLocks noChangeArrowheads="1"/>
          </p:cNvSpPr>
          <p:nvPr/>
        </p:nvSpPr>
        <p:spPr bwMode="auto">
          <a:xfrm>
            <a:off x="731838" y="3903261"/>
            <a:ext cx="4819650" cy="261977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6869" name="Line 6"/>
          <p:cNvSpPr>
            <a:spLocks noChangeShapeType="1"/>
          </p:cNvSpPr>
          <p:nvPr/>
        </p:nvSpPr>
        <p:spPr bwMode="auto">
          <a:xfrm flipV="1">
            <a:off x="5551488" y="5021263"/>
            <a:ext cx="365125" cy="7381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36871" name="Text Box 7"/>
          <p:cNvSpPr txBox="1">
            <a:spLocks noChangeArrowheads="1"/>
          </p:cNvSpPr>
          <p:nvPr/>
        </p:nvSpPr>
        <p:spPr bwMode="auto">
          <a:xfrm>
            <a:off x="6264322" y="1820707"/>
            <a:ext cx="248389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dirty="0">
                <a:solidFill>
                  <a:srgbClr val="FF0000"/>
                </a:solidFill>
              </a:rPr>
              <a:t>All the fields shown here are unique to the automatic check</a:t>
            </a:r>
            <a:br>
              <a:rPr lang="en-US" sz="2000" b="1" dirty="0">
                <a:solidFill>
                  <a:srgbClr val="FF0000"/>
                </a:solidFill>
              </a:rPr>
            </a:br>
            <a:r>
              <a:rPr lang="en-US" sz="2000" b="1" dirty="0">
                <a:solidFill>
                  <a:srgbClr val="FF0000"/>
                </a:solidFill>
              </a:rPr>
              <a:t>payment method</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1109662"/>
            <a:ext cx="4575577" cy="3884303"/>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827126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|EOS~034|</a:t>
            </a:r>
            <a:endParaRPr lang="en-US" sz="100" dirty="0" err="1" smtClean="0">
              <a:solidFill>
                <a:srgbClr val="FFFFFF"/>
              </a:solidFill>
              <a:latin typeface="Arial"/>
              <a:cs typeface="Calibri" pitchFamily="34" charset="0"/>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926" y="548944"/>
            <a:ext cx="4048125" cy="59531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7891" name="Rectangle 2"/>
          <p:cNvSpPr>
            <a:spLocks noGrp="1" noChangeArrowheads="1"/>
          </p:cNvSpPr>
          <p:nvPr>
            <p:ph type="title"/>
          </p:nvPr>
        </p:nvSpPr>
        <p:spPr>
          <a:xfrm>
            <a:off x="495300" y="120650"/>
            <a:ext cx="8539518" cy="742950"/>
          </a:xfrm>
        </p:spPr>
        <p:txBody>
          <a:bodyPr/>
          <a:lstStyle/>
          <a:p>
            <a:pPr eaLnBrk="1" hangingPunct="1"/>
            <a:r>
              <a:rPr lang="en-US" dirty="0" smtClean="0"/>
              <a:t>Fields unique to the manual check payment method</a:t>
            </a:r>
          </a:p>
        </p:txBody>
      </p:sp>
      <p:sp>
        <p:nvSpPr>
          <p:cNvPr id="37892" name="Rectangle 5"/>
          <p:cNvSpPr>
            <a:spLocks noGrp="1" noChangeArrowheads="1"/>
          </p:cNvSpPr>
          <p:nvPr>
            <p:ph idx="1"/>
          </p:nvPr>
        </p:nvSpPr>
        <p:spPr>
          <a:xfrm>
            <a:off x="521956" y="4337818"/>
            <a:ext cx="3408599" cy="2599591"/>
          </a:xfrm>
        </p:spPr>
        <p:txBody>
          <a:bodyPr/>
          <a:lstStyle/>
          <a:p>
            <a:pPr>
              <a:buFont typeface="Arial" charset="0"/>
              <a:buChar char="•"/>
            </a:pPr>
            <a:r>
              <a:rPr lang="en-US" sz="2000" dirty="0" smtClean="0"/>
              <a:t>Manual payments are used to track hand-written checks (such as a check written by an inspector immediately after the inspection of a damaged vehicle or property)</a:t>
            </a:r>
          </a:p>
        </p:txBody>
      </p:sp>
      <p:sp>
        <p:nvSpPr>
          <p:cNvPr id="37893" name="AutoShape 4"/>
          <p:cNvSpPr>
            <a:spLocks noChangeArrowheads="1"/>
          </p:cNvSpPr>
          <p:nvPr/>
        </p:nvSpPr>
        <p:spPr bwMode="auto">
          <a:xfrm>
            <a:off x="4176222" y="5418162"/>
            <a:ext cx="3944203" cy="1042964"/>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64" y="1101725"/>
            <a:ext cx="3097838" cy="306768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5955419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|EOS~035|</a:t>
            </a:r>
            <a:endParaRPr lang="en-US" sz="100" dirty="0" err="1" smtClean="0">
              <a:solidFill>
                <a:srgbClr val="FFFFFF"/>
              </a:solidFill>
              <a:latin typeface="Arial"/>
              <a:cs typeface="Calibri" pitchFamily="34" charset="0"/>
            </a:endParaRPr>
          </a:p>
        </p:txBody>
      </p:sp>
      <p:sp>
        <p:nvSpPr>
          <p:cNvPr id="39938" name="Rectangle 2"/>
          <p:cNvSpPr>
            <a:spLocks noGrp="1" noChangeArrowheads="1"/>
          </p:cNvSpPr>
          <p:nvPr>
            <p:ph type="title"/>
          </p:nvPr>
        </p:nvSpPr>
        <p:spPr/>
        <p:txBody>
          <a:bodyPr/>
          <a:lstStyle/>
          <a:p>
            <a:pPr eaLnBrk="1" hangingPunct="1"/>
            <a:r>
              <a:rPr lang="en-US" smtClean="0"/>
              <a:t>Lesson outline</a:t>
            </a:r>
          </a:p>
        </p:txBody>
      </p:sp>
      <p:sp>
        <p:nvSpPr>
          <p:cNvPr id="3993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Payment basics</a:t>
            </a:r>
          </a:p>
          <a:p>
            <a:pPr>
              <a:lnSpc>
                <a:spcPct val="150000"/>
              </a:lnSpc>
              <a:buFont typeface="Arial" charset="0"/>
              <a:buChar char="•"/>
            </a:pPr>
            <a:r>
              <a:rPr lang="en-US" sz="2800" dirty="0" smtClean="0">
                <a:solidFill>
                  <a:srgbClr val="C0C0C0"/>
                </a:solidFill>
              </a:rPr>
              <a:t>Creating checks</a:t>
            </a:r>
          </a:p>
          <a:p>
            <a:pPr>
              <a:lnSpc>
                <a:spcPct val="150000"/>
              </a:lnSpc>
              <a:buFont typeface="Arial" charset="0"/>
              <a:buChar char="•"/>
            </a:pPr>
            <a:r>
              <a:rPr lang="en-US" sz="2800" dirty="0" smtClean="0"/>
              <a:t>Deductibles</a:t>
            </a:r>
          </a:p>
          <a:p>
            <a:pPr>
              <a:lnSpc>
                <a:spcPct val="150000"/>
              </a:lnSpc>
              <a:buFont typeface="Arial" charset="0"/>
              <a:buChar char="•"/>
            </a:pPr>
            <a:r>
              <a:rPr lang="en-US" sz="2800" dirty="0" smtClean="0">
                <a:solidFill>
                  <a:srgbClr val="C0C0C0"/>
                </a:solidFill>
              </a:rPr>
              <a:t>Auto first and final</a:t>
            </a:r>
          </a:p>
        </p:txBody>
      </p:sp>
    </p:spTree>
    <p:extLst>
      <p:ext uri="{BB962C8B-B14F-4D97-AF65-F5344CB8AC3E}">
        <p14:creationId xmlns:p14="http://schemas.microsoft.com/office/powerpoint/2010/main" val="42876170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|EOS~036|</a:t>
            </a:r>
            <a:endParaRPr lang="en-US" sz="100" dirty="0" err="1" smtClean="0">
              <a:solidFill>
                <a:srgbClr val="FFFFFF"/>
              </a:solidFill>
              <a:latin typeface="Arial"/>
              <a:cs typeface="Calibri" pitchFamily="34" charset="0"/>
            </a:endParaRPr>
          </a:p>
        </p:txBody>
      </p:sp>
      <p:sp>
        <p:nvSpPr>
          <p:cNvPr id="40962" name="Rectangle 2"/>
          <p:cNvSpPr>
            <a:spLocks noGrp="1" noChangeArrowheads="1"/>
          </p:cNvSpPr>
          <p:nvPr>
            <p:ph type="title"/>
          </p:nvPr>
        </p:nvSpPr>
        <p:spPr/>
        <p:txBody>
          <a:bodyPr/>
          <a:lstStyle/>
          <a:p>
            <a:pPr eaLnBrk="1" hangingPunct="1"/>
            <a:r>
              <a:rPr lang="en-US" dirty="0" smtClean="0"/>
              <a:t>Deductible</a:t>
            </a:r>
          </a:p>
        </p:txBody>
      </p:sp>
      <p:sp>
        <p:nvSpPr>
          <p:cNvPr id="40963" name="Rectangle 3"/>
          <p:cNvSpPr>
            <a:spLocks noGrp="1" noChangeArrowheads="1"/>
          </p:cNvSpPr>
          <p:nvPr>
            <p:ph idx="1"/>
          </p:nvPr>
        </p:nvSpPr>
        <p:spPr/>
        <p:txBody>
          <a:bodyPr/>
          <a:lstStyle/>
          <a:p>
            <a:pPr>
              <a:buFont typeface="Arial" charset="0"/>
              <a:buChar char="•"/>
            </a:pPr>
            <a:r>
              <a:rPr lang="en-US" dirty="0" smtClean="0"/>
              <a:t>A </a:t>
            </a:r>
            <a:r>
              <a:rPr lang="en-US" b="1" dirty="0" smtClean="0"/>
              <a:t>deductible</a:t>
            </a:r>
            <a:r>
              <a:rPr lang="en-US" dirty="0" smtClean="0"/>
              <a:t> is an amount of money that the insured must pay out of pocket for a loss. The carrier provides payment only for the amount above and beyond the deductible.</a:t>
            </a:r>
          </a:p>
          <a:p>
            <a:pPr>
              <a:buFont typeface="Arial" charset="0"/>
              <a:buChar char="•"/>
            </a:pPr>
            <a:r>
              <a:rPr lang="en-US" dirty="0" smtClean="0"/>
              <a:t>Deductible handling may be enabled or disabled with a simple configuration parameter adjustment</a:t>
            </a:r>
          </a:p>
          <a:p>
            <a:pPr lvl="1"/>
            <a:r>
              <a:rPr lang="en-US" dirty="0" smtClean="0"/>
              <a:t>It is enabled in base product</a:t>
            </a:r>
          </a:p>
          <a:p>
            <a:pPr>
              <a:buFont typeface="Arial" charset="0"/>
              <a:buChar char="•"/>
            </a:pPr>
            <a:r>
              <a:rPr lang="en-US" dirty="0" smtClean="0"/>
              <a:t>In base ClaimCenter, deductible handling only works with personal auto claims, and only for first-party vehicle damage exposures</a:t>
            </a:r>
          </a:p>
          <a:p>
            <a:pPr lvl="1"/>
            <a:r>
              <a:rPr lang="en-US" dirty="0" smtClean="0"/>
              <a:t>Can be extended to other LOB and exposures with configuration</a:t>
            </a:r>
          </a:p>
        </p:txBody>
      </p:sp>
    </p:spTree>
    <p:extLst>
      <p:ext uri="{BB962C8B-B14F-4D97-AF65-F5344CB8AC3E}">
        <p14:creationId xmlns:p14="http://schemas.microsoft.com/office/powerpoint/2010/main" val="1981068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|EOS~037|</a:t>
            </a:r>
            <a:endParaRPr lang="en-US" sz="100" dirty="0" err="1" smtClean="0">
              <a:solidFill>
                <a:srgbClr val="FFFFFF"/>
              </a:solidFill>
              <a:latin typeface="Arial"/>
              <a:cs typeface="Calibri"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33" y="1516465"/>
            <a:ext cx="8839995" cy="162252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1986" name="Rectangle 2"/>
          <p:cNvSpPr>
            <a:spLocks noGrp="1" noChangeArrowheads="1"/>
          </p:cNvSpPr>
          <p:nvPr>
            <p:ph type="title"/>
          </p:nvPr>
        </p:nvSpPr>
        <p:spPr>
          <a:xfrm>
            <a:off x="495300" y="150813"/>
            <a:ext cx="8318500" cy="742950"/>
          </a:xfrm>
        </p:spPr>
        <p:txBody>
          <a:bodyPr/>
          <a:lstStyle/>
          <a:p>
            <a:pPr eaLnBrk="1" hangingPunct="1"/>
            <a:r>
              <a:rPr lang="en-US" smtClean="0"/>
              <a:t>Viewing deductibles in ClaimCenter:</a:t>
            </a:r>
            <a:br>
              <a:rPr lang="en-US" smtClean="0"/>
            </a:br>
            <a:r>
              <a:rPr lang="en-US" smtClean="0"/>
              <a:t>Claim headline</a:t>
            </a:r>
          </a:p>
        </p:txBody>
      </p:sp>
      <p:sp>
        <p:nvSpPr>
          <p:cNvPr id="41987" name="Rectangle 3"/>
          <p:cNvSpPr>
            <a:spLocks noGrp="1" noChangeArrowheads="1"/>
          </p:cNvSpPr>
          <p:nvPr>
            <p:ph idx="1"/>
          </p:nvPr>
        </p:nvSpPr>
        <p:spPr>
          <a:xfrm>
            <a:off x="519113" y="3563938"/>
            <a:ext cx="8318500" cy="1917700"/>
          </a:xfrm>
        </p:spPr>
        <p:txBody>
          <a:bodyPr/>
          <a:lstStyle/>
          <a:p>
            <a:pPr>
              <a:buFont typeface="Arial" charset="0"/>
              <a:buChar char="•"/>
            </a:pPr>
            <a:r>
              <a:rPr lang="en-US" smtClean="0"/>
              <a:t>Deductible amount and status visible in claim headline</a:t>
            </a:r>
          </a:p>
        </p:txBody>
      </p:sp>
    </p:spTree>
    <p:extLst>
      <p:ext uri="{BB962C8B-B14F-4D97-AF65-F5344CB8AC3E}">
        <p14:creationId xmlns:p14="http://schemas.microsoft.com/office/powerpoint/2010/main" val="425532557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|EOS~038|</a:t>
            </a:r>
            <a:endParaRPr lang="en-US" sz="100" dirty="0" err="1" smtClean="0">
              <a:solidFill>
                <a:srgbClr val="FFFFFF"/>
              </a:solidFill>
              <a:latin typeface="Arial"/>
              <a:cs typeface="Calibri" pitchFamily="34" charset="0"/>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233" y="1082676"/>
            <a:ext cx="5989320" cy="5167312"/>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3010" name="Rectangle 2"/>
          <p:cNvSpPr>
            <a:spLocks noGrp="1" noChangeArrowheads="1"/>
          </p:cNvSpPr>
          <p:nvPr>
            <p:ph idx="1"/>
          </p:nvPr>
        </p:nvSpPr>
        <p:spPr>
          <a:xfrm>
            <a:off x="519113" y="1373188"/>
            <a:ext cx="2552700" cy="2373312"/>
          </a:xfrm>
        </p:spPr>
        <p:txBody>
          <a:bodyPr/>
          <a:lstStyle/>
          <a:p>
            <a:pPr>
              <a:buFont typeface="Arial" charset="0"/>
              <a:buChar char="•"/>
            </a:pPr>
            <a:r>
              <a:rPr lang="en-US" smtClean="0"/>
              <a:t>Deductible information displayed with financials on exposure detail page</a:t>
            </a:r>
          </a:p>
          <a:p>
            <a:pPr>
              <a:buFont typeface="Arial" charset="0"/>
              <a:buChar char="•"/>
            </a:pPr>
            <a:endParaRPr lang="en-US" smtClean="0"/>
          </a:p>
        </p:txBody>
      </p:sp>
      <p:sp>
        <p:nvSpPr>
          <p:cNvPr id="43012" name="Rectangle 5"/>
          <p:cNvSpPr>
            <a:spLocks noChangeArrowheads="1"/>
          </p:cNvSpPr>
          <p:nvPr/>
        </p:nvSpPr>
        <p:spPr bwMode="auto">
          <a:xfrm>
            <a:off x="7055893" y="5094572"/>
            <a:ext cx="1870660" cy="930275"/>
          </a:xfrm>
          <a:prstGeom prst="rect">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3013" name="Line 6"/>
          <p:cNvSpPr>
            <a:spLocks noChangeShapeType="1"/>
          </p:cNvSpPr>
          <p:nvPr/>
        </p:nvSpPr>
        <p:spPr bwMode="auto">
          <a:xfrm flipV="1">
            <a:off x="6051550" y="6025414"/>
            <a:ext cx="2875003" cy="22457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3014" name="Line 7"/>
          <p:cNvSpPr>
            <a:spLocks noChangeShapeType="1"/>
          </p:cNvSpPr>
          <p:nvPr/>
        </p:nvSpPr>
        <p:spPr bwMode="auto">
          <a:xfrm>
            <a:off x="6051549" y="3937000"/>
            <a:ext cx="2875003" cy="1157572"/>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3015" name="Line 8"/>
          <p:cNvSpPr>
            <a:spLocks noChangeShapeType="1"/>
          </p:cNvSpPr>
          <p:nvPr/>
        </p:nvSpPr>
        <p:spPr bwMode="auto">
          <a:xfrm flipV="1">
            <a:off x="1902981" y="6025415"/>
            <a:ext cx="5152912" cy="350103"/>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3016" name="Line 9"/>
          <p:cNvSpPr>
            <a:spLocks noChangeShapeType="1"/>
          </p:cNvSpPr>
          <p:nvPr/>
        </p:nvSpPr>
        <p:spPr bwMode="auto">
          <a:xfrm>
            <a:off x="2238232" y="4067032"/>
            <a:ext cx="4817661" cy="102754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3018" name="Rectangle 2"/>
          <p:cNvSpPr>
            <a:spLocks noGrp="1" noChangeArrowheads="1"/>
          </p:cNvSpPr>
          <p:nvPr>
            <p:ph type="title"/>
          </p:nvPr>
        </p:nvSpPr>
        <p:spPr>
          <a:xfrm>
            <a:off x="495300" y="150813"/>
            <a:ext cx="8318500" cy="742950"/>
          </a:xfrm>
        </p:spPr>
        <p:txBody>
          <a:bodyPr/>
          <a:lstStyle/>
          <a:p>
            <a:pPr eaLnBrk="1" hangingPunct="1"/>
            <a:r>
              <a:rPr lang="en-US" smtClean="0"/>
              <a:t>Viewing deductibles in ClaimCenter:</a:t>
            </a:r>
            <a:br>
              <a:rPr lang="en-US" smtClean="0"/>
            </a:br>
            <a:r>
              <a:rPr lang="en-US" smtClean="0"/>
              <a:t>Exposure detail page</a:t>
            </a:r>
          </a:p>
        </p:txBody>
      </p:sp>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981" y="3925888"/>
            <a:ext cx="4148569" cy="2449631"/>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872016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|EOS~039|</a:t>
            </a:r>
            <a:endParaRPr lang="en-US" sz="100" dirty="0" err="1" smtClean="0">
              <a:solidFill>
                <a:srgbClr val="FFFFFF"/>
              </a:solidFill>
              <a:latin typeface="Arial"/>
              <a:cs typeface="Calibri" pitchFamily="34" charset="0"/>
            </a:endParaRPr>
          </a:p>
        </p:txBody>
      </p:sp>
      <p:sp>
        <p:nvSpPr>
          <p:cNvPr id="44034" name="Rectangle 2"/>
          <p:cNvSpPr>
            <a:spLocks noGrp="1" noChangeArrowheads="1"/>
          </p:cNvSpPr>
          <p:nvPr>
            <p:ph type="title"/>
          </p:nvPr>
        </p:nvSpPr>
        <p:spPr/>
        <p:txBody>
          <a:bodyPr/>
          <a:lstStyle/>
          <a:p>
            <a:pPr eaLnBrk="1" hangingPunct="1"/>
            <a:r>
              <a:rPr lang="en-US" smtClean="0"/>
              <a:t>Changing the deductible</a:t>
            </a:r>
          </a:p>
        </p:txBody>
      </p:sp>
      <p:sp>
        <p:nvSpPr>
          <p:cNvPr id="44035" name="Rectangle 3"/>
          <p:cNvSpPr>
            <a:spLocks noGrp="1" noChangeArrowheads="1"/>
          </p:cNvSpPr>
          <p:nvPr>
            <p:ph idx="1"/>
          </p:nvPr>
        </p:nvSpPr>
        <p:spPr>
          <a:xfrm>
            <a:off x="519113" y="963613"/>
            <a:ext cx="8318500" cy="5197475"/>
          </a:xfrm>
        </p:spPr>
        <p:txBody>
          <a:bodyPr/>
          <a:lstStyle/>
          <a:p>
            <a:pPr>
              <a:buFont typeface="Arial" charset="0"/>
              <a:buChar char="•"/>
            </a:pPr>
            <a:r>
              <a:rPr lang="en-US" dirty="0" smtClean="0"/>
              <a:t>User can alter deductible on exposure detail page if deductible has not yet been applied</a:t>
            </a:r>
          </a:p>
          <a:p>
            <a:pPr lvl="1"/>
            <a:r>
              <a:rPr lang="en-US" dirty="0" smtClean="0"/>
              <a:t>Waive deductible</a:t>
            </a:r>
          </a:p>
          <a:p>
            <a:pPr marL="400050" lvl="1" indent="0">
              <a:buNone/>
            </a:pPr>
            <a:endParaRPr lang="en-US" dirty="0" smtClean="0"/>
          </a:p>
          <a:p>
            <a:pPr marL="400050" lvl="1" indent="0">
              <a:buNone/>
            </a:pPr>
            <a:endParaRPr lang="en-US" dirty="0" smtClean="0"/>
          </a:p>
          <a:p>
            <a:pPr marL="400050" lvl="1" indent="0">
              <a:buNone/>
            </a:pPr>
            <a:endParaRPr lang="en-US" dirty="0"/>
          </a:p>
          <a:p>
            <a:pPr marL="400050" lvl="1" indent="0">
              <a:buNone/>
            </a:pPr>
            <a:endParaRPr lang="en-US" dirty="0" smtClean="0"/>
          </a:p>
          <a:p>
            <a:pPr lvl="1"/>
            <a:endParaRPr lang="en-US" dirty="0" smtClean="0"/>
          </a:p>
          <a:p>
            <a:pPr lvl="1"/>
            <a:r>
              <a:rPr lang="en-US" dirty="0" smtClean="0"/>
              <a:t>Modify deductible</a:t>
            </a:r>
          </a:p>
          <a:p>
            <a:pPr>
              <a:buFont typeface="Arial" charset="0"/>
              <a:buChar char="•"/>
            </a:pPr>
            <a:endParaRPr lang="en-US"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535" y="1803778"/>
            <a:ext cx="5244234" cy="212566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535" y="4191769"/>
            <a:ext cx="5244234" cy="221495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28348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|EOS~004|</a:t>
            </a:r>
            <a:endParaRPr lang="en-US" sz="100" dirty="0" err="1" smtClean="0">
              <a:solidFill>
                <a:srgbClr val="FFFFFF"/>
              </a:solidFill>
              <a:latin typeface="Arial"/>
              <a:cs typeface="Calibri" pitchFamily="34" charset="0"/>
            </a:endParaRPr>
          </a:p>
        </p:txBody>
      </p:sp>
      <p:sp>
        <p:nvSpPr>
          <p:cNvPr id="7170" name="Rectangle 2"/>
          <p:cNvSpPr>
            <a:spLocks noGrp="1" noChangeArrowheads="1"/>
          </p:cNvSpPr>
          <p:nvPr>
            <p:ph type="title"/>
          </p:nvPr>
        </p:nvSpPr>
        <p:spPr/>
        <p:txBody>
          <a:bodyPr/>
          <a:lstStyle/>
          <a:p>
            <a:pPr eaLnBrk="1" hangingPunct="1"/>
            <a:r>
              <a:rPr lang="en-US" smtClean="0"/>
              <a:t>Checks and payees</a:t>
            </a:r>
          </a:p>
        </p:txBody>
      </p:sp>
      <p:sp>
        <p:nvSpPr>
          <p:cNvPr id="7171" name="Rectangle 3"/>
          <p:cNvSpPr>
            <a:spLocks noGrp="1" noChangeArrowheads="1"/>
          </p:cNvSpPr>
          <p:nvPr>
            <p:ph idx="1"/>
          </p:nvPr>
        </p:nvSpPr>
        <p:spPr>
          <a:xfrm>
            <a:off x="519113" y="4525963"/>
            <a:ext cx="8318500" cy="1681162"/>
          </a:xfrm>
        </p:spPr>
        <p:txBody>
          <a:bodyPr/>
          <a:lstStyle/>
          <a:p>
            <a:pPr>
              <a:buFont typeface="Arial" charset="0"/>
              <a:buChar char="•"/>
            </a:pPr>
            <a:r>
              <a:rPr lang="en-US" dirty="0" smtClean="0"/>
              <a:t>A check is a single transfer of money from one or more reserve lines to one or more individuals or organizations</a:t>
            </a:r>
          </a:p>
          <a:p>
            <a:pPr>
              <a:buFont typeface="Arial" charset="0"/>
              <a:buChar char="•"/>
            </a:pPr>
            <a:r>
              <a:rPr lang="en-US" dirty="0" smtClean="0"/>
              <a:t>A payee is a person to whom a check is made payable</a:t>
            </a:r>
          </a:p>
          <a:p>
            <a:pPr lvl="1"/>
            <a:r>
              <a:rPr lang="en-US" dirty="0" smtClean="0"/>
              <a:t>Payees include both claimants and people who provided services for the claim (such as inspectors)</a:t>
            </a:r>
          </a:p>
        </p:txBody>
      </p:sp>
      <p:grpSp>
        <p:nvGrpSpPr>
          <p:cNvPr id="7172" name="Group 4"/>
          <p:cNvGrpSpPr>
            <a:grpSpLocks/>
          </p:cNvGrpSpPr>
          <p:nvPr/>
        </p:nvGrpSpPr>
        <p:grpSpPr bwMode="auto">
          <a:xfrm>
            <a:off x="2128838" y="1404938"/>
            <a:ext cx="976312" cy="784225"/>
            <a:chOff x="1834" y="946"/>
            <a:chExt cx="721" cy="579"/>
          </a:xfrm>
        </p:grpSpPr>
        <p:sp>
          <p:nvSpPr>
            <p:cNvPr id="7240" name="Line 5"/>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41" name="Line 6"/>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7173" name="Group 7"/>
          <p:cNvGrpSpPr>
            <a:grpSpLocks/>
          </p:cNvGrpSpPr>
          <p:nvPr/>
        </p:nvGrpSpPr>
        <p:grpSpPr bwMode="auto">
          <a:xfrm>
            <a:off x="2574925" y="1758950"/>
            <a:ext cx="641350" cy="803275"/>
            <a:chOff x="4174" y="933"/>
            <a:chExt cx="921" cy="1151"/>
          </a:xfrm>
        </p:grpSpPr>
        <p:sp>
          <p:nvSpPr>
            <p:cNvPr id="7223" name="Rectangle 8"/>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4" name="AutoShape 9"/>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5" name="AutoShape 10"/>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6" name="AutoShape 11"/>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7" name="Freeform 12"/>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8" name="Freeform 13"/>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29" name="Freeform 14"/>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0" name="Freeform 15"/>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1" name="Freeform 16"/>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2" name="Freeform 17"/>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3" name="Freeform 18"/>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4" name="Line 19"/>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5" name="Line 20"/>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6" name="Line 21"/>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7" name="Line 22"/>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8" name="Line 23"/>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39" name="Line 24"/>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7174" name="Group 25"/>
          <p:cNvGrpSpPr>
            <a:grpSpLocks/>
          </p:cNvGrpSpPr>
          <p:nvPr/>
        </p:nvGrpSpPr>
        <p:grpSpPr bwMode="auto">
          <a:xfrm>
            <a:off x="1733550" y="1036638"/>
            <a:ext cx="815975" cy="811212"/>
            <a:chOff x="3360" y="800"/>
            <a:chExt cx="620" cy="616"/>
          </a:xfrm>
        </p:grpSpPr>
        <p:sp>
          <p:nvSpPr>
            <p:cNvPr id="7217" name="AutoShape 2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8" name="Freeform 27"/>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7219" name="Group 28"/>
            <p:cNvGrpSpPr>
              <a:grpSpLocks/>
            </p:cNvGrpSpPr>
            <p:nvPr/>
          </p:nvGrpSpPr>
          <p:grpSpPr bwMode="auto">
            <a:xfrm flipH="1">
              <a:off x="3749" y="1171"/>
              <a:ext cx="212" cy="213"/>
              <a:chOff x="1350" y="686"/>
              <a:chExt cx="1132" cy="1132"/>
            </a:xfrm>
          </p:grpSpPr>
          <p:sp>
            <p:nvSpPr>
              <p:cNvPr id="7221" name="AutoShape 2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7222" name="Picture 3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20" name="Picture 3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5" name="Group 32"/>
          <p:cNvGrpSpPr>
            <a:grpSpLocks/>
          </p:cNvGrpSpPr>
          <p:nvPr/>
        </p:nvGrpSpPr>
        <p:grpSpPr bwMode="auto">
          <a:xfrm>
            <a:off x="2116138" y="3198813"/>
            <a:ext cx="976312" cy="784225"/>
            <a:chOff x="1834" y="946"/>
            <a:chExt cx="721" cy="579"/>
          </a:xfrm>
        </p:grpSpPr>
        <p:sp>
          <p:nvSpPr>
            <p:cNvPr id="7215" name="Line 33"/>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6" name="Line 34"/>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7176" name="Group 35"/>
          <p:cNvGrpSpPr>
            <a:grpSpLocks/>
          </p:cNvGrpSpPr>
          <p:nvPr/>
        </p:nvGrpSpPr>
        <p:grpSpPr bwMode="auto">
          <a:xfrm>
            <a:off x="2562225" y="3570288"/>
            <a:ext cx="641350" cy="803275"/>
            <a:chOff x="4174" y="933"/>
            <a:chExt cx="921" cy="1151"/>
          </a:xfrm>
        </p:grpSpPr>
        <p:sp>
          <p:nvSpPr>
            <p:cNvPr id="7198" name="Rectangle 36"/>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199" name="AutoShape 37"/>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0" name="AutoShape 38"/>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1" name="AutoShape 39"/>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2" name="Freeform 40"/>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3" name="Freeform 41"/>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4" name="Freeform 42"/>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5" name="Freeform 43"/>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6" name="Freeform 44"/>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7" name="Freeform 45"/>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8" name="Freeform 46"/>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09" name="Line 47"/>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0" name="Line 48"/>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1" name="Line 49"/>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2" name="Line 50"/>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3" name="Line 51"/>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214" name="Line 52"/>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7177" name="Group 53"/>
          <p:cNvGrpSpPr>
            <a:grpSpLocks/>
          </p:cNvGrpSpPr>
          <p:nvPr/>
        </p:nvGrpSpPr>
        <p:grpSpPr bwMode="auto">
          <a:xfrm>
            <a:off x="1720850" y="2830513"/>
            <a:ext cx="815975" cy="811212"/>
            <a:chOff x="3360" y="800"/>
            <a:chExt cx="620" cy="616"/>
          </a:xfrm>
        </p:grpSpPr>
        <p:sp>
          <p:nvSpPr>
            <p:cNvPr id="7192"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193" name="Freeform 55"/>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7194" name="Group 56"/>
            <p:cNvGrpSpPr>
              <a:grpSpLocks/>
            </p:cNvGrpSpPr>
            <p:nvPr/>
          </p:nvGrpSpPr>
          <p:grpSpPr bwMode="auto">
            <a:xfrm flipH="1">
              <a:off x="3749" y="1171"/>
              <a:ext cx="212" cy="213"/>
              <a:chOff x="1350" y="686"/>
              <a:chExt cx="1132" cy="1132"/>
            </a:xfrm>
          </p:grpSpPr>
          <p:sp>
            <p:nvSpPr>
              <p:cNvPr id="7196"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7197" name="Picture 58"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5" name="Picture 5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8" name="Text Box 60"/>
          <p:cNvSpPr txBox="1">
            <a:spLocks noChangeArrowheads="1"/>
          </p:cNvSpPr>
          <p:nvPr/>
        </p:nvSpPr>
        <p:spPr bwMode="auto">
          <a:xfrm>
            <a:off x="287338" y="2903538"/>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fontAlgn="base" hangingPunct="1">
              <a:spcBef>
                <a:spcPct val="50000"/>
              </a:spcBef>
              <a:spcAft>
                <a:spcPct val="30000"/>
              </a:spcAft>
              <a:buClr>
                <a:srgbClr val="FFFFFF"/>
              </a:buClr>
            </a:pPr>
            <a:r>
              <a:rPr lang="en-US" sz="2000" b="1">
                <a:solidFill>
                  <a:srgbClr val="000000"/>
                </a:solidFill>
              </a:rPr>
              <a:t>Coverage:</a:t>
            </a:r>
            <a:br>
              <a:rPr lang="en-US" sz="2000" b="1">
                <a:solidFill>
                  <a:srgbClr val="000000"/>
                </a:solidFill>
              </a:rPr>
            </a:br>
            <a:r>
              <a:rPr lang="en-US" sz="2000" b="1">
                <a:solidFill>
                  <a:srgbClr val="000000"/>
                </a:solidFill>
              </a:rPr>
              <a:t>Med. pay.</a:t>
            </a:r>
          </a:p>
        </p:txBody>
      </p:sp>
      <p:sp>
        <p:nvSpPr>
          <p:cNvPr id="7179" name="Text Box 61"/>
          <p:cNvSpPr txBox="1">
            <a:spLocks noChangeArrowheads="1"/>
          </p:cNvSpPr>
          <p:nvPr/>
        </p:nvSpPr>
        <p:spPr bwMode="auto">
          <a:xfrm>
            <a:off x="287338" y="1098550"/>
            <a:ext cx="1357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r" eaLnBrk="1" fontAlgn="base" hangingPunct="1">
              <a:spcBef>
                <a:spcPct val="50000"/>
              </a:spcBef>
              <a:spcAft>
                <a:spcPct val="30000"/>
              </a:spcAft>
              <a:buClr>
                <a:srgbClr val="FFFFFF"/>
              </a:buClr>
            </a:pPr>
            <a:r>
              <a:rPr lang="en-US" sz="2000" b="1">
                <a:solidFill>
                  <a:srgbClr val="000000"/>
                </a:solidFill>
              </a:rPr>
              <a:t>Coverage:</a:t>
            </a:r>
            <a:br>
              <a:rPr lang="en-US" sz="2000" b="1">
                <a:solidFill>
                  <a:srgbClr val="000000"/>
                </a:solidFill>
              </a:rPr>
            </a:br>
            <a:r>
              <a:rPr lang="en-US" sz="2000" b="1">
                <a:solidFill>
                  <a:srgbClr val="000000"/>
                </a:solidFill>
              </a:rPr>
              <a:t>Collision</a:t>
            </a:r>
          </a:p>
        </p:txBody>
      </p:sp>
      <p:sp>
        <p:nvSpPr>
          <p:cNvPr id="7180" name="Text Box 62"/>
          <p:cNvSpPr txBox="1">
            <a:spLocks noChangeArrowheads="1"/>
          </p:cNvSpPr>
          <p:nvPr/>
        </p:nvSpPr>
        <p:spPr bwMode="auto">
          <a:xfrm>
            <a:off x="5486400" y="35941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FF0000"/>
                </a:solidFill>
              </a:rPr>
              <a:t>Check</a:t>
            </a:r>
          </a:p>
        </p:txBody>
      </p:sp>
      <p:sp>
        <p:nvSpPr>
          <p:cNvPr id="7181" name="Line 63"/>
          <p:cNvSpPr>
            <a:spLocks noChangeShapeType="1"/>
          </p:cNvSpPr>
          <p:nvPr/>
        </p:nvSpPr>
        <p:spPr bwMode="auto">
          <a:xfrm>
            <a:off x="5192713" y="3036888"/>
            <a:ext cx="2312987"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7182" name="Group 64"/>
          <p:cNvGrpSpPr>
            <a:grpSpLocks/>
          </p:cNvGrpSpPr>
          <p:nvPr/>
        </p:nvGrpSpPr>
        <p:grpSpPr bwMode="auto">
          <a:xfrm>
            <a:off x="7599363" y="2525713"/>
            <a:ext cx="896937" cy="896937"/>
            <a:chOff x="1350" y="686"/>
            <a:chExt cx="1132" cy="1132"/>
          </a:xfrm>
        </p:grpSpPr>
        <p:sp>
          <p:nvSpPr>
            <p:cNvPr id="7190" name="AutoShape 6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7191" name="Picture 66"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3" name="Text Box 67"/>
          <p:cNvSpPr txBox="1">
            <a:spLocks noChangeArrowheads="1"/>
          </p:cNvSpPr>
          <p:nvPr/>
        </p:nvSpPr>
        <p:spPr bwMode="auto">
          <a:xfrm>
            <a:off x="7285038" y="3594100"/>
            <a:ext cx="1631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Ray Newton</a:t>
            </a:r>
            <a:br>
              <a:rPr lang="en-US" sz="2000" b="1">
                <a:solidFill>
                  <a:srgbClr val="000000"/>
                </a:solidFill>
              </a:rPr>
            </a:br>
            <a:r>
              <a:rPr lang="en-US" sz="2000" b="1">
                <a:solidFill>
                  <a:srgbClr val="000000"/>
                </a:solidFill>
              </a:rPr>
              <a:t>(Payee)</a:t>
            </a:r>
          </a:p>
        </p:txBody>
      </p:sp>
      <p:grpSp>
        <p:nvGrpSpPr>
          <p:cNvPr id="7184" name="Group 68"/>
          <p:cNvGrpSpPr>
            <a:grpSpLocks/>
          </p:cNvGrpSpPr>
          <p:nvPr/>
        </p:nvGrpSpPr>
        <p:grpSpPr bwMode="auto">
          <a:xfrm>
            <a:off x="5721350" y="2625725"/>
            <a:ext cx="1193800" cy="830263"/>
            <a:chOff x="3153" y="1049"/>
            <a:chExt cx="752" cy="523"/>
          </a:xfrm>
        </p:grpSpPr>
        <p:sp>
          <p:nvSpPr>
            <p:cNvPr id="7188" name="Rectangle 6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7189" name="Picture 70"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85" name="Line 71"/>
          <p:cNvSpPr>
            <a:spLocks noChangeShapeType="1"/>
          </p:cNvSpPr>
          <p:nvPr/>
        </p:nvSpPr>
        <p:spPr bwMode="auto">
          <a:xfrm>
            <a:off x="3321050" y="2127250"/>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186" name="Line 72"/>
          <p:cNvSpPr>
            <a:spLocks noChangeShapeType="1"/>
          </p:cNvSpPr>
          <p:nvPr/>
        </p:nvSpPr>
        <p:spPr bwMode="auto">
          <a:xfrm>
            <a:off x="3321050" y="4014788"/>
            <a:ext cx="18478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7187" name="Line 73"/>
          <p:cNvSpPr>
            <a:spLocks noChangeShapeType="1"/>
          </p:cNvSpPr>
          <p:nvPr/>
        </p:nvSpPr>
        <p:spPr bwMode="auto">
          <a:xfrm flipV="1">
            <a:off x="5168900" y="2127250"/>
            <a:ext cx="0" cy="18843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407381351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|EOS~040|</a:t>
            </a:r>
            <a:endParaRPr lang="en-US" sz="100" dirty="0" err="1" smtClean="0">
              <a:solidFill>
                <a:srgbClr val="FFFFFF"/>
              </a:solidFill>
              <a:latin typeface="Arial"/>
              <a:cs typeface="Calibri" pitchFamily="34" charset="0"/>
            </a:endParaRP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 y="563966"/>
            <a:ext cx="6580187" cy="340995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58" name="Rectangle 2"/>
          <p:cNvSpPr>
            <a:spLocks noGrp="1" noChangeArrowheads="1"/>
          </p:cNvSpPr>
          <p:nvPr>
            <p:ph type="title"/>
          </p:nvPr>
        </p:nvSpPr>
        <p:spPr/>
        <p:txBody>
          <a:bodyPr/>
          <a:lstStyle/>
          <a:p>
            <a:pPr eaLnBrk="1" hangingPunct="1"/>
            <a:r>
              <a:rPr lang="en-US" smtClean="0"/>
              <a:t>Writing a check</a:t>
            </a:r>
          </a:p>
        </p:txBody>
      </p:sp>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19" y="4117584"/>
            <a:ext cx="3381419" cy="223758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3" name="Line 6"/>
          <p:cNvSpPr>
            <a:spLocks noChangeShapeType="1"/>
          </p:cNvSpPr>
          <p:nvPr/>
        </p:nvSpPr>
        <p:spPr bwMode="auto">
          <a:xfrm>
            <a:off x="3430587" y="3778074"/>
            <a:ext cx="160337" cy="42245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5493" y="2710146"/>
            <a:ext cx="4591050" cy="34575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5065" name="AutoShape 9"/>
          <p:cNvSpPr>
            <a:spLocks noChangeArrowheads="1"/>
          </p:cNvSpPr>
          <p:nvPr/>
        </p:nvSpPr>
        <p:spPr bwMode="auto">
          <a:xfrm>
            <a:off x="7620000" y="4995068"/>
            <a:ext cx="1171575" cy="24130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5064" name="Line 7"/>
          <p:cNvSpPr>
            <a:spLocks noChangeShapeType="1"/>
          </p:cNvSpPr>
          <p:nvPr/>
        </p:nvSpPr>
        <p:spPr bwMode="auto">
          <a:xfrm flipV="1">
            <a:off x="3234338" y="5105400"/>
            <a:ext cx="1955800" cy="762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5059" name="Rectangle 8"/>
          <p:cNvSpPr>
            <a:spLocks noGrp="1" noChangeArrowheads="1"/>
          </p:cNvSpPr>
          <p:nvPr>
            <p:ph idx="1"/>
          </p:nvPr>
        </p:nvSpPr>
        <p:spPr>
          <a:xfrm>
            <a:off x="5599906" y="2070392"/>
            <a:ext cx="3576637" cy="738230"/>
          </a:xfrm>
          <a:solidFill>
            <a:schemeClr val="tx1"/>
          </a:solidFill>
        </p:spPr>
        <p:txBody>
          <a:bodyPr/>
          <a:lstStyle/>
          <a:p>
            <a:pPr>
              <a:buFont typeface="Arial" charset="0"/>
              <a:buChar char="•"/>
            </a:pPr>
            <a:r>
              <a:rPr lang="en-US" dirty="0" smtClean="0"/>
              <a:t>"Apply Deductible" button on step 2</a:t>
            </a:r>
          </a:p>
        </p:txBody>
      </p:sp>
    </p:spTree>
    <p:extLst>
      <p:ext uri="{BB962C8B-B14F-4D97-AF65-F5344CB8AC3E}">
        <p14:creationId xmlns:p14="http://schemas.microsoft.com/office/powerpoint/2010/main" val="187759931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|EOS~041|</a:t>
            </a:r>
            <a:endParaRPr lang="en-US" sz="100" dirty="0" err="1" smtClean="0">
              <a:solidFill>
                <a:srgbClr val="FFFFFF"/>
              </a:solidFill>
              <a:latin typeface="Arial"/>
              <a:cs typeface="Calibri" pitchFamily="34" charset="0"/>
            </a:endParaRPr>
          </a:p>
        </p:txBody>
      </p:sp>
      <p:sp>
        <p:nvSpPr>
          <p:cNvPr id="46082" name="Rectangle 2"/>
          <p:cNvSpPr>
            <a:spLocks noGrp="1" noChangeArrowheads="1"/>
          </p:cNvSpPr>
          <p:nvPr>
            <p:ph type="title"/>
          </p:nvPr>
        </p:nvSpPr>
        <p:spPr/>
        <p:txBody>
          <a:bodyPr/>
          <a:lstStyle/>
          <a:p>
            <a:pPr eaLnBrk="1" hangingPunct="1"/>
            <a:r>
              <a:rPr lang="en-US" smtClean="0"/>
              <a:t>Apply the deductible</a:t>
            </a:r>
          </a:p>
        </p:txBody>
      </p:sp>
      <p:sp>
        <p:nvSpPr>
          <p:cNvPr id="46083" name="Rectangle 3"/>
          <p:cNvSpPr>
            <a:spLocks noGrp="1" noChangeArrowheads="1"/>
          </p:cNvSpPr>
          <p:nvPr>
            <p:ph idx="1"/>
          </p:nvPr>
        </p:nvSpPr>
        <p:spPr>
          <a:xfrm>
            <a:off x="519113" y="4596998"/>
            <a:ext cx="8318500" cy="1916356"/>
          </a:xfrm>
        </p:spPr>
        <p:txBody>
          <a:bodyPr/>
          <a:lstStyle/>
          <a:p>
            <a:pPr>
              <a:buFont typeface="Arial" charset="0"/>
              <a:buChar char="•"/>
            </a:pPr>
            <a:r>
              <a:rPr lang="en-US" dirty="0" smtClean="0"/>
              <a:t>Deductible is applied to current payment</a:t>
            </a:r>
          </a:p>
          <a:p>
            <a:pPr lvl="1"/>
            <a:r>
              <a:rPr lang="en-US" dirty="0" smtClean="0"/>
              <a:t>Line item added with negative value of deductible</a:t>
            </a:r>
          </a:p>
          <a:p>
            <a:pPr lvl="1"/>
            <a:r>
              <a:rPr lang="en-US" dirty="0" smtClean="0"/>
              <a:t>Payment (and check) total reduced by value of deductible</a:t>
            </a:r>
          </a:p>
          <a:p>
            <a:pPr>
              <a:buFont typeface="Arial" charset="0"/>
              <a:buChar char="•"/>
            </a:pPr>
            <a:r>
              <a:rPr lang="en-US" dirty="0" smtClean="0"/>
              <a:t>"Apply Deductible" button disappears</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563" y="582343"/>
            <a:ext cx="4903795" cy="394745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 name="AutoShape 9"/>
          <p:cNvSpPr>
            <a:spLocks noChangeArrowheads="1"/>
          </p:cNvSpPr>
          <p:nvPr/>
        </p:nvSpPr>
        <p:spPr bwMode="auto">
          <a:xfrm>
            <a:off x="4961206" y="3011523"/>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80205426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|EOS~042|</a:t>
            </a:r>
            <a:endParaRPr lang="en-US" sz="100" dirty="0" err="1" smtClean="0">
              <a:solidFill>
                <a:srgbClr val="FFFFFF"/>
              </a:solidFill>
              <a:latin typeface="Arial"/>
              <a:cs typeface="Calibri"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228725"/>
            <a:ext cx="4667250" cy="22002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06" name="Rectangle 2"/>
          <p:cNvSpPr>
            <a:spLocks noGrp="1" noChangeArrowheads="1"/>
          </p:cNvSpPr>
          <p:nvPr>
            <p:ph type="title"/>
          </p:nvPr>
        </p:nvSpPr>
        <p:spPr/>
        <p:txBody>
          <a:bodyPr/>
          <a:lstStyle/>
          <a:p>
            <a:pPr eaLnBrk="1" hangingPunct="1"/>
            <a:r>
              <a:rPr lang="en-US" smtClean="0"/>
              <a:t>Complete the check</a:t>
            </a:r>
          </a:p>
        </p:txBody>
      </p:sp>
      <p:sp>
        <p:nvSpPr>
          <p:cNvPr id="47107" name="Rectangle 3"/>
          <p:cNvSpPr>
            <a:spLocks noGrp="1" noChangeArrowheads="1"/>
          </p:cNvSpPr>
          <p:nvPr>
            <p:ph idx="1"/>
          </p:nvPr>
        </p:nvSpPr>
        <p:spPr>
          <a:xfrm>
            <a:off x="509588" y="4044950"/>
            <a:ext cx="4638675" cy="2344738"/>
          </a:xfrm>
        </p:spPr>
        <p:txBody>
          <a:bodyPr/>
          <a:lstStyle/>
          <a:p>
            <a:pPr>
              <a:buFont typeface="Arial" charset="0"/>
              <a:buChar char="•"/>
            </a:pPr>
            <a:r>
              <a:rPr lang="en-US" smtClean="0"/>
              <a:t>Amount of payment is net of deductible</a:t>
            </a:r>
          </a:p>
          <a:p>
            <a:pPr lvl="1"/>
            <a:r>
              <a:rPr lang="en-US" smtClean="0"/>
              <a:t>Deductible not visible on any financial summary screens</a:t>
            </a:r>
          </a:p>
          <a:p>
            <a:pPr lvl="1"/>
            <a:r>
              <a:rPr lang="en-US" smtClean="0"/>
              <a:t>Deductible detail </a:t>
            </a:r>
            <a:r>
              <a:rPr lang="en-US" b="1" smtClean="0"/>
              <a:t>is</a:t>
            </a:r>
            <a:r>
              <a:rPr lang="en-US" smtClean="0"/>
              <a:t> visible on payment details screen</a:t>
            </a:r>
          </a:p>
        </p:txBody>
      </p:sp>
      <p:sp>
        <p:nvSpPr>
          <p:cNvPr id="47110" name="Line 6"/>
          <p:cNvSpPr>
            <a:spLocks noChangeShapeType="1"/>
          </p:cNvSpPr>
          <p:nvPr/>
        </p:nvSpPr>
        <p:spPr bwMode="auto">
          <a:xfrm flipV="1">
            <a:off x="2005013" y="1062038"/>
            <a:ext cx="1087437" cy="58261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47113" name="AutoShape 9"/>
          <p:cNvSpPr>
            <a:spLocks noChangeArrowheads="1"/>
          </p:cNvSpPr>
          <p:nvPr/>
        </p:nvSpPr>
        <p:spPr bwMode="auto">
          <a:xfrm>
            <a:off x="6127750" y="3740150"/>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189" y="718908"/>
            <a:ext cx="5918199" cy="169621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1" name="AutoShape 7"/>
          <p:cNvSpPr>
            <a:spLocks noChangeArrowheads="1"/>
          </p:cNvSpPr>
          <p:nvPr/>
        </p:nvSpPr>
        <p:spPr bwMode="auto">
          <a:xfrm>
            <a:off x="7462618" y="2150696"/>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656" y="147638"/>
            <a:ext cx="1352550" cy="9144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8905" y="2647949"/>
            <a:ext cx="5305425" cy="143827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2403" y="2322633"/>
            <a:ext cx="1409700" cy="92392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9" name="AutoShape 7"/>
          <p:cNvSpPr>
            <a:spLocks noChangeArrowheads="1"/>
          </p:cNvSpPr>
          <p:nvPr/>
        </p:nvSpPr>
        <p:spPr bwMode="auto">
          <a:xfrm>
            <a:off x="3661997" y="3740149"/>
            <a:ext cx="593725" cy="2317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2151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3479" y="3301998"/>
            <a:ext cx="4238624" cy="3555999"/>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7117" name="AutoShape 13"/>
          <p:cNvSpPr>
            <a:spLocks noChangeArrowheads="1"/>
          </p:cNvSpPr>
          <p:nvPr/>
        </p:nvSpPr>
        <p:spPr bwMode="auto">
          <a:xfrm>
            <a:off x="8223031" y="6338888"/>
            <a:ext cx="765175" cy="4921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20" name="Line 6"/>
          <p:cNvSpPr>
            <a:spLocks noChangeShapeType="1"/>
          </p:cNvSpPr>
          <p:nvPr/>
        </p:nvSpPr>
        <p:spPr bwMode="auto">
          <a:xfrm flipV="1">
            <a:off x="4255723" y="3429001"/>
            <a:ext cx="821102" cy="5429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242381385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|EOS~043|</a:t>
            </a:r>
            <a:endParaRPr lang="en-US" sz="100" dirty="0" err="1" smtClean="0">
              <a:solidFill>
                <a:srgbClr val="FFFFFF"/>
              </a:solidFill>
              <a:latin typeface="Arial"/>
              <a:cs typeface="Calibri"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8" y="570914"/>
            <a:ext cx="4924425" cy="518160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48130" name="Rectangle 2"/>
          <p:cNvSpPr>
            <a:spLocks noGrp="1" noChangeArrowheads="1"/>
          </p:cNvSpPr>
          <p:nvPr>
            <p:ph type="title"/>
          </p:nvPr>
        </p:nvSpPr>
        <p:spPr/>
        <p:txBody>
          <a:bodyPr/>
          <a:lstStyle/>
          <a:p>
            <a:pPr eaLnBrk="1" hangingPunct="1"/>
            <a:r>
              <a:rPr lang="en-US" smtClean="0"/>
              <a:t>Additional payments against same reserve</a:t>
            </a:r>
          </a:p>
        </p:txBody>
      </p:sp>
      <p:sp>
        <p:nvSpPr>
          <p:cNvPr id="48131" name="Rectangle 3"/>
          <p:cNvSpPr>
            <a:spLocks noGrp="1" noChangeArrowheads="1"/>
          </p:cNvSpPr>
          <p:nvPr>
            <p:ph idx="1"/>
          </p:nvPr>
        </p:nvSpPr>
        <p:spPr>
          <a:xfrm>
            <a:off x="519113" y="5795887"/>
            <a:ext cx="8318500" cy="517330"/>
          </a:xfrm>
        </p:spPr>
        <p:txBody>
          <a:bodyPr/>
          <a:lstStyle/>
          <a:p>
            <a:pPr>
              <a:buFont typeface="Arial" charset="0"/>
              <a:buChar char="•"/>
            </a:pPr>
            <a:r>
              <a:rPr lang="en-US" dirty="0" smtClean="0"/>
              <a:t>No "Apply Deductible" button because deductible already applied</a:t>
            </a:r>
          </a:p>
        </p:txBody>
      </p:sp>
      <p:sp>
        <p:nvSpPr>
          <p:cNvPr id="9" name="AutoShape 9"/>
          <p:cNvSpPr>
            <a:spLocks noChangeArrowheads="1"/>
          </p:cNvSpPr>
          <p:nvPr/>
        </p:nvSpPr>
        <p:spPr bwMode="auto">
          <a:xfrm>
            <a:off x="5144085" y="4556815"/>
            <a:ext cx="1171575" cy="241305"/>
          </a:xfrm>
          <a:prstGeom prst="roundRect">
            <a:avLst>
              <a:gd name="adj" fmla="val 16667"/>
            </a:avLst>
          </a:prstGeom>
          <a:noFill/>
          <a:ln w="1905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3950932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|EOS~044|</a:t>
            </a:r>
            <a:endParaRPr lang="en-US" sz="100" dirty="0" err="1" smtClean="0">
              <a:solidFill>
                <a:srgbClr val="FFFFFF"/>
              </a:solidFill>
              <a:latin typeface="Arial"/>
              <a:cs typeface="Calibri" pitchFamily="34" charset="0"/>
            </a:endParaRPr>
          </a:p>
        </p:txBody>
      </p:sp>
      <p:sp>
        <p:nvSpPr>
          <p:cNvPr id="49154" name="Rectangle 2"/>
          <p:cNvSpPr>
            <a:spLocks noGrp="1" noChangeArrowheads="1"/>
          </p:cNvSpPr>
          <p:nvPr>
            <p:ph type="title"/>
          </p:nvPr>
        </p:nvSpPr>
        <p:spPr/>
        <p:txBody>
          <a:bodyPr/>
          <a:lstStyle/>
          <a:p>
            <a:pPr eaLnBrk="1" hangingPunct="1"/>
            <a:r>
              <a:rPr lang="en-US" smtClean="0"/>
              <a:t>No partial deductible transactions</a:t>
            </a:r>
          </a:p>
        </p:txBody>
      </p:sp>
      <p:sp>
        <p:nvSpPr>
          <p:cNvPr id="49155" name="Rectangle 3"/>
          <p:cNvSpPr>
            <a:spLocks noGrp="1" noChangeArrowheads="1"/>
          </p:cNvSpPr>
          <p:nvPr>
            <p:ph idx="1"/>
          </p:nvPr>
        </p:nvSpPr>
        <p:spPr>
          <a:xfrm>
            <a:off x="225083" y="844062"/>
            <a:ext cx="2274498" cy="5545626"/>
          </a:xfrm>
        </p:spPr>
        <p:txBody>
          <a:bodyPr/>
          <a:lstStyle/>
          <a:p>
            <a:pPr>
              <a:buFont typeface="Arial" charset="0"/>
              <a:buChar char="•"/>
            </a:pPr>
            <a:r>
              <a:rPr lang="en-US" dirty="0" smtClean="0"/>
              <a:t>ClaimCenter will not allow you to apply the deductible against a payment that is less than the deductible amount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581" y="862378"/>
            <a:ext cx="6391898" cy="545401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898327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|EOS~045|</a:t>
            </a:r>
            <a:endParaRPr lang="en-US" sz="100" dirty="0" err="1" smtClean="0">
              <a:solidFill>
                <a:srgbClr val="FFFFFF"/>
              </a:solidFill>
              <a:latin typeface="Arial"/>
              <a:cs typeface="Calibri" pitchFamily="34" charset="0"/>
            </a:endParaRPr>
          </a:p>
        </p:txBody>
      </p:sp>
      <p:sp>
        <p:nvSpPr>
          <p:cNvPr id="50178" name="Rectangle 2"/>
          <p:cNvSpPr>
            <a:spLocks noGrp="1" noChangeArrowheads="1"/>
          </p:cNvSpPr>
          <p:nvPr>
            <p:ph type="title"/>
          </p:nvPr>
        </p:nvSpPr>
        <p:spPr/>
        <p:txBody>
          <a:bodyPr/>
          <a:lstStyle/>
          <a:p>
            <a:pPr eaLnBrk="1" hangingPunct="1"/>
            <a:r>
              <a:rPr lang="en-US" smtClean="0"/>
              <a:t>Ignoring the deductible</a:t>
            </a:r>
          </a:p>
        </p:txBody>
      </p:sp>
      <p:sp>
        <p:nvSpPr>
          <p:cNvPr id="50179" name="Rectangle 3"/>
          <p:cNvSpPr>
            <a:spLocks noGrp="1" noChangeArrowheads="1"/>
          </p:cNvSpPr>
          <p:nvPr>
            <p:ph idx="1"/>
          </p:nvPr>
        </p:nvSpPr>
        <p:spPr>
          <a:xfrm>
            <a:off x="519113" y="5549900"/>
            <a:ext cx="8318500" cy="887413"/>
          </a:xfrm>
        </p:spPr>
        <p:txBody>
          <a:bodyPr/>
          <a:lstStyle/>
          <a:p>
            <a:pPr>
              <a:buFont typeface="Arial" charset="0"/>
              <a:buChar char="•"/>
            </a:pPr>
            <a:r>
              <a:rPr lang="en-US" smtClean="0"/>
              <a:t>ClaimCenter will not let you close an exposure if there is an unmet deductible</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760461"/>
            <a:ext cx="7584806" cy="454620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0181" name="AutoShape 5"/>
          <p:cNvSpPr>
            <a:spLocks noChangeArrowheads="1"/>
          </p:cNvSpPr>
          <p:nvPr/>
        </p:nvSpPr>
        <p:spPr bwMode="auto">
          <a:xfrm>
            <a:off x="546320" y="4861217"/>
            <a:ext cx="7584805" cy="44545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279590281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|EOS~046|</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Lesson Outline</a:t>
            </a:r>
          </a:p>
        </p:txBody>
      </p:sp>
      <p:sp>
        <p:nvSpPr>
          <p:cNvPr id="51203"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Payment basics</a:t>
            </a:r>
          </a:p>
          <a:p>
            <a:pPr>
              <a:lnSpc>
                <a:spcPct val="150000"/>
              </a:lnSpc>
              <a:buFont typeface="Arial" charset="0"/>
              <a:buChar char="•"/>
            </a:pPr>
            <a:r>
              <a:rPr lang="en-US" sz="2800" smtClean="0">
                <a:solidFill>
                  <a:srgbClr val="C0C0C0"/>
                </a:solidFill>
              </a:rPr>
              <a:t>Creating checks</a:t>
            </a:r>
          </a:p>
          <a:p>
            <a:pPr>
              <a:lnSpc>
                <a:spcPct val="150000"/>
              </a:lnSpc>
              <a:buFont typeface="Arial" charset="0"/>
              <a:buChar char="•"/>
            </a:pPr>
            <a:r>
              <a:rPr lang="en-US" sz="2800" smtClean="0">
                <a:solidFill>
                  <a:srgbClr val="C0C0C0"/>
                </a:solidFill>
              </a:rPr>
              <a:t>Deductibles</a:t>
            </a:r>
          </a:p>
          <a:p>
            <a:pPr>
              <a:lnSpc>
                <a:spcPct val="150000"/>
              </a:lnSpc>
              <a:buFont typeface="Arial" charset="0"/>
              <a:buChar char="•"/>
            </a:pPr>
            <a:r>
              <a:rPr lang="en-US" sz="2800" smtClean="0"/>
              <a:t>Auto first and final</a:t>
            </a:r>
          </a:p>
        </p:txBody>
      </p:sp>
    </p:spTree>
    <p:extLst>
      <p:ext uri="{BB962C8B-B14F-4D97-AF65-F5344CB8AC3E}">
        <p14:creationId xmlns:p14="http://schemas.microsoft.com/office/powerpoint/2010/main" val="98328625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|EOS~047|</a:t>
            </a:r>
            <a:endParaRPr lang="en-US" sz="100" dirty="0" err="1" smtClean="0">
              <a:solidFill>
                <a:srgbClr val="FFFFFF"/>
              </a:solidFill>
              <a:latin typeface="Arial"/>
              <a:cs typeface="Calibri"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8" y="613116"/>
            <a:ext cx="4692820" cy="589582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2227" name="Rectangle 2"/>
          <p:cNvSpPr>
            <a:spLocks noGrp="1" noChangeArrowheads="1"/>
          </p:cNvSpPr>
          <p:nvPr>
            <p:ph type="title"/>
          </p:nvPr>
        </p:nvSpPr>
        <p:spPr/>
        <p:txBody>
          <a:bodyPr/>
          <a:lstStyle/>
          <a:p>
            <a:pPr eaLnBrk="1" hangingPunct="1"/>
            <a:r>
              <a:rPr lang="en-US" smtClean="0"/>
              <a:t>Auto first and final wizard</a:t>
            </a:r>
          </a:p>
        </p:txBody>
      </p:sp>
      <p:sp>
        <p:nvSpPr>
          <p:cNvPr id="52228" name="Rectangle 3"/>
          <p:cNvSpPr>
            <a:spLocks noGrp="1" noChangeArrowheads="1"/>
          </p:cNvSpPr>
          <p:nvPr>
            <p:ph idx="1"/>
          </p:nvPr>
        </p:nvSpPr>
        <p:spPr>
          <a:xfrm>
            <a:off x="6249988" y="1042988"/>
            <a:ext cx="2695575" cy="5087937"/>
          </a:xfrm>
        </p:spPr>
        <p:txBody>
          <a:bodyPr/>
          <a:lstStyle/>
          <a:p>
            <a:pPr>
              <a:buFont typeface="Arial" charset="0"/>
              <a:buChar char="•"/>
            </a:pPr>
            <a:r>
              <a:rPr lang="en-US" smtClean="0"/>
              <a:t>The auto line of business has a "First and Final" wizard</a:t>
            </a:r>
          </a:p>
          <a:p>
            <a:pPr lvl="1"/>
            <a:r>
              <a:rPr lang="en-US" smtClean="0"/>
              <a:t>It is intended for simple claims that require no adjudication</a:t>
            </a:r>
          </a:p>
          <a:p>
            <a:pPr lvl="1"/>
            <a:r>
              <a:rPr lang="en-US" smtClean="0"/>
              <a:t>Most common usage is for windshield damage</a:t>
            </a:r>
          </a:p>
        </p:txBody>
      </p:sp>
      <p:sp>
        <p:nvSpPr>
          <p:cNvPr id="6" name="AutoShape 5"/>
          <p:cNvSpPr>
            <a:spLocks noChangeArrowheads="1"/>
          </p:cNvSpPr>
          <p:nvPr/>
        </p:nvSpPr>
        <p:spPr bwMode="auto">
          <a:xfrm>
            <a:off x="2093765" y="6033315"/>
            <a:ext cx="2070271" cy="22272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19909031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|EOS~048|</a:t>
            </a:r>
            <a:endParaRPr lang="en-US" sz="100" dirty="0" err="1" smtClean="0">
              <a:solidFill>
                <a:srgbClr val="FFFFFF"/>
              </a:solidFill>
              <a:latin typeface="Arial"/>
              <a:cs typeface="Calibri"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80" y="178784"/>
            <a:ext cx="4080201" cy="655964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53251" name="Rectangle 2"/>
          <p:cNvSpPr>
            <a:spLocks noGrp="1" noChangeArrowheads="1"/>
          </p:cNvSpPr>
          <p:nvPr>
            <p:ph type="title"/>
          </p:nvPr>
        </p:nvSpPr>
        <p:spPr>
          <a:xfrm>
            <a:off x="495300" y="120650"/>
            <a:ext cx="4554538" cy="742950"/>
          </a:xfrm>
        </p:spPr>
        <p:txBody>
          <a:bodyPr/>
          <a:lstStyle/>
          <a:p>
            <a:pPr eaLnBrk="1" hangingPunct="1"/>
            <a:r>
              <a:rPr lang="en-US" dirty="0" smtClean="0"/>
              <a:t>Completing auto first and final</a:t>
            </a:r>
          </a:p>
        </p:txBody>
      </p:sp>
      <p:grpSp>
        <p:nvGrpSpPr>
          <p:cNvPr id="53252" name="Group 6"/>
          <p:cNvGrpSpPr>
            <a:grpSpLocks/>
          </p:cNvGrpSpPr>
          <p:nvPr/>
        </p:nvGrpSpPr>
        <p:grpSpPr bwMode="auto">
          <a:xfrm>
            <a:off x="3433181" y="581511"/>
            <a:ext cx="1525587" cy="1122362"/>
            <a:chOff x="2065" y="757"/>
            <a:chExt cx="1353" cy="995"/>
          </a:xfrm>
        </p:grpSpPr>
        <p:sp>
          <p:nvSpPr>
            <p:cNvPr id="53309" name="Rectangle 7"/>
            <p:cNvSpPr>
              <a:spLocks noChangeArrowheads="1"/>
            </p:cNvSpPr>
            <p:nvPr/>
          </p:nvSpPr>
          <p:spPr bwMode="auto">
            <a:xfrm>
              <a:off x="2065" y="757"/>
              <a:ext cx="1353" cy="995"/>
            </a:xfrm>
            <a:prstGeom prst="rect">
              <a:avLst/>
            </a:prstGeom>
            <a:gradFill rotWithShape="1">
              <a:gsLst>
                <a:gs pos="0">
                  <a:schemeClr val="tx1"/>
                </a:gs>
                <a:gs pos="100000">
                  <a:srgbClr val="777777"/>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0" name="Freeform 8"/>
            <p:cNvSpPr>
              <a:spLocks/>
            </p:cNvSpPr>
            <p:nvPr/>
          </p:nvSpPr>
          <p:spPr bwMode="auto">
            <a:xfrm>
              <a:off x="3217" y="1181"/>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1" name="Freeform 9"/>
            <p:cNvSpPr>
              <a:spLocks/>
            </p:cNvSpPr>
            <p:nvPr/>
          </p:nvSpPr>
          <p:spPr bwMode="auto">
            <a:xfrm>
              <a:off x="3217" y="1349"/>
              <a:ext cx="197" cy="57"/>
            </a:xfrm>
            <a:custGeom>
              <a:avLst/>
              <a:gdLst>
                <a:gd name="T0" fmla="*/ 0 w 217"/>
                <a:gd name="T1" fmla="*/ 47 h 63"/>
                <a:gd name="T2" fmla="*/ 163 w 217"/>
                <a:gd name="T3" fmla="*/ 43 h 63"/>
                <a:gd name="T4" fmla="*/ 162 w 217"/>
                <a:gd name="T5" fmla="*/ 0 h 63"/>
                <a:gd name="T6" fmla="*/ 2 w 217"/>
                <a:gd name="T7" fmla="*/ 9 h 63"/>
                <a:gd name="T8" fmla="*/ 0 w 217"/>
                <a:gd name="T9" fmla="*/ 47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2" name="Freeform 10"/>
            <p:cNvSpPr>
              <a:spLocks/>
            </p:cNvSpPr>
            <p:nvPr/>
          </p:nvSpPr>
          <p:spPr bwMode="auto">
            <a:xfrm>
              <a:off x="2206" y="1562"/>
              <a:ext cx="103" cy="187"/>
            </a:xfrm>
            <a:custGeom>
              <a:avLst/>
              <a:gdLst>
                <a:gd name="T0" fmla="*/ 49 w 114"/>
                <a:gd name="T1" fmla="*/ 0 h 207"/>
                <a:gd name="T2" fmla="*/ 0 w 114"/>
                <a:gd name="T3" fmla="*/ 153 h 207"/>
                <a:gd name="T4" fmla="*/ 40 w 114"/>
                <a:gd name="T5" fmla="*/ 153 h 207"/>
                <a:gd name="T6" fmla="*/ 84 w 114"/>
                <a:gd name="T7" fmla="*/ 13 h 207"/>
                <a:gd name="T8" fmla="*/ 49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3" name="Freeform 11"/>
            <p:cNvSpPr>
              <a:spLocks/>
            </p:cNvSpPr>
            <p:nvPr/>
          </p:nvSpPr>
          <p:spPr bwMode="auto">
            <a:xfrm>
              <a:off x="2386" y="1605"/>
              <a:ext cx="92" cy="144"/>
            </a:xfrm>
            <a:custGeom>
              <a:avLst/>
              <a:gdLst>
                <a:gd name="T0" fmla="*/ 37 w 102"/>
                <a:gd name="T1" fmla="*/ 0 h 159"/>
                <a:gd name="T2" fmla="*/ 0 w 102"/>
                <a:gd name="T3" fmla="*/ 118 h 159"/>
                <a:gd name="T4" fmla="*/ 40 w 102"/>
                <a:gd name="T5" fmla="*/ 118 h 159"/>
                <a:gd name="T6" fmla="*/ 75 w 102"/>
                <a:gd name="T7" fmla="*/ 0 h 159"/>
                <a:gd name="T8" fmla="*/ 37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4" name="Rectangle 12"/>
            <p:cNvSpPr>
              <a:spLocks noChangeArrowheads="1"/>
            </p:cNvSpPr>
            <p:nvPr/>
          </p:nvSpPr>
          <p:spPr bwMode="auto">
            <a:xfrm>
              <a:off x="2682" y="757"/>
              <a:ext cx="736" cy="225"/>
            </a:xfrm>
            <a:prstGeom prst="rect">
              <a:avLst/>
            </a:prstGeom>
            <a:gradFill rotWithShape="1">
              <a:gsLst>
                <a:gs pos="0">
                  <a:schemeClr val="tx1"/>
                </a:gs>
                <a:gs pos="100000">
                  <a:srgbClr val="009900"/>
                </a:gs>
              </a:gsLst>
              <a:lin ang="0" scaled="1"/>
            </a:gra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5" name="Rectangle 13"/>
            <p:cNvSpPr>
              <a:spLocks noChangeArrowheads="1"/>
            </p:cNvSpPr>
            <p:nvPr/>
          </p:nvSpPr>
          <p:spPr bwMode="auto">
            <a:xfrm>
              <a:off x="2697" y="1000"/>
              <a:ext cx="56" cy="750"/>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6" name="AutoShape 14"/>
            <p:cNvSpPr>
              <a:spLocks noChangeArrowheads="1"/>
            </p:cNvSpPr>
            <p:nvPr/>
          </p:nvSpPr>
          <p:spPr bwMode="auto">
            <a:xfrm rot="2681173">
              <a:off x="2390" y="889"/>
              <a:ext cx="508" cy="520"/>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7" name="Freeform 15"/>
            <p:cNvSpPr>
              <a:spLocks/>
            </p:cNvSpPr>
            <p:nvPr/>
          </p:nvSpPr>
          <p:spPr bwMode="auto">
            <a:xfrm>
              <a:off x="2189" y="1623"/>
              <a:ext cx="335" cy="95"/>
            </a:xfrm>
            <a:custGeom>
              <a:avLst/>
              <a:gdLst>
                <a:gd name="T0" fmla="*/ 0 w 992"/>
                <a:gd name="T1" fmla="*/ 0 h 280"/>
                <a:gd name="T2" fmla="*/ 38 w 992"/>
                <a:gd name="T3" fmla="*/ 9 h 280"/>
                <a:gd name="T4" fmla="*/ 36 w 992"/>
                <a:gd name="T5" fmla="*/ 11 h 280"/>
                <a:gd name="T6" fmla="*/ 1 w 992"/>
                <a:gd name="T7" fmla="*/ 2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8" name="Freeform 16"/>
            <p:cNvSpPr>
              <a:spLocks/>
            </p:cNvSpPr>
            <p:nvPr/>
          </p:nvSpPr>
          <p:spPr bwMode="auto">
            <a:xfrm>
              <a:off x="3288" y="1122"/>
              <a:ext cx="46" cy="340"/>
            </a:xfrm>
            <a:custGeom>
              <a:avLst/>
              <a:gdLst>
                <a:gd name="T0" fmla="*/ 0 w 136"/>
                <a:gd name="T1" fmla="*/ 0 h 1008"/>
                <a:gd name="T2" fmla="*/ 3 w 136"/>
                <a:gd name="T3" fmla="*/ 39 h 1008"/>
                <a:gd name="T4" fmla="*/ 5 w 136"/>
                <a:gd name="T5" fmla="*/ 35 h 1008"/>
                <a:gd name="T6" fmla="*/ 2 w 136"/>
                <a:gd name="T7" fmla="*/ 2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19" name="Rectangle 17"/>
            <p:cNvSpPr>
              <a:spLocks noChangeArrowheads="1"/>
            </p:cNvSpPr>
            <p:nvPr/>
          </p:nvSpPr>
          <p:spPr bwMode="auto">
            <a:xfrm>
              <a:off x="2102" y="76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0" name="Rectangle 18"/>
            <p:cNvSpPr>
              <a:spLocks noChangeArrowheads="1"/>
            </p:cNvSpPr>
            <p:nvPr/>
          </p:nvSpPr>
          <p:spPr bwMode="auto">
            <a:xfrm rot="5400000">
              <a:off x="29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1" name="Rectangle 19"/>
            <p:cNvSpPr>
              <a:spLocks noChangeArrowheads="1"/>
            </p:cNvSpPr>
            <p:nvPr/>
          </p:nvSpPr>
          <p:spPr bwMode="auto">
            <a:xfrm rot="5400000">
              <a:off x="3260" y="1451"/>
              <a:ext cx="25" cy="230"/>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53322" name="Group 20"/>
            <p:cNvGrpSpPr>
              <a:grpSpLocks/>
            </p:cNvGrpSpPr>
            <p:nvPr/>
          </p:nvGrpSpPr>
          <p:grpSpPr bwMode="auto">
            <a:xfrm>
              <a:off x="2190" y="997"/>
              <a:ext cx="471" cy="710"/>
              <a:chOff x="2190" y="997"/>
              <a:chExt cx="471" cy="710"/>
            </a:xfrm>
          </p:grpSpPr>
          <p:sp>
            <p:nvSpPr>
              <p:cNvPr id="53335" name="Freeform 21"/>
              <p:cNvSpPr>
                <a:spLocks/>
              </p:cNvSpPr>
              <p:nvPr/>
            </p:nvSpPr>
            <p:spPr bwMode="auto">
              <a:xfrm>
                <a:off x="2190" y="997"/>
                <a:ext cx="471" cy="710"/>
              </a:xfrm>
              <a:custGeom>
                <a:avLst/>
                <a:gdLst>
                  <a:gd name="T0" fmla="*/ 59 w 752"/>
                  <a:gd name="T1" fmla="*/ 0 h 1136"/>
                  <a:gd name="T2" fmla="*/ 0 w 752"/>
                  <a:gd name="T3" fmla="*/ 246 h 1136"/>
                  <a:gd name="T4" fmla="*/ 130 w 752"/>
                  <a:gd name="T5" fmla="*/ 277 h 1136"/>
                  <a:gd name="T6" fmla="*/ 169 w 752"/>
                  <a:gd name="T7" fmla="*/ 94 h 1136"/>
                  <a:gd name="T8" fmla="*/ 167 w 752"/>
                  <a:gd name="T9" fmla="*/ 80 h 1136"/>
                  <a:gd name="T10" fmla="*/ 175 w 752"/>
                  <a:gd name="T11" fmla="*/ 68 h 1136"/>
                  <a:gd name="T12" fmla="*/ 185 w 752"/>
                  <a:gd name="T13" fmla="*/ 21 h 1136"/>
                  <a:gd name="T14" fmla="*/ 59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gradFill rotWithShape="1">
                <a:gsLst>
                  <a:gs pos="0">
                    <a:schemeClr val="tx1"/>
                  </a:gs>
                  <a:gs pos="100000">
                    <a:schemeClr val="folHlink"/>
                  </a:gs>
                </a:gsLst>
                <a:lin ang="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6" name="Freeform 22"/>
              <p:cNvSpPr>
                <a:spLocks/>
              </p:cNvSpPr>
              <p:nvPr/>
            </p:nvSpPr>
            <p:spPr bwMode="auto">
              <a:xfrm>
                <a:off x="2320" y="1182"/>
                <a:ext cx="281" cy="120"/>
              </a:xfrm>
              <a:custGeom>
                <a:avLst/>
                <a:gdLst>
                  <a:gd name="T0" fmla="*/ 0 w 448"/>
                  <a:gd name="T1" fmla="*/ 2 h 192"/>
                  <a:gd name="T2" fmla="*/ 12 w 448"/>
                  <a:gd name="T3" fmla="*/ 33 h 192"/>
                  <a:gd name="T4" fmla="*/ 35 w 448"/>
                  <a:gd name="T5" fmla="*/ 33 h 192"/>
                  <a:gd name="T6" fmla="*/ 63 w 448"/>
                  <a:gd name="T7" fmla="*/ 37 h 192"/>
                  <a:gd name="T8" fmla="*/ 83 w 448"/>
                  <a:gd name="T9" fmla="*/ 47 h 192"/>
                  <a:gd name="T10" fmla="*/ 110 w 448"/>
                  <a:gd name="T11" fmla="*/ 29 h 192"/>
                  <a:gd name="T12" fmla="*/ 87 w 448"/>
                  <a:gd name="T13" fmla="*/ 12 h 192"/>
                  <a:gd name="T14" fmla="*/ 60 w 448"/>
                  <a:gd name="T15" fmla="*/ 6 h 192"/>
                  <a:gd name="T16" fmla="*/ 31 w 448"/>
                  <a:gd name="T17" fmla="*/ 0 h 192"/>
                  <a:gd name="T18" fmla="*/ 12 w 448"/>
                  <a:gd name="T19" fmla="*/ 0 h 192"/>
                  <a:gd name="T20" fmla="*/ 0 w 448"/>
                  <a:gd name="T21" fmla="*/ 2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7" name="Freeform 23"/>
              <p:cNvSpPr>
                <a:spLocks/>
              </p:cNvSpPr>
              <p:nvPr/>
            </p:nvSpPr>
            <p:spPr bwMode="auto">
              <a:xfrm>
                <a:off x="2230" y="1427"/>
                <a:ext cx="286" cy="190"/>
              </a:xfrm>
              <a:custGeom>
                <a:avLst/>
                <a:gdLst>
                  <a:gd name="T0" fmla="*/ 33 w 456"/>
                  <a:gd name="T1" fmla="*/ 0 h 304"/>
                  <a:gd name="T2" fmla="*/ 0 w 456"/>
                  <a:gd name="T3" fmla="*/ 45 h 304"/>
                  <a:gd name="T4" fmla="*/ 24 w 456"/>
                  <a:gd name="T5" fmla="*/ 62 h 304"/>
                  <a:gd name="T6" fmla="*/ 61 w 456"/>
                  <a:gd name="T7" fmla="*/ 72 h 304"/>
                  <a:gd name="T8" fmla="*/ 112 w 456"/>
                  <a:gd name="T9" fmla="*/ 74 h 304"/>
                  <a:gd name="T10" fmla="*/ 105 w 456"/>
                  <a:gd name="T11" fmla="*/ 14 h 304"/>
                  <a:gd name="T12" fmla="*/ 33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8" name="Freeform 24"/>
              <p:cNvSpPr>
                <a:spLocks/>
              </p:cNvSpPr>
              <p:nvPr/>
            </p:nvSpPr>
            <p:spPr bwMode="auto">
              <a:xfrm>
                <a:off x="2506" y="1287"/>
                <a:ext cx="90" cy="230"/>
              </a:xfrm>
              <a:custGeom>
                <a:avLst/>
                <a:gdLst>
                  <a:gd name="T0" fmla="*/ 14 w 144"/>
                  <a:gd name="T1" fmla="*/ 17 h 368"/>
                  <a:gd name="T2" fmla="*/ 35 w 144"/>
                  <a:gd name="T3" fmla="*/ 0 h 368"/>
                  <a:gd name="T4" fmla="*/ 14 w 144"/>
                  <a:gd name="T5" fmla="*/ 90 h 368"/>
                  <a:gd name="T6" fmla="*/ 0 w 144"/>
                  <a:gd name="T7" fmla="*/ 68 h 368"/>
                  <a:gd name="T8" fmla="*/ 14 w 144"/>
                  <a:gd name="T9" fmla="*/ 17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9" name="Freeform 25"/>
              <p:cNvSpPr>
                <a:spLocks/>
              </p:cNvSpPr>
              <p:nvPr/>
            </p:nvSpPr>
            <p:spPr bwMode="auto">
              <a:xfrm>
                <a:off x="2255" y="1222"/>
                <a:ext cx="85" cy="235"/>
              </a:xfrm>
              <a:custGeom>
                <a:avLst/>
                <a:gdLst>
                  <a:gd name="T0" fmla="*/ 33 w 136"/>
                  <a:gd name="T1" fmla="*/ 26 h 376"/>
                  <a:gd name="T2" fmla="*/ 23 w 136"/>
                  <a:gd name="T3" fmla="*/ 76 h 376"/>
                  <a:gd name="T4" fmla="*/ 0 w 136"/>
                  <a:gd name="T5" fmla="*/ 92 h 376"/>
                  <a:gd name="T6" fmla="*/ 19 w 136"/>
                  <a:gd name="T7" fmla="*/ 0 h 376"/>
                  <a:gd name="T8" fmla="*/ 33 w 136"/>
                  <a:gd name="T9" fmla="*/ 26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40" name="Line 26"/>
              <p:cNvSpPr>
                <a:spLocks noChangeShapeType="1"/>
              </p:cNvSpPr>
              <p:nvPr/>
            </p:nvSpPr>
            <p:spPr bwMode="auto">
              <a:xfrm flipV="1">
                <a:off x="2320" y="1012"/>
                <a:ext cx="85" cy="17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41" name="Line 27"/>
              <p:cNvSpPr>
                <a:spLocks noChangeShapeType="1"/>
              </p:cNvSpPr>
              <p:nvPr/>
            </p:nvSpPr>
            <p:spPr bwMode="auto">
              <a:xfrm flipH="1" flipV="1">
                <a:off x="2596" y="1047"/>
                <a:ext cx="5" cy="2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53323" name="Group 28"/>
            <p:cNvGrpSpPr>
              <a:grpSpLocks/>
            </p:cNvGrpSpPr>
            <p:nvPr/>
          </p:nvGrpSpPr>
          <p:grpSpPr bwMode="auto">
            <a:xfrm rot="-6511945">
              <a:off x="2748" y="971"/>
              <a:ext cx="470" cy="711"/>
              <a:chOff x="2400" y="1656"/>
              <a:chExt cx="752" cy="1136"/>
            </a:xfrm>
          </p:grpSpPr>
          <p:sp>
            <p:nvSpPr>
              <p:cNvPr id="53328" name="Freeform 2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9" name="Freeform 3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0" name="Freeform 3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1" name="Freeform 3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2" name="Freeform 3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3" name="Line 3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34" name="Line 3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53324" name="Freeform 36"/>
            <p:cNvSpPr>
              <a:spLocks/>
            </p:cNvSpPr>
            <p:nvPr/>
          </p:nvSpPr>
          <p:spPr bwMode="auto">
            <a:xfrm>
              <a:off x="2616" y="1202"/>
              <a:ext cx="56" cy="319"/>
            </a:xfrm>
            <a:custGeom>
              <a:avLst/>
              <a:gdLst>
                <a:gd name="T0" fmla="*/ 6 w 168"/>
                <a:gd name="T1" fmla="*/ 36 h 944"/>
                <a:gd name="T2" fmla="*/ 1 w 168"/>
                <a:gd name="T3" fmla="*/ 0 h 944"/>
                <a:gd name="T4" fmla="*/ 0 w 168"/>
                <a:gd name="T5" fmla="*/ 2 h 944"/>
                <a:gd name="T6" fmla="*/ 5 w 168"/>
                <a:gd name="T7" fmla="*/ 35 h 944"/>
                <a:gd name="T8" fmla="*/ 6 w 168"/>
                <a:gd name="T9" fmla="*/ 36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5" name="Freeform 37"/>
            <p:cNvSpPr>
              <a:spLocks/>
            </p:cNvSpPr>
            <p:nvPr/>
          </p:nvSpPr>
          <p:spPr bwMode="auto">
            <a:xfrm>
              <a:off x="2337" y="981"/>
              <a:ext cx="321" cy="71"/>
            </a:xfrm>
            <a:custGeom>
              <a:avLst/>
              <a:gdLst>
                <a:gd name="T0" fmla="*/ 0 w 952"/>
                <a:gd name="T1" fmla="*/ 2 h 208"/>
                <a:gd name="T2" fmla="*/ 3 w 952"/>
                <a:gd name="T3" fmla="*/ 0 h 208"/>
                <a:gd name="T4" fmla="*/ 36 w 952"/>
                <a:gd name="T5" fmla="*/ 6 h 208"/>
                <a:gd name="T6" fmla="*/ 36 w 952"/>
                <a:gd name="T7" fmla="*/ 8 h 208"/>
                <a:gd name="T8" fmla="*/ 0 w 952"/>
                <a:gd name="T9" fmla="*/ 2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6" name="Rectangle 38"/>
            <p:cNvSpPr>
              <a:spLocks noChangeArrowheads="1"/>
            </p:cNvSpPr>
            <p:nvPr/>
          </p:nvSpPr>
          <p:spPr bwMode="auto">
            <a:xfrm>
              <a:off x="2102" y="113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27" name="Rectangle 39"/>
            <p:cNvSpPr>
              <a:spLocks noChangeArrowheads="1"/>
            </p:cNvSpPr>
            <p:nvPr/>
          </p:nvSpPr>
          <p:spPr bwMode="auto">
            <a:xfrm>
              <a:off x="2102" y="1501"/>
              <a:ext cx="27" cy="231"/>
            </a:xfrm>
            <a:prstGeom prst="rect">
              <a:avLst/>
            </a:prstGeom>
            <a:solidFill>
              <a:schemeClr val="tx1"/>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53253" name="Group 40"/>
          <p:cNvGrpSpPr>
            <a:grpSpLocks/>
          </p:cNvGrpSpPr>
          <p:nvPr/>
        </p:nvGrpSpPr>
        <p:grpSpPr bwMode="auto">
          <a:xfrm>
            <a:off x="4570413" y="3092450"/>
            <a:ext cx="479425" cy="858838"/>
            <a:chOff x="1810" y="956"/>
            <a:chExt cx="880" cy="609"/>
          </a:xfrm>
        </p:grpSpPr>
        <p:sp>
          <p:nvSpPr>
            <p:cNvPr id="53300" name="Line 41"/>
            <p:cNvSpPr>
              <a:spLocks noChangeShapeType="1"/>
            </p:cNvSpPr>
            <p:nvPr/>
          </p:nvSpPr>
          <p:spPr bwMode="auto">
            <a:xfrm>
              <a:off x="1821" y="1217"/>
              <a:ext cx="249" cy="1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1" name="Line 42"/>
            <p:cNvSpPr>
              <a:spLocks noChangeShapeType="1"/>
            </p:cNvSpPr>
            <p:nvPr/>
          </p:nvSpPr>
          <p:spPr bwMode="auto">
            <a:xfrm flipV="1">
              <a:off x="2070" y="1141"/>
              <a:ext cx="359" cy="22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2" name="Line 43"/>
            <p:cNvSpPr>
              <a:spLocks noChangeShapeType="1"/>
            </p:cNvSpPr>
            <p:nvPr/>
          </p:nvSpPr>
          <p:spPr bwMode="auto">
            <a:xfrm>
              <a:off x="2429" y="1141"/>
              <a:ext cx="261" cy="10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3" name="Line 44"/>
            <p:cNvSpPr>
              <a:spLocks noChangeShapeType="1"/>
            </p:cNvSpPr>
            <p:nvPr/>
          </p:nvSpPr>
          <p:spPr bwMode="auto">
            <a:xfrm>
              <a:off x="1853" y="1174"/>
              <a:ext cx="239" cy="6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4" name="Line 45"/>
            <p:cNvSpPr>
              <a:spLocks noChangeShapeType="1"/>
            </p:cNvSpPr>
            <p:nvPr/>
          </p:nvSpPr>
          <p:spPr bwMode="auto">
            <a:xfrm flipV="1">
              <a:off x="2092" y="967"/>
              <a:ext cx="305"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5" name="Line 46"/>
            <p:cNvSpPr>
              <a:spLocks noChangeShapeType="1"/>
            </p:cNvSpPr>
            <p:nvPr/>
          </p:nvSpPr>
          <p:spPr bwMode="auto">
            <a:xfrm flipV="1">
              <a:off x="2397" y="956"/>
              <a:ext cx="293" cy="1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6" name="Line 47"/>
            <p:cNvSpPr>
              <a:spLocks noChangeShapeType="1"/>
            </p:cNvSpPr>
            <p:nvPr/>
          </p:nvSpPr>
          <p:spPr bwMode="auto">
            <a:xfrm>
              <a:off x="1810" y="1261"/>
              <a:ext cx="271" cy="2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7" name="Line 48"/>
            <p:cNvSpPr>
              <a:spLocks noChangeShapeType="1"/>
            </p:cNvSpPr>
            <p:nvPr/>
          </p:nvSpPr>
          <p:spPr bwMode="auto">
            <a:xfrm flipV="1">
              <a:off x="2081" y="1391"/>
              <a:ext cx="294" cy="13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308" name="Line 49"/>
            <p:cNvSpPr>
              <a:spLocks noChangeShapeType="1"/>
            </p:cNvSpPr>
            <p:nvPr/>
          </p:nvSpPr>
          <p:spPr bwMode="auto">
            <a:xfrm>
              <a:off x="2375" y="1391"/>
              <a:ext cx="315" cy="17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sp>
        <p:nvSpPr>
          <p:cNvPr id="53254" name="AutoShape 50"/>
          <p:cNvSpPr>
            <a:spLocks noChangeArrowheads="1"/>
          </p:cNvSpPr>
          <p:nvPr/>
        </p:nvSpPr>
        <p:spPr bwMode="auto">
          <a:xfrm rot="2186541">
            <a:off x="4576359" y="371693"/>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53255" name="Group 53"/>
          <p:cNvGrpSpPr>
            <a:grpSpLocks/>
          </p:cNvGrpSpPr>
          <p:nvPr/>
        </p:nvGrpSpPr>
        <p:grpSpPr bwMode="auto">
          <a:xfrm>
            <a:off x="8007744" y="5662857"/>
            <a:ext cx="985837" cy="685800"/>
            <a:chOff x="3153" y="1049"/>
            <a:chExt cx="752" cy="523"/>
          </a:xfrm>
        </p:grpSpPr>
        <p:sp>
          <p:nvSpPr>
            <p:cNvPr id="53298" name="Rectangle 54"/>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53299"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256" name="AutoShape 66"/>
          <p:cNvSpPr>
            <a:spLocks noChangeArrowheads="1"/>
          </p:cNvSpPr>
          <p:nvPr/>
        </p:nvSpPr>
        <p:spPr bwMode="auto">
          <a:xfrm rot="2186541">
            <a:off x="8669482" y="5436639"/>
            <a:ext cx="452437" cy="452438"/>
          </a:xfrm>
          <a:prstGeom prst="star4">
            <a:avLst>
              <a:gd name="adj" fmla="val 14102"/>
            </a:avLst>
          </a:prstGeom>
          <a:solidFill>
            <a:schemeClr val="folHlink"/>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53257" name="Rectangle 68"/>
          <p:cNvSpPr>
            <a:spLocks noChangeArrowheads="1"/>
          </p:cNvSpPr>
          <p:nvPr/>
        </p:nvSpPr>
        <p:spPr bwMode="auto">
          <a:xfrm>
            <a:off x="286154" y="1201738"/>
            <a:ext cx="2695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eaLnBrk="0" fontAlgn="base" hangingPunct="0">
              <a:spcBef>
                <a:spcPct val="40000"/>
              </a:spcBef>
              <a:spcAft>
                <a:spcPct val="0"/>
              </a:spcAft>
              <a:buClr>
                <a:srgbClr val="0146AD"/>
              </a:buClr>
              <a:buFont typeface="Wingdings 3" pitchFamily="18" charset="2"/>
              <a:buChar char="}"/>
            </a:pPr>
            <a:r>
              <a:rPr lang="en-US" sz="2400" dirty="0">
                <a:solidFill>
                  <a:srgbClr val="000000"/>
                </a:solidFill>
              </a:rPr>
              <a:t>The Auto First and Final Wizard completes all the steps in one</a:t>
            </a:r>
          </a:p>
          <a:p>
            <a:pPr marL="628650" lvl="1" indent="-228600" eaLnBrk="0" fontAlgn="base" hangingPunct="0">
              <a:spcBef>
                <a:spcPct val="20000"/>
              </a:spcBef>
              <a:spcAft>
                <a:spcPct val="0"/>
              </a:spcAft>
              <a:buClr>
                <a:srgbClr val="0146AD"/>
              </a:buClr>
              <a:buSzPct val="90000"/>
              <a:buFont typeface="Wingdings 2" pitchFamily="18" charset="2"/>
              <a:buChar char=""/>
            </a:pPr>
            <a:r>
              <a:rPr lang="en-US" sz="2200" dirty="0">
                <a:solidFill>
                  <a:srgbClr val="000000"/>
                </a:solidFill>
              </a:rPr>
              <a:t>Vendor selection</a:t>
            </a:r>
          </a:p>
          <a:p>
            <a:pPr marL="628650" lvl="1" indent="-228600" eaLnBrk="0" fontAlgn="base" hangingPunct="0">
              <a:spcBef>
                <a:spcPct val="20000"/>
              </a:spcBef>
              <a:spcAft>
                <a:spcPct val="0"/>
              </a:spcAft>
              <a:buClr>
                <a:srgbClr val="0146AD"/>
              </a:buClr>
              <a:buSzPct val="90000"/>
              <a:buFont typeface="Wingdings 2" pitchFamily="18" charset="2"/>
              <a:buChar char=""/>
            </a:pPr>
            <a:r>
              <a:rPr lang="en-US" sz="2200" dirty="0">
                <a:solidFill>
                  <a:srgbClr val="000000"/>
                </a:solidFill>
              </a:rPr>
              <a:t>Payment amount</a:t>
            </a:r>
          </a:p>
          <a:p>
            <a:pPr marL="628650" lvl="1" indent="-228600" eaLnBrk="0" fontAlgn="base" hangingPunct="0">
              <a:spcBef>
                <a:spcPct val="20000"/>
              </a:spcBef>
              <a:spcAft>
                <a:spcPct val="0"/>
              </a:spcAft>
              <a:buClr>
                <a:srgbClr val="0146AD"/>
              </a:buClr>
              <a:buSzPct val="90000"/>
              <a:buFont typeface="Wingdings 2" pitchFamily="18" charset="2"/>
              <a:buChar char=""/>
            </a:pPr>
            <a:r>
              <a:rPr lang="en-US" sz="2200" dirty="0">
                <a:solidFill>
                  <a:srgbClr val="000000"/>
                </a:solidFill>
              </a:rPr>
              <a:t>Reserve creation</a:t>
            </a:r>
          </a:p>
        </p:txBody>
      </p:sp>
      <p:grpSp>
        <p:nvGrpSpPr>
          <p:cNvPr id="53258" name="Group 70"/>
          <p:cNvGrpSpPr>
            <a:grpSpLocks/>
          </p:cNvGrpSpPr>
          <p:nvPr/>
        </p:nvGrpSpPr>
        <p:grpSpPr bwMode="auto">
          <a:xfrm>
            <a:off x="3222625" y="3038475"/>
            <a:ext cx="1311275" cy="954088"/>
            <a:chOff x="3955" y="2986"/>
            <a:chExt cx="1475" cy="1074"/>
          </a:xfrm>
        </p:grpSpPr>
        <p:sp>
          <p:nvSpPr>
            <p:cNvPr id="53259" name="Rectangle 7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53260" name="Group 72"/>
            <p:cNvGrpSpPr>
              <a:grpSpLocks/>
            </p:cNvGrpSpPr>
            <p:nvPr/>
          </p:nvGrpSpPr>
          <p:grpSpPr bwMode="auto">
            <a:xfrm>
              <a:off x="4765" y="3473"/>
              <a:ext cx="584" cy="539"/>
              <a:chOff x="2371" y="1333"/>
              <a:chExt cx="1641" cy="1516"/>
            </a:xfrm>
          </p:grpSpPr>
          <p:sp>
            <p:nvSpPr>
              <p:cNvPr id="53288" name="Freeform 7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9" name="Rectangle 7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0" name="Freeform 7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1" name="Freeform 7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2" name="Freeform 7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3" name="Freeform 7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4" name="Freeform 7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5" name="Freeform 8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6" name="Freeform 8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97" name="Freeform 8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53261" name="Group 83"/>
            <p:cNvGrpSpPr>
              <a:grpSpLocks/>
            </p:cNvGrpSpPr>
            <p:nvPr/>
          </p:nvGrpSpPr>
          <p:grpSpPr bwMode="auto">
            <a:xfrm>
              <a:off x="4535" y="3258"/>
              <a:ext cx="584" cy="539"/>
              <a:chOff x="2371" y="1333"/>
              <a:chExt cx="1641" cy="1516"/>
            </a:xfrm>
          </p:grpSpPr>
          <p:sp>
            <p:nvSpPr>
              <p:cNvPr id="53278" name="Freeform 8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9" name="Rectangle 8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0" name="Freeform 8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1" name="Freeform 8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2" name="Freeform 8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3" name="Freeform 8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4" name="Freeform 9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5" name="Freeform 9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6" name="Freeform 9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87" name="Freeform 9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53262" name="Group 94"/>
            <p:cNvGrpSpPr>
              <a:grpSpLocks/>
            </p:cNvGrpSpPr>
            <p:nvPr/>
          </p:nvGrpSpPr>
          <p:grpSpPr bwMode="auto">
            <a:xfrm>
              <a:off x="4304" y="3041"/>
              <a:ext cx="584" cy="539"/>
              <a:chOff x="2371" y="1333"/>
              <a:chExt cx="1641" cy="1516"/>
            </a:xfrm>
          </p:grpSpPr>
          <p:sp>
            <p:nvSpPr>
              <p:cNvPr id="53268" name="Freeform 9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69" name="Rectangle 9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0" name="Freeform 9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1" name="Freeform 9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2" name="Freeform 9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3" name="Freeform 10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4" name="Freeform 10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5" name="Freeform 10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6" name="Freeform 10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53277" name="Freeform 10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
          <p:nvSpPr>
            <p:cNvPr id="53265" name="Text Box 107"/>
            <p:cNvSpPr txBox="1">
              <a:spLocks noChangeArrowheads="1"/>
            </p:cNvSpPr>
            <p:nvPr/>
          </p:nvSpPr>
          <p:spPr bwMode="auto">
            <a:xfrm>
              <a:off x="4660" y="3156"/>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1</a:t>
              </a:r>
            </a:p>
          </p:txBody>
        </p:sp>
        <p:sp>
          <p:nvSpPr>
            <p:cNvPr id="53266" name="Text Box 108"/>
            <p:cNvSpPr txBox="1">
              <a:spLocks noChangeArrowheads="1"/>
            </p:cNvSpPr>
            <p:nvPr/>
          </p:nvSpPr>
          <p:spPr bwMode="auto">
            <a:xfrm>
              <a:off x="4873" y="3388"/>
              <a:ext cx="209"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2</a:t>
              </a:r>
            </a:p>
          </p:txBody>
        </p:sp>
        <p:sp>
          <p:nvSpPr>
            <p:cNvPr id="53267" name="Text Box 109"/>
            <p:cNvSpPr txBox="1">
              <a:spLocks noChangeArrowheads="1"/>
            </p:cNvSpPr>
            <p:nvPr/>
          </p:nvSpPr>
          <p:spPr bwMode="auto">
            <a:xfrm>
              <a:off x="5143" y="3590"/>
              <a:ext cx="20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3</a:t>
              </a:r>
            </a:p>
          </p:txBody>
        </p:sp>
      </p:grpSp>
    </p:spTree>
    <p:extLst>
      <p:ext uri="{BB962C8B-B14F-4D97-AF65-F5344CB8AC3E}">
        <p14:creationId xmlns:p14="http://schemas.microsoft.com/office/powerpoint/2010/main" val="135668978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|EOS~049|</a:t>
            </a:r>
            <a:endParaRPr lang="en-US" sz="100" dirty="0" err="1" smtClean="0">
              <a:solidFill>
                <a:srgbClr val="FFFFFF"/>
              </a:solidFill>
              <a:latin typeface="Arial"/>
              <a:cs typeface="Calibri" pitchFamily="34" charset="0"/>
            </a:endParaRPr>
          </a:p>
        </p:txBody>
      </p:sp>
      <p:sp>
        <p:nvSpPr>
          <p:cNvPr id="54274" name="Rectangle 2"/>
          <p:cNvSpPr>
            <a:spLocks noGrp="1" noChangeArrowheads="1"/>
          </p:cNvSpPr>
          <p:nvPr>
            <p:ph type="title"/>
          </p:nvPr>
        </p:nvSpPr>
        <p:spPr/>
        <p:txBody>
          <a:bodyPr/>
          <a:lstStyle/>
          <a:p>
            <a:pPr eaLnBrk="1" hangingPunct="1"/>
            <a:r>
              <a:rPr lang="en-US" smtClean="0"/>
              <a:t>Lesson objectives review</a:t>
            </a:r>
          </a:p>
        </p:txBody>
      </p:sp>
      <p:sp>
        <p:nvSpPr>
          <p:cNvPr id="542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Define financial terms used by ClaimCenter for managing payments</a:t>
            </a:r>
          </a:p>
          <a:p>
            <a:pPr lvl="1"/>
            <a:r>
              <a:rPr lang="en-US" smtClean="0"/>
              <a:t>Create checks</a:t>
            </a:r>
          </a:p>
          <a:p>
            <a:pPr lvl="1"/>
            <a:r>
              <a:rPr lang="en-US" smtClean="0"/>
              <a:t>Apply deductibles</a:t>
            </a:r>
          </a:p>
          <a:p>
            <a:pPr lvl="1"/>
            <a:r>
              <a:rPr lang="en-US" smtClean="0"/>
              <a:t>Create and pay out auto first and final claims</a:t>
            </a:r>
          </a:p>
        </p:txBody>
      </p:sp>
    </p:spTree>
    <p:extLst>
      <p:ext uri="{BB962C8B-B14F-4D97-AF65-F5344CB8AC3E}">
        <p14:creationId xmlns:p14="http://schemas.microsoft.com/office/powerpoint/2010/main" val="3227594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|EOS~005|</a:t>
            </a:r>
            <a:endParaRPr lang="en-US" sz="100" dirty="0" err="1" smtClean="0">
              <a:solidFill>
                <a:srgbClr val="FFFFFF"/>
              </a:solidFill>
              <a:latin typeface="Arial"/>
              <a:cs typeface="Calibri" pitchFamily="34" charset="0"/>
            </a:endParaRPr>
          </a:p>
        </p:txBody>
      </p:sp>
      <p:sp>
        <p:nvSpPr>
          <p:cNvPr id="8194" name="Rectangle 2"/>
          <p:cNvSpPr>
            <a:spLocks noGrp="1" noChangeArrowheads="1"/>
          </p:cNvSpPr>
          <p:nvPr>
            <p:ph type="title"/>
          </p:nvPr>
        </p:nvSpPr>
        <p:spPr/>
        <p:txBody>
          <a:bodyPr/>
          <a:lstStyle/>
          <a:p>
            <a:pPr eaLnBrk="1" hangingPunct="1"/>
            <a:r>
              <a:rPr lang="en-US" smtClean="0"/>
              <a:t>The payment wizard</a:t>
            </a:r>
          </a:p>
        </p:txBody>
      </p:sp>
      <p:sp>
        <p:nvSpPr>
          <p:cNvPr id="8195" name="Rectangle 3"/>
          <p:cNvSpPr>
            <a:spLocks noGrp="1" noChangeArrowheads="1"/>
          </p:cNvSpPr>
          <p:nvPr>
            <p:ph idx="1"/>
          </p:nvPr>
        </p:nvSpPr>
        <p:spPr>
          <a:xfrm>
            <a:off x="519113" y="4833938"/>
            <a:ext cx="8318500" cy="1555750"/>
          </a:xfrm>
        </p:spPr>
        <p:txBody>
          <a:bodyPr/>
          <a:lstStyle/>
          <a:p>
            <a:pPr>
              <a:buFont typeface="Arial" charset="0"/>
              <a:buChar char="•"/>
            </a:pPr>
            <a:r>
              <a:rPr lang="en-US" smtClean="0"/>
              <a:t>The payment wizard is a series of screens used to create checks</a:t>
            </a:r>
          </a:p>
          <a:p>
            <a:pPr lvl="1"/>
            <a:r>
              <a:rPr lang="en-US" smtClean="0"/>
              <a:t>Every iteration of the payment wizard creates a "checkset", which contains one or more checks</a:t>
            </a:r>
          </a:p>
        </p:txBody>
      </p:sp>
      <p:sp>
        <p:nvSpPr>
          <p:cNvPr id="8196" name="Text Box 18"/>
          <p:cNvSpPr txBox="1">
            <a:spLocks noChangeArrowheads="1"/>
          </p:cNvSpPr>
          <p:nvPr/>
        </p:nvSpPr>
        <p:spPr bwMode="auto">
          <a:xfrm>
            <a:off x="2014538" y="3395663"/>
            <a:ext cx="1300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Payment wizard</a:t>
            </a:r>
          </a:p>
        </p:txBody>
      </p:sp>
      <p:grpSp>
        <p:nvGrpSpPr>
          <p:cNvPr id="8197" name="Group 157"/>
          <p:cNvGrpSpPr>
            <a:grpSpLocks/>
          </p:cNvGrpSpPr>
          <p:nvPr/>
        </p:nvGrpSpPr>
        <p:grpSpPr bwMode="auto">
          <a:xfrm>
            <a:off x="5394325" y="993775"/>
            <a:ext cx="2124075" cy="3325813"/>
            <a:chOff x="2793" y="626"/>
            <a:chExt cx="1338" cy="2095"/>
          </a:xfrm>
        </p:grpSpPr>
        <p:grpSp>
          <p:nvGrpSpPr>
            <p:cNvPr id="8244" name="Group 8"/>
            <p:cNvGrpSpPr>
              <a:grpSpLocks/>
            </p:cNvGrpSpPr>
            <p:nvPr/>
          </p:nvGrpSpPr>
          <p:grpSpPr bwMode="auto">
            <a:xfrm>
              <a:off x="3077" y="889"/>
              <a:ext cx="752" cy="523"/>
              <a:chOff x="3153" y="1049"/>
              <a:chExt cx="752" cy="523"/>
            </a:xfrm>
          </p:grpSpPr>
          <p:sp>
            <p:nvSpPr>
              <p:cNvPr id="8253"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8254"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5" name="Group 11"/>
            <p:cNvGrpSpPr>
              <a:grpSpLocks/>
            </p:cNvGrpSpPr>
            <p:nvPr/>
          </p:nvGrpSpPr>
          <p:grpSpPr bwMode="auto">
            <a:xfrm>
              <a:off x="3076" y="1503"/>
              <a:ext cx="752" cy="523"/>
              <a:chOff x="3153" y="1049"/>
              <a:chExt cx="752" cy="523"/>
            </a:xfrm>
          </p:grpSpPr>
          <p:sp>
            <p:nvSpPr>
              <p:cNvPr id="8251"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8252"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46" name="Group 14"/>
            <p:cNvGrpSpPr>
              <a:grpSpLocks/>
            </p:cNvGrpSpPr>
            <p:nvPr/>
          </p:nvGrpSpPr>
          <p:grpSpPr bwMode="auto">
            <a:xfrm>
              <a:off x="3073" y="2096"/>
              <a:ext cx="752" cy="523"/>
              <a:chOff x="3153" y="1049"/>
              <a:chExt cx="752" cy="523"/>
            </a:xfrm>
          </p:grpSpPr>
          <p:sp>
            <p:nvSpPr>
              <p:cNvPr id="8249" name="Rectangle 1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8250" name="Picture 1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47" name="AutoShape 17"/>
            <p:cNvSpPr>
              <a:spLocks noChangeArrowheads="1"/>
            </p:cNvSpPr>
            <p:nvPr/>
          </p:nvSpPr>
          <p:spPr bwMode="auto">
            <a:xfrm>
              <a:off x="2793" y="827"/>
              <a:ext cx="1338" cy="1894"/>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8248" name="Text Box 29"/>
            <p:cNvSpPr txBox="1">
              <a:spLocks noChangeArrowheads="1"/>
            </p:cNvSpPr>
            <p:nvPr/>
          </p:nvSpPr>
          <p:spPr bwMode="auto">
            <a:xfrm>
              <a:off x="2995" y="626"/>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sp>
        <p:nvSpPr>
          <p:cNvPr id="8198" name="Freeform 156"/>
          <p:cNvSpPr>
            <a:spLocks/>
          </p:cNvSpPr>
          <p:nvPr/>
        </p:nvSpPr>
        <p:spPr bwMode="auto">
          <a:xfrm>
            <a:off x="1789113" y="3579813"/>
            <a:ext cx="7937" cy="9525"/>
          </a:xfrm>
          <a:custGeom>
            <a:avLst/>
            <a:gdLst>
              <a:gd name="T0" fmla="*/ 0 w 10"/>
              <a:gd name="T1" fmla="*/ 2147483647 h 13"/>
              <a:gd name="T2" fmla="*/ 2147483647 w 10"/>
              <a:gd name="T3" fmla="*/ 0 h 13"/>
              <a:gd name="T4" fmla="*/ 2147483647 w 10"/>
              <a:gd name="T5" fmla="*/ 0 h 13"/>
              <a:gd name="T6" fmla="*/ 0 w 10"/>
              <a:gd name="T7" fmla="*/ 2147483647 h 13"/>
              <a:gd name="T8" fmla="*/ 0 60000 65536"/>
              <a:gd name="T9" fmla="*/ 0 60000 65536"/>
              <a:gd name="T10" fmla="*/ 0 60000 65536"/>
              <a:gd name="T11" fmla="*/ 0 60000 65536"/>
              <a:gd name="T12" fmla="*/ 0 w 10"/>
              <a:gd name="T13" fmla="*/ 0 h 13"/>
              <a:gd name="T14" fmla="*/ 10 w 10"/>
              <a:gd name="T15" fmla="*/ 13 h 13"/>
            </a:gdLst>
            <a:ahLst/>
            <a:cxnLst>
              <a:cxn ang="T8">
                <a:pos x="T0" y="T1"/>
              </a:cxn>
              <a:cxn ang="T9">
                <a:pos x="T2" y="T3"/>
              </a:cxn>
              <a:cxn ang="T10">
                <a:pos x="T4" y="T5"/>
              </a:cxn>
              <a:cxn ang="T11">
                <a:pos x="T6" y="T7"/>
              </a:cxn>
            </a:cxnLst>
            <a:rect l="T12" t="T13" r="T14" b="T15"/>
            <a:pathLst>
              <a:path w="10" h="13">
                <a:moveTo>
                  <a:pt x="0" y="13"/>
                </a:moveTo>
                <a:lnTo>
                  <a:pt x="6" y="0"/>
                </a:lnTo>
                <a:lnTo>
                  <a:pt x="10" y="0"/>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nvGrpSpPr>
          <p:cNvPr id="8199" name="Group 158"/>
          <p:cNvGrpSpPr>
            <a:grpSpLocks/>
          </p:cNvGrpSpPr>
          <p:nvPr/>
        </p:nvGrpSpPr>
        <p:grpSpPr bwMode="auto">
          <a:xfrm>
            <a:off x="1541463" y="1271588"/>
            <a:ext cx="2341562" cy="2076450"/>
            <a:chOff x="366" y="801"/>
            <a:chExt cx="1475" cy="1308"/>
          </a:xfrm>
        </p:grpSpPr>
        <p:grpSp>
          <p:nvGrpSpPr>
            <p:cNvPr id="8201" name="Group 30"/>
            <p:cNvGrpSpPr>
              <a:grpSpLocks/>
            </p:cNvGrpSpPr>
            <p:nvPr/>
          </p:nvGrpSpPr>
          <p:grpSpPr bwMode="auto">
            <a:xfrm>
              <a:off x="366" y="1035"/>
              <a:ext cx="1475" cy="1074"/>
              <a:chOff x="3955" y="2986"/>
              <a:chExt cx="1475" cy="1074"/>
            </a:xfrm>
          </p:grpSpPr>
          <p:sp>
            <p:nvSpPr>
              <p:cNvPr id="8205" name="Rectangle 31"/>
              <p:cNvSpPr>
                <a:spLocks noChangeArrowheads="1"/>
              </p:cNvSpPr>
              <p:nvPr/>
            </p:nvSpPr>
            <p:spPr bwMode="auto">
              <a:xfrm>
                <a:off x="3955" y="2986"/>
                <a:ext cx="1475" cy="1074"/>
              </a:xfrm>
              <a:prstGeom prst="rect">
                <a:avLst/>
              </a:prstGeom>
              <a:solidFill>
                <a:schemeClr val="tx1"/>
              </a:solidFill>
              <a:ln w="1905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8206" name="Group 32"/>
              <p:cNvGrpSpPr>
                <a:grpSpLocks/>
              </p:cNvGrpSpPr>
              <p:nvPr/>
            </p:nvGrpSpPr>
            <p:grpSpPr bwMode="auto">
              <a:xfrm>
                <a:off x="4765" y="3473"/>
                <a:ext cx="584" cy="539"/>
                <a:chOff x="2371" y="1333"/>
                <a:chExt cx="1641" cy="1516"/>
              </a:xfrm>
            </p:grpSpPr>
            <p:sp>
              <p:nvSpPr>
                <p:cNvPr id="8234" name="Freeform 3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5" name="Rectangle 3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6" name="Freeform 3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7" name="Freeform 3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8" name="Freeform 3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9" name="Freeform 3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40" name="Freeform 3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41" name="Freeform 4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42" name="Freeform 4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43" name="Freeform 4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8207" name="Group 43"/>
              <p:cNvGrpSpPr>
                <a:grpSpLocks/>
              </p:cNvGrpSpPr>
              <p:nvPr/>
            </p:nvGrpSpPr>
            <p:grpSpPr bwMode="auto">
              <a:xfrm>
                <a:off x="4535" y="3258"/>
                <a:ext cx="584" cy="539"/>
                <a:chOff x="2371" y="1333"/>
                <a:chExt cx="1641" cy="1516"/>
              </a:xfrm>
            </p:grpSpPr>
            <p:sp>
              <p:nvSpPr>
                <p:cNvPr id="8224" name="Freeform 4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5" name="Rectangle 4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6" name="Freeform 4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7" name="Freeform 4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8" name="Freeform 4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9" name="Freeform 4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0" name="Freeform 5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1" name="Freeform 5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2" name="Freeform 5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33" name="Freeform 5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8208" name="Group 54"/>
              <p:cNvGrpSpPr>
                <a:grpSpLocks/>
              </p:cNvGrpSpPr>
              <p:nvPr/>
            </p:nvGrpSpPr>
            <p:grpSpPr bwMode="auto">
              <a:xfrm>
                <a:off x="4304" y="3041"/>
                <a:ext cx="584" cy="539"/>
                <a:chOff x="2371" y="1333"/>
                <a:chExt cx="1641" cy="1516"/>
              </a:xfrm>
            </p:grpSpPr>
            <p:sp>
              <p:nvSpPr>
                <p:cNvPr id="8214" name="Freeform 5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15" name="Rectangle 5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16" name="Freeform 5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17" name="Freeform 5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18" name="Freeform 5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19" name="Freeform 6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0" name="Freeform 6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1" name="Freeform 6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2" name="Freeform 6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8223" name="Freeform 6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sp>
            <p:nvSpPr>
              <p:cNvPr id="8211" name="Text Box 67"/>
              <p:cNvSpPr txBox="1">
                <a:spLocks noChangeArrowheads="1"/>
              </p:cNvSpPr>
              <p:nvPr/>
            </p:nvSpPr>
            <p:spPr bwMode="auto">
              <a:xfrm>
                <a:off x="4661" y="3155"/>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1</a:t>
                </a:r>
              </a:p>
            </p:txBody>
          </p:sp>
          <p:sp>
            <p:nvSpPr>
              <p:cNvPr id="8212" name="Text Box 68"/>
              <p:cNvSpPr txBox="1">
                <a:spLocks noChangeArrowheads="1"/>
              </p:cNvSpPr>
              <p:nvPr/>
            </p:nvSpPr>
            <p:spPr bwMode="auto">
              <a:xfrm>
                <a:off x="4873" y="3388"/>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2</a:t>
                </a:r>
              </a:p>
            </p:txBody>
          </p:sp>
          <p:sp>
            <p:nvSpPr>
              <p:cNvPr id="8213" name="Text Box 69"/>
              <p:cNvSpPr txBox="1">
                <a:spLocks noChangeArrowheads="1"/>
              </p:cNvSpPr>
              <p:nvPr/>
            </p:nvSpPr>
            <p:spPr bwMode="auto">
              <a:xfrm>
                <a:off x="5143" y="3590"/>
                <a:ext cx="2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0000"/>
                    </a:solidFill>
                  </a:rPr>
                  <a:t>3</a:t>
                </a:r>
              </a:p>
            </p:txBody>
          </p:sp>
        </p:grpSp>
        <p:grpSp>
          <p:nvGrpSpPr>
            <p:cNvPr id="8202" name="Group 4"/>
            <p:cNvGrpSpPr>
              <a:grpSpLocks/>
            </p:cNvGrpSpPr>
            <p:nvPr/>
          </p:nvGrpSpPr>
          <p:grpSpPr bwMode="auto">
            <a:xfrm>
              <a:off x="1531" y="801"/>
              <a:ext cx="291" cy="421"/>
              <a:chOff x="3674" y="1098"/>
              <a:chExt cx="676" cy="977"/>
            </a:xfrm>
          </p:grpSpPr>
          <p:sp>
            <p:nvSpPr>
              <p:cNvPr id="8203" name="Rectangle 5"/>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820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00" name="Line 159"/>
          <p:cNvSpPr>
            <a:spLocks noChangeShapeType="1"/>
          </p:cNvSpPr>
          <p:nvPr/>
        </p:nvSpPr>
        <p:spPr bwMode="auto">
          <a:xfrm>
            <a:off x="4111625" y="2211388"/>
            <a:ext cx="11049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Tree>
    <p:extLst>
      <p:ext uri="{BB962C8B-B14F-4D97-AF65-F5344CB8AC3E}">
        <p14:creationId xmlns:p14="http://schemas.microsoft.com/office/powerpoint/2010/main" val="107224888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|EOS~050|</a:t>
            </a:r>
            <a:endParaRPr lang="en-US" sz="100" dirty="0" err="1" smtClean="0">
              <a:solidFill>
                <a:srgbClr val="FFFFFF"/>
              </a:solidFill>
              <a:latin typeface="Arial"/>
              <a:cs typeface="Calibri" pitchFamily="34" charset="0"/>
            </a:endParaRPr>
          </a:p>
        </p:txBody>
      </p:sp>
      <p:sp>
        <p:nvSpPr>
          <p:cNvPr id="55298" name="Rectangle 2"/>
          <p:cNvSpPr>
            <a:spLocks noGrp="1" noChangeArrowheads="1"/>
          </p:cNvSpPr>
          <p:nvPr>
            <p:ph type="title"/>
          </p:nvPr>
        </p:nvSpPr>
        <p:spPr/>
        <p:txBody>
          <a:bodyPr/>
          <a:lstStyle/>
          <a:p>
            <a:pPr eaLnBrk="1" hangingPunct="1"/>
            <a:r>
              <a:rPr lang="en-US" smtClean="0"/>
              <a:t>Review questions</a:t>
            </a:r>
          </a:p>
        </p:txBody>
      </p:sp>
      <p:sp>
        <p:nvSpPr>
          <p:cNvPr id="55299" name="Rectangle 3"/>
          <p:cNvSpPr>
            <a:spLocks noGrp="1" noChangeArrowheads="1"/>
          </p:cNvSpPr>
          <p:nvPr>
            <p:ph idx="1"/>
          </p:nvPr>
        </p:nvSpPr>
        <p:spPr>
          <a:xfrm>
            <a:off x="419100" y="881063"/>
            <a:ext cx="8648700" cy="5375275"/>
          </a:xfrm>
        </p:spPr>
        <p:txBody>
          <a:bodyPr/>
          <a:lstStyle/>
          <a:p>
            <a:pPr marL="457200" indent="-457200">
              <a:buFont typeface="Webdings" pitchFamily="18" charset="2"/>
              <a:buAutoNum type="arabicPeriod"/>
            </a:pPr>
            <a:r>
              <a:rPr lang="en-US" sz="2200" dirty="0" smtClean="0"/>
              <a:t>Betty Baker went through the payment wizard one time. She specified three payees (and there were no joint payees or recurring payments). Based on this information alone:</a:t>
            </a:r>
          </a:p>
          <a:p>
            <a:pPr marL="909638" lvl="1" indent="-457200">
              <a:buSzTx/>
              <a:buFont typeface="Webdings" pitchFamily="18" charset="2"/>
              <a:buAutoNum type="alphaLcParenR"/>
            </a:pPr>
            <a:r>
              <a:rPr lang="en-US" dirty="0" smtClean="0"/>
              <a:t>Can you tell how many </a:t>
            </a:r>
            <a:r>
              <a:rPr lang="en-US" dirty="0" err="1" smtClean="0"/>
              <a:t>checksets</a:t>
            </a:r>
            <a:r>
              <a:rPr lang="en-US" dirty="0" smtClean="0"/>
              <a:t> there are?</a:t>
            </a:r>
          </a:p>
          <a:p>
            <a:pPr marL="909638" lvl="1" indent="-457200">
              <a:buSzTx/>
              <a:buFont typeface="Webdings" pitchFamily="18" charset="2"/>
              <a:buAutoNum type="alphaLcParenR"/>
            </a:pPr>
            <a:r>
              <a:rPr lang="en-US" dirty="0" smtClean="0"/>
              <a:t>Can you tell how many checks there are?</a:t>
            </a:r>
          </a:p>
          <a:p>
            <a:pPr marL="909638" lvl="1" indent="-457200">
              <a:buSzTx/>
              <a:buFont typeface="Webdings" pitchFamily="18" charset="2"/>
              <a:buAutoNum type="alphaLcParenR"/>
            </a:pPr>
            <a:r>
              <a:rPr lang="en-US" dirty="0" smtClean="0"/>
              <a:t>Can you tell how many payment transactions there are?</a:t>
            </a:r>
          </a:p>
          <a:p>
            <a:pPr marL="457200" indent="-457200">
              <a:buFont typeface="Webdings" pitchFamily="18" charset="2"/>
              <a:buAutoNum type="arabicPeriod"/>
            </a:pPr>
            <a:r>
              <a:rPr lang="en-US" sz="2200" dirty="0" smtClean="0"/>
              <a:t>A check includes a $200 final payment from a $500 reserve line. Why does ClaimCenter create a second transaction? What is the dollar amount of this transaction?</a:t>
            </a:r>
          </a:p>
          <a:p>
            <a:pPr marL="457200" indent="-457200">
              <a:buFont typeface="Webdings" pitchFamily="18" charset="2"/>
              <a:buAutoNum type="arabicPeriod"/>
            </a:pPr>
            <a:r>
              <a:rPr lang="en-US" sz="2200" dirty="0" smtClean="0"/>
              <a:t>What happens if you start the payment wizard when the claim is not at "ability to pay"?</a:t>
            </a:r>
          </a:p>
          <a:p>
            <a:pPr marL="457200" indent="-457200">
              <a:buFont typeface="Webdings" pitchFamily="18" charset="2"/>
              <a:buAutoNum type="arabicPeriod"/>
            </a:pPr>
            <a:r>
              <a:rPr lang="en-US" sz="2200" dirty="0" smtClean="0"/>
              <a:t>What happens if you start the payment wizard when the claim is at "ability to pay" but none of its exposures are at "ability to pay"?</a:t>
            </a:r>
          </a:p>
          <a:p>
            <a:pPr marL="457200" indent="-457200">
              <a:buFont typeface="Webdings" pitchFamily="18" charset="2"/>
              <a:buAutoNum type="arabicPeriod"/>
            </a:pPr>
            <a:r>
              <a:rPr lang="en-US" sz="2200" dirty="0" smtClean="0"/>
              <a:t>Are deductibles applied to payments or checks?</a:t>
            </a:r>
          </a:p>
        </p:txBody>
      </p:sp>
    </p:spTree>
    <p:extLst>
      <p:ext uri="{BB962C8B-B14F-4D97-AF65-F5344CB8AC3E}">
        <p14:creationId xmlns:p14="http://schemas.microsoft.com/office/powerpoint/2010/main" val="167755349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|EOS~051|</a:t>
            </a:r>
            <a:endParaRPr lang="en-US" sz="100" dirty="0" err="1" smtClean="0">
              <a:solidFill>
                <a:srgbClr val="FFFFFF"/>
              </a:solidFill>
              <a:latin typeface="Arial"/>
              <a:cs typeface="Calibri" pitchFamily="34" charset="0"/>
            </a:endParaRPr>
          </a:p>
        </p:txBody>
      </p:sp>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 2001-2014 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a:t>
            </a:r>
            <a:r>
              <a:rPr lang="en-US" sz="1600" dirty="0" smtClean="0"/>
              <a:t>Claim </a:t>
            </a:r>
            <a:r>
              <a:rPr lang="en-US" sz="1600" dirty="0"/>
              <a:t>Portal, Guidewire Policyholder Portal, ClaimCenter, BillingCenter, PolicyCenter, InsuranceSuite, Gosu, </a:t>
            </a:r>
            <a:r>
              <a:rPr lang="en-US" sz="1600" dirty="0" smtClean="0"/>
              <a:t>Deliver </a:t>
            </a:r>
            <a:r>
              <a:rPr lang="en-US" sz="1600" dirty="0"/>
              <a:t>Insurance Your Way, and the Guidewire logo are trademarks, service marks, or registered trademarks of Guidewire Software, Inc. in the United States and/or other countries.</a:t>
            </a:r>
          </a:p>
          <a:p>
            <a:pPr marL="0" indent="0">
              <a:buNone/>
            </a:pPr>
            <a:r>
              <a:rPr lang="en-US" sz="1600" dirty="0"/>
              <a:t>All other trademarks are the property of their respective owners.</a:t>
            </a:r>
          </a:p>
          <a:p>
            <a:pPr marL="0" indent="0">
              <a:buNone/>
            </a:pPr>
            <a:r>
              <a:rPr lang="en-US" sz="1600" b="1" dirty="0"/>
              <a:t>This material is confidential and proprietary to Guidewire and subject to the confidentiality terms in the applicable license agreement and/or separate nondisclosure agreement.</a:t>
            </a:r>
          </a:p>
          <a:p>
            <a:pPr marL="0" indent="0">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dirty="0"/>
              <a:t>Guidewire products are protected by one or more United States patents.</a:t>
            </a:r>
          </a:p>
        </p:txBody>
      </p:sp>
    </p:spTree>
    <p:extLst>
      <p:ext uri="{BB962C8B-B14F-4D97-AF65-F5344CB8AC3E}">
        <p14:creationId xmlns:p14="http://schemas.microsoft.com/office/powerpoint/2010/main" val="31917410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|EOS~006|</a:t>
            </a:r>
            <a:endParaRPr lang="en-US" sz="100" dirty="0" err="1" smtClean="0">
              <a:solidFill>
                <a:srgbClr val="FFFFFF"/>
              </a:solidFill>
              <a:latin typeface="Arial"/>
              <a:cs typeface="Calibri" pitchFamily="34" charset="0"/>
            </a:endParaRPr>
          </a:p>
        </p:txBody>
      </p:sp>
      <p:sp>
        <p:nvSpPr>
          <p:cNvPr id="9218" name="AutoShape 2"/>
          <p:cNvSpPr>
            <a:spLocks noChangeArrowheads="1"/>
          </p:cNvSpPr>
          <p:nvPr/>
        </p:nvSpPr>
        <p:spPr bwMode="auto">
          <a:xfrm>
            <a:off x="2109788" y="31861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19" name="Rectangle 3"/>
          <p:cNvSpPr>
            <a:spLocks noGrp="1" noChangeArrowheads="1"/>
          </p:cNvSpPr>
          <p:nvPr>
            <p:ph type="title"/>
          </p:nvPr>
        </p:nvSpPr>
        <p:spPr/>
        <p:txBody>
          <a:bodyPr/>
          <a:lstStyle/>
          <a:p>
            <a:pPr eaLnBrk="1" hangingPunct="1"/>
            <a:r>
              <a:rPr lang="en-US" smtClean="0"/>
              <a:t>Payment transactions</a:t>
            </a:r>
          </a:p>
        </p:txBody>
      </p:sp>
      <p:sp>
        <p:nvSpPr>
          <p:cNvPr id="9220" name="Rectangle 4"/>
          <p:cNvSpPr>
            <a:spLocks noGrp="1" noChangeArrowheads="1"/>
          </p:cNvSpPr>
          <p:nvPr>
            <p:ph idx="1"/>
          </p:nvPr>
        </p:nvSpPr>
        <p:spPr>
          <a:xfrm>
            <a:off x="519113" y="4537075"/>
            <a:ext cx="8318500" cy="1646238"/>
          </a:xfrm>
        </p:spPr>
        <p:txBody>
          <a:bodyPr/>
          <a:lstStyle/>
          <a:p>
            <a:pPr>
              <a:buFont typeface="Arial" charset="0"/>
              <a:buChar char="•"/>
            </a:pPr>
            <a:r>
              <a:rPr lang="en-US" smtClean="0"/>
              <a:t>Every checkset "gets" its money from one or more payment transactions</a:t>
            </a:r>
          </a:p>
          <a:p>
            <a:pPr>
              <a:buFont typeface="Arial" charset="0"/>
              <a:buChar char="•"/>
            </a:pPr>
            <a:r>
              <a:rPr lang="en-US" smtClean="0"/>
              <a:t>Each payment transaction comes from a reserve line, which can be from the same exposure or different exposures</a:t>
            </a:r>
          </a:p>
        </p:txBody>
      </p:sp>
      <p:grpSp>
        <p:nvGrpSpPr>
          <p:cNvPr id="9221" name="Group 5"/>
          <p:cNvGrpSpPr>
            <a:grpSpLocks/>
          </p:cNvGrpSpPr>
          <p:nvPr/>
        </p:nvGrpSpPr>
        <p:grpSpPr bwMode="auto">
          <a:xfrm>
            <a:off x="3927475" y="1495425"/>
            <a:ext cx="1193800" cy="830263"/>
            <a:chOff x="3153" y="1049"/>
            <a:chExt cx="752" cy="523"/>
          </a:xfrm>
        </p:grpSpPr>
        <p:sp>
          <p:nvSpPr>
            <p:cNvPr id="9333" name="Rectangle 6"/>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9334" name="Picture 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2" name="Group 8"/>
          <p:cNvGrpSpPr>
            <a:grpSpLocks/>
          </p:cNvGrpSpPr>
          <p:nvPr/>
        </p:nvGrpSpPr>
        <p:grpSpPr bwMode="auto">
          <a:xfrm>
            <a:off x="3925888" y="2470150"/>
            <a:ext cx="1193800" cy="830263"/>
            <a:chOff x="3153" y="1049"/>
            <a:chExt cx="752" cy="523"/>
          </a:xfrm>
        </p:grpSpPr>
        <p:sp>
          <p:nvSpPr>
            <p:cNvPr id="9331" name="Rectangle 9"/>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9332" name="Picture 1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23" name="Group 11"/>
          <p:cNvGrpSpPr>
            <a:grpSpLocks/>
          </p:cNvGrpSpPr>
          <p:nvPr/>
        </p:nvGrpSpPr>
        <p:grpSpPr bwMode="auto">
          <a:xfrm>
            <a:off x="3921125" y="3411538"/>
            <a:ext cx="1193800" cy="830262"/>
            <a:chOff x="3153" y="1049"/>
            <a:chExt cx="752" cy="523"/>
          </a:xfrm>
        </p:grpSpPr>
        <p:sp>
          <p:nvSpPr>
            <p:cNvPr id="9329" name="Rectangle 12"/>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9330" name="Picture 1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24" name="AutoShape 14"/>
          <p:cNvSpPr>
            <a:spLocks noChangeArrowheads="1"/>
          </p:cNvSpPr>
          <p:nvPr/>
        </p:nvSpPr>
        <p:spPr bwMode="auto">
          <a:xfrm>
            <a:off x="3476625" y="1397000"/>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25" name="Text Box 15"/>
          <p:cNvSpPr txBox="1">
            <a:spLocks noChangeArrowheads="1"/>
          </p:cNvSpPr>
          <p:nvPr/>
        </p:nvSpPr>
        <p:spPr bwMode="auto">
          <a:xfrm>
            <a:off x="3851275" y="1074738"/>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9226" name="Group 16"/>
          <p:cNvGrpSpPr>
            <a:grpSpLocks/>
          </p:cNvGrpSpPr>
          <p:nvPr/>
        </p:nvGrpSpPr>
        <p:grpSpPr bwMode="auto">
          <a:xfrm>
            <a:off x="785813" y="919163"/>
            <a:ext cx="1217612" cy="1252537"/>
            <a:chOff x="358" y="281"/>
            <a:chExt cx="934" cy="961"/>
          </a:xfrm>
        </p:grpSpPr>
        <p:grpSp>
          <p:nvGrpSpPr>
            <p:cNvPr id="9301" name="Group 17"/>
            <p:cNvGrpSpPr>
              <a:grpSpLocks/>
            </p:cNvGrpSpPr>
            <p:nvPr/>
          </p:nvGrpSpPr>
          <p:grpSpPr bwMode="auto">
            <a:xfrm>
              <a:off x="607" y="513"/>
              <a:ext cx="615" cy="494"/>
              <a:chOff x="1834" y="946"/>
              <a:chExt cx="721" cy="579"/>
            </a:xfrm>
          </p:grpSpPr>
          <p:sp>
            <p:nvSpPr>
              <p:cNvPr id="9327" name="Line 18"/>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8" name="Line 19"/>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302" name="Group 20"/>
            <p:cNvGrpSpPr>
              <a:grpSpLocks/>
            </p:cNvGrpSpPr>
            <p:nvPr/>
          </p:nvGrpSpPr>
          <p:grpSpPr bwMode="auto">
            <a:xfrm>
              <a:off x="888" y="736"/>
              <a:ext cx="404" cy="506"/>
              <a:chOff x="4174" y="933"/>
              <a:chExt cx="921" cy="1151"/>
            </a:xfrm>
          </p:grpSpPr>
          <p:sp>
            <p:nvSpPr>
              <p:cNvPr id="9310" name="Rectangle 21"/>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1" name="AutoShape 22"/>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2" name="AutoShape 23"/>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3" name="AutoShape 24"/>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4" name="Freeform 25"/>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5" name="Freeform 26"/>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6" name="Freeform 27"/>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7" name="Freeform 28"/>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8" name="Freeform 29"/>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19" name="Freeform 30"/>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0" name="Freeform 31"/>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1" name="Line 32"/>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2" name="Line 33"/>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3" name="Line 34"/>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4" name="Line 35"/>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5" name="Line 36"/>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26" name="Line 37"/>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303" name="Group 38"/>
            <p:cNvGrpSpPr>
              <a:grpSpLocks/>
            </p:cNvGrpSpPr>
            <p:nvPr/>
          </p:nvGrpSpPr>
          <p:grpSpPr bwMode="auto">
            <a:xfrm>
              <a:off x="358" y="281"/>
              <a:ext cx="514" cy="511"/>
              <a:chOff x="3360" y="800"/>
              <a:chExt cx="620" cy="616"/>
            </a:xfrm>
          </p:grpSpPr>
          <p:sp>
            <p:nvSpPr>
              <p:cNvPr id="9304" name="AutoShape 39"/>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05" name="Freeform 40"/>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9306" name="Group 41"/>
              <p:cNvGrpSpPr>
                <a:grpSpLocks/>
              </p:cNvGrpSpPr>
              <p:nvPr/>
            </p:nvGrpSpPr>
            <p:grpSpPr bwMode="auto">
              <a:xfrm flipH="1">
                <a:off x="3749" y="1171"/>
                <a:ext cx="212" cy="213"/>
                <a:chOff x="1350" y="686"/>
                <a:chExt cx="1132" cy="1132"/>
              </a:xfrm>
            </p:grpSpPr>
            <p:sp>
              <p:nvSpPr>
                <p:cNvPr id="9308"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9309"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307" name="Picture 4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9227" name="Text Box 45"/>
          <p:cNvSpPr txBox="1">
            <a:spLocks noChangeArrowheads="1"/>
          </p:cNvSpPr>
          <p:nvPr/>
        </p:nvSpPr>
        <p:spPr bwMode="auto">
          <a:xfrm>
            <a:off x="1516063" y="27432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Med. pay.</a:t>
            </a:r>
          </a:p>
        </p:txBody>
      </p:sp>
      <p:sp>
        <p:nvSpPr>
          <p:cNvPr id="9228" name="AutoShape 46"/>
          <p:cNvSpPr>
            <a:spLocks noChangeArrowheads="1"/>
          </p:cNvSpPr>
          <p:nvPr/>
        </p:nvSpPr>
        <p:spPr bwMode="auto">
          <a:xfrm>
            <a:off x="2111375" y="13573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29" name="Text Box 47"/>
          <p:cNvSpPr txBox="1">
            <a:spLocks noChangeArrowheads="1"/>
          </p:cNvSpPr>
          <p:nvPr/>
        </p:nvSpPr>
        <p:spPr bwMode="auto">
          <a:xfrm>
            <a:off x="2139950" y="20907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-$2250</a:t>
            </a:r>
          </a:p>
        </p:txBody>
      </p:sp>
      <p:sp>
        <p:nvSpPr>
          <p:cNvPr id="9230" name="Text Box 48"/>
          <p:cNvSpPr txBox="1">
            <a:spLocks noChangeArrowheads="1"/>
          </p:cNvSpPr>
          <p:nvPr/>
        </p:nvSpPr>
        <p:spPr bwMode="auto">
          <a:xfrm>
            <a:off x="1485900" y="9556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Collision</a:t>
            </a:r>
          </a:p>
        </p:txBody>
      </p:sp>
      <p:sp>
        <p:nvSpPr>
          <p:cNvPr id="9231" name="Text Box 49"/>
          <p:cNvSpPr txBox="1">
            <a:spLocks noChangeArrowheads="1"/>
          </p:cNvSpPr>
          <p:nvPr/>
        </p:nvSpPr>
        <p:spPr bwMode="auto">
          <a:xfrm>
            <a:off x="2122488" y="39211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-$1465</a:t>
            </a:r>
          </a:p>
        </p:txBody>
      </p:sp>
      <p:grpSp>
        <p:nvGrpSpPr>
          <p:cNvPr id="9232" name="Group 50"/>
          <p:cNvGrpSpPr>
            <a:grpSpLocks/>
          </p:cNvGrpSpPr>
          <p:nvPr/>
        </p:nvGrpSpPr>
        <p:grpSpPr bwMode="auto">
          <a:xfrm>
            <a:off x="785813" y="2747963"/>
            <a:ext cx="1217612" cy="1252537"/>
            <a:chOff x="358" y="281"/>
            <a:chExt cx="934" cy="961"/>
          </a:xfrm>
        </p:grpSpPr>
        <p:grpSp>
          <p:nvGrpSpPr>
            <p:cNvPr id="9273" name="Group 51"/>
            <p:cNvGrpSpPr>
              <a:grpSpLocks/>
            </p:cNvGrpSpPr>
            <p:nvPr/>
          </p:nvGrpSpPr>
          <p:grpSpPr bwMode="auto">
            <a:xfrm>
              <a:off x="607" y="513"/>
              <a:ext cx="615" cy="494"/>
              <a:chOff x="1834" y="946"/>
              <a:chExt cx="721" cy="579"/>
            </a:xfrm>
          </p:grpSpPr>
          <p:sp>
            <p:nvSpPr>
              <p:cNvPr id="9299" name="Line 52"/>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300" name="Line 53"/>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274" name="Group 54"/>
            <p:cNvGrpSpPr>
              <a:grpSpLocks/>
            </p:cNvGrpSpPr>
            <p:nvPr/>
          </p:nvGrpSpPr>
          <p:grpSpPr bwMode="auto">
            <a:xfrm>
              <a:off x="888" y="736"/>
              <a:ext cx="404" cy="506"/>
              <a:chOff x="4174" y="933"/>
              <a:chExt cx="921" cy="1151"/>
            </a:xfrm>
          </p:grpSpPr>
          <p:sp>
            <p:nvSpPr>
              <p:cNvPr id="9282" name="Rectangle 55"/>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3" name="AutoShape 56"/>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4" name="AutoShape 57"/>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5" name="AutoShape 58"/>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6" name="Freeform 59"/>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7" name="Freeform 60"/>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8" name="Freeform 61"/>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89" name="Freeform 62"/>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0" name="Freeform 63"/>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1" name="Freeform 64"/>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2" name="Freeform 65"/>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3" name="Line 66"/>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4" name="Line 67"/>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5" name="Line 68"/>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6" name="Line 69"/>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7" name="Line 70"/>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98" name="Line 71"/>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275" name="Group 72"/>
            <p:cNvGrpSpPr>
              <a:grpSpLocks/>
            </p:cNvGrpSpPr>
            <p:nvPr/>
          </p:nvGrpSpPr>
          <p:grpSpPr bwMode="auto">
            <a:xfrm>
              <a:off x="358" y="281"/>
              <a:ext cx="514" cy="511"/>
              <a:chOff x="3360" y="800"/>
              <a:chExt cx="620" cy="616"/>
            </a:xfrm>
          </p:grpSpPr>
          <p:sp>
            <p:nvSpPr>
              <p:cNvPr id="9276" name="AutoShape 73"/>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9277" name="Freeform 74"/>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9278" name="Group 75"/>
              <p:cNvGrpSpPr>
                <a:grpSpLocks/>
              </p:cNvGrpSpPr>
              <p:nvPr/>
            </p:nvGrpSpPr>
            <p:grpSpPr bwMode="auto">
              <a:xfrm flipH="1">
                <a:off x="3749" y="1171"/>
                <a:ext cx="212" cy="213"/>
                <a:chOff x="1350" y="686"/>
                <a:chExt cx="1132" cy="1132"/>
              </a:xfrm>
            </p:grpSpPr>
            <p:sp>
              <p:nvSpPr>
                <p:cNvPr id="9280" name="AutoShape 7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9281" name="Picture 7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79" name="Picture 7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9233" name="Group 139"/>
          <p:cNvGrpSpPr>
            <a:grpSpLocks/>
          </p:cNvGrpSpPr>
          <p:nvPr/>
        </p:nvGrpSpPr>
        <p:grpSpPr bwMode="auto">
          <a:xfrm>
            <a:off x="5286375" y="1116013"/>
            <a:ext cx="614363" cy="544512"/>
            <a:chOff x="4876" y="510"/>
            <a:chExt cx="455" cy="403"/>
          </a:xfrm>
        </p:grpSpPr>
        <p:sp>
          <p:nvSpPr>
            <p:cNvPr id="9234"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9235" name="Group 97"/>
            <p:cNvGrpSpPr>
              <a:grpSpLocks/>
            </p:cNvGrpSpPr>
            <p:nvPr/>
          </p:nvGrpSpPr>
          <p:grpSpPr bwMode="auto">
            <a:xfrm>
              <a:off x="5126" y="732"/>
              <a:ext cx="180" cy="166"/>
              <a:chOff x="2371" y="1333"/>
              <a:chExt cx="1641" cy="1516"/>
            </a:xfrm>
          </p:grpSpPr>
          <p:sp>
            <p:nvSpPr>
              <p:cNvPr id="9263"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4"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5"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6"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7"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8"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9"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70"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71"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72"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236" name="Group 108"/>
            <p:cNvGrpSpPr>
              <a:grpSpLocks/>
            </p:cNvGrpSpPr>
            <p:nvPr/>
          </p:nvGrpSpPr>
          <p:grpSpPr bwMode="auto">
            <a:xfrm>
              <a:off x="5055" y="666"/>
              <a:ext cx="180" cy="166"/>
              <a:chOff x="2371" y="1333"/>
              <a:chExt cx="1641" cy="1516"/>
            </a:xfrm>
          </p:grpSpPr>
          <p:sp>
            <p:nvSpPr>
              <p:cNvPr id="9253"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4"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5"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6"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7"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8"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9"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0"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1"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62"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237" name="Group 119"/>
            <p:cNvGrpSpPr>
              <a:grpSpLocks/>
            </p:cNvGrpSpPr>
            <p:nvPr/>
          </p:nvGrpSpPr>
          <p:grpSpPr bwMode="auto">
            <a:xfrm>
              <a:off x="4984" y="599"/>
              <a:ext cx="180" cy="166"/>
              <a:chOff x="2371" y="1333"/>
              <a:chExt cx="1641" cy="1516"/>
            </a:xfrm>
          </p:grpSpPr>
          <p:sp>
            <p:nvSpPr>
              <p:cNvPr id="9243"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4"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5"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6"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7"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8"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49"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0"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1"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9252"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9240" name="Group 135"/>
            <p:cNvGrpSpPr>
              <a:grpSpLocks/>
            </p:cNvGrpSpPr>
            <p:nvPr/>
          </p:nvGrpSpPr>
          <p:grpSpPr bwMode="auto">
            <a:xfrm>
              <a:off x="5235" y="510"/>
              <a:ext cx="90" cy="130"/>
              <a:chOff x="3674" y="1098"/>
              <a:chExt cx="676" cy="977"/>
            </a:xfrm>
          </p:grpSpPr>
          <p:sp>
            <p:nvSpPr>
              <p:cNvPr id="9241" name="Rectangle 136"/>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9242" name="Picture 13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130558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|EOS~007|</a:t>
            </a:r>
            <a:endParaRPr lang="en-US" sz="100" dirty="0" err="1" smtClean="0">
              <a:solidFill>
                <a:srgbClr val="FFFFFF"/>
              </a:solidFill>
              <a:latin typeface="Arial"/>
              <a:cs typeface="Calibri" pitchFamily="34" charset="0"/>
            </a:endParaRPr>
          </a:p>
        </p:txBody>
      </p:sp>
      <p:sp>
        <p:nvSpPr>
          <p:cNvPr id="10242" name="Rectangle 2"/>
          <p:cNvSpPr>
            <a:spLocks noGrp="1" noChangeArrowheads="1"/>
          </p:cNvSpPr>
          <p:nvPr>
            <p:ph type="title"/>
          </p:nvPr>
        </p:nvSpPr>
        <p:spPr/>
        <p:txBody>
          <a:bodyPr/>
          <a:lstStyle/>
          <a:p>
            <a:pPr eaLnBrk="1" hangingPunct="1"/>
            <a:r>
              <a:rPr lang="en-US" smtClean="0"/>
              <a:t>Checks in a checkset</a:t>
            </a:r>
          </a:p>
        </p:txBody>
      </p:sp>
      <p:sp>
        <p:nvSpPr>
          <p:cNvPr id="10243" name="Rectangle 3"/>
          <p:cNvSpPr>
            <a:spLocks noGrp="1" noChangeArrowheads="1"/>
          </p:cNvSpPr>
          <p:nvPr>
            <p:ph idx="1"/>
          </p:nvPr>
        </p:nvSpPr>
        <p:spPr>
          <a:xfrm>
            <a:off x="519113" y="4727575"/>
            <a:ext cx="8318500" cy="1646238"/>
          </a:xfrm>
        </p:spPr>
        <p:txBody>
          <a:bodyPr/>
          <a:lstStyle/>
          <a:p>
            <a:pPr>
              <a:buFont typeface="Arial" charset="0"/>
              <a:buChar char="•"/>
            </a:pPr>
            <a:r>
              <a:rPr lang="en-US" dirty="0" smtClean="0"/>
              <a:t>The money in a </a:t>
            </a:r>
            <a:r>
              <a:rPr lang="en-US" dirty="0" err="1" smtClean="0"/>
              <a:t>checkset</a:t>
            </a:r>
            <a:r>
              <a:rPr lang="en-US" dirty="0" smtClean="0"/>
              <a:t> "goes into" one or more checks</a:t>
            </a:r>
          </a:p>
          <a:p>
            <a:pPr>
              <a:buFont typeface="Arial" charset="0"/>
              <a:buChar char="•"/>
            </a:pPr>
            <a:r>
              <a:rPr lang="en-US" dirty="0" smtClean="0"/>
              <a:t>Each check has either:</a:t>
            </a:r>
          </a:p>
          <a:p>
            <a:pPr lvl="1"/>
            <a:r>
              <a:rPr lang="en-US" dirty="0" smtClean="0"/>
              <a:t>A single payee, or</a:t>
            </a:r>
          </a:p>
          <a:p>
            <a:pPr lvl="1"/>
            <a:r>
              <a:rPr lang="en-US" dirty="0" smtClean="0"/>
              <a:t>A set of "joint payees"</a:t>
            </a:r>
          </a:p>
        </p:txBody>
      </p:sp>
      <p:grpSp>
        <p:nvGrpSpPr>
          <p:cNvPr id="10244" name="Group 4"/>
          <p:cNvGrpSpPr>
            <a:grpSpLocks/>
          </p:cNvGrpSpPr>
          <p:nvPr/>
        </p:nvGrpSpPr>
        <p:grpSpPr bwMode="auto">
          <a:xfrm>
            <a:off x="3927475" y="1497013"/>
            <a:ext cx="1193800" cy="830262"/>
            <a:chOff x="3153" y="1049"/>
            <a:chExt cx="752" cy="523"/>
          </a:xfrm>
        </p:grpSpPr>
        <p:sp>
          <p:nvSpPr>
            <p:cNvPr id="10313"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0314"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5" name="Group 7"/>
          <p:cNvGrpSpPr>
            <a:grpSpLocks/>
          </p:cNvGrpSpPr>
          <p:nvPr/>
        </p:nvGrpSpPr>
        <p:grpSpPr bwMode="auto">
          <a:xfrm>
            <a:off x="3925888" y="2471738"/>
            <a:ext cx="1193800" cy="830262"/>
            <a:chOff x="3153" y="1049"/>
            <a:chExt cx="752" cy="523"/>
          </a:xfrm>
        </p:grpSpPr>
        <p:sp>
          <p:nvSpPr>
            <p:cNvPr id="10311" name="Rectangle 8"/>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0312" name="Picture 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6" name="Group 10"/>
          <p:cNvGrpSpPr>
            <a:grpSpLocks/>
          </p:cNvGrpSpPr>
          <p:nvPr/>
        </p:nvGrpSpPr>
        <p:grpSpPr bwMode="auto">
          <a:xfrm>
            <a:off x="3921125" y="3413125"/>
            <a:ext cx="1193800" cy="830263"/>
            <a:chOff x="3153" y="1049"/>
            <a:chExt cx="752" cy="523"/>
          </a:xfrm>
        </p:grpSpPr>
        <p:sp>
          <p:nvSpPr>
            <p:cNvPr id="10309" name="Rectangle 11"/>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0310" name="Picture 1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7" name="AutoShape 13"/>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0248" name="Group 14"/>
          <p:cNvGrpSpPr>
            <a:grpSpLocks/>
          </p:cNvGrpSpPr>
          <p:nvPr/>
        </p:nvGrpSpPr>
        <p:grpSpPr bwMode="auto">
          <a:xfrm>
            <a:off x="5121275" y="1568450"/>
            <a:ext cx="3654425" cy="622300"/>
            <a:chOff x="3226" y="772"/>
            <a:chExt cx="2302" cy="392"/>
          </a:xfrm>
        </p:grpSpPr>
        <p:grpSp>
          <p:nvGrpSpPr>
            <p:cNvPr id="10304" name="Group 15"/>
            <p:cNvGrpSpPr>
              <a:grpSpLocks/>
            </p:cNvGrpSpPr>
            <p:nvPr/>
          </p:nvGrpSpPr>
          <p:grpSpPr bwMode="auto">
            <a:xfrm>
              <a:off x="4010" y="772"/>
              <a:ext cx="392" cy="392"/>
              <a:chOff x="1350" y="686"/>
              <a:chExt cx="1132" cy="1132"/>
            </a:xfrm>
          </p:grpSpPr>
          <p:sp>
            <p:nvSpPr>
              <p:cNvPr id="10307" name="AutoShape 16"/>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0308" name="Picture 17"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5" name="Line 18"/>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0306" name="Text Box 19"/>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Ray Newton (insured)</a:t>
              </a:r>
            </a:p>
          </p:txBody>
        </p:sp>
      </p:grpSp>
      <p:grpSp>
        <p:nvGrpSpPr>
          <p:cNvPr id="10249" name="Group 20"/>
          <p:cNvGrpSpPr>
            <a:grpSpLocks/>
          </p:cNvGrpSpPr>
          <p:nvPr/>
        </p:nvGrpSpPr>
        <p:grpSpPr bwMode="auto">
          <a:xfrm>
            <a:off x="5105400" y="2559050"/>
            <a:ext cx="3654425" cy="622300"/>
            <a:chOff x="3226" y="772"/>
            <a:chExt cx="2302" cy="392"/>
          </a:xfrm>
        </p:grpSpPr>
        <p:grpSp>
          <p:nvGrpSpPr>
            <p:cNvPr id="10299" name="Group 21"/>
            <p:cNvGrpSpPr>
              <a:grpSpLocks/>
            </p:cNvGrpSpPr>
            <p:nvPr/>
          </p:nvGrpSpPr>
          <p:grpSpPr bwMode="auto">
            <a:xfrm>
              <a:off x="4010" y="772"/>
              <a:ext cx="392" cy="392"/>
              <a:chOff x="1350" y="686"/>
              <a:chExt cx="1132" cy="1132"/>
            </a:xfrm>
          </p:grpSpPr>
          <p:sp>
            <p:nvSpPr>
              <p:cNvPr id="10302" name="AutoShape 2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0303" name="Picture 2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0" name="Line 2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0301" name="Text Box 2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Paula Gellar (lawyer)</a:t>
              </a:r>
            </a:p>
          </p:txBody>
        </p:sp>
      </p:grpSp>
      <p:grpSp>
        <p:nvGrpSpPr>
          <p:cNvPr id="10250" name="Group 26"/>
          <p:cNvGrpSpPr>
            <a:grpSpLocks/>
          </p:cNvGrpSpPr>
          <p:nvPr/>
        </p:nvGrpSpPr>
        <p:grpSpPr bwMode="auto">
          <a:xfrm>
            <a:off x="6350000" y="3519488"/>
            <a:ext cx="622300" cy="622300"/>
            <a:chOff x="1350" y="686"/>
            <a:chExt cx="1132" cy="1132"/>
          </a:xfrm>
        </p:grpSpPr>
        <p:sp>
          <p:nvSpPr>
            <p:cNvPr id="10297" name="AutoShape 2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0298" name="Picture 2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1" name="Line 29"/>
          <p:cNvSpPr>
            <a:spLocks noChangeShapeType="1"/>
          </p:cNvSpPr>
          <p:nvPr/>
        </p:nvSpPr>
        <p:spPr bwMode="auto">
          <a:xfrm>
            <a:off x="5105400" y="3830638"/>
            <a:ext cx="123348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0252" name="Text Box 30"/>
          <p:cNvSpPr txBox="1">
            <a:spLocks noChangeArrowheads="1"/>
          </p:cNvSpPr>
          <p:nvPr/>
        </p:nvSpPr>
        <p:spPr bwMode="auto">
          <a:xfrm>
            <a:off x="7181850" y="3524250"/>
            <a:ext cx="17367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Taylor Duggan</a:t>
            </a:r>
            <a:br>
              <a:rPr lang="en-US" sz="1800" b="1">
                <a:solidFill>
                  <a:srgbClr val="000000"/>
                </a:solidFill>
              </a:rPr>
            </a:br>
            <a:r>
              <a:rPr lang="en-US" sz="1800" b="1">
                <a:solidFill>
                  <a:srgbClr val="000000"/>
                </a:solidFill>
              </a:rPr>
              <a:t>&amp; Joe's Garage (auto inspector)</a:t>
            </a:r>
          </a:p>
        </p:txBody>
      </p:sp>
      <p:grpSp>
        <p:nvGrpSpPr>
          <p:cNvPr id="10253" name="Group 31"/>
          <p:cNvGrpSpPr>
            <a:grpSpLocks/>
          </p:cNvGrpSpPr>
          <p:nvPr/>
        </p:nvGrpSpPr>
        <p:grpSpPr bwMode="auto">
          <a:xfrm>
            <a:off x="6502400" y="3671888"/>
            <a:ext cx="622300" cy="622300"/>
            <a:chOff x="1350" y="686"/>
            <a:chExt cx="1132" cy="1132"/>
          </a:xfrm>
        </p:grpSpPr>
        <p:sp>
          <p:nvSpPr>
            <p:cNvPr id="10295" name="AutoShape 3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0296" name="Picture 3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54" name="Text Box 49"/>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10255" name="Group 50"/>
          <p:cNvGrpSpPr>
            <a:grpSpLocks/>
          </p:cNvGrpSpPr>
          <p:nvPr/>
        </p:nvGrpSpPr>
        <p:grpSpPr bwMode="auto">
          <a:xfrm>
            <a:off x="5287963" y="1119188"/>
            <a:ext cx="614362" cy="544512"/>
            <a:chOff x="4876" y="510"/>
            <a:chExt cx="455" cy="403"/>
          </a:xfrm>
        </p:grpSpPr>
        <p:sp>
          <p:nvSpPr>
            <p:cNvPr id="10256" name="Rectangle 51"/>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0257" name="Group 52"/>
            <p:cNvGrpSpPr>
              <a:grpSpLocks/>
            </p:cNvGrpSpPr>
            <p:nvPr/>
          </p:nvGrpSpPr>
          <p:grpSpPr bwMode="auto">
            <a:xfrm>
              <a:off x="5126" y="732"/>
              <a:ext cx="180" cy="166"/>
              <a:chOff x="2371" y="1333"/>
              <a:chExt cx="1641" cy="1516"/>
            </a:xfrm>
          </p:grpSpPr>
          <p:sp>
            <p:nvSpPr>
              <p:cNvPr id="10285" name="Freeform 53"/>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6" name="Rectangle 54"/>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7" name="Freeform 55"/>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8" name="Freeform 56"/>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9" name="Freeform 57"/>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90" name="Freeform 58"/>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91" name="Freeform 59"/>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92" name="Freeform 60"/>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93" name="Freeform 61"/>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94" name="Freeform 62"/>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0258" name="Group 63"/>
            <p:cNvGrpSpPr>
              <a:grpSpLocks/>
            </p:cNvGrpSpPr>
            <p:nvPr/>
          </p:nvGrpSpPr>
          <p:grpSpPr bwMode="auto">
            <a:xfrm>
              <a:off x="5055" y="666"/>
              <a:ext cx="180" cy="166"/>
              <a:chOff x="2371" y="1333"/>
              <a:chExt cx="1641" cy="1516"/>
            </a:xfrm>
          </p:grpSpPr>
          <p:sp>
            <p:nvSpPr>
              <p:cNvPr id="10275" name="Freeform 6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6" name="Rectangle 6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7" name="Freeform 6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8" name="Freeform 6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9" name="Freeform 6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0" name="Freeform 6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1" name="Freeform 7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2" name="Freeform 7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3" name="Freeform 7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84" name="Freeform 7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0259" name="Group 74"/>
            <p:cNvGrpSpPr>
              <a:grpSpLocks/>
            </p:cNvGrpSpPr>
            <p:nvPr/>
          </p:nvGrpSpPr>
          <p:grpSpPr bwMode="auto">
            <a:xfrm>
              <a:off x="4984" y="599"/>
              <a:ext cx="180" cy="166"/>
              <a:chOff x="2371" y="1333"/>
              <a:chExt cx="1641" cy="1516"/>
            </a:xfrm>
          </p:grpSpPr>
          <p:sp>
            <p:nvSpPr>
              <p:cNvPr id="10265" name="Freeform 7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66" name="Rectangle 7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67" name="Freeform 7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68" name="Freeform 7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69" name="Freeform 7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0" name="Freeform 8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1" name="Freeform 8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2" name="Freeform 8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3" name="Freeform 8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0274" name="Freeform 8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0262" name="Group 87"/>
            <p:cNvGrpSpPr>
              <a:grpSpLocks/>
            </p:cNvGrpSpPr>
            <p:nvPr/>
          </p:nvGrpSpPr>
          <p:grpSpPr bwMode="auto">
            <a:xfrm>
              <a:off x="5235" y="510"/>
              <a:ext cx="90" cy="130"/>
              <a:chOff x="3674" y="1098"/>
              <a:chExt cx="676" cy="977"/>
            </a:xfrm>
          </p:grpSpPr>
          <p:sp>
            <p:nvSpPr>
              <p:cNvPr id="10263" name="Rectangle 88"/>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0264" name="Picture 89"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943910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|EOS~008|</a:t>
            </a:r>
            <a:endParaRPr lang="en-US" sz="100" dirty="0" err="1" smtClean="0">
              <a:solidFill>
                <a:srgbClr val="FFFFFF"/>
              </a:solidFill>
              <a:latin typeface="Arial"/>
              <a:cs typeface="Calibri" pitchFamily="34" charset="0"/>
            </a:endParaRPr>
          </a:p>
        </p:txBody>
      </p:sp>
      <p:sp>
        <p:nvSpPr>
          <p:cNvPr id="11266" name="Rectangle 2"/>
          <p:cNvSpPr>
            <a:spLocks noGrp="1" noChangeArrowheads="1"/>
          </p:cNvSpPr>
          <p:nvPr>
            <p:ph type="title"/>
          </p:nvPr>
        </p:nvSpPr>
        <p:spPr/>
        <p:txBody>
          <a:bodyPr/>
          <a:lstStyle/>
          <a:p>
            <a:pPr eaLnBrk="1" hangingPunct="1"/>
            <a:r>
              <a:rPr lang="en-US" smtClean="0"/>
              <a:t>Checkset example 1:</a:t>
            </a:r>
            <a:br>
              <a:rPr lang="en-US" smtClean="0"/>
            </a:br>
            <a:r>
              <a:rPr lang="en-US" sz="2600" smtClean="0"/>
              <a:t>Single payment for single check</a:t>
            </a:r>
          </a:p>
        </p:txBody>
      </p:sp>
      <p:sp>
        <p:nvSpPr>
          <p:cNvPr id="11267" name="Rectangle 3"/>
          <p:cNvSpPr>
            <a:spLocks noGrp="1" noChangeArrowheads="1"/>
          </p:cNvSpPr>
          <p:nvPr>
            <p:ph idx="1"/>
          </p:nvPr>
        </p:nvSpPr>
        <p:spPr>
          <a:xfrm>
            <a:off x="519113" y="4837113"/>
            <a:ext cx="8318500" cy="1552575"/>
          </a:xfrm>
        </p:spPr>
        <p:txBody>
          <a:bodyPr/>
          <a:lstStyle/>
          <a:p>
            <a:pPr>
              <a:buFont typeface="Arial" charset="0"/>
              <a:buChar char="•"/>
            </a:pPr>
            <a:r>
              <a:rPr lang="en-US" smtClean="0"/>
              <a:t>Ray Newton receives a $550 check to repair damage done to his car during a hail storm</a:t>
            </a:r>
          </a:p>
        </p:txBody>
      </p:sp>
      <p:grpSp>
        <p:nvGrpSpPr>
          <p:cNvPr id="11268" name="Group 4"/>
          <p:cNvGrpSpPr>
            <a:grpSpLocks/>
          </p:cNvGrpSpPr>
          <p:nvPr/>
        </p:nvGrpSpPr>
        <p:grpSpPr bwMode="auto">
          <a:xfrm>
            <a:off x="3927475" y="2446338"/>
            <a:ext cx="1193800" cy="830262"/>
            <a:chOff x="3153" y="1049"/>
            <a:chExt cx="752" cy="523"/>
          </a:xfrm>
        </p:grpSpPr>
        <p:sp>
          <p:nvSpPr>
            <p:cNvPr id="11350"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1351"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9"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1270" name="Group 8"/>
          <p:cNvGrpSpPr>
            <a:grpSpLocks/>
          </p:cNvGrpSpPr>
          <p:nvPr/>
        </p:nvGrpSpPr>
        <p:grpSpPr bwMode="auto">
          <a:xfrm>
            <a:off x="785813" y="1955800"/>
            <a:ext cx="1217612" cy="1252538"/>
            <a:chOff x="358" y="281"/>
            <a:chExt cx="934" cy="961"/>
          </a:xfrm>
        </p:grpSpPr>
        <p:grpSp>
          <p:nvGrpSpPr>
            <p:cNvPr id="11322" name="Group 9"/>
            <p:cNvGrpSpPr>
              <a:grpSpLocks/>
            </p:cNvGrpSpPr>
            <p:nvPr/>
          </p:nvGrpSpPr>
          <p:grpSpPr bwMode="auto">
            <a:xfrm>
              <a:off x="607" y="513"/>
              <a:ext cx="615" cy="494"/>
              <a:chOff x="1834" y="946"/>
              <a:chExt cx="721" cy="579"/>
            </a:xfrm>
          </p:grpSpPr>
          <p:sp>
            <p:nvSpPr>
              <p:cNvPr id="11348" name="Line 10"/>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9" name="Line 11"/>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1323" name="Group 12"/>
            <p:cNvGrpSpPr>
              <a:grpSpLocks/>
            </p:cNvGrpSpPr>
            <p:nvPr/>
          </p:nvGrpSpPr>
          <p:grpSpPr bwMode="auto">
            <a:xfrm>
              <a:off x="888" y="736"/>
              <a:ext cx="404" cy="506"/>
              <a:chOff x="4174" y="933"/>
              <a:chExt cx="921" cy="1151"/>
            </a:xfrm>
          </p:grpSpPr>
          <p:sp>
            <p:nvSpPr>
              <p:cNvPr id="11331" name="Rectangle 13"/>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2" name="AutoShape 14"/>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3" name="AutoShape 15"/>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4" name="AutoShape 16"/>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5" name="Freeform 17"/>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6" name="Freeform 18"/>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7" name="Freeform 19"/>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8" name="Freeform 20"/>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39" name="Freeform 21"/>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0" name="Freeform 22"/>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1" name="Freeform 23"/>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2" name="Line 24"/>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3" name="Line 25"/>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4" name="Line 26"/>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5" name="Line 27"/>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6" name="Line 28"/>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47" name="Line 29"/>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1324" name="Group 30"/>
            <p:cNvGrpSpPr>
              <a:grpSpLocks/>
            </p:cNvGrpSpPr>
            <p:nvPr/>
          </p:nvGrpSpPr>
          <p:grpSpPr bwMode="auto">
            <a:xfrm>
              <a:off x="358" y="281"/>
              <a:ext cx="514" cy="511"/>
              <a:chOff x="3360" y="800"/>
              <a:chExt cx="620" cy="616"/>
            </a:xfrm>
          </p:grpSpPr>
          <p:sp>
            <p:nvSpPr>
              <p:cNvPr id="11325" name="AutoShape 31"/>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26" name="Freeform 32"/>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1327" name="Group 33"/>
              <p:cNvGrpSpPr>
                <a:grpSpLocks/>
              </p:cNvGrpSpPr>
              <p:nvPr/>
            </p:nvGrpSpPr>
            <p:grpSpPr bwMode="auto">
              <a:xfrm flipH="1">
                <a:off x="3749" y="1171"/>
                <a:ext cx="212" cy="213"/>
                <a:chOff x="1350" y="686"/>
                <a:chExt cx="1132" cy="1132"/>
              </a:xfrm>
            </p:grpSpPr>
            <p:sp>
              <p:nvSpPr>
                <p:cNvPr id="11329" name="AutoShape 34"/>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1330" name="Picture 35"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28" name="Picture 3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271" name="AutoShape 37"/>
          <p:cNvSpPr>
            <a:spLocks noChangeArrowheads="1"/>
          </p:cNvSpPr>
          <p:nvPr/>
        </p:nvSpPr>
        <p:spPr bwMode="auto">
          <a:xfrm>
            <a:off x="2111375" y="2393950"/>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272" name="Text Box 38"/>
          <p:cNvSpPr txBox="1">
            <a:spLocks noChangeArrowheads="1"/>
          </p:cNvSpPr>
          <p:nvPr/>
        </p:nvSpPr>
        <p:spPr bwMode="auto">
          <a:xfrm>
            <a:off x="2139950" y="3127375"/>
            <a:ext cx="1033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-$550</a:t>
            </a:r>
          </a:p>
        </p:txBody>
      </p:sp>
      <p:sp>
        <p:nvSpPr>
          <p:cNvPr id="11273" name="Text Box 39"/>
          <p:cNvSpPr txBox="1">
            <a:spLocks noChangeArrowheads="1"/>
          </p:cNvSpPr>
          <p:nvPr/>
        </p:nvSpPr>
        <p:spPr bwMode="auto">
          <a:xfrm>
            <a:off x="1485900" y="1992313"/>
            <a:ext cx="1841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Comprehensive</a:t>
            </a:r>
          </a:p>
        </p:txBody>
      </p:sp>
      <p:grpSp>
        <p:nvGrpSpPr>
          <p:cNvPr id="11274" name="Group 40"/>
          <p:cNvGrpSpPr>
            <a:grpSpLocks/>
          </p:cNvGrpSpPr>
          <p:nvPr/>
        </p:nvGrpSpPr>
        <p:grpSpPr bwMode="auto">
          <a:xfrm>
            <a:off x="5121275" y="2517775"/>
            <a:ext cx="3654425" cy="622300"/>
            <a:chOff x="3226" y="772"/>
            <a:chExt cx="2302" cy="392"/>
          </a:xfrm>
        </p:grpSpPr>
        <p:grpSp>
          <p:nvGrpSpPr>
            <p:cNvPr id="11317" name="Group 41"/>
            <p:cNvGrpSpPr>
              <a:grpSpLocks/>
            </p:cNvGrpSpPr>
            <p:nvPr/>
          </p:nvGrpSpPr>
          <p:grpSpPr bwMode="auto">
            <a:xfrm>
              <a:off x="4010" y="772"/>
              <a:ext cx="392" cy="392"/>
              <a:chOff x="1350" y="686"/>
              <a:chExt cx="1132" cy="1132"/>
            </a:xfrm>
          </p:grpSpPr>
          <p:sp>
            <p:nvSpPr>
              <p:cNvPr id="11320" name="AutoShape 42"/>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1321" name="Picture 43"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318" name="Line 44"/>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1319" name="Text Box 45"/>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Ray Newton (insured)</a:t>
              </a:r>
            </a:p>
          </p:txBody>
        </p:sp>
      </p:grpSp>
      <p:sp>
        <p:nvSpPr>
          <p:cNvPr id="11275" name="Text Box 46"/>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a:solidFill>
                  <a:srgbClr val="33B251"/>
                </a:solidFill>
              </a:rPr>
              <a:t>$550</a:t>
            </a:r>
          </a:p>
        </p:txBody>
      </p:sp>
      <p:sp>
        <p:nvSpPr>
          <p:cNvPr id="11276" name="Text Box 62"/>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11277" name="Group 63"/>
          <p:cNvGrpSpPr>
            <a:grpSpLocks/>
          </p:cNvGrpSpPr>
          <p:nvPr/>
        </p:nvGrpSpPr>
        <p:grpSpPr bwMode="auto">
          <a:xfrm>
            <a:off x="5287963" y="1119188"/>
            <a:ext cx="614362" cy="544512"/>
            <a:chOff x="4876" y="510"/>
            <a:chExt cx="455" cy="403"/>
          </a:xfrm>
        </p:grpSpPr>
        <p:sp>
          <p:nvSpPr>
            <p:cNvPr id="11278" name="Rectangle 64"/>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1279" name="Group 65"/>
            <p:cNvGrpSpPr>
              <a:grpSpLocks/>
            </p:cNvGrpSpPr>
            <p:nvPr/>
          </p:nvGrpSpPr>
          <p:grpSpPr bwMode="auto">
            <a:xfrm>
              <a:off x="5126" y="732"/>
              <a:ext cx="180" cy="166"/>
              <a:chOff x="2371" y="1333"/>
              <a:chExt cx="1641" cy="1516"/>
            </a:xfrm>
          </p:grpSpPr>
          <p:sp>
            <p:nvSpPr>
              <p:cNvPr id="11307" name="Freeform 6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8" name="Rectangle 6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9" name="Freeform 6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0" name="Freeform 6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1" name="Freeform 7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2" name="Freeform 7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3" name="Freeform 7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4" name="Freeform 7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5" name="Freeform 7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16" name="Freeform 7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1280" name="Group 76"/>
            <p:cNvGrpSpPr>
              <a:grpSpLocks/>
            </p:cNvGrpSpPr>
            <p:nvPr/>
          </p:nvGrpSpPr>
          <p:grpSpPr bwMode="auto">
            <a:xfrm>
              <a:off x="5055" y="666"/>
              <a:ext cx="180" cy="166"/>
              <a:chOff x="2371" y="1333"/>
              <a:chExt cx="1641" cy="1516"/>
            </a:xfrm>
          </p:grpSpPr>
          <p:sp>
            <p:nvSpPr>
              <p:cNvPr id="11297" name="Freeform 77"/>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8" name="Rectangle 78"/>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9" name="Freeform 79"/>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0" name="Freeform 80"/>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1" name="Freeform 81"/>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2" name="Freeform 82"/>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3" name="Freeform 83"/>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4" name="Freeform 84"/>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5" name="Freeform 85"/>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306" name="Freeform 86"/>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1281" name="Group 87"/>
            <p:cNvGrpSpPr>
              <a:grpSpLocks/>
            </p:cNvGrpSpPr>
            <p:nvPr/>
          </p:nvGrpSpPr>
          <p:grpSpPr bwMode="auto">
            <a:xfrm>
              <a:off x="4984" y="599"/>
              <a:ext cx="180" cy="166"/>
              <a:chOff x="2371" y="1333"/>
              <a:chExt cx="1641" cy="1516"/>
            </a:xfrm>
          </p:grpSpPr>
          <p:sp>
            <p:nvSpPr>
              <p:cNvPr id="11287" name="Freeform 8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88" name="Rectangle 8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89" name="Freeform 9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0" name="Freeform 9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1" name="Freeform 9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2" name="Freeform 9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3" name="Freeform 9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4" name="Freeform 9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5" name="Freeform 9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1296" name="Freeform 9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1284" name="Group 100"/>
            <p:cNvGrpSpPr>
              <a:grpSpLocks/>
            </p:cNvGrpSpPr>
            <p:nvPr/>
          </p:nvGrpSpPr>
          <p:grpSpPr bwMode="auto">
            <a:xfrm>
              <a:off x="5235" y="510"/>
              <a:ext cx="90" cy="130"/>
              <a:chOff x="3674" y="1098"/>
              <a:chExt cx="676" cy="977"/>
            </a:xfrm>
          </p:grpSpPr>
          <p:sp>
            <p:nvSpPr>
              <p:cNvPr id="11285" name="Rectangle 101"/>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1286" name="Picture 10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32101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43978" cy="107722"/>
          </a:xfrm>
          <a:prstGeom prst="rect">
            <a:avLst/>
          </a:prstGeom>
          <a:noFill/>
        </p:spPr>
        <p:txBody>
          <a:bodyPr vert="horz" wrap="none" rtlCol="0">
            <a:spAutoFit/>
          </a:bodyPr>
          <a:lstStyle/>
          <a:p>
            <a:r>
              <a:rPr lang="en-US" sz="100" smtClean="0">
                <a:solidFill>
                  <a:srgbClr val="FFFFFF"/>
                </a:solidFill>
                <a:latin typeface="Arial"/>
                <a:cs typeface="Calibri" pitchFamily="34" charset="0"/>
              </a:rPr>
              <a:t>|EOS~009|</a:t>
            </a:r>
            <a:endParaRPr lang="en-US" sz="100" dirty="0" err="1" smtClean="0">
              <a:solidFill>
                <a:srgbClr val="FFFFFF"/>
              </a:solidFill>
              <a:latin typeface="Arial"/>
              <a:cs typeface="Calibri" pitchFamily="34" charset="0"/>
            </a:endParaRPr>
          </a:p>
        </p:txBody>
      </p:sp>
      <p:sp>
        <p:nvSpPr>
          <p:cNvPr id="12290" name="Rectangle 2"/>
          <p:cNvSpPr>
            <a:spLocks noGrp="1" noChangeArrowheads="1"/>
          </p:cNvSpPr>
          <p:nvPr>
            <p:ph type="title"/>
          </p:nvPr>
        </p:nvSpPr>
        <p:spPr/>
        <p:txBody>
          <a:bodyPr/>
          <a:lstStyle/>
          <a:p>
            <a:pPr eaLnBrk="1" hangingPunct="1"/>
            <a:r>
              <a:rPr lang="en-US" smtClean="0"/>
              <a:t>Checkset example 2:</a:t>
            </a:r>
            <a:br>
              <a:rPr lang="en-US" smtClean="0"/>
            </a:br>
            <a:r>
              <a:rPr lang="en-US" sz="2600" smtClean="0"/>
              <a:t>Multiple payments for single check</a:t>
            </a:r>
          </a:p>
        </p:txBody>
      </p:sp>
      <p:sp>
        <p:nvSpPr>
          <p:cNvPr id="12291" name="Rectangle 3"/>
          <p:cNvSpPr>
            <a:spLocks noGrp="1" noChangeArrowheads="1"/>
          </p:cNvSpPr>
          <p:nvPr>
            <p:ph idx="1"/>
          </p:nvPr>
        </p:nvSpPr>
        <p:spPr>
          <a:xfrm>
            <a:off x="519113" y="4837113"/>
            <a:ext cx="8318500" cy="1552575"/>
          </a:xfrm>
        </p:spPr>
        <p:txBody>
          <a:bodyPr/>
          <a:lstStyle/>
          <a:p>
            <a:pPr>
              <a:buFont typeface="Arial" charset="0"/>
              <a:buChar char="•"/>
            </a:pPr>
            <a:r>
              <a:rPr lang="en-US" dirty="0" smtClean="0"/>
              <a:t>Ray Newton receives a check for $3715 to cover:</a:t>
            </a:r>
          </a:p>
          <a:p>
            <a:pPr lvl="1"/>
            <a:r>
              <a:rPr lang="en-US" dirty="0" smtClean="0"/>
              <a:t>Damage done to his car from a collision</a:t>
            </a:r>
          </a:p>
          <a:p>
            <a:pPr lvl="1"/>
            <a:r>
              <a:rPr lang="en-US" dirty="0" smtClean="0"/>
              <a:t>Medical payments for an injury he got during the collision</a:t>
            </a:r>
          </a:p>
        </p:txBody>
      </p:sp>
      <p:grpSp>
        <p:nvGrpSpPr>
          <p:cNvPr id="12292" name="Group 4"/>
          <p:cNvGrpSpPr>
            <a:grpSpLocks/>
          </p:cNvGrpSpPr>
          <p:nvPr/>
        </p:nvGrpSpPr>
        <p:grpSpPr bwMode="auto">
          <a:xfrm>
            <a:off x="3927475" y="2446338"/>
            <a:ext cx="1193800" cy="830262"/>
            <a:chOff x="3153" y="1049"/>
            <a:chExt cx="752" cy="523"/>
          </a:xfrm>
        </p:grpSpPr>
        <p:sp>
          <p:nvSpPr>
            <p:cNvPr id="12406" name="Rectangle 5"/>
            <p:cNvSpPr>
              <a:spLocks noChangeArrowheads="1"/>
            </p:cNvSpPr>
            <p:nvPr/>
          </p:nvSpPr>
          <p:spPr bwMode="auto">
            <a:xfrm>
              <a:off x="3153" y="1055"/>
              <a:ext cx="752" cy="517"/>
            </a:xfrm>
            <a:prstGeom prst="rect">
              <a:avLst/>
            </a:prstGeom>
            <a:solidFill>
              <a:srgbClr val="CCFFCC"/>
            </a:solidFill>
            <a:ln w="12700" algn="ctr">
              <a:solidFill>
                <a:schemeClr val="bg1"/>
              </a:solidFill>
              <a:miter lim="800000"/>
              <a:headEnd/>
              <a:tailEnd/>
            </a:ln>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2407" name="Picture 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3" name="AutoShape 7"/>
          <p:cNvSpPr>
            <a:spLocks noChangeArrowheads="1"/>
          </p:cNvSpPr>
          <p:nvPr/>
        </p:nvSpPr>
        <p:spPr bwMode="auto">
          <a:xfrm>
            <a:off x="3476625" y="1398588"/>
            <a:ext cx="2124075" cy="300672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2294" name="Group 8"/>
          <p:cNvGrpSpPr>
            <a:grpSpLocks/>
          </p:cNvGrpSpPr>
          <p:nvPr/>
        </p:nvGrpSpPr>
        <p:grpSpPr bwMode="auto">
          <a:xfrm>
            <a:off x="5121275" y="2517775"/>
            <a:ext cx="3654425" cy="622300"/>
            <a:chOff x="3226" y="772"/>
            <a:chExt cx="2302" cy="392"/>
          </a:xfrm>
        </p:grpSpPr>
        <p:grpSp>
          <p:nvGrpSpPr>
            <p:cNvPr id="12401" name="Group 9"/>
            <p:cNvGrpSpPr>
              <a:grpSpLocks/>
            </p:cNvGrpSpPr>
            <p:nvPr/>
          </p:nvGrpSpPr>
          <p:grpSpPr bwMode="auto">
            <a:xfrm>
              <a:off x="4010" y="772"/>
              <a:ext cx="392" cy="392"/>
              <a:chOff x="1350" y="686"/>
              <a:chExt cx="1132" cy="1132"/>
            </a:xfrm>
          </p:grpSpPr>
          <p:sp>
            <p:nvSpPr>
              <p:cNvPr id="12404" name="AutoShape 10"/>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2405" name="Picture 11"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402" name="Line 12"/>
            <p:cNvSpPr>
              <a:spLocks noChangeShapeType="1"/>
            </p:cNvSpPr>
            <p:nvPr/>
          </p:nvSpPr>
          <p:spPr bwMode="auto">
            <a:xfrm>
              <a:off x="3226" y="968"/>
              <a:ext cx="777"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403" name="Text Box 13"/>
            <p:cNvSpPr txBox="1">
              <a:spLocks noChangeArrowheads="1"/>
            </p:cNvSpPr>
            <p:nvPr/>
          </p:nvSpPr>
          <p:spPr bwMode="auto">
            <a:xfrm>
              <a:off x="4434" y="795"/>
              <a:ext cx="10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Ray Newton (insured)</a:t>
              </a:r>
            </a:p>
          </p:txBody>
        </p:sp>
      </p:grpSp>
      <p:sp>
        <p:nvSpPr>
          <p:cNvPr id="12295" name="AutoShape 14"/>
          <p:cNvSpPr>
            <a:spLocks noChangeArrowheads="1"/>
          </p:cNvSpPr>
          <p:nvPr/>
        </p:nvSpPr>
        <p:spPr bwMode="auto">
          <a:xfrm>
            <a:off x="2109788" y="3376613"/>
            <a:ext cx="1357312"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2296" name="Group 15"/>
          <p:cNvGrpSpPr>
            <a:grpSpLocks/>
          </p:cNvGrpSpPr>
          <p:nvPr/>
        </p:nvGrpSpPr>
        <p:grpSpPr bwMode="auto">
          <a:xfrm>
            <a:off x="785813" y="1109663"/>
            <a:ext cx="1217612" cy="1252537"/>
            <a:chOff x="358" y="281"/>
            <a:chExt cx="934" cy="961"/>
          </a:xfrm>
        </p:grpSpPr>
        <p:grpSp>
          <p:nvGrpSpPr>
            <p:cNvPr id="12373" name="Group 16"/>
            <p:cNvGrpSpPr>
              <a:grpSpLocks/>
            </p:cNvGrpSpPr>
            <p:nvPr/>
          </p:nvGrpSpPr>
          <p:grpSpPr bwMode="auto">
            <a:xfrm>
              <a:off x="607" y="513"/>
              <a:ext cx="615" cy="494"/>
              <a:chOff x="1834" y="946"/>
              <a:chExt cx="721" cy="579"/>
            </a:xfrm>
          </p:grpSpPr>
          <p:sp>
            <p:nvSpPr>
              <p:cNvPr id="12399" name="Line 17"/>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400" name="Line 18"/>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74" name="Group 19"/>
            <p:cNvGrpSpPr>
              <a:grpSpLocks/>
            </p:cNvGrpSpPr>
            <p:nvPr/>
          </p:nvGrpSpPr>
          <p:grpSpPr bwMode="auto">
            <a:xfrm>
              <a:off x="888" y="736"/>
              <a:ext cx="404" cy="506"/>
              <a:chOff x="4174" y="933"/>
              <a:chExt cx="921" cy="1151"/>
            </a:xfrm>
          </p:grpSpPr>
          <p:sp>
            <p:nvSpPr>
              <p:cNvPr id="12382" name="Rectangle 20"/>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3" name="AutoShape 21"/>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4" name="AutoShape 22"/>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5" name="AutoShape 23"/>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6" name="Freeform 24"/>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7" name="Freeform 25"/>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8" name="Freeform 26"/>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89" name="Freeform 27"/>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0" name="Freeform 28"/>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1" name="Freeform 29"/>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2" name="Freeform 30"/>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3" name="Line 31"/>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4" name="Line 32"/>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5" name="Line 33"/>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6" name="Line 34"/>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7" name="Line 35"/>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98" name="Line 36"/>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75" name="Group 37"/>
            <p:cNvGrpSpPr>
              <a:grpSpLocks/>
            </p:cNvGrpSpPr>
            <p:nvPr/>
          </p:nvGrpSpPr>
          <p:grpSpPr bwMode="auto">
            <a:xfrm>
              <a:off x="358" y="281"/>
              <a:ext cx="514" cy="511"/>
              <a:chOff x="3360" y="800"/>
              <a:chExt cx="620" cy="616"/>
            </a:xfrm>
          </p:grpSpPr>
          <p:sp>
            <p:nvSpPr>
              <p:cNvPr id="12376" name="AutoShape 38"/>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77" name="Freeform 39"/>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2378" name="Group 40"/>
              <p:cNvGrpSpPr>
                <a:grpSpLocks/>
              </p:cNvGrpSpPr>
              <p:nvPr/>
            </p:nvGrpSpPr>
            <p:grpSpPr bwMode="auto">
              <a:xfrm flipH="1">
                <a:off x="3749" y="1171"/>
                <a:ext cx="212" cy="213"/>
                <a:chOff x="1350" y="686"/>
                <a:chExt cx="1132" cy="1132"/>
              </a:xfrm>
            </p:grpSpPr>
            <p:sp>
              <p:nvSpPr>
                <p:cNvPr id="12380" name="AutoShape 41"/>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2381" name="Picture 42"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79" name="Picture 43"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297" name="Text Box 44"/>
          <p:cNvSpPr txBox="1">
            <a:spLocks noChangeArrowheads="1"/>
          </p:cNvSpPr>
          <p:nvPr/>
        </p:nvSpPr>
        <p:spPr bwMode="auto">
          <a:xfrm>
            <a:off x="1516063" y="2933700"/>
            <a:ext cx="13573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Med. pay.</a:t>
            </a:r>
          </a:p>
        </p:txBody>
      </p:sp>
      <p:sp>
        <p:nvSpPr>
          <p:cNvPr id="12298" name="AutoShape 45"/>
          <p:cNvSpPr>
            <a:spLocks noChangeArrowheads="1"/>
          </p:cNvSpPr>
          <p:nvPr/>
        </p:nvSpPr>
        <p:spPr bwMode="auto">
          <a:xfrm>
            <a:off x="2111375" y="1547813"/>
            <a:ext cx="1357313" cy="981075"/>
          </a:xfrm>
          <a:prstGeom prst="rightArrow">
            <a:avLst>
              <a:gd name="adj1" fmla="val 50000"/>
              <a:gd name="adj2" fmla="val 34587"/>
            </a:avLst>
          </a:prstGeom>
          <a:gradFill rotWithShape="1">
            <a:gsLst>
              <a:gs pos="0">
                <a:srgbClr val="FF0000"/>
              </a:gs>
              <a:gs pos="100000">
                <a:srgbClr val="CCFFCC"/>
              </a:gs>
            </a:gsLst>
            <a:lin ang="0" scaled="1"/>
          </a:gra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299" name="Text Box 46"/>
          <p:cNvSpPr txBox="1">
            <a:spLocks noChangeArrowheads="1"/>
          </p:cNvSpPr>
          <p:nvPr/>
        </p:nvSpPr>
        <p:spPr bwMode="auto">
          <a:xfrm>
            <a:off x="2139950" y="2281238"/>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-$2250</a:t>
            </a:r>
          </a:p>
        </p:txBody>
      </p:sp>
      <p:sp>
        <p:nvSpPr>
          <p:cNvPr id="12300" name="Text Box 47"/>
          <p:cNvSpPr txBox="1">
            <a:spLocks noChangeArrowheads="1"/>
          </p:cNvSpPr>
          <p:nvPr/>
        </p:nvSpPr>
        <p:spPr bwMode="auto">
          <a:xfrm>
            <a:off x="1485900" y="1146175"/>
            <a:ext cx="13573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1800" b="1">
                <a:solidFill>
                  <a:srgbClr val="000000"/>
                </a:solidFill>
              </a:rPr>
              <a:t>Coverage:</a:t>
            </a:r>
            <a:br>
              <a:rPr lang="en-US" sz="1800" b="1">
                <a:solidFill>
                  <a:srgbClr val="000000"/>
                </a:solidFill>
              </a:rPr>
            </a:br>
            <a:r>
              <a:rPr lang="en-US" sz="1800" b="1">
                <a:solidFill>
                  <a:srgbClr val="000000"/>
                </a:solidFill>
              </a:rPr>
              <a:t>Collision</a:t>
            </a:r>
          </a:p>
        </p:txBody>
      </p:sp>
      <p:sp>
        <p:nvSpPr>
          <p:cNvPr id="12301" name="Text Box 48"/>
          <p:cNvSpPr txBox="1">
            <a:spLocks noChangeArrowheads="1"/>
          </p:cNvSpPr>
          <p:nvPr/>
        </p:nvSpPr>
        <p:spPr bwMode="auto">
          <a:xfrm>
            <a:off x="2122488" y="4111625"/>
            <a:ext cx="1017587"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eaLnBrk="1" fontAlgn="base" hangingPunct="1">
              <a:spcBef>
                <a:spcPct val="50000"/>
              </a:spcBef>
              <a:spcAft>
                <a:spcPct val="30000"/>
              </a:spcAft>
              <a:buClr>
                <a:srgbClr val="FFFFFF"/>
              </a:buClr>
            </a:pPr>
            <a:r>
              <a:rPr lang="en-US" sz="2400" b="1">
                <a:solidFill>
                  <a:srgbClr val="FF0000"/>
                </a:solidFill>
              </a:rPr>
              <a:t>-$1465</a:t>
            </a:r>
          </a:p>
        </p:txBody>
      </p:sp>
      <p:grpSp>
        <p:nvGrpSpPr>
          <p:cNvPr id="12302" name="Group 49"/>
          <p:cNvGrpSpPr>
            <a:grpSpLocks/>
          </p:cNvGrpSpPr>
          <p:nvPr/>
        </p:nvGrpSpPr>
        <p:grpSpPr bwMode="auto">
          <a:xfrm>
            <a:off x="785813" y="2938463"/>
            <a:ext cx="1217612" cy="1252537"/>
            <a:chOff x="358" y="281"/>
            <a:chExt cx="934" cy="961"/>
          </a:xfrm>
        </p:grpSpPr>
        <p:grpSp>
          <p:nvGrpSpPr>
            <p:cNvPr id="12345" name="Group 50"/>
            <p:cNvGrpSpPr>
              <a:grpSpLocks/>
            </p:cNvGrpSpPr>
            <p:nvPr/>
          </p:nvGrpSpPr>
          <p:grpSpPr bwMode="auto">
            <a:xfrm>
              <a:off x="607" y="513"/>
              <a:ext cx="615" cy="494"/>
              <a:chOff x="1834" y="946"/>
              <a:chExt cx="721" cy="579"/>
            </a:xfrm>
          </p:grpSpPr>
          <p:sp>
            <p:nvSpPr>
              <p:cNvPr id="12371" name="Line 51"/>
              <p:cNvSpPr>
                <a:spLocks noChangeShapeType="1"/>
              </p:cNvSpPr>
              <p:nvPr/>
            </p:nvSpPr>
            <p:spPr bwMode="auto">
              <a:xfrm flipV="1">
                <a:off x="1834" y="946"/>
                <a:ext cx="0" cy="5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72" name="Line 52"/>
              <p:cNvSpPr>
                <a:spLocks noChangeShapeType="1"/>
              </p:cNvSpPr>
              <p:nvPr/>
            </p:nvSpPr>
            <p:spPr bwMode="auto">
              <a:xfrm flipH="1">
                <a:off x="1835" y="1518"/>
                <a:ext cx="72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46" name="Group 53"/>
            <p:cNvGrpSpPr>
              <a:grpSpLocks/>
            </p:cNvGrpSpPr>
            <p:nvPr/>
          </p:nvGrpSpPr>
          <p:grpSpPr bwMode="auto">
            <a:xfrm>
              <a:off x="888" y="736"/>
              <a:ext cx="404" cy="506"/>
              <a:chOff x="4174" y="933"/>
              <a:chExt cx="921" cy="1151"/>
            </a:xfrm>
          </p:grpSpPr>
          <p:sp>
            <p:nvSpPr>
              <p:cNvPr id="12354" name="Rectangle 54"/>
              <p:cNvSpPr>
                <a:spLocks noChangeArrowheads="1"/>
              </p:cNvSpPr>
              <p:nvPr/>
            </p:nvSpPr>
            <p:spPr bwMode="auto">
              <a:xfrm>
                <a:off x="4316" y="994"/>
                <a:ext cx="771" cy="1090"/>
              </a:xfrm>
              <a:prstGeom prst="rect">
                <a:avLst/>
              </a:prstGeom>
              <a:solidFill>
                <a:srgbClr val="CC9900"/>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55" name="AutoShape 55"/>
              <p:cNvSpPr>
                <a:spLocks noChangeArrowheads="1"/>
              </p:cNvSpPr>
              <p:nvPr/>
            </p:nvSpPr>
            <p:spPr bwMode="auto">
              <a:xfrm>
                <a:off x="4263" y="1004"/>
                <a:ext cx="832"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56" name="AutoShape 56"/>
              <p:cNvSpPr>
                <a:spLocks noChangeArrowheads="1"/>
              </p:cNvSpPr>
              <p:nvPr/>
            </p:nvSpPr>
            <p:spPr bwMode="auto">
              <a:xfrm>
                <a:off x="4277" y="1018"/>
                <a:ext cx="788" cy="1054"/>
              </a:xfrm>
              <a:prstGeom prst="parallelogram">
                <a:avLst>
                  <a:gd name="adj" fmla="val 778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57" name="AutoShape 57"/>
              <p:cNvSpPr>
                <a:spLocks noChangeArrowheads="1"/>
              </p:cNvSpPr>
              <p:nvPr/>
            </p:nvSpPr>
            <p:spPr bwMode="auto">
              <a:xfrm>
                <a:off x="4174" y="994"/>
                <a:ext cx="912" cy="1090"/>
              </a:xfrm>
              <a:prstGeom prst="parallelogram">
                <a:avLst>
                  <a:gd name="adj" fmla="val 15597"/>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58" name="Freeform 58"/>
              <p:cNvSpPr>
                <a:spLocks/>
              </p:cNvSpPr>
              <p:nvPr/>
            </p:nvSpPr>
            <p:spPr bwMode="auto">
              <a:xfrm>
                <a:off x="434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59" name="Freeform 59"/>
              <p:cNvSpPr>
                <a:spLocks/>
              </p:cNvSpPr>
              <p:nvPr/>
            </p:nvSpPr>
            <p:spPr bwMode="auto">
              <a:xfrm>
                <a:off x="4444"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0" name="Freeform 60"/>
              <p:cNvSpPr>
                <a:spLocks/>
              </p:cNvSpPr>
              <p:nvPr/>
            </p:nvSpPr>
            <p:spPr bwMode="auto">
              <a:xfrm>
                <a:off x="4540"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1" name="Freeform 61"/>
              <p:cNvSpPr>
                <a:spLocks/>
              </p:cNvSpPr>
              <p:nvPr/>
            </p:nvSpPr>
            <p:spPr bwMode="auto">
              <a:xfrm>
                <a:off x="4636"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2" name="Freeform 62"/>
              <p:cNvSpPr>
                <a:spLocks/>
              </p:cNvSpPr>
              <p:nvPr/>
            </p:nvSpPr>
            <p:spPr bwMode="auto">
              <a:xfrm>
                <a:off x="4732"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3" name="Freeform 63"/>
              <p:cNvSpPr>
                <a:spLocks/>
              </p:cNvSpPr>
              <p:nvPr/>
            </p:nvSpPr>
            <p:spPr bwMode="auto">
              <a:xfrm>
                <a:off x="4828" y="933"/>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4" name="Freeform 64"/>
              <p:cNvSpPr>
                <a:spLocks/>
              </p:cNvSpPr>
              <p:nvPr/>
            </p:nvSpPr>
            <p:spPr bwMode="auto">
              <a:xfrm>
                <a:off x="4924" y="936"/>
                <a:ext cx="77" cy="121"/>
              </a:xfrm>
              <a:custGeom>
                <a:avLst/>
                <a:gdLst>
                  <a:gd name="T0" fmla="*/ 77 w 77"/>
                  <a:gd name="T1" fmla="*/ 57 h 121"/>
                  <a:gd name="T2" fmla="*/ 62 w 77"/>
                  <a:gd name="T3" fmla="*/ 12 h 121"/>
                  <a:gd name="T4" fmla="*/ 44 w 77"/>
                  <a:gd name="T5" fmla="*/ 0 h 121"/>
                  <a:gd name="T6" fmla="*/ 17 w 77"/>
                  <a:gd name="T7" fmla="*/ 15 h 121"/>
                  <a:gd name="T8" fmla="*/ 2 w 77"/>
                  <a:gd name="T9" fmla="*/ 63 h 121"/>
                  <a:gd name="T10" fmla="*/ 8 w 77"/>
                  <a:gd name="T11" fmla="*/ 99 h 121"/>
                  <a:gd name="T12" fmla="*/ 32 w 77"/>
                  <a:gd name="T13" fmla="*/ 117 h 121"/>
                  <a:gd name="T14" fmla="*/ 62 w 77"/>
                  <a:gd name="T15" fmla="*/ 120 h 121"/>
                  <a:gd name="T16" fmla="*/ 0 60000 65536"/>
                  <a:gd name="T17" fmla="*/ 0 60000 65536"/>
                  <a:gd name="T18" fmla="*/ 0 60000 65536"/>
                  <a:gd name="T19" fmla="*/ 0 60000 65536"/>
                  <a:gd name="T20" fmla="*/ 0 60000 65536"/>
                  <a:gd name="T21" fmla="*/ 0 60000 65536"/>
                  <a:gd name="T22" fmla="*/ 0 60000 65536"/>
                  <a:gd name="T23" fmla="*/ 0 60000 65536"/>
                  <a:gd name="T24" fmla="*/ 0 w 77"/>
                  <a:gd name="T25" fmla="*/ 0 h 121"/>
                  <a:gd name="T26" fmla="*/ 77 w 77"/>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7" h="121">
                    <a:moveTo>
                      <a:pt x="77" y="57"/>
                    </a:moveTo>
                    <a:cubicBezTo>
                      <a:pt x="72" y="39"/>
                      <a:pt x="67" y="21"/>
                      <a:pt x="62" y="12"/>
                    </a:cubicBezTo>
                    <a:cubicBezTo>
                      <a:pt x="57" y="3"/>
                      <a:pt x="51" y="0"/>
                      <a:pt x="44" y="0"/>
                    </a:cubicBezTo>
                    <a:cubicBezTo>
                      <a:pt x="37" y="0"/>
                      <a:pt x="24" y="5"/>
                      <a:pt x="17" y="15"/>
                    </a:cubicBezTo>
                    <a:cubicBezTo>
                      <a:pt x="10" y="25"/>
                      <a:pt x="4" y="49"/>
                      <a:pt x="2" y="63"/>
                    </a:cubicBezTo>
                    <a:cubicBezTo>
                      <a:pt x="0" y="77"/>
                      <a:pt x="3" y="90"/>
                      <a:pt x="8" y="99"/>
                    </a:cubicBezTo>
                    <a:cubicBezTo>
                      <a:pt x="13" y="108"/>
                      <a:pt x="23" y="113"/>
                      <a:pt x="32" y="117"/>
                    </a:cubicBezTo>
                    <a:cubicBezTo>
                      <a:pt x="41" y="121"/>
                      <a:pt x="51" y="120"/>
                      <a:pt x="62" y="120"/>
                    </a:cubicBezTo>
                  </a:path>
                </a:pathLst>
              </a:custGeom>
              <a:noFill/>
              <a:ln w="28575" cap="flat" cmpd="sng">
                <a:solidFill>
                  <a:srgbClr val="4D4D4D"/>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5" name="Line 65"/>
              <p:cNvSpPr>
                <a:spLocks noChangeShapeType="1"/>
              </p:cNvSpPr>
              <p:nvPr/>
            </p:nvSpPr>
            <p:spPr bwMode="auto">
              <a:xfrm>
                <a:off x="4360" y="1205"/>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6" name="Line 66"/>
              <p:cNvSpPr>
                <a:spLocks noChangeShapeType="1"/>
              </p:cNvSpPr>
              <p:nvPr/>
            </p:nvSpPr>
            <p:spPr bwMode="auto">
              <a:xfrm>
                <a:off x="4351" y="1301"/>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7" name="Line 67"/>
              <p:cNvSpPr>
                <a:spLocks noChangeShapeType="1"/>
              </p:cNvSpPr>
              <p:nvPr/>
            </p:nvSpPr>
            <p:spPr bwMode="auto">
              <a:xfrm>
                <a:off x="4666" y="1397"/>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8" name="Line 68"/>
              <p:cNvSpPr>
                <a:spLocks noChangeShapeType="1"/>
              </p:cNvSpPr>
              <p:nvPr/>
            </p:nvSpPr>
            <p:spPr bwMode="auto">
              <a:xfrm>
                <a:off x="4324" y="1493"/>
                <a:ext cx="28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69" name="Line 69"/>
              <p:cNvSpPr>
                <a:spLocks noChangeShapeType="1"/>
              </p:cNvSpPr>
              <p:nvPr/>
            </p:nvSpPr>
            <p:spPr bwMode="auto">
              <a:xfrm>
                <a:off x="4648" y="1589"/>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70" name="Line 70"/>
              <p:cNvSpPr>
                <a:spLocks noChangeShapeType="1"/>
              </p:cNvSpPr>
              <p:nvPr/>
            </p:nvSpPr>
            <p:spPr bwMode="auto">
              <a:xfrm>
                <a:off x="4639" y="1685"/>
                <a:ext cx="28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47" name="Group 71"/>
            <p:cNvGrpSpPr>
              <a:grpSpLocks/>
            </p:cNvGrpSpPr>
            <p:nvPr/>
          </p:nvGrpSpPr>
          <p:grpSpPr bwMode="auto">
            <a:xfrm>
              <a:off x="358" y="281"/>
              <a:ext cx="514" cy="511"/>
              <a:chOff x="3360" y="800"/>
              <a:chExt cx="620" cy="616"/>
            </a:xfrm>
          </p:grpSpPr>
          <p:sp>
            <p:nvSpPr>
              <p:cNvPr id="12348" name="AutoShape 72"/>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sp>
            <p:nvSpPr>
              <p:cNvPr id="12349" name="Freeform 73"/>
              <p:cNvSpPr>
                <a:spLocks/>
              </p:cNvSpPr>
              <p:nvPr/>
            </p:nvSpPr>
            <p:spPr bwMode="auto">
              <a:xfrm>
                <a:off x="3403" y="830"/>
                <a:ext cx="212" cy="274"/>
              </a:xfrm>
              <a:custGeom>
                <a:avLst/>
                <a:gdLst>
                  <a:gd name="T0" fmla="*/ 4 w 1052"/>
                  <a:gd name="T1" fmla="*/ 11 h 1352"/>
                  <a:gd name="T2" fmla="*/ 2 w 1052"/>
                  <a:gd name="T3" fmla="*/ 10 h 1352"/>
                  <a:gd name="T4" fmla="*/ 1 w 1052"/>
                  <a:gd name="T5" fmla="*/ 7 h 1352"/>
                  <a:gd name="T6" fmla="*/ 0 w 1052"/>
                  <a:gd name="T7" fmla="*/ 5 h 1352"/>
                  <a:gd name="T8" fmla="*/ 0 w 1052"/>
                  <a:gd name="T9" fmla="*/ 3 h 1352"/>
                  <a:gd name="T10" fmla="*/ 0 w 1052"/>
                  <a:gd name="T11" fmla="*/ 1 h 1352"/>
                  <a:gd name="T12" fmla="*/ 1 w 1052"/>
                  <a:gd name="T13" fmla="*/ 1 h 1352"/>
                  <a:gd name="T14" fmla="*/ 2 w 1052"/>
                  <a:gd name="T15" fmla="*/ 1 h 1352"/>
                  <a:gd name="T16" fmla="*/ 3 w 1052"/>
                  <a:gd name="T17" fmla="*/ 1 h 1352"/>
                  <a:gd name="T18" fmla="*/ 4 w 1052"/>
                  <a:gd name="T19" fmla="*/ 0 h 1352"/>
                  <a:gd name="T20" fmla="*/ 5 w 1052"/>
                  <a:gd name="T21" fmla="*/ 1 h 1352"/>
                  <a:gd name="T22" fmla="*/ 7 w 1052"/>
                  <a:gd name="T23" fmla="*/ 1 h 1352"/>
                  <a:gd name="T24" fmla="*/ 9 w 1052"/>
                  <a:gd name="T25" fmla="*/ 1 h 1352"/>
                  <a:gd name="T26" fmla="*/ 8 w 1052"/>
                  <a:gd name="T27" fmla="*/ 5 h 1352"/>
                  <a:gd name="T28" fmla="*/ 8 w 1052"/>
                  <a:gd name="T29" fmla="*/ 6 h 1352"/>
                  <a:gd name="T30" fmla="*/ 7 w 1052"/>
                  <a:gd name="T31" fmla="*/ 9 h 1352"/>
                  <a:gd name="T32" fmla="*/ 5 w 1052"/>
                  <a:gd name="T33" fmla="*/ 10 h 1352"/>
                  <a:gd name="T34" fmla="*/ 4 w 1052"/>
                  <a:gd name="T35" fmla="*/ 11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2350" name="Group 74"/>
              <p:cNvGrpSpPr>
                <a:grpSpLocks/>
              </p:cNvGrpSpPr>
              <p:nvPr/>
            </p:nvGrpSpPr>
            <p:grpSpPr bwMode="auto">
              <a:xfrm flipH="1">
                <a:off x="3749" y="1171"/>
                <a:ext cx="212" cy="213"/>
                <a:chOff x="1350" y="686"/>
                <a:chExt cx="1132" cy="1132"/>
              </a:xfrm>
            </p:grpSpPr>
            <p:sp>
              <p:nvSpPr>
                <p:cNvPr id="12352" name="AutoShape 75"/>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pPr algn="ctr" fontAlgn="base">
                    <a:spcBef>
                      <a:spcPct val="50000"/>
                    </a:spcBef>
                    <a:spcAft>
                      <a:spcPct val="30000"/>
                    </a:spcAft>
                    <a:buClr>
                      <a:srgbClr val="FFFFFF"/>
                    </a:buClr>
                  </a:pPr>
                  <a:endParaRPr lang="en-US" sz="1400">
                    <a:solidFill>
                      <a:srgbClr val="000000"/>
                    </a:solidFill>
                  </a:endParaRPr>
                </a:p>
              </p:txBody>
            </p:sp>
            <p:pic>
              <p:nvPicPr>
                <p:cNvPr id="12353" name="Picture 76"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351" name="Picture 7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303" name="Text Box 78"/>
          <p:cNvSpPr txBox="1">
            <a:spLocks noChangeArrowheads="1"/>
          </p:cNvSpPr>
          <p:nvPr/>
        </p:nvSpPr>
        <p:spPr bwMode="auto">
          <a:xfrm>
            <a:off x="5197475" y="2487613"/>
            <a:ext cx="1033463"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400" b="1" dirty="0">
                <a:solidFill>
                  <a:srgbClr val="33B251"/>
                </a:solidFill>
              </a:rPr>
              <a:t>$3715</a:t>
            </a:r>
          </a:p>
        </p:txBody>
      </p:sp>
      <p:sp>
        <p:nvSpPr>
          <p:cNvPr id="12304" name="Text Box 94"/>
          <p:cNvSpPr txBox="1">
            <a:spLocks noChangeArrowheads="1"/>
          </p:cNvSpPr>
          <p:nvPr/>
        </p:nvSpPr>
        <p:spPr bwMode="auto">
          <a:xfrm>
            <a:off x="3851275" y="1076325"/>
            <a:ext cx="1455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1400">
                <a:solidFill>
                  <a:schemeClr val="bg1"/>
                </a:solidFill>
                <a:latin typeface="Arial" charset="0"/>
              </a:defRPr>
            </a:lvl1pPr>
            <a:lvl2pPr marL="742950" indent="-285750" eaLnBrk="0" hangingPunct="0">
              <a:defRPr sz="1400">
                <a:solidFill>
                  <a:schemeClr val="bg1"/>
                </a:solidFill>
                <a:latin typeface="Arial" charset="0"/>
              </a:defRPr>
            </a:lvl2pPr>
            <a:lvl3pPr marL="1143000" indent="-228600" eaLnBrk="0" hangingPunct="0">
              <a:defRPr sz="1400">
                <a:solidFill>
                  <a:schemeClr val="bg1"/>
                </a:solidFill>
                <a:latin typeface="Arial" charset="0"/>
              </a:defRPr>
            </a:lvl3pPr>
            <a:lvl4pPr marL="1600200" indent="-228600" eaLnBrk="0" hangingPunct="0">
              <a:defRPr sz="1400">
                <a:solidFill>
                  <a:schemeClr val="bg1"/>
                </a:solidFill>
                <a:latin typeface="Arial" charset="0"/>
              </a:defRPr>
            </a:lvl4pPr>
            <a:lvl5pPr marL="2057400" indent="-228600" eaLnBrk="0" hangingPunct="0">
              <a:defRPr sz="1400">
                <a:solidFill>
                  <a:schemeClr val="bg1"/>
                </a:solidFill>
                <a:latin typeface="Arial" charset="0"/>
              </a:defRPr>
            </a:lvl5pPr>
            <a:lvl6pPr marL="2514600" indent="-228600" algn="ctr" eaLnBrk="0" fontAlgn="base" hangingPunct="0">
              <a:spcBef>
                <a:spcPct val="50000"/>
              </a:spcBef>
              <a:spcAft>
                <a:spcPct val="30000"/>
              </a:spcAft>
              <a:buClr>
                <a:schemeClr val="tx1"/>
              </a:buClr>
              <a:defRPr sz="1400">
                <a:solidFill>
                  <a:schemeClr val="bg1"/>
                </a:solidFill>
                <a:latin typeface="Arial" charset="0"/>
              </a:defRPr>
            </a:lvl6pPr>
            <a:lvl7pPr marL="2971800" indent="-228600" algn="ctr" eaLnBrk="0" fontAlgn="base" hangingPunct="0">
              <a:spcBef>
                <a:spcPct val="50000"/>
              </a:spcBef>
              <a:spcAft>
                <a:spcPct val="30000"/>
              </a:spcAft>
              <a:buClr>
                <a:schemeClr val="tx1"/>
              </a:buClr>
              <a:defRPr sz="1400">
                <a:solidFill>
                  <a:schemeClr val="bg1"/>
                </a:solidFill>
                <a:latin typeface="Arial" charset="0"/>
              </a:defRPr>
            </a:lvl7pPr>
            <a:lvl8pPr marL="3429000" indent="-228600" algn="ctr" eaLnBrk="0" fontAlgn="base" hangingPunct="0">
              <a:spcBef>
                <a:spcPct val="50000"/>
              </a:spcBef>
              <a:spcAft>
                <a:spcPct val="30000"/>
              </a:spcAft>
              <a:buClr>
                <a:schemeClr val="tx1"/>
              </a:buClr>
              <a:defRPr sz="1400">
                <a:solidFill>
                  <a:schemeClr val="bg1"/>
                </a:solidFill>
                <a:latin typeface="Arial" charset="0"/>
              </a:defRPr>
            </a:lvl8pPr>
            <a:lvl9pPr marL="3886200" indent="-228600" algn="ctr" eaLnBrk="0" fontAlgn="base" hangingPunct="0">
              <a:spcBef>
                <a:spcPct val="50000"/>
              </a:spcBef>
              <a:spcAft>
                <a:spcPct val="30000"/>
              </a:spcAft>
              <a:buClr>
                <a:schemeClr val="tx1"/>
              </a:buClr>
              <a:defRPr sz="1400">
                <a:solidFill>
                  <a:schemeClr val="bg1"/>
                </a:solidFill>
                <a:latin typeface="Arial" charset="0"/>
              </a:defRPr>
            </a:lvl9pPr>
          </a:lstStyle>
          <a:p>
            <a:pPr algn="ctr" eaLnBrk="1" fontAlgn="base" hangingPunct="1">
              <a:spcBef>
                <a:spcPct val="50000"/>
              </a:spcBef>
              <a:spcAft>
                <a:spcPct val="30000"/>
              </a:spcAft>
              <a:buClr>
                <a:srgbClr val="FFFFFF"/>
              </a:buClr>
            </a:pPr>
            <a:r>
              <a:rPr lang="en-US" sz="2000" b="1">
                <a:solidFill>
                  <a:srgbClr val="003399"/>
                </a:solidFill>
              </a:rPr>
              <a:t>Checkset</a:t>
            </a:r>
          </a:p>
        </p:txBody>
      </p:sp>
      <p:grpSp>
        <p:nvGrpSpPr>
          <p:cNvPr id="12305" name="Group 95"/>
          <p:cNvGrpSpPr>
            <a:grpSpLocks/>
          </p:cNvGrpSpPr>
          <p:nvPr/>
        </p:nvGrpSpPr>
        <p:grpSpPr bwMode="auto">
          <a:xfrm>
            <a:off x="5286375" y="1117600"/>
            <a:ext cx="614363" cy="544513"/>
            <a:chOff x="4876" y="510"/>
            <a:chExt cx="455" cy="403"/>
          </a:xfrm>
        </p:grpSpPr>
        <p:sp>
          <p:nvSpPr>
            <p:cNvPr id="12306" name="Rectangle 96"/>
            <p:cNvSpPr>
              <a:spLocks noChangeArrowheads="1"/>
            </p:cNvSpPr>
            <p:nvPr/>
          </p:nvSpPr>
          <p:spPr bwMode="auto">
            <a:xfrm>
              <a:off x="4876" y="582"/>
              <a:ext cx="455" cy="331"/>
            </a:xfrm>
            <a:prstGeom prst="rect">
              <a:avLst/>
            </a:prstGeom>
            <a:solidFill>
              <a:schemeClr val="tx1"/>
            </a:solidFill>
            <a:ln w="1905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grpSp>
          <p:nvGrpSpPr>
            <p:cNvPr id="12307" name="Group 97"/>
            <p:cNvGrpSpPr>
              <a:grpSpLocks/>
            </p:cNvGrpSpPr>
            <p:nvPr/>
          </p:nvGrpSpPr>
          <p:grpSpPr bwMode="auto">
            <a:xfrm>
              <a:off x="5126" y="732"/>
              <a:ext cx="180" cy="166"/>
              <a:chOff x="2371" y="1333"/>
              <a:chExt cx="1641" cy="1516"/>
            </a:xfrm>
          </p:grpSpPr>
          <p:sp>
            <p:nvSpPr>
              <p:cNvPr id="12335" name="Freeform 98"/>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6" name="Rectangle 99"/>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7" name="Freeform 100"/>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8" name="Freeform 101"/>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9" name="Freeform 102"/>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40" name="Freeform 103"/>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41" name="Freeform 104"/>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42" name="Freeform 105"/>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43" name="Freeform 106"/>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44" name="Freeform 107"/>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08" name="Group 108"/>
            <p:cNvGrpSpPr>
              <a:grpSpLocks/>
            </p:cNvGrpSpPr>
            <p:nvPr/>
          </p:nvGrpSpPr>
          <p:grpSpPr bwMode="auto">
            <a:xfrm>
              <a:off x="5055" y="666"/>
              <a:ext cx="180" cy="166"/>
              <a:chOff x="2371" y="1333"/>
              <a:chExt cx="1641" cy="1516"/>
            </a:xfrm>
          </p:grpSpPr>
          <p:sp>
            <p:nvSpPr>
              <p:cNvPr id="12325" name="Freeform 109"/>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6" name="Rectangle 110"/>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7" name="Freeform 111"/>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8" name="Freeform 112"/>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9" name="Freeform 113"/>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0" name="Freeform 114"/>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1" name="Freeform 115"/>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2" name="Freeform 116"/>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3" name="Freeform 117"/>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34" name="Freeform 118"/>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09" name="Group 119"/>
            <p:cNvGrpSpPr>
              <a:grpSpLocks/>
            </p:cNvGrpSpPr>
            <p:nvPr/>
          </p:nvGrpSpPr>
          <p:grpSpPr bwMode="auto">
            <a:xfrm>
              <a:off x="4984" y="599"/>
              <a:ext cx="180" cy="166"/>
              <a:chOff x="2371" y="1333"/>
              <a:chExt cx="1641" cy="1516"/>
            </a:xfrm>
          </p:grpSpPr>
          <p:sp>
            <p:nvSpPr>
              <p:cNvPr id="12315" name="Freeform 120"/>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16" name="Rectangle 121"/>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17" name="Freeform 122"/>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18" name="Freeform 123"/>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19" name="Freeform 124"/>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0" name="Freeform 125"/>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1" name="Freeform 126"/>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2" name="Freeform 127"/>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3" name="Freeform 128"/>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sp>
            <p:nvSpPr>
              <p:cNvPr id="12324" name="Freeform 129"/>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fontAlgn="base">
                  <a:spcBef>
                    <a:spcPct val="50000"/>
                  </a:spcBef>
                  <a:spcAft>
                    <a:spcPct val="30000"/>
                  </a:spcAft>
                  <a:buClr>
                    <a:srgbClr val="FFFFFF"/>
                  </a:buClr>
                </a:pPr>
                <a:endParaRPr lang="en-US" sz="1400">
                  <a:solidFill>
                    <a:srgbClr val="000000"/>
                  </a:solidFill>
                </a:endParaRPr>
              </a:p>
            </p:txBody>
          </p:sp>
        </p:grpSp>
        <p:grpSp>
          <p:nvGrpSpPr>
            <p:cNvPr id="12312" name="Group 132"/>
            <p:cNvGrpSpPr>
              <a:grpSpLocks/>
            </p:cNvGrpSpPr>
            <p:nvPr/>
          </p:nvGrpSpPr>
          <p:grpSpPr bwMode="auto">
            <a:xfrm>
              <a:off x="5235" y="510"/>
              <a:ext cx="90" cy="130"/>
              <a:chOff x="3674" y="1098"/>
              <a:chExt cx="676" cy="977"/>
            </a:xfrm>
          </p:grpSpPr>
          <p:sp>
            <p:nvSpPr>
              <p:cNvPr id="12313" name="Rectangle 133"/>
              <p:cNvSpPr>
                <a:spLocks noChangeArrowheads="1"/>
              </p:cNvSpPr>
              <p:nvPr/>
            </p:nvSpPr>
            <p:spPr bwMode="auto">
              <a:xfrm rot="18770112" flipH="1">
                <a:off x="3523" y="1249"/>
                <a:ext cx="977" cy="676"/>
              </a:xfrm>
              <a:prstGeom prst="rect">
                <a:avLst/>
              </a:prstGeom>
              <a:solidFill>
                <a:srgbClr val="CCFFCC"/>
              </a:solidFill>
              <a:ln w="12700" algn="ctr">
                <a:solidFill>
                  <a:schemeClr val="bg1"/>
                </a:solidFill>
                <a:miter lim="800000"/>
                <a:headEnd/>
                <a:tailEnd/>
              </a:ln>
            </p:spPr>
            <p:txBody>
              <a:bodyPr lIns="0" tIns="0" rIns="0" bIns="0" anchor="ctr">
                <a:spAutoFit/>
              </a:bodyPr>
              <a:lstStyle/>
              <a:p>
                <a:pPr algn="ctr" fontAlgn="base">
                  <a:spcBef>
                    <a:spcPct val="50000"/>
                  </a:spcBef>
                  <a:spcAft>
                    <a:spcPct val="30000"/>
                  </a:spcAft>
                  <a:buClr>
                    <a:srgbClr val="FFFFFF"/>
                  </a:buClr>
                </a:pPr>
                <a:endParaRPr lang="en-US" sz="1400">
                  <a:solidFill>
                    <a:srgbClr val="000000"/>
                  </a:solidFill>
                </a:endParaRPr>
              </a:p>
            </p:txBody>
          </p:sp>
          <p:pic>
            <p:nvPicPr>
              <p:cNvPr id="12314" name="Picture 13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570112">
                <a:off x="3804" y="1263"/>
                <a:ext cx="41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35792452"/>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80DC6F-B341-4ACF-8278-677764152234}"/>
</file>

<file path=customXml/itemProps2.xml><?xml version="1.0" encoding="utf-8"?>
<ds:datastoreItem xmlns:ds="http://schemas.openxmlformats.org/officeDocument/2006/customXml" ds:itemID="{F2BFDE35-782D-4E23-A8A1-88964940AF17}"/>
</file>

<file path=customXml/itemProps3.xml><?xml version="1.0" encoding="utf-8"?>
<ds:datastoreItem xmlns:ds="http://schemas.openxmlformats.org/officeDocument/2006/customXml" ds:itemID="{DD600AC5-D65D-414D-9119-0F74A7E1FCE0}"/>
</file>

<file path=docProps/app.xml><?xml version="1.0" encoding="utf-8"?>
<Properties xmlns="http://schemas.openxmlformats.org/officeDocument/2006/extended-properties" xmlns:vt="http://schemas.openxmlformats.org/officeDocument/2006/docPropsVTypes">
  <TotalTime>579</TotalTime>
  <Words>6025</Words>
  <Application>Microsoft Office PowerPoint</Application>
  <PresentationFormat>On-screen Show (4:3)</PresentationFormat>
  <Paragraphs>610</Paragraphs>
  <Slides>51</Slides>
  <Notes>51</Notes>
  <HiddenSlides>1</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1_test-template</vt:lpstr>
      <vt:lpstr>2_test-template</vt:lpstr>
      <vt:lpstr>Payments</vt:lpstr>
      <vt:lpstr>Lesson objectives</vt:lpstr>
      <vt:lpstr>Lesson outline</vt:lpstr>
      <vt:lpstr>Checks and payees</vt:lpstr>
      <vt:lpstr>The payment wizard</vt:lpstr>
      <vt:lpstr>Payment transactions</vt:lpstr>
      <vt:lpstr>Checks in a checkset</vt:lpstr>
      <vt:lpstr>Checkset example 1: Single payment for single check</vt:lpstr>
      <vt:lpstr>Checkset example 2: Multiple payments for single check</vt:lpstr>
      <vt:lpstr>Checkset example 3: Single payment for multiple checks</vt:lpstr>
      <vt:lpstr>Checkset example 4: Multiple payments for multiple checks</vt:lpstr>
      <vt:lpstr>Financials approval</vt:lpstr>
      <vt:lpstr>The life cycle of a check</vt:lpstr>
      <vt:lpstr>General ledger integration</vt:lpstr>
      <vt:lpstr>Check processing integration</vt:lpstr>
      <vt:lpstr>Financial institution integration</vt:lpstr>
      <vt:lpstr>The end of the reserve line</vt:lpstr>
      <vt:lpstr>Lesson outline</vt:lpstr>
      <vt:lpstr>The payment wizard</vt:lpstr>
      <vt:lpstr>Basic steps of the payment wizard</vt:lpstr>
      <vt:lpstr>(Notes only slide)</vt:lpstr>
      <vt:lpstr>Prerequisites of the payment wizard: Claim at "ability to pay"</vt:lpstr>
      <vt:lpstr>PowerPoint Presentation</vt:lpstr>
      <vt:lpstr>Initiating the payment wizard</vt:lpstr>
      <vt:lpstr>Step 1: Payees (Specifying the primary payee)</vt:lpstr>
      <vt:lpstr>Step 1: Payees (Creating additional payees and checks)</vt:lpstr>
      <vt:lpstr>Step 2: Payment transactions (The first payment transaction)</vt:lpstr>
      <vt:lpstr>Payment types</vt:lpstr>
      <vt:lpstr>PowerPoint Presentation</vt:lpstr>
      <vt:lpstr>Multicurrency payments</vt:lpstr>
      <vt:lpstr>Step 3: Check instructions</vt:lpstr>
      <vt:lpstr>The completed check(s)</vt:lpstr>
      <vt:lpstr>Fields unique to the automatic check payment method</vt:lpstr>
      <vt:lpstr>Fields unique to the manual check payment method</vt:lpstr>
      <vt:lpstr>Lesson outline</vt:lpstr>
      <vt:lpstr>Deductible</vt:lpstr>
      <vt:lpstr>Viewing deductibles in ClaimCenter: Claim headline</vt:lpstr>
      <vt:lpstr>Viewing deductibles in ClaimCenter: Exposure detail page</vt:lpstr>
      <vt:lpstr>Changing the deductible</vt:lpstr>
      <vt:lpstr>Writing a check</vt:lpstr>
      <vt:lpstr>Apply the deductible</vt:lpstr>
      <vt:lpstr>Complete the check</vt:lpstr>
      <vt:lpstr>Additional payments against same reserve</vt:lpstr>
      <vt:lpstr>No partial deductible transactions</vt:lpstr>
      <vt:lpstr>Ignoring the deductible</vt:lpstr>
      <vt:lpstr>Lesson Outline</vt:lpstr>
      <vt:lpstr>Auto first and final wizard</vt:lpstr>
      <vt:lpstr>Completing auto first and final</vt:lpstr>
      <vt:lpstr>Lesson objectives review</vt:lpstr>
      <vt:lpstr>Review questions</vt:lpstr>
      <vt:lpstr>Notices</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dc:title>
  <dc:creator>Tom Rhoades</dc:creator>
  <cp:lastModifiedBy>trhoades</cp:lastModifiedBy>
  <cp:revision>47</cp:revision>
  <dcterms:created xsi:type="dcterms:W3CDTF">2014-09-08T17:00:17Z</dcterms:created>
  <dcterms:modified xsi:type="dcterms:W3CDTF">2015-01-31T00:56:57Z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