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Masters/slideMaster2.xml" ContentType="application/vnd.openxmlformats-officedocument.presentationml.slideMaster+xml"/>
  <Override PartName="/ppt/notesSlides/notesSlide14.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99" r:id="rId2"/>
  </p:sldMasterIdLst>
  <p:notesMasterIdLst>
    <p:notesMasterId r:id="rId29"/>
  </p:notesMasterIdLst>
  <p:handoutMasterIdLst>
    <p:handoutMasterId r:id="rId30"/>
  </p:handoutMasterIdLst>
  <p:sldIdLst>
    <p:sldId id="1192" r:id="rId3"/>
    <p:sldId id="1267" r:id="rId4"/>
    <p:sldId id="1293" r:id="rId5"/>
    <p:sldId id="1329" r:id="rId6"/>
    <p:sldId id="1330" r:id="rId7"/>
    <p:sldId id="1342" r:id="rId8"/>
    <p:sldId id="1332" r:id="rId9"/>
    <p:sldId id="1333" r:id="rId10"/>
    <p:sldId id="1346" r:id="rId11"/>
    <p:sldId id="1347" r:id="rId12"/>
    <p:sldId id="1335" r:id="rId13"/>
    <p:sldId id="1336" r:id="rId14"/>
    <p:sldId id="1348" r:id="rId15"/>
    <p:sldId id="1350" r:id="rId16"/>
    <p:sldId id="1337" r:id="rId17"/>
    <p:sldId id="1338" r:id="rId18"/>
    <p:sldId id="1339" r:id="rId19"/>
    <p:sldId id="1340" r:id="rId20"/>
    <p:sldId id="1310" r:id="rId21"/>
    <p:sldId id="1323" r:id="rId22"/>
    <p:sldId id="1324" r:id="rId23"/>
    <p:sldId id="1325" r:id="rId24"/>
    <p:sldId id="1326" r:id="rId25"/>
    <p:sldId id="1327" r:id="rId26"/>
    <p:sldId id="1328" r:id="rId27"/>
    <p:sldId id="1349" r:id="rId2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1" autoAdjust="0"/>
    <p:restoredTop sz="80432" autoAdjust="0"/>
  </p:normalViewPr>
  <p:slideViewPr>
    <p:cSldViewPr snapToGrid="0">
      <p:cViewPr>
        <p:scale>
          <a:sx n="76" d="100"/>
          <a:sy n="76" d="100"/>
        </p:scale>
        <p:origin x="-2106" y="-76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156"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D263C609-E8BA-4EA2-A5A0-1E7FE8350300}" type="slidenum">
              <a:rPr lang="en-US" altLang="en-US"/>
              <a:pPr>
                <a:defRPr/>
              </a:pPr>
              <a:t>‹#›</a:t>
            </a:fld>
            <a:endParaRPr lang="en-US" altLang="en-US"/>
          </a:p>
        </p:txBody>
      </p:sp>
    </p:spTree>
    <p:extLst>
      <p:ext uri="{BB962C8B-B14F-4D97-AF65-F5344CB8AC3E}">
        <p14:creationId xmlns:p14="http://schemas.microsoft.com/office/powerpoint/2010/main" val="4102923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2521A831-64CC-43B0-BC2B-8E762C3C804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Financials Approval - </a:t>
            </a:r>
            <a:fld id="{4D058736-FE95-4E7E-908D-82A3397AAED4}" type="slidenum">
              <a:rPr lang="en-US" altLang="en-US"/>
              <a:pPr>
                <a:defRPr/>
              </a:pPr>
              <a:t>‹#›</a:t>
            </a:fld>
            <a:endParaRPr lang="en-US" altLang="en-US"/>
          </a:p>
        </p:txBody>
      </p:sp>
    </p:spTree>
    <p:extLst>
      <p:ext uri="{BB962C8B-B14F-4D97-AF65-F5344CB8AC3E}">
        <p14:creationId xmlns:p14="http://schemas.microsoft.com/office/powerpoint/2010/main" val="253396273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5406DFB7-7EDD-4497-8BE7-81A4F1783FE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0724" name="Rectangle 2"/>
          <p:cNvSpPr>
            <a:spLocks noGrp="1" noRot="1" noChangeAspect="1" noChangeArrowheads="1" noTextEdit="1"/>
          </p:cNvSpPr>
          <p:nvPr>
            <p:ph type="sldImg"/>
          </p:nvPr>
        </p:nvSpPr>
        <p:spPr>
          <a:xfrm>
            <a:off x="715963" y="630238"/>
            <a:ext cx="5430837" cy="4073525"/>
          </a:xfrm>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5BECEB79-3899-448C-B4A7-4C6A8062793C}"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authority limit profile is a set of limits that specify threshold amounts for one or more types of transactions. When an authority limit profile is associated to a given user, if that user creates a transaction of a type listed in the profile which is at or exceeds the threshold amount, then the transaction is marked as requiring supervisor approval.</a:t>
            </a:r>
          </a:p>
          <a:p>
            <a:pPr eaLnBrk="1" hangingPunct="1"/>
            <a:r>
              <a:rPr lang="en-US" smtClean="0"/>
              <a:t>In the example above, if either Dana Evans or Peter Beebe creates a reserve transaction for an exposure tied to collision coverage and the total exposure reserves amount is now over $10,000, then the transaction will require approval. Also, if either Dana Evans or Peter Beebe creates any type of reserve transaction that causes the total payments for the claim to exceed $15,000, then the transaction will require approval.</a:t>
            </a:r>
          </a:p>
          <a:p>
            <a:pPr eaLnBrk="1" hangingPunct="1"/>
            <a:r>
              <a:rPr lang="en-US" smtClean="0"/>
              <a:t>Technically speaking, there is an entity used by ClaimCenter for financials processing known as a transaction set. Every transaction belongs to a transaction set. Transaction sets can have one or multiple transactions in them. Approval occurs at the transaction set level. If one transaction in the set requires approval, then the entire set requires approval. If the supervisor accepts the transaction, then the entire transaction set is accepted. If the supervisor rejects the transaction, then the entire transaction set is rejected. In practice, this level is typically transparent to an end user and is not discussed in detail 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7E0DB0DA-176A-44E7-8D78-D5821F905B30}"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Pre-defined authority profile limits can be shared across multiple users. They are created and configured from the Administration tab's Authority Limit Profiles screen.</a:t>
            </a:r>
          </a:p>
          <a:p>
            <a:pPr eaLnBrk="1" hangingPunct="1"/>
            <a:r>
              <a:rPr lang="en-US" dirty="0" smtClean="0"/>
              <a:t>To configure an existing profile, click the profile name, click the Edit button, and add, remove, or modify limits as needed.</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To create a new profile, click the Add Authority Limit Profile button. Then add limits as needed.</a:t>
            </a:r>
            <a:br>
              <a:rPr lang="en-US" dirty="0" smtClean="0"/>
            </a:br>
            <a:r>
              <a:rPr lang="en-US" dirty="0" smtClean="0"/>
              <a:t/>
            </a:r>
            <a:br>
              <a:rPr lang="en-US" dirty="0" smtClean="0"/>
            </a:br>
            <a:r>
              <a:rPr lang="en-US" dirty="0" smtClean="0"/>
              <a:t>The limits</a:t>
            </a:r>
            <a:r>
              <a:rPr lang="en-US" baseline="0" dirty="0" smtClean="0"/>
              <a:t> shown in the bottom screenshot (Adjuster) reflect the base application’s authority limits for any </a:t>
            </a:r>
            <a:r>
              <a:rPr lang="en-US" b="1" baseline="0" dirty="0" smtClean="0"/>
              <a:t>adjuster user. In a nutshell, total payments or reserves exceeding USD $15,000 require approval. </a:t>
            </a:r>
            <a:r>
              <a:rPr lang="en-US" b="0" baseline="0" dirty="0" smtClean="0"/>
              <a:t>Coverages and cost types are ignored.</a:t>
            </a:r>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2EF8591D-59F2-4558-ABC5-6C1148D7DA3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assign a pre-defined profile to a user, select the profile from the Authority Limit Profile dropdown. Note that when you choose a profile, the limits of the profile appear but are read-only. You cannot modify a pre-defined profile at the user level. You can modify it only at the profile level (which means the change you make will affect all users associated to that profile).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DE9EA562-A3A3-4CD5-896A-3DF771F25251}"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create a custom profile by selecting Custom from the Authority Limit Profile dropdown. Once you select Custom, the Authority Limit list becomes editable. Any custom profile created for a user is unique for that user. It cannot be applied to other users (unless you manually recreate it for the next user), and any changes to a given custom profile have no affects on any other profile.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Financials Approval - </a:t>
            </a:r>
            <a:fld id="{DE9EA562-A3A3-4CD5-896A-3DF771F25251}" type="slidenum">
              <a:rPr lang="en-US" altLang="en-US" sz="1200" b="0" smtClean="0">
                <a:solidFill>
                  <a:prstClr val="black"/>
                </a:solidFill>
              </a:rPr>
              <a:pPr eaLnBrk="1" hangingPunct="1">
                <a:buClr>
                  <a:prstClr val="black"/>
                </a:buClr>
              </a:pPr>
              <a:t>14</a:t>
            </a:fld>
            <a:endParaRPr lang="en-US" altLang="en-US" sz="1200" b="0" dirty="0" smtClean="0">
              <a:solidFill>
                <a:prstClr val="black"/>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shown, “Andy Applegate” may only create </a:t>
            </a:r>
            <a:r>
              <a:rPr lang="en-US" b="1" dirty="0" smtClean="0"/>
              <a:t>collision</a:t>
            </a:r>
            <a:r>
              <a:rPr lang="en-US" dirty="0" smtClean="0"/>
              <a:t> reserves up to USD</a:t>
            </a:r>
            <a:r>
              <a:rPr lang="en-US" baseline="0" dirty="0" smtClean="0"/>
              <a:t> </a:t>
            </a:r>
            <a:r>
              <a:rPr lang="en-US" dirty="0" smtClean="0"/>
              <a:t>$20,000</a:t>
            </a:r>
            <a:r>
              <a:rPr lang="en-US" baseline="0" dirty="0" smtClean="0"/>
              <a:t> without approval. Collision reserves exceeding USD $20,000 are sent for approval. </a:t>
            </a:r>
          </a:p>
          <a:p>
            <a:pPr eaLnBrk="1" hangingPunct="1"/>
            <a:endParaRPr lang="en-US" baseline="0" dirty="0" smtClean="0"/>
          </a:p>
          <a:p>
            <a:pPr eaLnBrk="1" hangingPunct="1"/>
            <a:r>
              <a:rPr lang="en-US" baseline="0" dirty="0" smtClean="0"/>
              <a:t>If he were to attempt creating a “Baggage” or “Comprehensive”, or reserve of any amount without Collision Coverage, it would be prevented with an error.</a:t>
            </a:r>
          </a:p>
          <a:p>
            <a:pPr eaLnBrk="1" hangingPunct="1"/>
            <a:endParaRPr lang="en-US" baseline="0" dirty="0" smtClean="0"/>
          </a:p>
          <a:p>
            <a:pPr eaLnBrk="1" hangingPunct="1"/>
            <a:r>
              <a:rPr lang="en-US" baseline="0" dirty="0" smtClean="0"/>
              <a:t>The example shows a </a:t>
            </a:r>
            <a:r>
              <a:rPr lang="en-US" b="1" baseline="0" dirty="0" smtClean="0"/>
              <a:t>claim-level</a:t>
            </a:r>
            <a:r>
              <a:rPr lang="en-US" b="0" baseline="0" dirty="0" smtClean="0"/>
              <a:t> reserve being prevented because the coverage is </a:t>
            </a:r>
            <a:r>
              <a:rPr lang="en-US" b="1" baseline="0" dirty="0" smtClean="0"/>
              <a:t>not Collision</a:t>
            </a:r>
            <a:r>
              <a:rPr lang="en-US" b="0" baseline="0" dirty="0" smtClean="0"/>
              <a:t>, even though the transaction is only $1. So, any other coverage value, or a blank coverage value, will be prevented. </a:t>
            </a:r>
          </a:p>
          <a:p>
            <a:pPr eaLnBrk="1" hangingPunct="1"/>
            <a:endParaRPr lang="en-US" b="0" baseline="0" dirty="0" smtClean="0"/>
          </a:p>
          <a:p>
            <a:pPr eaLnBrk="1" hangingPunct="1"/>
            <a:r>
              <a:rPr lang="en-US" b="0" baseline="0" dirty="0" smtClean="0"/>
              <a:t>Therefore, limit authority limits by coverage and/or cost type with caution. It may be best to set these kinds of granular limits on a user by user basis, or create a new profile with these limits and apply that profile only to select users that would never need (or be allowed to) create certain transactions. </a:t>
            </a:r>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14529E3B-3617-46A3-A9CB-E4ED203211F0}"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71133042-5988-4B28-9B6A-A348DB12C21F}"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A9AFE4B1-DF84-49D6-8D7B-7591A753A08F}"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F6731348-BDF9-48A6-BC9A-CA15835312C0}"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4348FB29-DDEA-4882-822A-77E72FB241DD}"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three types of objects which require attention: claims, activities, and transactions. However, the business reasons behind why they need attention and what is done in response to them needing attention varies from object type to object type. Therefore, this lesson uses the vague term "needing attention" when discussing all three object types simultaneously.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34FA0014-715B-4524-A174-EB890AC0CF9F}"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2425"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E94E5359-3F27-4C14-B6D2-610F605D0C45}"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D8EEC631-923C-465D-B455-0D8CAF4BA545}"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transaction is classified as requiring approval:</a:t>
            </a:r>
          </a:p>
          <a:p>
            <a:pPr lvl="1" eaLnBrk="1" hangingPunct="1"/>
            <a:r>
              <a:rPr lang="en-US" smtClean="0"/>
              <a:t>The status of the transaction is set to "Pending approval".</a:t>
            </a:r>
          </a:p>
          <a:p>
            <a:pPr lvl="1" eaLnBrk="1" hangingPunct="1"/>
            <a:r>
              <a:rPr lang="en-US" smtClean="0"/>
              <a:t>An approval activity is created and routed to the appropriate individual (typically the supervisor of the group).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8694EE73-9F85-4672-AE7A-22E960A27F1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activities are closed by clicking either the "Complete" or "Skip" buttons. Approval activities do not have these buttons. Instead, they have "Approve" and "Reject" buttons. Either button closes the activity. Approving the activity advances the transaction to the next status (such as "Approved"). Rejecting the activity moves the transaction to the "Rejected" status.</a:t>
            </a:r>
          </a:p>
          <a:p>
            <a:pPr eaLnBrk="1" hangingPunct="1"/>
            <a:r>
              <a:rPr lang="en-US" smtClean="0"/>
              <a:t>In the base application, there is no additional behavior when a transaction is rejected. It may be appropriate for the supervisor to take additional action (such as discussing the claim with the adjuster). It may also be appropriate to configure ClaimCenter to execute a behavior automatically (such as adding a note to the claim identifying that a pending transaction was rejected). One common scenario is that the payment comes in on a bill in error, so the payment will not be issued until the bill is corrected. </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333DF696-89F6-44C1-B17B-540809024FE8}"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292D7940-D973-42FF-A3AF-116622003BAE}"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27682BA5-854D-4FD9-A91D-BFA0E0F76BC0}"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answer for all three is the same. The transaction requires approval in all three cases.</a:t>
            </a:r>
          </a:p>
          <a:p>
            <a:pPr marL="209550" indent="-209550" eaLnBrk="1" hangingPunct="1"/>
            <a:r>
              <a:rPr lang="en-US" smtClean="0"/>
              <a:t>2. Limit type, coverage, and cost type.</a:t>
            </a:r>
          </a:p>
          <a:p>
            <a:pPr marL="209550" indent="-209550" eaLnBrk="1" hangingPunct="1"/>
            <a:r>
              <a:rPr lang="en-US" smtClean="0"/>
              <a:t>3. It sets the transaction status to "pending approval" and it creates an approval activity (which is typically routed to a supervisor).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Financials Approval - </a:t>
            </a:r>
            <a:fld id="{211C349A-83C9-44D0-A356-DBEB3FC715FC}" type="slidenum">
              <a:rPr lang="en-US" altLang="en-US" smtClean="0"/>
              <a:pPr>
                <a:defRPr/>
              </a:pPr>
              <a:t>26</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651B18DD-C6D0-49FF-B6D9-13C3F1BF7728}"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2772" name="Rectangle 4"/>
          <p:cNvSpPr>
            <a:spLocks noGrp="1" noRot="1" noChangeAspect="1" noChangeArrowheads="1" noTextEdit="1"/>
          </p:cNvSpPr>
          <p:nvPr>
            <p:ph type="sldImg"/>
          </p:nvPr>
        </p:nvSpPr>
        <p:spPr>
          <a:ln/>
        </p:spPr>
      </p:sp>
      <p:sp>
        <p:nvSpPr>
          <p:cNvPr id="3277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5BB88EFE-EDE2-4AA7-9219-87C1EA1DD807}"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exposure is a set of data used to track a potential payment from one coverage to one claimant.</a:t>
            </a:r>
          </a:p>
          <a:p>
            <a:pPr eaLnBrk="1" hangingPunct="1"/>
            <a:r>
              <a:rPr lang="en-US" smtClean="0"/>
              <a:t>A reserve line is an amount of money set aside for expected payments related to a given exposure. Every exposure ultimately has one or more reserve lines. Transactions modify the amount of money in a reserve line.</a:t>
            </a:r>
          </a:p>
          <a:p>
            <a:pPr eaLnBrk="1" hangingPunct="1"/>
            <a:r>
              <a:rPr lang="en-US" smtClean="0"/>
              <a:t>A reserve transaction modifies the amount of money set aside for the reserve line.</a:t>
            </a:r>
          </a:p>
          <a:p>
            <a:pPr eaLnBrk="1" hangingPunct="1"/>
            <a:r>
              <a:rPr lang="en-US" smtClean="0"/>
              <a:t>A payment transaction moves money from a reserve line to a payment to a claimant or other party.</a:t>
            </a:r>
          </a:p>
          <a:p>
            <a:pPr eaLnBrk="1" hangingPunct="1"/>
            <a:r>
              <a:rPr lang="en-US" smtClean="0"/>
              <a:t>A check is a single transfer of money from one or more reserve lines to one or more individuals or organizations.</a:t>
            </a:r>
          </a:p>
          <a:p>
            <a:pPr eaLnBrk="1" hangingPunct="1"/>
            <a:r>
              <a:rPr lang="en-US" smtClean="0"/>
              <a:t>A payee is a person to whom a check is made payable. Payees include both claimants and people who provided services for the claim (such as inspectors).</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FFD3E5E1-AABC-402C-9BDF-355EA935ACC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transaction does not require approval, it is acted on immediately. (For reserve transactions, the reserve line is immediately modified as stated by the transaction. For payment transactions, the payment is moved to "Awaiting Submission".)</a:t>
            </a:r>
          </a:p>
          <a:p>
            <a:pPr eaLnBrk="1" hangingPunct="1"/>
            <a:r>
              <a:rPr lang="en-US" smtClean="0"/>
              <a:t>If a transactions does require approval, it is put in a "pending approval" state.</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5771BEFE-ED3D-43B8-9EFE-2D65717D636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authority limit is associated to a user through an authority limit profile. This is discussed in an upcoming slide.</a:t>
            </a:r>
          </a:p>
          <a:p>
            <a:pPr eaLnBrk="1" hangingPunct="1"/>
            <a:r>
              <a:rPr lang="en-US" smtClean="0"/>
              <a:t>If an adjuster creates a transaction which meets the criteria of an associated authority limit, and the authority limit threshold is exceeded, then the transaction is immediately placed in a state of "pending approval" and an activity is generated and (typically) assigned to the supervisor of the group to approve or reject the transaction.</a:t>
            </a:r>
          </a:p>
          <a:p>
            <a:pPr eaLnBrk="1" hangingPunct="1"/>
            <a:r>
              <a:rPr lang="en-US" smtClean="0"/>
              <a:t>Authority limits can be tied to any type of transaction. They can be tied to a single exposure, a single payment, the entire claim, or a change in the size of the reserve line. They can be associated to a specific coverage. They can be associated to a specific cost type.</a:t>
            </a:r>
          </a:p>
          <a:p>
            <a:pPr eaLnBrk="1" hangingPunct="1"/>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EE4CD784-C5D3-4E65-A080-F4FE85EEFBE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options available in the Limit Type list cannot be modified: it maps to the </a:t>
            </a:r>
            <a:r>
              <a:rPr lang="en-US" dirty="0" err="1" smtClean="0"/>
              <a:t>AuthorityLimitType</a:t>
            </a:r>
            <a:r>
              <a:rPr lang="en-US" dirty="0" smtClean="0"/>
              <a:t> </a:t>
            </a:r>
            <a:r>
              <a:rPr lang="en-US" dirty="0" err="1" smtClean="0"/>
              <a:t>typelist</a:t>
            </a:r>
            <a:r>
              <a:rPr lang="en-US" dirty="0" smtClean="0"/>
              <a:t>, which is an internal (and therefore </a:t>
            </a:r>
            <a:r>
              <a:rPr lang="en-US" dirty="0" err="1" smtClean="0"/>
              <a:t>unmodifiable</a:t>
            </a:r>
            <a:r>
              <a:rPr lang="en-US" dirty="0" smtClean="0"/>
              <a:t>) </a:t>
            </a:r>
            <a:r>
              <a:rPr lang="en-US" dirty="0" err="1" smtClean="0"/>
              <a:t>typelist</a:t>
            </a:r>
            <a:r>
              <a:rPr lang="en-US" dirty="0" smtClean="0"/>
              <a:t>.</a:t>
            </a:r>
          </a:p>
          <a:p>
            <a:pPr eaLnBrk="1" hangingPunct="1"/>
            <a:r>
              <a:rPr lang="en-US" dirty="0" smtClean="0"/>
              <a:t>The Coverage and Cost Type lists can be modified. </a:t>
            </a:r>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a:t>
            </a:r>
            <a:r>
              <a:rPr lang="en-US" baseline="0" dirty="0" smtClean="0"/>
              <a:t> authority limit changes shown in the screenshot </a:t>
            </a:r>
            <a:r>
              <a:rPr lang="en-US" dirty="0" smtClean="0"/>
              <a:t>are made</a:t>
            </a:r>
            <a:r>
              <a:rPr lang="en-US" baseline="0" dirty="0" smtClean="0"/>
              <a:t> by a supervisor using the Administration screen &gt; Users and Security &gt; Authority Limit Profile.</a:t>
            </a:r>
            <a:br>
              <a:rPr lang="en-US" baseline="0" dirty="0" smtClean="0"/>
            </a:br>
            <a:r>
              <a:rPr lang="en-US" baseline="0" dirty="0" smtClean="0"/>
              <a:t/>
            </a:r>
            <a:br>
              <a:rPr lang="en-US" baseline="0" dirty="0" smtClean="0"/>
            </a:br>
            <a:r>
              <a:rPr lang="en-US" baseline="0" dirty="0" smtClean="0"/>
              <a:t>Note that the authority limit of $20,000 (third row in the screenshot) is limiting </a:t>
            </a:r>
            <a:r>
              <a:rPr lang="en-US" b="1" baseline="0" dirty="0" smtClean="0"/>
              <a:t>all </a:t>
            </a:r>
            <a:r>
              <a:rPr lang="en-US" baseline="0" dirty="0" smtClean="0"/>
              <a:t>exposure total reserves at a very granular level. Any other exposure reserves will be prevented, for example, an exposure total reserve of $10 on an “Unspecified” cost type.</a:t>
            </a:r>
            <a:endParaRPr lang="en-US"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11C70791-2AC3-44E3-8B65-271998DB02ED}"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a transaction exceeds an authority limit, the transaction is saved, but the status is set to "Pending approval". From a financials standpoint, no further action is taken on the transaction until it is approved.</a:t>
            </a:r>
          </a:p>
          <a:p>
            <a:pPr eaLnBrk="1" hangingPunct="1"/>
            <a:endParaRPr lang="en-US" dirty="0" smtClean="0"/>
          </a:p>
          <a:p>
            <a:pPr eaLnBrk="1" hangingPunct="1"/>
            <a:r>
              <a:rPr lang="en-US" dirty="0" smtClean="0"/>
              <a:t>If the user enters a</a:t>
            </a:r>
            <a:r>
              <a:rPr lang="en-US" baseline="0" dirty="0" smtClean="0"/>
              <a:t> reserve</a:t>
            </a:r>
            <a:r>
              <a:rPr lang="en-US" dirty="0" smtClean="0"/>
              <a:t> amount (like shown) that</a:t>
            </a:r>
            <a:r>
              <a:rPr lang="en-US" baseline="0" dirty="0" smtClean="0"/>
              <a:t> exceeds a limit in error, the user can edit the reserve by clicking on the amount and then re-enter the correct amount. The approval is discarded.</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Financials Approval - </a:t>
            </a:r>
            <a:fld id="{6C8884E6-BF2D-421F-8ABE-846056105A05}"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view information about any transaction by clicking the Amount cell on the Transactions screen. The Transaction Detail screen identifies the status. If the status is pending approval, then the Issue column in the Approval History list provides further details</a:t>
            </a:r>
            <a:r>
              <a:rPr lang="en-US" baseline="0" dirty="0" smtClean="0"/>
              <a:t> about each issue.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4668103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271189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134104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02883480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07956880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737963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63267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24832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917521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9981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509248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0480801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946172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203327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087417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4580910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647815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953662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9889629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666015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2537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28172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62479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821591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latin typeface="Arial" pitchFamily="34" charset="0"/>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latin typeface="Arial" pitchFamily="34"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3CB8061-1DEF-481A-AB94-03A915252745}"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latin typeface="Arial" pitchFamily="34" charset="0"/>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Clr>
                <a:srgbClr val="FFFFFF"/>
              </a:buClr>
              <a:buFont typeface="Wingdings" pitchFamily="2" charset="2"/>
              <a:buNone/>
              <a:defRPr/>
            </a:pPr>
            <a:fld id="{145A814A-7A20-4671-A61A-7FEE06EED8FA}" type="slidenum">
              <a:rPr lang="en-US" sz="1200" smtClean="0">
                <a:solidFill>
                  <a:srgbClr val="B2B2B2"/>
                </a:solidFill>
                <a:latin typeface="Calibri" pitchFamily="34" charset="0"/>
                <a:cs typeface="Calibri" pitchFamily="34" charset="0"/>
              </a:rPr>
              <a:pPr>
                <a:lnSpc>
                  <a:spcPts val="1800"/>
                </a:lnSpc>
                <a:spcBef>
                  <a:spcPts val="600"/>
                </a:spcBef>
                <a:buClr>
                  <a:srgbClr val="FFFFFF"/>
                </a:buClr>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03995874"/>
      </p:ext>
    </p:extLst>
  </p:cSld>
  <p:clrMap bg1="dk2" tx1="lt1" bg2="dk1"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Financials Approval</a:t>
            </a:r>
          </a:p>
        </p:txBody>
      </p:sp>
      <p:sp>
        <p:nvSpPr>
          <p:cNvPr id="4099" name="Text Placeholder 4"/>
          <p:cNvSpPr>
            <a:spLocks noGrp="1"/>
          </p:cNvSpPr>
          <p:nvPr>
            <p:ph type="body" sz="quarter" idx="10"/>
          </p:nvPr>
        </p:nvSpPr>
        <p:spPr>
          <a:xfrm>
            <a:off x="5718175" y="6167438"/>
            <a:ext cx="3089275" cy="273050"/>
          </a:xfrm>
        </p:spPr>
        <p:txBody>
          <a:bodyPr/>
          <a:lstStyle/>
          <a:p>
            <a:r>
              <a:rPr lang="en-US" dirty="0"/>
              <a:t>7</a:t>
            </a:r>
            <a:r>
              <a:rPr lang="en-US" dirty="0" smtClean="0"/>
              <a:t> October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3314" name="Rectangle 2"/>
          <p:cNvSpPr>
            <a:spLocks noChangeArrowheads="1"/>
          </p:cNvSpPr>
          <p:nvPr/>
        </p:nvSpPr>
        <p:spPr bwMode="auto">
          <a:xfrm>
            <a:off x="3022600" y="1306513"/>
            <a:ext cx="5037138" cy="2914650"/>
          </a:xfrm>
          <a:prstGeom prst="rect">
            <a:avLst/>
          </a:prstGeom>
          <a:solidFill>
            <a:srgbClr val="CCFFCC">
              <a:alpha val="25098"/>
            </a:srgbClr>
          </a:solidFill>
          <a:ln w="28575" algn="ctr">
            <a:solidFill>
              <a:schemeClr val="bg1"/>
            </a:solidFill>
            <a:miter lim="800000"/>
            <a:headEnd/>
            <a:tailEnd/>
          </a:ln>
        </p:spPr>
        <p:txBody>
          <a:bodyPr lIns="0" tIns="0" rIns="0" bIns="0" anchor="ctr">
            <a:spAutoFit/>
          </a:bodyPr>
          <a:lstStyle/>
          <a:p>
            <a:endParaRPr lang="en-US"/>
          </a:p>
        </p:txBody>
      </p:sp>
      <p:sp>
        <p:nvSpPr>
          <p:cNvPr id="13315" name="Rectangle 3"/>
          <p:cNvSpPr>
            <a:spLocks noGrp="1" noChangeArrowheads="1"/>
          </p:cNvSpPr>
          <p:nvPr>
            <p:ph type="title"/>
          </p:nvPr>
        </p:nvSpPr>
        <p:spPr/>
        <p:txBody>
          <a:bodyPr/>
          <a:lstStyle/>
          <a:p>
            <a:pPr eaLnBrk="1" hangingPunct="1"/>
            <a:r>
              <a:rPr lang="en-US" smtClean="0"/>
              <a:t>Authority limit profiles</a:t>
            </a:r>
          </a:p>
        </p:txBody>
      </p:sp>
      <p:sp>
        <p:nvSpPr>
          <p:cNvPr id="13316" name="Rectangle 4"/>
          <p:cNvSpPr>
            <a:spLocks noGrp="1" noChangeArrowheads="1"/>
          </p:cNvSpPr>
          <p:nvPr>
            <p:ph idx="1"/>
          </p:nvPr>
        </p:nvSpPr>
        <p:spPr>
          <a:xfrm>
            <a:off x="519113" y="4575175"/>
            <a:ext cx="8318500" cy="1722438"/>
          </a:xfrm>
        </p:spPr>
        <p:txBody>
          <a:bodyPr/>
          <a:lstStyle/>
          <a:p>
            <a:pPr>
              <a:buFont typeface="Arial" charset="0"/>
              <a:buChar char="•"/>
            </a:pPr>
            <a:r>
              <a:rPr lang="en-US" smtClean="0"/>
              <a:t>An authority limit profile is a collection of authority limits assigned to one or more users</a:t>
            </a:r>
          </a:p>
          <a:p>
            <a:pPr lvl="1"/>
            <a:r>
              <a:rPr lang="en-US" smtClean="0"/>
              <a:t>Can be pre-defined (created once and shared across multiple users)</a:t>
            </a:r>
          </a:p>
          <a:p>
            <a:pPr lvl="1"/>
            <a:r>
              <a:rPr lang="en-US" smtClean="0"/>
              <a:t>Can be custom (created for a single user)</a:t>
            </a:r>
          </a:p>
        </p:txBody>
      </p:sp>
      <p:sp>
        <p:nvSpPr>
          <p:cNvPr id="13317" name="AutoShape 5"/>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18" name="Text Box 6"/>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13319" name="Text Box 7"/>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13320" name="Text Box 8"/>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13321" name="Line 9"/>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Line 10"/>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3" name="Line 11"/>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AutoShape 15"/>
          <p:cNvSpPr>
            <a:spLocks noChangeArrowheads="1"/>
          </p:cNvSpPr>
          <p:nvPr/>
        </p:nvSpPr>
        <p:spPr bwMode="auto">
          <a:xfrm>
            <a:off x="3406775" y="3009900"/>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13325" name="Text Box 16"/>
          <p:cNvSpPr txBox="1">
            <a:spLocks noChangeArrowheads="1"/>
          </p:cNvSpPr>
          <p:nvPr/>
        </p:nvSpPr>
        <p:spPr bwMode="auto">
          <a:xfrm>
            <a:off x="3756025"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13326" name="Text Box 17"/>
          <p:cNvSpPr txBox="1">
            <a:spLocks noChangeArrowheads="1"/>
          </p:cNvSpPr>
          <p:nvPr/>
        </p:nvSpPr>
        <p:spPr bwMode="auto">
          <a:xfrm>
            <a:off x="4559300"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13327" name="Text Box 18"/>
          <p:cNvSpPr txBox="1">
            <a:spLocks noChangeArrowheads="1"/>
          </p:cNvSpPr>
          <p:nvPr/>
        </p:nvSpPr>
        <p:spPr bwMode="auto">
          <a:xfrm>
            <a:off x="3086100" y="3689350"/>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13328" name="Line 19"/>
          <p:cNvSpPr>
            <a:spLocks noChangeShapeType="1"/>
          </p:cNvSpPr>
          <p:nvPr/>
        </p:nvSpPr>
        <p:spPr bwMode="auto">
          <a:xfrm flipV="1">
            <a:off x="4211638"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9" name="Line 20"/>
          <p:cNvSpPr>
            <a:spLocks noChangeShapeType="1"/>
          </p:cNvSpPr>
          <p:nvPr/>
        </p:nvSpPr>
        <p:spPr bwMode="auto">
          <a:xfrm flipV="1">
            <a:off x="5013325"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0" name="Line 21"/>
          <p:cNvSpPr>
            <a:spLocks noChangeShapeType="1"/>
          </p:cNvSpPr>
          <p:nvPr/>
        </p:nvSpPr>
        <p:spPr bwMode="auto">
          <a:xfrm flipV="1">
            <a:off x="3409950"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1" name="Line 22"/>
          <p:cNvSpPr>
            <a:spLocks noChangeShapeType="1"/>
          </p:cNvSpPr>
          <p:nvPr/>
        </p:nvSpPr>
        <p:spPr bwMode="auto">
          <a:xfrm flipV="1">
            <a:off x="4621213" y="294163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AutoShape 23"/>
          <p:cNvSpPr>
            <a:spLocks noChangeArrowheads="1"/>
          </p:cNvSpPr>
          <p:nvPr/>
        </p:nvSpPr>
        <p:spPr bwMode="auto">
          <a:xfrm>
            <a:off x="4387850" y="2714625"/>
            <a:ext cx="468313" cy="468313"/>
          </a:xfrm>
          <a:custGeom>
            <a:avLst/>
            <a:gdLst>
              <a:gd name="T0" fmla="*/ 5076794 w 21600"/>
              <a:gd name="T1" fmla="*/ 0 h 21600"/>
              <a:gd name="T2" fmla="*/ 1486829 w 21600"/>
              <a:gd name="T3" fmla="*/ 1486829 h 21600"/>
              <a:gd name="T4" fmla="*/ 0 w 21600"/>
              <a:gd name="T5" fmla="*/ 5076794 h 21600"/>
              <a:gd name="T6" fmla="*/ 1486829 w 21600"/>
              <a:gd name="T7" fmla="*/ 8666739 h 21600"/>
              <a:gd name="T8" fmla="*/ 5076794 w 21600"/>
              <a:gd name="T9" fmla="*/ 10153567 h 21600"/>
              <a:gd name="T10" fmla="*/ 8666739 w 21600"/>
              <a:gd name="T11" fmla="*/ 8666739 h 21600"/>
              <a:gd name="T12" fmla="*/ 10153567 w 21600"/>
              <a:gd name="T13" fmla="*/ 5076794 h 21600"/>
              <a:gd name="T14" fmla="*/ 8666739 w 21600"/>
              <a:gd name="T15" fmla="*/ 148682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Text Box 24"/>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
        <p:nvSpPr>
          <p:cNvPr id="13334" name="Text Box 25"/>
          <p:cNvSpPr txBox="1">
            <a:spLocks noChangeArrowheads="1"/>
          </p:cNvSpPr>
          <p:nvPr/>
        </p:nvSpPr>
        <p:spPr bwMode="auto">
          <a:xfrm>
            <a:off x="3441700" y="914400"/>
            <a:ext cx="4200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Adjuster Profile</a:t>
            </a:r>
          </a:p>
        </p:txBody>
      </p:sp>
      <p:grpSp>
        <p:nvGrpSpPr>
          <p:cNvPr id="13335" name="Group 26"/>
          <p:cNvGrpSpPr>
            <a:grpSpLocks/>
          </p:cNvGrpSpPr>
          <p:nvPr/>
        </p:nvGrpSpPr>
        <p:grpSpPr bwMode="auto">
          <a:xfrm>
            <a:off x="868363" y="1128713"/>
            <a:ext cx="1341437" cy="903287"/>
            <a:chOff x="2984" y="3331"/>
            <a:chExt cx="845" cy="569"/>
          </a:xfrm>
        </p:grpSpPr>
        <p:sp>
          <p:nvSpPr>
            <p:cNvPr id="13357" name="AutoShape 2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58" name="Group 28"/>
            <p:cNvGrpSpPr>
              <a:grpSpLocks/>
            </p:cNvGrpSpPr>
            <p:nvPr/>
          </p:nvGrpSpPr>
          <p:grpSpPr bwMode="auto">
            <a:xfrm>
              <a:off x="3386" y="3487"/>
              <a:ext cx="443" cy="398"/>
              <a:chOff x="4838" y="2218"/>
              <a:chExt cx="395" cy="355"/>
            </a:xfrm>
          </p:grpSpPr>
          <p:sp>
            <p:nvSpPr>
              <p:cNvPr id="13359" name="Freeform 29"/>
              <p:cNvSpPr>
                <a:spLocks/>
              </p:cNvSpPr>
              <p:nvPr/>
            </p:nvSpPr>
            <p:spPr bwMode="auto">
              <a:xfrm>
                <a:off x="4888" y="2251"/>
                <a:ext cx="294" cy="113"/>
              </a:xfrm>
              <a:custGeom>
                <a:avLst/>
                <a:gdLst>
                  <a:gd name="T0" fmla="*/ 292 w 839"/>
                  <a:gd name="T1" fmla="*/ 77 h 319"/>
                  <a:gd name="T2" fmla="*/ 285 w 839"/>
                  <a:gd name="T3" fmla="*/ 66 h 319"/>
                  <a:gd name="T4" fmla="*/ 272 w 839"/>
                  <a:gd name="T5" fmla="*/ 62 h 319"/>
                  <a:gd name="T6" fmla="*/ 260 w 839"/>
                  <a:gd name="T7" fmla="*/ 66 h 319"/>
                  <a:gd name="T8" fmla="*/ 252 w 839"/>
                  <a:gd name="T9" fmla="*/ 77 h 319"/>
                  <a:gd name="T10" fmla="*/ 250 w 839"/>
                  <a:gd name="T11" fmla="*/ 87 h 319"/>
                  <a:gd name="T12" fmla="*/ 251 w 839"/>
                  <a:gd name="T13" fmla="*/ 93 h 319"/>
                  <a:gd name="T14" fmla="*/ 242 w 839"/>
                  <a:gd name="T15" fmla="*/ 92 h 319"/>
                  <a:gd name="T16" fmla="*/ 232 w 839"/>
                  <a:gd name="T17" fmla="*/ 87 h 319"/>
                  <a:gd name="T18" fmla="*/ 224 w 839"/>
                  <a:gd name="T19" fmla="*/ 82 h 319"/>
                  <a:gd name="T20" fmla="*/ 214 w 839"/>
                  <a:gd name="T21" fmla="*/ 72 h 319"/>
                  <a:gd name="T22" fmla="*/ 204 w 839"/>
                  <a:gd name="T23" fmla="*/ 63 h 319"/>
                  <a:gd name="T24" fmla="*/ 190 w 839"/>
                  <a:gd name="T25" fmla="*/ 55 h 319"/>
                  <a:gd name="T26" fmla="*/ 170 w 839"/>
                  <a:gd name="T27" fmla="*/ 45 h 319"/>
                  <a:gd name="T28" fmla="*/ 148 w 839"/>
                  <a:gd name="T29" fmla="*/ 38 h 319"/>
                  <a:gd name="T30" fmla="*/ 127 w 839"/>
                  <a:gd name="T31" fmla="*/ 34 h 319"/>
                  <a:gd name="T32" fmla="*/ 104 w 839"/>
                  <a:gd name="T33" fmla="*/ 32 h 319"/>
                  <a:gd name="T34" fmla="*/ 89 w 839"/>
                  <a:gd name="T35" fmla="*/ 33 h 319"/>
                  <a:gd name="T36" fmla="*/ 76 w 839"/>
                  <a:gd name="T37" fmla="*/ 36 h 319"/>
                  <a:gd name="T38" fmla="*/ 64 w 839"/>
                  <a:gd name="T39" fmla="*/ 40 h 319"/>
                  <a:gd name="T40" fmla="*/ 55 w 839"/>
                  <a:gd name="T41" fmla="*/ 41 h 319"/>
                  <a:gd name="T42" fmla="*/ 47 w 839"/>
                  <a:gd name="T43" fmla="*/ 40 h 319"/>
                  <a:gd name="T44" fmla="*/ 39 w 839"/>
                  <a:gd name="T45" fmla="*/ 38 h 319"/>
                  <a:gd name="T46" fmla="*/ 43 w 839"/>
                  <a:gd name="T47" fmla="*/ 27 h 319"/>
                  <a:gd name="T48" fmla="*/ 42 w 839"/>
                  <a:gd name="T49" fmla="*/ 15 h 319"/>
                  <a:gd name="T50" fmla="*/ 35 w 839"/>
                  <a:gd name="T51" fmla="*/ 4 h 319"/>
                  <a:gd name="T52" fmla="*/ 22 w 839"/>
                  <a:gd name="T53" fmla="*/ 0 h 319"/>
                  <a:gd name="T54" fmla="*/ 10 w 839"/>
                  <a:gd name="T55" fmla="*/ 4 h 319"/>
                  <a:gd name="T56" fmla="*/ 2 w 839"/>
                  <a:gd name="T57" fmla="*/ 15 h 319"/>
                  <a:gd name="T58" fmla="*/ 1 w 839"/>
                  <a:gd name="T59" fmla="*/ 30 h 319"/>
                  <a:gd name="T60" fmla="*/ 13 w 839"/>
                  <a:gd name="T61" fmla="*/ 45 h 319"/>
                  <a:gd name="T62" fmla="*/ 22 w 839"/>
                  <a:gd name="T63" fmla="*/ 51 h 319"/>
                  <a:gd name="T64" fmla="*/ 33 w 839"/>
                  <a:gd name="T65" fmla="*/ 56 h 319"/>
                  <a:gd name="T66" fmla="*/ 46 w 839"/>
                  <a:gd name="T67" fmla="*/ 59 h 319"/>
                  <a:gd name="T68" fmla="*/ 66 w 839"/>
                  <a:gd name="T69" fmla="*/ 58 h 319"/>
                  <a:gd name="T70" fmla="*/ 85 w 839"/>
                  <a:gd name="T71" fmla="*/ 56 h 319"/>
                  <a:gd name="T72" fmla="*/ 98 w 839"/>
                  <a:gd name="T73" fmla="*/ 55 h 319"/>
                  <a:gd name="T74" fmla="*/ 114 w 839"/>
                  <a:gd name="T75" fmla="*/ 55 h 319"/>
                  <a:gd name="T76" fmla="*/ 144 w 839"/>
                  <a:gd name="T77" fmla="*/ 61 h 319"/>
                  <a:gd name="T78" fmla="*/ 173 w 839"/>
                  <a:gd name="T79" fmla="*/ 71 h 319"/>
                  <a:gd name="T80" fmla="*/ 188 w 839"/>
                  <a:gd name="T81" fmla="*/ 79 h 319"/>
                  <a:gd name="T82" fmla="*/ 200 w 839"/>
                  <a:gd name="T83" fmla="*/ 86 h 319"/>
                  <a:gd name="T84" fmla="*/ 216 w 839"/>
                  <a:gd name="T85" fmla="*/ 98 h 319"/>
                  <a:gd name="T86" fmla="*/ 234 w 839"/>
                  <a:gd name="T87" fmla="*/ 108 h 319"/>
                  <a:gd name="T88" fmla="*/ 251 w 839"/>
                  <a:gd name="T89" fmla="*/ 113 h 319"/>
                  <a:gd name="T90" fmla="*/ 266 w 839"/>
                  <a:gd name="T91" fmla="*/ 113 h 319"/>
                  <a:gd name="T92" fmla="*/ 280 w 839"/>
                  <a:gd name="T93" fmla="*/ 107 h 319"/>
                  <a:gd name="T94" fmla="*/ 293 w 839"/>
                  <a:gd name="T95" fmla="*/ 9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30"/>
              <p:cNvSpPr>
                <a:spLocks/>
              </p:cNvSpPr>
              <p:nvPr/>
            </p:nvSpPr>
            <p:spPr bwMode="auto">
              <a:xfrm>
                <a:off x="4838" y="2408"/>
                <a:ext cx="145" cy="55"/>
              </a:xfrm>
              <a:custGeom>
                <a:avLst/>
                <a:gdLst>
                  <a:gd name="T0" fmla="*/ 0 w 413"/>
                  <a:gd name="T1" fmla="*/ 0 h 156"/>
                  <a:gd name="T2" fmla="*/ 2 w 413"/>
                  <a:gd name="T3" fmla="*/ 11 h 156"/>
                  <a:gd name="T4" fmla="*/ 8 w 413"/>
                  <a:gd name="T5" fmla="*/ 22 h 156"/>
                  <a:gd name="T6" fmla="*/ 15 w 413"/>
                  <a:gd name="T7" fmla="*/ 32 h 156"/>
                  <a:gd name="T8" fmla="*/ 24 w 413"/>
                  <a:gd name="T9" fmla="*/ 40 h 156"/>
                  <a:gd name="T10" fmla="*/ 34 w 413"/>
                  <a:gd name="T11" fmla="*/ 46 h 156"/>
                  <a:gd name="T12" fmla="*/ 46 w 413"/>
                  <a:gd name="T13" fmla="*/ 51 h 156"/>
                  <a:gd name="T14" fmla="*/ 59 w 413"/>
                  <a:gd name="T15" fmla="*/ 54 h 156"/>
                  <a:gd name="T16" fmla="*/ 72 w 413"/>
                  <a:gd name="T17" fmla="*/ 55 h 156"/>
                  <a:gd name="T18" fmla="*/ 86 w 413"/>
                  <a:gd name="T19" fmla="*/ 54 h 156"/>
                  <a:gd name="T20" fmla="*/ 99 w 413"/>
                  <a:gd name="T21" fmla="*/ 51 h 156"/>
                  <a:gd name="T22" fmla="*/ 111 w 413"/>
                  <a:gd name="T23" fmla="*/ 46 h 156"/>
                  <a:gd name="T24" fmla="*/ 121 w 413"/>
                  <a:gd name="T25" fmla="*/ 40 h 156"/>
                  <a:gd name="T26" fmla="*/ 131 w 413"/>
                  <a:gd name="T27" fmla="*/ 32 h 156"/>
                  <a:gd name="T28" fmla="*/ 137 w 413"/>
                  <a:gd name="T29" fmla="*/ 22 h 156"/>
                  <a:gd name="T30" fmla="*/ 142 w 413"/>
                  <a:gd name="T31" fmla="*/ 11 h 156"/>
                  <a:gd name="T32" fmla="*/ 145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31"/>
              <p:cNvSpPr>
                <a:spLocks/>
              </p:cNvSpPr>
              <p:nvPr/>
            </p:nvSpPr>
            <p:spPr bwMode="auto">
              <a:xfrm>
                <a:off x="4854" y="2282"/>
                <a:ext cx="60" cy="131"/>
              </a:xfrm>
              <a:custGeom>
                <a:avLst/>
                <a:gdLst>
                  <a:gd name="T0" fmla="*/ 10 w 170"/>
                  <a:gd name="T1" fmla="*/ 131 h 373"/>
                  <a:gd name="T2" fmla="*/ 60 w 170"/>
                  <a:gd name="T3" fmla="*/ 4 h 373"/>
                  <a:gd name="T4" fmla="*/ 50 w 170"/>
                  <a:gd name="T5" fmla="*/ 0 h 373"/>
                  <a:gd name="T6" fmla="*/ 0 w 170"/>
                  <a:gd name="T7" fmla="*/ 127 h 373"/>
                  <a:gd name="T8" fmla="*/ 10 w 170"/>
                  <a:gd name="T9" fmla="*/ 13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32"/>
              <p:cNvSpPr>
                <a:spLocks/>
              </p:cNvSpPr>
              <p:nvPr/>
            </p:nvSpPr>
            <p:spPr bwMode="auto">
              <a:xfrm>
                <a:off x="4908" y="2282"/>
                <a:ext cx="59" cy="131"/>
              </a:xfrm>
              <a:custGeom>
                <a:avLst/>
                <a:gdLst>
                  <a:gd name="T0" fmla="*/ 50 w 168"/>
                  <a:gd name="T1" fmla="*/ 131 h 373"/>
                  <a:gd name="T2" fmla="*/ 0 w 168"/>
                  <a:gd name="T3" fmla="*/ 4 h 373"/>
                  <a:gd name="T4" fmla="*/ 9 w 168"/>
                  <a:gd name="T5" fmla="*/ 0 h 373"/>
                  <a:gd name="T6" fmla="*/ 59 w 168"/>
                  <a:gd name="T7" fmla="*/ 127 h 373"/>
                  <a:gd name="T8" fmla="*/ 50 w 168"/>
                  <a:gd name="T9" fmla="*/ 13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33"/>
              <p:cNvSpPr>
                <a:spLocks/>
              </p:cNvSpPr>
              <p:nvPr/>
            </p:nvSpPr>
            <p:spPr bwMode="auto">
              <a:xfrm>
                <a:off x="5087" y="2464"/>
                <a:ext cx="146" cy="55"/>
              </a:xfrm>
              <a:custGeom>
                <a:avLst/>
                <a:gdLst>
                  <a:gd name="T0" fmla="*/ 0 w 413"/>
                  <a:gd name="T1" fmla="*/ 0 h 158"/>
                  <a:gd name="T2" fmla="*/ 3 w 413"/>
                  <a:gd name="T3" fmla="*/ 11 h 158"/>
                  <a:gd name="T4" fmla="*/ 7 w 413"/>
                  <a:gd name="T5" fmla="*/ 22 h 158"/>
                  <a:gd name="T6" fmla="*/ 14 w 413"/>
                  <a:gd name="T7" fmla="*/ 31 h 158"/>
                  <a:gd name="T8" fmla="*/ 24 w 413"/>
                  <a:gd name="T9" fmla="*/ 39 h 158"/>
                  <a:gd name="T10" fmla="*/ 34 w 413"/>
                  <a:gd name="T11" fmla="*/ 45 h 158"/>
                  <a:gd name="T12" fmla="*/ 46 w 413"/>
                  <a:gd name="T13" fmla="*/ 51 h 158"/>
                  <a:gd name="T14" fmla="*/ 59 w 413"/>
                  <a:gd name="T15" fmla="*/ 54 h 158"/>
                  <a:gd name="T16" fmla="*/ 73 w 413"/>
                  <a:gd name="T17" fmla="*/ 55 h 158"/>
                  <a:gd name="T18" fmla="*/ 87 w 413"/>
                  <a:gd name="T19" fmla="*/ 54 h 158"/>
                  <a:gd name="T20" fmla="*/ 100 w 413"/>
                  <a:gd name="T21" fmla="*/ 51 h 158"/>
                  <a:gd name="T22" fmla="*/ 111 w 413"/>
                  <a:gd name="T23" fmla="*/ 45 h 158"/>
                  <a:gd name="T24" fmla="*/ 122 w 413"/>
                  <a:gd name="T25" fmla="*/ 39 h 158"/>
                  <a:gd name="T26" fmla="*/ 131 w 413"/>
                  <a:gd name="T27" fmla="*/ 31 h 158"/>
                  <a:gd name="T28" fmla="*/ 138 w 413"/>
                  <a:gd name="T29" fmla="*/ 22 h 158"/>
                  <a:gd name="T30" fmla="*/ 143 w 413"/>
                  <a:gd name="T31" fmla="*/ 11 h 158"/>
                  <a:gd name="T32" fmla="*/ 14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Freeform 34"/>
              <p:cNvSpPr>
                <a:spLocks/>
              </p:cNvSpPr>
              <p:nvPr/>
            </p:nvSpPr>
            <p:spPr bwMode="auto">
              <a:xfrm>
                <a:off x="5103" y="2338"/>
                <a:ext cx="60" cy="130"/>
              </a:xfrm>
              <a:custGeom>
                <a:avLst/>
                <a:gdLst>
                  <a:gd name="T0" fmla="*/ 10 w 170"/>
                  <a:gd name="T1" fmla="*/ 130 h 370"/>
                  <a:gd name="T2" fmla="*/ 60 w 170"/>
                  <a:gd name="T3" fmla="*/ 4 h 370"/>
                  <a:gd name="T4" fmla="*/ 50 w 170"/>
                  <a:gd name="T5" fmla="*/ 0 h 370"/>
                  <a:gd name="T6" fmla="*/ 0 w 170"/>
                  <a:gd name="T7" fmla="*/ 126 h 370"/>
                  <a:gd name="T8" fmla="*/ 10 w 170"/>
                  <a:gd name="T9" fmla="*/ 13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5" name="Freeform 35"/>
              <p:cNvSpPr>
                <a:spLocks/>
              </p:cNvSpPr>
              <p:nvPr/>
            </p:nvSpPr>
            <p:spPr bwMode="auto">
              <a:xfrm>
                <a:off x="5157" y="2338"/>
                <a:ext cx="60" cy="130"/>
              </a:xfrm>
              <a:custGeom>
                <a:avLst/>
                <a:gdLst>
                  <a:gd name="T0" fmla="*/ 50 w 170"/>
                  <a:gd name="T1" fmla="*/ 130 h 370"/>
                  <a:gd name="T2" fmla="*/ 0 w 170"/>
                  <a:gd name="T3" fmla="*/ 4 h 370"/>
                  <a:gd name="T4" fmla="*/ 10 w 170"/>
                  <a:gd name="T5" fmla="*/ 0 h 370"/>
                  <a:gd name="T6" fmla="*/ 60 w 170"/>
                  <a:gd name="T7" fmla="*/ 126 h 370"/>
                  <a:gd name="T8" fmla="*/ 50 w 170"/>
                  <a:gd name="T9" fmla="*/ 13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6" name="Rectangle 3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7" name="Rectangle 3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8" name="Freeform 38"/>
              <p:cNvSpPr>
                <a:spLocks/>
              </p:cNvSpPr>
              <p:nvPr/>
            </p:nvSpPr>
            <p:spPr bwMode="auto">
              <a:xfrm>
                <a:off x="5008" y="2218"/>
                <a:ext cx="45" cy="46"/>
              </a:xfrm>
              <a:custGeom>
                <a:avLst/>
                <a:gdLst>
                  <a:gd name="T0" fmla="*/ 22 w 129"/>
                  <a:gd name="T1" fmla="*/ 46 h 128"/>
                  <a:gd name="T2" fmla="*/ 27 w 129"/>
                  <a:gd name="T3" fmla="*/ 46 h 128"/>
                  <a:gd name="T4" fmla="*/ 31 w 129"/>
                  <a:gd name="T5" fmla="*/ 45 h 128"/>
                  <a:gd name="T6" fmla="*/ 35 w 129"/>
                  <a:gd name="T7" fmla="*/ 42 h 128"/>
                  <a:gd name="T8" fmla="*/ 39 w 129"/>
                  <a:gd name="T9" fmla="*/ 40 h 128"/>
                  <a:gd name="T10" fmla="*/ 42 w 129"/>
                  <a:gd name="T11" fmla="*/ 36 h 128"/>
                  <a:gd name="T12" fmla="*/ 44 w 129"/>
                  <a:gd name="T13" fmla="*/ 32 h 128"/>
                  <a:gd name="T14" fmla="*/ 45 w 129"/>
                  <a:gd name="T15" fmla="*/ 28 h 128"/>
                  <a:gd name="T16" fmla="*/ 45 w 129"/>
                  <a:gd name="T17" fmla="*/ 23 h 128"/>
                  <a:gd name="T18" fmla="*/ 45 w 129"/>
                  <a:gd name="T19" fmla="*/ 18 h 128"/>
                  <a:gd name="T20" fmla="*/ 44 w 129"/>
                  <a:gd name="T21" fmla="*/ 14 h 128"/>
                  <a:gd name="T22" fmla="*/ 42 w 129"/>
                  <a:gd name="T23" fmla="*/ 10 h 128"/>
                  <a:gd name="T24" fmla="*/ 39 w 129"/>
                  <a:gd name="T25" fmla="*/ 6 h 128"/>
                  <a:gd name="T26" fmla="*/ 35 w 129"/>
                  <a:gd name="T27" fmla="*/ 4 h 128"/>
                  <a:gd name="T28" fmla="*/ 31 w 129"/>
                  <a:gd name="T29" fmla="*/ 1 h 128"/>
                  <a:gd name="T30" fmla="*/ 27 w 129"/>
                  <a:gd name="T31" fmla="*/ 0 h 128"/>
                  <a:gd name="T32" fmla="*/ 22 w 129"/>
                  <a:gd name="T33" fmla="*/ 0 h 128"/>
                  <a:gd name="T34" fmla="*/ 18 w 129"/>
                  <a:gd name="T35" fmla="*/ 0 h 128"/>
                  <a:gd name="T36" fmla="*/ 14 w 129"/>
                  <a:gd name="T37" fmla="*/ 1 h 128"/>
                  <a:gd name="T38" fmla="*/ 10 w 129"/>
                  <a:gd name="T39" fmla="*/ 4 h 128"/>
                  <a:gd name="T40" fmla="*/ 7 w 129"/>
                  <a:gd name="T41" fmla="*/ 6 h 128"/>
                  <a:gd name="T42" fmla="*/ 4 w 129"/>
                  <a:gd name="T43" fmla="*/ 10 h 128"/>
                  <a:gd name="T44" fmla="*/ 2 w 129"/>
                  <a:gd name="T45" fmla="*/ 14 h 128"/>
                  <a:gd name="T46" fmla="*/ 1 w 129"/>
                  <a:gd name="T47" fmla="*/ 18 h 128"/>
                  <a:gd name="T48" fmla="*/ 0 w 129"/>
                  <a:gd name="T49" fmla="*/ 23 h 128"/>
                  <a:gd name="T50" fmla="*/ 1 w 129"/>
                  <a:gd name="T51" fmla="*/ 28 h 128"/>
                  <a:gd name="T52" fmla="*/ 2 w 129"/>
                  <a:gd name="T53" fmla="*/ 32 h 128"/>
                  <a:gd name="T54" fmla="*/ 4 w 129"/>
                  <a:gd name="T55" fmla="*/ 36 h 128"/>
                  <a:gd name="T56" fmla="*/ 7 w 129"/>
                  <a:gd name="T57" fmla="*/ 40 h 128"/>
                  <a:gd name="T58" fmla="*/ 10 w 129"/>
                  <a:gd name="T59" fmla="*/ 42 h 128"/>
                  <a:gd name="T60" fmla="*/ 14 w 129"/>
                  <a:gd name="T61" fmla="*/ 45 h 128"/>
                  <a:gd name="T62" fmla="*/ 18 w 129"/>
                  <a:gd name="T63" fmla="*/ 46 h 128"/>
                  <a:gd name="T64" fmla="*/ 22 w 129"/>
                  <a:gd name="T65" fmla="*/ 4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Rectangle 3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36" name="Text Box 40"/>
          <p:cNvSpPr txBox="1">
            <a:spLocks noChangeArrowheads="1"/>
          </p:cNvSpPr>
          <p:nvPr/>
        </p:nvSpPr>
        <p:spPr bwMode="auto">
          <a:xfrm>
            <a:off x="619125" y="2046288"/>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Dana Evans</a:t>
            </a:r>
          </a:p>
        </p:txBody>
      </p:sp>
      <p:grpSp>
        <p:nvGrpSpPr>
          <p:cNvPr id="13337" name="Group 41"/>
          <p:cNvGrpSpPr>
            <a:grpSpLocks/>
          </p:cNvGrpSpPr>
          <p:nvPr/>
        </p:nvGrpSpPr>
        <p:grpSpPr bwMode="auto">
          <a:xfrm>
            <a:off x="896938" y="2801938"/>
            <a:ext cx="1341437" cy="903287"/>
            <a:chOff x="2984" y="3331"/>
            <a:chExt cx="845" cy="569"/>
          </a:xfrm>
        </p:grpSpPr>
        <p:sp>
          <p:nvSpPr>
            <p:cNvPr id="13344" name="AutoShape 4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45" name="Group 43"/>
            <p:cNvGrpSpPr>
              <a:grpSpLocks/>
            </p:cNvGrpSpPr>
            <p:nvPr/>
          </p:nvGrpSpPr>
          <p:grpSpPr bwMode="auto">
            <a:xfrm>
              <a:off x="3386" y="3487"/>
              <a:ext cx="443" cy="398"/>
              <a:chOff x="4838" y="2218"/>
              <a:chExt cx="395" cy="355"/>
            </a:xfrm>
          </p:grpSpPr>
          <p:sp>
            <p:nvSpPr>
              <p:cNvPr id="13346" name="Freeform 44"/>
              <p:cNvSpPr>
                <a:spLocks/>
              </p:cNvSpPr>
              <p:nvPr/>
            </p:nvSpPr>
            <p:spPr bwMode="auto">
              <a:xfrm>
                <a:off x="4888" y="2251"/>
                <a:ext cx="294" cy="113"/>
              </a:xfrm>
              <a:custGeom>
                <a:avLst/>
                <a:gdLst>
                  <a:gd name="T0" fmla="*/ 292 w 839"/>
                  <a:gd name="T1" fmla="*/ 77 h 319"/>
                  <a:gd name="T2" fmla="*/ 285 w 839"/>
                  <a:gd name="T3" fmla="*/ 66 h 319"/>
                  <a:gd name="T4" fmla="*/ 272 w 839"/>
                  <a:gd name="T5" fmla="*/ 62 h 319"/>
                  <a:gd name="T6" fmla="*/ 260 w 839"/>
                  <a:gd name="T7" fmla="*/ 66 h 319"/>
                  <a:gd name="T8" fmla="*/ 252 w 839"/>
                  <a:gd name="T9" fmla="*/ 77 h 319"/>
                  <a:gd name="T10" fmla="*/ 250 w 839"/>
                  <a:gd name="T11" fmla="*/ 87 h 319"/>
                  <a:gd name="T12" fmla="*/ 251 w 839"/>
                  <a:gd name="T13" fmla="*/ 93 h 319"/>
                  <a:gd name="T14" fmla="*/ 242 w 839"/>
                  <a:gd name="T15" fmla="*/ 92 h 319"/>
                  <a:gd name="T16" fmla="*/ 232 w 839"/>
                  <a:gd name="T17" fmla="*/ 87 h 319"/>
                  <a:gd name="T18" fmla="*/ 224 w 839"/>
                  <a:gd name="T19" fmla="*/ 82 h 319"/>
                  <a:gd name="T20" fmla="*/ 214 w 839"/>
                  <a:gd name="T21" fmla="*/ 72 h 319"/>
                  <a:gd name="T22" fmla="*/ 204 w 839"/>
                  <a:gd name="T23" fmla="*/ 63 h 319"/>
                  <a:gd name="T24" fmla="*/ 190 w 839"/>
                  <a:gd name="T25" fmla="*/ 55 h 319"/>
                  <a:gd name="T26" fmla="*/ 170 w 839"/>
                  <a:gd name="T27" fmla="*/ 45 h 319"/>
                  <a:gd name="T28" fmla="*/ 148 w 839"/>
                  <a:gd name="T29" fmla="*/ 38 h 319"/>
                  <a:gd name="T30" fmla="*/ 127 w 839"/>
                  <a:gd name="T31" fmla="*/ 34 h 319"/>
                  <a:gd name="T32" fmla="*/ 104 w 839"/>
                  <a:gd name="T33" fmla="*/ 32 h 319"/>
                  <a:gd name="T34" fmla="*/ 89 w 839"/>
                  <a:gd name="T35" fmla="*/ 33 h 319"/>
                  <a:gd name="T36" fmla="*/ 76 w 839"/>
                  <a:gd name="T37" fmla="*/ 36 h 319"/>
                  <a:gd name="T38" fmla="*/ 64 w 839"/>
                  <a:gd name="T39" fmla="*/ 40 h 319"/>
                  <a:gd name="T40" fmla="*/ 55 w 839"/>
                  <a:gd name="T41" fmla="*/ 41 h 319"/>
                  <a:gd name="T42" fmla="*/ 47 w 839"/>
                  <a:gd name="T43" fmla="*/ 40 h 319"/>
                  <a:gd name="T44" fmla="*/ 39 w 839"/>
                  <a:gd name="T45" fmla="*/ 38 h 319"/>
                  <a:gd name="T46" fmla="*/ 43 w 839"/>
                  <a:gd name="T47" fmla="*/ 27 h 319"/>
                  <a:gd name="T48" fmla="*/ 42 w 839"/>
                  <a:gd name="T49" fmla="*/ 15 h 319"/>
                  <a:gd name="T50" fmla="*/ 35 w 839"/>
                  <a:gd name="T51" fmla="*/ 4 h 319"/>
                  <a:gd name="T52" fmla="*/ 22 w 839"/>
                  <a:gd name="T53" fmla="*/ 0 h 319"/>
                  <a:gd name="T54" fmla="*/ 10 w 839"/>
                  <a:gd name="T55" fmla="*/ 4 h 319"/>
                  <a:gd name="T56" fmla="*/ 2 w 839"/>
                  <a:gd name="T57" fmla="*/ 15 h 319"/>
                  <a:gd name="T58" fmla="*/ 1 w 839"/>
                  <a:gd name="T59" fmla="*/ 30 h 319"/>
                  <a:gd name="T60" fmla="*/ 13 w 839"/>
                  <a:gd name="T61" fmla="*/ 45 h 319"/>
                  <a:gd name="T62" fmla="*/ 22 w 839"/>
                  <a:gd name="T63" fmla="*/ 51 h 319"/>
                  <a:gd name="T64" fmla="*/ 33 w 839"/>
                  <a:gd name="T65" fmla="*/ 56 h 319"/>
                  <a:gd name="T66" fmla="*/ 46 w 839"/>
                  <a:gd name="T67" fmla="*/ 59 h 319"/>
                  <a:gd name="T68" fmla="*/ 66 w 839"/>
                  <a:gd name="T69" fmla="*/ 58 h 319"/>
                  <a:gd name="T70" fmla="*/ 85 w 839"/>
                  <a:gd name="T71" fmla="*/ 56 h 319"/>
                  <a:gd name="T72" fmla="*/ 98 w 839"/>
                  <a:gd name="T73" fmla="*/ 55 h 319"/>
                  <a:gd name="T74" fmla="*/ 114 w 839"/>
                  <a:gd name="T75" fmla="*/ 55 h 319"/>
                  <a:gd name="T76" fmla="*/ 144 w 839"/>
                  <a:gd name="T77" fmla="*/ 61 h 319"/>
                  <a:gd name="T78" fmla="*/ 173 w 839"/>
                  <a:gd name="T79" fmla="*/ 71 h 319"/>
                  <a:gd name="T80" fmla="*/ 188 w 839"/>
                  <a:gd name="T81" fmla="*/ 79 h 319"/>
                  <a:gd name="T82" fmla="*/ 200 w 839"/>
                  <a:gd name="T83" fmla="*/ 86 h 319"/>
                  <a:gd name="T84" fmla="*/ 216 w 839"/>
                  <a:gd name="T85" fmla="*/ 98 h 319"/>
                  <a:gd name="T86" fmla="*/ 234 w 839"/>
                  <a:gd name="T87" fmla="*/ 108 h 319"/>
                  <a:gd name="T88" fmla="*/ 251 w 839"/>
                  <a:gd name="T89" fmla="*/ 113 h 319"/>
                  <a:gd name="T90" fmla="*/ 266 w 839"/>
                  <a:gd name="T91" fmla="*/ 113 h 319"/>
                  <a:gd name="T92" fmla="*/ 280 w 839"/>
                  <a:gd name="T93" fmla="*/ 107 h 319"/>
                  <a:gd name="T94" fmla="*/ 293 w 839"/>
                  <a:gd name="T95" fmla="*/ 9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Freeform 45"/>
              <p:cNvSpPr>
                <a:spLocks/>
              </p:cNvSpPr>
              <p:nvPr/>
            </p:nvSpPr>
            <p:spPr bwMode="auto">
              <a:xfrm>
                <a:off x="4838" y="2408"/>
                <a:ext cx="145" cy="55"/>
              </a:xfrm>
              <a:custGeom>
                <a:avLst/>
                <a:gdLst>
                  <a:gd name="T0" fmla="*/ 0 w 413"/>
                  <a:gd name="T1" fmla="*/ 0 h 156"/>
                  <a:gd name="T2" fmla="*/ 2 w 413"/>
                  <a:gd name="T3" fmla="*/ 11 h 156"/>
                  <a:gd name="T4" fmla="*/ 8 w 413"/>
                  <a:gd name="T5" fmla="*/ 22 h 156"/>
                  <a:gd name="T6" fmla="*/ 15 w 413"/>
                  <a:gd name="T7" fmla="*/ 32 h 156"/>
                  <a:gd name="T8" fmla="*/ 24 w 413"/>
                  <a:gd name="T9" fmla="*/ 40 h 156"/>
                  <a:gd name="T10" fmla="*/ 34 w 413"/>
                  <a:gd name="T11" fmla="*/ 46 h 156"/>
                  <a:gd name="T12" fmla="*/ 46 w 413"/>
                  <a:gd name="T13" fmla="*/ 51 h 156"/>
                  <a:gd name="T14" fmla="*/ 59 w 413"/>
                  <a:gd name="T15" fmla="*/ 54 h 156"/>
                  <a:gd name="T16" fmla="*/ 72 w 413"/>
                  <a:gd name="T17" fmla="*/ 55 h 156"/>
                  <a:gd name="T18" fmla="*/ 86 w 413"/>
                  <a:gd name="T19" fmla="*/ 54 h 156"/>
                  <a:gd name="T20" fmla="*/ 99 w 413"/>
                  <a:gd name="T21" fmla="*/ 51 h 156"/>
                  <a:gd name="T22" fmla="*/ 111 w 413"/>
                  <a:gd name="T23" fmla="*/ 46 h 156"/>
                  <a:gd name="T24" fmla="*/ 121 w 413"/>
                  <a:gd name="T25" fmla="*/ 40 h 156"/>
                  <a:gd name="T26" fmla="*/ 131 w 413"/>
                  <a:gd name="T27" fmla="*/ 32 h 156"/>
                  <a:gd name="T28" fmla="*/ 137 w 413"/>
                  <a:gd name="T29" fmla="*/ 22 h 156"/>
                  <a:gd name="T30" fmla="*/ 142 w 413"/>
                  <a:gd name="T31" fmla="*/ 11 h 156"/>
                  <a:gd name="T32" fmla="*/ 145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8" name="Freeform 46"/>
              <p:cNvSpPr>
                <a:spLocks/>
              </p:cNvSpPr>
              <p:nvPr/>
            </p:nvSpPr>
            <p:spPr bwMode="auto">
              <a:xfrm>
                <a:off x="4854" y="2282"/>
                <a:ext cx="60" cy="131"/>
              </a:xfrm>
              <a:custGeom>
                <a:avLst/>
                <a:gdLst>
                  <a:gd name="T0" fmla="*/ 10 w 170"/>
                  <a:gd name="T1" fmla="*/ 131 h 373"/>
                  <a:gd name="T2" fmla="*/ 60 w 170"/>
                  <a:gd name="T3" fmla="*/ 4 h 373"/>
                  <a:gd name="T4" fmla="*/ 50 w 170"/>
                  <a:gd name="T5" fmla="*/ 0 h 373"/>
                  <a:gd name="T6" fmla="*/ 0 w 170"/>
                  <a:gd name="T7" fmla="*/ 127 h 373"/>
                  <a:gd name="T8" fmla="*/ 10 w 170"/>
                  <a:gd name="T9" fmla="*/ 13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9" name="Freeform 47"/>
              <p:cNvSpPr>
                <a:spLocks/>
              </p:cNvSpPr>
              <p:nvPr/>
            </p:nvSpPr>
            <p:spPr bwMode="auto">
              <a:xfrm>
                <a:off x="4908" y="2282"/>
                <a:ext cx="59" cy="131"/>
              </a:xfrm>
              <a:custGeom>
                <a:avLst/>
                <a:gdLst>
                  <a:gd name="T0" fmla="*/ 50 w 168"/>
                  <a:gd name="T1" fmla="*/ 131 h 373"/>
                  <a:gd name="T2" fmla="*/ 0 w 168"/>
                  <a:gd name="T3" fmla="*/ 4 h 373"/>
                  <a:gd name="T4" fmla="*/ 9 w 168"/>
                  <a:gd name="T5" fmla="*/ 0 h 373"/>
                  <a:gd name="T6" fmla="*/ 59 w 168"/>
                  <a:gd name="T7" fmla="*/ 127 h 373"/>
                  <a:gd name="T8" fmla="*/ 50 w 168"/>
                  <a:gd name="T9" fmla="*/ 13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Freeform 48"/>
              <p:cNvSpPr>
                <a:spLocks/>
              </p:cNvSpPr>
              <p:nvPr/>
            </p:nvSpPr>
            <p:spPr bwMode="auto">
              <a:xfrm>
                <a:off x="5087" y="2464"/>
                <a:ext cx="146" cy="55"/>
              </a:xfrm>
              <a:custGeom>
                <a:avLst/>
                <a:gdLst>
                  <a:gd name="T0" fmla="*/ 0 w 413"/>
                  <a:gd name="T1" fmla="*/ 0 h 158"/>
                  <a:gd name="T2" fmla="*/ 3 w 413"/>
                  <a:gd name="T3" fmla="*/ 11 h 158"/>
                  <a:gd name="T4" fmla="*/ 7 w 413"/>
                  <a:gd name="T5" fmla="*/ 22 h 158"/>
                  <a:gd name="T6" fmla="*/ 14 w 413"/>
                  <a:gd name="T7" fmla="*/ 31 h 158"/>
                  <a:gd name="T8" fmla="*/ 24 w 413"/>
                  <a:gd name="T9" fmla="*/ 39 h 158"/>
                  <a:gd name="T10" fmla="*/ 34 w 413"/>
                  <a:gd name="T11" fmla="*/ 45 h 158"/>
                  <a:gd name="T12" fmla="*/ 46 w 413"/>
                  <a:gd name="T13" fmla="*/ 51 h 158"/>
                  <a:gd name="T14" fmla="*/ 59 w 413"/>
                  <a:gd name="T15" fmla="*/ 54 h 158"/>
                  <a:gd name="T16" fmla="*/ 73 w 413"/>
                  <a:gd name="T17" fmla="*/ 55 h 158"/>
                  <a:gd name="T18" fmla="*/ 87 w 413"/>
                  <a:gd name="T19" fmla="*/ 54 h 158"/>
                  <a:gd name="T20" fmla="*/ 100 w 413"/>
                  <a:gd name="T21" fmla="*/ 51 h 158"/>
                  <a:gd name="T22" fmla="*/ 111 w 413"/>
                  <a:gd name="T23" fmla="*/ 45 h 158"/>
                  <a:gd name="T24" fmla="*/ 122 w 413"/>
                  <a:gd name="T25" fmla="*/ 39 h 158"/>
                  <a:gd name="T26" fmla="*/ 131 w 413"/>
                  <a:gd name="T27" fmla="*/ 31 h 158"/>
                  <a:gd name="T28" fmla="*/ 138 w 413"/>
                  <a:gd name="T29" fmla="*/ 22 h 158"/>
                  <a:gd name="T30" fmla="*/ 143 w 413"/>
                  <a:gd name="T31" fmla="*/ 11 h 158"/>
                  <a:gd name="T32" fmla="*/ 14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1" name="Freeform 49"/>
              <p:cNvSpPr>
                <a:spLocks/>
              </p:cNvSpPr>
              <p:nvPr/>
            </p:nvSpPr>
            <p:spPr bwMode="auto">
              <a:xfrm>
                <a:off x="5103" y="2338"/>
                <a:ext cx="60" cy="130"/>
              </a:xfrm>
              <a:custGeom>
                <a:avLst/>
                <a:gdLst>
                  <a:gd name="T0" fmla="*/ 10 w 170"/>
                  <a:gd name="T1" fmla="*/ 130 h 370"/>
                  <a:gd name="T2" fmla="*/ 60 w 170"/>
                  <a:gd name="T3" fmla="*/ 4 h 370"/>
                  <a:gd name="T4" fmla="*/ 50 w 170"/>
                  <a:gd name="T5" fmla="*/ 0 h 370"/>
                  <a:gd name="T6" fmla="*/ 0 w 170"/>
                  <a:gd name="T7" fmla="*/ 126 h 370"/>
                  <a:gd name="T8" fmla="*/ 10 w 170"/>
                  <a:gd name="T9" fmla="*/ 13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2" name="Freeform 50"/>
              <p:cNvSpPr>
                <a:spLocks/>
              </p:cNvSpPr>
              <p:nvPr/>
            </p:nvSpPr>
            <p:spPr bwMode="auto">
              <a:xfrm>
                <a:off x="5157" y="2338"/>
                <a:ext cx="60" cy="130"/>
              </a:xfrm>
              <a:custGeom>
                <a:avLst/>
                <a:gdLst>
                  <a:gd name="T0" fmla="*/ 50 w 170"/>
                  <a:gd name="T1" fmla="*/ 130 h 370"/>
                  <a:gd name="T2" fmla="*/ 0 w 170"/>
                  <a:gd name="T3" fmla="*/ 4 h 370"/>
                  <a:gd name="T4" fmla="*/ 10 w 170"/>
                  <a:gd name="T5" fmla="*/ 0 h 370"/>
                  <a:gd name="T6" fmla="*/ 60 w 170"/>
                  <a:gd name="T7" fmla="*/ 126 h 370"/>
                  <a:gd name="T8" fmla="*/ 50 w 170"/>
                  <a:gd name="T9" fmla="*/ 13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Rectangle 5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4" name="Rectangle 5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5" name="Freeform 53"/>
              <p:cNvSpPr>
                <a:spLocks/>
              </p:cNvSpPr>
              <p:nvPr/>
            </p:nvSpPr>
            <p:spPr bwMode="auto">
              <a:xfrm>
                <a:off x="5008" y="2218"/>
                <a:ext cx="45" cy="46"/>
              </a:xfrm>
              <a:custGeom>
                <a:avLst/>
                <a:gdLst>
                  <a:gd name="T0" fmla="*/ 22 w 129"/>
                  <a:gd name="T1" fmla="*/ 46 h 128"/>
                  <a:gd name="T2" fmla="*/ 27 w 129"/>
                  <a:gd name="T3" fmla="*/ 46 h 128"/>
                  <a:gd name="T4" fmla="*/ 31 w 129"/>
                  <a:gd name="T5" fmla="*/ 45 h 128"/>
                  <a:gd name="T6" fmla="*/ 35 w 129"/>
                  <a:gd name="T7" fmla="*/ 42 h 128"/>
                  <a:gd name="T8" fmla="*/ 39 w 129"/>
                  <a:gd name="T9" fmla="*/ 40 h 128"/>
                  <a:gd name="T10" fmla="*/ 42 w 129"/>
                  <a:gd name="T11" fmla="*/ 36 h 128"/>
                  <a:gd name="T12" fmla="*/ 44 w 129"/>
                  <a:gd name="T13" fmla="*/ 32 h 128"/>
                  <a:gd name="T14" fmla="*/ 45 w 129"/>
                  <a:gd name="T15" fmla="*/ 28 h 128"/>
                  <a:gd name="T16" fmla="*/ 45 w 129"/>
                  <a:gd name="T17" fmla="*/ 23 h 128"/>
                  <a:gd name="T18" fmla="*/ 45 w 129"/>
                  <a:gd name="T19" fmla="*/ 18 h 128"/>
                  <a:gd name="T20" fmla="*/ 44 w 129"/>
                  <a:gd name="T21" fmla="*/ 14 h 128"/>
                  <a:gd name="T22" fmla="*/ 42 w 129"/>
                  <a:gd name="T23" fmla="*/ 10 h 128"/>
                  <a:gd name="T24" fmla="*/ 39 w 129"/>
                  <a:gd name="T25" fmla="*/ 6 h 128"/>
                  <a:gd name="T26" fmla="*/ 35 w 129"/>
                  <a:gd name="T27" fmla="*/ 4 h 128"/>
                  <a:gd name="T28" fmla="*/ 31 w 129"/>
                  <a:gd name="T29" fmla="*/ 1 h 128"/>
                  <a:gd name="T30" fmla="*/ 27 w 129"/>
                  <a:gd name="T31" fmla="*/ 0 h 128"/>
                  <a:gd name="T32" fmla="*/ 22 w 129"/>
                  <a:gd name="T33" fmla="*/ 0 h 128"/>
                  <a:gd name="T34" fmla="*/ 18 w 129"/>
                  <a:gd name="T35" fmla="*/ 0 h 128"/>
                  <a:gd name="T36" fmla="*/ 14 w 129"/>
                  <a:gd name="T37" fmla="*/ 1 h 128"/>
                  <a:gd name="T38" fmla="*/ 10 w 129"/>
                  <a:gd name="T39" fmla="*/ 4 h 128"/>
                  <a:gd name="T40" fmla="*/ 7 w 129"/>
                  <a:gd name="T41" fmla="*/ 6 h 128"/>
                  <a:gd name="T42" fmla="*/ 4 w 129"/>
                  <a:gd name="T43" fmla="*/ 10 h 128"/>
                  <a:gd name="T44" fmla="*/ 2 w 129"/>
                  <a:gd name="T45" fmla="*/ 14 h 128"/>
                  <a:gd name="T46" fmla="*/ 1 w 129"/>
                  <a:gd name="T47" fmla="*/ 18 h 128"/>
                  <a:gd name="T48" fmla="*/ 0 w 129"/>
                  <a:gd name="T49" fmla="*/ 23 h 128"/>
                  <a:gd name="T50" fmla="*/ 1 w 129"/>
                  <a:gd name="T51" fmla="*/ 28 h 128"/>
                  <a:gd name="T52" fmla="*/ 2 w 129"/>
                  <a:gd name="T53" fmla="*/ 32 h 128"/>
                  <a:gd name="T54" fmla="*/ 4 w 129"/>
                  <a:gd name="T55" fmla="*/ 36 h 128"/>
                  <a:gd name="T56" fmla="*/ 7 w 129"/>
                  <a:gd name="T57" fmla="*/ 40 h 128"/>
                  <a:gd name="T58" fmla="*/ 10 w 129"/>
                  <a:gd name="T59" fmla="*/ 42 h 128"/>
                  <a:gd name="T60" fmla="*/ 14 w 129"/>
                  <a:gd name="T61" fmla="*/ 45 h 128"/>
                  <a:gd name="T62" fmla="*/ 18 w 129"/>
                  <a:gd name="T63" fmla="*/ 46 h 128"/>
                  <a:gd name="T64" fmla="*/ 22 w 129"/>
                  <a:gd name="T65" fmla="*/ 4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Rectangle 5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38" name="Text Box 55"/>
          <p:cNvSpPr txBox="1">
            <a:spLocks noChangeArrowheads="1"/>
          </p:cNvSpPr>
          <p:nvPr/>
        </p:nvSpPr>
        <p:spPr bwMode="auto">
          <a:xfrm>
            <a:off x="647700" y="3719513"/>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Peter Beebe</a:t>
            </a:r>
          </a:p>
        </p:txBody>
      </p:sp>
      <p:sp>
        <p:nvSpPr>
          <p:cNvPr id="13339" name="Line 56"/>
          <p:cNvSpPr>
            <a:spLocks noChangeShapeType="1"/>
          </p:cNvSpPr>
          <p:nvPr/>
        </p:nvSpPr>
        <p:spPr bwMode="auto">
          <a:xfrm>
            <a:off x="1751013" y="1503363"/>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0" name="Line 57"/>
          <p:cNvSpPr>
            <a:spLocks noChangeShapeType="1"/>
          </p:cNvSpPr>
          <p:nvPr/>
        </p:nvSpPr>
        <p:spPr bwMode="auto">
          <a:xfrm>
            <a:off x="1747838" y="3144838"/>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1" name="Text Box 67"/>
          <p:cNvSpPr txBox="1">
            <a:spLocks noChangeArrowheads="1"/>
          </p:cNvSpPr>
          <p:nvPr/>
        </p:nvSpPr>
        <p:spPr bwMode="auto">
          <a:xfrm>
            <a:off x="6283325" y="1458913"/>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13342" name="Line 69"/>
          <p:cNvSpPr>
            <a:spLocks noChangeShapeType="1"/>
          </p:cNvSpPr>
          <p:nvPr/>
        </p:nvSpPr>
        <p:spPr bwMode="auto">
          <a:xfrm flipV="1">
            <a:off x="4213225" y="163988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3" name="AutoShape 70"/>
          <p:cNvSpPr>
            <a:spLocks noChangeArrowheads="1"/>
          </p:cNvSpPr>
          <p:nvPr/>
        </p:nvSpPr>
        <p:spPr bwMode="auto">
          <a:xfrm>
            <a:off x="3979863" y="1412875"/>
            <a:ext cx="468312" cy="468313"/>
          </a:xfrm>
          <a:custGeom>
            <a:avLst/>
            <a:gdLst>
              <a:gd name="T0" fmla="*/ 5076762 w 21600"/>
              <a:gd name="T1" fmla="*/ 0 h 21600"/>
              <a:gd name="T2" fmla="*/ 1486826 w 21600"/>
              <a:gd name="T3" fmla="*/ 1486829 h 21600"/>
              <a:gd name="T4" fmla="*/ 0 w 21600"/>
              <a:gd name="T5" fmla="*/ 5076794 h 21600"/>
              <a:gd name="T6" fmla="*/ 1486826 w 21600"/>
              <a:gd name="T7" fmla="*/ 8666739 h 21600"/>
              <a:gd name="T8" fmla="*/ 5076762 w 21600"/>
              <a:gd name="T9" fmla="*/ 10153567 h 21600"/>
              <a:gd name="T10" fmla="*/ 8666699 w 21600"/>
              <a:gd name="T11" fmla="*/ 8666739 h 21600"/>
              <a:gd name="T12" fmla="*/ 10153524 w 21600"/>
              <a:gd name="T13" fmla="*/ 5076794 h 21600"/>
              <a:gd name="T14" fmla="*/ 8666699 w 21600"/>
              <a:gd name="T15" fmla="*/ 148682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Rectangle 2"/>
          <p:cNvSpPr>
            <a:spLocks noGrp="1" noChangeArrowheads="1"/>
          </p:cNvSpPr>
          <p:nvPr>
            <p:ph type="title"/>
          </p:nvPr>
        </p:nvSpPr>
        <p:spPr/>
        <p:txBody>
          <a:bodyPr/>
          <a:lstStyle/>
          <a:p>
            <a:pPr eaLnBrk="1" hangingPunct="1"/>
            <a:r>
              <a:rPr lang="en-US" smtClean="0"/>
              <a:t>Creating pre-defined profiles</a:t>
            </a:r>
          </a:p>
        </p:txBody>
      </p:sp>
      <p:sp>
        <p:nvSpPr>
          <p:cNvPr id="14340" name="AutoShape 6"/>
          <p:cNvSpPr>
            <a:spLocks noChangeArrowheads="1"/>
          </p:cNvSpPr>
          <p:nvPr/>
        </p:nvSpPr>
        <p:spPr bwMode="auto">
          <a:xfrm>
            <a:off x="773113" y="2138363"/>
            <a:ext cx="858837" cy="3238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3" y="519269"/>
            <a:ext cx="1514475"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900113"/>
            <a:ext cx="5113843" cy="2279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3458692"/>
            <a:ext cx="5543550" cy="2114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1" name="Line 7"/>
          <p:cNvSpPr>
            <a:spLocks noChangeShapeType="1"/>
          </p:cNvSpPr>
          <p:nvPr/>
        </p:nvSpPr>
        <p:spPr bwMode="auto">
          <a:xfrm>
            <a:off x="3354667" y="2497363"/>
            <a:ext cx="832739" cy="18033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2716143" y="2186598"/>
            <a:ext cx="868362"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7"/>
          <p:cNvSpPr>
            <a:spLocks noChangeShapeType="1"/>
          </p:cNvSpPr>
          <p:nvPr/>
        </p:nvSpPr>
        <p:spPr bwMode="auto">
          <a:xfrm flipV="1">
            <a:off x="1782168" y="1222774"/>
            <a:ext cx="689727" cy="70350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5362" name="Rectangle 2"/>
          <p:cNvSpPr>
            <a:spLocks noGrp="1" noChangeArrowheads="1"/>
          </p:cNvSpPr>
          <p:nvPr>
            <p:ph type="title"/>
          </p:nvPr>
        </p:nvSpPr>
        <p:spPr/>
        <p:txBody>
          <a:bodyPr/>
          <a:lstStyle/>
          <a:p>
            <a:pPr eaLnBrk="1" hangingPunct="1"/>
            <a:r>
              <a:rPr lang="en-US" smtClean="0"/>
              <a:t>Assigning pre-defined profiles to users</a:t>
            </a:r>
          </a:p>
        </p:txBody>
      </p:sp>
      <p:sp>
        <p:nvSpPr>
          <p:cNvPr id="15363" name="Rectangle 3"/>
          <p:cNvSpPr>
            <a:spLocks noGrp="1" noChangeArrowheads="1"/>
          </p:cNvSpPr>
          <p:nvPr>
            <p:ph idx="1"/>
          </p:nvPr>
        </p:nvSpPr>
        <p:spPr>
          <a:xfrm>
            <a:off x="519113" y="5257800"/>
            <a:ext cx="8318500" cy="1131888"/>
          </a:xfrm>
        </p:spPr>
        <p:txBody>
          <a:bodyPr/>
          <a:lstStyle/>
          <a:p>
            <a:pPr>
              <a:buFont typeface="Arial" charset="0"/>
              <a:buChar char="•"/>
            </a:pPr>
            <a:r>
              <a:rPr lang="en-US" smtClean="0"/>
              <a:t>Each user can have at most one authority profile</a:t>
            </a:r>
          </a:p>
          <a:p>
            <a:pPr lvl="1"/>
            <a:r>
              <a:rPr lang="en-US" smtClean="0"/>
              <a:t>Profile is assigned through the User screen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787" y="1218241"/>
            <a:ext cx="6608278" cy="37109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7"/>
          <p:cNvSpPr>
            <a:spLocks noChangeArrowheads="1"/>
          </p:cNvSpPr>
          <p:nvPr/>
        </p:nvSpPr>
        <p:spPr bwMode="auto">
          <a:xfrm>
            <a:off x="3359237" y="2638774"/>
            <a:ext cx="2398467"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602" y="737630"/>
            <a:ext cx="6218097" cy="43411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smtClean="0"/>
              <a:t>Assigning custom profiles to users</a:t>
            </a:r>
          </a:p>
        </p:txBody>
      </p:sp>
      <p:sp>
        <p:nvSpPr>
          <p:cNvPr id="16387" name="Rectangle 3"/>
          <p:cNvSpPr>
            <a:spLocks noGrp="1" noChangeArrowheads="1"/>
          </p:cNvSpPr>
          <p:nvPr>
            <p:ph idx="1"/>
          </p:nvPr>
        </p:nvSpPr>
        <p:spPr>
          <a:xfrm>
            <a:off x="519113" y="5087938"/>
            <a:ext cx="8318500" cy="1301750"/>
          </a:xfrm>
        </p:spPr>
        <p:txBody>
          <a:bodyPr/>
          <a:lstStyle/>
          <a:p>
            <a:pPr>
              <a:buFont typeface="Arial" charset="0"/>
              <a:buChar char="•"/>
            </a:pPr>
            <a:r>
              <a:rPr lang="en-US" smtClean="0"/>
              <a:t>Can also assign a custom profile to a user</a:t>
            </a:r>
          </a:p>
          <a:p>
            <a:pPr lvl="1"/>
            <a:r>
              <a:rPr lang="en-US" smtClean="0"/>
              <a:t>Specifies set of authority limits that are not shared with other users</a:t>
            </a:r>
          </a:p>
        </p:txBody>
      </p:sp>
      <p:sp>
        <p:nvSpPr>
          <p:cNvPr id="16389" name="AutoShape 6"/>
          <p:cNvSpPr>
            <a:spLocks noChangeArrowheads="1"/>
          </p:cNvSpPr>
          <p:nvPr/>
        </p:nvSpPr>
        <p:spPr bwMode="auto">
          <a:xfrm>
            <a:off x="3102272" y="2291024"/>
            <a:ext cx="2374080" cy="5871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AutoShape 6"/>
          <p:cNvSpPr>
            <a:spLocks noChangeArrowheads="1"/>
          </p:cNvSpPr>
          <p:nvPr/>
        </p:nvSpPr>
        <p:spPr bwMode="auto">
          <a:xfrm>
            <a:off x="4289311" y="4392804"/>
            <a:ext cx="3226855" cy="2935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6"/>
          <p:cNvSpPr>
            <a:spLocks noChangeArrowheads="1"/>
          </p:cNvSpPr>
          <p:nvPr/>
        </p:nvSpPr>
        <p:spPr bwMode="auto">
          <a:xfrm>
            <a:off x="1909526" y="4691982"/>
            <a:ext cx="5606640" cy="2935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6386" name="Rectangle 2"/>
          <p:cNvSpPr>
            <a:spLocks noGrp="1" noChangeArrowheads="1"/>
          </p:cNvSpPr>
          <p:nvPr>
            <p:ph type="title"/>
          </p:nvPr>
        </p:nvSpPr>
        <p:spPr/>
        <p:txBody>
          <a:bodyPr/>
          <a:lstStyle/>
          <a:p>
            <a:pPr eaLnBrk="1" hangingPunct="1"/>
            <a:r>
              <a:rPr lang="en-US" dirty="0" smtClean="0"/>
              <a:t>Limiting by Coverage/Cost Type</a:t>
            </a:r>
          </a:p>
        </p:txBody>
      </p:sp>
      <p:sp>
        <p:nvSpPr>
          <p:cNvPr id="16387" name="Rectangle 3"/>
          <p:cNvSpPr>
            <a:spLocks noGrp="1" noChangeArrowheads="1"/>
          </p:cNvSpPr>
          <p:nvPr>
            <p:ph idx="1"/>
          </p:nvPr>
        </p:nvSpPr>
        <p:spPr>
          <a:xfrm>
            <a:off x="4859855" y="574939"/>
            <a:ext cx="4060861" cy="1636633"/>
          </a:xfrm>
        </p:spPr>
        <p:txBody>
          <a:bodyPr/>
          <a:lstStyle/>
          <a:p>
            <a:pPr>
              <a:buFont typeface="Arial" charset="0"/>
              <a:buChar char="•"/>
            </a:pPr>
            <a:r>
              <a:rPr lang="en-US" sz="2000" dirty="0" smtClean="0"/>
              <a:t>Limiting by coverage or cost type will </a:t>
            </a:r>
            <a:r>
              <a:rPr lang="en-US" sz="2000" b="1" dirty="0" smtClean="0"/>
              <a:t>prevent</a:t>
            </a:r>
            <a:r>
              <a:rPr lang="en-US" sz="2000" dirty="0" smtClean="0"/>
              <a:t> </a:t>
            </a:r>
            <a:r>
              <a:rPr lang="en-US" sz="2000" b="1" dirty="0" smtClean="0"/>
              <a:t>any transaction </a:t>
            </a:r>
            <a:r>
              <a:rPr lang="en-US" sz="2000" dirty="0" smtClean="0"/>
              <a:t>that doesn’t match the coverage or cost type with an </a:t>
            </a:r>
            <a:r>
              <a:rPr lang="en-US" sz="2000" b="1" dirty="0" smtClean="0"/>
              <a:t>error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650" y="2465538"/>
            <a:ext cx="5857875" cy="3819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07" y="574939"/>
            <a:ext cx="4591050" cy="1314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utoShape 9"/>
          <p:cNvSpPr>
            <a:spLocks noChangeArrowheads="1"/>
          </p:cNvSpPr>
          <p:nvPr/>
        </p:nvSpPr>
        <p:spPr bwMode="auto">
          <a:xfrm>
            <a:off x="2402958" y="1371602"/>
            <a:ext cx="865004" cy="2636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b="0" dirty="0"/>
          </a:p>
        </p:txBody>
      </p:sp>
      <p:sp>
        <p:nvSpPr>
          <p:cNvPr id="20" name="AutoShape 9"/>
          <p:cNvSpPr>
            <a:spLocks noChangeArrowheads="1"/>
          </p:cNvSpPr>
          <p:nvPr/>
        </p:nvSpPr>
        <p:spPr bwMode="auto">
          <a:xfrm>
            <a:off x="5142614" y="5767755"/>
            <a:ext cx="865004" cy="2636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b="0" dirty="0"/>
          </a:p>
        </p:txBody>
      </p:sp>
      <p:sp>
        <p:nvSpPr>
          <p:cNvPr id="31" name="AutoShape 15"/>
          <p:cNvSpPr>
            <a:spLocks noChangeArrowheads="1"/>
          </p:cNvSpPr>
          <p:nvPr/>
        </p:nvSpPr>
        <p:spPr bwMode="auto">
          <a:xfrm>
            <a:off x="1878528" y="3235455"/>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pPr>
              <a:buClr>
                <a:srgbClr val="FFFFFF"/>
              </a:buClr>
            </a:pPr>
            <a:endParaRPr lang="en-US"/>
          </a:p>
        </p:txBody>
      </p:sp>
      <p:sp>
        <p:nvSpPr>
          <p:cNvPr id="32" name="AutoShape 16"/>
          <p:cNvSpPr>
            <a:spLocks noChangeArrowheads="1"/>
          </p:cNvSpPr>
          <p:nvPr/>
        </p:nvSpPr>
        <p:spPr bwMode="auto">
          <a:xfrm>
            <a:off x="2023209" y="3425161"/>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pPr>
              <a:buClr>
                <a:srgbClr val="FFFFFF"/>
              </a:buClr>
            </a:pPr>
            <a:endParaRPr lang="en-US"/>
          </a:p>
        </p:txBody>
      </p:sp>
      <p:sp>
        <p:nvSpPr>
          <p:cNvPr id="10" name="AutoShape 57"/>
          <p:cNvSpPr>
            <a:spLocks noChangeArrowheads="1"/>
          </p:cNvSpPr>
          <p:nvPr/>
        </p:nvSpPr>
        <p:spPr bwMode="auto">
          <a:xfrm>
            <a:off x="2044962" y="3432058"/>
            <a:ext cx="357996" cy="35799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nchor="ctr">
            <a:spAutoFit/>
          </a:bodyPr>
          <a:lstStyle/>
          <a:p>
            <a:pPr>
              <a:buClr>
                <a:srgbClr val="FFFFFF"/>
              </a:buClr>
            </a:pPr>
            <a:endParaRPr lang="en-US"/>
          </a:p>
        </p:txBody>
      </p:sp>
      <p:cxnSp>
        <p:nvCxnSpPr>
          <p:cNvPr id="15" name="Elbow Connector 14"/>
          <p:cNvCxnSpPr/>
          <p:nvPr/>
        </p:nvCxnSpPr>
        <p:spPr bwMode="auto">
          <a:xfrm rot="16200000" flipH="1">
            <a:off x="1693551" y="2582328"/>
            <a:ext cx="4396151" cy="2501973"/>
          </a:xfrm>
          <a:prstGeom prst="bentConnector3">
            <a:avLst>
              <a:gd name="adj1" fmla="val 99340"/>
            </a:avLst>
          </a:prstGeom>
          <a:noFill/>
          <a:ln w="12700" cap="flat" cmpd="sng" algn="ctr">
            <a:solidFill>
              <a:srgbClr val="FF0000"/>
            </a:solidFill>
            <a:prstDash val="solid"/>
            <a:round/>
            <a:headEnd type="none" w="med" len="med"/>
            <a:tailEnd type="none"/>
          </a:ln>
          <a:effectLst/>
        </p:spPr>
      </p:cxnSp>
    </p:spTree>
    <p:extLst>
      <p:ext uri="{BB962C8B-B14F-4D97-AF65-F5344CB8AC3E}">
        <p14:creationId xmlns:p14="http://schemas.microsoft.com/office/powerpoint/2010/main" val="18790867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smtClean="0"/>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t>Transaction approval rules</a:t>
            </a:r>
          </a:p>
          <a:p>
            <a:pPr>
              <a:lnSpc>
                <a:spcPct val="150000"/>
              </a:lnSpc>
              <a:buFont typeface="Arial" charset="0"/>
              <a:buChar char="•"/>
            </a:pPr>
            <a:r>
              <a:rPr lang="en-US" sz="2800" smtClean="0">
                <a:solidFill>
                  <a:srgbClr val="C0C0C0"/>
                </a:solidFill>
              </a:rPr>
              <a:t>Approving transactions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8434" name="Rectangle 2"/>
          <p:cNvSpPr>
            <a:spLocks noGrp="1" noChangeArrowheads="1"/>
          </p:cNvSpPr>
          <p:nvPr>
            <p:ph type="title"/>
          </p:nvPr>
        </p:nvSpPr>
        <p:spPr/>
        <p:txBody>
          <a:bodyPr/>
          <a:lstStyle/>
          <a:p>
            <a:pPr eaLnBrk="1" hangingPunct="1"/>
            <a:r>
              <a:rPr lang="en-US" smtClean="0"/>
              <a:t>Transaction approval rules</a:t>
            </a:r>
          </a:p>
        </p:txBody>
      </p:sp>
      <p:sp>
        <p:nvSpPr>
          <p:cNvPr id="18435" name="Rectangle 3"/>
          <p:cNvSpPr>
            <a:spLocks noGrp="1" noChangeArrowheads="1"/>
          </p:cNvSpPr>
          <p:nvPr>
            <p:ph idx="1"/>
          </p:nvPr>
        </p:nvSpPr>
        <p:spPr>
          <a:xfrm>
            <a:off x="519113" y="3740150"/>
            <a:ext cx="8318500" cy="2649538"/>
          </a:xfrm>
        </p:spPr>
        <p:txBody>
          <a:bodyPr/>
          <a:lstStyle/>
          <a:p>
            <a:pPr>
              <a:buFont typeface="Arial" charset="0"/>
              <a:buChar char="•"/>
            </a:pPr>
            <a:r>
              <a:rPr lang="en-US" smtClean="0"/>
              <a:t>Transaction approval rules implement approval logic that cannot be captured in an authority limit, such as</a:t>
            </a:r>
          </a:p>
          <a:p>
            <a:pPr lvl="1"/>
            <a:r>
              <a:rPr lang="en-US" smtClean="0"/>
              <a:t>Logic beyond the given limit types</a:t>
            </a:r>
          </a:p>
          <a:p>
            <a:pPr lvl="1"/>
            <a:r>
              <a:rPr lang="en-US" smtClean="0"/>
              <a:t>Logic tied to attributes other than coverage and cost type</a:t>
            </a:r>
          </a:p>
          <a:p>
            <a:pPr lvl="1"/>
            <a:r>
              <a:rPr lang="en-US" smtClean="0"/>
              <a:t>Logic that cannot easily be associated to given users</a:t>
            </a:r>
          </a:p>
        </p:txBody>
      </p:sp>
      <p:sp>
        <p:nvSpPr>
          <p:cNvPr id="18436" name="Line 4"/>
          <p:cNvSpPr>
            <a:spLocks noChangeShapeType="1"/>
          </p:cNvSpPr>
          <p:nvPr/>
        </p:nvSpPr>
        <p:spPr bwMode="auto">
          <a:xfrm flipH="1">
            <a:off x="2063750" y="2282825"/>
            <a:ext cx="3698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37" name="Line 5"/>
          <p:cNvSpPr>
            <a:spLocks noChangeShapeType="1"/>
          </p:cNvSpPr>
          <p:nvPr/>
        </p:nvSpPr>
        <p:spPr bwMode="auto">
          <a:xfrm flipV="1">
            <a:off x="2063750" y="1414463"/>
            <a:ext cx="0" cy="8763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38" name="Picture 6"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174750"/>
            <a:ext cx="8001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2555875" y="1363663"/>
            <a:ext cx="4494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Transaction Approval Rules</a:t>
            </a:r>
            <a:endParaRPr lang="en-US"/>
          </a:p>
        </p:txBody>
      </p:sp>
      <p:pic>
        <p:nvPicPr>
          <p:cNvPr id="18440" name="Picture 8"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1965325"/>
            <a:ext cx="666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Text Box 9"/>
          <p:cNvSpPr txBox="1">
            <a:spLocks noChangeArrowheads="1"/>
          </p:cNvSpPr>
          <p:nvPr/>
        </p:nvSpPr>
        <p:spPr bwMode="auto">
          <a:xfrm>
            <a:off x="3135313" y="1933575"/>
            <a:ext cx="4549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574675" algn="l"/>
              </a:tabLst>
              <a:defRPr sz="2000" b="1">
                <a:solidFill>
                  <a:srgbClr val="FF0000"/>
                </a:solidFill>
                <a:latin typeface="Arial" charset="0"/>
              </a:defRPr>
            </a:lvl1pPr>
            <a:lvl2pPr marL="742950" indent="-285750" eaLnBrk="0" hangingPunct="0">
              <a:tabLst>
                <a:tab pos="574675" algn="l"/>
              </a:tabLst>
              <a:defRPr sz="2000" b="1">
                <a:solidFill>
                  <a:srgbClr val="FF0000"/>
                </a:solidFill>
                <a:latin typeface="Arial" charset="0"/>
              </a:defRPr>
            </a:lvl2pPr>
            <a:lvl3pPr marL="1143000" indent="-228600" eaLnBrk="0" hangingPunct="0">
              <a:tabLst>
                <a:tab pos="574675" algn="l"/>
              </a:tabLst>
              <a:defRPr sz="2000" b="1">
                <a:solidFill>
                  <a:srgbClr val="FF0000"/>
                </a:solidFill>
                <a:latin typeface="Arial" charset="0"/>
              </a:defRPr>
            </a:lvl3pPr>
            <a:lvl4pPr marL="1600200" indent="-228600" eaLnBrk="0" hangingPunct="0">
              <a:tabLst>
                <a:tab pos="574675" algn="l"/>
              </a:tabLst>
              <a:defRPr sz="2000" b="1">
                <a:solidFill>
                  <a:srgbClr val="FF0000"/>
                </a:solidFill>
                <a:latin typeface="Arial" charset="0"/>
              </a:defRPr>
            </a:lvl4pPr>
            <a:lvl5pPr marL="2057400" indent="-228600" eaLnBrk="0" hangingPunct="0">
              <a:tabLst>
                <a:tab pos="574675"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9pPr>
          </a:lstStyle>
          <a:p>
            <a:pPr algn="l" eaLnBrk="1" hangingPunct="1"/>
            <a:r>
              <a:rPr lang="en-US"/>
              <a:t>if 	segment is low complexity</a:t>
            </a:r>
            <a:br>
              <a:rPr lang="en-US"/>
            </a:br>
            <a:r>
              <a:rPr lang="en-US"/>
              <a:t>	AND total reserves &gt; $30,000</a:t>
            </a:r>
            <a:br>
              <a:rPr lang="en-US"/>
            </a:br>
            <a:r>
              <a:rPr lang="en-US"/>
              <a:t>then require approval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96" y="1026451"/>
            <a:ext cx="8607457" cy="38369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smtClean="0"/>
              <a:t>Transaction approval rules in the user interface</a:t>
            </a:r>
          </a:p>
        </p:txBody>
      </p:sp>
      <p:sp>
        <p:nvSpPr>
          <p:cNvPr id="19459" name="Rectangle 3"/>
          <p:cNvSpPr>
            <a:spLocks noGrp="1" noChangeArrowheads="1"/>
          </p:cNvSpPr>
          <p:nvPr>
            <p:ph idx="1"/>
          </p:nvPr>
        </p:nvSpPr>
        <p:spPr>
          <a:xfrm>
            <a:off x="519113" y="5089525"/>
            <a:ext cx="8318500" cy="1300163"/>
          </a:xfrm>
        </p:spPr>
        <p:txBody>
          <a:bodyPr/>
          <a:lstStyle/>
          <a:p>
            <a:pPr>
              <a:buFont typeface="Arial" charset="0"/>
              <a:buChar char="•"/>
            </a:pPr>
            <a:r>
              <a:rPr lang="en-US" smtClean="0"/>
              <a:t>No distinction in the user interface between transactions which exceed authority limits and transactions which triggered transaction approval rules</a:t>
            </a:r>
          </a:p>
        </p:txBody>
      </p:sp>
      <p:sp>
        <p:nvSpPr>
          <p:cNvPr id="19461" name="AutoShape 5"/>
          <p:cNvSpPr>
            <a:spLocks noChangeArrowheads="1"/>
          </p:cNvSpPr>
          <p:nvPr/>
        </p:nvSpPr>
        <p:spPr bwMode="auto">
          <a:xfrm>
            <a:off x="5004202" y="4497423"/>
            <a:ext cx="3770312" cy="2809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t>Approving transactions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1506" name="Rectangle 2"/>
          <p:cNvSpPr>
            <a:spLocks noGrp="1" noChangeArrowheads="1"/>
          </p:cNvSpPr>
          <p:nvPr>
            <p:ph type="title"/>
          </p:nvPr>
        </p:nvSpPr>
        <p:spPr/>
        <p:txBody>
          <a:bodyPr/>
          <a:lstStyle/>
          <a:p>
            <a:pPr eaLnBrk="1" hangingPunct="1"/>
            <a:r>
              <a:rPr lang="en-US" smtClean="0"/>
              <a:t>Review: Objects that require attention</a:t>
            </a:r>
          </a:p>
        </p:txBody>
      </p:sp>
      <p:sp>
        <p:nvSpPr>
          <p:cNvPr id="21507" name="Rectangle 3"/>
          <p:cNvSpPr>
            <a:spLocks noGrp="1" noChangeArrowheads="1"/>
          </p:cNvSpPr>
          <p:nvPr>
            <p:ph idx="1"/>
          </p:nvPr>
        </p:nvSpPr>
        <p:spPr>
          <a:xfrm>
            <a:off x="519113" y="1192213"/>
            <a:ext cx="5362575" cy="5197475"/>
          </a:xfrm>
        </p:spPr>
        <p:txBody>
          <a:bodyPr/>
          <a:lstStyle/>
          <a:p>
            <a:pPr>
              <a:buFont typeface="Arial" charset="0"/>
              <a:buChar char="•"/>
            </a:pPr>
            <a:r>
              <a:rPr lang="en-US" smtClean="0"/>
              <a:t>Claims, when important activity on claim has occurred, such as:</a:t>
            </a:r>
          </a:p>
          <a:p>
            <a:pPr lvl="2"/>
            <a:r>
              <a:rPr lang="en-US" smtClean="0"/>
              <a:t>Claim reported two weeks ago and fault rating has not be specified</a:t>
            </a:r>
          </a:p>
          <a:p>
            <a:pPr lvl="2"/>
            <a:r>
              <a:rPr lang="en-US" smtClean="0"/>
              <a:t>Auto is total loss and salvage is now required</a:t>
            </a:r>
          </a:p>
          <a:p>
            <a:pPr lvl="2"/>
            <a:r>
              <a:rPr lang="en-US" smtClean="0"/>
              <a:t>Lawyer for third-party claimant has been added</a:t>
            </a:r>
          </a:p>
          <a:p>
            <a:pPr>
              <a:buFont typeface="Arial" charset="0"/>
              <a:buChar char="•"/>
            </a:pPr>
            <a:r>
              <a:rPr lang="en-US" smtClean="0"/>
              <a:t>Activities, when still open as of escalation date </a:t>
            </a:r>
          </a:p>
          <a:p>
            <a:pPr>
              <a:buFont typeface="Arial" charset="0"/>
              <a:buChar char="•"/>
            </a:pPr>
            <a:r>
              <a:rPr lang="en-US" smtClean="0"/>
              <a:t>Transactions, when either:</a:t>
            </a:r>
          </a:p>
          <a:p>
            <a:pPr lvl="1"/>
            <a:r>
              <a:rPr lang="en-US" smtClean="0"/>
              <a:t>Amount exceeds a given threshold</a:t>
            </a:r>
          </a:p>
          <a:p>
            <a:pPr lvl="1"/>
            <a:r>
              <a:rPr lang="en-US" smtClean="0"/>
              <a:t>Given condition occurs</a:t>
            </a:r>
          </a:p>
        </p:txBody>
      </p:sp>
      <p:grpSp>
        <p:nvGrpSpPr>
          <p:cNvPr id="21508" name="Group 4"/>
          <p:cNvGrpSpPr>
            <a:grpSpLocks/>
          </p:cNvGrpSpPr>
          <p:nvPr/>
        </p:nvGrpSpPr>
        <p:grpSpPr bwMode="auto">
          <a:xfrm>
            <a:off x="6108700" y="998538"/>
            <a:ext cx="1095375" cy="808037"/>
            <a:chOff x="2083" y="1606"/>
            <a:chExt cx="1489" cy="1097"/>
          </a:xfrm>
        </p:grpSpPr>
        <p:sp>
          <p:nvSpPr>
            <p:cNvPr id="21527"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28"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529"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530"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1531"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1532"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33"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34"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35" name="Freeform 13"/>
            <p:cNvSpPr>
              <a:spLocks/>
            </p:cNvSpPr>
            <p:nvPr/>
          </p:nvSpPr>
          <p:spPr bwMode="auto">
            <a:xfrm>
              <a:off x="2219" y="2561"/>
              <a:ext cx="369" cy="104"/>
            </a:xfrm>
            <a:custGeom>
              <a:avLst/>
              <a:gdLst>
                <a:gd name="T0" fmla="*/ 0 w 992"/>
                <a:gd name="T1" fmla="*/ 0 h 280"/>
                <a:gd name="T2" fmla="*/ 369 w 992"/>
                <a:gd name="T3" fmla="*/ 89 h 280"/>
                <a:gd name="T4" fmla="*/ 348 w 992"/>
                <a:gd name="T5" fmla="*/ 104 h 280"/>
                <a:gd name="T6" fmla="*/ 6 w 992"/>
                <a:gd name="T7" fmla="*/ 2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36" name="Freeform 14"/>
            <p:cNvSpPr>
              <a:spLocks/>
            </p:cNvSpPr>
            <p:nvPr/>
          </p:nvSpPr>
          <p:spPr bwMode="auto">
            <a:xfrm>
              <a:off x="3429" y="2008"/>
              <a:ext cx="51" cy="375"/>
            </a:xfrm>
            <a:custGeom>
              <a:avLst/>
              <a:gdLst>
                <a:gd name="T0" fmla="*/ 0 w 136"/>
                <a:gd name="T1" fmla="*/ 0 h 1008"/>
                <a:gd name="T2" fmla="*/ 30 w 136"/>
                <a:gd name="T3" fmla="*/ 375 h 1008"/>
                <a:gd name="T4" fmla="*/ 51 w 136"/>
                <a:gd name="T5" fmla="*/ 342 h 1008"/>
                <a:gd name="T6" fmla="*/ 21 w 136"/>
                <a:gd name="T7" fmla="*/ 18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37"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38"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39"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40" name="Group 18"/>
            <p:cNvGrpSpPr>
              <a:grpSpLocks/>
            </p:cNvGrpSpPr>
            <p:nvPr/>
          </p:nvGrpSpPr>
          <p:grpSpPr bwMode="auto">
            <a:xfrm>
              <a:off x="2221" y="1871"/>
              <a:ext cx="518" cy="782"/>
              <a:chOff x="2400" y="1656"/>
              <a:chExt cx="752" cy="1136"/>
            </a:xfrm>
          </p:grpSpPr>
          <p:sp>
            <p:nvSpPr>
              <p:cNvPr id="21553"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54"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55"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56"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57"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1558"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9"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41" name="Group 26"/>
            <p:cNvGrpSpPr>
              <a:grpSpLocks/>
            </p:cNvGrpSpPr>
            <p:nvPr/>
          </p:nvGrpSpPr>
          <p:grpSpPr bwMode="auto">
            <a:xfrm rot="-6511945">
              <a:off x="2834" y="1842"/>
              <a:ext cx="518" cy="783"/>
              <a:chOff x="2400" y="1656"/>
              <a:chExt cx="752" cy="1136"/>
            </a:xfrm>
          </p:grpSpPr>
          <p:sp>
            <p:nvSpPr>
              <p:cNvPr id="21546"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lIns="0" tIns="0" rIns="0" bIns="0" anchor="ctr">
                <a:spAutoFit/>
              </a:bodyPr>
              <a:lstStyle/>
              <a:p>
                <a:endParaRPr lang="en-US"/>
              </a:p>
            </p:txBody>
          </p:sp>
          <p:sp>
            <p:nvSpPr>
              <p:cNvPr id="21547"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48"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49"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50"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1551"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52"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42" name="Freeform 34"/>
            <p:cNvSpPr>
              <a:spLocks/>
            </p:cNvSpPr>
            <p:nvPr/>
          </p:nvSpPr>
          <p:spPr bwMode="auto">
            <a:xfrm>
              <a:off x="2689" y="2097"/>
              <a:ext cx="62" cy="351"/>
            </a:xfrm>
            <a:custGeom>
              <a:avLst/>
              <a:gdLst>
                <a:gd name="T0" fmla="*/ 62 w 168"/>
                <a:gd name="T1" fmla="*/ 351 h 944"/>
                <a:gd name="T2" fmla="*/ 9 w 168"/>
                <a:gd name="T3" fmla="*/ 0 h 944"/>
                <a:gd name="T4" fmla="*/ 0 w 168"/>
                <a:gd name="T5" fmla="*/ 18 h 944"/>
                <a:gd name="T6" fmla="*/ 47 w 168"/>
                <a:gd name="T7" fmla="*/ 342 h 944"/>
                <a:gd name="T8" fmla="*/ 62 w 168"/>
                <a:gd name="T9" fmla="*/ 35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43" name="Freeform 35"/>
            <p:cNvSpPr>
              <a:spLocks/>
            </p:cNvSpPr>
            <p:nvPr/>
          </p:nvSpPr>
          <p:spPr bwMode="auto">
            <a:xfrm>
              <a:off x="2382" y="1853"/>
              <a:ext cx="354" cy="78"/>
            </a:xfrm>
            <a:custGeom>
              <a:avLst/>
              <a:gdLst>
                <a:gd name="T0" fmla="*/ 0 w 952"/>
                <a:gd name="T1" fmla="*/ 15 h 208"/>
                <a:gd name="T2" fmla="*/ 33 w 952"/>
                <a:gd name="T3" fmla="*/ 0 h 208"/>
                <a:gd name="T4" fmla="*/ 348 w 952"/>
                <a:gd name="T5" fmla="*/ 60 h 208"/>
                <a:gd name="T6" fmla="*/ 354 w 952"/>
                <a:gd name="T7" fmla="*/ 78 h 208"/>
                <a:gd name="T8" fmla="*/ 0 w 952"/>
                <a:gd name="T9" fmla="*/ 15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1544"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45"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1509" name="Group 38"/>
          <p:cNvGrpSpPr>
            <a:grpSpLocks/>
          </p:cNvGrpSpPr>
          <p:nvPr/>
        </p:nvGrpSpPr>
        <p:grpSpPr bwMode="auto">
          <a:xfrm>
            <a:off x="6319838" y="4040188"/>
            <a:ext cx="758825" cy="965200"/>
            <a:chOff x="2401" y="425"/>
            <a:chExt cx="907" cy="1154"/>
          </a:xfrm>
        </p:grpSpPr>
        <p:sp>
          <p:nvSpPr>
            <p:cNvPr id="21521" name="Rectangle 3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1522" name="Line 4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4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Rectangle 4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1525" name="Freeform 43"/>
            <p:cNvSpPr>
              <a:spLocks/>
            </p:cNvSpPr>
            <p:nvPr/>
          </p:nvSpPr>
          <p:spPr bwMode="auto">
            <a:xfrm>
              <a:off x="2643" y="789"/>
              <a:ext cx="309" cy="257"/>
            </a:xfrm>
            <a:custGeom>
              <a:avLst/>
              <a:gdLst>
                <a:gd name="T0" fmla="*/ 162 w 234"/>
                <a:gd name="T1" fmla="*/ 0 h 195"/>
                <a:gd name="T2" fmla="*/ 36 w 234"/>
                <a:gd name="T3" fmla="*/ 55 h 195"/>
                <a:gd name="T4" fmla="*/ 0 w 234"/>
                <a:gd name="T5" fmla="*/ 257 h 195"/>
                <a:gd name="T6" fmla="*/ 238 w 234"/>
                <a:gd name="T7" fmla="*/ 257 h 195"/>
                <a:gd name="T8" fmla="*/ 309 w 234"/>
                <a:gd name="T9" fmla="*/ 146 h 195"/>
                <a:gd name="T10" fmla="*/ 16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1526" name="Line 4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10" name="AutoShape 45"/>
          <p:cNvSpPr>
            <a:spLocks noChangeArrowheads="1"/>
          </p:cNvSpPr>
          <p:nvPr/>
        </p:nvSpPr>
        <p:spPr bwMode="auto">
          <a:xfrm>
            <a:off x="6097588" y="5519738"/>
            <a:ext cx="1570037" cy="665162"/>
          </a:xfrm>
          <a:prstGeom prst="rightArrow">
            <a:avLst>
              <a:gd name="adj1" fmla="val 50000"/>
              <a:gd name="adj2" fmla="val 59010"/>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1511" name="Group 46"/>
          <p:cNvGrpSpPr>
            <a:grpSpLocks/>
          </p:cNvGrpSpPr>
          <p:nvPr/>
        </p:nvGrpSpPr>
        <p:grpSpPr bwMode="auto">
          <a:xfrm>
            <a:off x="7500938" y="2617788"/>
            <a:ext cx="1225550" cy="1720850"/>
            <a:chOff x="3870" y="2092"/>
            <a:chExt cx="570" cy="800"/>
          </a:xfrm>
        </p:grpSpPr>
        <p:sp>
          <p:nvSpPr>
            <p:cNvPr id="21516" name="Line 47"/>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48"/>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8" name="AutoShape 49"/>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1519" name="Freeform 50"/>
            <p:cNvSpPr>
              <a:spLocks/>
            </p:cNvSpPr>
            <p:nvPr/>
          </p:nvSpPr>
          <p:spPr bwMode="auto">
            <a:xfrm>
              <a:off x="4114" y="2691"/>
              <a:ext cx="97" cy="201"/>
            </a:xfrm>
            <a:custGeom>
              <a:avLst/>
              <a:gdLst>
                <a:gd name="T0" fmla="*/ 35 w 75"/>
                <a:gd name="T1" fmla="*/ 4 h 156"/>
                <a:gd name="T2" fmla="*/ 0 w 75"/>
                <a:gd name="T3" fmla="*/ 147 h 156"/>
                <a:gd name="T4" fmla="*/ 50 w 75"/>
                <a:gd name="T5" fmla="*/ 201 h 156"/>
                <a:gd name="T6" fmla="*/ 97 w 75"/>
                <a:gd name="T7" fmla="*/ 147 h 156"/>
                <a:gd name="T8" fmla="*/ 62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21520" name="AutoShape 51"/>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21512" name="Text Box 52"/>
          <p:cNvSpPr txBox="1">
            <a:spLocks noChangeArrowheads="1"/>
          </p:cNvSpPr>
          <p:nvPr/>
        </p:nvSpPr>
        <p:spPr bwMode="auto">
          <a:xfrm>
            <a:off x="6342063" y="5691188"/>
            <a:ext cx="14049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t>-$10,000</a:t>
            </a:r>
          </a:p>
        </p:txBody>
      </p:sp>
      <p:sp>
        <p:nvSpPr>
          <p:cNvPr id="21513" name="Line 53"/>
          <p:cNvSpPr>
            <a:spLocks noChangeShapeType="1"/>
          </p:cNvSpPr>
          <p:nvPr/>
        </p:nvSpPr>
        <p:spPr bwMode="auto">
          <a:xfrm>
            <a:off x="7010400" y="1889125"/>
            <a:ext cx="685800" cy="8239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4" name="Line 54"/>
          <p:cNvSpPr>
            <a:spLocks noChangeShapeType="1"/>
          </p:cNvSpPr>
          <p:nvPr/>
        </p:nvSpPr>
        <p:spPr bwMode="auto">
          <a:xfrm flipV="1">
            <a:off x="7127875" y="3992563"/>
            <a:ext cx="660400" cy="568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55"/>
          <p:cNvSpPr>
            <a:spLocks noChangeShapeType="1"/>
          </p:cNvSpPr>
          <p:nvPr/>
        </p:nvSpPr>
        <p:spPr bwMode="auto">
          <a:xfrm flipV="1">
            <a:off x="7527925" y="4175125"/>
            <a:ext cx="427038" cy="1387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Describe the functionality of authority limits</a:t>
            </a:r>
          </a:p>
          <a:p>
            <a:pPr lvl="1"/>
            <a:r>
              <a:rPr lang="en-US" smtClean="0"/>
              <a:t>Describe the purpose of transaction approval rules</a:t>
            </a:r>
          </a:p>
          <a:p>
            <a:pPr lvl="1"/>
            <a:r>
              <a:rPr lang="en-US" smtClean="0"/>
              <a:t>Describe how supervisors approve transactions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2530" name="Rectangle 2"/>
          <p:cNvSpPr>
            <a:spLocks noGrp="1" noChangeArrowheads="1"/>
          </p:cNvSpPr>
          <p:nvPr>
            <p:ph type="title"/>
          </p:nvPr>
        </p:nvSpPr>
        <p:spPr/>
        <p:txBody>
          <a:bodyPr/>
          <a:lstStyle/>
          <a:p>
            <a:pPr eaLnBrk="1" hangingPunct="1"/>
            <a:r>
              <a:rPr lang="en-US" smtClean="0"/>
              <a:t>What causes a transaction to need attention?</a:t>
            </a:r>
          </a:p>
        </p:txBody>
      </p:sp>
      <p:sp>
        <p:nvSpPr>
          <p:cNvPr id="22531" name="Rectangle 3"/>
          <p:cNvSpPr>
            <a:spLocks noGrp="1" noChangeArrowheads="1"/>
          </p:cNvSpPr>
          <p:nvPr>
            <p:ph idx="1"/>
          </p:nvPr>
        </p:nvSpPr>
        <p:spPr>
          <a:xfrm>
            <a:off x="519113" y="4918075"/>
            <a:ext cx="8318500" cy="1471613"/>
          </a:xfrm>
        </p:spPr>
        <p:txBody>
          <a:bodyPr/>
          <a:lstStyle/>
          <a:p>
            <a:pPr>
              <a:buFont typeface="Arial" charset="0"/>
              <a:buChar char="•"/>
            </a:pPr>
            <a:r>
              <a:rPr lang="en-US" smtClean="0"/>
              <a:t>New transactions are checked against the user's authority limit profile and against transaction approval rules</a:t>
            </a:r>
          </a:p>
          <a:p>
            <a:pPr lvl="1"/>
            <a:r>
              <a:rPr lang="en-US" smtClean="0"/>
              <a:t>Either set of logic can set the transaction to requiring approval</a:t>
            </a:r>
          </a:p>
        </p:txBody>
      </p:sp>
      <p:sp>
        <p:nvSpPr>
          <p:cNvPr id="22532" name="Line 4"/>
          <p:cNvSpPr>
            <a:spLocks noChangeShapeType="1"/>
          </p:cNvSpPr>
          <p:nvPr/>
        </p:nvSpPr>
        <p:spPr bwMode="auto">
          <a:xfrm flipH="1">
            <a:off x="3214688" y="3919538"/>
            <a:ext cx="3698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3" name="Line 5"/>
          <p:cNvSpPr>
            <a:spLocks noChangeShapeType="1"/>
          </p:cNvSpPr>
          <p:nvPr/>
        </p:nvSpPr>
        <p:spPr bwMode="auto">
          <a:xfrm flipV="1">
            <a:off x="3214688" y="3051175"/>
            <a:ext cx="0" cy="8763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2534" name="Picture 6"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900" y="2811463"/>
            <a:ext cx="8001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 Box 7"/>
          <p:cNvSpPr txBox="1">
            <a:spLocks noChangeArrowheads="1"/>
          </p:cNvSpPr>
          <p:nvPr/>
        </p:nvSpPr>
        <p:spPr bwMode="auto">
          <a:xfrm>
            <a:off x="3706813" y="3000375"/>
            <a:ext cx="4494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Transaction Approval Rules</a:t>
            </a:r>
            <a:endParaRPr lang="en-US"/>
          </a:p>
        </p:txBody>
      </p:sp>
      <p:pic>
        <p:nvPicPr>
          <p:cNvPr id="22536" name="Picture 8"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3602038"/>
            <a:ext cx="666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Text Box 9"/>
          <p:cNvSpPr txBox="1">
            <a:spLocks noChangeArrowheads="1"/>
          </p:cNvSpPr>
          <p:nvPr/>
        </p:nvSpPr>
        <p:spPr bwMode="auto">
          <a:xfrm>
            <a:off x="4286250" y="3570288"/>
            <a:ext cx="4549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574675" algn="l"/>
              </a:tabLst>
              <a:defRPr sz="2000" b="1">
                <a:solidFill>
                  <a:srgbClr val="FF0000"/>
                </a:solidFill>
                <a:latin typeface="Arial" charset="0"/>
              </a:defRPr>
            </a:lvl1pPr>
            <a:lvl2pPr marL="742950" indent="-285750" eaLnBrk="0" hangingPunct="0">
              <a:tabLst>
                <a:tab pos="574675" algn="l"/>
              </a:tabLst>
              <a:defRPr sz="2000" b="1">
                <a:solidFill>
                  <a:srgbClr val="FF0000"/>
                </a:solidFill>
                <a:latin typeface="Arial" charset="0"/>
              </a:defRPr>
            </a:lvl2pPr>
            <a:lvl3pPr marL="1143000" indent="-228600" eaLnBrk="0" hangingPunct="0">
              <a:tabLst>
                <a:tab pos="574675" algn="l"/>
              </a:tabLst>
              <a:defRPr sz="2000" b="1">
                <a:solidFill>
                  <a:srgbClr val="FF0000"/>
                </a:solidFill>
                <a:latin typeface="Arial" charset="0"/>
              </a:defRPr>
            </a:lvl3pPr>
            <a:lvl4pPr marL="1600200" indent="-228600" eaLnBrk="0" hangingPunct="0">
              <a:tabLst>
                <a:tab pos="574675" algn="l"/>
              </a:tabLst>
              <a:defRPr sz="2000" b="1">
                <a:solidFill>
                  <a:srgbClr val="FF0000"/>
                </a:solidFill>
                <a:latin typeface="Arial" charset="0"/>
              </a:defRPr>
            </a:lvl4pPr>
            <a:lvl5pPr marL="2057400" indent="-228600" eaLnBrk="0" hangingPunct="0">
              <a:tabLst>
                <a:tab pos="574675"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574675" algn="l"/>
              </a:tabLst>
              <a:defRPr sz="2000" b="1">
                <a:solidFill>
                  <a:srgbClr val="FF0000"/>
                </a:solidFill>
                <a:latin typeface="Arial" charset="0"/>
              </a:defRPr>
            </a:lvl9pPr>
          </a:lstStyle>
          <a:p>
            <a:pPr algn="l" eaLnBrk="1" hangingPunct="1"/>
            <a:r>
              <a:rPr lang="en-US"/>
              <a:t>if 	segment is low complexity</a:t>
            </a:r>
            <a:br>
              <a:rPr lang="en-US"/>
            </a:br>
            <a:r>
              <a:rPr lang="en-US"/>
              <a:t>	AND total reserves &gt; $30,000</a:t>
            </a:r>
            <a:br>
              <a:rPr lang="en-US"/>
            </a:br>
            <a:r>
              <a:rPr lang="en-US"/>
              <a:t>then require approval</a:t>
            </a:r>
          </a:p>
        </p:txBody>
      </p:sp>
      <p:sp>
        <p:nvSpPr>
          <p:cNvPr id="22538" name="Text Box 10"/>
          <p:cNvSpPr txBox="1">
            <a:spLocks noChangeArrowheads="1"/>
          </p:cNvSpPr>
          <p:nvPr/>
        </p:nvSpPr>
        <p:spPr bwMode="auto">
          <a:xfrm>
            <a:off x="808038" y="2084388"/>
            <a:ext cx="13604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transaction</a:t>
            </a:r>
          </a:p>
        </p:txBody>
      </p:sp>
      <p:sp>
        <p:nvSpPr>
          <p:cNvPr id="22539" name="AutoShape 11"/>
          <p:cNvSpPr>
            <a:spLocks noChangeArrowheads="1"/>
          </p:cNvSpPr>
          <p:nvPr/>
        </p:nvSpPr>
        <p:spPr bwMode="auto">
          <a:xfrm>
            <a:off x="863600" y="1460500"/>
            <a:ext cx="1512888" cy="825500"/>
          </a:xfrm>
          <a:prstGeom prst="rightArrow">
            <a:avLst>
              <a:gd name="adj1" fmla="val 50000"/>
              <a:gd name="adj2" fmla="val 45817"/>
            </a:avLst>
          </a:prstGeom>
          <a:gradFill rotWithShape="1">
            <a:gsLst>
              <a:gs pos="0">
                <a:schemeClr val="tx1"/>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2540" name="AutoShape 12"/>
          <p:cNvSpPr>
            <a:spLocks noChangeArrowheads="1"/>
          </p:cNvSpPr>
          <p:nvPr/>
        </p:nvSpPr>
        <p:spPr bwMode="auto">
          <a:xfrm rot="2186541">
            <a:off x="1900238" y="1271588"/>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41" name="Rectangle 13"/>
          <p:cNvSpPr>
            <a:spLocks noChangeArrowheads="1"/>
          </p:cNvSpPr>
          <p:nvPr/>
        </p:nvSpPr>
        <p:spPr bwMode="auto">
          <a:xfrm>
            <a:off x="3994150" y="854075"/>
            <a:ext cx="3259138" cy="1427163"/>
          </a:xfrm>
          <a:prstGeom prst="rect">
            <a:avLst/>
          </a:prstGeom>
          <a:solidFill>
            <a:srgbClr val="CCFFCC">
              <a:alpha val="25098"/>
            </a:srgbClr>
          </a:solidFill>
          <a:ln w="28575" algn="ctr">
            <a:solidFill>
              <a:schemeClr val="bg1"/>
            </a:solidFill>
            <a:miter lim="800000"/>
            <a:headEnd/>
            <a:tailEnd/>
          </a:ln>
        </p:spPr>
        <p:txBody>
          <a:bodyPr lIns="0" tIns="0" rIns="0" bIns="0" anchor="ctr">
            <a:spAutoFit/>
          </a:bodyPr>
          <a:lstStyle/>
          <a:p>
            <a:endParaRPr lang="en-US"/>
          </a:p>
        </p:txBody>
      </p:sp>
      <p:sp>
        <p:nvSpPr>
          <p:cNvPr id="22542" name="AutoShape 14"/>
          <p:cNvSpPr>
            <a:spLocks noChangeArrowheads="1"/>
          </p:cNvSpPr>
          <p:nvPr/>
        </p:nvSpPr>
        <p:spPr bwMode="auto">
          <a:xfrm>
            <a:off x="4365625" y="1246188"/>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2543" name="Text Box 15"/>
          <p:cNvSpPr txBox="1">
            <a:spLocks noChangeArrowheads="1"/>
          </p:cNvSpPr>
          <p:nvPr/>
        </p:nvSpPr>
        <p:spPr bwMode="auto">
          <a:xfrm>
            <a:off x="4714875" y="192563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2544" name="Text Box 16"/>
          <p:cNvSpPr txBox="1">
            <a:spLocks noChangeArrowheads="1"/>
          </p:cNvSpPr>
          <p:nvPr/>
        </p:nvSpPr>
        <p:spPr bwMode="auto">
          <a:xfrm>
            <a:off x="5518150" y="192563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2545" name="Text Box 17"/>
          <p:cNvSpPr txBox="1">
            <a:spLocks noChangeArrowheads="1"/>
          </p:cNvSpPr>
          <p:nvPr/>
        </p:nvSpPr>
        <p:spPr bwMode="auto">
          <a:xfrm>
            <a:off x="4044950" y="1925638"/>
            <a:ext cx="588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2546" name="Line 18"/>
          <p:cNvSpPr>
            <a:spLocks noChangeShapeType="1"/>
          </p:cNvSpPr>
          <p:nvPr/>
        </p:nvSpPr>
        <p:spPr bwMode="auto">
          <a:xfrm flipV="1">
            <a:off x="5170488" y="1430338"/>
            <a:ext cx="0" cy="4651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7" name="Line 19"/>
          <p:cNvSpPr>
            <a:spLocks noChangeShapeType="1"/>
          </p:cNvSpPr>
          <p:nvPr/>
        </p:nvSpPr>
        <p:spPr bwMode="auto">
          <a:xfrm flipV="1">
            <a:off x="5972175" y="1430338"/>
            <a:ext cx="0" cy="4651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8" name="Line 20"/>
          <p:cNvSpPr>
            <a:spLocks noChangeShapeType="1"/>
          </p:cNvSpPr>
          <p:nvPr/>
        </p:nvSpPr>
        <p:spPr bwMode="auto">
          <a:xfrm flipV="1">
            <a:off x="4368800" y="1430338"/>
            <a:ext cx="0" cy="4651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9" name="Line 21"/>
          <p:cNvSpPr>
            <a:spLocks noChangeShapeType="1"/>
          </p:cNvSpPr>
          <p:nvPr/>
        </p:nvSpPr>
        <p:spPr bwMode="auto">
          <a:xfrm flipV="1">
            <a:off x="5180013" y="1177925"/>
            <a:ext cx="0" cy="620713"/>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0" name="AutoShape 22"/>
          <p:cNvSpPr>
            <a:spLocks noChangeArrowheads="1"/>
          </p:cNvSpPr>
          <p:nvPr/>
        </p:nvSpPr>
        <p:spPr bwMode="auto">
          <a:xfrm>
            <a:off x="4946650" y="950913"/>
            <a:ext cx="468313" cy="468312"/>
          </a:xfrm>
          <a:custGeom>
            <a:avLst/>
            <a:gdLst>
              <a:gd name="T0" fmla="*/ 5076794 w 21600"/>
              <a:gd name="T1" fmla="*/ 0 h 21600"/>
              <a:gd name="T2" fmla="*/ 1486829 w 21600"/>
              <a:gd name="T3" fmla="*/ 1486826 h 21600"/>
              <a:gd name="T4" fmla="*/ 0 w 21600"/>
              <a:gd name="T5" fmla="*/ 5076762 h 21600"/>
              <a:gd name="T6" fmla="*/ 1486829 w 21600"/>
              <a:gd name="T7" fmla="*/ 8666699 h 21600"/>
              <a:gd name="T8" fmla="*/ 5076794 w 21600"/>
              <a:gd name="T9" fmla="*/ 10153524 h 21600"/>
              <a:gd name="T10" fmla="*/ 8666739 w 21600"/>
              <a:gd name="T11" fmla="*/ 8666699 h 21600"/>
              <a:gd name="T12" fmla="*/ 10153567 w 21600"/>
              <a:gd name="T13" fmla="*/ 5076762 h 21600"/>
              <a:gd name="T14" fmla="*/ 8666739 w 21600"/>
              <a:gd name="T15" fmla="*/ 148682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22551" name="Group 23"/>
          <p:cNvGrpSpPr>
            <a:grpSpLocks/>
          </p:cNvGrpSpPr>
          <p:nvPr/>
        </p:nvGrpSpPr>
        <p:grpSpPr bwMode="auto">
          <a:xfrm>
            <a:off x="5346700" y="2403475"/>
            <a:ext cx="481013" cy="481013"/>
            <a:chOff x="906" y="2148"/>
            <a:chExt cx="371" cy="371"/>
          </a:xfrm>
        </p:grpSpPr>
        <p:sp>
          <p:nvSpPr>
            <p:cNvPr id="22552" name="Rectangle 24"/>
            <p:cNvSpPr>
              <a:spLocks noChangeArrowheads="1"/>
            </p:cNvSpPr>
            <p:nvPr/>
          </p:nvSpPr>
          <p:spPr bwMode="auto">
            <a:xfrm>
              <a:off x="1022" y="2148"/>
              <a:ext cx="137" cy="371"/>
            </a:xfrm>
            <a:prstGeom prst="rect">
              <a:avLst/>
            </a:prstGeom>
            <a:solidFill>
              <a:srgbClr val="777777"/>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53" name="Rectangle 25"/>
            <p:cNvSpPr>
              <a:spLocks noChangeArrowheads="1"/>
            </p:cNvSpPr>
            <p:nvPr/>
          </p:nvSpPr>
          <p:spPr bwMode="auto">
            <a:xfrm rot="-5400000">
              <a:off x="1023" y="2149"/>
              <a:ext cx="137" cy="371"/>
            </a:xfrm>
            <a:prstGeom prst="rect">
              <a:avLst/>
            </a:prstGeom>
            <a:solidFill>
              <a:srgbClr val="777777"/>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735476"/>
            <a:ext cx="8610833" cy="18113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6" name="Rectangle 2"/>
          <p:cNvSpPr>
            <a:spLocks noGrp="1" noChangeArrowheads="1"/>
          </p:cNvSpPr>
          <p:nvPr>
            <p:ph type="title"/>
          </p:nvPr>
        </p:nvSpPr>
        <p:spPr/>
        <p:txBody>
          <a:bodyPr/>
          <a:lstStyle/>
          <a:p>
            <a:pPr eaLnBrk="1" hangingPunct="1"/>
            <a:r>
              <a:rPr lang="en-US" smtClean="0"/>
              <a:t>How does ClaimCenter respond?</a:t>
            </a:r>
          </a:p>
        </p:txBody>
      </p:sp>
      <p:sp>
        <p:nvSpPr>
          <p:cNvPr id="23557" name="AutoShape 4"/>
          <p:cNvSpPr>
            <a:spLocks noChangeArrowheads="1"/>
          </p:cNvSpPr>
          <p:nvPr/>
        </p:nvSpPr>
        <p:spPr bwMode="auto">
          <a:xfrm>
            <a:off x="493172" y="2180495"/>
            <a:ext cx="8540296" cy="39689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558" name="AutoShape 6"/>
          <p:cNvSpPr>
            <a:spLocks noChangeArrowheads="1"/>
          </p:cNvSpPr>
          <p:nvPr/>
        </p:nvSpPr>
        <p:spPr bwMode="auto">
          <a:xfrm>
            <a:off x="455613" y="935038"/>
            <a:ext cx="1512887" cy="825500"/>
          </a:xfrm>
          <a:prstGeom prst="rightArrow">
            <a:avLst>
              <a:gd name="adj1" fmla="val 50000"/>
              <a:gd name="adj2" fmla="val 45817"/>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52" y="4014961"/>
            <a:ext cx="8706007" cy="15254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23559" name="Group 7"/>
          <p:cNvGrpSpPr>
            <a:grpSpLocks/>
          </p:cNvGrpSpPr>
          <p:nvPr/>
        </p:nvGrpSpPr>
        <p:grpSpPr bwMode="auto">
          <a:xfrm>
            <a:off x="1735132" y="3202744"/>
            <a:ext cx="841375" cy="1069975"/>
            <a:chOff x="2401" y="425"/>
            <a:chExt cx="907" cy="1154"/>
          </a:xfrm>
        </p:grpSpPr>
        <p:sp>
          <p:nvSpPr>
            <p:cNvPr id="23561" name="Rectangle 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562" name="Line 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3" name="Line 1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4" name="Rectangle 1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565" name="Freeform 12"/>
            <p:cNvSpPr>
              <a:spLocks/>
            </p:cNvSpPr>
            <p:nvPr/>
          </p:nvSpPr>
          <p:spPr bwMode="auto">
            <a:xfrm>
              <a:off x="2643" y="789"/>
              <a:ext cx="309" cy="257"/>
            </a:xfrm>
            <a:custGeom>
              <a:avLst/>
              <a:gdLst>
                <a:gd name="T0" fmla="*/ 162 w 234"/>
                <a:gd name="T1" fmla="*/ 0 h 195"/>
                <a:gd name="T2" fmla="*/ 36 w 234"/>
                <a:gd name="T3" fmla="*/ 55 h 195"/>
                <a:gd name="T4" fmla="*/ 0 w 234"/>
                <a:gd name="T5" fmla="*/ 257 h 195"/>
                <a:gd name="T6" fmla="*/ 238 w 234"/>
                <a:gd name="T7" fmla="*/ 257 h 195"/>
                <a:gd name="T8" fmla="*/ 309 w 234"/>
                <a:gd name="T9" fmla="*/ 146 h 195"/>
                <a:gd name="T10" fmla="*/ 16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3566" name="Line 1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0" name="AutoShape 14"/>
          <p:cNvSpPr>
            <a:spLocks noChangeArrowheads="1"/>
          </p:cNvSpPr>
          <p:nvPr/>
        </p:nvSpPr>
        <p:spPr bwMode="auto">
          <a:xfrm rot="2186541">
            <a:off x="2305388" y="2969679"/>
            <a:ext cx="636587"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24579" name="Rectangle 2"/>
          <p:cNvSpPr>
            <a:spLocks noGrp="1" noChangeArrowheads="1"/>
          </p:cNvSpPr>
          <p:nvPr>
            <p:ph type="title"/>
          </p:nvPr>
        </p:nvSpPr>
        <p:spPr/>
        <p:txBody>
          <a:bodyPr/>
          <a:lstStyle/>
          <a:p>
            <a:pPr eaLnBrk="1" hangingPunct="1"/>
            <a:r>
              <a:rPr lang="en-US" smtClean="0"/>
              <a:t>How does the supervisor respond?</a:t>
            </a:r>
          </a:p>
        </p:txBody>
      </p:sp>
      <p:sp>
        <p:nvSpPr>
          <p:cNvPr id="24580" name="Rectangle 3"/>
          <p:cNvSpPr>
            <a:spLocks noGrp="1" noChangeArrowheads="1"/>
          </p:cNvSpPr>
          <p:nvPr>
            <p:ph idx="1"/>
          </p:nvPr>
        </p:nvSpPr>
        <p:spPr>
          <a:xfrm>
            <a:off x="519113" y="4630738"/>
            <a:ext cx="8318500" cy="1758950"/>
          </a:xfrm>
        </p:spPr>
        <p:txBody>
          <a:bodyPr/>
          <a:lstStyle/>
          <a:p>
            <a:pPr>
              <a:buFont typeface="Arial" charset="0"/>
              <a:buChar char="•"/>
            </a:pPr>
            <a:r>
              <a:rPr lang="en-US" smtClean="0"/>
              <a:t>Supervisor should:</a:t>
            </a:r>
          </a:p>
          <a:p>
            <a:pPr lvl="1"/>
            <a:r>
              <a:rPr lang="en-US" smtClean="0"/>
              <a:t>Approve or reject transaction</a:t>
            </a:r>
          </a:p>
          <a:p>
            <a:pPr lvl="2"/>
            <a:r>
              <a:rPr lang="en-US" smtClean="0"/>
              <a:t>Closes activity</a:t>
            </a:r>
          </a:p>
          <a:p>
            <a:pPr lvl="1"/>
            <a:r>
              <a:rPr lang="en-US" smtClean="0"/>
              <a:t>Take action as appropriate if transaction is rejected</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789162"/>
            <a:ext cx="8361363" cy="2847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4"/>
          <p:cNvSpPr>
            <a:spLocks noChangeArrowheads="1"/>
          </p:cNvSpPr>
          <p:nvPr/>
        </p:nvSpPr>
        <p:spPr bwMode="auto">
          <a:xfrm>
            <a:off x="390525" y="1396723"/>
            <a:ext cx="1106679" cy="27130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5602" name="Rectangle 2"/>
          <p:cNvSpPr>
            <a:spLocks noGrp="1" noChangeArrowheads="1"/>
          </p:cNvSpPr>
          <p:nvPr>
            <p:ph type="title"/>
          </p:nvPr>
        </p:nvSpPr>
        <p:spPr/>
        <p:txBody>
          <a:bodyPr/>
          <a:lstStyle/>
          <a:p>
            <a:pPr eaLnBrk="1" hangingPunct="1"/>
            <a:r>
              <a:rPr lang="en-US" smtClean="0"/>
              <a:t>Transactions that require attention</a:t>
            </a:r>
          </a:p>
        </p:txBody>
      </p:sp>
      <p:graphicFrame>
        <p:nvGraphicFramePr>
          <p:cNvPr id="2654211" name="Group 3"/>
          <p:cNvGraphicFramePr>
            <a:graphicFrameLocks noGrp="1"/>
          </p:cNvGraphicFramePr>
          <p:nvPr/>
        </p:nvGraphicFramePr>
        <p:xfrm>
          <a:off x="538163" y="935038"/>
          <a:ext cx="8266112" cy="5535612"/>
        </p:xfrm>
        <a:graphic>
          <a:graphicData uri="http://schemas.openxmlformats.org/drawingml/2006/table">
            <a:tbl>
              <a:tblPr/>
              <a:tblGrid>
                <a:gridCol w="1198562"/>
                <a:gridCol w="2133600"/>
                <a:gridCol w="2895600"/>
                <a:gridCol w="2038350"/>
              </a:tblGrid>
              <a:tr h="731604">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000" b="0" i="0" u="none" strike="noStrike" cap="none" normalizeH="0" baseline="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200" b="1" i="0" u="none" strike="noStrike" cap="none" normalizeH="0" baseline="0" smtClean="0">
                          <a:ln>
                            <a:noFill/>
                          </a:ln>
                          <a:solidFill>
                            <a:schemeClr val="bg1"/>
                          </a:solidFill>
                          <a:effectLst/>
                          <a:latin typeface="Arial" charset="0"/>
                        </a:rPr>
                        <a:t/>
                      </a:r>
                      <a:br>
                        <a:rPr kumimoji="0" lang="en-US" sz="12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Cause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System</a:t>
                      </a:r>
                      <a:br>
                        <a:rPr kumimoji="0" lang="en-US" sz="24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Response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Supervisor</a:t>
                      </a:r>
                      <a:br>
                        <a:rPr kumimoji="0" lang="en-US" sz="24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Response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1376521">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3200" b="1" i="0" u="none" strike="noStrike" cap="none" normalizeH="0" baseline="0" smtClean="0">
                          <a:ln>
                            <a:noFill/>
                          </a:ln>
                          <a:solidFill>
                            <a:schemeClr val="bg1"/>
                          </a:solidFill>
                          <a:effectLst/>
                          <a:latin typeface="Arial" charset="0"/>
                        </a:rPr>
                        <a:t/>
                      </a:r>
                      <a:br>
                        <a:rPr kumimoji="0" lang="en-US" sz="32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Claim</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Exception rules set claim to flagged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Flag icon displayed in info bar and list views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Attend to the issue, THEN</a:t>
                      </a:r>
                    </a:p>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Remove claim flag</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476544">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3600" b="1" i="0" u="none" strike="noStrike" cap="none" normalizeH="0" baseline="0" smtClean="0">
                          <a:ln>
                            <a:noFill/>
                          </a:ln>
                          <a:solidFill>
                            <a:schemeClr val="bg1"/>
                          </a:solidFill>
                          <a:effectLst/>
                          <a:latin typeface="Arial" charset="0"/>
                        </a:rPr>
                        <a:t/>
                      </a:r>
                      <a:br>
                        <a:rPr kumimoji="0" lang="en-US" sz="36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Activity is open on or after escalation date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Escalation rules executed</a:t>
                      </a:r>
                    </a:p>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Escalated icon displayed in list views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 Attend to the issue (such as reassign 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950943">
                <a:tc>
                  <a:txBody>
                    <a:bodyPr/>
                    <a:lstStyle/>
                    <a:p>
                      <a:pPr marL="61913"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3600" b="1" i="0" u="none" strike="noStrike" cap="none" normalizeH="0" baseline="0" smtClean="0">
                          <a:ln>
                            <a:noFill/>
                          </a:ln>
                          <a:solidFill>
                            <a:schemeClr val="bg1"/>
                          </a:solidFill>
                          <a:effectLst/>
                          <a:latin typeface="Arial" charset="0"/>
                        </a:rPr>
                        <a:t/>
                      </a:r>
                      <a:br>
                        <a:rPr kumimoji="0" lang="en-US" sz="36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Trans-</a:t>
                      </a:r>
                      <a:br>
                        <a:rPr kumimoji="0" lang="en-US" sz="2400" b="1" i="0" u="none" strike="noStrike" cap="none" normalizeH="0" baseline="0" smtClean="0">
                          <a:ln>
                            <a:noFill/>
                          </a:ln>
                          <a:solidFill>
                            <a:schemeClr val="bg1"/>
                          </a:solidFill>
                          <a:effectLst/>
                          <a:latin typeface="Arial" charset="0"/>
                        </a:rPr>
                      </a:br>
                      <a:r>
                        <a:rPr kumimoji="0" lang="en-US" sz="2400" b="1" i="0" u="none" strike="noStrike" cap="none" normalizeH="0" baseline="0" smtClean="0">
                          <a:ln>
                            <a:noFill/>
                          </a:ln>
                          <a:solidFill>
                            <a:schemeClr val="bg1"/>
                          </a:solidFill>
                          <a:effectLst/>
                          <a:latin typeface="Arial" charset="0"/>
                        </a:rPr>
                        <a:t>action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 Amount exceeds authority limit profile, OR</a:t>
                      </a:r>
                    </a:p>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 Rules determine  approval is required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 Transaction status set to "pending approval"</a:t>
                      </a:r>
                    </a:p>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 Approval activity created and routed to supervisor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 Approve or deny activity</a:t>
                      </a:r>
                    </a:p>
                    <a:p>
                      <a:pPr marL="228600" marR="0" lvl="0" indent="-1682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 If denied, address as appropriate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sp>
        <p:nvSpPr>
          <p:cNvPr id="26626" name="Rectangle 2"/>
          <p:cNvSpPr>
            <a:spLocks noGrp="1" noChangeArrowheads="1"/>
          </p:cNvSpPr>
          <p:nvPr>
            <p:ph type="title"/>
          </p:nvPr>
        </p:nvSpPr>
        <p:spPr/>
        <p:txBody>
          <a:bodyPr/>
          <a:lstStyle/>
          <a:p>
            <a:pPr eaLnBrk="1" hangingPunct="1"/>
            <a:r>
              <a:rPr lang="en-US" smtClean="0"/>
              <a:t>Lesson objectives review</a:t>
            </a:r>
          </a:p>
        </p:txBody>
      </p:sp>
      <p:sp>
        <p:nvSpPr>
          <p:cNvPr id="2662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authority limits</a:t>
            </a:r>
          </a:p>
          <a:p>
            <a:pPr lvl="1"/>
            <a:r>
              <a:rPr lang="en-US" smtClean="0"/>
              <a:t>Describe the purpose of transaction approval rules</a:t>
            </a:r>
          </a:p>
          <a:p>
            <a:pPr lvl="1"/>
            <a:r>
              <a:rPr lang="en-US" smtClean="0"/>
              <a:t>Describe how supervisors approve transactions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7650" name="Rectangle 2"/>
          <p:cNvSpPr>
            <a:spLocks noGrp="1" noChangeArrowheads="1"/>
          </p:cNvSpPr>
          <p:nvPr>
            <p:ph type="title"/>
          </p:nvPr>
        </p:nvSpPr>
        <p:spPr/>
        <p:txBody>
          <a:bodyPr/>
          <a:lstStyle/>
          <a:p>
            <a:pPr eaLnBrk="1" hangingPunct="1"/>
            <a:r>
              <a:rPr lang="en-US" smtClean="0"/>
              <a:t>Review questions</a:t>
            </a:r>
          </a:p>
        </p:txBody>
      </p:sp>
      <p:sp>
        <p:nvSpPr>
          <p:cNvPr id="27651" name="Rectangle 3"/>
          <p:cNvSpPr>
            <a:spLocks noGrp="1" noChangeArrowheads="1"/>
          </p:cNvSpPr>
          <p:nvPr>
            <p:ph idx="1"/>
          </p:nvPr>
        </p:nvSpPr>
        <p:spPr>
          <a:xfrm>
            <a:off x="495300" y="1022350"/>
            <a:ext cx="8318500" cy="5176838"/>
          </a:xfrm>
        </p:spPr>
        <p:txBody>
          <a:bodyPr/>
          <a:lstStyle/>
          <a:p>
            <a:pPr marL="457200" indent="-457200">
              <a:buFont typeface="Webdings" pitchFamily="18" charset="2"/>
              <a:buAutoNum type="arabicPeriod"/>
            </a:pPr>
            <a:r>
              <a:rPr lang="en-US" smtClean="0"/>
              <a:t>Does a transaction require approval when it:</a:t>
            </a:r>
          </a:p>
          <a:p>
            <a:pPr marL="909638" lvl="1" indent="-457200">
              <a:buSzTx/>
              <a:buFont typeface="Webdings" pitchFamily="18" charset="2"/>
              <a:buAutoNum type="alphaLcParenR"/>
            </a:pPr>
            <a:r>
              <a:rPr lang="en-US" smtClean="0"/>
              <a:t>Is not flagged by transaction approval rules but exceeds the user's authority limits?</a:t>
            </a:r>
          </a:p>
          <a:p>
            <a:pPr marL="909638" lvl="1" indent="-457200">
              <a:buSzTx/>
              <a:buFont typeface="Webdings" pitchFamily="18" charset="2"/>
              <a:buAutoNum type="alphaLcParenR"/>
            </a:pPr>
            <a:r>
              <a:rPr lang="en-US" smtClean="0"/>
              <a:t>Does not exceed the user's authority limits but is flagged by transaction approval rules?</a:t>
            </a:r>
          </a:p>
          <a:p>
            <a:pPr marL="909638" lvl="1" indent="-457200">
              <a:buSzTx/>
              <a:buFont typeface="Webdings" pitchFamily="18" charset="2"/>
              <a:buAutoNum type="alphaLcParenR"/>
            </a:pPr>
            <a:r>
              <a:rPr lang="en-US" smtClean="0"/>
              <a:t>Exceeds the user's authority limits and is flagged by transaction approval rules?</a:t>
            </a:r>
          </a:p>
          <a:p>
            <a:pPr marL="457200" indent="-457200">
              <a:buFont typeface="Webdings" pitchFamily="18" charset="2"/>
              <a:buAutoNum type="arabicPeriod"/>
            </a:pPr>
            <a:r>
              <a:rPr lang="en-US" smtClean="0"/>
              <a:t>An authority limit consists of a criteria and an amount. What three values can optionally be specified to create the condition?</a:t>
            </a:r>
          </a:p>
          <a:p>
            <a:pPr marL="457200" indent="-457200">
              <a:buFont typeface="Webdings" pitchFamily="18" charset="2"/>
              <a:buAutoNum type="arabicPeriod"/>
            </a:pPr>
            <a:r>
              <a:rPr lang="en-US" smtClean="0"/>
              <a:t>What two things does ClaimCenter do when it determines that a transaction requires approval?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611419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Authority limits</a:t>
            </a:r>
          </a:p>
          <a:p>
            <a:pPr>
              <a:lnSpc>
                <a:spcPct val="150000"/>
              </a:lnSpc>
              <a:buFont typeface="Arial" charset="0"/>
              <a:buChar char="•"/>
            </a:pPr>
            <a:r>
              <a:rPr lang="en-US" sz="2800" smtClean="0">
                <a:solidFill>
                  <a:srgbClr val="C0C0C0"/>
                </a:solidFill>
              </a:rPr>
              <a:t>Transaction approval rules</a:t>
            </a:r>
          </a:p>
          <a:p>
            <a:pPr>
              <a:lnSpc>
                <a:spcPct val="150000"/>
              </a:lnSpc>
              <a:buFont typeface="Arial" charset="0"/>
              <a:buChar char="•"/>
            </a:pPr>
            <a:r>
              <a:rPr lang="en-US" sz="2800" smtClean="0">
                <a:solidFill>
                  <a:srgbClr val="C0C0C0"/>
                </a:solidFill>
              </a:rPr>
              <a:t>Approving transactions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Review: Objects that implement financials</a:t>
            </a:r>
          </a:p>
        </p:txBody>
      </p:sp>
      <p:sp>
        <p:nvSpPr>
          <p:cNvPr id="7171" name="Rectangle 3"/>
          <p:cNvSpPr>
            <a:spLocks noGrp="1" noChangeArrowheads="1"/>
          </p:cNvSpPr>
          <p:nvPr>
            <p:ph idx="1"/>
          </p:nvPr>
        </p:nvSpPr>
        <p:spPr>
          <a:xfrm>
            <a:off x="519113" y="4056063"/>
            <a:ext cx="8318500" cy="2333625"/>
          </a:xfrm>
        </p:spPr>
        <p:txBody>
          <a:bodyPr/>
          <a:lstStyle/>
          <a:p>
            <a:pPr>
              <a:buFont typeface="Arial" charset="0"/>
              <a:buChar char="•"/>
            </a:pPr>
            <a:r>
              <a:rPr lang="en-US" smtClean="0"/>
              <a:t>Exposure tracks payment from coverage to claimant</a:t>
            </a:r>
          </a:p>
          <a:p>
            <a:pPr>
              <a:buFont typeface="Arial" charset="0"/>
              <a:buChar char="•"/>
            </a:pPr>
            <a:r>
              <a:rPr lang="en-US" smtClean="0"/>
              <a:t>Reserve line is money set aside for exposure payments</a:t>
            </a:r>
          </a:p>
          <a:p>
            <a:pPr lvl="1"/>
            <a:r>
              <a:rPr lang="en-US" smtClean="0"/>
              <a:t>Reserve transactions typically add money to it</a:t>
            </a:r>
          </a:p>
          <a:p>
            <a:pPr lvl="1"/>
            <a:r>
              <a:rPr lang="en-US" smtClean="0"/>
              <a:t>Payment transactions move money to payments</a:t>
            </a:r>
          </a:p>
          <a:p>
            <a:pPr>
              <a:buFont typeface="Arial" charset="0"/>
              <a:buChar char="•"/>
            </a:pPr>
            <a:r>
              <a:rPr lang="en-US" smtClean="0"/>
              <a:t>Checks transfer money from carrier to payee</a:t>
            </a:r>
          </a:p>
        </p:txBody>
      </p:sp>
      <p:grpSp>
        <p:nvGrpSpPr>
          <p:cNvPr id="7172" name="Group 4"/>
          <p:cNvGrpSpPr>
            <a:grpSpLocks/>
          </p:cNvGrpSpPr>
          <p:nvPr/>
        </p:nvGrpSpPr>
        <p:grpSpPr bwMode="auto">
          <a:xfrm>
            <a:off x="476250" y="1846263"/>
            <a:ext cx="1220788" cy="1214437"/>
            <a:chOff x="3360" y="800"/>
            <a:chExt cx="620" cy="616"/>
          </a:xfrm>
        </p:grpSpPr>
        <p:sp>
          <p:nvSpPr>
            <p:cNvPr id="7211"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12" name="Freeform 6"/>
            <p:cNvSpPr>
              <a:spLocks/>
            </p:cNvSpPr>
            <p:nvPr/>
          </p:nvSpPr>
          <p:spPr bwMode="auto">
            <a:xfrm>
              <a:off x="3403" y="830"/>
              <a:ext cx="212" cy="274"/>
            </a:xfrm>
            <a:custGeom>
              <a:avLst/>
              <a:gdLst>
                <a:gd name="T0" fmla="*/ 108 w 1052"/>
                <a:gd name="T1" fmla="*/ 274 h 1352"/>
                <a:gd name="T2" fmla="*/ 60 w 1052"/>
                <a:gd name="T3" fmla="*/ 237 h 1352"/>
                <a:gd name="T4" fmla="*/ 20 w 1052"/>
                <a:gd name="T5" fmla="*/ 181 h 1352"/>
                <a:gd name="T6" fmla="*/ 3 w 1052"/>
                <a:gd name="T7" fmla="*/ 123 h 1352"/>
                <a:gd name="T8" fmla="*/ 0 w 1052"/>
                <a:gd name="T9" fmla="*/ 62 h 1352"/>
                <a:gd name="T10" fmla="*/ 0 w 1052"/>
                <a:gd name="T11" fmla="*/ 17 h 1352"/>
                <a:gd name="T12" fmla="*/ 20 w 1052"/>
                <a:gd name="T13" fmla="*/ 24 h 1352"/>
                <a:gd name="T14" fmla="*/ 55 w 1052"/>
                <a:gd name="T15" fmla="*/ 24 h 1352"/>
                <a:gd name="T16" fmla="*/ 79 w 1052"/>
                <a:gd name="T17" fmla="*/ 18 h 1352"/>
                <a:gd name="T18" fmla="*/ 108 w 1052"/>
                <a:gd name="T19" fmla="*/ 0 h 1352"/>
                <a:gd name="T20" fmla="*/ 130 w 1052"/>
                <a:gd name="T21" fmla="*/ 13 h 1352"/>
                <a:gd name="T22" fmla="*/ 163 w 1052"/>
                <a:gd name="T23" fmla="*/ 25 h 1352"/>
                <a:gd name="T24" fmla="*/ 212 w 1052"/>
                <a:gd name="T25" fmla="*/ 18 h 1352"/>
                <a:gd name="T26" fmla="*/ 210 w 1052"/>
                <a:gd name="T27" fmla="*/ 115 h 1352"/>
                <a:gd name="T28" fmla="*/ 204 w 1052"/>
                <a:gd name="T29" fmla="*/ 154 h 1352"/>
                <a:gd name="T30" fmla="*/ 180 w 1052"/>
                <a:gd name="T31" fmla="*/ 205 h 1352"/>
                <a:gd name="T32" fmla="*/ 136 w 1052"/>
                <a:gd name="T33" fmla="*/ 252 h 1352"/>
                <a:gd name="T34" fmla="*/ 108 w 1052"/>
                <a:gd name="T35" fmla="*/ 27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13" name="Group 7"/>
            <p:cNvGrpSpPr>
              <a:grpSpLocks/>
            </p:cNvGrpSpPr>
            <p:nvPr/>
          </p:nvGrpSpPr>
          <p:grpSpPr bwMode="auto">
            <a:xfrm flipH="1">
              <a:off x="3749" y="1171"/>
              <a:ext cx="212" cy="213"/>
              <a:chOff x="1350" y="686"/>
              <a:chExt cx="1132" cy="1132"/>
            </a:xfrm>
          </p:grpSpPr>
          <p:sp>
            <p:nvSpPr>
              <p:cNvPr id="7215"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6"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14"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 name="Group 11"/>
          <p:cNvGrpSpPr>
            <a:grpSpLocks/>
          </p:cNvGrpSpPr>
          <p:nvPr/>
        </p:nvGrpSpPr>
        <p:grpSpPr bwMode="auto">
          <a:xfrm>
            <a:off x="7964488" y="2181225"/>
            <a:ext cx="896937" cy="896938"/>
            <a:chOff x="1350" y="686"/>
            <a:chExt cx="1132" cy="1132"/>
          </a:xfrm>
        </p:grpSpPr>
        <p:sp>
          <p:nvSpPr>
            <p:cNvPr id="7209"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0"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Text Box 14"/>
          <p:cNvSpPr txBox="1">
            <a:spLocks noChangeArrowheads="1"/>
          </p:cNvSpPr>
          <p:nvPr/>
        </p:nvSpPr>
        <p:spPr bwMode="auto">
          <a:xfrm>
            <a:off x="406400" y="984250"/>
            <a:ext cx="1319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Exposure</a:t>
            </a:r>
          </a:p>
        </p:txBody>
      </p:sp>
      <p:sp>
        <p:nvSpPr>
          <p:cNvPr id="7175" name="Text Box 15"/>
          <p:cNvSpPr txBox="1">
            <a:spLocks noChangeArrowheads="1"/>
          </p:cNvSpPr>
          <p:nvPr/>
        </p:nvSpPr>
        <p:spPr bwMode="auto">
          <a:xfrm>
            <a:off x="6381750" y="9842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Check</a:t>
            </a:r>
          </a:p>
        </p:txBody>
      </p:sp>
      <p:sp>
        <p:nvSpPr>
          <p:cNvPr id="7176" name="Text Box 16"/>
          <p:cNvSpPr txBox="1">
            <a:spLocks noChangeArrowheads="1"/>
          </p:cNvSpPr>
          <p:nvPr/>
        </p:nvSpPr>
        <p:spPr bwMode="auto">
          <a:xfrm>
            <a:off x="7864475" y="98425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Payee</a:t>
            </a:r>
          </a:p>
        </p:txBody>
      </p:sp>
      <p:grpSp>
        <p:nvGrpSpPr>
          <p:cNvPr id="7177" name="Group 20"/>
          <p:cNvGrpSpPr>
            <a:grpSpLocks/>
          </p:cNvGrpSpPr>
          <p:nvPr/>
        </p:nvGrpSpPr>
        <p:grpSpPr bwMode="auto">
          <a:xfrm>
            <a:off x="3467100" y="1624013"/>
            <a:ext cx="1201738" cy="1503362"/>
            <a:chOff x="4174" y="933"/>
            <a:chExt cx="921" cy="1151"/>
          </a:xfrm>
        </p:grpSpPr>
        <p:sp>
          <p:nvSpPr>
            <p:cNvPr id="7192" name="Rectangle 2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93" name="AutoShape 2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4" name="AutoShape 2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5" name="AutoShape 2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6" name="Freeform 2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7" name="Freeform 2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8" name="Freeform 2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9" name="Freeform 2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0" name="Freeform 2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1" name="Freeform 3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2" name="Freeform 3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3" name="Line 3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4" name="Line 3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5" name="Line 3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6" name="Line 3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7" name="Line 3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8" name="Line 3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8" name="Group 47"/>
          <p:cNvGrpSpPr>
            <a:grpSpLocks/>
          </p:cNvGrpSpPr>
          <p:nvPr/>
        </p:nvGrpSpPr>
        <p:grpSpPr bwMode="auto">
          <a:xfrm>
            <a:off x="2374900" y="1601788"/>
            <a:ext cx="1230313" cy="981075"/>
            <a:chOff x="1426" y="1049"/>
            <a:chExt cx="775" cy="618"/>
          </a:xfrm>
        </p:grpSpPr>
        <p:sp>
          <p:nvSpPr>
            <p:cNvPr id="7190" name="AutoShape 38"/>
            <p:cNvSpPr>
              <a:spLocks noChangeArrowheads="1"/>
            </p:cNvSpPr>
            <p:nvPr/>
          </p:nvSpPr>
          <p:spPr bwMode="auto">
            <a:xfrm>
              <a:off x="1426" y="1049"/>
              <a:ext cx="775" cy="618"/>
            </a:xfrm>
            <a:prstGeom prst="rightArrow">
              <a:avLst>
                <a:gd name="adj1" fmla="val 50000"/>
                <a:gd name="adj2" fmla="val 313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91" name="Text Box 39"/>
            <p:cNvSpPr txBox="1">
              <a:spLocks noChangeArrowheads="1"/>
            </p:cNvSpPr>
            <p:nvPr/>
          </p:nvSpPr>
          <p:spPr bwMode="auto">
            <a:xfrm>
              <a:off x="1444" y="1272"/>
              <a:ext cx="6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+$3000</a:t>
              </a:r>
            </a:p>
          </p:txBody>
        </p:sp>
      </p:grpSp>
      <p:grpSp>
        <p:nvGrpSpPr>
          <p:cNvPr id="7179" name="Group 48"/>
          <p:cNvGrpSpPr>
            <a:grpSpLocks/>
          </p:cNvGrpSpPr>
          <p:nvPr/>
        </p:nvGrpSpPr>
        <p:grpSpPr bwMode="auto">
          <a:xfrm>
            <a:off x="4643438" y="2147888"/>
            <a:ext cx="1231900" cy="981075"/>
            <a:chOff x="2845" y="1513"/>
            <a:chExt cx="776" cy="618"/>
          </a:xfrm>
        </p:grpSpPr>
        <p:sp>
          <p:nvSpPr>
            <p:cNvPr id="7188" name="AutoShape 40"/>
            <p:cNvSpPr>
              <a:spLocks noChangeArrowheads="1"/>
            </p:cNvSpPr>
            <p:nvPr/>
          </p:nvSpPr>
          <p:spPr bwMode="auto">
            <a:xfrm>
              <a:off x="2845" y="1513"/>
              <a:ext cx="776" cy="618"/>
            </a:xfrm>
            <a:prstGeom prst="rightArrow">
              <a:avLst>
                <a:gd name="adj1" fmla="val 50000"/>
                <a:gd name="adj2" fmla="val 31392"/>
              </a:avLst>
            </a:prstGeom>
            <a:gradFill rotWithShape="1">
              <a:gsLst>
                <a:gs pos="0">
                  <a:srgbClr val="FF8989"/>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89" name="Text Box 41"/>
            <p:cNvSpPr txBox="1">
              <a:spLocks noChangeArrowheads="1"/>
            </p:cNvSpPr>
            <p:nvPr/>
          </p:nvSpPr>
          <p:spPr bwMode="auto">
            <a:xfrm>
              <a:off x="2906" y="1746"/>
              <a:ext cx="6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-$3000</a:t>
              </a:r>
            </a:p>
          </p:txBody>
        </p:sp>
      </p:grpSp>
      <p:sp>
        <p:nvSpPr>
          <p:cNvPr id="7180" name="Line 42"/>
          <p:cNvSpPr>
            <a:spLocks noChangeShapeType="1"/>
          </p:cNvSpPr>
          <p:nvPr/>
        </p:nvSpPr>
        <p:spPr bwMode="auto">
          <a:xfrm>
            <a:off x="1711325" y="2459038"/>
            <a:ext cx="1863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1" name="Line 43"/>
          <p:cNvSpPr>
            <a:spLocks noChangeShapeType="1"/>
          </p:cNvSpPr>
          <p:nvPr/>
        </p:nvSpPr>
        <p:spPr bwMode="auto">
          <a:xfrm>
            <a:off x="5838825" y="2630488"/>
            <a:ext cx="2141538"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Text Box 44"/>
          <p:cNvSpPr txBox="1">
            <a:spLocks noChangeArrowheads="1"/>
          </p:cNvSpPr>
          <p:nvPr/>
        </p:nvSpPr>
        <p:spPr bwMode="auto">
          <a:xfrm>
            <a:off x="3521075" y="984250"/>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a:t>
            </a:r>
            <a:br>
              <a:rPr lang="en-US" sz="1800">
                <a:solidFill>
                  <a:schemeClr val="bg1"/>
                </a:solidFill>
              </a:rPr>
            </a:br>
            <a:r>
              <a:rPr lang="en-US" sz="1800">
                <a:solidFill>
                  <a:schemeClr val="bg1"/>
                </a:solidFill>
              </a:rPr>
              <a:t>Line</a:t>
            </a:r>
          </a:p>
        </p:txBody>
      </p:sp>
      <p:sp>
        <p:nvSpPr>
          <p:cNvPr id="7183" name="Text Box 45"/>
          <p:cNvSpPr txBox="1">
            <a:spLocks noChangeArrowheads="1"/>
          </p:cNvSpPr>
          <p:nvPr/>
        </p:nvSpPr>
        <p:spPr bwMode="auto">
          <a:xfrm>
            <a:off x="2238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 Transaction</a:t>
            </a:r>
          </a:p>
        </p:txBody>
      </p:sp>
      <p:sp>
        <p:nvSpPr>
          <p:cNvPr id="7184" name="Text Box 46"/>
          <p:cNvSpPr txBox="1">
            <a:spLocks noChangeArrowheads="1"/>
          </p:cNvSpPr>
          <p:nvPr/>
        </p:nvSpPr>
        <p:spPr bwMode="auto">
          <a:xfrm>
            <a:off x="4524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Payment Transaction</a:t>
            </a:r>
          </a:p>
        </p:txBody>
      </p:sp>
      <p:grpSp>
        <p:nvGrpSpPr>
          <p:cNvPr id="7185" name="Group 17"/>
          <p:cNvGrpSpPr>
            <a:grpSpLocks/>
          </p:cNvGrpSpPr>
          <p:nvPr/>
        </p:nvGrpSpPr>
        <p:grpSpPr bwMode="auto">
          <a:xfrm>
            <a:off x="6492875" y="2349500"/>
            <a:ext cx="817563" cy="568325"/>
            <a:chOff x="3153" y="1049"/>
            <a:chExt cx="752" cy="523"/>
          </a:xfrm>
        </p:grpSpPr>
        <p:sp>
          <p:nvSpPr>
            <p:cNvPr id="7186" name="Rectangle 1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7187" name="Picture 1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pic>
        <p:nvPicPr>
          <p:cNvPr id="8194" name="Picture 66" descr="claim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525" y="1081088"/>
            <a:ext cx="11858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pPr eaLnBrk="1" hangingPunct="1"/>
            <a:r>
              <a:rPr lang="en-US" smtClean="0"/>
              <a:t>Financials approval</a:t>
            </a:r>
          </a:p>
        </p:txBody>
      </p:sp>
      <p:sp>
        <p:nvSpPr>
          <p:cNvPr id="8196" name="Rectangle 3"/>
          <p:cNvSpPr>
            <a:spLocks noGrp="1" noChangeArrowheads="1"/>
          </p:cNvSpPr>
          <p:nvPr>
            <p:ph idx="1"/>
          </p:nvPr>
        </p:nvSpPr>
        <p:spPr>
          <a:xfrm>
            <a:off x="519113" y="3798888"/>
            <a:ext cx="8318500" cy="2590800"/>
          </a:xfrm>
        </p:spPr>
        <p:txBody>
          <a:bodyPr/>
          <a:lstStyle/>
          <a:p>
            <a:pPr>
              <a:buFont typeface="Arial" charset="0"/>
              <a:buChar char="•"/>
            </a:pPr>
            <a:r>
              <a:rPr lang="en-US" smtClean="0"/>
              <a:t>ClaimCenter reviews every transaction to determine if it requires approval</a:t>
            </a:r>
          </a:p>
          <a:p>
            <a:pPr>
              <a:buFont typeface="Arial" charset="0"/>
              <a:buChar char="•"/>
            </a:pPr>
            <a:r>
              <a:rPr lang="en-US" smtClean="0"/>
              <a:t>Two mechanisms for identifying transactions that require approval</a:t>
            </a:r>
          </a:p>
          <a:p>
            <a:pPr lvl="1"/>
            <a:r>
              <a:rPr lang="en-US" smtClean="0"/>
              <a:t>Authority limits</a:t>
            </a:r>
          </a:p>
          <a:p>
            <a:pPr lvl="1"/>
            <a:r>
              <a:rPr lang="en-US" smtClean="0"/>
              <a:t>Transaction approval rules</a:t>
            </a:r>
          </a:p>
        </p:txBody>
      </p:sp>
      <p:sp>
        <p:nvSpPr>
          <p:cNvPr id="8197" name="Rectangle 4"/>
          <p:cNvSpPr>
            <a:spLocks noChangeArrowheads="1"/>
          </p:cNvSpPr>
          <p:nvPr/>
        </p:nvSpPr>
        <p:spPr bwMode="auto">
          <a:xfrm>
            <a:off x="2413000" y="2803525"/>
            <a:ext cx="2381250" cy="1730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8198" name="Group 5"/>
          <p:cNvGrpSpPr>
            <a:grpSpLocks/>
          </p:cNvGrpSpPr>
          <p:nvPr/>
        </p:nvGrpSpPr>
        <p:grpSpPr bwMode="auto">
          <a:xfrm>
            <a:off x="1827213" y="2357438"/>
            <a:ext cx="1341437" cy="903287"/>
            <a:chOff x="2984" y="3331"/>
            <a:chExt cx="845" cy="569"/>
          </a:xfrm>
        </p:grpSpPr>
        <p:sp>
          <p:nvSpPr>
            <p:cNvPr id="8246" name="AutoShape 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47" name="Group 7"/>
            <p:cNvGrpSpPr>
              <a:grpSpLocks/>
            </p:cNvGrpSpPr>
            <p:nvPr/>
          </p:nvGrpSpPr>
          <p:grpSpPr bwMode="auto">
            <a:xfrm>
              <a:off x="3386" y="3487"/>
              <a:ext cx="443" cy="398"/>
              <a:chOff x="4838" y="2218"/>
              <a:chExt cx="395" cy="355"/>
            </a:xfrm>
          </p:grpSpPr>
          <p:sp>
            <p:nvSpPr>
              <p:cNvPr id="8248" name="Freeform 8"/>
              <p:cNvSpPr>
                <a:spLocks/>
              </p:cNvSpPr>
              <p:nvPr/>
            </p:nvSpPr>
            <p:spPr bwMode="auto">
              <a:xfrm>
                <a:off x="4888" y="2251"/>
                <a:ext cx="294" cy="113"/>
              </a:xfrm>
              <a:custGeom>
                <a:avLst/>
                <a:gdLst>
                  <a:gd name="T0" fmla="*/ 292 w 839"/>
                  <a:gd name="T1" fmla="*/ 77 h 319"/>
                  <a:gd name="T2" fmla="*/ 285 w 839"/>
                  <a:gd name="T3" fmla="*/ 66 h 319"/>
                  <a:gd name="T4" fmla="*/ 272 w 839"/>
                  <a:gd name="T5" fmla="*/ 62 h 319"/>
                  <a:gd name="T6" fmla="*/ 260 w 839"/>
                  <a:gd name="T7" fmla="*/ 66 h 319"/>
                  <a:gd name="T8" fmla="*/ 252 w 839"/>
                  <a:gd name="T9" fmla="*/ 77 h 319"/>
                  <a:gd name="T10" fmla="*/ 250 w 839"/>
                  <a:gd name="T11" fmla="*/ 87 h 319"/>
                  <a:gd name="T12" fmla="*/ 251 w 839"/>
                  <a:gd name="T13" fmla="*/ 93 h 319"/>
                  <a:gd name="T14" fmla="*/ 242 w 839"/>
                  <a:gd name="T15" fmla="*/ 92 h 319"/>
                  <a:gd name="T16" fmla="*/ 232 w 839"/>
                  <a:gd name="T17" fmla="*/ 87 h 319"/>
                  <a:gd name="T18" fmla="*/ 224 w 839"/>
                  <a:gd name="T19" fmla="*/ 82 h 319"/>
                  <a:gd name="T20" fmla="*/ 214 w 839"/>
                  <a:gd name="T21" fmla="*/ 72 h 319"/>
                  <a:gd name="T22" fmla="*/ 204 w 839"/>
                  <a:gd name="T23" fmla="*/ 63 h 319"/>
                  <a:gd name="T24" fmla="*/ 190 w 839"/>
                  <a:gd name="T25" fmla="*/ 55 h 319"/>
                  <a:gd name="T26" fmla="*/ 170 w 839"/>
                  <a:gd name="T27" fmla="*/ 45 h 319"/>
                  <a:gd name="T28" fmla="*/ 148 w 839"/>
                  <a:gd name="T29" fmla="*/ 38 h 319"/>
                  <a:gd name="T30" fmla="*/ 127 w 839"/>
                  <a:gd name="T31" fmla="*/ 34 h 319"/>
                  <a:gd name="T32" fmla="*/ 104 w 839"/>
                  <a:gd name="T33" fmla="*/ 32 h 319"/>
                  <a:gd name="T34" fmla="*/ 89 w 839"/>
                  <a:gd name="T35" fmla="*/ 33 h 319"/>
                  <a:gd name="T36" fmla="*/ 76 w 839"/>
                  <a:gd name="T37" fmla="*/ 36 h 319"/>
                  <a:gd name="T38" fmla="*/ 64 w 839"/>
                  <a:gd name="T39" fmla="*/ 40 h 319"/>
                  <a:gd name="T40" fmla="*/ 55 w 839"/>
                  <a:gd name="T41" fmla="*/ 41 h 319"/>
                  <a:gd name="T42" fmla="*/ 47 w 839"/>
                  <a:gd name="T43" fmla="*/ 40 h 319"/>
                  <a:gd name="T44" fmla="*/ 39 w 839"/>
                  <a:gd name="T45" fmla="*/ 38 h 319"/>
                  <a:gd name="T46" fmla="*/ 43 w 839"/>
                  <a:gd name="T47" fmla="*/ 27 h 319"/>
                  <a:gd name="T48" fmla="*/ 42 w 839"/>
                  <a:gd name="T49" fmla="*/ 15 h 319"/>
                  <a:gd name="T50" fmla="*/ 35 w 839"/>
                  <a:gd name="T51" fmla="*/ 4 h 319"/>
                  <a:gd name="T52" fmla="*/ 22 w 839"/>
                  <a:gd name="T53" fmla="*/ 0 h 319"/>
                  <a:gd name="T54" fmla="*/ 10 w 839"/>
                  <a:gd name="T55" fmla="*/ 4 h 319"/>
                  <a:gd name="T56" fmla="*/ 2 w 839"/>
                  <a:gd name="T57" fmla="*/ 15 h 319"/>
                  <a:gd name="T58" fmla="*/ 1 w 839"/>
                  <a:gd name="T59" fmla="*/ 30 h 319"/>
                  <a:gd name="T60" fmla="*/ 13 w 839"/>
                  <a:gd name="T61" fmla="*/ 45 h 319"/>
                  <a:gd name="T62" fmla="*/ 22 w 839"/>
                  <a:gd name="T63" fmla="*/ 51 h 319"/>
                  <a:gd name="T64" fmla="*/ 33 w 839"/>
                  <a:gd name="T65" fmla="*/ 56 h 319"/>
                  <a:gd name="T66" fmla="*/ 46 w 839"/>
                  <a:gd name="T67" fmla="*/ 59 h 319"/>
                  <a:gd name="T68" fmla="*/ 66 w 839"/>
                  <a:gd name="T69" fmla="*/ 58 h 319"/>
                  <a:gd name="T70" fmla="*/ 85 w 839"/>
                  <a:gd name="T71" fmla="*/ 56 h 319"/>
                  <a:gd name="T72" fmla="*/ 98 w 839"/>
                  <a:gd name="T73" fmla="*/ 55 h 319"/>
                  <a:gd name="T74" fmla="*/ 114 w 839"/>
                  <a:gd name="T75" fmla="*/ 55 h 319"/>
                  <a:gd name="T76" fmla="*/ 144 w 839"/>
                  <a:gd name="T77" fmla="*/ 61 h 319"/>
                  <a:gd name="T78" fmla="*/ 173 w 839"/>
                  <a:gd name="T79" fmla="*/ 71 h 319"/>
                  <a:gd name="T80" fmla="*/ 188 w 839"/>
                  <a:gd name="T81" fmla="*/ 79 h 319"/>
                  <a:gd name="T82" fmla="*/ 200 w 839"/>
                  <a:gd name="T83" fmla="*/ 86 h 319"/>
                  <a:gd name="T84" fmla="*/ 216 w 839"/>
                  <a:gd name="T85" fmla="*/ 98 h 319"/>
                  <a:gd name="T86" fmla="*/ 234 w 839"/>
                  <a:gd name="T87" fmla="*/ 108 h 319"/>
                  <a:gd name="T88" fmla="*/ 251 w 839"/>
                  <a:gd name="T89" fmla="*/ 113 h 319"/>
                  <a:gd name="T90" fmla="*/ 266 w 839"/>
                  <a:gd name="T91" fmla="*/ 113 h 319"/>
                  <a:gd name="T92" fmla="*/ 280 w 839"/>
                  <a:gd name="T93" fmla="*/ 107 h 319"/>
                  <a:gd name="T94" fmla="*/ 293 w 839"/>
                  <a:gd name="T95" fmla="*/ 9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9"/>
              <p:cNvSpPr>
                <a:spLocks/>
              </p:cNvSpPr>
              <p:nvPr/>
            </p:nvSpPr>
            <p:spPr bwMode="auto">
              <a:xfrm>
                <a:off x="4838" y="2408"/>
                <a:ext cx="145" cy="55"/>
              </a:xfrm>
              <a:custGeom>
                <a:avLst/>
                <a:gdLst>
                  <a:gd name="T0" fmla="*/ 0 w 413"/>
                  <a:gd name="T1" fmla="*/ 0 h 156"/>
                  <a:gd name="T2" fmla="*/ 2 w 413"/>
                  <a:gd name="T3" fmla="*/ 11 h 156"/>
                  <a:gd name="T4" fmla="*/ 8 w 413"/>
                  <a:gd name="T5" fmla="*/ 22 h 156"/>
                  <a:gd name="T6" fmla="*/ 15 w 413"/>
                  <a:gd name="T7" fmla="*/ 32 h 156"/>
                  <a:gd name="T8" fmla="*/ 24 w 413"/>
                  <a:gd name="T9" fmla="*/ 40 h 156"/>
                  <a:gd name="T10" fmla="*/ 34 w 413"/>
                  <a:gd name="T11" fmla="*/ 46 h 156"/>
                  <a:gd name="T12" fmla="*/ 46 w 413"/>
                  <a:gd name="T13" fmla="*/ 51 h 156"/>
                  <a:gd name="T14" fmla="*/ 59 w 413"/>
                  <a:gd name="T15" fmla="*/ 54 h 156"/>
                  <a:gd name="T16" fmla="*/ 72 w 413"/>
                  <a:gd name="T17" fmla="*/ 55 h 156"/>
                  <a:gd name="T18" fmla="*/ 86 w 413"/>
                  <a:gd name="T19" fmla="*/ 54 h 156"/>
                  <a:gd name="T20" fmla="*/ 99 w 413"/>
                  <a:gd name="T21" fmla="*/ 51 h 156"/>
                  <a:gd name="T22" fmla="*/ 111 w 413"/>
                  <a:gd name="T23" fmla="*/ 46 h 156"/>
                  <a:gd name="T24" fmla="*/ 121 w 413"/>
                  <a:gd name="T25" fmla="*/ 40 h 156"/>
                  <a:gd name="T26" fmla="*/ 131 w 413"/>
                  <a:gd name="T27" fmla="*/ 32 h 156"/>
                  <a:gd name="T28" fmla="*/ 137 w 413"/>
                  <a:gd name="T29" fmla="*/ 22 h 156"/>
                  <a:gd name="T30" fmla="*/ 142 w 413"/>
                  <a:gd name="T31" fmla="*/ 11 h 156"/>
                  <a:gd name="T32" fmla="*/ 145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10"/>
              <p:cNvSpPr>
                <a:spLocks/>
              </p:cNvSpPr>
              <p:nvPr/>
            </p:nvSpPr>
            <p:spPr bwMode="auto">
              <a:xfrm>
                <a:off x="4854" y="2282"/>
                <a:ext cx="60" cy="131"/>
              </a:xfrm>
              <a:custGeom>
                <a:avLst/>
                <a:gdLst>
                  <a:gd name="T0" fmla="*/ 10 w 170"/>
                  <a:gd name="T1" fmla="*/ 131 h 373"/>
                  <a:gd name="T2" fmla="*/ 60 w 170"/>
                  <a:gd name="T3" fmla="*/ 4 h 373"/>
                  <a:gd name="T4" fmla="*/ 50 w 170"/>
                  <a:gd name="T5" fmla="*/ 0 h 373"/>
                  <a:gd name="T6" fmla="*/ 0 w 170"/>
                  <a:gd name="T7" fmla="*/ 127 h 373"/>
                  <a:gd name="T8" fmla="*/ 10 w 170"/>
                  <a:gd name="T9" fmla="*/ 13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11"/>
              <p:cNvSpPr>
                <a:spLocks/>
              </p:cNvSpPr>
              <p:nvPr/>
            </p:nvSpPr>
            <p:spPr bwMode="auto">
              <a:xfrm>
                <a:off x="4908" y="2282"/>
                <a:ext cx="59" cy="131"/>
              </a:xfrm>
              <a:custGeom>
                <a:avLst/>
                <a:gdLst>
                  <a:gd name="T0" fmla="*/ 50 w 168"/>
                  <a:gd name="T1" fmla="*/ 131 h 373"/>
                  <a:gd name="T2" fmla="*/ 0 w 168"/>
                  <a:gd name="T3" fmla="*/ 4 h 373"/>
                  <a:gd name="T4" fmla="*/ 9 w 168"/>
                  <a:gd name="T5" fmla="*/ 0 h 373"/>
                  <a:gd name="T6" fmla="*/ 59 w 168"/>
                  <a:gd name="T7" fmla="*/ 127 h 373"/>
                  <a:gd name="T8" fmla="*/ 50 w 168"/>
                  <a:gd name="T9" fmla="*/ 13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12"/>
              <p:cNvSpPr>
                <a:spLocks/>
              </p:cNvSpPr>
              <p:nvPr/>
            </p:nvSpPr>
            <p:spPr bwMode="auto">
              <a:xfrm>
                <a:off x="5087" y="2464"/>
                <a:ext cx="146" cy="55"/>
              </a:xfrm>
              <a:custGeom>
                <a:avLst/>
                <a:gdLst>
                  <a:gd name="T0" fmla="*/ 0 w 413"/>
                  <a:gd name="T1" fmla="*/ 0 h 158"/>
                  <a:gd name="T2" fmla="*/ 3 w 413"/>
                  <a:gd name="T3" fmla="*/ 11 h 158"/>
                  <a:gd name="T4" fmla="*/ 7 w 413"/>
                  <a:gd name="T5" fmla="*/ 22 h 158"/>
                  <a:gd name="T6" fmla="*/ 14 w 413"/>
                  <a:gd name="T7" fmla="*/ 31 h 158"/>
                  <a:gd name="T8" fmla="*/ 24 w 413"/>
                  <a:gd name="T9" fmla="*/ 39 h 158"/>
                  <a:gd name="T10" fmla="*/ 34 w 413"/>
                  <a:gd name="T11" fmla="*/ 45 h 158"/>
                  <a:gd name="T12" fmla="*/ 46 w 413"/>
                  <a:gd name="T13" fmla="*/ 51 h 158"/>
                  <a:gd name="T14" fmla="*/ 59 w 413"/>
                  <a:gd name="T15" fmla="*/ 54 h 158"/>
                  <a:gd name="T16" fmla="*/ 73 w 413"/>
                  <a:gd name="T17" fmla="*/ 55 h 158"/>
                  <a:gd name="T18" fmla="*/ 87 w 413"/>
                  <a:gd name="T19" fmla="*/ 54 h 158"/>
                  <a:gd name="T20" fmla="*/ 100 w 413"/>
                  <a:gd name="T21" fmla="*/ 51 h 158"/>
                  <a:gd name="T22" fmla="*/ 111 w 413"/>
                  <a:gd name="T23" fmla="*/ 45 h 158"/>
                  <a:gd name="T24" fmla="*/ 122 w 413"/>
                  <a:gd name="T25" fmla="*/ 39 h 158"/>
                  <a:gd name="T26" fmla="*/ 131 w 413"/>
                  <a:gd name="T27" fmla="*/ 31 h 158"/>
                  <a:gd name="T28" fmla="*/ 138 w 413"/>
                  <a:gd name="T29" fmla="*/ 22 h 158"/>
                  <a:gd name="T30" fmla="*/ 143 w 413"/>
                  <a:gd name="T31" fmla="*/ 11 h 158"/>
                  <a:gd name="T32" fmla="*/ 14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3" name="Freeform 13"/>
              <p:cNvSpPr>
                <a:spLocks/>
              </p:cNvSpPr>
              <p:nvPr/>
            </p:nvSpPr>
            <p:spPr bwMode="auto">
              <a:xfrm>
                <a:off x="5103" y="2338"/>
                <a:ext cx="60" cy="130"/>
              </a:xfrm>
              <a:custGeom>
                <a:avLst/>
                <a:gdLst>
                  <a:gd name="T0" fmla="*/ 10 w 170"/>
                  <a:gd name="T1" fmla="*/ 130 h 370"/>
                  <a:gd name="T2" fmla="*/ 60 w 170"/>
                  <a:gd name="T3" fmla="*/ 4 h 370"/>
                  <a:gd name="T4" fmla="*/ 50 w 170"/>
                  <a:gd name="T5" fmla="*/ 0 h 370"/>
                  <a:gd name="T6" fmla="*/ 0 w 170"/>
                  <a:gd name="T7" fmla="*/ 126 h 370"/>
                  <a:gd name="T8" fmla="*/ 10 w 170"/>
                  <a:gd name="T9" fmla="*/ 13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4" name="Freeform 14"/>
              <p:cNvSpPr>
                <a:spLocks/>
              </p:cNvSpPr>
              <p:nvPr/>
            </p:nvSpPr>
            <p:spPr bwMode="auto">
              <a:xfrm>
                <a:off x="5157" y="2338"/>
                <a:ext cx="60" cy="130"/>
              </a:xfrm>
              <a:custGeom>
                <a:avLst/>
                <a:gdLst>
                  <a:gd name="T0" fmla="*/ 50 w 170"/>
                  <a:gd name="T1" fmla="*/ 130 h 370"/>
                  <a:gd name="T2" fmla="*/ 0 w 170"/>
                  <a:gd name="T3" fmla="*/ 4 h 370"/>
                  <a:gd name="T4" fmla="*/ 10 w 170"/>
                  <a:gd name="T5" fmla="*/ 0 h 370"/>
                  <a:gd name="T6" fmla="*/ 60 w 170"/>
                  <a:gd name="T7" fmla="*/ 126 h 370"/>
                  <a:gd name="T8" fmla="*/ 50 w 170"/>
                  <a:gd name="T9" fmla="*/ 13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5" name="Rectangle 1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56" name="Rectangle 1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57" name="Freeform 17"/>
              <p:cNvSpPr>
                <a:spLocks/>
              </p:cNvSpPr>
              <p:nvPr/>
            </p:nvSpPr>
            <p:spPr bwMode="auto">
              <a:xfrm>
                <a:off x="5008" y="2218"/>
                <a:ext cx="45" cy="46"/>
              </a:xfrm>
              <a:custGeom>
                <a:avLst/>
                <a:gdLst>
                  <a:gd name="T0" fmla="*/ 22 w 129"/>
                  <a:gd name="T1" fmla="*/ 46 h 128"/>
                  <a:gd name="T2" fmla="*/ 27 w 129"/>
                  <a:gd name="T3" fmla="*/ 46 h 128"/>
                  <a:gd name="T4" fmla="*/ 31 w 129"/>
                  <a:gd name="T5" fmla="*/ 45 h 128"/>
                  <a:gd name="T6" fmla="*/ 35 w 129"/>
                  <a:gd name="T7" fmla="*/ 42 h 128"/>
                  <a:gd name="T8" fmla="*/ 39 w 129"/>
                  <a:gd name="T9" fmla="*/ 40 h 128"/>
                  <a:gd name="T10" fmla="*/ 42 w 129"/>
                  <a:gd name="T11" fmla="*/ 36 h 128"/>
                  <a:gd name="T12" fmla="*/ 44 w 129"/>
                  <a:gd name="T13" fmla="*/ 32 h 128"/>
                  <a:gd name="T14" fmla="*/ 45 w 129"/>
                  <a:gd name="T15" fmla="*/ 28 h 128"/>
                  <a:gd name="T16" fmla="*/ 45 w 129"/>
                  <a:gd name="T17" fmla="*/ 23 h 128"/>
                  <a:gd name="T18" fmla="*/ 45 w 129"/>
                  <a:gd name="T19" fmla="*/ 18 h 128"/>
                  <a:gd name="T20" fmla="*/ 44 w 129"/>
                  <a:gd name="T21" fmla="*/ 14 h 128"/>
                  <a:gd name="T22" fmla="*/ 42 w 129"/>
                  <a:gd name="T23" fmla="*/ 10 h 128"/>
                  <a:gd name="T24" fmla="*/ 39 w 129"/>
                  <a:gd name="T25" fmla="*/ 6 h 128"/>
                  <a:gd name="T26" fmla="*/ 35 w 129"/>
                  <a:gd name="T27" fmla="*/ 4 h 128"/>
                  <a:gd name="T28" fmla="*/ 31 w 129"/>
                  <a:gd name="T29" fmla="*/ 1 h 128"/>
                  <a:gd name="T30" fmla="*/ 27 w 129"/>
                  <a:gd name="T31" fmla="*/ 0 h 128"/>
                  <a:gd name="T32" fmla="*/ 22 w 129"/>
                  <a:gd name="T33" fmla="*/ 0 h 128"/>
                  <a:gd name="T34" fmla="*/ 18 w 129"/>
                  <a:gd name="T35" fmla="*/ 0 h 128"/>
                  <a:gd name="T36" fmla="*/ 14 w 129"/>
                  <a:gd name="T37" fmla="*/ 1 h 128"/>
                  <a:gd name="T38" fmla="*/ 10 w 129"/>
                  <a:gd name="T39" fmla="*/ 4 h 128"/>
                  <a:gd name="T40" fmla="*/ 7 w 129"/>
                  <a:gd name="T41" fmla="*/ 6 h 128"/>
                  <a:gd name="T42" fmla="*/ 4 w 129"/>
                  <a:gd name="T43" fmla="*/ 10 h 128"/>
                  <a:gd name="T44" fmla="*/ 2 w 129"/>
                  <a:gd name="T45" fmla="*/ 14 h 128"/>
                  <a:gd name="T46" fmla="*/ 1 w 129"/>
                  <a:gd name="T47" fmla="*/ 18 h 128"/>
                  <a:gd name="T48" fmla="*/ 0 w 129"/>
                  <a:gd name="T49" fmla="*/ 23 h 128"/>
                  <a:gd name="T50" fmla="*/ 1 w 129"/>
                  <a:gd name="T51" fmla="*/ 28 h 128"/>
                  <a:gd name="T52" fmla="*/ 2 w 129"/>
                  <a:gd name="T53" fmla="*/ 32 h 128"/>
                  <a:gd name="T54" fmla="*/ 4 w 129"/>
                  <a:gd name="T55" fmla="*/ 36 h 128"/>
                  <a:gd name="T56" fmla="*/ 7 w 129"/>
                  <a:gd name="T57" fmla="*/ 40 h 128"/>
                  <a:gd name="T58" fmla="*/ 10 w 129"/>
                  <a:gd name="T59" fmla="*/ 42 h 128"/>
                  <a:gd name="T60" fmla="*/ 14 w 129"/>
                  <a:gd name="T61" fmla="*/ 45 h 128"/>
                  <a:gd name="T62" fmla="*/ 18 w 129"/>
                  <a:gd name="T63" fmla="*/ 46 h 128"/>
                  <a:gd name="T64" fmla="*/ 22 w 129"/>
                  <a:gd name="T65" fmla="*/ 4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8" name="Rectangle 1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199" name="Group 25"/>
          <p:cNvGrpSpPr>
            <a:grpSpLocks/>
          </p:cNvGrpSpPr>
          <p:nvPr/>
        </p:nvGrpSpPr>
        <p:grpSpPr bwMode="auto">
          <a:xfrm>
            <a:off x="5657850" y="2428875"/>
            <a:ext cx="1725613" cy="933450"/>
            <a:chOff x="4323" y="1144"/>
            <a:chExt cx="1815" cy="981"/>
          </a:xfrm>
        </p:grpSpPr>
        <p:grpSp>
          <p:nvGrpSpPr>
            <p:cNvPr id="8227" name="Group 26"/>
            <p:cNvGrpSpPr>
              <a:grpSpLocks/>
            </p:cNvGrpSpPr>
            <p:nvPr/>
          </p:nvGrpSpPr>
          <p:grpSpPr bwMode="auto">
            <a:xfrm>
              <a:off x="5381" y="1178"/>
              <a:ext cx="757" cy="947"/>
              <a:chOff x="4174" y="933"/>
              <a:chExt cx="921" cy="1151"/>
            </a:xfrm>
          </p:grpSpPr>
          <p:sp>
            <p:nvSpPr>
              <p:cNvPr id="8229" name="Rectangle 27"/>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30" name="AutoShape 28"/>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1" name="AutoShape 29"/>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2" name="AutoShape 30"/>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Freeform 31"/>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4" name="Freeform 32"/>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5" name="Freeform 33"/>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6" name="Freeform 34"/>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7" name="Freeform 35"/>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8" name="Freeform 36"/>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9" name="Freeform 37"/>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0" name="Line 38"/>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1" name="Line 39"/>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2" name="Line 40"/>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3" name="Line 41"/>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4" name="Line 42"/>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5" name="Line 43"/>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28" name="AutoShape 44"/>
            <p:cNvSpPr>
              <a:spLocks noChangeArrowheads="1"/>
            </p:cNvSpPr>
            <p:nvPr/>
          </p:nvSpPr>
          <p:spPr bwMode="auto">
            <a:xfrm>
              <a:off x="4323" y="1144"/>
              <a:ext cx="1133" cy="618"/>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sp>
        <p:nvSpPr>
          <p:cNvPr id="8200" name="Text Box 45"/>
          <p:cNvSpPr txBox="1">
            <a:spLocks noChangeArrowheads="1"/>
          </p:cNvSpPr>
          <p:nvPr/>
        </p:nvSpPr>
        <p:spPr bwMode="auto">
          <a:xfrm>
            <a:off x="5440363" y="2081213"/>
            <a:ext cx="14049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+$50,000</a:t>
            </a:r>
          </a:p>
        </p:txBody>
      </p:sp>
      <p:grpSp>
        <p:nvGrpSpPr>
          <p:cNvPr id="8201" name="Group 46"/>
          <p:cNvGrpSpPr>
            <a:grpSpLocks/>
          </p:cNvGrpSpPr>
          <p:nvPr/>
        </p:nvGrpSpPr>
        <p:grpSpPr bwMode="auto">
          <a:xfrm>
            <a:off x="4657725" y="2416175"/>
            <a:ext cx="963613" cy="785813"/>
            <a:chOff x="729" y="3059"/>
            <a:chExt cx="607" cy="495"/>
          </a:xfrm>
        </p:grpSpPr>
        <p:grpSp>
          <p:nvGrpSpPr>
            <p:cNvPr id="8213" name="Group 47"/>
            <p:cNvGrpSpPr>
              <a:grpSpLocks/>
            </p:cNvGrpSpPr>
            <p:nvPr/>
          </p:nvGrpSpPr>
          <p:grpSpPr bwMode="auto">
            <a:xfrm>
              <a:off x="836" y="3059"/>
              <a:ext cx="500" cy="495"/>
              <a:chOff x="2064" y="3278"/>
              <a:chExt cx="500" cy="495"/>
            </a:xfrm>
          </p:grpSpPr>
          <p:sp>
            <p:nvSpPr>
              <p:cNvPr id="8224" name="Rectangle 4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8225" name="Rectangle 4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8226" name="AutoShape 5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8214" name="Group 51"/>
            <p:cNvGrpSpPr>
              <a:grpSpLocks/>
            </p:cNvGrpSpPr>
            <p:nvPr/>
          </p:nvGrpSpPr>
          <p:grpSpPr bwMode="auto">
            <a:xfrm>
              <a:off x="729" y="3115"/>
              <a:ext cx="512" cy="334"/>
              <a:chOff x="4250" y="2059"/>
              <a:chExt cx="438" cy="286"/>
            </a:xfrm>
          </p:grpSpPr>
          <p:sp>
            <p:nvSpPr>
              <p:cNvPr id="8215" name="Freeform 5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5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5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5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5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5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5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Freeform 5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3" name="Freeform 6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8202" name="Group 61"/>
          <p:cNvGrpSpPr>
            <a:grpSpLocks/>
          </p:cNvGrpSpPr>
          <p:nvPr/>
        </p:nvGrpSpPr>
        <p:grpSpPr bwMode="auto">
          <a:xfrm rot="-951516">
            <a:off x="2863850" y="804863"/>
            <a:ext cx="973138" cy="381000"/>
            <a:chOff x="4530" y="0"/>
            <a:chExt cx="723" cy="283"/>
          </a:xfrm>
        </p:grpSpPr>
        <p:sp>
          <p:nvSpPr>
            <p:cNvPr id="8208" name="Freeform 62"/>
            <p:cNvSpPr>
              <a:spLocks/>
            </p:cNvSpPr>
            <p:nvPr/>
          </p:nvSpPr>
          <p:spPr bwMode="auto">
            <a:xfrm>
              <a:off x="4535" y="14"/>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9" name="Freeform 63"/>
            <p:cNvSpPr>
              <a:spLocks/>
            </p:cNvSpPr>
            <p:nvPr/>
          </p:nvSpPr>
          <p:spPr bwMode="auto">
            <a:xfrm>
              <a:off x="4968" y="54"/>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0" name="Freeform 64"/>
            <p:cNvSpPr>
              <a:spLocks/>
            </p:cNvSpPr>
            <p:nvPr/>
          </p:nvSpPr>
          <p:spPr bwMode="auto">
            <a:xfrm>
              <a:off x="4976" y="100"/>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1" name="Freeform 65"/>
            <p:cNvSpPr>
              <a:spLocks/>
            </p:cNvSpPr>
            <p:nvPr/>
          </p:nvSpPr>
          <p:spPr bwMode="auto">
            <a:xfrm>
              <a:off x="4975" y="49"/>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2" name="Freeform 66"/>
            <p:cNvSpPr>
              <a:spLocks/>
            </p:cNvSpPr>
            <p:nvPr/>
          </p:nvSpPr>
          <p:spPr bwMode="auto">
            <a:xfrm>
              <a:off x="4530" y="0"/>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03" name="Group 67"/>
          <p:cNvGrpSpPr>
            <a:grpSpLocks/>
          </p:cNvGrpSpPr>
          <p:nvPr/>
        </p:nvGrpSpPr>
        <p:grpSpPr bwMode="auto">
          <a:xfrm>
            <a:off x="4310063" y="1555750"/>
            <a:ext cx="819150" cy="788988"/>
            <a:chOff x="5244" y="451"/>
            <a:chExt cx="516" cy="497"/>
          </a:xfrm>
        </p:grpSpPr>
        <p:sp>
          <p:nvSpPr>
            <p:cNvPr id="8204" name="Freeform 68"/>
            <p:cNvSpPr>
              <a:spLocks/>
            </p:cNvSpPr>
            <p:nvPr/>
          </p:nvSpPr>
          <p:spPr bwMode="auto">
            <a:xfrm>
              <a:off x="5253" y="456"/>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5" name="Freeform 69"/>
            <p:cNvSpPr>
              <a:spLocks/>
            </p:cNvSpPr>
            <p:nvPr/>
          </p:nvSpPr>
          <p:spPr bwMode="auto">
            <a:xfrm>
              <a:off x="5244" y="607"/>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6" name="Freeform 70"/>
            <p:cNvSpPr>
              <a:spLocks/>
            </p:cNvSpPr>
            <p:nvPr/>
          </p:nvSpPr>
          <p:spPr bwMode="auto">
            <a:xfrm>
              <a:off x="5363" y="451"/>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07" name="Freeform 71"/>
            <p:cNvSpPr>
              <a:spLocks/>
            </p:cNvSpPr>
            <p:nvPr/>
          </p:nvSpPr>
          <p:spPr bwMode="auto">
            <a:xfrm>
              <a:off x="5367" y="887"/>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Rectangle 2"/>
          <p:cNvSpPr>
            <a:spLocks noGrp="1" noChangeArrowheads="1"/>
          </p:cNvSpPr>
          <p:nvPr>
            <p:ph type="title"/>
          </p:nvPr>
        </p:nvSpPr>
        <p:spPr/>
        <p:txBody>
          <a:bodyPr/>
          <a:lstStyle/>
          <a:p>
            <a:pPr eaLnBrk="1" hangingPunct="1"/>
            <a:r>
              <a:rPr lang="en-US" smtClean="0"/>
              <a:t>Authority limits</a:t>
            </a:r>
          </a:p>
        </p:txBody>
      </p:sp>
      <p:sp>
        <p:nvSpPr>
          <p:cNvPr id="9219" name="Rectangle 3"/>
          <p:cNvSpPr>
            <a:spLocks noGrp="1" noChangeArrowheads="1"/>
          </p:cNvSpPr>
          <p:nvPr>
            <p:ph idx="1"/>
          </p:nvPr>
        </p:nvSpPr>
        <p:spPr>
          <a:xfrm>
            <a:off x="519113" y="4575175"/>
            <a:ext cx="8318500" cy="1722438"/>
          </a:xfrm>
        </p:spPr>
        <p:txBody>
          <a:bodyPr/>
          <a:lstStyle/>
          <a:p>
            <a:pPr>
              <a:buFont typeface="Arial" charset="0"/>
              <a:buChar char="•"/>
            </a:pPr>
            <a:r>
              <a:rPr lang="en-US" smtClean="0"/>
              <a:t>An authority limit is a rule which limits the transactions an adjuster can create without approval</a:t>
            </a:r>
          </a:p>
          <a:p>
            <a:pPr lvl="1"/>
            <a:r>
              <a:rPr lang="en-US" smtClean="0"/>
              <a:t>It consists of a criteria (such as "total reserves for the entire claim") and an amount (such as $15,000)</a:t>
            </a:r>
          </a:p>
        </p:txBody>
      </p:sp>
      <p:sp>
        <p:nvSpPr>
          <p:cNvPr id="9220" name="AutoShape 4"/>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9221" name="Text Box 5"/>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9222" name="Text Box 6"/>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9223" name="Text Box 7"/>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9224" name="Line 8"/>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5" name="Line 9"/>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6" name="Line 10"/>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7" name="Line 11"/>
          <p:cNvSpPr>
            <a:spLocks noChangeShapeType="1"/>
          </p:cNvSpPr>
          <p:nvPr/>
        </p:nvSpPr>
        <p:spPr bwMode="auto">
          <a:xfrm flipV="1">
            <a:off x="4621213" y="162401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8" name="AutoShape 12"/>
          <p:cNvSpPr>
            <a:spLocks noChangeArrowheads="1"/>
          </p:cNvSpPr>
          <p:nvPr/>
        </p:nvSpPr>
        <p:spPr bwMode="auto">
          <a:xfrm>
            <a:off x="4387850" y="1397000"/>
            <a:ext cx="468313" cy="468313"/>
          </a:xfrm>
          <a:custGeom>
            <a:avLst/>
            <a:gdLst>
              <a:gd name="T0" fmla="*/ 5076794 w 21600"/>
              <a:gd name="T1" fmla="*/ 0 h 21600"/>
              <a:gd name="T2" fmla="*/ 1486829 w 21600"/>
              <a:gd name="T3" fmla="*/ 1486829 h 21600"/>
              <a:gd name="T4" fmla="*/ 0 w 21600"/>
              <a:gd name="T5" fmla="*/ 5076794 h 21600"/>
              <a:gd name="T6" fmla="*/ 1486829 w 21600"/>
              <a:gd name="T7" fmla="*/ 8666739 h 21600"/>
              <a:gd name="T8" fmla="*/ 5076794 w 21600"/>
              <a:gd name="T9" fmla="*/ 10153567 h 21600"/>
              <a:gd name="T10" fmla="*/ 8666739 w 21600"/>
              <a:gd name="T11" fmla="*/ 8666739 h 21600"/>
              <a:gd name="T12" fmla="*/ 10153567 w 21600"/>
              <a:gd name="T13" fmla="*/ 5076794 h 21600"/>
              <a:gd name="T14" fmla="*/ 8666739 w 21600"/>
              <a:gd name="T15" fmla="*/ 148682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29" name="Text Box 13"/>
          <p:cNvSpPr txBox="1">
            <a:spLocks noChangeArrowheads="1"/>
          </p:cNvSpPr>
          <p:nvPr/>
        </p:nvSpPr>
        <p:spPr bwMode="auto">
          <a:xfrm>
            <a:off x="6283325" y="1601788"/>
            <a:ext cx="1627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Claim Total</a:t>
            </a:r>
            <a:br>
              <a:rPr lang="en-US"/>
            </a:br>
            <a:r>
              <a:rPr lang="en-US"/>
              <a:t>Reserves:</a:t>
            </a:r>
            <a:br>
              <a:rPr lang="en-US"/>
            </a:br>
            <a:r>
              <a:rPr lang="en-US"/>
              <a:t>$15,000</a:t>
            </a:r>
          </a:p>
        </p:txBody>
      </p:sp>
      <p:sp>
        <p:nvSpPr>
          <p:cNvPr id="9230" name="Text Box 14"/>
          <p:cNvSpPr txBox="1">
            <a:spLocks noChangeArrowheads="1"/>
          </p:cNvSpPr>
          <p:nvPr/>
        </p:nvSpPr>
        <p:spPr bwMode="auto">
          <a:xfrm>
            <a:off x="3441700" y="914400"/>
            <a:ext cx="4200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Authority Limits</a:t>
            </a:r>
          </a:p>
        </p:txBody>
      </p:sp>
      <p:sp>
        <p:nvSpPr>
          <p:cNvPr id="9231" name="AutoShape 15"/>
          <p:cNvSpPr>
            <a:spLocks noChangeArrowheads="1"/>
          </p:cNvSpPr>
          <p:nvPr/>
        </p:nvSpPr>
        <p:spPr bwMode="auto">
          <a:xfrm>
            <a:off x="3406775" y="308292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9232" name="Text Box 16"/>
          <p:cNvSpPr txBox="1">
            <a:spLocks noChangeArrowheads="1"/>
          </p:cNvSpPr>
          <p:nvPr/>
        </p:nvSpPr>
        <p:spPr bwMode="auto">
          <a:xfrm>
            <a:off x="3756025"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9233" name="Text Box 17"/>
          <p:cNvSpPr txBox="1">
            <a:spLocks noChangeArrowheads="1"/>
          </p:cNvSpPr>
          <p:nvPr/>
        </p:nvSpPr>
        <p:spPr bwMode="auto">
          <a:xfrm>
            <a:off x="4559300"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9234" name="Text Box 18"/>
          <p:cNvSpPr txBox="1">
            <a:spLocks noChangeArrowheads="1"/>
          </p:cNvSpPr>
          <p:nvPr/>
        </p:nvSpPr>
        <p:spPr bwMode="auto">
          <a:xfrm>
            <a:off x="3086100" y="376237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9235" name="Line 19"/>
          <p:cNvSpPr>
            <a:spLocks noChangeShapeType="1"/>
          </p:cNvSpPr>
          <p:nvPr/>
        </p:nvSpPr>
        <p:spPr bwMode="auto">
          <a:xfrm flipV="1">
            <a:off x="4211638"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6" name="Line 20"/>
          <p:cNvSpPr>
            <a:spLocks noChangeShapeType="1"/>
          </p:cNvSpPr>
          <p:nvPr/>
        </p:nvSpPr>
        <p:spPr bwMode="auto">
          <a:xfrm flipV="1">
            <a:off x="5013325"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7" name="Line 21"/>
          <p:cNvSpPr>
            <a:spLocks noChangeShapeType="1"/>
          </p:cNvSpPr>
          <p:nvPr/>
        </p:nvSpPr>
        <p:spPr bwMode="auto">
          <a:xfrm flipV="1">
            <a:off x="3409950"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8" name="Line 22"/>
          <p:cNvSpPr>
            <a:spLocks noChangeShapeType="1"/>
          </p:cNvSpPr>
          <p:nvPr/>
        </p:nvSpPr>
        <p:spPr bwMode="auto">
          <a:xfrm flipV="1">
            <a:off x="4202113" y="301466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AutoShape 23"/>
          <p:cNvSpPr>
            <a:spLocks noChangeArrowheads="1"/>
          </p:cNvSpPr>
          <p:nvPr/>
        </p:nvSpPr>
        <p:spPr bwMode="auto">
          <a:xfrm>
            <a:off x="3968750" y="2787650"/>
            <a:ext cx="468313" cy="468313"/>
          </a:xfrm>
          <a:custGeom>
            <a:avLst/>
            <a:gdLst>
              <a:gd name="T0" fmla="*/ 5076794 w 21600"/>
              <a:gd name="T1" fmla="*/ 0 h 21600"/>
              <a:gd name="T2" fmla="*/ 1486829 w 21600"/>
              <a:gd name="T3" fmla="*/ 1486829 h 21600"/>
              <a:gd name="T4" fmla="*/ 0 w 21600"/>
              <a:gd name="T5" fmla="*/ 5076794 h 21600"/>
              <a:gd name="T6" fmla="*/ 1486829 w 21600"/>
              <a:gd name="T7" fmla="*/ 8666739 h 21600"/>
              <a:gd name="T8" fmla="*/ 5076794 w 21600"/>
              <a:gd name="T9" fmla="*/ 10153567 h 21600"/>
              <a:gd name="T10" fmla="*/ 8666739 w 21600"/>
              <a:gd name="T11" fmla="*/ 8666739 h 21600"/>
              <a:gd name="T12" fmla="*/ 10153567 w 21600"/>
              <a:gd name="T13" fmla="*/ 5076794 h 21600"/>
              <a:gd name="T14" fmla="*/ 8666739 w 21600"/>
              <a:gd name="T15" fmla="*/ 148682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40" name="Text Box 24"/>
          <p:cNvSpPr txBox="1">
            <a:spLocks noChangeArrowheads="1"/>
          </p:cNvSpPr>
          <p:nvPr/>
        </p:nvSpPr>
        <p:spPr bwMode="auto">
          <a:xfrm>
            <a:off x="6283325" y="2820988"/>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3" name="Rectangle 2"/>
          <p:cNvSpPr>
            <a:spLocks noGrp="1" noChangeArrowheads="1"/>
          </p:cNvSpPr>
          <p:nvPr>
            <p:ph type="title"/>
          </p:nvPr>
        </p:nvSpPr>
        <p:spPr/>
        <p:txBody>
          <a:bodyPr/>
          <a:lstStyle/>
          <a:p>
            <a:pPr eaLnBrk="1" hangingPunct="1"/>
            <a:r>
              <a:rPr lang="en-US" smtClean="0"/>
              <a:t>Authority limit options</a:t>
            </a:r>
          </a:p>
        </p:txBody>
      </p:sp>
      <p:sp>
        <p:nvSpPr>
          <p:cNvPr id="10244" name="Rectangle 3"/>
          <p:cNvSpPr>
            <a:spLocks noGrp="1" noChangeArrowheads="1"/>
          </p:cNvSpPr>
          <p:nvPr>
            <p:ph idx="1"/>
          </p:nvPr>
        </p:nvSpPr>
        <p:spPr>
          <a:xfrm>
            <a:off x="6179737" y="468313"/>
            <a:ext cx="2647828" cy="2159000"/>
          </a:xfrm>
        </p:spPr>
        <p:txBody>
          <a:bodyPr/>
          <a:lstStyle/>
          <a:p>
            <a:pPr>
              <a:buFont typeface="Arial" charset="0"/>
              <a:buChar char="•"/>
            </a:pPr>
            <a:r>
              <a:rPr lang="en-US" dirty="0" smtClean="0"/>
              <a:t>Each criteria is a combination of:</a:t>
            </a:r>
          </a:p>
          <a:p>
            <a:pPr lvl="1"/>
            <a:r>
              <a:rPr lang="en-US" dirty="0" smtClean="0"/>
              <a:t>A predefined limit type</a:t>
            </a:r>
          </a:p>
          <a:p>
            <a:pPr lvl="1"/>
            <a:r>
              <a:rPr lang="en-US" dirty="0" smtClean="0"/>
              <a:t>An optional coverage</a:t>
            </a:r>
          </a:p>
          <a:p>
            <a:pPr lvl="1"/>
            <a:r>
              <a:rPr lang="en-US" dirty="0" smtClean="0"/>
              <a:t>An optional cost type</a:t>
            </a:r>
          </a:p>
          <a:p>
            <a:pPr lvl="1"/>
            <a:r>
              <a:rPr lang="en-US" dirty="0" smtClean="0"/>
              <a:t>An amount threshold</a:t>
            </a:r>
          </a:p>
          <a:p>
            <a:pPr>
              <a:buFont typeface="Arial" charset="0"/>
              <a:buChar char="•"/>
            </a:pPr>
            <a:r>
              <a:rPr lang="en-US" dirty="0" smtClean="0"/>
              <a:t>Each limit is a criteria plus an amount</a:t>
            </a:r>
          </a:p>
        </p:txBody>
      </p:sp>
      <p:sp>
        <p:nvSpPr>
          <p:cNvPr id="10245" name="Text Box 6"/>
          <p:cNvSpPr txBox="1">
            <a:spLocks noChangeArrowheads="1"/>
          </p:cNvSpPr>
          <p:nvPr/>
        </p:nvSpPr>
        <p:spPr bwMode="auto">
          <a:xfrm>
            <a:off x="2177412" y="2249215"/>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Criteria</a:t>
            </a:r>
          </a:p>
        </p:txBody>
      </p:sp>
      <p:sp>
        <p:nvSpPr>
          <p:cNvPr id="10247" name="Text Box 8"/>
          <p:cNvSpPr txBox="1">
            <a:spLocks noChangeArrowheads="1"/>
          </p:cNvSpPr>
          <p:nvPr/>
        </p:nvSpPr>
        <p:spPr bwMode="auto">
          <a:xfrm>
            <a:off x="4943788" y="2549253"/>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Amount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3" y="519269"/>
            <a:ext cx="1514475" cy="2638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2854053"/>
            <a:ext cx="5506218" cy="13451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6" name="AutoShape 7"/>
          <p:cNvSpPr>
            <a:spLocks/>
          </p:cNvSpPr>
          <p:nvPr/>
        </p:nvSpPr>
        <p:spPr bwMode="auto">
          <a:xfrm rot="5400000">
            <a:off x="2567143" y="477408"/>
            <a:ext cx="300038" cy="4453252"/>
          </a:xfrm>
          <a:prstGeom prst="leftBrace">
            <a:avLst>
              <a:gd name="adj1" fmla="val 22243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11"/>
          <p:cNvSpPr>
            <a:spLocks noChangeShapeType="1"/>
          </p:cNvSpPr>
          <p:nvPr/>
        </p:nvSpPr>
        <p:spPr bwMode="auto">
          <a:xfrm flipH="1">
            <a:off x="1579717" y="2052879"/>
            <a:ext cx="0" cy="99177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1033" name="Picture 9" descr="C:\Users\trhoades\AppData\Local\Temp\SNAGHTML1a3e5ba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93" y="4513855"/>
            <a:ext cx="16383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trhoades\AppData\Local\Temp\SNAGHTML1a3fec6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262" y="4309068"/>
            <a:ext cx="20193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trhoades\AppData\Local\Temp\SNAGHTML1a40507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2359" y="4513855"/>
            <a:ext cx="1333500" cy="847725"/>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p:nvSpPr>
        <p:spPr bwMode="auto">
          <a:xfrm flipH="1">
            <a:off x="713433" y="4096513"/>
            <a:ext cx="576557" cy="147027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19" name="Line 11"/>
          <p:cNvSpPr>
            <a:spLocks noChangeShapeType="1"/>
          </p:cNvSpPr>
          <p:nvPr/>
        </p:nvSpPr>
        <p:spPr bwMode="auto">
          <a:xfrm>
            <a:off x="3410192" y="4096513"/>
            <a:ext cx="0" cy="41734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0" name="Line 11"/>
          <p:cNvSpPr>
            <a:spLocks noChangeShapeType="1"/>
          </p:cNvSpPr>
          <p:nvPr/>
        </p:nvSpPr>
        <p:spPr bwMode="auto">
          <a:xfrm>
            <a:off x="4446847" y="4100397"/>
            <a:ext cx="607474" cy="7312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725033"/>
            <a:ext cx="8610833" cy="16841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3544434"/>
            <a:ext cx="8610833" cy="18113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7" name="Rectangle 2"/>
          <p:cNvSpPr>
            <a:spLocks noGrp="1" noChangeArrowheads="1"/>
          </p:cNvSpPr>
          <p:nvPr>
            <p:ph type="title"/>
          </p:nvPr>
        </p:nvSpPr>
        <p:spPr/>
        <p:txBody>
          <a:bodyPr/>
          <a:lstStyle/>
          <a:p>
            <a:pPr eaLnBrk="1" hangingPunct="1"/>
            <a:r>
              <a:rPr lang="en-US" smtClean="0"/>
              <a:t>Exceeding an authority limit</a:t>
            </a:r>
          </a:p>
        </p:txBody>
      </p:sp>
      <p:sp>
        <p:nvSpPr>
          <p:cNvPr id="11269" name="AutoShape 9"/>
          <p:cNvSpPr>
            <a:spLocks noChangeArrowheads="1"/>
          </p:cNvSpPr>
          <p:nvPr/>
        </p:nvSpPr>
        <p:spPr bwMode="auto">
          <a:xfrm>
            <a:off x="1848059" y="1849594"/>
            <a:ext cx="1829637"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0" name="Text Box 10"/>
          <p:cNvSpPr txBox="1">
            <a:spLocks noChangeArrowheads="1"/>
          </p:cNvSpPr>
          <p:nvPr/>
        </p:nvSpPr>
        <p:spPr bwMode="auto">
          <a:xfrm>
            <a:off x="2368550" y="2934834"/>
            <a:ext cx="5135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Transaction will increase exposure total reserves for collision to over </a:t>
            </a:r>
            <a:r>
              <a:rPr lang="en-US" dirty="0" smtClean="0"/>
              <a:t>$20,000 </a:t>
            </a:r>
            <a:endParaRPr lang="en-US" dirty="0"/>
          </a:p>
        </p:txBody>
      </p:sp>
      <p:sp>
        <p:nvSpPr>
          <p:cNvPr id="11271" name="Line 11"/>
          <p:cNvSpPr>
            <a:spLocks noChangeShapeType="1"/>
          </p:cNvSpPr>
          <p:nvPr/>
        </p:nvSpPr>
        <p:spPr bwMode="auto">
          <a:xfrm flipH="1">
            <a:off x="7277099" y="2186144"/>
            <a:ext cx="661098" cy="28251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9" name="AutoShape 9"/>
          <p:cNvSpPr>
            <a:spLocks noChangeArrowheads="1"/>
          </p:cNvSpPr>
          <p:nvPr/>
        </p:nvSpPr>
        <p:spPr bwMode="auto">
          <a:xfrm>
            <a:off x="478970" y="5011284"/>
            <a:ext cx="85112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9"/>
          <p:cNvSpPr>
            <a:spLocks noChangeArrowheads="1"/>
          </p:cNvSpPr>
          <p:nvPr/>
        </p:nvSpPr>
        <p:spPr bwMode="auto">
          <a:xfrm>
            <a:off x="6200670" y="1849594"/>
            <a:ext cx="27895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2774433"/>
            <a:ext cx="8260216" cy="31234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740944"/>
            <a:ext cx="8610833" cy="181137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p:txBody>
          <a:bodyPr/>
          <a:lstStyle/>
          <a:p>
            <a:pPr eaLnBrk="1" hangingPunct="1"/>
            <a:r>
              <a:rPr lang="en-US" smtClean="0"/>
              <a:t>Viewing details about pending approval</a:t>
            </a:r>
          </a:p>
        </p:txBody>
      </p:sp>
      <p:sp>
        <p:nvSpPr>
          <p:cNvPr id="12293" name="AutoShape 7"/>
          <p:cNvSpPr>
            <a:spLocks noChangeArrowheads="1"/>
          </p:cNvSpPr>
          <p:nvPr/>
        </p:nvSpPr>
        <p:spPr bwMode="auto">
          <a:xfrm>
            <a:off x="766763" y="2241550"/>
            <a:ext cx="868362" cy="3107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4" name="Line 8"/>
          <p:cNvSpPr>
            <a:spLocks noChangeShapeType="1"/>
          </p:cNvSpPr>
          <p:nvPr/>
        </p:nvSpPr>
        <p:spPr bwMode="auto">
          <a:xfrm flipH="1">
            <a:off x="1347788" y="2344738"/>
            <a:ext cx="574675" cy="5905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5" name="AutoShape 9"/>
          <p:cNvSpPr>
            <a:spLocks noChangeArrowheads="1"/>
          </p:cNvSpPr>
          <p:nvPr/>
        </p:nvSpPr>
        <p:spPr bwMode="auto">
          <a:xfrm>
            <a:off x="2804154" y="5365821"/>
            <a:ext cx="5900562" cy="5320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7AEE84-51B0-46DA-9B55-F53FF1BE4422}"/>
</file>

<file path=customXml/itemProps2.xml><?xml version="1.0" encoding="utf-8"?>
<ds:datastoreItem xmlns:ds="http://schemas.openxmlformats.org/officeDocument/2006/customXml" ds:itemID="{BE7162E7-8674-4A6B-B311-BE67066F1A31}"/>
</file>

<file path=customXml/itemProps3.xml><?xml version="1.0" encoding="utf-8"?>
<ds:datastoreItem xmlns:ds="http://schemas.openxmlformats.org/officeDocument/2006/customXml" ds:itemID="{134504AA-86EC-4488-8B64-F8D32E041D5F}"/>
</file>

<file path=docProps/app.xml><?xml version="1.0" encoding="utf-8"?>
<Properties xmlns="http://schemas.openxmlformats.org/officeDocument/2006/extended-properties" xmlns:vt="http://schemas.openxmlformats.org/officeDocument/2006/docPropsVTypes">
  <Template/>
  <TotalTime>18433</TotalTime>
  <Words>2853</Words>
  <Application>Microsoft Office PowerPoint</Application>
  <PresentationFormat>On-screen Show (4:3)</PresentationFormat>
  <Paragraphs>312</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1_test-template</vt:lpstr>
      <vt:lpstr>2_test-template</vt:lpstr>
      <vt:lpstr>Financials Approval</vt:lpstr>
      <vt:lpstr>Lesson objectives</vt:lpstr>
      <vt:lpstr>Lesson outline</vt:lpstr>
      <vt:lpstr>Review: Objects that implement financials</vt:lpstr>
      <vt:lpstr>Financials approval</vt:lpstr>
      <vt:lpstr>Authority limits</vt:lpstr>
      <vt:lpstr>Authority limit options</vt:lpstr>
      <vt:lpstr>Exceeding an authority limit</vt:lpstr>
      <vt:lpstr>Viewing details about pending approval</vt:lpstr>
      <vt:lpstr>Authority limit profiles</vt:lpstr>
      <vt:lpstr>Creating pre-defined profiles</vt:lpstr>
      <vt:lpstr>Assigning pre-defined profiles to users</vt:lpstr>
      <vt:lpstr>Assigning custom profiles to users</vt:lpstr>
      <vt:lpstr>Limiting by Coverage/Cost Type</vt:lpstr>
      <vt:lpstr>Lesson outline</vt:lpstr>
      <vt:lpstr>Transaction approval rules</vt:lpstr>
      <vt:lpstr>Transaction approval rules in the user interface</vt:lpstr>
      <vt:lpstr>Lesson outline</vt:lpstr>
      <vt:lpstr>Review: Objects that require attention</vt:lpstr>
      <vt:lpstr>What causes a transaction to need attention?</vt:lpstr>
      <vt:lpstr>How does ClaimCenter respond?</vt:lpstr>
      <vt:lpstr>How does the supervisor respond?</vt:lpstr>
      <vt:lpstr>Transactions that require attention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Financials Approval</dc:title>
  <dc:creator>Tom Rhoades</dc:creator>
  <dc:description>1210</dc:description>
  <cp:lastModifiedBy>Guidewire Education</cp:lastModifiedBy>
  <cp:revision>1719</cp:revision>
  <dcterms:created xsi:type="dcterms:W3CDTF">2007-08-02T20:13:16Z</dcterms:created>
  <dcterms:modified xsi:type="dcterms:W3CDTF">2015-01-12T23:29:59Z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