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notesSlides/notesSlide31.xml" ContentType="application/vnd.openxmlformats-officedocument.presentationml.notesSlide+xml"/>
  <Override PartName="/ppt/slideMasters/slideMaster1.xml" ContentType="application/vnd.openxmlformats-officedocument.presentationml.slideMaster+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3.xml" ContentType="application/vnd.openxmlformats-officedocument.presentationml.notesSlide+xml"/>
  <Override PartName="/ppt/slideLayouts/slideLayout30.xml" ContentType="application/vnd.openxmlformats-officedocument.presentationml.slideLayout+xml"/>
  <Override PartName="/ppt/notesSlides/notesSlide12.xml" ContentType="application/vnd.openxmlformats-officedocument.presentationml.notesSlide+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notesSlides/notesSlide14.xml" ContentType="application/vnd.openxmlformats-officedocument.presentationml.notesSlide+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6.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5.xml" ContentType="application/vnd.openxmlformats-officedocument.presentationml.notesSlide+xml"/>
  <Override PartName="/ppt/slideLayouts/slideLayout32.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slideLayouts/slideLayout38.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39.xml" ContentType="application/vnd.openxmlformats-officedocument.presentationml.slideLayout+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notesSlides/notesSlide17.xml" ContentType="application/vnd.openxmlformats-officedocument.presentationml.notesSlide+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notesSlides/notesSlide25.xml" ContentType="application/vnd.openxmlformats-officedocument.presentationml.notes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notesSlides/notesSlide1.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8.xml" ContentType="application/vnd.openxmlformats-officedocument.presentationml.notesSlide+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slideLayouts/slideLayout1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9" r:id="rId16"/>
    <p:sldId id="270" r:id="rId17"/>
    <p:sldId id="290" r:id="rId18"/>
    <p:sldId id="271" r:id="rId19"/>
    <p:sldId id="272" r:id="rId20"/>
    <p:sldId id="273" r:id="rId21"/>
    <p:sldId id="274" r:id="rId22"/>
    <p:sldId id="275" r:id="rId23"/>
    <p:sldId id="276" r:id="rId24"/>
    <p:sldId id="277" r:id="rId25"/>
    <p:sldId id="278" r:id="rId26"/>
    <p:sldId id="279" r:id="rId27"/>
    <p:sldId id="280"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0680" autoAdjust="0"/>
  </p:normalViewPr>
  <p:slideViewPr>
    <p:cSldViewPr showGuides="1">
      <p:cViewPr>
        <p:scale>
          <a:sx n="76" d="100"/>
          <a:sy n="76" d="100"/>
        </p:scale>
        <p:origin x="-1848"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120" d="100"/>
          <a:sy n="120" d="100"/>
        </p:scale>
        <p:origin x="-2322" y="18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178483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Contact creation criteria is implemented through three basic elements:</a:t>
            </a:r>
          </a:p>
          <a:p>
            <a:pPr lvl="1"/>
            <a:r>
              <a:rPr lang="en-US" dirty="0" smtClean="0"/>
              <a:t>A subtype logic map (found in </a:t>
            </a:r>
            <a:r>
              <a:rPr lang="en-US" dirty="0" err="1" smtClean="0"/>
              <a:t>ValidateABContactCreationPluginImpl</a:t>
            </a:r>
            <a:r>
              <a:rPr lang="en-US" dirty="0" smtClean="0"/>
              <a:t>)</a:t>
            </a:r>
          </a:p>
          <a:p>
            <a:pPr lvl="1"/>
            <a:r>
              <a:rPr lang="en-US" dirty="0" smtClean="0"/>
              <a:t>A set of subtype-specific methods (also found in </a:t>
            </a:r>
            <a:r>
              <a:rPr lang="en-US" dirty="0" err="1" smtClean="0"/>
              <a:t>ValidateABContactCreationPluginImpl</a:t>
            </a:r>
            <a:r>
              <a:rPr lang="en-US" dirty="0" smtClean="0"/>
              <a:t>)</a:t>
            </a:r>
          </a:p>
          <a:p>
            <a:pPr lvl="1"/>
            <a:r>
              <a:rPr lang="en-US" dirty="0" smtClean="0"/>
              <a:t>A set of subtype-specific error messages (declared as display keys under the </a:t>
            </a:r>
            <a:r>
              <a:rPr lang="en-US" dirty="0" err="1" smtClean="0"/>
              <a:t>Java.TooLooseContactCreateCriteriaException</a:t>
            </a:r>
            <a:r>
              <a:rPr lang="en-US" dirty="0" smtClean="0"/>
              <a:t> node)</a:t>
            </a:r>
          </a:p>
          <a:p>
            <a:r>
              <a:rPr lang="en-US" dirty="0" smtClean="0"/>
              <a:t>Whenever a contact is created, ContactManager calls the </a:t>
            </a:r>
            <a:r>
              <a:rPr lang="en-US" dirty="0" err="1" smtClean="0"/>
              <a:t>ValidateABContactCreationPlugin</a:t>
            </a:r>
            <a:r>
              <a:rPr lang="en-US" dirty="0" smtClean="0"/>
              <a:t>. In the base application, this plugin references the </a:t>
            </a:r>
            <a:r>
              <a:rPr lang="en-US" dirty="0" err="1" smtClean="0"/>
              <a:t>ValidateABContactCreationPluginImpl</a:t>
            </a:r>
            <a:r>
              <a:rPr lang="en-US" dirty="0" smtClean="0"/>
              <a:t> class (in the </a:t>
            </a:r>
            <a:r>
              <a:rPr lang="en-US" dirty="0" err="1" smtClean="0"/>
              <a:t>gw.plugin.contact</a:t>
            </a:r>
            <a:r>
              <a:rPr lang="en-US" dirty="0" smtClean="0"/>
              <a:t> package).</a:t>
            </a:r>
          </a:p>
          <a:p>
            <a:pPr lvl="1"/>
            <a:r>
              <a:rPr lang="en-US" dirty="0" smtClean="0"/>
              <a:t>First, this class identifies the subtype of the contact.</a:t>
            </a:r>
          </a:p>
          <a:p>
            <a:pPr lvl="1"/>
            <a:r>
              <a:rPr lang="en-US" dirty="0" smtClean="0"/>
              <a:t>Then, using the subtype logic map (which is named _</a:t>
            </a:r>
            <a:r>
              <a:rPr lang="en-US" dirty="0" err="1" smtClean="0"/>
              <a:t>subTypeSpecificsLogic</a:t>
            </a:r>
            <a:r>
              <a:rPr lang="en-US" dirty="0" smtClean="0"/>
              <a:t>), the class maps the contact to an inner "Logic" class that details the criteria the contact must meet in order to be created. Each of these Logic classes has an execute() method that returns either true or false.</a:t>
            </a:r>
          </a:p>
          <a:p>
            <a:pPr lvl="1"/>
            <a:r>
              <a:rPr lang="en-US" dirty="0" smtClean="0"/>
              <a:t>If the method returns true, the contact is saved to the database.</a:t>
            </a:r>
          </a:p>
          <a:p>
            <a:pPr lvl="1"/>
            <a:r>
              <a:rPr lang="en-US" dirty="0" smtClean="0"/>
              <a:t>If the method returns false, then the contact is not saved to the database. The class locates the error message corresponding to the subtype and returns this error message for display in the user interface.</a:t>
            </a:r>
          </a:p>
          <a:p>
            <a:endParaRPr lang="en-US" dirty="0" smtClean="0"/>
          </a:p>
          <a:p>
            <a:endParaRPr lang="en-US" dirty="0" smtClean="0"/>
          </a:p>
          <a:p>
            <a:endParaRPr lang="en-US" dirty="0" smtClean="0"/>
          </a:p>
          <a:p>
            <a:endParaRPr lang="en-US" dirty="0"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501A2582-7CBE-498E-8B48-31040CB59D5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base application, the ValidateABContactCreationPlugin plugin references the gw.plugin.contact.ValidateABContactCreationPluginImpl class. Typically, there shouldn't be a need to completely reimplement this plugin. Rather, it should be sufficient to simply modify the existing code in the ValidateABContactCreationPluginImpl class.</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F823C704-6DF9-4199-A341-B7C7FCCC566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ourier New" pitchFamily="49" charset="0"/>
                <a:cs typeface="Courier New" pitchFamily="49" charset="0"/>
              </a:rPr>
              <a:t>_</a:t>
            </a:r>
            <a:r>
              <a:rPr lang="en-US" dirty="0" err="1" smtClean="0">
                <a:latin typeface="Courier New" pitchFamily="49" charset="0"/>
                <a:cs typeface="Courier New" pitchFamily="49" charset="0"/>
              </a:rPr>
              <a:t>subTypeSpecificLogics</a:t>
            </a:r>
            <a:r>
              <a:rPr lang="en-US" dirty="0" smtClean="0">
                <a:latin typeface="Courier New" pitchFamily="49" charset="0"/>
                <a:cs typeface="Courier New" pitchFamily="49" charset="0"/>
              </a:rPr>
              <a:t> </a:t>
            </a:r>
            <a:r>
              <a:rPr lang="en-US" dirty="0" smtClean="0"/>
              <a:t>is a map which associates subtypes of </a:t>
            </a:r>
            <a:r>
              <a:rPr lang="en-US" dirty="0" err="1" smtClean="0"/>
              <a:t>ABContact</a:t>
            </a:r>
            <a:r>
              <a:rPr lang="en-US" dirty="0" smtClean="0"/>
              <a:t> to the appropriate subtype-specific Logic class. </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E19F544E-52DC-44DD-99C6-801B4169B48F}"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following walks through the code for the </a:t>
            </a:r>
            <a:r>
              <a:rPr lang="en-US" dirty="0" err="1" smtClean="0"/>
              <a:t>validateCanCreate</a:t>
            </a:r>
            <a:r>
              <a:rPr lang="en-US" dirty="0" smtClean="0"/>
              <a:t>() method that begins </a:t>
            </a:r>
            <a:r>
              <a:rPr lang="en-US" baseline="0" dirty="0" smtClean="0"/>
              <a:t>on line 28</a:t>
            </a:r>
            <a:r>
              <a:rPr lang="en-US" dirty="0" smtClean="0"/>
              <a:t>:</a:t>
            </a:r>
          </a:p>
          <a:p>
            <a:pPr lvl="1"/>
            <a:r>
              <a:rPr lang="en-US" dirty="0" smtClean="0"/>
              <a:t>Line 29 creates a variable called "v". Although it is not explicitly stated, the variable's </a:t>
            </a:r>
            <a:r>
              <a:rPr lang="en-US" dirty="0" err="1" smtClean="0"/>
              <a:t>datatype</a:t>
            </a:r>
            <a:r>
              <a:rPr lang="en-US" dirty="0" smtClean="0"/>
              <a:t> is </a:t>
            </a:r>
            <a:r>
              <a:rPr lang="en-US" dirty="0" err="1" smtClean="0"/>
              <a:t>boolean</a:t>
            </a:r>
            <a:r>
              <a:rPr lang="en-US" dirty="0" smtClean="0"/>
              <a:t>. It then passes the contact to the </a:t>
            </a:r>
            <a:r>
              <a:rPr lang="en-US" dirty="0" err="1" smtClean="0"/>
              <a:t>canCreate</a:t>
            </a:r>
            <a:r>
              <a:rPr lang="en-US" dirty="0" smtClean="0"/>
              <a:t>() method. </a:t>
            </a:r>
            <a:r>
              <a:rPr lang="en-US" dirty="0" err="1" smtClean="0"/>
              <a:t>canCreate</a:t>
            </a:r>
            <a:r>
              <a:rPr lang="en-US" dirty="0" smtClean="0"/>
              <a:t>() calls the logic class appropriate for the contact's subtype. If the contact passes this logic, then </a:t>
            </a:r>
            <a:r>
              <a:rPr lang="en-US" dirty="0" err="1" smtClean="0"/>
              <a:t>canCreate</a:t>
            </a:r>
            <a:r>
              <a:rPr lang="en-US" dirty="0" smtClean="0"/>
              <a:t>() returns true. Otherwise, it returns false. </a:t>
            </a:r>
            <a:r>
              <a:rPr lang="en-US" dirty="0" err="1" smtClean="0"/>
              <a:t>canCreate</a:t>
            </a:r>
            <a:r>
              <a:rPr lang="en-US" dirty="0" smtClean="0"/>
              <a:t>() is discussed in detail on the next slide.</a:t>
            </a:r>
          </a:p>
          <a:p>
            <a:pPr lvl="1"/>
            <a:r>
              <a:rPr lang="en-US" dirty="0" smtClean="0"/>
              <a:t>Line 30 creates a string that will be used for the error message, if any.</a:t>
            </a:r>
          </a:p>
          <a:p>
            <a:pPr lvl="1"/>
            <a:r>
              <a:rPr lang="en-US" dirty="0" smtClean="0"/>
              <a:t>Lines 31 through 33 checks the results of </a:t>
            </a:r>
            <a:r>
              <a:rPr lang="en-US" dirty="0" err="1" smtClean="0"/>
              <a:t>canCreate</a:t>
            </a:r>
            <a:r>
              <a:rPr lang="en-US" dirty="0" smtClean="0"/>
              <a:t>(). If it was false, then an exception is created. The message for the exception is set to a standard error message for the contact's subtype. (For example, if the contact was an </a:t>
            </a:r>
            <a:r>
              <a:rPr lang="en-US" dirty="0" err="1" smtClean="0"/>
              <a:t>ABPerson</a:t>
            </a:r>
            <a:r>
              <a:rPr lang="en-US" dirty="0" smtClean="0"/>
              <a:t>, then the standard "</a:t>
            </a:r>
            <a:r>
              <a:rPr lang="en-US" dirty="0" err="1" smtClean="0"/>
              <a:t>ABPerson</a:t>
            </a:r>
            <a:r>
              <a:rPr lang="en-US" dirty="0" smtClean="0"/>
              <a:t> failed to meet minimum creation criteria" exception message is used.) Error messages are discussed in detail in a later slide.</a:t>
            </a:r>
          </a:p>
          <a:p>
            <a:pPr lvl="1"/>
            <a:r>
              <a:rPr lang="en-US" dirty="0" smtClean="0"/>
              <a:t>Lines 37 through 39 return the </a:t>
            </a:r>
            <a:r>
              <a:rPr lang="en-US" dirty="0" err="1" smtClean="0"/>
              <a:t>boolean</a:t>
            </a:r>
            <a:r>
              <a:rPr lang="en-US" dirty="0" smtClean="0"/>
              <a:t> and the error message to the internal code that requested the check for minimum creation criteria.</a:t>
            </a:r>
          </a:p>
          <a:p>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7FA8311B-02FB-46F7-B820-BFA88932A8B3}"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there is no Logic class, there is no defined validation for that level, and therefore every contact of that type is considered valid.</a:t>
            </a:r>
          </a:p>
          <a:p>
            <a:r>
              <a:rPr lang="en-US" smtClean="0"/>
              <a:t>If there is no Logic class for a given subtype (such as ABAttorney), but there is a Logic class for one of its supertypes (such as ABPersonVendor), then the logic in the supertype class is executed. If there is logic for multiple supertype classes (such as ABPersonVendor and ABPerson), then the lowest level of logic is executed (in this case, ABPersonVendor).</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CF124FBB-739E-4206-A521-AF344B1825C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Lines</a:t>
            </a:r>
            <a:r>
              <a:rPr lang="en-US" baseline="0" dirty="0" smtClean="0"/>
              <a:t> 62-63: The </a:t>
            </a:r>
            <a:r>
              <a:rPr lang="en-US" baseline="0" dirty="0" err="1" smtClean="0"/>
              <a:t>getABContactSubtypeLogic</a:t>
            </a:r>
            <a:r>
              <a:rPr lang="en-US" baseline="0" dirty="0" smtClean="0"/>
              <a:t>() method selects the correct logic depending on the contact subtype using the </a:t>
            </a:r>
            <a:r>
              <a:rPr lang="en-US" baseline="0" dirty="0" err="1" smtClean="0"/>
              <a:t>getLogic</a:t>
            </a:r>
            <a:r>
              <a:rPr lang="en-US" baseline="0" dirty="0" smtClean="0"/>
              <a:t>() method of t</a:t>
            </a:r>
            <a:r>
              <a:rPr lang="en-US" dirty="0" smtClean="0"/>
              <a:t>he </a:t>
            </a:r>
            <a:r>
              <a:rPr lang="en-US" dirty="0" err="1" smtClean="0"/>
              <a:t>SubTypeSpecificLogics</a:t>
            </a:r>
            <a:r>
              <a:rPr lang="en-US" dirty="0" smtClean="0"/>
              <a:t> map</a:t>
            </a:r>
            <a:r>
              <a:rPr lang="en-US" baseline="0" dirty="0" smtClean="0"/>
              <a:t> (Line 17).</a:t>
            </a:r>
            <a:endParaRPr lang="en-US" dirty="0" smtClean="0"/>
          </a:p>
          <a:p>
            <a:endParaRPr lang="en-US" dirty="0" smtClean="0"/>
          </a:p>
          <a:p>
            <a:r>
              <a:rPr lang="en-US" dirty="0" smtClean="0"/>
              <a:t>Lines</a:t>
            </a:r>
            <a:r>
              <a:rPr lang="en-US" baseline="0" dirty="0" smtClean="0"/>
              <a:t> 66-68: The </a:t>
            </a:r>
            <a:r>
              <a:rPr lang="en-US" baseline="0" dirty="0" err="1" smtClean="0"/>
              <a:t>setParameters</a:t>
            </a:r>
            <a:r>
              <a:rPr lang="en-US" baseline="0" dirty="0" smtClean="0"/>
              <a:t>() function uses the “</a:t>
            </a:r>
            <a:r>
              <a:rPr lang="en-US" baseline="0" dirty="0" err="1" smtClean="0"/>
              <a:t>RequiresTaxID</a:t>
            </a:r>
            <a:r>
              <a:rPr lang="en-US" baseline="0" dirty="0" smtClean="0"/>
              <a:t>” parameter as a Boolean (previously defined on line 15). This is an application-level plugin parameter that is to be used as an “on/off” switch for controlling whether or not Tax ID is required for contacts, as will be seen in the next slide. Depending on business requirements, legal requirements, and country/region, a “Tax ID” is not always required upon contact creation, even for some companies and vendors. Generally, requiring a “Tax ID” is a North America-specific business requirement. In the base application, “</a:t>
            </a:r>
            <a:r>
              <a:rPr lang="en-US" baseline="0" dirty="0" err="1" smtClean="0"/>
              <a:t>RequiresTaxID</a:t>
            </a:r>
            <a:r>
              <a:rPr lang="en-US" baseline="0" dirty="0" smtClean="0"/>
              <a:t>” is </a:t>
            </a:r>
            <a:r>
              <a:rPr lang="en-US" i="1" baseline="0" dirty="0" smtClean="0"/>
              <a:t>true</a:t>
            </a:r>
            <a:r>
              <a:rPr lang="en-US" baseline="0" dirty="0" smtClean="0"/>
              <a:t>.</a:t>
            </a:r>
            <a:endParaRPr lang="en-US" dirty="0" smtClean="0"/>
          </a:p>
          <a:p>
            <a:endParaRPr lang="en-US" dirty="0" smtClean="0"/>
          </a:p>
          <a:p>
            <a:r>
              <a:rPr lang="en-US" dirty="0" smtClean="0"/>
              <a:t>Line 70: The </a:t>
            </a:r>
            <a:r>
              <a:rPr lang="en-US" dirty="0" err="1" smtClean="0"/>
              <a:t>CreateLogic</a:t>
            </a:r>
            <a:r>
              <a:rPr lang="en-US" baseline="0" dirty="0" smtClean="0"/>
              <a:t> (for </a:t>
            </a:r>
            <a:r>
              <a:rPr lang="en-US" dirty="0" smtClean="0"/>
              <a:t>subtype-specific Logic class)</a:t>
            </a:r>
            <a:r>
              <a:rPr lang="en-US" baseline="0" dirty="0" smtClean="0"/>
              <a:t> was created on line 18 </a:t>
            </a:r>
            <a:r>
              <a:rPr lang="en-US" dirty="0" smtClean="0"/>
              <a:t>to map to each subtype.</a:t>
            </a:r>
          </a:p>
          <a:p>
            <a:endParaRPr lang="en-US" dirty="0" smtClean="0"/>
          </a:p>
          <a:p>
            <a:r>
              <a:rPr lang="en-US" dirty="0" smtClean="0"/>
              <a:t>NOTE: While</a:t>
            </a:r>
            <a:r>
              <a:rPr lang="en-US" baseline="0" dirty="0" smtClean="0"/>
              <a:t> the comments mention adding subtypes, this practice is not recommended. </a:t>
            </a:r>
          </a:p>
          <a:p>
            <a:endParaRPr lang="en-US" baseline="0" dirty="0" smtClean="0"/>
          </a:p>
          <a:p>
            <a:r>
              <a:rPr lang="en-US" dirty="0" smtClean="0"/>
              <a:t>Line 77 overrides</a:t>
            </a:r>
            <a:r>
              <a:rPr lang="en-US" baseline="0" dirty="0" smtClean="0"/>
              <a:t> the </a:t>
            </a:r>
            <a:r>
              <a:rPr lang="en-US" dirty="0" smtClean="0"/>
              <a:t>parent's execute() function.</a:t>
            </a:r>
            <a:endParaRPr lang="en-US" baseline="0" dirty="0" smtClean="0"/>
          </a:p>
          <a:p>
            <a:endParaRPr lang="en-US" baseline="0" dirty="0" smtClean="0"/>
          </a:p>
          <a:p>
            <a:r>
              <a:rPr lang="en-US" baseline="0" dirty="0" smtClean="0"/>
              <a:t>Lines 82-92 contain whitespace and/or comments.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761683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Now, the </a:t>
            </a:r>
            <a:r>
              <a:rPr lang="en-US" dirty="0" err="1" smtClean="0"/>
              <a:t>ValidateABContactCreationPluginImpl</a:t>
            </a:r>
            <a:r>
              <a:rPr lang="en-US" dirty="0" smtClean="0"/>
              <a:t> class declares a set of “is invalid” methods, one for each subtype for which there is specific logic. The most simplistic</a:t>
            </a:r>
            <a:r>
              <a:rPr lang="en-US" baseline="0" dirty="0" smtClean="0"/>
              <a:t> is the logic for </a:t>
            </a:r>
            <a:r>
              <a:rPr lang="en-US" baseline="0" dirty="0" err="1" smtClean="0"/>
              <a:t>ABContact</a:t>
            </a:r>
            <a:r>
              <a:rPr lang="en-US" baseline="0" dirty="0" smtClean="0"/>
              <a:t> itself (lines 97-98), which means ANY contact requires tags before a save is allowed.</a:t>
            </a:r>
            <a:endParaRPr lang="en-US" dirty="0" smtClean="0"/>
          </a:p>
          <a:p>
            <a:endParaRPr lang="en-US" dirty="0" smtClean="0"/>
          </a:p>
          <a:p>
            <a:r>
              <a:rPr lang="en-US" dirty="0" smtClean="0"/>
              <a:t>In lines</a:t>
            </a:r>
            <a:r>
              <a:rPr lang="en-US" baseline="0" dirty="0" smtClean="0"/>
              <a:t> 109 and onwards, t</a:t>
            </a:r>
            <a:r>
              <a:rPr lang="en-US" dirty="0" smtClean="0"/>
              <a:t>he subtype-specific </a:t>
            </a:r>
            <a:r>
              <a:rPr lang="en-US" dirty="0" err="1" smtClean="0"/>
              <a:t>abCompanyIsInvalid</a:t>
            </a:r>
            <a:r>
              <a:rPr lang="en-US" dirty="0" smtClean="0"/>
              <a:t>() method is more sophisticated</a:t>
            </a:r>
            <a:r>
              <a:rPr lang="en-US" baseline="0" dirty="0" smtClean="0"/>
              <a:t> because a Name, </a:t>
            </a:r>
            <a:r>
              <a:rPr lang="en-US" baseline="0" dirty="0" err="1" smtClean="0"/>
              <a:t>TaxID</a:t>
            </a:r>
            <a:r>
              <a:rPr lang="en-US" baseline="0" dirty="0" smtClean="0"/>
              <a:t> and other information is required before a save is allowed.</a:t>
            </a:r>
          </a:p>
          <a:p>
            <a:endParaRPr lang="en-US" baseline="0" dirty="0" smtClean="0"/>
          </a:p>
          <a:p>
            <a:r>
              <a:rPr lang="en-US" baseline="0" dirty="0" smtClean="0"/>
              <a:t>Line 113: Note the use of </a:t>
            </a:r>
            <a:r>
              <a:rPr lang="en-US" baseline="0" dirty="0" err="1" smtClean="0"/>
              <a:t>RequiresTaxID</a:t>
            </a:r>
            <a:r>
              <a:rPr lang="en-US" baseline="0" dirty="0" smtClean="0"/>
              <a:t>. As explained, it is more likely that a non-US, non-North American implementation (such as Japan) will not require Tax IDs, so this serves as a gatekeeper for logic requiring or ignoring Tax ID. This structure of using this parameter exists in all the remainder of the subtype-specific methods.</a:t>
            </a:r>
          </a:p>
          <a:p>
            <a:endParaRPr lang="en-US" baseline="0" dirty="0" smtClean="0"/>
          </a:p>
          <a:p>
            <a:r>
              <a:rPr lang="en-US" baseline="0" dirty="0" smtClean="0"/>
              <a:t>Lines 127-144 handle the logic for </a:t>
            </a:r>
            <a:r>
              <a:rPr lang="en-US" baseline="0" dirty="0" err="1" smtClean="0"/>
              <a:t>ABCompanyVendors</a:t>
            </a:r>
            <a:r>
              <a:rPr lang="en-US" baseline="0" dirty="0" smtClean="0"/>
              <a:t>, lines 147-171 for </a:t>
            </a:r>
            <a:r>
              <a:rPr lang="en-US" baseline="0" dirty="0" err="1" smtClean="0"/>
              <a:t>ABPersons</a:t>
            </a:r>
            <a:r>
              <a:rPr lang="en-US" baseline="0" dirty="0" smtClean="0"/>
              <a:t>, and so on (for all other subtypes) until line 220.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9CCA99E4-46B6-4CCB-AF40-3F5A39649C0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error message at the bottom explains</a:t>
            </a:r>
            <a:r>
              <a:rPr lang="en-US" baseline="0" dirty="0" smtClean="0"/>
              <a:t> the logic well.</a:t>
            </a:r>
          </a:p>
          <a:p>
            <a:endParaRPr lang="en-US" baseline="0" dirty="0" smtClean="0"/>
          </a:p>
          <a:p>
            <a:r>
              <a:rPr lang="en-US" baseline="0" dirty="0" smtClean="0"/>
              <a:t>If </a:t>
            </a:r>
            <a:r>
              <a:rPr lang="en-US" b="1" baseline="0" dirty="0" err="1" smtClean="0"/>
              <a:t>RequiresTaxID</a:t>
            </a:r>
            <a:r>
              <a:rPr lang="en-US" baseline="0" dirty="0" smtClean="0"/>
              <a:t> is true, an </a:t>
            </a:r>
            <a:r>
              <a:rPr lang="en-US" baseline="0" dirty="0" err="1" smtClean="0"/>
              <a:t>ABPerson</a:t>
            </a:r>
            <a:r>
              <a:rPr lang="en-US" baseline="0" dirty="0" smtClean="0"/>
              <a:t> in ContactManager requires not only just a Last Name but </a:t>
            </a:r>
            <a:r>
              <a:rPr lang="en-US" b="1" baseline="0" dirty="0" smtClean="0"/>
              <a:t>one of the following:</a:t>
            </a:r>
          </a:p>
          <a:p>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A Tax ID (Social Security Number)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A phone number</a:t>
            </a:r>
          </a:p>
          <a:p>
            <a:pPr marL="171450" indent="-171450">
              <a:buFontTx/>
              <a:buChar char="-"/>
            </a:pPr>
            <a:r>
              <a:rPr lang="en-US" b="0" baseline="0" dirty="0" smtClean="0"/>
              <a:t>A complete address</a:t>
            </a:r>
          </a:p>
          <a:p>
            <a:pPr marL="171450" indent="-171450">
              <a:buFontTx/>
              <a:buChar char="-"/>
            </a:pPr>
            <a:r>
              <a:rPr lang="en-US" dirty="0" smtClean="0"/>
              <a:t>A Date of Birth</a:t>
            </a:r>
          </a:p>
          <a:p>
            <a:pPr marL="171450" indent="-171450">
              <a:buFontTx/>
              <a:buChar char="-"/>
            </a:pPr>
            <a:r>
              <a:rPr lang="en-US" dirty="0" smtClean="0"/>
              <a:t>A Driver’s License Number and State</a:t>
            </a:r>
          </a:p>
          <a:p>
            <a:pPr marL="171450" indent="-171450">
              <a:buFontTx/>
              <a:buChar char="-"/>
            </a:pPr>
            <a:endParaRPr lang="en-US" dirty="0" smtClean="0"/>
          </a:p>
          <a:p>
            <a:r>
              <a:rPr lang="en-US" baseline="0" dirty="0" smtClean="0"/>
              <a:t>If </a:t>
            </a:r>
            <a:r>
              <a:rPr lang="en-US" b="1" baseline="0" dirty="0" err="1" smtClean="0"/>
              <a:t>RequiresTaxID</a:t>
            </a:r>
            <a:r>
              <a:rPr lang="en-US" baseline="0" dirty="0" smtClean="0"/>
              <a:t> is false, an </a:t>
            </a:r>
            <a:r>
              <a:rPr lang="en-US" baseline="0" dirty="0" err="1" smtClean="0"/>
              <a:t>ABPerson</a:t>
            </a:r>
            <a:r>
              <a:rPr lang="en-US" baseline="0" dirty="0" smtClean="0"/>
              <a:t> in ContactManager requires not only just a Last Name but </a:t>
            </a:r>
            <a:r>
              <a:rPr lang="en-US" b="1" baseline="0" dirty="0" smtClean="0"/>
              <a:t>one of the following:</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t>A phone number</a:t>
            </a:r>
          </a:p>
          <a:p>
            <a:pPr marL="171450" indent="-171450">
              <a:buFontTx/>
              <a:buChar char="-"/>
            </a:pPr>
            <a:r>
              <a:rPr lang="en-US" b="0" baseline="0" dirty="0" smtClean="0"/>
              <a:t>A complete address</a:t>
            </a:r>
          </a:p>
          <a:p>
            <a:pPr marL="171450" indent="-171450">
              <a:buFontTx/>
              <a:buChar char="-"/>
            </a:pPr>
            <a:r>
              <a:rPr lang="en-US" dirty="0" smtClean="0"/>
              <a:t>A Date of Birth</a:t>
            </a:r>
          </a:p>
          <a:p>
            <a:pPr marL="171450" indent="-171450">
              <a:buFontTx/>
              <a:buChar char="-"/>
            </a:pPr>
            <a:r>
              <a:rPr lang="en-US" dirty="0" smtClean="0"/>
              <a:t>A Driver’s License Number and State</a:t>
            </a:r>
          </a:p>
          <a:p>
            <a:pPr marL="0" indent="0">
              <a:buFontTx/>
              <a:buNone/>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240104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helper methods at the end</a:t>
            </a:r>
            <a:r>
              <a:rPr lang="en-US" baseline="0" dirty="0" smtClean="0"/>
              <a:t> of the </a:t>
            </a:r>
            <a:r>
              <a:rPr lang="en-US" dirty="0" err="1" smtClean="0"/>
              <a:t>ValidateABContactCreationPluginImpl</a:t>
            </a:r>
            <a:r>
              <a:rPr lang="en-US" dirty="0" smtClean="0"/>
              <a:t> class handle checks for complete phone numbers,</a:t>
            </a:r>
            <a:r>
              <a:rPr lang="en-US" baseline="0" dirty="0" smtClean="0"/>
              <a:t> addresses and driver licenses for specific subtypes (such as </a:t>
            </a:r>
            <a:r>
              <a:rPr lang="en-US" baseline="0" dirty="0" err="1" smtClean="0"/>
              <a:t>ABPerson</a:t>
            </a:r>
            <a:r>
              <a:rPr lang="en-US" baseline="0" dirty="0" smtClean="0"/>
              <a:t>). In the example above, if an address is to be provided in addition to name and tag, and the country is either TC_AU (Australia), TC_US (United States) or TC_CA (Canada), then the State (or Province) is a required part of that address.</a:t>
            </a:r>
            <a:endParaRPr lang="en-US" dirty="0" smtClean="0"/>
          </a:p>
          <a:p>
            <a:endParaRPr lang="en-US" dirty="0" smtClean="0"/>
          </a:p>
          <a:p>
            <a:r>
              <a:rPr lang="en-US" dirty="0" smtClean="0"/>
              <a:t>You can write code that uses these helper methods, and you can add helper methods of your own or customize these helper methods in the base application. The use of these helper methods is not required.</a:t>
            </a:r>
          </a:p>
          <a:p>
            <a:endParaRPr lang="en-US" dirty="0" smtClean="0"/>
          </a:p>
          <a:p>
            <a:r>
              <a:rPr lang="en-US" dirty="0" smtClean="0"/>
              <a:t>In Canada, Provinces</a:t>
            </a:r>
            <a:r>
              <a:rPr lang="en-US" baseline="0" dirty="0" smtClean="0"/>
              <a:t> are equivalent to States, and Postal Codes (format ### ###) equivalent to Zip Codes. </a:t>
            </a:r>
            <a:endParaRPr lang="en-US" dirty="0"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5033C4C1-142F-45C3-9BB6-29A7FFB6F9E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Creation criteria logic is enforced through a set of hierarchical classes. This gives you the flexibility of specifying different aspects of logic at different levels of the subtype hierarchy. However, one disadvantage to this approach is that each subtype is limited to a single error message. Therefore, the error messages for creation criteria logic tend to be less specific than those seen in other validation scenarios.</a:t>
            </a:r>
          </a:p>
          <a:p>
            <a:r>
              <a:rPr lang="en-US" dirty="0" smtClean="0"/>
              <a:t>When a user fails to provide sufficient criteria to save a contact, a message must be displayed in the user interface to alert them to what has happened. But, contact creation criteria is specified in a Gosu class, and Gosu classes are not tightly coupled with the user interface. To ensure that a message can be displayed, the </a:t>
            </a:r>
            <a:r>
              <a:rPr lang="en-US" dirty="0" err="1" smtClean="0"/>
              <a:t>validateCanCreate</a:t>
            </a:r>
            <a:r>
              <a:rPr lang="en-US" dirty="0" smtClean="0"/>
              <a:t>() method create an exception instance with an appropriate message and then throws this exception to the internal code that called it. The internal code can then throw this to the user interface code so that the message can be displayed to the user.</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7A31BCD6-8A94-412D-8C9B-7D87A976838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D5C2DC20-679D-4821-8264-4291A140817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In the example above, the user is attempting to create a new </a:t>
            </a:r>
            <a:r>
              <a:rPr lang="en-US" dirty="0" err="1" smtClean="0"/>
              <a:t>ABCompanyVendor</a:t>
            </a:r>
            <a:r>
              <a:rPr lang="en-US" dirty="0" smtClean="0"/>
              <a:t> with no </a:t>
            </a:r>
            <a:r>
              <a:rPr lang="en-US" dirty="0" err="1" smtClean="0"/>
              <a:t>TaxID</a:t>
            </a:r>
            <a:r>
              <a:rPr lang="en-US" dirty="0" smtClean="0"/>
              <a:t> specified. Logic is executed in the following way:</a:t>
            </a:r>
          </a:p>
          <a:p>
            <a:pPr marL="228600" indent="-228600">
              <a:buFont typeface="+mj-lt"/>
              <a:buAutoNum type="arabicPeriod"/>
              <a:defRPr/>
            </a:pPr>
            <a:r>
              <a:rPr lang="en-US" dirty="0" smtClean="0"/>
              <a:t>The ValidateABContactCreationPlugin is called. This in turn calls the validateCanCreate() method in gw.plugin.contact.ValidateABContactCreationPluginImpl.</a:t>
            </a:r>
          </a:p>
          <a:p>
            <a:pPr marL="228600" indent="-228600">
              <a:buFont typeface="+mj-lt"/>
              <a:buAutoNum type="arabicPeriod"/>
              <a:defRPr/>
            </a:pPr>
            <a:r>
              <a:rPr lang="en-US" dirty="0" smtClean="0"/>
              <a:t>The validateCanCreate() method looks at the </a:t>
            </a:r>
            <a:r>
              <a:rPr lang="en-US" dirty="0" err="1" smtClean="0"/>
              <a:t>ABContact's</a:t>
            </a:r>
            <a:r>
              <a:rPr lang="en-US" dirty="0" smtClean="0"/>
              <a:t> subtype and determines it's an </a:t>
            </a:r>
            <a:r>
              <a:rPr lang="en-US" dirty="0" err="1" smtClean="0"/>
              <a:t>ABCompanyVendor</a:t>
            </a:r>
            <a:r>
              <a:rPr lang="en-US" dirty="0" smtClean="0"/>
              <a:t>. It then uses the _subTypeSpecificsLogics map to determine that the  </a:t>
            </a:r>
            <a:r>
              <a:rPr lang="en-US" dirty="0" err="1" smtClean="0"/>
              <a:t>abCompanyVendorIsInvalid</a:t>
            </a:r>
            <a:r>
              <a:rPr lang="en-US" dirty="0" smtClean="0"/>
              <a:t>() method should be called to validate the contact.</a:t>
            </a:r>
          </a:p>
          <a:p>
            <a:pPr marL="228600" indent="-228600">
              <a:buFont typeface="+mj-lt"/>
              <a:buAutoNum type="arabicPeriod"/>
              <a:defRPr/>
            </a:pPr>
            <a:r>
              <a:rPr lang="en-US" dirty="0" smtClean="0"/>
              <a:t>The </a:t>
            </a:r>
            <a:r>
              <a:rPr lang="en-US" dirty="0" err="1" smtClean="0"/>
              <a:t>abCompanyVendorIsInvalid</a:t>
            </a:r>
            <a:r>
              <a:rPr lang="en-US" dirty="0" smtClean="0"/>
              <a:t>() method is called. The plugin</a:t>
            </a:r>
            <a:r>
              <a:rPr lang="en-US" baseline="0" dirty="0" smtClean="0"/>
              <a:t> parameter </a:t>
            </a:r>
            <a:r>
              <a:rPr lang="en-US" baseline="0" dirty="0" err="1" smtClean="0"/>
              <a:t>RequiresTaxID</a:t>
            </a:r>
            <a:r>
              <a:rPr lang="en-US" baseline="0" dirty="0" smtClean="0"/>
              <a:t> is true. Following the if…else statement, the method re</a:t>
            </a:r>
            <a:r>
              <a:rPr lang="en-US" dirty="0" smtClean="0"/>
              <a:t>turns false because Tax</a:t>
            </a:r>
            <a:r>
              <a:rPr lang="en-US" baseline="0" dirty="0" smtClean="0"/>
              <a:t> ID is null</a:t>
            </a:r>
            <a:r>
              <a:rPr lang="en-US" dirty="0" smtClean="0"/>
              <a:t>.</a:t>
            </a:r>
          </a:p>
          <a:p>
            <a:pPr marL="228600" indent="-228600">
              <a:buFont typeface="+mj-lt"/>
              <a:buAutoNum type="arabicPeriod"/>
              <a:defRPr/>
            </a:pPr>
            <a:r>
              <a:rPr lang="en-US" dirty="0" smtClean="0"/>
              <a:t>The validateCanCreate() method sees that the execute() method returned false. It then creates an exception. The message of the exception is set to the display key stored in </a:t>
            </a:r>
            <a:r>
              <a:rPr lang="en-US" dirty="0" err="1" smtClean="0"/>
              <a:t>Java.TooLooseContactCreateCriteriaException.ABCompanyVendor</a:t>
            </a:r>
            <a:r>
              <a:rPr lang="en-US" dirty="0" smtClean="0"/>
              <a:t>.</a:t>
            </a:r>
          </a:p>
          <a:p>
            <a:pPr marL="228600" indent="-228600">
              <a:buFont typeface="+mj-lt"/>
              <a:buAutoNum type="arabicPeriod"/>
              <a:defRPr/>
            </a:pPr>
            <a:r>
              <a:rPr lang="en-US" dirty="0" smtClean="0"/>
              <a:t>The save is blocked, and the display key in Java.TooLooseContactCreateCriteriaException.ABPerson ("Please specify Company</a:t>
            </a:r>
            <a:r>
              <a:rPr lang="en-US" baseline="0" dirty="0" smtClean="0"/>
              <a:t> Name</a:t>
            </a:r>
            <a:r>
              <a:rPr lang="en-US" dirty="0" smtClean="0"/>
              <a:t>, ...") is displayed.</a:t>
            </a:r>
          </a:p>
          <a:p>
            <a:pPr>
              <a:defRPr/>
            </a:pPr>
            <a:endParaRPr 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0B24A581-5850-4489-8BC5-05690B52787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53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Rot="1" noChangeAspect="1" noChangeArrowheads="1" noTextEdit="1"/>
          </p:cNvSpPr>
          <p:nvPr>
            <p:ph type="sldImg"/>
          </p:nvPr>
        </p:nvSpPr>
        <p:spPr>
          <a:ln/>
        </p:spPr>
      </p:sp>
      <p:sp>
        <p:nvSpPr>
          <p:cNvPr id="56323"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6324" name="Copyright"/>
          <p:cNvSpPr txBox="1">
            <a:spLocks noGrp="1" noChangeArrowheads="1"/>
          </p:cNvSpPr>
          <p:nvPr/>
        </p:nvSpPr>
        <p:spPr bwMode="auto">
          <a:xfrm>
            <a:off x="454025" y="8759877"/>
            <a:ext cx="5951538" cy="25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Contact Creation Criteria - </a:t>
            </a:r>
            <a:fld id="{43701446-B233-41E0-BE53-17221C5243CC}" type="slidenum">
              <a:rPr lang="en-US" altLang="en-US" sz="1200" b="0">
                <a:solidFill>
                  <a:schemeClr val="tx1"/>
                </a:solidFill>
              </a:rPr>
              <a:pPr algn="l" eaLnBrk="1" hangingPunct="1">
                <a:spcBef>
                  <a:spcPct val="0"/>
                </a:spcBef>
                <a:spcAft>
                  <a:spcPct val="0"/>
                </a:spcAft>
                <a:buClrTx/>
              </a:pPr>
              <a:t>21</a:t>
            </a:fld>
            <a:endParaRPr lang="en-US" altLang="en-US" sz="1200" b="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5F757CFD-0C31-4018-81EE-F3BB83837850}"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 that </a:t>
            </a:r>
            <a:r>
              <a:rPr lang="en-US" dirty="0" err="1" smtClean="0"/>
              <a:t>contact.FirstName</a:t>
            </a:r>
            <a:r>
              <a:rPr lang="en-US" baseline="0" dirty="0" smtClean="0"/>
              <a:t> is not required (only </a:t>
            </a:r>
            <a:r>
              <a:rPr lang="en-US" baseline="0" dirty="0" err="1" smtClean="0"/>
              <a:t>contact.LastName</a:t>
            </a:r>
            <a:r>
              <a:rPr lang="en-US" baseline="0" dirty="0" smtClean="0"/>
              <a:t> is required) in the base application. First Names are generally not required for contacts; in ClaimCenter, a First Name is </a:t>
            </a:r>
            <a:r>
              <a:rPr lang="en-US" b="1" baseline="0" dirty="0" smtClean="0"/>
              <a:t>not</a:t>
            </a:r>
            <a:r>
              <a:rPr lang="en-US" baseline="0" dirty="0" smtClean="0"/>
              <a:t> required for a Person (subtype of Contact). </a:t>
            </a:r>
          </a:p>
          <a:p>
            <a:endParaRPr lang="en-US" baseline="0" dirty="0" smtClean="0"/>
          </a:p>
          <a:p>
            <a:r>
              <a:rPr lang="en-US" baseline="0" dirty="0" smtClean="0"/>
              <a:t>Also note that this example covers both scenarios (</a:t>
            </a:r>
            <a:r>
              <a:rPr lang="en-US" baseline="0" dirty="0" err="1" smtClean="0"/>
              <a:t>RequiresTaxID</a:t>
            </a:r>
            <a:r>
              <a:rPr lang="en-US" baseline="0" dirty="0" smtClean="0"/>
              <a:t> == true and </a:t>
            </a:r>
            <a:r>
              <a:rPr lang="en-US" baseline="0" dirty="0" err="1" smtClean="0"/>
              <a:t>RequiresTaxID</a:t>
            </a:r>
            <a:r>
              <a:rPr lang="en-US" baseline="0" dirty="0" smtClean="0"/>
              <a:t> == false). This may not be completely realistic given your business scenario but keep in mind you have to factor in added logic in potentially two places.</a:t>
            </a:r>
            <a:endParaRPr lang="en-US" dirty="0"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E9C52695-F4C4-47CD-A5B6-601F4E38EBD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83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example above, when a Prefix</a:t>
            </a:r>
            <a:r>
              <a:rPr lang="en-US" baseline="0" dirty="0" smtClean="0"/>
              <a:t> </a:t>
            </a:r>
            <a:r>
              <a:rPr lang="en-US" dirty="0" smtClean="0"/>
              <a:t>has not been specified, the </a:t>
            </a:r>
            <a:r>
              <a:rPr lang="en-US" dirty="0" err="1" smtClean="0"/>
              <a:t>ABPerson</a:t>
            </a:r>
            <a:r>
              <a:rPr lang="en-US" dirty="0" smtClean="0"/>
              <a:t> error message is displayed. This message (display key) has been modified to indicate Prefix (also known as a “Salutation”) is required.</a:t>
            </a:r>
          </a:p>
          <a:p>
            <a:endParaRPr lang="en-US" dirty="0"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EC94CF40-63B1-43F6-B3A0-6CE00B6DAE2D}"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93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Now that the Prefix</a:t>
            </a:r>
            <a:r>
              <a:rPr lang="en-US" baseline="0" dirty="0" smtClean="0"/>
              <a:t> (Mr.) has been specified, the contact can be saved. Again, the error will persist even if a SSN (Tax ID), complete address, or Driver’s License number </a:t>
            </a:r>
            <a:r>
              <a:rPr lang="en-US" b="1" baseline="0" dirty="0" smtClean="0"/>
              <a:t>is </a:t>
            </a:r>
            <a:r>
              <a:rPr lang="en-US" b="0" baseline="0" dirty="0" smtClean="0"/>
              <a:t>provided. </a:t>
            </a:r>
            <a:endParaRPr lang="en-US" dirty="0"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CC9486EC-2998-4EF2-849B-D3AEB4070E5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04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 deploy the changes listed above, you must be running in a debug</a:t>
            </a:r>
            <a:r>
              <a:rPr lang="en-US" baseline="0" dirty="0" smtClean="0"/>
              <a:t> process in Studio. To deploy</a:t>
            </a:r>
            <a:r>
              <a:rPr lang="en-US" dirty="0" smtClean="0"/>
              <a:t> changes to display keys, use ALT+SHIFT+L in ClaimCenter.</a:t>
            </a:r>
            <a:endParaRPr lang="en-US" baseline="0" dirty="0" smtClean="0"/>
          </a:p>
          <a:p>
            <a:endParaRPr lang="en-US" baseline="0" dirty="0" smtClean="0"/>
          </a:p>
          <a:p>
            <a:r>
              <a:rPr lang="en-US" baseline="0" dirty="0" smtClean="0"/>
              <a:t>Choose </a:t>
            </a:r>
            <a:r>
              <a:rPr lang="en-US" b="1" baseline="0" dirty="0" smtClean="0"/>
              <a:t>Run </a:t>
            </a:r>
            <a:r>
              <a:rPr lang="en-US" sz="1200" b="1" kern="1200" dirty="0" smtClean="0">
                <a:solidFill>
                  <a:schemeClr val="tx1"/>
                </a:solidFill>
                <a:effectLst/>
                <a:latin typeface="Arial" pitchFamily="34" charset="0"/>
                <a:ea typeface="+mn-ea"/>
                <a:cs typeface="Arial" pitchFamily="34" charset="0"/>
                <a:sym typeface="Wingdings"/>
              </a:rPr>
              <a:t></a:t>
            </a:r>
            <a:r>
              <a:rPr lang="en-US" b="1" baseline="0" dirty="0" smtClean="0"/>
              <a:t> Debug… </a:t>
            </a:r>
            <a:r>
              <a:rPr lang="en-US" b="0" baseline="0" dirty="0" smtClean="0"/>
              <a:t>to run the server in a debug process in a Console window in Studio. Use </a:t>
            </a:r>
            <a:r>
              <a:rPr lang="en-US" sz="1200" b="1" kern="1200" dirty="0" smtClean="0">
                <a:solidFill>
                  <a:schemeClr val="tx1"/>
                </a:solidFill>
                <a:effectLst/>
                <a:latin typeface="Arial" pitchFamily="34" charset="0"/>
                <a:ea typeface="+mn-ea"/>
                <a:cs typeface="Arial" pitchFamily="34" charset="0"/>
              </a:rPr>
              <a:t>Run </a:t>
            </a:r>
            <a:r>
              <a:rPr lang="en-US" sz="1200" b="1" kern="1200" dirty="0" smtClean="0">
                <a:solidFill>
                  <a:schemeClr val="tx1"/>
                </a:solidFill>
                <a:effectLst/>
                <a:latin typeface="Arial" pitchFamily="34" charset="0"/>
                <a:ea typeface="+mn-ea"/>
                <a:cs typeface="Arial" pitchFamily="34" charset="0"/>
                <a:sym typeface="Wingdings"/>
              </a:rPr>
              <a:t></a:t>
            </a:r>
            <a:r>
              <a:rPr lang="en-US" sz="1200" b="1" kern="1200" dirty="0" smtClean="0">
                <a:solidFill>
                  <a:schemeClr val="tx1"/>
                </a:solidFill>
                <a:effectLst/>
                <a:latin typeface="Arial" pitchFamily="34" charset="0"/>
                <a:ea typeface="+mn-ea"/>
                <a:cs typeface="Arial" pitchFamily="34" charset="0"/>
              </a:rPr>
              <a:t> Reload Changed Classes </a:t>
            </a:r>
            <a:r>
              <a:rPr lang="en-US" sz="1200" b="0" kern="1200" dirty="0" smtClean="0">
                <a:solidFill>
                  <a:schemeClr val="tx1"/>
                </a:solidFill>
                <a:effectLst/>
                <a:latin typeface="Arial" pitchFamily="34" charset="0"/>
                <a:ea typeface="+mn-ea"/>
                <a:cs typeface="Arial" pitchFamily="34" charset="0"/>
              </a:rPr>
              <a:t>to</a:t>
            </a:r>
            <a:r>
              <a:rPr lang="en-US" sz="1200" b="0" kern="1200" baseline="0" dirty="0" smtClean="0">
                <a:solidFill>
                  <a:schemeClr val="tx1"/>
                </a:solidFill>
                <a:effectLst/>
                <a:latin typeface="Arial" pitchFamily="34" charset="0"/>
                <a:ea typeface="+mn-ea"/>
                <a:cs typeface="Arial" pitchFamily="34" charset="0"/>
              </a:rPr>
              <a:t> deploy the changes.</a:t>
            </a:r>
            <a:endParaRPr lang="en-US" baseline="0" dirty="0" smtClean="0"/>
          </a:p>
          <a:p>
            <a:endParaRPr lang="en-US" baseline="0" dirty="0" smtClean="0"/>
          </a:p>
          <a:p>
            <a:r>
              <a:rPr lang="en-US" baseline="0" dirty="0" smtClean="0"/>
              <a:t>If you are not running in a debug process you must restart the server to deploy the changes. More on deploying changes is found in the </a:t>
            </a:r>
            <a:r>
              <a:rPr lang="en-US" b="1" baseline="0" dirty="0" smtClean="0"/>
              <a:t>Configuration Fundamentals</a:t>
            </a:r>
            <a:r>
              <a:rPr lang="en-US" b="0" baseline="0" dirty="0" smtClean="0"/>
              <a:t> </a:t>
            </a:r>
            <a:r>
              <a:rPr lang="en-US" b="1" baseline="0" dirty="0" smtClean="0"/>
              <a:t>8.0</a:t>
            </a:r>
            <a:r>
              <a:rPr lang="en-US" b="0" baseline="0" dirty="0" smtClean="0"/>
              <a:t> training course.</a:t>
            </a:r>
            <a:endParaRPr lang="en-US" dirty="0"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B7E65B8D-67D2-4A68-8F2E-4D4765AD2463}"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14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key word "protected" is an access modifier that controls whether or not other methods can access this method. Specifically, "protected" means the method can be accessed by methods declared in the same class or in the same package, but it cannot be accessed by methods declared in classes outside of the package. Access modifiers are used to isolate classes so that only the classes that should have access to a given class actually have access. Methods</a:t>
            </a:r>
            <a:r>
              <a:rPr lang="en-US" baseline="0" dirty="0" smtClean="0"/>
              <a:t> like this one </a:t>
            </a:r>
            <a:r>
              <a:rPr lang="en-US" dirty="0" smtClean="0"/>
              <a:t>do not necessarily follow the same inheritance model as the </a:t>
            </a:r>
            <a:r>
              <a:rPr lang="en-US" dirty="0" err="1" smtClean="0"/>
              <a:t>ABContact</a:t>
            </a:r>
            <a:r>
              <a:rPr lang="en-US" dirty="0" smtClean="0"/>
              <a:t> subtype itself. For example, </a:t>
            </a:r>
            <a:r>
              <a:rPr lang="en-US" dirty="0" err="1" smtClean="0"/>
              <a:t>abDoctorIsInvalid</a:t>
            </a:r>
            <a:r>
              <a:rPr lang="en-US" dirty="0" smtClean="0"/>
              <a:t> checks to see if the contact has a medical</a:t>
            </a:r>
            <a:r>
              <a:rPr lang="en-US" baseline="0" dirty="0" smtClean="0"/>
              <a:t> license number and medical specialty</a:t>
            </a:r>
            <a:r>
              <a:rPr lang="en-US" dirty="0" smtClean="0"/>
              <a:t>. This logic is not relevant to </a:t>
            </a:r>
            <a:r>
              <a:rPr lang="en-US" dirty="0" err="1" smtClean="0"/>
              <a:t>ABPersonVendor</a:t>
            </a:r>
            <a:r>
              <a:rPr lang="en-US" dirty="0" smtClean="0"/>
              <a:t> contacts, even though </a:t>
            </a:r>
            <a:r>
              <a:rPr lang="en-US" dirty="0" err="1" smtClean="0"/>
              <a:t>ABPersonVendor</a:t>
            </a:r>
            <a:r>
              <a:rPr lang="en-US" dirty="0" smtClean="0"/>
              <a:t> is a subtype of </a:t>
            </a:r>
            <a:r>
              <a:rPr lang="en-US" dirty="0" err="1" smtClean="0"/>
              <a:t>ABPerson</a:t>
            </a:r>
            <a:r>
              <a:rPr lang="en-US" dirty="0" smtClean="0"/>
              <a:t>. </a:t>
            </a:r>
          </a:p>
          <a:p>
            <a:endParaRPr lang="en-US" dirty="0" smtClean="0"/>
          </a:p>
          <a:p>
            <a:r>
              <a:rPr lang="en-US" b="1" dirty="0" smtClean="0"/>
              <a:t>Template for Logic method:</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protected function </a:t>
            </a:r>
            <a:r>
              <a:rPr lang="en-US" dirty="0" err="1">
                <a:solidFill>
                  <a:srgbClr val="0033CC"/>
                </a:solidFill>
                <a:latin typeface="Courier New" pitchFamily="49" charset="0"/>
                <a:cs typeface="Courier New" pitchFamily="49" charset="0"/>
              </a:rPr>
              <a:t>s</a:t>
            </a:r>
            <a:r>
              <a:rPr lang="en-US" dirty="0" err="1" smtClean="0">
                <a:solidFill>
                  <a:srgbClr val="0033CC"/>
                </a:solidFill>
                <a:latin typeface="Courier New" pitchFamily="49" charset="0"/>
                <a:cs typeface="Courier New" pitchFamily="49" charset="0"/>
              </a:rPr>
              <a:t>ubtypeName</a:t>
            </a:r>
            <a:r>
              <a:rPr lang="en-US" dirty="0" err="1" smtClean="0">
                <a:latin typeface="Courier New" pitchFamily="49" charset="0"/>
                <a:cs typeface="Courier New" pitchFamily="49" charset="0"/>
              </a:rPr>
              <a:t>IsInvalid</a:t>
            </a:r>
            <a:r>
              <a:rPr lang="en-US" dirty="0" smtClean="0">
                <a:latin typeface="Courier New" pitchFamily="49" charset="0"/>
                <a:cs typeface="Courier New" pitchFamily="49" charset="0"/>
              </a:rPr>
              <a:t>(contact : Subtype) :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if (&lt;</a:t>
            </a:r>
            <a:r>
              <a:rPr lang="en-US" dirty="0" err="1" smtClean="0">
                <a:latin typeface="Courier New" pitchFamily="49" charset="0"/>
                <a:cs typeface="Courier New" pitchFamily="49" charset="0"/>
              </a:rPr>
              <a:t>abContactIsInvalid</a:t>
            </a:r>
            <a:r>
              <a:rPr lang="en-US" dirty="0" smtClean="0">
                <a:latin typeface="Courier New" pitchFamily="49" charset="0"/>
                <a:cs typeface="Courier New" pitchFamily="49" charset="0"/>
              </a:rPr>
              <a:t> or </a:t>
            </a:r>
            <a:r>
              <a:rPr lang="en-US" dirty="0" err="1" smtClean="0">
                <a:latin typeface="Courier New" pitchFamily="49" charset="0"/>
                <a:cs typeface="Courier New" pitchFamily="49" charset="0"/>
              </a:rPr>
              <a:t>abPersonIsInvalid</a:t>
            </a:r>
            <a:r>
              <a:rPr lang="en-US" dirty="0" smtClean="0">
                <a:latin typeface="Courier New" pitchFamily="49" charset="0"/>
                <a:cs typeface="Courier New" pitchFamily="49" charset="0"/>
              </a:rPr>
              <a:t>&gt;(contact))</a:t>
            </a:r>
          </a:p>
          <a:p>
            <a:r>
              <a:rPr lang="en-US" dirty="0" smtClean="0">
                <a:latin typeface="Courier New" pitchFamily="49" charset="0"/>
                <a:cs typeface="Courier New" pitchFamily="49" charset="0"/>
              </a:rPr>
              <a:t>      return true</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//logic i.e.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return </a:t>
            </a:r>
            <a:r>
              <a:rPr lang="en-US" dirty="0" err="1" smtClean="0">
                <a:latin typeface="Courier New" pitchFamily="49" charset="0"/>
                <a:cs typeface="Courier New" pitchFamily="49" charset="0"/>
              </a:rPr>
              <a:t>contact.Prefix</a:t>
            </a:r>
            <a:r>
              <a:rPr lang="en-US" baseline="0" dirty="0" smtClean="0">
                <a:latin typeface="Courier New" pitchFamily="49" charset="0"/>
                <a:cs typeface="Courier New" pitchFamily="49" charset="0"/>
              </a:rPr>
              <a:t> == null </a:t>
            </a:r>
          </a:p>
          <a:p>
            <a:r>
              <a:rPr lang="en-US" baseline="0" dirty="0" smtClean="0">
                <a:latin typeface="Courier New" pitchFamily="49" charset="0"/>
                <a:cs typeface="Courier New" pitchFamily="49" charset="0"/>
              </a:rPr>
              <a:t>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t>Regarding the use of </a:t>
            </a:r>
            <a:r>
              <a:rPr lang="en-US" dirty="0" err="1" smtClean="0">
                <a:latin typeface="Courier New" pitchFamily="49" charset="0"/>
                <a:cs typeface="Courier New" pitchFamily="49" charset="0"/>
              </a:rPr>
              <a:t>abContactIsInvalid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or </a:t>
            </a:r>
            <a:r>
              <a:rPr lang="en-US" dirty="0" err="1" smtClean="0">
                <a:latin typeface="Courier New" pitchFamily="49" charset="0"/>
                <a:cs typeface="Courier New" pitchFamily="49" charset="0"/>
              </a:rPr>
              <a:t>abPersonIsInvalid</a:t>
            </a:r>
            <a:r>
              <a:rPr lang="en-US" dirty="0" smtClean="0">
                <a:latin typeface="Courier New" pitchFamily="49" charset="0"/>
                <a:cs typeface="Courier New" pitchFamily="49" charset="0"/>
              </a:rPr>
              <a:t> </a:t>
            </a:r>
            <a:r>
              <a:rPr lang="en-US" dirty="0" smtClean="0"/>
              <a:t>on line 2 of the template: You can check logic at either level, however it may be more clear to use the former</a:t>
            </a:r>
            <a:r>
              <a:rPr lang="en-US" baseline="0" dirty="0" smtClean="0"/>
              <a:t> because of the requirement to check if Tax ID is required.</a:t>
            </a: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0DBB8B71-E4C0-443B-ADFE-18AEE08BE470}"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0C027671-4D5F-4F72-A812-3B352FC53320}"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Unlike subtypes and object-oriented classes, display keys are not hierarchical. A given display key does not "inherit" anything from any other display key. Therefore, when you create a display key that is to be an error message for a given subtype, you should be certain to include text to identify any requirements that will be inherited from the Logic class's parents. (For example, the error message shown above details the need for Medical License and Medical Specialty, which are specific to </a:t>
            </a:r>
            <a:r>
              <a:rPr lang="en-US" dirty="0" err="1" smtClean="0"/>
              <a:t>ABDoctors</a:t>
            </a:r>
            <a:r>
              <a:rPr lang="en-US" dirty="0" smtClean="0"/>
              <a:t>. But it also specifies the requirements for at</a:t>
            </a:r>
            <a:r>
              <a:rPr lang="en-US" baseline="0" dirty="0" smtClean="0"/>
              <a:t> least one </a:t>
            </a:r>
            <a:r>
              <a:rPr lang="en-US" dirty="0" smtClean="0"/>
              <a:t>Tag, which are specified at the </a:t>
            </a:r>
            <a:r>
              <a:rPr lang="en-US" dirty="0" err="1" smtClean="0"/>
              <a:t>ABContact</a:t>
            </a:r>
            <a:r>
              <a:rPr lang="en-US" dirty="0" smtClean="0"/>
              <a:t> level.)</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C6E1F772-E9FB-4CC3-8BCF-F44AFD897D10}"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Rot="1" noChangeAspect="1" noChangeArrowheads="1" noTextEdit="1"/>
          </p:cNvSpPr>
          <p:nvPr>
            <p:ph type="sldImg"/>
          </p:nvPr>
        </p:nvSpPr>
        <p:spPr>
          <a:ln/>
        </p:spPr>
      </p:sp>
      <p:sp>
        <p:nvSpPr>
          <p:cNvPr id="39939"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Copyright"/>
          <p:cNvSpPr txBox="1">
            <a:spLocks noGrp="1" noChangeArrowheads="1"/>
          </p:cNvSpPr>
          <p:nvPr/>
        </p:nvSpPr>
        <p:spPr bwMode="auto">
          <a:xfrm>
            <a:off x="454025" y="8759877"/>
            <a:ext cx="5951538" cy="25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Contact Creation Criteria - </a:t>
            </a:r>
            <a:fld id="{69FFD6CE-1C56-4BE9-8604-B69C6E76B2AB}" type="slidenum">
              <a:rPr lang="en-US" altLang="en-US" sz="1200" b="0">
                <a:solidFill>
                  <a:schemeClr val="tx1"/>
                </a:solidFill>
              </a:rPr>
              <a:pPr algn="l" eaLnBrk="1" hangingPunct="1">
                <a:spcBef>
                  <a:spcPct val="0"/>
                </a:spcBef>
                <a:spcAft>
                  <a:spcPct val="0"/>
                </a:spcAft>
                <a:buClrTx/>
              </a:pPr>
              <a:t>3</a:t>
            </a:fld>
            <a:endParaRPr lang="en-US" altLang="en-US" sz="1200" b="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when a Medical License and/or Medical Specialty has not been specified, the </a:t>
            </a:r>
            <a:r>
              <a:rPr lang="en-US" dirty="0" err="1" smtClean="0"/>
              <a:t>ABDoctor</a:t>
            </a:r>
            <a:r>
              <a:rPr lang="en-US" dirty="0" smtClean="0"/>
              <a:t> error message is displayed. This message is based on the parent class's message (</a:t>
            </a:r>
            <a:r>
              <a:rPr lang="en-US" dirty="0" err="1" smtClean="0"/>
              <a:t>ABPerson</a:t>
            </a:r>
            <a:r>
              <a:rPr lang="en-US" dirty="0" smtClean="0"/>
              <a:t>), but it also specifies Medical License and Medical Specialty are required.</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266F843C-241E-4167-8912-8EFA0577653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C03BE40C-6D82-4D75-82CF-DDB46105C18A}"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4" y="619907"/>
            <a:ext cx="5432425" cy="4006746"/>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E4C75A95-CF1B-4B9B-8AFA-79E31996A2F4}"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dirty="0" smtClean="0"/>
              <a:t>Answers</a:t>
            </a:r>
          </a:p>
          <a:p>
            <a:pPr marL="190500" indent="-190500" eaLnBrk="1" hangingPunct="1"/>
            <a:r>
              <a:rPr lang="en-US" altLang="zh-CN" dirty="0" smtClean="0"/>
              <a:t>1. a) No. (If you did this, then all </a:t>
            </a:r>
            <a:r>
              <a:rPr lang="en-US" altLang="zh-CN" dirty="0" err="1" smtClean="0"/>
              <a:t>ABContacts</a:t>
            </a:r>
            <a:r>
              <a:rPr lang="en-US" altLang="zh-CN" dirty="0" smtClean="0"/>
              <a:t>, including non-company </a:t>
            </a:r>
            <a:r>
              <a:rPr lang="en-US" altLang="zh-CN" dirty="0" err="1" smtClean="0"/>
              <a:t>ABContacts</a:t>
            </a:r>
            <a:r>
              <a:rPr lang="en-US" altLang="zh-CN" dirty="0" smtClean="0"/>
              <a:t> (such as </a:t>
            </a:r>
            <a:r>
              <a:rPr lang="en-US" altLang="zh-CN" dirty="0" err="1" smtClean="0"/>
              <a:t>ABDoctors</a:t>
            </a:r>
            <a:r>
              <a:rPr lang="en-US" altLang="zh-CN" dirty="0" smtClean="0"/>
              <a:t>), would need to have an Incorporation Date.)</a:t>
            </a:r>
          </a:p>
          <a:p>
            <a:pPr marL="190500" indent="-190500" eaLnBrk="1" hangingPunct="1"/>
            <a:r>
              <a:rPr lang="en-US" altLang="zh-CN" dirty="0" smtClean="0"/>
              <a:t>	b) You could implement it this way, but this is not recommended. Domain logic should not be implemented at the UI level.</a:t>
            </a:r>
          </a:p>
          <a:p>
            <a:pPr marL="190500" indent="-190500" eaLnBrk="1" hangingPunct="1"/>
            <a:r>
              <a:rPr lang="en-US" altLang="zh-CN" dirty="0" smtClean="0"/>
              <a:t>2. This map identifies the Logic class to use to evaluate whether or not a contact of a given subtype can be created.</a:t>
            </a:r>
          </a:p>
          <a:p>
            <a:pPr marL="190500" indent="-190500" eaLnBrk="1" hangingPunct="1"/>
            <a:r>
              <a:rPr lang="en-US" altLang="zh-CN" dirty="0" smtClean="0"/>
              <a:t>3.</a:t>
            </a:r>
            <a:r>
              <a:rPr lang="en-US" altLang="zh-CN" baseline="0" dirty="0" smtClean="0"/>
              <a:t> You could create a new protected method, such as: </a:t>
            </a:r>
          </a:p>
          <a:p>
            <a:pPr marL="190500" indent="-190500" eaLnBrk="1" hangingPunct="1"/>
            <a:r>
              <a:rPr lang="en-US" altLang="zh-CN" baseline="0" dirty="0" smtClean="0"/>
              <a:t>		protected function </a:t>
            </a:r>
            <a:r>
              <a:rPr lang="en-US" altLang="zh-CN" baseline="0" dirty="0" err="1" smtClean="0"/>
              <a:t>abVendorPersonAttorneyIsInvalid</a:t>
            </a:r>
            <a:r>
              <a:rPr lang="en-US" altLang="zh-CN" baseline="0" dirty="0" smtClean="0"/>
              <a:t>(contact : </a:t>
            </a:r>
            <a:r>
              <a:rPr lang="en-US" altLang="zh-CN" baseline="0" dirty="0" err="1" smtClean="0"/>
              <a:t>ABAttorney</a:t>
            </a:r>
            <a:r>
              <a:rPr lang="en-US" altLang="zh-CN" baseline="0" dirty="0" smtClean="0"/>
              <a:t>) : </a:t>
            </a:r>
            <a:r>
              <a:rPr lang="en-US" altLang="zh-CN" baseline="0" dirty="0" err="1" smtClean="0"/>
              <a:t>boolean</a:t>
            </a:r>
            <a:r>
              <a:rPr lang="en-US" altLang="zh-CN" baseline="0" dirty="0" smtClean="0"/>
              <a:t> {}</a:t>
            </a:r>
          </a:p>
          <a:p>
            <a:pPr marL="190500" indent="-190500" eaLnBrk="1" hangingPunct="1"/>
            <a:endParaRPr lang="en-US" altLang="zh-CN" baseline="0" dirty="0" smtClean="0"/>
          </a:p>
          <a:p>
            <a:pPr marL="190500" indent="-190500" eaLnBrk="1" hangingPunct="1"/>
            <a:r>
              <a:rPr lang="en-US" altLang="zh-CN" dirty="0" smtClean="0"/>
              <a:t>4. It should be stored in a display key named </a:t>
            </a:r>
            <a:r>
              <a:rPr lang="en-US" altLang="zh-CN" dirty="0" err="1" smtClean="0"/>
              <a:t>Java.</a:t>
            </a:r>
            <a:r>
              <a:rPr lang="en-US" dirty="0" err="1" smtClean="0"/>
              <a:t>TooLooseContactCreateCriteriaException.ABLawFirm</a:t>
            </a:r>
            <a:r>
              <a:rPr lang="en-US" dirty="0" smtClean="0"/>
              <a:t>.</a:t>
            </a:r>
            <a:endParaRPr lang="en-US"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smtClean="0"/>
              <a:t>	Notices - </a:t>
            </a:r>
            <a:fld id="{211C349A-83C9-44D0-A356-DBEB3FC715FC}" type="slidenum">
              <a:rPr lang="en-US" altLang="en-US" smtClean="0"/>
              <a:pPr>
                <a:defRPr/>
              </a:pPr>
              <a:t>33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a widget maps to a database column that is non-null, then the required asterisk is automatically displayed in the user interface.</a:t>
            </a:r>
          </a:p>
          <a:p>
            <a:r>
              <a:rPr lang="en-US" smtClean="0"/>
              <a:t>If a widget's Required property is set to true, then the required asterisk is displayed in the user interface, whether the corresponding database column is null or non-null. (The default for the Required property is false.)</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78F780A8-E815-47E7-B2A1-CACFE1F5EB16}"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Guidewire data model, a supertype entity and all of its subtypes are stored in a single table. For example, the ABContact entity and all of its subtypes are stored in the abcontact table. Some of the columns in this table do not apply to all ABContacts, but rather only to specific subtypes. For example, the DateOfBirth column applies only to ABContacts that are ABPersons. When a given row is written to the table, nulls are written to every subtype-specific column that doesn't apply to that row. For example, when an ABCompany row is written to the table, a null is written into the DateOfBirth column because DateOfBirth does not apply to ABCompanies. As a result of this, you cannot store subtype-specific required logic at the database level. If you made a column such as DateOfBirth required, then every ABContact would need to have a value for this column, including ABContacts that were not ABPersons. This would mean you could never save ABCompanies. There is no way in the Guidewire application to provide a DateOfBirth for an ABCompany, but the database will reject the save if no DateOfBirth is provided.</a:t>
            </a:r>
          </a:p>
          <a:p>
            <a:r>
              <a:rPr lang="en-US" smtClean="0"/>
              <a:t>In general, Guidewire recommends that entity domain logic (logic that should always be true for a given entity, regardless or where or how the entity is used) should be coded at the data model level or through a Gosu class associated to the entity (such as an entity enhancement). Entity domain logic should not be captured in the user interface. This is because UI logic has effect only for the PCF in which it is specified. With UI logic alone, there is no automatic way of ensuring that every use of the entity follows exactly the same logic. The logic would need to be replicated in every UI screen that let users create or modify that type of entity, and this is considered bad practice as it is difficult to maintain multiple instances of code that must all do the same thing.</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0F9BF79E-94C4-4516-855E-7B460B89A8A0}"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Contact creation criteria lets ContactManager enforce subtype-specific requirements without resorting to storing </a:t>
            </a:r>
            <a:r>
              <a:rPr lang="en-US" dirty="0" err="1" smtClean="0"/>
              <a:t>ABContact</a:t>
            </a:r>
            <a:r>
              <a:rPr lang="en-US" dirty="0" smtClean="0"/>
              <a:t> domain logic in the user interface.</a:t>
            </a:r>
          </a:p>
          <a:p>
            <a:endParaRPr lang="en-US" dirty="0" smtClean="0"/>
          </a:p>
          <a:p>
            <a:r>
              <a:rPr lang="en-US" dirty="0" smtClean="0"/>
              <a:t>Note that the example shown has</a:t>
            </a:r>
            <a:r>
              <a:rPr lang="en-US" baseline="0" dirty="0" smtClean="0"/>
              <a:t> all required fields specified, but errors still appear due to subtype-specific logic.</a:t>
            </a:r>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5B52C090-A5CD-41F0-975C-5EE55B8ACC50}"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"marked-as-required fields" check is always executed before the contact creation criteria check. So, if a contact fails both "marked-as-required field" logic and contact creation criteria logic, only the "marked-as-required fields" error is displayed. The checks occur in two phases to improve efficiency. The assumption is that most contacts that have insufficient data will fail at either the "required field" level or the contact creation criteria level, but not both. Therefore, if a contact fails as the "required field" level, ContactManager executes no further processing and returns the results immediately for the user to address.</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86A11A63-8CF0-4D46-958E-D02107CBC274}"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fields needed to save an </a:t>
            </a:r>
            <a:r>
              <a:rPr lang="en-US" dirty="0" err="1" smtClean="0"/>
              <a:t>ABContact</a:t>
            </a:r>
            <a:r>
              <a:rPr lang="en-US" dirty="0" smtClean="0"/>
              <a:t> in ContactManager are not necessarily the same</a:t>
            </a:r>
            <a:r>
              <a:rPr lang="en-US" baseline="0" dirty="0" smtClean="0"/>
              <a:t> as in</a:t>
            </a:r>
            <a:r>
              <a:rPr lang="en-US" dirty="0" smtClean="0"/>
              <a:t> the core applications. For example, ClaimCenter will let you save a contact with just a name and a role on the claim. However, if a user attempts to link such a contact (to ContactManager), the linking will fail because the contact does not meet </a:t>
            </a:r>
            <a:r>
              <a:rPr lang="en-US" dirty="0" err="1" smtClean="0"/>
              <a:t>ContactManager's</a:t>
            </a:r>
            <a:r>
              <a:rPr lang="en-US" dirty="0" smtClean="0"/>
              <a:t> minimum requirements. This type of situation does not occur in with the PolicyCenter base application. In PolicyCenter, you must specify a name and a complete address in order to save the contact, and this meets </a:t>
            </a:r>
            <a:r>
              <a:rPr lang="en-US" dirty="0" err="1" smtClean="0"/>
              <a:t>ContactManager's</a:t>
            </a:r>
            <a:r>
              <a:rPr lang="en-US" dirty="0" smtClean="0"/>
              <a:t> minimum requirements.</a:t>
            </a:r>
          </a:p>
          <a:p>
            <a:r>
              <a:rPr lang="en-US" dirty="0" smtClean="0"/>
              <a:t>When configuring contact creation criteria, you should consider whether or not a similar configuration should be done to the core application to prevent end users from getting into awkward business scenarios.</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 Creation Criteria - </a:t>
            </a:r>
            <a:fld id="{B4C5F075-8361-495D-9BC9-C0A6A428263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6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Rot="1" noChangeAspect="1" noChangeArrowheads="1" noTextEdit="1"/>
          </p:cNvSpPr>
          <p:nvPr>
            <p:ph type="sldImg"/>
          </p:nvPr>
        </p:nvSpPr>
        <p:spPr>
          <a:ln/>
        </p:spPr>
      </p:sp>
      <p:sp>
        <p:nvSpPr>
          <p:cNvPr id="46083"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Copyright"/>
          <p:cNvSpPr txBox="1">
            <a:spLocks noGrp="1" noChangeArrowheads="1"/>
          </p:cNvSpPr>
          <p:nvPr/>
        </p:nvSpPr>
        <p:spPr bwMode="auto">
          <a:xfrm>
            <a:off x="454025" y="8759877"/>
            <a:ext cx="5951538" cy="25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Contact Creation Criteria - </a:t>
            </a:r>
            <a:fld id="{92DAB8C5-DC62-4A27-92EC-80D2688CF978}" type="slidenum">
              <a:rPr lang="en-US" altLang="en-US" sz="1200" b="0">
                <a:solidFill>
                  <a:schemeClr val="tx1"/>
                </a:solidFill>
              </a:rPr>
              <a:pPr algn="l" eaLnBrk="1" hangingPunct="1">
                <a:spcBef>
                  <a:spcPct val="0"/>
                </a:spcBef>
                <a:spcAft>
                  <a:spcPct val="0"/>
                </a:spcAft>
                <a:buClrTx/>
              </a:pPr>
              <a:t>9</a:t>
            </a:fld>
            <a:endParaRPr lang="en-US" altLang="en-US"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22</a:t>
            </a:r>
            <a:r>
              <a:rPr lang="en-US" dirty="0" smtClean="0"/>
              <a:t> </a:t>
            </a:r>
            <a:r>
              <a:rPr lang="en-US" dirty="0" smtClean="0"/>
              <a:t>May </a:t>
            </a:r>
            <a:r>
              <a:rPr lang="en-US" dirty="0"/>
              <a:t>2014</a:t>
            </a:r>
          </a:p>
        </p:txBody>
      </p:sp>
      <p:sp>
        <p:nvSpPr>
          <p:cNvPr id="3" name="Title 2"/>
          <p:cNvSpPr>
            <a:spLocks noGrp="1"/>
          </p:cNvSpPr>
          <p:nvPr>
            <p:ph type="ctrTitle"/>
          </p:nvPr>
        </p:nvSpPr>
        <p:spPr/>
        <p:txBody>
          <a:bodyPr/>
          <a:lstStyle/>
          <a:p>
            <a:r>
              <a:rPr lang="en-US" dirty="0" smtClean="0"/>
              <a:t>Contact Creation Criteria	</a:t>
            </a:r>
            <a:endParaRPr lang="en-US" dirty="0"/>
          </a:p>
        </p:txBody>
      </p:sp>
    </p:spTree>
    <p:extLst>
      <p:ext uri="{BB962C8B-B14F-4D97-AF65-F5344CB8AC3E}">
        <p14:creationId xmlns:p14="http://schemas.microsoft.com/office/powerpoint/2010/main" val="19674141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Elements that implement creation criteria</a:t>
            </a:r>
          </a:p>
        </p:txBody>
      </p:sp>
      <p:grpSp>
        <p:nvGrpSpPr>
          <p:cNvPr id="12291" name="Group 150"/>
          <p:cNvGrpSpPr>
            <a:grpSpLocks/>
          </p:cNvGrpSpPr>
          <p:nvPr/>
        </p:nvGrpSpPr>
        <p:grpSpPr bwMode="auto">
          <a:xfrm>
            <a:off x="654050" y="3073400"/>
            <a:ext cx="982663" cy="787400"/>
            <a:chOff x="2477" y="1893"/>
            <a:chExt cx="409" cy="328"/>
          </a:xfrm>
        </p:grpSpPr>
        <p:sp>
          <p:nvSpPr>
            <p:cNvPr id="12375" name="Rectangle 151"/>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12376" name="AutoShape 152"/>
            <p:cNvSpPr>
              <a:spLocks noChangeArrowheads="1"/>
            </p:cNvSpPr>
            <p:nvPr/>
          </p:nvSpPr>
          <p:spPr bwMode="auto">
            <a:xfrm flipV="1">
              <a:off x="2479" y="1893"/>
              <a:ext cx="201" cy="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12377" name="Group 153"/>
            <p:cNvGrpSpPr>
              <a:grpSpLocks/>
            </p:cNvGrpSpPr>
            <p:nvPr/>
          </p:nvGrpSpPr>
          <p:grpSpPr bwMode="auto">
            <a:xfrm>
              <a:off x="2586" y="2004"/>
              <a:ext cx="191" cy="164"/>
              <a:chOff x="2604" y="1988"/>
              <a:chExt cx="238" cy="204"/>
            </a:xfrm>
          </p:grpSpPr>
          <p:sp>
            <p:nvSpPr>
              <p:cNvPr id="12378" name="AutoShape 154"/>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2379" name="Rectangle 155"/>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sp>
            <p:nvSpPr>
              <p:cNvPr id="12380" name="Rectangle 156"/>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2292" name="Group 4"/>
          <p:cNvGrpSpPr>
            <a:grpSpLocks/>
          </p:cNvGrpSpPr>
          <p:nvPr/>
        </p:nvGrpSpPr>
        <p:grpSpPr bwMode="auto">
          <a:xfrm>
            <a:off x="2462213" y="3008313"/>
            <a:ext cx="1014412" cy="1101725"/>
            <a:chOff x="4500" y="2736"/>
            <a:chExt cx="531" cy="577"/>
          </a:xfrm>
        </p:grpSpPr>
        <p:sp>
          <p:nvSpPr>
            <p:cNvPr id="12364"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2365"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66"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67"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68"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9"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0"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2371" name="Rectangle 12"/>
            <p:cNvSpPr>
              <a:spLocks noChangeArrowheads="1"/>
            </p:cNvSpPr>
            <p:nvPr/>
          </p:nvSpPr>
          <p:spPr bwMode="auto">
            <a:xfrm>
              <a:off x="4620" y="2762"/>
              <a:ext cx="33" cy="86"/>
            </a:xfrm>
            <a:prstGeom prst="rect">
              <a:avLst/>
            </a:prstGeom>
            <a:solidFill>
              <a:srgbClr val="BAC5D4"/>
            </a:solidFill>
            <a:ln w="12700" algn="ctr">
              <a:solidFill>
                <a:schemeClr val="bg1"/>
              </a:solidFill>
              <a:miter lim="800000"/>
              <a:headEnd/>
              <a:tailEnd/>
            </a:ln>
          </p:spPr>
          <p:txBody>
            <a:bodyPr wrap="none" lIns="0" tIns="0" rIns="0" bIns="0" anchor="ctr">
              <a:spAutoFit/>
            </a:bodyPr>
            <a:lstStyle/>
            <a:p>
              <a:endParaRPr lang="en-US"/>
            </a:p>
          </p:txBody>
        </p:sp>
        <p:sp>
          <p:nvSpPr>
            <p:cNvPr id="12372" name="Rectangle 13"/>
            <p:cNvSpPr>
              <a:spLocks noChangeArrowheads="1"/>
            </p:cNvSpPr>
            <p:nvPr/>
          </p:nvSpPr>
          <p:spPr bwMode="auto">
            <a:xfrm>
              <a:off x="4686" y="2762"/>
              <a:ext cx="33" cy="86"/>
            </a:xfrm>
            <a:prstGeom prst="rect">
              <a:avLst/>
            </a:prstGeom>
            <a:solidFill>
              <a:srgbClr val="BAC5D4"/>
            </a:solidFill>
            <a:ln w="12700" algn="ctr">
              <a:solidFill>
                <a:schemeClr val="bg1"/>
              </a:solidFill>
              <a:miter lim="800000"/>
              <a:headEnd/>
              <a:tailEnd/>
            </a:ln>
          </p:spPr>
          <p:txBody>
            <a:bodyPr wrap="none" lIns="0" tIns="0" rIns="0" bIns="0" anchor="ctr">
              <a:spAutoFit/>
            </a:bodyPr>
            <a:lstStyle/>
            <a:p>
              <a:endParaRPr lang="en-US"/>
            </a:p>
          </p:txBody>
        </p:sp>
        <p:sp>
          <p:nvSpPr>
            <p:cNvPr id="1237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7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38" name="TextBox 37"/>
          <p:cNvSpPr txBox="1"/>
          <p:nvPr/>
        </p:nvSpPr>
        <p:spPr>
          <a:xfrm>
            <a:off x="411163" y="3930650"/>
            <a:ext cx="1497012" cy="1200150"/>
          </a:xfrm>
          <a:prstGeom prst="rect">
            <a:avLst/>
          </a:prstGeom>
          <a:noFill/>
        </p:spPr>
        <p:txBody>
          <a:bodyPr>
            <a:spAutoFit/>
          </a:bodyPr>
          <a:lstStyle/>
          <a:p>
            <a:pPr>
              <a:defRPr/>
            </a:pPr>
            <a:r>
              <a:rPr lang="en-US" sz="1800" dirty="0">
                <a:solidFill>
                  <a:schemeClr val="accent1">
                    <a:lumMod val="75000"/>
                  </a:schemeClr>
                </a:solidFill>
              </a:rPr>
              <a:t>Validate</a:t>
            </a:r>
            <a:br>
              <a:rPr lang="en-US" sz="1800" dirty="0">
                <a:solidFill>
                  <a:schemeClr val="accent1">
                    <a:lumMod val="75000"/>
                  </a:schemeClr>
                </a:solidFill>
              </a:rPr>
            </a:br>
            <a:r>
              <a:rPr lang="en-US" sz="1800" dirty="0">
                <a:solidFill>
                  <a:schemeClr val="accent1">
                    <a:lumMod val="75000"/>
                  </a:schemeClr>
                </a:solidFill>
              </a:rPr>
              <a:t>ABContact</a:t>
            </a:r>
            <a:br>
              <a:rPr lang="en-US" sz="1800" dirty="0">
                <a:solidFill>
                  <a:schemeClr val="accent1">
                    <a:lumMod val="75000"/>
                  </a:schemeClr>
                </a:solidFill>
              </a:rPr>
            </a:br>
            <a:r>
              <a:rPr lang="en-US" sz="1800" dirty="0">
                <a:solidFill>
                  <a:schemeClr val="accent1">
                    <a:lumMod val="75000"/>
                  </a:schemeClr>
                </a:solidFill>
              </a:rPr>
              <a:t>Creation</a:t>
            </a:r>
            <a:br>
              <a:rPr lang="en-US" sz="1800" dirty="0">
                <a:solidFill>
                  <a:schemeClr val="accent1">
                    <a:lumMod val="75000"/>
                  </a:schemeClr>
                </a:solidFill>
              </a:rPr>
            </a:br>
            <a:r>
              <a:rPr lang="en-US" sz="1800" dirty="0">
                <a:solidFill>
                  <a:schemeClr val="accent1">
                    <a:lumMod val="75000"/>
                  </a:schemeClr>
                </a:solidFill>
              </a:rPr>
              <a:t>Plugin</a:t>
            </a:r>
          </a:p>
        </p:txBody>
      </p:sp>
      <p:sp>
        <p:nvSpPr>
          <p:cNvPr id="39" name="TextBox 38"/>
          <p:cNvSpPr txBox="1"/>
          <p:nvPr/>
        </p:nvSpPr>
        <p:spPr>
          <a:xfrm>
            <a:off x="2259013" y="4125913"/>
            <a:ext cx="1497012" cy="1200150"/>
          </a:xfrm>
          <a:prstGeom prst="rect">
            <a:avLst/>
          </a:prstGeom>
          <a:noFill/>
        </p:spPr>
        <p:txBody>
          <a:bodyPr>
            <a:spAutoFit/>
          </a:bodyPr>
          <a:lstStyle/>
          <a:p>
            <a:pPr>
              <a:defRPr/>
            </a:pPr>
            <a:r>
              <a:rPr lang="en-US" sz="1800" dirty="0">
                <a:solidFill>
                  <a:schemeClr val="accent1">
                    <a:lumMod val="75000"/>
                  </a:schemeClr>
                </a:solidFill>
              </a:rPr>
              <a:t>Validate</a:t>
            </a:r>
            <a:br>
              <a:rPr lang="en-US" sz="1800" dirty="0">
                <a:solidFill>
                  <a:schemeClr val="accent1">
                    <a:lumMod val="75000"/>
                  </a:schemeClr>
                </a:solidFill>
              </a:rPr>
            </a:br>
            <a:r>
              <a:rPr lang="en-US" sz="1800" dirty="0">
                <a:solidFill>
                  <a:schemeClr val="accent1">
                    <a:lumMod val="75000"/>
                  </a:schemeClr>
                </a:solidFill>
              </a:rPr>
              <a:t>ABContact</a:t>
            </a:r>
            <a:br>
              <a:rPr lang="en-US" sz="1800" dirty="0">
                <a:solidFill>
                  <a:schemeClr val="accent1">
                    <a:lumMod val="75000"/>
                  </a:schemeClr>
                </a:solidFill>
              </a:rPr>
            </a:br>
            <a:r>
              <a:rPr lang="en-US" sz="1800" dirty="0">
                <a:solidFill>
                  <a:schemeClr val="accent1">
                    <a:lumMod val="75000"/>
                  </a:schemeClr>
                </a:solidFill>
              </a:rPr>
              <a:t>Creation</a:t>
            </a:r>
            <a:br>
              <a:rPr lang="en-US" sz="1800" dirty="0">
                <a:solidFill>
                  <a:schemeClr val="accent1">
                    <a:lumMod val="75000"/>
                  </a:schemeClr>
                </a:solidFill>
              </a:rPr>
            </a:br>
            <a:r>
              <a:rPr lang="en-US" sz="1800" dirty="0">
                <a:solidFill>
                  <a:schemeClr val="accent1">
                    <a:lumMod val="75000"/>
                  </a:schemeClr>
                </a:solidFill>
              </a:rPr>
              <a:t>PluginImpl</a:t>
            </a:r>
          </a:p>
        </p:txBody>
      </p:sp>
      <p:grpSp>
        <p:nvGrpSpPr>
          <p:cNvPr id="12295" name="Group 40"/>
          <p:cNvGrpSpPr>
            <a:grpSpLocks/>
          </p:cNvGrpSpPr>
          <p:nvPr/>
        </p:nvGrpSpPr>
        <p:grpSpPr bwMode="auto">
          <a:xfrm>
            <a:off x="4322763" y="2765425"/>
            <a:ext cx="3030537" cy="669925"/>
            <a:chOff x="5485728" y="1321845"/>
            <a:chExt cx="3031197" cy="669829"/>
          </a:xfrm>
        </p:grpSpPr>
        <p:grpSp>
          <p:nvGrpSpPr>
            <p:cNvPr id="12358" name="Group 36"/>
            <p:cNvGrpSpPr>
              <a:grpSpLocks/>
            </p:cNvGrpSpPr>
            <p:nvPr/>
          </p:nvGrpSpPr>
          <p:grpSpPr bwMode="auto">
            <a:xfrm>
              <a:off x="5485728" y="1321845"/>
              <a:ext cx="869352" cy="669829"/>
              <a:chOff x="6320118" y="2487706"/>
              <a:chExt cx="820270" cy="632012"/>
            </a:xfrm>
          </p:grpSpPr>
          <p:sp>
            <p:nvSpPr>
              <p:cNvPr id="12360" name="Rectangle 7"/>
              <p:cNvSpPr>
                <a:spLocks noChangeArrowheads="1"/>
              </p:cNvSpPr>
              <p:nvPr/>
            </p:nvSpPr>
            <p:spPr bwMode="auto">
              <a:xfrm>
                <a:off x="6491244" y="290752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61" name="Rectangle 6"/>
              <p:cNvSpPr>
                <a:spLocks noChangeArrowheads="1"/>
              </p:cNvSpPr>
              <p:nvPr/>
            </p:nvSpPr>
            <p:spPr bwMode="auto">
              <a:xfrm>
                <a:off x="6590584" y="2764993"/>
                <a:ext cx="42028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62" name="Rectangle 7"/>
              <p:cNvSpPr>
                <a:spLocks noChangeArrowheads="1"/>
              </p:cNvSpPr>
              <p:nvPr/>
            </p:nvSpPr>
            <p:spPr bwMode="auto">
              <a:xfrm>
                <a:off x="6491244" y="261796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63" name="Rectangle 34"/>
              <p:cNvSpPr>
                <a:spLocks noChangeArrowheads="1"/>
              </p:cNvSpPr>
              <p:nvPr/>
            </p:nvSpPr>
            <p:spPr bwMode="auto">
              <a:xfrm>
                <a:off x="6320118" y="2487706"/>
                <a:ext cx="820270" cy="632012"/>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40" name="TextBox 39"/>
            <p:cNvSpPr txBox="1"/>
            <p:nvPr/>
          </p:nvSpPr>
          <p:spPr>
            <a:xfrm>
              <a:off x="6344752" y="1494441"/>
              <a:ext cx="2172173" cy="338505"/>
            </a:xfrm>
            <a:prstGeom prst="rect">
              <a:avLst/>
            </a:prstGeom>
            <a:noFill/>
          </p:spPr>
          <p:txBody>
            <a:bodyPr>
              <a:spAutoFit/>
            </a:bodyPr>
            <a:lstStyle/>
            <a:p>
              <a:pPr algn="l">
                <a:defRPr/>
              </a:pPr>
              <a:r>
                <a:rPr lang="en-US" sz="1600" b="1" dirty="0" err="1" smtClean="0">
                  <a:solidFill>
                    <a:schemeClr val="accent1">
                      <a:lumMod val="75000"/>
                    </a:schemeClr>
                  </a:solidFill>
                  <a:latin typeface="Courier New" pitchFamily="49" charset="0"/>
                  <a:cs typeface="Courier New" pitchFamily="49" charset="0"/>
                </a:rPr>
                <a:t>abPerson</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p:txBody>
        </p:sp>
      </p:grpSp>
      <p:grpSp>
        <p:nvGrpSpPr>
          <p:cNvPr id="12296" name="Group 41"/>
          <p:cNvGrpSpPr>
            <a:grpSpLocks/>
          </p:cNvGrpSpPr>
          <p:nvPr/>
        </p:nvGrpSpPr>
        <p:grpSpPr bwMode="auto">
          <a:xfrm>
            <a:off x="4333870" y="3546467"/>
            <a:ext cx="2981331" cy="669923"/>
            <a:chOff x="5485720" y="1321837"/>
            <a:chExt cx="2981979" cy="669827"/>
          </a:xfrm>
        </p:grpSpPr>
        <p:grpSp>
          <p:nvGrpSpPr>
            <p:cNvPr id="12352" name="Group 42"/>
            <p:cNvGrpSpPr>
              <a:grpSpLocks/>
            </p:cNvGrpSpPr>
            <p:nvPr/>
          </p:nvGrpSpPr>
          <p:grpSpPr bwMode="auto">
            <a:xfrm>
              <a:off x="5485720" y="1321837"/>
              <a:ext cx="869351" cy="669827"/>
              <a:chOff x="6320118" y="2487706"/>
              <a:chExt cx="820270" cy="632012"/>
            </a:xfrm>
          </p:grpSpPr>
          <p:sp>
            <p:nvSpPr>
              <p:cNvPr id="12354" name="Rectangle 7"/>
              <p:cNvSpPr>
                <a:spLocks noChangeArrowheads="1"/>
              </p:cNvSpPr>
              <p:nvPr/>
            </p:nvSpPr>
            <p:spPr bwMode="auto">
              <a:xfrm>
                <a:off x="6491244" y="290752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55" name="Rectangle 6"/>
              <p:cNvSpPr>
                <a:spLocks noChangeArrowheads="1"/>
              </p:cNvSpPr>
              <p:nvPr/>
            </p:nvSpPr>
            <p:spPr bwMode="auto">
              <a:xfrm>
                <a:off x="6590584" y="2764993"/>
                <a:ext cx="42028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56" name="Rectangle 7"/>
              <p:cNvSpPr>
                <a:spLocks noChangeArrowheads="1"/>
              </p:cNvSpPr>
              <p:nvPr/>
            </p:nvSpPr>
            <p:spPr bwMode="auto">
              <a:xfrm>
                <a:off x="6491244" y="261796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57" name="Rectangle 47"/>
              <p:cNvSpPr>
                <a:spLocks noChangeArrowheads="1"/>
              </p:cNvSpPr>
              <p:nvPr/>
            </p:nvSpPr>
            <p:spPr bwMode="auto">
              <a:xfrm>
                <a:off x="6320118" y="2487706"/>
                <a:ext cx="820270" cy="632012"/>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44" name="TextBox 43"/>
            <p:cNvSpPr txBox="1"/>
            <p:nvPr/>
          </p:nvSpPr>
          <p:spPr>
            <a:xfrm>
              <a:off x="6323313" y="1475394"/>
              <a:ext cx="2144386" cy="338505"/>
            </a:xfrm>
            <a:prstGeom prst="rect">
              <a:avLst/>
            </a:prstGeom>
            <a:noFill/>
          </p:spPr>
          <p:txBody>
            <a:bodyPr wrap="square">
              <a:spAutoFit/>
            </a:bodyPr>
            <a:lstStyle/>
            <a:p>
              <a:pPr algn="l">
                <a:defRPr/>
              </a:pPr>
              <a:r>
                <a:rPr lang="en-US" sz="1600" b="1" dirty="0" err="1" smtClean="0">
                  <a:solidFill>
                    <a:schemeClr val="accent1">
                      <a:lumMod val="75000"/>
                    </a:schemeClr>
                  </a:solidFill>
                  <a:latin typeface="Courier New" pitchFamily="49" charset="0"/>
                  <a:cs typeface="Courier New" pitchFamily="49" charset="0"/>
                </a:rPr>
                <a:t>abPersonVendor</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p:txBody>
        </p:sp>
      </p:grpSp>
      <p:grpSp>
        <p:nvGrpSpPr>
          <p:cNvPr id="12297" name="Group 48"/>
          <p:cNvGrpSpPr>
            <a:grpSpLocks/>
          </p:cNvGrpSpPr>
          <p:nvPr/>
        </p:nvGrpSpPr>
        <p:grpSpPr bwMode="auto">
          <a:xfrm>
            <a:off x="4333869" y="4343392"/>
            <a:ext cx="3057530" cy="669923"/>
            <a:chOff x="5485720" y="1321837"/>
            <a:chExt cx="3058195" cy="669827"/>
          </a:xfrm>
        </p:grpSpPr>
        <p:grpSp>
          <p:nvGrpSpPr>
            <p:cNvPr id="12346" name="Group 49"/>
            <p:cNvGrpSpPr>
              <a:grpSpLocks/>
            </p:cNvGrpSpPr>
            <p:nvPr/>
          </p:nvGrpSpPr>
          <p:grpSpPr bwMode="auto">
            <a:xfrm>
              <a:off x="5485720" y="1321837"/>
              <a:ext cx="869351" cy="669827"/>
              <a:chOff x="6320118" y="2487706"/>
              <a:chExt cx="820270" cy="632012"/>
            </a:xfrm>
          </p:grpSpPr>
          <p:sp>
            <p:nvSpPr>
              <p:cNvPr id="12348" name="Rectangle 7"/>
              <p:cNvSpPr>
                <a:spLocks noChangeArrowheads="1"/>
              </p:cNvSpPr>
              <p:nvPr/>
            </p:nvSpPr>
            <p:spPr bwMode="auto">
              <a:xfrm>
                <a:off x="6491244" y="290752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49" name="Rectangle 6"/>
              <p:cNvSpPr>
                <a:spLocks noChangeArrowheads="1"/>
              </p:cNvSpPr>
              <p:nvPr/>
            </p:nvSpPr>
            <p:spPr bwMode="auto">
              <a:xfrm>
                <a:off x="6590584" y="2764993"/>
                <a:ext cx="42028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50" name="Rectangle 7"/>
              <p:cNvSpPr>
                <a:spLocks noChangeArrowheads="1"/>
              </p:cNvSpPr>
              <p:nvPr/>
            </p:nvSpPr>
            <p:spPr bwMode="auto">
              <a:xfrm>
                <a:off x="6491244" y="261796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51" name="Rectangle 54"/>
              <p:cNvSpPr>
                <a:spLocks noChangeArrowheads="1"/>
              </p:cNvSpPr>
              <p:nvPr/>
            </p:nvSpPr>
            <p:spPr bwMode="auto">
              <a:xfrm>
                <a:off x="6320118" y="2487706"/>
                <a:ext cx="820270" cy="632012"/>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51" name="TextBox 50"/>
            <p:cNvSpPr txBox="1"/>
            <p:nvPr/>
          </p:nvSpPr>
          <p:spPr>
            <a:xfrm>
              <a:off x="6371742" y="1440474"/>
              <a:ext cx="2172173" cy="338505"/>
            </a:xfrm>
            <a:prstGeom prst="rect">
              <a:avLst/>
            </a:prstGeom>
            <a:noFill/>
          </p:spPr>
          <p:txBody>
            <a:bodyPr>
              <a:spAutoFit/>
            </a:bodyPr>
            <a:lstStyle/>
            <a:p>
              <a:pPr algn="l">
                <a:defRPr/>
              </a:pPr>
              <a:r>
                <a:rPr lang="en-US" sz="1600" b="1" dirty="0" err="1" smtClean="0">
                  <a:solidFill>
                    <a:schemeClr val="accent1">
                      <a:lumMod val="75000"/>
                    </a:schemeClr>
                  </a:solidFill>
                  <a:latin typeface="Courier New" pitchFamily="49" charset="0"/>
                  <a:cs typeface="Courier New" pitchFamily="49" charset="0"/>
                </a:rPr>
                <a:t>abCompany</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p:txBody>
        </p:sp>
      </p:grpSp>
      <p:grpSp>
        <p:nvGrpSpPr>
          <p:cNvPr id="12298" name="Group 55"/>
          <p:cNvGrpSpPr>
            <a:grpSpLocks/>
          </p:cNvGrpSpPr>
          <p:nvPr/>
        </p:nvGrpSpPr>
        <p:grpSpPr bwMode="auto">
          <a:xfrm>
            <a:off x="4333867" y="5622917"/>
            <a:ext cx="3086108" cy="668336"/>
            <a:chOff x="5485720" y="1321837"/>
            <a:chExt cx="3086780" cy="669827"/>
          </a:xfrm>
        </p:grpSpPr>
        <p:grpSp>
          <p:nvGrpSpPr>
            <p:cNvPr id="12340" name="Group 56"/>
            <p:cNvGrpSpPr>
              <a:grpSpLocks/>
            </p:cNvGrpSpPr>
            <p:nvPr/>
          </p:nvGrpSpPr>
          <p:grpSpPr bwMode="auto">
            <a:xfrm>
              <a:off x="5485720" y="1321837"/>
              <a:ext cx="869351" cy="669827"/>
              <a:chOff x="6320118" y="2487706"/>
              <a:chExt cx="820270" cy="632012"/>
            </a:xfrm>
          </p:grpSpPr>
          <p:sp>
            <p:nvSpPr>
              <p:cNvPr id="12342" name="Rectangle 7"/>
              <p:cNvSpPr>
                <a:spLocks noChangeArrowheads="1"/>
              </p:cNvSpPr>
              <p:nvPr/>
            </p:nvSpPr>
            <p:spPr bwMode="auto">
              <a:xfrm>
                <a:off x="6491244" y="290752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43" name="Rectangle 6"/>
              <p:cNvSpPr>
                <a:spLocks noChangeArrowheads="1"/>
              </p:cNvSpPr>
              <p:nvPr/>
            </p:nvSpPr>
            <p:spPr bwMode="auto">
              <a:xfrm>
                <a:off x="6590584" y="2764993"/>
                <a:ext cx="42028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44" name="Rectangle 7"/>
              <p:cNvSpPr>
                <a:spLocks noChangeArrowheads="1"/>
              </p:cNvSpPr>
              <p:nvPr/>
            </p:nvSpPr>
            <p:spPr bwMode="auto">
              <a:xfrm>
                <a:off x="6491244" y="261796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45" name="Rectangle 61"/>
              <p:cNvSpPr>
                <a:spLocks noChangeArrowheads="1"/>
              </p:cNvSpPr>
              <p:nvPr/>
            </p:nvSpPr>
            <p:spPr bwMode="auto">
              <a:xfrm>
                <a:off x="6320118" y="2487706"/>
                <a:ext cx="820270" cy="632012"/>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58" name="TextBox 57"/>
            <p:cNvSpPr txBox="1"/>
            <p:nvPr/>
          </p:nvSpPr>
          <p:spPr>
            <a:xfrm>
              <a:off x="6400327" y="1337755"/>
              <a:ext cx="2172173" cy="339309"/>
            </a:xfrm>
            <a:prstGeom prst="rect">
              <a:avLst/>
            </a:prstGeom>
            <a:noFill/>
          </p:spPr>
          <p:txBody>
            <a:bodyPr>
              <a:spAutoFit/>
            </a:bodyPr>
            <a:lstStyle/>
            <a:p>
              <a:pPr algn="l">
                <a:defRPr/>
              </a:pPr>
              <a:r>
                <a:rPr lang="en-US" sz="1600" dirty="0" err="1" smtClean="0">
                  <a:solidFill>
                    <a:schemeClr val="accent1">
                      <a:lumMod val="75000"/>
                    </a:schemeClr>
                  </a:solidFill>
                  <a:latin typeface="Courier New" pitchFamily="49" charset="0"/>
                  <a:cs typeface="Courier New" pitchFamily="49" charset="0"/>
                </a:rPr>
                <a:t>abPlace</a:t>
              </a:r>
              <a:r>
                <a:rPr lang="en-US" sz="1600" dirty="0" smtClean="0">
                  <a:solidFill>
                    <a:schemeClr val="accent1">
                      <a:lumMod val="75000"/>
                    </a:schemeClr>
                  </a:solidFill>
                  <a:latin typeface="Courier New" pitchFamily="49" charset="0"/>
                  <a:cs typeface="Courier New" pitchFamily="49" charset="0"/>
                </a:rPr>
                <a:t>()</a:t>
              </a:r>
              <a:endParaRPr lang="en-US" sz="1600" dirty="0">
                <a:solidFill>
                  <a:schemeClr val="accent1">
                    <a:lumMod val="75000"/>
                  </a:schemeClr>
                </a:solidFill>
                <a:latin typeface="Courier New" pitchFamily="49" charset="0"/>
                <a:cs typeface="Courier New" pitchFamily="49" charset="0"/>
              </a:endParaRPr>
            </a:p>
          </p:txBody>
        </p:sp>
      </p:grpSp>
      <p:grpSp>
        <p:nvGrpSpPr>
          <p:cNvPr id="12299" name="Group 65"/>
          <p:cNvGrpSpPr>
            <a:grpSpLocks/>
          </p:cNvGrpSpPr>
          <p:nvPr/>
        </p:nvGrpSpPr>
        <p:grpSpPr bwMode="auto">
          <a:xfrm>
            <a:off x="4749800" y="5106988"/>
            <a:ext cx="90488" cy="434975"/>
            <a:chOff x="2564130" y="4994910"/>
            <a:chExt cx="114300" cy="544830"/>
          </a:xfrm>
        </p:grpSpPr>
        <p:sp>
          <p:nvSpPr>
            <p:cNvPr id="12337" name="Oval 62"/>
            <p:cNvSpPr>
              <a:spLocks noChangeArrowheads="1"/>
            </p:cNvSpPr>
            <p:nvPr/>
          </p:nvSpPr>
          <p:spPr bwMode="auto">
            <a:xfrm>
              <a:off x="2564130" y="4994910"/>
              <a:ext cx="114300" cy="114300"/>
            </a:xfrm>
            <a:prstGeom prst="ellipse">
              <a:avLst/>
            </a:prstGeom>
            <a:solidFill>
              <a:srgbClr val="4D4D4D"/>
            </a:solidFill>
            <a:ln w="28575">
              <a:solidFill>
                <a:srgbClr val="4D4D4D"/>
              </a:solidFill>
              <a:round/>
              <a:headEnd/>
              <a:tailEnd type="triangle" w="med" len="med"/>
            </a:ln>
          </p:spPr>
          <p:txBody>
            <a:bodyPr lIns="0" tIns="0" rIns="0" bIns="0" anchor="ctr"/>
            <a:lstStyle/>
            <a:p>
              <a:endParaRPr lang="en-US"/>
            </a:p>
          </p:txBody>
        </p:sp>
        <p:sp>
          <p:nvSpPr>
            <p:cNvPr id="12338" name="Oval 63"/>
            <p:cNvSpPr>
              <a:spLocks noChangeArrowheads="1"/>
            </p:cNvSpPr>
            <p:nvPr/>
          </p:nvSpPr>
          <p:spPr bwMode="auto">
            <a:xfrm>
              <a:off x="2564130" y="5210175"/>
              <a:ext cx="114300" cy="114300"/>
            </a:xfrm>
            <a:prstGeom prst="ellipse">
              <a:avLst/>
            </a:prstGeom>
            <a:solidFill>
              <a:srgbClr val="4D4D4D"/>
            </a:solidFill>
            <a:ln w="28575">
              <a:solidFill>
                <a:srgbClr val="4D4D4D"/>
              </a:solidFill>
              <a:round/>
              <a:headEnd/>
              <a:tailEnd type="triangle" w="med" len="med"/>
            </a:ln>
          </p:spPr>
          <p:txBody>
            <a:bodyPr lIns="0" tIns="0" rIns="0" bIns="0" anchor="ctr"/>
            <a:lstStyle/>
            <a:p>
              <a:endParaRPr lang="en-US"/>
            </a:p>
          </p:txBody>
        </p:sp>
        <p:sp>
          <p:nvSpPr>
            <p:cNvPr id="12339" name="Oval 64"/>
            <p:cNvSpPr>
              <a:spLocks noChangeArrowheads="1"/>
            </p:cNvSpPr>
            <p:nvPr/>
          </p:nvSpPr>
          <p:spPr bwMode="auto">
            <a:xfrm>
              <a:off x="2564130" y="5425440"/>
              <a:ext cx="114300" cy="114300"/>
            </a:xfrm>
            <a:prstGeom prst="ellipse">
              <a:avLst/>
            </a:prstGeom>
            <a:solidFill>
              <a:srgbClr val="4D4D4D"/>
            </a:solidFill>
            <a:ln w="28575">
              <a:solidFill>
                <a:srgbClr val="4D4D4D"/>
              </a:solidFill>
              <a:round/>
              <a:headEnd/>
              <a:tailEnd type="triangle" w="med" len="med"/>
            </a:ln>
          </p:spPr>
          <p:txBody>
            <a:bodyPr lIns="0" tIns="0" rIns="0" bIns="0" anchor="ctr"/>
            <a:lstStyle/>
            <a:p>
              <a:endParaRPr lang="en-US"/>
            </a:p>
          </p:txBody>
        </p:sp>
      </p:grpSp>
      <p:cxnSp>
        <p:nvCxnSpPr>
          <p:cNvPr id="12300" name="Straight Arrow Connector 67"/>
          <p:cNvCxnSpPr>
            <a:cxnSpLocks noChangeShapeType="1"/>
          </p:cNvCxnSpPr>
          <p:nvPr/>
        </p:nvCxnSpPr>
        <p:spPr bwMode="auto">
          <a:xfrm>
            <a:off x="1636713" y="3536950"/>
            <a:ext cx="696912" cy="9525"/>
          </a:xfrm>
          <a:prstGeom prst="straightConnector1">
            <a:avLst/>
          </a:prstGeom>
          <a:noFill/>
          <a:ln w="12700"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12301" name="Left Brace 69"/>
          <p:cNvSpPr>
            <a:spLocks/>
          </p:cNvSpPr>
          <p:nvPr/>
        </p:nvSpPr>
        <p:spPr bwMode="auto">
          <a:xfrm>
            <a:off x="3659188" y="1039813"/>
            <a:ext cx="628650" cy="5383212"/>
          </a:xfrm>
          <a:prstGeom prst="leftBrace">
            <a:avLst>
              <a:gd name="adj1" fmla="val 79249"/>
              <a:gd name="adj2" fmla="val 4500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302" name="TextBox 70"/>
          <p:cNvSpPr txBox="1">
            <a:spLocks noChangeArrowheads="1"/>
          </p:cNvSpPr>
          <p:nvPr/>
        </p:nvSpPr>
        <p:spPr bwMode="auto">
          <a:xfrm>
            <a:off x="4038600" y="2270125"/>
            <a:ext cx="3397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subtype </a:t>
            </a:r>
            <a:r>
              <a:rPr lang="en-US" sz="1800" dirty="0" smtClean="0"/>
              <a:t>“</a:t>
            </a:r>
            <a:r>
              <a:rPr lang="en-US" sz="1800" dirty="0" err="1" smtClean="0"/>
              <a:t>IsInvalid</a:t>
            </a:r>
            <a:r>
              <a:rPr lang="en-US" sz="1800" dirty="0" smtClean="0"/>
              <a:t>” methods</a:t>
            </a:r>
            <a:endParaRPr lang="en-US" sz="1800" dirty="0"/>
          </a:p>
        </p:txBody>
      </p:sp>
      <p:grpSp>
        <p:nvGrpSpPr>
          <p:cNvPr id="12303" name="Group 90"/>
          <p:cNvGrpSpPr>
            <a:grpSpLocks/>
          </p:cNvGrpSpPr>
          <p:nvPr/>
        </p:nvGrpSpPr>
        <p:grpSpPr bwMode="auto">
          <a:xfrm>
            <a:off x="4322763" y="1303338"/>
            <a:ext cx="3086100" cy="668337"/>
            <a:chOff x="5542869" y="1358766"/>
            <a:chExt cx="3086780" cy="669827"/>
          </a:xfrm>
        </p:grpSpPr>
        <p:sp>
          <p:nvSpPr>
            <p:cNvPr id="74" name="TextBox 73"/>
            <p:cNvSpPr txBox="1"/>
            <p:nvPr/>
          </p:nvSpPr>
          <p:spPr>
            <a:xfrm>
              <a:off x="6457470" y="1396951"/>
              <a:ext cx="2172179" cy="585502"/>
            </a:xfrm>
            <a:prstGeom prst="rect">
              <a:avLst/>
            </a:prstGeom>
            <a:noFill/>
          </p:spPr>
          <p:txBody>
            <a:bodyPr>
              <a:spAutoFit/>
            </a:bodyPr>
            <a:lstStyle/>
            <a:p>
              <a:pPr algn="l">
                <a:defRPr/>
              </a:pPr>
              <a:r>
                <a:rPr lang="en-US" sz="1600" dirty="0">
                  <a:solidFill>
                    <a:schemeClr val="accent1">
                      <a:lumMod val="75000"/>
                    </a:schemeClr>
                  </a:solidFill>
                </a:rPr>
                <a:t>SubTypeSpecific</a:t>
              </a:r>
              <a:br>
                <a:rPr lang="en-US" sz="1600" dirty="0">
                  <a:solidFill>
                    <a:schemeClr val="accent1">
                      <a:lumMod val="75000"/>
                    </a:schemeClr>
                  </a:solidFill>
                </a:rPr>
              </a:br>
              <a:r>
                <a:rPr lang="en-US" sz="1600" dirty="0">
                  <a:solidFill>
                    <a:schemeClr val="accent1">
                      <a:lumMod val="75000"/>
                    </a:schemeClr>
                  </a:solidFill>
                </a:rPr>
                <a:t>Logics map</a:t>
              </a:r>
            </a:p>
          </p:txBody>
        </p:sp>
        <p:grpSp>
          <p:nvGrpSpPr>
            <p:cNvPr id="12323" name="Group 89"/>
            <p:cNvGrpSpPr>
              <a:grpSpLocks/>
            </p:cNvGrpSpPr>
            <p:nvPr/>
          </p:nvGrpSpPr>
          <p:grpSpPr bwMode="auto">
            <a:xfrm>
              <a:off x="5542869" y="1358766"/>
              <a:ext cx="869351" cy="669827"/>
              <a:chOff x="5542869" y="1358766"/>
              <a:chExt cx="869351" cy="669827"/>
            </a:xfrm>
          </p:grpSpPr>
          <p:sp>
            <p:nvSpPr>
              <p:cNvPr id="12324" name="Rectangle 77"/>
              <p:cNvSpPr>
                <a:spLocks noChangeArrowheads="1"/>
              </p:cNvSpPr>
              <p:nvPr/>
            </p:nvSpPr>
            <p:spPr bwMode="auto">
              <a:xfrm>
                <a:off x="5542869" y="1358766"/>
                <a:ext cx="869351" cy="669827"/>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12325" name="Group 80"/>
              <p:cNvGrpSpPr>
                <a:grpSpLocks/>
              </p:cNvGrpSpPr>
              <p:nvPr/>
            </p:nvGrpSpPr>
            <p:grpSpPr bwMode="auto">
              <a:xfrm>
                <a:off x="5639018" y="1626870"/>
                <a:ext cx="689272" cy="140970"/>
                <a:chOff x="5639018" y="1615440"/>
                <a:chExt cx="689272" cy="140970"/>
              </a:xfrm>
            </p:grpSpPr>
            <p:sp>
              <p:nvSpPr>
                <p:cNvPr id="12334"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35"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36" name="Right Arrow 79"/>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nvGrpSpPr>
              <p:cNvPr id="12326" name="Group 81"/>
              <p:cNvGrpSpPr>
                <a:grpSpLocks/>
              </p:cNvGrpSpPr>
              <p:nvPr/>
            </p:nvGrpSpPr>
            <p:grpSpPr bwMode="auto">
              <a:xfrm>
                <a:off x="5639018" y="1459230"/>
                <a:ext cx="689272" cy="140970"/>
                <a:chOff x="5639018" y="1615440"/>
                <a:chExt cx="689272" cy="140970"/>
              </a:xfrm>
            </p:grpSpPr>
            <p:sp>
              <p:nvSpPr>
                <p:cNvPr id="12331"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32"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33" name="Right Arrow 84"/>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nvGrpSpPr>
              <p:cNvPr id="12327" name="Group 85"/>
              <p:cNvGrpSpPr>
                <a:grpSpLocks/>
              </p:cNvGrpSpPr>
              <p:nvPr/>
            </p:nvGrpSpPr>
            <p:grpSpPr bwMode="auto">
              <a:xfrm>
                <a:off x="5639018" y="1794510"/>
                <a:ext cx="689272" cy="140970"/>
                <a:chOff x="5639018" y="1615440"/>
                <a:chExt cx="689272" cy="140970"/>
              </a:xfrm>
            </p:grpSpPr>
            <p:sp>
              <p:nvSpPr>
                <p:cNvPr id="12328"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29"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12330" name="Right Arrow 88"/>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grpSp>
      <p:grpSp>
        <p:nvGrpSpPr>
          <p:cNvPr id="12304" name="Group 82"/>
          <p:cNvGrpSpPr>
            <a:grpSpLocks/>
          </p:cNvGrpSpPr>
          <p:nvPr/>
        </p:nvGrpSpPr>
        <p:grpSpPr bwMode="auto">
          <a:xfrm>
            <a:off x="7464425" y="2884488"/>
            <a:ext cx="1527175" cy="395287"/>
            <a:chOff x="2553825" y="819807"/>
            <a:chExt cx="1527176" cy="394138"/>
          </a:xfrm>
        </p:grpSpPr>
        <p:sp>
          <p:nvSpPr>
            <p:cNvPr id="81" name="TextBox 80"/>
            <p:cNvSpPr txBox="1"/>
            <p:nvPr/>
          </p:nvSpPr>
          <p:spPr>
            <a:xfrm>
              <a:off x="2583988" y="830887"/>
              <a:ext cx="1497013" cy="368813"/>
            </a:xfrm>
            <a:prstGeom prst="rect">
              <a:avLst/>
            </a:prstGeom>
            <a:noFill/>
            <a:ln>
              <a:noFill/>
            </a:ln>
          </p:spPr>
          <p:txBody>
            <a:bodyPr>
              <a:spAutoFit/>
            </a:bodyPr>
            <a:lstStyle/>
            <a:p>
              <a:pPr>
                <a:defRPr/>
              </a:pPr>
              <a:r>
                <a:rPr lang="en-US" sz="1800" dirty="0">
                  <a:solidFill>
                    <a:schemeClr val="accent1">
                      <a:lumMod val="75000"/>
                    </a:schemeClr>
                  </a:solidFill>
                </a:rPr>
                <a:t>ErrorMsg!</a:t>
              </a:r>
            </a:p>
          </p:txBody>
        </p:sp>
        <p:sp>
          <p:nvSpPr>
            <p:cNvPr id="82" name="Rectangular Callout 81"/>
            <p:cNvSpPr/>
            <p:nvPr/>
          </p:nvSpPr>
          <p:spPr bwMode="auto">
            <a:xfrm>
              <a:off x="2553825" y="819807"/>
              <a:ext cx="1355726" cy="394138"/>
            </a:xfrm>
            <a:prstGeom prst="wedgeRectCallout">
              <a:avLst>
                <a:gd name="adj1" fmla="val -54554"/>
                <a:gd name="adj2" fmla="val 69477"/>
              </a:avLst>
            </a:prstGeom>
            <a:noFill/>
            <a:ln w="28575">
              <a:solidFill>
                <a:schemeClr val="accent1">
                  <a:lumMod val="75000"/>
                </a:schemeClr>
              </a:solidFill>
              <a:round/>
              <a:headEnd/>
              <a:tailEnd type="triangle" w="med" len="med"/>
            </a:ln>
          </p:spPr>
          <p:txBody>
            <a:bodyPr lIns="0" tIns="0" rIns="0" bIns="0" anchor="ctr"/>
            <a:lstStyle/>
            <a:p>
              <a:pPr>
                <a:defRPr/>
              </a:pPr>
              <a:endParaRPr lang="en-US" dirty="0"/>
            </a:p>
          </p:txBody>
        </p:sp>
      </p:grpSp>
      <p:sp>
        <p:nvSpPr>
          <p:cNvPr id="93" name="TextBox 92"/>
          <p:cNvSpPr txBox="1"/>
          <p:nvPr/>
        </p:nvSpPr>
        <p:spPr>
          <a:xfrm>
            <a:off x="7164388" y="2897188"/>
            <a:ext cx="379412" cy="369887"/>
          </a:xfrm>
          <a:prstGeom prst="rect">
            <a:avLst/>
          </a:prstGeom>
          <a:noFill/>
        </p:spPr>
        <p:txBody>
          <a:bodyPr>
            <a:spAutoFit/>
          </a:bodyPr>
          <a:lstStyle/>
          <a:p>
            <a:pPr>
              <a:defRPr/>
            </a:pPr>
            <a:r>
              <a:rPr lang="en-US" sz="1800" dirty="0">
                <a:solidFill>
                  <a:schemeClr val="accent1">
                    <a:lumMod val="75000"/>
                  </a:schemeClr>
                </a:solidFill>
              </a:rPr>
              <a:t>+</a:t>
            </a:r>
          </a:p>
        </p:txBody>
      </p:sp>
      <p:sp>
        <p:nvSpPr>
          <p:cNvPr id="94" name="TextBox 93"/>
          <p:cNvSpPr txBox="1"/>
          <p:nvPr/>
        </p:nvSpPr>
        <p:spPr>
          <a:xfrm>
            <a:off x="7164388" y="3621088"/>
            <a:ext cx="379412" cy="368300"/>
          </a:xfrm>
          <a:prstGeom prst="rect">
            <a:avLst/>
          </a:prstGeom>
          <a:noFill/>
        </p:spPr>
        <p:txBody>
          <a:bodyPr>
            <a:spAutoFit/>
          </a:bodyPr>
          <a:lstStyle/>
          <a:p>
            <a:pPr>
              <a:defRPr/>
            </a:pPr>
            <a:r>
              <a:rPr lang="en-US" sz="1800" dirty="0">
                <a:solidFill>
                  <a:schemeClr val="accent1">
                    <a:lumMod val="75000"/>
                  </a:schemeClr>
                </a:solidFill>
              </a:rPr>
              <a:t>+</a:t>
            </a:r>
          </a:p>
        </p:txBody>
      </p:sp>
      <p:sp>
        <p:nvSpPr>
          <p:cNvPr id="95" name="TextBox 94"/>
          <p:cNvSpPr txBox="1"/>
          <p:nvPr/>
        </p:nvSpPr>
        <p:spPr>
          <a:xfrm>
            <a:off x="7164388" y="4430713"/>
            <a:ext cx="379412" cy="369887"/>
          </a:xfrm>
          <a:prstGeom prst="rect">
            <a:avLst/>
          </a:prstGeom>
          <a:noFill/>
        </p:spPr>
        <p:txBody>
          <a:bodyPr>
            <a:spAutoFit/>
          </a:bodyPr>
          <a:lstStyle/>
          <a:p>
            <a:pPr>
              <a:defRPr/>
            </a:pPr>
            <a:r>
              <a:rPr lang="en-US" sz="1800" dirty="0">
                <a:solidFill>
                  <a:schemeClr val="accent1">
                    <a:lumMod val="75000"/>
                  </a:schemeClr>
                </a:solidFill>
              </a:rPr>
              <a:t>+</a:t>
            </a:r>
          </a:p>
        </p:txBody>
      </p:sp>
      <p:sp>
        <p:nvSpPr>
          <p:cNvPr id="96" name="TextBox 95"/>
          <p:cNvSpPr txBox="1"/>
          <p:nvPr/>
        </p:nvSpPr>
        <p:spPr>
          <a:xfrm>
            <a:off x="7164388" y="5638800"/>
            <a:ext cx="379412" cy="368300"/>
          </a:xfrm>
          <a:prstGeom prst="rect">
            <a:avLst/>
          </a:prstGeom>
          <a:noFill/>
        </p:spPr>
        <p:txBody>
          <a:bodyPr>
            <a:spAutoFit/>
          </a:bodyPr>
          <a:lstStyle/>
          <a:p>
            <a:pPr>
              <a:defRPr/>
            </a:pPr>
            <a:r>
              <a:rPr lang="en-US" sz="1800" dirty="0">
                <a:solidFill>
                  <a:schemeClr val="accent1">
                    <a:lumMod val="75000"/>
                  </a:schemeClr>
                </a:solidFill>
              </a:rPr>
              <a:t>+</a:t>
            </a:r>
          </a:p>
        </p:txBody>
      </p:sp>
      <p:sp>
        <p:nvSpPr>
          <p:cNvPr id="12312" name="TextBox 96"/>
          <p:cNvSpPr txBox="1">
            <a:spLocks noChangeArrowheads="1"/>
          </p:cNvSpPr>
          <p:nvPr/>
        </p:nvSpPr>
        <p:spPr bwMode="auto">
          <a:xfrm>
            <a:off x="4273550" y="925513"/>
            <a:ext cx="307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subtype logic map</a:t>
            </a:r>
          </a:p>
        </p:txBody>
      </p:sp>
      <p:sp>
        <p:nvSpPr>
          <p:cNvPr id="12313" name="TextBox 97"/>
          <p:cNvSpPr txBox="1">
            <a:spLocks noChangeArrowheads="1"/>
          </p:cNvSpPr>
          <p:nvPr/>
        </p:nvSpPr>
        <p:spPr bwMode="auto">
          <a:xfrm>
            <a:off x="7373938" y="2122488"/>
            <a:ext cx="1711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 error</a:t>
            </a:r>
            <a:br>
              <a:rPr lang="en-US" sz="1800"/>
            </a:br>
            <a:r>
              <a:rPr lang="en-US" sz="1800"/>
              <a:t>messages</a:t>
            </a:r>
          </a:p>
        </p:txBody>
      </p:sp>
      <p:grpSp>
        <p:nvGrpSpPr>
          <p:cNvPr id="97" name="Group 82"/>
          <p:cNvGrpSpPr>
            <a:grpSpLocks/>
          </p:cNvGrpSpPr>
          <p:nvPr/>
        </p:nvGrpSpPr>
        <p:grpSpPr bwMode="auto">
          <a:xfrm>
            <a:off x="7467600" y="3657600"/>
            <a:ext cx="1527175" cy="395287"/>
            <a:chOff x="2553825" y="819807"/>
            <a:chExt cx="1527176" cy="394138"/>
          </a:xfrm>
        </p:grpSpPr>
        <p:sp>
          <p:nvSpPr>
            <p:cNvPr id="98" name="TextBox 97"/>
            <p:cNvSpPr txBox="1"/>
            <p:nvPr/>
          </p:nvSpPr>
          <p:spPr>
            <a:xfrm>
              <a:off x="2583988" y="830887"/>
              <a:ext cx="1497013" cy="368813"/>
            </a:xfrm>
            <a:prstGeom prst="rect">
              <a:avLst/>
            </a:prstGeom>
            <a:noFill/>
            <a:ln>
              <a:noFill/>
            </a:ln>
          </p:spPr>
          <p:txBody>
            <a:bodyPr>
              <a:spAutoFit/>
            </a:bodyPr>
            <a:lstStyle/>
            <a:p>
              <a:pPr>
                <a:defRPr/>
              </a:pPr>
              <a:r>
                <a:rPr lang="en-US" sz="1800" dirty="0">
                  <a:solidFill>
                    <a:schemeClr val="accent1">
                      <a:lumMod val="75000"/>
                    </a:schemeClr>
                  </a:solidFill>
                </a:rPr>
                <a:t>ErrorMsg!</a:t>
              </a:r>
            </a:p>
          </p:txBody>
        </p:sp>
        <p:sp>
          <p:nvSpPr>
            <p:cNvPr id="99" name="Rectangular Callout 98"/>
            <p:cNvSpPr/>
            <p:nvPr/>
          </p:nvSpPr>
          <p:spPr bwMode="auto">
            <a:xfrm>
              <a:off x="2553825" y="819807"/>
              <a:ext cx="1355726" cy="394138"/>
            </a:xfrm>
            <a:prstGeom prst="wedgeRectCallout">
              <a:avLst>
                <a:gd name="adj1" fmla="val -54554"/>
                <a:gd name="adj2" fmla="val 69477"/>
              </a:avLst>
            </a:prstGeom>
            <a:noFill/>
            <a:ln w="28575">
              <a:solidFill>
                <a:schemeClr val="accent1">
                  <a:lumMod val="75000"/>
                </a:schemeClr>
              </a:solidFill>
              <a:round/>
              <a:headEnd/>
              <a:tailEnd type="triangle" w="med" len="med"/>
            </a:ln>
          </p:spPr>
          <p:txBody>
            <a:bodyPr lIns="0" tIns="0" rIns="0" bIns="0" anchor="ctr"/>
            <a:lstStyle/>
            <a:p>
              <a:pPr>
                <a:defRPr/>
              </a:pPr>
              <a:endParaRPr lang="en-US" dirty="0"/>
            </a:p>
          </p:txBody>
        </p:sp>
      </p:grpSp>
      <p:grpSp>
        <p:nvGrpSpPr>
          <p:cNvPr id="100" name="Group 82"/>
          <p:cNvGrpSpPr>
            <a:grpSpLocks/>
          </p:cNvGrpSpPr>
          <p:nvPr/>
        </p:nvGrpSpPr>
        <p:grpSpPr bwMode="auto">
          <a:xfrm>
            <a:off x="7448586" y="4430554"/>
            <a:ext cx="1527175" cy="395287"/>
            <a:chOff x="2553825" y="819807"/>
            <a:chExt cx="1527176" cy="394138"/>
          </a:xfrm>
        </p:grpSpPr>
        <p:sp>
          <p:nvSpPr>
            <p:cNvPr id="101" name="TextBox 100"/>
            <p:cNvSpPr txBox="1"/>
            <p:nvPr/>
          </p:nvSpPr>
          <p:spPr>
            <a:xfrm>
              <a:off x="2583988" y="830887"/>
              <a:ext cx="1497013" cy="368813"/>
            </a:xfrm>
            <a:prstGeom prst="rect">
              <a:avLst/>
            </a:prstGeom>
            <a:noFill/>
            <a:ln>
              <a:noFill/>
            </a:ln>
          </p:spPr>
          <p:txBody>
            <a:bodyPr>
              <a:spAutoFit/>
            </a:bodyPr>
            <a:lstStyle/>
            <a:p>
              <a:pPr>
                <a:defRPr/>
              </a:pPr>
              <a:r>
                <a:rPr lang="en-US" sz="1800" dirty="0">
                  <a:solidFill>
                    <a:schemeClr val="accent1">
                      <a:lumMod val="75000"/>
                    </a:schemeClr>
                  </a:solidFill>
                </a:rPr>
                <a:t>ErrorMsg!</a:t>
              </a:r>
            </a:p>
          </p:txBody>
        </p:sp>
        <p:sp>
          <p:nvSpPr>
            <p:cNvPr id="102" name="Rectangular Callout 101"/>
            <p:cNvSpPr/>
            <p:nvPr/>
          </p:nvSpPr>
          <p:spPr bwMode="auto">
            <a:xfrm>
              <a:off x="2553825" y="819807"/>
              <a:ext cx="1355726" cy="394138"/>
            </a:xfrm>
            <a:prstGeom prst="wedgeRectCallout">
              <a:avLst>
                <a:gd name="adj1" fmla="val -54554"/>
                <a:gd name="adj2" fmla="val 69477"/>
              </a:avLst>
            </a:prstGeom>
            <a:noFill/>
            <a:ln w="28575">
              <a:solidFill>
                <a:schemeClr val="accent1">
                  <a:lumMod val="75000"/>
                </a:schemeClr>
              </a:solidFill>
              <a:round/>
              <a:headEnd/>
              <a:tailEnd type="triangle" w="med" len="med"/>
            </a:ln>
          </p:spPr>
          <p:txBody>
            <a:bodyPr lIns="0" tIns="0" rIns="0" bIns="0" anchor="ctr"/>
            <a:lstStyle/>
            <a:p>
              <a:pPr>
                <a:defRPr/>
              </a:pPr>
              <a:endParaRPr lang="en-US" dirty="0"/>
            </a:p>
          </p:txBody>
        </p:sp>
      </p:grpSp>
      <p:grpSp>
        <p:nvGrpSpPr>
          <p:cNvPr id="103" name="Group 82"/>
          <p:cNvGrpSpPr>
            <a:grpSpLocks/>
          </p:cNvGrpSpPr>
          <p:nvPr/>
        </p:nvGrpSpPr>
        <p:grpSpPr bwMode="auto">
          <a:xfrm>
            <a:off x="7445375" y="5600377"/>
            <a:ext cx="1527175" cy="395287"/>
            <a:chOff x="2553825" y="819807"/>
            <a:chExt cx="1527176" cy="394138"/>
          </a:xfrm>
        </p:grpSpPr>
        <p:sp>
          <p:nvSpPr>
            <p:cNvPr id="104" name="TextBox 103"/>
            <p:cNvSpPr txBox="1"/>
            <p:nvPr/>
          </p:nvSpPr>
          <p:spPr>
            <a:xfrm>
              <a:off x="2583988" y="830887"/>
              <a:ext cx="1497013" cy="368813"/>
            </a:xfrm>
            <a:prstGeom prst="rect">
              <a:avLst/>
            </a:prstGeom>
            <a:noFill/>
            <a:ln>
              <a:noFill/>
            </a:ln>
          </p:spPr>
          <p:txBody>
            <a:bodyPr>
              <a:spAutoFit/>
            </a:bodyPr>
            <a:lstStyle/>
            <a:p>
              <a:pPr>
                <a:defRPr/>
              </a:pPr>
              <a:r>
                <a:rPr lang="en-US" sz="1800" dirty="0">
                  <a:solidFill>
                    <a:schemeClr val="accent1">
                      <a:lumMod val="75000"/>
                    </a:schemeClr>
                  </a:solidFill>
                </a:rPr>
                <a:t>ErrorMsg!</a:t>
              </a:r>
            </a:p>
          </p:txBody>
        </p:sp>
        <p:sp>
          <p:nvSpPr>
            <p:cNvPr id="105" name="Rectangular Callout 104"/>
            <p:cNvSpPr/>
            <p:nvPr/>
          </p:nvSpPr>
          <p:spPr bwMode="auto">
            <a:xfrm>
              <a:off x="2553825" y="819807"/>
              <a:ext cx="1355726" cy="394138"/>
            </a:xfrm>
            <a:prstGeom prst="wedgeRectCallout">
              <a:avLst>
                <a:gd name="adj1" fmla="val -54554"/>
                <a:gd name="adj2" fmla="val 69477"/>
              </a:avLst>
            </a:prstGeom>
            <a:noFill/>
            <a:ln w="28575">
              <a:solidFill>
                <a:schemeClr val="accent1">
                  <a:lumMod val="75000"/>
                </a:schemeClr>
              </a:solidFill>
              <a:round/>
              <a:headEnd/>
              <a:tailEnd type="triangle" w="med" len="med"/>
            </a:ln>
          </p:spPr>
          <p:txBody>
            <a:bodyPr lIns="0" tIns="0" rIns="0" bIns="0" anchor="ctr"/>
            <a:lstStyle/>
            <a:p>
              <a:pPr>
                <a:defRPr/>
              </a:pPr>
              <a:endParaRPr lang="en-US" dirty="0"/>
            </a:p>
          </p:txBody>
        </p:sp>
      </p:grpSp>
    </p:spTree>
    <p:extLst>
      <p:ext uri="{BB962C8B-B14F-4D97-AF65-F5344CB8AC3E}">
        <p14:creationId xmlns:p14="http://schemas.microsoft.com/office/powerpoint/2010/main" val="27160948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247649"/>
            <a:ext cx="8839200" cy="742951"/>
          </a:xfrm>
        </p:spPr>
        <p:txBody>
          <a:bodyPr/>
          <a:lstStyle/>
          <a:p>
            <a:r>
              <a:rPr lang="en-US" dirty="0" smtClean="0"/>
              <a:t>The </a:t>
            </a:r>
            <a:r>
              <a:rPr lang="en-US" dirty="0" err="1" smtClean="0"/>
              <a:t>ValidateABContactCreationPlugin</a:t>
            </a:r>
            <a:r>
              <a:rPr lang="en-US" dirty="0" smtClean="0"/>
              <a:t> 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47607"/>
            <a:ext cx="8123237" cy="37052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71900"/>
            <a:ext cx="8103693" cy="2425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Rounded Rectangle 5"/>
          <p:cNvSpPr>
            <a:spLocks noChangeArrowheads="1"/>
          </p:cNvSpPr>
          <p:nvPr/>
        </p:nvSpPr>
        <p:spPr bwMode="auto">
          <a:xfrm>
            <a:off x="5715000" y="4584700"/>
            <a:ext cx="2845893" cy="180975"/>
          </a:xfrm>
          <a:prstGeom prst="roundRect">
            <a:avLst>
              <a:gd name="adj" fmla="val 16667"/>
            </a:avLst>
          </a:pr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13318" name="Straight Arrow Connector 7"/>
          <p:cNvCxnSpPr>
            <a:cxnSpLocks noChangeShapeType="1"/>
          </p:cNvCxnSpPr>
          <p:nvPr/>
        </p:nvCxnSpPr>
        <p:spPr bwMode="auto">
          <a:xfrm flipH="1" flipV="1">
            <a:off x="2819398" y="1295400"/>
            <a:ext cx="3182941" cy="32893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624765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2041"/>
            <a:ext cx="8743862" cy="44133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9" name="Title 1"/>
          <p:cNvSpPr>
            <a:spLocks noGrp="1"/>
          </p:cNvSpPr>
          <p:nvPr>
            <p:ph type="title"/>
          </p:nvPr>
        </p:nvSpPr>
        <p:spPr/>
        <p:txBody>
          <a:bodyPr/>
          <a:lstStyle/>
          <a:p>
            <a:r>
              <a:rPr lang="en-US" dirty="0" smtClean="0"/>
              <a:t>The </a:t>
            </a:r>
            <a:r>
              <a:rPr lang="en-US" dirty="0" err="1" smtClean="0"/>
              <a:t>SubTypeSpecificLogics</a:t>
            </a:r>
            <a:r>
              <a:rPr lang="en-US" dirty="0" smtClean="0"/>
              <a:t> map</a:t>
            </a:r>
          </a:p>
        </p:txBody>
      </p:sp>
      <p:sp>
        <p:nvSpPr>
          <p:cNvPr id="2" name="Rectangle 1"/>
          <p:cNvSpPr/>
          <p:nvPr/>
        </p:nvSpPr>
        <p:spPr bwMode="auto">
          <a:xfrm>
            <a:off x="228600" y="3733800"/>
            <a:ext cx="8743862" cy="1371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617535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The validateCanCreate() method</a:t>
            </a:r>
          </a:p>
        </p:txBody>
      </p:sp>
      <p:sp>
        <p:nvSpPr>
          <p:cNvPr id="15363" name="Content Placeholder 2"/>
          <p:cNvSpPr>
            <a:spLocks noGrp="1"/>
          </p:cNvSpPr>
          <p:nvPr>
            <p:ph idx="1"/>
          </p:nvPr>
        </p:nvSpPr>
        <p:spPr>
          <a:xfrm>
            <a:off x="519113" y="4586288"/>
            <a:ext cx="8318500" cy="1803400"/>
          </a:xfrm>
        </p:spPr>
        <p:txBody>
          <a:bodyPr/>
          <a:lstStyle/>
          <a:p>
            <a:r>
              <a:rPr lang="en-US" dirty="0" smtClean="0"/>
              <a:t>The </a:t>
            </a:r>
            <a:r>
              <a:rPr lang="en-US" dirty="0" err="1" smtClean="0"/>
              <a:t>validateCanCreate</a:t>
            </a:r>
            <a:r>
              <a:rPr lang="en-US" dirty="0" smtClean="0"/>
              <a:t>() method manages the exception of creation criteria logic</a:t>
            </a:r>
          </a:p>
          <a:p>
            <a:pPr lvl="1"/>
            <a:r>
              <a:rPr lang="en-US" dirty="0" smtClean="0"/>
              <a:t>It calls the method that executes the subtype-specific logic</a:t>
            </a:r>
          </a:p>
          <a:p>
            <a:pPr lvl="1"/>
            <a:r>
              <a:rPr lang="en-US" dirty="0" smtClean="0"/>
              <a:t>If the logic isn't met, it throws an exception that details what the minimum creation requirements are for the contact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09600"/>
            <a:ext cx="8909299" cy="3886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888927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The canCreate method()</a:t>
            </a:r>
          </a:p>
        </p:txBody>
      </p:sp>
      <p:sp>
        <p:nvSpPr>
          <p:cNvPr id="16387" name="Content Placeholder 2"/>
          <p:cNvSpPr>
            <a:spLocks noGrp="1"/>
          </p:cNvSpPr>
          <p:nvPr>
            <p:ph idx="1"/>
          </p:nvPr>
        </p:nvSpPr>
        <p:spPr>
          <a:xfrm>
            <a:off x="519113" y="3840163"/>
            <a:ext cx="8318500" cy="2549525"/>
          </a:xfrm>
        </p:spPr>
        <p:txBody>
          <a:bodyPr/>
          <a:lstStyle/>
          <a:p>
            <a:r>
              <a:rPr lang="en-US" dirty="0" smtClean="0"/>
              <a:t>The </a:t>
            </a:r>
            <a:r>
              <a:rPr lang="en-US" dirty="0" err="1" smtClean="0"/>
              <a:t>canCreate</a:t>
            </a:r>
            <a:r>
              <a:rPr lang="en-US" dirty="0" smtClean="0"/>
              <a:t>() method uses the map to create a variable which is an instance of the appropriate Logic class</a:t>
            </a:r>
          </a:p>
          <a:p>
            <a:pPr lvl="1"/>
            <a:r>
              <a:rPr lang="en-US" dirty="0" smtClean="0"/>
              <a:t>If there is no Logic class for the subtype or any of its </a:t>
            </a:r>
            <a:r>
              <a:rPr lang="en-US" dirty="0" err="1" smtClean="0"/>
              <a:t>supertypes</a:t>
            </a:r>
            <a:r>
              <a:rPr lang="en-US" dirty="0" smtClean="0"/>
              <a:t>, then the save is allowed</a:t>
            </a:r>
          </a:p>
          <a:p>
            <a:pPr lvl="1"/>
            <a:r>
              <a:rPr lang="en-US" dirty="0" smtClean="0"/>
              <a:t>If there is a Logic class for the subtype or at least one of its </a:t>
            </a:r>
            <a:r>
              <a:rPr lang="en-US" dirty="0" err="1" smtClean="0"/>
              <a:t>supertypes</a:t>
            </a:r>
            <a:r>
              <a:rPr lang="en-US" dirty="0" smtClean="0"/>
              <a:t>, the execute() method of the lowest level is called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09600"/>
            <a:ext cx="7577750" cy="2743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458547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getABContactSubtypeLogic</a:t>
            </a:r>
            <a:r>
              <a:rPr lang="en-US" dirty="0" smtClean="0"/>
              <a:t>() method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1245035"/>
            <a:ext cx="8787907" cy="52442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828534"/>
            <a:ext cx="4800600" cy="46686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82621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Subtype-specific methods and Tax ID</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52" y="609600"/>
            <a:ext cx="7730647" cy="58722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5"/>
          <p:cNvSpPr>
            <a:spLocks noChangeArrowheads="1"/>
          </p:cNvSpPr>
          <p:nvPr/>
        </p:nvSpPr>
        <p:spPr bwMode="auto">
          <a:xfrm>
            <a:off x="1143000" y="4419600"/>
            <a:ext cx="4648199" cy="762000"/>
          </a:xfrm>
          <a:prstGeom prst="roundRect">
            <a:avLst>
              <a:gd name="adj" fmla="val 16667"/>
            </a:avLst>
          </a:prstGeom>
          <a:noFill/>
          <a:ln w="1270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5" name="Rounded Rectangle 5"/>
          <p:cNvSpPr>
            <a:spLocks noChangeArrowheads="1"/>
          </p:cNvSpPr>
          <p:nvPr/>
        </p:nvSpPr>
        <p:spPr bwMode="auto">
          <a:xfrm>
            <a:off x="1143000" y="5186855"/>
            <a:ext cx="4648199" cy="762000"/>
          </a:xfrm>
          <a:prstGeom prst="roundRect">
            <a:avLst>
              <a:gd name="adj" fmla="val 16667"/>
            </a:avLst>
          </a:pr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6" name="Rounded Rectangle 5"/>
          <p:cNvSpPr>
            <a:spLocks noChangeArrowheads="1"/>
          </p:cNvSpPr>
          <p:nvPr/>
        </p:nvSpPr>
        <p:spPr bwMode="auto">
          <a:xfrm>
            <a:off x="1142999" y="4190999"/>
            <a:ext cx="1752601" cy="246993"/>
          </a:xfrm>
          <a:prstGeom prst="roundRect">
            <a:avLst>
              <a:gd name="adj" fmla="val 16667"/>
            </a:avLst>
          </a:prstGeom>
          <a:noFill/>
          <a:ln w="12700">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solidFill>
                <a:srgbClr val="00B050"/>
              </a:solidFill>
            </a:endParaRPr>
          </a:p>
        </p:txBody>
      </p:sp>
      <p:sp>
        <p:nvSpPr>
          <p:cNvPr id="13" name="Rectangular Callout 86"/>
          <p:cNvSpPr>
            <a:spLocks noChangeArrowheads="1"/>
          </p:cNvSpPr>
          <p:nvPr/>
        </p:nvSpPr>
        <p:spPr bwMode="auto">
          <a:xfrm>
            <a:off x="6162018" y="5234535"/>
            <a:ext cx="1391964" cy="714320"/>
          </a:xfrm>
          <a:prstGeom prst="wedgeRectCallout">
            <a:avLst>
              <a:gd name="adj1" fmla="val -77406"/>
              <a:gd name="adj2" fmla="val -14011"/>
            </a:avLst>
          </a:prstGeom>
          <a:solidFill>
            <a:schemeClr val="tx1"/>
          </a:solidFill>
          <a:ln w="28575">
            <a:solidFill>
              <a:srgbClr val="FF0000"/>
            </a:solidFill>
            <a:round/>
            <a:headEnd/>
            <a:tailEnd type="triangle" w="med" len="med"/>
          </a:ln>
        </p:spPr>
        <p:txBody>
          <a:bodyPr lIns="0" tIns="0" rIns="0" bIns="0" anchor="ctr"/>
          <a:lstStyle/>
          <a:p>
            <a:endParaRPr lang="en-US"/>
          </a:p>
        </p:txBody>
      </p:sp>
      <p:sp>
        <p:nvSpPr>
          <p:cNvPr id="14" name="TextBox 47"/>
          <p:cNvSpPr txBox="1">
            <a:spLocks noChangeArrowheads="1"/>
          </p:cNvSpPr>
          <p:nvPr/>
        </p:nvSpPr>
        <p:spPr bwMode="auto">
          <a:xfrm>
            <a:off x="6162018" y="5197968"/>
            <a:ext cx="17627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Tax ID not required</a:t>
            </a:r>
            <a:endParaRPr lang="en-US" sz="1800" dirty="0"/>
          </a:p>
        </p:txBody>
      </p:sp>
      <p:sp>
        <p:nvSpPr>
          <p:cNvPr id="15" name="Rectangular Callout 86"/>
          <p:cNvSpPr>
            <a:spLocks noChangeArrowheads="1"/>
          </p:cNvSpPr>
          <p:nvPr/>
        </p:nvSpPr>
        <p:spPr bwMode="auto">
          <a:xfrm>
            <a:off x="6162018" y="4351062"/>
            <a:ext cx="1391964" cy="714320"/>
          </a:xfrm>
          <a:prstGeom prst="wedgeRectCallout">
            <a:avLst>
              <a:gd name="adj1" fmla="val -77406"/>
              <a:gd name="adj2" fmla="val -14011"/>
            </a:avLst>
          </a:prstGeom>
          <a:solidFill>
            <a:schemeClr val="tx1"/>
          </a:solidFill>
          <a:ln w="28575">
            <a:solidFill>
              <a:srgbClr val="0033CC"/>
            </a:solidFill>
            <a:round/>
            <a:headEnd/>
            <a:tailEnd type="triangle" w="med" len="med"/>
          </a:ln>
        </p:spPr>
        <p:txBody>
          <a:bodyPr lIns="0" tIns="0" rIns="0" bIns="0" anchor="ctr"/>
          <a:lstStyle/>
          <a:p>
            <a:endParaRPr lang="en-US"/>
          </a:p>
        </p:txBody>
      </p:sp>
      <p:sp>
        <p:nvSpPr>
          <p:cNvPr id="16" name="TextBox 47"/>
          <p:cNvSpPr txBox="1">
            <a:spLocks noChangeArrowheads="1"/>
          </p:cNvSpPr>
          <p:nvPr/>
        </p:nvSpPr>
        <p:spPr bwMode="auto">
          <a:xfrm>
            <a:off x="6162018" y="4314495"/>
            <a:ext cx="17627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rgbClr val="0033CC"/>
                </a:solidFill>
              </a:rPr>
              <a:t>Tax ID  required</a:t>
            </a:r>
            <a:endParaRPr lang="en-US" sz="1800" dirty="0">
              <a:solidFill>
                <a:srgbClr val="0033CC"/>
              </a:solidFill>
            </a:endParaRPr>
          </a:p>
        </p:txBody>
      </p:sp>
      <p:sp>
        <p:nvSpPr>
          <p:cNvPr id="17" name="Rounded Rectangle 5"/>
          <p:cNvSpPr>
            <a:spLocks noChangeArrowheads="1"/>
          </p:cNvSpPr>
          <p:nvPr/>
        </p:nvSpPr>
        <p:spPr bwMode="auto">
          <a:xfrm>
            <a:off x="1961346" y="4960826"/>
            <a:ext cx="2174329" cy="226029"/>
          </a:xfrm>
          <a:prstGeom prst="roundRect">
            <a:avLst>
              <a:gd name="adj" fmla="val 16667"/>
            </a:avLst>
          </a:prstGeom>
          <a:noFill/>
          <a:ln w="1270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18" name="Picture 7" descr="https://encrypted-tbn2.gstatic.com/images?q=tbn:ANd9GcTx_ubYpnd8ejx3AHs4A0pYfeNYJ1ABI3uGIyIuN6yTLmNPEP5St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3613" y="5257800"/>
            <a:ext cx="633587" cy="6335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ppgmvp.com/ppgmvp/media/video/Images%20Marketing/MVP-USA-FLA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8628" y="4343400"/>
            <a:ext cx="784772" cy="56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3024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46" y="588332"/>
            <a:ext cx="7611954" cy="51329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a:t>
            </a:r>
            <a:r>
              <a:rPr lang="en-US" dirty="0" err="1" smtClean="0"/>
              <a:t>ABPerson</a:t>
            </a:r>
            <a:r>
              <a:rPr lang="en-US" dirty="0" smtClean="0"/>
              <a:t> subtype method</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46" y="5638800"/>
            <a:ext cx="8789987" cy="857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ular Callout 86"/>
          <p:cNvSpPr>
            <a:spLocks noChangeArrowheads="1"/>
          </p:cNvSpPr>
          <p:nvPr/>
        </p:nvSpPr>
        <p:spPr bwMode="auto">
          <a:xfrm>
            <a:off x="7162800" y="5127238"/>
            <a:ext cx="1524000" cy="609764"/>
          </a:xfrm>
          <a:prstGeom prst="wedgeRectCallout">
            <a:avLst>
              <a:gd name="adj1" fmla="val -89820"/>
              <a:gd name="adj2" fmla="val 68725"/>
            </a:avLst>
          </a:prstGeom>
          <a:solidFill>
            <a:schemeClr val="tx1"/>
          </a:solidFill>
          <a:ln w="28575">
            <a:solidFill>
              <a:srgbClr val="0033CC"/>
            </a:solidFill>
            <a:round/>
            <a:headEnd/>
            <a:tailEnd type="triangle" w="med" len="med"/>
          </a:ln>
        </p:spPr>
        <p:txBody>
          <a:bodyPr lIns="0" tIns="0" rIns="0" bIns="0" anchor="ctr"/>
          <a:lstStyle/>
          <a:p>
            <a:endParaRPr lang="en-US"/>
          </a:p>
        </p:txBody>
      </p:sp>
      <p:sp>
        <p:nvSpPr>
          <p:cNvPr id="7" name="TextBox 47"/>
          <p:cNvSpPr txBox="1">
            <a:spLocks noChangeArrowheads="1"/>
          </p:cNvSpPr>
          <p:nvPr/>
        </p:nvSpPr>
        <p:spPr bwMode="auto">
          <a:xfrm>
            <a:off x="7141779" y="5074905"/>
            <a:ext cx="17627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rgbClr val="0033CC"/>
                </a:solidFill>
              </a:rPr>
              <a:t>Tax ID is  required</a:t>
            </a:r>
            <a:endParaRPr lang="en-US" sz="1800" dirty="0">
              <a:solidFill>
                <a:srgbClr val="0033CC"/>
              </a:solidFill>
            </a:endParaRPr>
          </a:p>
        </p:txBody>
      </p:sp>
    </p:spTree>
    <p:extLst>
      <p:ext uri="{BB962C8B-B14F-4D97-AF65-F5344CB8AC3E}">
        <p14:creationId xmlns:p14="http://schemas.microsoft.com/office/powerpoint/2010/main" val="14416833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19" y="561714"/>
            <a:ext cx="5648325" cy="3105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4" name="Title 1"/>
          <p:cNvSpPr>
            <a:spLocks noGrp="1"/>
          </p:cNvSpPr>
          <p:nvPr>
            <p:ph type="title"/>
          </p:nvPr>
        </p:nvSpPr>
        <p:spPr/>
        <p:txBody>
          <a:bodyPr/>
          <a:lstStyle/>
          <a:p>
            <a:r>
              <a:rPr lang="en-US" smtClean="0"/>
              <a:t>Helper methods</a:t>
            </a:r>
          </a:p>
        </p:txBody>
      </p:sp>
      <p:sp>
        <p:nvSpPr>
          <p:cNvPr id="18435" name="Content Placeholder 2"/>
          <p:cNvSpPr>
            <a:spLocks noGrp="1"/>
          </p:cNvSpPr>
          <p:nvPr>
            <p:ph idx="1"/>
          </p:nvPr>
        </p:nvSpPr>
        <p:spPr>
          <a:xfrm>
            <a:off x="228600" y="4100512"/>
            <a:ext cx="8609013" cy="2452688"/>
          </a:xfrm>
        </p:spPr>
        <p:txBody>
          <a:bodyPr/>
          <a:lstStyle/>
          <a:p>
            <a:r>
              <a:rPr lang="en-US" sz="2000" dirty="0" smtClean="0"/>
              <a:t>The subtype-specific methods make user of helper methods, which appear at the end of the </a:t>
            </a:r>
            <a:r>
              <a:rPr lang="en-US" sz="2000" dirty="0" err="1" smtClean="0"/>
              <a:t>ValidateABContactCreationPluginImpl</a:t>
            </a:r>
            <a:r>
              <a:rPr lang="en-US" sz="2000" dirty="0" smtClean="0"/>
              <a:t> class</a:t>
            </a:r>
          </a:p>
          <a:p>
            <a:pPr lvl="1"/>
            <a:r>
              <a:rPr lang="en-US" dirty="0" err="1" smtClean="0"/>
              <a:t>isLackingCompleteAddress</a:t>
            </a:r>
            <a:r>
              <a:rPr lang="en-US" dirty="0" smtClean="0"/>
              <a:t>() (depending on the Country)</a:t>
            </a:r>
          </a:p>
          <a:p>
            <a:pPr lvl="1"/>
            <a:r>
              <a:rPr lang="en-US" dirty="0" err="1" smtClean="0"/>
              <a:t>isLackingAnyPhoneNumber</a:t>
            </a:r>
            <a:r>
              <a:rPr lang="en-US" dirty="0" smtClean="0"/>
              <a:t>() (</a:t>
            </a:r>
            <a:r>
              <a:rPr lang="en-US" dirty="0" err="1" smtClean="0"/>
              <a:t>ABContact</a:t>
            </a:r>
            <a:r>
              <a:rPr lang="en-US" dirty="0" smtClean="0"/>
              <a:t>)</a:t>
            </a:r>
          </a:p>
          <a:p>
            <a:pPr lvl="1"/>
            <a:r>
              <a:rPr lang="en-US" dirty="0" err="1" smtClean="0"/>
              <a:t>isLackingAnyPhoneNumber</a:t>
            </a:r>
            <a:r>
              <a:rPr lang="en-US" dirty="0" smtClean="0"/>
              <a:t>() (</a:t>
            </a:r>
            <a:r>
              <a:rPr lang="en-US" dirty="0" err="1" smtClean="0"/>
              <a:t>ABPerson</a:t>
            </a:r>
            <a:r>
              <a:rPr lang="en-US" dirty="0" smtClean="0"/>
              <a:t> – additionally checks cell phone #s)</a:t>
            </a:r>
          </a:p>
          <a:p>
            <a:pPr lvl="1"/>
            <a:r>
              <a:rPr lang="en-US" dirty="0" err="1" smtClean="0"/>
              <a:t>isLackingCompleteDriversLicense</a:t>
            </a:r>
            <a:r>
              <a:rPr lang="en-US" dirty="0" smtClean="0"/>
              <a:t>()</a:t>
            </a:r>
          </a:p>
          <a:p>
            <a:pPr lvl="1"/>
            <a:endParaRPr lang="en-US" dirty="0" smtClean="0"/>
          </a:p>
        </p:txBody>
      </p:sp>
      <p:sp>
        <p:nvSpPr>
          <p:cNvPr id="2" name="TextBox 1"/>
          <p:cNvSpPr txBox="1"/>
          <p:nvPr/>
        </p:nvSpPr>
        <p:spPr>
          <a:xfrm>
            <a:off x="6934200" y="914400"/>
            <a:ext cx="1219200" cy="2133600"/>
          </a:xfrm>
          <a:prstGeom prst="rect">
            <a:avLst/>
          </a:prstGeom>
          <a:noFill/>
        </p:spPr>
        <p:txBody>
          <a:bodyPr wrap="square" rtlCol="0">
            <a:noAutofit/>
          </a:bodyPr>
          <a:lstStyle/>
          <a:p>
            <a:endParaRPr lang="en-US" dirty="0" smtClean="0">
              <a:solidFill>
                <a:srgbClr val="C00000"/>
              </a:solidFill>
              <a:latin typeface="Arial" pitchFamily="32" charset="0"/>
              <a:cs typeface="Arial" pitchFamily="32"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910" y="838200"/>
            <a:ext cx="3791095" cy="2514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5101911" y="2438400"/>
            <a:ext cx="3661090" cy="609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7" y="3648075"/>
            <a:ext cx="8685213" cy="466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Rectangle 11"/>
          <p:cNvSpPr/>
          <p:nvPr/>
        </p:nvSpPr>
        <p:spPr bwMode="auto">
          <a:xfrm>
            <a:off x="6400800" y="3648075"/>
            <a:ext cx="1143000" cy="31535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3" name="Straight Connector 12"/>
          <p:cNvCxnSpPr/>
          <p:nvPr/>
        </p:nvCxnSpPr>
        <p:spPr bwMode="auto">
          <a:xfrm flipV="1">
            <a:off x="7162800" y="3048001"/>
            <a:ext cx="685799" cy="600074"/>
          </a:xfrm>
          <a:prstGeom prst="line">
            <a:avLst/>
          </a:prstGeom>
          <a:noFill/>
          <a:ln w="19050" cap="flat" cmpd="sng" algn="ctr">
            <a:solidFill>
              <a:srgbClr val="FF0000"/>
            </a:solidFill>
            <a:prstDash val="solid"/>
            <a:round/>
            <a:headEnd type="triangle" w="med" len="med"/>
            <a:tailEnd type="none" w="med" len="med"/>
          </a:ln>
          <a:effectLst/>
        </p:spPr>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6746" y="381000"/>
            <a:ext cx="427708" cy="427708"/>
          </a:xfrm>
          <a:prstGeom prst="rect">
            <a:avLst/>
          </a:prstGeom>
        </p:spPr>
      </p:pic>
    </p:spTree>
    <p:extLst>
      <p:ext uri="{BB962C8B-B14F-4D97-AF65-F5344CB8AC3E}">
        <p14:creationId xmlns:p14="http://schemas.microsoft.com/office/powerpoint/2010/main" val="3334116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3" y="746877"/>
            <a:ext cx="8410629" cy="341187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Title 1"/>
          <p:cNvSpPr>
            <a:spLocks noGrp="1"/>
          </p:cNvSpPr>
          <p:nvPr>
            <p:ph type="title"/>
          </p:nvPr>
        </p:nvSpPr>
        <p:spPr/>
        <p:txBody>
          <a:bodyPr/>
          <a:lstStyle/>
          <a:p>
            <a:r>
              <a:rPr lang="en-US" smtClean="0"/>
              <a:t>Error messages</a:t>
            </a:r>
          </a:p>
        </p:txBody>
      </p:sp>
      <p:sp>
        <p:nvSpPr>
          <p:cNvPr id="19459" name="Content Placeholder 2"/>
          <p:cNvSpPr>
            <a:spLocks noGrp="1"/>
          </p:cNvSpPr>
          <p:nvPr>
            <p:ph idx="1"/>
          </p:nvPr>
        </p:nvSpPr>
        <p:spPr>
          <a:xfrm>
            <a:off x="496888" y="5220035"/>
            <a:ext cx="8318500" cy="1400175"/>
          </a:xfrm>
        </p:spPr>
        <p:txBody>
          <a:bodyPr/>
          <a:lstStyle/>
          <a:p>
            <a:r>
              <a:rPr lang="en-US" dirty="0" smtClean="0"/>
              <a:t>If false is returned, an exception is thrown</a:t>
            </a:r>
          </a:p>
          <a:p>
            <a:pPr lvl="1"/>
            <a:r>
              <a:rPr lang="en-US" dirty="0" smtClean="0"/>
              <a:t>The exception is hard-coded to use the following display key as the error message: </a:t>
            </a:r>
            <a:r>
              <a:rPr lang="en-US" dirty="0" err="1" smtClean="0"/>
              <a:t>Java.TooLooseContactCreateCriteriaException</a:t>
            </a:r>
            <a:r>
              <a:rPr lang="en-US" dirty="0" smtClean="0"/>
              <a:t>.&lt;Subtype&gt;</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42" y="2936743"/>
            <a:ext cx="7848898" cy="22160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Rounded Rectangle 5"/>
          <p:cNvSpPr>
            <a:spLocks noChangeArrowheads="1"/>
          </p:cNvSpPr>
          <p:nvPr/>
        </p:nvSpPr>
        <p:spPr bwMode="auto">
          <a:xfrm>
            <a:off x="1371600" y="2470278"/>
            <a:ext cx="1676400" cy="274638"/>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19463" name="Straight Arrow Connector 7"/>
          <p:cNvCxnSpPr>
            <a:cxnSpLocks noChangeShapeType="1"/>
          </p:cNvCxnSpPr>
          <p:nvPr/>
        </p:nvCxnSpPr>
        <p:spPr bwMode="auto">
          <a:xfrm>
            <a:off x="3048000" y="2590800"/>
            <a:ext cx="333375" cy="304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410734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smtClean="0"/>
              <a:t>Lesson objectives</a:t>
            </a:r>
          </a:p>
        </p:txBody>
      </p:sp>
      <p:sp>
        <p:nvSpPr>
          <p:cNvPr id="4099" name="Rectangle 3"/>
          <p:cNvSpPr>
            <a:spLocks noGrp="1" noChangeArrowheads="1"/>
          </p:cNvSpPr>
          <p:nvPr>
            <p:ph type="body" idx="4294967295"/>
          </p:nvPr>
        </p:nvSpPr>
        <p:spPr/>
        <p:txBody>
          <a:bodyPr/>
          <a:lstStyle/>
          <a:p>
            <a:pPr eaLnBrk="1" hangingPunct="1"/>
            <a:r>
              <a:rPr lang="en-US" smtClean="0"/>
              <a:t>By the end of this lesson, you should be able to:</a:t>
            </a:r>
          </a:p>
          <a:p>
            <a:pPr lvl="1" eaLnBrk="1" hangingPunct="1"/>
            <a:r>
              <a:rPr lang="en-US" smtClean="0"/>
              <a:t>Describe the role of contact creation criteria</a:t>
            </a:r>
          </a:p>
          <a:p>
            <a:pPr lvl="1" eaLnBrk="1" hangingPunct="1"/>
            <a:r>
              <a:rPr lang="en-US" smtClean="0"/>
              <a:t>List the elements that implement contact creation criteria</a:t>
            </a:r>
          </a:p>
          <a:p>
            <a:pPr lvl="1" eaLnBrk="1" hangingPunct="1"/>
            <a:r>
              <a:rPr lang="en-US" smtClean="0"/>
              <a:t>Configure contact creation criteria</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17497986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3749429"/>
            <a:ext cx="3945540" cy="27840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89" y="4389438"/>
            <a:ext cx="3387918" cy="1180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grpSp>
        <p:nvGrpSpPr>
          <p:cNvPr id="20482" name="Group 4"/>
          <p:cNvGrpSpPr>
            <a:grpSpLocks/>
          </p:cNvGrpSpPr>
          <p:nvPr/>
        </p:nvGrpSpPr>
        <p:grpSpPr bwMode="auto">
          <a:xfrm>
            <a:off x="463550" y="2713038"/>
            <a:ext cx="1014413" cy="1101725"/>
            <a:chOff x="4500" y="2736"/>
            <a:chExt cx="531" cy="577"/>
          </a:xfrm>
        </p:grpSpPr>
        <p:sp>
          <p:nvSpPr>
            <p:cNvPr id="20524"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0525"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526"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527"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528"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29"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30"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0531" name="Rectangle 12"/>
            <p:cNvSpPr>
              <a:spLocks noChangeArrowheads="1"/>
            </p:cNvSpPr>
            <p:nvPr/>
          </p:nvSpPr>
          <p:spPr bwMode="auto">
            <a:xfrm>
              <a:off x="4620" y="2762"/>
              <a:ext cx="33" cy="86"/>
            </a:xfrm>
            <a:prstGeom prst="rect">
              <a:avLst/>
            </a:prstGeom>
            <a:solidFill>
              <a:srgbClr val="BAC5D4"/>
            </a:solidFill>
            <a:ln w="12700" algn="ctr">
              <a:solidFill>
                <a:schemeClr val="bg1"/>
              </a:solidFill>
              <a:miter lim="800000"/>
              <a:headEnd/>
              <a:tailEnd/>
            </a:ln>
          </p:spPr>
          <p:txBody>
            <a:bodyPr wrap="none" lIns="0" tIns="0" rIns="0" bIns="0" anchor="ctr">
              <a:spAutoFit/>
            </a:bodyPr>
            <a:lstStyle/>
            <a:p>
              <a:endParaRPr lang="en-US"/>
            </a:p>
          </p:txBody>
        </p:sp>
        <p:sp>
          <p:nvSpPr>
            <p:cNvPr id="20532" name="Rectangle 13"/>
            <p:cNvSpPr>
              <a:spLocks noChangeArrowheads="1"/>
            </p:cNvSpPr>
            <p:nvPr/>
          </p:nvSpPr>
          <p:spPr bwMode="auto">
            <a:xfrm>
              <a:off x="4686" y="2762"/>
              <a:ext cx="33" cy="86"/>
            </a:xfrm>
            <a:prstGeom prst="rect">
              <a:avLst/>
            </a:prstGeom>
            <a:solidFill>
              <a:srgbClr val="BAC5D4"/>
            </a:solidFill>
            <a:ln w="12700" algn="ctr">
              <a:solidFill>
                <a:schemeClr val="bg1"/>
              </a:solidFill>
              <a:miter lim="800000"/>
              <a:headEnd/>
              <a:tailEnd/>
            </a:ln>
          </p:spPr>
          <p:txBody>
            <a:bodyPr wrap="none" lIns="0" tIns="0" rIns="0" bIns="0" anchor="ctr">
              <a:spAutoFit/>
            </a:bodyPr>
            <a:lstStyle/>
            <a:p>
              <a:endParaRPr lang="en-US"/>
            </a:p>
          </p:txBody>
        </p:sp>
        <p:sp>
          <p:nvSpPr>
            <p:cNvPr id="2053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3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01" name="TextBox 100"/>
          <p:cNvSpPr txBox="1"/>
          <p:nvPr/>
        </p:nvSpPr>
        <p:spPr>
          <a:xfrm>
            <a:off x="1443038" y="2676525"/>
            <a:ext cx="1497012" cy="1200150"/>
          </a:xfrm>
          <a:prstGeom prst="rect">
            <a:avLst/>
          </a:prstGeom>
          <a:noFill/>
        </p:spPr>
        <p:txBody>
          <a:bodyPr>
            <a:spAutoFit/>
          </a:bodyPr>
          <a:lstStyle/>
          <a:p>
            <a:pPr algn="l">
              <a:defRPr/>
            </a:pPr>
            <a:r>
              <a:rPr lang="en-US" sz="1800" dirty="0">
                <a:solidFill>
                  <a:schemeClr val="accent1">
                    <a:lumMod val="75000"/>
                  </a:schemeClr>
                </a:solidFill>
              </a:rPr>
              <a:t>Validate</a:t>
            </a:r>
            <a:br>
              <a:rPr lang="en-US" sz="1800" dirty="0">
                <a:solidFill>
                  <a:schemeClr val="accent1">
                    <a:lumMod val="75000"/>
                  </a:schemeClr>
                </a:solidFill>
              </a:rPr>
            </a:br>
            <a:r>
              <a:rPr lang="en-US" sz="1800" dirty="0">
                <a:solidFill>
                  <a:schemeClr val="accent1">
                    <a:lumMod val="75000"/>
                  </a:schemeClr>
                </a:solidFill>
              </a:rPr>
              <a:t>ABContact</a:t>
            </a:r>
            <a:br>
              <a:rPr lang="en-US" sz="1800" dirty="0">
                <a:solidFill>
                  <a:schemeClr val="accent1">
                    <a:lumMod val="75000"/>
                  </a:schemeClr>
                </a:solidFill>
              </a:rPr>
            </a:br>
            <a:r>
              <a:rPr lang="en-US" sz="1800" dirty="0">
                <a:solidFill>
                  <a:schemeClr val="accent1">
                    <a:lumMod val="75000"/>
                  </a:schemeClr>
                </a:solidFill>
              </a:rPr>
              <a:t>Creation</a:t>
            </a:r>
            <a:br>
              <a:rPr lang="en-US" sz="1800" dirty="0">
                <a:solidFill>
                  <a:schemeClr val="accent1">
                    <a:lumMod val="75000"/>
                  </a:schemeClr>
                </a:solidFill>
              </a:rPr>
            </a:br>
            <a:r>
              <a:rPr lang="en-US" sz="1800" dirty="0">
                <a:solidFill>
                  <a:schemeClr val="accent1">
                    <a:lumMod val="75000"/>
                  </a:schemeClr>
                </a:solidFill>
              </a:rPr>
              <a:t>PluginImpl</a:t>
            </a:r>
          </a:p>
        </p:txBody>
      </p:sp>
      <p:sp>
        <p:nvSpPr>
          <p:cNvPr id="20484" name="Freeform 82"/>
          <p:cNvSpPr>
            <a:spLocks noChangeArrowheads="1"/>
          </p:cNvSpPr>
          <p:nvPr/>
        </p:nvSpPr>
        <p:spPr bwMode="auto">
          <a:xfrm>
            <a:off x="1000125" y="1941513"/>
            <a:ext cx="3305175" cy="307975"/>
          </a:xfrm>
          <a:custGeom>
            <a:avLst/>
            <a:gdLst>
              <a:gd name="T0" fmla="*/ 0 w 2996419"/>
              <a:gd name="T1" fmla="*/ 75 h 2461846"/>
              <a:gd name="T2" fmla="*/ 0 w 2996419"/>
              <a:gd name="T3" fmla="*/ 0 h 2461846"/>
              <a:gd name="T4" fmla="*/ 4891189 w 2996419"/>
              <a:gd name="T5" fmla="*/ 0 h 2461846"/>
              <a:gd name="T6" fmla="*/ 0 60000 65536"/>
              <a:gd name="T7" fmla="*/ 0 60000 65536"/>
              <a:gd name="T8" fmla="*/ 0 60000 65536"/>
              <a:gd name="T9" fmla="*/ 0 w 2996419"/>
              <a:gd name="T10" fmla="*/ 0 h 2461846"/>
              <a:gd name="T11" fmla="*/ 2996419 w 2996419"/>
              <a:gd name="T12" fmla="*/ 2461846 h 2461846"/>
            </a:gdLst>
            <a:ahLst/>
            <a:cxnLst>
              <a:cxn ang="T6">
                <a:pos x="T0" y="T1"/>
              </a:cxn>
              <a:cxn ang="T7">
                <a:pos x="T2" y="T3"/>
              </a:cxn>
              <a:cxn ang="T8">
                <a:pos x="T4" y="T5"/>
              </a:cxn>
            </a:cxnLst>
            <a:rect l="T9" t="T10" r="T11" b="T12"/>
            <a:pathLst>
              <a:path w="2996419" h="2461846">
                <a:moveTo>
                  <a:pt x="0" y="2461846"/>
                </a:moveTo>
                <a:lnTo>
                  <a:pt x="0" y="0"/>
                </a:lnTo>
                <a:lnTo>
                  <a:pt x="2996419" y="0"/>
                </a:lnTo>
              </a:path>
            </a:pathLst>
          </a:custGeom>
          <a:noFill/>
          <a:ln w="12700"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5" name="Rectangular Callout 81"/>
          <p:cNvSpPr>
            <a:spLocks noChangeArrowheads="1"/>
          </p:cNvSpPr>
          <p:nvPr/>
        </p:nvSpPr>
        <p:spPr bwMode="auto">
          <a:xfrm>
            <a:off x="571500" y="2209800"/>
            <a:ext cx="3314700" cy="393700"/>
          </a:xfrm>
          <a:prstGeom prst="wedgeRectCallout">
            <a:avLst>
              <a:gd name="adj1" fmla="val -41162"/>
              <a:gd name="adj2" fmla="val 105171"/>
            </a:avLst>
          </a:prstGeom>
          <a:solidFill>
            <a:schemeClr val="tx1"/>
          </a:solidFill>
          <a:ln w="28575">
            <a:solidFill>
              <a:srgbClr val="FF0000"/>
            </a:solidFill>
            <a:round/>
            <a:headEnd/>
            <a:tailEnd type="triangle" w="med" len="med"/>
          </a:ln>
        </p:spPr>
        <p:txBody>
          <a:bodyPr lIns="0" tIns="0" rIns="0" bIns="0" anchor="ctr"/>
          <a:lstStyle/>
          <a:p>
            <a:endParaRPr lang="en-US"/>
          </a:p>
        </p:txBody>
      </p:sp>
      <p:sp>
        <p:nvSpPr>
          <p:cNvPr id="20486" name="Title 1"/>
          <p:cNvSpPr>
            <a:spLocks noGrp="1"/>
          </p:cNvSpPr>
          <p:nvPr>
            <p:ph type="title"/>
          </p:nvPr>
        </p:nvSpPr>
        <p:spPr/>
        <p:txBody>
          <a:bodyPr/>
          <a:lstStyle/>
          <a:p>
            <a:r>
              <a:rPr lang="en-US" smtClean="0"/>
              <a:t>Flow of creation criteria logic</a:t>
            </a:r>
          </a:p>
        </p:txBody>
      </p:sp>
      <p:grpSp>
        <p:nvGrpSpPr>
          <p:cNvPr id="20488" name="Group 40"/>
          <p:cNvGrpSpPr>
            <a:grpSpLocks/>
          </p:cNvGrpSpPr>
          <p:nvPr/>
        </p:nvGrpSpPr>
        <p:grpSpPr bwMode="auto">
          <a:xfrm>
            <a:off x="4322755" y="3060692"/>
            <a:ext cx="3086108" cy="669923"/>
            <a:chOff x="5485720" y="1321837"/>
            <a:chExt cx="3086780" cy="669827"/>
          </a:xfrm>
        </p:grpSpPr>
        <p:grpSp>
          <p:nvGrpSpPr>
            <p:cNvPr id="20518" name="Group 36"/>
            <p:cNvGrpSpPr>
              <a:grpSpLocks/>
            </p:cNvGrpSpPr>
            <p:nvPr/>
          </p:nvGrpSpPr>
          <p:grpSpPr bwMode="auto">
            <a:xfrm>
              <a:off x="5485720" y="1321837"/>
              <a:ext cx="869351" cy="669827"/>
              <a:chOff x="6320118" y="2487706"/>
              <a:chExt cx="820270" cy="632012"/>
            </a:xfrm>
          </p:grpSpPr>
          <p:sp>
            <p:nvSpPr>
              <p:cNvPr id="20520" name="Rectangle 7"/>
              <p:cNvSpPr>
                <a:spLocks noChangeArrowheads="1"/>
              </p:cNvSpPr>
              <p:nvPr/>
            </p:nvSpPr>
            <p:spPr bwMode="auto">
              <a:xfrm>
                <a:off x="6491244" y="290752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521" name="Rectangle 6"/>
              <p:cNvSpPr>
                <a:spLocks noChangeArrowheads="1"/>
              </p:cNvSpPr>
              <p:nvPr/>
            </p:nvSpPr>
            <p:spPr bwMode="auto">
              <a:xfrm>
                <a:off x="6590584" y="2764993"/>
                <a:ext cx="42028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522" name="Rectangle 7"/>
              <p:cNvSpPr>
                <a:spLocks noChangeArrowheads="1"/>
              </p:cNvSpPr>
              <p:nvPr/>
            </p:nvSpPr>
            <p:spPr bwMode="auto">
              <a:xfrm>
                <a:off x="6491244" y="2617969"/>
                <a:ext cx="519624" cy="7064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523" name="Rectangle 34"/>
              <p:cNvSpPr>
                <a:spLocks noChangeArrowheads="1"/>
              </p:cNvSpPr>
              <p:nvPr/>
            </p:nvSpPr>
            <p:spPr bwMode="auto">
              <a:xfrm>
                <a:off x="6320118" y="2487706"/>
                <a:ext cx="820270" cy="632012"/>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sp>
          <p:nvSpPr>
            <p:cNvPr id="28" name="TextBox 27"/>
            <p:cNvSpPr txBox="1"/>
            <p:nvPr/>
          </p:nvSpPr>
          <p:spPr>
            <a:xfrm>
              <a:off x="6400327" y="1359940"/>
              <a:ext cx="2172173" cy="584691"/>
            </a:xfrm>
            <a:prstGeom prst="rect">
              <a:avLst/>
            </a:prstGeom>
            <a:noFill/>
          </p:spPr>
          <p:txBody>
            <a:bodyPr>
              <a:spAutoFit/>
            </a:bodyPr>
            <a:lstStyle/>
            <a:p>
              <a:pPr algn="l">
                <a:defRPr/>
              </a:pPr>
              <a:r>
                <a:rPr lang="en-US" sz="1600" dirty="0" err="1" smtClean="0">
                  <a:solidFill>
                    <a:schemeClr val="accent1">
                      <a:lumMod val="75000"/>
                    </a:schemeClr>
                  </a:solidFill>
                </a:rPr>
                <a:t>ABCompanyVendor</a:t>
              </a:r>
              <a:r>
                <a:rPr lang="en-US" sz="1600" dirty="0" smtClean="0">
                  <a:solidFill>
                    <a:schemeClr val="accent1">
                      <a:lumMod val="75000"/>
                    </a:schemeClr>
                  </a:solidFill>
                </a:rPr>
                <a:t> method</a:t>
              </a:r>
              <a:endParaRPr lang="en-US" sz="1600" dirty="0">
                <a:solidFill>
                  <a:schemeClr val="accent1">
                    <a:lumMod val="75000"/>
                  </a:schemeClr>
                </a:solidFill>
              </a:endParaRPr>
            </a:p>
          </p:txBody>
        </p:sp>
      </p:grpSp>
      <p:grpSp>
        <p:nvGrpSpPr>
          <p:cNvPr id="20489" name="Group 90"/>
          <p:cNvGrpSpPr>
            <a:grpSpLocks/>
          </p:cNvGrpSpPr>
          <p:nvPr/>
        </p:nvGrpSpPr>
        <p:grpSpPr bwMode="auto">
          <a:xfrm>
            <a:off x="4322763" y="1598613"/>
            <a:ext cx="3086100" cy="668337"/>
            <a:chOff x="5542869" y="1358766"/>
            <a:chExt cx="3086780" cy="669827"/>
          </a:xfrm>
        </p:grpSpPr>
        <p:sp>
          <p:nvSpPr>
            <p:cNvPr id="50" name="TextBox 49"/>
            <p:cNvSpPr txBox="1"/>
            <p:nvPr/>
          </p:nvSpPr>
          <p:spPr>
            <a:xfrm>
              <a:off x="6457470" y="1396951"/>
              <a:ext cx="2172179" cy="585502"/>
            </a:xfrm>
            <a:prstGeom prst="rect">
              <a:avLst/>
            </a:prstGeom>
            <a:noFill/>
          </p:spPr>
          <p:txBody>
            <a:bodyPr>
              <a:spAutoFit/>
            </a:bodyPr>
            <a:lstStyle/>
            <a:p>
              <a:pPr algn="l">
                <a:defRPr/>
              </a:pPr>
              <a:r>
                <a:rPr lang="en-US" sz="1600" dirty="0">
                  <a:solidFill>
                    <a:schemeClr val="accent1">
                      <a:lumMod val="75000"/>
                    </a:schemeClr>
                  </a:solidFill>
                </a:rPr>
                <a:t>SubTypeSpecific</a:t>
              </a:r>
              <a:br>
                <a:rPr lang="en-US" sz="1600" dirty="0">
                  <a:solidFill>
                    <a:schemeClr val="accent1">
                      <a:lumMod val="75000"/>
                    </a:schemeClr>
                  </a:solidFill>
                </a:rPr>
              </a:br>
              <a:r>
                <a:rPr lang="en-US" sz="1600" dirty="0">
                  <a:solidFill>
                    <a:schemeClr val="accent1">
                      <a:lumMod val="75000"/>
                    </a:schemeClr>
                  </a:solidFill>
                </a:rPr>
                <a:t>Logics map</a:t>
              </a:r>
            </a:p>
          </p:txBody>
        </p:sp>
        <p:grpSp>
          <p:nvGrpSpPr>
            <p:cNvPr id="20504" name="Group 89"/>
            <p:cNvGrpSpPr>
              <a:grpSpLocks/>
            </p:cNvGrpSpPr>
            <p:nvPr/>
          </p:nvGrpSpPr>
          <p:grpSpPr bwMode="auto">
            <a:xfrm>
              <a:off x="5542869" y="1358766"/>
              <a:ext cx="869351" cy="669827"/>
              <a:chOff x="5542869" y="1358766"/>
              <a:chExt cx="869351" cy="669827"/>
            </a:xfrm>
          </p:grpSpPr>
          <p:sp>
            <p:nvSpPr>
              <p:cNvPr id="20505" name="Rectangle 77"/>
              <p:cNvSpPr>
                <a:spLocks noChangeArrowheads="1"/>
              </p:cNvSpPr>
              <p:nvPr/>
            </p:nvSpPr>
            <p:spPr bwMode="auto">
              <a:xfrm>
                <a:off x="5542869" y="1358766"/>
                <a:ext cx="869351" cy="669827"/>
              </a:xfrm>
              <a:prstGeom prst="rect">
                <a:avLst/>
              </a:prstGeom>
              <a:noFill/>
              <a:ln w="12700">
                <a:solidFill>
                  <a:srgbClr val="354963"/>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20506" name="Group 80"/>
              <p:cNvGrpSpPr>
                <a:grpSpLocks/>
              </p:cNvGrpSpPr>
              <p:nvPr/>
            </p:nvGrpSpPr>
            <p:grpSpPr bwMode="auto">
              <a:xfrm>
                <a:off x="5639018" y="1626870"/>
                <a:ext cx="689272" cy="140970"/>
                <a:chOff x="5639018" y="1615440"/>
                <a:chExt cx="689272" cy="140970"/>
              </a:xfrm>
            </p:grpSpPr>
            <p:sp>
              <p:nvSpPr>
                <p:cNvPr id="20515"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6"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7" name="Right Arrow 79"/>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nvGrpSpPr>
              <p:cNvPr id="20507" name="Group 81"/>
              <p:cNvGrpSpPr>
                <a:grpSpLocks/>
              </p:cNvGrpSpPr>
              <p:nvPr/>
            </p:nvGrpSpPr>
            <p:grpSpPr bwMode="auto">
              <a:xfrm>
                <a:off x="5639018" y="1459230"/>
                <a:ext cx="689272" cy="140970"/>
                <a:chOff x="5639018" y="1615440"/>
                <a:chExt cx="689272" cy="140970"/>
              </a:xfrm>
            </p:grpSpPr>
            <p:sp>
              <p:nvSpPr>
                <p:cNvPr id="20512"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3"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4" name="Right Arrow 84"/>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nvGrpSpPr>
              <p:cNvPr id="20508" name="Group 85"/>
              <p:cNvGrpSpPr>
                <a:grpSpLocks/>
              </p:cNvGrpSpPr>
              <p:nvPr/>
            </p:nvGrpSpPr>
            <p:grpSpPr bwMode="auto">
              <a:xfrm>
                <a:off x="5639018" y="1794510"/>
                <a:ext cx="689272" cy="140970"/>
                <a:chOff x="5639018" y="1615440"/>
                <a:chExt cx="689272" cy="140970"/>
              </a:xfrm>
            </p:grpSpPr>
            <p:sp>
              <p:nvSpPr>
                <p:cNvPr id="20509" name="Rectangle 6"/>
                <p:cNvSpPr>
                  <a:spLocks noChangeArrowheads="1"/>
                </p:cNvSpPr>
                <p:nvPr/>
              </p:nvSpPr>
              <p:spPr bwMode="auto">
                <a:xfrm>
                  <a:off x="6084570" y="1652644"/>
                  <a:ext cx="243720" cy="7709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0" name="Rectangle 6"/>
                <p:cNvSpPr>
                  <a:spLocks noChangeArrowheads="1"/>
                </p:cNvSpPr>
                <p:nvPr/>
              </p:nvSpPr>
              <p:spPr bwMode="auto">
                <a:xfrm>
                  <a:off x="5639018" y="1652644"/>
                  <a:ext cx="209332" cy="732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sp>
              <p:nvSpPr>
                <p:cNvPr id="20511" name="Right Arrow 88"/>
                <p:cNvSpPr>
                  <a:spLocks noChangeArrowheads="1"/>
                </p:cNvSpPr>
                <p:nvPr/>
              </p:nvSpPr>
              <p:spPr bwMode="auto">
                <a:xfrm>
                  <a:off x="5905500" y="1615440"/>
                  <a:ext cx="125730" cy="140970"/>
                </a:xfrm>
                <a:prstGeom prst="rightArrow">
                  <a:avLst>
                    <a:gd name="adj1" fmla="val 50000"/>
                    <a:gd name="adj2" fmla="val 50000"/>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p>
                  <a:endParaRPr lang="en-US"/>
                </a:p>
              </p:txBody>
            </p:sp>
          </p:grpSp>
        </p:grpSp>
      </p:grpSp>
      <p:grpSp>
        <p:nvGrpSpPr>
          <p:cNvPr id="20490" name="Group 64"/>
          <p:cNvGrpSpPr>
            <a:grpSpLocks/>
          </p:cNvGrpSpPr>
          <p:nvPr/>
        </p:nvGrpSpPr>
        <p:grpSpPr bwMode="auto">
          <a:xfrm>
            <a:off x="7315200" y="2882900"/>
            <a:ext cx="1497012" cy="393700"/>
            <a:chOff x="2463338" y="819807"/>
            <a:chExt cx="1497013" cy="394138"/>
          </a:xfrm>
        </p:grpSpPr>
        <p:sp>
          <p:nvSpPr>
            <p:cNvPr id="66" name="TextBox 65"/>
            <p:cNvSpPr txBox="1"/>
            <p:nvPr/>
          </p:nvSpPr>
          <p:spPr>
            <a:xfrm>
              <a:off x="2463338" y="830932"/>
              <a:ext cx="1497013" cy="368710"/>
            </a:xfrm>
            <a:prstGeom prst="rect">
              <a:avLst/>
            </a:prstGeom>
            <a:noFill/>
            <a:ln>
              <a:noFill/>
            </a:ln>
          </p:spPr>
          <p:txBody>
            <a:bodyPr>
              <a:spAutoFit/>
            </a:bodyPr>
            <a:lstStyle/>
            <a:p>
              <a:pPr>
                <a:defRPr/>
              </a:pPr>
              <a:r>
                <a:rPr lang="en-US" sz="1800" dirty="0" smtClean="0">
                  <a:solidFill>
                    <a:schemeClr val="accent1">
                      <a:lumMod val="75000"/>
                    </a:schemeClr>
                  </a:solidFill>
                </a:rPr>
                <a:t> </a:t>
              </a:r>
              <a:r>
                <a:rPr lang="en-US" sz="1800" dirty="0" err="1" smtClean="0">
                  <a:solidFill>
                    <a:schemeClr val="accent1">
                      <a:lumMod val="75000"/>
                    </a:schemeClr>
                  </a:solidFill>
                </a:rPr>
                <a:t>ErrorMsg</a:t>
              </a:r>
              <a:r>
                <a:rPr lang="en-US" sz="1800" dirty="0" smtClean="0">
                  <a:solidFill>
                    <a:schemeClr val="accent1">
                      <a:lumMod val="75000"/>
                    </a:schemeClr>
                  </a:solidFill>
                </a:rPr>
                <a:t>! </a:t>
              </a:r>
              <a:endParaRPr lang="en-US" sz="1800" dirty="0">
                <a:solidFill>
                  <a:schemeClr val="accent1">
                    <a:lumMod val="75000"/>
                  </a:schemeClr>
                </a:solidFill>
              </a:endParaRPr>
            </a:p>
          </p:txBody>
        </p:sp>
        <p:sp>
          <p:nvSpPr>
            <p:cNvPr id="67" name="Rectangular Callout 66"/>
            <p:cNvSpPr/>
            <p:nvPr/>
          </p:nvSpPr>
          <p:spPr bwMode="auto">
            <a:xfrm>
              <a:off x="2553825" y="819807"/>
              <a:ext cx="1355726" cy="394138"/>
            </a:xfrm>
            <a:prstGeom prst="wedgeRectCallout">
              <a:avLst>
                <a:gd name="adj1" fmla="val -54554"/>
                <a:gd name="adj2" fmla="val 69477"/>
              </a:avLst>
            </a:prstGeom>
            <a:noFill/>
            <a:ln w="28575">
              <a:solidFill>
                <a:schemeClr val="accent1">
                  <a:lumMod val="75000"/>
                </a:schemeClr>
              </a:solidFill>
              <a:round/>
              <a:headEnd/>
              <a:tailEnd type="triangle" w="med" len="med"/>
            </a:ln>
          </p:spPr>
          <p:txBody>
            <a:bodyPr lIns="0" tIns="0" rIns="0" bIns="0" anchor="ctr"/>
            <a:lstStyle/>
            <a:p>
              <a:pPr>
                <a:defRPr/>
              </a:pPr>
              <a:endParaRPr lang="en-US" dirty="0"/>
            </a:p>
          </p:txBody>
        </p:sp>
      </p:grpSp>
      <p:sp>
        <p:nvSpPr>
          <p:cNvPr id="74" name="TextBox 73"/>
          <p:cNvSpPr txBox="1"/>
          <p:nvPr/>
        </p:nvSpPr>
        <p:spPr>
          <a:xfrm>
            <a:off x="7088188" y="2971800"/>
            <a:ext cx="379412" cy="369888"/>
          </a:xfrm>
          <a:prstGeom prst="rect">
            <a:avLst/>
          </a:prstGeom>
          <a:noFill/>
        </p:spPr>
        <p:txBody>
          <a:bodyPr>
            <a:spAutoFit/>
          </a:bodyPr>
          <a:lstStyle/>
          <a:p>
            <a:pPr>
              <a:defRPr/>
            </a:pPr>
            <a:r>
              <a:rPr lang="en-US" sz="1800" dirty="0">
                <a:solidFill>
                  <a:schemeClr val="accent1">
                    <a:lumMod val="75000"/>
                  </a:schemeClr>
                </a:solidFill>
              </a:rPr>
              <a:t>+</a:t>
            </a:r>
          </a:p>
        </p:txBody>
      </p:sp>
      <p:sp>
        <p:nvSpPr>
          <p:cNvPr id="20492" name="TextBox 78"/>
          <p:cNvSpPr txBox="1">
            <a:spLocks noChangeArrowheads="1"/>
          </p:cNvSpPr>
          <p:nvPr/>
        </p:nvSpPr>
        <p:spPr bwMode="auto">
          <a:xfrm>
            <a:off x="504824" y="2233613"/>
            <a:ext cx="3381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it's an </a:t>
            </a:r>
            <a:r>
              <a:rPr lang="en-US" sz="1800" dirty="0" err="1" smtClean="0"/>
              <a:t>ABCompanyVendor</a:t>
            </a:r>
            <a:r>
              <a:rPr lang="en-US" sz="1800" dirty="0" smtClean="0"/>
              <a:t>!</a:t>
            </a:r>
            <a:endParaRPr lang="en-US" sz="1800" dirty="0"/>
          </a:p>
        </p:txBody>
      </p:sp>
      <p:sp>
        <p:nvSpPr>
          <p:cNvPr id="20493" name="Rectangular Callout 83"/>
          <p:cNvSpPr>
            <a:spLocks noChangeArrowheads="1"/>
          </p:cNvSpPr>
          <p:nvPr/>
        </p:nvSpPr>
        <p:spPr bwMode="auto">
          <a:xfrm>
            <a:off x="5270500" y="762000"/>
            <a:ext cx="3490912" cy="627063"/>
          </a:xfrm>
          <a:prstGeom prst="wedgeRectCallout">
            <a:avLst>
              <a:gd name="adj1" fmla="val -41162"/>
              <a:gd name="adj2" fmla="val 105171"/>
            </a:avLst>
          </a:prstGeom>
          <a:solidFill>
            <a:schemeClr val="tx1"/>
          </a:solidFill>
          <a:ln w="28575">
            <a:solidFill>
              <a:srgbClr val="FF0000"/>
            </a:solidFill>
            <a:round/>
            <a:headEnd/>
            <a:tailEnd type="triangle" w="med" len="med"/>
          </a:ln>
        </p:spPr>
        <p:txBody>
          <a:bodyPr lIns="0" tIns="0" rIns="0" bIns="0" anchor="ctr"/>
          <a:lstStyle/>
          <a:p>
            <a:endParaRPr lang="en-US"/>
          </a:p>
        </p:txBody>
      </p:sp>
      <p:sp>
        <p:nvSpPr>
          <p:cNvPr id="20494" name="TextBox 76"/>
          <p:cNvSpPr txBox="1">
            <a:spLocks noChangeArrowheads="1"/>
          </p:cNvSpPr>
          <p:nvPr/>
        </p:nvSpPr>
        <p:spPr bwMode="auto">
          <a:xfrm>
            <a:off x="5344319" y="762000"/>
            <a:ext cx="348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use </a:t>
            </a:r>
            <a:r>
              <a:rPr lang="en-US" sz="1800" dirty="0" err="1" smtClean="0"/>
              <a:t>ABCompanyVendor</a:t>
            </a:r>
            <a:r>
              <a:rPr lang="en-US" sz="1800" dirty="0" smtClean="0"/>
              <a:t> method</a:t>
            </a:r>
            <a:endParaRPr lang="en-US" sz="1800" dirty="0"/>
          </a:p>
        </p:txBody>
      </p:sp>
      <p:cxnSp>
        <p:nvCxnSpPr>
          <p:cNvPr id="20495" name="Straight Arrow Connector 85"/>
          <p:cNvCxnSpPr>
            <a:cxnSpLocks noChangeShapeType="1"/>
            <a:stCxn id="20505" idx="2"/>
            <a:endCxn id="20523" idx="0"/>
          </p:cNvCxnSpPr>
          <p:nvPr/>
        </p:nvCxnSpPr>
        <p:spPr bwMode="auto">
          <a:xfrm rot="5400000">
            <a:off x="4360863" y="2663825"/>
            <a:ext cx="793750" cy="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96" name="Rectangular Callout 86"/>
          <p:cNvSpPr>
            <a:spLocks noChangeArrowheads="1"/>
          </p:cNvSpPr>
          <p:nvPr/>
        </p:nvSpPr>
        <p:spPr bwMode="auto">
          <a:xfrm>
            <a:off x="5241925" y="2406650"/>
            <a:ext cx="2959100" cy="393700"/>
          </a:xfrm>
          <a:prstGeom prst="wedgeRectCallout">
            <a:avLst>
              <a:gd name="adj1" fmla="val -41162"/>
              <a:gd name="adj2" fmla="val 105171"/>
            </a:avLst>
          </a:prstGeom>
          <a:solidFill>
            <a:schemeClr val="tx1"/>
          </a:solidFill>
          <a:ln w="28575">
            <a:solidFill>
              <a:srgbClr val="FF0000"/>
            </a:solidFill>
            <a:round/>
            <a:headEnd/>
            <a:tailEnd type="triangle" w="med" len="med"/>
          </a:ln>
        </p:spPr>
        <p:txBody>
          <a:bodyPr lIns="0" tIns="0" rIns="0" bIns="0" anchor="ctr"/>
          <a:lstStyle/>
          <a:p>
            <a:endParaRPr lang="en-US"/>
          </a:p>
        </p:txBody>
      </p:sp>
      <p:sp>
        <p:nvSpPr>
          <p:cNvPr id="20497" name="TextBox 47"/>
          <p:cNvSpPr txBox="1">
            <a:spLocks noChangeArrowheads="1"/>
          </p:cNvSpPr>
          <p:nvPr/>
        </p:nvSpPr>
        <p:spPr bwMode="auto">
          <a:xfrm>
            <a:off x="5249863" y="2411413"/>
            <a:ext cx="2674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Contact has no Tax ID!</a:t>
            </a:r>
          </a:p>
        </p:txBody>
      </p:sp>
      <p:sp>
        <p:nvSpPr>
          <p:cNvPr id="20498" name="Freeform 87"/>
          <p:cNvSpPr>
            <a:spLocks noChangeArrowheads="1"/>
          </p:cNvSpPr>
          <p:nvPr/>
        </p:nvSpPr>
        <p:spPr bwMode="auto">
          <a:xfrm>
            <a:off x="6357938" y="3417888"/>
            <a:ext cx="1196975" cy="569912"/>
          </a:xfrm>
          <a:custGeom>
            <a:avLst/>
            <a:gdLst>
              <a:gd name="T0" fmla="*/ 0 w 1195754"/>
              <a:gd name="T1" fmla="*/ 0 h 970671"/>
              <a:gd name="T2" fmla="*/ 1200645 w 1195754"/>
              <a:gd name="T3" fmla="*/ 0 h 970671"/>
              <a:gd name="T4" fmla="*/ 1200645 w 1195754"/>
              <a:gd name="T5" fmla="*/ 974192 h 970671"/>
              <a:gd name="T6" fmla="*/ 0 60000 65536"/>
              <a:gd name="T7" fmla="*/ 0 60000 65536"/>
              <a:gd name="T8" fmla="*/ 0 60000 65536"/>
              <a:gd name="T9" fmla="*/ 0 w 1195754"/>
              <a:gd name="T10" fmla="*/ 0 h 970671"/>
              <a:gd name="T11" fmla="*/ 1195754 w 1195754"/>
              <a:gd name="T12" fmla="*/ 970671 h 970671"/>
            </a:gdLst>
            <a:ahLst/>
            <a:cxnLst>
              <a:cxn ang="T6">
                <a:pos x="T0" y="T1"/>
              </a:cxn>
              <a:cxn ang="T7">
                <a:pos x="T2" y="T3"/>
              </a:cxn>
              <a:cxn ang="T8">
                <a:pos x="T4" y="T5"/>
              </a:cxn>
            </a:cxnLst>
            <a:rect l="T9" t="T10" r="T11" b="T12"/>
            <a:pathLst>
              <a:path w="1195754" h="970671">
                <a:moveTo>
                  <a:pt x="0" y="0"/>
                </a:moveTo>
                <a:lnTo>
                  <a:pt x="1195754" y="0"/>
                </a:lnTo>
                <a:lnTo>
                  <a:pt x="1195754" y="970671"/>
                </a:lnTo>
              </a:path>
            </a:pathLst>
          </a:custGeom>
          <a:noFill/>
          <a:ln w="12700"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0499" name="Rounded Rectangle 101"/>
          <p:cNvSpPr>
            <a:spLocks noChangeArrowheads="1"/>
          </p:cNvSpPr>
          <p:nvPr/>
        </p:nvSpPr>
        <p:spPr bwMode="auto">
          <a:xfrm>
            <a:off x="228600" y="5183187"/>
            <a:ext cx="706814" cy="386558"/>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0500" name="Straight Arrow Connector 103"/>
          <p:cNvCxnSpPr>
            <a:cxnSpLocks noChangeShapeType="1"/>
          </p:cNvCxnSpPr>
          <p:nvPr/>
        </p:nvCxnSpPr>
        <p:spPr bwMode="auto">
          <a:xfrm flipV="1">
            <a:off x="838200" y="3987800"/>
            <a:ext cx="21609" cy="1195389"/>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pic>
        <p:nvPicPr>
          <p:cNvPr id="57" name="Picture 4" descr="http://ppgmvp.com/ppgmvp/media/video/Images%20Marketing/MVP-USA-FLA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0169" y="2286000"/>
            <a:ext cx="784772" cy="56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967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smtClean="0"/>
              <a:t>Lesson outline</a:t>
            </a:r>
          </a:p>
        </p:txBody>
      </p:sp>
      <p:sp>
        <p:nvSpPr>
          <p:cNvPr id="21507" name="Rectangle 3"/>
          <p:cNvSpPr>
            <a:spLocks noGrp="1" noChangeArrowheads="1"/>
          </p:cNvSpPr>
          <p:nvPr>
            <p:ph type="body" idx="4294967295"/>
          </p:nvPr>
        </p:nvSpPr>
        <p:spPr/>
        <p:txBody>
          <a:bodyPr/>
          <a:lstStyle/>
          <a:p>
            <a:pPr eaLnBrk="1" hangingPunct="1">
              <a:lnSpc>
                <a:spcPct val="150000"/>
              </a:lnSpc>
            </a:pPr>
            <a:r>
              <a:rPr lang="en-US" sz="2800" dirty="0" smtClean="0">
                <a:solidFill>
                  <a:schemeClr val="tx1">
                    <a:lumMod val="85000"/>
                  </a:schemeClr>
                </a:solidFill>
              </a:rPr>
              <a:t>Minimum creation criteria overview</a:t>
            </a:r>
          </a:p>
          <a:p>
            <a:pPr eaLnBrk="1" hangingPunct="1">
              <a:lnSpc>
                <a:spcPct val="150000"/>
              </a:lnSpc>
            </a:pPr>
            <a:r>
              <a:rPr lang="en-US" sz="2800" dirty="0" smtClean="0">
                <a:solidFill>
                  <a:schemeClr val="tx1">
                    <a:lumMod val="85000"/>
                  </a:schemeClr>
                </a:solidFill>
              </a:rPr>
              <a:t>Minimum creation criteria logic</a:t>
            </a:r>
          </a:p>
          <a:p>
            <a:pPr eaLnBrk="1" hangingPunct="1">
              <a:lnSpc>
                <a:spcPct val="150000"/>
              </a:lnSpc>
            </a:pPr>
            <a:r>
              <a:rPr lang="en-US" sz="2800" dirty="0" smtClean="0"/>
              <a:t>Configuring minimum creation criteria</a:t>
            </a:r>
          </a:p>
        </p:txBody>
      </p:sp>
    </p:spTree>
    <p:extLst>
      <p:ext uri="{BB962C8B-B14F-4D97-AF65-F5344CB8AC3E}">
        <p14:creationId xmlns:p14="http://schemas.microsoft.com/office/powerpoint/2010/main" val="26173239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Configuring creation criteria</a:t>
            </a:r>
          </a:p>
        </p:txBody>
      </p:sp>
      <p:sp>
        <p:nvSpPr>
          <p:cNvPr id="22531" name="Content Placeholder 2"/>
          <p:cNvSpPr>
            <a:spLocks noGrp="1"/>
          </p:cNvSpPr>
          <p:nvPr>
            <p:ph idx="1"/>
          </p:nvPr>
        </p:nvSpPr>
        <p:spPr/>
        <p:txBody>
          <a:bodyPr/>
          <a:lstStyle/>
          <a:p>
            <a:r>
              <a:rPr lang="en-US" dirty="0" smtClean="0"/>
              <a:t>You can modify the logic for a given </a:t>
            </a:r>
            <a:r>
              <a:rPr lang="en-US" dirty="0" err="1" smtClean="0"/>
              <a:t>ABContact</a:t>
            </a:r>
            <a:r>
              <a:rPr lang="en-US" dirty="0" smtClean="0"/>
              <a:t> Subtype</a:t>
            </a:r>
          </a:p>
          <a:p>
            <a:r>
              <a:rPr lang="en-US" dirty="0" smtClean="0"/>
              <a:t>This is appropriate when the carrier requirement pertains to a subtype for which there is already a minimum creation method:</a:t>
            </a:r>
          </a:p>
          <a:p>
            <a:pPr lvl="2"/>
            <a:r>
              <a:rPr lang="en-US" dirty="0" err="1" smtClean="0"/>
              <a:t>ABCompany</a:t>
            </a:r>
            <a:endParaRPr lang="en-US" dirty="0" smtClean="0"/>
          </a:p>
          <a:p>
            <a:pPr lvl="2"/>
            <a:r>
              <a:rPr lang="en-US" dirty="0" err="1" smtClean="0"/>
              <a:t>ABCompanyVendor</a:t>
            </a:r>
            <a:endParaRPr lang="en-US" dirty="0" smtClean="0"/>
          </a:p>
          <a:p>
            <a:pPr lvl="2"/>
            <a:r>
              <a:rPr lang="en-US" dirty="0" err="1" smtClean="0"/>
              <a:t>ABPerson</a:t>
            </a:r>
            <a:endParaRPr lang="en-US" dirty="0" smtClean="0"/>
          </a:p>
          <a:p>
            <a:pPr lvl="2"/>
            <a:r>
              <a:rPr lang="en-US" dirty="0" err="1" smtClean="0"/>
              <a:t>ABPersonVendor</a:t>
            </a:r>
            <a:endParaRPr lang="en-US" dirty="0" smtClean="0"/>
          </a:p>
          <a:p>
            <a:pPr lvl="2"/>
            <a:r>
              <a:rPr lang="en-US" dirty="0" err="1" smtClean="0"/>
              <a:t>ABUserContact</a:t>
            </a:r>
            <a:endParaRPr lang="en-US" dirty="0" smtClean="0"/>
          </a:p>
          <a:p>
            <a:pPr lvl="2"/>
            <a:r>
              <a:rPr lang="en-US" dirty="0" err="1" smtClean="0"/>
              <a:t>ABPlace</a:t>
            </a:r>
            <a:endParaRPr lang="en-US" dirty="0" smtClean="0"/>
          </a:p>
          <a:p>
            <a:r>
              <a:rPr lang="en-US" dirty="0" smtClean="0"/>
              <a:t>You can create a new </a:t>
            </a:r>
            <a:r>
              <a:rPr lang="en-US" dirty="0" err="1" smtClean="0"/>
              <a:t>ABContact</a:t>
            </a:r>
            <a:r>
              <a:rPr lang="en-US" dirty="0" smtClean="0"/>
              <a:t> Subtype method</a:t>
            </a:r>
          </a:p>
          <a:p>
            <a:pPr lvl="1"/>
            <a:r>
              <a:rPr lang="en-US" dirty="0" smtClean="0"/>
              <a:t>This is appropriate when the carrier requirement pertains to a subtype for which there isn't already a method in </a:t>
            </a:r>
            <a:r>
              <a:rPr lang="en-US" b="1" dirty="0" smtClean="0"/>
              <a:t>ValidateABContactCreationPluginImpl.gs</a:t>
            </a:r>
            <a:endParaRPr lang="en-US" dirty="0" smtClean="0"/>
          </a:p>
        </p:txBody>
      </p:sp>
    </p:spTree>
    <p:extLst>
      <p:ext uri="{BB962C8B-B14F-4D97-AF65-F5344CB8AC3E}">
        <p14:creationId xmlns:p14="http://schemas.microsoft.com/office/powerpoint/2010/main" val="34384578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6781800" cy="43773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23554" name="Title 1"/>
          <p:cNvSpPr>
            <a:spLocks noGrp="1"/>
          </p:cNvSpPr>
          <p:nvPr>
            <p:ph type="title"/>
          </p:nvPr>
        </p:nvSpPr>
        <p:spPr/>
        <p:txBody>
          <a:bodyPr/>
          <a:lstStyle/>
          <a:p>
            <a:r>
              <a:rPr lang="en-US" dirty="0" smtClean="0"/>
              <a:t>Modifying an existing subtype method</a:t>
            </a:r>
          </a:p>
        </p:txBody>
      </p:sp>
      <p:sp>
        <p:nvSpPr>
          <p:cNvPr id="23555" name="Content Placeholder 2"/>
          <p:cNvSpPr>
            <a:spLocks noGrp="1"/>
          </p:cNvSpPr>
          <p:nvPr>
            <p:ph idx="1"/>
          </p:nvPr>
        </p:nvSpPr>
        <p:spPr>
          <a:xfrm>
            <a:off x="521208" y="609600"/>
            <a:ext cx="8321040" cy="5486400"/>
          </a:xfrm>
        </p:spPr>
        <p:txBody>
          <a:bodyPr/>
          <a:lstStyle/>
          <a:p>
            <a:r>
              <a:rPr lang="en-US" dirty="0" smtClean="0"/>
              <a:t>To modify an existing method, make the changes needed for the relevant subtype</a:t>
            </a:r>
          </a:p>
          <a:p>
            <a:pPr lvl="1"/>
            <a:r>
              <a:rPr lang="en-US" dirty="0" smtClean="0"/>
              <a:t>For example, this change makes </a:t>
            </a:r>
            <a:r>
              <a:rPr lang="en-US" b="1" dirty="0" smtClean="0"/>
              <a:t>Prefix </a:t>
            </a:r>
            <a:r>
              <a:rPr lang="en-US" dirty="0" smtClean="0"/>
              <a:t>(Mr., Mrs., Ms., etc…) a required field for creating </a:t>
            </a:r>
            <a:r>
              <a:rPr lang="en-US" dirty="0" err="1" smtClean="0"/>
              <a:t>ABPerson</a:t>
            </a:r>
            <a:r>
              <a:rPr lang="en-US" dirty="0" smtClean="0"/>
              <a:t> contacts</a:t>
            </a:r>
          </a:p>
        </p:txBody>
      </p:sp>
      <p:sp>
        <p:nvSpPr>
          <p:cNvPr id="23557" name="Rounded Rectangle 5"/>
          <p:cNvSpPr>
            <a:spLocks noChangeArrowheads="1"/>
          </p:cNvSpPr>
          <p:nvPr/>
        </p:nvSpPr>
        <p:spPr bwMode="auto">
          <a:xfrm>
            <a:off x="2107443" y="4953000"/>
            <a:ext cx="2285999" cy="244929"/>
          </a:xfrm>
          <a:prstGeom prst="roundRect">
            <a:avLst>
              <a:gd name="adj" fmla="val 16667"/>
            </a:avLst>
          </a:pr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 name="Rounded Rectangle 5"/>
          <p:cNvSpPr>
            <a:spLocks noChangeArrowheads="1"/>
          </p:cNvSpPr>
          <p:nvPr/>
        </p:nvSpPr>
        <p:spPr bwMode="auto">
          <a:xfrm>
            <a:off x="2209801" y="3276600"/>
            <a:ext cx="2285999" cy="244929"/>
          </a:xfrm>
          <a:prstGeom prst="roundRect">
            <a:avLst>
              <a:gd name="adj" fmla="val 16667"/>
            </a:avLst>
          </a:pr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7827542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066799"/>
            <a:ext cx="5229225" cy="52292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24579" name="Title 1"/>
          <p:cNvSpPr>
            <a:spLocks noGrp="1"/>
          </p:cNvSpPr>
          <p:nvPr>
            <p:ph type="title"/>
          </p:nvPr>
        </p:nvSpPr>
        <p:spPr/>
        <p:txBody>
          <a:bodyPr/>
          <a:lstStyle/>
          <a:p>
            <a:r>
              <a:rPr lang="en-US" smtClean="0"/>
              <a:t>Modifying an existing class: Error message</a:t>
            </a:r>
          </a:p>
        </p:txBody>
      </p:sp>
      <p:sp>
        <p:nvSpPr>
          <p:cNvPr id="24580" name="Content Placeholder 2"/>
          <p:cNvSpPr>
            <a:spLocks noGrp="1"/>
          </p:cNvSpPr>
          <p:nvPr>
            <p:ph idx="1"/>
          </p:nvPr>
        </p:nvSpPr>
        <p:spPr>
          <a:xfrm>
            <a:off x="5635972" y="1037229"/>
            <a:ext cx="3355628" cy="2392363"/>
          </a:xfrm>
        </p:spPr>
        <p:txBody>
          <a:bodyPr/>
          <a:lstStyle/>
          <a:p>
            <a:r>
              <a:rPr lang="en-US" dirty="0" smtClean="0"/>
              <a:t>Modify the existing error message in the display key settings to reflect the change in required fields for the contact</a:t>
            </a:r>
          </a:p>
        </p:txBody>
      </p:sp>
      <p:sp>
        <p:nvSpPr>
          <p:cNvPr id="24581" name="Rounded Rectangle 4"/>
          <p:cNvSpPr>
            <a:spLocks noChangeArrowheads="1"/>
          </p:cNvSpPr>
          <p:nvPr/>
        </p:nvSpPr>
        <p:spPr bwMode="auto">
          <a:xfrm>
            <a:off x="1820838" y="1525586"/>
            <a:ext cx="1455762" cy="379414"/>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7" name="Rounded Rectangle 4"/>
          <p:cNvSpPr>
            <a:spLocks noChangeArrowheads="1"/>
          </p:cNvSpPr>
          <p:nvPr/>
        </p:nvSpPr>
        <p:spPr bwMode="auto">
          <a:xfrm>
            <a:off x="2316138" y="3368673"/>
            <a:ext cx="2255861" cy="312738"/>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9416347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Modifying an existing class: End result</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066799"/>
            <a:ext cx="5229225" cy="52292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1" name="Rounded Rectangle 4"/>
          <p:cNvSpPr>
            <a:spLocks noChangeArrowheads="1"/>
          </p:cNvSpPr>
          <p:nvPr/>
        </p:nvSpPr>
        <p:spPr bwMode="auto">
          <a:xfrm>
            <a:off x="1820838" y="1525586"/>
            <a:ext cx="1455762" cy="379414"/>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2" name="Rounded Rectangle 4"/>
          <p:cNvSpPr>
            <a:spLocks noChangeArrowheads="1"/>
          </p:cNvSpPr>
          <p:nvPr/>
        </p:nvSpPr>
        <p:spPr bwMode="auto">
          <a:xfrm>
            <a:off x="2316138" y="3368673"/>
            <a:ext cx="2255861" cy="312738"/>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104" y="2762248"/>
            <a:ext cx="4150634" cy="20383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8" name="Rounded Rectangle 5"/>
          <p:cNvSpPr>
            <a:spLocks noChangeArrowheads="1"/>
          </p:cNvSpPr>
          <p:nvPr/>
        </p:nvSpPr>
        <p:spPr bwMode="auto">
          <a:xfrm>
            <a:off x="4943104" y="4573587"/>
            <a:ext cx="3210296" cy="227013"/>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41926818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Steps to create a new subtype method</a:t>
            </a:r>
          </a:p>
        </p:txBody>
      </p:sp>
      <p:sp>
        <p:nvSpPr>
          <p:cNvPr id="21507" name="Content Placeholder 2"/>
          <p:cNvSpPr>
            <a:spLocks noGrp="1"/>
          </p:cNvSpPr>
          <p:nvPr>
            <p:ph idx="1"/>
          </p:nvPr>
        </p:nvSpPr>
        <p:spPr/>
        <p:txBody>
          <a:bodyPr/>
          <a:lstStyle/>
          <a:p>
            <a:pPr marL="457200" indent="-457200">
              <a:buFont typeface="Calibri" pitchFamily="34" charset="0"/>
              <a:buAutoNum type="arabicPeriod"/>
              <a:defRPr/>
            </a:pPr>
            <a:r>
              <a:rPr lang="en-US" dirty="0" smtClean="0"/>
              <a:t>Create the method</a:t>
            </a:r>
          </a:p>
          <a:p>
            <a:pPr marL="857250" lvl="1" indent="-457200">
              <a:buFont typeface="Calibri" pitchFamily="34" charset="0"/>
              <a:buAutoNum type="alphaLcParenR"/>
              <a:defRPr/>
            </a:pPr>
            <a:r>
              <a:rPr lang="en-US" dirty="0" smtClean="0"/>
              <a:t>Override the appropriate method</a:t>
            </a:r>
          </a:p>
          <a:p>
            <a:pPr marL="857250" lvl="1" indent="-457200">
              <a:buFont typeface="Calibri" pitchFamily="34" charset="0"/>
              <a:buAutoNum type="alphaLcParenR"/>
              <a:defRPr/>
            </a:pPr>
            <a:r>
              <a:rPr lang="en-US" dirty="0" smtClean="0"/>
              <a:t>Provide the logic for both branches of </a:t>
            </a:r>
            <a:r>
              <a:rPr lang="en-US" dirty="0" err="1" smtClean="0"/>
              <a:t>RequiresTaxID</a:t>
            </a:r>
            <a:r>
              <a:rPr lang="en-US" dirty="0" smtClean="0"/>
              <a:t> if necessary</a:t>
            </a:r>
          </a:p>
          <a:p>
            <a:pPr marL="457200" indent="-457200">
              <a:buFont typeface="Calibri" pitchFamily="34" charset="0"/>
              <a:buAutoNum type="arabicPeriod"/>
              <a:defRPr/>
            </a:pPr>
            <a:r>
              <a:rPr lang="en-US" dirty="0" smtClean="0"/>
              <a:t>Add the class to the </a:t>
            </a:r>
            <a:r>
              <a:rPr lang="en-US" dirty="0" err="1" smtClean="0"/>
              <a:t>SubTypeSpecificLogics</a:t>
            </a:r>
            <a:r>
              <a:rPr lang="en-US" dirty="0" smtClean="0"/>
              <a:t> map</a:t>
            </a:r>
          </a:p>
          <a:p>
            <a:pPr marL="457200" indent="-457200">
              <a:buFont typeface="Calibri" pitchFamily="34" charset="0"/>
              <a:buAutoNum type="arabicPeriod"/>
              <a:defRPr/>
            </a:pPr>
            <a:r>
              <a:rPr lang="en-US" dirty="0" smtClean="0"/>
              <a:t>Create display key(s) for the error message</a:t>
            </a:r>
          </a:p>
          <a:p>
            <a:pPr marL="457200" indent="-457200">
              <a:buFont typeface="Calibri" pitchFamily="34" charset="0"/>
              <a:buAutoNum type="arabicPeriod"/>
              <a:defRPr/>
            </a:pPr>
            <a:r>
              <a:rPr lang="en-US" dirty="0" smtClean="0"/>
              <a:t>Run Reload Changed Classes and ALT+SHIFT+L to deploy your changes</a:t>
            </a:r>
          </a:p>
          <a:p>
            <a:pPr marL="457200" indent="-457200">
              <a:buFont typeface="Calibri" pitchFamily="34" charset="0"/>
              <a:buAutoNum type="arabicPeriod"/>
              <a:defRPr/>
            </a:pPr>
            <a:endParaRPr lang="en-US" dirty="0" smtClean="0"/>
          </a:p>
          <a:p>
            <a:pPr marL="457200" indent="-457200">
              <a:defRPr/>
            </a:pPr>
            <a:r>
              <a:rPr lang="en-US" dirty="0" smtClean="0"/>
              <a:t>The following slides show an example of making</a:t>
            </a:r>
            <a:r>
              <a:rPr lang="en-US" b="1" dirty="0" smtClean="0"/>
              <a:t> Medical License and Doctor Specialty</a:t>
            </a:r>
            <a:r>
              <a:rPr lang="en-US" dirty="0" smtClean="0"/>
              <a:t> required fields for </a:t>
            </a:r>
            <a:r>
              <a:rPr lang="en-US" dirty="0" err="1" smtClean="0"/>
              <a:t>ABDoctor</a:t>
            </a:r>
            <a:r>
              <a:rPr lang="en-US" dirty="0" smtClean="0"/>
              <a:t> contacts</a:t>
            </a:r>
          </a:p>
        </p:txBody>
      </p:sp>
    </p:spTree>
    <p:extLst>
      <p:ext uri="{BB962C8B-B14F-4D97-AF65-F5344CB8AC3E}">
        <p14:creationId xmlns:p14="http://schemas.microsoft.com/office/powerpoint/2010/main" val="13685712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528170"/>
            <a:ext cx="8687745" cy="373903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27650" name="Title 1"/>
          <p:cNvSpPr>
            <a:spLocks noGrp="1"/>
          </p:cNvSpPr>
          <p:nvPr>
            <p:ph type="title"/>
          </p:nvPr>
        </p:nvSpPr>
        <p:spPr/>
        <p:txBody>
          <a:bodyPr/>
          <a:lstStyle/>
          <a:p>
            <a:r>
              <a:rPr lang="en-US" dirty="0" smtClean="0"/>
              <a:t>Step 1: Create the new method</a:t>
            </a:r>
          </a:p>
        </p:txBody>
      </p:sp>
      <p:sp>
        <p:nvSpPr>
          <p:cNvPr id="11" name="Rounded Rectangle 5"/>
          <p:cNvSpPr>
            <a:spLocks noChangeArrowheads="1"/>
          </p:cNvSpPr>
          <p:nvPr/>
        </p:nvSpPr>
        <p:spPr bwMode="auto">
          <a:xfrm>
            <a:off x="1262743" y="762000"/>
            <a:ext cx="7500257" cy="304800"/>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4" name="TextBox 76"/>
          <p:cNvSpPr txBox="1">
            <a:spLocks noChangeArrowheads="1"/>
          </p:cNvSpPr>
          <p:nvPr/>
        </p:nvSpPr>
        <p:spPr bwMode="auto">
          <a:xfrm>
            <a:off x="7291387" y="1077912"/>
            <a:ext cx="307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New method</a:t>
            </a:r>
            <a:endParaRPr lang="en-US" sz="1800" dirty="0"/>
          </a:p>
        </p:txBody>
      </p:sp>
      <p:cxnSp>
        <p:nvCxnSpPr>
          <p:cNvPr id="18" name="Straight Arrow Connector 7"/>
          <p:cNvCxnSpPr>
            <a:cxnSpLocks noChangeShapeType="1"/>
          </p:cNvCxnSpPr>
          <p:nvPr/>
        </p:nvCxnSpPr>
        <p:spPr bwMode="auto">
          <a:xfrm>
            <a:off x="6553200" y="1193677"/>
            <a:ext cx="0" cy="325745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 name="TextBox 76"/>
          <p:cNvSpPr txBox="1">
            <a:spLocks noChangeArrowheads="1"/>
          </p:cNvSpPr>
          <p:nvPr/>
        </p:nvSpPr>
        <p:spPr bwMode="auto">
          <a:xfrm>
            <a:off x="6553200" y="1494016"/>
            <a:ext cx="26758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Check </a:t>
            </a:r>
            <a:r>
              <a:rPr lang="en-US" sz="1800" dirty="0" err="1" smtClean="0"/>
              <a:t>ABContact</a:t>
            </a:r>
            <a:r>
              <a:rPr lang="en-US" sz="1800" dirty="0" smtClean="0"/>
              <a:t> creation criteria (are there tags?) first</a:t>
            </a:r>
            <a:endParaRPr lang="en-US" sz="1800" dirty="0"/>
          </a:p>
        </p:txBody>
      </p:sp>
      <p:cxnSp>
        <p:nvCxnSpPr>
          <p:cNvPr id="22" name="Straight Connector 21"/>
          <p:cNvCxnSpPr/>
          <p:nvPr/>
        </p:nvCxnSpPr>
        <p:spPr bwMode="auto">
          <a:xfrm flipH="1">
            <a:off x="5089072" y="1193677"/>
            <a:ext cx="1464128" cy="1"/>
          </a:xfrm>
          <a:prstGeom prst="line">
            <a:avLst/>
          </a:prstGeom>
          <a:noFill/>
          <a:ln w="12700" cap="flat" cmpd="sng" algn="ctr">
            <a:solidFill>
              <a:srgbClr val="FF0000"/>
            </a:solidFill>
            <a:prstDash val="solid"/>
            <a:round/>
            <a:headEnd type="none" w="med" len="med"/>
            <a:tailEnd type="none" w="med" len="med"/>
          </a:ln>
          <a:effectLst/>
        </p:spPr>
      </p:cxnSp>
      <p:sp>
        <p:nvSpPr>
          <p:cNvPr id="31" name="TextBox 76"/>
          <p:cNvSpPr txBox="1">
            <a:spLocks noChangeArrowheads="1"/>
          </p:cNvSpPr>
          <p:nvPr/>
        </p:nvSpPr>
        <p:spPr bwMode="auto">
          <a:xfrm>
            <a:off x="3924580" y="1295400"/>
            <a:ext cx="26286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Doctor-specific logic for both Tax ID situations</a:t>
            </a:r>
            <a:endParaRPr lang="en-US" sz="18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47" y="4451127"/>
            <a:ext cx="8393651" cy="74018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599990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85900"/>
            <a:ext cx="8977117" cy="2705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3" name="Title 1"/>
          <p:cNvSpPr>
            <a:spLocks noGrp="1"/>
          </p:cNvSpPr>
          <p:nvPr>
            <p:ph type="title"/>
          </p:nvPr>
        </p:nvSpPr>
        <p:spPr>
          <a:xfrm>
            <a:off x="495300" y="134938"/>
            <a:ext cx="8480425" cy="742950"/>
          </a:xfrm>
        </p:spPr>
        <p:txBody>
          <a:bodyPr/>
          <a:lstStyle/>
          <a:p>
            <a:r>
              <a:rPr lang="en-US" smtClean="0"/>
              <a:t>Step 2: Add class to SubTypeSpecificLogics map</a:t>
            </a:r>
          </a:p>
        </p:txBody>
      </p:sp>
      <p:sp>
        <p:nvSpPr>
          <p:cNvPr id="3" name="Rectangle 2"/>
          <p:cNvSpPr/>
          <p:nvPr/>
        </p:nvSpPr>
        <p:spPr bwMode="auto">
          <a:xfrm>
            <a:off x="914400" y="3810000"/>
            <a:ext cx="70866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8836620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512625"/>
            <a:ext cx="8910473" cy="3641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31746" name="Title 1"/>
          <p:cNvSpPr>
            <a:spLocks noGrp="1"/>
          </p:cNvSpPr>
          <p:nvPr>
            <p:ph type="title"/>
          </p:nvPr>
        </p:nvSpPr>
        <p:spPr/>
        <p:txBody>
          <a:bodyPr/>
          <a:lstStyle/>
          <a:p>
            <a:r>
              <a:rPr lang="en-US" smtClean="0"/>
              <a:t>Step 3: Create display key for error message</a:t>
            </a:r>
          </a:p>
        </p:txBody>
      </p:sp>
      <p:sp>
        <p:nvSpPr>
          <p:cNvPr id="31747" name="Content Placeholder 2"/>
          <p:cNvSpPr>
            <a:spLocks noGrp="1"/>
          </p:cNvSpPr>
          <p:nvPr>
            <p:ph idx="1"/>
          </p:nvPr>
        </p:nvSpPr>
        <p:spPr>
          <a:xfrm>
            <a:off x="512490" y="5029200"/>
            <a:ext cx="8318500" cy="1335088"/>
          </a:xfrm>
        </p:spPr>
        <p:txBody>
          <a:bodyPr/>
          <a:lstStyle/>
          <a:p>
            <a:r>
              <a:rPr lang="en-US" dirty="0" smtClean="0"/>
              <a:t>The display key must be a child of </a:t>
            </a:r>
            <a:r>
              <a:rPr lang="en-US" dirty="0" err="1" smtClean="0"/>
              <a:t>Java.TooLooseContactCreateCriteriaException</a:t>
            </a:r>
            <a:r>
              <a:rPr lang="en-US" dirty="0" smtClean="0"/>
              <a:t>, and it must be named after the appropriate subtype</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42" y="990600"/>
            <a:ext cx="8410629" cy="341187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5"/>
          <p:cNvSpPr>
            <a:spLocks noChangeArrowheads="1"/>
          </p:cNvSpPr>
          <p:nvPr/>
        </p:nvSpPr>
        <p:spPr bwMode="auto">
          <a:xfrm>
            <a:off x="1570549" y="2697162"/>
            <a:ext cx="1676400" cy="274638"/>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 name="Rounded Rectangle 10"/>
          <p:cNvSpPr/>
          <p:nvPr/>
        </p:nvSpPr>
        <p:spPr bwMode="auto">
          <a:xfrm flipV="1">
            <a:off x="257176" y="4724400"/>
            <a:ext cx="8805698" cy="11154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7"/>
          <p:cNvCxnSpPr>
            <a:cxnSpLocks noChangeShapeType="1"/>
          </p:cNvCxnSpPr>
          <p:nvPr/>
        </p:nvCxnSpPr>
        <p:spPr bwMode="auto">
          <a:xfrm>
            <a:off x="3246949" y="2895600"/>
            <a:ext cx="1858451" cy="18650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663150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smtClean="0"/>
              <a:t>Lesson outline</a:t>
            </a:r>
          </a:p>
        </p:txBody>
      </p:sp>
      <p:sp>
        <p:nvSpPr>
          <p:cNvPr id="5123" name="Rectangle 3"/>
          <p:cNvSpPr>
            <a:spLocks noGrp="1" noChangeArrowheads="1"/>
          </p:cNvSpPr>
          <p:nvPr>
            <p:ph type="body" idx="4294967295"/>
          </p:nvPr>
        </p:nvSpPr>
        <p:spPr/>
        <p:txBody>
          <a:bodyPr/>
          <a:lstStyle/>
          <a:p>
            <a:pPr eaLnBrk="1" hangingPunct="1">
              <a:lnSpc>
                <a:spcPct val="150000"/>
              </a:lnSpc>
            </a:pPr>
            <a:r>
              <a:rPr lang="en-US" sz="2800" dirty="0" smtClean="0"/>
              <a:t>Creation criteria overview</a:t>
            </a:r>
          </a:p>
          <a:p>
            <a:pPr eaLnBrk="1" hangingPunct="1">
              <a:lnSpc>
                <a:spcPct val="150000"/>
              </a:lnSpc>
            </a:pPr>
            <a:r>
              <a:rPr lang="en-US" sz="2800" dirty="0" smtClean="0">
                <a:solidFill>
                  <a:schemeClr val="tx1">
                    <a:lumMod val="85000"/>
                  </a:schemeClr>
                </a:solidFill>
              </a:rPr>
              <a:t>Creation criteria logic</a:t>
            </a:r>
          </a:p>
          <a:p>
            <a:pPr eaLnBrk="1" hangingPunct="1">
              <a:lnSpc>
                <a:spcPct val="150000"/>
              </a:lnSpc>
            </a:pPr>
            <a:r>
              <a:rPr lang="en-US" sz="2800" dirty="0" smtClean="0">
                <a:solidFill>
                  <a:schemeClr val="tx1">
                    <a:lumMod val="85000"/>
                  </a:schemeClr>
                </a:solidFill>
              </a:rPr>
              <a:t>Configuring creation criteria</a:t>
            </a:r>
          </a:p>
          <a:p>
            <a:pPr eaLnBrk="1" hangingPunct="1">
              <a:lnSpc>
                <a:spcPct val="150000"/>
              </a:lnSpc>
            </a:pPr>
            <a:endParaRPr lang="en-US" sz="2800" dirty="0" smtClean="0">
              <a:solidFill>
                <a:schemeClr val="hlink"/>
              </a:solidFill>
            </a:endParaRPr>
          </a:p>
        </p:txBody>
      </p:sp>
    </p:spTree>
    <p:extLst>
      <p:ext uri="{BB962C8B-B14F-4D97-AF65-F5344CB8AC3E}">
        <p14:creationId xmlns:p14="http://schemas.microsoft.com/office/powerpoint/2010/main" val="88088394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474599"/>
            <a:ext cx="8467725" cy="63072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32770" name="Title 1"/>
          <p:cNvSpPr>
            <a:spLocks noGrp="1"/>
          </p:cNvSpPr>
          <p:nvPr>
            <p:ph type="title"/>
          </p:nvPr>
        </p:nvSpPr>
        <p:spPr/>
        <p:txBody>
          <a:bodyPr/>
          <a:lstStyle/>
          <a:p>
            <a:r>
              <a:rPr lang="en-US" smtClean="0"/>
              <a:t>Creating a new Logic class: End result</a:t>
            </a:r>
          </a:p>
        </p:txBody>
      </p:sp>
      <p:sp>
        <p:nvSpPr>
          <p:cNvPr id="32773" name="Rounded Rectangle 4"/>
          <p:cNvSpPr>
            <a:spLocks noChangeArrowheads="1"/>
          </p:cNvSpPr>
          <p:nvPr/>
        </p:nvSpPr>
        <p:spPr bwMode="auto">
          <a:xfrm>
            <a:off x="2895599" y="819151"/>
            <a:ext cx="2362201" cy="342900"/>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2774" name="Rounded Rectangle 5"/>
          <p:cNvSpPr>
            <a:spLocks noChangeArrowheads="1"/>
          </p:cNvSpPr>
          <p:nvPr/>
        </p:nvSpPr>
        <p:spPr bwMode="auto">
          <a:xfrm>
            <a:off x="5181600" y="2233612"/>
            <a:ext cx="3589283" cy="292894"/>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 name="Rounded Rectangle 4"/>
          <p:cNvSpPr>
            <a:spLocks noChangeArrowheads="1"/>
          </p:cNvSpPr>
          <p:nvPr/>
        </p:nvSpPr>
        <p:spPr bwMode="auto">
          <a:xfrm>
            <a:off x="371474" y="3733800"/>
            <a:ext cx="3895725" cy="838200"/>
          </a:xfrm>
          <a:prstGeom prst="roundRect">
            <a:avLst>
              <a:gd name="adj" fmla="val 16667"/>
            </a:avLst>
          </a:prstGeom>
          <a:noFill/>
          <a:ln w="6350">
            <a:solidFill>
              <a:srgbClr val="FF0000"/>
            </a:solidFill>
            <a:prstDash val="sysDash"/>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0" name="Rounded Rectangle 4"/>
          <p:cNvSpPr>
            <a:spLocks noChangeArrowheads="1"/>
          </p:cNvSpPr>
          <p:nvPr/>
        </p:nvSpPr>
        <p:spPr bwMode="auto">
          <a:xfrm>
            <a:off x="5216466" y="6457951"/>
            <a:ext cx="3519550" cy="323849"/>
          </a:xfrm>
          <a:prstGeom prst="roundRect">
            <a:avLst>
              <a:gd name="adj" fmla="val 16667"/>
            </a:avLst>
          </a:prstGeom>
          <a:noFill/>
          <a:ln w="6350">
            <a:solidFill>
              <a:srgbClr val="FF0000"/>
            </a:solidFill>
            <a:prstDash val="sysDash"/>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11" name="Straight Arrow Connector 7"/>
          <p:cNvCxnSpPr>
            <a:cxnSpLocks noChangeShapeType="1"/>
          </p:cNvCxnSpPr>
          <p:nvPr/>
        </p:nvCxnSpPr>
        <p:spPr bwMode="auto">
          <a:xfrm>
            <a:off x="5181600" y="1162051"/>
            <a:ext cx="381000" cy="1071561"/>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 name="Rounded Rectangle 5"/>
          <p:cNvSpPr>
            <a:spLocks noChangeArrowheads="1"/>
          </p:cNvSpPr>
          <p:nvPr/>
        </p:nvSpPr>
        <p:spPr bwMode="auto">
          <a:xfrm>
            <a:off x="5181600" y="2526506"/>
            <a:ext cx="3589283" cy="292894"/>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2028757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noFill/>
        </p:spPr>
        <p:txBody>
          <a:bodyPr/>
          <a:lstStyle/>
          <a:p>
            <a:pPr eaLnBrk="1" hangingPunct="1"/>
            <a:r>
              <a:rPr lang="en-US" smtClean="0"/>
              <a:t>Lesson objectives review</a:t>
            </a:r>
          </a:p>
        </p:txBody>
      </p:sp>
      <p:sp>
        <p:nvSpPr>
          <p:cNvPr id="33795" name="Rectangle 3"/>
          <p:cNvSpPr>
            <a:spLocks noGrp="1" noChangeArrowheads="1"/>
          </p:cNvSpPr>
          <p:nvPr>
            <p:ph type="body" idx="4294967295"/>
          </p:nvPr>
        </p:nvSpPr>
        <p:spPr/>
        <p:txBody>
          <a:bodyPr/>
          <a:lstStyle/>
          <a:p>
            <a:pPr eaLnBrk="1" hangingPunct="1">
              <a:buFont typeface="Arial" charset="0"/>
              <a:buNone/>
            </a:pPr>
            <a:r>
              <a:rPr lang="en-US" smtClean="0"/>
              <a:t>You should now be able to:</a:t>
            </a:r>
          </a:p>
          <a:p>
            <a:pPr lvl="1" eaLnBrk="1" hangingPunct="1"/>
            <a:r>
              <a:rPr lang="en-US" smtClean="0"/>
              <a:t>Describe the role of minimum contact creation criteria</a:t>
            </a:r>
          </a:p>
          <a:p>
            <a:pPr lvl="1" eaLnBrk="1" hangingPunct="1"/>
            <a:r>
              <a:rPr lang="en-US" smtClean="0"/>
              <a:t>List the elements that implement minimum contact creation criteria</a:t>
            </a:r>
          </a:p>
          <a:p>
            <a:pPr lvl="1" eaLnBrk="1" hangingPunct="1"/>
            <a:r>
              <a:rPr lang="en-US" smtClean="0"/>
              <a:t>Configure minimum contact creation criteria</a:t>
            </a:r>
          </a:p>
        </p:txBody>
      </p:sp>
    </p:spTree>
    <p:extLst>
      <p:ext uri="{BB962C8B-B14F-4D97-AF65-F5344CB8AC3E}">
        <p14:creationId xmlns:p14="http://schemas.microsoft.com/office/powerpoint/2010/main" val="672522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smtClean="0"/>
              <a:t>Review questions</a:t>
            </a:r>
          </a:p>
        </p:txBody>
      </p:sp>
      <p:sp>
        <p:nvSpPr>
          <p:cNvPr id="34819" name="Rectangle 3"/>
          <p:cNvSpPr>
            <a:spLocks noGrp="1" noChangeArrowheads="1"/>
          </p:cNvSpPr>
          <p:nvPr>
            <p:ph type="body" idx="4294967295"/>
          </p:nvPr>
        </p:nvSpPr>
        <p:spPr/>
        <p:txBody>
          <a:bodyPr/>
          <a:lstStyle/>
          <a:p>
            <a:pPr marL="457200" indent="-457200" eaLnBrk="1" hangingPunct="1">
              <a:buFont typeface="Webdings" pitchFamily="18" charset="2"/>
              <a:buAutoNum type="arabicPeriod"/>
            </a:pPr>
            <a:r>
              <a:rPr lang="en-US" dirty="0" smtClean="0">
                <a:ea typeface="SimSun" pitchFamily="2" charset="-122"/>
              </a:rPr>
              <a:t>Assume that a customer requirement specifies every </a:t>
            </a:r>
            <a:r>
              <a:rPr lang="en-US" dirty="0" err="1" smtClean="0">
                <a:ea typeface="SimSun" pitchFamily="2" charset="-122"/>
              </a:rPr>
              <a:t>ABCompany</a:t>
            </a:r>
            <a:r>
              <a:rPr lang="en-US" dirty="0" smtClean="0">
                <a:ea typeface="SimSun" pitchFamily="2" charset="-122"/>
              </a:rPr>
              <a:t> must have an "Incorporation Date" specified</a:t>
            </a:r>
          </a:p>
          <a:p>
            <a:pPr marL="800100" lvl="1" indent="-457200" eaLnBrk="1" hangingPunct="1">
              <a:buFont typeface="Calibri" pitchFamily="34" charset="0"/>
              <a:buAutoNum type="alphaLcParenR"/>
            </a:pPr>
            <a:r>
              <a:rPr lang="en-US" dirty="0" smtClean="0">
                <a:ea typeface="SimSun" pitchFamily="2" charset="-122"/>
              </a:rPr>
              <a:t>Could you implement this by specifying the </a:t>
            </a:r>
            <a:r>
              <a:rPr lang="en-US" dirty="0" err="1" smtClean="0">
                <a:ea typeface="SimSun" pitchFamily="2" charset="-122"/>
              </a:rPr>
              <a:t>IncorporationDate</a:t>
            </a:r>
            <a:r>
              <a:rPr lang="en-US" dirty="0" smtClean="0">
                <a:ea typeface="SimSun" pitchFamily="2" charset="-122"/>
              </a:rPr>
              <a:t> is non-null?</a:t>
            </a:r>
          </a:p>
          <a:p>
            <a:pPr marL="800100" lvl="1" indent="-457200" eaLnBrk="1" hangingPunct="1">
              <a:buFont typeface="Calibri" pitchFamily="34" charset="0"/>
              <a:buAutoNum type="alphaLcParenR"/>
            </a:pPr>
            <a:r>
              <a:rPr lang="en-US" dirty="0" smtClean="0">
                <a:ea typeface="SimSun" pitchFamily="2" charset="-122"/>
              </a:rPr>
              <a:t>Could you implement this by specifying the </a:t>
            </a:r>
            <a:r>
              <a:rPr lang="en-US" dirty="0" err="1" smtClean="0">
                <a:ea typeface="SimSun" pitchFamily="2" charset="-122"/>
              </a:rPr>
              <a:t>IncorporationDate</a:t>
            </a:r>
            <a:r>
              <a:rPr lang="en-US" dirty="0" smtClean="0">
                <a:ea typeface="SimSun" pitchFamily="2" charset="-122"/>
              </a:rPr>
              <a:t> field is required on the New Company detail view?</a:t>
            </a:r>
          </a:p>
          <a:p>
            <a:pPr marL="457200" indent="-457200" eaLnBrk="1" hangingPunct="1">
              <a:buFont typeface="Webdings" pitchFamily="18" charset="2"/>
              <a:buAutoNum type="arabicPeriod"/>
            </a:pPr>
            <a:r>
              <a:rPr lang="en-US" dirty="0" smtClean="0">
                <a:ea typeface="SimSun" pitchFamily="2" charset="-122"/>
              </a:rPr>
              <a:t>What is the purpose of the _</a:t>
            </a:r>
            <a:r>
              <a:rPr lang="en-US" dirty="0" err="1" smtClean="0">
                <a:ea typeface="SimSun" pitchFamily="2" charset="-122"/>
              </a:rPr>
              <a:t>subTypeSpecificLogics</a:t>
            </a:r>
            <a:r>
              <a:rPr lang="en-US" dirty="0" smtClean="0">
                <a:ea typeface="SimSun" pitchFamily="2" charset="-122"/>
              </a:rPr>
              <a:t> map in </a:t>
            </a:r>
            <a:r>
              <a:rPr lang="en-US" dirty="0" err="1" smtClean="0"/>
              <a:t>ValidateABContactCreationPluginImpl</a:t>
            </a:r>
            <a:r>
              <a:rPr lang="en-US" dirty="0" smtClean="0"/>
              <a:t>?</a:t>
            </a:r>
          </a:p>
          <a:p>
            <a:pPr marL="457200" indent="-457200" eaLnBrk="1" hangingPunct="1">
              <a:buFont typeface="Webdings" pitchFamily="18" charset="2"/>
              <a:buAutoNum type="arabicPeriod"/>
            </a:pPr>
            <a:r>
              <a:rPr lang="en-US" dirty="0" smtClean="0">
                <a:ea typeface="SimSun" pitchFamily="2" charset="-122"/>
              </a:rPr>
              <a:t>Describe how you would create a method to handle creation criteria for </a:t>
            </a:r>
            <a:r>
              <a:rPr lang="en-US" dirty="0" err="1" smtClean="0">
                <a:ea typeface="SimSun" pitchFamily="2" charset="-122"/>
              </a:rPr>
              <a:t>ABAttorney</a:t>
            </a:r>
            <a:r>
              <a:rPr lang="en-US" dirty="0">
                <a:ea typeface="SimSun" pitchFamily="2" charset="-122"/>
              </a:rPr>
              <a:t> </a:t>
            </a:r>
            <a:r>
              <a:rPr lang="en-US" dirty="0" smtClean="0">
                <a:ea typeface="SimSun" pitchFamily="2" charset="-122"/>
              </a:rPr>
              <a:t>contacts.</a:t>
            </a:r>
          </a:p>
          <a:p>
            <a:pPr marL="457200" indent="-457200" eaLnBrk="1" hangingPunct="1">
              <a:buFont typeface="Webdings" pitchFamily="18" charset="2"/>
              <a:buAutoNum type="arabicPeriod"/>
            </a:pPr>
            <a:r>
              <a:rPr lang="en-US" dirty="0" smtClean="0">
                <a:ea typeface="SimSun" pitchFamily="2" charset="-122"/>
              </a:rPr>
              <a:t>If you create creation logic for the </a:t>
            </a:r>
            <a:r>
              <a:rPr lang="en-US" dirty="0" err="1" smtClean="0">
                <a:ea typeface="SimSun" pitchFamily="2" charset="-122"/>
              </a:rPr>
              <a:t>ABLawFirm</a:t>
            </a:r>
            <a:r>
              <a:rPr lang="en-US" dirty="0" smtClean="0">
                <a:ea typeface="SimSun" pitchFamily="2" charset="-122"/>
              </a:rPr>
              <a:t> subtype, where should the error message for the logic be stored?</a:t>
            </a:r>
          </a:p>
          <a:p>
            <a:pPr marL="457200" indent="-457200" eaLnBrk="1" hangingPunct="1">
              <a:buFont typeface="Webdings" pitchFamily="18" charset="2"/>
              <a:buAutoNum type="arabicPeriod"/>
            </a:pPr>
            <a:endParaRPr lang="en-US" dirty="0" smtClean="0">
              <a:ea typeface="SimSun" pitchFamily="2" charset="-122"/>
            </a:endParaRPr>
          </a:p>
        </p:txBody>
      </p:sp>
    </p:spTree>
    <p:extLst>
      <p:ext uri="{BB962C8B-B14F-4D97-AF65-F5344CB8AC3E}">
        <p14:creationId xmlns:p14="http://schemas.microsoft.com/office/powerpoint/2010/main" val="140367275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111030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694" y="809253"/>
            <a:ext cx="6629400" cy="348689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 name="Title 1"/>
          <p:cNvSpPr>
            <a:spLocks noGrp="1"/>
          </p:cNvSpPr>
          <p:nvPr>
            <p:ph type="title"/>
          </p:nvPr>
        </p:nvSpPr>
        <p:spPr/>
        <p:txBody>
          <a:bodyPr/>
          <a:lstStyle/>
          <a:p>
            <a:r>
              <a:rPr lang="en-US" smtClean="0"/>
              <a:t>Fields marked as required</a:t>
            </a:r>
          </a:p>
        </p:txBody>
      </p:sp>
      <p:sp>
        <p:nvSpPr>
          <p:cNvPr id="6147" name="Content Placeholder 2"/>
          <p:cNvSpPr>
            <a:spLocks noGrp="1"/>
          </p:cNvSpPr>
          <p:nvPr>
            <p:ph idx="1"/>
          </p:nvPr>
        </p:nvSpPr>
        <p:spPr>
          <a:xfrm>
            <a:off x="519113" y="4360863"/>
            <a:ext cx="8318500" cy="2028825"/>
          </a:xfrm>
        </p:spPr>
        <p:txBody>
          <a:bodyPr/>
          <a:lstStyle/>
          <a:p>
            <a:r>
              <a:rPr lang="en-US" smtClean="0"/>
              <a:t>A </a:t>
            </a:r>
            <a:r>
              <a:rPr lang="en-US" b="1" smtClean="0"/>
              <a:t>"marked-as-required field" </a:t>
            </a:r>
            <a:r>
              <a:rPr lang="en-US" smtClean="0"/>
              <a:t>is a field which is flagged as requiring a value before data can be saved to the database</a:t>
            </a:r>
          </a:p>
          <a:p>
            <a:r>
              <a:rPr lang="en-US" smtClean="0"/>
              <a:t>A field can be designated as required at either:</a:t>
            </a:r>
          </a:p>
          <a:p>
            <a:pPr lvl="1"/>
            <a:r>
              <a:rPr lang="en-US" smtClean="0"/>
              <a:t>The database level (the corresponding column is non-null)</a:t>
            </a:r>
          </a:p>
          <a:p>
            <a:pPr lvl="1"/>
            <a:r>
              <a:rPr lang="en-US" smtClean="0"/>
              <a:t>The UI (the widget's Required property is set to true)</a:t>
            </a:r>
          </a:p>
        </p:txBody>
      </p:sp>
      <p:sp>
        <p:nvSpPr>
          <p:cNvPr id="6149" name="Right Arrow 5"/>
          <p:cNvSpPr>
            <a:spLocks noChangeArrowheads="1"/>
          </p:cNvSpPr>
          <p:nvPr/>
        </p:nvSpPr>
        <p:spPr bwMode="auto">
          <a:xfrm>
            <a:off x="838200" y="2362200"/>
            <a:ext cx="395287" cy="323850"/>
          </a:xfrm>
          <a:prstGeom prst="rightArrow">
            <a:avLst>
              <a:gd name="adj1" fmla="val 50000"/>
              <a:gd name="adj2" fmla="val 50129"/>
            </a:avLst>
          </a:prstGeom>
          <a:solidFill>
            <a:srgbClr val="FF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lIns="0" tIns="0" rIns="0" bIns="0" anchor="ctr"/>
          <a:lstStyle/>
          <a:p>
            <a:endParaRPr lang="en-US"/>
          </a:p>
        </p:txBody>
      </p:sp>
      <p:sp>
        <p:nvSpPr>
          <p:cNvPr id="6150" name="Right Arrow 6"/>
          <p:cNvSpPr>
            <a:spLocks noChangeArrowheads="1"/>
          </p:cNvSpPr>
          <p:nvPr/>
        </p:nvSpPr>
        <p:spPr bwMode="auto">
          <a:xfrm>
            <a:off x="838200" y="2800350"/>
            <a:ext cx="395287" cy="323850"/>
          </a:xfrm>
          <a:prstGeom prst="rightArrow">
            <a:avLst>
              <a:gd name="adj1" fmla="val 50000"/>
              <a:gd name="adj2" fmla="val 50129"/>
            </a:avLst>
          </a:prstGeom>
          <a:solidFill>
            <a:srgbClr val="FF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lIns="0" tIns="0" rIns="0" bIns="0" anchor="ctr"/>
          <a:lstStyle/>
          <a:p>
            <a:endParaRPr lang="en-US"/>
          </a:p>
        </p:txBody>
      </p:sp>
      <p:sp>
        <p:nvSpPr>
          <p:cNvPr id="6151" name="Right Arrow 7"/>
          <p:cNvSpPr>
            <a:spLocks noChangeArrowheads="1"/>
          </p:cNvSpPr>
          <p:nvPr/>
        </p:nvSpPr>
        <p:spPr bwMode="auto">
          <a:xfrm>
            <a:off x="838200" y="3733800"/>
            <a:ext cx="395287" cy="323850"/>
          </a:xfrm>
          <a:prstGeom prst="rightArrow">
            <a:avLst>
              <a:gd name="adj1" fmla="val 50000"/>
              <a:gd name="adj2" fmla="val 50129"/>
            </a:avLst>
          </a:prstGeom>
          <a:solidFill>
            <a:srgbClr val="FF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lIns="0" tIns="0" rIns="0" bIns="0" anchor="ctr"/>
          <a:lstStyle/>
          <a:p>
            <a:endParaRPr lang="en-US"/>
          </a:p>
        </p:txBody>
      </p:sp>
      <p:sp>
        <p:nvSpPr>
          <p:cNvPr id="6152" name="Right Arrow 8"/>
          <p:cNvSpPr>
            <a:spLocks noChangeArrowheads="1"/>
          </p:cNvSpPr>
          <p:nvPr/>
        </p:nvSpPr>
        <p:spPr bwMode="auto">
          <a:xfrm>
            <a:off x="4558507" y="2233568"/>
            <a:ext cx="393700" cy="323850"/>
          </a:xfrm>
          <a:prstGeom prst="rightArrow">
            <a:avLst>
              <a:gd name="adj1" fmla="val 50000"/>
              <a:gd name="adj2" fmla="val 49928"/>
            </a:avLst>
          </a:prstGeom>
          <a:solidFill>
            <a:srgbClr val="FF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lIns="0" tIns="0" rIns="0" bIns="0" anchor="ctr"/>
          <a:lstStyle/>
          <a:p>
            <a:endParaRPr lang="en-US"/>
          </a:p>
        </p:txBody>
      </p:sp>
      <p:sp>
        <p:nvSpPr>
          <p:cNvPr id="6153" name="Right Arrow 9"/>
          <p:cNvSpPr>
            <a:spLocks noChangeArrowheads="1"/>
          </p:cNvSpPr>
          <p:nvPr/>
        </p:nvSpPr>
        <p:spPr bwMode="auto">
          <a:xfrm>
            <a:off x="4558507" y="3870274"/>
            <a:ext cx="393700" cy="322262"/>
          </a:xfrm>
          <a:prstGeom prst="rightArrow">
            <a:avLst>
              <a:gd name="adj1" fmla="val 50000"/>
              <a:gd name="adj2" fmla="val 50174"/>
            </a:avLst>
          </a:prstGeom>
          <a:solidFill>
            <a:srgbClr val="FF0000"/>
          </a:solidFill>
          <a:ln>
            <a:noFill/>
          </a:ln>
          <a:extLst>
            <a:ext uri="{91240B29-F687-4F45-9708-019B960494DF}">
              <a14:hiddenLine xmlns:a14="http://schemas.microsoft.com/office/drawing/2010/main" w="28575">
                <a:solidFill>
                  <a:srgbClr val="000000"/>
                </a:solidFill>
                <a:round/>
                <a:headEnd/>
                <a:tailEnd type="triangle" w="med" len="med"/>
              </a14:hiddenLine>
            </a:ext>
          </a:extLst>
        </p:spPr>
        <p:txBody>
          <a:bodyPr lIns="0" tIns="0" rIns="0" bIns="0" anchor="ctr"/>
          <a:lstStyle/>
          <a:p>
            <a:endParaRPr lang="en-US"/>
          </a:p>
        </p:txBody>
      </p:sp>
    </p:spTree>
    <p:extLst>
      <p:ext uri="{BB962C8B-B14F-4D97-AF65-F5344CB8AC3E}">
        <p14:creationId xmlns:p14="http://schemas.microsoft.com/office/powerpoint/2010/main" val="32864505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Limitations of required fields with </a:t>
            </a:r>
            <a:r>
              <a:rPr lang="en-US" dirty="0" err="1" smtClean="0"/>
              <a:t>ABContact</a:t>
            </a:r>
            <a:endParaRPr lang="en-US" dirty="0" smtClean="0"/>
          </a:p>
        </p:txBody>
      </p:sp>
      <p:sp>
        <p:nvSpPr>
          <p:cNvPr id="7171" name="Content Placeholder 2"/>
          <p:cNvSpPr>
            <a:spLocks noGrp="1"/>
          </p:cNvSpPr>
          <p:nvPr>
            <p:ph idx="1"/>
          </p:nvPr>
        </p:nvSpPr>
        <p:spPr>
          <a:xfrm>
            <a:off x="521208" y="1143000"/>
            <a:ext cx="8321040" cy="5486400"/>
          </a:xfrm>
        </p:spPr>
        <p:txBody>
          <a:bodyPr/>
          <a:lstStyle/>
          <a:p>
            <a:r>
              <a:rPr lang="en-US" dirty="0" smtClean="0"/>
              <a:t>The fields that are required for an </a:t>
            </a:r>
            <a:r>
              <a:rPr lang="en-US" dirty="0" err="1" smtClean="0"/>
              <a:t>ABContact</a:t>
            </a:r>
            <a:r>
              <a:rPr lang="en-US" dirty="0" smtClean="0"/>
              <a:t> typically depend on the subtype of the </a:t>
            </a:r>
            <a:r>
              <a:rPr lang="en-US" dirty="0" err="1" smtClean="0"/>
              <a:t>ABContact</a:t>
            </a:r>
            <a:r>
              <a:rPr lang="en-US" dirty="0" smtClean="0"/>
              <a:t>, such as:</a:t>
            </a:r>
          </a:p>
          <a:p>
            <a:pPr lvl="1"/>
            <a:r>
              <a:rPr lang="en-US" dirty="0" err="1" smtClean="0"/>
              <a:t>ABPersonVendor</a:t>
            </a:r>
            <a:r>
              <a:rPr lang="en-US" dirty="0" smtClean="0"/>
              <a:t> requires a Last Name and Tax ID</a:t>
            </a:r>
          </a:p>
          <a:p>
            <a:pPr lvl="1"/>
            <a:r>
              <a:rPr lang="en-US" dirty="0" err="1" smtClean="0"/>
              <a:t>ABCompany</a:t>
            </a:r>
            <a:r>
              <a:rPr lang="en-US" dirty="0" smtClean="0"/>
              <a:t> requires a Name</a:t>
            </a:r>
          </a:p>
          <a:p>
            <a:r>
              <a:rPr lang="en-US" dirty="0" smtClean="0"/>
              <a:t>This type of </a:t>
            </a:r>
            <a:r>
              <a:rPr lang="en-US" dirty="0" err="1" smtClean="0"/>
              <a:t>requiredness</a:t>
            </a:r>
            <a:r>
              <a:rPr lang="en-US" dirty="0" smtClean="0"/>
              <a:t> cannot be designated at the database level alone</a:t>
            </a:r>
          </a:p>
          <a:p>
            <a:pPr lvl="1"/>
            <a:r>
              <a:rPr lang="en-US" dirty="0" smtClean="0"/>
              <a:t>If Tax ID is non-null, then </a:t>
            </a:r>
            <a:r>
              <a:rPr lang="en-US" b="1" dirty="0" smtClean="0"/>
              <a:t>all</a:t>
            </a:r>
            <a:r>
              <a:rPr lang="en-US" dirty="0" smtClean="0"/>
              <a:t> </a:t>
            </a:r>
            <a:r>
              <a:rPr lang="en-US" dirty="0" err="1" smtClean="0"/>
              <a:t>ABContacts</a:t>
            </a:r>
            <a:r>
              <a:rPr lang="en-US" dirty="0" smtClean="0"/>
              <a:t> must have a </a:t>
            </a:r>
            <a:r>
              <a:rPr lang="en-US" dirty="0" err="1" smtClean="0"/>
              <a:t>TaxID</a:t>
            </a:r>
            <a:r>
              <a:rPr lang="en-US" dirty="0" smtClean="0"/>
              <a:t>, even those that are not </a:t>
            </a:r>
            <a:r>
              <a:rPr lang="en-US" dirty="0" err="1" smtClean="0"/>
              <a:t>ABPersonVendors</a:t>
            </a:r>
            <a:endParaRPr lang="en-US" dirty="0" smtClean="0"/>
          </a:p>
          <a:p>
            <a:r>
              <a:rPr lang="en-US" dirty="0" smtClean="0"/>
              <a:t>This type of </a:t>
            </a:r>
            <a:r>
              <a:rPr lang="en-US" dirty="0" err="1" smtClean="0"/>
              <a:t>requiredness</a:t>
            </a:r>
            <a:r>
              <a:rPr lang="en-US" dirty="0" smtClean="0"/>
              <a:t> could be designated at the UI level, but this would be extremely difficult</a:t>
            </a:r>
          </a:p>
          <a:p>
            <a:pPr lvl="1"/>
            <a:r>
              <a:rPr lang="en-US" dirty="0" smtClean="0"/>
              <a:t>Every widget that maps to a logically required field would need to be set to Required=true, regardless of where in the application it appeared </a:t>
            </a:r>
          </a:p>
        </p:txBody>
      </p:sp>
    </p:spTree>
    <p:extLst>
      <p:ext uri="{BB962C8B-B14F-4D97-AF65-F5344CB8AC3E}">
        <p14:creationId xmlns:p14="http://schemas.microsoft.com/office/powerpoint/2010/main" val="30134104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8776979" cy="3962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8194" name="Title 1"/>
          <p:cNvSpPr>
            <a:spLocks noGrp="1"/>
          </p:cNvSpPr>
          <p:nvPr>
            <p:ph type="title"/>
          </p:nvPr>
        </p:nvSpPr>
        <p:spPr/>
        <p:txBody>
          <a:bodyPr/>
          <a:lstStyle/>
          <a:p>
            <a:r>
              <a:rPr lang="en-US" smtClean="0"/>
              <a:t>Contact creation criteria</a:t>
            </a:r>
          </a:p>
        </p:txBody>
      </p:sp>
      <p:sp>
        <p:nvSpPr>
          <p:cNvPr id="8195" name="Content Placeholder 2"/>
          <p:cNvSpPr>
            <a:spLocks noGrp="1"/>
          </p:cNvSpPr>
          <p:nvPr>
            <p:ph idx="1"/>
          </p:nvPr>
        </p:nvSpPr>
        <p:spPr>
          <a:xfrm>
            <a:off x="519113" y="4618038"/>
            <a:ext cx="8318500" cy="1771650"/>
          </a:xfrm>
        </p:spPr>
        <p:txBody>
          <a:bodyPr/>
          <a:lstStyle/>
          <a:p>
            <a:r>
              <a:rPr lang="en-US" smtClean="0"/>
              <a:t>Contact creation criteria is a set of subtype-specific logic that dynamically enforces requiredness based on the contact's subtype</a:t>
            </a:r>
          </a:p>
          <a:p>
            <a:pPr lvl="1"/>
            <a:r>
              <a:rPr lang="en-US" smtClean="0"/>
              <a:t>It is configured in a Gosu class that is called whenever a contact is created or changed</a:t>
            </a:r>
          </a:p>
        </p:txBody>
      </p:sp>
      <p:sp>
        <p:nvSpPr>
          <p:cNvPr id="8197" name="Rounded Rectangle 5"/>
          <p:cNvSpPr>
            <a:spLocks noChangeArrowheads="1"/>
          </p:cNvSpPr>
          <p:nvPr/>
        </p:nvSpPr>
        <p:spPr bwMode="auto">
          <a:xfrm>
            <a:off x="304799" y="914400"/>
            <a:ext cx="8700779" cy="473870"/>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7565716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36470"/>
            <a:ext cx="6900326" cy="269117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838200"/>
            <a:ext cx="3367965" cy="2752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Title 1"/>
          <p:cNvSpPr>
            <a:spLocks noGrp="1"/>
          </p:cNvSpPr>
          <p:nvPr>
            <p:ph type="title"/>
          </p:nvPr>
        </p:nvSpPr>
        <p:spPr/>
        <p:txBody>
          <a:bodyPr/>
          <a:lstStyle/>
          <a:p>
            <a:r>
              <a:rPr lang="en-US" smtClean="0"/>
              <a:t>Flagging required data that is missing</a:t>
            </a:r>
          </a:p>
        </p:txBody>
      </p:sp>
      <p:sp>
        <p:nvSpPr>
          <p:cNvPr id="9221" name="TextBox 5"/>
          <p:cNvSpPr txBox="1">
            <a:spLocks noChangeArrowheads="1"/>
          </p:cNvSpPr>
          <p:nvPr/>
        </p:nvSpPr>
        <p:spPr bwMode="auto">
          <a:xfrm>
            <a:off x="5948805" y="1758757"/>
            <a:ext cx="2895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When a "required field" is left blank, </a:t>
            </a:r>
            <a:r>
              <a:rPr lang="en-US" sz="1800" dirty="0" err="1"/>
              <a:t>ContactManager</a:t>
            </a:r>
            <a:r>
              <a:rPr lang="en-US" sz="1800" dirty="0"/>
              <a:t> simply names and flags the field</a:t>
            </a:r>
          </a:p>
        </p:txBody>
      </p:sp>
      <p:cxnSp>
        <p:nvCxnSpPr>
          <p:cNvPr id="9224" name="Straight Arrow Connector 10"/>
          <p:cNvCxnSpPr>
            <a:cxnSpLocks noChangeShapeType="1"/>
          </p:cNvCxnSpPr>
          <p:nvPr/>
        </p:nvCxnSpPr>
        <p:spPr bwMode="auto">
          <a:xfrm flipH="1" flipV="1">
            <a:off x="3904540" y="1392238"/>
            <a:ext cx="2044265" cy="82232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9225" name="Straight Arrow Connector 12"/>
          <p:cNvCxnSpPr>
            <a:cxnSpLocks noChangeShapeType="1"/>
          </p:cNvCxnSpPr>
          <p:nvPr/>
        </p:nvCxnSpPr>
        <p:spPr bwMode="auto">
          <a:xfrm flipH="1">
            <a:off x="3390901" y="2214562"/>
            <a:ext cx="2557904" cy="68103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9222" name="TextBox 6"/>
          <p:cNvSpPr txBox="1">
            <a:spLocks noChangeArrowheads="1"/>
          </p:cNvSpPr>
          <p:nvPr/>
        </p:nvSpPr>
        <p:spPr bwMode="auto">
          <a:xfrm>
            <a:off x="152400" y="3664743"/>
            <a:ext cx="170709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t>When contact creation criteria has not been met, no field is flagged, but a detailed custom message appears</a:t>
            </a:r>
          </a:p>
        </p:txBody>
      </p:sp>
      <p:cxnSp>
        <p:nvCxnSpPr>
          <p:cNvPr id="12" name="Straight Arrow Connector 12"/>
          <p:cNvCxnSpPr>
            <a:cxnSpLocks noChangeShapeType="1"/>
          </p:cNvCxnSpPr>
          <p:nvPr/>
        </p:nvCxnSpPr>
        <p:spPr bwMode="auto">
          <a:xfrm flipV="1">
            <a:off x="1815527" y="4267200"/>
            <a:ext cx="470473" cy="198322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140220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687" y="1434304"/>
            <a:ext cx="3948113" cy="342449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19" y="990601"/>
            <a:ext cx="8408381" cy="391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3" name="Title 1"/>
          <p:cNvSpPr>
            <a:spLocks noGrp="1"/>
          </p:cNvSpPr>
          <p:nvPr>
            <p:ph type="title"/>
          </p:nvPr>
        </p:nvSpPr>
        <p:spPr/>
        <p:txBody>
          <a:bodyPr/>
          <a:lstStyle/>
          <a:p>
            <a:r>
              <a:rPr lang="en-US" smtClean="0"/>
              <a:t>"Required" logic impacts the core applications</a:t>
            </a:r>
          </a:p>
        </p:txBody>
      </p:sp>
      <p:sp>
        <p:nvSpPr>
          <p:cNvPr id="10244" name="Content Placeholder 2"/>
          <p:cNvSpPr>
            <a:spLocks noGrp="1"/>
          </p:cNvSpPr>
          <p:nvPr>
            <p:ph idx="1"/>
          </p:nvPr>
        </p:nvSpPr>
        <p:spPr>
          <a:xfrm>
            <a:off x="519113" y="4914900"/>
            <a:ext cx="8318500" cy="1714500"/>
          </a:xfrm>
        </p:spPr>
        <p:txBody>
          <a:bodyPr/>
          <a:lstStyle/>
          <a:p>
            <a:r>
              <a:rPr lang="en-US" dirty="0" smtClean="0"/>
              <a:t>The required field logic for ContactManager contacts is not necessarily the same as the logic in the core applications</a:t>
            </a:r>
          </a:p>
          <a:p>
            <a:r>
              <a:rPr lang="en-US" dirty="0" smtClean="0"/>
              <a:t>Be aware that differences in this logic can impact behavior in the core applications</a:t>
            </a:r>
          </a:p>
        </p:txBody>
      </p:sp>
      <p:pic>
        <p:nvPicPr>
          <p:cNvPr id="10245" name="Picture 19"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850" y="1293392"/>
            <a:ext cx="8445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12"/>
          <p:cNvGrpSpPr>
            <a:grpSpLocks/>
          </p:cNvGrpSpPr>
          <p:nvPr/>
        </p:nvGrpSpPr>
        <p:grpSpPr bwMode="auto">
          <a:xfrm>
            <a:off x="507019" y="2152650"/>
            <a:ext cx="2029805" cy="1809750"/>
            <a:chOff x="7223732" y="0"/>
            <a:chExt cx="2315716" cy="2065338"/>
          </a:xfrm>
        </p:grpSpPr>
        <p:pic>
          <p:nvPicPr>
            <p:cNvPr id="1026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732" y="0"/>
              <a:ext cx="19240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9" name="Content Placeholder 5"/>
            <p:cNvSpPr txBox="1">
              <a:spLocks/>
            </p:cNvSpPr>
            <p:nvPr/>
          </p:nvSpPr>
          <p:spPr bwMode="auto">
            <a:xfrm>
              <a:off x="7340760" y="1501899"/>
              <a:ext cx="2198688" cy="563439"/>
            </a:xfrm>
            <a:prstGeom prst="rect">
              <a:avLst/>
            </a:prstGeom>
            <a:noFill/>
            <a:ln w="9525">
              <a:noFill/>
              <a:miter lim="800000"/>
              <a:headEnd/>
              <a:tailEnd/>
            </a:ln>
          </p:spPr>
          <p:txBody>
            <a:bodyPr lIns="0" tIns="0" rIns="0" bIns="0"/>
            <a:lstStyle/>
            <a:p>
              <a:pPr marL="457200" indent="-457200" eaLnBrk="0" hangingPunct="0">
                <a:spcBef>
                  <a:spcPct val="40000"/>
                </a:spcBef>
                <a:buClr>
                  <a:srgbClr val="04628C"/>
                </a:buClr>
                <a:buSzPct val="90000"/>
                <a:buFont typeface="Arial" pitchFamily="34" charset="0"/>
                <a:buNone/>
                <a:defRPr/>
              </a:pPr>
              <a:r>
                <a:rPr lang="en-US" sz="1800" kern="0" dirty="0">
                  <a:solidFill>
                    <a:schemeClr val="tx1"/>
                  </a:solidFill>
                  <a:latin typeface="Arial Narrow" pitchFamily="34" charset="0"/>
                </a:rPr>
                <a:t>ContactManager</a:t>
              </a:r>
            </a:p>
          </p:txBody>
        </p:sp>
      </p:grpSp>
      <p:sp>
        <p:nvSpPr>
          <p:cNvPr id="10247" name="Rounded Rectangle 9"/>
          <p:cNvSpPr>
            <a:spLocks noChangeArrowheads="1"/>
          </p:cNvSpPr>
          <p:nvPr/>
        </p:nvSpPr>
        <p:spPr bwMode="auto">
          <a:xfrm>
            <a:off x="4114800" y="1763123"/>
            <a:ext cx="630237" cy="379413"/>
          </a:xfrm>
          <a:prstGeom prst="roundRect">
            <a:avLst>
              <a:gd name="adj" fmla="val 16667"/>
            </a:avLst>
          </a:pr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10248" name="Group 117"/>
          <p:cNvGrpSpPr>
            <a:grpSpLocks/>
          </p:cNvGrpSpPr>
          <p:nvPr/>
        </p:nvGrpSpPr>
        <p:grpSpPr bwMode="auto">
          <a:xfrm>
            <a:off x="1764759" y="1446189"/>
            <a:ext cx="1465262" cy="1128713"/>
            <a:chOff x="3932" y="1269"/>
            <a:chExt cx="1230" cy="948"/>
          </a:xfrm>
        </p:grpSpPr>
        <p:sp>
          <p:nvSpPr>
            <p:cNvPr id="10250" name="Freeform 118"/>
            <p:cNvSpPr>
              <a:spLocks/>
            </p:cNvSpPr>
            <p:nvPr/>
          </p:nvSpPr>
          <p:spPr bwMode="auto">
            <a:xfrm>
              <a:off x="3937" y="1283"/>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1" name="Freeform 119"/>
            <p:cNvSpPr>
              <a:spLocks/>
            </p:cNvSpPr>
            <p:nvPr/>
          </p:nvSpPr>
          <p:spPr bwMode="auto">
            <a:xfrm>
              <a:off x="4370" y="1323"/>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2" name="Freeform 120"/>
            <p:cNvSpPr>
              <a:spLocks/>
            </p:cNvSpPr>
            <p:nvPr/>
          </p:nvSpPr>
          <p:spPr bwMode="auto">
            <a:xfrm>
              <a:off x="4655" y="172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3" name="Freeform 121"/>
            <p:cNvSpPr>
              <a:spLocks/>
            </p:cNvSpPr>
            <p:nvPr/>
          </p:nvSpPr>
          <p:spPr bwMode="auto">
            <a:xfrm>
              <a:off x="4471" y="1762"/>
              <a:ext cx="114" cy="130"/>
            </a:xfrm>
            <a:custGeom>
              <a:avLst/>
              <a:gdLst>
                <a:gd name="T0" fmla="*/ 0 w 114"/>
                <a:gd name="T1" fmla="*/ 0 h 130"/>
                <a:gd name="T2" fmla="*/ 96 w 114"/>
                <a:gd name="T3" fmla="*/ 0 h 130"/>
                <a:gd name="T4" fmla="*/ 114 w 114"/>
                <a:gd name="T5" fmla="*/ 23 h 130"/>
                <a:gd name="T6" fmla="*/ 112 w 114"/>
                <a:gd name="T7" fmla="*/ 84 h 130"/>
                <a:gd name="T8" fmla="*/ 91 w 114"/>
                <a:gd name="T9" fmla="*/ 107 h 130"/>
                <a:gd name="T10" fmla="*/ 11 w 114"/>
                <a:gd name="T11" fmla="*/ 130 h 130"/>
                <a:gd name="T12" fmla="*/ 0 w 114"/>
                <a:gd name="T13" fmla="*/ 0 h 130"/>
                <a:gd name="T14" fmla="*/ 0 w 114"/>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130"/>
                <a:gd name="T26" fmla="*/ 114 w 114"/>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130">
                  <a:moveTo>
                    <a:pt x="0" y="0"/>
                  </a:moveTo>
                  <a:lnTo>
                    <a:pt x="96" y="0"/>
                  </a:lnTo>
                  <a:lnTo>
                    <a:pt x="114" y="23"/>
                  </a:lnTo>
                  <a:lnTo>
                    <a:pt x="112" y="84"/>
                  </a:lnTo>
                  <a:lnTo>
                    <a:pt x="91" y="107"/>
                  </a:lnTo>
                  <a:lnTo>
                    <a:pt x="11" y="130"/>
                  </a:lnTo>
                  <a:lnTo>
                    <a:pt x="0" y="0"/>
                  </a:lnTo>
                  <a:close/>
                </a:path>
              </a:pathLst>
            </a:custGeom>
            <a:solidFill>
              <a:srgbClr val="699E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4" name="Freeform 122"/>
            <p:cNvSpPr>
              <a:spLocks/>
            </p:cNvSpPr>
            <p:nvPr/>
          </p:nvSpPr>
          <p:spPr bwMode="auto">
            <a:xfrm>
              <a:off x="4382" y="1762"/>
              <a:ext cx="126" cy="126"/>
            </a:xfrm>
            <a:custGeom>
              <a:avLst/>
              <a:gdLst>
                <a:gd name="T0" fmla="*/ 0 w 126"/>
                <a:gd name="T1" fmla="*/ 44 h 126"/>
                <a:gd name="T2" fmla="*/ 7 w 126"/>
                <a:gd name="T3" fmla="*/ 5 h 126"/>
                <a:gd name="T4" fmla="*/ 89 w 126"/>
                <a:gd name="T5" fmla="*/ 0 h 126"/>
                <a:gd name="T6" fmla="*/ 117 w 126"/>
                <a:gd name="T7" fmla="*/ 32 h 126"/>
                <a:gd name="T8" fmla="*/ 126 w 126"/>
                <a:gd name="T9" fmla="*/ 68 h 126"/>
                <a:gd name="T10" fmla="*/ 119 w 126"/>
                <a:gd name="T11" fmla="*/ 98 h 126"/>
                <a:gd name="T12" fmla="*/ 100 w 126"/>
                <a:gd name="T13" fmla="*/ 124 h 126"/>
                <a:gd name="T14" fmla="*/ 70 w 126"/>
                <a:gd name="T15" fmla="*/ 126 h 126"/>
                <a:gd name="T16" fmla="*/ 37 w 126"/>
                <a:gd name="T17" fmla="*/ 114 h 126"/>
                <a:gd name="T18" fmla="*/ 31 w 126"/>
                <a:gd name="T19" fmla="*/ 81 h 126"/>
                <a:gd name="T20" fmla="*/ 37 w 126"/>
                <a:gd name="T21" fmla="*/ 47 h 126"/>
                <a:gd name="T22" fmla="*/ 0 w 126"/>
                <a:gd name="T23" fmla="*/ 44 h 126"/>
                <a:gd name="T24" fmla="*/ 0 w 126"/>
                <a:gd name="T25" fmla="*/ 44 h 1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126"/>
                <a:gd name="T41" fmla="*/ 126 w 126"/>
                <a:gd name="T42" fmla="*/ 126 h 1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126">
                  <a:moveTo>
                    <a:pt x="0" y="44"/>
                  </a:moveTo>
                  <a:lnTo>
                    <a:pt x="7" y="5"/>
                  </a:lnTo>
                  <a:lnTo>
                    <a:pt x="89" y="0"/>
                  </a:lnTo>
                  <a:lnTo>
                    <a:pt x="117" y="32"/>
                  </a:lnTo>
                  <a:lnTo>
                    <a:pt x="126" y="68"/>
                  </a:lnTo>
                  <a:lnTo>
                    <a:pt x="119" y="98"/>
                  </a:lnTo>
                  <a:lnTo>
                    <a:pt x="100" y="124"/>
                  </a:lnTo>
                  <a:lnTo>
                    <a:pt x="70" y="126"/>
                  </a:lnTo>
                  <a:lnTo>
                    <a:pt x="37" y="114"/>
                  </a:lnTo>
                  <a:lnTo>
                    <a:pt x="31" y="81"/>
                  </a:lnTo>
                  <a:lnTo>
                    <a:pt x="37" y="47"/>
                  </a:lnTo>
                  <a:lnTo>
                    <a:pt x="0" y="44"/>
                  </a:lnTo>
                  <a:close/>
                </a:path>
              </a:pathLst>
            </a:custGeom>
            <a:solidFill>
              <a:srgbClr val="8AC2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5" name="Freeform 123"/>
            <p:cNvSpPr>
              <a:spLocks/>
            </p:cNvSpPr>
            <p:nvPr/>
          </p:nvSpPr>
          <p:spPr bwMode="auto">
            <a:xfrm>
              <a:off x="4378" y="1369"/>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6" name="Freeform 124"/>
            <p:cNvSpPr>
              <a:spLocks/>
            </p:cNvSpPr>
            <p:nvPr/>
          </p:nvSpPr>
          <p:spPr bwMode="auto">
            <a:xfrm>
              <a:off x="4377" y="1318"/>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7" name="Freeform 125"/>
            <p:cNvSpPr>
              <a:spLocks/>
            </p:cNvSpPr>
            <p:nvPr/>
          </p:nvSpPr>
          <p:spPr bwMode="auto">
            <a:xfrm>
              <a:off x="3932" y="1269"/>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8" name="Freeform 126"/>
            <p:cNvSpPr>
              <a:spLocks/>
            </p:cNvSpPr>
            <p:nvPr/>
          </p:nvSpPr>
          <p:spPr bwMode="auto">
            <a:xfrm>
              <a:off x="4349" y="1722"/>
              <a:ext cx="43" cy="131"/>
            </a:xfrm>
            <a:custGeom>
              <a:avLst/>
              <a:gdLst>
                <a:gd name="T0" fmla="*/ 1 w 43"/>
                <a:gd name="T1" fmla="*/ 3 h 131"/>
                <a:gd name="T2" fmla="*/ 7 w 43"/>
                <a:gd name="T3" fmla="*/ 7 h 131"/>
                <a:gd name="T4" fmla="*/ 14 w 43"/>
                <a:gd name="T5" fmla="*/ 14 h 131"/>
                <a:gd name="T6" fmla="*/ 21 w 43"/>
                <a:gd name="T7" fmla="*/ 21 h 131"/>
                <a:gd name="T8" fmla="*/ 26 w 43"/>
                <a:gd name="T9" fmla="*/ 30 h 131"/>
                <a:gd name="T10" fmla="*/ 29 w 43"/>
                <a:gd name="T11" fmla="*/ 38 h 131"/>
                <a:gd name="T12" fmla="*/ 31 w 43"/>
                <a:gd name="T13" fmla="*/ 45 h 131"/>
                <a:gd name="T14" fmla="*/ 31 w 43"/>
                <a:gd name="T15" fmla="*/ 52 h 131"/>
                <a:gd name="T16" fmla="*/ 31 w 43"/>
                <a:gd name="T17" fmla="*/ 59 h 131"/>
                <a:gd name="T18" fmla="*/ 31 w 43"/>
                <a:gd name="T19" fmla="*/ 68 h 131"/>
                <a:gd name="T20" fmla="*/ 29 w 43"/>
                <a:gd name="T21" fmla="*/ 75 h 131"/>
                <a:gd name="T22" fmla="*/ 26 w 43"/>
                <a:gd name="T23" fmla="*/ 86 h 131"/>
                <a:gd name="T24" fmla="*/ 21 w 43"/>
                <a:gd name="T25" fmla="*/ 98 h 131"/>
                <a:gd name="T26" fmla="*/ 15 w 43"/>
                <a:gd name="T27" fmla="*/ 108 h 131"/>
                <a:gd name="T28" fmla="*/ 10 w 43"/>
                <a:gd name="T29" fmla="*/ 115 h 131"/>
                <a:gd name="T30" fmla="*/ 5 w 43"/>
                <a:gd name="T31" fmla="*/ 122 h 131"/>
                <a:gd name="T32" fmla="*/ 1 w 43"/>
                <a:gd name="T33" fmla="*/ 129 h 131"/>
                <a:gd name="T34" fmla="*/ 5 w 43"/>
                <a:gd name="T35" fmla="*/ 131 h 131"/>
                <a:gd name="T36" fmla="*/ 12 w 43"/>
                <a:gd name="T37" fmla="*/ 126 h 131"/>
                <a:gd name="T38" fmla="*/ 19 w 43"/>
                <a:gd name="T39" fmla="*/ 119 h 131"/>
                <a:gd name="T40" fmla="*/ 26 w 43"/>
                <a:gd name="T41" fmla="*/ 110 h 131"/>
                <a:gd name="T42" fmla="*/ 31 w 43"/>
                <a:gd name="T43" fmla="*/ 100 h 131"/>
                <a:gd name="T44" fmla="*/ 36 w 43"/>
                <a:gd name="T45" fmla="*/ 86 h 131"/>
                <a:gd name="T46" fmla="*/ 40 w 43"/>
                <a:gd name="T47" fmla="*/ 73 h 131"/>
                <a:gd name="T48" fmla="*/ 42 w 43"/>
                <a:gd name="T49" fmla="*/ 63 h 131"/>
                <a:gd name="T50" fmla="*/ 42 w 43"/>
                <a:gd name="T51" fmla="*/ 54 h 131"/>
                <a:gd name="T52" fmla="*/ 40 w 43"/>
                <a:gd name="T53" fmla="*/ 47 h 131"/>
                <a:gd name="T54" fmla="*/ 40 w 43"/>
                <a:gd name="T55" fmla="*/ 40 h 131"/>
                <a:gd name="T56" fmla="*/ 36 w 43"/>
                <a:gd name="T57" fmla="*/ 31 h 131"/>
                <a:gd name="T58" fmla="*/ 29 w 43"/>
                <a:gd name="T59" fmla="*/ 21 h 131"/>
                <a:gd name="T60" fmla="*/ 24 w 43"/>
                <a:gd name="T61" fmla="*/ 14 h 131"/>
                <a:gd name="T62" fmla="*/ 17 w 43"/>
                <a:gd name="T63" fmla="*/ 7 h 131"/>
                <a:gd name="T64" fmla="*/ 10 w 43"/>
                <a:gd name="T65" fmla="*/ 2 h 131"/>
                <a:gd name="T66" fmla="*/ 1 w 43"/>
                <a:gd name="T67" fmla="*/ 0 h 131"/>
                <a:gd name="T68" fmla="*/ 0 w 43"/>
                <a:gd name="T69" fmla="*/ 2 h 1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131"/>
                <a:gd name="T107" fmla="*/ 43 w 43"/>
                <a:gd name="T108" fmla="*/ 131 h 1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131">
                  <a:moveTo>
                    <a:pt x="0" y="2"/>
                  </a:moveTo>
                  <a:lnTo>
                    <a:pt x="1" y="3"/>
                  </a:lnTo>
                  <a:lnTo>
                    <a:pt x="5" y="5"/>
                  </a:lnTo>
                  <a:lnTo>
                    <a:pt x="7" y="7"/>
                  </a:lnTo>
                  <a:lnTo>
                    <a:pt x="10" y="10"/>
                  </a:lnTo>
                  <a:lnTo>
                    <a:pt x="14" y="14"/>
                  </a:lnTo>
                  <a:lnTo>
                    <a:pt x="17" y="17"/>
                  </a:lnTo>
                  <a:lnTo>
                    <a:pt x="21" y="21"/>
                  </a:lnTo>
                  <a:lnTo>
                    <a:pt x="24" y="24"/>
                  </a:lnTo>
                  <a:lnTo>
                    <a:pt x="26" y="30"/>
                  </a:lnTo>
                  <a:lnTo>
                    <a:pt x="29" y="37"/>
                  </a:lnTo>
                  <a:lnTo>
                    <a:pt x="29" y="38"/>
                  </a:lnTo>
                  <a:lnTo>
                    <a:pt x="31" y="42"/>
                  </a:lnTo>
                  <a:lnTo>
                    <a:pt x="31" y="45"/>
                  </a:lnTo>
                  <a:lnTo>
                    <a:pt x="31" y="49"/>
                  </a:lnTo>
                  <a:lnTo>
                    <a:pt x="31" y="52"/>
                  </a:lnTo>
                  <a:lnTo>
                    <a:pt x="31" y="56"/>
                  </a:lnTo>
                  <a:lnTo>
                    <a:pt x="31" y="59"/>
                  </a:lnTo>
                  <a:lnTo>
                    <a:pt x="31" y="65"/>
                  </a:lnTo>
                  <a:lnTo>
                    <a:pt x="31" y="68"/>
                  </a:lnTo>
                  <a:lnTo>
                    <a:pt x="29" y="72"/>
                  </a:lnTo>
                  <a:lnTo>
                    <a:pt x="29" y="75"/>
                  </a:lnTo>
                  <a:lnTo>
                    <a:pt x="29" y="79"/>
                  </a:lnTo>
                  <a:lnTo>
                    <a:pt x="26" y="86"/>
                  </a:lnTo>
                  <a:lnTo>
                    <a:pt x="24" y="93"/>
                  </a:lnTo>
                  <a:lnTo>
                    <a:pt x="21" y="98"/>
                  </a:lnTo>
                  <a:lnTo>
                    <a:pt x="19" y="103"/>
                  </a:lnTo>
                  <a:lnTo>
                    <a:pt x="15" y="108"/>
                  </a:lnTo>
                  <a:lnTo>
                    <a:pt x="14" y="114"/>
                  </a:lnTo>
                  <a:lnTo>
                    <a:pt x="10" y="115"/>
                  </a:lnTo>
                  <a:lnTo>
                    <a:pt x="7" y="121"/>
                  </a:lnTo>
                  <a:lnTo>
                    <a:pt x="5" y="122"/>
                  </a:lnTo>
                  <a:lnTo>
                    <a:pt x="3" y="126"/>
                  </a:lnTo>
                  <a:lnTo>
                    <a:pt x="1" y="129"/>
                  </a:lnTo>
                  <a:lnTo>
                    <a:pt x="3" y="131"/>
                  </a:lnTo>
                  <a:lnTo>
                    <a:pt x="5" y="131"/>
                  </a:lnTo>
                  <a:lnTo>
                    <a:pt x="10" y="128"/>
                  </a:lnTo>
                  <a:lnTo>
                    <a:pt x="12" y="126"/>
                  </a:lnTo>
                  <a:lnTo>
                    <a:pt x="15" y="122"/>
                  </a:lnTo>
                  <a:lnTo>
                    <a:pt x="19" y="119"/>
                  </a:lnTo>
                  <a:lnTo>
                    <a:pt x="22" y="115"/>
                  </a:lnTo>
                  <a:lnTo>
                    <a:pt x="26" y="110"/>
                  </a:lnTo>
                  <a:lnTo>
                    <a:pt x="29" y="105"/>
                  </a:lnTo>
                  <a:lnTo>
                    <a:pt x="31" y="100"/>
                  </a:lnTo>
                  <a:lnTo>
                    <a:pt x="35" y="93"/>
                  </a:lnTo>
                  <a:lnTo>
                    <a:pt x="36" y="86"/>
                  </a:lnTo>
                  <a:lnTo>
                    <a:pt x="40" y="80"/>
                  </a:lnTo>
                  <a:lnTo>
                    <a:pt x="40" y="73"/>
                  </a:lnTo>
                  <a:lnTo>
                    <a:pt x="43" y="66"/>
                  </a:lnTo>
                  <a:lnTo>
                    <a:pt x="42" y="63"/>
                  </a:lnTo>
                  <a:lnTo>
                    <a:pt x="42" y="58"/>
                  </a:lnTo>
                  <a:lnTo>
                    <a:pt x="42" y="54"/>
                  </a:lnTo>
                  <a:lnTo>
                    <a:pt x="42" y="51"/>
                  </a:lnTo>
                  <a:lnTo>
                    <a:pt x="40" y="47"/>
                  </a:lnTo>
                  <a:lnTo>
                    <a:pt x="40" y="44"/>
                  </a:lnTo>
                  <a:lnTo>
                    <a:pt x="40" y="40"/>
                  </a:lnTo>
                  <a:lnTo>
                    <a:pt x="38" y="38"/>
                  </a:lnTo>
                  <a:lnTo>
                    <a:pt x="36" y="31"/>
                  </a:lnTo>
                  <a:lnTo>
                    <a:pt x="33" y="26"/>
                  </a:lnTo>
                  <a:lnTo>
                    <a:pt x="29" y="21"/>
                  </a:lnTo>
                  <a:lnTo>
                    <a:pt x="28" y="17"/>
                  </a:lnTo>
                  <a:lnTo>
                    <a:pt x="24" y="14"/>
                  </a:lnTo>
                  <a:lnTo>
                    <a:pt x="21" y="10"/>
                  </a:lnTo>
                  <a:lnTo>
                    <a:pt x="17" y="7"/>
                  </a:lnTo>
                  <a:lnTo>
                    <a:pt x="14" y="3"/>
                  </a:lnTo>
                  <a:lnTo>
                    <a:pt x="10" y="2"/>
                  </a:lnTo>
                  <a:lnTo>
                    <a:pt x="7" y="0"/>
                  </a:lnTo>
                  <a:lnTo>
                    <a:pt x="1"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9" name="Freeform 127"/>
            <p:cNvSpPr>
              <a:spLocks/>
            </p:cNvSpPr>
            <p:nvPr/>
          </p:nvSpPr>
          <p:spPr bwMode="auto">
            <a:xfrm>
              <a:off x="4378" y="1755"/>
              <a:ext cx="214" cy="137"/>
            </a:xfrm>
            <a:custGeom>
              <a:avLst/>
              <a:gdLst>
                <a:gd name="T0" fmla="*/ 18 w 214"/>
                <a:gd name="T1" fmla="*/ 18 h 137"/>
                <a:gd name="T2" fmla="*/ 37 w 214"/>
                <a:gd name="T3" fmla="*/ 16 h 137"/>
                <a:gd name="T4" fmla="*/ 62 w 214"/>
                <a:gd name="T5" fmla="*/ 14 h 137"/>
                <a:gd name="T6" fmla="*/ 81 w 214"/>
                <a:gd name="T7" fmla="*/ 12 h 137"/>
                <a:gd name="T8" fmla="*/ 95 w 214"/>
                <a:gd name="T9" fmla="*/ 11 h 137"/>
                <a:gd name="T10" fmla="*/ 111 w 214"/>
                <a:gd name="T11" fmla="*/ 11 h 137"/>
                <a:gd name="T12" fmla="*/ 125 w 214"/>
                <a:gd name="T13" fmla="*/ 11 h 137"/>
                <a:gd name="T14" fmla="*/ 139 w 214"/>
                <a:gd name="T15" fmla="*/ 11 h 137"/>
                <a:gd name="T16" fmla="*/ 160 w 214"/>
                <a:gd name="T17" fmla="*/ 11 h 137"/>
                <a:gd name="T18" fmla="*/ 179 w 214"/>
                <a:gd name="T19" fmla="*/ 12 h 137"/>
                <a:gd name="T20" fmla="*/ 193 w 214"/>
                <a:gd name="T21" fmla="*/ 23 h 137"/>
                <a:gd name="T22" fmla="*/ 202 w 214"/>
                <a:gd name="T23" fmla="*/ 42 h 137"/>
                <a:gd name="T24" fmla="*/ 203 w 214"/>
                <a:gd name="T25" fmla="*/ 63 h 137"/>
                <a:gd name="T26" fmla="*/ 202 w 214"/>
                <a:gd name="T27" fmla="*/ 84 h 137"/>
                <a:gd name="T28" fmla="*/ 191 w 214"/>
                <a:gd name="T29" fmla="*/ 98 h 137"/>
                <a:gd name="T30" fmla="*/ 172 w 214"/>
                <a:gd name="T31" fmla="*/ 110 h 137"/>
                <a:gd name="T32" fmla="*/ 149 w 214"/>
                <a:gd name="T33" fmla="*/ 121 h 137"/>
                <a:gd name="T34" fmla="*/ 132 w 214"/>
                <a:gd name="T35" fmla="*/ 124 h 137"/>
                <a:gd name="T36" fmla="*/ 118 w 214"/>
                <a:gd name="T37" fmla="*/ 128 h 137"/>
                <a:gd name="T38" fmla="*/ 95 w 214"/>
                <a:gd name="T39" fmla="*/ 128 h 137"/>
                <a:gd name="T40" fmla="*/ 70 w 214"/>
                <a:gd name="T41" fmla="*/ 128 h 137"/>
                <a:gd name="T42" fmla="*/ 49 w 214"/>
                <a:gd name="T43" fmla="*/ 123 h 137"/>
                <a:gd name="T44" fmla="*/ 41 w 214"/>
                <a:gd name="T45" fmla="*/ 109 h 137"/>
                <a:gd name="T46" fmla="*/ 41 w 214"/>
                <a:gd name="T47" fmla="*/ 88 h 137"/>
                <a:gd name="T48" fmla="*/ 46 w 214"/>
                <a:gd name="T49" fmla="*/ 65 h 137"/>
                <a:gd name="T50" fmla="*/ 48 w 214"/>
                <a:gd name="T51" fmla="*/ 53 h 137"/>
                <a:gd name="T52" fmla="*/ 35 w 214"/>
                <a:gd name="T53" fmla="*/ 60 h 137"/>
                <a:gd name="T54" fmla="*/ 32 w 214"/>
                <a:gd name="T55" fmla="*/ 75 h 137"/>
                <a:gd name="T56" fmla="*/ 30 w 214"/>
                <a:gd name="T57" fmla="*/ 98 h 137"/>
                <a:gd name="T58" fmla="*/ 35 w 214"/>
                <a:gd name="T59" fmla="*/ 119 h 137"/>
                <a:gd name="T60" fmla="*/ 53 w 214"/>
                <a:gd name="T61" fmla="*/ 130 h 137"/>
                <a:gd name="T62" fmla="*/ 76 w 214"/>
                <a:gd name="T63" fmla="*/ 135 h 137"/>
                <a:gd name="T64" fmla="*/ 100 w 214"/>
                <a:gd name="T65" fmla="*/ 137 h 137"/>
                <a:gd name="T66" fmla="*/ 123 w 214"/>
                <a:gd name="T67" fmla="*/ 137 h 137"/>
                <a:gd name="T68" fmla="*/ 144 w 214"/>
                <a:gd name="T69" fmla="*/ 133 h 137"/>
                <a:gd name="T70" fmla="*/ 165 w 214"/>
                <a:gd name="T71" fmla="*/ 126 h 137"/>
                <a:gd name="T72" fmla="*/ 184 w 214"/>
                <a:gd name="T73" fmla="*/ 116 h 137"/>
                <a:gd name="T74" fmla="*/ 200 w 214"/>
                <a:gd name="T75" fmla="*/ 102 h 137"/>
                <a:gd name="T76" fmla="*/ 212 w 214"/>
                <a:gd name="T77" fmla="*/ 84 h 137"/>
                <a:gd name="T78" fmla="*/ 214 w 214"/>
                <a:gd name="T79" fmla="*/ 60 h 137"/>
                <a:gd name="T80" fmla="*/ 210 w 214"/>
                <a:gd name="T81" fmla="*/ 35 h 137"/>
                <a:gd name="T82" fmla="*/ 203 w 214"/>
                <a:gd name="T83" fmla="*/ 16 h 137"/>
                <a:gd name="T84" fmla="*/ 191 w 214"/>
                <a:gd name="T85" fmla="*/ 7 h 137"/>
                <a:gd name="T86" fmla="*/ 170 w 214"/>
                <a:gd name="T87" fmla="*/ 2 h 137"/>
                <a:gd name="T88" fmla="*/ 156 w 214"/>
                <a:gd name="T89" fmla="*/ 0 h 137"/>
                <a:gd name="T90" fmla="*/ 140 w 214"/>
                <a:gd name="T91" fmla="*/ 0 h 137"/>
                <a:gd name="T92" fmla="*/ 125 w 214"/>
                <a:gd name="T93" fmla="*/ 0 h 137"/>
                <a:gd name="T94" fmla="*/ 109 w 214"/>
                <a:gd name="T95" fmla="*/ 0 h 137"/>
                <a:gd name="T96" fmla="*/ 88 w 214"/>
                <a:gd name="T97" fmla="*/ 0 h 137"/>
                <a:gd name="T98" fmla="*/ 74 w 214"/>
                <a:gd name="T99" fmla="*/ 0 h 137"/>
                <a:gd name="T100" fmla="*/ 60 w 214"/>
                <a:gd name="T101" fmla="*/ 4 h 137"/>
                <a:gd name="T102" fmla="*/ 39 w 214"/>
                <a:gd name="T103" fmla="*/ 5 h 137"/>
                <a:gd name="T104" fmla="*/ 16 w 214"/>
                <a:gd name="T105" fmla="*/ 9 h 137"/>
                <a:gd name="T106" fmla="*/ 7 w 214"/>
                <a:gd name="T107" fmla="*/ 11 h 13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4"/>
                <a:gd name="T163" fmla="*/ 0 h 137"/>
                <a:gd name="T164" fmla="*/ 214 w 214"/>
                <a:gd name="T165" fmla="*/ 137 h 13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4" h="137">
                  <a:moveTo>
                    <a:pt x="9" y="19"/>
                  </a:moveTo>
                  <a:lnTo>
                    <a:pt x="11" y="19"/>
                  </a:lnTo>
                  <a:lnTo>
                    <a:pt x="14" y="19"/>
                  </a:lnTo>
                  <a:lnTo>
                    <a:pt x="18" y="18"/>
                  </a:lnTo>
                  <a:lnTo>
                    <a:pt x="23" y="18"/>
                  </a:lnTo>
                  <a:lnTo>
                    <a:pt x="27" y="18"/>
                  </a:lnTo>
                  <a:lnTo>
                    <a:pt x="32" y="18"/>
                  </a:lnTo>
                  <a:lnTo>
                    <a:pt x="37" y="16"/>
                  </a:lnTo>
                  <a:lnTo>
                    <a:pt x="42" y="16"/>
                  </a:lnTo>
                  <a:lnTo>
                    <a:pt x="49" y="16"/>
                  </a:lnTo>
                  <a:lnTo>
                    <a:pt x="56" y="16"/>
                  </a:lnTo>
                  <a:lnTo>
                    <a:pt x="62" y="14"/>
                  </a:lnTo>
                  <a:lnTo>
                    <a:pt x="69" y="14"/>
                  </a:lnTo>
                  <a:lnTo>
                    <a:pt x="74" y="12"/>
                  </a:lnTo>
                  <a:lnTo>
                    <a:pt x="77" y="12"/>
                  </a:lnTo>
                  <a:lnTo>
                    <a:pt x="81" y="12"/>
                  </a:lnTo>
                  <a:lnTo>
                    <a:pt x="84" y="12"/>
                  </a:lnTo>
                  <a:lnTo>
                    <a:pt x="88" y="12"/>
                  </a:lnTo>
                  <a:lnTo>
                    <a:pt x="91" y="12"/>
                  </a:lnTo>
                  <a:lnTo>
                    <a:pt x="95" y="11"/>
                  </a:lnTo>
                  <a:lnTo>
                    <a:pt x="100" y="11"/>
                  </a:lnTo>
                  <a:lnTo>
                    <a:pt x="104" y="11"/>
                  </a:lnTo>
                  <a:lnTo>
                    <a:pt x="107" y="11"/>
                  </a:lnTo>
                  <a:lnTo>
                    <a:pt x="111" y="11"/>
                  </a:lnTo>
                  <a:lnTo>
                    <a:pt x="114" y="11"/>
                  </a:lnTo>
                  <a:lnTo>
                    <a:pt x="118" y="11"/>
                  </a:lnTo>
                  <a:lnTo>
                    <a:pt x="121" y="11"/>
                  </a:lnTo>
                  <a:lnTo>
                    <a:pt x="125" y="11"/>
                  </a:lnTo>
                  <a:lnTo>
                    <a:pt x="128" y="11"/>
                  </a:lnTo>
                  <a:lnTo>
                    <a:pt x="132" y="11"/>
                  </a:lnTo>
                  <a:lnTo>
                    <a:pt x="135" y="11"/>
                  </a:lnTo>
                  <a:lnTo>
                    <a:pt x="139" y="11"/>
                  </a:lnTo>
                  <a:lnTo>
                    <a:pt x="144" y="11"/>
                  </a:lnTo>
                  <a:lnTo>
                    <a:pt x="149" y="11"/>
                  </a:lnTo>
                  <a:lnTo>
                    <a:pt x="154" y="11"/>
                  </a:lnTo>
                  <a:lnTo>
                    <a:pt x="160" y="11"/>
                  </a:lnTo>
                  <a:lnTo>
                    <a:pt x="167" y="11"/>
                  </a:lnTo>
                  <a:lnTo>
                    <a:pt x="170" y="11"/>
                  </a:lnTo>
                  <a:lnTo>
                    <a:pt x="175" y="12"/>
                  </a:lnTo>
                  <a:lnTo>
                    <a:pt x="179" y="12"/>
                  </a:lnTo>
                  <a:lnTo>
                    <a:pt x="182" y="14"/>
                  </a:lnTo>
                  <a:lnTo>
                    <a:pt x="186" y="16"/>
                  </a:lnTo>
                  <a:lnTo>
                    <a:pt x="191" y="19"/>
                  </a:lnTo>
                  <a:lnTo>
                    <a:pt x="193" y="23"/>
                  </a:lnTo>
                  <a:lnTo>
                    <a:pt x="196" y="26"/>
                  </a:lnTo>
                  <a:lnTo>
                    <a:pt x="198" y="32"/>
                  </a:lnTo>
                  <a:lnTo>
                    <a:pt x="202" y="37"/>
                  </a:lnTo>
                  <a:lnTo>
                    <a:pt x="202" y="42"/>
                  </a:lnTo>
                  <a:lnTo>
                    <a:pt x="203" y="47"/>
                  </a:lnTo>
                  <a:lnTo>
                    <a:pt x="203" y="53"/>
                  </a:lnTo>
                  <a:lnTo>
                    <a:pt x="203" y="58"/>
                  </a:lnTo>
                  <a:lnTo>
                    <a:pt x="203" y="63"/>
                  </a:lnTo>
                  <a:lnTo>
                    <a:pt x="203" y="68"/>
                  </a:lnTo>
                  <a:lnTo>
                    <a:pt x="202" y="74"/>
                  </a:lnTo>
                  <a:lnTo>
                    <a:pt x="202" y="79"/>
                  </a:lnTo>
                  <a:lnTo>
                    <a:pt x="202" y="84"/>
                  </a:lnTo>
                  <a:lnTo>
                    <a:pt x="200" y="88"/>
                  </a:lnTo>
                  <a:lnTo>
                    <a:pt x="198" y="91"/>
                  </a:lnTo>
                  <a:lnTo>
                    <a:pt x="195" y="95"/>
                  </a:lnTo>
                  <a:lnTo>
                    <a:pt x="191" y="98"/>
                  </a:lnTo>
                  <a:lnTo>
                    <a:pt x="188" y="102"/>
                  </a:lnTo>
                  <a:lnTo>
                    <a:pt x="182" y="105"/>
                  </a:lnTo>
                  <a:lnTo>
                    <a:pt x="177" y="109"/>
                  </a:lnTo>
                  <a:lnTo>
                    <a:pt x="172" y="110"/>
                  </a:lnTo>
                  <a:lnTo>
                    <a:pt x="167" y="114"/>
                  </a:lnTo>
                  <a:lnTo>
                    <a:pt x="160" y="116"/>
                  </a:lnTo>
                  <a:lnTo>
                    <a:pt x="154" y="119"/>
                  </a:lnTo>
                  <a:lnTo>
                    <a:pt x="149" y="121"/>
                  </a:lnTo>
                  <a:lnTo>
                    <a:pt x="144" y="123"/>
                  </a:lnTo>
                  <a:lnTo>
                    <a:pt x="139" y="123"/>
                  </a:lnTo>
                  <a:lnTo>
                    <a:pt x="135" y="124"/>
                  </a:lnTo>
                  <a:lnTo>
                    <a:pt x="132" y="124"/>
                  </a:lnTo>
                  <a:lnTo>
                    <a:pt x="130" y="126"/>
                  </a:lnTo>
                  <a:lnTo>
                    <a:pt x="126" y="126"/>
                  </a:lnTo>
                  <a:lnTo>
                    <a:pt x="123" y="128"/>
                  </a:lnTo>
                  <a:lnTo>
                    <a:pt x="118" y="128"/>
                  </a:lnTo>
                  <a:lnTo>
                    <a:pt x="112" y="128"/>
                  </a:lnTo>
                  <a:lnTo>
                    <a:pt x="107" y="128"/>
                  </a:lnTo>
                  <a:lnTo>
                    <a:pt x="102" y="128"/>
                  </a:lnTo>
                  <a:lnTo>
                    <a:pt x="95" y="128"/>
                  </a:lnTo>
                  <a:lnTo>
                    <a:pt x="90" y="130"/>
                  </a:lnTo>
                  <a:lnTo>
                    <a:pt x="83" y="128"/>
                  </a:lnTo>
                  <a:lnTo>
                    <a:pt x="76" y="128"/>
                  </a:lnTo>
                  <a:lnTo>
                    <a:pt x="70" y="128"/>
                  </a:lnTo>
                  <a:lnTo>
                    <a:pt x="63" y="126"/>
                  </a:lnTo>
                  <a:lnTo>
                    <a:pt x="58" y="124"/>
                  </a:lnTo>
                  <a:lnTo>
                    <a:pt x="55" y="124"/>
                  </a:lnTo>
                  <a:lnTo>
                    <a:pt x="49" y="123"/>
                  </a:lnTo>
                  <a:lnTo>
                    <a:pt x="48" y="121"/>
                  </a:lnTo>
                  <a:lnTo>
                    <a:pt x="44" y="117"/>
                  </a:lnTo>
                  <a:lnTo>
                    <a:pt x="42" y="114"/>
                  </a:lnTo>
                  <a:lnTo>
                    <a:pt x="41" y="109"/>
                  </a:lnTo>
                  <a:lnTo>
                    <a:pt x="41" y="103"/>
                  </a:lnTo>
                  <a:lnTo>
                    <a:pt x="41" y="98"/>
                  </a:lnTo>
                  <a:lnTo>
                    <a:pt x="41" y="93"/>
                  </a:lnTo>
                  <a:lnTo>
                    <a:pt x="41" y="88"/>
                  </a:lnTo>
                  <a:lnTo>
                    <a:pt x="42" y="82"/>
                  </a:lnTo>
                  <a:lnTo>
                    <a:pt x="44" y="75"/>
                  </a:lnTo>
                  <a:lnTo>
                    <a:pt x="44" y="70"/>
                  </a:lnTo>
                  <a:lnTo>
                    <a:pt x="46" y="65"/>
                  </a:lnTo>
                  <a:lnTo>
                    <a:pt x="46" y="61"/>
                  </a:lnTo>
                  <a:lnTo>
                    <a:pt x="48" y="56"/>
                  </a:lnTo>
                  <a:lnTo>
                    <a:pt x="48" y="54"/>
                  </a:lnTo>
                  <a:lnTo>
                    <a:pt x="48" y="53"/>
                  </a:lnTo>
                  <a:lnTo>
                    <a:pt x="49" y="53"/>
                  </a:lnTo>
                  <a:lnTo>
                    <a:pt x="4" y="49"/>
                  </a:lnTo>
                  <a:lnTo>
                    <a:pt x="0" y="61"/>
                  </a:lnTo>
                  <a:lnTo>
                    <a:pt x="35" y="60"/>
                  </a:lnTo>
                  <a:lnTo>
                    <a:pt x="34" y="61"/>
                  </a:lnTo>
                  <a:lnTo>
                    <a:pt x="34" y="67"/>
                  </a:lnTo>
                  <a:lnTo>
                    <a:pt x="32" y="72"/>
                  </a:lnTo>
                  <a:lnTo>
                    <a:pt x="32" y="75"/>
                  </a:lnTo>
                  <a:lnTo>
                    <a:pt x="30" y="81"/>
                  </a:lnTo>
                  <a:lnTo>
                    <a:pt x="30" y="88"/>
                  </a:lnTo>
                  <a:lnTo>
                    <a:pt x="30" y="93"/>
                  </a:lnTo>
                  <a:lnTo>
                    <a:pt x="30" y="98"/>
                  </a:lnTo>
                  <a:lnTo>
                    <a:pt x="30" y="103"/>
                  </a:lnTo>
                  <a:lnTo>
                    <a:pt x="32" y="109"/>
                  </a:lnTo>
                  <a:lnTo>
                    <a:pt x="32" y="114"/>
                  </a:lnTo>
                  <a:lnTo>
                    <a:pt x="35" y="119"/>
                  </a:lnTo>
                  <a:lnTo>
                    <a:pt x="39" y="123"/>
                  </a:lnTo>
                  <a:lnTo>
                    <a:pt x="42" y="126"/>
                  </a:lnTo>
                  <a:lnTo>
                    <a:pt x="48" y="128"/>
                  </a:lnTo>
                  <a:lnTo>
                    <a:pt x="53" y="130"/>
                  </a:lnTo>
                  <a:lnTo>
                    <a:pt x="58" y="131"/>
                  </a:lnTo>
                  <a:lnTo>
                    <a:pt x="63" y="133"/>
                  </a:lnTo>
                  <a:lnTo>
                    <a:pt x="69" y="135"/>
                  </a:lnTo>
                  <a:lnTo>
                    <a:pt x="76" y="135"/>
                  </a:lnTo>
                  <a:lnTo>
                    <a:pt x="81" y="137"/>
                  </a:lnTo>
                  <a:lnTo>
                    <a:pt x="88" y="137"/>
                  </a:lnTo>
                  <a:lnTo>
                    <a:pt x="93" y="137"/>
                  </a:lnTo>
                  <a:lnTo>
                    <a:pt x="100" y="137"/>
                  </a:lnTo>
                  <a:lnTo>
                    <a:pt x="105" y="137"/>
                  </a:lnTo>
                  <a:lnTo>
                    <a:pt x="112" y="137"/>
                  </a:lnTo>
                  <a:lnTo>
                    <a:pt x="118" y="137"/>
                  </a:lnTo>
                  <a:lnTo>
                    <a:pt x="123" y="137"/>
                  </a:lnTo>
                  <a:lnTo>
                    <a:pt x="130" y="135"/>
                  </a:lnTo>
                  <a:lnTo>
                    <a:pt x="135" y="135"/>
                  </a:lnTo>
                  <a:lnTo>
                    <a:pt x="139" y="135"/>
                  </a:lnTo>
                  <a:lnTo>
                    <a:pt x="144" y="133"/>
                  </a:lnTo>
                  <a:lnTo>
                    <a:pt x="149" y="131"/>
                  </a:lnTo>
                  <a:lnTo>
                    <a:pt x="154" y="130"/>
                  </a:lnTo>
                  <a:lnTo>
                    <a:pt x="160" y="128"/>
                  </a:lnTo>
                  <a:lnTo>
                    <a:pt x="165" y="126"/>
                  </a:lnTo>
                  <a:lnTo>
                    <a:pt x="170" y="123"/>
                  </a:lnTo>
                  <a:lnTo>
                    <a:pt x="175" y="121"/>
                  </a:lnTo>
                  <a:lnTo>
                    <a:pt x="181" y="117"/>
                  </a:lnTo>
                  <a:lnTo>
                    <a:pt x="184" y="116"/>
                  </a:lnTo>
                  <a:lnTo>
                    <a:pt x="189" y="112"/>
                  </a:lnTo>
                  <a:lnTo>
                    <a:pt x="193" y="109"/>
                  </a:lnTo>
                  <a:lnTo>
                    <a:pt x="196" y="105"/>
                  </a:lnTo>
                  <a:lnTo>
                    <a:pt x="200" y="102"/>
                  </a:lnTo>
                  <a:lnTo>
                    <a:pt x="203" y="98"/>
                  </a:lnTo>
                  <a:lnTo>
                    <a:pt x="207" y="95"/>
                  </a:lnTo>
                  <a:lnTo>
                    <a:pt x="209" y="89"/>
                  </a:lnTo>
                  <a:lnTo>
                    <a:pt x="212" y="84"/>
                  </a:lnTo>
                  <a:lnTo>
                    <a:pt x="212" y="79"/>
                  </a:lnTo>
                  <a:lnTo>
                    <a:pt x="214" y="74"/>
                  </a:lnTo>
                  <a:lnTo>
                    <a:pt x="214" y="67"/>
                  </a:lnTo>
                  <a:lnTo>
                    <a:pt x="214" y="60"/>
                  </a:lnTo>
                  <a:lnTo>
                    <a:pt x="214" y="54"/>
                  </a:lnTo>
                  <a:lnTo>
                    <a:pt x="214" y="47"/>
                  </a:lnTo>
                  <a:lnTo>
                    <a:pt x="212" y="42"/>
                  </a:lnTo>
                  <a:lnTo>
                    <a:pt x="210" y="35"/>
                  </a:lnTo>
                  <a:lnTo>
                    <a:pt x="209" y="30"/>
                  </a:lnTo>
                  <a:lnTo>
                    <a:pt x="207" y="25"/>
                  </a:lnTo>
                  <a:lnTo>
                    <a:pt x="205" y="19"/>
                  </a:lnTo>
                  <a:lnTo>
                    <a:pt x="203" y="16"/>
                  </a:lnTo>
                  <a:lnTo>
                    <a:pt x="200" y="12"/>
                  </a:lnTo>
                  <a:lnTo>
                    <a:pt x="198" y="11"/>
                  </a:lnTo>
                  <a:lnTo>
                    <a:pt x="195" y="9"/>
                  </a:lnTo>
                  <a:lnTo>
                    <a:pt x="191" y="7"/>
                  </a:lnTo>
                  <a:lnTo>
                    <a:pt x="188" y="5"/>
                  </a:lnTo>
                  <a:lnTo>
                    <a:pt x="182" y="4"/>
                  </a:lnTo>
                  <a:lnTo>
                    <a:pt x="175" y="2"/>
                  </a:lnTo>
                  <a:lnTo>
                    <a:pt x="170" y="2"/>
                  </a:lnTo>
                  <a:lnTo>
                    <a:pt x="167" y="0"/>
                  </a:lnTo>
                  <a:lnTo>
                    <a:pt x="163" y="0"/>
                  </a:lnTo>
                  <a:lnTo>
                    <a:pt x="160" y="0"/>
                  </a:lnTo>
                  <a:lnTo>
                    <a:pt x="156" y="0"/>
                  </a:lnTo>
                  <a:lnTo>
                    <a:pt x="151" y="0"/>
                  </a:lnTo>
                  <a:lnTo>
                    <a:pt x="147" y="0"/>
                  </a:lnTo>
                  <a:lnTo>
                    <a:pt x="144" y="0"/>
                  </a:lnTo>
                  <a:lnTo>
                    <a:pt x="140" y="0"/>
                  </a:lnTo>
                  <a:lnTo>
                    <a:pt x="137" y="0"/>
                  </a:lnTo>
                  <a:lnTo>
                    <a:pt x="132" y="0"/>
                  </a:lnTo>
                  <a:lnTo>
                    <a:pt x="128" y="0"/>
                  </a:lnTo>
                  <a:lnTo>
                    <a:pt x="125" y="0"/>
                  </a:lnTo>
                  <a:lnTo>
                    <a:pt x="121" y="0"/>
                  </a:lnTo>
                  <a:lnTo>
                    <a:pt x="118" y="0"/>
                  </a:lnTo>
                  <a:lnTo>
                    <a:pt x="112" y="0"/>
                  </a:lnTo>
                  <a:lnTo>
                    <a:pt x="109" y="0"/>
                  </a:lnTo>
                  <a:lnTo>
                    <a:pt x="102" y="0"/>
                  </a:lnTo>
                  <a:lnTo>
                    <a:pt x="97" y="0"/>
                  </a:lnTo>
                  <a:lnTo>
                    <a:pt x="93" y="0"/>
                  </a:lnTo>
                  <a:lnTo>
                    <a:pt x="88" y="0"/>
                  </a:lnTo>
                  <a:lnTo>
                    <a:pt x="84" y="0"/>
                  </a:lnTo>
                  <a:lnTo>
                    <a:pt x="81" y="0"/>
                  </a:lnTo>
                  <a:lnTo>
                    <a:pt x="77" y="0"/>
                  </a:lnTo>
                  <a:lnTo>
                    <a:pt x="74" y="0"/>
                  </a:lnTo>
                  <a:lnTo>
                    <a:pt x="70" y="2"/>
                  </a:lnTo>
                  <a:lnTo>
                    <a:pt x="67" y="2"/>
                  </a:lnTo>
                  <a:lnTo>
                    <a:pt x="63" y="2"/>
                  </a:lnTo>
                  <a:lnTo>
                    <a:pt x="60" y="4"/>
                  </a:lnTo>
                  <a:lnTo>
                    <a:pt x="55" y="4"/>
                  </a:lnTo>
                  <a:lnTo>
                    <a:pt x="51" y="4"/>
                  </a:lnTo>
                  <a:lnTo>
                    <a:pt x="44" y="5"/>
                  </a:lnTo>
                  <a:lnTo>
                    <a:pt x="39" y="5"/>
                  </a:lnTo>
                  <a:lnTo>
                    <a:pt x="32" y="7"/>
                  </a:lnTo>
                  <a:lnTo>
                    <a:pt x="25" y="7"/>
                  </a:lnTo>
                  <a:lnTo>
                    <a:pt x="20" y="7"/>
                  </a:lnTo>
                  <a:lnTo>
                    <a:pt x="16" y="9"/>
                  </a:lnTo>
                  <a:lnTo>
                    <a:pt x="11" y="11"/>
                  </a:lnTo>
                  <a:lnTo>
                    <a:pt x="9" y="11"/>
                  </a:lnTo>
                  <a:lnTo>
                    <a:pt x="7" y="11"/>
                  </a:lnTo>
                  <a:lnTo>
                    <a:pt x="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0" name="Freeform 128"/>
            <p:cNvSpPr>
              <a:spLocks/>
            </p:cNvSpPr>
            <p:nvPr/>
          </p:nvSpPr>
          <p:spPr bwMode="auto">
            <a:xfrm>
              <a:off x="4452" y="1760"/>
              <a:ext cx="61" cy="130"/>
            </a:xfrm>
            <a:custGeom>
              <a:avLst/>
              <a:gdLst>
                <a:gd name="T0" fmla="*/ 2 w 61"/>
                <a:gd name="T1" fmla="*/ 2 h 130"/>
                <a:gd name="T2" fmla="*/ 7 w 61"/>
                <a:gd name="T3" fmla="*/ 4 h 130"/>
                <a:gd name="T4" fmla="*/ 16 w 61"/>
                <a:gd name="T5" fmla="*/ 7 h 130"/>
                <a:gd name="T6" fmla="*/ 23 w 61"/>
                <a:gd name="T7" fmla="*/ 13 h 130"/>
                <a:gd name="T8" fmla="*/ 30 w 61"/>
                <a:gd name="T9" fmla="*/ 20 h 130"/>
                <a:gd name="T10" fmla="*/ 37 w 61"/>
                <a:gd name="T11" fmla="*/ 27 h 130"/>
                <a:gd name="T12" fmla="*/ 44 w 61"/>
                <a:gd name="T13" fmla="*/ 39 h 130"/>
                <a:gd name="T14" fmla="*/ 47 w 61"/>
                <a:gd name="T15" fmla="*/ 51 h 130"/>
                <a:gd name="T16" fmla="*/ 49 w 61"/>
                <a:gd name="T17" fmla="*/ 65 h 130"/>
                <a:gd name="T18" fmla="*/ 49 w 61"/>
                <a:gd name="T19" fmla="*/ 77 h 130"/>
                <a:gd name="T20" fmla="*/ 45 w 61"/>
                <a:gd name="T21" fmla="*/ 90 h 130"/>
                <a:gd name="T22" fmla="*/ 42 w 61"/>
                <a:gd name="T23" fmla="*/ 100 h 130"/>
                <a:gd name="T24" fmla="*/ 35 w 61"/>
                <a:gd name="T25" fmla="*/ 109 h 130"/>
                <a:gd name="T26" fmla="*/ 24 w 61"/>
                <a:gd name="T27" fmla="*/ 118 h 130"/>
                <a:gd name="T28" fmla="*/ 14 w 61"/>
                <a:gd name="T29" fmla="*/ 123 h 130"/>
                <a:gd name="T30" fmla="*/ 33 w 61"/>
                <a:gd name="T31" fmla="*/ 130 h 130"/>
                <a:gd name="T32" fmla="*/ 38 w 61"/>
                <a:gd name="T33" fmla="*/ 121 h 130"/>
                <a:gd name="T34" fmla="*/ 45 w 61"/>
                <a:gd name="T35" fmla="*/ 112 h 130"/>
                <a:gd name="T36" fmla="*/ 52 w 61"/>
                <a:gd name="T37" fmla="*/ 102 h 130"/>
                <a:gd name="T38" fmla="*/ 56 w 61"/>
                <a:gd name="T39" fmla="*/ 95 h 130"/>
                <a:gd name="T40" fmla="*/ 58 w 61"/>
                <a:gd name="T41" fmla="*/ 88 h 130"/>
                <a:gd name="T42" fmla="*/ 59 w 61"/>
                <a:gd name="T43" fmla="*/ 81 h 130"/>
                <a:gd name="T44" fmla="*/ 61 w 61"/>
                <a:gd name="T45" fmla="*/ 74 h 130"/>
                <a:gd name="T46" fmla="*/ 61 w 61"/>
                <a:gd name="T47" fmla="*/ 65 h 130"/>
                <a:gd name="T48" fmla="*/ 61 w 61"/>
                <a:gd name="T49" fmla="*/ 56 h 130"/>
                <a:gd name="T50" fmla="*/ 58 w 61"/>
                <a:gd name="T51" fmla="*/ 48 h 130"/>
                <a:gd name="T52" fmla="*/ 56 w 61"/>
                <a:gd name="T53" fmla="*/ 41 h 130"/>
                <a:gd name="T54" fmla="*/ 49 w 61"/>
                <a:gd name="T55" fmla="*/ 30 h 130"/>
                <a:gd name="T56" fmla="*/ 45 w 61"/>
                <a:gd name="T57" fmla="*/ 23 h 130"/>
                <a:gd name="T58" fmla="*/ 37 w 61"/>
                <a:gd name="T59" fmla="*/ 13 h 130"/>
                <a:gd name="T60" fmla="*/ 31 w 61"/>
                <a:gd name="T61" fmla="*/ 6 h 130"/>
                <a:gd name="T62" fmla="*/ 26 w 61"/>
                <a:gd name="T63" fmla="*/ 2 h 130"/>
                <a:gd name="T64" fmla="*/ 19 w 61"/>
                <a:gd name="T65" fmla="*/ 0 h 130"/>
                <a:gd name="T66" fmla="*/ 17 w 61"/>
                <a:gd name="T67" fmla="*/ 2 h 130"/>
                <a:gd name="T68" fmla="*/ 0 w 61"/>
                <a:gd name="T69" fmla="*/ 2 h 1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
                <a:gd name="T106" fmla="*/ 0 h 130"/>
                <a:gd name="T107" fmla="*/ 61 w 61"/>
                <a:gd name="T108" fmla="*/ 130 h 1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 h="130">
                  <a:moveTo>
                    <a:pt x="0" y="2"/>
                  </a:moveTo>
                  <a:lnTo>
                    <a:pt x="2" y="2"/>
                  </a:lnTo>
                  <a:lnTo>
                    <a:pt x="5" y="2"/>
                  </a:lnTo>
                  <a:lnTo>
                    <a:pt x="7" y="4"/>
                  </a:lnTo>
                  <a:lnTo>
                    <a:pt x="10" y="6"/>
                  </a:lnTo>
                  <a:lnTo>
                    <a:pt x="16" y="7"/>
                  </a:lnTo>
                  <a:lnTo>
                    <a:pt x="19" y="11"/>
                  </a:lnTo>
                  <a:lnTo>
                    <a:pt x="23" y="13"/>
                  </a:lnTo>
                  <a:lnTo>
                    <a:pt x="26" y="16"/>
                  </a:lnTo>
                  <a:lnTo>
                    <a:pt x="30" y="20"/>
                  </a:lnTo>
                  <a:lnTo>
                    <a:pt x="35" y="23"/>
                  </a:lnTo>
                  <a:lnTo>
                    <a:pt x="37" y="27"/>
                  </a:lnTo>
                  <a:lnTo>
                    <a:pt x="40" y="34"/>
                  </a:lnTo>
                  <a:lnTo>
                    <a:pt x="44" y="39"/>
                  </a:lnTo>
                  <a:lnTo>
                    <a:pt x="45" y="46"/>
                  </a:lnTo>
                  <a:lnTo>
                    <a:pt x="47" y="51"/>
                  </a:lnTo>
                  <a:lnTo>
                    <a:pt x="49" y="58"/>
                  </a:lnTo>
                  <a:lnTo>
                    <a:pt x="49" y="65"/>
                  </a:lnTo>
                  <a:lnTo>
                    <a:pt x="49" y="72"/>
                  </a:lnTo>
                  <a:lnTo>
                    <a:pt x="49" y="77"/>
                  </a:lnTo>
                  <a:lnTo>
                    <a:pt x="47" y="84"/>
                  </a:lnTo>
                  <a:lnTo>
                    <a:pt x="45" y="90"/>
                  </a:lnTo>
                  <a:lnTo>
                    <a:pt x="44" y="95"/>
                  </a:lnTo>
                  <a:lnTo>
                    <a:pt x="42" y="100"/>
                  </a:lnTo>
                  <a:lnTo>
                    <a:pt x="38" y="105"/>
                  </a:lnTo>
                  <a:lnTo>
                    <a:pt x="35" y="109"/>
                  </a:lnTo>
                  <a:lnTo>
                    <a:pt x="30" y="114"/>
                  </a:lnTo>
                  <a:lnTo>
                    <a:pt x="24" y="118"/>
                  </a:lnTo>
                  <a:lnTo>
                    <a:pt x="19" y="121"/>
                  </a:lnTo>
                  <a:lnTo>
                    <a:pt x="14" y="123"/>
                  </a:lnTo>
                  <a:lnTo>
                    <a:pt x="7" y="126"/>
                  </a:lnTo>
                  <a:lnTo>
                    <a:pt x="33" y="130"/>
                  </a:lnTo>
                  <a:lnTo>
                    <a:pt x="35" y="126"/>
                  </a:lnTo>
                  <a:lnTo>
                    <a:pt x="38" y="121"/>
                  </a:lnTo>
                  <a:lnTo>
                    <a:pt x="42" y="118"/>
                  </a:lnTo>
                  <a:lnTo>
                    <a:pt x="45" y="112"/>
                  </a:lnTo>
                  <a:lnTo>
                    <a:pt x="49" y="107"/>
                  </a:lnTo>
                  <a:lnTo>
                    <a:pt x="52" y="102"/>
                  </a:lnTo>
                  <a:lnTo>
                    <a:pt x="54" y="98"/>
                  </a:lnTo>
                  <a:lnTo>
                    <a:pt x="56" y="95"/>
                  </a:lnTo>
                  <a:lnTo>
                    <a:pt x="58" y="91"/>
                  </a:lnTo>
                  <a:lnTo>
                    <a:pt x="58" y="88"/>
                  </a:lnTo>
                  <a:lnTo>
                    <a:pt x="59" y="84"/>
                  </a:lnTo>
                  <a:lnTo>
                    <a:pt x="59" y="81"/>
                  </a:lnTo>
                  <a:lnTo>
                    <a:pt x="59" y="77"/>
                  </a:lnTo>
                  <a:lnTo>
                    <a:pt x="61" y="74"/>
                  </a:lnTo>
                  <a:lnTo>
                    <a:pt x="61" y="69"/>
                  </a:lnTo>
                  <a:lnTo>
                    <a:pt x="61" y="65"/>
                  </a:lnTo>
                  <a:lnTo>
                    <a:pt x="61" y="60"/>
                  </a:lnTo>
                  <a:lnTo>
                    <a:pt x="61" y="56"/>
                  </a:lnTo>
                  <a:lnTo>
                    <a:pt x="59" y="51"/>
                  </a:lnTo>
                  <a:lnTo>
                    <a:pt x="58" y="48"/>
                  </a:lnTo>
                  <a:lnTo>
                    <a:pt x="56" y="44"/>
                  </a:lnTo>
                  <a:lnTo>
                    <a:pt x="56" y="41"/>
                  </a:lnTo>
                  <a:lnTo>
                    <a:pt x="52" y="35"/>
                  </a:lnTo>
                  <a:lnTo>
                    <a:pt x="49" y="30"/>
                  </a:lnTo>
                  <a:lnTo>
                    <a:pt x="47" y="27"/>
                  </a:lnTo>
                  <a:lnTo>
                    <a:pt x="45" y="23"/>
                  </a:lnTo>
                  <a:lnTo>
                    <a:pt x="42" y="18"/>
                  </a:lnTo>
                  <a:lnTo>
                    <a:pt x="37" y="13"/>
                  </a:lnTo>
                  <a:lnTo>
                    <a:pt x="33" y="7"/>
                  </a:lnTo>
                  <a:lnTo>
                    <a:pt x="31" y="6"/>
                  </a:lnTo>
                  <a:lnTo>
                    <a:pt x="28" y="2"/>
                  </a:lnTo>
                  <a:lnTo>
                    <a:pt x="26" y="2"/>
                  </a:lnTo>
                  <a:lnTo>
                    <a:pt x="21" y="0"/>
                  </a:lnTo>
                  <a:lnTo>
                    <a:pt x="19" y="0"/>
                  </a:lnTo>
                  <a:lnTo>
                    <a:pt x="17" y="0"/>
                  </a:lnTo>
                  <a:lnTo>
                    <a:pt x="17"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1" name="Freeform 129"/>
            <p:cNvSpPr>
              <a:spLocks/>
            </p:cNvSpPr>
            <p:nvPr/>
          </p:nvSpPr>
          <p:spPr bwMode="auto">
            <a:xfrm>
              <a:off x="4646" y="187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2" name="Freeform 130"/>
            <p:cNvSpPr>
              <a:spLocks/>
            </p:cNvSpPr>
            <p:nvPr/>
          </p:nvSpPr>
          <p:spPr bwMode="auto">
            <a:xfrm>
              <a:off x="4765" y="172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3" name="Freeform 131"/>
            <p:cNvSpPr>
              <a:spLocks/>
            </p:cNvSpPr>
            <p:nvPr/>
          </p:nvSpPr>
          <p:spPr bwMode="auto">
            <a:xfrm>
              <a:off x="4769" y="215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3" name="Straight Connector 2"/>
          <p:cNvCxnSpPr/>
          <p:nvPr/>
        </p:nvCxnSpPr>
        <p:spPr bwMode="auto">
          <a:xfrm flipH="1">
            <a:off x="3429000" y="2133600"/>
            <a:ext cx="685800" cy="0"/>
          </a:xfrm>
          <a:prstGeom prst="line">
            <a:avLst/>
          </a:prstGeom>
          <a:noFill/>
          <a:ln w="190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a:off x="3429000" y="1295400"/>
            <a:ext cx="1" cy="838200"/>
          </a:xfrm>
          <a:prstGeom prst="line">
            <a:avLst/>
          </a:prstGeom>
          <a:noFill/>
          <a:ln w="19050" cap="flat" cmpd="sng" algn="ctr">
            <a:solidFill>
              <a:srgbClr val="FF0000"/>
            </a:solidFill>
            <a:prstDash val="solid"/>
            <a:round/>
            <a:headEnd type="triangle" w="med" len="med"/>
            <a:tailEnd type="none" w="med" len="med"/>
          </a:ln>
          <a:effectLst/>
        </p:spPr>
      </p:cxnSp>
    </p:spTree>
    <p:extLst>
      <p:ext uri="{BB962C8B-B14F-4D97-AF65-F5344CB8AC3E}">
        <p14:creationId xmlns:p14="http://schemas.microsoft.com/office/powerpoint/2010/main" val="11442272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t>Lesson outline</a:t>
            </a:r>
          </a:p>
        </p:txBody>
      </p:sp>
      <p:sp>
        <p:nvSpPr>
          <p:cNvPr id="11267" name="Rectangle 3"/>
          <p:cNvSpPr>
            <a:spLocks noGrp="1" noChangeArrowheads="1"/>
          </p:cNvSpPr>
          <p:nvPr>
            <p:ph type="body" idx="4294967295"/>
          </p:nvPr>
        </p:nvSpPr>
        <p:spPr/>
        <p:txBody>
          <a:bodyPr/>
          <a:lstStyle/>
          <a:p>
            <a:pPr eaLnBrk="1" hangingPunct="1">
              <a:lnSpc>
                <a:spcPct val="150000"/>
              </a:lnSpc>
            </a:pPr>
            <a:r>
              <a:rPr lang="en-US" sz="2800" dirty="0" smtClean="0">
                <a:solidFill>
                  <a:schemeClr val="tx1">
                    <a:lumMod val="85000"/>
                  </a:schemeClr>
                </a:solidFill>
              </a:rPr>
              <a:t>Creation criteria overview</a:t>
            </a:r>
          </a:p>
          <a:p>
            <a:pPr eaLnBrk="1" hangingPunct="1">
              <a:lnSpc>
                <a:spcPct val="150000"/>
              </a:lnSpc>
            </a:pPr>
            <a:r>
              <a:rPr lang="en-US" sz="2800" dirty="0" smtClean="0"/>
              <a:t>Creation criteria logic</a:t>
            </a:r>
          </a:p>
          <a:p>
            <a:pPr eaLnBrk="1" hangingPunct="1">
              <a:lnSpc>
                <a:spcPct val="150000"/>
              </a:lnSpc>
            </a:pPr>
            <a:r>
              <a:rPr lang="en-US" sz="2800" dirty="0" smtClean="0">
                <a:solidFill>
                  <a:schemeClr val="tx1">
                    <a:lumMod val="85000"/>
                  </a:schemeClr>
                </a:solidFill>
              </a:rPr>
              <a:t>Configuring creation criteria</a:t>
            </a:r>
          </a:p>
          <a:p>
            <a:pPr eaLnBrk="1" hangingPunct="1">
              <a:lnSpc>
                <a:spcPct val="150000"/>
              </a:lnSpc>
            </a:pPr>
            <a:endParaRPr lang="en-US" sz="2800" dirty="0" smtClean="0">
              <a:solidFill>
                <a:schemeClr val="hlink"/>
              </a:solidFill>
            </a:endParaRPr>
          </a:p>
        </p:txBody>
      </p:sp>
    </p:spTree>
    <p:extLst>
      <p:ext uri="{BB962C8B-B14F-4D97-AF65-F5344CB8AC3E}">
        <p14:creationId xmlns:p14="http://schemas.microsoft.com/office/powerpoint/2010/main" val="42289338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7C2734-2D09-47AD-B4B2-111C717734A9}"/>
</file>

<file path=customXml/itemProps2.xml><?xml version="1.0" encoding="utf-8"?>
<ds:datastoreItem xmlns:ds="http://schemas.openxmlformats.org/officeDocument/2006/customXml" ds:itemID="{85F92005-7971-4DC2-9317-5232D50F176F}"/>
</file>

<file path=customXml/itemProps3.xml><?xml version="1.0" encoding="utf-8"?>
<ds:datastoreItem xmlns:ds="http://schemas.openxmlformats.org/officeDocument/2006/customXml" ds:itemID="{C5729A02-78F4-402F-A2CD-871B51375960}"/>
</file>

<file path=docProps/app.xml><?xml version="1.0" encoding="utf-8"?>
<Properties xmlns="http://schemas.openxmlformats.org/officeDocument/2006/extended-properties" xmlns:vt="http://schemas.openxmlformats.org/officeDocument/2006/docPropsVTypes">
  <Template>Emerald_Template</Template>
  <TotalTime>1511</TotalTime>
  <Words>4283</Words>
  <Application>Microsoft Office PowerPoint</Application>
  <PresentationFormat>On-screen Show (4:3)</PresentationFormat>
  <Paragraphs>320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Emerald_Template</vt:lpstr>
      <vt:lpstr>Contact Creation Criteria </vt:lpstr>
      <vt:lpstr>Lesson objectives</vt:lpstr>
      <vt:lpstr>Lesson outline</vt:lpstr>
      <vt:lpstr>Fields marked as required</vt:lpstr>
      <vt:lpstr>Limitations of required fields with ABContact</vt:lpstr>
      <vt:lpstr>Contact creation criteria</vt:lpstr>
      <vt:lpstr>Flagging required data that is missing</vt:lpstr>
      <vt:lpstr>"Required" logic impacts the core applications</vt:lpstr>
      <vt:lpstr>Lesson outline</vt:lpstr>
      <vt:lpstr>Elements that implement creation criteria</vt:lpstr>
      <vt:lpstr>The ValidateABContactCreationPlugin plugin</vt:lpstr>
      <vt:lpstr>The SubTypeSpecificLogics map</vt:lpstr>
      <vt:lpstr>The validateCanCreate() method</vt:lpstr>
      <vt:lpstr>The canCreate method()</vt:lpstr>
      <vt:lpstr>The getABContactSubtypeLogic() method</vt:lpstr>
      <vt:lpstr>Subtype-specific methods and Tax ID</vt:lpstr>
      <vt:lpstr>Example: ABPerson subtype method</vt:lpstr>
      <vt:lpstr>Helper methods</vt:lpstr>
      <vt:lpstr>Error messages</vt:lpstr>
      <vt:lpstr>Flow of creation criteria logic</vt:lpstr>
      <vt:lpstr>Lesson outline</vt:lpstr>
      <vt:lpstr>Configuring creation criteria</vt:lpstr>
      <vt:lpstr>Modifying an existing subtype method</vt:lpstr>
      <vt:lpstr>Modifying an existing class: Error message</vt:lpstr>
      <vt:lpstr>Modifying an existing class: End result</vt:lpstr>
      <vt:lpstr>Steps to create a new subtype method</vt:lpstr>
      <vt:lpstr>Step 1: Create the new method</vt:lpstr>
      <vt:lpstr>Step 2: Add class to SubTypeSpecificLogics map</vt:lpstr>
      <vt:lpstr>Step 3: Create display key for error message</vt:lpstr>
      <vt:lpstr>Creating a new Logic class: End result</vt:lpstr>
      <vt:lpstr>Lesson objectives review</vt:lpstr>
      <vt:lpstr>Review questions</vt:lpstr>
      <vt:lpstr>Notices</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Creation Criteria</dc:title>
  <dc:subject>Emerald PowerPoint 2010 Template</dc:subject>
  <dc:creator>gwuser</dc:creator>
  <cp:keywords>Emerald;PowerPoint 2010;PowerPoint Template</cp:keywords>
  <cp:lastModifiedBy>Tom Rhoades</cp:lastModifiedBy>
  <cp:revision>93</cp:revision>
  <dcterms:created xsi:type="dcterms:W3CDTF">2013-12-09T23:29:32Z</dcterms:created>
  <dcterms:modified xsi:type="dcterms:W3CDTF">2014-05-22T14:33:24Z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