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29.xml" ContentType="application/vnd.openxmlformats-officedocument.presentationml.slideLayout+xml"/>
  <Override PartName="/ppt/slideLayouts/slideLayout19.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23.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40.xml" ContentType="application/vnd.openxmlformats-officedocument.presentationml.slideLayout+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slideLayouts/slideLayout28.xml" ContentType="application/vnd.openxmlformats-officedocument.presentationml.slideLayout+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0.xml" ContentType="application/vnd.openxmlformats-officedocument.presentationml.slideLayout+xml"/>
  <Override PartName="/ppt/notesSlides/notesSlide23.xml" ContentType="application/vnd.openxmlformats-officedocument.presentationml.notesSlide+xml"/>
  <Override PartName="/ppt/slideLayouts/slideLayout7.xml" ContentType="application/vnd.openxmlformats-officedocument.presentationml.slideLayout+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diagrams/colors1.xml" ContentType="application/vnd.openxmlformats-officedocument.drawingml.diagramColors+xml"/>
  <Override PartName="/ppt/handoutMasters/handoutMaster1.xml" ContentType="application/vnd.openxmlformats-officedocument.presentationml.handoutMaster+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commentAuthors.xml" ContentType="application/vnd.openxmlformats-officedocument.presentationml.commentAuth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39"/>
  </p:notesMasterIdLst>
  <p:handoutMasterIdLst>
    <p:handoutMasterId r:id="rId40"/>
  </p:handoutMasterIdLst>
  <p:sldIdLst>
    <p:sldId id="256" r:id="rId2"/>
    <p:sldId id="258" r:id="rId3"/>
    <p:sldId id="269" r:id="rId4"/>
    <p:sldId id="270" r:id="rId5"/>
    <p:sldId id="332" r:id="rId6"/>
    <p:sldId id="306" r:id="rId7"/>
    <p:sldId id="271" r:id="rId8"/>
    <p:sldId id="301" r:id="rId9"/>
    <p:sldId id="268" r:id="rId10"/>
    <p:sldId id="333" r:id="rId11"/>
    <p:sldId id="340" r:id="rId12"/>
    <p:sldId id="338" r:id="rId13"/>
    <p:sldId id="337" r:id="rId14"/>
    <p:sldId id="341" r:id="rId15"/>
    <p:sldId id="334" r:id="rId16"/>
    <p:sldId id="260" r:id="rId17"/>
    <p:sldId id="313" r:id="rId18"/>
    <p:sldId id="262" r:id="rId19"/>
    <p:sldId id="314" r:id="rId20"/>
    <p:sldId id="319" r:id="rId21"/>
    <p:sldId id="303" r:id="rId22"/>
    <p:sldId id="310" r:id="rId23"/>
    <p:sldId id="263" r:id="rId24"/>
    <p:sldId id="318" r:id="rId25"/>
    <p:sldId id="312" r:id="rId26"/>
    <p:sldId id="342" r:id="rId27"/>
    <p:sldId id="264" r:id="rId28"/>
    <p:sldId id="316" r:id="rId29"/>
    <p:sldId id="317" r:id="rId30"/>
    <p:sldId id="279" r:id="rId31"/>
    <p:sldId id="280" r:id="rId32"/>
    <p:sldId id="281" r:id="rId33"/>
    <p:sldId id="283" r:id="rId34"/>
    <p:sldId id="285" r:id="rId35"/>
    <p:sldId id="259" r:id="rId36"/>
    <p:sldId id="261" r:id="rId37"/>
    <p:sldId id="25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A23610-B327-4EA7-B9C9-E41E85419349}">
          <p14:sldIdLst>
            <p14:sldId id="256"/>
            <p14:sldId id="258"/>
          </p14:sldIdLst>
        </p14:section>
        <p14:section name="Platform new features" id="{A7973F68-B7A8-455A-81BE-781C3DC90FD0}">
          <p14:sldIdLst>
            <p14:sldId id="269"/>
            <p14:sldId id="270"/>
            <p14:sldId id="332"/>
            <p14:sldId id="306"/>
            <p14:sldId id="271"/>
            <p14:sldId id="301"/>
            <p14:sldId id="268"/>
            <p14:sldId id="333"/>
            <p14:sldId id="340"/>
            <p14:sldId id="338"/>
            <p14:sldId id="337"/>
            <p14:sldId id="341"/>
            <p14:sldId id="334"/>
          </p14:sldIdLst>
        </p14:section>
        <p14:section name="Working in Java" id="{05897836-33BA-4CA0-B676-28FE449C5B9C}">
          <p14:sldIdLst>
            <p14:sldId id="260"/>
            <p14:sldId id="313"/>
            <p14:sldId id="262"/>
            <p14:sldId id="314"/>
            <p14:sldId id="319"/>
            <p14:sldId id="303"/>
            <p14:sldId id="310"/>
            <p14:sldId id="263"/>
            <p14:sldId id="318"/>
            <p14:sldId id="312"/>
            <p14:sldId id="342"/>
            <p14:sldId id="264"/>
            <p14:sldId id="316"/>
            <p14:sldId id="317"/>
            <p14:sldId id="279"/>
          </p14:sldIdLst>
        </p14:section>
        <p14:section name="Application Specific" id="{3092A7BA-DA92-4DA1-883D-C348F096C72D}">
          <p14:sldIdLst>
            <p14:sldId id="280"/>
            <p14:sldId id="281"/>
            <p14:sldId id="283"/>
            <p14:sldId id="285"/>
          </p14:sldIdLst>
        </p14:section>
        <p14:section name="Review" id="{3C24DA37-AB26-48C8-AA50-6A24341D61EE}">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13" autoAdjust="0"/>
    <p:restoredTop sz="79207" autoAdjust="0"/>
  </p:normalViewPr>
  <p:slideViewPr>
    <p:cSldViewPr showGuides="1">
      <p:cViewPr varScale="1">
        <p:scale>
          <a:sx n="105" d="100"/>
          <a:sy n="105" d="100"/>
        </p:scale>
        <p:origin x="-1710" y="-96"/>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102" d="100"/>
          <a:sy n="102" d="100"/>
        </p:scale>
        <p:origin x="-342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8CA8E-3969-4254-A1AD-8DBA7A775DF6}" type="doc">
      <dgm:prSet loTypeId="urn:microsoft.com/office/officeart/2005/8/layout/hierarchy2" loCatId="hierarchy" qsTypeId="urn:microsoft.com/office/officeart/2005/8/quickstyle/3d5" qsCatId="3D" csTypeId="urn:microsoft.com/office/officeart/2005/8/colors/colorful4" csCatId="colorful" phldr="1"/>
      <dgm:spPr/>
      <dgm:t>
        <a:bodyPr/>
        <a:lstStyle/>
        <a:p>
          <a:endParaRPr lang="en-US"/>
        </a:p>
      </dgm:t>
    </dgm:pt>
    <dgm:pt modelId="{024B813F-F046-4178-BB60-D2DBF0F699A0}">
      <dgm:prSet phldrT="[Text]"/>
      <dgm:spPr/>
      <dgm:t>
        <a:bodyPr/>
        <a:lstStyle/>
        <a:p>
          <a:r>
            <a:rPr lang="en-US" dirty="0" smtClean="0"/>
            <a:t>Single Field</a:t>
          </a:r>
          <a:endParaRPr lang="en-US" dirty="0"/>
        </a:p>
      </dgm:t>
    </dgm:pt>
    <dgm:pt modelId="{2070A9F6-45E0-4595-9CB5-CDD718CDCDC8}" type="parTrans" cxnId="{59DD0D9B-5175-4D31-8287-4CBE06D6B00E}">
      <dgm:prSet/>
      <dgm:spPr/>
      <dgm:t>
        <a:bodyPr/>
        <a:lstStyle/>
        <a:p>
          <a:endParaRPr lang="en-US"/>
        </a:p>
      </dgm:t>
    </dgm:pt>
    <dgm:pt modelId="{AF9FBF7D-3891-400B-87DB-89FF96217646}" type="sibTrans" cxnId="{59DD0D9B-5175-4D31-8287-4CBE06D6B00E}">
      <dgm:prSet/>
      <dgm:spPr/>
      <dgm:t>
        <a:bodyPr/>
        <a:lstStyle/>
        <a:p>
          <a:endParaRPr lang="en-US"/>
        </a:p>
      </dgm:t>
    </dgm:pt>
    <dgm:pt modelId="{144C94AF-5A0C-4514-B354-615F2390398B}" type="asst">
      <dgm:prSet phldrT="[Text]"/>
      <dgm:spPr/>
      <dgm:t>
        <a:bodyPr/>
        <a:lstStyle/>
        <a:p>
          <a:r>
            <a:rPr lang="en-US" dirty="0" err="1" smtClean="0"/>
            <a:t>CountryCode</a:t>
          </a:r>
          <a:endParaRPr lang="en-US" dirty="0"/>
        </a:p>
      </dgm:t>
    </dgm:pt>
    <dgm:pt modelId="{A344529C-D835-4B22-B60A-A59CD2A4B1B6}" type="parTrans" cxnId="{0DAAE26C-A7AA-4999-9540-719D29EBD0CA}">
      <dgm:prSet/>
      <dgm:spPr/>
      <dgm:t>
        <a:bodyPr/>
        <a:lstStyle/>
        <a:p>
          <a:endParaRPr lang="en-US"/>
        </a:p>
      </dgm:t>
    </dgm:pt>
    <dgm:pt modelId="{7BF75317-176B-48D6-9BD4-06D2CD0406D3}" type="sibTrans" cxnId="{0DAAE26C-A7AA-4999-9540-719D29EBD0CA}">
      <dgm:prSet/>
      <dgm:spPr/>
      <dgm:t>
        <a:bodyPr/>
        <a:lstStyle/>
        <a:p>
          <a:endParaRPr lang="en-US"/>
        </a:p>
      </dgm:t>
    </dgm:pt>
    <dgm:pt modelId="{3DCFE6FB-3804-44FB-A6C2-C1480A3A5F6E}" type="asst">
      <dgm:prSet phldrT="[Text]"/>
      <dgm:spPr/>
      <dgm:t>
        <a:bodyPr/>
        <a:lstStyle/>
        <a:p>
          <a:r>
            <a:rPr lang="en-US" dirty="0" smtClean="0"/>
            <a:t>Phone</a:t>
          </a:r>
          <a:endParaRPr lang="en-US" dirty="0"/>
        </a:p>
      </dgm:t>
    </dgm:pt>
    <dgm:pt modelId="{86EC9116-B13D-4771-BCF6-6E8C69DA761B}" type="parTrans" cxnId="{B6EE7304-6C1D-47B6-B235-6C1AA95B958C}">
      <dgm:prSet/>
      <dgm:spPr/>
      <dgm:t>
        <a:bodyPr/>
        <a:lstStyle/>
        <a:p>
          <a:endParaRPr lang="en-US"/>
        </a:p>
      </dgm:t>
    </dgm:pt>
    <dgm:pt modelId="{FC9027EB-42EB-428A-9F22-BFCDD1003686}" type="sibTrans" cxnId="{B6EE7304-6C1D-47B6-B235-6C1AA95B958C}">
      <dgm:prSet/>
      <dgm:spPr/>
      <dgm:t>
        <a:bodyPr/>
        <a:lstStyle/>
        <a:p>
          <a:endParaRPr lang="en-US"/>
        </a:p>
      </dgm:t>
    </dgm:pt>
    <dgm:pt modelId="{5EC70D1F-D24F-4D4B-94AD-2034888EBA8F}" type="asst">
      <dgm:prSet phldrT="[Text]"/>
      <dgm:spPr/>
      <dgm:t>
        <a:bodyPr/>
        <a:lstStyle/>
        <a:p>
          <a:r>
            <a:rPr lang="en-US" dirty="0" smtClean="0"/>
            <a:t>Extension</a:t>
          </a:r>
          <a:endParaRPr lang="en-US" dirty="0"/>
        </a:p>
      </dgm:t>
    </dgm:pt>
    <dgm:pt modelId="{E394D864-8EA9-46E4-B006-0ACE589A2262}" type="parTrans" cxnId="{A972A935-64BE-4858-A162-9F22B68AD9F5}">
      <dgm:prSet/>
      <dgm:spPr/>
      <dgm:t>
        <a:bodyPr/>
        <a:lstStyle/>
        <a:p>
          <a:endParaRPr lang="en-US"/>
        </a:p>
      </dgm:t>
    </dgm:pt>
    <dgm:pt modelId="{C62B0B7C-70AB-4B2F-8922-5BFA87E52E80}" type="sibTrans" cxnId="{A972A935-64BE-4858-A162-9F22B68AD9F5}">
      <dgm:prSet/>
      <dgm:spPr/>
      <dgm:t>
        <a:bodyPr/>
        <a:lstStyle/>
        <a:p>
          <a:endParaRPr lang="en-US"/>
        </a:p>
      </dgm:t>
    </dgm:pt>
    <dgm:pt modelId="{AF378EDB-F76E-4347-A458-95D17AAA96C5}" type="pres">
      <dgm:prSet presAssocID="{45E8CA8E-3969-4254-A1AD-8DBA7A775DF6}" presName="diagram" presStyleCnt="0">
        <dgm:presLayoutVars>
          <dgm:chPref val="1"/>
          <dgm:dir/>
          <dgm:animOne val="branch"/>
          <dgm:animLvl val="lvl"/>
          <dgm:resizeHandles val="exact"/>
        </dgm:presLayoutVars>
      </dgm:prSet>
      <dgm:spPr/>
      <dgm:t>
        <a:bodyPr/>
        <a:lstStyle/>
        <a:p>
          <a:endParaRPr lang="en-US"/>
        </a:p>
      </dgm:t>
    </dgm:pt>
    <dgm:pt modelId="{B7662AF6-5EB1-41A8-97F8-33147AC0BC90}" type="pres">
      <dgm:prSet presAssocID="{024B813F-F046-4178-BB60-D2DBF0F699A0}" presName="root1" presStyleCnt="0"/>
      <dgm:spPr/>
    </dgm:pt>
    <dgm:pt modelId="{EB901E04-2B92-4AF0-8ED7-AAF118DDDAFF}" type="pres">
      <dgm:prSet presAssocID="{024B813F-F046-4178-BB60-D2DBF0F699A0}" presName="LevelOneTextNode" presStyleLbl="node0" presStyleIdx="0" presStyleCnt="1">
        <dgm:presLayoutVars>
          <dgm:chPref val="3"/>
        </dgm:presLayoutVars>
      </dgm:prSet>
      <dgm:spPr/>
      <dgm:t>
        <a:bodyPr/>
        <a:lstStyle/>
        <a:p>
          <a:endParaRPr lang="en-US"/>
        </a:p>
      </dgm:t>
    </dgm:pt>
    <dgm:pt modelId="{825A7B4F-1886-4E8D-A897-B92C6B86AC24}" type="pres">
      <dgm:prSet presAssocID="{024B813F-F046-4178-BB60-D2DBF0F699A0}" presName="level2hierChild" presStyleCnt="0"/>
      <dgm:spPr/>
    </dgm:pt>
    <dgm:pt modelId="{74AB6239-2998-4919-A448-2E64A7E8C9F0}" type="pres">
      <dgm:prSet presAssocID="{A344529C-D835-4B22-B60A-A59CD2A4B1B6}" presName="conn2-1" presStyleLbl="parChTrans1D2" presStyleIdx="0" presStyleCnt="3"/>
      <dgm:spPr/>
      <dgm:t>
        <a:bodyPr/>
        <a:lstStyle/>
        <a:p>
          <a:endParaRPr lang="en-US"/>
        </a:p>
      </dgm:t>
    </dgm:pt>
    <dgm:pt modelId="{F6393A64-ADB7-4283-9EFD-45399E1A2057}" type="pres">
      <dgm:prSet presAssocID="{A344529C-D835-4B22-B60A-A59CD2A4B1B6}" presName="connTx" presStyleLbl="parChTrans1D2" presStyleIdx="0" presStyleCnt="3"/>
      <dgm:spPr/>
      <dgm:t>
        <a:bodyPr/>
        <a:lstStyle/>
        <a:p>
          <a:endParaRPr lang="en-US"/>
        </a:p>
      </dgm:t>
    </dgm:pt>
    <dgm:pt modelId="{6D225EEA-3584-449B-BBF0-C240195B56BB}" type="pres">
      <dgm:prSet presAssocID="{144C94AF-5A0C-4514-B354-615F2390398B}" presName="root2" presStyleCnt="0"/>
      <dgm:spPr/>
    </dgm:pt>
    <dgm:pt modelId="{98CBAD37-0DDA-44C4-8011-302AF94A5CE8}" type="pres">
      <dgm:prSet presAssocID="{144C94AF-5A0C-4514-B354-615F2390398B}" presName="LevelTwoTextNode" presStyleLbl="asst1" presStyleIdx="0" presStyleCnt="3">
        <dgm:presLayoutVars>
          <dgm:chPref val="3"/>
        </dgm:presLayoutVars>
      </dgm:prSet>
      <dgm:spPr/>
      <dgm:t>
        <a:bodyPr/>
        <a:lstStyle/>
        <a:p>
          <a:endParaRPr lang="en-US"/>
        </a:p>
      </dgm:t>
    </dgm:pt>
    <dgm:pt modelId="{E0712FF2-DC42-4E55-9F48-E30A750BC614}" type="pres">
      <dgm:prSet presAssocID="{144C94AF-5A0C-4514-B354-615F2390398B}" presName="level3hierChild" presStyleCnt="0"/>
      <dgm:spPr/>
    </dgm:pt>
    <dgm:pt modelId="{B1D9B877-8F49-47EA-94F4-435BDB738467}" type="pres">
      <dgm:prSet presAssocID="{86EC9116-B13D-4771-BCF6-6E8C69DA761B}" presName="conn2-1" presStyleLbl="parChTrans1D2" presStyleIdx="1" presStyleCnt="3"/>
      <dgm:spPr/>
      <dgm:t>
        <a:bodyPr/>
        <a:lstStyle/>
        <a:p>
          <a:endParaRPr lang="en-US"/>
        </a:p>
      </dgm:t>
    </dgm:pt>
    <dgm:pt modelId="{B4240B86-171A-444E-8F9E-E7AE06F33F97}" type="pres">
      <dgm:prSet presAssocID="{86EC9116-B13D-4771-BCF6-6E8C69DA761B}" presName="connTx" presStyleLbl="parChTrans1D2" presStyleIdx="1" presStyleCnt="3"/>
      <dgm:spPr/>
      <dgm:t>
        <a:bodyPr/>
        <a:lstStyle/>
        <a:p>
          <a:endParaRPr lang="en-US"/>
        </a:p>
      </dgm:t>
    </dgm:pt>
    <dgm:pt modelId="{B7460371-E806-4A37-BB8C-3CCD3E2DC256}" type="pres">
      <dgm:prSet presAssocID="{3DCFE6FB-3804-44FB-A6C2-C1480A3A5F6E}" presName="root2" presStyleCnt="0"/>
      <dgm:spPr/>
    </dgm:pt>
    <dgm:pt modelId="{4E870AB9-5223-45FB-9FD5-7E2C40ECD139}" type="pres">
      <dgm:prSet presAssocID="{3DCFE6FB-3804-44FB-A6C2-C1480A3A5F6E}" presName="LevelTwoTextNode" presStyleLbl="asst1" presStyleIdx="1" presStyleCnt="3">
        <dgm:presLayoutVars>
          <dgm:chPref val="3"/>
        </dgm:presLayoutVars>
      </dgm:prSet>
      <dgm:spPr/>
      <dgm:t>
        <a:bodyPr/>
        <a:lstStyle/>
        <a:p>
          <a:endParaRPr lang="en-US"/>
        </a:p>
      </dgm:t>
    </dgm:pt>
    <dgm:pt modelId="{8426AE81-D5A0-4332-A1D0-A561FD2AF16F}" type="pres">
      <dgm:prSet presAssocID="{3DCFE6FB-3804-44FB-A6C2-C1480A3A5F6E}" presName="level3hierChild" presStyleCnt="0"/>
      <dgm:spPr/>
    </dgm:pt>
    <dgm:pt modelId="{F4CDB1BE-6AE6-490F-A672-6ADD089CEE69}" type="pres">
      <dgm:prSet presAssocID="{E394D864-8EA9-46E4-B006-0ACE589A2262}" presName="conn2-1" presStyleLbl="parChTrans1D2" presStyleIdx="2" presStyleCnt="3"/>
      <dgm:spPr/>
      <dgm:t>
        <a:bodyPr/>
        <a:lstStyle/>
        <a:p>
          <a:endParaRPr lang="en-US"/>
        </a:p>
      </dgm:t>
    </dgm:pt>
    <dgm:pt modelId="{4F252CC3-6A73-4C9A-B19D-824874994F23}" type="pres">
      <dgm:prSet presAssocID="{E394D864-8EA9-46E4-B006-0ACE589A2262}" presName="connTx" presStyleLbl="parChTrans1D2" presStyleIdx="2" presStyleCnt="3"/>
      <dgm:spPr/>
      <dgm:t>
        <a:bodyPr/>
        <a:lstStyle/>
        <a:p>
          <a:endParaRPr lang="en-US"/>
        </a:p>
      </dgm:t>
    </dgm:pt>
    <dgm:pt modelId="{2DFE7313-45B1-490D-83B5-757C1665325F}" type="pres">
      <dgm:prSet presAssocID="{5EC70D1F-D24F-4D4B-94AD-2034888EBA8F}" presName="root2" presStyleCnt="0"/>
      <dgm:spPr/>
    </dgm:pt>
    <dgm:pt modelId="{29ADCAD1-A541-4B2E-9803-DFC6361BD4AD}" type="pres">
      <dgm:prSet presAssocID="{5EC70D1F-D24F-4D4B-94AD-2034888EBA8F}" presName="LevelTwoTextNode" presStyleLbl="asst1" presStyleIdx="2" presStyleCnt="3">
        <dgm:presLayoutVars>
          <dgm:chPref val="3"/>
        </dgm:presLayoutVars>
      </dgm:prSet>
      <dgm:spPr/>
      <dgm:t>
        <a:bodyPr/>
        <a:lstStyle/>
        <a:p>
          <a:endParaRPr lang="en-US"/>
        </a:p>
      </dgm:t>
    </dgm:pt>
    <dgm:pt modelId="{88AE18A3-7633-460F-BED0-B8155B44DB34}" type="pres">
      <dgm:prSet presAssocID="{5EC70D1F-D24F-4D4B-94AD-2034888EBA8F}" presName="level3hierChild" presStyleCnt="0"/>
      <dgm:spPr/>
    </dgm:pt>
  </dgm:ptLst>
  <dgm:cxnLst>
    <dgm:cxn modelId="{59DD0D9B-5175-4D31-8287-4CBE06D6B00E}" srcId="{45E8CA8E-3969-4254-A1AD-8DBA7A775DF6}" destId="{024B813F-F046-4178-BB60-D2DBF0F699A0}" srcOrd="0" destOrd="0" parTransId="{2070A9F6-45E0-4595-9CB5-CDD718CDCDC8}" sibTransId="{AF9FBF7D-3891-400B-87DB-89FF96217646}"/>
    <dgm:cxn modelId="{B6EE7304-6C1D-47B6-B235-6C1AA95B958C}" srcId="{024B813F-F046-4178-BB60-D2DBF0F699A0}" destId="{3DCFE6FB-3804-44FB-A6C2-C1480A3A5F6E}" srcOrd="1" destOrd="0" parTransId="{86EC9116-B13D-4771-BCF6-6E8C69DA761B}" sibTransId="{FC9027EB-42EB-428A-9F22-BFCDD1003686}"/>
    <dgm:cxn modelId="{7ADAB1F6-08AB-4C05-83FA-3BAB0E96DA59}" type="presOf" srcId="{3DCFE6FB-3804-44FB-A6C2-C1480A3A5F6E}" destId="{4E870AB9-5223-45FB-9FD5-7E2C40ECD139}" srcOrd="0" destOrd="0" presId="urn:microsoft.com/office/officeart/2005/8/layout/hierarchy2"/>
    <dgm:cxn modelId="{29EC7910-72D9-46F2-9AEE-3A90EF814555}" type="presOf" srcId="{5EC70D1F-D24F-4D4B-94AD-2034888EBA8F}" destId="{29ADCAD1-A541-4B2E-9803-DFC6361BD4AD}" srcOrd="0" destOrd="0" presId="urn:microsoft.com/office/officeart/2005/8/layout/hierarchy2"/>
    <dgm:cxn modelId="{B7231F68-6F21-43F2-A20E-5FCD811C9426}" type="presOf" srcId="{E394D864-8EA9-46E4-B006-0ACE589A2262}" destId="{F4CDB1BE-6AE6-490F-A672-6ADD089CEE69}" srcOrd="0" destOrd="0" presId="urn:microsoft.com/office/officeart/2005/8/layout/hierarchy2"/>
    <dgm:cxn modelId="{2F81F339-C561-438A-BD20-76935A9BB75B}" type="presOf" srcId="{A344529C-D835-4B22-B60A-A59CD2A4B1B6}" destId="{F6393A64-ADB7-4283-9EFD-45399E1A2057}" srcOrd="1" destOrd="0" presId="urn:microsoft.com/office/officeart/2005/8/layout/hierarchy2"/>
    <dgm:cxn modelId="{244F7384-BBC9-4A10-822D-7013C109EA6A}" type="presOf" srcId="{86EC9116-B13D-4771-BCF6-6E8C69DA761B}" destId="{B1D9B877-8F49-47EA-94F4-435BDB738467}" srcOrd="0" destOrd="0" presId="urn:microsoft.com/office/officeart/2005/8/layout/hierarchy2"/>
    <dgm:cxn modelId="{F87C068C-14E1-4440-ABEB-412E8EB32BB9}" type="presOf" srcId="{A344529C-D835-4B22-B60A-A59CD2A4B1B6}" destId="{74AB6239-2998-4919-A448-2E64A7E8C9F0}" srcOrd="0" destOrd="0" presId="urn:microsoft.com/office/officeart/2005/8/layout/hierarchy2"/>
    <dgm:cxn modelId="{0DAAE26C-A7AA-4999-9540-719D29EBD0CA}" srcId="{024B813F-F046-4178-BB60-D2DBF0F699A0}" destId="{144C94AF-5A0C-4514-B354-615F2390398B}" srcOrd="0" destOrd="0" parTransId="{A344529C-D835-4B22-B60A-A59CD2A4B1B6}" sibTransId="{7BF75317-176B-48D6-9BD4-06D2CD0406D3}"/>
    <dgm:cxn modelId="{A972A935-64BE-4858-A162-9F22B68AD9F5}" srcId="{024B813F-F046-4178-BB60-D2DBF0F699A0}" destId="{5EC70D1F-D24F-4D4B-94AD-2034888EBA8F}" srcOrd="2" destOrd="0" parTransId="{E394D864-8EA9-46E4-B006-0ACE589A2262}" sibTransId="{C62B0B7C-70AB-4B2F-8922-5BFA87E52E80}"/>
    <dgm:cxn modelId="{89E50383-FD9D-4849-85D1-622D777A274F}" type="presOf" srcId="{86EC9116-B13D-4771-BCF6-6E8C69DA761B}" destId="{B4240B86-171A-444E-8F9E-E7AE06F33F97}" srcOrd="1" destOrd="0" presId="urn:microsoft.com/office/officeart/2005/8/layout/hierarchy2"/>
    <dgm:cxn modelId="{F0D8DC44-BC64-4FFA-9057-84E8FE36FDBF}" type="presOf" srcId="{024B813F-F046-4178-BB60-D2DBF0F699A0}" destId="{EB901E04-2B92-4AF0-8ED7-AAF118DDDAFF}" srcOrd="0" destOrd="0" presId="urn:microsoft.com/office/officeart/2005/8/layout/hierarchy2"/>
    <dgm:cxn modelId="{62D54CF7-06EB-4D94-873C-A31C2E7CE2BC}" type="presOf" srcId="{45E8CA8E-3969-4254-A1AD-8DBA7A775DF6}" destId="{AF378EDB-F76E-4347-A458-95D17AAA96C5}" srcOrd="0" destOrd="0" presId="urn:microsoft.com/office/officeart/2005/8/layout/hierarchy2"/>
    <dgm:cxn modelId="{4008E9CF-FD5A-4E34-B191-C77747B5B762}" type="presOf" srcId="{E394D864-8EA9-46E4-B006-0ACE589A2262}" destId="{4F252CC3-6A73-4C9A-B19D-824874994F23}" srcOrd="1" destOrd="0" presId="urn:microsoft.com/office/officeart/2005/8/layout/hierarchy2"/>
    <dgm:cxn modelId="{C069BD46-9596-4BB3-89CD-5851DF51CAD0}" type="presOf" srcId="{144C94AF-5A0C-4514-B354-615F2390398B}" destId="{98CBAD37-0DDA-44C4-8011-302AF94A5CE8}" srcOrd="0" destOrd="0" presId="urn:microsoft.com/office/officeart/2005/8/layout/hierarchy2"/>
    <dgm:cxn modelId="{F1B6916C-160B-4FDE-9FBA-BB817B7890A5}" type="presParOf" srcId="{AF378EDB-F76E-4347-A458-95D17AAA96C5}" destId="{B7662AF6-5EB1-41A8-97F8-33147AC0BC90}" srcOrd="0" destOrd="0" presId="urn:microsoft.com/office/officeart/2005/8/layout/hierarchy2"/>
    <dgm:cxn modelId="{B5B1F032-BA37-470D-931A-9745E3EA6BEA}" type="presParOf" srcId="{B7662AF6-5EB1-41A8-97F8-33147AC0BC90}" destId="{EB901E04-2B92-4AF0-8ED7-AAF118DDDAFF}" srcOrd="0" destOrd="0" presId="urn:microsoft.com/office/officeart/2005/8/layout/hierarchy2"/>
    <dgm:cxn modelId="{1C577583-9F45-4A54-8B87-BB176799EDA8}" type="presParOf" srcId="{B7662AF6-5EB1-41A8-97F8-33147AC0BC90}" destId="{825A7B4F-1886-4E8D-A897-B92C6B86AC24}" srcOrd="1" destOrd="0" presId="urn:microsoft.com/office/officeart/2005/8/layout/hierarchy2"/>
    <dgm:cxn modelId="{26DDDE14-9147-4EF4-9DA3-D767FB6A92BB}" type="presParOf" srcId="{825A7B4F-1886-4E8D-A897-B92C6B86AC24}" destId="{74AB6239-2998-4919-A448-2E64A7E8C9F0}" srcOrd="0" destOrd="0" presId="urn:microsoft.com/office/officeart/2005/8/layout/hierarchy2"/>
    <dgm:cxn modelId="{127A7167-B2AB-450A-95C9-D45C4CEB9FC7}" type="presParOf" srcId="{74AB6239-2998-4919-A448-2E64A7E8C9F0}" destId="{F6393A64-ADB7-4283-9EFD-45399E1A2057}" srcOrd="0" destOrd="0" presId="urn:microsoft.com/office/officeart/2005/8/layout/hierarchy2"/>
    <dgm:cxn modelId="{FFEAEE67-15F0-4708-9902-5C12B8B76C0B}" type="presParOf" srcId="{825A7B4F-1886-4E8D-A897-B92C6B86AC24}" destId="{6D225EEA-3584-449B-BBF0-C240195B56BB}" srcOrd="1" destOrd="0" presId="urn:microsoft.com/office/officeart/2005/8/layout/hierarchy2"/>
    <dgm:cxn modelId="{14B71B96-0FE6-4B9D-8065-F37B6B96889B}" type="presParOf" srcId="{6D225EEA-3584-449B-BBF0-C240195B56BB}" destId="{98CBAD37-0DDA-44C4-8011-302AF94A5CE8}" srcOrd="0" destOrd="0" presId="urn:microsoft.com/office/officeart/2005/8/layout/hierarchy2"/>
    <dgm:cxn modelId="{CCBF54D8-A5A0-431F-A0A9-8D49D6BCBEA0}" type="presParOf" srcId="{6D225EEA-3584-449B-BBF0-C240195B56BB}" destId="{E0712FF2-DC42-4E55-9F48-E30A750BC614}" srcOrd="1" destOrd="0" presId="urn:microsoft.com/office/officeart/2005/8/layout/hierarchy2"/>
    <dgm:cxn modelId="{A3165F3C-312B-450D-8D30-3B506326247E}" type="presParOf" srcId="{825A7B4F-1886-4E8D-A897-B92C6B86AC24}" destId="{B1D9B877-8F49-47EA-94F4-435BDB738467}" srcOrd="2" destOrd="0" presId="urn:microsoft.com/office/officeart/2005/8/layout/hierarchy2"/>
    <dgm:cxn modelId="{D4E58748-CF86-4A6B-B0FE-803C41D214DB}" type="presParOf" srcId="{B1D9B877-8F49-47EA-94F4-435BDB738467}" destId="{B4240B86-171A-444E-8F9E-E7AE06F33F97}" srcOrd="0" destOrd="0" presId="urn:microsoft.com/office/officeart/2005/8/layout/hierarchy2"/>
    <dgm:cxn modelId="{8895DE27-C7B8-4816-AAFC-BF0F4B73FAA0}" type="presParOf" srcId="{825A7B4F-1886-4E8D-A897-B92C6B86AC24}" destId="{B7460371-E806-4A37-BB8C-3CCD3E2DC256}" srcOrd="3" destOrd="0" presId="urn:microsoft.com/office/officeart/2005/8/layout/hierarchy2"/>
    <dgm:cxn modelId="{0AFCA793-79E9-4529-8B1B-F99BA257B5B5}" type="presParOf" srcId="{B7460371-E806-4A37-BB8C-3CCD3E2DC256}" destId="{4E870AB9-5223-45FB-9FD5-7E2C40ECD139}" srcOrd="0" destOrd="0" presId="urn:microsoft.com/office/officeart/2005/8/layout/hierarchy2"/>
    <dgm:cxn modelId="{53B7AC7B-B2FD-482A-8D2E-E6FBE217CBB6}" type="presParOf" srcId="{B7460371-E806-4A37-BB8C-3CCD3E2DC256}" destId="{8426AE81-D5A0-4332-A1D0-A561FD2AF16F}" srcOrd="1" destOrd="0" presId="urn:microsoft.com/office/officeart/2005/8/layout/hierarchy2"/>
    <dgm:cxn modelId="{415DC3BD-7066-477B-AA18-94F070507756}" type="presParOf" srcId="{825A7B4F-1886-4E8D-A897-B92C6B86AC24}" destId="{F4CDB1BE-6AE6-490F-A672-6ADD089CEE69}" srcOrd="4" destOrd="0" presId="urn:microsoft.com/office/officeart/2005/8/layout/hierarchy2"/>
    <dgm:cxn modelId="{63339D4C-8787-425F-89FE-8CCA59B6F4BE}" type="presParOf" srcId="{F4CDB1BE-6AE6-490F-A672-6ADD089CEE69}" destId="{4F252CC3-6A73-4C9A-B19D-824874994F23}" srcOrd="0" destOrd="0" presId="urn:microsoft.com/office/officeart/2005/8/layout/hierarchy2"/>
    <dgm:cxn modelId="{BF268046-F873-4CB0-83B2-51F446218364}" type="presParOf" srcId="{825A7B4F-1886-4E8D-A897-B92C6B86AC24}" destId="{2DFE7313-45B1-490D-83B5-757C1665325F}" srcOrd="5" destOrd="0" presId="urn:microsoft.com/office/officeart/2005/8/layout/hierarchy2"/>
    <dgm:cxn modelId="{1C35325A-2130-40D8-B7A9-392C92FC264B}" type="presParOf" srcId="{2DFE7313-45B1-490D-83B5-757C1665325F}" destId="{29ADCAD1-A541-4B2E-9803-DFC6361BD4AD}" srcOrd="0" destOrd="0" presId="urn:microsoft.com/office/officeart/2005/8/layout/hierarchy2"/>
    <dgm:cxn modelId="{F3FA0798-000D-4D92-A7A8-9757DE6967B1}" type="presParOf" srcId="{2DFE7313-45B1-490D-83B5-757C1665325F}" destId="{88AE18A3-7633-460F-BED0-B8155B44DB3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01E04-2B92-4AF0-8ED7-AAF118DDDAFF}">
      <dsp:nvSpPr>
        <dsp:cNvPr id="0" name=""/>
        <dsp:cNvSpPr/>
      </dsp:nvSpPr>
      <dsp:spPr>
        <a:xfrm>
          <a:off x="511373" y="1089198"/>
          <a:ext cx="1891605" cy="945802"/>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Single Field</a:t>
          </a:r>
          <a:endParaRPr lang="en-US" sz="2400" kern="1200" dirty="0"/>
        </a:p>
      </dsp:txBody>
      <dsp:txXfrm>
        <a:off x="539075" y="1116900"/>
        <a:ext cx="1836201" cy="890398"/>
      </dsp:txXfrm>
    </dsp:sp>
    <dsp:sp modelId="{74AB6239-2998-4919-A448-2E64A7E8C9F0}">
      <dsp:nvSpPr>
        <dsp:cNvPr id="0" name=""/>
        <dsp:cNvSpPr/>
      </dsp:nvSpPr>
      <dsp:spPr>
        <a:xfrm rot="18289469">
          <a:off x="2118815" y="991017"/>
          <a:ext cx="1324968" cy="54492"/>
        </a:xfrm>
        <a:custGeom>
          <a:avLst/>
          <a:gdLst/>
          <a:ahLst/>
          <a:cxnLst/>
          <a:rect l="0" t="0" r="0" b="0"/>
          <a:pathLst>
            <a:path>
              <a:moveTo>
                <a:pt x="0" y="27246"/>
              </a:moveTo>
              <a:lnTo>
                <a:pt x="1324968"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48175" y="985139"/>
        <a:ext cx="66248" cy="66248"/>
      </dsp:txXfrm>
    </dsp:sp>
    <dsp:sp modelId="{98CBAD37-0DDA-44C4-8011-302AF94A5CE8}">
      <dsp:nvSpPr>
        <dsp:cNvPr id="0" name=""/>
        <dsp:cNvSpPr/>
      </dsp:nvSpPr>
      <dsp:spPr>
        <a:xfrm>
          <a:off x="3159621" y="1525"/>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CountryCode</a:t>
          </a:r>
          <a:endParaRPr lang="en-US" sz="2400" kern="1200" dirty="0"/>
        </a:p>
      </dsp:txBody>
      <dsp:txXfrm>
        <a:off x="3187323" y="29227"/>
        <a:ext cx="1836201" cy="890398"/>
      </dsp:txXfrm>
    </dsp:sp>
    <dsp:sp modelId="{B1D9B877-8F49-47EA-94F4-435BDB738467}">
      <dsp:nvSpPr>
        <dsp:cNvPr id="0" name=""/>
        <dsp:cNvSpPr/>
      </dsp:nvSpPr>
      <dsp:spPr>
        <a:xfrm>
          <a:off x="2402978" y="1534853"/>
          <a:ext cx="756642" cy="54492"/>
        </a:xfrm>
        <a:custGeom>
          <a:avLst/>
          <a:gdLst/>
          <a:ahLst/>
          <a:cxnLst/>
          <a:rect l="0" t="0" r="0" b="0"/>
          <a:pathLst>
            <a:path>
              <a:moveTo>
                <a:pt x="0" y="27246"/>
              </a:moveTo>
              <a:lnTo>
                <a:pt x="756642"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62383" y="1543183"/>
        <a:ext cx="37832" cy="37832"/>
      </dsp:txXfrm>
    </dsp:sp>
    <dsp:sp modelId="{4E870AB9-5223-45FB-9FD5-7E2C40ECD139}">
      <dsp:nvSpPr>
        <dsp:cNvPr id="0" name=""/>
        <dsp:cNvSpPr/>
      </dsp:nvSpPr>
      <dsp:spPr>
        <a:xfrm>
          <a:off x="3159621" y="1089198"/>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Phone</a:t>
          </a:r>
          <a:endParaRPr lang="en-US" sz="2400" kern="1200" dirty="0"/>
        </a:p>
      </dsp:txBody>
      <dsp:txXfrm>
        <a:off x="3187323" y="1116900"/>
        <a:ext cx="1836201" cy="890398"/>
      </dsp:txXfrm>
    </dsp:sp>
    <dsp:sp modelId="{F4CDB1BE-6AE6-490F-A672-6ADD089CEE69}">
      <dsp:nvSpPr>
        <dsp:cNvPr id="0" name=""/>
        <dsp:cNvSpPr/>
      </dsp:nvSpPr>
      <dsp:spPr>
        <a:xfrm rot="3310531">
          <a:off x="2118815" y="2078690"/>
          <a:ext cx="1324968" cy="54492"/>
        </a:xfrm>
        <a:custGeom>
          <a:avLst/>
          <a:gdLst/>
          <a:ahLst/>
          <a:cxnLst/>
          <a:rect l="0" t="0" r="0" b="0"/>
          <a:pathLst>
            <a:path>
              <a:moveTo>
                <a:pt x="0" y="27246"/>
              </a:moveTo>
              <a:lnTo>
                <a:pt x="1324968" y="27246"/>
              </a:lnTo>
            </a:path>
          </a:pathLst>
        </a:custGeom>
        <a:noFill/>
        <a:ln w="1905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48175" y="2072812"/>
        <a:ext cx="66248" cy="66248"/>
      </dsp:txXfrm>
    </dsp:sp>
    <dsp:sp modelId="{29ADCAD1-A541-4B2E-9803-DFC6361BD4AD}">
      <dsp:nvSpPr>
        <dsp:cNvPr id="0" name=""/>
        <dsp:cNvSpPr/>
      </dsp:nvSpPr>
      <dsp:spPr>
        <a:xfrm>
          <a:off x="3159621" y="2176871"/>
          <a:ext cx="1891605" cy="945802"/>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Extension</a:t>
          </a:r>
          <a:endParaRPr lang="en-US" sz="2400" kern="1200" dirty="0"/>
        </a:p>
      </dsp:txBody>
      <dsp:txXfrm>
        <a:off x="3187323" y="2204573"/>
        <a:ext cx="1836201" cy="8903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10/30/2013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inbound file integration code polls the incoming directory at a specified interval and detects any new files since the last time checked. Any files that are in the incoming directory before the plugin initializes are never processed. For example, if you shut down the server temporarily and restart the server, any files created after the server shuts down but before initialization are never processed. To process these files, you must wait until the plugin is initialized, then move files outside the incoming directory, and then back again.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96550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inbound file integration:</a:t>
            </a:r>
          </a:p>
          <a:p>
            <a:r>
              <a:rPr lang="en-US" dirty="0" smtClean="0"/>
              <a:t>1. Write your own line processor code. Your line processor code must implement the plugin interface </a:t>
            </a:r>
            <a:r>
              <a:rPr lang="en-US" dirty="0" err="1" smtClean="0"/>
              <a:t>gw.api.integration.inbound.files.LineProcessor</a:t>
            </a:r>
            <a:r>
              <a:rPr lang="en-US" baseline="0" dirty="0" smtClean="0"/>
              <a:t> and implement the </a:t>
            </a:r>
            <a:r>
              <a:rPr lang="en-US" baseline="0" dirty="0" err="1" smtClean="0"/>
              <a:t>processLine</a:t>
            </a:r>
            <a:r>
              <a:rPr lang="en-US" baseline="0" dirty="0" smtClean="0"/>
              <a:t>() method.  I</a:t>
            </a:r>
            <a:r>
              <a:rPr lang="en-US" dirty="0" smtClean="0"/>
              <a:t>f you throw an exception in your code, the file is moved to the error directory.</a:t>
            </a:r>
          </a:p>
          <a:p>
            <a:r>
              <a:rPr lang="en-US" dirty="0" smtClean="0"/>
              <a:t>2. In Studio, within the Plugins registry, add a plugin implementation. See “Using the Plugins Registry Editor” in the Configuration Guide. Name the plugin implementation whatever you want, but set the interface name to </a:t>
            </a:r>
            <a:r>
              <a:rPr lang="en-US" dirty="0" err="1" smtClean="0"/>
              <a:t>InboundIntegrationPlugin</a:t>
            </a:r>
            <a:r>
              <a:rPr lang="en-US" dirty="0" smtClean="0"/>
              <a:t>.</a:t>
            </a:r>
          </a:p>
          <a:p>
            <a:r>
              <a:rPr lang="en-US" dirty="0" smtClean="0"/>
              <a:t>3. Set the Java class to the fully-qualified name: com.guidewire.pl.integration.inbound.file.DefaultFileInboundIntegrationPlugin</a:t>
            </a:r>
          </a:p>
          <a:p>
            <a:r>
              <a:rPr lang="en-US" dirty="0" smtClean="0"/>
              <a:t>4. In the Plugins editor, set all the required plugin parameters.  Refer</a:t>
            </a:r>
            <a:r>
              <a:rPr lang="en-US" baseline="0" dirty="0" smtClean="0"/>
              <a:t> to documentation for all the parameters to define in plugin for </a:t>
            </a:r>
            <a:r>
              <a:rPr lang="en-US" dirty="0" smtClean="0"/>
              <a:t>inbound file integration.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965508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inbound Java Message Service (JMS)  integration: </a:t>
            </a:r>
          </a:p>
          <a:p>
            <a:r>
              <a:rPr lang="en-US" dirty="0" smtClean="0"/>
              <a:t>1. Write your own message listener code. Your message listener code must implement the plugin interface </a:t>
            </a:r>
            <a:r>
              <a:rPr lang="en-US" dirty="0" err="1" smtClean="0"/>
              <a:t>javax.jms.MessageListener</a:t>
            </a:r>
            <a:r>
              <a:rPr lang="en-US" dirty="0" smtClean="0"/>
              <a:t>. This interface has one method, which the inbound JMS integration calls with one message: </a:t>
            </a:r>
            <a:r>
              <a:rPr lang="en-US" dirty="0" err="1" smtClean="0"/>
              <a:t>onMessage</a:t>
            </a:r>
            <a:r>
              <a:rPr lang="en-US" dirty="0" smtClean="0"/>
              <a:t>(Message message).   If you throw an exception in your code, the transaction of the message processing is rolled back. The original message is back in the queue.</a:t>
            </a:r>
          </a:p>
          <a:p>
            <a:r>
              <a:rPr lang="en-US" dirty="0" smtClean="0"/>
              <a:t>2.In Studio, create a plugin for the inbound </a:t>
            </a:r>
            <a:r>
              <a:rPr lang="en-US" dirty="0" err="1" smtClean="0"/>
              <a:t>intergration</a:t>
            </a:r>
            <a:r>
              <a:rPr lang="en-US" dirty="0" smtClean="0"/>
              <a:t>. Set the interface name to </a:t>
            </a:r>
            <a:r>
              <a:rPr lang="en-US" dirty="0" err="1" smtClean="0"/>
              <a:t>InboundIntegrationPlugin</a:t>
            </a:r>
            <a:r>
              <a:rPr lang="en-US" dirty="0" smtClean="0"/>
              <a:t>.</a:t>
            </a:r>
          </a:p>
          <a:p>
            <a:r>
              <a:rPr lang="en-US" dirty="0" smtClean="0"/>
              <a:t>3.Set the Java class to the fully-qualified name:</a:t>
            </a:r>
          </a:p>
          <a:p>
            <a:r>
              <a:rPr lang="en-US" dirty="0" smtClean="0"/>
              <a:t>com.guidewire.pl.integration.inbound.jms.DefaultJMSInboundIntegrationPlugin</a:t>
            </a:r>
          </a:p>
          <a:p>
            <a:r>
              <a:rPr lang="en-US" dirty="0"/>
              <a:t>4. In the Plugins editor, set all the required plugin parameters.  Refer to documentation for all the parameters to define in plugin for inbound </a:t>
            </a:r>
            <a:r>
              <a:rPr lang="en-US" dirty="0" smtClean="0"/>
              <a:t>JMS integration</a:t>
            </a:r>
            <a:r>
              <a:rPr lang="en-US" dirty="0"/>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9574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plan to use </a:t>
            </a:r>
            <a:r>
              <a:rPr lang="en-US" dirty="0" err="1" smtClean="0"/>
              <a:t>InboundIntegrationPlugin</a:t>
            </a:r>
            <a:r>
              <a:rPr lang="en-US" dirty="0" smtClean="0"/>
              <a:t> in the 8.0.0 release, contact Guidewire Customer Support for additional guidance and information.</a:t>
            </a:r>
            <a:br>
              <a:rPr lang="en-US" dirty="0" smtClean="0"/>
            </a:br>
            <a:r>
              <a:rPr lang="en-US" dirty="0" smtClean="0"/>
              <a:t/>
            </a:r>
            <a:br>
              <a:rPr lang="en-US" dirty="0" smtClean="0"/>
            </a:br>
            <a:r>
              <a:rPr lang="en-US" sz="1200" b="0" i="0" kern="1200" dirty="0" smtClean="0">
                <a:solidFill>
                  <a:schemeClr val="tx1"/>
                </a:solidFill>
                <a:effectLst/>
                <a:latin typeface="Arial" pitchFamily="34" charset="0"/>
                <a:ea typeface="+mn-ea"/>
                <a:cs typeface="Arial" pitchFamily="34" charset="0"/>
              </a:rPr>
              <a:t>The </a:t>
            </a:r>
            <a:r>
              <a:rPr lang="en-US" sz="1200" b="0" i="0" kern="1200" dirty="0" err="1" smtClean="0">
                <a:solidFill>
                  <a:schemeClr val="tx1"/>
                </a:solidFill>
                <a:effectLst/>
                <a:latin typeface="Arial" pitchFamily="34" charset="0"/>
                <a:ea typeface="+mn-ea"/>
                <a:cs typeface="Arial" pitchFamily="34" charset="0"/>
              </a:rPr>
              <a:t>gw.api.integration.inbound.WorkAgent</a:t>
            </a:r>
            <a:r>
              <a:rPr lang="en-US" sz="1200" b="0" i="0" kern="1200" dirty="0" smtClean="0">
                <a:solidFill>
                  <a:schemeClr val="tx1"/>
                </a:solidFill>
                <a:effectLst/>
                <a:latin typeface="Arial" pitchFamily="34" charset="0"/>
                <a:ea typeface="+mn-ea"/>
                <a:cs typeface="Arial" pitchFamily="34" charset="0"/>
              </a:rPr>
              <a:t> interface defines methods that coordinate work. In addition to the primary functions of each method, you may also want to perform some logging to help debug your code.</a:t>
            </a:r>
          </a:p>
          <a:p>
            <a:endParaRPr lang="en-US" sz="1200" b="0" i="0" kern="1200" dirty="0" smtClean="0">
              <a:solidFill>
                <a:schemeClr val="tx1"/>
              </a:solidFill>
              <a:effectLst/>
              <a:latin typeface="Arial" pitchFamily="34" charset="0"/>
              <a:ea typeface="+mn-ea"/>
              <a:cs typeface="Arial" pitchFamily="34" charset="0"/>
            </a:endParaRPr>
          </a:p>
          <a:p>
            <a:r>
              <a:rPr lang="en-US" dirty="0" smtClean="0"/>
              <a:t>Implement the plugin method transactional to declare that your work agent is transactional. A transactional work agent creates work items with a slightly different interface for beginning work, committing work, and rolling back transactional changes to partially finished work.</a:t>
            </a:r>
          </a:p>
          <a:p>
            <a:endParaRPr lang="en-US" dirty="0" smtClean="0"/>
          </a:p>
          <a:p>
            <a:r>
              <a:rPr lang="en-US" dirty="0" smtClean="0"/>
              <a:t>Implement the factory method, which must return a Factory object, which represents an object that creates work data sets.</a:t>
            </a:r>
          </a:p>
          <a:p>
            <a:endParaRPr lang="en-US" dirty="0" smtClean="0"/>
          </a:p>
          <a:p>
            <a:r>
              <a:rPr lang="en-US" dirty="0" smtClean="0"/>
              <a:t>Most of your actual work happens in code called a work set processor, which is a class that you create that implements the </a:t>
            </a:r>
            <a:r>
              <a:rPr lang="en-US" dirty="0" err="1" smtClean="0"/>
              <a:t>TransactionalWorkSetProcessor</a:t>
            </a:r>
            <a:r>
              <a:rPr lang="en-US" dirty="0" smtClean="0"/>
              <a:t> interface.</a:t>
            </a:r>
          </a:p>
          <a:p>
            <a:endParaRPr lang="en-US" dirty="0" smtClean="0"/>
          </a:p>
          <a:p>
            <a:r>
              <a:rPr lang="en-US" dirty="0"/>
              <a:t>You must implement your own class that encapsulates knowledge about a work data set, which represents the set of all data found in this polling interval. The work data set is created by your own implementation of the </a:t>
            </a:r>
            <a:r>
              <a:rPr lang="en-US" dirty="0" err="1"/>
              <a:t>Inbound.findWork</a:t>
            </a:r>
            <a:r>
              <a:rPr lang="en-US" dirty="0"/>
              <a:t>() method. For example, an inbound file integration creates a work data set representing a list of all new files in an incoming </a:t>
            </a:r>
            <a:r>
              <a:rPr lang="en-US" dirty="0" smtClean="0"/>
              <a:t>directory.</a:t>
            </a:r>
          </a:p>
          <a:p>
            <a:endParaRPr lang="en-US" dirty="0"/>
          </a:p>
          <a:p>
            <a:r>
              <a:rPr lang="en-US" dirty="0"/>
              <a:t>Refer to documentation </a:t>
            </a:r>
            <a:r>
              <a:rPr lang="en-US" dirty="0" smtClean="0"/>
              <a:t>for additional custom inbound integration requirements.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28422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OSGi</a:t>
            </a:r>
            <a:r>
              <a:rPr lang="en-US" dirty="0" smtClean="0"/>
              <a:t> applications framework provides a programming model for developing, assembling, and deploying modular applications that use Java EE and </a:t>
            </a:r>
            <a:r>
              <a:rPr lang="en-US" dirty="0" err="1" smtClean="0"/>
              <a:t>OSGi</a:t>
            </a:r>
            <a:r>
              <a:rPr lang="en-US" dirty="0" smtClean="0"/>
              <a:t> technologies. The core part of the </a:t>
            </a:r>
            <a:r>
              <a:rPr lang="en-US" dirty="0" err="1" smtClean="0"/>
              <a:t>OSGi</a:t>
            </a:r>
            <a:r>
              <a:rPr lang="en-US" dirty="0" smtClean="0"/>
              <a:t> Service Platform defines a secure and managed Java-based service platform that supports the deployment of extensible and downloadable applications known as bundles. An </a:t>
            </a:r>
            <a:r>
              <a:rPr lang="en-US" dirty="0" err="1" smtClean="0"/>
              <a:t>OSGi</a:t>
            </a:r>
            <a:r>
              <a:rPr lang="en-US" dirty="0" smtClean="0"/>
              <a:t> bundle is a Java archive file that contains Java code, resources, and a manifest that describes the bundle and its dependencies.  An </a:t>
            </a:r>
            <a:r>
              <a:rPr lang="en-US" dirty="0" err="1" smtClean="0"/>
              <a:t>OSGi</a:t>
            </a:r>
            <a:r>
              <a:rPr lang="en-US" dirty="0" smtClean="0"/>
              <a:t> bundle contains the business logic and metadata that you need to run a service. A bundle is a module in an application which in turn is deployed to a server. The bundle is the unit of deployment for an application.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8.0.0 architecture consists of a number of servlets in a </a:t>
            </a:r>
            <a:r>
              <a:rPr lang="en-US" dirty="0" err="1" smtClean="0"/>
              <a:t>webapp</a:t>
            </a:r>
            <a:r>
              <a:rPr lang="en-US" dirty="0" smtClean="0"/>
              <a:t>. The initial attempt to move to </a:t>
            </a:r>
            <a:r>
              <a:rPr lang="en-US" dirty="0" err="1" smtClean="0"/>
              <a:t>OSGi</a:t>
            </a:r>
            <a:r>
              <a:rPr lang="en-US" dirty="0" smtClean="0"/>
              <a:t> meant converting every servlet into a registered </a:t>
            </a:r>
            <a:r>
              <a:rPr lang="en-US" dirty="0" err="1" smtClean="0"/>
              <a:t>OSGi</a:t>
            </a:r>
            <a:r>
              <a:rPr lang="en-US" dirty="0" smtClean="0"/>
              <a:t> service</a:t>
            </a:r>
            <a:r>
              <a:rPr lang="en-US" baseline="0" dirty="0" smtClean="0"/>
              <a:t>.  This is one reason why </a:t>
            </a:r>
            <a:r>
              <a:rPr lang="en-US" baseline="0" dirty="0" err="1" smtClean="0"/>
              <a:t>OSGi</a:t>
            </a:r>
            <a:r>
              <a:rPr lang="en-US" baseline="0" dirty="0" smtClean="0"/>
              <a:t> is not supported in 8.0.0.  </a:t>
            </a:r>
            <a:r>
              <a:rPr lang="en-US" dirty="0" smtClean="0"/>
              <a:t>In Emerald 8.0.1,</a:t>
            </a:r>
            <a:r>
              <a:rPr lang="en-US" baseline="0" dirty="0" smtClean="0"/>
              <a:t>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framework is now embedded inside the application, instead of the application running in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a:t>
            </a:r>
            <a:r>
              <a:rPr lang="en-US" sz="1200" b="0" i="0" kern="1200" baseline="0" dirty="0" smtClean="0">
                <a:solidFill>
                  <a:schemeClr val="tx1"/>
                </a:solidFill>
                <a:effectLst/>
                <a:latin typeface="Arial" pitchFamily="34" charset="0"/>
                <a:ea typeface="+mn-ea"/>
                <a:cs typeface="Arial" pitchFamily="34" charset="0"/>
              </a:rPr>
              <a:t> which in turn means that third</a:t>
            </a:r>
            <a:r>
              <a:rPr lang="en-US" sz="1200" b="0" i="0" kern="1200" dirty="0" smtClean="0">
                <a:solidFill>
                  <a:schemeClr val="tx1"/>
                </a:solidFill>
                <a:effectLst/>
                <a:latin typeface="Arial" pitchFamily="34" charset="0"/>
                <a:ea typeface="+mn-ea"/>
                <a:cs typeface="Arial" pitchFamily="34" charset="0"/>
              </a:rPr>
              <a:t>-party jars no longer need to be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bundles unless they need to run in the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92314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Unfortunately, </a:t>
            </a:r>
            <a:r>
              <a:rPr lang="en-US" sz="1200" b="0" i="0" kern="1200" dirty="0" smtClean="0">
                <a:solidFill>
                  <a:schemeClr val="tx1"/>
                </a:solidFill>
                <a:effectLst/>
                <a:latin typeface="Arial" pitchFamily="34" charset="0"/>
                <a:ea typeface="+mn-ea"/>
                <a:cs typeface="Arial" pitchFamily="34" charset="0"/>
              </a:rPr>
              <a:t>Guidewire Studio does</a:t>
            </a:r>
            <a:r>
              <a:rPr lang="en-US" sz="1200" b="0" i="0" kern="1200" baseline="0" dirty="0" smtClean="0">
                <a:solidFill>
                  <a:schemeClr val="tx1"/>
                </a:solidFill>
                <a:effectLst/>
                <a:latin typeface="Arial" pitchFamily="34" charset="0"/>
                <a:ea typeface="+mn-ea"/>
                <a:cs typeface="Arial" pitchFamily="34" charset="0"/>
              </a:rPr>
              <a:t> not allow customers to </a:t>
            </a:r>
            <a:r>
              <a:rPr lang="en-US" sz="1200" b="0" i="0" kern="1200" dirty="0" smtClean="0">
                <a:solidFill>
                  <a:schemeClr val="tx1"/>
                </a:solidFill>
                <a:effectLst/>
                <a:latin typeface="Arial" pitchFamily="34" charset="0"/>
                <a:ea typeface="+mn-ea"/>
                <a:cs typeface="Arial" pitchFamily="34" charset="0"/>
              </a:rPr>
              <a:t>use their own version of the same third party libraries, which was one of the benefits sought in moving to </a:t>
            </a:r>
            <a:r>
              <a:rPr lang="en-US" sz="1200" b="0" i="0" kern="1200" dirty="0" err="1" smtClean="0">
                <a:solidFill>
                  <a:schemeClr val="tx1"/>
                </a:solidFill>
                <a:effectLst/>
                <a:latin typeface="Arial" pitchFamily="34" charset="0"/>
                <a:ea typeface="+mn-ea"/>
                <a:cs typeface="Arial" pitchFamily="34" charset="0"/>
              </a:rPr>
              <a:t>OSGi</a:t>
            </a:r>
            <a:r>
              <a:rPr lang="en-US" sz="1200" b="0" i="0" kern="1200" dirty="0" smtClean="0">
                <a:solidFill>
                  <a:schemeClr val="tx1"/>
                </a:solidFill>
                <a:effectLst/>
                <a:latin typeface="Arial" pitchFamily="34" charset="0"/>
                <a:ea typeface="+mn-ea"/>
                <a:cs typeface="Arial" pitchFamily="34" charset="0"/>
              </a:rPr>
              <a:t>.  </a:t>
            </a:r>
            <a:r>
              <a:rPr lang="en-US" baseline="0" dirty="0" err="1" smtClean="0"/>
              <a:t>OSGi</a:t>
            </a:r>
            <a:r>
              <a:rPr lang="en-US" baseline="0" dirty="0" smtClean="0"/>
              <a:t> in 8.0.0 is unsupported for this reason in Guidewire Studio.</a:t>
            </a:r>
          </a:p>
          <a:p>
            <a:endParaRPr lang="en-US" baseline="0" dirty="0" smtClean="0"/>
          </a:p>
          <a:p>
            <a:r>
              <a:rPr lang="en-US" dirty="0" smtClean="0"/>
              <a:t>The</a:t>
            </a:r>
            <a:r>
              <a:rPr lang="en-US" baseline="0" dirty="0" smtClean="0"/>
              <a:t> Guidewire Studio </a:t>
            </a:r>
            <a:r>
              <a:rPr lang="en-US" baseline="0" dirty="0" err="1" smtClean="0"/>
              <a:t>OSGi</a:t>
            </a:r>
            <a:r>
              <a:rPr lang="en-US" baseline="0" dirty="0" smtClean="0"/>
              <a:t> plugin editor in 8.0.1 will allow customers to develop their own </a:t>
            </a:r>
            <a:r>
              <a:rPr lang="en-US" baseline="0" dirty="0" err="1" smtClean="0"/>
              <a:t>OSGi</a:t>
            </a:r>
            <a:r>
              <a:rPr lang="en-US" baseline="0" dirty="0" smtClean="0"/>
              <a:t> plugins in Java.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407789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install the IntelliJ IDEA Inspection for Internal API Code: </a:t>
            </a:r>
            <a:br>
              <a:rPr lang="en-US" dirty="0" smtClean="0"/>
            </a:br>
            <a:r>
              <a:rPr lang="en-US" dirty="0" smtClean="0"/>
              <a:t>1. Open your separate (non-Studio) instance of IntelliJ IDEA.</a:t>
            </a:r>
          </a:p>
          <a:p>
            <a:r>
              <a:rPr lang="en-US" dirty="0" smtClean="0"/>
              <a:t>2. Navigate to Settings → Plugins.</a:t>
            </a:r>
          </a:p>
          <a:p>
            <a:r>
              <a:rPr lang="en-US" dirty="0" smtClean="0"/>
              <a:t>3. Click Install from disk...</a:t>
            </a:r>
          </a:p>
          <a:p>
            <a:r>
              <a:rPr lang="en-US" dirty="0" smtClean="0"/>
              <a:t>4. Navigate to the directory: PolicyCenter/studio/internal-api-idea-plugin/lib/</a:t>
            </a:r>
          </a:p>
          <a:p>
            <a:r>
              <a:rPr lang="en-US" dirty="0" smtClean="0"/>
              <a:t>5. Select the JAR in that directory.</a:t>
            </a:r>
          </a:p>
          <a:p>
            <a:r>
              <a:rPr lang="en-US" dirty="0" smtClean="0"/>
              <a:t>6. Let IntelliJ IDEA restart after installing the plugin.</a:t>
            </a:r>
          </a:p>
          <a:p>
            <a:r>
              <a:rPr lang="en-US" dirty="0" smtClean="0"/>
              <a:t>7. Navigate to Settings → Inspections.</a:t>
            </a:r>
          </a:p>
          <a:p>
            <a:r>
              <a:rPr lang="en-US" dirty="0" smtClean="0"/>
              <a:t>8. Expand the node Portability Issues.</a:t>
            </a:r>
          </a:p>
          <a:p>
            <a:r>
              <a:rPr lang="en-US" dirty="0" smtClean="0"/>
              <a:t>9. Check the box Use of internal API.</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2141995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Anytime you change the data model due to extensions or customizations, you must regenerate the entity libraries and compile your Java code against the latest libraries.</a:t>
            </a:r>
          </a:p>
          <a:p>
            <a:endParaRPr lang="en-US" dirty="0" smtClean="0"/>
          </a:p>
          <a:p>
            <a:r>
              <a:rPr lang="en-US" dirty="0" smtClean="0"/>
              <a:t>Java </a:t>
            </a:r>
            <a:r>
              <a:rPr lang="en-US" dirty="0" smtClean="0"/>
              <a:t>code that uses the deprecated Java API must use the plugin directory locations defined in previous versions of PolicyCenter with the deprecated API.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deploying a Java plugin using a named plugin directory, you need to define the Java plugin directory in the plugin editor.  In the Plugin Directory field, enter the name of the base plugin directory for the Java class. </a:t>
            </a:r>
          </a:p>
          <a:p>
            <a:endParaRPr lang="en-US" dirty="0" smtClean="0"/>
          </a:p>
          <a:p>
            <a:r>
              <a:rPr lang="en-US" dirty="0" smtClean="0"/>
              <a:t>This is a folder (directory) in the modules/configuration/plugins directory.  If you do not specify a value, Guidewire Studio assumes that the class exists in the /modules/configuration/plugins/shared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0943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In the Java API 8.0, external entity conversion and container conversion is unnecessary. For Java code that</a:t>
            </a:r>
            <a:r>
              <a:rPr lang="en-US" sz="1200" b="0" i="0" kern="1200" baseline="0" dirty="0" smtClean="0">
                <a:solidFill>
                  <a:schemeClr val="tx1"/>
                </a:solidFill>
                <a:effectLst/>
                <a:latin typeface="Arial" pitchFamily="34" charset="0"/>
                <a:ea typeface="+mn-ea"/>
                <a:cs typeface="Arial" pitchFamily="34" charset="0"/>
              </a:rPr>
              <a:t> uses the Guidewire application </a:t>
            </a:r>
            <a:r>
              <a:rPr lang="en-US" sz="1200" b="0" i="0" kern="1200" dirty="0" smtClean="0">
                <a:solidFill>
                  <a:schemeClr val="tx1"/>
                </a:solidFill>
                <a:effectLst/>
                <a:latin typeface="Arial" pitchFamily="34" charset="0"/>
                <a:ea typeface="+mn-ea"/>
                <a:cs typeface="Arial" pitchFamily="34" charset="0"/>
              </a:rPr>
              <a:t> 8.0 Java API, use the following locations:</a:t>
            </a:r>
          </a:p>
          <a:p>
            <a:pPr fontAlgn="base"/>
            <a:r>
              <a:rPr lang="en-US" sz="1200" b="0" i="0" kern="1200" dirty="0" smtClean="0">
                <a:solidFill>
                  <a:schemeClr val="tx1"/>
                </a:solidFill>
                <a:effectLst/>
                <a:latin typeface="Arial" pitchFamily="34" charset="0"/>
                <a:ea typeface="+mn-ea"/>
                <a:cs typeface="Arial" pitchFamily="34" charset="0"/>
              </a:rPr>
              <a:t>Put classes in:</a:t>
            </a:r>
          </a:p>
          <a:p>
            <a:pPr fontAlgn="base"/>
            <a:r>
              <a:rPr lang="en-US" dirty="0" smtClean="0"/>
              <a:t>../</a:t>
            </a:r>
            <a:r>
              <a:rPr lang="en-US" sz="1200" b="0" i="0" kern="1200" dirty="0" smtClean="0">
                <a:solidFill>
                  <a:schemeClr val="tx1"/>
                </a:solidFill>
                <a:effectLst/>
                <a:latin typeface="Arial" pitchFamily="34" charset="0"/>
                <a:ea typeface="+mn-ea"/>
                <a:cs typeface="Arial" pitchFamily="34" charset="0"/>
              </a:rPr>
              <a:t>modules/configuration/plugins/</a:t>
            </a:r>
            <a:r>
              <a:rPr lang="en-US" sz="1200" b="0" i="1" kern="1200" dirty="0" err="1" smtClean="0">
                <a:solidFill>
                  <a:schemeClr val="tx1"/>
                </a:solidFill>
                <a:effectLst/>
                <a:latin typeface="Arial" pitchFamily="34" charset="0"/>
                <a:ea typeface="+mn-ea"/>
                <a:cs typeface="Arial" pitchFamily="34" charset="0"/>
              </a:rPr>
              <a:t>GOSU_OR_SHARED</a:t>
            </a:r>
            <a:r>
              <a:rPr lang="en-US" sz="1200" b="0" i="0" kern="1200" dirty="0" smtClean="0">
                <a:solidFill>
                  <a:schemeClr val="tx1"/>
                </a:solidFill>
                <a:effectLst/>
                <a:latin typeface="Arial" pitchFamily="34" charset="0"/>
                <a:ea typeface="+mn-ea"/>
                <a:cs typeface="Arial" pitchFamily="34" charset="0"/>
              </a:rPr>
              <a:t>/basic/classes</a:t>
            </a:r>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Put libraries in</a:t>
            </a:r>
            <a:r>
              <a:rPr lang="en-US" sz="1200" b="0" i="0" kern="1200" dirty="0" smtClean="0">
                <a:solidFill>
                  <a:schemeClr val="tx1"/>
                </a:solidFill>
                <a:effectLst/>
                <a:latin typeface="Arial" pitchFamily="34" charset="0"/>
                <a:ea typeface="+mn-ea"/>
                <a:cs typeface="Arial" pitchFamily="34" charset="0"/>
              </a:rPr>
              <a:t>:</a:t>
            </a:r>
          </a:p>
          <a:p>
            <a:pPr fontAlgn="base"/>
            <a:r>
              <a:rPr lang="en-US" dirty="0" smtClean="0"/>
              <a:t>..</a:t>
            </a:r>
            <a:r>
              <a:rPr lang="en-US" sz="1200" b="0" i="0" kern="1200" dirty="0" smtClean="0">
                <a:solidFill>
                  <a:schemeClr val="tx1"/>
                </a:solidFill>
                <a:effectLst/>
                <a:latin typeface="Arial" pitchFamily="34" charset="0"/>
                <a:ea typeface="+mn-ea"/>
                <a:cs typeface="Arial" pitchFamily="34" charset="0"/>
              </a:rPr>
              <a:t>/</a:t>
            </a:r>
            <a:r>
              <a:rPr lang="en-US" sz="1200" b="0" i="0" kern="1200" dirty="0" smtClean="0">
                <a:solidFill>
                  <a:schemeClr val="tx1"/>
                </a:solidFill>
                <a:effectLst/>
                <a:latin typeface="Arial" pitchFamily="34" charset="0"/>
                <a:ea typeface="+mn-ea"/>
                <a:cs typeface="Arial" pitchFamily="34" charset="0"/>
              </a:rPr>
              <a:t>modules/configuration/plugins/</a:t>
            </a:r>
            <a:r>
              <a:rPr lang="en-US" sz="1200" b="0" i="1" kern="1200" dirty="0" err="1" smtClean="0">
                <a:solidFill>
                  <a:schemeClr val="tx1"/>
                </a:solidFill>
                <a:effectLst/>
                <a:latin typeface="Arial" pitchFamily="34" charset="0"/>
                <a:ea typeface="+mn-ea"/>
                <a:cs typeface="Arial" pitchFamily="34" charset="0"/>
              </a:rPr>
              <a:t>GOSU_OR_SHARED</a:t>
            </a:r>
            <a:r>
              <a:rPr lang="en-US" sz="1200" b="0" i="0" kern="1200" dirty="0" smtClean="0">
                <a:solidFill>
                  <a:schemeClr val="tx1"/>
                </a:solidFill>
                <a:effectLst/>
                <a:latin typeface="Arial" pitchFamily="34" charset="0"/>
                <a:ea typeface="+mn-ea"/>
                <a:cs typeface="Arial" pitchFamily="34" charset="0"/>
              </a:rPr>
              <a:t>/basic/lib</a:t>
            </a: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For </a:t>
            </a:r>
            <a:r>
              <a:rPr lang="en-US" sz="1200" b="0" i="0" kern="1200" dirty="0" smtClean="0">
                <a:solidFill>
                  <a:schemeClr val="tx1"/>
                </a:solidFill>
                <a:effectLst/>
                <a:latin typeface="Arial" pitchFamily="34" charset="0"/>
                <a:ea typeface="+mn-ea"/>
                <a:cs typeface="Arial" pitchFamily="34" charset="0"/>
              </a:rPr>
              <a:t>details regarding</a:t>
            </a:r>
            <a:r>
              <a:rPr lang="en-US" sz="1200" b="0" i="0" kern="1200" baseline="0" dirty="0" smtClean="0">
                <a:solidFill>
                  <a:schemeClr val="tx1"/>
                </a:solidFill>
                <a:effectLst/>
                <a:latin typeface="Arial" pitchFamily="34" charset="0"/>
                <a:ea typeface="+mn-ea"/>
                <a:cs typeface="Arial" pitchFamily="34" charset="0"/>
              </a:rPr>
              <a:t> the restrictions on using the deprecated Java API, please refer to documentation.</a:t>
            </a:r>
            <a:endParaRPr lang="en-US" sz="1200" b="0" i="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909438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Gosu, you can refer to an entity type using the syntax simply </a:t>
            </a:r>
            <a:r>
              <a:rPr lang="en-US" dirty="0" err="1" smtClean="0"/>
              <a:t>entity.ENTITYNAME</a:t>
            </a:r>
            <a:r>
              <a:rPr lang="en-US" dirty="0" smtClean="0"/>
              <a:t> or simply the entity name because the package entity is always in scope. In Java, you can also reference</a:t>
            </a:r>
            <a:r>
              <a:rPr lang="en-US" baseline="0" dirty="0" smtClean="0"/>
              <a:t> an entity type using a specific syntax for the type of entity. </a:t>
            </a:r>
            <a:r>
              <a:rPr lang="en-US" sz="1200" b="0" i="0" kern="1200" dirty="0" smtClean="0">
                <a:solidFill>
                  <a:schemeClr val="tx1"/>
                </a:solidFill>
                <a:effectLst/>
                <a:latin typeface="Arial" pitchFamily="34" charset="0"/>
                <a:ea typeface="+mn-ea"/>
                <a:cs typeface="Arial" pitchFamily="34" charset="0"/>
              </a:rPr>
              <a:t>Gosu enhancements on Java types are available only through reflection.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Some aspects of the fully-qualified names of the interfaces are configurable.  You can change the default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and </a:t>
            </a:r>
            <a:r>
              <a:rPr lang="en-US" dirty="0" smtClean="0"/>
              <a:t>the </a:t>
            </a:r>
            <a:r>
              <a:rPr lang="en-US" dirty="0"/>
              <a:t>package </a:t>
            </a:r>
            <a:r>
              <a:rPr lang="en-US" dirty="0" smtClean="0"/>
              <a:t>prefix.</a:t>
            </a:r>
            <a:r>
              <a:rPr lang="en-US" dirty="0"/>
              <a:t> </a:t>
            </a:r>
            <a:r>
              <a:rPr lang="en-US" dirty="0" smtClean="0"/>
              <a:t>In Studio, e</a:t>
            </a:r>
            <a:r>
              <a:rPr lang="en-US" sz="1200" b="0" i="0" kern="1200" dirty="0" smtClean="0">
                <a:solidFill>
                  <a:schemeClr val="tx1"/>
                </a:solidFill>
                <a:effectLst/>
                <a:latin typeface="Arial" pitchFamily="34" charset="0"/>
                <a:ea typeface="+mn-ea"/>
                <a:cs typeface="Arial" pitchFamily="34" charset="0"/>
              </a:rPr>
              <a:t>dit the file  </a:t>
            </a:r>
            <a:r>
              <a:rPr lang="en-US" sz="1200" b="0" i="0" kern="1200" dirty="0" err="1" smtClean="0">
                <a:solidFill>
                  <a:schemeClr val="tx1"/>
                </a:solidFill>
                <a:effectLst/>
                <a:latin typeface="Arial" pitchFamily="34" charset="0"/>
                <a:ea typeface="+mn-ea"/>
                <a:cs typeface="Arial" pitchFamily="34" charset="0"/>
              </a:rPr>
              <a:t>extensions.properties</a:t>
            </a:r>
            <a:r>
              <a:rPr lang="en-US" dirty="0" smtClean="0"/>
              <a:t>. </a:t>
            </a:r>
            <a:r>
              <a:rPr lang="en-US" sz="1200" b="0" i="0" kern="1200" dirty="0" smtClean="0">
                <a:solidFill>
                  <a:schemeClr val="tx1"/>
                </a:solidFill>
                <a:effectLst/>
                <a:latin typeface="Arial" pitchFamily="34" charset="0"/>
                <a:ea typeface="+mn-ea"/>
                <a:cs typeface="Arial" pitchFamily="34" charset="0"/>
              </a:rPr>
              <a:t>Change the property  </a:t>
            </a:r>
            <a:r>
              <a:rPr lang="en-US" sz="1200" b="0" i="0" kern="1200" dirty="0" err="1" smtClean="0">
                <a:solidFill>
                  <a:schemeClr val="tx1"/>
                </a:solidFill>
                <a:effectLst/>
                <a:latin typeface="Arial" pitchFamily="34" charset="0"/>
                <a:ea typeface="+mn-ea"/>
                <a:cs typeface="Arial" pitchFamily="34" charset="0"/>
              </a:rPr>
              <a:t>gw.pl.metadata.codegen.package.default.subpackage</a:t>
            </a:r>
            <a:r>
              <a:rPr lang="en-US" sz="1200" b="0" i="0" kern="1200" dirty="0" smtClean="0">
                <a:solidFill>
                  <a:schemeClr val="tx1"/>
                </a:solidFill>
                <a:effectLst/>
                <a:latin typeface="Arial" pitchFamily="34" charset="0"/>
                <a:ea typeface="+mn-ea"/>
                <a:cs typeface="Arial" pitchFamily="34" charset="0"/>
              </a:rPr>
              <a:t> to your desired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name.  </a:t>
            </a:r>
            <a:r>
              <a:rPr lang="en-US" dirty="0" smtClean="0"/>
              <a:t>Change </a:t>
            </a:r>
            <a:r>
              <a:rPr lang="en-US" dirty="0"/>
              <a:t>the property </a:t>
            </a:r>
            <a:r>
              <a:rPr lang="en-US" dirty="0" err="1"/>
              <a:t>gw.pl.metadata.codegen.package.prefix</a:t>
            </a:r>
            <a:r>
              <a:rPr lang="en-US" dirty="0"/>
              <a:t> to the desired </a:t>
            </a:r>
            <a:r>
              <a:rPr lang="en-US" dirty="0" smtClean="0"/>
              <a:t>prefix.</a:t>
            </a:r>
            <a:endParaRPr lang="en-US" sz="1200" b="0" i="0" kern="1200" dirty="0" smtClean="0">
              <a:solidFill>
                <a:schemeClr val="tx1"/>
              </a:solidFill>
              <a:effectLst/>
              <a:latin typeface="Arial" pitchFamily="34" charset="0"/>
              <a:ea typeface="+mn-ea"/>
              <a:cs typeface="Arial" pitchFamily="34" charset="0"/>
            </a:endParaRPr>
          </a:p>
          <a:p>
            <a:pPr fontAlgn="base"/>
            <a:endParaRPr lang="en-US" sz="1200" b="0" i="0" kern="120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In the entity type definition, there is an attribute called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Set the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attribute to a custom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for that entity type only. If you omit the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attribute on the entity definition, a Guidewire application uses its default </a:t>
            </a:r>
            <a:r>
              <a:rPr lang="en-US" sz="1200" b="0" i="0" kern="1200" dirty="0" err="1" smtClean="0">
                <a:solidFill>
                  <a:schemeClr val="tx1"/>
                </a:solidFill>
                <a:effectLst/>
                <a:latin typeface="Arial" pitchFamily="34" charset="0"/>
                <a:ea typeface="+mn-ea"/>
                <a:cs typeface="Arial" pitchFamily="34" charset="0"/>
              </a:rPr>
              <a:t>subpackage</a:t>
            </a:r>
            <a:r>
              <a:rPr lang="en-US" sz="1200" b="0" i="0" kern="1200" dirty="0" smtClean="0">
                <a:solidFill>
                  <a:schemeClr val="tx1"/>
                </a:solidFill>
                <a:effectLst/>
                <a:latin typeface="Arial" pitchFamily="34" charset="0"/>
                <a:ea typeface="+mn-ea"/>
                <a:cs typeface="Arial" pitchFamily="34" charset="0"/>
              </a:rPr>
              <a:t>. </a:t>
            </a:r>
          </a:p>
          <a:p>
            <a:pPr fontAlgn="base"/>
            <a:endParaRPr lang="en-US" sz="1200" b="0" i="0" kern="1200" dirty="0" smtClean="0">
              <a:solidFill>
                <a:schemeClr val="tx1"/>
              </a:solidFill>
              <a:effectLst/>
              <a:latin typeface="Arial" pitchFamily="34" charset="0"/>
              <a:ea typeface="+mn-ea"/>
              <a:cs typeface="Arial" pitchFamily="34" charset="0"/>
            </a:endParaRPr>
          </a:p>
          <a:p>
            <a:r>
              <a:rPr lang="en-US" dirty="0" smtClean="0"/>
              <a:t>For some entity types, the Guidewire platform defines a base version and then the</a:t>
            </a:r>
            <a:r>
              <a:rPr lang="en-US" baseline="0" dirty="0" smtClean="0"/>
              <a:t> specific Guidewire Application</a:t>
            </a:r>
            <a:r>
              <a:rPr lang="en-US" dirty="0" smtClean="0"/>
              <a:t> extends the base entity interface with properties and methods for application-specific business logic. </a:t>
            </a:r>
            <a:r>
              <a:rPr lang="en-US" baseline="0" dirty="0" smtClean="0"/>
              <a:t> Use the </a:t>
            </a:r>
            <a:r>
              <a:rPr lang="en-US" sz="1200" b="0" i="0" kern="1200" dirty="0" smtClean="0">
                <a:solidFill>
                  <a:schemeClr val="tx1"/>
                </a:solidFill>
                <a:effectLst/>
                <a:latin typeface="Arial" pitchFamily="34" charset="0"/>
                <a:ea typeface="+mn-ea"/>
                <a:cs typeface="Arial" pitchFamily="34" charset="0"/>
              </a:rPr>
              <a:t>suffix </a:t>
            </a:r>
            <a:r>
              <a:rPr lang="en-US" sz="1200" b="0" i="0" kern="1200" dirty="0" err="1" smtClean="0">
                <a:solidFill>
                  <a:schemeClr val="tx1"/>
                </a:solidFill>
                <a:effectLst/>
                <a:latin typeface="Arial" pitchFamily="34" charset="0"/>
                <a:ea typeface="+mn-ea"/>
                <a:cs typeface="Arial" pitchFamily="34" charset="0"/>
              </a:rPr>
              <a:t>CoreExt</a:t>
            </a:r>
            <a:r>
              <a:rPr lang="en-US" sz="1200" b="0" i="0" kern="1200" dirty="0" smtClean="0">
                <a:solidFill>
                  <a:schemeClr val="tx1"/>
                </a:solidFill>
                <a:effectLst/>
                <a:latin typeface="Arial" pitchFamily="34" charset="0"/>
                <a:ea typeface="+mn-ea"/>
                <a:cs typeface="Arial" pitchFamily="34" charset="0"/>
              </a:rPr>
              <a:t> t</a:t>
            </a:r>
            <a:r>
              <a:rPr lang="en-US" baseline="0" dirty="0" smtClean="0"/>
              <a:t>o reference these core extension entity interfaces in Java. The core extension entity interface extends the base entity interface and contains all the methods of the base entity interface. To use application-specific properties, downcast an object reference to the core extension entity interface.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If you create custom entity types (rather than extend existing ones), a Guidewire</a:t>
            </a:r>
            <a:r>
              <a:rPr lang="en-US" sz="1200" b="0" i="0" kern="1200" baseline="0" dirty="0" smtClean="0">
                <a:solidFill>
                  <a:schemeClr val="tx1"/>
                </a:solidFill>
                <a:effectLst/>
                <a:latin typeface="Arial" pitchFamily="34" charset="0"/>
                <a:ea typeface="+mn-ea"/>
                <a:cs typeface="Arial" pitchFamily="34" charset="0"/>
              </a:rPr>
              <a:t> application</a:t>
            </a:r>
            <a:r>
              <a:rPr lang="en-US" sz="1200" b="0" i="0" kern="1200" dirty="0" smtClean="0">
                <a:solidFill>
                  <a:schemeClr val="tx1"/>
                </a:solidFill>
                <a:effectLst/>
                <a:latin typeface="Arial" pitchFamily="34" charset="0"/>
                <a:ea typeface="+mn-ea"/>
                <a:cs typeface="Arial" pitchFamily="34" charset="0"/>
              </a:rPr>
              <a:t> creates a customer entity interface with the Java fully</a:t>
            </a:r>
            <a:r>
              <a:rPr lang="en-US" sz="1200" b="0" i="0" kern="1200" baseline="0" dirty="0" smtClean="0">
                <a:solidFill>
                  <a:schemeClr val="tx1"/>
                </a:solidFill>
                <a:effectLst/>
                <a:latin typeface="Arial" pitchFamily="34" charset="0"/>
                <a:ea typeface="+mn-ea"/>
                <a:cs typeface="Arial" pitchFamily="34" charset="0"/>
              </a:rPr>
              <a:t> qualified name</a:t>
            </a:r>
            <a:endParaRPr lang="en-US" sz="1200" b="0" i="0" kern="1200" dirty="0" smtClean="0">
              <a:solidFill>
                <a:schemeClr val="tx1"/>
              </a:solidFill>
              <a:effectLst/>
              <a:latin typeface="Arial" pitchFamily="34" charset="0"/>
              <a:ea typeface="+mn-ea"/>
              <a:cs typeface="Arial" pitchFamily="34" charset="0"/>
            </a:endParaRPr>
          </a:p>
          <a:p>
            <a:endParaRPr lang="en-US" baseline="0" dirty="0" smtClean="0"/>
          </a:p>
          <a:p>
            <a:r>
              <a:rPr lang="en-US" baseline="0" dirty="0" smtClean="0"/>
              <a:t>In the case of customer data model extensions, a Guidewire application creates a customer extension entity interface, which extends from the base entity library or the core extension interface. </a:t>
            </a:r>
            <a:r>
              <a:rPr lang="en-US" sz="1200" b="0" i="0" kern="1200" dirty="0" smtClean="0">
                <a:solidFill>
                  <a:schemeClr val="tx1"/>
                </a:solidFill>
                <a:effectLst/>
                <a:latin typeface="Arial" pitchFamily="34" charset="0"/>
                <a:ea typeface="+mn-ea"/>
                <a:cs typeface="Arial" pitchFamily="34" charset="0"/>
              </a:rPr>
              <a:t>If the customer extension entity interface exists, you can downcast a variable declared to the base entity interface to the customer extension entity class. The customer extension class contains the customer extension properties as well as all the properties and methods from the base and core extension entity interfaces.</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package for the Bundle class changed in the Emerald release for both Gosu and Java.</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96939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releases, you would create new entity instances in Java using the </a:t>
            </a:r>
            <a:r>
              <a:rPr lang="en-US" dirty="0" err="1" smtClean="0"/>
              <a:t>EntityFactory</a:t>
            </a:r>
            <a:r>
              <a:rPr lang="en-US" dirty="0" smtClean="0"/>
              <a:t> class.  In </a:t>
            </a:r>
            <a:r>
              <a:rPr lang="en-US" dirty="0" smtClean="0"/>
              <a:t>Guidewire </a:t>
            </a:r>
            <a:r>
              <a:rPr lang="en-US" dirty="0" smtClean="0"/>
              <a:t>8.0, the </a:t>
            </a:r>
            <a:r>
              <a:rPr lang="en-US" dirty="0" err="1" smtClean="0"/>
              <a:t>EntityFactory</a:t>
            </a:r>
            <a:r>
              <a:rPr lang="en-US" dirty="0" smtClean="0"/>
              <a:t> class is deprecated. Only use the </a:t>
            </a:r>
            <a:r>
              <a:rPr lang="en-US" dirty="0" err="1" smtClean="0"/>
              <a:t>EntityFactory</a:t>
            </a:r>
            <a:r>
              <a:rPr lang="en-US" dirty="0" smtClean="0"/>
              <a:t> with the deprecated Java API. </a:t>
            </a:r>
          </a:p>
          <a:p>
            <a:endParaRPr lang="en-US" dirty="0" smtClean="0"/>
          </a:p>
          <a:p>
            <a:r>
              <a:rPr lang="en-US" dirty="0" smtClean="0"/>
              <a:t>The </a:t>
            </a:r>
            <a:r>
              <a:rPr lang="en-US" dirty="0" smtClean="0"/>
              <a:t>recommended API for creating an entity instance is to call the </a:t>
            </a:r>
            <a:r>
              <a:rPr lang="en-US" dirty="0" err="1" smtClean="0"/>
              <a:t>newInstance</a:t>
            </a:r>
            <a:r>
              <a:rPr lang="en-US" dirty="0" smtClean="0"/>
              <a:t> method on the entity type’s TYPE property. Pass a bundle reference as a method argument.</a:t>
            </a:r>
          </a:p>
          <a:p>
            <a:r>
              <a:rPr lang="en-US" dirty="0" smtClean="0"/>
              <a:t>If </a:t>
            </a:r>
            <a:r>
              <a:rPr lang="en-US" dirty="0" smtClean="0"/>
              <a:t>you need customer extension properties, use this syntax...</a:t>
            </a:r>
          </a:p>
          <a:p>
            <a:r>
              <a:rPr lang="en-US" dirty="0" err="1" smtClean="0"/>
              <a:t>EntityExample</a:t>
            </a:r>
            <a:r>
              <a:rPr lang="en-US" dirty="0" smtClean="0"/>
              <a:t> entity</a:t>
            </a:r>
            <a:r>
              <a:rPr lang="en-US" dirty="0" smtClean="0"/>
              <a:t> </a:t>
            </a:r>
            <a:r>
              <a:rPr lang="en-US" dirty="0" smtClean="0"/>
              <a:t>= </a:t>
            </a:r>
            <a:r>
              <a:rPr lang="en-US" dirty="0" smtClean="0"/>
              <a:t>(</a:t>
            </a:r>
            <a:r>
              <a:rPr lang="en-US" dirty="0" err="1" smtClean="0"/>
              <a:t>EntityExt</a:t>
            </a:r>
            <a:r>
              <a:rPr lang="en-US" dirty="0" smtClean="0"/>
              <a:t>) </a:t>
            </a:r>
            <a:r>
              <a:rPr lang="en-US" dirty="0" err="1" smtClean="0"/>
              <a:t>EntityExample</a:t>
            </a:r>
            <a:r>
              <a:rPr lang="en-US" dirty="0" err="1" smtClean="0"/>
              <a:t>.TYPE.newInstance</a:t>
            </a:r>
            <a:r>
              <a:rPr lang="en-US" dirty="0" smtClean="0"/>
              <a:t>(bundle);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63340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core extension entity interface may declare the method, in which case downcast to that interface or the customer extension interface. The customer extension entity interface may declare the method, in which case you may need to downcast to the customer extension interface</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Though</a:t>
            </a:r>
            <a:r>
              <a:rPr lang="en-US" sz="1200" b="0" i="0" kern="1200" baseline="0" dirty="0" smtClean="0">
                <a:solidFill>
                  <a:schemeClr val="tx1"/>
                </a:solidFill>
                <a:effectLst/>
                <a:latin typeface="Arial" pitchFamily="34" charset="0"/>
                <a:ea typeface="+mn-ea"/>
                <a:cs typeface="Arial" pitchFamily="34" charset="0"/>
              </a:rPr>
              <a:t> not new to Emerald, it is worthwhile to not that e</a:t>
            </a:r>
            <a:r>
              <a:rPr lang="en-US" sz="1200" b="0" i="0" kern="1200" dirty="0" smtClean="0">
                <a:solidFill>
                  <a:schemeClr val="tx1"/>
                </a:solidFill>
                <a:effectLst/>
                <a:latin typeface="Arial" pitchFamily="34" charset="0"/>
                <a:ea typeface="+mn-ea"/>
                <a:cs typeface="Arial" pitchFamily="34" charset="0"/>
              </a:rPr>
              <a:t>ntity properties appear from Java as getter and setter methods. Getter and setter methods are methods to get or set properties with names that start with get or set. For example, a readable and writable property named </a:t>
            </a:r>
            <a:r>
              <a:rPr lang="en-US" sz="1200" b="0" i="0" kern="1200" dirty="0" err="1" smtClean="0">
                <a:solidFill>
                  <a:schemeClr val="tx1"/>
                </a:solidFill>
                <a:effectLst/>
                <a:latin typeface="Arial" pitchFamily="34" charset="0"/>
                <a:ea typeface="+mn-ea"/>
                <a:cs typeface="Arial" pitchFamily="34" charset="0"/>
              </a:rPr>
              <a:t>MyField</a:t>
            </a:r>
            <a:r>
              <a:rPr lang="en-US" sz="1200" b="0" i="0" kern="1200" dirty="0" smtClean="0">
                <a:solidFill>
                  <a:schemeClr val="tx1"/>
                </a:solidFill>
                <a:effectLst/>
                <a:latin typeface="Arial" pitchFamily="34" charset="0"/>
                <a:ea typeface="+mn-ea"/>
                <a:cs typeface="Arial" pitchFamily="34" charset="0"/>
              </a:rPr>
              <a:t> appears as the methods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setMyField</a:t>
            </a:r>
            <a:r>
              <a:rPr lang="en-US" sz="1200" b="0" i="0" kern="1200" dirty="0" smtClean="0">
                <a:solidFill>
                  <a:schemeClr val="tx1"/>
                </a:solidFill>
                <a:effectLst/>
                <a:latin typeface="Arial" pitchFamily="34" charset="0"/>
                <a:ea typeface="+mn-ea"/>
                <a:cs typeface="Arial" pitchFamily="34" charset="0"/>
              </a:rPr>
              <a:t>. Read-only properties do not expose a set method on the object. If the property named </a:t>
            </a:r>
            <a:r>
              <a:rPr lang="en-US" sz="1200" b="0" i="0" kern="1200" dirty="0" err="1" smtClean="0">
                <a:solidFill>
                  <a:schemeClr val="tx1"/>
                </a:solidFill>
                <a:effectLst/>
                <a:latin typeface="Arial" pitchFamily="34" charset="0"/>
                <a:ea typeface="+mn-ea"/>
                <a:cs typeface="Arial" pitchFamily="34" charset="0"/>
              </a:rPr>
              <a:t>MyField</a:t>
            </a:r>
            <a:r>
              <a:rPr lang="en-US" sz="1200" b="0" i="0" kern="1200" dirty="0" smtClean="0">
                <a:solidFill>
                  <a:schemeClr val="tx1"/>
                </a:solidFill>
                <a:effectLst/>
                <a:latin typeface="Arial" pitchFamily="34" charset="0"/>
                <a:ea typeface="+mn-ea"/>
                <a:cs typeface="Arial" pitchFamily="34" charset="0"/>
              </a:rPr>
              <a:t> contains a value of type Boolean or boolean, it appears in the interface as </a:t>
            </a:r>
            <a:r>
              <a:rPr lang="en-US" sz="1200" b="0" i="0" kern="1200" dirty="0" err="1" smtClean="0">
                <a:solidFill>
                  <a:schemeClr val="tx1"/>
                </a:solidFill>
                <a:effectLst/>
                <a:latin typeface="Arial" pitchFamily="34" charset="0"/>
                <a:ea typeface="+mn-ea"/>
                <a:cs typeface="Arial" pitchFamily="34" charset="0"/>
              </a:rPr>
              <a:t>isMyField</a:t>
            </a:r>
            <a:r>
              <a:rPr lang="en-US" sz="1200" b="0" i="0" kern="1200" dirty="0" smtClean="0">
                <a:solidFill>
                  <a:schemeClr val="tx1"/>
                </a:solidFill>
                <a:effectLst/>
                <a:latin typeface="Arial" pitchFamily="34" charset="0"/>
                <a:ea typeface="+mn-ea"/>
                <a:cs typeface="Arial" pitchFamily="34" charset="0"/>
              </a:rPr>
              <a:t> instead of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228123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Gosu enhancements are a way of adding properties and methods to a type. </a:t>
            </a:r>
            <a:r>
              <a:rPr lang="en-US" sz="1200" b="0" i="0" kern="1200" dirty="0" smtClean="0">
                <a:solidFill>
                  <a:schemeClr val="tx1"/>
                </a:solidFill>
                <a:effectLst/>
                <a:latin typeface="Arial" pitchFamily="34" charset="0"/>
                <a:ea typeface="+mn-ea"/>
                <a:cs typeface="Arial" pitchFamily="34" charset="0"/>
              </a:rPr>
              <a:t> </a:t>
            </a:r>
            <a:r>
              <a:rPr lang="en-US" b="0" dirty="0" smtClean="0"/>
              <a:t>In </a:t>
            </a:r>
            <a:r>
              <a:rPr lang="en-US" b="0" dirty="0" smtClean="0"/>
              <a:t>previous releases, Gosu enhancement properties and methods appeared directly on the type.</a:t>
            </a:r>
            <a:r>
              <a:rPr lang="en-US" sz="1200" b="0" i="0" kern="1200" dirty="0" smtClean="0">
                <a:solidFill>
                  <a:schemeClr val="tx1"/>
                </a:solidFill>
                <a:effectLst/>
                <a:latin typeface="Arial" pitchFamily="34" charset="0"/>
                <a:ea typeface="+mn-ea"/>
                <a:cs typeface="Arial" pitchFamily="34" charset="0"/>
              </a:rPr>
              <a:t> In the new Emerald API, </a:t>
            </a:r>
            <a:r>
              <a:rPr lang="en-US" b="0" dirty="0" smtClean="0"/>
              <a:t>Gosu enhancements are not available on types from Java</a:t>
            </a:r>
            <a:r>
              <a:rPr lang="en-US" b="0" baseline="0" dirty="0" smtClean="0"/>
              <a:t> directly. </a:t>
            </a:r>
            <a:r>
              <a:rPr lang="en-US" sz="1200" b="0" i="0" kern="1200" dirty="0" smtClean="0">
                <a:solidFill>
                  <a:schemeClr val="tx1"/>
                </a:solidFill>
                <a:effectLst/>
                <a:latin typeface="Arial" pitchFamily="34" charset="0"/>
                <a:ea typeface="+mn-ea"/>
                <a:cs typeface="Arial" pitchFamily="34" charset="0"/>
              </a:rPr>
              <a:t>Gosu enhancements on Java types are available only through reflection.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pitchFamily="34" charset="0"/>
              <a:ea typeface="+mn-ea"/>
              <a:cs typeface="Arial" pitchFamily="34" charset="0"/>
            </a:endParaRPr>
          </a:p>
          <a:p>
            <a:r>
              <a:rPr lang="en-US" b="0" dirty="0" smtClean="0"/>
              <a:t>Reflection ask</a:t>
            </a:r>
            <a:r>
              <a:rPr lang="en-US" b="0" baseline="0" dirty="0" smtClean="0"/>
              <a:t> </a:t>
            </a:r>
            <a:r>
              <a:rPr lang="en-US" b="0" dirty="0" smtClean="0"/>
              <a:t>the type system about types at run time to get data, set data, or invoke methods. Reflection is a powerful way of accessing type information at run time, but is not type safe. The </a:t>
            </a:r>
            <a:r>
              <a:rPr lang="en-US" b="0" dirty="0" err="1" smtClean="0"/>
              <a:t>ReflectUtil</a:t>
            </a:r>
            <a:r>
              <a:rPr lang="en-US" b="0" dirty="0" smtClean="0"/>
              <a:t> class contains various APIs to get information about a class, get information about features (properties and methods), and invoke object methods or instance methods</a:t>
            </a:r>
            <a:r>
              <a:rPr lang="en-US" b="0" dirty="0" smtClean="0"/>
              <a:t>.</a:t>
            </a:r>
          </a:p>
          <a:p>
            <a:endParaRPr lang="en-US" b="0" dirty="0" smtClean="0"/>
          </a:p>
          <a:p>
            <a:r>
              <a:rPr lang="en-US" b="0" dirty="0" smtClean="0"/>
              <a:t>Line 12 of the slide example calls the </a:t>
            </a:r>
            <a:r>
              <a:rPr lang="en-US" b="0" dirty="0" err="1" smtClean="0"/>
              <a:t>sumTotalScore</a:t>
            </a:r>
            <a:r>
              <a:rPr lang="en-US" b="0" baseline="0" dirty="0" smtClean="0"/>
              <a:t> method in the </a:t>
            </a:r>
            <a:r>
              <a:rPr lang="en-US" b="0" dirty="0" err="1" smtClean="0"/>
              <a:t>VendorEvaluationEnhancement</a:t>
            </a:r>
            <a:r>
              <a:rPr lang="en-US" b="0" baseline="0" dirty="0" smtClean="0"/>
              <a:t> Gosu class.  The method returns an </a:t>
            </a:r>
            <a:r>
              <a:rPr lang="en-US" b="0" baseline="0" dirty="0" err="1" smtClean="0"/>
              <a:t>int</a:t>
            </a:r>
            <a:r>
              <a:rPr lang="en-US" b="0" baseline="0" dirty="0" smtClean="0"/>
              <a:t> value from the sum of four arguments.</a:t>
            </a:r>
            <a:endParaRPr lang="en-US" b="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5363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Arial" pitchFamily="34" charset="0"/>
                <a:ea typeface="+mn-ea"/>
                <a:cs typeface="Arial" pitchFamily="34" charset="0"/>
              </a:rPr>
              <a:t>To </a:t>
            </a:r>
            <a:r>
              <a:rPr lang="en-US" sz="1200" b="0" i="0" kern="1200" dirty="0" smtClean="0">
                <a:solidFill>
                  <a:schemeClr val="tx1"/>
                </a:solidFill>
                <a:effectLst/>
                <a:latin typeface="Arial" pitchFamily="34" charset="0"/>
                <a:ea typeface="+mn-ea"/>
                <a:cs typeface="Arial" pitchFamily="34" charset="0"/>
              </a:rPr>
              <a:t>handle</a:t>
            </a:r>
            <a:r>
              <a:rPr lang="en-US" sz="1200" b="0" i="0" kern="1200" baseline="0" dirty="0" smtClean="0">
                <a:solidFill>
                  <a:schemeClr val="tx1"/>
                </a:solidFill>
                <a:effectLst/>
                <a:latin typeface="Arial" pitchFamily="34" charset="0"/>
                <a:ea typeface="+mn-ea"/>
                <a:cs typeface="Arial" pitchFamily="34" charset="0"/>
              </a:rPr>
              <a:t> type safety, </a:t>
            </a:r>
            <a:r>
              <a:rPr lang="en-US" sz="1200" b="0" i="0" kern="1200" dirty="0" smtClean="0">
                <a:solidFill>
                  <a:schemeClr val="tx1"/>
                </a:solidFill>
                <a:effectLst/>
                <a:latin typeface="Arial" pitchFamily="34" charset="0"/>
                <a:ea typeface="+mn-ea"/>
                <a:cs typeface="Arial" pitchFamily="34" charset="0"/>
              </a:rPr>
              <a:t>create a Java interface containing only the set of methods that you need to call from Java. For getters and setters, define the Java interface using the Java syntax, such as </a:t>
            </a:r>
            <a:r>
              <a:rPr lang="en-US" sz="1200" b="0" i="0" kern="1200" dirty="0" err="1" smtClean="0">
                <a:solidFill>
                  <a:schemeClr val="tx1"/>
                </a:solidFill>
                <a:effectLst/>
                <a:latin typeface="Arial" pitchFamily="34" charset="0"/>
                <a:ea typeface="+mn-ea"/>
                <a:cs typeface="Arial" pitchFamily="34" charset="0"/>
              </a:rPr>
              <a:t>getMyField</a:t>
            </a:r>
            <a:r>
              <a:rPr lang="en-US" sz="1200" b="0" i="0" kern="1200" dirty="0" smtClean="0">
                <a:solidFill>
                  <a:schemeClr val="tx1"/>
                </a:solidFill>
                <a:effectLst/>
                <a:latin typeface="Arial" pitchFamily="34" charset="0"/>
                <a:ea typeface="+mn-ea"/>
                <a:cs typeface="Arial" pitchFamily="34" charset="0"/>
              </a:rPr>
              <a:t> and </a:t>
            </a:r>
            <a:r>
              <a:rPr lang="en-US" sz="1200" b="0" i="0" kern="1200" dirty="0" err="1" smtClean="0">
                <a:solidFill>
                  <a:schemeClr val="tx1"/>
                </a:solidFill>
                <a:effectLst/>
                <a:latin typeface="Arial" pitchFamily="34" charset="0"/>
                <a:ea typeface="+mn-ea"/>
                <a:cs typeface="Arial" pitchFamily="34" charset="0"/>
              </a:rPr>
              <a:t>setMyField</a:t>
            </a:r>
            <a:r>
              <a:rPr lang="en-US" sz="1200" b="0" i="0" kern="1200" dirty="0" smtClean="0">
                <a:solidFill>
                  <a:schemeClr val="tx1"/>
                </a:solidFill>
                <a:effectLst/>
                <a:latin typeface="Arial" pitchFamily="34" charset="0"/>
                <a:ea typeface="+mn-ea"/>
                <a:cs typeface="Arial" pitchFamily="34" charset="0"/>
              </a:rPr>
              <a:t>. Create a Gosu class that implements that interface. It can even contain additional methods not needed from Java.  </a:t>
            </a:r>
            <a:endParaRPr lang="en-US" sz="1200" b="0" i="0" kern="1200" dirty="0" smtClean="0">
              <a:solidFill>
                <a:schemeClr val="tx1"/>
              </a:solidFill>
              <a:effectLst/>
              <a:latin typeface="Arial" pitchFamily="34" charset="0"/>
              <a:ea typeface="+mn-ea"/>
              <a:cs typeface="Arial" pitchFamily="34" charset="0"/>
            </a:endParaRPr>
          </a:p>
          <a:p>
            <a:pPr fontAlgn="base"/>
            <a:endParaRPr lang="en-US" dirty="0"/>
          </a:p>
          <a:p>
            <a:pPr fontAlgn="base"/>
            <a:r>
              <a:rPr lang="en-US" sz="1200" b="0" i="0" kern="1200" dirty="0" smtClean="0">
                <a:solidFill>
                  <a:schemeClr val="tx1"/>
                </a:solidFill>
                <a:effectLst/>
                <a:latin typeface="Arial" pitchFamily="34" charset="0"/>
                <a:ea typeface="+mn-ea"/>
                <a:cs typeface="Arial" pitchFamily="34" charset="0"/>
              </a:rPr>
              <a:t>In </a:t>
            </a:r>
            <a:r>
              <a:rPr lang="en-US" sz="1200" b="0" i="0" kern="1200" dirty="0" smtClean="0">
                <a:solidFill>
                  <a:schemeClr val="tx1"/>
                </a:solidFill>
                <a:effectLst/>
                <a:latin typeface="Arial" pitchFamily="34" charset="0"/>
                <a:ea typeface="+mn-ea"/>
                <a:cs typeface="Arial" pitchFamily="34" charset="0"/>
              </a:rPr>
              <a:t>code that needs to get a reference to the object, use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to create an instance of the desired Gosu class.</a:t>
            </a:r>
            <a:r>
              <a:rPr lang="en-US" sz="1200" b="0" i="0" kern="1200" baseline="0" dirty="0" smtClean="0">
                <a:solidFill>
                  <a:schemeClr val="tx1"/>
                </a:solidFill>
                <a:effectLst/>
                <a:latin typeface="Arial" pitchFamily="34" charset="0"/>
                <a:ea typeface="+mn-ea"/>
                <a:cs typeface="Arial" pitchFamily="34" charset="0"/>
              </a:rPr>
              <a:t> Consider </a:t>
            </a:r>
            <a:r>
              <a:rPr lang="en-US" sz="1200" b="0" i="0" kern="1200" dirty="0" smtClean="0">
                <a:solidFill>
                  <a:schemeClr val="tx1"/>
                </a:solidFill>
                <a:effectLst/>
                <a:latin typeface="Arial" pitchFamily="34" charset="0"/>
                <a:ea typeface="+mn-ea"/>
                <a:cs typeface="Arial" pitchFamily="34" charset="0"/>
              </a:rPr>
              <a:t>a Gosu class that implements the</a:t>
            </a:r>
            <a:r>
              <a:rPr lang="en-US" sz="1200" b="0" i="0" kern="1200" baseline="0" dirty="0" smtClean="0">
                <a:solidFill>
                  <a:schemeClr val="tx1"/>
                </a:solidFill>
                <a:effectLst/>
                <a:latin typeface="Arial" pitchFamily="34" charset="0"/>
                <a:ea typeface="+mn-ea"/>
                <a:cs typeface="Arial" pitchFamily="34" charset="0"/>
              </a:rPr>
              <a:t> Java</a:t>
            </a:r>
            <a:r>
              <a:rPr lang="en-US" sz="1200" b="0" i="0" kern="1200" dirty="0" smtClean="0">
                <a:solidFill>
                  <a:schemeClr val="tx1"/>
                </a:solidFill>
                <a:effectLst/>
                <a:latin typeface="Arial" pitchFamily="34" charset="0"/>
                <a:ea typeface="+mn-ea"/>
                <a:cs typeface="Arial" pitchFamily="34" charset="0"/>
              </a:rPr>
              <a:t> interface</a:t>
            </a:r>
            <a:r>
              <a:rPr lang="en-US" sz="1200" b="0" i="0" kern="1200" baseline="0" dirty="0" smtClean="0">
                <a:solidFill>
                  <a:schemeClr val="tx1"/>
                </a:solidFill>
                <a:effectLst/>
                <a:latin typeface="Arial" pitchFamily="34" charset="0"/>
                <a:ea typeface="+mn-ea"/>
                <a:cs typeface="Arial" pitchFamily="34" charset="0"/>
              </a:rPr>
              <a:t> or</a:t>
            </a:r>
            <a:r>
              <a:rPr lang="en-US" sz="1200" b="0" i="0" kern="1200" dirty="0" smtClean="0">
                <a:solidFill>
                  <a:schemeClr val="tx1"/>
                </a:solidFill>
                <a:effectLst/>
                <a:latin typeface="Arial" pitchFamily="34" charset="0"/>
                <a:ea typeface="+mn-ea"/>
                <a:cs typeface="Arial" pitchFamily="34" charset="0"/>
              </a:rPr>
              <a:t> define a method on an object that creates an instance, and then call that method with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At compile time any new object instances returned by </a:t>
            </a:r>
            <a:r>
              <a:rPr lang="en-US" sz="1200" b="0" i="0" kern="1200" dirty="0" err="1" smtClean="0">
                <a:solidFill>
                  <a:schemeClr val="tx1"/>
                </a:solidFill>
                <a:effectLst/>
                <a:latin typeface="Arial" pitchFamily="34" charset="0"/>
                <a:ea typeface="+mn-ea"/>
                <a:cs typeface="Arial" pitchFamily="34" charset="0"/>
              </a:rPr>
              <a:t>ReflectUtil</a:t>
            </a:r>
            <a:r>
              <a:rPr lang="en-US" sz="1200" b="0" i="0" kern="1200" dirty="0" smtClean="0">
                <a:solidFill>
                  <a:schemeClr val="tx1"/>
                </a:solidFill>
                <a:effectLst/>
                <a:latin typeface="Arial" pitchFamily="34" charset="0"/>
                <a:ea typeface="+mn-ea"/>
                <a:cs typeface="Arial" pitchFamily="34" charset="0"/>
              </a:rPr>
              <a:t> have the type Object. At run time, downcast to your new Java interface and assign to a new variable of that interface type. </a:t>
            </a:r>
            <a:endParaRPr lang="en-US" sz="1200" b="0" i="0" kern="1200" dirty="0" smtClean="0">
              <a:solidFill>
                <a:schemeClr val="tx1"/>
              </a:solidFill>
              <a:effectLst/>
              <a:latin typeface="Arial" pitchFamily="34" charset="0"/>
              <a:ea typeface="+mn-ea"/>
              <a:cs typeface="Arial" pitchFamily="34" charset="0"/>
            </a:endParaRPr>
          </a:p>
          <a:p>
            <a:pPr fontAlgn="base"/>
            <a:endParaRPr lang="en-US" dirty="0"/>
          </a:p>
          <a:p>
            <a:pPr fontAlgn="base"/>
            <a:r>
              <a:rPr lang="en-US" sz="1200" b="0" i="0" kern="1200" dirty="0" smtClean="0">
                <a:solidFill>
                  <a:schemeClr val="tx1"/>
                </a:solidFill>
                <a:effectLst/>
                <a:latin typeface="Arial" pitchFamily="34" charset="0"/>
                <a:ea typeface="+mn-ea"/>
                <a:cs typeface="Arial" pitchFamily="34" charset="0"/>
              </a:rPr>
              <a:t>You </a:t>
            </a:r>
            <a:r>
              <a:rPr lang="en-US" sz="1200" b="0" i="0" kern="1200" dirty="0" smtClean="0">
                <a:solidFill>
                  <a:schemeClr val="tx1"/>
                </a:solidFill>
                <a:effectLst/>
                <a:latin typeface="Arial" pitchFamily="34" charset="0"/>
                <a:ea typeface="+mn-ea"/>
                <a:cs typeface="Arial" pitchFamily="34" charset="0"/>
              </a:rPr>
              <a:t>now have an instance of an object that conforms to your interface. Call methods on it as you normally would from Gosu. The getters, setters, and other method names are defined in your interface, so the method calls are </a:t>
            </a:r>
            <a:r>
              <a:rPr lang="en-US" sz="1200" b="0" i="0" kern="1200" dirty="0" err="1" smtClean="0">
                <a:solidFill>
                  <a:schemeClr val="tx1"/>
                </a:solidFill>
                <a:effectLst/>
                <a:latin typeface="Arial" pitchFamily="34" charset="0"/>
                <a:ea typeface="+mn-ea"/>
                <a:cs typeface="Arial" pitchFamily="34" charset="0"/>
              </a:rPr>
              <a:t>typesafe</a:t>
            </a:r>
            <a:r>
              <a:rPr lang="en-US" sz="1200" b="0" i="0" kern="120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For example, the Java compiler can protect against misspelled method names.</a:t>
            </a:r>
          </a:p>
          <a:p>
            <a:endParaRPr lang="en-US" b="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53638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In contrast to entity types which Guidewire</a:t>
            </a:r>
            <a:r>
              <a:rPr lang="en-US" sz="1200" b="0" i="0" kern="1200" baseline="0" dirty="0" smtClean="0">
                <a:solidFill>
                  <a:schemeClr val="tx1"/>
                </a:solidFill>
                <a:effectLst/>
                <a:latin typeface="Arial" pitchFamily="34" charset="0"/>
                <a:ea typeface="+mn-ea"/>
                <a:cs typeface="Arial" pitchFamily="34" charset="0"/>
              </a:rPr>
              <a:t> applications </a:t>
            </a:r>
            <a:r>
              <a:rPr lang="en-US" sz="1200" b="0" i="0" kern="1200" dirty="0" smtClean="0">
                <a:solidFill>
                  <a:schemeClr val="tx1"/>
                </a:solidFill>
                <a:effectLst/>
                <a:latin typeface="Arial" pitchFamily="34" charset="0"/>
                <a:ea typeface="+mn-ea"/>
                <a:cs typeface="Arial" pitchFamily="34" charset="0"/>
              </a:rPr>
              <a:t>expose as interfaces,</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the Java API exposes typelists and typecodes as Java classes</a:t>
            </a:r>
            <a:r>
              <a:rPr lang="en-US" sz="1200" b="0" i="0" kern="1200" dirty="0" smtClean="0">
                <a:solidFill>
                  <a:schemeClr val="tx1"/>
                </a:solidFill>
                <a:effectLst/>
                <a:latin typeface="Arial" pitchFamily="34" charset="0"/>
                <a:ea typeface="+mn-ea"/>
                <a:cs typeface="Arial" pitchFamily="34" charset="0"/>
              </a:rPr>
              <a:t>. Example:</a:t>
            </a:r>
            <a:endParaRPr lang="en-US" sz="1200" b="0" i="0" kern="120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gw.pl.history.typekey.CustomHistoryType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gw.ab.history.typekey.CustomHistoryTypeConstants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import </a:t>
            </a:r>
            <a:r>
              <a:rPr lang="en-US" baseline="0" dirty="0" err="1" smtClean="0"/>
              <a:t>extensions.ab.history.typekey.CustomHistoryTypeExtConstants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In the 8.0 Java API, the static properties on a typelist that represent a typecode have the </a:t>
            </a:r>
            <a:r>
              <a:rPr lang="en-US" sz="1200" b="0" i="0" kern="1200" dirty="0" err="1" smtClean="0">
                <a:solidFill>
                  <a:schemeClr val="tx1"/>
                </a:solidFill>
                <a:effectLst/>
                <a:latin typeface="Arial" pitchFamily="34" charset="0"/>
                <a:ea typeface="+mn-ea"/>
                <a:cs typeface="Arial" pitchFamily="34" charset="0"/>
              </a:rPr>
              <a:t>TC</a:t>
            </a:r>
            <a:r>
              <a:rPr lang="en-US" sz="1200" b="0" i="0" kern="1200" dirty="0" smtClean="0">
                <a:solidFill>
                  <a:schemeClr val="tx1"/>
                </a:solidFill>
                <a:effectLst/>
                <a:latin typeface="Arial" pitchFamily="34" charset="0"/>
                <a:ea typeface="+mn-ea"/>
                <a:cs typeface="Arial" pitchFamily="34" charset="0"/>
              </a:rPr>
              <a:t>_ prefix, just like from Gosu. However, to actually work with the typecode, you must call the get method on the static property to get the appropriate typecode object. </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398522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legacy Java API, exceptions that a</a:t>
            </a:r>
            <a:r>
              <a:rPr lang="en-US" baseline="0" dirty="0" smtClean="0"/>
              <a:t> Guidewire application</a:t>
            </a:r>
            <a:r>
              <a:rPr lang="en-US" dirty="0" smtClean="0"/>
              <a:t> throws would be wrapped in a different exception type such as </a:t>
            </a:r>
            <a:r>
              <a:rPr lang="en-US" dirty="0" err="1" smtClean="0"/>
              <a:t>com.guidewire.external.GenericCheckedException</a:t>
            </a:r>
            <a:r>
              <a:rPr lang="en-US" dirty="0" smtClean="0"/>
              <a:t> or </a:t>
            </a:r>
            <a:r>
              <a:rPr lang="en-US" dirty="0" err="1" smtClean="0"/>
              <a:t>java.lang.RuntimeException</a:t>
            </a:r>
            <a:r>
              <a:rPr lang="en-US" dirty="0" smtClean="0"/>
              <a:t>.  In the 8.0 Java API, exception handling in Java is straightforward. Just use try, catch, and </a:t>
            </a:r>
            <a:r>
              <a:rPr lang="en-US" dirty="0" err="1" smtClean="0"/>
              <a:t>rethrow</a:t>
            </a:r>
            <a:r>
              <a:rPr lang="en-US" dirty="0" smtClean="0"/>
              <a:t> as you normally would in Java. </a:t>
            </a:r>
          </a:p>
          <a:p>
            <a:endParaRPr lang="en-US" dirty="0"/>
          </a:p>
          <a:p>
            <a:r>
              <a:rPr lang="en-US" dirty="0" smtClean="0"/>
              <a:t>In the 8.0 Java API, just use the standard query builder APIs. </a:t>
            </a:r>
            <a:r>
              <a:rPr lang="en-US" dirty="0" err="1" smtClean="0"/>
              <a:t>EntitFactory</a:t>
            </a:r>
            <a:r>
              <a:rPr lang="en-US" dirty="0" smtClean="0"/>
              <a:t> is deprecated.</a:t>
            </a:r>
          </a:p>
          <a:p>
            <a:endParaRPr lang="en-US" dirty="0" smtClean="0"/>
          </a:p>
          <a:p>
            <a:r>
              <a:rPr lang="en-US" dirty="0" smtClean="0"/>
              <a:t>The </a:t>
            </a:r>
            <a:r>
              <a:rPr lang="en-US" dirty="0" err="1" smtClean="0"/>
              <a:t>EntityMock</a:t>
            </a:r>
            <a:r>
              <a:rPr lang="en-US" dirty="0" smtClean="0"/>
              <a:t> API is part of the legacy Java API and is now deprecated. There is no direct replacement for it, but you can write your own mock code to test against your Java code.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3695885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calcEarnedPremiumByPolicyNumber</a:t>
            </a:r>
            <a:r>
              <a:rPr lang="en-US" dirty="0" smtClean="0"/>
              <a:t>() calculates the earned premium for a given policy number. The method takes the following arguments:</a:t>
            </a:r>
          </a:p>
          <a:p>
            <a:pPr marL="171450" indent="-171450">
              <a:buFont typeface="Arial" pitchFamily="34" charset="0"/>
              <a:buChar char="•"/>
            </a:pPr>
            <a:r>
              <a:rPr lang="en-US" dirty="0" smtClean="0"/>
              <a:t>a policy number, as a String</a:t>
            </a:r>
          </a:p>
          <a:p>
            <a:pPr marL="171450" indent="-171450">
              <a:buFont typeface="Arial" pitchFamily="34" charset="0"/>
              <a:buChar char="•"/>
            </a:pPr>
            <a:r>
              <a:rPr lang="en-US" dirty="0" smtClean="0"/>
              <a:t>a date that represents the period, as a Date object</a:t>
            </a:r>
          </a:p>
          <a:p>
            <a:pPr marL="171450" indent="-171450">
              <a:buFont typeface="Arial" pitchFamily="34" charset="0"/>
              <a:buChar char="•"/>
            </a:pPr>
            <a:r>
              <a:rPr lang="en-US" dirty="0" smtClean="0"/>
              <a:t>a date as of which to calculate earned premium amounts</a:t>
            </a:r>
          </a:p>
          <a:p>
            <a:pPr marL="171450" indent="-171450">
              <a:buFont typeface="Arial" pitchFamily="34" charset="0"/>
              <a:buChar char="•"/>
            </a:pPr>
            <a:r>
              <a:rPr lang="en-US" dirty="0" smtClean="0"/>
              <a:t>a boolean value that specifies whether to include data that is earned but not reported (</a:t>
            </a:r>
            <a:r>
              <a:rPr lang="en-US" dirty="0" err="1" smtClean="0"/>
              <a:t>EBUR</a:t>
            </a:r>
            <a:r>
              <a:rPr lang="en-US" dirty="0" smtClean="0"/>
              <a:t>)</a:t>
            </a:r>
          </a:p>
          <a:p>
            <a:endParaRPr lang="en-US" dirty="0" smtClean="0"/>
          </a:p>
          <a:p>
            <a:endParaRPr lang="en-US" dirty="0" smtClean="0"/>
          </a:p>
          <a:p>
            <a:r>
              <a:rPr lang="en-US" dirty="0" smtClean="0"/>
              <a:t>The built-in implementation of the Exchange Rate Service Plugin (</a:t>
            </a:r>
            <a:r>
              <a:rPr lang="en-US" dirty="0" err="1" smtClean="0"/>
              <a:t>IFXRatePlugin</a:t>
            </a:r>
            <a:r>
              <a:rPr lang="en-US" dirty="0" smtClean="0"/>
              <a:t>) interface is the </a:t>
            </a:r>
            <a:r>
              <a:rPr lang="en-US" dirty="0" err="1" smtClean="0"/>
              <a:t>FXRateServicePlugin</a:t>
            </a:r>
            <a:r>
              <a:rPr lang="en-US" dirty="0" smtClean="0"/>
              <a:t> plugin. This simple implementation gets exchange rates from a static table defined in the plugin. This class is provided only as an example; it is not for production use. Although you can use this plugin as a starting point, you must create your own implementation of the </a:t>
            </a:r>
            <a:r>
              <a:rPr lang="en-US" dirty="0" err="1" smtClean="0"/>
              <a:t>IFXRatePlugin</a:t>
            </a:r>
            <a:r>
              <a:rPr lang="en-US" dirty="0" smtClean="0"/>
              <a:t> interface.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a policy location search, ClaimCenter calls methods of the </a:t>
            </a:r>
            <a:r>
              <a:rPr lang="en-US" dirty="0" err="1" smtClean="0"/>
              <a:t>PolicyLocationSearchPlugin</a:t>
            </a:r>
            <a:r>
              <a:rPr lang="en-US" dirty="0" smtClean="0"/>
              <a:t> plugin interface. Each return result has properties to represent the policy number, the address, the latitude, the longitude, product code, and insured value. ClaimCenter includes a default implementation of this plugin interface that makes a web service call to PolicyCenter to search policy locations.</a:t>
            </a:r>
          </a:p>
          <a:p>
            <a:endParaRPr lang="en-US" dirty="0" smtClean="0"/>
          </a:p>
          <a:p>
            <a:r>
              <a:rPr lang="en-US" dirty="0" smtClean="0"/>
              <a:t>To support large result sets and paged results, the plugin supports multiple queries to the same result set using a unique value called the "handle". The handle is in the search criteria object as the Handle property. The handle identifies a single persistent query. The </a:t>
            </a:r>
            <a:r>
              <a:rPr lang="en-US" dirty="0" err="1" smtClean="0"/>
              <a:t>StartingOffset</a:t>
            </a:r>
            <a:r>
              <a:rPr lang="en-US" dirty="0" smtClean="0"/>
              <a:t> number in the search criteria is the index within the result set to start returning more results. ClaimCenter increases the value of </a:t>
            </a:r>
            <a:r>
              <a:rPr lang="en-US" dirty="0" err="1" smtClean="0"/>
              <a:t>StartingOffset</a:t>
            </a:r>
            <a:r>
              <a:rPr lang="en-US" dirty="0" smtClean="0"/>
              <a:t> on each request to get the next batch of results. In the default implementation, PolicyCenter retrieves all results in memory on the first request with that handle value. PolicyCenter caches the results and reuses them for additional requests with the same handle value.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BillingCenter billing instructions include a new important property </a:t>
            </a:r>
            <a:r>
              <a:rPr lang="en-US" dirty="0" err="1" smtClean="0"/>
              <a:t>PCPolicyPublicID</a:t>
            </a:r>
            <a:r>
              <a:rPr lang="en-US" dirty="0" smtClean="0"/>
              <a:t>. This property contains the public ID of the policy in PolicyCenter (or other policy system). This property is used in the integration between PolicyCenter and BillingCenter.</a:t>
            </a:r>
          </a:p>
          <a:p>
            <a:endParaRPr lang="en-US" dirty="0" smtClean="0"/>
          </a:p>
          <a:p>
            <a:r>
              <a:rPr lang="en-US" dirty="0" smtClean="0"/>
              <a:t>Similarly, PolicyCenter web services have the new property. BillingCenter plugins that send information to a policy system now also have the </a:t>
            </a:r>
            <a:r>
              <a:rPr lang="en-US" dirty="0" err="1" smtClean="0"/>
              <a:t>PCPolicyPublicID</a:t>
            </a:r>
            <a:r>
              <a:rPr lang="en-US" dirty="0" smtClean="0"/>
              <a:t> property.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pPr lvl="0"/>
            <a:r>
              <a:rPr lang="en-US" dirty="0" smtClean="0"/>
              <a:t>1) What </a:t>
            </a:r>
            <a:r>
              <a:rPr lang="en-US" dirty="0"/>
              <a:t>plugin handles normalizing a single field phone number?</a:t>
            </a:r>
            <a:br>
              <a:rPr lang="en-US" dirty="0"/>
            </a:br>
            <a:r>
              <a:rPr lang="en-US" dirty="0" err="1"/>
              <a:t>IPhoneNormalizerPlugin</a:t>
            </a:r>
            <a:endParaRPr lang="en-US" dirty="0"/>
          </a:p>
          <a:p>
            <a:pPr lvl="0"/>
            <a:r>
              <a:rPr lang="en-US" dirty="0" smtClean="0"/>
              <a:t/>
            </a:r>
            <a:br>
              <a:rPr lang="en-US" dirty="0" smtClean="0"/>
            </a:br>
            <a:r>
              <a:rPr lang="en-US" dirty="0" smtClean="0"/>
              <a:t>2) Describe </a:t>
            </a:r>
            <a:r>
              <a:rPr lang="en-US" dirty="0"/>
              <a:t>two platform specific features for inbound integration. </a:t>
            </a:r>
            <a:br>
              <a:rPr lang="en-US" dirty="0"/>
            </a:br>
            <a:r>
              <a:rPr lang="en-US" dirty="0"/>
              <a:t>Inbound file integration, Inbound JMS integration</a:t>
            </a:r>
          </a:p>
          <a:p>
            <a:pPr lvl="0"/>
            <a:r>
              <a:rPr lang="en-US" dirty="0" smtClean="0"/>
              <a:t/>
            </a:r>
            <a:br>
              <a:rPr lang="en-US" dirty="0" smtClean="0"/>
            </a:br>
            <a:r>
              <a:rPr lang="en-US" dirty="0" smtClean="0"/>
              <a:t>3) How </a:t>
            </a:r>
            <a:r>
              <a:rPr lang="en-US" dirty="0"/>
              <a:t>can you generate the deprecate Java API?</a:t>
            </a:r>
            <a:br>
              <a:rPr lang="en-US" dirty="0"/>
            </a:br>
            <a:r>
              <a:rPr lang="en-US" dirty="0"/>
              <a:t>gw&lt;XX&gt; regen-java-api –</a:t>
            </a:r>
            <a:r>
              <a:rPr lang="en-US" dirty="0" err="1"/>
              <a:t>Ddeprecated</a:t>
            </a:r>
            <a:r>
              <a:rPr lang="en-US" dirty="0"/>
              <a:t>=true</a:t>
            </a:r>
          </a:p>
          <a:p>
            <a:pPr lvl="0"/>
            <a:r>
              <a:rPr lang="en-US" dirty="0" smtClean="0"/>
              <a:t/>
            </a:r>
            <a:br>
              <a:rPr lang="en-US" dirty="0" smtClean="0"/>
            </a:br>
            <a:r>
              <a:rPr lang="en-US" dirty="0" smtClean="0"/>
              <a:t>4) Name </a:t>
            </a:r>
            <a:r>
              <a:rPr lang="en-US" dirty="0"/>
              <a:t>the path to put your Java library that is shared amongst plugins in your Guidewire application. </a:t>
            </a:r>
            <a:br>
              <a:rPr lang="en-US" dirty="0"/>
            </a:br>
            <a:r>
              <a:rPr lang="en-US" dirty="0" smtClean="0"/>
              <a:t>../configuration/plugins/shared/basic/lib</a:t>
            </a:r>
            <a:endParaRPr lang="en-US" dirty="0"/>
          </a:p>
          <a:p>
            <a:pPr lvl="0"/>
            <a:r>
              <a:rPr lang="en-US" dirty="0" smtClean="0"/>
              <a:t/>
            </a:r>
            <a:br>
              <a:rPr lang="en-US" dirty="0" smtClean="0"/>
            </a:br>
            <a:r>
              <a:rPr lang="en-US" dirty="0" smtClean="0"/>
              <a:t>5) What </a:t>
            </a:r>
            <a:r>
              <a:rPr lang="en-US" dirty="0"/>
              <a:t>is the new interface for PolicyCenter that you can use to get exchange rate data? </a:t>
            </a:r>
            <a:br>
              <a:rPr lang="en-US" dirty="0"/>
            </a:br>
            <a:r>
              <a:rPr lang="en-US" dirty="0" err="1"/>
              <a:t>IFXRatePlugin</a:t>
            </a:r>
            <a:r>
              <a:rPr lang="en-US" dirty="0"/>
              <a:t> interface</a:t>
            </a:r>
          </a:p>
          <a:p>
            <a:endParaRPr lang="en-US" b="1"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The new globalization framework for phone numbers includes a plugin to normalize phone numbers that users enter through the application and that enter the database through data import</a:t>
            </a:r>
            <a:r>
              <a:rPr lang="en-US" sz="1200" kern="1200" dirty="0" smtClean="0">
                <a:solidFill>
                  <a:schemeClr val="tx1"/>
                </a:solidFill>
                <a:effectLst/>
                <a:latin typeface="Arial" pitchFamily="34" charset="0"/>
                <a:ea typeface="+mn-ea"/>
                <a:cs typeface="Arial" pitchFamily="34" charset="0"/>
              </a:rPr>
              <a:t>.  </a:t>
            </a:r>
            <a:r>
              <a:rPr lang="en-US" dirty="0" smtClean="0"/>
              <a:t>There </a:t>
            </a:r>
            <a:r>
              <a:rPr lang="en-US" dirty="0" smtClean="0"/>
              <a:t>is a default implementation called </a:t>
            </a:r>
            <a:r>
              <a:rPr lang="en-US" dirty="0" err="1" smtClean="0"/>
              <a:t>DefaultPhoneNormalizerPlugin</a:t>
            </a:r>
            <a:r>
              <a:rPr lang="en-US" dirty="0" smtClean="0"/>
              <a:t>, which handles the default behavior.</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defRPr/>
            </a:pPr>
            <a:r>
              <a:rPr lang="en-US" dirty="0"/>
              <a:t>Do not confuse the root object for a message with the primary object associated with a message.  The root object is the generally the object that triggered the event. The primary object is the highest-level object related to the root object. </a:t>
            </a:r>
            <a:r>
              <a:rPr lang="en-US" dirty="0" smtClean="0"/>
              <a:t> Messages </a:t>
            </a:r>
            <a:r>
              <a:rPr lang="en-US" dirty="0"/>
              <a:t>without a primary object are known also as non-safe-ordered messages.  Messages with a primary object are known as safe-ordered messages</a:t>
            </a:r>
            <a:r>
              <a:rPr lang="en-US" dirty="0" smtClean="0"/>
              <a:t>. </a:t>
            </a:r>
          </a:p>
          <a:p>
            <a:pPr>
              <a:defRPr/>
            </a:pPr>
            <a:endParaRPr lang="en-US" dirty="0"/>
          </a:p>
          <a:p>
            <a:pPr>
              <a:defRPr/>
            </a:pPr>
            <a:r>
              <a:rPr lang="en-US" dirty="0" smtClean="0"/>
              <a:t>Guidewire </a:t>
            </a:r>
            <a:r>
              <a:rPr lang="en-US" dirty="0" smtClean="0"/>
              <a:t>Studio 8.0, there is a now three settings in the Messaging editor for configuring how to order non-safe-ordered messages.  The Message Without Primary setting has three options, of which, only one can be enabled at a time.</a:t>
            </a:r>
          </a:p>
          <a:p>
            <a:endParaRPr lang="en-US" dirty="0" smtClean="0"/>
          </a:p>
          <a:p>
            <a:r>
              <a:rPr lang="en-US" dirty="0" smtClean="0"/>
              <a:t>Multi thread: Messages without a primary object send in multiple threads and do not wait for an acknowledgement before proceeding to other messages. The precise order of sending of messages without a primary object is non-deterministic, meaning the order is not predictable.</a:t>
            </a:r>
          </a:p>
          <a:p>
            <a:endParaRPr lang="en-US" dirty="0" smtClean="0"/>
          </a:p>
          <a:p>
            <a:r>
              <a:rPr lang="en-US" dirty="0" smtClean="0"/>
              <a:t>Single thread: Messages without a primary object send in a single thread, and do not wait for an acknowledgement before proceeding to other messages. If there is a reported error, the primary object messaging for the destination, if applicable, is blocked.</a:t>
            </a:r>
          </a:p>
          <a:p>
            <a:endParaRPr lang="en-US" dirty="0" smtClean="0"/>
          </a:p>
          <a:p>
            <a:r>
              <a:rPr lang="en-US" dirty="0" smtClean="0"/>
              <a:t>Strict Mode – Non-safe-ordered messages require an acknowledgement before sending future next message to that destination when in Strict mode which, in turn, reduces throughput of non-safe-ordered messages.  Safe-ordered messages are delayed until all non-safe-ordered messages are sent. An error stops all future messages from being sent.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62434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A Web Services Description Language (WSDL) binding style can be Remote</a:t>
            </a:r>
            <a:r>
              <a:rPr lang="en-US" sz="1200" b="0" i="0" kern="1200" baseline="0" dirty="0" smtClean="0">
                <a:solidFill>
                  <a:schemeClr val="tx1"/>
                </a:solidFill>
                <a:effectLst/>
                <a:latin typeface="Arial" pitchFamily="34" charset="0"/>
                <a:ea typeface="+mn-ea"/>
                <a:cs typeface="Arial" pitchFamily="34" charset="0"/>
              </a:rPr>
              <a:t> Procedure Call (RPC) </a:t>
            </a:r>
            <a:r>
              <a:rPr lang="en-US" sz="1200" b="0" i="0" kern="1200" dirty="0" smtClean="0">
                <a:solidFill>
                  <a:schemeClr val="tx1"/>
                </a:solidFill>
                <a:effectLst/>
                <a:latin typeface="Arial" pitchFamily="34" charset="0"/>
                <a:ea typeface="+mn-ea"/>
                <a:cs typeface="Arial" pitchFamily="34" charset="0"/>
              </a:rPr>
              <a:t>or Document</a:t>
            </a:r>
            <a:r>
              <a:rPr lang="en-US" sz="1200" b="0" i="0" kern="1200" baseline="0" dirty="0" smtClean="0">
                <a:solidFill>
                  <a:schemeClr val="tx1"/>
                </a:solidFill>
                <a:effectLst/>
                <a:latin typeface="Arial" pitchFamily="34" charset="0"/>
                <a:ea typeface="+mn-ea"/>
                <a:cs typeface="Arial" pitchFamily="34" charset="0"/>
              </a:rPr>
              <a:t>. </a:t>
            </a:r>
            <a:r>
              <a:rPr lang="en-US" dirty="0" smtClean="0"/>
              <a:t>WSDL is an XML-based language for describing web services and how to access the web services. </a:t>
            </a:r>
            <a:endParaRPr lang="en-US" sz="1200" b="0" i="0" kern="1200" baseline="0" dirty="0" smtClean="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1614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W3C Message Transmission Optimization Mechanism (</a:t>
            </a:r>
            <a:r>
              <a:rPr lang="en-US" dirty="0" err="1" smtClean="0"/>
              <a:t>MTOM</a:t>
            </a:r>
            <a:r>
              <a:rPr lang="en-US" dirty="0" smtClean="0"/>
              <a:t>) is a method of efficiently sending binary data to and from web services as attachments outside the normal response body.</a:t>
            </a:r>
          </a:p>
          <a:p>
            <a:endParaRPr lang="en-US" dirty="0" smtClean="0"/>
          </a:p>
          <a:p>
            <a:pPr fontAlgn="base"/>
            <a:r>
              <a:rPr lang="en-US" sz="1200" b="0" i="0" kern="1200" dirty="0" smtClean="0">
                <a:solidFill>
                  <a:schemeClr val="tx1"/>
                </a:solidFill>
                <a:effectLst/>
                <a:latin typeface="Arial" pitchFamily="34" charset="0"/>
                <a:ea typeface="+mn-ea"/>
                <a:cs typeface="Arial" pitchFamily="34" charset="0"/>
              </a:rPr>
              <a:t>WS-I</a:t>
            </a:r>
            <a:r>
              <a:rPr lang="en-US" sz="1200" b="0" i="0" kern="1200" baseline="0" dirty="0" smtClean="0">
                <a:solidFill>
                  <a:schemeClr val="tx1"/>
                </a:solidFill>
                <a:effectLst/>
                <a:latin typeface="Arial" pitchFamily="34" charset="0"/>
                <a:ea typeface="+mn-ea"/>
                <a:cs typeface="Arial" pitchFamily="34" charset="0"/>
              </a:rPr>
              <a:t> web services utilize SOAP . SOAP </a:t>
            </a:r>
            <a:r>
              <a:rPr lang="en-US" sz="1200" b="0" i="0" kern="1200" dirty="0" smtClean="0">
                <a:solidFill>
                  <a:schemeClr val="tx1"/>
                </a:solidFill>
                <a:effectLst/>
                <a:latin typeface="Arial" pitchFamily="34" charset="0"/>
                <a:ea typeface="+mn-ea"/>
                <a:cs typeface="Arial" pitchFamily="34" charset="0"/>
              </a:rPr>
              <a:t>is basically XML. When </a:t>
            </a:r>
            <a:r>
              <a:rPr lang="en-US" sz="1200" b="0" i="0" kern="1200" baseline="0" dirty="0" smtClean="0">
                <a:solidFill>
                  <a:schemeClr val="tx1"/>
                </a:solidFill>
                <a:effectLst/>
                <a:latin typeface="Arial" pitchFamily="34" charset="0"/>
                <a:ea typeface="+mn-ea"/>
                <a:cs typeface="Arial" pitchFamily="34" charset="0"/>
              </a:rPr>
              <a:t>SOAP includes anything </a:t>
            </a:r>
            <a:r>
              <a:rPr lang="en-US" sz="1200" b="0" i="0" kern="1200" dirty="0" smtClean="0">
                <a:solidFill>
                  <a:schemeClr val="tx1"/>
                </a:solidFill>
                <a:effectLst/>
                <a:latin typeface="Arial" pitchFamily="34" charset="0"/>
                <a:ea typeface="+mn-ea"/>
                <a:cs typeface="Arial" pitchFamily="34" charset="0"/>
              </a:rPr>
              <a:t>other than text, for instance an image</a:t>
            </a:r>
            <a:r>
              <a:rPr lang="en-US" sz="1200" b="0" i="0" kern="1200" baseline="0" dirty="0" smtClean="0">
                <a:solidFill>
                  <a:schemeClr val="tx1"/>
                </a:solidFill>
                <a:effectLst/>
                <a:latin typeface="Arial" pitchFamily="34" charset="0"/>
                <a:ea typeface="+mn-ea"/>
                <a:cs typeface="Arial" pitchFamily="34" charset="0"/>
              </a:rPr>
              <a:t> file, the image file is </a:t>
            </a:r>
            <a:r>
              <a:rPr lang="en-US" sz="1200" b="0" i="0" kern="1200" dirty="0" smtClean="0">
                <a:solidFill>
                  <a:schemeClr val="tx1"/>
                </a:solidFill>
                <a:effectLst/>
                <a:latin typeface="Arial" pitchFamily="34" charset="0"/>
                <a:ea typeface="+mn-ea"/>
                <a:cs typeface="Arial" pitchFamily="34" charset="0"/>
              </a:rPr>
              <a:t>converted into a </a:t>
            </a:r>
            <a:r>
              <a:rPr lang="en-US" sz="1200" b="0" i="0" kern="1200" dirty="0" err="1" smtClean="0">
                <a:solidFill>
                  <a:schemeClr val="tx1"/>
                </a:solidFill>
                <a:effectLst/>
                <a:latin typeface="Arial" pitchFamily="34" charset="0"/>
                <a:ea typeface="+mn-ea"/>
                <a:cs typeface="Arial" pitchFamily="34" charset="0"/>
              </a:rPr>
              <a:t>datatype</a:t>
            </a:r>
            <a:r>
              <a:rPr lang="en-US" sz="1200" b="0" i="0" kern="1200" dirty="0" smtClean="0">
                <a:solidFill>
                  <a:schemeClr val="tx1"/>
                </a:solidFill>
                <a:effectLst/>
                <a:latin typeface="Arial" pitchFamily="34" charset="0"/>
                <a:ea typeface="+mn-ea"/>
                <a:cs typeface="Arial" pitchFamily="34" charset="0"/>
              </a:rPr>
              <a:t> that an XML processor can understand. That</a:t>
            </a:r>
            <a:r>
              <a:rPr lang="en-US" sz="1200" b="0" i="0" kern="1200" baseline="0" dirty="0" smtClean="0">
                <a:solidFill>
                  <a:schemeClr val="tx1"/>
                </a:solidFill>
                <a:effectLst/>
                <a:latin typeface="Arial" pitchFamily="34" charset="0"/>
                <a:ea typeface="+mn-ea"/>
                <a:cs typeface="Arial" pitchFamily="34" charset="0"/>
              </a:rPr>
              <a:t> </a:t>
            </a:r>
            <a:r>
              <a:rPr lang="en-US" sz="1200" b="0" i="0" kern="1200" baseline="0" dirty="0" err="1" smtClean="0">
                <a:solidFill>
                  <a:schemeClr val="tx1"/>
                </a:solidFill>
                <a:effectLst/>
                <a:latin typeface="Arial" pitchFamily="34" charset="0"/>
                <a:ea typeface="+mn-ea"/>
                <a:cs typeface="Arial" pitchFamily="34" charset="0"/>
              </a:rPr>
              <a:t>datatype</a:t>
            </a:r>
            <a:r>
              <a:rPr lang="en-US" sz="1200" b="0" i="0" kern="1200" baseline="0" dirty="0" smtClean="0">
                <a:solidFill>
                  <a:schemeClr val="tx1"/>
                </a:solidFill>
                <a:effectLst/>
                <a:latin typeface="Arial" pitchFamily="34" charset="0"/>
                <a:ea typeface="+mn-ea"/>
                <a:cs typeface="Arial" pitchFamily="34" charset="0"/>
              </a:rPr>
              <a:t> is binary data as base64Binary. </a:t>
            </a:r>
            <a:r>
              <a:rPr lang="en-US" sz="1200" b="0" i="0" kern="1200" dirty="0" smtClean="0">
                <a:solidFill>
                  <a:schemeClr val="tx1"/>
                </a:solidFill>
                <a:effectLst/>
                <a:latin typeface="Arial" pitchFamily="34" charset="0"/>
                <a:ea typeface="+mn-ea"/>
                <a:cs typeface="Arial" pitchFamily="34" charset="0"/>
              </a:rPr>
              <a:t>  Since SOAP must be XML, then the image in the slide above has to be</a:t>
            </a:r>
            <a:r>
              <a:rPr lang="en-US" sz="1200" b="0" i="0" kern="1200" baseline="0" dirty="0" smtClean="0">
                <a:solidFill>
                  <a:schemeClr val="tx1"/>
                </a:solidFill>
                <a:effectLst/>
                <a:latin typeface="Arial" pitchFamily="34" charset="0"/>
                <a:ea typeface="+mn-ea"/>
                <a:cs typeface="Arial" pitchFamily="34" charset="0"/>
              </a:rPr>
              <a:t> converted into an XML </a:t>
            </a:r>
            <a:r>
              <a:rPr lang="en-US" sz="1200" b="0" i="0" kern="1200" baseline="0" dirty="0" err="1" smtClean="0">
                <a:solidFill>
                  <a:schemeClr val="tx1"/>
                </a:solidFill>
                <a:effectLst/>
                <a:latin typeface="Arial" pitchFamily="34" charset="0"/>
                <a:ea typeface="+mn-ea"/>
                <a:cs typeface="Arial" pitchFamily="34" charset="0"/>
              </a:rPr>
              <a:t>datatype</a:t>
            </a:r>
            <a:r>
              <a:rPr lang="en-US" sz="1200" b="0" i="0" kern="1200" baseline="0" dirty="0" smtClean="0">
                <a:solidFill>
                  <a:schemeClr val="tx1"/>
                </a:solidFill>
                <a:effectLst/>
                <a:latin typeface="Arial" pitchFamily="34" charset="0"/>
                <a:ea typeface="+mn-ea"/>
                <a:cs typeface="Arial" pitchFamily="34" charset="0"/>
              </a:rPr>
              <a:t> (xs:base64binary)  before it's sent. This process makes the data large in size. </a:t>
            </a:r>
          </a:p>
          <a:p>
            <a:pPr fontAlgn="base"/>
            <a:endParaRPr lang="en-US" sz="1200" b="0" i="0" kern="1200" baseline="0" dirty="0" smtClean="0">
              <a:solidFill>
                <a:schemeClr val="tx1"/>
              </a:solidFill>
              <a:effectLst/>
              <a:latin typeface="Arial" pitchFamily="34" charset="0"/>
              <a:ea typeface="+mn-ea"/>
              <a:cs typeface="Arial" pitchFamily="34" charset="0"/>
            </a:endParaRPr>
          </a:p>
          <a:p>
            <a:pPr fontAlgn="base"/>
            <a:r>
              <a:rPr lang="en-US" sz="1200" b="0" i="0" kern="1200" baseline="0" dirty="0" smtClean="0">
                <a:solidFill>
                  <a:schemeClr val="tx1"/>
                </a:solidFill>
                <a:effectLst/>
                <a:latin typeface="Arial" pitchFamily="34" charset="0"/>
                <a:ea typeface="+mn-ea"/>
                <a:cs typeface="Arial" pitchFamily="34" charset="0"/>
              </a:rPr>
              <a:t>The most notable feature of </a:t>
            </a:r>
            <a:r>
              <a:rPr lang="en-US" sz="1200" b="0" i="0" kern="1200" baseline="0" dirty="0" err="1" smtClean="0">
                <a:solidFill>
                  <a:schemeClr val="tx1"/>
                </a:solidFill>
                <a:effectLst/>
                <a:latin typeface="Arial" pitchFamily="34" charset="0"/>
                <a:ea typeface="+mn-ea"/>
                <a:cs typeface="Arial" pitchFamily="34" charset="0"/>
              </a:rPr>
              <a:t>MTOM</a:t>
            </a:r>
            <a:r>
              <a:rPr lang="en-US" sz="1200" b="0" i="0" kern="1200" baseline="0" dirty="0" smtClean="0">
                <a:solidFill>
                  <a:schemeClr val="tx1"/>
                </a:solidFill>
                <a:effectLst/>
                <a:latin typeface="Arial" pitchFamily="34" charset="0"/>
                <a:ea typeface="+mn-ea"/>
                <a:cs typeface="Arial" pitchFamily="34" charset="0"/>
              </a:rPr>
              <a:t> is the use of the </a:t>
            </a:r>
            <a:r>
              <a:rPr lang="en-US" sz="1200" b="0" i="0" kern="1200" baseline="0" dirty="0" err="1" smtClean="0">
                <a:solidFill>
                  <a:schemeClr val="tx1"/>
                </a:solidFill>
                <a:effectLst/>
                <a:latin typeface="Arial" pitchFamily="34" charset="0"/>
                <a:ea typeface="+mn-ea"/>
                <a:cs typeface="Arial" pitchFamily="34" charset="0"/>
              </a:rPr>
              <a:t>XOP:Include</a:t>
            </a:r>
            <a:r>
              <a:rPr lang="en-US" sz="1200" b="0" i="0" kern="1200" baseline="0" dirty="0" smtClean="0">
                <a:solidFill>
                  <a:schemeClr val="tx1"/>
                </a:solidFill>
                <a:effectLst/>
                <a:latin typeface="Arial" pitchFamily="34" charset="0"/>
                <a:ea typeface="+mn-ea"/>
                <a:cs typeface="Arial" pitchFamily="34" charset="0"/>
              </a:rPr>
              <a:t> element, which is defined in the XML Binary Optimized Packaging (</a:t>
            </a:r>
            <a:r>
              <a:rPr lang="en-US" sz="1200" b="0" i="0" kern="1200" baseline="0" dirty="0" err="1" smtClean="0">
                <a:solidFill>
                  <a:schemeClr val="tx1"/>
                </a:solidFill>
                <a:effectLst/>
                <a:latin typeface="Arial" pitchFamily="34" charset="0"/>
                <a:ea typeface="+mn-ea"/>
                <a:cs typeface="Arial" pitchFamily="34" charset="0"/>
              </a:rPr>
              <a:t>XOP</a:t>
            </a:r>
            <a:r>
              <a:rPr lang="en-US" sz="1200" b="0" i="0" kern="1200" baseline="0" dirty="0" smtClean="0">
                <a:solidFill>
                  <a:schemeClr val="tx1"/>
                </a:solidFill>
                <a:effectLst/>
                <a:latin typeface="Arial" pitchFamily="34" charset="0"/>
                <a:ea typeface="+mn-ea"/>
                <a:cs typeface="Arial" pitchFamily="34" charset="0"/>
              </a:rPr>
              <a:t>) specification to reference the binary attachments that are external unparsed general entities of the message. With the use of this exclusive element, the attached binary content logically becomes inline (by value) with the SOAP document even though it is actually attached separately. </a:t>
            </a:r>
          </a:p>
          <a:p>
            <a:pPr fontAlgn="base"/>
            <a:endParaRPr lang="en-US" sz="1200" b="0" i="0" kern="1200" baseline="0" dirty="0" smtClean="0">
              <a:solidFill>
                <a:schemeClr val="tx1"/>
              </a:solidFill>
              <a:effectLst/>
              <a:latin typeface="Arial" pitchFamily="34" charset="0"/>
              <a:ea typeface="+mn-ea"/>
              <a:cs typeface="Arial" pitchFamily="34" charset="0"/>
            </a:endParaRPr>
          </a:p>
          <a:p>
            <a:pPr fontAlgn="base"/>
            <a:r>
              <a:rPr lang="en-US" sz="1200" b="0" i="0" kern="1200" dirty="0" smtClean="0">
                <a:solidFill>
                  <a:schemeClr val="tx1"/>
                </a:solidFill>
                <a:effectLst/>
                <a:latin typeface="Arial" pitchFamily="34" charset="0"/>
                <a:ea typeface="+mn-ea"/>
                <a:cs typeface="Arial" pitchFamily="34" charset="0"/>
              </a:rPr>
              <a:t>When Gosu is the web service client,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is not supported in the initial request. However, if an external web service uses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in its response, Gosu automatically receives the attachment data. There is no additional step that you need to perform to support </a:t>
            </a:r>
            <a:r>
              <a:rPr lang="en-US" sz="1200" b="0" i="0" kern="1200" dirty="0" err="1" smtClean="0">
                <a:solidFill>
                  <a:schemeClr val="tx1"/>
                </a:solidFill>
                <a:effectLst/>
                <a:latin typeface="Arial" pitchFamily="34" charset="0"/>
                <a:ea typeface="+mn-ea"/>
                <a:cs typeface="Arial" pitchFamily="34" charset="0"/>
              </a:rPr>
              <a:t>MTOM</a:t>
            </a:r>
            <a:r>
              <a:rPr lang="en-US" sz="1200" b="0" i="0" kern="1200" dirty="0" smtClean="0">
                <a:solidFill>
                  <a:schemeClr val="tx1"/>
                </a:solidFill>
                <a:effectLst/>
                <a:latin typeface="Arial" pitchFamily="34" charset="0"/>
                <a:ea typeface="+mn-ea"/>
                <a:cs typeface="Arial" pitchFamily="34" charset="0"/>
              </a:rPr>
              <a:t> attachments.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77377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boolean value that specifies whether to optionally support sending </a:t>
            </a:r>
            <a:r>
              <a:rPr lang="en-US" dirty="0" err="1" smtClean="0"/>
              <a:t>MTOM</a:t>
            </a:r>
            <a:r>
              <a:rPr lang="en-US" dirty="0" smtClean="0"/>
              <a:t> attachments to the WS-I web service client in any data returned from an API. The W3C Message Transmission Optimization Mechanism (</a:t>
            </a:r>
            <a:r>
              <a:rPr lang="en-US" dirty="0" err="1" smtClean="0"/>
              <a:t>MTOM</a:t>
            </a:r>
            <a:r>
              <a:rPr lang="en-US" dirty="0" smtClean="0"/>
              <a:t>) is a method of efficiently sending binary data to and from web services as attachments outside the normal response body.</a:t>
            </a:r>
          </a:p>
          <a:p>
            <a:endParaRPr lang="en-US" dirty="0" smtClean="0"/>
          </a:p>
          <a:p>
            <a:r>
              <a:rPr lang="en-US" dirty="0" smtClean="0"/>
              <a:t>If </a:t>
            </a:r>
            <a:r>
              <a:rPr lang="en-US" dirty="0" err="1" smtClean="0"/>
              <a:t>MtomEnabled</a:t>
            </a:r>
            <a:r>
              <a:rPr lang="en-US" dirty="0" smtClean="0"/>
              <a:t> is true, a</a:t>
            </a:r>
            <a:r>
              <a:rPr lang="en-US" baseline="0" dirty="0" smtClean="0"/>
              <a:t> Guidewire application </a:t>
            </a:r>
            <a:r>
              <a:rPr lang="en-US" dirty="0" smtClean="0"/>
              <a:t>can send </a:t>
            </a:r>
            <a:r>
              <a:rPr lang="en-US" dirty="0" err="1" smtClean="0"/>
              <a:t>MTOM</a:t>
            </a:r>
            <a:r>
              <a:rPr lang="en-US" dirty="0" smtClean="0"/>
              <a:t> attachments. Otherwise, </a:t>
            </a:r>
            <a:r>
              <a:rPr lang="en-US" dirty="0" err="1" smtClean="0"/>
              <a:t>MTOM</a:t>
            </a:r>
            <a:r>
              <a:rPr lang="en-US" dirty="0" smtClean="0"/>
              <a:t> is disabled. The default is false.</a:t>
            </a:r>
          </a:p>
          <a:p>
            <a:endParaRPr lang="en-US" dirty="0" smtClean="0"/>
          </a:p>
          <a:p>
            <a:r>
              <a:rPr lang="en-US" dirty="0" smtClean="0"/>
              <a:t>Setting</a:t>
            </a:r>
            <a:r>
              <a:rPr lang="en-US" baseline="0" dirty="0" smtClean="0"/>
              <a:t> the </a:t>
            </a:r>
            <a:r>
              <a:rPr lang="en-US" baseline="0" dirty="0" err="1" smtClean="0"/>
              <a:t>MtomEnabled</a:t>
            </a:r>
            <a:r>
              <a:rPr lang="en-US" baseline="0" dirty="0" smtClean="0"/>
              <a:t> property d</a:t>
            </a:r>
            <a:r>
              <a:rPr lang="en-US" dirty="0" smtClean="0"/>
              <a:t>oes not affect </a:t>
            </a:r>
            <a:r>
              <a:rPr lang="en-US" dirty="0" err="1" smtClean="0"/>
              <a:t>MTOM</a:t>
            </a:r>
            <a:r>
              <a:rPr lang="en-US" dirty="0" smtClean="0"/>
              <a:t> data sent to a published web service. Incoming </a:t>
            </a:r>
            <a:r>
              <a:rPr lang="en-US" dirty="0" err="1" smtClean="0"/>
              <a:t>MTOM</a:t>
            </a:r>
            <a:r>
              <a:rPr lang="en-US" dirty="0" smtClean="0"/>
              <a:t> data is always supported.  In addition, setting</a:t>
            </a:r>
            <a:r>
              <a:rPr lang="en-US" baseline="0" dirty="0" smtClean="0"/>
              <a:t> the </a:t>
            </a:r>
            <a:r>
              <a:rPr lang="en-US" baseline="0" dirty="0" err="1" smtClean="0"/>
              <a:t>MtomEnabled</a:t>
            </a:r>
            <a:r>
              <a:rPr lang="en-US" baseline="0" dirty="0" smtClean="0"/>
              <a:t> property d</a:t>
            </a:r>
            <a:r>
              <a:rPr lang="en-US" dirty="0" smtClean="0"/>
              <a:t>oes not affect </a:t>
            </a:r>
            <a:r>
              <a:rPr lang="en-US" dirty="0" err="1" smtClean="0"/>
              <a:t>MTOM</a:t>
            </a:r>
            <a:r>
              <a:rPr lang="en-US" dirty="0" smtClean="0"/>
              <a:t> support where Gosu is the client to the web service request.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2630885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releases, you could optionally do PDF document production either client-side or server-side. In conjunction with other changes to document production, in version 8.0 the client-side PDF document production is unsupported. Server-side PDF document production, continues to work unchanged in this release.  Client-side production on Windows for Microsoft Word and Microsoft Excel work unchanged in this release. However, the client-side production is managed by the new Java applet instead of an ActiveX control. In version 8.0, the Document Assistant is a Java applet that encapsulates client-side scripts. On Windows, the client-side scripts are </a:t>
            </a:r>
            <a:r>
              <a:rPr lang="en-US" dirty="0" err="1" smtClean="0"/>
              <a:t>JScript</a:t>
            </a:r>
            <a:r>
              <a:rPr lang="en-US" dirty="0" smtClean="0"/>
              <a:t> merge scripts for Windows versions of Microsoft Word and Microsoft Excel.</a:t>
            </a:r>
          </a:p>
          <a:p>
            <a:endParaRPr lang="en-US" dirty="0" smtClean="0"/>
          </a:p>
          <a:p>
            <a:r>
              <a:rPr lang="en-US" dirty="0" smtClean="0"/>
              <a:t>Although the </a:t>
            </a:r>
            <a:r>
              <a:rPr lang="en-US" dirty="0" err="1" smtClean="0"/>
              <a:t>JScript</a:t>
            </a:r>
            <a:r>
              <a:rPr lang="en-US" dirty="0" smtClean="0"/>
              <a:t> response type was removed, this change does not affect typical client-side document production using </a:t>
            </a:r>
            <a:r>
              <a:rPr lang="en-US" dirty="0" err="1" smtClean="0"/>
              <a:t>JScript</a:t>
            </a:r>
            <a:r>
              <a:rPr lang="en-US" dirty="0" smtClean="0"/>
              <a:t> on Windows that used Document Assistant. In version 8.0, the Document Assistant is now a Java applet and encapsulates the client-side scripts such as </a:t>
            </a:r>
            <a:r>
              <a:rPr lang="en-US" dirty="0" err="1" smtClean="0"/>
              <a:t>JScript</a:t>
            </a:r>
            <a:r>
              <a:rPr lang="en-US" dirty="0" smtClean="0"/>
              <a:t> merge scripts for Windows applications. Similar to previous releases, you can use the URL response type to display the Java applet.</a:t>
            </a:r>
          </a:p>
          <a:p>
            <a:endParaRPr lang="en-US" dirty="0" smtClean="0"/>
          </a:p>
          <a:p>
            <a:r>
              <a:rPr lang="en-US" dirty="0" smtClean="0"/>
              <a:t>Refer to documentation regarding specific configuration</a:t>
            </a:r>
            <a:r>
              <a:rPr lang="en-US" baseline="0" dirty="0" smtClean="0"/>
              <a:t> requirements and changes to requirements for document management integration.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38870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b="0" dirty="0" err="1" smtClean="0">
                <a:solidFill>
                  <a:schemeClr val="bg1"/>
                </a:solidFill>
              </a:rPr>
              <a:t>ExampleCenter</a:t>
            </a:r>
            <a:r>
              <a:rPr lang="en-US" sz="1600" b="0" dirty="0" smtClean="0">
                <a:solidFill>
                  <a:schemeClr val="bg1"/>
                </a:solidFill>
              </a:rPr>
              <a:t>,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29, 2013</a:t>
            </a:r>
            <a:endParaRPr lang="en-US" dirty="0"/>
          </a:p>
        </p:txBody>
      </p:sp>
      <p:sp>
        <p:nvSpPr>
          <p:cNvPr id="3" name="Title 2"/>
          <p:cNvSpPr>
            <a:spLocks noGrp="1"/>
          </p:cNvSpPr>
          <p:nvPr>
            <p:ph type="ctrTitle"/>
          </p:nvPr>
        </p:nvSpPr>
        <p:spPr/>
        <p:txBody>
          <a:bodyPr/>
          <a:lstStyle/>
          <a:p>
            <a:r>
              <a:rPr lang="en-US" dirty="0" smtClean="0"/>
              <a:t>New Features Integration</a:t>
            </a: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file integration</a:t>
            </a:r>
            <a:endParaRPr lang="en-US" dirty="0"/>
          </a:p>
        </p:txBody>
      </p:sp>
      <p:sp>
        <p:nvSpPr>
          <p:cNvPr id="3" name="Content Placeholder 2"/>
          <p:cNvSpPr>
            <a:spLocks noGrp="1"/>
          </p:cNvSpPr>
          <p:nvPr>
            <p:ph sz="half" idx="1"/>
          </p:nvPr>
        </p:nvSpPr>
        <p:spPr>
          <a:xfrm>
            <a:off x="519112" y="914401"/>
            <a:ext cx="4281487" cy="5475289"/>
          </a:xfrm>
        </p:spPr>
        <p:txBody>
          <a:bodyPr/>
          <a:lstStyle/>
          <a:p>
            <a:r>
              <a:rPr lang="en-US" dirty="0" smtClean="0"/>
              <a:t>For file-based input</a:t>
            </a:r>
          </a:p>
          <a:p>
            <a:pPr lvl="1"/>
            <a:r>
              <a:rPr lang="en-US" dirty="0" smtClean="0"/>
              <a:t>Multi-threaded; high performing</a:t>
            </a:r>
          </a:p>
          <a:p>
            <a:r>
              <a:rPr lang="en-US" dirty="0" smtClean="0"/>
              <a:t>Polls an </a:t>
            </a:r>
            <a:r>
              <a:rPr lang="en-US" b="1" dirty="0" smtClean="0"/>
              <a:t>incoming</a:t>
            </a:r>
            <a:r>
              <a:rPr lang="en-US" dirty="0" smtClean="0"/>
              <a:t> directory for new files at specified interval</a:t>
            </a:r>
          </a:p>
          <a:p>
            <a:r>
              <a:rPr lang="en-US" dirty="0" smtClean="0"/>
              <a:t>New files moved to </a:t>
            </a:r>
            <a:r>
              <a:rPr lang="en-US" b="1" dirty="0" smtClean="0"/>
              <a:t>processing</a:t>
            </a:r>
            <a:r>
              <a:rPr lang="en-US" dirty="0" smtClean="0"/>
              <a:t> directory</a:t>
            </a:r>
          </a:p>
          <a:p>
            <a:r>
              <a:rPr lang="en-US" dirty="0" smtClean="0"/>
              <a:t>Opens file and runs </a:t>
            </a:r>
            <a:r>
              <a:rPr lang="en-US" b="1" dirty="0" smtClean="0"/>
              <a:t>line processor</a:t>
            </a:r>
          </a:p>
          <a:p>
            <a:r>
              <a:rPr lang="en-US" dirty="0" smtClean="0"/>
              <a:t>Files with exceptions placed into </a:t>
            </a:r>
            <a:r>
              <a:rPr lang="en-US" b="1" dirty="0" smtClean="0"/>
              <a:t>error</a:t>
            </a:r>
            <a:r>
              <a:rPr lang="en-US" dirty="0" smtClean="0"/>
              <a:t> directory</a:t>
            </a:r>
          </a:p>
          <a:p>
            <a:r>
              <a:rPr lang="en-US" dirty="0"/>
              <a:t>Processed </a:t>
            </a:r>
            <a:r>
              <a:rPr lang="en-US" dirty="0" smtClean="0"/>
              <a:t>files placed into </a:t>
            </a:r>
            <a:r>
              <a:rPr lang="en-US" b="1" dirty="0" smtClean="0"/>
              <a:t>done</a:t>
            </a:r>
            <a:r>
              <a:rPr lang="en-US" dirty="0" smtClean="0"/>
              <a:t> </a:t>
            </a:r>
            <a:r>
              <a:rPr lang="en-US" dirty="0"/>
              <a:t>directory</a:t>
            </a:r>
          </a:p>
          <a:p>
            <a:pPr lvl="1"/>
            <a:endParaRPr lang="en-US" dirty="0" smtClean="0"/>
          </a:p>
          <a:p>
            <a:pPr marL="57150" indent="0">
              <a:buNone/>
            </a:pPr>
            <a:endParaRPr lang="en-US"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061" y="4800600"/>
            <a:ext cx="1145907"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887" y="2909989"/>
            <a:ext cx="1216971"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Down Arrow 13"/>
          <p:cNvSpPr/>
          <p:nvPr/>
        </p:nvSpPr>
        <p:spPr bwMode="auto">
          <a:xfrm rot="16200000">
            <a:off x="6557513" y="3162850"/>
            <a:ext cx="457200" cy="61822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968" y="2985578"/>
            <a:ext cx="1219200" cy="9727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Down Arrow 21"/>
          <p:cNvSpPr/>
          <p:nvPr/>
        </p:nvSpPr>
        <p:spPr bwMode="auto">
          <a:xfrm>
            <a:off x="5334000" y="2142537"/>
            <a:ext cx="457200" cy="618226"/>
          </a:xfrm>
          <a:prstGeom prst="down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Box 15"/>
          <p:cNvSpPr txBox="1"/>
          <p:nvPr/>
        </p:nvSpPr>
        <p:spPr>
          <a:xfrm>
            <a:off x="6358049" y="1073818"/>
            <a:ext cx="1402411" cy="67878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Incoming </a:t>
            </a:r>
            <a:br>
              <a:rPr lang="en-US" sz="1600" b="1" dirty="0" smtClean="0">
                <a:solidFill>
                  <a:schemeClr val="bg1"/>
                </a:solidFill>
                <a:latin typeface="Arial" pitchFamily="32" charset="0"/>
                <a:cs typeface="Arial" pitchFamily="32" charset="0"/>
              </a:rPr>
            </a:br>
            <a:r>
              <a:rPr lang="en-US" sz="1600" b="1" dirty="0" smtClean="0">
                <a:solidFill>
                  <a:schemeClr val="bg1"/>
                </a:solidFill>
                <a:latin typeface="Arial" pitchFamily="32" charset="0"/>
                <a:cs typeface="Arial" pitchFamily="32" charset="0"/>
              </a:rPr>
              <a:t>directory</a:t>
            </a:r>
            <a:endParaRPr lang="en-US" sz="1600" b="1" dirty="0" smtClean="0">
              <a:solidFill>
                <a:schemeClr val="bg1"/>
              </a:solidFill>
              <a:latin typeface="Arial" pitchFamily="32" charset="0"/>
              <a:cs typeface="Arial" pitchFamily="32" charset="0"/>
            </a:endParaRPr>
          </a:p>
        </p:txBody>
      </p:sp>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1580" y="884322"/>
            <a:ext cx="1279152" cy="11103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5068887" y="4046558"/>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Processing directory</a:t>
            </a:r>
            <a:endParaRPr lang="en-US" sz="1600" b="1" dirty="0" smtClean="0">
              <a:solidFill>
                <a:schemeClr val="bg1"/>
              </a:solidFill>
              <a:latin typeface="Arial" pitchFamily="32" charset="0"/>
              <a:cs typeface="Arial" pitchFamily="32" charset="0"/>
            </a:endParaRPr>
          </a:p>
        </p:txBody>
      </p:sp>
      <p:sp>
        <p:nvSpPr>
          <p:cNvPr id="28" name="TextBox 27"/>
          <p:cNvSpPr txBox="1"/>
          <p:nvPr/>
        </p:nvSpPr>
        <p:spPr>
          <a:xfrm>
            <a:off x="6786113" y="2570263"/>
            <a:ext cx="1976887" cy="381000"/>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Line Processor</a:t>
            </a:r>
            <a:endParaRPr lang="en-US" sz="1600" b="1" dirty="0" smtClean="0">
              <a:solidFill>
                <a:schemeClr val="bg1"/>
              </a:solidFill>
              <a:latin typeface="Arial" pitchFamily="32" charset="0"/>
              <a:cs typeface="Arial" pitchFamily="32" charset="0"/>
            </a:endParaRPr>
          </a:p>
        </p:txBody>
      </p:sp>
      <p:sp>
        <p:nvSpPr>
          <p:cNvPr id="29" name="TextBox 28"/>
          <p:cNvSpPr txBox="1"/>
          <p:nvPr/>
        </p:nvSpPr>
        <p:spPr>
          <a:xfrm>
            <a:off x="6023901" y="5900486"/>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Error d</a:t>
            </a:r>
            <a:r>
              <a:rPr lang="en-US" sz="1600" b="1" dirty="0" smtClean="0">
                <a:solidFill>
                  <a:schemeClr val="bg1"/>
                </a:solidFill>
                <a:latin typeface="Arial" pitchFamily="32" charset="0"/>
                <a:cs typeface="Arial" pitchFamily="32" charset="0"/>
              </a:rPr>
              <a:t>irectory</a:t>
            </a:r>
            <a:endParaRPr lang="en-US" sz="1600" b="1" dirty="0" smtClean="0">
              <a:solidFill>
                <a:schemeClr val="bg1"/>
              </a:solidFill>
              <a:latin typeface="Arial" pitchFamily="32" charset="0"/>
              <a:cs typeface="Arial" pitchFamily="32" charset="0"/>
            </a:endParaRPr>
          </a:p>
        </p:txBody>
      </p:sp>
      <p:sp>
        <p:nvSpPr>
          <p:cNvPr id="30" name="TextBox 29"/>
          <p:cNvSpPr txBox="1"/>
          <p:nvPr/>
        </p:nvSpPr>
        <p:spPr>
          <a:xfrm>
            <a:off x="7575601" y="5900486"/>
            <a:ext cx="1425103" cy="601642"/>
          </a:xfrm>
          <a:prstGeom prst="rect">
            <a:avLst/>
          </a:prstGeom>
          <a:noFill/>
        </p:spPr>
        <p:txBody>
          <a:bodyPr wrap="square" rtlCol="0">
            <a:noAutofit/>
          </a:bodyPr>
          <a:lstStyle/>
          <a:p>
            <a:r>
              <a:rPr lang="en-US" sz="1600" b="1" dirty="0" smtClean="0">
                <a:solidFill>
                  <a:schemeClr val="bg1"/>
                </a:solidFill>
                <a:latin typeface="Arial" pitchFamily="32" charset="0"/>
                <a:cs typeface="Arial" pitchFamily="32" charset="0"/>
              </a:rPr>
              <a:t>Done d</a:t>
            </a:r>
            <a:r>
              <a:rPr lang="en-US" sz="1600" b="1" dirty="0" smtClean="0">
                <a:solidFill>
                  <a:schemeClr val="bg1"/>
                </a:solidFill>
                <a:latin typeface="Arial" pitchFamily="32" charset="0"/>
                <a:cs typeface="Arial" pitchFamily="32" charset="0"/>
              </a:rPr>
              <a:t>irectory</a:t>
            </a:r>
            <a:endParaRPr lang="en-US" sz="1600" b="1" dirty="0" smtClean="0">
              <a:solidFill>
                <a:schemeClr val="bg1"/>
              </a:solidFill>
              <a:latin typeface="Arial" pitchFamily="32" charset="0"/>
              <a:cs typeface="Arial" pitchFamily="32" charset="0"/>
            </a:endParaRPr>
          </a:p>
        </p:txBody>
      </p:sp>
      <p:sp>
        <p:nvSpPr>
          <p:cNvPr id="31" name="Freeform 5"/>
          <p:cNvSpPr>
            <a:spLocks noChangeArrowheads="1"/>
          </p:cNvSpPr>
          <p:nvPr/>
        </p:nvSpPr>
        <p:spPr bwMode="auto">
          <a:xfrm rot="10800000">
            <a:off x="7279366" y="4077257"/>
            <a:ext cx="665000" cy="570943"/>
          </a:xfrm>
          <a:custGeom>
            <a:avLst/>
            <a:gdLst>
              <a:gd name="T0" fmla="*/ 439 w 787"/>
              <a:gd name="T1" fmla="*/ 12 h 799"/>
              <a:gd name="T2" fmla="*/ 535 w 787"/>
              <a:gd name="T3" fmla="*/ 102 h 799"/>
              <a:gd name="T4" fmla="*/ 391 w 787"/>
              <a:gd name="T5" fmla="*/ 246 h 799"/>
              <a:gd name="T6" fmla="*/ 252 w 787"/>
              <a:gd name="T7" fmla="*/ 108 h 799"/>
              <a:gd name="T8" fmla="*/ 349 w 787"/>
              <a:gd name="T9" fmla="*/ 12 h 799"/>
              <a:gd name="T10" fmla="*/ 0 w 787"/>
              <a:gd name="T11" fmla="*/ 0 h 799"/>
              <a:gd name="T12" fmla="*/ 12 w 787"/>
              <a:gd name="T13" fmla="*/ 348 h 799"/>
              <a:gd name="T14" fmla="*/ 108 w 787"/>
              <a:gd name="T15" fmla="*/ 258 h 799"/>
              <a:gd name="T16" fmla="*/ 282 w 787"/>
              <a:gd name="T17" fmla="*/ 433 h 799"/>
              <a:gd name="T18" fmla="*/ 282 w 787"/>
              <a:gd name="T19" fmla="*/ 799 h 799"/>
              <a:gd name="T20" fmla="*/ 511 w 787"/>
              <a:gd name="T21" fmla="*/ 799 h 799"/>
              <a:gd name="T22" fmla="*/ 511 w 787"/>
              <a:gd name="T23" fmla="*/ 427 h 799"/>
              <a:gd name="T24" fmla="*/ 685 w 787"/>
              <a:gd name="T25" fmla="*/ 252 h 799"/>
              <a:gd name="T26" fmla="*/ 781 w 787"/>
              <a:gd name="T27" fmla="*/ 348 h 799"/>
              <a:gd name="T28" fmla="*/ 787 w 787"/>
              <a:gd name="T29" fmla="*/ 0 h 799"/>
              <a:gd name="T30" fmla="*/ 439 w 787"/>
              <a:gd name="T31"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solidFill>
                <a:schemeClr val="lt1"/>
              </a:solidFill>
            </a:endParaRPr>
          </a:p>
        </p:txBody>
      </p:sp>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106" y="4843409"/>
            <a:ext cx="1145907" cy="1057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1408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file integration (2)</a:t>
            </a:r>
            <a:endParaRPr lang="en-US" dirty="0"/>
          </a:p>
        </p:txBody>
      </p:sp>
      <p:sp>
        <p:nvSpPr>
          <p:cNvPr id="3" name="Content Placeholder 2"/>
          <p:cNvSpPr>
            <a:spLocks noGrp="1"/>
          </p:cNvSpPr>
          <p:nvPr>
            <p:ph idx="1"/>
          </p:nvPr>
        </p:nvSpPr>
        <p:spPr/>
        <p:txBody>
          <a:bodyPr/>
          <a:lstStyle/>
          <a:p>
            <a:r>
              <a:rPr lang="en-US" dirty="0" smtClean="0"/>
              <a:t>Create line processor class</a:t>
            </a:r>
          </a:p>
          <a:p>
            <a:pPr lvl="1"/>
            <a:r>
              <a:rPr lang="en-US" dirty="0" smtClean="0"/>
              <a:t>Implement interface</a:t>
            </a:r>
          </a:p>
          <a:p>
            <a:pPr lvl="2"/>
            <a:r>
              <a:rPr lang="en-US" b="1" dirty="0" err="1" smtClean="0">
                <a:latin typeface="Courier New" pitchFamily="49" charset="0"/>
                <a:cs typeface="Courier New" pitchFamily="49" charset="0"/>
              </a:rPr>
              <a:t>gw.api.integration.inbound.files.LineProcessor</a:t>
            </a:r>
            <a:endParaRPr lang="en-US" b="1" dirty="0" smtClean="0">
              <a:latin typeface="Courier New" pitchFamily="49" charset="0"/>
              <a:cs typeface="Courier New" pitchFamily="49" charset="0"/>
            </a:endParaRPr>
          </a:p>
          <a:p>
            <a:pPr lvl="1"/>
            <a:r>
              <a:rPr lang="en-US" dirty="0" smtClean="0"/>
              <a:t>Implement </a:t>
            </a:r>
            <a:r>
              <a:rPr lang="en-US" b="1" dirty="0" err="1" smtClean="0">
                <a:latin typeface="Courier New" pitchFamily="49" charset="0"/>
                <a:cs typeface="Courier New" pitchFamily="49" charset="0"/>
              </a:rPr>
              <a:t>processLine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string:String</a:t>
            </a:r>
            <a:r>
              <a:rPr lang="en-US" b="1" dirty="0" smtClean="0">
                <a:latin typeface="Courier New" pitchFamily="49" charset="0"/>
                <a:cs typeface="Courier New" pitchFamily="49" charset="0"/>
              </a:rPr>
              <a:t>) </a:t>
            </a:r>
          </a:p>
          <a:p>
            <a:pPr lvl="2"/>
            <a:r>
              <a:rPr lang="en-US" dirty="0" smtClean="0"/>
              <a:t>Add your custom line processing logic in this method</a:t>
            </a:r>
          </a:p>
          <a:p>
            <a:r>
              <a:rPr lang="en-US" dirty="0" smtClean="0"/>
              <a:t>Create </a:t>
            </a:r>
            <a:r>
              <a:rPr lang="en-US" dirty="0"/>
              <a:t>plugin</a:t>
            </a:r>
          </a:p>
          <a:p>
            <a:pPr lvl="1"/>
            <a:r>
              <a:rPr lang="en-US" dirty="0"/>
              <a:t>Use Java class</a:t>
            </a:r>
          </a:p>
          <a:p>
            <a:pPr lvl="2"/>
            <a:r>
              <a:rPr lang="en-US" b="1" dirty="0" err="1" smtClean="0">
                <a:latin typeface="Courier New" pitchFamily="49" charset="0"/>
                <a:cs typeface="Courier New" pitchFamily="49" charset="0"/>
              </a:rPr>
              <a:t>com.guidewire.pl.integration.inbound</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file.DefaultFileInboundIntegrationPlugin</a:t>
            </a:r>
            <a:endParaRPr lang="en-US" b="1" dirty="0">
              <a:latin typeface="Courier New" pitchFamily="49" charset="0"/>
              <a:cs typeface="Courier New" pitchFamily="49" charset="0"/>
            </a:endParaRPr>
          </a:p>
          <a:p>
            <a:r>
              <a:rPr lang="en-US" dirty="0"/>
              <a:t>Define plugin </a:t>
            </a:r>
            <a:r>
              <a:rPr lang="en-US" dirty="0" smtClean="0"/>
              <a:t>parameters</a:t>
            </a:r>
          </a:p>
          <a:p>
            <a:pPr lvl="1"/>
            <a:r>
              <a:rPr lang="en-US" dirty="0" smtClean="0"/>
              <a:t>Directory path</a:t>
            </a:r>
          </a:p>
          <a:p>
            <a:pPr lvl="1"/>
            <a:r>
              <a:rPr lang="en-US" dirty="0" smtClean="0"/>
              <a:t>Line Processor class</a:t>
            </a:r>
          </a:p>
          <a:p>
            <a:pPr lvl="1"/>
            <a:r>
              <a:rPr lang="en-US" dirty="0" smtClean="0"/>
              <a:t>Worker agent</a:t>
            </a:r>
            <a:endParaRPr lang="en-US" dirty="0"/>
          </a:p>
          <a:p>
            <a:pPr lvl="1"/>
            <a:endParaRPr lang="en-US" dirty="0" smtClean="0"/>
          </a:p>
          <a:p>
            <a:pPr marL="57150" indent="0">
              <a:buNone/>
            </a:pPr>
            <a:endParaRPr lang="en-US" dirty="0" smtClean="0"/>
          </a:p>
        </p:txBody>
      </p:sp>
      <p:grpSp>
        <p:nvGrpSpPr>
          <p:cNvPr id="17" name="Group 16"/>
          <p:cNvGrpSpPr/>
          <p:nvPr/>
        </p:nvGrpSpPr>
        <p:grpSpPr>
          <a:xfrm>
            <a:off x="7503990" y="3086346"/>
            <a:ext cx="1411410" cy="1561854"/>
            <a:chOff x="7199190" y="981318"/>
            <a:chExt cx="1411410" cy="1561854"/>
          </a:xfrm>
        </p:grpSpPr>
        <p:grpSp>
          <p:nvGrpSpPr>
            <p:cNvPr id="18" name="icn PreDefPlugins"/>
            <p:cNvGrpSpPr/>
            <p:nvPr/>
          </p:nvGrpSpPr>
          <p:grpSpPr>
            <a:xfrm>
              <a:off x="7199190" y="981318"/>
              <a:ext cx="1115465" cy="1380882"/>
              <a:chOff x="8250572" y="1176727"/>
              <a:chExt cx="1115465" cy="1380882"/>
            </a:xfrm>
          </p:grpSpPr>
          <p:pic>
            <p:nvPicPr>
              <p:cNvPr id="20"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22" name="Rectangle 21"/>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Rectangle 22"/>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4" name="Freeform 23"/>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5" name="Freeform 24"/>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8" y="1765300"/>
              <a:ext cx="777872" cy="7778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24219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Inbound JMS </a:t>
            </a:r>
            <a:r>
              <a:rPr lang="en-US" dirty="0"/>
              <a:t>i</a:t>
            </a:r>
            <a:r>
              <a:rPr lang="en-US" dirty="0" smtClean="0"/>
              <a:t>ntegration</a:t>
            </a:r>
            <a:endParaRPr lang="en-US" dirty="0"/>
          </a:p>
        </p:txBody>
      </p:sp>
      <p:sp>
        <p:nvSpPr>
          <p:cNvPr id="3" name="Content Placeholder 2"/>
          <p:cNvSpPr>
            <a:spLocks noGrp="1"/>
          </p:cNvSpPr>
          <p:nvPr>
            <p:ph idx="1"/>
          </p:nvPr>
        </p:nvSpPr>
        <p:spPr/>
        <p:txBody>
          <a:bodyPr/>
          <a:lstStyle/>
          <a:p>
            <a:r>
              <a:rPr lang="en-US" dirty="0" smtClean="0"/>
              <a:t>For inbound queues of JMS messages</a:t>
            </a:r>
            <a:endParaRPr lang="en-US" dirty="0"/>
          </a:p>
          <a:p>
            <a:pPr lvl="1"/>
            <a:r>
              <a:rPr lang="en-US" dirty="0"/>
              <a:t>Multi-threaded; high performing</a:t>
            </a:r>
          </a:p>
          <a:p>
            <a:r>
              <a:rPr lang="en-US" dirty="0" smtClean="0"/>
              <a:t>Application server requirements</a:t>
            </a:r>
          </a:p>
          <a:p>
            <a:pPr lvl="1"/>
            <a:r>
              <a:rPr lang="en-US" dirty="0" smtClean="0"/>
              <a:t>IBM </a:t>
            </a:r>
            <a:r>
              <a:rPr lang="en-US" dirty="0" err="1" smtClean="0"/>
              <a:t>WebSphere</a:t>
            </a:r>
            <a:r>
              <a:rPr lang="en-US" dirty="0" smtClean="0"/>
              <a:t>, </a:t>
            </a:r>
            <a:r>
              <a:rPr lang="en-US" dirty="0"/>
              <a:t>Oracle </a:t>
            </a:r>
            <a:r>
              <a:rPr lang="en-US" dirty="0" err="1" smtClean="0"/>
              <a:t>Weblogic</a:t>
            </a:r>
            <a:endParaRPr lang="en-US" dirty="0" smtClean="0"/>
          </a:p>
          <a:p>
            <a:pPr lvl="1"/>
            <a:r>
              <a:rPr lang="en-US" b="1" dirty="0" err="1">
                <a:latin typeface="Courier New" pitchFamily="49" charset="0"/>
                <a:cs typeface="Courier New" pitchFamily="49" charset="0"/>
              </a:rPr>
              <a:t>commonj.work.WorkManager</a:t>
            </a:r>
            <a:endParaRPr lang="en-US" b="1" dirty="0">
              <a:latin typeface="Courier New" pitchFamily="49" charset="0"/>
              <a:cs typeface="Courier New" pitchFamily="49" charset="0"/>
            </a:endParaRPr>
          </a:p>
          <a:p>
            <a:r>
              <a:rPr lang="en-US" dirty="0" smtClean="0"/>
              <a:t>Handles message dispatch and thread management</a:t>
            </a:r>
          </a:p>
          <a:p>
            <a:pPr lvl="1"/>
            <a:r>
              <a:rPr lang="en-US" dirty="0" smtClean="0"/>
              <a:t>Write custom code to process individual messages in </a:t>
            </a:r>
            <a:br>
              <a:rPr lang="en-US" dirty="0" smtClean="0"/>
            </a:br>
            <a:r>
              <a:rPr lang="en-US" dirty="0" smtClean="0"/>
              <a:t>a Message Listener</a:t>
            </a:r>
          </a:p>
          <a:p>
            <a:r>
              <a:rPr lang="en-US" dirty="0" smtClean="0"/>
              <a:t>Create plugin</a:t>
            </a:r>
          </a:p>
          <a:p>
            <a:pPr lvl="1"/>
            <a:r>
              <a:rPr lang="en-US" dirty="0" smtClean="0"/>
              <a:t>Use Java class</a:t>
            </a:r>
          </a:p>
          <a:p>
            <a:pPr lvl="2"/>
            <a:r>
              <a:rPr lang="en-US" b="1" dirty="0" err="1" smtClean="0">
                <a:latin typeface="Courier New" pitchFamily="49" charset="0"/>
                <a:cs typeface="Courier New" pitchFamily="49" charset="0"/>
              </a:rPr>
              <a:t>com.guidewire.pl.integration.inbound.jms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DefaultJMSInboundIntegrationPlugin</a:t>
            </a:r>
            <a:endParaRPr lang="en-US" b="1" dirty="0" smtClean="0">
              <a:latin typeface="Courier New" pitchFamily="49" charset="0"/>
              <a:cs typeface="Courier New" pitchFamily="49" charset="0"/>
            </a:endParaRPr>
          </a:p>
          <a:p>
            <a:pPr lvl="1"/>
            <a:r>
              <a:rPr lang="en-US" dirty="0" smtClean="0"/>
              <a:t>Define plugin parameters</a:t>
            </a:r>
            <a:endParaRPr lang="en-US" dirty="0"/>
          </a:p>
        </p:txBody>
      </p:sp>
      <p:grpSp>
        <p:nvGrpSpPr>
          <p:cNvPr id="5" name="Group 4"/>
          <p:cNvGrpSpPr/>
          <p:nvPr/>
        </p:nvGrpSpPr>
        <p:grpSpPr>
          <a:xfrm>
            <a:off x="7503990" y="4229346"/>
            <a:ext cx="1411410" cy="1561854"/>
            <a:chOff x="7199190" y="981318"/>
            <a:chExt cx="1411410" cy="1561854"/>
          </a:xfrm>
        </p:grpSpPr>
        <p:grpSp>
          <p:nvGrpSpPr>
            <p:cNvPr id="7" name="icn PreDefPlugins"/>
            <p:cNvGrpSpPr/>
            <p:nvPr/>
          </p:nvGrpSpPr>
          <p:grpSpPr>
            <a:xfrm>
              <a:off x="7199190" y="981318"/>
              <a:ext cx="1115465" cy="1380882"/>
              <a:chOff x="8250572" y="1176727"/>
              <a:chExt cx="1115465" cy="1380882"/>
            </a:xfrm>
          </p:grpSpPr>
          <p:pic>
            <p:nvPicPr>
              <p:cNvPr id="8"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10" name="Rectangle 9"/>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0"/>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1"/>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2"/>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2728" y="1765300"/>
              <a:ext cx="777872" cy="7778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165647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inbound integration</a:t>
            </a:r>
            <a:endParaRPr lang="en-US" dirty="0"/>
          </a:p>
        </p:txBody>
      </p:sp>
      <p:sp>
        <p:nvSpPr>
          <p:cNvPr id="3" name="Content Placeholder 2"/>
          <p:cNvSpPr>
            <a:spLocks noGrp="1"/>
          </p:cNvSpPr>
          <p:nvPr>
            <p:ph idx="1"/>
          </p:nvPr>
        </p:nvSpPr>
        <p:spPr/>
        <p:txBody>
          <a:bodyPr/>
          <a:lstStyle/>
          <a:p>
            <a:r>
              <a:rPr lang="en-US" dirty="0" smtClean="0"/>
              <a:t>Base your own custom solution on </a:t>
            </a:r>
          </a:p>
          <a:p>
            <a:pPr lvl="1"/>
            <a:r>
              <a:rPr lang="en-US" b="1" dirty="0" err="1" smtClean="0">
                <a:latin typeface="Courier New" pitchFamily="49" charset="0"/>
                <a:cs typeface="Courier New" pitchFamily="49" charset="0"/>
              </a:rPr>
              <a:t>gw.plugin.integration.inbound</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InboundIntegrationPlugin</a:t>
            </a:r>
            <a:endParaRPr lang="en-US" b="1" dirty="0" smtClean="0">
              <a:latin typeface="Courier New" pitchFamily="49" charset="0"/>
              <a:cs typeface="Courier New" pitchFamily="49" charset="0"/>
            </a:endParaRPr>
          </a:p>
          <a:p>
            <a:r>
              <a:rPr lang="en-US" dirty="0" smtClean="0"/>
              <a:t>Implement interface methods </a:t>
            </a:r>
          </a:p>
          <a:p>
            <a:pPr lvl="1"/>
            <a:r>
              <a:rPr lang="en-US" dirty="0" err="1" smtClean="0"/>
              <a:t>IStartablePlugin</a:t>
            </a:r>
            <a:r>
              <a:rPr lang="en-US" dirty="0" smtClean="0"/>
              <a:t>, </a:t>
            </a:r>
            <a:r>
              <a:rPr lang="en-US" dirty="0" err="1" smtClean="0"/>
              <a:t>InitializablePlugin</a:t>
            </a:r>
            <a:r>
              <a:rPr lang="en-US" dirty="0" smtClean="0"/>
              <a:t>. </a:t>
            </a:r>
            <a:r>
              <a:rPr lang="en-US" dirty="0" err="1" smtClean="0"/>
              <a:t>WorkAgent</a:t>
            </a:r>
            <a:endParaRPr lang="en-US" dirty="0" smtClean="0"/>
          </a:p>
          <a:p>
            <a:r>
              <a:rPr lang="en-US" dirty="0" err="1" smtClean="0"/>
              <a:t>WorkAgent</a:t>
            </a:r>
            <a:r>
              <a:rPr lang="en-US" dirty="0" smtClean="0"/>
              <a:t> contains  </a:t>
            </a:r>
            <a:r>
              <a:rPr lang="en-US" b="1" dirty="0" smtClean="0">
                <a:latin typeface="Courier New" pitchFamily="49" charset="0"/>
                <a:cs typeface="Courier New" pitchFamily="49" charset="0"/>
              </a:rPr>
              <a:t>factory() </a:t>
            </a:r>
            <a:r>
              <a:rPr lang="en-US" dirty="0" smtClean="0"/>
              <a:t>method</a:t>
            </a:r>
          </a:p>
          <a:p>
            <a:pPr lvl="1"/>
            <a:r>
              <a:rPr lang="en-US" dirty="0" smtClean="0"/>
              <a:t>Must return Factory object, an object that creates work data sets</a:t>
            </a:r>
          </a:p>
          <a:p>
            <a:r>
              <a:rPr lang="en-US" dirty="0" smtClean="0"/>
              <a:t>Create classes to implement interfaces</a:t>
            </a:r>
          </a:p>
          <a:p>
            <a:pPr lvl="1"/>
            <a:r>
              <a:rPr lang="en-US" dirty="0" err="1" smtClean="0"/>
              <a:t>WorkSetProcessor</a:t>
            </a:r>
            <a:r>
              <a:rPr lang="en-US" dirty="0" smtClean="0"/>
              <a:t> or </a:t>
            </a:r>
            <a:r>
              <a:rPr lang="en-US" dirty="0" err="1" smtClean="0"/>
              <a:t>TransactionalWorkSetProcessor</a:t>
            </a:r>
            <a:endParaRPr lang="en-US" dirty="0" smtClean="0"/>
          </a:p>
          <a:p>
            <a:pPr lvl="1"/>
            <a:r>
              <a:rPr lang="en-US" dirty="0" err="1" smtClean="0"/>
              <a:t>WorkDataSets</a:t>
            </a:r>
            <a:endParaRPr lang="en-US" dirty="0" smtClean="0"/>
          </a:p>
          <a:p>
            <a:r>
              <a:rPr lang="en-US" dirty="0" smtClean="0"/>
              <a:t> </a:t>
            </a:r>
            <a:r>
              <a:rPr lang="en-US" dirty="0"/>
              <a:t>Create plugin</a:t>
            </a:r>
          </a:p>
          <a:p>
            <a:pPr lvl="1"/>
            <a:r>
              <a:rPr lang="en-US" dirty="0"/>
              <a:t>Must use a Java </a:t>
            </a:r>
            <a:r>
              <a:rPr lang="en-US" dirty="0" smtClean="0"/>
              <a:t>class</a:t>
            </a:r>
          </a:p>
          <a:p>
            <a:pPr lvl="1"/>
            <a:r>
              <a:rPr lang="en-US" dirty="0" smtClean="0"/>
              <a:t>Define custom plugin </a:t>
            </a:r>
            <a:r>
              <a:rPr lang="en-US" dirty="0"/>
              <a:t>parameters</a:t>
            </a:r>
          </a:p>
          <a:p>
            <a:pPr lvl="1"/>
            <a:endParaRPr lang="en-US" b="1" dirty="0">
              <a:latin typeface="Courier New" pitchFamily="49" charset="0"/>
              <a:cs typeface="Courier New" pitchFamily="49" charset="0"/>
            </a:endParaRPr>
          </a:p>
        </p:txBody>
      </p:sp>
      <p:grpSp>
        <p:nvGrpSpPr>
          <p:cNvPr id="4" name="icn Java Plugin"/>
          <p:cNvGrpSpPr/>
          <p:nvPr/>
        </p:nvGrpSpPr>
        <p:grpSpPr>
          <a:xfrm>
            <a:off x="7484092" y="4876800"/>
            <a:ext cx="1115465" cy="1458791"/>
            <a:chOff x="5796489" y="1186780"/>
            <a:chExt cx="1115465" cy="1458791"/>
          </a:xfrm>
        </p:grpSpPr>
        <p:grpSp>
          <p:nvGrpSpPr>
            <p:cNvPr id="5" name="icn PreDefPlugins"/>
            <p:cNvGrpSpPr/>
            <p:nvPr/>
          </p:nvGrpSpPr>
          <p:grpSpPr>
            <a:xfrm>
              <a:off x="5796489" y="1186780"/>
              <a:ext cx="1115465" cy="1380882"/>
              <a:chOff x="8250572" y="1176727"/>
              <a:chExt cx="1115465" cy="1380882"/>
            </a:xfrm>
          </p:grpSpPr>
          <p:pic>
            <p:nvPicPr>
              <p:cNvPr id="7"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6" name="Freeform 30"/>
            <p:cNvSpPr>
              <a:spLocks/>
            </p:cNvSpPr>
            <p:nvPr/>
          </p:nvSpPr>
          <p:spPr bwMode="auto">
            <a:xfrm>
              <a:off x="6619854" y="1915321"/>
              <a:ext cx="292100" cy="730250"/>
            </a:xfrm>
            <a:custGeom>
              <a:avLst/>
              <a:gdLst>
                <a:gd name="T0" fmla="*/ 14 w 297"/>
                <a:gd name="T1" fmla="*/ 0 h 1155"/>
                <a:gd name="T2" fmla="*/ 27 w 297"/>
                <a:gd name="T3" fmla="*/ 0 h 1155"/>
                <a:gd name="T4" fmla="*/ 27 w 297"/>
                <a:gd name="T5" fmla="*/ 9 h 1155"/>
                <a:gd name="T6" fmla="*/ 26 w 297"/>
                <a:gd name="T7" fmla="*/ 9 h 1155"/>
                <a:gd name="T8" fmla="*/ 24 w 297"/>
                <a:gd name="T9" fmla="*/ 10 h 1155"/>
                <a:gd name="T10" fmla="*/ 22 w 297"/>
                <a:gd name="T11" fmla="*/ 10 h 1155"/>
                <a:gd name="T12" fmla="*/ 19 w 297"/>
                <a:gd name="T13" fmla="*/ 11 h 1155"/>
                <a:gd name="T14" fmla="*/ 12 w 297"/>
                <a:gd name="T15" fmla="*/ 11 h 1155"/>
                <a:gd name="T16" fmla="*/ 11 w 297"/>
                <a:gd name="T17" fmla="*/ 12 h 1155"/>
                <a:gd name="T18" fmla="*/ 7 w 297"/>
                <a:gd name="T19" fmla="*/ 12 h 1155"/>
                <a:gd name="T20" fmla="*/ 0 w 297"/>
                <a:gd name="T21" fmla="*/ 11 h 1155"/>
                <a:gd name="T22" fmla="*/ 4 w 297"/>
                <a:gd name="T23" fmla="*/ 10 h 1155"/>
                <a:gd name="T24" fmla="*/ 7 w 297"/>
                <a:gd name="T25" fmla="*/ 10 h 1155"/>
                <a:gd name="T26" fmla="*/ 11 w 297"/>
                <a:gd name="T27" fmla="*/ 10 h 1155"/>
                <a:gd name="T28" fmla="*/ 12 w 297"/>
                <a:gd name="T29" fmla="*/ 9 h 1155"/>
                <a:gd name="T30" fmla="*/ 14 w 297"/>
                <a:gd name="T31" fmla="*/ 8 h 1155"/>
                <a:gd name="T32" fmla="*/ 14 w 297"/>
                <a:gd name="T33" fmla="*/ 5 h 1155"/>
                <a:gd name="T34" fmla="*/ 14 w 297"/>
                <a:gd name="T35" fmla="*/ 0 h 1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7"/>
                <a:gd name="T55" fmla="*/ 0 h 1155"/>
                <a:gd name="T56" fmla="*/ 297 w 297"/>
                <a:gd name="T57" fmla="*/ 1155 h 1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7" h="1155">
                  <a:moveTo>
                    <a:pt x="147" y="0"/>
                  </a:moveTo>
                  <a:lnTo>
                    <a:pt x="297" y="0"/>
                  </a:lnTo>
                  <a:lnTo>
                    <a:pt x="294" y="849"/>
                  </a:lnTo>
                  <a:lnTo>
                    <a:pt x="285" y="927"/>
                  </a:lnTo>
                  <a:lnTo>
                    <a:pt x="264" y="993"/>
                  </a:lnTo>
                  <a:lnTo>
                    <a:pt x="243" y="1032"/>
                  </a:lnTo>
                  <a:lnTo>
                    <a:pt x="201" y="1077"/>
                  </a:lnTo>
                  <a:lnTo>
                    <a:pt x="141" y="1119"/>
                  </a:lnTo>
                  <a:lnTo>
                    <a:pt x="111" y="1134"/>
                  </a:lnTo>
                  <a:lnTo>
                    <a:pt x="69" y="1155"/>
                  </a:lnTo>
                  <a:lnTo>
                    <a:pt x="0" y="1068"/>
                  </a:lnTo>
                  <a:lnTo>
                    <a:pt x="36" y="1050"/>
                  </a:lnTo>
                  <a:lnTo>
                    <a:pt x="81" y="1014"/>
                  </a:lnTo>
                  <a:lnTo>
                    <a:pt x="117" y="966"/>
                  </a:lnTo>
                  <a:lnTo>
                    <a:pt x="138" y="912"/>
                  </a:lnTo>
                  <a:lnTo>
                    <a:pt x="147" y="774"/>
                  </a:lnTo>
                  <a:lnTo>
                    <a:pt x="147" y="519"/>
                  </a:lnTo>
                  <a:lnTo>
                    <a:pt x="147" y="0"/>
                  </a:lnTo>
                  <a:close/>
                </a:path>
              </a:pathLst>
            </a:custGeom>
            <a:ln/>
            <a:effectLst>
              <a:glow rad="63500">
                <a:schemeClr val="accent1">
                  <a:alpha val="45000"/>
                  <a:satMod val="120000"/>
                </a:schemeClr>
              </a:glow>
              <a:outerShdw blurRad="50800" dist="38100" dir="2700000" algn="tl" rotWithShape="0">
                <a:prstClr val="black">
                  <a:alpha val="40000"/>
                </a:prstClr>
              </a:outerShdw>
            </a:effectLst>
            <a:ex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a:p>
          </p:txBody>
        </p:sp>
      </p:grpSp>
    </p:spTree>
    <p:extLst>
      <p:ext uri="{BB962C8B-B14F-4D97-AF65-F5344CB8AC3E}">
        <p14:creationId xmlns:p14="http://schemas.microsoft.com/office/powerpoint/2010/main" val="40760022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OSGi</a:t>
            </a:r>
            <a:r>
              <a:rPr lang="en-US" dirty="0" smtClean="0"/>
              <a:t> framework for Emerald 8.0.1</a:t>
            </a:r>
            <a:endParaRPr lang="en-US" dirty="0"/>
          </a:p>
        </p:txBody>
      </p:sp>
      <p:sp>
        <p:nvSpPr>
          <p:cNvPr id="4" name="AutoShape 1"/>
          <p:cNvSpPr>
            <a:spLocks noChangeArrowheads="1"/>
          </p:cNvSpPr>
          <p:nvPr/>
        </p:nvSpPr>
        <p:spPr bwMode="auto">
          <a:xfrm>
            <a:off x="533400" y="990600"/>
            <a:ext cx="8382000" cy="3104443"/>
          </a:xfrm>
          <a:prstGeom prst="roundRect">
            <a:avLst>
              <a:gd name="adj" fmla="val 11026"/>
            </a:avLst>
          </a:prstGeom>
          <a:solidFill>
            <a:schemeClr val="tx2">
              <a:lumMod val="95000"/>
            </a:schemeClr>
          </a:solidFill>
          <a:ln w="28575">
            <a:solidFill>
              <a:schemeClr val="tx2">
                <a:lumMod val="65000"/>
              </a:schemeClr>
            </a:solidFill>
            <a:round/>
            <a:headEnd/>
            <a:tailEnd/>
          </a:ln>
          <a:effectLst>
            <a:outerShdw blurRad="50800" dist="38100" dir="2700000" algn="tl" rotWithShape="0">
              <a:prstClr val="black">
                <a:alpha val="40000"/>
              </a:prstClr>
            </a:outerShdw>
          </a:effectLst>
        </p:spPr>
        <p:txBody>
          <a:bodyPr wrap="none" lIns="90000" tIns="60840" rIns="90000" bIns="450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err="1" smtClean="0">
                <a:solidFill>
                  <a:srgbClr val="000000"/>
                </a:solidFill>
                <a:ea typeface="WenQuanYi Micro Hei" charset="0"/>
                <a:cs typeface="WenQuanYi Micro Hei" charset="0"/>
              </a:rPr>
              <a:t>xx.war</a:t>
            </a:r>
            <a:endParaRPr lang="en-US" sz="2400" b="1" dirty="0">
              <a:solidFill>
                <a:srgbClr val="000000"/>
              </a:solidFill>
              <a:ea typeface="WenQuanYi Micro Hei" charset="0"/>
              <a:cs typeface="WenQuanYi Micro Hei" charset="0"/>
            </a:endParaRPr>
          </a:p>
        </p:txBody>
      </p:sp>
      <p:sp>
        <p:nvSpPr>
          <p:cNvPr id="5" name="AutoShape 3"/>
          <p:cNvSpPr>
            <a:spLocks noChangeArrowheads="1"/>
          </p:cNvSpPr>
          <p:nvPr/>
        </p:nvSpPr>
        <p:spPr bwMode="auto">
          <a:xfrm>
            <a:off x="4237039" y="5684837"/>
            <a:ext cx="639762" cy="639763"/>
          </a:xfrm>
          <a:prstGeom prst="upArrow">
            <a:avLst>
              <a:gd name="adj1" fmla="val 50000"/>
              <a:gd name="adj2" fmla="val 38193"/>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p>
        </p:txBody>
      </p:sp>
      <p:sp>
        <p:nvSpPr>
          <p:cNvPr id="6" name="AutoShape 4"/>
          <p:cNvSpPr>
            <a:spLocks noChangeArrowheads="1"/>
          </p:cNvSpPr>
          <p:nvPr/>
        </p:nvSpPr>
        <p:spPr bwMode="auto">
          <a:xfrm>
            <a:off x="3505201" y="5013325"/>
            <a:ext cx="2103438" cy="549275"/>
          </a:xfrm>
          <a:prstGeom prst="roundRect">
            <a:avLst>
              <a:gd name="adj" fmla="val 16667"/>
            </a:avLst>
          </a:prstGeom>
          <a:solidFill>
            <a:schemeClr val="accent6">
              <a:lumMod val="20000"/>
              <a:lumOff val="80000"/>
            </a:schemeClr>
          </a:solidFill>
          <a:ln w="9360">
            <a:solidFill>
              <a:schemeClr val="accent6">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ea typeface="WenQuanYi Micro Hei" charset="0"/>
                <a:cs typeface="WenQuanYi Micro Hei" charset="0"/>
              </a:rPr>
              <a:t>App Server</a:t>
            </a:r>
          </a:p>
        </p:txBody>
      </p:sp>
      <p:sp>
        <p:nvSpPr>
          <p:cNvPr id="7" name="Freeform 5"/>
          <p:cNvSpPr>
            <a:spLocks noChangeArrowheads="1"/>
          </p:cNvSpPr>
          <p:nvPr/>
        </p:nvSpPr>
        <p:spPr bwMode="auto">
          <a:xfrm>
            <a:off x="4190208" y="4257675"/>
            <a:ext cx="639762" cy="549275"/>
          </a:xfrm>
          <a:custGeom>
            <a:avLst/>
            <a:gdLst>
              <a:gd name="T0" fmla="*/ 439 w 787"/>
              <a:gd name="T1" fmla="*/ 12 h 799"/>
              <a:gd name="T2" fmla="*/ 535 w 787"/>
              <a:gd name="T3" fmla="*/ 102 h 799"/>
              <a:gd name="T4" fmla="*/ 391 w 787"/>
              <a:gd name="T5" fmla="*/ 246 h 799"/>
              <a:gd name="T6" fmla="*/ 252 w 787"/>
              <a:gd name="T7" fmla="*/ 108 h 799"/>
              <a:gd name="T8" fmla="*/ 349 w 787"/>
              <a:gd name="T9" fmla="*/ 12 h 799"/>
              <a:gd name="T10" fmla="*/ 0 w 787"/>
              <a:gd name="T11" fmla="*/ 0 h 799"/>
              <a:gd name="T12" fmla="*/ 12 w 787"/>
              <a:gd name="T13" fmla="*/ 348 h 799"/>
              <a:gd name="T14" fmla="*/ 108 w 787"/>
              <a:gd name="T15" fmla="*/ 258 h 799"/>
              <a:gd name="T16" fmla="*/ 282 w 787"/>
              <a:gd name="T17" fmla="*/ 433 h 799"/>
              <a:gd name="T18" fmla="*/ 282 w 787"/>
              <a:gd name="T19" fmla="*/ 799 h 799"/>
              <a:gd name="T20" fmla="*/ 511 w 787"/>
              <a:gd name="T21" fmla="*/ 799 h 799"/>
              <a:gd name="T22" fmla="*/ 511 w 787"/>
              <a:gd name="T23" fmla="*/ 427 h 799"/>
              <a:gd name="T24" fmla="*/ 685 w 787"/>
              <a:gd name="T25" fmla="*/ 252 h 799"/>
              <a:gd name="T26" fmla="*/ 781 w 787"/>
              <a:gd name="T27" fmla="*/ 348 h 799"/>
              <a:gd name="T28" fmla="*/ 787 w 787"/>
              <a:gd name="T29" fmla="*/ 0 h 799"/>
              <a:gd name="T30" fmla="*/ 439 w 787"/>
              <a:gd name="T31" fmla="*/ 12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7" h="799">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p>
        </p:txBody>
      </p:sp>
      <p:sp>
        <p:nvSpPr>
          <p:cNvPr id="8" name="AutoShape 6"/>
          <p:cNvSpPr>
            <a:spLocks noChangeArrowheads="1"/>
          </p:cNvSpPr>
          <p:nvPr/>
        </p:nvSpPr>
        <p:spPr bwMode="auto">
          <a:xfrm>
            <a:off x="1646238"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9" name="AutoShape 7"/>
          <p:cNvSpPr>
            <a:spLocks noChangeArrowheads="1"/>
          </p:cNvSpPr>
          <p:nvPr/>
        </p:nvSpPr>
        <p:spPr bwMode="auto">
          <a:xfrm>
            <a:off x="1646238"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0" name="AutoShape 8"/>
          <p:cNvSpPr>
            <a:spLocks noChangeArrowheads="1"/>
          </p:cNvSpPr>
          <p:nvPr/>
        </p:nvSpPr>
        <p:spPr bwMode="auto">
          <a:xfrm>
            <a:off x="2193925"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1" name="AutoShape 9"/>
          <p:cNvSpPr>
            <a:spLocks noChangeArrowheads="1"/>
          </p:cNvSpPr>
          <p:nvPr/>
        </p:nvSpPr>
        <p:spPr bwMode="auto">
          <a:xfrm>
            <a:off x="1736725"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ea typeface="WenQuanYi Micro Hei" charset="0"/>
                <a:cs typeface="WenQuanYi Micro Hei" charset="0"/>
              </a:rPr>
              <a:t>PL</a:t>
            </a:r>
          </a:p>
        </p:txBody>
      </p:sp>
      <p:sp>
        <p:nvSpPr>
          <p:cNvPr id="12" name="AutoShape 10"/>
          <p:cNvSpPr>
            <a:spLocks noChangeArrowheads="1"/>
          </p:cNvSpPr>
          <p:nvPr/>
        </p:nvSpPr>
        <p:spPr bwMode="auto">
          <a:xfrm>
            <a:off x="2835275"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smtClean="0">
                <a:solidFill>
                  <a:srgbClr val="000000"/>
                </a:solidFill>
                <a:ea typeface="WenQuanYi Micro Hei" charset="0"/>
                <a:cs typeface="WenQuanYi Micro Hei" charset="0"/>
              </a:rPr>
              <a:t>XX</a:t>
            </a:r>
            <a:endParaRPr lang="en-US" b="1" dirty="0">
              <a:solidFill>
                <a:srgbClr val="000000"/>
              </a:solidFill>
              <a:ea typeface="WenQuanYi Micro Hei" charset="0"/>
              <a:cs typeface="WenQuanYi Micro Hei" charset="0"/>
            </a:endParaRPr>
          </a:p>
        </p:txBody>
      </p:sp>
      <p:sp>
        <p:nvSpPr>
          <p:cNvPr id="13" name="AutoShape 11"/>
          <p:cNvSpPr>
            <a:spLocks noChangeArrowheads="1"/>
          </p:cNvSpPr>
          <p:nvPr/>
        </p:nvSpPr>
        <p:spPr bwMode="auto">
          <a:xfrm>
            <a:off x="3292475"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4" name="AutoShape 12"/>
          <p:cNvSpPr>
            <a:spLocks noChangeArrowheads="1"/>
          </p:cNvSpPr>
          <p:nvPr/>
        </p:nvSpPr>
        <p:spPr bwMode="auto">
          <a:xfrm>
            <a:off x="2743200"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5" name="AutoShape 13"/>
          <p:cNvSpPr>
            <a:spLocks noChangeArrowheads="1"/>
          </p:cNvSpPr>
          <p:nvPr/>
        </p:nvSpPr>
        <p:spPr bwMode="auto">
          <a:xfrm>
            <a:off x="3292475"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6" name="AutoShape 14"/>
          <p:cNvSpPr>
            <a:spLocks noChangeArrowheads="1"/>
          </p:cNvSpPr>
          <p:nvPr/>
        </p:nvSpPr>
        <p:spPr bwMode="auto">
          <a:xfrm>
            <a:off x="2743200"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7" name="AutoShape 15"/>
          <p:cNvSpPr>
            <a:spLocks noChangeArrowheads="1"/>
          </p:cNvSpPr>
          <p:nvPr/>
        </p:nvSpPr>
        <p:spPr bwMode="auto">
          <a:xfrm>
            <a:off x="2193925" y="2470150"/>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18" name="AutoShape 16"/>
          <p:cNvSpPr>
            <a:spLocks noChangeArrowheads="1"/>
          </p:cNvSpPr>
          <p:nvPr/>
        </p:nvSpPr>
        <p:spPr bwMode="auto">
          <a:xfrm>
            <a:off x="6476998" y="1759415"/>
            <a:ext cx="1905001" cy="2072905"/>
          </a:xfrm>
          <a:prstGeom prst="roundRect">
            <a:avLst>
              <a:gd name="adj" fmla="val 11238"/>
            </a:avLst>
          </a:prstGeom>
          <a:solidFill>
            <a:schemeClr val="accent4">
              <a:lumMod val="20000"/>
              <a:lumOff val="80000"/>
            </a:schemeClr>
          </a:solidFill>
          <a:ln w="28575">
            <a:solidFill>
              <a:schemeClr val="accent4">
                <a:lumMod val="75000"/>
              </a:schemeClr>
            </a:solidFill>
            <a:round/>
            <a:headEnd/>
            <a:tailEnd/>
          </a:ln>
          <a:effectLst>
            <a:outerShdw blurRad="50800" dist="38100" dir="2700000" algn="tl" rotWithShape="0">
              <a:prstClr val="black">
                <a:alpha val="40000"/>
              </a:prstClr>
            </a:outerShdw>
          </a:effectLst>
        </p:spPr>
        <p:txBody>
          <a:bodyPr wrap="none" lIns="90000" tIns="55440" rIns="90000" bIns="450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err="1">
                <a:solidFill>
                  <a:srgbClr val="000000"/>
                </a:solidFill>
                <a:ea typeface="WenQuanYi Micro Hei" charset="0"/>
                <a:cs typeface="WenQuanYi Micro Hei" charset="0"/>
              </a:rPr>
              <a:t>OSGi</a:t>
            </a:r>
            <a:endParaRPr lang="en-US" b="1" dirty="0">
              <a:solidFill>
                <a:srgbClr val="000000"/>
              </a:solidFill>
              <a:ea typeface="WenQuanYi Micro Hei" charset="0"/>
              <a:cs typeface="WenQuanYi Micro Hei" charset="0"/>
            </a:endParaRPr>
          </a:p>
        </p:txBody>
      </p:sp>
      <p:sp>
        <p:nvSpPr>
          <p:cNvPr id="19" name="Text Box 17"/>
          <p:cNvSpPr txBox="1">
            <a:spLocks noChangeArrowheads="1"/>
          </p:cNvSpPr>
          <p:nvPr/>
        </p:nvSpPr>
        <p:spPr bwMode="auto">
          <a:xfrm>
            <a:off x="4968875" y="5761037"/>
            <a:ext cx="1812925" cy="396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r>
              <a:rPr lang="en-US" sz="1600" b="1" dirty="0"/>
              <a:t>HTTP request</a:t>
            </a:r>
          </a:p>
        </p:txBody>
      </p:sp>
      <p:sp>
        <p:nvSpPr>
          <p:cNvPr id="20" name="Text Box 18"/>
          <p:cNvSpPr txBox="1">
            <a:spLocks noChangeArrowheads="1"/>
          </p:cNvSpPr>
          <p:nvPr/>
        </p:nvSpPr>
        <p:spPr bwMode="auto">
          <a:xfrm>
            <a:off x="4968876" y="4402138"/>
            <a:ext cx="11890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web.xml</a:t>
            </a:r>
          </a:p>
        </p:txBody>
      </p:sp>
      <p:sp>
        <p:nvSpPr>
          <p:cNvPr id="21" name="Line 19"/>
          <p:cNvSpPr>
            <a:spLocks noChangeShapeType="1"/>
          </p:cNvSpPr>
          <p:nvPr/>
        </p:nvSpPr>
        <p:spPr bwMode="auto">
          <a:xfrm>
            <a:off x="5570536" y="1725687"/>
            <a:ext cx="0" cy="20807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Oval 20"/>
          <p:cNvSpPr>
            <a:spLocks noChangeArrowheads="1"/>
          </p:cNvSpPr>
          <p:nvPr/>
        </p:nvSpPr>
        <p:spPr bwMode="auto">
          <a:xfrm>
            <a:off x="6934200" y="2378075"/>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3" name="Oval 21"/>
          <p:cNvSpPr>
            <a:spLocks noChangeArrowheads="1"/>
          </p:cNvSpPr>
          <p:nvPr/>
        </p:nvSpPr>
        <p:spPr bwMode="auto">
          <a:xfrm>
            <a:off x="7483475" y="2378075"/>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4" name="Oval 22"/>
          <p:cNvSpPr>
            <a:spLocks noChangeArrowheads="1"/>
          </p:cNvSpPr>
          <p:nvPr/>
        </p:nvSpPr>
        <p:spPr bwMode="auto">
          <a:xfrm>
            <a:off x="7483475" y="2925763"/>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5" name="Oval 23"/>
          <p:cNvSpPr>
            <a:spLocks noChangeArrowheads="1"/>
          </p:cNvSpPr>
          <p:nvPr/>
        </p:nvSpPr>
        <p:spPr bwMode="auto">
          <a:xfrm>
            <a:off x="6934200" y="2925763"/>
            <a:ext cx="457200" cy="457200"/>
          </a:xfrm>
          <a:prstGeom prst="ellipse">
            <a:avLst/>
          </a:prstGeom>
          <a:solidFill>
            <a:schemeClr val="accent2">
              <a:lumMod val="20000"/>
              <a:lumOff val="80000"/>
            </a:schemeClr>
          </a:solidFill>
          <a:ln w="9360">
            <a:solidFill>
              <a:schemeClr val="accent2">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6" name="AutoShape 24"/>
          <p:cNvSpPr>
            <a:spLocks noChangeArrowheads="1"/>
          </p:cNvSpPr>
          <p:nvPr/>
        </p:nvSpPr>
        <p:spPr bwMode="auto">
          <a:xfrm>
            <a:off x="3932238" y="3017838"/>
            <a:ext cx="822325" cy="822325"/>
          </a:xfrm>
          <a:prstGeom prst="roundRect">
            <a:avLst>
              <a:gd name="adj" fmla="val 16667"/>
            </a:avLst>
          </a:prstGeom>
          <a:solidFill>
            <a:schemeClr val="accent5">
              <a:lumMod val="20000"/>
              <a:lumOff val="80000"/>
            </a:schemeClr>
          </a:solidFill>
          <a:ln w="9360">
            <a:solidFill>
              <a:schemeClr val="accent5">
                <a:lumMod val="75000"/>
              </a:schemeClr>
            </a:solidFill>
            <a:round/>
            <a:headEnd/>
            <a:tailEnd/>
          </a:ln>
          <a:effectLst>
            <a:outerShdw blurRad="50800" dist="38100" dir="2700000" algn="tl" rotWithShape="0">
              <a:prstClr val="black">
                <a:alpha val="40000"/>
              </a:prstClr>
            </a:outerShdw>
          </a:effectLst>
        </p:spPr>
        <p:txBody>
          <a:bodyPr wrap="none" lIns="90000" tIns="60840" rIns="90000" bIns="450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ea typeface="WenQuanYi Micro Hei" charset="0"/>
                <a:cs typeface="WenQuanYi Micro Hei" charset="0"/>
              </a:rPr>
              <a:t>...</a:t>
            </a:r>
          </a:p>
        </p:txBody>
      </p:sp>
      <p:sp>
        <p:nvSpPr>
          <p:cNvPr id="27" name="AutoShape 25"/>
          <p:cNvSpPr>
            <a:spLocks noChangeArrowheads="1"/>
          </p:cNvSpPr>
          <p:nvPr/>
        </p:nvSpPr>
        <p:spPr bwMode="auto">
          <a:xfrm>
            <a:off x="4389438" y="2468563"/>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8" name="AutoShape 26"/>
          <p:cNvSpPr>
            <a:spLocks noChangeArrowheads="1"/>
          </p:cNvSpPr>
          <p:nvPr/>
        </p:nvSpPr>
        <p:spPr bwMode="auto">
          <a:xfrm>
            <a:off x="3840163"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29" name="AutoShape 27"/>
          <p:cNvSpPr>
            <a:spLocks noChangeArrowheads="1"/>
          </p:cNvSpPr>
          <p:nvPr/>
        </p:nvSpPr>
        <p:spPr bwMode="auto">
          <a:xfrm>
            <a:off x="4389438" y="1920875"/>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30" name="AutoShape 28"/>
          <p:cNvSpPr>
            <a:spLocks noChangeArrowheads="1"/>
          </p:cNvSpPr>
          <p:nvPr/>
        </p:nvSpPr>
        <p:spPr bwMode="auto">
          <a:xfrm>
            <a:off x="3840163" y="2468563"/>
            <a:ext cx="365125" cy="365125"/>
          </a:xfrm>
          <a:prstGeom prst="roundRect">
            <a:avLst>
              <a:gd name="adj" fmla="val 16667"/>
            </a:avLst>
          </a:prstGeom>
          <a:solidFill>
            <a:schemeClr val="accent3">
              <a:lumMod val="20000"/>
              <a:lumOff val="80000"/>
            </a:schemeClr>
          </a:solidFill>
          <a:ln w="9360">
            <a:solidFill>
              <a:schemeClr val="accent3">
                <a:lumMod val="75000"/>
              </a:schemeClr>
            </a:solidFill>
            <a:round/>
            <a:headEnd/>
            <a:tailEnd/>
          </a:ln>
          <a:effectLst>
            <a:outerShdw blurRad="50800" dist="38100" dir="2700000" algn="tl" rotWithShape="0">
              <a:prstClr val="black">
                <a:alpha val="40000"/>
              </a:prstClr>
            </a:outerShdw>
          </a:effectLst>
        </p:spPr>
        <p:txBody>
          <a:bodyPr wrap="none" anchor="ctr"/>
          <a:lstStyle/>
          <a:p>
            <a:endParaRPr lang="en-US"/>
          </a:p>
        </p:txBody>
      </p:sp>
      <p:sp>
        <p:nvSpPr>
          <p:cNvPr id="31" name="AutoShape 29"/>
          <p:cNvSpPr>
            <a:spLocks noChangeArrowheads="1"/>
          </p:cNvSpPr>
          <p:nvPr/>
        </p:nvSpPr>
        <p:spPr bwMode="auto">
          <a:xfrm>
            <a:off x="5208587" y="2617226"/>
            <a:ext cx="723898" cy="361950"/>
          </a:xfrm>
          <a:prstGeom prst="leftRightArrow">
            <a:avLst>
              <a:gd name="adj1" fmla="val 50000"/>
              <a:gd name="adj2" fmla="val 59248"/>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anchor="ctr"/>
          <a:lstStyle/>
          <a:p>
            <a:endParaRPr lang="en-US">
              <a:solidFill>
                <a:schemeClr val="lt1"/>
              </a:solidFill>
            </a:endParaRPr>
          </a:p>
        </p:txBody>
      </p:sp>
      <p:sp>
        <p:nvSpPr>
          <p:cNvPr id="32" name="Text Box 31"/>
          <p:cNvSpPr txBox="1">
            <a:spLocks noChangeArrowheads="1"/>
          </p:cNvSpPr>
          <p:nvPr/>
        </p:nvSpPr>
        <p:spPr bwMode="auto">
          <a:xfrm>
            <a:off x="533400" y="3252788"/>
            <a:ext cx="109696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GW jars</a:t>
            </a:r>
          </a:p>
        </p:txBody>
      </p:sp>
      <p:sp>
        <p:nvSpPr>
          <p:cNvPr id="33" name="Text Box 27"/>
          <p:cNvSpPr txBox="1">
            <a:spLocks noChangeArrowheads="1"/>
          </p:cNvSpPr>
          <p:nvPr/>
        </p:nvSpPr>
        <p:spPr bwMode="auto">
          <a:xfrm>
            <a:off x="533400" y="2029851"/>
            <a:ext cx="1112839"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4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WenQuanYi Micro Hei" charset="0"/>
                <a:cs typeface="WenQuanYi Micro Hei" charset="0"/>
              </a:defRPr>
            </a:lvl9pPr>
          </a:lstStyle>
          <a:p>
            <a:pPr>
              <a:buClrTx/>
              <a:buFontTx/>
              <a:buNone/>
            </a:pPr>
            <a:r>
              <a:rPr lang="en-US" sz="1600" b="1" dirty="0"/>
              <a:t>3rd-party jars</a:t>
            </a:r>
          </a:p>
        </p:txBody>
      </p:sp>
    </p:spTree>
    <p:extLst>
      <p:ext uri="{BB962C8B-B14F-4D97-AF65-F5344CB8AC3E}">
        <p14:creationId xmlns:p14="http://schemas.microsoft.com/office/powerpoint/2010/main" val="358383719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Guidewire Studio </a:t>
            </a:r>
            <a:r>
              <a:rPr lang="en-US" dirty="0" err="1" smtClean="0"/>
              <a:t>OSGi</a:t>
            </a:r>
            <a:r>
              <a:rPr lang="en-US" dirty="0" smtClean="0"/>
              <a:t> plugin editor 8.0.1</a:t>
            </a:r>
            <a:endParaRPr lang="en-US" dirty="0"/>
          </a:p>
        </p:txBody>
      </p:sp>
      <p:sp>
        <p:nvSpPr>
          <p:cNvPr id="3" name="Content Placeholder 2"/>
          <p:cNvSpPr>
            <a:spLocks noGrp="1"/>
          </p:cNvSpPr>
          <p:nvPr>
            <p:ph idx="1"/>
          </p:nvPr>
        </p:nvSpPr>
        <p:spPr/>
        <p:txBody>
          <a:bodyPr/>
          <a:lstStyle/>
          <a:p>
            <a:r>
              <a:rPr lang="en-US" dirty="0" smtClean="0"/>
              <a:t>Develop </a:t>
            </a:r>
            <a:r>
              <a:rPr lang="en-US" dirty="0" err="1" smtClean="0"/>
              <a:t>OSGi</a:t>
            </a:r>
            <a:r>
              <a:rPr lang="en-US" dirty="0" smtClean="0"/>
              <a:t> Java plugins for Guidewire applications</a:t>
            </a:r>
            <a:endParaRPr lang="en-US" b="1" dirty="0" smtClean="0">
              <a:latin typeface="Courier New" pitchFamily="49" charset="0"/>
              <a:cs typeface="Courier New" pitchFamily="49" charset="0"/>
            </a:endParaRPr>
          </a:p>
          <a:p>
            <a:pPr lvl="1"/>
            <a:r>
              <a:rPr lang="en-US" dirty="0" smtClean="0"/>
              <a:t>New studio instance and not the same as the plugin </a:t>
            </a:r>
            <a:r>
              <a:rPr lang="en-US" dirty="0" err="1" smtClean="0"/>
              <a:t>registery</a:t>
            </a:r>
            <a:r>
              <a:rPr lang="en-US" dirty="0" smtClean="0"/>
              <a:t> editor</a:t>
            </a:r>
          </a:p>
          <a:p>
            <a:pPr lvl="1"/>
            <a:r>
              <a:rPr lang="en-US" dirty="0" smtClean="0"/>
              <a:t>Coming in 8.0.1</a:t>
            </a:r>
          </a:p>
          <a:p>
            <a:r>
              <a:rPr lang="en-US" dirty="0" smtClean="0"/>
              <a:t>Commands from bin</a:t>
            </a:r>
          </a:p>
          <a:p>
            <a:pPr lvl="1"/>
            <a:r>
              <a:rPr lang="en-US" b="1" dirty="0" err="1" smtClean="0">
                <a:latin typeface="Courier New" pitchFamily="49" charset="0"/>
                <a:cs typeface="Courier New" pitchFamily="49" charset="0"/>
              </a:rPr>
              <a:t>gwXX</a:t>
            </a:r>
            <a:r>
              <a:rPr lang="en-US" b="1" dirty="0" smtClean="0">
                <a:latin typeface="Courier New" pitchFamily="49" charset="0"/>
                <a:cs typeface="Courier New" pitchFamily="49" charset="0"/>
              </a:rPr>
              <a:t> regen-java-api</a:t>
            </a:r>
          </a:p>
          <a:p>
            <a:pPr lvl="1"/>
            <a:r>
              <a:rPr lang="en-US" b="1" dirty="0" err="1">
                <a:latin typeface="Courier New" pitchFamily="49" charset="0"/>
                <a:cs typeface="Courier New" pitchFamily="49" charset="0"/>
              </a:rPr>
              <a:t>gwXX</a:t>
            </a: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plugin-studio</a:t>
            </a:r>
          </a:p>
          <a:p>
            <a:r>
              <a:rPr lang="en-US" dirty="0" smtClean="0"/>
              <a:t>Uses ANT</a:t>
            </a:r>
          </a:p>
          <a:p>
            <a:pPr lvl="1"/>
            <a:r>
              <a:rPr lang="en-US" dirty="0" smtClean="0"/>
              <a:t>Not Maven </a:t>
            </a:r>
          </a:p>
          <a:p>
            <a:pPr lvl="1"/>
            <a:r>
              <a:rPr lang="en-US" dirty="0" smtClean="0"/>
              <a:t>Allows </a:t>
            </a:r>
            <a:r>
              <a:rPr lang="en-US" dirty="0"/>
              <a:t>for </a:t>
            </a:r>
            <a:r>
              <a:rPr lang="en-US" dirty="0" smtClean="0"/>
              <a:t/>
            </a:r>
            <a:br>
              <a:rPr lang="en-US" dirty="0" smtClean="0"/>
            </a:br>
            <a:r>
              <a:rPr lang="en-US" dirty="0" smtClean="0"/>
              <a:t>easy installation</a:t>
            </a:r>
            <a:br>
              <a:rPr lang="en-US" dirty="0" smtClean="0"/>
            </a:br>
            <a:r>
              <a:rPr lang="en-US" dirty="0" smtClean="0"/>
              <a:t>of </a:t>
            </a:r>
            <a:r>
              <a:rPr lang="en-US" dirty="0"/>
              <a:t>new </a:t>
            </a:r>
            <a:r>
              <a:rPr lang="en-US" dirty="0" smtClean="0"/>
              <a:t>plugins</a:t>
            </a:r>
          </a:p>
          <a:p>
            <a:r>
              <a:rPr lang="en-US" dirty="0" err="1"/>
              <a:t>bnd</a:t>
            </a:r>
            <a:r>
              <a:rPr lang="en-US" dirty="0"/>
              <a:t> configuration file </a:t>
            </a:r>
            <a:endParaRPr lang="en-US" dirty="0" smtClean="0"/>
          </a:p>
          <a:p>
            <a:pPr lvl="1"/>
            <a:r>
              <a:rPr lang="en-US" dirty="0" smtClean="0"/>
              <a:t>allows </a:t>
            </a:r>
            <a:r>
              <a:rPr lang="en-US" dirty="0"/>
              <a:t>for </a:t>
            </a:r>
            <a:r>
              <a:rPr lang="en-US" dirty="0" smtClean="0"/>
              <a:t> import/exclude </a:t>
            </a:r>
            <a:br>
              <a:rPr lang="en-US" dirty="0" smtClean="0"/>
            </a:br>
            <a:r>
              <a:rPr lang="en-US" dirty="0" smtClean="0"/>
              <a:t>of  packages</a:t>
            </a:r>
            <a:endParaRPr lang="en-US" dirty="0"/>
          </a:p>
          <a:p>
            <a:endParaRPr lang="en-US" dirty="0"/>
          </a:p>
          <a:p>
            <a:endParaRPr lang="en-US" b="1" dirty="0" smtClean="0">
              <a:latin typeface="Courier New" pitchFamily="49" charset="0"/>
              <a:cs typeface="Courier New" pitchFamily="49" charset="0"/>
            </a:endParaRPr>
          </a:p>
        </p:txBody>
      </p:sp>
      <p:pic>
        <p:nvPicPr>
          <p:cNvPr id="3080" name="Picture 8" descr="C:\Users\sluersen\AppData\Local\Temp\SNAGHTML162d57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0"/>
            <a:ext cx="4572000" cy="39814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134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Platform new features for integration</a:t>
            </a:r>
          </a:p>
          <a:p>
            <a:r>
              <a:rPr lang="en-US" dirty="0">
                <a:solidFill>
                  <a:schemeClr val="accent3">
                    <a:lumMod val="75000"/>
                  </a:schemeClr>
                </a:solidFill>
              </a:rPr>
              <a:t>New features for working in Java</a:t>
            </a:r>
          </a:p>
          <a:p>
            <a:r>
              <a:rPr lang="en-US" dirty="0"/>
              <a:t>Application specific integration new features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Working with the Java API</a:t>
            </a:r>
            <a:endParaRPr lang="en-US" dirty="0"/>
          </a:p>
        </p:txBody>
      </p:sp>
      <p:sp>
        <p:nvSpPr>
          <p:cNvPr id="4" name="Content Placeholder 3"/>
          <p:cNvSpPr>
            <a:spLocks noGrp="1"/>
          </p:cNvSpPr>
          <p:nvPr>
            <p:ph idx="1"/>
          </p:nvPr>
        </p:nvSpPr>
        <p:spPr/>
        <p:txBody>
          <a:bodyPr/>
          <a:lstStyle/>
          <a:p>
            <a:r>
              <a:rPr lang="en-US" dirty="0"/>
              <a:t>Do </a:t>
            </a:r>
            <a:r>
              <a:rPr lang="en-US" b="1" dirty="0"/>
              <a:t>NOT</a:t>
            </a:r>
            <a:r>
              <a:rPr lang="en-US" dirty="0"/>
              <a:t> write Java code in </a:t>
            </a:r>
            <a:r>
              <a:rPr lang="en-US" dirty="0" smtClean="0"/>
              <a:t>Guidewire Studio</a:t>
            </a:r>
          </a:p>
          <a:p>
            <a:pPr lvl="1"/>
            <a:r>
              <a:rPr lang="en-US" dirty="0" smtClean="0"/>
              <a:t>Dangerous and unsupported</a:t>
            </a:r>
            <a:endParaRPr lang="en-US" dirty="0"/>
          </a:p>
          <a:p>
            <a:endParaRPr lang="en-US" dirty="0" smtClean="0"/>
          </a:p>
          <a:p>
            <a:r>
              <a:rPr lang="en-US" dirty="0" smtClean="0"/>
              <a:t>Use third-party IDE</a:t>
            </a:r>
          </a:p>
          <a:p>
            <a:pPr lvl="1"/>
            <a:r>
              <a:rPr lang="en-US" dirty="0" smtClean="0"/>
              <a:t>IntelliJ IDEA </a:t>
            </a:r>
            <a:endParaRPr lang="en-US" dirty="0"/>
          </a:p>
          <a:p>
            <a:pPr lvl="1"/>
            <a:r>
              <a:rPr lang="en-US" dirty="0" smtClean="0"/>
              <a:t>Eclipse</a:t>
            </a:r>
          </a:p>
          <a:p>
            <a:pPr lvl="1"/>
            <a:endParaRPr lang="en-US" dirty="0"/>
          </a:p>
          <a:p>
            <a:pPr lvl="1"/>
            <a:endParaRPr lang="en-US" dirty="0"/>
          </a:p>
          <a:p>
            <a:r>
              <a:rPr lang="en-US" dirty="0" smtClean="0"/>
              <a:t>Do NOT </a:t>
            </a:r>
            <a:r>
              <a:rPr lang="en-US" dirty="0" smtClean="0"/>
              <a:t>use the internal API</a:t>
            </a:r>
          </a:p>
          <a:p>
            <a:pPr lvl="1"/>
            <a:r>
              <a:rPr lang="en-US" dirty="0" smtClean="0"/>
              <a:t>Visible in third-party </a:t>
            </a:r>
            <a:r>
              <a:rPr lang="en-US" dirty="0" err="1" smtClean="0"/>
              <a:t>IDEs</a:t>
            </a:r>
            <a:endParaRPr lang="en-US" dirty="0" smtClean="0"/>
          </a:p>
          <a:p>
            <a:pPr lvl="1"/>
            <a:r>
              <a:rPr lang="en-US" dirty="0" smtClean="0"/>
              <a:t>Look for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gw.lang.InternalAPI</a:t>
            </a:r>
            <a:endParaRPr lang="en-US" b="1" dirty="0">
              <a:latin typeface="Courier New" pitchFamily="49" charset="0"/>
              <a:cs typeface="Courier New" pitchFamily="49" charset="0"/>
            </a:endParaRPr>
          </a:p>
          <a:p>
            <a:pPr lvl="1"/>
            <a:r>
              <a:rPr lang="en-US" dirty="0" smtClean="0"/>
              <a:t>If using IntelliJ IDEA, implement inspection warning</a:t>
            </a:r>
          </a:p>
          <a:p>
            <a:pPr lvl="1"/>
            <a:endParaRPr lang="en-US" dirty="0"/>
          </a:p>
        </p:txBody>
      </p:sp>
      <p:pic>
        <p:nvPicPr>
          <p:cNvPr id="6148" name="Picture 4" descr="Eclipse.or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019" y="2315183"/>
            <a:ext cx="2765181" cy="147153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blog.idrsolutions.com/wp-content/uploads/2013/07/ide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450265"/>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72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Java library </a:t>
            </a:r>
            <a:r>
              <a:rPr lang="en-US" dirty="0" smtClean="0"/>
              <a:t>generation</a:t>
            </a:r>
            <a:endParaRPr lang="en-US" dirty="0"/>
          </a:p>
        </p:txBody>
      </p:sp>
      <p:sp>
        <p:nvSpPr>
          <p:cNvPr id="4" name="Content Placeholder 3"/>
          <p:cNvSpPr>
            <a:spLocks noGrp="1"/>
          </p:cNvSpPr>
          <p:nvPr>
            <p:ph idx="1"/>
          </p:nvPr>
        </p:nvSpPr>
        <p:spPr/>
        <p:txBody>
          <a:bodyPr/>
          <a:lstStyle/>
          <a:p>
            <a:r>
              <a:rPr lang="en-US" dirty="0" smtClean="0"/>
              <a:t>When there are data </a:t>
            </a:r>
            <a:r>
              <a:rPr lang="en-US" dirty="0" smtClean="0"/>
              <a:t>model changes with entities and </a:t>
            </a:r>
            <a:r>
              <a:rPr lang="en-US" dirty="0" smtClean="0"/>
              <a:t>typelists, you may need to regenerate </a:t>
            </a:r>
            <a:r>
              <a:rPr lang="en-US" dirty="0" smtClean="0"/>
              <a:t>the </a:t>
            </a:r>
            <a:r>
              <a:rPr lang="en-US" dirty="0" smtClean="0"/>
              <a:t>java libraries</a:t>
            </a:r>
          </a:p>
          <a:p>
            <a:endParaRPr lang="en-US" dirty="0" smtClean="0"/>
          </a:p>
          <a:p>
            <a:r>
              <a:rPr lang="en-US" b="1" dirty="0" smtClean="0">
                <a:latin typeface="Courier New" pitchFamily="49" charset="0"/>
                <a:cs typeface="Courier New" pitchFamily="49" charset="0"/>
              </a:rPr>
              <a:t>gw&lt;XX&gt; regen-java-api</a:t>
            </a: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r>
              <a:rPr lang="en-US" dirty="0" smtClean="0"/>
              <a:t>../java-api/lib</a:t>
            </a:r>
            <a:r>
              <a:rPr lang="en-US" dirty="0" smtClean="0"/>
              <a:t>/</a:t>
            </a:r>
          </a:p>
          <a:p>
            <a:pPr lvl="1"/>
            <a:r>
              <a:rPr lang="en-US" dirty="0" smtClean="0"/>
              <a:t>../java-api/doc/</a:t>
            </a:r>
          </a:p>
          <a:p>
            <a:r>
              <a:rPr lang="en-US" b="1" dirty="0" smtClean="0">
                <a:latin typeface="Courier New" pitchFamily="49" charset="0"/>
                <a:cs typeface="Courier New" pitchFamily="49" charset="0"/>
              </a:rPr>
              <a:t>gw&lt;XX</a:t>
            </a:r>
            <a:r>
              <a:rPr lang="en-US" b="1" dirty="0">
                <a:latin typeface="Courier New" pitchFamily="49" charset="0"/>
                <a:cs typeface="Courier New" pitchFamily="49" charset="0"/>
              </a:rPr>
              <a:t>&gt; regen-java-api –</a:t>
            </a:r>
            <a:r>
              <a:rPr lang="en-US" b="1" dirty="0" err="1" smtClean="0">
                <a:latin typeface="Courier New" pitchFamily="49" charset="0"/>
                <a:cs typeface="Courier New" pitchFamily="49" charset="0"/>
              </a:rPr>
              <a:t>Ddeprecated</a:t>
            </a:r>
            <a:r>
              <a:rPr lang="en-US" b="1" dirty="0" smtClean="0">
                <a:latin typeface="Courier New" pitchFamily="49" charset="0"/>
                <a:cs typeface="Courier New" pitchFamily="49" charset="0"/>
              </a:rPr>
              <a:t>=true</a:t>
            </a:r>
            <a:endParaRPr lang="en-US" b="1" dirty="0">
              <a:latin typeface="Courier New" pitchFamily="49" charset="0"/>
              <a:cs typeface="Courier New" pitchFamily="49" charset="0"/>
            </a:endParaRP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r>
              <a:rPr lang="en-US" dirty="0" smtClean="0"/>
              <a:t>../java-api/deprecated/lib</a:t>
            </a:r>
            <a:endParaRPr lang="en-US" dirty="0"/>
          </a:p>
          <a:p>
            <a:pPr lvl="1"/>
            <a:r>
              <a:rPr lang="en-US" dirty="0" smtClean="0"/>
              <a:t>../java-api/deprecated/doc</a:t>
            </a:r>
          </a:p>
          <a:p>
            <a:pPr lvl="1"/>
            <a:endParaRPr lang="en-US" dirty="0"/>
          </a:p>
          <a:p>
            <a:r>
              <a:rPr lang="en-US" dirty="0"/>
              <a:t> </a:t>
            </a:r>
            <a:r>
              <a:rPr lang="en-US" dirty="0" smtClean="0"/>
              <a:t>(Re)compile </a:t>
            </a:r>
            <a:r>
              <a:rPr lang="en-US" dirty="0" smtClean="0"/>
              <a:t>your Java code using </a:t>
            </a:r>
            <a:r>
              <a:rPr lang="en-US" dirty="0"/>
              <a:t>the latest </a:t>
            </a:r>
            <a:r>
              <a:rPr lang="en-US" dirty="0" smtClean="0"/>
              <a:t>libraries</a:t>
            </a:r>
            <a:endParaRPr lang="en-US" dirty="0"/>
          </a:p>
          <a:p>
            <a:endParaRPr lang="en-US" dirty="0"/>
          </a:p>
        </p:txBody>
      </p:sp>
    </p:spTree>
    <p:extLst>
      <p:ext uri="{BB962C8B-B14F-4D97-AF65-F5344CB8AC3E}">
        <p14:creationId xmlns:p14="http://schemas.microsoft.com/office/powerpoint/2010/main" val="27047759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class and </a:t>
            </a:r>
            <a:r>
              <a:rPr lang="en-US" dirty="0" smtClean="0"/>
              <a:t>library </a:t>
            </a:r>
            <a:r>
              <a:rPr lang="en-US" dirty="0" smtClean="0"/>
              <a:t>location</a:t>
            </a:r>
            <a:endParaRPr lang="en-US" dirty="0"/>
          </a:p>
        </p:txBody>
      </p:sp>
      <p:sp>
        <p:nvSpPr>
          <p:cNvPr id="3" name="Content Placeholder 2"/>
          <p:cNvSpPr>
            <a:spLocks noGrp="1"/>
          </p:cNvSpPr>
          <p:nvPr>
            <p:ph idx="1"/>
          </p:nvPr>
        </p:nvSpPr>
        <p:spPr/>
        <p:txBody>
          <a:bodyPr/>
          <a:lstStyle/>
          <a:p>
            <a:r>
              <a:rPr lang="en-US" dirty="0" smtClean="0"/>
              <a:t>Any </a:t>
            </a:r>
            <a:r>
              <a:rPr lang="en-US" dirty="0"/>
              <a:t>subdirectories must match the package </a:t>
            </a:r>
            <a:r>
              <a:rPr lang="en-US" dirty="0" smtClean="0"/>
              <a:t>hierarchy for the Java class</a:t>
            </a:r>
            <a:endParaRPr lang="en-US" dirty="0" smtClean="0"/>
          </a:p>
          <a:p>
            <a:r>
              <a:rPr lang="en-US" dirty="0" smtClean="0"/>
              <a:t>Class shared among plugins</a:t>
            </a:r>
          </a:p>
          <a:p>
            <a:pPr lvl="1"/>
            <a:r>
              <a:rPr lang="en-US" b="1" dirty="0" smtClean="0">
                <a:latin typeface="Courier New" pitchFamily="49" charset="0"/>
                <a:cs typeface="Courier New" pitchFamily="49" charset="0"/>
              </a:rPr>
              <a:t>../configuration/plugins/shared/basic/classes</a:t>
            </a:r>
            <a:endParaRPr lang="en-US" b="1" dirty="0" smtClean="0">
              <a:latin typeface="Courier New" pitchFamily="49" charset="0"/>
              <a:cs typeface="Courier New" pitchFamily="49" charset="0"/>
            </a:endParaRPr>
          </a:p>
          <a:p>
            <a:r>
              <a:rPr lang="en-US" dirty="0" smtClean="0"/>
              <a:t>Lib shared among plugins</a:t>
            </a:r>
          </a:p>
          <a:p>
            <a:pPr lvl="1"/>
            <a:r>
              <a:rPr lang="en-US" b="1" dirty="0" smtClean="0">
                <a:latin typeface="Courier New" pitchFamily="49" charset="0"/>
                <a:cs typeface="Courier New" pitchFamily="49" charset="0"/>
              </a:rPr>
              <a:t>../configuration/plugins/shared/basic/lib</a:t>
            </a:r>
            <a:endParaRPr lang="en-US" b="1" dirty="0">
              <a:latin typeface="Courier New" pitchFamily="49" charset="0"/>
              <a:cs typeface="Courier New" pitchFamily="49" charset="0"/>
            </a:endParaRPr>
          </a:p>
          <a:p>
            <a:r>
              <a:rPr lang="en-US" dirty="0" smtClean="0"/>
              <a:t>Plugin specific classes</a:t>
            </a:r>
          </a:p>
          <a:p>
            <a:pPr lvl="1"/>
            <a:r>
              <a:rPr lang="en-US" b="1" dirty="0" smtClean="0">
                <a:latin typeface="Courier New" pitchFamily="49" charset="0"/>
                <a:cs typeface="Courier New" pitchFamily="49" charset="0"/>
              </a:rPr>
              <a:t>../configuration/plugins</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PluginDir</a:t>
            </a:r>
            <a:r>
              <a:rPr lang="en-US" b="1" dirty="0" smtClean="0">
                <a:latin typeface="Courier New" pitchFamily="49" charset="0"/>
                <a:cs typeface="Courier New" pitchFamily="49" charset="0"/>
              </a:rPr>
              <a:t>&gt;/basic/classes</a:t>
            </a:r>
            <a:endParaRPr lang="en-US" b="1" dirty="0">
              <a:latin typeface="Courier New" pitchFamily="49" charset="0"/>
              <a:cs typeface="Courier New" pitchFamily="49" charset="0"/>
            </a:endParaRPr>
          </a:p>
          <a:p>
            <a:r>
              <a:rPr lang="en-US" dirty="0"/>
              <a:t>Plugin specific </a:t>
            </a:r>
            <a:r>
              <a:rPr lang="en-US" dirty="0" smtClean="0"/>
              <a:t>lib</a:t>
            </a:r>
            <a:endParaRPr lang="en-US" dirty="0"/>
          </a:p>
          <a:p>
            <a:pPr lvl="1"/>
            <a:r>
              <a:rPr lang="en-US" b="1" dirty="0" smtClean="0">
                <a:latin typeface="Courier New" pitchFamily="49" charset="0"/>
                <a:cs typeface="Courier New" pitchFamily="49" charset="0"/>
              </a:rPr>
              <a:t>../configuration/plugins</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PluginDir</a:t>
            </a:r>
            <a:r>
              <a:rPr lang="en-US" b="1" dirty="0" smtClean="0">
                <a:latin typeface="Courier New" pitchFamily="49" charset="0"/>
                <a:cs typeface="Courier New" pitchFamily="49" charset="0"/>
              </a:rPr>
              <a:t>&gt;/lib</a:t>
            </a:r>
            <a:endParaRPr lang="en-US" b="1" dirty="0">
              <a:latin typeface="Courier New" pitchFamily="49" charset="0"/>
              <a:cs typeface="Courier New" pitchFamily="49" charset="0"/>
            </a:endParaRP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0480017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Identify several key platform new features for integration</a:t>
            </a:r>
          </a:p>
          <a:p>
            <a:pPr lvl="1"/>
            <a:r>
              <a:rPr lang="en-US" dirty="0"/>
              <a:t>Describe how to generate both Java APIs</a:t>
            </a:r>
          </a:p>
          <a:p>
            <a:pPr lvl="1"/>
            <a:r>
              <a:rPr lang="en-US" dirty="0"/>
              <a:t>Reference various types of entities and typelists in Java</a:t>
            </a:r>
          </a:p>
          <a:p>
            <a:pPr lvl="1"/>
            <a:r>
              <a:rPr lang="en-US" dirty="0"/>
              <a:t>Recall how to deploy your Java classes and libraries to a Guidewire application project</a:t>
            </a:r>
          </a:p>
          <a:p>
            <a:pPr lvl="1"/>
            <a:r>
              <a:rPr lang="en-US" dirty="0"/>
              <a:t>Name a few application specific new features for integration</a:t>
            </a:r>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 and library location</a:t>
            </a:r>
            <a:endParaRPr lang="en-US" dirty="0"/>
          </a:p>
        </p:txBody>
      </p:sp>
      <p:sp>
        <p:nvSpPr>
          <p:cNvPr id="3" name="Content Placeholder 2"/>
          <p:cNvSpPr>
            <a:spLocks noGrp="1"/>
          </p:cNvSpPr>
          <p:nvPr>
            <p:ph idx="1"/>
          </p:nvPr>
        </p:nvSpPr>
        <p:spPr/>
        <p:txBody>
          <a:bodyPr/>
          <a:lstStyle/>
          <a:p>
            <a:r>
              <a:rPr lang="en-US" dirty="0" smtClean="0"/>
              <a:t>Deploy </a:t>
            </a:r>
            <a:r>
              <a:rPr lang="en-US" dirty="0"/>
              <a:t>Java classes and libraries for use by arbitrary </a:t>
            </a:r>
            <a:r>
              <a:rPr lang="en-US" dirty="0" smtClean="0"/>
              <a:t/>
            </a:r>
            <a:br>
              <a:rPr lang="en-US" dirty="0" smtClean="0"/>
            </a:br>
            <a:r>
              <a:rPr lang="en-US" dirty="0" smtClean="0"/>
              <a:t>Gosu </a:t>
            </a:r>
            <a:r>
              <a:rPr lang="en-US" dirty="0"/>
              <a:t>code in </a:t>
            </a:r>
            <a:r>
              <a:rPr lang="en-US" dirty="0" smtClean="0"/>
              <a:t>Guidewire Studio</a:t>
            </a:r>
          </a:p>
          <a:p>
            <a:pPr lvl="1"/>
            <a:r>
              <a:rPr lang="en-US" dirty="0" smtClean="0"/>
              <a:t>Restrictions regarding deprecated API</a:t>
            </a:r>
          </a:p>
          <a:p>
            <a:pPr lvl="1"/>
            <a:r>
              <a:rPr lang="en-US" dirty="0" smtClean="0"/>
              <a:t>Any </a:t>
            </a:r>
            <a:r>
              <a:rPr lang="en-US" dirty="0"/>
              <a:t>subdirectories must match the package </a:t>
            </a:r>
            <a:r>
              <a:rPr lang="en-US" dirty="0" smtClean="0"/>
              <a:t>hierarchy</a:t>
            </a:r>
          </a:p>
          <a:p>
            <a:r>
              <a:rPr lang="en-US" b="1" dirty="0" smtClean="0"/>
              <a:t>shared</a:t>
            </a:r>
            <a:r>
              <a:rPr lang="en-US" dirty="0" smtClean="0"/>
              <a:t> </a:t>
            </a:r>
          </a:p>
          <a:p>
            <a:pPr lvl="1"/>
            <a:r>
              <a:rPr lang="en-US" dirty="0" smtClean="0"/>
              <a:t>Java </a:t>
            </a:r>
            <a:r>
              <a:rPr lang="en-US" dirty="0"/>
              <a:t>class loaders or </a:t>
            </a:r>
            <a:r>
              <a:rPr lang="en-US" dirty="0" smtClean="0"/>
              <a:t>plugins need to access class and/or library</a:t>
            </a:r>
          </a:p>
          <a:p>
            <a:pPr lvl="1"/>
            <a:r>
              <a:rPr lang="en-US" b="1" dirty="0" smtClean="0">
                <a:latin typeface="Courier New" pitchFamily="49" charset="0"/>
                <a:cs typeface="Courier New" pitchFamily="49" charset="0"/>
              </a:rPr>
              <a:t>../configuration/plugins/shared/basic/classes</a:t>
            </a:r>
            <a:endParaRPr lang="en-US" b="1" dirty="0" smtClean="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../configuration/plugins/shared/basic/lib</a:t>
            </a:r>
            <a:endParaRPr lang="en-US" b="1" dirty="0" smtClean="0">
              <a:latin typeface="Courier New" pitchFamily="49" charset="0"/>
              <a:cs typeface="Courier New" pitchFamily="49" charset="0"/>
            </a:endParaRPr>
          </a:p>
          <a:p>
            <a:r>
              <a:rPr lang="en-US" b="1" dirty="0" smtClean="0"/>
              <a:t>Gosu</a:t>
            </a:r>
          </a:p>
          <a:p>
            <a:pPr lvl="1"/>
            <a:r>
              <a:rPr lang="en-US" dirty="0" smtClean="0"/>
              <a:t>For </a:t>
            </a:r>
            <a:r>
              <a:rPr lang="en-US" dirty="0" smtClean="0"/>
              <a:t>arbitrary </a:t>
            </a:r>
            <a:r>
              <a:rPr lang="en-US" dirty="0"/>
              <a:t>Gosu </a:t>
            </a:r>
            <a:r>
              <a:rPr lang="en-US" dirty="0" smtClean="0"/>
              <a:t>code that needs </a:t>
            </a:r>
            <a:r>
              <a:rPr lang="en-US" dirty="0"/>
              <a:t>to access class and/or </a:t>
            </a:r>
            <a:r>
              <a:rPr lang="en-US" dirty="0" smtClean="0"/>
              <a:t>library</a:t>
            </a:r>
            <a:endParaRPr lang="en-US" dirty="0"/>
          </a:p>
          <a:p>
            <a:pPr lvl="1"/>
            <a:r>
              <a:rPr lang="en-US" b="1" dirty="0" smtClean="0">
                <a:latin typeface="Courier New" pitchFamily="49" charset="0"/>
                <a:cs typeface="Courier New" pitchFamily="49" charset="0"/>
              </a:rPr>
              <a:t>../configuration/plugins/Gosu/basic/classes</a:t>
            </a:r>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../configuration/plugins/Gosu/basic/lib</a:t>
            </a:r>
            <a:endParaRPr lang="en-US" b="1" dirty="0" smtClean="0">
              <a:latin typeface="Courier New" pitchFamily="49" charset="0"/>
              <a:cs typeface="Courier New" pitchFamily="49" charset="0"/>
            </a:endParaRPr>
          </a:p>
          <a:p>
            <a:pPr lvl="1"/>
            <a:endParaRPr lang="en-US" dirty="0"/>
          </a:p>
        </p:txBody>
      </p:sp>
    </p:spTree>
    <p:extLst>
      <p:ext uri="{BB962C8B-B14F-4D97-AF65-F5344CB8AC3E}">
        <p14:creationId xmlns:p14="http://schemas.microsoft.com/office/powerpoint/2010/main" val="21648162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Packages in Java API (1)</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Reference </a:t>
            </a:r>
            <a:r>
              <a:rPr lang="en-US" dirty="0"/>
              <a:t>a type directly by </a:t>
            </a:r>
            <a:r>
              <a:rPr lang="en-US" dirty="0" smtClean="0"/>
              <a:t>the Java </a:t>
            </a:r>
            <a:r>
              <a:rPr lang="en-US" dirty="0"/>
              <a:t>fully-qualified </a:t>
            </a:r>
            <a:r>
              <a:rPr lang="en-US" dirty="0" smtClean="0"/>
              <a:t>name</a:t>
            </a:r>
          </a:p>
          <a:p>
            <a:pPr lvl="1"/>
            <a:r>
              <a:rPr lang="en-US" b="1" dirty="0">
                <a:latin typeface="Courier New" pitchFamily="49" charset="0"/>
                <a:cs typeface="Courier New" pitchFamily="49" charset="0"/>
              </a:rPr>
              <a:t>&lt;</a:t>
            </a:r>
            <a:r>
              <a:rPr lang="en-US" b="1" dirty="0" err="1" smtClean="0">
                <a:latin typeface="Courier New" pitchFamily="49" charset="0"/>
                <a:cs typeface="Courier New" pitchFamily="49" charset="0"/>
              </a:rPr>
              <a:t>package_prefix</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subpackage</a:t>
            </a:r>
            <a:r>
              <a:rPr lang="en-US" b="1" dirty="0" smtClean="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endParaRPr lang="en-US" b="1" dirty="0">
              <a:latin typeface="Courier New" pitchFamily="49" charset="0"/>
              <a:cs typeface="Courier New" pitchFamily="49" charset="0"/>
            </a:endParaRPr>
          </a:p>
          <a:p>
            <a:pPr lvl="1"/>
            <a:r>
              <a:rPr lang="en-US" dirty="0" smtClean="0"/>
              <a:t>Does </a:t>
            </a:r>
            <a:r>
              <a:rPr lang="en-US" dirty="0"/>
              <a:t>not include properties added by Gosu </a:t>
            </a:r>
            <a:r>
              <a:rPr lang="en-US" dirty="0" smtClean="0"/>
              <a:t>enhancements</a:t>
            </a:r>
          </a:p>
          <a:p>
            <a:r>
              <a:rPr lang="en-US" dirty="0" smtClean="0"/>
              <a:t>Base </a:t>
            </a:r>
            <a:r>
              <a:rPr lang="en-US" dirty="0" smtClean="0"/>
              <a:t>entity </a:t>
            </a:r>
            <a:r>
              <a:rPr lang="en-US" dirty="0"/>
              <a:t>interface</a:t>
            </a:r>
          </a:p>
          <a:p>
            <a:pPr lvl="1"/>
            <a:r>
              <a:rPr lang="en-US" b="1" dirty="0" smtClean="0">
                <a:latin typeface="Courier New" pitchFamily="49" charset="0"/>
                <a:cs typeface="Courier New" pitchFamily="49" charset="0"/>
              </a:rPr>
              <a:t>gw.pl.&lt;</a:t>
            </a:r>
            <a:r>
              <a:rPr lang="en-US" b="1" dirty="0" err="1" smtClean="0">
                <a:latin typeface="Courier New" pitchFamily="49" charset="0"/>
                <a:cs typeface="Courier New" pitchFamily="49" charset="0"/>
              </a:rPr>
              <a:t>subpackage</a:t>
            </a:r>
            <a:r>
              <a:rPr lang="en-US" b="1" dirty="0" smtClean="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1"/>
            <a:r>
              <a:rPr lang="en-US" b="1" dirty="0" smtClean="0">
                <a:latin typeface="Courier New" pitchFamily="49" charset="0"/>
                <a:cs typeface="Courier New" pitchFamily="49" charset="0"/>
              </a:rPr>
              <a:t>gw.&lt;</a:t>
            </a:r>
            <a:r>
              <a:rPr lang="en-US" b="1" dirty="0">
                <a:latin typeface="Courier New" pitchFamily="49" charset="0"/>
                <a:cs typeface="Courier New" pitchFamily="49" charset="0"/>
              </a:rPr>
              <a: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a:t>
            </a:r>
            <a:r>
              <a:rPr lang="en-US" b="1" dirty="0" smtClean="0">
                <a:latin typeface="Courier New" pitchFamily="49" charset="0"/>
                <a:cs typeface="Courier New" pitchFamily="49" charset="0"/>
              </a:rPr>
              <a:t>entity.&lt;</a:t>
            </a:r>
            <a:r>
              <a:rPr lang="en-US" b="1" dirty="0" err="1">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1"/>
            <a:endParaRPr lang="en-US" dirty="0"/>
          </a:p>
          <a:p>
            <a:r>
              <a:rPr lang="en-US" dirty="0" smtClean="0"/>
              <a:t>Core </a:t>
            </a:r>
            <a:r>
              <a:rPr lang="en-US" dirty="0"/>
              <a:t>extension </a:t>
            </a:r>
            <a:r>
              <a:rPr lang="en-US" dirty="0" smtClean="0"/>
              <a:t>entity </a:t>
            </a:r>
            <a:r>
              <a:rPr lang="en-US" dirty="0"/>
              <a:t>interface</a:t>
            </a:r>
          </a:p>
          <a:p>
            <a:pPr lvl="1"/>
            <a:r>
              <a:rPr lang="en-US" b="1" dirty="0" smtClean="0">
                <a:latin typeface="Courier New" pitchFamily="49" charset="0"/>
                <a:cs typeface="Courier New" pitchFamily="49" charset="0"/>
              </a:rPr>
              <a:t>gw.&lt;XX&gt;.&lt;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smtClean="0">
                <a:latin typeface="Courier New" pitchFamily="49" charset="0"/>
                <a:cs typeface="Courier New" pitchFamily="49" charset="0"/>
              </a:rPr>
              <a:t>Entityname</a:t>
            </a:r>
            <a:r>
              <a:rPr lang="en-US" b="1" dirty="0" smtClean="0">
                <a:latin typeface="Courier New" pitchFamily="49" charset="0"/>
                <a:cs typeface="Courier New" pitchFamily="49" charset="0"/>
              </a:rPr>
              <a:t>&gt;</a:t>
            </a:r>
            <a:r>
              <a:rPr lang="en-US" b="1" dirty="0" err="1" smtClean="0">
                <a:latin typeface="Courier New" pitchFamily="49" charset="0"/>
                <a:cs typeface="Courier New" pitchFamily="49" charset="0"/>
              </a:rPr>
              <a:t>CoreExt</a:t>
            </a:r>
            <a:endParaRPr lang="en-US" b="1" dirty="0" smtClean="0">
              <a:latin typeface="Courier New" pitchFamily="49" charset="0"/>
              <a:cs typeface="Courier New" pitchFamily="49" charset="0"/>
            </a:endParaRP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2"/>
            <a:endParaRPr lang="en-US" b="1" dirty="0" smtClean="0">
              <a:latin typeface="Courier New" pitchFamily="49" charset="0"/>
              <a:cs typeface="Courier New" pitchFamily="49" charset="0"/>
            </a:endParaRPr>
          </a:p>
          <a:p>
            <a:pPr lvl="1"/>
            <a:endParaRPr lang="en-US" dirty="0"/>
          </a:p>
          <a:p>
            <a:endParaRPr lang="en-US" dirty="0"/>
          </a:p>
        </p:txBody>
      </p:sp>
    </p:spTree>
    <p:extLst>
      <p:ext uri="{BB962C8B-B14F-4D97-AF65-F5344CB8AC3E}">
        <p14:creationId xmlns:p14="http://schemas.microsoft.com/office/powerpoint/2010/main" val="194618372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Packages in Java (2)</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Custom entity interface</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a:latin typeface="Courier New" pitchFamily="49" charset="0"/>
                <a:cs typeface="Courier New" pitchFamily="49" charset="0"/>
              </a:rPr>
              <a:t>Entityname</a:t>
            </a:r>
            <a:r>
              <a:rPr lang="en-US" b="1" dirty="0" smtClean="0">
                <a:latin typeface="Courier New" pitchFamily="49" charset="0"/>
                <a:cs typeface="Courier New" pitchFamily="49" charset="0"/>
              </a:rPr>
              <a:t>&gt;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pPr lvl="2"/>
            <a:endParaRPr lang="en-US" dirty="0"/>
          </a:p>
          <a:p>
            <a:r>
              <a:rPr lang="en-US" dirty="0"/>
              <a:t>Customer extension </a:t>
            </a:r>
            <a:r>
              <a:rPr lang="en-US" dirty="0" smtClean="0"/>
              <a:t>entity </a:t>
            </a:r>
            <a:r>
              <a:rPr lang="en-US" dirty="0"/>
              <a:t>interface</a:t>
            </a:r>
          </a:p>
          <a:p>
            <a:pPr lvl="1"/>
            <a:r>
              <a:rPr lang="en-US" b="1" dirty="0" smtClean="0">
                <a:latin typeface="Courier New" pitchFamily="49" charset="0"/>
                <a:cs typeface="Courier New" pitchFamily="49" charset="0"/>
              </a:rPr>
              <a:t>extensions</a:t>
            </a:r>
            <a:r>
              <a:rPr lang="en-US" b="1" dirty="0">
                <a:latin typeface="Courier New" pitchFamily="49" charset="0"/>
                <a:cs typeface="Courier New" pitchFamily="49" charset="0"/>
              </a:rPr>
              <a:t>.&lt;XX&gt;.&lt;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&gt;.entity.&lt;</a:t>
            </a:r>
            <a:r>
              <a:rPr lang="en-US" b="1" dirty="0" err="1">
                <a:latin typeface="Courier New" pitchFamily="49" charset="0"/>
                <a:cs typeface="Courier New" pitchFamily="49" charset="0"/>
              </a:rPr>
              <a:t>Entityname</a:t>
            </a:r>
            <a:r>
              <a:rPr lang="en-US" b="1" dirty="0">
                <a:latin typeface="Courier New" pitchFamily="49" charset="0"/>
                <a:cs typeface="Courier New" pitchFamily="49" charset="0"/>
              </a:rPr>
              <a:t>&gt;Ext</a:t>
            </a:r>
          </a:p>
          <a:p>
            <a:pPr lvl="2"/>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endParaRPr lang="en-US" dirty="0"/>
          </a:p>
        </p:txBody>
      </p:sp>
    </p:spTree>
    <p:extLst>
      <p:ext uri="{BB962C8B-B14F-4D97-AF65-F5344CB8AC3E}">
        <p14:creationId xmlns:p14="http://schemas.microsoft.com/office/powerpoint/2010/main" val="32843990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bundle and entity instances</a:t>
            </a:r>
            <a:endParaRPr lang="en-US" dirty="0"/>
          </a:p>
        </p:txBody>
      </p:sp>
      <p:sp>
        <p:nvSpPr>
          <p:cNvPr id="3" name="Content Placeholder 2"/>
          <p:cNvSpPr>
            <a:spLocks noGrp="1"/>
          </p:cNvSpPr>
          <p:nvPr>
            <p:ph idx="1"/>
          </p:nvPr>
        </p:nvSpPr>
        <p:spPr>
          <a:xfrm>
            <a:off x="521208" y="914400"/>
            <a:ext cx="9079992" cy="5486400"/>
          </a:xfrm>
        </p:spPr>
        <p:txBody>
          <a:bodyPr/>
          <a:lstStyle/>
          <a:p>
            <a:r>
              <a:rPr lang="en-US" b="1" dirty="0" smtClean="0">
                <a:latin typeface="Courier New" pitchFamily="49" charset="0"/>
                <a:cs typeface="Courier New" pitchFamily="49" charset="0"/>
              </a:rPr>
              <a:t>Bundle </a:t>
            </a:r>
            <a:r>
              <a:rPr lang="en-US" b="1" dirty="0" err="1" smtClean="0">
                <a:latin typeface="Courier New" pitchFamily="49" charset="0"/>
                <a:cs typeface="Courier New" pitchFamily="49" charset="0"/>
              </a:rPr>
              <a:t>curBundle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Transaction.getCurrent</a:t>
            </a:r>
            <a:r>
              <a:rPr lang="en-US" b="1" dirty="0">
                <a:latin typeface="Courier New" pitchFamily="49" charset="0"/>
                <a:cs typeface="Courier New" pitchFamily="49" charset="0"/>
              </a:rPr>
              <a:t>();</a:t>
            </a:r>
          </a:p>
          <a:p>
            <a:pPr lvl="1"/>
            <a:r>
              <a:rPr lang="en-US" b="1" dirty="0" err="1">
                <a:latin typeface="Courier New" pitchFamily="49" charset="0"/>
                <a:cs typeface="Courier New" pitchFamily="49" charset="0"/>
              </a:rPr>
              <a:t>gw.pl.persistence.core.Bundle</a:t>
            </a:r>
            <a:endParaRPr lang="en-US" b="1" dirty="0">
              <a:latin typeface="Courier New" pitchFamily="49" charset="0"/>
              <a:cs typeface="Courier New" pitchFamily="49" charset="0"/>
            </a:endParaRPr>
          </a:p>
          <a:p>
            <a:pPr lvl="1"/>
            <a:r>
              <a:rPr lang="en-US" b="1" dirty="0" err="1">
                <a:latin typeface="Courier New" pitchFamily="49" charset="0"/>
                <a:cs typeface="Courier New" pitchFamily="49" charset="0"/>
              </a:rPr>
              <a:t>gw.transaction.Transaction</a:t>
            </a:r>
            <a:endParaRPr lang="en-US" b="1" dirty="0">
              <a:latin typeface="Courier New" pitchFamily="49" charset="0"/>
              <a:cs typeface="Courier New" pitchFamily="49" charset="0"/>
            </a:endParaRPr>
          </a:p>
          <a:p>
            <a:r>
              <a:rPr lang="en-US" dirty="0" smtClean="0"/>
              <a:t>No </a:t>
            </a:r>
            <a:r>
              <a:rPr lang="en-US" dirty="0"/>
              <a:t>current </a:t>
            </a:r>
            <a:r>
              <a:rPr lang="en-US" dirty="0" smtClean="0"/>
              <a:t>bundle? Create </a:t>
            </a:r>
            <a:r>
              <a:rPr lang="en-US" dirty="0"/>
              <a:t>a bundle before </a:t>
            </a:r>
            <a:r>
              <a:rPr lang="en-US" dirty="0" smtClean="0"/>
              <a:t>…</a:t>
            </a:r>
          </a:p>
          <a:p>
            <a:pPr lvl="1"/>
            <a:r>
              <a:rPr lang="en-US" dirty="0" smtClean="0"/>
              <a:t>Creating </a:t>
            </a:r>
            <a:r>
              <a:rPr lang="en-US" dirty="0"/>
              <a:t>entity </a:t>
            </a:r>
            <a:r>
              <a:rPr lang="en-US" dirty="0" smtClean="0"/>
              <a:t>instances</a:t>
            </a:r>
          </a:p>
          <a:p>
            <a:pPr lvl="1"/>
            <a:r>
              <a:rPr lang="en-US" dirty="0" smtClean="0"/>
              <a:t>Updating </a:t>
            </a:r>
            <a:r>
              <a:rPr lang="en-US" dirty="0"/>
              <a:t>entity instances </a:t>
            </a:r>
            <a:r>
              <a:rPr lang="en-US" dirty="0" smtClean="0"/>
              <a:t>retrieved </a:t>
            </a:r>
            <a:r>
              <a:rPr lang="en-US" dirty="0"/>
              <a:t>from a </a:t>
            </a:r>
            <a:r>
              <a:rPr lang="en-US" dirty="0" smtClean="0"/>
              <a:t>query</a:t>
            </a:r>
          </a:p>
          <a:p>
            <a:pPr lvl="1"/>
            <a:r>
              <a:rPr lang="en-US" dirty="0" smtClean="0"/>
              <a:t>Referencing </a:t>
            </a:r>
            <a:r>
              <a:rPr lang="en-US" dirty="0"/>
              <a:t>a type directly by </a:t>
            </a:r>
            <a:r>
              <a:rPr lang="en-US" dirty="0" smtClean="0"/>
              <a:t>its Java </a:t>
            </a:r>
            <a:r>
              <a:rPr lang="en-US" dirty="0"/>
              <a:t>fully-qualified </a:t>
            </a:r>
            <a:r>
              <a:rPr lang="en-US" dirty="0" smtClean="0"/>
              <a:t>name</a:t>
            </a:r>
            <a:endParaRPr lang="en-US" dirty="0"/>
          </a:p>
        </p:txBody>
      </p:sp>
    </p:spTree>
    <p:extLst>
      <p:ext uri="{BB962C8B-B14F-4D97-AF65-F5344CB8AC3E}">
        <p14:creationId xmlns:p14="http://schemas.microsoft.com/office/powerpoint/2010/main" val="375431291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04800" y="990600"/>
            <a:ext cx="381000" cy="3207032"/>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Creating entities with Java </a:t>
            </a:r>
            <a:r>
              <a:rPr lang="en-US" dirty="0"/>
              <a:t>API</a:t>
            </a:r>
          </a:p>
        </p:txBody>
      </p:sp>
      <p:sp>
        <p:nvSpPr>
          <p:cNvPr id="5" name="Content Placeholder 4"/>
          <p:cNvSpPr>
            <a:spLocks noGrp="1"/>
          </p:cNvSpPr>
          <p:nvPr>
            <p:ph idx="1"/>
          </p:nvPr>
        </p:nvSpPr>
        <p:spPr>
          <a:xfrm>
            <a:off x="519113" y="4572000"/>
            <a:ext cx="8318500" cy="1828800"/>
          </a:xfrm>
        </p:spPr>
        <p:txBody>
          <a:bodyPr/>
          <a:lstStyle/>
          <a:p>
            <a:r>
              <a:rPr lang="en-US" b="1" dirty="0" err="1" smtClean="0">
                <a:latin typeface="Courier New" pitchFamily="49" charset="0"/>
                <a:cs typeface="Courier New" pitchFamily="49" charset="0"/>
              </a:rPr>
              <a:t>Entity.Type.newInstance</a:t>
            </a:r>
            <a:r>
              <a:rPr lang="en-US" b="1" dirty="0" smtClean="0">
                <a:latin typeface="Courier New" pitchFamily="49" charset="0"/>
                <a:cs typeface="Courier New" pitchFamily="49" charset="0"/>
              </a:rPr>
              <a:t>(bundle)</a:t>
            </a:r>
          </a:p>
          <a:p>
            <a:pPr lvl="1"/>
            <a:r>
              <a:rPr lang="en-US" dirty="0" smtClean="0">
                <a:cs typeface="Courier New" pitchFamily="49" charset="0"/>
              </a:rPr>
              <a:t>Recommend way of creating </a:t>
            </a:r>
            <a:r>
              <a:rPr lang="en-US" dirty="0" err="1" smtClean="0">
                <a:cs typeface="Courier New" pitchFamily="49" charset="0"/>
              </a:rPr>
              <a:t>entit</a:t>
            </a:r>
            <a:endParaRPr lang="en-US" dirty="0" smtClean="0">
              <a:cs typeface="Courier New" pitchFamily="49" charset="0"/>
            </a:endParaRPr>
          </a:p>
          <a:p>
            <a:r>
              <a:rPr lang="en-US" dirty="0" smtClean="0"/>
              <a:t>Use </a:t>
            </a:r>
            <a:r>
              <a:rPr lang="en-US" dirty="0" err="1" smtClean="0"/>
              <a:t>EntityFactory</a:t>
            </a:r>
            <a:r>
              <a:rPr lang="en-US" dirty="0" smtClean="0"/>
              <a:t> when using deprecated API</a:t>
            </a:r>
            <a:endParaRPr lang="en-US" dirty="0">
              <a:cs typeface="Courier New" pitchFamily="49" charset="0"/>
            </a:endParaRPr>
          </a:p>
        </p:txBody>
      </p:sp>
      <p:sp>
        <p:nvSpPr>
          <p:cNvPr id="9" name="Rectangle 8"/>
          <p:cNvSpPr/>
          <p:nvPr/>
        </p:nvSpPr>
        <p:spPr>
          <a:xfrm>
            <a:off x="210128" y="990600"/>
            <a:ext cx="8686800" cy="3207032"/>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gw.pl.currency.entity.ExchangeRate</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gw.pl.currency.entity.ExchangeRateSet</a:t>
            </a:r>
            <a:r>
              <a:rPr lang="en-US" sz="1600" b="1" dirty="0" smtClean="0">
                <a:solidFill>
                  <a:srgbClr val="000000"/>
                </a:solidFill>
                <a:latin typeface="Courier New"/>
                <a:ea typeface="Times New Roman"/>
                <a:cs typeface="Times New Roman"/>
              </a:rPr>
              <a:t>; </a:t>
            </a: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import </a:t>
            </a:r>
            <a:r>
              <a:rPr lang="en-US" sz="1600" b="1" dirty="0" err="1" smtClean="0">
                <a:solidFill>
                  <a:srgbClr val="000000"/>
                </a:solidFill>
                <a:latin typeface="Courier New"/>
                <a:ea typeface="Times New Roman"/>
                <a:cs typeface="Times New Roman"/>
              </a:rPr>
              <a:t>gw.pl.persistence.core.Bundle</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smtClean="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import </a:t>
            </a:r>
            <a:r>
              <a:rPr lang="en-US" sz="1600" b="1" dirty="0" err="1">
                <a:solidFill>
                  <a:srgbClr val="000000"/>
                </a:solidFill>
                <a:latin typeface="Courier New"/>
                <a:ea typeface="Times New Roman"/>
                <a:cs typeface="Times New Roman"/>
              </a:rPr>
              <a:t>gw.transaction.Transaction</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…25 </a:t>
            </a:r>
            <a:r>
              <a:rPr lang="en-US" sz="1600" b="1" dirty="0" smtClean="0">
                <a:solidFill>
                  <a:srgbClr val="000080"/>
                </a:solidFill>
                <a:latin typeface="Courier New"/>
                <a:ea typeface="Times New Roman"/>
                <a:cs typeface="Times New Roman"/>
              </a:rPr>
              <a:t>public </a:t>
            </a:r>
            <a:r>
              <a:rPr lang="en-US" sz="1600" b="1" dirty="0">
                <a:solidFill>
                  <a:srgbClr val="000080"/>
                </a:solidFill>
                <a:latin typeface="Courier New"/>
                <a:ea typeface="Times New Roman"/>
                <a:cs typeface="Times New Roman"/>
              </a:rPr>
              <a:t>class </a:t>
            </a:r>
            <a:r>
              <a:rPr lang="en-US" sz="1600" b="1" dirty="0" err="1"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IExchangeRateSetPlugin</a:t>
            </a:r>
            <a:r>
              <a:rPr lang="en-US" sz="1600" b="1" dirty="0" smtClean="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…27   </a:t>
            </a:r>
            <a:r>
              <a:rPr lang="en-US" sz="1600" b="1" dirty="0">
                <a:solidFill>
                  <a:srgbClr val="000080"/>
                </a:solidFill>
                <a:latin typeface="Courier New"/>
                <a:ea typeface="Times New Roman"/>
                <a:cs typeface="Times New Roman"/>
              </a:rPr>
              <a:t>public</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Bundle </a:t>
            </a:r>
            <a:r>
              <a:rPr lang="en-US" sz="1600" b="1" dirty="0" err="1">
                <a:solidFill>
                  <a:srgbClr val="000000"/>
                </a:solidFill>
                <a:latin typeface="Courier New"/>
                <a:ea typeface="Times New Roman"/>
                <a:cs typeface="Times New Roman"/>
              </a:rPr>
              <a:t>bundle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Transaction.getCurrent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a:t>
            </a:r>
            <a:r>
              <a:rPr lang="en-US" sz="1600" b="1" i="1" dirty="0">
                <a:solidFill>
                  <a:srgbClr val="808080"/>
                </a:solidFill>
                <a:latin typeface="Courier New"/>
                <a:ea typeface="Times New Roman"/>
                <a:cs typeface="Times New Roman"/>
              </a:rPr>
              <a:t>// 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…41   </a:t>
            </a:r>
            <a:r>
              <a:rPr lang="en-US" sz="1600" b="1" dirty="0" err="1">
                <a:solidFill>
                  <a:srgbClr val="000000"/>
                </a:solidFill>
                <a:latin typeface="Courier New"/>
                <a:ea typeface="Times New Roman"/>
                <a:cs typeface="Times New Roman"/>
              </a:rPr>
              <a:t>ExchangeRate</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er</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ExchangeRate.</a:t>
            </a:r>
            <a:r>
              <a:rPr lang="en-US" sz="1600" b="1" i="1" dirty="0" err="1">
                <a:solidFill>
                  <a:schemeClr val="accent3">
                    <a:lumMod val="75000"/>
                  </a:schemeClr>
                </a:solidFill>
                <a:latin typeface="Courier New"/>
                <a:ea typeface="Times New Roman"/>
                <a:cs typeface="Times New Roman"/>
              </a:rPr>
              <a:t>TYPE</a:t>
            </a:r>
            <a:r>
              <a:rPr lang="en-US" sz="1600" b="1" dirty="0" err="1">
                <a:solidFill>
                  <a:srgbClr val="000000"/>
                </a:solidFill>
                <a:latin typeface="Courier New"/>
                <a:ea typeface="Times New Roman"/>
                <a:cs typeface="Times New Roman"/>
              </a:rPr>
              <a:t>.newInstance</a:t>
            </a:r>
            <a:r>
              <a:rPr lang="en-US" sz="1600" b="1" dirty="0">
                <a:solidFill>
                  <a:srgbClr val="000000"/>
                </a:solidFill>
                <a:latin typeface="Courier New"/>
                <a:ea typeface="Times New Roman"/>
                <a:cs typeface="Times New Roman"/>
              </a:rPr>
              <a:t>(bundle) ;</a:t>
            </a:r>
            <a:endParaRPr lang="en-US" sz="1600" b="1" dirty="0"/>
          </a:p>
        </p:txBody>
      </p:sp>
    </p:spTree>
    <p:extLst>
      <p:ext uri="{BB962C8B-B14F-4D97-AF65-F5344CB8AC3E}">
        <p14:creationId xmlns:p14="http://schemas.microsoft.com/office/powerpoint/2010/main" val="228045792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object methods in Java API</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entityname.addEvent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CustomEventName</a:t>
            </a:r>
            <a:r>
              <a:rPr lang="en-US" b="1" dirty="0" smtClean="0">
                <a:latin typeface="Courier New" pitchFamily="49" charset="0"/>
                <a:cs typeface="Courier New" pitchFamily="49" charset="0"/>
              </a:rPr>
              <a:t>");</a:t>
            </a:r>
          </a:p>
          <a:p>
            <a:pPr lvl="1"/>
            <a:r>
              <a:rPr lang="en-US" dirty="0"/>
              <a:t>Most entity methods on entity instances appear as regular </a:t>
            </a:r>
            <a:r>
              <a:rPr lang="en-US" dirty="0" smtClean="0"/>
              <a:t>methods</a:t>
            </a:r>
          </a:p>
          <a:p>
            <a:pPr lvl="1"/>
            <a:r>
              <a:rPr lang="en-US" dirty="0" smtClean="0">
                <a:cs typeface="Courier New" pitchFamily="49" charset="0"/>
              </a:rPr>
              <a:t>Important to know method declaration</a:t>
            </a:r>
          </a:p>
          <a:p>
            <a:r>
              <a:rPr lang="en-US" dirty="0" smtClean="0">
                <a:cs typeface="Courier New" pitchFamily="49" charset="0"/>
              </a:rPr>
              <a:t>Base entity interface</a:t>
            </a:r>
          </a:p>
          <a:p>
            <a:pPr lvl="1"/>
            <a:r>
              <a:rPr lang="en-US" dirty="0" smtClean="0">
                <a:cs typeface="Courier New" pitchFamily="49" charset="0"/>
              </a:rPr>
              <a:t>No downcasting</a:t>
            </a:r>
          </a:p>
          <a:p>
            <a:r>
              <a:rPr lang="en-US" dirty="0" smtClean="0">
                <a:cs typeface="Courier New" pitchFamily="49" charset="0"/>
              </a:rPr>
              <a:t>Core extension entity interface </a:t>
            </a:r>
          </a:p>
          <a:p>
            <a:pPr lvl="1"/>
            <a:r>
              <a:rPr lang="en-US" dirty="0" smtClean="0">
                <a:cs typeface="Courier New" pitchFamily="49" charset="0"/>
              </a:rPr>
              <a:t>Downcasting to interface </a:t>
            </a:r>
            <a:endParaRPr lang="en-US" dirty="0">
              <a:cs typeface="Courier New" pitchFamily="49" charset="0"/>
            </a:endParaRPr>
          </a:p>
          <a:p>
            <a:pPr lvl="1"/>
            <a:r>
              <a:rPr lang="en-US" dirty="0" smtClean="0">
                <a:cs typeface="Courier New" pitchFamily="49" charset="0"/>
              </a:rPr>
              <a:t>Downcasting customer extension interface</a:t>
            </a:r>
          </a:p>
          <a:p>
            <a:r>
              <a:rPr lang="en-US" dirty="0" smtClean="0">
                <a:cs typeface="Courier New" pitchFamily="49" charset="0"/>
              </a:rPr>
              <a:t>Customer extension entity interface</a:t>
            </a:r>
          </a:p>
          <a:p>
            <a:pPr lvl="1"/>
            <a:r>
              <a:rPr lang="en-US" dirty="0">
                <a:cs typeface="Courier New" pitchFamily="49" charset="0"/>
              </a:rPr>
              <a:t>Downcasting customer extension </a:t>
            </a:r>
            <a:r>
              <a:rPr lang="en-US" dirty="0" smtClean="0">
                <a:cs typeface="Courier New" pitchFamily="49" charset="0"/>
              </a:rPr>
              <a:t>interface</a:t>
            </a:r>
            <a:endParaRPr lang="en-US" dirty="0">
              <a:cs typeface="Courier New" pitchFamily="49" charset="0"/>
            </a:endParaRPr>
          </a:p>
        </p:txBody>
      </p:sp>
    </p:spTree>
    <p:extLst>
      <p:ext uri="{BB962C8B-B14F-4D97-AF65-F5344CB8AC3E}">
        <p14:creationId xmlns:p14="http://schemas.microsoft.com/office/powerpoint/2010/main" val="401182111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14036" y="990599"/>
            <a:ext cx="381000" cy="427809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smtClean="0"/>
              <a:t> Gosu entity enhancements in Java API (1)</a:t>
            </a:r>
            <a:endParaRPr lang="en-US" dirty="0"/>
          </a:p>
        </p:txBody>
      </p:sp>
      <p:sp>
        <p:nvSpPr>
          <p:cNvPr id="3" name="Content Placeholder 2"/>
          <p:cNvSpPr>
            <a:spLocks noGrp="1"/>
          </p:cNvSpPr>
          <p:nvPr>
            <p:ph idx="1"/>
          </p:nvPr>
        </p:nvSpPr>
        <p:spPr>
          <a:xfrm>
            <a:off x="519113" y="5342264"/>
            <a:ext cx="8318500" cy="1132106"/>
          </a:xfrm>
        </p:spPr>
        <p:txBody>
          <a:bodyPr/>
          <a:lstStyle/>
          <a:p>
            <a:r>
              <a:rPr lang="en-US" b="1" dirty="0" err="1" smtClean="0">
                <a:latin typeface="Courier New" pitchFamily="49" charset="0"/>
                <a:cs typeface="Courier New" pitchFamily="49" charset="0"/>
              </a:rPr>
              <a:t>gw.lang.reflect.ReflectUtil</a:t>
            </a:r>
            <a:endParaRPr lang="en-US" b="1" dirty="0" smtClean="0">
              <a:latin typeface="Courier New" pitchFamily="49" charset="0"/>
              <a:cs typeface="Courier New" pitchFamily="49" charset="0"/>
            </a:endParaRPr>
          </a:p>
          <a:p>
            <a:pPr lvl="1"/>
            <a:r>
              <a:rPr lang="en-US" dirty="0" smtClean="0"/>
              <a:t>Call enhancement object or instance methods</a:t>
            </a:r>
          </a:p>
          <a:p>
            <a:pPr lvl="1"/>
            <a:r>
              <a:rPr lang="en-US" dirty="0" smtClean="0"/>
              <a:t>Access enhancement properties</a:t>
            </a:r>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p:txBody>
      </p:sp>
      <p:sp>
        <p:nvSpPr>
          <p:cNvPr id="4" name="Rectangle 3"/>
          <p:cNvSpPr/>
          <p:nvPr/>
        </p:nvSpPr>
        <p:spPr>
          <a:xfrm>
            <a:off x="228600" y="990600"/>
            <a:ext cx="8382000" cy="4278094"/>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com.trainingapp.demo</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2 </a:t>
            </a:r>
            <a:r>
              <a:rPr lang="en-US" sz="1600" b="1" dirty="0">
                <a:solidFill>
                  <a:srgbClr val="000080"/>
                </a:solidFill>
                <a:latin typeface="Courier New" pitchFamily="49" charset="0"/>
                <a:cs typeface="Courier New" pitchFamily="49" charset="0"/>
              </a:rPr>
              <a:t>import </a:t>
            </a:r>
            <a:r>
              <a:rPr lang="en-US" sz="1600" b="1" dirty="0" err="1" smtClean="0">
                <a:solidFill>
                  <a:srgbClr val="000000"/>
                </a:solidFill>
                <a:latin typeface="Courier New" pitchFamily="49" charset="0"/>
                <a:cs typeface="Courier New" pitchFamily="49" charset="0"/>
              </a:rPr>
              <a:t>gw.lang.reflect.ReflectUtil</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3 </a:t>
            </a:r>
            <a:r>
              <a:rPr lang="en-US" sz="1600" b="1" dirty="0">
                <a:solidFill>
                  <a:srgbClr val="000080"/>
                </a:solidFill>
                <a:latin typeface="Courier New" pitchFamily="49" charset="0"/>
                <a:cs typeface="Courier New" pitchFamily="49" charset="0"/>
              </a:rPr>
              <a:t>import </a:t>
            </a:r>
            <a:r>
              <a:rPr lang="en-US" sz="1600" b="1" dirty="0" err="1" smtClean="0">
                <a:solidFill>
                  <a:srgbClr val="000000"/>
                </a:solidFill>
                <a:latin typeface="Courier New" pitchFamily="49" charset="0"/>
                <a:cs typeface="Courier New" pitchFamily="49" charset="0"/>
              </a:rPr>
              <a:t>extensions.ab.contact.entity.VendorEvaluation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public class </a:t>
            </a:r>
            <a:r>
              <a:rPr lang="en-US" sz="1600" b="1" dirty="0" err="1">
                <a:solidFill>
                  <a:srgbClr val="000000"/>
                </a:solidFill>
                <a:latin typeface="Courier New" pitchFamily="49" charset="0"/>
                <a:cs typeface="Courier New" pitchFamily="49" charset="0"/>
              </a:rPr>
              <a:t>ExampleReflection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public </a:t>
            </a:r>
            <a:r>
              <a:rPr lang="en-US" sz="1600" b="1" dirty="0">
                <a:solidFill>
                  <a:srgbClr val="000080"/>
                </a:solidFill>
                <a:latin typeface="Courier New" pitchFamily="49" charset="0"/>
                <a:cs typeface="Courier New" pitchFamily="49" charset="0"/>
              </a:rPr>
              <a:t>void </a:t>
            </a:r>
            <a:r>
              <a:rPr lang="en-US" sz="1600" b="1" dirty="0" err="1">
                <a:solidFill>
                  <a:srgbClr val="000000"/>
                </a:solidFill>
                <a:latin typeface="Courier New" pitchFamily="49" charset="0"/>
                <a:cs typeface="Courier New" pitchFamily="49" charset="0"/>
              </a:rPr>
              <a:t>doIt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Bundle </a:t>
            </a:r>
            <a:r>
              <a:rPr lang="en-US" sz="1600" b="1" dirty="0" err="1" smtClean="0">
                <a:solidFill>
                  <a:srgbClr val="000000"/>
                </a:solidFill>
                <a:latin typeface="Courier New" pitchFamily="49" charset="0"/>
                <a:cs typeface="Courier New" pitchFamily="49" charset="0"/>
              </a:rPr>
              <a:t>bundle</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Transaction.getCurrent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err="1" smtClean="0">
                <a:solidFill>
                  <a:srgbClr val="000000"/>
                </a:solidFill>
                <a:latin typeface="Courier New" pitchFamily="49" charset="0"/>
                <a:cs typeface="Courier New" pitchFamily="49" charset="0"/>
              </a:rPr>
              <a:t>VendorEvaluation</a:t>
            </a:r>
            <a:r>
              <a:rPr lang="en-US" sz="1600" b="1" dirty="0" smtClean="0">
                <a:solidFill>
                  <a:srgbClr val="000000"/>
                </a:solidFill>
                <a:latin typeface="Courier New" pitchFamily="49" charset="0"/>
                <a:cs typeface="Courier New" pitchFamily="49" charset="0"/>
              </a:rPr>
              <a:t> evaluation = </a:t>
            </a:r>
            <a:r>
              <a:rPr lang="en-US" sz="1600" b="1" dirty="0" err="1" smtClean="0">
                <a:solidFill>
                  <a:srgbClr val="000000"/>
                </a:solidFill>
                <a:latin typeface="Courier New" pitchFamily="49" charset="0"/>
                <a:cs typeface="Courier New" pitchFamily="49" charset="0"/>
              </a:rPr>
              <a:t>VendorEvaluation.TYPE</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newInstance</a:t>
            </a:r>
            <a:r>
              <a:rPr lang="en-US" sz="1600" b="1" dirty="0" smtClean="0">
                <a:solidFill>
                  <a:srgbClr val="000000"/>
                </a:solidFill>
                <a:latin typeface="Courier New" pitchFamily="49" charset="0"/>
                <a:cs typeface="Courier New" pitchFamily="49" charset="0"/>
              </a:rPr>
              <a:t>(bundle);</a:t>
            </a:r>
          </a:p>
          <a:p>
            <a:r>
              <a:rPr lang="en-US" sz="1600" b="1" dirty="0" smtClean="0">
                <a:solidFill>
                  <a:srgbClr val="000000"/>
                </a:solidFill>
                <a:latin typeface="Courier New" pitchFamily="49" charset="0"/>
                <a:cs typeface="Courier New" pitchFamily="49" charset="0"/>
              </a:rPr>
              <a:t> 11     </a:t>
            </a:r>
            <a:r>
              <a:rPr lang="en-US" sz="1600" b="1" i="1" dirty="0">
                <a:solidFill>
                  <a:srgbClr val="808080"/>
                </a:solidFill>
                <a:latin typeface="Courier New" pitchFamily="49" charset="0"/>
                <a:cs typeface="Courier New" pitchFamily="49" charset="0"/>
              </a:rPr>
              <a:t>// call a method on a Gosu </a:t>
            </a:r>
            <a:r>
              <a:rPr lang="en-US" sz="1600" b="1" i="1" dirty="0" smtClean="0">
                <a:solidFill>
                  <a:srgbClr val="808080"/>
                </a:solidFill>
                <a:latin typeface="Courier New" pitchFamily="49" charset="0"/>
                <a:cs typeface="Courier New" pitchFamily="49" charset="0"/>
              </a:rPr>
              <a:t>class</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12 </a:t>
            </a:r>
            <a:r>
              <a:rPr lang="en-US" sz="1600" b="1" dirty="0" smtClean="0">
                <a:solidFill>
                  <a:srgbClr val="000000"/>
                </a:solidFill>
                <a:latin typeface="Courier New" pitchFamily="49" charset="0"/>
                <a:cs typeface="Courier New" pitchFamily="49" charset="0"/>
              </a:rPr>
              <a:t>   Integer </a:t>
            </a:r>
            <a:r>
              <a:rPr lang="en-US" sz="1600" b="1" dirty="0" err="1">
                <a:solidFill>
                  <a:srgbClr val="000000"/>
                </a:solidFill>
                <a:latin typeface="Courier New" pitchFamily="49" charset="0"/>
                <a:cs typeface="Courier New" pitchFamily="49" charset="0"/>
              </a:rPr>
              <a:t>val</a:t>
            </a:r>
            <a:r>
              <a:rPr lang="en-US" sz="1600" b="1" dirty="0">
                <a:solidFill>
                  <a:srgbClr val="000000"/>
                </a:solidFill>
                <a:latin typeface="Courier New" pitchFamily="49" charset="0"/>
                <a:cs typeface="Courier New" pitchFamily="49" charset="0"/>
              </a:rPr>
              <a:t> = (Integer) </a:t>
            </a:r>
            <a:r>
              <a:rPr lang="en-US" sz="1600" b="1" dirty="0" err="1">
                <a:solidFill>
                  <a:srgbClr val="000000"/>
                </a:solidFill>
                <a:latin typeface="Courier New" pitchFamily="49" charset="0"/>
                <a:cs typeface="Courier New" pitchFamily="49" charset="0"/>
              </a:rPr>
              <a:t>ReflectUtil.invokeMethod</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13            </a:t>
            </a:r>
            <a:r>
              <a:rPr lang="en-US" sz="1600" b="1" dirty="0" smtClean="0">
                <a:solidFill>
                  <a:srgbClr val="008000"/>
                </a:solidFill>
                <a:latin typeface="Courier New" pitchFamily="49" charset="0"/>
                <a:cs typeface="Courier New" pitchFamily="49" charset="0"/>
              </a:rPr>
              <a:t>"</a:t>
            </a:r>
            <a:r>
              <a:rPr lang="en-US" sz="1600" b="1" dirty="0" err="1">
                <a:solidFill>
                  <a:srgbClr val="008000"/>
                </a:solidFill>
                <a:latin typeface="Courier New" pitchFamily="49" charset="0"/>
                <a:cs typeface="Courier New" pitchFamily="49" charset="0"/>
              </a:rPr>
              <a:t>libraries.VendorEvaluationEnhancement</a:t>
            </a:r>
            <a:r>
              <a:rPr lang="en-US" sz="1600" b="1" dirty="0">
                <a:solidFill>
                  <a:srgbClr val="008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14            ,</a:t>
            </a:r>
            <a:r>
              <a:rPr lang="en-US" sz="1600" b="1" dirty="0" smtClean="0">
                <a:solidFill>
                  <a:srgbClr val="008000"/>
                </a:solidFill>
                <a:latin typeface="Courier New" pitchFamily="49" charset="0"/>
                <a:cs typeface="Courier New" pitchFamily="49" charset="0"/>
              </a:rPr>
              <a:t>"</a:t>
            </a:r>
            <a:r>
              <a:rPr lang="en-US" sz="1600" b="1" dirty="0" err="1">
                <a:solidFill>
                  <a:srgbClr val="008000"/>
                </a:solidFill>
                <a:latin typeface="Courier New" pitchFamily="49" charset="0"/>
                <a:cs typeface="Courier New" pitchFamily="49" charset="0"/>
              </a:rPr>
              <a:t>sumTotalScore</a:t>
            </a:r>
            <a:r>
              <a:rPr lang="en-US" sz="1600" b="1" dirty="0">
                <a:solidFill>
                  <a:srgbClr val="008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15            ,</a:t>
            </a:r>
            <a:r>
              <a:rPr lang="en-US" sz="1600" b="1" dirty="0">
                <a:solidFill>
                  <a:srgbClr val="0000FF"/>
                </a:solidFill>
                <a:latin typeface="Courier New" pitchFamily="49" charset="0"/>
                <a:cs typeface="Courier New" pitchFamily="49" charset="0"/>
              </a:rPr>
              <a:t>100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200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300</a:t>
            </a:r>
            <a:r>
              <a:rPr lang="en-US" sz="1600" b="1" dirty="0">
                <a:solidFill>
                  <a:srgbClr val="000000"/>
                </a:solidFill>
                <a:latin typeface="Courier New" pitchFamily="49" charset="0"/>
                <a:cs typeface="Courier New" pitchFamily="49" charset="0"/>
              </a:rPr>
              <a:t>,</a:t>
            </a:r>
            <a:r>
              <a:rPr lang="en-US" sz="1600" b="1" dirty="0">
                <a:solidFill>
                  <a:srgbClr val="0000FF"/>
                </a:solidFill>
                <a:latin typeface="Courier New" pitchFamily="49" charset="0"/>
                <a:cs typeface="Courier New" pitchFamily="49" charset="0"/>
              </a:rPr>
              <a:t>400</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…17    </a:t>
            </a:r>
            <a:r>
              <a:rPr lang="en-US" sz="1600" b="1" dirty="0" err="1" smtClean="0">
                <a:solidFill>
                  <a:srgbClr val="000000"/>
                </a:solidFill>
                <a:latin typeface="Courier New" pitchFamily="49" charset="0"/>
                <a:cs typeface="Courier New" pitchFamily="49" charset="0"/>
              </a:rPr>
              <a:t>System.out.print</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val.toString</a:t>
            </a:r>
            <a:r>
              <a:rPr lang="en-US" sz="1600" b="1" dirty="0" smtClean="0">
                <a:solidFill>
                  <a:srgbClr val="000000"/>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 18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sp>
        <p:nvSpPr>
          <p:cNvPr id="8" name="Rounded Rectangle 7"/>
          <p:cNvSpPr/>
          <p:nvPr/>
        </p:nvSpPr>
        <p:spPr bwMode="auto">
          <a:xfrm>
            <a:off x="304800" y="3458207"/>
            <a:ext cx="7391400" cy="1000506"/>
          </a:xfrm>
          <a:prstGeom prst="roundRect">
            <a:avLst>
              <a:gd name="adj" fmla="val 8179"/>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72904690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Gosu entity enhancements in Java </a:t>
            </a:r>
            <a:r>
              <a:rPr lang="en-US" dirty="0" smtClean="0"/>
              <a:t>API (2)</a:t>
            </a:r>
            <a:endParaRPr lang="en-US" dirty="0"/>
          </a:p>
        </p:txBody>
      </p:sp>
      <p:sp>
        <p:nvSpPr>
          <p:cNvPr id="3" name="Content Placeholder 2"/>
          <p:cNvSpPr>
            <a:spLocks noGrp="1"/>
          </p:cNvSpPr>
          <p:nvPr>
            <p:ph idx="1"/>
          </p:nvPr>
        </p:nvSpPr>
        <p:spPr/>
        <p:txBody>
          <a:bodyPr/>
          <a:lstStyle/>
          <a:p>
            <a:r>
              <a:rPr lang="en-US" dirty="0" smtClean="0"/>
              <a:t>Reflection encourages handling </a:t>
            </a:r>
            <a:r>
              <a:rPr lang="en-US" dirty="0" smtClean="0"/>
              <a:t>type safety</a:t>
            </a:r>
          </a:p>
          <a:p>
            <a:r>
              <a:rPr lang="en-US" dirty="0" smtClean="0"/>
              <a:t>Create a Java interface containing only</a:t>
            </a:r>
          </a:p>
          <a:p>
            <a:pPr lvl="1"/>
            <a:r>
              <a:rPr lang="en-US" dirty="0" smtClean="0"/>
              <a:t>Properties </a:t>
            </a:r>
            <a:r>
              <a:rPr lang="en-US" dirty="0" smtClean="0"/>
              <a:t>using Java syntax of </a:t>
            </a:r>
            <a:endParaRPr lang="en-US" dirty="0" smtClean="0"/>
          </a:p>
          <a:p>
            <a:pPr lvl="2"/>
            <a:r>
              <a:rPr lang="en-US" dirty="0" smtClean="0"/>
              <a:t>get </a:t>
            </a:r>
            <a:r>
              <a:rPr lang="en-US" dirty="0" err="1" smtClean="0"/>
              <a:t>PropertyName</a:t>
            </a:r>
            <a:r>
              <a:rPr lang="en-US" dirty="0" smtClean="0"/>
              <a:t>()</a:t>
            </a:r>
          </a:p>
          <a:p>
            <a:pPr lvl="2"/>
            <a:r>
              <a:rPr lang="en-US" dirty="0" smtClean="0"/>
              <a:t>set</a:t>
            </a:r>
            <a:r>
              <a:rPr lang="en-US" dirty="0" smtClean="0"/>
              <a:t> </a:t>
            </a:r>
            <a:r>
              <a:rPr lang="en-US" dirty="0" err="1" smtClean="0"/>
              <a:t>PropertyName</a:t>
            </a:r>
            <a:endParaRPr lang="en-US" dirty="0" smtClean="0"/>
          </a:p>
          <a:p>
            <a:pPr lvl="1"/>
            <a:r>
              <a:rPr lang="en-US" dirty="0" smtClean="0"/>
              <a:t>Required methods</a:t>
            </a:r>
          </a:p>
          <a:p>
            <a:pPr lvl="2"/>
            <a:r>
              <a:rPr lang="en-US" dirty="0" smtClean="0"/>
              <a:t>Great way to avoid misspelled method names!</a:t>
            </a:r>
          </a:p>
          <a:p>
            <a:r>
              <a:rPr lang="en-US" dirty="0" smtClean="0"/>
              <a:t>Create </a:t>
            </a:r>
            <a:r>
              <a:rPr lang="en-US" dirty="0"/>
              <a:t>a </a:t>
            </a:r>
            <a:r>
              <a:rPr lang="en-US" dirty="0" smtClean="0"/>
              <a:t>Gosu class the implements the Java interface</a:t>
            </a:r>
          </a:p>
          <a:p>
            <a:pPr lvl="1"/>
            <a:r>
              <a:rPr lang="en-US" dirty="0" smtClean="0"/>
              <a:t>Use </a:t>
            </a:r>
            <a:r>
              <a:rPr lang="en-US" dirty="0" err="1" smtClean="0"/>
              <a:t>ReflectUtil</a:t>
            </a:r>
            <a:r>
              <a:rPr lang="en-US" dirty="0" smtClean="0"/>
              <a:t> to create instance of Gosu class</a:t>
            </a:r>
          </a:p>
          <a:p>
            <a:pPr lvl="1"/>
            <a:r>
              <a:rPr lang="en-US" dirty="0" smtClean="0"/>
              <a:t>Or, define a method on an object that creates and instance </a:t>
            </a:r>
            <a:r>
              <a:rPr lang="en-US" dirty="0" smtClean="0"/>
              <a:t>and</a:t>
            </a:r>
            <a:br>
              <a:rPr lang="en-US" dirty="0" smtClean="0"/>
            </a:br>
            <a:r>
              <a:rPr lang="en-US" dirty="0" smtClean="0"/>
              <a:t>then </a:t>
            </a:r>
            <a:r>
              <a:rPr lang="en-US" dirty="0" smtClean="0"/>
              <a:t>call that method with reflection </a:t>
            </a:r>
            <a:endParaRPr lang="en-US" dirty="0" smtClean="0"/>
          </a:p>
          <a:p>
            <a:endParaRPr lang="en-US" dirty="0" smtClean="0"/>
          </a:p>
          <a:p>
            <a:pPr marL="400050" lvl="1"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692431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Classes from </a:t>
            </a:r>
            <a:r>
              <a:rPr lang="en-US" dirty="0" smtClean="0"/>
              <a:t>Java (1)</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Reference classes by the Java </a:t>
            </a:r>
            <a:r>
              <a:rPr lang="en-US" dirty="0"/>
              <a:t>fully-qualified </a:t>
            </a:r>
            <a:r>
              <a:rPr lang="en-US" dirty="0" smtClean="0"/>
              <a:t>name</a:t>
            </a:r>
          </a:p>
          <a:p>
            <a:pPr lvl="1"/>
            <a:r>
              <a:rPr lang="en-US" dirty="0"/>
              <a:t>where XX is app prefix: </a:t>
            </a:r>
            <a:r>
              <a:rPr lang="en-US" dirty="0" err="1"/>
              <a:t>gw.ab</a:t>
            </a:r>
            <a:r>
              <a:rPr lang="en-US" dirty="0"/>
              <a:t>, gw.cc, </a:t>
            </a:r>
            <a:r>
              <a:rPr lang="en-US" dirty="0" err="1"/>
              <a:t>gw.pc</a:t>
            </a:r>
            <a:r>
              <a:rPr lang="en-US" dirty="0"/>
              <a:t>, and </a:t>
            </a:r>
            <a:r>
              <a:rPr lang="en-US" dirty="0" err="1"/>
              <a:t>gw.bc</a:t>
            </a:r>
            <a:endParaRPr lang="en-US" dirty="0"/>
          </a:p>
          <a:p>
            <a:r>
              <a:rPr lang="en-US" dirty="0" smtClean="0"/>
              <a:t>Base typelist class (.</a:t>
            </a:r>
            <a:r>
              <a:rPr lang="en-US" dirty="0" err="1" smtClean="0"/>
              <a:t>tti</a:t>
            </a:r>
            <a:r>
              <a:rPr lang="en-US" dirty="0" smtClean="0"/>
              <a:t>)</a:t>
            </a:r>
          </a:p>
          <a:p>
            <a:pPr lvl="1"/>
            <a:r>
              <a:rPr lang="en-US" b="1" dirty="0" err="1" smtClean="0">
                <a:latin typeface="Courier New" pitchFamily="49" charset="0"/>
                <a:cs typeface="Courier New" pitchFamily="49" charset="0"/>
              </a:rPr>
              <a:t>gw.pl.typekey</a:t>
            </a:r>
            <a:r>
              <a:rPr lang="en-US" b="1" dirty="0" smtClean="0">
                <a:latin typeface="Courier New" pitchFamily="49" charset="0"/>
                <a:cs typeface="Courier New" pitchFamily="49" charset="0"/>
              </a:rPr>
              <a:t>.&lt;</a:t>
            </a:r>
            <a:r>
              <a:rPr lang="en-US" b="1" dirty="0" err="1">
                <a:latin typeface="Courier New" pitchFamily="49" charset="0"/>
                <a:cs typeface="Courier New" pitchFamily="49" charset="0"/>
              </a:rPr>
              <a:t>subpackage</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Typelistname</a:t>
            </a:r>
            <a:r>
              <a:rPr lang="en-US" b="1" dirty="0" smtClean="0">
                <a:latin typeface="Courier New" pitchFamily="49" charset="0"/>
                <a:cs typeface="Courier New" pitchFamily="49" charset="0"/>
              </a:rPr>
              <a:t>&gt;</a:t>
            </a:r>
          </a:p>
          <a:p>
            <a:pPr lvl="1"/>
            <a:r>
              <a:rPr lang="en-US" b="1" dirty="0" smtClean="0">
                <a:latin typeface="Courier New" pitchFamily="49" charset="0"/>
                <a:cs typeface="Courier New" pitchFamily="49" charset="0"/>
              </a:rPr>
              <a:t>gw.&lt;XX&gt;</a:t>
            </a:r>
            <a:r>
              <a:rPr lang="en-US" b="1" dirty="0">
                <a:latin typeface="Courier New" pitchFamily="49" charset="0"/>
                <a:cs typeface="Courier New" pitchFamily="49" charset="0"/>
              </a:rPr>
              <a:t>.typekey.&lt;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p>
          <a:p>
            <a:r>
              <a:rPr lang="en-US" dirty="0" smtClean="0"/>
              <a:t>Internal typelist extension (</a:t>
            </a:r>
            <a:r>
              <a:rPr lang="en-US" dirty="0" err="1" smtClean="0"/>
              <a:t>tix</a:t>
            </a:r>
            <a:r>
              <a:rPr lang="en-US" dirty="0" smtClean="0"/>
              <a:t>)</a:t>
            </a:r>
          </a:p>
          <a:p>
            <a:pPr lvl="1"/>
            <a:r>
              <a:rPr lang="en-US" b="1" dirty="0">
                <a:latin typeface="Courier New" pitchFamily="49" charset="0"/>
                <a:cs typeface="Courier New" pitchFamily="49" charset="0"/>
              </a:rPr>
              <a:t>gw.&lt;XX&gt;.typekey.&lt;</a:t>
            </a:r>
            <a:r>
              <a:rPr lang="en-US" b="1" dirty="0" err="1">
                <a:latin typeface="Courier New" pitchFamily="49" charset="0"/>
                <a:cs typeface="Courier New" pitchFamily="49" charset="0"/>
              </a:rPr>
              <a:t>subpackage</a:t>
            </a:r>
            <a:r>
              <a:rPr lang="en-US" b="1" dirty="0" smtClean="0">
                <a:latin typeface="Courier New" pitchFamily="49" charset="0"/>
                <a:cs typeface="Courier New" pitchFamily="49" charset="0"/>
              </a:rPr>
              <a:t>&gt;.&lt;</a:t>
            </a:r>
            <a:r>
              <a:rPr lang="en-US" b="1" dirty="0" err="1" smtClean="0">
                <a:latin typeface="Courier New" pitchFamily="49" charset="0"/>
                <a:cs typeface="Courier New" pitchFamily="49" charset="0"/>
              </a:rPr>
              <a:t>Typelistname</a:t>
            </a:r>
            <a:r>
              <a:rPr lang="en-US" b="1" dirty="0" smtClean="0">
                <a:latin typeface="Courier New" pitchFamily="49" charset="0"/>
                <a:cs typeface="Courier New" pitchFamily="49" charset="0"/>
              </a:rPr>
              <a:t>&gt;Constants</a:t>
            </a:r>
            <a:endParaRPr lang="en-US" b="1" dirty="0">
              <a:latin typeface="Courier New" pitchFamily="49" charset="0"/>
              <a:cs typeface="Courier New" pitchFamily="49" charset="0"/>
            </a:endParaRPr>
          </a:p>
          <a:p>
            <a:pPr lvl="2"/>
            <a:r>
              <a:rPr lang="en-US" dirty="0" smtClean="0"/>
              <a:t>where </a:t>
            </a:r>
            <a:r>
              <a:rPr lang="en-US" dirty="0"/>
              <a:t>XX is app prefix: </a:t>
            </a:r>
            <a:r>
              <a:rPr lang="en-US" dirty="0" err="1"/>
              <a:t>gw.ab</a:t>
            </a:r>
            <a:r>
              <a:rPr lang="en-US" dirty="0"/>
              <a:t>, gw.cc, </a:t>
            </a:r>
            <a:r>
              <a:rPr lang="en-US" dirty="0" err="1"/>
              <a:t>gw.pc</a:t>
            </a:r>
            <a:r>
              <a:rPr lang="en-US" dirty="0"/>
              <a:t>, and </a:t>
            </a:r>
            <a:r>
              <a:rPr lang="en-US" dirty="0" err="1"/>
              <a:t>gw.bc</a:t>
            </a:r>
            <a:endParaRPr lang="en-US" dirty="0"/>
          </a:p>
          <a:p>
            <a:r>
              <a:rPr lang="en-US" dirty="0"/>
              <a:t>Custom typelists</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&gt;.typekey.&lt;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p>
          <a:p>
            <a:r>
              <a:rPr lang="en-US" dirty="0"/>
              <a:t>Customer extension entity</a:t>
            </a:r>
          </a:p>
          <a:p>
            <a:pPr lvl="1"/>
            <a:r>
              <a:rPr lang="en-US" b="1" dirty="0">
                <a:latin typeface="Courier New" pitchFamily="49" charset="0"/>
                <a:cs typeface="Courier New" pitchFamily="49" charset="0"/>
              </a:rPr>
              <a:t>extensions.&lt;XX&gt;.&lt;</a:t>
            </a:r>
            <a:r>
              <a:rPr lang="en-US" b="1" dirty="0" err="1">
                <a:latin typeface="Courier New" pitchFamily="49" charset="0"/>
                <a:cs typeface="Courier New" pitchFamily="49" charset="0"/>
              </a:rPr>
              <a:t>subpackage</a:t>
            </a:r>
            <a:r>
              <a:rPr lang="en-US" b="1" dirty="0">
                <a:latin typeface="Courier New" pitchFamily="49" charset="0"/>
                <a:cs typeface="Courier New" pitchFamily="49" charset="0"/>
              </a:rPr>
              <a:t>&gt;.typekey.</a:t>
            </a:r>
            <a:br>
              <a:rPr lang="en-US" b="1" dirty="0">
                <a:latin typeface="Courier New" pitchFamily="49" charset="0"/>
                <a:cs typeface="Courier New" pitchFamily="49" charset="0"/>
              </a:rPr>
            </a:br>
            <a:r>
              <a:rPr lang="en-US" b="1" dirty="0">
                <a:latin typeface="Courier New" pitchFamily="49" charset="0"/>
                <a:cs typeface="Courier New" pitchFamily="49" charset="0"/>
              </a:rPr>
              <a:t>&lt;</a:t>
            </a:r>
            <a:r>
              <a:rPr lang="en-US" b="1" dirty="0" err="1">
                <a:latin typeface="Courier New" pitchFamily="49" charset="0"/>
                <a:cs typeface="Courier New" pitchFamily="49" charset="0"/>
              </a:rPr>
              <a:t>Typelistname</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ExtConstants</a:t>
            </a:r>
            <a:endParaRPr lang="en-US" b="1" dirty="0">
              <a:latin typeface="Courier New" pitchFamily="49" charset="0"/>
              <a:cs typeface="Courier New" pitchFamily="49" charset="0"/>
            </a:endParaRPr>
          </a:p>
          <a:p>
            <a:pPr marL="400050" lvl="1" indent="0">
              <a:buNone/>
            </a:pPr>
            <a:endParaRPr lang="en-US" dirty="0"/>
          </a:p>
        </p:txBody>
      </p:sp>
    </p:spTree>
    <p:extLst>
      <p:ext uri="{BB962C8B-B14F-4D97-AF65-F5344CB8AC3E}">
        <p14:creationId xmlns:p14="http://schemas.microsoft.com/office/powerpoint/2010/main" val="30556512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Typecode </a:t>
            </a:r>
            <a:r>
              <a:rPr lang="en-US" dirty="0" smtClean="0"/>
              <a:t>static properties</a:t>
            </a:r>
            <a:endParaRPr lang="en-US" dirty="0"/>
          </a:p>
        </p:txBody>
      </p:sp>
      <p:sp>
        <p:nvSpPr>
          <p:cNvPr id="3" name="Content Placeholder 2"/>
          <p:cNvSpPr>
            <a:spLocks noGrp="1"/>
          </p:cNvSpPr>
          <p:nvPr>
            <p:ph idx="1"/>
          </p:nvPr>
        </p:nvSpPr>
        <p:spPr>
          <a:xfrm>
            <a:off x="521208" y="914400"/>
            <a:ext cx="8698992" cy="5486400"/>
          </a:xfrm>
        </p:spPr>
        <p:txBody>
          <a:bodyPr/>
          <a:lstStyle/>
          <a:p>
            <a:r>
              <a:rPr lang="en-US" dirty="0" smtClean="0"/>
              <a:t>Static </a:t>
            </a:r>
            <a:r>
              <a:rPr lang="en-US" dirty="0"/>
              <a:t>properties on a typelist that represent a typecode have the </a:t>
            </a:r>
            <a:r>
              <a:rPr lang="en-US" dirty="0" err="1"/>
              <a:t>TC</a:t>
            </a:r>
            <a:r>
              <a:rPr lang="en-US" dirty="0"/>
              <a:t>_ </a:t>
            </a:r>
            <a:r>
              <a:rPr lang="en-US" dirty="0" smtClean="0"/>
              <a:t>prefix</a:t>
            </a:r>
          </a:p>
          <a:p>
            <a:r>
              <a:rPr lang="en-US" dirty="0" smtClean="0"/>
              <a:t>Must use get() to retrieve value</a:t>
            </a:r>
            <a:endParaRPr lang="en-US" dirty="0"/>
          </a:p>
          <a:p>
            <a:pPr lvl="1"/>
            <a:r>
              <a:rPr lang="en-US" dirty="0" err="1" smtClean="0"/>
              <a:t>ExampleType.TC_Name.get</a:t>
            </a:r>
            <a:r>
              <a:rPr lang="en-US" dirty="0"/>
              <a:t>()</a:t>
            </a:r>
          </a:p>
          <a:p>
            <a:pPr lvl="1"/>
            <a:r>
              <a:rPr lang="en-US" dirty="0" err="1"/>
              <a:t>ExampleTypeConstants.TC_Name.get</a:t>
            </a:r>
            <a:r>
              <a:rPr lang="en-US" dirty="0"/>
              <a:t>()</a:t>
            </a:r>
          </a:p>
          <a:p>
            <a:pPr lvl="1"/>
            <a:r>
              <a:rPr lang="en-US" dirty="0" err="1"/>
              <a:t>ExampleTypeExtConstants.TC_Name.get</a:t>
            </a:r>
            <a:r>
              <a:rPr lang="en-US" dirty="0"/>
              <a:t>()</a:t>
            </a:r>
          </a:p>
          <a:p>
            <a:endParaRPr lang="en-US" dirty="0" smtClean="0"/>
          </a:p>
          <a:p>
            <a:endParaRPr lang="en-US" dirty="0"/>
          </a:p>
        </p:txBody>
      </p:sp>
    </p:spTree>
    <p:extLst>
      <p:ext uri="{BB962C8B-B14F-4D97-AF65-F5344CB8AC3E}">
        <p14:creationId xmlns:p14="http://schemas.microsoft.com/office/powerpoint/2010/main" val="18428532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accent3">
                    <a:lumMod val="75000"/>
                  </a:schemeClr>
                </a:solidFill>
              </a:rPr>
              <a:t>Platform new features for integration</a:t>
            </a:r>
          </a:p>
          <a:p>
            <a:r>
              <a:rPr lang="en-US" dirty="0" smtClean="0"/>
              <a:t>New features for working in Java</a:t>
            </a:r>
          </a:p>
          <a:p>
            <a:r>
              <a:rPr lang="en-US" dirty="0" smtClean="0"/>
              <a:t>Application specific integration new features</a:t>
            </a:r>
            <a:endParaRPr lang="en-US" dirty="0"/>
          </a:p>
        </p:txBody>
      </p:sp>
    </p:spTree>
    <p:extLst>
      <p:ext uri="{BB962C8B-B14F-4D97-AF65-F5344CB8AC3E}">
        <p14:creationId xmlns:p14="http://schemas.microsoft.com/office/powerpoint/2010/main" val="369534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changes</a:t>
            </a:r>
            <a:endParaRPr lang="en-US" dirty="0"/>
          </a:p>
        </p:txBody>
      </p:sp>
      <p:sp>
        <p:nvSpPr>
          <p:cNvPr id="3" name="Content Placeholder 2"/>
          <p:cNvSpPr>
            <a:spLocks noGrp="1"/>
          </p:cNvSpPr>
          <p:nvPr>
            <p:ph idx="1"/>
          </p:nvPr>
        </p:nvSpPr>
        <p:spPr/>
        <p:txBody>
          <a:bodyPr/>
          <a:lstStyle/>
          <a:p>
            <a:r>
              <a:rPr lang="en-US" dirty="0" smtClean="0"/>
              <a:t>Exception handling</a:t>
            </a:r>
          </a:p>
          <a:p>
            <a:pPr lvl="1"/>
            <a:r>
              <a:rPr lang="en-US" dirty="0" smtClean="0"/>
              <a:t>Deprecated Java API requires wrapping exception</a:t>
            </a:r>
          </a:p>
          <a:p>
            <a:pPr lvl="2"/>
            <a:r>
              <a:rPr lang="en-US" b="1" dirty="0" err="1" smtClean="0">
                <a:latin typeface="Courier New" pitchFamily="49" charset="0"/>
                <a:cs typeface="Courier New" pitchFamily="49" charset="0"/>
              </a:rPr>
              <a:t>com.guidewire.external.GenericCheckedException</a:t>
            </a:r>
            <a:r>
              <a:rPr lang="en-US" dirty="0" smtClean="0"/>
              <a:t> </a:t>
            </a:r>
          </a:p>
          <a:p>
            <a:pPr lvl="2"/>
            <a:r>
              <a:rPr lang="en-US" b="1" dirty="0" err="1" smtClean="0">
                <a:latin typeface="Courier New" pitchFamily="49" charset="0"/>
                <a:cs typeface="Courier New" pitchFamily="49" charset="0"/>
              </a:rPr>
              <a:t>java.lang.RuntimeException</a:t>
            </a:r>
            <a:endParaRPr lang="en-US" dirty="0"/>
          </a:p>
          <a:p>
            <a:pPr lvl="1"/>
            <a:r>
              <a:rPr lang="en-US" dirty="0" smtClean="0"/>
              <a:t>Java </a:t>
            </a:r>
            <a:r>
              <a:rPr lang="en-US" dirty="0"/>
              <a:t>API</a:t>
            </a:r>
          </a:p>
          <a:p>
            <a:pPr lvl="2"/>
            <a:r>
              <a:rPr lang="en-US" b="1" dirty="0" smtClean="0">
                <a:latin typeface="Courier New" pitchFamily="49" charset="0"/>
                <a:cs typeface="Courier New" pitchFamily="49" charset="0"/>
              </a:rPr>
              <a:t>try{}…catch{</a:t>
            </a:r>
            <a:r>
              <a:rPr lang="en-US" b="1" dirty="0" err="1" smtClean="0">
                <a:latin typeface="Courier New" pitchFamily="49" charset="0"/>
                <a:cs typeface="Courier New" pitchFamily="49" charset="0"/>
              </a:rPr>
              <a:t>TypeOfException</a:t>
            </a:r>
            <a:r>
              <a:rPr lang="en-US" b="1" dirty="0" smtClean="0">
                <a:latin typeface="Courier New" pitchFamily="49" charset="0"/>
                <a:cs typeface="Courier New" pitchFamily="49" charset="0"/>
              </a:rPr>
              <a:t> ex}…throw ex;</a:t>
            </a:r>
          </a:p>
          <a:p>
            <a:r>
              <a:rPr lang="en-US" dirty="0" smtClean="0"/>
              <a:t>Querying Entities</a:t>
            </a:r>
          </a:p>
          <a:p>
            <a:pPr lvl="1"/>
            <a:r>
              <a:rPr lang="en-US" dirty="0" smtClean="0"/>
              <a:t>Deprecated Java API</a:t>
            </a:r>
          </a:p>
          <a:p>
            <a:pPr lvl="2"/>
            <a:r>
              <a:rPr lang="en-US" b="1" dirty="0" err="1" smtClean="0">
                <a:latin typeface="Courier New" pitchFamily="49" charset="0"/>
                <a:cs typeface="Courier New" pitchFamily="49" charset="0"/>
              </a:rPr>
              <a:t>EntityFactory.getInstance</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GetEntityByRef</a:t>
            </a:r>
            <a:r>
              <a:rPr lang="en-US" b="1" dirty="0">
                <a:latin typeface="Courier New" pitchFamily="49" charset="0"/>
                <a:cs typeface="Courier New" pitchFamily="49" charset="0"/>
              </a:rPr>
              <a:t>(</a:t>
            </a:r>
            <a:r>
              <a:rPr lang="en-US" b="1" dirty="0" err="1">
                <a:latin typeface="Courier New" pitchFamily="49" charset="0"/>
                <a:cs typeface="Courier New" pitchFamily="49" charset="0"/>
              </a:rPr>
              <a:t>args</a:t>
            </a:r>
            <a:r>
              <a:rPr lang="en-US" b="1" dirty="0">
                <a:latin typeface="Courier New" pitchFamily="49" charset="0"/>
                <a:cs typeface="Courier New" pitchFamily="49" charset="0"/>
              </a:rPr>
              <a:t>[])</a:t>
            </a:r>
          </a:p>
          <a:p>
            <a:pPr lvl="1"/>
            <a:r>
              <a:rPr lang="en-US" dirty="0" smtClean="0"/>
              <a:t>Java API</a:t>
            </a:r>
          </a:p>
          <a:p>
            <a:pPr lvl="2"/>
            <a:r>
              <a:rPr lang="en-US" dirty="0" smtClean="0"/>
              <a:t>Use Query Builder API for Gosu</a:t>
            </a:r>
          </a:p>
          <a:p>
            <a:r>
              <a:rPr lang="en-US" dirty="0" err="1"/>
              <a:t>EntityMock</a:t>
            </a:r>
            <a:r>
              <a:rPr lang="en-US" dirty="0"/>
              <a:t> </a:t>
            </a:r>
            <a:r>
              <a:rPr lang="en-US" dirty="0"/>
              <a:t>is </a:t>
            </a:r>
            <a:r>
              <a:rPr lang="en-US" dirty="0"/>
              <a:t>deprecated</a:t>
            </a:r>
            <a:endParaRPr lang="en-US" dirty="0"/>
          </a:p>
          <a:p>
            <a:endParaRPr lang="en-US" dirty="0" smtClean="0"/>
          </a:p>
          <a:p>
            <a:pPr lvl="1"/>
            <a:endParaRPr lang="en-US" dirty="0"/>
          </a:p>
        </p:txBody>
      </p:sp>
    </p:spTree>
    <p:extLst>
      <p:ext uri="{BB962C8B-B14F-4D97-AF65-F5344CB8AC3E}">
        <p14:creationId xmlns:p14="http://schemas.microsoft.com/office/powerpoint/2010/main" val="18657547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Platform new features for integration</a:t>
            </a:r>
          </a:p>
          <a:p>
            <a:r>
              <a:rPr lang="en-US" dirty="0"/>
              <a:t>New features for working in Java</a:t>
            </a:r>
          </a:p>
          <a:p>
            <a:r>
              <a:rPr lang="en-US" dirty="0">
                <a:solidFill>
                  <a:schemeClr val="accent3">
                    <a:lumMod val="75000"/>
                  </a:schemeClr>
                </a:solidFill>
              </a:rPr>
              <a:t>Application specific integration new features</a:t>
            </a:r>
          </a:p>
          <a:p>
            <a:endParaRPr lang="en-US" dirty="0"/>
          </a:p>
        </p:txBody>
      </p:sp>
    </p:spTree>
    <p:extLst>
      <p:ext uri="{BB962C8B-B14F-4D97-AF65-F5344CB8AC3E}">
        <p14:creationId xmlns:p14="http://schemas.microsoft.com/office/powerpoint/2010/main" val="13370697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features: </a:t>
            </a:r>
            <a:r>
              <a:rPr lang="en-US" dirty="0" smtClean="0"/>
              <a:t>PolicyCenter integration </a:t>
            </a:r>
            <a:endParaRPr lang="en-US" dirty="0"/>
          </a:p>
        </p:txBody>
      </p:sp>
      <p:sp>
        <p:nvSpPr>
          <p:cNvPr id="4" name="Content Placeholder 3"/>
          <p:cNvSpPr>
            <a:spLocks noGrp="1"/>
          </p:cNvSpPr>
          <p:nvPr>
            <p:ph idx="1"/>
          </p:nvPr>
        </p:nvSpPr>
        <p:spPr/>
        <p:txBody>
          <a:bodyPr/>
          <a:lstStyle/>
          <a:p>
            <a:r>
              <a:rPr lang="en-US" dirty="0" err="1"/>
              <a:t>PolicyEarnedPremiumAPI</a:t>
            </a:r>
            <a:r>
              <a:rPr lang="en-US" dirty="0"/>
              <a:t> Web </a:t>
            </a:r>
            <a:r>
              <a:rPr lang="en-US" dirty="0" smtClean="0"/>
              <a:t>Service</a:t>
            </a:r>
          </a:p>
          <a:p>
            <a:pPr lvl="1"/>
            <a:r>
              <a:rPr lang="en-US" dirty="0" smtClean="0"/>
              <a:t>Calculates </a:t>
            </a:r>
            <a:r>
              <a:rPr lang="en-US" dirty="0"/>
              <a:t>the earned premium for a given policy </a:t>
            </a:r>
            <a:r>
              <a:rPr lang="en-US" dirty="0" smtClean="0"/>
              <a:t>number</a:t>
            </a:r>
          </a:p>
          <a:p>
            <a:pPr lvl="1"/>
            <a:r>
              <a:rPr lang="en-US" b="1" dirty="0" err="1" smtClean="0">
                <a:latin typeface="Courier New" pitchFamily="49" charset="0"/>
                <a:cs typeface="Courier New" pitchFamily="49" charset="0"/>
              </a:rPr>
              <a:t>calcEarnedPremiumByPolicyNumber</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r>
              <a:rPr lang="en-US" dirty="0" err="1" smtClean="0"/>
              <a:t>IFXRatePlugin</a:t>
            </a:r>
            <a:r>
              <a:rPr lang="en-US" dirty="0" smtClean="0"/>
              <a:t> interface</a:t>
            </a:r>
            <a:endParaRPr lang="en-US" dirty="0"/>
          </a:p>
          <a:p>
            <a:pPr lvl="1"/>
            <a:r>
              <a:rPr lang="en-US" dirty="0" smtClean="0"/>
              <a:t>Handles </a:t>
            </a:r>
            <a:r>
              <a:rPr lang="en-US" dirty="0"/>
              <a:t>exchange rate </a:t>
            </a:r>
            <a:r>
              <a:rPr lang="en-US" dirty="0" smtClean="0"/>
              <a:t>conversion</a:t>
            </a:r>
          </a:p>
          <a:p>
            <a:pPr lvl="1"/>
            <a:r>
              <a:rPr lang="en-US" b="1" dirty="0" err="1" smtClean="0">
                <a:latin typeface="Courier New" pitchFamily="49" charset="0"/>
                <a:cs typeface="Courier New" pitchFamily="49" charset="0"/>
              </a:rPr>
              <a:t>canConvert</a:t>
            </a:r>
            <a:r>
              <a:rPr lang="en-US" b="1" dirty="0" smtClean="0">
                <a:latin typeface="Courier New" pitchFamily="49" charset="0"/>
                <a:cs typeface="Courier New" pitchFamily="49" charset="0"/>
              </a:rPr>
              <a:t>()</a:t>
            </a:r>
          </a:p>
          <a:p>
            <a:pPr lvl="1"/>
            <a:r>
              <a:rPr lang="en-US" b="1" dirty="0" err="1">
                <a:latin typeface="Courier New" pitchFamily="49" charset="0"/>
                <a:cs typeface="Courier New" pitchFamily="49" charset="0"/>
              </a:rPr>
              <a:t>getFXRate</a:t>
            </a:r>
            <a:r>
              <a:rPr lang="en-US" b="1" dirty="0">
                <a:latin typeface="Courier New" pitchFamily="49" charset="0"/>
                <a:cs typeface="Courier New" pitchFamily="49" charset="0"/>
              </a:rPr>
              <a:t>()</a:t>
            </a:r>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6851112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New features: ClaimCenter integration</a:t>
            </a:r>
            <a:endParaRPr lang="en-US" dirty="0"/>
          </a:p>
        </p:txBody>
      </p:sp>
      <p:sp>
        <p:nvSpPr>
          <p:cNvPr id="4" name="Content Placeholder 3"/>
          <p:cNvSpPr>
            <a:spLocks noGrp="1"/>
          </p:cNvSpPr>
          <p:nvPr>
            <p:ph idx="1"/>
          </p:nvPr>
        </p:nvSpPr>
        <p:spPr/>
        <p:txBody>
          <a:bodyPr/>
          <a:lstStyle/>
          <a:p>
            <a:r>
              <a:rPr lang="en-US" dirty="0"/>
              <a:t> </a:t>
            </a:r>
            <a:r>
              <a:rPr lang="en-US" dirty="0" err="1" smtClean="0"/>
              <a:t>IAggregateLimitTransactionPlugin</a:t>
            </a:r>
            <a:r>
              <a:rPr lang="en-US" dirty="0" smtClean="0"/>
              <a:t> </a:t>
            </a:r>
            <a:r>
              <a:rPr lang="en-US" dirty="0" err="1" smtClean="0"/>
              <a:t>inteeface</a:t>
            </a:r>
            <a:endParaRPr lang="en-US" dirty="0" smtClean="0"/>
          </a:p>
          <a:p>
            <a:pPr lvl="1"/>
            <a:r>
              <a:rPr lang="en-US" dirty="0" smtClean="0"/>
              <a:t>Determines </a:t>
            </a:r>
            <a:r>
              <a:rPr lang="en-US" dirty="0"/>
              <a:t>if </a:t>
            </a:r>
            <a:r>
              <a:rPr lang="en-US" dirty="0" smtClean="0"/>
              <a:t>a transaction</a:t>
            </a:r>
            <a:r>
              <a:rPr lang="en-US" dirty="0"/>
              <a:t> applies to an Aggregate Limit, beyond the </a:t>
            </a:r>
            <a:r>
              <a:rPr lang="en-US" dirty="0" smtClean="0"/>
              <a:t>usual </a:t>
            </a:r>
            <a:r>
              <a:rPr lang="en-US" dirty="0"/>
              <a:t>values on the Aggregate Limit </a:t>
            </a:r>
            <a:r>
              <a:rPr lang="en-US" dirty="0" smtClean="0"/>
              <a:t>screen</a:t>
            </a:r>
          </a:p>
          <a:p>
            <a:pPr lvl="1"/>
            <a:endParaRPr lang="en-US" dirty="0"/>
          </a:p>
          <a:p>
            <a:r>
              <a:rPr lang="en-US" dirty="0" err="1" smtClean="0"/>
              <a:t>PolicyLocationSearchPlugin</a:t>
            </a:r>
            <a:r>
              <a:rPr lang="en-US" dirty="0" smtClean="0"/>
              <a:t> interface</a:t>
            </a:r>
            <a:endParaRPr lang="en-US" dirty="0"/>
          </a:p>
          <a:p>
            <a:pPr lvl="1"/>
            <a:r>
              <a:rPr lang="en-US" dirty="0" smtClean="0"/>
              <a:t>Performs </a:t>
            </a:r>
            <a:r>
              <a:rPr lang="en-US" dirty="0"/>
              <a:t>a policy location search in a policy system such as PolicyCenter</a:t>
            </a:r>
            <a:endParaRPr lang="en-US" dirty="0"/>
          </a:p>
        </p:txBody>
      </p:sp>
    </p:spTree>
    <p:extLst>
      <p:ext uri="{BB962C8B-B14F-4D97-AF65-F5344CB8AC3E}">
        <p14:creationId xmlns:p14="http://schemas.microsoft.com/office/powerpoint/2010/main" val="10667150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New features: </a:t>
            </a:r>
            <a:r>
              <a:rPr lang="en-US" dirty="0" smtClean="0"/>
              <a:t>BillingCenter </a:t>
            </a:r>
            <a:r>
              <a:rPr lang="en-US" dirty="0"/>
              <a:t>integration</a:t>
            </a:r>
            <a:endParaRPr lang="en-US" dirty="0"/>
          </a:p>
        </p:txBody>
      </p:sp>
      <p:sp>
        <p:nvSpPr>
          <p:cNvPr id="4" name="Content Placeholder 3"/>
          <p:cNvSpPr>
            <a:spLocks noGrp="1"/>
          </p:cNvSpPr>
          <p:nvPr>
            <p:ph idx="1"/>
          </p:nvPr>
        </p:nvSpPr>
        <p:spPr/>
        <p:txBody>
          <a:bodyPr/>
          <a:lstStyle/>
          <a:p>
            <a:r>
              <a:rPr lang="en-US" dirty="0" err="1"/>
              <a:t>PCPolicyPublicID</a:t>
            </a:r>
            <a:r>
              <a:rPr lang="en-US" dirty="0"/>
              <a:t> </a:t>
            </a:r>
            <a:r>
              <a:rPr lang="en-US" dirty="0" smtClean="0"/>
              <a:t>property</a:t>
            </a:r>
          </a:p>
          <a:p>
            <a:pPr lvl="1"/>
            <a:r>
              <a:rPr lang="en-US" dirty="0" smtClean="0"/>
              <a:t>For PolicyCenter and BillingCenter Integration</a:t>
            </a:r>
          </a:p>
          <a:p>
            <a:pPr lvl="1"/>
            <a:r>
              <a:rPr lang="en-US" dirty="0" smtClean="0"/>
              <a:t>Contains </a:t>
            </a:r>
            <a:r>
              <a:rPr lang="en-US" dirty="0"/>
              <a:t>the public ID of the policy in PolicyCenter </a:t>
            </a:r>
            <a:endParaRPr lang="en-US" dirty="0" smtClean="0"/>
          </a:p>
          <a:p>
            <a:pPr lvl="1"/>
            <a:r>
              <a:rPr lang="en-US" dirty="0" smtClean="0"/>
              <a:t>Can use with other </a:t>
            </a:r>
            <a:r>
              <a:rPr lang="en-US" dirty="0"/>
              <a:t>policy </a:t>
            </a:r>
            <a:r>
              <a:rPr lang="en-US" dirty="0" smtClean="0"/>
              <a:t>system</a:t>
            </a:r>
            <a:endParaRPr lang="en-US" dirty="0"/>
          </a:p>
          <a:p>
            <a:r>
              <a:rPr lang="en-US" dirty="0" smtClean="0"/>
              <a:t>PolicyCenter web services have property</a:t>
            </a:r>
          </a:p>
          <a:p>
            <a:r>
              <a:rPr lang="en-US" dirty="0" smtClean="0"/>
              <a:t>BillingCenter messaging plugins have property</a:t>
            </a:r>
            <a:endParaRPr lang="en-US" dirty="0" smtClean="0"/>
          </a:p>
          <a:p>
            <a:endParaRPr lang="en-US" dirty="0"/>
          </a:p>
        </p:txBody>
      </p:sp>
    </p:spTree>
    <p:extLst>
      <p:ext uri="{BB962C8B-B14F-4D97-AF65-F5344CB8AC3E}">
        <p14:creationId xmlns:p14="http://schemas.microsoft.com/office/powerpoint/2010/main" val="11989672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Identify several key platform new features for integration</a:t>
            </a:r>
          </a:p>
          <a:p>
            <a:pPr lvl="1"/>
            <a:r>
              <a:rPr lang="en-US" dirty="0"/>
              <a:t>Describe how to generate both Java APIs</a:t>
            </a:r>
          </a:p>
          <a:p>
            <a:pPr lvl="1"/>
            <a:r>
              <a:rPr lang="en-US" dirty="0"/>
              <a:t>Reference various types of entities and typelists in Java</a:t>
            </a:r>
          </a:p>
          <a:p>
            <a:pPr lvl="1"/>
            <a:r>
              <a:rPr lang="en-US" dirty="0"/>
              <a:t>Recall how to deploy your Java classes and libraries to a Guidewire application project</a:t>
            </a:r>
          </a:p>
          <a:p>
            <a:pPr lvl="1"/>
            <a:r>
              <a:rPr lang="en-US" dirty="0" smtClean="0"/>
              <a:t>Name </a:t>
            </a:r>
            <a:r>
              <a:rPr lang="en-US" dirty="0"/>
              <a:t>a few application specific new </a:t>
            </a:r>
            <a:r>
              <a:rPr lang="en-US" dirty="0" smtClean="0"/>
              <a:t>features for integration</a:t>
            </a:r>
            <a:endParaRPr lang="en-US" dirty="0"/>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plugin handles normalizing a single field phone number</a:t>
            </a:r>
            <a:r>
              <a:rPr lang="en-US" dirty="0" smtClean="0"/>
              <a:t>?</a:t>
            </a:r>
          </a:p>
          <a:p>
            <a:r>
              <a:rPr lang="en-US" dirty="0"/>
              <a:t>Describe two platform specific features for inbound integration.</a:t>
            </a:r>
          </a:p>
          <a:p>
            <a:r>
              <a:rPr lang="en-US" dirty="0" smtClean="0"/>
              <a:t>How can you generate the deprecate Java API?</a:t>
            </a:r>
          </a:p>
          <a:p>
            <a:r>
              <a:rPr lang="en-US" dirty="0"/>
              <a:t>Name the path to put your Java library </a:t>
            </a:r>
            <a:r>
              <a:rPr lang="en-US" dirty="0" smtClean="0"/>
              <a:t>that is </a:t>
            </a:r>
            <a:r>
              <a:rPr lang="en-US" dirty="0"/>
              <a:t>shared amongst plugins in your Guidewire </a:t>
            </a:r>
            <a:r>
              <a:rPr lang="en-US" dirty="0" smtClean="0"/>
              <a:t>application.</a:t>
            </a:r>
          </a:p>
          <a:p>
            <a:r>
              <a:rPr lang="en-US" dirty="0"/>
              <a:t>What is the new interface for PolicyCenter that you can use to get exchange rate data?</a:t>
            </a:r>
          </a:p>
          <a:p>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Phone Number normalizer plugin</a:t>
            </a:r>
            <a:endParaRPr lang="en-US" dirty="0"/>
          </a:p>
        </p:txBody>
      </p:sp>
      <p:sp>
        <p:nvSpPr>
          <p:cNvPr id="4" name="Content Placeholder 3"/>
          <p:cNvSpPr>
            <a:spLocks noGrp="1"/>
          </p:cNvSpPr>
          <p:nvPr>
            <p:ph sz="half" idx="2"/>
          </p:nvPr>
        </p:nvSpPr>
        <p:spPr/>
        <p:txBody>
          <a:bodyPr/>
          <a:lstStyle/>
          <a:p>
            <a:r>
              <a:rPr lang="en-US" dirty="0" err="1" smtClean="0"/>
              <a:t>IPhoneNormalizerPlugin</a:t>
            </a:r>
            <a:r>
              <a:rPr lang="en-US" dirty="0" smtClean="0"/>
              <a:t> interface</a:t>
            </a:r>
            <a:endParaRPr lang="en-US" dirty="0" smtClean="0"/>
          </a:p>
          <a:p>
            <a:pPr lvl="1"/>
            <a:r>
              <a:rPr lang="en-US" dirty="0" smtClean="0"/>
              <a:t>Phone </a:t>
            </a:r>
            <a:r>
              <a:rPr lang="en-US" dirty="0"/>
              <a:t>Number Normalizer Work </a:t>
            </a:r>
            <a:r>
              <a:rPr lang="en-US" dirty="0" smtClean="0"/>
              <a:t>Queue</a:t>
            </a:r>
          </a:p>
          <a:p>
            <a:pPr lvl="1"/>
            <a:r>
              <a:rPr lang="en-US" dirty="0" smtClean="0"/>
              <a:t>Data </a:t>
            </a:r>
            <a:r>
              <a:rPr lang="en-US" dirty="0" smtClean="0"/>
              <a:t>import</a:t>
            </a:r>
          </a:p>
          <a:p>
            <a:pPr lvl="1"/>
            <a:r>
              <a:rPr lang="en-US" dirty="0" err="1" smtClean="0"/>
              <a:t>GlobalPhoneInputSet.pcf</a:t>
            </a:r>
            <a:endParaRPr lang="en-US" dirty="0" smtClean="0"/>
          </a:p>
          <a:p>
            <a:pPr lvl="1"/>
            <a:endParaRPr lang="en-US" dirty="0"/>
          </a:p>
          <a:p>
            <a:r>
              <a:rPr lang="en-US" dirty="0" smtClean="0"/>
              <a:t>Convert single-field phone number to </a:t>
            </a:r>
            <a:r>
              <a:rPr lang="en-US" dirty="0"/>
              <a:t>the </a:t>
            </a:r>
            <a:r>
              <a:rPr lang="en-US" dirty="0" smtClean="0"/>
              <a:t>multi-field standard</a:t>
            </a:r>
          </a:p>
          <a:p>
            <a:pPr lvl="1"/>
            <a:r>
              <a:rPr lang="en-US" dirty="0" smtClean="0"/>
              <a:t>Work phone number</a:t>
            </a:r>
          </a:p>
          <a:p>
            <a:pPr lvl="1"/>
            <a:r>
              <a:rPr lang="en-US" dirty="0" smtClean="0"/>
              <a:t>Cell phone number</a:t>
            </a:r>
          </a:p>
          <a:p>
            <a:pPr lvl="1"/>
            <a:r>
              <a:rPr lang="en-US" dirty="0" smtClean="0"/>
              <a:t>Fax phone number</a:t>
            </a:r>
          </a:p>
          <a:p>
            <a:r>
              <a:rPr lang="en-US" dirty="0" smtClean="0"/>
              <a:t>Country code is </a:t>
            </a:r>
            <a:r>
              <a:rPr lang="en-US" dirty="0" smtClean="0"/>
              <a:t>a typelist</a:t>
            </a:r>
            <a:endParaRPr lang="en-US" dirty="0" smtClean="0"/>
          </a:p>
        </p:txBody>
      </p:sp>
      <p:graphicFrame>
        <p:nvGraphicFramePr>
          <p:cNvPr id="2" name="Diagram 1"/>
          <p:cNvGraphicFramePr/>
          <p:nvPr>
            <p:extLst>
              <p:ext uri="{D42A27DB-BD31-4B8C-83A1-F6EECF244321}">
                <p14:modId xmlns:p14="http://schemas.microsoft.com/office/powerpoint/2010/main" val="1775176526"/>
              </p:ext>
            </p:extLst>
          </p:nvPr>
        </p:nvGraphicFramePr>
        <p:xfrm>
          <a:off x="-457200" y="1524000"/>
          <a:ext cx="5562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4545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without Primary object in 8.0</a:t>
            </a:r>
            <a:endParaRPr lang="en-US" dirty="0"/>
          </a:p>
        </p:txBody>
      </p:sp>
      <p:sp>
        <p:nvSpPr>
          <p:cNvPr id="3" name="Content Placeholder 2"/>
          <p:cNvSpPr>
            <a:spLocks noGrp="1"/>
          </p:cNvSpPr>
          <p:nvPr>
            <p:ph idx="1"/>
          </p:nvPr>
        </p:nvSpPr>
        <p:spPr/>
        <p:txBody>
          <a:bodyPr/>
          <a:lstStyle/>
          <a:p>
            <a:r>
              <a:rPr lang="en-US" dirty="0" smtClean="0"/>
              <a:t>For messages </a:t>
            </a:r>
            <a:r>
              <a:rPr lang="en-US" dirty="0" smtClean="0"/>
              <a:t>without a primary object (non-safe-ordered messages</a:t>
            </a:r>
            <a:r>
              <a:rPr lang="en-US" dirty="0"/>
              <a:t>), </a:t>
            </a:r>
            <a:r>
              <a:rPr lang="en-US" dirty="0" smtClean="0"/>
              <a:t>three </a:t>
            </a:r>
            <a:r>
              <a:rPr lang="en-US" dirty="0"/>
              <a:t>configuration </a:t>
            </a:r>
            <a:r>
              <a:rPr lang="en-US" dirty="0" smtClean="0"/>
              <a:t>settings:</a:t>
            </a:r>
            <a:endParaRPr lang="en-US" dirty="0"/>
          </a:p>
          <a:p>
            <a:pPr lvl="1"/>
            <a:r>
              <a:rPr lang="en-US" dirty="0" smtClean="0"/>
              <a:t>Multi thread </a:t>
            </a:r>
          </a:p>
          <a:p>
            <a:pPr lvl="2"/>
            <a:r>
              <a:rPr lang="en-US" dirty="0" smtClean="0"/>
              <a:t>Sent in multiple threads</a:t>
            </a:r>
          </a:p>
          <a:p>
            <a:pPr lvl="2"/>
            <a:r>
              <a:rPr lang="en-US" dirty="0" smtClean="0"/>
              <a:t>Does </a:t>
            </a:r>
            <a:r>
              <a:rPr lang="en-US" dirty="0"/>
              <a:t>not wait for acknowledgment</a:t>
            </a:r>
          </a:p>
          <a:p>
            <a:pPr lvl="2"/>
            <a:r>
              <a:rPr lang="en-US" dirty="0" smtClean="0"/>
              <a:t>Ordering is non-deterministic</a:t>
            </a:r>
          </a:p>
          <a:p>
            <a:pPr lvl="1"/>
            <a:r>
              <a:rPr lang="en-US" dirty="0"/>
              <a:t>Single thread</a:t>
            </a:r>
          </a:p>
          <a:p>
            <a:pPr lvl="2"/>
            <a:r>
              <a:rPr lang="en-US" dirty="0"/>
              <a:t>Sent in single thread</a:t>
            </a:r>
          </a:p>
          <a:p>
            <a:pPr lvl="2"/>
            <a:r>
              <a:rPr lang="en-US" dirty="0" smtClean="0"/>
              <a:t>Does </a:t>
            </a:r>
            <a:r>
              <a:rPr lang="en-US" dirty="0"/>
              <a:t>not wait for acknowledgment</a:t>
            </a:r>
          </a:p>
          <a:p>
            <a:pPr lvl="2"/>
            <a:r>
              <a:rPr lang="en-US" dirty="0"/>
              <a:t>If unresolved problem, primary object messaging for destination is blocked</a:t>
            </a:r>
          </a:p>
          <a:p>
            <a:pPr lvl="1"/>
            <a:r>
              <a:rPr lang="en-US" dirty="0" smtClean="0"/>
              <a:t>Strict mode</a:t>
            </a:r>
          </a:p>
          <a:p>
            <a:pPr lvl="2"/>
            <a:r>
              <a:rPr lang="en-US" dirty="0" smtClean="0"/>
              <a:t>Sent in strict order</a:t>
            </a:r>
          </a:p>
          <a:p>
            <a:pPr lvl="2"/>
            <a:r>
              <a:rPr lang="en-US" dirty="0" smtClean="0"/>
              <a:t>Requires acknowledgement before sending other messages</a:t>
            </a:r>
            <a:endParaRPr lang="en-US" dirty="0"/>
          </a:p>
        </p:txBody>
      </p:sp>
    </p:spTree>
    <p:extLst>
      <p:ext uri="{BB962C8B-B14F-4D97-AF65-F5344CB8AC3E}">
        <p14:creationId xmlns:p14="http://schemas.microsoft.com/office/powerpoint/2010/main" val="18317027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RPCE web services deprecated</a:t>
            </a:r>
            <a:endParaRPr lang="en-US" dirty="0"/>
          </a:p>
        </p:txBody>
      </p:sp>
      <p:sp>
        <p:nvSpPr>
          <p:cNvPr id="4" name="Content Placeholder 3"/>
          <p:cNvSpPr>
            <a:spLocks noGrp="1"/>
          </p:cNvSpPr>
          <p:nvPr>
            <p:ph sz="half" idx="1"/>
          </p:nvPr>
        </p:nvSpPr>
        <p:spPr/>
        <p:txBody>
          <a:bodyPr/>
          <a:lstStyle/>
          <a:p>
            <a:r>
              <a:rPr lang="en-US" dirty="0"/>
              <a:t>Deprecated</a:t>
            </a:r>
            <a:r>
              <a:rPr lang="en-US" b="1" dirty="0"/>
              <a:t> </a:t>
            </a:r>
            <a:r>
              <a:rPr lang="en-US" dirty="0"/>
              <a:t>support for </a:t>
            </a:r>
            <a:r>
              <a:rPr lang="en-US" dirty="0" smtClean="0"/>
              <a:t>RPC-encoded web services</a:t>
            </a:r>
            <a:endParaRPr lang="en-US" dirty="0"/>
          </a:p>
          <a:p>
            <a:pPr lvl="1"/>
            <a:r>
              <a:rPr lang="en-US" b="1" dirty="0">
                <a:latin typeface="Courier New" pitchFamily="49" charset="0"/>
                <a:cs typeface="Courier New" pitchFamily="49" charset="0"/>
              </a:rPr>
              <a:t>&lt;</a:t>
            </a:r>
            <a:r>
              <a:rPr lang="en-US" b="1" dirty="0" err="1">
                <a:latin typeface="Courier New" pitchFamily="49" charset="0"/>
                <a:cs typeface="Courier New" pitchFamily="49" charset="0"/>
              </a:rPr>
              <a:t>wsdlsoap:binding</a:t>
            </a:r>
            <a:r>
              <a:rPr lang="en-US" b="1" dirty="0">
                <a:latin typeface="Courier New" pitchFamily="49" charset="0"/>
                <a:cs typeface="Courier New" pitchFamily="49" charset="0"/>
              </a:rPr>
              <a:t> style="</a:t>
            </a:r>
            <a:r>
              <a:rPr lang="en-US" b="1" dirty="0" err="1">
                <a:latin typeface="Courier New" pitchFamily="49" charset="0"/>
                <a:cs typeface="Courier New" pitchFamily="49" charset="0"/>
              </a:rPr>
              <a:t>rpc</a:t>
            </a:r>
            <a:r>
              <a:rPr lang="en-US" b="1" dirty="0">
                <a:latin typeface="Courier New" pitchFamily="49" charset="0"/>
                <a:cs typeface="Courier New" pitchFamily="49" charset="0"/>
              </a:rPr>
              <a:t>" /&gt;</a:t>
            </a:r>
          </a:p>
          <a:p>
            <a:pPr lvl="1"/>
            <a:r>
              <a:rPr lang="en-US" dirty="0"/>
              <a:t>Remains possible to consume </a:t>
            </a:r>
            <a:r>
              <a:rPr lang="en-US" dirty="0" smtClean="0"/>
              <a:t/>
            </a:r>
            <a:br>
              <a:rPr lang="en-US" dirty="0" smtClean="0"/>
            </a:br>
            <a:r>
              <a:rPr lang="en-US" dirty="0" smtClean="0"/>
              <a:t>third-party </a:t>
            </a:r>
            <a:r>
              <a:rPr lang="en-US" dirty="0"/>
              <a:t>RPCE web </a:t>
            </a:r>
            <a:r>
              <a:rPr lang="en-US" dirty="0" smtClean="0"/>
              <a:t>services</a:t>
            </a:r>
          </a:p>
          <a:p>
            <a:endParaRPr lang="en-US" dirty="0" smtClean="0"/>
          </a:p>
          <a:p>
            <a:endParaRPr lang="en-US" dirty="0" smtClean="0"/>
          </a:p>
          <a:p>
            <a:endParaRPr lang="en-US" dirty="0"/>
          </a:p>
          <a:p>
            <a:r>
              <a:rPr lang="en-US" dirty="0" smtClean="0"/>
              <a:t>WS-I web services is new standard</a:t>
            </a:r>
          </a:p>
          <a:p>
            <a:pPr lvl="1"/>
            <a:r>
              <a:rPr lang="en-US" dirty="0" smtClean="0"/>
              <a:t>Some </a:t>
            </a:r>
            <a:r>
              <a:rPr lang="en-US" dirty="0"/>
              <a:t>built-in RPCE </a:t>
            </a:r>
            <a:r>
              <a:rPr lang="en-US" dirty="0" smtClean="0"/>
              <a:t>published web </a:t>
            </a:r>
            <a:r>
              <a:rPr lang="en-US" dirty="0"/>
              <a:t>services now have </a:t>
            </a:r>
            <a:r>
              <a:rPr lang="en-US" dirty="0" smtClean="0"/>
              <a:t>WS-I equivalents</a:t>
            </a:r>
          </a:p>
          <a:p>
            <a:pPr marL="400050" lvl="1" indent="0">
              <a:buNone/>
            </a:pPr>
            <a:endParaRPr lang="en-US" dirty="0" smtClean="0"/>
          </a:p>
          <a:p>
            <a:endParaRPr lang="en-US" b="1" dirty="0"/>
          </a:p>
        </p:txBody>
      </p:sp>
      <p:grpSp>
        <p:nvGrpSpPr>
          <p:cNvPr id="6" name="pic Warning"/>
          <p:cNvGrpSpPr/>
          <p:nvPr/>
        </p:nvGrpSpPr>
        <p:grpSpPr>
          <a:xfrm>
            <a:off x="7895301" y="1023760"/>
            <a:ext cx="818097" cy="952344"/>
            <a:chOff x="2690733" y="4343401"/>
            <a:chExt cx="1303085" cy="1516917"/>
          </a:xfrm>
        </p:grpSpPr>
        <p:sp>
          <p:nvSpPr>
            <p:cNvPr id="7" name="grp Triangle"/>
            <p:cNvSpPr/>
            <p:nvPr/>
          </p:nvSpPr>
          <p:spPr bwMode="auto">
            <a:xfrm>
              <a:off x="2690733" y="4343401"/>
              <a:ext cx="1303085" cy="1123350"/>
            </a:xfrm>
            <a:prstGeom prst="triangle">
              <a:avLst/>
            </a:prstGeom>
            <a:solidFill>
              <a:schemeClr val="tx1"/>
            </a:solidFill>
            <a:ln w="76200"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8" name="txt Exclamation"/>
            <p:cNvSpPr txBox="1"/>
            <p:nvPr/>
          </p:nvSpPr>
          <p:spPr>
            <a:xfrm>
              <a:off x="3104711" y="4548471"/>
              <a:ext cx="381000" cy="1311847"/>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3600" dirty="0" smtClean="0">
                  <a:solidFill>
                    <a:srgbClr val="C00000"/>
                  </a:solidFill>
                  <a:latin typeface="Bernard MT Condensed" pitchFamily="18" charset="0"/>
                  <a:cs typeface="Arial" pitchFamily="32" charset="0"/>
                </a:rPr>
                <a:t>!</a:t>
              </a:r>
            </a:p>
          </p:txBody>
        </p:sp>
      </p:grpSp>
      <p:sp>
        <p:nvSpPr>
          <p:cNvPr id="9" name="Text Box 73"/>
          <p:cNvSpPr txBox="1">
            <a:spLocks noChangeArrowheads="1"/>
          </p:cNvSpPr>
          <p:nvPr/>
        </p:nvSpPr>
        <p:spPr bwMode="auto">
          <a:xfrm>
            <a:off x="6623712" y="2907267"/>
            <a:ext cx="147895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RPC encoded</a:t>
            </a:r>
            <a:br>
              <a:rPr lang="en-US" sz="1600" dirty="0" smtClean="0">
                <a:solidFill>
                  <a:schemeClr val="bg2"/>
                </a:solidFill>
              </a:rPr>
            </a:br>
            <a:r>
              <a:rPr lang="en-US" sz="1600" dirty="0" smtClean="0">
                <a:solidFill>
                  <a:schemeClr val="bg2"/>
                </a:solidFill>
              </a:rPr>
              <a:t> </a:t>
            </a:r>
            <a:r>
              <a:rPr lang="en-US" sz="1600" dirty="0" err="1" smtClean="0">
                <a:solidFill>
                  <a:schemeClr val="bg2"/>
                </a:solidFill>
              </a:rPr>
              <a:t>WSDL</a:t>
            </a:r>
            <a:endParaRPr lang="en-US" sz="1600" dirty="0">
              <a:solidFill>
                <a:schemeClr val="bg2"/>
              </a:solidFill>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237" y="1624459"/>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 Box 101"/>
          <p:cNvSpPr txBox="1">
            <a:spLocks noChangeArrowheads="1"/>
          </p:cNvSpPr>
          <p:nvPr/>
        </p:nvSpPr>
        <p:spPr bwMode="auto">
          <a:xfrm>
            <a:off x="6338960" y="5509736"/>
            <a:ext cx="18410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Document </a:t>
            </a:r>
            <a:br>
              <a:rPr lang="en-US" sz="1600" dirty="0" smtClean="0">
                <a:solidFill>
                  <a:schemeClr val="bg2"/>
                </a:solidFill>
              </a:rPr>
            </a:br>
            <a:r>
              <a:rPr lang="en-US" sz="1600" dirty="0" smtClean="0">
                <a:solidFill>
                  <a:schemeClr val="bg2"/>
                </a:solidFill>
              </a:rPr>
              <a:t>literal </a:t>
            </a:r>
            <a:br>
              <a:rPr lang="en-US" sz="1600" dirty="0" smtClean="0">
                <a:solidFill>
                  <a:schemeClr val="bg2"/>
                </a:solidFill>
              </a:rPr>
            </a:br>
            <a:r>
              <a:rPr lang="en-US" sz="1600" dirty="0" err="1" smtClean="0">
                <a:solidFill>
                  <a:schemeClr val="bg2"/>
                </a:solidFill>
              </a:rPr>
              <a:t>WSDL</a:t>
            </a:r>
            <a:endParaRPr lang="en-US" sz="1600" dirty="0">
              <a:solidFill>
                <a:schemeClr val="bg2"/>
              </a:solidFill>
            </a:endParaRPr>
          </a:p>
        </p:txBody>
      </p:sp>
      <p:sp>
        <p:nvSpPr>
          <p:cNvPr id="12" name="Text Box 102"/>
          <p:cNvSpPr txBox="1">
            <a:spLocks noChangeArrowheads="1"/>
          </p:cNvSpPr>
          <p:nvPr/>
        </p:nvSpPr>
        <p:spPr bwMode="auto">
          <a:xfrm>
            <a:off x="8102672" y="5509736"/>
            <a:ext cx="588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2"/>
                </a:solidFill>
              </a:rPr>
              <a:t>XSD</a:t>
            </a:r>
            <a:endParaRPr lang="en-US" sz="1600" dirty="0">
              <a:solidFill>
                <a:schemeClr val="bg2"/>
              </a:solidFill>
            </a:endParaRPr>
          </a:p>
        </p:txBody>
      </p:sp>
      <p:sp>
        <p:nvSpPr>
          <p:cNvPr id="13" name="Line 105"/>
          <p:cNvSpPr>
            <a:spLocks noChangeShapeType="1"/>
          </p:cNvSpPr>
          <p:nvPr/>
        </p:nvSpPr>
        <p:spPr bwMode="auto">
          <a:xfrm>
            <a:off x="7258227" y="4535011"/>
            <a:ext cx="1046122" cy="0"/>
          </a:xfrm>
          <a:prstGeom prst="line">
            <a:avLst/>
          </a:prstGeom>
          <a:noFill/>
          <a:ln w="28575">
            <a:solidFill>
              <a:schemeClr val="bg2"/>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2672" y="4174647"/>
            <a:ext cx="907846" cy="109537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3713" y="4171472"/>
            <a:ext cx="1271588" cy="13319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4700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MTOM</a:t>
            </a:r>
            <a:r>
              <a:rPr lang="en-US" dirty="0" smtClean="0"/>
              <a:t> for published WSI-web services</a:t>
            </a:r>
            <a:endParaRPr lang="en-US" dirty="0"/>
          </a:p>
        </p:txBody>
      </p:sp>
      <p:sp>
        <p:nvSpPr>
          <p:cNvPr id="3" name="Content Placeholder 2"/>
          <p:cNvSpPr>
            <a:spLocks noGrp="1"/>
          </p:cNvSpPr>
          <p:nvPr>
            <p:ph idx="1"/>
          </p:nvPr>
        </p:nvSpPr>
        <p:spPr/>
        <p:txBody>
          <a:bodyPr/>
          <a:lstStyle/>
          <a:p>
            <a:r>
              <a:rPr lang="en-US" dirty="0"/>
              <a:t>Message Transmission Optimization Mechanism </a:t>
            </a:r>
            <a:endParaRPr lang="en-US" dirty="0" smtClean="0"/>
          </a:p>
        </p:txBody>
      </p:sp>
      <p:sp>
        <p:nvSpPr>
          <p:cNvPr id="4" name="Rounded Rectangle 3"/>
          <p:cNvSpPr/>
          <p:nvPr/>
        </p:nvSpPr>
        <p:spPr bwMode="auto">
          <a:xfrm>
            <a:off x="609600" y="1447800"/>
            <a:ext cx="3352800" cy="4876800"/>
          </a:xfrm>
          <a:prstGeom prst="roundRect">
            <a:avLst>
              <a:gd name="adj" fmla="val 5412"/>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b="1" dirty="0" smtClean="0">
                <a:solidFill>
                  <a:schemeClr val="bg1"/>
                </a:solidFill>
              </a:rPr>
              <a:t> SOAP Envelope</a:t>
            </a:r>
            <a:endParaRPr lang="en-US" b="1" dirty="0"/>
          </a:p>
        </p:txBody>
      </p:sp>
      <p:sp>
        <p:nvSpPr>
          <p:cNvPr id="6" name="Rounded Rectangle 5"/>
          <p:cNvSpPr/>
          <p:nvPr/>
        </p:nvSpPr>
        <p:spPr bwMode="auto">
          <a:xfrm>
            <a:off x="922020" y="2032907"/>
            <a:ext cx="2735580" cy="291654"/>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XML Data</a:t>
            </a:r>
            <a:endParaRPr lang="en-US" dirty="0"/>
          </a:p>
        </p:txBody>
      </p:sp>
      <p:sp>
        <p:nvSpPr>
          <p:cNvPr id="10" name="Rounded Rectangle 9"/>
          <p:cNvSpPr/>
          <p:nvPr/>
        </p:nvSpPr>
        <p:spPr bwMode="auto">
          <a:xfrm>
            <a:off x="933450" y="5791200"/>
            <a:ext cx="2735580" cy="279763"/>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11" name="Rounded Rectangle 10"/>
          <p:cNvSpPr/>
          <p:nvPr/>
        </p:nvSpPr>
        <p:spPr bwMode="auto">
          <a:xfrm>
            <a:off x="933450" y="2586990"/>
            <a:ext cx="2724150" cy="2975610"/>
          </a:xfrm>
          <a:prstGeom prst="roundRect">
            <a:avLst>
              <a:gd name="adj" fmla="val 7436"/>
            </a:avLst>
          </a:prstGeom>
          <a:ln>
            <a:headEnd/>
            <a:tailEnd/>
          </a:ln>
        </p:spPr>
        <p:style>
          <a:lnRef idx="1">
            <a:schemeClr val="accent1"/>
          </a:lnRef>
          <a:fillRef idx="2">
            <a:schemeClr val="accent1"/>
          </a:fillRef>
          <a:effectRef idx="1">
            <a:schemeClr val="accent1"/>
          </a:effectRef>
          <a:fontRef idx="minor">
            <a:schemeClr val="dk1"/>
          </a:fontRef>
        </p:style>
        <p:txBody>
          <a:bodyPr wrap="none" lIns="0" tIns="0" rIns="0" bIns="0" rtlCol="0" anchor="t">
            <a:noAutofit/>
          </a:bodyPr>
          <a:lstStyle/>
          <a:p>
            <a:pPr algn="ctr">
              <a:spcBef>
                <a:spcPct val="50000"/>
              </a:spcBef>
              <a:spcAft>
                <a:spcPct val="30000"/>
              </a:spcAft>
              <a:buClr>
                <a:schemeClr val="tx1"/>
              </a:buClr>
            </a:pPr>
            <a:r>
              <a:rPr lang="en-US" dirty="0" smtClean="0">
                <a:solidFill>
                  <a:schemeClr val="bg1"/>
                </a:solidFill>
              </a:rPr>
              <a:t>Base64Binary</a:t>
            </a:r>
            <a:endParaRPr lang="en-US" dirty="0">
              <a:solidFill>
                <a:schemeClr val="bg1"/>
              </a:solidFill>
            </a:endParaRPr>
          </a:p>
        </p:txBody>
      </p:sp>
      <p:sp>
        <p:nvSpPr>
          <p:cNvPr id="18" name="Rounded Rectangle 17"/>
          <p:cNvSpPr/>
          <p:nvPr/>
        </p:nvSpPr>
        <p:spPr bwMode="auto">
          <a:xfrm>
            <a:off x="5105400" y="1434737"/>
            <a:ext cx="3352800" cy="1765663"/>
          </a:xfrm>
          <a:prstGeom prst="roundRect">
            <a:avLst>
              <a:gd name="adj" fmla="val 5412"/>
            </a:avLst>
          </a:prstGeom>
          <a:solidFill>
            <a:schemeClr val="accent2">
              <a:lumMod val="20000"/>
              <a:lumOff val="80000"/>
            </a:schemeClr>
          </a:solidFill>
          <a:ln w="19050" algn="ctr">
            <a:solidFill>
              <a:schemeClr val="accent2">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t">
            <a:noAutofit/>
          </a:bodyPr>
          <a:lstStyle/>
          <a:p>
            <a:r>
              <a:rPr lang="en-US" dirty="0">
                <a:solidFill>
                  <a:schemeClr val="bg1"/>
                </a:solidFill>
              </a:rPr>
              <a:t> </a:t>
            </a:r>
            <a:r>
              <a:rPr lang="en-US" b="1" dirty="0">
                <a:solidFill>
                  <a:schemeClr val="bg1"/>
                </a:solidFill>
              </a:rPr>
              <a:t>SOAP Envelope</a:t>
            </a:r>
          </a:p>
        </p:txBody>
      </p:sp>
      <p:sp>
        <p:nvSpPr>
          <p:cNvPr id="19" name="Rounded Rectangle 18"/>
          <p:cNvSpPr/>
          <p:nvPr/>
        </p:nvSpPr>
        <p:spPr bwMode="auto">
          <a:xfrm>
            <a:off x="6172200" y="2032907"/>
            <a:ext cx="1981200" cy="261483"/>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20" name="Rounded Rectangle 19"/>
          <p:cNvSpPr/>
          <p:nvPr/>
        </p:nvSpPr>
        <p:spPr bwMode="auto">
          <a:xfrm>
            <a:off x="6173776" y="2457450"/>
            <a:ext cx="1994863" cy="256190"/>
          </a:xfrm>
          <a:prstGeom prst="roundRect">
            <a:avLst/>
          </a:prstGeom>
          <a:solidFill>
            <a:schemeClr val="accent6">
              <a:lumMod val="20000"/>
              <a:lumOff val="80000"/>
            </a:schemeClr>
          </a:solidFill>
          <a:ln w="19050" algn="ctr">
            <a:solidFill>
              <a:schemeClr val="accent6">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XML Data</a:t>
            </a:r>
          </a:p>
        </p:txBody>
      </p:sp>
      <p:sp>
        <p:nvSpPr>
          <p:cNvPr id="15" name="Oval 14"/>
          <p:cNvSpPr/>
          <p:nvPr/>
        </p:nvSpPr>
        <p:spPr bwMode="auto">
          <a:xfrm>
            <a:off x="5171803" y="2202180"/>
            <a:ext cx="769620" cy="769620"/>
          </a:xfrm>
          <a:prstGeom prst="ellipse">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dirty="0" err="1" smtClean="0">
                <a:solidFill>
                  <a:schemeClr val="bg1"/>
                </a:solidFill>
              </a:rPr>
              <a:t>XOP</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56" y="3338512"/>
            <a:ext cx="2147888" cy="214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556" y="3338512"/>
            <a:ext cx="2147888" cy="2147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Elbow Connector 6"/>
          <p:cNvCxnSpPr>
            <a:stCxn id="15" idx="4"/>
            <a:endCxn id="16" idx="1"/>
          </p:cNvCxnSpPr>
          <p:nvPr/>
        </p:nvCxnSpPr>
        <p:spPr bwMode="auto">
          <a:xfrm rot="16200000" flipH="1">
            <a:off x="5045256" y="3483156"/>
            <a:ext cx="1440656" cy="417943"/>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7028825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a:t>
            </a:r>
            <a:r>
              <a:rPr lang="en-US" dirty="0" err="1" smtClean="0"/>
              <a:t>MTOM</a:t>
            </a:r>
            <a:r>
              <a:rPr lang="en-US" dirty="0" smtClean="0"/>
              <a:t> </a:t>
            </a:r>
            <a:endParaRPr lang="en-US" dirty="0"/>
          </a:p>
        </p:txBody>
      </p:sp>
      <p:sp>
        <p:nvSpPr>
          <p:cNvPr id="3" name="Content Placeholder 2"/>
          <p:cNvSpPr>
            <a:spLocks noGrp="1"/>
          </p:cNvSpPr>
          <p:nvPr>
            <p:ph idx="1"/>
          </p:nvPr>
        </p:nvSpPr>
        <p:spPr>
          <a:xfrm>
            <a:off x="519113" y="2971800"/>
            <a:ext cx="8318500" cy="3429000"/>
          </a:xfrm>
        </p:spPr>
        <p:txBody>
          <a:bodyPr/>
          <a:lstStyle/>
          <a:p>
            <a:pPr marL="285750" lvl="1" indent="-285750">
              <a:spcBef>
                <a:spcPct val="40000"/>
              </a:spcBef>
              <a:buFont typeface="Arial" pitchFamily="34" charset="0"/>
              <a:buChar char="•"/>
            </a:pPr>
            <a:r>
              <a:rPr lang="en-US" sz="2400" dirty="0"/>
              <a:t>Guidewire application can send </a:t>
            </a:r>
            <a:r>
              <a:rPr lang="en-US" sz="2400" dirty="0" err="1"/>
              <a:t>MTOM</a:t>
            </a:r>
            <a:r>
              <a:rPr lang="en-US" sz="2400" dirty="0"/>
              <a:t> </a:t>
            </a:r>
            <a:r>
              <a:rPr lang="en-US" sz="2400" dirty="0" smtClean="0"/>
              <a:t>attachments</a:t>
            </a:r>
          </a:p>
          <a:p>
            <a:pPr marL="627063" lvl="2" indent="-285750">
              <a:spcBef>
                <a:spcPct val="40000"/>
              </a:spcBef>
              <a:buFont typeface="Arial" pitchFamily="34" charset="0"/>
              <a:buChar char="•"/>
            </a:pPr>
            <a:r>
              <a:rPr lang="en-US" sz="2200" dirty="0" smtClean="0"/>
              <a:t>Can already receive</a:t>
            </a:r>
          </a:p>
          <a:p>
            <a:pPr marL="627063" lvl="2" indent="-285750">
              <a:spcBef>
                <a:spcPct val="40000"/>
              </a:spcBef>
              <a:buFont typeface="Arial" pitchFamily="34" charset="0"/>
              <a:buChar char="•"/>
            </a:pPr>
            <a:r>
              <a:rPr lang="en-US" sz="2400" b="1" dirty="0" err="1">
                <a:latin typeface="Courier New" pitchFamily="49" charset="0"/>
                <a:cs typeface="Courier New" pitchFamily="49" charset="0"/>
              </a:rPr>
              <a:t>MtomEnable</a:t>
            </a:r>
            <a:r>
              <a:rPr lang="en-US" sz="2400" b="1" dirty="0">
                <a:latin typeface="Courier New" pitchFamily="49" charset="0"/>
                <a:cs typeface="Courier New" pitchFamily="49" charset="0"/>
              </a:rPr>
              <a:t> = true</a:t>
            </a:r>
          </a:p>
          <a:p>
            <a:pPr marL="285750" lvl="1" indent="-285750">
              <a:spcBef>
                <a:spcPct val="40000"/>
              </a:spcBef>
              <a:buFont typeface="Arial" pitchFamily="34" charset="0"/>
              <a:buChar char="•"/>
            </a:pPr>
            <a:r>
              <a:rPr lang="en-US" sz="2400" dirty="0" smtClean="0"/>
              <a:t>Add </a:t>
            </a:r>
            <a:r>
              <a:rPr lang="en-US" sz="2400" b="1" dirty="0" err="1" smtClean="0">
                <a:solidFill>
                  <a:schemeClr val="bg2"/>
                </a:solidFill>
                <a:latin typeface="Courier New" pitchFamily="49" charset="0"/>
                <a:cs typeface="Courier New" pitchFamily="49" charset="0"/>
              </a:rPr>
              <a:t>WsiInvocationContext</a:t>
            </a:r>
            <a:r>
              <a:rPr lang="en-US" sz="2400" b="1" dirty="0" smtClean="0">
                <a:solidFill>
                  <a:schemeClr val="bg2"/>
                </a:solidFill>
                <a:latin typeface="Courier New" pitchFamily="49" charset="0"/>
                <a:cs typeface="Courier New" pitchFamily="49" charset="0"/>
              </a:rPr>
              <a:t> </a:t>
            </a:r>
            <a:r>
              <a:rPr lang="en-US" sz="2400" dirty="0" smtClean="0"/>
              <a:t>as </a:t>
            </a:r>
            <a:r>
              <a:rPr lang="en-US" sz="2400" dirty="0"/>
              <a:t>last method argument</a:t>
            </a:r>
          </a:p>
          <a:p>
            <a:pPr lvl="1"/>
            <a:r>
              <a:rPr lang="en-US" dirty="0" smtClean="0"/>
              <a:t>Contains addition </a:t>
            </a:r>
            <a:r>
              <a:rPr lang="en-US" dirty="0"/>
              <a:t>context for incoming and outgoing </a:t>
            </a:r>
            <a:r>
              <a:rPr lang="en-US" dirty="0" smtClean="0"/>
              <a:t>requests</a:t>
            </a:r>
          </a:p>
          <a:p>
            <a:pPr lvl="1"/>
            <a:r>
              <a:rPr lang="en-US" dirty="0" smtClean="0"/>
              <a:t>Get or set HTTP headers,  SOAP headers, and additional information as needed</a:t>
            </a:r>
          </a:p>
          <a:p>
            <a:pPr lvl="1"/>
            <a:r>
              <a:rPr lang="en-US" dirty="0" smtClean="0"/>
              <a:t>Not part of publish WSDL</a:t>
            </a:r>
          </a:p>
          <a:p>
            <a:pPr lvl="1"/>
            <a:endParaRPr lang="en-US" dirty="0"/>
          </a:p>
        </p:txBody>
      </p:sp>
      <p:sp>
        <p:nvSpPr>
          <p:cNvPr id="6" name="Rectangle 5"/>
          <p:cNvSpPr/>
          <p:nvPr/>
        </p:nvSpPr>
        <p:spPr>
          <a:xfrm>
            <a:off x="533400" y="914400"/>
            <a:ext cx="8610600" cy="1815882"/>
          </a:xfrm>
          <a:prstGeom prst="rect">
            <a:avLst/>
          </a:prstGeom>
        </p:spPr>
        <p:txBody>
          <a:bodyPr wrap="square">
            <a:spAutoFit/>
          </a:bodyPr>
          <a:lstStyle/>
          <a:p>
            <a:r>
              <a:rPr lang="en-US" sz="1600" b="1" dirty="0" smtClean="0">
                <a:solidFill>
                  <a:srgbClr val="000080"/>
                </a:solidFill>
                <a:latin typeface="Courier New" pitchFamily="49" charset="0"/>
                <a:cs typeface="Courier New" pitchFamily="49" charset="0"/>
              </a:rPr>
              <a:t>uses </a:t>
            </a:r>
            <a:r>
              <a:rPr lang="en-US" sz="1600" b="1" dirty="0" err="1" smtClean="0">
                <a:solidFill>
                  <a:schemeClr val="bg2"/>
                </a:solidFill>
                <a:latin typeface="Courier New" pitchFamily="49" charset="0"/>
                <a:cs typeface="Courier New" pitchFamily="49" charset="0"/>
              </a:rPr>
              <a:t>gw.xml.ws.WsiInvocationContext</a:t>
            </a:r>
            <a:endParaRPr lang="en-US" sz="1600" b="1" dirty="0">
              <a:solidFill>
                <a:schemeClr val="bg2"/>
              </a:solidFill>
              <a:latin typeface="Courier New" pitchFamily="49" charset="0"/>
              <a:cs typeface="Courier New" pitchFamily="49" charset="0"/>
            </a:endParaRPr>
          </a:p>
          <a:p>
            <a:r>
              <a:rPr lang="en-US" sz="1600" b="1" i="1" dirty="0">
                <a:solidFill>
                  <a:schemeClr val="tx1">
                    <a:lumMod val="65000"/>
                  </a:schemeClr>
                </a:solidFill>
                <a:latin typeface="Courier New" pitchFamily="49" charset="0"/>
                <a:cs typeface="Courier New" pitchFamily="49" charset="0"/>
              </a:rPr>
              <a:t>//…</a:t>
            </a:r>
          </a:p>
          <a:p>
            <a:endParaRPr lang="en-US" sz="1600" b="1" dirty="0">
              <a:solidFill>
                <a:srgbClr val="000080"/>
              </a:solidFill>
              <a:latin typeface="Courier New" pitchFamily="49" charset="0"/>
              <a:cs typeface="Courier New" pitchFamily="49" charset="0"/>
            </a:endParaRPr>
          </a:p>
          <a:p>
            <a:r>
              <a:rPr lang="en-US" sz="1600" b="1" dirty="0" smtClean="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enableMTOM</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arg</a:t>
            </a:r>
            <a:r>
              <a:rPr lang="en-US" sz="1600" b="1" dirty="0" smtClean="0">
                <a:solidFill>
                  <a:srgbClr val="000000"/>
                </a:solidFill>
                <a:latin typeface="Courier New" pitchFamily="49" charset="0"/>
                <a:cs typeface="Courier New" pitchFamily="49" charset="0"/>
              </a:rPr>
              <a:t>: String, context </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WsiInvocationContext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context.MtomEnabled</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true </a:t>
            </a:r>
          </a:p>
          <a:p>
            <a:r>
              <a:rPr lang="en-US" sz="1600" b="1" dirty="0" smtClean="0">
                <a:solidFill>
                  <a:srgbClr val="000080"/>
                </a:solidFill>
                <a:latin typeface="Courier New" pitchFamily="49" charset="0"/>
                <a:cs typeface="Courier New" pitchFamily="49" charset="0"/>
              </a:rPr>
              <a:t>  </a:t>
            </a:r>
            <a:r>
              <a:rPr lang="en-US" sz="1600" b="1" i="1" dirty="0" smtClean="0">
                <a:solidFill>
                  <a:schemeClr val="tx1">
                    <a:lumMod val="65000"/>
                  </a:schemeClr>
                </a:solidFill>
                <a:latin typeface="Courier New" pitchFamily="49" charset="0"/>
                <a:cs typeface="Courier New" pitchFamily="49" charset="0"/>
              </a:rPr>
              <a:t>//…</a:t>
            </a:r>
          </a:p>
          <a:p>
            <a:r>
              <a:rPr lang="en-US" sz="1600" b="1" dirty="0" smtClean="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5648746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smtClean="0"/>
              <a:t>management integration</a:t>
            </a:r>
            <a:endParaRPr lang="en-US" dirty="0"/>
          </a:p>
        </p:txBody>
      </p:sp>
      <p:sp>
        <p:nvSpPr>
          <p:cNvPr id="3" name="Content Placeholder 2"/>
          <p:cNvSpPr>
            <a:spLocks noGrp="1"/>
          </p:cNvSpPr>
          <p:nvPr>
            <p:ph idx="1"/>
          </p:nvPr>
        </p:nvSpPr>
        <p:spPr/>
        <p:txBody>
          <a:bodyPr/>
          <a:lstStyle/>
          <a:p>
            <a:r>
              <a:rPr lang="en-US" dirty="0"/>
              <a:t>Document </a:t>
            </a:r>
            <a:r>
              <a:rPr lang="en-US" dirty="0" smtClean="0"/>
              <a:t>Assistant is now a Java applet</a:t>
            </a:r>
          </a:p>
          <a:p>
            <a:pPr lvl="1"/>
            <a:r>
              <a:rPr lang="en-US" dirty="0" smtClean="0"/>
              <a:t>ActiveX </a:t>
            </a:r>
            <a:r>
              <a:rPr lang="en-US" dirty="0" smtClean="0"/>
              <a:t>plugin </a:t>
            </a:r>
            <a:r>
              <a:rPr lang="en-US" dirty="0" smtClean="0"/>
              <a:t>removed</a:t>
            </a:r>
            <a:endParaRPr lang="en-US" dirty="0" smtClean="0"/>
          </a:p>
          <a:p>
            <a:pPr lvl="1"/>
            <a:r>
              <a:rPr lang="en-US" dirty="0" smtClean="0"/>
              <a:t>Works with all supported web browsers, not just Internet Explorer</a:t>
            </a:r>
          </a:p>
          <a:p>
            <a:pPr lvl="1"/>
            <a:r>
              <a:rPr lang="en-US" dirty="0" smtClean="0"/>
              <a:t>Requires Java installed</a:t>
            </a:r>
          </a:p>
          <a:p>
            <a:r>
              <a:rPr lang="en-US" dirty="0" smtClean="0"/>
              <a:t>Server-side PDF production only</a:t>
            </a:r>
            <a:endParaRPr lang="en-US" dirty="0" smtClean="0"/>
          </a:p>
          <a:p>
            <a:pPr lvl="1"/>
            <a:r>
              <a:rPr lang="en-US" dirty="0" smtClean="0"/>
              <a:t>Client-side production unsupported</a:t>
            </a:r>
          </a:p>
          <a:p>
            <a:r>
              <a:rPr lang="en-US" dirty="0" smtClean="0"/>
              <a:t>MS Excel and Word docs supported</a:t>
            </a:r>
          </a:p>
          <a:p>
            <a:pPr lvl="1"/>
            <a:r>
              <a:rPr lang="en-US" dirty="0" smtClean="0"/>
              <a:t>Server-side and client-side production</a:t>
            </a:r>
          </a:p>
          <a:p>
            <a:r>
              <a:rPr lang="en-US" dirty="0" smtClean="0"/>
              <a:t>Document Content Response Type support</a:t>
            </a:r>
          </a:p>
          <a:p>
            <a:pPr lvl="1"/>
            <a:r>
              <a:rPr lang="en-US" dirty="0" err="1" smtClean="0"/>
              <a:t>DOCUMENT_CONTENTS</a:t>
            </a:r>
            <a:r>
              <a:rPr lang="en-US" dirty="0" smtClean="0"/>
              <a:t> for r</a:t>
            </a:r>
            <a:r>
              <a:rPr lang="en-US" dirty="0" smtClean="0"/>
              <a:t>aw document contents as input stream</a:t>
            </a:r>
          </a:p>
          <a:p>
            <a:pPr lvl="1"/>
            <a:r>
              <a:rPr lang="en-US" dirty="0" smtClean="0"/>
              <a:t>URL </a:t>
            </a:r>
            <a:r>
              <a:rPr lang="en-US" dirty="0" smtClean="0"/>
              <a:t>for content from a local content store</a:t>
            </a:r>
          </a:p>
          <a:p>
            <a:pPr lvl="1"/>
            <a:r>
              <a:rPr lang="en-US" dirty="0" smtClean="0"/>
              <a:t>HTML and JSCRIPT types removed.</a:t>
            </a:r>
            <a:endParaRPr lang="en-US" dirty="0"/>
          </a:p>
        </p:txBody>
      </p:sp>
    </p:spTree>
    <p:extLst>
      <p:ext uri="{BB962C8B-B14F-4D97-AF65-F5344CB8AC3E}">
        <p14:creationId xmlns:p14="http://schemas.microsoft.com/office/powerpoint/2010/main" val="404554049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A7291E-1E30-4599-99DA-5D338B9542EF}"/>
</file>

<file path=customXml/itemProps2.xml><?xml version="1.0" encoding="utf-8"?>
<ds:datastoreItem xmlns:ds="http://schemas.openxmlformats.org/officeDocument/2006/customXml" ds:itemID="{9909C91B-36F0-4FDF-9818-F4143D232557}"/>
</file>

<file path=customXml/itemProps3.xml><?xml version="1.0" encoding="utf-8"?>
<ds:datastoreItem xmlns:ds="http://schemas.openxmlformats.org/officeDocument/2006/customXml" ds:itemID="{4A647860-973E-40C6-A6CF-A6419DD2709C}"/>
</file>

<file path=docProps/app.xml><?xml version="1.0" encoding="utf-8"?>
<Properties xmlns="http://schemas.openxmlformats.org/officeDocument/2006/extended-properties" xmlns:vt="http://schemas.openxmlformats.org/officeDocument/2006/docPropsVTypes">
  <Template>Emerald_Template</Template>
  <TotalTime>2941</TotalTime>
  <Words>4173</Words>
  <Application>Microsoft Office PowerPoint</Application>
  <PresentationFormat>On-screen Show (4:3)</PresentationFormat>
  <Paragraphs>552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Emerald_Template</vt:lpstr>
      <vt:lpstr>New Features Integration</vt:lpstr>
      <vt:lpstr>PowerPoint Presentation</vt:lpstr>
      <vt:lpstr>PowerPoint Presentation</vt:lpstr>
      <vt:lpstr>Phone Number normalizer plugin</vt:lpstr>
      <vt:lpstr>Messaging without Primary object in 8.0</vt:lpstr>
      <vt:lpstr>RPCE web services deprecated</vt:lpstr>
      <vt:lpstr>MTOM for published WSI-web services</vt:lpstr>
      <vt:lpstr>Enabling MTOM </vt:lpstr>
      <vt:lpstr>Document management integration</vt:lpstr>
      <vt:lpstr>Inbound file integration</vt:lpstr>
      <vt:lpstr>Inbound file integration (2)</vt:lpstr>
      <vt:lpstr>Inbound JMS integration</vt:lpstr>
      <vt:lpstr>Custom inbound integration</vt:lpstr>
      <vt:lpstr>OSGi framework for Emerald 8.0.1</vt:lpstr>
      <vt:lpstr>Guidewire Studio OSGi plugin editor 8.0.1</vt:lpstr>
      <vt:lpstr>PowerPoint Presentation</vt:lpstr>
      <vt:lpstr>Working with the Java API</vt:lpstr>
      <vt:lpstr>Java library generation</vt:lpstr>
      <vt:lpstr>Plugin class and library location</vt:lpstr>
      <vt:lpstr>Other class and library location</vt:lpstr>
      <vt:lpstr>Entity Packages in Java API (1)</vt:lpstr>
      <vt:lpstr>Entity Packages in Java (2)</vt:lpstr>
      <vt:lpstr>Current bundle and entity instances</vt:lpstr>
      <vt:lpstr>Creating entities with Java API</vt:lpstr>
      <vt:lpstr>Entity object methods in Java API</vt:lpstr>
      <vt:lpstr> Gosu entity enhancements in Java API (1)</vt:lpstr>
      <vt:lpstr> Gosu entity enhancements in Java API (2)</vt:lpstr>
      <vt:lpstr>Typecode Classes from Java (1)</vt:lpstr>
      <vt:lpstr>Typecode static properties</vt:lpstr>
      <vt:lpstr>Other changes</vt:lpstr>
      <vt:lpstr>PowerPoint Presentation</vt:lpstr>
      <vt:lpstr>New features: PolicyCenter integration </vt:lpstr>
      <vt:lpstr>New features: ClaimCenter integration</vt:lpstr>
      <vt:lpstr>New features: BillingCenter integration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Features  Integration</dc:title>
  <dc:subject>Guidewire 8.0 Application Integration New Features</dc:subject>
  <dc:creator>Seth Luersen</dc:creator>
  <cp:keywords>Emerald;Guidewire 8.0 Application Integration;Gosu Overview Advanced Features</cp:keywords>
  <cp:lastModifiedBy>Seth Luersen</cp:lastModifiedBy>
  <cp:revision>210</cp:revision>
  <dcterms:created xsi:type="dcterms:W3CDTF">2013-08-19T16:16:51Z</dcterms:created>
  <dcterms:modified xsi:type="dcterms:W3CDTF">2013-10-31T02:33:23Z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