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6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59.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notesSlides/notesSlide17.xml" ContentType="application/vnd.openxmlformats-officedocument.presentationml.notesSlide+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notesSlides/notesSlide16.xml" ContentType="application/vnd.openxmlformats-officedocument.presentationml.notesSlide+xml"/>
  <Override PartName="/ppt/slideLayouts/slideLayout22.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13.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Layouts/slideLayout14.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notesSlides/notesSlide7.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slideLayouts/slideLayout40.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notesSlides/notesSlide8.xml" ContentType="application/vnd.openxmlformats-officedocument.presentationml.notes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notesSlides/notesSlide10.xml" ContentType="application/vnd.openxmlformats-officedocument.presentationml.notesSlide+xml"/>
  <Override PartName="/ppt/slideLayouts/slideLayout25.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9.xml" ContentType="application/vnd.openxmlformats-officedocument.presentationml.notesSl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xml" ContentType="application/vnd.openxmlformats-officedocument.presentationml.notesSlide+xml"/>
  <Override PartName="/ppt/notesSlides/notesSlide24.xml" ContentType="application/vnd.openxmlformats-officedocument.presentationml.notesSlide+xml"/>
  <Override PartName="/ppt/slideLayouts/slideLayout9.xml" ContentType="application/vnd.openxmlformats-officedocument.presentationml.slideLayout+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slideLayouts/slideLayout10.xml" ContentType="application/vnd.openxmlformats-officedocument.presentationml.slideLayout+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5.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4.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1.xml" ContentType="application/vnd.openxmlformats-officedocument.presentationml.notesSlide+xml"/>
  <Override PartName="/ppt/notesSlides/notesSlide38.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66"/>
  </p:notesMasterIdLst>
  <p:handoutMasterIdLst>
    <p:handoutMasterId r:id="rId67"/>
  </p:handoutMasterIdLst>
  <p:sldIdLst>
    <p:sldId id="256" r:id="rId2"/>
    <p:sldId id="257" r:id="rId3"/>
    <p:sldId id="359" r:id="rId4"/>
    <p:sldId id="320" r:id="rId5"/>
    <p:sldId id="334" r:id="rId6"/>
    <p:sldId id="335" r:id="rId7"/>
    <p:sldId id="338" r:id="rId8"/>
    <p:sldId id="324" r:id="rId9"/>
    <p:sldId id="310" r:id="rId10"/>
    <p:sldId id="323" r:id="rId11"/>
    <p:sldId id="329" r:id="rId12"/>
    <p:sldId id="326" r:id="rId13"/>
    <p:sldId id="327" r:id="rId14"/>
    <p:sldId id="328" r:id="rId15"/>
    <p:sldId id="346" r:id="rId16"/>
    <p:sldId id="347" r:id="rId17"/>
    <p:sldId id="348" r:id="rId18"/>
    <p:sldId id="358" r:id="rId19"/>
    <p:sldId id="331" r:id="rId20"/>
    <p:sldId id="330" r:id="rId21"/>
    <p:sldId id="332" r:id="rId22"/>
    <p:sldId id="313" r:id="rId23"/>
    <p:sldId id="336" r:id="rId24"/>
    <p:sldId id="343" r:id="rId25"/>
    <p:sldId id="345" r:id="rId26"/>
    <p:sldId id="344" r:id="rId27"/>
    <p:sldId id="357" r:id="rId28"/>
    <p:sldId id="350" r:id="rId29"/>
    <p:sldId id="290" r:id="rId30"/>
    <p:sldId id="291" r:id="rId31"/>
    <p:sldId id="292" r:id="rId32"/>
    <p:sldId id="293" r:id="rId33"/>
    <p:sldId id="294" r:id="rId34"/>
    <p:sldId id="295" r:id="rId35"/>
    <p:sldId id="296" r:id="rId36"/>
    <p:sldId id="298" r:id="rId37"/>
    <p:sldId id="304" r:id="rId38"/>
    <p:sldId id="299" r:id="rId39"/>
    <p:sldId id="351" r:id="rId40"/>
    <p:sldId id="300" r:id="rId41"/>
    <p:sldId id="301" r:id="rId42"/>
    <p:sldId id="302" r:id="rId43"/>
    <p:sldId id="281" r:id="rId44"/>
    <p:sldId id="303" r:id="rId45"/>
    <p:sldId id="356" r:id="rId46"/>
    <p:sldId id="285" r:id="rId47"/>
    <p:sldId id="284" r:id="rId48"/>
    <p:sldId id="360" r:id="rId49"/>
    <p:sldId id="282" r:id="rId50"/>
    <p:sldId id="283" r:id="rId51"/>
    <p:sldId id="278" r:id="rId52"/>
    <p:sldId id="361" r:id="rId53"/>
    <p:sldId id="280" r:id="rId54"/>
    <p:sldId id="279" r:id="rId55"/>
    <p:sldId id="276" r:id="rId56"/>
    <p:sldId id="362" r:id="rId57"/>
    <p:sldId id="277" r:id="rId58"/>
    <p:sldId id="275" r:id="rId59"/>
    <p:sldId id="274" r:id="rId60"/>
    <p:sldId id="355" r:id="rId61"/>
    <p:sldId id="266" r:id="rId62"/>
    <p:sldId id="260" r:id="rId63"/>
    <p:sldId id="261" r:id="rId64"/>
    <p:sldId id="26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A33AA87-6FCD-45A5-8AE7-A43CA01EEE49}">
          <p14:sldIdLst>
            <p14:sldId id="256"/>
            <p14:sldId id="257"/>
          </p14:sldIdLst>
        </p14:section>
        <p14:section name="Basics" id="{0CA6634F-C6FD-4BBA-B04E-9ED03905FDE5}">
          <p14:sldIdLst>
            <p14:sldId id="359"/>
            <p14:sldId id="320"/>
            <p14:sldId id="334"/>
            <p14:sldId id="335"/>
            <p14:sldId id="338"/>
            <p14:sldId id="324"/>
            <p14:sldId id="310"/>
            <p14:sldId id="323"/>
            <p14:sldId id="329"/>
            <p14:sldId id="326"/>
            <p14:sldId id="327"/>
            <p14:sldId id="328"/>
            <p14:sldId id="346"/>
            <p14:sldId id="347"/>
            <p14:sldId id="348"/>
          </p14:sldIdLst>
        </p14:section>
        <p14:section name="Document Management System" id="{76D8BFBB-0254-4AD4-A4B8-1E961B1FA4B6}">
          <p14:sldIdLst>
            <p14:sldId id="358"/>
            <p14:sldId id="331"/>
            <p14:sldId id="330"/>
            <p14:sldId id="332"/>
            <p14:sldId id="313"/>
            <p14:sldId id="336"/>
            <p14:sldId id="343"/>
            <p14:sldId id="345"/>
            <p14:sldId id="344"/>
          </p14:sldIdLst>
        </p14:section>
        <p14:section name="IDocumentContentSource" id="{EB954EBD-50BA-4BD3-9C91-EA0769D278A0}">
          <p14:sldIdLst>
            <p14:sldId id="357"/>
            <p14:sldId id="350"/>
            <p14:sldId id="290"/>
            <p14:sldId id="291"/>
            <p14:sldId id="292"/>
            <p14:sldId id="293"/>
            <p14:sldId id="294"/>
            <p14:sldId id="295"/>
            <p14:sldId id="296"/>
            <p14:sldId id="298"/>
            <p14:sldId id="304"/>
          </p14:sldIdLst>
        </p14:section>
        <p14:section name="IDcoumentMetadataSource" id="{31A58EF6-4CD0-4F87-9324-EBBC2EC2A1A0}">
          <p14:sldIdLst>
            <p14:sldId id="299"/>
            <p14:sldId id="351"/>
            <p14:sldId id="300"/>
            <p14:sldId id="301"/>
            <p14:sldId id="302"/>
            <p14:sldId id="281"/>
            <p14:sldId id="303"/>
          </p14:sldIdLst>
        </p14:section>
        <p14:section name="DMS Integrations" id="{E07F408D-28D8-45EC-8CC8-D838AD2D5414}">
          <p14:sldIdLst>
            <p14:sldId id="356"/>
            <p14:sldId id="285"/>
            <p14:sldId id="284"/>
            <p14:sldId id="360"/>
            <p14:sldId id="282"/>
            <p14:sldId id="283"/>
            <p14:sldId id="278"/>
            <p14:sldId id="361"/>
            <p14:sldId id="280"/>
            <p14:sldId id="279"/>
            <p14:sldId id="276"/>
            <p14:sldId id="362"/>
            <p14:sldId id="277"/>
            <p14:sldId id="275"/>
            <p14:sldId id="274"/>
          </p14:sldIdLst>
        </p14:section>
        <p14:section name="SOAP API" id="{7DE3A4F1-3865-4770-8B36-5B87288B4757}">
          <p14:sldIdLst>
            <p14:sldId id="355"/>
            <p14:sldId id="266"/>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58910" autoAdjust="0"/>
  </p:normalViewPr>
  <p:slideViewPr>
    <p:cSldViewPr showGuides="1">
      <p:cViewPr>
        <p:scale>
          <a:sx n="75" d="100"/>
          <a:sy n="75" d="100"/>
        </p:scale>
        <p:origin x="-2064" y="-210"/>
      </p:cViewPr>
      <p:guideLst>
        <p:guide orient="horz"/>
        <p:guide/>
      </p:guideLst>
    </p:cSldViewPr>
  </p:slideViewPr>
  <p:notesTextViewPr>
    <p:cViewPr>
      <p:scale>
        <a:sx n="200" d="100"/>
        <a:sy n="200" d="100"/>
      </p:scale>
      <p:origin x="0" y="0"/>
    </p:cViewPr>
  </p:notesTextViewPr>
  <p:sorterViewPr>
    <p:cViewPr>
      <p:scale>
        <a:sx n="100" d="100"/>
        <a:sy n="100" d="100"/>
      </p:scale>
      <p:origin x="0" y="5208"/>
    </p:cViewPr>
  </p:sorterViewPr>
  <p:notesViewPr>
    <p:cSldViewPr showGuides="1">
      <p:cViewPr>
        <p:scale>
          <a:sx n="125" d="100"/>
          <a:sy n="125" d="100"/>
        </p:scale>
        <p:origin x="-2928" y="30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6/9/2014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66457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
            </a:r>
            <a:r>
              <a:rPr lang="en-US" baseline="0" dirty="0" smtClean="0"/>
              <a:t> metadata consists of the type of document, the security permissions for the document, and many other properties and attributes that describe the document.  Other properties include, but are not limited to the date created, data modified, the authors, the editors, content tags, document categories, document title, and comments.  For some types of photograph and digital image documents, other properties may include the device taking the picture as well as global position system (GPS) coordinates for where the picture was taken.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Various digital document</a:t>
            </a:r>
            <a:r>
              <a:rPr lang="en-US" baseline="0" dirty="0" smtClean="0"/>
              <a:t> production configurations are possible</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Client-side document production consists of the c</a:t>
            </a:r>
            <a:r>
              <a:rPr lang="en-US" dirty="0" smtClean="0"/>
              <a:t>reation of documents on the user</a:t>
            </a:r>
            <a:r>
              <a:rPr lang="en-US" baseline="0" dirty="0" smtClean="0"/>
              <a:t> system </a:t>
            </a:r>
            <a:r>
              <a:rPr lang="en-US" dirty="0" smtClean="0"/>
              <a:t>using local application such as Microsoft Word or</a:t>
            </a:r>
            <a:r>
              <a:rPr lang="en-US" baseline="0" dirty="0" smtClean="0"/>
              <a:t> Adobe Acrobat. Server-side document production consists of an application server creating n</a:t>
            </a:r>
            <a:r>
              <a:rPr lang="en-US" dirty="0" smtClean="0"/>
              <a:t>ew documents from a server</a:t>
            </a:r>
            <a:r>
              <a:rPr lang="en-US" baseline="0" dirty="0" smtClean="0"/>
              <a:t> </a:t>
            </a:r>
            <a:r>
              <a:rPr lang="en-US" dirty="0" smtClean="0"/>
              <a:t>document</a:t>
            </a:r>
            <a:r>
              <a:rPr lang="en-US" baseline="0" dirty="0" smtClean="0"/>
              <a:t> t</a:t>
            </a:r>
            <a:r>
              <a:rPr lang="en-US" dirty="0" smtClean="0"/>
              <a:t>emplate.  A server document template can be a physical</a:t>
            </a:r>
            <a:r>
              <a:rPr lang="en-US" baseline="0" dirty="0" smtClean="0"/>
              <a:t> file or can be an application library that logically represent a document template. </a:t>
            </a:r>
            <a:endParaRPr lang="en-US" dirty="0" smtClean="0"/>
          </a:p>
          <a:p>
            <a:endParaRPr lang="en-US" dirty="0" smtClean="0"/>
          </a:p>
          <a:p>
            <a:r>
              <a:rPr lang="en-US" dirty="0" smtClean="0"/>
              <a:t>In some cases, document templates are stored on a separate document in the production system. When a document needs to be produced, the business object data values</a:t>
            </a:r>
            <a:r>
              <a:rPr lang="en-US" baseline="0" dirty="0" smtClean="0"/>
              <a:t> </a:t>
            </a:r>
            <a:r>
              <a:rPr lang="en-US" dirty="0" smtClean="0"/>
              <a:t>and a</a:t>
            </a:r>
            <a:r>
              <a:rPr lang="en-US" baseline="0" dirty="0" smtClean="0"/>
              <a:t> document </a:t>
            </a:r>
            <a:r>
              <a:rPr lang="en-US" dirty="0" smtClean="0"/>
              <a:t>template identifier</a:t>
            </a:r>
            <a:r>
              <a:rPr lang="en-US" baseline="0" dirty="0" smtClean="0"/>
              <a:t> (name, ID, or </a:t>
            </a:r>
            <a:r>
              <a:rPr lang="en-US" baseline="0" dirty="0" err="1" smtClean="0"/>
              <a:t>GUID</a:t>
            </a:r>
            <a:r>
              <a:rPr lang="en-US" baseline="0" dirty="0" smtClean="0"/>
              <a:t>) </a:t>
            </a:r>
            <a:r>
              <a:rPr lang="en-US" dirty="0" smtClean="0"/>
              <a:t>are passed to the document production system. The document production system process the</a:t>
            </a:r>
            <a:r>
              <a:rPr lang="en-US" baseline="0" dirty="0" smtClean="0"/>
              <a:t> object data using the document template </a:t>
            </a:r>
            <a:r>
              <a:rPr lang="en-US" dirty="0" smtClean="0"/>
              <a:t>and create</a:t>
            </a:r>
            <a:r>
              <a:rPr lang="en-US" baseline="0" dirty="0" smtClean="0"/>
              <a:t> a document. The document is available to the user system.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document templates are stored on the application server that hosts the Guidewire application. The Guidewire application merges the document itself and makes the resulting draft available to the </a:t>
            </a:r>
            <a:r>
              <a:rPr lang="en-US" dirty="0" smtClean="0"/>
              <a:t>user system. This </a:t>
            </a:r>
            <a:r>
              <a:rPr lang="en-US" dirty="0" smtClean="0"/>
              <a:t>approach may be less typical for documents authored in a Microsoft product like Word and may be more typical for open-source formats such as </a:t>
            </a:r>
            <a:r>
              <a:rPr lang="en-US" dirty="0" smtClean="0"/>
              <a:t>PDF</a:t>
            </a:r>
            <a:r>
              <a:rPr lang="en-US" dirty="0"/>
              <a:t>.</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document production takes places on the </a:t>
            </a:r>
            <a:r>
              <a:rPr lang="en-US" dirty="0" smtClean="0"/>
              <a:t>user</a:t>
            </a:r>
            <a:r>
              <a:rPr lang="en-US" dirty="0"/>
              <a:t> </a:t>
            </a:r>
            <a:r>
              <a:rPr lang="en-US" dirty="0" smtClean="0"/>
              <a:t>system. </a:t>
            </a:r>
            <a:r>
              <a:rPr lang="en-US" dirty="0" smtClean="0"/>
              <a:t>In </a:t>
            </a:r>
            <a:r>
              <a:rPr lang="en-US" dirty="0" smtClean="0"/>
              <a:t>this case, the template and the field values are passed to the </a:t>
            </a:r>
            <a:r>
              <a:rPr lang="en-US" dirty="0" smtClean="0"/>
              <a:t>user </a:t>
            </a:r>
            <a:r>
              <a:rPr lang="en-US" dirty="0" smtClean="0"/>
              <a:t>system.  T</a:t>
            </a:r>
            <a:r>
              <a:rPr lang="en-US" dirty="0" smtClean="0"/>
              <a:t>he user system's </a:t>
            </a:r>
            <a:r>
              <a:rPr lang="en-US" dirty="0" smtClean="0"/>
              <a:t>local copy of the application merges the information and creates the </a:t>
            </a:r>
            <a:r>
              <a:rPr lang="en-US" dirty="0" smtClean="0"/>
              <a:t>document draft.</a:t>
            </a:r>
          </a:p>
          <a:p>
            <a:endParaRPr lang="en-US" dirty="0" smtClean="0"/>
          </a:p>
          <a:p>
            <a:r>
              <a:rPr lang="en-US" dirty="0" smtClean="0"/>
              <a:t>The three approaches are not mutually exclusive. It is possible for some documents to be produced on a document production system, some to be produced by the Guidewire application server, and some to be produced on the </a:t>
            </a:r>
            <a:r>
              <a:rPr lang="en-US" dirty="0" smtClean="0"/>
              <a:t>user system. </a:t>
            </a:r>
            <a:r>
              <a:rPr lang="en-US" dirty="0" smtClean="0"/>
              <a:t>In these circumstances, it is </a:t>
            </a:r>
            <a:r>
              <a:rPr lang="en-US" dirty="0" smtClean="0"/>
              <a:t>often the </a:t>
            </a:r>
            <a:r>
              <a:rPr lang="en-US" dirty="0" smtClean="0"/>
              <a:t>type of document that determines </a:t>
            </a:r>
            <a:r>
              <a:rPr lang="en-US" dirty="0" smtClean="0"/>
              <a:t>where the </a:t>
            </a:r>
            <a:r>
              <a:rPr lang="en-US" dirty="0" smtClean="0"/>
              <a:t>document is created. </a:t>
            </a:r>
            <a:r>
              <a:rPr lang="en-US" dirty="0" smtClean="0"/>
              <a:t>For </a:t>
            </a:r>
            <a:r>
              <a:rPr lang="en-US" dirty="0" smtClean="0"/>
              <a:t>example, in ClaimCenter, </a:t>
            </a:r>
            <a:r>
              <a:rPr lang="en-US" dirty="0" smtClean="0"/>
              <a:t>a reservation </a:t>
            </a:r>
            <a:r>
              <a:rPr lang="en-US" dirty="0" smtClean="0"/>
              <a:t>of rights </a:t>
            </a:r>
            <a:r>
              <a:rPr lang="en-US" dirty="0" smtClean="0"/>
              <a:t>letter </a:t>
            </a:r>
            <a:r>
              <a:rPr lang="en-US" dirty="0" smtClean="0"/>
              <a:t>may exist in a legacy content management system and be produced on a separate </a:t>
            </a:r>
            <a:r>
              <a:rPr lang="en-US" dirty="0" smtClean="0"/>
              <a:t>machine whereas a basic, contact the claimant letter </a:t>
            </a:r>
            <a:r>
              <a:rPr lang="en-US" dirty="0" smtClean="0"/>
              <a:t>is drafted on the user system.</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93879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74520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379059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18740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604059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default configuration, asynchronous document storage is enabled. For maximum user interface responsiveness with an external document storage system, choose asynchronous document storage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873771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defines two plugins to support DMS integration:</a:t>
            </a:r>
            <a:r>
              <a:rPr lang="en-US" baseline="0" dirty="0" smtClean="0"/>
              <a:t> IDocumentContentSource and IDocumentMetadataSource plugins.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513178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a:t>
            </a:r>
            <a:r>
              <a:rPr lang="en-US" dirty="0"/>
              <a:t>on how </a:t>
            </a:r>
            <a:r>
              <a:rPr lang="en-US" dirty="0" smtClean="0"/>
              <a:t>a </a:t>
            </a:r>
            <a:r>
              <a:rPr lang="en-US" dirty="0"/>
              <a:t>DMS </a:t>
            </a:r>
            <a:r>
              <a:rPr lang="en-US" dirty="0" smtClean="0"/>
              <a:t>functions, i</a:t>
            </a:r>
            <a:r>
              <a:rPr lang="en-US" dirty="0" smtClean="0"/>
              <a:t>f  </a:t>
            </a:r>
            <a:r>
              <a:rPr lang="en-US" dirty="0" smtClean="0"/>
              <a:t>the DMS supports </a:t>
            </a:r>
            <a:r>
              <a:rPr lang="en-US" dirty="0" smtClean="0"/>
              <a:t>versioning, </a:t>
            </a:r>
            <a:r>
              <a:rPr lang="en-US" dirty="0" smtClean="0"/>
              <a:t>the PublicID property does not change for each new </a:t>
            </a:r>
            <a:r>
              <a:rPr lang="en-US" dirty="0" smtClean="0"/>
              <a:t>version, but the</a:t>
            </a:r>
            <a:r>
              <a:rPr lang="en-US" sz="1200" b="0" i="0" kern="1200" dirty="0" smtClean="0">
                <a:solidFill>
                  <a:schemeClr val="tx1"/>
                </a:solidFill>
                <a:effectLst/>
                <a:latin typeface="Arial" pitchFamily="34" charset="0"/>
                <a:ea typeface="+mn-ea"/>
                <a:cs typeface="Arial" pitchFamily="34" charset="0"/>
              </a:rPr>
              <a:t> </a:t>
            </a:r>
            <a:r>
              <a:rPr lang="en-US" sz="1200" b="0" i="0" kern="1200" dirty="0" err="1" smtClean="0">
                <a:solidFill>
                  <a:schemeClr val="tx1"/>
                </a:solidFill>
                <a:effectLst/>
                <a:latin typeface="Arial" pitchFamily="34" charset="0"/>
                <a:ea typeface="+mn-ea"/>
                <a:cs typeface="Arial" pitchFamily="34" charset="0"/>
              </a:rPr>
              <a:t>DocUID</a:t>
            </a:r>
            <a:r>
              <a:rPr lang="en-US" sz="1200" b="0" i="0" kern="1200" dirty="0" smtClean="0">
                <a:solidFill>
                  <a:schemeClr val="tx1"/>
                </a:solidFill>
                <a:effectLst/>
                <a:latin typeface="Arial" pitchFamily="34" charset="0"/>
                <a:ea typeface="+mn-ea"/>
                <a:cs typeface="Arial" pitchFamily="34" charset="0"/>
              </a:rPr>
              <a:t> property might </a:t>
            </a:r>
            <a:r>
              <a:rPr lang="en-US" sz="1200" b="0" i="0" kern="1200" dirty="0" smtClean="0">
                <a:solidFill>
                  <a:schemeClr val="tx1"/>
                </a:solidFill>
                <a:effectLst/>
                <a:latin typeface="Arial" pitchFamily="34" charset="0"/>
                <a:ea typeface="+mn-ea"/>
                <a:cs typeface="Arial" pitchFamily="34" charset="0"/>
              </a:rPr>
              <a:t>change.</a:t>
            </a:r>
          </a:p>
          <a:p>
            <a:endParaRPr lang="en-US" dirty="0" smtClean="0"/>
          </a:p>
          <a:p>
            <a:r>
              <a:rPr lang="en-US" dirty="0" smtClean="0"/>
              <a:t>You can extend the base Document entity to contain </a:t>
            </a:r>
            <a:r>
              <a:rPr lang="en-US" dirty="0" smtClean="0"/>
              <a:t>version related </a:t>
            </a:r>
            <a:r>
              <a:rPr lang="en-US" dirty="0" smtClean="0"/>
              <a:t>properties or other properties if it makes sense for your DMS.</a:t>
            </a:r>
          </a:p>
          <a:p>
            <a:endParaRPr lang="en-US" dirty="0" smtClean="0"/>
          </a:p>
          <a:p>
            <a:r>
              <a:rPr lang="en-US" dirty="0" smtClean="0"/>
              <a:t>Never use the Id property to identify a document. Never get or set this property for document management.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002154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Whichever approach to handling document metadata you choose (internal or external), be aware that you must continue that approach permanently. Note objects and other similar text blocks reference a document within text as a specially-formatted hyperlink within the text itself. The format of this hyperlink within text blocks is slightly different based on whether the Guidewire application</a:t>
            </a:r>
            <a:r>
              <a:rPr lang="en-US" baseline="0" dirty="0" smtClean="0"/>
              <a:t> </a:t>
            </a:r>
            <a:r>
              <a:rPr lang="en-US" dirty="0" smtClean="0"/>
              <a:t>or a remote system handles the document metadata. If this quality changes from internal to external, or from external to internal, those document hyperlinks fail.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99678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the configuration for document management uses the built-in document content source plugin </a:t>
            </a:r>
            <a:r>
              <a:rPr lang="en-US" baseline="0" dirty="0" smtClean="0"/>
              <a:t>implementation. The </a:t>
            </a:r>
            <a:r>
              <a:rPr lang="en-US" baseline="0" dirty="0" smtClean="0"/>
              <a:t>document metadata source plugin remains disabled.</a:t>
            </a:r>
          </a:p>
          <a:p>
            <a:endParaRPr lang="en-US" baseline="0" dirty="0" smtClean="0"/>
          </a:p>
          <a:p>
            <a:r>
              <a:rPr lang="en-US" baseline="0" dirty="0" smtClean="0"/>
              <a:t>1) Document </a:t>
            </a:r>
            <a:r>
              <a:rPr lang="en-US" baseline="0" dirty="0" smtClean="0"/>
              <a:t>metadata is </a:t>
            </a:r>
            <a:r>
              <a:rPr lang="en-US" baseline="0" dirty="0" smtClean="0"/>
              <a:t>stored in Guidewire internal database.</a:t>
            </a:r>
          </a:p>
          <a:p>
            <a:r>
              <a:rPr lang="en-US" baseline="0" dirty="0" smtClean="0"/>
              <a:t>2) Document contents </a:t>
            </a:r>
            <a:r>
              <a:rPr lang="en-US" baseline="0" dirty="0" smtClean="0"/>
              <a:t>are stored </a:t>
            </a:r>
            <a:r>
              <a:rPr lang="en-US" baseline="0" dirty="0" smtClean="0"/>
              <a:t>in Guidewire server file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Integration </a:t>
            </a:r>
            <a:r>
              <a:rPr lang="en-US" baseline="0" dirty="0" smtClean="0"/>
              <a:t>glue code </a:t>
            </a:r>
            <a:r>
              <a:rPr lang="en-US" baseline="0" dirty="0" smtClean="0"/>
              <a:t>manages how the Guidewire application and external systems communicate for document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a:t>
            </a:r>
            <a:r>
              <a:rPr lang="en-US" baseline="0" dirty="0" smtClean="0"/>
              <a:t>Optionally, the external system can use </a:t>
            </a:r>
            <a:r>
              <a:rPr lang="en-US" baseline="0" dirty="0" smtClean="0"/>
              <a:t>web services to link documents to business </a:t>
            </a:r>
            <a:r>
              <a:rPr lang="en-US" baseline="0" dirty="0" smtClean="0"/>
              <a:t>objects (entities).</a:t>
            </a: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034130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example, the configuration for document management uses a custom document content source plugin </a:t>
            </a:r>
            <a:r>
              <a:rPr lang="en-US" baseline="0" dirty="0" smtClean="0"/>
              <a:t>implementation. The </a:t>
            </a:r>
            <a:r>
              <a:rPr lang="en-US" baseline="0" dirty="0" smtClean="0"/>
              <a:t>document metadata source plugin remains disabled.</a:t>
            </a:r>
          </a:p>
          <a:p>
            <a:endParaRPr lang="en-US" dirty="0" smtClean="0"/>
          </a:p>
          <a:p>
            <a:r>
              <a:rPr lang="en-US" dirty="0" smtClean="0"/>
              <a:t>1) </a:t>
            </a:r>
            <a:r>
              <a:rPr lang="en-US" dirty="0" smtClean="0"/>
              <a:t>The document </a:t>
            </a:r>
            <a:r>
              <a:rPr lang="en-US" dirty="0" smtClean="0"/>
              <a:t>content</a:t>
            </a:r>
            <a:r>
              <a:rPr lang="en-US" baseline="0" dirty="0" smtClean="0"/>
              <a:t> source plugin </a:t>
            </a:r>
            <a:r>
              <a:rPr lang="en-US" baseline="0" dirty="0" smtClean="0"/>
              <a:t>is enabled. The document content source plugin manages </a:t>
            </a:r>
            <a:r>
              <a:rPr lang="en-US" baseline="0" dirty="0" smtClean="0"/>
              <a:t>how document contents get added, </a:t>
            </a:r>
            <a:r>
              <a:rPr lang="en-US" baseline="0" dirty="0" smtClean="0"/>
              <a:t>retrieved, </a:t>
            </a:r>
            <a:r>
              <a:rPr lang="en-US" baseline="0" dirty="0" smtClean="0"/>
              <a:t>and updated.</a:t>
            </a:r>
          </a:p>
          <a:p>
            <a:r>
              <a:rPr lang="en-US" baseline="0" dirty="0" smtClean="0"/>
              <a:t>2) Document content </a:t>
            </a:r>
            <a:r>
              <a:rPr lang="en-US" baseline="0" dirty="0" smtClean="0"/>
              <a:t>is sent </a:t>
            </a:r>
            <a:r>
              <a:rPr lang="en-US" baseline="0" dirty="0" smtClean="0"/>
              <a:t>and retrieved from </a:t>
            </a:r>
            <a:r>
              <a:rPr lang="en-US" baseline="0" dirty="0" smtClean="0"/>
              <a:t>the DMS</a:t>
            </a:r>
            <a:r>
              <a:rPr lang="en-US" baseline="0" dirty="0" smtClean="0"/>
              <a:t>. </a:t>
            </a:r>
            <a:r>
              <a:rPr lang="en-US" baseline="0" dirty="0" smtClean="0"/>
              <a:t> The DMS </a:t>
            </a:r>
            <a:r>
              <a:rPr lang="en-US" baseline="0" dirty="0" smtClean="0"/>
              <a:t>stores document contents.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Integration code manages how </a:t>
            </a:r>
            <a:r>
              <a:rPr lang="en-US" baseline="0" dirty="0" smtClean="0"/>
              <a:t>the Guidewire application </a:t>
            </a:r>
            <a:r>
              <a:rPr lang="en-US" baseline="0" dirty="0" smtClean="0"/>
              <a:t>and the DMS work </a:t>
            </a:r>
            <a:r>
              <a:rPr lang="en-US" baseline="0" dirty="0" smtClean="0"/>
              <a:t>together (integration glue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a:t>
            </a:r>
            <a:r>
              <a:rPr lang="en-US" baseline="0" dirty="0" smtClean="0"/>
              <a:t>) </a:t>
            </a:r>
            <a:r>
              <a:rPr lang="en-US" baseline="0" dirty="0" smtClean="0"/>
              <a:t>Optionally, the external DMS can use web services to link documents to business objects (entities).</a:t>
            </a:r>
          </a:p>
          <a:p>
            <a:r>
              <a:rPr lang="en-US" baseline="0" dirty="0" smtClean="0"/>
              <a:t>5</a:t>
            </a:r>
            <a:r>
              <a:rPr lang="en-US" baseline="0" dirty="0" smtClean="0"/>
              <a:t>) </a:t>
            </a:r>
            <a:r>
              <a:rPr lang="en-US" baseline="0" dirty="0" smtClean="0"/>
              <a:t>The DMS </a:t>
            </a:r>
            <a:r>
              <a:rPr lang="en-US" baseline="0" dirty="0" smtClean="0"/>
              <a:t>can retrieve </a:t>
            </a:r>
            <a:r>
              <a:rPr lang="en-US" baseline="0" dirty="0" smtClean="0"/>
              <a:t>a user </a:t>
            </a:r>
            <a:r>
              <a:rPr lang="en-US" baseline="0" dirty="0" smtClean="0"/>
              <a:t>system document content </a:t>
            </a:r>
            <a:r>
              <a:rPr lang="en-US" baseline="0" dirty="0" smtClean="0"/>
              <a:t>from a </a:t>
            </a:r>
            <a:r>
              <a:rPr lang="en-US" baseline="0" dirty="0" smtClean="0"/>
              <a:t>http URL request.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034130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example, the configuration for document management uses a custom document content source plugin implementation and a custom document metadata source plugin.</a:t>
            </a:r>
          </a:p>
          <a:p>
            <a:endParaRPr lang="en-US" dirty="0" smtClean="0"/>
          </a:p>
          <a:p>
            <a:r>
              <a:rPr lang="en-US" dirty="0" smtClean="0"/>
              <a:t>1) </a:t>
            </a:r>
            <a:r>
              <a:rPr lang="en-US" dirty="0" smtClean="0"/>
              <a:t>The document </a:t>
            </a:r>
            <a:r>
              <a:rPr lang="en-US" dirty="0" smtClean="0"/>
              <a:t>metadata</a:t>
            </a:r>
            <a:r>
              <a:rPr lang="en-US" baseline="0" dirty="0" smtClean="0"/>
              <a:t> source plugin </a:t>
            </a:r>
            <a:r>
              <a:rPr lang="en-US" baseline="0" dirty="0" smtClean="0"/>
              <a:t>is enabled and manages the </a:t>
            </a:r>
            <a:r>
              <a:rPr lang="en-US" dirty="0" smtClean="0"/>
              <a:t>document </a:t>
            </a:r>
            <a:r>
              <a:rPr lang="en-US" dirty="0" smtClean="0"/>
              <a:t>metadata.</a:t>
            </a:r>
            <a:endParaRPr lang="en-US" baseline="0" dirty="0" smtClean="0"/>
          </a:p>
          <a:p>
            <a:r>
              <a:rPr lang="en-US" baseline="0" dirty="0" smtClean="0"/>
              <a:t>2) </a:t>
            </a:r>
            <a:r>
              <a:rPr lang="en-US" baseline="0" dirty="0" smtClean="0"/>
              <a:t>The document </a:t>
            </a:r>
            <a:r>
              <a:rPr lang="en-US" baseline="0" dirty="0" smtClean="0"/>
              <a:t>metadata </a:t>
            </a:r>
            <a:r>
              <a:rPr lang="en-US" baseline="0" dirty="0" smtClean="0"/>
              <a:t>is sent </a:t>
            </a:r>
            <a:r>
              <a:rPr lang="en-US" baseline="0" dirty="0" smtClean="0"/>
              <a:t>to external system. </a:t>
            </a:r>
            <a:r>
              <a:rPr lang="en-US" baseline="0" dirty="0" smtClean="0"/>
              <a:t>The DMS </a:t>
            </a:r>
            <a:r>
              <a:rPr lang="en-US" baseline="0" dirty="0" smtClean="0"/>
              <a:t>stores metadata.</a:t>
            </a:r>
          </a:p>
          <a:p>
            <a:r>
              <a:rPr lang="en-US" baseline="0" dirty="0" smtClean="0"/>
              <a:t>3) </a:t>
            </a:r>
            <a:r>
              <a:rPr lang="en-US" baseline="0" dirty="0" smtClean="0"/>
              <a:t>The DMS </a:t>
            </a:r>
            <a:r>
              <a:rPr lang="en-US" baseline="0" dirty="0" smtClean="0"/>
              <a:t>returns metadata including </a:t>
            </a:r>
            <a:r>
              <a:rPr lang="en-US" baseline="0" dirty="0" smtClean="0"/>
              <a:t>the document unique identifiers (</a:t>
            </a:r>
            <a:r>
              <a:rPr lang="en-US" baseline="0" dirty="0" err="1" smtClean="0"/>
              <a:t>docUIDs</a:t>
            </a:r>
            <a:r>
              <a:rPr lang="en-US" baseline="0" dirty="0" smtClean="0"/>
              <a:t>).</a:t>
            </a:r>
            <a:endParaRPr lang="en-US" baseline="0" dirty="0" smtClean="0"/>
          </a:p>
          <a:p>
            <a:r>
              <a:rPr lang="en-US" baseline="0" dirty="0" smtClean="0"/>
              <a:t>4) </a:t>
            </a:r>
            <a:r>
              <a:rPr lang="en-US" baseline="0" dirty="0" smtClean="0"/>
              <a:t>The d</a:t>
            </a:r>
            <a:r>
              <a:rPr lang="en-US" dirty="0" smtClean="0"/>
              <a:t>ocument </a:t>
            </a:r>
            <a:r>
              <a:rPr lang="en-US" dirty="0" smtClean="0"/>
              <a:t>content</a:t>
            </a:r>
            <a:r>
              <a:rPr lang="en-US" baseline="0" dirty="0" smtClean="0"/>
              <a:t> source plugin </a:t>
            </a:r>
            <a:r>
              <a:rPr lang="en-US" baseline="0" dirty="0" smtClean="0"/>
              <a:t>is enabled and manages the </a:t>
            </a:r>
            <a:r>
              <a:rPr lang="en-US" dirty="0" smtClean="0"/>
              <a:t>document contents.</a:t>
            </a:r>
            <a:endParaRPr lang="en-US" dirty="0" smtClean="0"/>
          </a:p>
          <a:p>
            <a:r>
              <a:rPr lang="en-US" baseline="0" dirty="0" smtClean="0"/>
              <a:t>5) </a:t>
            </a:r>
            <a:r>
              <a:rPr lang="en-US" baseline="0" dirty="0" smtClean="0"/>
              <a:t>The document </a:t>
            </a:r>
            <a:r>
              <a:rPr lang="en-US" baseline="0" dirty="0" smtClean="0"/>
              <a:t>content </a:t>
            </a:r>
            <a:r>
              <a:rPr lang="en-US" baseline="0" dirty="0" smtClean="0"/>
              <a:t>is sent </a:t>
            </a:r>
            <a:r>
              <a:rPr lang="en-US" baseline="0" dirty="0" smtClean="0"/>
              <a:t>and retrieved from </a:t>
            </a:r>
            <a:r>
              <a:rPr lang="en-US" baseline="0" dirty="0" smtClean="0"/>
              <a:t>the DMS</a:t>
            </a:r>
            <a:r>
              <a:rPr lang="en-US" baseline="0" dirty="0" smtClean="0"/>
              <a:t>. </a:t>
            </a:r>
            <a:r>
              <a:rPr lang="en-US" baseline="0" dirty="0" smtClean="0"/>
              <a:t>The DMS stores </a:t>
            </a:r>
            <a:r>
              <a:rPr lang="en-US" baseline="0" dirty="0" smtClean="0"/>
              <a:t>document contents.</a:t>
            </a:r>
          </a:p>
          <a:p>
            <a:r>
              <a:rPr lang="en-US" baseline="0" dirty="0" smtClean="0"/>
              <a:t>6) </a:t>
            </a:r>
            <a:r>
              <a:rPr lang="en-US" baseline="0" dirty="0" smtClean="0"/>
              <a:t>The d</a:t>
            </a:r>
            <a:r>
              <a:rPr lang="en-US" dirty="0" smtClean="0"/>
              <a:t>ocument </a:t>
            </a:r>
            <a:r>
              <a:rPr lang="en-US" dirty="0" smtClean="0"/>
              <a:t>content</a:t>
            </a:r>
            <a:r>
              <a:rPr lang="en-US" baseline="0" dirty="0" smtClean="0"/>
              <a:t> source plugin optionally manages document metadata. </a:t>
            </a:r>
          </a:p>
          <a:p>
            <a:r>
              <a:rPr lang="en-US" baseline="0" dirty="0" smtClean="0"/>
              <a:t>7) </a:t>
            </a:r>
            <a:r>
              <a:rPr lang="en-US" baseline="0" dirty="0" smtClean="0"/>
              <a:t>The d</a:t>
            </a:r>
            <a:r>
              <a:rPr lang="en-US" dirty="0" smtClean="0"/>
              <a:t>ocument </a:t>
            </a:r>
            <a:r>
              <a:rPr lang="en-US" dirty="0" smtClean="0"/>
              <a:t>content</a:t>
            </a:r>
            <a:r>
              <a:rPr lang="en-US" baseline="0" dirty="0" smtClean="0"/>
              <a:t> source plugin optionally sets metadata for add and update operations to </a:t>
            </a:r>
            <a:r>
              <a:rPr lang="en-US" baseline="0" dirty="0" smtClean="0"/>
              <a:t>the DMS.</a:t>
            </a:r>
            <a:endParaRPr lang="en-US" baseline="0" dirty="0" smtClean="0"/>
          </a:p>
          <a:p>
            <a:r>
              <a:rPr lang="en-US" baseline="0" dirty="0" smtClean="0"/>
              <a:t>8) </a:t>
            </a:r>
            <a:r>
              <a:rPr lang="en-US" baseline="0" dirty="0" smtClean="0"/>
              <a:t>The integration </a:t>
            </a:r>
            <a:r>
              <a:rPr lang="en-US" baseline="0" dirty="0" smtClean="0"/>
              <a:t>code that manages how the DMS works with the Guidewire </a:t>
            </a:r>
            <a:r>
              <a:rPr lang="en-US" baseline="0" dirty="0" smtClean="0"/>
              <a:t>application (integration glue code).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9) Optionally, the external DMS can use web services to link documents to business objects (entities).</a:t>
            </a:r>
          </a:p>
          <a:p>
            <a:r>
              <a:rPr lang="en-US" baseline="0" dirty="0" smtClean="0"/>
              <a:t>10) The DMS can retrieve a user system document content from a http URL request.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034130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26250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significant concern for the content source plugin is the upload size of document content – this content will usually need to be read from the input stream into memory in some fashion, which can potentially cause the JVM to run out of memory</a:t>
            </a:r>
            <a:r>
              <a:rPr lang="en-US" dirty="0" smtClean="0"/>
              <a:t>.</a:t>
            </a:r>
          </a:p>
          <a:p>
            <a:endParaRPr lang="en-US" dirty="0" smtClean="0"/>
          </a:p>
          <a:p>
            <a:r>
              <a:rPr lang="en-US" dirty="0" smtClean="0"/>
              <a:t>In config.xml, you can set a parameter to control file upload size</a:t>
            </a:r>
            <a:r>
              <a:rPr lang="en-US" dirty="0" smtClean="0"/>
              <a:t>:</a:t>
            </a:r>
          </a:p>
          <a:p>
            <a:endParaRPr lang="en-US" dirty="0" smtClean="0"/>
          </a:p>
          <a:p>
            <a:r>
              <a:rPr lang="en-US" dirty="0" smtClean="0">
                <a:latin typeface="Courier New" pitchFamily="49" charset="0"/>
                <a:cs typeface="Courier New" pitchFamily="49" charset="0"/>
              </a:rPr>
              <a:t>&lt;!– The </a:t>
            </a:r>
            <a:r>
              <a:rPr lang="en-US" dirty="0" smtClean="0">
                <a:latin typeface="Courier New" pitchFamily="49" charset="0"/>
                <a:cs typeface="Courier New" pitchFamily="49" charset="0"/>
              </a:rPr>
              <a:t>maximum allowable file size (in megabytes) which may be uploaded</a:t>
            </a:r>
            <a:r>
              <a:rPr lang="en-US" dirty="0" smtClean="0">
                <a:latin typeface="Courier New" pitchFamily="49" charset="0"/>
                <a:cs typeface="Courier New" pitchFamily="49" charset="0"/>
              </a:rPr>
              <a:t>. Any attempt to upload a file larger than this will fail.       </a:t>
            </a:r>
            <a:r>
              <a:rPr lang="en-US" dirty="0" smtClean="0">
                <a:latin typeface="Courier New" pitchFamily="49" charset="0"/>
                <a:cs typeface="Courier New" pitchFamily="49" charset="0"/>
              </a:rPr>
              <a:t>Since the uploaded document must be handled on the server</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this parameter protects the server from possible memory consumption problems. </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MaximumFileUploadSize</a:t>
            </a:r>
            <a:r>
              <a:rPr lang="en-US" dirty="0" smtClean="0">
                <a:latin typeface="Courier New" pitchFamily="49" charset="0"/>
                <a:cs typeface="Courier New" pitchFamily="49" charset="0"/>
              </a:rPr>
              <a:t>" value="</a:t>
            </a:r>
            <a:r>
              <a:rPr lang="en-US" dirty="0" smtClean="0">
                <a:latin typeface="Courier New" pitchFamily="49" charset="0"/>
                <a:cs typeface="Courier New" pitchFamily="49" charset="0"/>
              </a:rPr>
              <a:t>25"/&gt;</a:t>
            </a:r>
            <a:endParaRPr lang="en-US"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34682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addDocument</a:t>
            </a:r>
            <a:r>
              <a:rPr lang="en-US" dirty="0" smtClean="0"/>
              <a:t>() method stores new document content in the DMS. </a:t>
            </a:r>
            <a:r>
              <a:rPr lang="en-US" dirty="0" smtClean="0"/>
              <a:t>The method </a:t>
            </a:r>
            <a:r>
              <a:rPr lang="en-US" dirty="0" smtClean="0"/>
              <a:t>optionally </a:t>
            </a:r>
            <a:r>
              <a:rPr lang="en-US" dirty="0" smtClean="0"/>
              <a:t>also </a:t>
            </a:r>
            <a:r>
              <a:rPr lang="en-US" dirty="0" smtClean="0"/>
              <a:t>ca</a:t>
            </a:r>
            <a:r>
              <a:rPr lang="en-US" dirty="0" smtClean="0"/>
              <a:t>n </a:t>
            </a:r>
            <a:r>
              <a:rPr lang="en-US" dirty="0" smtClean="0"/>
              <a:t>add and/</a:t>
            </a:r>
            <a:r>
              <a:rPr lang="en-US" dirty="0" err="1" smtClean="0"/>
              <a:t>orupdate</a:t>
            </a:r>
            <a:r>
              <a:rPr lang="en-US" dirty="0" smtClean="0"/>
              <a:t> </a:t>
            </a:r>
            <a:r>
              <a:rPr lang="en-US" dirty="0" smtClean="0"/>
              <a:t>the metadata contained in </a:t>
            </a:r>
            <a:r>
              <a:rPr lang="en-US" dirty="0" smtClean="0"/>
              <a:t>the Document entity (</a:t>
            </a:r>
            <a:r>
              <a:rPr lang="en-US" dirty="0" err="1" smtClean="0"/>
              <a:t>xx_document</a:t>
            </a:r>
            <a:r>
              <a:rPr lang="en-US" dirty="0" smtClean="0"/>
              <a:t> table). </a:t>
            </a:r>
            <a:r>
              <a:rPr lang="en-US" dirty="0" smtClean="0"/>
              <a:t>Whether or not metadata is modified, the DMS system should synchronize any appropriate mapped data, including its representations of the document identifier </a:t>
            </a:r>
            <a:r>
              <a:rPr lang="en-US" dirty="0" smtClean="0"/>
              <a:t>such as the </a:t>
            </a:r>
            <a:r>
              <a:rPr lang="en-US" dirty="0" err="1" smtClean="0"/>
              <a:t>DocUID</a:t>
            </a:r>
            <a:r>
              <a:rPr lang="en-US" dirty="0" smtClean="0"/>
              <a:t> </a:t>
            </a:r>
            <a:r>
              <a:rPr lang="en-US" dirty="0" smtClean="0"/>
              <a:t>or </a:t>
            </a:r>
            <a:r>
              <a:rPr lang="en-US" dirty="0" smtClean="0"/>
              <a:t>PublicID, </a:t>
            </a:r>
            <a:r>
              <a:rPr lang="en-US" dirty="0" smtClean="0"/>
              <a:t>and </a:t>
            </a:r>
            <a:r>
              <a:rPr lang="en-US" dirty="0" smtClean="0"/>
              <a:t>the </a:t>
            </a:r>
            <a:r>
              <a:rPr lang="en-US" dirty="0" err="1" smtClean="0"/>
              <a:t>DateModifie</a:t>
            </a:r>
            <a:r>
              <a:rPr lang="en-US" dirty="0" err="1" smtClean="0"/>
              <a:t>d</a:t>
            </a:r>
            <a:r>
              <a:rPr lang="en-US" dirty="0" smtClean="0"/>
              <a:t> field.  </a:t>
            </a:r>
          </a:p>
          <a:p>
            <a:endParaRPr lang="en-US" dirty="0"/>
          </a:p>
          <a:p>
            <a:r>
              <a:rPr lang="en-US" dirty="0"/>
              <a:t>The </a:t>
            </a:r>
            <a:r>
              <a:rPr lang="en-US" dirty="0" err="1"/>
              <a:t>InputStream</a:t>
            </a:r>
            <a:r>
              <a:rPr lang="en-US" dirty="0"/>
              <a:t> will contain the contents to be stored. If there is existing content, set the </a:t>
            </a:r>
            <a:r>
              <a:rPr lang="en-US" dirty="0" err="1"/>
              <a:t>DocUID</a:t>
            </a:r>
            <a:r>
              <a:rPr lang="en-US" dirty="0"/>
              <a:t> or PublicID field (or whatever other fields are being used to uniquely identify the content of the document) to associate the </a:t>
            </a:r>
            <a:r>
              <a:rPr lang="en-US" dirty="0" smtClean="0"/>
              <a:t>Document entity </a:t>
            </a:r>
            <a:r>
              <a:rPr lang="en-US" dirty="0"/>
              <a:t>to its content.  </a:t>
            </a:r>
            <a:r>
              <a:rPr lang="en-US" dirty="0" smtClean="0"/>
              <a:t>If </a:t>
            </a:r>
            <a:r>
              <a:rPr lang="en-US" dirty="0"/>
              <a:t>the </a:t>
            </a:r>
            <a:r>
              <a:rPr lang="en-US" dirty="0" err="1"/>
              <a:t>InputStream</a:t>
            </a:r>
            <a:r>
              <a:rPr lang="en-US" dirty="0"/>
              <a:t> parameter is null, and no existing document content can be found, then the behavior is undefined, and will depend on the details of the plugin implementation (most implementations would probably throw an exception</a:t>
            </a:r>
            <a:r>
              <a:rPr lang="en-US" dirty="0" smtClean="0"/>
              <a:t>). Ideally, the </a:t>
            </a:r>
            <a:r>
              <a:rPr lang="en-US" dirty="0"/>
              <a:t>implementation should check to see if there is already content stored for the </a:t>
            </a:r>
            <a:r>
              <a:rPr lang="en-US" dirty="0" smtClean="0"/>
              <a:t>Document entity </a:t>
            </a:r>
            <a:r>
              <a:rPr lang="en-US" dirty="0"/>
              <a:t>as is performed by the </a:t>
            </a:r>
            <a:r>
              <a:rPr lang="en-US" dirty="0" err="1"/>
              <a:t>isDocument</a:t>
            </a:r>
            <a:r>
              <a:rPr lang="en-US" dirty="0"/>
              <a:t>() method. </a:t>
            </a:r>
            <a:endParaRPr lang="en-US" dirty="0" smtClean="0"/>
          </a:p>
          <a:p>
            <a:endParaRPr lang="en-US" dirty="0" smtClean="0"/>
          </a:p>
          <a:p>
            <a:r>
              <a:rPr lang="en-US" dirty="0" smtClean="0"/>
              <a:t>The </a:t>
            </a:r>
            <a:r>
              <a:rPr lang="en-US" dirty="0" smtClean="0"/>
              <a:t>IDocumentContentSource implementation may use any fields it wishes to determine where to store the content. It should set the </a:t>
            </a:r>
            <a:r>
              <a:rPr lang="en-US" dirty="0" err="1" smtClean="0"/>
              <a:t>DocUID</a:t>
            </a:r>
            <a:r>
              <a:rPr lang="en-US" dirty="0" smtClean="0"/>
              <a:t> field, PublicID field, or whatever field(s) are being used to uniquely identify the content corresponding to the Document entity). </a:t>
            </a:r>
          </a:p>
          <a:p>
            <a:endParaRPr lang="en-US" dirty="0" smtClean="0"/>
          </a:p>
          <a:p>
            <a:r>
              <a:rPr lang="en-US" dirty="0" smtClean="0"/>
              <a:t>The </a:t>
            </a:r>
            <a:r>
              <a:rPr lang="en-US" dirty="0" err="1" smtClean="0"/>
              <a:t>addDocument</a:t>
            </a:r>
            <a:r>
              <a:rPr lang="en-US" dirty="0" smtClean="0"/>
              <a:t>()  method </a:t>
            </a:r>
            <a:r>
              <a:rPr lang="en-US" dirty="0" smtClean="0"/>
              <a:t>should return true if and only if </a:t>
            </a:r>
            <a:r>
              <a:rPr lang="en-US" dirty="0" smtClean="0"/>
              <a:t>has stored </a:t>
            </a:r>
            <a:r>
              <a:rPr lang="en-US" dirty="0" smtClean="0"/>
              <a:t>the </a:t>
            </a:r>
            <a:r>
              <a:rPr lang="en-US" dirty="0" smtClean="0"/>
              <a:t>document metadata (contained in the Document entity) as well as the contents. Otherwise it should return false, and Guidewire will then call the metadata plugin's </a:t>
            </a:r>
            <a:r>
              <a:rPr lang="en-US" dirty="0" err="1" smtClean="0"/>
              <a:t>saveDocument</a:t>
            </a:r>
            <a:r>
              <a:rPr lang="en-US" dirty="0" smtClean="0"/>
              <a:t>() method.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1276057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a:t>retrieve the contents of a </a:t>
            </a:r>
            <a:r>
              <a:rPr lang="en-US" dirty="0" smtClean="0"/>
              <a:t>document, call the </a:t>
            </a:r>
            <a:r>
              <a:rPr lang="en-US" dirty="0" err="1" smtClean="0"/>
              <a:t>getDocumentContentsInfo</a:t>
            </a:r>
            <a:r>
              <a:rPr lang="en-US" dirty="0" smtClean="0"/>
              <a:t>() method. Use the  </a:t>
            </a:r>
            <a:r>
              <a:rPr lang="en-US" dirty="0" smtClean="0"/>
              <a:t>appropriate field(s) on the Document entity (</a:t>
            </a:r>
            <a:r>
              <a:rPr lang="en-US" dirty="0" err="1" smtClean="0"/>
              <a:t>DocUID</a:t>
            </a:r>
            <a:r>
              <a:rPr lang="en-US" dirty="0" smtClean="0"/>
              <a:t> or </a:t>
            </a:r>
            <a:r>
              <a:rPr lang="en-US" dirty="0" smtClean="0"/>
              <a:t>other customer specific </a:t>
            </a:r>
            <a:r>
              <a:rPr lang="en-US" dirty="0" smtClean="0"/>
              <a:t>fields) </a:t>
            </a:r>
            <a:r>
              <a:rPr lang="en-US" dirty="0" smtClean="0"/>
              <a:t> to </a:t>
            </a:r>
            <a:r>
              <a:rPr lang="en-US" dirty="0" smtClean="0"/>
              <a:t>determine </a:t>
            </a:r>
            <a:r>
              <a:rPr lang="en-US" dirty="0" smtClean="0"/>
              <a:t>the content </a:t>
            </a:r>
            <a:r>
              <a:rPr lang="en-US" dirty="0" smtClean="0"/>
              <a:t>to return. The Document entity </a:t>
            </a:r>
            <a:r>
              <a:rPr lang="en-US" dirty="0" smtClean="0"/>
              <a:t>itself </a:t>
            </a:r>
            <a:r>
              <a:rPr lang="en-US" dirty="0" smtClean="0"/>
              <a:t>should </a:t>
            </a:r>
            <a:r>
              <a:rPr lang="en-US" dirty="0" smtClean="0"/>
              <a:t>not be </a:t>
            </a:r>
            <a:r>
              <a:rPr lang="en-US" dirty="0" smtClean="0"/>
              <a:t>modified as </a:t>
            </a:r>
            <a:r>
              <a:rPr lang="en-US" dirty="0" smtClean="0"/>
              <a:t>any changes made are not guaranteed to be persisted</a:t>
            </a:r>
            <a:r>
              <a:rPr lang="en-US" dirty="0" smtClean="0"/>
              <a:t>. The </a:t>
            </a:r>
            <a:r>
              <a:rPr lang="en-US" dirty="0" smtClean="0"/>
              <a:t>boolean </a:t>
            </a:r>
            <a:r>
              <a:rPr lang="en-US" dirty="0" smtClean="0"/>
              <a:t>argument to </a:t>
            </a:r>
            <a:r>
              <a:rPr lang="en-US" dirty="0" smtClean="0"/>
              <a:t>include </a:t>
            </a:r>
            <a:r>
              <a:rPr lang="en-US" dirty="0" smtClean="0"/>
              <a:t>contents </a:t>
            </a:r>
            <a:r>
              <a:rPr lang="en-US" dirty="0" smtClean="0"/>
              <a:t>should be true if the caller wants the </a:t>
            </a:r>
            <a:r>
              <a:rPr lang="en-US" dirty="0" err="1" smtClean="0"/>
              <a:t>DocumentContentsInfo</a:t>
            </a:r>
            <a:r>
              <a:rPr lang="en-US" dirty="0" smtClean="0"/>
              <a:t> object to include an </a:t>
            </a:r>
            <a:r>
              <a:rPr lang="en-US" dirty="0" err="1" smtClean="0"/>
              <a:t>InputStream</a:t>
            </a:r>
            <a:r>
              <a:rPr lang="en-US" dirty="0" smtClean="0"/>
              <a:t> with the contents of the document. If it is false, then the </a:t>
            </a:r>
            <a:r>
              <a:rPr lang="en-US" dirty="0" err="1" smtClean="0"/>
              <a:t>InputStream</a:t>
            </a:r>
            <a:r>
              <a:rPr lang="en-US" dirty="0" smtClean="0"/>
              <a:t> in the returned </a:t>
            </a:r>
            <a:r>
              <a:rPr lang="en-US" dirty="0" err="1" smtClean="0"/>
              <a:t>DocumentContentsInfo</a:t>
            </a:r>
            <a:r>
              <a:rPr lang="en-US" dirty="0" smtClean="0"/>
              <a:t> object should be null. The boolean should be false in situations where only the metadata about the document contents </a:t>
            </a:r>
            <a:r>
              <a:rPr lang="en-US" dirty="0" smtClean="0"/>
              <a:t>(such as the MIME </a:t>
            </a:r>
            <a:r>
              <a:rPr lang="en-US" dirty="0" smtClean="0"/>
              <a:t>type or the response type of contents to be returned) is required, and the overhead of actually transmitting the document should be avoided. </a:t>
            </a:r>
            <a:r>
              <a:rPr lang="en-US" dirty="0" smtClean="0"/>
              <a:t> </a:t>
            </a:r>
            <a:r>
              <a:rPr lang="en-US" dirty="0" smtClean="0"/>
              <a:t>The </a:t>
            </a:r>
            <a:r>
              <a:rPr lang="en-US" dirty="0" err="1" smtClean="0"/>
              <a:t>getDocumentContentsInfo</a:t>
            </a:r>
            <a:r>
              <a:rPr lang="en-US" dirty="0"/>
              <a:t>() </a:t>
            </a:r>
            <a:r>
              <a:rPr lang="en-US" dirty="0" smtClean="0"/>
              <a:t>method </a:t>
            </a:r>
            <a:r>
              <a:rPr lang="en-US" dirty="0" smtClean="0"/>
              <a:t>returns </a:t>
            </a:r>
            <a:r>
              <a:rPr lang="en-US" dirty="0" smtClean="0"/>
              <a:t>a </a:t>
            </a:r>
            <a:r>
              <a:rPr lang="en-US" dirty="0" err="1" smtClean="0"/>
              <a:t>DocumentContentsInfo</a:t>
            </a:r>
            <a:r>
              <a:rPr lang="en-US" dirty="0" smtClean="0"/>
              <a:t> object.</a:t>
            </a:r>
          </a:p>
          <a:p>
            <a:endParaRPr lang="en-US" dirty="0" smtClean="0"/>
          </a:p>
          <a:p>
            <a:r>
              <a:rPr lang="en-US" dirty="0" smtClean="0"/>
              <a:t>Guidewire may call </a:t>
            </a:r>
            <a:r>
              <a:rPr lang="en-US" dirty="0" smtClean="0"/>
              <a:t>the </a:t>
            </a:r>
            <a:r>
              <a:rPr lang="en-US" dirty="0" err="1" smtClean="0"/>
              <a:t>addDocument</a:t>
            </a:r>
            <a:r>
              <a:rPr lang="en-US" dirty="0" smtClean="0"/>
              <a:t>() method with </a:t>
            </a:r>
            <a:r>
              <a:rPr lang="en-US" dirty="0" smtClean="0"/>
              <a:t>a null </a:t>
            </a:r>
            <a:r>
              <a:rPr lang="en-US" dirty="0" err="1" smtClean="0"/>
              <a:t>InputStream</a:t>
            </a:r>
            <a:r>
              <a:rPr lang="en-US" dirty="0" smtClean="0"/>
              <a:t>. This can occur as a result of the following scenario: </a:t>
            </a:r>
          </a:p>
          <a:p>
            <a:r>
              <a:rPr lang="en-US" dirty="0" smtClean="0"/>
              <a:t>(1) The </a:t>
            </a:r>
            <a:r>
              <a:rPr lang="en-US" dirty="0" smtClean="0"/>
              <a:t>user creates a Document entity with some content and clicks Update in the application </a:t>
            </a:r>
            <a:r>
              <a:rPr lang="en-US" dirty="0" smtClean="0"/>
              <a:t>interface.  (2</a:t>
            </a:r>
            <a:r>
              <a:rPr lang="en-US" dirty="0" smtClean="0"/>
              <a:t>) </a:t>
            </a:r>
            <a:r>
              <a:rPr lang="en-US" dirty="0" smtClean="0"/>
              <a:t>The </a:t>
            </a:r>
            <a:r>
              <a:rPr lang="en-US" dirty="0" smtClean="0"/>
              <a:t>document fails validation for some reason. Guidewire has already read the </a:t>
            </a:r>
            <a:r>
              <a:rPr lang="en-US" dirty="0" err="1" smtClean="0"/>
              <a:t>InputStream</a:t>
            </a:r>
            <a:r>
              <a:rPr lang="en-US" dirty="0" smtClean="0"/>
              <a:t> and uploaded the document</a:t>
            </a:r>
            <a:r>
              <a:rPr lang="en-US" dirty="0" smtClean="0"/>
              <a:t>. (3</a:t>
            </a:r>
            <a:r>
              <a:rPr lang="en-US" dirty="0"/>
              <a:t>)</a:t>
            </a:r>
            <a:r>
              <a:rPr lang="en-US" dirty="0" smtClean="0"/>
              <a:t> </a:t>
            </a:r>
            <a:r>
              <a:rPr lang="en-US" dirty="0" smtClean="0"/>
              <a:t>The user fixes the problem and clicks Update again. </a:t>
            </a:r>
            <a:r>
              <a:rPr lang="en-US" dirty="0" smtClean="0"/>
              <a:t> Any </a:t>
            </a:r>
            <a:r>
              <a:rPr lang="en-US" dirty="0" smtClean="0"/>
              <a:t>changes made to the document during the previous call to </a:t>
            </a:r>
            <a:r>
              <a:rPr lang="en-US" dirty="0" err="1" smtClean="0"/>
              <a:t>addDocument</a:t>
            </a:r>
            <a:r>
              <a:rPr lang="en-US" dirty="0" smtClean="0"/>
              <a:t>() method call </a:t>
            </a:r>
            <a:r>
              <a:rPr lang="en-US" dirty="0" smtClean="0"/>
              <a:t>have been lost. Guidewire calls </a:t>
            </a:r>
            <a:r>
              <a:rPr lang="en-US" dirty="0" smtClean="0"/>
              <a:t>the </a:t>
            </a:r>
            <a:r>
              <a:rPr lang="en-US" dirty="0" err="1" smtClean="0"/>
              <a:t>addDocument</a:t>
            </a:r>
            <a:r>
              <a:rPr lang="en-US" dirty="0" smtClean="0"/>
              <a:t>() method again </a:t>
            </a:r>
            <a:r>
              <a:rPr lang="en-US" dirty="0" smtClean="0"/>
              <a:t>so that the </a:t>
            </a:r>
            <a:r>
              <a:rPr lang="en-US" dirty="0" smtClean="0"/>
              <a:t>document content </a:t>
            </a:r>
            <a:r>
              <a:rPr lang="en-US" dirty="0" smtClean="0"/>
              <a:t>source plugin has a chance to set any fields </a:t>
            </a:r>
            <a:r>
              <a:rPr lang="en-US" dirty="0" smtClean="0"/>
              <a:t>such </a:t>
            </a:r>
            <a:r>
              <a:rPr lang="en-US" dirty="0" smtClean="0"/>
              <a:t>as </a:t>
            </a:r>
            <a:r>
              <a:rPr lang="en-US" dirty="0" smtClean="0"/>
              <a:t>the </a:t>
            </a:r>
            <a:r>
              <a:rPr lang="en-US" dirty="0" err="1" smtClean="0"/>
              <a:t>DocUID</a:t>
            </a:r>
            <a:r>
              <a:rPr lang="en-US" dirty="0" smtClean="0"/>
              <a:t> before </a:t>
            </a:r>
            <a:r>
              <a:rPr lang="en-US" dirty="0" smtClean="0"/>
              <a:t>the metadata is persisted.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061000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295058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Document Assistant is a signed Java Web Start (</a:t>
            </a:r>
            <a:r>
              <a:rPr lang="en-US" dirty="0" err="1" smtClean="0"/>
              <a:t>JWS</a:t>
            </a:r>
            <a:r>
              <a:rPr lang="en-US" dirty="0" smtClean="0"/>
              <a:t>) applet requiring Java Runtime Environment 7 (JRE 7) on the client machine. The applet is deployed in the browser by the Java Next-Generation Plugin using the Java Network Launch Protocol (</a:t>
            </a:r>
            <a:r>
              <a:rPr lang="en-US" dirty="0" err="1" smtClean="0"/>
              <a:t>JNLP</a:t>
            </a:r>
            <a:r>
              <a:rPr lang="en-US" dirty="0" smtClean="0"/>
              <a:t>). The Document Assistant applet is inserted into the browser Document Object Model (DOM) and loaded on demand for the first operation requiring the Document Assistant. The applet and its resources are signed with the Guidewire code signing certificate, and the user is required to accept this certificate at least once. If the user elects to install the Guidewire certificate permanently in their JRE key store, they will never be prompted for authorization again. The user web client must have Java installed. For the list of supported browsers, Java versions, and operating systems, see the Guidewire Platform Support Matrix at https://guidewire.custhelp.com/app/resources/products/platform.</a:t>
            </a:r>
          </a:p>
          <a:p>
            <a:endParaRPr lang="en-US" dirty="0" smtClean="0"/>
          </a:p>
          <a:p>
            <a:endParaRPr lang="en-US" dirty="0"/>
          </a:p>
          <a:p>
            <a:r>
              <a:rPr lang="en-US" dirty="0"/>
              <a:t>Use </a:t>
            </a:r>
            <a:r>
              <a:rPr lang="en-US" dirty="0" err="1"/>
              <a:t>DOCUMENT_CONTENTS</a:t>
            </a:r>
            <a:r>
              <a:rPr lang="en-US" dirty="0"/>
              <a:t> when the DMS system returns the pure contents of the document. </a:t>
            </a:r>
            <a:r>
              <a:rPr lang="en-US" dirty="0" err="1"/>
              <a:t>DOCUMENT_CONTENTS</a:t>
            </a:r>
            <a:r>
              <a:rPr lang="en-US" dirty="0"/>
              <a:t> is supported in all situations and is the only valid type of response when Gosu create a document. </a:t>
            </a:r>
            <a:r>
              <a:rPr lang="en-US" dirty="0" err="1"/>
              <a:t>DOCUMENT_CONTENTS</a:t>
            </a:r>
            <a:r>
              <a:rPr lang="en-US" dirty="0"/>
              <a:t> is compatible with the Edit/Upload buttons in the base Documents page. </a:t>
            </a:r>
          </a:p>
          <a:p>
            <a:pPr marL="171450" indent="-171450">
              <a:buFont typeface="Arial" pitchFamily="34" charset="0"/>
              <a:buChar char="•"/>
            </a:pPr>
            <a:r>
              <a:rPr lang="en-US" dirty="0" err="1"/>
              <a:t>inputStream</a:t>
            </a:r>
            <a:r>
              <a:rPr lang="en-US" dirty="0"/>
              <a:t> - Must contain the contents of the document. </a:t>
            </a:r>
          </a:p>
          <a:p>
            <a:pPr marL="171450" indent="-171450">
              <a:buFont typeface="Arial" pitchFamily="34" charset="0"/>
              <a:buChar char="•"/>
            </a:pPr>
            <a:r>
              <a:rPr lang="en-US" dirty="0" err="1"/>
              <a:t>responseMimeType</a:t>
            </a:r>
            <a:r>
              <a:rPr lang="en-US" dirty="0"/>
              <a:t> - Should contain the mime type of the document </a:t>
            </a:r>
          </a:p>
          <a:p>
            <a:pPr marL="171450" indent="-171450">
              <a:buFont typeface="Arial" pitchFamily="34" charset="0"/>
              <a:buChar char="•"/>
            </a:pPr>
            <a:r>
              <a:rPr lang="en-US" dirty="0" err="1"/>
              <a:t>targetHiddenFrame</a:t>
            </a:r>
            <a:r>
              <a:rPr lang="en-US" dirty="0"/>
              <a:t> - Not relevant for this content type, may be ignored. Opens content in a hidden frame if true for other content types. </a:t>
            </a:r>
            <a:endParaRPr lang="en-US" dirty="0" smtClean="0"/>
          </a:p>
          <a:p>
            <a:endParaRPr lang="en-US" dirty="0" smtClean="0"/>
          </a:p>
          <a:p>
            <a:pPr algn="ctr"/>
            <a:r>
              <a:rPr lang="en-US" dirty="0" smtClean="0"/>
              <a:t>(continued)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3468903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smtClean="0"/>
              <a:t>(</a:t>
            </a:r>
            <a:r>
              <a:rPr lang="en-US" dirty="0"/>
              <a:t>continued)</a:t>
            </a:r>
          </a:p>
          <a:p>
            <a:endParaRPr lang="en-US" dirty="0" smtClean="0"/>
          </a:p>
          <a:p>
            <a:r>
              <a:rPr lang="en-US" dirty="0" smtClean="0"/>
              <a:t>Use </a:t>
            </a:r>
            <a:r>
              <a:rPr lang="en-US" dirty="0"/>
              <a:t>the URL type when the DMS integration code will return a URL which, when accessed, will somehow display the document contents. It may be a URL to the contents directly, or to a web page which uses a script or a web control to display the document contents.  Use the URL type for when the client, based on physical location, need to be redirected to a local cache of document contents. </a:t>
            </a:r>
          </a:p>
          <a:p>
            <a:pPr marL="171450" indent="-171450">
              <a:buFont typeface="Arial" pitchFamily="34" charset="0"/>
              <a:buChar char="•"/>
            </a:pPr>
            <a:r>
              <a:rPr lang="en-US" dirty="0" err="1"/>
              <a:t>inputStream</a:t>
            </a:r>
            <a:r>
              <a:rPr lang="en-US" dirty="0"/>
              <a:t> - Must contain the URL </a:t>
            </a:r>
          </a:p>
          <a:p>
            <a:pPr marL="171450" indent="-171450">
              <a:buFont typeface="Arial" pitchFamily="34" charset="0"/>
              <a:buChar char="•"/>
            </a:pPr>
            <a:r>
              <a:rPr lang="en-US" dirty="0" err="1"/>
              <a:t>responseMimeType</a:t>
            </a:r>
            <a:r>
              <a:rPr lang="en-US" dirty="0"/>
              <a:t> - Not applicable, may be ignored </a:t>
            </a:r>
          </a:p>
          <a:p>
            <a:pPr marL="171450" indent="-171450">
              <a:buFont typeface="Arial" pitchFamily="34" charset="0"/>
              <a:buChar char="•"/>
            </a:pPr>
            <a:r>
              <a:rPr lang="en-US" dirty="0" err="1"/>
              <a:t>targetHiddenFrame</a:t>
            </a:r>
            <a:r>
              <a:rPr lang="en-US" dirty="0"/>
              <a:t> - Must be true or false depending on whether the URL returned should be opened in a new window or in a hidden frame. </a:t>
            </a:r>
            <a:endParaRPr lang="en-US" dirty="0" smtClean="0"/>
          </a:p>
          <a:p>
            <a:endParaRPr lang="en-US" dirty="0"/>
          </a:p>
          <a:p>
            <a:r>
              <a:rPr lang="en-US" dirty="0" smtClean="0"/>
              <a:t>Use </a:t>
            </a:r>
            <a:r>
              <a:rPr lang="en-US" dirty="0"/>
              <a:t>the SCRIPT type when the DMS integration code return some JavaScript that the client needs to execute. </a:t>
            </a:r>
          </a:p>
          <a:p>
            <a:pPr marL="171450" indent="-171450">
              <a:buFont typeface="Arial" pitchFamily="34" charset="0"/>
              <a:buChar char="•"/>
            </a:pPr>
            <a:r>
              <a:rPr lang="en-US" dirty="0" err="1"/>
              <a:t>inputStream</a:t>
            </a:r>
            <a:r>
              <a:rPr lang="en-US" dirty="0"/>
              <a:t> - Must contain the .</a:t>
            </a:r>
            <a:r>
              <a:rPr lang="en-US" dirty="0" err="1"/>
              <a:t>js</a:t>
            </a:r>
            <a:r>
              <a:rPr lang="en-US" dirty="0"/>
              <a:t> file to be executed on the client machine </a:t>
            </a:r>
          </a:p>
          <a:p>
            <a:pPr marL="171450" indent="-171450">
              <a:buFont typeface="Arial" pitchFamily="34" charset="0"/>
              <a:buChar char="•"/>
            </a:pPr>
            <a:r>
              <a:rPr lang="en-US" dirty="0" err="1"/>
              <a:t>responseMimeType</a:t>
            </a:r>
            <a:r>
              <a:rPr lang="en-US" dirty="0"/>
              <a:t> - For existing document contents, not applicable and may be ignored. For document creation, must contain the mime type of the document which will be created when the </a:t>
            </a:r>
            <a:r>
              <a:rPr lang="en-US" dirty="0" err="1"/>
              <a:t>jscript</a:t>
            </a:r>
            <a:r>
              <a:rPr lang="en-US" dirty="0"/>
              <a:t> executes </a:t>
            </a:r>
          </a:p>
          <a:p>
            <a:pPr marL="171450" indent="-171450">
              <a:buFont typeface="Arial" pitchFamily="34" charset="0"/>
              <a:buChar char="•"/>
            </a:pPr>
            <a:r>
              <a:rPr lang="en-US" dirty="0" err="1"/>
              <a:t>targetHiddenFrame</a:t>
            </a:r>
            <a:r>
              <a:rPr lang="en-US" dirty="0"/>
              <a:t> - Not applicable, may be ignored </a:t>
            </a:r>
          </a:p>
          <a:p>
            <a:pPr marL="171450" indent="-171450">
              <a:buFont typeface="Arial" pitchFamily="34" charset="0"/>
              <a:buChar char="•"/>
            </a:pPr>
            <a:endParaRPr lang="en-US" dirty="0"/>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143510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smtClean="0"/>
              <a:t>update the contents of an existing document in the DMS </a:t>
            </a:r>
            <a:r>
              <a:rPr lang="en-US" dirty="0"/>
              <a:t>system, </a:t>
            </a:r>
            <a:r>
              <a:rPr lang="en-US" dirty="0" smtClean="0"/>
              <a:t>call the </a:t>
            </a:r>
            <a:r>
              <a:rPr lang="en-US" dirty="0" err="1" smtClean="0"/>
              <a:t>updateDocument</a:t>
            </a:r>
            <a:r>
              <a:rPr lang="en-US" dirty="0" smtClean="0"/>
              <a:t>() method.  </a:t>
            </a:r>
            <a:r>
              <a:rPr lang="en-US" dirty="0" smtClean="0"/>
              <a:t>This </a:t>
            </a:r>
            <a:r>
              <a:rPr lang="en-US" dirty="0" smtClean="0"/>
              <a:t>is separate from the </a:t>
            </a:r>
            <a:r>
              <a:rPr lang="en-US" dirty="0" err="1" smtClean="0"/>
              <a:t>addDocument</a:t>
            </a:r>
            <a:r>
              <a:rPr lang="en-US" dirty="0" smtClean="0"/>
              <a:t>() method because the semantics are different, especially regarding name </a:t>
            </a:r>
            <a:r>
              <a:rPr lang="en-US" dirty="0" smtClean="0"/>
              <a:t>and other </a:t>
            </a:r>
            <a:r>
              <a:rPr lang="en-US" dirty="0" smtClean="0"/>
              <a:t>unique </a:t>
            </a:r>
            <a:r>
              <a:rPr lang="en-US" dirty="0" smtClean="0"/>
              <a:t>fields</a:t>
            </a:r>
            <a:r>
              <a:rPr lang="en-US" dirty="0" smtClean="0"/>
              <a:t>. </a:t>
            </a:r>
            <a:r>
              <a:rPr lang="en-US" dirty="0" smtClean="0"/>
              <a:t>Whether </a:t>
            </a:r>
            <a:r>
              <a:rPr lang="en-US" dirty="0" smtClean="0"/>
              <a:t>or not the metadata is stored, the DMS system should update any appropriate data, including version information (if any) and date modified. </a:t>
            </a:r>
            <a:r>
              <a:rPr lang="en-US" dirty="0" smtClean="0"/>
              <a:t> The </a:t>
            </a:r>
            <a:r>
              <a:rPr lang="en-US" dirty="0" err="1" smtClean="0"/>
              <a:t>InputStream</a:t>
            </a:r>
            <a:r>
              <a:rPr lang="en-US" dirty="0" smtClean="0"/>
              <a:t> will contain the new contents to be stored in the DMS. The same identifying fields which are set by the </a:t>
            </a:r>
            <a:r>
              <a:rPr lang="en-US" dirty="0" err="1" smtClean="0"/>
              <a:t>addDocument</a:t>
            </a:r>
            <a:r>
              <a:rPr lang="en-US" dirty="0" smtClean="0"/>
              <a:t>() implementation should be used to determine which content to update. Any </a:t>
            </a:r>
            <a:r>
              <a:rPr lang="en-US" dirty="0" smtClean="0"/>
              <a:t>versioning </a:t>
            </a:r>
            <a:r>
              <a:rPr lang="en-US" dirty="0" smtClean="0"/>
              <a:t>is completely up to the </a:t>
            </a:r>
            <a:r>
              <a:rPr lang="en-US" dirty="0" smtClean="0"/>
              <a:t>implementation. No </a:t>
            </a:r>
            <a:r>
              <a:rPr lang="en-US" dirty="0" smtClean="0"/>
              <a:t>version information will be set on the Document entity by Guidewire, but the IDocumentContentSource implementation may set version-related fields on the Document entity with the expectation that changes to the Document entity will then be persisted by the application. </a:t>
            </a:r>
            <a:r>
              <a:rPr lang="en-US" dirty="0"/>
              <a:t>The </a:t>
            </a:r>
            <a:r>
              <a:rPr lang="en-US" dirty="0" err="1"/>
              <a:t>updateDocument</a:t>
            </a:r>
            <a:r>
              <a:rPr lang="en-US" dirty="0"/>
              <a:t>() </a:t>
            </a:r>
            <a:r>
              <a:rPr lang="en-US" dirty="0" smtClean="0"/>
              <a:t>method </a:t>
            </a:r>
            <a:r>
              <a:rPr lang="en-US" dirty="0" smtClean="0"/>
              <a:t>return true </a:t>
            </a:r>
            <a:r>
              <a:rPr lang="en-US" dirty="0" smtClean="0"/>
              <a:t>when it stores document metadata (</a:t>
            </a:r>
            <a:r>
              <a:rPr lang="en-US" dirty="0" err="1" smtClean="0"/>
              <a:t>xx_dcouments</a:t>
            </a:r>
            <a:r>
              <a:rPr lang="en-US" dirty="0" smtClean="0"/>
              <a:t> table) and document content changes. When false, </a:t>
            </a:r>
            <a:r>
              <a:rPr lang="en-US" dirty="0"/>
              <a:t>Guidewire </a:t>
            </a:r>
            <a:r>
              <a:rPr lang="en-US" dirty="0" smtClean="0"/>
              <a:t>stores only the metadata.</a:t>
            </a:r>
            <a:endParaRPr lang="en-US" dirty="0" smtClean="0"/>
          </a:p>
          <a:p>
            <a:endParaRPr lang="en-US" dirty="0" smtClean="0"/>
          </a:p>
          <a:p>
            <a:r>
              <a:rPr lang="en-US" dirty="0" smtClean="0"/>
              <a:t>To determine whether the DMS system contains content corresponding to the </a:t>
            </a:r>
            <a:r>
              <a:rPr lang="en-US" dirty="0" err="1" smtClean="0"/>
              <a:t>docUID</a:t>
            </a:r>
            <a:r>
              <a:rPr lang="en-US" dirty="0" smtClean="0"/>
              <a:t> or customer-specific field(s) identifying the content, call the </a:t>
            </a:r>
            <a:r>
              <a:rPr lang="en-US" dirty="0" err="1" smtClean="0"/>
              <a:t>isDocument</a:t>
            </a:r>
            <a:r>
              <a:rPr lang="en-US" dirty="0" smtClean="0"/>
              <a:t>() method to set the field values for the Document entity.  </a:t>
            </a:r>
            <a:r>
              <a:rPr lang="en-US" dirty="0" smtClean="0"/>
              <a:t>The </a:t>
            </a:r>
            <a:r>
              <a:rPr lang="en-US" dirty="0" smtClean="0"/>
              <a:t>same identifying fields which are set by the </a:t>
            </a:r>
            <a:r>
              <a:rPr lang="en-US" dirty="0" err="1" smtClean="0"/>
              <a:t>addDocument</a:t>
            </a:r>
            <a:r>
              <a:rPr lang="en-US" dirty="0" smtClean="0"/>
              <a:t>() method </a:t>
            </a:r>
            <a:r>
              <a:rPr lang="en-US" dirty="0" smtClean="0"/>
              <a:t>or used to locate existing content in </a:t>
            </a:r>
            <a:r>
              <a:rPr lang="en-US" dirty="0" smtClean="0"/>
              <a:t>the </a:t>
            </a:r>
            <a:r>
              <a:rPr lang="en-US" dirty="0" err="1" smtClean="0"/>
              <a:t>updateDocument</a:t>
            </a:r>
            <a:r>
              <a:rPr lang="en-US" dirty="0" smtClean="0"/>
              <a:t>() method, </a:t>
            </a:r>
            <a:r>
              <a:rPr lang="en-US" dirty="0" smtClean="0"/>
              <a:t>should be used to determine whether </a:t>
            </a:r>
            <a:r>
              <a:rPr lang="en-US" dirty="0" smtClean="0"/>
              <a:t>the content </a:t>
            </a:r>
            <a:r>
              <a:rPr lang="en-US" dirty="0" smtClean="0"/>
              <a:t>exists corresponding to the Document entity. </a:t>
            </a:r>
            <a:r>
              <a:rPr lang="en-US" dirty="0"/>
              <a:t>The </a:t>
            </a:r>
            <a:r>
              <a:rPr lang="en-US" dirty="0" err="1"/>
              <a:t>isDocument</a:t>
            </a:r>
            <a:r>
              <a:rPr lang="en-US" dirty="0"/>
              <a:t>() </a:t>
            </a:r>
            <a:r>
              <a:rPr lang="en-US" dirty="0" smtClean="0"/>
              <a:t>method implementation </a:t>
            </a:r>
            <a:r>
              <a:rPr lang="en-US" dirty="0" smtClean="0"/>
              <a:t>returns </a:t>
            </a:r>
            <a:r>
              <a:rPr lang="en-US" dirty="0" smtClean="0"/>
              <a:t>true </a:t>
            </a:r>
            <a:r>
              <a:rPr lang="en-US" dirty="0" smtClean="0"/>
              <a:t>when the </a:t>
            </a:r>
            <a:r>
              <a:rPr lang="en-US" dirty="0" smtClean="0"/>
              <a:t>backing DMS system already contains content corresponding to the appropriate fields on the Document </a:t>
            </a:r>
            <a:r>
              <a:rPr lang="en-US" dirty="0" smtClean="0"/>
              <a:t>entity, otherwise the method returns false.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159278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a:t>notify the DMS system that the Document entity is about to be removed from metadata </a:t>
            </a:r>
            <a:r>
              <a:rPr lang="en-US" dirty="0" smtClean="0"/>
              <a:t>storage, call the </a:t>
            </a:r>
            <a:r>
              <a:rPr lang="en-US" dirty="0" err="1"/>
              <a:t>removeDocument</a:t>
            </a:r>
            <a:r>
              <a:rPr lang="en-US" dirty="0" smtClean="0"/>
              <a:t>() </a:t>
            </a:r>
            <a:r>
              <a:rPr lang="en-US" dirty="0" smtClean="0"/>
              <a:t>method.  The </a:t>
            </a:r>
            <a:r>
              <a:rPr lang="en-US" dirty="0" smtClean="0"/>
              <a:t>IDocumentContentSource implementation </a:t>
            </a:r>
            <a:r>
              <a:rPr lang="en-US" dirty="0" smtClean="0"/>
              <a:t>handles if and how to delete and/or retire the content.  Other </a:t>
            </a:r>
            <a:r>
              <a:rPr lang="en-US" dirty="0" smtClean="0"/>
              <a:t>Document entities may still refer to the same chunk of content. </a:t>
            </a:r>
            <a:r>
              <a:rPr lang="en-US" dirty="0" smtClean="0"/>
              <a:t> If </a:t>
            </a:r>
            <a:r>
              <a:rPr lang="en-US" dirty="0" smtClean="0"/>
              <a:t>the </a:t>
            </a:r>
            <a:r>
              <a:rPr lang="en-US" dirty="0" err="1" smtClean="0"/>
              <a:t>removeDocument</a:t>
            </a:r>
            <a:r>
              <a:rPr lang="en-US" dirty="0" smtClean="0"/>
              <a:t>() method implementation </a:t>
            </a:r>
            <a:r>
              <a:rPr lang="en-US" dirty="0" smtClean="0"/>
              <a:t>does not take care of the metadata removal as well, then it is possible that some server problem might cause </a:t>
            </a:r>
            <a:r>
              <a:rPr lang="en-US" dirty="0" smtClean="0"/>
              <a:t>the removal </a:t>
            </a:r>
            <a:r>
              <a:rPr lang="en-US" dirty="0" smtClean="0"/>
              <a:t>of the metadata to </a:t>
            </a:r>
            <a:r>
              <a:rPr lang="en-US" dirty="0" smtClean="0"/>
              <a:t>fail even after the removal </a:t>
            </a:r>
            <a:r>
              <a:rPr lang="en-US" dirty="0" smtClean="0"/>
              <a:t>of the document contents has already taken place. </a:t>
            </a:r>
            <a:endParaRPr lang="en-US" dirty="0" smtClean="0"/>
          </a:p>
          <a:p>
            <a:endParaRPr lang="en-US" dirty="0"/>
          </a:p>
          <a:p>
            <a:r>
              <a:rPr lang="en-US" dirty="0" smtClean="0"/>
              <a:t>The </a:t>
            </a:r>
            <a:r>
              <a:rPr lang="en-US" dirty="0" smtClean="0"/>
              <a:t>same identifying fields which are set by the </a:t>
            </a:r>
            <a:r>
              <a:rPr lang="en-US" dirty="0" err="1" smtClean="0"/>
              <a:t>addDocument</a:t>
            </a:r>
            <a:r>
              <a:rPr lang="en-US" dirty="0" smtClean="0"/>
              <a:t>() </a:t>
            </a:r>
            <a:r>
              <a:rPr lang="en-US" dirty="0" smtClean="0"/>
              <a:t>method implementation </a:t>
            </a:r>
            <a:r>
              <a:rPr lang="en-US" dirty="0" smtClean="0"/>
              <a:t>should be used to determine which content corresponds to this Document entity. </a:t>
            </a:r>
            <a:r>
              <a:rPr lang="en-US" dirty="0" smtClean="0"/>
              <a:t>  The </a:t>
            </a:r>
            <a:r>
              <a:rPr lang="en-US" dirty="0" err="1" smtClean="0"/>
              <a:t>removeDocument</a:t>
            </a:r>
            <a:r>
              <a:rPr lang="en-US" dirty="0"/>
              <a:t>() </a:t>
            </a:r>
            <a:r>
              <a:rPr lang="en-US" dirty="0" smtClean="0"/>
              <a:t>method </a:t>
            </a:r>
            <a:r>
              <a:rPr lang="en-US" dirty="0" smtClean="0"/>
              <a:t>should </a:t>
            </a:r>
            <a:r>
              <a:rPr lang="en-US" dirty="0" smtClean="0"/>
              <a:t>return true if it </a:t>
            </a:r>
            <a:r>
              <a:rPr lang="en-US" dirty="0" smtClean="0"/>
              <a:t>has removed the </a:t>
            </a:r>
            <a:r>
              <a:rPr lang="en-US" dirty="0" smtClean="0"/>
              <a:t>document metadata from the metadata </a:t>
            </a:r>
            <a:r>
              <a:rPr lang="en-US" dirty="0" smtClean="0"/>
              <a:t>storage.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805623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ClaimCenter,</a:t>
            </a:r>
            <a:r>
              <a:rPr lang="en-US" baseline="0" dirty="0" smtClean="0"/>
              <a:t> see </a:t>
            </a:r>
            <a:r>
              <a:rPr lang="en-US" dirty="0" smtClean="0"/>
              <a:t>the getSubDirForDocument() method</a:t>
            </a:r>
            <a:r>
              <a:rPr lang="en-US" baseline="0" dirty="0" smtClean="0"/>
              <a:t> for how the files are created and stored in sub-directories.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401419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26250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90508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675417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a:t>
            </a:r>
            <a:r>
              <a:rPr lang="en-US" dirty="0"/>
              <a:t>called to populate a list of documents, such as the documents list </a:t>
            </a:r>
            <a:r>
              <a:rPr lang="en-US" dirty="0" smtClean="0"/>
              <a:t>view panel, t</a:t>
            </a:r>
            <a:r>
              <a:rPr lang="en-US" dirty="0" smtClean="0"/>
              <a:t>he </a:t>
            </a:r>
            <a:r>
              <a:rPr lang="en-US" dirty="0" err="1" smtClean="0"/>
              <a:t>searchDocuments</a:t>
            </a:r>
            <a:r>
              <a:rPr lang="en-US" dirty="0" smtClean="0"/>
              <a:t>() method </a:t>
            </a:r>
            <a:r>
              <a:rPr lang="en-US" dirty="0" smtClean="0"/>
              <a:t>retrieves the set of documents which match the given search </a:t>
            </a:r>
            <a:r>
              <a:rPr lang="en-US" dirty="0" smtClean="0"/>
              <a:t>criteria.  The </a:t>
            </a:r>
            <a:r>
              <a:rPr lang="en-US" dirty="0" err="1" smtClean="0"/>
              <a:t>DocumentSearchCriteria</a:t>
            </a:r>
            <a:r>
              <a:rPr lang="en-US" dirty="0" smtClean="0"/>
              <a:t> </a:t>
            </a:r>
            <a:r>
              <a:rPr lang="en-US" dirty="0" smtClean="0"/>
              <a:t>values indicate </a:t>
            </a:r>
            <a:r>
              <a:rPr lang="en-US" dirty="0" smtClean="0"/>
              <a:t>the set of documents that should be </a:t>
            </a:r>
            <a:r>
              <a:rPr lang="en-US" dirty="0" smtClean="0"/>
              <a:t>returned.  The </a:t>
            </a:r>
            <a:r>
              <a:rPr lang="en-US" dirty="0" err="1" smtClean="0"/>
              <a:t>RemotableSearchResultSpec</a:t>
            </a:r>
            <a:r>
              <a:rPr lang="en-US" dirty="0" smtClean="0"/>
              <a:t> is an object which contains sorting and paging information for the </a:t>
            </a:r>
            <a:r>
              <a:rPr lang="en-US" dirty="0" smtClean="0"/>
              <a:t>search so </a:t>
            </a:r>
            <a:r>
              <a:rPr lang="en-US" dirty="0" smtClean="0"/>
              <a:t>that the results can be manipulated by the list view. </a:t>
            </a:r>
            <a:r>
              <a:rPr lang="en-US" dirty="0" smtClean="0"/>
              <a:t> The </a:t>
            </a:r>
            <a:r>
              <a:rPr lang="en-US" dirty="0" err="1" smtClean="0"/>
              <a:t>DocumentSearchResult</a:t>
            </a:r>
            <a:r>
              <a:rPr lang="en-US" dirty="0" smtClean="0"/>
              <a:t> object encapsulates a set of Document objects containing information about the documents matching the search criteria. </a:t>
            </a:r>
            <a:r>
              <a:rPr lang="en-US" dirty="0" smtClean="0"/>
              <a:t> Since </a:t>
            </a:r>
            <a:r>
              <a:rPr lang="en-US" dirty="0" smtClean="0"/>
              <a:t>the results will be displayed in a list, the Document objects returned need not be fully </a:t>
            </a:r>
            <a:r>
              <a:rPr lang="en-US" dirty="0" smtClean="0"/>
              <a:t>populated.  The objects must </a:t>
            </a:r>
            <a:r>
              <a:rPr lang="en-US" dirty="0" smtClean="0"/>
              <a:t>have all properties set which will be used in the </a:t>
            </a:r>
            <a:r>
              <a:rPr lang="en-US" dirty="0" smtClean="0"/>
              <a:t>lists and </a:t>
            </a:r>
            <a:r>
              <a:rPr lang="en-US" dirty="0" smtClean="0"/>
              <a:t>any properties which would be required to retrieve the contents or a detail view of the document.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2075193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display the complete metadata for a document, call the </a:t>
            </a:r>
            <a:r>
              <a:rPr lang="en-US" dirty="0" err="1"/>
              <a:t>retrieveDocument</a:t>
            </a:r>
            <a:r>
              <a:rPr lang="en-US" dirty="0"/>
              <a:t>() </a:t>
            </a:r>
            <a:r>
              <a:rPr lang="en-US" dirty="0" smtClean="0"/>
              <a:t>method.  The </a:t>
            </a:r>
            <a:r>
              <a:rPr lang="en-US" dirty="0" err="1" smtClean="0"/>
              <a:t>retrieveDocument</a:t>
            </a:r>
            <a:r>
              <a:rPr lang="en-US" dirty="0" smtClean="0"/>
              <a:t>() method retrieves </a:t>
            </a:r>
            <a:r>
              <a:rPr lang="en-US" dirty="0" smtClean="0"/>
              <a:t>the complete metadata for a single </a:t>
            </a:r>
            <a:r>
              <a:rPr lang="en-US" dirty="0"/>
              <a:t>document. The </a:t>
            </a:r>
            <a:r>
              <a:rPr lang="en-US" dirty="0" smtClean="0"/>
              <a:t>returned document should </a:t>
            </a:r>
            <a:r>
              <a:rPr lang="en-US" dirty="0"/>
              <a:t>be completely </a:t>
            </a:r>
            <a:r>
              <a:rPr lang="en-US" dirty="0" smtClean="0"/>
              <a:t>populated.  The </a:t>
            </a:r>
            <a:r>
              <a:rPr lang="en-US" dirty="0" err="1" smtClean="0"/>
              <a:t>docUID</a:t>
            </a:r>
            <a:r>
              <a:rPr lang="en-US" dirty="0" smtClean="0"/>
              <a:t> </a:t>
            </a:r>
            <a:r>
              <a:rPr lang="en-US" dirty="0" smtClean="0"/>
              <a:t>value of the </a:t>
            </a:r>
            <a:r>
              <a:rPr lang="en-US" dirty="0" smtClean="0"/>
              <a:t>Document entity </a:t>
            </a:r>
            <a:r>
              <a:rPr lang="en-US" dirty="0" smtClean="0"/>
              <a:t>being </a:t>
            </a:r>
            <a:r>
              <a:rPr lang="en-US" dirty="0" smtClean="0"/>
              <a:t>retrieved is a unique and is set </a:t>
            </a:r>
            <a:r>
              <a:rPr lang="en-US" dirty="0" smtClean="0"/>
              <a:t>as the value of the Document entity’s </a:t>
            </a:r>
            <a:r>
              <a:rPr lang="en-US" dirty="0" err="1" smtClean="0"/>
              <a:t>docUID</a:t>
            </a:r>
            <a:r>
              <a:rPr lang="en-US" dirty="0" smtClean="0"/>
              <a:t> </a:t>
            </a:r>
            <a:r>
              <a:rPr lang="en-US" dirty="0" smtClean="0"/>
              <a:t>property.  It uniquely identifies </a:t>
            </a:r>
            <a:r>
              <a:rPr lang="en-US" dirty="0" smtClean="0"/>
              <a:t>the </a:t>
            </a:r>
            <a:r>
              <a:rPr lang="en-US" dirty="0" smtClean="0"/>
              <a:t>document </a:t>
            </a:r>
            <a:r>
              <a:rPr lang="en-US" dirty="0" smtClean="0"/>
              <a:t>on the external </a:t>
            </a:r>
            <a:r>
              <a:rPr lang="en-US" dirty="0" smtClean="0"/>
              <a:t>DMS to return the </a:t>
            </a:r>
            <a:r>
              <a:rPr lang="en-US" dirty="0" smtClean="0"/>
              <a:t>appropriate </a:t>
            </a:r>
            <a:r>
              <a:rPr lang="en-US" dirty="0" smtClean="0"/>
              <a:t>metadata.</a:t>
            </a:r>
          </a:p>
          <a:p>
            <a:endParaRPr lang="en-US" dirty="0" smtClean="0"/>
          </a:p>
          <a:p>
            <a:r>
              <a:rPr lang="en-US" dirty="0" smtClean="0"/>
              <a:t>To </a:t>
            </a:r>
            <a:r>
              <a:rPr lang="en-US" dirty="0"/>
              <a:t>persist either a new Document’s </a:t>
            </a:r>
            <a:r>
              <a:rPr lang="en-US" dirty="0" smtClean="0"/>
              <a:t>metadata or </a:t>
            </a:r>
            <a:r>
              <a:rPr lang="en-US" dirty="0"/>
              <a:t>changes made to the metadata for an existing </a:t>
            </a:r>
            <a:r>
              <a:rPr lang="en-US" dirty="0" smtClean="0"/>
              <a:t>Document, call the </a:t>
            </a:r>
            <a:r>
              <a:rPr lang="en-US" dirty="0" err="1" smtClean="0"/>
              <a:t>saveDocument</a:t>
            </a:r>
            <a:r>
              <a:rPr lang="en-US" dirty="0" smtClean="0"/>
              <a:t>()</a:t>
            </a:r>
            <a:r>
              <a:rPr lang="en-US" dirty="0" smtClean="0"/>
              <a:t> method after </a:t>
            </a:r>
            <a:r>
              <a:rPr lang="en-US" dirty="0" smtClean="0"/>
              <a:t>the IDocumentContentSource interface has </a:t>
            </a:r>
            <a:r>
              <a:rPr lang="en-US" dirty="0" smtClean="0"/>
              <a:t>persisted </a:t>
            </a:r>
            <a:r>
              <a:rPr lang="en-US" dirty="0" smtClean="0"/>
              <a:t>the document </a:t>
            </a:r>
            <a:r>
              <a:rPr lang="en-US" dirty="0" smtClean="0"/>
              <a:t>contents.  This is not necessary</a:t>
            </a:r>
            <a:r>
              <a:rPr lang="en-US" dirty="0"/>
              <a:t>, however, if the IDocumentContentSource interface </a:t>
            </a:r>
            <a:r>
              <a:rPr lang="en-US" dirty="0" smtClean="0"/>
              <a:t>handles </a:t>
            </a:r>
            <a:r>
              <a:rPr lang="en-US" dirty="0" smtClean="0"/>
              <a:t>metadata persistence itself and returns true</a:t>
            </a:r>
            <a:r>
              <a:rPr lang="en-US" dirty="0" smtClean="0"/>
              <a:t>.  The </a:t>
            </a:r>
            <a:r>
              <a:rPr lang="en-US" dirty="0" err="1" smtClean="0"/>
              <a:t>saveDocument</a:t>
            </a:r>
            <a:r>
              <a:rPr lang="en-US" dirty="0" smtClean="0"/>
              <a:t>() method is </a:t>
            </a:r>
            <a:r>
              <a:rPr lang="en-US" dirty="0" smtClean="0"/>
              <a:t>also called in the case of saving metadata changes to </a:t>
            </a:r>
            <a:r>
              <a:rPr lang="en-US" dirty="0" smtClean="0"/>
              <a:t>an inferred document (null document reference).  The </a:t>
            </a:r>
            <a:r>
              <a:rPr lang="en-US" dirty="0" smtClean="0"/>
              <a:t>Document parameter represents the new set of metadata to be saved to the backing DMS system. </a:t>
            </a:r>
          </a:p>
          <a:p>
            <a:endParaRPr lang="en-US" dirty="0" smtClean="0"/>
          </a:p>
          <a:p>
            <a:r>
              <a:rPr lang="en-US" dirty="0" smtClean="0"/>
              <a:t>When </a:t>
            </a:r>
            <a:r>
              <a:rPr lang="en-US" dirty="0" smtClean="0"/>
              <a:t>the user indicates that a Document should be permanently removed from the Guidewire </a:t>
            </a:r>
            <a:r>
              <a:rPr lang="en-US" dirty="0" smtClean="0"/>
              <a:t>application</a:t>
            </a:r>
            <a:r>
              <a:rPr lang="en-US" dirty="0"/>
              <a:t>, call t</a:t>
            </a:r>
            <a:r>
              <a:rPr lang="en-US" dirty="0" smtClean="0"/>
              <a:t>he </a:t>
            </a:r>
            <a:r>
              <a:rPr lang="en-US" dirty="0" err="1"/>
              <a:t>removeDocument</a:t>
            </a:r>
            <a:r>
              <a:rPr lang="en-US" dirty="0"/>
              <a:t>()  </a:t>
            </a:r>
            <a:r>
              <a:rPr lang="en-US" dirty="0" smtClean="0"/>
              <a:t>method. </a:t>
            </a:r>
            <a:r>
              <a:rPr lang="en-US" dirty="0" smtClean="0"/>
              <a:t>If the document </a:t>
            </a:r>
            <a:r>
              <a:rPr lang="en-US" dirty="0" smtClean="0"/>
              <a:t>metadata stored in the DMS is referenced from multiple objects (like Claims) in the Guidewire application, it is up to the DMS system to do whatever reference counting or other mechanism is required to remove the Document from one context but not another. </a:t>
            </a:r>
            <a:r>
              <a:rPr lang="en-US" dirty="0" smtClean="0"/>
              <a:t> The </a:t>
            </a:r>
            <a:r>
              <a:rPr lang="en-US" dirty="0" smtClean="0"/>
              <a:t>Document parameter represents the document to be removed.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45963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2278482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41231720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a:t>
            </a:r>
            <a:r>
              <a:rPr lang="en-US" dirty="0" smtClean="0"/>
              <a:t>IDocumentMetadataSource </a:t>
            </a:r>
            <a:r>
              <a:rPr lang="en-US" dirty="0" smtClean="0"/>
              <a:t>is </a:t>
            </a:r>
            <a:r>
              <a:rPr lang="en-US" dirty="0" smtClean="0"/>
              <a:t>configured, the </a:t>
            </a:r>
            <a:r>
              <a:rPr lang="en-US" dirty="0" smtClean="0"/>
              <a:t>DMS </a:t>
            </a:r>
            <a:r>
              <a:rPr lang="en-US" dirty="0" smtClean="0"/>
              <a:t>manages the </a:t>
            </a:r>
            <a:r>
              <a:rPr lang="en-US" dirty="0" smtClean="0"/>
              <a:t>metadata storage. Otherwise</a:t>
            </a:r>
            <a:r>
              <a:rPr lang="en-US" baseline="0" dirty="0" smtClean="0"/>
              <a:t> the Guidewire application uses the </a:t>
            </a:r>
            <a:r>
              <a:rPr lang="en-US" dirty="0" err="1" smtClean="0"/>
              <a:t>xx_documents</a:t>
            </a:r>
            <a:r>
              <a:rPr lang="en-US" dirty="0" smtClean="0"/>
              <a:t> </a:t>
            </a:r>
            <a:r>
              <a:rPr lang="en-US" dirty="0" smtClean="0"/>
              <a:t>table </a:t>
            </a:r>
            <a:r>
              <a:rPr lang="en-US" dirty="0" smtClean="0"/>
              <a:t>(Document entity</a:t>
            </a:r>
            <a:r>
              <a:rPr lang="en-US" baseline="0" dirty="0" smtClean="0"/>
              <a:t>)</a:t>
            </a:r>
            <a:r>
              <a:rPr lang="en-US" dirty="0" smtClean="0"/>
              <a:t> to manage the metadata storage.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3891977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596274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complete set of lifecycle </a:t>
            </a:r>
            <a:r>
              <a:rPr lang="en-US" dirty="0" smtClean="0"/>
              <a:t>calls is:</a:t>
            </a:r>
          </a:p>
          <a:p>
            <a:pPr marL="171450" indent="-171450">
              <a:buFont typeface="Arial" pitchFamily="34" charset="0"/>
              <a:buChar char="•"/>
            </a:pPr>
            <a:r>
              <a:rPr lang="en-US" sz="1100" dirty="0" smtClean="0"/>
              <a:t>New document with content.</a:t>
            </a:r>
            <a:r>
              <a:rPr lang="en-US" sz="1100" baseline="0" dirty="0" smtClean="0"/>
              <a:t> Can be a </a:t>
            </a:r>
            <a:r>
              <a:rPr lang="en-US" sz="1100" dirty="0" smtClean="0"/>
              <a:t>template </a:t>
            </a:r>
            <a:r>
              <a:rPr lang="en-US" sz="1100" dirty="0" smtClean="0"/>
              <a:t>or locate file </a:t>
            </a:r>
            <a:r>
              <a:rPr lang="en-US" sz="1100" dirty="0" smtClean="0"/>
              <a:t>reference.</a:t>
            </a:r>
            <a:r>
              <a:rPr lang="en-US" sz="1100" baseline="0" dirty="0" smtClean="0"/>
              <a:t> C</a:t>
            </a:r>
            <a:r>
              <a:rPr lang="en-US" sz="1100" dirty="0" smtClean="0"/>
              <a:t>alls </a:t>
            </a:r>
            <a:r>
              <a:rPr lang="en-US" sz="1100" dirty="0" err="1" smtClean="0"/>
              <a:t>addDocument</a:t>
            </a:r>
            <a:r>
              <a:rPr lang="en-US" sz="1100" dirty="0" smtClean="0"/>
              <a:t>() </a:t>
            </a:r>
            <a:r>
              <a:rPr lang="en-US" sz="1100" dirty="0" smtClean="0"/>
              <a:t>with </a:t>
            </a:r>
            <a:r>
              <a:rPr lang="en-US" sz="1100" dirty="0" smtClean="0"/>
              <a:t>a non-null </a:t>
            </a:r>
            <a:r>
              <a:rPr lang="en-US" sz="1100" dirty="0" smtClean="0"/>
              <a:t>input </a:t>
            </a:r>
            <a:r>
              <a:rPr lang="en-US" sz="1100" dirty="0" smtClean="0"/>
              <a:t>stream.</a:t>
            </a:r>
            <a:endParaRPr lang="en-US" sz="1100" dirty="0" smtClean="0"/>
          </a:p>
          <a:p>
            <a:pPr marL="171450" indent="-171450">
              <a:buFont typeface="Arial" pitchFamily="34" charset="0"/>
              <a:buChar char="•"/>
            </a:pPr>
            <a:r>
              <a:rPr lang="en-US" sz="1100" dirty="0" smtClean="0"/>
              <a:t>New document </a:t>
            </a:r>
            <a:r>
              <a:rPr lang="en-US" sz="1100" dirty="0" smtClean="0"/>
              <a:t>with content fails validation after content is </a:t>
            </a:r>
            <a:r>
              <a:rPr lang="en-US" sz="1100" dirty="0" smtClean="0"/>
              <a:t>uploaded.</a:t>
            </a:r>
            <a:r>
              <a:rPr lang="en-US" sz="1100" baseline="0" dirty="0" smtClean="0"/>
              <a:t> U</a:t>
            </a:r>
            <a:r>
              <a:rPr lang="en-US" sz="1100" dirty="0" smtClean="0"/>
              <a:t>ser resubmits. Calls </a:t>
            </a:r>
            <a:r>
              <a:rPr lang="en-US" sz="1100" dirty="0" err="1" smtClean="0"/>
              <a:t>addDocument</a:t>
            </a:r>
            <a:r>
              <a:rPr lang="en-US" sz="1100" dirty="0" smtClean="0"/>
              <a:t>()  </a:t>
            </a:r>
            <a:r>
              <a:rPr lang="en-US" sz="1100" dirty="0" smtClean="0"/>
              <a:t>with null input stream</a:t>
            </a:r>
            <a:r>
              <a:rPr lang="en-US" sz="1100" dirty="0" smtClean="0"/>
              <a:t>*.</a:t>
            </a:r>
            <a:endParaRPr lang="en-US" sz="1100" dirty="0" smtClean="0"/>
          </a:p>
          <a:p>
            <a:pPr marL="171450" indent="-171450">
              <a:buFont typeface="Arial" pitchFamily="34" charset="0"/>
              <a:buChar char="•"/>
            </a:pPr>
            <a:r>
              <a:rPr lang="en-US" sz="1100" dirty="0" smtClean="0"/>
              <a:t>New document </a:t>
            </a:r>
            <a:r>
              <a:rPr lang="en-US" sz="1100" dirty="0" smtClean="0"/>
              <a:t>with no </a:t>
            </a:r>
            <a:r>
              <a:rPr lang="en-US" sz="1100" dirty="0" smtClean="0"/>
              <a:t>content.</a:t>
            </a:r>
            <a:r>
              <a:rPr lang="en-US" sz="1100" baseline="0" dirty="0" smtClean="0"/>
              <a:t>  The document is </a:t>
            </a:r>
            <a:r>
              <a:rPr lang="en-US" sz="1100" dirty="0" smtClean="0"/>
              <a:t>inferred </a:t>
            </a:r>
            <a:r>
              <a:rPr lang="en-US" sz="1100" dirty="0" smtClean="0"/>
              <a:t>or </a:t>
            </a:r>
            <a:r>
              <a:rPr lang="en-US" sz="1100" dirty="0" smtClean="0"/>
              <a:t>is indicated.</a:t>
            </a:r>
            <a:r>
              <a:rPr lang="en-US" sz="1100" baseline="0" dirty="0" smtClean="0"/>
              <a:t> C</a:t>
            </a:r>
            <a:r>
              <a:rPr lang="en-US" sz="1100" dirty="0" smtClean="0"/>
              <a:t>alls </a:t>
            </a:r>
            <a:r>
              <a:rPr lang="en-US" sz="1100" dirty="0" err="1" smtClean="0"/>
              <a:t>saveDocument</a:t>
            </a:r>
            <a:r>
              <a:rPr lang="en-US" sz="1100" dirty="0" smtClean="0"/>
              <a:t>().</a:t>
            </a:r>
            <a:endParaRPr lang="en-US" sz="1100" dirty="0" smtClean="0"/>
          </a:p>
          <a:p>
            <a:pPr marL="171450" indent="-171450">
              <a:buFont typeface="Arial" pitchFamily="34" charset="0"/>
              <a:buChar char="•"/>
            </a:pPr>
            <a:r>
              <a:rPr lang="en-US" sz="1100" dirty="0" smtClean="0"/>
              <a:t>Edit document with content </a:t>
            </a:r>
            <a:r>
              <a:rPr lang="en-US" sz="1100" dirty="0" smtClean="0"/>
              <a:t>from </a:t>
            </a:r>
            <a:r>
              <a:rPr lang="en-US" sz="1100" dirty="0" smtClean="0"/>
              <a:t>a user interface.</a:t>
            </a:r>
            <a:r>
              <a:rPr lang="en-US" sz="1100" baseline="0" dirty="0" smtClean="0"/>
              <a:t> U</a:t>
            </a:r>
            <a:r>
              <a:rPr lang="en-US" sz="1100" dirty="0" smtClean="0"/>
              <a:t>ser </a:t>
            </a:r>
            <a:r>
              <a:rPr lang="en-US" sz="1100" dirty="0" smtClean="0"/>
              <a:t>can change content </a:t>
            </a:r>
            <a:r>
              <a:rPr lang="en-US" sz="1100" dirty="0" smtClean="0"/>
              <a:t>only. Calls </a:t>
            </a:r>
            <a:r>
              <a:rPr lang="en-US" sz="1100" dirty="0" err="1" smtClean="0"/>
              <a:t>updateDocument</a:t>
            </a:r>
            <a:r>
              <a:rPr lang="en-US" sz="1100" dirty="0" smtClean="0"/>
              <a:t> with </a:t>
            </a:r>
            <a:r>
              <a:rPr lang="en-US" sz="1100" dirty="0" err="1" smtClean="0"/>
              <a:t>InputStream</a:t>
            </a:r>
            <a:r>
              <a:rPr lang="en-US" sz="1100" dirty="0" smtClean="0"/>
              <a:t>.</a:t>
            </a:r>
            <a:endParaRPr lang="en-US" sz="1100" dirty="0" smtClean="0"/>
          </a:p>
          <a:p>
            <a:pPr marL="171450" indent="-171450">
              <a:buFont typeface="Arial" pitchFamily="34" charset="0"/>
              <a:buChar char="•"/>
            </a:pPr>
            <a:r>
              <a:rPr lang="en-US" sz="1100" dirty="0" smtClean="0"/>
              <a:t>Edit document  </a:t>
            </a:r>
            <a:r>
              <a:rPr lang="en-US" sz="1100" dirty="0" smtClean="0"/>
              <a:t>with </a:t>
            </a:r>
            <a:r>
              <a:rPr lang="en-US" sz="1100" dirty="0" smtClean="0"/>
              <a:t>content from a user interface.</a:t>
            </a:r>
            <a:r>
              <a:rPr lang="en-US" sz="1100" baseline="0" dirty="0" smtClean="0"/>
              <a:t> </a:t>
            </a:r>
            <a:r>
              <a:rPr lang="en-US" sz="1100" dirty="0" smtClean="0"/>
              <a:t>Edits </a:t>
            </a:r>
            <a:r>
              <a:rPr lang="en-US" sz="1100" dirty="0" smtClean="0"/>
              <a:t>metadata </a:t>
            </a:r>
            <a:r>
              <a:rPr lang="en-US" sz="1100" dirty="0" smtClean="0"/>
              <a:t>only. </a:t>
            </a:r>
            <a:r>
              <a:rPr lang="en-US" sz="1100" baseline="0" dirty="0" smtClean="0"/>
              <a:t>C</a:t>
            </a:r>
            <a:r>
              <a:rPr lang="en-US" sz="1100" dirty="0" smtClean="0"/>
              <a:t>alls </a:t>
            </a:r>
            <a:r>
              <a:rPr lang="en-US" sz="1100" dirty="0" err="1" smtClean="0"/>
              <a:t>saveDocument</a:t>
            </a:r>
            <a:r>
              <a:rPr lang="en-US" sz="1100" dirty="0" smtClean="0"/>
              <a:t>().</a:t>
            </a:r>
          </a:p>
          <a:p>
            <a:pPr marL="171450" indent="-171450">
              <a:buFont typeface="Arial" pitchFamily="34" charset="0"/>
              <a:buChar char="•"/>
            </a:pPr>
            <a:r>
              <a:rPr lang="en-US" sz="1100" dirty="0" smtClean="0"/>
              <a:t>Edit document with content from a user interface.</a:t>
            </a:r>
            <a:r>
              <a:rPr lang="en-US" sz="1100" baseline="0" dirty="0" smtClean="0"/>
              <a:t> C</a:t>
            </a:r>
            <a:r>
              <a:rPr lang="en-US" sz="1100" dirty="0" smtClean="0"/>
              <a:t>hange (swap) content only. Calls </a:t>
            </a:r>
            <a:r>
              <a:rPr lang="en-US" sz="1100" dirty="0" err="1" smtClean="0"/>
              <a:t>addDocument</a:t>
            </a:r>
            <a:r>
              <a:rPr lang="en-US" sz="1100" dirty="0" smtClean="0"/>
              <a:t>() with input stream.</a:t>
            </a:r>
          </a:p>
          <a:p>
            <a:pPr marL="171450" indent="-171450">
              <a:buFont typeface="Arial" pitchFamily="34" charset="0"/>
              <a:buChar char="•"/>
            </a:pPr>
            <a:r>
              <a:rPr lang="en-US" sz="1100" dirty="0" smtClean="0"/>
              <a:t>Edit document with content</a:t>
            </a:r>
            <a:r>
              <a:rPr lang="en-US" sz="1100" baseline="0" dirty="0" smtClean="0"/>
              <a:t> </a:t>
            </a:r>
            <a:r>
              <a:rPr lang="en-US" sz="1100" dirty="0" smtClean="0"/>
              <a:t>from a user interface.</a:t>
            </a:r>
            <a:r>
              <a:rPr lang="en-US" sz="1100" baseline="0" dirty="0" smtClean="0"/>
              <a:t> C</a:t>
            </a:r>
            <a:r>
              <a:rPr lang="en-US" sz="1100" dirty="0" smtClean="0"/>
              <a:t>hange </a:t>
            </a:r>
            <a:r>
              <a:rPr lang="en-US" sz="1100" dirty="0" smtClean="0"/>
              <a:t>content and </a:t>
            </a:r>
            <a:r>
              <a:rPr lang="en-US" sz="1100" dirty="0" smtClean="0"/>
              <a:t>metadata.</a:t>
            </a:r>
            <a:r>
              <a:rPr lang="en-US" sz="1100" baseline="0" dirty="0" smtClean="0"/>
              <a:t> </a:t>
            </a:r>
            <a:r>
              <a:rPr lang="en-US" sz="1100" dirty="0" smtClean="0"/>
              <a:t>Calls </a:t>
            </a:r>
            <a:r>
              <a:rPr lang="en-US" sz="1100" dirty="0" err="1" smtClean="0"/>
              <a:t>addDocument</a:t>
            </a:r>
            <a:r>
              <a:rPr lang="en-US" sz="1100" dirty="0" smtClean="0"/>
              <a:t>() with input stream. Unless </a:t>
            </a:r>
            <a:r>
              <a:rPr lang="en-US" sz="1100" dirty="0" smtClean="0"/>
              <a:t>a retry of failed update, then no </a:t>
            </a:r>
            <a:r>
              <a:rPr lang="en-US" sz="1100" dirty="0" smtClean="0"/>
              <a:t>stream*.</a:t>
            </a:r>
            <a:endParaRPr lang="en-US" sz="1100" dirty="0" smtClean="0"/>
          </a:p>
          <a:p>
            <a:pPr marL="171450" indent="-171450">
              <a:buFont typeface="Arial" pitchFamily="34" charset="0"/>
              <a:buChar char="•"/>
            </a:pPr>
            <a:r>
              <a:rPr lang="en-US" sz="1100" dirty="0" smtClean="0"/>
              <a:t>Edit document with </a:t>
            </a:r>
            <a:r>
              <a:rPr lang="en-US" sz="1100" dirty="0" smtClean="0"/>
              <a:t>no </a:t>
            </a:r>
            <a:r>
              <a:rPr lang="en-US" sz="1100" dirty="0" smtClean="0"/>
              <a:t>content from a user interface. Edits only metadata.</a:t>
            </a:r>
            <a:r>
              <a:rPr lang="en-US" sz="1100" baseline="0" dirty="0" smtClean="0"/>
              <a:t> C</a:t>
            </a:r>
            <a:r>
              <a:rPr lang="en-US" sz="1100" dirty="0" smtClean="0"/>
              <a:t>alls </a:t>
            </a:r>
            <a:r>
              <a:rPr lang="en-US" sz="1100" dirty="0" err="1" smtClean="0"/>
              <a:t>saveDocument</a:t>
            </a:r>
            <a:r>
              <a:rPr lang="en-US" sz="1100" dirty="0" smtClean="0"/>
              <a:t>().</a:t>
            </a:r>
          </a:p>
          <a:p>
            <a:pPr marL="171450" indent="-171450">
              <a:buFont typeface="Arial" pitchFamily="34" charset="0"/>
              <a:buChar char="•"/>
            </a:pPr>
            <a:r>
              <a:rPr lang="en-US" sz="1100" dirty="0" smtClean="0"/>
              <a:t>The </a:t>
            </a:r>
            <a:r>
              <a:rPr lang="en-US" sz="1100" dirty="0" smtClean="0"/>
              <a:t>rather unexpected </a:t>
            </a:r>
            <a:r>
              <a:rPr lang="en-US" sz="1100" dirty="0" err="1" smtClean="0"/>
              <a:t>addDocument</a:t>
            </a:r>
            <a:r>
              <a:rPr lang="en-US" sz="1100" dirty="0" smtClean="0"/>
              <a:t> </a:t>
            </a:r>
            <a:r>
              <a:rPr lang="en-US" sz="1100" dirty="0" smtClean="0"/>
              <a:t>() calls </a:t>
            </a:r>
            <a:r>
              <a:rPr lang="en-US" sz="1100" dirty="0" smtClean="0"/>
              <a:t>made from the document detail view </a:t>
            </a:r>
            <a:r>
              <a:rPr lang="en-US" sz="1100" dirty="0" smtClean="0"/>
              <a:t>panel when </a:t>
            </a:r>
            <a:r>
              <a:rPr lang="en-US" sz="1100" dirty="0" smtClean="0"/>
              <a:t>"swapping" content </a:t>
            </a:r>
            <a:r>
              <a:rPr lang="en-US" sz="1100" dirty="0" smtClean="0"/>
              <a:t>illustrates the use case for when </a:t>
            </a:r>
            <a:r>
              <a:rPr lang="en-US" sz="1100" baseline="0" dirty="0" smtClean="0"/>
              <a:t>the </a:t>
            </a:r>
            <a:r>
              <a:rPr lang="en-US" sz="1100" dirty="0" smtClean="0"/>
              <a:t>new </a:t>
            </a:r>
            <a:r>
              <a:rPr lang="en-US" sz="1100" dirty="0" smtClean="0"/>
              <a:t>content does not yet exist on the </a:t>
            </a:r>
            <a:r>
              <a:rPr lang="en-US" sz="1100" dirty="0" smtClean="0"/>
              <a:t>DMS. An </a:t>
            </a:r>
            <a:r>
              <a:rPr lang="en-US" sz="1100" dirty="0" smtClean="0"/>
              <a:t>upload of edited content from </a:t>
            </a:r>
            <a:r>
              <a:rPr lang="en-US" sz="1100" dirty="0" smtClean="0"/>
              <a:t>the user interface might </a:t>
            </a:r>
            <a:r>
              <a:rPr lang="en-US" sz="1100" dirty="0" smtClean="0"/>
              <a:t>require the DMS to </a:t>
            </a:r>
            <a:r>
              <a:rPr lang="en-US" sz="1100" dirty="0" smtClean="0"/>
              <a:t>save the document, notate </a:t>
            </a:r>
            <a:r>
              <a:rPr lang="en-US" sz="1100" dirty="0" smtClean="0"/>
              <a:t>a version change of the edited content, </a:t>
            </a:r>
            <a:r>
              <a:rPr lang="en-US" sz="1100" dirty="0" smtClean="0"/>
              <a:t>and replace </a:t>
            </a:r>
            <a:r>
              <a:rPr lang="en-US" sz="1100" dirty="0" smtClean="0"/>
              <a:t>the bytes</a:t>
            </a:r>
            <a:r>
              <a:rPr lang="en-US" sz="110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 There</a:t>
            </a:r>
            <a:r>
              <a:rPr lang="en-US" baseline="0" dirty="0" smtClean="0"/>
              <a:t> can be a </a:t>
            </a:r>
            <a:r>
              <a:rPr lang="en-US" dirty="0" smtClean="0"/>
              <a:t>null input stream due to the content having already been uploaded. When this occurs, the </a:t>
            </a:r>
            <a:r>
              <a:rPr lang="en-US" dirty="0" err="1" smtClean="0"/>
              <a:t>addDocument</a:t>
            </a:r>
            <a:r>
              <a:rPr lang="en-US" dirty="0" smtClean="0"/>
              <a:t>() and </a:t>
            </a:r>
            <a:r>
              <a:rPr lang="en-US" dirty="0" err="1" smtClean="0"/>
              <a:t>updateDocument</a:t>
            </a:r>
            <a:r>
              <a:rPr lang="en-US" dirty="0" smtClean="0"/>
              <a:t>() methods need to make any required metadata changes and not attempt to modify or remove any existing content.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2596274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for the case of swapping document content from the </a:t>
            </a:r>
            <a:r>
              <a:rPr lang="en-US" dirty="0" smtClean="0"/>
              <a:t>document's detail view panel, </a:t>
            </a:r>
            <a:r>
              <a:rPr lang="en-US" dirty="0" smtClean="0"/>
              <a:t>the call sequence is </a:t>
            </a:r>
            <a:r>
              <a:rPr lang="en-US" dirty="0" smtClean="0"/>
              <a:t>:</a:t>
            </a:r>
            <a:endParaRPr lang="en-US" dirty="0" smtClean="0"/>
          </a:p>
          <a:p>
            <a:pPr marL="171450" indent="-171450">
              <a:buFont typeface="Arial" pitchFamily="34" charset="0"/>
              <a:buChar char="•"/>
            </a:pPr>
            <a:r>
              <a:rPr lang="en-US" dirty="0" smtClean="0"/>
              <a:t>Update document </a:t>
            </a:r>
            <a:r>
              <a:rPr lang="en-US" dirty="0" smtClean="0"/>
              <a:t>content and </a:t>
            </a:r>
            <a:r>
              <a:rPr lang="en-US" dirty="0" smtClean="0"/>
              <a:t>possibly </a:t>
            </a:r>
            <a:r>
              <a:rPr lang="en-US" dirty="0" smtClean="0"/>
              <a:t>metadata</a:t>
            </a:r>
            <a:endParaRPr lang="en-US" dirty="0" smtClean="0"/>
          </a:p>
          <a:p>
            <a:pPr marL="400050" lvl="1" indent="-171450">
              <a:buFont typeface="Arial" pitchFamily="34" charset="0"/>
              <a:buChar char="•"/>
            </a:pPr>
            <a:r>
              <a:rPr lang="en-US" dirty="0" smtClean="0"/>
              <a:t>1. </a:t>
            </a:r>
            <a:r>
              <a:rPr lang="en-US" dirty="0" err="1" smtClean="0"/>
              <a:t>IDocumentContentSource.addDocument</a:t>
            </a:r>
            <a:r>
              <a:rPr lang="en-US" dirty="0" smtClean="0"/>
              <a:t>()</a:t>
            </a:r>
          </a:p>
          <a:p>
            <a:pPr marL="400050" lvl="1" indent="-171450">
              <a:buFont typeface="Arial" pitchFamily="34" charset="0"/>
              <a:buChar char="•"/>
            </a:pPr>
            <a:r>
              <a:rPr lang="en-US" dirty="0" smtClean="0"/>
              <a:t>returns </a:t>
            </a:r>
            <a:r>
              <a:rPr lang="en-US" dirty="0" smtClean="0"/>
              <a:t>true</a:t>
            </a:r>
          </a:p>
          <a:p>
            <a:pPr marL="400050" lvl="1" indent="-171450">
              <a:buFont typeface="Arial" pitchFamily="34" charset="0"/>
              <a:buChar char="•"/>
            </a:pPr>
            <a:endParaRPr lang="en-US" dirty="0" smtClean="0"/>
          </a:p>
          <a:p>
            <a:r>
              <a:rPr lang="en-US" dirty="0" smtClean="0"/>
              <a:t>If the search that builds the </a:t>
            </a:r>
            <a:r>
              <a:rPr lang="en-US" dirty="0" smtClean="0"/>
              <a:t>objects in the list </a:t>
            </a:r>
            <a:r>
              <a:rPr lang="en-US" dirty="0" smtClean="0"/>
              <a:t>view panel </a:t>
            </a:r>
            <a:r>
              <a:rPr lang="en-US" dirty="0" smtClean="0"/>
              <a:t>has </a:t>
            </a:r>
            <a:r>
              <a:rPr lang="en-US" dirty="0" smtClean="0"/>
              <a:t>already gathered sufficient </a:t>
            </a:r>
            <a:r>
              <a:rPr lang="en-US" dirty="0" smtClean="0"/>
              <a:t>metadata, </a:t>
            </a:r>
            <a:r>
              <a:rPr lang="en-US" dirty="0" smtClean="0"/>
              <a:t>then it </a:t>
            </a:r>
            <a:r>
              <a:rPr lang="en-US" dirty="0" smtClean="0"/>
              <a:t>is not necessar</a:t>
            </a:r>
            <a:r>
              <a:rPr lang="en-US" dirty="0" smtClean="0"/>
              <a:t>y to call </a:t>
            </a:r>
            <a:r>
              <a:rPr lang="en-US" dirty="0" err="1" smtClean="0"/>
              <a:t>retrieveDocument</a:t>
            </a:r>
            <a:r>
              <a:rPr lang="en-US" dirty="0" smtClean="0"/>
              <a:t>().  This is the default configuration.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214572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 content can be anything that represents incoming or outgoing documents</a:t>
            </a:r>
            <a:r>
              <a:rPr lang="en-US" baseline="0" dirty="0" smtClean="0"/>
              <a:t> such as </a:t>
            </a:r>
            <a:r>
              <a:rPr lang="en-US" dirty="0" smtClean="0"/>
              <a:t>a fax image, a Microsoft Word file, a photograph, or a PDF file. A document content source is code that stores and retrieves the document content.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6227402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Tree>
    <p:extLst>
      <p:ext uri="{BB962C8B-B14F-4D97-AF65-F5344CB8AC3E}">
        <p14:creationId xmlns:p14="http://schemas.microsoft.com/office/powerpoint/2010/main" val="3592845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dirty="0"/>
          </a:p>
        </p:txBody>
      </p:sp>
    </p:spTree>
    <p:extLst>
      <p:ext uri="{BB962C8B-B14F-4D97-AF65-F5344CB8AC3E}">
        <p14:creationId xmlns:p14="http://schemas.microsoft.com/office/powerpoint/2010/main" val="16089235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dirty="0"/>
          </a:p>
        </p:txBody>
      </p:sp>
    </p:spTree>
    <p:extLst>
      <p:ext uri="{BB962C8B-B14F-4D97-AF65-F5344CB8AC3E}">
        <p14:creationId xmlns:p14="http://schemas.microsoft.com/office/powerpoint/2010/main" val="16089235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dirty="0"/>
          </a:p>
        </p:txBody>
      </p:sp>
    </p:spTree>
    <p:extLst>
      <p:ext uri="{BB962C8B-B14F-4D97-AF65-F5344CB8AC3E}">
        <p14:creationId xmlns:p14="http://schemas.microsoft.com/office/powerpoint/2010/main" val="18433393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dirty="0"/>
          </a:p>
        </p:txBody>
      </p:sp>
    </p:spTree>
    <p:extLst>
      <p:ext uri="{BB962C8B-B14F-4D97-AF65-F5344CB8AC3E}">
        <p14:creationId xmlns:p14="http://schemas.microsoft.com/office/powerpoint/2010/main" val="2533090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dirty="0"/>
          </a:p>
        </p:txBody>
      </p:sp>
    </p:spTree>
    <p:extLst>
      <p:ext uri="{BB962C8B-B14F-4D97-AF65-F5344CB8AC3E}">
        <p14:creationId xmlns:p14="http://schemas.microsoft.com/office/powerpoint/2010/main" val="21874486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dirty="0"/>
          </a:p>
        </p:txBody>
      </p:sp>
    </p:spTree>
    <p:extLst>
      <p:ext uri="{BB962C8B-B14F-4D97-AF65-F5344CB8AC3E}">
        <p14:creationId xmlns:p14="http://schemas.microsoft.com/office/powerpoint/2010/main" val="2187448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dirty="0"/>
          </a:p>
        </p:txBody>
      </p:sp>
    </p:spTree>
    <p:extLst>
      <p:ext uri="{BB962C8B-B14F-4D97-AF65-F5344CB8AC3E}">
        <p14:creationId xmlns:p14="http://schemas.microsoft.com/office/powerpoint/2010/main" val="718411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dirty="0"/>
          </a:p>
        </p:txBody>
      </p:sp>
    </p:spTree>
    <p:extLst>
      <p:ext uri="{BB962C8B-B14F-4D97-AF65-F5344CB8AC3E}">
        <p14:creationId xmlns:p14="http://schemas.microsoft.com/office/powerpoint/2010/main" val="17343498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dirty="0"/>
          </a:p>
        </p:txBody>
      </p:sp>
    </p:spTree>
    <p:extLst>
      <p:ext uri="{BB962C8B-B14F-4D97-AF65-F5344CB8AC3E}">
        <p14:creationId xmlns:p14="http://schemas.microsoft.com/office/powerpoint/2010/main" val="43694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base application defines metadata with many attributes, but there is no significant functionality tied to these attributes. Metadata</a:t>
            </a:r>
            <a:r>
              <a:rPr lang="en-US" baseline="0" dirty="0" smtClean="0"/>
              <a:t> a</a:t>
            </a:r>
            <a:r>
              <a:rPr lang="en-US" dirty="0" smtClean="0"/>
              <a:t>ttributes can be configured.</a:t>
            </a:r>
            <a:r>
              <a:rPr lang="en-US" baseline="0" dirty="0" smtClean="0"/>
              <a:t>  </a:t>
            </a:r>
          </a:p>
          <a:p>
            <a:r>
              <a:rPr lang="en-US" baseline="0" dirty="0" smtClean="0"/>
              <a:t>The MIME type determines the application to view and/or edit a document. For example, Adobe Acrobat is the MIME type for PDF files and MS Word is the MIME type for Word files.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6227402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60</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t>document</a:t>
            </a:r>
            <a:r>
              <a:rPr lang="en-US" baseline="0" dirty="0" smtClean="0"/>
              <a:t> </a:t>
            </a:r>
            <a:r>
              <a:rPr lang="en-US" dirty="0" smtClean="0"/>
              <a:t>related </a:t>
            </a:r>
            <a:r>
              <a:rPr lang="en-US" dirty="0" smtClean="0"/>
              <a:t>APIs do not differentiate adding Documents from </a:t>
            </a:r>
            <a:r>
              <a:rPr lang="en-US" dirty="0" smtClean="0"/>
              <a:t>updates.  For example, there </a:t>
            </a:r>
            <a:r>
              <a:rPr lang="en-US" dirty="0" smtClean="0"/>
              <a:t>are only </a:t>
            </a:r>
            <a:r>
              <a:rPr lang="en-US" dirty="0" err="1" smtClean="0"/>
              <a:t>addDocument</a:t>
            </a:r>
            <a:r>
              <a:rPr lang="en-US" dirty="0" smtClean="0"/>
              <a:t>() or</a:t>
            </a:r>
            <a:r>
              <a:rPr lang="en-US" baseline="0" dirty="0" smtClean="0"/>
              <a:t> similar </a:t>
            </a:r>
            <a:r>
              <a:rPr lang="en-US" dirty="0" smtClean="0"/>
              <a:t>methods.</a:t>
            </a:r>
          </a:p>
          <a:p>
            <a:endParaRPr lang="en-US" dirty="0" smtClean="0"/>
          </a:p>
          <a:p>
            <a:r>
              <a:rPr lang="en-US" dirty="0" smtClean="0"/>
              <a:t>When the </a:t>
            </a:r>
            <a:r>
              <a:rPr lang="en-US" dirty="0" smtClean="0"/>
              <a:t>document related </a:t>
            </a:r>
            <a:r>
              <a:rPr lang="en-US" dirty="0" smtClean="0"/>
              <a:t>APIs are used by an external client, the assumption is that the incoming document's content has been handled separately and already exists on the DMS. </a:t>
            </a:r>
            <a:endParaRPr lang="en-US" dirty="0" smtClean="0"/>
          </a:p>
          <a:p>
            <a:endParaRPr lang="en-US" dirty="0" smtClean="0"/>
          </a:p>
          <a:p>
            <a:r>
              <a:rPr lang="en-US" dirty="0"/>
              <a:t>I</a:t>
            </a:r>
            <a:r>
              <a:rPr lang="en-US" dirty="0" smtClean="0"/>
              <a:t>n </a:t>
            </a:r>
            <a:r>
              <a:rPr lang="en-US" dirty="0"/>
              <a:t>order to match the </a:t>
            </a:r>
            <a:r>
              <a:rPr lang="en-US" dirty="0" smtClean="0"/>
              <a:t>entity metadata </a:t>
            </a:r>
            <a:r>
              <a:rPr lang="en-US" dirty="0"/>
              <a:t>with its </a:t>
            </a:r>
            <a:r>
              <a:rPr lang="en-US" dirty="0" smtClean="0"/>
              <a:t>content, t</a:t>
            </a:r>
            <a:r>
              <a:rPr lang="en-US" dirty="0" smtClean="0"/>
              <a:t>he </a:t>
            </a:r>
            <a:r>
              <a:rPr lang="en-US" dirty="0" smtClean="0"/>
              <a:t>corresponding identifier </a:t>
            </a:r>
            <a:r>
              <a:rPr lang="en-US" dirty="0" smtClean="0"/>
              <a:t>(often the </a:t>
            </a:r>
            <a:r>
              <a:rPr lang="en-US" dirty="0" err="1" smtClean="0"/>
              <a:t>DocUID</a:t>
            </a:r>
            <a:r>
              <a:rPr lang="en-US" dirty="0" smtClean="0"/>
              <a:t> property) </a:t>
            </a:r>
            <a:r>
              <a:rPr lang="en-US" dirty="0" smtClean="0"/>
              <a:t> that is used to locate </a:t>
            </a:r>
            <a:r>
              <a:rPr lang="en-US" dirty="0" smtClean="0"/>
              <a:t>the content on the DMS </a:t>
            </a:r>
            <a:r>
              <a:rPr lang="en-US" dirty="0" smtClean="0"/>
              <a:t>should be </a:t>
            </a:r>
            <a:r>
              <a:rPr lang="en-US" dirty="0" smtClean="0"/>
              <a:t>set on the SOAP </a:t>
            </a:r>
            <a:r>
              <a:rPr lang="en-US" dirty="0" smtClean="0"/>
              <a:t>Document entity</a:t>
            </a:r>
            <a:r>
              <a:rPr lang="en-US" dirty="0" smtClean="0"/>
              <a:t>.</a:t>
            </a:r>
          </a:p>
          <a:p>
            <a:endParaRPr lang="en-US" dirty="0" smtClean="0"/>
          </a:p>
          <a:p>
            <a:r>
              <a:rPr lang="en-US" dirty="0" smtClean="0"/>
              <a:t>During an API call to add a document, the document metadata source plugin </a:t>
            </a:r>
            <a:r>
              <a:rPr lang="en-US" dirty="0" smtClean="0"/>
              <a:t>calls </a:t>
            </a:r>
            <a:r>
              <a:rPr lang="en-US" dirty="0" err="1" smtClean="0"/>
              <a:t>saveDocument</a:t>
            </a:r>
            <a:r>
              <a:rPr lang="en-US" dirty="0" smtClean="0"/>
              <a:t>() to handle the </a:t>
            </a:r>
            <a:r>
              <a:rPr lang="en-US" dirty="0" smtClean="0"/>
              <a:t>metadata for the incoming </a:t>
            </a:r>
            <a:r>
              <a:rPr lang="en-US" dirty="0" smtClean="0"/>
              <a:t>Document entity.  The document content </a:t>
            </a:r>
            <a:r>
              <a:rPr lang="en-US" dirty="0" smtClean="0"/>
              <a:t>source plugin is </a:t>
            </a:r>
            <a:r>
              <a:rPr lang="en-US" dirty="0" smtClean="0"/>
              <a:t> not called</a:t>
            </a:r>
            <a:r>
              <a:rPr lang="en-US" dirty="0" smtClean="0"/>
              <a:t>. </a:t>
            </a:r>
            <a:endParaRPr lang="en-US" dirty="0" smtClean="0"/>
          </a:p>
          <a:p>
            <a:endParaRPr lang="en-US" dirty="0"/>
          </a:p>
          <a:p>
            <a:r>
              <a:rPr lang="en-US" dirty="0" smtClean="0"/>
              <a:t>If you </a:t>
            </a:r>
            <a:r>
              <a:rPr lang="en-US" dirty="0" smtClean="0"/>
              <a:t>implement </a:t>
            </a:r>
            <a:r>
              <a:rPr lang="en-US" dirty="0" err="1" smtClean="0"/>
              <a:t>saveDocument</a:t>
            </a:r>
            <a:r>
              <a:rPr lang="en-US" dirty="0" smtClean="0"/>
              <a:t>() </a:t>
            </a:r>
            <a:r>
              <a:rPr lang="en-US" dirty="0" smtClean="0"/>
              <a:t>such that an update on an existing document can be differentiated from the addition of an entirely new </a:t>
            </a:r>
            <a:r>
              <a:rPr lang="en-US" dirty="0" smtClean="0"/>
              <a:t>document, use the incoming </a:t>
            </a:r>
            <a:r>
              <a:rPr lang="en-US" dirty="0" smtClean="0"/>
              <a:t>document's PublicID or </a:t>
            </a:r>
            <a:r>
              <a:rPr lang="en-US" dirty="0" err="1" smtClean="0"/>
              <a:t>DocUID</a:t>
            </a:r>
            <a:r>
              <a:rPr lang="en-US" dirty="0" smtClean="0"/>
              <a:t> </a:t>
            </a:r>
            <a:r>
              <a:rPr lang="en-US" dirty="0" smtClean="0"/>
              <a:t>properties </a:t>
            </a:r>
            <a:r>
              <a:rPr lang="en-US" dirty="0" smtClean="0"/>
              <a:t>to determine if the document was already saved into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61</a:t>
            </a:fld>
            <a:endParaRPr lang="en-US" dirty="0"/>
          </a:p>
        </p:txBody>
      </p:sp>
    </p:spTree>
    <p:extLst>
      <p:ext uri="{BB962C8B-B14F-4D97-AF65-F5344CB8AC3E}">
        <p14:creationId xmlns:p14="http://schemas.microsoft.com/office/powerpoint/2010/main" val="721518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62</a:t>
            </a:fld>
            <a:endParaRPr lang="en-US" dirty="0"/>
          </a:p>
        </p:txBody>
      </p:sp>
    </p:spTree>
    <p:extLst>
      <p:ext uri="{BB962C8B-B14F-4D97-AF65-F5344CB8AC3E}">
        <p14:creationId xmlns:p14="http://schemas.microsoft.com/office/powerpoint/2010/main" val="5451363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IDocumentMetadataSource and IDocumentContentSource </a:t>
            </a:r>
          </a:p>
          <a:p>
            <a:r>
              <a:rPr lang="en-US" dirty="0" smtClean="0"/>
              <a:t>2) IDocumentContentSource</a:t>
            </a:r>
          </a:p>
          <a:p>
            <a:r>
              <a:rPr lang="en-US" dirty="0" smtClean="0"/>
              <a:t>3) Document metadata is stored in the Guidewire database</a:t>
            </a:r>
          </a:p>
          <a:p>
            <a:r>
              <a:rPr lang="en-US" dirty="0" smtClean="0"/>
              <a:t>4) Document content is stored in the file-system of</a:t>
            </a:r>
            <a:r>
              <a:rPr lang="en-US" baseline="0" dirty="0" smtClean="0"/>
              <a:t> the Guidewire application </a:t>
            </a:r>
            <a:r>
              <a:rPr lang="en-US" dirty="0" smtClean="0"/>
              <a:t>server.</a:t>
            </a:r>
          </a:p>
          <a:p>
            <a:r>
              <a:rPr lang="en-US" dirty="0" smtClean="0"/>
              <a:t>5) </a:t>
            </a:r>
            <a:r>
              <a:rPr lang="en-US" dirty="0" err="1" smtClean="0"/>
              <a:t>DOCUMENT_CONTENTs</a:t>
            </a:r>
            <a:r>
              <a:rPr lang="en-US" dirty="0" smtClean="0"/>
              <a:t>,</a:t>
            </a:r>
            <a:r>
              <a:rPr lang="en-US" baseline="0" dirty="0" smtClean="0"/>
              <a:t> </a:t>
            </a:r>
            <a:r>
              <a:rPr lang="en-US" dirty="0" smtClean="0"/>
              <a:t>SCRIPT, </a:t>
            </a:r>
            <a:r>
              <a:rPr lang="en-US" dirty="0" smtClean="0"/>
              <a:t>URL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63</a:t>
            </a:fld>
            <a:endParaRPr lang="en-US" dirty="0"/>
          </a:p>
        </p:txBody>
      </p:sp>
    </p:spTree>
    <p:extLst>
      <p:ext uri="{BB962C8B-B14F-4D97-AF65-F5344CB8AC3E}">
        <p14:creationId xmlns:p14="http://schemas.microsoft.com/office/powerpoint/2010/main" val="7305406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64</a:t>
            </a:fld>
            <a:endParaRPr lang="en-US" dirty="0"/>
          </a:p>
        </p:txBody>
      </p:sp>
    </p:spTree>
    <p:extLst>
      <p:ext uri="{BB962C8B-B14F-4D97-AF65-F5344CB8AC3E}">
        <p14:creationId xmlns:p14="http://schemas.microsoft.com/office/powerpoint/2010/main" val="321175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BillingCenter, ClaimCenter,</a:t>
            </a:r>
            <a:r>
              <a:rPr lang="en-US" baseline="0" dirty="0" smtClean="0"/>
              <a:t> and PolicyCenter, there are menu actions that allow users to create, link, attach, indicate, or upload a document.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88493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document template is a Guidewire template used to generate commonly needed documents. Document templates often include information drawn from the primary business object (claim, policy, account, or producer) and its related records</a:t>
            </a:r>
            <a:r>
              <a:rPr lang="en-US" dirty="0" smtClean="0"/>
              <a:t>.</a:t>
            </a:r>
          </a:p>
          <a:p>
            <a:endParaRPr lang="en-US" dirty="0" smtClean="0"/>
          </a:p>
          <a:p>
            <a:r>
              <a:rPr lang="en-US" dirty="0" smtClean="0"/>
              <a:t>A document </a:t>
            </a:r>
            <a:r>
              <a:rPr lang="en-US" dirty="0" smtClean="0"/>
              <a:t>template can retrieve any information available to the primary business </a:t>
            </a:r>
            <a:r>
              <a:rPr lang="en-US" dirty="0" smtClean="0"/>
              <a:t>object. In this regard, a document template </a:t>
            </a:r>
            <a:r>
              <a:rPr lang="en-US" dirty="0" smtClean="0"/>
              <a:t>differs in the various Guidewire applications.</a:t>
            </a:r>
          </a:p>
          <a:p>
            <a:endParaRPr lang="en-US" dirty="0"/>
          </a:p>
          <a:p>
            <a:r>
              <a:rPr lang="en-US" dirty="0" smtClean="0"/>
              <a:t>In </a:t>
            </a:r>
            <a:r>
              <a:rPr lang="en-US" dirty="0" smtClean="0"/>
              <a:t>ClaimCenter</a:t>
            </a:r>
            <a:r>
              <a:rPr lang="en-US" dirty="0" smtClean="0"/>
              <a:t>, a document template contains i</a:t>
            </a:r>
            <a:r>
              <a:rPr lang="en-US" dirty="0" smtClean="0"/>
              <a:t>nformation </a:t>
            </a:r>
            <a:r>
              <a:rPr lang="en-US" dirty="0" smtClean="0"/>
              <a:t>about </a:t>
            </a:r>
            <a:r>
              <a:rPr lang="en-US" dirty="0" smtClean="0"/>
              <a:t>the claim such </a:t>
            </a:r>
            <a:r>
              <a:rPr lang="en-US" dirty="0" smtClean="0"/>
              <a:t>as the claim file </a:t>
            </a:r>
            <a:r>
              <a:rPr lang="en-US" dirty="0" smtClean="0"/>
              <a:t>number.</a:t>
            </a:r>
          </a:p>
          <a:p>
            <a:endParaRPr lang="en-US" dirty="0" smtClean="0"/>
          </a:p>
          <a:p>
            <a:r>
              <a:rPr lang="en-US" dirty="0" smtClean="0"/>
              <a:t>In P</a:t>
            </a:r>
            <a:r>
              <a:rPr lang="en-US" dirty="0" smtClean="0"/>
              <a:t>olicyCenter</a:t>
            </a:r>
            <a:r>
              <a:rPr lang="en-US" dirty="0" smtClean="0"/>
              <a:t>, a document template contains i</a:t>
            </a:r>
            <a:r>
              <a:rPr lang="en-US" dirty="0" smtClean="0"/>
              <a:t>nformation </a:t>
            </a:r>
            <a:r>
              <a:rPr lang="en-US" dirty="0" smtClean="0"/>
              <a:t>about </a:t>
            </a:r>
            <a:r>
              <a:rPr lang="en-US" dirty="0" smtClean="0"/>
              <a:t>the </a:t>
            </a:r>
            <a:r>
              <a:rPr lang="en-US" dirty="0" smtClean="0"/>
              <a:t>policy </a:t>
            </a:r>
            <a:r>
              <a:rPr lang="en-US" dirty="0" smtClean="0"/>
              <a:t>such </a:t>
            </a:r>
            <a:r>
              <a:rPr lang="en-US" dirty="0" smtClean="0"/>
              <a:t>as the deductible for a given </a:t>
            </a:r>
            <a:r>
              <a:rPr lang="en-US" dirty="0" smtClean="0"/>
              <a:t>coverage.</a:t>
            </a:r>
          </a:p>
          <a:p>
            <a:endParaRPr lang="en-US" dirty="0" smtClean="0"/>
          </a:p>
          <a:p>
            <a:r>
              <a:rPr lang="en-US" dirty="0" smtClean="0"/>
              <a:t>In </a:t>
            </a:r>
            <a:r>
              <a:rPr lang="en-US" dirty="0" smtClean="0"/>
              <a:t>BillingCenter, a document template contains information </a:t>
            </a:r>
            <a:r>
              <a:rPr lang="en-US" dirty="0" smtClean="0"/>
              <a:t>about t</a:t>
            </a:r>
            <a:r>
              <a:rPr lang="en-US" dirty="0" smtClean="0"/>
              <a:t>he </a:t>
            </a:r>
            <a:r>
              <a:rPr lang="en-US" dirty="0" smtClean="0"/>
              <a:t>account </a:t>
            </a:r>
            <a:r>
              <a:rPr lang="en-US" dirty="0" smtClean="0"/>
              <a:t>such </a:t>
            </a:r>
            <a:r>
              <a:rPr lang="en-US" dirty="0" smtClean="0"/>
              <a:t>as the amount due for a </a:t>
            </a:r>
            <a:r>
              <a:rPr lang="en-US" dirty="0" smtClean="0"/>
              <a:t>policy</a:t>
            </a:r>
            <a:r>
              <a:rPr lang="en-US" dirty="0"/>
              <a:t>.</a:t>
            </a:r>
            <a:endParaRPr lang="en-US" dirty="0" smtClean="0"/>
          </a:p>
          <a:p>
            <a:endParaRPr lang="en-US" dirty="0"/>
          </a:p>
          <a:p>
            <a:r>
              <a:rPr lang="en-US" dirty="0" smtClean="0"/>
              <a:t>A digital document that results from the document production is often a </a:t>
            </a:r>
            <a:r>
              <a:rPr lang="en-US" dirty="0" smtClean="0"/>
              <a:t>draft </a:t>
            </a:r>
            <a:r>
              <a:rPr lang="en-US" dirty="0" smtClean="0"/>
              <a:t>document.  The user producing the document often need the opportunity to review, edit, amend, and then finalize the document </a:t>
            </a:r>
            <a:r>
              <a:rPr lang="en-US" dirty="0" smtClean="0"/>
              <a:t>before it </a:t>
            </a:r>
            <a:r>
              <a:rPr lang="en-US" dirty="0" smtClean="0"/>
              <a:t>is sent </a:t>
            </a:r>
            <a:r>
              <a:rPr lang="en-US" dirty="0" smtClean="0"/>
              <a:t>to the relevant </a:t>
            </a:r>
            <a:r>
              <a:rPr lang="en-US" dirty="0" smtClean="0"/>
              <a:t>party. </a:t>
            </a:r>
          </a:p>
          <a:p>
            <a:endParaRPr lang="en-US" dirty="0"/>
          </a:p>
          <a:p>
            <a:r>
              <a:rPr lang="en-US" dirty="0" smtClean="0"/>
              <a:t>Document </a:t>
            </a:r>
            <a:r>
              <a:rPr lang="en-US" dirty="0" smtClean="0"/>
              <a:t>metadata is stored apart from the document itself.</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81999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 systems</a:t>
            </a:r>
            <a:r>
              <a:rPr lang="en-US" baseline="0" dirty="0" smtClean="0"/>
              <a:t> </a:t>
            </a:r>
            <a:r>
              <a:rPr lang="en-US" dirty="0" smtClean="0"/>
              <a:t>where information about documents can exist:</a:t>
            </a:r>
          </a:p>
          <a:p>
            <a:pPr marL="228600" indent="-228600">
              <a:buFont typeface="+mj-lt"/>
              <a:buAutoNum type="arabicPeriod"/>
            </a:pPr>
            <a:r>
              <a:rPr lang="en-US" dirty="0" smtClean="0"/>
              <a:t>The </a:t>
            </a:r>
            <a:r>
              <a:rPr lang="en-US" dirty="0" smtClean="0"/>
              <a:t>user system</a:t>
            </a:r>
          </a:p>
          <a:p>
            <a:pPr marL="228600" indent="-228600">
              <a:buFont typeface="+mj-lt"/>
              <a:buAutoNum type="arabicPeriod"/>
            </a:pPr>
            <a:r>
              <a:rPr lang="en-US" dirty="0" smtClean="0"/>
              <a:t>The </a:t>
            </a:r>
            <a:r>
              <a:rPr lang="en-US" dirty="0" smtClean="0"/>
              <a:t>Guidewire application</a:t>
            </a:r>
          </a:p>
          <a:p>
            <a:pPr marL="228600" indent="-228600">
              <a:buFont typeface="+mj-lt"/>
              <a:buAutoNum type="arabicPeriod"/>
            </a:pPr>
            <a:r>
              <a:rPr lang="en-US" dirty="0" smtClean="0"/>
              <a:t>A document production system, which stores templates used to generate documents</a:t>
            </a:r>
          </a:p>
          <a:p>
            <a:pPr marL="228600" indent="-228600">
              <a:buFont typeface="+mj-lt"/>
              <a:buAutoNum type="arabicPeriod"/>
            </a:pPr>
            <a:r>
              <a:rPr lang="en-US" dirty="0" smtClean="0"/>
              <a:t>A document storage system, which stores </a:t>
            </a:r>
            <a:r>
              <a:rPr lang="en-US" dirty="0" smtClean="0"/>
              <a:t>digital </a:t>
            </a:r>
            <a:r>
              <a:rPr lang="en-US" dirty="0" smtClean="0"/>
              <a:t>documents</a:t>
            </a:r>
          </a:p>
          <a:p>
            <a:pPr marL="228600" indent="-228600">
              <a:buFont typeface="+mj-lt"/>
              <a:buAutoNum type="arabicPeriod"/>
            </a:pPr>
            <a:r>
              <a:rPr lang="en-US" dirty="0" smtClean="0"/>
              <a:t>A physical location, which stores physical documents (used in ClaimCenter only)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672916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3.emf"/><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3.emf"/><Relationship Id="rId5" Type="http://schemas.openxmlformats.org/officeDocument/2006/relationships/image" Target="../media/image27.emf"/><Relationship Id="rId4" Type="http://schemas.openxmlformats.org/officeDocument/2006/relationships/image" Target="../media/image30.emf"/></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8.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9.emf"/><Relationship Id="rId4" Type="http://schemas.openxmlformats.org/officeDocument/2006/relationships/image" Target="../media/image27.emf"/></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6.emf"/><Relationship Id="rId5" Type="http://schemas.openxmlformats.org/officeDocument/2006/relationships/image" Target="../media/image6.png"/><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25.png"/><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3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36.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38.png"/><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4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28.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42.emf"/><Relationship Id="rId11" Type="http://schemas.openxmlformats.org/officeDocument/2006/relationships/image" Target="../media/image46.emf"/><Relationship Id="rId5" Type="http://schemas.openxmlformats.org/officeDocument/2006/relationships/image" Target="../media/image13.emf"/><Relationship Id="rId10" Type="http://schemas.openxmlformats.org/officeDocument/2006/relationships/image" Target="../media/image45.emf"/><Relationship Id="rId4" Type="http://schemas.openxmlformats.org/officeDocument/2006/relationships/image" Target="../media/image27.emf"/><Relationship Id="rId9" Type="http://schemas.openxmlformats.org/officeDocument/2006/relationships/image" Target="../media/image44.emf"/></Relationships>
</file>

<file path=ppt/slides/_rels/slide25.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28.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image" Target="../media/image42.emf"/><Relationship Id="rId11" Type="http://schemas.openxmlformats.org/officeDocument/2006/relationships/image" Target="../media/image48.emf"/><Relationship Id="rId5" Type="http://schemas.openxmlformats.org/officeDocument/2006/relationships/image" Target="../media/image13.emf"/><Relationship Id="rId10" Type="http://schemas.openxmlformats.org/officeDocument/2006/relationships/image" Target="../media/image40.emf"/><Relationship Id="rId4" Type="http://schemas.openxmlformats.org/officeDocument/2006/relationships/image" Target="../media/image27.emf"/><Relationship Id="rId9" Type="http://schemas.openxmlformats.org/officeDocument/2006/relationships/image" Target="../media/image3.emf"/></Relationships>
</file>

<file path=ppt/slides/_rels/slide2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27.emf"/><Relationship Id="rId7" Type="http://schemas.openxmlformats.org/officeDocument/2006/relationships/image" Target="../media/image47.emf"/><Relationship Id="rId12"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0.xml"/><Relationship Id="rId6" Type="http://schemas.openxmlformats.org/officeDocument/2006/relationships/image" Target="../media/image43.png"/><Relationship Id="rId11" Type="http://schemas.openxmlformats.org/officeDocument/2006/relationships/image" Target="../media/image48.emf"/><Relationship Id="rId5" Type="http://schemas.openxmlformats.org/officeDocument/2006/relationships/image" Target="../media/image42.emf"/><Relationship Id="rId10" Type="http://schemas.openxmlformats.org/officeDocument/2006/relationships/image" Target="../media/image40.emf"/><Relationship Id="rId4" Type="http://schemas.openxmlformats.org/officeDocument/2006/relationships/image" Target="../media/image13.emf"/><Relationship Id="rId9" Type="http://schemas.openxmlformats.org/officeDocument/2006/relationships/image" Target="../media/image4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0.emf"/><Relationship Id="rId2" Type="http://schemas.openxmlformats.org/officeDocument/2006/relationships/notesSlide" Target="../notesSlides/notesSlide28.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29.emf"/><Relationship Id="rId2" Type="http://schemas.openxmlformats.org/officeDocument/2006/relationships/notesSlide" Target="../notesSlides/notesSlide39.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8.png"/><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28.png"/><Relationship Id="rId4" Type="http://schemas.openxmlformats.org/officeDocument/2006/relationships/image" Target="../media/image3.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0.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41.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18.xml"/><Relationship Id="rId6" Type="http://schemas.openxmlformats.org/officeDocument/2006/relationships/image" Target="../media/image46.emf"/><Relationship Id="rId5" Type="http://schemas.openxmlformats.org/officeDocument/2006/relationships/image" Target="../media/image39.png"/><Relationship Id="rId4" Type="http://schemas.openxmlformats.org/officeDocument/2006/relationships/image" Target="../media/image40.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6.em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June 1, 2014</a:t>
            </a:r>
            <a:endParaRPr lang="en-US" dirty="0"/>
          </a:p>
        </p:txBody>
      </p:sp>
      <p:sp>
        <p:nvSpPr>
          <p:cNvPr id="3" name="Title 2"/>
          <p:cNvSpPr>
            <a:spLocks noGrp="1"/>
          </p:cNvSpPr>
          <p:nvPr>
            <p:ph type="ctrTitle"/>
          </p:nvPr>
        </p:nvSpPr>
        <p:spPr/>
        <p:txBody>
          <a:bodyPr/>
          <a:lstStyle/>
          <a:p>
            <a:r>
              <a:rPr lang="en-US" dirty="0" smtClean="0"/>
              <a:t>Document management</a:t>
            </a:r>
            <a:endParaRPr lang="en-US" dirty="0"/>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 Hidden" hidden="1"/>
          <p:cNvSpPr/>
          <p:nvPr/>
        </p:nvSpPr>
        <p:spPr bwMode="auto">
          <a:xfrm>
            <a:off x="7958632"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0" name="Group 19"/>
          <p:cNvGrpSpPr/>
          <p:nvPr/>
        </p:nvGrpSpPr>
        <p:grpSpPr>
          <a:xfrm>
            <a:off x="3352800" y="927100"/>
            <a:ext cx="2514100" cy="1949570"/>
            <a:chOff x="3373932" y="2546894"/>
            <a:chExt cx="2514100" cy="1949570"/>
          </a:xfrm>
        </p:grpSpPr>
        <p:sp>
          <p:nvSpPr>
            <p:cNvPr id="21" name="rec GWRE"/>
            <p:cNvSpPr/>
            <p:nvPr/>
          </p:nvSpPr>
          <p:spPr bwMode="auto">
            <a:xfrm>
              <a:off x="3602032" y="2941651"/>
              <a:ext cx="2286000" cy="1554813"/>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ClaimCenter</a:t>
              </a:r>
              <a:endParaRPr lang="en-US" b="1" dirty="0">
                <a:solidFill>
                  <a:schemeClr val="bg1"/>
                </a:solidFill>
              </a:endParaRPr>
            </a:p>
          </p:txBody>
        </p:sp>
      </p:grpSp>
      <p:pic>
        <p:nvPicPr>
          <p:cNvPr id="20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054" y="1771650"/>
            <a:ext cx="842146" cy="98619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Physical Documents (ClaimCenter only)</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smtClean="0"/>
              <a:t>Physical location contains the document itself</a:t>
            </a:r>
          </a:p>
          <a:p>
            <a:r>
              <a:rPr lang="en-US" dirty="0" smtClean="0"/>
              <a:t>For </a:t>
            </a:r>
            <a:r>
              <a:rPr lang="en-US" dirty="0"/>
              <a:t>physical </a:t>
            </a:r>
            <a:r>
              <a:rPr lang="en-US" dirty="0" smtClean="0"/>
              <a:t>documents, ClaimCenter tracks only the  information about the document</a:t>
            </a:r>
          </a:p>
          <a:p>
            <a:r>
              <a:rPr lang="en-US" dirty="0" smtClean="0"/>
              <a:t>User </a:t>
            </a:r>
            <a:r>
              <a:rPr lang="en-US" dirty="0"/>
              <a:t>can view the information that ClaimCenter has stored about the </a:t>
            </a:r>
            <a:r>
              <a:rPr lang="en-US" dirty="0" smtClean="0"/>
              <a:t>document, but not the document itself</a:t>
            </a:r>
          </a:p>
          <a:p>
            <a:endParaRPr lang="en-US" dirty="0"/>
          </a:p>
        </p:txBody>
      </p:sp>
      <p:grpSp>
        <p:nvGrpSpPr>
          <p:cNvPr id="10" name="Group 9"/>
          <p:cNvGrpSpPr/>
          <p:nvPr/>
        </p:nvGrpSpPr>
        <p:grpSpPr>
          <a:xfrm>
            <a:off x="6261289" y="914400"/>
            <a:ext cx="2501711" cy="1981200"/>
            <a:chOff x="533400" y="4419600"/>
            <a:chExt cx="2501711" cy="1981200"/>
          </a:xfrm>
        </p:grpSpPr>
        <p:sp>
          <p:nvSpPr>
            <p:cNvPr id="13" name="rec Doc Physical"/>
            <p:cNvSpPr/>
            <p:nvPr/>
          </p:nvSpPr>
          <p:spPr bwMode="auto">
            <a:xfrm>
              <a:off x="749111" y="4800600"/>
              <a:ext cx="2286000" cy="1600200"/>
            </a:xfrm>
            <a:prstGeom prst="roundRect">
              <a:avLst>
                <a:gd name="adj" fmla="val 5061"/>
              </a:avLst>
            </a:prstGeom>
            <a:solidFill>
              <a:schemeClr val="accent3">
                <a:lumMod val="20000"/>
                <a:lumOff val="8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105400"/>
              <a:ext cx="1011650"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ounded Rectangle 14"/>
            <p:cNvSpPr/>
            <p:nvPr/>
          </p:nvSpPr>
          <p:spPr bwMode="auto">
            <a:xfrm>
              <a:off x="533400" y="4419600"/>
              <a:ext cx="2362200" cy="457200"/>
            </a:xfrm>
            <a:prstGeom prst="roundRect">
              <a:avLst/>
            </a:prstGeom>
            <a:solidFill>
              <a:schemeClr val="tx1"/>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Physical Storage</a:t>
              </a:r>
              <a:endParaRPr lang="en-US" b="1" dirty="0">
                <a:solidFill>
                  <a:schemeClr val="bg1"/>
                </a:solidFill>
              </a:endParaRPr>
            </a:p>
          </p:txBody>
        </p:sp>
      </p:grpSp>
      <p:pic>
        <p:nvPicPr>
          <p:cNvPr id="17" name="icn Doc Cont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8167" y="1752600"/>
            <a:ext cx="702527"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1901" y="1600200"/>
            <a:ext cx="1174899" cy="1136306"/>
          </a:xfrm>
          <a:prstGeom prst="rect">
            <a:avLst/>
          </a:prstGeom>
          <a:effectLst>
            <a:outerShdw blurRad="50800" dist="38100" dir="2700000" algn="tl" rotWithShape="0">
              <a:prstClr val="black">
                <a:alpha val="40000"/>
              </a:prstClr>
            </a:outerShdw>
          </a:effectLst>
        </p:spPr>
      </p:pic>
      <p:cxnSp>
        <p:nvCxnSpPr>
          <p:cNvPr id="6" name="Elbow Connector 5"/>
          <p:cNvCxnSpPr>
            <a:stCxn id="51" idx="2"/>
            <a:endCxn id="2056" idx="2"/>
          </p:cNvCxnSpPr>
          <p:nvPr/>
        </p:nvCxnSpPr>
        <p:spPr bwMode="auto">
          <a:xfrm rot="5400000" flipH="1" flipV="1">
            <a:off x="3200400" y="651797"/>
            <a:ext cx="152400" cy="3573205"/>
          </a:xfrm>
          <a:prstGeom prst="bentConnector3">
            <a:avLst>
              <a:gd name="adj1" fmla="val -487503"/>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2" name="Elbow Connector 31"/>
          <p:cNvCxnSpPr>
            <a:stCxn id="2056" idx="3"/>
            <a:endCxn id="44" idx="2"/>
          </p:cNvCxnSpPr>
          <p:nvPr/>
        </p:nvCxnSpPr>
        <p:spPr bwMode="auto">
          <a:xfrm>
            <a:off x="5334000" y="2209800"/>
            <a:ext cx="2895430" cy="152400"/>
          </a:xfrm>
          <a:prstGeom prst="bentConnector4">
            <a:avLst>
              <a:gd name="adj1" fmla="val 28218"/>
              <a:gd name="adj2" fmla="val 693750"/>
            </a:avLst>
          </a:prstGeom>
          <a:noFill/>
          <a:ln w="28575" cap="flat" cmpd="sng" algn="ctr">
            <a:solidFill>
              <a:schemeClr val="accent1">
                <a:lumMod val="75000"/>
              </a:schemeClr>
            </a:solidFill>
            <a:prstDash val="sysDash"/>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3445090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056" name="rec Hidden" hidden="1"/>
          <p:cNvSpPr/>
          <p:nvPr/>
        </p:nvSpPr>
        <p:spPr bwMode="auto">
          <a:xfrm>
            <a:off x="5097205" y="19812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2" name="grp Doc Stor"/>
          <p:cNvGrpSpPr/>
          <p:nvPr/>
        </p:nvGrpSpPr>
        <p:grpSpPr>
          <a:xfrm>
            <a:off x="6248400" y="904995"/>
            <a:ext cx="2547390" cy="1981200"/>
            <a:chOff x="6284922" y="4419600"/>
            <a:chExt cx="2547390" cy="1981200"/>
          </a:xfrm>
        </p:grpSpPr>
        <p:sp>
          <p:nvSpPr>
            <p:cNvPr id="38"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9"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ounded Rectangle 40"/>
            <p:cNvSpPr/>
            <p:nvPr/>
          </p:nvSpPr>
          <p:spPr bwMode="auto">
            <a:xfrm>
              <a:off x="6284922" y="4419600"/>
              <a:ext cx="2318058"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Document Storage</a:t>
              </a:r>
              <a:endParaRPr lang="en-US" b="1" dirty="0">
                <a:solidFill>
                  <a:schemeClr val="bg1"/>
                </a:solidFill>
              </a:endParaRPr>
            </a:p>
          </p:txBody>
        </p:sp>
      </p:grpSp>
      <p:sp>
        <p:nvSpPr>
          <p:cNvPr id="44" name="rec Hidden" hidden="1"/>
          <p:cNvSpPr/>
          <p:nvPr/>
        </p:nvSpPr>
        <p:spPr bwMode="auto">
          <a:xfrm>
            <a:off x="7772400" y="22860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ec Hidden" hidden="1"/>
          <p:cNvSpPr/>
          <p:nvPr/>
        </p:nvSpPr>
        <p:spPr bwMode="auto">
          <a:xfrm>
            <a:off x="7611805" y="19812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Digital document storage</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smtClean="0"/>
              <a:t>Guidewire application and document storage system both store (and synchronize) document metadata</a:t>
            </a:r>
          </a:p>
          <a:p>
            <a:r>
              <a:rPr lang="en-US" dirty="0" smtClean="0"/>
              <a:t>Document storage system stores master copy of document</a:t>
            </a:r>
          </a:p>
          <a:p>
            <a:r>
              <a:rPr lang="en-US" dirty="0" smtClean="0"/>
              <a:t>User system views and edits </a:t>
            </a:r>
            <a:r>
              <a:rPr lang="en-US" dirty="0" smtClean="0"/>
              <a:t>a </a:t>
            </a:r>
            <a:r>
              <a:rPr lang="en-US" dirty="0" smtClean="0"/>
              <a:t>local copy of the master document</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cxnSp>
        <p:nvCxnSpPr>
          <p:cNvPr id="6" name="Elbow Connector 5"/>
          <p:cNvCxnSpPr>
            <a:stCxn id="57" idx="2"/>
            <a:endCxn id="53" idx="2"/>
          </p:cNvCxnSpPr>
          <p:nvPr/>
        </p:nvCxnSpPr>
        <p:spPr bwMode="auto">
          <a:xfrm rot="16200000" flipH="1">
            <a:off x="5527730" y="-162739"/>
            <a:ext cx="8019" cy="5776956"/>
          </a:xfrm>
          <a:prstGeom prst="bentConnector3">
            <a:avLst>
              <a:gd name="adj1" fmla="val 11384163"/>
            </a:avLst>
          </a:prstGeom>
          <a:noFill/>
          <a:ln w="28575" cap="flat" cmpd="sng" algn="ctr">
            <a:solidFill>
              <a:schemeClr val="accent1">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54" name="icn Doc Metada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603" y="194355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Metada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19431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2" name="Elbow Connector 41"/>
          <p:cNvCxnSpPr>
            <a:stCxn id="2056" idx="2"/>
            <a:endCxn id="45" idx="2"/>
          </p:cNvCxnSpPr>
          <p:nvPr/>
        </p:nvCxnSpPr>
        <p:spPr bwMode="auto">
          <a:xfrm rot="16200000" flipH="1">
            <a:off x="6625303" y="1028700"/>
            <a:ext cx="12700" cy="2514600"/>
          </a:xfrm>
          <a:prstGeom prst="bentConnector3">
            <a:avLst>
              <a:gd name="adj1" fmla="val 7800000"/>
            </a:avLst>
          </a:prstGeom>
          <a:noFill/>
          <a:ln w="28575" cap="flat" cmpd="sng" algn="ctr">
            <a:solidFill>
              <a:schemeClr val="accent1">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53" name="icn Doc Cont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200" y="1836819"/>
            <a:ext cx="686034" cy="8929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rot="16200000">
            <a:off x="7843591" y="2104281"/>
            <a:ext cx="1008160" cy="304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master</a:t>
            </a:r>
          </a:p>
        </p:txBody>
      </p:sp>
      <p:pic>
        <p:nvPicPr>
          <p:cNvPr id="57" name="icn Doc Cont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0244" y="1828800"/>
            <a:ext cx="686034" cy="8929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TextBox 57"/>
          <p:cNvSpPr txBox="1"/>
          <p:nvPr/>
        </p:nvSpPr>
        <p:spPr>
          <a:xfrm rot="16200000">
            <a:off x="2164476" y="2138299"/>
            <a:ext cx="812478" cy="304800"/>
          </a:xfrm>
          <a:prstGeom prst="rect">
            <a:avLst/>
          </a:prstGeom>
          <a:noFill/>
        </p:spPr>
        <p:txBody>
          <a:bodyPr wrap="square" rtlCol="0">
            <a:noAutofit/>
          </a:bodyPr>
          <a:lstStyle/>
          <a:p>
            <a:pPr algn="ctr"/>
            <a:r>
              <a:rPr lang="en-US" b="1" dirty="0" smtClean="0">
                <a:solidFill>
                  <a:srgbClr val="C00000"/>
                </a:solidFill>
                <a:latin typeface="Arial" pitchFamily="32" charset="0"/>
                <a:cs typeface="Arial" pitchFamily="32" charset="0"/>
              </a:rPr>
              <a:t>local</a:t>
            </a:r>
          </a:p>
        </p:txBody>
      </p:sp>
    </p:spTree>
    <p:extLst>
      <p:ext uri="{BB962C8B-B14F-4D97-AF65-F5344CB8AC3E}">
        <p14:creationId xmlns:p14="http://schemas.microsoft.com/office/powerpoint/2010/main" val="143816531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 Hidden" hidden="1"/>
          <p:cNvSpPr/>
          <p:nvPr/>
        </p:nvSpPr>
        <p:spPr bwMode="auto">
          <a:xfrm>
            <a:off x="7772400" y="2286000"/>
            <a:ext cx="541595" cy="304800"/>
          </a:xfrm>
          <a:prstGeom prst="roundRect">
            <a:avLst/>
          </a:prstGeom>
          <a:solidFill>
            <a:schemeClr val="accent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ec Hidden" hidden="1"/>
          <p:cNvSpPr/>
          <p:nvPr/>
        </p:nvSpPr>
        <p:spPr bwMode="auto">
          <a:xfrm>
            <a:off x="6773605" y="2209800"/>
            <a:ext cx="541595" cy="304800"/>
          </a:xfrm>
          <a:prstGeom prst="roundRect">
            <a:avLst/>
          </a:prstGeom>
          <a:solidFill>
            <a:schemeClr val="accent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Digital document production (1)</a:t>
            </a:r>
            <a:endParaRPr lang="en-US" dirty="0"/>
          </a:p>
        </p:txBody>
      </p:sp>
      <p:sp>
        <p:nvSpPr>
          <p:cNvPr id="16" name="Content Placeholder 15"/>
          <p:cNvSpPr>
            <a:spLocks noGrp="1"/>
          </p:cNvSpPr>
          <p:nvPr>
            <p:ph idx="1"/>
          </p:nvPr>
        </p:nvSpPr>
        <p:spPr>
          <a:xfrm>
            <a:off x="519112" y="4114800"/>
            <a:ext cx="8624887" cy="2286000"/>
          </a:xfrm>
        </p:spPr>
        <p:txBody>
          <a:bodyPr/>
          <a:lstStyle/>
          <a:p>
            <a:r>
              <a:rPr lang="en-US" dirty="0" smtClean="0"/>
              <a:t>Guidewire application sends </a:t>
            </a:r>
            <a:r>
              <a:rPr lang="en-US" dirty="0" smtClean="0"/>
              <a:t>object </a:t>
            </a:r>
            <a:r>
              <a:rPr lang="en-US" dirty="0" smtClean="0"/>
              <a:t>data </a:t>
            </a:r>
            <a:r>
              <a:rPr lang="en-US" dirty="0" smtClean="0"/>
              <a:t>and a </a:t>
            </a:r>
            <a:r>
              <a:rPr lang="en-US" dirty="0" smtClean="0"/>
              <a:t>template identifier to the document production system</a:t>
            </a:r>
          </a:p>
          <a:p>
            <a:r>
              <a:rPr lang="en-US" dirty="0" smtClean="0"/>
              <a:t>Document production system stores </a:t>
            </a:r>
            <a:r>
              <a:rPr lang="en-US" dirty="0" smtClean="0"/>
              <a:t>the document </a:t>
            </a:r>
            <a:r>
              <a:rPr lang="en-US" dirty="0" smtClean="0"/>
              <a:t>template</a:t>
            </a:r>
          </a:p>
          <a:p>
            <a:r>
              <a:rPr lang="en-US" dirty="0" smtClean="0"/>
              <a:t>Document production </a:t>
            </a:r>
            <a:r>
              <a:rPr lang="en-US" dirty="0" smtClean="0"/>
              <a:t>system </a:t>
            </a:r>
            <a:r>
              <a:rPr lang="en-US" dirty="0" smtClean="0"/>
              <a:t>creates document and makes </a:t>
            </a:r>
            <a:r>
              <a:rPr lang="en-US" dirty="0" smtClean="0"/>
              <a:t>the document </a:t>
            </a:r>
            <a:r>
              <a:rPr lang="en-US" dirty="0" smtClean="0"/>
              <a:t>visible to user system</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33" name="grp Doc Prod"/>
          <p:cNvGrpSpPr/>
          <p:nvPr/>
        </p:nvGrpSpPr>
        <p:grpSpPr>
          <a:xfrm>
            <a:off x="6257925" y="927100"/>
            <a:ext cx="2483932" cy="1981200"/>
            <a:chOff x="2946487" y="1821047"/>
            <a:chExt cx="2483932" cy="1981200"/>
          </a:xfrm>
        </p:grpSpPr>
        <p:sp>
          <p:nvSpPr>
            <p:cNvPr id="34"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5"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35"/>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pic>
        <p:nvPicPr>
          <p:cNvPr id="37" name="icn Word  Temaple" descr="http://yourfileinfo.com/images/content/extensions/dotx-175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106" y="1754505"/>
            <a:ext cx="912494" cy="9124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Elbow Connector 5"/>
          <p:cNvCxnSpPr>
            <a:stCxn id="51" idx="2"/>
            <a:endCxn id="44" idx="2"/>
          </p:cNvCxnSpPr>
          <p:nvPr/>
        </p:nvCxnSpPr>
        <p:spPr bwMode="auto">
          <a:xfrm rot="16200000" flipH="1">
            <a:off x="4728498" y="-723900"/>
            <a:ext cx="76200" cy="6553200"/>
          </a:xfrm>
          <a:prstGeom prst="bentConnector3">
            <a:avLst>
              <a:gd name="adj1" fmla="val 1487500"/>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40" name="icn Word Doc" descr="http://yourfileinfo.com/images/content/extensions/docx-142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301" y="2670339"/>
            <a:ext cx="912494" cy="9124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42" name="Elbow Connector 41"/>
          <p:cNvCxnSpPr>
            <a:stCxn id="30" idx="2"/>
            <a:endCxn id="45" idx="2"/>
          </p:cNvCxnSpPr>
          <p:nvPr/>
        </p:nvCxnSpPr>
        <p:spPr bwMode="auto">
          <a:xfrm rot="5400000" flipH="1" flipV="1">
            <a:off x="5618642" y="1242093"/>
            <a:ext cx="153254" cy="2698268"/>
          </a:xfrm>
          <a:prstGeom prst="bentConnector3">
            <a:avLst>
              <a:gd name="adj1" fmla="val -37969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5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581275"/>
            <a:ext cx="861320" cy="9716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97832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Digital document production (2)</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smtClean="0"/>
              <a:t>Guidewire application stores </a:t>
            </a:r>
            <a:r>
              <a:rPr lang="en-US" dirty="0" smtClean="0"/>
              <a:t>a document </a:t>
            </a:r>
            <a:r>
              <a:rPr lang="en-US" dirty="0" smtClean="0"/>
              <a:t>template</a:t>
            </a:r>
          </a:p>
          <a:p>
            <a:r>
              <a:rPr lang="en-US" dirty="0"/>
              <a:t>Guidewire </a:t>
            </a:r>
            <a:r>
              <a:rPr lang="en-US" dirty="0" smtClean="0"/>
              <a:t>application creates </a:t>
            </a:r>
            <a:r>
              <a:rPr lang="en-US" dirty="0" smtClean="0"/>
              <a:t>a document with object </a:t>
            </a:r>
            <a:r>
              <a:rPr lang="en-US" dirty="0" smtClean="0"/>
              <a:t>data</a:t>
            </a:r>
          </a:p>
          <a:p>
            <a:r>
              <a:rPr lang="en-US" dirty="0" smtClean="0"/>
              <a:t>Document visible to </a:t>
            </a:r>
            <a:r>
              <a:rPr lang="en-US" dirty="0" smtClean="0"/>
              <a:t>the user system</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cxnSp>
        <p:nvCxnSpPr>
          <p:cNvPr id="6" name="Elbow Connector 5"/>
          <p:cNvCxnSpPr>
            <a:stCxn id="51" idx="2"/>
            <a:endCxn id="30" idx="2"/>
          </p:cNvCxnSpPr>
          <p:nvPr/>
        </p:nvCxnSpPr>
        <p:spPr bwMode="auto">
          <a:xfrm rot="16200000" flipH="1">
            <a:off x="2841439" y="1163158"/>
            <a:ext cx="153254" cy="2856137"/>
          </a:xfrm>
          <a:prstGeom prst="bentConnector3">
            <a:avLst>
              <a:gd name="adj1" fmla="val 723778"/>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39" name="Picture 33" descr="http://yourfileinfo.com/images/content/extensions/pdf-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384" y="2703872"/>
            <a:ext cx="855016" cy="85501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3" descr="http://yourfileinfo.com/images/content/extensions/pdf-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507184"/>
            <a:ext cx="855016" cy="85501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046" y="1981200"/>
            <a:ext cx="810554"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08456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Digital document production (3)</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a:t>Guidewire application stores </a:t>
            </a:r>
            <a:r>
              <a:rPr lang="en-US" dirty="0" smtClean="0"/>
              <a:t>the document </a:t>
            </a:r>
            <a:r>
              <a:rPr lang="en-US" dirty="0"/>
              <a:t>template</a:t>
            </a:r>
          </a:p>
          <a:p>
            <a:r>
              <a:rPr lang="en-US" dirty="0"/>
              <a:t>Guidewire application </a:t>
            </a:r>
            <a:r>
              <a:rPr lang="en-US" dirty="0" smtClean="0"/>
              <a:t>sends a document </a:t>
            </a:r>
            <a:r>
              <a:rPr lang="en-US" dirty="0" smtClean="0"/>
              <a:t>template and </a:t>
            </a:r>
            <a:r>
              <a:rPr lang="en-US" dirty="0" smtClean="0"/>
              <a:t>object </a:t>
            </a:r>
            <a:r>
              <a:rPr lang="en-US" dirty="0" smtClean="0"/>
              <a:t>data </a:t>
            </a:r>
            <a:r>
              <a:rPr lang="en-US" dirty="0"/>
              <a:t>to </a:t>
            </a:r>
            <a:r>
              <a:rPr lang="en-US" dirty="0" smtClean="0"/>
              <a:t>the user </a:t>
            </a:r>
            <a:r>
              <a:rPr lang="en-US" dirty="0"/>
              <a:t>system</a:t>
            </a:r>
          </a:p>
          <a:p>
            <a:r>
              <a:rPr lang="en-US" dirty="0" smtClean="0"/>
              <a:t>User system creates document</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cxnSp>
        <p:nvCxnSpPr>
          <p:cNvPr id="6" name="Elbow Connector 5"/>
          <p:cNvCxnSpPr>
            <a:stCxn id="51" idx="2"/>
            <a:endCxn id="30" idx="2"/>
          </p:cNvCxnSpPr>
          <p:nvPr/>
        </p:nvCxnSpPr>
        <p:spPr bwMode="auto">
          <a:xfrm rot="16200000" flipH="1">
            <a:off x="2841439" y="1163158"/>
            <a:ext cx="153254" cy="2856137"/>
          </a:xfrm>
          <a:prstGeom prst="bentConnector3">
            <a:avLst>
              <a:gd name="adj1" fmla="val 730558"/>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18" name="icn Word  Temaple" descr="http://yourfileinfo.com/images/content/extensions/dotx-17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525" y="2707005"/>
            <a:ext cx="912494" cy="912495"/>
          </a:xfrm>
          <a:prstGeom prst="rect">
            <a:avLst/>
          </a:prstGeom>
          <a:noFill/>
          <a:extLst>
            <a:ext uri="{909E8E84-426E-40DD-AFC4-6F175D3DCCD1}">
              <a14:hiddenFill xmlns:a14="http://schemas.microsoft.com/office/drawing/2010/main">
                <a:solidFill>
                  <a:srgbClr val="FFFFFF"/>
                </a:solidFill>
              </a14:hiddenFill>
            </a:ext>
          </a:extLst>
        </p:spPr>
      </p:pic>
      <p:pic>
        <p:nvPicPr>
          <p:cNvPr id="19" name="icn Word Doc" descr="http://yourfileinfo.com/images/content/extensions/docx-142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867875"/>
            <a:ext cx="912494" cy="9124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icn Word  Temaple" descr="http://yourfileinfo.com/images/content/extensions/dotx-17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1216" y="1867875"/>
            <a:ext cx="912494" cy="91249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bwMode="auto">
          <a:xfrm flipH="1">
            <a:off x="1779140" y="1981200"/>
            <a:ext cx="456247" cy="1"/>
          </a:xfrm>
          <a:prstGeom prst="straightConnector1">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066930"/>
            <a:ext cx="861320" cy="97167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8996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 y="2685399"/>
            <a:ext cx="4876800" cy="3705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View and editing documents: PolicyCenter</a:t>
            </a:r>
            <a:endParaRPr lang="en-US" dirty="0"/>
          </a:p>
        </p:txBody>
      </p:sp>
      <p:sp>
        <p:nvSpPr>
          <p:cNvPr id="10" name="Content Placeholder 9"/>
          <p:cNvSpPr>
            <a:spLocks noGrp="1"/>
          </p:cNvSpPr>
          <p:nvPr>
            <p:ph idx="1"/>
          </p:nvPr>
        </p:nvSpPr>
        <p:spPr/>
        <p:txBody>
          <a:bodyPr/>
          <a:lstStyle/>
          <a:p>
            <a:r>
              <a:rPr lang="en-US" dirty="0" smtClean="0"/>
              <a:t>Actions </a:t>
            </a:r>
            <a:r>
              <a:rPr lang="en-US" dirty="0" smtClean="0">
                <a:sym typeface="Wingdings"/>
              </a:rPr>
              <a:t> </a:t>
            </a:r>
            <a:r>
              <a:rPr lang="en-US" dirty="0" smtClean="0"/>
              <a:t>Documents</a:t>
            </a:r>
          </a:p>
          <a:p>
            <a:r>
              <a:rPr lang="en-US" dirty="0" smtClean="0"/>
              <a:t>Search</a:t>
            </a:r>
          </a:p>
          <a:p>
            <a:r>
              <a:rPr lang="en-US" dirty="0" smtClean="0"/>
              <a:t>View and edit documents </a:t>
            </a:r>
            <a:endParaRPr lang="en-US" dirty="0"/>
          </a:p>
        </p:txBody>
      </p:sp>
      <p:pic>
        <p:nvPicPr>
          <p:cNvPr id="4" name="Picture 3"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0" y="5506615"/>
            <a:ext cx="958039" cy="926570"/>
          </a:xfrm>
          <a:prstGeom prst="rect">
            <a:avLst/>
          </a:prstGeom>
          <a:effectLst>
            <a:outerShdw blurRad="50800" dist="38100" dir="2700000" algn="tl" rotWithShape="0">
              <a:prstClr val="black">
                <a:alpha val="40000"/>
              </a:prstClr>
            </a:outerShdw>
          </a:effectLst>
        </p:spPr>
      </p:pic>
      <p:pic>
        <p:nvPicPr>
          <p:cNvPr id="7172" name="Picture 4" descr="C:\Users\sluersen\AppData\Local\Temp\SNAGHTMLae4dacd.PNG"/>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7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962399" y="914400"/>
            <a:ext cx="4793671" cy="3048000"/>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3177411" y="5369455"/>
            <a:ext cx="407814" cy="25007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Arc 8"/>
          <p:cNvSpPr/>
          <p:nvPr/>
        </p:nvSpPr>
        <p:spPr bwMode="auto">
          <a:xfrm rot="17254141">
            <a:off x="3559670" y="3178670"/>
            <a:ext cx="5335189" cy="5335189"/>
          </a:xfrm>
          <a:prstGeom prst="arc">
            <a:avLst>
              <a:gd name="adj1" fmla="val 15726916"/>
              <a:gd name="adj2" fmla="val 2001733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98010551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9" descr="C:\Users\sluersen\AppData\Local\Temp\SNAGHTMLb6a184c.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875476" y="914400"/>
            <a:ext cx="4887524" cy="2926953"/>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05" y="3166556"/>
            <a:ext cx="3705225" cy="3219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View and editing documents: ClaimCenter</a:t>
            </a:r>
          </a:p>
        </p:txBody>
      </p:sp>
      <p:sp>
        <p:nvSpPr>
          <p:cNvPr id="10" name="Content Placeholder 9"/>
          <p:cNvSpPr>
            <a:spLocks noGrp="1"/>
          </p:cNvSpPr>
          <p:nvPr>
            <p:ph idx="1"/>
          </p:nvPr>
        </p:nvSpPr>
        <p:spPr/>
        <p:txBody>
          <a:bodyPr/>
          <a:lstStyle/>
          <a:p>
            <a:r>
              <a:rPr lang="en-US" dirty="0" smtClean="0"/>
              <a:t>Actions </a:t>
            </a:r>
            <a:r>
              <a:rPr lang="en-US" dirty="0" smtClean="0">
                <a:sym typeface="Wingdings"/>
              </a:rPr>
              <a:t> </a:t>
            </a:r>
            <a:r>
              <a:rPr lang="en-US" dirty="0" smtClean="0"/>
              <a:t>Documents</a:t>
            </a:r>
          </a:p>
          <a:p>
            <a:r>
              <a:rPr lang="en-US" dirty="0" smtClean="0"/>
              <a:t>Search</a:t>
            </a:r>
          </a:p>
          <a:p>
            <a:r>
              <a:rPr lang="en-US" dirty="0" smtClean="0"/>
              <a:t>View and edit documents </a:t>
            </a:r>
            <a:endParaRPr lang="en-US" dirty="0"/>
          </a:p>
        </p:txBody>
      </p:sp>
      <p:sp>
        <p:nvSpPr>
          <p:cNvPr id="2" name="Rounded Rectangle 1"/>
          <p:cNvSpPr/>
          <p:nvPr/>
        </p:nvSpPr>
        <p:spPr bwMode="auto">
          <a:xfrm>
            <a:off x="3147104" y="5636486"/>
            <a:ext cx="407814" cy="25007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01943" y="5475442"/>
            <a:ext cx="958039" cy="926570"/>
          </a:xfrm>
          <a:prstGeom prst="rect">
            <a:avLst/>
          </a:prstGeom>
          <a:effectLst>
            <a:outerShdw blurRad="50800" dist="38100" dir="2700000" algn="tl" rotWithShape="0">
              <a:prstClr val="black">
                <a:alpha val="40000"/>
              </a:prstClr>
            </a:outerShdw>
          </a:effectLst>
        </p:spPr>
      </p:pic>
      <p:sp>
        <p:nvSpPr>
          <p:cNvPr id="13" name="Arc 12"/>
          <p:cNvSpPr/>
          <p:nvPr/>
        </p:nvSpPr>
        <p:spPr bwMode="auto">
          <a:xfrm rot="17346155">
            <a:off x="3481534" y="3472764"/>
            <a:ext cx="5565015" cy="5565016"/>
          </a:xfrm>
          <a:prstGeom prst="arc">
            <a:avLst>
              <a:gd name="adj1" fmla="val 15829303"/>
              <a:gd name="adj2" fmla="val 2001733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30148143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sluersen\AppData\Local\Temp\SNAGHTMLb08f6a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1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808114" y="1066800"/>
            <a:ext cx="4880572" cy="3712572"/>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349625"/>
            <a:ext cx="4810125" cy="30384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View and editing documents: BillingCenter</a:t>
            </a:r>
          </a:p>
        </p:txBody>
      </p:sp>
      <p:sp>
        <p:nvSpPr>
          <p:cNvPr id="10" name="Content Placeholder 9"/>
          <p:cNvSpPr>
            <a:spLocks noGrp="1"/>
          </p:cNvSpPr>
          <p:nvPr>
            <p:ph idx="1"/>
          </p:nvPr>
        </p:nvSpPr>
        <p:spPr/>
        <p:txBody>
          <a:bodyPr/>
          <a:lstStyle/>
          <a:p>
            <a:r>
              <a:rPr lang="en-US" dirty="0" smtClean="0"/>
              <a:t>Actions </a:t>
            </a:r>
            <a:r>
              <a:rPr lang="en-US" dirty="0" smtClean="0">
                <a:sym typeface="Wingdings"/>
              </a:rPr>
              <a:t> </a:t>
            </a:r>
            <a:r>
              <a:rPr lang="en-US" dirty="0" smtClean="0"/>
              <a:t>Documents</a:t>
            </a:r>
          </a:p>
          <a:p>
            <a:r>
              <a:rPr lang="en-US" dirty="0" smtClean="0"/>
              <a:t>Search</a:t>
            </a:r>
          </a:p>
          <a:p>
            <a:r>
              <a:rPr lang="en-US" dirty="0" smtClean="0"/>
              <a:t>View and edit documents </a:t>
            </a:r>
            <a:endParaRPr lang="en-US" dirty="0"/>
          </a:p>
        </p:txBody>
      </p:sp>
      <p:sp>
        <p:nvSpPr>
          <p:cNvPr id="2" name="Rounded Rectangle 1"/>
          <p:cNvSpPr/>
          <p:nvPr/>
        </p:nvSpPr>
        <p:spPr bwMode="auto">
          <a:xfrm>
            <a:off x="3174236" y="5624258"/>
            <a:ext cx="407814" cy="25007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Arc 8"/>
          <p:cNvSpPr/>
          <p:nvPr/>
        </p:nvSpPr>
        <p:spPr bwMode="auto">
          <a:xfrm rot="17078864">
            <a:off x="3506691" y="3492995"/>
            <a:ext cx="5335189" cy="5335189"/>
          </a:xfrm>
          <a:prstGeom prst="arc">
            <a:avLst>
              <a:gd name="adj1" fmla="val 15982774"/>
              <a:gd name="adj2" fmla="val 2001733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59684" y="5455405"/>
            <a:ext cx="979516" cy="9473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3314789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a:t>basics</a:t>
            </a:r>
            <a:endParaRPr lang="en-US" dirty="0"/>
          </a:p>
          <a:p>
            <a:r>
              <a:rPr lang="en-US" dirty="0">
                <a:solidFill>
                  <a:schemeClr val="bg1"/>
                </a:solidFill>
              </a:rPr>
              <a:t>Document management system (DMS) integration</a:t>
            </a:r>
          </a:p>
          <a:p>
            <a:r>
              <a:rPr lang="en-US" dirty="0"/>
              <a:t>IDocumentContentSource plugin</a:t>
            </a:r>
          </a:p>
          <a:p>
            <a:r>
              <a:rPr lang="en-US" dirty="0"/>
              <a:t>IDocumentMetadataSource plugin</a:t>
            </a:r>
          </a:p>
          <a:p>
            <a:r>
              <a:rPr lang="en-US" dirty="0"/>
              <a:t>DMS integration configurations</a:t>
            </a:r>
          </a:p>
          <a:p>
            <a:r>
              <a:rPr lang="en-US" dirty="0"/>
              <a:t>Document related </a:t>
            </a:r>
            <a:r>
              <a:rPr lang="en-US" dirty="0"/>
              <a:t>SOAP </a:t>
            </a:r>
            <a:r>
              <a:rPr lang="en-US" dirty="0"/>
              <a:t>APIs</a:t>
            </a:r>
            <a:endParaRPr lang="en-US" dirty="0"/>
          </a:p>
          <a:p>
            <a:endParaRPr lang="en-US" dirty="0"/>
          </a:p>
        </p:txBody>
      </p:sp>
    </p:spTree>
    <p:extLst>
      <p:ext uri="{BB962C8B-B14F-4D97-AF65-F5344CB8AC3E}">
        <p14:creationId xmlns:p14="http://schemas.microsoft.com/office/powerpoint/2010/main" val="359587795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management system </a:t>
            </a:r>
            <a:r>
              <a:rPr lang="en-US" dirty="0" smtClean="0"/>
              <a:t>(DMS)</a:t>
            </a:r>
            <a:endParaRPr lang="en-US" dirty="0"/>
          </a:p>
        </p:txBody>
      </p:sp>
      <p:sp>
        <p:nvSpPr>
          <p:cNvPr id="5" name="Content Placeholder 4"/>
          <p:cNvSpPr>
            <a:spLocks noGrp="1"/>
          </p:cNvSpPr>
          <p:nvPr>
            <p:ph sz="half" idx="1"/>
          </p:nvPr>
        </p:nvSpPr>
        <p:spPr/>
        <p:txBody>
          <a:bodyPr/>
          <a:lstStyle/>
          <a:p>
            <a:r>
              <a:rPr lang="en-US" dirty="0" smtClean="0"/>
              <a:t>Document storage</a:t>
            </a:r>
          </a:p>
          <a:p>
            <a:pPr lvl="1"/>
            <a:r>
              <a:rPr lang="en-US" dirty="0" smtClean="0"/>
              <a:t>Document </a:t>
            </a:r>
            <a:r>
              <a:rPr lang="en-US" dirty="0"/>
              <a:t>metadata</a:t>
            </a:r>
          </a:p>
          <a:p>
            <a:pPr lvl="2"/>
            <a:r>
              <a:rPr lang="en-US" dirty="0" smtClean="0"/>
              <a:t>Date created, Date modified, Author(s)</a:t>
            </a:r>
          </a:p>
          <a:p>
            <a:pPr lvl="2"/>
            <a:r>
              <a:rPr lang="en-US" dirty="0" smtClean="0"/>
              <a:t>Editor(s), Tags, Categories, Title, Subject</a:t>
            </a:r>
          </a:p>
          <a:p>
            <a:pPr lvl="1"/>
            <a:r>
              <a:rPr lang="en-US" dirty="0"/>
              <a:t>Document contents (bytes</a:t>
            </a:r>
            <a:r>
              <a:rPr lang="en-US" dirty="0" smtClean="0"/>
              <a:t>)</a:t>
            </a:r>
          </a:p>
          <a:p>
            <a:r>
              <a:rPr lang="en-US" dirty="0"/>
              <a:t>Document management</a:t>
            </a:r>
          </a:p>
          <a:p>
            <a:pPr lvl="1"/>
            <a:r>
              <a:rPr lang="en-US" dirty="0"/>
              <a:t>Search and </a:t>
            </a:r>
            <a:r>
              <a:rPr lang="en-US" dirty="0" smtClean="0"/>
              <a:t>retrieval</a:t>
            </a:r>
            <a:endParaRPr lang="en-US" dirty="0"/>
          </a:p>
          <a:p>
            <a:pPr lvl="1"/>
            <a:r>
              <a:rPr lang="en-US" dirty="0"/>
              <a:t>Add and </a:t>
            </a:r>
            <a:r>
              <a:rPr lang="en-US" dirty="0" smtClean="0"/>
              <a:t>update</a:t>
            </a:r>
            <a:endParaRPr lang="en-US" dirty="0"/>
          </a:p>
          <a:p>
            <a:pPr lvl="1"/>
            <a:r>
              <a:rPr lang="en-US" dirty="0"/>
              <a:t>Indexing</a:t>
            </a:r>
          </a:p>
          <a:p>
            <a:pPr lvl="1"/>
            <a:r>
              <a:rPr lang="en-US" dirty="0"/>
              <a:t>Versioning</a:t>
            </a:r>
          </a:p>
          <a:p>
            <a:pPr lvl="1"/>
            <a:r>
              <a:rPr lang="en-US" dirty="0"/>
              <a:t>Workflow management</a:t>
            </a:r>
          </a:p>
          <a:p>
            <a:pPr lvl="1"/>
            <a:r>
              <a:rPr lang="en-US" dirty="0"/>
              <a:t>Security </a:t>
            </a:r>
          </a:p>
          <a:p>
            <a:pPr lvl="1"/>
            <a:endParaRPr lang="en-US" dirty="0"/>
          </a:p>
          <a:p>
            <a:pPr lvl="1"/>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460" y="3048000"/>
            <a:ext cx="2670280" cy="34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95217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how </a:t>
            </a:r>
            <a:r>
              <a:rPr lang="en-US" dirty="0" smtClean="0"/>
              <a:t>to integrate a </a:t>
            </a:r>
            <a:r>
              <a:rPr lang="en-US" dirty="0" smtClean="0"/>
              <a:t> Guidewire </a:t>
            </a:r>
            <a:r>
              <a:rPr lang="en-US" dirty="0" smtClean="0"/>
              <a:t>application w</a:t>
            </a:r>
            <a:r>
              <a:rPr lang="en-US" dirty="0" smtClean="0"/>
              <a:t>ith </a:t>
            </a:r>
            <a:r>
              <a:rPr lang="en-US" dirty="0"/>
              <a:t>an external Document Management System (DMS)</a:t>
            </a:r>
          </a:p>
          <a:p>
            <a:pPr lvl="1"/>
            <a:r>
              <a:rPr lang="en-US" dirty="0"/>
              <a:t>Identify the plugins that enable DMS integration</a:t>
            </a:r>
          </a:p>
          <a:p>
            <a:pPr lvl="1"/>
            <a:r>
              <a:rPr lang="en-US" dirty="0"/>
              <a:t>Implement the plugins to support DMS integration</a:t>
            </a:r>
          </a:p>
          <a:p>
            <a:pPr lvl="1"/>
            <a:r>
              <a:rPr lang="en-US" dirty="0"/>
              <a:t>Deploy and configure DMS integration plugins</a:t>
            </a:r>
          </a:p>
          <a:p>
            <a:pPr lvl="1"/>
            <a:r>
              <a:rPr lang="en-US" dirty="0"/>
              <a:t>Describe the features and limitations of Guidewire’s demo or default implementations of document storage functionality</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847" y="914400"/>
            <a:ext cx="1884825" cy="18821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Guidewire default DMS </a:t>
            </a:r>
            <a:r>
              <a:rPr lang="en-US" dirty="0"/>
              <a:t>implementations</a:t>
            </a:r>
          </a:p>
        </p:txBody>
      </p:sp>
      <p:sp>
        <p:nvSpPr>
          <p:cNvPr id="4" name="Content Placeholder 3"/>
          <p:cNvSpPr>
            <a:spLocks noGrp="1"/>
          </p:cNvSpPr>
          <p:nvPr>
            <p:ph sz="half" idx="1"/>
          </p:nvPr>
        </p:nvSpPr>
        <p:spPr>
          <a:xfrm>
            <a:off x="519111" y="914399"/>
            <a:ext cx="5881690" cy="5486400"/>
          </a:xfrm>
        </p:spPr>
        <p:txBody>
          <a:bodyPr/>
          <a:lstStyle/>
          <a:p>
            <a:r>
              <a:rPr lang="en-US" dirty="0"/>
              <a:t>Default </a:t>
            </a:r>
            <a:r>
              <a:rPr lang="en-US" dirty="0" smtClean="0"/>
              <a:t>DMS implementation</a:t>
            </a:r>
            <a:endParaRPr lang="en-US" dirty="0"/>
          </a:p>
          <a:p>
            <a:pPr lvl="1"/>
            <a:r>
              <a:rPr lang="en-US" dirty="0" smtClean="0"/>
              <a:t>Provided and enabled</a:t>
            </a:r>
          </a:p>
          <a:p>
            <a:pPr lvl="1"/>
            <a:r>
              <a:rPr lang="en-US" dirty="0" err="1" smtClean="0"/>
              <a:t>xx_document</a:t>
            </a:r>
            <a:r>
              <a:rPr lang="en-US" dirty="0" smtClean="0"/>
              <a:t> table in Guidewire database stores document metadata</a:t>
            </a:r>
            <a:endParaRPr lang="en-US" dirty="0"/>
          </a:p>
          <a:p>
            <a:pPr lvl="1"/>
            <a:r>
              <a:rPr lang="en-US" dirty="0" smtClean="0"/>
              <a:t>Guidewire application server file system stores document contents</a:t>
            </a:r>
          </a:p>
          <a:p>
            <a:r>
              <a:rPr lang="en-US" dirty="0" smtClean="0"/>
              <a:t>Alternate DMS </a:t>
            </a:r>
            <a:r>
              <a:rPr lang="en-US" dirty="0" smtClean="0"/>
              <a:t>implementation </a:t>
            </a:r>
            <a:endParaRPr lang="en-US" dirty="0" smtClean="0"/>
          </a:p>
          <a:p>
            <a:pPr lvl="1"/>
            <a:r>
              <a:rPr lang="en-US" dirty="0" smtClean="0"/>
              <a:t>Proof of Concept (demo)</a:t>
            </a:r>
          </a:p>
          <a:p>
            <a:pPr lvl="1"/>
            <a:r>
              <a:rPr lang="en-US" dirty="0"/>
              <a:t>Provided, but NOT enabled</a:t>
            </a:r>
          </a:p>
          <a:p>
            <a:pPr lvl="1"/>
            <a:r>
              <a:rPr lang="en-US" dirty="0" smtClean="0"/>
              <a:t>User </a:t>
            </a:r>
            <a:r>
              <a:rPr lang="en-US" dirty="0" smtClean="0"/>
              <a:t>system stores metadata as </a:t>
            </a:r>
            <a:r>
              <a:rPr lang="en-US" dirty="0" smtClean="0"/>
              <a:t>a serialized Document entity </a:t>
            </a:r>
            <a:r>
              <a:rPr lang="en-US" dirty="0" smtClean="0"/>
              <a:t>in local file system</a:t>
            </a:r>
            <a:endParaRPr lang="en-US" dirty="0"/>
          </a:p>
          <a:p>
            <a:pPr lvl="1"/>
            <a:r>
              <a:rPr lang="en-US" dirty="0"/>
              <a:t>Guidewire application server file system stores </a:t>
            </a:r>
            <a:r>
              <a:rPr lang="en-US" dirty="0" smtClean="0"/>
              <a:t>document contents</a:t>
            </a:r>
            <a:endParaRPr lang="en-US" dirty="0"/>
          </a:p>
          <a:p>
            <a:r>
              <a:rPr lang="en-US" dirty="0" smtClean="0"/>
              <a:t>Neither </a:t>
            </a:r>
            <a:r>
              <a:rPr lang="en-US" dirty="0"/>
              <a:t>implementation intended for production use</a:t>
            </a:r>
          </a:p>
          <a:p>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0" y="38494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1986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DMS integration plugins</a:t>
            </a:r>
            <a:endParaRPr lang="en-US" dirty="0"/>
          </a:p>
        </p:txBody>
      </p:sp>
      <p:sp>
        <p:nvSpPr>
          <p:cNvPr id="8" name="Content Placeholder 7"/>
          <p:cNvSpPr>
            <a:spLocks noGrp="1"/>
          </p:cNvSpPr>
          <p:nvPr>
            <p:ph sz="half" idx="1"/>
          </p:nvPr>
        </p:nvSpPr>
        <p:spPr>
          <a:xfrm>
            <a:off x="519111" y="914399"/>
            <a:ext cx="5881690" cy="5486400"/>
          </a:xfrm>
        </p:spPr>
        <p:txBody>
          <a:bodyPr/>
          <a:lstStyle/>
          <a:p>
            <a:r>
              <a:rPr lang="en-US" b="1" dirty="0" smtClean="0">
                <a:latin typeface="Courier New" pitchFamily="49" charset="0"/>
                <a:cs typeface="Courier New" pitchFamily="49" charset="0"/>
              </a:rPr>
              <a:t>IDocumentContentSource</a:t>
            </a:r>
            <a:r>
              <a:rPr lang="en-US" dirty="0" smtClean="0"/>
              <a:t> </a:t>
            </a:r>
            <a:r>
              <a:rPr lang="en-US" dirty="0"/>
              <a:t>plugin handles storage and retrieval of </a:t>
            </a:r>
            <a:r>
              <a:rPr lang="en-US" dirty="0" smtClean="0"/>
              <a:t>document content</a:t>
            </a:r>
            <a:endParaRPr lang="en-US" dirty="0"/>
          </a:p>
          <a:p>
            <a:pPr lvl="1"/>
            <a:r>
              <a:rPr lang="en-US" dirty="0"/>
              <a:t>Optionally stores </a:t>
            </a:r>
            <a:r>
              <a:rPr lang="en-US" dirty="0" smtClean="0"/>
              <a:t>metadata</a:t>
            </a:r>
          </a:p>
          <a:p>
            <a:pPr lvl="1"/>
            <a:r>
              <a:rPr lang="en-US" dirty="0" smtClean="0"/>
              <a:t>More </a:t>
            </a:r>
            <a:r>
              <a:rPr lang="en-US" dirty="0"/>
              <a:t>efficient if same system holds content and </a:t>
            </a:r>
            <a:r>
              <a:rPr lang="en-US" dirty="0" smtClean="0"/>
              <a:t>metadata</a:t>
            </a:r>
          </a:p>
          <a:p>
            <a:r>
              <a:rPr lang="en-US" b="1" dirty="0" smtClean="0">
                <a:latin typeface="Courier New" pitchFamily="49" charset="0"/>
                <a:cs typeface="Courier New" pitchFamily="49" charset="0"/>
              </a:rPr>
              <a:t>IDocumentMetadataSource</a:t>
            </a:r>
            <a:r>
              <a:rPr lang="en-US" dirty="0" smtClean="0"/>
              <a:t> </a:t>
            </a:r>
            <a:r>
              <a:rPr lang="en-US" dirty="0"/>
              <a:t>plugin </a:t>
            </a:r>
            <a:r>
              <a:rPr lang="en-US" dirty="0" smtClean="0"/>
              <a:t>manages </a:t>
            </a:r>
            <a:r>
              <a:rPr lang="en-US" dirty="0"/>
              <a:t>document metadata and document </a:t>
            </a:r>
            <a:r>
              <a:rPr lang="en-US" dirty="0" smtClean="0"/>
              <a:t>searches</a:t>
            </a:r>
          </a:p>
          <a:p>
            <a:r>
              <a:rPr lang="en-US" dirty="0" smtClean="0"/>
              <a:t>Optional custom </a:t>
            </a:r>
            <a:r>
              <a:rPr lang="en-US" b="1" dirty="0">
                <a:latin typeface="Courier New" pitchFamily="49" charset="0"/>
                <a:cs typeface="Courier New" pitchFamily="49" charset="0"/>
              </a:rPr>
              <a:t>IDocumentMetadataSource</a:t>
            </a:r>
            <a:r>
              <a:rPr lang="en-US" dirty="0" smtClean="0"/>
              <a:t> plugin</a:t>
            </a:r>
          </a:p>
          <a:p>
            <a:pPr lvl="1"/>
            <a:r>
              <a:rPr lang="en-US" dirty="0" smtClean="0"/>
              <a:t>Application stores </a:t>
            </a:r>
            <a:r>
              <a:rPr lang="en-US" dirty="0"/>
              <a:t>document metadata in its </a:t>
            </a:r>
            <a:r>
              <a:rPr lang="en-US" dirty="0" smtClean="0"/>
              <a:t>database</a:t>
            </a:r>
          </a:p>
          <a:p>
            <a:pPr lvl="1"/>
            <a:r>
              <a:rPr lang="en-US" dirty="0" smtClean="0"/>
              <a:t>Eliminates </a:t>
            </a:r>
            <a:r>
              <a:rPr lang="en-US" dirty="0"/>
              <a:t>runtime dependency on DMS for document metadata and search</a:t>
            </a:r>
          </a:p>
          <a:p>
            <a:pPr lvl="1"/>
            <a:endParaRPr lang="en-US" dirty="0"/>
          </a:p>
        </p:txBody>
      </p:sp>
      <p:pic>
        <p:nvPicPr>
          <p:cNvPr id="4"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1" y="858832"/>
            <a:ext cx="1218012" cy="1458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cn DocMMeta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1" y="3124199"/>
            <a:ext cx="1361168" cy="16080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6002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a:t>
            </a:r>
            <a:r>
              <a:rPr lang="en-US" dirty="0"/>
              <a:t> integration and Document </a:t>
            </a:r>
            <a:r>
              <a:rPr lang="en-US" dirty="0" smtClean="0"/>
              <a:t>IDs</a:t>
            </a:r>
            <a:endParaRPr lang="en-US" dirty="0"/>
          </a:p>
        </p:txBody>
      </p:sp>
      <p:sp>
        <p:nvSpPr>
          <p:cNvPr id="3" name="Content Placeholder 2"/>
          <p:cNvSpPr>
            <a:spLocks noGrp="1"/>
          </p:cNvSpPr>
          <p:nvPr>
            <p:ph sz="half" idx="1"/>
          </p:nvPr>
        </p:nvSpPr>
        <p:spPr/>
        <p:txBody>
          <a:bodyPr/>
          <a:lstStyle/>
          <a:p>
            <a:r>
              <a:rPr lang="en-US" dirty="0" smtClean="0"/>
              <a:t>Unique </a:t>
            </a:r>
            <a:r>
              <a:rPr lang="en-US" dirty="0"/>
              <a:t>identifier for a single document in the </a:t>
            </a:r>
            <a:r>
              <a:rPr lang="en-US" dirty="0" smtClean="0"/>
              <a:t>DMS</a:t>
            </a:r>
            <a:br>
              <a:rPr lang="en-US" dirty="0" smtClean="0"/>
            </a:br>
            <a:endParaRPr lang="en-US" dirty="0" smtClean="0"/>
          </a:p>
          <a:p>
            <a:r>
              <a:rPr lang="en-US" dirty="0" smtClean="0"/>
              <a:t>If versioning supported, then PublicID does not change</a:t>
            </a:r>
            <a:endParaRPr lang="en-US" dirty="0"/>
          </a:p>
        </p:txBody>
      </p:sp>
      <p:sp>
        <p:nvSpPr>
          <p:cNvPr id="8" name="Content Placeholder 7"/>
          <p:cNvSpPr>
            <a:spLocks noGrp="1"/>
          </p:cNvSpPr>
          <p:nvPr>
            <p:ph sz="half" idx="10"/>
          </p:nvPr>
        </p:nvSpPr>
        <p:spPr/>
        <p:txBody>
          <a:bodyPr/>
          <a:lstStyle/>
          <a:p>
            <a:r>
              <a:rPr lang="en-US" dirty="0" smtClean="0"/>
              <a:t>Unique </a:t>
            </a:r>
            <a:r>
              <a:rPr lang="en-US" dirty="0"/>
              <a:t>identifier for a single </a:t>
            </a:r>
            <a:r>
              <a:rPr lang="en-US" dirty="0" smtClean="0"/>
              <a:t>version </a:t>
            </a:r>
            <a:r>
              <a:rPr lang="en-US" dirty="0"/>
              <a:t>of a single document in the </a:t>
            </a:r>
            <a:r>
              <a:rPr lang="en-US" dirty="0" smtClean="0"/>
              <a:t>DMS</a:t>
            </a:r>
          </a:p>
          <a:p>
            <a:r>
              <a:rPr lang="en-US" dirty="0"/>
              <a:t>If versioning supported, </a:t>
            </a:r>
            <a:r>
              <a:rPr lang="en-US" dirty="0" err="1" smtClean="0"/>
              <a:t>DocUID</a:t>
            </a:r>
            <a:r>
              <a:rPr lang="en-US" dirty="0" smtClean="0"/>
              <a:t> most likely changes</a:t>
            </a:r>
            <a:endParaRPr lang="en-US" dirty="0"/>
          </a:p>
        </p:txBody>
      </p:sp>
      <p:sp>
        <p:nvSpPr>
          <p:cNvPr id="7" name="Content Placeholder 6"/>
          <p:cNvSpPr>
            <a:spLocks noGrp="1"/>
          </p:cNvSpPr>
          <p:nvPr>
            <p:ph sz="half" idx="2"/>
          </p:nvPr>
        </p:nvSpPr>
        <p:spPr/>
        <p:txBody>
          <a:bodyPr/>
          <a:lstStyle/>
          <a:p>
            <a:r>
              <a:rPr lang="en-US" dirty="0" smtClean="0"/>
              <a:t>Internal Guidewire application property</a:t>
            </a:r>
            <a:br>
              <a:rPr lang="en-US" dirty="0" smtClean="0"/>
            </a:br>
            <a:endParaRPr lang="en-US" dirty="0" smtClean="0"/>
          </a:p>
          <a:p>
            <a:r>
              <a:rPr lang="en-US" dirty="0" smtClean="0"/>
              <a:t>Not used for DMS </a:t>
            </a:r>
          </a:p>
          <a:p>
            <a:r>
              <a:rPr lang="en-US" dirty="0" smtClean="0"/>
              <a:t>Not used for versioning</a:t>
            </a:r>
            <a:br>
              <a:rPr lang="en-US" dirty="0" smtClean="0"/>
            </a:br>
            <a:endParaRPr lang="en-US" dirty="0"/>
          </a:p>
        </p:txBody>
      </p:sp>
      <p:sp>
        <p:nvSpPr>
          <p:cNvPr id="9" name="Subtitle 8"/>
          <p:cNvSpPr>
            <a:spLocks noGrp="1"/>
          </p:cNvSpPr>
          <p:nvPr>
            <p:ph type="subTitle" idx="11"/>
          </p:nvPr>
        </p:nvSpPr>
        <p:spPr/>
        <p:txBody>
          <a:bodyPr/>
          <a:lstStyle/>
          <a:p>
            <a:r>
              <a:rPr lang="en-US" dirty="0" err="1"/>
              <a:t>Document.PublicID</a:t>
            </a:r>
            <a:r>
              <a:rPr lang="en-US" dirty="0"/>
              <a:t> </a:t>
            </a:r>
          </a:p>
        </p:txBody>
      </p:sp>
      <p:sp>
        <p:nvSpPr>
          <p:cNvPr id="10" name="Text Placeholder 9"/>
          <p:cNvSpPr>
            <a:spLocks noGrp="1"/>
          </p:cNvSpPr>
          <p:nvPr>
            <p:ph type="body" sz="quarter" idx="12"/>
          </p:nvPr>
        </p:nvSpPr>
        <p:spPr/>
        <p:txBody>
          <a:bodyPr/>
          <a:lstStyle/>
          <a:p>
            <a:r>
              <a:rPr lang="en-US" dirty="0" err="1"/>
              <a:t>Document.DocUID</a:t>
            </a:r>
            <a:endParaRPr lang="en-US" dirty="0"/>
          </a:p>
        </p:txBody>
      </p:sp>
      <p:sp>
        <p:nvSpPr>
          <p:cNvPr id="11" name="Text Placeholder 10"/>
          <p:cNvSpPr>
            <a:spLocks noGrp="1"/>
          </p:cNvSpPr>
          <p:nvPr>
            <p:ph type="body" sz="quarter" idx="13"/>
          </p:nvPr>
        </p:nvSpPr>
        <p:spPr/>
        <p:txBody>
          <a:bodyPr/>
          <a:lstStyle/>
          <a:p>
            <a:r>
              <a:rPr lang="en-US" dirty="0" err="1"/>
              <a:t>Document.Id</a:t>
            </a:r>
            <a:endParaRPr lang="en-US" dirty="0"/>
          </a:p>
        </p:txBody>
      </p:sp>
    </p:spTree>
    <p:extLst>
      <p:ext uri="{BB962C8B-B14F-4D97-AF65-F5344CB8AC3E}">
        <p14:creationId xmlns:p14="http://schemas.microsoft.com/office/powerpoint/2010/main" val="3163123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storage choices</a:t>
            </a:r>
            <a:endParaRPr lang="en-US" dirty="0"/>
          </a:p>
        </p:txBody>
      </p:sp>
      <p:sp>
        <p:nvSpPr>
          <p:cNvPr id="3" name="Subtitle 2"/>
          <p:cNvSpPr>
            <a:spLocks noGrp="1"/>
          </p:cNvSpPr>
          <p:nvPr>
            <p:ph type="subTitle" idx="10"/>
          </p:nvPr>
        </p:nvSpPr>
        <p:spPr/>
        <p:txBody>
          <a:bodyPr/>
          <a:lstStyle/>
          <a:p>
            <a:r>
              <a:rPr lang="en-US" dirty="0" smtClean="0"/>
              <a:t>No DMS storage</a:t>
            </a:r>
            <a:endParaRPr lang="en-US" dirty="0"/>
          </a:p>
        </p:txBody>
      </p:sp>
      <p:sp>
        <p:nvSpPr>
          <p:cNvPr id="4" name="Text Placeholder 3"/>
          <p:cNvSpPr>
            <a:spLocks noGrp="1"/>
          </p:cNvSpPr>
          <p:nvPr>
            <p:ph type="body" sz="quarter" idx="11"/>
          </p:nvPr>
        </p:nvSpPr>
        <p:spPr/>
        <p:txBody>
          <a:bodyPr/>
          <a:lstStyle/>
          <a:p>
            <a:r>
              <a:rPr lang="en-US" dirty="0" smtClean="0"/>
              <a:t>External DMS storage</a:t>
            </a:r>
            <a:endParaRPr lang="en-US" dirty="0"/>
          </a:p>
        </p:txBody>
      </p:sp>
      <p:sp>
        <p:nvSpPr>
          <p:cNvPr id="5" name="Content Placeholder 4"/>
          <p:cNvSpPr>
            <a:spLocks noGrp="1"/>
          </p:cNvSpPr>
          <p:nvPr>
            <p:ph sz="half" idx="2"/>
          </p:nvPr>
        </p:nvSpPr>
        <p:spPr/>
        <p:txBody>
          <a:bodyPr/>
          <a:lstStyle/>
          <a:p>
            <a:r>
              <a:rPr lang="en-US" dirty="0" smtClean="0"/>
              <a:t>To </a:t>
            </a:r>
            <a:r>
              <a:rPr lang="en-US" dirty="0"/>
              <a:t>store and retrieve </a:t>
            </a:r>
            <a:r>
              <a:rPr lang="en-US" dirty="0" smtClean="0"/>
              <a:t>content, implement custom plugin for </a:t>
            </a:r>
            <a:r>
              <a:rPr lang="en-US" b="1" dirty="0" err="1" smtClean="0">
                <a:latin typeface="Courier New" pitchFamily="49" charset="0"/>
                <a:cs typeface="Courier New" pitchFamily="49" charset="0"/>
              </a:rPr>
              <a:t>IDocumentContent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latin typeface="Courier New" pitchFamily="49" charset="0"/>
                <a:cs typeface="Courier New" pitchFamily="49" charset="0"/>
              </a:rPr>
              <a:t>Source</a:t>
            </a:r>
            <a:r>
              <a:rPr lang="en-US" dirty="0" smtClean="0"/>
              <a:t> plugin</a:t>
            </a:r>
          </a:p>
          <a:p>
            <a:r>
              <a:rPr lang="en-US" dirty="0" smtClean="0"/>
              <a:t>If added to DMS outside of a Guidewire application process, implement a custom </a:t>
            </a:r>
            <a:r>
              <a:rPr lang="en-US" b="1" dirty="0" err="1">
                <a:latin typeface="Courier New" pitchFamily="49" charset="0"/>
                <a:cs typeface="Courier New" pitchFamily="49" charset="0"/>
              </a:rPr>
              <a:t>IDocumentMetadata</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latin typeface="Courier New" pitchFamily="49" charset="0"/>
                <a:cs typeface="Courier New" pitchFamily="49" charset="0"/>
              </a:rPr>
              <a:t>Source</a:t>
            </a:r>
            <a:r>
              <a:rPr lang="en-US" dirty="0"/>
              <a:t> plugin</a:t>
            </a:r>
          </a:p>
          <a:p>
            <a:pPr marL="0" indent="0">
              <a:buNone/>
            </a:pPr>
            <a:endParaRPr lang="en-US" dirty="0"/>
          </a:p>
        </p:txBody>
      </p:sp>
      <p:sp>
        <p:nvSpPr>
          <p:cNvPr id="6" name="Content Placeholder 5"/>
          <p:cNvSpPr>
            <a:spLocks noGrp="1"/>
          </p:cNvSpPr>
          <p:nvPr>
            <p:ph sz="half" idx="1"/>
          </p:nvPr>
        </p:nvSpPr>
        <p:spPr/>
        <p:txBody>
          <a:bodyPr/>
          <a:lstStyle/>
          <a:p>
            <a:r>
              <a:rPr lang="en-US" dirty="0" smtClean="0"/>
              <a:t>Use the default implement of the </a:t>
            </a:r>
            <a:r>
              <a:rPr lang="en-US" b="1" dirty="0" err="1" smtClean="0">
                <a:latin typeface="Courier New" pitchFamily="49" charset="0"/>
                <a:cs typeface="Courier New" pitchFamily="49" charset="0"/>
              </a:rPr>
              <a:t>IDocumentContent</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Source </a:t>
            </a:r>
            <a:r>
              <a:rPr lang="en-US" dirty="0" smtClean="0"/>
              <a:t>plugin</a:t>
            </a:r>
          </a:p>
          <a:p>
            <a:r>
              <a:rPr lang="en-US" dirty="0" smtClean="0"/>
              <a:t>Do NOT enable </a:t>
            </a:r>
            <a:r>
              <a:rPr lang="en-US" b="1" dirty="0" err="1" smtClean="0">
                <a:latin typeface="Courier New" pitchFamily="49" charset="0"/>
                <a:cs typeface="Courier New" pitchFamily="49" charset="0"/>
              </a:rPr>
              <a:t>IDocumentMetadata</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Source</a:t>
            </a:r>
            <a:r>
              <a:rPr lang="en-US" dirty="0" smtClean="0"/>
              <a:t> plugin</a:t>
            </a:r>
            <a:endParaRPr lang="en-US" dirty="0"/>
          </a:p>
        </p:txBody>
      </p:sp>
    </p:spTree>
    <p:extLst>
      <p:ext uri="{BB962C8B-B14F-4D97-AF65-F5344CB8AC3E}">
        <p14:creationId xmlns:p14="http://schemas.microsoft.com/office/powerpoint/2010/main" val="4335624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 Hidden"/>
          <p:cNvSpPr/>
          <p:nvPr/>
        </p:nvSpPr>
        <p:spPr bwMode="auto">
          <a:xfrm>
            <a:off x="910302" y="2427342"/>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ec GWRE"/>
          <p:cNvSpPr/>
          <p:nvPr/>
        </p:nvSpPr>
        <p:spPr bwMode="auto">
          <a:xfrm>
            <a:off x="2667000" y="1321858"/>
            <a:ext cx="1828800" cy="4774142"/>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8"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020" y="148166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p User Sys"/>
          <p:cNvGrpSpPr/>
          <p:nvPr/>
        </p:nvGrpSpPr>
        <p:grpSpPr>
          <a:xfrm>
            <a:off x="304800" y="914400"/>
            <a:ext cx="1828800" cy="1962270"/>
            <a:chOff x="533399" y="914400"/>
            <a:chExt cx="1828800" cy="1962270"/>
          </a:xfrm>
        </p:grpSpPr>
        <p:sp>
          <p:nvSpPr>
            <p:cNvPr id="65" name="rec User"/>
            <p:cNvSpPr/>
            <p:nvPr/>
          </p:nvSpPr>
          <p:spPr bwMode="auto">
            <a:xfrm>
              <a:off x="749112" y="1276470"/>
              <a:ext cx="1613087"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6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bwMode="auto">
            <a:xfrm>
              <a:off x="533399" y="914400"/>
              <a:ext cx="17526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43" name="grp Doc Prod"/>
          <p:cNvGrpSpPr/>
          <p:nvPr/>
        </p:nvGrpSpPr>
        <p:grpSpPr>
          <a:xfrm>
            <a:off x="6445704" y="927100"/>
            <a:ext cx="2483932" cy="5168900"/>
            <a:chOff x="2946487" y="1821047"/>
            <a:chExt cx="2483932" cy="5168900"/>
          </a:xfrm>
        </p:grpSpPr>
        <p:sp>
          <p:nvSpPr>
            <p:cNvPr id="44" name="rec Do Prod"/>
            <p:cNvSpPr/>
            <p:nvPr/>
          </p:nvSpPr>
          <p:spPr bwMode="auto">
            <a:xfrm>
              <a:off x="3144419" y="2202047"/>
              <a:ext cx="2286000" cy="47879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a:solidFill>
                    <a:schemeClr val="bg1"/>
                  </a:solidFill>
                </a:rPr>
                <a:t> </a:t>
              </a:r>
              <a:r>
                <a:rPr lang="en-US" b="1" dirty="0" smtClean="0">
                  <a:solidFill>
                    <a:schemeClr val="bg1"/>
                  </a:solidFill>
                </a:rPr>
                <a:t>External systems</a:t>
              </a:r>
              <a:endParaRPr lang="en-US" b="1" dirty="0">
                <a:solidFill>
                  <a:schemeClr val="bg1"/>
                </a:solidFill>
              </a:endParaRPr>
            </a:p>
          </p:txBody>
        </p:sp>
      </p:grpSp>
      <p:sp>
        <p:nvSpPr>
          <p:cNvPr id="33" name="Rounded Rectangle 32"/>
          <p:cNvSpPr/>
          <p:nvPr/>
        </p:nvSpPr>
        <p:spPr bwMode="auto">
          <a:xfrm>
            <a:off x="2438900" y="927100"/>
            <a:ext cx="19045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Guidewire App</a:t>
            </a:r>
            <a:endParaRPr lang="en-US" b="1" dirty="0">
              <a:solidFill>
                <a:schemeClr val="bg1"/>
              </a:solidFill>
            </a:endParaRPr>
          </a:p>
        </p:txBody>
      </p:sp>
      <p:sp>
        <p:nvSpPr>
          <p:cNvPr id="7" name="Title 6"/>
          <p:cNvSpPr>
            <a:spLocks noGrp="1"/>
          </p:cNvSpPr>
          <p:nvPr>
            <p:ph type="title"/>
          </p:nvPr>
        </p:nvSpPr>
        <p:spPr>
          <a:xfrm>
            <a:off x="493776" y="118872"/>
            <a:ext cx="8650224" cy="742951"/>
          </a:xfrm>
        </p:spPr>
        <p:txBody>
          <a:bodyPr/>
          <a:lstStyle/>
          <a:p>
            <a:r>
              <a:rPr lang="en-US" dirty="0"/>
              <a:t>Internal document storage and metadata</a:t>
            </a:r>
          </a:p>
        </p:txBody>
      </p:sp>
      <p:pic>
        <p:nvPicPr>
          <p:cNvPr id="11"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6670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3581400" y="5638800"/>
            <a:ext cx="1937237"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0" name="Straight Arrow Connector 29"/>
          <p:cNvCxnSpPr/>
          <p:nvPr/>
        </p:nvCxnSpPr>
        <p:spPr bwMode="auto">
          <a:xfrm>
            <a:off x="1941423" y="2113404"/>
            <a:ext cx="86508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9"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8194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9718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noChangeAspect="1"/>
          </p:cNvGrpSpPr>
          <p:nvPr/>
        </p:nvGrpSpPr>
        <p:grpSpPr>
          <a:xfrm>
            <a:off x="4913774" y="5221165"/>
            <a:ext cx="859676" cy="1005840"/>
            <a:chOff x="5008403" y="4005593"/>
            <a:chExt cx="958363" cy="1115765"/>
          </a:xfrm>
        </p:grpSpPr>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399" y="4005593"/>
              <a:ext cx="524367" cy="5746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8403" y="4029177"/>
              <a:ext cx="955994" cy="10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57" name="Straight Arrow Connector 56"/>
          <p:cNvCxnSpPr/>
          <p:nvPr/>
        </p:nvCxnSpPr>
        <p:spPr bwMode="auto">
          <a:xfrm>
            <a:off x="5697121" y="5638800"/>
            <a:ext cx="1082508"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50"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37338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1856" y="38862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4312" y="40386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0" name="num8"/>
          <p:cNvSpPr/>
          <p:nvPr/>
        </p:nvSpPr>
        <p:spPr bwMode="auto">
          <a:xfrm>
            <a:off x="4495800" y="551757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54" name="num7"/>
          <p:cNvSpPr/>
          <p:nvPr/>
        </p:nvSpPr>
        <p:spPr bwMode="auto">
          <a:xfrm>
            <a:off x="6324600" y="550611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pic>
        <p:nvPicPr>
          <p:cNvPr id="58"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1524000"/>
            <a:ext cx="469466" cy="8645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1676400"/>
            <a:ext cx="469466" cy="8645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1828800"/>
            <a:ext cx="469466" cy="8645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9316" y="3886200"/>
            <a:ext cx="910284" cy="8331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9278" y="2628856"/>
            <a:ext cx="670322" cy="9576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num8"/>
          <p:cNvSpPr/>
          <p:nvPr/>
        </p:nvSpPr>
        <p:spPr bwMode="auto">
          <a:xfrm>
            <a:off x="3634978" y="310492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2" name="num8"/>
          <p:cNvSpPr/>
          <p:nvPr/>
        </p:nvSpPr>
        <p:spPr bwMode="auto">
          <a:xfrm>
            <a:off x="3391150" y="4262488"/>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Tree>
    <p:extLst>
      <p:ext uri="{BB962C8B-B14F-4D97-AF65-F5344CB8AC3E}">
        <p14:creationId xmlns:p14="http://schemas.microsoft.com/office/powerpoint/2010/main" val="285598268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 Hidden"/>
          <p:cNvSpPr/>
          <p:nvPr/>
        </p:nvSpPr>
        <p:spPr bwMode="auto">
          <a:xfrm>
            <a:off x="910302" y="2427342"/>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ec GWRE"/>
          <p:cNvSpPr/>
          <p:nvPr/>
        </p:nvSpPr>
        <p:spPr bwMode="auto">
          <a:xfrm>
            <a:off x="2667000" y="1321858"/>
            <a:ext cx="1828800" cy="4774142"/>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8"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020" y="148166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p User Sys"/>
          <p:cNvGrpSpPr/>
          <p:nvPr/>
        </p:nvGrpSpPr>
        <p:grpSpPr>
          <a:xfrm>
            <a:off x="304800" y="914400"/>
            <a:ext cx="1828800" cy="1962270"/>
            <a:chOff x="533399" y="914400"/>
            <a:chExt cx="1828800" cy="1962270"/>
          </a:xfrm>
        </p:grpSpPr>
        <p:sp>
          <p:nvSpPr>
            <p:cNvPr id="65" name="rec User"/>
            <p:cNvSpPr/>
            <p:nvPr/>
          </p:nvSpPr>
          <p:spPr bwMode="auto">
            <a:xfrm>
              <a:off x="749112" y="1276470"/>
              <a:ext cx="1613087"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6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bwMode="auto">
            <a:xfrm>
              <a:off x="533399" y="914400"/>
              <a:ext cx="17526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43" name="grp Doc Prod"/>
          <p:cNvGrpSpPr/>
          <p:nvPr/>
        </p:nvGrpSpPr>
        <p:grpSpPr>
          <a:xfrm>
            <a:off x="6445704" y="927100"/>
            <a:ext cx="2483932" cy="5168900"/>
            <a:chOff x="2946487" y="1821047"/>
            <a:chExt cx="2483932" cy="5168900"/>
          </a:xfrm>
        </p:grpSpPr>
        <p:sp>
          <p:nvSpPr>
            <p:cNvPr id="44" name="rec Do Prod"/>
            <p:cNvSpPr/>
            <p:nvPr/>
          </p:nvSpPr>
          <p:spPr bwMode="auto">
            <a:xfrm>
              <a:off x="3144419" y="2202047"/>
              <a:ext cx="2286000" cy="47879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a:t>
              </a:r>
              <a:r>
                <a:rPr lang="en-US" b="1" dirty="0">
                  <a:solidFill>
                    <a:schemeClr val="bg1"/>
                  </a:solidFill>
                </a:rPr>
                <a:t>D</a:t>
              </a:r>
              <a:r>
                <a:rPr lang="en-US" b="1" dirty="0" smtClean="0">
                  <a:solidFill>
                    <a:schemeClr val="bg1"/>
                  </a:solidFill>
                </a:rPr>
                <a:t>MS</a:t>
              </a:r>
              <a:endParaRPr lang="en-US" b="1" dirty="0">
                <a:solidFill>
                  <a:schemeClr val="bg1"/>
                </a:solidFill>
              </a:endParaRPr>
            </a:p>
          </p:txBody>
        </p:sp>
      </p:grpSp>
      <p:sp>
        <p:nvSpPr>
          <p:cNvPr id="33" name="Rounded Rectangle 32"/>
          <p:cNvSpPr/>
          <p:nvPr/>
        </p:nvSpPr>
        <p:spPr bwMode="auto">
          <a:xfrm>
            <a:off x="2438900" y="927100"/>
            <a:ext cx="19045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Guidewire App</a:t>
            </a:r>
            <a:endParaRPr lang="en-US" b="1" dirty="0">
              <a:solidFill>
                <a:schemeClr val="bg1"/>
              </a:solidFill>
            </a:endParaRPr>
          </a:p>
        </p:txBody>
      </p:sp>
      <p:sp>
        <p:nvSpPr>
          <p:cNvPr id="7" name="Title 6"/>
          <p:cNvSpPr>
            <a:spLocks noGrp="1"/>
          </p:cNvSpPr>
          <p:nvPr>
            <p:ph type="title"/>
          </p:nvPr>
        </p:nvSpPr>
        <p:spPr>
          <a:xfrm>
            <a:off x="493776" y="118872"/>
            <a:ext cx="8650224" cy="742951"/>
          </a:xfrm>
        </p:spPr>
        <p:txBody>
          <a:bodyPr/>
          <a:lstStyle/>
          <a:p>
            <a:r>
              <a:rPr lang="en-US" dirty="0"/>
              <a:t>External doc storage and internal metadata</a:t>
            </a:r>
          </a:p>
        </p:txBody>
      </p:sp>
      <p:pic>
        <p:nvPicPr>
          <p:cNvPr id="11"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6670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3581400" y="5638800"/>
            <a:ext cx="1937237"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0" name="Straight Arrow Connector 29"/>
          <p:cNvCxnSpPr/>
          <p:nvPr/>
        </p:nvCxnSpPr>
        <p:spPr bwMode="auto">
          <a:xfrm>
            <a:off x="1941423" y="2113404"/>
            <a:ext cx="86508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9"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8194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9718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noChangeAspect="1"/>
          </p:cNvGrpSpPr>
          <p:nvPr/>
        </p:nvGrpSpPr>
        <p:grpSpPr>
          <a:xfrm>
            <a:off x="4913774" y="5221165"/>
            <a:ext cx="859676" cy="1005840"/>
            <a:chOff x="5008403" y="4005593"/>
            <a:chExt cx="958363" cy="1115765"/>
          </a:xfrm>
        </p:grpSpPr>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399" y="4005593"/>
              <a:ext cx="524367" cy="5746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8403" y="4029177"/>
              <a:ext cx="955994" cy="10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57" name="Straight Arrow Connector 56"/>
          <p:cNvCxnSpPr/>
          <p:nvPr/>
        </p:nvCxnSpPr>
        <p:spPr bwMode="auto">
          <a:xfrm>
            <a:off x="5697121" y="5638800"/>
            <a:ext cx="1082508"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3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808" y="1501480"/>
            <a:ext cx="929592" cy="12052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6622" y="37338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9078" y="38862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1534" y="40386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2" name="Straight Arrow Connector 61"/>
          <p:cNvCxnSpPr/>
          <p:nvPr/>
        </p:nvCxnSpPr>
        <p:spPr bwMode="auto">
          <a:xfrm>
            <a:off x="3581400" y="4262939"/>
            <a:ext cx="1308395"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8"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3778" y="3815162"/>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DocContentDataSource Plg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9280" y="3810000"/>
            <a:ext cx="693320" cy="8301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0" name="Elbow Connector 69"/>
          <p:cNvCxnSpPr>
            <a:stCxn id="87" idx="2"/>
            <a:endCxn id="44" idx="2"/>
          </p:cNvCxnSpPr>
          <p:nvPr/>
        </p:nvCxnSpPr>
        <p:spPr bwMode="auto">
          <a:xfrm rot="16200000" flipH="1">
            <a:off x="2801939" y="1111303"/>
            <a:ext cx="3363858" cy="6605536"/>
          </a:xfrm>
          <a:prstGeom prst="bentConnector3">
            <a:avLst>
              <a:gd name="adj1" fmla="val 109816"/>
            </a:avLst>
          </a:prstGeom>
          <a:noFill/>
          <a:ln w="28575" cap="flat" cmpd="sng" algn="ctr">
            <a:solidFill>
              <a:schemeClr val="accent6">
                <a:lumMod val="75000"/>
              </a:schemeClr>
            </a:solidFill>
            <a:prstDash val="sysDash"/>
            <a:round/>
            <a:headEnd type="none" w="med" len="med"/>
            <a:tailEnd type="arrow" w="lg" len="med"/>
          </a:ln>
          <a:effectLst>
            <a:outerShdw blurRad="50800" dist="38100" dir="2700000" algn="tl" rotWithShape="0">
              <a:prstClr val="black">
                <a:alpha val="40000"/>
              </a:prstClr>
            </a:outerShdw>
          </a:effectLst>
        </p:spPr>
      </p:cxnSp>
      <p:sp>
        <p:nvSpPr>
          <p:cNvPr id="107" name="num4"/>
          <p:cNvSpPr/>
          <p:nvPr/>
        </p:nvSpPr>
        <p:spPr bwMode="auto">
          <a:xfrm>
            <a:off x="4483867" y="412289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cxnSp>
        <p:nvCxnSpPr>
          <p:cNvPr id="109" name="Straight Arrow Connector 108"/>
          <p:cNvCxnSpPr/>
          <p:nvPr/>
        </p:nvCxnSpPr>
        <p:spPr bwMode="auto">
          <a:xfrm>
            <a:off x="5626986" y="4267200"/>
            <a:ext cx="1189450"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sp>
        <p:nvSpPr>
          <p:cNvPr id="97" name="num5"/>
          <p:cNvSpPr/>
          <p:nvPr/>
        </p:nvSpPr>
        <p:spPr bwMode="auto">
          <a:xfrm>
            <a:off x="6324600" y="4114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120" name="num8"/>
          <p:cNvSpPr/>
          <p:nvPr/>
        </p:nvSpPr>
        <p:spPr bwMode="auto">
          <a:xfrm>
            <a:off x="4495800" y="551757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21" name="num9"/>
          <p:cNvSpPr/>
          <p:nvPr/>
        </p:nvSpPr>
        <p:spPr bwMode="auto">
          <a:xfrm>
            <a:off x="1064935" y="521546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5</a:t>
            </a:r>
            <a:endParaRPr lang="en-US" sz="2400" dirty="0"/>
          </a:p>
        </p:txBody>
      </p:sp>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6329" y="4605388"/>
            <a:ext cx="609542" cy="5333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num7"/>
          <p:cNvSpPr/>
          <p:nvPr/>
        </p:nvSpPr>
        <p:spPr bwMode="auto">
          <a:xfrm>
            <a:off x="6324600" y="550611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Tree>
    <p:extLst>
      <p:ext uri="{BB962C8B-B14F-4D97-AF65-F5344CB8AC3E}">
        <p14:creationId xmlns:p14="http://schemas.microsoft.com/office/powerpoint/2010/main" val="378450470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 Hidden"/>
          <p:cNvSpPr/>
          <p:nvPr/>
        </p:nvSpPr>
        <p:spPr bwMode="auto">
          <a:xfrm>
            <a:off x="910302" y="2427342"/>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ec GWRE"/>
          <p:cNvSpPr/>
          <p:nvPr/>
        </p:nvSpPr>
        <p:spPr bwMode="auto">
          <a:xfrm>
            <a:off x="2667000" y="1321858"/>
            <a:ext cx="1828800" cy="4774142"/>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64" name="grp User Sys"/>
          <p:cNvGrpSpPr/>
          <p:nvPr/>
        </p:nvGrpSpPr>
        <p:grpSpPr>
          <a:xfrm>
            <a:off x="304800" y="914400"/>
            <a:ext cx="1828800" cy="1962270"/>
            <a:chOff x="533399" y="914400"/>
            <a:chExt cx="1828800" cy="1962270"/>
          </a:xfrm>
        </p:grpSpPr>
        <p:sp>
          <p:nvSpPr>
            <p:cNvPr id="65" name="rec User"/>
            <p:cNvSpPr/>
            <p:nvPr/>
          </p:nvSpPr>
          <p:spPr bwMode="auto">
            <a:xfrm>
              <a:off x="749112" y="1276470"/>
              <a:ext cx="1613087"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66" name="icn User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bwMode="auto">
            <a:xfrm>
              <a:off x="533399" y="914400"/>
              <a:ext cx="17526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43" name="grp Doc Prod"/>
          <p:cNvGrpSpPr/>
          <p:nvPr/>
        </p:nvGrpSpPr>
        <p:grpSpPr>
          <a:xfrm>
            <a:off x="6445704" y="927100"/>
            <a:ext cx="2483932" cy="5168900"/>
            <a:chOff x="2946487" y="1821047"/>
            <a:chExt cx="2483932" cy="5168900"/>
          </a:xfrm>
        </p:grpSpPr>
        <p:sp>
          <p:nvSpPr>
            <p:cNvPr id="44" name="rec Do Prod"/>
            <p:cNvSpPr/>
            <p:nvPr/>
          </p:nvSpPr>
          <p:spPr bwMode="auto">
            <a:xfrm>
              <a:off x="3144419" y="2202047"/>
              <a:ext cx="2286000" cy="47879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a:t>
              </a:r>
              <a:r>
                <a:rPr lang="en-US" b="1" dirty="0">
                  <a:solidFill>
                    <a:schemeClr val="bg1"/>
                  </a:solidFill>
                </a:rPr>
                <a:t>D</a:t>
              </a:r>
              <a:r>
                <a:rPr lang="en-US" b="1" dirty="0" smtClean="0">
                  <a:solidFill>
                    <a:schemeClr val="bg1"/>
                  </a:solidFill>
                </a:rPr>
                <a:t>MS</a:t>
              </a:r>
              <a:endParaRPr lang="en-US" b="1" dirty="0">
                <a:solidFill>
                  <a:schemeClr val="bg1"/>
                </a:solidFill>
              </a:endParaRPr>
            </a:p>
          </p:txBody>
        </p:sp>
      </p:grpSp>
      <p:sp>
        <p:nvSpPr>
          <p:cNvPr id="33" name="Rounded Rectangle 32"/>
          <p:cNvSpPr/>
          <p:nvPr/>
        </p:nvSpPr>
        <p:spPr bwMode="auto">
          <a:xfrm>
            <a:off x="2438900" y="927100"/>
            <a:ext cx="19045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Guidewire App</a:t>
            </a:r>
            <a:endParaRPr lang="en-US" b="1" dirty="0">
              <a:solidFill>
                <a:schemeClr val="bg1"/>
              </a:solidFill>
            </a:endParaRPr>
          </a:p>
        </p:txBody>
      </p:sp>
      <p:sp>
        <p:nvSpPr>
          <p:cNvPr id="7" name="Title 6"/>
          <p:cNvSpPr>
            <a:spLocks noGrp="1"/>
          </p:cNvSpPr>
          <p:nvPr>
            <p:ph type="title"/>
          </p:nvPr>
        </p:nvSpPr>
        <p:spPr>
          <a:xfrm>
            <a:off x="493776" y="118872"/>
            <a:ext cx="8650224" cy="742951"/>
          </a:xfrm>
        </p:spPr>
        <p:txBody>
          <a:bodyPr/>
          <a:lstStyle/>
          <a:p>
            <a:r>
              <a:rPr lang="en-US" dirty="0"/>
              <a:t>External DMS with </a:t>
            </a:r>
            <a:r>
              <a:rPr lang="en-US" dirty="0" smtClean="0"/>
              <a:t>external metadata</a:t>
            </a:r>
            <a:endParaRPr lang="en-US" dirty="0"/>
          </a:p>
        </p:txBody>
      </p:sp>
      <p:pic>
        <p:nvPicPr>
          <p:cNvPr id="11"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6670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3581400" y="5638800"/>
            <a:ext cx="1937237"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0" name="Straight Arrow Connector 29"/>
          <p:cNvCxnSpPr/>
          <p:nvPr/>
        </p:nvCxnSpPr>
        <p:spPr bwMode="auto">
          <a:xfrm>
            <a:off x="1941423" y="2113404"/>
            <a:ext cx="86508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9"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8194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9718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noChangeAspect="1"/>
          </p:cNvGrpSpPr>
          <p:nvPr/>
        </p:nvGrpSpPr>
        <p:grpSpPr>
          <a:xfrm>
            <a:off x="4913774" y="5221165"/>
            <a:ext cx="859676" cy="1005840"/>
            <a:chOff x="5008403" y="4005593"/>
            <a:chExt cx="958363" cy="1115765"/>
          </a:xfrm>
        </p:grpSpPr>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2399" y="4005593"/>
              <a:ext cx="524367" cy="5746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8403" y="4029177"/>
              <a:ext cx="955994" cy="10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57" name="Straight Arrow Connector 56"/>
          <p:cNvCxnSpPr/>
          <p:nvPr/>
        </p:nvCxnSpPr>
        <p:spPr bwMode="auto">
          <a:xfrm>
            <a:off x="5697121" y="5638800"/>
            <a:ext cx="1082508"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3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808" y="1501480"/>
            <a:ext cx="929592" cy="12052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6622" y="41148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078" y="42672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1534" y="44196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6" name="Straight Arrow Connector 55"/>
          <p:cNvCxnSpPr/>
          <p:nvPr/>
        </p:nvCxnSpPr>
        <p:spPr bwMode="auto">
          <a:xfrm>
            <a:off x="3519096" y="3264233"/>
            <a:ext cx="137069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46" name="icn DocMMetaDataSource Plg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7490" y="2755562"/>
            <a:ext cx="763551" cy="9020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2" name="Straight Arrow Connector 61"/>
          <p:cNvCxnSpPr/>
          <p:nvPr/>
        </p:nvCxnSpPr>
        <p:spPr bwMode="auto">
          <a:xfrm>
            <a:off x="3581400" y="4262939"/>
            <a:ext cx="1308395"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63" name="Straight Arrow Connector 62"/>
          <p:cNvCxnSpPr/>
          <p:nvPr/>
        </p:nvCxnSpPr>
        <p:spPr bwMode="auto">
          <a:xfrm flipH="1">
            <a:off x="5530475" y="4876800"/>
            <a:ext cx="1251325"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pic>
        <p:nvPicPr>
          <p:cNvPr id="38"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778" y="3815162"/>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DocContentDataSource Plg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9280" y="4122890"/>
            <a:ext cx="693320" cy="8301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819411"/>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0" name="Elbow Connector 69"/>
          <p:cNvCxnSpPr>
            <a:stCxn id="87" idx="2"/>
            <a:endCxn id="44" idx="2"/>
          </p:cNvCxnSpPr>
          <p:nvPr/>
        </p:nvCxnSpPr>
        <p:spPr bwMode="auto">
          <a:xfrm rot="16200000" flipH="1">
            <a:off x="2801939" y="1111303"/>
            <a:ext cx="3363858" cy="6605536"/>
          </a:xfrm>
          <a:prstGeom prst="bentConnector3">
            <a:avLst>
              <a:gd name="adj1" fmla="val 109816"/>
            </a:avLst>
          </a:prstGeom>
          <a:noFill/>
          <a:ln w="28575" cap="flat" cmpd="sng" algn="ctr">
            <a:solidFill>
              <a:schemeClr val="accent6">
                <a:lumMod val="75000"/>
              </a:schemeClr>
            </a:solidFill>
            <a:prstDash val="sysDash"/>
            <a:round/>
            <a:headEnd type="none" w="med" len="med"/>
            <a:tailEnd type="arrow" w="lg" len="med"/>
          </a:ln>
          <a:effectLst>
            <a:outerShdw blurRad="50800" dist="38100" dir="2700000" algn="tl" rotWithShape="0">
              <a:prstClr val="black">
                <a:alpha val="40000"/>
              </a:prstClr>
            </a:outerShdw>
          </a:effectLst>
        </p:spPr>
      </p:cxnSp>
      <p:sp>
        <p:nvSpPr>
          <p:cNvPr id="99" name="num1"/>
          <p:cNvSpPr/>
          <p:nvPr/>
        </p:nvSpPr>
        <p:spPr bwMode="auto">
          <a:xfrm>
            <a:off x="4475400" y="3124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cxnSp>
        <p:nvCxnSpPr>
          <p:cNvPr id="102" name="Straight Arrow Connector 101"/>
          <p:cNvCxnSpPr/>
          <p:nvPr/>
        </p:nvCxnSpPr>
        <p:spPr bwMode="auto">
          <a:xfrm flipH="1">
            <a:off x="5573607" y="2895600"/>
            <a:ext cx="1208193"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100" name="num2"/>
          <p:cNvSpPr/>
          <p:nvPr/>
        </p:nvSpPr>
        <p:spPr bwMode="auto">
          <a:xfrm>
            <a:off x="6324600" y="2743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cxnSp>
        <p:nvCxnSpPr>
          <p:cNvPr id="105" name="Straight Arrow Connector 104"/>
          <p:cNvCxnSpPr/>
          <p:nvPr/>
        </p:nvCxnSpPr>
        <p:spPr bwMode="auto">
          <a:xfrm>
            <a:off x="5610706" y="3484367"/>
            <a:ext cx="1098357"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98" name="num4"/>
          <p:cNvSpPr/>
          <p:nvPr/>
        </p:nvSpPr>
        <p:spPr bwMode="auto">
          <a:xfrm>
            <a:off x="6324600" y="3352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107" name="num4"/>
          <p:cNvSpPr/>
          <p:nvPr/>
        </p:nvSpPr>
        <p:spPr bwMode="auto">
          <a:xfrm>
            <a:off x="4483867" y="412289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cxnSp>
        <p:nvCxnSpPr>
          <p:cNvPr id="109" name="Straight Arrow Connector 108"/>
          <p:cNvCxnSpPr/>
          <p:nvPr/>
        </p:nvCxnSpPr>
        <p:spPr bwMode="auto">
          <a:xfrm>
            <a:off x="5626986" y="4267200"/>
            <a:ext cx="1189450"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sp>
        <p:nvSpPr>
          <p:cNvPr id="97" name="num5"/>
          <p:cNvSpPr/>
          <p:nvPr/>
        </p:nvSpPr>
        <p:spPr bwMode="auto">
          <a:xfrm>
            <a:off x="6324600" y="4114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5</a:t>
            </a:r>
            <a:endParaRPr lang="en-US" dirty="0"/>
          </a:p>
        </p:txBody>
      </p:sp>
      <p:cxnSp>
        <p:nvCxnSpPr>
          <p:cNvPr id="114" name="Straight Arrow Connector 113"/>
          <p:cNvCxnSpPr/>
          <p:nvPr/>
        </p:nvCxnSpPr>
        <p:spPr bwMode="auto">
          <a:xfrm>
            <a:off x="3581400" y="4876800"/>
            <a:ext cx="1308395" cy="0"/>
          </a:xfrm>
          <a:prstGeom prst="straightConnector1">
            <a:avLst/>
          </a:prstGeom>
          <a:noFill/>
          <a:ln w="28575" cap="flat" cmpd="sng" algn="ctr">
            <a:solidFill>
              <a:schemeClr val="accent6">
                <a:lumMod val="75000"/>
              </a:schemeClr>
            </a:solidFill>
            <a:prstDash val="sysDash"/>
            <a:round/>
            <a:headEnd type="arrow" w="lg" len="med"/>
            <a:tailEnd type="arrow" w="lg" len="med"/>
          </a:ln>
          <a:effectLst>
            <a:outerShdw blurRad="50800" dist="38100" dir="2700000" algn="tl" rotWithShape="0">
              <a:prstClr val="black">
                <a:alpha val="40000"/>
              </a:prstClr>
            </a:outerShdw>
          </a:effectLst>
        </p:spPr>
      </p:cxnSp>
      <p:pic>
        <p:nvPicPr>
          <p:cNvPr id="49"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778" y="453435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num6"/>
          <p:cNvSpPr/>
          <p:nvPr/>
        </p:nvSpPr>
        <p:spPr bwMode="auto">
          <a:xfrm>
            <a:off x="4475400" y="472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6</a:t>
            </a:r>
            <a:endParaRPr lang="en-US" dirty="0"/>
          </a:p>
        </p:txBody>
      </p:sp>
      <p:sp>
        <p:nvSpPr>
          <p:cNvPr id="117" name="num7"/>
          <p:cNvSpPr/>
          <p:nvPr/>
        </p:nvSpPr>
        <p:spPr bwMode="auto">
          <a:xfrm>
            <a:off x="6331404" y="472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7</a:t>
            </a:r>
            <a:endParaRPr lang="en-US" dirty="0"/>
          </a:p>
        </p:txBody>
      </p:sp>
      <p:sp>
        <p:nvSpPr>
          <p:cNvPr id="120" name="num8"/>
          <p:cNvSpPr/>
          <p:nvPr/>
        </p:nvSpPr>
        <p:spPr bwMode="auto">
          <a:xfrm>
            <a:off x="4495800" y="551757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9</a:t>
            </a:r>
            <a:endParaRPr lang="en-US" dirty="0"/>
          </a:p>
        </p:txBody>
      </p:sp>
      <p:sp>
        <p:nvSpPr>
          <p:cNvPr id="121" name="num9"/>
          <p:cNvSpPr/>
          <p:nvPr/>
        </p:nvSpPr>
        <p:spPr bwMode="auto">
          <a:xfrm>
            <a:off x="1064935" y="521546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z="1400" dirty="0" smtClean="0">
                <a:solidFill>
                  <a:schemeClr val="accent1"/>
                </a:solidFill>
              </a:rPr>
              <a:t>10</a:t>
            </a:r>
            <a:endParaRPr lang="en-US" dirty="0"/>
          </a:p>
        </p:txBody>
      </p:sp>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6329" y="4605388"/>
            <a:ext cx="609542" cy="5333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num7"/>
          <p:cNvSpPr/>
          <p:nvPr/>
        </p:nvSpPr>
        <p:spPr bwMode="auto">
          <a:xfrm>
            <a:off x="6324600" y="550611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8</a:t>
            </a:r>
            <a:endParaRPr lang="en-US" dirty="0"/>
          </a:p>
        </p:txBody>
      </p:sp>
      <p:pic>
        <p:nvPicPr>
          <p:cNvPr id="53" name="icn GWRE" descr="icon_TrainingAp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7020" y="148166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3249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solidFill>
                  <a:schemeClr val="bg1"/>
                </a:solidFill>
              </a:rPr>
              <a:t>IDocumentContentSource plugin</a:t>
            </a:r>
          </a:p>
          <a:p>
            <a:r>
              <a:rPr lang="en-US" dirty="0"/>
              <a:t>IDocumentMetadataSource plugin</a:t>
            </a:r>
          </a:p>
          <a:p>
            <a:r>
              <a:rPr lang="en-US" dirty="0"/>
              <a:t>DMS integration configurations</a:t>
            </a:r>
          </a:p>
          <a:p>
            <a:r>
              <a:rPr lang="en-US" dirty="0"/>
              <a:t>Document related </a:t>
            </a:r>
            <a:r>
              <a:rPr lang="en-US" dirty="0"/>
              <a:t>SOAP </a:t>
            </a:r>
            <a:r>
              <a:rPr lang="en-US" dirty="0"/>
              <a:t>APIs</a:t>
            </a:r>
            <a:endParaRPr lang="en-US" dirty="0"/>
          </a:p>
          <a:p>
            <a:endParaRPr lang="en-US" dirty="0"/>
          </a:p>
        </p:txBody>
      </p:sp>
    </p:spTree>
    <p:extLst>
      <p:ext uri="{BB962C8B-B14F-4D97-AF65-F5344CB8AC3E}">
        <p14:creationId xmlns:p14="http://schemas.microsoft.com/office/powerpoint/2010/main" val="12632643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cn DocMMeta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55" y="4704304"/>
            <a:ext cx="1099108" cy="12984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bwMode="auto">
          <a:xfrm>
            <a:off x="1543502" y="1981200"/>
            <a:ext cx="1428298" cy="111877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grpSp>
        <p:nvGrpSpPr>
          <p:cNvPr id="3" name="grp GWRE App"/>
          <p:cNvGrpSpPr/>
          <p:nvPr/>
        </p:nvGrpSpPr>
        <p:grpSpPr>
          <a:xfrm>
            <a:off x="2743700" y="2710712"/>
            <a:ext cx="2514100" cy="1937488"/>
            <a:chOff x="3373932" y="2546894"/>
            <a:chExt cx="2514100" cy="1937488"/>
          </a:xfrm>
        </p:grpSpPr>
        <p:sp>
          <p:nvSpPr>
            <p:cNvPr id="4"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 name="icn GWRE"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cxnSp>
        <p:nvCxnSpPr>
          <p:cNvPr id="32" name="Straight Arrow Connector 31"/>
          <p:cNvCxnSpPr/>
          <p:nvPr/>
        </p:nvCxnSpPr>
        <p:spPr bwMode="auto">
          <a:xfrm>
            <a:off x="5280524" y="4191000"/>
            <a:ext cx="1167386" cy="91440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Basic </a:t>
            </a:r>
            <a:r>
              <a:rPr lang="en-US" dirty="0"/>
              <a:t>document </a:t>
            </a:r>
            <a:r>
              <a:rPr lang="en-US" dirty="0" smtClean="0"/>
              <a:t>storage</a:t>
            </a:r>
            <a:br>
              <a:rPr lang="en-US" dirty="0" smtClean="0"/>
            </a:br>
            <a:r>
              <a:rPr lang="en-US" sz="2800" dirty="0" smtClean="0"/>
              <a:t>Flow</a:t>
            </a:r>
            <a:endParaRPr lang="en-US" dirty="0"/>
          </a:p>
        </p:txBody>
      </p:sp>
      <p:grpSp>
        <p:nvGrpSpPr>
          <p:cNvPr id="7" name="grp Doc Prod"/>
          <p:cNvGrpSpPr/>
          <p:nvPr/>
        </p:nvGrpSpPr>
        <p:grpSpPr>
          <a:xfrm>
            <a:off x="6348772" y="914400"/>
            <a:ext cx="2483932" cy="1981200"/>
            <a:chOff x="2946487" y="1821047"/>
            <a:chExt cx="2483932" cy="1981200"/>
          </a:xfrm>
        </p:grpSpPr>
        <p:sp>
          <p:nvSpPr>
            <p:cNvPr id="8"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grpSp>
        <p:nvGrpSpPr>
          <p:cNvPr id="11" name="grp Doc Stor"/>
          <p:cNvGrpSpPr/>
          <p:nvPr/>
        </p:nvGrpSpPr>
        <p:grpSpPr>
          <a:xfrm>
            <a:off x="6248400" y="4419600"/>
            <a:ext cx="2547390" cy="1981200"/>
            <a:chOff x="6284922" y="4419600"/>
            <a:chExt cx="2547390" cy="1981200"/>
          </a:xfrm>
        </p:grpSpPr>
        <p:sp>
          <p:nvSpPr>
            <p:cNvPr id="12"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284922" y="4419600"/>
              <a:ext cx="2454952"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Storage (file sys)</a:t>
              </a:r>
              <a:endParaRPr lang="en-US" b="1" dirty="0">
                <a:solidFill>
                  <a:schemeClr val="bg1"/>
                </a:solidFill>
              </a:endParaRPr>
            </a:p>
          </p:txBody>
        </p:sp>
      </p:grpSp>
      <p:pic>
        <p:nvPicPr>
          <p:cNvPr id="17" name="icn DocContentDataSource Plg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24" y="132588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533400" y="914400"/>
            <a:ext cx="3048000" cy="457200"/>
          </a:xfrm>
          <a:prstGeom prst="rect">
            <a:avLst/>
          </a:prstGeom>
          <a:noFill/>
        </p:spPr>
        <p:txBody>
          <a:bodyPr wrap="none" rtlCol="0">
            <a:noAutofit/>
          </a:bodyPr>
          <a:lstStyle/>
          <a:p>
            <a:r>
              <a:rPr lang="en-US" b="1" dirty="0" smtClean="0">
                <a:solidFill>
                  <a:srgbClr val="C00000"/>
                </a:solidFill>
                <a:latin typeface="Arial" pitchFamily="32" charset="0"/>
                <a:cs typeface="Arial" pitchFamily="32" charset="0"/>
              </a:rPr>
              <a:t>IDocumentContentSource</a:t>
            </a:r>
          </a:p>
        </p:txBody>
      </p:sp>
      <p:sp>
        <p:nvSpPr>
          <p:cNvPr id="19" name="TextBox 18"/>
          <p:cNvSpPr txBox="1"/>
          <p:nvPr/>
        </p:nvSpPr>
        <p:spPr>
          <a:xfrm>
            <a:off x="533400" y="5934075"/>
            <a:ext cx="1922120" cy="457200"/>
          </a:xfrm>
          <a:prstGeom prst="rect">
            <a:avLst/>
          </a:prstGeom>
          <a:noFill/>
        </p:spPr>
        <p:txBody>
          <a:bodyPr wrap="none" rtlCol="0">
            <a:noAutofit/>
          </a:bodyPr>
          <a:lstStyle/>
          <a:p>
            <a:r>
              <a:rPr lang="en-US" b="1" dirty="0" smtClean="0">
                <a:solidFill>
                  <a:srgbClr val="C00000"/>
                </a:solidFill>
                <a:latin typeface="Arial" pitchFamily="32" charset="0"/>
                <a:cs typeface="Arial" pitchFamily="32" charset="0"/>
              </a:rPr>
              <a:t>IDocumentMetadataSource</a:t>
            </a:r>
          </a:p>
        </p:txBody>
      </p:sp>
      <p:cxnSp>
        <p:nvCxnSpPr>
          <p:cNvPr id="25" name="Straight Arrow Connector 24"/>
          <p:cNvCxnSpPr/>
          <p:nvPr/>
        </p:nvCxnSpPr>
        <p:spPr bwMode="auto">
          <a:xfrm>
            <a:off x="1605374" y="2400300"/>
            <a:ext cx="1337991" cy="1085784"/>
          </a:xfrm>
          <a:prstGeom prst="straightConnector1">
            <a:avLst/>
          </a:prstGeom>
          <a:noFill/>
          <a:ln w="28575" cap="flat" cmpd="sng" algn="ctr">
            <a:solidFill>
              <a:schemeClr val="accent6">
                <a:lumMod val="75000"/>
              </a:schemeClr>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29" name="Straight Arrow Connector 28"/>
          <p:cNvCxnSpPr/>
          <p:nvPr/>
        </p:nvCxnSpPr>
        <p:spPr bwMode="auto">
          <a:xfrm flipV="1">
            <a:off x="1558590" y="4451466"/>
            <a:ext cx="1321269" cy="1034935"/>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1" name="Straight Arrow Connector 30"/>
          <p:cNvCxnSpPr/>
          <p:nvPr/>
        </p:nvCxnSpPr>
        <p:spPr bwMode="auto">
          <a:xfrm flipV="1">
            <a:off x="5257800" y="2495617"/>
            <a:ext cx="1288904" cy="1009583"/>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47" name="TextBox 46"/>
          <p:cNvSpPr txBox="1"/>
          <p:nvPr/>
        </p:nvSpPr>
        <p:spPr>
          <a:xfrm>
            <a:off x="5638800" y="3429000"/>
            <a:ext cx="2115862" cy="91440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Newly created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or updated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document contents </a:t>
            </a:r>
          </a:p>
        </p:txBody>
      </p:sp>
      <p:sp>
        <p:nvSpPr>
          <p:cNvPr id="49" name="TextBox 48"/>
          <p:cNvSpPr txBox="1"/>
          <p:nvPr/>
        </p:nvSpPr>
        <p:spPr>
          <a:xfrm>
            <a:off x="2206552" y="1463040"/>
            <a:ext cx="2292495" cy="63246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Document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contents storage</a:t>
            </a:r>
          </a:p>
        </p:txBody>
      </p:sp>
      <p:sp>
        <p:nvSpPr>
          <p:cNvPr id="50" name="TextBox 49"/>
          <p:cNvSpPr txBox="1"/>
          <p:nvPr/>
        </p:nvSpPr>
        <p:spPr>
          <a:xfrm>
            <a:off x="719385" y="3131820"/>
            <a:ext cx="1566615" cy="830580"/>
          </a:xfrm>
          <a:prstGeom prst="rect">
            <a:avLst/>
          </a:prstGeom>
          <a:solidFill>
            <a:schemeClr val="tx1">
              <a:lumMod val="95000"/>
              <a:alpha val="49000"/>
            </a:schemeClr>
          </a:solidFill>
        </p:spPr>
        <p:txBody>
          <a:bodyPr wrap="none" rtlCol="0">
            <a:noAutofit/>
          </a:bodyPr>
          <a:lstStyle/>
          <a:p>
            <a:pPr algn="r"/>
            <a:r>
              <a:rPr lang="en-US" sz="1600" b="1" dirty="0" smtClean="0">
                <a:solidFill>
                  <a:schemeClr val="bg1"/>
                </a:solidFill>
                <a:latin typeface="Arial" pitchFamily="32" charset="0"/>
                <a:cs typeface="Arial" pitchFamily="32" charset="0"/>
              </a:rPr>
              <a:t>Modified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metadata</a:t>
            </a:r>
          </a:p>
          <a:p>
            <a:pPr algn="r"/>
            <a:r>
              <a:rPr lang="en-US" sz="1600" b="1" dirty="0" smtClean="0">
                <a:solidFill>
                  <a:schemeClr val="bg1"/>
                </a:solidFill>
                <a:latin typeface="Arial" pitchFamily="32" charset="0"/>
                <a:cs typeface="Arial" pitchFamily="32" charset="0"/>
              </a:rPr>
              <a:t>(with doc ID)</a:t>
            </a:r>
          </a:p>
        </p:txBody>
      </p:sp>
      <p:sp>
        <p:nvSpPr>
          <p:cNvPr id="51" name="TextBox 50"/>
          <p:cNvSpPr txBox="1"/>
          <p:nvPr/>
        </p:nvSpPr>
        <p:spPr>
          <a:xfrm>
            <a:off x="2548185" y="4876800"/>
            <a:ext cx="3166815" cy="83058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Document metadata storage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(if IDocumentContentSource</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not handling metadata)</a:t>
            </a:r>
          </a:p>
        </p:txBody>
      </p:sp>
      <p:grpSp>
        <p:nvGrpSpPr>
          <p:cNvPr id="52" name="icn Play"/>
          <p:cNvGrpSpPr>
            <a:grpSpLocks/>
          </p:cNvGrpSpPr>
          <p:nvPr/>
        </p:nvGrpSpPr>
        <p:grpSpPr bwMode="auto">
          <a:xfrm>
            <a:off x="8632825" y="79375"/>
            <a:ext cx="431800" cy="461963"/>
            <a:chOff x="3777" y="1768"/>
            <a:chExt cx="467" cy="499"/>
          </a:xfrm>
        </p:grpSpPr>
        <p:sp>
          <p:nvSpPr>
            <p:cNvPr id="53" name="Rectangle 6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4" name="AutoShape 6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55" name="icn Stop"/>
          <p:cNvGrpSpPr>
            <a:grpSpLocks/>
          </p:cNvGrpSpPr>
          <p:nvPr/>
        </p:nvGrpSpPr>
        <p:grpSpPr bwMode="auto">
          <a:xfrm>
            <a:off x="8632825" y="79375"/>
            <a:ext cx="431800" cy="461963"/>
            <a:chOff x="2967" y="1718"/>
            <a:chExt cx="467" cy="499"/>
          </a:xfrm>
        </p:grpSpPr>
        <p:sp>
          <p:nvSpPr>
            <p:cNvPr id="56" name="Rectangle 7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7" name="Rectangle 7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358246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1500"/>
                                        <p:tgtEl>
                                          <p:spTgt spid="31"/>
                                        </p:tgtEl>
                                      </p:cBhvr>
                                    </p:animEffect>
                                  </p:childTnLst>
                                </p:cTn>
                              </p:par>
                              <p:par>
                                <p:cTn id="8" presetID="22" presetClass="entr" presetSubtype="2"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right)">
                                      <p:cBhvr>
                                        <p:cTn id="10" dur="1500"/>
                                        <p:tgtEl>
                                          <p:spTgt spid="3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right)">
                                      <p:cBhvr>
                                        <p:cTn id="13" dur="1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1500"/>
                                        <p:tgtEl>
                                          <p:spTgt spid="2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right)">
                                      <p:cBhvr>
                                        <p:cTn id="21" dur="1500"/>
                                        <p:tgtEl>
                                          <p:spTgt spid="49"/>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1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1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1500"/>
                                        <p:tgtEl>
                                          <p:spTgt spid="29"/>
                                        </p:tgtEl>
                                      </p:cBhvr>
                                    </p:animEffect>
                                  </p:childTnLst>
                                </p:cTn>
                              </p:par>
                              <p:par>
                                <p:cTn id="34" presetID="22" presetClass="entr" presetSubtype="1" fill="hold" grpId="0" nodeType="withEffect">
                                  <p:stCondLst>
                                    <p:cond delay="500"/>
                                  </p:stCondLst>
                                  <p:childTnLst>
                                    <p:set>
                                      <p:cBhvr>
                                        <p:cTn id="35" dur="1" fill="hold">
                                          <p:stCondLst>
                                            <p:cond delay="0"/>
                                          </p:stCondLst>
                                        </p:cTn>
                                        <p:tgtEl>
                                          <p:spTgt spid="51"/>
                                        </p:tgtEl>
                                        <p:attrNameLst>
                                          <p:attrName>style.visibility</p:attrName>
                                        </p:attrNameLst>
                                      </p:cBhvr>
                                      <p:to>
                                        <p:strVal val="visible"/>
                                      </p:to>
                                    </p:set>
                                    <p:animEffect transition="in" filter="wipe(up)">
                                      <p:cBhvr>
                                        <p:cTn id="36" dur="1500"/>
                                        <p:tgtEl>
                                          <p:spTgt spid="51"/>
                                        </p:tgtEl>
                                      </p:cBhvr>
                                    </p:animEffect>
                                  </p:childTnLst>
                                </p:cTn>
                              </p:par>
                            </p:childTnLst>
                          </p:cTn>
                        </p:par>
                        <p:par>
                          <p:cTn id="37" fill="hold">
                            <p:stCondLst>
                              <p:cond delay="2000"/>
                            </p:stCondLst>
                            <p:childTnLst>
                              <p:par>
                                <p:cTn id="38" presetID="16" presetClass="entr" presetSubtype="37"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arn(outVertical)">
                                      <p:cBhvr>
                                        <p:cTn id="4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50" grpId="0" animBg="1"/>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IDocumentContentSource plugin</a:t>
            </a:r>
          </a:p>
        </p:txBody>
      </p:sp>
      <p:sp>
        <p:nvSpPr>
          <p:cNvPr id="4" name="Content Placeholder 3"/>
          <p:cNvSpPr>
            <a:spLocks noGrp="1"/>
          </p:cNvSpPr>
          <p:nvPr>
            <p:ph sz="half" idx="2"/>
          </p:nvPr>
        </p:nvSpPr>
        <p:spPr/>
        <p:txBody>
          <a:bodyPr/>
          <a:lstStyle/>
          <a:p>
            <a:r>
              <a:rPr lang="en-US" dirty="0"/>
              <a:t>Primarily handles document content</a:t>
            </a:r>
          </a:p>
          <a:p>
            <a:pPr lvl="1"/>
            <a:r>
              <a:rPr lang="en-US" dirty="0"/>
              <a:t>Optionally stores some document metadata</a:t>
            </a:r>
          </a:p>
          <a:p>
            <a:r>
              <a:rPr lang="en-US" dirty="0"/>
              <a:t>Never used for documents without content</a:t>
            </a:r>
          </a:p>
          <a:p>
            <a:pPr lvl="1"/>
            <a:r>
              <a:rPr lang="en-US" dirty="0" smtClean="0"/>
              <a:t>Inferred or Indicated use case</a:t>
            </a:r>
            <a:endParaRPr lang="en-US" dirty="0"/>
          </a:p>
          <a:p>
            <a:pPr lvl="1"/>
            <a:r>
              <a:rPr lang="en-US" dirty="0" smtClean="0"/>
              <a:t>An </a:t>
            </a:r>
            <a:r>
              <a:rPr lang="en-US" dirty="0"/>
              <a:t>option only in ClaimCenter</a:t>
            </a:r>
          </a:p>
          <a:p>
            <a:r>
              <a:rPr lang="en-US" dirty="0" smtClean="0"/>
              <a:t>Document retrieval  </a:t>
            </a:r>
            <a:r>
              <a:rPr lang="en-US" dirty="0"/>
              <a:t>means producing </a:t>
            </a:r>
            <a:r>
              <a:rPr lang="en-US" dirty="0" smtClean="0"/>
              <a:t>document content </a:t>
            </a:r>
          </a:p>
          <a:p>
            <a:pPr lvl="1"/>
            <a:r>
              <a:rPr lang="en-US" dirty="0" smtClean="0"/>
              <a:t>Retrieving document content bytes</a:t>
            </a:r>
          </a:p>
          <a:p>
            <a:pPr lvl="1"/>
            <a:r>
              <a:rPr lang="en-US" dirty="0" smtClean="0"/>
              <a:t>Not metadata</a:t>
            </a:r>
            <a:endParaRPr lang="en-US" dirty="0"/>
          </a:p>
          <a:p>
            <a:r>
              <a:rPr lang="en-US" dirty="0"/>
              <a:t>No search </a:t>
            </a:r>
            <a:r>
              <a:rPr lang="en-US" dirty="0" smtClean="0"/>
              <a:t>capability in plugin</a:t>
            </a:r>
            <a:endParaRPr lang="en-US" dirty="0"/>
          </a:p>
          <a:p>
            <a:endParaRPr lang="en-US" dirty="0"/>
          </a:p>
        </p:txBody>
      </p:sp>
      <p:pic>
        <p:nvPicPr>
          <p:cNvPr id="5"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01" y="876300"/>
            <a:ext cx="1909299" cy="2286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265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Document </a:t>
            </a:r>
            <a:r>
              <a:rPr lang="en-US" dirty="0">
                <a:solidFill>
                  <a:schemeClr val="bg1"/>
                </a:solidFill>
              </a:rPr>
              <a:t>basics</a:t>
            </a:r>
            <a:endParaRPr lang="en-US" dirty="0">
              <a:solidFill>
                <a:schemeClr val="bg1"/>
              </a:solidFill>
            </a:endParaRPr>
          </a:p>
          <a:p>
            <a:r>
              <a:rPr lang="en-US" dirty="0"/>
              <a:t>Document management system (DMS) integration</a:t>
            </a:r>
          </a:p>
          <a:p>
            <a:r>
              <a:rPr lang="en-US" dirty="0"/>
              <a:t>IDocumentContentSource plugin</a:t>
            </a:r>
          </a:p>
          <a:p>
            <a:r>
              <a:rPr lang="en-US" dirty="0"/>
              <a:t>IDocumentMetadataSource plugin</a:t>
            </a:r>
          </a:p>
          <a:p>
            <a:r>
              <a:rPr lang="en-US" dirty="0"/>
              <a:t>DMS integration configurations</a:t>
            </a:r>
          </a:p>
          <a:p>
            <a:r>
              <a:rPr lang="en-US" dirty="0"/>
              <a:t>Document related </a:t>
            </a:r>
            <a:r>
              <a:rPr lang="en-US" dirty="0"/>
              <a:t>SOAP </a:t>
            </a:r>
            <a:r>
              <a:rPr lang="en-US" dirty="0"/>
              <a:t>APIs</a:t>
            </a:r>
            <a:endParaRPr lang="en-US" dirty="0"/>
          </a:p>
          <a:p>
            <a:endParaRPr lang="en-US" dirty="0"/>
          </a:p>
        </p:txBody>
      </p:sp>
    </p:spTree>
    <p:extLst>
      <p:ext uri="{BB962C8B-B14F-4D97-AF65-F5344CB8AC3E}">
        <p14:creationId xmlns:p14="http://schemas.microsoft.com/office/powerpoint/2010/main" val="136262115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 document</a:t>
            </a:r>
            <a:endParaRPr lang="en-US" dirty="0"/>
          </a:p>
        </p:txBody>
      </p:sp>
      <p:sp>
        <p:nvSpPr>
          <p:cNvPr id="5" name="Content Placeholder 4"/>
          <p:cNvSpPr>
            <a:spLocks noGrp="1"/>
          </p:cNvSpPr>
          <p:nvPr>
            <p:ph idx="1"/>
          </p:nvPr>
        </p:nvSpPr>
        <p:spPr/>
        <p:txBody>
          <a:bodyPr/>
          <a:lstStyle/>
          <a:p>
            <a:r>
              <a:rPr lang="en-US" b="1" dirty="0" err="1">
                <a:latin typeface="Courier New" pitchFamily="49" charset="0"/>
                <a:cs typeface="Courier New" pitchFamily="49" charset="0"/>
              </a:rPr>
              <a:t>addDocument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InputStream</a:t>
            </a:r>
            <a:r>
              <a:rPr lang="en-US" b="1" dirty="0">
                <a:latin typeface="Courier New" pitchFamily="49" charset="0"/>
                <a:cs typeface="Courier New" pitchFamily="49" charset="0"/>
              </a:rPr>
              <a:t>, Document)</a:t>
            </a:r>
          </a:p>
          <a:p>
            <a:pPr lvl="1"/>
            <a:r>
              <a:rPr lang="en-US" dirty="0" smtClean="0"/>
              <a:t>Add content (and optionally  add / change metadata) on DMS</a:t>
            </a:r>
          </a:p>
          <a:p>
            <a:r>
              <a:rPr lang="en-US" dirty="0" smtClean="0"/>
              <a:t>Set properties on Document entity</a:t>
            </a:r>
          </a:p>
          <a:p>
            <a:pPr lvl="1"/>
            <a:r>
              <a:rPr lang="en-US" dirty="0" err="1" smtClean="0"/>
              <a:t>DateModified</a:t>
            </a:r>
            <a:endParaRPr lang="en-US" dirty="0" smtClean="0"/>
          </a:p>
          <a:p>
            <a:pPr lvl="1"/>
            <a:r>
              <a:rPr lang="en-US" dirty="0" smtClean="0"/>
              <a:t>DMS, true </a:t>
            </a:r>
            <a:r>
              <a:rPr lang="en-US" dirty="0"/>
              <a:t>if there is content stored</a:t>
            </a:r>
          </a:p>
          <a:p>
            <a:pPr lvl="1"/>
            <a:r>
              <a:rPr lang="en-US" dirty="0" err="1" smtClean="0"/>
              <a:t>docUID</a:t>
            </a:r>
            <a:r>
              <a:rPr lang="en-US" dirty="0" smtClean="0"/>
              <a:t> </a:t>
            </a:r>
          </a:p>
          <a:p>
            <a:pPr lvl="1"/>
            <a:r>
              <a:rPr lang="en-US" dirty="0" err="1" smtClean="0"/>
              <a:t>publicID</a:t>
            </a:r>
            <a:r>
              <a:rPr lang="en-US" dirty="0" smtClean="0"/>
              <a:t> if content is identified differently than metadata</a:t>
            </a:r>
          </a:p>
          <a:p>
            <a:pPr lvl="1"/>
            <a:r>
              <a:rPr lang="en-US" dirty="0" err="1" smtClean="0"/>
              <a:t>persistenceRequired</a:t>
            </a:r>
            <a:r>
              <a:rPr lang="en-US" dirty="0"/>
              <a:t> </a:t>
            </a:r>
            <a:r>
              <a:rPr lang="en-US" dirty="0" smtClean="0"/>
              <a:t>is </a:t>
            </a:r>
            <a:r>
              <a:rPr lang="en-US" dirty="0" smtClean="0"/>
              <a:t>true</a:t>
            </a:r>
          </a:p>
          <a:p>
            <a:r>
              <a:rPr lang="en-US" dirty="0" smtClean="0"/>
              <a:t>If called with a null </a:t>
            </a:r>
            <a:r>
              <a:rPr lang="en-US" dirty="0" err="1" smtClean="0"/>
              <a:t>InputStream</a:t>
            </a:r>
            <a:r>
              <a:rPr lang="en-US" dirty="0" smtClean="0"/>
              <a:t>, must deal with metadata in the same way and the above properties should still be set</a:t>
            </a:r>
          </a:p>
          <a:p>
            <a:r>
              <a:rPr lang="en-US" dirty="0" smtClean="0"/>
              <a:t>Return boolean to indicate metadata storage plugin</a:t>
            </a:r>
          </a:p>
          <a:p>
            <a:pPr lvl="1"/>
            <a:r>
              <a:rPr lang="en-US" dirty="0" smtClean="0"/>
              <a:t>True = IDocumentContentSource </a:t>
            </a:r>
          </a:p>
          <a:p>
            <a:pPr lvl="1"/>
            <a:r>
              <a:rPr lang="en-US" dirty="0" smtClean="0"/>
              <a:t>False = IDocumentMetadataSource </a:t>
            </a:r>
          </a:p>
          <a:p>
            <a:endParaRPr lang="en-US" dirty="0"/>
          </a:p>
        </p:txBody>
      </p:sp>
    </p:spTree>
    <p:extLst>
      <p:ext uri="{BB962C8B-B14F-4D97-AF65-F5344CB8AC3E}">
        <p14:creationId xmlns:p14="http://schemas.microsoft.com/office/powerpoint/2010/main" val="141605228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 document</a:t>
            </a:r>
            <a:endParaRPr lang="en-US" dirty="0"/>
          </a:p>
        </p:txBody>
      </p:sp>
      <p:sp>
        <p:nvSpPr>
          <p:cNvPr id="3" name="Content Placeholder 2"/>
          <p:cNvSpPr>
            <a:spLocks noGrp="1"/>
          </p:cNvSpPr>
          <p:nvPr>
            <p:ph idx="1"/>
          </p:nvPr>
        </p:nvSpPr>
        <p:spPr/>
        <p:txBody>
          <a:bodyPr/>
          <a:lstStyle/>
          <a:p>
            <a:r>
              <a:rPr lang="en-US" b="1" dirty="0" err="1">
                <a:latin typeface="Courier New" pitchFamily="49" charset="0"/>
              </a:rPr>
              <a:t>getDocumentContentsInfo</a:t>
            </a:r>
            <a:r>
              <a:rPr lang="en-US" b="1" dirty="0">
                <a:latin typeface="Courier New" pitchFamily="49" charset="0"/>
              </a:rPr>
              <a:t>(Document, </a:t>
            </a:r>
            <a:r>
              <a:rPr lang="en-US" b="1" dirty="0" smtClean="0">
                <a:latin typeface="Courier New" pitchFamily="49" charset="0"/>
              </a:rPr>
              <a:t>boolean)</a:t>
            </a:r>
          </a:p>
          <a:p>
            <a:pPr lvl="1"/>
            <a:r>
              <a:rPr lang="en-US" dirty="0" smtClean="0"/>
              <a:t>Call to </a:t>
            </a:r>
            <a:r>
              <a:rPr lang="en-US" dirty="0" smtClean="0"/>
              <a:t>retrieve content </a:t>
            </a:r>
            <a:r>
              <a:rPr lang="en-US" dirty="0" smtClean="0"/>
              <a:t>(boolean is true)</a:t>
            </a:r>
          </a:p>
          <a:p>
            <a:pPr lvl="1"/>
            <a:r>
              <a:rPr lang="en-US" dirty="0" smtClean="0"/>
              <a:t>Call to retrieve just metadata (boolean is false)</a:t>
            </a:r>
          </a:p>
          <a:p>
            <a:pPr lvl="1"/>
            <a:r>
              <a:rPr lang="en-US" dirty="0" smtClean="0"/>
              <a:t>Uses </a:t>
            </a:r>
            <a:r>
              <a:rPr lang="en-US" dirty="0" err="1"/>
              <a:t>docUID</a:t>
            </a:r>
            <a:r>
              <a:rPr lang="en-US" dirty="0"/>
              <a:t> property to retrieve content from DMS</a:t>
            </a:r>
          </a:p>
          <a:p>
            <a:pPr lvl="1"/>
            <a:r>
              <a:rPr lang="en-US" dirty="0"/>
              <a:t>Uses </a:t>
            </a:r>
            <a:r>
              <a:rPr lang="en-US" dirty="0" err="1" smtClean="0"/>
              <a:t>publicID</a:t>
            </a:r>
            <a:r>
              <a:rPr lang="en-US" dirty="0" smtClean="0"/>
              <a:t> </a:t>
            </a:r>
            <a:r>
              <a:rPr lang="en-US" dirty="0"/>
              <a:t>if content is identified differently than metadata</a:t>
            </a:r>
          </a:p>
          <a:p>
            <a:pPr lvl="1"/>
            <a:r>
              <a:rPr lang="en-US" dirty="0"/>
              <a:t>Any changes to Document entity are not persisted</a:t>
            </a:r>
          </a:p>
          <a:p>
            <a:r>
              <a:rPr lang="en-US" dirty="0" smtClean="0"/>
              <a:t>Returns </a:t>
            </a:r>
            <a:r>
              <a:rPr lang="en-US" b="1" dirty="0" err="1" smtClean="0">
                <a:latin typeface="Courier New" pitchFamily="49" charset="0"/>
                <a:cs typeface="Courier New" pitchFamily="49" charset="0"/>
              </a:rPr>
              <a:t>DocumentContentsInfo</a:t>
            </a:r>
            <a:r>
              <a:rPr lang="en-US" dirty="0" smtClean="0"/>
              <a:t> object</a:t>
            </a:r>
          </a:p>
          <a:p>
            <a:pPr lvl="1"/>
            <a:r>
              <a:rPr lang="en-US" dirty="0"/>
              <a:t>Encapsulates document contents as an </a:t>
            </a:r>
            <a:r>
              <a:rPr lang="en-US" dirty="0" err="1"/>
              <a:t>InputStreamCan</a:t>
            </a:r>
            <a:r>
              <a:rPr lang="en-US" dirty="0"/>
              <a:t> </a:t>
            </a:r>
            <a:endParaRPr lang="en-US" dirty="0" smtClean="0"/>
          </a:p>
          <a:p>
            <a:pPr lvl="1"/>
            <a:r>
              <a:rPr lang="en-US" dirty="0" smtClean="0"/>
              <a:t>Describes Content Response Type </a:t>
            </a:r>
          </a:p>
          <a:p>
            <a:pPr lvl="2"/>
            <a:r>
              <a:rPr lang="en-US" dirty="0" err="1" smtClean="0"/>
              <a:t>DOCUMENT_CONTENTS</a:t>
            </a:r>
            <a:r>
              <a:rPr lang="en-US" dirty="0" smtClean="0"/>
              <a:t>, </a:t>
            </a:r>
            <a:r>
              <a:rPr lang="en-US" dirty="0" smtClean="0"/>
              <a:t>URL, SCRIPT</a:t>
            </a:r>
          </a:p>
          <a:p>
            <a:pPr lvl="1"/>
            <a:r>
              <a:rPr lang="en-US" dirty="0" smtClean="0"/>
              <a:t>Specifies MIME type</a:t>
            </a:r>
            <a:endParaRPr lang="en-US" dirty="0"/>
          </a:p>
        </p:txBody>
      </p:sp>
    </p:spTree>
    <p:extLst>
      <p:ext uri="{BB962C8B-B14F-4D97-AF65-F5344CB8AC3E}">
        <p14:creationId xmlns:p14="http://schemas.microsoft.com/office/powerpoint/2010/main" val="41270690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Retrieve document for external use</a:t>
            </a:r>
          </a:p>
        </p:txBody>
      </p:sp>
      <p:sp>
        <p:nvSpPr>
          <p:cNvPr id="3" name="Content Placeholder 2"/>
          <p:cNvSpPr>
            <a:spLocks noGrp="1"/>
          </p:cNvSpPr>
          <p:nvPr>
            <p:ph idx="1"/>
          </p:nvPr>
        </p:nvSpPr>
        <p:spPr>
          <a:xfrm>
            <a:off x="521208" y="914400"/>
            <a:ext cx="8775192" cy="5486400"/>
          </a:xfrm>
        </p:spPr>
        <p:txBody>
          <a:bodyPr/>
          <a:lstStyle/>
          <a:p>
            <a:r>
              <a:rPr lang="en-US" b="1" dirty="0" err="1" smtClean="0">
                <a:latin typeface="Courier New" pitchFamily="49" charset="0"/>
                <a:cs typeface="Courier New" pitchFamily="49" charset="0"/>
              </a:rPr>
              <a:t>getDocumentContentsInfoForExternalUse</a:t>
            </a:r>
            <a:r>
              <a:rPr lang="en-US" b="1" dirty="0" smtClean="0">
                <a:latin typeface="Courier New" pitchFamily="49" charset="0"/>
                <a:cs typeface="Courier New" pitchFamily="49" charset="0"/>
              </a:rPr>
              <a:t> (Document)</a:t>
            </a:r>
          </a:p>
          <a:p>
            <a:pPr lvl="1"/>
            <a:r>
              <a:rPr lang="en-US" dirty="0"/>
              <a:t>Used by </a:t>
            </a:r>
            <a:r>
              <a:rPr lang="en-US" dirty="0" err="1"/>
              <a:t>EmailMessageTransport</a:t>
            </a:r>
            <a:endParaRPr lang="en-US" dirty="0"/>
          </a:p>
          <a:p>
            <a:pPr lvl="1"/>
            <a:r>
              <a:rPr lang="en-US" dirty="0" smtClean="0"/>
              <a:t>Call </a:t>
            </a:r>
            <a:r>
              <a:rPr lang="en-US" dirty="0"/>
              <a:t>to retrieve content description </a:t>
            </a:r>
            <a:endParaRPr lang="en-US" dirty="0" smtClean="0"/>
          </a:p>
          <a:p>
            <a:pPr lvl="1"/>
            <a:r>
              <a:rPr lang="en-US" dirty="0" smtClean="0"/>
              <a:t>Appropriate adding document as email </a:t>
            </a:r>
            <a:r>
              <a:rPr lang="en-US" dirty="0"/>
              <a:t>attachment</a:t>
            </a:r>
          </a:p>
          <a:p>
            <a:r>
              <a:rPr lang="en-US" dirty="0"/>
              <a:t>Returns </a:t>
            </a:r>
            <a:r>
              <a:rPr lang="en-US" b="1" dirty="0" err="1">
                <a:latin typeface="Courier New" pitchFamily="49" charset="0"/>
                <a:cs typeface="Courier New" pitchFamily="49" charset="0"/>
              </a:rPr>
              <a:t>DocumentContentsInfo</a:t>
            </a:r>
            <a:r>
              <a:rPr lang="en-US" dirty="0"/>
              <a:t> object</a:t>
            </a:r>
          </a:p>
          <a:p>
            <a:pPr lvl="1"/>
            <a:r>
              <a:rPr lang="en-US" dirty="0" smtClean="0"/>
              <a:t>Contains the </a:t>
            </a:r>
            <a:r>
              <a:rPr lang="en-US" dirty="0"/>
              <a:t>content </a:t>
            </a:r>
            <a:endParaRPr lang="en-US" dirty="0" smtClean="0"/>
          </a:p>
          <a:p>
            <a:pPr lvl="1"/>
            <a:r>
              <a:rPr lang="en-US" dirty="0" smtClean="0"/>
              <a:t>Or, URL </a:t>
            </a:r>
            <a:r>
              <a:rPr lang="en-US" dirty="0"/>
              <a:t>reachable by recipients of the email</a:t>
            </a:r>
          </a:p>
          <a:p>
            <a:endParaRPr lang="en-US" dirty="0"/>
          </a:p>
        </p:txBody>
      </p:sp>
    </p:spTree>
    <p:extLst>
      <p:ext uri="{BB962C8B-B14F-4D97-AF65-F5344CB8AC3E}">
        <p14:creationId xmlns:p14="http://schemas.microsoft.com/office/powerpoint/2010/main" val="40006274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retrieval response types</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DocumentContentsInfo.DOCUMENT_CONTENTS</a:t>
            </a:r>
            <a:endParaRPr lang="en-US" dirty="0"/>
          </a:p>
          <a:p>
            <a:pPr lvl="1"/>
            <a:r>
              <a:rPr lang="en-US" dirty="0"/>
              <a:t>Input stream (bytes) that contains the raw document contents</a:t>
            </a:r>
          </a:p>
          <a:p>
            <a:pPr lvl="1"/>
            <a:r>
              <a:rPr lang="en-US" dirty="0"/>
              <a:t>Enable web viewing of arbitrary input streams such as PDF data</a:t>
            </a:r>
          </a:p>
          <a:p>
            <a:pPr lvl="1"/>
            <a:r>
              <a:rPr lang="en-US" dirty="0" smtClean="0"/>
              <a:t>Will </a:t>
            </a:r>
            <a:r>
              <a:rPr lang="en-US" dirty="0"/>
              <a:t>be handled by the browser based on its mime-type</a:t>
            </a:r>
          </a:p>
          <a:p>
            <a:pPr lvl="1"/>
            <a:r>
              <a:rPr lang="en-US" dirty="0" smtClean="0"/>
              <a:t>Document Assistant (</a:t>
            </a:r>
            <a:r>
              <a:rPr lang="en-US" dirty="0" err="1" smtClean="0"/>
              <a:t>JWS</a:t>
            </a:r>
            <a:r>
              <a:rPr lang="en-US" dirty="0" smtClean="0"/>
              <a:t>) opens </a:t>
            </a:r>
            <a:r>
              <a:rPr lang="en-US" dirty="0"/>
              <a:t>the file in an application</a:t>
            </a:r>
          </a:p>
          <a:p>
            <a:r>
              <a:rPr lang="en-US" b="1" dirty="0" err="1" smtClean="0">
                <a:latin typeface="Courier New" pitchFamily="49" charset="0"/>
                <a:cs typeface="Courier New" pitchFamily="49" charset="0"/>
              </a:rPr>
              <a:t>DocumentContentsInfo.SCRIPT</a:t>
            </a:r>
            <a:endParaRPr lang="en-US" dirty="0"/>
          </a:p>
          <a:p>
            <a:pPr lvl="1"/>
            <a:r>
              <a:rPr lang="en-US" dirty="0"/>
              <a:t>Document contents treated as </a:t>
            </a:r>
            <a:r>
              <a:rPr lang="en-US" dirty="0" smtClean="0"/>
              <a:t>JavaScript</a:t>
            </a:r>
            <a:endParaRPr lang="en-US" dirty="0"/>
          </a:p>
          <a:p>
            <a:pPr lvl="1"/>
            <a:r>
              <a:rPr lang="en-US" dirty="0"/>
              <a:t>Will be executed in the browser to display the resulting HTML</a:t>
            </a:r>
          </a:p>
          <a:p>
            <a:r>
              <a:rPr lang="en-US" b="1" dirty="0" smtClean="0">
                <a:latin typeface="Courier New" pitchFamily="49" charset="0"/>
                <a:cs typeface="Courier New" pitchFamily="49" charset="0"/>
              </a:rPr>
              <a:t>DocumentContentsInfo.URL</a:t>
            </a:r>
            <a:endParaRPr lang="en-US" dirty="0"/>
          </a:p>
          <a:p>
            <a:pPr lvl="1"/>
            <a:r>
              <a:rPr lang="en-US" dirty="0"/>
              <a:t>URL to a local content store to display the content</a:t>
            </a:r>
          </a:p>
          <a:p>
            <a:pPr lvl="1"/>
            <a:r>
              <a:rPr lang="en-US" dirty="0"/>
              <a:t>Permits the highest performance</a:t>
            </a:r>
          </a:p>
          <a:p>
            <a:pPr lvl="1"/>
            <a:r>
              <a:rPr lang="en-US" dirty="0" smtClean="0"/>
              <a:t>Will </a:t>
            </a:r>
            <a:r>
              <a:rPr lang="en-US" dirty="0"/>
              <a:t>be requested and rendered in the browser</a:t>
            </a:r>
          </a:p>
          <a:p>
            <a:endParaRPr lang="en-US" dirty="0"/>
          </a:p>
        </p:txBody>
      </p:sp>
    </p:spTree>
    <p:extLst>
      <p:ext uri="{BB962C8B-B14F-4D97-AF65-F5344CB8AC3E}">
        <p14:creationId xmlns:p14="http://schemas.microsoft.com/office/powerpoint/2010/main" val="132028115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86773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r>
              <a:rPr lang="en-US" dirty="0"/>
              <a:t>document</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updateDocument</a:t>
            </a:r>
            <a:r>
              <a:rPr lang="en-US" b="1" dirty="0">
                <a:latin typeface="Courier New" pitchFamily="49" charset="0"/>
                <a:cs typeface="Courier New" pitchFamily="49" charset="0"/>
              </a:rPr>
              <a:t>(Document, </a:t>
            </a:r>
            <a:r>
              <a:rPr lang="en-US" b="1" dirty="0" err="1">
                <a:latin typeface="Courier New" pitchFamily="49" charset="0"/>
                <a:cs typeface="Courier New" pitchFamily="49" charset="0"/>
              </a:rPr>
              <a:t>InputStream</a:t>
            </a:r>
            <a:r>
              <a:rPr lang="en-US" b="1" dirty="0">
                <a:latin typeface="Courier New" pitchFamily="49" charset="0"/>
                <a:cs typeface="Courier New" pitchFamily="49" charset="0"/>
              </a:rPr>
              <a:t>)</a:t>
            </a:r>
          </a:p>
          <a:p>
            <a:pPr lvl="1"/>
            <a:r>
              <a:rPr lang="en-US" dirty="0"/>
              <a:t>Update the contents of the document (in </a:t>
            </a:r>
            <a:r>
              <a:rPr lang="en-US" dirty="0" err="1"/>
              <a:t>InputStream</a:t>
            </a:r>
            <a:r>
              <a:rPr lang="en-US" dirty="0"/>
              <a:t>) identified in the Document argument</a:t>
            </a:r>
          </a:p>
          <a:p>
            <a:pPr lvl="1"/>
            <a:r>
              <a:rPr lang="en-US" dirty="0"/>
              <a:t>Optionally also update the metadata in the DMS</a:t>
            </a:r>
          </a:p>
          <a:p>
            <a:pPr lvl="1"/>
            <a:r>
              <a:rPr lang="en-US" dirty="0"/>
              <a:t>Set </a:t>
            </a:r>
            <a:r>
              <a:rPr lang="en-US" dirty="0" smtClean="0"/>
              <a:t>the </a:t>
            </a:r>
            <a:r>
              <a:rPr lang="en-US" dirty="0" err="1" smtClean="0"/>
              <a:t>DateModified</a:t>
            </a:r>
            <a:r>
              <a:rPr lang="en-US" dirty="0" smtClean="0"/>
              <a:t> </a:t>
            </a:r>
            <a:r>
              <a:rPr lang="en-US" dirty="0"/>
              <a:t>on </a:t>
            </a:r>
            <a:r>
              <a:rPr lang="en-US" dirty="0" smtClean="0"/>
              <a:t>the Document </a:t>
            </a:r>
            <a:r>
              <a:rPr lang="en-US" dirty="0"/>
              <a:t>object</a:t>
            </a:r>
          </a:p>
          <a:p>
            <a:pPr lvl="1"/>
            <a:r>
              <a:rPr lang="en-US" dirty="0" smtClean="0"/>
              <a:t>Often increments the document version </a:t>
            </a:r>
            <a:r>
              <a:rPr lang="en-US" dirty="0"/>
              <a:t>on </a:t>
            </a:r>
            <a:r>
              <a:rPr lang="en-US" dirty="0" smtClean="0"/>
              <a:t>the DMS</a:t>
            </a:r>
            <a:endParaRPr lang="en-US" dirty="0"/>
          </a:p>
          <a:p>
            <a:pPr lvl="1"/>
            <a:r>
              <a:rPr lang="en-US" dirty="0" smtClean="0"/>
              <a:t>Return true </a:t>
            </a:r>
            <a:r>
              <a:rPr lang="en-US" dirty="0" smtClean="0"/>
              <a:t>when performing </a:t>
            </a:r>
            <a:r>
              <a:rPr lang="en-US" dirty="0" smtClean="0"/>
              <a:t>necessary </a:t>
            </a:r>
            <a:r>
              <a:rPr lang="en-US" dirty="0" smtClean="0"/>
              <a:t>metadata </a:t>
            </a:r>
            <a:r>
              <a:rPr lang="en-US" dirty="0" smtClean="0"/>
              <a:t>changes</a:t>
            </a:r>
            <a:endParaRPr lang="en-US" dirty="0" smtClean="0"/>
          </a:p>
          <a:p>
            <a:r>
              <a:rPr lang="en-US" b="1" dirty="0" err="1">
                <a:latin typeface="Courier New" pitchFamily="49" charset="0"/>
                <a:cs typeface="Courier New" pitchFamily="49" charset="0"/>
              </a:rPr>
              <a:t>isDocument</a:t>
            </a:r>
            <a:r>
              <a:rPr lang="en-US" b="1" dirty="0">
                <a:latin typeface="Courier New" pitchFamily="49" charset="0"/>
                <a:cs typeface="Courier New" pitchFamily="49" charset="0"/>
              </a:rPr>
              <a:t>(Document)</a:t>
            </a:r>
          </a:p>
          <a:p>
            <a:pPr lvl="1"/>
            <a:r>
              <a:rPr lang="en-US" dirty="0" smtClean="0"/>
              <a:t>Check </a:t>
            </a:r>
            <a:r>
              <a:rPr lang="en-US" dirty="0"/>
              <a:t>for </a:t>
            </a:r>
            <a:r>
              <a:rPr lang="en-US" dirty="0" smtClean="0"/>
              <a:t>the existence </a:t>
            </a:r>
            <a:r>
              <a:rPr lang="en-US" dirty="0"/>
              <a:t>of content corresponding to this Document entity in </a:t>
            </a:r>
            <a:r>
              <a:rPr lang="en-US" dirty="0" smtClean="0"/>
              <a:t>the DMS</a:t>
            </a:r>
            <a:endParaRPr lang="en-US" dirty="0" smtClean="0"/>
          </a:p>
          <a:p>
            <a:pPr lvl="1"/>
            <a:r>
              <a:rPr lang="en-US" dirty="0" smtClean="0"/>
              <a:t>Often uses </a:t>
            </a:r>
            <a:r>
              <a:rPr lang="en-US" dirty="0" err="1" smtClean="0"/>
              <a:t>docUID</a:t>
            </a:r>
            <a:r>
              <a:rPr lang="en-US" dirty="0" smtClean="0"/>
              <a:t> or </a:t>
            </a:r>
            <a:r>
              <a:rPr lang="en-US" dirty="0" err="1" smtClean="0"/>
              <a:t>publicID</a:t>
            </a:r>
            <a:r>
              <a:rPr lang="en-US" dirty="0" smtClean="0"/>
              <a:t> </a:t>
            </a:r>
            <a:r>
              <a:rPr lang="en-US" dirty="0"/>
              <a:t>property</a:t>
            </a:r>
          </a:p>
          <a:p>
            <a:endParaRPr lang="en-US" dirty="0"/>
          </a:p>
          <a:p>
            <a:endParaRPr lang="en-US" dirty="0"/>
          </a:p>
        </p:txBody>
      </p:sp>
    </p:spTree>
    <p:extLst>
      <p:ext uri="{BB962C8B-B14F-4D97-AF65-F5344CB8AC3E}">
        <p14:creationId xmlns:p14="http://schemas.microsoft.com/office/powerpoint/2010/main" val="94281385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a:t>document</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(Document)</a:t>
            </a:r>
          </a:p>
          <a:p>
            <a:pPr lvl="1"/>
            <a:r>
              <a:rPr lang="en-US" dirty="0"/>
              <a:t>Logically or physically delete the content </a:t>
            </a:r>
            <a:endParaRPr lang="en-US" dirty="0" smtClean="0"/>
          </a:p>
          <a:p>
            <a:pPr lvl="1"/>
            <a:r>
              <a:rPr lang="en-US" dirty="0" smtClean="0"/>
              <a:t>Optionally delete the metadata</a:t>
            </a:r>
            <a:endParaRPr lang="en-US" dirty="0"/>
          </a:p>
          <a:p>
            <a:r>
              <a:rPr lang="en-US" dirty="0"/>
              <a:t>Return true if the necessary metadata changes have been performed</a:t>
            </a:r>
          </a:p>
          <a:p>
            <a:endParaRPr lang="en-US" dirty="0"/>
          </a:p>
        </p:txBody>
      </p:sp>
    </p:spTree>
    <p:extLst>
      <p:ext uri="{BB962C8B-B14F-4D97-AF65-F5344CB8AC3E}">
        <p14:creationId xmlns:p14="http://schemas.microsoft.com/office/powerpoint/2010/main" val="359808036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implementation</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gw.plugin.document.impl</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LocalDocumentContentSource</a:t>
            </a:r>
            <a:endParaRPr lang="en-US" b="1" dirty="0">
              <a:latin typeface="Courier New" pitchFamily="49" charset="0"/>
              <a:cs typeface="Courier New" pitchFamily="49" charset="0"/>
            </a:endParaRPr>
          </a:p>
          <a:p>
            <a:r>
              <a:rPr lang="en-US" dirty="0"/>
              <a:t>Stores document content in the local file </a:t>
            </a:r>
            <a:r>
              <a:rPr lang="en-US" dirty="0" smtClean="0"/>
              <a:t>system</a:t>
            </a:r>
          </a:p>
          <a:p>
            <a:pPr lvl="1"/>
            <a:r>
              <a:rPr lang="en-US" b="1" dirty="0" smtClean="0">
                <a:latin typeface="Courier New" pitchFamily="49" charset="0"/>
                <a:cs typeface="Courier New" pitchFamily="49" charset="0"/>
              </a:rPr>
              <a:t>…\plugins\document\files\documents</a:t>
            </a:r>
            <a:endParaRPr lang="en-US" b="1" dirty="0">
              <a:latin typeface="Courier New" pitchFamily="49" charset="0"/>
              <a:cs typeface="Courier New" pitchFamily="49" charset="0"/>
            </a:endParaRPr>
          </a:p>
          <a:p>
            <a:pPr lvl="1"/>
            <a:r>
              <a:rPr lang="en-US" dirty="0" smtClean="0"/>
              <a:t>Sub-directory </a:t>
            </a:r>
            <a:r>
              <a:rPr lang="en-US" dirty="0"/>
              <a:t>for each </a:t>
            </a:r>
            <a:r>
              <a:rPr lang="en-US" dirty="0" smtClean="0"/>
              <a:t>root object such as claim</a:t>
            </a:r>
            <a:endParaRPr lang="en-US" dirty="0"/>
          </a:p>
        </p:txBody>
      </p:sp>
      <p:pic>
        <p:nvPicPr>
          <p:cNvPr id="4"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4152900"/>
            <a:ext cx="1909299" cy="2286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15572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t>IDocumentContentSource plugin</a:t>
            </a:r>
          </a:p>
          <a:p>
            <a:r>
              <a:rPr lang="en-US" dirty="0" smtClean="0">
                <a:solidFill>
                  <a:schemeClr val="bg1"/>
                </a:solidFill>
              </a:rPr>
              <a:t>IDocumentMetadataSource </a:t>
            </a:r>
            <a:r>
              <a:rPr lang="en-US" dirty="0" smtClean="0">
                <a:solidFill>
                  <a:schemeClr val="bg1"/>
                </a:solidFill>
              </a:rPr>
              <a:t>plugin</a:t>
            </a:r>
          </a:p>
          <a:p>
            <a:r>
              <a:rPr lang="en-US" dirty="0"/>
              <a:t>DMS integration configurations</a:t>
            </a:r>
          </a:p>
          <a:p>
            <a:r>
              <a:rPr lang="en-US" dirty="0" smtClean="0"/>
              <a:t>Document related </a:t>
            </a:r>
            <a:r>
              <a:rPr lang="en-US" dirty="0"/>
              <a:t>SOAP </a:t>
            </a:r>
            <a:r>
              <a:rPr lang="en-US" dirty="0" smtClean="0"/>
              <a:t>APIs</a:t>
            </a:r>
            <a:endParaRPr lang="en-US" dirty="0"/>
          </a:p>
          <a:p>
            <a:endParaRPr lang="en-US" dirty="0"/>
          </a:p>
        </p:txBody>
      </p:sp>
    </p:spTree>
    <p:extLst>
      <p:ext uri="{BB962C8B-B14F-4D97-AF65-F5344CB8AC3E}">
        <p14:creationId xmlns:p14="http://schemas.microsoft.com/office/powerpoint/2010/main" val="53798516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xt List"/>
          <p:cNvSpPr txBox="1"/>
          <p:nvPr/>
        </p:nvSpPr>
        <p:spPr>
          <a:xfrm>
            <a:off x="498906" y="2829701"/>
            <a:ext cx="1939494" cy="83058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Matching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document list</a:t>
            </a:r>
          </a:p>
        </p:txBody>
      </p:sp>
      <p:pic>
        <p:nvPicPr>
          <p:cNvPr id="17"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55" y="4704304"/>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icn DocMMeta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06" y="1329647"/>
            <a:ext cx="1096419" cy="1295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bwMode="auto">
          <a:xfrm>
            <a:off x="1543502" y="1981200"/>
            <a:ext cx="1428298" cy="111877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grpSp>
        <p:nvGrpSpPr>
          <p:cNvPr id="3" name="grp GWRE App"/>
          <p:cNvGrpSpPr/>
          <p:nvPr/>
        </p:nvGrpSpPr>
        <p:grpSpPr>
          <a:xfrm>
            <a:off x="2743700" y="2710712"/>
            <a:ext cx="2514100" cy="1937488"/>
            <a:chOff x="3373932" y="2546894"/>
            <a:chExt cx="2514100" cy="1937488"/>
          </a:xfrm>
        </p:grpSpPr>
        <p:sp>
          <p:nvSpPr>
            <p:cNvPr id="4"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 name="icn GWRE"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Basic </a:t>
            </a:r>
            <a:r>
              <a:rPr lang="en-US" dirty="0"/>
              <a:t>document </a:t>
            </a:r>
            <a:r>
              <a:rPr lang="en-US" dirty="0" smtClean="0"/>
              <a:t>search and retrieval</a:t>
            </a:r>
            <a:br>
              <a:rPr lang="en-US" dirty="0" smtClean="0"/>
            </a:br>
            <a:r>
              <a:rPr lang="en-US" sz="2800" dirty="0" smtClean="0"/>
              <a:t>Flow</a:t>
            </a:r>
            <a:endParaRPr lang="en-US" dirty="0"/>
          </a:p>
        </p:txBody>
      </p:sp>
      <p:grpSp>
        <p:nvGrpSpPr>
          <p:cNvPr id="11" name="grp Doc Stor"/>
          <p:cNvGrpSpPr/>
          <p:nvPr/>
        </p:nvGrpSpPr>
        <p:grpSpPr>
          <a:xfrm>
            <a:off x="6248400" y="4419600"/>
            <a:ext cx="2547390" cy="1981200"/>
            <a:chOff x="6284922" y="4419600"/>
            <a:chExt cx="2547390" cy="1981200"/>
          </a:xfrm>
        </p:grpSpPr>
        <p:sp>
          <p:nvSpPr>
            <p:cNvPr id="12"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284922" y="4419600"/>
              <a:ext cx="2454952"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Storage (file sys)</a:t>
              </a:r>
              <a:endParaRPr lang="en-US" b="1" dirty="0">
                <a:solidFill>
                  <a:schemeClr val="bg1"/>
                </a:solidFill>
              </a:endParaRPr>
            </a:p>
          </p:txBody>
        </p:sp>
      </p:grpSp>
      <p:sp>
        <p:nvSpPr>
          <p:cNvPr id="18" name="TextBox 17"/>
          <p:cNvSpPr txBox="1"/>
          <p:nvPr/>
        </p:nvSpPr>
        <p:spPr>
          <a:xfrm>
            <a:off x="533400" y="914400"/>
            <a:ext cx="3048000" cy="457200"/>
          </a:xfrm>
          <a:prstGeom prst="rect">
            <a:avLst/>
          </a:prstGeom>
          <a:noFill/>
        </p:spPr>
        <p:txBody>
          <a:bodyPr wrap="none" rtlCol="0">
            <a:noAutofit/>
          </a:bodyPr>
          <a:lstStyle/>
          <a:p>
            <a:r>
              <a:rPr lang="en-US" b="1" dirty="0">
                <a:solidFill>
                  <a:srgbClr val="C00000"/>
                </a:solidFill>
                <a:latin typeface="Arial" pitchFamily="32" charset="0"/>
                <a:cs typeface="Arial" pitchFamily="32" charset="0"/>
              </a:rPr>
              <a:t>IDocumentMetadataSource</a:t>
            </a:r>
            <a:endParaRPr lang="en-US" b="1" dirty="0" smtClean="0">
              <a:solidFill>
                <a:srgbClr val="C00000"/>
              </a:solidFill>
              <a:latin typeface="Arial" pitchFamily="32" charset="0"/>
              <a:cs typeface="Arial" pitchFamily="32" charset="0"/>
            </a:endParaRPr>
          </a:p>
        </p:txBody>
      </p:sp>
      <p:sp>
        <p:nvSpPr>
          <p:cNvPr id="19" name="TextBox 18"/>
          <p:cNvSpPr txBox="1"/>
          <p:nvPr/>
        </p:nvSpPr>
        <p:spPr>
          <a:xfrm>
            <a:off x="533399" y="5934075"/>
            <a:ext cx="3203635" cy="457200"/>
          </a:xfrm>
          <a:prstGeom prst="rect">
            <a:avLst/>
          </a:prstGeom>
          <a:noFill/>
        </p:spPr>
        <p:txBody>
          <a:bodyPr wrap="none" rtlCol="0">
            <a:noAutofit/>
          </a:bodyPr>
          <a:lstStyle/>
          <a:p>
            <a:r>
              <a:rPr lang="en-US" b="1" dirty="0" smtClean="0">
                <a:solidFill>
                  <a:srgbClr val="C00000"/>
                </a:solidFill>
                <a:latin typeface="Arial" pitchFamily="32" charset="0"/>
                <a:cs typeface="Arial" pitchFamily="32" charset="0"/>
              </a:rPr>
              <a:t>IDocumentContentSource</a:t>
            </a:r>
          </a:p>
        </p:txBody>
      </p:sp>
      <p:cxnSp>
        <p:nvCxnSpPr>
          <p:cNvPr id="25" name="Straight Arrow Connector 24"/>
          <p:cNvCxnSpPr/>
          <p:nvPr/>
        </p:nvCxnSpPr>
        <p:spPr bwMode="auto">
          <a:xfrm>
            <a:off x="1605374" y="2400300"/>
            <a:ext cx="1337991" cy="1085784"/>
          </a:xfrm>
          <a:prstGeom prst="straightConnector1">
            <a:avLst/>
          </a:prstGeom>
          <a:noFill/>
          <a:ln w="28575" cap="flat" cmpd="sng" algn="ctr">
            <a:solidFill>
              <a:schemeClr val="accent6">
                <a:lumMod val="75000"/>
              </a:schemeClr>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29" name="Straight Arrow Connector 28"/>
          <p:cNvCxnSpPr/>
          <p:nvPr/>
        </p:nvCxnSpPr>
        <p:spPr bwMode="auto">
          <a:xfrm flipV="1">
            <a:off x="1558590" y="4451466"/>
            <a:ext cx="1321269" cy="1034935"/>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49" name="txt Search Cr"/>
          <p:cNvSpPr txBox="1"/>
          <p:nvPr/>
        </p:nvSpPr>
        <p:spPr>
          <a:xfrm>
            <a:off x="2206553" y="1463040"/>
            <a:ext cx="1718248" cy="63246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Search criteria</a:t>
            </a:r>
          </a:p>
        </p:txBody>
      </p:sp>
      <p:sp>
        <p:nvSpPr>
          <p:cNvPr id="51" name="txt View Docs"/>
          <p:cNvSpPr txBox="1"/>
          <p:nvPr/>
        </p:nvSpPr>
        <p:spPr>
          <a:xfrm>
            <a:off x="3026693" y="4876800"/>
            <a:ext cx="2002508" cy="609601"/>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Display document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contents</a:t>
            </a:r>
          </a:p>
        </p:txBody>
      </p:sp>
      <p:grpSp>
        <p:nvGrpSpPr>
          <p:cNvPr id="52" name="icn Play"/>
          <p:cNvGrpSpPr>
            <a:grpSpLocks/>
          </p:cNvGrpSpPr>
          <p:nvPr/>
        </p:nvGrpSpPr>
        <p:grpSpPr bwMode="auto">
          <a:xfrm>
            <a:off x="8632825" y="79375"/>
            <a:ext cx="431800" cy="461963"/>
            <a:chOff x="3777" y="1768"/>
            <a:chExt cx="467" cy="499"/>
          </a:xfrm>
        </p:grpSpPr>
        <p:sp>
          <p:nvSpPr>
            <p:cNvPr id="53" name="Rectangle 6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4" name="AutoShape 6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55" name="icn Stop"/>
          <p:cNvGrpSpPr>
            <a:grpSpLocks/>
          </p:cNvGrpSpPr>
          <p:nvPr/>
        </p:nvGrpSpPr>
        <p:grpSpPr bwMode="auto">
          <a:xfrm>
            <a:off x="8632825" y="79375"/>
            <a:ext cx="431800" cy="461963"/>
            <a:chOff x="2967" y="1718"/>
            <a:chExt cx="467" cy="499"/>
          </a:xfrm>
        </p:grpSpPr>
        <p:sp>
          <p:nvSpPr>
            <p:cNvPr id="56" name="Rectangle 7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7" name="Rectangle 7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60" name="txt Metadata ID"/>
          <p:cNvSpPr txBox="1"/>
          <p:nvPr/>
        </p:nvSpPr>
        <p:spPr>
          <a:xfrm>
            <a:off x="533400" y="3810000"/>
            <a:ext cx="1905000" cy="830580"/>
          </a:xfrm>
          <a:prstGeom prst="rect">
            <a:avLst/>
          </a:prstGeom>
          <a:solidFill>
            <a:schemeClr val="tx1">
              <a:lumMod val="95000"/>
              <a:alpha val="49000"/>
            </a:schemeClr>
          </a:solidFill>
        </p:spPr>
        <p:txBody>
          <a:bodyPr wrap="none" rtlCol="0">
            <a:noAutofit/>
          </a:bodyPr>
          <a:lstStyle/>
          <a:p>
            <a:pPr algn="r"/>
            <a:r>
              <a:rPr lang="en-US" sz="1600" b="1" dirty="0" smtClean="0">
                <a:solidFill>
                  <a:schemeClr val="bg1"/>
                </a:solidFill>
                <a:latin typeface="Arial" pitchFamily="32" charset="0"/>
                <a:cs typeface="Arial" pitchFamily="32" charset="0"/>
              </a:rPr>
              <a:t>Metadata (ID)</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for single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document content</a:t>
            </a:r>
          </a:p>
        </p:txBody>
      </p:sp>
      <p:cxnSp>
        <p:nvCxnSpPr>
          <p:cNvPr id="61" name="Straight Arrow Connector 60"/>
          <p:cNvCxnSpPr/>
          <p:nvPr/>
        </p:nvCxnSpPr>
        <p:spPr bwMode="auto">
          <a:xfrm flipV="1">
            <a:off x="1650531" y="4682684"/>
            <a:ext cx="1321269" cy="1034935"/>
          </a:xfrm>
          <a:prstGeom prst="straightConnector1">
            <a:avLst/>
          </a:prstGeom>
          <a:noFill/>
          <a:ln w="28575" cap="flat" cmpd="sng" algn="ctr">
            <a:solidFill>
              <a:schemeClr val="accent6">
                <a:lumMod val="75000"/>
              </a:schemeClr>
            </a:solidFill>
            <a:prstDash val="solid"/>
            <a:round/>
            <a:headEnd type="none" w="lg" len="med"/>
            <a:tailEnd type="arrow" w="lg" len="med"/>
          </a:ln>
          <a:effectLst>
            <a:outerShdw blurRad="50800" dist="38100" dir="2700000" algn="tl" rotWithShape="0">
              <a:prstClr val="black">
                <a:alpha val="40000"/>
              </a:prstClr>
            </a:outerShdw>
          </a:effectLst>
        </p:spPr>
      </p:cxnSp>
      <p:grpSp>
        <p:nvGrpSpPr>
          <p:cNvPr id="62" name="grp Doc Prod"/>
          <p:cNvGrpSpPr/>
          <p:nvPr/>
        </p:nvGrpSpPr>
        <p:grpSpPr>
          <a:xfrm>
            <a:off x="6348772" y="914400"/>
            <a:ext cx="2483932" cy="1981200"/>
            <a:chOff x="2946487" y="1821047"/>
            <a:chExt cx="2483932" cy="1981200"/>
          </a:xfrm>
        </p:grpSpPr>
        <p:sp>
          <p:nvSpPr>
            <p:cNvPr id="63"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4"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ounded Rectangle 64"/>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spTree>
    <p:extLst>
      <p:ext uri="{BB962C8B-B14F-4D97-AF65-F5344CB8AC3E}">
        <p14:creationId xmlns:p14="http://schemas.microsoft.com/office/powerpoint/2010/main" val="1303731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1500"/>
                                        <p:tgtEl>
                                          <p:spTgt spid="21"/>
                                        </p:tgtEl>
                                      </p:cBhvr>
                                    </p:animEffect>
                                  </p:childTnLst>
                                </p:cTn>
                              </p:par>
                              <p:par>
                                <p:cTn id="8" presetID="22" presetClass="entr" presetSubtype="2" fill="hold" grpId="0" nodeType="withEffect">
                                  <p:stCondLst>
                                    <p:cond delay="1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1500"/>
                                        <p:tgtEl>
                                          <p:spTgt spid="49"/>
                                        </p:tgtEl>
                                      </p:cBhvr>
                                    </p:animEffect>
                                  </p:childTnLst>
                                </p:cTn>
                              </p:par>
                            </p:childTnLst>
                          </p:cTn>
                        </p:par>
                        <p:par>
                          <p:cTn id="11" fill="hold">
                            <p:stCondLst>
                              <p:cond delay="1600"/>
                            </p:stCondLst>
                            <p:childTnLst>
                              <p:par>
                                <p:cTn id="12" presetID="22" presetClass="entr" presetSubtype="1" fill="hold" nodeType="afterEffect">
                                  <p:stCondLst>
                                    <p:cond delay="50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1500"/>
                                        <p:tgtEl>
                                          <p:spTgt spid="25"/>
                                        </p:tgtEl>
                                      </p:cBhvr>
                                    </p:animEffect>
                                  </p:childTnLst>
                                </p:cTn>
                              </p:par>
                              <p:par>
                                <p:cTn id="15" presetID="22" presetClass="entr" presetSubtype="8" fill="hold" grpId="0" nodeType="withEffect">
                                  <p:stCondLst>
                                    <p:cond delay="60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1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1500"/>
                                        <p:tgtEl>
                                          <p:spTgt spid="29"/>
                                        </p:tgtEl>
                                      </p:cBhvr>
                                    </p:animEffect>
                                  </p:childTnLst>
                                </p:cTn>
                              </p:par>
                              <p:par>
                                <p:cTn id="23" presetID="22" presetClass="entr" presetSubtype="2" fill="hold" grpId="0" nodeType="withEffect">
                                  <p:stCondLst>
                                    <p:cond delay="100"/>
                                  </p:stCondLst>
                                  <p:childTnLst>
                                    <p:set>
                                      <p:cBhvr>
                                        <p:cTn id="24" dur="1" fill="hold">
                                          <p:stCondLst>
                                            <p:cond delay="0"/>
                                          </p:stCondLst>
                                        </p:cTn>
                                        <p:tgtEl>
                                          <p:spTgt spid="60"/>
                                        </p:tgtEl>
                                        <p:attrNameLst>
                                          <p:attrName>style.visibility</p:attrName>
                                        </p:attrNameLst>
                                      </p:cBhvr>
                                      <p:to>
                                        <p:strVal val="visible"/>
                                      </p:to>
                                    </p:set>
                                    <p:animEffect transition="in" filter="wipe(right)">
                                      <p:cBhvr>
                                        <p:cTn id="25" dur="1500"/>
                                        <p:tgtEl>
                                          <p:spTgt spid="60"/>
                                        </p:tgtEl>
                                      </p:cBhvr>
                                    </p:animEffect>
                                  </p:childTnLst>
                                </p:cTn>
                              </p:par>
                            </p:childTnLst>
                          </p:cTn>
                        </p:par>
                        <p:par>
                          <p:cTn id="26" fill="hold">
                            <p:stCondLst>
                              <p:cond delay="1600"/>
                            </p:stCondLst>
                            <p:childTnLst>
                              <p:par>
                                <p:cTn id="27" presetID="22" presetClass="entr" presetSubtype="4" fill="hold" nodeType="afterEffect">
                                  <p:stCondLst>
                                    <p:cond delay="500"/>
                                  </p:stCondLst>
                                  <p:childTnLst>
                                    <p:set>
                                      <p:cBhvr>
                                        <p:cTn id="28" dur="1" fill="hold">
                                          <p:stCondLst>
                                            <p:cond delay="0"/>
                                          </p:stCondLst>
                                        </p:cTn>
                                        <p:tgtEl>
                                          <p:spTgt spid="61"/>
                                        </p:tgtEl>
                                        <p:attrNameLst>
                                          <p:attrName>style.visibility</p:attrName>
                                        </p:attrNameLst>
                                      </p:cBhvr>
                                      <p:to>
                                        <p:strVal val="visible"/>
                                      </p:to>
                                    </p:set>
                                    <p:animEffect transition="in" filter="wipe(down)">
                                      <p:cBhvr>
                                        <p:cTn id="29" dur="1500"/>
                                        <p:tgtEl>
                                          <p:spTgt spid="61"/>
                                        </p:tgtEl>
                                      </p:cBhvr>
                                    </p:animEffect>
                                  </p:childTnLst>
                                </p:cTn>
                              </p:par>
                              <p:par>
                                <p:cTn id="30" presetID="22" presetClass="entr" presetSubtype="8" fill="hold" grpId="0" nodeType="withEffect">
                                  <p:stCondLst>
                                    <p:cond delay="60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1500"/>
                                        <p:tgtEl>
                                          <p:spTgt spid="51"/>
                                        </p:tgtEl>
                                      </p:cBhvr>
                                    </p:animEffect>
                                  </p:childTnLst>
                                </p:cTn>
                              </p:par>
                            </p:childTnLst>
                          </p:cTn>
                        </p:par>
                        <p:par>
                          <p:cTn id="33" fill="hold">
                            <p:stCondLst>
                              <p:cond delay="3700"/>
                            </p:stCondLst>
                            <p:childTnLst>
                              <p:par>
                                <p:cTn id="34" presetID="16" presetClass="entr" presetSubtype="37" fill="hold" nodeType="after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barn(outVertical)">
                                      <p:cBhvr>
                                        <p:cTn id="3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51" grpId="0" animBg="1"/>
      <p:bldP spid="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Documents</a:t>
            </a:r>
            <a:endParaRPr lang="en-US" dirty="0"/>
          </a:p>
        </p:txBody>
      </p:sp>
      <p:sp>
        <p:nvSpPr>
          <p:cNvPr id="12" name="Content Placeholder 11"/>
          <p:cNvSpPr>
            <a:spLocks noGrp="1"/>
          </p:cNvSpPr>
          <p:nvPr>
            <p:ph sz="half" idx="1"/>
          </p:nvPr>
        </p:nvSpPr>
        <p:spPr>
          <a:xfrm>
            <a:off x="519112" y="914401"/>
            <a:ext cx="4586287" cy="5475289"/>
          </a:xfrm>
        </p:spPr>
        <p:txBody>
          <a:bodyPr/>
          <a:lstStyle/>
          <a:p>
            <a:r>
              <a:rPr lang="en-US" dirty="0" smtClean="0"/>
              <a:t>A </a:t>
            </a:r>
            <a:r>
              <a:rPr lang="en-US" b="1" dirty="0" smtClean="0"/>
              <a:t>document</a:t>
            </a:r>
            <a:r>
              <a:rPr lang="en-US" dirty="0" smtClean="0"/>
              <a:t> is a digital file that is related to one or more business objects and managed by a document management system</a:t>
            </a:r>
          </a:p>
          <a:p>
            <a:r>
              <a:rPr lang="en-US" dirty="0" smtClean="0"/>
              <a:t>Business objects vary by Guidewire </a:t>
            </a:r>
            <a:r>
              <a:rPr lang="en-US" dirty="0" smtClean="0"/>
              <a:t>application</a:t>
            </a:r>
            <a:r>
              <a:rPr lang="en-US" dirty="0" smtClean="0"/>
              <a:t/>
            </a:r>
            <a:br>
              <a:rPr lang="en-US" dirty="0" smtClean="0"/>
            </a:br>
            <a:endParaRPr lang="en-US" dirty="0" smtClean="0"/>
          </a:p>
          <a:p>
            <a:pPr marL="0" indent="0">
              <a:buNone/>
            </a:pPr>
            <a:r>
              <a:rPr lang="en-US" sz="2000" dirty="0" smtClean="0"/>
              <a:t>	  Policy, Account, Producer</a:t>
            </a:r>
          </a:p>
          <a:p>
            <a:pPr marL="0" indent="0">
              <a:buNone/>
            </a:pPr>
            <a:endParaRPr lang="en-US" sz="2000" dirty="0"/>
          </a:p>
          <a:p>
            <a:pPr marL="0" indent="0">
              <a:buNone/>
            </a:pPr>
            <a:r>
              <a:rPr lang="en-US" sz="2000" dirty="0" smtClean="0"/>
              <a:t>	  Claim</a:t>
            </a:r>
          </a:p>
          <a:p>
            <a:pPr marL="0" indent="0">
              <a:buNone/>
            </a:pPr>
            <a:endParaRPr lang="en-US" sz="2000" dirty="0"/>
          </a:p>
          <a:p>
            <a:pPr marL="0" indent="0">
              <a:buNone/>
            </a:pPr>
            <a:r>
              <a:rPr lang="en-US" sz="2000" dirty="0" smtClean="0"/>
              <a:t>	</a:t>
            </a:r>
            <a:r>
              <a:rPr lang="en-US" sz="2000" dirty="0"/>
              <a:t> </a:t>
            </a:r>
            <a:r>
              <a:rPr lang="en-US" sz="2000" dirty="0" smtClean="0"/>
              <a:t> Policy</a:t>
            </a:r>
            <a:r>
              <a:rPr lang="en-US" sz="2000" dirty="0"/>
              <a:t>, </a:t>
            </a:r>
            <a:r>
              <a:rPr lang="en-US" sz="2000" dirty="0" smtClean="0"/>
              <a:t>Account</a:t>
            </a:r>
          </a:p>
          <a:p>
            <a:endParaRPr lang="en-US" dirty="0"/>
          </a:p>
        </p:txBody>
      </p:sp>
      <p:pic>
        <p:nvPicPr>
          <p:cNvPr id="5" name="icn Doc Co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914399"/>
            <a:ext cx="3048000" cy="39672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1" descr="http://yourfileinfo.com/images/content/extensions/docx-14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6454" y="1498600"/>
            <a:ext cx="1219200" cy="1219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31" descr="http://yourfileinfo.com/images/content/extensions/olk14signature-59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888" y="2371347"/>
            <a:ext cx="1219200" cy="1219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33" descr="http://yourfileinfo.com/images/content/extensions/pdf-7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0488" y="3200399"/>
            <a:ext cx="1219200" cy="1219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4908" y="3886200"/>
            <a:ext cx="709092" cy="685800"/>
          </a:xfrm>
          <a:prstGeom prst="rect">
            <a:avLst/>
          </a:prstGeom>
          <a:effectLst>
            <a:outerShdw blurRad="50800" dist="38100" dir="2700000" algn="tl" rotWithShape="0">
              <a:prstClr val="black">
                <a:alpha val="40000"/>
              </a:prstClr>
            </a:outerShdw>
          </a:effectLst>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4908" y="4758949"/>
            <a:ext cx="709092" cy="685800"/>
          </a:xfrm>
          <a:prstGeom prst="rect">
            <a:avLst/>
          </a:prstGeom>
          <a:effectLst>
            <a:outerShdw blurRad="50800" dist="38100" dir="2700000" algn="tl" rotWithShape="0">
              <a:prstClr val="black">
                <a:alpha val="40000"/>
              </a:prstClr>
            </a:outerShdw>
          </a:effectLst>
        </p:spPr>
      </p:pic>
      <p:pic>
        <p:nvPicPr>
          <p:cNvPr id="27" name="Picture 26" descr="PolicyCent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4908" y="5638800"/>
            <a:ext cx="709092" cy="685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6778499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IDocumentMetadataSource plugin</a:t>
            </a:r>
          </a:p>
        </p:txBody>
      </p:sp>
      <p:sp>
        <p:nvSpPr>
          <p:cNvPr id="6" name="Content Placeholder 5"/>
          <p:cNvSpPr>
            <a:spLocks noGrp="1"/>
          </p:cNvSpPr>
          <p:nvPr>
            <p:ph sz="half" idx="2"/>
          </p:nvPr>
        </p:nvSpPr>
        <p:spPr/>
        <p:txBody>
          <a:bodyPr/>
          <a:lstStyle/>
          <a:p>
            <a:r>
              <a:rPr lang="en-US" dirty="0" smtClean="0"/>
              <a:t>When enabled, handles the document metadata</a:t>
            </a:r>
          </a:p>
          <a:p>
            <a:pPr lvl="1"/>
            <a:r>
              <a:rPr lang="en-US" dirty="0" smtClean="0"/>
              <a:t>IDocumentContentSource plugin does not handle metadata in this case</a:t>
            </a:r>
          </a:p>
          <a:p>
            <a:r>
              <a:rPr lang="en-US" dirty="0" smtClean="0"/>
              <a:t>Add </a:t>
            </a:r>
            <a:r>
              <a:rPr lang="en-US" dirty="0"/>
              <a:t>/ change / remove metadata for documents with content</a:t>
            </a:r>
          </a:p>
          <a:p>
            <a:r>
              <a:rPr lang="en-US" dirty="0" smtClean="0"/>
              <a:t>Always </a:t>
            </a:r>
            <a:r>
              <a:rPr lang="en-US" dirty="0"/>
              <a:t>used for documents without content</a:t>
            </a:r>
          </a:p>
          <a:p>
            <a:r>
              <a:rPr lang="en-US" dirty="0" smtClean="0"/>
              <a:t>Supports </a:t>
            </a:r>
            <a:r>
              <a:rPr lang="en-US" dirty="0" smtClean="0"/>
              <a:t>search</a:t>
            </a:r>
          </a:p>
          <a:p>
            <a:pPr lvl="1"/>
            <a:r>
              <a:rPr lang="en-US" dirty="0"/>
              <a:t>Search may </a:t>
            </a:r>
            <a:r>
              <a:rPr lang="en-US" dirty="0" smtClean="0"/>
              <a:t>return </a:t>
            </a:r>
            <a:r>
              <a:rPr lang="en-US" dirty="0"/>
              <a:t>the </a:t>
            </a:r>
            <a:r>
              <a:rPr lang="en-US" dirty="0" smtClean="0"/>
              <a:t>metadata</a:t>
            </a:r>
            <a:endParaRPr lang="en-US" dirty="0"/>
          </a:p>
          <a:p>
            <a:r>
              <a:rPr lang="en-US" dirty="0" smtClean="0"/>
              <a:t>Retrieval </a:t>
            </a:r>
            <a:r>
              <a:rPr lang="en-US" dirty="0"/>
              <a:t>means producing </a:t>
            </a:r>
            <a:r>
              <a:rPr lang="en-US" dirty="0" smtClean="0"/>
              <a:t>metadata</a:t>
            </a:r>
            <a:endParaRPr lang="en-US" dirty="0"/>
          </a:p>
        </p:txBody>
      </p:sp>
      <p:pic>
        <p:nvPicPr>
          <p:cNvPr id="4" name="icn DocMMeta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14400"/>
            <a:ext cx="2089853" cy="24688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13179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searchDocuments</a:t>
            </a:r>
            <a:r>
              <a:rPr lang="en-US" b="1" dirty="0">
                <a:latin typeface="Courier New" pitchFamily="49" charset="0"/>
                <a:cs typeface="Courier New" pitchFamily="49" charset="0"/>
              </a:rPr>
              <a:t>(</a:t>
            </a:r>
            <a:r>
              <a:rPr lang="en-US" b="1" dirty="0" err="1">
                <a:latin typeface="Courier New" pitchFamily="49" charset="0"/>
                <a:cs typeface="Courier New" pitchFamily="49" charset="0"/>
              </a:rPr>
              <a:t>DocumentSearchCriteria</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RemotableSearchResultSpec</a:t>
            </a:r>
            <a:r>
              <a:rPr lang="en-US" b="1" dirty="0">
                <a:latin typeface="Courier New" pitchFamily="49" charset="0"/>
                <a:cs typeface="Courier New" pitchFamily="49" charset="0"/>
              </a:rPr>
              <a:t>)</a:t>
            </a:r>
          </a:p>
          <a:p>
            <a:pPr lvl="1"/>
            <a:r>
              <a:rPr lang="en-US" dirty="0"/>
              <a:t>Search DMS for documents matching metadata in </a:t>
            </a:r>
            <a:r>
              <a:rPr lang="en-US" b="1" dirty="0" err="1">
                <a:latin typeface="Courier New" pitchFamily="49" charset="0"/>
                <a:cs typeface="Courier New" pitchFamily="49" charset="0"/>
              </a:rPr>
              <a:t>DocumentSearchCriteria</a:t>
            </a:r>
            <a:endParaRPr lang="en-US" b="1" dirty="0">
              <a:latin typeface="Courier New" pitchFamily="49" charset="0"/>
              <a:cs typeface="Courier New" pitchFamily="49" charset="0"/>
            </a:endParaRPr>
          </a:p>
          <a:p>
            <a:pPr lvl="1"/>
            <a:r>
              <a:rPr lang="en-US" b="1" dirty="0" err="1" smtClean="0">
                <a:latin typeface="Courier New" pitchFamily="49" charset="0"/>
                <a:cs typeface="Courier New" pitchFamily="49" charset="0"/>
              </a:rPr>
              <a:t>RemotableSearchResultSpec</a:t>
            </a:r>
            <a:r>
              <a:rPr lang="en-US" dirty="0" smtClean="0"/>
              <a:t> </a:t>
            </a:r>
            <a:r>
              <a:rPr lang="en-US" dirty="0"/>
              <a:t>enables paging </a:t>
            </a:r>
            <a:r>
              <a:rPr lang="en-US" dirty="0" smtClean="0"/>
              <a:t>and sorting through </a:t>
            </a:r>
            <a:r>
              <a:rPr lang="en-US" dirty="0"/>
              <a:t>the result </a:t>
            </a:r>
            <a:r>
              <a:rPr lang="en-US" dirty="0" smtClean="0"/>
              <a:t>list </a:t>
            </a:r>
          </a:p>
          <a:p>
            <a:r>
              <a:rPr lang="en-US" dirty="0"/>
              <a:t>Returns </a:t>
            </a:r>
            <a:r>
              <a:rPr lang="en-US" dirty="0" smtClean="0"/>
              <a:t>a </a:t>
            </a:r>
            <a:r>
              <a:rPr lang="en-US" b="1" dirty="0" err="1">
                <a:latin typeface="Courier New" pitchFamily="49" charset="0"/>
                <a:cs typeface="Courier New" pitchFamily="49" charset="0"/>
              </a:rPr>
              <a:t>DocumentSearchResult</a:t>
            </a:r>
            <a:r>
              <a:rPr lang="en-US" dirty="0"/>
              <a:t> that contains a </a:t>
            </a:r>
            <a:r>
              <a:rPr lang="en-US" b="1" dirty="0">
                <a:latin typeface="Courier New" pitchFamily="49" charset="0"/>
                <a:cs typeface="Courier New" pitchFamily="49" charset="0"/>
              </a:rPr>
              <a:t>Document[] </a:t>
            </a:r>
            <a:r>
              <a:rPr lang="en-US" dirty="0"/>
              <a:t>collection</a:t>
            </a:r>
          </a:p>
          <a:p>
            <a:r>
              <a:rPr lang="en-US" dirty="0" smtClean="0"/>
              <a:t>For each item in </a:t>
            </a:r>
            <a:r>
              <a:rPr lang="en-US" b="1" dirty="0" err="1" smtClean="0">
                <a:latin typeface="Courier New" pitchFamily="49" charset="0"/>
                <a:cs typeface="Courier New" pitchFamily="49" charset="0"/>
              </a:rPr>
              <a:t>DocumentSearchResult</a:t>
            </a:r>
            <a:r>
              <a:rPr lang="en-US" dirty="0" smtClean="0"/>
              <a:t>, set properties as needed</a:t>
            </a:r>
          </a:p>
          <a:p>
            <a:pPr lvl="1"/>
            <a:r>
              <a:rPr lang="en-US" dirty="0" err="1" smtClean="0"/>
              <a:t>docUID</a:t>
            </a:r>
            <a:r>
              <a:rPr lang="en-US" dirty="0" smtClean="0"/>
              <a:t> to the linked identifier in the external system</a:t>
            </a:r>
          </a:p>
          <a:p>
            <a:pPr lvl="1"/>
            <a:r>
              <a:rPr lang="en-US" dirty="0" err="1"/>
              <a:t>DocumentIdentifier</a:t>
            </a:r>
            <a:endParaRPr lang="en-US" dirty="0"/>
          </a:p>
          <a:p>
            <a:pPr lvl="1"/>
            <a:r>
              <a:rPr lang="en-US" dirty="0" smtClean="0"/>
              <a:t>DMS (true/false)</a:t>
            </a:r>
          </a:p>
          <a:p>
            <a:endParaRPr lang="en-US" dirty="0"/>
          </a:p>
        </p:txBody>
      </p:sp>
    </p:spTree>
    <p:extLst>
      <p:ext uri="{BB962C8B-B14F-4D97-AF65-F5344CB8AC3E}">
        <p14:creationId xmlns:p14="http://schemas.microsoft.com/office/powerpoint/2010/main" val="97281368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
            </a:r>
            <a:r>
              <a:rPr lang="en-US" dirty="0" smtClean="0"/>
              <a:t>methods</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retrieveDocument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docUID</a:t>
            </a:r>
            <a:r>
              <a:rPr lang="en-US" b="1" dirty="0"/>
              <a:t>)</a:t>
            </a:r>
          </a:p>
          <a:p>
            <a:pPr lvl="1"/>
            <a:r>
              <a:rPr lang="en-US" dirty="0"/>
              <a:t>Retrieve the metadata for the document with the given </a:t>
            </a:r>
            <a:r>
              <a:rPr lang="en-US" dirty="0" smtClean="0"/>
              <a:t>identifier</a:t>
            </a:r>
            <a:endParaRPr lang="en-US" dirty="0"/>
          </a:p>
          <a:p>
            <a:pPr lvl="1"/>
            <a:r>
              <a:rPr lang="en-US" dirty="0"/>
              <a:t>Set the </a:t>
            </a:r>
            <a:r>
              <a:rPr lang="en-US" dirty="0" err="1"/>
              <a:t>docUID</a:t>
            </a:r>
            <a:r>
              <a:rPr lang="en-US" dirty="0"/>
              <a:t> of the returned document to the ID that was retrieved</a:t>
            </a:r>
          </a:p>
          <a:p>
            <a:pPr lvl="1"/>
            <a:r>
              <a:rPr lang="en-US" dirty="0"/>
              <a:t>Set </a:t>
            </a:r>
            <a:r>
              <a:rPr lang="en-US" dirty="0" smtClean="0"/>
              <a:t>DMS and/or </a:t>
            </a:r>
            <a:r>
              <a:rPr lang="en-US" dirty="0" err="1" smtClean="0"/>
              <a:t>DocumentIdentifier</a:t>
            </a:r>
            <a:r>
              <a:rPr lang="en-US" dirty="0" smtClean="0"/>
              <a:t> properties</a:t>
            </a:r>
            <a:endParaRPr lang="en-US" dirty="0"/>
          </a:p>
          <a:p>
            <a:r>
              <a:rPr lang="en-US" b="1" dirty="0" err="1">
                <a:latin typeface="Courier New" pitchFamily="49" charset="0"/>
                <a:cs typeface="Courier New" pitchFamily="49" charset="0"/>
              </a:rPr>
              <a:t>saveDocument</a:t>
            </a:r>
            <a:r>
              <a:rPr lang="en-US" b="1" dirty="0">
                <a:latin typeface="Courier New" pitchFamily="49" charset="0"/>
                <a:cs typeface="Courier New" pitchFamily="49" charset="0"/>
              </a:rPr>
              <a:t>(Document)</a:t>
            </a:r>
          </a:p>
          <a:p>
            <a:pPr lvl="1"/>
            <a:r>
              <a:rPr lang="en-US" dirty="0"/>
              <a:t>Create or update </a:t>
            </a:r>
            <a:r>
              <a:rPr lang="en-US" dirty="0" smtClean="0"/>
              <a:t>the metadata </a:t>
            </a:r>
            <a:r>
              <a:rPr lang="en-US" dirty="0"/>
              <a:t>for </a:t>
            </a:r>
            <a:r>
              <a:rPr lang="en-US" dirty="0" smtClean="0"/>
              <a:t>a Document</a:t>
            </a:r>
            <a:endParaRPr lang="en-US" dirty="0"/>
          </a:p>
          <a:p>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(Document)</a:t>
            </a:r>
          </a:p>
          <a:p>
            <a:pPr lvl="1"/>
            <a:r>
              <a:rPr lang="en-US" dirty="0"/>
              <a:t>Logically or physically delete document </a:t>
            </a:r>
            <a:r>
              <a:rPr lang="en-US" dirty="0" smtClean="0"/>
              <a:t>metadata</a:t>
            </a:r>
            <a:endParaRPr lang="en-US" dirty="0"/>
          </a:p>
        </p:txBody>
      </p:sp>
    </p:spTree>
    <p:extLst>
      <p:ext uri="{BB962C8B-B14F-4D97-AF65-F5344CB8AC3E}">
        <p14:creationId xmlns:p14="http://schemas.microsoft.com/office/powerpoint/2010/main" val="313735583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methods(Content and Metadata)</a:t>
            </a:r>
            <a:endParaRPr lang="en-US" dirty="0"/>
          </a:p>
        </p:txBody>
      </p:sp>
      <p:sp>
        <p:nvSpPr>
          <p:cNvPr id="5" name="Subtitle 4"/>
          <p:cNvSpPr>
            <a:spLocks noGrp="1"/>
          </p:cNvSpPr>
          <p:nvPr>
            <p:ph type="subTitle" idx="10"/>
          </p:nvPr>
        </p:nvSpPr>
        <p:spPr/>
        <p:txBody>
          <a:bodyPr/>
          <a:lstStyle/>
          <a:p>
            <a:r>
              <a:rPr lang="en-US" b="1" dirty="0" err="1" smtClean="0">
                <a:latin typeface="Courier New" pitchFamily="49" charset="0"/>
                <a:cs typeface="Courier New" pitchFamily="49" charset="0"/>
              </a:rPr>
              <a:t>isInboundAvailable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sp>
        <p:nvSpPr>
          <p:cNvPr id="6" name="Text Placeholder 5"/>
          <p:cNvSpPr>
            <a:spLocks noGrp="1"/>
          </p:cNvSpPr>
          <p:nvPr>
            <p:ph type="body" sz="quarter" idx="11"/>
          </p:nvPr>
        </p:nvSpPr>
        <p:spPr/>
        <p:txBody>
          <a:bodyPr/>
          <a:lstStyle/>
          <a:p>
            <a:r>
              <a:rPr lang="en-US" b="1" dirty="0" err="1" smtClean="0">
                <a:latin typeface="Courier New" pitchFamily="49" charset="0"/>
                <a:cs typeface="Courier New" pitchFamily="49" charset="0"/>
              </a:rPr>
              <a:t>isOutboundAvailable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sp>
        <p:nvSpPr>
          <p:cNvPr id="2" name="Content Placeholder 1"/>
          <p:cNvSpPr>
            <a:spLocks noGrp="1"/>
          </p:cNvSpPr>
          <p:nvPr>
            <p:ph sz="half" idx="2"/>
          </p:nvPr>
        </p:nvSpPr>
        <p:spPr/>
        <p:txBody>
          <a:bodyPr/>
          <a:lstStyle/>
          <a:p>
            <a:r>
              <a:rPr lang="en-US" dirty="0"/>
              <a:t>O</a:t>
            </a:r>
            <a:r>
              <a:rPr lang="en-US" dirty="0" smtClean="0"/>
              <a:t>utbound </a:t>
            </a:r>
            <a:r>
              <a:rPr lang="en-US" dirty="0"/>
              <a:t>content </a:t>
            </a:r>
            <a:r>
              <a:rPr lang="en-US" dirty="0" smtClean="0"/>
              <a:t>methods</a:t>
            </a:r>
          </a:p>
          <a:p>
            <a:pPr lvl="1"/>
            <a:r>
              <a:rPr lang="en-US" dirty="0" err="1" smtClean="0"/>
              <a:t>isDocument</a:t>
            </a:r>
            <a:r>
              <a:rPr lang="en-US" dirty="0" smtClean="0"/>
              <a:t>()</a:t>
            </a:r>
          </a:p>
          <a:p>
            <a:pPr lvl="1"/>
            <a:r>
              <a:rPr lang="en-US" dirty="0" err="1" smtClean="0"/>
              <a:t>getDocumentContentsInfo</a:t>
            </a:r>
            <a:r>
              <a:rPr lang="en-US" dirty="0" smtClean="0"/>
              <a:t>()</a:t>
            </a:r>
            <a:endParaRPr lang="en-US" dirty="0"/>
          </a:p>
          <a:p>
            <a:r>
              <a:rPr lang="en-US" dirty="0"/>
              <a:t>O</a:t>
            </a:r>
            <a:r>
              <a:rPr lang="en-US" dirty="0" smtClean="0"/>
              <a:t>utbound </a:t>
            </a:r>
            <a:r>
              <a:rPr lang="en-US" dirty="0"/>
              <a:t>metadata </a:t>
            </a:r>
            <a:r>
              <a:rPr lang="en-US" dirty="0" smtClean="0"/>
              <a:t>methods</a:t>
            </a:r>
          </a:p>
          <a:p>
            <a:pPr lvl="1"/>
            <a:r>
              <a:rPr lang="en-US" dirty="0" err="1" smtClean="0"/>
              <a:t>searchDocuments</a:t>
            </a:r>
            <a:r>
              <a:rPr lang="en-US" dirty="0" smtClean="0"/>
              <a:t>()</a:t>
            </a:r>
          </a:p>
          <a:p>
            <a:pPr lvl="1"/>
            <a:r>
              <a:rPr lang="en-US" dirty="0" err="1" smtClean="0"/>
              <a:t>retrieveDocument</a:t>
            </a:r>
            <a:r>
              <a:rPr lang="en-US" dirty="0" smtClean="0"/>
              <a:t>()</a:t>
            </a:r>
            <a:endParaRPr lang="en-US" dirty="0"/>
          </a:p>
          <a:p>
            <a:endParaRPr lang="en-US" dirty="0"/>
          </a:p>
        </p:txBody>
      </p:sp>
      <p:sp>
        <p:nvSpPr>
          <p:cNvPr id="4" name="Content Placeholder 3"/>
          <p:cNvSpPr>
            <a:spLocks noGrp="1"/>
          </p:cNvSpPr>
          <p:nvPr>
            <p:ph sz="half" idx="1"/>
          </p:nvPr>
        </p:nvSpPr>
        <p:spPr/>
        <p:txBody>
          <a:bodyPr/>
          <a:lstStyle/>
          <a:p>
            <a:r>
              <a:rPr lang="en-US" dirty="0" smtClean="0"/>
              <a:t>If </a:t>
            </a:r>
            <a:r>
              <a:rPr lang="en-US" dirty="0"/>
              <a:t>the external DMS is available for the desired actions</a:t>
            </a:r>
          </a:p>
          <a:p>
            <a:r>
              <a:rPr lang="en-US" dirty="0" smtClean="0"/>
              <a:t>Inbound </a:t>
            </a:r>
            <a:r>
              <a:rPr lang="en-US" dirty="0"/>
              <a:t>content </a:t>
            </a:r>
            <a:r>
              <a:rPr lang="en-US" dirty="0" smtClean="0"/>
              <a:t>methods</a:t>
            </a:r>
          </a:p>
          <a:p>
            <a:pPr lvl="1"/>
            <a:r>
              <a:rPr lang="en-US" dirty="0" err="1" smtClean="0"/>
              <a:t>addDocument</a:t>
            </a:r>
            <a:r>
              <a:rPr lang="en-US" dirty="0" smtClean="0"/>
              <a:t>()</a:t>
            </a:r>
          </a:p>
          <a:p>
            <a:pPr lvl="1"/>
            <a:r>
              <a:rPr lang="en-US" dirty="0" err="1" smtClean="0"/>
              <a:t>updateDocument</a:t>
            </a:r>
            <a:r>
              <a:rPr lang="en-US" dirty="0" smtClean="0"/>
              <a:t>()</a:t>
            </a:r>
          </a:p>
          <a:p>
            <a:pPr lvl="1"/>
            <a:r>
              <a:rPr lang="en-US" dirty="0" err="1" smtClean="0"/>
              <a:t>removeDocument</a:t>
            </a:r>
            <a:r>
              <a:rPr lang="en-US" dirty="0" smtClean="0"/>
              <a:t>()</a:t>
            </a:r>
            <a:endParaRPr lang="en-US" dirty="0"/>
          </a:p>
          <a:p>
            <a:r>
              <a:rPr lang="en-US" dirty="0" smtClean="0"/>
              <a:t>Inbound </a:t>
            </a:r>
            <a:r>
              <a:rPr lang="en-US" dirty="0"/>
              <a:t>metadata methods </a:t>
            </a:r>
            <a:r>
              <a:rPr lang="en-US" dirty="0" smtClean="0"/>
              <a:t> </a:t>
            </a:r>
          </a:p>
          <a:p>
            <a:pPr lvl="1"/>
            <a:r>
              <a:rPr lang="en-US" dirty="0" err="1" smtClean="0"/>
              <a:t>saveDocument</a:t>
            </a:r>
            <a:r>
              <a:rPr lang="en-US" dirty="0" smtClean="0"/>
              <a:t>()</a:t>
            </a:r>
          </a:p>
          <a:p>
            <a:pPr lvl="1"/>
            <a:r>
              <a:rPr lang="en-US" dirty="0" err="1" smtClean="0"/>
              <a:t>removeDocument</a:t>
            </a:r>
            <a:r>
              <a:rPr lang="en-US" dirty="0" smtClean="0"/>
              <a:t>()</a:t>
            </a:r>
            <a:endParaRPr lang="en-US" dirty="0"/>
          </a:p>
          <a:p>
            <a:endParaRPr lang="en-US" dirty="0"/>
          </a:p>
        </p:txBody>
      </p:sp>
    </p:spTree>
    <p:extLst>
      <p:ext uri="{BB962C8B-B14F-4D97-AF65-F5344CB8AC3E}">
        <p14:creationId xmlns:p14="http://schemas.microsoft.com/office/powerpoint/2010/main" val="202760272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a:t>implementation </a:t>
            </a:r>
            <a:br>
              <a:rPr lang="en-US" dirty="0"/>
            </a:br>
            <a:endParaRPr lang="en-US" dirty="0"/>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gw.plugin.document.impl</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LocalDocumentMetadataSource</a:t>
            </a:r>
            <a:endParaRPr lang="en-US" b="1" dirty="0">
              <a:latin typeface="Courier New" pitchFamily="49" charset="0"/>
              <a:cs typeface="Courier New" pitchFamily="49" charset="0"/>
            </a:endParaRPr>
          </a:p>
          <a:p>
            <a:pPr lvl="1"/>
            <a:r>
              <a:rPr lang="en-US" dirty="0"/>
              <a:t>Stores document metadata in </a:t>
            </a:r>
            <a:r>
              <a:rPr lang="en-US" dirty="0" err="1" smtClean="0"/>
              <a:t>xx_document</a:t>
            </a:r>
            <a:r>
              <a:rPr lang="en-US" dirty="0" smtClean="0"/>
              <a:t> (Document entity)</a:t>
            </a:r>
            <a:endParaRPr lang="en-US" dirty="0"/>
          </a:p>
          <a:p>
            <a:r>
              <a:rPr lang="en-US" dirty="0" smtClean="0"/>
              <a:t>Proof of Concept (</a:t>
            </a:r>
            <a:r>
              <a:rPr lang="en-US" dirty="0" err="1" smtClean="0"/>
              <a:t>POC</a:t>
            </a:r>
            <a:r>
              <a:rPr lang="en-US" dirty="0" smtClean="0"/>
              <a:t>) implementation</a:t>
            </a:r>
          </a:p>
          <a:p>
            <a:pPr lvl="1"/>
            <a:r>
              <a:rPr lang="en-US" dirty="0" smtClean="0"/>
              <a:t>Serializing document metadata to </a:t>
            </a:r>
            <a:r>
              <a:rPr lang="en-US" dirty="0"/>
              <a:t>directory</a:t>
            </a:r>
          </a:p>
          <a:p>
            <a:pPr lvl="1"/>
            <a:r>
              <a:rPr lang="en-US" b="1" dirty="0" smtClean="0">
                <a:latin typeface="Courier New" pitchFamily="49" charset="0"/>
                <a:cs typeface="Courier New" pitchFamily="49" charset="0"/>
              </a:rPr>
              <a:t>…\plugins\document\files\metadata</a:t>
            </a:r>
            <a:endParaRPr lang="en-US" b="1" dirty="0">
              <a:latin typeface="Courier New" pitchFamily="49" charset="0"/>
              <a:cs typeface="Courier New" pitchFamily="49" charset="0"/>
            </a:endParaRPr>
          </a:p>
          <a:p>
            <a:endParaRPr lang="en-US" dirty="0"/>
          </a:p>
          <a:p>
            <a:endParaRPr lang="en-US" dirty="0"/>
          </a:p>
        </p:txBody>
      </p:sp>
      <p:pic>
        <p:nvPicPr>
          <p:cNvPr id="4" name="icn DocMMeta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747" y="3975100"/>
            <a:ext cx="2089853" cy="24688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94138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t>IDocumentContentSource plugin</a:t>
            </a:r>
          </a:p>
          <a:p>
            <a:r>
              <a:rPr lang="en-US" dirty="0"/>
              <a:t>IDocumentMetadataSource plugin</a:t>
            </a:r>
          </a:p>
          <a:p>
            <a:r>
              <a:rPr lang="en-US" dirty="0" smtClean="0">
                <a:solidFill>
                  <a:schemeClr val="bg1"/>
                </a:solidFill>
              </a:rPr>
              <a:t>DMS integration configurations</a:t>
            </a:r>
            <a:endParaRPr lang="en-US" dirty="0" smtClean="0">
              <a:solidFill>
                <a:schemeClr val="bg1"/>
              </a:solidFill>
            </a:endParaRPr>
          </a:p>
          <a:p>
            <a:r>
              <a:rPr lang="en-US" dirty="0" smtClean="0"/>
              <a:t>Document related </a:t>
            </a:r>
            <a:r>
              <a:rPr lang="en-US" dirty="0"/>
              <a:t>SOAP </a:t>
            </a:r>
            <a:r>
              <a:rPr lang="en-US" dirty="0" smtClean="0"/>
              <a:t>APIs</a:t>
            </a:r>
            <a:endParaRPr lang="en-US" dirty="0"/>
          </a:p>
          <a:p>
            <a:endParaRPr lang="en-US" dirty="0"/>
          </a:p>
        </p:txBody>
      </p:sp>
    </p:spTree>
    <p:extLst>
      <p:ext uri="{BB962C8B-B14F-4D97-AF65-F5344CB8AC3E}">
        <p14:creationId xmlns:p14="http://schemas.microsoft.com/office/powerpoint/2010/main" val="359463387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DMS integration </a:t>
            </a:r>
            <a:r>
              <a:rPr lang="en-US" dirty="0" smtClean="0"/>
              <a:t>considerations</a:t>
            </a:r>
            <a:endParaRPr lang="en-US" dirty="0"/>
          </a:p>
        </p:txBody>
      </p:sp>
      <p:sp>
        <p:nvSpPr>
          <p:cNvPr id="3" name="Content Placeholder 2"/>
          <p:cNvSpPr>
            <a:spLocks noGrp="1"/>
          </p:cNvSpPr>
          <p:nvPr>
            <p:ph sz="half" idx="1"/>
          </p:nvPr>
        </p:nvSpPr>
        <p:spPr/>
        <p:txBody>
          <a:bodyPr/>
          <a:lstStyle/>
          <a:p>
            <a:r>
              <a:rPr lang="en-US" dirty="0" smtClean="0"/>
              <a:t>Is the DMS availability at 99.9% to build document lists?</a:t>
            </a:r>
            <a:endParaRPr lang="en-US" dirty="0"/>
          </a:p>
          <a:p>
            <a:endParaRPr lang="en-US" dirty="0"/>
          </a:p>
        </p:txBody>
      </p:sp>
      <p:sp>
        <p:nvSpPr>
          <p:cNvPr id="5" name="Content Placeholder 4"/>
          <p:cNvSpPr>
            <a:spLocks noGrp="1"/>
          </p:cNvSpPr>
          <p:nvPr>
            <p:ph sz="half" idx="10"/>
          </p:nvPr>
        </p:nvSpPr>
        <p:spPr/>
        <p:txBody>
          <a:bodyPr/>
          <a:lstStyle/>
          <a:p>
            <a:r>
              <a:rPr lang="en-US" dirty="0"/>
              <a:t>Is the DMS able to handle modifying both content and metadata in a single call?</a:t>
            </a:r>
          </a:p>
          <a:p>
            <a:endParaRPr lang="en-US" dirty="0"/>
          </a:p>
        </p:txBody>
      </p:sp>
      <p:sp>
        <p:nvSpPr>
          <p:cNvPr id="4" name="Content Placeholder 3"/>
          <p:cNvSpPr>
            <a:spLocks noGrp="1"/>
          </p:cNvSpPr>
          <p:nvPr>
            <p:ph sz="half" idx="2"/>
          </p:nvPr>
        </p:nvSpPr>
        <p:spPr/>
        <p:txBody>
          <a:bodyPr/>
          <a:lstStyle/>
          <a:p>
            <a:r>
              <a:rPr lang="en-US" dirty="0"/>
              <a:t>Is external and Guidewire data synchronization required?</a:t>
            </a:r>
          </a:p>
          <a:p>
            <a:endParaRPr lang="en-US" dirty="0"/>
          </a:p>
        </p:txBody>
      </p:sp>
      <p:pic>
        <p:nvPicPr>
          <p:cNvPr id="6" name="icn Doc 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609823"/>
            <a:ext cx="926370" cy="95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Doc Cont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130" y="4565408"/>
            <a:ext cx="799470" cy="10405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GWRE"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375" y="4144639"/>
            <a:ext cx="1884825" cy="18821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090" y="3810000"/>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78784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DMS integration option</a:t>
            </a:r>
            <a:endParaRPr lang="en-US" dirty="0"/>
          </a:p>
        </p:txBody>
      </p:sp>
      <p:sp>
        <p:nvSpPr>
          <p:cNvPr id="3" name="Content Placeholder 2"/>
          <p:cNvSpPr>
            <a:spLocks noGrp="1"/>
          </p:cNvSpPr>
          <p:nvPr>
            <p:ph idx="1"/>
          </p:nvPr>
        </p:nvSpPr>
        <p:spPr/>
        <p:txBody>
          <a:bodyPr/>
          <a:lstStyle/>
          <a:p>
            <a:r>
              <a:rPr lang="en-US" dirty="0" smtClean="0"/>
              <a:t>Custom configuration of </a:t>
            </a:r>
            <a:r>
              <a:rPr lang="en-US" b="1" dirty="0" smtClean="0">
                <a:latin typeface="Courier New" pitchFamily="49" charset="0"/>
                <a:cs typeface="Courier New" pitchFamily="49" charset="0"/>
              </a:rPr>
              <a:t>IDocumentMetadataSource</a:t>
            </a:r>
          </a:p>
          <a:p>
            <a:pPr lvl="1"/>
            <a:r>
              <a:rPr lang="en-US" dirty="0" smtClean="0"/>
              <a:t>Read-only of metadata</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IDocumentContentSource</a:t>
            </a:r>
          </a:p>
          <a:p>
            <a:pPr lvl="1"/>
            <a:r>
              <a:rPr lang="en-US" dirty="0" smtClean="0"/>
              <a:t>Writes metadata and handles updates</a:t>
            </a:r>
          </a:p>
          <a:p>
            <a:pPr lvl="1"/>
            <a:r>
              <a:rPr lang="en-US" dirty="0" smtClean="0"/>
              <a:t>No content documents</a:t>
            </a:r>
          </a:p>
          <a:p>
            <a:pPr lvl="1"/>
            <a:r>
              <a:rPr lang="en-US" dirty="0" smtClean="0"/>
              <a:t>Returns true:  </a:t>
            </a:r>
            <a:r>
              <a:rPr lang="en-US" b="1" dirty="0" err="1" smtClean="0">
                <a:latin typeface="Courier New" pitchFamily="49" charset="0"/>
                <a:cs typeface="Courier New" pitchFamily="49" charset="0"/>
              </a:rPr>
              <a:t>addDocument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updateDocument</a:t>
            </a:r>
            <a:r>
              <a:rPr lang="en-US" b="1" dirty="0" smtClean="0">
                <a:latin typeface="Courier New" pitchFamily="49" charset="0"/>
                <a:cs typeface="Courier New" pitchFamily="49" charset="0"/>
              </a:rPr>
              <a:t>()</a:t>
            </a:r>
            <a:r>
              <a:rPr lang="en-US" dirty="0" smtClean="0"/>
              <a:t>, </a:t>
            </a:r>
            <a:r>
              <a:rPr lang="en-US" b="1" dirty="0" err="1" smtClean="0">
                <a:latin typeface="Courier New" pitchFamily="49" charset="0"/>
                <a:cs typeface="Courier New" pitchFamily="49" charset="0"/>
              </a:rPr>
              <a:t>removeDocument</a:t>
            </a:r>
            <a:r>
              <a:rPr lang="en-US" b="1" dirty="0" smtClean="0">
                <a:latin typeface="Courier New" pitchFamily="49" charset="0"/>
                <a:cs typeface="Courier New" pitchFamily="49" charset="0"/>
              </a:rPr>
              <a:t>() </a:t>
            </a:r>
          </a:p>
          <a:p>
            <a:pPr lvl="1"/>
            <a:r>
              <a:rPr lang="en-US" dirty="0" err="1" smtClean="0"/>
              <a:t>xx_document</a:t>
            </a:r>
            <a:r>
              <a:rPr lang="en-US" dirty="0" smtClean="0"/>
              <a:t> table is NOT used</a:t>
            </a:r>
          </a:p>
        </p:txBody>
      </p:sp>
    </p:spTree>
    <p:extLst>
      <p:ext uri="{BB962C8B-B14F-4D97-AF65-F5344CB8AC3E}">
        <p14:creationId xmlns:p14="http://schemas.microsoft.com/office/powerpoint/2010/main" val="262938625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DMS integration </a:t>
            </a:r>
            <a:r>
              <a:rPr lang="en-US" dirty="0" smtClean="0"/>
              <a:t>option</a:t>
            </a:r>
            <a:br>
              <a:rPr lang="en-US" dirty="0" smtClean="0"/>
            </a:br>
            <a:r>
              <a:rPr lang="en-US" sz="2800" dirty="0" smtClean="0"/>
              <a:t>Method call sequences (1)</a:t>
            </a:r>
            <a:endParaRPr lang="en-US" dirty="0"/>
          </a:p>
        </p:txBody>
      </p:sp>
      <p:sp>
        <p:nvSpPr>
          <p:cNvPr id="3" name="Content Placeholder 2"/>
          <p:cNvSpPr>
            <a:spLocks noGrp="1"/>
          </p:cNvSpPr>
          <p:nvPr>
            <p:ph idx="1"/>
          </p:nvPr>
        </p:nvSpPr>
        <p:spPr/>
        <p:txBody>
          <a:bodyPr/>
          <a:lstStyle/>
          <a:p>
            <a:r>
              <a:rPr lang="en-US" dirty="0" smtClean="0"/>
              <a:t>Create document</a:t>
            </a:r>
            <a:endParaRPr lang="en-US" dirty="0"/>
          </a:p>
          <a:p>
            <a:pPr lvl="1"/>
            <a:r>
              <a:rPr lang="en-US" dirty="0"/>
              <a:t>1. </a:t>
            </a:r>
            <a:r>
              <a:rPr lang="en-US" b="1" dirty="0" err="1">
                <a:latin typeface="Courier New" pitchFamily="49" charset="0"/>
                <a:cs typeface="Courier New" pitchFamily="49" charset="0"/>
              </a:rPr>
              <a:t>IDocumentContentSource.addDocument</a:t>
            </a:r>
            <a:r>
              <a:rPr lang="en-US" b="1" dirty="0">
                <a:latin typeface="Courier New" pitchFamily="49" charset="0"/>
                <a:cs typeface="Courier New" pitchFamily="49" charset="0"/>
              </a:rPr>
              <a:t>()*</a:t>
            </a:r>
          </a:p>
          <a:p>
            <a:pPr lvl="2"/>
            <a:r>
              <a:rPr lang="en-US" dirty="0" smtClean="0"/>
              <a:t>Returns </a:t>
            </a:r>
            <a:r>
              <a:rPr lang="en-US" dirty="0"/>
              <a:t>true</a:t>
            </a:r>
          </a:p>
          <a:p>
            <a:r>
              <a:rPr lang="en-US" dirty="0"/>
              <a:t>List documents </a:t>
            </a:r>
            <a:endParaRPr lang="en-US" dirty="0" smtClean="0"/>
          </a:p>
          <a:p>
            <a:pPr lvl="1"/>
            <a:r>
              <a:rPr lang="en-US" dirty="0" smtClean="0"/>
              <a:t>1</a:t>
            </a:r>
            <a:r>
              <a:rPr lang="en-US" dirty="0"/>
              <a:t>. </a:t>
            </a:r>
            <a:r>
              <a:rPr lang="en-US" b="1" dirty="0" err="1">
                <a:latin typeface="Courier New" pitchFamily="49" charset="0"/>
                <a:cs typeface="Courier New" pitchFamily="49" charset="0"/>
              </a:rPr>
              <a:t>IDocumentMetadataSource.searchDocuments</a:t>
            </a:r>
            <a:r>
              <a:rPr lang="en-US" b="1" dirty="0" smtClean="0">
                <a:latin typeface="Courier New" pitchFamily="49" charset="0"/>
                <a:cs typeface="Courier New" pitchFamily="49" charset="0"/>
              </a:rPr>
              <a:t>()</a:t>
            </a:r>
          </a:p>
          <a:p>
            <a:r>
              <a:rPr lang="en-US" dirty="0"/>
              <a:t>Retrieve document (contents) </a:t>
            </a:r>
          </a:p>
          <a:p>
            <a:pPr lvl="1"/>
            <a:r>
              <a:rPr lang="en-US" dirty="0"/>
              <a:t>1. </a:t>
            </a:r>
            <a:r>
              <a:rPr lang="en-US" b="1" dirty="0" err="1">
                <a:latin typeface="Courier New" pitchFamily="49" charset="0"/>
                <a:cs typeface="Courier New" pitchFamily="49" charset="0"/>
              </a:rPr>
              <a:t>IDocumentMetadataSource.retrieveDocument</a:t>
            </a:r>
            <a:r>
              <a:rPr lang="en-US" b="1" dirty="0">
                <a:latin typeface="Courier New" pitchFamily="49" charset="0"/>
                <a:cs typeface="Courier New" pitchFamily="49" charset="0"/>
              </a:rPr>
              <a:t>()</a:t>
            </a:r>
          </a:p>
          <a:p>
            <a:pPr lvl="2"/>
            <a:r>
              <a:rPr lang="en-US" dirty="0"/>
              <a:t>Retrieve call may be omitted if search has loaded metadata</a:t>
            </a:r>
          </a:p>
          <a:p>
            <a:pPr lvl="1"/>
            <a:r>
              <a:rPr lang="en-US" dirty="0"/>
              <a:t>2. </a:t>
            </a:r>
            <a:r>
              <a:rPr lang="en-US" b="1" dirty="0" err="1">
                <a:latin typeface="Courier New" pitchFamily="49" charset="0"/>
                <a:cs typeface="Courier New" pitchFamily="49" charset="0"/>
              </a:rPr>
              <a:t>IDocumentContentSource.getDocumentContentsInfo</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1349227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DMS integration option</a:t>
            </a:r>
            <a:br>
              <a:rPr lang="en-US" dirty="0"/>
            </a:br>
            <a:r>
              <a:rPr lang="en-US" sz="2800" dirty="0"/>
              <a:t>Method call sequences </a:t>
            </a:r>
            <a:r>
              <a:rPr lang="en-US" sz="2800" dirty="0" smtClean="0"/>
              <a:t>(2)</a:t>
            </a:r>
            <a:endParaRPr lang="en-US" dirty="0"/>
          </a:p>
        </p:txBody>
      </p:sp>
      <p:sp>
        <p:nvSpPr>
          <p:cNvPr id="3" name="Content Placeholder 2"/>
          <p:cNvSpPr>
            <a:spLocks noGrp="1"/>
          </p:cNvSpPr>
          <p:nvPr>
            <p:ph idx="1"/>
          </p:nvPr>
        </p:nvSpPr>
        <p:spPr/>
        <p:txBody>
          <a:bodyPr/>
          <a:lstStyle/>
          <a:p>
            <a:r>
              <a:rPr lang="en-US" dirty="0"/>
              <a:t>Update document content only</a:t>
            </a:r>
          </a:p>
          <a:p>
            <a:pPr lvl="1"/>
            <a:r>
              <a:rPr lang="en-US" dirty="0"/>
              <a:t>1. </a:t>
            </a:r>
            <a:r>
              <a:rPr lang="en-US" b="1" dirty="0" err="1">
                <a:latin typeface="Courier New" pitchFamily="49" charset="0"/>
                <a:cs typeface="Courier New" pitchFamily="49" charset="0"/>
              </a:rPr>
              <a:t>IDocumentContentSource.updateDocument</a:t>
            </a:r>
            <a:r>
              <a:rPr lang="en-US" b="1" dirty="0">
                <a:latin typeface="Courier New" pitchFamily="49" charset="0"/>
                <a:cs typeface="Courier New" pitchFamily="49" charset="0"/>
              </a:rPr>
              <a:t>()</a:t>
            </a:r>
          </a:p>
          <a:p>
            <a:pPr lvl="2"/>
            <a:r>
              <a:rPr lang="en-US" dirty="0"/>
              <a:t>Returns true</a:t>
            </a:r>
          </a:p>
          <a:p>
            <a:r>
              <a:rPr lang="en-US" dirty="0" smtClean="0"/>
              <a:t>Update </a:t>
            </a:r>
            <a:r>
              <a:rPr lang="en-US" dirty="0"/>
              <a:t>document metadata only </a:t>
            </a:r>
          </a:p>
          <a:p>
            <a:pPr lvl="1"/>
            <a:r>
              <a:rPr lang="en-US" dirty="0"/>
              <a:t>1. </a:t>
            </a:r>
            <a:r>
              <a:rPr lang="en-US" b="1" dirty="0" err="1">
                <a:latin typeface="Courier New" pitchFamily="49" charset="0"/>
                <a:cs typeface="Courier New" pitchFamily="49" charset="0"/>
              </a:rPr>
              <a:t>IDocumentMetadataSource.saveDocument</a:t>
            </a:r>
            <a:r>
              <a:rPr lang="en-US" b="1" dirty="0">
                <a:latin typeface="Courier New" pitchFamily="49" charset="0"/>
                <a:cs typeface="Courier New" pitchFamily="49" charset="0"/>
              </a:rPr>
              <a:t>()</a:t>
            </a:r>
          </a:p>
          <a:p>
            <a:r>
              <a:rPr lang="en-US" dirty="0" smtClean="0"/>
              <a:t>Delete document</a:t>
            </a:r>
            <a:endParaRPr lang="en-US" dirty="0"/>
          </a:p>
          <a:p>
            <a:pPr lvl="1"/>
            <a:r>
              <a:rPr lang="en-US" dirty="0"/>
              <a:t>1. </a:t>
            </a:r>
            <a:r>
              <a:rPr lang="en-US" b="1" dirty="0" err="1">
                <a:latin typeface="Courier New" pitchFamily="49" charset="0"/>
                <a:cs typeface="Courier New" pitchFamily="49" charset="0"/>
              </a:rPr>
              <a:t>IDocumentContentSource.removeDocument</a:t>
            </a:r>
            <a:r>
              <a:rPr lang="en-US" b="1" dirty="0">
                <a:latin typeface="Courier New" pitchFamily="49" charset="0"/>
                <a:cs typeface="Courier New" pitchFamily="49" charset="0"/>
              </a:rPr>
              <a:t>()</a:t>
            </a:r>
          </a:p>
          <a:p>
            <a:pPr lvl="2"/>
            <a:r>
              <a:rPr lang="en-US" dirty="0" smtClean="0"/>
              <a:t>Returns </a:t>
            </a:r>
            <a:r>
              <a:rPr lang="en-US" dirty="0"/>
              <a:t>true</a:t>
            </a:r>
          </a:p>
          <a:p>
            <a:endParaRPr lang="en-US" dirty="0"/>
          </a:p>
        </p:txBody>
      </p:sp>
    </p:spTree>
    <p:extLst>
      <p:ext uri="{BB962C8B-B14F-4D97-AF65-F5344CB8AC3E}">
        <p14:creationId xmlns:p14="http://schemas.microsoft.com/office/powerpoint/2010/main" val="14365335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contents</a:t>
            </a:r>
            <a:endParaRPr lang="en-US" dirty="0"/>
          </a:p>
        </p:txBody>
      </p:sp>
      <p:sp>
        <p:nvSpPr>
          <p:cNvPr id="4" name="Content Placeholder 3"/>
          <p:cNvSpPr>
            <a:spLocks noGrp="1"/>
          </p:cNvSpPr>
          <p:nvPr>
            <p:ph sz="half" idx="1"/>
          </p:nvPr>
        </p:nvSpPr>
        <p:spPr/>
        <p:txBody>
          <a:bodyPr/>
          <a:lstStyle/>
          <a:p>
            <a:r>
              <a:rPr lang="en-US" dirty="0"/>
              <a:t>Anything that represents incoming or outgoing </a:t>
            </a:r>
            <a:r>
              <a:rPr lang="en-US" dirty="0" smtClean="0"/>
              <a:t>documents</a:t>
            </a:r>
          </a:p>
          <a:p>
            <a:r>
              <a:rPr lang="en-US" dirty="0" smtClean="0"/>
              <a:t>Often a digital file</a:t>
            </a:r>
            <a:endParaRPr lang="en-US" dirty="0"/>
          </a:p>
          <a:p>
            <a:pPr lvl="1"/>
            <a:r>
              <a:rPr lang="en-US" dirty="0"/>
              <a:t>Fax</a:t>
            </a:r>
          </a:p>
          <a:p>
            <a:pPr lvl="1"/>
            <a:r>
              <a:rPr lang="en-US" dirty="0"/>
              <a:t>MS Word</a:t>
            </a:r>
          </a:p>
          <a:p>
            <a:pPr lvl="1"/>
            <a:r>
              <a:rPr lang="en-US" dirty="0"/>
              <a:t>JPEG</a:t>
            </a:r>
          </a:p>
          <a:p>
            <a:pPr lvl="1"/>
            <a:r>
              <a:rPr lang="en-US" dirty="0"/>
              <a:t>PDF </a:t>
            </a:r>
          </a:p>
          <a:p>
            <a:pPr lvl="1"/>
            <a:r>
              <a:rPr lang="en-US" dirty="0"/>
              <a:t>CSV</a:t>
            </a:r>
          </a:p>
        </p:txBody>
      </p:sp>
      <p:pic>
        <p:nvPicPr>
          <p:cNvPr id="9" name="icn Doc Co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651" y="3784600"/>
            <a:ext cx="1998675" cy="26014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1" descr="http://yourfileinfo.com/images/content/extensions/docx-14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565" y="5029200"/>
            <a:ext cx="914399"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33" descr="http://yourfileinfo.com/images/content/extensions/pdf-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8691"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42" descr="http://yourfileinfo.com/images/content/extensions/mime-5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48" descr="http://yourfileinfo.com/images/content/extensions/csv-1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3273"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54" descr="http://yourfileinfo.com/images/content/extensions/udl-530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0982"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26741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DMS integration </a:t>
            </a:r>
            <a:r>
              <a:rPr lang="en-US" dirty="0" smtClean="0"/>
              <a:t>option</a:t>
            </a:r>
            <a:br>
              <a:rPr lang="en-US" dirty="0" smtClean="0"/>
            </a:br>
            <a:r>
              <a:rPr lang="en-US" sz="2800" dirty="0" smtClean="0"/>
              <a:t>Runtime characteristics</a:t>
            </a:r>
            <a:endParaRPr lang="en-US" dirty="0"/>
          </a:p>
        </p:txBody>
      </p:sp>
      <p:sp>
        <p:nvSpPr>
          <p:cNvPr id="3" name="Content Placeholder 2"/>
          <p:cNvSpPr>
            <a:spLocks noGrp="1"/>
          </p:cNvSpPr>
          <p:nvPr>
            <p:ph sz="half" idx="1"/>
          </p:nvPr>
        </p:nvSpPr>
        <p:spPr>
          <a:xfrm>
            <a:off x="519111" y="914399"/>
            <a:ext cx="6338890" cy="5486400"/>
          </a:xfrm>
        </p:spPr>
        <p:txBody>
          <a:bodyPr/>
          <a:lstStyle/>
          <a:p>
            <a:r>
              <a:rPr lang="en-US" dirty="0" smtClean="0"/>
              <a:t>Create</a:t>
            </a:r>
            <a:r>
              <a:rPr lang="en-US" dirty="0"/>
              <a:t>, update and delete operations may be more efficient</a:t>
            </a:r>
          </a:p>
          <a:p>
            <a:pPr lvl="1"/>
            <a:r>
              <a:rPr lang="en-US" b="1" dirty="0">
                <a:latin typeface="Courier New" pitchFamily="49" charset="0"/>
                <a:cs typeface="Courier New" pitchFamily="49" charset="0"/>
              </a:rPr>
              <a:t>IDocumentContentSource</a:t>
            </a:r>
            <a:r>
              <a:rPr lang="en-US" dirty="0"/>
              <a:t> deals with contents and metadata</a:t>
            </a:r>
          </a:p>
          <a:p>
            <a:pPr lvl="1"/>
            <a:r>
              <a:rPr lang="en-US" dirty="0" smtClean="0"/>
              <a:t>A second </a:t>
            </a:r>
            <a:r>
              <a:rPr lang="en-US" dirty="0"/>
              <a:t>remote call is avoided</a:t>
            </a:r>
          </a:p>
          <a:p>
            <a:r>
              <a:rPr lang="en-US" dirty="0"/>
              <a:t>Appropriate for a single DMS </a:t>
            </a:r>
            <a:r>
              <a:rPr lang="en-US" dirty="0" smtClean="0"/>
              <a:t>that…</a:t>
            </a:r>
          </a:p>
          <a:p>
            <a:pPr lvl="1"/>
            <a:r>
              <a:rPr lang="en-US" dirty="0" smtClean="0"/>
              <a:t>Maintains </a:t>
            </a:r>
            <a:r>
              <a:rPr lang="en-US" dirty="0"/>
              <a:t>content and metadata</a:t>
            </a:r>
          </a:p>
          <a:p>
            <a:pPr lvl="1"/>
            <a:r>
              <a:rPr lang="en-US" dirty="0" smtClean="0"/>
              <a:t>Can modify content </a:t>
            </a:r>
            <a:r>
              <a:rPr lang="en-US" dirty="0"/>
              <a:t>and </a:t>
            </a:r>
            <a:r>
              <a:rPr lang="en-US" dirty="0" smtClean="0"/>
              <a:t>metadata with API in one call</a:t>
            </a:r>
            <a:endParaRPr lang="en-US" dirty="0"/>
          </a:p>
          <a:p>
            <a:r>
              <a:rPr lang="en-US" dirty="0"/>
              <a:t>List documents depends on DMS availability</a:t>
            </a:r>
          </a:p>
          <a:p>
            <a:pPr lvl="1"/>
            <a:r>
              <a:rPr lang="en-US" b="1" dirty="0" smtClean="0">
                <a:latin typeface="Courier New" pitchFamily="49" charset="0"/>
                <a:cs typeface="Courier New" pitchFamily="49" charset="0"/>
              </a:rPr>
              <a:t>IDocumentMetadataSource</a:t>
            </a:r>
            <a:r>
              <a:rPr lang="en-US" dirty="0" smtClean="0"/>
              <a:t> accesses </a:t>
            </a:r>
            <a:r>
              <a:rPr lang="en-US" dirty="0"/>
              <a:t>the DMS</a:t>
            </a:r>
          </a:p>
          <a:p>
            <a:r>
              <a:rPr lang="en-US" b="1" dirty="0" err="1">
                <a:latin typeface="Courier New" pitchFamily="49" charset="0"/>
                <a:cs typeface="Courier New" pitchFamily="49" charset="0"/>
              </a:rPr>
              <a:t>searchDocuments</a:t>
            </a:r>
            <a:r>
              <a:rPr lang="en-US" b="1" dirty="0" smtClean="0">
                <a:latin typeface="Courier New" pitchFamily="49" charset="0"/>
                <a:cs typeface="Courier New" pitchFamily="49" charset="0"/>
              </a:rPr>
              <a:t>() </a:t>
            </a:r>
            <a:r>
              <a:rPr lang="en-US" dirty="0" smtClean="0"/>
              <a:t>sy</a:t>
            </a:r>
            <a:r>
              <a:rPr lang="en-US" dirty="0" smtClean="0"/>
              <a:t>nchronizes during every read</a:t>
            </a:r>
            <a:endParaRPr lang="en-US" b="1" dirty="0">
              <a:latin typeface="Courier New" pitchFamily="49" charset="0"/>
              <a:cs typeface="Courier New" pitchFamily="49" charset="0"/>
            </a:endParaRPr>
          </a:p>
        </p:txBody>
      </p:sp>
      <p:pic>
        <p:nvPicPr>
          <p:cNvPr id="4"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664" y="91440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8890" y="40018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09290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Second DMS integration </a:t>
            </a:r>
            <a:r>
              <a:rPr lang="en-US" dirty="0" smtClean="0"/>
              <a:t>option</a:t>
            </a:r>
            <a:endParaRPr lang="en-US" dirty="0"/>
          </a:p>
        </p:txBody>
      </p:sp>
      <p:sp>
        <p:nvSpPr>
          <p:cNvPr id="4" name="Content Placeholder 3"/>
          <p:cNvSpPr>
            <a:spLocks noGrp="1"/>
          </p:cNvSpPr>
          <p:nvPr>
            <p:ph idx="1"/>
          </p:nvPr>
        </p:nvSpPr>
        <p:spPr/>
        <p:txBody>
          <a:bodyPr/>
          <a:lstStyle/>
          <a:p>
            <a:r>
              <a:rPr lang="en-US" dirty="0"/>
              <a:t>Custom configuration of </a:t>
            </a:r>
            <a:r>
              <a:rPr lang="en-US" b="1" dirty="0">
                <a:latin typeface="Courier New" pitchFamily="49" charset="0"/>
                <a:cs typeface="Courier New" pitchFamily="49" charset="0"/>
              </a:rPr>
              <a:t>IDocumentMetadataSource</a:t>
            </a:r>
          </a:p>
          <a:p>
            <a:pPr lvl="1"/>
            <a:r>
              <a:rPr lang="en-US" dirty="0" smtClean="0"/>
              <a:t>Read and write of metadata</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IDocumentContentSource</a:t>
            </a:r>
          </a:p>
          <a:p>
            <a:pPr lvl="1"/>
            <a:r>
              <a:rPr lang="en-US" dirty="0" smtClean="0"/>
              <a:t>Returns false:  </a:t>
            </a:r>
            <a:r>
              <a:rPr lang="en-US" b="1" dirty="0" err="1">
                <a:latin typeface="Courier New" pitchFamily="49" charset="0"/>
                <a:cs typeface="Courier New" pitchFamily="49" charset="0"/>
              </a:rPr>
              <a:t>addDocument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updateDocument</a:t>
            </a:r>
            <a:r>
              <a:rPr lang="en-US" b="1" dirty="0">
                <a:latin typeface="Courier New" pitchFamily="49" charset="0"/>
                <a:cs typeface="Courier New" pitchFamily="49" charset="0"/>
              </a:rPr>
              <a:t>()</a:t>
            </a:r>
            <a:r>
              <a:rPr lang="en-US" dirty="0"/>
              <a:t>, </a:t>
            </a:r>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lvl="1"/>
            <a:r>
              <a:rPr lang="en-US" dirty="0" err="1"/>
              <a:t>xx_document</a:t>
            </a:r>
            <a:r>
              <a:rPr lang="en-US" dirty="0"/>
              <a:t> table is NOT used</a:t>
            </a:r>
          </a:p>
          <a:p>
            <a:pPr lvl="1"/>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16264856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Second DMS integration </a:t>
            </a:r>
            <a:r>
              <a:rPr lang="en-US" dirty="0"/>
              <a:t>option</a:t>
            </a:r>
            <a:br>
              <a:rPr lang="en-US" dirty="0"/>
            </a:br>
            <a:r>
              <a:rPr lang="en-US" sz="2800" dirty="0"/>
              <a:t>Method call sequences (1)</a:t>
            </a:r>
            <a:endParaRPr lang="en-US" dirty="0"/>
          </a:p>
        </p:txBody>
      </p:sp>
      <p:sp>
        <p:nvSpPr>
          <p:cNvPr id="4" name="Content Placeholder 3"/>
          <p:cNvSpPr>
            <a:spLocks noGrp="1"/>
          </p:cNvSpPr>
          <p:nvPr>
            <p:ph idx="1"/>
          </p:nvPr>
        </p:nvSpPr>
        <p:spPr/>
        <p:txBody>
          <a:bodyPr/>
          <a:lstStyle/>
          <a:p>
            <a:r>
              <a:rPr lang="en-US" dirty="0" smtClean="0"/>
              <a:t>Create document</a:t>
            </a:r>
          </a:p>
          <a:p>
            <a:pPr lvl="1"/>
            <a:r>
              <a:rPr lang="en-US" dirty="0" smtClean="0"/>
              <a:t>1. </a:t>
            </a:r>
            <a:r>
              <a:rPr lang="en-US" b="1" dirty="0" err="1" smtClean="0">
                <a:latin typeface="Courier New" pitchFamily="49" charset="0"/>
                <a:cs typeface="Courier New" pitchFamily="49" charset="0"/>
              </a:rPr>
              <a:t>IDocumentContentSource.addDocument</a:t>
            </a:r>
            <a:r>
              <a:rPr lang="en-US" b="1" dirty="0" smtClean="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b="1" dirty="0" err="1">
                <a:latin typeface="Courier New" pitchFamily="49" charset="0"/>
                <a:cs typeface="Courier New" pitchFamily="49" charset="0"/>
              </a:rPr>
              <a:t>IDocumentMetadataSource.saveDocument</a:t>
            </a:r>
            <a:r>
              <a:rPr lang="en-US" b="1" dirty="0">
                <a:latin typeface="Courier New" pitchFamily="49" charset="0"/>
                <a:cs typeface="Courier New" pitchFamily="49" charset="0"/>
              </a:rPr>
              <a:t>()</a:t>
            </a:r>
          </a:p>
          <a:p>
            <a:r>
              <a:rPr lang="en-US" dirty="0"/>
              <a:t>List </a:t>
            </a:r>
            <a:r>
              <a:rPr lang="en-US" dirty="0" smtClean="0"/>
              <a:t>documents</a:t>
            </a:r>
            <a:endParaRPr lang="en-US" dirty="0"/>
          </a:p>
          <a:p>
            <a:pPr lvl="1"/>
            <a:r>
              <a:rPr lang="en-US" dirty="0"/>
              <a:t>1. </a:t>
            </a:r>
            <a:r>
              <a:rPr lang="en-US" b="1" dirty="0" err="1">
                <a:latin typeface="Courier New" pitchFamily="49" charset="0"/>
                <a:cs typeface="Courier New" pitchFamily="49" charset="0"/>
              </a:rPr>
              <a:t>IDocumentMetadataSource.searchDocuments</a:t>
            </a:r>
            <a:r>
              <a:rPr lang="en-US" b="1" dirty="0" smtClean="0">
                <a:latin typeface="Courier New" pitchFamily="49" charset="0"/>
                <a:cs typeface="Courier New" pitchFamily="49" charset="0"/>
              </a:rPr>
              <a:t>()</a:t>
            </a:r>
          </a:p>
          <a:p>
            <a:r>
              <a:rPr lang="en-US" dirty="0"/>
              <a:t>Retrieve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IDocumentMetadataSource.retrieveDocument</a:t>
            </a:r>
            <a:r>
              <a:rPr lang="en-US" b="1" dirty="0">
                <a:latin typeface="Courier New" pitchFamily="49" charset="0"/>
                <a:cs typeface="Courier New" pitchFamily="49" charset="0"/>
              </a:rPr>
              <a:t>()</a:t>
            </a:r>
          </a:p>
          <a:p>
            <a:pPr lvl="2"/>
            <a:r>
              <a:rPr lang="en-US" dirty="0"/>
              <a:t>Retrieve call may be omitted if search has loaded metadata</a:t>
            </a:r>
          </a:p>
          <a:p>
            <a:pPr lvl="1"/>
            <a:r>
              <a:rPr lang="en-US" dirty="0"/>
              <a:t>2. </a:t>
            </a:r>
            <a:r>
              <a:rPr lang="en-US" b="1" dirty="0" err="1">
                <a:latin typeface="Courier New" pitchFamily="49" charset="0"/>
                <a:cs typeface="Courier New" pitchFamily="49" charset="0"/>
              </a:rPr>
              <a:t>IDocumentContentSource.getDocumentContentsInfo</a:t>
            </a:r>
            <a:r>
              <a:rPr lang="en-US" b="1" dirty="0">
                <a:latin typeface="Courier New" pitchFamily="49" charset="0"/>
                <a:cs typeface="Courier New" pitchFamily="49" charset="0"/>
              </a:rPr>
              <a:t>()</a:t>
            </a:r>
          </a:p>
          <a:p>
            <a:pPr lvl="1"/>
            <a:endParaRPr lang="en-US"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102484927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Second DMS integration option</a:t>
            </a:r>
            <a:br>
              <a:rPr lang="en-US" dirty="0"/>
            </a:br>
            <a:r>
              <a:rPr lang="en-US" sz="2800" dirty="0"/>
              <a:t>Method call sequences </a:t>
            </a:r>
            <a:r>
              <a:rPr lang="en-US" sz="2800" dirty="0" smtClean="0"/>
              <a:t>(2)</a:t>
            </a:r>
            <a:endParaRPr lang="en-US" dirty="0"/>
          </a:p>
        </p:txBody>
      </p:sp>
      <p:sp>
        <p:nvSpPr>
          <p:cNvPr id="4" name="Content Placeholder 3"/>
          <p:cNvSpPr>
            <a:spLocks noGrp="1"/>
          </p:cNvSpPr>
          <p:nvPr>
            <p:ph idx="1"/>
          </p:nvPr>
        </p:nvSpPr>
        <p:spPr/>
        <p:txBody>
          <a:bodyPr/>
          <a:lstStyle/>
          <a:p>
            <a:r>
              <a:rPr lang="en-US" dirty="0" smtClean="0"/>
              <a:t>Update document</a:t>
            </a:r>
            <a:endParaRPr lang="en-US" dirty="0"/>
          </a:p>
          <a:p>
            <a:pPr lvl="1"/>
            <a:r>
              <a:rPr lang="en-US" dirty="0"/>
              <a:t>1. </a:t>
            </a:r>
            <a:r>
              <a:rPr lang="en-US" b="1" dirty="0" err="1">
                <a:latin typeface="Courier New" pitchFamily="49" charset="0"/>
                <a:cs typeface="Courier New" pitchFamily="49" charset="0"/>
              </a:rPr>
              <a:t>IDocumentContentSource.updateDocument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b="1" dirty="0" err="1">
                <a:latin typeface="Courier New" pitchFamily="49" charset="0"/>
                <a:cs typeface="Courier New" pitchFamily="49" charset="0"/>
              </a:rPr>
              <a:t>IDocumentMetadataSource.saveDocument</a:t>
            </a:r>
            <a:r>
              <a:rPr lang="en-US" b="1" dirty="0">
                <a:latin typeface="Courier New" pitchFamily="49" charset="0"/>
                <a:cs typeface="Courier New" pitchFamily="49" charset="0"/>
              </a:rPr>
              <a:t>()</a:t>
            </a:r>
          </a:p>
          <a:p>
            <a:r>
              <a:rPr lang="en-US" dirty="0"/>
              <a:t>Delete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IDocumentContentSource.removeDocument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b="1" dirty="0" err="1">
                <a:latin typeface="Courier New" pitchFamily="49" charset="0"/>
                <a:cs typeface="Courier New" pitchFamily="49" charset="0"/>
              </a:rPr>
              <a:t>IDocumentMetadataSource.removeDocument</a:t>
            </a:r>
            <a:r>
              <a:rPr lang="en-US" b="1"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192081237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Second </a:t>
            </a:r>
            <a:r>
              <a:rPr lang="en-US" dirty="0"/>
              <a:t>DMS integration option</a:t>
            </a:r>
            <a:br>
              <a:rPr lang="en-US" dirty="0"/>
            </a:br>
            <a:r>
              <a:rPr lang="en-US" sz="2800" dirty="0"/>
              <a:t>Runtime characteristics</a:t>
            </a:r>
            <a:endParaRPr lang="en-US" dirty="0"/>
          </a:p>
        </p:txBody>
      </p:sp>
      <p:sp>
        <p:nvSpPr>
          <p:cNvPr id="4" name="Content Placeholder 3"/>
          <p:cNvSpPr>
            <a:spLocks noGrp="1"/>
          </p:cNvSpPr>
          <p:nvPr>
            <p:ph sz="half" idx="1"/>
          </p:nvPr>
        </p:nvSpPr>
        <p:spPr>
          <a:xfrm>
            <a:off x="519110" y="914399"/>
            <a:ext cx="6338889" cy="5486400"/>
          </a:xfrm>
        </p:spPr>
        <p:txBody>
          <a:bodyPr/>
          <a:lstStyle/>
          <a:p>
            <a:r>
              <a:rPr lang="en-US" dirty="0" smtClean="0"/>
              <a:t>Create</a:t>
            </a:r>
            <a:r>
              <a:rPr lang="en-US" dirty="0"/>
              <a:t>, update and delete operations may be less efficient</a:t>
            </a:r>
          </a:p>
          <a:p>
            <a:r>
              <a:rPr lang="en-US" dirty="0" smtClean="0"/>
              <a:t>Calls </a:t>
            </a:r>
            <a:r>
              <a:rPr lang="en-US" dirty="0"/>
              <a:t>both </a:t>
            </a:r>
            <a:r>
              <a:rPr lang="en-US" b="1" dirty="0">
                <a:latin typeface="Courier New" pitchFamily="49" charset="0"/>
              </a:rPr>
              <a:t>IDocumentContentSource</a:t>
            </a:r>
            <a:r>
              <a:rPr lang="en-US" dirty="0"/>
              <a:t> and </a:t>
            </a:r>
            <a:r>
              <a:rPr lang="en-US" b="1" dirty="0">
                <a:latin typeface="Courier New" pitchFamily="49" charset="0"/>
              </a:rPr>
              <a:t>IDocumentMetadataSource</a:t>
            </a:r>
          </a:p>
          <a:p>
            <a:r>
              <a:rPr lang="en-US" dirty="0"/>
              <a:t>Appropriate for different </a:t>
            </a:r>
            <a:r>
              <a:rPr lang="en-US" dirty="0" err="1"/>
              <a:t>DMS’s</a:t>
            </a:r>
            <a:r>
              <a:rPr lang="en-US" dirty="0"/>
              <a:t> </a:t>
            </a:r>
            <a:r>
              <a:rPr lang="en-US" dirty="0" smtClean="0"/>
              <a:t>that…</a:t>
            </a:r>
          </a:p>
          <a:p>
            <a:pPr lvl="1"/>
            <a:r>
              <a:rPr lang="en-US" dirty="0" smtClean="0"/>
              <a:t>Maintain </a:t>
            </a:r>
            <a:r>
              <a:rPr lang="en-US" dirty="0"/>
              <a:t>content </a:t>
            </a:r>
            <a:r>
              <a:rPr lang="en-US" dirty="0" smtClean="0"/>
              <a:t>versus </a:t>
            </a:r>
            <a:r>
              <a:rPr lang="en-US" dirty="0"/>
              <a:t>metadata</a:t>
            </a:r>
          </a:p>
          <a:p>
            <a:pPr lvl="1"/>
            <a:r>
              <a:rPr lang="en-US" dirty="0" smtClean="0"/>
              <a:t>Have no </a:t>
            </a:r>
            <a:r>
              <a:rPr lang="en-US" dirty="0"/>
              <a:t>API allowing </a:t>
            </a:r>
            <a:r>
              <a:rPr lang="en-US" dirty="0" smtClean="0"/>
              <a:t>for content </a:t>
            </a:r>
            <a:r>
              <a:rPr lang="en-US" dirty="0"/>
              <a:t>and metadata to be modified in one call</a:t>
            </a:r>
          </a:p>
          <a:p>
            <a:r>
              <a:rPr lang="en-US" dirty="0"/>
              <a:t>List documents depends on DMS availability</a:t>
            </a:r>
          </a:p>
          <a:p>
            <a:r>
              <a:rPr lang="en-US" b="1" dirty="0" err="1" smtClean="0">
                <a:latin typeface="Courier New" pitchFamily="49" charset="0"/>
                <a:cs typeface="Courier New" pitchFamily="49" charset="0"/>
              </a:rPr>
              <a:t>searchDocuments</a:t>
            </a:r>
            <a:r>
              <a:rPr lang="en-US" b="1" dirty="0" smtClean="0"/>
              <a:t>() </a:t>
            </a:r>
            <a:r>
              <a:rPr lang="en-US" dirty="0" smtClean="0"/>
              <a:t>synchronizes during every </a:t>
            </a:r>
            <a:r>
              <a:rPr lang="en-US" dirty="0"/>
              <a:t>read </a:t>
            </a:r>
            <a:endParaRPr lang="en-US" b="1" dirty="0"/>
          </a:p>
          <a:p>
            <a:endParaRPr lang="en-US" dirty="0"/>
          </a:p>
        </p:txBody>
      </p:sp>
      <p:pic>
        <p:nvPicPr>
          <p:cNvPr id="9"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91440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cn DocMMeta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282" y="1546860"/>
            <a:ext cx="1096419" cy="1295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890" y="40018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5952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Third DMS integration </a:t>
            </a:r>
            <a:r>
              <a:rPr lang="en-US" dirty="0" smtClean="0"/>
              <a:t>option</a:t>
            </a:r>
            <a:endParaRPr lang="en-US" dirty="0"/>
          </a:p>
        </p:txBody>
      </p:sp>
      <p:sp>
        <p:nvSpPr>
          <p:cNvPr id="4" name="Content Placeholder 3"/>
          <p:cNvSpPr>
            <a:spLocks noGrp="1"/>
          </p:cNvSpPr>
          <p:nvPr>
            <p:ph idx="1"/>
          </p:nvPr>
        </p:nvSpPr>
        <p:spPr/>
        <p:txBody>
          <a:bodyPr/>
          <a:lstStyle/>
          <a:p>
            <a:r>
              <a:rPr lang="en-US" dirty="0" smtClean="0"/>
              <a:t>Base </a:t>
            </a:r>
            <a:r>
              <a:rPr lang="en-US" dirty="0"/>
              <a:t>configuration of </a:t>
            </a:r>
            <a:r>
              <a:rPr lang="en-US" b="1" dirty="0">
                <a:latin typeface="Courier New" pitchFamily="49" charset="0"/>
                <a:cs typeface="Courier New" pitchFamily="49" charset="0"/>
              </a:rPr>
              <a:t>IDocumentMetadataSource</a:t>
            </a:r>
          </a:p>
          <a:p>
            <a:r>
              <a:rPr lang="en-US" b="1" dirty="0" smtClean="0">
                <a:latin typeface="Courier New" pitchFamily="49" charset="0"/>
                <a:cs typeface="Courier New" pitchFamily="49" charset="0"/>
              </a:rPr>
              <a:t>IDocumentContentSource</a:t>
            </a:r>
            <a:endParaRPr lang="en-US" b="1" dirty="0">
              <a:latin typeface="Courier New" pitchFamily="49" charset="0"/>
              <a:cs typeface="Courier New" pitchFamily="49" charset="0"/>
            </a:endParaRPr>
          </a:p>
          <a:p>
            <a:pPr lvl="1"/>
            <a:r>
              <a:rPr lang="en-US" dirty="0"/>
              <a:t>Returns false:  </a:t>
            </a:r>
            <a:r>
              <a:rPr lang="en-US" b="1" dirty="0" err="1">
                <a:latin typeface="Courier New" pitchFamily="49" charset="0"/>
                <a:cs typeface="Courier New" pitchFamily="49" charset="0"/>
              </a:rPr>
              <a:t>addDocument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updateDocument</a:t>
            </a:r>
            <a:r>
              <a:rPr lang="en-US" b="1" dirty="0">
                <a:latin typeface="Courier New" pitchFamily="49" charset="0"/>
                <a:cs typeface="Courier New" pitchFamily="49" charset="0"/>
              </a:rPr>
              <a:t>()</a:t>
            </a:r>
            <a:r>
              <a:rPr lang="en-US" dirty="0"/>
              <a:t>, </a:t>
            </a:r>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 </a:t>
            </a:r>
          </a:p>
          <a:p>
            <a:pPr lvl="1"/>
            <a:r>
              <a:rPr lang="en-US" dirty="0" err="1" smtClean="0"/>
              <a:t>xx_document</a:t>
            </a:r>
            <a:r>
              <a:rPr lang="en-US" dirty="0" smtClean="0"/>
              <a:t> table for read / write of metadata</a:t>
            </a:r>
          </a:p>
          <a:p>
            <a:pPr lvl="1"/>
            <a:r>
              <a:rPr lang="en-US" dirty="0" smtClean="0"/>
              <a:t>May redundantly store </a:t>
            </a:r>
            <a:r>
              <a:rPr lang="en-US" dirty="0"/>
              <a:t>document metadata in the DMS </a:t>
            </a:r>
            <a:endParaRPr lang="en-US" dirty="0" smtClean="0"/>
          </a:p>
          <a:p>
            <a:endParaRPr lang="en-US" dirty="0"/>
          </a:p>
        </p:txBody>
      </p:sp>
    </p:spTree>
    <p:extLst>
      <p:ext uri="{BB962C8B-B14F-4D97-AF65-F5344CB8AC3E}">
        <p14:creationId xmlns:p14="http://schemas.microsoft.com/office/powerpoint/2010/main" val="29005171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Third </a:t>
            </a:r>
            <a:r>
              <a:rPr lang="en-US" dirty="0"/>
              <a:t>DMS integration option</a:t>
            </a:r>
            <a:br>
              <a:rPr lang="en-US" dirty="0"/>
            </a:br>
            <a:r>
              <a:rPr lang="en-US" sz="2800" dirty="0"/>
              <a:t>Method call sequences (1)</a:t>
            </a:r>
            <a:endParaRPr lang="en-US" dirty="0"/>
          </a:p>
        </p:txBody>
      </p:sp>
      <p:sp>
        <p:nvSpPr>
          <p:cNvPr id="4" name="Content Placeholder 3"/>
          <p:cNvSpPr>
            <a:spLocks noGrp="1"/>
          </p:cNvSpPr>
          <p:nvPr>
            <p:ph idx="1"/>
          </p:nvPr>
        </p:nvSpPr>
        <p:spPr/>
        <p:txBody>
          <a:bodyPr/>
          <a:lstStyle/>
          <a:p>
            <a:r>
              <a:rPr lang="en-US" dirty="0" smtClean="0"/>
              <a:t>Create document</a:t>
            </a:r>
            <a:endParaRPr lang="en-US" dirty="0"/>
          </a:p>
          <a:p>
            <a:pPr lvl="1"/>
            <a:r>
              <a:rPr lang="en-US" dirty="0"/>
              <a:t>1. </a:t>
            </a:r>
            <a:r>
              <a:rPr lang="en-US" b="1" dirty="0" err="1">
                <a:latin typeface="Courier New" pitchFamily="49" charset="0"/>
                <a:cs typeface="Courier New" pitchFamily="49" charset="0"/>
              </a:rPr>
              <a:t>IDocumentContentSource.addDocument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dirty="0" smtClean="0"/>
              <a:t>Row added to </a:t>
            </a:r>
            <a:r>
              <a:rPr lang="en-US" dirty="0" err="1" smtClean="0"/>
              <a:t>xx_document</a:t>
            </a:r>
            <a:r>
              <a:rPr lang="en-US" dirty="0" smtClean="0"/>
              <a:t> table</a:t>
            </a:r>
            <a:endParaRPr lang="en-US" dirty="0"/>
          </a:p>
          <a:p>
            <a:r>
              <a:rPr lang="en-US" dirty="0"/>
              <a:t>List </a:t>
            </a:r>
            <a:r>
              <a:rPr lang="en-US" dirty="0" smtClean="0"/>
              <a:t>documents</a:t>
            </a:r>
            <a:endParaRPr lang="en-US" dirty="0"/>
          </a:p>
          <a:p>
            <a:pPr lvl="1"/>
            <a:r>
              <a:rPr lang="en-US" dirty="0"/>
              <a:t>1. </a:t>
            </a:r>
            <a:r>
              <a:rPr lang="en-US" dirty="0" smtClean="0"/>
              <a:t>Query of  </a:t>
            </a:r>
            <a:r>
              <a:rPr lang="en-US" dirty="0" err="1" smtClean="0"/>
              <a:t>xx_document</a:t>
            </a:r>
            <a:r>
              <a:rPr lang="en-US" dirty="0" smtClean="0"/>
              <a:t> table</a:t>
            </a:r>
            <a:endParaRPr lang="en-US" dirty="0"/>
          </a:p>
          <a:p>
            <a:endParaRPr lang="en-US" dirty="0"/>
          </a:p>
        </p:txBody>
      </p:sp>
    </p:spTree>
    <p:extLst>
      <p:ext uri="{BB962C8B-B14F-4D97-AF65-F5344CB8AC3E}">
        <p14:creationId xmlns:p14="http://schemas.microsoft.com/office/powerpoint/2010/main" val="403692511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DMS integration </a:t>
            </a:r>
            <a:r>
              <a:rPr lang="en-US" dirty="0"/>
              <a:t>option</a:t>
            </a:r>
            <a:br>
              <a:rPr lang="en-US" dirty="0"/>
            </a:br>
            <a:r>
              <a:rPr lang="en-US" sz="2800" dirty="0"/>
              <a:t>Method call sequences </a:t>
            </a:r>
            <a:r>
              <a:rPr lang="en-US" sz="2800" dirty="0" smtClean="0"/>
              <a:t>(2)</a:t>
            </a:r>
            <a:endParaRPr lang="en-US" sz="2800" dirty="0"/>
          </a:p>
        </p:txBody>
      </p:sp>
      <p:sp>
        <p:nvSpPr>
          <p:cNvPr id="3" name="Content Placeholder 2"/>
          <p:cNvSpPr>
            <a:spLocks noGrp="1"/>
          </p:cNvSpPr>
          <p:nvPr>
            <p:ph idx="1"/>
          </p:nvPr>
        </p:nvSpPr>
        <p:spPr/>
        <p:txBody>
          <a:bodyPr/>
          <a:lstStyle/>
          <a:p>
            <a:r>
              <a:rPr lang="en-US" dirty="0"/>
              <a:t>Retrieve </a:t>
            </a:r>
            <a:r>
              <a:rPr lang="en-US" dirty="0" smtClean="0"/>
              <a:t>document</a:t>
            </a:r>
            <a:endParaRPr lang="en-US" dirty="0"/>
          </a:p>
          <a:p>
            <a:pPr lvl="1"/>
            <a:r>
              <a:rPr lang="en-US" dirty="0"/>
              <a:t>1. </a:t>
            </a:r>
            <a:r>
              <a:rPr lang="en-US" dirty="0" smtClean="0"/>
              <a:t>Reads row from </a:t>
            </a:r>
            <a:r>
              <a:rPr lang="en-US" dirty="0" err="1" smtClean="0"/>
              <a:t>xx_document</a:t>
            </a:r>
            <a:r>
              <a:rPr lang="en-US" dirty="0" smtClean="0"/>
              <a:t> table</a:t>
            </a:r>
            <a:endParaRPr lang="en-US" dirty="0"/>
          </a:p>
          <a:p>
            <a:pPr lvl="2"/>
            <a:r>
              <a:rPr lang="en-US" dirty="0" smtClean="0"/>
              <a:t>Read </a:t>
            </a:r>
            <a:r>
              <a:rPr lang="en-US" dirty="0"/>
              <a:t>may be omitted if search has loaded metadata</a:t>
            </a:r>
          </a:p>
          <a:p>
            <a:pPr lvl="1"/>
            <a:r>
              <a:rPr lang="en-US" dirty="0"/>
              <a:t>2. </a:t>
            </a:r>
            <a:r>
              <a:rPr lang="en-US" b="1" dirty="0" err="1">
                <a:latin typeface="Courier New" pitchFamily="49" charset="0"/>
                <a:cs typeface="Courier New" pitchFamily="49" charset="0"/>
              </a:rPr>
              <a:t>IDocumentContentSource.getDocumentContentsInfo</a:t>
            </a:r>
            <a:r>
              <a:rPr lang="en-US" b="1" dirty="0">
                <a:latin typeface="Courier New" pitchFamily="49" charset="0"/>
                <a:cs typeface="Courier New" pitchFamily="49" charset="0"/>
              </a:rPr>
              <a:t>()</a:t>
            </a:r>
          </a:p>
          <a:p>
            <a:r>
              <a:rPr lang="en-US" dirty="0"/>
              <a:t>Update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IDocumentContentSource.updateDocument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dirty="0" err="1" smtClean="0"/>
              <a:t>xx_document</a:t>
            </a:r>
            <a:r>
              <a:rPr lang="en-US" dirty="0" smtClean="0"/>
              <a:t> table row updated</a:t>
            </a:r>
            <a:endParaRPr lang="en-US" dirty="0"/>
          </a:p>
          <a:p>
            <a:r>
              <a:rPr lang="en-US" dirty="0"/>
              <a:t>Delete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IDocumentContentSource.removeDocument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a:t>
            </a:r>
            <a:r>
              <a:rPr lang="en-US" dirty="0" smtClean="0"/>
              <a:t>. Row marked as retired in </a:t>
            </a:r>
            <a:r>
              <a:rPr lang="en-US" dirty="0" err="1" smtClean="0"/>
              <a:t>xx_document</a:t>
            </a:r>
            <a:r>
              <a:rPr lang="en-US" dirty="0" smtClean="0"/>
              <a:t> table</a:t>
            </a:r>
            <a:endParaRPr lang="en-US" dirty="0"/>
          </a:p>
          <a:p>
            <a:pPr lvl="1"/>
            <a:endParaRPr lang="en-US" dirty="0"/>
          </a:p>
          <a:p>
            <a:endParaRPr lang="en-US" dirty="0"/>
          </a:p>
        </p:txBody>
      </p:sp>
    </p:spTree>
    <p:extLst>
      <p:ext uri="{BB962C8B-B14F-4D97-AF65-F5344CB8AC3E}">
        <p14:creationId xmlns:p14="http://schemas.microsoft.com/office/powerpoint/2010/main" val="188086353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a:t>
            </a:r>
            <a:r>
              <a:rPr lang="en-US" dirty="0"/>
              <a:t>DMS integration option</a:t>
            </a:r>
            <a:br>
              <a:rPr lang="en-US" dirty="0"/>
            </a:br>
            <a:r>
              <a:rPr lang="en-US" sz="2800" dirty="0"/>
              <a:t>Runtime characteristics</a:t>
            </a:r>
            <a:endParaRPr lang="en-US" sz="2800" dirty="0"/>
          </a:p>
        </p:txBody>
      </p:sp>
      <p:sp>
        <p:nvSpPr>
          <p:cNvPr id="3" name="Content Placeholder 2"/>
          <p:cNvSpPr>
            <a:spLocks noGrp="1"/>
          </p:cNvSpPr>
          <p:nvPr>
            <p:ph sz="half" idx="1"/>
          </p:nvPr>
        </p:nvSpPr>
        <p:spPr>
          <a:xfrm>
            <a:off x="519110" y="914399"/>
            <a:ext cx="5957890" cy="5486400"/>
          </a:xfrm>
        </p:spPr>
        <p:txBody>
          <a:bodyPr/>
          <a:lstStyle/>
          <a:p>
            <a:r>
              <a:rPr lang="en-US" dirty="0" smtClean="0"/>
              <a:t>Create</a:t>
            </a:r>
            <a:r>
              <a:rPr lang="en-US" dirty="0"/>
              <a:t>, update and delete operations may be more </a:t>
            </a:r>
            <a:r>
              <a:rPr lang="en-US" dirty="0" smtClean="0"/>
              <a:t>efficient</a:t>
            </a:r>
          </a:p>
          <a:p>
            <a:pPr lvl="1"/>
            <a:r>
              <a:rPr lang="en-US" dirty="0" smtClean="0"/>
              <a:t>No </a:t>
            </a:r>
            <a:r>
              <a:rPr lang="en-US" dirty="0"/>
              <a:t>remote call through </a:t>
            </a:r>
            <a:r>
              <a:rPr lang="en-US" b="1" dirty="0" smtClean="0">
                <a:latin typeface="Courier New" pitchFamily="49" charset="0"/>
                <a:cs typeface="Courier New" pitchFamily="49" charset="0"/>
              </a:rPr>
              <a:t>IDocumentMetadataSource</a:t>
            </a:r>
            <a:endParaRPr lang="en-US" b="1" dirty="0">
              <a:latin typeface="Courier New" pitchFamily="49" charset="0"/>
              <a:cs typeface="Courier New" pitchFamily="49" charset="0"/>
            </a:endParaRPr>
          </a:p>
          <a:p>
            <a:r>
              <a:rPr lang="en-US" dirty="0" smtClean="0"/>
              <a:t>Guidewire application queries its database fo</a:t>
            </a:r>
            <a:r>
              <a:rPr lang="en-US" dirty="0" smtClean="0"/>
              <a:t>r document list</a:t>
            </a:r>
          </a:p>
          <a:p>
            <a:pPr lvl="1"/>
            <a:r>
              <a:rPr lang="en-US" dirty="0" smtClean="0"/>
              <a:t>List </a:t>
            </a:r>
            <a:r>
              <a:rPr lang="en-US" dirty="0"/>
              <a:t>documents independent of </a:t>
            </a:r>
            <a:r>
              <a:rPr lang="en-US" dirty="0" smtClean="0"/>
              <a:t>DMS</a:t>
            </a:r>
            <a:endParaRPr lang="en-US" dirty="0"/>
          </a:p>
          <a:p>
            <a:r>
              <a:rPr lang="en-US" dirty="0" smtClean="0"/>
              <a:t>DMS metadata changes are </a:t>
            </a:r>
            <a:r>
              <a:rPr lang="en-US" dirty="0"/>
              <a:t>not detected</a:t>
            </a:r>
          </a:p>
          <a:p>
            <a:r>
              <a:rPr lang="en-US" dirty="0" smtClean="0"/>
              <a:t>Synchronization issues between Guidewire </a:t>
            </a:r>
            <a:r>
              <a:rPr lang="en-US" dirty="0" err="1" smtClean="0"/>
              <a:t>xx_document</a:t>
            </a:r>
            <a:r>
              <a:rPr lang="en-US" dirty="0" smtClean="0"/>
              <a:t> table and DMS possible</a:t>
            </a:r>
            <a:endParaRPr lang="en-US" dirty="0"/>
          </a:p>
          <a:p>
            <a:endParaRPr lang="en-US" dirty="0"/>
          </a:p>
        </p:txBody>
      </p:sp>
      <p:pic>
        <p:nvPicPr>
          <p:cNvPr id="5"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651" y="2351181"/>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cn DocContent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3664" y="91440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890" y="40018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9135" y="2613282"/>
            <a:ext cx="987365" cy="14105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735831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DMS </a:t>
            </a:r>
            <a:r>
              <a:rPr lang="en-US" dirty="0"/>
              <a:t>integration </a:t>
            </a:r>
            <a:r>
              <a:rPr lang="en-US" dirty="0" smtClean="0"/>
              <a:t>option</a:t>
            </a:r>
            <a:br>
              <a:rPr lang="en-US" dirty="0" smtClean="0"/>
            </a:br>
            <a:r>
              <a:rPr lang="en-US" sz="2800" dirty="0" smtClean="0"/>
              <a:t>Variant</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IDocumentContentSource</a:t>
            </a:r>
            <a:r>
              <a:rPr lang="en-US" dirty="0" smtClean="0">
                <a:latin typeface="Courier New" pitchFamily="49" charset="0"/>
              </a:rPr>
              <a:t> </a:t>
            </a:r>
            <a:r>
              <a:rPr lang="en-US" dirty="0" smtClean="0"/>
              <a:t>modifies DMS metadata</a:t>
            </a:r>
            <a:endParaRPr lang="en-US" dirty="0" smtClean="0"/>
          </a:p>
          <a:p>
            <a:pPr lvl="1"/>
            <a:r>
              <a:rPr lang="en-US" dirty="0"/>
              <a:t>Returns </a:t>
            </a:r>
            <a:r>
              <a:rPr lang="en-US" dirty="0"/>
              <a:t>false</a:t>
            </a:r>
          </a:p>
          <a:p>
            <a:pPr lvl="1"/>
            <a:r>
              <a:rPr lang="en-US" dirty="0"/>
              <a:t>DMS stores metadata </a:t>
            </a:r>
            <a:r>
              <a:rPr lang="en-US" dirty="0"/>
              <a:t>in parallel to </a:t>
            </a:r>
            <a:r>
              <a:rPr lang="en-US" dirty="0" err="1"/>
              <a:t>xx_document</a:t>
            </a:r>
            <a:endParaRPr lang="en-US" dirty="0"/>
          </a:p>
          <a:p>
            <a:r>
              <a:rPr lang="en-US" dirty="0"/>
              <a:t>Metadata versions must be </a:t>
            </a:r>
            <a:r>
              <a:rPr lang="en-US" dirty="0" smtClean="0"/>
              <a:t>synchronized</a:t>
            </a:r>
            <a:endParaRPr lang="en-US" dirty="0"/>
          </a:p>
          <a:p>
            <a:pPr lvl="1"/>
            <a:r>
              <a:rPr lang="en-US" dirty="0" smtClean="0"/>
              <a:t>Concern </a:t>
            </a:r>
            <a:r>
              <a:rPr lang="en-US" dirty="0"/>
              <a:t>if metadata on DMS is changed outside of Guidewire</a:t>
            </a:r>
          </a:p>
          <a:p>
            <a:pPr lvl="1"/>
            <a:r>
              <a:rPr lang="en-US" dirty="0"/>
              <a:t>Is not synchronized upon </a:t>
            </a:r>
            <a:r>
              <a:rPr lang="en-US" b="1" dirty="0" err="1" smtClean="0">
                <a:latin typeface="Courier New" pitchFamily="49" charset="0"/>
                <a:cs typeface="Courier New" pitchFamily="49" charset="0"/>
              </a:rPr>
              <a:t>searchDocuments</a:t>
            </a:r>
            <a:r>
              <a:rPr lang="en-US" b="1" dirty="0" smtClean="0">
                <a:latin typeface="Courier New" pitchFamily="49" charset="0"/>
                <a:cs typeface="Courier New" pitchFamily="49" charset="0"/>
              </a:rPr>
              <a:t>()</a:t>
            </a:r>
            <a:endParaRPr lang="en-US" b="1" dirty="0"/>
          </a:p>
          <a:p>
            <a:r>
              <a:rPr lang="en-US" dirty="0"/>
              <a:t>Listing documents is still independent of the DMS</a:t>
            </a:r>
          </a:p>
          <a:p>
            <a:pPr lvl="1"/>
            <a:r>
              <a:rPr lang="en-US" dirty="0" smtClean="0"/>
              <a:t>Read </a:t>
            </a:r>
            <a:r>
              <a:rPr lang="en-US" dirty="0"/>
              <a:t>metadata </a:t>
            </a:r>
            <a:r>
              <a:rPr lang="en-US" dirty="0"/>
              <a:t>from </a:t>
            </a:r>
            <a:r>
              <a:rPr lang="en-US" dirty="0" err="1"/>
              <a:t>xx_document</a:t>
            </a:r>
            <a:endParaRPr lang="en-US" dirty="0"/>
          </a:p>
          <a:p>
            <a:endParaRPr lang="en-US" dirty="0"/>
          </a:p>
        </p:txBody>
      </p:sp>
    </p:spTree>
    <p:extLst>
      <p:ext uri="{BB962C8B-B14F-4D97-AF65-F5344CB8AC3E}">
        <p14:creationId xmlns:p14="http://schemas.microsoft.com/office/powerpoint/2010/main" val="18414992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metadata</a:t>
            </a:r>
            <a:endParaRPr lang="en-US" dirty="0"/>
          </a:p>
        </p:txBody>
      </p:sp>
      <p:sp>
        <p:nvSpPr>
          <p:cNvPr id="4" name="Content Placeholder 3"/>
          <p:cNvSpPr>
            <a:spLocks noGrp="1"/>
          </p:cNvSpPr>
          <p:nvPr>
            <p:ph sz="half" idx="1"/>
          </p:nvPr>
        </p:nvSpPr>
        <p:spPr>
          <a:xfrm>
            <a:off x="519111" y="914399"/>
            <a:ext cx="5991464" cy="5486400"/>
          </a:xfrm>
        </p:spPr>
        <p:txBody>
          <a:bodyPr/>
          <a:lstStyle/>
          <a:p>
            <a:r>
              <a:rPr lang="en-US" dirty="0"/>
              <a:t>Attributes that </a:t>
            </a:r>
            <a:r>
              <a:rPr lang="en-US" dirty="0" smtClean="0"/>
              <a:t>describe </a:t>
            </a:r>
            <a:r>
              <a:rPr lang="en-US" dirty="0"/>
              <a:t>and </a:t>
            </a:r>
            <a:r>
              <a:rPr lang="en-US" dirty="0" smtClean="0"/>
              <a:t>classify a document</a:t>
            </a:r>
          </a:p>
          <a:p>
            <a:pPr lvl="1"/>
            <a:r>
              <a:rPr lang="en-US" dirty="0" smtClean="0"/>
              <a:t>Name, Description, Section</a:t>
            </a:r>
          </a:p>
          <a:p>
            <a:pPr lvl="1"/>
            <a:r>
              <a:rPr lang="en-US" dirty="0" smtClean="0"/>
              <a:t>Document Type (MIME type)</a:t>
            </a:r>
          </a:p>
          <a:p>
            <a:pPr lvl="1"/>
            <a:r>
              <a:rPr lang="en-US" dirty="0" smtClean="0"/>
              <a:t>Related objects, Author, Recipient</a:t>
            </a:r>
            <a:endParaRPr lang="en-US" dirty="0"/>
          </a:p>
          <a:p>
            <a:pPr lvl="1"/>
            <a:r>
              <a:rPr lang="en-US" dirty="0" smtClean="0"/>
              <a:t>Inbound, Status, Security Type, Type</a:t>
            </a:r>
            <a:r>
              <a:rPr lang="en-US" dirty="0" smtClean="0"/>
              <a:t>, Hidden</a:t>
            </a:r>
            <a:endParaRPr lang="en-US" dirty="0" smtClean="0"/>
          </a:p>
          <a:p>
            <a:pPr lvl="1"/>
            <a:endParaRPr lang="en-US" dirty="0" smtClean="0"/>
          </a:p>
          <a:p>
            <a:pPr lvl="1"/>
            <a:endParaRPr lang="en-US" dirty="0" smtClean="0"/>
          </a:p>
        </p:txBody>
      </p:sp>
      <p:pic>
        <p:nvPicPr>
          <p:cNvPr id="8" name="icn Doc 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575" y="4013200"/>
            <a:ext cx="2315925" cy="2379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descr="http://files.softicons.com/download/application-icons/cs3-ikons-icons-by-studiotwentyeight/png/512x512/Acrobat%20Rea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00" y="5029200"/>
            <a:ext cx="885139"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7" descr="http://www.rimc.unimas.my/images/icon/wor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4816" y="5029200"/>
            <a:ext cx="885139"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5029199"/>
            <a:ext cx="500805"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7032" y="5029200"/>
            <a:ext cx="878034"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2143" y="5029201"/>
            <a:ext cx="995780" cy="8851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32817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t>IDocumentContentSource plugin</a:t>
            </a:r>
          </a:p>
          <a:p>
            <a:r>
              <a:rPr lang="en-US" dirty="0"/>
              <a:t>IDocumentMetadataSource plugin</a:t>
            </a:r>
          </a:p>
          <a:p>
            <a:r>
              <a:rPr lang="en-US" dirty="0"/>
              <a:t>DMS integration configurations</a:t>
            </a:r>
          </a:p>
          <a:p>
            <a:r>
              <a:rPr lang="en-US" dirty="0">
                <a:solidFill>
                  <a:schemeClr val="bg1"/>
                </a:solidFill>
              </a:rPr>
              <a:t>Document related </a:t>
            </a:r>
            <a:r>
              <a:rPr lang="en-US" dirty="0">
                <a:solidFill>
                  <a:schemeClr val="bg1"/>
                </a:solidFill>
              </a:rPr>
              <a:t>SOAP </a:t>
            </a:r>
            <a:r>
              <a:rPr lang="en-US" dirty="0">
                <a:solidFill>
                  <a:schemeClr val="bg1"/>
                </a:solidFill>
              </a:rPr>
              <a:t>APIs</a:t>
            </a:r>
            <a:endParaRPr lang="en-US" dirty="0">
              <a:solidFill>
                <a:schemeClr val="bg1"/>
              </a:solidFill>
            </a:endParaRPr>
          </a:p>
          <a:p>
            <a:endParaRPr lang="en-US" dirty="0"/>
          </a:p>
        </p:txBody>
      </p:sp>
    </p:spTree>
    <p:extLst>
      <p:ext uri="{BB962C8B-B14F-4D97-AF65-F5344CB8AC3E}">
        <p14:creationId xmlns:p14="http://schemas.microsoft.com/office/powerpoint/2010/main" val="150967274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related </a:t>
            </a:r>
            <a:r>
              <a:rPr lang="en-US" dirty="0" smtClean="0"/>
              <a:t>SOAP </a:t>
            </a:r>
            <a:r>
              <a:rPr lang="en-US" dirty="0" smtClean="0"/>
              <a:t>APIs</a:t>
            </a:r>
            <a:endParaRPr lang="en-US" dirty="0"/>
          </a:p>
        </p:txBody>
      </p:sp>
      <p:sp>
        <p:nvSpPr>
          <p:cNvPr id="4" name="Content Placeholder 3"/>
          <p:cNvSpPr>
            <a:spLocks noGrp="1"/>
          </p:cNvSpPr>
          <p:nvPr>
            <p:ph idx="1"/>
          </p:nvPr>
        </p:nvSpPr>
        <p:spPr/>
        <p:txBody>
          <a:bodyPr/>
          <a:lstStyle/>
          <a:p>
            <a:r>
              <a:rPr lang="en-US" dirty="0"/>
              <a:t>Add document metadata to Guidewire programmatically</a:t>
            </a:r>
          </a:p>
          <a:p>
            <a:r>
              <a:rPr lang="en-US" dirty="0"/>
              <a:t>APIs that have methods for adding documents:</a:t>
            </a:r>
          </a:p>
          <a:p>
            <a:pPr lvl="1"/>
            <a:r>
              <a:rPr lang="en-US" b="1" dirty="0" err="1" smtClean="0">
                <a:latin typeface="Courier New" pitchFamily="49" charset="0"/>
                <a:cs typeface="Courier New" pitchFamily="49" charset="0"/>
              </a:rPr>
              <a:t>ClaimAPI</a:t>
            </a:r>
            <a:r>
              <a:rPr lang="en-US" dirty="0" smtClean="0"/>
              <a:t> </a:t>
            </a:r>
            <a:r>
              <a:rPr lang="en-US" dirty="0"/>
              <a:t>(CC)</a:t>
            </a:r>
          </a:p>
          <a:p>
            <a:pPr lvl="1"/>
            <a:r>
              <a:rPr lang="en-US" b="1" dirty="0" err="1" smtClean="0">
                <a:latin typeface="Courier New" pitchFamily="49" charset="0"/>
                <a:cs typeface="Courier New" pitchFamily="49" charset="0"/>
              </a:rPr>
              <a:t>BCAPI</a:t>
            </a:r>
            <a:r>
              <a:rPr lang="en-US" dirty="0" smtClean="0"/>
              <a:t> </a:t>
            </a:r>
            <a:r>
              <a:rPr lang="en-US" dirty="0"/>
              <a:t>(BC)</a:t>
            </a:r>
          </a:p>
          <a:p>
            <a:pPr lvl="1"/>
            <a:r>
              <a:rPr lang="en-US" b="1" dirty="0" err="1">
                <a:latin typeface="Courier New" pitchFamily="49" charset="0"/>
                <a:cs typeface="Courier New" pitchFamily="49" charset="0"/>
              </a:rPr>
              <a:t>AccountAPI</a:t>
            </a:r>
            <a:r>
              <a:rPr lang="en-US" dirty="0"/>
              <a:t> (PC)</a:t>
            </a:r>
          </a:p>
          <a:p>
            <a:r>
              <a:rPr lang="en-US" dirty="0"/>
              <a:t>May be used by external system to notify Guidewire</a:t>
            </a:r>
          </a:p>
          <a:p>
            <a:pPr lvl="1"/>
            <a:r>
              <a:rPr lang="en-US" dirty="0" smtClean="0"/>
              <a:t>Sends </a:t>
            </a:r>
            <a:r>
              <a:rPr lang="en-US" dirty="0"/>
              <a:t>document ID and other metadata for document added / changed directly on the DMS*</a:t>
            </a:r>
          </a:p>
          <a:p>
            <a:endParaRPr lang="en-US" dirty="0"/>
          </a:p>
        </p:txBody>
      </p:sp>
    </p:spTree>
    <p:extLst>
      <p:ext uri="{BB962C8B-B14F-4D97-AF65-F5344CB8AC3E}">
        <p14:creationId xmlns:p14="http://schemas.microsoft.com/office/powerpoint/2010/main" val="301405723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how to integrate a  Guidewire application with an external Document Management System (DMS)</a:t>
            </a:r>
          </a:p>
          <a:p>
            <a:pPr lvl="1"/>
            <a:r>
              <a:rPr lang="en-US" dirty="0"/>
              <a:t>Identify the plugins that enable DMS integration</a:t>
            </a:r>
          </a:p>
          <a:p>
            <a:pPr lvl="1"/>
            <a:r>
              <a:rPr lang="en-US" dirty="0"/>
              <a:t>Implement the plugins to support DMS integration</a:t>
            </a:r>
          </a:p>
          <a:p>
            <a:pPr lvl="1"/>
            <a:r>
              <a:rPr lang="en-US" dirty="0"/>
              <a:t>Deploy and configure DMS integration plugins</a:t>
            </a:r>
          </a:p>
          <a:p>
            <a:pPr lvl="1"/>
            <a:r>
              <a:rPr lang="en-US" dirty="0"/>
              <a:t>Describe the features and limitations of Guidewire’s demo or default implementations of document storage functionality</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Guidewire application uses which </a:t>
            </a:r>
            <a:r>
              <a:rPr lang="en-US" dirty="0"/>
              <a:t>plugin interfaces </a:t>
            </a:r>
            <a:r>
              <a:rPr lang="en-US" dirty="0" smtClean="0"/>
              <a:t>for </a:t>
            </a:r>
            <a:r>
              <a:rPr lang="en-US" dirty="0"/>
              <a:t>document storage?</a:t>
            </a:r>
          </a:p>
          <a:p>
            <a:r>
              <a:rPr lang="en-US" dirty="0" smtClean="0"/>
              <a:t>Which </a:t>
            </a:r>
            <a:r>
              <a:rPr lang="en-US" dirty="0"/>
              <a:t>plugin </a:t>
            </a:r>
            <a:r>
              <a:rPr lang="en-US" dirty="0" smtClean="0"/>
              <a:t>interface is a required interface?</a:t>
            </a:r>
            <a:endParaRPr lang="en-US" dirty="0"/>
          </a:p>
          <a:p>
            <a:r>
              <a:rPr lang="en-US" dirty="0"/>
              <a:t>What are the characteristics of the default implementation for document metadata storage?</a:t>
            </a:r>
          </a:p>
          <a:p>
            <a:r>
              <a:rPr lang="en-US" dirty="0"/>
              <a:t>What are the characteristics of the default implementation for document content storage?</a:t>
            </a:r>
          </a:p>
          <a:p>
            <a:r>
              <a:rPr lang="en-US" dirty="0" smtClean="0"/>
              <a:t>Name </a:t>
            </a:r>
            <a:r>
              <a:rPr lang="en-US" dirty="0" smtClean="0"/>
              <a:t>the three (3) types </a:t>
            </a:r>
            <a:r>
              <a:rPr lang="en-US" dirty="0" smtClean="0"/>
              <a:t>of document contents that a  Guidewire application supports.</a:t>
            </a:r>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new documents</a:t>
            </a:r>
            <a:endParaRPr lang="en-US" dirty="0"/>
          </a:p>
        </p:txBody>
      </p:sp>
      <p:sp>
        <p:nvSpPr>
          <p:cNvPr id="9" name="Text Placeholder 8"/>
          <p:cNvSpPr>
            <a:spLocks noGrp="1"/>
          </p:cNvSpPr>
          <p:nvPr>
            <p:ph type="body" sz="quarter" idx="10"/>
          </p:nvPr>
        </p:nvSpPr>
        <p:spPr/>
        <p:txBody>
          <a:bodyPr/>
          <a:lstStyle/>
          <a:p>
            <a:endParaRPr lang="en-US" dirty="0" smtClean="0"/>
          </a:p>
          <a:p>
            <a:r>
              <a:rPr lang="en-US" dirty="0" smtClean="0"/>
              <a:t>	BillingCenter</a:t>
            </a:r>
            <a:endParaRPr lang="en-US" dirty="0"/>
          </a:p>
        </p:txBody>
      </p:sp>
      <p:sp>
        <p:nvSpPr>
          <p:cNvPr id="10" name="Text Placeholder 9"/>
          <p:cNvSpPr>
            <a:spLocks noGrp="1"/>
          </p:cNvSpPr>
          <p:nvPr>
            <p:ph idx="11"/>
          </p:nvPr>
        </p:nvSpPr>
        <p:spPr/>
        <p:txBody>
          <a:bodyPr/>
          <a:lstStyle/>
          <a:p>
            <a:endParaRPr lang="en-US" dirty="0" smtClean="0"/>
          </a:p>
          <a:p>
            <a:r>
              <a:rPr lang="en-US" dirty="0" smtClean="0"/>
              <a:t>	ClaimCenter</a:t>
            </a:r>
            <a:endParaRPr lang="en-US" dirty="0"/>
          </a:p>
        </p:txBody>
      </p:sp>
      <p:sp>
        <p:nvSpPr>
          <p:cNvPr id="8" name="Subtitle 7"/>
          <p:cNvSpPr>
            <a:spLocks noGrp="1"/>
          </p:cNvSpPr>
          <p:nvPr>
            <p:ph idx="1"/>
          </p:nvPr>
        </p:nvSpPr>
        <p:spPr/>
        <p:txBody>
          <a:bodyPr/>
          <a:lstStyle/>
          <a:p>
            <a:endParaRPr lang="en-US" dirty="0" smtClean="0"/>
          </a:p>
          <a:p>
            <a:r>
              <a:rPr lang="en-US" dirty="0" smtClean="0"/>
              <a:t>	PolicyCenter</a:t>
            </a:r>
            <a:endParaRPr lang="en-US" dirty="0"/>
          </a:p>
          <a:p>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881458"/>
            <a:ext cx="954910" cy="923544"/>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466" y="2731030"/>
            <a:ext cx="958039" cy="926570"/>
          </a:xfrm>
          <a:prstGeom prst="rect">
            <a:avLst/>
          </a:prstGeom>
          <a:effectLst/>
        </p:spPr>
      </p:pic>
      <p:pic>
        <p:nvPicPr>
          <p:cNvPr id="16" name="Picture 15"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833" y="4565915"/>
            <a:ext cx="958039" cy="926570"/>
          </a:xfrm>
          <a:prstGeom prst="rect">
            <a:avLst/>
          </a:prstGeom>
          <a:effectLst>
            <a:outerShdw blurRad="50800" dist="38100" dir="2700000" algn="tl" rotWithShape="0">
              <a:prstClr val="black">
                <a:alpha val="40000"/>
              </a:prstClr>
            </a:outerShdw>
          </a:effectLst>
        </p:spPr>
      </p:pic>
      <p:pic>
        <p:nvPicPr>
          <p:cNvPr id="5138" name="Picture 18" descr="C:\Users\sluersen\AppData\Local\Temp\SNAGHTMLacbfea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799" y="4751286"/>
            <a:ext cx="5234286" cy="1725714"/>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40" name="Picture 20" descr="C:\Users\sluersen\AppData\Local\Temp\SNAGHTMLaccec7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799" y="925211"/>
            <a:ext cx="4948572" cy="145142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42" name="Picture 22" descr="C:\Users\sluersen\AppData\Local\Temp\SNAGHTMLacf5f4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799" y="2747228"/>
            <a:ext cx="2765714" cy="1748572"/>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457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Right-Up Arrow 25"/>
          <p:cNvSpPr/>
          <p:nvPr/>
        </p:nvSpPr>
        <p:spPr bwMode="auto">
          <a:xfrm rot="5400000">
            <a:off x="2774173" y="1264427"/>
            <a:ext cx="2019484" cy="2995830"/>
          </a:xfrm>
          <a:prstGeom prst="leftRightUpArrow">
            <a:avLst>
              <a:gd name="adj1" fmla="val 14399"/>
              <a:gd name="adj2" fmla="val 17712"/>
              <a:gd name="adj3" fmla="val 19037"/>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tangle 8"/>
          <p:cNvSpPr/>
          <p:nvPr/>
        </p:nvSpPr>
        <p:spPr bwMode="auto">
          <a:xfrm>
            <a:off x="533400" y="891414"/>
            <a:ext cx="3467100" cy="1318386"/>
          </a:xfrm>
          <a:prstGeom prst="rect">
            <a:avLst/>
          </a:prstGeom>
          <a:solidFill>
            <a:schemeClr val="accent6">
              <a:lumMod val="20000"/>
              <a:lumOff val="80000"/>
            </a:schemeClr>
          </a:solidFill>
          <a:ln w="19050" algn="ctr">
            <a:noFill/>
            <a:round/>
            <a:headEnd/>
            <a:tailEnd/>
          </a:ln>
          <a:effectLst>
            <a:outerShdw blurRad="50800" dist="38100" dir="2700000" algn="tl" rotWithShape="0">
              <a:prstClr val="black">
                <a:alpha val="40000"/>
              </a:prstClr>
            </a:outerShdw>
          </a:effectLst>
        </p:spPr>
        <p:txBody>
          <a:bodyPr wrap="square" lIns="45720" tIns="45720" rIns="45720" bIns="45720" rtlCol="0" anchor="t">
            <a:noAutofit/>
          </a:bodyPr>
          <a:lstStyle/>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Dear &lt;</a:t>
            </a:r>
            <a:r>
              <a:rPr lang="en-US" b="1" dirty="0" err="1" smtClean="0">
                <a:solidFill>
                  <a:schemeClr val="bg1"/>
                </a:solidFill>
                <a:latin typeface="Courier New" pitchFamily="49" charset="0"/>
                <a:cs typeface="Courier New" pitchFamily="49" charset="0"/>
              </a:rPr>
              <a:t>Insured.FullName</a:t>
            </a:r>
            <a:r>
              <a:rPr lang="en-US" b="1" dirty="0" smtClean="0">
                <a:solidFill>
                  <a:schemeClr val="bg1"/>
                </a:solidFill>
                <a:latin typeface="Courier New" pitchFamily="49" charset="0"/>
                <a:cs typeface="Courier New" pitchFamily="49" charset="0"/>
              </a:rPr>
              <a:t>&gt;, </a:t>
            </a:r>
          </a:p>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On &lt;</a:t>
            </a:r>
            <a:r>
              <a:rPr lang="en-US" b="1" dirty="0" err="1" smtClean="0">
                <a:solidFill>
                  <a:schemeClr val="bg1"/>
                </a:solidFill>
                <a:latin typeface="Courier New" pitchFamily="49" charset="0"/>
                <a:cs typeface="Courier New" pitchFamily="49" charset="0"/>
              </a:rPr>
              <a:t>effectiveDate</a:t>
            </a:r>
            <a:r>
              <a:rPr lang="en-US" b="1" dirty="0" smtClean="0">
                <a:solidFill>
                  <a:schemeClr val="bg1"/>
                </a:solidFill>
                <a:latin typeface="Courier New" pitchFamily="49" charset="0"/>
                <a:cs typeface="Courier New" pitchFamily="49" charset="0"/>
              </a:rPr>
              <a:t>&gt;, </a:t>
            </a:r>
            <a:br>
              <a:rPr lang="en-US" b="1" dirty="0" smtClean="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your policy…</a:t>
            </a:r>
            <a:endParaRPr lang="en-US" b="1" dirty="0">
              <a:solidFill>
                <a:schemeClr val="bg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Digital document production</a:t>
            </a:r>
            <a:endParaRPr lang="en-US" dirty="0"/>
          </a:p>
        </p:txBody>
      </p:sp>
      <p:sp>
        <p:nvSpPr>
          <p:cNvPr id="12" name="Content Placeholder 11"/>
          <p:cNvSpPr>
            <a:spLocks noGrp="1"/>
          </p:cNvSpPr>
          <p:nvPr>
            <p:ph idx="1"/>
          </p:nvPr>
        </p:nvSpPr>
        <p:spPr>
          <a:xfrm>
            <a:off x="519113" y="5257800"/>
            <a:ext cx="8318500" cy="1143000"/>
          </a:xfrm>
        </p:spPr>
        <p:txBody>
          <a:bodyPr/>
          <a:lstStyle/>
          <a:p>
            <a:r>
              <a:rPr lang="en-US" b="1" dirty="0" smtClean="0"/>
              <a:t>Document production </a:t>
            </a:r>
            <a:r>
              <a:rPr lang="en-US" dirty="0" smtClean="0"/>
              <a:t>creates digital documents using a digital template and set of business object data values</a:t>
            </a:r>
          </a:p>
          <a:p>
            <a:endParaRPr lang="en-US" dirty="0"/>
          </a:p>
        </p:txBody>
      </p:sp>
      <p:pic>
        <p:nvPicPr>
          <p:cNvPr id="4" name="icn Word  Temaple" descr="http://yourfileinfo.com/images/content/extensions/dotx-17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71301"/>
            <a:ext cx="1142999"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5359400" y="2110098"/>
            <a:ext cx="3810000" cy="1699902"/>
            <a:chOff x="6248400" y="3429000"/>
            <a:chExt cx="3810000" cy="1699902"/>
          </a:xfrm>
        </p:grpSpPr>
        <p:sp>
          <p:nvSpPr>
            <p:cNvPr id="23" name="Rectangle 22"/>
            <p:cNvSpPr/>
            <p:nvPr/>
          </p:nvSpPr>
          <p:spPr bwMode="auto">
            <a:xfrm>
              <a:off x="6248400" y="3429000"/>
              <a:ext cx="3429000" cy="1295401"/>
            </a:xfrm>
            <a:prstGeom prst="rect">
              <a:avLst/>
            </a:prstGeom>
            <a:solidFill>
              <a:schemeClr val="accent2">
                <a:lumMod val="20000"/>
                <a:lumOff val="80000"/>
              </a:schemeClr>
            </a:solidFill>
            <a:ln w="19050" algn="ctr">
              <a:noFill/>
              <a:round/>
              <a:headEnd/>
              <a:tailEnd/>
            </a:ln>
            <a:effectLst>
              <a:outerShdw blurRad="50800" dist="38100" dir="2700000" algn="tl" rotWithShape="0">
                <a:prstClr val="black">
                  <a:alpha val="40000"/>
                </a:prstClr>
              </a:outerShdw>
            </a:effectLst>
          </p:spPr>
          <p:txBody>
            <a:bodyPr wrap="square" lIns="45720" tIns="45720" rIns="45720" bIns="45720" rtlCol="0" anchor="t">
              <a:noAutofit/>
            </a:bodyPr>
            <a:lstStyle/>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Dear Ray Newton, </a:t>
              </a:r>
            </a:p>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On June 4, 2014, </a:t>
              </a:r>
              <a:br>
                <a:rPr lang="en-US" b="1" dirty="0" smtClean="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your policy…</a:t>
              </a:r>
              <a:endParaRPr lang="en-US" b="1" dirty="0">
                <a:solidFill>
                  <a:schemeClr val="bg1"/>
                </a:solidFill>
                <a:latin typeface="Courier New" pitchFamily="49" charset="0"/>
                <a:cs typeface="Courier New" pitchFamily="49" charset="0"/>
              </a:endParaRPr>
            </a:p>
          </p:txBody>
        </p:sp>
        <p:pic>
          <p:nvPicPr>
            <p:cNvPr id="7" name="icn Word Doc" descr="http://yourfileinfo.com/images/content/extensions/docx-14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1" y="3985902"/>
              <a:ext cx="1142999" cy="1143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5" name="Rectangle 14"/>
          <p:cNvSpPr/>
          <p:nvPr/>
        </p:nvSpPr>
        <p:spPr bwMode="auto">
          <a:xfrm>
            <a:off x="514350" y="3352800"/>
            <a:ext cx="3505199" cy="1295400"/>
          </a:xfrm>
          <a:prstGeom prst="rect">
            <a:avLst/>
          </a:prstGeom>
          <a:solidFill>
            <a:schemeClr val="accent4">
              <a:lumMod val="20000"/>
              <a:lumOff val="80000"/>
            </a:schemeClr>
          </a:solidFill>
          <a:ln w="19050" algn="ctr">
            <a:noFill/>
            <a:round/>
            <a:headEnd/>
            <a:tailEnd/>
          </a:ln>
          <a:effectLst>
            <a:outerShdw blurRad="50800" dist="38100" dir="2700000" algn="tl" rotWithShape="0">
              <a:prstClr val="black">
                <a:alpha val="40000"/>
              </a:prstClr>
            </a:outerShdw>
          </a:effectLst>
        </p:spPr>
        <p:txBody>
          <a:bodyPr wrap="square" lIns="45720" tIns="45720" rIns="45720" bIns="45720" rtlCol="0" anchor="t">
            <a:noAutofit/>
          </a:bodyPr>
          <a:lstStyle/>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Account: </a:t>
            </a:r>
            <a:r>
              <a:rPr lang="en-US" b="1" dirty="0">
                <a:solidFill>
                  <a:schemeClr val="bg1"/>
                </a:solidFill>
                <a:latin typeface="Courier New" pitchFamily="49" charset="0"/>
                <a:cs typeface="Courier New" pitchFamily="49" charset="0"/>
              </a:rPr>
              <a:t>C000143542</a:t>
            </a:r>
            <a:br>
              <a:rPr lang="en-US" b="1" dirty="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Policy: </a:t>
            </a:r>
            <a:r>
              <a:rPr lang="en-US" b="1" dirty="0">
                <a:solidFill>
                  <a:schemeClr val="bg1"/>
                </a:solidFill>
                <a:latin typeface="Courier New" pitchFamily="49" charset="0"/>
                <a:cs typeface="Courier New" pitchFamily="49" charset="0"/>
              </a:rPr>
              <a:t>7561197102</a:t>
            </a:r>
            <a:br>
              <a:rPr lang="en-US" b="1" dirty="0">
                <a:solidFill>
                  <a:schemeClr val="bg1"/>
                </a:solidFill>
                <a:latin typeface="Courier New" pitchFamily="49" charset="0"/>
                <a:cs typeface="Courier New" pitchFamily="49" charset="0"/>
              </a:rPr>
            </a:br>
            <a:r>
              <a:rPr lang="en-US" b="1" dirty="0">
                <a:solidFill>
                  <a:schemeClr val="bg1"/>
                </a:solidFill>
                <a:latin typeface="Courier New" pitchFamily="49" charset="0"/>
                <a:cs typeface="Courier New" pitchFamily="49" charset="0"/>
              </a:rPr>
              <a:t>Insured: Ray Newton</a:t>
            </a:r>
            <a:br>
              <a:rPr lang="en-US" b="1" dirty="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Effective: 06/04/14</a:t>
            </a:r>
            <a:endParaRPr lang="en-US" b="1" dirty="0">
              <a:solidFill>
                <a:schemeClr val="bg1"/>
              </a:solidFill>
              <a:latin typeface="Courier New" pitchFamily="49" charset="0"/>
              <a:cs typeface="Courier New" pitchFamily="49" charset="0"/>
            </a:endParaRPr>
          </a:p>
          <a:p>
            <a:pPr>
              <a:spcBef>
                <a:spcPct val="50000"/>
              </a:spcBef>
              <a:spcAft>
                <a:spcPct val="30000"/>
              </a:spcAft>
              <a:buClr>
                <a:schemeClr val="tx1"/>
              </a:buClr>
            </a:pPr>
            <a:endParaRPr lang="en-US" b="1" dirty="0">
              <a:solidFill>
                <a:schemeClr val="bg1"/>
              </a:solidFill>
              <a:latin typeface="Courier New" pitchFamily="49" charset="0"/>
              <a:cs typeface="Courier New" pitchFamily="49" charset="0"/>
            </a:endParaRPr>
          </a:p>
          <a:p>
            <a:pPr>
              <a:spcBef>
                <a:spcPct val="50000"/>
              </a:spcBef>
              <a:spcAft>
                <a:spcPct val="30000"/>
              </a:spcAft>
              <a:buClr>
                <a:schemeClr val="tx1"/>
              </a:buClr>
            </a:pPr>
            <a:endParaRPr lang="en-US" b="1" dirty="0">
              <a:solidFill>
                <a:schemeClr val="bg1"/>
              </a:solidFill>
              <a:latin typeface="Courier New" pitchFamily="49" charset="0"/>
              <a:cs typeface="Courier New" pitchFamily="49" charset="0"/>
            </a:endParaRPr>
          </a:p>
        </p:txBody>
      </p:sp>
      <p:sp>
        <p:nvSpPr>
          <p:cNvPr id="28" name="TextBox 27"/>
          <p:cNvSpPr txBox="1"/>
          <p:nvPr/>
        </p:nvSpPr>
        <p:spPr>
          <a:xfrm>
            <a:off x="4267199" y="1219200"/>
            <a:ext cx="1676401" cy="685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Document template</a:t>
            </a:r>
          </a:p>
        </p:txBody>
      </p:sp>
      <p:sp>
        <p:nvSpPr>
          <p:cNvPr id="32" name="TextBox 31"/>
          <p:cNvSpPr txBox="1"/>
          <p:nvPr/>
        </p:nvSpPr>
        <p:spPr>
          <a:xfrm>
            <a:off x="4324350" y="3657600"/>
            <a:ext cx="1676401" cy="685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Business object data </a:t>
            </a:r>
          </a:p>
        </p:txBody>
      </p:sp>
      <p:sp>
        <p:nvSpPr>
          <p:cNvPr id="33" name="TextBox 32"/>
          <p:cNvSpPr txBox="1"/>
          <p:nvPr/>
        </p:nvSpPr>
        <p:spPr>
          <a:xfrm>
            <a:off x="6261100" y="1676400"/>
            <a:ext cx="2667000" cy="685800"/>
          </a:xfrm>
          <a:prstGeom prst="rect">
            <a:avLst/>
          </a:prstGeom>
          <a:noFill/>
        </p:spPr>
        <p:txBody>
          <a:bodyPr wrap="square" rtlCol="0">
            <a:noAutofit/>
          </a:bodyPr>
          <a:lstStyle/>
          <a:p>
            <a:pPr algn="r"/>
            <a:r>
              <a:rPr lang="en-US" b="1" dirty="0" smtClean="0">
                <a:solidFill>
                  <a:srgbClr val="C00000"/>
                </a:solidFill>
                <a:latin typeface="Arial" pitchFamily="32" charset="0"/>
                <a:cs typeface="Arial" pitchFamily="32" charset="0"/>
              </a:rPr>
              <a:t>Digital document</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832" y="3962400"/>
            <a:ext cx="1045368" cy="11792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5924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systems for document storage</a:t>
            </a:r>
            <a:endParaRPr lang="en-US" dirty="0"/>
          </a:p>
        </p:txBody>
      </p:sp>
      <p:sp>
        <p:nvSpPr>
          <p:cNvPr id="13" name="Content Placeholder 12"/>
          <p:cNvSpPr>
            <a:spLocks noGrp="1"/>
          </p:cNvSpPr>
          <p:nvPr>
            <p:ph sz="half" idx="2"/>
          </p:nvPr>
        </p:nvSpPr>
        <p:spPr/>
        <p:txBody>
          <a:bodyPr/>
          <a:lstStyle/>
          <a:p>
            <a:r>
              <a:rPr lang="en-US" dirty="0" smtClean="0"/>
              <a:t>Various types of documents can exist in five systems in a Guidewire document management architecture</a:t>
            </a:r>
            <a:endParaRPr lang="en-US" dirty="0"/>
          </a:p>
        </p:txBody>
      </p:sp>
      <p:grpSp>
        <p:nvGrpSpPr>
          <p:cNvPr id="12" name="grp User Sys"/>
          <p:cNvGrpSpPr/>
          <p:nvPr/>
        </p:nvGrpSpPr>
        <p:grpSpPr>
          <a:xfrm>
            <a:off x="551180" y="914400"/>
            <a:ext cx="2501713" cy="1962270"/>
            <a:chOff x="533399" y="914400"/>
            <a:chExt cx="2501713" cy="1962270"/>
          </a:xfrm>
        </p:grpSpPr>
        <p:sp>
          <p:nvSpPr>
            <p:cNvPr id="7"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1029" name="icn User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8" name="grp GWRE App"/>
          <p:cNvGrpSpPr/>
          <p:nvPr/>
        </p:nvGrpSpPr>
        <p:grpSpPr>
          <a:xfrm>
            <a:off x="3352800" y="927100"/>
            <a:ext cx="2514100" cy="1937488"/>
            <a:chOff x="3373932" y="2546894"/>
            <a:chExt cx="2514100" cy="1937488"/>
          </a:xfrm>
        </p:grpSpPr>
        <p:sp>
          <p:nvSpPr>
            <p:cNvPr id="1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 name="icn GWRE"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grpSp>
        <p:nvGrpSpPr>
          <p:cNvPr id="9" name="grp Doc Prod"/>
          <p:cNvGrpSpPr/>
          <p:nvPr/>
        </p:nvGrpSpPr>
        <p:grpSpPr>
          <a:xfrm>
            <a:off x="551180" y="4419600"/>
            <a:ext cx="2483932" cy="1981200"/>
            <a:chOff x="2946487" y="1821047"/>
            <a:chExt cx="2483932" cy="1981200"/>
          </a:xfrm>
        </p:grpSpPr>
        <p:sp>
          <p:nvSpPr>
            <p:cNvPr id="20"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ounded Rectangle 16"/>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grpSp>
        <p:nvGrpSpPr>
          <p:cNvPr id="10" name="grp Doc Stor"/>
          <p:cNvGrpSpPr/>
          <p:nvPr/>
        </p:nvGrpSpPr>
        <p:grpSpPr>
          <a:xfrm>
            <a:off x="3435652" y="4419600"/>
            <a:ext cx="2547390" cy="1981200"/>
            <a:chOff x="6284922" y="4419600"/>
            <a:chExt cx="2547390" cy="1981200"/>
          </a:xfrm>
        </p:grpSpPr>
        <p:sp>
          <p:nvSpPr>
            <p:cNvPr id="27"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bwMode="auto">
            <a:xfrm>
              <a:off x="6284922" y="4419600"/>
              <a:ext cx="2318058"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Storage</a:t>
              </a:r>
              <a:endParaRPr lang="en-US" b="1" dirty="0">
                <a:solidFill>
                  <a:schemeClr val="bg1"/>
                </a:solidFill>
              </a:endParaRPr>
            </a:p>
          </p:txBody>
        </p:sp>
      </p:grpSp>
      <p:grpSp>
        <p:nvGrpSpPr>
          <p:cNvPr id="11" name="grp Physical Stor"/>
          <p:cNvGrpSpPr/>
          <p:nvPr/>
        </p:nvGrpSpPr>
        <p:grpSpPr>
          <a:xfrm>
            <a:off x="6288251" y="4419600"/>
            <a:ext cx="2501711" cy="1981200"/>
            <a:chOff x="533400" y="4419600"/>
            <a:chExt cx="2501711" cy="1981200"/>
          </a:xfrm>
        </p:grpSpPr>
        <p:sp>
          <p:nvSpPr>
            <p:cNvPr id="28" name="rec Doc Physical"/>
            <p:cNvSpPr/>
            <p:nvPr/>
          </p:nvSpPr>
          <p:spPr bwMode="auto">
            <a:xfrm>
              <a:off x="749111" y="4800600"/>
              <a:ext cx="2286000" cy="1600200"/>
            </a:xfrm>
            <a:prstGeom prst="roundRect">
              <a:avLst>
                <a:gd name="adj" fmla="val 5061"/>
              </a:avLst>
            </a:prstGeom>
            <a:solidFill>
              <a:schemeClr val="accent3">
                <a:lumMod val="20000"/>
                <a:lumOff val="8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105400"/>
              <a:ext cx="1011650"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ounded Rectangle 20"/>
            <p:cNvSpPr/>
            <p:nvPr/>
          </p:nvSpPr>
          <p:spPr bwMode="auto">
            <a:xfrm>
              <a:off x="533400" y="4419600"/>
              <a:ext cx="2362200" cy="457200"/>
            </a:xfrm>
            <a:prstGeom prst="roundRect">
              <a:avLst/>
            </a:prstGeom>
            <a:solidFill>
              <a:schemeClr val="tx1"/>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Physical Storage</a:t>
              </a:r>
              <a:endParaRPr lang="en-US" b="1" dirty="0">
                <a:solidFill>
                  <a:schemeClr val="bg1"/>
                </a:solidFill>
              </a:endParaRPr>
            </a:p>
          </p:txBody>
        </p:sp>
      </p:grpSp>
    </p:spTree>
    <p:extLst>
      <p:ext uri="{BB962C8B-B14F-4D97-AF65-F5344CB8AC3E}">
        <p14:creationId xmlns:p14="http://schemas.microsoft.com/office/powerpoint/2010/main" val="149013021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294F40-4B2A-4039-A53C-576927D8EE92}"/>
</file>

<file path=customXml/itemProps2.xml><?xml version="1.0" encoding="utf-8"?>
<ds:datastoreItem xmlns:ds="http://schemas.openxmlformats.org/officeDocument/2006/customXml" ds:itemID="{A2E7BAFD-48DB-43B8-B598-16D42FDDED73}"/>
</file>

<file path=customXml/itemProps3.xml><?xml version="1.0" encoding="utf-8"?>
<ds:datastoreItem xmlns:ds="http://schemas.openxmlformats.org/officeDocument/2006/customXml" ds:itemID="{A3BAD222-34FC-4601-B864-C36A16498BBC}"/>
</file>

<file path=docProps/app.xml><?xml version="1.0" encoding="utf-8"?>
<Properties xmlns="http://schemas.openxmlformats.org/officeDocument/2006/extended-properties" xmlns:vt="http://schemas.openxmlformats.org/officeDocument/2006/docPropsVTypes">
  <Template>Emerald_Template</Template>
  <TotalTime>5911</TotalTime>
  <Words>6464</Words>
  <Application>Microsoft Office PowerPoint</Application>
  <PresentationFormat>On-screen Show (4:3)</PresentationFormat>
  <Paragraphs>715</Paragraphs>
  <Slides>64</Slides>
  <Notes>64</Notes>
  <HiddenSlides>1</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Emerald_Template</vt:lpstr>
      <vt:lpstr>Document management</vt:lpstr>
      <vt:lpstr>PowerPoint Presentation</vt:lpstr>
      <vt:lpstr>PowerPoint Presentation</vt:lpstr>
      <vt:lpstr>Documents</vt:lpstr>
      <vt:lpstr>Document contents</vt:lpstr>
      <vt:lpstr>Document metadata</vt:lpstr>
      <vt:lpstr>Creating new documents</vt:lpstr>
      <vt:lpstr>Digital document production</vt:lpstr>
      <vt:lpstr>Five systems for document storage</vt:lpstr>
      <vt:lpstr>Physical Documents (ClaimCenter only)</vt:lpstr>
      <vt:lpstr>Digital document storage</vt:lpstr>
      <vt:lpstr>Digital document production (1)</vt:lpstr>
      <vt:lpstr>Digital document production (2)</vt:lpstr>
      <vt:lpstr>Digital document production (3)</vt:lpstr>
      <vt:lpstr>View and editing documents: PolicyCenter</vt:lpstr>
      <vt:lpstr>View and editing documents: ClaimCenter</vt:lpstr>
      <vt:lpstr>View and editing documents: BillingCenter</vt:lpstr>
      <vt:lpstr>PowerPoint Presentation</vt:lpstr>
      <vt:lpstr>Document management system (DMS)</vt:lpstr>
      <vt:lpstr>Guidewire default DMS implementations</vt:lpstr>
      <vt:lpstr>DMS integration plugins</vt:lpstr>
      <vt:lpstr>DMS integration and Document IDs</vt:lpstr>
      <vt:lpstr>DMS storage choices</vt:lpstr>
      <vt:lpstr>Internal document storage and metadata</vt:lpstr>
      <vt:lpstr>External doc storage and internal metadata</vt:lpstr>
      <vt:lpstr>External DMS with external metadata</vt:lpstr>
      <vt:lpstr>PowerPoint Presentation</vt:lpstr>
      <vt:lpstr>Basic document storage Flow</vt:lpstr>
      <vt:lpstr>IDocumentContentSource plugin</vt:lpstr>
      <vt:lpstr>Add document</vt:lpstr>
      <vt:lpstr>Retrieve document</vt:lpstr>
      <vt:lpstr>Retrieve document for external use</vt:lpstr>
      <vt:lpstr>Document retrieval response types</vt:lpstr>
      <vt:lpstr>PowerPoint Presentation</vt:lpstr>
      <vt:lpstr>Update document</vt:lpstr>
      <vt:lpstr>Delete document</vt:lpstr>
      <vt:lpstr>Demo implementation</vt:lpstr>
      <vt:lpstr>PowerPoint Presentation</vt:lpstr>
      <vt:lpstr>Basic document search and retrieval Flow</vt:lpstr>
      <vt:lpstr>IDocumentMetadataSource plugin</vt:lpstr>
      <vt:lpstr>Search</vt:lpstr>
      <vt:lpstr>Other methods</vt:lpstr>
      <vt:lpstr>Other methods(Content and Metadata)</vt:lpstr>
      <vt:lpstr>Demo implementation  </vt:lpstr>
      <vt:lpstr>PowerPoint Presentation</vt:lpstr>
      <vt:lpstr>DMS integration considerations</vt:lpstr>
      <vt:lpstr>First DMS integration option</vt:lpstr>
      <vt:lpstr>First DMS integration option Method call sequences (1)</vt:lpstr>
      <vt:lpstr>First DMS integration option Method call sequences (2)</vt:lpstr>
      <vt:lpstr>First DMS integration option Runtime characteristics</vt:lpstr>
      <vt:lpstr>Second DMS integration option</vt:lpstr>
      <vt:lpstr>Second DMS integration option Method call sequences (1)</vt:lpstr>
      <vt:lpstr>Second DMS integration option Method call sequences (2)</vt:lpstr>
      <vt:lpstr>Second DMS integration option Runtime characteristics</vt:lpstr>
      <vt:lpstr>Third DMS integration option</vt:lpstr>
      <vt:lpstr>Third DMS integration option Method call sequences (1)</vt:lpstr>
      <vt:lpstr>Third DMS integration option Method call sequences (2)</vt:lpstr>
      <vt:lpstr>Third DMS integration option Runtime characteristics</vt:lpstr>
      <vt:lpstr>Third DMS integration option Variant</vt:lpstr>
      <vt:lpstr>PowerPoint Presentation</vt:lpstr>
      <vt:lpstr>Document related SOAP APIs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dc:title>
  <dc:subject>Emerald PowerPoint 2010 Template</dc:subject>
  <dc:creator>Guidewire Education</dc:creator>
  <cp:keywords>Emerald;Guidewire 8.0 Application Integration;Document Management Integration</cp:keywords>
  <cp:lastModifiedBy>Guidewire Education</cp:lastModifiedBy>
  <cp:revision>234</cp:revision>
  <dcterms:created xsi:type="dcterms:W3CDTF">2014-05-20T18:01:20Z</dcterms:created>
  <dcterms:modified xsi:type="dcterms:W3CDTF">2014-06-09T22:37:53Z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